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30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</p:sldIdLst>
  <p:sldSz cx="10693400" cy="7556500"/>
  <p:notesSz cx="10693400" cy="75565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7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79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40499" y="6970776"/>
            <a:ext cx="10010775" cy="0"/>
          </a:xfrm>
          <a:custGeom>
            <a:avLst/>
            <a:gdLst/>
            <a:ahLst/>
            <a:cxnLst/>
            <a:rect l="l" t="t" r="r" b="b"/>
            <a:pathLst>
              <a:path w="10010775">
                <a:moveTo>
                  <a:pt x="0" y="0"/>
                </a:moveTo>
                <a:lnTo>
                  <a:pt x="1001039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6843" y="391921"/>
            <a:ext cx="9999713" cy="770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6843" y="1320038"/>
            <a:ext cx="9999713" cy="4997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6843" y="6991653"/>
            <a:ext cx="204343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1/11/2017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154043" y="6991653"/>
            <a:ext cx="20320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0207" y="419100"/>
            <a:ext cx="3895725" cy="758190"/>
          </a:xfrm>
          <a:custGeom>
            <a:avLst/>
            <a:gdLst/>
            <a:ahLst/>
            <a:cxnLst/>
            <a:rect l="l" t="t" r="r" b="b"/>
            <a:pathLst>
              <a:path w="3895725" h="758190">
                <a:moveTo>
                  <a:pt x="0" y="0"/>
                </a:moveTo>
                <a:lnTo>
                  <a:pt x="0" y="758190"/>
                </a:lnTo>
                <a:lnTo>
                  <a:pt x="3895344" y="758189"/>
                </a:lnTo>
                <a:lnTo>
                  <a:pt x="3895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800" i="1" spc="-5" dirty="0">
                <a:latin typeface="Arial"/>
                <a:cs typeface="Arial"/>
              </a:rPr>
              <a:t>Κεφάλαιο</a:t>
            </a:r>
            <a:r>
              <a:rPr sz="4800" i="1" spc="20" dirty="0">
                <a:latin typeface="Arial"/>
                <a:cs typeface="Arial"/>
              </a:rPr>
              <a:t> </a:t>
            </a:r>
            <a:r>
              <a:rPr sz="5050" i="1" spc="-140" dirty="0">
                <a:latin typeface="Arial"/>
                <a:cs typeface="Arial"/>
              </a:rPr>
              <a:t>10</a:t>
            </a:r>
            <a:endParaRPr sz="50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4111" y="416052"/>
            <a:ext cx="3907790" cy="0"/>
          </a:xfrm>
          <a:custGeom>
            <a:avLst/>
            <a:gdLst/>
            <a:ahLst/>
            <a:cxnLst/>
            <a:rect l="l" t="t" r="r" b="b"/>
            <a:pathLst>
              <a:path w="3907790">
                <a:moveTo>
                  <a:pt x="0" y="0"/>
                </a:moveTo>
                <a:lnTo>
                  <a:pt x="3907536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4111" y="1180338"/>
            <a:ext cx="3907790" cy="0"/>
          </a:xfrm>
          <a:custGeom>
            <a:avLst/>
            <a:gdLst/>
            <a:ahLst/>
            <a:cxnLst/>
            <a:rect l="l" t="t" r="r" b="b"/>
            <a:pathLst>
              <a:path w="3907790">
                <a:moveTo>
                  <a:pt x="0" y="0"/>
                </a:moveTo>
                <a:lnTo>
                  <a:pt x="3907536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7159" y="413004"/>
            <a:ext cx="0" cy="770890"/>
          </a:xfrm>
          <a:custGeom>
            <a:avLst/>
            <a:gdLst/>
            <a:ahLst/>
            <a:cxnLst/>
            <a:rect l="l" t="t" r="r" b="b"/>
            <a:pathLst>
              <a:path h="770890">
                <a:moveTo>
                  <a:pt x="0" y="0"/>
                </a:moveTo>
                <a:lnTo>
                  <a:pt x="0" y="770382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88599" y="413004"/>
            <a:ext cx="0" cy="770890"/>
          </a:xfrm>
          <a:custGeom>
            <a:avLst/>
            <a:gdLst/>
            <a:ahLst/>
            <a:cxnLst/>
            <a:rect l="l" t="t" r="r" b="b"/>
            <a:pathLst>
              <a:path h="770890">
                <a:moveTo>
                  <a:pt x="0" y="0"/>
                </a:moveTo>
                <a:lnTo>
                  <a:pt x="0" y="770382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90207" y="1227582"/>
            <a:ext cx="10111105" cy="600710"/>
          </a:xfrm>
          <a:custGeom>
            <a:avLst/>
            <a:gdLst/>
            <a:ahLst/>
            <a:cxnLst/>
            <a:rect l="l" t="t" r="r" b="b"/>
            <a:pathLst>
              <a:path w="10111105" h="600710">
                <a:moveTo>
                  <a:pt x="0" y="0"/>
                </a:moveTo>
                <a:lnTo>
                  <a:pt x="0" y="600456"/>
                </a:lnTo>
                <a:lnTo>
                  <a:pt x="10110978" y="600455"/>
                </a:lnTo>
                <a:lnTo>
                  <a:pt x="1011097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4111" y="1224533"/>
            <a:ext cx="10123170" cy="0"/>
          </a:xfrm>
          <a:custGeom>
            <a:avLst/>
            <a:gdLst/>
            <a:ahLst/>
            <a:cxnLst/>
            <a:rect l="l" t="t" r="r" b="b"/>
            <a:pathLst>
              <a:path w="10123170">
                <a:moveTo>
                  <a:pt x="0" y="0"/>
                </a:moveTo>
                <a:lnTo>
                  <a:pt x="1012317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0207" y="1828038"/>
            <a:ext cx="10111105" cy="588645"/>
          </a:xfrm>
          <a:custGeom>
            <a:avLst/>
            <a:gdLst/>
            <a:ahLst/>
            <a:cxnLst/>
            <a:rect l="l" t="t" r="r" b="b"/>
            <a:pathLst>
              <a:path w="10111105" h="588644">
                <a:moveTo>
                  <a:pt x="0" y="0"/>
                </a:moveTo>
                <a:lnTo>
                  <a:pt x="0" y="588264"/>
                </a:lnTo>
                <a:lnTo>
                  <a:pt x="10110978" y="588263"/>
                </a:lnTo>
                <a:lnTo>
                  <a:pt x="1011097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0207" y="2416301"/>
            <a:ext cx="10111105" cy="588010"/>
          </a:xfrm>
          <a:custGeom>
            <a:avLst/>
            <a:gdLst/>
            <a:ahLst/>
            <a:cxnLst/>
            <a:rect l="l" t="t" r="r" b="b"/>
            <a:pathLst>
              <a:path w="10111105" h="588010">
                <a:moveTo>
                  <a:pt x="0" y="0"/>
                </a:moveTo>
                <a:lnTo>
                  <a:pt x="0" y="587502"/>
                </a:lnTo>
                <a:lnTo>
                  <a:pt x="10110978" y="587501"/>
                </a:lnTo>
                <a:lnTo>
                  <a:pt x="1011097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0207" y="3003804"/>
            <a:ext cx="10111105" cy="466090"/>
          </a:xfrm>
          <a:custGeom>
            <a:avLst/>
            <a:gdLst/>
            <a:ahLst/>
            <a:cxnLst/>
            <a:rect l="l" t="t" r="r" b="b"/>
            <a:pathLst>
              <a:path w="10111105" h="466089">
                <a:moveTo>
                  <a:pt x="0" y="0"/>
                </a:moveTo>
                <a:lnTo>
                  <a:pt x="0" y="465582"/>
                </a:lnTo>
                <a:lnTo>
                  <a:pt x="10110978" y="465581"/>
                </a:lnTo>
                <a:lnTo>
                  <a:pt x="1011097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0207" y="3469385"/>
            <a:ext cx="10111105" cy="738505"/>
          </a:xfrm>
          <a:custGeom>
            <a:avLst/>
            <a:gdLst/>
            <a:ahLst/>
            <a:cxnLst/>
            <a:rect l="l" t="t" r="r" b="b"/>
            <a:pathLst>
              <a:path w="10111105" h="738504">
                <a:moveTo>
                  <a:pt x="0" y="0"/>
                </a:moveTo>
                <a:lnTo>
                  <a:pt x="0" y="738378"/>
                </a:lnTo>
                <a:lnTo>
                  <a:pt x="10110978" y="738377"/>
                </a:lnTo>
                <a:lnTo>
                  <a:pt x="1011097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77531" y="3469385"/>
            <a:ext cx="9354820" cy="70040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435"/>
              </a:lnSpc>
            </a:pPr>
            <a:r>
              <a:rPr sz="4800" b="1" i="1" spc="30" dirty="0">
                <a:latin typeface="Times New Roman"/>
                <a:cs typeface="Times New Roman"/>
              </a:rPr>
              <a:t>∆ο</a:t>
            </a:r>
            <a:r>
              <a:rPr sz="4800" b="1" i="1" spc="-100" dirty="0">
                <a:latin typeface="Times New Roman"/>
                <a:cs typeface="Times New Roman"/>
              </a:rPr>
              <a:t>µ</a:t>
            </a:r>
            <a:r>
              <a:rPr sz="4800" b="1" i="1" spc="-5" dirty="0">
                <a:latin typeface="Times New Roman"/>
                <a:cs typeface="Times New Roman"/>
              </a:rPr>
              <a:t>η</a:t>
            </a:r>
            <a:r>
              <a:rPr sz="4800" b="1" i="1" spc="-100" dirty="0">
                <a:latin typeface="Times New Roman"/>
                <a:cs typeface="Times New Roman"/>
              </a:rPr>
              <a:t>µ</a:t>
            </a:r>
            <a:r>
              <a:rPr sz="4800" b="1" i="1" spc="-10" dirty="0">
                <a:latin typeface="Times New Roman"/>
                <a:cs typeface="Times New Roman"/>
              </a:rPr>
              <a:t>ένε</a:t>
            </a:r>
            <a:r>
              <a:rPr sz="4800" b="1" i="1" spc="-5" dirty="0">
                <a:latin typeface="Times New Roman"/>
                <a:cs typeface="Times New Roman"/>
              </a:rPr>
              <a:t>ς</a:t>
            </a:r>
            <a:r>
              <a:rPr sz="4800" b="1" i="1" spc="10" dirty="0">
                <a:latin typeface="Times New Roman"/>
                <a:cs typeface="Times New Roman"/>
              </a:rPr>
              <a:t> </a:t>
            </a:r>
            <a:r>
              <a:rPr sz="4800" b="1" i="1" spc="-5" dirty="0">
                <a:latin typeface="Times New Roman"/>
                <a:cs typeface="Times New Roman"/>
              </a:rPr>
              <a:t>Αναπαραστάσεις</a:t>
            </a:r>
            <a:r>
              <a:rPr sz="4800" b="1" i="1" spc="25" dirty="0">
                <a:latin typeface="Times New Roman"/>
                <a:cs typeface="Times New Roman"/>
              </a:rPr>
              <a:t> </a:t>
            </a:r>
            <a:r>
              <a:rPr sz="4800" b="1" i="1" spc="-10" dirty="0">
                <a:latin typeface="Times New Roman"/>
                <a:cs typeface="Times New Roman"/>
              </a:rPr>
              <a:t>Γνώσης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90207" y="4207764"/>
            <a:ext cx="10111105" cy="588010"/>
          </a:xfrm>
          <a:custGeom>
            <a:avLst/>
            <a:gdLst/>
            <a:ahLst/>
            <a:cxnLst/>
            <a:rect l="l" t="t" r="r" b="b"/>
            <a:pathLst>
              <a:path w="10111105" h="588010">
                <a:moveTo>
                  <a:pt x="0" y="0"/>
                </a:moveTo>
                <a:lnTo>
                  <a:pt x="0" y="587502"/>
                </a:lnTo>
                <a:lnTo>
                  <a:pt x="10110978" y="587501"/>
                </a:lnTo>
                <a:lnTo>
                  <a:pt x="1011097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90207" y="4795265"/>
            <a:ext cx="10111105" cy="588010"/>
          </a:xfrm>
          <a:custGeom>
            <a:avLst/>
            <a:gdLst/>
            <a:ahLst/>
            <a:cxnLst/>
            <a:rect l="l" t="t" r="r" b="b"/>
            <a:pathLst>
              <a:path w="10111105" h="588010">
                <a:moveTo>
                  <a:pt x="0" y="0"/>
                </a:moveTo>
                <a:lnTo>
                  <a:pt x="0" y="587502"/>
                </a:lnTo>
                <a:lnTo>
                  <a:pt x="10110978" y="587501"/>
                </a:lnTo>
                <a:lnTo>
                  <a:pt x="1011097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90207" y="5382767"/>
            <a:ext cx="10111105" cy="435609"/>
          </a:xfrm>
          <a:custGeom>
            <a:avLst/>
            <a:gdLst/>
            <a:ahLst/>
            <a:cxnLst/>
            <a:rect l="l" t="t" r="r" b="b"/>
            <a:pathLst>
              <a:path w="10111105" h="435610">
                <a:moveTo>
                  <a:pt x="0" y="0"/>
                </a:moveTo>
                <a:lnTo>
                  <a:pt x="0" y="435102"/>
                </a:lnTo>
                <a:lnTo>
                  <a:pt x="10110978" y="435101"/>
                </a:lnTo>
                <a:lnTo>
                  <a:pt x="1011097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90207" y="5817870"/>
            <a:ext cx="10111105" cy="344170"/>
          </a:xfrm>
          <a:custGeom>
            <a:avLst/>
            <a:gdLst/>
            <a:ahLst/>
            <a:cxnLst/>
            <a:rect l="l" t="t" r="r" b="b"/>
            <a:pathLst>
              <a:path w="10111105" h="344170">
                <a:moveTo>
                  <a:pt x="0" y="0"/>
                </a:moveTo>
                <a:lnTo>
                  <a:pt x="0" y="343662"/>
                </a:lnTo>
                <a:lnTo>
                  <a:pt x="10110978" y="343662"/>
                </a:lnTo>
                <a:lnTo>
                  <a:pt x="1011097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46843" y="5377942"/>
            <a:ext cx="8444230" cy="748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125" dirty="0">
                <a:latin typeface="Cambria"/>
                <a:cs typeface="Cambria"/>
              </a:rPr>
              <a:t>Τεχνητή</a:t>
            </a:r>
            <a:r>
              <a:rPr sz="2600" spc="155" dirty="0">
                <a:latin typeface="Cambria"/>
                <a:cs typeface="Cambria"/>
              </a:rPr>
              <a:t> </a:t>
            </a:r>
            <a:r>
              <a:rPr sz="2600" spc="135" dirty="0">
                <a:latin typeface="Cambria"/>
                <a:cs typeface="Cambria"/>
              </a:rPr>
              <a:t>Νοη</a:t>
            </a:r>
            <a:r>
              <a:rPr sz="2600" spc="165" dirty="0">
                <a:latin typeface="Cambria"/>
                <a:cs typeface="Cambria"/>
              </a:rPr>
              <a:t>µ</a:t>
            </a:r>
            <a:r>
              <a:rPr sz="2600" spc="30" dirty="0">
                <a:latin typeface="Cambria"/>
                <a:cs typeface="Cambria"/>
              </a:rPr>
              <a:t>οσύνη</a:t>
            </a:r>
            <a:r>
              <a:rPr sz="2600" spc="150" dirty="0">
                <a:latin typeface="Cambria"/>
                <a:cs typeface="Cambria"/>
              </a:rPr>
              <a:t> </a:t>
            </a:r>
            <a:r>
              <a:rPr sz="2600" dirty="0">
                <a:latin typeface="Cambria"/>
                <a:cs typeface="Cambria"/>
              </a:rPr>
              <a:t>-</a:t>
            </a:r>
            <a:r>
              <a:rPr sz="2600" spc="150" dirty="0">
                <a:latin typeface="Cambria"/>
                <a:cs typeface="Cambria"/>
              </a:rPr>
              <a:t> </a:t>
            </a:r>
            <a:r>
              <a:rPr sz="2600" spc="285" dirty="0">
                <a:latin typeface="Cambria"/>
                <a:cs typeface="Cambria"/>
              </a:rPr>
              <a:t>Β</a:t>
            </a:r>
            <a:r>
              <a:rPr sz="2600" spc="-90" dirty="0">
                <a:latin typeface="Cambria"/>
                <a:cs typeface="Cambria"/>
              </a:rPr>
              <a:t>'</a:t>
            </a:r>
            <a:r>
              <a:rPr sz="2600" spc="145" dirty="0">
                <a:latin typeface="Cambria"/>
                <a:cs typeface="Cambria"/>
              </a:rPr>
              <a:t> </a:t>
            </a:r>
            <a:r>
              <a:rPr sz="2600" spc="35" dirty="0">
                <a:latin typeface="Cambria"/>
                <a:cs typeface="Cambria"/>
              </a:rPr>
              <a:t>Έκδοση</a:t>
            </a:r>
            <a:endParaRPr sz="26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2000" spc="165" dirty="0">
                <a:latin typeface="Cambria"/>
                <a:cs typeface="Cambria"/>
              </a:rPr>
              <a:t>Ι</a:t>
            </a:r>
            <a:r>
              <a:rPr sz="2000" spc="145" dirty="0">
                <a:latin typeface="Cambria"/>
                <a:cs typeface="Cambria"/>
              </a:rPr>
              <a:t>.</a:t>
            </a:r>
            <a:r>
              <a:rPr sz="2000" spc="120" dirty="0">
                <a:latin typeface="Cambria"/>
                <a:cs typeface="Cambria"/>
              </a:rPr>
              <a:t> </a:t>
            </a:r>
            <a:r>
              <a:rPr sz="2000" spc="35" dirty="0">
                <a:latin typeface="Cambria"/>
                <a:cs typeface="Cambria"/>
              </a:rPr>
              <a:t>Βλαχάβας</a:t>
            </a:r>
            <a:r>
              <a:rPr sz="2000" spc="145" dirty="0">
                <a:latin typeface="Cambria"/>
                <a:cs typeface="Cambria"/>
              </a:rPr>
              <a:t>,</a:t>
            </a:r>
            <a:r>
              <a:rPr sz="2000" spc="120" dirty="0">
                <a:latin typeface="Cambria"/>
                <a:cs typeface="Cambria"/>
              </a:rPr>
              <a:t> </a:t>
            </a:r>
            <a:r>
              <a:rPr sz="2000" spc="310" dirty="0">
                <a:latin typeface="Cambria"/>
                <a:cs typeface="Cambria"/>
              </a:rPr>
              <a:t>Π</a:t>
            </a:r>
            <a:r>
              <a:rPr sz="2000" spc="145" dirty="0">
                <a:latin typeface="Cambria"/>
                <a:cs typeface="Cambria"/>
              </a:rPr>
              <a:t>.</a:t>
            </a:r>
            <a:r>
              <a:rPr sz="2000" spc="120" dirty="0">
                <a:latin typeface="Cambria"/>
                <a:cs typeface="Cambria"/>
              </a:rPr>
              <a:t> </a:t>
            </a:r>
            <a:r>
              <a:rPr sz="2000" spc="25" dirty="0">
                <a:latin typeface="Cambria"/>
                <a:cs typeface="Cambria"/>
              </a:rPr>
              <a:t>Κεφαλάς</a:t>
            </a:r>
            <a:r>
              <a:rPr sz="2000" spc="145" dirty="0">
                <a:latin typeface="Cambria"/>
                <a:cs typeface="Cambria"/>
              </a:rPr>
              <a:t>,</a:t>
            </a:r>
            <a:r>
              <a:rPr sz="2000" spc="125" dirty="0">
                <a:latin typeface="Cambria"/>
                <a:cs typeface="Cambria"/>
              </a:rPr>
              <a:t> </a:t>
            </a:r>
            <a:r>
              <a:rPr sz="2000" spc="254" dirty="0">
                <a:latin typeface="Cambria"/>
                <a:cs typeface="Cambria"/>
              </a:rPr>
              <a:t>Ν</a:t>
            </a:r>
            <a:r>
              <a:rPr sz="2000" spc="145" dirty="0">
                <a:latin typeface="Cambria"/>
                <a:cs typeface="Cambria"/>
              </a:rPr>
              <a:t>.</a:t>
            </a:r>
            <a:r>
              <a:rPr sz="2000" spc="120" dirty="0">
                <a:latin typeface="Cambria"/>
                <a:cs typeface="Cambria"/>
              </a:rPr>
              <a:t> </a:t>
            </a:r>
            <a:r>
              <a:rPr sz="2000" spc="50" dirty="0">
                <a:latin typeface="Cambria"/>
                <a:cs typeface="Cambria"/>
              </a:rPr>
              <a:t>Βασιλειάδης</a:t>
            </a:r>
            <a:r>
              <a:rPr sz="2000" spc="145" dirty="0">
                <a:latin typeface="Cambria"/>
                <a:cs typeface="Cambria"/>
              </a:rPr>
              <a:t>,</a:t>
            </a:r>
            <a:r>
              <a:rPr sz="2000" spc="120" dirty="0">
                <a:latin typeface="Cambria"/>
                <a:cs typeface="Cambria"/>
              </a:rPr>
              <a:t> Φ</a:t>
            </a:r>
            <a:r>
              <a:rPr sz="2000" spc="145" dirty="0">
                <a:latin typeface="Cambria"/>
                <a:cs typeface="Cambria"/>
              </a:rPr>
              <a:t>.</a:t>
            </a:r>
            <a:r>
              <a:rPr sz="2000" spc="120" dirty="0">
                <a:latin typeface="Cambria"/>
                <a:cs typeface="Cambria"/>
              </a:rPr>
              <a:t> </a:t>
            </a:r>
            <a:r>
              <a:rPr sz="2000" spc="50" dirty="0">
                <a:latin typeface="Cambria"/>
                <a:cs typeface="Cambria"/>
              </a:rPr>
              <a:t>Κόκκορα</a:t>
            </a:r>
            <a:r>
              <a:rPr sz="2000" spc="45" dirty="0">
                <a:latin typeface="Cambria"/>
                <a:cs typeface="Cambria"/>
              </a:rPr>
              <a:t>ς</a:t>
            </a:r>
            <a:r>
              <a:rPr sz="2000" spc="145" dirty="0">
                <a:latin typeface="Cambria"/>
                <a:cs typeface="Cambria"/>
              </a:rPr>
              <a:t>,</a:t>
            </a:r>
            <a:r>
              <a:rPr sz="2000" spc="114" dirty="0">
                <a:latin typeface="Cambria"/>
                <a:cs typeface="Cambria"/>
              </a:rPr>
              <a:t> </a:t>
            </a:r>
            <a:r>
              <a:rPr sz="2000" spc="285" dirty="0">
                <a:latin typeface="Cambria"/>
                <a:cs typeface="Cambria"/>
              </a:rPr>
              <a:t>Η</a:t>
            </a:r>
            <a:r>
              <a:rPr sz="2000" spc="145" dirty="0">
                <a:latin typeface="Cambria"/>
                <a:cs typeface="Cambria"/>
              </a:rPr>
              <a:t>.</a:t>
            </a:r>
            <a:r>
              <a:rPr sz="2000" spc="120" dirty="0">
                <a:latin typeface="Cambria"/>
                <a:cs typeface="Cambria"/>
              </a:rPr>
              <a:t> </a:t>
            </a:r>
            <a:r>
              <a:rPr sz="2000" spc="55" dirty="0">
                <a:latin typeface="Cambria"/>
                <a:cs typeface="Cambria"/>
              </a:rPr>
              <a:t>Σακελλαρίου</a:t>
            </a:r>
            <a:endParaRPr sz="2000">
              <a:latin typeface="Cambria"/>
              <a:cs typeface="Cambri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90207" y="6161532"/>
            <a:ext cx="10111105" cy="837565"/>
          </a:xfrm>
          <a:custGeom>
            <a:avLst/>
            <a:gdLst/>
            <a:ahLst/>
            <a:cxnLst/>
            <a:rect l="l" t="t" r="r" b="b"/>
            <a:pathLst>
              <a:path w="10111105" h="837565">
                <a:moveTo>
                  <a:pt x="0" y="0"/>
                </a:moveTo>
                <a:lnTo>
                  <a:pt x="0" y="837438"/>
                </a:lnTo>
                <a:lnTo>
                  <a:pt x="10110978" y="837438"/>
                </a:lnTo>
                <a:lnTo>
                  <a:pt x="10110978" y="0"/>
                </a:lnTo>
                <a:lnTo>
                  <a:pt x="0" y="0"/>
                </a:lnTo>
                <a:close/>
              </a:path>
            </a:pathLst>
          </a:custGeom>
          <a:solidFill>
            <a:srgbClr val="9A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84111" y="7002017"/>
            <a:ext cx="10123170" cy="0"/>
          </a:xfrm>
          <a:custGeom>
            <a:avLst/>
            <a:gdLst/>
            <a:ahLst/>
            <a:cxnLst/>
            <a:rect l="l" t="t" r="r" b="b"/>
            <a:pathLst>
              <a:path w="10123170">
                <a:moveTo>
                  <a:pt x="0" y="0"/>
                </a:moveTo>
                <a:lnTo>
                  <a:pt x="10123170" y="0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87159" y="1221486"/>
            <a:ext cx="0" cy="5783580"/>
          </a:xfrm>
          <a:custGeom>
            <a:avLst/>
            <a:gdLst/>
            <a:ahLst/>
            <a:cxnLst/>
            <a:rect l="l" t="t" r="r" b="b"/>
            <a:pathLst>
              <a:path h="5783580">
                <a:moveTo>
                  <a:pt x="0" y="0"/>
                </a:moveTo>
                <a:lnTo>
                  <a:pt x="0" y="5783579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404221" y="1221486"/>
            <a:ext cx="0" cy="5783580"/>
          </a:xfrm>
          <a:custGeom>
            <a:avLst/>
            <a:gdLst/>
            <a:ahLst/>
            <a:cxnLst/>
            <a:rect l="l" t="t" r="r" b="b"/>
            <a:pathLst>
              <a:path h="5783580">
                <a:moveTo>
                  <a:pt x="0" y="0"/>
                </a:moveTo>
                <a:lnTo>
                  <a:pt x="0" y="5783579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6222" y="336042"/>
            <a:ext cx="305816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Π</a:t>
            </a:r>
            <a:r>
              <a:rPr spc="-40" dirty="0"/>
              <a:t>λ</a:t>
            </a:r>
            <a:r>
              <a:rPr spc="-10" dirty="0"/>
              <a:t>αίσι</a:t>
            </a:r>
            <a:r>
              <a:rPr spc="-5" dirty="0"/>
              <a:t>α</a:t>
            </a:r>
            <a:r>
              <a:rPr spc="5" dirty="0"/>
              <a:t> </a:t>
            </a:r>
            <a:r>
              <a:rPr dirty="0">
                <a:latin typeface="Arial"/>
                <a:cs typeface="Arial"/>
              </a:rPr>
              <a:t>(frames)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052830"/>
            <a:ext cx="9803130" cy="3793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82550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Ορίστηκα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τον</a:t>
            </a:r>
            <a:r>
              <a:rPr sz="2200" spc="-5" dirty="0">
                <a:latin typeface="Times New Roman"/>
                <a:cs typeface="Times New Roman"/>
              </a:rPr>
              <a:t> Minsk</a:t>
            </a:r>
            <a:r>
              <a:rPr sz="2200" dirty="0">
                <a:latin typeface="Times New Roman"/>
                <a:cs typeface="Times New Roman"/>
              </a:rPr>
              <a:t>y </a:t>
            </a:r>
            <a:r>
              <a:rPr sz="2200" spc="-5" dirty="0">
                <a:latin typeface="Times New Roman"/>
                <a:cs typeface="Times New Roman"/>
              </a:rPr>
              <a:t>σα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"</a:t>
            </a:r>
            <a:r>
              <a:rPr sz="2200" b="1" spc="-5" dirty="0">
                <a:latin typeface="Times New Roman"/>
                <a:cs typeface="Times New Roman"/>
              </a:rPr>
              <a:t>δ</a:t>
            </a:r>
            <a:r>
              <a:rPr sz="2200" b="1" dirty="0">
                <a:latin typeface="Times New Roman"/>
                <a:cs typeface="Times New Roman"/>
              </a:rPr>
              <a:t>ο</a:t>
            </a:r>
            <a:r>
              <a:rPr sz="2200" b="1" spc="-30" dirty="0">
                <a:latin typeface="Times New Roman"/>
                <a:cs typeface="Times New Roman"/>
              </a:rPr>
              <a:t>µ</a:t>
            </a:r>
            <a:r>
              <a:rPr sz="2200" b="1" spc="-10" dirty="0">
                <a:latin typeface="Times New Roman"/>
                <a:cs typeface="Times New Roman"/>
              </a:rPr>
              <a:t>έ</a:t>
            </a:r>
            <a:r>
              <a:rPr sz="2200" b="1" spc="-5" dirty="0">
                <a:latin typeface="Times New Roman"/>
                <a:cs typeface="Times New Roman"/>
              </a:rPr>
              <a:t>ς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δεδο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spc="-10" dirty="0">
                <a:latin typeface="Times New Roman"/>
                <a:cs typeface="Times New Roman"/>
              </a:rPr>
              <a:t>ένω</a:t>
            </a:r>
            <a:r>
              <a:rPr sz="2200" b="1" spc="-5" dirty="0">
                <a:latin typeface="Times New Roman"/>
                <a:cs typeface="Times New Roman"/>
              </a:rPr>
              <a:t>ν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γι</a:t>
            </a:r>
            <a:r>
              <a:rPr sz="2200" b="1" dirty="0">
                <a:latin typeface="Times New Roman"/>
                <a:cs typeface="Times New Roman"/>
              </a:rPr>
              <a:t>α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τη</a:t>
            </a:r>
            <a:r>
              <a:rPr sz="2200" b="1" spc="-5" dirty="0">
                <a:latin typeface="Times New Roman"/>
                <a:cs typeface="Times New Roman"/>
              </a:rPr>
              <a:t>ν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αναπαράσταση </a:t>
            </a:r>
            <a:r>
              <a:rPr sz="2200" b="1" spc="-10" dirty="0">
                <a:latin typeface="Times New Roman"/>
                <a:cs typeface="Times New Roman"/>
              </a:rPr>
              <a:t>στερεότυπω</a:t>
            </a:r>
            <a:r>
              <a:rPr sz="2200" b="1" spc="-5" dirty="0">
                <a:latin typeface="Times New Roman"/>
                <a:cs typeface="Times New Roman"/>
              </a:rPr>
              <a:t>ν</a:t>
            </a:r>
            <a:r>
              <a:rPr sz="2200" b="1" spc="1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καταστάσεω</a:t>
            </a:r>
            <a:r>
              <a:rPr sz="2200" b="1" spc="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"</a:t>
            </a:r>
            <a:r>
              <a:rPr sz="2200" dirty="0">
                <a:latin typeface="Times New Roman"/>
                <a:cs typeface="Times New Roman"/>
              </a:rPr>
              <a:t>.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Ον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άζοντα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σχ</a:t>
            </a:r>
            <a:r>
              <a:rPr sz="2200" i="1" dirty="0">
                <a:latin typeface="Times New Roman"/>
                <a:cs typeface="Times New Roman"/>
              </a:rPr>
              <a:t>ή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5" dirty="0">
                <a:latin typeface="Times New Roman"/>
                <a:cs typeface="Times New Roman"/>
              </a:rPr>
              <a:t>ατα</a:t>
            </a:r>
            <a:r>
              <a:rPr sz="2200" i="1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schemat</a:t>
            </a:r>
            <a:r>
              <a:rPr sz="2200" i="1" spc="5" dirty="0">
                <a:latin typeface="Times New Roman"/>
                <a:cs typeface="Times New Roman"/>
              </a:rPr>
              <a:t>a</a:t>
            </a:r>
            <a:r>
              <a:rPr sz="2200" spc="-5" dirty="0">
                <a:latin typeface="Times New Roman"/>
                <a:cs typeface="Times New Roman"/>
              </a:rPr>
              <a:t>).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2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πλαίσια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έχου</a:t>
            </a:r>
            <a:r>
              <a:rPr sz="2200" dirty="0">
                <a:latin typeface="Times New Roman"/>
                <a:cs typeface="Times New Roman"/>
              </a:rPr>
              <a:t>ν: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όνο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ία σειρά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απ</a:t>
            </a:r>
            <a:r>
              <a:rPr sz="2000" spc="-5" dirty="0">
                <a:latin typeface="Times New Roman"/>
                <a:cs typeface="Times New Roman"/>
              </a:rPr>
              <a:t>ό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ιδιότητες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slots</a:t>
            </a:r>
            <a:r>
              <a:rPr sz="2000" spc="-5" dirty="0">
                <a:latin typeface="Times New Roman"/>
                <a:cs typeface="Times New Roman"/>
              </a:rPr>
              <a:t>) 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συνδέονται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ά</a:t>
            </a:r>
            <a:r>
              <a:rPr sz="2000" spc="-8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εσα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τις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τ</a:t>
            </a:r>
            <a:r>
              <a:rPr sz="2000" b="1" spc="-5" dirty="0">
                <a:latin typeface="Times New Roman"/>
                <a:cs typeface="Times New Roman"/>
              </a:rPr>
              <a:t>ι</a:t>
            </a:r>
            <a:r>
              <a:rPr sz="2000" b="1" spc="-15" dirty="0">
                <a:latin typeface="Times New Roman"/>
                <a:cs typeface="Times New Roman"/>
              </a:rPr>
              <a:t>µ</a:t>
            </a:r>
            <a:r>
              <a:rPr sz="2000" b="1" spc="-10" dirty="0">
                <a:latin typeface="Times New Roman"/>
                <a:cs typeface="Times New Roman"/>
              </a:rPr>
              <a:t>έ</a:t>
            </a:r>
            <a:r>
              <a:rPr sz="2000" b="1" spc="-5" dirty="0">
                <a:latin typeface="Times New Roman"/>
                <a:cs typeface="Times New Roman"/>
              </a:rPr>
              <a:t>ς </a:t>
            </a:r>
            <a:r>
              <a:rPr sz="2000" spc="-5" dirty="0">
                <a:latin typeface="Times New Roman"/>
                <a:cs typeface="Times New Roman"/>
              </a:rPr>
              <a:t>τους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filler</a:t>
            </a:r>
            <a:r>
              <a:rPr sz="2000" i="1" spc="-15" dirty="0">
                <a:latin typeface="Times New Roman"/>
                <a:cs typeface="Times New Roman"/>
              </a:rPr>
              <a:t>s</a:t>
            </a:r>
            <a:r>
              <a:rPr sz="2000" spc="-10" dirty="0">
                <a:latin typeface="Times New Roman"/>
                <a:cs typeface="Times New Roman"/>
              </a:rPr>
              <a:t>),</a:t>
            </a:r>
            <a:endParaRPr sz="2000">
              <a:latin typeface="Times New Roman"/>
              <a:cs typeface="Times New Roman"/>
            </a:endParaRPr>
          </a:p>
          <a:p>
            <a:pPr marL="1095375" indent="-384175">
              <a:lnSpc>
                <a:spcPct val="100000"/>
              </a:lnSpc>
              <a:spcBef>
                <a:spcPts val="204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προκαθορισ</a:t>
            </a:r>
            <a:r>
              <a:rPr sz="1800" b="1" spc="-25" dirty="0">
                <a:latin typeface="Times New Roman"/>
                <a:cs typeface="Times New Roman"/>
              </a:rPr>
              <a:t>µ</a:t>
            </a:r>
            <a:r>
              <a:rPr sz="1800" b="1" spc="-10" dirty="0">
                <a:latin typeface="Times New Roman"/>
                <a:cs typeface="Times New Roman"/>
              </a:rPr>
              <a:t>ένε</a:t>
            </a:r>
            <a:r>
              <a:rPr sz="1800" b="1" spc="-5" dirty="0">
                <a:latin typeface="Times New Roman"/>
                <a:cs typeface="Times New Roman"/>
              </a:rPr>
              <a:t>ς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τ</a:t>
            </a:r>
            <a:r>
              <a:rPr sz="1800" b="1" spc="-5" dirty="0">
                <a:latin typeface="Times New Roman"/>
                <a:cs typeface="Times New Roman"/>
              </a:rPr>
              <a:t>ι</a:t>
            </a:r>
            <a:r>
              <a:rPr sz="1800" b="1" spc="-25" dirty="0">
                <a:latin typeface="Times New Roman"/>
                <a:cs typeface="Times New Roman"/>
              </a:rPr>
              <a:t>µ</a:t>
            </a:r>
            <a:r>
              <a:rPr sz="1800" b="1" spc="-10" dirty="0">
                <a:latin typeface="Times New Roman"/>
                <a:cs typeface="Times New Roman"/>
              </a:rPr>
              <a:t>ές</a:t>
            </a:r>
            <a:endParaRPr sz="1800">
              <a:latin typeface="Times New Roman"/>
              <a:cs typeface="Times New Roman"/>
            </a:endParaRPr>
          </a:p>
          <a:p>
            <a:pPr marL="1095375" indent="-384175">
              <a:lnSpc>
                <a:spcPct val="100000"/>
              </a:lnSpc>
              <a:spcBef>
                <a:spcPts val="210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b="1" spc="-10" dirty="0">
                <a:latin typeface="Times New Roman"/>
                <a:cs typeface="Times New Roman"/>
              </a:rPr>
              <a:t>όψει</a:t>
            </a:r>
            <a:r>
              <a:rPr sz="1800" b="1" spc="-5" dirty="0">
                <a:latin typeface="Times New Roman"/>
                <a:cs typeface="Times New Roman"/>
              </a:rPr>
              <a:t>ς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</a:t>
            </a:r>
            <a:r>
              <a:rPr sz="1800" i="1" spc="-10" dirty="0">
                <a:latin typeface="Times New Roman"/>
                <a:cs typeface="Times New Roman"/>
              </a:rPr>
              <a:t>facet</a:t>
            </a:r>
            <a:r>
              <a:rPr sz="1800" i="1" spc="-5" dirty="0">
                <a:latin typeface="Times New Roman"/>
                <a:cs typeface="Times New Roman"/>
              </a:rPr>
              <a:t>s</a:t>
            </a:r>
            <a:r>
              <a:rPr sz="1800" dirty="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spc="-5" dirty="0">
                <a:latin typeface="Times New Roman"/>
                <a:cs typeface="Times New Roman"/>
              </a:rPr>
              <a:t>προσκολλ</a:t>
            </a:r>
            <a:r>
              <a:rPr sz="2000" b="1" dirty="0">
                <a:latin typeface="Times New Roman"/>
                <a:cs typeface="Times New Roman"/>
              </a:rPr>
              <a:t>η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10" dirty="0">
                <a:latin typeface="Times New Roman"/>
                <a:cs typeface="Times New Roman"/>
              </a:rPr>
              <a:t>ένε</a:t>
            </a:r>
            <a:r>
              <a:rPr sz="2000" b="1" spc="-5" dirty="0">
                <a:latin typeface="Times New Roman"/>
                <a:cs typeface="Times New Roman"/>
              </a:rPr>
              <a:t>ς διαδικασίες </a:t>
            </a:r>
            <a:r>
              <a:rPr sz="2000" spc="-5" dirty="0">
                <a:latin typeface="Times New Roman"/>
                <a:cs typeface="Times New Roman"/>
              </a:rPr>
              <a:t>(όχι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υποχρεωτικ</a:t>
            </a:r>
            <a:r>
              <a:rPr sz="2000" dirty="0">
                <a:latin typeface="Times New Roman"/>
                <a:cs typeface="Times New Roman"/>
              </a:rPr>
              <a:t>ά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ονο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άζοντα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δαί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5" dirty="0">
                <a:latin typeface="Times New Roman"/>
                <a:cs typeface="Times New Roman"/>
              </a:rPr>
              <a:t>ονες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demon</a:t>
            </a:r>
            <a:r>
              <a:rPr sz="2000" i="1" spc="-15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1095375" indent="-384175">
              <a:lnSpc>
                <a:spcPct val="100000"/>
              </a:lnSpc>
              <a:spcBef>
                <a:spcPts val="204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10" dirty="0">
                <a:latin typeface="Times New Roman"/>
                <a:cs typeface="Times New Roman"/>
              </a:rPr>
              <a:t>πορε</a:t>
            </a:r>
            <a:r>
              <a:rPr sz="1800" spc="-5" dirty="0">
                <a:latin typeface="Times New Roman"/>
                <a:cs typeface="Times New Roman"/>
              </a:rPr>
              <a:t>ί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να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ενεργοποιούνται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ότα</a:t>
            </a:r>
            <a:r>
              <a:rPr sz="1800" spc="-5" dirty="0">
                <a:latin typeface="Times New Roman"/>
                <a:cs typeface="Times New Roman"/>
              </a:rPr>
              <a:t>ν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πλαίσια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εταβάλλονται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γι</a:t>
            </a:r>
            <a:r>
              <a:rPr sz="1800" spc="-5" dirty="0">
                <a:latin typeface="Times New Roman"/>
                <a:cs typeface="Times New Roman"/>
              </a:rPr>
              <a:t>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κάποι</a:t>
            </a:r>
            <a:r>
              <a:rPr sz="1800" spc="-5" dirty="0">
                <a:latin typeface="Times New Roman"/>
                <a:cs typeface="Times New Roman"/>
              </a:rPr>
              <a:t>ο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λόγο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"/>
              </a:spcBef>
            </a:pPr>
            <a:endParaRPr sz="1750">
              <a:latin typeface="Times New Roman"/>
              <a:cs typeface="Times New Roman"/>
            </a:endParaRPr>
          </a:p>
          <a:p>
            <a:pPr marL="361315" marR="508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απαιτούν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επιδεξιότητ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επίπον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εργασί</a:t>
            </a:r>
            <a:r>
              <a:rPr sz="2200" dirty="0">
                <a:latin typeface="Times New Roman"/>
                <a:cs typeface="Times New Roman"/>
              </a:rPr>
              <a:t>α, </a:t>
            </a:r>
            <a:r>
              <a:rPr sz="2200" spc="-10" dirty="0">
                <a:latin typeface="Times New Roman"/>
                <a:cs typeface="Times New Roman"/>
              </a:rPr>
              <a:t>εξελίχθηκα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ένα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αντικό </a:t>
            </a:r>
            <a:r>
              <a:rPr sz="2200" spc="-5" dirty="0">
                <a:latin typeface="Times New Roman"/>
                <a:cs typeface="Times New Roman"/>
              </a:rPr>
              <a:t>τρόπ</a:t>
            </a:r>
            <a:r>
              <a:rPr sz="2200" dirty="0">
                <a:latin typeface="Times New Roman"/>
                <a:cs typeface="Times New Roman"/>
              </a:rPr>
              <a:t>ο </a:t>
            </a:r>
            <a:r>
              <a:rPr sz="2200" spc="-10" dirty="0">
                <a:latin typeface="Times New Roman"/>
                <a:cs typeface="Times New Roman"/>
              </a:rPr>
              <a:t>αναπαράσταση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γνώση</a:t>
            </a:r>
            <a:r>
              <a:rPr sz="2200" dirty="0">
                <a:latin typeface="Times New Roman"/>
                <a:cs typeface="Times New Roman"/>
              </a:rPr>
              <a:t>ς.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77845">
              <a:lnSpc>
                <a:spcPct val="100000"/>
              </a:lnSpc>
            </a:pPr>
            <a:r>
              <a:rPr spc="-5" dirty="0"/>
              <a:t>Ιεραρχία</a:t>
            </a:r>
            <a:r>
              <a:rPr spc="15" dirty="0"/>
              <a:t> </a:t>
            </a:r>
            <a:r>
              <a:rPr spc="-5" dirty="0"/>
              <a:t>σ</a:t>
            </a:r>
            <a:r>
              <a:rPr spc="-80" dirty="0"/>
              <a:t>τ</a:t>
            </a:r>
            <a:r>
              <a:rPr spc="-5" dirty="0"/>
              <a:t>α</a:t>
            </a:r>
            <a:r>
              <a:rPr dirty="0"/>
              <a:t> </a:t>
            </a:r>
            <a:r>
              <a:rPr spc="-5" dirty="0"/>
              <a:t>Π</a:t>
            </a:r>
            <a:r>
              <a:rPr spc="-40" dirty="0"/>
              <a:t>λ</a:t>
            </a:r>
            <a:r>
              <a:rPr spc="-10" dirty="0"/>
              <a:t>αίσια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915669"/>
            <a:ext cx="9425940" cy="643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508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πλαίσια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πορού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5" dirty="0">
                <a:latin typeface="Times New Roman"/>
                <a:cs typeface="Times New Roman"/>
              </a:rPr>
              <a:t>να </a:t>
            </a:r>
            <a:r>
              <a:rPr sz="2200" spc="-10" dirty="0">
                <a:latin typeface="Times New Roman"/>
                <a:cs typeface="Times New Roman"/>
              </a:rPr>
              <a:t>αποτελέσου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αντικε</a:t>
            </a:r>
            <a:r>
              <a:rPr sz="2200" i="1" spc="0" dirty="0">
                <a:latin typeface="Times New Roman"/>
                <a:cs typeface="Times New Roman"/>
              </a:rPr>
              <a:t>ί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10" dirty="0">
                <a:latin typeface="Times New Roman"/>
                <a:cs typeface="Times New Roman"/>
              </a:rPr>
              <a:t>εν</a:t>
            </a:r>
            <a:r>
              <a:rPr sz="2200" i="1" spc="-5" dirty="0">
                <a:latin typeface="Times New Roman"/>
                <a:cs typeface="Times New Roman"/>
              </a:rPr>
              <a:t>α-</a:t>
            </a:r>
            <a:r>
              <a:rPr sz="2200" i="1" spc="-10" dirty="0">
                <a:latin typeface="Times New Roman"/>
                <a:cs typeface="Times New Roman"/>
              </a:rPr>
              <a:t>κ</a:t>
            </a:r>
            <a:r>
              <a:rPr sz="2200" i="1" dirty="0">
                <a:latin typeface="Times New Roman"/>
                <a:cs typeface="Times New Roman"/>
              </a:rPr>
              <a:t>ό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10" dirty="0">
                <a:latin typeface="Times New Roman"/>
                <a:cs typeface="Times New Roman"/>
              </a:rPr>
              <a:t>βου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ενός</a:t>
            </a:r>
            <a:r>
              <a:rPr sz="2200" dirty="0">
                <a:latin typeface="Times New Roman"/>
                <a:cs typeface="Times New Roman"/>
              </a:rPr>
              <a:t> 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ασιολογικού δικτύο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συνδεθού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ία </a:t>
            </a:r>
            <a:r>
              <a:rPr sz="2200" spc="-10" dirty="0">
                <a:latin typeface="Times New Roman"/>
                <a:cs typeface="Times New Roman"/>
              </a:rPr>
              <a:t>ιεραρχί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94061" y="4347209"/>
            <a:ext cx="6045835" cy="998219"/>
          </a:xfrm>
          <a:custGeom>
            <a:avLst/>
            <a:gdLst/>
            <a:ahLst/>
            <a:cxnLst/>
            <a:rect l="l" t="t" r="r" b="b"/>
            <a:pathLst>
              <a:path w="6045834" h="998220">
                <a:moveTo>
                  <a:pt x="6045708" y="998219"/>
                </a:moveTo>
                <a:lnTo>
                  <a:pt x="6044946" y="0"/>
                </a:lnTo>
                <a:lnTo>
                  <a:pt x="6038837" y="6857"/>
                </a:lnTo>
                <a:lnTo>
                  <a:pt x="3928859" y="19812"/>
                </a:lnTo>
                <a:lnTo>
                  <a:pt x="3278886" y="512063"/>
                </a:lnTo>
                <a:lnTo>
                  <a:pt x="0" y="505968"/>
                </a:lnTo>
                <a:lnTo>
                  <a:pt x="6096" y="998220"/>
                </a:lnTo>
                <a:lnTo>
                  <a:pt x="6045708" y="998219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94061" y="4347209"/>
            <a:ext cx="6045835" cy="998219"/>
          </a:xfrm>
          <a:custGeom>
            <a:avLst/>
            <a:gdLst/>
            <a:ahLst/>
            <a:cxnLst/>
            <a:rect l="l" t="t" r="r" b="b"/>
            <a:pathLst>
              <a:path w="6045834" h="998220">
                <a:moveTo>
                  <a:pt x="6044946" y="0"/>
                </a:moveTo>
                <a:lnTo>
                  <a:pt x="6045708" y="998219"/>
                </a:lnTo>
                <a:lnTo>
                  <a:pt x="6096" y="998220"/>
                </a:lnTo>
                <a:lnTo>
                  <a:pt x="0" y="505968"/>
                </a:lnTo>
                <a:lnTo>
                  <a:pt x="3278886" y="512063"/>
                </a:lnTo>
                <a:lnTo>
                  <a:pt x="3928859" y="19812"/>
                </a:lnTo>
                <a:lnTo>
                  <a:pt x="6038837" y="6857"/>
                </a:lnTo>
              </a:path>
            </a:pathLst>
          </a:custGeom>
          <a:ln w="12636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23779" y="3835146"/>
            <a:ext cx="6017895" cy="571500"/>
          </a:xfrm>
          <a:custGeom>
            <a:avLst/>
            <a:gdLst/>
            <a:ahLst/>
            <a:cxnLst/>
            <a:rect l="l" t="t" r="r" b="b"/>
            <a:pathLst>
              <a:path w="6017895" h="571500">
                <a:moveTo>
                  <a:pt x="0" y="0"/>
                </a:moveTo>
                <a:lnTo>
                  <a:pt x="0" y="571500"/>
                </a:lnTo>
                <a:lnTo>
                  <a:pt x="6017513" y="571500"/>
                </a:lnTo>
                <a:lnTo>
                  <a:pt x="6017513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23779" y="3835146"/>
            <a:ext cx="6017895" cy="571500"/>
          </a:xfrm>
          <a:custGeom>
            <a:avLst/>
            <a:gdLst/>
            <a:ahLst/>
            <a:cxnLst/>
            <a:rect l="l" t="t" r="r" b="b"/>
            <a:pathLst>
              <a:path w="6017895" h="571500">
                <a:moveTo>
                  <a:pt x="0" y="0"/>
                </a:moveTo>
                <a:lnTo>
                  <a:pt x="0" y="571500"/>
                </a:lnTo>
                <a:lnTo>
                  <a:pt x="6017513" y="571500"/>
                </a:lnTo>
                <a:lnTo>
                  <a:pt x="6017513" y="0"/>
                </a:lnTo>
                <a:lnTo>
                  <a:pt x="0" y="0"/>
                </a:lnTo>
                <a:close/>
              </a:path>
            </a:pathLst>
          </a:custGeom>
          <a:ln w="12636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25303" y="2398014"/>
            <a:ext cx="6019800" cy="1045210"/>
          </a:xfrm>
          <a:custGeom>
            <a:avLst/>
            <a:gdLst/>
            <a:ahLst/>
            <a:cxnLst/>
            <a:rect l="l" t="t" r="r" b="b"/>
            <a:pathLst>
              <a:path w="6019800" h="1045210">
                <a:moveTo>
                  <a:pt x="6019800" y="1044701"/>
                </a:moveTo>
                <a:lnTo>
                  <a:pt x="6019800" y="414528"/>
                </a:lnTo>
                <a:lnTo>
                  <a:pt x="0" y="0"/>
                </a:lnTo>
                <a:lnTo>
                  <a:pt x="0" y="1044702"/>
                </a:lnTo>
                <a:lnTo>
                  <a:pt x="6019800" y="1044701"/>
                </a:lnTo>
                <a:close/>
              </a:path>
            </a:pathLst>
          </a:custGeom>
          <a:solidFill>
            <a:srgbClr val="FFCC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25303" y="2398014"/>
            <a:ext cx="6019800" cy="1045210"/>
          </a:xfrm>
          <a:custGeom>
            <a:avLst/>
            <a:gdLst/>
            <a:ahLst/>
            <a:cxnLst/>
            <a:rect l="l" t="t" r="r" b="b"/>
            <a:pathLst>
              <a:path w="6019800" h="1045210">
                <a:moveTo>
                  <a:pt x="0" y="0"/>
                </a:moveTo>
                <a:lnTo>
                  <a:pt x="0" y="1044702"/>
                </a:lnTo>
                <a:lnTo>
                  <a:pt x="6019800" y="1044701"/>
                </a:lnTo>
                <a:lnTo>
                  <a:pt x="6019800" y="414528"/>
                </a:lnTo>
              </a:path>
            </a:pathLst>
          </a:custGeom>
          <a:ln w="12636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23779" y="1753361"/>
            <a:ext cx="6021705" cy="1190625"/>
          </a:xfrm>
          <a:custGeom>
            <a:avLst/>
            <a:gdLst/>
            <a:ahLst/>
            <a:cxnLst/>
            <a:rect l="l" t="t" r="r" b="b"/>
            <a:pathLst>
              <a:path w="6021705" h="1190625">
                <a:moveTo>
                  <a:pt x="5333" y="5"/>
                </a:moveTo>
                <a:lnTo>
                  <a:pt x="0" y="0"/>
                </a:lnTo>
                <a:lnTo>
                  <a:pt x="5333" y="5"/>
                </a:lnTo>
                <a:close/>
              </a:path>
              <a:path w="6021705" h="1190625">
                <a:moveTo>
                  <a:pt x="6021324" y="1190244"/>
                </a:moveTo>
                <a:lnTo>
                  <a:pt x="6021324" y="6095"/>
                </a:lnTo>
                <a:lnTo>
                  <a:pt x="5333" y="5"/>
                </a:lnTo>
                <a:lnTo>
                  <a:pt x="5333" y="851154"/>
                </a:lnTo>
                <a:lnTo>
                  <a:pt x="2932176" y="851154"/>
                </a:lnTo>
                <a:lnTo>
                  <a:pt x="3346691" y="1117854"/>
                </a:lnTo>
                <a:lnTo>
                  <a:pt x="4251198" y="1117854"/>
                </a:lnTo>
                <a:lnTo>
                  <a:pt x="4493513" y="1190244"/>
                </a:lnTo>
                <a:lnTo>
                  <a:pt x="6021324" y="1190244"/>
                </a:lnTo>
                <a:close/>
              </a:path>
            </a:pathLst>
          </a:custGeom>
          <a:solidFill>
            <a:srgbClr val="99C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723779" y="1753361"/>
            <a:ext cx="6021705" cy="1190625"/>
          </a:xfrm>
          <a:custGeom>
            <a:avLst/>
            <a:gdLst/>
            <a:ahLst/>
            <a:cxnLst/>
            <a:rect l="l" t="t" r="r" b="b"/>
            <a:pathLst>
              <a:path w="6021705" h="1190625">
                <a:moveTo>
                  <a:pt x="0" y="0"/>
                </a:moveTo>
                <a:lnTo>
                  <a:pt x="6021324" y="6095"/>
                </a:lnTo>
                <a:lnTo>
                  <a:pt x="6021324" y="1190244"/>
                </a:lnTo>
                <a:lnTo>
                  <a:pt x="4493513" y="1190244"/>
                </a:lnTo>
                <a:lnTo>
                  <a:pt x="4251198" y="1117854"/>
                </a:lnTo>
                <a:lnTo>
                  <a:pt x="3346691" y="1117854"/>
                </a:lnTo>
                <a:lnTo>
                  <a:pt x="2932176" y="851154"/>
                </a:lnTo>
                <a:lnTo>
                  <a:pt x="5333" y="851154"/>
                </a:lnTo>
                <a:lnTo>
                  <a:pt x="5333" y="0"/>
                </a:lnTo>
              </a:path>
            </a:pathLst>
          </a:custGeom>
          <a:ln w="12636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42989" y="4313682"/>
            <a:ext cx="101600" cy="647700"/>
          </a:xfrm>
          <a:custGeom>
            <a:avLst/>
            <a:gdLst/>
            <a:ahLst/>
            <a:cxnLst/>
            <a:rect l="l" t="t" r="r" b="b"/>
            <a:pathLst>
              <a:path w="101600" h="647700">
                <a:moveTo>
                  <a:pt x="101345" y="106679"/>
                </a:moveTo>
                <a:lnTo>
                  <a:pt x="51066" y="0"/>
                </a:lnTo>
                <a:lnTo>
                  <a:pt x="0" y="106679"/>
                </a:lnTo>
                <a:lnTo>
                  <a:pt x="42671" y="76753"/>
                </a:lnTo>
                <a:lnTo>
                  <a:pt x="42671" y="66293"/>
                </a:lnTo>
                <a:lnTo>
                  <a:pt x="46481" y="62483"/>
                </a:lnTo>
                <a:lnTo>
                  <a:pt x="55638" y="62483"/>
                </a:lnTo>
                <a:lnTo>
                  <a:pt x="59435" y="66293"/>
                </a:lnTo>
                <a:lnTo>
                  <a:pt x="59435" y="76827"/>
                </a:lnTo>
                <a:lnTo>
                  <a:pt x="101345" y="106679"/>
                </a:lnTo>
                <a:close/>
              </a:path>
              <a:path w="101600" h="647700">
                <a:moveTo>
                  <a:pt x="59435" y="76827"/>
                </a:moveTo>
                <a:lnTo>
                  <a:pt x="59435" y="66293"/>
                </a:lnTo>
                <a:lnTo>
                  <a:pt x="55638" y="62483"/>
                </a:lnTo>
                <a:lnTo>
                  <a:pt x="46481" y="62483"/>
                </a:lnTo>
                <a:lnTo>
                  <a:pt x="42671" y="66293"/>
                </a:lnTo>
                <a:lnTo>
                  <a:pt x="42671" y="76753"/>
                </a:lnTo>
                <a:lnTo>
                  <a:pt x="51066" y="70865"/>
                </a:lnTo>
                <a:lnTo>
                  <a:pt x="59435" y="76827"/>
                </a:lnTo>
                <a:close/>
              </a:path>
              <a:path w="101600" h="647700">
                <a:moveTo>
                  <a:pt x="59435" y="643889"/>
                </a:moveTo>
                <a:lnTo>
                  <a:pt x="59435" y="76827"/>
                </a:lnTo>
                <a:lnTo>
                  <a:pt x="51066" y="70865"/>
                </a:lnTo>
                <a:lnTo>
                  <a:pt x="42671" y="76753"/>
                </a:lnTo>
                <a:lnTo>
                  <a:pt x="42671" y="643889"/>
                </a:lnTo>
                <a:lnTo>
                  <a:pt x="46481" y="647700"/>
                </a:lnTo>
                <a:lnTo>
                  <a:pt x="55638" y="647700"/>
                </a:lnTo>
                <a:lnTo>
                  <a:pt x="59435" y="643889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77675" y="2132076"/>
            <a:ext cx="918210" cy="106680"/>
          </a:xfrm>
          <a:custGeom>
            <a:avLst/>
            <a:gdLst/>
            <a:ahLst/>
            <a:cxnLst/>
            <a:rect l="l" t="t" r="r" b="b"/>
            <a:pathLst>
              <a:path w="918210" h="106680">
                <a:moveTo>
                  <a:pt x="101346" y="0"/>
                </a:moveTo>
                <a:lnTo>
                  <a:pt x="0" y="53339"/>
                </a:lnTo>
                <a:lnTo>
                  <a:pt x="59436" y="84622"/>
                </a:lnTo>
                <a:lnTo>
                  <a:pt x="59436" y="48767"/>
                </a:lnTo>
                <a:lnTo>
                  <a:pt x="63246" y="44195"/>
                </a:lnTo>
                <a:lnTo>
                  <a:pt x="73565" y="44195"/>
                </a:lnTo>
                <a:lnTo>
                  <a:pt x="101346" y="0"/>
                </a:lnTo>
                <a:close/>
              </a:path>
              <a:path w="918210" h="106680">
                <a:moveTo>
                  <a:pt x="73565" y="44195"/>
                </a:moveTo>
                <a:lnTo>
                  <a:pt x="63246" y="44195"/>
                </a:lnTo>
                <a:lnTo>
                  <a:pt x="59436" y="48767"/>
                </a:lnTo>
                <a:lnTo>
                  <a:pt x="59436" y="57911"/>
                </a:lnTo>
                <a:lnTo>
                  <a:pt x="63246" y="62483"/>
                </a:lnTo>
                <a:lnTo>
                  <a:pt x="67818" y="62483"/>
                </a:lnTo>
                <a:lnTo>
                  <a:pt x="67818" y="53339"/>
                </a:lnTo>
                <a:lnTo>
                  <a:pt x="73565" y="44195"/>
                </a:lnTo>
                <a:close/>
              </a:path>
              <a:path w="918210" h="106680">
                <a:moveTo>
                  <a:pt x="101346" y="106679"/>
                </a:moveTo>
                <a:lnTo>
                  <a:pt x="73565" y="62483"/>
                </a:lnTo>
                <a:lnTo>
                  <a:pt x="63246" y="62483"/>
                </a:lnTo>
                <a:lnTo>
                  <a:pt x="59436" y="57911"/>
                </a:lnTo>
                <a:lnTo>
                  <a:pt x="59436" y="84622"/>
                </a:lnTo>
                <a:lnTo>
                  <a:pt x="101346" y="106679"/>
                </a:lnTo>
                <a:close/>
              </a:path>
              <a:path w="918210" h="106680">
                <a:moveTo>
                  <a:pt x="918210" y="57911"/>
                </a:moveTo>
                <a:lnTo>
                  <a:pt x="918210" y="48767"/>
                </a:lnTo>
                <a:lnTo>
                  <a:pt x="914400" y="44195"/>
                </a:lnTo>
                <a:lnTo>
                  <a:pt x="73565" y="44195"/>
                </a:lnTo>
                <a:lnTo>
                  <a:pt x="67818" y="53339"/>
                </a:lnTo>
                <a:lnTo>
                  <a:pt x="73565" y="62483"/>
                </a:lnTo>
                <a:lnTo>
                  <a:pt x="914400" y="62483"/>
                </a:lnTo>
                <a:lnTo>
                  <a:pt x="918210" y="57911"/>
                </a:lnTo>
                <a:close/>
              </a:path>
              <a:path w="918210" h="106680">
                <a:moveTo>
                  <a:pt x="73565" y="62483"/>
                </a:moveTo>
                <a:lnTo>
                  <a:pt x="67818" y="53339"/>
                </a:lnTo>
                <a:lnTo>
                  <a:pt x="67818" y="62483"/>
                </a:lnTo>
                <a:lnTo>
                  <a:pt x="73565" y="6248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642227" y="2344673"/>
            <a:ext cx="100965" cy="701040"/>
          </a:xfrm>
          <a:custGeom>
            <a:avLst/>
            <a:gdLst/>
            <a:ahLst/>
            <a:cxnLst/>
            <a:rect l="l" t="t" r="r" b="b"/>
            <a:pathLst>
              <a:path w="100965" h="701039">
                <a:moveTo>
                  <a:pt x="100583" y="107441"/>
                </a:moveTo>
                <a:lnTo>
                  <a:pt x="51828" y="0"/>
                </a:lnTo>
                <a:lnTo>
                  <a:pt x="0" y="105917"/>
                </a:lnTo>
                <a:lnTo>
                  <a:pt x="42592" y="77317"/>
                </a:lnTo>
                <a:lnTo>
                  <a:pt x="42672" y="70865"/>
                </a:lnTo>
                <a:lnTo>
                  <a:pt x="42672" y="66293"/>
                </a:lnTo>
                <a:lnTo>
                  <a:pt x="46494" y="62483"/>
                </a:lnTo>
                <a:lnTo>
                  <a:pt x="55638" y="62483"/>
                </a:lnTo>
                <a:lnTo>
                  <a:pt x="59436" y="66293"/>
                </a:lnTo>
                <a:lnTo>
                  <a:pt x="59436" y="77681"/>
                </a:lnTo>
                <a:lnTo>
                  <a:pt x="100583" y="107441"/>
                </a:lnTo>
                <a:close/>
              </a:path>
              <a:path w="100965" h="701039">
                <a:moveTo>
                  <a:pt x="59362" y="77627"/>
                </a:moveTo>
                <a:lnTo>
                  <a:pt x="51066" y="71627"/>
                </a:lnTo>
                <a:lnTo>
                  <a:pt x="42592" y="77317"/>
                </a:lnTo>
                <a:lnTo>
                  <a:pt x="35064" y="691895"/>
                </a:lnTo>
                <a:lnTo>
                  <a:pt x="35064" y="697229"/>
                </a:lnTo>
                <a:lnTo>
                  <a:pt x="38100" y="701039"/>
                </a:lnTo>
                <a:lnTo>
                  <a:pt x="48018" y="701039"/>
                </a:lnTo>
                <a:lnTo>
                  <a:pt x="51828" y="697229"/>
                </a:lnTo>
                <a:lnTo>
                  <a:pt x="51828" y="691895"/>
                </a:lnTo>
                <a:lnTo>
                  <a:pt x="59362" y="77627"/>
                </a:lnTo>
                <a:close/>
              </a:path>
              <a:path w="100965" h="701039">
                <a:moveTo>
                  <a:pt x="59436" y="71627"/>
                </a:moveTo>
                <a:lnTo>
                  <a:pt x="59436" y="66293"/>
                </a:lnTo>
                <a:lnTo>
                  <a:pt x="55638" y="62483"/>
                </a:lnTo>
                <a:lnTo>
                  <a:pt x="46494" y="62483"/>
                </a:lnTo>
                <a:lnTo>
                  <a:pt x="42672" y="66293"/>
                </a:lnTo>
                <a:lnTo>
                  <a:pt x="42672" y="70865"/>
                </a:lnTo>
                <a:lnTo>
                  <a:pt x="42592" y="77317"/>
                </a:lnTo>
                <a:lnTo>
                  <a:pt x="51066" y="71627"/>
                </a:lnTo>
                <a:lnTo>
                  <a:pt x="59362" y="77627"/>
                </a:lnTo>
                <a:lnTo>
                  <a:pt x="59436" y="71627"/>
                </a:lnTo>
                <a:close/>
              </a:path>
              <a:path w="100965" h="701039">
                <a:moveTo>
                  <a:pt x="59436" y="77681"/>
                </a:moveTo>
                <a:lnTo>
                  <a:pt x="59436" y="71627"/>
                </a:lnTo>
                <a:lnTo>
                  <a:pt x="59362" y="7762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292213" y="2132076"/>
            <a:ext cx="917575" cy="106680"/>
          </a:xfrm>
          <a:custGeom>
            <a:avLst/>
            <a:gdLst/>
            <a:ahLst/>
            <a:cxnLst/>
            <a:rect l="l" t="t" r="r" b="b"/>
            <a:pathLst>
              <a:path w="917575" h="106680">
                <a:moveTo>
                  <a:pt x="850404" y="53339"/>
                </a:moveTo>
                <a:lnTo>
                  <a:pt x="844654" y="44195"/>
                </a:lnTo>
                <a:lnTo>
                  <a:pt x="3060" y="44195"/>
                </a:lnTo>
                <a:lnTo>
                  <a:pt x="0" y="48767"/>
                </a:lnTo>
                <a:lnTo>
                  <a:pt x="0" y="57911"/>
                </a:lnTo>
                <a:lnTo>
                  <a:pt x="3060" y="62483"/>
                </a:lnTo>
                <a:lnTo>
                  <a:pt x="844654" y="62483"/>
                </a:lnTo>
                <a:lnTo>
                  <a:pt x="850404" y="53339"/>
                </a:lnTo>
                <a:close/>
              </a:path>
              <a:path w="917575" h="106680">
                <a:moveTo>
                  <a:pt x="917460" y="53339"/>
                </a:moveTo>
                <a:lnTo>
                  <a:pt x="816863" y="0"/>
                </a:lnTo>
                <a:lnTo>
                  <a:pt x="844654" y="44195"/>
                </a:lnTo>
                <a:lnTo>
                  <a:pt x="854963" y="44195"/>
                </a:lnTo>
                <a:lnTo>
                  <a:pt x="858773" y="48767"/>
                </a:lnTo>
                <a:lnTo>
                  <a:pt x="858773" y="84457"/>
                </a:lnTo>
                <a:lnTo>
                  <a:pt x="917460" y="53339"/>
                </a:lnTo>
                <a:close/>
              </a:path>
              <a:path w="917575" h="106680">
                <a:moveTo>
                  <a:pt x="858773" y="84457"/>
                </a:moveTo>
                <a:lnTo>
                  <a:pt x="858773" y="57911"/>
                </a:lnTo>
                <a:lnTo>
                  <a:pt x="854963" y="62483"/>
                </a:lnTo>
                <a:lnTo>
                  <a:pt x="844654" y="62483"/>
                </a:lnTo>
                <a:lnTo>
                  <a:pt x="816863" y="106679"/>
                </a:lnTo>
                <a:lnTo>
                  <a:pt x="858773" y="84457"/>
                </a:lnTo>
                <a:close/>
              </a:path>
              <a:path w="917575" h="106680">
                <a:moveTo>
                  <a:pt x="858773" y="57911"/>
                </a:moveTo>
                <a:lnTo>
                  <a:pt x="858773" y="48767"/>
                </a:lnTo>
                <a:lnTo>
                  <a:pt x="854963" y="44195"/>
                </a:lnTo>
                <a:lnTo>
                  <a:pt x="844654" y="44195"/>
                </a:lnTo>
                <a:lnTo>
                  <a:pt x="850404" y="53339"/>
                </a:lnTo>
                <a:lnTo>
                  <a:pt x="850404" y="62483"/>
                </a:lnTo>
                <a:lnTo>
                  <a:pt x="854963" y="62483"/>
                </a:lnTo>
                <a:lnTo>
                  <a:pt x="858773" y="57911"/>
                </a:lnTo>
                <a:close/>
              </a:path>
              <a:path w="917575" h="106680">
                <a:moveTo>
                  <a:pt x="850404" y="62483"/>
                </a:moveTo>
                <a:lnTo>
                  <a:pt x="850404" y="53339"/>
                </a:lnTo>
                <a:lnTo>
                  <a:pt x="844654" y="62483"/>
                </a:lnTo>
                <a:lnTo>
                  <a:pt x="850404" y="6248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290689" y="2175510"/>
            <a:ext cx="923925" cy="542290"/>
          </a:xfrm>
          <a:custGeom>
            <a:avLst/>
            <a:gdLst/>
            <a:ahLst/>
            <a:cxnLst/>
            <a:rect l="l" t="t" r="r" b="b"/>
            <a:pathLst>
              <a:path w="923925" h="542289">
                <a:moveTo>
                  <a:pt x="864107" y="507492"/>
                </a:moveTo>
                <a:lnTo>
                  <a:pt x="863331" y="496751"/>
                </a:lnTo>
                <a:lnTo>
                  <a:pt x="13728" y="2286"/>
                </a:lnTo>
                <a:lnTo>
                  <a:pt x="9918" y="0"/>
                </a:lnTo>
                <a:lnTo>
                  <a:pt x="4584" y="1524"/>
                </a:lnTo>
                <a:lnTo>
                  <a:pt x="2285" y="5334"/>
                </a:lnTo>
                <a:lnTo>
                  <a:pt x="0" y="9906"/>
                </a:lnTo>
                <a:lnTo>
                  <a:pt x="1524" y="15240"/>
                </a:lnTo>
                <a:lnTo>
                  <a:pt x="5333" y="17526"/>
                </a:lnTo>
                <a:lnTo>
                  <a:pt x="855473" y="512303"/>
                </a:lnTo>
                <a:lnTo>
                  <a:pt x="864107" y="507492"/>
                </a:lnTo>
                <a:close/>
              </a:path>
              <a:path w="923925" h="542289">
                <a:moveTo>
                  <a:pt x="874026" y="539774"/>
                </a:moveTo>
                <a:lnTo>
                  <a:pt x="874026" y="507492"/>
                </a:lnTo>
                <a:lnTo>
                  <a:pt x="871740" y="512064"/>
                </a:lnTo>
                <a:lnTo>
                  <a:pt x="869454" y="515874"/>
                </a:lnTo>
                <a:lnTo>
                  <a:pt x="864107" y="518160"/>
                </a:lnTo>
                <a:lnTo>
                  <a:pt x="860297" y="515112"/>
                </a:lnTo>
                <a:lnTo>
                  <a:pt x="855473" y="512303"/>
                </a:lnTo>
                <a:lnTo>
                  <a:pt x="810780" y="537210"/>
                </a:lnTo>
                <a:lnTo>
                  <a:pt x="874026" y="539774"/>
                </a:lnTo>
                <a:close/>
              </a:path>
              <a:path w="923925" h="542289">
                <a:moveTo>
                  <a:pt x="864107" y="518160"/>
                </a:moveTo>
                <a:lnTo>
                  <a:pt x="864107" y="507492"/>
                </a:lnTo>
                <a:lnTo>
                  <a:pt x="855473" y="512303"/>
                </a:lnTo>
                <a:lnTo>
                  <a:pt x="860297" y="515112"/>
                </a:lnTo>
                <a:lnTo>
                  <a:pt x="864107" y="518160"/>
                </a:lnTo>
                <a:close/>
              </a:path>
              <a:path w="923925" h="542289">
                <a:moveTo>
                  <a:pt x="923556" y="541782"/>
                </a:moveTo>
                <a:lnTo>
                  <a:pt x="859535" y="444246"/>
                </a:lnTo>
                <a:lnTo>
                  <a:pt x="863331" y="496751"/>
                </a:lnTo>
                <a:lnTo>
                  <a:pt x="868692" y="499872"/>
                </a:lnTo>
                <a:lnTo>
                  <a:pt x="872502" y="502158"/>
                </a:lnTo>
                <a:lnTo>
                  <a:pt x="874026" y="507492"/>
                </a:lnTo>
                <a:lnTo>
                  <a:pt x="874026" y="539774"/>
                </a:lnTo>
                <a:lnTo>
                  <a:pt x="923556" y="541782"/>
                </a:lnTo>
                <a:close/>
              </a:path>
              <a:path w="923925" h="542289">
                <a:moveTo>
                  <a:pt x="874026" y="507492"/>
                </a:moveTo>
                <a:lnTo>
                  <a:pt x="872502" y="502158"/>
                </a:lnTo>
                <a:lnTo>
                  <a:pt x="868692" y="499872"/>
                </a:lnTo>
                <a:lnTo>
                  <a:pt x="863331" y="496751"/>
                </a:lnTo>
                <a:lnTo>
                  <a:pt x="864107" y="507492"/>
                </a:lnTo>
                <a:lnTo>
                  <a:pt x="864107" y="518160"/>
                </a:lnTo>
                <a:lnTo>
                  <a:pt x="869454" y="515874"/>
                </a:lnTo>
                <a:lnTo>
                  <a:pt x="871740" y="512064"/>
                </a:lnTo>
                <a:lnTo>
                  <a:pt x="874026" y="5074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177675" y="3143250"/>
            <a:ext cx="918210" cy="106680"/>
          </a:xfrm>
          <a:custGeom>
            <a:avLst/>
            <a:gdLst/>
            <a:ahLst/>
            <a:cxnLst/>
            <a:rect l="l" t="t" r="r" b="b"/>
            <a:pathLst>
              <a:path w="918210" h="106680">
                <a:moveTo>
                  <a:pt x="101346" y="0"/>
                </a:moveTo>
                <a:lnTo>
                  <a:pt x="0" y="53339"/>
                </a:lnTo>
                <a:lnTo>
                  <a:pt x="59436" y="84622"/>
                </a:lnTo>
                <a:lnTo>
                  <a:pt x="59436" y="48005"/>
                </a:lnTo>
                <a:lnTo>
                  <a:pt x="63246" y="44195"/>
                </a:lnTo>
                <a:lnTo>
                  <a:pt x="73565" y="44195"/>
                </a:lnTo>
                <a:lnTo>
                  <a:pt x="101346" y="0"/>
                </a:lnTo>
                <a:close/>
              </a:path>
              <a:path w="918210" h="106680">
                <a:moveTo>
                  <a:pt x="73565" y="44195"/>
                </a:moveTo>
                <a:lnTo>
                  <a:pt x="63246" y="44195"/>
                </a:lnTo>
                <a:lnTo>
                  <a:pt x="59436" y="48005"/>
                </a:lnTo>
                <a:lnTo>
                  <a:pt x="59436" y="57911"/>
                </a:lnTo>
                <a:lnTo>
                  <a:pt x="63246" y="61721"/>
                </a:lnTo>
                <a:lnTo>
                  <a:pt x="67818" y="61721"/>
                </a:lnTo>
                <a:lnTo>
                  <a:pt x="67818" y="53339"/>
                </a:lnTo>
                <a:lnTo>
                  <a:pt x="73565" y="44195"/>
                </a:lnTo>
                <a:close/>
              </a:path>
              <a:path w="918210" h="106680">
                <a:moveTo>
                  <a:pt x="101346" y="106679"/>
                </a:moveTo>
                <a:lnTo>
                  <a:pt x="73086" y="61721"/>
                </a:lnTo>
                <a:lnTo>
                  <a:pt x="63246" y="61721"/>
                </a:lnTo>
                <a:lnTo>
                  <a:pt x="59436" y="57911"/>
                </a:lnTo>
                <a:lnTo>
                  <a:pt x="59436" y="84622"/>
                </a:lnTo>
                <a:lnTo>
                  <a:pt x="101346" y="106679"/>
                </a:lnTo>
                <a:close/>
              </a:path>
              <a:path w="918210" h="106680">
                <a:moveTo>
                  <a:pt x="918210" y="57911"/>
                </a:moveTo>
                <a:lnTo>
                  <a:pt x="918210" y="48005"/>
                </a:lnTo>
                <a:lnTo>
                  <a:pt x="914400" y="44195"/>
                </a:lnTo>
                <a:lnTo>
                  <a:pt x="73565" y="44195"/>
                </a:lnTo>
                <a:lnTo>
                  <a:pt x="67818" y="53339"/>
                </a:lnTo>
                <a:lnTo>
                  <a:pt x="73086" y="61721"/>
                </a:lnTo>
                <a:lnTo>
                  <a:pt x="914400" y="61721"/>
                </a:lnTo>
                <a:lnTo>
                  <a:pt x="918210" y="57911"/>
                </a:lnTo>
                <a:close/>
              </a:path>
              <a:path w="918210" h="106680">
                <a:moveTo>
                  <a:pt x="73086" y="61721"/>
                </a:moveTo>
                <a:lnTo>
                  <a:pt x="67818" y="53339"/>
                </a:lnTo>
                <a:lnTo>
                  <a:pt x="67818" y="61721"/>
                </a:lnTo>
                <a:lnTo>
                  <a:pt x="73086" y="6172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177675" y="4101084"/>
            <a:ext cx="918210" cy="106680"/>
          </a:xfrm>
          <a:custGeom>
            <a:avLst/>
            <a:gdLst/>
            <a:ahLst/>
            <a:cxnLst/>
            <a:rect l="l" t="t" r="r" b="b"/>
            <a:pathLst>
              <a:path w="918210" h="106679">
                <a:moveTo>
                  <a:pt x="101346" y="0"/>
                </a:moveTo>
                <a:lnTo>
                  <a:pt x="0" y="53339"/>
                </a:lnTo>
                <a:lnTo>
                  <a:pt x="59436" y="84622"/>
                </a:lnTo>
                <a:lnTo>
                  <a:pt x="59436" y="48005"/>
                </a:lnTo>
                <a:lnTo>
                  <a:pt x="63246" y="44195"/>
                </a:lnTo>
                <a:lnTo>
                  <a:pt x="73565" y="44195"/>
                </a:lnTo>
                <a:lnTo>
                  <a:pt x="101346" y="0"/>
                </a:lnTo>
                <a:close/>
              </a:path>
              <a:path w="918210" h="106679">
                <a:moveTo>
                  <a:pt x="73565" y="44195"/>
                </a:moveTo>
                <a:lnTo>
                  <a:pt x="63246" y="44195"/>
                </a:lnTo>
                <a:lnTo>
                  <a:pt x="59436" y="48005"/>
                </a:lnTo>
                <a:lnTo>
                  <a:pt x="59436" y="57912"/>
                </a:lnTo>
                <a:lnTo>
                  <a:pt x="63246" y="61721"/>
                </a:lnTo>
                <a:lnTo>
                  <a:pt x="67818" y="61721"/>
                </a:lnTo>
                <a:lnTo>
                  <a:pt x="67818" y="53339"/>
                </a:lnTo>
                <a:lnTo>
                  <a:pt x="73565" y="44195"/>
                </a:lnTo>
                <a:close/>
              </a:path>
              <a:path w="918210" h="106679">
                <a:moveTo>
                  <a:pt x="101346" y="106679"/>
                </a:moveTo>
                <a:lnTo>
                  <a:pt x="73086" y="61721"/>
                </a:lnTo>
                <a:lnTo>
                  <a:pt x="63246" y="61721"/>
                </a:lnTo>
                <a:lnTo>
                  <a:pt x="59436" y="57912"/>
                </a:lnTo>
                <a:lnTo>
                  <a:pt x="59436" y="84622"/>
                </a:lnTo>
                <a:lnTo>
                  <a:pt x="101346" y="106679"/>
                </a:lnTo>
                <a:close/>
              </a:path>
              <a:path w="918210" h="106679">
                <a:moveTo>
                  <a:pt x="918210" y="57911"/>
                </a:moveTo>
                <a:lnTo>
                  <a:pt x="918210" y="48005"/>
                </a:lnTo>
                <a:lnTo>
                  <a:pt x="914400" y="44195"/>
                </a:lnTo>
                <a:lnTo>
                  <a:pt x="73565" y="44195"/>
                </a:lnTo>
                <a:lnTo>
                  <a:pt x="67818" y="53339"/>
                </a:lnTo>
                <a:lnTo>
                  <a:pt x="73086" y="61721"/>
                </a:lnTo>
                <a:lnTo>
                  <a:pt x="914400" y="61721"/>
                </a:lnTo>
                <a:lnTo>
                  <a:pt x="918210" y="57911"/>
                </a:lnTo>
                <a:close/>
              </a:path>
              <a:path w="918210" h="106679">
                <a:moveTo>
                  <a:pt x="73086" y="61721"/>
                </a:moveTo>
                <a:lnTo>
                  <a:pt x="67818" y="53339"/>
                </a:lnTo>
                <a:lnTo>
                  <a:pt x="67818" y="61721"/>
                </a:lnTo>
                <a:lnTo>
                  <a:pt x="73086" y="6172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292213" y="4101084"/>
            <a:ext cx="917575" cy="106680"/>
          </a:xfrm>
          <a:custGeom>
            <a:avLst/>
            <a:gdLst/>
            <a:ahLst/>
            <a:cxnLst/>
            <a:rect l="l" t="t" r="r" b="b"/>
            <a:pathLst>
              <a:path w="917575" h="106679">
                <a:moveTo>
                  <a:pt x="850404" y="53339"/>
                </a:moveTo>
                <a:lnTo>
                  <a:pt x="844654" y="44195"/>
                </a:lnTo>
                <a:lnTo>
                  <a:pt x="3060" y="44195"/>
                </a:lnTo>
                <a:lnTo>
                  <a:pt x="0" y="48005"/>
                </a:lnTo>
                <a:lnTo>
                  <a:pt x="0" y="57912"/>
                </a:lnTo>
                <a:lnTo>
                  <a:pt x="3060" y="61721"/>
                </a:lnTo>
                <a:lnTo>
                  <a:pt x="845134" y="61721"/>
                </a:lnTo>
                <a:lnTo>
                  <a:pt x="850404" y="53339"/>
                </a:lnTo>
                <a:close/>
              </a:path>
              <a:path w="917575" h="106679">
                <a:moveTo>
                  <a:pt x="917460" y="53339"/>
                </a:moveTo>
                <a:lnTo>
                  <a:pt x="816863" y="0"/>
                </a:lnTo>
                <a:lnTo>
                  <a:pt x="844654" y="44195"/>
                </a:lnTo>
                <a:lnTo>
                  <a:pt x="854963" y="44195"/>
                </a:lnTo>
                <a:lnTo>
                  <a:pt x="858773" y="48005"/>
                </a:lnTo>
                <a:lnTo>
                  <a:pt x="858773" y="84457"/>
                </a:lnTo>
                <a:lnTo>
                  <a:pt x="917460" y="53339"/>
                </a:lnTo>
                <a:close/>
              </a:path>
              <a:path w="917575" h="106679">
                <a:moveTo>
                  <a:pt x="858773" y="84457"/>
                </a:moveTo>
                <a:lnTo>
                  <a:pt x="858773" y="57912"/>
                </a:lnTo>
                <a:lnTo>
                  <a:pt x="854963" y="61721"/>
                </a:lnTo>
                <a:lnTo>
                  <a:pt x="845134" y="61721"/>
                </a:lnTo>
                <a:lnTo>
                  <a:pt x="816863" y="106679"/>
                </a:lnTo>
                <a:lnTo>
                  <a:pt x="858773" y="84457"/>
                </a:lnTo>
                <a:close/>
              </a:path>
              <a:path w="917575" h="106679">
                <a:moveTo>
                  <a:pt x="858773" y="57912"/>
                </a:moveTo>
                <a:lnTo>
                  <a:pt x="858773" y="48005"/>
                </a:lnTo>
                <a:lnTo>
                  <a:pt x="854963" y="44195"/>
                </a:lnTo>
                <a:lnTo>
                  <a:pt x="844654" y="44195"/>
                </a:lnTo>
                <a:lnTo>
                  <a:pt x="850404" y="53339"/>
                </a:lnTo>
                <a:lnTo>
                  <a:pt x="850404" y="61721"/>
                </a:lnTo>
                <a:lnTo>
                  <a:pt x="854963" y="61721"/>
                </a:lnTo>
                <a:lnTo>
                  <a:pt x="858773" y="57912"/>
                </a:lnTo>
                <a:close/>
              </a:path>
              <a:path w="917575" h="106679">
                <a:moveTo>
                  <a:pt x="850404" y="61721"/>
                </a:moveTo>
                <a:lnTo>
                  <a:pt x="850404" y="53339"/>
                </a:lnTo>
                <a:lnTo>
                  <a:pt x="845134" y="61721"/>
                </a:lnTo>
                <a:lnTo>
                  <a:pt x="850404" y="6172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177675" y="5058917"/>
            <a:ext cx="918210" cy="106045"/>
          </a:xfrm>
          <a:custGeom>
            <a:avLst/>
            <a:gdLst/>
            <a:ahLst/>
            <a:cxnLst/>
            <a:rect l="l" t="t" r="r" b="b"/>
            <a:pathLst>
              <a:path w="918210" h="106045">
                <a:moveTo>
                  <a:pt x="101346" y="0"/>
                </a:moveTo>
                <a:lnTo>
                  <a:pt x="0" y="53340"/>
                </a:lnTo>
                <a:lnTo>
                  <a:pt x="59436" y="84175"/>
                </a:lnTo>
                <a:lnTo>
                  <a:pt x="59436" y="48006"/>
                </a:lnTo>
                <a:lnTo>
                  <a:pt x="63246" y="44196"/>
                </a:lnTo>
                <a:lnTo>
                  <a:pt x="73565" y="44196"/>
                </a:lnTo>
                <a:lnTo>
                  <a:pt x="101346" y="0"/>
                </a:lnTo>
                <a:close/>
              </a:path>
              <a:path w="918210" h="106045">
                <a:moveTo>
                  <a:pt x="73565" y="44196"/>
                </a:moveTo>
                <a:lnTo>
                  <a:pt x="63246" y="44196"/>
                </a:lnTo>
                <a:lnTo>
                  <a:pt x="59436" y="48006"/>
                </a:lnTo>
                <a:lnTo>
                  <a:pt x="59436" y="57912"/>
                </a:lnTo>
                <a:lnTo>
                  <a:pt x="63246" y="61722"/>
                </a:lnTo>
                <a:lnTo>
                  <a:pt x="67818" y="61722"/>
                </a:lnTo>
                <a:lnTo>
                  <a:pt x="67818" y="53340"/>
                </a:lnTo>
                <a:lnTo>
                  <a:pt x="73565" y="44196"/>
                </a:lnTo>
                <a:close/>
              </a:path>
              <a:path w="918210" h="106045">
                <a:moveTo>
                  <a:pt x="101346" y="105918"/>
                </a:moveTo>
                <a:lnTo>
                  <a:pt x="73163" y="61722"/>
                </a:lnTo>
                <a:lnTo>
                  <a:pt x="63246" y="61722"/>
                </a:lnTo>
                <a:lnTo>
                  <a:pt x="59436" y="57912"/>
                </a:lnTo>
                <a:lnTo>
                  <a:pt x="59436" y="84175"/>
                </a:lnTo>
                <a:lnTo>
                  <a:pt x="101346" y="105918"/>
                </a:lnTo>
                <a:close/>
              </a:path>
              <a:path w="918210" h="106045">
                <a:moveTo>
                  <a:pt x="918210" y="57911"/>
                </a:moveTo>
                <a:lnTo>
                  <a:pt x="918210" y="48005"/>
                </a:lnTo>
                <a:lnTo>
                  <a:pt x="914400" y="44195"/>
                </a:lnTo>
                <a:lnTo>
                  <a:pt x="73565" y="44196"/>
                </a:lnTo>
                <a:lnTo>
                  <a:pt x="67818" y="53340"/>
                </a:lnTo>
                <a:lnTo>
                  <a:pt x="73163" y="61722"/>
                </a:lnTo>
                <a:lnTo>
                  <a:pt x="914400" y="61721"/>
                </a:lnTo>
                <a:lnTo>
                  <a:pt x="918210" y="57911"/>
                </a:lnTo>
                <a:close/>
              </a:path>
              <a:path w="918210" h="106045">
                <a:moveTo>
                  <a:pt x="73163" y="61722"/>
                </a:moveTo>
                <a:lnTo>
                  <a:pt x="67818" y="53340"/>
                </a:lnTo>
                <a:lnTo>
                  <a:pt x="67818" y="61722"/>
                </a:lnTo>
                <a:lnTo>
                  <a:pt x="73163" y="6172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292213" y="5058917"/>
            <a:ext cx="917575" cy="106045"/>
          </a:xfrm>
          <a:custGeom>
            <a:avLst/>
            <a:gdLst/>
            <a:ahLst/>
            <a:cxnLst/>
            <a:rect l="l" t="t" r="r" b="b"/>
            <a:pathLst>
              <a:path w="917575" h="106045">
                <a:moveTo>
                  <a:pt x="850404" y="53340"/>
                </a:moveTo>
                <a:lnTo>
                  <a:pt x="844654" y="44196"/>
                </a:lnTo>
                <a:lnTo>
                  <a:pt x="3060" y="44196"/>
                </a:lnTo>
                <a:lnTo>
                  <a:pt x="0" y="48006"/>
                </a:lnTo>
                <a:lnTo>
                  <a:pt x="0" y="57912"/>
                </a:lnTo>
                <a:lnTo>
                  <a:pt x="3060" y="61722"/>
                </a:lnTo>
                <a:lnTo>
                  <a:pt x="845057" y="61722"/>
                </a:lnTo>
                <a:lnTo>
                  <a:pt x="850404" y="53340"/>
                </a:lnTo>
                <a:close/>
              </a:path>
              <a:path w="917575" h="106045">
                <a:moveTo>
                  <a:pt x="917460" y="53340"/>
                </a:moveTo>
                <a:lnTo>
                  <a:pt x="816863" y="0"/>
                </a:lnTo>
                <a:lnTo>
                  <a:pt x="844654" y="44196"/>
                </a:lnTo>
                <a:lnTo>
                  <a:pt x="854963" y="44196"/>
                </a:lnTo>
                <a:lnTo>
                  <a:pt x="858773" y="48006"/>
                </a:lnTo>
                <a:lnTo>
                  <a:pt x="858773" y="84013"/>
                </a:lnTo>
                <a:lnTo>
                  <a:pt x="917460" y="53340"/>
                </a:lnTo>
                <a:close/>
              </a:path>
              <a:path w="917575" h="106045">
                <a:moveTo>
                  <a:pt x="858773" y="84013"/>
                </a:moveTo>
                <a:lnTo>
                  <a:pt x="858773" y="57912"/>
                </a:lnTo>
                <a:lnTo>
                  <a:pt x="854963" y="61722"/>
                </a:lnTo>
                <a:lnTo>
                  <a:pt x="845057" y="61722"/>
                </a:lnTo>
                <a:lnTo>
                  <a:pt x="816863" y="105918"/>
                </a:lnTo>
                <a:lnTo>
                  <a:pt x="858773" y="84013"/>
                </a:lnTo>
                <a:close/>
              </a:path>
              <a:path w="917575" h="106045">
                <a:moveTo>
                  <a:pt x="858773" y="57912"/>
                </a:moveTo>
                <a:lnTo>
                  <a:pt x="858773" y="48006"/>
                </a:lnTo>
                <a:lnTo>
                  <a:pt x="854963" y="44196"/>
                </a:lnTo>
                <a:lnTo>
                  <a:pt x="844654" y="44196"/>
                </a:lnTo>
                <a:lnTo>
                  <a:pt x="850404" y="53340"/>
                </a:lnTo>
                <a:lnTo>
                  <a:pt x="850404" y="61722"/>
                </a:lnTo>
                <a:lnTo>
                  <a:pt x="854963" y="61722"/>
                </a:lnTo>
                <a:lnTo>
                  <a:pt x="858773" y="57912"/>
                </a:lnTo>
                <a:close/>
              </a:path>
              <a:path w="917575" h="106045">
                <a:moveTo>
                  <a:pt x="850404" y="61722"/>
                </a:moveTo>
                <a:lnTo>
                  <a:pt x="850404" y="53340"/>
                </a:lnTo>
                <a:lnTo>
                  <a:pt x="845057" y="61722"/>
                </a:lnTo>
                <a:lnTo>
                  <a:pt x="850404" y="6172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290689" y="4657344"/>
            <a:ext cx="909319" cy="464820"/>
          </a:xfrm>
          <a:custGeom>
            <a:avLst/>
            <a:gdLst/>
            <a:ahLst/>
            <a:cxnLst/>
            <a:rect l="l" t="t" r="r" b="b"/>
            <a:pathLst>
              <a:path w="909320" h="464820">
                <a:moveTo>
                  <a:pt x="848118" y="32765"/>
                </a:moveTo>
                <a:lnTo>
                  <a:pt x="839724" y="27463"/>
                </a:lnTo>
                <a:lnTo>
                  <a:pt x="6108" y="446531"/>
                </a:lnTo>
                <a:lnTo>
                  <a:pt x="1524" y="448817"/>
                </a:lnTo>
                <a:lnTo>
                  <a:pt x="0" y="454151"/>
                </a:lnTo>
                <a:lnTo>
                  <a:pt x="2285" y="458723"/>
                </a:lnTo>
                <a:lnTo>
                  <a:pt x="3809" y="462533"/>
                </a:lnTo>
                <a:lnTo>
                  <a:pt x="9156" y="464819"/>
                </a:lnTo>
                <a:lnTo>
                  <a:pt x="12966" y="462533"/>
                </a:lnTo>
                <a:lnTo>
                  <a:pt x="846654" y="43797"/>
                </a:lnTo>
                <a:lnTo>
                  <a:pt x="848118" y="32765"/>
                </a:lnTo>
                <a:close/>
              </a:path>
              <a:path w="909320" h="464820">
                <a:moveTo>
                  <a:pt x="909078" y="2285"/>
                </a:moveTo>
                <a:lnTo>
                  <a:pt x="796302" y="0"/>
                </a:lnTo>
                <a:lnTo>
                  <a:pt x="839728" y="27460"/>
                </a:lnTo>
                <a:lnTo>
                  <a:pt x="848880" y="22859"/>
                </a:lnTo>
                <a:lnTo>
                  <a:pt x="854214" y="24383"/>
                </a:lnTo>
                <a:lnTo>
                  <a:pt x="855738" y="28955"/>
                </a:lnTo>
                <a:lnTo>
                  <a:pt x="858011" y="33527"/>
                </a:lnTo>
                <a:lnTo>
                  <a:pt x="858011" y="71297"/>
                </a:lnTo>
                <a:lnTo>
                  <a:pt x="909078" y="2285"/>
                </a:lnTo>
                <a:close/>
              </a:path>
              <a:path w="909320" h="464820">
                <a:moveTo>
                  <a:pt x="858011" y="71297"/>
                </a:moveTo>
                <a:lnTo>
                  <a:pt x="858011" y="33527"/>
                </a:lnTo>
                <a:lnTo>
                  <a:pt x="855738" y="38861"/>
                </a:lnTo>
                <a:lnTo>
                  <a:pt x="851928" y="41147"/>
                </a:lnTo>
                <a:lnTo>
                  <a:pt x="846654" y="43797"/>
                </a:lnTo>
                <a:lnTo>
                  <a:pt x="839724" y="96011"/>
                </a:lnTo>
                <a:lnTo>
                  <a:pt x="858011" y="71297"/>
                </a:lnTo>
                <a:close/>
              </a:path>
              <a:path w="909320" h="464820">
                <a:moveTo>
                  <a:pt x="858011" y="33527"/>
                </a:moveTo>
                <a:lnTo>
                  <a:pt x="855738" y="28955"/>
                </a:lnTo>
                <a:lnTo>
                  <a:pt x="854214" y="24383"/>
                </a:lnTo>
                <a:lnTo>
                  <a:pt x="848880" y="22859"/>
                </a:lnTo>
                <a:lnTo>
                  <a:pt x="839728" y="27460"/>
                </a:lnTo>
                <a:lnTo>
                  <a:pt x="848118" y="32765"/>
                </a:lnTo>
                <a:lnTo>
                  <a:pt x="848118" y="43061"/>
                </a:lnTo>
                <a:lnTo>
                  <a:pt x="851928" y="41147"/>
                </a:lnTo>
                <a:lnTo>
                  <a:pt x="855738" y="38861"/>
                </a:lnTo>
                <a:lnTo>
                  <a:pt x="858011" y="33527"/>
                </a:lnTo>
                <a:close/>
              </a:path>
              <a:path w="909320" h="464820">
                <a:moveTo>
                  <a:pt x="848118" y="43061"/>
                </a:moveTo>
                <a:lnTo>
                  <a:pt x="848118" y="32765"/>
                </a:lnTo>
                <a:lnTo>
                  <a:pt x="846654" y="43797"/>
                </a:lnTo>
                <a:lnTo>
                  <a:pt x="848118" y="4306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388228" y="1925320"/>
            <a:ext cx="568960" cy="20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-35" dirty="0">
                <a:latin typeface="Arial"/>
                <a:cs typeface="Arial"/>
              </a:rPr>
              <a:t>π</a:t>
            </a:r>
            <a:r>
              <a:rPr sz="1250" spc="-45" dirty="0">
                <a:latin typeface="Arial"/>
                <a:cs typeface="Arial"/>
              </a:rPr>
              <a:t>α</a:t>
            </a:r>
            <a:r>
              <a:rPr sz="1250" spc="-30" dirty="0">
                <a:latin typeface="Arial"/>
                <a:cs typeface="Arial"/>
              </a:rPr>
              <a:t>ρ</a:t>
            </a:r>
            <a:r>
              <a:rPr sz="1250" spc="-45" dirty="0">
                <a:latin typeface="Arial"/>
                <a:cs typeface="Arial"/>
              </a:rPr>
              <a:t>ά</a:t>
            </a:r>
            <a:r>
              <a:rPr sz="1250" spc="-25" dirty="0">
                <a:latin typeface="Arial"/>
                <a:cs typeface="Arial"/>
              </a:rPr>
              <a:t>γ</a:t>
            </a:r>
            <a:r>
              <a:rPr sz="1250" spc="-35" dirty="0">
                <a:latin typeface="Arial"/>
                <a:cs typeface="Arial"/>
              </a:rPr>
              <a:t>ε</a:t>
            </a:r>
            <a:r>
              <a:rPr sz="1250" spc="-15" dirty="0">
                <a:latin typeface="Arial"/>
                <a:cs typeface="Arial"/>
              </a:rPr>
              <a:t>ι</a:t>
            </a:r>
            <a:endParaRPr sz="125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300607" y="3196589"/>
            <a:ext cx="1525905" cy="1127125"/>
          </a:xfrm>
          <a:custGeom>
            <a:avLst/>
            <a:gdLst/>
            <a:ahLst/>
            <a:cxnLst/>
            <a:rect l="l" t="t" r="r" b="b"/>
            <a:pathLst>
              <a:path w="1525904" h="1127125">
                <a:moveTo>
                  <a:pt x="111239" y="17526"/>
                </a:moveTo>
                <a:lnTo>
                  <a:pt x="0" y="0"/>
                </a:lnTo>
                <a:lnTo>
                  <a:pt x="44957" y="87989"/>
                </a:lnTo>
                <a:lnTo>
                  <a:pt x="44957" y="39624"/>
                </a:lnTo>
                <a:lnTo>
                  <a:pt x="47993" y="35052"/>
                </a:lnTo>
                <a:lnTo>
                  <a:pt x="50279" y="31242"/>
                </a:lnTo>
                <a:lnTo>
                  <a:pt x="55613" y="30480"/>
                </a:lnTo>
                <a:lnTo>
                  <a:pt x="59435" y="33528"/>
                </a:lnTo>
                <a:lnTo>
                  <a:pt x="63815" y="36756"/>
                </a:lnTo>
                <a:lnTo>
                  <a:pt x="111239" y="17526"/>
                </a:lnTo>
                <a:close/>
              </a:path>
              <a:path w="1525904" h="1127125">
                <a:moveTo>
                  <a:pt x="63815" y="36756"/>
                </a:moveTo>
                <a:lnTo>
                  <a:pt x="59435" y="33528"/>
                </a:lnTo>
                <a:lnTo>
                  <a:pt x="55613" y="30480"/>
                </a:lnTo>
                <a:lnTo>
                  <a:pt x="50279" y="31242"/>
                </a:lnTo>
                <a:lnTo>
                  <a:pt x="47993" y="35052"/>
                </a:lnTo>
                <a:lnTo>
                  <a:pt x="44957" y="39624"/>
                </a:lnTo>
                <a:lnTo>
                  <a:pt x="46469" y="44958"/>
                </a:lnTo>
                <a:lnTo>
                  <a:pt x="50279" y="48006"/>
                </a:lnTo>
                <a:lnTo>
                  <a:pt x="54606" y="51195"/>
                </a:lnTo>
                <a:lnTo>
                  <a:pt x="54864" y="40386"/>
                </a:lnTo>
                <a:lnTo>
                  <a:pt x="63815" y="36756"/>
                </a:lnTo>
                <a:close/>
              </a:path>
              <a:path w="1525904" h="1127125">
                <a:moveTo>
                  <a:pt x="54606" y="51195"/>
                </a:moveTo>
                <a:lnTo>
                  <a:pt x="50279" y="48006"/>
                </a:lnTo>
                <a:lnTo>
                  <a:pt x="46469" y="44958"/>
                </a:lnTo>
                <a:lnTo>
                  <a:pt x="44957" y="39624"/>
                </a:lnTo>
                <a:lnTo>
                  <a:pt x="44957" y="87989"/>
                </a:lnTo>
                <a:lnTo>
                  <a:pt x="53340" y="104394"/>
                </a:lnTo>
                <a:lnTo>
                  <a:pt x="54606" y="51195"/>
                </a:lnTo>
                <a:close/>
              </a:path>
              <a:path w="1525904" h="1127125">
                <a:moveTo>
                  <a:pt x="1525524" y="1118615"/>
                </a:moveTo>
                <a:lnTo>
                  <a:pt x="1523987" y="1112520"/>
                </a:lnTo>
                <a:lnTo>
                  <a:pt x="1520190" y="1110234"/>
                </a:lnTo>
                <a:lnTo>
                  <a:pt x="63815" y="36756"/>
                </a:lnTo>
                <a:lnTo>
                  <a:pt x="54864" y="40386"/>
                </a:lnTo>
                <a:lnTo>
                  <a:pt x="54606" y="51195"/>
                </a:lnTo>
                <a:lnTo>
                  <a:pt x="1511046" y="1124712"/>
                </a:lnTo>
                <a:lnTo>
                  <a:pt x="1514843" y="1126998"/>
                </a:lnTo>
                <a:lnTo>
                  <a:pt x="1520190" y="1126236"/>
                </a:lnTo>
                <a:lnTo>
                  <a:pt x="1522463" y="1122426"/>
                </a:lnTo>
                <a:lnTo>
                  <a:pt x="1525524" y="1118615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642989" y="3355847"/>
            <a:ext cx="101600" cy="647700"/>
          </a:xfrm>
          <a:custGeom>
            <a:avLst/>
            <a:gdLst/>
            <a:ahLst/>
            <a:cxnLst/>
            <a:rect l="l" t="t" r="r" b="b"/>
            <a:pathLst>
              <a:path w="101600" h="647700">
                <a:moveTo>
                  <a:pt x="101345" y="106679"/>
                </a:moveTo>
                <a:lnTo>
                  <a:pt x="51066" y="0"/>
                </a:lnTo>
                <a:lnTo>
                  <a:pt x="0" y="106679"/>
                </a:lnTo>
                <a:lnTo>
                  <a:pt x="42671" y="76753"/>
                </a:lnTo>
                <a:lnTo>
                  <a:pt x="42671" y="66293"/>
                </a:lnTo>
                <a:lnTo>
                  <a:pt x="46481" y="62484"/>
                </a:lnTo>
                <a:lnTo>
                  <a:pt x="55638" y="62484"/>
                </a:lnTo>
                <a:lnTo>
                  <a:pt x="59435" y="66293"/>
                </a:lnTo>
                <a:lnTo>
                  <a:pt x="59435" y="76827"/>
                </a:lnTo>
                <a:lnTo>
                  <a:pt x="101345" y="106679"/>
                </a:lnTo>
                <a:close/>
              </a:path>
              <a:path w="101600" h="647700">
                <a:moveTo>
                  <a:pt x="59435" y="76827"/>
                </a:moveTo>
                <a:lnTo>
                  <a:pt x="59435" y="66293"/>
                </a:lnTo>
                <a:lnTo>
                  <a:pt x="55638" y="62484"/>
                </a:lnTo>
                <a:lnTo>
                  <a:pt x="46481" y="62484"/>
                </a:lnTo>
                <a:lnTo>
                  <a:pt x="42671" y="66293"/>
                </a:lnTo>
                <a:lnTo>
                  <a:pt x="42671" y="76753"/>
                </a:lnTo>
                <a:lnTo>
                  <a:pt x="51066" y="70865"/>
                </a:lnTo>
                <a:lnTo>
                  <a:pt x="59435" y="76827"/>
                </a:lnTo>
                <a:close/>
              </a:path>
              <a:path w="101600" h="647700">
                <a:moveTo>
                  <a:pt x="59435" y="643889"/>
                </a:moveTo>
                <a:lnTo>
                  <a:pt x="59435" y="76827"/>
                </a:lnTo>
                <a:lnTo>
                  <a:pt x="51066" y="70865"/>
                </a:lnTo>
                <a:lnTo>
                  <a:pt x="42671" y="76753"/>
                </a:lnTo>
                <a:lnTo>
                  <a:pt x="42671" y="643889"/>
                </a:lnTo>
                <a:lnTo>
                  <a:pt x="46481" y="647700"/>
                </a:lnTo>
                <a:lnTo>
                  <a:pt x="55638" y="647700"/>
                </a:lnTo>
                <a:lnTo>
                  <a:pt x="59435" y="643889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292213" y="3143250"/>
            <a:ext cx="917575" cy="106680"/>
          </a:xfrm>
          <a:custGeom>
            <a:avLst/>
            <a:gdLst/>
            <a:ahLst/>
            <a:cxnLst/>
            <a:rect l="l" t="t" r="r" b="b"/>
            <a:pathLst>
              <a:path w="917575" h="106680">
                <a:moveTo>
                  <a:pt x="850404" y="53339"/>
                </a:moveTo>
                <a:lnTo>
                  <a:pt x="844654" y="44195"/>
                </a:lnTo>
                <a:lnTo>
                  <a:pt x="3060" y="44195"/>
                </a:lnTo>
                <a:lnTo>
                  <a:pt x="0" y="48005"/>
                </a:lnTo>
                <a:lnTo>
                  <a:pt x="0" y="57911"/>
                </a:lnTo>
                <a:lnTo>
                  <a:pt x="3060" y="61721"/>
                </a:lnTo>
                <a:lnTo>
                  <a:pt x="845134" y="61721"/>
                </a:lnTo>
                <a:lnTo>
                  <a:pt x="850404" y="53339"/>
                </a:lnTo>
                <a:close/>
              </a:path>
              <a:path w="917575" h="106680">
                <a:moveTo>
                  <a:pt x="917460" y="53339"/>
                </a:moveTo>
                <a:lnTo>
                  <a:pt x="816863" y="0"/>
                </a:lnTo>
                <a:lnTo>
                  <a:pt x="844654" y="44195"/>
                </a:lnTo>
                <a:lnTo>
                  <a:pt x="854963" y="44195"/>
                </a:lnTo>
                <a:lnTo>
                  <a:pt x="858773" y="48005"/>
                </a:lnTo>
                <a:lnTo>
                  <a:pt x="858773" y="84457"/>
                </a:lnTo>
                <a:lnTo>
                  <a:pt x="917460" y="53339"/>
                </a:lnTo>
                <a:close/>
              </a:path>
              <a:path w="917575" h="106680">
                <a:moveTo>
                  <a:pt x="858773" y="84457"/>
                </a:moveTo>
                <a:lnTo>
                  <a:pt x="858773" y="57911"/>
                </a:lnTo>
                <a:lnTo>
                  <a:pt x="854963" y="61721"/>
                </a:lnTo>
                <a:lnTo>
                  <a:pt x="845134" y="61721"/>
                </a:lnTo>
                <a:lnTo>
                  <a:pt x="816863" y="106679"/>
                </a:lnTo>
                <a:lnTo>
                  <a:pt x="858773" y="84457"/>
                </a:lnTo>
                <a:close/>
              </a:path>
              <a:path w="917575" h="106680">
                <a:moveTo>
                  <a:pt x="858773" y="57911"/>
                </a:moveTo>
                <a:lnTo>
                  <a:pt x="858773" y="48005"/>
                </a:lnTo>
                <a:lnTo>
                  <a:pt x="854963" y="44195"/>
                </a:lnTo>
                <a:lnTo>
                  <a:pt x="844654" y="44195"/>
                </a:lnTo>
                <a:lnTo>
                  <a:pt x="850404" y="53339"/>
                </a:lnTo>
                <a:lnTo>
                  <a:pt x="850404" y="61721"/>
                </a:lnTo>
                <a:lnTo>
                  <a:pt x="854963" y="61721"/>
                </a:lnTo>
                <a:lnTo>
                  <a:pt x="858773" y="57911"/>
                </a:lnTo>
                <a:close/>
              </a:path>
              <a:path w="917575" h="106680">
                <a:moveTo>
                  <a:pt x="850404" y="61721"/>
                </a:moveTo>
                <a:lnTo>
                  <a:pt x="850404" y="53339"/>
                </a:lnTo>
                <a:lnTo>
                  <a:pt x="845134" y="61721"/>
                </a:lnTo>
                <a:lnTo>
                  <a:pt x="850404" y="6172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193677" y="4154423"/>
            <a:ext cx="894080" cy="488950"/>
          </a:xfrm>
          <a:custGeom>
            <a:avLst/>
            <a:gdLst/>
            <a:ahLst/>
            <a:cxnLst/>
            <a:rect l="l" t="t" r="r" b="b"/>
            <a:pathLst>
              <a:path w="894079" h="488950">
                <a:moveTo>
                  <a:pt x="833627" y="32003"/>
                </a:moveTo>
                <a:lnTo>
                  <a:pt x="825102" y="26937"/>
                </a:lnTo>
                <a:lnTo>
                  <a:pt x="5333" y="470916"/>
                </a:lnTo>
                <a:lnTo>
                  <a:pt x="1524" y="473202"/>
                </a:lnTo>
                <a:lnTo>
                  <a:pt x="0" y="478536"/>
                </a:lnTo>
                <a:lnTo>
                  <a:pt x="2285" y="482346"/>
                </a:lnTo>
                <a:lnTo>
                  <a:pt x="3809" y="486918"/>
                </a:lnTo>
                <a:lnTo>
                  <a:pt x="9143" y="488442"/>
                </a:lnTo>
                <a:lnTo>
                  <a:pt x="13715" y="486918"/>
                </a:lnTo>
                <a:lnTo>
                  <a:pt x="832439" y="43095"/>
                </a:lnTo>
                <a:lnTo>
                  <a:pt x="833627" y="32003"/>
                </a:lnTo>
                <a:close/>
              </a:path>
              <a:path w="894079" h="488950">
                <a:moveTo>
                  <a:pt x="893826" y="0"/>
                </a:moveTo>
                <a:lnTo>
                  <a:pt x="781050" y="762"/>
                </a:lnTo>
                <a:lnTo>
                  <a:pt x="825102" y="26937"/>
                </a:lnTo>
                <a:lnTo>
                  <a:pt x="829817" y="24384"/>
                </a:lnTo>
                <a:lnTo>
                  <a:pt x="834389" y="22098"/>
                </a:lnTo>
                <a:lnTo>
                  <a:pt x="838962" y="23622"/>
                </a:lnTo>
                <a:lnTo>
                  <a:pt x="843533" y="32765"/>
                </a:lnTo>
                <a:lnTo>
                  <a:pt x="843533" y="72009"/>
                </a:lnTo>
                <a:lnTo>
                  <a:pt x="893826" y="0"/>
                </a:lnTo>
                <a:close/>
              </a:path>
              <a:path w="894079" h="488950">
                <a:moveTo>
                  <a:pt x="843533" y="32765"/>
                </a:moveTo>
                <a:lnTo>
                  <a:pt x="838962" y="23622"/>
                </a:lnTo>
                <a:lnTo>
                  <a:pt x="834389" y="22098"/>
                </a:lnTo>
                <a:lnTo>
                  <a:pt x="829817" y="24384"/>
                </a:lnTo>
                <a:lnTo>
                  <a:pt x="825102" y="26937"/>
                </a:lnTo>
                <a:lnTo>
                  <a:pt x="833627" y="32003"/>
                </a:lnTo>
                <a:lnTo>
                  <a:pt x="833627" y="42451"/>
                </a:lnTo>
                <a:lnTo>
                  <a:pt x="837438" y="40386"/>
                </a:lnTo>
                <a:lnTo>
                  <a:pt x="842009" y="38100"/>
                </a:lnTo>
                <a:lnTo>
                  <a:pt x="843533" y="32765"/>
                </a:lnTo>
                <a:close/>
              </a:path>
              <a:path w="894079" h="488950">
                <a:moveTo>
                  <a:pt x="843533" y="72009"/>
                </a:moveTo>
                <a:lnTo>
                  <a:pt x="843533" y="32765"/>
                </a:lnTo>
                <a:lnTo>
                  <a:pt x="842009" y="38100"/>
                </a:lnTo>
                <a:lnTo>
                  <a:pt x="837438" y="40386"/>
                </a:lnTo>
                <a:lnTo>
                  <a:pt x="832439" y="43095"/>
                </a:lnTo>
                <a:lnTo>
                  <a:pt x="826769" y="96012"/>
                </a:lnTo>
                <a:lnTo>
                  <a:pt x="843533" y="72009"/>
                </a:lnTo>
                <a:close/>
              </a:path>
              <a:path w="894079" h="488950">
                <a:moveTo>
                  <a:pt x="833627" y="42451"/>
                </a:moveTo>
                <a:lnTo>
                  <a:pt x="833627" y="32003"/>
                </a:lnTo>
                <a:lnTo>
                  <a:pt x="832439" y="43095"/>
                </a:lnTo>
                <a:lnTo>
                  <a:pt x="833627" y="4245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965333" y="2026157"/>
            <a:ext cx="1212850" cy="31877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33985">
              <a:lnSpc>
                <a:spcPct val="100000"/>
              </a:lnSpc>
              <a:spcBef>
                <a:spcPts val="250"/>
              </a:spcBef>
            </a:pPr>
            <a:r>
              <a:rPr sz="1400" spc="-50" dirty="0">
                <a:latin typeface="Arial"/>
                <a:cs typeface="Arial"/>
              </a:rPr>
              <a:t>πε</a:t>
            </a:r>
            <a:r>
              <a:rPr sz="1400" spc="-30" dirty="0">
                <a:latin typeface="Arial"/>
                <a:cs typeface="Arial"/>
              </a:rPr>
              <a:t>ρ</a:t>
            </a:r>
            <a:r>
              <a:rPr sz="1400" spc="-35" dirty="0">
                <a:latin typeface="Arial"/>
                <a:cs typeface="Arial"/>
              </a:rPr>
              <a:t>ι</a:t>
            </a:r>
            <a:r>
              <a:rPr sz="1400" spc="-30" dirty="0">
                <a:latin typeface="Arial"/>
                <a:cs typeface="Arial"/>
              </a:rPr>
              <a:t>τ</a:t>
            </a:r>
            <a:r>
              <a:rPr sz="1400" spc="-40" dirty="0">
                <a:latin typeface="Arial"/>
                <a:cs typeface="Arial"/>
              </a:rPr>
              <a:t>τ</a:t>
            </a:r>
            <a:r>
              <a:rPr sz="1400" spc="-60" dirty="0">
                <a:latin typeface="Arial"/>
                <a:cs typeface="Arial"/>
              </a:rPr>
              <a:t>ώ</a:t>
            </a:r>
            <a:r>
              <a:rPr sz="1400" spc="-50" dirty="0">
                <a:latin typeface="Arial"/>
                <a:cs typeface="Arial"/>
              </a:rPr>
              <a:t>µ</a:t>
            </a:r>
            <a:r>
              <a:rPr sz="1400" spc="-40" dirty="0">
                <a:latin typeface="Arial"/>
                <a:cs typeface="Arial"/>
              </a:rPr>
              <a:t>ατα</a:t>
            </a:r>
            <a:endParaRPr sz="14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087503" y="2026157"/>
            <a:ext cx="1213485" cy="318770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200"/>
              </a:spcBef>
            </a:pPr>
            <a:r>
              <a:rPr sz="1400" spc="-40" dirty="0">
                <a:latin typeface="Arial"/>
                <a:cs typeface="Arial"/>
              </a:rPr>
              <a:t>µ</a:t>
            </a:r>
            <a:r>
              <a:rPr sz="1400" spc="-55" dirty="0">
                <a:latin typeface="Arial"/>
                <a:cs typeface="Arial"/>
              </a:rPr>
              <a:t>ορ</a:t>
            </a:r>
            <a:r>
              <a:rPr sz="1400" spc="-45" dirty="0">
                <a:latin typeface="Arial"/>
                <a:cs typeface="Arial"/>
              </a:rPr>
              <a:t>φή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0" dirty="0">
                <a:latin typeface="Arial"/>
                <a:cs typeface="Arial"/>
              </a:rPr>
              <a:t>ζω</a:t>
            </a:r>
            <a:r>
              <a:rPr sz="1400" spc="-35" dirty="0">
                <a:latin typeface="Arial"/>
                <a:cs typeface="Arial"/>
              </a:rPr>
              <a:t>ή</a:t>
            </a:r>
            <a:r>
              <a:rPr sz="1400" spc="-40" dirty="0">
                <a:latin typeface="Arial"/>
                <a:cs typeface="Arial"/>
              </a:rPr>
              <a:t>ς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209674" y="2026157"/>
            <a:ext cx="1213485" cy="318770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293370">
              <a:lnSpc>
                <a:spcPct val="100000"/>
              </a:lnSpc>
              <a:spcBef>
                <a:spcPts val="200"/>
              </a:spcBef>
            </a:pPr>
            <a:r>
              <a:rPr sz="1400" spc="-50" dirty="0">
                <a:latin typeface="Arial"/>
                <a:cs typeface="Arial"/>
              </a:rPr>
              <a:t>οξυ</a:t>
            </a:r>
            <a:r>
              <a:rPr sz="1400" spc="-40" dirty="0">
                <a:latin typeface="Arial"/>
                <a:cs typeface="Arial"/>
              </a:rPr>
              <a:t>γ</a:t>
            </a:r>
            <a:r>
              <a:rPr sz="1400" spc="-35" dirty="0">
                <a:latin typeface="Arial"/>
                <a:cs typeface="Arial"/>
              </a:rPr>
              <a:t>ό</a:t>
            </a:r>
            <a:r>
              <a:rPr sz="1400" spc="-55" dirty="0">
                <a:latin typeface="Arial"/>
                <a:cs typeface="Arial"/>
              </a:rPr>
              <a:t>ν</a:t>
            </a:r>
            <a:r>
              <a:rPr sz="1400" spc="-45" dirty="0">
                <a:latin typeface="Arial"/>
                <a:cs typeface="Arial"/>
              </a:rPr>
              <a:t>ο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214245" y="2558033"/>
            <a:ext cx="1212850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372110">
              <a:lnSpc>
                <a:spcPct val="100000"/>
              </a:lnSpc>
              <a:spcBef>
                <a:spcPts val="200"/>
              </a:spcBef>
            </a:pPr>
            <a:r>
              <a:rPr sz="1400" spc="-50" dirty="0">
                <a:latin typeface="Arial"/>
                <a:cs typeface="Arial"/>
              </a:rPr>
              <a:t>τροφή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209674" y="3036570"/>
            <a:ext cx="1213485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186055">
              <a:lnSpc>
                <a:spcPct val="100000"/>
              </a:lnSpc>
              <a:spcBef>
                <a:spcPts val="200"/>
              </a:spcBef>
            </a:pPr>
            <a:r>
              <a:rPr sz="1400" spc="-50" dirty="0">
                <a:latin typeface="Arial"/>
                <a:cs typeface="Arial"/>
              </a:rPr>
              <a:t>θ</a:t>
            </a:r>
            <a:r>
              <a:rPr sz="1400" spc="-35" dirty="0">
                <a:latin typeface="Arial"/>
                <a:cs typeface="Arial"/>
              </a:rPr>
              <a:t>ε</a:t>
            </a:r>
            <a:r>
              <a:rPr sz="1400" spc="-55" dirty="0">
                <a:latin typeface="Arial"/>
                <a:cs typeface="Arial"/>
              </a:rPr>
              <a:t>ρ</a:t>
            </a:r>
            <a:r>
              <a:rPr sz="1400" spc="-40" dirty="0">
                <a:latin typeface="Arial"/>
                <a:cs typeface="Arial"/>
              </a:rPr>
              <a:t>µ</a:t>
            </a:r>
            <a:r>
              <a:rPr sz="1400" spc="-45" dirty="0">
                <a:latin typeface="Arial"/>
                <a:cs typeface="Arial"/>
              </a:rPr>
              <a:t>ό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45" dirty="0">
                <a:latin typeface="Arial"/>
                <a:cs typeface="Arial"/>
              </a:rPr>
              <a:t>α</a:t>
            </a:r>
            <a:r>
              <a:rPr sz="1400" spc="-35" dirty="0">
                <a:latin typeface="Arial"/>
                <a:cs typeface="Arial"/>
              </a:rPr>
              <a:t>ί</a:t>
            </a:r>
            <a:r>
              <a:rPr sz="1400" spc="-40" dirty="0">
                <a:latin typeface="Arial"/>
                <a:cs typeface="Arial"/>
              </a:rPr>
              <a:t>µ</a:t>
            </a:r>
            <a:r>
              <a:rPr sz="1400" spc="-45" dirty="0">
                <a:latin typeface="Arial"/>
                <a:cs typeface="Arial"/>
              </a:rPr>
              <a:t>α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209674" y="3994403"/>
            <a:ext cx="1213485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382905">
              <a:lnSpc>
                <a:spcPct val="100000"/>
              </a:lnSpc>
              <a:spcBef>
                <a:spcPts val="200"/>
              </a:spcBef>
            </a:pPr>
            <a:r>
              <a:rPr sz="1400" spc="-40" dirty="0">
                <a:latin typeface="Arial"/>
                <a:cs typeface="Arial"/>
              </a:rPr>
              <a:t>ζέβ</a:t>
            </a:r>
            <a:r>
              <a:rPr sz="1400" spc="-50" dirty="0">
                <a:latin typeface="Arial"/>
                <a:cs typeface="Arial"/>
              </a:rPr>
              <a:t>ρ</a:t>
            </a:r>
            <a:r>
              <a:rPr sz="1400" spc="-45" dirty="0">
                <a:latin typeface="Arial"/>
                <a:cs typeface="Arial"/>
              </a:rPr>
              <a:t>α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209674" y="4952238"/>
            <a:ext cx="1213485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200"/>
              </a:spcBef>
            </a:pPr>
            <a:r>
              <a:rPr sz="1400" spc="-45" dirty="0">
                <a:latin typeface="Arial"/>
                <a:cs typeface="Arial"/>
              </a:rPr>
              <a:t>3.5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209674" y="4473702"/>
            <a:ext cx="1213485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368300">
              <a:lnSpc>
                <a:spcPct val="100000"/>
              </a:lnSpc>
              <a:spcBef>
                <a:spcPts val="200"/>
              </a:spcBef>
            </a:pPr>
            <a:r>
              <a:rPr sz="1400" spc="-55" dirty="0">
                <a:latin typeface="Arial"/>
                <a:cs typeface="Arial"/>
              </a:rPr>
              <a:t>ύ</a:t>
            </a:r>
            <a:r>
              <a:rPr sz="1400" spc="-45" dirty="0">
                <a:latin typeface="Arial"/>
                <a:cs typeface="Arial"/>
              </a:rPr>
              <a:t>π</a:t>
            </a:r>
            <a:r>
              <a:rPr sz="1400" spc="-50" dirty="0">
                <a:latin typeface="Arial"/>
                <a:cs typeface="Arial"/>
              </a:rPr>
              <a:t>νος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087503" y="4952238"/>
            <a:ext cx="1213485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375920">
              <a:lnSpc>
                <a:spcPct val="100000"/>
              </a:lnSpc>
              <a:spcBef>
                <a:spcPts val="200"/>
              </a:spcBef>
            </a:pPr>
            <a:r>
              <a:rPr sz="1400" spc="-35" dirty="0">
                <a:latin typeface="Arial"/>
                <a:cs typeface="Arial"/>
              </a:rPr>
              <a:t>τζ</a:t>
            </a:r>
            <a:r>
              <a:rPr sz="1400" spc="-25" dirty="0">
                <a:latin typeface="Arial"/>
                <a:cs typeface="Arial"/>
              </a:rPr>
              <a:t>ί</a:t>
            </a:r>
            <a:r>
              <a:rPr sz="1400" spc="-50" dirty="0">
                <a:latin typeface="Arial"/>
                <a:cs typeface="Arial"/>
              </a:rPr>
              <a:t>µης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087503" y="3994403"/>
            <a:ext cx="1213485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372110">
              <a:lnSpc>
                <a:spcPct val="100000"/>
              </a:lnSpc>
              <a:spcBef>
                <a:spcPts val="200"/>
              </a:spcBef>
            </a:pPr>
            <a:r>
              <a:rPr sz="1400" spc="-30" dirty="0">
                <a:latin typeface="Arial"/>
                <a:cs typeface="Arial"/>
              </a:rPr>
              <a:t>τ</a:t>
            </a:r>
            <a:r>
              <a:rPr sz="1400" spc="-35" dirty="0">
                <a:latin typeface="Arial"/>
                <a:cs typeface="Arial"/>
              </a:rPr>
              <a:t>ίγ</a:t>
            </a:r>
            <a:r>
              <a:rPr sz="1400" spc="-50" dirty="0">
                <a:latin typeface="Arial"/>
                <a:cs typeface="Arial"/>
              </a:rPr>
              <a:t>ρη</a:t>
            </a:r>
            <a:r>
              <a:rPr sz="1400" spc="-40" dirty="0">
                <a:latin typeface="Arial"/>
                <a:cs typeface="Arial"/>
              </a:rPr>
              <a:t>ς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965333" y="3994403"/>
            <a:ext cx="1212850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200"/>
              </a:spcBef>
            </a:pPr>
            <a:r>
              <a:rPr sz="1400" spc="-45" dirty="0">
                <a:latin typeface="Arial"/>
                <a:cs typeface="Arial"/>
              </a:rPr>
              <a:t>4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65" dirty="0">
                <a:latin typeface="Arial"/>
                <a:cs typeface="Arial"/>
              </a:rPr>
              <a:t>π</a:t>
            </a:r>
            <a:r>
              <a:rPr sz="1400" spc="-35" dirty="0">
                <a:latin typeface="Arial"/>
                <a:cs typeface="Arial"/>
              </a:rPr>
              <a:t>ό</a:t>
            </a:r>
            <a:r>
              <a:rPr sz="1400" spc="-45" dirty="0">
                <a:latin typeface="Arial"/>
                <a:cs typeface="Arial"/>
              </a:rPr>
              <a:t>δια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965333" y="4473702"/>
            <a:ext cx="1212850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133350">
              <a:lnSpc>
                <a:spcPct val="100000"/>
              </a:lnSpc>
              <a:spcBef>
                <a:spcPts val="200"/>
              </a:spcBef>
            </a:pPr>
            <a:r>
              <a:rPr sz="1400" spc="-30" dirty="0">
                <a:latin typeface="Arial"/>
                <a:cs typeface="Arial"/>
              </a:rPr>
              <a:t>ι</a:t>
            </a:r>
            <a:r>
              <a:rPr sz="1400" spc="-40" dirty="0">
                <a:latin typeface="Arial"/>
                <a:cs typeface="Arial"/>
              </a:rPr>
              <a:t>ν</a:t>
            </a:r>
            <a:r>
              <a:rPr sz="1400" spc="-45" dirty="0">
                <a:latin typeface="Arial"/>
                <a:cs typeface="Arial"/>
              </a:rPr>
              <a:t>δι</a:t>
            </a:r>
            <a:r>
              <a:rPr sz="1400" spc="-40" dirty="0">
                <a:latin typeface="Arial"/>
                <a:cs typeface="Arial"/>
              </a:rPr>
              <a:t>κ</a:t>
            </a:r>
            <a:r>
              <a:rPr sz="1400" spc="-45" dirty="0">
                <a:latin typeface="Arial"/>
                <a:cs typeface="Arial"/>
              </a:rPr>
              <a:t>ή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τ</a:t>
            </a:r>
            <a:r>
              <a:rPr sz="1400" spc="-30" dirty="0">
                <a:latin typeface="Arial"/>
                <a:cs typeface="Arial"/>
              </a:rPr>
              <a:t>ίγ</a:t>
            </a:r>
            <a:r>
              <a:rPr sz="1400" spc="-55" dirty="0">
                <a:latin typeface="Arial"/>
                <a:cs typeface="Arial"/>
              </a:rPr>
              <a:t>ρ</a:t>
            </a:r>
            <a:r>
              <a:rPr sz="1400" spc="-50" dirty="0">
                <a:latin typeface="Arial"/>
                <a:cs typeface="Arial"/>
              </a:rPr>
              <a:t>η</a:t>
            </a:r>
            <a:r>
              <a:rPr sz="1400" spc="-40" dirty="0">
                <a:latin typeface="Arial"/>
                <a:cs typeface="Arial"/>
              </a:rPr>
              <a:t>ς</a:t>
            </a:r>
            <a:endParaRPr sz="14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965333" y="4952238"/>
            <a:ext cx="1212850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321945">
              <a:lnSpc>
                <a:spcPct val="100000"/>
              </a:lnSpc>
              <a:spcBef>
                <a:spcPts val="200"/>
              </a:spcBef>
            </a:pPr>
            <a:r>
              <a:rPr sz="1400" spc="-40" dirty="0">
                <a:latin typeface="Arial"/>
                <a:cs typeface="Arial"/>
              </a:rPr>
              <a:t>γ</a:t>
            </a:r>
            <a:r>
              <a:rPr sz="1400" spc="-30" dirty="0">
                <a:latin typeface="Arial"/>
                <a:cs typeface="Arial"/>
              </a:rPr>
              <a:t>ι</a:t>
            </a:r>
            <a:r>
              <a:rPr sz="1400" spc="-50" dirty="0">
                <a:latin typeface="Arial"/>
                <a:cs typeface="Arial"/>
              </a:rPr>
              <a:t>ά</a:t>
            </a:r>
            <a:r>
              <a:rPr sz="1400" spc="-40" dirty="0">
                <a:latin typeface="Arial"/>
                <a:cs typeface="Arial"/>
              </a:rPr>
              <a:t>ν</a:t>
            </a:r>
            <a:r>
              <a:rPr sz="1400" spc="-50" dirty="0">
                <a:latin typeface="Arial"/>
                <a:cs typeface="Arial"/>
              </a:rPr>
              <a:t>νη</a:t>
            </a:r>
            <a:r>
              <a:rPr sz="1400" spc="-40" dirty="0">
                <a:latin typeface="Arial"/>
                <a:cs typeface="Arial"/>
              </a:rPr>
              <a:t>ς</a:t>
            </a:r>
            <a:endParaRPr sz="14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965333" y="3036570"/>
            <a:ext cx="1212850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200"/>
              </a:spcBef>
            </a:pPr>
            <a:r>
              <a:rPr sz="1400" spc="-25" dirty="0">
                <a:latin typeface="Arial"/>
                <a:cs typeface="Arial"/>
              </a:rPr>
              <a:t>ζ</a:t>
            </a:r>
            <a:r>
              <a:rPr sz="1400" spc="-70" dirty="0">
                <a:latin typeface="Arial"/>
                <a:cs typeface="Arial"/>
              </a:rPr>
              <a:t>ω</a:t>
            </a:r>
            <a:r>
              <a:rPr sz="1400" spc="-50" dirty="0">
                <a:latin typeface="Arial"/>
                <a:cs typeface="Arial"/>
              </a:rPr>
              <a:t>ν</a:t>
            </a:r>
            <a:r>
              <a:rPr sz="1400" spc="-40" dirty="0">
                <a:latin typeface="Arial"/>
                <a:cs typeface="Arial"/>
              </a:rPr>
              <a:t>τ</a:t>
            </a:r>
            <a:r>
              <a:rPr sz="1400" spc="-45" dirty="0">
                <a:latin typeface="Arial"/>
                <a:cs typeface="Arial"/>
              </a:rPr>
              <a:t>α</a:t>
            </a:r>
            <a:r>
              <a:rPr sz="1400" spc="-55" dirty="0">
                <a:latin typeface="Arial"/>
                <a:cs typeface="Arial"/>
              </a:rPr>
              <a:t>ν</a:t>
            </a:r>
            <a:r>
              <a:rPr sz="1400" spc="-45" dirty="0">
                <a:latin typeface="Arial"/>
                <a:cs typeface="Arial"/>
              </a:rPr>
              <a:t>ά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60" dirty="0">
                <a:latin typeface="Arial"/>
                <a:cs typeface="Arial"/>
              </a:rPr>
              <a:t>π</a:t>
            </a:r>
            <a:r>
              <a:rPr sz="1400" spc="-35" dirty="0">
                <a:latin typeface="Arial"/>
                <a:cs typeface="Arial"/>
              </a:rPr>
              <a:t>αιδ</a:t>
            </a:r>
            <a:r>
              <a:rPr sz="1400" spc="-40" dirty="0">
                <a:latin typeface="Arial"/>
                <a:cs typeface="Arial"/>
              </a:rPr>
              <a:t>ιά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087503" y="3036570"/>
            <a:ext cx="1213485" cy="319405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200"/>
              </a:spcBef>
            </a:pPr>
            <a:r>
              <a:rPr sz="1400" spc="-50" dirty="0">
                <a:latin typeface="Arial"/>
                <a:cs typeface="Arial"/>
              </a:rPr>
              <a:t>θη</a:t>
            </a:r>
            <a:r>
              <a:rPr sz="1400" spc="-40" dirty="0">
                <a:latin typeface="Arial"/>
                <a:cs typeface="Arial"/>
              </a:rPr>
              <a:t>λαστι</a:t>
            </a:r>
            <a:r>
              <a:rPr sz="1400" spc="-45" dirty="0">
                <a:latin typeface="Arial"/>
                <a:cs typeface="Arial"/>
              </a:rPr>
              <a:t>κό</a:t>
            </a:r>
            <a:endParaRPr sz="14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965333" y="2026157"/>
            <a:ext cx="1212850" cy="318770"/>
          </a:xfrm>
          <a:prstGeom prst="rect">
            <a:avLst/>
          </a:prstGeom>
          <a:solidFill>
            <a:srgbClr val="FFFFFF"/>
          </a:solidFill>
          <a:ln w="12636">
            <a:solidFill>
              <a:srgbClr val="010101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127635">
              <a:lnSpc>
                <a:spcPct val="100000"/>
              </a:lnSpc>
              <a:spcBef>
                <a:spcPts val="200"/>
              </a:spcBef>
            </a:pPr>
            <a:r>
              <a:rPr sz="1400" spc="-50" dirty="0">
                <a:latin typeface="Arial"/>
                <a:cs typeface="Arial"/>
              </a:rPr>
              <a:t>πε</a:t>
            </a:r>
            <a:r>
              <a:rPr sz="1400" spc="-30" dirty="0">
                <a:latin typeface="Arial"/>
                <a:cs typeface="Arial"/>
              </a:rPr>
              <a:t>ρ</a:t>
            </a:r>
            <a:r>
              <a:rPr sz="1400" spc="-35" dirty="0">
                <a:latin typeface="Arial"/>
                <a:cs typeface="Arial"/>
              </a:rPr>
              <a:t>ι</a:t>
            </a:r>
            <a:r>
              <a:rPr sz="1400" spc="-30" dirty="0">
                <a:latin typeface="Arial"/>
                <a:cs typeface="Arial"/>
              </a:rPr>
              <a:t>τ</a:t>
            </a:r>
            <a:r>
              <a:rPr sz="1400" spc="-40" dirty="0">
                <a:latin typeface="Arial"/>
                <a:cs typeface="Arial"/>
              </a:rPr>
              <a:t>τ</a:t>
            </a:r>
            <a:r>
              <a:rPr sz="1400" spc="-60" dirty="0">
                <a:latin typeface="Arial"/>
                <a:cs typeface="Arial"/>
              </a:rPr>
              <a:t>ώ</a:t>
            </a:r>
            <a:r>
              <a:rPr sz="1400" spc="-50" dirty="0">
                <a:latin typeface="Arial"/>
                <a:cs typeface="Arial"/>
              </a:rPr>
              <a:t>µ</a:t>
            </a:r>
            <a:r>
              <a:rPr sz="1400" spc="-40" dirty="0">
                <a:latin typeface="Arial"/>
                <a:cs typeface="Arial"/>
              </a:rPr>
              <a:t>ατα</a:t>
            </a:r>
            <a:endParaRPr sz="14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318375" y="1916938"/>
            <a:ext cx="869950" cy="20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-25" dirty="0">
                <a:latin typeface="Arial"/>
                <a:cs typeface="Arial"/>
              </a:rPr>
              <a:t>κ</a:t>
            </a:r>
            <a:r>
              <a:rPr sz="1250" spc="-45" dirty="0">
                <a:latin typeface="Arial"/>
                <a:cs typeface="Arial"/>
              </a:rPr>
              <a:t>α</a:t>
            </a:r>
            <a:r>
              <a:rPr sz="1250" spc="-20" dirty="0">
                <a:latin typeface="Arial"/>
                <a:cs typeface="Arial"/>
              </a:rPr>
              <a:t>τ</a:t>
            </a:r>
            <a:r>
              <a:rPr sz="1250" spc="-40" dirty="0">
                <a:latin typeface="Arial"/>
                <a:cs typeface="Arial"/>
              </a:rPr>
              <a:t>ανα</a:t>
            </a:r>
            <a:r>
              <a:rPr sz="1250" spc="-30" dirty="0">
                <a:latin typeface="Arial"/>
                <a:cs typeface="Arial"/>
              </a:rPr>
              <a:t>λώ</a:t>
            </a:r>
            <a:r>
              <a:rPr sz="1250" spc="-35" dirty="0">
                <a:latin typeface="Arial"/>
                <a:cs typeface="Arial"/>
              </a:rPr>
              <a:t>ν</a:t>
            </a:r>
            <a:r>
              <a:rPr sz="1250" spc="-45" dirty="0">
                <a:latin typeface="Arial"/>
                <a:cs typeface="Arial"/>
              </a:rPr>
              <a:t>ε</a:t>
            </a:r>
            <a:r>
              <a:rPr sz="1250" spc="-15" dirty="0">
                <a:latin typeface="Arial"/>
                <a:cs typeface="Arial"/>
              </a:rPr>
              <a:t>ι</a:t>
            </a:r>
            <a:endParaRPr sz="12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471299" y="2932684"/>
            <a:ext cx="407034" cy="20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-25" dirty="0">
                <a:latin typeface="Arial"/>
                <a:cs typeface="Arial"/>
              </a:rPr>
              <a:t>γ</a:t>
            </a:r>
            <a:r>
              <a:rPr sz="1250" spc="-40" dirty="0">
                <a:latin typeface="Arial"/>
                <a:cs typeface="Arial"/>
              </a:rPr>
              <a:t>εν</a:t>
            </a:r>
            <a:r>
              <a:rPr sz="1250" spc="-35" dirty="0">
                <a:latin typeface="Arial"/>
                <a:cs typeface="Arial"/>
              </a:rPr>
              <a:t>νά</a:t>
            </a:r>
            <a:endParaRPr sz="125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495696" y="3896601"/>
            <a:ext cx="269240" cy="20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-45" dirty="0">
                <a:latin typeface="Arial"/>
                <a:cs typeface="Arial"/>
              </a:rPr>
              <a:t>έ</a:t>
            </a:r>
            <a:r>
              <a:rPr sz="1250" spc="-35" dirty="0">
                <a:latin typeface="Arial"/>
                <a:cs typeface="Arial"/>
              </a:rPr>
              <a:t>χει</a:t>
            </a:r>
            <a:endParaRPr sz="125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323484" y="4846053"/>
            <a:ext cx="702310" cy="20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-15" dirty="0">
                <a:latin typeface="Arial"/>
                <a:cs typeface="Arial"/>
              </a:rPr>
              <a:t>ιδι</a:t>
            </a:r>
            <a:r>
              <a:rPr sz="1250" spc="-50" dirty="0">
                <a:latin typeface="Arial"/>
                <a:cs typeface="Arial"/>
              </a:rPr>
              <a:t>ο</a:t>
            </a:r>
            <a:r>
              <a:rPr sz="1250" spc="-20" dirty="0">
                <a:latin typeface="Arial"/>
                <a:cs typeface="Arial"/>
              </a:rPr>
              <a:t>κτ</a:t>
            </a:r>
            <a:r>
              <a:rPr sz="1250" spc="-45" dirty="0">
                <a:latin typeface="Arial"/>
                <a:cs typeface="Arial"/>
              </a:rPr>
              <a:t>ή</a:t>
            </a:r>
            <a:r>
              <a:rPr sz="1250" spc="-25" dirty="0">
                <a:latin typeface="Arial"/>
                <a:cs typeface="Arial"/>
              </a:rPr>
              <a:t>της</a:t>
            </a:r>
            <a:endParaRPr sz="125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617853" y="2942577"/>
            <a:ext cx="271145" cy="20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-35" dirty="0">
                <a:latin typeface="Arial"/>
                <a:cs typeface="Arial"/>
              </a:rPr>
              <a:t>έχει</a:t>
            </a:r>
            <a:endParaRPr sz="12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583551" y="3888232"/>
            <a:ext cx="340360" cy="20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-40" dirty="0">
                <a:latin typeface="Arial"/>
                <a:cs typeface="Arial"/>
              </a:rPr>
              <a:t>µ</a:t>
            </a:r>
            <a:r>
              <a:rPr sz="1250" spc="-15" dirty="0">
                <a:latin typeface="Arial"/>
                <a:cs typeface="Arial"/>
              </a:rPr>
              <a:t>ι</a:t>
            </a:r>
            <a:r>
              <a:rPr sz="1250" spc="-45" dirty="0">
                <a:latin typeface="Arial"/>
                <a:cs typeface="Arial"/>
              </a:rPr>
              <a:t>σ</a:t>
            </a:r>
            <a:r>
              <a:rPr sz="1250" spc="-40" dirty="0">
                <a:latin typeface="Arial"/>
                <a:cs typeface="Arial"/>
              </a:rPr>
              <a:t>ε</a:t>
            </a:r>
            <a:r>
              <a:rPr sz="1250" spc="-15" dirty="0">
                <a:latin typeface="Arial"/>
                <a:cs typeface="Arial"/>
              </a:rPr>
              <a:t>ί</a:t>
            </a:r>
            <a:endParaRPr sz="125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545438" y="5096751"/>
            <a:ext cx="418465" cy="20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-30" dirty="0">
                <a:latin typeface="Arial"/>
                <a:cs typeface="Arial"/>
              </a:rPr>
              <a:t>η</a:t>
            </a:r>
            <a:r>
              <a:rPr sz="1250" spc="-25" dirty="0">
                <a:latin typeface="Arial"/>
                <a:cs typeface="Arial"/>
              </a:rPr>
              <a:t>λ</a:t>
            </a:r>
            <a:r>
              <a:rPr sz="1250" spc="-30" dirty="0">
                <a:latin typeface="Arial"/>
                <a:cs typeface="Arial"/>
              </a:rPr>
              <a:t>ι</a:t>
            </a:r>
            <a:r>
              <a:rPr sz="1250" spc="-25" dirty="0">
                <a:latin typeface="Arial"/>
                <a:cs typeface="Arial"/>
              </a:rPr>
              <a:t>κία</a:t>
            </a:r>
            <a:endParaRPr sz="125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190615" y="2656078"/>
            <a:ext cx="396875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95" dirty="0">
                <a:latin typeface="Arial"/>
                <a:cs typeface="Arial"/>
              </a:rPr>
              <a:t>Α</a:t>
            </a:r>
            <a:r>
              <a:rPr sz="1400" b="1" spc="-45" dirty="0">
                <a:latin typeface="Arial"/>
                <a:cs typeface="Arial"/>
              </a:rPr>
              <a:t>Κ</a:t>
            </a:r>
            <a:r>
              <a:rPr sz="1400" b="1" spc="-65" dirty="0">
                <a:latin typeface="Arial"/>
                <a:cs typeface="Arial"/>
              </a:rPr>
              <a:t>Ο</a:t>
            </a:r>
            <a:endParaRPr sz="14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190615" y="3666490"/>
            <a:ext cx="396875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95" dirty="0">
                <a:latin typeface="Arial"/>
                <a:cs typeface="Arial"/>
              </a:rPr>
              <a:t>Α</a:t>
            </a:r>
            <a:r>
              <a:rPr sz="1400" b="1" spc="-45" dirty="0">
                <a:latin typeface="Arial"/>
                <a:cs typeface="Arial"/>
              </a:rPr>
              <a:t>Κ</a:t>
            </a:r>
            <a:r>
              <a:rPr sz="1400" b="1" spc="-65" dirty="0">
                <a:latin typeface="Arial"/>
                <a:cs typeface="Arial"/>
              </a:rPr>
              <a:t>Ο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993506" y="3507232"/>
            <a:ext cx="399415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95" dirty="0">
                <a:latin typeface="Arial"/>
                <a:cs typeface="Arial"/>
              </a:rPr>
              <a:t>Α</a:t>
            </a:r>
            <a:r>
              <a:rPr sz="1400" b="1" spc="-45" dirty="0">
                <a:latin typeface="Arial"/>
                <a:cs typeface="Arial"/>
              </a:rPr>
              <a:t>ΚΟ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479681" y="4465053"/>
            <a:ext cx="30861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30" dirty="0">
                <a:latin typeface="Arial"/>
                <a:cs typeface="Arial"/>
              </a:rPr>
              <a:t>I</a:t>
            </a:r>
            <a:r>
              <a:rPr sz="1400" b="1" spc="-35" dirty="0">
                <a:latin typeface="Arial"/>
                <a:cs typeface="Arial"/>
              </a:rPr>
              <a:t>S</a:t>
            </a:r>
            <a:r>
              <a:rPr sz="1400" b="1" spc="-55" dirty="0">
                <a:latin typeface="Arial"/>
                <a:cs typeface="Arial"/>
              </a:rPr>
              <a:t>A</a:t>
            </a:r>
            <a:endParaRPr sz="14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781165" y="4417821"/>
            <a:ext cx="1211580" cy="5187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0" dirty="0">
                <a:latin typeface="Arial"/>
                <a:cs typeface="Arial"/>
              </a:rPr>
              <a:t>INS</a:t>
            </a:r>
            <a:r>
              <a:rPr sz="1400" b="1" spc="-15" dirty="0">
                <a:latin typeface="Arial"/>
                <a:cs typeface="Arial"/>
              </a:rPr>
              <a:t>T</a:t>
            </a:r>
            <a:r>
              <a:rPr sz="1400" b="1" spc="-95" dirty="0">
                <a:latin typeface="Arial"/>
                <a:cs typeface="Arial"/>
              </a:rPr>
              <a:t>A</a:t>
            </a:r>
            <a:r>
              <a:rPr sz="1400" b="1" spc="-55" dirty="0">
                <a:latin typeface="Arial"/>
                <a:cs typeface="Arial"/>
              </a:rPr>
              <a:t>N</a:t>
            </a:r>
            <a:r>
              <a:rPr sz="1400" b="1" spc="-45" dirty="0">
                <a:latin typeface="Arial"/>
                <a:cs typeface="Arial"/>
              </a:rPr>
              <a:t>C</a:t>
            </a:r>
            <a:r>
              <a:rPr sz="1400" b="1" spc="-65" dirty="0">
                <a:latin typeface="Arial"/>
                <a:cs typeface="Arial"/>
              </a:rPr>
              <a:t>E</a:t>
            </a:r>
            <a:r>
              <a:rPr sz="1400" b="1" spc="-50" dirty="0">
                <a:latin typeface="Arial"/>
                <a:cs typeface="Arial"/>
              </a:rPr>
              <a:t>_</a:t>
            </a:r>
            <a:r>
              <a:rPr sz="1400" b="1" spc="-55" dirty="0">
                <a:latin typeface="Arial"/>
                <a:cs typeface="Arial"/>
              </a:rPr>
              <a:t>O</a:t>
            </a:r>
            <a:r>
              <a:rPr sz="1400" b="1" spc="-50" dirty="0">
                <a:latin typeface="Arial"/>
                <a:cs typeface="Arial"/>
              </a:rPr>
              <a:t>F</a:t>
            </a:r>
            <a:endParaRPr sz="1400">
              <a:latin typeface="Arial"/>
              <a:cs typeface="Arial"/>
            </a:endParaRPr>
          </a:p>
          <a:p>
            <a:pPr marL="508000">
              <a:lnSpc>
                <a:spcPct val="100000"/>
              </a:lnSpc>
              <a:spcBef>
                <a:spcPts val="815"/>
              </a:spcBef>
            </a:pPr>
            <a:r>
              <a:rPr sz="1250" spc="-45" dirty="0">
                <a:latin typeface="Arial"/>
                <a:cs typeface="Arial"/>
              </a:rPr>
              <a:t>α</a:t>
            </a:r>
            <a:r>
              <a:rPr sz="1250" spc="-35" dirty="0">
                <a:latin typeface="Arial"/>
                <a:cs typeface="Arial"/>
              </a:rPr>
              <a:t>ρέσει</a:t>
            </a:r>
            <a:endParaRPr sz="125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076071" y="2551684"/>
            <a:ext cx="869950" cy="20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-25" dirty="0">
                <a:latin typeface="Arial"/>
                <a:cs typeface="Arial"/>
              </a:rPr>
              <a:t>κ</a:t>
            </a:r>
            <a:r>
              <a:rPr sz="1250" spc="-45" dirty="0">
                <a:latin typeface="Arial"/>
                <a:cs typeface="Arial"/>
              </a:rPr>
              <a:t>α</a:t>
            </a:r>
            <a:r>
              <a:rPr sz="1250" spc="-20" dirty="0">
                <a:latin typeface="Arial"/>
                <a:cs typeface="Arial"/>
              </a:rPr>
              <a:t>τ</a:t>
            </a:r>
            <a:r>
              <a:rPr sz="1250" spc="-40" dirty="0">
                <a:latin typeface="Arial"/>
                <a:cs typeface="Arial"/>
              </a:rPr>
              <a:t>ανα</a:t>
            </a:r>
            <a:r>
              <a:rPr sz="1250" spc="-30" dirty="0">
                <a:latin typeface="Arial"/>
                <a:cs typeface="Arial"/>
              </a:rPr>
              <a:t>λώ</a:t>
            </a:r>
            <a:r>
              <a:rPr sz="1250" spc="-40" dirty="0">
                <a:latin typeface="Arial"/>
                <a:cs typeface="Arial"/>
              </a:rPr>
              <a:t>νε</a:t>
            </a:r>
            <a:r>
              <a:rPr sz="1250" spc="-15" dirty="0">
                <a:latin typeface="Arial"/>
                <a:cs typeface="Arial"/>
              </a:rPr>
              <a:t>ι</a:t>
            </a:r>
            <a:endParaRPr sz="1250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944003" y="1919477"/>
            <a:ext cx="2889885" cy="478790"/>
          </a:xfrm>
          <a:custGeom>
            <a:avLst/>
            <a:gdLst/>
            <a:ahLst/>
            <a:cxnLst/>
            <a:rect l="l" t="t" r="r" b="b"/>
            <a:pathLst>
              <a:path w="2889885" h="478789">
                <a:moveTo>
                  <a:pt x="2408681" y="478535"/>
                </a:moveTo>
                <a:lnTo>
                  <a:pt x="2408681" y="0"/>
                </a:lnTo>
                <a:lnTo>
                  <a:pt x="0" y="0"/>
                </a:lnTo>
                <a:lnTo>
                  <a:pt x="0" y="478536"/>
                </a:lnTo>
                <a:lnTo>
                  <a:pt x="2408681" y="478535"/>
                </a:lnTo>
                <a:close/>
              </a:path>
              <a:path w="2889885" h="478789">
                <a:moveTo>
                  <a:pt x="2889504" y="121157"/>
                </a:moveTo>
                <a:lnTo>
                  <a:pt x="2408681" y="80009"/>
                </a:lnTo>
                <a:lnTo>
                  <a:pt x="2408681" y="199644"/>
                </a:lnTo>
                <a:lnTo>
                  <a:pt x="2889504" y="121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44003" y="1919477"/>
            <a:ext cx="2889885" cy="478790"/>
          </a:xfrm>
          <a:custGeom>
            <a:avLst/>
            <a:gdLst/>
            <a:ahLst/>
            <a:cxnLst/>
            <a:rect l="l" t="t" r="r" b="b"/>
            <a:pathLst>
              <a:path w="2889885" h="478789">
                <a:moveTo>
                  <a:pt x="0" y="0"/>
                </a:moveTo>
                <a:lnTo>
                  <a:pt x="0" y="478536"/>
                </a:lnTo>
                <a:lnTo>
                  <a:pt x="2408681" y="478535"/>
                </a:lnTo>
                <a:lnTo>
                  <a:pt x="2408681" y="199644"/>
                </a:lnTo>
                <a:lnTo>
                  <a:pt x="2889504" y="121157"/>
                </a:lnTo>
                <a:lnTo>
                  <a:pt x="2408681" y="80009"/>
                </a:lnTo>
                <a:lnTo>
                  <a:pt x="2408681" y="0"/>
                </a:lnTo>
                <a:lnTo>
                  <a:pt x="1405127" y="0"/>
                </a:lnTo>
                <a:lnTo>
                  <a:pt x="0" y="0"/>
                </a:lnTo>
                <a:close/>
              </a:path>
            </a:pathLst>
          </a:custGeom>
          <a:ln w="12636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1060837" y="1969008"/>
            <a:ext cx="2136140" cy="309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b="1" spc="-50" dirty="0">
                <a:latin typeface="Times New Roman"/>
                <a:cs typeface="Times New Roman"/>
              </a:rPr>
              <a:t>Πλαίσι</a:t>
            </a:r>
            <a:r>
              <a:rPr sz="1950" b="1" spc="-40" dirty="0">
                <a:latin typeface="Times New Roman"/>
                <a:cs typeface="Times New Roman"/>
              </a:rPr>
              <a:t>ο</a:t>
            </a:r>
            <a:r>
              <a:rPr sz="1950" b="1" spc="-30" dirty="0">
                <a:latin typeface="Times New Roman"/>
                <a:cs typeface="Times New Roman"/>
              </a:rPr>
              <a:t>:</a:t>
            </a:r>
            <a:r>
              <a:rPr sz="1950" b="1" spc="-25" dirty="0">
                <a:latin typeface="Times New Roman"/>
                <a:cs typeface="Times New Roman"/>
              </a:rPr>
              <a:t> </a:t>
            </a:r>
            <a:r>
              <a:rPr sz="1950" spc="-145" dirty="0">
                <a:latin typeface="Times New Roman"/>
                <a:cs typeface="Times New Roman"/>
              </a:rPr>
              <a:t>µ</a:t>
            </a:r>
            <a:r>
              <a:rPr sz="1950" spc="-40" dirty="0">
                <a:latin typeface="Times New Roman"/>
                <a:cs typeface="Times New Roman"/>
              </a:rPr>
              <a:t>ο</a:t>
            </a:r>
            <a:r>
              <a:rPr sz="1950" spc="-60" dirty="0">
                <a:latin typeface="Times New Roman"/>
                <a:cs typeface="Times New Roman"/>
              </a:rPr>
              <a:t>ρ</a:t>
            </a:r>
            <a:r>
              <a:rPr sz="1950" spc="-45" dirty="0">
                <a:latin typeface="Times New Roman"/>
                <a:cs typeface="Times New Roman"/>
              </a:rPr>
              <a:t>φή</a:t>
            </a:r>
            <a:r>
              <a:rPr sz="1950" spc="-30" dirty="0">
                <a:latin typeface="Times New Roman"/>
                <a:cs typeface="Times New Roman"/>
              </a:rPr>
              <a:t> </a:t>
            </a:r>
            <a:r>
              <a:rPr sz="1950" spc="-60" dirty="0">
                <a:latin typeface="Times New Roman"/>
                <a:cs typeface="Times New Roman"/>
              </a:rPr>
              <a:t>ζω</a:t>
            </a:r>
            <a:r>
              <a:rPr sz="1950" spc="-70" dirty="0">
                <a:latin typeface="Times New Roman"/>
                <a:cs typeface="Times New Roman"/>
              </a:rPr>
              <a:t>ή</a:t>
            </a:r>
            <a:r>
              <a:rPr sz="1950" spc="-40" dirty="0">
                <a:latin typeface="Times New Roman"/>
                <a:cs typeface="Times New Roman"/>
              </a:rPr>
              <a:t>ς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944003" y="2717292"/>
            <a:ext cx="2889885" cy="479425"/>
          </a:xfrm>
          <a:custGeom>
            <a:avLst/>
            <a:gdLst/>
            <a:ahLst/>
            <a:cxnLst/>
            <a:rect l="l" t="t" r="r" b="b"/>
            <a:pathLst>
              <a:path w="2889885" h="479425">
                <a:moveTo>
                  <a:pt x="2408681" y="479297"/>
                </a:moveTo>
                <a:lnTo>
                  <a:pt x="2408681" y="0"/>
                </a:lnTo>
                <a:lnTo>
                  <a:pt x="0" y="0"/>
                </a:lnTo>
                <a:lnTo>
                  <a:pt x="0" y="479298"/>
                </a:lnTo>
                <a:lnTo>
                  <a:pt x="2408681" y="479297"/>
                </a:lnTo>
                <a:close/>
              </a:path>
              <a:path w="2889885" h="479425">
                <a:moveTo>
                  <a:pt x="2889504" y="121919"/>
                </a:moveTo>
                <a:lnTo>
                  <a:pt x="2408681" y="80009"/>
                </a:lnTo>
                <a:lnTo>
                  <a:pt x="2408681" y="199644"/>
                </a:lnTo>
                <a:lnTo>
                  <a:pt x="2889504" y="1219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44003" y="2717292"/>
            <a:ext cx="2889885" cy="479425"/>
          </a:xfrm>
          <a:custGeom>
            <a:avLst/>
            <a:gdLst/>
            <a:ahLst/>
            <a:cxnLst/>
            <a:rect l="l" t="t" r="r" b="b"/>
            <a:pathLst>
              <a:path w="2889885" h="479425">
                <a:moveTo>
                  <a:pt x="0" y="0"/>
                </a:moveTo>
                <a:lnTo>
                  <a:pt x="0" y="479298"/>
                </a:lnTo>
                <a:lnTo>
                  <a:pt x="2408681" y="479297"/>
                </a:lnTo>
                <a:lnTo>
                  <a:pt x="2408681" y="199644"/>
                </a:lnTo>
                <a:lnTo>
                  <a:pt x="2889504" y="121919"/>
                </a:lnTo>
                <a:lnTo>
                  <a:pt x="2408681" y="80009"/>
                </a:lnTo>
                <a:lnTo>
                  <a:pt x="2408681" y="0"/>
                </a:lnTo>
                <a:lnTo>
                  <a:pt x="1405127" y="0"/>
                </a:lnTo>
                <a:lnTo>
                  <a:pt x="0" y="0"/>
                </a:lnTo>
                <a:close/>
              </a:path>
            </a:pathLst>
          </a:custGeom>
          <a:ln w="12636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1060837" y="2766821"/>
            <a:ext cx="2040889" cy="309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b="1" spc="-50" dirty="0">
                <a:latin typeface="Times New Roman"/>
                <a:cs typeface="Times New Roman"/>
              </a:rPr>
              <a:t>Πλαίσι</a:t>
            </a:r>
            <a:r>
              <a:rPr sz="1950" b="1" spc="-40" dirty="0">
                <a:latin typeface="Times New Roman"/>
                <a:cs typeface="Times New Roman"/>
              </a:rPr>
              <a:t>ο</a:t>
            </a:r>
            <a:r>
              <a:rPr sz="1950" b="1" spc="-30" dirty="0">
                <a:latin typeface="Times New Roman"/>
                <a:cs typeface="Times New Roman"/>
              </a:rPr>
              <a:t>:</a:t>
            </a:r>
            <a:r>
              <a:rPr sz="1950" b="1" spc="-25" dirty="0">
                <a:latin typeface="Times New Roman"/>
                <a:cs typeface="Times New Roman"/>
              </a:rPr>
              <a:t> </a:t>
            </a:r>
            <a:r>
              <a:rPr sz="1950" spc="-80" dirty="0">
                <a:latin typeface="Times New Roman"/>
                <a:cs typeface="Times New Roman"/>
              </a:rPr>
              <a:t>Θ</a:t>
            </a:r>
            <a:r>
              <a:rPr sz="1950" spc="-50" dirty="0">
                <a:latin typeface="Times New Roman"/>
                <a:cs typeface="Times New Roman"/>
              </a:rPr>
              <a:t>η</a:t>
            </a:r>
            <a:r>
              <a:rPr sz="1950" spc="-45" dirty="0">
                <a:latin typeface="Times New Roman"/>
                <a:cs typeface="Times New Roman"/>
              </a:rPr>
              <a:t>λ</a:t>
            </a:r>
            <a:r>
              <a:rPr sz="1950" spc="-60" dirty="0">
                <a:latin typeface="Times New Roman"/>
                <a:cs typeface="Times New Roman"/>
              </a:rPr>
              <a:t>α</a:t>
            </a:r>
            <a:r>
              <a:rPr sz="1950" spc="-55" dirty="0">
                <a:latin typeface="Times New Roman"/>
                <a:cs typeface="Times New Roman"/>
              </a:rPr>
              <a:t>σ</a:t>
            </a:r>
            <a:r>
              <a:rPr sz="1950" spc="-40" dirty="0">
                <a:latin typeface="Times New Roman"/>
                <a:cs typeface="Times New Roman"/>
              </a:rPr>
              <a:t>τι</a:t>
            </a:r>
            <a:r>
              <a:rPr sz="1950" spc="-45" dirty="0">
                <a:latin typeface="Times New Roman"/>
                <a:cs typeface="Times New Roman"/>
              </a:rPr>
              <a:t>κό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944003" y="3835146"/>
            <a:ext cx="2889885" cy="478790"/>
          </a:xfrm>
          <a:custGeom>
            <a:avLst/>
            <a:gdLst/>
            <a:ahLst/>
            <a:cxnLst/>
            <a:rect l="l" t="t" r="r" b="b"/>
            <a:pathLst>
              <a:path w="2889885" h="478789">
                <a:moveTo>
                  <a:pt x="2408681" y="478536"/>
                </a:moveTo>
                <a:lnTo>
                  <a:pt x="2408681" y="0"/>
                </a:lnTo>
                <a:lnTo>
                  <a:pt x="0" y="0"/>
                </a:lnTo>
                <a:lnTo>
                  <a:pt x="0" y="478536"/>
                </a:lnTo>
                <a:lnTo>
                  <a:pt x="2408681" y="478536"/>
                </a:lnTo>
                <a:close/>
              </a:path>
              <a:path w="2889885" h="478789">
                <a:moveTo>
                  <a:pt x="2889504" y="121157"/>
                </a:moveTo>
                <a:lnTo>
                  <a:pt x="2408681" y="79248"/>
                </a:lnTo>
                <a:lnTo>
                  <a:pt x="2408681" y="199643"/>
                </a:lnTo>
                <a:lnTo>
                  <a:pt x="2889504" y="1211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944003" y="3835146"/>
            <a:ext cx="2889885" cy="478790"/>
          </a:xfrm>
          <a:custGeom>
            <a:avLst/>
            <a:gdLst/>
            <a:ahLst/>
            <a:cxnLst/>
            <a:rect l="l" t="t" r="r" b="b"/>
            <a:pathLst>
              <a:path w="2889885" h="478789">
                <a:moveTo>
                  <a:pt x="0" y="0"/>
                </a:moveTo>
                <a:lnTo>
                  <a:pt x="0" y="478536"/>
                </a:lnTo>
                <a:lnTo>
                  <a:pt x="2408681" y="478536"/>
                </a:lnTo>
                <a:lnTo>
                  <a:pt x="2408681" y="199643"/>
                </a:lnTo>
                <a:lnTo>
                  <a:pt x="2889504" y="121157"/>
                </a:lnTo>
                <a:lnTo>
                  <a:pt x="2408681" y="79248"/>
                </a:lnTo>
                <a:lnTo>
                  <a:pt x="2408681" y="0"/>
                </a:lnTo>
                <a:lnTo>
                  <a:pt x="1405128" y="0"/>
                </a:lnTo>
                <a:lnTo>
                  <a:pt x="0" y="0"/>
                </a:lnTo>
                <a:close/>
              </a:path>
            </a:pathLst>
          </a:custGeom>
          <a:ln w="12636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1060837" y="3883914"/>
            <a:ext cx="1631950" cy="309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b="1" spc="-50" dirty="0">
                <a:latin typeface="Times New Roman"/>
                <a:cs typeface="Times New Roman"/>
              </a:rPr>
              <a:t>Πλαίσι</a:t>
            </a:r>
            <a:r>
              <a:rPr sz="1950" b="1" spc="-40" dirty="0">
                <a:latin typeface="Times New Roman"/>
                <a:cs typeface="Times New Roman"/>
              </a:rPr>
              <a:t>ο</a:t>
            </a:r>
            <a:r>
              <a:rPr sz="1950" b="1" spc="-30" dirty="0">
                <a:latin typeface="Times New Roman"/>
                <a:cs typeface="Times New Roman"/>
              </a:rPr>
              <a:t>:</a:t>
            </a:r>
            <a:r>
              <a:rPr sz="1950" b="1" spc="-25" dirty="0">
                <a:latin typeface="Times New Roman"/>
                <a:cs typeface="Times New Roman"/>
              </a:rPr>
              <a:t> </a:t>
            </a:r>
            <a:r>
              <a:rPr sz="1950" spc="-70" dirty="0">
                <a:latin typeface="Times New Roman"/>
                <a:cs typeface="Times New Roman"/>
              </a:rPr>
              <a:t>T</a:t>
            </a:r>
            <a:r>
              <a:rPr sz="1950" spc="-35" dirty="0">
                <a:latin typeface="Times New Roman"/>
                <a:cs typeface="Times New Roman"/>
              </a:rPr>
              <a:t>ί</a:t>
            </a:r>
            <a:r>
              <a:rPr sz="1950" spc="-40" dirty="0">
                <a:latin typeface="Times New Roman"/>
                <a:cs typeface="Times New Roman"/>
              </a:rPr>
              <a:t>γ</a:t>
            </a:r>
            <a:r>
              <a:rPr sz="1950" spc="-55" dirty="0">
                <a:latin typeface="Times New Roman"/>
                <a:cs typeface="Times New Roman"/>
              </a:rPr>
              <a:t>ρης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944003" y="4792979"/>
            <a:ext cx="2889885" cy="478790"/>
          </a:xfrm>
          <a:custGeom>
            <a:avLst/>
            <a:gdLst/>
            <a:ahLst/>
            <a:cxnLst/>
            <a:rect l="l" t="t" r="r" b="b"/>
            <a:pathLst>
              <a:path w="2889885" h="478789">
                <a:moveTo>
                  <a:pt x="2408681" y="478536"/>
                </a:moveTo>
                <a:lnTo>
                  <a:pt x="2408681" y="0"/>
                </a:lnTo>
                <a:lnTo>
                  <a:pt x="0" y="0"/>
                </a:lnTo>
                <a:lnTo>
                  <a:pt x="0" y="478536"/>
                </a:lnTo>
                <a:lnTo>
                  <a:pt x="2408681" y="478536"/>
                </a:lnTo>
                <a:close/>
              </a:path>
              <a:path w="2889885" h="478789">
                <a:moveTo>
                  <a:pt x="2889504" y="121158"/>
                </a:moveTo>
                <a:lnTo>
                  <a:pt x="2408681" y="79248"/>
                </a:lnTo>
                <a:lnTo>
                  <a:pt x="2408681" y="199644"/>
                </a:lnTo>
                <a:lnTo>
                  <a:pt x="2889504" y="1211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944003" y="4792979"/>
            <a:ext cx="2889885" cy="478790"/>
          </a:xfrm>
          <a:custGeom>
            <a:avLst/>
            <a:gdLst/>
            <a:ahLst/>
            <a:cxnLst/>
            <a:rect l="l" t="t" r="r" b="b"/>
            <a:pathLst>
              <a:path w="2889885" h="478789">
                <a:moveTo>
                  <a:pt x="0" y="0"/>
                </a:moveTo>
                <a:lnTo>
                  <a:pt x="0" y="478536"/>
                </a:lnTo>
                <a:lnTo>
                  <a:pt x="2408681" y="478536"/>
                </a:lnTo>
                <a:lnTo>
                  <a:pt x="2408681" y="199644"/>
                </a:lnTo>
                <a:lnTo>
                  <a:pt x="2889504" y="121158"/>
                </a:lnTo>
                <a:lnTo>
                  <a:pt x="2408681" y="79248"/>
                </a:lnTo>
                <a:lnTo>
                  <a:pt x="2408681" y="0"/>
                </a:lnTo>
                <a:lnTo>
                  <a:pt x="1405128" y="0"/>
                </a:lnTo>
                <a:lnTo>
                  <a:pt x="0" y="0"/>
                </a:lnTo>
                <a:close/>
              </a:path>
            </a:pathLst>
          </a:custGeom>
          <a:ln w="12636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1060837" y="4841747"/>
            <a:ext cx="1633220" cy="309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b="1" spc="-50" dirty="0">
                <a:latin typeface="Times New Roman"/>
                <a:cs typeface="Times New Roman"/>
              </a:rPr>
              <a:t>Πλαίσι</a:t>
            </a:r>
            <a:r>
              <a:rPr sz="1950" b="1" spc="-40" dirty="0">
                <a:latin typeface="Times New Roman"/>
                <a:cs typeface="Times New Roman"/>
              </a:rPr>
              <a:t>ο</a:t>
            </a:r>
            <a:r>
              <a:rPr sz="1950" b="1" spc="-30" dirty="0">
                <a:latin typeface="Times New Roman"/>
                <a:cs typeface="Times New Roman"/>
              </a:rPr>
              <a:t>:</a:t>
            </a:r>
            <a:r>
              <a:rPr sz="1950" b="1" spc="-25" dirty="0">
                <a:latin typeface="Times New Roman"/>
                <a:cs typeface="Times New Roman"/>
              </a:rPr>
              <a:t> </a:t>
            </a:r>
            <a:r>
              <a:rPr sz="1950" spc="-70" dirty="0">
                <a:latin typeface="Times New Roman"/>
                <a:cs typeface="Times New Roman"/>
              </a:rPr>
              <a:t>T</a:t>
            </a:r>
            <a:r>
              <a:rPr sz="1950" spc="-50" dirty="0">
                <a:latin typeface="Times New Roman"/>
                <a:cs typeface="Times New Roman"/>
              </a:rPr>
              <a:t>ζ</a:t>
            </a:r>
            <a:r>
              <a:rPr sz="1950" spc="-30" dirty="0">
                <a:latin typeface="Times New Roman"/>
                <a:cs typeface="Times New Roman"/>
              </a:rPr>
              <a:t>ί</a:t>
            </a:r>
            <a:r>
              <a:rPr sz="1950" spc="-125" dirty="0">
                <a:latin typeface="Times New Roman"/>
                <a:cs typeface="Times New Roman"/>
              </a:rPr>
              <a:t>µ</a:t>
            </a:r>
            <a:r>
              <a:rPr sz="1950" spc="-55" dirty="0">
                <a:latin typeface="Times New Roman"/>
                <a:cs typeface="Times New Roman"/>
              </a:rPr>
              <a:t>ης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57" name="object 15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96745">
              <a:lnSpc>
                <a:spcPct val="100000"/>
              </a:lnSpc>
            </a:pPr>
            <a:r>
              <a:rPr spc="-5" dirty="0"/>
              <a:t>Π</a:t>
            </a:r>
            <a:r>
              <a:rPr spc="-40" dirty="0"/>
              <a:t>λ</a:t>
            </a:r>
            <a:r>
              <a:rPr spc="-10" dirty="0"/>
              <a:t>αίσι</a:t>
            </a:r>
            <a:r>
              <a:rPr spc="-5" dirty="0"/>
              <a:t>α</a:t>
            </a:r>
            <a:r>
              <a:rPr spc="5" dirty="0"/>
              <a:t> </a:t>
            </a:r>
            <a:r>
              <a:rPr spc="-110" dirty="0"/>
              <a:t>κ</a:t>
            </a:r>
            <a:r>
              <a:rPr spc="-10" dirty="0"/>
              <a:t>α</a:t>
            </a:r>
            <a:r>
              <a:rPr spc="-5" dirty="0"/>
              <a:t>ι</a:t>
            </a:r>
            <a:r>
              <a:rPr spc="5" dirty="0"/>
              <a:t> </a:t>
            </a:r>
            <a:r>
              <a:rPr spc="-10" dirty="0"/>
              <a:t>Σ</a:t>
            </a:r>
            <a:r>
              <a:rPr spc="-5" dirty="0"/>
              <a:t>η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ασιο</a:t>
            </a:r>
            <a:r>
              <a:rPr spc="-45" dirty="0"/>
              <a:t>λ</a:t>
            </a:r>
            <a:r>
              <a:rPr spc="-5" dirty="0"/>
              <a:t>ο</a:t>
            </a:r>
            <a:r>
              <a:rPr spc="-10" dirty="0"/>
              <a:t>γι</a:t>
            </a:r>
            <a:r>
              <a:rPr spc="-110" dirty="0"/>
              <a:t>κ</a:t>
            </a:r>
            <a:r>
              <a:rPr spc="-5" dirty="0"/>
              <a:t>ά</a:t>
            </a:r>
            <a:r>
              <a:rPr spc="-95" dirty="0"/>
              <a:t> </a:t>
            </a:r>
            <a:r>
              <a:rPr spc="45" dirty="0"/>
              <a:t>∆ίκτυα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127252"/>
            <a:ext cx="9723120" cy="3736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πλαίσια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(</a:t>
            </a:r>
            <a:r>
              <a:rPr sz="2200" dirty="0">
                <a:latin typeface="Times New Roman"/>
                <a:cs typeface="Times New Roman"/>
              </a:rPr>
              <a:t>όπως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 </a:t>
            </a:r>
            <a:r>
              <a:rPr sz="2200" dirty="0">
                <a:latin typeface="Times New Roman"/>
                <a:cs typeface="Times New Roman"/>
              </a:rPr>
              <a:t>ση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ασιολογικ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δίκτυ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) </a:t>
            </a:r>
            <a:r>
              <a:rPr sz="2200" spc="-10" dirty="0">
                <a:latin typeface="Times New Roman"/>
                <a:cs typeface="Times New Roman"/>
              </a:rPr>
              <a:t>παρέχου</a:t>
            </a:r>
            <a:r>
              <a:rPr sz="2200" dirty="0">
                <a:latin typeface="Times New Roman"/>
                <a:cs typeface="Times New Roman"/>
              </a:rPr>
              <a:t>ν: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κληρον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ικότητ</a:t>
            </a:r>
            <a:r>
              <a:rPr sz="200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προσκόλληση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διαδικασιών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και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προκαθορι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ένε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τι</a:t>
            </a:r>
            <a:r>
              <a:rPr sz="2000" spc="-9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ές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πλαίσια</a:t>
            </a:r>
            <a:r>
              <a:rPr sz="2200" dirty="0">
                <a:latin typeface="Times New Roman"/>
                <a:cs typeface="Times New Roman"/>
              </a:rPr>
              <a:t> υπερτερούν </a:t>
            </a:r>
            <a:r>
              <a:rPr sz="2200" spc="-10" dirty="0">
                <a:latin typeface="Times New Roman"/>
                <a:cs typeface="Times New Roman"/>
              </a:rPr>
              <a:t>έναντ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ασιολογικώ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δικτύω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5" dirty="0">
                <a:latin typeface="Times New Roman"/>
                <a:cs typeface="Times New Roman"/>
              </a:rPr>
              <a:t>στ</a:t>
            </a:r>
            <a:r>
              <a:rPr sz="2200" dirty="0">
                <a:latin typeface="Times New Roman"/>
                <a:cs typeface="Times New Roman"/>
              </a:rPr>
              <a:t>ο ότι: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ιεραρχία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εννοιών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στα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πλαίσια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πιο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ξεκάθαρ</a:t>
            </a:r>
            <a:r>
              <a:rPr sz="2000" dirty="0">
                <a:latin typeface="Times New Roman"/>
                <a:cs typeface="Times New Roman"/>
              </a:rPr>
              <a:t>η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1096645" lvl="1" indent="-385445">
              <a:lnSpc>
                <a:spcPct val="100000"/>
              </a:lnSpc>
              <a:spcBef>
                <a:spcPts val="210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spc="-5" dirty="0">
                <a:latin typeface="Times New Roman"/>
                <a:cs typeface="Times New Roman"/>
              </a:rPr>
              <a:t>Ένα πλαίσιο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περιέχει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όλ</a:t>
            </a:r>
            <a:r>
              <a:rPr sz="1800" b="1" spc="-5" dirty="0">
                <a:latin typeface="Times New Roman"/>
                <a:cs typeface="Times New Roman"/>
              </a:rPr>
              <a:t>η </a:t>
            </a:r>
            <a:r>
              <a:rPr sz="1800" spc="-5" dirty="0">
                <a:latin typeface="Times New Roman"/>
                <a:cs typeface="Times New Roman"/>
              </a:rPr>
              <a:t>την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πληροφορία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για τη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συγκεκρ</a:t>
            </a:r>
            <a:r>
              <a:rPr sz="1800" dirty="0">
                <a:latin typeface="Times New Roman"/>
                <a:cs typeface="Times New Roman"/>
              </a:rPr>
              <a:t>ι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10" dirty="0">
                <a:latin typeface="Times New Roman"/>
                <a:cs typeface="Times New Roman"/>
              </a:rPr>
              <a:t>έν</a:t>
            </a:r>
            <a:r>
              <a:rPr sz="1800" spc="-5" dirty="0">
                <a:latin typeface="Times New Roman"/>
                <a:cs typeface="Times New Roman"/>
              </a:rPr>
              <a:t>η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έννοια </a:t>
            </a:r>
            <a:r>
              <a:rPr sz="1800" spc="-10" dirty="0">
                <a:latin typeface="Times New Roman"/>
                <a:cs typeface="Times New Roman"/>
              </a:rPr>
              <a:t>πο</a:t>
            </a:r>
            <a:r>
              <a:rPr sz="1800" spc="-5" dirty="0">
                <a:latin typeface="Times New Roman"/>
                <a:cs typeface="Times New Roman"/>
              </a:rPr>
              <a:t>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αναπαριστ</a:t>
            </a:r>
            <a:r>
              <a:rPr sz="1800" spc="0" dirty="0">
                <a:latin typeface="Times New Roman"/>
                <a:cs typeface="Times New Roman"/>
              </a:rPr>
              <a:t>ά</a:t>
            </a:r>
            <a:r>
              <a:rPr sz="180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096645" marR="5080" lvl="1" indent="-385445">
              <a:lnSpc>
                <a:spcPts val="2060"/>
              </a:lnSpc>
              <a:spcBef>
                <a:spcPts val="360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spc="-10" dirty="0">
                <a:latin typeface="Times New Roman"/>
                <a:cs typeface="Times New Roman"/>
              </a:rPr>
              <a:t>Ένα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κ</a:t>
            </a:r>
            <a:r>
              <a:rPr sz="1800" spc="-5" dirty="0">
                <a:latin typeface="Times New Roman"/>
                <a:cs typeface="Times New Roman"/>
              </a:rPr>
              <a:t>ό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βος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σε ένα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ση</a:t>
            </a:r>
            <a:r>
              <a:rPr sz="1800" spc="-80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ασιολογικό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δίκτυο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αναπαριστά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µ</a:t>
            </a:r>
            <a:r>
              <a:rPr sz="1800" b="1" spc="-10" dirty="0">
                <a:latin typeface="Times New Roman"/>
                <a:cs typeface="Times New Roman"/>
              </a:rPr>
              <a:t>όν</a:t>
            </a:r>
            <a:r>
              <a:rPr sz="1800" b="1" spc="-5" dirty="0">
                <a:latin typeface="Times New Roman"/>
                <a:cs typeface="Times New Roman"/>
              </a:rPr>
              <a:t>ο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την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έννοι</a:t>
            </a:r>
            <a:r>
              <a:rPr sz="1800" spc="-10" dirty="0">
                <a:latin typeface="Times New Roman"/>
                <a:cs typeface="Times New Roman"/>
              </a:rPr>
              <a:t>α</a:t>
            </a:r>
            <a:r>
              <a:rPr sz="1800" dirty="0">
                <a:latin typeface="Times New Roman"/>
                <a:cs typeface="Times New Roman"/>
              </a:rPr>
              <a:t>, </a:t>
            </a:r>
            <a:r>
              <a:rPr sz="1800" spc="-5" dirty="0">
                <a:latin typeface="Times New Roman"/>
                <a:cs typeface="Times New Roman"/>
              </a:rPr>
              <a:t>ενώ </a:t>
            </a:r>
            <a:r>
              <a:rPr sz="1800" dirty="0">
                <a:latin typeface="Times New Roman"/>
                <a:cs typeface="Times New Roman"/>
              </a:rPr>
              <a:t>οι </a:t>
            </a:r>
            <a:r>
              <a:rPr sz="1800" spc="-5" dirty="0">
                <a:latin typeface="Times New Roman"/>
                <a:cs typeface="Times New Roman"/>
              </a:rPr>
              <a:t>ιδιότητές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της περιγράφονται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σε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άλλους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κ</a:t>
            </a:r>
            <a:r>
              <a:rPr sz="1800" spc="-5" dirty="0">
                <a:latin typeface="Times New Roman"/>
                <a:cs typeface="Times New Roman"/>
              </a:rPr>
              <a:t>ό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βους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πο</a:t>
            </a:r>
            <a:r>
              <a:rPr sz="1800" spc="-5" dirty="0">
                <a:latin typeface="Times New Roman"/>
                <a:cs typeface="Times New Roman"/>
              </a:rPr>
              <a:t>υ συνδέονται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α</a:t>
            </a:r>
            <a:r>
              <a:rPr sz="1800" spc="-5" dirty="0">
                <a:latin typeface="Times New Roman"/>
                <a:cs typeface="Times New Roman"/>
              </a:rPr>
              <a:t>υτό</a:t>
            </a:r>
            <a:r>
              <a:rPr sz="1800" dirty="0">
                <a:latin typeface="Times New Roman"/>
                <a:cs typeface="Times New Roman"/>
              </a:rPr>
              <a:t>ν.</a:t>
            </a:r>
            <a:endParaRPr sz="18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5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παρακά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ψ</a:t>
            </a:r>
            <a:r>
              <a:rPr sz="2000" spc="-5" dirty="0">
                <a:latin typeface="Times New Roman"/>
                <a:cs typeface="Times New Roman"/>
              </a:rPr>
              <a:t>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λογική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ανεπάρκειας</a:t>
            </a:r>
            <a:endParaRPr sz="2000">
              <a:latin typeface="Times New Roman"/>
              <a:cs typeface="Times New Roman"/>
            </a:endParaRPr>
          </a:p>
          <a:p>
            <a:pPr marL="1095375" indent="-384175">
              <a:lnSpc>
                <a:spcPct val="100000"/>
              </a:lnSpc>
              <a:spcBef>
                <a:spcPts val="210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spc="-10" dirty="0">
                <a:latin typeface="Times New Roman"/>
                <a:cs typeface="Times New Roman"/>
              </a:rPr>
              <a:t>δε</a:t>
            </a:r>
            <a:r>
              <a:rPr sz="1800" spc="-5" dirty="0">
                <a:latin typeface="Times New Roman"/>
                <a:cs typeface="Times New Roman"/>
              </a:rPr>
              <a:t>ν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ε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φανίζουν τόσο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έντονο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το φαινό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10" dirty="0">
                <a:latin typeface="Times New Roman"/>
                <a:cs typeface="Times New Roman"/>
              </a:rPr>
              <a:t>εν</a:t>
            </a:r>
            <a:r>
              <a:rPr sz="1800" spc="-5" dirty="0">
                <a:latin typeface="Times New Roman"/>
                <a:cs typeface="Times New Roman"/>
              </a:rPr>
              <a:t>ο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της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συνδυαστική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έκρηξη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στη</a:t>
            </a:r>
            <a:r>
              <a:rPr sz="1800" spc="-5" dirty="0">
                <a:latin typeface="Times New Roman"/>
                <a:cs typeface="Times New Roman"/>
              </a:rPr>
              <a:t>ν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αναζήτηση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16250">
              <a:lnSpc>
                <a:spcPct val="100000"/>
              </a:lnSpc>
            </a:pPr>
            <a:r>
              <a:rPr spc="-5" dirty="0"/>
              <a:t>Π</a:t>
            </a:r>
            <a:r>
              <a:rPr spc="-40" dirty="0"/>
              <a:t>λ</a:t>
            </a:r>
            <a:r>
              <a:rPr spc="-10" dirty="0"/>
              <a:t>αίσι</a:t>
            </a:r>
            <a:r>
              <a:rPr spc="-5" dirty="0"/>
              <a:t>α</a:t>
            </a:r>
            <a:r>
              <a:rPr spc="5" dirty="0"/>
              <a:t> </a:t>
            </a:r>
            <a:r>
              <a:rPr spc="-110" dirty="0"/>
              <a:t>κ</a:t>
            </a:r>
            <a:r>
              <a:rPr spc="-10" dirty="0"/>
              <a:t>α</a:t>
            </a:r>
            <a:r>
              <a:rPr spc="-5" dirty="0"/>
              <a:t>ι</a:t>
            </a:r>
            <a:r>
              <a:rPr spc="5" dirty="0"/>
              <a:t> </a:t>
            </a:r>
            <a:r>
              <a:rPr spc="-5" dirty="0"/>
              <a:t>Εγγραφές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127252"/>
            <a:ext cx="9644380" cy="3134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πλαίσια</a:t>
            </a:r>
            <a:r>
              <a:rPr sz="2200" dirty="0">
                <a:latin typeface="Times New Roman"/>
                <a:cs typeface="Times New Roman"/>
              </a:rPr>
              <a:t> θυ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ίζουν </a:t>
            </a:r>
            <a:r>
              <a:rPr sz="2200" spc="-5" dirty="0">
                <a:latin typeface="Times New Roman"/>
                <a:cs typeface="Times New Roman"/>
              </a:rPr>
              <a:t>ίσω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10" dirty="0">
                <a:latin typeface="Times New Roman"/>
                <a:cs typeface="Times New Roman"/>
              </a:rPr>
              <a:t>τι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i="1" dirty="0">
                <a:latin typeface="Times New Roman"/>
                <a:cs typeface="Times New Roman"/>
              </a:rPr>
              <a:t>εγγραφές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record</a:t>
            </a:r>
            <a:r>
              <a:rPr sz="2200" i="1" dirty="0">
                <a:latin typeface="Times New Roman"/>
                <a:cs typeface="Times New Roman"/>
              </a:rPr>
              <a:t>s</a:t>
            </a:r>
            <a:r>
              <a:rPr sz="2200" dirty="0">
                <a:latin typeface="Times New Roman"/>
                <a:cs typeface="Times New Roman"/>
              </a:rPr>
              <a:t>) </a:t>
            </a:r>
            <a:r>
              <a:rPr sz="2200" spc="-10" dirty="0">
                <a:latin typeface="Times New Roman"/>
                <a:cs typeface="Times New Roman"/>
              </a:rPr>
              <a:t>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γλωσσώ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10" dirty="0">
                <a:latin typeface="Times New Roman"/>
                <a:cs typeface="Times New Roman"/>
              </a:rPr>
              <a:t>προγρ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-90" dirty="0">
                <a:latin typeface="Times New Roman"/>
                <a:cs typeface="Times New Roman"/>
              </a:rPr>
              <a:t>µµ</a:t>
            </a:r>
            <a:r>
              <a:rPr sz="2200" spc="-10" dirty="0">
                <a:latin typeface="Times New Roman"/>
                <a:cs typeface="Times New Roman"/>
              </a:rPr>
              <a:t>ατι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ύ.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ως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πλαίσι</a:t>
            </a:r>
            <a:r>
              <a:rPr sz="2200" dirty="0">
                <a:latin typeface="Times New Roman"/>
                <a:cs typeface="Times New Roman"/>
              </a:rPr>
              <a:t>α: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δεν </a:t>
            </a:r>
            <a:r>
              <a:rPr sz="2000" spc="-10" dirty="0">
                <a:latin typeface="Times New Roman"/>
                <a:cs typeface="Times New Roman"/>
              </a:rPr>
              <a:t>είνα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dirty="0">
                <a:latin typeface="Times New Roman"/>
                <a:cs typeface="Times New Roman"/>
              </a:rPr>
              <a:t>τ</a:t>
            </a:r>
            <a:r>
              <a:rPr sz="2000" spc="-5" dirty="0">
                <a:latin typeface="Times New Roman"/>
                <a:cs typeface="Times New Roman"/>
              </a:rPr>
              <a:t>’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ανάγκη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οια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εταξ</a:t>
            </a:r>
            <a:r>
              <a:rPr sz="2000" spc="-5" dirty="0">
                <a:latin typeface="Times New Roman"/>
                <a:cs typeface="Times New Roman"/>
              </a:rPr>
              <a:t>ύ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, όπως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εγγραφέ</a:t>
            </a:r>
            <a:r>
              <a:rPr sz="2000" spc="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δεν περιέχουν ίδιου </a:t>
            </a:r>
            <a:r>
              <a:rPr sz="2000" spc="-10" dirty="0">
                <a:latin typeface="Times New Roman"/>
                <a:cs typeface="Times New Roman"/>
              </a:rPr>
              <a:t>τύπο</a:t>
            </a:r>
            <a:r>
              <a:rPr sz="2000" spc="-5" dirty="0">
                <a:latin typeface="Times New Roman"/>
                <a:cs typeface="Times New Roman"/>
              </a:rPr>
              <a:t>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πληροφορίε</a:t>
            </a:r>
            <a:r>
              <a:rPr sz="2000" spc="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, ούτε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όνον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απλά δεδ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ένα,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οργανώνονται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ιεραρχικές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υποστηρίζοντας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ταυτόχρονα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κληρον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ικότητ</a:t>
            </a:r>
            <a:r>
              <a:rPr sz="200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και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 να έχουν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προσκολλ</a:t>
            </a:r>
            <a:r>
              <a:rPr sz="2000" spc="5" dirty="0">
                <a:latin typeface="Times New Roman"/>
                <a:cs typeface="Times New Roman"/>
              </a:rPr>
              <a:t>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διαδικασίε</a:t>
            </a:r>
            <a:r>
              <a:rPr sz="2000" spc="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61315" marR="721360" indent="-348615">
              <a:lnSpc>
                <a:spcPts val="2530"/>
              </a:lnSpc>
              <a:spcBef>
                <a:spcPts val="142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οιάζου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περισσότερ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αντικε</a:t>
            </a:r>
            <a:r>
              <a:rPr sz="2200" i="1" spc="0" dirty="0">
                <a:latin typeface="Times New Roman"/>
                <a:cs typeface="Times New Roman"/>
              </a:rPr>
              <a:t>ί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10" dirty="0">
                <a:latin typeface="Times New Roman"/>
                <a:cs typeface="Times New Roman"/>
              </a:rPr>
              <a:t>εν</a:t>
            </a:r>
            <a:r>
              <a:rPr sz="2200" i="1" spc="-5" dirty="0">
                <a:latin typeface="Times New Roman"/>
                <a:cs typeface="Times New Roman"/>
              </a:rPr>
              <a:t>α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object</a:t>
            </a:r>
            <a:r>
              <a:rPr sz="2200" i="1" dirty="0">
                <a:latin typeface="Times New Roman"/>
                <a:cs typeface="Times New Roman"/>
              </a:rPr>
              <a:t>s</a:t>
            </a:r>
            <a:r>
              <a:rPr sz="2200" dirty="0">
                <a:latin typeface="Times New Roman"/>
                <a:cs typeface="Times New Roman"/>
              </a:rPr>
              <a:t>) </a:t>
            </a:r>
            <a:r>
              <a:rPr sz="2200" spc="-15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αντικε</a:t>
            </a:r>
            <a:r>
              <a:rPr sz="2200" spc="0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ενοστραφούς </a:t>
            </a:r>
            <a:r>
              <a:rPr sz="2200" spc="-10" dirty="0">
                <a:latin typeface="Times New Roman"/>
                <a:cs typeface="Times New Roman"/>
              </a:rPr>
              <a:t>προγρ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-90" dirty="0">
                <a:latin typeface="Times New Roman"/>
                <a:cs typeface="Times New Roman"/>
              </a:rPr>
              <a:t>µµ</a:t>
            </a:r>
            <a:r>
              <a:rPr sz="2200" spc="-10" dirty="0">
                <a:latin typeface="Times New Roman"/>
                <a:cs typeface="Times New Roman"/>
              </a:rPr>
              <a:t>ατι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ύ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λιγότερ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τι</a:t>
            </a:r>
            <a:r>
              <a:rPr sz="2200" spc="-5" dirty="0">
                <a:latin typeface="Times New Roman"/>
                <a:cs typeface="Times New Roman"/>
              </a:rPr>
              <a:t>ς </a:t>
            </a:r>
            <a:r>
              <a:rPr sz="2200" spc="-10" dirty="0">
                <a:latin typeface="Times New Roman"/>
                <a:cs typeface="Times New Roman"/>
              </a:rPr>
              <a:t>εγγραφές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68195">
              <a:lnSpc>
                <a:spcPct val="100000"/>
              </a:lnSpc>
            </a:pPr>
            <a:r>
              <a:rPr spc="-5" dirty="0"/>
              <a:t>Παράδει</a:t>
            </a:r>
            <a:r>
              <a:rPr dirty="0"/>
              <a:t>γ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α</a:t>
            </a:r>
            <a:r>
              <a:rPr dirty="0"/>
              <a:t> </a:t>
            </a:r>
            <a:r>
              <a:rPr spc="-10" dirty="0"/>
              <a:t>Ιεραρχία</a:t>
            </a:r>
            <a:r>
              <a:rPr spc="-5" dirty="0"/>
              <a:t>ς</a:t>
            </a:r>
            <a:r>
              <a:rPr spc="15" dirty="0"/>
              <a:t> </a:t>
            </a:r>
            <a:r>
              <a:rPr spc="-5" dirty="0"/>
              <a:t>Π</a:t>
            </a:r>
            <a:r>
              <a:rPr spc="-40" dirty="0"/>
              <a:t>λ</a:t>
            </a:r>
            <a:r>
              <a:rPr spc="-10" dirty="0"/>
              <a:t>αισίων</a:t>
            </a:r>
          </a:p>
        </p:txBody>
      </p:sp>
      <p:sp>
        <p:nvSpPr>
          <p:cNvPr id="3" name="object 3"/>
          <p:cNvSpPr/>
          <p:nvPr/>
        </p:nvSpPr>
        <p:spPr>
          <a:xfrm>
            <a:off x="1072778" y="5205995"/>
            <a:ext cx="1355090" cy="576580"/>
          </a:xfrm>
          <a:custGeom>
            <a:avLst/>
            <a:gdLst/>
            <a:ahLst/>
            <a:cxnLst/>
            <a:rect l="l" t="t" r="r" b="b"/>
            <a:pathLst>
              <a:path w="1355089" h="576579">
                <a:moveTo>
                  <a:pt x="1354830" y="0"/>
                </a:moveTo>
                <a:lnTo>
                  <a:pt x="0" y="0"/>
                </a:lnTo>
                <a:lnTo>
                  <a:pt x="0" y="576073"/>
                </a:lnTo>
                <a:lnTo>
                  <a:pt x="1354830" y="576073"/>
                </a:lnTo>
                <a:lnTo>
                  <a:pt x="1354830" y="0"/>
                </a:lnTo>
                <a:close/>
              </a:path>
            </a:pathLst>
          </a:custGeom>
          <a:ln w="145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98176" y="5233161"/>
            <a:ext cx="708660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-10" dirty="0">
                <a:latin typeface="Arial"/>
                <a:cs typeface="Arial"/>
              </a:rPr>
              <a:t>Τ</a:t>
            </a:r>
            <a:r>
              <a:rPr sz="1250" b="1" spc="25" dirty="0">
                <a:latin typeface="Arial"/>
                <a:cs typeface="Arial"/>
              </a:rPr>
              <a:t>Ρ</a:t>
            </a:r>
            <a:r>
              <a:rPr sz="1250" b="1" spc="-40" dirty="0">
                <a:latin typeface="Arial"/>
                <a:cs typeface="Arial"/>
              </a:rPr>
              <a:t>Α</a:t>
            </a:r>
            <a:r>
              <a:rPr sz="1250" b="1" spc="-5" dirty="0">
                <a:latin typeface="Arial"/>
                <a:cs typeface="Arial"/>
              </a:rPr>
              <a:t>Π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5" dirty="0">
                <a:latin typeface="Arial"/>
                <a:cs typeface="Arial"/>
              </a:rPr>
              <a:t>ΖΙ</a:t>
            </a:r>
            <a:endParaRPr sz="125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82687" y="5455157"/>
            <a:ext cx="1340485" cy="0"/>
          </a:xfrm>
          <a:custGeom>
            <a:avLst/>
            <a:gdLst/>
            <a:ahLst/>
            <a:cxnLst/>
            <a:rect l="l" t="t" r="r" b="b"/>
            <a:pathLst>
              <a:path w="1340485">
                <a:moveTo>
                  <a:pt x="0" y="0"/>
                </a:moveTo>
                <a:lnTo>
                  <a:pt x="1340358" y="0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82687" y="5450585"/>
            <a:ext cx="1340485" cy="0"/>
          </a:xfrm>
          <a:custGeom>
            <a:avLst/>
            <a:gdLst/>
            <a:ahLst/>
            <a:cxnLst/>
            <a:rect l="l" t="t" r="r" b="b"/>
            <a:pathLst>
              <a:path w="1340485">
                <a:moveTo>
                  <a:pt x="0" y="0"/>
                </a:moveTo>
                <a:lnTo>
                  <a:pt x="13403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98176" y="5453379"/>
            <a:ext cx="1304925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0" dirty="0">
                <a:latin typeface="Arial"/>
                <a:cs typeface="Arial"/>
              </a:rPr>
              <a:t>i</a:t>
            </a:r>
            <a:r>
              <a:rPr sz="1250" b="1" spc="5" dirty="0">
                <a:latin typeface="Arial"/>
                <a:cs typeface="Arial"/>
              </a:rPr>
              <a:t>s</a:t>
            </a:r>
            <a:r>
              <a:rPr sz="1250" b="1" dirty="0">
                <a:latin typeface="Arial"/>
                <a:cs typeface="Arial"/>
              </a:rPr>
              <a:t>a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5" dirty="0">
                <a:latin typeface="Arial"/>
                <a:cs typeface="Arial"/>
              </a:rPr>
              <a:t> </a:t>
            </a:r>
            <a:r>
              <a:rPr sz="1250" spc="10" dirty="0">
                <a:latin typeface="Arial"/>
                <a:cs typeface="Arial"/>
              </a:rPr>
              <a:t>Ξ</a:t>
            </a:r>
            <a:r>
              <a:rPr sz="1250" spc="-5" dirty="0">
                <a:latin typeface="Arial"/>
                <a:cs typeface="Arial"/>
              </a:rPr>
              <a:t>Υ</a:t>
            </a:r>
            <a:r>
              <a:rPr sz="1250" spc="10" dirty="0">
                <a:latin typeface="Arial"/>
                <a:cs typeface="Arial"/>
              </a:rPr>
              <a:t>ΛΙ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Ο</a:t>
            </a:r>
            <a:r>
              <a:rPr sz="1250" spc="-15" dirty="0">
                <a:latin typeface="Arial"/>
                <a:cs typeface="Arial"/>
              </a:rPr>
              <a:t> </a:t>
            </a:r>
            <a:r>
              <a:rPr sz="1250" spc="15" dirty="0">
                <a:latin typeface="Arial"/>
                <a:cs typeface="Arial"/>
              </a:rPr>
              <a:t>Α</a:t>
            </a:r>
            <a:r>
              <a:rPr sz="1250" spc="-20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Τ</a:t>
            </a:r>
            <a:endParaRPr sz="125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318133" y="1150627"/>
            <a:ext cx="3816350" cy="1264285"/>
          </a:xfrm>
          <a:custGeom>
            <a:avLst/>
            <a:gdLst/>
            <a:ahLst/>
            <a:cxnLst/>
            <a:rect l="l" t="t" r="r" b="b"/>
            <a:pathLst>
              <a:path w="3816350" h="1264285">
                <a:moveTo>
                  <a:pt x="3816093" y="0"/>
                </a:moveTo>
                <a:lnTo>
                  <a:pt x="0" y="0"/>
                </a:lnTo>
                <a:lnTo>
                  <a:pt x="0" y="1264162"/>
                </a:lnTo>
                <a:lnTo>
                  <a:pt x="3816093" y="1264162"/>
                </a:lnTo>
                <a:lnTo>
                  <a:pt x="3816093" y="0"/>
                </a:lnTo>
                <a:close/>
              </a:path>
            </a:pathLst>
          </a:custGeom>
          <a:ln w="145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24997" y="1397508"/>
            <a:ext cx="3804285" cy="0"/>
          </a:xfrm>
          <a:custGeom>
            <a:avLst/>
            <a:gdLst/>
            <a:ahLst/>
            <a:cxnLst/>
            <a:rect l="l" t="t" r="r" b="b"/>
            <a:pathLst>
              <a:path w="3804284">
                <a:moveTo>
                  <a:pt x="0" y="0"/>
                </a:moveTo>
                <a:lnTo>
                  <a:pt x="3803903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24997" y="1392936"/>
            <a:ext cx="3804285" cy="0"/>
          </a:xfrm>
          <a:custGeom>
            <a:avLst/>
            <a:gdLst/>
            <a:ahLst/>
            <a:cxnLst/>
            <a:rect l="l" t="t" r="r" b="b"/>
            <a:pathLst>
              <a:path w="3804284">
                <a:moveTo>
                  <a:pt x="0" y="0"/>
                </a:moveTo>
                <a:lnTo>
                  <a:pt x="380389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341240" y="1176273"/>
            <a:ext cx="2828290" cy="1165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-40" dirty="0">
                <a:latin typeface="Arial"/>
                <a:cs typeface="Arial"/>
              </a:rPr>
              <a:t>Α</a:t>
            </a:r>
            <a:r>
              <a:rPr sz="1250" b="1" spc="15" dirty="0">
                <a:latin typeface="Arial"/>
                <a:cs typeface="Arial"/>
              </a:rPr>
              <a:t>Ν</a:t>
            </a:r>
            <a:r>
              <a:rPr sz="1250" b="1" spc="5" dirty="0">
                <a:latin typeface="Arial"/>
                <a:cs typeface="Arial"/>
              </a:rPr>
              <a:t>ΤΙ</a:t>
            </a:r>
            <a:r>
              <a:rPr sz="1250" b="1" spc="-5" dirty="0">
                <a:latin typeface="Arial"/>
                <a:cs typeface="Arial"/>
              </a:rPr>
              <a:t>Κ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-15" dirty="0">
                <a:latin typeface="Arial"/>
                <a:cs typeface="Arial"/>
              </a:rPr>
              <a:t>Ι</a:t>
            </a:r>
            <a:r>
              <a:rPr sz="1250" b="1" spc="30" dirty="0">
                <a:latin typeface="Arial"/>
                <a:cs typeface="Arial"/>
              </a:rPr>
              <a:t>Μ</a:t>
            </a:r>
            <a:r>
              <a:rPr sz="1250" b="1" spc="5" dirty="0">
                <a:latin typeface="Arial"/>
                <a:cs typeface="Arial"/>
              </a:rPr>
              <a:t>Ε</a:t>
            </a:r>
            <a:r>
              <a:rPr sz="1250" b="1" spc="-5" dirty="0">
                <a:latin typeface="Arial"/>
                <a:cs typeface="Arial"/>
              </a:rPr>
              <a:t>Ν</a:t>
            </a:r>
            <a:r>
              <a:rPr sz="1250" b="1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  <a:p>
            <a:pPr marL="12700" marR="539750" indent="-635">
              <a:lnSpc>
                <a:spcPct val="97500"/>
              </a:lnSpc>
              <a:spcBef>
                <a:spcPts val="210"/>
              </a:spcBef>
            </a:pPr>
            <a:r>
              <a:rPr sz="1250" b="1" spc="5" dirty="0">
                <a:latin typeface="Arial"/>
                <a:cs typeface="Arial"/>
              </a:rPr>
              <a:t>υ</a:t>
            </a:r>
            <a:r>
              <a:rPr sz="1250" b="1" spc="-30" dirty="0">
                <a:latin typeface="Arial"/>
                <a:cs typeface="Arial"/>
              </a:rPr>
              <a:t>φ</a:t>
            </a:r>
            <a:r>
              <a:rPr sz="1250" b="1" spc="10" dirty="0">
                <a:latin typeface="Arial"/>
                <a:cs typeface="Arial"/>
              </a:rPr>
              <a:t>ή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10" dirty="0">
                <a:latin typeface="Arial"/>
                <a:cs typeface="Arial"/>
              </a:rPr>
              <a:t> </a:t>
            </a:r>
            <a:r>
              <a:rPr sz="1250" spc="-5" dirty="0">
                <a:latin typeface="Arial"/>
                <a:cs typeface="Arial"/>
              </a:rPr>
              <a:t>range</a:t>
            </a:r>
            <a:r>
              <a:rPr sz="1250" dirty="0">
                <a:latin typeface="Arial"/>
                <a:cs typeface="Arial"/>
              </a:rPr>
              <a:t>(σ</a:t>
            </a:r>
            <a:r>
              <a:rPr sz="1250" spc="10" dirty="0">
                <a:latin typeface="Arial"/>
                <a:cs typeface="Arial"/>
              </a:rPr>
              <a:t>κλ</a:t>
            </a:r>
            <a:r>
              <a:rPr sz="1250" dirty="0">
                <a:latin typeface="Arial"/>
                <a:cs typeface="Arial"/>
              </a:rPr>
              <a:t>ηρό</a:t>
            </a:r>
            <a:r>
              <a:rPr sz="1250" spc="5" dirty="0">
                <a:latin typeface="Arial"/>
                <a:cs typeface="Arial"/>
              </a:rPr>
              <a:t>,</a:t>
            </a:r>
            <a:r>
              <a:rPr sz="1250" dirty="0">
                <a:latin typeface="Arial"/>
                <a:cs typeface="Arial"/>
              </a:rPr>
              <a:t> </a:t>
            </a:r>
            <a:r>
              <a:rPr sz="1250" spc="10" dirty="0">
                <a:latin typeface="Arial"/>
                <a:cs typeface="Arial"/>
              </a:rPr>
              <a:t>µ</a:t>
            </a:r>
            <a:r>
              <a:rPr sz="1250" spc="-5" dirty="0">
                <a:latin typeface="Arial"/>
                <a:cs typeface="Arial"/>
              </a:rPr>
              <a:t>α</a:t>
            </a:r>
            <a:r>
              <a:rPr sz="1250" spc="10" dirty="0">
                <a:latin typeface="Arial"/>
                <a:cs typeface="Arial"/>
              </a:rPr>
              <a:t>λ</a:t>
            </a:r>
            <a:r>
              <a:rPr sz="1250" spc="-5" dirty="0">
                <a:latin typeface="Arial"/>
                <a:cs typeface="Arial"/>
              </a:rPr>
              <a:t>α</a:t>
            </a:r>
            <a:r>
              <a:rPr sz="1250" spc="10" dirty="0">
                <a:latin typeface="Arial"/>
                <a:cs typeface="Arial"/>
              </a:rPr>
              <a:t>κ</a:t>
            </a:r>
            <a:r>
              <a:rPr sz="1250" dirty="0">
                <a:latin typeface="Arial"/>
                <a:cs typeface="Arial"/>
              </a:rPr>
              <a:t>ό</a:t>
            </a:r>
            <a:r>
              <a:rPr sz="1250" spc="5" dirty="0">
                <a:latin typeface="Arial"/>
                <a:cs typeface="Arial"/>
              </a:rPr>
              <a:t>) </a:t>
            </a:r>
            <a:r>
              <a:rPr sz="1250" b="1" spc="5" dirty="0">
                <a:latin typeface="Arial"/>
                <a:cs typeface="Arial"/>
              </a:rPr>
              <a:t>βά</a:t>
            </a:r>
            <a:r>
              <a:rPr sz="1250" b="1" spc="-5" dirty="0">
                <a:latin typeface="Arial"/>
                <a:cs typeface="Arial"/>
              </a:rPr>
              <a:t>ρ</a:t>
            </a:r>
            <a:r>
              <a:rPr sz="1250" b="1" spc="5" dirty="0">
                <a:latin typeface="Arial"/>
                <a:cs typeface="Arial"/>
              </a:rPr>
              <a:t>ος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dirty="0">
                <a:latin typeface="Arial"/>
                <a:cs typeface="Arial"/>
              </a:rPr>
              <a:t> </a:t>
            </a:r>
            <a:r>
              <a:rPr sz="1250" spc="-5" dirty="0">
                <a:latin typeface="Arial"/>
                <a:cs typeface="Arial"/>
              </a:rPr>
              <a:t>range(</a:t>
            </a:r>
            <a:r>
              <a:rPr sz="1250" spc="15" dirty="0">
                <a:latin typeface="Arial"/>
                <a:cs typeface="Arial"/>
              </a:rPr>
              <a:t>βα</a:t>
            </a:r>
            <a:r>
              <a:rPr sz="1250" spc="-20" dirty="0">
                <a:latin typeface="Arial"/>
                <a:cs typeface="Arial"/>
              </a:rPr>
              <a:t>ρ</a:t>
            </a:r>
            <a:r>
              <a:rPr sz="1250" spc="15" dirty="0">
                <a:latin typeface="Arial"/>
                <a:cs typeface="Arial"/>
              </a:rPr>
              <a:t>ύ</a:t>
            </a:r>
            <a:r>
              <a:rPr sz="1250" spc="5" dirty="0">
                <a:latin typeface="Arial"/>
                <a:cs typeface="Arial"/>
              </a:rPr>
              <a:t>,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-15" dirty="0">
                <a:latin typeface="Arial"/>
                <a:cs typeface="Arial"/>
              </a:rPr>
              <a:t>ε</a:t>
            </a:r>
            <a:r>
              <a:rPr sz="1250" spc="10" dirty="0">
                <a:latin typeface="Arial"/>
                <a:cs typeface="Arial"/>
              </a:rPr>
              <a:t>λα</a:t>
            </a:r>
            <a:r>
              <a:rPr sz="1250" spc="-5" dirty="0">
                <a:latin typeface="Arial"/>
                <a:cs typeface="Arial"/>
              </a:rPr>
              <a:t>φ</a:t>
            </a:r>
            <a:r>
              <a:rPr sz="1250" dirty="0">
                <a:latin typeface="Arial"/>
                <a:cs typeface="Arial"/>
              </a:rPr>
              <a:t>ρ</a:t>
            </a:r>
            <a:r>
              <a:rPr sz="1250" spc="15" dirty="0">
                <a:latin typeface="Arial"/>
                <a:cs typeface="Arial"/>
              </a:rPr>
              <a:t>ύ</a:t>
            </a:r>
            <a:r>
              <a:rPr sz="1250" spc="5" dirty="0">
                <a:latin typeface="Arial"/>
                <a:cs typeface="Arial"/>
              </a:rPr>
              <a:t>) </a:t>
            </a:r>
            <a:r>
              <a:rPr sz="1250" b="1" spc="5" dirty="0">
                <a:latin typeface="Arial"/>
                <a:cs typeface="Arial"/>
              </a:rPr>
              <a:t>υ</a:t>
            </a:r>
            <a:r>
              <a:rPr sz="1250" b="1" dirty="0">
                <a:latin typeface="Arial"/>
                <a:cs typeface="Arial"/>
              </a:rPr>
              <a:t>λ</a:t>
            </a:r>
            <a:r>
              <a:rPr sz="1250" b="1" spc="10" dirty="0">
                <a:latin typeface="Arial"/>
                <a:cs typeface="Arial"/>
              </a:rPr>
              <a:t>ι</a:t>
            </a:r>
            <a:r>
              <a:rPr sz="1250" b="1" spc="-5" dirty="0">
                <a:latin typeface="Arial"/>
                <a:cs typeface="Arial"/>
              </a:rPr>
              <a:t>κ</a:t>
            </a:r>
            <a:r>
              <a:rPr sz="1250" b="1" spc="10" dirty="0">
                <a:latin typeface="Arial"/>
                <a:cs typeface="Arial"/>
              </a:rPr>
              <a:t>ό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5" dirty="0">
                <a:latin typeface="Arial"/>
                <a:cs typeface="Arial"/>
              </a:rPr>
              <a:t> range(</a:t>
            </a:r>
            <a:r>
              <a:rPr sz="1250" spc="10" dirty="0">
                <a:latin typeface="Arial"/>
                <a:cs typeface="Arial"/>
              </a:rPr>
              <a:t>ξύλ</a:t>
            </a:r>
            <a:r>
              <a:rPr sz="1250" spc="-20" dirty="0">
                <a:latin typeface="Arial"/>
                <a:cs typeface="Arial"/>
              </a:rPr>
              <a:t>ο</a:t>
            </a:r>
            <a:r>
              <a:rPr sz="1250" spc="5" dirty="0">
                <a:latin typeface="Arial"/>
                <a:cs typeface="Arial"/>
              </a:rPr>
              <a:t>,</a:t>
            </a:r>
            <a:r>
              <a:rPr sz="1250" spc="10" dirty="0">
                <a:latin typeface="Arial"/>
                <a:cs typeface="Arial"/>
              </a:rPr>
              <a:t> </a:t>
            </a:r>
            <a:r>
              <a:rPr sz="1250" spc="-20" dirty="0">
                <a:latin typeface="Arial"/>
                <a:cs typeface="Arial"/>
              </a:rPr>
              <a:t>χ</a:t>
            </a:r>
            <a:r>
              <a:rPr sz="1250" spc="10" dirty="0">
                <a:latin typeface="Arial"/>
                <a:cs typeface="Arial"/>
              </a:rPr>
              <a:t>α</a:t>
            </a:r>
            <a:r>
              <a:rPr sz="1250" dirty="0">
                <a:latin typeface="Arial"/>
                <a:cs typeface="Arial"/>
              </a:rPr>
              <a:t>ρ</a:t>
            </a:r>
            <a:r>
              <a:rPr sz="1250" spc="-10" dirty="0">
                <a:latin typeface="Arial"/>
                <a:cs typeface="Arial"/>
              </a:rPr>
              <a:t>τ</a:t>
            </a:r>
            <a:r>
              <a:rPr sz="1250" spc="10" dirty="0">
                <a:latin typeface="Arial"/>
                <a:cs typeface="Arial"/>
              </a:rPr>
              <a:t>ί</a:t>
            </a:r>
            <a:r>
              <a:rPr sz="1250" spc="5" dirty="0">
                <a:latin typeface="Arial"/>
                <a:cs typeface="Arial"/>
              </a:rPr>
              <a:t>,</a:t>
            </a:r>
            <a:r>
              <a:rPr sz="1250" spc="-10" dirty="0">
                <a:latin typeface="Arial"/>
                <a:cs typeface="Arial"/>
              </a:rPr>
              <a:t> γ</a:t>
            </a:r>
            <a:r>
              <a:rPr sz="1250" spc="5" dirty="0">
                <a:latin typeface="Arial"/>
                <a:cs typeface="Arial"/>
              </a:rPr>
              <a:t>υ</a:t>
            </a:r>
            <a:r>
              <a:rPr sz="1250" spc="-5" dirty="0">
                <a:latin typeface="Arial"/>
                <a:cs typeface="Arial"/>
              </a:rPr>
              <a:t>α</a:t>
            </a:r>
            <a:r>
              <a:rPr sz="1250" spc="10" dirty="0">
                <a:latin typeface="Arial"/>
                <a:cs typeface="Arial"/>
              </a:rPr>
              <a:t>λ</a:t>
            </a:r>
            <a:r>
              <a:rPr sz="1250" dirty="0">
                <a:latin typeface="Arial"/>
                <a:cs typeface="Arial"/>
              </a:rPr>
              <a:t>ί</a:t>
            </a:r>
            <a:r>
              <a:rPr sz="1250" spc="5" dirty="0">
                <a:latin typeface="Arial"/>
                <a:cs typeface="Arial"/>
              </a:rPr>
              <a:t>) </a:t>
            </a:r>
            <a:r>
              <a:rPr sz="1250" b="1" spc="10" dirty="0">
                <a:latin typeface="Arial"/>
                <a:cs typeface="Arial"/>
              </a:rPr>
              <a:t>δι</a:t>
            </a:r>
            <a:r>
              <a:rPr sz="1250" b="1" spc="5" dirty="0">
                <a:latin typeface="Arial"/>
                <a:cs typeface="Arial"/>
              </a:rPr>
              <a:t>α</a:t>
            </a:r>
            <a:r>
              <a:rPr sz="1250" b="1" spc="-5" dirty="0">
                <a:latin typeface="Arial"/>
                <a:cs typeface="Arial"/>
              </a:rPr>
              <a:t>π</a:t>
            </a:r>
            <a:r>
              <a:rPr sz="1250" b="1" spc="5" dirty="0">
                <a:latin typeface="Arial"/>
                <a:cs typeface="Arial"/>
              </a:rPr>
              <a:t>ε</a:t>
            </a:r>
            <a:r>
              <a:rPr sz="1250" b="1" spc="-5" dirty="0">
                <a:latin typeface="Arial"/>
                <a:cs typeface="Arial"/>
              </a:rPr>
              <a:t>ρ</a:t>
            </a:r>
            <a:r>
              <a:rPr sz="1250" b="1" spc="5" dirty="0">
                <a:latin typeface="Arial"/>
                <a:cs typeface="Arial"/>
              </a:rPr>
              <a:t>α</a:t>
            </a:r>
            <a:r>
              <a:rPr sz="1250" b="1" spc="-10" dirty="0">
                <a:latin typeface="Arial"/>
                <a:cs typeface="Arial"/>
              </a:rPr>
              <a:t>τ</a:t>
            </a:r>
            <a:r>
              <a:rPr sz="1250" b="1" dirty="0">
                <a:latin typeface="Arial"/>
                <a:cs typeface="Arial"/>
              </a:rPr>
              <a:t>ότητα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15" dirty="0">
                <a:latin typeface="Arial"/>
                <a:cs typeface="Arial"/>
              </a:rPr>
              <a:t> </a:t>
            </a:r>
            <a:r>
              <a:rPr sz="1250" spc="-5" dirty="0">
                <a:latin typeface="Arial"/>
                <a:cs typeface="Arial"/>
              </a:rPr>
              <a:t>δ</a:t>
            </a:r>
            <a:r>
              <a:rPr sz="1250" spc="-10" dirty="0">
                <a:latin typeface="Arial"/>
                <a:cs typeface="Arial"/>
              </a:rPr>
              <a:t>ι</a:t>
            </a:r>
            <a:r>
              <a:rPr sz="1250" spc="5" dirty="0">
                <a:latin typeface="Arial"/>
                <a:cs typeface="Arial"/>
              </a:rPr>
              <a:t>αφα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0" dirty="0">
                <a:latin typeface="Arial"/>
                <a:cs typeface="Arial"/>
              </a:rPr>
              <a:t>ές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250" b="1" dirty="0">
                <a:latin typeface="Arial"/>
                <a:cs typeface="Arial"/>
              </a:rPr>
              <a:t>αξ</a:t>
            </a:r>
            <a:r>
              <a:rPr sz="1250" b="1" spc="10" dirty="0">
                <a:latin typeface="Arial"/>
                <a:cs typeface="Arial"/>
              </a:rPr>
              <a:t>ί</a:t>
            </a:r>
            <a:r>
              <a:rPr sz="1250" b="1" spc="5" dirty="0">
                <a:latin typeface="Arial"/>
                <a:cs typeface="Arial"/>
              </a:rPr>
              <a:t>α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dirty="0">
                <a:latin typeface="Arial"/>
                <a:cs typeface="Arial"/>
              </a:rPr>
              <a:t> </a:t>
            </a:r>
            <a:r>
              <a:rPr sz="1250" spc="-5" dirty="0">
                <a:latin typeface="Arial"/>
                <a:cs typeface="Arial"/>
              </a:rPr>
              <a:t>range(</a:t>
            </a:r>
            <a:r>
              <a:rPr sz="1250" spc="15" dirty="0">
                <a:latin typeface="Arial"/>
                <a:cs typeface="Arial"/>
              </a:rPr>
              <a:t>α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0" dirty="0">
                <a:latin typeface="Arial"/>
                <a:cs typeface="Arial"/>
              </a:rPr>
              <a:t>αλ</a:t>
            </a:r>
            <a:r>
              <a:rPr sz="1250" dirty="0">
                <a:latin typeface="Arial"/>
                <a:cs typeface="Arial"/>
              </a:rPr>
              <a:t>ώσ</a:t>
            </a:r>
            <a:r>
              <a:rPr sz="1250" spc="-15" dirty="0">
                <a:latin typeface="Arial"/>
                <a:cs typeface="Arial"/>
              </a:rPr>
              <a:t>ι</a:t>
            </a:r>
            <a:r>
              <a:rPr sz="1250" spc="15" dirty="0">
                <a:latin typeface="Arial"/>
                <a:cs typeface="Arial"/>
              </a:rPr>
              <a:t>µ</a:t>
            </a:r>
            <a:r>
              <a:rPr sz="1250" spc="5" dirty="0">
                <a:latin typeface="Arial"/>
                <a:cs typeface="Arial"/>
              </a:rPr>
              <a:t>ο,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15" dirty="0">
                <a:latin typeface="Arial"/>
                <a:cs typeface="Arial"/>
              </a:rPr>
              <a:t>µη</a:t>
            </a:r>
            <a:r>
              <a:rPr sz="1250" spc="-20" dirty="0">
                <a:latin typeface="Arial"/>
                <a:cs typeface="Arial"/>
              </a:rPr>
              <a:t> </a:t>
            </a:r>
            <a:r>
              <a:rPr sz="1250" spc="10" dirty="0">
                <a:latin typeface="Arial"/>
                <a:cs typeface="Arial"/>
              </a:rPr>
              <a:t>α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-10" dirty="0">
                <a:latin typeface="Arial"/>
                <a:cs typeface="Arial"/>
              </a:rPr>
              <a:t>α</a:t>
            </a:r>
            <a:r>
              <a:rPr sz="1250" spc="10" dirty="0">
                <a:latin typeface="Arial"/>
                <a:cs typeface="Arial"/>
              </a:rPr>
              <a:t>λ</a:t>
            </a:r>
            <a:r>
              <a:rPr sz="1250" spc="-15" dirty="0">
                <a:latin typeface="Arial"/>
                <a:cs typeface="Arial"/>
              </a:rPr>
              <a:t>ώ</a:t>
            </a:r>
            <a:r>
              <a:rPr sz="1250" dirty="0">
                <a:latin typeface="Arial"/>
                <a:cs typeface="Arial"/>
              </a:rPr>
              <a:t>σ</a:t>
            </a:r>
            <a:r>
              <a:rPr sz="1250" spc="5" dirty="0">
                <a:latin typeface="Arial"/>
                <a:cs typeface="Arial"/>
              </a:rPr>
              <a:t>ι</a:t>
            </a:r>
            <a:r>
              <a:rPr sz="1250" spc="15" dirty="0">
                <a:latin typeface="Arial"/>
                <a:cs typeface="Arial"/>
              </a:rPr>
              <a:t>µ</a:t>
            </a:r>
            <a:r>
              <a:rPr sz="1250" dirty="0">
                <a:latin typeface="Arial"/>
                <a:cs typeface="Arial"/>
              </a:rPr>
              <a:t>ο</a:t>
            </a:r>
            <a:r>
              <a:rPr sz="1250" spc="5" dirty="0">
                <a:latin typeface="Arial"/>
                <a:cs typeface="Arial"/>
              </a:rPr>
              <a:t>)</a:t>
            </a:r>
            <a:endParaRPr sz="125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174873" y="2785118"/>
            <a:ext cx="2052955" cy="689610"/>
          </a:xfrm>
          <a:custGeom>
            <a:avLst/>
            <a:gdLst/>
            <a:ahLst/>
            <a:cxnLst/>
            <a:rect l="l" t="t" r="r" b="b"/>
            <a:pathLst>
              <a:path w="2052954" h="689610">
                <a:moveTo>
                  <a:pt x="2052832" y="0"/>
                </a:moveTo>
                <a:lnTo>
                  <a:pt x="0" y="0"/>
                </a:lnTo>
                <a:lnTo>
                  <a:pt x="0" y="689608"/>
                </a:lnTo>
                <a:lnTo>
                  <a:pt x="2052832" y="689608"/>
                </a:lnTo>
                <a:lnTo>
                  <a:pt x="2052832" y="0"/>
                </a:lnTo>
                <a:close/>
              </a:path>
            </a:pathLst>
          </a:custGeom>
          <a:ln w="145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200265" y="2810002"/>
            <a:ext cx="1904364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50" dirty="0">
                <a:latin typeface="Arial"/>
                <a:cs typeface="Arial"/>
              </a:rPr>
              <a:t>Μ</a:t>
            </a:r>
            <a:r>
              <a:rPr sz="1250" b="1" spc="-65" dirty="0">
                <a:latin typeface="Arial"/>
                <a:cs typeface="Arial"/>
              </a:rPr>
              <a:t>Α</a:t>
            </a:r>
            <a:r>
              <a:rPr sz="1250" b="1" spc="25" dirty="0">
                <a:latin typeface="Arial"/>
                <a:cs typeface="Arial"/>
              </a:rPr>
              <a:t>Λ</a:t>
            </a:r>
            <a:r>
              <a:rPr sz="1250" b="1" spc="-40" dirty="0">
                <a:latin typeface="Arial"/>
                <a:cs typeface="Arial"/>
              </a:rPr>
              <a:t>Α</a:t>
            </a:r>
            <a:r>
              <a:rPr sz="1250" b="1" spc="-5" dirty="0">
                <a:latin typeface="Arial"/>
                <a:cs typeface="Arial"/>
              </a:rPr>
              <a:t>Κ</a:t>
            </a:r>
            <a:r>
              <a:rPr sz="1250" b="1" spc="15" dirty="0">
                <a:latin typeface="Arial"/>
                <a:cs typeface="Arial"/>
              </a:rPr>
              <a:t>Ο</a:t>
            </a:r>
            <a:r>
              <a:rPr sz="1250" b="1" spc="40" dirty="0">
                <a:latin typeface="Arial"/>
                <a:cs typeface="Arial"/>
              </a:rPr>
              <a:t> </a:t>
            </a:r>
            <a:r>
              <a:rPr sz="1250" b="1" spc="-45" dirty="0">
                <a:latin typeface="Arial"/>
                <a:cs typeface="Arial"/>
              </a:rPr>
              <a:t>Α</a:t>
            </a:r>
            <a:r>
              <a:rPr sz="1250" b="1" spc="20" dirty="0">
                <a:latin typeface="Arial"/>
                <a:cs typeface="Arial"/>
              </a:rPr>
              <a:t>Ν</a:t>
            </a:r>
            <a:r>
              <a:rPr sz="1250" b="1" spc="-10" dirty="0">
                <a:latin typeface="Arial"/>
                <a:cs typeface="Arial"/>
              </a:rPr>
              <a:t>Τ</a:t>
            </a:r>
            <a:r>
              <a:rPr sz="1250" b="1" dirty="0">
                <a:latin typeface="Arial"/>
                <a:cs typeface="Arial"/>
              </a:rPr>
              <a:t>Ι</a:t>
            </a:r>
            <a:r>
              <a:rPr sz="1250" b="1" spc="-5" dirty="0">
                <a:latin typeface="Arial"/>
                <a:cs typeface="Arial"/>
              </a:rPr>
              <a:t>Κ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-10" dirty="0">
                <a:latin typeface="Arial"/>
                <a:cs typeface="Arial"/>
              </a:rPr>
              <a:t>Ι</a:t>
            </a:r>
            <a:r>
              <a:rPr sz="1250" b="1" spc="25" dirty="0">
                <a:latin typeface="Arial"/>
                <a:cs typeface="Arial"/>
              </a:rPr>
              <a:t>Μ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-5" dirty="0">
                <a:latin typeface="Arial"/>
                <a:cs typeface="Arial"/>
              </a:rPr>
              <a:t>Ν</a:t>
            </a:r>
            <a:r>
              <a:rPr sz="1250" b="1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184008" y="3031617"/>
            <a:ext cx="2039620" cy="0"/>
          </a:xfrm>
          <a:custGeom>
            <a:avLst/>
            <a:gdLst/>
            <a:ahLst/>
            <a:cxnLst/>
            <a:rect l="l" t="t" r="r" b="b"/>
            <a:pathLst>
              <a:path w="2039620">
                <a:moveTo>
                  <a:pt x="0" y="0"/>
                </a:moveTo>
                <a:lnTo>
                  <a:pt x="2039112" y="0"/>
                </a:lnTo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184021" y="3026664"/>
            <a:ext cx="2039620" cy="0"/>
          </a:xfrm>
          <a:custGeom>
            <a:avLst/>
            <a:gdLst/>
            <a:ahLst/>
            <a:cxnLst/>
            <a:rect l="l" t="t" r="r" b="b"/>
            <a:pathLst>
              <a:path w="2039620">
                <a:moveTo>
                  <a:pt x="0" y="0"/>
                </a:moveTo>
                <a:lnTo>
                  <a:pt x="203909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200265" y="3023361"/>
            <a:ext cx="1440815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0" dirty="0">
                <a:latin typeface="Arial"/>
                <a:cs typeface="Arial"/>
              </a:rPr>
              <a:t>i</a:t>
            </a:r>
            <a:r>
              <a:rPr sz="1250" b="1" dirty="0">
                <a:latin typeface="Arial"/>
                <a:cs typeface="Arial"/>
              </a:rPr>
              <a:t>s</a:t>
            </a:r>
            <a:r>
              <a:rPr sz="1250" b="1" spc="5" dirty="0">
                <a:latin typeface="Arial"/>
                <a:cs typeface="Arial"/>
              </a:rPr>
              <a:t>a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10" dirty="0">
                <a:latin typeface="Arial"/>
                <a:cs typeface="Arial"/>
              </a:rPr>
              <a:t>Α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5" dirty="0">
                <a:latin typeface="Arial"/>
                <a:cs typeface="Arial"/>
              </a:rPr>
              <a:t>Τ</a:t>
            </a:r>
            <a:r>
              <a:rPr sz="1250" spc="-10" dirty="0">
                <a:latin typeface="Arial"/>
                <a:cs typeface="Arial"/>
              </a:rPr>
              <a:t>Ι</a:t>
            </a:r>
            <a:r>
              <a:rPr sz="1250" spc="10" dirty="0">
                <a:latin typeface="Arial"/>
                <a:cs typeface="Arial"/>
              </a:rPr>
              <a:t>Κ</a:t>
            </a:r>
            <a:r>
              <a:rPr sz="1250" spc="-5" dirty="0">
                <a:latin typeface="Arial"/>
                <a:cs typeface="Arial"/>
              </a:rPr>
              <a:t>Ε</a:t>
            </a:r>
            <a:r>
              <a:rPr sz="1250" dirty="0">
                <a:latin typeface="Arial"/>
                <a:cs typeface="Arial"/>
              </a:rPr>
              <a:t>ΙΜ</a:t>
            </a:r>
            <a:r>
              <a:rPr sz="1250" spc="10" dirty="0">
                <a:latin typeface="Arial"/>
                <a:cs typeface="Arial"/>
              </a:rPr>
              <a:t>Ε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250" b="1" spc="5" dirty="0">
                <a:latin typeface="Arial"/>
                <a:cs typeface="Arial"/>
              </a:rPr>
              <a:t>υ</a:t>
            </a:r>
            <a:r>
              <a:rPr sz="1250" b="1" spc="-30" dirty="0">
                <a:latin typeface="Arial"/>
                <a:cs typeface="Arial"/>
              </a:rPr>
              <a:t>φ</a:t>
            </a:r>
            <a:r>
              <a:rPr sz="1250" b="1" spc="10" dirty="0">
                <a:latin typeface="Arial"/>
                <a:cs typeface="Arial"/>
              </a:rPr>
              <a:t>ή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10" dirty="0">
                <a:latin typeface="Arial"/>
                <a:cs typeface="Arial"/>
              </a:rPr>
              <a:t> </a:t>
            </a:r>
            <a:r>
              <a:rPr sz="1250" spc="15" dirty="0">
                <a:latin typeface="Arial"/>
                <a:cs typeface="Arial"/>
              </a:rPr>
              <a:t>µ</a:t>
            </a:r>
            <a:r>
              <a:rPr sz="1250" spc="10" dirty="0">
                <a:latin typeface="Arial"/>
                <a:cs typeface="Arial"/>
              </a:rPr>
              <a:t>α</a:t>
            </a:r>
            <a:r>
              <a:rPr sz="1250" spc="-5" dirty="0">
                <a:latin typeface="Arial"/>
                <a:cs typeface="Arial"/>
              </a:rPr>
              <a:t>λ</a:t>
            </a:r>
            <a:r>
              <a:rPr sz="1250" spc="-10" dirty="0">
                <a:latin typeface="Arial"/>
                <a:cs typeface="Arial"/>
              </a:rPr>
              <a:t>α</a:t>
            </a:r>
            <a:r>
              <a:rPr sz="1250" spc="10" dirty="0">
                <a:latin typeface="Arial"/>
                <a:cs typeface="Arial"/>
              </a:rPr>
              <a:t>κό</a:t>
            </a:r>
            <a:endParaRPr sz="125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289941" y="4108715"/>
            <a:ext cx="2276475" cy="690880"/>
          </a:xfrm>
          <a:custGeom>
            <a:avLst/>
            <a:gdLst/>
            <a:ahLst/>
            <a:cxnLst/>
            <a:rect l="l" t="t" r="r" b="b"/>
            <a:pathLst>
              <a:path w="2276475" h="690879">
                <a:moveTo>
                  <a:pt x="2276093" y="0"/>
                </a:moveTo>
                <a:lnTo>
                  <a:pt x="0" y="0"/>
                </a:lnTo>
                <a:lnTo>
                  <a:pt x="0" y="690373"/>
                </a:lnTo>
                <a:lnTo>
                  <a:pt x="2276093" y="690373"/>
                </a:lnTo>
                <a:lnTo>
                  <a:pt x="2276093" y="0"/>
                </a:lnTo>
                <a:close/>
              </a:path>
            </a:pathLst>
          </a:custGeom>
          <a:ln w="145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313041" y="4134358"/>
            <a:ext cx="1904364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25" dirty="0">
                <a:latin typeface="Arial"/>
                <a:cs typeface="Arial"/>
              </a:rPr>
              <a:t>Χ</a:t>
            </a:r>
            <a:r>
              <a:rPr sz="1250" b="1" spc="-65" dirty="0">
                <a:latin typeface="Arial"/>
                <a:cs typeface="Arial"/>
              </a:rPr>
              <a:t>Α</a:t>
            </a:r>
            <a:r>
              <a:rPr sz="1250" b="1" spc="25" dirty="0">
                <a:latin typeface="Arial"/>
                <a:cs typeface="Arial"/>
              </a:rPr>
              <a:t>Ρ</a:t>
            </a:r>
            <a:r>
              <a:rPr sz="1250" b="1" spc="-10" dirty="0">
                <a:latin typeface="Arial"/>
                <a:cs typeface="Arial"/>
              </a:rPr>
              <a:t>Τ</a:t>
            </a:r>
            <a:r>
              <a:rPr sz="1250" b="1" spc="10" dirty="0">
                <a:latin typeface="Arial"/>
                <a:cs typeface="Arial"/>
              </a:rPr>
              <a:t>Ι</a:t>
            </a:r>
            <a:r>
              <a:rPr sz="1250" b="1" spc="-5" dirty="0">
                <a:latin typeface="Arial"/>
                <a:cs typeface="Arial"/>
              </a:rPr>
              <a:t>Ν</a:t>
            </a:r>
            <a:r>
              <a:rPr sz="1250" b="1" spc="15" dirty="0">
                <a:latin typeface="Arial"/>
                <a:cs typeface="Arial"/>
              </a:rPr>
              <a:t>Ο</a:t>
            </a:r>
            <a:r>
              <a:rPr sz="1250" b="1" spc="25" dirty="0">
                <a:latin typeface="Arial"/>
                <a:cs typeface="Arial"/>
              </a:rPr>
              <a:t> </a:t>
            </a:r>
            <a:r>
              <a:rPr sz="1250" b="1" spc="-45" dirty="0">
                <a:latin typeface="Arial"/>
                <a:cs typeface="Arial"/>
              </a:rPr>
              <a:t>Α</a:t>
            </a:r>
            <a:r>
              <a:rPr sz="1250" b="1" spc="20" dirty="0">
                <a:latin typeface="Arial"/>
                <a:cs typeface="Arial"/>
              </a:rPr>
              <a:t>Ν</a:t>
            </a:r>
            <a:r>
              <a:rPr sz="1250" b="1" spc="-20" dirty="0">
                <a:latin typeface="Arial"/>
                <a:cs typeface="Arial"/>
              </a:rPr>
              <a:t>Τ</a:t>
            </a:r>
            <a:r>
              <a:rPr sz="1250" b="1" spc="10" dirty="0">
                <a:latin typeface="Arial"/>
                <a:cs typeface="Arial"/>
              </a:rPr>
              <a:t>Ι</a:t>
            </a:r>
            <a:r>
              <a:rPr sz="1250" b="1" spc="-5" dirty="0">
                <a:latin typeface="Arial"/>
                <a:cs typeface="Arial"/>
              </a:rPr>
              <a:t>Κ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-10" dirty="0">
                <a:latin typeface="Arial"/>
                <a:cs typeface="Arial"/>
              </a:rPr>
              <a:t>Ι</a:t>
            </a:r>
            <a:r>
              <a:rPr sz="1250" b="1" spc="25" dirty="0">
                <a:latin typeface="Arial"/>
                <a:cs typeface="Arial"/>
              </a:rPr>
              <a:t>Μ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-5" dirty="0">
                <a:latin typeface="Arial"/>
                <a:cs typeface="Arial"/>
              </a:rPr>
              <a:t>Ν</a:t>
            </a:r>
            <a:r>
              <a:rPr sz="1250" b="1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296784" y="4355972"/>
            <a:ext cx="2264410" cy="0"/>
          </a:xfrm>
          <a:custGeom>
            <a:avLst/>
            <a:gdLst/>
            <a:ahLst/>
            <a:cxnLst/>
            <a:rect l="l" t="t" r="r" b="b"/>
            <a:pathLst>
              <a:path w="2264409">
                <a:moveTo>
                  <a:pt x="0" y="0"/>
                </a:moveTo>
                <a:lnTo>
                  <a:pt x="2263902" y="0"/>
                </a:lnTo>
              </a:path>
            </a:pathLst>
          </a:custGeom>
          <a:ln w="99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96798" y="4351020"/>
            <a:ext cx="2264410" cy="0"/>
          </a:xfrm>
          <a:custGeom>
            <a:avLst/>
            <a:gdLst/>
            <a:ahLst/>
            <a:cxnLst/>
            <a:rect l="l" t="t" r="r" b="b"/>
            <a:pathLst>
              <a:path w="2264409">
                <a:moveTo>
                  <a:pt x="0" y="0"/>
                </a:moveTo>
                <a:lnTo>
                  <a:pt x="226390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313041" y="4354576"/>
            <a:ext cx="2169795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0" dirty="0">
                <a:latin typeface="Arial"/>
                <a:cs typeface="Arial"/>
              </a:rPr>
              <a:t>i</a:t>
            </a:r>
            <a:r>
              <a:rPr sz="1250" b="1" dirty="0">
                <a:latin typeface="Arial"/>
                <a:cs typeface="Arial"/>
              </a:rPr>
              <a:t>s</a:t>
            </a:r>
            <a:r>
              <a:rPr sz="1250" b="1" spc="5" dirty="0">
                <a:latin typeface="Arial"/>
                <a:cs typeface="Arial"/>
              </a:rPr>
              <a:t>a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10" dirty="0">
                <a:latin typeface="Arial"/>
                <a:cs typeface="Arial"/>
              </a:rPr>
              <a:t> </a:t>
            </a:r>
            <a:r>
              <a:rPr sz="1250" spc="-10" dirty="0">
                <a:latin typeface="Arial"/>
                <a:cs typeface="Arial"/>
              </a:rPr>
              <a:t>Μ</a:t>
            </a:r>
            <a:r>
              <a:rPr sz="1250" spc="-5" dirty="0">
                <a:latin typeface="Arial"/>
                <a:cs typeface="Arial"/>
              </a:rPr>
              <a:t>Α</a:t>
            </a:r>
            <a:r>
              <a:rPr sz="1250" spc="5" dirty="0">
                <a:latin typeface="Arial"/>
                <a:cs typeface="Arial"/>
              </a:rPr>
              <a:t>Λ</a:t>
            </a:r>
            <a:r>
              <a:rPr sz="1250" spc="-5" dirty="0">
                <a:latin typeface="Arial"/>
                <a:cs typeface="Arial"/>
              </a:rPr>
              <a:t>Α</a:t>
            </a:r>
            <a:r>
              <a:rPr sz="1250" spc="15" dirty="0">
                <a:latin typeface="Arial"/>
                <a:cs typeface="Arial"/>
              </a:rPr>
              <a:t>ΚΟ</a:t>
            </a:r>
            <a:r>
              <a:rPr sz="1250" spc="-15" dirty="0">
                <a:latin typeface="Arial"/>
                <a:cs typeface="Arial"/>
              </a:rPr>
              <a:t> </a:t>
            </a:r>
            <a:r>
              <a:rPr sz="1250" spc="10" dirty="0">
                <a:latin typeface="Arial"/>
                <a:cs typeface="Arial"/>
              </a:rPr>
              <a:t>Α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-10" dirty="0">
                <a:latin typeface="Arial"/>
                <a:cs typeface="Arial"/>
              </a:rPr>
              <a:t>Τ</a:t>
            </a:r>
            <a:r>
              <a:rPr sz="1250" dirty="0">
                <a:latin typeface="Arial"/>
                <a:cs typeface="Arial"/>
              </a:rPr>
              <a:t>Ι</a:t>
            </a:r>
            <a:r>
              <a:rPr sz="1250" spc="-5" dirty="0">
                <a:latin typeface="Arial"/>
                <a:cs typeface="Arial"/>
              </a:rPr>
              <a:t>Κ</a:t>
            </a:r>
            <a:r>
              <a:rPr sz="1250" spc="15" dirty="0">
                <a:latin typeface="Arial"/>
                <a:cs typeface="Arial"/>
              </a:rPr>
              <a:t>Ε</a:t>
            </a:r>
            <a:r>
              <a:rPr sz="1250" dirty="0">
                <a:latin typeface="Arial"/>
                <a:cs typeface="Arial"/>
              </a:rPr>
              <a:t>Ι</a:t>
            </a:r>
            <a:r>
              <a:rPr sz="1250" spc="-10" dirty="0">
                <a:latin typeface="Arial"/>
                <a:cs typeface="Arial"/>
              </a:rPr>
              <a:t>Μ</a:t>
            </a:r>
            <a:r>
              <a:rPr sz="1250" spc="10" dirty="0">
                <a:latin typeface="Arial"/>
                <a:cs typeface="Arial"/>
              </a:rPr>
              <a:t>Ε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478925" y="4165100"/>
            <a:ext cx="2197100" cy="689610"/>
          </a:xfrm>
          <a:custGeom>
            <a:avLst/>
            <a:gdLst/>
            <a:ahLst/>
            <a:cxnLst/>
            <a:rect l="l" t="t" r="r" b="b"/>
            <a:pathLst>
              <a:path w="2197100" h="689610">
                <a:moveTo>
                  <a:pt x="2196841" y="0"/>
                </a:moveTo>
                <a:lnTo>
                  <a:pt x="0" y="0"/>
                </a:lnTo>
                <a:lnTo>
                  <a:pt x="0" y="689608"/>
                </a:lnTo>
                <a:lnTo>
                  <a:pt x="2196841" y="689608"/>
                </a:lnTo>
                <a:lnTo>
                  <a:pt x="2196841" y="0"/>
                </a:lnTo>
                <a:close/>
              </a:path>
            </a:pathLst>
          </a:custGeom>
          <a:ln w="14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504309" y="4192270"/>
            <a:ext cx="1901825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dirty="0">
                <a:latin typeface="Arial"/>
                <a:cs typeface="Arial"/>
              </a:rPr>
              <a:t>Γ</a:t>
            </a:r>
            <a:r>
              <a:rPr sz="1250" b="1" spc="25" dirty="0">
                <a:latin typeface="Arial"/>
                <a:cs typeface="Arial"/>
              </a:rPr>
              <a:t>Υ</a:t>
            </a:r>
            <a:r>
              <a:rPr sz="1250" b="1" spc="-65" dirty="0">
                <a:latin typeface="Arial"/>
                <a:cs typeface="Arial"/>
              </a:rPr>
              <a:t>Α</a:t>
            </a:r>
            <a:r>
              <a:rPr sz="1250" b="1" spc="15" dirty="0">
                <a:latin typeface="Arial"/>
                <a:cs typeface="Arial"/>
              </a:rPr>
              <a:t>Λ</a:t>
            </a:r>
            <a:r>
              <a:rPr sz="1250" b="1" spc="10" dirty="0">
                <a:latin typeface="Arial"/>
                <a:cs typeface="Arial"/>
              </a:rPr>
              <a:t>Ι</a:t>
            </a:r>
            <a:r>
              <a:rPr sz="1250" b="1" spc="-5" dirty="0">
                <a:latin typeface="Arial"/>
                <a:cs typeface="Arial"/>
              </a:rPr>
              <a:t>Ν</a:t>
            </a:r>
            <a:r>
              <a:rPr sz="1250" b="1" spc="15" dirty="0">
                <a:latin typeface="Arial"/>
                <a:cs typeface="Arial"/>
              </a:rPr>
              <a:t>Ο</a:t>
            </a:r>
            <a:r>
              <a:rPr sz="1250" b="1" spc="25" dirty="0">
                <a:latin typeface="Arial"/>
                <a:cs typeface="Arial"/>
              </a:rPr>
              <a:t> </a:t>
            </a:r>
            <a:r>
              <a:rPr sz="1250" b="1" spc="-45" dirty="0">
                <a:latin typeface="Arial"/>
                <a:cs typeface="Arial"/>
              </a:rPr>
              <a:t>Α</a:t>
            </a:r>
            <a:r>
              <a:rPr sz="1250" b="1" spc="20" dirty="0">
                <a:latin typeface="Arial"/>
                <a:cs typeface="Arial"/>
              </a:rPr>
              <a:t>Ν</a:t>
            </a:r>
            <a:r>
              <a:rPr sz="1250" b="1" spc="-20" dirty="0">
                <a:latin typeface="Arial"/>
                <a:cs typeface="Arial"/>
              </a:rPr>
              <a:t>Τ</a:t>
            </a:r>
            <a:r>
              <a:rPr sz="1250" b="1" spc="10" dirty="0">
                <a:latin typeface="Arial"/>
                <a:cs typeface="Arial"/>
              </a:rPr>
              <a:t>Ι</a:t>
            </a:r>
            <a:r>
              <a:rPr sz="1250" b="1" spc="-5" dirty="0">
                <a:latin typeface="Arial"/>
                <a:cs typeface="Arial"/>
              </a:rPr>
              <a:t>Κ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-10" dirty="0">
                <a:latin typeface="Arial"/>
                <a:cs typeface="Arial"/>
              </a:rPr>
              <a:t>Ι</a:t>
            </a:r>
            <a:r>
              <a:rPr sz="1250" b="1" spc="25" dirty="0">
                <a:latin typeface="Arial"/>
                <a:cs typeface="Arial"/>
              </a:rPr>
              <a:t>Μ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-5" dirty="0">
                <a:latin typeface="Arial"/>
                <a:cs typeface="Arial"/>
              </a:rPr>
              <a:t>Ν</a:t>
            </a:r>
            <a:r>
              <a:rPr sz="1250" b="1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488065" y="4413884"/>
            <a:ext cx="2183130" cy="0"/>
          </a:xfrm>
          <a:custGeom>
            <a:avLst/>
            <a:gdLst/>
            <a:ahLst/>
            <a:cxnLst/>
            <a:rect l="l" t="t" r="r" b="b"/>
            <a:pathLst>
              <a:path w="2183129">
                <a:moveTo>
                  <a:pt x="0" y="0"/>
                </a:moveTo>
                <a:lnTo>
                  <a:pt x="2183130" y="0"/>
                </a:lnTo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488065" y="4408932"/>
            <a:ext cx="2183130" cy="0"/>
          </a:xfrm>
          <a:custGeom>
            <a:avLst/>
            <a:gdLst/>
            <a:ahLst/>
            <a:cxnLst/>
            <a:rect l="l" t="t" r="r" b="b"/>
            <a:pathLst>
              <a:path w="2183129">
                <a:moveTo>
                  <a:pt x="0" y="0"/>
                </a:moveTo>
                <a:lnTo>
                  <a:pt x="218313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504309" y="4405629"/>
            <a:ext cx="2143760" cy="393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0" dirty="0">
                <a:latin typeface="Arial"/>
                <a:cs typeface="Arial"/>
              </a:rPr>
              <a:t>i</a:t>
            </a:r>
            <a:r>
              <a:rPr sz="1250" b="1" dirty="0">
                <a:latin typeface="Arial"/>
                <a:cs typeface="Arial"/>
              </a:rPr>
              <a:t>s</a:t>
            </a:r>
            <a:r>
              <a:rPr sz="1250" b="1" spc="5" dirty="0">
                <a:latin typeface="Arial"/>
                <a:cs typeface="Arial"/>
              </a:rPr>
              <a:t>a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10" dirty="0">
                <a:latin typeface="Arial"/>
                <a:cs typeface="Arial"/>
              </a:rPr>
              <a:t> </a:t>
            </a:r>
            <a:r>
              <a:rPr sz="1250" spc="-20" dirty="0">
                <a:latin typeface="Arial"/>
                <a:cs typeface="Arial"/>
              </a:rPr>
              <a:t>Σ</a:t>
            </a:r>
            <a:r>
              <a:rPr sz="1250" spc="15" dirty="0">
                <a:latin typeface="Arial"/>
                <a:cs typeface="Arial"/>
              </a:rPr>
              <a:t>Κ</a:t>
            </a:r>
            <a:r>
              <a:rPr sz="1250" spc="10" dirty="0">
                <a:latin typeface="Arial"/>
                <a:cs typeface="Arial"/>
              </a:rPr>
              <a:t>Λ</a:t>
            </a:r>
            <a:r>
              <a:rPr sz="1250" spc="-5" dirty="0">
                <a:latin typeface="Arial"/>
                <a:cs typeface="Arial"/>
              </a:rPr>
              <a:t>Η</a:t>
            </a:r>
            <a:r>
              <a:rPr sz="1250" spc="-10" dirty="0">
                <a:latin typeface="Arial"/>
                <a:cs typeface="Arial"/>
              </a:rPr>
              <a:t>Ρ</a:t>
            </a:r>
            <a:r>
              <a:rPr sz="1250" spc="15" dirty="0">
                <a:latin typeface="Arial"/>
                <a:cs typeface="Arial"/>
              </a:rPr>
              <a:t>Ο</a:t>
            </a:r>
            <a:r>
              <a:rPr sz="1250" spc="-20" dirty="0">
                <a:latin typeface="Arial"/>
                <a:cs typeface="Arial"/>
              </a:rPr>
              <a:t> </a:t>
            </a:r>
            <a:r>
              <a:rPr sz="1250" spc="10" dirty="0">
                <a:latin typeface="Arial"/>
                <a:cs typeface="Arial"/>
              </a:rPr>
              <a:t>Α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5" dirty="0">
                <a:latin typeface="Arial"/>
                <a:cs typeface="Arial"/>
              </a:rPr>
              <a:t>Τ</a:t>
            </a:r>
            <a:r>
              <a:rPr sz="1250" spc="-10" dirty="0">
                <a:latin typeface="Arial"/>
                <a:cs typeface="Arial"/>
              </a:rPr>
              <a:t>Ι</a:t>
            </a:r>
            <a:r>
              <a:rPr sz="1250" spc="10" dirty="0">
                <a:latin typeface="Arial"/>
                <a:cs typeface="Arial"/>
              </a:rPr>
              <a:t>Κ</a:t>
            </a:r>
            <a:r>
              <a:rPr sz="1250" spc="-10" dirty="0">
                <a:latin typeface="Arial"/>
                <a:cs typeface="Arial"/>
              </a:rPr>
              <a:t>Ε</a:t>
            </a:r>
            <a:r>
              <a:rPr sz="1250" dirty="0">
                <a:latin typeface="Arial"/>
                <a:cs typeface="Arial"/>
              </a:rPr>
              <a:t>Ι</a:t>
            </a:r>
            <a:r>
              <a:rPr sz="1250" spc="-10" dirty="0">
                <a:latin typeface="Arial"/>
                <a:cs typeface="Arial"/>
              </a:rPr>
              <a:t>Μ</a:t>
            </a:r>
            <a:r>
              <a:rPr sz="1250" spc="10" dirty="0">
                <a:latin typeface="Arial"/>
                <a:cs typeface="Arial"/>
              </a:rPr>
              <a:t>Ε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50" b="1" spc="10" dirty="0">
                <a:latin typeface="Arial"/>
                <a:cs typeface="Arial"/>
              </a:rPr>
              <a:t>δι</a:t>
            </a:r>
            <a:r>
              <a:rPr sz="1250" b="1" spc="5" dirty="0">
                <a:latin typeface="Arial"/>
                <a:cs typeface="Arial"/>
              </a:rPr>
              <a:t>α</a:t>
            </a:r>
            <a:r>
              <a:rPr sz="1250" b="1" spc="-5" dirty="0">
                <a:latin typeface="Arial"/>
                <a:cs typeface="Arial"/>
              </a:rPr>
              <a:t>π</a:t>
            </a:r>
            <a:r>
              <a:rPr sz="1250" b="1" spc="5" dirty="0">
                <a:latin typeface="Arial"/>
                <a:cs typeface="Arial"/>
              </a:rPr>
              <a:t>ε</a:t>
            </a:r>
            <a:r>
              <a:rPr sz="1250" b="1" spc="-5" dirty="0">
                <a:latin typeface="Arial"/>
                <a:cs typeface="Arial"/>
              </a:rPr>
              <a:t>ρ</a:t>
            </a:r>
            <a:r>
              <a:rPr sz="1250" b="1" spc="5" dirty="0">
                <a:latin typeface="Arial"/>
                <a:cs typeface="Arial"/>
              </a:rPr>
              <a:t>α</a:t>
            </a:r>
            <a:r>
              <a:rPr sz="1250" b="1" spc="-10" dirty="0">
                <a:latin typeface="Arial"/>
                <a:cs typeface="Arial"/>
              </a:rPr>
              <a:t>τ</a:t>
            </a:r>
            <a:r>
              <a:rPr sz="1250" b="1" dirty="0">
                <a:latin typeface="Arial"/>
                <a:cs typeface="Arial"/>
              </a:rPr>
              <a:t>ότη</a:t>
            </a:r>
            <a:r>
              <a:rPr sz="1250" b="1" spc="10" dirty="0">
                <a:latin typeface="Arial"/>
                <a:cs typeface="Arial"/>
              </a:rPr>
              <a:t>τ</a:t>
            </a:r>
            <a:r>
              <a:rPr sz="1250" b="1" spc="-10" dirty="0">
                <a:latin typeface="Arial"/>
                <a:cs typeface="Arial"/>
              </a:rPr>
              <a:t>α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15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δ</a:t>
            </a:r>
            <a:r>
              <a:rPr sz="1250" spc="-15" dirty="0">
                <a:latin typeface="Arial"/>
                <a:cs typeface="Arial"/>
              </a:rPr>
              <a:t>ι</a:t>
            </a:r>
            <a:r>
              <a:rPr sz="1250" spc="5" dirty="0">
                <a:latin typeface="Arial"/>
                <a:cs typeface="Arial"/>
              </a:rPr>
              <a:t>άφα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459118" y="4167397"/>
            <a:ext cx="2230755" cy="689610"/>
          </a:xfrm>
          <a:custGeom>
            <a:avLst/>
            <a:gdLst/>
            <a:ahLst/>
            <a:cxnLst/>
            <a:rect l="l" t="t" r="r" b="b"/>
            <a:pathLst>
              <a:path w="2230754" h="689610">
                <a:moveTo>
                  <a:pt x="2230369" y="0"/>
                </a:moveTo>
                <a:lnTo>
                  <a:pt x="0" y="0"/>
                </a:lnTo>
                <a:lnTo>
                  <a:pt x="0" y="689608"/>
                </a:lnTo>
                <a:lnTo>
                  <a:pt x="2230369" y="689608"/>
                </a:lnTo>
                <a:lnTo>
                  <a:pt x="2230369" y="0"/>
                </a:lnTo>
                <a:close/>
              </a:path>
            </a:pathLst>
          </a:custGeom>
          <a:ln w="145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484515" y="4192270"/>
            <a:ext cx="1793875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0" dirty="0">
                <a:latin typeface="Arial"/>
                <a:cs typeface="Arial"/>
              </a:rPr>
              <a:t>Ξ</a:t>
            </a:r>
            <a:r>
              <a:rPr sz="1250" b="1" spc="-10" dirty="0">
                <a:latin typeface="Arial"/>
                <a:cs typeface="Arial"/>
              </a:rPr>
              <a:t>Υ</a:t>
            </a:r>
            <a:r>
              <a:rPr sz="1250" b="1" spc="10" dirty="0">
                <a:latin typeface="Arial"/>
                <a:cs typeface="Arial"/>
              </a:rPr>
              <a:t>ΛΙ</a:t>
            </a:r>
            <a:r>
              <a:rPr sz="1250" b="1" spc="-5" dirty="0">
                <a:latin typeface="Arial"/>
                <a:cs typeface="Arial"/>
              </a:rPr>
              <a:t>Ν</a:t>
            </a:r>
            <a:r>
              <a:rPr sz="1250" b="1" spc="15" dirty="0">
                <a:latin typeface="Arial"/>
                <a:cs typeface="Arial"/>
              </a:rPr>
              <a:t>Ο</a:t>
            </a:r>
            <a:r>
              <a:rPr sz="1250" b="1" spc="20" dirty="0">
                <a:latin typeface="Arial"/>
                <a:cs typeface="Arial"/>
              </a:rPr>
              <a:t> </a:t>
            </a:r>
            <a:r>
              <a:rPr sz="1250" b="1" spc="-60" dirty="0">
                <a:latin typeface="Arial"/>
                <a:cs typeface="Arial"/>
              </a:rPr>
              <a:t>Α</a:t>
            </a:r>
            <a:r>
              <a:rPr sz="1250" b="1" spc="15" dirty="0">
                <a:latin typeface="Arial"/>
                <a:cs typeface="Arial"/>
              </a:rPr>
              <a:t>Ν</a:t>
            </a:r>
            <a:r>
              <a:rPr sz="1250" b="1" spc="-10" dirty="0">
                <a:latin typeface="Arial"/>
                <a:cs typeface="Arial"/>
              </a:rPr>
              <a:t>Τ</a:t>
            </a:r>
            <a:r>
              <a:rPr sz="1250" b="1" spc="10" dirty="0">
                <a:latin typeface="Arial"/>
                <a:cs typeface="Arial"/>
              </a:rPr>
              <a:t>Ι</a:t>
            </a:r>
            <a:r>
              <a:rPr sz="1250" b="1" spc="-5" dirty="0">
                <a:latin typeface="Arial"/>
                <a:cs typeface="Arial"/>
              </a:rPr>
              <a:t>Κ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-15" dirty="0">
                <a:latin typeface="Arial"/>
                <a:cs typeface="Arial"/>
              </a:rPr>
              <a:t>Ι</a:t>
            </a:r>
            <a:r>
              <a:rPr sz="1250" b="1" spc="30" dirty="0">
                <a:latin typeface="Arial"/>
                <a:cs typeface="Arial"/>
              </a:rPr>
              <a:t>Μ</a:t>
            </a:r>
            <a:r>
              <a:rPr sz="1250" b="1" spc="5" dirty="0">
                <a:latin typeface="Arial"/>
                <a:cs typeface="Arial"/>
              </a:rPr>
              <a:t>Ε</a:t>
            </a:r>
            <a:r>
              <a:rPr sz="1250" b="1" spc="-5" dirty="0">
                <a:latin typeface="Arial"/>
                <a:cs typeface="Arial"/>
              </a:rPr>
              <a:t>Ν</a:t>
            </a:r>
            <a:r>
              <a:rPr sz="1250" b="1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468259" y="4413884"/>
            <a:ext cx="2216785" cy="0"/>
          </a:xfrm>
          <a:custGeom>
            <a:avLst/>
            <a:gdLst/>
            <a:ahLst/>
            <a:cxnLst/>
            <a:rect l="l" t="t" r="r" b="b"/>
            <a:pathLst>
              <a:path w="2216785">
                <a:moveTo>
                  <a:pt x="0" y="0"/>
                </a:moveTo>
                <a:lnTo>
                  <a:pt x="2216658" y="0"/>
                </a:lnTo>
              </a:path>
            </a:pathLst>
          </a:custGeom>
          <a:ln w="99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468259" y="4408932"/>
            <a:ext cx="2216785" cy="0"/>
          </a:xfrm>
          <a:custGeom>
            <a:avLst/>
            <a:gdLst/>
            <a:ahLst/>
            <a:cxnLst/>
            <a:rect l="l" t="t" r="r" b="b"/>
            <a:pathLst>
              <a:path w="2216785">
                <a:moveTo>
                  <a:pt x="0" y="0"/>
                </a:moveTo>
                <a:lnTo>
                  <a:pt x="22166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484515" y="4405629"/>
            <a:ext cx="2143760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0" dirty="0">
                <a:latin typeface="Arial"/>
                <a:cs typeface="Arial"/>
              </a:rPr>
              <a:t>i</a:t>
            </a:r>
            <a:r>
              <a:rPr sz="1250" b="1" dirty="0">
                <a:latin typeface="Arial"/>
                <a:cs typeface="Arial"/>
              </a:rPr>
              <a:t>s</a:t>
            </a:r>
            <a:r>
              <a:rPr sz="1250" b="1" spc="5" dirty="0">
                <a:latin typeface="Arial"/>
                <a:cs typeface="Arial"/>
              </a:rPr>
              <a:t>a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15" dirty="0">
                <a:latin typeface="Arial"/>
                <a:cs typeface="Arial"/>
              </a:rPr>
              <a:t> </a:t>
            </a:r>
            <a:r>
              <a:rPr sz="1250" spc="-25" dirty="0">
                <a:latin typeface="Arial"/>
                <a:cs typeface="Arial"/>
              </a:rPr>
              <a:t>Σ</a:t>
            </a:r>
            <a:r>
              <a:rPr sz="1250" spc="15" dirty="0">
                <a:latin typeface="Arial"/>
                <a:cs typeface="Arial"/>
              </a:rPr>
              <a:t>Κ</a:t>
            </a:r>
            <a:r>
              <a:rPr sz="1250" spc="10" dirty="0">
                <a:latin typeface="Arial"/>
                <a:cs typeface="Arial"/>
              </a:rPr>
              <a:t>Λ</a:t>
            </a:r>
            <a:r>
              <a:rPr sz="1250" spc="-5" dirty="0">
                <a:latin typeface="Arial"/>
                <a:cs typeface="Arial"/>
              </a:rPr>
              <a:t>Η</a:t>
            </a:r>
            <a:r>
              <a:rPr sz="1250" spc="-10" dirty="0">
                <a:latin typeface="Arial"/>
                <a:cs typeface="Arial"/>
              </a:rPr>
              <a:t>Ρ</a:t>
            </a:r>
            <a:r>
              <a:rPr sz="1250" spc="15" dirty="0">
                <a:latin typeface="Arial"/>
                <a:cs typeface="Arial"/>
              </a:rPr>
              <a:t>Ο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10" dirty="0">
                <a:latin typeface="Arial"/>
                <a:cs typeface="Arial"/>
              </a:rPr>
              <a:t>Α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5" dirty="0">
                <a:latin typeface="Arial"/>
                <a:cs typeface="Arial"/>
              </a:rPr>
              <a:t>Τ</a:t>
            </a:r>
            <a:r>
              <a:rPr sz="1250" spc="-10" dirty="0">
                <a:latin typeface="Arial"/>
                <a:cs typeface="Arial"/>
              </a:rPr>
              <a:t>Ι</a:t>
            </a:r>
            <a:r>
              <a:rPr sz="1250" spc="10" dirty="0">
                <a:latin typeface="Arial"/>
                <a:cs typeface="Arial"/>
              </a:rPr>
              <a:t>Κ</a:t>
            </a:r>
            <a:r>
              <a:rPr sz="1250" spc="-10" dirty="0">
                <a:latin typeface="Arial"/>
                <a:cs typeface="Arial"/>
              </a:rPr>
              <a:t>Ε</a:t>
            </a:r>
            <a:r>
              <a:rPr sz="1250" dirty="0">
                <a:latin typeface="Arial"/>
                <a:cs typeface="Arial"/>
              </a:rPr>
              <a:t>Ι</a:t>
            </a:r>
            <a:r>
              <a:rPr sz="1250" spc="-10" dirty="0">
                <a:latin typeface="Arial"/>
                <a:cs typeface="Arial"/>
              </a:rPr>
              <a:t>Μ</a:t>
            </a:r>
            <a:r>
              <a:rPr sz="1250" spc="10" dirty="0">
                <a:latin typeface="Arial"/>
                <a:cs typeface="Arial"/>
              </a:rPr>
              <a:t>Ε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250" b="1" spc="5" dirty="0">
                <a:latin typeface="Arial"/>
                <a:cs typeface="Arial"/>
              </a:rPr>
              <a:t>βά</a:t>
            </a:r>
            <a:r>
              <a:rPr sz="1250" b="1" spc="-5" dirty="0">
                <a:latin typeface="Arial"/>
                <a:cs typeface="Arial"/>
              </a:rPr>
              <a:t>ρ</a:t>
            </a:r>
            <a:r>
              <a:rPr sz="1250" b="1" spc="5" dirty="0">
                <a:latin typeface="Arial"/>
                <a:cs typeface="Arial"/>
              </a:rPr>
              <a:t>ο</a:t>
            </a:r>
            <a:r>
              <a:rPr sz="1250" b="1" spc="15" dirty="0">
                <a:latin typeface="Arial"/>
                <a:cs typeface="Arial"/>
              </a:rPr>
              <a:t>ς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β</a:t>
            </a:r>
            <a:r>
              <a:rPr sz="1250" spc="5" dirty="0">
                <a:latin typeface="Arial"/>
                <a:cs typeface="Arial"/>
              </a:rPr>
              <a:t>α</a:t>
            </a:r>
            <a:r>
              <a:rPr sz="1250" dirty="0">
                <a:latin typeface="Arial"/>
                <a:cs typeface="Arial"/>
              </a:rPr>
              <a:t>ρ</a:t>
            </a:r>
            <a:r>
              <a:rPr sz="1250" spc="10" dirty="0">
                <a:latin typeface="Arial"/>
                <a:cs typeface="Arial"/>
              </a:rPr>
              <a:t>ύ</a:t>
            </a:r>
            <a:endParaRPr sz="125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552584" y="5198376"/>
            <a:ext cx="1374775" cy="576580"/>
          </a:xfrm>
          <a:custGeom>
            <a:avLst/>
            <a:gdLst/>
            <a:ahLst/>
            <a:cxnLst/>
            <a:rect l="l" t="t" r="r" b="b"/>
            <a:pathLst>
              <a:path w="1374775" h="576579">
                <a:moveTo>
                  <a:pt x="1374646" y="0"/>
                </a:moveTo>
                <a:lnTo>
                  <a:pt x="0" y="0"/>
                </a:lnTo>
                <a:lnTo>
                  <a:pt x="0" y="576073"/>
                </a:lnTo>
                <a:lnTo>
                  <a:pt x="1374646" y="576073"/>
                </a:lnTo>
                <a:lnTo>
                  <a:pt x="1374646" y="0"/>
                </a:lnTo>
                <a:close/>
              </a:path>
            </a:pathLst>
          </a:custGeom>
          <a:ln w="145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578735" y="5226304"/>
            <a:ext cx="811530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5" dirty="0">
                <a:latin typeface="Arial"/>
                <a:cs typeface="Arial"/>
              </a:rPr>
              <a:t>Κ</a:t>
            </a:r>
            <a:r>
              <a:rPr sz="1250" b="1" spc="-40" dirty="0">
                <a:latin typeface="Arial"/>
                <a:cs typeface="Arial"/>
              </a:rPr>
              <a:t>Α</a:t>
            </a:r>
            <a:r>
              <a:rPr sz="1250" b="1" spc="5" dirty="0">
                <a:latin typeface="Arial"/>
                <a:cs typeface="Arial"/>
              </a:rPr>
              <a:t>Ρ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-5" dirty="0">
                <a:latin typeface="Arial"/>
                <a:cs typeface="Arial"/>
              </a:rPr>
              <a:t>Κ</a:t>
            </a:r>
            <a:r>
              <a:rPr sz="1250" b="1" spc="25" dirty="0">
                <a:latin typeface="Arial"/>
                <a:cs typeface="Arial"/>
              </a:rPr>
              <a:t>Λ</a:t>
            </a:r>
            <a:r>
              <a:rPr sz="1250" b="1" spc="15" dirty="0">
                <a:latin typeface="Arial"/>
                <a:cs typeface="Arial"/>
              </a:rPr>
              <a:t>Α</a:t>
            </a:r>
            <a:endParaRPr sz="125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562491" y="5447919"/>
            <a:ext cx="1359535" cy="0"/>
          </a:xfrm>
          <a:custGeom>
            <a:avLst/>
            <a:gdLst/>
            <a:ahLst/>
            <a:cxnLst/>
            <a:rect l="l" t="t" r="r" b="b"/>
            <a:pathLst>
              <a:path w="1359535">
                <a:moveTo>
                  <a:pt x="0" y="0"/>
                </a:moveTo>
                <a:lnTo>
                  <a:pt x="1359407" y="0"/>
                </a:lnTo>
              </a:path>
            </a:pathLst>
          </a:custGeom>
          <a:ln w="99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562491" y="5442965"/>
            <a:ext cx="1359535" cy="0"/>
          </a:xfrm>
          <a:custGeom>
            <a:avLst/>
            <a:gdLst/>
            <a:ahLst/>
            <a:cxnLst/>
            <a:rect l="l" t="t" r="r" b="b"/>
            <a:pathLst>
              <a:path w="1359535">
                <a:moveTo>
                  <a:pt x="0" y="0"/>
                </a:moveTo>
                <a:lnTo>
                  <a:pt x="13594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2578735" y="5446521"/>
            <a:ext cx="1304290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dirty="0">
                <a:latin typeface="Arial"/>
                <a:cs typeface="Arial"/>
              </a:rPr>
              <a:t>i</a:t>
            </a:r>
            <a:r>
              <a:rPr sz="1250" b="1" spc="5" dirty="0">
                <a:latin typeface="Arial"/>
                <a:cs typeface="Arial"/>
              </a:rPr>
              <a:t>s</a:t>
            </a:r>
            <a:r>
              <a:rPr sz="1250" b="1" dirty="0">
                <a:latin typeface="Arial"/>
                <a:cs typeface="Arial"/>
              </a:rPr>
              <a:t>a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5" dirty="0">
                <a:latin typeface="Arial"/>
                <a:cs typeface="Arial"/>
              </a:rPr>
              <a:t> </a:t>
            </a:r>
            <a:r>
              <a:rPr sz="1250" spc="10" dirty="0">
                <a:latin typeface="Arial"/>
                <a:cs typeface="Arial"/>
              </a:rPr>
              <a:t>Ξ</a:t>
            </a:r>
            <a:r>
              <a:rPr sz="1250" spc="-5" dirty="0">
                <a:latin typeface="Arial"/>
                <a:cs typeface="Arial"/>
              </a:rPr>
              <a:t>Υ</a:t>
            </a:r>
            <a:r>
              <a:rPr sz="1250" spc="10" dirty="0">
                <a:latin typeface="Arial"/>
                <a:cs typeface="Arial"/>
              </a:rPr>
              <a:t>ΛΙ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Ο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5" dirty="0">
                <a:latin typeface="Arial"/>
                <a:cs typeface="Arial"/>
              </a:rPr>
              <a:t>Α</a:t>
            </a:r>
            <a:r>
              <a:rPr sz="1250" spc="-20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Τ</a:t>
            </a:r>
            <a:endParaRPr sz="125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552584" y="6004582"/>
            <a:ext cx="1374775" cy="690880"/>
          </a:xfrm>
          <a:custGeom>
            <a:avLst/>
            <a:gdLst/>
            <a:ahLst/>
            <a:cxnLst/>
            <a:rect l="l" t="t" r="r" b="b"/>
            <a:pathLst>
              <a:path w="1374775" h="690879">
                <a:moveTo>
                  <a:pt x="1374646" y="0"/>
                </a:moveTo>
                <a:lnTo>
                  <a:pt x="0" y="0"/>
                </a:lnTo>
                <a:lnTo>
                  <a:pt x="0" y="690373"/>
                </a:lnTo>
                <a:lnTo>
                  <a:pt x="1374646" y="690373"/>
                </a:lnTo>
                <a:lnTo>
                  <a:pt x="1374646" y="0"/>
                </a:lnTo>
                <a:close/>
              </a:path>
            </a:pathLst>
          </a:custGeom>
          <a:ln w="144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2578735" y="6030214"/>
            <a:ext cx="722630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-5" dirty="0">
                <a:latin typeface="Arial"/>
                <a:cs typeface="Arial"/>
              </a:rPr>
              <a:t>Σ</a:t>
            </a:r>
            <a:r>
              <a:rPr sz="1250" b="1" spc="20" dirty="0">
                <a:latin typeface="Arial"/>
                <a:cs typeface="Arial"/>
              </a:rPr>
              <a:t>Κ</a:t>
            </a:r>
            <a:r>
              <a:rPr sz="1250" b="1" spc="-65" dirty="0">
                <a:latin typeface="Arial"/>
                <a:cs typeface="Arial"/>
              </a:rPr>
              <a:t>Α</a:t>
            </a:r>
            <a:r>
              <a:rPr sz="1250" b="1" spc="30" dirty="0">
                <a:latin typeface="Arial"/>
                <a:cs typeface="Arial"/>
              </a:rPr>
              <a:t>Μ</a:t>
            </a:r>
            <a:r>
              <a:rPr sz="1250" b="1" spc="-5" dirty="0">
                <a:latin typeface="Arial"/>
                <a:cs typeface="Arial"/>
              </a:rPr>
              <a:t>ΠΟ</a:t>
            </a:r>
            <a:endParaRPr sz="125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2562491" y="6251448"/>
            <a:ext cx="1359535" cy="0"/>
          </a:xfrm>
          <a:custGeom>
            <a:avLst/>
            <a:gdLst/>
            <a:ahLst/>
            <a:cxnLst/>
            <a:rect l="l" t="t" r="r" b="b"/>
            <a:pathLst>
              <a:path w="1359535">
                <a:moveTo>
                  <a:pt x="0" y="0"/>
                </a:moveTo>
                <a:lnTo>
                  <a:pt x="135940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562491" y="6246876"/>
            <a:ext cx="1359535" cy="0"/>
          </a:xfrm>
          <a:custGeom>
            <a:avLst/>
            <a:gdLst/>
            <a:ahLst/>
            <a:cxnLst/>
            <a:rect l="l" t="t" r="r" b="b"/>
            <a:pathLst>
              <a:path w="1359535">
                <a:moveTo>
                  <a:pt x="0" y="0"/>
                </a:moveTo>
                <a:lnTo>
                  <a:pt x="13594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2578735" y="6242811"/>
            <a:ext cx="1116330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dirty="0">
                <a:latin typeface="Arial"/>
                <a:cs typeface="Arial"/>
              </a:rPr>
              <a:t>i</a:t>
            </a:r>
            <a:r>
              <a:rPr sz="1250" b="1" spc="5" dirty="0">
                <a:latin typeface="Arial"/>
                <a:cs typeface="Arial"/>
              </a:rPr>
              <a:t>s</a:t>
            </a:r>
            <a:r>
              <a:rPr sz="1250" b="1" dirty="0">
                <a:latin typeface="Arial"/>
                <a:cs typeface="Arial"/>
              </a:rPr>
              <a:t>a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5" dirty="0">
                <a:latin typeface="Arial"/>
                <a:cs typeface="Arial"/>
              </a:rPr>
              <a:t> </a:t>
            </a:r>
            <a:r>
              <a:rPr sz="1250" spc="10" dirty="0">
                <a:latin typeface="Arial"/>
                <a:cs typeface="Arial"/>
              </a:rPr>
              <a:t>Κ</a:t>
            </a:r>
            <a:r>
              <a:rPr sz="1250" spc="-5" dirty="0">
                <a:latin typeface="Arial"/>
                <a:cs typeface="Arial"/>
              </a:rPr>
              <a:t>Α</a:t>
            </a:r>
            <a:r>
              <a:rPr sz="1250" spc="10" dirty="0">
                <a:latin typeface="Arial"/>
                <a:cs typeface="Arial"/>
              </a:rPr>
              <a:t>Ρ</a:t>
            </a:r>
            <a:r>
              <a:rPr sz="1250" spc="-5" dirty="0">
                <a:latin typeface="Arial"/>
                <a:cs typeface="Arial"/>
              </a:rPr>
              <a:t>Ε</a:t>
            </a:r>
            <a:r>
              <a:rPr sz="1250" spc="10" dirty="0">
                <a:latin typeface="Arial"/>
                <a:cs typeface="Arial"/>
              </a:rPr>
              <a:t>Κ</a:t>
            </a:r>
            <a:r>
              <a:rPr sz="1250" spc="-15" dirty="0">
                <a:latin typeface="Arial"/>
                <a:cs typeface="Arial"/>
              </a:rPr>
              <a:t>Λ</a:t>
            </a:r>
            <a:r>
              <a:rPr sz="1250" spc="15" dirty="0">
                <a:latin typeface="Arial"/>
                <a:cs typeface="Arial"/>
              </a:rPr>
              <a:t>Α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250" b="1" spc="5" dirty="0">
                <a:latin typeface="Arial"/>
                <a:cs typeface="Arial"/>
              </a:rPr>
              <a:t>βά</a:t>
            </a:r>
            <a:r>
              <a:rPr sz="1250" b="1" spc="-5" dirty="0">
                <a:latin typeface="Arial"/>
                <a:cs typeface="Arial"/>
              </a:rPr>
              <a:t>ρ</a:t>
            </a:r>
            <a:r>
              <a:rPr sz="1250" b="1" spc="5" dirty="0">
                <a:latin typeface="Arial"/>
                <a:cs typeface="Arial"/>
              </a:rPr>
              <a:t>ος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-5" dirty="0">
                <a:latin typeface="Arial"/>
                <a:cs typeface="Arial"/>
              </a:rPr>
              <a:t>ε</a:t>
            </a:r>
            <a:r>
              <a:rPr sz="1250" spc="10" dirty="0">
                <a:latin typeface="Arial"/>
                <a:cs typeface="Arial"/>
              </a:rPr>
              <a:t>λ</a:t>
            </a:r>
            <a:r>
              <a:rPr sz="1250" spc="5" dirty="0">
                <a:latin typeface="Arial"/>
                <a:cs typeface="Arial"/>
              </a:rPr>
              <a:t>α</a:t>
            </a:r>
            <a:r>
              <a:rPr sz="1250" dirty="0">
                <a:latin typeface="Arial"/>
                <a:cs typeface="Arial"/>
              </a:rPr>
              <a:t>φ</a:t>
            </a:r>
            <a:r>
              <a:rPr sz="1250" spc="-5" dirty="0">
                <a:latin typeface="Arial"/>
                <a:cs typeface="Arial"/>
              </a:rPr>
              <a:t>ρύ</a:t>
            </a:r>
            <a:endParaRPr sz="125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6473838" y="6004582"/>
            <a:ext cx="1550035" cy="690880"/>
          </a:xfrm>
          <a:custGeom>
            <a:avLst/>
            <a:gdLst/>
            <a:ahLst/>
            <a:cxnLst/>
            <a:rect l="l" t="t" r="r" b="b"/>
            <a:pathLst>
              <a:path w="1550034" h="690879">
                <a:moveTo>
                  <a:pt x="1549908" y="0"/>
                </a:moveTo>
                <a:lnTo>
                  <a:pt x="0" y="0"/>
                </a:lnTo>
                <a:lnTo>
                  <a:pt x="0" y="690373"/>
                </a:lnTo>
                <a:lnTo>
                  <a:pt x="1549908" y="690373"/>
                </a:lnTo>
                <a:lnTo>
                  <a:pt x="1549908" y="0"/>
                </a:lnTo>
                <a:close/>
              </a:path>
            </a:pathLst>
          </a:custGeom>
          <a:ln w="145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6497701" y="6030214"/>
            <a:ext cx="1343660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25" dirty="0">
                <a:latin typeface="Arial"/>
                <a:cs typeface="Arial"/>
              </a:rPr>
              <a:t>Χ</a:t>
            </a:r>
            <a:r>
              <a:rPr sz="1250" b="1" spc="-65" dirty="0">
                <a:latin typeface="Arial"/>
                <a:cs typeface="Arial"/>
              </a:rPr>
              <a:t>Α</a:t>
            </a:r>
            <a:r>
              <a:rPr sz="1250" b="1" spc="25" dirty="0">
                <a:latin typeface="Arial"/>
                <a:cs typeface="Arial"/>
              </a:rPr>
              <a:t>Ρ</a:t>
            </a:r>
            <a:r>
              <a:rPr sz="1250" b="1" spc="-10" dirty="0">
                <a:latin typeface="Arial"/>
                <a:cs typeface="Arial"/>
              </a:rPr>
              <a:t>Τ</a:t>
            </a:r>
            <a:r>
              <a:rPr sz="1250" b="1" spc="5" dirty="0">
                <a:latin typeface="Arial"/>
                <a:cs typeface="Arial"/>
              </a:rPr>
              <a:t>Ο</a:t>
            </a:r>
            <a:r>
              <a:rPr sz="1250" b="1" spc="-5" dirty="0">
                <a:latin typeface="Arial"/>
                <a:cs typeface="Arial"/>
              </a:rPr>
              <a:t>ΝΟ</a:t>
            </a:r>
            <a:r>
              <a:rPr sz="1250" b="1" spc="30" dirty="0">
                <a:latin typeface="Arial"/>
                <a:cs typeface="Arial"/>
              </a:rPr>
              <a:t>Μ</a:t>
            </a:r>
            <a:r>
              <a:rPr sz="1250" b="1" spc="10" dirty="0">
                <a:latin typeface="Arial"/>
                <a:cs typeface="Arial"/>
              </a:rPr>
              <a:t>Ι</a:t>
            </a:r>
            <a:r>
              <a:rPr sz="1250" b="1" spc="-20" dirty="0">
                <a:latin typeface="Arial"/>
                <a:cs typeface="Arial"/>
              </a:rPr>
              <a:t>Σ</a:t>
            </a:r>
            <a:r>
              <a:rPr sz="1250" b="1" spc="30" dirty="0">
                <a:latin typeface="Arial"/>
                <a:cs typeface="Arial"/>
              </a:rPr>
              <a:t>Μ</a:t>
            </a:r>
            <a:r>
              <a:rPr sz="1250" b="1" spc="15" dirty="0">
                <a:latin typeface="Arial"/>
                <a:cs typeface="Arial"/>
              </a:rPr>
              <a:t>Α</a:t>
            </a:r>
            <a:endParaRPr sz="125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6481445" y="6251447"/>
            <a:ext cx="1537970" cy="0"/>
          </a:xfrm>
          <a:custGeom>
            <a:avLst/>
            <a:gdLst/>
            <a:ahLst/>
            <a:cxnLst/>
            <a:rect l="l" t="t" r="r" b="b"/>
            <a:pathLst>
              <a:path w="1537970">
                <a:moveTo>
                  <a:pt x="0" y="0"/>
                </a:moveTo>
                <a:lnTo>
                  <a:pt x="15377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481445" y="6246876"/>
            <a:ext cx="1537970" cy="0"/>
          </a:xfrm>
          <a:custGeom>
            <a:avLst/>
            <a:gdLst/>
            <a:ahLst/>
            <a:cxnLst/>
            <a:rect l="l" t="t" r="r" b="b"/>
            <a:pathLst>
              <a:path w="1537970">
                <a:moveTo>
                  <a:pt x="0" y="0"/>
                </a:moveTo>
                <a:lnTo>
                  <a:pt x="15377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6497701" y="6242811"/>
            <a:ext cx="1439545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0" dirty="0">
                <a:latin typeface="Arial"/>
                <a:cs typeface="Arial"/>
              </a:rPr>
              <a:t>i</a:t>
            </a:r>
            <a:r>
              <a:rPr sz="1250" b="1" dirty="0">
                <a:latin typeface="Arial"/>
                <a:cs typeface="Arial"/>
              </a:rPr>
              <a:t>sa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15" dirty="0">
                <a:latin typeface="Arial"/>
                <a:cs typeface="Arial"/>
              </a:rPr>
              <a:t> </a:t>
            </a:r>
            <a:r>
              <a:rPr sz="1250" spc="-30" dirty="0">
                <a:latin typeface="Arial"/>
                <a:cs typeface="Arial"/>
              </a:rPr>
              <a:t>Χ</a:t>
            </a:r>
            <a:r>
              <a:rPr sz="1250" spc="10" dirty="0">
                <a:latin typeface="Arial"/>
                <a:cs typeface="Arial"/>
              </a:rPr>
              <a:t>ΑΡ</a:t>
            </a:r>
            <a:r>
              <a:rPr sz="1250" spc="-10" dirty="0">
                <a:latin typeface="Arial"/>
                <a:cs typeface="Arial"/>
              </a:rPr>
              <a:t>Τ</a:t>
            </a:r>
            <a:r>
              <a:rPr sz="1250" dirty="0">
                <a:latin typeface="Arial"/>
                <a:cs typeface="Arial"/>
              </a:rPr>
              <a:t>Ι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Ο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5" dirty="0">
                <a:latin typeface="Arial"/>
                <a:cs typeface="Arial"/>
              </a:rPr>
              <a:t>ΑΝΤ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250" b="1" dirty="0">
                <a:latin typeface="Arial"/>
                <a:cs typeface="Arial"/>
              </a:rPr>
              <a:t>αξ</a:t>
            </a:r>
            <a:r>
              <a:rPr sz="1250" b="1" spc="10" dirty="0">
                <a:latin typeface="Arial"/>
                <a:cs typeface="Arial"/>
              </a:rPr>
              <a:t>ί</a:t>
            </a:r>
            <a:r>
              <a:rPr sz="1250" b="1" spc="5" dirty="0">
                <a:latin typeface="Arial"/>
                <a:cs typeface="Arial"/>
              </a:rPr>
              <a:t>α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15" dirty="0">
                <a:latin typeface="Arial"/>
                <a:cs typeface="Arial"/>
              </a:rPr>
              <a:t>µή</a:t>
            </a:r>
            <a:r>
              <a:rPr sz="1250" spc="-20" dirty="0">
                <a:latin typeface="Arial"/>
                <a:cs typeface="Arial"/>
              </a:rPr>
              <a:t> </a:t>
            </a:r>
            <a:r>
              <a:rPr sz="1250" spc="10" dirty="0">
                <a:latin typeface="Arial"/>
                <a:cs typeface="Arial"/>
              </a:rPr>
              <a:t>α</a:t>
            </a:r>
            <a:r>
              <a:rPr sz="1250" spc="-5" dirty="0">
                <a:latin typeface="Arial"/>
                <a:cs typeface="Arial"/>
              </a:rPr>
              <a:t>να</a:t>
            </a:r>
            <a:r>
              <a:rPr sz="1250" spc="10" dirty="0">
                <a:latin typeface="Arial"/>
                <a:cs typeface="Arial"/>
              </a:rPr>
              <a:t>λ</a:t>
            </a:r>
            <a:r>
              <a:rPr sz="1250" dirty="0">
                <a:latin typeface="Arial"/>
                <a:cs typeface="Arial"/>
              </a:rPr>
              <a:t>ώσ</a:t>
            </a:r>
            <a:r>
              <a:rPr sz="1250" spc="-15" dirty="0">
                <a:latin typeface="Arial"/>
                <a:cs typeface="Arial"/>
              </a:rPr>
              <a:t>ι</a:t>
            </a:r>
            <a:r>
              <a:rPr sz="1250" spc="15" dirty="0">
                <a:latin typeface="Arial"/>
                <a:cs typeface="Arial"/>
              </a:rPr>
              <a:t>µο</a:t>
            </a:r>
            <a:endParaRPr sz="125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3279527" y="5774462"/>
            <a:ext cx="120014" cy="240029"/>
          </a:xfrm>
          <a:custGeom>
            <a:avLst/>
            <a:gdLst/>
            <a:ahLst/>
            <a:cxnLst/>
            <a:rect l="l" t="t" r="r" b="b"/>
            <a:pathLst>
              <a:path w="120014" h="240029">
                <a:moveTo>
                  <a:pt x="0" y="121154"/>
                </a:moveTo>
                <a:lnTo>
                  <a:pt x="62481" y="0"/>
                </a:lnTo>
                <a:lnTo>
                  <a:pt x="95549" y="70104"/>
                </a:lnTo>
                <a:lnTo>
                  <a:pt x="57148" y="70104"/>
                </a:lnTo>
                <a:lnTo>
                  <a:pt x="52573" y="73141"/>
                </a:lnTo>
                <a:lnTo>
                  <a:pt x="50298" y="77723"/>
                </a:lnTo>
                <a:lnTo>
                  <a:pt x="50298" y="86772"/>
                </a:lnTo>
                <a:lnTo>
                  <a:pt x="0" y="121154"/>
                </a:lnTo>
                <a:close/>
              </a:path>
              <a:path w="120014" h="240029">
                <a:moveTo>
                  <a:pt x="50298" y="86772"/>
                </a:moveTo>
                <a:lnTo>
                  <a:pt x="50298" y="77723"/>
                </a:lnTo>
                <a:lnTo>
                  <a:pt x="52573" y="73141"/>
                </a:lnTo>
                <a:lnTo>
                  <a:pt x="57148" y="70104"/>
                </a:lnTo>
                <a:lnTo>
                  <a:pt x="64769" y="70104"/>
                </a:lnTo>
                <a:lnTo>
                  <a:pt x="67056" y="73141"/>
                </a:lnTo>
                <a:lnTo>
                  <a:pt x="69344" y="77723"/>
                </a:lnTo>
                <a:lnTo>
                  <a:pt x="71631" y="80008"/>
                </a:lnTo>
                <a:lnTo>
                  <a:pt x="60194" y="80008"/>
                </a:lnTo>
                <a:lnTo>
                  <a:pt x="50298" y="86772"/>
                </a:lnTo>
                <a:close/>
              </a:path>
              <a:path w="120014" h="240029">
                <a:moveTo>
                  <a:pt x="119630" y="121154"/>
                </a:moveTo>
                <a:lnTo>
                  <a:pt x="71512" y="87843"/>
                </a:lnTo>
                <a:lnTo>
                  <a:pt x="71631" y="80008"/>
                </a:lnTo>
                <a:lnTo>
                  <a:pt x="69344" y="77723"/>
                </a:lnTo>
                <a:lnTo>
                  <a:pt x="67056" y="73141"/>
                </a:lnTo>
                <a:lnTo>
                  <a:pt x="64769" y="70104"/>
                </a:lnTo>
                <a:lnTo>
                  <a:pt x="95549" y="70104"/>
                </a:lnTo>
                <a:lnTo>
                  <a:pt x="119630" y="121154"/>
                </a:lnTo>
                <a:close/>
              </a:path>
              <a:path w="120014" h="240029">
                <a:moveTo>
                  <a:pt x="64769" y="240024"/>
                </a:moveTo>
                <a:lnTo>
                  <a:pt x="54861" y="240024"/>
                </a:lnTo>
                <a:lnTo>
                  <a:pt x="52573" y="237739"/>
                </a:lnTo>
                <a:lnTo>
                  <a:pt x="50298" y="234689"/>
                </a:lnTo>
                <a:lnTo>
                  <a:pt x="50298" y="86772"/>
                </a:lnTo>
                <a:lnTo>
                  <a:pt x="60194" y="80008"/>
                </a:lnTo>
                <a:lnTo>
                  <a:pt x="71512" y="87843"/>
                </a:lnTo>
                <a:lnTo>
                  <a:pt x="69344" y="230120"/>
                </a:lnTo>
                <a:lnTo>
                  <a:pt x="69344" y="234689"/>
                </a:lnTo>
                <a:lnTo>
                  <a:pt x="67056" y="237739"/>
                </a:lnTo>
                <a:lnTo>
                  <a:pt x="64769" y="240024"/>
                </a:lnTo>
                <a:close/>
              </a:path>
              <a:path w="120014" h="240029">
                <a:moveTo>
                  <a:pt x="71512" y="87843"/>
                </a:moveTo>
                <a:lnTo>
                  <a:pt x="60194" y="80008"/>
                </a:lnTo>
                <a:lnTo>
                  <a:pt x="71631" y="80008"/>
                </a:lnTo>
                <a:lnTo>
                  <a:pt x="71512" y="878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329826" y="5844566"/>
            <a:ext cx="21590" cy="170180"/>
          </a:xfrm>
          <a:custGeom>
            <a:avLst/>
            <a:gdLst/>
            <a:ahLst/>
            <a:cxnLst/>
            <a:rect l="l" t="t" r="r" b="b"/>
            <a:pathLst>
              <a:path w="21589" h="170179">
                <a:moveTo>
                  <a:pt x="21332" y="9903"/>
                </a:moveTo>
                <a:lnTo>
                  <a:pt x="19045" y="160016"/>
                </a:lnTo>
                <a:lnTo>
                  <a:pt x="19045" y="164584"/>
                </a:lnTo>
                <a:lnTo>
                  <a:pt x="16757" y="167635"/>
                </a:lnTo>
                <a:lnTo>
                  <a:pt x="14470" y="169919"/>
                </a:lnTo>
                <a:lnTo>
                  <a:pt x="4562" y="169919"/>
                </a:lnTo>
                <a:lnTo>
                  <a:pt x="2274" y="167635"/>
                </a:lnTo>
                <a:lnTo>
                  <a:pt x="0" y="164584"/>
                </a:lnTo>
                <a:lnTo>
                  <a:pt x="0" y="7619"/>
                </a:lnTo>
                <a:lnTo>
                  <a:pt x="2274" y="3037"/>
                </a:lnTo>
                <a:lnTo>
                  <a:pt x="6849" y="0"/>
                </a:lnTo>
                <a:lnTo>
                  <a:pt x="14470" y="0"/>
                </a:lnTo>
                <a:lnTo>
                  <a:pt x="16757" y="3037"/>
                </a:lnTo>
                <a:lnTo>
                  <a:pt x="19045" y="7619"/>
                </a:lnTo>
                <a:lnTo>
                  <a:pt x="21332" y="990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279527" y="5774462"/>
            <a:ext cx="120014" cy="121285"/>
          </a:xfrm>
          <a:custGeom>
            <a:avLst/>
            <a:gdLst/>
            <a:ahLst/>
            <a:cxnLst/>
            <a:rect l="l" t="t" r="r" b="b"/>
            <a:pathLst>
              <a:path w="120014" h="121285">
                <a:moveTo>
                  <a:pt x="60194" y="80008"/>
                </a:moveTo>
                <a:lnTo>
                  <a:pt x="0" y="121154"/>
                </a:lnTo>
                <a:lnTo>
                  <a:pt x="62481" y="0"/>
                </a:lnTo>
                <a:lnTo>
                  <a:pt x="119630" y="121154"/>
                </a:lnTo>
                <a:lnTo>
                  <a:pt x="60194" y="800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99721" y="4854721"/>
            <a:ext cx="120014" cy="356235"/>
          </a:xfrm>
          <a:custGeom>
            <a:avLst/>
            <a:gdLst/>
            <a:ahLst/>
            <a:cxnLst/>
            <a:rect l="l" t="t" r="r" b="b"/>
            <a:pathLst>
              <a:path w="120014" h="356235">
                <a:moveTo>
                  <a:pt x="0" y="121154"/>
                </a:moveTo>
                <a:lnTo>
                  <a:pt x="59435" y="0"/>
                </a:lnTo>
                <a:lnTo>
                  <a:pt x="94273" y="70104"/>
                </a:lnTo>
                <a:lnTo>
                  <a:pt x="54861" y="70104"/>
                </a:lnTo>
                <a:lnTo>
                  <a:pt x="52586" y="72388"/>
                </a:lnTo>
                <a:lnTo>
                  <a:pt x="50298" y="77723"/>
                </a:lnTo>
                <a:lnTo>
                  <a:pt x="50243" y="86371"/>
                </a:lnTo>
                <a:lnTo>
                  <a:pt x="0" y="121154"/>
                </a:lnTo>
                <a:close/>
              </a:path>
              <a:path w="120014" h="356235">
                <a:moveTo>
                  <a:pt x="50243" y="86371"/>
                </a:moveTo>
                <a:lnTo>
                  <a:pt x="50298" y="77723"/>
                </a:lnTo>
                <a:lnTo>
                  <a:pt x="52586" y="72388"/>
                </a:lnTo>
                <a:lnTo>
                  <a:pt x="54861" y="70104"/>
                </a:lnTo>
                <a:lnTo>
                  <a:pt x="64769" y="70104"/>
                </a:lnTo>
                <a:lnTo>
                  <a:pt x="67056" y="72388"/>
                </a:lnTo>
                <a:lnTo>
                  <a:pt x="69344" y="77723"/>
                </a:lnTo>
                <a:lnTo>
                  <a:pt x="69344" y="80008"/>
                </a:lnTo>
                <a:lnTo>
                  <a:pt x="59435" y="80008"/>
                </a:lnTo>
                <a:lnTo>
                  <a:pt x="50243" y="86371"/>
                </a:lnTo>
                <a:close/>
              </a:path>
              <a:path w="120014" h="356235">
                <a:moveTo>
                  <a:pt x="119642" y="121154"/>
                </a:moveTo>
                <a:lnTo>
                  <a:pt x="69344" y="86779"/>
                </a:lnTo>
                <a:lnTo>
                  <a:pt x="69344" y="77723"/>
                </a:lnTo>
                <a:lnTo>
                  <a:pt x="67056" y="72388"/>
                </a:lnTo>
                <a:lnTo>
                  <a:pt x="64769" y="70104"/>
                </a:lnTo>
                <a:lnTo>
                  <a:pt x="94273" y="70104"/>
                </a:lnTo>
                <a:lnTo>
                  <a:pt x="119642" y="121154"/>
                </a:lnTo>
                <a:close/>
              </a:path>
              <a:path w="120014" h="356235">
                <a:moveTo>
                  <a:pt x="62481" y="355856"/>
                </a:moveTo>
                <a:lnTo>
                  <a:pt x="54861" y="355856"/>
                </a:lnTo>
                <a:lnTo>
                  <a:pt x="52586" y="353571"/>
                </a:lnTo>
                <a:lnTo>
                  <a:pt x="50298" y="348237"/>
                </a:lnTo>
                <a:lnTo>
                  <a:pt x="48011" y="345952"/>
                </a:lnTo>
                <a:lnTo>
                  <a:pt x="50243" y="86371"/>
                </a:lnTo>
                <a:lnTo>
                  <a:pt x="59435" y="80008"/>
                </a:lnTo>
                <a:lnTo>
                  <a:pt x="69344" y="86779"/>
                </a:lnTo>
                <a:lnTo>
                  <a:pt x="69344" y="345952"/>
                </a:lnTo>
                <a:lnTo>
                  <a:pt x="67056" y="348237"/>
                </a:lnTo>
                <a:lnTo>
                  <a:pt x="67056" y="353571"/>
                </a:lnTo>
                <a:lnTo>
                  <a:pt x="62481" y="355856"/>
                </a:lnTo>
                <a:close/>
              </a:path>
              <a:path w="120014" h="356235">
                <a:moveTo>
                  <a:pt x="69344" y="86779"/>
                </a:moveTo>
                <a:lnTo>
                  <a:pt x="59435" y="80008"/>
                </a:lnTo>
                <a:lnTo>
                  <a:pt x="69344" y="80008"/>
                </a:lnTo>
                <a:lnTo>
                  <a:pt x="69344" y="867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847732" y="4924825"/>
            <a:ext cx="21590" cy="285750"/>
          </a:xfrm>
          <a:custGeom>
            <a:avLst/>
            <a:gdLst/>
            <a:ahLst/>
            <a:cxnLst/>
            <a:rect l="l" t="t" r="r" b="b"/>
            <a:pathLst>
              <a:path w="21589" h="285750">
                <a:moveTo>
                  <a:pt x="21332" y="9903"/>
                </a:moveTo>
                <a:lnTo>
                  <a:pt x="21332" y="275848"/>
                </a:lnTo>
                <a:lnTo>
                  <a:pt x="19045" y="278132"/>
                </a:lnTo>
                <a:lnTo>
                  <a:pt x="19045" y="283467"/>
                </a:lnTo>
                <a:lnTo>
                  <a:pt x="14470" y="285752"/>
                </a:lnTo>
                <a:lnTo>
                  <a:pt x="6849" y="285752"/>
                </a:lnTo>
                <a:lnTo>
                  <a:pt x="4574" y="283467"/>
                </a:lnTo>
                <a:lnTo>
                  <a:pt x="2287" y="278132"/>
                </a:lnTo>
                <a:lnTo>
                  <a:pt x="0" y="275848"/>
                </a:lnTo>
                <a:lnTo>
                  <a:pt x="2287" y="9903"/>
                </a:lnTo>
                <a:lnTo>
                  <a:pt x="2287" y="7619"/>
                </a:lnTo>
                <a:lnTo>
                  <a:pt x="4574" y="2284"/>
                </a:lnTo>
                <a:lnTo>
                  <a:pt x="6849" y="0"/>
                </a:lnTo>
                <a:lnTo>
                  <a:pt x="16757" y="0"/>
                </a:lnTo>
                <a:lnTo>
                  <a:pt x="19045" y="2284"/>
                </a:lnTo>
                <a:lnTo>
                  <a:pt x="21332" y="7619"/>
                </a:lnTo>
                <a:lnTo>
                  <a:pt x="21332" y="990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799721" y="4854721"/>
            <a:ext cx="120014" cy="121285"/>
          </a:xfrm>
          <a:custGeom>
            <a:avLst/>
            <a:gdLst/>
            <a:ahLst/>
            <a:cxnLst/>
            <a:rect l="l" t="t" r="r" b="b"/>
            <a:pathLst>
              <a:path w="120014" h="121285">
                <a:moveTo>
                  <a:pt x="59435" y="80008"/>
                </a:moveTo>
                <a:lnTo>
                  <a:pt x="0" y="121154"/>
                </a:lnTo>
                <a:lnTo>
                  <a:pt x="59435" y="0"/>
                </a:lnTo>
                <a:lnTo>
                  <a:pt x="119642" y="121154"/>
                </a:lnTo>
                <a:lnTo>
                  <a:pt x="59435" y="800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166747" y="4854721"/>
            <a:ext cx="120014" cy="356235"/>
          </a:xfrm>
          <a:custGeom>
            <a:avLst/>
            <a:gdLst/>
            <a:ahLst/>
            <a:cxnLst/>
            <a:rect l="l" t="t" r="r" b="b"/>
            <a:pathLst>
              <a:path w="120014" h="356235">
                <a:moveTo>
                  <a:pt x="0" y="121154"/>
                </a:moveTo>
                <a:lnTo>
                  <a:pt x="60206" y="0"/>
                </a:lnTo>
                <a:lnTo>
                  <a:pt x="94598" y="70104"/>
                </a:lnTo>
                <a:lnTo>
                  <a:pt x="54873" y="70104"/>
                </a:lnTo>
                <a:lnTo>
                  <a:pt x="52586" y="72388"/>
                </a:lnTo>
                <a:lnTo>
                  <a:pt x="50298" y="77723"/>
                </a:lnTo>
                <a:lnTo>
                  <a:pt x="50240" y="86819"/>
                </a:lnTo>
                <a:lnTo>
                  <a:pt x="0" y="121154"/>
                </a:lnTo>
                <a:close/>
              </a:path>
              <a:path w="120014" h="356235">
                <a:moveTo>
                  <a:pt x="50240" y="86819"/>
                </a:moveTo>
                <a:lnTo>
                  <a:pt x="50298" y="77723"/>
                </a:lnTo>
                <a:lnTo>
                  <a:pt x="52586" y="72388"/>
                </a:lnTo>
                <a:lnTo>
                  <a:pt x="54873" y="70104"/>
                </a:lnTo>
                <a:lnTo>
                  <a:pt x="64781" y="70104"/>
                </a:lnTo>
                <a:lnTo>
                  <a:pt x="67056" y="72388"/>
                </a:lnTo>
                <a:lnTo>
                  <a:pt x="69344" y="77723"/>
                </a:lnTo>
                <a:lnTo>
                  <a:pt x="69344" y="80008"/>
                </a:lnTo>
                <a:lnTo>
                  <a:pt x="60206" y="80008"/>
                </a:lnTo>
                <a:lnTo>
                  <a:pt x="50240" y="86819"/>
                </a:lnTo>
                <a:close/>
              </a:path>
              <a:path w="120014" h="356235">
                <a:moveTo>
                  <a:pt x="119642" y="121154"/>
                </a:moveTo>
                <a:lnTo>
                  <a:pt x="69344" y="86333"/>
                </a:lnTo>
                <a:lnTo>
                  <a:pt x="69344" y="77723"/>
                </a:lnTo>
                <a:lnTo>
                  <a:pt x="67056" y="72388"/>
                </a:lnTo>
                <a:lnTo>
                  <a:pt x="64781" y="70104"/>
                </a:lnTo>
                <a:lnTo>
                  <a:pt x="94598" y="70104"/>
                </a:lnTo>
                <a:lnTo>
                  <a:pt x="119642" y="121154"/>
                </a:lnTo>
                <a:close/>
              </a:path>
              <a:path w="120014" h="356235">
                <a:moveTo>
                  <a:pt x="62494" y="355856"/>
                </a:moveTo>
                <a:lnTo>
                  <a:pt x="54873" y="355856"/>
                </a:lnTo>
                <a:lnTo>
                  <a:pt x="52586" y="353571"/>
                </a:lnTo>
                <a:lnTo>
                  <a:pt x="50298" y="348237"/>
                </a:lnTo>
                <a:lnTo>
                  <a:pt x="48011" y="345952"/>
                </a:lnTo>
                <a:lnTo>
                  <a:pt x="50240" y="86819"/>
                </a:lnTo>
                <a:lnTo>
                  <a:pt x="60206" y="80008"/>
                </a:lnTo>
                <a:lnTo>
                  <a:pt x="69344" y="86333"/>
                </a:lnTo>
                <a:lnTo>
                  <a:pt x="69344" y="345952"/>
                </a:lnTo>
                <a:lnTo>
                  <a:pt x="67056" y="348237"/>
                </a:lnTo>
                <a:lnTo>
                  <a:pt x="67056" y="353571"/>
                </a:lnTo>
                <a:lnTo>
                  <a:pt x="62494" y="355856"/>
                </a:lnTo>
                <a:close/>
              </a:path>
              <a:path w="120014" h="356235">
                <a:moveTo>
                  <a:pt x="69344" y="86333"/>
                </a:moveTo>
                <a:lnTo>
                  <a:pt x="60206" y="80008"/>
                </a:lnTo>
                <a:lnTo>
                  <a:pt x="69344" y="80008"/>
                </a:lnTo>
                <a:lnTo>
                  <a:pt x="69344" y="863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214758" y="4924825"/>
            <a:ext cx="21590" cy="285750"/>
          </a:xfrm>
          <a:custGeom>
            <a:avLst/>
            <a:gdLst/>
            <a:ahLst/>
            <a:cxnLst/>
            <a:rect l="l" t="t" r="r" b="b"/>
            <a:pathLst>
              <a:path w="21589" h="285750">
                <a:moveTo>
                  <a:pt x="21332" y="9903"/>
                </a:moveTo>
                <a:lnTo>
                  <a:pt x="21332" y="275848"/>
                </a:lnTo>
                <a:lnTo>
                  <a:pt x="19045" y="278132"/>
                </a:lnTo>
                <a:lnTo>
                  <a:pt x="19045" y="283467"/>
                </a:lnTo>
                <a:lnTo>
                  <a:pt x="14483" y="285752"/>
                </a:lnTo>
                <a:lnTo>
                  <a:pt x="6862" y="285752"/>
                </a:lnTo>
                <a:lnTo>
                  <a:pt x="4574" y="283467"/>
                </a:lnTo>
                <a:lnTo>
                  <a:pt x="2287" y="278132"/>
                </a:lnTo>
                <a:lnTo>
                  <a:pt x="0" y="275848"/>
                </a:lnTo>
                <a:lnTo>
                  <a:pt x="2287" y="9903"/>
                </a:lnTo>
                <a:lnTo>
                  <a:pt x="2287" y="7619"/>
                </a:lnTo>
                <a:lnTo>
                  <a:pt x="4574" y="2284"/>
                </a:lnTo>
                <a:lnTo>
                  <a:pt x="6862" y="0"/>
                </a:lnTo>
                <a:lnTo>
                  <a:pt x="16770" y="0"/>
                </a:lnTo>
                <a:lnTo>
                  <a:pt x="19045" y="2284"/>
                </a:lnTo>
                <a:lnTo>
                  <a:pt x="21332" y="7619"/>
                </a:lnTo>
                <a:lnTo>
                  <a:pt x="21332" y="990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66747" y="4854721"/>
            <a:ext cx="120014" cy="121285"/>
          </a:xfrm>
          <a:custGeom>
            <a:avLst/>
            <a:gdLst/>
            <a:ahLst/>
            <a:cxnLst/>
            <a:rect l="l" t="t" r="r" b="b"/>
            <a:pathLst>
              <a:path w="120014" h="121285">
                <a:moveTo>
                  <a:pt x="60206" y="80008"/>
                </a:moveTo>
                <a:lnTo>
                  <a:pt x="0" y="121154"/>
                </a:lnTo>
                <a:lnTo>
                  <a:pt x="60206" y="0"/>
                </a:lnTo>
                <a:lnTo>
                  <a:pt x="119642" y="121154"/>
                </a:lnTo>
                <a:lnTo>
                  <a:pt x="60206" y="800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160143" y="4854721"/>
            <a:ext cx="120014" cy="414020"/>
          </a:xfrm>
          <a:custGeom>
            <a:avLst/>
            <a:gdLst/>
            <a:ahLst/>
            <a:cxnLst/>
            <a:rect l="l" t="t" r="r" b="b"/>
            <a:pathLst>
              <a:path w="120014" h="414020">
                <a:moveTo>
                  <a:pt x="0" y="121154"/>
                </a:moveTo>
                <a:lnTo>
                  <a:pt x="59435" y="0"/>
                </a:lnTo>
                <a:lnTo>
                  <a:pt x="94266" y="70104"/>
                </a:lnTo>
                <a:lnTo>
                  <a:pt x="57148" y="70104"/>
                </a:lnTo>
                <a:lnTo>
                  <a:pt x="52573" y="72388"/>
                </a:lnTo>
                <a:lnTo>
                  <a:pt x="50298" y="77723"/>
                </a:lnTo>
                <a:lnTo>
                  <a:pt x="50298" y="86333"/>
                </a:lnTo>
                <a:lnTo>
                  <a:pt x="0" y="121154"/>
                </a:lnTo>
                <a:close/>
              </a:path>
              <a:path w="120014" h="414020">
                <a:moveTo>
                  <a:pt x="50298" y="86333"/>
                </a:moveTo>
                <a:lnTo>
                  <a:pt x="50298" y="77723"/>
                </a:lnTo>
                <a:lnTo>
                  <a:pt x="52573" y="72388"/>
                </a:lnTo>
                <a:lnTo>
                  <a:pt x="57148" y="70104"/>
                </a:lnTo>
                <a:lnTo>
                  <a:pt x="64769" y="70104"/>
                </a:lnTo>
                <a:lnTo>
                  <a:pt x="67056" y="72388"/>
                </a:lnTo>
                <a:lnTo>
                  <a:pt x="69344" y="77723"/>
                </a:lnTo>
                <a:lnTo>
                  <a:pt x="69344" y="80008"/>
                </a:lnTo>
                <a:lnTo>
                  <a:pt x="59435" y="80008"/>
                </a:lnTo>
                <a:lnTo>
                  <a:pt x="50298" y="86333"/>
                </a:lnTo>
                <a:close/>
              </a:path>
              <a:path w="120014" h="414020">
                <a:moveTo>
                  <a:pt x="119630" y="121154"/>
                </a:moveTo>
                <a:lnTo>
                  <a:pt x="69344" y="86780"/>
                </a:lnTo>
                <a:lnTo>
                  <a:pt x="69344" y="77723"/>
                </a:lnTo>
                <a:lnTo>
                  <a:pt x="67056" y="72388"/>
                </a:lnTo>
                <a:lnTo>
                  <a:pt x="64769" y="70104"/>
                </a:lnTo>
                <a:lnTo>
                  <a:pt x="94266" y="70104"/>
                </a:lnTo>
                <a:lnTo>
                  <a:pt x="119630" y="121154"/>
                </a:lnTo>
                <a:close/>
              </a:path>
              <a:path w="120014" h="414020">
                <a:moveTo>
                  <a:pt x="59435" y="413759"/>
                </a:moveTo>
                <a:lnTo>
                  <a:pt x="54861" y="411475"/>
                </a:lnTo>
                <a:lnTo>
                  <a:pt x="50298" y="406906"/>
                </a:lnTo>
                <a:lnTo>
                  <a:pt x="50298" y="86333"/>
                </a:lnTo>
                <a:lnTo>
                  <a:pt x="59435" y="80008"/>
                </a:lnTo>
                <a:lnTo>
                  <a:pt x="69344" y="86780"/>
                </a:lnTo>
                <a:lnTo>
                  <a:pt x="69344" y="406906"/>
                </a:lnTo>
                <a:lnTo>
                  <a:pt x="67056" y="409190"/>
                </a:lnTo>
                <a:lnTo>
                  <a:pt x="61723" y="411475"/>
                </a:lnTo>
                <a:lnTo>
                  <a:pt x="59435" y="413759"/>
                </a:lnTo>
                <a:close/>
              </a:path>
              <a:path w="120014" h="414020">
                <a:moveTo>
                  <a:pt x="69344" y="86780"/>
                </a:moveTo>
                <a:lnTo>
                  <a:pt x="59435" y="80008"/>
                </a:lnTo>
                <a:lnTo>
                  <a:pt x="69344" y="80008"/>
                </a:lnTo>
                <a:lnTo>
                  <a:pt x="69344" y="867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210442" y="4924825"/>
            <a:ext cx="19050" cy="344170"/>
          </a:xfrm>
          <a:custGeom>
            <a:avLst/>
            <a:gdLst/>
            <a:ahLst/>
            <a:cxnLst/>
            <a:rect l="l" t="t" r="r" b="b"/>
            <a:pathLst>
              <a:path w="19050" h="344170">
                <a:moveTo>
                  <a:pt x="19045" y="9903"/>
                </a:moveTo>
                <a:lnTo>
                  <a:pt x="19045" y="336801"/>
                </a:lnTo>
                <a:lnTo>
                  <a:pt x="16757" y="339086"/>
                </a:lnTo>
                <a:lnTo>
                  <a:pt x="11424" y="341370"/>
                </a:lnTo>
                <a:lnTo>
                  <a:pt x="9137" y="343655"/>
                </a:lnTo>
                <a:lnTo>
                  <a:pt x="4562" y="341370"/>
                </a:lnTo>
                <a:lnTo>
                  <a:pt x="0" y="336801"/>
                </a:lnTo>
                <a:lnTo>
                  <a:pt x="0" y="7619"/>
                </a:lnTo>
                <a:lnTo>
                  <a:pt x="2274" y="2284"/>
                </a:lnTo>
                <a:lnTo>
                  <a:pt x="6849" y="0"/>
                </a:lnTo>
                <a:lnTo>
                  <a:pt x="14470" y="0"/>
                </a:lnTo>
                <a:lnTo>
                  <a:pt x="16757" y="2284"/>
                </a:lnTo>
                <a:lnTo>
                  <a:pt x="19045" y="7619"/>
                </a:lnTo>
                <a:lnTo>
                  <a:pt x="19045" y="990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160143" y="4854721"/>
            <a:ext cx="120014" cy="121285"/>
          </a:xfrm>
          <a:custGeom>
            <a:avLst/>
            <a:gdLst/>
            <a:ahLst/>
            <a:cxnLst/>
            <a:rect l="l" t="t" r="r" b="b"/>
            <a:pathLst>
              <a:path w="120014" h="121285">
                <a:moveTo>
                  <a:pt x="59435" y="80008"/>
                </a:moveTo>
                <a:lnTo>
                  <a:pt x="0" y="121154"/>
                </a:lnTo>
                <a:lnTo>
                  <a:pt x="59435" y="0"/>
                </a:lnTo>
                <a:lnTo>
                  <a:pt x="119630" y="121154"/>
                </a:lnTo>
                <a:lnTo>
                  <a:pt x="59435" y="800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515489" y="4796805"/>
            <a:ext cx="120014" cy="1217930"/>
          </a:xfrm>
          <a:custGeom>
            <a:avLst/>
            <a:gdLst/>
            <a:ahLst/>
            <a:cxnLst/>
            <a:rect l="l" t="t" r="r" b="b"/>
            <a:pathLst>
              <a:path w="120015" h="1217929">
                <a:moveTo>
                  <a:pt x="0" y="121154"/>
                </a:moveTo>
                <a:lnTo>
                  <a:pt x="59435" y="0"/>
                </a:lnTo>
                <a:lnTo>
                  <a:pt x="94266" y="70104"/>
                </a:lnTo>
                <a:lnTo>
                  <a:pt x="59435" y="70104"/>
                </a:lnTo>
                <a:lnTo>
                  <a:pt x="57148" y="72388"/>
                </a:lnTo>
                <a:lnTo>
                  <a:pt x="52573" y="72388"/>
                </a:lnTo>
                <a:lnTo>
                  <a:pt x="50286" y="76957"/>
                </a:lnTo>
                <a:lnTo>
                  <a:pt x="50268" y="86354"/>
                </a:lnTo>
                <a:lnTo>
                  <a:pt x="0" y="121154"/>
                </a:lnTo>
                <a:close/>
              </a:path>
              <a:path w="120015" h="1217929">
                <a:moveTo>
                  <a:pt x="64769" y="72388"/>
                </a:moveTo>
                <a:lnTo>
                  <a:pt x="57148" y="72388"/>
                </a:lnTo>
                <a:lnTo>
                  <a:pt x="59435" y="70104"/>
                </a:lnTo>
                <a:lnTo>
                  <a:pt x="64769" y="72388"/>
                </a:lnTo>
                <a:close/>
              </a:path>
              <a:path w="120015" h="1217929">
                <a:moveTo>
                  <a:pt x="119630" y="121154"/>
                </a:moveTo>
                <a:lnTo>
                  <a:pt x="69330" y="86771"/>
                </a:lnTo>
                <a:lnTo>
                  <a:pt x="69344" y="76957"/>
                </a:lnTo>
                <a:lnTo>
                  <a:pt x="67056" y="72388"/>
                </a:lnTo>
                <a:lnTo>
                  <a:pt x="64769" y="72388"/>
                </a:lnTo>
                <a:lnTo>
                  <a:pt x="59435" y="70104"/>
                </a:lnTo>
                <a:lnTo>
                  <a:pt x="94266" y="70104"/>
                </a:lnTo>
                <a:lnTo>
                  <a:pt x="119630" y="121154"/>
                </a:lnTo>
                <a:close/>
              </a:path>
              <a:path w="120015" h="1217929">
                <a:moveTo>
                  <a:pt x="50268" y="86354"/>
                </a:moveTo>
                <a:lnTo>
                  <a:pt x="50286" y="76957"/>
                </a:lnTo>
                <a:lnTo>
                  <a:pt x="52573" y="72388"/>
                </a:lnTo>
                <a:lnTo>
                  <a:pt x="67056" y="72388"/>
                </a:lnTo>
                <a:lnTo>
                  <a:pt x="69344" y="76957"/>
                </a:lnTo>
                <a:lnTo>
                  <a:pt x="69344" y="80008"/>
                </a:lnTo>
                <a:lnTo>
                  <a:pt x="59435" y="80008"/>
                </a:lnTo>
                <a:lnTo>
                  <a:pt x="50268" y="86354"/>
                </a:lnTo>
                <a:close/>
              </a:path>
              <a:path w="120015" h="1217929">
                <a:moveTo>
                  <a:pt x="61723" y="1217681"/>
                </a:moveTo>
                <a:lnTo>
                  <a:pt x="52573" y="1217681"/>
                </a:lnTo>
                <a:lnTo>
                  <a:pt x="50286" y="1215396"/>
                </a:lnTo>
                <a:lnTo>
                  <a:pt x="47240" y="1210062"/>
                </a:lnTo>
                <a:lnTo>
                  <a:pt x="50268" y="86354"/>
                </a:lnTo>
                <a:lnTo>
                  <a:pt x="59435" y="80008"/>
                </a:lnTo>
                <a:lnTo>
                  <a:pt x="69330" y="86771"/>
                </a:lnTo>
                <a:lnTo>
                  <a:pt x="67056" y="1207777"/>
                </a:lnTo>
                <a:lnTo>
                  <a:pt x="67056" y="1210062"/>
                </a:lnTo>
                <a:lnTo>
                  <a:pt x="64769" y="1215396"/>
                </a:lnTo>
                <a:lnTo>
                  <a:pt x="61723" y="1217681"/>
                </a:lnTo>
                <a:close/>
              </a:path>
              <a:path w="120015" h="1217929">
                <a:moveTo>
                  <a:pt x="69330" y="86771"/>
                </a:moveTo>
                <a:lnTo>
                  <a:pt x="59435" y="80008"/>
                </a:lnTo>
                <a:lnTo>
                  <a:pt x="69344" y="80008"/>
                </a:lnTo>
                <a:lnTo>
                  <a:pt x="69330" y="867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562729" y="4866909"/>
            <a:ext cx="22225" cy="1148080"/>
          </a:xfrm>
          <a:custGeom>
            <a:avLst/>
            <a:gdLst/>
            <a:ahLst/>
            <a:cxnLst/>
            <a:rect l="l" t="t" r="r" b="b"/>
            <a:pathLst>
              <a:path w="22225" h="1148079">
                <a:moveTo>
                  <a:pt x="22103" y="9903"/>
                </a:moveTo>
                <a:lnTo>
                  <a:pt x="19816" y="1137673"/>
                </a:lnTo>
                <a:lnTo>
                  <a:pt x="19816" y="1139957"/>
                </a:lnTo>
                <a:lnTo>
                  <a:pt x="17528" y="1145292"/>
                </a:lnTo>
                <a:lnTo>
                  <a:pt x="14483" y="1147577"/>
                </a:lnTo>
                <a:lnTo>
                  <a:pt x="5333" y="1147577"/>
                </a:lnTo>
                <a:lnTo>
                  <a:pt x="3045" y="1145292"/>
                </a:lnTo>
                <a:lnTo>
                  <a:pt x="0" y="1139957"/>
                </a:lnTo>
                <a:lnTo>
                  <a:pt x="0" y="1137673"/>
                </a:lnTo>
                <a:lnTo>
                  <a:pt x="3045" y="9903"/>
                </a:lnTo>
                <a:lnTo>
                  <a:pt x="3045" y="6853"/>
                </a:lnTo>
                <a:lnTo>
                  <a:pt x="5333" y="2284"/>
                </a:lnTo>
                <a:lnTo>
                  <a:pt x="9908" y="2284"/>
                </a:lnTo>
                <a:lnTo>
                  <a:pt x="12195" y="0"/>
                </a:lnTo>
                <a:lnTo>
                  <a:pt x="17528" y="2284"/>
                </a:lnTo>
                <a:lnTo>
                  <a:pt x="19816" y="2284"/>
                </a:lnTo>
                <a:lnTo>
                  <a:pt x="22103" y="6853"/>
                </a:lnTo>
                <a:lnTo>
                  <a:pt x="22103" y="990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515489" y="4796805"/>
            <a:ext cx="120014" cy="121285"/>
          </a:xfrm>
          <a:custGeom>
            <a:avLst/>
            <a:gdLst/>
            <a:ahLst/>
            <a:cxnLst/>
            <a:rect l="l" t="t" r="r" b="b"/>
            <a:pathLst>
              <a:path w="120015" h="121285">
                <a:moveTo>
                  <a:pt x="59435" y="80008"/>
                </a:moveTo>
                <a:lnTo>
                  <a:pt x="0" y="121154"/>
                </a:lnTo>
                <a:lnTo>
                  <a:pt x="59435" y="0"/>
                </a:lnTo>
                <a:lnTo>
                  <a:pt x="119630" y="121154"/>
                </a:lnTo>
                <a:lnTo>
                  <a:pt x="59435" y="800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939663" y="4796805"/>
            <a:ext cx="120650" cy="1217930"/>
          </a:xfrm>
          <a:custGeom>
            <a:avLst/>
            <a:gdLst/>
            <a:ahLst/>
            <a:cxnLst/>
            <a:rect l="l" t="t" r="r" b="b"/>
            <a:pathLst>
              <a:path w="120650" h="1217929">
                <a:moveTo>
                  <a:pt x="0" y="121154"/>
                </a:moveTo>
                <a:lnTo>
                  <a:pt x="60206" y="0"/>
                </a:lnTo>
                <a:lnTo>
                  <a:pt x="95037" y="70104"/>
                </a:lnTo>
                <a:lnTo>
                  <a:pt x="60206" y="70104"/>
                </a:lnTo>
                <a:lnTo>
                  <a:pt x="55631" y="72388"/>
                </a:lnTo>
                <a:lnTo>
                  <a:pt x="52586" y="72388"/>
                </a:lnTo>
                <a:lnTo>
                  <a:pt x="50298" y="76957"/>
                </a:lnTo>
                <a:lnTo>
                  <a:pt x="48011" y="80008"/>
                </a:lnTo>
                <a:lnTo>
                  <a:pt x="47994" y="88354"/>
                </a:lnTo>
                <a:lnTo>
                  <a:pt x="0" y="121154"/>
                </a:lnTo>
                <a:close/>
              </a:path>
              <a:path w="120650" h="1217929">
                <a:moveTo>
                  <a:pt x="62481" y="72388"/>
                </a:moveTo>
                <a:lnTo>
                  <a:pt x="55631" y="72388"/>
                </a:lnTo>
                <a:lnTo>
                  <a:pt x="60206" y="70104"/>
                </a:lnTo>
                <a:lnTo>
                  <a:pt x="62481" y="72388"/>
                </a:lnTo>
                <a:close/>
              </a:path>
              <a:path w="120650" h="1217929">
                <a:moveTo>
                  <a:pt x="120401" y="121154"/>
                </a:moveTo>
                <a:lnTo>
                  <a:pt x="70084" y="86759"/>
                </a:lnTo>
                <a:lnTo>
                  <a:pt x="70102" y="80008"/>
                </a:lnTo>
                <a:lnTo>
                  <a:pt x="67056" y="76957"/>
                </a:lnTo>
                <a:lnTo>
                  <a:pt x="67056" y="72388"/>
                </a:lnTo>
                <a:lnTo>
                  <a:pt x="62481" y="72388"/>
                </a:lnTo>
                <a:lnTo>
                  <a:pt x="60206" y="70104"/>
                </a:lnTo>
                <a:lnTo>
                  <a:pt x="95037" y="70104"/>
                </a:lnTo>
                <a:lnTo>
                  <a:pt x="120401" y="121154"/>
                </a:lnTo>
                <a:close/>
              </a:path>
              <a:path w="120650" h="1217929">
                <a:moveTo>
                  <a:pt x="47994" y="88354"/>
                </a:moveTo>
                <a:lnTo>
                  <a:pt x="48011" y="80008"/>
                </a:lnTo>
                <a:lnTo>
                  <a:pt x="50298" y="76957"/>
                </a:lnTo>
                <a:lnTo>
                  <a:pt x="52586" y="72388"/>
                </a:lnTo>
                <a:lnTo>
                  <a:pt x="67056" y="72388"/>
                </a:lnTo>
                <a:lnTo>
                  <a:pt x="67056" y="76957"/>
                </a:lnTo>
                <a:lnTo>
                  <a:pt x="70102" y="80008"/>
                </a:lnTo>
                <a:lnTo>
                  <a:pt x="60206" y="80008"/>
                </a:lnTo>
                <a:lnTo>
                  <a:pt x="47994" y="88354"/>
                </a:lnTo>
                <a:close/>
              </a:path>
              <a:path w="120650" h="1217929">
                <a:moveTo>
                  <a:pt x="60206" y="1217681"/>
                </a:moveTo>
                <a:lnTo>
                  <a:pt x="52586" y="1217681"/>
                </a:lnTo>
                <a:lnTo>
                  <a:pt x="48011" y="1215396"/>
                </a:lnTo>
                <a:lnTo>
                  <a:pt x="48011" y="1210062"/>
                </a:lnTo>
                <a:lnTo>
                  <a:pt x="45723" y="1207777"/>
                </a:lnTo>
                <a:lnTo>
                  <a:pt x="47994" y="88354"/>
                </a:lnTo>
                <a:lnTo>
                  <a:pt x="60206" y="80008"/>
                </a:lnTo>
                <a:lnTo>
                  <a:pt x="70084" y="86759"/>
                </a:lnTo>
                <a:lnTo>
                  <a:pt x="67056" y="1207777"/>
                </a:lnTo>
                <a:lnTo>
                  <a:pt x="64769" y="1210062"/>
                </a:lnTo>
                <a:lnTo>
                  <a:pt x="62481" y="1215396"/>
                </a:lnTo>
                <a:lnTo>
                  <a:pt x="60206" y="1217681"/>
                </a:lnTo>
                <a:close/>
              </a:path>
              <a:path w="120650" h="1217929">
                <a:moveTo>
                  <a:pt x="70084" y="86759"/>
                </a:moveTo>
                <a:lnTo>
                  <a:pt x="60206" y="80008"/>
                </a:lnTo>
                <a:lnTo>
                  <a:pt x="70102" y="80008"/>
                </a:lnTo>
                <a:lnTo>
                  <a:pt x="70084" y="867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939663" y="4796805"/>
            <a:ext cx="120650" cy="121285"/>
          </a:xfrm>
          <a:custGeom>
            <a:avLst/>
            <a:gdLst/>
            <a:ahLst/>
            <a:cxnLst/>
            <a:rect l="l" t="t" r="r" b="b"/>
            <a:pathLst>
              <a:path w="120650" h="121285">
                <a:moveTo>
                  <a:pt x="60206" y="80008"/>
                </a:moveTo>
                <a:lnTo>
                  <a:pt x="0" y="121154"/>
                </a:lnTo>
                <a:lnTo>
                  <a:pt x="60206" y="0"/>
                </a:lnTo>
                <a:lnTo>
                  <a:pt x="120401" y="121154"/>
                </a:lnTo>
                <a:lnTo>
                  <a:pt x="60206" y="800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311776" y="3474726"/>
            <a:ext cx="120014" cy="643890"/>
          </a:xfrm>
          <a:custGeom>
            <a:avLst/>
            <a:gdLst/>
            <a:ahLst/>
            <a:cxnLst/>
            <a:rect l="l" t="t" r="r" b="b"/>
            <a:pathLst>
              <a:path w="120015" h="643889">
                <a:moveTo>
                  <a:pt x="0" y="121167"/>
                </a:moveTo>
                <a:lnTo>
                  <a:pt x="59435" y="0"/>
                </a:lnTo>
                <a:lnTo>
                  <a:pt x="94262" y="70104"/>
                </a:lnTo>
                <a:lnTo>
                  <a:pt x="57148" y="70104"/>
                </a:lnTo>
                <a:lnTo>
                  <a:pt x="52586" y="72401"/>
                </a:lnTo>
                <a:lnTo>
                  <a:pt x="50298" y="77723"/>
                </a:lnTo>
                <a:lnTo>
                  <a:pt x="50298" y="86346"/>
                </a:lnTo>
                <a:lnTo>
                  <a:pt x="0" y="121167"/>
                </a:lnTo>
                <a:close/>
              </a:path>
              <a:path w="120015" h="643889">
                <a:moveTo>
                  <a:pt x="50298" y="86346"/>
                </a:moveTo>
                <a:lnTo>
                  <a:pt x="50298" y="77723"/>
                </a:lnTo>
                <a:lnTo>
                  <a:pt x="52586" y="72401"/>
                </a:lnTo>
                <a:lnTo>
                  <a:pt x="57148" y="70104"/>
                </a:lnTo>
                <a:lnTo>
                  <a:pt x="64769" y="70104"/>
                </a:lnTo>
                <a:lnTo>
                  <a:pt x="67056" y="72401"/>
                </a:lnTo>
                <a:lnTo>
                  <a:pt x="69344" y="77723"/>
                </a:lnTo>
                <a:lnTo>
                  <a:pt x="71631" y="80020"/>
                </a:lnTo>
                <a:lnTo>
                  <a:pt x="59435" y="80020"/>
                </a:lnTo>
                <a:lnTo>
                  <a:pt x="50298" y="86346"/>
                </a:lnTo>
                <a:close/>
              </a:path>
              <a:path w="120015" h="643889">
                <a:moveTo>
                  <a:pt x="119630" y="121167"/>
                </a:moveTo>
                <a:lnTo>
                  <a:pt x="71597" y="88333"/>
                </a:lnTo>
                <a:lnTo>
                  <a:pt x="71631" y="80020"/>
                </a:lnTo>
                <a:lnTo>
                  <a:pt x="69344" y="77723"/>
                </a:lnTo>
                <a:lnTo>
                  <a:pt x="67056" y="72401"/>
                </a:lnTo>
                <a:lnTo>
                  <a:pt x="64769" y="70104"/>
                </a:lnTo>
                <a:lnTo>
                  <a:pt x="94262" y="70104"/>
                </a:lnTo>
                <a:lnTo>
                  <a:pt x="119630" y="121167"/>
                </a:lnTo>
                <a:close/>
              </a:path>
              <a:path w="120015" h="643889">
                <a:moveTo>
                  <a:pt x="59435" y="643892"/>
                </a:moveTo>
                <a:lnTo>
                  <a:pt x="54861" y="641608"/>
                </a:lnTo>
                <a:lnTo>
                  <a:pt x="50298" y="637039"/>
                </a:lnTo>
                <a:lnTo>
                  <a:pt x="50298" y="86346"/>
                </a:lnTo>
                <a:lnTo>
                  <a:pt x="59435" y="80020"/>
                </a:lnTo>
                <a:lnTo>
                  <a:pt x="71597" y="88333"/>
                </a:lnTo>
                <a:lnTo>
                  <a:pt x="69344" y="633989"/>
                </a:lnTo>
                <a:lnTo>
                  <a:pt x="69344" y="637039"/>
                </a:lnTo>
                <a:lnTo>
                  <a:pt x="64769" y="641608"/>
                </a:lnTo>
                <a:lnTo>
                  <a:pt x="59435" y="643892"/>
                </a:lnTo>
                <a:close/>
              </a:path>
              <a:path w="120015" h="643889">
                <a:moveTo>
                  <a:pt x="71597" y="88333"/>
                </a:moveTo>
                <a:lnTo>
                  <a:pt x="59435" y="80020"/>
                </a:lnTo>
                <a:lnTo>
                  <a:pt x="71631" y="80020"/>
                </a:lnTo>
                <a:lnTo>
                  <a:pt x="71597" y="883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362075" y="3544830"/>
            <a:ext cx="21590" cy="574040"/>
          </a:xfrm>
          <a:custGeom>
            <a:avLst/>
            <a:gdLst/>
            <a:ahLst/>
            <a:cxnLst/>
            <a:rect l="l" t="t" r="r" b="b"/>
            <a:pathLst>
              <a:path w="21590" h="574039">
                <a:moveTo>
                  <a:pt x="21332" y="9916"/>
                </a:moveTo>
                <a:lnTo>
                  <a:pt x="19045" y="563884"/>
                </a:lnTo>
                <a:lnTo>
                  <a:pt x="19045" y="566935"/>
                </a:lnTo>
                <a:lnTo>
                  <a:pt x="14470" y="571504"/>
                </a:lnTo>
                <a:lnTo>
                  <a:pt x="9137" y="573788"/>
                </a:lnTo>
                <a:lnTo>
                  <a:pt x="4562" y="571504"/>
                </a:lnTo>
                <a:lnTo>
                  <a:pt x="0" y="566935"/>
                </a:lnTo>
                <a:lnTo>
                  <a:pt x="0" y="7619"/>
                </a:lnTo>
                <a:lnTo>
                  <a:pt x="2287" y="2297"/>
                </a:lnTo>
                <a:lnTo>
                  <a:pt x="6849" y="0"/>
                </a:lnTo>
                <a:lnTo>
                  <a:pt x="14470" y="0"/>
                </a:lnTo>
                <a:lnTo>
                  <a:pt x="16757" y="2297"/>
                </a:lnTo>
                <a:lnTo>
                  <a:pt x="19045" y="7619"/>
                </a:lnTo>
                <a:lnTo>
                  <a:pt x="21332" y="991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311776" y="3474726"/>
            <a:ext cx="120014" cy="121285"/>
          </a:xfrm>
          <a:custGeom>
            <a:avLst/>
            <a:gdLst/>
            <a:ahLst/>
            <a:cxnLst/>
            <a:rect l="l" t="t" r="r" b="b"/>
            <a:pathLst>
              <a:path w="120015" h="121285">
                <a:moveTo>
                  <a:pt x="59435" y="80020"/>
                </a:moveTo>
                <a:lnTo>
                  <a:pt x="0" y="121167"/>
                </a:lnTo>
                <a:lnTo>
                  <a:pt x="59435" y="0"/>
                </a:lnTo>
                <a:lnTo>
                  <a:pt x="119630" y="121167"/>
                </a:lnTo>
                <a:lnTo>
                  <a:pt x="59435" y="8002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515489" y="2421643"/>
            <a:ext cx="120014" cy="372745"/>
          </a:xfrm>
          <a:custGeom>
            <a:avLst/>
            <a:gdLst/>
            <a:ahLst/>
            <a:cxnLst/>
            <a:rect l="l" t="t" r="r" b="b"/>
            <a:pathLst>
              <a:path w="120015" h="372744">
                <a:moveTo>
                  <a:pt x="0" y="121154"/>
                </a:moveTo>
                <a:lnTo>
                  <a:pt x="59435" y="0"/>
                </a:lnTo>
                <a:lnTo>
                  <a:pt x="94266" y="70104"/>
                </a:lnTo>
                <a:lnTo>
                  <a:pt x="54861" y="70104"/>
                </a:lnTo>
                <a:lnTo>
                  <a:pt x="52573" y="72388"/>
                </a:lnTo>
                <a:lnTo>
                  <a:pt x="50286" y="77723"/>
                </a:lnTo>
                <a:lnTo>
                  <a:pt x="50217" y="86389"/>
                </a:lnTo>
                <a:lnTo>
                  <a:pt x="0" y="121154"/>
                </a:lnTo>
                <a:close/>
              </a:path>
              <a:path w="120015" h="372744">
                <a:moveTo>
                  <a:pt x="50217" y="86389"/>
                </a:moveTo>
                <a:lnTo>
                  <a:pt x="50286" y="77723"/>
                </a:lnTo>
                <a:lnTo>
                  <a:pt x="52573" y="72388"/>
                </a:lnTo>
                <a:lnTo>
                  <a:pt x="54861" y="70104"/>
                </a:lnTo>
                <a:lnTo>
                  <a:pt x="61723" y="70104"/>
                </a:lnTo>
                <a:lnTo>
                  <a:pt x="67056" y="72388"/>
                </a:lnTo>
                <a:lnTo>
                  <a:pt x="69344" y="77723"/>
                </a:lnTo>
                <a:lnTo>
                  <a:pt x="69344" y="80008"/>
                </a:lnTo>
                <a:lnTo>
                  <a:pt x="59435" y="80008"/>
                </a:lnTo>
                <a:lnTo>
                  <a:pt x="50217" y="86389"/>
                </a:lnTo>
                <a:close/>
              </a:path>
              <a:path w="120015" h="372744">
                <a:moveTo>
                  <a:pt x="119630" y="121154"/>
                </a:moveTo>
                <a:lnTo>
                  <a:pt x="69344" y="86780"/>
                </a:lnTo>
                <a:lnTo>
                  <a:pt x="69344" y="77723"/>
                </a:lnTo>
                <a:lnTo>
                  <a:pt x="67056" y="72388"/>
                </a:lnTo>
                <a:lnTo>
                  <a:pt x="61723" y="70104"/>
                </a:lnTo>
                <a:lnTo>
                  <a:pt x="94266" y="70104"/>
                </a:lnTo>
                <a:lnTo>
                  <a:pt x="119630" y="121154"/>
                </a:lnTo>
                <a:close/>
              </a:path>
              <a:path w="120015" h="372744">
                <a:moveTo>
                  <a:pt x="61723" y="372626"/>
                </a:moveTo>
                <a:lnTo>
                  <a:pt x="54861" y="372626"/>
                </a:lnTo>
                <a:lnTo>
                  <a:pt x="50286" y="368044"/>
                </a:lnTo>
                <a:lnTo>
                  <a:pt x="47240" y="363475"/>
                </a:lnTo>
                <a:lnTo>
                  <a:pt x="50217" y="86389"/>
                </a:lnTo>
                <a:lnTo>
                  <a:pt x="59435" y="80008"/>
                </a:lnTo>
                <a:lnTo>
                  <a:pt x="69344" y="86780"/>
                </a:lnTo>
                <a:lnTo>
                  <a:pt x="69344" y="363475"/>
                </a:lnTo>
                <a:lnTo>
                  <a:pt x="67056" y="368044"/>
                </a:lnTo>
                <a:lnTo>
                  <a:pt x="64769" y="370329"/>
                </a:lnTo>
                <a:lnTo>
                  <a:pt x="61723" y="372626"/>
                </a:lnTo>
                <a:close/>
              </a:path>
              <a:path w="120015" h="372744">
                <a:moveTo>
                  <a:pt x="69344" y="86780"/>
                </a:moveTo>
                <a:lnTo>
                  <a:pt x="59435" y="80008"/>
                </a:lnTo>
                <a:lnTo>
                  <a:pt x="69344" y="80008"/>
                </a:lnTo>
                <a:lnTo>
                  <a:pt x="69344" y="867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562729" y="2491747"/>
            <a:ext cx="22225" cy="302895"/>
          </a:xfrm>
          <a:custGeom>
            <a:avLst/>
            <a:gdLst/>
            <a:ahLst/>
            <a:cxnLst/>
            <a:rect l="l" t="t" r="r" b="b"/>
            <a:pathLst>
              <a:path w="22225" h="302894">
                <a:moveTo>
                  <a:pt x="22103" y="9903"/>
                </a:moveTo>
                <a:lnTo>
                  <a:pt x="22103" y="293371"/>
                </a:lnTo>
                <a:lnTo>
                  <a:pt x="19816" y="297940"/>
                </a:lnTo>
                <a:lnTo>
                  <a:pt x="17528" y="300224"/>
                </a:lnTo>
                <a:lnTo>
                  <a:pt x="14483" y="302521"/>
                </a:lnTo>
                <a:lnTo>
                  <a:pt x="7620" y="302521"/>
                </a:lnTo>
                <a:lnTo>
                  <a:pt x="5333" y="300224"/>
                </a:lnTo>
                <a:lnTo>
                  <a:pt x="3045" y="297940"/>
                </a:lnTo>
                <a:lnTo>
                  <a:pt x="0" y="293371"/>
                </a:lnTo>
                <a:lnTo>
                  <a:pt x="3045" y="9903"/>
                </a:lnTo>
                <a:lnTo>
                  <a:pt x="3045" y="7619"/>
                </a:lnTo>
                <a:lnTo>
                  <a:pt x="5333" y="2284"/>
                </a:lnTo>
                <a:lnTo>
                  <a:pt x="7620" y="0"/>
                </a:lnTo>
                <a:lnTo>
                  <a:pt x="14483" y="0"/>
                </a:lnTo>
                <a:lnTo>
                  <a:pt x="19816" y="2284"/>
                </a:lnTo>
                <a:lnTo>
                  <a:pt x="22103" y="7619"/>
                </a:lnTo>
                <a:lnTo>
                  <a:pt x="22103" y="990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515489" y="2421643"/>
            <a:ext cx="120014" cy="121285"/>
          </a:xfrm>
          <a:custGeom>
            <a:avLst/>
            <a:gdLst/>
            <a:ahLst/>
            <a:cxnLst/>
            <a:rect l="l" t="t" r="r" b="b"/>
            <a:pathLst>
              <a:path w="120015" h="121285">
                <a:moveTo>
                  <a:pt x="59435" y="80008"/>
                </a:moveTo>
                <a:lnTo>
                  <a:pt x="0" y="121154"/>
                </a:lnTo>
                <a:lnTo>
                  <a:pt x="59435" y="0"/>
                </a:lnTo>
                <a:lnTo>
                  <a:pt x="119630" y="121154"/>
                </a:lnTo>
                <a:lnTo>
                  <a:pt x="59435" y="800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999118" y="2785118"/>
            <a:ext cx="1992630" cy="689610"/>
          </a:xfrm>
          <a:custGeom>
            <a:avLst/>
            <a:gdLst/>
            <a:ahLst/>
            <a:cxnLst/>
            <a:rect l="l" t="t" r="r" b="b"/>
            <a:pathLst>
              <a:path w="1992629" h="689610">
                <a:moveTo>
                  <a:pt x="1992625" y="0"/>
                </a:moveTo>
                <a:lnTo>
                  <a:pt x="0" y="0"/>
                </a:lnTo>
                <a:lnTo>
                  <a:pt x="0" y="689608"/>
                </a:lnTo>
                <a:lnTo>
                  <a:pt x="1992625" y="689608"/>
                </a:lnTo>
                <a:lnTo>
                  <a:pt x="1992625" y="0"/>
                </a:lnTo>
                <a:close/>
              </a:path>
            </a:pathLst>
          </a:custGeom>
          <a:ln w="145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3022219" y="2810002"/>
            <a:ext cx="1856105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dirty="0">
                <a:latin typeface="Arial"/>
                <a:cs typeface="Arial"/>
              </a:rPr>
              <a:t>ΣΚΛΗ</a:t>
            </a:r>
            <a:r>
              <a:rPr sz="1250" b="1" spc="15" dirty="0">
                <a:latin typeface="Arial"/>
                <a:cs typeface="Arial"/>
              </a:rPr>
              <a:t>ΡΟ</a:t>
            </a:r>
            <a:r>
              <a:rPr sz="1250" b="1" spc="25" dirty="0">
                <a:latin typeface="Arial"/>
                <a:cs typeface="Arial"/>
              </a:rPr>
              <a:t> </a:t>
            </a:r>
            <a:r>
              <a:rPr sz="1250" b="1" spc="-65" dirty="0">
                <a:latin typeface="Arial"/>
                <a:cs typeface="Arial"/>
              </a:rPr>
              <a:t>Α</a:t>
            </a:r>
            <a:r>
              <a:rPr sz="1250" b="1" spc="20" dirty="0">
                <a:latin typeface="Arial"/>
                <a:cs typeface="Arial"/>
              </a:rPr>
              <a:t>Ν</a:t>
            </a:r>
            <a:r>
              <a:rPr sz="1250" b="1" spc="-10" dirty="0">
                <a:latin typeface="Arial"/>
                <a:cs typeface="Arial"/>
              </a:rPr>
              <a:t>Τ</a:t>
            </a:r>
            <a:r>
              <a:rPr sz="1250" b="1" dirty="0">
                <a:latin typeface="Arial"/>
                <a:cs typeface="Arial"/>
              </a:rPr>
              <a:t>Ι</a:t>
            </a:r>
            <a:r>
              <a:rPr sz="1250" b="1" spc="-5" dirty="0">
                <a:latin typeface="Arial"/>
                <a:cs typeface="Arial"/>
              </a:rPr>
              <a:t>Κ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-10" dirty="0">
                <a:latin typeface="Arial"/>
                <a:cs typeface="Arial"/>
              </a:rPr>
              <a:t>Ι</a:t>
            </a:r>
            <a:r>
              <a:rPr sz="1250" b="1" spc="10" dirty="0">
                <a:latin typeface="Arial"/>
                <a:cs typeface="Arial"/>
              </a:rPr>
              <a:t>Μ</a:t>
            </a:r>
            <a:r>
              <a:rPr sz="1250" b="1" spc="15" dirty="0">
                <a:latin typeface="Arial"/>
                <a:cs typeface="Arial"/>
              </a:rPr>
              <a:t>Ε</a:t>
            </a:r>
            <a:r>
              <a:rPr sz="1250" b="1" spc="-5" dirty="0">
                <a:latin typeface="Arial"/>
                <a:cs typeface="Arial"/>
              </a:rPr>
              <a:t>Ν</a:t>
            </a:r>
            <a:r>
              <a:rPr sz="1250" b="1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3005975" y="3031617"/>
            <a:ext cx="1981200" cy="0"/>
          </a:xfrm>
          <a:custGeom>
            <a:avLst/>
            <a:gdLst/>
            <a:ahLst/>
            <a:cxnLst/>
            <a:rect l="l" t="t" r="r" b="b"/>
            <a:pathLst>
              <a:path w="1981200">
                <a:moveTo>
                  <a:pt x="0" y="0"/>
                </a:moveTo>
                <a:lnTo>
                  <a:pt x="1981200" y="0"/>
                </a:lnTo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005975" y="3026664"/>
            <a:ext cx="1981200" cy="0"/>
          </a:xfrm>
          <a:custGeom>
            <a:avLst/>
            <a:gdLst/>
            <a:ahLst/>
            <a:cxnLst/>
            <a:rect l="l" t="t" r="r" b="b"/>
            <a:pathLst>
              <a:path w="1981200">
                <a:moveTo>
                  <a:pt x="0" y="0"/>
                </a:moveTo>
                <a:lnTo>
                  <a:pt x="198119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3022219" y="3023361"/>
            <a:ext cx="1440815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0" dirty="0">
                <a:latin typeface="Arial"/>
                <a:cs typeface="Arial"/>
              </a:rPr>
              <a:t>i</a:t>
            </a:r>
            <a:r>
              <a:rPr sz="1250" b="1" dirty="0">
                <a:latin typeface="Arial"/>
                <a:cs typeface="Arial"/>
              </a:rPr>
              <a:t>s</a:t>
            </a:r>
            <a:r>
              <a:rPr sz="1250" b="1" spc="5" dirty="0">
                <a:latin typeface="Arial"/>
                <a:cs typeface="Arial"/>
              </a:rPr>
              <a:t>a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10" dirty="0">
                <a:latin typeface="Arial"/>
                <a:cs typeface="Arial"/>
              </a:rPr>
              <a:t>Α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5" dirty="0">
                <a:latin typeface="Arial"/>
                <a:cs typeface="Arial"/>
              </a:rPr>
              <a:t>Τ</a:t>
            </a:r>
            <a:r>
              <a:rPr sz="1250" spc="-15" dirty="0">
                <a:latin typeface="Arial"/>
                <a:cs typeface="Arial"/>
              </a:rPr>
              <a:t>Ι</a:t>
            </a:r>
            <a:r>
              <a:rPr sz="1250" spc="10" dirty="0">
                <a:latin typeface="Arial"/>
                <a:cs typeface="Arial"/>
              </a:rPr>
              <a:t>Κ</a:t>
            </a:r>
            <a:r>
              <a:rPr sz="1250" spc="-5" dirty="0">
                <a:latin typeface="Arial"/>
                <a:cs typeface="Arial"/>
              </a:rPr>
              <a:t>Ε</a:t>
            </a:r>
            <a:r>
              <a:rPr sz="1250" dirty="0">
                <a:latin typeface="Arial"/>
                <a:cs typeface="Arial"/>
              </a:rPr>
              <a:t>Ι</a:t>
            </a:r>
            <a:r>
              <a:rPr sz="1250" spc="-10" dirty="0">
                <a:latin typeface="Arial"/>
                <a:cs typeface="Arial"/>
              </a:rPr>
              <a:t>Μ</a:t>
            </a:r>
            <a:r>
              <a:rPr sz="1250" spc="10" dirty="0">
                <a:latin typeface="Arial"/>
                <a:cs typeface="Arial"/>
              </a:rPr>
              <a:t>Ε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Ο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250" b="1" spc="5" dirty="0">
                <a:latin typeface="Arial"/>
                <a:cs typeface="Arial"/>
              </a:rPr>
              <a:t>υ</a:t>
            </a:r>
            <a:r>
              <a:rPr sz="1250" b="1" spc="-35" dirty="0">
                <a:latin typeface="Arial"/>
                <a:cs typeface="Arial"/>
              </a:rPr>
              <a:t>φ</a:t>
            </a:r>
            <a:r>
              <a:rPr sz="1250" b="1" spc="10" dirty="0">
                <a:latin typeface="Arial"/>
                <a:cs typeface="Arial"/>
              </a:rPr>
              <a:t>ή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15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σ</a:t>
            </a:r>
            <a:r>
              <a:rPr sz="1250" spc="10" dirty="0">
                <a:latin typeface="Arial"/>
                <a:cs typeface="Arial"/>
              </a:rPr>
              <a:t>κλ</a:t>
            </a:r>
            <a:r>
              <a:rPr sz="1250" spc="5" dirty="0">
                <a:latin typeface="Arial"/>
                <a:cs typeface="Arial"/>
              </a:rPr>
              <a:t>η</a:t>
            </a:r>
            <a:r>
              <a:rPr sz="1250" spc="-5" dirty="0">
                <a:latin typeface="Arial"/>
                <a:cs typeface="Arial"/>
              </a:rPr>
              <a:t>ρ</a:t>
            </a:r>
            <a:r>
              <a:rPr sz="1250" spc="15" dirty="0">
                <a:latin typeface="Arial"/>
                <a:cs typeface="Arial"/>
              </a:rPr>
              <a:t>ό</a:t>
            </a:r>
            <a:endParaRPr sz="1250">
              <a:latin typeface="Arial"/>
              <a:cs typeface="Arial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4761621" y="3474726"/>
            <a:ext cx="120014" cy="699770"/>
          </a:xfrm>
          <a:custGeom>
            <a:avLst/>
            <a:gdLst/>
            <a:ahLst/>
            <a:cxnLst/>
            <a:rect l="l" t="t" r="r" b="b"/>
            <a:pathLst>
              <a:path w="120014" h="699770">
                <a:moveTo>
                  <a:pt x="0" y="121167"/>
                </a:moveTo>
                <a:lnTo>
                  <a:pt x="60194" y="0"/>
                </a:lnTo>
                <a:lnTo>
                  <a:pt x="94582" y="70104"/>
                </a:lnTo>
                <a:lnTo>
                  <a:pt x="54861" y="70104"/>
                </a:lnTo>
                <a:lnTo>
                  <a:pt x="52573" y="72401"/>
                </a:lnTo>
                <a:lnTo>
                  <a:pt x="50286" y="77723"/>
                </a:lnTo>
                <a:lnTo>
                  <a:pt x="50260" y="86810"/>
                </a:lnTo>
                <a:lnTo>
                  <a:pt x="0" y="121167"/>
                </a:lnTo>
                <a:close/>
              </a:path>
              <a:path w="120014" h="699770">
                <a:moveTo>
                  <a:pt x="50260" y="86810"/>
                </a:moveTo>
                <a:lnTo>
                  <a:pt x="50286" y="77723"/>
                </a:lnTo>
                <a:lnTo>
                  <a:pt x="52573" y="72401"/>
                </a:lnTo>
                <a:lnTo>
                  <a:pt x="54861" y="70104"/>
                </a:lnTo>
                <a:lnTo>
                  <a:pt x="64769" y="70104"/>
                </a:lnTo>
                <a:lnTo>
                  <a:pt x="67056" y="72401"/>
                </a:lnTo>
                <a:lnTo>
                  <a:pt x="69344" y="77723"/>
                </a:lnTo>
                <a:lnTo>
                  <a:pt x="69344" y="80020"/>
                </a:lnTo>
                <a:lnTo>
                  <a:pt x="60194" y="80020"/>
                </a:lnTo>
                <a:lnTo>
                  <a:pt x="50260" y="86810"/>
                </a:lnTo>
                <a:close/>
              </a:path>
              <a:path w="120014" h="699770">
                <a:moveTo>
                  <a:pt x="119630" y="121167"/>
                </a:moveTo>
                <a:lnTo>
                  <a:pt x="69344" y="86355"/>
                </a:lnTo>
                <a:lnTo>
                  <a:pt x="69344" y="77723"/>
                </a:lnTo>
                <a:lnTo>
                  <a:pt x="67056" y="72401"/>
                </a:lnTo>
                <a:lnTo>
                  <a:pt x="64769" y="70104"/>
                </a:lnTo>
                <a:lnTo>
                  <a:pt x="94582" y="70104"/>
                </a:lnTo>
                <a:lnTo>
                  <a:pt x="119630" y="121167"/>
                </a:lnTo>
                <a:close/>
              </a:path>
              <a:path w="120014" h="699770">
                <a:moveTo>
                  <a:pt x="62481" y="699524"/>
                </a:moveTo>
                <a:lnTo>
                  <a:pt x="54861" y="699524"/>
                </a:lnTo>
                <a:lnTo>
                  <a:pt x="50286" y="694955"/>
                </a:lnTo>
                <a:lnTo>
                  <a:pt x="47998" y="690373"/>
                </a:lnTo>
                <a:lnTo>
                  <a:pt x="50260" y="86810"/>
                </a:lnTo>
                <a:lnTo>
                  <a:pt x="60194" y="80020"/>
                </a:lnTo>
                <a:lnTo>
                  <a:pt x="69344" y="86355"/>
                </a:lnTo>
                <a:lnTo>
                  <a:pt x="69344" y="690373"/>
                </a:lnTo>
                <a:lnTo>
                  <a:pt x="67056" y="694955"/>
                </a:lnTo>
                <a:lnTo>
                  <a:pt x="67056" y="697240"/>
                </a:lnTo>
                <a:lnTo>
                  <a:pt x="62481" y="699524"/>
                </a:lnTo>
                <a:close/>
              </a:path>
              <a:path w="120014" h="699770">
                <a:moveTo>
                  <a:pt x="69344" y="86355"/>
                </a:moveTo>
                <a:lnTo>
                  <a:pt x="60194" y="80020"/>
                </a:lnTo>
                <a:lnTo>
                  <a:pt x="69344" y="80020"/>
                </a:lnTo>
                <a:lnTo>
                  <a:pt x="69344" y="863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809619" y="3544830"/>
            <a:ext cx="21590" cy="629920"/>
          </a:xfrm>
          <a:custGeom>
            <a:avLst/>
            <a:gdLst/>
            <a:ahLst/>
            <a:cxnLst/>
            <a:rect l="l" t="t" r="r" b="b"/>
            <a:pathLst>
              <a:path w="21589" h="629920">
                <a:moveTo>
                  <a:pt x="21345" y="9916"/>
                </a:moveTo>
                <a:lnTo>
                  <a:pt x="21345" y="620269"/>
                </a:lnTo>
                <a:lnTo>
                  <a:pt x="19057" y="624851"/>
                </a:lnTo>
                <a:lnTo>
                  <a:pt x="19057" y="627135"/>
                </a:lnTo>
                <a:lnTo>
                  <a:pt x="14483" y="629420"/>
                </a:lnTo>
                <a:lnTo>
                  <a:pt x="6862" y="629420"/>
                </a:lnTo>
                <a:lnTo>
                  <a:pt x="2287" y="624851"/>
                </a:lnTo>
                <a:lnTo>
                  <a:pt x="0" y="620269"/>
                </a:lnTo>
                <a:lnTo>
                  <a:pt x="2287" y="9916"/>
                </a:lnTo>
                <a:lnTo>
                  <a:pt x="2287" y="7619"/>
                </a:lnTo>
                <a:lnTo>
                  <a:pt x="4574" y="2297"/>
                </a:lnTo>
                <a:lnTo>
                  <a:pt x="6862" y="0"/>
                </a:lnTo>
                <a:lnTo>
                  <a:pt x="16770" y="0"/>
                </a:lnTo>
                <a:lnTo>
                  <a:pt x="19057" y="2297"/>
                </a:lnTo>
                <a:lnTo>
                  <a:pt x="21345" y="7619"/>
                </a:lnTo>
                <a:lnTo>
                  <a:pt x="21345" y="991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761621" y="3474726"/>
            <a:ext cx="120014" cy="121285"/>
          </a:xfrm>
          <a:custGeom>
            <a:avLst/>
            <a:gdLst/>
            <a:ahLst/>
            <a:cxnLst/>
            <a:rect l="l" t="t" r="r" b="b"/>
            <a:pathLst>
              <a:path w="120014" h="121285">
                <a:moveTo>
                  <a:pt x="60194" y="80020"/>
                </a:moveTo>
                <a:lnTo>
                  <a:pt x="0" y="121167"/>
                </a:lnTo>
                <a:lnTo>
                  <a:pt x="60194" y="0"/>
                </a:lnTo>
                <a:lnTo>
                  <a:pt x="119630" y="121167"/>
                </a:lnTo>
                <a:lnTo>
                  <a:pt x="60194" y="8002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108840" y="3474726"/>
            <a:ext cx="120650" cy="699770"/>
          </a:xfrm>
          <a:custGeom>
            <a:avLst/>
            <a:gdLst/>
            <a:ahLst/>
            <a:cxnLst/>
            <a:rect l="l" t="t" r="r" b="b"/>
            <a:pathLst>
              <a:path w="120650" h="699770">
                <a:moveTo>
                  <a:pt x="0" y="121167"/>
                </a:moveTo>
                <a:lnTo>
                  <a:pt x="60194" y="0"/>
                </a:lnTo>
                <a:lnTo>
                  <a:pt x="95028" y="70104"/>
                </a:lnTo>
                <a:lnTo>
                  <a:pt x="57906" y="70104"/>
                </a:lnTo>
                <a:lnTo>
                  <a:pt x="53344" y="72401"/>
                </a:lnTo>
                <a:lnTo>
                  <a:pt x="50286" y="77723"/>
                </a:lnTo>
                <a:lnTo>
                  <a:pt x="50286" y="86793"/>
                </a:lnTo>
                <a:lnTo>
                  <a:pt x="0" y="121167"/>
                </a:lnTo>
                <a:close/>
              </a:path>
              <a:path w="120650" h="699770">
                <a:moveTo>
                  <a:pt x="50286" y="86793"/>
                </a:moveTo>
                <a:lnTo>
                  <a:pt x="50286" y="77723"/>
                </a:lnTo>
                <a:lnTo>
                  <a:pt x="53344" y="72401"/>
                </a:lnTo>
                <a:lnTo>
                  <a:pt x="57906" y="70104"/>
                </a:lnTo>
                <a:lnTo>
                  <a:pt x="64769" y="70104"/>
                </a:lnTo>
                <a:lnTo>
                  <a:pt x="67814" y="72401"/>
                </a:lnTo>
                <a:lnTo>
                  <a:pt x="70102" y="77723"/>
                </a:lnTo>
                <a:lnTo>
                  <a:pt x="70102" y="80020"/>
                </a:lnTo>
                <a:lnTo>
                  <a:pt x="60194" y="80020"/>
                </a:lnTo>
                <a:lnTo>
                  <a:pt x="50286" y="86793"/>
                </a:lnTo>
                <a:close/>
              </a:path>
              <a:path w="120650" h="699770">
                <a:moveTo>
                  <a:pt x="120401" y="121167"/>
                </a:moveTo>
                <a:lnTo>
                  <a:pt x="70104" y="86793"/>
                </a:lnTo>
                <a:lnTo>
                  <a:pt x="70102" y="77723"/>
                </a:lnTo>
                <a:lnTo>
                  <a:pt x="67814" y="72401"/>
                </a:lnTo>
                <a:lnTo>
                  <a:pt x="64769" y="70104"/>
                </a:lnTo>
                <a:lnTo>
                  <a:pt x="95028" y="70104"/>
                </a:lnTo>
                <a:lnTo>
                  <a:pt x="120401" y="121167"/>
                </a:lnTo>
                <a:close/>
              </a:path>
              <a:path w="120650" h="699770">
                <a:moveTo>
                  <a:pt x="62481" y="699524"/>
                </a:moveTo>
                <a:lnTo>
                  <a:pt x="55631" y="699524"/>
                </a:lnTo>
                <a:lnTo>
                  <a:pt x="53344" y="697240"/>
                </a:lnTo>
                <a:lnTo>
                  <a:pt x="50286" y="694955"/>
                </a:lnTo>
                <a:lnTo>
                  <a:pt x="50288" y="86792"/>
                </a:lnTo>
                <a:lnTo>
                  <a:pt x="60194" y="80020"/>
                </a:lnTo>
                <a:lnTo>
                  <a:pt x="70102" y="86792"/>
                </a:lnTo>
                <a:lnTo>
                  <a:pt x="70102" y="694955"/>
                </a:lnTo>
                <a:lnTo>
                  <a:pt x="67814" y="697240"/>
                </a:lnTo>
                <a:lnTo>
                  <a:pt x="62481" y="699524"/>
                </a:lnTo>
                <a:close/>
              </a:path>
              <a:path w="120650" h="699770">
                <a:moveTo>
                  <a:pt x="70102" y="86792"/>
                </a:moveTo>
                <a:lnTo>
                  <a:pt x="60194" y="80020"/>
                </a:lnTo>
                <a:lnTo>
                  <a:pt x="70102" y="80020"/>
                </a:lnTo>
                <a:lnTo>
                  <a:pt x="70102" y="867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159126" y="3544830"/>
            <a:ext cx="20320" cy="629920"/>
          </a:xfrm>
          <a:custGeom>
            <a:avLst/>
            <a:gdLst/>
            <a:ahLst/>
            <a:cxnLst/>
            <a:rect l="l" t="t" r="r" b="b"/>
            <a:pathLst>
              <a:path w="20319" h="629920">
                <a:moveTo>
                  <a:pt x="19816" y="9916"/>
                </a:moveTo>
                <a:lnTo>
                  <a:pt x="19816" y="624851"/>
                </a:lnTo>
                <a:lnTo>
                  <a:pt x="17528" y="627135"/>
                </a:lnTo>
                <a:lnTo>
                  <a:pt x="12195" y="629420"/>
                </a:lnTo>
                <a:lnTo>
                  <a:pt x="5345" y="629420"/>
                </a:lnTo>
                <a:lnTo>
                  <a:pt x="3058" y="627135"/>
                </a:lnTo>
                <a:lnTo>
                  <a:pt x="0" y="624851"/>
                </a:lnTo>
                <a:lnTo>
                  <a:pt x="0" y="7619"/>
                </a:lnTo>
                <a:lnTo>
                  <a:pt x="3058" y="2297"/>
                </a:lnTo>
                <a:lnTo>
                  <a:pt x="7620" y="0"/>
                </a:lnTo>
                <a:lnTo>
                  <a:pt x="14483" y="0"/>
                </a:lnTo>
                <a:lnTo>
                  <a:pt x="17528" y="2297"/>
                </a:lnTo>
                <a:lnTo>
                  <a:pt x="19816" y="7619"/>
                </a:lnTo>
                <a:lnTo>
                  <a:pt x="19816" y="991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108840" y="3474726"/>
            <a:ext cx="120650" cy="121285"/>
          </a:xfrm>
          <a:custGeom>
            <a:avLst/>
            <a:gdLst/>
            <a:ahLst/>
            <a:cxnLst/>
            <a:rect l="l" t="t" r="r" b="b"/>
            <a:pathLst>
              <a:path w="120650" h="121285">
                <a:moveTo>
                  <a:pt x="60194" y="80020"/>
                </a:moveTo>
                <a:lnTo>
                  <a:pt x="0" y="121167"/>
                </a:lnTo>
                <a:lnTo>
                  <a:pt x="60194" y="0"/>
                </a:lnTo>
                <a:lnTo>
                  <a:pt x="120401" y="121167"/>
                </a:lnTo>
                <a:lnTo>
                  <a:pt x="60194" y="8002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092587" y="5198364"/>
            <a:ext cx="1482090" cy="673100"/>
          </a:xfrm>
          <a:custGeom>
            <a:avLst/>
            <a:gdLst/>
            <a:ahLst/>
            <a:cxnLst/>
            <a:rect l="l" t="t" r="r" b="b"/>
            <a:pathLst>
              <a:path w="1482089" h="673100">
                <a:moveTo>
                  <a:pt x="0" y="0"/>
                </a:moveTo>
                <a:lnTo>
                  <a:pt x="0" y="672846"/>
                </a:lnTo>
                <a:lnTo>
                  <a:pt x="1482089" y="672846"/>
                </a:lnTo>
                <a:lnTo>
                  <a:pt x="148208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092585" y="5198376"/>
            <a:ext cx="1482090" cy="673100"/>
          </a:xfrm>
          <a:custGeom>
            <a:avLst/>
            <a:gdLst/>
            <a:ahLst/>
            <a:cxnLst/>
            <a:rect l="l" t="t" r="r" b="b"/>
            <a:pathLst>
              <a:path w="1482089" h="673100">
                <a:moveTo>
                  <a:pt x="1482093" y="0"/>
                </a:moveTo>
                <a:lnTo>
                  <a:pt x="0" y="0"/>
                </a:lnTo>
                <a:lnTo>
                  <a:pt x="0" y="672850"/>
                </a:lnTo>
                <a:lnTo>
                  <a:pt x="1482093" y="672850"/>
                </a:lnTo>
                <a:lnTo>
                  <a:pt x="1482093" y="0"/>
                </a:lnTo>
                <a:close/>
              </a:path>
            </a:pathLst>
          </a:custGeom>
          <a:ln w="144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4115689" y="5226304"/>
            <a:ext cx="1387475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-5" dirty="0">
                <a:latin typeface="Arial"/>
                <a:cs typeface="Arial"/>
              </a:rPr>
              <a:t>Π</a:t>
            </a:r>
            <a:r>
              <a:rPr sz="1250" b="1" spc="10" dirty="0">
                <a:latin typeface="Arial"/>
                <a:cs typeface="Arial"/>
              </a:rPr>
              <a:t>Ο</a:t>
            </a:r>
            <a:r>
              <a:rPr sz="1250" b="1" spc="-10" dirty="0">
                <a:latin typeface="Arial"/>
                <a:cs typeface="Arial"/>
              </a:rPr>
              <a:t>Τ</a:t>
            </a:r>
            <a:r>
              <a:rPr sz="1250" b="1" spc="-5" dirty="0">
                <a:latin typeface="Arial"/>
                <a:cs typeface="Arial"/>
              </a:rPr>
              <a:t>Η</a:t>
            </a:r>
            <a:r>
              <a:rPr sz="1250" b="1" spc="5" dirty="0">
                <a:latin typeface="Arial"/>
                <a:cs typeface="Arial"/>
              </a:rPr>
              <a:t>ΡΙ</a:t>
            </a:r>
            <a:r>
              <a:rPr sz="1250" b="1" spc="20" dirty="0">
                <a:latin typeface="Arial"/>
                <a:cs typeface="Arial"/>
              </a:rPr>
              <a:t> </a:t>
            </a:r>
            <a:r>
              <a:rPr sz="1250" b="1" spc="-5" dirty="0">
                <a:latin typeface="Arial"/>
                <a:cs typeface="Arial"/>
              </a:rPr>
              <a:t>Κ</a:t>
            </a:r>
            <a:r>
              <a:rPr sz="1250" b="1" spc="10" dirty="0">
                <a:latin typeface="Arial"/>
                <a:cs typeface="Arial"/>
              </a:rPr>
              <a:t>Ο</a:t>
            </a:r>
            <a:r>
              <a:rPr sz="1250" b="1" spc="-5" dirty="0">
                <a:latin typeface="Arial"/>
                <a:cs typeface="Arial"/>
              </a:rPr>
              <a:t>Κ</a:t>
            </a:r>
            <a:r>
              <a:rPr sz="1250" b="1" spc="-10" dirty="0">
                <a:latin typeface="Arial"/>
                <a:cs typeface="Arial"/>
              </a:rPr>
              <a:t>Τ</a:t>
            </a:r>
            <a:r>
              <a:rPr sz="1250" b="1" spc="5" dirty="0">
                <a:latin typeface="Arial"/>
                <a:cs typeface="Arial"/>
              </a:rPr>
              <a:t>Ε</a:t>
            </a:r>
            <a:r>
              <a:rPr sz="1250" b="1" spc="10" dirty="0">
                <a:latin typeface="Arial"/>
                <a:cs typeface="Arial"/>
              </a:rPr>
              <a:t>Ι</a:t>
            </a:r>
            <a:r>
              <a:rPr sz="1250" b="1" spc="15" dirty="0">
                <a:latin typeface="Arial"/>
                <a:cs typeface="Arial"/>
              </a:rPr>
              <a:t>Λ</a:t>
            </a:r>
            <a:endParaRPr sz="1250">
              <a:latin typeface="Arial"/>
              <a:cs typeface="Arial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4099445" y="5447919"/>
            <a:ext cx="1468755" cy="0"/>
          </a:xfrm>
          <a:custGeom>
            <a:avLst/>
            <a:gdLst/>
            <a:ahLst/>
            <a:cxnLst/>
            <a:rect l="l" t="t" r="r" b="b"/>
            <a:pathLst>
              <a:path w="1468754">
                <a:moveTo>
                  <a:pt x="0" y="0"/>
                </a:moveTo>
                <a:lnTo>
                  <a:pt x="1468374" y="0"/>
                </a:lnTo>
              </a:path>
            </a:pathLst>
          </a:custGeom>
          <a:ln w="99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099445" y="5442965"/>
            <a:ext cx="1468755" cy="0"/>
          </a:xfrm>
          <a:custGeom>
            <a:avLst/>
            <a:gdLst/>
            <a:ahLst/>
            <a:cxnLst/>
            <a:rect l="l" t="t" r="r" b="b"/>
            <a:pathLst>
              <a:path w="1468754">
                <a:moveTo>
                  <a:pt x="0" y="0"/>
                </a:moveTo>
                <a:lnTo>
                  <a:pt x="14683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4115689" y="5438902"/>
            <a:ext cx="1395730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0" dirty="0">
                <a:latin typeface="Arial"/>
                <a:cs typeface="Arial"/>
              </a:rPr>
              <a:t>i</a:t>
            </a:r>
            <a:r>
              <a:rPr sz="1250" b="1" dirty="0">
                <a:latin typeface="Arial"/>
                <a:cs typeface="Arial"/>
              </a:rPr>
              <a:t>s</a:t>
            </a:r>
            <a:r>
              <a:rPr sz="1250" b="1" spc="5" dirty="0">
                <a:latin typeface="Arial"/>
                <a:cs typeface="Arial"/>
              </a:rPr>
              <a:t>a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5" dirty="0">
                <a:latin typeface="Arial"/>
                <a:cs typeface="Arial"/>
              </a:rPr>
              <a:t>Γ</a:t>
            </a:r>
            <a:r>
              <a:rPr sz="1250" spc="-10" dirty="0">
                <a:latin typeface="Arial"/>
                <a:cs typeface="Arial"/>
              </a:rPr>
              <a:t>Υ</a:t>
            </a:r>
            <a:r>
              <a:rPr sz="1250" spc="10" dirty="0">
                <a:latin typeface="Arial"/>
                <a:cs typeface="Arial"/>
              </a:rPr>
              <a:t>Α</a:t>
            </a:r>
            <a:r>
              <a:rPr sz="1250" spc="-15" dirty="0">
                <a:latin typeface="Arial"/>
                <a:cs typeface="Arial"/>
              </a:rPr>
              <a:t>Λ</a:t>
            </a:r>
            <a:r>
              <a:rPr sz="1250" spc="10" dirty="0">
                <a:latin typeface="Arial"/>
                <a:cs typeface="Arial"/>
              </a:rPr>
              <a:t>Ι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Ο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5" dirty="0">
                <a:latin typeface="Arial"/>
                <a:cs typeface="Arial"/>
              </a:rPr>
              <a:t>Α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Τ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250" b="1" spc="5" dirty="0">
                <a:latin typeface="Arial"/>
                <a:cs typeface="Arial"/>
              </a:rPr>
              <a:t>βά</a:t>
            </a:r>
            <a:r>
              <a:rPr sz="1250" b="1" spc="-5" dirty="0">
                <a:latin typeface="Arial"/>
                <a:cs typeface="Arial"/>
              </a:rPr>
              <a:t>ρ</a:t>
            </a:r>
            <a:r>
              <a:rPr sz="1250" b="1" spc="5" dirty="0">
                <a:latin typeface="Arial"/>
                <a:cs typeface="Arial"/>
              </a:rPr>
              <a:t>ος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5" dirty="0">
                <a:latin typeface="Arial"/>
                <a:cs typeface="Arial"/>
              </a:rPr>
              <a:t> </a:t>
            </a:r>
            <a:r>
              <a:rPr sz="1250" spc="-15" dirty="0">
                <a:latin typeface="Arial"/>
                <a:cs typeface="Arial"/>
              </a:rPr>
              <a:t>ε</a:t>
            </a:r>
            <a:r>
              <a:rPr sz="1250" spc="10" dirty="0">
                <a:latin typeface="Arial"/>
                <a:cs typeface="Arial"/>
              </a:rPr>
              <a:t>λα</a:t>
            </a:r>
            <a:r>
              <a:rPr sz="1250" spc="-5" dirty="0">
                <a:latin typeface="Arial"/>
                <a:cs typeface="Arial"/>
              </a:rPr>
              <a:t>φ</a:t>
            </a:r>
            <a:r>
              <a:rPr sz="1250" dirty="0">
                <a:latin typeface="Arial"/>
                <a:cs typeface="Arial"/>
              </a:rPr>
              <a:t>ρ</a:t>
            </a:r>
            <a:r>
              <a:rPr sz="1250" spc="10" dirty="0">
                <a:latin typeface="Arial"/>
                <a:cs typeface="Arial"/>
              </a:rPr>
              <a:t>ύ</a:t>
            </a:r>
            <a:endParaRPr sz="1250">
              <a:latin typeface="Arial"/>
              <a:cs typeface="Arial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6107314" y="4854721"/>
            <a:ext cx="120014" cy="414020"/>
          </a:xfrm>
          <a:custGeom>
            <a:avLst/>
            <a:gdLst/>
            <a:ahLst/>
            <a:cxnLst/>
            <a:rect l="l" t="t" r="r" b="b"/>
            <a:pathLst>
              <a:path w="120014" h="414020">
                <a:moveTo>
                  <a:pt x="0" y="121154"/>
                </a:moveTo>
                <a:lnTo>
                  <a:pt x="60194" y="0"/>
                </a:lnTo>
                <a:lnTo>
                  <a:pt x="94585" y="70104"/>
                </a:lnTo>
                <a:lnTo>
                  <a:pt x="54861" y="70104"/>
                </a:lnTo>
                <a:lnTo>
                  <a:pt x="52573" y="72388"/>
                </a:lnTo>
                <a:lnTo>
                  <a:pt x="50286" y="77723"/>
                </a:lnTo>
                <a:lnTo>
                  <a:pt x="50238" y="86813"/>
                </a:lnTo>
                <a:lnTo>
                  <a:pt x="0" y="121154"/>
                </a:lnTo>
                <a:close/>
              </a:path>
              <a:path w="120014" h="414020">
                <a:moveTo>
                  <a:pt x="50238" y="86813"/>
                </a:moveTo>
                <a:lnTo>
                  <a:pt x="50286" y="77723"/>
                </a:lnTo>
                <a:lnTo>
                  <a:pt x="52573" y="72388"/>
                </a:lnTo>
                <a:lnTo>
                  <a:pt x="54861" y="70104"/>
                </a:lnTo>
                <a:lnTo>
                  <a:pt x="62481" y="70104"/>
                </a:lnTo>
                <a:lnTo>
                  <a:pt x="67056" y="72388"/>
                </a:lnTo>
                <a:lnTo>
                  <a:pt x="69344" y="77723"/>
                </a:lnTo>
                <a:lnTo>
                  <a:pt x="69344" y="80008"/>
                </a:lnTo>
                <a:lnTo>
                  <a:pt x="60194" y="80008"/>
                </a:lnTo>
                <a:lnTo>
                  <a:pt x="50238" y="86813"/>
                </a:lnTo>
                <a:close/>
              </a:path>
              <a:path w="120014" h="414020">
                <a:moveTo>
                  <a:pt x="119630" y="121154"/>
                </a:moveTo>
                <a:lnTo>
                  <a:pt x="69344" y="86342"/>
                </a:lnTo>
                <a:lnTo>
                  <a:pt x="69344" y="77723"/>
                </a:lnTo>
                <a:lnTo>
                  <a:pt x="67056" y="72388"/>
                </a:lnTo>
                <a:lnTo>
                  <a:pt x="62481" y="70104"/>
                </a:lnTo>
                <a:lnTo>
                  <a:pt x="94585" y="70104"/>
                </a:lnTo>
                <a:lnTo>
                  <a:pt x="119630" y="121154"/>
                </a:lnTo>
                <a:close/>
              </a:path>
              <a:path w="120014" h="414020">
                <a:moveTo>
                  <a:pt x="57148" y="413759"/>
                </a:moveTo>
                <a:lnTo>
                  <a:pt x="54861" y="411475"/>
                </a:lnTo>
                <a:lnTo>
                  <a:pt x="50286" y="409190"/>
                </a:lnTo>
                <a:lnTo>
                  <a:pt x="50286" y="406906"/>
                </a:lnTo>
                <a:lnTo>
                  <a:pt x="47998" y="404621"/>
                </a:lnTo>
                <a:lnTo>
                  <a:pt x="50238" y="86813"/>
                </a:lnTo>
                <a:lnTo>
                  <a:pt x="60194" y="80008"/>
                </a:lnTo>
                <a:lnTo>
                  <a:pt x="69344" y="86342"/>
                </a:lnTo>
                <a:lnTo>
                  <a:pt x="69344" y="404621"/>
                </a:lnTo>
                <a:lnTo>
                  <a:pt x="62481" y="411475"/>
                </a:lnTo>
                <a:lnTo>
                  <a:pt x="57148" y="413759"/>
                </a:lnTo>
                <a:close/>
              </a:path>
              <a:path w="120014" h="414020">
                <a:moveTo>
                  <a:pt x="69344" y="86342"/>
                </a:moveTo>
                <a:lnTo>
                  <a:pt x="60194" y="80008"/>
                </a:lnTo>
                <a:lnTo>
                  <a:pt x="69344" y="80008"/>
                </a:lnTo>
                <a:lnTo>
                  <a:pt x="69344" y="863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155313" y="4924825"/>
            <a:ext cx="21590" cy="344170"/>
          </a:xfrm>
          <a:custGeom>
            <a:avLst/>
            <a:gdLst/>
            <a:ahLst/>
            <a:cxnLst/>
            <a:rect l="l" t="t" r="r" b="b"/>
            <a:pathLst>
              <a:path w="21589" h="344170">
                <a:moveTo>
                  <a:pt x="21345" y="9903"/>
                </a:moveTo>
                <a:lnTo>
                  <a:pt x="21345" y="334517"/>
                </a:lnTo>
                <a:lnTo>
                  <a:pt x="14483" y="341370"/>
                </a:lnTo>
                <a:lnTo>
                  <a:pt x="9149" y="343655"/>
                </a:lnTo>
                <a:lnTo>
                  <a:pt x="6862" y="341370"/>
                </a:lnTo>
                <a:lnTo>
                  <a:pt x="2287" y="339086"/>
                </a:lnTo>
                <a:lnTo>
                  <a:pt x="2287" y="336801"/>
                </a:lnTo>
                <a:lnTo>
                  <a:pt x="0" y="334517"/>
                </a:lnTo>
                <a:lnTo>
                  <a:pt x="2287" y="9903"/>
                </a:lnTo>
                <a:lnTo>
                  <a:pt x="2287" y="7619"/>
                </a:lnTo>
                <a:lnTo>
                  <a:pt x="4574" y="2284"/>
                </a:lnTo>
                <a:lnTo>
                  <a:pt x="6862" y="0"/>
                </a:lnTo>
                <a:lnTo>
                  <a:pt x="14483" y="0"/>
                </a:lnTo>
                <a:lnTo>
                  <a:pt x="19057" y="2284"/>
                </a:lnTo>
                <a:lnTo>
                  <a:pt x="21345" y="7619"/>
                </a:lnTo>
                <a:lnTo>
                  <a:pt x="21345" y="990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107314" y="4854721"/>
            <a:ext cx="120014" cy="121285"/>
          </a:xfrm>
          <a:custGeom>
            <a:avLst/>
            <a:gdLst/>
            <a:ahLst/>
            <a:cxnLst/>
            <a:rect l="l" t="t" r="r" b="b"/>
            <a:pathLst>
              <a:path w="120014" h="121285">
                <a:moveTo>
                  <a:pt x="60194" y="80008"/>
                </a:moveTo>
                <a:lnTo>
                  <a:pt x="0" y="121154"/>
                </a:lnTo>
                <a:lnTo>
                  <a:pt x="60194" y="0"/>
                </a:lnTo>
                <a:lnTo>
                  <a:pt x="119630" y="121154"/>
                </a:lnTo>
                <a:lnTo>
                  <a:pt x="60194" y="800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668403" y="5198364"/>
            <a:ext cx="1557020" cy="673100"/>
          </a:xfrm>
          <a:custGeom>
            <a:avLst/>
            <a:gdLst/>
            <a:ahLst/>
            <a:cxnLst/>
            <a:rect l="l" t="t" r="r" b="b"/>
            <a:pathLst>
              <a:path w="1557020" h="673100">
                <a:moveTo>
                  <a:pt x="0" y="0"/>
                </a:moveTo>
                <a:lnTo>
                  <a:pt x="0" y="672846"/>
                </a:lnTo>
                <a:lnTo>
                  <a:pt x="1556766" y="672846"/>
                </a:lnTo>
                <a:lnTo>
                  <a:pt x="155676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668401" y="5198376"/>
            <a:ext cx="1557020" cy="673100"/>
          </a:xfrm>
          <a:custGeom>
            <a:avLst/>
            <a:gdLst/>
            <a:ahLst/>
            <a:cxnLst/>
            <a:rect l="l" t="t" r="r" b="b"/>
            <a:pathLst>
              <a:path w="1557020" h="673100">
                <a:moveTo>
                  <a:pt x="1556770" y="0"/>
                </a:moveTo>
                <a:lnTo>
                  <a:pt x="0" y="0"/>
                </a:lnTo>
                <a:lnTo>
                  <a:pt x="0" y="672850"/>
                </a:lnTo>
                <a:lnTo>
                  <a:pt x="1556770" y="672850"/>
                </a:lnTo>
                <a:lnTo>
                  <a:pt x="1556770" y="0"/>
                </a:lnTo>
                <a:close/>
              </a:path>
            </a:pathLst>
          </a:custGeom>
          <a:ln w="145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5691504" y="5226304"/>
            <a:ext cx="1345565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-5" dirty="0">
                <a:latin typeface="Arial"/>
                <a:cs typeface="Arial"/>
              </a:rPr>
              <a:t>Π</a:t>
            </a:r>
            <a:r>
              <a:rPr sz="1250" b="1" spc="10" dirty="0">
                <a:latin typeface="Arial"/>
                <a:cs typeface="Arial"/>
              </a:rPr>
              <a:t>Ο</a:t>
            </a:r>
            <a:r>
              <a:rPr sz="1250" b="1" spc="-10" dirty="0">
                <a:latin typeface="Arial"/>
                <a:cs typeface="Arial"/>
              </a:rPr>
              <a:t>Τ</a:t>
            </a:r>
            <a:r>
              <a:rPr sz="1250" b="1" spc="-5" dirty="0">
                <a:latin typeface="Arial"/>
                <a:cs typeface="Arial"/>
              </a:rPr>
              <a:t>Η</a:t>
            </a:r>
            <a:r>
              <a:rPr sz="1250" b="1" spc="5" dirty="0">
                <a:latin typeface="Arial"/>
                <a:cs typeface="Arial"/>
              </a:rPr>
              <a:t>ΡΙ</a:t>
            </a:r>
            <a:r>
              <a:rPr sz="1250" b="1" dirty="0">
                <a:latin typeface="Arial"/>
                <a:cs typeface="Arial"/>
              </a:rPr>
              <a:t> </a:t>
            </a:r>
            <a:r>
              <a:rPr sz="1250" b="1" spc="25" dirty="0">
                <a:latin typeface="Arial"/>
                <a:cs typeface="Arial"/>
              </a:rPr>
              <a:t>Μ</a:t>
            </a:r>
            <a:r>
              <a:rPr sz="1250" b="1" spc="-5" dirty="0">
                <a:latin typeface="Arial"/>
                <a:cs typeface="Arial"/>
              </a:rPr>
              <a:t>ΠΥ</a:t>
            </a:r>
            <a:r>
              <a:rPr sz="1250" b="1" spc="25" dirty="0">
                <a:latin typeface="Arial"/>
                <a:cs typeface="Arial"/>
              </a:rPr>
              <a:t>Ρ</a:t>
            </a:r>
            <a:r>
              <a:rPr sz="1250" b="1" spc="-65" dirty="0">
                <a:latin typeface="Arial"/>
                <a:cs typeface="Arial"/>
              </a:rPr>
              <a:t>Α</a:t>
            </a:r>
            <a:r>
              <a:rPr sz="1250" b="1" spc="15" dirty="0">
                <a:latin typeface="Arial"/>
                <a:cs typeface="Arial"/>
              </a:rPr>
              <a:t>Σ</a:t>
            </a:r>
            <a:endParaRPr sz="1250">
              <a:latin typeface="Arial"/>
              <a:cs typeface="Aria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5691504" y="5438902"/>
            <a:ext cx="1395730" cy="39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b="1" spc="10" dirty="0">
                <a:latin typeface="Arial"/>
                <a:cs typeface="Arial"/>
              </a:rPr>
              <a:t>i</a:t>
            </a:r>
            <a:r>
              <a:rPr sz="1250" b="1" dirty="0">
                <a:latin typeface="Arial"/>
                <a:cs typeface="Arial"/>
              </a:rPr>
              <a:t>s</a:t>
            </a:r>
            <a:r>
              <a:rPr sz="1250" b="1" spc="5" dirty="0">
                <a:latin typeface="Arial"/>
                <a:cs typeface="Arial"/>
              </a:rPr>
              <a:t>a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5" dirty="0">
                <a:latin typeface="Arial"/>
                <a:cs typeface="Arial"/>
              </a:rPr>
              <a:t>Γ</a:t>
            </a:r>
            <a:r>
              <a:rPr sz="1250" spc="-10" dirty="0">
                <a:latin typeface="Arial"/>
                <a:cs typeface="Arial"/>
              </a:rPr>
              <a:t>Υ</a:t>
            </a:r>
            <a:r>
              <a:rPr sz="1250" spc="10" dirty="0">
                <a:latin typeface="Arial"/>
                <a:cs typeface="Arial"/>
              </a:rPr>
              <a:t>Α</a:t>
            </a:r>
            <a:r>
              <a:rPr sz="1250" spc="-10" dirty="0">
                <a:latin typeface="Arial"/>
                <a:cs typeface="Arial"/>
              </a:rPr>
              <a:t>Λ</a:t>
            </a:r>
            <a:r>
              <a:rPr sz="1250" spc="10" dirty="0">
                <a:latin typeface="Arial"/>
                <a:cs typeface="Arial"/>
              </a:rPr>
              <a:t>Ι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Ο</a:t>
            </a:r>
            <a:r>
              <a:rPr sz="1250" spc="-10" dirty="0">
                <a:latin typeface="Arial"/>
                <a:cs typeface="Arial"/>
              </a:rPr>
              <a:t> </a:t>
            </a:r>
            <a:r>
              <a:rPr sz="1250" spc="5" dirty="0">
                <a:latin typeface="Arial"/>
                <a:cs typeface="Arial"/>
              </a:rPr>
              <a:t>Α</a:t>
            </a:r>
            <a:r>
              <a:rPr sz="1250" spc="-5" dirty="0">
                <a:latin typeface="Arial"/>
                <a:cs typeface="Arial"/>
              </a:rPr>
              <a:t>Ν</a:t>
            </a:r>
            <a:r>
              <a:rPr sz="1250" spc="15" dirty="0">
                <a:latin typeface="Arial"/>
                <a:cs typeface="Arial"/>
              </a:rPr>
              <a:t>Τ</a:t>
            </a:r>
            <a:endParaRPr sz="12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250" b="1" spc="5" dirty="0">
                <a:latin typeface="Arial"/>
                <a:cs typeface="Arial"/>
              </a:rPr>
              <a:t>βά</a:t>
            </a:r>
            <a:r>
              <a:rPr sz="1250" b="1" spc="-5" dirty="0">
                <a:latin typeface="Arial"/>
                <a:cs typeface="Arial"/>
              </a:rPr>
              <a:t>ρ</a:t>
            </a:r>
            <a:r>
              <a:rPr sz="1250" b="1" spc="5" dirty="0">
                <a:latin typeface="Arial"/>
                <a:cs typeface="Arial"/>
              </a:rPr>
              <a:t>ος</a:t>
            </a:r>
            <a:r>
              <a:rPr sz="1250" spc="5" dirty="0">
                <a:latin typeface="Arial"/>
                <a:cs typeface="Arial"/>
              </a:rPr>
              <a:t>:</a:t>
            </a:r>
            <a:r>
              <a:rPr sz="1250" spc="-5" dirty="0">
                <a:latin typeface="Arial"/>
                <a:cs typeface="Arial"/>
              </a:rPr>
              <a:t> </a:t>
            </a:r>
            <a:r>
              <a:rPr sz="1250" dirty="0">
                <a:latin typeface="Arial"/>
                <a:cs typeface="Arial"/>
              </a:rPr>
              <a:t>β</a:t>
            </a:r>
            <a:r>
              <a:rPr sz="1250" spc="5" dirty="0">
                <a:latin typeface="Arial"/>
                <a:cs typeface="Arial"/>
              </a:rPr>
              <a:t>α</a:t>
            </a:r>
            <a:r>
              <a:rPr sz="1250" dirty="0">
                <a:latin typeface="Arial"/>
                <a:cs typeface="Arial"/>
              </a:rPr>
              <a:t>ρ</a:t>
            </a:r>
            <a:r>
              <a:rPr sz="1250" spc="10" dirty="0">
                <a:latin typeface="Arial"/>
                <a:cs typeface="Arial"/>
              </a:rPr>
              <a:t>ύ</a:t>
            </a:r>
            <a:endParaRPr sz="1250">
              <a:latin typeface="Arial"/>
              <a:cs typeface="Arial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4677794" y="2421643"/>
            <a:ext cx="120014" cy="372745"/>
          </a:xfrm>
          <a:custGeom>
            <a:avLst/>
            <a:gdLst/>
            <a:ahLst/>
            <a:cxnLst/>
            <a:rect l="l" t="t" r="r" b="b"/>
            <a:pathLst>
              <a:path w="120014" h="372744">
                <a:moveTo>
                  <a:pt x="0" y="121154"/>
                </a:moveTo>
                <a:lnTo>
                  <a:pt x="60206" y="0"/>
                </a:lnTo>
                <a:lnTo>
                  <a:pt x="94598" y="70104"/>
                </a:lnTo>
                <a:lnTo>
                  <a:pt x="54873" y="70104"/>
                </a:lnTo>
                <a:lnTo>
                  <a:pt x="52586" y="72388"/>
                </a:lnTo>
                <a:lnTo>
                  <a:pt x="50298" y="77723"/>
                </a:lnTo>
                <a:lnTo>
                  <a:pt x="50243" y="86816"/>
                </a:lnTo>
                <a:lnTo>
                  <a:pt x="0" y="121154"/>
                </a:lnTo>
                <a:close/>
              </a:path>
              <a:path w="120014" h="372744">
                <a:moveTo>
                  <a:pt x="50243" y="86816"/>
                </a:moveTo>
                <a:lnTo>
                  <a:pt x="50298" y="77723"/>
                </a:lnTo>
                <a:lnTo>
                  <a:pt x="52586" y="72388"/>
                </a:lnTo>
                <a:lnTo>
                  <a:pt x="54873" y="70104"/>
                </a:lnTo>
                <a:lnTo>
                  <a:pt x="64769" y="70104"/>
                </a:lnTo>
                <a:lnTo>
                  <a:pt x="67056" y="72388"/>
                </a:lnTo>
                <a:lnTo>
                  <a:pt x="69344" y="77723"/>
                </a:lnTo>
                <a:lnTo>
                  <a:pt x="69344" y="80008"/>
                </a:lnTo>
                <a:lnTo>
                  <a:pt x="60206" y="80008"/>
                </a:lnTo>
                <a:lnTo>
                  <a:pt x="50243" y="86816"/>
                </a:lnTo>
                <a:close/>
              </a:path>
              <a:path w="120014" h="372744">
                <a:moveTo>
                  <a:pt x="119642" y="121154"/>
                </a:moveTo>
                <a:lnTo>
                  <a:pt x="69344" y="86333"/>
                </a:lnTo>
                <a:lnTo>
                  <a:pt x="69344" y="77723"/>
                </a:lnTo>
                <a:lnTo>
                  <a:pt x="67056" y="72388"/>
                </a:lnTo>
                <a:lnTo>
                  <a:pt x="64769" y="70104"/>
                </a:lnTo>
                <a:lnTo>
                  <a:pt x="94598" y="70104"/>
                </a:lnTo>
                <a:lnTo>
                  <a:pt x="119642" y="121154"/>
                </a:lnTo>
                <a:close/>
              </a:path>
              <a:path w="120014" h="372744">
                <a:moveTo>
                  <a:pt x="62494" y="372626"/>
                </a:moveTo>
                <a:lnTo>
                  <a:pt x="54873" y="372626"/>
                </a:lnTo>
                <a:lnTo>
                  <a:pt x="50298" y="368044"/>
                </a:lnTo>
                <a:lnTo>
                  <a:pt x="48011" y="363475"/>
                </a:lnTo>
                <a:lnTo>
                  <a:pt x="50243" y="86816"/>
                </a:lnTo>
                <a:lnTo>
                  <a:pt x="60206" y="80008"/>
                </a:lnTo>
                <a:lnTo>
                  <a:pt x="69344" y="86333"/>
                </a:lnTo>
                <a:lnTo>
                  <a:pt x="69344" y="363475"/>
                </a:lnTo>
                <a:lnTo>
                  <a:pt x="67056" y="368044"/>
                </a:lnTo>
                <a:lnTo>
                  <a:pt x="67056" y="370329"/>
                </a:lnTo>
                <a:lnTo>
                  <a:pt x="62494" y="372626"/>
                </a:lnTo>
                <a:close/>
              </a:path>
              <a:path w="120014" h="372744">
                <a:moveTo>
                  <a:pt x="69344" y="86333"/>
                </a:moveTo>
                <a:lnTo>
                  <a:pt x="60206" y="80008"/>
                </a:lnTo>
                <a:lnTo>
                  <a:pt x="69344" y="80008"/>
                </a:lnTo>
                <a:lnTo>
                  <a:pt x="69344" y="863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725805" y="2491747"/>
            <a:ext cx="21590" cy="302895"/>
          </a:xfrm>
          <a:custGeom>
            <a:avLst/>
            <a:gdLst/>
            <a:ahLst/>
            <a:cxnLst/>
            <a:rect l="l" t="t" r="r" b="b"/>
            <a:pathLst>
              <a:path w="21589" h="302894">
                <a:moveTo>
                  <a:pt x="21332" y="9903"/>
                </a:moveTo>
                <a:lnTo>
                  <a:pt x="21332" y="293371"/>
                </a:lnTo>
                <a:lnTo>
                  <a:pt x="19045" y="297940"/>
                </a:lnTo>
                <a:lnTo>
                  <a:pt x="19045" y="300224"/>
                </a:lnTo>
                <a:lnTo>
                  <a:pt x="14483" y="302521"/>
                </a:lnTo>
                <a:lnTo>
                  <a:pt x="6862" y="302521"/>
                </a:lnTo>
                <a:lnTo>
                  <a:pt x="2287" y="297940"/>
                </a:lnTo>
                <a:lnTo>
                  <a:pt x="0" y="293371"/>
                </a:lnTo>
                <a:lnTo>
                  <a:pt x="2287" y="9903"/>
                </a:lnTo>
                <a:lnTo>
                  <a:pt x="2287" y="7619"/>
                </a:lnTo>
                <a:lnTo>
                  <a:pt x="4574" y="2284"/>
                </a:lnTo>
                <a:lnTo>
                  <a:pt x="6862" y="0"/>
                </a:lnTo>
                <a:lnTo>
                  <a:pt x="16757" y="0"/>
                </a:lnTo>
                <a:lnTo>
                  <a:pt x="19045" y="2284"/>
                </a:lnTo>
                <a:lnTo>
                  <a:pt x="21332" y="7619"/>
                </a:lnTo>
                <a:lnTo>
                  <a:pt x="21332" y="990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677794" y="2421643"/>
            <a:ext cx="120014" cy="121285"/>
          </a:xfrm>
          <a:custGeom>
            <a:avLst/>
            <a:gdLst/>
            <a:ahLst/>
            <a:cxnLst/>
            <a:rect l="l" t="t" r="r" b="b"/>
            <a:pathLst>
              <a:path w="120014" h="121285">
                <a:moveTo>
                  <a:pt x="60206" y="80008"/>
                </a:moveTo>
                <a:lnTo>
                  <a:pt x="0" y="121154"/>
                </a:lnTo>
                <a:lnTo>
                  <a:pt x="60206" y="0"/>
                </a:lnTo>
                <a:lnTo>
                  <a:pt x="119642" y="121154"/>
                </a:lnTo>
                <a:lnTo>
                  <a:pt x="60206" y="800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86" name="object 18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14</a:t>
            </a:fld>
            <a:endParaRPr dirty="0"/>
          </a:p>
        </p:txBody>
      </p:sp>
      <p:graphicFrame>
        <p:nvGraphicFramePr>
          <p:cNvPr id="63" name="object 63"/>
          <p:cNvGraphicFramePr>
            <a:graphicFrameLocks noGrp="1"/>
          </p:cNvGraphicFramePr>
          <p:nvPr/>
        </p:nvGraphicFramePr>
        <p:xfrm>
          <a:off x="8123931" y="4866909"/>
          <a:ext cx="1504950" cy="1823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6206"/>
                <a:gridCol w="616645"/>
              </a:tblGrid>
              <a:tr h="1137673">
                <a:tc>
                  <a:txBody>
                    <a:bodyPr/>
                    <a:lstStyle/>
                    <a:p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2401">
                      <a:solidFill>
                        <a:srgbClr val="000000"/>
                      </a:solidFill>
                      <a:prstDash val="solid"/>
                    </a:lnR>
                    <a:lnB w="14499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401">
                      <a:solidFill>
                        <a:srgbClr val="000000"/>
                      </a:solidFill>
                      <a:prstDash val="solid"/>
                    </a:lnL>
                    <a:lnB w="14499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674">
                <a:tc gridSpan="2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250" b="1" spc="15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250" b="1" spc="-8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250" b="1" spc="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250" b="1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250" b="1" spc="-1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250" b="1" spc="-2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250" b="1" spc="-1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250" b="1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250" b="1" spc="-1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250" b="1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250" b="1" spc="1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250" b="1" dirty="0">
                          <a:latin typeface="Arial"/>
                          <a:cs typeface="Arial"/>
                        </a:rPr>
                        <a:t>Α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4499">
                      <a:solidFill>
                        <a:srgbClr val="000000"/>
                      </a:solidFill>
                      <a:prstDash val="solid"/>
                    </a:lnL>
                    <a:lnR w="14499">
                      <a:solidFill>
                        <a:srgbClr val="000000"/>
                      </a:solidFill>
                      <a:prstDash val="solid"/>
                    </a:lnR>
                    <a:lnT w="14499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31510">
                <a:tc gridSpan="2">
                  <a:txBody>
                    <a:bodyPr/>
                    <a:lstStyle/>
                    <a:p>
                      <a:pPr marL="31115">
                        <a:lnSpc>
                          <a:spcPts val="1395"/>
                        </a:lnSpc>
                      </a:pPr>
                      <a:r>
                        <a:rPr sz="1250" b="1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250" b="1" spc="-15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250" b="1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250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25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50" spc="-40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250" spc="-1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250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250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250" spc="5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250" spc="-2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2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2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5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250" spc="-2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250" dirty="0">
                          <a:latin typeface="Arial"/>
                          <a:cs typeface="Arial"/>
                        </a:rPr>
                        <a:t>Τ</a:t>
                      </a:r>
                      <a:endParaRPr sz="1250">
                        <a:latin typeface="Arial"/>
                        <a:cs typeface="Arial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250" b="1" spc="-10" dirty="0">
                          <a:latin typeface="Arial"/>
                          <a:cs typeface="Arial"/>
                        </a:rPr>
                        <a:t>αξ</a:t>
                      </a:r>
                      <a:r>
                        <a:rPr sz="1250" b="1" spc="5" dirty="0">
                          <a:latin typeface="Arial"/>
                          <a:cs typeface="Arial"/>
                        </a:rPr>
                        <a:t>ί</a:t>
                      </a:r>
                      <a:r>
                        <a:rPr sz="1250" b="1" spc="-1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250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25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50" spc="-1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250" spc="-1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2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250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250" spc="-15" dirty="0">
                          <a:latin typeface="Arial"/>
                          <a:cs typeface="Arial"/>
                        </a:rPr>
                        <a:t>ώσ</a:t>
                      </a:r>
                      <a:r>
                        <a:rPr sz="1250" spc="-2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250" spc="-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250" dirty="0">
                          <a:latin typeface="Arial"/>
                          <a:cs typeface="Arial"/>
                        </a:rPr>
                        <a:t>ο</a:t>
                      </a:r>
                      <a:endParaRPr sz="12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4499">
                      <a:solidFill>
                        <a:srgbClr val="000000"/>
                      </a:solidFill>
                      <a:prstDash val="solid"/>
                    </a:lnL>
                    <a:lnR w="14499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14499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6557" y="336042"/>
            <a:ext cx="685673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Ε</a:t>
            </a:r>
            <a:r>
              <a:rPr spc="-40" dirty="0"/>
              <a:t>ξ</a:t>
            </a:r>
            <a:r>
              <a:rPr spc="-10" dirty="0"/>
              <a:t>αγωγ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5" dirty="0"/>
              <a:t>Σ</a:t>
            </a:r>
            <a:r>
              <a:rPr dirty="0"/>
              <a:t>υ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περα</a:t>
            </a:r>
            <a:r>
              <a:rPr dirty="0"/>
              <a:t>σ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ά</a:t>
            </a:r>
            <a:r>
              <a:rPr spc="-90" dirty="0"/>
              <a:t>τ</a:t>
            </a:r>
            <a:r>
              <a:rPr spc="-10" dirty="0"/>
              <a:t>ω</a:t>
            </a:r>
            <a:r>
              <a:rPr spc="-5" dirty="0"/>
              <a:t>ν</a:t>
            </a:r>
            <a:r>
              <a:rPr spc="10" dirty="0"/>
              <a:t> 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ε</a:t>
            </a:r>
            <a:r>
              <a:rPr dirty="0"/>
              <a:t> </a:t>
            </a:r>
            <a:r>
              <a:rPr spc="-5" dirty="0"/>
              <a:t>Π</a:t>
            </a:r>
            <a:r>
              <a:rPr spc="-40" dirty="0"/>
              <a:t>λ</a:t>
            </a:r>
            <a:r>
              <a:rPr spc="-10" dirty="0"/>
              <a:t>αίσια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15" y="1052830"/>
            <a:ext cx="9802495" cy="16281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508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Μπορε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 υλοποιηθε</a:t>
            </a:r>
            <a:r>
              <a:rPr sz="2200" dirty="0">
                <a:latin typeface="Times New Roman"/>
                <a:cs typeface="Times New Roman"/>
              </a:rPr>
              <a:t>ί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 </a:t>
            </a:r>
            <a:r>
              <a:rPr sz="2200" dirty="0">
                <a:latin typeface="Times New Roman"/>
                <a:cs typeface="Times New Roman"/>
              </a:rPr>
              <a:t>οποιονδήπο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τους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ηχανισ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ού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5" dirty="0">
                <a:latin typeface="Times New Roman"/>
                <a:cs typeface="Times New Roman"/>
              </a:rPr>
              <a:t>σ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περα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άτων </a:t>
            </a:r>
            <a:r>
              <a:rPr sz="2200" spc="-10" dirty="0">
                <a:latin typeface="Times New Roman"/>
                <a:cs typeface="Times New Roman"/>
              </a:rPr>
              <a:t>της λογική</a:t>
            </a:r>
            <a:r>
              <a:rPr sz="2200" spc="0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2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Επιπλέον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χρειάζετα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τρόπος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για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ανάκλησ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ής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ία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ιδιότητα</a:t>
            </a:r>
            <a:r>
              <a:rPr sz="2200" dirty="0">
                <a:latin typeface="Times New Roman"/>
                <a:cs typeface="Times New Roman"/>
              </a:rPr>
              <a:t>ς: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Courier New"/>
                <a:cs typeface="Courier New"/>
              </a:rPr>
              <a:t>∆ιαδικασί</a:t>
            </a:r>
            <a:r>
              <a:rPr sz="1800" b="1" dirty="0">
                <a:latin typeface="Courier New"/>
                <a:cs typeface="Courier New"/>
              </a:rPr>
              <a:t>α </a:t>
            </a:r>
            <a:r>
              <a:rPr sz="1800" b="1" spc="-5" dirty="0">
                <a:latin typeface="Courier New"/>
                <a:cs typeface="Courier New"/>
              </a:rPr>
              <a:t>find(Frame,Attribute,Value)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84596" y="2638031"/>
            <a:ext cx="1945639" cy="302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latin typeface="Courier New"/>
                <a:cs typeface="Courier New"/>
              </a:rPr>
              <a:t>πλαίσι</a:t>
            </a:r>
            <a:r>
              <a:rPr sz="1800" b="1" dirty="0">
                <a:latin typeface="Courier New"/>
                <a:cs typeface="Courier New"/>
              </a:rPr>
              <a:t>ο </a:t>
            </a:r>
            <a:r>
              <a:rPr sz="1800" b="1" spc="-5" dirty="0">
                <a:latin typeface="Courier New"/>
                <a:cs typeface="Courier New"/>
              </a:rPr>
              <a:t>Frame,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843" y="2659367"/>
            <a:ext cx="4826000" cy="157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5455" marR="5080" indent="-453390">
              <a:lnSpc>
                <a:spcPts val="2039"/>
              </a:lnSpc>
              <a:tabLst>
                <a:tab pos="697865" algn="l"/>
              </a:tabLst>
            </a:pPr>
            <a:r>
              <a:rPr sz="1800" b="1" spc="-5" dirty="0">
                <a:latin typeface="Courier New"/>
                <a:cs typeface="Courier New"/>
              </a:rPr>
              <a:t>Α</a:t>
            </a:r>
            <a:r>
              <a:rPr sz="1800" b="1" dirty="0">
                <a:latin typeface="Courier New"/>
                <a:cs typeface="Courier New"/>
              </a:rPr>
              <a:t>ν η	</a:t>
            </a:r>
            <a:r>
              <a:rPr sz="1800" b="1" spc="-5" dirty="0">
                <a:latin typeface="Courier New"/>
                <a:cs typeface="Courier New"/>
              </a:rPr>
              <a:t>ιδιότητ</a:t>
            </a:r>
            <a:r>
              <a:rPr sz="1800" b="1" dirty="0">
                <a:latin typeface="Courier New"/>
                <a:cs typeface="Courier New"/>
              </a:rPr>
              <a:t>α </a:t>
            </a:r>
            <a:r>
              <a:rPr sz="1800" b="1" spc="-5" dirty="0">
                <a:latin typeface="Courier New"/>
                <a:cs typeface="Courier New"/>
              </a:rPr>
              <a:t>Attribut</a:t>
            </a:r>
            <a:r>
              <a:rPr sz="1800" b="1" dirty="0">
                <a:latin typeface="Courier New"/>
                <a:cs typeface="Courier New"/>
              </a:rPr>
              <a:t>e </a:t>
            </a:r>
            <a:r>
              <a:rPr sz="1800" b="1" spc="-5" dirty="0">
                <a:latin typeface="Courier New"/>
                <a:cs typeface="Courier New"/>
              </a:rPr>
              <a:t>υπάρχε</a:t>
            </a:r>
            <a:r>
              <a:rPr sz="1800" b="1" dirty="0">
                <a:latin typeface="Courier New"/>
                <a:cs typeface="Courier New"/>
              </a:rPr>
              <a:t>ι </a:t>
            </a:r>
            <a:r>
              <a:rPr sz="1800" b="1" spc="-5" dirty="0">
                <a:latin typeface="Courier New"/>
                <a:cs typeface="Courier New"/>
              </a:rPr>
              <a:t>στο τότε</a:t>
            </a:r>
            <a:endParaRPr sz="1800">
              <a:latin typeface="Courier New"/>
              <a:cs typeface="Courier New"/>
            </a:endParaRPr>
          </a:p>
          <a:p>
            <a:pPr marL="692785">
              <a:lnSpc>
                <a:spcPts val="1930"/>
              </a:lnSpc>
              <a:tabLst>
                <a:tab pos="3298825" algn="l"/>
              </a:tabLst>
            </a:pPr>
            <a:r>
              <a:rPr sz="1800" b="1" spc="-5" dirty="0">
                <a:latin typeface="Courier New"/>
                <a:cs typeface="Courier New"/>
              </a:rPr>
              <a:t>επέστρεψ</a:t>
            </a:r>
            <a:r>
              <a:rPr sz="1800" b="1" dirty="0">
                <a:latin typeface="Courier New"/>
                <a:cs typeface="Courier New"/>
              </a:rPr>
              <a:t>ε </a:t>
            </a:r>
            <a:r>
              <a:rPr sz="1800" b="1" spc="-5" dirty="0">
                <a:latin typeface="Courier New"/>
                <a:cs typeface="Courier New"/>
              </a:rPr>
              <a:t>τη</a:t>
            </a:r>
            <a:r>
              <a:rPr sz="1800" b="1" dirty="0">
                <a:latin typeface="Courier New"/>
                <a:cs typeface="Courier New"/>
              </a:rPr>
              <a:t>ν </a:t>
            </a:r>
            <a:r>
              <a:rPr sz="1800" b="1" spc="-5" dirty="0">
                <a:latin typeface="Courier New"/>
                <a:cs typeface="Courier New"/>
              </a:rPr>
              <a:t>τ</a:t>
            </a:r>
            <a:r>
              <a:rPr sz="1800" b="1" dirty="0">
                <a:latin typeface="Courier New"/>
                <a:cs typeface="Courier New"/>
              </a:rPr>
              <a:t>ι</a:t>
            </a:r>
            <a:r>
              <a:rPr sz="1800" b="1" spc="-5" dirty="0">
                <a:latin typeface="Courier New"/>
                <a:cs typeface="Courier New"/>
              </a:rPr>
              <a:t>µ</a:t>
            </a:r>
            <a:r>
              <a:rPr sz="1800" b="1" dirty="0">
                <a:latin typeface="Courier New"/>
                <a:cs typeface="Courier New"/>
              </a:rPr>
              <a:t>ή	</a:t>
            </a:r>
            <a:r>
              <a:rPr sz="1800" b="1" spc="-5" dirty="0">
                <a:latin typeface="Courier New"/>
                <a:cs typeface="Courier New"/>
              </a:rPr>
              <a:t>τη</a:t>
            </a:r>
            <a:r>
              <a:rPr sz="1800" b="1" dirty="0">
                <a:latin typeface="Courier New"/>
                <a:cs typeface="Courier New"/>
              </a:rPr>
              <a:t>ς </a:t>
            </a:r>
            <a:r>
              <a:rPr sz="1800" b="1" spc="-5" dirty="0">
                <a:latin typeface="Courier New"/>
                <a:cs typeface="Courier New"/>
              </a:rPr>
              <a:t>Value</a:t>
            </a:r>
            <a:endParaRPr sz="1800">
              <a:latin typeface="Courier New"/>
              <a:cs typeface="Courier New"/>
            </a:endParaRPr>
          </a:p>
          <a:p>
            <a:pPr marL="465455">
              <a:lnSpc>
                <a:spcPts val="2039"/>
              </a:lnSpc>
            </a:pPr>
            <a:r>
              <a:rPr sz="1800" b="1" spc="-5" dirty="0">
                <a:latin typeface="Courier New"/>
                <a:cs typeface="Courier New"/>
              </a:rPr>
              <a:t>Αλλιώ</a:t>
            </a:r>
            <a:r>
              <a:rPr sz="1800" b="1" dirty="0">
                <a:latin typeface="Courier New"/>
                <a:cs typeface="Courier New"/>
              </a:rPr>
              <a:t>ς,</a:t>
            </a:r>
            <a:endParaRPr sz="1800">
              <a:latin typeface="Courier New"/>
              <a:cs typeface="Courier New"/>
            </a:endParaRPr>
          </a:p>
          <a:p>
            <a:pPr marL="692785" marR="10160">
              <a:lnSpc>
                <a:spcPts val="2030"/>
              </a:lnSpc>
              <a:spcBef>
                <a:spcPts val="114"/>
              </a:spcBef>
              <a:tabLst>
                <a:tab pos="4396105" algn="l"/>
              </a:tabLst>
            </a:pPr>
            <a:r>
              <a:rPr sz="1800" b="1" spc="-5" dirty="0">
                <a:latin typeface="Courier New"/>
                <a:cs typeface="Courier New"/>
              </a:rPr>
              <a:t>ακολούθησ</a:t>
            </a:r>
            <a:r>
              <a:rPr sz="1800" b="1" dirty="0">
                <a:latin typeface="Courier New"/>
                <a:cs typeface="Courier New"/>
              </a:rPr>
              <a:t>ε </a:t>
            </a:r>
            <a:r>
              <a:rPr sz="1800" b="1" spc="-5" dirty="0">
                <a:latin typeface="Courier New"/>
                <a:cs typeface="Courier New"/>
              </a:rPr>
              <a:t>τη</a:t>
            </a:r>
            <a:r>
              <a:rPr sz="1800" b="1" dirty="0">
                <a:latin typeface="Courier New"/>
                <a:cs typeface="Courier New"/>
              </a:rPr>
              <a:t>ν </a:t>
            </a:r>
            <a:r>
              <a:rPr sz="1800" b="1" spc="-5" dirty="0">
                <a:latin typeface="Courier New"/>
                <a:cs typeface="Courier New"/>
              </a:rPr>
              <a:t>ιεραρχί</a:t>
            </a:r>
            <a:r>
              <a:rPr sz="1800" b="1" dirty="0">
                <a:latin typeface="Courier New"/>
                <a:cs typeface="Courier New"/>
              </a:rPr>
              <a:t>α </a:t>
            </a:r>
            <a:r>
              <a:rPr sz="1800" b="1" spc="-5" dirty="0">
                <a:latin typeface="Courier New"/>
                <a:cs typeface="Courier New"/>
              </a:rPr>
              <a:t>δε</a:t>
            </a:r>
            <a:r>
              <a:rPr sz="1800" b="1" dirty="0">
                <a:latin typeface="Courier New"/>
                <a:cs typeface="Courier New"/>
              </a:rPr>
              <a:t>σ</a:t>
            </a:r>
            <a:r>
              <a:rPr sz="1800" b="1" spc="-5" dirty="0">
                <a:latin typeface="Courier New"/>
                <a:cs typeface="Courier New"/>
              </a:rPr>
              <a:t>µών επανέλαβ</a:t>
            </a:r>
            <a:r>
              <a:rPr sz="1800" b="1" dirty="0">
                <a:latin typeface="Courier New"/>
                <a:cs typeface="Courier New"/>
              </a:rPr>
              <a:t>ε </a:t>
            </a:r>
            <a:r>
              <a:rPr sz="1800" b="1" spc="-5" dirty="0">
                <a:latin typeface="Courier New"/>
                <a:cs typeface="Courier New"/>
              </a:rPr>
              <a:t>τ</a:t>
            </a:r>
            <a:r>
              <a:rPr sz="1800" b="1" dirty="0">
                <a:latin typeface="Courier New"/>
                <a:cs typeface="Courier New"/>
              </a:rPr>
              <a:t>η </a:t>
            </a:r>
            <a:r>
              <a:rPr sz="1800" b="1" spc="-5" dirty="0">
                <a:latin typeface="Courier New"/>
                <a:cs typeface="Courier New"/>
              </a:rPr>
              <a:t>διαδικασί</a:t>
            </a:r>
            <a:r>
              <a:rPr sz="1800" b="1" dirty="0">
                <a:latin typeface="Courier New"/>
                <a:cs typeface="Courier New"/>
              </a:rPr>
              <a:t>α µε	</a:t>
            </a:r>
            <a:r>
              <a:rPr sz="1800" b="1" spc="-5" dirty="0">
                <a:latin typeface="Courier New"/>
                <a:cs typeface="Courier New"/>
              </a:rPr>
              <a:t>νέο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79252" y="3674325"/>
            <a:ext cx="3728720" cy="560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5"/>
              </a:lnSpc>
            </a:pPr>
            <a:r>
              <a:rPr sz="1800" b="1" spc="-5" dirty="0">
                <a:latin typeface="Courier New"/>
                <a:cs typeface="Courier New"/>
              </a:rPr>
              <a:t>IS</a:t>
            </a:r>
            <a:r>
              <a:rPr sz="1800" b="1" dirty="0">
                <a:latin typeface="Courier New"/>
                <a:cs typeface="Courier New"/>
              </a:rPr>
              <a:t>A ή</a:t>
            </a:r>
            <a:r>
              <a:rPr sz="1800" b="1" spc="-5" dirty="0">
                <a:latin typeface="Courier New"/>
                <a:cs typeface="Courier New"/>
              </a:rPr>
              <a:t> AK</a:t>
            </a:r>
            <a:r>
              <a:rPr sz="1800" b="1" dirty="0">
                <a:latin typeface="Courier New"/>
                <a:cs typeface="Courier New"/>
              </a:rPr>
              <a:t>O ή</a:t>
            </a:r>
            <a:r>
              <a:rPr sz="1800" b="1" spc="-5" dirty="0">
                <a:latin typeface="Courier New"/>
                <a:cs typeface="Courier New"/>
              </a:rPr>
              <a:t> INSTANCE_O</a:t>
            </a:r>
            <a:r>
              <a:rPr sz="1800" b="1" dirty="0">
                <a:latin typeface="Courier New"/>
                <a:cs typeface="Courier New"/>
              </a:rPr>
              <a:t>F </a:t>
            </a:r>
            <a:r>
              <a:rPr sz="1800" b="1" spc="-5" dirty="0">
                <a:latin typeface="Courier New"/>
                <a:cs typeface="Courier New"/>
              </a:rPr>
              <a:t>και</a:t>
            </a:r>
            <a:endParaRPr sz="1800">
              <a:latin typeface="Courier New"/>
              <a:cs typeface="Courier New"/>
            </a:endParaRPr>
          </a:p>
          <a:p>
            <a:pPr marL="12700">
              <a:lnSpc>
                <a:spcPts val="2095"/>
              </a:lnSpc>
            </a:pPr>
            <a:r>
              <a:rPr sz="1800" b="1" spc="-5" dirty="0">
                <a:latin typeface="Courier New"/>
                <a:cs typeface="Courier New"/>
              </a:rPr>
              <a:t>πλαίσι</a:t>
            </a:r>
            <a:r>
              <a:rPr sz="1800" b="1" dirty="0">
                <a:latin typeface="Courier New"/>
                <a:cs typeface="Courier New"/>
              </a:rPr>
              <a:t>ο </a:t>
            </a:r>
            <a:r>
              <a:rPr sz="1800" b="1" spc="-5" dirty="0">
                <a:latin typeface="Courier New"/>
                <a:cs typeface="Courier New"/>
              </a:rPr>
              <a:t>NewFram</a:t>
            </a:r>
            <a:r>
              <a:rPr sz="1800" b="1" dirty="0">
                <a:latin typeface="Courier New"/>
                <a:cs typeface="Courier New"/>
              </a:rPr>
              <a:t>e </a:t>
            </a:r>
            <a:r>
              <a:rPr sz="1800" b="1" spc="-5" dirty="0">
                <a:latin typeface="Courier New"/>
                <a:cs typeface="Courier New"/>
              </a:rPr>
              <a:t>τ</a:t>
            </a:r>
            <a:r>
              <a:rPr sz="1800" b="1" dirty="0">
                <a:latin typeface="Courier New"/>
                <a:cs typeface="Courier New"/>
              </a:rPr>
              <a:t>ο α</a:t>
            </a:r>
            <a:r>
              <a:rPr sz="1800" b="1" spc="-5" dirty="0">
                <a:latin typeface="Courier New"/>
                <a:cs typeface="Courier New"/>
              </a:rPr>
              <a:t>µέσως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6843" y="4213047"/>
            <a:ext cx="9781540" cy="2136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2785" marR="3319779">
              <a:lnSpc>
                <a:spcPts val="2039"/>
              </a:lnSpc>
            </a:pPr>
            <a:r>
              <a:rPr sz="1800" b="1" spc="-5" dirty="0">
                <a:latin typeface="Courier New"/>
                <a:cs typeface="Courier New"/>
              </a:rPr>
              <a:t>παραπάν</a:t>
            </a:r>
            <a:r>
              <a:rPr sz="1800" b="1" dirty="0">
                <a:latin typeface="Courier New"/>
                <a:cs typeface="Courier New"/>
              </a:rPr>
              <a:t>ω </a:t>
            </a:r>
            <a:r>
              <a:rPr sz="1800" b="1" spc="-5" dirty="0">
                <a:latin typeface="Courier New"/>
                <a:cs typeface="Courier New"/>
              </a:rPr>
              <a:t>πλαίσι</a:t>
            </a:r>
            <a:r>
              <a:rPr sz="1800" b="1" dirty="0">
                <a:latin typeface="Courier New"/>
                <a:cs typeface="Courier New"/>
              </a:rPr>
              <a:t>ο </a:t>
            </a:r>
            <a:r>
              <a:rPr sz="1800" b="1" spc="-5" dirty="0">
                <a:latin typeface="Courier New"/>
                <a:cs typeface="Courier New"/>
              </a:rPr>
              <a:t>το</a:t>
            </a:r>
            <a:r>
              <a:rPr sz="1800" b="1" dirty="0">
                <a:latin typeface="Courier New"/>
                <a:cs typeface="Courier New"/>
              </a:rPr>
              <a:t>υ </a:t>
            </a:r>
            <a:r>
              <a:rPr sz="1800" b="1" spc="-5" dirty="0">
                <a:latin typeface="Courier New"/>
                <a:cs typeface="Courier New"/>
              </a:rPr>
              <a:t>Fram</a:t>
            </a:r>
            <a:r>
              <a:rPr sz="1800" b="1" dirty="0">
                <a:latin typeface="Courier New"/>
                <a:cs typeface="Courier New"/>
              </a:rPr>
              <a:t>e </a:t>
            </a:r>
            <a:r>
              <a:rPr sz="1800" b="1" spc="-5" dirty="0">
                <a:latin typeface="Courier New"/>
                <a:cs typeface="Courier New"/>
              </a:rPr>
              <a:t>στη</a:t>
            </a:r>
            <a:r>
              <a:rPr sz="1800" b="1" dirty="0">
                <a:latin typeface="Courier New"/>
                <a:cs typeface="Courier New"/>
              </a:rPr>
              <a:t>ν </a:t>
            </a:r>
            <a:r>
              <a:rPr sz="1800" b="1" spc="-5" dirty="0">
                <a:latin typeface="Courier New"/>
                <a:cs typeface="Courier New"/>
              </a:rPr>
              <a:t>ιεραρχία</a:t>
            </a:r>
            <a:r>
              <a:rPr sz="1800" b="1" dirty="0">
                <a:latin typeface="Courier New"/>
                <a:cs typeface="Courier New"/>
              </a:rPr>
              <a:t>ς, </a:t>
            </a:r>
            <a:r>
              <a:rPr sz="1800" b="1" spc="-5" dirty="0">
                <a:latin typeface="Courier New"/>
                <a:cs typeface="Courier New"/>
              </a:rPr>
              <a:t>δη</a:t>
            </a:r>
            <a:r>
              <a:rPr sz="1800" b="1" dirty="0">
                <a:latin typeface="Courier New"/>
                <a:cs typeface="Courier New"/>
              </a:rPr>
              <a:t>λ.</a:t>
            </a:r>
            <a:r>
              <a:rPr sz="1800" b="1" spc="-5" dirty="0">
                <a:latin typeface="Courier New"/>
                <a:cs typeface="Courier New"/>
              </a:rPr>
              <a:t> find(NewFrame,Attribute,Value).</a:t>
            </a:r>
            <a:endParaRPr sz="18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ts val="2585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Λόγω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δυνατότητα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ύπαρξη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πολλαπλή</a:t>
            </a:r>
            <a:r>
              <a:rPr sz="2200" b="1" dirty="0">
                <a:latin typeface="Times New Roman"/>
                <a:cs typeface="Times New Roman"/>
              </a:rPr>
              <a:t>ς</a:t>
            </a:r>
            <a:r>
              <a:rPr sz="2200" b="1" spc="1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κληρον</a:t>
            </a:r>
            <a:r>
              <a:rPr sz="2200" b="1" spc="5" dirty="0">
                <a:latin typeface="Times New Roman"/>
                <a:cs typeface="Times New Roman"/>
              </a:rPr>
              <a:t>ο</a:t>
            </a:r>
            <a:r>
              <a:rPr sz="2200" b="1" spc="-30" dirty="0">
                <a:latin typeface="Times New Roman"/>
                <a:cs typeface="Times New Roman"/>
              </a:rPr>
              <a:t>µ</a:t>
            </a:r>
            <a:r>
              <a:rPr sz="2200" b="1" spc="-10" dirty="0">
                <a:latin typeface="Times New Roman"/>
                <a:cs typeface="Times New Roman"/>
              </a:rPr>
              <a:t>ικότητα</a:t>
            </a:r>
            <a:r>
              <a:rPr sz="2200" b="1" spc="-5" dirty="0">
                <a:latin typeface="Times New Roman"/>
                <a:cs typeface="Times New Roman"/>
              </a:rPr>
              <a:t>ς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multipl</a:t>
            </a:r>
            <a:r>
              <a:rPr sz="2200" i="1" dirty="0">
                <a:latin typeface="Times New Roman"/>
                <a:cs typeface="Times New Roman"/>
              </a:rPr>
              <a:t>e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inheritance</a:t>
            </a:r>
            <a:r>
              <a:rPr sz="2200" spc="-5" dirty="0">
                <a:latin typeface="Times New Roman"/>
                <a:cs typeface="Times New Roman"/>
              </a:rPr>
              <a:t>),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ts val="2585"/>
              </a:lnSpc>
            </a:pPr>
            <a:r>
              <a:rPr sz="2200" spc="-10" dirty="0">
                <a:latin typeface="Times New Roman"/>
                <a:cs typeface="Times New Roman"/>
              </a:rPr>
              <a:t>πρέπε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καθορίζε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ποι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πλαίσι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θα</a:t>
            </a:r>
            <a:r>
              <a:rPr sz="2200" spc="-5" dirty="0">
                <a:latin typeface="Times New Roman"/>
                <a:cs typeface="Times New Roman"/>
              </a:rPr>
              <a:t> κληρον</a:t>
            </a:r>
            <a:r>
              <a:rPr sz="2200" spc="5" dirty="0">
                <a:latin typeface="Times New Roman"/>
                <a:cs typeface="Times New Roman"/>
              </a:rPr>
              <a:t>ο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ηθε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ιδιότητ</a:t>
            </a:r>
            <a:r>
              <a:rPr sz="2200" dirty="0">
                <a:latin typeface="Times New Roman"/>
                <a:cs typeface="Times New Roman"/>
              </a:rPr>
              <a:t>α.</a:t>
            </a:r>
            <a:endParaRPr sz="2200">
              <a:latin typeface="Times New Roman"/>
              <a:cs typeface="Times New Roman"/>
            </a:endParaRPr>
          </a:p>
          <a:p>
            <a:pPr marL="711200" marR="175260" indent="-349885">
              <a:lnSpc>
                <a:spcPts val="2300"/>
              </a:lnSpc>
              <a:spcBef>
                <a:spcPts val="359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spc="-5" dirty="0">
                <a:latin typeface="Times New Roman"/>
                <a:cs typeface="Times New Roman"/>
              </a:rPr>
              <a:t>χ.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η αναζήτηση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πρώτα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πλάτος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θ</a:t>
            </a:r>
            <a:r>
              <a:rPr sz="2000" spc="-5" dirty="0">
                <a:latin typeface="Times New Roman"/>
                <a:cs typeface="Times New Roman"/>
              </a:rPr>
              <a:t>α επιστρέψει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ή της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ιδιότητας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βρίσκεται στο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πιο κοντινό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πλαίσι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6" name="object 9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02610">
              <a:lnSpc>
                <a:spcPct val="100000"/>
              </a:lnSpc>
            </a:pPr>
            <a:r>
              <a:rPr spc="-114" dirty="0"/>
              <a:t>Α</a:t>
            </a:r>
            <a:r>
              <a:rPr spc="-5" dirty="0"/>
              <a:t>ντ</a:t>
            </a:r>
            <a:r>
              <a:rPr dirty="0"/>
              <a:t>ι</a:t>
            </a:r>
            <a:r>
              <a:rPr spc="-5" dirty="0"/>
              <a:t>κ</a:t>
            </a:r>
            <a:r>
              <a:rPr spc="-10" dirty="0"/>
              <a:t>ε</a:t>
            </a:r>
            <a:r>
              <a:rPr spc="0" dirty="0"/>
              <a:t>ί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εν</a:t>
            </a:r>
            <a:r>
              <a:rPr spc="-5" dirty="0"/>
              <a:t>α</a:t>
            </a:r>
            <a:r>
              <a:rPr spc="5" dirty="0"/>
              <a:t> </a:t>
            </a:r>
            <a:r>
              <a:rPr dirty="0">
                <a:latin typeface="Arial"/>
                <a:cs typeface="Arial"/>
              </a:rPr>
              <a:t>(objec</a:t>
            </a:r>
            <a:r>
              <a:rPr spc="-85" dirty="0">
                <a:latin typeface="Arial"/>
                <a:cs typeface="Arial"/>
              </a:rPr>
              <a:t>t</a:t>
            </a:r>
            <a:r>
              <a:rPr spc="-5" dirty="0">
                <a:latin typeface="Arial"/>
                <a:cs typeface="Arial"/>
              </a:rPr>
              <a:t>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915669"/>
            <a:ext cx="9991090" cy="3220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969644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Τρόπο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αναπαράσταση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δ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ένη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γνώση</a:t>
            </a:r>
            <a:r>
              <a:rPr sz="2200" dirty="0">
                <a:latin typeface="Times New Roman"/>
                <a:cs typeface="Times New Roman"/>
              </a:rPr>
              <a:t>ς που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προήλθ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έρευν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για </a:t>
            </a:r>
            <a:r>
              <a:rPr sz="2200" spc="-10" dirty="0">
                <a:latin typeface="Times New Roman"/>
                <a:cs typeface="Times New Roman"/>
              </a:rPr>
              <a:t>γλώσσε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προσ</a:t>
            </a:r>
            <a:r>
              <a:rPr sz="2200" spc="5" dirty="0">
                <a:latin typeface="Times New Roman"/>
                <a:cs typeface="Times New Roman"/>
              </a:rPr>
              <a:t>ο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οίωσης.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4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ανάγκη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ιουργίας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εύκολα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αντιληπτών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οντέλων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αποδ</a:t>
            </a:r>
            <a:r>
              <a:rPr sz="2000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ηση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(decomposition)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εν</a:t>
            </a:r>
            <a:r>
              <a:rPr sz="2000" spc="-5" dirty="0">
                <a:latin typeface="Times New Roman"/>
                <a:cs typeface="Times New Roman"/>
              </a:rPr>
              <a:t>α σχετικά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οντότητα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φυσικού κόσ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ου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"/>
              </a:spcBef>
            </a:pPr>
            <a:endParaRPr sz="1600">
              <a:latin typeface="Times New Roman"/>
              <a:cs typeface="Times New Roman"/>
            </a:endParaRPr>
          </a:p>
          <a:p>
            <a:pPr marL="6350" algn="ctr">
              <a:lnSpc>
                <a:spcPct val="100000"/>
              </a:lnSpc>
            </a:pPr>
            <a:r>
              <a:rPr sz="2600" spc="-5" dirty="0">
                <a:latin typeface="Arial"/>
                <a:cs typeface="Arial"/>
              </a:rPr>
              <a:t>Βασικά χαρακτηριστικά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αντικει</a:t>
            </a:r>
            <a:r>
              <a:rPr sz="2600" spc="-10" dirty="0">
                <a:latin typeface="Arial"/>
                <a:cs typeface="Arial"/>
              </a:rPr>
              <a:t>µ</a:t>
            </a:r>
            <a:r>
              <a:rPr sz="2600" spc="-5" dirty="0">
                <a:latin typeface="Arial"/>
                <a:cs typeface="Arial"/>
              </a:rPr>
              <a:t>ένω</a:t>
            </a:r>
            <a:r>
              <a:rPr sz="2600" dirty="0">
                <a:latin typeface="Arial"/>
                <a:cs typeface="Arial"/>
              </a:rPr>
              <a:t>ν</a:t>
            </a:r>
            <a:r>
              <a:rPr sz="2600" spc="-5" dirty="0">
                <a:latin typeface="Arial"/>
                <a:cs typeface="Arial"/>
              </a:rPr>
              <a:t>:</a:t>
            </a:r>
            <a:endParaRPr sz="2600">
              <a:latin typeface="Arial"/>
              <a:cs typeface="Arial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έχουν κάποια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κατάσταση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b="1" spc="-5" dirty="0">
                <a:latin typeface="Times New Roman"/>
                <a:cs typeface="Times New Roman"/>
              </a:rPr>
              <a:t>ιδιοτήτες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properties</a:t>
            </a:r>
            <a:r>
              <a:rPr sz="2000" spc="-15" dirty="0">
                <a:latin typeface="Times New Roman"/>
                <a:cs typeface="Times New Roman"/>
              </a:rPr>
              <a:t>-</a:t>
            </a:r>
            <a:r>
              <a:rPr sz="2000" i="1" spc="-5" dirty="0">
                <a:latin typeface="Times New Roman"/>
                <a:cs typeface="Times New Roman"/>
              </a:rPr>
              <a:t>field</a:t>
            </a:r>
            <a:r>
              <a:rPr sz="2000" i="1" spc="-10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έχουν ένα σύνολο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5" dirty="0">
                <a:latin typeface="Times New Roman"/>
                <a:cs typeface="Times New Roman"/>
              </a:rPr>
              <a:t>εθόδους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methods</a:t>
            </a:r>
            <a:r>
              <a:rPr sz="2000" spc="-5" dirty="0">
                <a:latin typeface="Times New Roman"/>
                <a:cs typeface="Times New Roman"/>
              </a:rPr>
              <a:t>) 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ορίζουν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περιφορά</a:t>
            </a:r>
            <a:r>
              <a:rPr sz="2000" dirty="0">
                <a:latin typeface="Times New Roman"/>
                <a:cs typeface="Times New Roman"/>
              </a:rPr>
              <a:t> το</a:t>
            </a:r>
            <a:r>
              <a:rPr sz="2000" spc="-5" dirty="0">
                <a:latin typeface="Times New Roman"/>
                <a:cs typeface="Times New Roman"/>
              </a:rPr>
              <a:t>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ένου</a:t>
            </a:r>
            <a:endParaRPr sz="2000">
              <a:latin typeface="Times New Roman"/>
              <a:cs typeface="Times New Roman"/>
            </a:endParaRPr>
          </a:p>
          <a:p>
            <a:pPr marL="711200" marR="48260" indent="-349885">
              <a:lnSpc>
                <a:spcPts val="2300"/>
              </a:lnSpc>
              <a:spcBef>
                <a:spcPts val="35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αντιδρούν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προκαθορι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έν</a:t>
            </a:r>
            <a:r>
              <a:rPr sz="2000" spc="-5" dirty="0">
                <a:latin typeface="Times New Roman"/>
                <a:cs typeface="Times New Roman"/>
              </a:rPr>
              <a:t>α 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5" dirty="0">
                <a:latin typeface="Times New Roman"/>
                <a:cs typeface="Times New Roman"/>
              </a:rPr>
              <a:t>ηνύ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10" dirty="0">
                <a:latin typeface="Times New Roman"/>
                <a:cs typeface="Times New Roman"/>
              </a:rPr>
              <a:t>ατ</a:t>
            </a:r>
            <a:r>
              <a:rPr sz="2000" b="1" spc="-5" dirty="0">
                <a:latin typeface="Times New Roman"/>
                <a:cs typeface="Times New Roman"/>
              </a:rPr>
              <a:t>α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ή </a:t>
            </a:r>
            <a:r>
              <a:rPr sz="2000" b="1" spc="-5" dirty="0">
                <a:latin typeface="Times New Roman"/>
                <a:cs typeface="Times New Roman"/>
              </a:rPr>
              <a:t>γεγονότα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messages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ή </a:t>
            </a:r>
            <a:r>
              <a:rPr sz="2000" i="1" spc="-5" dirty="0">
                <a:latin typeface="Times New Roman"/>
                <a:cs typeface="Times New Roman"/>
              </a:rPr>
              <a:t>events</a:t>
            </a:r>
            <a:r>
              <a:rPr sz="2000" spc="-5" dirty="0">
                <a:latin typeface="Times New Roman"/>
                <a:cs typeface="Times New Roman"/>
              </a:rPr>
              <a:t>) 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λ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r>
              <a:rPr sz="2000" spc="-8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βάνουν </a:t>
            </a:r>
            <a:r>
              <a:rPr sz="2000" spc="-10" dirty="0">
                <a:latin typeface="Times New Roman"/>
                <a:cs typeface="Times New Roman"/>
              </a:rPr>
              <a:t>απ</a:t>
            </a:r>
            <a:r>
              <a:rPr sz="2000" spc="-5" dirty="0">
                <a:latin typeface="Times New Roman"/>
                <a:cs typeface="Times New Roman"/>
              </a:rPr>
              <a:t>ό</a:t>
            </a:r>
            <a:r>
              <a:rPr sz="2000" dirty="0">
                <a:latin typeface="Times New Roman"/>
                <a:cs typeface="Times New Roman"/>
              </a:rPr>
              <a:t> το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εξωτερικό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κόσ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50185">
              <a:lnSpc>
                <a:spcPct val="100000"/>
              </a:lnSpc>
            </a:pPr>
            <a:r>
              <a:rPr spc="-10" dirty="0"/>
              <a:t>Οργάνωσ</a:t>
            </a:r>
            <a:r>
              <a:rPr spc="-5" dirty="0"/>
              <a:t>η</a:t>
            </a:r>
            <a:r>
              <a:rPr spc="-100" dirty="0"/>
              <a:t> </a:t>
            </a:r>
            <a:r>
              <a:rPr spc="-114" dirty="0"/>
              <a:t>Α</a:t>
            </a:r>
            <a:r>
              <a:rPr spc="-5" dirty="0"/>
              <a:t>ντ</a:t>
            </a:r>
            <a:r>
              <a:rPr dirty="0"/>
              <a:t>ι</a:t>
            </a:r>
            <a:r>
              <a:rPr spc="-5" dirty="0"/>
              <a:t>κ</a:t>
            </a:r>
            <a:r>
              <a:rPr spc="-10" dirty="0"/>
              <a:t>ε</a:t>
            </a:r>
            <a:r>
              <a:rPr spc="0" dirty="0"/>
              <a:t>ι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ένων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893317"/>
            <a:ext cx="8835390" cy="4330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ts val="2585"/>
              </a:lnSpc>
              <a:buFont typeface="Meiryo"/>
              <a:buChar char="❖"/>
              <a:tabLst>
                <a:tab pos="361950" algn="l"/>
              </a:tabLst>
            </a:pPr>
            <a:r>
              <a:rPr sz="2200" i="1" dirty="0">
                <a:latin typeface="Times New Roman"/>
                <a:cs typeface="Times New Roman"/>
              </a:rPr>
              <a:t>κλάση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dirty="0">
                <a:latin typeface="Times New Roman"/>
                <a:cs typeface="Times New Roman"/>
              </a:rPr>
              <a:t>clas</a:t>
            </a:r>
            <a:r>
              <a:rPr sz="2200" i="1" spc="-5" dirty="0">
                <a:latin typeface="Times New Roman"/>
                <a:cs typeface="Times New Roman"/>
              </a:rPr>
              <a:t>s</a:t>
            </a:r>
            <a:r>
              <a:rPr sz="2200" dirty="0">
                <a:latin typeface="Times New Roman"/>
                <a:cs typeface="Times New Roman"/>
              </a:rPr>
              <a:t>) </a:t>
            </a:r>
            <a:r>
              <a:rPr sz="2200" spc="-10" dirty="0">
                <a:latin typeface="Times New Roman"/>
                <a:cs typeface="Times New Roman"/>
              </a:rPr>
              <a:t>αντικε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ένο</a:t>
            </a:r>
            <a:r>
              <a:rPr sz="2200" dirty="0">
                <a:latin typeface="Times New Roman"/>
                <a:cs typeface="Times New Roman"/>
              </a:rPr>
              <a:t>υ: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σύνολ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ιδιοτήτω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εθόδω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των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ts val="2585"/>
              </a:lnSpc>
            </a:pP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ην</a:t>
            </a:r>
            <a:r>
              <a:rPr sz="2200" spc="-5" dirty="0">
                <a:latin typeface="Times New Roman"/>
                <a:cs typeface="Times New Roman"/>
              </a:rPr>
              <a:t>υ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άτων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οποία </a:t>
            </a:r>
            <a:r>
              <a:rPr sz="2200" spc="-10" dirty="0">
                <a:latin typeface="Times New Roman"/>
                <a:cs typeface="Times New Roman"/>
              </a:rPr>
              <a:t>αυτ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αποκρίνεται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26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Χαρακτηριστικ</a:t>
            </a:r>
            <a:r>
              <a:rPr sz="2200" spc="5" dirty="0">
                <a:latin typeface="Times New Roman"/>
                <a:cs typeface="Times New Roman"/>
              </a:rPr>
              <a:t>ά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απόκρυψη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εσωτερικής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πολυπλοκότητας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εγκλεισ</a:t>
            </a:r>
            <a:r>
              <a:rPr sz="2000" i="1" spc="-14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ός </a:t>
            </a:r>
            <a:r>
              <a:rPr sz="2000" spc="-5" dirty="0">
                <a:latin typeface="Times New Roman"/>
                <a:cs typeface="Times New Roman"/>
              </a:rPr>
              <a:t>–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encapsulatio</a:t>
            </a:r>
            <a:r>
              <a:rPr sz="2000" i="1" spc="-10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πρότυπα για την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παραγωγή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στιγ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ιότυπων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instance</a:t>
            </a:r>
            <a:r>
              <a:rPr sz="2000" i="1" spc="-10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απόκρυψη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εσωτερικής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πληροφορίας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άλιστα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διαβα</a:t>
            </a:r>
            <a:r>
              <a:rPr sz="2000" dirty="0">
                <a:latin typeface="Times New Roman"/>
                <a:cs typeface="Times New Roman"/>
              </a:rPr>
              <a:t>θ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-10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έν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τρόπο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οργάνωση σε </a:t>
            </a:r>
            <a:r>
              <a:rPr sz="2000" i="1" spc="-5" dirty="0">
                <a:latin typeface="Times New Roman"/>
                <a:cs typeface="Times New Roman"/>
              </a:rPr>
              <a:t>ιεραρχίες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(π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dirty="0">
                <a:latin typeface="Times New Roman"/>
                <a:cs typeface="Times New Roman"/>
              </a:rPr>
              <a:t>χ</a:t>
            </a:r>
            <a:r>
              <a:rPr sz="2000" spc="-5" dirty="0">
                <a:latin typeface="Times New Roman"/>
                <a:cs typeface="Times New Roman"/>
              </a:rPr>
              <a:t>. "</a:t>
            </a:r>
            <a:r>
              <a:rPr sz="2000" i="1" spc="-5" dirty="0">
                <a:latin typeface="Times New Roman"/>
                <a:cs typeface="Times New Roman"/>
              </a:rPr>
              <a:t>όχη</a:t>
            </a:r>
            <a:r>
              <a:rPr sz="2000" i="1" spc="-14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" γενικότερη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απ</a:t>
            </a:r>
            <a:r>
              <a:rPr sz="2000" spc="-5" dirty="0">
                <a:latin typeface="Times New Roman"/>
                <a:cs typeface="Times New Roman"/>
              </a:rPr>
              <a:t>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i="1" spc="-5" dirty="0">
                <a:latin typeface="Times New Roman"/>
                <a:cs typeface="Times New Roman"/>
              </a:rPr>
              <a:t>αυτοκίνητ</a:t>
            </a:r>
            <a:r>
              <a:rPr sz="2000" i="1" spc="5" dirty="0">
                <a:latin typeface="Times New Roman"/>
                <a:cs typeface="Times New Roman"/>
              </a:rPr>
              <a:t>ο</a:t>
            </a:r>
            <a:r>
              <a:rPr sz="2000" spc="-10" dirty="0">
                <a:latin typeface="Times New Roman"/>
                <a:cs typeface="Times New Roman"/>
              </a:rPr>
              <a:t>")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κληρον</a:t>
            </a:r>
            <a:r>
              <a:rPr sz="2000" i="1" dirty="0">
                <a:latin typeface="Times New Roman"/>
                <a:cs typeface="Times New Roman"/>
              </a:rPr>
              <a:t>ο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ικότητα</a:t>
            </a:r>
            <a:r>
              <a:rPr sz="2000" i="1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inheritanc</a:t>
            </a:r>
            <a:r>
              <a:rPr sz="2000" i="1" spc="-10" dirty="0">
                <a:latin typeface="Times New Roman"/>
                <a:cs typeface="Times New Roman"/>
              </a:rPr>
              <a:t>e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1095375" marR="251460" indent="-384175" algn="ctr">
              <a:lnSpc>
                <a:spcPct val="100000"/>
              </a:lnSpc>
              <a:spcBef>
                <a:spcPts val="204"/>
              </a:spcBef>
              <a:buSzPct val="88888"/>
              <a:buFont typeface="Symbol"/>
              <a:buChar char=""/>
              <a:tabLst>
                <a:tab pos="383540" algn="l"/>
                <a:tab pos="1096010" algn="l"/>
              </a:tabLst>
            </a:pPr>
            <a:r>
              <a:rPr sz="1800" spc="-5" dirty="0">
                <a:latin typeface="Times New Roman"/>
                <a:cs typeface="Times New Roman"/>
              </a:rPr>
              <a:t>αποφυγή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της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επανάληψη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ορι</a:t>
            </a:r>
            <a:r>
              <a:rPr sz="1800" spc="-5" dirty="0">
                <a:latin typeface="Times New Roman"/>
                <a:cs typeface="Times New Roman"/>
              </a:rPr>
              <a:t>σ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dirty="0">
                <a:latin typeface="Times New Roman"/>
                <a:cs typeface="Times New Roman"/>
              </a:rPr>
              <a:t>ού </a:t>
            </a:r>
            <a:r>
              <a:rPr sz="1800" spc="-10" dirty="0">
                <a:latin typeface="Times New Roman"/>
                <a:cs typeface="Times New Roman"/>
              </a:rPr>
              <a:t>κοινώ</a:t>
            </a:r>
            <a:r>
              <a:rPr sz="1800" spc="-5" dirty="0">
                <a:latin typeface="Times New Roman"/>
                <a:cs typeface="Times New Roman"/>
              </a:rPr>
              <a:t>ν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χαρακτηριστικών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κα</a:t>
            </a:r>
            <a:r>
              <a:rPr sz="1800" spc="-5" dirty="0">
                <a:latin typeface="Times New Roman"/>
                <a:cs typeface="Times New Roman"/>
              </a:rPr>
              <a:t>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10" dirty="0">
                <a:latin typeface="Times New Roman"/>
                <a:cs typeface="Times New Roman"/>
              </a:rPr>
              <a:t>εθόδων</a:t>
            </a:r>
            <a:endParaRPr sz="18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πολ</a:t>
            </a:r>
            <a:r>
              <a:rPr sz="2000" i="1" dirty="0">
                <a:latin typeface="Times New Roman"/>
                <a:cs typeface="Times New Roman"/>
              </a:rPr>
              <a:t>υ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ορφισ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ός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polymorphis</a:t>
            </a:r>
            <a:r>
              <a:rPr sz="2000" i="1" spc="-10" dirty="0">
                <a:latin typeface="Times New Roman"/>
                <a:cs typeface="Times New Roman"/>
              </a:rPr>
              <a:t>m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υπερφόρτωση</a:t>
            </a:r>
            <a:r>
              <a:rPr sz="2000" i="1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overloadin</a:t>
            </a:r>
            <a:r>
              <a:rPr sz="2000" i="1" dirty="0">
                <a:latin typeface="Times New Roman"/>
                <a:cs typeface="Times New Roman"/>
              </a:rPr>
              <a:t>g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πολλαπλή κληρον</a:t>
            </a:r>
            <a:r>
              <a:rPr sz="2000" i="1" dirty="0">
                <a:latin typeface="Times New Roman"/>
                <a:cs typeface="Times New Roman"/>
              </a:rPr>
              <a:t>ο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10" dirty="0">
                <a:latin typeface="Times New Roman"/>
                <a:cs typeface="Times New Roman"/>
              </a:rPr>
              <a:t>ικότητ</a:t>
            </a:r>
            <a:r>
              <a:rPr sz="2000" i="1" spc="-5" dirty="0">
                <a:latin typeface="Times New Roman"/>
                <a:cs typeface="Times New Roman"/>
              </a:rPr>
              <a:t>α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multiple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inheritanc</a:t>
            </a:r>
            <a:r>
              <a:rPr sz="2000" i="1" spc="-10" dirty="0">
                <a:latin typeface="Times New Roman"/>
                <a:cs typeface="Times New Roman"/>
              </a:rPr>
              <a:t>e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6865">
              <a:lnSpc>
                <a:spcPct val="100000"/>
              </a:lnSpc>
            </a:pPr>
            <a:r>
              <a:rPr spc="-114" dirty="0"/>
              <a:t>Α</a:t>
            </a:r>
            <a:r>
              <a:rPr spc="-5" dirty="0"/>
              <a:t>ντ</a:t>
            </a:r>
            <a:r>
              <a:rPr dirty="0"/>
              <a:t>ι</a:t>
            </a:r>
            <a:r>
              <a:rPr spc="-5" dirty="0"/>
              <a:t>κ</a:t>
            </a:r>
            <a:r>
              <a:rPr spc="-10" dirty="0"/>
              <a:t>ε</a:t>
            </a:r>
            <a:r>
              <a:rPr spc="0" dirty="0"/>
              <a:t>ί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εν</a:t>
            </a:r>
            <a:r>
              <a:rPr spc="-5" dirty="0"/>
              <a:t>α</a:t>
            </a:r>
            <a:r>
              <a:rPr spc="5" dirty="0"/>
              <a:t> </a:t>
            </a:r>
            <a:r>
              <a:rPr spc="-110" dirty="0"/>
              <a:t>κ</a:t>
            </a:r>
            <a:r>
              <a:rPr spc="-10" dirty="0"/>
              <a:t>α</a:t>
            </a:r>
            <a:r>
              <a:rPr spc="-5" dirty="0"/>
              <a:t>ι</a:t>
            </a:r>
            <a:r>
              <a:rPr spc="5" dirty="0"/>
              <a:t> </a:t>
            </a:r>
            <a:r>
              <a:rPr spc="-5" dirty="0"/>
              <a:t>Π</a:t>
            </a:r>
            <a:r>
              <a:rPr spc="-40" dirty="0"/>
              <a:t>λ</a:t>
            </a:r>
            <a:r>
              <a:rPr spc="-10" dirty="0"/>
              <a:t>αίσια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893317"/>
            <a:ext cx="9792335" cy="5111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ts val="2585"/>
              </a:lnSpc>
              <a:buFont typeface="Meiryo"/>
              <a:buChar char="❖"/>
              <a:tabLst>
                <a:tab pos="361950" algn="l"/>
              </a:tabLst>
            </a:pPr>
            <a:r>
              <a:rPr sz="2200" b="1" spc="-10" dirty="0">
                <a:latin typeface="Times New Roman"/>
                <a:cs typeface="Times New Roman"/>
              </a:rPr>
              <a:t>Ο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spc="-10" dirty="0">
                <a:latin typeface="Times New Roman"/>
                <a:cs typeface="Times New Roman"/>
              </a:rPr>
              <a:t>οιότητε</a:t>
            </a:r>
            <a:r>
              <a:rPr sz="2200" b="1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: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δ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έν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περιγραφ</a:t>
            </a:r>
            <a:r>
              <a:rPr sz="2200" spc="0" dirty="0">
                <a:latin typeface="Times New Roman"/>
                <a:cs typeface="Times New Roman"/>
              </a:rPr>
              <a:t>ή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5" dirty="0">
                <a:latin typeface="Times New Roman"/>
                <a:cs typeface="Times New Roman"/>
              </a:rPr>
              <a:t> κληρον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ικότητ</a:t>
            </a:r>
            <a:r>
              <a:rPr sz="2200" dirty="0">
                <a:latin typeface="Times New Roman"/>
                <a:cs typeface="Times New Roman"/>
              </a:rPr>
              <a:t>α, </a:t>
            </a:r>
            <a:r>
              <a:rPr sz="2200" spc="-10" dirty="0">
                <a:latin typeface="Times New Roman"/>
                <a:cs typeface="Times New Roman"/>
              </a:rPr>
              <a:t>ιδιότητε</a:t>
            </a:r>
            <a:r>
              <a:rPr sz="2200" dirty="0">
                <a:latin typeface="Times New Roman"/>
                <a:cs typeface="Times New Roman"/>
              </a:rPr>
              <a:t>ς-slots,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έθοδο</a:t>
            </a:r>
            <a:r>
              <a:rPr sz="2200" dirty="0">
                <a:latin typeface="Times New Roman"/>
                <a:cs typeface="Times New Roman"/>
              </a:rPr>
              <a:t>ι-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ts val="2585"/>
              </a:lnSpc>
            </a:pPr>
            <a:r>
              <a:rPr sz="2200" spc="-5" dirty="0">
                <a:latin typeface="Times New Roman"/>
                <a:cs typeface="Times New Roman"/>
              </a:rPr>
              <a:t>δα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ονε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Βασικέ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∆ιαφορές</a:t>
            </a:r>
            <a:endParaRPr sz="2200">
              <a:latin typeface="Times New Roman"/>
              <a:cs typeface="Times New Roman"/>
            </a:endParaRPr>
          </a:p>
          <a:p>
            <a:pPr marL="711200" marR="42545" indent="-349885">
              <a:lnSpc>
                <a:spcPts val="2300"/>
              </a:lnSpc>
              <a:spcBef>
                <a:spcPts val="359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10" dirty="0">
                <a:latin typeface="Times New Roman"/>
                <a:cs typeface="Times New Roman"/>
              </a:rPr>
              <a:t>Τ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5" dirty="0">
                <a:latin typeface="Times New Roman"/>
                <a:cs typeface="Times New Roman"/>
              </a:rPr>
              <a:t>κε</a:t>
            </a:r>
            <a:r>
              <a:rPr sz="2000" spc="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εν</a:t>
            </a:r>
            <a:r>
              <a:rPr sz="2000" spc="-5" dirty="0">
                <a:latin typeface="Times New Roman"/>
                <a:cs typeface="Times New Roman"/>
              </a:rPr>
              <a:t>α δεν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υποχρεωτικό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 ακολουθήσουν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αυστηρά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τις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προδιαγραφές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 ορίζει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η κλάση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711200" marR="5080" indent="-349885">
              <a:lnSpc>
                <a:spcPts val="2300"/>
              </a:lnSpc>
              <a:spcBef>
                <a:spcPts val="2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αυστηρά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καθορι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9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ή των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ένω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διευκολύνει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έλεγχο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ορθότητας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των προγρ</a:t>
            </a:r>
            <a:r>
              <a:rPr sz="2000" dirty="0">
                <a:latin typeface="Times New Roman"/>
                <a:cs typeface="Times New Roman"/>
              </a:rPr>
              <a:t>α</a:t>
            </a:r>
            <a:r>
              <a:rPr sz="2000" spc="-85" dirty="0">
                <a:latin typeface="Times New Roman"/>
                <a:cs typeface="Times New Roman"/>
              </a:rPr>
              <a:t>µµ</a:t>
            </a:r>
            <a:r>
              <a:rPr sz="2000" spc="-10" dirty="0">
                <a:latin typeface="Times New Roman"/>
                <a:cs typeface="Times New Roman"/>
              </a:rPr>
              <a:t>άτω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επιτρέπει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παραγωγή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αποδοτικότερου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κώδικα.</a:t>
            </a:r>
            <a:endParaRPr sz="2000">
              <a:latin typeface="Times New Roman"/>
              <a:cs typeface="Times New Roman"/>
            </a:endParaRPr>
          </a:p>
          <a:p>
            <a:pPr marL="711200" marR="41275" indent="-349885">
              <a:lnSpc>
                <a:spcPts val="2300"/>
              </a:lnSpc>
              <a:spcBef>
                <a:spcPts val="3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πρόσβαση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στις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ιδιοτήτων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τις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εθόδους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των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διαβα</a:t>
            </a:r>
            <a:r>
              <a:rPr sz="2000" i="1" spc="0" dirty="0">
                <a:latin typeface="Times New Roman"/>
                <a:cs typeface="Times New Roman"/>
              </a:rPr>
              <a:t>θ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ισ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ένη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ενώ στα πλαίσια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ιδιοτήτων</a:t>
            </a:r>
            <a:r>
              <a:rPr sz="2000" i="1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slots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πάντα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προσβάσ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ες.</a:t>
            </a:r>
            <a:endParaRPr sz="2000">
              <a:latin typeface="Times New Roman"/>
              <a:cs typeface="Times New Roman"/>
            </a:endParaRPr>
          </a:p>
          <a:p>
            <a:pPr marL="711200" marR="130810" indent="-349885">
              <a:lnSpc>
                <a:spcPts val="2300"/>
              </a:lnSpc>
              <a:spcBef>
                <a:spcPts val="2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10" dirty="0">
                <a:latin typeface="Times New Roman"/>
                <a:cs typeface="Times New Roman"/>
              </a:rPr>
              <a:t>Τ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5" dirty="0">
                <a:latin typeface="Times New Roman"/>
                <a:cs typeface="Times New Roman"/>
              </a:rPr>
              <a:t>κε</a:t>
            </a:r>
            <a:r>
              <a:rPr sz="2000" spc="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εν</a:t>
            </a:r>
            <a:r>
              <a:rPr sz="2000" spc="-5" dirty="0">
                <a:latin typeface="Times New Roman"/>
                <a:cs typeface="Times New Roman"/>
              </a:rPr>
              <a:t>α ε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περιέχουν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κώδικα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ελέγχου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έσα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,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ορφ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εθόδω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. Στα πλαίσια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υπόλοιπος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κώδικας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αποθηκε</a:t>
            </a:r>
            <a:r>
              <a:rPr sz="2000" spc="0" dirty="0">
                <a:latin typeface="Times New Roman"/>
                <a:cs typeface="Times New Roman"/>
              </a:rPr>
              <a:t>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ένο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εκτός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πλαισίω</a:t>
            </a:r>
            <a:r>
              <a:rPr sz="2000" spc="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711200" marR="21590" indent="-349885">
              <a:lnSpc>
                <a:spcPts val="2300"/>
              </a:lnSpc>
              <a:spcBef>
                <a:spcPts val="3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Στα πλαίσι</a:t>
            </a:r>
            <a:r>
              <a:rPr sz="200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δα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ονες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ενεργοποιούνται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αυτ</a:t>
            </a:r>
            <a:r>
              <a:rPr sz="2000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ατ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ότα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γίνει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πρόσβαση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στις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ιδιότητε</a:t>
            </a:r>
            <a:r>
              <a:rPr sz="2000" spc="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. Στα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εν</a:t>
            </a:r>
            <a:r>
              <a:rPr sz="2000" spc="-5" dirty="0">
                <a:latin typeface="Times New Roman"/>
                <a:cs typeface="Times New Roman"/>
              </a:rPr>
              <a:t>α οι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έθοδοι,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ενεργοποιούνται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εκούσια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αποστολή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ηνυ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άτω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από </a:t>
            </a:r>
            <a:r>
              <a:rPr sz="2000" spc="-5" dirty="0">
                <a:latin typeface="Times New Roman"/>
                <a:cs typeface="Times New Roman"/>
              </a:rPr>
              <a:t>τους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χρήστες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απ</a:t>
            </a:r>
            <a:r>
              <a:rPr sz="2000" spc="-5" dirty="0">
                <a:latin typeface="Times New Roman"/>
                <a:cs typeface="Times New Roman"/>
              </a:rPr>
              <a:t>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εθόδους άλλων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ένω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61315" marR="389890" indent="-348615">
              <a:lnSpc>
                <a:spcPts val="2530"/>
              </a:lnSpc>
              <a:spcBef>
                <a:spcPts val="30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Λόγω</a:t>
            </a:r>
            <a:r>
              <a:rPr sz="2200" spc="-5" dirty="0">
                <a:latin typeface="Times New Roman"/>
                <a:cs typeface="Times New Roman"/>
              </a:rPr>
              <a:t> 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παραπάν</a:t>
            </a:r>
            <a:r>
              <a:rPr sz="2200" spc="0" dirty="0">
                <a:latin typeface="Times New Roman"/>
                <a:cs typeface="Times New Roman"/>
              </a:rPr>
              <a:t>ω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5" dirty="0">
                <a:latin typeface="Times New Roman"/>
                <a:cs typeface="Times New Roman"/>
              </a:rPr>
              <a:t> η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χρήσ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αντικε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αντ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πλαισίω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πλέον </a:t>
            </a:r>
            <a:r>
              <a:rPr sz="2200" spc="-5" dirty="0">
                <a:latin typeface="Times New Roman"/>
                <a:cs typeface="Times New Roman"/>
              </a:rPr>
              <a:t>περισσότερ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συχν</a:t>
            </a:r>
            <a:r>
              <a:rPr sz="2200" spc="5" dirty="0">
                <a:latin typeface="Times New Roman"/>
                <a:cs typeface="Times New Roman"/>
              </a:rPr>
              <a:t>ή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1227" y="336042"/>
            <a:ext cx="994918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Εννοιο</a:t>
            </a:r>
            <a:r>
              <a:rPr spc="-40" dirty="0"/>
              <a:t>λ</a:t>
            </a:r>
            <a:r>
              <a:rPr spc="-10" dirty="0"/>
              <a:t>ο</a:t>
            </a:r>
            <a:r>
              <a:rPr spc="-5" dirty="0"/>
              <a:t>γική</a:t>
            </a:r>
            <a:r>
              <a:rPr spc="15" dirty="0"/>
              <a:t> </a:t>
            </a:r>
            <a:r>
              <a:rPr spc="-10" dirty="0"/>
              <a:t>Ε</a:t>
            </a:r>
            <a:r>
              <a:rPr spc="-40" dirty="0"/>
              <a:t>ξ</a:t>
            </a:r>
            <a:r>
              <a:rPr spc="-10" dirty="0"/>
              <a:t>ά</a:t>
            </a:r>
            <a:r>
              <a:rPr spc="-95" dirty="0"/>
              <a:t>ρ</a:t>
            </a:r>
            <a:r>
              <a:rPr spc="-10" dirty="0"/>
              <a:t>τησ</a:t>
            </a:r>
            <a:r>
              <a:rPr spc="-5" dirty="0"/>
              <a:t>η</a:t>
            </a:r>
            <a:r>
              <a:rPr spc="20" dirty="0"/>
              <a:t> </a:t>
            </a:r>
            <a:r>
              <a:rPr dirty="0">
                <a:latin typeface="Arial"/>
                <a:cs typeface="Arial"/>
              </a:rPr>
              <a:t>(conceptual dependency)</a:t>
            </a:r>
            <a:r>
              <a:rPr spc="-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(1/2)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052830"/>
            <a:ext cx="9882505" cy="429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400685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Προέκυψε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(Schank</a:t>
            </a:r>
            <a:r>
              <a:rPr sz="2200" dirty="0">
                <a:latin typeface="Times New Roman"/>
                <a:cs typeface="Times New Roman"/>
              </a:rPr>
              <a:t>, </a:t>
            </a:r>
            <a:r>
              <a:rPr sz="2200" spc="-5" dirty="0">
                <a:latin typeface="Times New Roman"/>
                <a:cs typeface="Times New Roman"/>
              </a:rPr>
              <a:t>'74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ω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10" dirty="0">
                <a:latin typeface="Times New Roman"/>
                <a:cs typeface="Times New Roman"/>
              </a:rPr>
              <a:t>αποτέλε</a:t>
            </a:r>
            <a:r>
              <a:rPr sz="2200" spc="0" dirty="0">
                <a:latin typeface="Times New Roman"/>
                <a:cs typeface="Times New Roman"/>
              </a:rPr>
              <a:t>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προσπαθειώ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ενσω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ατωθού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οι </a:t>
            </a:r>
            <a:r>
              <a:rPr sz="2200" spc="-10" dirty="0">
                <a:latin typeface="Times New Roman"/>
                <a:cs typeface="Times New Roman"/>
              </a:rPr>
              <a:t>βασικέ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ση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ασιολογικέ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σχέσει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φυσικής </a:t>
            </a:r>
            <a:r>
              <a:rPr sz="2200" spc="-10" dirty="0">
                <a:latin typeface="Times New Roman"/>
                <a:cs typeface="Times New Roman"/>
              </a:rPr>
              <a:t>γλώσσα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στο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ίδι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10" dirty="0">
                <a:latin typeface="Times New Roman"/>
                <a:cs typeface="Times New Roman"/>
              </a:rPr>
              <a:t> 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φο</a:t>
            </a:r>
            <a:r>
              <a:rPr sz="2200" spc="-10" dirty="0">
                <a:latin typeface="Times New Roman"/>
                <a:cs typeface="Times New Roman"/>
              </a:rPr>
              <a:t>ρ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αλι</a:t>
            </a:r>
            <a:r>
              <a:rPr sz="2200" spc="-1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ό, </a:t>
            </a:r>
            <a:r>
              <a:rPr sz="2200" spc="-10" dirty="0">
                <a:latin typeface="Times New Roman"/>
                <a:cs typeface="Times New Roman"/>
              </a:rPr>
              <a:t>παρ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αποτελού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 </a:t>
            </a:r>
            <a:r>
              <a:rPr sz="2200" dirty="0">
                <a:latin typeface="Times New Roman"/>
                <a:cs typeface="Times New Roman"/>
              </a:rPr>
              <a:t>του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πεδίο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γνώση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domai</a:t>
            </a:r>
            <a:r>
              <a:rPr sz="2200" i="1" dirty="0">
                <a:latin typeface="Times New Roman"/>
                <a:cs typeface="Times New Roman"/>
              </a:rPr>
              <a:t>n </a:t>
            </a:r>
            <a:r>
              <a:rPr sz="2200" i="1" spc="-5" dirty="0">
                <a:latin typeface="Times New Roman"/>
                <a:cs typeface="Times New Roman"/>
              </a:rPr>
              <a:t>knowledge</a:t>
            </a:r>
            <a:r>
              <a:rPr sz="2200" spc="-5" dirty="0">
                <a:latin typeface="Times New Roman"/>
                <a:cs typeface="Times New Roman"/>
              </a:rPr>
              <a:t>).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ts val="2585"/>
              </a:lnSpc>
              <a:spcBef>
                <a:spcPts val="12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Υπάρχουν </a:t>
            </a:r>
            <a:r>
              <a:rPr sz="2200" spc="-10" dirty="0">
                <a:latin typeface="Times New Roman"/>
                <a:cs typeface="Times New Roman"/>
              </a:rPr>
              <a:t>τέσσερι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αρχέγονε</a:t>
            </a:r>
            <a:r>
              <a:rPr sz="2200" b="1" dirty="0">
                <a:latin typeface="Times New Roman"/>
                <a:cs typeface="Times New Roman"/>
              </a:rPr>
              <a:t>ς</a:t>
            </a:r>
            <a:r>
              <a:rPr sz="2200" b="1" spc="1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εννοιολογικέ</a:t>
            </a:r>
            <a:r>
              <a:rPr sz="2200" b="1" dirty="0">
                <a:latin typeface="Times New Roman"/>
                <a:cs typeface="Times New Roman"/>
              </a:rPr>
              <a:t>ς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spc="-5" dirty="0">
                <a:latin typeface="Times New Roman"/>
                <a:cs typeface="Times New Roman"/>
              </a:rPr>
              <a:t>ορφέ</a:t>
            </a:r>
            <a:r>
              <a:rPr sz="2200" b="1" dirty="0">
                <a:latin typeface="Times New Roman"/>
                <a:cs typeface="Times New Roman"/>
              </a:rPr>
              <a:t>ς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primitiv</a:t>
            </a:r>
            <a:r>
              <a:rPr sz="2200" i="1" dirty="0">
                <a:latin typeface="Times New Roman"/>
                <a:cs typeface="Times New Roman"/>
              </a:rPr>
              <a:t>e</a:t>
            </a:r>
            <a:r>
              <a:rPr sz="2200" i="1" spc="-5" dirty="0">
                <a:latin typeface="Times New Roman"/>
                <a:cs typeface="Times New Roman"/>
              </a:rPr>
              <a:t> conceptualizations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ts val="2585"/>
              </a:lnSpc>
            </a:pPr>
            <a:r>
              <a:rPr sz="2200" spc="-5" dirty="0">
                <a:latin typeface="Times New Roman"/>
                <a:cs typeface="Times New Roman"/>
              </a:rPr>
              <a:t>πάν</a:t>
            </a:r>
            <a:r>
              <a:rPr sz="2200" dirty="0">
                <a:latin typeface="Times New Roman"/>
                <a:cs typeface="Times New Roman"/>
              </a:rPr>
              <a:t>ω </a:t>
            </a:r>
            <a:r>
              <a:rPr sz="2200" spc="-5" dirty="0">
                <a:latin typeface="Times New Roman"/>
                <a:cs typeface="Times New Roman"/>
              </a:rPr>
              <a:t>στις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οποίε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πορεί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βασιστε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</a:t>
            </a:r>
            <a:r>
              <a:rPr sz="2200" spc="-5" dirty="0">
                <a:latin typeface="Times New Roman"/>
                <a:cs typeface="Times New Roman"/>
              </a:rPr>
              <a:t>ρ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ηνεί</a:t>
            </a:r>
            <a:r>
              <a:rPr sz="2200" dirty="0">
                <a:latin typeface="Times New Roman"/>
                <a:cs typeface="Times New Roman"/>
              </a:rPr>
              <a:t>α.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ts val="235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spc="-10" dirty="0">
                <a:latin typeface="Times New Roman"/>
                <a:cs typeface="Times New Roman"/>
              </a:rPr>
              <a:t>ACT</a:t>
            </a:r>
            <a:r>
              <a:rPr sz="2000" b="1" spc="-5" dirty="0">
                <a:latin typeface="Times New Roman"/>
                <a:cs typeface="Times New Roman"/>
              </a:rPr>
              <a:t>s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(ενέργειε</a:t>
            </a:r>
            <a:r>
              <a:rPr sz="2000" spc="0" dirty="0">
                <a:latin typeface="Times New Roman"/>
                <a:cs typeface="Times New Roman"/>
              </a:rPr>
              <a:t>ς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Times New Roman"/>
                <a:cs typeface="Times New Roman"/>
              </a:rPr>
              <a:t>, </a:t>
            </a:r>
            <a:r>
              <a:rPr sz="2000" b="1" spc="-5" dirty="0">
                <a:latin typeface="Times New Roman"/>
                <a:cs typeface="Times New Roman"/>
              </a:rPr>
              <a:t>PPs </a:t>
            </a:r>
            <a:r>
              <a:rPr sz="2000" spc="-5" dirty="0">
                <a:latin typeface="Times New Roman"/>
                <a:cs typeface="Times New Roman"/>
              </a:rPr>
              <a:t>(αντικε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εν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AAs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spc="-10" dirty="0">
                <a:latin typeface="Times New Roman"/>
                <a:cs typeface="Times New Roman"/>
              </a:rPr>
              <a:t>Πρ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σ</a:t>
            </a:r>
            <a:r>
              <a:rPr sz="2000" spc="-10" dirty="0">
                <a:latin typeface="Times New Roman"/>
                <a:cs typeface="Times New Roman"/>
              </a:rPr>
              <a:t>διορι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Ενεργειώ</a:t>
            </a:r>
            <a:r>
              <a:rPr sz="2000" spc="0" dirty="0">
                <a:latin typeface="Times New Roman"/>
                <a:cs typeface="Times New Roman"/>
              </a:rPr>
              <a:t>ν</a:t>
            </a:r>
            <a:r>
              <a:rPr sz="2000" spc="-10" dirty="0">
                <a:latin typeface="Times New Roman"/>
                <a:cs typeface="Times New Roman"/>
              </a:rPr>
              <a:t>),</a:t>
            </a:r>
            <a:endParaRPr sz="2000">
              <a:latin typeface="Times New Roman"/>
              <a:cs typeface="Times New Roman"/>
            </a:endParaRPr>
          </a:p>
          <a:p>
            <a:pPr marL="711200">
              <a:lnSpc>
                <a:spcPts val="2350"/>
              </a:lnSpc>
            </a:pPr>
            <a:r>
              <a:rPr sz="2000" b="1" spc="-10" dirty="0">
                <a:latin typeface="Times New Roman"/>
                <a:cs typeface="Times New Roman"/>
              </a:rPr>
              <a:t>PA</a:t>
            </a:r>
            <a:r>
              <a:rPr sz="2000" b="1" spc="-5" dirty="0">
                <a:latin typeface="Times New Roman"/>
                <a:cs typeface="Times New Roman"/>
              </a:rPr>
              <a:t>s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spc="-5" dirty="0">
                <a:latin typeface="Times New Roman"/>
                <a:cs typeface="Times New Roman"/>
              </a:rPr>
              <a:t>Προσδιορισ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οί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ένω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αυτές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αναλύονται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περαιτέρω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ώστε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 καλύψουν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περισσότερο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εξειδικευ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περιπτώσεις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Υπάρχουν </a:t>
            </a:r>
            <a:r>
              <a:rPr sz="2200" b="1" dirty="0">
                <a:latin typeface="Times New Roman"/>
                <a:cs typeface="Times New Roman"/>
              </a:rPr>
              <a:t>σ</a:t>
            </a:r>
            <a:r>
              <a:rPr sz="2200" b="1" spc="-10" dirty="0">
                <a:latin typeface="Times New Roman"/>
                <a:cs typeface="Times New Roman"/>
              </a:rPr>
              <a:t>ύ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spc="-5" dirty="0">
                <a:latin typeface="Times New Roman"/>
                <a:cs typeface="Times New Roman"/>
              </a:rPr>
              <a:t>βολ</a:t>
            </a:r>
            <a:r>
              <a:rPr sz="2200" b="1" dirty="0">
                <a:latin typeface="Times New Roman"/>
                <a:cs typeface="Times New Roman"/>
              </a:rPr>
              <a:t>α </a:t>
            </a:r>
            <a:r>
              <a:rPr sz="2200" spc="-5" dirty="0">
                <a:latin typeface="Times New Roman"/>
                <a:cs typeface="Times New Roman"/>
              </a:rPr>
              <a:t>για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το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ακριβέστερ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καθορι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5" dirty="0">
                <a:latin typeface="Times New Roman"/>
                <a:cs typeface="Times New Roman"/>
              </a:rPr>
              <a:t> χρόνο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τρόπο</a:t>
            </a:r>
            <a:r>
              <a:rPr sz="2200" spc="5" dirty="0">
                <a:latin typeface="Times New Roman"/>
                <a:cs typeface="Times New Roman"/>
              </a:rPr>
              <a:t>υ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spc="-5" dirty="0">
                <a:latin typeface="Times New Roman"/>
                <a:cs typeface="Times New Roman"/>
              </a:rPr>
              <a:t>χ.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spc="-5" dirty="0">
                <a:latin typeface="Times New Roman"/>
                <a:cs typeface="Times New Roman"/>
              </a:rPr>
              <a:t>παρελθό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Times New Roman"/>
                <a:cs typeface="Times New Roman"/>
              </a:rPr>
              <a:t>, </a:t>
            </a:r>
            <a:r>
              <a:rPr sz="2000" b="1" spc="-5" dirty="0">
                <a:latin typeface="Times New Roman"/>
                <a:cs typeface="Times New Roman"/>
              </a:rPr>
              <a:t>f </a:t>
            </a:r>
            <a:r>
              <a:rPr sz="2000" spc="-35" dirty="0">
                <a:latin typeface="Times New Roman"/>
                <a:cs typeface="Times New Roman"/>
              </a:rPr>
              <a:t>(</a:t>
            </a:r>
            <a:r>
              <a:rPr sz="2000" spc="-5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έλλο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Times New Roman"/>
                <a:cs typeface="Times New Roman"/>
              </a:rPr>
              <a:t>, </a:t>
            </a:r>
            <a:r>
              <a:rPr sz="2000" b="1" spc="-5" dirty="0">
                <a:latin typeface="Times New Roman"/>
                <a:cs typeface="Times New Roman"/>
              </a:rPr>
              <a:t>c </a:t>
            </a:r>
            <a:r>
              <a:rPr sz="2000" spc="-5" dirty="0">
                <a:latin typeface="Times New Roman"/>
                <a:cs typeface="Times New Roman"/>
              </a:rPr>
              <a:t>(υπό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προϋποθέσει</a:t>
            </a:r>
            <a:r>
              <a:rPr sz="2000" dirty="0">
                <a:latin typeface="Times New Roman"/>
                <a:cs typeface="Times New Roman"/>
              </a:rPr>
              <a:t>ς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Times New Roman"/>
                <a:cs typeface="Times New Roman"/>
              </a:rPr>
              <a:t>, κτ</a:t>
            </a:r>
            <a:r>
              <a:rPr sz="2000" dirty="0">
                <a:latin typeface="Times New Roman"/>
                <a:cs typeface="Times New Roman"/>
              </a:rPr>
              <a:t>λ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ts val="2585"/>
              </a:lnSpc>
              <a:spcBef>
                <a:spcPts val="18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αρχέγονα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στοιχεί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σ</a:t>
            </a:r>
            <a:r>
              <a:rPr sz="2200" spc="-5" dirty="0">
                <a:latin typeface="Times New Roman"/>
                <a:cs typeface="Times New Roman"/>
              </a:rPr>
              <a:t>ύ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βολ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χρησ</a:t>
            </a:r>
            <a:r>
              <a:rPr sz="2200" spc="5" dirty="0">
                <a:latin typeface="Times New Roman"/>
                <a:cs typeface="Times New Roman"/>
              </a:rPr>
              <a:t>ι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οποιούντα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για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οριστού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10" dirty="0">
                <a:latin typeface="Times New Roman"/>
                <a:cs typeface="Times New Roman"/>
              </a:rPr>
              <a:t> σταθερέ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και</a:t>
            </a:r>
            <a:endParaRPr sz="2200">
              <a:latin typeface="Times New Roman"/>
              <a:cs typeface="Times New Roman"/>
            </a:endParaRPr>
          </a:p>
          <a:p>
            <a:pPr marL="361315" marR="112395" indent="-635">
              <a:lnSpc>
                <a:spcPts val="2530"/>
              </a:lnSpc>
              <a:spcBef>
                <a:spcPts val="120"/>
              </a:spcBef>
            </a:pP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 </a:t>
            </a:r>
            <a:r>
              <a:rPr sz="2200" spc="-10" dirty="0">
                <a:latin typeface="Times New Roman"/>
                <a:cs typeface="Times New Roman"/>
              </a:rPr>
              <a:t>καλ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ορισ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έν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ασιολογία</a:t>
            </a:r>
            <a:r>
              <a:rPr sz="2200" dirty="0">
                <a:latin typeface="Times New Roman"/>
                <a:cs typeface="Times New Roman"/>
              </a:rPr>
              <a:t>, </a:t>
            </a:r>
            <a:r>
              <a:rPr sz="2200" spc="-10" dirty="0">
                <a:latin typeface="Times New Roman"/>
                <a:cs typeface="Times New Roman"/>
              </a:rPr>
              <a:t>σχέσει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εταξ</a:t>
            </a:r>
            <a:r>
              <a:rPr sz="2200" spc="-5" dirty="0">
                <a:latin typeface="Times New Roman"/>
                <a:cs typeface="Times New Roman"/>
              </a:rPr>
              <a:t>ύ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εννοιώ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b="1" spc="-10" dirty="0">
                <a:latin typeface="Times New Roman"/>
                <a:cs typeface="Times New Roman"/>
              </a:rPr>
              <a:t>σχέσει</a:t>
            </a:r>
            <a:r>
              <a:rPr sz="2200" b="1" spc="-5" dirty="0">
                <a:latin typeface="Times New Roman"/>
                <a:cs typeface="Times New Roman"/>
              </a:rPr>
              <a:t>ς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εννοιολογ</a:t>
            </a:r>
            <a:r>
              <a:rPr sz="2200" b="1" spc="5" dirty="0">
                <a:latin typeface="Times New Roman"/>
                <a:cs typeface="Times New Roman"/>
              </a:rPr>
              <a:t>ι</a:t>
            </a:r>
            <a:r>
              <a:rPr sz="2200" b="1" dirty="0">
                <a:latin typeface="Times New Roman"/>
                <a:cs typeface="Times New Roman"/>
              </a:rPr>
              <a:t>- </a:t>
            </a:r>
            <a:r>
              <a:rPr sz="2200" b="1" spc="-10" dirty="0">
                <a:latin typeface="Times New Roman"/>
                <a:cs typeface="Times New Roman"/>
              </a:rPr>
              <a:t>κή</a:t>
            </a:r>
            <a:r>
              <a:rPr sz="2200" b="1" spc="-5" dirty="0">
                <a:latin typeface="Times New Roman"/>
                <a:cs typeface="Times New Roman"/>
              </a:rPr>
              <a:t>ς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εξάρτηση</a:t>
            </a:r>
            <a:r>
              <a:rPr sz="2200" b="1" spc="-5" dirty="0">
                <a:latin typeface="Times New Roman"/>
                <a:cs typeface="Times New Roman"/>
              </a:rPr>
              <a:t>ς</a:t>
            </a:r>
            <a:r>
              <a:rPr sz="2200" b="1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- </a:t>
            </a:r>
            <a:r>
              <a:rPr sz="2200" i="1" spc="-5" dirty="0">
                <a:latin typeface="Times New Roman"/>
                <a:cs typeface="Times New Roman"/>
              </a:rPr>
              <a:t>conceptua</a:t>
            </a:r>
            <a:r>
              <a:rPr sz="2200" i="1" dirty="0">
                <a:latin typeface="Times New Roman"/>
                <a:cs typeface="Times New Roman"/>
              </a:rPr>
              <a:t>l</a:t>
            </a:r>
            <a:r>
              <a:rPr sz="2200" i="1" spc="-10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dependenc</a:t>
            </a:r>
            <a:r>
              <a:rPr sz="2200" i="1" dirty="0">
                <a:latin typeface="Times New Roman"/>
                <a:cs typeface="Times New Roman"/>
              </a:rPr>
              <a:t>y</a:t>
            </a:r>
            <a:r>
              <a:rPr sz="2200" i="1" spc="-5" dirty="0">
                <a:latin typeface="Times New Roman"/>
                <a:cs typeface="Times New Roman"/>
              </a:rPr>
              <a:t> relationship</a:t>
            </a:r>
            <a:r>
              <a:rPr sz="2200" i="1" dirty="0">
                <a:latin typeface="Times New Roman"/>
                <a:cs typeface="Times New Roman"/>
              </a:rPr>
              <a:t>s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34670" y="302610"/>
            <a:ext cx="9624060" cy="461665"/>
          </a:xfrm>
        </p:spPr>
        <p:txBody>
          <a:bodyPr/>
          <a:lstStyle/>
          <a:p>
            <a:pPr eaLnBrk="1" hangingPunct="1"/>
            <a:r>
              <a:rPr lang="el-GR" smtClean="0"/>
              <a:t>Χρηματοδότηση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670" y="1441333"/>
            <a:ext cx="9624060" cy="4708981"/>
          </a:xfrm>
        </p:spPr>
        <p:txBody>
          <a:bodyPr/>
          <a:lstStyle/>
          <a:p>
            <a:pPr algn="just">
              <a:defRPr/>
            </a:pP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Το παρόν εκπαιδευτικό υλικό έχει αναπτυχθεί στα πλαίσια του εκπαιδευτικού έργου του διδάσκοντα.</a:t>
            </a:r>
            <a:endParaRPr lang="el-GR" sz="3200" dirty="0" smtClean="0"/>
          </a:p>
          <a:p>
            <a:pPr algn="just">
              <a:defRPr/>
            </a:pP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Το έργο «</a:t>
            </a:r>
            <a:r>
              <a:rPr lang="el-GR" sz="3200" b="1" dirty="0" smtClean="0">
                <a:solidFill>
                  <a:srgbClr val="000000"/>
                </a:solidFill>
                <a:latin typeface="Calibri"/>
              </a:rPr>
              <a:t>Ανοικτά Ακαδημαϊκά Μαθήματα στο Ιόνιο Πανεπιστήμιο</a:t>
            </a: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» έχει χρηματοδοτήσει μόνο τη αναδιαμόρφωση του εκπαιδευτικού υλικού. </a:t>
            </a:r>
            <a:endParaRPr lang="el-GR" sz="3200" dirty="0" smtClean="0"/>
          </a:p>
          <a:p>
            <a:pPr algn="just">
              <a:defRPr/>
            </a:pPr>
            <a:r>
              <a:rPr lang="el-GR" sz="3200" dirty="0" smtClean="0">
                <a:solidFill>
                  <a:srgbClr val="000000"/>
                </a:solidFill>
                <a:latin typeface="Calibri"/>
              </a:rPr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  <a:endParaRPr lang="el-GR" sz="3200" dirty="0" smtClean="0"/>
          </a:p>
          <a:p>
            <a:pPr eaLnBrk="1" hangingPunct="1">
              <a:defRPr/>
            </a:pPr>
            <a:endParaRPr lang="el-GR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663603" y="6881313"/>
            <a:ext cx="2495127" cy="52475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04278" tIns="52139" rIns="104278" bIns="52139"/>
          <a:lstStyle/>
          <a:p>
            <a:r>
              <a:rPr lang="en-US"/>
              <a:t>10-</a:t>
            </a:r>
            <a:fld id="{8CE161D8-21A3-4C85-A7A9-DC664A0B0D9D}" type="slidenum">
              <a:rPr lang="el-GR"/>
              <a:pPr/>
              <a:t>2</a:t>
            </a:fld>
            <a:endParaRPr lang="el-GR"/>
          </a:p>
        </p:txBody>
      </p:sp>
      <p:pic>
        <p:nvPicPr>
          <p:cNvPr id="5125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8452" y="6389791"/>
            <a:ext cx="3297132" cy="108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4344" y="6428274"/>
            <a:ext cx="5038522" cy="1128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ct val="100000"/>
              </a:lnSpc>
            </a:pPr>
            <a:r>
              <a:rPr spc="-5" dirty="0"/>
              <a:t>Εννοιο</a:t>
            </a:r>
            <a:r>
              <a:rPr spc="-40" dirty="0"/>
              <a:t>λ</a:t>
            </a:r>
            <a:r>
              <a:rPr spc="-10" dirty="0"/>
              <a:t>ο</a:t>
            </a:r>
            <a:r>
              <a:rPr spc="-5" dirty="0"/>
              <a:t>γική</a:t>
            </a:r>
            <a:r>
              <a:rPr spc="15" dirty="0"/>
              <a:t> </a:t>
            </a:r>
            <a:r>
              <a:rPr spc="-10" dirty="0"/>
              <a:t>Ε</a:t>
            </a:r>
            <a:r>
              <a:rPr spc="-40" dirty="0"/>
              <a:t>ξ</a:t>
            </a:r>
            <a:r>
              <a:rPr spc="-10" dirty="0"/>
              <a:t>ά</a:t>
            </a:r>
            <a:r>
              <a:rPr spc="-95" dirty="0"/>
              <a:t>ρ</a:t>
            </a:r>
            <a:r>
              <a:rPr spc="-10" dirty="0"/>
              <a:t>τησ</a:t>
            </a:r>
            <a:r>
              <a:rPr spc="-5" dirty="0"/>
              <a:t>η</a:t>
            </a:r>
            <a:r>
              <a:rPr spc="20" dirty="0"/>
              <a:t> </a:t>
            </a:r>
            <a:r>
              <a:rPr dirty="0">
                <a:latin typeface="Arial"/>
                <a:cs typeface="Arial"/>
              </a:rPr>
              <a:t>(conceptual dependency)</a:t>
            </a:r>
            <a:r>
              <a:rPr spc="-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(2/2)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112773"/>
            <a:ext cx="9100185" cy="1636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σχέσει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εννοιολογική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εξάρτηση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i="1" spc="-10" dirty="0">
                <a:latin typeface="Times New Roman"/>
                <a:cs typeface="Times New Roman"/>
              </a:rPr>
              <a:t>εννοιολογικο</a:t>
            </a:r>
            <a:r>
              <a:rPr sz="2200" i="1" spc="-5" dirty="0">
                <a:latin typeface="Times New Roman"/>
                <a:cs typeface="Times New Roman"/>
              </a:rPr>
              <a:t>ί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συντακτικο</a:t>
            </a:r>
            <a:r>
              <a:rPr sz="2200" i="1" spc="-5" dirty="0">
                <a:latin typeface="Times New Roman"/>
                <a:cs typeface="Times New Roman"/>
              </a:rPr>
              <a:t>ί</a:t>
            </a:r>
            <a:r>
              <a:rPr sz="2200" i="1" spc="20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κανόνε</a:t>
            </a:r>
            <a:r>
              <a:rPr sz="2200" i="1" spc="0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εύκολη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εξαγωγή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περα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80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άτω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προτάσεις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α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απαράσταση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δεν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εξαρτάται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γλώσσα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διατύπωσης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πρότασης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"/>
              </a:spcBef>
            </a:pPr>
            <a:endParaRPr sz="1600">
              <a:latin typeface="Times New Roman"/>
              <a:cs typeface="Times New Roman"/>
            </a:endParaRPr>
          </a:p>
          <a:p>
            <a:pPr marL="1485900">
              <a:lnSpc>
                <a:spcPct val="100000"/>
              </a:lnSpc>
            </a:pPr>
            <a:r>
              <a:rPr sz="2600" spc="-5" dirty="0">
                <a:latin typeface="Arial"/>
                <a:cs typeface="Arial"/>
              </a:rPr>
              <a:t>Παράδει</a:t>
            </a:r>
            <a:r>
              <a:rPr sz="2600" spc="5" dirty="0">
                <a:latin typeface="Arial"/>
                <a:cs typeface="Arial"/>
              </a:rPr>
              <a:t>γ</a:t>
            </a:r>
            <a:r>
              <a:rPr sz="2600" spc="-10" dirty="0">
                <a:latin typeface="Arial"/>
                <a:cs typeface="Arial"/>
              </a:rPr>
              <a:t>µ</a:t>
            </a:r>
            <a:r>
              <a:rPr sz="2600" spc="-5" dirty="0">
                <a:latin typeface="Arial"/>
                <a:cs typeface="Arial"/>
              </a:rPr>
              <a:t>α</a:t>
            </a:r>
            <a:r>
              <a:rPr sz="260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Σχέσεων</a:t>
            </a:r>
            <a:r>
              <a:rPr sz="2600" spc="1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Εννοιολογικής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Εξάρτησης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99979" y="3995165"/>
            <a:ext cx="229870" cy="420370"/>
          </a:xfrm>
          <a:custGeom>
            <a:avLst/>
            <a:gdLst/>
            <a:ahLst/>
            <a:cxnLst/>
            <a:rect l="l" t="t" r="r" b="b"/>
            <a:pathLst>
              <a:path w="229870" h="420370">
                <a:moveTo>
                  <a:pt x="143255" y="58674"/>
                </a:moveTo>
                <a:lnTo>
                  <a:pt x="136823" y="48768"/>
                </a:lnTo>
                <a:lnTo>
                  <a:pt x="3810" y="48768"/>
                </a:lnTo>
                <a:lnTo>
                  <a:pt x="0" y="53339"/>
                </a:lnTo>
                <a:lnTo>
                  <a:pt x="0" y="416051"/>
                </a:lnTo>
                <a:lnTo>
                  <a:pt x="3810" y="419862"/>
                </a:lnTo>
                <a:lnTo>
                  <a:pt x="9143" y="419862"/>
                </a:lnTo>
                <a:lnTo>
                  <a:pt x="9143" y="68580"/>
                </a:lnTo>
                <a:lnTo>
                  <a:pt x="19050" y="58674"/>
                </a:lnTo>
                <a:lnTo>
                  <a:pt x="19050" y="68580"/>
                </a:lnTo>
                <a:lnTo>
                  <a:pt x="136823" y="68580"/>
                </a:lnTo>
                <a:lnTo>
                  <a:pt x="143255" y="58674"/>
                </a:lnTo>
                <a:close/>
              </a:path>
              <a:path w="229870" h="420370">
                <a:moveTo>
                  <a:pt x="19050" y="68580"/>
                </a:moveTo>
                <a:lnTo>
                  <a:pt x="19050" y="58674"/>
                </a:lnTo>
                <a:lnTo>
                  <a:pt x="9143" y="68580"/>
                </a:lnTo>
                <a:lnTo>
                  <a:pt x="19050" y="68580"/>
                </a:lnTo>
                <a:close/>
              </a:path>
              <a:path w="229870" h="420370">
                <a:moveTo>
                  <a:pt x="19050" y="400812"/>
                </a:moveTo>
                <a:lnTo>
                  <a:pt x="19050" y="68580"/>
                </a:lnTo>
                <a:lnTo>
                  <a:pt x="9143" y="68580"/>
                </a:lnTo>
                <a:lnTo>
                  <a:pt x="9143" y="400812"/>
                </a:lnTo>
                <a:lnTo>
                  <a:pt x="19050" y="400812"/>
                </a:lnTo>
                <a:close/>
              </a:path>
              <a:path w="229870" h="420370">
                <a:moveTo>
                  <a:pt x="229362" y="416051"/>
                </a:moveTo>
                <a:lnTo>
                  <a:pt x="229362" y="404622"/>
                </a:lnTo>
                <a:lnTo>
                  <a:pt x="224789" y="400812"/>
                </a:lnTo>
                <a:lnTo>
                  <a:pt x="9143" y="400812"/>
                </a:lnTo>
                <a:lnTo>
                  <a:pt x="19050" y="409956"/>
                </a:lnTo>
                <a:lnTo>
                  <a:pt x="19050" y="419862"/>
                </a:lnTo>
                <a:lnTo>
                  <a:pt x="224789" y="419862"/>
                </a:lnTo>
                <a:lnTo>
                  <a:pt x="229362" y="416051"/>
                </a:lnTo>
                <a:close/>
              </a:path>
              <a:path w="229870" h="420370">
                <a:moveTo>
                  <a:pt x="19050" y="419862"/>
                </a:moveTo>
                <a:lnTo>
                  <a:pt x="19050" y="409956"/>
                </a:lnTo>
                <a:lnTo>
                  <a:pt x="9143" y="400812"/>
                </a:lnTo>
                <a:lnTo>
                  <a:pt x="9143" y="419862"/>
                </a:lnTo>
                <a:lnTo>
                  <a:pt x="19050" y="419862"/>
                </a:lnTo>
                <a:close/>
              </a:path>
              <a:path w="229870" h="420370">
                <a:moveTo>
                  <a:pt x="219455" y="58674"/>
                </a:moveTo>
                <a:lnTo>
                  <a:pt x="105155" y="0"/>
                </a:lnTo>
                <a:lnTo>
                  <a:pt x="136823" y="48767"/>
                </a:lnTo>
                <a:lnTo>
                  <a:pt x="148589" y="48768"/>
                </a:lnTo>
                <a:lnTo>
                  <a:pt x="152400" y="53339"/>
                </a:lnTo>
                <a:lnTo>
                  <a:pt x="152400" y="93096"/>
                </a:lnTo>
                <a:lnTo>
                  <a:pt x="219455" y="58674"/>
                </a:lnTo>
                <a:close/>
              </a:path>
              <a:path w="229870" h="420370">
                <a:moveTo>
                  <a:pt x="152400" y="93096"/>
                </a:moveTo>
                <a:lnTo>
                  <a:pt x="152400" y="64008"/>
                </a:lnTo>
                <a:lnTo>
                  <a:pt x="148589" y="68580"/>
                </a:lnTo>
                <a:lnTo>
                  <a:pt x="136823" y="68580"/>
                </a:lnTo>
                <a:lnTo>
                  <a:pt x="105155" y="117348"/>
                </a:lnTo>
                <a:lnTo>
                  <a:pt x="152400" y="93096"/>
                </a:lnTo>
                <a:close/>
              </a:path>
              <a:path w="229870" h="420370">
                <a:moveTo>
                  <a:pt x="152400" y="64008"/>
                </a:moveTo>
                <a:lnTo>
                  <a:pt x="152400" y="53339"/>
                </a:lnTo>
                <a:lnTo>
                  <a:pt x="148589" y="48768"/>
                </a:lnTo>
                <a:lnTo>
                  <a:pt x="136823" y="48768"/>
                </a:lnTo>
                <a:lnTo>
                  <a:pt x="143255" y="58674"/>
                </a:lnTo>
                <a:lnTo>
                  <a:pt x="143255" y="68580"/>
                </a:lnTo>
                <a:lnTo>
                  <a:pt x="148589" y="68580"/>
                </a:lnTo>
                <a:lnTo>
                  <a:pt x="152400" y="64008"/>
                </a:lnTo>
                <a:close/>
              </a:path>
              <a:path w="229870" h="420370">
                <a:moveTo>
                  <a:pt x="143255" y="68580"/>
                </a:moveTo>
                <a:lnTo>
                  <a:pt x="143255" y="58674"/>
                </a:lnTo>
                <a:lnTo>
                  <a:pt x="136823" y="68580"/>
                </a:lnTo>
                <a:lnTo>
                  <a:pt x="143255" y="6858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41077" y="4171188"/>
            <a:ext cx="375285" cy="117475"/>
          </a:xfrm>
          <a:custGeom>
            <a:avLst/>
            <a:gdLst/>
            <a:ahLst/>
            <a:cxnLst/>
            <a:rect l="l" t="t" r="r" b="b"/>
            <a:pathLst>
              <a:path w="375285" h="117475">
                <a:moveTo>
                  <a:pt x="114300" y="0"/>
                </a:moveTo>
                <a:lnTo>
                  <a:pt x="0" y="58674"/>
                </a:lnTo>
                <a:lnTo>
                  <a:pt x="67055" y="93096"/>
                </a:lnTo>
                <a:lnTo>
                  <a:pt x="67055" y="53339"/>
                </a:lnTo>
                <a:lnTo>
                  <a:pt x="70865" y="48767"/>
                </a:lnTo>
                <a:lnTo>
                  <a:pt x="82632" y="48767"/>
                </a:lnTo>
                <a:lnTo>
                  <a:pt x="114300" y="0"/>
                </a:lnTo>
                <a:close/>
              </a:path>
              <a:path w="375285" h="117475">
                <a:moveTo>
                  <a:pt x="82632" y="48767"/>
                </a:moveTo>
                <a:lnTo>
                  <a:pt x="70865" y="48767"/>
                </a:lnTo>
                <a:lnTo>
                  <a:pt x="67055" y="53339"/>
                </a:lnTo>
                <a:lnTo>
                  <a:pt x="67055" y="64008"/>
                </a:lnTo>
                <a:lnTo>
                  <a:pt x="70865" y="67817"/>
                </a:lnTo>
                <a:lnTo>
                  <a:pt x="76200" y="67817"/>
                </a:lnTo>
                <a:lnTo>
                  <a:pt x="76200" y="58674"/>
                </a:lnTo>
                <a:lnTo>
                  <a:pt x="82632" y="48767"/>
                </a:lnTo>
                <a:close/>
              </a:path>
              <a:path w="375285" h="117475">
                <a:moveTo>
                  <a:pt x="114300" y="117348"/>
                </a:moveTo>
                <a:lnTo>
                  <a:pt x="82137" y="67817"/>
                </a:lnTo>
                <a:lnTo>
                  <a:pt x="70865" y="67817"/>
                </a:lnTo>
                <a:lnTo>
                  <a:pt x="67055" y="64008"/>
                </a:lnTo>
                <a:lnTo>
                  <a:pt x="67055" y="93096"/>
                </a:lnTo>
                <a:lnTo>
                  <a:pt x="114300" y="117348"/>
                </a:lnTo>
                <a:close/>
              </a:path>
              <a:path w="375285" h="117475">
                <a:moveTo>
                  <a:pt x="374903" y="64008"/>
                </a:moveTo>
                <a:lnTo>
                  <a:pt x="374903" y="53339"/>
                </a:lnTo>
                <a:lnTo>
                  <a:pt x="370331" y="48767"/>
                </a:lnTo>
                <a:lnTo>
                  <a:pt x="82632" y="48767"/>
                </a:lnTo>
                <a:lnTo>
                  <a:pt x="76200" y="58674"/>
                </a:lnTo>
                <a:lnTo>
                  <a:pt x="82137" y="67817"/>
                </a:lnTo>
                <a:lnTo>
                  <a:pt x="370331" y="67817"/>
                </a:lnTo>
                <a:lnTo>
                  <a:pt x="374903" y="64008"/>
                </a:lnTo>
                <a:close/>
              </a:path>
              <a:path w="375285" h="117475">
                <a:moveTo>
                  <a:pt x="82137" y="67817"/>
                </a:moveTo>
                <a:lnTo>
                  <a:pt x="76200" y="58674"/>
                </a:lnTo>
                <a:lnTo>
                  <a:pt x="76200" y="67817"/>
                </a:lnTo>
                <a:lnTo>
                  <a:pt x="82137" y="67817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5" name="object 9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20</a:t>
            </a:fld>
            <a:endParaRPr dirty="0"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903105" y="2995422"/>
          <a:ext cx="4888230" cy="1549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8091"/>
                <a:gridCol w="3380994"/>
              </a:tblGrid>
              <a:tr h="2910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Σχέση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600" b="1" spc="-5" dirty="0">
                          <a:latin typeface="Arial"/>
                          <a:cs typeface="Arial"/>
                        </a:rPr>
                        <a:t>µηνεία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041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PP</a:t>
                      </a:r>
                      <a:r>
                        <a:rPr sz="1600" dirty="0">
                          <a:latin typeface="Symbol"/>
                          <a:cs typeface="Symbol"/>
                        </a:rPr>
                        <a:t>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ACT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Κάποιο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ενεργεί.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83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500" dirty="0">
                          <a:latin typeface="Arial"/>
                          <a:cs typeface="Arial"/>
                        </a:rPr>
                        <a:t>AC</a:t>
                      </a:r>
                      <a:r>
                        <a:rPr sz="1500" spc="7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500" spc="-780" dirty="0">
                          <a:latin typeface="Symbol"/>
                          <a:cs typeface="Symbol"/>
                        </a:rPr>
                        <a:t></a:t>
                      </a:r>
                      <a:r>
                        <a:rPr sz="1500" spc="-735" dirty="0">
                          <a:latin typeface="Symbol"/>
                          <a:cs typeface="Symbol"/>
                        </a:rPr>
                        <a:t>⎯</a:t>
                      </a:r>
                      <a:r>
                        <a:rPr sz="1575" spc="-187" baseline="39682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500" dirty="0">
                          <a:latin typeface="Symbol"/>
                          <a:cs typeface="Symbol"/>
                        </a:rPr>
                        <a:t>⎯</a:t>
                      </a:r>
                      <a:r>
                        <a:rPr sz="1500" spc="-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Arial"/>
                          <a:cs typeface="Arial"/>
                        </a:rPr>
                        <a:t>PP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αντικε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ίµενο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κάποια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ενέργεια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ς.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3221">
                <a:tc>
                  <a:txBody>
                    <a:bodyPr/>
                    <a:lstStyle/>
                    <a:p>
                      <a:pPr marR="107950" algn="r">
                        <a:lnSpc>
                          <a:spcPts val="1590"/>
                        </a:lnSpc>
                        <a:spcBef>
                          <a:spcPts val="130"/>
                        </a:spcBef>
                        <a:tabLst>
                          <a:tab pos="362585" algn="l"/>
                        </a:tabLst>
                      </a:pPr>
                      <a:r>
                        <a:rPr sz="2025" baseline="4115" dirty="0">
                          <a:latin typeface="Arial"/>
                          <a:cs typeface="Arial"/>
                        </a:rPr>
                        <a:t>R	</a:t>
                      </a:r>
                      <a:r>
                        <a:rPr sz="1500" spc="-5" dirty="0">
                          <a:latin typeface="Arial"/>
                          <a:cs typeface="Arial"/>
                        </a:rPr>
                        <a:t>PP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L="69215">
                        <a:lnSpc>
                          <a:spcPts val="1385"/>
                        </a:lnSpc>
                      </a:pPr>
                      <a:r>
                        <a:rPr sz="1500" spc="-5" dirty="0">
                          <a:latin typeface="Arial"/>
                          <a:cs typeface="Arial"/>
                        </a:rPr>
                        <a:t>ACT</a:t>
                      </a:r>
                      <a:endParaRPr sz="1500">
                        <a:latin typeface="Arial"/>
                        <a:cs typeface="Arial"/>
                      </a:endParaRPr>
                    </a:p>
                    <a:p>
                      <a:pPr marR="107950" algn="r">
                        <a:lnSpc>
                          <a:spcPts val="1595"/>
                        </a:lnSpc>
                      </a:pPr>
                      <a:r>
                        <a:rPr sz="1500" spc="-5" dirty="0">
                          <a:latin typeface="Arial"/>
                          <a:cs typeface="Arial"/>
                        </a:rPr>
                        <a:t>PP</a:t>
                      </a:r>
                      <a:endParaRPr sz="15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427355" indent="-635">
                        <a:lnSpc>
                          <a:spcPts val="1839"/>
                        </a:lnSpc>
                        <a:spcBef>
                          <a:spcPts val="64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Ο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δότη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και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παραλήπτη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ενός αντικε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µένο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υ σε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ί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ενέργει</a:t>
                      </a:r>
                      <a:r>
                        <a:rPr sz="1600" spc="5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.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26589">
              <a:lnSpc>
                <a:spcPct val="100000"/>
              </a:lnSpc>
            </a:pPr>
            <a:r>
              <a:rPr spc="-10" dirty="0"/>
              <a:t>Γράφο</a:t>
            </a:r>
            <a:r>
              <a:rPr spc="-5" dirty="0"/>
              <a:t>ι</a:t>
            </a:r>
            <a:r>
              <a:rPr spc="10" dirty="0"/>
              <a:t> </a:t>
            </a:r>
            <a:r>
              <a:rPr spc="-10" dirty="0"/>
              <a:t>Εννοιο</a:t>
            </a:r>
            <a:r>
              <a:rPr spc="-40" dirty="0"/>
              <a:t>λ</a:t>
            </a:r>
            <a:r>
              <a:rPr spc="-10" dirty="0"/>
              <a:t>ογική</a:t>
            </a:r>
            <a:r>
              <a:rPr spc="-5" dirty="0"/>
              <a:t>ς</a:t>
            </a:r>
            <a:r>
              <a:rPr spc="20" dirty="0"/>
              <a:t> </a:t>
            </a:r>
            <a:r>
              <a:rPr spc="-10" dirty="0"/>
              <a:t>Ε</a:t>
            </a:r>
            <a:r>
              <a:rPr spc="-40" dirty="0"/>
              <a:t>ξ</a:t>
            </a:r>
            <a:r>
              <a:rPr spc="-10" dirty="0"/>
              <a:t>ά</a:t>
            </a:r>
            <a:r>
              <a:rPr spc="-95" dirty="0"/>
              <a:t>ρ</a:t>
            </a:r>
            <a:r>
              <a:rPr spc="-10" dirty="0"/>
              <a:t>τησης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106678"/>
            <a:ext cx="8616950" cy="335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b="1" spc="-5" dirty="0">
                <a:latin typeface="Times New Roman"/>
                <a:cs typeface="Times New Roman"/>
              </a:rPr>
              <a:t>Παράδει</a:t>
            </a:r>
            <a:r>
              <a:rPr sz="2200" b="1" spc="5" dirty="0">
                <a:latin typeface="Times New Roman"/>
                <a:cs typeface="Times New Roman"/>
              </a:rPr>
              <a:t>γ</a:t>
            </a:r>
            <a:r>
              <a:rPr sz="2200" b="1" spc="-30" dirty="0">
                <a:latin typeface="Times New Roman"/>
                <a:cs typeface="Times New Roman"/>
              </a:rPr>
              <a:t>µ</a:t>
            </a:r>
            <a:r>
              <a:rPr sz="2200" b="1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: </a:t>
            </a:r>
            <a:r>
              <a:rPr sz="2200" spc="-5" dirty="0">
                <a:latin typeface="Times New Roman"/>
                <a:cs typeface="Times New Roman"/>
              </a:rPr>
              <a:t>Έστ</a:t>
            </a:r>
            <a:r>
              <a:rPr sz="2200" dirty="0">
                <a:latin typeface="Times New Roman"/>
                <a:cs typeface="Times New Roman"/>
              </a:rPr>
              <a:t>ω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πρότασ</a:t>
            </a:r>
            <a:r>
              <a:rPr sz="2200" dirty="0">
                <a:latin typeface="Times New Roman"/>
                <a:cs typeface="Times New Roman"/>
              </a:rPr>
              <a:t>η: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"Ο </a:t>
            </a:r>
            <a:r>
              <a:rPr sz="2200" spc="-10" dirty="0">
                <a:latin typeface="Times New Roman"/>
                <a:cs typeface="Times New Roman"/>
              </a:rPr>
              <a:t>Φώτη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έδωσ</a:t>
            </a:r>
            <a:r>
              <a:rPr sz="2200" dirty="0">
                <a:latin typeface="Times New Roman"/>
                <a:cs typeface="Times New Roman"/>
              </a:rPr>
              <a:t>ε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βιβλί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Ελέν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".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13111" y="2392679"/>
            <a:ext cx="665480" cy="197485"/>
          </a:xfrm>
          <a:custGeom>
            <a:avLst/>
            <a:gdLst/>
            <a:ahLst/>
            <a:cxnLst/>
            <a:rect l="l" t="t" r="r" b="b"/>
            <a:pathLst>
              <a:path w="665479" h="197485">
                <a:moveTo>
                  <a:pt x="198120" y="50291"/>
                </a:moveTo>
                <a:lnTo>
                  <a:pt x="198120" y="0"/>
                </a:lnTo>
                <a:lnTo>
                  <a:pt x="0" y="97536"/>
                </a:lnTo>
                <a:lnTo>
                  <a:pt x="147828" y="172018"/>
                </a:lnTo>
                <a:lnTo>
                  <a:pt x="147828" y="50291"/>
                </a:lnTo>
                <a:lnTo>
                  <a:pt x="198120" y="50291"/>
                </a:lnTo>
                <a:close/>
              </a:path>
              <a:path w="665479" h="197485">
                <a:moveTo>
                  <a:pt x="517398" y="82295"/>
                </a:moveTo>
                <a:lnTo>
                  <a:pt x="517398" y="50291"/>
                </a:lnTo>
                <a:lnTo>
                  <a:pt x="147828" y="50291"/>
                </a:lnTo>
                <a:lnTo>
                  <a:pt x="147828" y="82295"/>
                </a:lnTo>
                <a:lnTo>
                  <a:pt x="517398" y="82295"/>
                </a:lnTo>
                <a:close/>
              </a:path>
              <a:path w="665479" h="197485">
                <a:moveTo>
                  <a:pt x="198120" y="115061"/>
                </a:moveTo>
                <a:lnTo>
                  <a:pt x="198120" y="82295"/>
                </a:lnTo>
                <a:lnTo>
                  <a:pt x="147828" y="82295"/>
                </a:lnTo>
                <a:lnTo>
                  <a:pt x="147828" y="115061"/>
                </a:lnTo>
                <a:lnTo>
                  <a:pt x="198120" y="115061"/>
                </a:lnTo>
                <a:close/>
              </a:path>
              <a:path w="665479" h="197485">
                <a:moveTo>
                  <a:pt x="517398" y="147065"/>
                </a:moveTo>
                <a:lnTo>
                  <a:pt x="517398" y="115061"/>
                </a:lnTo>
                <a:lnTo>
                  <a:pt x="147828" y="115061"/>
                </a:lnTo>
                <a:lnTo>
                  <a:pt x="147828" y="147065"/>
                </a:lnTo>
                <a:lnTo>
                  <a:pt x="517398" y="147065"/>
                </a:lnTo>
                <a:close/>
              </a:path>
              <a:path w="665479" h="197485">
                <a:moveTo>
                  <a:pt x="198120" y="197357"/>
                </a:moveTo>
                <a:lnTo>
                  <a:pt x="198120" y="147065"/>
                </a:lnTo>
                <a:lnTo>
                  <a:pt x="147828" y="147065"/>
                </a:lnTo>
                <a:lnTo>
                  <a:pt x="147828" y="172018"/>
                </a:lnTo>
                <a:lnTo>
                  <a:pt x="198120" y="197357"/>
                </a:lnTo>
                <a:close/>
              </a:path>
              <a:path w="665479" h="197485">
                <a:moveTo>
                  <a:pt x="665226" y="97536"/>
                </a:moveTo>
                <a:lnTo>
                  <a:pt x="470154" y="0"/>
                </a:lnTo>
                <a:lnTo>
                  <a:pt x="470154" y="50291"/>
                </a:lnTo>
                <a:lnTo>
                  <a:pt x="517398" y="50291"/>
                </a:lnTo>
                <a:lnTo>
                  <a:pt x="517398" y="173182"/>
                </a:lnTo>
                <a:lnTo>
                  <a:pt x="665226" y="97536"/>
                </a:lnTo>
                <a:close/>
              </a:path>
              <a:path w="665479" h="197485">
                <a:moveTo>
                  <a:pt x="517398" y="115061"/>
                </a:moveTo>
                <a:lnTo>
                  <a:pt x="517398" y="82295"/>
                </a:lnTo>
                <a:lnTo>
                  <a:pt x="470154" y="82295"/>
                </a:lnTo>
                <a:lnTo>
                  <a:pt x="470154" y="115061"/>
                </a:lnTo>
                <a:lnTo>
                  <a:pt x="517398" y="115061"/>
                </a:lnTo>
                <a:close/>
              </a:path>
              <a:path w="665479" h="197485">
                <a:moveTo>
                  <a:pt x="517398" y="173182"/>
                </a:moveTo>
                <a:lnTo>
                  <a:pt x="517398" y="147065"/>
                </a:lnTo>
                <a:lnTo>
                  <a:pt x="470154" y="147065"/>
                </a:lnTo>
                <a:lnTo>
                  <a:pt x="470154" y="197357"/>
                </a:lnTo>
                <a:lnTo>
                  <a:pt x="517398" y="17318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60939" y="2442972"/>
            <a:ext cx="369570" cy="32384"/>
          </a:xfrm>
          <a:custGeom>
            <a:avLst/>
            <a:gdLst/>
            <a:ahLst/>
            <a:cxnLst/>
            <a:rect l="l" t="t" r="r" b="b"/>
            <a:pathLst>
              <a:path w="369570" h="32385">
                <a:moveTo>
                  <a:pt x="0" y="32004"/>
                </a:moveTo>
                <a:lnTo>
                  <a:pt x="0" y="0"/>
                </a:lnTo>
                <a:lnTo>
                  <a:pt x="369570" y="0"/>
                </a:lnTo>
                <a:lnTo>
                  <a:pt x="369570" y="32004"/>
                </a:lnTo>
                <a:lnTo>
                  <a:pt x="0" y="3200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60939" y="2507742"/>
            <a:ext cx="369570" cy="32384"/>
          </a:xfrm>
          <a:custGeom>
            <a:avLst/>
            <a:gdLst/>
            <a:ahLst/>
            <a:cxnLst/>
            <a:rect l="l" t="t" r="r" b="b"/>
            <a:pathLst>
              <a:path w="369570" h="32385">
                <a:moveTo>
                  <a:pt x="0" y="32004"/>
                </a:moveTo>
                <a:lnTo>
                  <a:pt x="0" y="0"/>
                </a:lnTo>
                <a:lnTo>
                  <a:pt x="369570" y="0"/>
                </a:lnTo>
                <a:lnTo>
                  <a:pt x="369570" y="32004"/>
                </a:lnTo>
                <a:lnTo>
                  <a:pt x="0" y="3200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13111" y="2392679"/>
            <a:ext cx="198120" cy="197485"/>
          </a:xfrm>
          <a:custGeom>
            <a:avLst/>
            <a:gdLst/>
            <a:ahLst/>
            <a:cxnLst/>
            <a:rect l="l" t="t" r="r" b="b"/>
            <a:pathLst>
              <a:path w="198120" h="197485">
                <a:moveTo>
                  <a:pt x="198120" y="197357"/>
                </a:moveTo>
                <a:lnTo>
                  <a:pt x="0" y="97536"/>
                </a:lnTo>
                <a:lnTo>
                  <a:pt x="198120" y="0"/>
                </a:lnTo>
                <a:lnTo>
                  <a:pt x="198120" y="19735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83265" y="2392679"/>
            <a:ext cx="195580" cy="197485"/>
          </a:xfrm>
          <a:custGeom>
            <a:avLst/>
            <a:gdLst/>
            <a:ahLst/>
            <a:cxnLst/>
            <a:rect l="l" t="t" r="r" b="b"/>
            <a:pathLst>
              <a:path w="195579" h="197485">
                <a:moveTo>
                  <a:pt x="0" y="0"/>
                </a:moveTo>
                <a:lnTo>
                  <a:pt x="195071" y="97536"/>
                </a:lnTo>
                <a:lnTo>
                  <a:pt x="0" y="197357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08789" y="2416301"/>
            <a:ext cx="901700" cy="147320"/>
          </a:xfrm>
          <a:custGeom>
            <a:avLst/>
            <a:gdLst/>
            <a:ahLst/>
            <a:cxnLst/>
            <a:rect l="l" t="t" r="r" b="b"/>
            <a:pathLst>
              <a:path w="901700" h="147319">
                <a:moveTo>
                  <a:pt x="147827" y="0"/>
                </a:moveTo>
                <a:lnTo>
                  <a:pt x="0" y="73913"/>
                </a:lnTo>
                <a:lnTo>
                  <a:pt x="88391" y="117654"/>
                </a:lnTo>
                <a:lnTo>
                  <a:pt x="88391" y="70865"/>
                </a:lnTo>
                <a:lnTo>
                  <a:pt x="91439" y="64769"/>
                </a:lnTo>
                <a:lnTo>
                  <a:pt x="94487" y="61721"/>
                </a:lnTo>
                <a:lnTo>
                  <a:pt x="108376" y="61721"/>
                </a:lnTo>
                <a:lnTo>
                  <a:pt x="147827" y="0"/>
                </a:lnTo>
                <a:close/>
              </a:path>
              <a:path w="901700" h="147319">
                <a:moveTo>
                  <a:pt x="108376" y="61721"/>
                </a:moveTo>
                <a:lnTo>
                  <a:pt x="94487" y="61721"/>
                </a:lnTo>
                <a:lnTo>
                  <a:pt x="91439" y="64769"/>
                </a:lnTo>
                <a:lnTo>
                  <a:pt x="88391" y="70865"/>
                </a:lnTo>
                <a:lnTo>
                  <a:pt x="88391" y="79247"/>
                </a:lnTo>
                <a:lnTo>
                  <a:pt x="94487" y="85343"/>
                </a:lnTo>
                <a:lnTo>
                  <a:pt x="100583" y="85343"/>
                </a:lnTo>
                <a:lnTo>
                  <a:pt x="100583" y="73913"/>
                </a:lnTo>
                <a:lnTo>
                  <a:pt x="108376" y="61721"/>
                </a:lnTo>
                <a:close/>
              </a:path>
              <a:path w="901700" h="147319">
                <a:moveTo>
                  <a:pt x="147827" y="147065"/>
                </a:moveTo>
                <a:lnTo>
                  <a:pt x="107965" y="85343"/>
                </a:lnTo>
                <a:lnTo>
                  <a:pt x="94487" y="85343"/>
                </a:lnTo>
                <a:lnTo>
                  <a:pt x="88391" y="79247"/>
                </a:lnTo>
                <a:lnTo>
                  <a:pt x="88391" y="117654"/>
                </a:lnTo>
                <a:lnTo>
                  <a:pt x="147827" y="147065"/>
                </a:lnTo>
                <a:close/>
              </a:path>
              <a:path w="901700" h="147319">
                <a:moveTo>
                  <a:pt x="901433" y="73913"/>
                </a:moveTo>
                <a:lnTo>
                  <a:pt x="898385" y="70865"/>
                </a:lnTo>
                <a:lnTo>
                  <a:pt x="895337" y="64769"/>
                </a:lnTo>
                <a:lnTo>
                  <a:pt x="892301" y="61721"/>
                </a:lnTo>
                <a:lnTo>
                  <a:pt x="108376" y="61721"/>
                </a:lnTo>
                <a:lnTo>
                  <a:pt x="100583" y="73913"/>
                </a:lnTo>
                <a:lnTo>
                  <a:pt x="107965" y="85343"/>
                </a:lnTo>
                <a:lnTo>
                  <a:pt x="892301" y="85343"/>
                </a:lnTo>
                <a:lnTo>
                  <a:pt x="898385" y="79247"/>
                </a:lnTo>
                <a:lnTo>
                  <a:pt x="901433" y="73913"/>
                </a:lnTo>
                <a:close/>
              </a:path>
              <a:path w="901700" h="147319">
                <a:moveTo>
                  <a:pt x="107965" y="85343"/>
                </a:moveTo>
                <a:lnTo>
                  <a:pt x="100583" y="73913"/>
                </a:lnTo>
                <a:lnTo>
                  <a:pt x="100583" y="85343"/>
                </a:lnTo>
                <a:lnTo>
                  <a:pt x="107965" y="853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797181" y="2478023"/>
            <a:ext cx="813435" cy="24130"/>
          </a:xfrm>
          <a:custGeom>
            <a:avLst/>
            <a:gdLst/>
            <a:ahLst/>
            <a:cxnLst/>
            <a:rect l="l" t="t" r="r" b="b"/>
            <a:pathLst>
              <a:path w="813434" h="24130">
                <a:moveTo>
                  <a:pt x="798576" y="23621"/>
                </a:moveTo>
                <a:lnTo>
                  <a:pt x="6096" y="23621"/>
                </a:lnTo>
                <a:lnTo>
                  <a:pt x="0" y="17525"/>
                </a:lnTo>
                <a:lnTo>
                  <a:pt x="0" y="9143"/>
                </a:lnTo>
                <a:lnTo>
                  <a:pt x="3048" y="3047"/>
                </a:lnTo>
                <a:lnTo>
                  <a:pt x="6096" y="0"/>
                </a:lnTo>
                <a:lnTo>
                  <a:pt x="803909" y="0"/>
                </a:lnTo>
                <a:lnTo>
                  <a:pt x="806945" y="3047"/>
                </a:lnTo>
                <a:lnTo>
                  <a:pt x="809993" y="9143"/>
                </a:lnTo>
                <a:lnTo>
                  <a:pt x="813041" y="12191"/>
                </a:lnTo>
                <a:lnTo>
                  <a:pt x="809993" y="17525"/>
                </a:lnTo>
                <a:lnTo>
                  <a:pt x="803909" y="23621"/>
                </a:lnTo>
                <a:lnTo>
                  <a:pt x="798576" y="2362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708789" y="2416301"/>
            <a:ext cx="147955" cy="147320"/>
          </a:xfrm>
          <a:custGeom>
            <a:avLst/>
            <a:gdLst/>
            <a:ahLst/>
            <a:cxnLst/>
            <a:rect l="l" t="t" r="r" b="b"/>
            <a:pathLst>
              <a:path w="147954" h="147319">
                <a:moveTo>
                  <a:pt x="100583" y="73913"/>
                </a:moveTo>
                <a:lnTo>
                  <a:pt x="147827" y="147065"/>
                </a:lnTo>
                <a:lnTo>
                  <a:pt x="0" y="73913"/>
                </a:lnTo>
                <a:lnTo>
                  <a:pt x="147827" y="0"/>
                </a:lnTo>
                <a:lnTo>
                  <a:pt x="100583" y="7391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887345" y="2287015"/>
            <a:ext cx="764540" cy="300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15" dirty="0">
                <a:latin typeface="Arial"/>
                <a:cs typeface="Arial"/>
              </a:rPr>
              <a:t>Φώτης</a:t>
            </a:r>
            <a:endParaRPr sz="19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34039" y="2287015"/>
            <a:ext cx="1022985" cy="300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5" dirty="0">
                <a:latin typeface="Arial"/>
                <a:cs typeface="Arial"/>
              </a:rPr>
              <a:t>A</a:t>
            </a:r>
            <a:r>
              <a:rPr sz="1900" spc="50" dirty="0">
                <a:latin typeface="Arial"/>
                <a:cs typeface="Arial"/>
              </a:rPr>
              <a:t>T</a:t>
            </a:r>
            <a:r>
              <a:rPr sz="1900" spc="20" dirty="0">
                <a:latin typeface="Arial"/>
                <a:cs typeface="Arial"/>
              </a:rPr>
              <a:t>R</a:t>
            </a:r>
            <a:r>
              <a:rPr sz="1900" spc="5" dirty="0">
                <a:latin typeface="Arial"/>
                <a:cs typeface="Arial"/>
              </a:rPr>
              <a:t>A</a:t>
            </a:r>
            <a:r>
              <a:rPr sz="1900" spc="20" dirty="0">
                <a:latin typeface="Arial"/>
                <a:cs typeface="Arial"/>
              </a:rPr>
              <a:t>NS</a:t>
            </a:r>
            <a:endParaRPr sz="19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969649" y="2711195"/>
            <a:ext cx="147955" cy="675640"/>
          </a:xfrm>
          <a:custGeom>
            <a:avLst/>
            <a:gdLst/>
            <a:ahLst/>
            <a:cxnLst/>
            <a:rect l="l" t="t" r="r" b="b"/>
            <a:pathLst>
              <a:path w="147954" h="675639">
                <a:moveTo>
                  <a:pt x="147828" y="147066"/>
                </a:moveTo>
                <a:lnTo>
                  <a:pt x="73913" y="0"/>
                </a:lnTo>
                <a:lnTo>
                  <a:pt x="0" y="147066"/>
                </a:lnTo>
                <a:lnTo>
                  <a:pt x="61722" y="108251"/>
                </a:lnTo>
                <a:lnTo>
                  <a:pt x="61722" y="100584"/>
                </a:lnTo>
                <a:lnTo>
                  <a:pt x="64770" y="94487"/>
                </a:lnTo>
                <a:lnTo>
                  <a:pt x="73913" y="85343"/>
                </a:lnTo>
                <a:lnTo>
                  <a:pt x="79248" y="88392"/>
                </a:lnTo>
                <a:lnTo>
                  <a:pt x="85344" y="94487"/>
                </a:lnTo>
                <a:lnTo>
                  <a:pt x="88392" y="100584"/>
                </a:lnTo>
                <a:lnTo>
                  <a:pt x="88392" y="109688"/>
                </a:lnTo>
                <a:lnTo>
                  <a:pt x="147828" y="147066"/>
                </a:lnTo>
                <a:close/>
              </a:path>
              <a:path w="147954" h="675639">
                <a:moveTo>
                  <a:pt x="88392" y="109688"/>
                </a:moveTo>
                <a:lnTo>
                  <a:pt x="88392" y="100584"/>
                </a:lnTo>
                <a:lnTo>
                  <a:pt x="85344" y="94487"/>
                </a:lnTo>
                <a:lnTo>
                  <a:pt x="79248" y="88392"/>
                </a:lnTo>
                <a:lnTo>
                  <a:pt x="73913" y="85343"/>
                </a:lnTo>
                <a:lnTo>
                  <a:pt x="64770" y="94487"/>
                </a:lnTo>
                <a:lnTo>
                  <a:pt x="61722" y="100584"/>
                </a:lnTo>
                <a:lnTo>
                  <a:pt x="61722" y="108251"/>
                </a:lnTo>
                <a:lnTo>
                  <a:pt x="73913" y="100584"/>
                </a:lnTo>
                <a:lnTo>
                  <a:pt x="88392" y="109688"/>
                </a:lnTo>
                <a:close/>
              </a:path>
              <a:path w="147954" h="675639">
                <a:moveTo>
                  <a:pt x="88392" y="663702"/>
                </a:moveTo>
                <a:lnTo>
                  <a:pt x="88392" y="109688"/>
                </a:lnTo>
                <a:lnTo>
                  <a:pt x="73913" y="100584"/>
                </a:lnTo>
                <a:lnTo>
                  <a:pt x="61722" y="108251"/>
                </a:lnTo>
                <a:lnTo>
                  <a:pt x="61722" y="663702"/>
                </a:lnTo>
                <a:lnTo>
                  <a:pt x="64770" y="669036"/>
                </a:lnTo>
                <a:lnTo>
                  <a:pt x="70866" y="675132"/>
                </a:lnTo>
                <a:lnTo>
                  <a:pt x="79248" y="675132"/>
                </a:lnTo>
                <a:lnTo>
                  <a:pt x="85344" y="669036"/>
                </a:lnTo>
                <a:lnTo>
                  <a:pt x="88392" y="6637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031371" y="2796539"/>
            <a:ext cx="26670" cy="589915"/>
          </a:xfrm>
          <a:custGeom>
            <a:avLst/>
            <a:gdLst/>
            <a:ahLst/>
            <a:cxnLst/>
            <a:rect l="l" t="t" r="r" b="b"/>
            <a:pathLst>
              <a:path w="26670" h="589914">
                <a:moveTo>
                  <a:pt x="0" y="578358"/>
                </a:moveTo>
                <a:lnTo>
                  <a:pt x="0" y="15240"/>
                </a:lnTo>
                <a:lnTo>
                  <a:pt x="3048" y="9144"/>
                </a:lnTo>
                <a:lnTo>
                  <a:pt x="12191" y="0"/>
                </a:lnTo>
                <a:lnTo>
                  <a:pt x="17525" y="3048"/>
                </a:lnTo>
                <a:lnTo>
                  <a:pt x="23622" y="9144"/>
                </a:lnTo>
                <a:lnTo>
                  <a:pt x="26670" y="15240"/>
                </a:lnTo>
                <a:lnTo>
                  <a:pt x="26670" y="578358"/>
                </a:lnTo>
                <a:lnTo>
                  <a:pt x="23622" y="583692"/>
                </a:lnTo>
                <a:lnTo>
                  <a:pt x="17525" y="589788"/>
                </a:lnTo>
                <a:lnTo>
                  <a:pt x="9144" y="589788"/>
                </a:lnTo>
                <a:lnTo>
                  <a:pt x="3048" y="583692"/>
                </a:lnTo>
                <a:lnTo>
                  <a:pt x="0" y="57835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69649" y="2711195"/>
            <a:ext cx="147955" cy="147320"/>
          </a:xfrm>
          <a:custGeom>
            <a:avLst/>
            <a:gdLst/>
            <a:ahLst/>
            <a:cxnLst/>
            <a:rect l="l" t="t" r="r" b="b"/>
            <a:pathLst>
              <a:path w="147954" h="147319">
                <a:moveTo>
                  <a:pt x="73913" y="100584"/>
                </a:moveTo>
                <a:lnTo>
                  <a:pt x="0" y="147066"/>
                </a:lnTo>
                <a:lnTo>
                  <a:pt x="73913" y="0"/>
                </a:lnTo>
                <a:lnTo>
                  <a:pt x="147828" y="147066"/>
                </a:lnTo>
                <a:lnTo>
                  <a:pt x="73913" y="10058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705477" y="2950717"/>
            <a:ext cx="675640" cy="742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7195">
              <a:lnSpc>
                <a:spcPct val="100000"/>
              </a:lnSpc>
            </a:pPr>
            <a:r>
              <a:rPr sz="1900" spc="15" dirty="0">
                <a:latin typeface="Arial"/>
                <a:cs typeface="Arial"/>
              </a:rPr>
              <a:t>o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900" spc="20" dirty="0">
                <a:latin typeface="Arial"/>
                <a:cs typeface="Arial"/>
              </a:rPr>
              <a:t>β</a:t>
            </a:r>
            <a:r>
              <a:rPr sz="1900" spc="-5" dirty="0">
                <a:latin typeface="Arial"/>
                <a:cs typeface="Arial"/>
              </a:rPr>
              <a:t>ι</a:t>
            </a:r>
            <a:r>
              <a:rPr sz="1900" spc="15" dirty="0">
                <a:latin typeface="Arial"/>
                <a:cs typeface="Arial"/>
              </a:rPr>
              <a:t>βλ</a:t>
            </a:r>
            <a:r>
              <a:rPr sz="1900" spc="-5" dirty="0">
                <a:latin typeface="Arial"/>
                <a:cs typeface="Arial"/>
              </a:rPr>
              <a:t>ί</a:t>
            </a:r>
            <a:r>
              <a:rPr sz="1900" spc="15" dirty="0">
                <a:latin typeface="Arial"/>
                <a:cs typeface="Arial"/>
              </a:rPr>
              <a:t>ο</a:t>
            </a:r>
            <a:endParaRPr sz="19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72161" y="1844281"/>
            <a:ext cx="202565" cy="300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20" dirty="0">
                <a:latin typeface="Arial"/>
                <a:cs typeface="Arial"/>
              </a:rPr>
              <a:t>R</a:t>
            </a:r>
            <a:endParaRPr sz="19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102741" y="1844281"/>
            <a:ext cx="681990" cy="300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10" dirty="0">
                <a:latin typeface="Arial"/>
                <a:cs typeface="Arial"/>
              </a:rPr>
              <a:t>Ε</a:t>
            </a:r>
            <a:r>
              <a:rPr sz="1900" spc="20" dirty="0">
                <a:latin typeface="Arial"/>
                <a:cs typeface="Arial"/>
              </a:rPr>
              <a:t>λ</a:t>
            </a:r>
            <a:r>
              <a:rPr sz="1900" spc="5" dirty="0">
                <a:latin typeface="Arial"/>
                <a:cs typeface="Arial"/>
              </a:rPr>
              <a:t>έ</a:t>
            </a:r>
            <a:r>
              <a:rPr sz="1900" spc="20" dirty="0">
                <a:latin typeface="Arial"/>
                <a:cs typeface="Arial"/>
              </a:rPr>
              <a:t>ν</a:t>
            </a:r>
            <a:r>
              <a:rPr sz="1900" spc="15" dirty="0">
                <a:latin typeface="Arial"/>
                <a:cs typeface="Arial"/>
              </a:rPr>
              <a:t>η</a:t>
            </a:r>
            <a:endParaRPr sz="19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102767" y="2728963"/>
            <a:ext cx="764540" cy="300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15" dirty="0">
                <a:latin typeface="Arial"/>
                <a:cs typeface="Arial"/>
              </a:rPr>
              <a:t>Φώτης</a:t>
            </a:r>
            <a:endParaRPr sz="19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583565" y="1973579"/>
            <a:ext cx="470534" cy="970915"/>
          </a:xfrm>
          <a:custGeom>
            <a:avLst/>
            <a:gdLst/>
            <a:ahLst/>
            <a:cxnLst/>
            <a:rect l="l" t="t" r="r" b="b"/>
            <a:pathLst>
              <a:path w="470534" h="970914">
                <a:moveTo>
                  <a:pt x="358140" y="73913"/>
                </a:moveTo>
                <a:lnTo>
                  <a:pt x="350360" y="62483"/>
                </a:lnTo>
                <a:lnTo>
                  <a:pt x="9131" y="62483"/>
                </a:lnTo>
                <a:lnTo>
                  <a:pt x="6083" y="65531"/>
                </a:lnTo>
                <a:lnTo>
                  <a:pt x="3035" y="70865"/>
                </a:lnTo>
                <a:lnTo>
                  <a:pt x="0" y="73913"/>
                </a:lnTo>
                <a:lnTo>
                  <a:pt x="0" y="958595"/>
                </a:lnTo>
                <a:lnTo>
                  <a:pt x="3035" y="964692"/>
                </a:lnTo>
                <a:lnTo>
                  <a:pt x="9131" y="970788"/>
                </a:lnTo>
                <a:lnTo>
                  <a:pt x="12192" y="970788"/>
                </a:lnTo>
                <a:lnTo>
                  <a:pt x="12192" y="86106"/>
                </a:lnTo>
                <a:lnTo>
                  <a:pt x="26657" y="73913"/>
                </a:lnTo>
                <a:lnTo>
                  <a:pt x="26657" y="86106"/>
                </a:lnTo>
                <a:lnTo>
                  <a:pt x="349842" y="86106"/>
                </a:lnTo>
                <a:lnTo>
                  <a:pt x="358140" y="73913"/>
                </a:lnTo>
                <a:close/>
              </a:path>
              <a:path w="470534" h="970914">
                <a:moveTo>
                  <a:pt x="26657" y="86106"/>
                </a:moveTo>
                <a:lnTo>
                  <a:pt x="26657" y="73913"/>
                </a:lnTo>
                <a:lnTo>
                  <a:pt x="12192" y="86106"/>
                </a:lnTo>
                <a:lnTo>
                  <a:pt x="26657" y="86106"/>
                </a:lnTo>
                <a:close/>
              </a:path>
              <a:path w="470534" h="970914">
                <a:moveTo>
                  <a:pt x="26657" y="947165"/>
                </a:moveTo>
                <a:lnTo>
                  <a:pt x="26657" y="86106"/>
                </a:lnTo>
                <a:lnTo>
                  <a:pt x="12192" y="86106"/>
                </a:lnTo>
                <a:lnTo>
                  <a:pt x="12192" y="947165"/>
                </a:lnTo>
                <a:lnTo>
                  <a:pt x="26657" y="947165"/>
                </a:lnTo>
                <a:close/>
              </a:path>
              <a:path w="470534" h="970914">
                <a:moveTo>
                  <a:pt x="470153" y="958595"/>
                </a:moveTo>
                <a:lnTo>
                  <a:pt x="467106" y="955547"/>
                </a:lnTo>
                <a:lnTo>
                  <a:pt x="464045" y="950213"/>
                </a:lnTo>
                <a:lnTo>
                  <a:pt x="460997" y="947165"/>
                </a:lnTo>
                <a:lnTo>
                  <a:pt x="12192" y="947165"/>
                </a:lnTo>
                <a:lnTo>
                  <a:pt x="26657" y="958595"/>
                </a:lnTo>
                <a:lnTo>
                  <a:pt x="26657" y="970788"/>
                </a:lnTo>
                <a:lnTo>
                  <a:pt x="460997" y="970788"/>
                </a:lnTo>
                <a:lnTo>
                  <a:pt x="467106" y="964692"/>
                </a:lnTo>
                <a:lnTo>
                  <a:pt x="470153" y="958595"/>
                </a:lnTo>
                <a:close/>
              </a:path>
              <a:path w="470534" h="970914">
                <a:moveTo>
                  <a:pt x="26657" y="970788"/>
                </a:moveTo>
                <a:lnTo>
                  <a:pt x="26657" y="958595"/>
                </a:lnTo>
                <a:lnTo>
                  <a:pt x="12192" y="947165"/>
                </a:lnTo>
                <a:lnTo>
                  <a:pt x="12192" y="970788"/>
                </a:lnTo>
                <a:lnTo>
                  <a:pt x="26657" y="970788"/>
                </a:lnTo>
                <a:close/>
              </a:path>
              <a:path w="470534" h="970914">
                <a:moveTo>
                  <a:pt x="455675" y="73913"/>
                </a:moveTo>
                <a:lnTo>
                  <a:pt x="307835" y="0"/>
                </a:lnTo>
                <a:lnTo>
                  <a:pt x="350360" y="62483"/>
                </a:lnTo>
                <a:lnTo>
                  <a:pt x="363461" y="62483"/>
                </a:lnTo>
                <a:lnTo>
                  <a:pt x="366509" y="65531"/>
                </a:lnTo>
                <a:lnTo>
                  <a:pt x="369557" y="70865"/>
                </a:lnTo>
                <a:lnTo>
                  <a:pt x="369557" y="116969"/>
                </a:lnTo>
                <a:lnTo>
                  <a:pt x="455675" y="73913"/>
                </a:lnTo>
                <a:close/>
              </a:path>
              <a:path w="470534" h="970914">
                <a:moveTo>
                  <a:pt x="369557" y="116969"/>
                </a:moveTo>
                <a:lnTo>
                  <a:pt x="369557" y="80009"/>
                </a:lnTo>
                <a:lnTo>
                  <a:pt x="363461" y="86106"/>
                </a:lnTo>
                <a:lnTo>
                  <a:pt x="349842" y="86106"/>
                </a:lnTo>
                <a:lnTo>
                  <a:pt x="307835" y="147827"/>
                </a:lnTo>
                <a:lnTo>
                  <a:pt x="369557" y="116969"/>
                </a:lnTo>
                <a:close/>
              </a:path>
              <a:path w="470534" h="970914">
                <a:moveTo>
                  <a:pt x="358140" y="86106"/>
                </a:moveTo>
                <a:lnTo>
                  <a:pt x="358140" y="73913"/>
                </a:lnTo>
                <a:lnTo>
                  <a:pt x="349842" y="86106"/>
                </a:lnTo>
                <a:lnTo>
                  <a:pt x="358140" y="86106"/>
                </a:lnTo>
                <a:close/>
              </a:path>
              <a:path w="470534" h="970914">
                <a:moveTo>
                  <a:pt x="369557" y="80009"/>
                </a:moveTo>
                <a:lnTo>
                  <a:pt x="369557" y="70865"/>
                </a:lnTo>
                <a:lnTo>
                  <a:pt x="366509" y="65531"/>
                </a:lnTo>
                <a:lnTo>
                  <a:pt x="363461" y="62483"/>
                </a:lnTo>
                <a:lnTo>
                  <a:pt x="350360" y="62483"/>
                </a:lnTo>
                <a:lnTo>
                  <a:pt x="358140" y="73913"/>
                </a:lnTo>
                <a:lnTo>
                  <a:pt x="358140" y="86106"/>
                </a:lnTo>
                <a:lnTo>
                  <a:pt x="363461" y="86106"/>
                </a:lnTo>
                <a:lnTo>
                  <a:pt x="369557" y="800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583565" y="2036064"/>
            <a:ext cx="470534" cy="908685"/>
          </a:xfrm>
          <a:custGeom>
            <a:avLst/>
            <a:gdLst/>
            <a:ahLst/>
            <a:cxnLst/>
            <a:rect l="l" t="t" r="r" b="b"/>
            <a:pathLst>
              <a:path w="470534" h="908685">
                <a:moveTo>
                  <a:pt x="455675" y="908304"/>
                </a:moveTo>
                <a:lnTo>
                  <a:pt x="9131" y="908304"/>
                </a:lnTo>
                <a:lnTo>
                  <a:pt x="3035" y="902208"/>
                </a:lnTo>
                <a:lnTo>
                  <a:pt x="0" y="896112"/>
                </a:lnTo>
                <a:lnTo>
                  <a:pt x="0" y="11430"/>
                </a:lnTo>
                <a:lnTo>
                  <a:pt x="3035" y="8382"/>
                </a:lnTo>
                <a:lnTo>
                  <a:pt x="6083" y="3048"/>
                </a:lnTo>
                <a:lnTo>
                  <a:pt x="9131" y="0"/>
                </a:lnTo>
                <a:lnTo>
                  <a:pt x="363461" y="0"/>
                </a:lnTo>
                <a:lnTo>
                  <a:pt x="12192" y="23622"/>
                </a:lnTo>
                <a:lnTo>
                  <a:pt x="26657" y="896112"/>
                </a:lnTo>
                <a:lnTo>
                  <a:pt x="12192" y="884682"/>
                </a:lnTo>
                <a:lnTo>
                  <a:pt x="460997" y="884682"/>
                </a:lnTo>
                <a:lnTo>
                  <a:pt x="464045" y="887730"/>
                </a:lnTo>
                <a:lnTo>
                  <a:pt x="467106" y="893064"/>
                </a:lnTo>
                <a:lnTo>
                  <a:pt x="470153" y="896112"/>
                </a:lnTo>
                <a:lnTo>
                  <a:pt x="467106" y="902208"/>
                </a:lnTo>
                <a:lnTo>
                  <a:pt x="460997" y="908304"/>
                </a:lnTo>
                <a:lnTo>
                  <a:pt x="455675" y="90830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891401" y="1973579"/>
            <a:ext cx="147955" cy="147955"/>
          </a:xfrm>
          <a:custGeom>
            <a:avLst/>
            <a:gdLst/>
            <a:ahLst/>
            <a:cxnLst/>
            <a:rect l="l" t="t" r="r" b="b"/>
            <a:pathLst>
              <a:path w="147954" h="147955">
                <a:moveTo>
                  <a:pt x="50304" y="73913"/>
                </a:moveTo>
                <a:lnTo>
                  <a:pt x="0" y="0"/>
                </a:lnTo>
                <a:lnTo>
                  <a:pt x="147840" y="73913"/>
                </a:lnTo>
                <a:lnTo>
                  <a:pt x="0" y="147827"/>
                </a:lnTo>
                <a:lnTo>
                  <a:pt x="50304" y="7391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977766" y="2001265"/>
            <a:ext cx="161925" cy="300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15" dirty="0">
                <a:latin typeface="Arial"/>
                <a:cs typeface="Arial"/>
              </a:rPr>
              <a:t>p</a:t>
            </a:r>
            <a:endParaRPr sz="19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95839" y="4066540"/>
            <a:ext cx="9291320" cy="2279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6195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τα βέλη δείχνουν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κατεύθυνση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εξάρτηση</a:t>
            </a:r>
            <a:r>
              <a:rPr sz="2000" spc="5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361950" marR="5080" indent="-349885">
              <a:lnSpc>
                <a:spcPts val="2300"/>
              </a:lnSpc>
              <a:spcBef>
                <a:spcPts val="500"/>
              </a:spcBef>
              <a:tabLst>
                <a:tab pos="36195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το διπλό </a:t>
            </a:r>
            <a:r>
              <a:rPr sz="2000" spc="-10" dirty="0">
                <a:latin typeface="Times New Roman"/>
                <a:cs typeface="Times New Roman"/>
              </a:rPr>
              <a:t>βέλο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spc="-5" dirty="0">
                <a:latin typeface="Symbol"/>
                <a:cs typeface="Symbol"/>
              </a:rPr>
              <a:t></a:t>
            </a:r>
            <a:r>
              <a:rPr sz="2000" spc="-5" dirty="0">
                <a:latin typeface="Times New Roman"/>
                <a:cs typeface="Times New Roman"/>
              </a:rPr>
              <a:t>" 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5" dirty="0">
                <a:latin typeface="Times New Roman"/>
                <a:cs typeface="Times New Roman"/>
              </a:rPr>
              <a:t>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αίνει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ότι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υπάρχε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α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φίδρο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η σχέση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εταξ</a:t>
            </a:r>
            <a:r>
              <a:rPr sz="2000" spc="-5" dirty="0">
                <a:latin typeface="Times New Roman"/>
                <a:cs typeface="Times New Roman"/>
              </a:rPr>
              <a:t>ύ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δράστη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της </a:t>
            </a:r>
            <a:r>
              <a:rPr sz="2000" spc="-10" dirty="0">
                <a:latin typeface="Times New Roman"/>
                <a:cs typeface="Times New Roman"/>
              </a:rPr>
              <a:t>πράξη</a:t>
            </a:r>
            <a:r>
              <a:rPr sz="2000" spc="5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  <a:tabLst>
                <a:tab pos="36195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το "</a:t>
            </a:r>
            <a:r>
              <a:rPr sz="2000" i="1" spc="-5" dirty="0">
                <a:latin typeface="Times New Roman"/>
                <a:cs typeface="Times New Roman"/>
              </a:rPr>
              <a:t>p</a:t>
            </a:r>
            <a:r>
              <a:rPr sz="2000" spc="-5" dirty="0">
                <a:latin typeface="Times New Roman"/>
                <a:cs typeface="Times New Roman"/>
              </a:rPr>
              <a:t>" ση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αίνει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παρελθόν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(past),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  <a:tabLst>
                <a:tab pos="36195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το "</a:t>
            </a:r>
            <a:r>
              <a:rPr sz="2000" i="1" spc="-5" dirty="0">
                <a:latin typeface="Times New Roman"/>
                <a:cs typeface="Times New Roman"/>
              </a:rPr>
              <a:t>ATRANS</a:t>
            </a:r>
            <a:r>
              <a:rPr sz="2000" spc="-5" dirty="0">
                <a:latin typeface="Times New Roman"/>
                <a:cs typeface="Times New Roman"/>
              </a:rPr>
              <a:t>" ση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αίνει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εταφορ</a:t>
            </a:r>
            <a:r>
              <a:rPr sz="2000" spc="-5" dirty="0">
                <a:latin typeface="Times New Roman"/>
                <a:cs typeface="Times New Roman"/>
              </a:rPr>
              <a:t>ά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κτήσης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ενός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πρά</a:t>
            </a:r>
            <a:r>
              <a:rPr sz="2000" dirty="0">
                <a:latin typeface="Times New Roman"/>
                <a:cs typeface="Times New Roman"/>
              </a:rPr>
              <a:t>γ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ατ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(abstract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transitive),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  <a:tabLst>
                <a:tab pos="36195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το "</a:t>
            </a:r>
            <a:r>
              <a:rPr sz="2000" i="1" spc="-5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" δηλώνει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εν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(object)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και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  <a:tabLst>
                <a:tab pos="36195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το "</a:t>
            </a:r>
            <a:r>
              <a:rPr sz="2000" i="1" spc="-10" dirty="0">
                <a:latin typeface="Times New Roman"/>
                <a:cs typeface="Times New Roman"/>
              </a:rPr>
              <a:t>R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δηλώνει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παραλήπτη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(recipient).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14" name="object 1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91689">
              <a:lnSpc>
                <a:spcPct val="100000"/>
              </a:lnSpc>
            </a:pPr>
            <a:r>
              <a:rPr spc="-10" dirty="0"/>
              <a:t>Πλεονεκτ</a:t>
            </a:r>
            <a:r>
              <a:rPr spc="0" dirty="0"/>
              <a:t>ή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α</a:t>
            </a:r>
            <a:r>
              <a:rPr spc="-90" dirty="0"/>
              <a:t>τ</a:t>
            </a:r>
            <a:r>
              <a:rPr spc="-5" dirty="0"/>
              <a:t>α</a:t>
            </a:r>
            <a:r>
              <a:rPr dirty="0"/>
              <a:t> </a:t>
            </a:r>
            <a:r>
              <a:rPr dirty="0">
                <a:latin typeface="Arial"/>
                <a:cs typeface="Arial"/>
              </a:rPr>
              <a:t>- </a:t>
            </a:r>
            <a:r>
              <a:rPr spc="-5" dirty="0"/>
              <a:t>Μειονεκτ</a:t>
            </a:r>
            <a:r>
              <a:rPr spc="0" dirty="0"/>
              <a:t>ή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α</a:t>
            </a:r>
            <a:r>
              <a:rPr spc="-90" dirty="0"/>
              <a:t>τ</a:t>
            </a:r>
            <a:r>
              <a:rPr spc="-5" dirty="0"/>
              <a:t>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106678"/>
            <a:ext cx="9631680" cy="4280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Αυστηρ</a:t>
            </a:r>
            <a:r>
              <a:rPr sz="2200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ορι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έν</a:t>
            </a:r>
            <a:r>
              <a:rPr sz="2200" spc="-5" dirty="0">
                <a:latin typeface="Times New Roman"/>
                <a:cs typeface="Times New Roman"/>
              </a:rPr>
              <a:t>η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εθοδολογία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7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Προτάσει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πο</a:t>
            </a:r>
            <a:r>
              <a:rPr sz="2200" dirty="0">
                <a:latin typeface="Times New Roman"/>
                <a:cs typeface="Times New Roman"/>
              </a:rPr>
              <a:t>υ </a:t>
            </a:r>
            <a:r>
              <a:rPr sz="2200" spc="-5" dirty="0">
                <a:latin typeface="Times New Roman"/>
                <a:cs typeface="Times New Roman"/>
              </a:rPr>
              <a:t>έχου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ίδι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5" dirty="0">
                <a:latin typeface="Times New Roman"/>
                <a:cs typeface="Times New Roman"/>
              </a:rPr>
              <a:t> νό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θ</a:t>
            </a:r>
            <a:r>
              <a:rPr sz="2200" dirty="0">
                <a:latin typeface="Times New Roman"/>
                <a:cs typeface="Times New Roman"/>
              </a:rPr>
              <a:t>α </a:t>
            </a:r>
            <a:r>
              <a:rPr sz="2200" spc="-10" dirty="0">
                <a:latin typeface="Times New Roman"/>
                <a:cs typeface="Times New Roman"/>
              </a:rPr>
              <a:t>αναπαρίσταντα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παρ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οι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τρ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10" dirty="0">
                <a:latin typeface="Times New Roman"/>
                <a:cs typeface="Times New Roman"/>
              </a:rPr>
              <a:t>π</a:t>
            </a:r>
            <a:r>
              <a:rPr sz="2200" dirty="0">
                <a:latin typeface="Times New Roman"/>
                <a:cs typeface="Times New Roman"/>
              </a:rPr>
              <a:t>ο.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10" dirty="0">
                <a:latin typeface="Times New Roman"/>
                <a:cs typeface="Times New Roman"/>
              </a:rPr>
              <a:t>ταίρια</a:t>
            </a:r>
            <a:r>
              <a:rPr sz="2000" spc="5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 δύο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γράφων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==&gt;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δύο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προτάσεις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έχουν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ίδιο νόη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6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Πλήρω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5" dirty="0">
                <a:latin typeface="Times New Roman"/>
                <a:cs typeface="Times New Roman"/>
              </a:rPr>
              <a:t>δοκ</a:t>
            </a:r>
            <a:r>
              <a:rPr sz="2200" spc="5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</a:t>
            </a:r>
            <a:r>
              <a:rPr sz="2200" dirty="0">
                <a:latin typeface="Times New Roman"/>
                <a:cs typeface="Times New Roman"/>
              </a:rPr>
              <a:t>ο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οντέλ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αλλ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όχ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για</a:t>
            </a:r>
            <a:r>
              <a:rPr sz="2200" spc="-10" dirty="0">
                <a:latin typeface="Times New Roman"/>
                <a:cs typeface="Times New Roman"/>
              </a:rPr>
              <a:t> γενικέ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περιπτώσει</a:t>
            </a:r>
            <a:r>
              <a:rPr sz="2200" spc="0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eiryo"/>
              <a:buChar char="❖"/>
            </a:pPr>
            <a:endParaRPr sz="1750">
              <a:latin typeface="Times New Roman"/>
              <a:cs typeface="Times New Roman"/>
            </a:endParaRPr>
          </a:p>
          <a:p>
            <a:pPr marL="361315" marR="508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Συχν</a:t>
            </a:r>
            <a:r>
              <a:rPr sz="2200" dirty="0">
                <a:latin typeface="Times New Roman"/>
                <a:cs typeface="Times New Roman"/>
              </a:rPr>
              <a:t>ά,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ικρές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φράσει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παράγοντα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τεράστιο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5" dirty="0">
                <a:latin typeface="Times New Roman"/>
                <a:cs typeface="Times New Roman"/>
              </a:rPr>
              <a:t>γράφο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πο</a:t>
            </a:r>
            <a:r>
              <a:rPr sz="2200" dirty="0">
                <a:latin typeface="Times New Roman"/>
                <a:cs typeface="Times New Roman"/>
              </a:rPr>
              <a:t>υ </a:t>
            </a:r>
            <a:r>
              <a:rPr sz="2200" spc="-5" dirty="0">
                <a:latin typeface="Times New Roman"/>
                <a:cs typeface="Times New Roman"/>
              </a:rPr>
              <a:t>απαιτούν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ανάλογους </a:t>
            </a:r>
            <a:r>
              <a:rPr sz="2200" spc="-5" dirty="0">
                <a:latin typeface="Times New Roman"/>
                <a:cs typeface="Times New Roman"/>
              </a:rPr>
              <a:t>υπολογιστικού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πόρου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10" dirty="0">
                <a:latin typeface="Times New Roman"/>
                <a:cs typeface="Times New Roman"/>
              </a:rPr>
              <a:t>γι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χειρισ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του</a:t>
            </a:r>
            <a:r>
              <a:rPr sz="2200" spc="-1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0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Κάποιε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κοινέ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έννοιε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φυσική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γλώσσα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-5" dirty="0">
                <a:latin typeface="Times New Roman"/>
                <a:cs typeface="Times New Roman"/>
              </a:rPr>
              <a:t> δύσκολ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κωδικοποιηθού</a:t>
            </a:r>
            <a:r>
              <a:rPr sz="2200" spc="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spc="-5" dirty="0">
                <a:latin typeface="Times New Roman"/>
                <a:cs typeface="Times New Roman"/>
              </a:rPr>
              <a:t>χ. οι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έννοιες "</a:t>
            </a:r>
            <a:r>
              <a:rPr sz="2000" i="1" spc="-10" dirty="0">
                <a:latin typeface="Times New Roman"/>
                <a:cs typeface="Times New Roman"/>
              </a:rPr>
              <a:t>λίγ</a:t>
            </a:r>
            <a:r>
              <a:rPr sz="2000" i="1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", "</a:t>
            </a:r>
            <a:r>
              <a:rPr sz="2000" i="1" spc="-5" dirty="0">
                <a:latin typeface="Times New Roman"/>
                <a:cs typeface="Times New Roman"/>
              </a:rPr>
              <a:t>χ</a:t>
            </a:r>
            <a:r>
              <a:rPr sz="2000" i="1" dirty="0">
                <a:latin typeface="Times New Roman"/>
                <a:cs typeface="Times New Roman"/>
              </a:rPr>
              <a:t>α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ηλ</a:t>
            </a:r>
            <a:r>
              <a:rPr sz="2000" i="1" spc="-10" dirty="0">
                <a:latin typeface="Times New Roman"/>
                <a:cs typeface="Times New Roman"/>
              </a:rPr>
              <a:t>ή</a:t>
            </a:r>
            <a:r>
              <a:rPr sz="2000" spc="-10" dirty="0">
                <a:latin typeface="Times New Roman"/>
                <a:cs typeface="Times New Roman"/>
              </a:rPr>
              <a:t>"</a:t>
            </a:r>
            <a:r>
              <a:rPr sz="2000" spc="-5" dirty="0">
                <a:latin typeface="Times New Roman"/>
                <a:cs typeface="Times New Roman"/>
              </a:rPr>
              <a:t>, "</a:t>
            </a:r>
            <a:r>
              <a:rPr sz="2000" i="1" spc="-5" dirty="0">
                <a:latin typeface="Times New Roman"/>
                <a:cs typeface="Times New Roman"/>
              </a:rPr>
              <a:t>βαρύ</a:t>
            </a:r>
            <a:r>
              <a:rPr sz="2000" i="1" dirty="0">
                <a:latin typeface="Times New Roman"/>
                <a:cs typeface="Times New Roman"/>
              </a:rPr>
              <a:t>ς</a:t>
            </a:r>
            <a:r>
              <a:rPr sz="2000" spc="-10" dirty="0">
                <a:latin typeface="Times New Roman"/>
                <a:cs typeface="Times New Roman"/>
              </a:rPr>
              <a:t>"</a:t>
            </a:r>
            <a:r>
              <a:rPr sz="2000" spc="-5" dirty="0">
                <a:latin typeface="Times New Roman"/>
                <a:cs typeface="Times New Roman"/>
              </a:rPr>
              <a:t>, κτλ.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10" dirty="0">
                <a:latin typeface="Times New Roman"/>
                <a:cs typeface="Times New Roman"/>
              </a:rPr>
              <a:t>ση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ασιολογικά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ασαφείς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ο χειρι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ός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του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γίνεται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καλύτερα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άλλες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εθόδους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όπως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η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ασαφή</a:t>
            </a:r>
            <a:r>
              <a:rPr sz="2000" i="1" spc="-5" dirty="0">
                <a:latin typeface="Times New Roman"/>
                <a:cs typeface="Times New Roman"/>
              </a:rPr>
              <a:t>ς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λογικ</a:t>
            </a:r>
            <a:r>
              <a:rPr sz="2000" i="1" dirty="0">
                <a:latin typeface="Times New Roman"/>
                <a:cs typeface="Times New Roman"/>
              </a:rPr>
              <a:t>ή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22</a:t>
            </a:fld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83610">
              <a:lnSpc>
                <a:spcPct val="100000"/>
              </a:lnSpc>
            </a:pPr>
            <a:r>
              <a:rPr spc="-5" dirty="0"/>
              <a:t>Σενάρια</a:t>
            </a:r>
            <a:r>
              <a:rPr spc="5" dirty="0"/>
              <a:t> </a:t>
            </a:r>
            <a:r>
              <a:rPr dirty="0">
                <a:latin typeface="Arial"/>
                <a:cs typeface="Arial"/>
              </a:rPr>
              <a:t>(scrip</a:t>
            </a:r>
            <a:r>
              <a:rPr spc="-85" dirty="0">
                <a:latin typeface="Arial"/>
                <a:cs typeface="Arial"/>
              </a:rPr>
              <a:t>t</a:t>
            </a:r>
            <a:r>
              <a:rPr spc="-5" dirty="0">
                <a:latin typeface="Arial"/>
                <a:cs typeface="Arial"/>
              </a:rPr>
              <a:t>s</a:t>
            </a:r>
            <a:r>
              <a:rPr dirty="0">
                <a:latin typeface="Arial"/>
                <a:cs typeface="Arial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127252"/>
            <a:ext cx="9829800" cy="4534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i="1" spc="-10" dirty="0">
                <a:latin typeface="Times New Roman"/>
                <a:cs typeface="Times New Roman"/>
              </a:rPr>
              <a:t>στερεότυπε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καταστάσει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stereotypica</a:t>
            </a:r>
            <a:r>
              <a:rPr sz="2200" i="1" dirty="0">
                <a:latin typeface="Times New Roman"/>
                <a:cs typeface="Times New Roman"/>
              </a:rPr>
              <a:t>l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situation</a:t>
            </a:r>
            <a:r>
              <a:rPr sz="2200" i="1" dirty="0">
                <a:latin typeface="Times New Roman"/>
                <a:cs typeface="Times New Roman"/>
              </a:rPr>
              <a:t>s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οργάνωση γνώσης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στον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ανθρώπινο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νου.</a:t>
            </a:r>
            <a:endParaRPr sz="2000">
              <a:latin typeface="Times New Roman"/>
              <a:cs typeface="Times New Roman"/>
            </a:endParaRPr>
          </a:p>
          <a:p>
            <a:pPr marL="711200" marR="5080" indent="-349885">
              <a:lnSpc>
                <a:spcPts val="2300"/>
              </a:lnSpc>
              <a:spcBef>
                <a:spcPts val="35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spc="-5" dirty="0">
                <a:latin typeface="Times New Roman"/>
                <a:cs typeface="Times New Roman"/>
              </a:rPr>
              <a:t>χ.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η φράση</a:t>
            </a:r>
            <a:r>
              <a:rPr sz="2000" dirty="0">
                <a:latin typeface="Times New Roman"/>
                <a:cs typeface="Times New Roman"/>
              </a:rPr>
              <a:t> "</a:t>
            </a:r>
            <a:r>
              <a:rPr sz="2000" i="1" spc="-10" dirty="0">
                <a:latin typeface="Times New Roman"/>
                <a:cs typeface="Times New Roman"/>
              </a:rPr>
              <a:t>πήγ</a:t>
            </a:r>
            <a:r>
              <a:rPr sz="2000" i="1" spc="-5" dirty="0">
                <a:latin typeface="Times New Roman"/>
                <a:cs typeface="Times New Roman"/>
              </a:rPr>
              <a:t>α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στο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εστιατόρι</a:t>
            </a:r>
            <a:r>
              <a:rPr sz="2000" i="1" spc="5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" υπονοεί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χωρίς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 το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δηλώνει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ρητά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ότι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spc="-5" dirty="0">
                <a:latin typeface="Times New Roman"/>
                <a:cs typeface="Times New Roman"/>
              </a:rPr>
              <a:t>χ. </a:t>
            </a:r>
            <a:r>
              <a:rPr sz="2000" dirty="0">
                <a:latin typeface="Times New Roman"/>
                <a:cs typeface="Times New Roman"/>
              </a:rPr>
              <a:t>"</a:t>
            </a:r>
            <a:r>
              <a:rPr sz="2000" i="1" spc="-5" dirty="0">
                <a:latin typeface="Times New Roman"/>
                <a:cs typeface="Times New Roman"/>
              </a:rPr>
              <a:t>κάθισα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σε </a:t>
            </a:r>
            <a:r>
              <a:rPr sz="2000" i="1" spc="-5" dirty="0">
                <a:latin typeface="Times New Roman"/>
                <a:cs typeface="Times New Roman"/>
              </a:rPr>
              <a:t>ένα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τραπέζ</a:t>
            </a:r>
            <a:r>
              <a:rPr sz="2000" i="1" spc="0" dirty="0">
                <a:latin typeface="Times New Roman"/>
                <a:cs typeface="Times New Roman"/>
              </a:rPr>
              <a:t>ι</a:t>
            </a:r>
            <a:r>
              <a:rPr sz="2000" i="1" spc="-5" dirty="0">
                <a:latin typeface="Times New Roman"/>
                <a:cs typeface="Times New Roman"/>
              </a:rPr>
              <a:t>, παρήγγειλ</a:t>
            </a:r>
            <a:r>
              <a:rPr sz="2000" i="1" spc="0" dirty="0">
                <a:latin typeface="Times New Roman"/>
                <a:cs typeface="Times New Roman"/>
              </a:rPr>
              <a:t>α</a:t>
            </a:r>
            <a:r>
              <a:rPr sz="2000" i="1" spc="-5" dirty="0">
                <a:latin typeface="Times New Roman"/>
                <a:cs typeface="Times New Roman"/>
              </a:rPr>
              <a:t>, έφαγ</a:t>
            </a:r>
            <a:r>
              <a:rPr sz="2000" i="1" dirty="0">
                <a:latin typeface="Times New Roman"/>
                <a:cs typeface="Times New Roman"/>
              </a:rPr>
              <a:t>α</a:t>
            </a:r>
            <a:r>
              <a:rPr sz="2000" i="1" spc="-5" dirty="0">
                <a:latin typeface="Times New Roman"/>
                <a:cs typeface="Times New Roman"/>
              </a:rPr>
              <a:t>, πλήρωσ</a:t>
            </a:r>
            <a:r>
              <a:rPr sz="2000" i="1" dirty="0">
                <a:latin typeface="Times New Roman"/>
                <a:cs typeface="Times New Roman"/>
              </a:rPr>
              <a:t>α</a:t>
            </a:r>
            <a:r>
              <a:rPr sz="2000" i="1" spc="-5" dirty="0">
                <a:latin typeface="Times New Roman"/>
                <a:cs typeface="Times New Roman"/>
              </a:rPr>
              <a:t>,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κτ</a:t>
            </a:r>
            <a:r>
              <a:rPr sz="2000" i="1" spc="-5" dirty="0">
                <a:latin typeface="Times New Roman"/>
                <a:cs typeface="Times New Roman"/>
              </a:rPr>
              <a:t>λ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"/>
              </a:spcBef>
            </a:pPr>
            <a:endParaRPr sz="1700">
              <a:latin typeface="Times New Roman"/>
              <a:cs typeface="Times New Roman"/>
            </a:endParaRPr>
          </a:p>
          <a:p>
            <a:pPr marL="361315" marR="297815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σενάρι</a:t>
            </a:r>
            <a:r>
              <a:rPr sz="2200" dirty="0">
                <a:latin typeface="Times New Roman"/>
                <a:cs typeface="Times New Roman"/>
              </a:rPr>
              <a:t>α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ία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στερεότυπ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ακολουθί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γεγονότω</a:t>
            </a:r>
            <a:r>
              <a:rPr sz="2200" dirty="0">
                <a:latin typeface="Times New Roman"/>
                <a:cs typeface="Times New Roman"/>
              </a:rPr>
              <a:t>ν που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περιγράφου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τυπικές καταστάσει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συγκεκρ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έν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πλαίσι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δραστηριότητα</a:t>
            </a:r>
            <a:r>
              <a:rPr sz="2200" spc="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2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Βασικ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έρη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Συνθήκες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εισ</a:t>
            </a:r>
            <a:r>
              <a:rPr sz="2000" i="1" dirty="0">
                <a:latin typeface="Times New Roman"/>
                <a:cs typeface="Times New Roman"/>
              </a:rPr>
              <a:t>ό</a:t>
            </a:r>
            <a:r>
              <a:rPr sz="2000" i="1" spc="-5" dirty="0">
                <a:latin typeface="Times New Roman"/>
                <a:cs typeface="Times New Roman"/>
              </a:rPr>
              <a:t>δου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entry condition</a:t>
            </a:r>
            <a:r>
              <a:rPr sz="2000" i="1" spc="-10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Αποτελέ</a:t>
            </a:r>
            <a:r>
              <a:rPr sz="2000" i="1" dirty="0">
                <a:latin typeface="Times New Roman"/>
                <a:cs typeface="Times New Roman"/>
              </a:rPr>
              <a:t>σ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ατα</a:t>
            </a:r>
            <a:r>
              <a:rPr sz="2000" i="1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result</a:t>
            </a:r>
            <a:r>
              <a:rPr sz="2000" i="1" spc="-10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Σκηνικά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props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Ρόλους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roles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Παραπ</a:t>
            </a:r>
            <a:r>
              <a:rPr sz="2000" i="1" dirty="0">
                <a:latin typeface="Times New Roman"/>
                <a:cs typeface="Times New Roman"/>
              </a:rPr>
              <a:t>ο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10" dirty="0">
                <a:latin typeface="Times New Roman"/>
                <a:cs typeface="Times New Roman"/>
              </a:rPr>
              <a:t>πέ</a:t>
            </a:r>
            <a:r>
              <a:rPr sz="2000" i="1" spc="-5" dirty="0">
                <a:latin typeface="Times New Roman"/>
                <a:cs typeface="Times New Roman"/>
              </a:rPr>
              <a:t>ς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trac</a:t>
            </a:r>
            <a:r>
              <a:rPr sz="2000" i="1" spc="-10" dirty="0">
                <a:latin typeface="Times New Roman"/>
                <a:cs typeface="Times New Roman"/>
              </a:rPr>
              <a:t>k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10" dirty="0">
                <a:latin typeface="Times New Roman"/>
                <a:cs typeface="Times New Roman"/>
              </a:rPr>
              <a:t>Σκηνέ</a:t>
            </a:r>
            <a:r>
              <a:rPr sz="2000" i="1" spc="-5" dirty="0">
                <a:latin typeface="Times New Roman"/>
                <a:cs typeface="Times New Roman"/>
              </a:rPr>
              <a:t>ς</a:t>
            </a:r>
            <a:r>
              <a:rPr sz="2000" i="1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scene</a:t>
            </a:r>
            <a:r>
              <a:rPr sz="2000" i="1" spc="-10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23</a:t>
            </a:fld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50389">
              <a:lnSpc>
                <a:spcPct val="100000"/>
              </a:lnSpc>
            </a:pPr>
            <a:r>
              <a:rPr spc="-5" dirty="0"/>
              <a:t>Παράδει</a:t>
            </a:r>
            <a:r>
              <a:rPr dirty="0"/>
              <a:t>γ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α </a:t>
            </a:r>
            <a:r>
              <a:rPr spc="-10" dirty="0"/>
              <a:t>Σεναρίο</a:t>
            </a:r>
            <a:r>
              <a:rPr spc="-5" dirty="0"/>
              <a:t>υ</a:t>
            </a:r>
            <a:r>
              <a:rPr spc="10" dirty="0"/>
              <a:t> </a:t>
            </a:r>
            <a:r>
              <a:rPr dirty="0">
                <a:latin typeface="Arial"/>
                <a:cs typeface="Arial"/>
              </a:rPr>
              <a:t>(</a:t>
            </a:r>
            <a:r>
              <a:rPr spc="-5" dirty="0"/>
              <a:t>Εστιατόρι</a:t>
            </a:r>
            <a:r>
              <a:rPr spc="5" dirty="0"/>
              <a:t>ο</a:t>
            </a:r>
            <a:r>
              <a:rPr dirty="0">
                <a:latin typeface="Arial"/>
                <a:cs typeface="Arial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74231" y="1106678"/>
            <a:ext cx="3863340" cy="4676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αντικε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εν</a:t>
            </a:r>
            <a:r>
              <a:rPr sz="2200" spc="-5" dirty="0">
                <a:latin typeface="Times New Roman"/>
                <a:cs typeface="Times New Roman"/>
              </a:rPr>
              <a:t>α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ρόλοι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τέσσερι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σκηνές</a:t>
            </a:r>
            <a:endParaRPr sz="2200">
              <a:latin typeface="Times New Roman"/>
              <a:cs typeface="Times New Roman"/>
            </a:endParaRPr>
          </a:p>
          <a:p>
            <a:pPr marL="361315" marR="774700" indent="-348615">
              <a:lnSpc>
                <a:spcPts val="2530"/>
              </a:lnSpc>
              <a:spcBef>
                <a:spcPts val="36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συνθήκε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εισόδο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και αποτελέ</a:t>
            </a:r>
            <a:r>
              <a:rPr sz="2200" spc="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5" dirty="0">
                <a:latin typeface="Times New Roman"/>
                <a:cs typeface="Times New Roman"/>
              </a:rPr>
              <a:t>ατ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σεναρίου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ts val="2585"/>
              </a:lnSpc>
              <a:spcBef>
                <a:spcPts val="12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αναφορ</a:t>
            </a:r>
            <a:r>
              <a:rPr sz="2200" dirty="0">
                <a:latin typeface="Times New Roman"/>
                <a:cs typeface="Times New Roman"/>
              </a:rPr>
              <a:t>ά </a:t>
            </a:r>
            <a:r>
              <a:rPr sz="2200" spc="-5" dirty="0">
                <a:latin typeface="Times New Roman"/>
                <a:cs typeface="Times New Roman"/>
              </a:rPr>
              <a:t>στ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εστιατόρι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από</a:t>
            </a:r>
            <a:endParaRPr sz="2200">
              <a:latin typeface="Times New Roman"/>
              <a:cs typeface="Times New Roman"/>
            </a:endParaRPr>
          </a:p>
          <a:p>
            <a:pPr marL="361315" marR="229870" indent="-635">
              <a:lnSpc>
                <a:spcPct val="95800"/>
              </a:lnSpc>
              <a:spcBef>
                <a:spcPts val="55"/>
              </a:spcBef>
            </a:pP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έρος </a:t>
            </a:r>
            <a:r>
              <a:rPr sz="2200" dirty="0">
                <a:latin typeface="Times New Roman"/>
                <a:cs typeface="Times New Roman"/>
              </a:rPr>
              <a:t>του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ανθρώπου </a:t>
            </a:r>
            <a:r>
              <a:rPr sz="2200" spc="-10" dirty="0">
                <a:latin typeface="Times New Roman"/>
                <a:cs typeface="Times New Roman"/>
              </a:rPr>
              <a:t>ενεργοποιε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σενάρι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του </a:t>
            </a:r>
            <a:r>
              <a:rPr sz="2200" spc="-5" dirty="0">
                <a:latin typeface="Times New Roman"/>
                <a:cs typeface="Times New Roman"/>
              </a:rPr>
              <a:t>εστιατορίο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συνεπώ</a:t>
            </a:r>
            <a:r>
              <a:rPr sz="2200" dirty="0">
                <a:latin typeface="Times New Roman"/>
                <a:cs typeface="Times New Roman"/>
              </a:rPr>
              <a:t>ς ο </a:t>
            </a:r>
            <a:r>
              <a:rPr sz="2200" spc="-10" dirty="0">
                <a:latin typeface="Times New Roman"/>
                <a:cs typeface="Times New Roman"/>
              </a:rPr>
              <a:t>υπολογιστή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πορε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κάνει εύλογε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υποθέσεις</a:t>
            </a:r>
            <a:endParaRPr sz="2200">
              <a:latin typeface="Times New Roman"/>
              <a:cs typeface="Times New Roman"/>
            </a:endParaRPr>
          </a:p>
          <a:p>
            <a:pPr marL="361315" marR="5080" indent="-348615">
              <a:lnSpc>
                <a:spcPct val="95800"/>
              </a:lnSpc>
              <a:spcBef>
                <a:spcPts val="30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πιθαν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πρα</a:t>
            </a:r>
            <a:r>
              <a:rPr sz="2200" dirty="0">
                <a:latin typeface="Times New Roman"/>
                <a:cs typeface="Times New Roman"/>
              </a:rPr>
              <a:t>γ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ατικότητα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αποκλίνε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 </a:t>
            </a:r>
            <a:r>
              <a:rPr sz="2200" dirty="0">
                <a:latin typeface="Times New Roman"/>
                <a:cs typeface="Times New Roman"/>
              </a:rPr>
              <a:t>γίνουν </a:t>
            </a:r>
            <a:r>
              <a:rPr sz="2200" spc="-5" dirty="0">
                <a:latin typeface="Times New Roman"/>
                <a:cs typeface="Times New Roman"/>
              </a:rPr>
              <a:t>λάθος </a:t>
            </a:r>
            <a:r>
              <a:rPr sz="2200" spc="-10" dirty="0">
                <a:latin typeface="Times New Roman"/>
                <a:cs typeface="Times New Roman"/>
              </a:rPr>
              <a:t>εκτ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ήσει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τον </a:t>
            </a:r>
            <a:r>
              <a:rPr sz="2200" spc="-10" dirty="0">
                <a:latin typeface="Times New Roman"/>
                <a:cs typeface="Times New Roman"/>
              </a:rPr>
              <a:t>υπολογιστή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74327" y="3910584"/>
            <a:ext cx="3438525" cy="1323975"/>
          </a:xfrm>
          <a:custGeom>
            <a:avLst/>
            <a:gdLst/>
            <a:ahLst/>
            <a:cxnLst/>
            <a:rect l="l" t="t" r="r" b="b"/>
            <a:pathLst>
              <a:path w="3438525" h="1323975">
                <a:moveTo>
                  <a:pt x="0" y="0"/>
                </a:moveTo>
                <a:lnTo>
                  <a:pt x="0" y="1323594"/>
                </a:lnTo>
                <a:lnTo>
                  <a:pt x="3438144" y="1323593"/>
                </a:lnTo>
                <a:lnTo>
                  <a:pt x="34381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52051" y="4112514"/>
            <a:ext cx="616585" cy="0"/>
          </a:xfrm>
          <a:custGeom>
            <a:avLst/>
            <a:gdLst/>
            <a:ahLst/>
            <a:cxnLst/>
            <a:rect l="l" t="t" r="r" b="b"/>
            <a:pathLst>
              <a:path w="616585">
                <a:moveTo>
                  <a:pt x="0" y="0"/>
                </a:moveTo>
                <a:lnTo>
                  <a:pt x="616457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68515" y="4751451"/>
            <a:ext cx="1111885" cy="0"/>
          </a:xfrm>
          <a:custGeom>
            <a:avLst/>
            <a:gdLst/>
            <a:ahLst/>
            <a:cxnLst/>
            <a:rect l="l" t="t" r="r" b="b"/>
            <a:pathLst>
              <a:path w="1111885">
                <a:moveTo>
                  <a:pt x="0" y="0"/>
                </a:moveTo>
                <a:lnTo>
                  <a:pt x="1111758" y="0"/>
                </a:lnTo>
              </a:path>
            </a:pathLst>
          </a:custGeom>
          <a:ln w="129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6" name="object 9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24</a:t>
            </a:fld>
            <a:endParaRPr dirty="0"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87019" y="976922"/>
          <a:ext cx="5833110" cy="5868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3541"/>
                <a:gridCol w="3438146"/>
              </a:tblGrid>
              <a:tr h="881632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b="1" u="heavy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000" b="1" u="heavy" spc="-1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b="1" u="heavy" spc="-25" dirty="0">
                          <a:latin typeface="Arial"/>
                          <a:cs typeface="Arial"/>
                        </a:rPr>
                        <a:t>νάρ</a:t>
                      </a:r>
                      <a:r>
                        <a:rPr sz="1000" b="1" u="heavy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b="1" u="heavy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000" b="1" u="heavy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ια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όριο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000" b="1" u="sng" spc="-25" dirty="0">
                          <a:latin typeface="Arial"/>
                          <a:cs typeface="Arial"/>
                        </a:rPr>
                        <a:t>Πα</a:t>
                      </a:r>
                      <a:r>
                        <a:rPr sz="1000" b="1" u="sng" spc="-20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000" b="1" u="sng" spc="-25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b="1" u="sng" spc="-2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000" b="1" u="sng" spc="-1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000" b="1" u="sng" spc="-30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000" b="1" u="sng" spc="-20" dirty="0">
                          <a:latin typeface="Arial"/>
                          <a:cs typeface="Arial"/>
                        </a:rPr>
                        <a:t>πή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Κα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φ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ία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531">
                      <a:solidFill>
                        <a:srgbClr val="000000"/>
                      </a:solidFill>
                      <a:prstDash val="solid"/>
                    </a:lnL>
                    <a:lnR w="7539">
                      <a:solidFill>
                        <a:srgbClr val="000000"/>
                      </a:solidFill>
                      <a:prstDash val="solid"/>
                    </a:lnR>
                    <a:lnT w="7531">
                      <a:solidFill>
                        <a:srgbClr val="000000"/>
                      </a:solidFill>
                      <a:prstDash val="solid"/>
                    </a:lnT>
                    <a:lnB w="7502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660">
                        <a:lnSpc>
                          <a:spcPts val="1355"/>
                        </a:lnSpc>
                        <a:spcBef>
                          <a:spcPts val="225"/>
                        </a:spcBef>
                      </a:pPr>
                      <a:r>
                        <a:rPr sz="1150" b="1" u="heavy" spc="-2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b="1" u="heavy" spc="-35" dirty="0">
                          <a:latin typeface="Arial"/>
                          <a:cs typeface="Arial"/>
                        </a:rPr>
                        <a:t>Κ</a:t>
                      </a:r>
                      <a:r>
                        <a:rPr sz="1150" b="1" u="heavy" spc="-30" dirty="0">
                          <a:latin typeface="Arial"/>
                          <a:cs typeface="Arial"/>
                        </a:rPr>
                        <a:t>ΗΝ</a:t>
                      </a:r>
                      <a:r>
                        <a:rPr sz="1150" b="1" u="heavy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b="1" u="heavy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u="heavy" spc="-2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 Ε</a:t>
                      </a:r>
                      <a:r>
                        <a:rPr sz="1150" b="1" spc="-5" dirty="0">
                          <a:latin typeface="Arial"/>
                          <a:cs typeface="Arial"/>
                        </a:rPr>
                        <a:t>ί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σοδος</a:t>
                      </a:r>
                      <a:endParaRPr sz="1150">
                        <a:latin typeface="Arial"/>
                        <a:cs typeface="Arial"/>
                      </a:endParaRPr>
                    </a:p>
                    <a:p>
                      <a:pPr marL="73660" marR="746125" indent="-635">
                        <a:lnSpc>
                          <a:spcPct val="96700"/>
                        </a:lnSpc>
                        <a:spcBef>
                          <a:spcPts val="20"/>
                        </a:spcBef>
                      </a:pP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PTR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τιατ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6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3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spc="-3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άτ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απ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έζ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α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150" b="1" spc="-3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150" b="1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15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πο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υ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θ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καθ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ί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ι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PTR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έ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ζ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ι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539">
                      <a:solidFill>
                        <a:srgbClr val="000000"/>
                      </a:solidFill>
                      <a:prstDash val="solid"/>
                    </a:lnL>
                    <a:lnR w="7539">
                      <a:solidFill>
                        <a:srgbClr val="000000"/>
                      </a:solidFill>
                      <a:prstDash val="solid"/>
                    </a:lnR>
                    <a:lnT w="7539">
                      <a:solidFill>
                        <a:srgbClr val="000000"/>
                      </a:solidFill>
                      <a:prstDash val="solid"/>
                    </a:lnT>
                    <a:lnB w="750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7739">
                <a:tc rowSpan="2"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000" b="1" u="heavy" spc="-15" dirty="0">
                          <a:latin typeface="Arial"/>
                          <a:cs typeface="Arial"/>
                        </a:rPr>
                        <a:t>Ιδ</a:t>
                      </a:r>
                      <a:r>
                        <a:rPr sz="1000" b="1" u="heavy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b="1" u="heavy" spc="-20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000" b="1" u="heavy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b="1" u="heavy" spc="-2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000" b="1" u="heavy" spc="-15" dirty="0">
                          <a:latin typeface="Arial"/>
                          <a:cs typeface="Arial"/>
                        </a:rPr>
                        <a:t>τες</a:t>
                      </a:r>
                      <a:r>
                        <a:rPr sz="1000" b="1" u="heavy" spc="5" dirty="0">
                          <a:latin typeface="Arial"/>
                          <a:cs typeface="Arial"/>
                        </a:rPr>
                        <a:t>/</a:t>
                      </a:r>
                      <a:r>
                        <a:rPr sz="1000" b="1" u="heavy" spc="-45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b="1" u="heavy" spc="-4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000" b="1" u="heavy" spc="-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b="1" u="heavy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b="1" u="heavy" spc="-20" dirty="0">
                          <a:latin typeface="Arial"/>
                          <a:cs typeface="Arial"/>
                        </a:rPr>
                        <a:t>κ</a:t>
                      </a:r>
                      <a:r>
                        <a:rPr sz="1000" b="1" u="heavy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b="1" u="heavy" spc="-5" dirty="0">
                          <a:latin typeface="Arial"/>
                          <a:cs typeface="Arial"/>
                        </a:rPr>
                        <a:t>ί</a:t>
                      </a:r>
                      <a:r>
                        <a:rPr sz="1000" b="1" u="heavy" spc="-1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000" b="1" u="heavy" spc="-1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b="1" u="heavy" spc="-2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000" b="1" u="heavy" spc="-1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b="1" u="heavy" dirty="0">
                          <a:latin typeface="Arial"/>
                          <a:cs typeface="Arial"/>
                        </a:rPr>
                        <a:t>: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00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έ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ζ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ι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4295" marR="1570355">
                        <a:lnSpc>
                          <a:spcPct val="115799"/>
                        </a:lnSpc>
                      </a:pPr>
                      <a:r>
                        <a:rPr sz="1000" spc="-30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ύ 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Φ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αγ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τό Λ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ασµ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ός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ή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502">
                      <a:solidFill>
                        <a:srgbClr val="000000"/>
                      </a:solidFill>
                      <a:prstDash val="solid"/>
                    </a:lnL>
                    <a:lnR w="7505">
                      <a:solidFill>
                        <a:srgbClr val="000000"/>
                      </a:solidFill>
                      <a:prstDash val="solid"/>
                    </a:lnR>
                    <a:lnT w="7502">
                      <a:solidFill>
                        <a:srgbClr val="000000"/>
                      </a:solidFill>
                      <a:prstDash val="solid"/>
                    </a:lnT>
                    <a:lnB w="7502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539">
                      <a:solidFill>
                        <a:srgbClr val="000000"/>
                      </a:solidFill>
                      <a:prstDash val="solid"/>
                    </a:lnL>
                    <a:lnR w="7539">
                      <a:solidFill>
                        <a:srgbClr val="000000"/>
                      </a:solidFill>
                      <a:prstDash val="solid"/>
                    </a:lnR>
                    <a:lnT w="7539">
                      <a:solidFill>
                        <a:srgbClr val="000000"/>
                      </a:solidFill>
                      <a:prstDash val="solid"/>
                    </a:lnT>
                    <a:lnB w="750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2912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502">
                      <a:solidFill>
                        <a:srgbClr val="000000"/>
                      </a:solidFill>
                      <a:prstDash val="solid"/>
                    </a:lnL>
                    <a:lnR w="7505">
                      <a:solidFill>
                        <a:srgbClr val="000000"/>
                      </a:solidFill>
                      <a:prstDash val="solid"/>
                    </a:lnR>
                    <a:lnT w="7502">
                      <a:solidFill>
                        <a:srgbClr val="000000"/>
                      </a:solidFill>
                      <a:prstDash val="solid"/>
                    </a:lnT>
                    <a:lnB w="7502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660">
                        <a:lnSpc>
                          <a:spcPts val="1355"/>
                        </a:lnSpc>
                        <a:spcBef>
                          <a:spcPts val="229"/>
                        </a:spcBef>
                      </a:pPr>
                      <a:r>
                        <a:rPr sz="1150" b="1" u="heavy" spc="-2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b="1" u="heavy" spc="-35" dirty="0">
                          <a:latin typeface="Arial"/>
                          <a:cs typeface="Arial"/>
                        </a:rPr>
                        <a:t>Κ</a:t>
                      </a:r>
                      <a:r>
                        <a:rPr sz="1150" b="1" u="heavy" spc="-30" dirty="0">
                          <a:latin typeface="Arial"/>
                          <a:cs typeface="Arial"/>
                        </a:rPr>
                        <a:t>ΗΝ</a:t>
                      </a:r>
                      <a:r>
                        <a:rPr sz="1150" b="1" u="heavy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b="1" u="heavy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u="heavy" spc="-2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35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γγ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ί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α</a:t>
                      </a:r>
                      <a:endParaRPr sz="1150">
                        <a:latin typeface="Arial"/>
                        <a:cs typeface="Arial"/>
                      </a:endParaRPr>
                    </a:p>
                    <a:p>
                      <a:pPr marL="73660" marR="291465" indent="-635">
                        <a:lnSpc>
                          <a:spcPts val="1330"/>
                        </a:lnSpc>
                        <a:spcBef>
                          <a:spcPts val="60"/>
                        </a:spcBef>
                      </a:pPr>
                      <a:r>
                        <a:rPr sz="1150" spc="-1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150" spc="-40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4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ύ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στ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ρα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πέζ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)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 (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φ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έ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ύ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)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PTR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40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ύ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λά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η</a:t>
                      </a:r>
                      <a:endParaRPr sz="1150">
                        <a:latin typeface="Arial"/>
                        <a:cs typeface="Arial"/>
                      </a:endParaRPr>
                    </a:p>
                    <a:p>
                      <a:pPr marL="73660">
                        <a:lnSpc>
                          <a:spcPts val="1275"/>
                        </a:lnSpc>
                      </a:pP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150" b="1" spc="-3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1150" b="1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15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ή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Φα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ύ</a:t>
                      </a:r>
                      <a:endParaRPr sz="1150">
                        <a:latin typeface="Arial"/>
                        <a:cs typeface="Arial"/>
                      </a:endParaRPr>
                    </a:p>
                    <a:p>
                      <a:pPr marL="73660" marR="518795" indent="-635">
                        <a:lnSpc>
                          <a:spcPts val="1330"/>
                        </a:lnSpc>
                        <a:spcBef>
                          <a:spcPts val="65"/>
                        </a:spcBef>
                      </a:pP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150" b="1" spc="-3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50" b="1" spc="-5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σή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όρ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PTR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Σερβ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4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έ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ζ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ι</a:t>
                      </a:r>
                      <a:endParaRPr sz="1150">
                        <a:latin typeface="Arial"/>
                        <a:cs typeface="Arial"/>
                      </a:endParaRPr>
                    </a:p>
                    <a:p>
                      <a:pPr marL="73660">
                        <a:lnSpc>
                          <a:spcPts val="1265"/>
                        </a:lnSpc>
                      </a:pP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150" b="1" spc="-3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50" b="1" spc="-5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5" dirty="0">
                          <a:latin typeface="Arial"/>
                          <a:cs typeface="Arial"/>
                        </a:rPr>
                        <a:t>"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Θ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έλ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ω</a:t>
                      </a:r>
                      <a:r>
                        <a:rPr sz="115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Φα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40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"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4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Σε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endParaRPr sz="1150">
                        <a:latin typeface="Arial"/>
                        <a:cs typeface="Arial"/>
                      </a:endParaRPr>
                    </a:p>
                    <a:p>
                      <a:pPr marL="73660" marR="438784" indent="-635">
                        <a:lnSpc>
                          <a:spcPct val="96300"/>
                        </a:lnSpc>
                        <a:spcBef>
                          <a:spcPts val="25"/>
                        </a:spcBef>
                      </a:pPr>
                      <a:r>
                        <a:rPr sz="1150" spc="-25" dirty="0">
                          <a:latin typeface="Arial"/>
                          <a:cs typeface="Arial"/>
                        </a:rPr>
                        <a:t>Σε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όρ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PTR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Σερβ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45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άγ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ιρ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α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όρ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50" b="1" spc="-5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Μά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α 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Σε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ετο</a:t>
                      </a:r>
                      <a:r>
                        <a:rPr sz="1150" spc="-5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ί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φ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γη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ύ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)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505">
                      <a:solidFill>
                        <a:srgbClr val="000000"/>
                      </a:solidFill>
                      <a:prstDash val="solid"/>
                    </a:lnL>
                    <a:lnR w="7505">
                      <a:solidFill>
                        <a:srgbClr val="000000"/>
                      </a:solidFill>
                      <a:prstDash val="solid"/>
                    </a:lnR>
                    <a:lnT w="7505">
                      <a:solidFill>
                        <a:srgbClr val="000000"/>
                      </a:solidFill>
                      <a:prstDash val="solid"/>
                    </a:lnT>
                    <a:lnB w="38753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7020">
                <a:tc rowSpan="2">
                  <a:txBody>
                    <a:bodyPr/>
                    <a:lstStyle/>
                    <a:p>
                      <a:pPr marL="74295" marR="1682114">
                        <a:lnSpc>
                          <a:spcPct val="115799"/>
                        </a:lnSpc>
                        <a:spcBef>
                          <a:spcPts val="25"/>
                        </a:spcBef>
                      </a:pPr>
                      <a:r>
                        <a:rPr sz="1000" b="1" u="heavy" spc="-20" dirty="0">
                          <a:latin typeface="Arial"/>
                          <a:cs typeface="Arial"/>
                        </a:rPr>
                        <a:t>Ρό</a:t>
                      </a:r>
                      <a:r>
                        <a:rPr sz="1000" b="1" u="heavy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000" b="1" u="heavy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000" b="1" u="heavy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b="1" u="heavy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λά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ς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ερ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όρος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άγ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ρα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ς 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Τα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ί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ς 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Ιδ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κ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ήτης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506">
                      <a:solidFill>
                        <a:srgbClr val="000000"/>
                      </a:solidFill>
                      <a:prstDash val="solid"/>
                    </a:lnL>
                    <a:lnR w="7529">
                      <a:solidFill>
                        <a:srgbClr val="000000"/>
                      </a:solidFill>
                      <a:prstDash val="solid"/>
                    </a:lnR>
                    <a:lnT w="7502">
                      <a:solidFill>
                        <a:srgbClr val="000000"/>
                      </a:solidFill>
                      <a:prstDash val="solid"/>
                    </a:lnT>
                    <a:lnB w="7532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505">
                      <a:solidFill>
                        <a:srgbClr val="000000"/>
                      </a:solidFill>
                      <a:prstDash val="solid"/>
                    </a:lnL>
                    <a:lnR w="7505">
                      <a:solidFill>
                        <a:srgbClr val="000000"/>
                      </a:solidFill>
                      <a:prstDash val="solid"/>
                    </a:lnR>
                    <a:lnT w="7505">
                      <a:solidFill>
                        <a:srgbClr val="000000"/>
                      </a:solidFill>
                      <a:prstDash val="solid"/>
                    </a:lnT>
                    <a:lnB w="38753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58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506">
                      <a:solidFill>
                        <a:srgbClr val="000000"/>
                      </a:solidFill>
                      <a:prstDash val="solid"/>
                    </a:lnL>
                    <a:lnR w="7529">
                      <a:solidFill>
                        <a:srgbClr val="000000"/>
                      </a:solidFill>
                      <a:prstDash val="solid"/>
                    </a:lnR>
                    <a:lnT w="7502">
                      <a:solidFill>
                        <a:srgbClr val="000000"/>
                      </a:solidFill>
                      <a:prstDash val="solid"/>
                    </a:lnT>
                    <a:lnB w="7532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660" algn="just">
                        <a:lnSpc>
                          <a:spcPts val="1340"/>
                        </a:lnSpc>
                      </a:pPr>
                      <a:r>
                        <a:rPr sz="1150" b="1" spc="-2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b="1" spc="-35" dirty="0">
                          <a:latin typeface="Arial"/>
                          <a:cs typeface="Arial"/>
                        </a:rPr>
                        <a:t>Κ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ΗΝ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15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60" dirty="0">
                          <a:latin typeface="Arial"/>
                          <a:cs typeface="Arial"/>
                        </a:rPr>
                        <a:t>Φ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b="1" spc="-1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ό</a:t>
                      </a:r>
                      <a:endParaRPr sz="1150">
                        <a:latin typeface="Arial"/>
                        <a:cs typeface="Arial"/>
                      </a:endParaRPr>
                    </a:p>
                    <a:p>
                      <a:pPr marL="73660" marR="642620" algn="just">
                        <a:lnSpc>
                          <a:spcPct val="96300"/>
                        </a:lnSpc>
                        <a:spcBef>
                          <a:spcPts val="25"/>
                        </a:spcBef>
                      </a:pPr>
                      <a:r>
                        <a:rPr sz="1150" spc="-35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50" b="1" spc="-5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Φα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Σε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ρβ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όρ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όρ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50" b="1" spc="-5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Φα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η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GES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15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Φ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αγη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τό</a:t>
                      </a:r>
                      <a:endParaRPr sz="115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3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3660" marR="605155" algn="just">
                        <a:lnSpc>
                          <a:spcPts val="1330"/>
                        </a:lnSpc>
                      </a:pPr>
                      <a:r>
                        <a:rPr sz="1150" spc="-1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Επ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ή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κ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ή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15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γι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επ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ί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α ή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λι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ώ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Σκη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ή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4)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532">
                      <a:solidFill>
                        <a:srgbClr val="000000"/>
                      </a:solidFill>
                      <a:prstDash val="solid"/>
                    </a:lnL>
                    <a:lnR w="7529">
                      <a:solidFill>
                        <a:srgbClr val="000000"/>
                      </a:solidFill>
                      <a:prstDash val="solid"/>
                    </a:lnR>
                    <a:lnT w="38753">
                      <a:solidFill>
                        <a:srgbClr val="000000"/>
                      </a:solidFill>
                      <a:prstDash val="solid"/>
                    </a:lnT>
                    <a:lnB w="7529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2182">
                <a:tc rowSpan="2">
                  <a:txBody>
                    <a:bodyPr/>
                    <a:lstStyle/>
                    <a:p>
                      <a:pPr marL="74295" marR="1111250">
                        <a:lnSpc>
                          <a:spcPct val="115799"/>
                        </a:lnSpc>
                        <a:spcBef>
                          <a:spcPts val="35"/>
                        </a:spcBef>
                      </a:pPr>
                      <a:r>
                        <a:rPr sz="1000" b="1" spc="-2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υ</a:t>
                      </a:r>
                      <a:r>
                        <a:rPr sz="1000" b="1" spc="-3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θ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ή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κ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000" b="1" spc="-25" dirty="0">
                          <a:latin typeface="Arial"/>
                          <a:cs typeface="Arial"/>
                        </a:rPr>
                        <a:t> Ε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b="1" spc="-25" dirty="0">
                          <a:latin typeface="Arial"/>
                          <a:cs typeface="Arial"/>
                        </a:rPr>
                        <a:t>σό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δ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ου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λά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ει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άε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ι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λά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έ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ή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532">
                      <a:solidFill>
                        <a:srgbClr val="000000"/>
                      </a:solidFill>
                      <a:prstDash val="solid"/>
                    </a:lnL>
                    <a:lnR w="7532">
                      <a:solidFill>
                        <a:srgbClr val="000000"/>
                      </a:solidFill>
                      <a:prstDash val="solid"/>
                    </a:lnR>
                    <a:lnT w="7532">
                      <a:solidFill>
                        <a:srgbClr val="000000"/>
                      </a:solidFill>
                      <a:prstDash val="solid"/>
                    </a:lnT>
                    <a:lnB w="7532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532">
                      <a:solidFill>
                        <a:srgbClr val="000000"/>
                      </a:solidFill>
                      <a:prstDash val="solid"/>
                    </a:lnL>
                    <a:lnR w="7529">
                      <a:solidFill>
                        <a:srgbClr val="000000"/>
                      </a:solidFill>
                      <a:prstDash val="solid"/>
                    </a:lnR>
                    <a:lnT w="38753">
                      <a:solidFill>
                        <a:srgbClr val="000000"/>
                      </a:solidFill>
                      <a:prstDash val="solid"/>
                    </a:lnT>
                    <a:lnB w="7529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9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532">
                      <a:solidFill>
                        <a:srgbClr val="000000"/>
                      </a:solidFill>
                      <a:prstDash val="solid"/>
                    </a:lnL>
                    <a:lnR w="7532">
                      <a:solidFill>
                        <a:srgbClr val="000000"/>
                      </a:solidFill>
                      <a:prstDash val="solid"/>
                    </a:lnR>
                    <a:lnT w="7532">
                      <a:solidFill>
                        <a:srgbClr val="000000"/>
                      </a:solidFill>
                      <a:prstDash val="solid"/>
                    </a:lnT>
                    <a:lnB w="7532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660">
                        <a:lnSpc>
                          <a:spcPts val="1355"/>
                        </a:lnSpc>
                        <a:spcBef>
                          <a:spcPts val="229"/>
                        </a:spcBef>
                      </a:pPr>
                      <a:r>
                        <a:rPr sz="1150" b="1" u="heavy" spc="-2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b="1" u="heavy" spc="-35" dirty="0">
                          <a:latin typeface="Arial"/>
                          <a:cs typeface="Arial"/>
                        </a:rPr>
                        <a:t>Κ</a:t>
                      </a:r>
                      <a:r>
                        <a:rPr sz="1150" b="1" u="heavy" spc="-30" dirty="0">
                          <a:latin typeface="Arial"/>
                          <a:cs typeface="Arial"/>
                        </a:rPr>
                        <a:t>ΗΝ</a:t>
                      </a:r>
                      <a:r>
                        <a:rPr sz="1150" b="1" u="heavy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b="1" u="heavy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u="heavy" spc="-2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Έ</a:t>
                      </a:r>
                      <a:r>
                        <a:rPr sz="1150" b="1" spc="-20" dirty="0">
                          <a:latin typeface="Arial"/>
                          <a:cs typeface="Arial"/>
                        </a:rPr>
                        <a:t>ξ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οδος</a:t>
                      </a:r>
                      <a:endParaRPr sz="1150">
                        <a:latin typeface="Arial"/>
                        <a:cs typeface="Arial"/>
                      </a:endParaRPr>
                    </a:p>
                    <a:p>
                      <a:pPr marL="73660" marR="321310" indent="-635">
                        <a:lnSpc>
                          <a:spcPct val="96600"/>
                        </a:lnSpc>
                        <a:spcBef>
                          <a:spcPts val="20"/>
                        </a:spcBef>
                      </a:pPr>
                      <a:r>
                        <a:rPr sz="1150" spc="-25" dirty="0">
                          <a:latin typeface="Arial"/>
                          <a:cs typeface="Arial"/>
                        </a:rPr>
                        <a:t>Σε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όρ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MOV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15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ετο</a:t>
                      </a:r>
                      <a:r>
                        <a:rPr sz="1150" spc="-5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άζε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Λ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σµό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)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όρ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PTR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Σερβ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στο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η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όρ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50" b="1" spc="-5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Λο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ρι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ασ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στο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η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6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3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Φ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οδ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ώ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όρο 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PTR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Τ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ία</a:t>
                      </a:r>
                      <a:endParaRPr sz="1150">
                        <a:latin typeface="Arial"/>
                        <a:cs typeface="Arial"/>
                      </a:endParaRPr>
                    </a:p>
                    <a:p>
                      <a:pPr marL="73660">
                        <a:lnSpc>
                          <a:spcPts val="1315"/>
                        </a:lnSpc>
                      </a:pP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6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3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1150" b="1" spc="-1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ή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Τ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ία</a:t>
                      </a:r>
                      <a:endParaRPr sz="1150">
                        <a:latin typeface="Arial"/>
                        <a:cs typeface="Arial"/>
                      </a:endParaRPr>
                    </a:p>
                    <a:p>
                      <a:pPr marL="73660">
                        <a:lnSpc>
                          <a:spcPts val="1370"/>
                        </a:lnSpc>
                      </a:pPr>
                      <a:r>
                        <a:rPr sz="115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PTR</a:t>
                      </a:r>
                      <a:r>
                        <a:rPr sz="1150" b="1" spc="-5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150" b="1" spc="-2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15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15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35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έξ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ω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α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15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εστ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spc="-20" dirty="0">
                          <a:latin typeface="Arial"/>
                          <a:cs typeface="Arial"/>
                        </a:rPr>
                        <a:t>ατό</a:t>
                      </a:r>
                      <a:r>
                        <a:rPr sz="115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15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150" dirty="0">
                          <a:latin typeface="Arial"/>
                          <a:cs typeface="Arial"/>
                        </a:rPr>
                        <a:t>ο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532">
                      <a:solidFill>
                        <a:srgbClr val="000000"/>
                      </a:solidFill>
                      <a:prstDash val="solid"/>
                    </a:lnL>
                    <a:lnR w="7518">
                      <a:solidFill>
                        <a:srgbClr val="000000"/>
                      </a:solidFill>
                      <a:prstDash val="solid"/>
                    </a:lnR>
                    <a:lnT w="7529">
                      <a:solidFill>
                        <a:srgbClr val="000000"/>
                      </a:solidFill>
                      <a:prstDash val="solid"/>
                    </a:lnT>
                    <a:lnB w="7518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1808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b="1" u="sng" spc="-45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b="1" u="sng" spc="-1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000" b="1" u="sng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000" b="1" u="sng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b="1" u="sng" spc="-2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b="1" u="sng" spc="-1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000" b="1" u="sng" spc="5" dirty="0">
                          <a:latin typeface="Arial"/>
                          <a:cs typeface="Arial"/>
                        </a:rPr>
                        <a:t>έ</a:t>
                      </a:r>
                      <a:r>
                        <a:rPr sz="1000" b="1" u="sng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000" b="1" u="sng" spc="-30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000" b="1" u="sng" spc="-25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b="1" u="sng" spc="-1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b="1" u="sng" spc="-25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b="1" u="sng" dirty="0">
                          <a:latin typeface="Arial"/>
                          <a:cs typeface="Arial"/>
                        </a:rPr>
                        <a:t>: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74295" marR="279400">
                        <a:lnSpc>
                          <a:spcPct val="115700"/>
                        </a:lnSpc>
                      </a:pPr>
                      <a:r>
                        <a:rPr sz="100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λά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έ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γ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ή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α 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Ιδ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κ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ήτη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έ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χ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ό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 χρ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ή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µ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α 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λά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δε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άει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500">
                      <a:solidFill>
                        <a:srgbClr val="000000"/>
                      </a:solidFill>
                      <a:prstDash val="solid"/>
                    </a:lnL>
                    <a:lnR w="7518">
                      <a:solidFill>
                        <a:srgbClr val="000000"/>
                      </a:solidFill>
                      <a:prstDash val="solid"/>
                    </a:lnR>
                    <a:lnT w="7532">
                      <a:solidFill>
                        <a:srgbClr val="000000"/>
                      </a:solidFill>
                      <a:prstDash val="solid"/>
                    </a:lnT>
                    <a:lnB w="75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532">
                      <a:solidFill>
                        <a:srgbClr val="000000"/>
                      </a:solidFill>
                      <a:prstDash val="solid"/>
                    </a:lnL>
                    <a:lnR w="7518">
                      <a:solidFill>
                        <a:srgbClr val="000000"/>
                      </a:solidFill>
                      <a:prstDash val="solid"/>
                    </a:lnR>
                    <a:lnT w="7529">
                      <a:solidFill>
                        <a:srgbClr val="000000"/>
                      </a:solidFill>
                      <a:prstDash val="solid"/>
                    </a:lnT>
                    <a:lnB w="7518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17520">
              <a:lnSpc>
                <a:spcPct val="100000"/>
              </a:lnSpc>
            </a:pPr>
            <a:r>
              <a:rPr spc="-10" dirty="0"/>
              <a:t>Εννοιο</a:t>
            </a:r>
            <a:r>
              <a:rPr spc="-40" dirty="0"/>
              <a:t>λ</a:t>
            </a:r>
            <a:r>
              <a:rPr spc="-10" dirty="0"/>
              <a:t>ογι</a:t>
            </a:r>
            <a:r>
              <a:rPr spc="-100" dirty="0"/>
              <a:t>κ</a:t>
            </a:r>
            <a:r>
              <a:rPr spc="-10" dirty="0"/>
              <a:t>ο</a:t>
            </a:r>
            <a:r>
              <a:rPr spc="-5" dirty="0"/>
              <a:t>ί</a:t>
            </a:r>
            <a:r>
              <a:rPr spc="20" dirty="0"/>
              <a:t> </a:t>
            </a:r>
            <a:r>
              <a:rPr spc="-10" dirty="0"/>
              <a:t>Γράφοι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891285"/>
            <a:ext cx="9918700" cy="276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0" algn="ctr">
              <a:lnSpc>
                <a:spcPct val="100000"/>
              </a:lnSpc>
            </a:pPr>
            <a:r>
              <a:rPr sz="2600" spc="-5" dirty="0">
                <a:latin typeface="Arial"/>
                <a:cs typeface="Arial"/>
              </a:rPr>
              <a:t>(conceptual graphs)</a:t>
            </a:r>
            <a:endParaRPr sz="2600">
              <a:latin typeface="Arial"/>
              <a:cs typeface="Arial"/>
            </a:endParaRPr>
          </a:p>
          <a:p>
            <a:pPr marL="361315" indent="-348615">
              <a:lnSpc>
                <a:spcPts val="2585"/>
              </a:lnSpc>
              <a:spcBef>
                <a:spcPts val="187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Προτάθηκα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το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Sow</a:t>
            </a:r>
            <a:r>
              <a:rPr sz="2200" dirty="0">
                <a:latin typeface="Times New Roman"/>
                <a:cs typeface="Times New Roman"/>
              </a:rPr>
              <a:t>a </a:t>
            </a:r>
            <a:r>
              <a:rPr sz="2200" spc="-5" dirty="0">
                <a:latin typeface="Times New Roman"/>
                <a:cs typeface="Times New Roman"/>
              </a:rPr>
              <a:t>('76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-10" dirty="0">
                <a:latin typeface="Times New Roman"/>
                <a:cs typeface="Times New Roman"/>
              </a:rPr>
              <a:t> 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αποτελού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ία γλώσσ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αναπαράσταση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γνώσης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ts val="2585"/>
              </a:lnSpc>
            </a:pP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 ρίζε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οντέρν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γλωσσολογί</a:t>
            </a:r>
            <a:r>
              <a:rPr sz="2200" spc="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ψυχολογί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 φιλοσοφία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7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Συνοδεύον</a:t>
            </a:r>
            <a:r>
              <a:rPr sz="2200" spc="-10" dirty="0">
                <a:latin typeface="Times New Roman"/>
                <a:cs typeface="Times New Roman"/>
              </a:rPr>
              <a:t>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κατάλληλε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δο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δεδ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ένων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τεχνικέ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γι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χειρισ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5" dirty="0">
                <a:latin typeface="Times New Roman"/>
                <a:cs typeface="Times New Roman"/>
              </a:rPr>
              <a:t> τους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eiryo"/>
              <a:buChar char="❖"/>
            </a:pPr>
            <a:endParaRPr sz="1750">
              <a:latin typeface="Times New Roman"/>
              <a:cs typeface="Times New Roman"/>
            </a:endParaRPr>
          </a:p>
          <a:p>
            <a:pPr marL="361315" marR="30988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Ένα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εννοιολογικό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10" dirty="0">
                <a:latin typeface="Times New Roman"/>
                <a:cs typeface="Times New Roman"/>
              </a:rPr>
              <a:t>γράφο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πεπερα</a:t>
            </a:r>
            <a:r>
              <a:rPr sz="2200" spc="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ένος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γράφο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αποτελείτα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από </a:t>
            </a:r>
            <a:r>
              <a:rPr sz="2200" spc="-5" dirty="0">
                <a:latin typeface="Times New Roman"/>
                <a:cs typeface="Times New Roman"/>
              </a:rPr>
              <a:t>διασυνδ</a:t>
            </a:r>
            <a:r>
              <a:rPr sz="2200" dirty="0">
                <a:latin typeface="Times New Roman"/>
                <a:cs typeface="Times New Roman"/>
              </a:rPr>
              <a:t>ε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ένου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κ</a:t>
            </a:r>
            <a:r>
              <a:rPr sz="2200" b="1" spc="-5" dirty="0">
                <a:latin typeface="Times New Roman"/>
                <a:cs typeface="Times New Roman"/>
              </a:rPr>
              <a:t>ό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spc="-10" dirty="0">
                <a:latin typeface="Times New Roman"/>
                <a:cs typeface="Times New Roman"/>
              </a:rPr>
              <a:t>βου</a:t>
            </a:r>
            <a:r>
              <a:rPr sz="2200" b="1" spc="-5" dirty="0">
                <a:latin typeface="Times New Roman"/>
                <a:cs typeface="Times New Roman"/>
              </a:rPr>
              <a:t>ς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εννοιώ</a:t>
            </a:r>
            <a:r>
              <a:rPr sz="2200" b="1" spc="-5" dirty="0">
                <a:latin typeface="Times New Roman"/>
                <a:cs typeface="Times New Roman"/>
              </a:rPr>
              <a:t>ν</a:t>
            </a:r>
            <a:r>
              <a:rPr sz="2200" b="1" spc="1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κα</a:t>
            </a:r>
            <a:r>
              <a:rPr sz="2200" b="1" dirty="0">
                <a:latin typeface="Times New Roman"/>
                <a:cs typeface="Times New Roman"/>
              </a:rPr>
              <a:t>ι </a:t>
            </a:r>
            <a:r>
              <a:rPr sz="2200" b="1" spc="-10" dirty="0">
                <a:latin typeface="Times New Roman"/>
                <a:cs typeface="Times New Roman"/>
              </a:rPr>
              <a:t>σχέσεω</a:t>
            </a:r>
            <a:r>
              <a:rPr sz="2200" b="1" spc="0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, </a:t>
            </a:r>
            <a:r>
              <a:rPr sz="2200" spc="-5" dirty="0">
                <a:latin typeface="Times New Roman"/>
                <a:cs typeface="Times New Roman"/>
              </a:rPr>
              <a:t>πο</a:t>
            </a:r>
            <a:r>
              <a:rPr sz="2200" dirty="0">
                <a:latin typeface="Times New Roman"/>
                <a:cs typeface="Times New Roman"/>
              </a:rPr>
              <a:t>υ </a:t>
            </a:r>
            <a:r>
              <a:rPr sz="2200" b="1" spc="-5" dirty="0">
                <a:latin typeface="Times New Roman"/>
                <a:cs typeface="Times New Roman"/>
              </a:rPr>
              <a:t>εναλλάσσοντα</a:t>
            </a:r>
            <a:r>
              <a:rPr sz="2200" b="1" spc="10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44030" y="4036319"/>
            <a:ext cx="354330" cy="78740"/>
          </a:xfrm>
          <a:custGeom>
            <a:avLst/>
            <a:gdLst/>
            <a:ahLst/>
            <a:cxnLst/>
            <a:rect l="l" t="t" r="r" b="b"/>
            <a:pathLst>
              <a:path w="354330" h="78739">
                <a:moveTo>
                  <a:pt x="116574" y="78479"/>
                </a:moveTo>
                <a:lnTo>
                  <a:pt x="0" y="39619"/>
                </a:lnTo>
                <a:lnTo>
                  <a:pt x="116574" y="0"/>
                </a:lnTo>
                <a:lnTo>
                  <a:pt x="88582" y="29708"/>
                </a:lnTo>
                <a:lnTo>
                  <a:pt x="74675" y="29708"/>
                </a:lnTo>
                <a:lnTo>
                  <a:pt x="72379" y="31996"/>
                </a:lnTo>
                <a:lnTo>
                  <a:pt x="70095" y="36572"/>
                </a:lnTo>
                <a:lnTo>
                  <a:pt x="70095" y="44195"/>
                </a:lnTo>
                <a:lnTo>
                  <a:pt x="74675" y="48759"/>
                </a:lnTo>
                <a:lnTo>
                  <a:pt x="88023" y="48759"/>
                </a:lnTo>
                <a:lnTo>
                  <a:pt x="116574" y="78479"/>
                </a:lnTo>
                <a:close/>
              </a:path>
              <a:path w="354330" h="78739">
                <a:moveTo>
                  <a:pt x="88023" y="48759"/>
                </a:moveTo>
                <a:lnTo>
                  <a:pt x="74675" y="48759"/>
                </a:lnTo>
                <a:lnTo>
                  <a:pt x="70095" y="44195"/>
                </a:lnTo>
                <a:lnTo>
                  <a:pt x="70095" y="36572"/>
                </a:lnTo>
                <a:lnTo>
                  <a:pt x="72379" y="31996"/>
                </a:lnTo>
                <a:lnTo>
                  <a:pt x="74675" y="29708"/>
                </a:lnTo>
                <a:lnTo>
                  <a:pt x="88582" y="29708"/>
                </a:lnTo>
                <a:lnTo>
                  <a:pt x="79243" y="39619"/>
                </a:lnTo>
                <a:lnTo>
                  <a:pt x="88023" y="48759"/>
                </a:lnTo>
                <a:close/>
              </a:path>
              <a:path w="354330" h="78739">
                <a:moveTo>
                  <a:pt x="349750" y="48759"/>
                </a:moveTo>
                <a:lnTo>
                  <a:pt x="88023" y="48759"/>
                </a:lnTo>
                <a:lnTo>
                  <a:pt x="79243" y="39619"/>
                </a:lnTo>
                <a:lnTo>
                  <a:pt x="88582" y="29708"/>
                </a:lnTo>
                <a:lnTo>
                  <a:pt x="349750" y="29708"/>
                </a:lnTo>
                <a:lnTo>
                  <a:pt x="352033" y="31996"/>
                </a:lnTo>
                <a:lnTo>
                  <a:pt x="354330" y="36572"/>
                </a:lnTo>
                <a:lnTo>
                  <a:pt x="354330" y="44195"/>
                </a:lnTo>
                <a:lnTo>
                  <a:pt x="349750" y="487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14125" y="4066027"/>
            <a:ext cx="284480" cy="19050"/>
          </a:xfrm>
          <a:custGeom>
            <a:avLst/>
            <a:gdLst/>
            <a:ahLst/>
            <a:cxnLst/>
            <a:rect l="l" t="t" r="r" b="b"/>
            <a:pathLst>
              <a:path w="284480" h="19050">
                <a:moveTo>
                  <a:pt x="275087" y="19051"/>
                </a:moveTo>
                <a:lnTo>
                  <a:pt x="4580" y="19051"/>
                </a:lnTo>
                <a:lnTo>
                  <a:pt x="0" y="14487"/>
                </a:lnTo>
                <a:lnTo>
                  <a:pt x="0" y="6864"/>
                </a:lnTo>
                <a:lnTo>
                  <a:pt x="2283" y="2288"/>
                </a:lnTo>
                <a:lnTo>
                  <a:pt x="4580" y="0"/>
                </a:lnTo>
                <a:lnTo>
                  <a:pt x="279654" y="0"/>
                </a:lnTo>
                <a:lnTo>
                  <a:pt x="281938" y="2288"/>
                </a:lnTo>
                <a:lnTo>
                  <a:pt x="284234" y="6864"/>
                </a:lnTo>
                <a:lnTo>
                  <a:pt x="284234" y="14487"/>
                </a:lnTo>
                <a:lnTo>
                  <a:pt x="279654" y="19051"/>
                </a:lnTo>
                <a:lnTo>
                  <a:pt x="275087" y="1905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44030" y="4036319"/>
            <a:ext cx="116839" cy="78740"/>
          </a:xfrm>
          <a:custGeom>
            <a:avLst/>
            <a:gdLst/>
            <a:ahLst/>
            <a:cxnLst/>
            <a:rect l="l" t="t" r="r" b="b"/>
            <a:pathLst>
              <a:path w="116839" h="78739">
                <a:moveTo>
                  <a:pt x="79243" y="39619"/>
                </a:moveTo>
                <a:lnTo>
                  <a:pt x="116574" y="78479"/>
                </a:lnTo>
                <a:lnTo>
                  <a:pt x="0" y="39619"/>
                </a:lnTo>
                <a:lnTo>
                  <a:pt x="116574" y="0"/>
                </a:lnTo>
                <a:lnTo>
                  <a:pt x="79243" y="3961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43055" y="4036319"/>
            <a:ext cx="361315" cy="78740"/>
          </a:xfrm>
          <a:custGeom>
            <a:avLst/>
            <a:gdLst/>
            <a:ahLst/>
            <a:cxnLst/>
            <a:rect l="l" t="t" r="r" b="b"/>
            <a:pathLst>
              <a:path w="361314" h="78739">
                <a:moveTo>
                  <a:pt x="116587" y="78479"/>
                </a:moveTo>
                <a:lnTo>
                  <a:pt x="0" y="39619"/>
                </a:lnTo>
                <a:lnTo>
                  <a:pt x="116587" y="0"/>
                </a:lnTo>
                <a:lnTo>
                  <a:pt x="88594" y="29708"/>
                </a:lnTo>
                <a:lnTo>
                  <a:pt x="74675" y="29708"/>
                </a:lnTo>
                <a:lnTo>
                  <a:pt x="72391" y="31996"/>
                </a:lnTo>
                <a:lnTo>
                  <a:pt x="70108" y="36572"/>
                </a:lnTo>
                <a:lnTo>
                  <a:pt x="70108" y="44195"/>
                </a:lnTo>
                <a:lnTo>
                  <a:pt x="74675" y="48759"/>
                </a:lnTo>
                <a:lnTo>
                  <a:pt x="88036" y="48759"/>
                </a:lnTo>
                <a:lnTo>
                  <a:pt x="116587" y="78479"/>
                </a:lnTo>
                <a:close/>
              </a:path>
              <a:path w="361314" h="78739">
                <a:moveTo>
                  <a:pt x="88036" y="48759"/>
                </a:moveTo>
                <a:lnTo>
                  <a:pt x="74675" y="48759"/>
                </a:lnTo>
                <a:lnTo>
                  <a:pt x="70108" y="44195"/>
                </a:lnTo>
                <a:lnTo>
                  <a:pt x="70108" y="36572"/>
                </a:lnTo>
                <a:lnTo>
                  <a:pt x="72391" y="31996"/>
                </a:lnTo>
                <a:lnTo>
                  <a:pt x="74675" y="29708"/>
                </a:lnTo>
                <a:lnTo>
                  <a:pt x="88594" y="29708"/>
                </a:lnTo>
                <a:lnTo>
                  <a:pt x="79256" y="39619"/>
                </a:lnTo>
                <a:lnTo>
                  <a:pt x="88036" y="48759"/>
                </a:lnTo>
                <a:close/>
              </a:path>
              <a:path w="361314" h="78739">
                <a:moveTo>
                  <a:pt x="354330" y="48759"/>
                </a:moveTo>
                <a:lnTo>
                  <a:pt x="88036" y="48759"/>
                </a:lnTo>
                <a:lnTo>
                  <a:pt x="79256" y="39619"/>
                </a:lnTo>
                <a:lnTo>
                  <a:pt x="88594" y="29708"/>
                </a:lnTo>
                <a:lnTo>
                  <a:pt x="354330" y="29708"/>
                </a:lnTo>
                <a:lnTo>
                  <a:pt x="356614" y="31996"/>
                </a:lnTo>
                <a:lnTo>
                  <a:pt x="358910" y="36572"/>
                </a:lnTo>
                <a:lnTo>
                  <a:pt x="361194" y="39619"/>
                </a:lnTo>
                <a:lnTo>
                  <a:pt x="358910" y="44195"/>
                </a:lnTo>
                <a:lnTo>
                  <a:pt x="354330" y="487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13164" y="4066027"/>
            <a:ext cx="291465" cy="19050"/>
          </a:xfrm>
          <a:custGeom>
            <a:avLst/>
            <a:gdLst/>
            <a:ahLst/>
            <a:cxnLst/>
            <a:rect l="l" t="t" r="r" b="b"/>
            <a:pathLst>
              <a:path w="291464" h="19050">
                <a:moveTo>
                  <a:pt x="279654" y="19051"/>
                </a:moveTo>
                <a:lnTo>
                  <a:pt x="4567" y="19051"/>
                </a:lnTo>
                <a:lnTo>
                  <a:pt x="0" y="14487"/>
                </a:lnTo>
                <a:lnTo>
                  <a:pt x="0" y="6864"/>
                </a:lnTo>
                <a:lnTo>
                  <a:pt x="2283" y="2288"/>
                </a:lnTo>
                <a:lnTo>
                  <a:pt x="4567" y="0"/>
                </a:lnTo>
                <a:lnTo>
                  <a:pt x="284222" y="0"/>
                </a:lnTo>
                <a:lnTo>
                  <a:pt x="286505" y="2288"/>
                </a:lnTo>
                <a:lnTo>
                  <a:pt x="288802" y="6864"/>
                </a:lnTo>
                <a:lnTo>
                  <a:pt x="291086" y="9911"/>
                </a:lnTo>
                <a:lnTo>
                  <a:pt x="288802" y="14487"/>
                </a:lnTo>
                <a:lnTo>
                  <a:pt x="284222" y="19051"/>
                </a:lnTo>
                <a:lnTo>
                  <a:pt x="279654" y="1905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43055" y="4036319"/>
            <a:ext cx="116839" cy="78740"/>
          </a:xfrm>
          <a:custGeom>
            <a:avLst/>
            <a:gdLst/>
            <a:ahLst/>
            <a:cxnLst/>
            <a:rect l="l" t="t" r="r" b="b"/>
            <a:pathLst>
              <a:path w="116839" h="78739">
                <a:moveTo>
                  <a:pt x="79256" y="39619"/>
                </a:moveTo>
                <a:lnTo>
                  <a:pt x="116587" y="78479"/>
                </a:lnTo>
                <a:lnTo>
                  <a:pt x="0" y="39619"/>
                </a:lnTo>
                <a:lnTo>
                  <a:pt x="116587" y="0"/>
                </a:lnTo>
                <a:lnTo>
                  <a:pt x="79256" y="3961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72163" y="4052311"/>
            <a:ext cx="361315" cy="76200"/>
          </a:xfrm>
          <a:custGeom>
            <a:avLst/>
            <a:gdLst/>
            <a:ahLst/>
            <a:cxnLst/>
            <a:rect l="l" t="t" r="r" b="b"/>
            <a:pathLst>
              <a:path w="361314" h="76200">
                <a:moveTo>
                  <a:pt x="244606" y="76204"/>
                </a:moveTo>
                <a:lnTo>
                  <a:pt x="281938" y="37343"/>
                </a:lnTo>
                <a:lnTo>
                  <a:pt x="244606" y="0"/>
                </a:lnTo>
                <a:lnTo>
                  <a:pt x="332659" y="28203"/>
                </a:lnTo>
                <a:lnTo>
                  <a:pt x="281938" y="28203"/>
                </a:lnTo>
                <a:lnTo>
                  <a:pt x="286518" y="30479"/>
                </a:lnTo>
                <a:lnTo>
                  <a:pt x="288802" y="30479"/>
                </a:lnTo>
                <a:lnTo>
                  <a:pt x="291086" y="35055"/>
                </a:lnTo>
                <a:lnTo>
                  <a:pt x="291086" y="41920"/>
                </a:lnTo>
                <a:lnTo>
                  <a:pt x="286518" y="46483"/>
                </a:lnTo>
                <a:lnTo>
                  <a:pt x="281938" y="48771"/>
                </a:lnTo>
                <a:lnTo>
                  <a:pt x="326908" y="48771"/>
                </a:lnTo>
                <a:lnTo>
                  <a:pt x="244606" y="76204"/>
                </a:lnTo>
                <a:close/>
              </a:path>
              <a:path w="361314" h="76200">
                <a:moveTo>
                  <a:pt x="270959" y="48771"/>
                </a:moveTo>
                <a:lnTo>
                  <a:pt x="11431" y="48771"/>
                </a:lnTo>
                <a:lnTo>
                  <a:pt x="6864" y="46483"/>
                </a:lnTo>
                <a:lnTo>
                  <a:pt x="2283" y="41920"/>
                </a:lnTo>
                <a:lnTo>
                  <a:pt x="0" y="37343"/>
                </a:lnTo>
                <a:lnTo>
                  <a:pt x="2283" y="35055"/>
                </a:lnTo>
                <a:lnTo>
                  <a:pt x="4580" y="30479"/>
                </a:lnTo>
                <a:lnTo>
                  <a:pt x="6864" y="30479"/>
                </a:lnTo>
                <a:lnTo>
                  <a:pt x="11431" y="28203"/>
                </a:lnTo>
                <a:lnTo>
                  <a:pt x="272801" y="28203"/>
                </a:lnTo>
                <a:lnTo>
                  <a:pt x="281938" y="37343"/>
                </a:lnTo>
                <a:lnTo>
                  <a:pt x="270959" y="48771"/>
                </a:lnTo>
                <a:close/>
              </a:path>
              <a:path w="361314" h="76200">
                <a:moveTo>
                  <a:pt x="326908" y="48771"/>
                </a:moveTo>
                <a:lnTo>
                  <a:pt x="281938" y="48771"/>
                </a:lnTo>
                <a:lnTo>
                  <a:pt x="286518" y="46483"/>
                </a:lnTo>
                <a:lnTo>
                  <a:pt x="291086" y="41920"/>
                </a:lnTo>
                <a:lnTo>
                  <a:pt x="291086" y="35055"/>
                </a:lnTo>
                <a:lnTo>
                  <a:pt x="288802" y="30479"/>
                </a:lnTo>
                <a:lnTo>
                  <a:pt x="286518" y="30479"/>
                </a:lnTo>
                <a:lnTo>
                  <a:pt x="281938" y="28203"/>
                </a:lnTo>
                <a:lnTo>
                  <a:pt x="332659" y="28203"/>
                </a:lnTo>
                <a:lnTo>
                  <a:pt x="361194" y="37343"/>
                </a:lnTo>
                <a:lnTo>
                  <a:pt x="326908" y="487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72163" y="4080515"/>
            <a:ext cx="291465" cy="20955"/>
          </a:xfrm>
          <a:custGeom>
            <a:avLst/>
            <a:gdLst/>
            <a:ahLst/>
            <a:cxnLst/>
            <a:rect l="l" t="t" r="r" b="b"/>
            <a:pathLst>
              <a:path w="291464" h="20954">
                <a:moveTo>
                  <a:pt x="281938" y="20568"/>
                </a:moveTo>
                <a:lnTo>
                  <a:pt x="11431" y="20568"/>
                </a:lnTo>
                <a:lnTo>
                  <a:pt x="6864" y="18279"/>
                </a:lnTo>
                <a:lnTo>
                  <a:pt x="2283" y="13716"/>
                </a:lnTo>
                <a:lnTo>
                  <a:pt x="0" y="9139"/>
                </a:lnTo>
                <a:lnTo>
                  <a:pt x="2283" y="6851"/>
                </a:lnTo>
                <a:lnTo>
                  <a:pt x="4580" y="2275"/>
                </a:lnTo>
                <a:lnTo>
                  <a:pt x="6864" y="2275"/>
                </a:lnTo>
                <a:lnTo>
                  <a:pt x="11431" y="0"/>
                </a:lnTo>
                <a:lnTo>
                  <a:pt x="281938" y="0"/>
                </a:lnTo>
                <a:lnTo>
                  <a:pt x="286518" y="2275"/>
                </a:lnTo>
                <a:lnTo>
                  <a:pt x="288802" y="2275"/>
                </a:lnTo>
                <a:lnTo>
                  <a:pt x="291086" y="6851"/>
                </a:lnTo>
                <a:lnTo>
                  <a:pt x="291086" y="13716"/>
                </a:lnTo>
                <a:lnTo>
                  <a:pt x="286518" y="18279"/>
                </a:lnTo>
                <a:lnTo>
                  <a:pt x="281938" y="2056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516769" y="4052311"/>
            <a:ext cx="116839" cy="76200"/>
          </a:xfrm>
          <a:custGeom>
            <a:avLst/>
            <a:gdLst/>
            <a:ahLst/>
            <a:cxnLst/>
            <a:rect l="l" t="t" r="r" b="b"/>
            <a:pathLst>
              <a:path w="116839" h="76200">
                <a:moveTo>
                  <a:pt x="37331" y="37343"/>
                </a:moveTo>
                <a:lnTo>
                  <a:pt x="0" y="0"/>
                </a:lnTo>
                <a:lnTo>
                  <a:pt x="116587" y="37343"/>
                </a:lnTo>
                <a:lnTo>
                  <a:pt x="0" y="76204"/>
                </a:lnTo>
                <a:lnTo>
                  <a:pt x="37331" y="3734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181734" y="4038594"/>
            <a:ext cx="359410" cy="76200"/>
          </a:xfrm>
          <a:custGeom>
            <a:avLst/>
            <a:gdLst/>
            <a:ahLst/>
            <a:cxnLst/>
            <a:rect l="l" t="t" r="r" b="b"/>
            <a:pathLst>
              <a:path w="359409" h="76200">
                <a:moveTo>
                  <a:pt x="242323" y="76204"/>
                </a:moveTo>
                <a:lnTo>
                  <a:pt x="281951" y="37343"/>
                </a:lnTo>
                <a:lnTo>
                  <a:pt x="242323" y="0"/>
                </a:lnTo>
                <a:lnTo>
                  <a:pt x="327967" y="27432"/>
                </a:lnTo>
                <a:lnTo>
                  <a:pt x="286518" y="27432"/>
                </a:lnTo>
                <a:lnTo>
                  <a:pt x="288802" y="29720"/>
                </a:lnTo>
                <a:lnTo>
                  <a:pt x="291086" y="34297"/>
                </a:lnTo>
                <a:lnTo>
                  <a:pt x="291086" y="41920"/>
                </a:lnTo>
                <a:lnTo>
                  <a:pt x="286518" y="46483"/>
                </a:lnTo>
                <a:lnTo>
                  <a:pt x="331489" y="46483"/>
                </a:lnTo>
                <a:lnTo>
                  <a:pt x="242323" y="76204"/>
                </a:lnTo>
                <a:close/>
              </a:path>
              <a:path w="359409" h="76200">
                <a:moveTo>
                  <a:pt x="272630" y="46483"/>
                </a:moveTo>
                <a:lnTo>
                  <a:pt x="6864" y="46483"/>
                </a:lnTo>
                <a:lnTo>
                  <a:pt x="2296" y="44195"/>
                </a:lnTo>
                <a:lnTo>
                  <a:pt x="2296" y="41920"/>
                </a:lnTo>
                <a:lnTo>
                  <a:pt x="0" y="37343"/>
                </a:lnTo>
                <a:lnTo>
                  <a:pt x="2296" y="34297"/>
                </a:lnTo>
                <a:lnTo>
                  <a:pt x="2296" y="29720"/>
                </a:lnTo>
                <a:lnTo>
                  <a:pt x="6864" y="27432"/>
                </a:lnTo>
                <a:lnTo>
                  <a:pt x="271433" y="27432"/>
                </a:lnTo>
                <a:lnTo>
                  <a:pt x="281951" y="37343"/>
                </a:lnTo>
                <a:lnTo>
                  <a:pt x="272630" y="46483"/>
                </a:lnTo>
                <a:close/>
              </a:path>
              <a:path w="359409" h="76200">
                <a:moveTo>
                  <a:pt x="331489" y="46483"/>
                </a:moveTo>
                <a:lnTo>
                  <a:pt x="286518" y="46483"/>
                </a:lnTo>
                <a:lnTo>
                  <a:pt x="291086" y="41920"/>
                </a:lnTo>
                <a:lnTo>
                  <a:pt x="291086" y="34297"/>
                </a:lnTo>
                <a:lnTo>
                  <a:pt x="288802" y="29720"/>
                </a:lnTo>
                <a:lnTo>
                  <a:pt x="286518" y="27432"/>
                </a:lnTo>
                <a:lnTo>
                  <a:pt x="327967" y="27432"/>
                </a:lnTo>
                <a:lnTo>
                  <a:pt x="358910" y="37343"/>
                </a:lnTo>
                <a:lnTo>
                  <a:pt x="331489" y="464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181734" y="4066027"/>
            <a:ext cx="291465" cy="19050"/>
          </a:xfrm>
          <a:custGeom>
            <a:avLst/>
            <a:gdLst/>
            <a:ahLst/>
            <a:cxnLst/>
            <a:rect l="l" t="t" r="r" b="b"/>
            <a:pathLst>
              <a:path w="291465" h="19050">
                <a:moveTo>
                  <a:pt x="281951" y="19051"/>
                </a:moveTo>
                <a:lnTo>
                  <a:pt x="6864" y="19051"/>
                </a:lnTo>
                <a:lnTo>
                  <a:pt x="2296" y="16762"/>
                </a:lnTo>
                <a:lnTo>
                  <a:pt x="2296" y="14487"/>
                </a:lnTo>
                <a:lnTo>
                  <a:pt x="0" y="9911"/>
                </a:lnTo>
                <a:lnTo>
                  <a:pt x="2296" y="6864"/>
                </a:lnTo>
                <a:lnTo>
                  <a:pt x="2296" y="2288"/>
                </a:lnTo>
                <a:lnTo>
                  <a:pt x="6864" y="0"/>
                </a:lnTo>
                <a:lnTo>
                  <a:pt x="286518" y="0"/>
                </a:lnTo>
                <a:lnTo>
                  <a:pt x="288802" y="2288"/>
                </a:lnTo>
                <a:lnTo>
                  <a:pt x="291086" y="6864"/>
                </a:lnTo>
                <a:lnTo>
                  <a:pt x="291086" y="14487"/>
                </a:lnTo>
                <a:lnTo>
                  <a:pt x="288802" y="16762"/>
                </a:lnTo>
                <a:lnTo>
                  <a:pt x="286518" y="19051"/>
                </a:lnTo>
                <a:lnTo>
                  <a:pt x="281951" y="1905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424057" y="4038594"/>
            <a:ext cx="116839" cy="76200"/>
          </a:xfrm>
          <a:custGeom>
            <a:avLst/>
            <a:gdLst/>
            <a:ahLst/>
            <a:cxnLst/>
            <a:rect l="l" t="t" r="r" b="b"/>
            <a:pathLst>
              <a:path w="116840" h="76200">
                <a:moveTo>
                  <a:pt x="39628" y="37343"/>
                </a:moveTo>
                <a:lnTo>
                  <a:pt x="0" y="0"/>
                </a:lnTo>
                <a:lnTo>
                  <a:pt x="116587" y="37343"/>
                </a:lnTo>
                <a:lnTo>
                  <a:pt x="0" y="76204"/>
                </a:lnTo>
                <a:lnTo>
                  <a:pt x="39628" y="3734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22413" y="4253479"/>
            <a:ext cx="711200" cy="356235"/>
          </a:xfrm>
          <a:custGeom>
            <a:avLst/>
            <a:gdLst/>
            <a:ahLst/>
            <a:cxnLst/>
            <a:rect l="l" t="t" r="r" b="b"/>
            <a:pathLst>
              <a:path w="711200" h="356235">
                <a:moveTo>
                  <a:pt x="627244" y="326228"/>
                </a:moveTo>
                <a:lnTo>
                  <a:pt x="2283" y="16004"/>
                </a:lnTo>
                <a:lnTo>
                  <a:pt x="2283" y="13716"/>
                </a:lnTo>
                <a:lnTo>
                  <a:pt x="0" y="9152"/>
                </a:lnTo>
                <a:lnTo>
                  <a:pt x="2283" y="6864"/>
                </a:lnTo>
                <a:lnTo>
                  <a:pt x="4567" y="2288"/>
                </a:lnTo>
                <a:lnTo>
                  <a:pt x="6851" y="0"/>
                </a:lnTo>
                <a:lnTo>
                  <a:pt x="11418" y="0"/>
                </a:lnTo>
                <a:lnTo>
                  <a:pt x="636863" y="310477"/>
                </a:lnTo>
                <a:lnTo>
                  <a:pt x="640836" y="321568"/>
                </a:lnTo>
                <a:lnTo>
                  <a:pt x="627244" y="326228"/>
                </a:lnTo>
                <a:close/>
              </a:path>
              <a:path w="711200" h="356235">
                <a:moveTo>
                  <a:pt x="687268" y="332996"/>
                </a:moveTo>
                <a:lnTo>
                  <a:pt x="640836" y="332996"/>
                </a:lnTo>
                <a:lnTo>
                  <a:pt x="643120" y="330708"/>
                </a:lnTo>
                <a:lnTo>
                  <a:pt x="647700" y="330708"/>
                </a:lnTo>
                <a:lnTo>
                  <a:pt x="649941" y="326228"/>
                </a:lnTo>
                <a:lnTo>
                  <a:pt x="649984" y="319279"/>
                </a:lnTo>
                <a:lnTo>
                  <a:pt x="645403" y="314716"/>
                </a:lnTo>
                <a:lnTo>
                  <a:pt x="636863" y="310477"/>
                </a:lnTo>
                <a:lnTo>
                  <a:pt x="622553" y="270520"/>
                </a:lnTo>
                <a:lnTo>
                  <a:pt x="687268" y="332996"/>
                </a:lnTo>
                <a:close/>
              </a:path>
              <a:path w="711200" h="356235">
                <a:moveTo>
                  <a:pt x="640836" y="332996"/>
                </a:moveTo>
                <a:lnTo>
                  <a:pt x="627244" y="326228"/>
                </a:lnTo>
                <a:lnTo>
                  <a:pt x="640836" y="321568"/>
                </a:lnTo>
                <a:lnTo>
                  <a:pt x="636863" y="310477"/>
                </a:lnTo>
                <a:lnTo>
                  <a:pt x="645403" y="314716"/>
                </a:lnTo>
                <a:lnTo>
                  <a:pt x="649984" y="319279"/>
                </a:lnTo>
                <a:lnTo>
                  <a:pt x="649941" y="326228"/>
                </a:lnTo>
                <a:lnTo>
                  <a:pt x="647700" y="330708"/>
                </a:lnTo>
                <a:lnTo>
                  <a:pt x="643120" y="330708"/>
                </a:lnTo>
                <a:lnTo>
                  <a:pt x="640836" y="332996"/>
                </a:lnTo>
                <a:close/>
              </a:path>
              <a:path w="711200" h="356235">
                <a:moveTo>
                  <a:pt x="710944" y="355852"/>
                </a:moveTo>
                <a:lnTo>
                  <a:pt x="587492" y="339860"/>
                </a:lnTo>
                <a:lnTo>
                  <a:pt x="627244" y="326228"/>
                </a:lnTo>
                <a:lnTo>
                  <a:pt x="640836" y="332996"/>
                </a:lnTo>
                <a:lnTo>
                  <a:pt x="687268" y="332996"/>
                </a:lnTo>
                <a:lnTo>
                  <a:pt x="710944" y="3558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22413" y="4253479"/>
            <a:ext cx="650240" cy="333375"/>
          </a:xfrm>
          <a:custGeom>
            <a:avLst/>
            <a:gdLst/>
            <a:ahLst/>
            <a:cxnLst/>
            <a:rect l="l" t="t" r="r" b="b"/>
            <a:pathLst>
              <a:path w="650239" h="333375">
                <a:moveTo>
                  <a:pt x="636268" y="330708"/>
                </a:moveTo>
                <a:lnTo>
                  <a:pt x="6851" y="18292"/>
                </a:lnTo>
                <a:lnTo>
                  <a:pt x="2283" y="16004"/>
                </a:lnTo>
                <a:lnTo>
                  <a:pt x="2283" y="13716"/>
                </a:lnTo>
                <a:lnTo>
                  <a:pt x="0" y="9152"/>
                </a:lnTo>
                <a:lnTo>
                  <a:pt x="2283" y="6864"/>
                </a:lnTo>
                <a:lnTo>
                  <a:pt x="4567" y="2288"/>
                </a:lnTo>
                <a:lnTo>
                  <a:pt x="6851" y="0"/>
                </a:lnTo>
                <a:lnTo>
                  <a:pt x="11418" y="0"/>
                </a:lnTo>
                <a:lnTo>
                  <a:pt x="15999" y="2288"/>
                </a:lnTo>
                <a:lnTo>
                  <a:pt x="645403" y="314716"/>
                </a:lnTo>
                <a:lnTo>
                  <a:pt x="649984" y="319279"/>
                </a:lnTo>
                <a:lnTo>
                  <a:pt x="649984" y="326144"/>
                </a:lnTo>
                <a:lnTo>
                  <a:pt x="647700" y="330708"/>
                </a:lnTo>
                <a:lnTo>
                  <a:pt x="643120" y="330708"/>
                </a:lnTo>
                <a:lnTo>
                  <a:pt x="640836" y="332996"/>
                </a:lnTo>
                <a:lnTo>
                  <a:pt x="636268" y="3307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09905" y="4524000"/>
            <a:ext cx="123825" cy="85725"/>
          </a:xfrm>
          <a:custGeom>
            <a:avLst/>
            <a:gdLst/>
            <a:ahLst/>
            <a:cxnLst/>
            <a:rect l="l" t="t" r="r" b="b"/>
            <a:pathLst>
              <a:path w="123825" h="85725">
                <a:moveTo>
                  <a:pt x="53343" y="51047"/>
                </a:moveTo>
                <a:lnTo>
                  <a:pt x="35060" y="0"/>
                </a:lnTo>
                <a:lnTo>
                  <a:pt x="123451" y="85331"/>
                </a:lnTo>
                <a:lnTo>
                  <a:pt x="0" y="69339"/>
                </a:lnTo>
                <a:lnTo>
                  <a:pt x="53343" y="5104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656720" y="4572759"/>
            <a:ext cx="359410" cy="76200"/>
          </a:xfrm>
          <a:custGeom>
            <a:avLst/>
            <a:gdLst/>
            <a:ahLst/>
            <a:cxnLst/>
            <a:rect l="l" t="t" r="r" b="b"/>
            <a:pathLst>
              <a:path w="359409" h="76200">
                <a:moveTo>
                  <a:pt x="242323" y="76204"/>
                </a:moveTo>
                <a:lnTo>
                  <a:pt x="281938" y="36572"/>
                </a:lnTo>
                <a:lnTo>
                  <a:pt x="242323" y="0"/>
                </a:lnTo>
                <a:lnTo>
                  <a:pt x="329764" y="27432"/>
                </a:lnTo>
                <a:lnTo>
                  <a:pt x="281938" y="27432"/>
                </a:lnTo>
                <a:lnTo>
                  <a:pt x="287271" y="29720"/>
                </a:lnTo>
                <a:lnTo>
                  <a:pt x="289567" y="29720"/>
                </a:lnTo>
                <a:lnTo>
                  <a:pt x="291851" y="34297"/>
                </a:lnTo>
                <a:lnTo>
                  <a:pt x="291851" y="41148"/>
                </a:lnTo>
                <a:lnTo>
                  <a:pt x="287271" y="45725"/>
                </a:lnTo>
                <a:lnTo>
                  <a:pt x="281938" y="48013"/>
                </a:lnTo>
                <a:lnTo>
                  <a:pt x="325245" y="48013"/>
                </a:lnTo>
                <a:lnTo>
                  <a:pt x="242323" y="76204"/>
                </a:lnTo>
                <a:close/>
              </a:path>
              <a:path w="359409" h="76200">
                <a:moveTo>
                  <a:pt x="270502" y="48013"/>
                </a:moveTo>
                <a:lnTo>
                  <a:pt x="9147" y="48013"/>
                </a:lnTo>
                <a:lnTo>
                  <a:pt x="6864" y="45725"/>
                </a:lnTo>
                <a:lnTo>
                  <a:pt x="2283" y="43437"/>
                </a:lnTo>
                <a:lnTo>
                  <a:pt x="2283" y="41148"/>
                </a:lnTo>
                <a:lnTo>
                  <a:pt x="0" y="36572"/>
                </a:lnTo>
                <a:lnTo>
                  <a:pt x="2283" y="34297"/>
                </a:lnTo>
                <a:lnTo>
                  <a:pt x="2283" y="29720"/>
                </a:lnTo>
                <a:lnTo>
                  <a:pt x="6864" y="29720"/>
                </a:lnTo>
                <a:lnTo>
                  <a:pt x="9147" y="27432"/>
                </a:lnTo>
                <a:lnTo>
                  <a:pt x="272037" y="27432"/>
                </a:lnTo>
                <a:lnTo>
                  <a:pt x="281938" y="36572"/>
                </a:lnTo>
                <a:lnTo>
                  <a:pt x="270502" y="48013"/>
                </a:lnTo>
                <a:close/>
              </a:path>
              <a:path w="359409" h="76200">
                <a:moveTo>
                  <a:pt x="325245" y="48013"/>
                </a:moveTo>
                <a:lnTo>
                  <a:pt x="281938" y="48013"/>
                </a:lnTo>
                <a:lnTo>
                  <a:pt x="287271" y="45725"/>
                </a:lnTo>
                <a:lnTo>
                  <a:pt x="291851" y="41148"/>
                </a:lnTo>
                <a:lnTo>
                  <a:pt x="291851" y="34297"/>
                </a:lnTo>
                <a:lnTo>
                  <a:pt x="289567" y="29720"/>
                </a:lnTo>
                <a:lnTo>
                  <a:pt x="287271" y="29720"/>
                </a:lnTo>
                <a:lnTo>
                  <a:pt x="281938" y="27432"/>
                </a:lnTo>
                <a:lnTo>
                  <a:pt x="329764" y="27432"/>
                </a:lnTo>
                <a:lnTo>
                  <a:pt x="358897" y="36572"/>
                </a:lnTo>
                <a:lnTo>
                  <a:pt x="325245" y="480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656720" y="4600192"/>
            <a:ext cx="292100" cy="20955"/>
          </a:xfrm>
          <a:custGeom>
            <a:avLst/>
            <a:gdLst/>
            <a:ahLst/>
            <a:cxnLst/>
            <a:rect l="l" t="t" r="r" b="b"/>
            <a:pathLst>
              <a:path w="292100" h="20954">
                <a:moveTo>
                  <a:pt x="281938" y="20580"/>
                </a:moveTo>
                <a:lnTo>
                  <a:pt x="9147" y="20580"/>
                </a:lnTo>
                <a:lnTo>
                  <a:pt x="6864" y="18292"/>
                </a:lnTo>
                <a:lnTo>
                  <a:pt x="2283" y="16004"/>
                </a:lnTo>
                <a:lnTo>
                  <a:pt x="2283" y="13716"/>
                </a:lnTo>
                <a:lnTo>
                  <a:pt x="0" y="9139"/>
                </a:lnTo>
                <a:lnTo>
                  <a:pt x="2283" y="6864"/>
                </a:lnTo>
                <a:lnTo>
                  <a:pt x="2283" y="2288"/>
                </a:lnTo>
                <a:lnTo>
                  <a:pt x="6864" y="2288"/>
                </a:lnTo>
                <a:lnTo>
                  <a:pt x="9147" y="0"/>
                </a:lnTo>
                <a:lnTo>
                  <a:pt x="281938" y="0"/>
                </a:lnTo>
                <a:lnTo>
                  <a:pt x="287271" y="2288"/>
                </a:lnTo>
                <a:lnTo>
                  <a:pt x="289567" y="2288"/>
                </a:lnTo>
                <a:lnTo>
                  <a:pt x="291851" y="6864"/>
                </a:lnTo>
                <a:lnTo>
                  <a:pt x="291851" y="13716"/>
                </a:lnTo>
                <a:lnTo>
                  <a:pt x="287271" y="18292"/>
                </a:lnTo>
                <a:lnTo>
                  <a:pt x="281938" y="2058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899043" y="4572759"/>
            <a:ext cx="116839" cy="76200"/>
          </a:xfrm>
          <a:custGeom>
            <a:avLst/>
            <a:gdLst/>
            <a:ahLst/>
            <a:cxnLst/>
            <a:rect l="l" t="t" r="r" b="b"/>
            <a:pathLst>
              <a:path w="116840" h="76200">
                <a:moveTo>
                  <a:pt x="39615" y="36572"/>
                </a:moveTo>
                <a:lnTo>
                  <a:pt x="0" y="0"/>
                </a:lnTo>
                <a:lnTo>
                  <a:pt x="116574" y="36572"/>
                </a:lnTo>
                <a:lnTo>
                  <a:pt x="0" y="76204"/>
                </a:lnTo>
                <a:lnTo>
                  <a:pt x="39615" y="36572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93780" y="3915919"/>
            <a:ext cx="1049655" cy="346710"/>
          </a:xfrm>
          <a:custGeom>
            <a:avLst/>
            <a:gdLst/>
            <a:ahLst/>
            <a:cxnLst/>
            <a:rect l="l" t="t" r="r" b="b"/>
            <a:pathLst>
              <a:path w="1049654" h="346710">
                <a:moveTo>
                  <a:pt x="525026" y="0"/>
                </a:moveTo>
                <a:lnTo>
                  <a:pt x="470917" y="2288"/>
                </a:lnTo>
                <a:lnTo>
                  <a:pt x="419870" y="4576"/>
                </a:lnTo>
                <a:lnTo>
                  <a:pt x="368811" y="9139"/>
                </a:lnTo>
                <a:lnTo>
                  <a:pt x="321566" y="13716"/>
                </a:lnTo>
                <a:lnTo>
                  <a:pt x="298703" y="18292"/>
                </a:lnTo>
                <a:lnTo>
                  <a:pt x="275087" y="21339"/>
                </a:lnTo>
                <a:lnTo>
                  <a:pt x="254507" y="25902"/>
                </a:lnTo>
                <a:lnTo>
                  <a:pt x="233175" y="30479"/>
                </a:lnTo>
                <a:lnTo>
                  <a:pt x="212595" y="35055"/>
                </a:lnTo>
                <a:lnTo>
                  <a:pt x="191263" y="41907"/>
                </a:lnTo>
                <a:lnTo>
                  <a:pt x="172980" y="46483"/>
                </a:lnTo>
                <a:lnTo>
                  <a:pt x="153931" y="51047"/>
                </a:lnTo>
                <a:lnTo>
                  <a:pt x="137919" y="57911"/>
                </a:lnTo>
                <a:lnTo>
                  <a:pt x="121155" y="64763"/>
                </a:lnTo>
                <a:lnTo>
                  <a:pt x="105155" y="71628"/>
                </a:lnTo>
                <a:lnTo>
                  <a:pt x="91440" y="76204"/>
                </a:lnTo>
                <a:lnTo>
                  <a:pt x="76959" y="85344"/>
                </a:lnTo>
                <a:lnTo>
                  <a:pt x="65540" y="92967"/>
                </a:lnTo>
                <a:lnTo>
                  <a:pt x="54108" y="99819"/>
                </a:lnTo>
                <a:lnTo>
                  <a:pt x="16764" y="131828"/>
                </a:lnTo>
                <a:lnTo>
                  <a:pt x="2283" y="166871"/>
                </a:lnTo>
                <a:lnTo>
                  <a:pt x="0" y="173735"/>
                </a:lnTo>
                <a:lnTo>
                  <a:pt x="6864" y="201168"/>
                </a:lnTo>
                <a:lnTo>
                  <a:pt x="11431" y="210308"/>
                </a:lnTo>
                <a:lnTo>
                  <a:pt x="16764" y="217172"/>
                </a:lnTo>
                <a:lnTo>
                  <a:pt x="25912" y="226312"/>
                </a:lnTo>
                <a:lnTo>
                  <a:pt x="32763" y="233935"/>
                </a:lnTo>
                <a:lnTo>
                  <a:pt x="41911" y="243075"/>
                </a:lnTo>
                <a:lnTo>
                  <a:pt x="54108" y="249939"/>
                </a:lnTo>
                <a:lnTo>
                  <a:pt x="76959" y="263656"/>
                </a:lnTo>
                <a:lnTo>
                  <a:pt x="91440" y="270508"/>
                </a:lnTo>
                <a:lnTo>
                  <a:pt x="105155" y="277372"/>
                </a:lnTo>
                <a:lnTo>
                  <a:pt x="121155" y="284224"/>
                </a:lnTo>
                <a:lnTo>
                  <a:pt x="137919" y="291076"/>
                </a:lnTo>
                <a:lnTo>
                  <a:pt x="153931" y="295652"/>
                </a:lnTo>
                <a:lnTo>
                  <a:pt x="172980" y="303275"/>
                </a:lnTo>
                <a:lnTo>
                  <a:pt x="191263" y="307851"/>
                </a:lnTo>
                <a:lnTo>
                  <a:pt x="212595" y="314703"/>
                </a:lnTo>
                <a:lnTo>
                  <a:pt x="233175" y="319279"/>
                </a:lnTo>
                <a:lnTo>
                  <a:pt x="254507" y="323843"/>
                </a:lnTo>
                <a:lnTo>
                  <a:pt x="275087" y="326131"/>
                </a:lnTo>
                <a:lnTo>
                  <a:pt x="298703" y="330708"/>
                </a:lnTo>
                <a:lnTo>
                  <a:pt x="321566" y="335284"/>
                </a:lnTo>
                <a:lnTo>
                  <a:pt x="368811" y="339848"/>
                </a:lnTo>
                <a:lnTo>
                  <a:pt x="419870" y="344424"/>
                </a:lnTo>
                <a:lnTo>
                  <a:pt x="470917" y="346712"/>
                </a:lnTo>
                <a:lnTo>
                  <a:pt x="578357" y="346712"/>
                </a:lnTo>
                <a:lnTo>
                  <a:pt x="631701" y="344424"/>
                </a:lnTo>
                <a:lnTo>
                  <a:pt x="681229" y="339848"/>
                </a:lnTo>
                <a:lnTo>
                  <a:pt x="706376" y="337559"/>
                </a:lnTo>
                <a:lnTo>
                  <a:pt x="730005" y="335284"/>
                </a:lnTo>
                <a:lnTo>
                  <a:pt x="753621" y="330708"/>
                </a:lnTo>
                <a:lnTo>
                  <a:pt x="776485" y="326131"/>
                </a:lnTo>
                <a:lnTo>
                  <a:pt x="797817" y="323843"/>
                </a:lnTo>
                <a:lnTo>
                  <a:pt x="818396" y="319279"/>
                </a:lnTo>
                <a:lnTo>
                  <a:pt x="839729" y="314703"/>
                </a:lnTo>
                <a:lnTo>
                  <a:pt x="860296" y="307851"/>
                </a:lnTo>
                <a:lnTo>
                  <a:pt x="879357" y="303275"/>
                </a:lnTo>
                <a:lnTo>
                  <a:pt x="895356" y="295652"/>
                </a:lnTo>
                <a:lnTo>
                  <a:pt x="914405" y="291076"/>
                </a:lnTo>
                <a:lnTo>
                  <a:pt x="960884" y="270508"/>
                </a:lnTo>
                <a:lnTo>
                  <a:pt x="1009647" y="243075"/>
                </a:lnTo>
                <a:lnTo>
                  <a:pt x="1033276" y="217172"/>
                </a:lnTo>
                <a:lnTo>
                  <a:pt x="1040127" y="210308"/>
                </a:lnTo>
                <a:lnTo>
                  <a:pt x="1044708" y="201168"/>
                </a:lnTo>
                <a:lnTo>
                  <a:pt x="1046991" y="192028"/>
                </a:lnTo>
                <a:lnTo>
                  <a:pt x="1049275" y="182875"/>
                </a:lnTo>
                <a:lnTo>
                  <a:pt x="1049275" y="166871"/>
                </a:lnTo>
                <a:lnTo>
                  <a:pt x="1046991" y="156972"/>
                </a:lnTo>
                <a:lnTo>
                  <a:pt x="1044708" y="147832"/>
                </a:lnTo>
                <a:lnTo>
                  <a:pt x="1040127" y="138679"/>
                </a:lnTo>
                <a:lnTo>
                  <a:pt x="1033276" y="131828"/>
                </a:lnTo>
                <a:lnTo>
                  <a:pt x="1026412" y="122675"/>
                </a:lnTo>
                <a:lnTo>
                  <a:pt x="1018795" y="115823"/>
                </a:lnTo>
                <a:lnTo>
                  <a:pt x="1009647" y="106683"/>
                </a:lnTo>
                <a:lnTo>
                  <a:pt x="986797" y="92967"/>
                </a:lnTo>
                <a:lnTo>
                  <a:pt x="974599" y="85344"/>
                </a:lnTo>
                <a:lnTo>
                  <a:pt x="960884" y="76204"/>
                </a:lnTo>
                <a:lnTo>
                  <a:pt x="946403" y="71628"/>
                </a:lnTo>
                <a:lnTo>
                  <a:pt x="914405" y="57911"/>
                </a:lnTo>
                <a:lnTo>
                  <a:pt x="895356" y="51047"/>
                </a:lnTo>
                <a:lnTo>
                  <a:pt x="879357" y="46483"/>
                </a:lnTo>
                <a:lnTo>
                  <a:pt x="860296" y="41907"/>
                </a:lnTo>
                <a:lnTo>
                  <a:pt x="839729" y="35055"/>
                </a:lnTo>
                <a:lnTo>
                  <a:pt x="818396" y="30479"/>
                </a:lnTo>
                <a:lnTo>
                  <a:pt x="797817" y="25902"/>
                </a:lnTo>
                <a:lnTo>
                  <a:pt x="776485" y="21339"/>
                </a:lnTo>
                <a:lnTo>
                  <a:pt x="753621" y="18292"/>
                </a:lnTo>
                <a:lnTo>
                  <a:pt x="730005" y="13716"/>
                </a:lnTo>
                <a:lnTo>
                  <a:pt x="706376" y="11428"/>
                </a:lnTo>
                <a:lnTo>
                  <a:pt x="681229" y="9139"/>
                </a:lnTo>
                <a:lnTo>
                  <a:pt x="631701" y="4576"/>
                </a:lnTo>
                <a:lnTo>
                  <a:pt x="525026" y="0"/>
                </a:lnTo>
              </a:path>
            </a:pathLst>
          </a:custGeom>
          <a:ln w="1386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244991" y="3915919"/>
            <a:ext cx="2651760" cy="346710"/>
          </a:xfrm>
          <a:prstGeom prst="rect">
            <a:avLst/>
          </a:prstGeom>
          <a:ln w="13862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320"/>
              </a:spcBef>
              <a:tabLst>
                <a:tab pos="1904364" algn="l"/>
              </a:tabLst>
            </a:pPr>
            <a:r>
              <a:rPr sz="2250" baseline="1851" dirty="0">
                <a:latin typeface="Arial"/>
                <a:cs typeface="Arial"/>
              </a:rPr>
              <a:t>Ά</a:t>
            </a:r>
            <a:r>
              <a:rPr sz="2250" spc="15" baseline="1851" dirty="0">
                <a:latin typeface="Arial"/>
                <a:cs typeface="Arial"/>
              </a:rPr>
              <a:t>το</a:t>
            </a:r>
            <a:r>
              <a:rPr sz="2250" spc="22" baseline="1851" dirty="0">
                <a:latin typeface="Arial"/>
                <a:cs typeface="Arial"/>
              </a:rPr>
              <a:t>µ</a:t>
            </a:r>
            <a:r>
              <a:rPr sz="2250" spc="7" baseline="1851" dirty="0">
                <a:latin typeface="Arial"/>
                <a:cs typeface="Arial"/>
              </a:rPr>
              <a:t>ο</a:t>
            </a:r>
            <a:r>
              <a:rPr sz="2250" baseline="1851" dirty="0">
                <a:latin typeface="Arial"/>
                <a:cs typeface="Arial"/>
              </a:rPr>
              <a:t>:</a:t>
            </a:r>
            <a:r>
              <a:rPr sz="2250" spc="37" baseline="1851" dirty="0">
                <a:latin typeface="Arial"/>
                <a:cs typeface="Arial"/>
              </a:rPr>
              <a:t> </a:t>
            </a:r>
            <a:r>
              <a:rPr sz="2250" spc="15" baseline="1851" dirty="0">
                <a:latin typeface="Arial"/>
                <a:cs typeface="Arial"/>
              </a:rPr>
              <a:t>Γ</a:t>
            </a:r>
            <a:r>
              <a:rPr sz="2250" spc="-15" baseline="1851" dirty="0">
                <a:latin typeface="Arial"/>
                <a:cs typeface="Arial"/>
              </a:rPr>
              <a:t>ι</a:t>
            </a:r>
            <a:r>
              <a:rPr sz="2250" spc="44" baseline="1851" dirty="0">
                <a:latin typeface="Arial"/>
                <a:cs typeface="Arial"/>
              </a:rPr>
              <a:t>ά</a:t>
            </a:r>
            <a:r>
              <a:rPr sz="2250" spc="22" baseline="1851" dirty="0">
                <a:latin typeface="Arial"/>
                <a:cs typeface="Arial"/>
              </a:rPr>
              <a:t>ν</a:t>
            </a:r>
            <a:r>
              <a:rPr sz="2250" spc="7" baseline="1851" dirty="0">
                <a:latin typeface="Arial"/>
                <a:cs typeface="Arial"/>
              </a:rPr>
              <a:t>ν</a:t>
            </a:r>
            <a:r>
              <a:rPr sz="2250" spc="15" baseline="1851" dirty="0">
                <a:latin typeface="Arial"/>
                <a:cs typeface="Arial"/>
              </a:rPr>
              <a:t>η</a:t>
            </a:r>
            <a:r>
              <a:rPr sz="2250" baseline="1851" dirty="0">
                <a:latin typeface="Arial"/>
                <a:cs typeface="Arial"/>
              </a:rPr>
              <a:t>ς	</a:t>
            </a:r>
            <a:r>
              <a:rPr sz="1500" spc="10" dirty="0">
                <a:latin typeface="Arial"/>
                <a:cs typeface="Arial"/>
              </a:rPr>
              <a:t>δράσ</a:t>
            </a:r>
            <a:r>
              <a:rPr sz="1500" spc="25" dirty="0">
                <a:latin typeface="Arial"/>
                <a:cs typeface="Arial"/>
              </a:rPr>
              <a:t>τ</a:t>
            </a:r>
            <a:r>
              <a:rPr sz="1500" spc="10" dirty="0">
                <a:latin typeface="Arial"/>
                <a:cs typeface="Arial"/>
              </a:rPr>
              <a:t>η</a:t>
            </a:r>
            <a:r>
              <a:rPr sz="1500" dirty="0">
                <a:latin typeface="Arial"/>
                <a:cs typeface="Arial"/>
              </a:rPr>
              <a:t>ς</a:t>
            </a:r>
            <a:endParaRPr sz="15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392815" y="3915917"/>
            <a:ext cx="890905" cy="346710"/>
          </a:xfrm>
          <a:custGeom>
            <a:avLst/>
            <a:gdLst/>
            <a:ahLst/>
            <a:cxnLst/>
            <a:rect l="l" t="t" r="r" b="b"/>
            <a:pathLst>
              <a:path w="890904" h="346710">
                <a:moveTo>
                  <a:pt x="0" y="0"/>
                </a:moveTo>
                <a:lnTo>
                  <a:pt x="0" y="346710"/>
                </a:lnTo>
                <a:lnTo>
                  <a:pt x="890777" y="346710"/>
                </a:lnTo>
                <a:lnTo>
                  <a:pt x="89077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33357" y="3915919"/>
            <a:ext cx="1557655" cy="346710"/>
          </a:xfrm>
          <a:custGeom>
            <a:avLst/>
            <a:gdLst/>
            <a:ahLst/>
            <a:cxnLst/>
            <a:rect l="l" t="t" r="r" b="b"/>
            <a:pathLst>
              <a:path w="1557654" h="346710">
                <a:moveTo>
                  <a:pt x="778756" y="0"/>
                </a:moveTo>
                <a:lnTo>
                  <a:pt x="699512" y="2288"/>
                </a:lnTo>
                <a:lnTo>
                  <a:pt x="659884" y="2288"/>
                </a:lnTo>
                <a:lnTo>
                  <a:pt x="622553" y="4576"/>
                </a:lnTo>
                <a:lnTo>
                  <a:pt x="582925" y="6851"/>
                </a:lnTo>
                <a:lnTo>
                  <a:pt x="547877" y="9139"/>
                </a:lnTo>
                <a:lnTo>
                  <a:pt x="510533" y="11428"/>
                </a:lnTo>
                <a:lnTo>
                  <a:pt x="475485" y="13716"/>
                </a:lnTo>
                <a:lnTo>
                  <a:pt x="440437" y="18292"/>
                </a:lnTo>
                <a:lnTo>
                  <a:pt x="407673" y="21339"/>
                </a:lnTo>
                <a:lnTo>
                  <a:pt x="375662" y="25902"/>
                </a:lnTo>
                <a:lnTo>
                  <a:pt x="342898" y="30479"/>
                </a:lnTo>
                <a:lnTo>
                  <a:pt x="312418" y="35055"/>
                </a:lnTo>
                <a:lnTo>
                  <a:pt x="281938" y="41907"/>
                </a:lnTo>
                <a:lnTo>
                  <a:pt x="253741" y="46483"/>
                </a:lnTo>
                <a:lnTo>
                  <a:pt x="228594" y="51047"/>
                </a:lnTo>
                <a:lnTo>
                  <a:pt x="176782" y="64763"/>
                </a:lnTo>
                <a:lnTo>
                  <a:pt x="153919" y="71628"/>
                </a:lnTo>
                <a:lnTo>
                  <a:pt x="132586" y="76204"/>
                </a:lnTo>
                <a:lnTo>
                  <a:pt x="112007" y="85344"/>
                </a:lnTo>
                <a:lnTo>
                  <a:pt x="92958" y="92967"/>
                </a:lnTo>
                <a:lnTo>
                  <a:pt x="76959" y="99819"/>
                </a:lnTo>
                <a:lnTo>
                  <a:pt x="60194" y="106683"/>
                </a:lnTo>
                <a:lnTo>
                  <a:pt x="46479" y="115823"/>
                </a:lnTo>
                <a:lnTo>
                  <a:pt x="35047" y="122675"/>
                </a:lnTo>
                <a:lnTo>
                  <a:pt x="23616" y="131828"/>
                </a:lnTo>
                <a:lnTo>
                  <a:pt x="13715" y="138679"/>
                </a:lnTo>
                <a:lnTo>
                  <a:pt x="6851" y="147832"/>
                </a:lnTo>
                <a:lnTo>
                  <a:pt x="2283" y="156972"/>
                </a:lnTo>
                <a:lnTo>
                  <a:pt x="0" y="166871"/>
                </a:lnTo>
                <a:lnTo>
                  <a:pt x="0" y="182875"/>
                </a:lnTo>
                <a:lnTo>
                  <a:pt x="2283" y="192028"/>
                </a:lnTo>
                <a:lnTo>
                  <a:pt x="6851" y="201168"/>
                </a:lnTo>
                <a:lnTo>
                  <a:pt x="13715" y="210308"/>
                </a:lnTo>
                <a:lnTo>
                  <a:pt x="23616" y="217172"/>
                </a:lnTo>
                <a:lnTo>
                  <a:pt x="35047" y="226312"/>
                </a:lnTo>
                <a:lnTo>
                  <a:pt x="60194" y="243075"/>
                </a:lnTo>
                <a:lnTo>
                  <a:pt x="76959" y="249939"/>
                </a:lnTo>
                <a:lnTo>
                  <a:pt x="92958" y="256791"/>
                </a:lnTo>
                <a:lnTo>
                  <a:pt x="132586" y="270508"/>
                </a:lnTo>
                <a:lnTo>
                  <a:pt x="176782" y="284224"/>
                </a:lnTo>
                <a:lnTo>
                  <a:pt x="228594" y="295652"/>
                </a:lnTo>
                <a:lnTo>
                  <a:pt x="253741" y="303275"/>
                </a:lnTo>
                <a:lnTo>
                  <a:pt x="281938" y="307851"/>
                </a:lnTo>
                <a:lnTo>
                  <a:pt x="312418" y="314703"/>
                </a:lnTo>
                <a:lnTo>
                  <a:pt x="342898" y="319279"/>
                </a:lnTo>
                <a:lnTo>
                  <a:pt x="375662" y="323843"/>
                </a:lnTo>
                <a:lnTo>
                  <a:pt x="407673" y="326131"/>
                </a:lnTo>
                <a:lnTo>
                  <a:pt x="440437" y="330708"/>
                </a:lnTo>
                <a:lnTo>
                  <a:pt x="475485" y="335284"/>
                </a:lnTo>
                <a:lnTo>
                  <a:pt x="510533" y="337559"/>
                </a:lnTo>
                <a:lnTo>
                  <a:pt x="547877" y="339848"/>
                </a:lnTo>
                <a:lnTo>
                  <a:pt x="582925" y="342136"/>
                </a:lnTo>
                <a:lnTo>
                  <a:pt x="622553" y="344424"/>
                </a:lnTo>
                <a:lnTo>
                  <a:pt x="659884" y="346712"/>
                </a:lnTo>
                <a:lnTo>
                  <a:pt x="897640" y="346712"/>
                </a:lnTo>
                <a:lnTo>
                  <a:pt x="934971" y="344424"/>
                </a:lnTo>
                <a:lnTo>
                  <a:pt x="974599" y="342136"/>
                </a:lnTo>
                <a:lnTo>
                  <a:pt x="1009647" y="339848"/>
                </a:lnTo>
                <a:lnTo>
                  <a:pt x="1046991" y="337559"/>
                </a:lnTo>
                <a:lnTo>
                  <a:pt x="1082039" y="335284"/>
                </a:lnTo>
                <a:lnTo>
                  <a:pt x="1117087" y="330708"/>
                </a:lnTo>
                <a:lnTo>
                  <a:pt x="1149098" y="326131"/>
                </a:lnTo>
                <a:lnTo>
                  <a:pt x="1181862" y="323843"/>
                </a:lnTo>
                <a:lnTo>
                  <a:pt x="1214626" y="319279"/>
                </a:lnTo>
                <a:lnTo>
                  <a:pt x="1245106" y="314703"/>
                </a:lnTo>
                <a:lnTo>
                  <a:pt x="1275586" y="307851"/>
                </a:lnTo>
                <a:lnTo>
                  <a:pt x="1303017" y="303275"/>
                </a:lnTo>
                <a:lnTo>
                  <a:pt x="1328930" y="295652"/>
                </a:lnTo>
                <a:lnTo>
                  <a:pt x="1357126" y="291076"/>
                </a:lnTo>
                <a:lnTo>
                  <a:pt x="1379977" y="284224"/>
                </a:lnTo>
                <a:lnTo>
                  <a:pt x="1403605" y="277372"/>
                </a:lnTo>
                <a:lnTo>
                  <a:pt x="1424172" y="270508"/>
                </a:lnTo>
                <a:lnTo>
                  <a:pt x="1445517" y="263656"/>
                </a:lnTo>
                <a:lnTo>
                  <a:pt x="1496564" y="243075"/>
                </a:lnTo>
                <a:lnTo>
                  <a:pt x="1533908" y="217172"/>
                </a:lnTo>
                <a:lnTo>
                  <a:pt x="1543809" y="210308"/>
                </a:lnTo>
                <a:lnTo>
                  <a:pt x="1550673" y="201168"/>
                </a:lnTo>
                <a:lnTo>
                  <a:pt x="1555241" y="192028"/>
                </a:lnTo>
                <a:lnTo>
                  <a:pt x="1557525" y="182875"/>
                </a:lnTo>
                <a:lnTo>
                  <a:pt x="1557525" y="166871"/>
                </a:lnTo>
                <a:lnTo>
                  <a:pt x="1555241" y="156972"/>
                </a:lnTo>
                <a:lnTo>
                  <a:pt x="1550673" y="147832"/>
                </a:lnTo>
                <a:lnTo>
                  <a:pt x="1543809" y="138679"/>
                </a:lnTo>
                <a:lnTo>
                  <a:pt x="1533908" y="131828"/>
                </a:lnTo>
                <a:lnTo>
                  <a:pt x="1522477" y="122675"/>
                </a:lnTo>
                <a:lnTo>
                  <a:pt x="1511045" y="115823"/>
                </a:lnTo>
                <a:lnTo>
                  <a:pt x="1496564" y="106683"/>
                </a:lnTo>
                <a:lnTo>
                  <a:pt x="1480565" y="99819"/>
                </a:lnTo>
                <a:lnTo>
                  <a:pt x="1463800" y="92967"/>
                </a:lnTo>
                <a:lnTo>
                  <a:pt x="1445517" y="85344"/>
                </a:lnTo>
                <a:lnTo>
                  <a:pt x="1424172" y="76204"/>
                </a:lnTo>
                <a:lnTo>
                  <a:pt x="1403605" y="71628"/>
                </a:lnTo>
                <a:lnTo>
                  <a:pt x="1379977" y="64763"/>
                </a:lnTo>
                <a:lnTo>
                  <a:pt x="1357126" y="57911"/>
                </a:lnTo>
                <a:lnTo>
                  <a:pt x="1328930" y="51047"/>
                </a:lnTo>
                <a:lnTo>
                  <a:pt x="1303017" y="46483"/>
                </a:lnTo>
                <a:lnTo>
                  <a:pt x="1275586" y="41907"/>
                </a:lnTo>
                <a:lnTo>
                  <a:pt x="1245106" y="35055"/>
                </a:lnTo>
                <a:lnTo>
                  <a:pt x="1214626" y="30479"/>
                </a:lnTo>
                <a:lnTo>
                  <a:pt x="1149098" y="21339"/>
                </a:lnTo>
                <a:lnTo>
                  <a:pt x="1117087" y="18292"/>
                </a:lnTo>
                <a:lnTo>
                  <a:pt x="1082039" y="13716"/>
                </a:lnTo>
                <a:lnTo>
                  <a:pt x="1046991" y="11428"/>
                </a:lnTo>
                <a:lnTo>
                  <a:pt x="1009647" y="9139"/>
                </a:lnTo>
                <a:lnTo>
                  <a:pt x="974599" y="6851"/>
                </a:lnTo>
                <a:lnTo>
                  <a:pt x="934971" y="4576"/>
                </a:lnTo>
                <a:lnTo>
                  <a:pt x="897640" y="2288"/>
                </a:lnTo>
                <a:lnTo>
                  <a:pt x="858012" y="2288"/>
                </a:lnTo>
                <a:lnTo>
                  <a:pt x="778756" y="0"/>
                </a:lnTo>
              </a:path>
            </a:pathLst>
          </a:custGeom>
          <a:ln w="138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392818" y="3915919"/>
            <a:ext cx="2552065" cy="346710"/>
          </a:xfrm>
          <a:prstGeom prst="rect">
            <a:avLst/>
          </a:prstGeom>
          <a:ln w="13872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320"/>
              </a:spcBef>
              <a:tabLst>
                <a:tab pos="1487170" algn="l"/>
              </a:tabLst>
            </a:pPr>
            <a:r>
              <a:rPr sz="2250" spc="22" baseline="1851" dirty="0">
                <a:latin typeface="Arial"/>
                <a:cs typeface="Arial"/>
              </a:rPr>
              <a:t>Π</a:t>
            </a:r>
            <a:r>
              <a:rPr sz="2250" baseline="1851" dirty="0">
                <a:latin typeface="Arial"/>
                <a:cs typeface="Arial"/>
              </a:rPr>
              <a:t>η</a:t>
            </a:r>
            <a:r>
              <a:rPr sz="2250" spc="15" baseline="1851" dirty="0">
                <a:latin typeface="Arial"/>
                <a:cs typeface="Arial"/>
              </a:rPr>
              <a:t>γαί</a:t>
            </a:r>
            <a:r>
              <a:rPr sz="2250" spc="-7" baseline="1851" dirty="0">
                <a:latin typeface="Arial"/>
                <a:cs typeface="Arial"/>
              </a:rPr>
              <a:t>ν</a:t>
            </a:r>
            <a:r>
              <a:rPr sz="2250" spc="7" baseline="1851" dirty="0">
                <a:latin typeface="Arial"/>
                <a:cs typeface="Arial"/>
              </a:rPr>
              <a:t>ω</a:t>
            </a:r>
            <a:r>
              <a:rPr sz="2250" baseline="1851" dirty="0">
                <a:latin typeface="Arial"/>
                <a:cs typeface="Arial"/>
              </a:rPr>
              <a:t>	</a:t>
            </a:r>
            <a:r>
              <a:rPr sz="1500" spc="10" dirty="0">
                <a:latin typeface="Arial"/>
                <a:cs typeface="Arial"/>
              </a:rPr>
              <a:t>πρ</a:t>
            </a:r>
            <a:r>
              <a:rPr sz="1500" spc="25" dirty="0">
                <a:latin typeface="Arial"/>
                <a:cs typeface="Arial"/>
              </a:rPr>
              <a:t>ο</a:t>
            </a:r>
            <a:r>
              <a:rPr sz="1500" dirty="0">
                <a:latin typeface="Arial"/>
                <a:cs typeface="Arial"/>
              </a:rPr>
              <a:t>ο</a:t>
            </a:r>
            <a:r>
              <a:rPr sz="1500" spc="20" dirty="0">
                <a:latin typeface="Arial"/>
                <a:cs typeface="Arial"/>
              </a:rPr>
              <a:t>ρ</a:t>
            </a:r>
            <a:r>
              <a:rPr sz="1500" spc="-10" dirty="0">
                <a:latin typeface="Arial"/>
                <a:cs typeface="Arial"/>
              </a:rPr>
              <a:t>ι</a:t>
            </a:r>
            <a:r>
              <a:rPr sz="1500" spc="10" dirty="0">
                <a:latin typeface="Arial"/>
                <a:cs typeface="Arial"/>
              </a:rPr>
              <a:t>σ</a:t>
            </a:r>
            <a:r>
              <a:rPr sz="1500" spc="15" dirty="0">
                <a:latin typeface="Arial"/>
                <a:cs typeface="Arial"/>
              </a:rPr>
              <a:t>µ</a:t>
            </a:r>
            <a:r>
              <a:rPr sz="1500" spc="5" dirty="0">
                <a:latin typeface="Arial"/>
                <a:cs typeface="Arial"/>
              </a:rPr>
              <a:t>ός</a:t>
            </a:r>
            <a:endParaRPr sz="15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633357" y="4436367"/>
            <a:ext cx="1032510" cy="346710"/>
          </a:xfrm>
          <a:custGeom>
            <a:avLst/>
            <a:gdLst/>
            <a:ahLst/>
            <a:cxnLst/>
            <a:rect l="l" t="t" r="r" b="b"/>
            <a:pathLst>
              <a:path w="1032509" h="346710">
                <a:moveTo>
                  <a:pt x="517397" y="0"/>
                </a:moveTo>
                <a:lnTo>
                  <a:pt x="464053" y="2288"/>
                </a:lnTo>
                <a:lnTo>
                  <a:pt x="413006" y="4563"/>
                </a:lnTo>
                <a:lnTo>
                  <a:pt x="363465" y="9139"/>
                </a:lnTo>
                <a:lnTo>
                  <a:pt x="314702" y="13716"/>
                </a:lnTo>
                <a:lnTo>
                  <a:pt x="291086" y="18279"/>
                </a:lnTo>
                <a:lnTo>
                  <a:pt x="270506" y="20568"/>
                </a:lnTo>
                <a:lnTo>
                  <a:pt x="246890" y="25144"/>
                </a:lnTo>
                <a:lnTo>
                  <a:pt x="226311" y="29720"/>
                </a:lnTo>
                <a:lnTo>
                  <a:pt x="207262" y="34284"/>
                </a:lnTo>
                <a:lnTo>
                  <a:pt x="186683" y="41148"/>
                </a:lnTo>
                <a:lnTo>
                  <a:pt x="167634" y="45712"/>
                </a:lnTo>
                <a:lnTo>
                  <a:pt x="151635" y="50288"/>
                </a:lnTo>
                <a:lnTo>
                  <a:pt x="132586" y="57911"/>
                </a:lnTo>
                <a:lnTo>
                  <a:pt x="116587" y="64763"/>
                </a:lnTo>
                <a:lnTo>
                  <a:pt x="102872" y="71628"/>
                </a:lnTo>
                <a:lnTo>
                  <a:pt x="88391" y="76191"/>
                </a:lnTo>
                <a:lnTo>
                  <a:pt x="74675" y="85344"/>
                </a:lnTo>
                <a:lnTo>
                  <a:pt x="60194" y="92196"/>
                </a:lnTo>
                <a:lnTo>
                  <a:pt x="51046" y="99060"/>
                </a:lnTo>
                <a:lnTo>
                  <a:pt x="39615" y="105912"/>
                </a:lnTo>
                <a:lnTo>
                  <a:pt x="30480" y="115052"/>
                </a:lnTo>
                <a:lnTo>
                  <a:pt x="23616" y="122675"/>
                </a:lnTo>
                <a:lnTo>
                  <a:pt x="15999" y="131828"/>
                </a:lnTo>
                <a:lnTo>
                  <a:pt x="9135" y="138679"/>
                </a:lnTo>
                <a:lnTo>
                  <a:pt x="4567" y="147819"/>
                </a:lnTo>
                <a:lnTo>
                  <a:pt x="2283" y="156972"/>
                </a:lnTo>
                <a:lnTo>
                  <a:pt x="0" y="166112"/>
                </a:lnTo>
                <a:lnTo>
                  <a:pt x="0" y="182116"/>
                </a:lnTo>
                <a:lnTo>
                  <a:pt x="2283" y="192015"/>
                </a:lnTo>
                <a:lnTo>
                  <a:pt x="4567" y="201168"/>
                </a:lnTo>
                <a:lnTo>
                  <a:pt x="9135" y="210308"/>
                </a:lnTo>
                <a:lnTo>
                  <a:pt x="15999" y="217172"/>
                </a:lnTo>
                <a:lnTo>
                  <a:pt x="23616" y="226312"/>
                </a:lnTo>
                <a:lnTo>
                  <a:pt x="39615" y="242316"/>
                </a:lnTo>
                <a:lnTo>
                  <a:pt x="51046" y="249168"/>
                </a:lnTo>
                <a:lnTo>
                  <a:pt x="60194" y="256033"/>
                </a:lnTo>
                <a:lnTo>
                  <a:pt x="74675" y="263643"/>
                </a:lnTo>
                <a:lnTo>
                  <a:pt x="88391" y="270508"/>
                </a:lnTo>
                <a:lnTo>
                  <a:pt x="102872" y="277359"/>
                </a:lnTo>
                <a:lnTo>
                  <a:pt x="116587" y="284224"/>
                </a:lnTo>
                <a:lnTo>
                  <a:pt x="132586" y="291076"/>
                </a:lnTo>
                <a:lnTo>
                  <a:pt x="151635" y="295652"/>
                </a:lnTo>
                <a:lnTo>
                  <a:pt x="167634" y="302504"/>
                </a:lnTo>
                <a:lnTo>
                  <a:pt x="186683" y="307080"/>
                </a:lnTo>
                <a:lnTo>
                  <a:pt x="207262" y="313945"/>
                </a:lnTo>
                <a:lnTo>
                  <a:pt x="226311" y="318508"/>
                </a:lnTo>
                <a:lnTo>
                  <a:pt x="246890" y="323085"/>
                </a:lnTo>
                <a:lnTo>
                  <a:pt x="270506" y="325373"/>
                </a:lnTo>
                <a:lnTo>
                  <a:pt x="291086" y="330708"/>
                </a:lnTo>
                <a:lnTo>
                  <a:pt x="314702" y="335271"/>
                </a:lnTo>
                <a:lnTo>
                  <a:pt x="363465" y="339848"/>
                </a:lnTo>
                <a:lnTo>
                  <a:pt x="413006" y="344424"/>
                </a:lnTo>
                <a:lnTo>
                  <a:pt x="464053" y="346712"/>
                </a:lnTo>
                <a:lnTo>
                  <a:pt x="569209" y="346712"/>
                </a:lnTo>
                <a:lnTo>
                  <a:pt x="620269" y="344424"/>
                </a:lnTo>
                <a:lnTo>
                  <a:pt x="717795" y="335271"/>
                </a:lnTo>
                <a:lnTo>
                  <a:pt x="741424" y="330708"/>
                </a:lnTo>
                <a:lnTo>
                  <a:pt x="761991" y="325373"/>
                </a:lnTo>
                <a:lnTo>
                  <a:pt x="785620" y="323085"/>
                </a:lnTo>
                <a:lnTo>
                  <a:pt x="806952" y="318508"/>
                </a:lnTo>
                <a:lnTo>
                  <a:pt x="825248" y="313945"/>
                </a:lnTo>
                <a:lnTo>
                  <a:pt x="846580" y="307080"/>
                </a:lnTo>
                <a:lnTo>
                  <a:pt x="864863" y="302504"/>
                </a:lnTo>
                <a:lnTo>
                  <a:pt x="881628" y="295652"/>
                </a:lnTo>
                <a:lnTo>
                  <a:pt x="899924" y="291076"/>
                </a:lnTo>
                <a:lnTo>
                  <a:pt x="915923" y="284224"/>
                </a:lnTo>
                <a:lnTo>
                  <a:pt x="930404" y="277359"/>
                </a:lnTo>
                <a:lnTo>
                  <a:pt x="944119" y="270508"/>
                </a:lnTo>
                <a:lnTo>
                  <a:pt x="958587" y="263643"/>
                </a:lnTo>
                <a:lnTo>
                  <a:pt x="992882" y="242316"/>
                </a:lnTo>
                <a:lnTo>
                  <a:pt x="1016511" y="217172"/>
                </a:lnTo>
                <a:lnTo>
                  <a:pt x="1023362" y="210308"/>
                </a:lnTo>
                <a:lnTo>
                  <a:pt x="1027930" y="201168"/>
                </a:lnTo>
                <a:lnTo>
                  <a:pt x="1030227" y="192015"/>
                </a:lnTo>
                <a:lnTo>
                  <a:pt x="1032510" y="182116"/>
                </a:lnTo>
                <a:lnTo>
                  <a:pt x="1032510" y="166112"/>
                </a:lnTo>
                <a:lnTo>
                  <a:pt x="1030227" y="156972"/>
                </a:lnTo>
                <a:lnTo>
                  <a:pt x="1027930" y="147819"/>
                </a:lnTo>
                <a:lnTo>
                  <a:pt x="1023362" y="138679"/>
                </a:lnTo>
                <a:lnTo>
                  <a:pt x="1016511" y="131828"/>
                </a:lnTo>
                <a:lnTo>
                  <a:pt x="1009647" y="122675"/>
                </a:lnTo>
                <a:lnTo>
                  <a:pt x="972316" y="92196"/>
                </a:lnTo>
                <a:lnTo>
                  <a:pt x="958587" y="85344"/>
                </a:lnTo>
                <a:lnTo>
                  <a:pt x="944119" y="76191"/>
                </a:lnTo>
                <a:lnTo>
                  <a:pt x="930404" y="71628"/>
                </a:lnTo>
                <a:lnTo>
                  <a:pt x="915923" y="64763"/>
                </a:lnTo>
                <a:lnTo>
                  <a:pt x="899924" y="57911"/>
                </a:lnTo>
                <a:lnTo>
                  <a:pt x="881628" y="50288"/>
                </a:lnTo>
                <a:lnTo>
                  <a:pt x="864863" y="45712"/>
                </a:lnTo>
                <a:lnTo>
                  <a:pt x="846580" y="41148"/>
                </a:lnTo>
                <a:lnTo>
                  <a:pt x="825248" y="34284"/>
                </a:lnTo>
                <a:lnTo>
                  <a:pt x="806952" y="29720"/>
                </a:lnTo>
                <a:lnTo>
                  <a:pt x="785620" y="25144"/>
                </a:lnTo>
                <a:lnTo>
                  <a:pt x="761991" y="20568"/>
                </a:lnTo>
                <a:lnTo>
                  <a:pt x="741424" y="18279"/>
                </a:lnTo>
                <a:lnTo>
                  <a:pt x="717795" y="13716"/>
                </a:lnTo>
                <a:lnTo>
                  <a:pt x="620269" y="4563"/>
                </a:lnTo>
                <a:lnTo>
                  <a:pt x="569209" y="2288"/>
                </a:lnTo>
                <a:lnTo>
                  <a:pt x="517397" y="0"/>
                </a:lnTo>
              </a:path>
            </a:pathLst>
          </a:custGeom>
          <a:ln w="138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7540645" y="3915919"/>
            <a:ext cx="1910080" cy="346710"/>
          </a:xfrm>
          <a:prstGeom prst="rect">
            <a:avLst/>
          </a:prstGeom>
          <a:ln w="13859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270"/>
              </a:spcBef>
            </a:pPr>
            <a:r>
              <a:rPr sz="1500" spc="10" dirty="0">
                <a:latin typeface="Arial"/>
                <a:cs typeface="Arial"/>
              </a:rPr>
              <a:t>Πόλ</a:t>
            </a:r>
            <a:r>
              <a:rPr sz="1500" spc="5" dirty="0">
                <a:latin typeface="Arial"/>
                <a:cs typeface="Arial"/>
              </a:rPr>
              <a:t>η</a:t>
            </a:r>
            <a:r>
              <a:rPr sz="1500" dirty="0">
                <a:latin typeface="Arial"/>
                <a:cs typeface="Arial"/>
              </a:rPr>
              <a:t>:</a:t>
            </a:r>
            <a:r>
              <a:rPr sz="1500" spc="5" dirty="0">
                <a:latin typeface="Arial"/>
                <a:cs typeface="Arial"/>
              </a:rPr>
              <a:t> </a:t>
            </a:r>
            <a:r>
              <a:rPr sz="1500" spc="20" dirty="0">
                <a:latin typeface="Arial"/>
                <a:cs typeface="Arial"/>
              </a:rPr>
              <a:t>Θ</a:t>
            </a:r>
            <a:r>
              <a:rPr sz="1500" dirty="0">
                <a:latin typeface="Arial"/>
                <a:cs typeface="Arial"/>
              </a:rPr>
              <a:t>ε</a:t>
            </a:r>
            <a:r>
              <a:rPr sz="1500" spc="20" dirty="0">
                <a:latin typeface="Arial"/>
                <a:cs typeface="Arial"/>
              </a:rPr>
              <a:t>σ</a:t>
            </a:r>
            <a:r>
              <a:rPr sz="1500" spc="5" dirty="0">
                <a:latin typeface="Arial"/>
                <a:cs typeface="Arial"/>
              </a:rPr>
              <a:t>σ</a:t>
            </a:r>
            <a:r>
              <a:rPr sz="1500" spc="10" dirty="0">
                <a:latin typeface="Arial"/>
                <a:cs typeface="Arial"/>
              </a:rPr>
              <a:t>α</a:t>
            </a:r>
            <a:r>
              <a:rPr sz="1500" spc="20" dirty="0">
                <a:latin typeface="Arial"/>
                <a:cs typeface="Arial"/>
              </a:rPr>
              <a:t>λο</a:t>
            </a:r>
            <a:r>
              <a:rPr sz="1500" spc="5" dirty="0">
                <a:latin typeface="Arial"/>
                <a:cs typeface="Arial"/>
              </a:rPr>
              <a:t>ν</a:t>
            </a:r>
            <a:r>
              <a:rPr sz="1500" spc="-10" dirty="0">
                <a:latin typeface="Arial"/>
                <a:cs typeface="Arial"/>
              </a:rPr>
              <a:t>ί</a:t>
            </a:r>
            <a:r>
              <a:rPr sz="1500" spc="15" dirty="0">
                <a:latin typeface="Arial"/>
                <a:cs typeface="Arial"/>
              </a:rPr>
              <a:t>κ</a:t>
            </a:r>
            <a:r>
              <a:rPr sz="1500" spc="5" dirty="0">
                <a:latin typeface="Arial"/>
                <a:cs typeface="Arial"/>
              </a:rPr>
              <a:t>η</a:t>
            </a:r>
            <a:endParaRPr sz="15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6843" y="4483607"/>
            <a:ext cx="8380095" cy="964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488940">
              <a:lnSpc>
                <a:spcPct val="100000"/>
              </a:lnSpc>
              <a:tabLst>
                <a:tab pos="6801484" algn="l"/>
              </a:tabLst>
            </a:pPr>
            <a:r>
              <a:rPr sz="1500" spc="10" dirty="0">
                <a:latin typeface="Arial"/>
                <a:cs typeface="Arial"/>
              </a:rPr>
              <a:t>όργα</a:t>
            </a:r>
            <a:r>
              <a:rPr sz="1500" spc="20" dirty="0">
                <a:latin typeface="Arial"/>
                <a:cs typeface="Arial"/>
              </a:rPr>
              <a:t>ν</a:t>
            </a:r>
            <a:r>
              <a:rPr sz="1500" spc="5" dirty="0">
                <a:latin typeface="Arial"/>
                <a:cs typeface="Arial"/>
              </a:rPr>
              <a:t>ο</a:t>
            </a:r>
            <a:r>
              <a:rPr sz="1500" dirty="0">
                <a:latin typeface="Arial"/>
                <a:cs typeface="Arial"/>
              </a:rPr>
              <a:t>	</a:t>
            </a:r>
            <a:r>
              <a:rPr sz="2250" baseline="1851" dirty="0">
                <a:latin typeface="Arial"/>
                <a:cs typeface="Arial"/>
              </a:rPr>
              <a:t>Λε</a:t>
            </a:r>
            <a:r>
              <a:rPr sz="2250" spc="22" baseline="1851" dirty="0">
                <a:latin typeface="Arial"/>
                <a:cs typeface="Arial"/>
              </a:rPr>
              <a:t>ωφ</a:t>
            </a:r>
            <a:r>
              <a:rPr sz="2250" spc="37" baseline="1851" dirty="0">
                <a:latin typeface="Arial"/>
                <a:cs typeface="Arial"/>
              </a:rPr>
              <a:t>ο</a:t>
            </a:r>
            <a:r>
              <a:rPr sz="2250" baseline="1851" dirty="0">
                <a:latin typeface="Arial"/>
                <a:cs typeface="Arial"/>
              </a:rPr>
              <a:t>ρε</a:t>
            </a:r>
            <a:r>
              <a:rPr sz="2250" spc="15" baseline="1851" dirty="0">
                <a:latin typeface="Arial"/>
                <a:cs typeface="Arial"/>
              </a:rPr>
              <a:t>ί</a:t>
            </a:r>
            <a:r>
              <a:rPr sz="2250" spc="7" baseline="1851" dirty="0">
                <a:latin typeface="Arial"/>
                <a:cs typeface="Arial"/>
              </a:rPr>
              <a:t>ο</a:t>
            </a:r>
            <a:endParaRPr sz="2250" baseline="1851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33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τόξ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ανήκου</a:t>
            </a:r>
            <a:r>
              <a:rPr sz="2200" b="1" dirty="0">
                <a:latin typeface="Times New Roman"/>
                <a:cs typeface="Times New Roman"/>
              </a:rPr>
              <a:t>ν </a:t>
            </a:r>
            <a:r>
              <a:rPr sz="2200" b="1" spc="-5" dirty="0">
                <a:latin typeface="Times New Roman"/>
                <a:cs typeface="Times New Roman"/>
              </a:rPr>
              <a:t>στις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σχέσει</a:t>
            </a:r>
            <a:r>
              <a:rPr sz="2200" b="1" spc="-5" dirty="0">
                <a:latin typeface="Times New Roman"/>
                <a:cs typeface="Times New Roman"/>
              </a:rPr>
              <a:t>ς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προσκολλ</a:t>
            </a:r>
            <a:r>
              <a:rPr sz="2200" b="1" dirty="0">
                <a:latin typeface="Times New Roman"/>
                <a:cs typeface="Times New Roman"/>
              </a:rPr>
              <a:t>η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dirty="0">
                <a:latin typeface="Times New Roman"/>
                <a:cs typeface="Times New Roman"/>
              </a:rPr>
              <a:t>ένα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στι</a:t>
            </a:r>
            <a:r>
              <a:rPr sz="2200" b="1" spc="-5" dirty="0">
                <a:latin typeface="Times New Roman"/>
                <a:cs typeface="Times New Roman"/>
              </a:rPr>
              <a:t>ς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έννοιε</a:t>
            </a:r>
            <a:r>
              <a:rPr sz="2200" b="1" spc="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18" name="object 1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25</a:t>
            </a:fld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65295">
              <a:lnSpc>
                <a:spcPct val="100000"/>
              </a:lnSpc>
            </a:pPr>
            <a:r>
              <a:rPr spc="-10" dirty="0"/>
              <a:t>Έννοιες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129030"/>
            <a:ext cx="9991725" cy="528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34925" indent="-348615" algn="just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b="1" spc="-5" dirty="0">
                <a:latin typeface="Times New Roman"/>
                <a:cs typeface="Times New Roman"/>
              </a:rPr>
              <a:t>έννοιε</a:t>
            </a:r>
            <a:r>
              <a:rPr sz="2200" b="1" dirty="0">
                <a:latin typeface="Times New Roman"/>
                <a:cs typeface="Times New Roman"/>
              </a:rPr>
              <a:t>ς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concept</a:t>
            </a:r>
            <a:r>
              <a:rPr sz="2200" i="1" dirty="0">
                <a:latin typeface="Times New Roman"/>
                <a:cs typeface="Times New Roman"/>
              </a:rPr>
              <a:t>s</a:t>
            </a:r>
            <a:r>
              <a:rPr sz="2200" dirty="0">
                <a:latin typeface="Times New Roman"/>
                <a:cs typeface="Times New Roman"/>
              </a:rPr>
              <a:t>) </a:t>
            </a:r>
            <a:r>
              <a:rPr sz="2200" spc="-10" dirty="0">
                <a:latin typeface="Times New Roman"/>
                <a:cs typeface="Times New Roman"/>
              </a:rPr>
              <a:t>αποτελού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στιγ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ιότυπ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τύπω</a:t>
            </a:r>
            <a:r>
              <a:rPr sz="2200" i="1" dirty="0">
                <a:latin typeface="Times New Roman"/>
                <a:cs typeface="Times New Roman"/>
              </a:rPr>
              <a:t>ν</a:t>
            </a:r>
            <a:r>
              <a:rPr sz="2200" i="1" spc="-5" dirty="0">
                <a:latin typeface="Times New Roman"/>
                <a:cs typeface="Times New Roman"/>
              </a:rPr>
              <a:t>-</a:t>
            </a:r>
            <a:r>
              <a:rPr sz="2200" i="1" spc="-10" dirty="0">
                <a:latin typeface="Times New Roman"/>
                <a:cs typeface="Times New Roman"/>
              </a:rPr>
              <a:t>εννοιώ</a:t>
            </a:r>
            <a:r>
              <a:rPr sz="2200" i="1" spc="-5" dirty="0">
                <a:latin typeface="Times New Roman"/>
                <a:cs typeface="Times New Roman"/>
              </a:rPr>
              <a:t>ν</a:t>
            </a:r>
            <a:r>
              <a:rPr sz="2200" i="1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concep</a:t>
            </a:r>
            <a:r>
              <a:rPr sz="2200" i="1" dirty="0">
                <a:latin typeface="Times New Roman"/>
                <a:cs typeface="Times New Roman"/>
              </a:rPr>
              <a:t>t</a:t>
            </a:r>
            <a:r>
              <a:rPr sz="2200" i="1" spc="-5" dirty="0">
                <a:latin typeface="Times New Roman"/>
                <a:cs typeface="Times New Roman"/>
              </a:rPr>
              <a:t> type</a:t>
            </a:r>
            <a:r>
              <a:rPr sz="2200" i="1" dirty="0">
                <a:latin typeface="Times New Roman"/>
                <a:cs typeface="Times New Roman"/>
              </a:rPr>
              <a:t>s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-10" dirty="0">
                <a:latin typeface="Times New Roman"/>
                <a:cs typeface="Times New Roman"/>
              </a:rPr>
              <a:t> και αποτελούντα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ένα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τύπ</a:t>
            </a:r>
            <a:r>
              <a:rPr sz="2200" b="1" spc="5" dirty="0">
                <a:latin typeface="Times New Roman"/>
                <a:cs typeface="Times New Roman"/>
              </a:rPr>
              <a:t>ο</a:t>
            </a:r>
            <a:r>
              <a:rPr sz="2200" b="1" spc="-5" dirty="0">
                <a:latin typeface="Times New Roman"/>
                <a:cs typeface="Times New Roman"/>
              </a:rPr>
              <a:t>-έννοια</a:t>
            </a:r>
            <a:r>
              <a:rPr sz="2200" b="1" dirty="0">
                <a:latin typeface="Times New Roman"/>
                <a:cs typeface="Times New Roman"/>
              </a:rPr>
              <a:t>ς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spc="-10" dirty="0">
                <a:latin typeface="Times New Roman"/>
                <a:cs typeface="Times New Roman"/>
              </a:rPr>
              <a:t>πρακτικ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ί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ετικέτ</a:t>
            </a:r>
            <a:r>
              <a:rPr sz="2200" dirty="0">
                <a:latin typeface="Times New Roman"/>
                <a:cs typeface="Times New Roman"/>
              </a:rPr>
              <a:t>α) </a:t>
            </a:r>
            <a:r>
              <a:rPr sz="2200" spc="-5" dirty="0">
                <a:latin typeface="Times New Roman"/>
                <a:cs typeface="Times New Roman"/>
              </a:rPr>
              <a:t>συνοδευ</a:t>
            </a:r>
            <a:r>
              <a:rPr sz="2200" spc="5" dirty="0">
                <a:latin typeface="Times New Roman"/>
                <a:cs typeface="Times New Roman"/>
              </a:rPr>
              <a:t>ό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εν</a:t>
            </a:r>
            <a:r>
              <a:rPr sz="2200" dirty="0">
                <a:latin typeface="Times New Roman"/>
                <a:cs typeface="Times New Roman"/>
              </a:rPr>
              <a:t>ο </a:t>
            </a:r>
            <a:r>
              <a:rPr sz="2200" spc="-5" dirty="0">
                <a:latin typeface="Times New Roman"/>
                <a:cs typeface="Times New Roman"/>
              </a:rPr>
              <a:t>συνήθως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ί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αναφορ</a:t>
            </a:r>
            <a:r>
              <a:rPr sz="2200" b="1" dirty="0">
                <a:latin typeface="Times New Roman"/>
                <a:cs typeface="Times New Roman"/>
              </a:rPr>
              <a:t>ά</a:t>
            </a:r>
            <a:r>
              <a:rPr sz="2200" b="1" spc="-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dirty="0">
                <a:latin typeface="Times New Roman"/>
                <a:cs typeface="Times New Roman"/>
              </a:rPr>
              <a:t>referen</a:t>
            </a:r>
            <a:r>
              <a:rPr sz="2200" i="1" spc="-5" dirty="0">
                <a:latin typeface="Times New Roman"/>
                <a:cs typeface="Times New Roman"/>
              </a:rPr>
              <a:t>t</a:t>
            </a:r>
            <a:r>
              <a:rPr sz="2200" dirty="0">
                <a:latin typeface="Times New Roman"/>
                <a:cs typeface="Times New Roman"/>
              </a:rPr>
              <a:t>) </a:t>
            </a:r>
            <a:r>
              <a:rPr sz="2200" spc="-5" dirty="0">
                <a:latin typeface="Times New Roman"/>
                <a:cs typeface="Times New Roman"/>
              </a:rPr>
              <a:t>σε</a:t>
            </a:r>
            <a:r>
              <a:rPr sz="2200" spc="-10" dirty="0">
                <a:latin typeface="Times New Roman"/>
                <a:cs typeface="Times New Roman"/>
              </a:rPr>
              <a:t> συγκεκρ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έν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οντότητ</a:t>
            </a:r>
            <a:r>
              <a:rPr sz="2200" dirty="0">
                <a:latin typeface="Times New Roman"/>
                <a:cs typeface="Times New Roman"/>
              </a:rPr>
              <a:t>α. </a:t>
            </a:r>
            <a:r>
              <a:rPr sz="2200" spc="-5" dirty="0">
                <a:latin typeface="Times New Roman"/>
                <a:cs typeface="Times New Roman"/>
              </a:rPr>
              <a:t>π</a:t>
            </a:r>
            <a:r>
              <a:rPr sz="2200" dirty="0">
                <a:latin typeface="Times New Roman"/>
                <a:cs typeface="Times New Roman"/>
              </a:rPr>
              <a:t>.</a:t>
            </a:r>
            <a:r>
              <a:rPr sz="2200" spc="-5" dirty="0">
                <a:latin typeface="Times New Roman"/>
                <a:cs typeface="Times New Roman"/>
              </a:rPr>
              <a:t>χ</a:t>
            </a:r>
            <a:r>
              <a:rPr sz="2200" dirty="0">
                <a:latin typeface="Times New Roman"/>
                <a:cs typeface="Times New Roman"/>
              </a:rPr>
              <a:t>. 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[</a:t>
            </a:r>
            <a:r>
              <a:rPr sz="2200" spc="-5" dirty="0">
                <a:latin typeface="Times New Roman"/>
                <a:cs typeface="Times New Roman"/>
              </a:rPr>
              <a:t>Άτ</a:t>
            </a:r>
            <a:r>
              <a:rPr sz="2200" spc="5" dirty="0">
                <a:latin typeface="Times New Roman"/>
                <a:cs typeface="Times New Roman"/>
              </a:rPr>
              <a:t>ο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: </a:t>
            </a:r>
            <a:r>
              <a:rPr sz="2200" spc="-5" dirty="0">
                <a:latin typeface="Times New Roman"/>
                <a:cs typeface="Times New Roman"/>
              </a:rPr>
              <a:t>Γιάννη</a:t>
            </a:r>
            <a:r>
              <a:rPr sz="2200" dirty="0">
                <a:latin typeface="Times New Roman"/>
                <a:cs typeface="Times New Roman"/>
              </a:rPr>
              <a:t>ς]</a:t>
            </a:r>
            <a:endParaRPr sz="2200">
              <a:latin typeface="Times New Roman"/>
              <a:cs typeface="Times New Roman"/>
            </a:endParaRPr>
          </a:p>
          <a:p>
            <a:pPr marL="5080" algn="ctr">
              <a:lnSpc>
                <a:spcPct val="100000"/>
              </a:lnSpc>
              <a:spcBef>
                <a:spcPts val="1780"/>
              </a:spcBef>
            </a:pPr>
            <a:r>
              <a:rPr sz="2600" spc="-5" dirty="0">
                <a:latin typeface="Arial"/>
                <a:cs typeface="Arial"/>
              </a:rPr>
              <a:t>Τύποι Εννοιών</a:t>
            </a:r>
            <a:endParaRPr sz="2600">
              <a:latin typeface="Arial"/>
              <a:cs typeface="Arial"/>
            </a:endParaRPr>
          </a:p>
          <a:p>
            <a:pPr marL="361315" marR="5080" indent="-348615" algn="just">
              <a:lnSpc>
                <a:spcPts val="2530"/>
              </a:lnSpc>
              <a:spcBef>
                <a:spcPts val="36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Ένα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τύπο</a:t>
            </a:r>
            <a:r>
              <a:rPr sz="2200" b="1" dirty="0">
                <a:latin typeface="Times New Roman"/>
                <a:cs typeface="Times New Roman"/>
              </a:rPr>
              <a:t>ς</a:t>
            </a:r>
            <a:r>
              <a:rPr sz="2200" b="1" spc="-5" dirty="0">
                <a:latin typeface="Times New Roman"/>
                <a:cs typeface="Times New Roman"/>
              </a:rPr>
              <a:t>-έννοια</a:t>
            </a:r>
            <a:r>
              <a:rPr sz="2200" b="1" dirty="0">
                <a:latin typeface="Times New Roman"/>
                <a:cs typeface="Times New Roman"/>
              </a:rPr>
              <a:t>ς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πορε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 θεωρηθε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ότι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ί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κλάσ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ή </a:t>
            </a:r>
            <a:r>
              <a:rPr sz="2200" spc="-10" dirty="0">
                <a:latin typeface="Times New Roman"/>
                <a:cs typeface="Times New Roman"/>
              </a:rPr>
              <a:t>κατηγορί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οντοτήτω</a:t>
            </a:r>
            <a:r>
              <a:rPr sz="2200" spc="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, ενεργειών, </a:t>
            </a:r>
            <a:r>
              <a:rPr sz="2200" spc="-5" dirty="0">
                <a:latin typeface="Times New Roman"/>
                <a:cs typeface="Times New Roman"/>
              </a:rPr>
              <a:t>ιδιοτήτω</a:t>
            </a:r>
            <a:r>
              <a:rPr sz="2200" spc="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, </a:t>
            </a:r>
            <a:r>
              <a:rPr sz="2200" spc="-10" dirty="0">
                <a:latin typeface="Times New Roman"/>
                <a:cs typeface="Times New Roman"/>
              </a:rPr>
              <a:t>αφηρ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ένω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5" dirty="0">
                <a:latin typeface="Times New Roman"/>
                <a:cs typeface="Times New Roman"/>
              </a:rPr>
              <a:t>εννοιώ</a:t>
            </a:r>
            <a:r>
              <a:rPr sz="2200" dirty="0">
                <a:latin typeface="Times New Roman"/>
                <a:cs typeface="Times New Roman"/>
              </a:rPr>
              <a:t>ν,</a:t>
            </a:r>
            <a:r>
              <a:rPr sz="2200" spc="-10" dirty="0">
                <a:latin typeface="Times New Roman"/>
                <a:cs typeface="Times New Roman"/>
              </a:rPr>
              <a:t> κτ</a:t>
            </a:r>
            <a:r>
              <a:rPr sz="2200" dirty="0">
                <a:latin typeface="Times New Roman"/>
                <a:cs typeface="Times New Roman"/>
              </a:rPr>
              <a:t>λ.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2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Μπορε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 οργανωθού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ία </a:t>
            </a:r>
            <a:r>
              <a:rPr sz="2200" b="1" spc="-5" dirty="0">
                <a:latin typeface="Times New Roman"/>
                <a:cs typeface="Times New Roman"/>
              </a:rPr>
              <a:t>ιεραρχί</a:t>
            </a:r>
            <a:r>
              <a:rPr sz="2200" b="1" dirty="0">
                <a:latin typeface="Times New Roman"/>
                <a:cs typeface="Times New Roman"/>
              </a:rPr>
              <a:t>α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concep</a:t>
            </a:r>
            <a:r>
              <a:rPr sz="2200" i="1" dirty="0">
                <a:latin typeface="Times New Roman"/>
                <a:cs typeface="Times New Roman"/>
              </a:rPr>
              <a:t>t</a:t>
            </a:r>
            <a:r>
              <a:rPr sz="2200" i="1" spc="-5" dirty="0">
                <a:latin typeface="Times New Roman"/>
                <a:cs typeface="Times New Roman"/>
              </a:rPr>
              <a:t> typ</a:t>
            </a:r>
            <a:r>
              <a:rPr sz="2200" i="1" dirty="0">
                <a:latin typeface="Times New Roman"/>
                <a:cs typeface="Times New Roman"/>
              </a:rPr>
              <a:t>e </a:t>
            </a:r>
            <a:r>
              <a:rPr sz="2200" i="1" spc="-5" dirty="0">
                <a:latin typeface="Times New Roman"/>
                <a:cs typeface="Times New Roman"/>
              </a:rPr>
              <a:t>hierarchy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34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Οντότητα </a:t>
            </a:r>
            <a:r>
              <a:rPr sz="2000" spc="-5" dirty="0">
                <a:latin typeface="Symbol"/>
                <a:cs typeface="Symbol"/>
              </a:rPr>
              <a:t>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Ενέργει</a:t>
            </a:r>
            <a:r>
              <a:rPr sz="200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Άτ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ο, </a:t>
            </a:r>
            <a:r>
              <a:rPr sz="2000" spc="5" dirty="0">
                <a:latin typeface="Times New Roman"/>
                <a:cs typeface="Times New Roman"/>
              </a:rPr>
              <a:t>∆ένδρο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35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10" dirty="0">
                <a:latin typeface="Times New Roman"/>
                <a:cs typeface="Times New Roman"/>
              </a:rPr>
              <a:t>Άτ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Symbol"/>
                <a:cs typeface="Symbol"/>
              </a:rPr>
              <a:t>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Φοιτητή</a:t>
            </a:r>
            <a:r>
              <a:rPr sz="2000" spc="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Υπάλληλος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24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ιεραρχί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υποδηλώνει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ύπαρξ</a:t>
            </a:r>
            <a:r>
              <a:rPr sz="2000" spc="-5" dirty="0">
                <a:latin typeface="Times New Roman"/>
                <a:cs typeface="Times New Roman"/>
              </a:rPr>
              <a:t>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κληρον</a:t>
            </a:r>
            <a:r>
              <a:rPr sz="2000" b="1" dirty="0">
                <a:latin typeface="Times New Roman"/>
                <a:cs typeface="Times New Roman"/>
              </a:rPr>
              <a:t>ο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5" dirty="0">
                <a:latin typeface="Times New Roman"/>
                <a:cs typeface="Times New Roman"/>
              </a:rPr>
              <a:t>ικότητας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στις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ιδιότητές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τους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ορίζει σχέσεις γενίκευσης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εξειδίκευσης</a:t>
            </a:r>
            <a:endParaRPr sz="2000">
              <a:latin typeface="Times New Roman"/>
              <a:cs typeface="Times New Roman"/>
            </a:endParaRPr>
          </a:p>
          <a:p>
            <a:pPr marL="1095375" indent="-384175">
              <a:lnSpc>
                <a:spcPct val="100000"/>
              </a:lnSpc>
              <a:spcBef>
                <a:spcPts val="210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spc="-10" dirty="0">
                <a:latin typeface="Times New Roman"/>
                <a:cs typeface="Times New Roman"/>
              </a:rPr>
              <a:t>π</a:t>
            </a:r>
            <a:r>
              <a:rPr sz="1800" dirty="0">
                <a:latin typeface="Times New Roman"/>
                <a:cs typeface="Times New Roman"/>
              </a:rPr>
              <a:t>.</a:t>
            </a:r>
            <a:r>
              <a:rPr sz="1800" spc="-5" dirty="0">
                <a:latin typeface="Times New Roman"/>
                <a:cs typeface="Times New Roman"/>
              </a:rPr>
              <a:t>χ</a:t>
            </a:r>
            <a:r>
              <a:rPr sz="1800" dirty="0">
                <a:latin typeface="Times New Roman"/>
                <a:cs typeface="Times New Roman"/>
              </a:rPr>
              <a:t>. </a:t>
            </a:r>
            <a:r>
              <a:rPr sz="1800" spc="-5" dirty="0">
                <a:latin typeface="Times New Roman"/>
                <a:cs typeface="Times New Roman"/>
              </a:rPr>
              <a:t>η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έννοια</a:t>
            </a:r>
            <a:r>
              <a:rPr sz="1800" dirty="0">
                <a:latin typeface="Times New Roman"/>
                <a:cs typeface="Times New Roman"/>
              </a:rPr>
              <a:t> [</a:t>
            </a:r>
            <a:r>
              <a:rPr sz="1800" spc="-10" dirty="0">
                <a:latin typeface="Times New Roman"/>
                <a:cs typeface="Times New Roman"/>
              </a:rPr>
              <a:t>Φοιτητή</a:t>
            </a:r>
            <a:r>
              <a:rPr sz="1800" spc="5" dirty="0">
                <a:latin typeface="Times New Roman"/>
                <a:cs typeface="Times New Roman"/>
              </a:rPr>
              <a:t>ς</a:t>
            </a:r>
            <a:r>
              <a:rPr sz="1800" dirty="0">
                <a:latin typeface="Times New Roman"/>
                <a:cs typeface="Times New Roman"/>
              </a:rPr>
              <a:t>]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είναι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εξειδίκευσ</a:t>
            </a:r>
            <a:r>
              <a:rPr sz="1800" spc="-5" dirty="0">
                <a:latin typeface="Times New Roman"/>
                <a:cs typeface="Times New Roman"/>
              </a:rPr>
              <a:t>η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της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έννοια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[</a:t>
            </a:r>
            <a:r>
              <a:rPr sz="1800" spc="-5" dirty="0">
                <a:latin typeface="Times New Roman"/>
                <a:cs typeface="Times New Roman"/>
              </a:rPr>
              <a:t>Άτο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dirty="0">
                <a:latin typeface="Times New Roman"/>
                <a:cs typeface="Times New Roman"/>
              </a:rPr>
              <a:t>ο]</a:t>
            </a:r>
            <a:endParaRPr sz="1800">
              <a:latin typeface="Times New Roman"/>
              <a:cs typeface="Times New Roman"/>
            </a:endParaRPr>
          </a:p>
          <a:p>
            <a:pPr marL="1095375" indent="-384175">
              <a:lnSpc>
                <a:spcPct val="100000"/>
              </a:lnSpc>
              <a:spcBef>
                <a:spcPts val="209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spc="-5" dirty="0">
                <a:latin typeface="Times New Roman"/>
                <a:cs typeface="Times New Roman"/>
              </a:rPr>
              <a:t>ισοδύν</a:t>
            </a:r>
            <a:r>
              <a:rPr sz="1800" spc="-10" dirty="0">
                <a:latin typeface="Times New Roman"/>
                <a:cs typeface="Times New Roman"/>
              </a:rPr>
              <a:t>α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α: η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έννοια</a:t>
            </a:r>
            <a:r>
              <a:rPr sz="1800" dirty="0">
                <a:latin typeface="Times New Roman"/>
                <a:cs typeface="Times New Roman"/>
              </a:rPr>
              <a:t> [</a:t>
            </a:r>
            <a:r>
              <a:rPr sz="1800" spc="-10" dirty="0">
                <a:latin typeface="Times New Roman"/>
                <a:cs typeface="Times New Roman"/>
              </a:rPr>
              <a:t>Άτ</a:t>
            </a:r>
            <a:r>
              <a:rPr sz="1800" spc="-5" dirty="0">
                <a:latin typeface="Times New Roman"/>
                <a:cs typeface="Times New Roman"/>
              </a:rPr>
              <a:t>ο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dirty="0">
                <a:latin typeface="Times New Roman"/>
                <a:cs typeface="Times New Roman"/>
              </a:rPr>
              <a:t>ο] </a:t>
            </a:r>
            <a:r>
              <a:rPr sz="1800" spc="-10" dirty="0">
                <a:latin typeface="Times New Roman"/>
                <a:cs typeface="Times New Roman"/>
              </a:rPr>
              <a:t>είνα</a:t>
            </a:r>
            <a:r>
              <a:rPr sz="1800" spc="-5" dirty="0">
                <a:latin typeface="Times New Roman"/>
                <a:cs typeface="Times New Roman"/>
              </a:rPr>
              <a:t>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γενίκευσ</a:t>
            </a:r>
            <a:r>
              <a:rPr sz="1800" spc="-5" dirty="0">
                <a:latin typeface="Times New Roman"/>
                <a:cs typeface="Times New Roman"/>
              </a:rPr>
              <a:t>η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τη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έννοια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[</a:t>
            </a:r>
            <a:r>
              <a:rPr sz="1800" spc="-5" dirty="0">
                <a:latin typeface="Times New Roman"/>
                <a:cs typeface="Times New Roman"/>
              </a:rPr>
              <a:t>Φοιτητή</a:t>
            </a:r>
            <a:r>
              <a:rPr sz="1800" spc="0" dirty="0">
                <a:latin typeface="Times New Roman"/>
                <a:cs typeface="Times New Roman"/>
              </a:rPr>
              <a:t>ς</a:t>
            </a:r>
            <a:r>
              <a:rPr sz="1800" dirty="0">
                <a:latin typeface="Times New Roman"/>
                <a:cs typeface="Times New Roman"/>
              </a:rPr>
              <a:t>]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26</a:t>
            </a:fld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2116" y="336042"/>
            <a:ext cx="170624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Α</a:t>
            </a:r>
            <a:r>
              <a:rPr spc="-5" dirty="0"/>
              <a:t>να</a:t>
            </a:r>
            <a:r>
              <a:rPr dirty="0"/>
              <a:t>φ</a:t>
            </a:r>
            <a:r>
              <a:rPr spc="-10" dirty="0"/>
              <a:t>ορ</a:t>
            </a:r>
            <a:r>
              <a:rPr spc="-5" dirty="0"/>
              <a:t>ά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15" y="787278"/>
            <a:ext cx="9971405" cy="5367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543560" indent="-348615">
              <a:lnSpc>
                <a:spcPct val="1089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Μι</a:t>
            </a:r>
            <a:r>
              <a:rPr sz="2200" dirty="0">
                <a:latin typeface="Times New Roman"/>
                <a:cs typeface="Times New Roman"/>
              </a:rPr>
              <a:t>α έννοια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χωρίς</a:t>
            </a:r>
            <a:r>
              <a:rPr sz="2200" spc="-5" dirty="0">
                <a:latin typeface="Times New Roman"/>
                <a:cs typeface="Times New Roman"/>
              </a:rPr>
              <a:t> αναφορ</a:t>
            </a:r>
            <a:r>
              <a:rPr sz="2200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(π</a:t>
            </a:r>
            <a:r>
              <a:rPr sz="2200" dirty="0">
                <a:latin typeface="Times New Roman"/>
                <a:cs typeface="Times New Roman"/>
              </a:rPr>
              <a:t>.</a:t>
            </a:r>
            <a:r>
              <a:rPr sz="2200" spc="-5" dirty="0">
                <a:latin typeface="Times New Roman"/>
                <a:cs typeface="Times New Roman"/>
              </a:rPr>
              <a:t>χ</a:t>
            </a:r>
            <a:r>
              <a:rPr sz="2200" dirty="0">
                <a:latin typeface="Times New Roman"/>
                <a:cs typeface="Times New Roman"/>
              </a:rPr>
              <a:t>. </a:t>
            </a:r>
            <a:r>
              <a:rPr sz="2200" spc="-5" dirty="0">
                <a:latin typeface="Times New Roman"/>
                <a:cs typeface="Times New Roman"/>
              </a:rPr>
              <a:t>[</a:t>
            </a:r>
            <a:r>
              <a:rPr sz="2200" spc="-10" dirty="0">
                <a:latin typeface="Times New Roman"/>
                <a:cs typeface="Times New Roman"/>
              </a:rPr>
              <a:t>Βιβλί</a:t>
            </a:r>
            <a:r>
              <a:rPr sz="2200" dirty="0">
                <a:latin typeface="Times New Roman"/>
                <a:cs typeface="Times New Roman"/>
              </a:rPr>
              <a:t>ο]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ή [</a:t>
            </a:r>
            <a:r>
              <a:rPr sz="2200" spc="-10" dirty="0">
                <a:latin typeface="Times New Roman"/>
                <a:cs typeface="Times New Roman"/>
              </a:rPr>
              <a:t>Βιβλί</a:t>
            </a:r>
            <a:r>
              <a:rPr sz="2200" spc="0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:</a:t>
            </a:r>
            <a:r>
              <a:rPr sz="2200" b="1" spc="-105" dirty="0">
                <a:latin typeface="Courier New"/>
                <a:cs typeface="Courier New"/>
              </a:rPr>
              <a:t>*</a:t>
            </a:r>
            <a:r>
              <a:rPr sz="2200" spc="-5" dirty="0">
                <a:latin typeface="Times New Roman"/>
                <a:cs typeface="Times New Roman"/>
              </a:rPr>
              <a:t>]</a:t>
            </a:r>
            <a:r>
              <a:rPr sz="2200" dirty="0">
                <a:latin typeface="Times New Roman"/>
                <a:cs typeface="Times New Roman"/>
              </a:rPr>
              <a:t>) </a:t>
            </a:r>
            <a:r>
              <a:rPr sz="2200" spc="-5" dirty="0">
                <a:latin typeface="Times New Roman"/>
                <a:cs typeface="Times New Roman"/>
              </a:rPr>
              <a:t>υποδηλώνε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ία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υπαρκτή αλλ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απροσδιόριστ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οντότητ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(υπονοείτα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5" dirty="0">
                <a:latin typeface="Times New Roman"/>
                <a:cs typeface="Times New Roman"/>
              </a:rPr>
              <a:t> υπαρξιακός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ποσοδείκτη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"</a:t>
            </a:r>
            <a:r>
              <a:rPr sz="2200" spc="-10" dirty="0">
                <a:latin typeface="Symbol"/>
                <a:cs typeface="Symbol"/>
              </a:rPr>
              <a:t></a:t>
            </a:r>
            <a:r>
              <a:rPr sz="2200" spc="-5" dirty="0">
                <a:latin typeface="Times New Roman"/>
                <a:cs typeface="Times New Roman"/>
              </a:rPr>
              <a:t>").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5" dirty="0">
                <a:latin typeface="Times New Roman"/>
                <a:cs typeface="Times New Roman"/>
              </a:rPr>
              <a:t>αναφορ</a:t>
            </a:r>
            <a:r>
              <a:rPr sz="2200" dirty="0">
                <a:latin typeface="Times New Roman"/>
                <a:cs typeface="Times New Roman"/>
              </a:rPr>
              <a:t>ά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πορεί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πάρε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πολλέ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ορφές.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Ενδεικτικ</a:t>
            </a:r>
            <a:r>
              <a:rPr sz="2200" dirty="0">
                <a:latin typeface="Times New Roman"/>
                <a:cs typeface="Times New Roman"/>
              </a:rPr>
              <a:t>ά: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35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[Βιβλί</a:t>
            </a:r>
            <a:r>
              <a:rPr sz="2000" spc="0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spc="-10" dirty="0">
                <a:latin typeface="Symbol"/>
                <a:cs typeface="Symbol"/>
              </a:rPr>
              <a:t></a:t>
            </a:r>
            <a:r>
              <a:rPr sz="2000" spc="-5" dirty="0">
                <a:latin typeface="Times New Roman"/>
                <a:cs typeface="Times New Roman"/>
              </a:rPr>
              <a:t>] – κάθε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βιβλίο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[Βιβλί</a:t>
            </a:r>
            <a:r>
              <a:rPr sz="2000" spc="0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:{"AI","I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Robot"}] – τα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βιβλία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spc="-1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Ι"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"</a:t>
            </a:r>
            <a:r>
              <a:rPr sz="2000" spc="-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Robot"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[Βιβλί</a:t>
            </a:r>
            <a:r>
              <a:rPr sz="2000" spc="0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:{*}@3] – τρία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βιβλ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[Ακέραιο</a:t>
            </a:r>
            <a:r>
              <a:rPr sz="200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:5] –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αρι</a:t>
            </a:r>
            <a:r>
              <a:rPr sz="2000" dirty="0">
                <a:latin typeface="Times New Roman"/>
                <a:cs typeface="Times New Roman"/>
              </a:rPr>
              <a:t>θ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ός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5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[</a:t>
            </a:r>
            <a:r>
              <a:rPr sz="2000" spc="-10" dirty="0">
                <a:latin typeface="Times New Roman"/>
                <a:cs typeface="Times New Roman"/>
              </a:rPr>
              <a:t>Πόλ</a:t>
            </a:r>
            <a:r>
              <a:rPr sz="2000" spc="-5" dirty="0">
                <a:latin typeface="Times New Roman"/>
                <a:cs typeface="Times New Roman"/>
              </a:rPr>
              <a:t>η</a:t>
            </a:r>
            <a:r>
              <a:rPr sz="2000" dirty="0">
                <a:latin typeface="Times New Roman"/>
                <a:cs typeface="Times New Roman"/>
              </a:rPr>
              <a:t>:</a:t>
            </a:r>
            <a:r>
              <a:rPr sz="2000" spc="-5" dirty="0">
                <a:latin typeface="Times New Roman"/>
                <a:cs typeface="Times New Roman"/>
              </a:rPr>
              <a:t>Αθήνα]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[</a:t>
            </a:r>
            <a:r>
              <a:rPr sz="2000" spc="-10" dirty="0">
                <a:latin typeface="Times New Roman"/>
                <a:cs typeface="Times New Roman"/>
              </a:rPr>
              <a:t>Ηλικ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5" dirty="0">
                <a:latin typeface="Times New Roman"/>
                <a:cs typeface="Times New Roman"/>
              </a:rPr>
              <a:t>α:@&lt;35</a:t>
            </a:r>
            <a:r>
              <a:rPr sz="2000" spc="-10" dirty="0">
                <a:latin typeface="Times New Roman"/>
                <a:cs typeface="Times New Roman"/>
              </a:rPr>
              <a:t>,</a:t>
            </a:r>
            <a:r>
              <a:rPr sz="2000" spc="-5" dirty="0">
                <a:latin typeface="Times New Roman"/>
                <a:cs typeface="Times New Roman"/>
              </a:rPr>
              <a:t>έτη&gt;] –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παρατίθεται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η τι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η </a:t>
            </a:r>
            <a:r>
              <a:rPr sz="2000" spc="-8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ονάδα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έτρησης</a:t>
            </a:r>
            <a:endParaRPr sz="2000">
              <a:latin typeface="Times New Roman"/>
              <a:cs typeface="Times New Roman"/>
            </a:endParaRPr>
          </a:p>
          <a:p>
            <a:pPr marL="711200" marR="5080" indent="-349885">
              <a:lnSpc>
                <a:spcPts val="2300"/>
              </a:lnSpc>
              <a:spcBef>
                <a:spcPts val="36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[</a:t>
            </a:r>
            <a:r>
              <a:rPr sz="2000" spc="5" dirty="0">
                <a:latin typeface="Times New Roman"/>
                <a:cs typeface="Times New Roman"/>
              </a:rPr>
              <a:t>∆ένδρ</a:t>
            </a:r>
            <a:r>
              <a:rPr sz="2000" spc="10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:#9143] – συγκεκρ</a:t>
            </a:r>
            <a:r>
              <a:rPr sz="2000" spc="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δένδρ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καταγεγρ</a:t>
            </a:r>
            <a:r>
              <a:rPr sz="2000" spc="0" dirty="0">
                <a:latin typeface="Times New Roman"/>
                <a:cs typeface="Times New Roman"/>
              </a:rPr>
              <a:t>α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8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κωδικό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9143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 κάποιο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κατάλογο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οντοτήτων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2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Έννοιε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συ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φραζ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ένω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contextua</a:t>
            </a:r>
            <a:r>
              <a:rPr sz="2200" i="1" dirty="0">
                <a:latin typeface="Times New Roman"/>
                <a:cs typeface="Times New Roman"/>
              </a:rPr>
              <a:t>l</a:t>
            </a:r>
            <a:r>
              <a:rPr sz="2200" i="1" spc="-5" dirty="0">
                <a:latin typeface="Times New Roman"/>
                <a:cs typeface="Times New Roman"/>
              </a:rPr>
              <a:t> concepts</a:t>
            </a:r>
            <a:r>
              <a:rPr sz="2200" spc="-5" dirty="0">
                <a:latin typeface="Times New Roman"/>
                <a:cs typeface="Times New Roman"/>
              </a:rPr>
              <a:t>)</a:t>
            </a:r>
            <a:r>
              <a:rPr sz="2200" dirty="0">
                <a:latin typeface="Times New Roman"/>
                <a:cs typeface="Times New Roman"/>
              </a:rPr>
              <a:t>: </a:t>
            </a:r>
            <a:r>
              <a:rPr sz="2200" spc="-10" dirty="0">
                <a:latin typeface="Times New Roman"/>
                <a:cs typeface="Times New Roman"/>
              </a:rPr>
              <a:t>ειδικέ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περιπτώσει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εννοιών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ts val="2350"/>
              </a:lnSpc>
              <a:spcBef>
                <a:spcPts val="35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[ </a:t>
            </a:r>
            <a:r>
              <a:rPr sz="2000" b="1" spc="-5" dirty="0">
                <a:latin typeface="Times New Roman"/>
                <a:cs typeface="Times New Roman"/>
              </a:rPr>
              <a:t>Πρότασ</a:t>
            </a:r>
            <a:r>
              <a:rPr sz="2000" b="1" dirty="0">
                <a:latin typeface="Times New Roman"/>
                <a:cs typeface="Times New Roman"/>
              </a:rPr>
              <a:t>η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dirty="0">
                <a:latin typeface="Times New Roman"/>
                <a:cs typeface="Times New Roman"/>
              </a:rPr>
              <a:t> [</a:t>
            </a:r>
            <a:r>
              <a:rPr sz="2000" spc="-5" dirty="0">
                <a:latin typeface="Times New Roman"/>
                <a:cs typeface="Times New Roman"/>
              </a:rPr>
              <a:t>Άνθρωπος:</a:t>
            </a:r>
            <a:r>
              <a:rPr sz="2000" spc="-10" dirty="0">
                <a:latin typeface="Symbol"/>
                <a:cs typeface="Symbol"/>
              </a:rPr>
              <a:t></a:t>
            </a:r>
            <a:r>
              <a:rPr sz="2000" spc="-5" dirty="0">
                <a:latin typeface="Times New Roman"/>
                <a:cs typeface="Times New Roman"/>
              </a:rPr>
              <a:t>]</a:t>
            </a:r>
            <a:r>
              <a:rPr sz="2000" spc="-5" dirty="0">
                <a:latin typeface="Symbol"/>
                <a:cs typeface="Symbol"/>
              </a:rPr>
              <a:t></a:t>
            </a:r>
            <a:r>
              <a:rPr sz="2000" spc="-5" dirty="0">
                <a:latin typeface="Times New Roman"/>
                <a:cs typeface="Times New Roman"/>
              </a:rPr>
              <a:t>(χαρακτηριστικ</a:t>
            </a:r>
            <a:r>
              <a:rPr sz="2000" spc="5" dirty="0">
                <a:latin typeface="Times New Roman"/>
                <a:cs typeface="Times New Roman"/>
              </a:rPr>
              <a:t>ό</a:t>
            </a:r>
            <a:r>
              <a:rPr sz="2000" spc="-15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Symbol"/>
                <a:cs typeface="Symbol"/>
              </a:rPr>
              <a:t></a:t>
            </a:r>
            <a:r>
              <a:rPr sz="2000" spc="-5" dirty="0">
                <a:latin typeface="Times New Roman"/>
                <a:cs typeface="Times New Roman"/>
              </a:rPr>
              <a:t>[Θνητό</a:t>
            </a:r>
            <a:r>
              <a:rPr sz="200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] ]</a:t>
            </a:r>
            <a:endParaRPr sz="2000">
              <a:latin typeface="Times New Roman"/>
              <a:cs typeface="Times New Roman"/>
            </a:endParaRPr>
          </a:p>
          <a:p>
            <a:pPr marR="2968625" algn="ctr">
              <a:lnSpc>
                <a:spcPts val="2350"/>
              </a:lnSpc>
            </a:pPr>
            <a:r>
              <a:rPr sz="2000" spc="-5" dirty="0">
                <a:latin typeface="Times New Roman"/>
                <a:cs typeface="Times New Roman"/>
              </a:rPr>
              <a:t>Υπάρχει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ια πρότασ</a:t>
            </a:r>
            <a:r>
              <a:rPr sz="2000" spc="0" dirty="0">
                <a:latin typeface="Times New Roman"/>
                <a:cs typeface="Times New Roman"/>
              </a:rPr>
              <a:t>η</a:t>
            </a:r>
            <a:r>
              <a:rPr sz="2000" spc="-5" dirty="0">
                <a:latin typeface="Times New Roman"/>
                <a:cs typeface="Times New Roman"/>
              </a:rPr>
              <a:t>, η </a:t>
            </a:r>
            <a:r>
              <a:rPr sz="2000" spc="5" dirty="0">
                <a:latin typeface="Times New Roman"/>
                <a:cs typeface="Times New Roman"/>
              </a:rPr>
              <a:t>'</a:t>
            </a:r>
            <a:r>
              <a:rPr sz="2000" spc="-5" dirty="0">
                <a:latin typeface="Times New Roman"/>
                <a:cs typeface="Times New Roman"/>
              </a:rPr>
              <a:t>Κάθε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άνθρωπος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θνητό</a:t>
            </a:r>
            <a:r>
              <a:rPr sz="2000" dirty="0">
                <a:latin typeface="Times New Roman"/>
                <a:cs typeface="Times New Roman"/>
              </a:rPr>
              <a:t>ς'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ts val="2355"/>
              </a:lnSpc>
              <a:spcBef>
                <a:spcPts val="34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[ </a:t>
            </a:r>
            <a:r>
              <a:rPr sz="2000" b="1" spc="-5" dirty="0">
                <a:latin typeface="Times New Roman"/>
                <a:cs typeface="Times New Roman"/>
              </a:rPr>
              <a:t>Κατάστασ</a:t>
            </a:r>
            <a:r>
              <a:rPr sz="2000" b="1" spc="0" dirty="0">
                <a:latin typeface="Times New Roman"/>
                <a:cs typeface="Times New Roman"/>
              </a:rPr>
              <a:t>η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[Κρατού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ενο</a:t>
            </a:r>
            <a:r>
              <a:rPr sz="200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:#17</a:t>
            </a:r>
            <a:r>
              <a:rPr sz="2000" spc="-15" dirty="0">
                <a:latin typeface="Times New Roman"/>
                <a:cs typeface="Times New Roman"/>
              </a:rPr>
              <a:t>]</a:t>
            </a:r>
            <a:r>
              <a:rPr sz="2000" spc="-5" dirty="0">
                <a:latin typeface="Symbol"/>
                <a:cs typeface="Symbol"/>
              </a:rPr>
              <a:t></a:t>
            </a:r>
            <a:r>
              <a:rPr sz="2000" spc="-45" dirty="0">
                <a:latin typeface="Times New Roman"/>
                <a:cs typeface="Times New Roman"/>
              </a:rPr>
              <a:t>(µ</a:t>
            </a:r>
            <a:r>
              <a:rPr sz="2000" spc="-10" dirty="0">
                <a:latin typeface="Times New Roman"/>
                <a:cs typeface="Times New Roman"/>
              </a:rPr>
              <a:t>έσ</a:t>
            </a:r>
            <a:r>
              <a:rPr sz="2000" spc="-5" dirty="0">
                <a:latin typeface="Times New Roman"/>
                <a:cs typeface="Times New Roman"/>
              </a:rPr>
              <a:t>α)</a:t>
            </a:r>
            <a:r>
              <a:rPr sz="2000" spc="-5" dirty="0">
                <a:latin typeface="Symbol"/>
                <a:cs typeface="Symbol"/>
              </a:rPr>
              <a:t></a:t>
            </a:r>
            <a:r>
              <a:rPr sz="2000" spc="-5" dirty="0">
                <a:latin typeface="Times New Roman"/>
                <a:cs typeface="Times New Roman"/>
              </a:rPr>
              <a:t>[</a:t>
            </a:r>
            <a:r>
              <a:rPr sz="2000" spc="-10" dirty="0">
                <a:latin typeface="Times New Roman"/>
                <a:cs typeface="Times New Roman"/>
              </a:rPr>
              <a:t>Κελ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5" dirty="0">
                <a:latin typeface="Times New Roman"/>
                <a:cs typeface="Times New Roman"/>
              </a:rPr>
              <a:t>:#33] ]</a:t>
            </a:r>
            <a:endParaRPr sz="2000">
              <a:latin typeface="Times New Roman"/>
              <a:cs typeface="Times New Roman"/>
            </a:endParaRPr>
          </a:p>
          <a:p>
            <a:pPr marL="711200">
              <a:lnSpc>
                <a:spcPts val="2355"/>
              </a:lnSpc>
            </a:pPr>
            <a:r>
              <a:rPr sz="2000" spc="-5" dirty="0">
                <a:latin typeface="Times New Roman"/>
                <a:cs typeface="Times New Roman"/>
              </a:rPr>
              <a:t>Υπάρχει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ία κατάστασ</a:t>
            </a:r>
            <a:r>
              <a:rPr sz="2000" spc="0" dirty="0">
                <a:latin typeface="Times New Roman"/>
                <a:cs typeface="Times New Roman"/>
              </a:rPr>
              <a:t>η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κρατο</a:t>
            </a:r>
            <a:r>
              <a:rPr sz="2000" dirty="0">
                <a:latin typeface="Times New Roman"/>
                <a:cs typeface="Times New Roman"/>
              </a:rPr>
              <a:t>ύ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ενος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#17 βρίσκεται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στο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κελ</a:t>
            </a:r>
            <a:r>
              <a:rPr sz="2000" spc="-5" dirty="0">
                <a:latin typeface="Times New Roman"/>
                <a:cs typeface="Times New Roman"/>
              </a:rPr>
              <a:t>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#33".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27</a:t>
            </a:fld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3252" y="336042"/>
            <a:ext cx="486410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Συναναφορ</a:t>
            </a:r>
            <a:r>
              <a:rPr spc="-5" dirty="0"/>
              <a:t>ά</a:t>
            </a:r>
            <a:r>
              <a:rPr spc="10" dirty="0"/>
              <a:t> </a:t>
            </a:r>
            <a:r>
              <a:rPr dirty="0">
                <a:latin typeface="Arial"/>
                <a:cs typeface="Arial"/>
              </a:rPr>
              <a:t>(coreference)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030478"/>
            <a:ext cx="8905875" cy="4367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δύο</a:t>
            </a:r>
            <a:r>
              <a:rPr sz="2200" spc="-5" dirty="0">
                <a:latin typeface="Times New Roman"/>
                <a:cs typeface="Times New Roman"/>
              </a:rPr>
              <a:t> ή </a:t>
            </a:r>
            <a:r>
              <a:rPr sz="2200" spc="-10" dirty="0">
                <a:latin typeface="Times New Roman"/>
                <a:cs typeface="Times New Roman"/>
              </a:rPr>
              <a:t>περισσότερε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έννοιε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αναφέροντα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ίδι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οντότητα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2"/>
              </a:spcBef>
              <a:buFont typeface="Meiryo"/>
              <a:buChar char="❖"/>
            </a:pPr>
            <a:endParaRPr sz="1850">
              <a:latin typeface="Times New Roman"/>
              <a:cs typeface="Times New Roman"/>
            </a:endParaRPr>
          </a:p>
          <a:p>
            <a:pPr marL="2044064">
              <a:lnSpc>
                <a:spcPct val="100000"/>
              </a:lnSpc>
            </a:pPr>
            <a:r>
              <a:rPr sz="1600" b="1" spc="-235" dirty="0">
                <a:latin typeface="Courier New"/>
                <a:cs typeface="Courier New"/>
              </a:rPr>
              <a:t>[Τρ</a:t>
            </a:r>
            <a:r>
              <a:rPr sz="1600" b="1" spc="-245" dirty="0">
                <a:latin typeface="Courier New"/>
                <a:cs typeface="Courier New"/>
              </a:rPr>
              <a:t>ώ</a:t>
            </a:r>
            <a:r>
              <a:rPr sz="1600" b="1" spc="-235" dirty="0">
                <a:latin typeface="Courier New"/>
                <a:cs typeface="Courier New"/>
              </a:rPr>
              <a:t>ω</a:t>
            </a:r>
            <a:r>
              <a:rPr sz="1600" b="1" spc="-245" dirty="0">
                <a:latin typeface="Courier New"/>
                <a:cs typeface="Courier New"/>
              </a:rPr>
              <a:t>]</a:t>
            </a:r>
            <a:r>
              <a:rPr sz="1600" b="1" spc="-320" dirty="0">
                <a:latin typeface="Symbol"/>
                <a:cs typeface="Symbol"/>
              </a:rPr>
              <a:t></a:t>
            </a:r>
            <a:endParaRPr sz="1600">
              <a:latin typeface="Symbol"/>
              <a:cs typeface="Symbol"/>
            </a:endParaRPr>
          </a:p>
          <a:p>
            <a:pPr marL="2270760" marR="4159250" indent="-635">
              <a:lnSpc>
                <a:spcPct val="109100"/>
              </a:lnSpc>
              <a:spcBef>
                <a:spcPts val="5"/>
              </a:spcBef>
            </a:pPr>
            <a:r>
              <a:rPr sz="1600" b="1" spc="-235" dirty="0">
                <a:latin typeface="Courier New"/>
                <a:cs typeface="Courier New"/>
              </a:rPr>
              <a:t>(δρ</a:t>
            </a:r>
            <a:r>
              <a:rPr sz="1600" b="1" spc="-250" dirty="0">
                <a:latin typeface="Courier New"/>
                <a:cs typeface="Courier New"/>
              </a:rPr>
              <a:t>ά</a:t>
            </a:r>
            <a:r>
              <a:rPr sz="1600" b="1" spc="-235" dirty="0">
                <a:latin typeface="Courier New"/>
                <a:cs typeface="Courier New"/>
              </a:rPr>
              <a:t>στ</a:t>
            </a:r>
            <a:r>
              <a:rPr sz="1600" b="1" spc="-245" dirty="0">
                <a:latin typeface="Courier New"/>
                <a:cs typeface="Courier New"/>
              </a:rPr>
              <a:t>η</a:t>
            </a:r>
            <a:r>
              <a:rPr sz="1600" b="1" spc="-229" dirty="0">
                <a:latin typeface="Courier New"/>
                <a:cs typeface="Courier New"/>
              </a:rPr>
              <a:t>ς</a:t>
            </a:r>
            <a:r>
              <a:rPr sz="1600" b="1" spc="-245" dirty="0">
                <a:latin typeface="Courier New"/>
                <a:cs typeface="Courier New"/>
              </a:rPr>
              <a:t>)</a:t>
            </a:r>
            <a:r>
              <a:rPr sz="1600" b="1" spc="-345" dirty="0">
                <a:latin typeface="Symbol"/>
                <a:cs typeface="Symbol"/>
              </a:rPr>
              <a:t></a:t>
            </a:r>
            <a:r>
              <a:rPr sz="1600" b="1" spc="-245" dirty="0">
                <a:latin typeface="Courier New"/>
                <a:cs typeface="Courier New"/>
              </a:rPr>
              <a:t>[</a:t>
            </a:r>
            <a:r>
              <a:rPr sz="1600" b="1" spc="-235" dirty="0">
                <a:latin typeface="Courier New"/>
                <a:cs typeface="Courier New"/>
              </a:rPr>
              <a:t>Πί</a:t>
            </a:r>
            <a:r>
              <a:rPr sz="1600" b="1" spc="-245" dirty="0">
                <a:latin typeface="Courier New"/>
                <a:cs typeface="Courier New"/>
              </a:rPr>
              <a:t>θ</a:t>
            </a:r>
            <a:r>
              <a:rPr sz="1600" b="1" spc="-235" dirty="0">
                <a:latin typeface="Courier New"/>
                <a:cs typeface="Courier New"/>
              </a:rPr>
              <a:t>η</a:t>
            </a:r>
            <a:r>
              <a:rPr sz="1600" b="1" spc="-245" dirty="0">
                <a:latin typeface="Courier New"/>
                <a:cs typeface="Courier New"/>
              </a:rPr>
              <a:t>κ</a:t>
            </a:r>
            <a:r>
              <a:rPr sz="1600" b="1" spc="-235" dirty="0">
                <a:latin typeface="Courier New"/>
                <a:cs typeface="Courier New"/>
              </a:rPr>
              <a:t>ο</a:t>
            </a:r>
            <a:r>
              <a:rPr sz="1600" b="1" spc="-229" dirty="0">
                <a:latin typeface="Courier New"/>
                <a:cs typeface="Courier New"/>
              </a:rPr>
              <a:t>ς</a:t>
            </a:r>
            <a:r>
              <a:rPr sz="1600" b="1" spc="-195" dirty="0">
                <a:latin typeface="Courier New"/>
                <a:cs typeface="Courier New"/>
              </a:rPr>
              <a:t>] </a:t>
            </a:r>
            <a:r>
              <a:rPr sz="1600" b="1" spc="-235" dirty="0">
                <a:latin typeface="Courier New"/>
                <a:cs typeface="Courier New"/>
              </a:rPr>
              <a:t>(αν</a:t>
            </a:r>
            <a:r>
              <a:rPr sz="1600" b="1" spc="-250" dirty="0">
                <a:latin typeface="Courier New"/>
                <a:cs typeface="Courier New"/>
              </a:rPr>
              <a:t>τ</a:t>
            </a:r>
            <a:r>
              <a:rPr sz="1600" b="1" spc="-235" dirty="0">
                <a:latin typeface="Courier New"/>
                <a:cs typeface="Courier New"/>
              </a:rPr>
              <a:t>ικ</a:t>
            </a:r>
            <a:r>
              <a:rPr sz="1600" b="1" spc="-245" dirty="0">
                <a:latin typeface="Courier New"/>
                <a:cs typeface="Courier New"/>
              </a:rPr>
              <a:t>ε</a:t>
            </a:r>
            <a:r>
              <a:rPr sz="1600" b="1" spc="-229" dirty="0">
                <a:latin typeface="Courier New"/>
                <a:cs typeface="Courier New"/>
              </a:rPr>
              <a:t>ί</a:t>
            </a:r>
            <a:r>
              <a:rPr sz="1600" b="1" spc="-235" dirty="0">
                <a:latin typeface="Courier New"/>
                <a:cs typeface="Courier New"/>
              </a:rPr>
              <a:t>µ</a:t>
            </a:r>
            <a:r>
              <a:rPr sz="1600" b="1" spc="-245" dirty="0">
                <a:latin typeface="Courier New"/>
                <a:cs typeface="Courier New"/>
              </a:rPr>
              <a:t>ε</a:t>
            </a:r>
            <a:r>
              <a:rPr sz="1600" b="1" spc="-235" dirty="0">
                <a:latin typeface="Courier New"/>
                <a:cs typeface="Courier New"/>
              </a:rPr>
              <a:t>νο</a:t>
            </a:r>
            <a:r>
              <a:rPr sz="1600" b="1" spc="-245" dirty="0">
                <a:latin typeface="Courier New"/>
                <a:cs typeface="Courier New"/>
              </a:rPr>
              <a:t>)</a:t>
            </a:r>
            <a:r>
              <a:rPr sz="1600" b="1" spc="-360" dirty="0">
                <a:latin typeface="Symbol"/>
                <a:cs typeface="Symbol"/>
              </a:rPr>
              <a:t></a:t>
            </a:r>
            <a:r>
              <a:rPr sz="1600" b="1" spc="-235" dirty="0">
                <a:latin typeface="Courier New"/>
                <a:cs typeface="Courier New"/>
              </a:rPr>
              <a:t>[</a:t>
            </a:r>
            <a:r>
              <a:rPr sz="1600" b="1" spc="-245" dirty="0">
                <a:latin typeface="Courier New"/>
                <a:cs typeface="Courier New"/>
              </a:rPr>
              <a:t>Κ</a:t>
            </a:r>
            <a:r>
              <a:rPr sz="1600" b="1" spc="-240" dirty="0">
                <a:latin typeface="Courier New"/>
                <a:cs typeface="Courier New"/>
              </a:rPr>
              <a:t>α</a:t>
            </a:r>
            <a:r>
              <a:rPr sz="1600" b="1" spc="-235" dirty="0">
                <a:latin typeface="Courier New"/>
                <a:cs typeface="Courier New"/>
              </a:rPr>
              <a:t>ρύ</a:t>
            </a:r>
            <a:r>
              <a:rPr sz="1600" b="1" spc="-245" dirty="0">
                <a:latin typeface="Courier New"/>
                <a:cs typeface="Courier New"/>
              </a:rPr>
              <a:t>δ</a:t>
            </a:r>
            <a:r>
              <a:rPr sz="1600" b="1" spc="-229" dirty="0">
                <a:latin typeface="Courier New"/>
                <a:cs typeface="Courier New"/>
              </a:rPr>
              <a:t>ι</a:t>
            </a:r>
            <a:r>
              <a:rPr sz="1600" b="1" spc="-195" dirty="0">
                <a:latin typeface="Courier New"/>
                <a:cs typeface="Courier New"/>
              </a:rPr>
              <a:t>:</a:t>
            </a:r>
            <a:r>
              <a:rPr sz="1600" b="1" spc="-280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*x]</a:t>
            </a:r>
            <a:endParaRPr sz="1600">
              <a:latin typeface="Courier New"/>
              <a:cs typeface="Courier New"/>
            </a:endParaRPr>
          </a:p>
          <a:p>
            <a:pPr marL="2270760">
              <a:lnSpc>
                <a:spcPct val="100000"/>
              </a:lnSpc>
              <a:spcBef>
                <a:spcPts val="155"/>
              </a:spcBef>
            </a:pPr>
            <a:r>
              <a:rPr sz="1600" b="1" spc="-235" dirty="0">
                <a:latin typeface="Courier New"/>
                <a:cs typeface="Courier New"/>
              </a:rPr>
              <a:t>(όρ</a:t>
            </a:r>
            <a:r>
              <a:rPr sz="1600" b="1" spc="-245" dirty="0">
                <a:latin typeface="Courier New"/>
                <a:cs typeface="Courier New"/>
              </a:rPr>
              <a:t>γ</a:t>
            </a:r>
            <a:r>
              <a:rPr sz="1600" b="1" spc="-235" dirty="0">
                <a:latin typeface="Courier New"/>
                <a:cs typeface="Courier New"/>
              </a:rPr>
              <a:t>αν</a:t>
            </a:r>
            <a:r>
              <a:rPr sz="1600" b="1" spc="-245" dirty="0">
                <a:latin typeface="Courier New"/>
                <a:cs typeface="Courier New"/>
              </a:rPr>
              <a:t>ο)</a:t>
            </a:r>
            <a:r>
              <a:rPr sz="1600" b="1" spc="-350" dirty="0">
                <a:latin typeface="Symbol"/>
                <a:cs typeface="Symbol"/>
              </a:rPr>
              <a:t></a:t>
            </a:r>
            <a:r>
              <a:rPr sz="1600" b="1" spc="-235" dirty="0">
                <a:latin typeface="Courier New"/>
                <a:cs typeface="Courier New"/>
              </a:rPr>
              <a:t>[</a:t>
            </a:r>
            <a:r>
              <a:rPr sz="1600" b="1" spc="-245" dirty="0">
                <a:latin typeface="Courier New"/>
                <a:cs typeface="Courier New"/>
              </a:rPr>
              <a:t>Κ</a:t>
            </a:r>
            <a:r>
              <a:rPr sz="1600" b="1" spc="-235" dirty="0">
                <a:latin typeface="Courier New"/>
                <a:cs typeface="Courier New"/>
              </a:rPr>
              <a:t>ου</a:t>
            </a:r>
            <a:r>
              <a:rPr sz="1600" b="1" spc="-245" dirty="0">
                <a:latin typeface="Courier New"/>
                <a:cs typeface="Courier New"/>
              </a:rPr>
              <a:t>τ</a:t>
            </a:r>
            <a:r>
              <a:rPr sz="1600" b="1" spc="-235" dirty="0">
                <a:latin typeface="Courier New"/>
                <a:cs typeface="Courier New"/>
              </a:rPr>
              <a:t>ά</a:t>
            </a:r>
            <a:r>
              <a:rPr sz="1600" b="1" spc="-250" dirty="0">
                <a:latin typeface="Courier New"/>
                <a:cs typeface="Courier New"/>
              </a:rPr>
              <a:t>λ</a:t>
            </a:r>
            <a:r>
              <a:rPr sz="1600" b="1" spc="-229" dirty="0">
                <a:latin typeface="Courier New"/>
                <a:cs typeface="Courier New"/>
              </a:rPr>
              <a:t>ι</a:t>
            </a:r>
            <a:r>
              <a:rPr sz="1600" b="1" spc="-245" dirty="0">
                <a:latin typeface="Courier New"/>
                <a:cs typeface="Courier New"/>
              </a:rPr>
              <a:t>]</a:t>
            </a:r>
            <a:r>
              <a:rPr sz="1600" b="1" spc="-345" dirty="0">
                <a:latin typeface="Symbol"/>
                <a:cs typeface="Symbol"/>
              </a:rPr>
              <a:t></a:t>
            </a:r>
            <a:r>
              <a:rPr sz="1600" b="1" spc="-235" dirty="0">
                <a:latin typeface="Courier New"/>
                <a:cs typeface="Courier New"/>
              </a:rPr>
              <a:t>(</a:t>
            </a:r>
            <a:r>
              <a:rPr sz="1600" b="1" spc="-245" dirty="0">
                <a:latin typeface="Courier New"/>
                <a:cs typeface="Courier New"/>
              </a:rPr>
              <a:t>υ</a:t>
            </a:r>
            <a:r>
              <a:rPr sz="1600" b="1" spc="-235" dirty="0">
                <a:latin typeface="Courier New"/>
                <a:cs typeface="Courier New"/>
              </a:rPr>
              <a:t>λι</a:t>
            </a:r>
            <a:r>
              <a:rPr sz="1600" b="1" spc="-245" dirty="0">
                <a:latin typeface="Courier New"/>
                <a:cs typeface="Courier New"/>
              </a:rPr>
              <a:t>κ</a:t>
            </a:r>
            <a:r>
              <a:rPr sz="1600" b="1" spc="-229" dirty="0">
                <a:latin typeface="Courier New"/>
                <a:cs typeface="Courier New"/>
              </a:rPr>
              <a:t>ό</a:t>
            </a:r>
            <a:r>
              <a:rPr sz="1600" b="1" spc="-245" dirty="0">
                <a:latin typeface="Courier New"/>
                <a:cs typeface="Courier New"/>
              </a:rPr>
              <a:t>)</a:t>
            </a:r>
            <a:r>
              <a:rPr sz="1600" b="1" spc="-345" dirty="0">
                <a:latin typeface="Symbol"/>
                <a:cs typeface="Symbol"/>
              </a:rPr>
              <a:t></a:t>
            </a:r>
            <a:r>
              <a:rPr sz="1600" b="1" spc="-240" dirty="0">
                <a:latin typeface="Courier New"/>
                <a:cs typeface="Courier New"/>
              </a:rPr>
              <a:t>[</a:t>
            </a:r>
            <a:r>
              <a:rPr sz="1600" b="1" spc="-245" dirty="0">
                <a:latin typeface="Courier New"/>
                <a:cs typeface="Courier New"/>
              </a:rPr>
              <a:t>Κ</a:t>
            </a:r>
            <a:r>
              <a:rPr sz="1600" b="1" spc="-235" dirty="0">
                <a:latin typeface="Courier New"/>
                <a:cs typeface="Courier New"/>
              </a:rPr>
              <a:t>έ</a:t>
            </a:r>
            <a:r>
              <a:rPr sz="1600" b="1" spc="-245" dirty="0">
                <a:latin typeface="Courier New"/>
                <a:cs typeface="Courier New"/>
              </a:rPr>
              <a:t>λ</a:t>
            </a:r>
            <a:r>
              <a:rPr sz="1600" b="1" spc="-235" dirty="0">
                <a:latin typeface="Courier New"/>
                <a:cs typeface="Courier New"/>
              </a:rPr>
              <a:t>υφο</a:t>
            </a:r>
            <a:r>
              <a:rPr sz="1600" b="1" spc="-245" dirty="0">
                <a:latin typeface="Courier New"/>
                <a:cs typeface="Courier New"/>
              </a:rPr>
              <a:t>ς]</a:t>
            </a:r>
            <a:r>
              <a:rPr sz="1600" b="1" spc="-345" dirty="0">
                <a:latin typeface="Symbol"/>
                <a:cs typeface="Symbol"/>
              </a:rPr>
              <a:t></a:t>
            </a:r>
            <a:r>
              <a:rPr sz="1600" b="1" spc="-235" dirty="0">
                <a:latin typeface="Courier New"/>
                <a:cs typeface="Courier New"/>
              </a:rPr>
              <a:t>(</a:t>
            </a:r>
            <a:r>
              <a:rPr sz="1600" b="1" spc="-250" dirty="0">
                <a:latin typeface="Courier New"/>
                <a:cs typeface="Courier New"/>
              </a:rPr>
              <a:t>τ</a:t>
            </a:r>
            <a:r>
              <a:rPr sz="1600" b="1" spc="-235" dirty="0">
                <a:latin typeface="Courier New"/>
                <a:cs typeface="Courier New"/>
              </a:rPr>
              <a:t>µή</a:t>
            </a:r>
            <a:r>
              <a:rPr sz="1600" b="1" spc="-245" dirty="0">
                <a:latin typeface="Courier New"/>
                <a:cs typeface="Courier New"/>
              </a:rPr>
              <a:t>µ</a:t>
            </a:r>
            <a:r>
              <a:rPr sz="1600" b="1" spc="-235" dirty="0">
                <a:latin typeface="Courier New"/>
                <a:cs typeface="Courier New"/>
              </a:rPr>
              <a:t>α</a:t>
            </a:r>
            <a:r>
              <a:rPr sz="1600" b="1" spc="-245" dirty="0">
                <a:latin typeface="Courier New"/>
                <a:cs typeface="Courier New"/>
              </a:rPr>
              <a:t>)</a:t>
            </a:r>
            <a:r>
              <a:rPr sz="1600" b="1" spc="-350" dirty="0">
                <a:latin typeface="Symbol"/>
                <a:cs typeface="Symbol"/>
              </a:rPr>
              <a:t></a:t>
            </a:r>
            <a:r>
              <a:rPr sz="1600" b="1" spc="-245" dirty="0">
                <a:latin typeface="Courier New"/>
                <a:cs typeface="Courier New"/>
              </a:rPr>
              <a:t>[</a:t>
            </a:r>
            <a:r>
              <a:rPr sz="1600" b="1" spc="-235" dirty="0">
                <a:latin typeface="Courier New"/>
                <a:cs typeface="Courier New"/>
              </a:rPr>
              <a:t>Καρ</a:t>
            </a:r>
            <a:r>
              <a:rPr sz="1600" b="1" spc="-245" dirty="0">
                <a:latin typeface="Courier New"/>
                <a:cs typeface="Courier New"/>
              </a:rPr>
              <a:t>ύ</a:t>
            </a:r>
            <a:r>
              <a:rPr sz="1600" b="1" spc="-235" dirty="0">
                <a:latin typeface="Courier New"/>
                <a:cs typeface="Courier New"/>
              </a:rPr>
              <a:t>δ</a:t>
            </a:r>
            <a:r>
              <a:rPr sz="1600" b="1" spc="-229" dirty="0">
                <a:latin typeface="Courier New"/>
                <a:cs typeface="Courier New"/>
              </a:rPr>
              <a:t>ι</a:t>
            </a:r>
            <a:r>
              <a:rPr sz="1600" b="1" spc="-195" dirty="0">
                <a:latin typeface="Courier New"/>
                <a:cs typeface="Courier New"/>
              </a:rPr>
              <a:t>:</a:t>
            </a:r>
            <a:r>
              <a:rPr sz="1600" b="1" spc="-280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?</a:t>
            </a:r>
            <a:r>
              <a:rPr sz="1600" b="1" spc="-245" dirty="0">
                <a:latin typeface="Courier New"/>
                <a:cs typeface="Courier New"/>
              </a:rPr>
              <a:t>x</a:t>
            </a:r>
            <a:r>
              <a:rPr sz="1600" b="1" spc="-195" dirty="0">
                <a:latin typeface="Courier New"/>
                <a:cs typeface="Courier New"/>
              </a:rPr>
              <a:t>]</a:t>
            </a:r>
            <a:endParaRPr sz="16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215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Αναπαράστασ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ία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εταβλητ</a:t>
            </a:r>
            <a:r>
              <a:rPr sz="2200" spc="5" dirty="0">
                <a:latin typeface="Times New Roman"/>
                <a:cs typeface="Times New Roman"/>
              </a:rPr>
              <a:t>ή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πρόθε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 "</a:t>
            </a:r>
            <a:r>
              <a:rPr sz="2000" b="1" spc="-110" dirty="0">
                <a:latin typeface="Courier New"/>
                <a:cs typeface="Courier New"/>
              </a:rPr>
              <a:t>*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για να οριστεί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η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εταβλητή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defining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referent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36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πρόθε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 "</a:t>
            </a:r>
            <a:r>
              <a:rPr sz="2000" b="1" spc="-110" dirty="0">
                <a:latin typeface="Courier New"/>
                <a:cs typeface="Courier New"/>
              </a:rPr>
              <a:t>?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για να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γίνει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αναφορά</a:t>
            </a:r>
            <a:r>
              <a:rPr sz="2000" dirty="0">
                <a:latin typeface="Times New Roman"/>
                <a:cs typeface="Times New Roman"/>
              </a:rPr>
              <a:t> σ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συγκεκρ</a:t>
            </a:r>
            <a:r>
              <a:rPr sz="2000" spc="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έν</a:t>
            </a:r>
            <a:r>
              <a:rPr sz="2000" spc="-5" dirty="0">
                <a:latin typeface="Times New Roman"/>
                <a:cs typeface="Times New Roman"/>
              </a:rPr>
              <a:t>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εταβλητή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bound referen</a:t>
            </a:r>
            <a:r>
              <a:rPr sz="2000" i="1" dirty="0">
                <a:latin typeface="Times New Roman"/>
                <a:cs typeface="Times New Roman"/>
              </a:rPr>
              <a:t>t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255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έννοιε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συναναφορά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πρέπε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b="1" spc="-5" dirty="0">
                <a:latin typeface="Times New Roman"/>
                <a:cs typeface="Times New Roman"/>
              </a:rPr>
              <a:t>συ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spc="-10" dirty="0">
                <a:latin typeface="Times New Roman"/>
                <a:cs typeface="Times New Roman"/>
              </a:rPr>
              <a:t>βατέ</a:t>
            </a:r>
            <a:r>
              <a:rPr sz="2200" b="1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ίδιου </a:t>
            </a:r>
            <a:r>
              <a:rPr sz="2000" spc="-10" dirty="0">
                <a:latin typeface="Times New Roman"/>
                <a:cs typeface="Times New Roman"/>
              </a:rPr>
              <a:t>τύπο</a:t>
            </a:r>
            <a:r>
              <a:rPr sz="2000" dirty="0">
                <a:latin typeface="Times New Roman"/>
                <a:cs typeface="Times New Roman"/>
              </a:rPr>
              <a:t>υ</a:t>
            </a:r>
            <a:r>
              <a:rPr sz="2000" spc="-5" dirty="0">
                <a:latin typeface="Times New Roman"/>
                <a:cs typeface="Times New Roman"/>
              </a:rPr>
              <a:t>, ή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να έχουν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κάποια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κοινή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γενίκευση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28</a:t>
            </a:fld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47265">
              <a:lnSpc>
                <a:spcPct val="100000"/>
              </a:lnSpc>
            </a:pPr>
            <a:r>
              <a:rPr spc="-5" dirty="0"/>
              <a:t>Ορι</a:t>
            </a:r>
            <a:r>
              <a:rPr dirty="0"/>
              <a:t>σ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ό</a:t>
            </a:r>
            <a:r>
              <a:rPr spc="-5" dirty="0"/>
              <a:t>ς</a:t>
            </a:r>
            <a:r>
              <a:rPr dirty="0"/>
              <a:t> </a:t>
            </a:r>
            <a:r>
              <a:rPr spc="-10" dirty="0"/>
              <a:t>νέω</a:t>
            </a:r>
            <a:r>
              <a:rPr spc="-5" dirty="0"/>
              <a:t>ν</a:t>
            </a:r>
            <a:r>
              <a:rPr dirty="0"/>
              <a:t> </a:t>
            </a:r>
            <a:r>
              <a:rPr spc="-10" dirty="0"/>
              <a:t>τύ</a:t>
            </a:r>
            <a:r>
              <a:rPr spc="-90" dirty="0"/>
              <a:t>π</a:t>
            </a:r>
            <a:r>
              <a:rPr spc="-10" dirty="0"/>
              <a:t>ω</a:t>
            </a:r>
            <a:r>
              <a:rPr spc="5" dirty="0"/>
              <a:t>ν</a:t>
            </a:r>
            <a:r>
              <a:rPr dirty="0">
                <a:latin typeface="Arial"/>
                <a:cs typeface="Arial"/>
              </a:rPr>
              <a:t>-</a:t>
            </a:r>
            <a:r>
              <a:rPr spc="-10" dirty="0"/>
              <a:t>εννοιών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106678"/>
            <a:ext cx="9114790" cy="996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5" dirty="0">
                <a:latin typeface="Times New Roman"/>
                <a:cs typeface="Times New Roman"/>
              </a:rPr>
              <a:t>τύπο</a:t>
            </a:r>
            <a:r>
              <a:rPr sz="2200" spc="5" dirty="0">
                <a:latin typeface="Times New Roman"/>
                <a:cs typeface="Times New Roman"/>
              </a:rPr>
              <a:t>ι</a:t>
            </a:r>
            <a:r>
              <a:rPr sz="2200" spc="-5" dirty="0">
                <a:latin typeface="Times New Roman"/>
                <a:cs typeface="Times New Roman"/>
              </a:rPr>
              <a:t>-εννοιώ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πορεί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spc="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spc="-5" dirty="0">
                <a:latin typeface="Times New Roman"/>
                <a:cs typeface="Times New Roman"/>
              </a:rPr>
              <a:t>αρχέγονοι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primitive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Times New Roman"/>
                <a:cs typeface="Times New Roman"/>
              </a:rPr>
              <a:t>: αξιω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ατικά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ορισ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ένοι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spc="-5" dirty="0">
                <a:latin typeface="Times New Roman"/>
                <a:cs typeface="Times New Roman"/>
              </a:rPr>
              <a:t>χ. </a:t>
            </a:r>
            <a:r>
              <a:rPr sz="2000" dirty="0">
                <a:latin typeface="Times New Roman"/>
                <a:cs typeface="Times New Roman"/>
              </a:rPr>
              <a:t>[</a:t>
            </a:r>
            <a:r>
              <a:rPr sz="2000" spc="-10" dirty="0">
                <a:latin typeface="Times New Roman"/>
                <a:cs typeface="Times New Roman"/>
              </a:rPr>
              <a:t>Τίγρη</a:t>
            </a:r>
            <a:r>
              <a:rPr sz="2000" spc="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]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spc="-10" dirty="0">
                <a:latin typeface="Times New Roman"/>
                <a:cs typeface="Times New Roman"/>
              </a:rPr>
              <a:t>ορι</a:t>
            </a:r>
            <a:r>
              <a:rPr sz="2000" b="1" spc="-5" dirty="0">
                <a:latin typeface="Times New Roman"/>
                <a:cs typeface="Times New Roman"/>
              </a:rPr>
              <a:t>σ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5" dirty="0">
                <a:latin typeface="Times New Roman"/>
                <a:cs typeface="Times New Roman"/>
              </a:rPr>
              <a:t>ένοι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defined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Times New Roman"/>
                <a:cs typeface="Times New Roman"/>
              </a:rPr>
              <a:t>: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έσω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ονοπαρα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ετρικών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εκφράσεω</a:t>
            </a:r>
            <a:r>
              <a:rPr sz="2000" i="1" dirty="0">
                <a:latin typeface="Times New Roman"/>
                <a:cs typeface="Times New Roman"/>
              </a:rPr>
              <a:t>ν</a:t>
            </a:r>
            <a:r>
              <a:rPr sz="2000" i="1" spc="-5" dirty="0">
                <a:latin typeface="Times New Roman"/>
                <a:cs typeface="Times New Roman"/>
              </a:rPr>
              <a:t>-λ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lambda expression</a:t>
            </a:r>
            <a:r>
              <a:rPr sz="2000" i="1" spc="-10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58453" y="2363723"/>
            <a:ext cx="6168390" cy="957580"/>
          </a:xfrm>
          <a:prstGeom prst="rect">
            <a:avLst/>
          </a:prstGeom>
          <a:ln w="9524">
            <a:solidFill>
              <a:srgbClr val="010101"/>
            </a:solidFill>
          </a:ln>
        </p:spPr>
        <p:txBody>
          <a:bodyPr vert="horz" wrap="square" lIns="0" tIns="28575" rIns="0" bIns="0" rtlCol="0">
            <a:spAutoFit/>
          </a:bodyPr>
          <a:lstStyle/>
          <a:p>
            <a:pPr marL="546100" marR="173990" indent="-454659">
              <a:lnSpc>
                <a:spcPct val="109100"/>
              </a:lnSpc>
              <a:spcBef>
                <a:spcPts val="225"/>
              </a:spcBef>
            </a:pPr>
            <a:r>
              <a:rPr sz="1600" b="1" spc="-235" dirty="0">
                <a:latin typeface="Courier New"/>
                <a:cs typeface="Courier New"/>
              </a:rPr>
              <a:t>typ</a:t>
            </a:r>
            <a:r>
              <a:rPr sz="1600" b="1" spc="-195" dirty="0">
                <a:latin typeface="Courier New"/>
                <a:cs typeface="Courier New"/>
              </a:rPr>
              <a:t>e</a:t>
            </a:r>
            <a:r>
              <a:rPr sz="1600" b="1" spc="-280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Τ</a:t>
            </a:r>
            <a:r>
              <a:rPr sz="1600" b="1" spc="-245" dirty="0">
                <a:latin typeface="Courier New"/>
                <a:cs typeface="Courier New"/>
              </a:rPr>
              <a:t>ί</a:t>
            </a:r>
            <a:r>
              <a:rPr sz="1600" b="1" spc="-235" dirty="0">
                <a:latin typeface="Courier New"/>
                <a:cs typeface="Courier New"/>
              </a:rPr>
              <a:t>γρ</a:t>
            </a:r>
            <a:r>
              <a:rPr sz="1600" b="1" spc="-245" dirty="0">
                <a:latin typeface="Courier New"/>
                <a:cs typeface="Courier New"/>
              </a:rPr>
              <a:t>η</a:t>
            </a:r>
            <a:r>
              <a:rPr sz="1600" b="1" spc="-229" dirty="0">
                <a:latin typeface="Courier New"/>
                <a:cs typeface="Courier New"/>
              </a:rPr>
              <a:t>ς</a:t>
            </a:r>
            <a:r>
              <a:rPr sz="1600" b="1" spc="-235" dirty="0">
                <a:latin typeface="Courier New"/>
                <a:cs typeface="Courier New"/>
              </a:rPr>
              <a:t>_</a:t>
            </a:r>
            <a:r>
              <a:rPr sz="1600" b="1" spc="-245" dirty="0">
                <a:latin typeface="Courier New"/>
                <a:cs typeface="Courier New"/>
              </a:rPr>
              <a:t>Τ</a:t>
            </a:r>
            <a:r>
              <a:rPr sz="1600" b="1" spc="-235" dirty="0">
                <a:latin typeface="Courier New"/>
                <a:cs typeface="Courier New"/>
              </a:rPr>
              <a:t>σί</a:t>
            </a:r>
            <a:r>
              <a:rPr sz="1600" b="1" spc="-245" dirty="0">
                <a:latin typeface="Courier New"/>
                <a:cs typeface="Courier New"/>
              </a:rPr>
              <a:t>ρ</a:t>
            </a:r>
            <a:r>
              <a:rPr sz="1600" b="1" spc="-235" dirty="0">
                <a:latin typeface="Courier New"/>
                <a:cs typeface="Courier New"/>
              </a:rPr>
              <a:t>κο</a:t>
            </a:r>
            <a:r>
              <a:rPr sz="1600" b="1" spc="-240" dirty="0">
                <a:latin typeface="Courier New"/>
                <a:cs typeface="Courier New"/>
              </a:rPr>
              <a:t>υ</a:t>
            </a:r>
            <a:r>
              <a:rPr sz="1600" b="1" spc="-245" dirty="0">
                <a:latin typeface="Courier New"/>
                <a:cs typeface="Courier New"/>
              </a:rPr>
              <a:t>(</a:t>
            </a:r>
            <a:r>
              <a:rPr sz="1600" b="1" spc="-235" dirty="0">
                <a:latin typeface="Courier New"/>
                <a:cs typeface="Courier New"/>
              </a:rPr>
              <a:t>*λ</a:t>
            </a:r>
            <a:r>
              <a:rPr sz="1600" b="1" spc="-195" dirty="0">
                <a:latin typeface="Courier New"/>
                <a:cs typeface="Courier New"/>
              </a:rPr>
              <a:t>)</a:t>
            </a:r>
            <a:r>
              <a:rPr sz="1600" b="1" spc="-280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is </a:t>
            </a:r>
            <a:r>
              <a:rPr sz="1600" b="1" spc="-240" dirty="0">
                <a:latin typeface="Courier New"/>
                <a:cs typeface="Courier New"/>
              </a:rPr>
              <a:t>[</a:t>
            </a:r>
            <a:r>
              <a:rPr sz="1600" b="1" spc="-235" dirty="0">
                <a:latin typeface="Courier New"/>
                <a:cs typeface="Courier New"/>
              </a:rPr>
              <a:t>Τί</a:t>
            </a:r>
            <a:r>
              <a:rPr sz="1600" b="1" spc="-245" dirty="0">
                <a:latin typeface="Courier New"/>
                <a:cs typeface="Courier New"/>
              </a:rPr>
              <a:t>γ</a:t>
            </a:r>
            <a:r>
              <a:rPr sz="1600" b="1" spc="-235" dirty="0">
                <a:latin typeface="Courier New"/>
                <a:cs typeface="Courier New"/>
              </a:rPr>
              <a:t>ρη</a:t>
            </a:r>
            <a:r>
              <a:rPr sz="1600" b="1" spc="-245" dirty="0">
                <a:latin typeface="Courier New"/>
                <a:cs typeface="Courier New"/>
              </a:rPr>
              <a:t>ς</a:t>
            </a:r>
            <a:r>
              <a:rPr sz="1600" b="1" spc="-235" dirty="0">
                <a:latin typeface="Courier New"/>
                <a:cs typeface="Courier New"/>
              </a:rPr>
              <a:t>:?</a:t>
            </a:r>
            <a:r>
              <a:rPr sz="1600" b="1" spc="-245" dirty="0">
                <a:latin typeface="Courier New"/>
                <a:cs typeface="Courier New"/>
              </a:rPr>
              <a:t>λ]</a:t>
            </a:r>
            <a:r>
              <a:rPr sz="1600" b="1" spc="-345" dirty="0">
                <a:latin typeface="Symbol"/>
                <a:cs typeface="Symbol"/>
              </a:rPr>
              <a:t></a:t>
            </a:r>
            <a:r>
              <a:rPr sz="1600" b="1" spc="-240" dirty="0">
                <a:latin typeface="Courier New"/>
                <a:cs typeface="Courier New"/>
              </a:rPr>
              <a:t>(</a:t>
            </a:r>
            <a:r>
              <a:rPr sz="1600" b="1" spc="-245" dirty="0">
                <a:latin typeface="Courier New"/>
                <a:cs typeface="Courier New"/>
              </a:rPr>
              <a:t>δ</a:t>
            </a:r>
            <a:r>
              <a:rPr sz="1600" b="1" spc="-235" dirty="0">
                <a:latin typeface="Courier New"/>
                <a:cs typeface="Courier New"/>
              </a:rPr>
              <a:t>ρ</a:t>
            </a:r>
            <a:r>
              <a:rPr sz="1600" b="1" spc="-245" dirty="0">
                <a:latin typeface="Courier New"/>
                <a:cs typeface="Courier New"/>
              </a:rPr>
              <a:t>ά</a:t>
            </a:r>
            <a:r>
              <a:rPr sz="1600" b="1" spc="-235" dirty="0">
                <a:latin typeface="Courier New"/>
                <a:cs typeface="Courier New"/>
              </a:rPr>
              <a:t>στη</a:t>
            </a:r>
            <a:r>
              <a:rPr sz="1600" b="1" spc="-245" dirty="0">
                <a:latin typeface="Courier New"/>
                <a:cs typeface="Courier New"/>
              </a:rPr>
              <a:t>ς)</a:t>
            </a:r>
            <a:r>
              <a:rPr sz="1600" b="1" spc="-350" dirty="0">
                <a:latin typeface="Symbol"/>
                <a:cs typeface="Symbol"/>
              </a:rPr>
              <a:t></a:t>
            </a:r>
            <a:r>
              <a:rPr sz="1600" b="1" spc="-235" dirty="0">
                <a:latin typeface="Courier New"/>
                <a:cs typeface="Courier New"/>
              </a:rPr>
              <a:t>[</a:t>
            </a:r>
            <a:r>
              <a:rPr sz="1600" b="1" spc="-245" dirty="0">
                <a:latin typeface="Courier New"/>
                <a:cs typeface="Courier New"/>
              </a:rPr>
              <a:t>Ε</a:t>
            </a:r>
            <a:r>
              <a:rPr sz="1600" b="1" spc="-240" dirty="0">
                <a:latin typeface="Courier New"/>
                <a:cs typeface="Courier New"/>
              </a:rPr>
              <a:t>µ</a:t>
            </a:r>
            <a:r>
              <a:rPr sz="1600" b="1" spc="-235" dirty="0">
                <a:latin typeface="Courier New"/>
                <a:cs typeface="Courier New"/>
              </a:rPr>
              <a:t>φ</a:t>
            </a:r>
            <a:r>
              <a:rPr sz="1600" b="1" spc="-245" dirty="0">
                <a:latin typeface="Courier New"/>
                <a:cs typeface="Courier New"/>
              </a:rPr>
              <a:t>α</a:t>
            </a:r>
            <a:r>
              <a:rPr sz="1600" b="1" spc="-235" dirty="0">
                <a:latin typeface="Courier New"/>
                <a:cs typeface="Courier New"/>
              </a:rPr>
              <a:t>νί</a:t>
            </a:r>
            <a:r>
              <a:rPr sz="1600" b="1" spc="-245" dirty="0">
                <a:latin typeface="Courier New"/>
                <a:cs typeface="Courier New"/>
              </a:rPr>
              <a:t>ζ</a:t>
            </a:r>
            <a:r>
              <a:rPr sz="1600" b="1" spc="-235" dirty="0">
                <a:latin typeface="Courier New"/>
                <a:cs typeface="Courier New"/>
              </a:rPr>
              <a:t>ε</a:t>
            </a:r>
            <a:r>
              <a:rPr sz="1600" b="1" spc="-245" dirty="0">
                <a:latin typeface="Courier New"/>
                <a:cs typeface="Courier New"/>
              </a:rPr>
              <a:t>τ</a:t>
            </a:r>
            <a:r>
              <a:rPr sz="1600" b="1" spc="-235" dirty="0">
                <a:latin typeface="Courier New"/>
                <a:cs typeface="Courier New"/>
              </a:rPr>
              <a:t>α</a:t>
            </a:r>
            <a:r>
              <a:rPr sz="1600" b="1" spc="-229" dirty="0">
                <a:latin typeface="Courier New"/>
                <a:cs typeface="Courier New"/>
              </a:rPr>
              <a:t>ι</a:t>
            </a:r>
            <a:r>
              <a:rPr sz="1600" b="1" spc="-245" dirty="0">
                <a:latin typeface="Courier New"/>
                <a:cs typeface="Courier New"/>
              </a:rPr>
              <a:t>]</a:t>
            </a:r>
            <a:r>
              <a:rPr sz="1600" b="1" spc="-350" dirty="0">
                <a:latin typeface="Symbol"/>
                <a:cs typeface="Symbol"/>
              </a:rPr>
              <a:t></a:t>
            </a:r>
            <a:r>
              <a:rPr sz="1600" b="1" spc="-250" dirty="0">
                <a:latin typeface="Courier New"/>
                <a:cs typeface="Courier New"/>
              </a:rPr>
              <a:t>(</a:t>
            </a:r>
            <a:r>
              <a:rPr sz="1600" b="1" spc="-235" dirty="0">
                <a:latin typeface="Courier New"/>
                <a:cs typeface="Courier New"/>
              </a:rPr>
              <a:t>το</a:t>
            </a:r>
            <a:r>
              <a:rPr sz="1600" b="1" spc="-245" dirty="0">
                <a:latin typeface="Courier New"/>
                <a:cs typeface="Courier New"/>
              </a:rPr>
              <a:t>π</a:t>
            </a:r>
            <a:r>
              <a:rPr sz="1600" b="1" spc="-235" dirty="0">
                <a:latin typeface="Courier New"/>
                <a:cs typeface="Courier New"/>
              </a:rPr>
              <a:t>οθ</a:t>
            </a:r>
            <a:r>
              <a:rPr sz="1600" b="1" spc="-245" dirty="0">
                <a:latin typeface="Courier New"/>
                <a:cs typeface="Courier New"/>
              </a:rPr>
              <a:t>ε</a:t>
            </a:r>
            <a:r>
              <a:rPr sz="1600" b="1" spc="-235" dirty="0">
                <a:latin typeface="Courier New"/>
                <a:cs typeface="Courier New"/>
              </a:rPr>
              <a:t>σί</a:t>
            </a:r>
            <a:r>
              <a:rPr sz="1600" b="1" spc="-245" dirty="0">
                <a:latin typeface="Courier New"/>
                <a:cs typeface="Courier New"/>
              </a:rPr>
              <a:t>α)</a:t>
            </a:r>
            <a:r>
              <a:rPr sz="1600" b="1" spc="-345" dirty="0">
                <a:latin typeface="Symbol"/>
                <a:cs typeface="Symbol"/>
              </a:rPr>
              <a:t></a:t>
            </a:r>
            <a:r>
              <a:rPr sz="1600" b="1" spc="-250" dirty="0">
                <a:latin typeface="Courier New"/>
                <a:cs typeface="Courier New"/>
              </a:rPr>
              <a:t>[</a:t>
            </a:r>
            <a:r>
              <a:rPr sz="1600" b="1" spc="-235" dirty="0">
                <a:latin typeface="Courier New"/>
                <a:cs typeface="Courier New"/>
              </a:rPr>
              <a:t>Τσ</a:t>
            </a:r>
            <a:r>
              <a:rPr sz="1600" b="1" spc="-245" dirty="0">
                <a:latin typeface="Courier New"/>
                <a:cs typeface="Courier New"/>
              </a:rPr>
              <a:t>ί</a:t>
            </a:r>
            <a:r>
              <a:rPr sz="1600" b="1" spc="-235" dirty="0">
                <a:latin typeface="Courier New"/>
                <a:cs typeface="Courier New"/>
              </a:rPr>
              <a:t>ρκ</a:t>
            </a:r>
            <a:r>
              <a:rPr sz="1600" b="1" spc="-245" dirty="0">
                <a:latin typeface="Courier New"/>
                <a:cs typeface="Courier New"/>
              </a:rPr>
              <a:t>ο</a:t>
            </a:r>
            <a:r>
              <a:rPr sz="1600" b="1" spc="-195" dirty="0">
                <a:latin typeface="Courier New"/>
                <a:cs typeface="Courier New"/>
              </a:rPr>
              <a:t>]</a:t>
            </a:r>
            <a:endParaRPr sz="1600">
              <a:latin typeface="Courier New"/>
              <a:cs typeface="Courier New"/>
            </a:endParaRPr>
          </a:p>
          <a:p>
            <a:pPr marL="91440">
              <a:lnSpc>
                <a:spcPct val="100000"/>
              </a:lnSpc>
              <a:spcBef>
                <a:spcPts val="165"/>
              </a:spcBef>
            </a:pPr>
            <a:r>
              <a:rPr sz="1600" b="1" spc="-235" dirty="0">
                <a:latin typeface="Courier New"/>
                <a:cs typeface="Courier New"/>
              </a:rPr>
              <a:t>"</a:t>
            </a:r>
            <a:r>
              <a:rPr sz="1600" b="1" spc="-195" dirty="0">
                <a:latin typeface="Courier New"/>
                <a:cs typeface="Courier New"/>
              </a:rPr>
              <a:t>Ο</a:t>
            </a:r>
            <a:r>
              <a:rPr sz="1600" b="1" spc="-265" dirty="0">
                <a:latin typeface="Courier New"/>
                <a:cs typeface="Courier New"/>
              </a:rPr>
              <a:t> </a:t>
            </a:r>
            <a:r>
              <a:rPr sz="1600" b="1" spc="-245" dirty="0">
                <a:latin typeface="Courier New"/>
                <a:cs typeface="Courier New"/>
              </a:rPr>
              <a:t>Τ</a:t>
            </a:r>
            <a:r>
              <a:rPr sz="1600" b="1" spc="-235" dirty="0">
                <a:latin typeface="Courier New"/>
                <a:cs typeface="Courier New"/>
              </a:rPr>
              <a:t>ί</a:t>
            </a:r>
            <a:r>
              <a:rPr sz="1600" b="1" spc="-245" dirty="0">
                <a:latin typeface="Courier New"/>
                <a:cs typeface="Courier New"/>
              </a:rPr>
              <a:t>γρ</a:t>
            </a:r>
            <a:r>
              <a:rPr sz="1600" b="1" spc="-235" dirty="0">
                <a:latin typeface="Courier New"/>
                <a:cs typeface="Courier New"/>
              </a:rPr>
              <a:t>η</a:t>
            </a:r>
            <a:r>
              <a:rPr sz="1600" b="1" spc="-229" dirty="0">
                <a:latin typeface="Courier New"/>
                <a:cs typeface="Courier New"/>
              </a:rPr>
              <a:t>ς</a:t>
            </a:r>
            <a:r>
              <a:rPr sz="1600" b="1" spc="-245" dirty="0">
                <a:latin typeface="Courier New"/>
                <a:cs typeface="Courier New"/>
              </a:rPr>
              <a:t>_</a:t>
            </a:r>
            <a:r>
              <a:rPr sz="1600" b="1" spc="-235" dirty="0">
                <a:latin typeface="Courier New"/>
                <a:cs typeface="Courier New"/>
              </a:rPr>
              <a:t>Τσ</a:t>
            </a:r>
            <a:r>
              <a:rPr sz="1600" b="1" spc="-245" dirty="0">
                <a:latin typeface="Courier New"/>
                <a:cs typeface="Courier New"/>
              </a:rPr>
              <a:t>ί</a:t>
            </a:r>
            <a:r>
              <a:rPr sz="1600" b="1" spc="-235" dirty="0">
                <a:latin typeface="Courier New"/>
                <a:cs typeface="Courier New"/>
              </a:rPr>
              <a:t>ρκ</a:t>
            </a:r>
            <a:r>
              <a:rPr sz="1600" b="1" spc="-245" dirty="0">
                <a:latin typeface="Courier New"/>
                <a:cs typeface="Courier New"/>
              </a:rPr>
              <a:t>ο</a:t>
            </a:r>
            <a:r>
              <a:rPr sz="1600" b="1" spc="-195" dirty="0">
                <a:latin typeface="Courier New"/>
                <a:cs typeface="Courier New"/>
              </a:rPr>
              <a:t>υ</a:t>
            </a:r>
            <a:r>
              <a:rPr sz="1600" b="1" spc="-265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ε</a:t>
            </a:r>
            <a:r>
              <a:rPr sz="1600" b="1" spc="-245" dirty="0">
                <a:latin typeface="Courier New"/>
                <a:cs typeface="Courier New"/>
              </a:rPr>
              <a:t>ί</a:t>
            </a:r>
            <a:r>
              <a:rPr sz="1600" b="1" spc="-235" dirty="0">
                <a:latin typeface="Courier New"/>
                <a:cs typeface="Courier New"/>
              </a:rPr>
              <a:t>να</a:t>
            </a:r>
            <a:r>
              <a:rPr sz="1600" b="1" spc="-195" dirty="0">
                <a:latin typeface="Courier New"/>
                <a:cs typeface="Courier New"/>
              </a:rPr>
              <a:t>ι</a:t>
            </a:r>
            <a:r>
              <a:rPr sz="1600" b="1" spc="-275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έ</a:t>
            </a:r>
            <a:r>
              <a:rPr sz="1600" b="1" spc="-245" dirty="0">
                <a:latin typeface="Courier New"/>
                <a:cs typeface="Courier New"/>
              </a:rPr>
              <a:t>ν</a:t>
            </a:r>
            <a:r>
              <a:rPr sz="1600" b="1" spc="-235" dirty="0">
                <a:latin typeface="Courier New"/>
                <a:cs typeface="Courier New"/>
              </a:rPr>
              <a:t>α</a:t>
            </a:r>
            <a:r>
              <a:rPr sz="1600" b="1" spc="-195" dirty="0">
                <a:latin typeface="Courier New"/>
                <a:cs typeface="Courier New"/>
              </a:rPr>
              <a:t>ς</a:t>
            </a:r>
            <a:r>
              <a:rPr sz="1600" b="1" spc="-275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τί</a:t>
            </a:r>
            <a:r>
              <a:rPr sz="1600" b="1" spc="-250" dirty="0">
                <a:latin typeface="Courier New"/>
                <a:cs typeface="Courier New"/>
              </a:rPr>
              <a:t>γ</a:t>
            </a:r>
            <a:r>
              <a:rPr sz="1600" b="1" spc="-235" dirty="0">
                <a:latin typeface="Courier New"/>
                <a:cs typeface="Courier New"/>
              </a:rPr>
              <a:t>ρη</a:t>
            </a:r>
            <a:r>
              <a:rPr sz="1600" b="1" spc="-195" dirty="0">
                <a:latin typeface="Courier New"/>
                <a:cs typeface="Courier New"/>
              </a:rPr>
              <a:t>ς</a:t>
            </a:r>
            <a:r>
              <a:rPr sz="1600" b="1" spc="-275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πο</a:t>
            </a:r>
            <a:r>
              <a:rPr sz="1600" b="1" spc="-195" dirty="0">
                <a:latin typeface="Courier New"/>
                <a:cs typeface="Courier New"/>
              </a:rPr>
              <a:t>υ</a:t>
            </a:r>
            <a:r>
              <a:rPr sz="1600" b="1" spc="-280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ε</a:t>
            </a:r>
            <a:r>
              <a:rPr sz="1600" b="1" spc="-245" dirty="0">
                <a:latin typeface="Courier New"/>
                <a:cs typeface="Courier New"/>
              </a:rPr>
              <a:t>µ</a:t>
            </a:r>
            <a:r>
              <a:rPr sz="1600" b="1" spc="-235" dirty="0">
                <a:latin typeface="Courier New"/>
                <a:cs typeface="Courier New"/>
              </a:rPr>
              <a:t>φα</a:t>
            </a:r>
            <a:r>
              <a:rPr sz="1600" b="1" spc="-245" dirty="0">
                <a:latin typeface="Courier New"/>
                <a:cs typeface="Courier New"/>
              </a:rPr>
              <a:t>ν</a:t>
            </a:r>
            <a:r>
              <a:rPr sz="1600" b="1" spc="-235" dirty="0">
                <a:latin typeface="Courier New"/>
                <a:cs typeface="Courier New"/>
              </a:rPr>
              <a:t>ίζ</a:t>
            </a:r>
            <a:r>
              <a:rPr sz="1600" b="1" spc="-245" dirty="0">
                <a:latin typeface="Courier New"/>
                <a:cs typeface="Courier New"/>
              </a:rPr>
              <a:t>ε</a:t>
            </a:r>
            <a:r>
              <a:rPr sz="1600" b="1" spc="-235" dirty="0">
                <a:latin typeface="Courier New"/>
                <a:cs typeface="Courier New"/>
              </a:rPr>
              <a:t>τα</a:t>
            </a:r>
            <a:r>
              <a:rPr sz="1600" b="1" spc="-195" dirty="0">
                <a:latin typeface="Courier New"/>
                <a:cs typeface="Courier New"/>
              </a:rPr>
              <a:t>ι</a:t>
            </a:r>
            <a:r>
              <a:rPr sz="1600" b="1" spc="-280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σ</a:t>
            </a:r>
            <a:r>
              <a:rPr sz="1600" b="1" spc="-195" dirty="0">
                <a:latin typeface="Courier New"/>
                <a:cs typeface="Courier New"/>
              </a:rPr>
              <a:t>ε</a:t>
            </a:r>
            <a:r>
              <a:rPr sz="1600" b="1" spc="-280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τσ</a:t>
            </a:r>
            <a:r>
              <a:rPr sz="1600" b="1" spc="-245" dirty="0">
                <a:latin typeface="Courier New"/>
                <a:cs typeface="Courier New"/>
              </a:rPr>
              <a:t>ί</a:t>
            </a:r>
            <a:r>
              <a:rPr sz="1600" b="1" spc="-235" dirty="0">
                <a:latin typeface="Courier New"/>
                <a:cs typeface="Courier New"/>
              </a:rPr>
              <a:t>ρκ</a:t>
            </a:r>
            <a:r>
              <a:rPr sz="1600" b="1" spc="-245" dirty="0">
                <a:latin typeface="Courier New"/>
                <a:cs typeface="Courier New"/>
              </a:rPr>
              <a:t>ο</a:t>
            </a:r>
            <a:r>
              <a:rPr sz="1600" b="1" spc="-195" dirty="0">
                <a:latin typeface="Courier New"/>
                <a:cs typeface="Courier New"/>
              </a:rPr>
              <a:t>"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843" y="3563365"/>
            <a:ext cx="9961245" cy="3473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ε</a:t>
            </a:r>
            <a:r>
              <a:rPr sz="2200" spc="-5" dirty="0">
                <a:latin typeface="Times New Roman"/>
                <a:cs typeface="Times New Roman"/>
              </a:rPr>
              <a:t>ρ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ηνεία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επηρεάζετα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ποι</a:t>
            </a:r>
            <a:r>
              <a:rPr sz="2200" spc="-5" dirty="0">
                <a:latin typeface="Times New Roman"/>
                <a:cs typeface="Times New Roman"/>
              </a:rPr>
              <a:t>α έννοι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αποτελε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ετρ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έκφραση</a:t>
            </a:r>
            <a:r>
              <a:rPr sz="2200" spc="0" dirty="0">
                <a:latin typeface="Times New Roman"/>
                <a:cs typeface="Times New Roman"/>
              </a:rPr>
              <a:t>ς</a:t>
            </a:r>
            <a:r>
              <a:rPr sz="2200" spc="-5" dirty="0">
                <a:latin typeface="Times New Roman"/>
                <a:cs typeface="Times New Roman"/>
              </a:rPr>
              <a:t>-λ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91575" y="4158234"/>
            <a:ext cx="6502400" cy="909955"/>
          </a:xfrm>
          <a:prstGeom prst="rect">
            <a:avLst/>
          </a:prstGeom>
          <a:ln w="9525">
            <a:solidFill>
              <a:srgbClr val="010101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 marL="546100" marR="326390" indent="-454659">
              <a:lnSpc>
                <a:spcPts val="2090"/>
              </a:lnSpc>
              <a:spcBef>
                <a:spcPts val="30"/>
              </a:spcBef>
            </a:pPr>
            <a:r>
              <a:rPr sz="1600" b="1" spc="-235" dirty="0">
                <a:latin typeface="Courier New"/>
                <a:cs typeface="Courier New"/>
              </a:rPr>
              <a:t>typ</a:t>
            </a:r>
            <a:r>
              <a:rPr sz="1600" b="1" spc="-195" dirty="0">
                <a:latin typeface="Courier New"/>
                <a:cs typeface="Courier New"/>
              </a:rPr>
              <a:t>e</a:t>
            </a:r>
            <a:r>
              <a:rPr sz="1600" b="1" spc="-275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Τ</a:t>
            </a:r>
            <a:r>
              <a:rPr sz="1600" b="1" spc="-250" dirty="0">
                <a:latin typeface="Courier New"/>
                <a:cs typeface="Courier New"/>
              </a:rPr>
              <a:t>σ</a:t>
            </a:r>
            <a:r>
              <a:rPr sz="1600" b="1" spc="-235" dirty="0">
                <a:latin typeface="Courier New"/>
                <a:cs typeface="Courier New"/>
              </a:rPr>
              <a:t>ίρ</a:t>
            </a:r>
            <a:r>
              <a:rPr sz="1600" b="1" spc="-245" dirty="0">
                <a:latin typeface="Courier New"/>
                <a:cs typeface="Courier New"/>
              </a:rPr>
              <a:t>κ</a:t>
            </a:r>
            <a:r>
              <a:rPr sz="1600" b="1" spc="-229" dirty="0">
                <a:latin typeface="Courier New"/>
                <a:cs typeface="Courier New"/>
              </a:rPr>
              <a:t>ο</a:t>
            </a:r>
            <a:r>
              <a:rPr sz="1600" b="1" spc="-235" dirty="0">
                <a:latin typeface="Courier New"/>
                <a:cs typeface="Courier New"/>
              </a:rPr>
              <a:t>_</a:t>
            </a:r>
            <a:r>
              <a:rPr sz="1600" b="1" spc="-245" dirty="0">
                <a:latin typeface="Courier New"/>
                <a:cs typeface="Courier New"/>
              </a:rPr>
              <a:t>µ</a:t>
            </a:r>
            <a:r>
              <a:rPr sz="1600" b="1" spc="-235" dirty="0">
                <a:latin typeface="Courier New"/>
                <a:cs typeface="Courier New"/>
              </a:rPr>
              <a:t>ε_</a:t>
            </a:r>
            <a:r>
              <a:rPr sz="1600" b="1" spc="-245" dirty="0">
                <a:latin typeface="Courier New"/>
                <a:cs typeface="Courier New"/>
              </a:rPr>
              <a:t>Τ</a:t>
            </a:r>
            <a:r>
              <a:rPr sz="1600" b="1" spc="-235" dirty="0">
                <a:latin typeface="Courier New"/>
                <a:cs typeface="Courier New"/>
              </a:rPr>
              <a:t>ίγρ</a:t>
            </a:r>
            <a:r>
              <a:rPr sz="1600" b="1" spc="-245" dirty="0">
                <a:latin typeface="Courier New"/>
                <a:cs typeface="Courier New"/>
              </a:rPr>
              <a:t>η</a:t>
            </a:r>
            <a:r>
              <a:rPr sz="1600" b="1" spc="-240" dirty="0">
                <a:latin typeface="Courier New"/>
                <a:cs typeface="Courier New"/>
              </a:rPr>
              <a:t>(</a:t>
            </a:r>
            <a:r>
              <a:rPr sz="1600" b="1" spc="-235" dirty="0">
                <a:latin typeface="Courier New"/>
                <a:cs typeface="Courier New"/>
              </a:rPr>
              <a:t>*</a:t>
            </a:r>
            <a:r>
              <a:rPr sz="1600" b="1" spc="-245" dirty="0">
                <a:latin typeface="Courier New"/>
                <a:cs typeface="Courier New"/>
              </a:rPr>
              <a:t>λ</a:t>
            </a:r>
            <a:r>
              <a:rPr sz="1600" b="1" spc="-195" dirty="0">
                <a:latin typeface="Courier New"/>
                <a:cs typeface="Courier New"/>
              </a:rPr>
              <a:t>)</a:t>
            </a:r>
            <a:r>
              <a:rPr sz="1600" b="1" spc="-265" dirty="0">
                <a:latin typeface="Courier New"/>
                <a:cs typeface="Courier New"/>
              </a:rPr>
              <a:t> </a:t>
            </a:r>
            <a:r>
              <a:rPr sz="1600" b="1" spc="-245" dirty="0">
                <a:latin typeface="Courier New"/>
                <a:cs typeface="Courier New"/>
              </a:rPr>
              <a:t>i</a:t>
            </a:r>
            <a:r>
              <a:rPr sz="1600" b="1" spc="-195" dirty="0">
                <a:latin typeface="Courier New"/>
                <a:cs typeface="Courier New"/>
              </a:rPr>
              <a:t>s </a:t>
            </a:r>
            <a:r>
              <a:rPr sz="1600" b="1" spc="-235" dirty="0">
                <a:latin typeface="Courier New"/>
                <a:cs typeface="Courier New"/>
              </a:rPr>
              <a:t>[Τί</a:t>
            </a:r>
            <a:r>
              <a:rPr sz="1600" b="1" spc="-245" dirty="0">
                <a:latin typeface="Courier New"/>
                <a:cs typeface="Courier New"/>
              </a:rPr>
              <a:t>γ</a:t>
            </a:r>
            <a:r>
              <a:rPr sz="1600" b="1" spc="-235" dirty="0">
                <a:latin typeface="Courier New"/>
                <a:cs typeface="Courier New"/>
              </a:rPr>
              <a:t>ρη</a:t>
            </a:r>
            <a:r>
              <a:rPr sz="1600" b="1" spc="-245" dirty="0">
                <a:latin typeface="Courier New"/>
                <a:cs typeface="Courier New"/>
              </a:rPr>
              <a:t>ς</a:t>
            </a:r>
            <a:r>
              <a:rPr sz="1600" b="1" spc="-235" dirty="0">
                <a:latin typeface="Courier New"/>
                <a:cs typeface="Courier New"/>
              </a:rPr>
              <a:t>]</a:t>
            </a:r>
            <a:r>
              <a:rPr sz="1600" spc="-10" dirty="0">
                <a:latin typeface="Symbol"/>
                <a:cs typeface="Symbol"/>
              </a:rPr>
              <a:t></a:t>
            </a:r>
            <a:r>
              <a:rPr sz="1600" b="1" spc="-235" dirty="0">
                <a:latin typeface="Courier New"/>
                <a:cs typeface="Courier New"/>
              </a:rPr>
              <a:t>(δρ</a:t>
            </a:r>
            <a:r>
              <a:rPr sz="1600" b="1" spc="-245" dirty="0">
                <a:latin typeface="Courier New"/>
                <a:cs typeface="Courier New"/>
              </a:rPr>
              <a:t>ά</a:t>
            </a:r>
            <a:r>
              <a:rPr sz="1600" b="1" spc="-235" dirty="0">
                <a:latin typeface="Courier New"/>
                <a:cs typeface="Courier New"/>
              </a:rPr>
              <a:t>σ</a:t>
            </a:r>
            <a:r>
              <a:rPr sz="1600" b="1" spc="-250" dirty="0">
                <a:latin typeface="Courier New"/>
                <a:cs typeface="Courier New"/>
              </a:rPr>
              <a:t>τ</a:t>
            </a:r>
            <a:r>
              <a:rPr sz="1600" b="1" spc="-235" dirty="0">
                <a:latin typeface="Courier New"/>
                <a:cs typeface="Courier New"/>
              </a:rPr>
              <a:t>η</a:t>
            </a:r>
            <a:r>
              <a:rPr sz="1600" b="1" spc="-229" dirty="0">
                <a:latin typeface="Courier New"/>
                <a:cs typeface="Courier New"/>
              </a:rPr>
              <a:t>ς</a:t>
            </a:r>
            <a:r>
              <a:rPr sz="1600" b="1" spc="-235" dirty="0">
                <a:latin typeface="Courier New"/>
                <a:cs typeface="Courier New"/>
              </a:rPr>
              <a:t>)</a:t>
            </a:r>
            <a:r>
              <a:rPr sz="1600" spc="-10" dirty="0">
                <a:latin typeface="Symbol"/>
                <a:cs typeface="Symbol"/>
              </a:rPr>
              <a:t></a:t>
            </a:r>
            <a:r>
              <a:rPr sz="1600" b="1" spc="-235" dirty="0">
                <a:latin typeface="Courier New"/>
                <a:cs typeface="Courier New"/>
              </a:rPr>
              <a:t>[Ε</a:t>
            </a:r>
            <a:r>
              <a:rPr sz="1600" b="1" spc="-245" dirty="0">
                <a:latin typeface="Courier New"/>
                <a:cs typeface="Courier New"/>
              </a:rPr>
              <a:t>µ</a:t>
            </a:r>
            <a:r>
              <a:rPr sz="1600" b="1" spc="-235" dirty="0">
                <a:latin typeface="Courier New"/>
                <a:cs typeface="Courier New"/>
              </a:rPr>
              <a:t>φα</a:t>
            </a:r>
            <a:r>
              <a:rPr sz="1600" b="1" spc="-245" dirty="0">
                <a:latin typeface="Courier New"/>
                <a:cs typeface="Courier New"/>
              </a:rPr>
              <a:t>ν</a:t>
            </a:r>
            <a:r>
              <a:rPr sz="1600" b="1" spc="-235" dirty="0">
                <a:latin typeface="Courier New"/>
                <a:cs typeface="Courier New"/>
              </a:rPr>
              <a:t>ίζ</a:t>
            </a:r>
            <a:r>
              <a:rPr sz="1600" b="1" spc="-250" dirty="0">
                <a:latin typeface="Courier New"/>
                <a:cs typeface="Courier New"/>
              </a:rPr>
              <a:t>ε</a:t>
            </a:r>
            <a:r>
              <a:rPr sz="1600" b="1" spc="-235" dirty="0">
                <a:latin typeface="Courier New"/>
                <a:cs typeface="Courier New"/>
              </a:rPr>
              <a:t>τ</a:t>
            </a:r>
            <a:r>
              <a:rPr sz="1600" b="1" spc="-245" dirty="0">
                <a:latin typeface="Courier New"/>
                <a:cs typeface="Courier New"/>
              </a:rPr>
              <a:t>α</a:t>
            </a:r>
            <a:r>
              <a:rPr sz="1600" b="1" spc="-229" dirty="0">
                <a:latin typeface="Courier New"/>
                <a:cs typeface="Courier New"/>
              </a:rPr>
              <a:t>ι</a:t>
            </a:r>
            <a:r>
              <a:rPr sz="1600" b="1" spc="-235" dirty="0">
                <a:latin typeface="Courier New"/>
                <a:cs typeface="Courier New"/>
              </a:rPr>
              <a:t>]</a:t>
            </a:r>
            <a:r>
              <a:rPr sz="1600" spc="-10" dirty="0">
                <a:latin typeface="Symbol"/>
                <a:cs typeface="Symbol"/>
              </a:rPr>
              <a:t></a:t>
            </a:r>
            <a:r>
              <a:rPr sz="1600" b="1" spc="-235" dirty="0">
                <a:latin typeface="Courier New"/>
                <a:cs typeface="Courier New"/>
              </a:rPr>
              <a:t>(το</a:t>
            </a:r>
            <a:r>
              <a:rPr sz="1600" b="1" spc="-245" dirty="0">
                <a:latin typeface="Courier New"/>
                <a:cs typeface="Courier New"/>
              </a:rPr>
              <a:t>π</a:t>
            </a:r>
            <a:r>
              <a:rPr sz="1600" b="1" spc="-235" dirty="0">
                <a:latin typeface="Courier New"/>
                <a:cs typeface="Courier New"/>
              </a:rPr>
              <a:t>οθ</a:t>
            </a:r>
            <a:r>
              <a:rPr sz="1600" b="1" spc="-245" dirty="0">
                <a:latin typeface="Courier New"/>
                <a:cs typeface="Courier New"/>
              </a:rPr>
              <a:t>ε</a:t>
            </a:r>
            <a:r>
              <a:rPr sz="1600" b="1" spc="-235" dirty="0">
                <a:latin typeface="Courier New"/>
                <a:cs typeface="Courier New"/>
              </a:rPr>
              <a:t>σί</a:t>
            </a:r>
            <a:r>
              <a:rPr sz="1600" b="1" spc="-245" dirty="0">
                <a:latin typeface="Courier New"/>
                <a:cs typeface="Courier New"/>
              </a:rPr>
              <a:t>α)</a:t>
            </a:r>
            <a:r>
              <a:rPr sz="1600" spc="-10" dirty="0">
                <a:latin typeface="Symbol"/>
                <a:cs typeface="Symbol"/>
              </a:rPr>
              <a:t></a:t>
            </a:r>
            <a:r>
              <a:rPr sz="1600" b="1" spc="-235" dirty="0">
                <a:latin typeface="Courier New"/>
                <a:cs typeface="Courier New"/>
              </a:rPr>
              <a:t>[Τσίρ</a:t>
            </a:r>
            <a:r>
              <a:rPr sz="1600" b="1" spc="-245" dirty="0">
                <a:latin typeface="Courier New"/>
                <a:cs typeface="Courier New"/>
              </a:rPr>
              <a:t>κ</a:t>
            </a:r>
            <a:r>
              <a:rPr sz="1600" b="1" spc="-229" dirty="0">
                <a:latin typeface="Courier New"/>
                <a:cs typeface="Courier New"/>
              </a:rPr>
              <a:t>ο</a:t>
            </a:r>
            <a:r>
              <a:rPr sz="1600" b="1" spc="-235" dirty="0">
                <a:latin typeface="Courier New"/>
                <a:cs typeface="Courier New"/>
              </a:rPr>
              <a:t>:</a:t>
            </a:r>
            <a:r>
              <a:rPr sz="1600" b="1" spc="-250" dirty="0">
                <a:latin typeface="Courier New"/>
                <a:cs typeface="Courier New"/>
              </a:rPr>
              <a:t>?</a:t>
            </a:r>
            <a:r>
              <a:rPr sz="1600" b="1" spc="-235" dirty="0">
                <a:latin typeface="Courier New"/>
                <a:cs typeface="Courier New"/>
              </a:rPr>
              <a:t>λ</a:t>
            </a:r>
            <a:r>
              <a:rPr sz="1600" b="1" spc="-195" dirty="0">
                <a:latin typeface="Courier New"/>
                <a:cs typeface="Courier New"/>
              </a:rPr>
              <a:t>]</a:t>
            </a:r>
            <a:endParaRPr sz="1600">
              <a:latin typeface="Courier New"/>
              <a:cs typeface="Courier New"/>
            </a:endParaRPr>
          </a:p>
          <a:p>
            <a:pPr marL="91440">
              <a:lnSpc>
                <a:spcPts val="1689"/>
              </a:lnSpc>
            </a:pPr>
            <a:r>
              <a:rPr sz="1600" b="1" spc="-235" dirty="0">
                <a:latin typeface="Courier New"/>
                <a:cs typeface="Courier New"/>
              </a:rPr>
              <a:t>"Τσ</a:t>
            </a:r>
            <a:r>
              <a:rPr sz="1600" b="1" spc="-245" dirty="0">
                <a:latin typeface="Courier New"/>
                <a:cs typeface="Courier New"/>
              </a:rPr>
              <a:t>ί</a:t>
            </a:r>
            <a:r>
              <a:rPr sz="1600" b="1" spc="-235" dirty="0">
                <a:latin typeface="Courier New"/>
                <a:cs typeface="Courier New"/>
              </a:rPr>
              <a:t>ρκ</a:t>
            </a:r>
            <a:r>
              <a:rPr sz="1600" b="1" spc="-250" dirty="0">
                <a:latin typeface="Courier New"/>
                <a:cs typeface="Courier New"/>
              </a:rPr>
              <a:t>ο</a:t>
            </a:r>
            <a:r>
              <a:rPr sz="1600" b="1" spc="-235" dirty="0">
                <a:latin typeface="Courier New"/>
                <a:cs typeface="Courier New"/>
              </a:rPr>
              <a:t>_µ</a:t>
            </a:r>
            <a:r>
              <a:rPr sz="1600" b="1" spc="-245" dirty="0">
                <a:latin typeface="Courier New"/>
                <a:cs typeface="Courier New"/>
              </a:rPr>
              <a:t>ε</a:t>
            </a:r>
            <a:r>
              <a:rPr sz="1600" b="1" spc="-235" dirty="0">
                <a:latin typeface="Courier New"/>
                <a:cs typeface="Courier New"/>
              </a:rPr>
              <a:t>_Τ</a:t>
            </a:r>
            <a:r>
              <a:rPr sz="1600" b="1" spc="-245" dirty="0">
                <a:latin typeface="Courier New"/>
                <a:cs typeface="Courier New"/>
              </a:rPr>
              <a:t>ί</a:t>
            </a:r>
            <a:r>
              <a:rPr sz="1600" b="1" spc="-235" dirty="0">
                <a:latin typeface="Courier New"/>
                <a:cs typeface="Courier New"/>
              </a:rPr>
              <a:t>γρ</a:t>
            </a:r>
            <a:r>
              <a:rPr sz="1600" b="1" spc="-195" dirty="0">
                <a:latin typeface="Courier New"/>
                <a:cs typeface="Courier New"/>
              </a:rPr>
              <a:t>η</a:t>
            </a:r>
            <a:r>
              <a:rPr sz="1600" b="1" spc="-275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εί</a:t>
            </a:r>
            <a:r>
              <a:rPr sz="1600" b="1" spc="-245" dirty="0">
                <a:latin typeface="Courier New"/>
                <a:cs typeface="Courier New"/>
              </a:rPr>
              <a:t>ν</a:t>
            </a:r>
            <a:r>
              <a:rPr sz="1600" b="1" spc="-235" dirty="0">
                <a:latin typeface="Courier New"/>
                <a:cs typeface="Courier New"/>
              </a:rPr>
              <a:t>α</a:t>
            </a:r>
            <a:r>
              <a:rPr sz="1600" b="1" spc="-195" dirty="0">
                <a:latin typeface="Courier New"/>
                <a:cs typeface="Courier New"/>
              </a:rPr>
              <a:t>ι</a:t>
            </a:r>
            <a:r>
              <a:rPr sz="1600" b="1" spc="-275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έν</a:t>
            </a:r>
            <a:r>
              <a:rPr sz="1600" b="1" spc="-195" dirty="0">
                <a:latin typeface="Courier New"/>
                <a:cs typeface="Courier New"/>
              </a:rPr>
              <a:t>α</a:t>
            </a:r>
            <a:r>
              <a:rPr sz="1600" b="1" spc="-280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τ</a:t>
            </a:r>
            <a:r>
              <a:rPr sz="1600" b="1" spc="-245" dirty="0">
                <a:latin typeface="Courier New"/>
                <a:cs typeface="Courier New"/>
              </a:rPr>
              <a:t>σ</a:t>
            </a:r>
            <a:r>
              <a:rPr sz="1600" b="1" spc="-235" dirty="0">
                <a:latin typeface="Courier New"/>
                <a:cs typeface="Courier New"/>
              </a:rPr>
              <a:t>ίρ</a:t>
            </a:r>
            <a:r>
              <a:rPr sz="1600" b="1" spc="-245" dirty="0">
                <a:latin typeface="Courier New"/>
                <a:cs typeface="Courier New"/>
              </a:rPr>
              <a:t>κ</a:t>
            </a:r>
            <a:r>
              <a:rPr sz="1600" b="1" spc="-195" dirty="0">
                <a:latin typeface="Courier New"/>
                <a:cs typeface="Courier New"/>
              </a:rPr>
              <a:t>ο</a:t>
            </a:r>
            <a:r>
              <a:rPr sz="1600" b="1" spc="-265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σ</a:t>
            </a:r>
            <a:r>
              <a:rPr sz="1600" b="1" spc="-250" dirty="0">
                <a:latin typeface="Courier New"/>
                <a:cs typeface="Courier New"/>
              </a:rPr>
              <a:t>τ</a:t>
            </a:r>
            <a:r>
              <a:rPr sz="1600" b="1" spc="-195" dirty="0">
                <a:latin typeface="Courier New"/>
                <a:cs typeface="Courier New"/>
              </a:rPr>
              <a:t>ο</a:t>
            </a:r>
            <a:r>
              <a:rPr sz="1600" b="1" spc="-265" dirty="0">
                <a:latin typeface="Courier New"/>
                <a:cs typeface="Courier New"/>
              </a:rPr>
              <a:t> </a:t>
            </a:r>
            <a:r>
              <a:rPr sz="1600" b="1" spc="-245" dirty="0">
                <a:latin typeface="Courier New"/>
                <a:cs typeface="Courier New"/>
              </a:rPr>
              <a:t>ο</a:t>
            </a:r>
            <a:r>
              <a:rPr sz="1600" b="1" spc="-235" dirty="0">
                <a:latin typeface="Courier New"/>
                <a:cs typeface="Courier New"/>
              </a:rPr>
              <a:t>πο</a:t>
            </a:r>
            <a:r>
              <a:rPr sz="1600" b="1" spc="-245" dirty="0">
                <a:latin typeface="Courier New"/>
                <a:cs typeface="Courier New"/>
              </a:rPr>
              <a:t>ί</a:t>
            </a:r>
            <a:r>
              <a:rPr sz="1600" b="1" spc="-195" dirty="0">
                <a:latin typeface="Courier New"/>
                <a:cs typeface="Courier New"/>
              </a:rPr>
              <a:t>ο</a:t>
            </a:r>
            <a:r>
              <a:rPr sz="1600" b="1" spc="-265" dirty="0">
                <a:latin typeface="Courier New"/>
                <a:cs typeface="Courier New"/>
              </a:rPr>
              <a:t> </a:t>
            </a:r>
            <a:r>
              <a:rPr sz="1600" b="1" spc="-245" dirty="0">
                <a:latin typeface="Courier New"/>
                <a:cs typeface="Courier New"/>
              </a:rPr>
              <a:t>ε</a:t>
            </a:r>
            <a:r>
              <a:rPr sz="1600" b="1" spc="-235" dirty="0">
                <a:latin typeface="Courier New"/>
                <a:cs typeface="Courier New"/>
              </a:rPr>
              <a:t>µφ</a:t>
            </a:r>
            <a:r>
              <a:rPr sz="1600" b="1" spc="-245" dirty="0">
                <a:latin typeface="Courier New"/>
                <a:cs typeface="Courier New"/>
              </a:rPr>
              <a:t>α</a:t>
            </a:r>
            <a:r>
              <a:rPr sz="1600" b="1" spc="-235" dirty="0">
                <a:latin typeface="Courier New"/>
                <a:cs typeface="Courier New"/>
              </a:rPr>
              <a:t>νίζ</a:t>
            </a:r>
            <a:r>
              <a:rPr sz="1600" b="1" spc="-245" dirty="0">
                <a:latin typeface="Courier New"/>
                <a:cs typeface="Courier New"/>
              </a:rPr>
              <a:t>ε</a:t>
            </a:r>
            <a:r>
              <a:rPr sz="1600" b="1" spc="-235" dirty="0">
                <a:latin typeface="Courier New"/>
                <a:cs typeface="Courier New"/>
              </a:rPr>
              <a:t>τα</a:t>
            </a:r>
            <a:r>
              <a:rPr sz="1600" b="1" spc="-195" dirty="0">
                <a:latin typeface="Courier New"/>
                <a:cs typeface="Courier New"/>
              </a:rPr>
              <a:t>ι</a:t>
            </a:r>
            <a:r>
              <a:rPr sz="1600" b="1" spc="-280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έ</a:t>
            </a:r>
            <a:r>
              <a:rPr sz="1600" b="1" spc="-245" dirty="0">
                <a:latin typeface="Courier New"/>
                <a:cs typeface="Courier New"/>
              </a:rPr>
              <a:t>ν</a:t>
            </a:r>
            <a:r>
              <a:rPr sz="1600" b="1" spc="-235" dirty="0">
                <a:latin typeface="Courier New"/>
                <a:cs typeface="Courier New"/>
              </a:rPr>
              <a:t>α</a:t>
            </a:r>
            <a:r>
              <a:rPr sz="1600" b="1" spc="-195" dirty="0">
                <a:latin typeface="Courier New"/>
                <a:cs typeface="Courier New"/>
              </a:rPr>
              <a:t>ς</a:t>
            </a:r>
            <a:r>
              <a:rPr sz="1600" b="1" spc="-275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τί</a:t>
            </a:r>
            <a:r>
              <a:rPr sz="1600" b="1" spc="-250" dirty="0">
                <a:latin typeface="Courier New"/>
                <a:cs typeface="Courier New"/>
              </a:rPr>
              <a:t>γ</a:t>
            </a:r>
            <a:r>
              <a:rPr sz="1600" b="1" spc="-235" dirty="0">
                <a:latin typeface="Courier New"/>
                <a:cs typeface="Courier New"/>
              </a:rPr>
              <a:t>ρη</a:t>
            </a:r>
            <a:r>
              <a:rPr sz="1600" b="1" spc="-229" dirty="0">
                <a:latin typeface="Courier New"/>
                <a:cs typeface="Courier New"/>
              </a:rPr>
              <a:t>ς</a:t>
            </a:r>
            <a:r>
              <a:rPr sz="1600" b="1" spc="-195" dirty="0">
                <a:latin typeface="Courier New"/>
                <a:cs typeface="Courier New"/>
              </a:rPr>
              <a:t>"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5" name="object 9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29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46843" y="391921"/>
            <a:ext cx="9999713" cy="461665"/>
          </a:xfrm>
        </p:spPr>
        <p:txBody>
          <a:bodyPr/>
          <a:lstStyle/>
          <a:p>
            <a:pPr eaLnBrk="1" hangingPunct="1"/>
            <a:r>
              <a:rPr lang="el-GR" smtClean="0"/>
              <a:t>Άδειες Χρήσης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534670" y="1763183"/>
            <a:ext cx="9624060" cy="1692771"/>
          </a:xfrm>
        </p:spPr>
        <p:txBody>
          <a:bodyPr/>
          <a:lstStyle/>
          <a:p>
            <a:pPr eaLnBrk="1" hangingPunct="1"/>
            <a:r>
              <a:rPr lang="el-GR" sz="4600" dirty="0" smtClean="0"/>
              <a:t>Το παρόν εκπαιδευτικό υλικό υπόκειται σε άδειες χρήσης </a:t>
            </a:r>
            <a:r>
              <a:rPr lang="en-US" sz="4600" dirty="0" smtClean="0"/>
              <a:t>Creative Commons</a:t>
            </a:r>
            <a:endParaRPr lang="el-GR" sz="4600" dirty="0" smtClean="0"/>
          </a:p>
          <a:p>
            <a:pPr eaLnBrk="1" hangingPunct="1"/>
            <a:endParaRPr lang="el-GR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663603" y="6881313"/>
            <a:ext cx="2495127" cy="52475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04278" tIns="52139" rIns="104278" bIns="52139"/>
          <a:lstStyle/>
          <a:p>
            <a:r>
              <a:rPr lang="en-US"/>
              <a:t>10-</a:t>
            </a:r>
            <a:fld id="{B8294C91-1E7C-4A79-907B-B625F44D194C}" type="slidenum">
              <a:rPr lang="el-GR"/>
              <a:pPr/>
              <a:t>3</a:t>
            </a:fld>
            <a:endParaRPr lang="el-GR"/>
          </a:p>
        </p:txBody>
      </p:sp>
      <p:pic>
        <p:nvPicPr>
          <p:cNvPr id="6149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4238" y="5121628"/>
            <a:ext cx="4544695" cy="1502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35355">
              <a:lnSpc>
                <a:spcPct val="100000"/>
              </a:lnSpc>
            </a:pPr>
            <a:r>
              <a:rPr spc="-5" dirty="0"/>
              <a:t>Εννοιο</a:t>
            </a:r>
            <a:r>
              <a:rPr spc="-40" dirty="0"/>
              <a:t>λ</a:t>
            </a:r>
            <a:r>
              <a:rPr spc="-10" dirty="0"/>
              <a:t>ο</a:t>
            </a:r>
            <a:r>
              <a:rPr spc="-5" dirty="0"/>
              <a:t>γικές</a:t>
            </a:r>
            <a:r>
              <a:rPr spc="20" dirty="0"/>
              <a:t> </a:t>
            </a:r>
            <a:r>
              <a:rPr spc="-10" dirty="0"/>
              <a:t>Σχέσει</a:t>
            </a:r>
            <a:r>
              <a:rPr spc="-5" dirty="0"/>
              <a:t>ς</a:t>
            </a:r>
            <a:r>
              <a:rPr spc="5" dirty="0"/>
              <a:t> </a:t>
            </a:r>
            <a:r>
              <a:rPr dirty="0">
                <a:latin typeface="Arial"/>
                <a:cs typeface="Arial"/>
              </a:rPr>
              <a:t>(</a:t>
            </a:r>
            <a:r>
              <a:rPr i="1" spc="-5" dirty="0">
                <a:latin typeface="Arial"/>
                <a:cs typeface="Arial"/>
              </a:rPr>
              <a:t>conceptua</a:t>
            </a:r>
            <a:r>
              <a:rPr i="1" dirty="0">
                <a:latin typeface="Arial"/>
                <a:cs typeface="Arial"/>
              </a:rPr>
              <a:t>l</a:t>
            </a:r>
            <a:r>
              <a:rPr i="1" spc="5" dirty="0">
                <a:latin typeface="Arial"/>
                <a:cs typeface="Arial"/>
              </a:rPr>
              <a:t> </a:t>
            </a:r>
            <a:r>
              <a:rPr i="1" spc="-5" dirty="0">
                <a:latin typeface="Arial"/>
                <a:cs typeface="Arial"/>
              </a:rPr>
              <a:t>relation</a:t>
            </a:r>
            <a:r>
              <a:rPr i="1" spc="5" dirty="0">
                <a:latin typeface="Arial"/>
                <a:cs typeface="Arial"/>
              </a:rPr>
              <a:t>s</a:t>
            </a:r>
            <a:r>
              <a:rPr dirty="0">
                <a:latin typeface="Arial"/>
                <a:cs typeface="Arial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893317"/>
            <a:ext cx="8570595" cy="3348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συσχετίζου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10" dirty="0">
                <a:latin typeface="Times New Roman"/>
                <a:cs typeface="Times New Roman"/>
              </a:rPr>
              <a:t>τι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έννοιε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εταξ</a:t>
            </a:r>
            <a:r>
              <a:rPr sz="2200" spc="-5" dirty="0">
                <a:latin typeface="Times New Roman"/>
                <a:cs typeface="Times New Roman"/>
              </a:rPr>
              <a:t>ύ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-10" dirty="0">
                <a:latin typeface="Times New Roman"/>
                <a:cs typeface="Times New Roman"/>
              </a:rPr>
              <a:t>υς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πορεί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οργανωθού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5" dirty="0">
                <a:latin typeface="Times New Roman"/>
                <a:cs typeface="Times New Roman"/>
              </a:rPr>
              <a:t>σε </a:t>
            </a:r>
            <a:r>
              <a:rPr sz="2200" spc="-10" dirty="0">
                <a:latin typeface="Times New Roman"/>
                <a:cs typeface="Times New Roman"/>
              </a:rPr>
              <a:t>ιεραρχία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ορίζοντα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ένα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τύπ</a:t>
            </a:r>
            <a:r>
              <a:rPr sz="2200" i="1" dirty="0">
                <a:latin typeface="Times New Roman"/>
                <a:cs typeface="Times New Roman"/>
              </a:rPr>
              <a:t>ο</a:t>
            </a:r>
            <a:r>
              <a:rPr sz="2200" i="1" spc="-10" dirty="0">
                <a:latin typeface="Times New Roman"/>
                <a:cs typeface="Times New Roman"/>
              </a:rPr>
              <a:t>-</a:t>
            </a:r>
            <a:r>
              <a:rPr sz="2200" i="1" spc="-5" dirty="0">
                <a:latin typeface="Times New Roman"/>
                <a:cs typeface="Times New Roman"/>
              </a:rPr>
              <a:t>σχέση</a:t>
            </a:r>
            <a:r>
              <a:rPr sz="2200" i="1" dirty="0">
                <a:latin typeface="Times New Roman"/>
                <a:cs typeface="Times New Roman"/>
              </a:rPr>
              <a:t>ς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relatio</a:t>
            </a:r>
            <a:r>
              <a:rPr sz="2200" i="1" dirty="0">
                <a:latin typeface="Times New Roman"/>
                <a:cs typeface="Times New Roman"/>
              </a:rPr>
              <a:t>n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type</a:t>
            </a:r>
            <a:r>
              <a:rPr sz="2200" dirty="0">
                <a:latin typeface="Times New Roman"/>
                <a:cs typeface="Times New Roman"/>
              </a:rPr>
              <a:t>) </a:t>
            </a:r>
            <a:r>
              <a:rPr sz="2200" spc="-5" dirty="0">
                <a:latin typeface="Times New Roman"/>
                <a:cs typeface="Times New Roman"/>
              </a:rPr>
              <a:t>πο</a:t>
            </a:r>
            <a:r>
              <a:rPr sz="2200" dirty="0">
                <a:latin typeface="Times New Roman"/>
                <a:cs typeface="Times New Roman"/>
              </a:rPr>
              <a:t>υ </a:t>
            </a:r>
            <a:r>
              <a:rPr sz="2200" spc="-10" dirty="0">
                <a:latin typeface="Times New Roman"/>
                <a:cs typeface="Times New Roman"/>
              </a:rPr>
              <a:t>περιλ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βάνε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ετικέτα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(label)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σθένος (valence) -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αριθ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ός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εννοιών 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συσχετίζονται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υπογραφή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(signature)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–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τύποι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εννοιών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συνδέει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η σχέση</a:t>
            </a:r>
            <a:endParaRPr sz="2000">
              <a:latin typeface="Times New Roman"/>
              <a:cs typeface="Times New Roman"/>
            </a:endParaRPr>
          </a:p>
          <a:p>
            <a:pPr marL="1095375" indent="-384175">
              <a:lnSpc>
                <a:spcPct val="100000"/>
              </a:lnSpc>
              <a:spcBef>
                <a:spcPts val="204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spc="-5" dirty="0">
                <a:latin typeface="Times New Roman"/>
                <a:cs typeface="Times New Roman"/>
              </a:rPr>
              <a:t>για 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ια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10" dirty="0">
                <a:latin typeface="Times New Roman"/>
                <a:cs typeface="Times New Roman"/>
              </a:rPr>
              <a:t>αδικ</a:t>
            </a:r>
            <a:r>
              <a:rPr sz="1800" spc="-5" dirty="0">
                <a:latin typeface="Times New Roman"/>
                <a:cs typeface="Times New Roman"/>
              </a:rPr>
              <a:t>ή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σχέση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η υπογρ</a:t>
            </a:r>
            <a:r>
              <a:rPr sz="1800" spc="-15" dirty="0">
                <a:latin typeface="Times New Roman"/>
                <a:cs typeface="Times New Roman"/>
              </a:rPr>
              <a:t>α</a:t>
            </a:r>
            <a:r>
              <a:rPr sz="1800" spc="-5" dirty="0">
                <a:latin typeface="Times New Roman"/>
                <a:cs typeface="Times New Roman"/>
              </a:rPr>
              <a:t>φή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συ</a:t>
            </a:r>
            <a:r>
              <a:rPr sz="1800" spc="-8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βολίζεται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&lt;t</a:t>
            </a:r>
            <a:r>
              <a:rPr sz="1725" baseline="-12077" dirty="0">
                <a:latin typeface="Times New Roman"/>
                <a:cs typeface="Times New Roman"/>
              </a:rPr>
              <a:t>1</a:t>
            </a:r>
            <a:r>
              <a:rPr sz="1800" dirty="0">
                <a:latin typeface="Times New Roman"/>
                <a:cs typeface="Times New Roman"/>
              </a:rPr>
              <a:t>, </a:t>
            </a:r>
            <a:r>
              <a:rPr sz="1800" spc="-10" dirty="0">
                <a:latin typeface="Times New Roman"/>
                <a:cs typeface="Times New Roman"/>
              </a:rPr>
              <a:t>t</a:t>
            </a:r>
            <a:r>
              <a:rPr sz="1725" baseline="-12077" dirty="0">
                <a:latin typeface="Times New Roman"/>
                <a:cs typeface="Times New Roman"/>
              </a:rPr>
              <a:t>2</a:t>
            </a:r>
            <a:r>
              <a:rPr sz="1800" dirty="0">
                <a:latin typeface="Times New Roman"/>
                <a:cs typeface="Times New Roman"/>
              </a:rPr>
              <a:t>, ..., </a:t>
            </a:r>
            <a:r>
              <a:rPr sz="1800" spc="-10" dirty="0">
                <a:latin typeface="Times New Roman"/>
                <a:cs typeface="Times New Roman"/>
              </a:rPr>
              <a:t>t</a:t>
            </a:r>
            <a:r>
              <a:rPr sz="1725" baseline="-12077" dirty="0">
                <a:latin typeface="Times New Roman"/>
                <a:cs typeface="Times New Roman"/>
              </a:rPr>
              <a:t>n</a:t>
            </a:r>
            <a:r>
              <a:rPr sz="1800" spc="-5" dirty="0">
                <a:latin typeface="Times New Roman"/>
                <a:cs typeface="Times New Roman"/>
              </a:rPr>
              <a:t>&gt;.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Παράδει</a:t>
            </a:r>
            <a:r>
              <a:rPr sz="2200" dirty="0">
                <a:latin typeface="Times New Roman"/>
                <a:cs typeface="Times New Roman"/>
              </a:rPr>
              <a:t>γ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 </a:t>
            </a:r>
            <a:r>
              <a:rPr sz="2200" spc="-10" dirty="0">
                <a:latin typeface="Times New Roman"/>
                <a:cs typeface="Times New Roman"/>
              </a:rPr>
              <a:t>υπογραφή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σχέση</a:t>
            </a:r>
            <a:r>
              <a:rPr sz="2200" spc="0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ο τύπο</a:t>
            </a:r>
            <a:r>
              <a:rPr sz="200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-σχέσης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δράστης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έχει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σθένος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2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υπογραφή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&lt;Ενέργει</a:t>
            </a:r>
            <a:r>
              <a:rPr sz="2000" b="1" spc="0" dirty="0">
                <a:latin typeface="Times New Roman"/>
                <a:cs typeface="Times New Roman"/>
              </a:rPr>
              <a:t>α</a:t>
            </a:r>
            <a:r>
              <a:rPr sz="2000" b="1" spc="-5" dirty="0">
                <a:latin typeface="Times New Roman"/>
                <a:cs typeface="Times New Roman"/>
              </a:rPr>
              <a:t>,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Έ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5" dirty="0">
                <a:latin typeface="Times New Roman"/>
                <a:cs typeface="Times New Roman"/>
              </a:rPr>
              <a:t>ψυχ</a:t>
            </a:r>
            <a:r>
              <a:rPr sz="2000" b="1" dirty="0">
                <a:latin typeface="Times New Roman"/>
                <a:cs typeface="Times New Roman"/>
              </a:rPr>
              <a:t>ο</a:t>
            </a:r>
            <a:r>
              <a:rPr sz="2000" b="1" spc="-5" dirty="0">
                <a:latin typeface="Times New Roman"/>
                <a:cs typeface="Times New Roman"/>
              </a:rPr>
              <a:t>&gt;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31250" y="4651245"/>
            <a:ext cx="458470" cy="96520"/>
          </a:xfrm>
          <a:custGeom>
            <a:avLst/>
            <a:gdLst/>
            <a:ahLst/>
            <a:cxnLst/>
            <a:rect l="l" t="t" r="r" b="b"/>
            <a:pathLst>
              <a:path w="458470" h="96520">
                <a:moveTo>
                  <a:pt x="150119" y="96009"/>
                </a:moveTo>
                <a:lnTo>
                  <a:pt x="0" y="49535"/>
                </a:lnTo>
                <a:lnTo>
                  <a:pt x="150119" y="0"/>
                </a:lnTo>
                <a:lnTo>
                  <a:pt x="116144" y="35052"/>
                </a:lnTo>
                <a:lnTo>
                  <a:pt x="102106" y="35052"/>
                </a:lnTo>
                <a:lnTo>
                  <a:pt x="96014" y="38101"/>
                </a:lnTo>
                <a:lnTo>
                  <a:pt x="92968" y="40388"/>
                </a:lnTo>
                <a:lnTo>
                  <a:pt x="89922" y="43437"/>
                </a:lnTo>
                <a:lnTo>
                  <a:pt x="89922" y="52584"/>
                </a:lnTo>
                <a:lnTo>
                  <a:pt x="92968" y="57908"/>
                </a:lnTo>
                <a:lnTo>
                  <a:pt x="96014" y="57908"/>
                </a:lnTo>
                <a:lnTo>
                  <a:pt x="102106" y="60957"/>
                </a:lnTo>
                <a:lnTo>
                  <a:pt x="113906" y="60957"/>
                </a:lnTo>
                <a:lnTo>
                  <a:pt x="150119" y="96009"/>
                </a:lnTo>
                <a:close/>
              </a:path>
              <a:path w="458470" h="96520">
                <a:moveTo>
                  <a:pt x="113906" y="60957"/>
                </a:moveTo>
                <a:lnTo>
                  <a:pt x="102106" y="60957"/>
                </a:lnTo>
                <a:lnTo>
                  <a:pt x="96014" y="57908"/>
                </a:lnTo>
                <a:lnTo>
                  <a:pt x="92968" y="57908"/>
                </a:lnTo>
                <a:lnTo>
                  <a:pt x="89922" y="52584"/>
                </a:lnTo>
                <a:lnTo>
                  <a:pt x="89922" y="43437"/>
                </a:lnTo>
                <a:lnTo>
                  <a:pt x="92968" y="40388"/>
                </a:lnTo>
                <a:lnTo>
                  <a:pt x="96014" y="38101"/>
                </a:lnTo>
                <a:lnTo>
                  <a:pt x="102106" y="35052"/>
                </a:lnTo>
                <a:lnTo>
                  <a:pt x="116144" y="35052"/>
                </a:lnTo>
                <a:lnTo>
                  <a:pt x="102106" y="49535"/>
                </a:lnTo>
                <a:lnTo>
                  <a:pt x="113906" y="60957"/>
                </a:lnTo>
                <a:close/>
              </a:path>
              <a:path w="458470" h="96520">
                <a:moveTo>
                  <a:pt x="443480" y="60957"/>
                </a:moveTo>
                <a:lnTo>
                  <a:pt x="113906" y="60957"/>
                </a:lnTo>
                <a:lnTo>
                  <a:pt x="102106" y="49535"/>
                </a:lnTo>
                <a:lnTo>
                  <a:pt x="116144" y="35052"/>
                </a:lnTo>
                <a:lnTo>
                  <a:pt x="443480" y="35052"/>
                </a:lnTo>
                <a:lnTo>
                  <a:pt x="449585" y="38101"/>
                </a:lnTo>
                <a:lnTo>
                  <a:pt x="452631" y="40388"/>
                </a:lnTo>
                <a:lnTo>
                  <a:pt x="454915" y="43437"/>
                </a:lnTo>
                <a:lnTo>
                  <a:pt x="457961" y="49535"/>
                </a:lnTo>
                <a:lnTo>
                  <a:pt x="454915" y="52584"/>
                </a:lnTo>
                <a:lnTo>
                  <a:pt x="452631" y="57908"/>
                </a:lnTo>
                <a:lnTo>
                  <a:pt x="449585" y="57908"/>
                </a:lnTo>
                <a:lnTo>
                  <a:pt x="443480" y="609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21172" y="4686297"/>
            <a:ext cx="368300" cy="26034"/>
          </a:xfrm>
          <a:custGeom>
            <a:avLst/>
            <a:gdLst/>
            <a:ahLst/>
            <a:cxnLst/>
            <a:rect l="l" t="t" r="r" b="b"/>
            <a:pathLst>
              <a:path w="368300" h="26035">
                <a:moveTo>
                  <a:pt x="353558" y="25905"/>
                </a:moveTo>
                <a:lnTo>
                  <a:pt x="12184" y="25905"/>
                </a:lnTo>
                <a:lnTo>
                  <a:pt x="6092" y="22855"/>
                </a:lnTo>
                <a:lnTo>
                  <a:pt x="3046" y="22855"/>
                </a:lnTo>
                <a:lnTo>
                  <a:pt x="0" y="17532"/>
                </a:lnTo>
                <a:lnTo>
                  <a:pt x="0" y="8385"/>
                </a:lnTo>
                <a:lnTo>
                  <a:pt x="3046" y="5335"/>
                </a:lnTo>
                <a:lnTo>
                  <a:pt x="6092" y="3049"/>
                </a:lnTo>
                <a:lnTo>
                  <a:pt x="12184" y="0"/>
                </a:lnTo>
                <a:lnTo>
                  <a:pt x="353558" y="0"/>
                </a:lnTo>
                <a:lnTo>
                  <a:pt x="359663" y="3049"/>
                </a:lnTo>
                <a:lnTo>
                  <a:pt x="362709" y="5335"/>
                </a:lnTo>
                <a:lnTo>
                  <a:pt x="364993" y="8385"/>
                </a:lnTo>
                <a:lnTo>
                  <a:pt x="368039" y="14483"/>
                </a:lnTo>
                <a:lnTo>
                  <a:pt x="364993" y="17532"/>
                </a:lnTo>
                <a:lnTo>
                  <a:pt x="362709" y="22855"/>
                </a:lnTo>
                <a:lnTo>
                  <a:pt x="359663" y="22855"/>
                </a:lnTo>
                <a:lnTo>
                  <a:pt x="353558" y="2590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31250" y="4651245"/>
            <a:ext cx="150495" cy="96520"/>
          </a:xfrm>
          <a:custGeom>
            <a:avLst/>
            <a:gdLst/>
            <a:ahLst/>
            <a:cxnLst/>
            <a:rect l="l" t="t" r="r" b="b"/>
            <a:pathLst>
              <a:path w="150495" h="96520">
                <a:moveTo>
                  <a:pt x="102106" y="49535"/>
                </a:moveTo>
                <a:lnTo>
                  <a:pt x="150119" y="96009"/>
                </a:lnTo>
                <a:lnTo>
                  <a:pt x="0" y="49535"/>
                </a:lnTo>
                <a:lnTo>
                  <a:pt x="150119" y="0"/>
                </a:lnTo>
                <a:lnTo>
                  <a:pt x="102106" y="4953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74755" y="4482846"/>
            <a:ext cx="1553845" cy="435609"/>
          </a:xfrm>
          <a:custGeom>
            <a:avLst/>
            <a:gdLst/>
            <a:ahLst/>
            <a:cxnLst/>
            <a:rect l="l" t="t" r="r" b="b"/>
            <a:pathLst>
              <a:path w="1553845" h="435610">
                <a:moveTo>
                  <a:pt x="1553717" y="226313"/>
                </a:moveTo>
                <a:lnTo>
                  <a:pt x="1553717" y="206501"/>
                </a:lnTo>
                <a:lnTo>
                  <a:pt x="1550669" y="194309"/>
                </a:lnTo>
                <a:lnTo>
                  <a:pt x="1545336" y="182879"/>
                </a:lnTo>
                <a:lnTo>
                  <a:pt x="1539239" y="171449"/>
                </a:lnTo>
                <a:lnTo>
                  <a:pt x="1530096" y="163067"/>
                </a:lnTo>
                <a:lnTo>
                  <a:pt x="1517903" y="150875"/>
                </a:lnTo>
                <a:lnTo>
                  <a:pt x="1505712" y="142493"/>
                </a:lnTo>
                <a:lnTo>
                  <a:pt x="1494281" y="131063"/>
                </a:lnTo>
                <a:lnTo>
                  <a:pt x="1479041" y="121919"/>
                </a:lnTo>
                <a:lnTo>
                  <a:pt x="1460753" y="113537"/>
                </a:lnTo>
                <a:lnTo>
                  <a:pt x="1443227" y="104393"/>
                </a:lnTo>
                <a:lnTo>
                  <a:pt x="1421891" y="96011"/>
                </a:lnTo>
                <a:lnTo>
                  <a:pt x="1401317" y="87629"/>
                </a:lnTo>
                <a:lnTo>
                  <a:pt x="1376934" y="78485"/>
                </a:lnTo>
                <a:lnTo>
                  <a:pt x="1353312" y="70103"/>
                </a:lnTo>
                <a:lnTo>
                  <a:pt x="1326641" y="64007"/>
                </a:lnTo>
                <a:lnTo>
                  <a:pt x="1299210" y="55625"/>
                </a:lnTo>
                <a:lnTo>
                  <a:pt x="1272539" y="49529"/>
                </a:lnTo>
                <a:lnTo>
                  <a:pt x="1242822" y="41147"/>
                </a:lnTo>
                <a:lnTo>
                  <a:pt x="1212341" y="35051"/>
                </a:lnTo>
                <a:lnTo>
                  <a:pt x="1179576" y="28955"/>
                </a:lnTo>
                <a:lnTo>
                  <a:pt x="1146810" y="26669"/>
                </a:lnTo>
                <a:lnTo>
                  <a:pt x="1114043" y="20574"/>
                </a:lnTo>
                <a:lnTo>
                  <a:pt x="1080515" y="14477"/>
                </a:lnTo>
                <a:lnTo>
                  <a:pt x="1044701" y="12191"/>
                </a:lnTo>
                <a:lnTo>
                  <a:pt x="973074" y="6095"/>
                </a:lnTo>
                <a:lnTo>
                  <a:pt x="934212" y="3048"/>
                </a:lnTo>
                <a:lnTo>
                  <a:pt x="856488" y="0"/>
                </a:lnTo>
                <a:lnTo>
                  <a:pt x="697229" y="0"/>
                </a:lnTo>
                <a:lnTo>
                  <a:pt x="619505" y="3048"/>
                </a:lnTo>
                <a:lnTo>
                  <a:pt x="512063" y="12191"/>
                </a:lnTo>
                <a:lnTo>
                  <a:pt x="476250" y="14477"/>
                </a:lnTo>
                <a:lnTo>
                  <a:pt x="439674" y="20574"/>
                </a:lnTo>
                <a:lnTo>
                  <a:pt x="406907" y="26669"/>
                </a:lnTo>
                <a:lnTo>
                  <a:pt x="374141" y="28955"/>
                </a:lnTo>
                <a:lnTo>
                  <a:pt x="344424" y="35051"/>
                </a:lnTo>
                <a:lnTo>
                  <a:pt x="313943" y="41148"/>
                </a:lnTo>
                <a:lnTo>
                  <a:pt x="284225" y="49529"/>
                </a:lnTo>
                <a:lnTo>
                  <a:pt x="254507" y="55625"/>
                </a:lnTo>
                <a:lnTo>
                  <a:pt x="227075" y="64007"/>
                </a:lnTo>
                <a:lnTo>
                  <a:pt x="203453" y="70103"/>
                </a:lnTo>
                <a:lnTo>
                  <a:pt x="179831" y="78486"/>
                </a:lnTo>
                <a:lnTo>
                  <a:pt x="155448" y="87629"/>
                </a:lnTo>
                <a:lnTo>
                  <a:pt x="134874" y="96012"/>
                </a:lnTo>
                <a:lnTo>
                  <a:pt x="113537" y="104393"/>
                </a:lnTo>
                <a:lnTo>
                  <a:pt x="96012" y="113537"/>
                </a:lnTo>
                <a:lnTo>
                  <a:pt x="77724" y="121919"/>
                </a:lnTo>
                <a:lnTo>
                  <a:pt x="62484" y="131063"/>
                </a:lnTo>
                <a:lnTo>
                  <a:pt x="48005" y="142493"/>
                </a:lnTo>
                <a:lnTo>
                  <a:pt x="35813" y="150875"/>
                </a:lnTo>
                <a:lnTo>
                  <a:pt x="26669" y="163067"/>
                </a:lnTo>
                <a:lnTo>
                  <a:pt x="17525" y="171450"/>
                </a:lnTo>
                <a:lnTo>
                  <a:pt x="9143" y="182879"/>
                </a:lnTo>
                <a:lnTo>
                  <a:pt x="6096" y="194309"/>
                </a:lnTo>
                <a:lnTo>
                  <a:pt x="3048" y="206501"/>
                </a:lnTo>
                <a:lnTo>
                  <a:pt x="0" y="217931"/>
                </a:lnTo>
                <a:lnTo>
                  <a:pt x="3048" y="226313"/>
                </a:lnTo>
                <a:lnTo>
                  <a:pt x="6096" y="238505"/>
                </a:lnTo>
                <a:lnTo>
                  <a:pt x="9143" y="249936"/>
                </a:lnTo>
                <a:lnTo>
                  <a:pt x="17525" y="261365"/>
                </a:lnTo>
                <a:lnTo>
                  <a:pt x="26669" y="269748"/>
                </a:lnTo>
                <a:lnTo>
                  <a:pt x="35813" y="281939"/>
                </a:lnTo>
                <a:lnTo>
                  <a:pt x="48005" y="290321"/>
                </a:lnTo>
                <a:lnTo>
                  <a:pt x="62484" y="301751"/>
                </a:lnTo>
                <a:lnTo>
                  <a:pt x="77724" y="310895"/>
                </a:lnTo>
                <a:lnTo>
                  <a:pt x="96012" y="319277"/>
                </a:lnTo>
                <a:lnTo>
                  <a:pt x="113537" y="328421"/>
                </a:lnTo>
                <a:lnTo>
                  <a:pt x="134874" y="336803"/>
                </a:lnTo>
                <a:lnTo>
                  <a:pt x="155448" y="345186"/>
                </a:lnTo>
                <a:lnTo>
                  <a:pt x="179831" y="354329"/>
                </a:lnTo>
                <a:lnTo>
                  <a:pt x="203453" y="362712"/>
                </a:lnTo>
                <a:lnTo>
                  <a:pt x="227075" y="371855"/>
                </a:lnTo>
                <a:lnTo>
                  <a:pt x="254507" y="377189"/>
                </a:lnTo>
                <a:lnTo>
                  <a:pt x="284225" y="383286"/>
                </a:lnTo>
                <a:lnTo>
                  <a:pt x="313943" y="391667"/>
                </a:lnTo>
                <a:lnTo>
                  <a:pt x="344424" y="397763"/>
                </a:lnTo>
                <a:lnTo>
                  <a:pt x="374141" y="403859"/>
                </a:lnTo>
                <a:lnTo>
                  <a:pt x="406907" y="406145"/>
                </a:lnTo>
                <a:lnTo>
                  <a:pt x="439674" y="412241"/>
                </a:lnTo>
                <a:lnTo>
                  <a:pt x="476250" y="418338"/>
                </a:lnTo>
                <a:lnTo>
                  <a:pt x="512063" y="420624"/>
                </a:lnTo>
                <a:lnTo>
                  <a:pt x="619505" y="429767"/>
                </a:lnTo>
                <a:lnTo>
                  <a:pt x="697229" y="432815"/>
                </a:lnTo>
                <a:lnTo>
                  <a:pt x="778763" y="435101"/>
                </a:lnTo>
                <a:lnTo>
                  <a:pt x="856488" y="432815"/>
                </a:lnTo>
                <a:lnTo>
                  <a:pt x="934212" y="429767"/>
                </a:lnTo>
                <a:lnTo>
                  <a:pt x="973074" y="426719"/>
                </a:lnTo>
                <a:lnTo>
                  <a:pt x="1044701" y="420624"/>
                </a:lnTo>
                <a:lnTo>
                  <a:pt x="1080515" y="418338"/>
                </a:lnTo>
                <a:lnTo>
                  <a:pt x="1114043" y="412241"/>
                </a:lnTo>
                <a:lnTo>
                  <a:pt x="1146810" y="406145"/>
                </a:lnTo>
                <a:lnTo>
                  <a:pt x="1179576" y="403859"/>
                </a:lnTo>
                <a:lnTo>
                  <a:pt x="1212341" y="397763"/>
                </a:lnTo>
                <a:lnTo>
                  <a:pt x="1242822" y="391667"/>
                </a:lnTo>
                <a:lnTo>
                  <a:pt x="1272539" y="383285"/>
                </a:lnTo>
                <a:lnTo>
                  <a:pt x="1299210" y="377189"/>
                </a:lnTo>
                <a:lnTo>
                  <a:pt x="1353312" y="362711"/>
                </a:lnTo>
                <a:lnTo>
                  <a:pt x="1401317" y="345185"/>
                </a:lnTo>
                <a:lnTo>
                  <a:pt x="1421891" y="336803"/>
                </a:lnTo>
                <a:lnTo>
                  <a:pt x="1443227" y="328421"/>
                </a:lnTo>
                <a:lnTo>
                  <a:pt x="1460753" y="319277"/>
                </a:lnTo>
                <a:lnTo>
                  <a:pt x="1479041" y="310895"/>
                </a:lnTo>
                <a:lnTo>
                  <a:pt x="1494281" y="301751"/>
                </a:lnTo>
                <a:lnTo>
                  <a:pt x="1505712" y="290321"/>
                </a:lnTo>
                <a:lnTo>
                  <a:pt x="1517903" y="281939"/>
                </a:lnTo>
                <a:lnTo>
                  <a:pt x="1530096" y="269747"/>
                </a:lnTo>
                <a:lnTo>
                  <a:pt x="1539239" y="261365"/>
                </a:lnTo>
                <a:lnTo>
                  <a:pt x="1545336" y="249935"/>
                </a:lnTo>
                <a:lnTo>
                  <a:pt x="1550669" y="238505"/>
                </a:lnTo>
                <a:lnTo>
                  <a:pt x="1553717" y="2263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74730" y="4482843"/>
            <a:ext cx="1553845" cy="435609"/>
          </a:xfrm>
          <a:custGeom>
            <a:avLst/>
            <a:gdLst/>
            <a:ahLst/>
            <a:cxnLst/>
            <a:rect l="l" t="t" r="r" b="b"/>
            <a:pathLst>
              <a:path w="1553845" h="435610">
                <a:moveTo>
                  <a:pt x="778762" y="0"/>
                </a:moveTo>
                <a:lnTo>
                  <a:pt x="697229" y="0"/>
                </a:lnTo>
                <a:lnTo>
                  <a:pt x="619504" y="3049"/>
                </a:lnTo>
                <a:lnTo>
                  <a:pt x="512067" y="12196"/>
                </a:lnTo>
                <a:lnTo>
                  <a:pt x="476251" y="14483"/>
                </a:lnTo>
                <a:lnTo>
                  <a:pt x="439672" y="20569"/>
                </a:lnTo>
                <a:lnTo>
                  <a:pt x="406915" y="26667"/>
                </a:lnTo>
                <a:lnTo>
                  <a:pt x="374144" y="28954"/>
                </a:lnTo>
                <a:lnTo>
                  <a:pt x="344433" y="35052"/>
                </a:lnTo>
                <a:lnTo>
                  <a:pt x="313947" y="41150"/>
                </a:lnTo>
                <a:lnTo>
                  <a:pt x="284235" y="49535"/>
                </a:lnTo>
                <a:lnTo>
                  <a:pt x="254510" y="55621"/>
                </a:lnTo>
                <a:lnTo>
                  <a:pt x="227083" y="64006"/>
                </a:lnTo>
                <a:lnTo>
                  <a:pt x="203464" y="70104"/>
                </a:lnTo>
                <a:lnTo>
                  <a:pt x="179831" y="78489"/>
                </a:lnTo>
                <a:lnTo>
                  <a:pt x="155450" y="87624"/>
                </a:lnTo>
                <a:lnTo>
                  <a:pt x="134876" y="96009"/>
                </a:lnTo>
                <a:lnTo>
                  <a:pt x="113541" y="104394"/>
                </a:lnTo>
                <a:lnTo>
                  <a:pt x="96014" y="113542"/>
                </a:lnTo>
                <a:lnTo>
                  <a:pt x="77725" y="121914"/>
                </a:lnTo>
                <a:lnTo>
                  <a:pt x="62495" y="131062"/>
                </a:lnTo>
                <a:lnTo>
                  <a:pt x="48013" y="142496"/>
                </a:lnTo>
                <a:lnTo>
                  <a:pt x="35816" y="150881"/>
                </a:lnTo>
                <a:lnTo>
                  <a:pt x="26678" y="163065"/>
                </a:lnTo>
                <a:lnTo>
                  <a:pt x="17527" y="171450"/>
                </a:lnTo>
                <a:lnTo>
                  <a:pt x="9150" y="182884"/>
                </a:lnTo>
                <a:lnTo>
                  <a:pt x="6104" y="194306"/>
                </a:lnTo>
                <a:lnTo>
                  <a:pt x="3058" y="206502"/>
                </a:lnTo>
                <a:lnTo>
                  <a:pt x="0" y="217937"/>
                </a:lnTo>
                <a:lnTo>
                  <a:pt x="3058" y="226309"/>
                </a:lnTo>
                <a:lnTo>
                  <a:pt x="6104" y="238506"/>
                </a:lnTo>
                <a:lnTo>
                  <a:pt x="9150" y="249940"/>
                </a:lnTo>
                <a:lnTo>
                  <a:pt x="17527" y="261362"/>
                </a:lnTo>
                <a:lnTo>
                  <a:pt x="26678" y="269747"/>
                </a:lnTo>
                <a:lnTo>
                  <a:pt x="35816" y="281943"/>
                </a:lnTo>
                <a:lnTo>
                  <a:pt x="48013" y="290328"/>
                </a:lnTo>
                <a:lnTo>
                  <a:pt x="62495" y="301750"/>
                </a:lnTo>
                <a:lnTo>
                  <a:pt x="77725" y="310897"/>
                </a:lnTo>
                <a:lnTo>
                  <a:pt x="96014" y="319282"/>
                </a:lnTo>
                <a:lnTo>
                  <a:pt x="113541" y="328417"/>
                </a:lnTo>
                <a:lnTo>
                  <a:pt x="134876" y="336802"/>
                </a:lnTo>
                <a:lnTo>
                  <a:pt x="155450" y="345187"/>
                </a:lnTo>
                <a:lnTo>
                  <a:pt x="179831" y="354335"/>
                </a:lnTo>
                <a:lnTo>
                  <a:pt x="203464" y="362707"/>
                </a:lnTo>
                <a:lnTo>
                  <a:pt x="227083" y="371855"/>
                </a:lnTo>
                <a:lnTo>
                  <a:pt x="254510" y="377191"/>
                </a:lnTo>
                <a:lnTo>
                  <a:pt x="284235" y="383289"/>
                </a:lnTo>
                <a:lnTo>
                  <a:pt x="313947" y="391674"/>
                </a:lnTo>
                <a:lnTo>
                  <a:pt x="344433" y="397760"/>
                </a:lnTo>
                <a:lnTo>
                  <a:pt x="374144" y="403858"/>
                </a:lnTo>
                <a:lnTo>
                  <a:pt x="406915" y="406145"/>
                </a:lnTo>
                <a:lnTo>
                  <a:pt x="439672" y="412243"/>
                </a:lnTo>
                <a:lnTo>
                  <a:pt x="476251" y="418341"/>
                </a:lnTo>
                <a:lnTo>
                  <a:pt x="512067" y="420628"/>
                </a:lnTo>
                <a:lnTo>
                  <a:pt x="619504" y="429763"/>
                </a:lnTo>
                <a:lnTo>
                  <a:pt x="697229" y="432812"/>
                </a:lnTo>
                <a:lnTo>
                  <a:pt x="778762" y="435099"/>
                </a:lnTo>
                <a:lnTo>
                  <a:pt x="856487" y="432812"/>
                </a:lnTo>
                <a:lnTo>
                  <a:pt x="934213" y="429763"/>
                </a:lnTo>
                <a:lnTo>
                  <a:pt x="973075" y="426726"/>
                </a:lnTo>
                <a:lnTo>
                  <a:pt x="1044708" y="420628"/>
                </a:lnTo>
                <a:lnTo>
                  <a:pt x="1080512" y="418341"/>
                </a:lnTo>
                <a:lnTo>
                  <a:pt x="1114044" y="412243"/>
                </a:lnTo>
                <a:lnTo>
                  <a:pt x="1146815" y="406145"/>
                </a:lnTo>
                <a:lnTo>
                  <a:pt x="1179572" y="403858"/>
                </a:lnTo>
                <a:lnTo>
                  <a:pt x="1212343" y="397760"/>
                </a:lnTo>
                <a:lnTo>
                  <a:pt x="1242829" y="391674"/>
                </a:lnTo>
                <a:lnTo>
                  <a:pt x="1272541" y="383289"/>
                </a:lnTo>
                <a:lnTo>
                  <a:pt x="1299206" y="377191"/>
                </a:lnTo>
                <a:lnTo>
                  <a:pt x="1353312" y="362707"/>
                </a:lnTo>
                <a:lnTo>
                  <a:pt x="1401313" y="345187"/>
                </a:lnTo>
                <a:lnTo>
                  <a:pt x="1421886" y="336802"/>
                </a:lnTo>
                <a:lnTo>
                  <a:pt x="1443234" y="328417"/>
                </a:lnTo>
                <a:lnTo>
                  <a:pt x="1460749" y="319282"/>
                </a:lnTo>
                <a:lnTo>
                  <a:pt x="1479038" y="310897"/>
                </a:lnTo>
                <a:lnTo>
                  <a:pt x="1494281" y="301750"/>
                </a:lnTo>
                <a:lnTo>
                  <a:pt x="1505716" y="290328"/>
                </a:lnTo>
                <a:lnTo>
                  <a:pt x="1517900" y="281943"/>
                </a:lnTo>
                <a:lnTo>
                  <a:pt x="1530097" y="269747"/>
                </a:lnTo>
                <a:lnTo>
                  <a:pt x="1539236" y="261362"/>
                </a:lnTo>
                <a:lnTo>
                  <a:pt x="1545341" y="249940"/>
                </a:lnTo>
                <a:lnTo>
                  <a:pt x="1550671" y="238506"/>
                </a:lnTo>
                <a:lnTo>
                  <a:pt x="1553717" y="226309"/>
                </a:lnTo>
                <a:lnTo>
                  <a:pt x="1553717" y="206502"/>
                </a:lnTo>
                <a:lnTo>
                  <a:pt x="1550671" y="194306"/>
                </a:lnTo>
                <a:lnTo>
                  <a:pt x="1545341" y="182884"/>
                </a:lnTo>
                <a:lnTo>
                  <a:pt x="1539236" y="171450"/>
                </a:lnTo>
                <a:lnTo>
                  <a:pt x="1530097" y="163065"/>
                </a:lnTo>
                <a:lnTo>
                  <a:pt x="1517900" y="150881"/>
                </a:lnTo>
                <a:lnTo>
                  <a:pt x="1505716" y="142496"/>
                </a:lnTo>
                <a:lnTo>
                  <a:pt x="1494281" y="131062"/>
                </a:lnTo>
                <a:lnTo>
                  <a:pt x="1479038" y="121914"/>
                </a:lnTo>
                <a:lnTo>
                  <a:pt x="1460749" y="113542"/>
                </a:lnTo>
                <a:lnTo>
                  <a:pt x="1443234" y="104394"/>
                </a:lnTo>
                <a:lnTo>
                  <a:pt x="1421886" y="96009"/>
                </a:lnTo>
                <a:lnTo>
                  <a:pt x="1401313" y="87624"/>
                </a:lnTo>
                <a:lnTo>
                  <a:pt x="1376932" y="78489"/>
                </a:lnTo>
                <a:lnTo>
                  <a:pt x="1353312" y="70104"/>
                </a:lnTo>
                <a:lnTo>
                  <a:pt x="1326646" y="64006"/>
                </a:lnTo>
                <a:lnTo>
                  <a:pt x="1299206" y="55621"/>
                </a:lnTo>
                <a:lnTo>
                  <a:pt x="1272541" y="49535"/>
                </a:lnTo>
                <a:lnTo>
                  <a:pt x="1242829" y="41150"/>
                </a:lnTo>
                <a:lnTo>
                  <a:pt x="1212343" y="35052"/>
                </a:lnTo>
                <a:lnTo>
                  <a:pt x="1179572" y="28954"/>
                </a:lnTo>
                <a:lnTo>
                  <a:pt x="1146815" y="26667"/>
                </a:lnTo>
                <a:lnTo>
                  <a:pt x="1114044" y="20569"/>
                </a:lnTo>
                <a:lnTo>
                  <a:pt x="1080512" y="14483"/>
                </a:lnTo>
                <a:lnTo>
                  <a:pt x="1044708" y="12196"/>
                </a:lnTo>
                <a:lnTo>
                  <a:pt x="973075" y="6098"/>
                </a:lnTo>
                <a:lnTo>
                  <a:pt x="934213" y="3049"/>
                </a:lnTo>
                <a:lnTo>
                  <a:pt x="856487" y="0"/>
                </a:lnTo>
                <a:lnTo>
                  <a:pt x="778762" y="0"/>
                </a:lnTo>
              </a:path>
            </a:pathLst>
          </a:custGeom>
          <a:ln w="174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228448" y="4651245"/>
            <a:ext cx="461009" cy="96520"/>
          </a:xfrm>
          <a:custGeom>
            <a:avLst/>
            <a:gdLst/>
            <a:ahLst/>
            <a:cxnLst/>
            <a:rect l="l" t="t" r="r" b="b"/>
            <a:pathLst>
              <a:path w="461009" h="96520">
                <a:moveTo>
                  <a:pt x="150119" y="96009"/>
                </a:moveTo>
                <a:lnTo>
                  <a:pt x="0" y="49535"/>
                </a:lnTo>
                <a:lnTo>
                  <a:pt x="150119" y="0"/>
                </a:lnTo>
                <a:lnTo>
                  <a:pt x="113989" y="35052"/>
                </a:lnTo>
                <a:lnTo>
                  <a:pt x="99060" y="35052"/>
                </a:lnTo>
                <a:lnTo>
                  <a:pt x="96014" y="38101"/>
                </a:lnTo>
                <a:lnTo>
                  <a:pt x="92968" y="40388"/>
                </a:lnTo>
                <a:lnTo>
                  <a:pt x="89922" y="43437"/>
                </a:lnTo>
                <a:lnTo>
                  <a:pt x="86863" y="49535"/>
                </a:lnTo>
                <a:lnTo>
                  <a:pt x="89922" y="52584"/>
                </a:lnTo>
                <a:lnTo>
                  <a:pt x="92968" y="57908"/>
                </a:lnTo>
                <a:lnTo>
                  <a:pt x="96014" y="57908"/>
                </a:lnTo>
                <a:lnTo>
                  <a:pt x="99060" y="60957"/>
                </a:lnTo>
                <a:lnTo>
                  <a:pt x="111608" y="60957"/>
                </a:lnTo>
                <a:lnTo>
                  <a:pt x="150119" y="96009"/>
                </a:lnTo>
                <a:close/>
              </a:path>
              <a:path w="461009" h="96520">
                <a:moveTo>
                  <a:pt x="111608" y="60957"/>
                </a:moveTo>
                <a:lnTo>
                  <a:pt x="99060" y="60957"/>
                </a:lnTo>
                <a:lnTo>
                  <a:pt x="96014" y="57908"/>
                </a:lnTo>
                <a:lnTo>
                  <a:pt x="92968" y="57908"/>
                </a:lnTo>
                <a:lnTo>
                  <a:pt x="89922" y="52584"/>
                </a:lnTo>
                <a:lnTo>
                  <a:pt x="86863" y="49535"/>
                </a:lnTo>
                <a:lnTo>
                  <a:pt x="89922" y="43437"/>
                </a:lnTo>
                <a:lnTo>
                  <a:pt x="92968" y="40388"/>
                </a:lnTo>
                <a:lnTo>
                  <a:pt x="96014" y="38101"/>
                </a:lnTo>
                <a:lnTo>
                  <a:pt x="99060" y="35052"/>
                </a:lnTo>
                <a:lnTo>
                  <a:pt x="113989" y="35052"/>
                </a:lnTo>
                <a:lnTo>
                  <a:pt x="99060" y="49535"/>
                </a:lnTo>
                <a:lnTo>
                  <a:pt x="111608" y="60957"/>
                </a:lnTo>
                <a:close/>
              </a:path>
              <a:path w="461009" h="96520">
                <a:moveTo>
                  <a:pt x="449585" y="60957"/>
                </a:moveTo>
                <a:lnTo>
                  <a:pt x="111608" y="60957"/>
                </a:lnTo>
                <a:lnTo>
                  <a:pt x="99060" y="49535"/>
                </a:lnTo>
                <a:lnTo>
                  <a:pt x="113989" y="35052"/>
                </a:lnTo>
                <a:lnTo>
                  <a:pt x="449585" y="35052"/>
                </a:lnTo>
                <a:lnTo>
                  <a:pt x="455677" y="38101"/>
                </a:lnTo>
                <a:lnTo>
                  <a:pt x="458723" y="40388"/>
                </a:lnTo>
                <a:lnTo>
                  <a:pt x="461008" y="43437"/>
                </a:lnTo>
                <a:lnTo>
                  <a:pt x="461008" y="52584"/>
                </a:lnTo>
                <a:lnTo>
                  <a:pt x="458723" y="57908"/>
                </a:lnTo>
                <a:lnTo>
                  <a:pt x="455677" y="57908"/>
                </a:lnTo>
                <a:lnTo>
                  <a:pt x="449585" y="609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315311" y="4686297"/>
            <a:ext cx="374650" cy="26034"/>
          </a:xfrm>
          <a:custGeom>
            <a:avLst/>
            <a:gdLst/>
            <a:ahLst/>
            <a:cxnLst/>
            <a:rect l="l" t="t" r="r" b="b"/>
            <a:pathLst>
              <a:path w="374650" h="26035">
                <a:moveTo>
                  <a:pt x="362722" y="25905"/>
                </a:moveTo>
                <a:lnTo>
                  <a:pt x="12197" y="25905"/>
                </a:lnTo>
                <a:lnTo>
                  <a:pt x="9150" y="22855"/>
                </a:lnTo>
                <a:lnTo>
                  <a:pt x="6104" y="22855"/>
                </a:lnTo>
                <a:lnTo>
                  <a:pt x="3058" y="17532"/>
                </a:lnTo>
                <a:lnTo>
                  <a:pt x="0" y="14483"/>
                </a:lnTo>
                <a:lnTo>
                  <a:pt x="3058" y="8385"/>
                </a:lnTo>
                <a:lnTo>
                  <a:pt x="6104" y="5335"/>
                </a:lnTo>
                <a:lnTo>
                  <a:pt x="9150" y="3049"/>
                </a:lnTo>
                <a:lnTo>
                  <a:pt x="12197" y="0"/>
                </a:lnTo>
                <a:lnTo>
                  <a:pt x="362722" y="0"/>
                </a:lnTo>
                <a:lnTo>
                  <a:pt x="368814" y="3049"/>
                </a:lnTo>
                <a:lnTo>
                  <a:pt x="371860" y="5335"/>
                </a:lnTo>
                <a:lnTo>
                  <a:pt x="374144" y="8385"/>
                </a:lnTo>
                <a:lnTo>
                  <a:pt x="374144" y="17532"/>
                </a:lnTo>
                <a:lnTo>
                  <a:pt x="371860" y="22855"/>
                </a:lnTo>
                <a:lnTo>
                  <a:pt x="368814" y="22855"/>
                </a:lnTo>
                <a:lnTo>
                  <a:pt x="362722" y="2590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28448" y="4651245"/>
            <a:ext cx="150495" cy="96520"/>
          </a:xfrm>
          <a:custGeom>
            <a:avLst/>
            <a:gdLst/>
            <a:ahLst/>
            <a:cxnLst/>
            <a:rect l="l" t="t" r="r" b="b"/>
            <a:pathLst>
              <a:path w="150495" h="96520">
                <a:moveTo>
                  <a:pt x="99060" y="49535"/>
                </a:moveTo>
                <a:lnTo>
                  <a:pt x="150119" y="96009"/>
                </a:lnTo>
                <a:lnTo>
                  <a:pt x="0" y="49535"/>
                </a:lnTo>
                <a:lnTo>
                  <a:pt x="150119" y="0"/>
                </a:lnTo>
                <a:lnTo>
                  <a:pt x="99060" y="4953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59765" y="4482846"/>
            <a:ext cx="916940" cy="435609"/>
          </a:xfrm>
          <a:custGeom>
            <a:avLst/>
            <a:gdLst/>
            <a:ahLst/>
            <a:cxnLst/>
            <a:rect l="l" t="t" r="r" b="b"/>
            <a:pathLst>
              <a:path w="916940" h="435610">
                <a:moveTo>
                  <a:pt x="0" y="0"/>
                </a:moveTo>
                <a:lnTo>
                  <a:pt x="0" y="435101"/>
                </a:lnTo>
                <a:lnTo>
                  <a:pt x="916685" y="435101"/>
                </a:lnTo>
                <a:lnTo>
                  <a:pt x="91668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102737" y="4482843"/>
            <a:ext cx="4474210" cy="435609"/>
          </a:xfrm>
          <a:prstGeom prst="rect">
            <a:avLst/>
          </a:prstGeom>
          <a:ln w="17473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110489">
              <a:lnSpc>
                <a:spcPct val="100000"/>
              </a:lnSpc>
              <a:spcBef>
                <a:spcPts val="365"/>
              </a:spcBef>
              <a:tabLst>
                <a:tab pos="1873885" algn="l"/>
                <a:tab pos="3664585" algn="l"/>
              </a:tabLst>
            </a:pPr>
            <a:r>
              <a:rPr sz="2850" spc="52" baseline="1461" dirty="0">
                <a:latin typeface="Arial"/>
                <a:cs typeface="Arial"/>
              </a:rPr>
              <a:t>Π</a:t>
            </a:r>
            <a:r>
              <a:rPr sz="2850" spc="-15" baseline="1461" dirty="0">
                <a:latin typeface="Arial"/>
                <a:cs typeface="Arial"/>
              </a:rPr>
              <a:t>ί</a:t>
            </a:r>
            <a:r>
              <a:rPr sz="2850" spc="37" baseline="1461" dirty="0">
                <a:latin typeface="Arial"/>
                <a:cs typeface="Arial"/>
              </a:rPr>
              <a:t>θη</a:t>
            </a:r>
            <a:r>
              <a:rPr sz="2850" spc="44" baseline="1461" dirty="0">
                <a:latin typeface="Arial"/>
                <a:cs typeface="Arial"/>
              </a:rPr>
              <a:t>κ</a:t>
            </a:r>
            <a:r>
              <a:rPr sz="2850" spc="75" baseline="1461" dirty="0">
                <a:latin typeface="Arial"/>
                <a:cs typeface="Arial"/>
              </a:rPr>
              <a:t>ο</a:t>
            </a:r>
            <a:r>
              <a:rPr sz="2850" spc="-7" baseline="1461" dirty="0">
                <a:latin typeface="Arial"/>
                <a:cs typeface="Arial"/>
              </a:rPr>
              <a:t>ς</a:t>
            </a:r>
            <a:r>
              <a:rPr sz="2850" baseline="1461" dirty="0">
                <a:latin typeface="Arial"/>
                <a:cs typeface="Arial"/>
              </a:rPr>
              <a:t>	</a:t>
            </a:r>
            <a:r>
              <a:rPr sz="1900" spc="25" dirty="0">
                <a:latin typeface="Arial"/>
                <a:cs typeface="Arial"/>
              </a:rPr>
              <a:t>δράσ</a:t>
            </a:r>
            <a:r>
              <a:rPr sz="1900" spc="50" dirty="0">
                <a:latin typeface="Arial"/>
                <a:cs typeface="Arial"/>
              </a:rPr>
              <a:t>τ</a:t>
            </a:r>
            <a:r>
              <a:rPr sz="1900" spc="20" dirty="0">
                <a:latin typeface="Arial"/>
                <a:cs typeface="Arial"/>
              </a:rPr>
              <a:t>η</a:t>
            </a:r>
            <a:r>
              <a:rPr sz="1900" spc="-5" dirty="0">
                <a:latin typeface="Arial"/>
                <a:cs typeface="Arial"/>
              </a:rPr>
              <a:t>ς</a:t>
            </a:r>
            <a:r>
              <a:rPr sz="1900" dirty="0">
                <a:latin typeface="Arial"/>
                <a:cs typeface="Arial"/>
              </a:rPr>
              <a:t>	</a:t>
            </a:r>
            <a:r>
              <a:rPr sz="2850" spc="89" baseline="1461" dirty="0">
                <a:latin typeface="Arial"/>
                <a:cs typeface="Arial"/>
              </a:rPr>
              <a:t>Τ</a:t>
            </a:r>
            <a:r>
              <a:rPr sz="2850" spc="30" baseline="1461" dirty="0">
                <a:latin typeface="Arial"/>
                <a:cs typeface="Arial"/>
              </a:rPr>
              <a:t>ρ</a:t>
            </a:r>
            <a:r>
              <a:rPr sz="2850" spc="67" baseline="1461" dirty="0">
                <a:latin typeface="Arial"/>
                <a:cs typeface="Arial"/>
              </a:rPr>
              <a:t>ώ</a:t>
            </a:r>
            <a:r>
              <a:rPr sz="2850" spc="-15" baseline="1461" dirty="0">
                <a:latin typeface="Arial"/>
                <a:cs typeface="Arial"/>
              </a:rPr>
              <a:t>ω</a:t>
            </a:r>
            <a:endParaRPr sz="2850" baseline="1461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46396" y="4358144"/>
            <a:ext cx="2141855" cy="299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994535" algn="l"/>
              </a:tabLst>
            </a:pPr>
            <a:r>
              <a:rPr sz="2850" spc="-7" baseline="1461" dirty="0">
                <a:latin typeface="Arial"/>
                <a:cs typeface="Arial"/>
              </a:rPr>
              <a:t>2	</a:t>
            </a:r>
            <a:r>
              <a:rPr sz="1900" spc="-5" dirty="0">
                <a:latin typeface="Arial"/>
                <a:cs typeface="Arial"/>
              </a:rPr>
              <a:t>1</a:t>
            </a:r>
            <a:endParaRPr sz="19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03" name="object 10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30</a:t>
            </a:fld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31925">
              <a:lnSpc>
                <a:spcPct val="100000"/>
              </a:lnSpc>
            </a:pPr>
            <a:r>
              <a:rPr spc="-5" dirty="0"/>
              <a:t>Ορι</a:t>
            </a:r>
            <a:r>
              <a:rPr dirty="0"/>
              <a:t>σ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ό</a:t>
            </a:r>
            <a:r>
              <a:rPr spc="-5" dirty="0"/>
              <a:t>ς</a:t>
            </a:r>
            <a:r>
              <a:rPr dirty="0"/>
              <a:t> </a:t>
            </a:r>
            <a:r>
              <a:rPr spc="-10" dirty="0"/>
              <a:t>νέω</a:t>
            </a:r>
            <a:r>
              <a:rPr spc="-5" dirty="0"/>
              <a:t>ν</a:t>
            </a:r>
            <a:r>
              <a:rPr dirty="0"/>
              <a:t> </a:t>
            </a:r>
            <a:r>
              <a:rPr spc="-10" dirty="0"/>
              <a:t>Εννοιο</a:t>
            </a:r>
            <a:r>
              <a:rPr spc="-40" dirty="0"/>
              <a:t>λ</a:t>
            </a:r>
            <a:r>
              <a:rPr spc="-10" dirty="0"/>
              <a:t>ογι</a:t>
            </a:r>
            <a:r>
              <a:rPr spc="-100" dirty="0"/>
              <a:t>κ</a:t>
            </a:r>
            <a:r>
              <a:rPr spc="-10" dirty="0"/>
              <a:t>ώ</a:t>
            </a:r>
            <a:r>
              <a:rPr dirty="0"/>
              <a:t>ν</a:t>
            </a:r>
            <a:r>
              <a:rPr spc="20" dirty="0"/>
              <a:t> </a:t>
            </a:r>
            <a:r>
              <a:rPr spc="-10" dirty="0"/>
              <a:t>Σχέσεων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106678"/>
            <a:ext cx="8281034" cy="1793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εννοιολογικέ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σχέσει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dirty="0">
                <a:latin typeface="Times New Roman"/>
                <a:cs typeface="Times New Roman"/>
              </a:rPr>
              <a:t>όπως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οι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τύπο</a:t>
            </a:r>
            <a:r>
              <a:rPr sz="2200" spc="5" dirty="0">
                <a:latin typeface="Times New Roman"/>
                <a:cs typeface="Times New Roman"/>
              </a:rPr>
              <a:t>ι</a:t>
            </a:r>
            <a:r>
              <a:rPr sz="2200" spc="-10" dirty="0">
                <a:latin typeface="Times New Roman"/>
                <a:cs typeface="Times New Roman"/>
              </a:rPr>
              <a:t>-</a:t>
            </a:r>
            <a:r>
              <a:rPr sz="2200" spc="-5" dirty="0">
                <a:latin typeface="Times New Roman"/>
                <a:cs typeface="Times New Roman"/>
              </a:rPr>
              <a:t>εννοιώ</a:t>
            </a:r>
            <a:r>
              <a:rPr sz="2200" dirty="0">
                <a:latin typeface="Times New Roman"/>
                <a:cs typeface="Times New Roman"/>
              </a:rPr>
              <a:t>ν)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πορε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spc="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spc="-5" dirty="0">
                <a:latin typeface="Times New Roman"/>
                <a:cs typeface="Times New Roman"/>
              </a:rPr>
              <a:t>αρχέγονες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primitive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Times New Roman"/>
                <a:cs typeface="Times New Roman"/>
              </a:rPr>
              <a:t>: αξιω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ατικά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ορισ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ένες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spc="-10" dirty="0">
                <a:latin typeface="Times New Roman"/>
                <a:cs typeface="Times New Roman"/>
              </a:rPr>
              <a:t>ορι</a:t>
            </a:r>
            <a:r>
              <a:rPr sz="2000" b="1" spc="-5" dirty="0">
                <a:latin typeface="Times New Roman"/>
                <a:cs typeface="Times New Roman"/>
              </a:rPr>
              <a:t>σ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5" dirty="0">
                <a:latin typeface="Times New Roman"/>
                <a:cs typeface="Times New Roman"/>
              </a:rPr>
              <a:t>ένες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define</a:t>
            </a:r>
            <a:r>
              <a:rPr sz="2000" i="1" dirty="0">
                <a:latin typeface="Times New Roman"/>
                <a:cs typeface="Times New Roman"/>
              </a:rPr>
              <a:t>d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8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έσω </a:t>
            </a:r>
            <a:r>
              <a:rPr sz="2000" i="1" spc="-5" dirty="0">
                <a:latin typeface="Times New Roman"/>
                <a:cs typeface="Times New Roman"/>
              </a:rPr>
              <a:t>εκφράσεω</a:t>
            </a:r>
            <a:r>
              <a:rPr sz="2000" i="1" dirty="0">
                <a:latin typeface="Times New Roman"/>
                <a:cs typeface="Times New Roman"/>
              </a:rPr>
              <a:t>ν</a:t>
            </a:r>
            <a:r>
              <a:rPr sz="2000" i="1" spc="-5" dirty="0">
                <a:latin typeface="Times New Roman"/>
                <a:cs typeface="Times New Roman"/>
              </a:rPr>
              <a:t>-λ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lambda expression</a:t>
            </a:r>
            <a:r>
              <a:rPr sz="2000" i="1" spc="-10" dirty="0">
                <a:latin typeface="Times New Roman"/>
                <a:cs typeface="Times New Roman"/>
              </a:rPr>
              <a:t>s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25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b="1" spc="-5" dirty="0">
                <a:latin typeface="Times New Roman"/>
                <a:cs typeface="Times New Roman"/>
              </a:rPr>
              <a:t>Παράδει</a:t>
            </a:r>
            <a:r>
              <a:rPr sz="2200" b="1" spc="5" dirty="0">
                <a:latin typeface="Times New Roman"/>
                <a:cs typeface="Times New Roman"/>
              </a:rPr>
              <a:t>γ</a:t>
            </a:r>
            <a:r>
              <a:rPr sz="2200" b="1" spc="-30" dirty="0">
                <a:latin typeface="Times New Roman"/>
                <a:cs typeface="Times New Roman"/>
              </a:rPr>
              <a:t>µ</a:t>
            </a:r>
            <a:r>
              <a:rPr sz="2200" b="1" dirty="0">
                <a:latin typeface="Times New Roman"/>
                <a:cs typeface="Times New Roman"/>
              </a:rPr>
              <a:t>α </a:t>
            </a:r>
            <a:r>
              <a:rPr sz="2200" b="1" spc="-5" dirty="0">
                <a:latin typeface="Times New Roman"/>
                <a:cs typeface="Times New Roman"/>
              </a:rPr>
              <a:t>ορι</a:t>
            </a:r>
            <a:r>
              <a:rPr sz="2200" b="1" dirty="0">
                <a:latin typeface="Times New Roman"/>
                <a:cs typeface="Times New Roman"/>
              </a:rPr>
              <a:t>σ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dirty="0">
                <a:latin typeface="Times New Roman"/>
                <a:cs typeface="Times New Roman"/>
              </a:rPr>
              <a:t>ού</a:t>
            </a:r>
            <a:r>
              <a:rPr sz="2200" b="1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σχέση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"</a:t>
            </a:r>
            <a:r>
              <a:rPr sz="2200" spc="-10" dirty="0">
                <a:latin typeface="Times New Roman"/>
                <a:cs typeface="Times New Roman"/>
              </a:rPr>
              <a:t>πηγαίν</a:t>
            </a:r>
            <a:r>
              <a:rPr sz="2200" dirty="0">
                <a:latin typeface="Times New Roman"/>
                <a:cs typeface="Times New Roman"/>
              </a:rPr>
              <a:t>ω_</a:t>
            </a:r>
            <a:r>
              <a:rPr sz="2200" spc="-5" dirty="0">
                <a:latin typeface="Times New Roman"/>
                <a:cs typeface="Times New Roman"/>
              </a:rPr>
              <a:t>σε":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20175" y="3011423"/>
            <a:ext cx="6045200" cy="680720"/>
          </a:xfrm>
          <a:prstGeom prst="rect">
            <a:avLst/>
          </a:prstGeom>
          <a:ln w="9525">
            <a:solidFill>
              <a:srgbClr val="010101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546100" marR="115570" indent="-454659">
              <a:lnSpc>
                <a:spcPct val="108100"/>
              </a:lnSpc>
              <a:spcBef>
                <a:spcPts val="245"/>
              </a:spcBef>
            </a:pPr>
            <a:r>
              <a:rPr sz="1600" b="1" spc="-235" dirty="0">
                <a:latin typeface="Courier New"/>
                <a:cs typeface="Courier New"/>
              </a:rPr>
              <a:t>rel</a:t>
            </a:r>
            <a:r>
              <a:rPr sz="1600" b="1" spc="-245" dirty="0">
                <a:latin typeface="Courier New"/>
                <a:cs typeface="Courier New"/>
              </a:rPr>
              <a:t>a</a:t>
            </a:r>
            <a:r>
              <a:rPr sz="1600" b="1" spc="-235" dirty="0">
                <a:latin typeface="Courier New"/>
                <a:cs typeface="Courier New"/>
              </a:rPr>
              <a:t>ti</a:t>
            </a:r>
            <a:r>
              <a:rPr sz="1600" b="1" spc="-250" dirty="0">
                <a:latin typeface="Courier New"/>
                <a:cs typeface="Courier New"/>
              </a:rPr>
              <a:t>o</a:t>
            </a:r>
            <a:r>
              <a:rPr sz="1600" b="1" spc="-195" dirty="0">
                <a:latin typeface="Courier New"/>
                <a:cs typeface="Courier New"/>
              </a:rPr>
              <a:t>n</a:t>
            </a:r>
            <a:r>
              <a:rPr sz="1600" b="1" spc="-265" dirty="0">
                <a:latin typeface="Courier New"/>
                <a:cs typeface="Courier New"/>
              </a:rPr>
              <a:t> </a:t>
            </a:r>
            <a:r>
              <a:rPr sz="1600" b="1" spc="-245" dirty="0">
                <a:latin typeface="Courier New"/>
                <a:cs typeface="Courier New"/>
              </a:rPr>
              <a:t>π</a:t>
            </a:r>
            <a:r>
              <a:rPr sz="1600" b="1" spc="-235" dirty="0">
                <a:latin typeface="Courier New"/>
                <a:cs typeface="Courier New"/>
              </a:rPr>
              <a:t>ηγ</a:t>
            </a:r>
            <a:r>
              <a:rPr sz="1600" b="1" spc="-245" dirty="0">
                <a:latin typeface="Courier New"/>
                <a:cs typeface="Courier New"/>
              </a:rPr>
              <a:t>α</a:t>
            </a:r>
            <a:r>
              <a:rPr sz="1600" b="1" spc="-235" dirty="0">
                <a:latin typeface="Courier New"/>
                <a:cs typeface="Courier New"/>
              </a:rPr>
              <a:t>ίν</a:t>
            </a:r>
            <a:r>
              <a:rPr sz="1600" b="1" spc="-245" dirty="0">
                <a:latin typeface="Courier New"/>
                <a:cs typeface="Courier New"/>
              </a:rPr>
              <a:t>ω</a:t>
            </a:r>
            <a:r>
              <a:rPr sz="1600" b="1" spc="-235" dirty="0">
                <a:latin typeface="Courier New"/>
                <a:cs typeface="Courier New"/>
              </a:rPr>
              <a:t>_σε</a:t>
            </a:r>
            <a:r>
              <a:rPr sz="1600" b="1" spc="-245" dirty="0">
                <a:latin typeface="Courier New"/>
                <a:cs typeface="Courier New"/>
              </a:rPr>
              <a:t>(</a:t>
            </a:r>
            <a:r>
              <a:rPr sz="1600" b="1" spc="-240" dirty="0">
                <a:latin typeface="Courier New"/>
                <a:cs typeface="Courier New"/>
              </a:rPr>
              <a:t>*</a:t>
            </a:r>
            <a:r>
              <a:rPr sz="1600" b="1" spc="-235" dirty="0">
                <a:latin typeface="Courier New"/>
                <a:cs typeface="Courier New"/>
              </a:rPr>
              <a:t>λ</a:t>
            </a:r>
            <a:r>
              <a:rPr sz="1575" b="1" spc="-270" baseline="-10582" dirty="0">
                <a:latin typeface="Courier New"/>
                <a:cs typeface="Courier New"/>
              </a:rPr>
              <a:t>1</a:t>
            </a:r>
            <a:r>
              <a:rPr sz="1600" b="1" spc="-235" dirty="0">
                <a:latin typeface="Courier New"/>
                <a:cs typeface="Courier New"/>
              </a:rPr>
              <a:t>,*</a:t>
            </a:r>
            <a:r>
              <a:rPr sz="1600" b="1" spc="-245" dirty="0">
                <a:latin typeface="Courier New"/>
                <a:cs typeface="Courier New"/>
              </a:rPr>
              <a:t>λ</a:t>
            </a:r>
            <a:r>
              <a:rPr sz="1575" b="1" spc="-254" baseline="-10582" dirty="0">
                <a:latin typeface="Courier New"/>
                <a:cs typeface="Courier New"/>
              </a:rPr>
              <a:t>2</a:t>
            </a:r>
            <a:r>
              <a:rPr sz="1600" b="1" spc="-195" dirty="0">
                <a:latin typeface="Courier New"/>
                <a:cs typeface="Courier New"/>
              </a:rPr>
              <a:t>)</a:t>
            </a:r>
            <a:r>
              <a:rPr sz="1600" b="1" spc="-280" dirty="0">
                <a:latin typeface="Courier New"/>
                <a:cs typeface="Courier New"/>
              </a:rPr>
              <a:t> </a:t>
            </a:r>
            <a:r>
              <a:rPr sz="1600" b="1" spc="-235" dirty="0">
                <a:latin typeface="Courier New"/>
                <a:cs typeface="Courier New"/>
              </a:rPr>
              <a:t>is </a:t>
            </a:r>
            <a:r>
              <a:rPr sz="1600" b="1" spc="-229" dirty="0">
                <a:latin typeface="Courier New"/>
                <a:cs typeface="Courier New"/>
              </a:rPr>
              <a:t>[</a:t>
            </a:r>
            <a:r>
              <a:rPr sz="1600" b="1" spc="-235" dirty="0">
                <a:latin typeface="Courier New"/>
                <a:cs typeface="Courier New"/>
              </a:rPr>
              <a:t>Άτ</a:t>
            </a:r>
            <a:r>
              <a:rPr sz="1600" b="1" spc="-245" dirty="0">
                <a:latin typeface="Courier New"/>
                <a:cs typeface="Courier New"/>
              </a:rPr>
              <a:t>ο</a:t>
            </a:r>
            <a:r>
              <a:rPr sz="1600" b="1" spc="-235" dirty="0">
                <a:latin typeface="Courier New"/>
                <a:cs typeface="Courier New"/>
              </a:rPr>
              <a:t>µο</a:t>
            </a:r>
            <a:r>
              <a:rPr sz="1600" b="1" spc="-245" dirty="0">
                <a:latin typeface="Courier New"/>
                <a:cs typeface="Courier New"/>
              </a:rPr>
              <a:t>:</a:t>
            </a:r>
            <a:r>
              <a:rPr sz="1600" b="1" spc="-235" dirty="0">
                <a:latin typeface="Courier New"/>
                <a:cs typeface="Courier New"/>
              </a:rPr>
              <a:t>?λ</a:t>
            </a:r>
            <a:r>
              <a:rPr sz="1575" b="1" spc="-270" baseline="-10582" dirty="0">
                <a:latin typeface="Courier New"/>
                <a:cs typeface="Courier New"/>
              </a:rPr>
              <a:t>1</a:t>
            </a:r>
            <a:r>
              <a:rPr sz="1600" b="1" spc="-245" dirty="0">
                <a:latin typeface="Courier New"/>
                <a:cs typeface="Courier New"/>
              </a:rPr>
              <a:t>]</a:t>
            </a:r>
            <a:r>
              <a:rPr sz="1600" b="1" spc="-345" dirty="0">
                <a:latin typeface="Symbol"/>
                <a:cs typeface="Symbol"/>
              </a:rPr>
              <a:t></a:t>
            </a:r>
            <a:r>
              <a:rPr sz="1600" b="1" spc="-235" dirty="0">
                <a:latin typeface="Courier New"/>
                <a:cs typeface="Courier New"/>
              </a:rPr>
              <a:t>(</a:t>
            </a:r>
            <a:r>
              <a:rPr sz="1600" b="1" spc="-245" dirty="0">
                <a:latin typeface="Courier New"/>
                <a:cs typeface="Courier New"/>
              </a:rPr>
              <a:t>δ</a:t>
            </a:r>
            <a:r>
              <a:rPr sz="1600" b="1" spc="-235" dirty="0">
                <a:latin typeface="Courier New"/>
                <a:cs typeface="Courier New"/>
              </a:rPr>
              <a:t>ρ</a:t>
            </a:r>
            <a:r>
              <a:rPr sz="1600" b="1" spc="-250" dirty="0">
                <a:latin typeface="Courier New"/>
                <a:cs typeface="Courier New"/>
              </a:rPr>
              <a:t>ά</a:t>
            </a:r>
            <a:r>
              <a:rPr sz="1600" b="1" spc="-235" dirty="0">
                <a:latin typeface="Courier New"/>
                <a:cs typeface="Courier New"/>
              </a:rPr>
              <a:t>στη</a:t>
            </a:r>
            <a:r>
              <a:rPr sz="1600" b="1" spc="-245" dirty="0">
                <a:latin typeface="Courier New"/>
                <a:cs typeface="Courier New"/>
              </a:rPr>
              <a:t>ς)</a:t>
            </a:r>
            <a:r>
              <a:rPr sz="1600" b="1" spc="-350" dirty="0">
                <a:latin typeface="Symbol"/>
                <a:cs typeface="Symbol"/>
              </a:rPr>
              <a:t></a:t>
            </a:r>
            <a:r>
              <a:rPr sz="1600" b="1" spc="-235" dirty="0">
                <a:latin typeface="Courier New"/>
                <a:cs typeface="Courier New"/>
              </a:rPr>
              <a:t>[</a:t>
            </a:r>
            <a:r>
              <a:rPr sz="1600" b="1" spc="-245" dirty="0">
                <a:latin typeface="Courier New"/>
                <a:cs typeface="Courier New"/>
              </a:rPr>
              <a:t>Π</a:t>
            </a:r>
            <a:r>
              <a:rPr sz="1600" b="1" spc="-235" dirty="0">
                <a:latin typeface="Courier New"/>
                <a:cs typeface="Courier New"/>
              </a:rPr>
              <a:t>ηγ</a:t>
            </a:r>
            <a:r>
              <a:rPr sz="1600" b="1" spc="-245" dirty="0">
                <a:latin typeface="Courier New"/>
                <a:cs typeface="Courier New"/>
              </a:rPr>
              <a:t>α</a:t>
            </a:r>
            <a:r>
              <a:rPr sz="1600" b="1" spc="-235" dirty="0">
                <a:latin typeface="Courier New"/>
                <a:cs typeface="Courier New"/>
              </a:rPr>
              <a:t>ίν</a:t>
            </a:r>
            <a:r>
              <a:rPr sz="1600" b="1" spc="-245" dirty="0">
                <a:latin typeface="Courier New"/>
                <a:cs typeface="Courier New"/>
              </a:rPr>
              <a:t>ω]</a:t>
            </a:r>
            <a:r>
              <a:rPr sz="1600" b="1" spc="-350" dirty="0">
                <a:latin typeface="Symbol"/>
                <a:cs typeface="Symbol"/>
              </a:rPr>
              <a:t></a:t>
            </a:r>
            <a:r>
              <a:rPr sz="1600" b="1" spc="-245" dirty="0">
                <a:latin typeface="Courier New"/>
                <a:cs typeface="Courier New"/>
              </a:rPr>
              <a:t>(</a:t>
            </a:r>
            <a:r>
              <a:rPr sz="1600" b="1" spc="-235" dirty="0">
                <a:latin typeface="Courier New"/>
                <a:cs typeface="Courier New"/>
              </a:rPr>
              <a:t>πρ</a:t>
            </a:r>
            <a:r>
              <a:rPr sz="1600" b="1" spc="-245" dirty="0">
                <a:latin typeface="Courier New"/>
                <a:cs typeface="Courier New"/>
              </a:rPr>
              <a:t>ο</a:t>
            </a:r>
            <a:r>
              <a:rPr sz="1600" b="1" spc="-235" dirty="0">
                <a:latin typeface="Courier New"/>
                <a:cs typeface="Courier New"/>
              </a:rPr>
              <a:t>ορ</a:t>
            </a:r>
            <a:r>
              <a:rPr sz="1600" b="1" spc="-245" dirty="0">
                <a:latin typeface="Courier New"/>
                <a:cs typeface="Courier New"/>
              </a:rPr>
              <a:t>ι</a:t>
            </a:r>
            <a:r>
              <a:rPr sz="1600" b="1" spc="-229" dirty="0">
                <a:latin typeface="Courier New"/>
                <a:cs typeface="Courier New"/>
              </a:rPr>
              <a:t>σ</a:t>
            </a:r>
            <a:r>
              <a:rPr sz="1600" b="1" spc="-235" dirty="0">
                <a:latin typeface="Courier New"/>
                <a:cs typeface="Courier New"/>
              </a:rPr>
              <a:t>µ</a:t>
            </a:r>
            <a:r>
              <a:rPr sz="1600" b="1" spc="-245" dirty="0">
                <a:latin typeface="Courier New"/>
                <a:cs typeface="Courier New"/>
              </a:rPr>
              <a:t>ό</a:t>
            </a:r>
            <a:r>
              <a:rPr sz="1600" b="1" spc="-240" dirty="0">
                <a:latin typeface="Courier New"/>
                <a:cs typeface="Courier New"/>
              </a:rPr>
              <a:t>ς</a:t>
            </a:r>
            <a:r>
              <a:rPr sz="1600" b="1" spc="-245" dirty="0">
                <a:latin typeface="Courier New"/>
                <a:cs typeface="Courier New"/>
              </a:rPr>
              <a:t>)</a:t>
            </a:r>
            <a:r>
              <a:rPr sz="1600" b="1" spc="-345" dirty="0">
                <a:latin typeface="Symbol"/>
                <a:cs typeface="Symbol"/>
              </a:rPr>
              <a:t></a:t>
            </a:r>
            <a:r>
              <a:rPr sz="1600" b="1" spc="-245" dirty="0">
                <a:latin typeface="Courier New"/>
                <a:cs typeface="Courier New"/>
              </a:rPr>
              <a:t>[</a:t>
            </a:r>
            <a:r>
              <a:rPr sz="1600" b="1" spc="-235" dirty="0">
                <a:latin typeface="Courier New"/>
                <a:cs typeface="Courier New"/>
              </a:rPr>
              <a:t>Πόλ</a:t>
            </a:r>
            <a:r>
              <a:rPr sz="1600" b="1" spc="-245" dirty="0">
                <a:latin typeface="Courier New"/>
                <a:cs typeface="Courier New"/>
              </a:rPr>
              <a:t>η</a:t>
            </a:r>
            <a:r>
              <a:rPr sz="1600" b="1" spc="-195" dirty="0">
                <a:latin typeface="Courier New"/>
                <a:cs typeface="Courier New"/>
              </a:rPr>
              <a:t>:</a:t>
            </a:r>
            <a:r>
              <a:rPr sz="1600" b="1" spc="-265" dirty="0">
                <a:latin typeface="Courier New"/>
                <a:cs typeface="Courier New"/>
              </a:rPr>
              <a:t> </a:t>
            </a:r>
            <a:r>
              <a:rPr sz="1600" b="1" spc="-245" dirty="0">
                <a:latin typeface="Courier New"/>
                <a:cs typeface="Courier New"/>
              </a:rPr>
              <a:t>?</a:t>
            </a:r>
            <a:r>
              <a:rPr sz="1600" b="1" spc="-235" dirty="0">
                <a:latin typeface="Courier New"/>
                <a:cs typeface="Courier New"/>
              </a:rPr>
              <a:t>λ</a:t>
            </a:r>
            <a:r>
              <a:rPr sz="1575" b="1" spc="-254" baseline="-10582" dirty="0">
                <a:latin typeface="Courier New"/>
                <a:cs typeface="Courier New"/>
              </a:rPr>
              <a:t>2</a:t>
            </a:r>
            <a:r>
              <a:rPr sz="1600" b="1" spc="-195" dirty="0">
                <a:latin typeface="Courier New"/>
                <a:cs typeface="Courier New"/>
              </a:rPr>
              <a:t>]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843" y="3818128"/>
            <a:ext cx="9962515" cy="1424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>
              <a:lnSpc>
                <a:spcPct val="100000"/>
              </a:lnSpc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spc="-5" dirty="0">
                <a:latin typeface="Times New Roman"/>
                <a:cs typeface="Times New Roman"/>
              </a:rPr>
              <a:t>Παράδει</a:t>
            </a:r>
            <a:r>
              <a:rPr sz="2000" b="1" dirty="0">
                <a:latin typeface="Times New Roman"/>
                <a:cs typeface="Times New Roman"/>
              </a:rPr>
              <a:t>γ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5" dirty="0">
                <a:latin typeface="Times New Roman"/>
                <a:cs typeface="Times New Roman"/>
              </a:rPr>
              <a:t>α χρήσης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[</a:t>
            </a:r>
            <a:r>
              <a:rPr sz="2000" spc="-10" dirty="0">
                <a:latin typeface="Times New Roman"/>
                <a:cs typeface="Times New Roman"/>
              </a:rPr>
              <a:t>Άτ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ο:</a:t>
            </a:r>
            <a:r>
              <a:rPr sz="2000" spc="-10" dirty="0">
                <a:latin typeface="Times New Roman"/>
                <a:cs typeface="Times New Roman"/>
              </a:rPr>
              <a:t>Φώτη</a:t>
            </a:r>
            <a:r>
              <a:rPr sz="200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]</a:t>
            </a:r>
            <a:r>
              <a:rPr sz="2000" spc="-5" dirty="0">
                <a:latin typeface="Symbol"/>
                <a:cs typeface="Symbol"/>
              </a:rPr>
              <a:t></a:t>
            </a:r>
            <a:r>
              <a:rPr sz="2000" spc="-5" dirty="0">
                <a:latin typeface="Times New Roman"/>
                <a:cs typeface="Times New Roman"/>
              </a:rPr>
              <a:t>(πηγαίν</a:t>
            </a:r>
            <a:r>
              <a:rPr sz="2000" dirty="0">
                <a:latin typeface="Times New Roman"/>
                <a:cs typeface="Times New Roman"/>
              </a:rPr>
              <a:t>ω</a:t>
            </a:r>
            <a:r>
              <a:rPr sz="2000" spc="-5" dirty="0">
                <a:latin typeface="Times New Roman"/>
                <a:cs typeface="Times New Roman"/>
              </a:rPr>
              <a:t>_σε)</a:t>
            </a:r>
            <a:r>
              <a:rPr sz="2000" spc="-5" dirty="0">
                <a:latin typeface="Symbol"/>
                <a:cs typeface="Symbol"/>
              </a:rPr>
              <a:t></a:t>
            </a:r>
            <a:r>
              <a:rPr sz="2000" spc="-5" dirty="0">
                <a:latin typeface="Times New Roman"/>
                <a:cs typeface="Times New Roman"/>
              </a:rPr>
              <a:t>[Πόλη:Φάρσαλ</a:t>
            </a:r>
            <a:r>
              <a:rPr sz="200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]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61315" marR="5080" indent="-348615">
              <a:lnSpc>
                <a:spcPts val="2530"/>
              </a:lnSpc>
              <a:spcBef>
                <a:spcPts val="142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Μί</a:t>
            </a:r>
            <a:r>
              <a:rPr sz="2200" dirty="0">
                <a:latin typeface="Times New Roman"/>
                <a:cs typeface="Times New Roman"/>
              </a:rPr>
              <a:t>α </a:t>
            </a:r>
            <a:r>
              <a:rPr sz="2200" i="1" spc="-10" dirty="0">
                <a:latin typeface="Times New Roman"/>
                <a:cs typeface="Times New Roman"/>
              </a:rPr>
              <a:t>ορι</a:t>
            </a:r>
            <a:r>
              <a:rPr sz="2200" i="1" spc="-5" dirty="0">
                <a:latin typeface="Times New Roman"/>
                <a:cs typeface="Times New Roman"/>
              </a:rPr>
              <a:t>σ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5" dirty="0">
                <a:latin typeface="Times New Roman"/>
                <a:cs typeface="Times New Roman"/>
              </a:rPr>
              <a:t>έν</a:t>
            </a:r>
            <a:r>
              <a:rPr sz="2200" i="1" dirty="0">
                <a:latin typeface="Times New Roman"/>
                <a:cs typeface="Times New Roman"/>
              </a:rPr>
              <a:t>η </a:t>
            </a:r>
            <a:r>
              <a:rPr sz="2200" i="1" spc="-5" dirty="0">
                <a:latin typeface="Times New Roman"/>
                <a:cs typeface="Times New Roman"/>
              </a:rPr>
              <a:t>σχέσ</a:t>
            </a:r>
            <a:r>
              <a:rPr sz="2200" i="1" dirty="0">
                <a:latin typeface="Times New Roman"/>
                <a:cs typeface="Times New Roman"/>
              </a:rPr>
              <a:t>η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define</a:t>
            </a:r>
            <a:r>
              <a:rPr sz="2200" i="1" dirty="0">
                <a:latin typeface="Times New Roman"/>
                <a:cs typeface="Times New Roman"/>
              </a:rPr>
              <a:t>d </a:t>
            </a:r>
            <a:r>
              <a:rPr sz="2200" i="1" spc="-5" dirty="0">
                <a:latin typeface="Times New Roman"/>
                <a:cs typeface="Times New Roman"/>
              </a:rPr>
              <a:t>relation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έσα σε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ένα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ασιολογικ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γράφ</a:t>
            </a:r>
            <a:r>
              <a:rPr sz="2200" dirty="0">
                <a:latin typeface="Times New Roman"/>
                <a:cs typeface="Times New Roman"/>
              </a:rPr>
              <a:t>ο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πορε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αντικατασταθε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 </a:t>
            </a:r>
            <a:r>
              <a:rPr sz="2200" dirty="0">
                <a:latin typeface="Times New Roman"/>
                <a:cs typeface="Times New Roman"/>
              </a:rPr>
              <a:t>τον</a:t>
            </a:r>
            <a:r>
              <a:rPr sz="2200" spc="-5" dirty="0">
                <a:latin typeface="Times New Roman"/>
                <a:cs typeface="Times New Roman"/>
              </a:rPr>
              <a:t> ορισ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spc="-10" dirty="0">
                <a:latin typeface="Times New Roman"/>
                <a:cs typeface="Times New Roman"/>
              </a:rPr>
              <a:t>έκφρασ</a:t>
            </a:r>
            <a:r>
              <a:rPr sz="2200" spc="-5" dirty="0">
                <a:latin typeface="Times New Roman"/>
                <a:cs typeface="Times New Roman"/>
              </a:rPr>
              <a:t>η-λ</a:t>
            </a:r>
            <a:r>
              <a:rPr sz="2200" dirty="0">
                <a:latin typeface="Times New Roman"/>
                <a:cs typeface="Times New Roman"/>
              </a:rPr>
              <a:t>)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αντίστροφ</a:t>
            </a:r>
            <a:r>
              <a:rPr sz="2200" spc="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63025" y="5353050"/>
            <a:ext cx="6159500" cy="680720"/>
          </a:xfrm>
          <a:prstGeom prst="rect">
            <a:avLst/>
          </a:prstGeom>
          <a:ln w="9525">
            <a:solidFill>
              <a:srgbClr val="010101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91440" marR="154940">
              <a:lnSpc>
                <a:spcPct val="108100"/>
              </a:lnSpc>
              <a:spcBef>
                <a:spcPts val="220"/>
              </a:spcBef>
            </a:pPr>
            <a:r>
              <a:rPr sz="1600" b="1" spc="-235" dirty="0">
                <a:latin typeface="Courier New"/>
                <a:cs typeface="Courier New"/>
              </a:rPr>
              <a:t>[Άτ</a:t>
            </a:r>
            <a:r>
              <a:rPr sz="1600" b="1" spc="-245" dirty="0">
                <a:latin typeface="Courier New"/>
                <a:cs typeface="Courier New"/>
              </a:rPr>
              <a:t>ο</a:t>
            </a:r>
            <a:r>
              <a:rPr sz="1600" b="1" spc="-235" dirty="0">
                <a:latin typeface="Courier New"/>
                <a:cs typeface="Courier New"/>
              </a:rPr>
              <a:t>µο</a:t>
            </a:r>
            <a:r>
              <a:rPr sz="1600" b="1" spc="-250" dirty="0">
                <a:latin typeface="Courier New"/>
                <a:cs typeface="Courier New"/>
              </a:rPr>
              <a:t>:</a:t>
            </a:r>
            <a:r>
              <a:rPr sz="1600" b="1" spc="-235" dirty="0">
                <a:latin typeface="Courier New"/>
                <a:cs typeface="Courier New"/>
              </a:rPr>
              <a:t>Ελ</a:t>
            </a:r>
            <a:r>
              <a:rPr sz="1600" b="1" spc="-245" dirty="0">
                <a:latin typeface="Courier New"/>
                <a:cs typeface="Courier New"/>
              </a:rPr>
              <a:t>έ</a:t>
            </a:r>
            <a:r>
              <a:rPr sz="1600" b="1" spc="-235" dirty="0">
                <a:latin typeface="Courier New"/>
                <a:cs typeface="Courier New"/>
              </a:rPr>
              <a:t>ν</a:t>
            </a:r>
            <a:r>
              <a:rPr sz="1600" b="1" spc="-229" dirty="0">
                <a:latin typeface="Courier New"/>
                <a:cs typeface="Courier New"/>
              </a:rPr>
              <a:t>η</a:t>
            </a:r>
            <a:r>
              <a:rPr sz="1600" b="1" spc="-245" dirty="0">
                <a:latin typeface="Courier New"/>
                <a:cs typeface="Courier New"/>
              </a:rPr>
              <a:t>]</a:t>
            </a:r>
            <a:r>
              <a:rPr sz="1600" b="1" spc="-360" dirty="0">
                <a:latin typeface="Symbol"/>
                <a:cs typeface="Symbol"/>
              </a:rPr>
              <a:t></a:t>
            </a:r>
            <a:r>
              <a:rPr sz="1600" b="1" spc="-235" dirty="0">
                <a:latin typeface="Courier New"/>
                <a:cs typeface="Courier New"/>
              </a:rPr>
              <a:t>(</a:t>
            </a:r>
            <a:r>
              <a:rPr sz="1600" b="1" spc="-245" dirty="0">
                <a:latin typeface="Courier New"/>
                <a:cs typeface="Courier New"/>
              </a:rPr>
              <a:t>π</a:t>
            </a:r>
            <a:r>
              <a:rPr sz="1600" b="1" spc="-235" dirty="0">
                <a:latin typeface="Courier New"/>
                <a:cs typeface="Courier New"/>
              </a:rPr>
              <a:t>ηγα</a:t>
            </a:r>
            <a:r>
              <a:rPr sz="1600" b="1" spc="-245" dirty="0">
                <a:latin typeface="Courier New"/>
                <a:cs typeface="Courier New"/>
              </a:rPr>
              <a:t>ί</a:t>
            </a:r>
            <a:r>
              <a:rPr sz="1600" b="1" spc="-235" dirty="0">
                <a:latin typeface="Courier New"/>
                <a:cs typeface="Courier New"/>
              </a:rPr>
              <a:t>ν</a:t>
            </a:r>
            <a:r>
              <a:rPr sz="1600" b="1" spc="-229" dirty="0">
                <a:latin typeface="Courier New"/>
                <a:cs typeface="Courier New"/>
              </a:rPr>
              <a:t>ω</a:t>
            </a:r>
            <a:r>
              <a:rPr sz="1600" b="1" spc="-245" dirty="0">
                <a:latin typeface="Courier New"/>
                <a:cs typeface="Courier New"/>
              </a:rPr>
              <a:t>_</a:t>
            </a:r>
            <a:r>
              <a:rPr sz="1600" b="1" spc="-235" dirty="0">
                <a:latin typeface="Courier New"/>
                <a:cs typeface="Courier New"/>
              </a:rPr>
              <a:t>σε</a:t>
            </a:r>
            <a:r>
              <a:rPr sz="1600" b="1" spc="-245" dirty="0">
                <a:latin typeface="Courier New"/>
                <a:cs typeface="Courier New"/>
              </a:rPr>
              <a:t>)</a:t>
            </a:r>
            <a:r>
              <a:rPr sz="1600" b="1" spc="-360" dirty="0">
                <a:latin typeface="Symbol"/>
                <a:cs typeface="Symbol"/>
              </a:rPr>
              <a:t></a:t>
            </a:r>
            <a:r>
              <a:rPr sz="1600" b="1" spc="-235" dirty="0">
                <a:latin typeface="Courier New"/>
                <a:cs typeface="Courier New"/>
              </a:rPr>
              <a:t>[Π</a:t>
            </a:r>
            <a:r>
              <a:rPr sz="1600" b="1" spc="-245" dirty="0">
                <a:latin typeface="Courier New"/>
                <a:cs typeface="Courier New"/>
              </a:rPr>
              <a:t>ό</a:t>
            </a:r>
            <a:r>
              <a:rPr sz="1600" b="1" spc="-235" dirty="0">
                <a:latin typeface="Courier New"/>
                <a:cs typeface="Courier New"/>
              </a:rPr>
              <a:t>λ</a:t>
            </a:r>
            <a:r>
              <a:rPr sz="1600" b="1" spc="-245" dirty="0">
                <a:latin typeface="Courier New"/>
                <a:cs typeface="Courier New"/>
              </a:rPr>
              <a:t>η</a:t>
            </a:r>
            <a:r>
              <a:rPr sz="1600" b="1" spc="-235" dirty="0">
                <a:latin typeface="Courier New"/>
                <a:cs typeface="Courier New"/>
              </a:rPr>
              <a:t>:Φά</a:t>
            </a:r>
            <a:r>
              <a:rPr sz="1600" b="1" spc="-245" dirty="0">
                <a:latin typeface="Courier New"/>
                <a:cs typeface="Courier New"/>
              </a:rPr>
              <a:t>ρ</a:t>
            </a:r>
            <a:r>
              <a:rPr sz="1600" b="1" spc="-235" dirty="0">
                <a:latin typeface="Courier New"/>
                <a:cs typeface="Courier New"/>
              </a:rPr>
              <a:t>σα</a:t>
            </a:r>
            <a:r>
              <a:rPr sz="1600" b="1" spc="-245" dirty="0">
                <a:latin typeface="Courier New"/>
                <a:cs typeface="Courier New"/>
              </a:rPr>
              <a:t>λ</a:t>
            </a:r>
            <a:r>
              <a:rPr sz="1600" b="1" spc="-235" dirty="0">
                <a:latin typeface="Courier New"/>
                <a:cs typeface="Courier New"/>
              </a:rPr>
              <a:t>α</a:t>
            </a:r>
            <a:r>
              <a:rPr sz="1600" b="1" spc="-195" dirty="0">
                <a:latin typeface="Courier New"/>
                <a:cs typeface="Courier New"/>
              </a:rPr>
              <a:t>] </a:t>
            </a:r>
            <a:r>
              <a:rPr sz="1600" b="1" spc="-235" dirty="0">
                <a:latin typeface="Courier New"/>
                <a:cs typeface="Courier New"/>
              </a:rPr>
              <a:t>[Άτ</a:t>
            </a:r>
            <a:r>
              <a:rPr sz="1600" b="1" spc="-245" dirty="0">
                <a:latin typeface="Courier New"/>
                <a:cs typeface="Courier New"/>
              </a:rPr>
              <a:t>ο</a:t>
            </a:r>
            <a:r>
              <a:rPr sz="1600" b="1" spc="-235" dirty="0">
                <a:latin typeface="Courier New"/>
                <a:cs typeface="Courier New"/>
              </a:rPr>
              <a:t>µο</a:t>
            </a:r>
            <a:r>
              <a:rPr sz="1600" b="1" spc="-250" dirty="0">
                <a:latin typeface="Courier New"/>
                <a:cs typeface="Courier New"/>
              </a:rPr>
              <a:t>:</a:t>
            </a:r>
            <a:r>
              <a:rPr sz="1600" b="1" spc="-235" dirty="0">
                <a:latin typeface="Courier New"/>
                <a:cs typeface="Courier New"/>
              </a:rPr>
              <a:t>Ελ</a:t>
            </a:r>
            <a:r>
              <a:rPr sz="1600" b="1" spc="-245" dirty="0">
                <a:latin typeface="Courier New"/>
                <a:cs typeface="Courier New"/>
              </a:rPr>
              <a:t>έ</a:t>
            </a:r>
            <a:r>
              <a:rPr sz="1600" b="1" spc="-235" dirty="0">
                <a:latin typeface="Courier New"/>
                <a:cs typeface="Courier New"/>
              </a:rPr>
              <a:t>ν</a:t>
            </a:r>
            <a:r>
              <a:rPr sz="1600" b="1" spc="-229" dirty="0">
                <a:latin typeface="Courier New"/>
                <a:cs typeface="Courier New"/>
              </a:rPr>
              <a:t>η</a:t>
            </a:r>
            <a:r>
              <a:rPr sz="1600" b="1" spc="-245" dirty="0">
                <a:latin typeface="Courier New"/>
                <a:cs typeface="Courier New"/>
              </a:rPr>
              <a:t>]</a:t>
            </a:r>
            <a:r>
              <a:rPr sz="1600" b="1" spc="-360" dirty="0">
                <a:latin typeface="Symbol"/>
                <a:cs typeface="Symbol"/>
              </a:rPr>
              <a:t></a:t>
            </a:r>
            <a:r>
              <a:rPr sz="1600" b="1" spc="-235" dirty="0">
                <a:latin typeface="Courier New"/>
                <a:cs typeface="Courier New"/>
              </a:rPr>
              <a:t>(</a:t>
            </a:r>
            <a:r>
              <a:rPr sz="1600" b="1" spc="-245" dirty="0">
                <a:latin typeface="Courier New"/>
                <a:cs typeface="Courier New"/>
              </a:rPr>
              <a:t>δ</a:t>
            </a:r>
            <a:r>
              <a:rPr sz="1600" b="1" spc="-235" dirty="0">
                <a:latin typeface="Courier New"/>
                <a:cs typeface="Courier New"/>
              </a:rPr>
              <a:t>ράσ</a:t>
            </a:r>
            <a:r>
              <a:rPr sz="1600" b="1" spc="-245" dirty="0">
                <a:latin typeface="Courier New"/>
                <a:cs typeface="Courier New"/>
              </a:rPr>
              <a:t>τ</a:t>
            </a:r>
            <a:r>
              <a:rPr sz="1600" b="1" spc="-235" dirty="0">
                <a:latin typeface="Courier New"/>
                <a:cs typeface="Courier New"/>
              </a:rPr>
              <a:t>η</a:t>
            </a:r>
            <a:r>
              <a:rPr sz="1600" b="1" spc="-229" dirty="0">
                <a:latin typeface="Courier New"/>
                <a:cs typeface="Courier New"/>
              </a:rPr>
              <a:t>ς</a:t>
            </a:r>
            <a:r>
              <a:rPr sz="1600" b="1" spc="-245" dirty="0">
                <a:latin typeface="Courier New"/>
                <a:cs typeface="Courier New"/>
              </a:rPr>
              <a:t>)</a:t>
            </a:r>
            <a:r>
              <a:rPr sz="1600" b="1" spc="-360" dirty="0">
                <a:latin typeface="Symbol"/>
                <a:cs typeface="Symbol"/>
              </a:rPr>
              <a:t></a:t>
            </a:r>
            <a:r>
              <a:rPr sz="1600" b="1" spc="-235" dirty="0">
                <a:latin typeface="Courier New"/>
                <a:cs typeface="Courier New"/>
              </a:rPr>
              <a:t>[Π</a:t>
            </a:r>
            <a:r>
              <a:rPr sz="1600" b="1" spc="-245" dirty="0">
                <a:latin typeface="Courier New"/>
                <a:cs typeface="Courier New"/>
              </a:rPr>
              <a:t>η</a:t>
            </a:r>
            <a:r>
              <a:rPr sz="1600" b="1" spc="-235" dirty="0">
                <a:latin typeface="Courier New"/>
                <a:cs typeface="Courier New"/>
              </a:rPr>
              <a:t>γα</a:t>
            </a:r>
            <a:r>
              <a:rPr sz="1600" b="1" spc="-245" dirty="0">
                <a:latin typeface="Courier New"/>
                <a:cs typeface="Courier New"/>
              </a:rPr>
              <a:t>ί</a:t>
            </a:r>
            <a:r>
              <a:rPr sz="1600" b="1" spc="-235" dirty="0">
                <a:latin typeface="Courier New"/>
                <a:cs typeface="Courier New"/>
              </a:rPr>
              <a:t>ν</a:t>
            </a:r>
            <a:r>
              <a:rPr sz="1600" b="1" spc="-245" dirty="0">
                <a:latin typeface="Courier New"/>
                <a:cs typeface="Courier New"/>
              </a:rPr>
              <a:t>ω</a:t>
            </a:r>
            <a:r>
              <a:rPr sz="1600" b="1" spc="-235" dirty="0">
                <a:latin typeface="Courier New"/>
                <a:cs typeface="Courier New"/>
              </a:rPr>
              <a:t>]</a:t>
            </a:r>
            <a:r>
              <a:rPr sz="1600" b="1" spc="-360" dirty="0">
                <a:latin typeface="Symbol"/>
                <a:cs typeface="Symbol"/>
              </a:rPr>
              <a:t></a:t>
            </a:r>
            <a:r>
              <a:rPr sz="1600" b="1" spc="-240" dirty="0">
                <a:latin typeface="Courier New"/>
                <a:cs typeface="Courier New"/>
              </a:rPr>
              <a:t>(</a:t>
            </a:r>
            <a:r>
              <a:rPr sz="1600" b="1" spc="-235" dirty="0">
                <a:latin typeface="Courier New"/>
                <a:cs typeface="Courier New"/>
              </a:rPr>
              <a:t>π</a:t>
            </a:r>
            <a:r>
              <a:rPr sz="1600" b="1" spc="-245" dirty="0">
                <a:latin typeface="Courier New"/>
                <a:cs typeface="Courier New"/>
              </a:rPr>
              <a:t>ρ</a:t>
            </a:r>
            <a:r>
              <a:rPr sz="1600" b="1" spc="-235" dirty="0">
                <a:latin typeface="Courier New"/>
                <a:cs typeface="Courier New"/>
              </a:rPr>
              <a:t>οο</a:t>
            </a:r>
            <a:r>
              <a:rPr sz="1600" b="1" spc="-245" dirty="0">
                <a:latin typeface="Courier New"/>
                <a:cs typeface="Courier New"/>
              </a:rPr>
              <a:t>ρ</a:t>
            </a:r>
            <a:r>
              <a:rPr sz="1600" b="1" spc="-235" dirty="0">
                <a:latin typeface="Courier New"/>
                <a:cs typeface="Courier New"/>
              </a:rPr>
              <a:t>ι</a:t>
            </a:r>
            <a:r>
              <a:rPr sz="1600" b="1" spc="-229" dirty="0">
                <a:latin typeface="Courier New"/>
                <a:cs typeface="Courier New"/>
              </a:rPr>
              <a:t>σ</a:t>
            </a:r>
            <a:r>
              <a:rPr sz="1600" b="1" spc="-245" dirty="0">
                <a:latin typeface="Courier New"/>
                <a:cs typeface="Courier New"/>
              </a:rPr>
              <a:t>µ</a:t>
            </a:r>
            <a:r>
              <a:rPr sz="1600" b="1" spc="-235" dirty="0">
                <a:latin typeface="Courier New"/>
                <a:cs typeface="Courier New"/>
              </a:rPr>
              <a:t>ός</a:t>
            </a:r>
            <a:r>
              <a:rPr sz="1600" b="1" spc="-245" dirty="0">
                <a:latin typeface="Courier New"/>
                <a:cs typeface="Courier New"/>
              </a:rPr>
              <a:t>)</a:t>
            </a:r>
            <a:r>
              <a:rPr sz="1600" b="1" spc="-360" dirty="0">
                <a:latin typeface="Symbol"/>
                <a:cs typeface="Symbol"/>
              </a:rPr>
              <a:t></a:t>
            </a:r>
            <a:r>
              <a:rPr sz="1600" b="1" spc="-235" dirty="0">
                <a:latin typeface="Courier New"/>
                <a:cs typeface="Courier New"/>
              </a:rPr>
              <a:t>[</a:t>
            </a:r>
            <a:r>
              <a:rPr sz="1600" b="1" spc="-240" dirty="0">
                <a:latin typeface="Courier New"/>
                <a:cs typeface="Courier New"/>
              </a:rPr>
              <a:t>Πόλ</a:t>
            </a:r>
            <a:r>
              <a:rPr sz="1600" b="1" spc="-229" dirty="0">
                <a:latin typeface="Courier New"/>
                <a:cs typeface="Courier New"/>
              </a:rPr>
              <a:t>η</a:t>
            </a:r>
            <a:r>
              <a:rPr sz="1600" b="1" spc="-235" dirty="0">
                <a:latin typeface="Courier New"/>
                <a:cs typeface="Courier New"/>
              </a:rPr>
              <a:t>:</a:t>
            </a:r>
            <a:r>
              <a:rPr sz="1600" b="1" spc="-245" dirty="0">
                <a:latin typeface="Courier New"/>
                <a:cs typeface="Courier New"/>
              </a:rPr>
              <a:t>Φ</a:t>
            </a:r>
            <a:r>
              <a:rPr sz="1600" b="1" spc="-235" dirty="0">
                <a:latin typeface="Courier New"/>
                <a:cs typeface="Courier New"/>
              </a:rPr>
              <a:t>άρ</a:t>
            </a:r>
            <a:r>
              <a:rPr sz="1600" b="1" spc="-245" dirty="0">
                <a:latin typeface="Courier New"/>
                <a:cs typeface="Courier New"/>
              </a:rPr>
              <a:t>σ</a:t>
            </a:r>
            <a:r>
              <a:rPr sz="1600" b="1" spc="-235" dirty="0">
                <a:latin typeface="Courier New"/>
                <a:cs typeface="Courier New"/>
              </a:rPr>
              <a:t>αλ</a:t>
            </a:r>
            <a:r>
              <a:rPr sz="1600" b="1" spc="-245" dirty="0">
                <a:latin typeface="Courier New"/>
                <a:cs typeface="Courier New"/>
              </a:rPr>
              <a:t>α</a:t>
            </a:r>
            <a:r>
              <a:rPr sz="1600" b="1" spc="-195" dirty="0">
                <a:latin typeface="Courier New"/>
                <a:cs typeface="Courier New"/>
              </a:rPr>
              <a:t>]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5" name="object 9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31</a:t>
            </a:fld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08120">
              <a:lnSpc>
                <a:spcPct val="100000"/>
              </a:lnSpc>
            </a:pPr>
            <a:r>
              <a:rPr spc="-229" dirty="0"/>
              <a:t>Τ</a:t>
            </a:r>
            <a:r>
              <a:rPr spc="-10" dirty="0"/>
              <a:t>ό</a:t>
            </a:r>
            <a:r>
              <a:rPr spc="-35" dirty="0"/>
              <a:t>ξ</a:t>
            </a:r>
            <a:r>
              <a:rPr spc="-5" dirty="0"/>
              <a:t>α</a:t>
            </a:r>
            <a:r>
              <a:rPr spc="5" dirty="0"/>
              <a:t> </a:t>
            </a:r>
            <a:r>
              <a:rPr dirty="0">
                <a:latin typeface="Arial"/>
                <a:cs typeface="Arial"/>
              </a:rPr>
              <a:t>(</a:t>
            </a:r>
            <a:r>
              <a:rPr i="1" spc="-5" dirty="0">
                <a:latin typeface="Arial"/>
                <a:cs typeface="Arial"/>
              </a:rPr>
              <a:t>arc</a:t>
            </a:r>
            <a:r>
              <a:rPr i="1" dirty="0">
                <a:latin typeface="Arial"/>
                <a:cs typeface="Arial"/>
              </a:rPr>
              <a:t>s</a:t>
            </a:r>
            <a:r>
              <a:rPr dirty="0">
                <a:latin typeface="Arial"/>
                <a:cs typeface="Arial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106678"/>
            <a:ext cx="9779000" cy="2162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συνδέουν </a:t>
            </a:r>
            <a:r>
              <a:rPr sz="2200" spc="-10" dirty="0">
                <a:latin typeface="Times New Roman"/>
                <a:cs typeface="Times New Roman"/>
              </a:rPr>
              <a:t>τι</a:t>
            </a:r>
            <a:r>
              <a:rPr sz="2200" spc="-5" dirty="0">
                <a:latin typeface="Times New Roman"/>
                <a:cs typeface="Times New Roman"/>
              </a:rPr>
              <a:t>ς </a:t>
            </a:r>
            <a:r>
              <a:rPr sz="2200" spc="-10" dirty="0">
                <a:latin typeface="Times New Roman"/>
                <a:cs typeface="Times New Roman"/>
              </a:rPr>
              <a:t>σχέσει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έννοιες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7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5" dirty="0">
                <a:latin typeface="Times New Roman"/>
                <a:cs typeface="Times New Roman"/>
              </a:rPr>
              <a:t>φορ</a:t>
            </a:r>
            <a:r>
              <a:rPr sz="2200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τόξω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10" dirty="0">
                <a:latin typeface="Times New Roman"/>
                <a:cs typeface="Times New Roman"/>
              </a:rPr>
              <a:t>καθορίζετα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υπογραφ</a:t>
            </a:r>
            <a:r>
              <a:rPr sz="2200" dirty="0">
                <a:latin typeface="Times New Roman"/>
                <a:cs typeface="Times New Roman"/>
              </a:rPr>
              <a:t>ή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σχέση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οποί</a:t>
            </a:r>
            <a:r>
              <a:rPr sz="2200" dirty="0">
                <a:latin typeface="Times New Roman"/>
                <a:cs typeface="Times New Roman"/>
              </a:rPr>
              <a:t>α </a:t>
            </a:r>
            <a:r>
              <a:rPr sz="2200" spc="-5" dirty="0">
                <a:latin typeface="Times New Roman"/>
                <a:cs typeface="Times New Roman"/>
              </a:rPr>
              <a:t>ανήκου</a:t>
            </a:r>
            <a:r>
              <a:rPr sz="2200" spc="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711200" marR="644525" indent="-349885">
              <a:lnSpc>
                <a:spcPts val="2300"/>
              </a:lnSpc>
              <a:spcBef>
                <a:spcPts val="36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τα πρώτα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n-1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τόξ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βάσει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υπογραφής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έχουν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κατεύθυνση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προς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σχέσ</a:t>
            </a:r>
            <a:r>
              <a:rPr sz="2000" dirty="0">
                <a:latin typeface="Times New Roman"/>
                <a:cs typeface="Times New Roman"/>
              </a:rPr>
              <a:t>η</a:t>
            </a:r>
            <a:r>
              <a:rPr sz="2000" spc="-5" dirty="0">
                <a:latin typeface="Times New Roman"/>
                <a:cs typeface="Times New Roman"/>
              </a:rPr>
              <a:t>, ενώ το τελευταίο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ακρύνεται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σχέση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3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ισχύει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για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τις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οναδιαίες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σχέσεις</a:t>
            </a:r>
            <a:endParaRPr sz="2000">
              <a:latin typeface="Times New Roman"/>
              <a:cs typeface="Times New Roman"/>
            </a:endParaRPr>
          </a:p>
          <a:p>
            <a:pPr marL="1095375" indent="-384175">
              <a:lnSpc>
                <a:spcPct val="100000"/>
              </a:lnSpc>
              <a:spcBef>
                <a:spcPts val="210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spc="-5" dirty="0">
                <a:latin typeface="Times New Roman"/>
                <a:cs typeface="Times New Roman"/>
              </a:rPr>
              <a:t>"</a:t>
            </a:r>
            <a:r>
              <a:rPr sz="1800" spc="-10" dirty="0">
                <a:latin typeface="Times New Roman"/>
                <a:cs typeface="Times New Roman"/>
              </a:rPr>
              <a:t>Ένα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φυλακι</a:t>
            </a:r>
            <a:r>
              <a:rPr sz="1800" dirty="0">
                <a:latin typeface="Times New Roman"/>
                <a:cs typeface="Times New Roman"/>
              </a:rPr>
              <a:t>σ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ένος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δραπέτευσ</a:t>
            </a:r>
            <a:r>
              <a:rPr sz="1800" spc="0" dirty="0">
                <a:latin typeface="Times New Roman"/>
                <a:cs typeface="Times New Roman"/>
              </a:rPr>
              <a:t>ε</a:t>
            </a:r>
            <a:r>
              <a:rPr sz="1800" dirty="0">
                <a:latin typeface="Times New Roman"/>
                <a:cs typeface="Times New Roman"/>
              </a:rPr>
              <a:t>"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68431" y="3847338"/>
            <a:ext cx="1167130" cy="287020"/>
          </a:xfrm>
          <a:prstGeom prst="rect">
            <a:avLst/>
          </a:prstGeom>
          <a:ln w="11417">
            <a:solidFill>
              <a:srgbClr val="000000"/>
            </a:solidFill>
          </a:ln>
        </p:spPr>
        <p:txBody>
          <a:bodyPr vert="horz" wrap="square" lIns="0" tIns="24130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90"/>
              </a:spcBef>
            </a:pPr>
            <a:r>
              <a:rPr sz="1250" spc="-10" dirty="0">
                <a:latin typeface="Arial"/>
                <a:cs typeface="Arial"/>
              </a:rPr>
              <a:t>Φυλα</a:t>
            </a:r>
            <a:r>
              <a:rPr sz="1250" dirty="0">
                <a:latin typeface="Arial"/>
                <a:cs typeface="Arial"/>
              </a:rPr>
              <a:t>κ</a:t>
            </a:r>
            <a:r>
              <a:rPr sz="1250" spc="-5" dirty="0">
                <a:latin typeface="Arial"/>
                <a:cs typeface="Arial"/>
              </a:rPr>
              <a:t>ι</a:t>
            </a:r>
            <a:r>
              <a:rPr sz="1250" spc="-15" dirty="0">
                <a:latin typeface="Arial"/>
                <a:cs typeface="Arial"/>
              </a:rPr>
              <a:t>σ</a:t>
            </a:r>
            <a:r>
              <a:rPr sz="1250" spc="-5" dirty="0">
                <a:latin typeface="Arial"/>
                <a:cs typeface="Arial"/>
              </a:rPr>
              <a:t>µ</a:t>
            </a:r>
            <a:r>
              <a:rPr sz="1250" spc="-15" dirty="0">
                <a:latin typeface="Arial"/>
                <a:cs typeface="Arial"/>
              </a:rPr>
              <a:t>έ</a:t>
            </a:r>
            <a:r>
              <a:rPr sz="1250" dirty="0">
                <a:latin typeface="Arial"/>
                <a:cs typeface="Arial"/>
              </a:rPr>
              <a:t>ν</a:t>
            </a:r>
            <a:r>
              <a:rPr sz="1250" spc="-15" dirty="0">
                <a:latin typeface="Arial"/>
                <a:cs typeface="Arial"/>
              </a:rPr>
              <a:t>ος</a:t>
            </a:r>
            <a:endParaRPr sz="125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535053" y="3957828"/>
            <a:ext cx="290830" cy="63500"/>
          </a:xfrm>
          <a:custGeom>
            <a:avLst/>
            <a:gdLst/>
            <a:ahLst/>
            <a:cxnLst/>
            <a:rect l="l" t="t" r="r" b="b"/>
            <a:pathLst>
              <a:path w="290829" h="63500">
                <a:moveTo>
                  <a:pt x="94487" y="0"/>
                </a:moveTo>
                <a:lnTo>
                  <a:pt x="0" y="32766"/>
                </a:lnTo>
                <a:lnTo>
                  <a:pt x="56387" y="50955"/>
                </a:lnTo>
                <a:lnTo>
                  <a:pt x="56387" y="28956"/>
                </a:lnTo>
                <a:lnTo>
                  <a:pt x="60198" y="25146"/>
                </a:lnTo>
                <a:lnTo>
                  <a:pt x="64007" y="22860"/>
                </a:lnTo>
                <a:lnTo>
                  <a:pt x="73222" y="22860"/>
                </a:lnTo>
                <a:lnTo>
                  <a:pt x="94487" y="0"/>
                </a:lnTo>
                <a:close/>
              </a:path>
              <a:path w="290829" h="63500">
                <a:moveTo>
                  <a:pt x="73222" y="22860"/>
                </a:moveTo>
                <a:lnTo>
                  <a:pt x="64007" y="22860"/>
                </a:lnTo>
                <a:lnTo>
                  <a:pt x="60198" y="25146"/>
                </a:lnTo>
                <a:lnTo>
                  <a:pt x="56387" y="28956"/>
                </a:lnTo>
                <a:lnTo>
                  <a:pt x="56387" y="34289"/>
                </a:lnTo>
                <a:lnTo>
                  <a:pt x="58674" y="38100"/>
                </a:lnTo>
                <a:lnTo>
                  <a:pt x="60198" y="38100"/>
                </a:lnTo>
                <a:lnTo>
                  <a:pt x="64007" y="40386"/>
                </a:lnTo>
                <a:lnTo>
                  <a:pt x="64007" y="32766"/>
                </a:lnTo>
                <a:lnTo>
                  <a:pt x="73222" y="22860"/>
                </a:lnTo>
                <a:close/>
              </a:path>
              <a:path w="290829" h="63500">
                <a:moveTo>
                  <a:pt x="94487" y="63246"/>
                </a:moveTo>
                <a:lnTo>
                  <a:pt x="71627" y="40386"/>
                </a:lnTo>
                <a:lnTo>
                  <a:pt x="64007" y="40386"/>
                </a:lnTo>
                <a:lnTo>
                  <a:pt x="60198" y="38100"/>
                </a:lnTo>
                <a:lnTo>
                  <a:pt x="58674" y="38100"/>
                </a:lnTo>
                <a:lnTo>
                  <a:pt x="56387" y="34289"/>
                </a:lnTo>
                <a:lnTo>
                  <a:pt x="56387" y="50955"/>
                </a:lnTo>
                <a:lnTo>
                  <a:pt x="94487" y="63246"/>
                </a:lnTo>
                <a:close/>
              </a:path>
              <a:path w="290829" h="63500">
                <a:moveTo>
                  <a:pt x="290321" y="32766"/>
                </a:moveTo>
                <a:lnTo>
                  <a:pt x="288036" y="28956"/>
                </a:lnTo>
                <a:lnTo>
                  <a:pt x="286512" y="26670"/>
                </a:lnTo>
                <a:lnTo>
                  <a:pt x="284225" y="25146"/>
                </a:lnTo>
                <a:lnTo>
                  <a:pt x="280415" y="22860"/>
                </a:lnTo>
                <a:lnTo>
                  <a:pt x="73222" y="22860"/>
                </a:lnTo>
                <a:lnTo>
                  <a:pt x="64007" y="32766"/>
                </a:lnTo>
                <a:lnTo>
                  <a:pt x="71627" y="40386"/>
                </a:lnTo>
                <a:lnTo>
                  <a:pt x="280415" y="40386"/>
                </a:lnTo>
                <a:lnTo>
                  <a:pt x="284225" y="38100"/>
                </a:lnTo>
                <a:lnTo>
                  <a:pt x="286512" y="38100"/>
                </a:lnTo>
                <a:lnTo>
                  <a:pt x="288036" y="34289"/>
                </a:lnTo>
                <a:lnTo>
                  <a:pt x="290321" y="32766"/>
                </a:lnTo>
                <a:close/>
              </a:path>
              <a:path w="290829" h="63500">
                <a:moveTo>
                  <a:pt x="71627" y="40386"/>
                </a:moveTo>
                <a:lnTo>
                  <a:pt x="64007" y="32766"/>
                </a:lnTo>
                <a:lnTo>
                  <a:pt x="64007" y="40386"/>
                </a:lnTo>
                <a:lnTo>
                  <a:pt x="71627" y="403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591441" y="3980688"/>
            <a:ext cx="234315" cy="17780"/>
          </a:xfrm>
          <a:custGeom>
            <a:avLst/>
            <a:gdLst/>
            <a:ahLst/>
            <a:cxnLst/>
            <a:rect l="l" t="t" r="r" b="b"/>
            <a:pathLst>
              <a:path w="234314" h="17779">
                <a:moveTo>
                  <a:pt x="224027" y="17525"/>
                </a:moveTo>
                <a:lnTo>
                  <a:pt x="7619" y="17525"/>
                </a:lnTo>
                <a:lnTo>
                  <a:pt x="3810" y="15239"/>
                </a:lnTo>
                <a:lnTo>
                  <a:pt x="2286" y="15239"/>
                </a:lnTo>
                <a:lnTo>
                  <a:pt x="0" y="11429"/>
                </a:lnTo>
                <a:lnTo>
                  <a:pt x="0" y="6096"/>
                </a:lnTo>
                <a:lnTo>
                  <a:pt x="3810" y="2286"/>
                </a:lnTo>
                <a:lnTo>
                  <a:pt x="7619" y="0"/>
                </a:lnTo>
                <a:lnTo>
                  <a:pt x="224027" y="0"/>
                </a:lnTo>
                <a:lnTo>
                  <a:pt x="227837" y="2286"/>
                </a:lnTo>
                <a:lnTo>
                  <a:pt x="230124" y="3810"/>
                </a:lnTo>
                <a:lnTo>
                  <a:pt x="231648" y="6096"/>
                </a:lnTo>
                <a:lnTo>
                  <a:pt x="233933" y="9906"/>
                </a:lnTo>
                <a:lnTo>
                  <a:pt x="231648" y="11429"/>
                </a:lnTo>
                <a:lnTo>
                  <a:pt x="230124" y="15239"/>
                </a:lnTo>
                <a:lnTo>
                  <a:pt x="227837" y="15239"/>
                </a:lnTo>
                <a:lnTo>
                  <a:pt x="224027" y="1752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35053" y="3957828"/>
            <a:ext cx="94615" cy="63500"/>
          </a:xfrm>
          <a:custGeom>
            <a:avLst/>
            <a:gdLst/>
            <a:ahLst/>
            <a:cxnLst/>
            <a:rect l="l" t="t" r="r" b="b"/>
            <a:pathLst>
              <a:path w="94614" h="63500">
                <a:moveTo>
                  <a:pt x="64007" y="32766"/>
                </a:moveTo>
                <a:lnTo>
                  <a:pt x="94487" y="63246"/>
                </a:lnTo>
                <a:lnTo>
                  <a:pt x="0" y="32766"/>
                </a:lnTo>
                <a:lnTo>
                  <a:pt x="94487" y="0"/>
                </a:lnTo>
                <a:lnTo>
                  <a:pt x="64007" y="3276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815469" y="3847338"/>
            <a:ext cx="986155" cy="287020"/>
          </a:xfrm>
          <a:custGeom>
            <a:avLst/>
            <a:gdLst/>
            <a:ahLst/>
            <a:cxnLst/>
            <a:rect l="l" t="t" r="r" b="b"/>
            <a:pathLst>
              <a:path w="986154" h="287020">
                <a:moveTo>
                  <a:pt x="493763" y="0"/>
                </a:moveTo>
                <a:lnTo>
                  <a:pt x="442722" y="0"/>
                </a:lnTo>
                <a:lnTo>
                  <a:pt x="393191" y="1524"/>
                </a:lnTo>
                <a:lnTo>
                  <a:pt x="370332" y="3810"/>
                </a:lnTo>
                <a:lnTo>
                  <a:pt x="347472" y="5334"/>
                </a:lnTo>
                <a:lnTo>
                  <a:pt x="324612" y="7620"/>
                </a:lnTo>
                <a:lnTo>
                  <a:pt x="302513" y="11429"/>
                </a:lnTo>
                <a:lnTo>
                  <a:pt x="279653" y="12953"/>
                </a:lnTo>
                <a:lnTo>
                  <a:pt x="258317" y="16763"/>
                </a:lnTo>
                <a:lnTo>
                  <a:pt x="237743" y="20574"/>
                </a:lnTo>
                <a:lnTo>
                  <a:pt x="218693" y="22860"/>
                </a:lnTo>
                <a:lnTo>
                  <a:pt x="199643" y="28194"/>
                </a:lnTo>
                <a:lnTo>
                  <a:pt x="180593" y="32003"/>
                </a:lnTo>
                <a:lnTo>
                  <a:pt x="161543" y="35813"/>
                </a:lnTo>
                <a:lnTo>
                  <a:pt x="144779" y="41910"/>
                </a:lnTo>
                <a:lnTo>
                  <a:pt x="129539" y="45720"/>
                </a:lnTo>
                <a:lnTo>
                  <a:pt x="114300" y="51815"/>
                </a:lnTo>
                <a:lnTo>
                  <a:pt x="99060" y="57150"/>
                </a:lnTo>
                <a:lnTo>
                  <a:pt x="85343" y="63246"/>
                </a:lnTo>
                <a:lnTo>
                  <a:pt x="72389" y="68580"/>
                </a:lnTo>
                <a:lnTo>
                  <a:pt x="60960" y="74676"/>
                </a:lnTo>
                <a:lnTo>
                  <a:pt x="49529" y="80010"/>
                </a:lnTo>
                <a:lnTo>
                  <a:pt x="40386" y="86106"/>
                </a:lnTo>
                <a:lnTo>
                  <a:pt x="30479" y="93726"/>
                </a:lnTo>
                <a:lnTo>
                  <a:pt x="22860" y="99060"/>
                </a:lnTo>
                <a:lnTo>
                  <a:pt x="17525" y="106680"/>
                </a:lnTo>
                <a:lnTo>
                  <a:pt x="11429" y="114300"/>
                </a:lnTo>
                <a:lnTo>
                  <a:pt x="6096" y="120396"/>
                </a:lnTo>
                <a:lnTo>
                  <a:pt x="3810" y="128016"/>
                </a:lnTo>
                <a:lnTo>
                  <a:pt x="2286" y="135636"/>
                </a:lnTo>
                <a:lnTo>
                  <a:pt x="0" y="143256"/>
                </a:lnTo>
                <a:lnTo>
                  <a:pt x="2286" y="150876"/>
                </a:lnTo>
                <a:lnTo>
                  <a:pt x="3810" y="156210"/>
                </a:lnTo>
                <a:lnTo>
                  <a:pt x="6096" y="163830"/>
                </a:lnTo>
                <a:lnTo>
                  <a:pt x="11429" y="171450"/>
                </a:lnTo>
                <a:lnTo>
                  <a:pt x="17525" y="177546"/>
                </a:lnTo>
                <a:lnTo>
                  <a:pt x="22860" y="185166"/>
                </a:lnTo>
                <a:lnTo>
                  <a:pt x="30479" y="190500"/>
                </a:lnTo>
                <a:lnTo>
                  <a:pt x="40386" y="198120"/>
                </a:lnTo>
                <a:lnTo>
                  <a:pt x="49529" y="204216"/>
                </a:lnTo>
                <a:lnTo>
                  <a:pt x="60960" y="209550"/>
                </a:lnTo>
                <a:lnTo>
                  <a:pt x="72389" y="217170"/>
                </a:lnTo>
                <a:lnTo>
                  <a:pt x="85343" y="223265"/>
                </a:lnTo>
                <a:lnTo>
                  <a:pt x="99060" y="228600"/>
                </a:lnTo>
                <a:lnTo>
                  <a:pt x="114300" y="232410"/>
                </a:lnTo>
                <a:lnTo>
                  <a:pt x="144779" y="244601"/>
                </a:lnTo>
                <a:lnTo>
                  <a:pt x="161543" y="248412"/>
                </a:lnTo>
                <a:lnTo>
                  <a:pt x="180593" y="253746"/>
                </a:lnTo>
                <a:lnTo>
                  <a:pt x="199643" y="257556"/>
                </a:lnTo>
                <a:lnTo>
                  <a:pt x="218693" y="261365"/>
                </a:lnTo>
                <a:lnTo>
                  <a:pt x="237743" y="265175"/>
                </a:lnTo>
                <a:lnTo>
                  <a:pt x="258317" y="268986"/>
                </a:lnTo>
                <a:lnTo>
                  <a:pt x="279653" y="271272"/>
                </a:lnTo>
                <a:lnTo>
                  <a:pt x="302513" y="275082"/>
                </a:lnTo>
                <a:lnTo>
                  <a:pt x="324612" y="276606"/>
                </a:lnTo>
                <a:lnTo>
                  <a:pt x="347472" y="278891"/>
                </a:lnTo>
                <a:lnTo>
                  <a:pt x="370332" y="280415"/>
                </a:lnTo>
                <a:lnTo>
                  <a:pt x="393191" y="282701"/>
                </a:lnTo>
                <a:lnTo>
                  <a:pt x="442722" y="284225"/>
                </a:lnTo>
                <a:lnTo>
                  <a:pt x="493763" y="286512"/>
                </a:lnTo>
                <a:lnTo>
                  <a:pt x="543293" y="284225"/>
                </a:lnTo>
                <a:lnTo>
                  <a:pt x="592836" y="282701"/>
                </a:lnTo>
                <a:lnTo>
                  <a:pt x="617207" y="280415"/>
                </a:lnTo>
                <a:lnTo>
                  <a:pt x="640067" y="278891"/>
                </a:lnTo>
                <a:lnTo>
                  <a:pt x="662939" y="276606"/>
                </a:lnTo>
                <a:lnTo>
                  <a:pt x="685787" y="275082"/>
                </a:lnTo>
                <a:lnTo>
                  <a:pt x="706373" y="271272"/>
                </a:lnTo>
                <a:lnTo>
                  <a:pt x="727710" y="268986"/>
                </a:lnTo>
                <a:lnTo>
                  <a:pt x="748284" y="265175"/>
                </a:lnTo>
                <a:lnTo>
                  <a:pt x="769607" y="261365"/>
                </a:lnTo>
                <a:lnTo>
                  <a:pt x="787908" y="257556"/>
                </a:lnTo>
                <a:lnTo>
                  <a:pt x="806958" y="253746"/>
                </a:lnTo>
                <a:lnTo>
                  <a:pt x="824484" y="248412"/>
                </a:lnTo>
                <a:lnTo>
                  <a:pt x="841247" y="244601"/>
                </a:lnTo>
                <a:lnTo>
                  <a:pt x="858773" y="238506"/>
                </a:lnTo>
                <a:lnTo>
                  <a:pt x="874001" y="232410"/>
                </a:lnTo>
                <a:lnTo>
                  <a:pt x="889241" y="228600"/>
                </a:lnTo>
                <a:lnTo>
                  <a:pt x="902208" y="223265"/>
                </a:lnTo>
                <a:lnTo>
                  <a:pt x="915162" y="217170"/>
                </a:lnTo>
                <a:lnTo>
                  <a:pt x="926579" y="209550"/>
                </a:lnTo>
                <a:lnTo>
                  <a:pt x="938021" y="204215"/>
                </a:lnTo>
                <a:lnTo>
                  <a:pt x="947915" y="198120"/>
                </a:lnTo>
                <a:lnTo>
                  <a:pt x="955547" y="190500"/>
                </a:lnTo>
                <a:lnTo>
                  <a:pt x="963155" y="185165"/>
                </a:lnTo>
                <a:lnTo>
                  <a:pt x="970788" y="177546"/>
                </a:lnTo>
                <a:lnTo>
                  <a:pt x="976121" y="171450"/>
                </a:lnTo>
                <a:lnTo>
                  <a:pt x="983729" y="156210"/>
                </a:lnTo>
                <a:lnTo>
                  <a:pt x="986015" y="150875"/>
                </a:lnTo>
                <a:lnTo>
                  <a:pt x="986015" y="135636"/>
                </a:lnTo>
                <a:lnTo>
                  <a:pt x="963155" y="99060"/>
                </a:lnTo>
                <a:lnTo>
                  <a:pt x="955547" y="93725"/>
                </a:lnTo>
                <a:lnTo>
                  <a:pt x="947915" y="86106"/>
                </a:lnTo>
                <a:lnTo>
                  <a:pt x="938021" y="80010"/>
                </a:lnTo>
                <a:lnTo>
                  <a:pt x="926579" y="74675"/>
                </a:lnTo>
                <a:lnTo>
                  <a:pt x="915162" y="68579"/>
                </a:lnTo>
                <a:lnTo>
                  <a:pt x="902208" y="63246"/>
                </a:lnTo>
                <a:lnTo>
                  <a:pt x="889241" y="57150"/>
                </a:lnTo>
                <a:lnTo>
                  <a:pt x="874001" y="51815"/>
                </a:lnTo>
                <a:lnTo>
                  <a:pt x="858773" y="45720"/>
                </a:lnTo>
                <a:lnTo>
                  <a:pt x="841247" y="41910"/>
                </a:lnTo>
                <a:lnTo>
                  <a:pt x="824484" y="35813"/>
                </a:lnTo>
                <a:lnTo>
                  <a:pt x="806958" y="32003"/>
                </a:lnTo>
                <a:lnTo>
                  <a:pt x="787908" y="28194"/>
                </a:lnTo>
                <a:lnTo>
                  <a:pt x="769607" y="22860"/>
                </a:lnTo>
                <a:lnTo>
                  <a:pt x="748284" y="20574"/>
                </a:lnTo>
                <a:lnTo>
                  <a:pt x="727710" y="16763"/>
                </a:lnTo>
                <a:lnTo>
                  <a:pt x="706373" y="12953"/>
                </a:lnTo>
                <a:lnTo>
                  <a:pt x="685787" y="11429"/>
                </a:lnTo>
                <a:lnTo>
                  <a:pt x="662939" y="7620"/>
                </a:lnTo>
                <a:lnTo>
                  <a:pt x="640067" y="5334"/>
                </a:lnTo>
                <a:lnTo>
                  <a:pt x="617207" y="3810"/>
                </a:lnTo>
                <a:lnTo>
                  <a:pt x="592836" y="1524"/>
                </a:lnTo>
                <a:lnTo>
                  <a:pt x="543293" y="0"/>
                </a:lnTo>
                <a:lnTo>
                  <a:pt x="493763" y="0"/>
                </a:lnTo>
              </a:path>
            </a:pathLst>
          </a:custGeom>
          <a:ln w="114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201553" y="3547871"/>
            <a:ext cx="4013200" cy="715645"/>
          </a:xfrm>
          <a:prstGeom prst="rect">
            <a:avLst/>
          </a:prstGeom>
          <a:ln w="11417">
            <a:solidFill>
              <a:srgbClr val="000000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115570">
              <a:lnSpc>
                <a:spcPct val="100000"/>
              </a:lnSpc>
              <a:spcBef>
                <a:spcPts val="355"/>
              </a:spcBef>
            </a:pPr>
            <a:r>
              <a:rPr sz="1250" spc="-15" dirty="0">
                <a:latin typeface="Arial"/>
                <a:cs typeface="Arial"/>
              </a:rPr>
              <a:t>Κα</a:t>
            </a:r>
            <a:r>
              <a:rPr sz="1250" dirty="0">
                <a:latin typeface="Arial"/>
                <a:cs typeface="Arial"/>
              </a:rPr>
              <a:t>τ</a:t>
            </a:r>
            <a:r>
              <a:rPr sz="1250" spc="-15" dirty="0">
                <a:latin typeface="Arial"/>
                <a:cs typeface="Arial"/>
              </a:rPr>
              <a:t>άσ</a:t>
            </a:r>
            <a:r>
              <a:rPr sz="1250" dirty="0">
                <a:latin typeface="Arial"/>
                <a:cs typeface="Arial"/>
              </a:rPr>
              <a:t>τ</a:t>
            </a:r>
            <a:r>
              <a:rPr sz="1250" spc="0" dirty="0">
                <a:latin typeface="Arial"/>
                <a:cs typeface="Arial"/>
              </a:rPr>
              <a:t>α</a:t>
            </a:r>
            <a:r>
              <a:rPr sz="1250" spc="-15" dirty="0">
                <a:latin typeface="Arial"/>
                <a:cs typeface="Arial"/>
              </a:rPr>
              <a:t>ση</a:t>
            </a:r>
            <a:r>
              <a:rPr sz="1250" spc="-5" dirty="0">
                <a:latin typeface="Arial"/>
                <a:cs typeface="Arial"/>
              </a:rPr>
              <a:t>:</a:t>
            </a:r>
            <a:endParaRPr sz="1250">
              <a:latin typeface="Arial"/>
              <a:cs typeface="Arial"/>
            </a:endParaRPr>
          </a:p>
          <a:p>
            <a:pPr marL="201930" algn="ctr">
              <a:lnSpc>
                <a:spcPct val="100000"/>
              </a:lnSpc>
              <a:spcBef>
                <a:spcPts val="735"/>
              </a:spcBef>
            </a:pPr>
            <a:r>
              <a:rPr sz="1250" spc="-15" dirty="0">
                <a:latin typeface="Arial"/>
                <a:cs typeface="Arial"/>
              </a:rPr>
              <a:t>δράσ</a:t>
            </a:r>
            <a:r>
              <a:rPr sz="1250" spc="5" dirty="0">
                <a:latin typeface="Arial"/>
                <a:cs typeface="Arial"/>
              </a:rPr>
              <a:t>τ</a:t>
            </a:r>
            <a:r>
              <a:rPr sz="1250" spc="-15" dirty="0">
                <a:latin typeface="Arial"/>
                <a:cs typeface="Arial"/>
              </a:rPr>
              <a:t>η</a:t>
            </a:r>
            <a:r>
              <a:rPr sz="1250" spc="-5" dirty="0">
                <a:latin typeface="Arial"/>
                <a:cs typeface="Arial"/>
              </a:rPr>
              <a:t>ς</a:t>
            </a:r>
            <a:endParaRPr sz="12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801484" y="3957828"/>
            <a:ext cx="292100" cy="63500"/>
          </a:xfrm>
          <a:custGeom>
            <a:avLst/>
            <a:gdLst/>
            <a:ahLst/>
            <a:cxnLst/>
            <a:rect l="l" t="t" r="r" b="b"/>
            <a:pathLst>
              <a:path w="292100" h="63500">
                <a:moveTo>
                  <a:pt x="94488" y="0"/>
                </a:moveTo>
                <a:lnTo>
                  <a:pt x="0" y="32766"/>
                </a:lnTo>
                <a:lnTo>
                  <a:pt x="54864" y="50464"/>
                </a:lnTo>
                <a:lnTo>
                  <a:pt x="54864" y="32766"/>
                </a:lnTo>
                <a:lnTo>
                  <a:pt x="56388" y="28956"/>
                </a:lnTo>
                <a:lnTo>
                  <a:pt x="60210" y="25146"/>
                </a:lnTo>
                <a:lnTo>
                  <a:pt x="71106" y="25146"/>
                </a:lnTo>
                <a:lnTo>
                  <a:pt x="94488" y="0"/>
                </a:lnTo>
                <a:close/>
              </a:path>
              <a:path w="292100" h="63500">
                <a:moveTo>
                  <a:pt x="71106" y="25146"/>
                </a:moveTo>
                <a:lnTo>
                  <a:pt x="60210" y="25146"/>
                </a:lnTo>
                <a:lnTo>
                  <a:pt x="56388" y="28956"/>
                </a:lnTo>
                <a:lnTo>
                  <a:pt x="54864" y="32766"/>
                </a:lnTo>
                <a:lnTo>
                  <a:pt x="56388" y="34289"/>
                </a:lnTo>
                <a:lnTo>
                  <a:pt x="58686" y="38100"/>
                </a:lnTo>
                <a:lnTo>
                  <a:pt x="60210" y="38100"/>
                </a:lnTo>
                <a:lnTo>
                  <a:pt x="64020" y="40386"/>
                </a:lnTo>
                <a:lnTo>
                  <a:pt x="64020" y="32766"/>
                </a:lnTo>
                <a:lnTo>
                  <a:pt x="71106" y="25146"/>
                </a:lnTo>
                <a:close/>
              </a:path>
              <a:path w="292100" h="63500">
                <a:moveTo>
                  <a:pt x="94488" y="63246"/>
                </a:moveTo>
                <a:lnTo>
                  <a:pt x="71637" y="40386"/>
                </a:lnTo>
                <a:lnTo>
                  <a:pt x="64020" y="40386"/>
                </a:lnTo>
                <a:lnTo>
                  <a:pt x="60210" y="38100"/>
                </a:lnTo>
                <a:lnTo>
                  <a:pt x="58686" y="38100"/>
                </a:lnTo>
                <a:lnTo>
                  <a:pt x="56388" y="34289"/>
                </a:lnTo>
                <a:lnTo>
                  <a:pt x="54864" y="32766"/>
                </a:lnTo>
                <a:lnTo>
                  <a:pt x="54864" y="50464"/>
                </a:lnTo>
                <a:lnTo>
                  <a:pt x="94488" y="63246"/>
                </a:lnTo>
                <a:close/>
              </a:path>
              <a:path w="292100" h="63500">
                <a:moveTo>
                  <a:pt x="291858" y="34289"/>
                </a:moveTo>
                <a:lnTo>
                  <a:pt x="291858" y="28956"/>
                </a:lnTo>
                <a:lnTo>
                  <a:pt x="290334" y="26670"/>
                </a:lnTo>
                <a:lnTo>
                  <a:pt x="288036" y="25146"/>
                </a:lnTo>
                <a:lnTo>
                  <a:pt x="71106" y="25146"/>
                </a:lnTo>
                <a:lnTo>
                  <a:pt x="64020" y="32766"/>
                </a:lnTo>
                <a:lnTo>
                  <a:pt x="71637" y="40386"/>
                </a:lnTo>
                <a:lnTo>
                  <a:pt x="284225" y="40386"/>
                </a:lnTo>
                <a:lnTo>
                  <a:pt x="288036" y="38100"/>
                </a:lnTo>
                <a:lnTo>
                  <a:pt x="290334" y="38100"/>
                </a:lnTo>
                <a:lnTo>
                  <a:pt x="291858" y="34289"/>
                </a:lnTo>
                <a:close/>
              </a:path>
              <a:path w="292100" h="63500">
                <a:moveTo>
                  <a:pt x="71637" y="40386"/>
                </a:moveTo>
                <a:lnTo>
                  <a:pt x="64020" y="32766"/>
                </a:lnTo>
                <a:lnTo>
                  <a:pt x="64020" y="40386"/>
                </a:lnTo>
                <a:lnTo>
                  <a:pt x="71637" y="403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56348" y="3982973"/>
            <a:ext cx="237490" cy="15240"/>
          </a:xfrm>
          <a:custGeom>
            <a:avLst/>
            <a:gdLst/>
            <a:ahLst/>
            <a:cxnLst/>
            <a:rect l="l" t="t" r="r" b="b"/>
            <a:pathLst>
              <a:path w="237490" h="15239">
                <a:moveTo>
                  <a:pt x="229361" y="15239"/>
                </a:moveTo>
                <a:lnTo>
                  <a:pt x="9156" y="15239"/>
                </a:lnTo>
                <a:lnTo>
                  <a:pt x="5346" y="12953"/>
                </a:lnTo>
                <a:lnTo>
                  <a:pt x="3822" y="12953"/>
                </a:lnTo>
                <a:lnTo>
                  <a:pt x="1524" y="9143"/>
                </a:lnTo>
                <a:lnTo>
                  <a:pt x="0" y="7620"/>
                </a:lnTo>
                <a:lnTo>
                  <a:pt x="1524" y="3810"/>
                </a:lnTo>
                <a:lnTo>
                  <a:pt x="5346" y="0"/>
                </a:lnTo>
                <a:lnTo>
                  <a:pt x="233172" y="0"/>
                </a:lnTo>
                <a:lnTo>
                  <a:pt x="235470" y="1524"/>
                </a:lnTo>
                <a:lnTo>
                  <a:pt x="236994" y="3810"/>
                </a:lnTo>
                <a:lnTo>
                  <a:pt x="236994" y="9143"/>
                </a:lnTo>
                <a:lnTo>
                  <a:pt x="235470" y="12953"/>
                </a:lnTo>
                <a:lnTo>
                  <a:pt x="233172" y="12953"/>
                </a:lnTo>
                <a:lnTo>
                  <a:pt x="229361" y="1523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01484" y="3957828"/>
            <a:ext cx="94615" cy="63500"/>
          </a:xfrm>
          <a:custGeom>
            <a:avLst/>
            <a:gdLst/>
            <a:ahLst/>
            <a:cxnLst/>
            <a:rect l="l" t="t" r="r" b="b"/>
            <a:pathLst>
              <a:path w="94615" h="63500">
                <a:moveTo>
                  <a:pt x="64020" y="32766"/>
                </a:moveTo>
                <a:lnTo>
                  <a:pt x="94488" y="63246"/>
                </a:lnTo>
                <a:lnTo>
                  <a:pt x="0" y="32766"/>
                </a:lnTo>
                <a:lnTo>
                  <a:pt x="94488" y="0"/>
                </a:lnTo>
                <a:lnTo>
                  <a:pt x="64020" y="3276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074293" y="3847338"/>
            <a:ext cx="997585" cy="287020"/>
          </a:xfrm>
          <a:custGeom>
            <a:avLst/>
            <a:gdLst/>
            <a:ahLst/>
            <a:cxnLst/>
            <a:rect l="l" t="t" r="r" b="b"/>
            <a:pathLst>
              <a:path w="997584" h="287020">
                <a:moveTo>
                  <a:pt x="0" y="0"/>
                </a:moveTo>
                <a:lnTo>
                  <a:pt x="0" y="286512"/>
                </a:lnTo>
                <a:lnTo>
                  <a:pt x="997457" y="286512"/>
                </a:lnTo>
                <a:lnTo>
                  <a:pt x="99745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074293" y="3847338"/>
            <a:ext cx="997585" cy="287020"/>
          </a:xfrm>
          <a:prstGeom prst="rect">
            <a:avLst/>
          </a:prstGeom>
          <a:ln w="11417">
            <a:solidFill>
              <a:srgbClr val="000000"/>
            </a:solidFill>
          </a:ln>
        </p:spPr>
        <p:txBody>
          <a:bodyPr vert="horz" wrap="square" lIns="0" tIns="24130" rIns="0" bIns="0" rtlCol="0">
            <a:spAutoFit/>
          </a:bodyPr>
          <a:lstStyle/>
          <a:p>
            <a:pPr marL="87630">
              <a:lnSpc>
                <a:spcPct val="100000"/>
              </a:lnSpc>
              <a:spcBef>
                <a:spcPts val="190"/>
              </a:spcBef>
            </a:pPr>
            <a:r>
              <a:rPr sz="1250" spc="10" dirty="0">
                <a:latin typeface="Arial"/>
                <a:cs typeface="Arial"/>
              </a:rPr>
              <a:t>∆ρ</a:t>
            </a:r>
            <a:r>
              <a:rPr sz="1250" spc="25" dirty="0">
                <a:latin typeface="Arial"/>
                <a:cs typeface="Arial"/>
              </a:rPr>
              <a:t>α</a:t>
            </a:r>
            <a:r>
              <a:rPr sz="1250" spc="-15" dirty="0">
                <a:latin typeface="Arial"/>
                <a:cs typeface="Arial"/>
              </a:rPr>
              <a:t>π</a:t>
            </a:r>
            <a:r>
              <a:rPr sz="1250" spc="-10" dirty="0">
                <a:latin typeface="Arial"/>
                <a:cs typeface="Arial"/>
              </a:rPr>
              <a:t>ετ</a:t>
            </a:r>
            <a:r>
              <a:rPr sz="1250" spc="0" dirty="0">
                <a:latin typeface="Arial"/>
                <a:cs typeface="Arial"/>
              </a:rPr>
              <a:t>ε</a:t>
            </a:r>
            <a:r>
              <a:rPr sz="1250" spc="-20" dirty="0">
                <a:latin typeface="Arial"/>
                <a:cs typeface="Arial"/>
              </a:rPr>
              <a:t>ύ</a:t>
            </a:r>
            <a:r>
              <a:rPr sz="1250" spc="-5" dirty="0">
                <a:latin typeface="Arial"/>
                <a:cs typeface="Arial"/>
              </a:rPr>
              <a:t>ω</a:t>
            </a:r>
            <a:endParaRPr sz="125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492387" y="3822191"/>
            <a:ext cx="1129030" cy="287020"/>
          </a:xfrm>
          <a:custGeom>
            <a:avLst/>
            <a:gdLst/>
            <a:ahLst/>
            <a:cxnLst/>
            <a:rect l="l" t="t" r="r" b="b"/>
            <a:pathLst>
              <a:path w="1129029" h="287020">
                <a:moveTo>
                  <a:pt x="564642" y="0"/>
                </a:moveTo>
                <a:lnTo>
                  <a:pt x="507492" y="2286"/>
                </a:lnTo>
                <a:lnTo>
                  <a:pt x="478536" y="2286"/>
                </a:lnTo>
                <a:lnTo>
                  <a:pt x="450342" y="3810"/>
                </a:lnTo>
                <a:lnTo>
                  <a:pt x="423671" y="6096"/>
                </a:lnTo>
                <a:lnTo>
                  <a:pt x="397001" y="7620"/>
                </a:lnTo>
                <a:lnTo>
                  <a:pt x="370331" y="9906"/>
                </a:lnTo>
                <a:lnTo>
                  <a:pt x="345948" y="11430"/>
                </a:lnTo>
                <a:lnTo>
                  <a:pt x="321563" y="15240"/>
                </a:lnTo>
                <a:lnTo>
                  <a:pt x="296418" y="17525"/>
                </a:lnTo>
                <a:lnTo>
                  <a:pt x="272033" y="21336"/>
                </a:lnTo>
                <a:lnTo>
                  <a:pt x="249174" y="25146"/>
                </a:lnTo>
                <a:lnTo>
                  <a:pt x="228600" y="28956"/>
                </a:lnTo>
                <a:lnTo>
                  <a:pt x="205739" y="32766"/>
                </a:lnTo>
                <a:lnTo>
                  <a:pt x="186689" y="38100"/>
                </a:lnTo>
                <a:lnTo>
                  <a:pt x="165353" y="41910"/>
                </a:lnTo>
                <a:lnTo>
                  <a:pt x="148589" y="48006"/>
                </a:lnTo>
                <a:lnTo>
                  <a:pt x="129539" y="51816"/>
                </a:lnTo>
                <a:lnTo>
                  <a:pt x="112775" y="57150"/>
                </a:lnTo>
                <a:lnTo>
                  <a:pt x="97536" y="63246"/>
                </a:lnTo>
                <a:lnTo>
                  <a:pt x="82295" y="68580"/>
                </a:lnTo>
                <a:lnTo>
                  <a:pt x="68580" y="74675"/>
                </a:lnTo>
                <a:lnTo>
                  <a:pt x="57150" y="82296"/>
                </a:lnTo>
                <a:lnTo>
                  <a:pt x="45719" y="88392"/>
                </a:lnTo>
                <a:lnTo>
                  <a:pt x="34289" y="93725"/>
                </a:lnTo>
                <a:lnTo>
                  <a:pt x="26669" y="101346"/>
                </a:lnTo>
                <a:lnTo>
                  <a:pt x="19050" y="107442"/>
                </a:lnTo>
                <a:lnTo>
                  <a:pt x="11430" y="115062"/>
                </a:lnTo>
                <a:lnTo>
                  <a:pt x="7619" y="122682"/>
                </a:lnTo>
                <a:lnTo>
                  <a:pt x="3809" y="128016"/>
                </a:lnTo>
                <a:lnTo>
                  <a:pt x="2286" y="135636"/>
                </a:lnTo>
                <a:lnTo>
                  <a:pt x="0" y="143256"/>
                </a:lnTo>
                <a:lnTo>
                  <a:pt x="2286" y="150875"/>
                </a:lnTo>
                <a:lnTo>
                  <a:pt x="26669" y="185166"/>
                </a:lnTo>
                <a:lnTo>
                  <a:pt x="34289" y="192786"/>
                </a:lnTo>
                <a:lnTo>
                  <a:pt x="45719" y="198882"/>
                </a:lnTo>
                <a:lnTo>
                  <a:pt x="57150" y="206502"/>
                </a:lnTo>
                <a:lnTo>
                  <a:pt x="68580" y="211836"/>
                </a:lnTo>
                <a:lnTo>
                  <a:pt x="82295" y="217932"/>
                </a:lnTo>
                <a:lnTo>
                  <a:pt x="97536" y="223266"/>
                </a:lnTo>
                <a:lnTo>
                  <a:pt x="112775" y="229362"/>
                </a:lnTo>
                <a:lnTo>
                  <a:pt x="129539" y="234696"/>
                </a:lnTo>
                <a:lnTo>
                  <a:pt x="148589" y="240792"/>
                </a:lnTo>
                <a:lnTo>
                  <a:pt x="165353" y="244602"/>
                </a:lnTo>
                <a:lnTo>
                  <a:pt x="186689" y="249936"/>
                </a:lnTo>
                <a:lnTo>
                  <a:pt x="205739" y="253746"/>
                </a:lnTo>
                <a:lnTo>
                  <a:pt x="228600" y="257556"/>
                </a:lnTo>
                <a:lnTo>
                  <a:pt x="249174" y="262128"/>
                </a:lnTo>
                <a:lnTo>
                  <a:pt x="272033" y="265938"/>
                </a:lnTo>
                <a:lnTo>
                  <a:pt x="296418" y="269748"/>
                </a:lnTo>
                <a:lnTo>
                  <a:pt x="321563" y="273558"/>
                </a:lnTo>
                <a:lnTo>
                  <a:pt x="345948" y="275082"/>
                </a:lnTo>
                <a:lnTo>
                  <a:pt x="370331" y="278892"/>
                </a:lnTo>
                <a:lnTo>
                  <a:pt x="397001" y="281178"/>
                </a:lnTo>
                <a:lnTo>
                  <a:pt x="423671" y="282702"/>
                </a:lnTo>
                <a:lnTo>
                  <a:pt x="450342" y="284988"/>
                </a:lnTo>
                <a:lnTo>
                  <a:pt x="478536" y="284988"/>
                </a:lnTo>
                <a:lnTo>
                  <a:pt x="507492" y="286512"/>
                </a:lnTo>
                <a:lnTo>
                  <a:pt x="623315" y="286512"/>
                </a:lnTo>
                <a:lnTo>
                  <a:pt x="649986" y="284988"/>
                </a:lnTo>
                <a:lnTo>
                  <a:pt x="678180" y="284988"/>
                </a:lnTo>
                <a:lnTo>
                  <a:pt x="704850" y="282702"/>
                </a:lnTo>
                <a:lnTo>
                  <a:pt x="733044" y="281178"/>
                </a:lnTo>
                <a:lnTo>
                  <a:pt x="758189" y="278892"/>
                </a:lnTo>
                <a:lnTo>
                  <a:pt x="784859" y="275082"/>
                </a:lnTo>
                <a:lnTo>
                  <a:pt x="809243" y="273558"/>
                </a:lnTo>
                <a:lnTo>
                  <a:pt x="833627" y="269748"/>
                </a:lnTo>
                <a:lnTo>
                  <a:pt x="856487" y="265938"/>
                </a:lnTo>
                <a:lnTo>
                  <a:pt x="879347" y="262128"/>
                </a:lnTo>
                <a:lnTo>
                  <a:pt x="902207" y="257556"/>
                </a:lnTo>
                <a:lnTo>
                  <a:pt x="923543" y="253746"/>
                </a:lnTo>
                <a:lnTo>
                  <a:pt x="944117" y="249936"/>
                </a:lnTo>
                <a:lnTo>
                  <a:pt x="963167" y="244602"/>
                </a:lnTo>
                <a:lnTo>
                  <a:pt x="982217" y="240792"/>
                </a:lnTo>
                <a:lnTo>
                  <a:pt x="998981" y="234696"/>
                </a:lnTo>
                <a:lnTo>
                  <a:pt x="1016507" y="229362"/>
                </a:lnTo>
                <a:lnTo>
                  <a:pt x="1031747" y="223266"/>
                </a:lnTo>
                <a:lnTo>
                  <a:pt x="1046987" y="217932"/>
                </a:lnTo>
                <a:lnTo>
                  <a:pt x="1059941" y="211836"/>
                </a:lnTo>
                <a:lnTo>
                  <a:pt x="1072895" y="206502"/>
                </a:lnTo>
                <a:lnTo>
                  <a:pt x="1084325" y="198882"/>
                </a:lnTo>
                <a:lnTo>
                  <a:pt x="1094231" y="192786"/>
                </a:lnTo>
                <a:lnTo>
                  <a:pt x="1103375" y="185166"/>
                </a:lnTo>
                <a:lnTo>
                  <a:pt x="1110995" y="179832"/>
                </a:lnTo>
                <a:lnTo>
                  <a:pt x="1117091" y="172212"/>
                </a:lnTo>
                <a:lnTo>
                  <a:pt x="1122425" y="166116"/>
                </a:lnTo>
                <a:lnTo>
                  <a:pt x="1126235" y="158496"/>
                </a:lnTo>
                <a:lnTo>
                  <a:pt x="1128521" y="150875"/>
                </a:lnTo>
                <a:lnTo>
                  <a:pt x="1128521" y="135636"/>
                </a:lnTo>
                <a:lnTo>
                  <a:pt x="1126235" y="128016"/>
                </a:lnTo>
                <a:lnTo>
                  <a:pt x="1122425" y="122682"/>
                </a:lnTo>
                <a:lnTo>
                  <a:pt x="1117091" y="115062"/>
                </a:lnTo>
                <a:lnTo>
                  <a:pt x="1110995" y="107442"/>
                </a:lnTo>
                <a:lnTo>
                  <a:pt x="1103375" y="101346"/>
                </a:lnTo>
                <a:lnTo>
                  <a:pt x="1094231" y="93725"/>
                </a:lnTo>
                <a:lnTo>
                  <a:pt x="1084325" y="88392"/>
                </a:lnTo>
                <a:lnTo>
                  <a:pt x="1072895" y="82296"/>
                </a:lnTo>
                <a:lnTo>
                  <a:pt x="1059941" y="74675"/>
                </a:lnTo>
                <a:lnTo>
                  <a:pt x="1046987" y="68580"/>
                </a:lnTo>
                <a:lnTo>
                  <a:pt x="1031747" y="63246"/>
                </a:lnTo>
                <a:lnTo>
                  <a:pt x="1016507" y="57150"/>
                </a:lnTo>
                <a:lnTo>
                  <a:pt x="998981" y="51816"/>
                </a:lnTo>
                <a:lnTo>
                  <a:pt x="982217" y="48006"/>
                </a:lnTo>
                <a:lnTo>
                  <a:pt x="963167" y="41910"/>
                </a:lnTo>
                <a:lnTo>
                  <a:pt x="944117" y="38100"/>
                </a:lnTo>
                <a:lnTo>
                  <a:pt x="923543" y="32766"/>
                </a:lnTo>
                <a:lnTo>
                  <a:pt x="902207" y="28956"/>
                </a:lnTo>
                <a:lnTo>
                  <a:pt x="879347" y="25146"/>
                </a:lnTo>
                <a:lnTo>
                  <a:pt x="856487" y="21336"/>
                </a:lnTo>
                <a:lnTo>
                  <a:pt x="833627" y="17525"/>
                </a:lnTo>
                <a:lnTo>
                  <a:pt x="809243" y="15240"/>
                </a:lnTo>
                <a:lnTo>
                  <a:pt x="784859" y="11430"/>
                </a:lnTo>
                <a:lnTo>
                  <a:pt x="758189" y="9906"/>
                </a:lnTo>
                <a:lnTo>
                  <a:pt x="733044" y="7620"/>
                </a:lnTo>
                <a:lnTo>
                  <a:pt x="704850" y="6096"/>
                </a:lnTo>
                <a:lnTo>
                  <a:pt x="678180" y="3810"/>
                </a:lnTo>
                <a:lnTo>
                  <a:pt x="649986" y="2286"/>
                </a:lnTo>
                <a:lnTo>
                  <a:pt x="623315" y="2286"/>
                </a:lnTo>
                <a:lnTo>
                  <a:pt x="564642" y="0"/>
                </a:lnTo>
              </a:path>
            </a:pathLst>
          </a:custGeom>
          <a:ln w="114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698369" y="3856228"/>
            <a:ext cx="718185" cy="201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50" spc="-15" dirty="0">
                <a:latin typeface="Arial"/>
                <a:cs typeface="Arial"/>
              </a:rPr>
              <a:t>π</a:t>
            </a:r>
            <a:r>
              <a:rPr sz="1250" spc="-10" dirty="0">
                <a:latin typeface="Arial"/>
                <a:cs typeface="Arial"/>
              </a:rPr>
              <a:t>α</a:t>
            </a:r>
            <a:r>
              <a:rPr sz="1250" spc="-15" dirty="0">
                <a:latin typeface="Arial"/>
                <a:cs typeface="Arial"/>
              </a:rPr>
              <a:t>ρε</a:t>
            </a:r>
            <a:r>
              <a:rPr sz="1250" dirty="0">
                <a:latin typeface="Arial"/>
                <a:cs typeface="Arial"/>
              </a:rPr>
              <a:t>λθ</a:t>
            </a:r>
            <a:r>
              <a:rPr sz="1250" spc="-15" dirty="0">
                <a:latin typeface="Arial"/>
                <a:cs typeface="Arial"/>
              </a:rPr>
              <a:t>όν</a:t>
            </a:r>
            <a:endParaRPr sz="125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624719" y="3918203"/>
            <a:ext cx="577215" cy="95250"/>
          </a:xfrm>
          <a:custGeom>
            <a:avLst/>
            <a:gdLst/>
            <a:ahLst/>
            <a:cxnLst/>
            <a:rect l="l" t="t" r="r" b="b"/>
            <a:pathLst>
              <a:path w="577214" h="95250">
                <a:moveTo>
                  <a:pt x="1524" y="51054"/>
                </a:moveTo>
                <a:lnTo>
                  <a:pt x="1524" y="45720"/>
                </a:lnTo>
                <a:lnTo>
                  <a:pt x="0" y="47244"/>
                </a:lnTo>
                <a:lnTo>
                  <a:pt x="1524" y="51054"/>
                </a:lnTo>
                <a:close/>
              </a:path>
              <a:path w="577214" h="95250">
                <a:moveTo>
                  <a:pt x="514350" y="47244"/>
                </a:moveTo>
                <a:lnTo>
                  <a:pt x="509270" y="39744"/>
                </a:lnTo>
                <a:lnTo>
                  <a:pt x="5334" y="39624"/>
                </a:lnTo>
                <a:lnTo>
                  <a:pt x="1524" y="41910"/>
                </a:lnTo>
                <a:lnTo>
                  <a:pt x="1524" y="53340"/>
                </a:lnTo>
                <a:lnTo>
                  <a:pt x="5334" y="54863"/>
                </a:lnTo>
                <a:lnTo>
                  <a:pt x="509270" y="54863"/>
                </a:lnTo>
                <a:lnTo>
                  <a:pt x="514350" y="47244"/>
                </a:lnTo>
                <a:close/>
              </a:path>
              <a:path w="577214" h="95250">
                <a:moveTo>
                  <a:pt x="576834" y="47244"/>
                </a:moveTo>
                <a:lnTo>
                  <a:pt x="482346" y="0"/>
                </a:lnTo>
                <a:lnTo>
                  <a:pt x="509188" y="39624"/>
                </a:lnTo>
                <a:lnTo>
                  <a:pt x="518160" y="39624"/>
                </a:lnTo>
                <a:lnTo>
                  <a:pt x="519684" y="41910"/>
                </a:lnTo>
                <a:lnTo>
                  <a:pt x="521970" y="45720"/>
                </a:lnTo>
                <a:lnTo>
                  <a:pt x="521970" y="75118"/>
                </a:lnTo>
                <a:lnTo>
                  <a:pt x="576834" y="47244"/>
                </a:lnTo>
                <a:close/>
              </a:path>
              <a:path w="577214" h="95250">
                <a:moveTo>
                  <a:pt x="521970" y="75118"/>
                </a:moveTo>
                <a:lnTo>
                  <a:pt x="521970" y="51054"/>
                </a:lnTo>
                <a:lnTo>
                  <a:pt x="518160" y="54863"/>
                </a:lnTo>
                <a:lnTo>
                  <a:pt x="509188" y="54986"/>
                </a:lnTo>
                <a:lnTo>
                  <a:pt x="482346" y="95250"/>
                </a:lnTo>
                <a:lnTo>
                  <a:pt x="521970" y="75118"/>
                </a:lnTo>
                <a:close/>
              </a:path>
              <a:path w="577214" h="95250">
                <a:moveTo>
                  <a:pt x="521970" y="51054"/>
                </a:moveTo>
                <a:lnTo>
                  <a:pt x="521970" y="45720"/>
                </a:lnTo>
                <a:lnTo>
                  <a:pt x="519684" y="41910"/>
                </a:lnTo>
                <a:lnTo>
                  <a:pt x="518160" y="39624"/>
                </a:lnTo>
                <a:lnTo>
                  <a:pt x="509188" y="39624"/>
                </a:lnTo>
                <a:lnTo>
                  <a:pt x="514350" y="47244"/>
                </a:lnTo>
                <a:lnTo>
                  <a:pt x="514350" y="54863"/>
                </a:lnTo>
                <a:lnTo>
                  <a:pt x="518160" y="54863"/>
                </a:lnTo>
                <a:lnTo>
                  <a:pt x="521970" y="51054"/>
                </a:lnTo>
                <a:close/>
              </a:path>
              <a:path w="577214" h="95250">
                <a:moveTo>
                  <a:pt x="514350" y="54863"/>
                </a:moveTo>
                <a:lnTo>
                  <a:pt x="514350" y="47244"/>
                </a:lnTo>
                <a:lnTo>
                  <a:pt x="509270" y="54863"/>
                </a:lnTo>
                <a:lnTo>
                  <a:pt x="514350" y="548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624719" y="3957828"/>
            <a:ext cx="521970" cy="15240"/>
          </a:xfrm>
          <a:custGeom>
            <a:avLst/>
            <a:gdLst/>
            <a:ahLst/>
            <a:cxnLst/>
            <a:rect l="l" t="t" r="r" b="b"/>
            <a:pathLst>
              <a:path w="521970" h="15239">
                <a:moveTo>
                  <a:pt x="7620" y="0"/>
                </a:moveTo>
                <a:lnTo>
                  <a:pt x="518160" y="0"/>
                </a:lnTo>
                <a:lnTo>
                  <a:pt x="519684" y="2286"/>
                </a:lnTo>
                <a:lnTo>
                  <a:pt x="521970" y="6096"/>
                </a:lnTo>
                <a:lnTo>
                  <a:pt x="521970" y="11430"/>
                </a:lnTo>
                <a:lnTo>
                  <a:pt x="518160" y="15239"/>
                </a:lnTo>
                <a:lnTo>
                  <a:pt x="5334" y="15239"/>
                </a:lnTo>
                <a:lnTo>
                  <a:pt x="1524" y="13716"/>
                </a:lnTo>
                <a:lnTo>
                  <a:pt x="1524" y="11430"/>
                </a:lnTo>
                <a:lnTo>
                  <a:pt x="0" y="7620"/>
                </a:lnTo>
                <a:lnTo>
                  <a:pt x="1524" y="6096"/>
                </a:lnTo>
                <a:lnTo>
                  <a:pt x="1524" y="2286"/>
                </a:lnTo>
                <a:lnTo>
                  <a:pt x="5334" y="0"/>
                </a:lnTo>
                <a:lnTo>
                  <a:pt x="762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107065" y="3918203"/>
            <a:ext cx="94615" cy="95250"/>
          </a:xfrm>
          <a:custGeom>
            <a:avLst/>
            <a:gdLst/>
            <a:ahLst/>
            <a:cxnLst/>
            <a:rect l="l" t="t" r="r" b="b"/>
            <a:pathLst>
              <a:path w="94614" h="95250">
                <a:moveTo>
                  <a:pt x="32003" y="47244"/>
                </a:moveTo>
                <a:lnTo>
                  <a:pt x="0" y="0"/>
                </a:lnTo>
                <a:lnTo>
                  <a:pt x="94487" y="47244"/>
                </a:lnTo>
                <a:lnTo>
                  <a:pt x="0" y="95250"/>
                </a:lnTo>
                <a:lnTo>
                  <a:pt x="32003" y="4724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46843" y="4737607"/>
            <a:ext cx="8704580" cy="10077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Αρίθ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ηση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Τόξων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 τους αριθ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ούς 1, 2,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κτλ.</a:t>
            </a:r>
            <a:r>
              <a:rPr sz="2000" spc="-10" dirty="0">
                <a:latin typeface="Times New Roman"/>
                <a:cs typeface="Times New Roman"/>
              </a:rPr>
              <a:t>,</a:t>
            </a:r>
            <a:r>
              <a:rPr sz="2000" spc="-5" dirty="0">
                <a:latin typeface="Times New Roman"/>
                <a:cs typeface="Times New Roman"/>
              </a:rPr>
              <a:t>για </a:t>
            </a:r>
            <a:r>
              <a:rPr sz="2000" dirty="0">
                <a:latin typeface="Times New Roman"/>
                <a:cs typeface="Times New Roman"/>
              </a:rPr>
              <a:t>τ</a:t>
            </a:r>
            <a:r>
              <a:rPr sz="2000" spc="-5" dirty="0">
                <a:latin typeface="Times New Roman"/>
                <a:cs typeface="Times New Roman"/>
              </a:rPr>
              <a:t>α πρώτα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n-1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τόξ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n&gt;2</a:t>
            </a:r>
            <a:r>
              <a:rPr sz="2000" spc="-5" dirty="0">
                <a:latin typeface="Times New Roman"/>
                <a:cs typeface="Times New Roman"/>
              </a:rPr>
              <a:t>) </a:t>
            </a:r>
            <a:r>
              <a:rPr sz="2000" spc="-10" dirty="0">
                <a:latin typeface="Times New Roman"/>
                <a:cs typeface="Times New Roman"/>
              </a:rPr>
              <a:t>βάσε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υπογραφής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το n-οστό δε χρειάζεται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αριθ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ηθεί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09" name="object 10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32</a:t>
            </a:fld>
            <a:endParaRPr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24380">
              <a:lnSpc>
                <a:spcPct val="100000"/>
              </a:lnSpc>
            </a:pPr>
            <a:r>
              <a:rPr spc="-10" dirty="0"/>
              <a:t>Εννοιο</a:t>
            </a:r>
            <a:r>
              <a:rPr spc="-40" dirty="0"/>
              <a:t>λ</a:t>
            </a:r>
            <a:r>
              <a:rPr spc="-10" dirty="0"/>
              <a:t>ογι</a:t>
            </a:r>
            <a:r>
              <a:rPr spc="-100" dirty="0"/>
              <a:t>κ</a:t>
            </a:r>
            <a:r>
              <a:rPr spc="-10" dirty="0"/>
              <a:t>ο</a:t>
            </a:r>
            <a:r>
              <a:rPr spc="-5" dirty="0"/>
              <a:t>ί</a:t>
            </a:r>
            <a:r>
              <a:rPr spc="20" dirty="0"/>
              <a:t> </a:t>
            </a:r>
            <a:r>
              <a:rPr spc="-10" dirty="0"/>
              <a:t>Γράφο</a:t>
            </a:r>
            <a:r>
              <a:rPr spc="-5" dirty="0"/>
              <a:t>ι</a:t>
            </a:r>
            <a:r>
              <a:rPr spc="10" dirty="0"/>
              <a:t> </a:t>
            </a:r>
            <a:r>
              <a:rPr spc="-110" dirty="0"/>
              <a:t>κ</a:t>
            </a:r>
            <a:r>
              <a:rPr spc="-10" dirty="0"/>
              <a:t>α</a:t>
            </a:r>
            <a:r>
              <a:rPr spc="-5" dirty="0"/>
              <a:t>ι</a:t>
            </a:r>
            <a:r>
              <a:rPr spc="-110" dirty="0"/>
              <a:t> </a:t>
            </a:r>
            <a:r>
              <a:rPr spc="-5" dirty="0"/>
              <a:t>Λογική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913129"/>
            <a:ext cx="8264525" cy="1394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b="1" spc="-10" dirty="0">
                <a:latin typeface="Times New Roman"/>
                <a:cs typeface="Times New Roman"/>
              </a:rPr>
              <a:t>άρνησ</a:t>
            </a:r>
            <a:r>
              <a:rPr sz="2200" b="1" spc="-5" dirty="0">
                <a:latin typeface="Times New Roman"/>
                <a:cs typeface="Times New Roman"/>
              </a:rPr>
              <a:t>η</a:t>
            </a:r>
            <a:r>
              <a:rPr sz="2200" b="1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(NOT)</a:t>
            </a:r>
            <a:r>
              <a:rPr sz="2200" dirty="0">
                <a:latin typeface="Times New Roman"/>
                <a:cs typeface="Times New Roman"/>
              </a:rPr>
              <a:t>: </a:t>
            </a:r>
            <a:r>
              <a:rPr sz="2200" spc="-5" dirty="0">
                <a:latin typeface="Times New Roman"/>
                <a:cs typeface="Times New Roman"/>
              </a:rPr>
              <a:t>(άρνησ</a:t>
            </a:r>
            <a:r>
              <a:rPr sz="2200" spc="5" dirty="0">
                <a:latin typeface="Times New Roman"/>
                <a:cs typeface="Times New Roman"/>
              </a:rPr>
              <a:t>η</a:t>
            </a:r>
            <a:r>
              <a:rPr sz="2200" spc="-5" dirty="0">
                <a:latin typeface="Times New Roman"/>
                <a:cs typeface="Times New Roman"/>
              </a:rPr>
              <a:t>)</a:t>
            </a:r>
            <a:r>
              <a:rPr sz="2200" spc="-5" dirty="0">
                <a:latin typeface="Symbol"/>
                <a:cs typeface="Symbol"/>
              </a:rPr>
              <a:t></a:t>
            </a:r>
            <a:r>
              <a:rPr sz="2200" spc="-10" dirty="0">
                <a:latin typeface="Times New Roman"/>
                <a:cs typeface="Times New Roman"/>
              </a:rPr>
              <a:t>[Κατάστασ</a:t>
            </a:r>
            <a:r>
              <a:rPr sz="2200" spc="0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: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i="1" dirty="0">
                <a:latin typeface="Times New Roman"/>
                <a:cs typeface="Times New Roman"/>
              </a:rPr>
              <a:t>u</a:t>
            </a:r>
            <a:r>
              <a:rPr sz="2200" dirty="0">
                <a:latin typeface="Times New Roman"/>
                <a:cs typeface="Times New Roman"/>
              </a:rPr>
              <a:t>]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360"/>
              </a:spcBef>
              <a:tabLst>
                <a:tab pos="711200" algn="l"/>
                <a:tab pos="1867535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10" dirty="0">
                <a:latin typeface="Times New Roman"/>
                <a:cs typeface="Times New Roman"/>
              </a:rPr>
              <a:t>Πι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απλ</a:t>
            </a:r>
            <a:r>
              <a:rPr sz="2000" dirty="0">
                <a:latin typeface="Times New Roman"/>
                <a:cs typeface="Times New Roman"/>
              </a:rPr>
              <a:t>ά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Symbol"/>
                <a:cs typeface="Symbol"/>
              </a:rPr>
              <a:t>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[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]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345"/>
              </a:spcBef>
              <a:tabLst>
                <a:tab pos="711200" algn="l"/>
                <a:tab pos="2249805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spc="-5" dirty="0">
                <a:latin typeface="Times New Roman"/>
                <a:cs typeface="Times New Roman"/>
              </a:rPr>
              <a:t>Παράδει</a:t>
            </a:r>
            <a:r>
              <a:rPr sz="2000" b="1" dirty="0">
                <a:latin typeface="Times New Roman"/>
                <a:cs typeface="Times New Roman"/>
              </a:rPr>
              <a:t>γ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5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Symbol"/>
                <a:cs typeface="Symbol"/>
              </a:rPr>
              <a:t></a:t>
            </a:r>
            <a:r>
              <a:rPr sz="2000" spc="-5" dirty="0">
                <a:latin typeface="Times New Roman"/>
                <a:cs typeface="Times New Roman"/>
              </a:rPr>
              <a:t> [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[Βάρκα:#17</a:t>
            </a:r>
            <a:r>
              <a:rPr sz="2000" spc="-10" dirty="0">
                <a:latin typeface="Times New Roman"/>
                <a:cs typeface="Times New Roman"/>
              </a:rPr>
              <a:t>]</a:t>
            </a:r>
            <a:r>
              <a:rPr sz="2000" spc="-5" dirty="0">
                <a:latin typeface="Symbol"/>
                <a:cs typeface="Symbol"/>
              </a:rPr>
              <a:t></a:t>
            </a:r>
            <a:r>
              <a:rPr sz="2000" spc="-40" dirty="0">
                <a:latin typeface="Times New Roman"/>
                <a:cs typeface="Times New Roman"/>
              </a:rPr>
              <a:t>(</a:t>
            </a:r>
            <a:r>
              <a:rPr sz="2000" spc="-5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έσα)</a:t>
            </a:r>
            <a:r>
              <a:rPr sz="2000" spc="-5" dirty="0">
                <a:latin typeface="Symbol"/>
                <a:cs typeface="Symbol"/>
              </a:rPr>
              <a:t></a:t>
            </a:r>
            <a:r>
              <a:rPr sz="2000" spc="-5" dirty="0">
                <a:latin typeface="Times New Roman"/>
                <a:cs typeface="Times New Roman"/>
              </a:rPr>
              <a:t>[</a:t>
            </a:r>
            <a:r>
              <a:rPr sz="2000" spc="-10" dirty="0">
                <a:latin typeface="Times New Roman"/>
                <a:cs typeface="Times New Roman"/>
              </a:rPr>
              <a:t>Λ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άν</a:t>
            </a:r>
            <a:r>
              <a:rPr sz="2000" spc="-5" dirty="0">
                <a:latin typeface="Times New Roman"/>
                <a:cs typeface="Times New Roman"/>
              </a:rPr>
              <a:t>ι] ]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b="1" spc="-5" dirty="0">
                <a:latin typeface="Times New Roman"/>
                <a:cs typeface="Times New Roman"/>
              </a:rPr>
              <a:t>σύζευξ</a:t>
            </a:r>
            <a:r>
              <a:rPr sz="2200" b="1" dirty="0">
                <a:latin typeface="Times New Roman"/>
                <a:cs typeface="Times New Roman"/>
              </a:rPr>
              <a:t>η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(AND)</a:t>
            </a:r>
            <a:r>
              <a:rPr sz="2200" dirty="0">
                <a:latin typeface="Times New Roman"/>
                <a:cs typeface="Times New Roman"/>
              </a:rPr>
              <a:t>: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απλ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παράθεσ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στ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ίδι</a:t>
            </a:r>
            <a:r>
              <a:rPr sz="2200" dirty="0">
                <a:latin typeface="Times New Roman"/>
                <a:cs typeface="Times New Roman"/>
              </a:rPr>
              <a:t>ο </a:t>
            </a:r>
            <a:r>
              <a:rPr sz="2200" spc="-5" dirty="0">
                <a:latin typeface="Times New Roman"/>
                <a:cs typeface="Times New Roman"/>
              </a:rPr>
              <a:t>πλαίσι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φραζ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ένων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84055" y="2568701"/>
            <a:ext cx="4917440" cy="1052830"/>
          </a:xfrm>
          <a:prstGeom prst="rect">
            <a:avLst/>
          </a:prstGeom>
          <a:ln w="11734">
            <a:solidFill>
              <a:srgbClr val="010101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 marL="392430" marR="127635" indent="-280035">
              <a:lnSpc>
                <a:spcPts val="2560"/>
              </a:lnSpc>
              <a:spcBef>
                <a:spcPts val="40"/>
              </a:spcBef>
            </a:pPr>
            <a:r>
              <a:rPr sz="1950" b="1" spc="-275" dirty="0">
                <a:latin typeface="Courier New"/>
                <a:cs typeface="Courier New"/>
              </a:rPr>
              <a:t>[</a:t>
            </a:r>
            <a:r>
              <a:rPr sz="1950" b="1" spc="-270" dirty="0">
                <a:latin typeface="Courier New"/>
                <a:cs typeface="Courier New"/>
              </a:rPr>
              <a:t>Πρ</a:t>
            </a:r>
            <a:r>
              <a:rPr sz="1950" b="1" spc="-285" dirty="0">
                <a:latin typeface="Courier New"/>
                <a:cs typeface="Courier New"/>
              </a:rPr>
              <a:t>ό</a:t>
            </a:r>
            <a:r>
              <a:rPr sz="1950" b="1" spc="-275" dirty="0">
                <a:latin typeface="Courier New"/>
                <a:cs typeface="Courier New"/>
              </a:rPr>
              <a:t>τ</a:t>
            </a:r>
            <a:r>
              <a:rPr sz="1950" b="1" spc="-270" dirty="0">
                <a:latin typeface="Courier New"/>
                <a:cs typeface="Courier New"/>
              </a:rPr>
              <a:t>α</a:t>
            </a:r>
            <a:r>
              <a:rPr sz="1950" b="1" spc="-290" dirty="0">
                <a:latin typeface="Courier New"/>
                <a:cs typeface="Courier New"/>
              </a:rPr>
              <a:t>σ</a:t>
            </a:r>
            <a:r>
              <a:rPr sz="1950" b="1" spc="-270" dirty="0">
                <a:latin typeface="Courier New"/>
                <a:cs typeface="Courier New"/>
              </a:rPr>
              <a:t>η</a:t>
            </a:r>
            <a:r>
              <a:rPr sz="1950" b="1" spc="-225" dirty="0">
                <a:latin typeface="Courier New"/>
                <a:cs typeface="Courier New"/>
              </a:rPr>
              <a:t>: </a:t>
            </a:r>
            <a:r>
              <a:rPr sz="1950" b="1" spc="-270" dirty="0">
                <a:latin typeface="Courier New"/>
                <a:cs typeface="Courier New"/>
              </a:rPr>
              <a:t>[</a:t>
            </a:r>
            <a:r>
              <a:rPr sz="1950" b="1" spc="-275" dirty="0">
                <a:latin typeface="Courier New"/>
                <a:cs typeface="Courier New"/>
              </a:rPr>
              <a:t>Άτ</a:t>
            </a:r>
            <a:r>
              <a:rPr sz="1950" b="1" spc="-285" dirty="0">
                <a:latin typeface="Courier New"/>
                <a:cs typeface="Courier New"/>
              </a:rPr>
              <a:t>ο</a:t>
            </a:r>
            <a:r>
              <a:rPr sz="1950" b="1" spc="-275" dirty="0">
                <a:latin typeface="Courier New"/>
                <a:cs typeface="Courier New"/>
              </a:rPr>
              <a:t>µ</a:t>
            </a:r>
            <a:r>
              <a:rPr sz="1950" b="1" spc="-270" dirty="0">
                <a:latin typeface="Courier New"/>
                <a:cs typeface="Courier New"/>
              </a:rPr>
              <a:t>ο</a:t>
            </a:r>
            <a:r>
              <a:rPr sz="1950" b="1" spc="-285" dirty="0">
                <a:latin typeface="Courier New"/>
                <a:cs typeface="Courier New"/>
              </a:rPr>
              <a:t>:</a:t>
            </a:r>
            <a:r>
              <a:rPr sz="1950" b="1" spc="-275" dirty="0">
                <a:latin typeface="Courier New"/>
                <a:cs typeface="Courier New"/>
              </a:rPr>
              <a:t>*x</a:t>
            </a:r>
            <a:r>
              <a:rPr sz="1950" b="1" spc="-285" dirty="0">
                <a:latin typeface="Courier New"/>
                <a:cs typeface="Courier New"/>
              </a:rPr>
              <a:t>]</a:t>
            </a:r>
            <a:r>
              <a:rPr sz="1950" b="1" spc="-415" dirty="0">
                <a:latin typeface="Symbol"/>
                <a:cs typeface="Symbol"/>
              </a:rPr>
              <a:t></a:t>
            </a:r>
            <a:r>
              <a:rPr sz="1950" b="1" spc="-275" dirty="0">
                <a:latin typeface="Courier New"/>
                <a:cs typeface="Courier New"/>
              </a:rPr>
              <a:t>(ι</a:t>
            </a:r>
            <a:r>
              <a:rPr sz="1950" b="1" spc="-285" dirty="0">
                <a:latin typeface="Courier New"/>
                <a:cs typeface="Courier New"/>
              </a:rPr>
              <a:t>δ</a:t>
            </a:r>
            <a:r>
              <a:rPr sz="1950" b="1" spc="-275" dirty="0">
                <a:latin typeface="Courier New"/>
                <a:cs typeface="Courier New"/>
              </a:rPr>
              <a:t>ι</a:t>
            </a:r>
            <a:r>
              <a:rPr sz="1950" b="1" spc="-285" dirty="0">
                <a:latin typeface="Courier New"/>
                <a:cs typeface="Courier New"/>
              </a:rPr>
              <a:t>ό</a:t>
            </a:r>
            <a:r>
              <a:rPr sz="1950" b="1" spc="-275" dirty="0">
                <a:latin typeface="Courier New"/>
                <a:cs typeface="Courier New"/>
              </a:rPr>
              <a:t>τητ</a:t>
            </a:r>
            <a:r>
              <a:rPr sz="1950" b="1" spc="-280" dirty="0">
                <a:latin typeface="Courier New"/>
                <a:cs typeface="Courier New"/>
              </a:rPr>
              <a:t>α</a:t>
            </a:r>
            <a:r>
              <a:rPr sz="1950" b="1" spc="-285" dirty="0">
                <a:latin typeface="Courier New"/>
                <a:cs typeface="Courier New"/>
              </a:rPr>
              <a:t>)</a:t>
            </a:r>
            <a:r>
              <a:rPr sz="1950" b="1" spc="-405" dirty="0">
                <a:latin typeface="Symbol"/>
                <a:cs typeface="Symbol"/>
              </a:rPr>
              <a:t></a:t>
            </a:r>
            <a:r>
              <a:rPr sz="1950" b="1" spc="-275" dirty="0">
                <a:latin typeface="Courier New"/>
                <a:cs typeface="Courier New"/>
              </a:rPr>
              <a:t>[</a:t>
            </a:r>
            <a:r>
              <a:rPr sz="1950" b="1" spc="-285" dirty="0">
                <a:latin typeface="Courier New"/>
                <a:cs typeface="Courier New"/>
              </a:rPr>
              <a:t>Ο</a:t>
            </a:r>
            <a:r>
              <a:rPr sz="1950" b="1" spc="-275" dirty="0">
                <a:latin typeface="Courier New"/>
                <a:cs typeface="Courier New"/>
              </a:rPr>
              <a:t>π</a:t>
            </a:r>
            <a:r>
              <a:rPr sz="1950" b="1" spc="-270" dirty="0">
                <a:latin typeface="Courier New"/>
                <a:cs typeface="Courier New"/>
              </a:rPr>
              <a:t>λ</a:t>
            </a:r>
            <a:r>
              <a:rPr sz="1950" b="1" spc="-285" dirty="0">
                <a:latin typeface="Courier New"/>
                <a:cs typeface="Courier New"/>
              </a:rPr>
              <a:t>ι</a:t>
            </a:r>
            <a:r>
              <a:rPr sz="1950" b="1" spc="-275" dirty="0">
                <a:latin typeface="Courier New"/>
                <a:cs typeface="Courier New"/>
              </a:rPr>
              <a:t>σµ</a:t>
            </a:r>
            <a:r>
              <a:rPr sz="1950" b="1" spc="-285" dirty="0">
                <a:latin typeface="Courier New"/>
                <a:cs typeface="Courier New"/>
              </a:rPr>
              <a:t>έ</a:t>
            </a:r>
            <a:r>
              <a:rPr sz="1950" b="1" spc="-275" dirty="0">
                <a:latin typeface="Courier New"/>
                <a:cs typeface="Courier New"/>
              </a:rPr>
              <a:t>ν</a:t>
            </a:r>
            <a:r>
              <a:rPr sz="1950" b="1" spc="-285" dirty="0">
                <a:latin typeface="Courier New"/>
                <a:cs typeface="Courier New"/>
              </a:rPr>
              <a:t>ο</a:t>
            </a:r>
            <a:r>
              <a:rPr sz="1950" b="1" spc="-225" dirty="0">
                <a:latin typeface="Courier New"/>
                <a:cs typeface="Courier New"/>
              </a:rPr>
              <a:t>] </a:t>
            </a:r>
            <a:r>
              <a:rPr sz="1950" b="1" spc="-270" dirty="0">
                <a:latin typeface="Courier New"/>
                <a:cs typeface="Courier New"/>
              </a:rPr>
              <a:t>[</a:t>
            </a:r>
            <a:r>
              <a:rPr sz="1950" b="1" spc="-275" dirty="0">
                <a:latin typeface="Courier New"/>
                <a:cs typeface="Courier New"/>
              </a:rPr>
              <a:t>Άτ</a:t>
            </a:r>
            <a:r>
              <a:rPr sz="1950" b="1" spc="-285" dirty="0">
                <a:latin typeface="Courier New"/>
                <a:cs typeface="Courier New"/>
              </a:rPr>
              <a:t>ο</a:t>
            </a:r>
            <a:r>
              <a:rPr sz="1950" b="1" spc="-275" dirty="0">
                <a:latin typeface="Courier New"/>
                <a:cs typeface="Courier New"/>
              </a:rPr>
              <a:t>µ</a:t>
            </a:r>
            <a:r>
              <a:rPr sz="1950" b="1" spc="-270" dirty="0">
                <a:latin typeface="Courier New"/>
                <a:cs typeface="Courier New"/>
              </a:rPr>
              <a:t>ο</a:t>
            </a:r>
            <a:r>
              <a:rPr sz="1950" b="1" spc="-285" dirty="0">
                <a:latin typeface="Courier New"/>
                <a:cs typeface="Courier New"/>
              </a:rPr>
              <a:t>:</a:t>
            </a:r>
            <a:r>
              <a:rPr sz="1950" b="1" spc="-275" dirty="0">
                <a:latin typeface="Courier New"/>
                <a:cs typeface="Courier New"/>
              </a:rPr>
              <a:t>?x</a:t>
            </a:r>
            <a:r>
              <a:rPr sz="1950" b="1" spc="-285" dirty="0">
                <a:latin typeface="Courier New"/>
                <a:cs typeface="Courier New"/>
              </a:rPr>
              <a:t>]</a:t>
            </a:r>
            <a:r>
              <a:rPr sz="1950" b="1" spc="-415" dirty="0">
                <a:latin typeface="Symbol"/>
                <a:cs typeface="Symbol"/>
              </a:rPr>
              <a:t></a:t>
            </a:r>
            <a:r>
              <a:rPr sz="1950" b="1" spc="-275" dirty="0">
                <a:latin typeface="Courier New"/>
                <a:cs typeface="Courier New"/>
              </a:rPr>
              <a:t>(ι</a:t>
            </a:r>
            <a:r>
              <a:rPr sz="1950" b="1" spc="-285" dirty="0">
                <a:latin typeface="Courier New"/>
                <a:cs typeface="Courier New"/>
              </a:rPr>
              <a:t>δ</a:t>
            </a:r>
            <a:r>
              <a:rPr sz="1950" b="1" spc="-275" dirty="0">
                <a:latin typeface="Courier New"/>
                <a:cs typeface="Courier New"/>
              </a:rPr>
              <a:t>ι</a:t>
            </a:r>
            <a:r>
              <a:rPr sz="1950" b="1" spc="-285" dirty="0">
                <a:latin typeface="Courier New"/>
                <a:cs typeface="Courier New"/>
              </a:rPr>
              <a:t>ό</a:t>
            </a:r>
            <a:r>
              <a:rPr sz="1950" b="1" spc="-275" dirty="0">
                <a:latin typeface="Courier New"/>
                <a:cs typeface="Courier New"/>
              </a:rPr>
              <a:t>τητ</a:t>
            </a:r>
            <a:r>
              <a:rPr sz="1950" b="1" spc="-280" dirty="0">
                <a:latin typeface="Courier New"/>
                <a:cs typeface="Courier New"/>
              </a:rPr>
              <a:t>α</a:t>
            </a:r>
            <a:r>
              <a:rPr sz="1950" b="1" spc="-285" dirty="0">
                <a:latin typeface="Courier New"/>
                <a:cs typeface="Courier New"/>
              </a:rPr>
              <a:t>)</a:t>
            </a:r>
            <a:r>
              <a:rPr sz="1950" b="1" spc="-405" dirty="0">
                <a:latin typeface="Symbol"/>
                <a:cs typeface="Symbol"/>
              </a:rPr>
              <a:t></a:t>
            </a:r>
            <a:r>
              <a:rPr sz="1950" b="1" spc="-275" dirty="0">
                <a:latin typeface="Courier New"/>
                <a:cs typeface="Courier New"/>
              </a:rPr>
              <a:t>[</a:t>
            </a:r>
            <a:r>
              <a:rPr sz="1950" b="1" spc="-285" dirty="0">
                <a:latin typeface="Courier New"/>
                <a:cs typeface="Courier New"/>
              </a:rPr>
              <a:t>Ε</a:t>
            </a:r>
            <a:r>
              <a:rPr sz="1950" b="1" spc="-275" dirty="0">
                <a:latin typeface="Courier New"/>
                <a:cs typeface="Courier New"/>
              </a:rPr>
              <a:t>π</a:t>
            </a:r>
            <a:r>
              <a:rPr sz="1950" b="1" spc="-270" dirty="0">
                <a:latin typeface="Courier New"/>
                <a:cs typeface="Courier New"/>
              </a:rPr>
              <a:t>ι</a:t>
            </a:r>
            <a:r>
              <a:rPr sz="1950" b="1" spc="-285" dirty="0">
                <a:latin typeface="Courier New"/>
                <a:cs typeface="Courier New"/>
              </a:rPr>
              <a:t>κ</a:t>
            </a:r>
            <a:r>
              <a:rPr sz="1950" b="1" spc="-270" dirty="0">
                <a:latin typeface="Courier New"/>
                <a:cs typeface="Courier New"/>
              </a:rPr>
              <a:t>ίν</a:t>
            </a:r>
            <a:r>
              <a:rPr sz="1950" b="1" spc="-285" dirty="0">
                <a:latin typeface="Courier New"/>
                <a:cs typeface="Courier New"/>
              </a:rPr>
              <a:t>δ</a:t>
            </a:r>
            <a:r>
              <a:rPr sz="1950" b="1" spc="-270" dirty="0">
                <a:latin typeface="Courier New"/>
                <a:cs typeface="Courier New"/>
              </a:rPr>
              <a:t>υ</a:t>
            </a:r>
            <a:r>
              <a:rPr sz="1950" b="1" spc="-285" dirty="0">
                <a:latin typeface="Courier New"/>
                <a:cs typeface="Courier New"/>
              </a:rPr>
              <a:t>ν</a:t>
            </a:r>
            <a:r>
              <a:rPr sz="1950" b="1" spc="-265" dirty="0">
                <a:latin typeface="Courier New"/>
                <a:cs typeface="Courier New"/>
              </a:rPr>
              <a:t>ο</a:t>
            </a:r>
            <a:r>
              <a:rPr sz="1950" b="1" spc="-225" dirty="0">
                <a:latin typeface="Courier New"/>
                <a:cs typeface="Courier New"/>
              </a:rPr>
              <a:t>]</a:t>
            </a:r>
            <a:r>
              <a:rPr sz="1950" b="1" spc="570" dirty="0">
                <a:latin typeface="Courier New"/>
                <a:cs typeface="Courier New"/>
              </a:rPr>
              <a:t> </a:t>
            </a:r>
            <a:r>
              <a:rPr sz="1950" b="1" spc="-225" dirty="0">
                <a:latin typeface="Courier New"/>
                <a:cs typeface="Courier New"/>
              </a:rPr>
              <a:t>]</a:t>
            </a:r>
            <a:endParaRPr sz="195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843" y="3872229"/>
            <a:ext cx="8475980" cy="1774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>
              <a:lnSpc>
                <a:spcPct val="100000"/>
              </a:lnSpc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spc="-10" dirty="0">
                <a:latin typeface="Times New Roman"/>
                <a:cs typeface="Times New Roman"/>
              </a:rPr>
              <a:t>Πι</a:t>
            </a:r>
            <a:r>
              <a:rPr sz="2000" b="1" spc="-5" dirty="0">
                <a:latin typeface="Times New Roman"/>
                <a:cs typeface="Times New Roman"/>
              </a:rPr>
              <a:t>ο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απλά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 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σύζευξη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δύο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γράφων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v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 γραφεί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ω</a:t>
            </a:r>
            <a:r>
              <a:rPr sz="2000" spc="-5" dirty="0">
                <a:latin typeface="Times New Roman"/>
                <a:cs typeface="Times New Roman"/>
              </a:rPr>
              <a:t>ς: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[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u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 v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]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340"/>
              </a:spcBef>
              <a:buFont typeface="Meiryo"/>
              <a:buChar char="❖"/>
              <a:tabLst>
                <a:tab pos="361950" algn="l"/>
                <a:tab pos="4104004" algn="l"/>
                <a:tab pos="4692650" algn="l"/>
                <a:tab pos="6976109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b="1" spc="-5" dirty="0">
                <a:latin typeface="Times New Roman"/>
                <a:cs typeface="Times New Roman"/>
              </a:rPr>
              <a:t>διάζευξ</a:t>
            </a:r>
            <a:r>
              <a:rPr sz="2200" b="1" dirty="0">
                <a:latin typeface="Times New Roman"/>
                <a:cs typeface="Times New Roman"/>
              </a:rPr>
              <a:t>η </a:t>
            </a:r>
            <a:r>
              <a:rPr sz="2200" spc="-5" dirty="0">
                <a:latin typeface="Times New Roman"/>
                <a:cs typeface="Times New Roman"/>
              </a:rPr>
              <a:t>(OR)</a:t>
            </a:r>
            <a:r>
              <a:rPr sz="2200" dirty="0">
                <a:latin typeface="Times New Roman"/>
                <a:cs typeface="Times New Roman"/>
              </a:rPr>
              <a:t>: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βάσε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ότι	</a:t>
            </a:r>
            <a:r>
              <a:rPr sz="2200" i="1" dirty="0">
                <a:latin typeface="Times New Roman"/>
                <a:cs typeface="Times New Roman"/>
              </a:rPr>
              <a:t>p</a:t>
            </a:r>
            <a:r>
              <a:rPr sz="2200" spc="-10" dirty="0">
                <a:latin typeface="Symbol"/>
                <a:cs typeface="Symbol"/>
              </a:rPr>
              <a:t></a:t>
            </a:r>
            <a:r>
              <a:rPr sz="2200" i="1" dirty="0">
                <a:latin typeface="Times New Roman"/>
                <a:cs typeface="Times New Roman"/>
              </a:rPr>
              <a:t>q	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5" dirty="0">
                <a:latin typeface="Times New Roman"/>
                <a:cs typeface="Times New Roman"/>
              </a:rPr>
              <a:t>ισοδύν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Symbol"/>
                <a:cs typeface="Symbol"/>
              </a:rPr>
              <a:t>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spc="-10" dirty="0">
                <a:latin typeface="Symbol"/>
                <a:cs typeface="Symbol"/>
              </a:rPr>
              <a:t></a:t>
            </a:r>
            <a:r>
              <a:rPr sz="2200" i="1" spc="-5" dirty="0">
                <a:latin typeface="Times New Roman"/>
                <a:cs typeface="Times New Roman"/>
              </a:rPr>
              <a:t>p</a:t>
            </a:r>
            <a:r>
              <a:rPr sz="2200" spc="-5" dirty="0">
                <a:latin typeface="Symbol"/>
                <a:cs typeface="Symbol"/>
              </a:rPr>
              <a:t></a:t>
            </a:r>
            <a:r>
              <a:rPr sz="2200" dirty="0">
                <a:latin typeface="Symbol"/>
                <a:cs typeface="Symbol"/>
              </a:rPr>
              <a:t></a:t>
            </a:r>
            <a:r>
              <a:rPr sz="2200" i="1" dirty="0">
                <a:latin typeface="Times New Roman"/>
                <a:cs typeface="Times New Roman"/>
              </a:rPr>
              <a:t>q</a:t>
            </a:r>
            <a:r>
              <a:rPr sz="2200" spc="-5" dirty="0">
                <a:latin typeface="Times New Roman"/>
                <a:cs typeface="Times New Roman"/>
              </a:rPr>
              <a:t>).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35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dirty="0">
                <a:latin typeface="Symbol"/>
                <a:cs typeface="Symbol"/>
              </a:rPr>
              <a:t></a:t>
            </a:r>
            <a:r>
              <a:rPr sz="2000" b="1" spc="-5" dirty="0">
                <a:latin typeface="Times New Roman"/>
                <a:cs typeface="Times New Roman"/>
              </a:rPr>
              <a:t>[ </a:t>
            </a:r>
            <a:r>
              <a:rPr sz="2000" b="1" dirty="0">
                <a:latin typeface="Symbol"/>
                <a:cs typeface="Symbol"/>
              </a:rPr>
              <a:t></a:t>
            </a:r>
            <a:r>
              <a:rPr sz="2000" b="1" spc="-5" dirty="0">
                <a:latin typeface="Times New Roman"/>
                <a:cs typeface="Times New Roman"/>
              </a:rPr>
              <a:t>[u]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Symbol"/>
                <a:cs typeface="Symbol"/>
              </a:rPr>
              <a:t></a:t>
            </a:r>
            <a:r>
              <a:rPr sz="2000" b="1" spc="-5" dirty="0">
                <a:latin typeface="Times New Roman"/>
                <a:cs typeface="Times New Roman"/>
              </a:rPr>
              <a:t>[v] ]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350"/>
              </a:spcBef>
              <a:buFont typeface="Meiryo"/>
              <a:buChar char="❖"/>
              <a:tabLst>
                <a:tab pos="361950" algn="l"/>
                <a:tab pos="3031490" algn="l"/>
              </a:tabLst>
            </a:pPr>
            <a:r>
              <a:rPr sz="2200" b="1" spc="-10" dirty="0">
                <a:latin typeface="Times New Roman"/>
                <a:cs typeface="Times New Roman"/>
              </a:rPr>
              <a:t>Συνεπαγωγ</a:t>
            </a:r>
            <a:r>
              <a:rPr sz="2200" b="1" spc="0" dirty="0">
                <a:latin typeface="Times New Roman"/>
                <a:cs typeface="Times New Roman"/>
              </a:rPr>
              <a:t>ή</a:t>
            </a:r>
            <a:r>
              <a:rPr sz="2200" dirty="0">
                <a:latin typeface="Times New Roman"/>
                <a:cs typeface="Times New Roman"/>
              </a:rPr>
              <a:t>: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p</a:t>
            </a:r>
            <a:r>
              <a:rPr sz="2200" spc="-5" dirty="0">
                <a:latin typeface="Symbol"/>
                <a:cs typeface="Symbol"/>
              </a:rPr>
              <a:t></a:t>
            </a:r>
            <a:r>
              <a:rPr sz="2200" i="1" dirty="0">
                <a:latin typeface="Times New Roman"/>
                <a:cs typeface="Times New Roman"/>
              </a:rPr>
              <a:t>q	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ισοδύν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 </a:t>
            </a:r>
            <a:r>
              <a:rPr sz="2200" spc="-5" dirty="0">
                <a:latin typeface="Symbol"/>
                <a:cs typeface="Symbol"/>
              </a:rPr>
              <a:t>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dirty="0">
                <a:latin typeface="Times New Roman"/>
                <a:cs typeface="Times New Roman"/>
              </a:rPr>
              <a:t>p</a:t>
            </a:r>
            <a:r>
              <a:rPr sz="2200" spc="-10" dirty="0">
                <a:latin typeface="Symbol"/>
                <a:cs typeface="Symbol"/>
              </a:rPr>
              <a:t></a:t>
            </a:r>
            <a:r>
              <a:rPr sz="2200" dirty="0">
                <a:latin typeface="Symbol"/>
                <a:cs typeface="Symbol"/>
              </a:rPr>
              <a:t></a:t>
            </a:r>
            <a:r>
              <a:rPr sz="2200" i="1" dirty="0">
                <a:latin typeface="Times New Roman"/>
                <a:cs typeface="Times New Roman"/>
              </a:rPr>
              <a:t>q</a:t>
            </a:r>
            <a:r>
              <a:rPr sz="2200" spc="-5" dirty="0">
                <a:latin typeface="Times New Roman"/>
                <a:cs typeface="Times New Roman"/>
              </a:rPr>
              <a:t>).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35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dirty="0">
                <a:latin typeface="Symbol"/>
                <a:cs typeface="Symbol"/>
              </a:rPr>
              <a:t></a:t>
            </a:r>
            <a:r>
              <a:rPr sz="2000" b="1" spc="-5" dirty="0">
                <a:latin typeface="Times New Roman"/>
                <a:cs typeface="Times New Roman"/>
              </a:rPr>
              <a:t>[ u </a:t>
            </a:r>
            <a:r>
              <a:rPr sz="2000" b="1" spc="0" dirty="0">
                <a:latin typeface="Symbol"/>
                <a:cs typeface="Symbol"/>
              </a:rPr>
              <a:t></a:t>
            </a:r>
            <a:r>
              <a:rPr sz="2000" b="1" spc="-5" dirty="0">
                <a:latin typeface="Times New Roman"/>
                <a:cs typeface="Times New Roman"/>
              </a:rPr>
              <a:t>[v] ]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5839" y="5679694"/>
            <a:ext cx="4201795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6195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Σε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ορφ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κανόνα: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if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p</a:t>
            </a:r>
            <a:r>
              <a:rPr sz="2000" b="1" i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and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q</a:t>
            </a:r>
            <a:r>
              <a:rPr sz="2000" b="1" i="1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w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16601" y="5679694"/>
            <a:ext cx="1948814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802764" algn="l"/>
              </a:tabLst>
            </a:pPr>
            <a:r>
              <a:rPr sz="2000" spc="-160" dirty="0">
                <a:latin typeface="Symbol"/>
                <a:cs typeface="Symbol"/>
              </a:rPr>
              <a:t></a:t>
            </a:r>
            <a:r>
              <a:rPr sz="2000" b="1" spc="-155" dirty="0">
                <a:latin typeface="Courier New"/>
                <a:cs typeface="Courier New"/>
              </a:rPr>
              <a:t>[</a:t>
            </a:r>
            <a:r>
              <a:rPr sz="2000" b="1" spc="-5" dirty="0">
                <a:latin typeface="Courier New"/>
                <a:cs typeface="Courier New"/>
              </a:rPr>
              <a:t>p</a:t>
            </a:r>
            <a:r>
              <a:rPr sz="2000" b="1" spc="-30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q</a:t>
            </a:r>
            <a:r>
              <a:rPr sz="2000" b="1" spc="-300" dirty="0">
                <a:latin typeface="Courier New"/>
                <a:cs typeface="Courier New"/>
              </a:rPr>
              <a:t> </a:t>
            </a:r>
            <a:r>
              <a:rPr sz="2000" spc="-160" dirty="0">
                <a:latin typeface="Symbol"/>
                <a:cs typeface="Symbol"/>
              </a:rPr>
              <a:t></a:t>
            </a:r>
            <a:r>
              <a:rPr sz="2000" b="1" spc="-155" dirty="0">
                <a:latin typeface="Courier New"/>
                <a:cs typeface="Courier New"/>
              </a:rPr>
              <a:t>[w]</a:t>
            </a:r>
            <a:r>
              <a:rPr sz="2000" b="1" spc="-5" dirty="0">
                <a:latin typeface="Courier New"/>
                <a:cs typeface="Courier New"/>
              </a:rPr>
              <a:t>]</a:t>
            </a:r>
            <a:r>
              <a:rPr sz="2000" b="1" dirty="0">
                <a:latin typeface="Courier New"/>
                <a:cs typeface="Courier New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32458" y="5679694"/>
            <a:ext cx="2559685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155" dirty="0">
                <a:latin typeface="Courier New"/>
                <a:cs typeface="Courier New"/>
              </a:rPr>
              <a:t>[If</a:t>
            </a:r>
            <a:r>
              <a:rPr sz="2000" b="1" spc="-5" dirty="0">
                <a:latin typeface="Courier New"/>
                <a:cs typeface="Courier New"/>
              </a:rPr>
              <a:t>:</a:t>
            </a:r>
            <a:r>
              <a:rPr sz="2000" b="1" spc="-30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p</a:t>
            </a:r>
            <a:r>
              <a:rPr sz="2000" b="1" spc="-30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q</a:t>
            </a:r>
            <a:r>
              <a:rPr sz="2000" b="1" spc="-300" dirty="0">
                <a:latin typeface="Courier New"/>
                <a:cs typeface="Courier New"/>
              </a:rPr>
              <a:t> </a:t>
            </a:r>
            <a:r>
              <a:rPr sz="2000" b="1" spc="-155" dirty="0">
                <a:latin typeface="Courier New"/>
                <a:cs typeface="Courier New"/>
              </a:rPr>
              <a:t>[Then</a:t>
            </a:r>
            <a:r>
              <a:rPr sz="2000" b="1" spc="-5" dirty="0">
                <a:latin typeface="Courier New"/>
                <a:cs typeface="Courier New"/>
              </a:rPr>
              <a:t>:</a:t>
            </a:r>
            <a:r>
              <a:rPr sz="2000" b="1" spc="-300" dirty="0">
                <a:latin typeface="Courier New"/>
                <a:cs typeface="Courier New"/>
              </a:rPr>
              <a:t> </a:t>
            </a:r>
            <a:r>
              <a:rPr sz="2000" b="1" spc="-155" dirty="0">
                <a:latin typeface="Courier New"/>
                <a:cs typeface="Courier New"/>
              </a:rPr>
              <a:t>w]]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7" name="object 9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33</a:t>
            </a:fld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92860">
              <a:lnSpc>
                <a:spcPct val="100000"/>
              </a:lnSpc>
            </a:pPr>
            <a:r>
              <a:rPr spc="-10" dirty="0"/>
              <a:t>Πώ</a:t>
            </a:r>
            <a:r>
              <a:rPr spc="-5" dirty="0"/>
              <a:t>ς</a:t>
            </a:r>
            <a:r>
              <a:rPr dirty="0"/>
              <a:t> </a:t>
            </a:r>
            <a:r>
              <a:rPr spc="-10" dirty="0"/>
              <a:t>συνδυά</a:t>
            </a:r>
            <a:r>
              <a:rPr spc="-165" dirty="0"/>
              <a:t>ζ</a:t>
            </a:r>
            <a:r>
              <a:rPr spc="-10" dirty="0"/>
              <a:t>ο</a:t>
            </a:r>
            <a:r>
              <a:rPr spc="-5" dirty="0"/>
              <a:t>ν</a:t>
            </a:r>
            <a:r>
              <a:rPr spc="-80" dirty="0"/>
              <a:t>τ</a:t>
            </a:r>
            <a:r>
              <a:rPr spc="-10" dirty="0"/>
              <a:t>α</a:t>
            </a:r>
            <a:r>
              <a:rPr spc="-5" dirty="0"/>
              <a:t>ι</a:t>
            </a:r>
            <a:r>
              <a:rPr spc="10" dirty="0"/>
              <a:t> </a:t>
            </a:r>
            <a:r>
              <a:rPr spc="-5" dirty="0"/>
              <a:t>ό</a:t>
            </a:r>
            <a:r>
              <a:rPr spc="-45" dirty="0"/>
              <a:t>λ</a:t>
            </a:r>
            <a:r>
              <a:rPr spc="-5" dirty="0"/>
              <a:t>α</a:t>
            </a:r>
            <a:r>
              <a:rPr dirty="0"/>
              <a:t> </a:t>
            </a:r>
            <a:r>
              <a:rPr spc="-90" dirty="0"/>
              <a:t>τ</a:t>
            </a:r>
            <a:r>
              <a:rPr spc="-5" dirty="0"/>
              <a:t>α</a:t>
            </a:r>
            <a:r>
              <a:rPr dirty="0"/>
              <a:t> </a:t>
            </a:r>
            <a:r>
              <a:rPr spc="-10" dirty="0"/>
              <a:t>προηγο</a:t>
            </a:r>
            <a:r>
              <a:rPr spc="0" dirty="0"/>
              <a:t>ύ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εν</a:t>
            </a:r>
            <a:r>
              <a:rPr spc="-5" dirty="0"/>
              <a:t>α</a:t>
            </a:r>
            <a:r>
              <a:rPr dirty="0">
                <a:latin typeface="Arial"/>
                <a:cs typeface="Arial"/>
              </a:rPr>
              <a:t>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915669"/>
            <a:ext cx="9765665" cy="643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508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15" dirty="0">
                <a:latin typeface="Times New Roman"/>
                <a:cs typeface="Times New Roman"/>
              </a:rPr>
              <a:t>∆ε</a:t>
            </a:r>
            <a:r>
              <a:rPr sz="2200" spc="2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πορεί όλοι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οι</a:t>
            </a:r>
            <a:r>
              <a:rPr sz="2200" spc="-5" dirty="0">
                <a:latin typeface="Times New Roman"/>
                <a:cs typeface="Times New Roman"/>
              </a:rPr>
              <a:t> αυθαίρετο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5" dirty="0">
                <a:latin typeface="Times New Roman"/>
                <a:cs typeface="Times New Roman"/>
              </a:rPr>
              <a:t>συνδυα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-5" dirty="0">
                <a:latin typeface="Times New Roman"/>
                <a:cs typeface="Times New Roman"/>
              </a:rPr>
              <a:t> εννοιώ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σχέσεω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παράγου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ορθά </a:t>
            </a:r>
            <a:r>
              <a:rPr sz="2200" dirty="0">
                <a:latin typeface="Times New Roman"/>
                <a:cs typeface="Times New Roman"/>
              </a:rPr>
              <a:t>δο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ένους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(well-formed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εννοιολογικού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γράφους</a:t>
            </a:r>
            <a:r>
              <a:rPr sz="2200" dirty="0">
                <a:latin typeface="Times New Roman"/>
                <a:cs typeface="Times New Roman"/>
              </a:rPr>
              <a:t>.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Παράδει</a:t>
            </a:r>
            <a:r>
              <a:rPr sz="2200" dirty="0">
                <a:latin typeface="Times New Roman"/>
                <a:cs typeface="Times New Roman"/>
              </a:rPr>
              <a:t>γ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85654" y="1927601"/>
            <a:ext cx="8728489" cy="1351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18180" y="2015235"/>
            <a:ext cx="929640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15" dirty="0">
                <a:latin typeface="Arial"/>
                <a:cs typeface="Arial"/>
              </a:rPr>
              <a:t>δράσ</a:t>
            </a:r>
            <a:r>
              <a:rPr sz="1850" spc="45" dirty="0">
                <a:latin typeface="Arial"/>
                <a:cs typeface="Arial"/>
              </a:rPr>
              <a:t>τ</a:t>
            </a:r>
            <a:r>
              <a:rPr sz="1850" spc="15" dirty="0">
                <a:latin typeface="Arial"/>
                <a:cs typeface="Arial"/>
              </a:rPr>
              <a:t>η</a:t>
            </a:r>
            <a:r>
              <a:rPr sz="1850" spc="10" dirty="0">
                <a:latin typeface="Arial"/>
                <a:cs typeface="Arial"/>
              </a:rPr>
              <a:t>ς</a:t>
            </a:r>
            <a:endParaRPr sz="18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35357" y="1992376"/>
            <a:ext cx="3770629" cy="375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663190" algn="l"/>
              </a:tabLst>
            </a:pPr>
            <a:r>
              <a:rPr sz="1850" spc="25" dirty="0">
                <a:latin typeface="Arial"/>
                <a:cs typeface="Arial"/>
              </a:rPr>
              <a:t>χ</a:t>
            </a:r>
            <a:r>
              <a:rPr sz="1850" spc="20" dirty="0">
                <a:latin typeface="Arial"/>
                <a:cs typeface="Arial"/>
              </a:rPr>
              <a:t>α</a:t>
            </a:r>
            <a:r>
              <a:rPr sz="1850" spc="15" dirty="0">
                <a:latin typeface="Arial"/>
                <a:cs typeface="Arial"/>
              </a:rPr>
              <a:t>ρα</a:t>
            </a:r>
            <a:r>
              <a:rPr sz="1850" spc="25" dirty="0">
                <a:latin typeface="Arial"/>
                <a:cs typeface="Arial"/>
              </a:rPr>
              <a:t>κ</a:t>
            </a:r>
            <a:r>
              <a:rPr sz="1850" spc="20" dirty="0">
                <a:latin typeface="Arial"/>
                <a:cs typeface="Arial"/>
              </a:rPr>
              <a:t>τ</a:t>
            </a:r>
            <a:r>
              <a:rPr sz="1850" spc="15" dirty="0">
                <a:latin typeface="Arial"/>
                <a:cs typeface="Arial"/>
              </a:rPr>
              <a:t>ηρ</a:t>
            </a:r>
            <a:r>
              <a:rPr sz="1850" spc="20" dirty="0">
                <a:latin typeface="Arial"/>
                <a:cs typeface="Arial"/>
              </a:rPr>
              <a:t>ι</a:t>
            </a:r>
            <a:r>
              <a:rPr sz="1850" spc="10" dirty="0">
                <a:latin typeface="Arial"/>
                <a:cs typeface="Arial"/>
              </a:rPr>
              <a:t>στι</a:t>
            </a:r>
            <a:r>
              <a:rPr sz="1850" spc="25" dirty="0">
                <a:latin typeface="Arial"/>
                <a:cs typeface="Arial"/>
              </a:rPr>
              <a:t>κ</a:t>
            </a:r>
            <a:r>
              <a:rPr sz="1850" spc="15" dirty="0">
                <a:latin typeface="Arial"/>
                <a:cs typeface="Arial"/>
              </a:rPr>
              <a:t>ό</a:t>
            </a:r>
            <a:r>
              <a:rPr sz="1850" dirty="0">
                <a:latin typeface="Arial"/>
                <a:cs typeface="Arial"/>
              </a:rPr>
              <a:t>	</a:t>
            </a:r>
            <a:r>
              <a:rPr sz="1850" spc="25" dirty="0">
                <a:latin typeface="Arial"/>
                <a:cs typeface="Arial"/>
              </a:rPr>
              <a:t>Πρά</a:t>
            </a:r>
            <a:r>
              <a:rPr sz="1850" spc="45" dirty="0">
                <a:latin typeface="Arial"/>
                <a:cs typeface="Arial"/>
              </a:rPr>
              <a:t>σ</a:t>
            </a:r>
            <a:r>
              <a:rPr sz="1850" spc="-10" dirty="0">
                <a:latin typeface="Arial"/>
                <a:cs typeface="Arial"/>
              </a:rPr>
              <a:t>ι</a:t>
            </a:r>
            <a:r>
              <a:rPr sz="1850" spc="25" dirty="0">
                <a:latin typeface="Arial"/>
                <a:cs typeface="Arial"/>
              </a:rPr>
              <a:t>ν</a:t>
            </a:r>
            <a:r>
              <a:rPr sz="1850" spc="15" dirty="0">
                <a:latin typeface="Arial"/>
                <a:cs typeface="Arial"/>
              </a:rPr>
              <a:t>ο</a:t>
            </a:r>
            <a:endParaRPr sz="18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93619" y="2888488"/>
            <a:ext cx="1166495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25" dirty="0">
                <a:latin typeface="Arial"/>
                <a:cs typeface="Arial"/>
              </a:rPr>
              <a:t>Μαν</a:t>
            </a:r>
            <a:r>
              <a:rPr sz="1850" spc="-10" dirty="0">
                <a:latin typeface="Arial"/>
                <a:cs typeface="Arial"/>
              </a:rPr>
              <a:t>ι</a:t>
            </a:r>
            <a:r>
              <a:rPr sz="1850" spc="30" dirty="0">
                <a:latin typeface="Arial"/>
                <a:cs typeface="Arial"/>
              </a:rPr>
              <a:t>ω</a:t>
            </a:r>
            <a:r>
              <a:rPr sz="1850" spc="25" dirty="0">
                <a:latin typeface="Arial"/>
                <a:cs typeface="Arial"/>
              </a:rPr>
              <a:t>δώς</a:t>
            </a:r>
            <a:endParaRPr sz="18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589391" y="2833623"/>
            <a:ext cx="910590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20" dirty="0">
                <a:latin typeface="Arial"/>
                <a:cs typeface="Arial"/>
              </a:rPr>
              <a:t>Ά</a:t>
            </a:r>
            <a:r>
              <a:rPr sz="1850" spc="25" dirty="0">
                <a:latin typeface="Arial"/>
                <a:cs typeface="Arial"/>
              </a:rPr>
              <a:t>χ</a:t>
            </a:r>
            <a:r>
              <a:rPr sz="1850" spc="15" dirty="0">
                <a:latin typeface="Arial"/>
                <a:cs typeface="Arial"/>
              </a:rPr>
              <a:t>ρ</a:t>
            </a:r>
            <a:r>
              <a:rPr sz="1850" spc="35" dirty="0">
                <a:latin typeface="Arial"/>
                <a:cs typeface="Arial"/>
              </a:rPr>
              <a:t>ω</a:t>
            </a:r>
            <a:r>
              <a:rPr sz="1850" spc="25" dirty="0">
                <a:latin typeface="Arial"/>
                <a:cs typeface="Arial"/>
              </a:rPr>
              <a:t>µ</a:t>
            </a:r>
            <a:r>
              <a:rPr sz="1850" spc="15" dirty="0">
                <a:latin typeface="Arial"/>
                <a:cs typeface="Arial"/>
              </a:rPr>
              <a:t>ο</a:t>
            </a:r>
            <a:endParaRPr sz="18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71542" y="2006853"/>
            <a:ext cx="471805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15" dirty="0">
                <a:latin typeface="Arial"/>
                <a:cs typeface="Arial"/>
              </a:rPr>
              <a:t>Ιδέα</a:t>
            </a:r>
            <a:endParaRPr sz="18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23153" y="2838958"/>
            <a:ext cx="1661795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25" dirty="0">
                <a:latin typeface="Arial"/>
                <a:cs typeface="Arial"/>
              </a:rPr>
              <a:t>χ</a:t>
            </a:r>
            <a:r>
              <a:rPr sz="1850" spc="20" dirty="0">
                <a:latin typeface="Arial"/>
                <a:cs typeface="Arial"/>
              </a:rPr>
              <a:t>α</a:t>
            </a:r>
            <a:r>
              <a:rPr sz="1850" spc="15" dirty="0">
                <a:latin typeface="Arial"/>
                <a:cs typeface="Arial"/>
              </a:rPr>
              <a:t>ρα</a:t>
            </a:r>
            <a:r>
              <a:rPr sz="1850" spc="25" dirty="0">
                <a:latin typeface="Arial"/>
                <a:cs typeface="Arial"/>
              </a:rPr>
              <a:t>κ</a:t>
            </a:r>
            <a:r>
              <a:rPr sz="1850" spc="20" dirty="0">
                <a:latin typeface="Arial"/>
                <a:cs typeface="Arial"/>
              </a:rPr>
              <a:t>τ</a:t>
            </a:r>
            <a:r>
              <a:rPr sz="1850" spc="15" dirty="0">
                <a:latin typeface="Arial"/>
                <a:cs typeface="Arial"/>
              </a:rPr>
              <a:t>ηρ</a:t>
            </a:r>
            <a:r>
              <a:rPr sz="1850" spc="20" dirty="0">
                <a:latin typeface="Arial"/>
                <a:cs typeface="Arial"/>
              </a:rPr>
              <a:t>ι</a:t>
            </a:r>
            <a:r>
              <a:rPr sz="1850" spc="15" dirty="0">
                <a:latin typeface="Arial"/>
                <a:cs typeface="Arial"/>
              </a:rPr>
              <a:t>στ</a:t>
            </a:r>
            <a:r>
              <a:rPr sz="1850" spc="-10" dirty="0">
                <a:latin typeface="Arial"/>
                <a:cs typeface="Arial"/>
              </a:rPr>
              <a:t>ι</a:t>
            </a:r>
            <a:r>
              <a:rPr sz="1850" spc="25" dirty="0">
                <a:latin typeface="Arial"/>
                <a:cs typeface="Arial"/>
              </a:rPr>
              <a:t>κ</a:t>
            </a:r>
            <a:r>
              <a:rPr sz="1850" spc="15" dirty="0">
                <a:latin typeface="Arial"/>
                <a:cs typeface="Arial"/>
              </a:rPr>
              <a:t>ό</a:t>
            </a:r>
            <a:endParaRPr sz="18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68458" y="2006853"/>
            <a:ext cx="986155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15" dirty="0">
                <a:latin typeface="Arial"/>
                <a:cs typeface="Arial"/>
              </a:rPr>
              <a:t>Κο</a:t>
            </a:r>
            <a:r>
              <a:rPr sz="1850" dirty="0">
                <a:latin typeface="Arial"/>
                <a:cs typeface="Arial"/>
              </a:rPr>
              <a:t>ι</a:t>
            </a:r>
            <a:r>
              <a:rPr sz="1850" spc="45" dirty="0">
                <a:latin typeface="Arial"/>
                <a:cs typeface="Arial"/>
              </a:rPr>
              <a:t>µ</a:t>
            </a:r>
            <a:r>
              <a:rPr sz="1850" spc="20" dirty="0">
                <a:latin typeface="Arial"/>
                <a:cs typeface="Arial"/>
              </a:rPr>
              <a:t>ά</a:t>
            </a:r>
            <a:r>
              <a:rPr sz="1850" spc="25" dirty="0">
                <a:latin typeface="Arial"/>
                <a:cs typeface="Arial"/>
              </a:rPr>
              <a:t>µ</a:t>
            </a:r>
            <a:r>
              <a:rPr sz="1850" spc="15" dirty="0">
                <a:latin typeface="Arial"/>
                <a:cs typeface="Arial"/>
              </a:rPr>
              <a:t>αι</a:t>
            </a:r>
            <a:endParaRPr sz="18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46003" y="2893821"/>
            <a:ext cx="807720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15" dirty="0">
                <a:latin typeface="Arial"/>
                <a:cs typeface="Arial"/>
              </a:rPr>
              <a:t>τρό</a:t>
            </a:r>
            <a:r>
              <a:rPr sz="1850" spc="45" dirty="0">
                <a:latin typeface="Arial"/>
                <a:cs typeface="Arial"/>
              </a:rPr>
              <a:t>π</a:t>
            </a:r>
            <a:r>
              <a:rPr sz="1850" spc="15" dirty="0">
                <a:latin typeface="Arial"/>
                <a:cs typeface="Arial"/>
              </a:rPr>
              <a:t>ος</a:t>
            </a:r>
            <a:endParaRPr sz="18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44039" y="3365500"/>
            <a:ext cx="489712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i="1" spc="-5" dirty="0">
                <a:latin typeface="Times New Roman"/>
                <a:cs typeface="Times New Roman"/>
              </a:rPr>
              <a:t>"Άχρ</a:t>
            </a:r>
            <a:r>
              <a:rPr sz="2000" i="1" spc="0" dirty="0">
                <a:latin typeface="Times New Roman"/>
                <a:cs typeface="Times New Roman"/>
              </a:rPr>
              <a:t>ω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10" dirty="0">
                <a:latin typeface="Times New Roman"/>
                <a:cs typeface="Times New Roman"/>
              </a:rPr>
              <a:t>ε</a:t>
            </a:r>
            <a:r>
              <a:rPr sz="2000" i="1" spc="-5" dirty="0">
                <a:latin typeface="Times New Roman"/>
                <a:cs typeface="Times New Roman"/>
              </a:rPr>
              <a:t>ς πράσινες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ιδέες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κο</a:t>
            </a:r>
            <a:r>
              <a:rPr sz="2000" i="1" spc="0" dirty="0">
                <a:latin typeface="Times New Roman"/>
                <a:cs typeface="Times New Roman"/>
              </a:rPr>
              <a:t>ι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ούνται</a:t>
            </a:r>
            <a:r>
              <a:rPr sz="2000" i="1" spc="10" dirty="0">
                <a:latin typeface="Times New Roman"/>
                <a:cs typeface="Times New Roman"/>
              </a:rPr>
              <a:t> 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ανιωδώ</a:t>
            </a:r>
            <a:r>
              <a:rPr sz="2000" i="1" spc="0" dirty="0">
                <a:latin typeface="Times New Roman"/>
                <a:cs typeface="Times New Roman"/>
              </a:rPr>
              <a:t>ς</a:t>
            </a:r>
            <a:r>
              <a:rPr sz="2000" i="1" spc="-5" dirty="0">
                <a:latin typeface="Times New Roman"/>
                <a:cs typeface="Times New Roman"/>
              </a:rPr>
              <a:t>"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06938" y="3365500"/>
            <a:ext cx="939800" cy="316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i="1" spc="-10" dirty="0">
                <a:latin typeface="Times New Roman"/>
                <a:cs typeface="Times New Roman"/>
              </a:rPr>
              <a:t>(</a:t>
            </a:r>
            <a:r>
              <a:rPr sz="1600" i="1" spc="-5" dirty="0">
                <a:latin typeface="Times New Roman"/>
                <a:cs typeface="Times New Roman"/>
              </a:rPr>
              <a:t>Chomsk</a:t>
            </a:r>
            <a:r>
              <a:rPr sz="1600" i="1" dirty="0">
                <a:latin typeface="Times New Roman"/>
                <a:cs typeface="Times New Roman"/>
              </a:rPr>
              <a:t>y</a:t>
            </a:r>
            <a:r>
              <a:rPr sz="2000" i="1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6843" y="3909567"/>
            <a:ext cx="7886065" cy="2364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>
              <a:lnSpc>
                <a:spcPct val="100000"/>
              </a:lnSpc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παραβίαση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ιεραρχίας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κανόνων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κοινής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λογικής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24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Απαιτούντα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ηχανι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οί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που θ</a:t>
            </a:r>
            <a:r>
              <a:rPr sz="2200" spc="-10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εξασφαλίζουν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ιουργία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ορθά </a:t>
            </a:r>
            <a:r>
              <a:rPr sz="2000" dirty="0">
                <a:latin typeface="Times New Roman"/>
                <a:cs typeface="Times New Roman"/>
              </a:rPr>
              <a:t>δ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ένω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εννοιολογικών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γράφων</a:t>
            </a:r>
            <a:endParaRPr sz="2000">
              <a:latin typeface="Times New Roman"/>
              <a:cs typeface="Times New Roman"/>
            </a:endParaRPr>
          </a:p>
          <a:p>
            <a:pPr marL="1095375" lvl="1" indent="-384175">
              <a:lnSpc>
                <a:spcPct val="100000"/>
              </a:lnSpc>
              <a:spcBef>
                <a:spcPts val="204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spc="-10" dirty="0">
                <a:latin typeface="Times New Roman"/>
                <a:cs typeface="Times New Roman"/>
              </a:rPr>
              <a:t>Κανόνε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Ορθής </a:t>
            </a:r>
            <a:r>
              <a:rPr sz="1800" spc="15" dirty="0">
                <a:latin typeface="Times New Roman"/>
                <a:cs typeface="Times New Roman"/>
              </a:rPr>
              <a:t>∆ια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10" dirty="0">
                <a:latin typeface="Times New Roman"/>
                <a:cs typeface="Times New Roman"/>
              </a:rPr>
              <a:t>όρφωσης</a:t>
            </a:r>
            <a:endParaRPr sz="18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επιτρέπουν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συλλογιστική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αυτούς</a:t>
            </a:r>
            <a:endParaRPr sz="2000">
              <a:latin typeface="Times New Roman"/>
              <a:cs typeface="Times New Roman"/>
            </a:endParaRPr>
          </a:p>
          <a:p>
            <a:pPr marL="1095375" indent="-384175">
              <a:lnSpc>
                <a:spcPct val="100000"/>
              </a:lnSpc>
              <a:spcBef>
                <a:spcPts val="204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spc="-10" dirty="0">
                <a:latin typeface="Times New Roman"/>
                <a:cs typeface="Times New Roman"/>
              </a:rPr>
              <a:t>Κανόνε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Εξαγωγής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Σ</a:t>
            </a:r>
            <a:r>
              <a:rPr sz="1800" dirty="0">
                <a:latin typeface="Times New Roman"/>
                <a:cs typeface="Times New Roman"/>
              </a:rPr>
              <a:t>υ</a:t>
            </a:r>
            <a:r>
              <a:rPr sz="1800" spc="-80" dirty="0">
                <a:latin typeface="Times New Roman"/>
                <a:cs typeface="Times New Roman"/>
              </a:rPr>
              <a:t>µ</a:t>
            </a:r>
            <a:r>
              <a:rPr sz="1800" spc="-10" dirty="0">
                <a:latin typeface="Times New Roman"/>
                <a:cs typeface="Times New Roman"/>
              </a:rPr>
              <a:t>περα</a:t>
            </a:r>
            <a:r>
              <a:rPr sz="1800" dirty="0">
                <a:latin typeface="Times New Roman"/>
                <a:cs typeface="Times New Roman"/>
              </a:rPr>
              <a:t>σ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10" dirty="0">
                <a:latin typeface="Times New Roman"/>
                <a:cs typeface="Times New Roman"/>
              </a:rPr>
              <a:t>άτων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04" name="object 10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34</a:t>
            </a:fld>
            <a:endParaRPr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1495">
              <a:lnSpc>
                <a:spcPct val="100000"/>
              </a:lnSpc>
            </a:pPr>
            <a:r>
              <a:rPr spc="-70" dirty="0"/>
              <a:t>Κ</a:t>
            </a:r>
            <a:r>
              <a:rPr spc="-10" dirty="0"/>
              <a:t>α</a:t>
            </a:r>
            <a:r>
              <a:rPr spc="-5" dirty="0"/>
              <a:t>νόνες</a:t>
            </a:r>
            <a:r>
              <a:rPr spc="5" dirty="0"/>
              <a:t> </a:t>
            </a:r>
            <a:r>
              <a:rPr spc="-5" dirty="0"/>
              <a:t>Ορθής</a:t>
            </a:r>
            <a:r>
              <a:rPr spc="-110" dirty="0"/>
              <a:t> </a:t>
            </a:r>
            <a:r>
              <a:rPr spc="100" dirty="0"/>
              <a:t>∆ια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όρφωση</a:t>
            </a:r>
            <a:r>
              <a:rPr spc="-5" dirty="0"/>
              <a:t>ς</a:t>
            </a:r>
            <a:r>
              <a:rPr spc="10" dirty="0"/>
              <a:t> </a:t>
            </a:r>
            <a:r>
              <a:rPr dirty="0">
                <a:latin typeface="Arial"/>
                <a:cs typeface="Arial"/>
              </a:rPr>
              <a:t>(1/2)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891285"/>
            <a:ext cx="9562465" cy="5109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52445">
              <a:lnSpc>
                <a:spcPct val="100000"/>
              </a:lnSpc>
            </a:pPr>
            <a:r>
              <a:rPr sz="2600" spc="-10" dirty="0">
                <a:latin typeface="Arial"/>
                <a:cs typeface="Arial"/>
              </a:rPr>
              <a:t>(</a:t>
            </a:r>
            <a:r>
              <a:rPr sz="2600" i="1" spc="-5" dirty="0">
                <a:latin typeface="Arial"/>
                <a:cs typeface="Arial"/>
              </a:rPr>
              <a:t>canonical formation rule</a:t>
            </a:r>
            <a:r>
              <a:rPr sz="2600" i="1" spc="0" dirty="0">
                <a:latin typeface="Arial"/>
                <a:cs typeface="Arial"/>
              </a:rPr>
              <a:t>s</a:t>
            </a:r>
            <a:r>
              <a:rPr sz="2600" spc="-5" dirty="0">
                <a:latin typeface="Arial"/>
                <a:cs typeface="Arial"/>
              </a:rPr>
              <a:t>)</a:t>
            </a:r>
            <a:endParaRPr sz="2600">
              <a:latin typeface="Arial"/>
              <a:cs typeface="Arial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είδος </a:t>
            </a:r>
            <a:r>
              <a:rPr sz="2200" spc="-10" dirty="0">
                <a:latin typeface="Times New Roman"/>
                <a:cs typeface="Times New Roman"/>
              </a:rPr>
              <a:t>γρ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-90" dirty="0">
                <a:latin typeface="Times New Roman"/>
                <a:cs typeface="Times New Roman"/>
              </a:rPr>
              <a:t>µµ</a:t>
            </a:r>
            <a:r>
              <a:rPr sz="2200" spc="-10" dirty="0">
                <a:latin typeface="Times New Roman"/>
                <a:cs typeface="Times New Roman"/>
              </a:rPr>
              <a:t>ατική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γι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ορθ</a:t>
            </a:r>
            <a:r>
              <a:rPr sz="2200" dirty="0">
                <a:latin typeface="Times New Roman"/>
                <a:cs typeface="Times New Roman"/>
              </a:rPr>
              <a:t>ά δ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ένου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γράφους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"/>
              </a:spcBef>
              <a:buFont typeface="Meiryo"/>
              <a:buChar char="❖"/>
            </a:pPr>
            <a:endParaRPr sz="1750">
              <a:latin typeface="Times New Roman"/>
              <a:cs typeface="Times New Roman"/>
            </a:endParaRPr>
          </a:p>
          <a:p>
            <a:pPr marL="361315" marR="10795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6 </a:t>
            </a:r>
            <a:r>
              <a:rPr sz="2200" spc="-10" dirty="0">
                <a:latin typeface="Times New Roman"/>
                <a:cs typeface="Times New Roman"/>
              </a:rPr>
              <a:t>κανόνε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παράγου</a:t>
            </a:r>
            <a:r>
              <a:rPr sz="2200" spc="-5" dirty="0">
                <a:latin typeface="Times New Roman"/>
                <a:cs typeface="Times New Roman"/>
              </a:rPr>
              <a:t>ν </a:t>
            </a:r>
            <a:r>
              <a:rPr sz="2200" spc="-10" dirty="0">
                <a:latin typeface="Times New Roman"/>
                <a:cs typeface="Times New Roman"/>
              </a:rPr>
              <a:t>ένα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ορθ</a:t>
            </a:r>
            <a:r>
              <a:rPr sz="2200" dirty="0">
                <a:latin typeface="Times New Roman"/>
                <a:cs typeface="Times New Roman"/>
              </a:rPr>
              <a:t>ά </a:t>
            </a:r>
            <a:r>
              <a:rPr sz="2200" spc="-10" dirty="0">
                <a:latin typeface="Times New Roman"/>
                <a:cs typeface="Times New Roman"/>
              </a:rPr>
              <a:t>δ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γράφ</a:t>
            </a:r>
            <a:r>
              <a:rPr sz="2200" dirty="0">
                <a:latin typeface="Times New Roman"/>
                <a:cs typeface="Times New Roman"/>
              </a:rPr>
              <a:t>ο </a:t>
            </a:r>
            <a:r>
              <a:rPr sz="2200" i="1" dirty="0">
                <a:latin typeface="Times New Roman"/>
                <a:cs typeface="Times New Roman"/>
              </a:rPr>
              <a:t>w </a:t>
            </a:r>
            <a:r>
              <a:rPr sz="2200" spc="-10" dirty="0">
                <a:latin typeface="Times New Roman"/>
                <a:cs typeface="Times New Roman"/>
              </a:rPr>
              <a:t>επιδρώντα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στους </a:t>
            </a:r>
            <a:r>
              <a:rPr sz="2200" spc="-10" dirty="0">
                <a:latin typeface="Times New Roman"/>
                <a:cs typeface="Times New Roman"/>
              </a:rPr>
              <a:t>επίσης </a:t>
            </a:r>
            <a:r>
              <a:rPr sz="2200" dirty="0">
                <a:latin typeface="Times New Roman"/>
                <a:cs typeface="Times New Roman"/>
              </a:rPr>
              <a:t>ορθά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δ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ένου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-5" dirty="0">
                <a:latin typeface="Times New Roman"/>
                <a:cs typeface="Times New Roman"/>
              </a:rPr>
              <a:t> γράφου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i="1" dirty="0">
                <a:latin typeface="Times New Roman"/>
                <a:cs typeface="Times New Roman"/>
              </a:rPr>
              <a:t>u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i="1" dirty="0">
                <a:latin typeface="Times New Roman"/>
                <a:cs typeface="Times New Roman"/>
              </a:rPr>
              <a:t>v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0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3 </a:t>
            </a:r>
            <a:r>
              <a:rPr sz="2200" spc="-10" dirty="0">
                <a:latin typeface="Times New Roman"/>
                <a:cs typeface="Times New Roman"/>
              </a:rPr>
              <a:t>κατηγορίε</a:t>
            </a:r>
            <a:r>
              <a:rPr sz="2200" dirty="0">
                <a:latin typeface="Times New Roman"/>
                <a:cs typeface="Times New Roman"/>
              </a:rPr>
              <a:t>ς: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Κανόνες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εξειδίκευσης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(περιορι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ός</a:t>
            </a:r>
            <a:r>
              <a:rPr sz="2000" spc="-10" dirty="0">
                <a:latin typeface="Times New Roman"/>
                <a:cs typeface="Times New Roman"/>
              </a:rPr>
              <a:t> 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συνένωση)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Κανόνες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γενίκευσης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(επέκταση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διαχωρι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ούς)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Κανόνες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ισοδυνα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ία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(αντιγραφή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απλοποίησ</a:t>
            </a:r>
            <a:r>
              <a:rPr sz="2000" dirty="0">
                <a:latin typeface="Times New Roman"/>
                <a:cs typeface="Times New Roman"/>
              </a:rPr>
              <a:t>η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1750">
              <a:latin typeface="Times New Roman"/>
              <a:cs typeface="Times New Roman"/>
            </a:endParaRPr>
          </a:p>
          <a:p>
            <a:pPr marL="361315" marR="508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Για </a:t>
            </a:r>
            <a:r>
              <a:rPr sz="2200" spc="-10" dirty="0">
                <a:latin typeface="Times New Roman"/>
                <a:cs typeface="Times New Roman"/>
              </a:rPr>
              <a:t>κάθ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κανόν</a:t>
            </a:r>
            <a:r>
              <a:rPr sz="2200" spc="-5" dirty="0">
                <a:latin typeface="Times New Roman"/>
                <a:cs typeface="Times New Roman"/>
              </a:rPr>
              <a:t>α </a:t>
            </a:r>
            <a:r>
              <a:rPr sz="2200" spc="-10" dirty="0">
                <a:latin typeface="Times New Roman"/>
                <a:cs typeface="Times New Roman"/>
              </a:rPr>
              <a:t>υπάρχε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αντίστροφό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το</a:t>
            </a:r>
            <a:r>
              <a:rPr sz="2200" dirty="0">
                <a:latin typeface="Times New Roman"/>
                <a:cs typeface="Times New Roman"/>
              </a:rPr>
              <a:t>υ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dirty="0">
                <a:latin typeface="Times New Roman"/>
                <a:cs typeface="Times New Roman"/>
              </a:rPr>
              <a:t>που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επιφέρε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δηλαδ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 αντίστροφο </a:t>
            </a:r>
            <a:r>
              <a:rPr sz="2200" spc="-10" dirty="0">
                <a:latin typeface="Times New Roman"/>
                <a:cs typeface="Times New Roman"/>
              </a:rPr>
              <a:t>αποτέλε</a:t>
            </a:r>
            <a:r>
              <a:rPr sz="2200" spc="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3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Αντιγραφή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-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Απλοποίηση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Περιορισ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ός -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Επέκταση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Συνένωση - </a:t>
            </a:r>
            <a:r>
              <a:rPr sz="2000" spc="5" dirty="0">
                <a:latin typeface="Times New Roman"/>
                <a:cs typeface="Times New Roman"/>
              </a:rPr>
              <a:t>∆ιαχωρι</a:t>
            </a:r>
            <a:r>
              <a:rPr sz="2000" spc="15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ός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35</a:t>
            </a:fld>
            <a:endParaRPr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04465">
              <a:lnSpc>
                <a:spcPct val="100000"/>
              </a:lnSpc>
            </a:pPr>
            <a:r>
              <a:rPr spc="-114" dirty="0"/>
              <a:t>Α</a:t>
            </a:r>
            <a:r>
              <a:rPr spc="-5" dirty="0"/>
              <a:t>ντ</a:t>
            </a:r>
            <a:r>
              <a:rPr dirty="0"/>
              <a:t>ι</a:t>
            </a:r>
            <a:r>
              <a:rPr spc="-5" dirty="0"/>
              <a:t>γ</a:t>
            </a:r>
            <a:r>
              <a:rPr spc="-10" dirty="0"/>
              <a:t>ρ</a:t>
            </a:r>
            <a:r>
              <a:rPr spc="-5" dirty="0"/>
              <a:t>α</a:t>
            </a:r>
            <a:r>
              <a:rPr dirty="0"/>
              <a:t>φ</a:t>
            </a:r>
            <a:r>
              <a:rPr spc="-5" dirty="0"/>
              <a:t>ή</a:t>
            </a:r>
            <a:r>
              <a:rPr spc="10" dirty="0"/>
              <a:t> </a:t>
            </a:r>
            <a:r>
              <a:rPr dirty="0">
                <a:latin typeface="Arial"/>
                <a:cs typeface="Arial"/>
              </a:rPr>
              <a:t>-</a:t>
            </a:r>
            <a:r>
              <a:rPr spc="-120" dirty="0">
                <a:latin typeface="Arial"/>
                <a:cs typeface="Arial"/>
              </a:rPr>
              <a:t> </a:t>
            </a:r>
            <a:r>
              <a:rPr dirty="0"/>
              <a:t>Α</a:t>
            </a:r>
            <a:r>
              <a:rPr spc="-114" dirty="0"/>
              <a:t>π</a:t>
            </a:r>
            <a:r>
              <a:rPr spc="-40" dirty="0"/>
              <a:t>λ</a:t>
            </a:r>
            <a:r>
              <a:rPr spc="-95" dirty="0"/>
              <a:t>ο</a:t>
            </a:r>
            <a:r>
              <a:rPr spc="-90" dirty="0"/>
              <a:t>π</a:t>
            </a:r>
            <a:r>
              <a:rPr spc="-10" dirty="0"/>
              <a:t>ο</a:t>
            </a:r>
            <a:r>
              <a:rPr spc="-5" dirty="0"/>
              <a:t>ίηση</a:t>
            </a:r>
          </a:p>
        </p:txBody>
      </p:sp>
      <p:sp>
        <p:nvSpPr>
          <p:cNvPr id="3" name="object 3"/>
          <p:cNvSpPr/>
          <p:nvPr/>
        </p:nvSpPr>
        <p:spPr>
          <a:xfrm>
            <a:off x="9172079" y="3265170"/>
            <a:ext cx="17780" cy="71755"/>
          </a:xfrm>
          <a:custGeom>
            <a:avLst/>
            <a:gdLst/>
            <a:ahLst/>
            <a:cxnLst/>
            <a:rect l="l" t="t" r="r" b="b"/>
            <a:pathLst>
              <a:path w="17779" h="71754">
                <a:moveTo>
                  <a:pt x="17525" y="8381"/>
                </a:moveTo>
                <a:lnTo>
                  <a:pt x="17525" y="66293"/>
                </a:lnTo>
                <a:lnTo>
                  <a:pt x="14477" y="68579"/>
                </a:lnTo>
                <a:lnTo>
                  <a:pt x="11417" y="71627"/>
                </a:lnTo>
                <a:lnTo>
                  <a:pt x="6096" y="71627"/>
                </a:lnTo>
                <a:lnTo>
                  <a:pt x="3048" y="68579"/>
                </a:lnTo>
                <a:lnTo>
                  <a:pt x="0" y="66293"/>
                </a:lnTo>
                <a:lnTo>
                  <a:pt x="0" y="6095"/>
                </a:lnTo>
                <a:lnTo>
                  <a:pt x="6096" y="0"/>
                </a:lnTo>
                <a:lnTo>
                  <a:pt x="11417" y="0"/>
                </a:lnTo>
                <a:lnTo>
                  <a:pt x="17525" y="6095"/>
                </a:lnTo>
                <a:lnTo>
                  <a:pt x="17525" y="838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172079" y="3768090"/>
            <a:ext cx="17780" cy="71755"/>
          </a:xfrm>
          <a:custGeom>
            <a:avLst/>
            <a:gdLst/>
            <a:ahLst/>
            <a:cxnLst/>
            <a:rect l="l" t="t" r="r" b="b"/>
            <a:pathLst>
              <a:path w="17779" h="71754">
                <a:moveTo>
                  <a:pt x="17525" y="8382"/>
                </a:moveTo>
                <a:lnTo>
                  <a:pt x="17525" y="66294"/>
                </a:lnTo>
                <a:lnTo>
                  <a:pt x="14477" y="69342"/>
                </a:lnTo>
                <a:lnTo>
                  <a:pt x="11417" y="71627"/>
                </a:lnTo>
                <a:lnTo>
                  <a:pt x="6096" y="71627"/>
                </a:lnTo>
                <a:lnTo>
                  <a:pt x="3048" y="69342"/>
                </a:lnTo>
                <a:lnTo>
                  <a:pt x="0" y="66294"/>
                </a:lnTo>
                <a:lnTo>
                  <a:pt x="0" y="6096"/>
                </a:lnTo>
                <a:lnTo>
                  <a:pt x="6096" y="0"/>
                </a:lnTo>
                <a:lnTo>
                  <a:pt x="11417" y="0"/>
                </a:lnTo>
                <a:lnTo>
                  <a:pt x="17525" y="6096"/>
                </a:lnTo>
                <a:lnTo>
                  <a:pt x="17525" y="8382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172079" y="3894582"/>
            <a:ext cx="17780" cy="34290"/>
          </a:xfrm>
          <a:custGeom>
            <a:avLst/>
            <a:gdLst/>
            <a:ahLst/>
            <a:cxnLst/>
            <a:rect l="l" t="t" r="r" b="b"/>
            <a:pathLst>
              <a:path w="17779" h="34289">
                <a:moveTo>
                  <a:pt x="17525" y="8381"/>
                </a:moveTo>
                <a:lnTo>
                  <a:pt x="17525" y="28955"/>
                </a:lnTo>
                <a:lnTo>
                  <a:pt x="14477" y="31241"/>
                </a:lnTo>
                <a:lnTo>
                  <a:pt x="11417" y="34289"/>
                </a:lnTo>
                <a:lnTo>
                  <a:pt x="6096" y="34289"/>
                </a:lnTo>
                <a:lnTo>
                  <a:pt x="3048" y="31241"/>
                </a:lnTo>
                <a:lnTo>
                  <a:pt x="0" y="28955"/>
                </a:lnTo>
                <a:lnTo>
                  <a:pt x="0" y="5333"/>
                </a:lnTo>
                <a:lnTo>
                  <a:pt x="3048" y="3047"/>
                </a:lnTo>
                <a:lnTo>
                  <a:pt x="6096" y="0"/>
                </a:lnTo>
                <a:lnTo>
                  <a:pt x="11417" y="0"/>
                </a:lnTo>
                <a:lnTo>
                  <a:pt x="14477" y="3047"/>
                </a:lnTo>
                <a:lnTo>
                  <a:pt x="17525" y="5333"/>
                </a:lnTo>
                <a:lnTo>
                  <a:pt x="17525" y="838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23294" y="2906033"/>
            <a:ext cx="6861194" cy="12928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24313" y="1339596"/>
            <a:ext cx="436880" cy="97790"/>
          </a:xfrm>
          <a:custGeom>
            <a:avLst/>
            <a:gdLst/>
            <a:ahLst/>
            <a:cxnLst/>
            <a:rect l="l" t="t" r="r" b="b"/>
            <a:pathLst>
              <a:path w="436879" h="97790">
                <a:moveTo>
                  <a:pt x="143256" y="0"/>
                </a:moveTo>
                <a:lnTo>
                  <a:pt x="0" y="48767"/>
                </a:lnTo>
                <a:lnTo>
                  <a:pt x="83058" y="77043"/>
                </a:lnTo>
                <a:lnTo>
                  <a:pt x="83058" y="48767"/>
                </a:lnTo>
                <a:lnTo>
                  <a:pt x="86106" y="43433"/>
                </a:lnTo>
                <a:lnTo>
                  <a:pt x="89154" y="40385"/>
                </a:lnTo>
                <a:lnTo>
                  <a:pt x="91440" y="37337"/>
                </a:lnTo>
                <a:lnTo>
                  <a:pt x="105918" y="37337"/>
                </a:lnTo>
                <a:lnTo>
                  <a:pt x="143256" y="0"/>
                </a:lnTo>
                <a:close/>
              </a:path>
              <a:path w="436879" h="97790">
                <a:moveTo>
                  <a:pt x="105918" y="37337"/>
                </a:moveTo>
                <a:lnTo>
                  <a:pt x="91440" y="37337"/>
                </a:lnTo>
                <a:lnTo>
                  <a:pt x="89154" y="40385"/>
                </a:lnTo>
                <a:lnTo>
                  <a:pt x="86106" y="43433"/>
                </a:lnTo>
                <a:lnTo>
                  <a:pt x="83058" y="48767"/>
                </a:lnTo>
                <a:lnTo>
                  <a:pt x="86106" y="54863"/>
                </a:lnTo>
                <a:lnTo>
                  <a:pt x="89154" y="57149"/>
                </a:lnTo>
                <a:lnTo>
                  <a:pt x="91440" y="60197"/>
                </a:lnTo>
                <a:lnTo>
                  <a:pt x="94488" y="60197"/>
                </a:lnTo>
                <a:lnTo>
                  <a:pt x="94488" y="48767"/>
                </a:lnTo>
                <a:lnTo>
                  <a:pt x="105918" y="37337"/>
                </a:lnTo>
                <a:close/>
              </a:path>
              <a:path w="436879" h="97790">
                <a:moveTo>
                  <a:pt x="143256" y="97535"/>
                </a:moveTo>
                <a:lnTo>
                  <a:pt x="105918" y="60197"/>
                </a:lnTo>
                <a:lnTo>
                  <a:pt x="91440" y="60197"/>
                </a:lnTo>
                <a:lnTo>
                  <a:pt x="89154" y="57149"/>
                </a:lnTo>
                <a:lnTo>
                  <a:pt x="86106" y="54863"/>
                </a:lnTo>
                <a:lnTo>
                  <a:pt x="83058" y="48767"/>
                </a:lnTo>
                <a:lnTo>
                  <a:pt x="83058" y="77043"/>
                </a:lnTo>
                <a:lnTo>
                  <a:pt x="143256" y="97535"/>
                </a:lnTo>
                <a:close/>
              </a:path>
              <a:path w="436879" h="97790">
                <a:moveTo>
                  <a:pt x="436626" y="54863"/>
                </a:moveTo>
                <a:lnTo>
                  <a:pt x="436626" y="43433"/>
                </a:lnTo>
                <a:lnTo>
                  <a:pt x="430530" y="37337"/>
                </a:lnTo>
                <a:lnTo>
                  <a:pt x="105918" y="37337"/>
                </a:lnTo>
                <a:lnTo>
                  <a:pt x="94488" y="48767"/>
                </a:lnTo>
                <a:lnTo>
                  <a:pt x="105918" y="60197"/>
                </a:lnTo>
                <a:lnTo>
                  <a:pt x="430530" y="60197"/>
                </a:lnTo>
                <a:lnTo>
                  <a:pt x="433578" y="57149"/>
                </a:lnTo>
                <a:lnTo>
                  <a:pt x="436626" y="54863"/>
                </a:lnTo>
                <a:close/>
              </a:path>
              <a:path w="436879" h="97790">
                <a:moveTo>
                  <a:pt x="105918" y="60197"/>
                </a:moveTo>
                <a:lnTo>
                  <a:pt x="94488" y="48767"/>
                </a:lnTo>
                <a:lnTo>
                  <a:pt x="94488" y="60197"/>
                </a:lnTo>
                <a:lnTo>
                  <a:pt x="105918" y="601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07371" y="1376933"/>
            <a:ext cx="353695" cy="22860"/>
          </a:xfrm>
          <a:custGeom>
            <a:avLst/>
            <a:gdLst/>
            <a:ahLst/>
            <a:cxnLst/>
            <a:rect l="l" t="t" r="r" b="b"/>
            <a:pathLst>
              <a:path w="353695" h="22859">
                <a:moveTo>
                  <a:pt x="342138" y="22860"/>
                </a:moveTo>
                <a:lnTo>
                  <a:pt x="8382" y="22860"/>
                </a:lnTo>
                <a:lnTo>
                  <a:pt x="6096" y="19812"/>
                </a:lnTo>
                <a:lnTo>
                  <a:pt x="3048" y="17526"/>
                </a:lnTo>
                <a:lnTo>
                  <a:pt x="0" y="11430"/>
                </a:lnTo>
                <a:lnTo>
                  <a:pt x="3048" y="6096"/>
                </a:lnTo>
                <a:lnTo>
                  <a:pt x="6096" y="3048"/>
                </a:lnTo>
                <a:lnTo>
                  <a:pt x="8382" y="0"/>
                </a:lnTo>
                <a:lnTo>
                  <a:pt x="347472" y="0"/>
                </a:lnTo>
                <a:lnTo>
                  <a:pt x="353568" y="6096"/>
                </a:lnTo>
                <a:lnTo>
                  <a:pt x="353568" y="17526"/>
                </a:lnTo>
                <a:lnTo>
                  <a:pt x="350520" y="19812"/>
                </a:lnTo>
                <a:lnTo>
                  <a:pt x="347472" y="22860"/>
                </a:lnTo>
                <a:lnTo>
                  <a:pt x="342138" y="228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24313" y="1339596"/>
            <a:ext cx="143510" cy="97790"/>
          </a:xfrm>
          <a:custGeom>
            <a:avLst/>
            <a:gdLst/>
            <a:ahLst/>
            <a:cxnLst/>
            <a:rect l="l" t="t" r="r" b="b"/>
            <a:pathLst>
              <a:path w="143510" h="97790">
                <a:moveTo>
                  <a:pt x="94488" y="48767"/>
                </a:moveTo>
                <a:lnTo>
                  <a:pt x="143256" y="97535"/>
                </a:lnTo>
                <a:lnTo>
                  <a:pt x="0" y="48767"/>
                </a:lnTo>
                <a:lnTo>
                  <a:pt x="143256" y="0"/>
                </a:lnTo>
                <a:lnTo>
                  <a:pt x="94488" y="4876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59387" y="1339596"/>
            <a:ext cx="441959" cy="97790"/>
          </a:xfrm>
          <a:custGeom>
            <a:avLst/>
            <a:gdLst/>
            <a:ahLst/>
            <a:cxnLst/>
            <a:rect l="l" t="t" r="r" b="b"/>
            <a:pathLst>
              <a:path w="441960" h="97790">
                <a:moveTo>
                  <a:pt x="143256" y="0"/>
                </a:moveTo>
                <a:lnTo>
                  <a:pt x="0" y="48768"/>
                </a:lnTo>
                <a:lnTo>
                  <a:pt x="83058" y="77043"/>
                </a:lnTo>
                <a:lnTo>
                  <a:pt x="83058" y="48768"/>
                </a:lnTo>
                <a:lnTo>
                  <a:pt x="86106" y="43434"/>
                </a:lnTo>
                <a:lnTo>
                  <a:pt x="88392" y="40386"/>
                </a:lnTo>
                <a:lnTo>
                  <a:pt x="91440" y="37338"/>
                </a:lnTo>
                <a:lnTo>
                  <a:pt x="108251" y="37338"/>
                </a:lnTo>
                <a:lnTo>
                  <a:pt x="143256" y="0"/>
                </a:lnTo>
                <a:close/>
              </a:path>
              <a:path w="441960" h="97790">
                <a:moveTo>
                  <a:pt x="108251" y="37338"/>
                </a:moveTo>
                <a:lnTo>
                  <a:pt x="91440" y="37338"/>
                </a:lnTo>
                <a:lnTo>
                  <a:pt x="88392" y="40386"/>
                </a:lnTo>
                <a:lnTo>
                  <a:pt x="86106" y="43434"/>
                </a:lnTo>
                <a:lnTo>
                  <a:pt x="83058" y="48768"/>
                </a:lnTo>
                <a:lnTo>
                  <a:pt x="86106" y="54864"/>
                </a:lnTo>
                <a:lnTo>
                  <a:pt x="91440" y="60198"/>
                </a:lnTo>
                <a:lnTo>
                  <a:pt x="97536" y="60198"/>
                </a:lnTo>
                <a:lnTo>
                  <a:pt x="97536" y="48768"/>
                </a:lnTo>
                <a:lnTo>
                  <a:pt x="108251" y="37338"/>
                </a:lnTo>
                <a:close/>
              </a:path>
              <a:path w="441960" h="97790">
                <a:moveTo>
                  <a:pt x="143256" y="97536"/>
                </a:moveTo>
                <a:lnTo>
                  <a:pt x="108251" y="60198"/>
                </a:lnTo>
                <a:lnTo>
                  <a:pt x="91440" y="60198"/>
                </a:lnTo>
                <a:lnTo>
                  <a:pt x="86106" y="54864"/>
                </a:lnTo>
                <a:lnTo>
                  <a:pt x="83058" y="48768"/>
                </a:lnTo>
                <a:lnTo>
                  <a:pt x="83058" y="77043"/>
                </a:lnTo>
                <a:lnTo>
                  <a:pt x="143256" y="97536"/>
                </a:lnTo>
                <a:close/>
              </a:path>
              <a:path w="441960" h="97790">
                <a:moveTo>
                  <a:pt x="441960" y="54864"/>
                </a:moveTo>
                <a:lnTo>
                  <a:pt x="441960" y="43434"/>
                </a:lnTo>
                <a:lnTo>
                  <a:pt x="438912" y="40386"/>
                </a:lnTo>
                <a:lnTo>
                  <a:pt x="436625" y="37338"/>
                </a:lnTo>
                <a:lnTo>
                  <a:pt x="108251" y="37338"/>
                </a:lnTo>
                <a:lnTo>
                  <a:pt x="97536" y="48768"/>
                </a:lnTo>
                <a:lnTo>
                  <a:pt x="108251" y="60198"/>
                </a:lnTo>
                <a:lnTo>
                  <a:pt x="436625" y="60198"/>
                </a:lnTo>
                <a:lnTo>
                  <a:pt x="438912" y="57150"/>
                </a:lnTo>
                <a:lnTo>
                  <a:pt x="441960" y="54864"/>
                </a:lnTo>
                <a:close/>
              </a:path>
              <a:path w="441960" h="97790">
                <a:moveTo>
                  <a:pt x="108251" y="60198"/>
                </a:moveTo>
                <a:lnTo>
                  <a:pt x="97536" y="48768"/>
                </a:lnTo>
                <a:lnTo>
                  <a:pt x="97536" y="60198"/>
                </a:lnTo>
                <a:lnTo>
                  <a:pt x="108251" y="60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42445" y="1376933"/>
            <a:ext cx="359410" cy="22860"/>
          </a:xfrm>
          <a:custGeom>
            <a:avLst/>
            <a:gdLst/>
            <a:ahLst/>
            <a:cxnLst/>
            <a:rect l="l" t="t" r="r" b="b"/>
            <a:pathLst>
              <a:path w="359410" h="22859">
                <a:moveTo>
                  <a:pt x="347472" y="22860"/>
                </a:moveTo>
                <a:lnTo>
                  <a:pt x="8382" y="22860"/>
                </a:lnTo>
                <a:lnTo>
                  <a:pt x="3048" y="17526"/>
                </a:lnTo>
                <a:lnTo>
                  <a:pt x="0" y="11430"/>
                </a:lnTo>
                <a:lnTo>
                  <a:pt x="3048" y="6096"/>
                </a:lnTo>
                <a:lnTo>
                  <a:pt x="5334" y="3048"/>
                </a:lnTo>
                <a:lnTo>
                  <a:pt x="8382" y="0"/>
                </a:lnTo>
                <a:lnTo>
                  <a:pt x="353567" y="0"/>
                </a:lnTo>
                <a:lnTo>
                  <a:pt x="355853" y="3048"/>
                </a:lnTo>
                <a:lnTo>
                  <a:pt x="358901" y="6096"/>
                </a:lnTo>
                <a:lnTo>
                  <a:pt x="358901" y="17526"/>
                </a:lnTo>
                <a:lnTo>
                  <a:pt x="355853" y="19812"/>
                </a:lnTo>
                <a:lnTo>
                  <a:pt x="353567" y="22860"/>
                </a:lnTo>
                <a:lnTo>
                  <a:pt x="347472" y="228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59387" y="1339596"/>
            <a:ext cx="143510" cy="97790"/>
          </a:xfrm>
          <a:custGeom>
            <a:avLst/>
            <a:gdLst/>
            <a:ahLst/>
            <a:cxnLst/>
            <a:rect l="l" t="t" r="r" b="b"/>
            <a:pathLst>
              <a:path w="143510" h="97790">
                <a:moveTo>
                  <a:pt x="97536" y="48768"/>
                </a:moveTo>
                <a:lnTo>
                  <a:pt x="143256" y="97536"/>
                </a:lnTo>
                <a:lnTo>
                  <a:pt x="0" y="48768"/>
                </a:lnTo>
                <a:lnTo>
                  <a:pt x="143256" y="0"/>
                </a:lnTo>
                <a:lnTo>
                  <a:pt x="97536" y="4876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22771" y="1322069"/>
            <a:ext cx="443230" cy="98425"/>
          </a:xfrm>
          <a:custGeom>
            <a:avLst/>
            <a:gdLst/>
            <a:ahLst/>
            <a:cxnLst/>
            <a:rect l="l" t="t" r="r" b="b"/>
            <a:pathLst>
              <a:path w="443229" h="98425">
                <a:moveTo>
                  <a:pt x="347484" y="49530"/>
                </a:moveTo>
                <a:lnTo>
                  <a:pt x="335477" y="37338"/>
                </a:lnTo>
                <a:lnTo>
                  <a:pt x="6108" y="37338"/>
                </a:lnTo>
                <a:lnTo>
                  <a:pt x="0" y="43434"/>
                </a:lnTo>
                <a:lnTo>
                  <a:pt x="0" y="51816"/>
                </a:lnTo>
                <a:lnTo>
                  <a:pt x="3060" y="57912"/>
                </a:lnTo>
                <a:lnTo>
                  <a:pt x="6108" y="60960"/>
                </a:lnTo>
                <a:lnTo>
                  <a:pt x="336051" y="60960"/>
                </a:lnTo>
                <a:lnTo>
                  <a:pt x="347484" y="49530"/>
                </a:lnTo>
                <a:close/>
              </a:path>
              <a:path w="443229" h="98425">
                <a:moveTo>
                  <a:pt x="442734" y="49530"/>
                </a:moveTo>
                <a:lnTo>
                  <a:pt x="298703" y="0"/>
                </a:lnTo>
                <a:lnTo>
                  <a:pt x="335477" y="37338"/>
                </a:lnTo>
                <a:lnTo>
                  <a:pt x="350532" y="37338"/>
                </a:lnTo>
                <a:lnTo>
                  <a:pt x="356615" y="40386"/>
                </a:lnTo>
                <a:lnTo>
                  <a:pt x="359663" y="43434"/>
                </a:lnTo>
                <a:lnTo>
                  <a:pt x="359663" y="77657"/>
                </a:lnTo>
                <a:lnTo>
                  <a:pt x="442734" y="49530"/>
                </a:lnTo>
                <a:close/>
              </a:path>
              <a:path w="443229" h="98425">
                <a:moveTo>
                  <a:pt x="359663" y="77657"/>
                </a:moveTo>
                <a:lnTo>
                  <a:pt x="359663" y="51816"/>
                </a:lnTo>
                <a:lnTo>
                  <a:pt x="356615" y="57912"/>
                </a:lnTo>
                <a:lnTo>
                  <a:pt x="350532" y="60960"/>
                </a:lnTo>
                <a:lnTo>
                  <a:pt x="336051" y="60960"/>
                </a:lnTo>
                <a:lnTo>
                  <a:pt x="298703" y="98298"/>
                </a:lnTo>
                <a:lnTo>
                  <a:pt x="359663" y="77657"/>
                </a:lnTo>
                <a:close/>
              </a:path>
              <a:path w="443229" h="98425">
                <a:moveTo>
                  <a:pt x="359663" y="51816"/>
                </a:moveTo>
                <a:lnTo>
                  <a:pt x="359663" y="43434"/>
                </a:lnTo>
                <a:lnTo>
                  <a:pt x="356615" y="40386"/>
                </a:lnTo>
                <a:lnTo>
                  <a:pt x="350532" y="37338"/>
                </a:lnTo>
                <a:lnTo>
                  <a:pt x="335477" y="37338"/>
                </a:lnTo>
                <a:lnTo>
                  <a:pt x="347484" y="49530"/>
                </a:lnTo>
                <a:lnTo>
                  <a:pt x="347484" y="60960"/>
                </a:lnTo>
                <a:lnTo>
                  <a:pt x="350532" y="60960"/>
                </a:lnTo>
                <a:lnTo>
                  <a:pt x="356615" y="57912"/>
                </a:lnTo>
                <a:lnTo>
                  <a:pt x="359663" y="51816"/>
                </a:lnTo>
                <a:close/>
              </a:path>
              <a:path w="443229" h="98425">
                <a:moveTo>
                  <a:pt x="347484" y="60960"/>
                </a:moveTo>
                <a:lnTo>
                  <a:pt x="347484" y="49530"/>
                </a:lnTo>
                <a:lnTo>
                  <a:pt x="336051" y="60960"/>
                </a:lnTo>
                <a:lnTo>
                  <a:pt x="347484" y="609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422771" y="1359408"/>
            <a:ext cx="360045" cy="24130"/>
          </a:xfrm>
          <a:custGeom>
            <a:avLst/>
            <a:gdLst/>
            <a:ahLst/>
            <a:cxnLst/>
            <a:rect l="l" t="t" r="r" b="b"/>
            <a:pathLst>
              <a:path w="360045" h="24130">
                <a:moveTo>
                  <a:pt x="347484" y="23622"/>
                </a:moveTo>
                <a:lnTo>
                  <a:pt x="6108" y="23622"/>
                </a:lnTo>
                <a:lnTo>
                  <a:pt x="3060" y="20574"/>
                </a:lnTo>
                <a:lnTo>
                  <a:pt x="0" y="14478"/>
                </a:lnTo>
                <a:lnTo>
                  <a:pt x="0" y="6096"/>
                </a:lnTo>
                <a:lnTo>
                  <a:pt x="6108" y="0"/>
                </a:lnTo>
                <a:lnTo>
                  <a:pt x="350532" y="0"/>
                </a:lnTo>
                <a:lnTo>
                  <a:pt x="356615" y="3048"/>
                </a:lnTo>
                <a:lnTo>
                  <a:pt x="359663" y="6096"/>
                </a:lnTo>
                <a:lnTo>
                  <a:pt x="359663" y="14478"/>
                </a:lnTo>
                <a:lnTo>
                  <a:pt x="356615" y="20574"/>
                </a:lnTo>
                <a:lnTo>
                  <a:pt x="350532" y="23622"/>
                </a:lnTo>
                <a:lnTo>
                  <a:pt x="347484" y="23622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21475" y="1322069"/>
            <a:ext cx="144145" cy="98425"/>
          </a:xfrm>
          <a:custGeom>
            <a:avLst/>
            <a:gdLst/>
            <a:ahLst/>
            <a:cxnLst/>
            <a:rect l="l" t="t" r="r" b="b"/>
            <a:pathLst>
              <a:path w="144145" h="98425">
                <a:moveTo>
                  <a:pt x="48780" y="49530"/>
                </a:moveTo>
                <a:lnTo>
                  <a:pt x="0" y="0"/>
                </a:lnTo>
                <a:lnTo>
                  <a:pt x="144030" y="49530"/>
                </a:lnTo>
                <a:lnTo>
                  <a:pt x="0" y="98298"/>
                </a:lnTo>
                <a:lnTo>
                  <a:pt x="48780" y="4953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46427" y="1322069"/>
            <a:ext cx="436880" cy="98425"/>
          </a:xfrm>
          <a:custGeom>
            <a:avLst/>
            <a:gdLst/>
            <a:ahLst/>
            <a:cxnLst/>
            <a:rect l="l" t="t" r="r" b="b"/>
            <a:pathLst>
              <a:path w="436879" h="98425">
                <a:moveTo>
                  <a:pt x="342137" y="49529"/>
                </a:moveTo>
                <a:lnTo>
                  <a:pt x="330133" y="37337"/>
                </a:lnTo>
                <a:lnTo>
                  <a:pt x="6096" y="37337"/>
                </a:lnTo>
                <a:lnTo>
                  <a:pt x="0" y="43433"/>
                </a:lnTo>
                <a:lnTo>
                  <a:pt x="0" y="51815"/>
                </a:lnTo>
                <a:lnTo>
                  <a:pt x="3035" y="57911"/>
                </a:lnTo>
                <a:lnTo>
                  <a:pt x="6096" y="60959"/>
                </a:lnTo>
                <a:lnTo>
                  <a:pt x="330707" y="60959"/>
                </a:lnTo>
                <a:lnTo>
                  <a:pt x="342137" y="49529"/>
                </a:lnTo>
                <a:close/>
              </a:path>
              <a:path w="436879" h="98425">
                <a:moveTo>
                  <a:pt x="436625" y="49529"/>
                </a:moveTo>
                <a:lnTo>
                  <a:pt x="293370" y="0"/>
                </a:lnTo>
                <a:lnTo>
                  <a:pt x="330133" y="37337"/>
                </a:lnTo>
                <a:lnTo>
                  <a:pt x="345173" y="37337"/>
                </a:lnTo>
                <a:lnTo>
                  <a:pt x="350520" y="40385"/>
                </a:lnTo>
                <a:lnTo>
                  <a:pt x="350520" y="43433"/>
                </a:lnTo>
                <a:lnTo>
                  <a:pt x="353568" y="49529"/>
                </a:lnTo>
                <a:lnTo>
                  <a:pt x="353568" y="77805"/>
                </a:lnTo>
                <a:lnTo>
                  <a:pt x="436625" y="49529"/>
                </a:lnTo>
                <a:close/>
              </a:path>
              <a:path w="436879" h="98425">
                <a:moveTo>
                  <a:pt x="353568" y="77805"/>
                </a:moveTo>
                <a:lnTo>
                  <a:pt x="353568" y="49529"/>
                </a:lnTo>
                <a:lnTo>
                  <a:pt x="350520" y="51815"/>
                </a:lnTo>
                <a:lnTo>
                  <a:pt x="350520" y="57911"/>
                </a:lnTo>
                <a:lnTo>
                  <a:pt x="345173" y="60959"/>
                </a:lnTo>
                <a:lnTo>
                  <a:pt x="330707" y="60959"/>
                </a:lnTo>
                <a:lnTo>
                  <a:pt x="293370" y="98297"/>
                </a:lnTo>
                <a:lnTo>
                  <a:pt x="353568" y="77805"/>
                </a:lnTo>
                <a:close/>
              </a:path>
              <a:path w="436879" h="98425">
                <a:moveTo>
                  <a:pt x="350520" y="57911"/>
                </a:moveTo>
                <a:lnTo>
                  <a:pt x="350520" y="40385"/>
                </a:lnTo>
                <a:lnTo>
                  <a:pt x="345173" y="37337"/>
                </a:lnTo>
                <a:lnTo>
                  <a:pt x="330133" y="37337"/>
                </a:lnTo>
                <a:lnTo>
                  <a:pt x="342137" y="49529"/>
                </a:lnTo>
                <a:lnTo>
                  <a:pt x="342137" y="60959"/>
                </a:lnTo>
                <a:lnTo>
                  <a:pt x="345173" y="60959"/>
                </a:lnTo>
                <a:lnTo>
                  <a:pt x="350520" y="57911"/>
                </a:lnTo>
                <a:close/>
              </a:path>
              <a:path w="436879" h="98425">
                <a:moveTo>
                  <a:pt x="342137" y="60959"/>
                </a:moveTo>
                <a:lnTo>
                  <a:pt x="342137" y="49529"/>
                </a:lnTo>
                <a:lnTo>
                  <a:pt x="330707" y="60959"/>
                </a:lnTo>
                <a:lnTo>
                  <a:pt x="342137" y="60959"/>
                </a:lnTo>
                <a:close/>
              </a:path>
              <a:path w="436879" h="98425">
                <a:moveTo>
                  <a:pt x="353568" y="49529"/>
                </a:moveTo>
                <a:lnTo>
                  <a:pt x="350520" y="43433"/>
                </a:lnTo>
                <a:lnTo>
                  <a:pt x="350520" y="51815"/>
                </a:lnTo>
                <a:lnTo>
                  <a:pt x="353568" y="495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46427" y="1359408"/>
            <a:ext cx="353695" cy="24130"/>
          </a:xfrm>
          <a:custGeom>
            <a:avLst/>
            <a:gdLst/>
            <a:ahLst/>
            <a:cxnLst/>
            <a:rect l="l" t="t" r="r" b="b"/>
            <a:pathLst>
              <a:path w="353695" h="24130">
                <a:moveTo>
                  <a:pt x="342137" y="23621"/>
                </a:moveTo>
                <a:lnTo>
                  <a:pt x="6096" y="23621"/>
                </a:lnTo>
                <a:lnTo>
                  <a:pt x="3035" y="20573"/>
                </a:lnTo>
                <a:lnTo>
                  <a:pt x="0" y="14478"/>
                </a:lnTo>
                <a:lnTo>
                  <a:pt x="0" y="6095"/>
                </a:lnTo>
                <a:lnTo>
                  <a:pt x="6096" y="0"/>
                </a:lnTo>
                <a:lnTo>
                  <a:pt x="345173" y="0"/>
                </a:lnTo>
                <a:lnTo>
                  <a:pt x="350520" y="3047"/>
                </a:lnTo>
                <a:lnTo>
                  <a:pt x="350520" y="6095"/>
                </a:lnTo>
                <a:lnTo>
                  <a:pt x="353568" y="12191"/>
                </a:lnTo>
                <a:lnTo>
                  <a:pt x="350520" y="14478"/>
                </a:lnTo>
                <a:lnTo>
                  <a:pt x="350520" y="20573"/>
                </a:lnTo>
                <a:lnTo>
                  <a:pt x="345173" y="23621"/>
                </a:lnTo>
                <a:lnTo>
                  <a:pt x="342137" y="2362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439798" y="1322069"/>
            <a:ext cx="143510" cy="98425"/>
          </a:xfrm>
          <a:custGeom>
            <a:avLst/>
            <a:gdLst/>
            <a:ahLst/>
            <a:cxnLst/>
            <a:rect l="l" t="t" r="r" b="b"/>
            <a:pathLst>
              <a:path w="143509" h="98425">
                <a:moveTo>
                  <a:pt x="48767" y="49529"/>
                </a:moveTo>
                <a:lnTo>
                  <a:pt x="0" y="0"/>
                </a:lnTo>
                <a:lnTo>
                  <a:pt x="143255" y="49529"/>
                </a:lnTo>
                <a:lnTo>
                  <a:pt x="0" y="98297"/>
                </a:lnTo>
                <a:lnTo>
                  <a:pt x="48767" y="4952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572391" y="1819655"/>
            <a:ext cx="215900" cy="862330"/>
          </a:xfrm>
          <a:custGeom>
            <a:avLst/>
            <a:gdLst/>
            <a:ahLst/>
            <a:cxnLst/>
            <a:rect l="l" t="t" r="r" b="b"/>
            <a:pathLst>
              <a:path w="215900" h="862330">
                <a:moveTo>
                  <a:pt x="0" y="646176"/>
                </a:moveTo>
                <a:lnTo>
                  <a:pt x="54863" y="646176"/>
                </a:lnTo>
                <a:lnTo>
                  <a:pt x="54863" y="0"/>
                </a:lnTo>
                <a:lnTo>
                  <a:pt x="161543" y="0"/>
                </a:lnTo>
                <a:lnTo>
                  <a:pt x="161543" y="646176"/>
                </a:lnTo>
                <a:lnTo>
                  <a:pt x="215645" y="646176"/>
                </a:lnTo>
                <a:lnTo>
                  <a:pt x="109727" y="861821"/>
                </a:lnTo>
                <a:lnTo>
                  <a:pt x="0" y="646176"/>
                </a:lnTo>
                <a:close/>
              </a:path>
            </a:pathLst>
          </a:custGeom>
          <a:ln w="172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19329" y="1819655"/>
            <a:ext cx="215265" cy="862330"/>
          </a:xfrm>
          <a:custGeom>
            <a:avLst/>
            <a:gdLst/>
            <a:ahLst/>
            <a:cxnLst/>
            <a:rect l="l" t="t" r="r" b="b"/>
            <a:pathLst>
              <a:path w="215264" h="862330">
                <a:moveTo>
                  <a:pt x="214871" y="215645"/>
                </a:moveTo>
                <a:lnTo>
                  <a:pt x="160769" y="215645"/>
                </a:lnTo>
                <a:lnTo>
                  <a:pt x="160769" y="861821"/>
                </a:lnTo>
                <a:lnTo>
                  <a:pt x="54089" y="861821"/>
                </a:lnTo>
                <a:lnTo>
                  <a:pt x="54089" y="215645"/>
                </a:lnTo>
                <a:lnTo>
                  <a:pt x="0" y="215645"/>
                </a:lnTo>
                <a:lnTo>
                  <a:pt x="108953" y="0"/>
                </a:lnTo>
                <a:lnTo>
                  <a:pt x="214871" y="215645"/>
                </a:lnTo>
                <a:close/>
              </a:path>
            </a:pathLst>
          </a:custGeom>
          <a:ln w="172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158360" y="2076196"/>
            <a:ext cx="1131570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5" dirty="0">
                <a:latin typeface="Arial"/>
                <a:cs typeface="Arial"/>
              </a:rPr>
              <a:t>Αν</a:t>
            </a:r>
            <a:r>
              <a:rPr sz="1850" spc="35" dirty="0">
                <a:latin typeface="Arial"/>
                <a:cs typeface="Arial"/>
              </a:rPr>
              <a:t>τ</a:t>
            </a:r>
            <a:r>
              <a:rPr sz="1850" spc="-5" dirty="0">
                <a:latin typeface="Arial"/>
                <a:cs typeface="Arial"/>
              </a:rPr>
              <a:t>ι</a:t>
            </a:r>
            <a:r>
              <a:rPr sz="1850" spc="15" dirty="0">
                <a:latin typeface="Arial"/>
                <a:cs typeface="Arial"/>
              </a:rPr>
              <a:t>γ</a:t>
            </a:r>
            <a:r>
              <a:rPr sz="1850" dirty="0">
                <a:latin typeface="Arial"/>
                <a:cs typeface="Arial"/>
              </a:rPr>
              <a:t>ρ</a:t>
            </a:r>
            <a:r>
              <a:rPr sz="1850" spc="15" dirty="0">
                <a:latin typeface="Arial"/>
                <a:cs typeface="Arial"/>
              </a:rPr>
              <a:t>α</a:t>
            </a:r>
            <a:r>
              <a:rPr sz="1850" spc="20" dirty="0">
                <a:latin typeface="Arial"/>
                <a:cs typeface="Arial"/>
              </a:rPr>
              <a:t>φ</a:t>
            </a:r>
            <a:r>
              <a:rPr sz="1850" spc="15" dirty="0">
                <a:latin typeface="Arial"/>
                <a:cs typeface="Arial"/>
              </a:rPr>
              <a:t>ή</a:t>
            </a:r>
            <a:endParaRPr sz="18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732409" y="2076196"/>
            <a:ext cx="1367155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5" dirty="0">
                <a:latin typeface="Arial"/>
                <a:cs typeface="Arial"/>
              </a:rPr>
              <a:t>Απ</a:t>
            </a:r>
            <a:r>
              <a:rPr sz="1850" spc="15" dirty="0">
                <a:latin typeface="Arial"/>
                <a:cs typeface="Arial"/>
              </a:rPr>
              <a:t>λ</a:t>
            </a:r>
            <a:r>
              <a:rPr sz="1850" spc="25" dirty="0">
                <a:latin typeface="Arial"/>
                <a:cs typeface="Arial"/>
              </a:rPr>
              <a:t>ο</a:t>
            </a:r>
            <a:r>
              <a:rPr sz="1850" spc="5" dirty="0">
                <a:latin typeface="Arial"/>
                <a:cs typeface="Arial"/>
              </a:rPr>
              <a:t>πο</a:t>
            </a:r>
            <a:r>
              <a:rPr sz="1850" spc="10" dirty="0">
                <a:latin typeface="Arial"/>
                <a:cs typeface="Arial"/>
              </a:rPr>
              <a:t>ίη</a:t>
            </a:r>
            <a:r>
              <a:rPr sz="1850" spc="25" dirty="0">
                <a:latin typeface="Arial"/>
                <a:cs typeface="Arial"/>
              </a:rPr>
              <a:t>σ</a:t>
            </a:r>
            <a:r>
              <a:rPr sz="1850" spc="15" dirty="0">
                <a:latin typeface="Arial"/>
                <a:cs typeface="Arial"/>
              </a:rPr>
              <a:t>η</a:t>
            </a:r>
            <a:endParaRPr sz="18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834260" y="2984500"/>
            <a:ext cx="1486535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40" dirty="0">
                <a:latin typeface="Arial"/>
                <a:cs typeface="Arial"/>
              </a:rPr>
              <a:t>Τ</a:t>
            </a:r>
            <a:r>
              <a:rPr sz="1850" spc="-5" dirty="0">
                <a:latin typeface="Arial"/>
                <a:cs typeface="Arial"/>
              </a:rPr>
              <a:t>ί</a:t>
            </a:r>
            <a:r>
              <a:rPr sz="1850" spc="15" dirty="0">
                <a:latin typeface="Arial"/>
                <a:cs typeface="Arial"/>
              </a:rPr>
              <a:t>γ</a:t>
            </a:r>
            <a:r>
              <a:rPr sz="1850" dirty="0">
                <a:latin typeface="Arial"/>
                <a:cs typeface="Arial"/>
              </a:rPr>
              <a:t>ρ</a:t>
            </a:r>
            <a:r>
              <a:rPr sz="1850" spc="10" dirty="0">
                <a:latin typeface="Arial"/>
                <a:cs typeface="Arial"/>
              </a:rPr>
              <a:t>η</a:t>
            </a:r>
            <a:r>
              <a:rPr sz="1850" spc="15" dirty="0">
                <a:latin typeface="Arial"/>
                <a:cs typeface="Arial"/>
              </a:rPr>
              <a:t>ς</a:t>
            </a:r>
            <a:r>
              <a:rPr sz="1850" spc="-5" dirty="0">
                <a:latin typeface="Arial"/>
                <a:cs typeface="Arial"/>
              </a:rPr>
              <a:t>:</a:t>
            </a:r>
            <a:r>
              <a:rPr sz="1850" spc="40" dirty="0">
                <a:latin typeface="Arial"/>
                <a:cs typeface="Arial"/>
              </a:rPr>
              <a:t>Τ</a:t>
            </a:r>
            <a:r>
              <a:rPr sz="1850" spc="20" dirty="0">
                <a:latin typeface="Arial"/>
                <a:cs typeface="Arial"/>
              </a:rPr>
              <a:t>ζ</a:t>
            </a:r>
            <a:r>
              <a:rPr sz="1850" spc="-5" dirty="0">
                <a:latin typeface="Arial"/>
                <a:cs typeface="Arial"/>
              </a:rPr>
              <a:t>ί</a:t>
            </a:r>
            <a:r>
              <a:rPr sz="1850" spc="15" dirty="0">
                <a:latin typeface="Arial"/>
                <a:cs typeface="Arial"/>
              </a:rPr>
              <a:t>µ</a:t>
            </a:r>
            <a:r>
              <a:rPr sz="1850" dirty="0">
                <a:latin typeface="Arial"/>
                <a:cs typeface="Arial"/>
              </a:rPr>
              <a:t>ης</a:t>
            </a:r>
            <a:endParaRPr sz="18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037203" y="2992882"/>
            <a:ext cx="922019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10" dirty="0">
                <a:latin typeface="Arial"/>
                <a:cs typeface="Arial"/>
              </a:rPr>
              <a:t>δράσ</a:t>
            </a:r>
            <a:r>
              <a:rPr sz="1850" spc="35" dirty="0">
                <a:latin typeface="Arial"/>
                <a:cs typeface="Arial"/>
              </a:rPr>
              <a:t>τ</a:t>
            </a:r>
            <a:r>
              <a:rPr sz="1850" spc="10" dirty="0">
                <a:latin typeface="Arial"/>
                <a:cs typeface="Arial"/>
              </a:rPr>
              <a:t>ης</a:t>
            </a:r>
            <a:endParaRPr sz="18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71692" y="2984500"/>
            <a:ext cx="682625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40" dirty="0">
                <a:latin typeface="Arial"/>
                <a:cs typeface="Arial"/>
              </a:rPr>
              <a:t>Τ</a:t>
            </a:r>
            <a:r>
              <a:rPr sz="1850" spc="5" dirty="0">
                <a:latin typeface="Arial"/>
                <a:cs typeface="Arial"/>
              </a:rPr>
              <a:t>ρ</a:t>
            </a:r>
            <a:r>
              <a:rPr sz="1850" spc="20" dirty="0">
                <a:latin typeface="Arial"/>
                <a:cs typeface="Arial"/>
              </a:rPr>
              <a:t>ώω</a:t>
            </a:r>
            <a:endParaRPr sz="18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119505" y="2970021"/>
            <a:ext cx="768985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10" dirty="0">
                <a:latin typeface="Arial"/>
                <a:cs typeface="Arial"/>
              </a:rPr>
              <a:t>παθ</a:t>
            </a:r>
            <a:r>
              <a:rPr sz="1850" spc="45" dirty="0">
                <a:latin typeface="Arial"/>
                <a:cs typeface="Arial"/>
              </a:rPr>
              <a:t>ώ</a:t>
            </a:r>
            <a:r>
              <a:rPr sz="1850" spc="10" dirty="0">
                <a:latin typeface="Arial"/>
                <a:cs typeface="Arial"/>
              </a:rPr>
              <a:t>ν</a:t>
            </a:r>
            <a:endParaRPr sz="185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8589136" y="2914650"/>
            <a:ext cx="899160" cy="431800"/>
          </a:xfrm>
          <a:custGeom>
            <a:avLst/>
            <a:gdLst/>
            <a:ahLst/>
            <a:cxnLst/>
            <a:rect l="l" t="t" r="r" b="b"/>
            <a:pathLst>
              <a:path w="899159" h="431800">
                <a:moveTo>
                  <a:pt x="0" y="0"/>
                </a:moveTo>
                <a:lnTo>
                  <a:pt x="0" y="431291"/>
                </a:lnTo>
                <a:lnTo>
                  <a:pt x="899159" y="431291"/>
                </a:lnTo>
                <a:lnTo>
                  <a:pt x="899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037203" y="3815079"/>
            <a:ext cx="922019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10" dirty="0">
                <a:latin typeface="Arial"/>
                <a:cs typeface="Arial"/>
              </a:rPr>
              <a:t>δράσ</a:t>
            </a:r>
            <a:r>
              <a:rPr sz="1850" spc="35" dirty="0">
                <a:latin typeface="Arial"/>
                <a:cs typeface="Arial"/>
              </a:rPr>
              <a:t>τ</a:t>
            </a:r>
            <a:r>
              <a:rPr sz="1850" spc="10" dirty="0">
                <a:latin typeface="Arial"/>
                <a:cs typeface="Arial"/>
              </a:rPr>
              <a:t>ης</a:t>
            </a:r>
            <a:endParaRPr sz="185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119505" y="3797553"/>
            <a:ext cx="768985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10" dirty="0">
                <a:latin typeface="Arial"/>
                <a:cs typeface="Arial"/>
              </a:rPr>
              <a:t>παθ</a:t>
            </a:r>
            <a:r>
              <a:rPr sz="1850" spc="45" dirty="0">
                <a:latin typeface="Arial"/>
                <a:cs typeface="Arial"/>
              </a:rPr>
              <a:t>ώ</a:t>
            </a:r>
            <a:r>
              <a:rPr sz="1850" spc="10" dirty="0">
                <a:latin typeface="Arial"/>
                <a:cs typeface="Arial"/>
              </a:rPr>
              <a:t>ν</a:t>
            </a:r>
            <a:endParaRPr sz="185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8589136" y="3742182"/>
            <a:ext cx="899160" cy="431800"/>
          </a:xfrm>
          <a:custGeom>
            <a:avLst/>
            <a:gdLst/>
            <a:ahLst/>
            <a:cxnLst/>
            <a:rect l="l" t="t" r="r" b="b"/>
            <a:pathLst>
              <a:path w="899159" h="431800">
                <a:moveTo>
                  <a:pt x="0" y="0"/>
                </a:moveTo>
                <a:lnTo>
                  <a:pt x="0" y="431291"/>
                </a:lnTo>
                <a:lnTo>
                  <a:pt x="899159" y="431291"/>
                </a:lnTo>
                <a:lnTo>
                  <a:pt x="899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831983" y="1172717"/>
            <a:ext cx="1327785" cy="431800"/>
          </a:xfrm>
          <a:custGeom>
            <a:avLst/>
            <a:gdLst/>
            <a:ahLst/>
            <a:cxnLst/>
            <a:rect l="l" t="t" r="r" b="b"/>
            <a:pathLst>
              <a:path w="1327785" h="431800">
                <a:moveTo>
                  <a:pt x="1327403" y="227075"/>
                </a:moveTo>
                <a:lnTo>
                  <a:pt x="1327403" y="204215"/>
                </a:lnTo>
                <a:lnTo>
                  <a:pt x="1324356" y="192785"/>
                </a:lnTo>
                <a:lnTo>
                  <a:pt x="1287018" y="140969"/>
                </a:lnTo>
                <a:lnTo>
                  <a:pt x="1261110" y="123443"/>
                </a:lnTo>
                <a:lnTo>
                  <a:pt x="1246632" y="112013"/>
                </a:lnTo>
                <a:lnTo>
                  <a:pt x="1194815" y="86106"/>
                </a:lnTo>
                <a:lnTo>
                  <a:pt x="1154429" y="72390"/>
                </a:lnTo>
                <a:lnTo>
                  <a:pt x="1134618" y="63245"/>
                </a:lnTo>
                <a:lnTo>
                  <a:pt x="1111758" y="57912"/>
                </a:lnTo>
                <a:lnTo>
                  <a:pt x="1085850" y="48768"/>
                </a:lnTo>
                <a:lnTo>
                  <a:pt x="1059941" y="43434"/>
                </a:lnTo>
                <a:lnTo>
                  <a:pt x="1034034" y="37337"/>
                </a:lnTo>
                <a:lnTo>
                  <a:pt x="1008126" y="32003"/>
                </a:lnTo>
                <a:lnTo>
                  <a:pt x="979170" y="25907"/>
                </a:lnTo>
                <a:lnTo>
                  <a:pt x="950976" y="20573"/>
                </a:lnTo>
                <a:lnTo>
                  <a:pt x="893063" y="14478"/>
                </a:lnTo>
                <a:lnTo>
                  <a:pt x="861822" y="9143"/>
                </a:lnTo>
                <a:lnTo>
                  <a:pt x="798576" y="6095"/>
                </a:lnTo>
                <a:lnTo>
                  <a:pt x="732282" y="0"/>
                </a:lnTo>
                <a:lnTo>
                  <a:pt x="594360" y="0"/>
                </a:lnTo>
                <a:lnTo>
                  <a:pt x="528827" y="6096"/>
                </a:lnTo>
                <a:lnTo>
                  <a:pt x="465582" y="9144"/>
                </a:lnTo>
                <a:lnTo>
                  <a:pt x="436625" y="14478"/>
                </a:lnTo>
                <a:lnTo>
                  <a:pt x="405384" y="17526"/>
                </a:lnTo>
                <a:lnTo>
                  <a:pt x="376427" y="20574"/>
                </a:lnTo>
                <a:lnTo>
                  <a:pt x="347472" y="25908"/>
                </a:lnTo>
                <a:lnTo>
                  <a:pt x="318515" y="32004"/>
                </a:lnTo>
                <a:lnTo>
                  <a:pt x="292608" y="37338"/>
                </a:lnTo>
                <a:lnTo>
                  <a:pt x="267462" y="43434"/>
                </a:lnTo>
                <a:lnTo>
                  <a:pt x="241553" y="48768"/>
                </a:lnTo>
                <a:lnTo>
                  <a:pt x="217932" y="57912"/>
                </a:lnTo>
                <a:lnTo>
                  <a:pt x="195072" y="63246"/>
                </a:lnTo>
                <a:lnTo>
                  <a:pt x="172212" y="72390"/>
                </a:lnTo>
                <a:lnTo>
                  <a:pt x="152400" y="77724"/>
                </a:lnTo>
                <a:lnTo>
                  <a:pt x="112013" y="95250"/>
                </a:lnTo>
                <a:lnTo>
                  <a:pt x="66294" y="123444"/>
                </a:lnTo>
                <a:lnTo>
                  <a:pt x="51815" y="132588"/>
                </a:lnTo>
                <a:lnTo>
                  <a:pt x="40386" y="140970"/>
                </a:lnTo>
                <a:lnTo>
                  <a:pt x="28956" y="152400"/>
                </a:lnTo>
                <a:lnTo>
                  <a:pt x="19812" y="160782"/>
                </a:lnTo>
                <a:lnTo>
                  <a:pt x="11429" y="172974"/>
                </a:lnTo>
                <a:lnTo>
                  <a:pt x="6096" y="184404"/>
                </a:lnTo>
                <a:lnTo>
                  <a:pt x="3048" y="192786"/>
                </a:lnTo>
                <a:lnTo>
                  <a:pt x="0" y="204216"/>
                </a:lnTo>
                <a:lnTo>
                  <a:pt x="0" y="227076"/>
                </a:lnTo>
                <a:lnTo>
                  <a:pt x="19812" y="270510"/>
                </a:lnTo>
                <a:lnTo>
                  <a:pt x="28956" y="278892"/>
                </a:lnTo>
                <a:lnTo>
                  <a:pt x="40386" y="290322"/>
                </a:lnTo>
                <a:lnTo>
                  <a:pt x="51815" y="299466"/>
                </a:lnTo>
                <a:lnTo>
                  <a:pt x="66294" y="310896"/>
                </a:lnTo>
                <a:lnTo>
                  <a:pt x="80772" y="319278"/>
                </a:lnTo>
                <a:lnTo>
                  <a:pt x="94487" y="327660"/>
                </a:lnTo>
                <a:lnTo>
                  <a:pt x="112013" y="336804"/>
                </a:lnTo>
                <a:lnTo>
                  <a:pt x="131825" y="345186"/>
                </a:lnTo>
                <a:lnTo>
                  <a:pt x="152400" y="353568"/>
                </a:lnTo>
                <a:lnTo>
                  <a:pt x="172212" y="359664"/>
                </a:lnTo>
                <a:lnTo>
                  <a:pt x="217932" y="376428"/>
                </a:lnTo>
                <a:lnTo>
                  <a:pt x="241553" y="382524"/>
                </a:lnTo>
                <a:lnTo>
                  <a:pt x="267462" y="387858"/>
                </a:lnTo>
                <a:lnTo>
                  <a:pt x="292608" y="393954"/>
                </a:lnTo>
                <a:lnTo>
                  <a:pt x="318515" y="400050"/>
                </a:lnTo>
                <a:lnTo>
                  <a:pt x="347472" y="405384"/>
                </a:lnTo>
                <a:lnTo>
                  <a:pt x="376427" y="411480"/>
                </a:lnTo>
                <a:lnTo>
                  <a:pt x="405384" y="413766"/>
                </a:lnTo>
                <a:lnTo>
                  <a:pt x="436625" y="416814"/>
                </a:lnTo>
                <a:lnTo>
                  <a:pt x="465582" y="422910"/>
                </a:lnTo>
                <a:lnTo>
                  <a:pt x="528827" y="425196"/>
                </a:lnTo>
                <a:lnTo>
                  <a:pt x="594360" y="431291"/>
                </a:lnTo>
                <a:lnTo>
                  <a:pt x="732282" y="431291"/>
                </a:lnTo>
                <a:lnTo>
                  <a:pt x="798576" y="425195"/>
                </a:lnTo>
                <a:lnTo>
                  <a:pt x="861822" y="422909"/>
                </a:lnTo>
                <a:lnTo>
                  <a:pt x="893063" y="416813"/>
                </a:lnTo>
                <a:lnTo>
                  <a:pt x="922020" y="413766"/>
                </a:lnTo>
                <a:lnTo>
                  <a:pt x="950976" y="411479"/>
                </a:lnTo>
                <a:lnTo>
                  <a:pt x="979170" y="405384"/>
                </a:lnTo>
                <a:lnTo>
                  <a:pt x="1008126" y="400050"/>
                </a:lnTo>
                <a:lnTo>
                  <a:pt x="1059941" y="387857"/>
                </a:lnTo>
                <a:lnTo>
                  <a:pt x="1085850" y="382523"/>
                </a:lnTo>
                <a:lnTo>
                  <a:pt x="1111758" y="376428"/>
                </a:lnTo>
                <a:lnTo>
                  <a:pt x="1134618" y="368045"/>
                </a:lnTo>
                <a:lnTo>
                  <a:pt x="1154429" y="359663"/>
                </a:lnTo>
                <a:lnTo>
                  <a:pt x="1175003" y="353568"/>
                </a:lnTo>
                <a:lnTo>
                  <a:pt x="1194815" y="345185"/>
                </a:lnTo>
                <a:lnTo>
                  <a:pt x="1215389" y="336803"/>
                </a:lnTo>
                <a:lnTo>
                  <a:pt x="1232153" y="327659"/>
                </a:lnTo>
                <a:lnTo>
                  <a:pt x="1275588" y="299466"/>
                </a:lnTo>
                <a:lnTo>
                  <a:pt x="1306829" y="270509"/>
                </a:lnTo>
                <a:lnTo>
                  <a:pt x="1324356" y="238506"/>
                </a:lnTo>
                <a:lnTo>
                  <a:pt x="1327403" y="2270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31983" y="1172717"/>
            <a:ext cx="1327785" cy="431800"/>
          </a:xfrm>
          <a:custGeom>
            <a:avLst/>
            <a:gdLst/>
            <a:ahLst/>
            <a:cxnLst/>
            <a:rect l="l" t="t" r="r" b="b"/>
            <a:pathLst>
              <a:path w="1327785" h="431800">
                <a:moveTo>
                  <a:pt x="663701" y="0"/>
                </a:moveTo>
                <a:lnTo>
                  <a:pt x="594360" y="0"/>
                </a:lnTo>
                <a:lnTo>
                  <a:pt x="528827" y="6096"/>
                </a:lnTo>
                <a:lnTo>
                  <a:pt x="465582" y="9144"/>
                </a:lnTo>
                <a:lnTo>
                  <a:pt x="436625" y="14478"/>
                </a:lnTo>
                <a:lnTo>
                  <a:pt x="405384" y="17526"/>
                </a:lnTo>
                <a:lnTo>
                  <a:pt x="376427" y="20574"/>
                </a:lnTo>
                <a:lnTo>
                  <a:pt x="347472" y="25908"/>
                </a:lnTo>
                <a:lnTo>
                  <a:pt x="318515" y="32004"/>
                </a:lnTo>
                <a:lnTo>
                  <a:pt x="292608" y="37338"/>
                </a:lnTo>
                <a:lnTo>
                  <a:pt x="267462" y="43434"/>
                </a:lnTo>
                <a:lnTo>
                  <a:pt x="241553" y="48768"/>
                </a:lnTo>
                <a:lnTo>
                  <a:pt x="217932" y="57912"/>
                </a:lnTo>
                <a:lnTo>
                  <a:pt x="195072" y="63246"/>
                </a:lnTo>
                <a:lnTo>
                  <a:pt x="172212" y="72390"/>
                </a:lnTo>
                <a:lnTo>
                  <a:pt x="152400" y="77724"/>
                </a:lnTo>
                <a:lnTo>
                  <a:pt x="112013" y="95250"/>
                </a:lnTo>
                <a:lnTo>
                  <a:pt x="66294" y="123444"/>
                </a:lnTo>
                <a:lnTo>
                  <a:pt x="51815" y="132588"/>
                </a:lnTo>
                <a:lnTo>
                  <a:pt x="40386" y="140970"/>
                </a:lnTo>
                <a:lnTo>
                  <a:pt x="28956" y="152400"/>
                </a:lnTo>
                <a:lnTo>
                  <a:pt x="19812" y="160782"/>
                </a:lnTo>
                <a:lnTo>
                  <a:pt x="11429" y="172974"/>
                </a:lnTo>
                <a:lnTo>
                  <a:pt x="6096" y="184404"/>
                </a:lnTo>
                <a:lnTo>
                  <a:pt x="3048" y="192786"/>
                </a:lnTo>
                <a:lnTo>
                  <a:pt x="0" y="204216"/>
                </a:lnTo>
                <a:lnTo>
                  <a:pt x="0" y="227076"/>
                </a:lnTo>
                <a:lnTo>
                  <a:pt x="19812" y="270510"/>
                </a:lnTo>
                <a:lnTo>
                  <a:pt x="28956" y="278892"/>
                </a:lnTo>
                <a:lnTo>
                  <a:pt x="40386" y="290322"/>
                </a:lnTo>
                <a:lnTo>
                  <a:pt x="51815" y="299466"/>
                </a:lnTo>
                <a:lnTo>
                  <a:pt x="66294" y="310896"/>
                </a:lnTo>
                <a:lnTo>
                  <a:pt x="80772" y="319278"/>
                </a:lnTo>
                <a:lnTo>
                  <a:pt x="94487" y="327660"/>
                </a:lnTo>
                <a:lnTo>
                  <a:pt x="112013" y="336804"/>
                </a:lnTo>
                <a:lnTo>
                  <a:pt x="131825" y="345186"/>
                </a:lnTo>
                <a:lnTo>
                  <a:pt x="152400" y="353568"/>
                </a:lnTo>
                <a:lnTo>
                  <a:pt x="172212" y="359664"/>
                </a:lnTo>
                <a:lnTo>
                  <a:pt x="217932" y="376428"/>
                </a:lnTo>
                <a:lnTo>
                  <a:pt x="241553" y="382524"/>
                </a:lnTo>
                <a:lnTo>
                  <a:pt x="267462" y="387858"/>
                </a:lnTo>
                <a:lnTo>
                  <a:pt x="292608" y="393954"/>
                </a:lnTo>
                <a:lnTo>
                  <a:pt x="318515" y="400050"/>
                </a:lnTo>
                <a:lnTo>
                  <a:pt x="347472" y="405384"/>
                </a:lnTo>
                <a:lnTo>
                  <a:pt x="376427" y="411480"/>
                </a:lnTo>
                <a:lnTo>
                  <a:pt x="405384" y="413766"/>
                </a:lnTo>
                <a:lnTo>
                  <a:pt x="436625" y="416814"/>
                </a:lnTo>
                <a:lnTo>
                  <a:pt x="465582" y="422910"/>
                </a:lnTo>
                <a:lnTo>
                  <a:pt x="528827" y="425196"/>
                </a:lnTo>
                <a:lnTo>
                  <a:pt x="594360" y="431291"/>
                </a:lnTo>
                <a:lnTo>
                  <a:pt x="732282" y="431291"/>
                </a:lnTo>
                <a:lnTo>
                  <a:pt x="798576" y="425195"/>
                </a:lnTo>
                <a:lnTo>
                  <a:pt x="861822" y="422909"/>
                </a:lnTo>
                <a:lnTo>
                  <a:pt x="893063" y="416813"/>
                </a:lnTo>
                <a:lnTo>
                  <a:pt x="922020" y="413766"/>
                </a:lnTo>
                <a:lnTo>
                  <a:pt x="950976" y="411479"/>
                </a:lnTo>
                <a:lnTo>
                  <a:pt x="979170" y="405384"/>
                </a:lnTo>
                <a:lnTo>
                  <a:pt x="1008126" y="400050"/>
                </a:lnTo>
                <a:lnTo>
                  <a:pt x="1059941" y="387857"/>
                </a:lnTo>
                <a:lnTo>
                  <a:pt x="1085850" y="382523"/>
                </a:lnTo>
                <a:lnTo>
                  <a:pt x="1111758" y="376428"/>
                </a:lnTo>
                <a:lnTo>
                  <a:pt x="1134618" y="368045"/>
                </a:lnTo>
                <a:lnTo>
                  <a:pt x="1154429" y="359663"/>
                </a:lnTo>
                <a:lnTo>
                  <a:pt x="1175003" y="353568"/>
                </a:lnTo>
                <a:lnTo>
                  <a:pt x="1194815" y="345185"/>
                </a:lnTo>
                <a:lnTo>
                  <a:pt x="1215389" y="336803"/>
                </a:lnTo>
                <a:lnTo>
                  <a:pt x="1232153" y="327659"/>
                </a:lnTo>
                <a:lnTo>
                  <a:pt x="1275588" y="299466"/>
                </a:lnTo>
                <a:lnTo>
                  <a:pt x="1306829" y="270509"/>
                </a:lnTo>
                <a:lnTo>
                  <a:pt x="1327403" y="227075"/>
                </a:lnTo>
                <a:lnTo>
                  <a:pt x="1327403" y="204215"/>
                </a:lnTo>
                <a:lnTo>
                  <a:pt x="1306829" y="160781"/>
                </a:lnTo>
                <a:lnTo>
                  <a:pt x="1275588" y="132587"/>
                </a:lnTo>
                <a:lnTo>
                  <a:pt x="1261110" y="123443"/>
                </a:lnTo>
                <a:lnTo>
                  <a:pt x="1246632" y="112013"/>
                </a:lnTo>
                <a:lnTo>
                  <a:pt x="1194815" y="86106"/>
                </a:lnTo>
                <a:lnTo>
                  <a:pt x="1154429" y="72390"/>
                </a:lnTo>
                <a:lnTo>
                  <a:pt x="1134618" y="63245"/>
                </a:lnTo>
                <a:lnTo>
                  <a:pt x="1111758" y="57912"/>
                </a:lnTo>
                <a:lnTo>
                  <a:pt x="1085850" y="48768"/>
                </a:lnTo>
                <a:lnTo>
                  <a:pt x="1059941" y="43434"/>
                </a:lnTo>
                <a:lnTo>
                  <a:pt x="1034034" y="37337"/>
                </a:lnTo>
                <a:lnTo>
                  <a:pt x="1008126" y="32003"/>
                </a:lnTo>
                <a:lnTo>
                  <a:pt x="979170" y="25907"/>
                </a:lnTo>
                <a:lnTo>
                  <a:pt x="950976" y="20573"/>
                </a:lnTo>
                <a:lnTo>
                  <a:pt x="893063" y="14478"/>
                </a:lnTo>
                <a:lnTo>
                  <a:pt x="861822" y="9143"/>
                </a:lnTo>
                <a:lnTo>
                  <a:pt x="798576" y="6095"/>
                </a:lnTo>
                <a:lnTo>
                  <a:pt x="732282" y="0"/>
                </a:lnTo>
                <a:lnTo>
                  <a:pt x="663701" y="0"/>
                </a:lnTo>
              </a:path>
            </a:pathLst>
          </a:custGeom>
          <a:ln w="172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589917" y="1172717"/>
            <a:ext cx="844550" cy="431800"/>
          </a:xfrm>
          <a:custGeom>
            <a:avLst/>
            <a:gdLst/>
            <a:ahLst/>
            <a:cxnLst/>
            <a:rect l="l" t="t" r="r" b="b"/>
            <a:pathLst>
              <a:path w="844550" h="431800">
                <a:moveTo>
                  <a:pt x="0" y="0"/>
                </a:moveTo>
                <a:lnTo>
                  <a:pt x="0" y="431292"/>
                </a:lnTo>
                <a:lnTo>
                  <a:pt x="844296" y="431292"/>
                </a:lnTo>
                <a:lnTo>
                  <a:pt x="8442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731911" y="1172717"/>
            <a:ext cx="4702810" cy="431800"/>
          </a:xfrm>
          <a:prstGeom prst="rect">
            <a:avLst/>
          </a:prstGeom>
          <a:ln w="17233">
            <a:solidFill>
              <a:srgbClr val="0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365"/>
              </a:spcBef>
              <a:tabLst>
                <a:tab pos="2308860" algn="l"/>
                <a:tab pos="3943350" algn="l"/>
              </a:tabLst>
            </a:pPr>
            <a:r>
              <a:rPr sz="1850" spc="40" dirty="0">
                <a:latin typeface="Arial"/>
                <a:cs typeface="Arial"/>
              </a:rPr>
              <a:t>Τ</a:t>
            </a:r>
            <a:r>
              <a:rPr sz="1850" spc="-5" dirty="0">
                <a:latin typeface="Arial"/>
                <a:cs typeface="Arial"/>
              </a:rPr>
              <a:t>ί</a:t>
            </a:r>
            <a:r>
              <a:rPr sz="1850" spc="15" dirty="0">
                <a:latin typeface="Arial"/>
                <a:cs typeface="Arial"/>
              </a:rPr>
              <a:t>γ</a:t>
            </a:r>
            <a:r>
              <a:rPr sz="1850" dirty="0">
                <a:latin typeface="Arial"/>
                <a:cs typeface="Arial"/>
              </a:rPr>
              <a:t>ρ</a:t>
            </a:r>
            <a:r>
              <a:rPr sz="1850" spc="10" dirty="0">
                <a:latin typeface="Arial"/>
                <a:cs typeface="Arial"/>
              </a:rPr>
              <a:t>η</a:t>
            </a:r>
            <a:r>
              <a:rPr sz="1850" spc="15" dirty="0">
                <a:latin typeface="Arial"/>
                <a:cs typeface="Arial"/>
              </a:rPr>
              <a:t>ς</a:t>
            </a:r>
            <a:r>
              <a:rPr sz="1850" spc="-5" dirty="0">
                <a:latin typeface="Arial"/>
                <a:cs typeface="Arial"/>
              </a:rPr>
              <a:t>:</a:t>
            </a:r>
            <a:r>
              <a:rPr sz="1850" spc="40" dirty="0">
                <a:latin typeface="Arial"/>
                <a:cs typeface="Arial"/>
              </a:rPr>
              <a:t>Τ</a:t>
            </a:r>
            <a:r>
              <a:rPr sz="1850" spc="20" dirty="0">
                <a:latin typeface="Arial"/>
                <a:cs typeface="Arial"/>
              </a:rPr>
              <a:t>ζ</a:t>
            </a:r>
            <a:r>
              <a:rPr sz="1850" spc="-5" dirty="0">
                <a:latin typeface="Arial"/>
                <a:cs typeface="Arial"/>
              </a:rPr>
              <a:t>ί</a:t>
            </a:r>
            <a:r>
              <a:rPr sz="1850" spc="15" dirty="0">
                <a:latin typeface="Arial"/>
                <a:cs typeface="Arial"/>
              </a:rPr>
              <a:t>µ</a:t>
            </a:r>
            <a:r>
              <a:rPr sz="1850" dirty="0">
                <a:latin typeface="Arial"/>
                <a:cs typeface="Arial"/>
              </a:rPr>
              <a:t>η</a:t>
            </a:r>
            <a:r>
              <a:rPr sz="1850" spc="10" dirty="0">
                <a:latin typeface="Arial"/>
                <a:cs typeface="Arial"/>
              </a:rPr>
              <a:t>ς</a:t>
            </a:r>
            <a:r>
              <a:rPr sz="1850" dirty="0">
                <a:latin typeface="Arial"/>
                <a:cs typeface="Arial"/>
              </a:rPr>
              <a:t>	</a:t>
            </a:r>
            <a:r>
              <a:rPr sz="1850" spc="10" dirty="0">
                <a:latin typeface="Arial"/>
                <a:cs typeface="Arial"/>
              </a:rPr>
              <a:t>δράσ</a:t>
            </a:r>
            <a:r>
              <a:rPr sz="1850" spc="35" dirty="0">
                <a:latin typeface="Arial"/>
                <a:cs typeface="Arial"/>
              </a:rPr>
              <a:t>τ</a:t>
            </a:r>
            <a:r>
              <a:rPr sz="1850" spc="10" dirty="0">
                <a:latin typeface="Arial"/>
                <a:cs typeface="Arial"/>
              </a:rPr>
              <a:t>ης</a:t>
            </a:r>
            <a:r>
              <a:rPr sz="1850" dirty="0">
                <a:latin typeface="Arial"/>
                <a:cs typeface="Arial"/>
              </a:rPr>
              <a:t>	</a:t>
            </a:r>
            <a:r>
              <a:rPr sz="1850" spc="40" dirty="0">
                <a:latin typeface="Arial"/>
                <a:cs typeface="Arial"/>
              </a:rPr>
              <a:t>Τ</a:t>
            </a:r>
            <a:r>
              <a:rPr sz="1850" spc="5" dirty="0">
                <a:latin typeface="Arial"/>
                <a:cs typeface="Arial"/>
              </a:rPr>
              <a:t>ρ</a:t>
            </a:r>
            <a:r>
              <a:rPr sz="1850" spc="20" dirty="0">
                <a:latin typeface="Arial"/>
                <a:cs typeface="Arial"/>
              </a:rPr>
              <a:t>ώω</a:t>
            </a:r>
            <a:endParaRPr sz="185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865505" y="1155953"/>
            <a:ext cx="1275715" cy="430530"/>
          </a:xfrm>
          <a:custGeom>
            <a:avLst/>
            <a:gdLst/>
            <a:ahLst/>
            <a:cxnLst/>
            <a:rect l="l" t="t" r="r" b="b"/>
            <a:pathLst>
              <a:path w="1275715" h="430530">
                <a:moveTo>
                  <a:pt x="637781" y="0"/>
                </a:moveTo>
                <a:lnTo>
                  <a:pt x="571500" y="0"/>
                </a:lnTo>
                <a:lnTo>
                  <a:pt x="508241" y="2285"/>
                </a:lnTo>
                <a:lnTo>
                  <a:pt x="448043" y="8381"/>
                </a:lnTo>
                <a:lnTo>
                  <a:pt x="390893" y="16763"/>
                </a:lnTo>
                <a:lnTo>
                  <a:pt x="361950" y="19811"/>
                </a:lnTo>
                <a:lnTo>
                  <a:pt x="332981" y="25907"/>
                </a:lnTo>
                <a:lnTo>
                  <a:pt x="307085" y="31241"/>
                </a:lnTo>
                <a:lnTo>
                  <a:pt x="281165" y="37337"/>
                </a:lnTo>
                <a:lnTo>
                  <a:pt x="255257" y="42671"/>
                </a:lnTo>
                <a:lnTo>
                  <a:pt x="232409" y="48767"/>
                </a:lnTo>
                <a:lnTo>
                  <a:pt x="209550" y="54101"/>
                </a:lnTo>
                <a:lnTo>
                  <a:pt x="186690" y="63245"/>
                </a:lnTo>
                <a:lnTo>
                  <a:pt x="166865" y="68579"/>
                </a:lnTo>
                <a:lnTo>
                  <a:pt x="146291" y="76961"/>
                </a:lnTo>
                <a:lnTo>
                  <a:pt x="126492" y="86105"/>
                </a:lnTo>
                <a:lnTo>
                  <a:pt x="108966" y="94487"/>
                </a:lnTo>
                <a:lnTo>
                  <a:pt x="92201" y="102869"/>
                </a:lnTo>
                <a:lnTo>
                  <a:pt x="77724" y="112013"/>
                </a:lnTo>
                <a:lnTo>
                  <a:pt x="63233" y="120395"/>
                </a:lnTo>
                <a:lnTo>
                  <a:pt x="48755" y="131825"/>
                </a:lnTo>
                <a:lnTo>
                  <a:pt x="37337" y="140207"/>
                </a:lnTo>
                <a:lnTo>
                  <a:pt x="28943" y="149351"/>
                </a:lnTo>
                <a:lnTo>
                  <a:pt x="19811" y="160781"/>
                </a:lnTo>
                <a:lnTo>
                  <a:pt x="14465" y="172211"/>
                </a:lnTo>
                <a:lnTo>
                  <a:pt x="8369" y="180593"/>
                </a:lnTo>
                <a:lnTo>
                  <a:pt x="3048" y="192023"/>
                </a:lnTo>
                <a:lnTo>
                  <a:pt x="0" y="203453"/>
                </a:lnTo>
                <a:lnTo>
                  <a:pt x="0" y="227075"/>
                </a:lnTo>
                <a:lnTo>
                  <a:pt x="3048" y="235457"/>
                </a:lnTo>
                <a:lnTo>
                  <a:pt x="8369" y="246887"/>
                </a:lnTo>
                <a:lnTo>
                  <a:pt x="14465" y="258317"/>
                </a:lnTo>
                <a:lnTo>
                  <a:pt x="19811" y="269747"/>
                </a:lnTo>
                <a:lnTo>
                  <a:pt x="28943" y="278129"/>
                </a:lnTo>
                <a:lnTo>
                  <a:pt x="37337" y="290321"/>
                </a:lnTo>
                <a:lnTo>
                  <a:pt x="48755" y="298703"/>
                </a:lnTo>
                <a:lnTo>
                  <a:pt x="63233" y="307085"/>
                </a:lnTo>
                <a:lnTo>
                  <a:pt x="77724" y="318515"/>
                </a:lnTo>
                <a:lnTo>
                  <a:pt x="92201" y="327659"/>
                </a:lnTo>
                <a:lnTo>
                  <a:pt x="108966" y="336041"/>
                </a:lnTo>
                <a:lnTo>
                  <a:pt x="126492" y="344423"/>
                </a:lnTo>
                <a:lnTo>
                  <a:pt x="146291" y="353567"/>
                </a:lnTo>
                <a:lnTo>
                  <a:pt x="166865" y="358901"/>
                </a:lnTo>
                <a:lnTo>
                  <a:pt x="186690" y="367283"/>
                </a:lnTo>
                <a:lnTo>
                  <a:pt x="209550" y="373379"/>
                </a:lnTo>
                <a:lnTo>
                  <a:pt x="232409" y="381761"/>
                </a:lnTo>
                <a:lnTo>
                  <a:pt x="255257" y="387857"/>
                </a:lnTo>
                <a:lnTo>
                  <a:pt x="281165" y="393191"/>
                </a:lnTo>
                <a:lnTo>
                  <a:pt x="307085" y="399287"/>
                </a:lnTo>
                <a:lnTo>
                  <a:pt x="332981" y="404621"/>
                </a:lnTo>
                <a:lnTo>
                  <a:pt x="361950" y="407669"/>
                </a:lnTo>
                <a:lnTo>
                  <a:pt x="390893" y="413765"/>
                </a:lnTo>
                <a:lnTo>
                  <a:pt x="448043" y="419099"/>
                </a:lnTo>
                <a:lnTo>
                  <a:pt x="508241" y="425195"/>
                </a:lnTo>
                <a:lnTo>
                  <a:pt x="571500" y="428243"/>
                </a:lnTo>
                <a:lnTo>
                  <a:pt x="637781" y="430529"/>
                </a:lnTo>
                <a:lnTo>
                  <a:pt x="703326" y="428243"/>
                </a:lnTo>
                <a:lnTo>
                  <a:pt x="766572" y="425195"/>
                </a:lnTo>
                <a:lnTo>
                  <a:pt x="827519" y="419099"/>
                </a:lnTo>
                <a:lnTo>
                  <a:pt x="884669" y="413765"/>
                </a:lnTo>
                <a:lnTo>
                  <a:pt x="913637" y="407669"/>
                </a:lnTo>
                <a:lnTo>
                  <a:pt x="941819" y="404621"/>
                </a:lnTo>
                <a:lnTo>
                  <a:pt x="967740" y="399287"/>
                </a:lnTo>
                <a:lnTo>
                  <a:pt x="993648" y="393191"/>
                </a:lnTo>
                <a:lnTo>
                  <a:pt x="1019543" y="387857"/>
                </a:lnTo>
                <a:lnTo>
                  <a:pt x="1042416" y="381761"/>
                </a:lnTo>
                <a:lnTo>
                  <a:pt x="1065276" y="373379"/>
                </a:lnTo>
                <a:lnTo>
                  <a:pt x="1088898" y="367283"/>
                </a:lnTo>
                <a:lnTo>
                  <a:pt x="1108709" y="358901"/>
                </a:lnTo>
                <a:lnTo>
                  <a:pt x="1128522" y="353567"/>
                </a:lnTo>
                <a:lnTo>
                  <a:pt x="1149083" y="344423"/>
                </a:lnTo>
                <a:lnTo>
                  <a:pt x="1165859" y="336041"/>
                </a:lnTo>
                <a:lnTo>
                  <a:pt x="1183385" y="327659"/>
                </a:lnTo>
                <a:lnTo>
                  <a:pt x="1197863" y="318515"/>
                </a:lnTo>
                <a:lnTo>
                  <a:pt x="1212342" y="307085"/>
                </a:lnTo>
                <a:lnTo>
                  <a:pt x="1235202" y="290321"/>
                </a:lnTo>
                <a:lnTo>
                  <a:pt x="1246619" y="278129"/>
                </a:lnTo>
                <a:lnTo>
                  <a:pt x="1255013" y="269747"/>
                </a:lnTo>
                <a:lnTo>
                  <a:pt x="1261109" y="258317"/>
                </a:lnTo>
                <a:lnTo>
                  <a:pt x="1266431" y="246887"/>
                </a:lnTo>
                <a:lnTo>
                  <a:pt x="1272540" y="235457"/>
                </a:lnTo>
                <a:lnTo>
                  <a:pt x="1272540" y="227075"/>
                </a:lnTo>
                <a:lnTo>
                  <a:pt x="1275587" y="215645"/>
                </a:lnTo>
                <a:lnTo>
                  <a:pt x="1272540" y="203453"/>
                </a:lnTo>
                <a:lnTo>
                  <a:pt x="1272540" y="192023"/>
                </a:lnTo>
                <a:lnTo>
                  <a:pt x="1266431" y="180593"/>
                </a:lnTo>
                <a:lnTo>
                  <a:pt x="1261109" y="172211"/>
                </a:lnTo>
                <a:lnTo>
                  <a:pt x="1255013" y="160781"/>
                </a:lnTo>
                <a:lnTo>
                  <a:pt x="1246619" y="149351"/>
                </a:lnTo>
                <a:lnTo>
                  <a:pt x="1235202" y="140207"/>
                </a:lnTo>
                <a:lnTo>
                  <a:pt x="1223772" y="131825"/>
                </a:lnTo>
                <a:lnTo>
                  <a:pt x="1212342" y="120395"/>
                </a:lnTo>
                <a:lnTo>
                  <a:pt x="1197863" y="112013"/>
                </a:lnTo>
                <a:lnTo>
                  <a:pt x="1183385" y="102869"/>
                </a:lnTo>
                <a:lnTo>
                  <a:pt x="1165859" y="94487"/>
                </a:lnTo>
                <a:lnTo>
                  <a:pt x="1149083" y="86105"/>
                </a:lnTo>
                <a:lnTo>
                  <a:pt x="1128522" y="76961"/>
                </a:lnTo>
                <a:lnTo>
                  <a:pt x="1108709" y="68579"/>
                </a:lnTo>
                <a:lnTo>
                  <a:pt x="1088898" y="63245"/>
                </a:lnTo>
                <a:lnTo>
                  <a:pt x="1065276" y="54101"/>
                </a:lnTo>
                <a:lnTo>
                  <a:pt x="1042416" y="48767"/>
                </a:lnTo>
                <a:lnTo>
                  <a:pt x="1019543" y="42671"/>
                </a:lnTo>
                <a:lnTo>
                  <a:pt x="993648" y="37337"/>
                </a:lnTo>
                <a:lnTo>
                  <a:pt x="967740" y="31241"/>
                </a:lnTo>
                <a:lnTo>
                  <a:pt x="941819" y="25907"/>
                </a:lnTo>
                <a:lnTo>
                  <a:pt x="913637" y="19811"/>
                </a:lnTo>
                <a:lnTo>
                  <a:pt x="884669" y="16763"/>
                </a:lnTo>
                <a:lnTo>
                  <a:pt x="827519" y="8381"/>
                </a:lnTo>
                <a:lnTo>
                  <a:pt x="766572" y="2285"/>
                </a:lnTo>
                <a:lnTo>
                  <a:pt x="703326" y="0"/>
                </a:lnTo>
                <a:lnTo>
                  <a:pt x="637781" y="0"/>
                </a:lnTo>
              </a:path>
            </a:pathLst>
          </a:custGeom>
          <a:ln w="172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7119505" y="1211326"/>
            <a:ext cx="768985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10" dirty="0">
                <a:latin typeface="Arial"/>
                <a:cs typeface="Arial"/>
              </a:rPr>
              <a:t>παθ</a:t>
            </a:r>
            <a:r>
              <a:rPr sz="1850" spc="45" dirty="0">
                <a:latin typeface="Arial"/>
                <a:cs typeface="Arial"/>
              </a:rPr>
              <a:t>ώ</a:t>
            </a:r>
            <a:r>
              <a:rPr sz="1850" spc="10" dirty="0">
                <a:latin typeface="Arial"/>
                <a:cs typeface="Arial"/>
              </a:rPr>
              <a:t>ν</a:t>
            </a:r>
            <a:endParaRPr sz="18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589136" y="1155953"/>
            <a:ext cx="899160" cy="430530"/>
          </a:xfrm>
          <a:prstGeom prst="rect">
            <a:avLst/>
          </a:prstGeom>
          <a:ln w="17233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71120">
              <a:lnSpc>
                <a:spcPct val="100000"/>
              </a:lnSpc>
              <a:spcBef>
                <a:spcPts val="320"/>
              </a:spcBef>
            </a:pPr>
            <a:r>
              <a:rPr sz="1850" spc="15" dirty="0">
                <a:latin typeface="Arial"/>
                <a:cs typeface="Arial"/>
              </a:rPr>
              <a:t>Γαζέλα</a:t>
            </a:r>
            <a:endParaRPr sz="18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254385" y="1213611"/>
            <a:ext cx="158115" cy="293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15" dirty="0">
                <a:latin typeface="Arial"/>
                <a:cs typeface="Arial"/>
              </a:rPr>
              <a:t>u</a:t>
            </a:r>
            <a:endParaRPr sz="18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210952" y="3440938"/>
            <a:ext cx="243840" cy="314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5" dirty="0">
                <a:latin typeface="Arial"/>
                <a:cs typeface="Arial"/>
              </a:rPr>
              <a:t>u</a:t>
            </a:r>
            <a:r>
              <a:rPr sz="1800" spc="15" baseline="-13888" dirty="0">
                <a:latin typeface="Arial"/>
                <a:cs typeface="Arial"/>
              </a:rPr>
              <a:t>1</a:t>
            </a:r>
            <a:endParaRPr sz="1800" baseline="-13888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46843" y="4696714"/>
            <a:ext cx="9737725" cy="121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508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Πρόκειτα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γι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κανόνε</a:t>
            </a:r>
            <a:r>
              <a:rPr sz="2200" b="1" dirty="0">
                <a:latin typeface="Times New Roman"/>
                <a:cs typeface="Times New Roman"/>
              </a:rPr>
              <a:t>ς</a:t>
            </a:r>
            <a:r>
              <a:rPr sz="2200" b="1" spc="1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ισοδυν</a:t>
            </a:r>
            <a:r>
              <a:rPr sz="2200" b="1" dirty="0">
                <a:latin typeface="Times New Roman"/>
                <a:cs typeface="Times New Roman"/>
              </a:rPr>
              <a:t>α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spc="-5" dirty="0">
                <a:latin typeface="Times New Roman"/>
                <a:cs typeface="Times New Roman"/>
              </a:rPr>
              <a:t>ία</a:t>
            </a:r>
            <a:r>
              <a:rPr sz="2200" b="1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: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οι</a:t>
            </a:r>
            <a:r>
              <a:rPr sz="2200" spc="-5" dirty="0">
                <a:latin typeface="Times New Roman"/>
                <a:cs typeface="Times New Roman"/>
              </a:rPr>
              <a:t> δύ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εκφράσει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αληθεί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ψευδεί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υπό </a:t>
            </a:r>
            <a:r>
              <a:rPr sz="2200" spc="-10" dirty="0">
                <a:latin typeface="Times New Roman"/>
                <a:cs typeface="Times New Roman"/>
              </a:rPr>
              <a:t>τι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ίδιε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ακριβώ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συνθήκε</a:t>
            </a:r>
            <a:r>
              <a:rPr sz="2200" dirty="0">
                <a:latin typeface="Times New Roman"/>
                <a:cs typeface="Times New Roman"/>
              </a:rPr>
              <a:t>ς.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0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διακεκ</a:t>
            </a:r>
            <a:r>
              <a:rPr sz="2200" spc="0" dirty="0">
                <a:latin typeface="Times New Roman"/>
                <a:cs typeface="Times New Roman"/>
              </a:rPr>
              <a:t>ο</a:t>
            </a:r>
            <a:r>
              <a:rPr sz="2200" spc="-95" dirty="0">
                <a:latin typeface="Times New Roman"/>
                <a:cs typeface="Times New Roman"/>
              </a:rPr>
              <a:t>µµ</a:t>
            </a:r>
            <a:r>
              <a:rPr sz="2200" spc="-10" dirty="0">
                <a:latin typeface="Times New Roman"/>
                <a:cs typeface="Times New Roman"/>
              </a:rPr>
              <a:t>έν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γρ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-90" dirty="0">
                <a:latin typeface="Times New Roman"/>
                <a:cs typeface="Times New Roman"/>
              </a:rPr>
              <a:t>µµ</a:t>
            </a:r>
            <a:r>
              <a:rPr sz="2200" spc="-5" dirty="0">
                <a:latin typeface="Times New Roman"/>
                <a:cs typeface="Times New Roman"/>
              </a:rPr>
              <a:t>ή </a:t>
            </a:r>
            <a:r>
              <a:rPr sz="2200" spc="-10" dirty="0">
                <a:latin typeface="Times New Roman"/>
                <a:cs typeface="Times New Roman"/>
              </a:rPr>
              <a:t>αναπαριστ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συναναφορ</a:t>
            </a:r>
            <a:r>
              <a:rPr sz="2200" b="1" dirty="0">
                <a:latin typeface="Times New Roman"/>
                <a:cs typeface="Times New Roman"/>
              </a:rPr>
              <a:t>ά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(coreferen</a:t>
            </a:r>
            <a:r>
              <a:rPr sz="2200" dirty="0">
                <a:latin typeface="Times New Roman"/>
                <a:cs typeface="Times New Roman"/>
              </a:rPr>
              <a:t>t link).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30" name="object 1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36</a:t>
            </a:fld>
            <a:endParaRPr dirty="0"/>
          </a:p>
        </p:txBody>
      </p:sp>
      <p:graphicFrame>
        <p:nvGraphicFramePr>
          <p:cNvPr id="31" name="object 31"/>
          <p:cNvGraphicFramePr>
            <a:graphicFrameLocks noGrp="1"/>
          </p:cNvGraphicFramePr>
          <p:nvPr/>
        </p:nvGraphicFramePr>
        <p:xfrm>
          <a:off x="8580519" y="2906033"/>
          <a:ext cx="925194" cy="12763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1705"/>
                <a:gridCol w="307454"/>
              </a:tblGrid>
              <a:tr h="431291"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50" spc="5" dirty="0">
                          <a:latin typeface="Arial"/>
                          <a:cs typeface="Arial"/>
                        </a:rPr>
                        <a:t>Γαζέλα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7233">
                      <a:solidFill>
                        <a:srgbClr val="000000"/>
                      </a:solidFill>
                      <a:prstDash val="solid"/>
                    </a:lnL>
                    <a:lnR w="17233">
                      <a:solidFill>
                        <a:srgbClr val="000000"/>
                      </a:solidFill>
                      <a:prstDash val="solid"/>
                    </a:lnR>
                    <a:lnT w="17233">
                      <a:solidFill>
                        <a:srgbClr val="000000"/>
                      </a:solidFill>
                      <a:prstDash val="solid"/>
                    </a:lnT>
                    <a:lnB w="17233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96240">
                <a:tc>
                  <a:txBody>
                    <a:bodyPr/>
                    <a:lstStyle/>
                    <a:p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7526">
                      <a:solidFill>
                        <a:srgbClr val="000000"/>
                      </a:solidFill>
                      <a:prstDash val="solid"/>
                    </a:lnR>
                    <a:lnT w="17233">
                      <a:solidFill>
                        <a:srgbClr val="000000"/>
                      </a:solidFill>
                      <a:prstDash val="solid"/>
                    </a:lnT>
                    <a:lnB w="17233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7526">
                      <a:solidFill>
                        <a:srgbClr val="000000"/>
                      </a:solidFill>
                      <a:prstDash val="solid"/>
                    </a:lnL>
                    <a:lnT w="17233">
                      <a:solidFill>
                        <a:srgbClr val="000000"/>
                      </a:solidFill>
                      <a:prstDash val="solid"/>
                    </a:lnT>
                    <a:lnB w="17233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1291"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50" spc="5" dirty="0">
                          <a:latin typeface="Arial"/>
                          <a:cs typeface="Arial"/>
                        </a:rPr>
                        <a:t>Γαζέλα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7233">
                      <a:solidFill>
                        <a:srgbClr val="000000"/>
                      </a:solidFill>
                      <a:prstDash val="solid"/>
                    </a:lnL>
                    <a:lnR w="17233">
                      <a:solidFill>
                        <a:srgbClr val="000000"/>
                      </a:solidFill>
                      <a:prstDash val="solid"/>
                    </a:lnR>
                    <a:lnT w="17233">
                      <a:solidFill>
                        <a:srgbClr val="000000"/>
                      </a:solidFill>
                      <a:prstDash val="solid"/>
                    </a:lnT>
                    <a:lnB w="17233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66035">
              <a:lnSpc>
                <a:spcPct val="100000"/>
              </a:lnSpc>
            </a:pPr>
            <a:r>
              <a:rPr spc="-5" dirty="0"/>
              <a:t>Περιορι</a:t>
            </a:r>
            <a:r>
              <a:rPr dirty="0"/>
              <a:t>σ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ό</a:t>
            </a:r>
            <a:r>
              <a:rPr spc="-5" dirty="0"/>
              <a:t>ς</a:t>
            </a:r>
            <a:r>
              <a:rPr dirty="0"/>
              <a:t> </a:t>
            </a:r>
            <a:r>
              <a:rPr spc="-110" dirty="0"/>
              <a:t>κ</a:t>
            </a:r>
            <a:r>
              <a:rPr spc="-10" dirty="0"/>
              <a:t>α</a:t>
            </a:r>
            <a:r>
              <a:rPr spc="-5" dirty="0"/>
              <a:t>ι</a:t>
            </a:r>
            <a:r>
              <a:rPr spc="5" dirty="0"/>
              <a:t> </a:t>
            </a:r>
            <a:r>
              <a:rPr spc="-5" dirty="0"/>
              <a:t>Επέκ</a:t>
            </a:r>
            <a:r>
              <a:rPr spc="-90" dirty="0"/>
              <a:t>τ</a:t>
            </a:r>
            <a:r>
              <a:rPr spc="-10" dirty="0"/>
              <a:t>α</a:t>
            </a:r>
            <a:r>
              <a:rPr spc="-5" dirty="0"/>
              <a:t>ση</a:t>
            </a:r>
          </a:p>
        </p:txBody>
      </p:sp>
      <p:sp>
        <p:nvSpPr>
          <p:cNvPr id="3" name="object 3"/>
          <p:cNvSpPr/>
          <p:nvPr/>
        </p:nvSpPr>
        <p:spPr>
          <a:xfrm>
            <a:off x="1829079" y="1189113"/>
            <a:ext cx="6351574" cy="4762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38157" y="3121914"/>
            <a:ext cx="443865" cy="96520"/>
          </a:xfrm>
          <a:custGeom>
            <a:avLst/>
            <a:gdLst/>
            <a:ahLst/>
            <a:cxnLst/>
            <a:rect l="l" t="t" r="r" b="b"/>
            <a:pathLst>
              <a:path w="443864" h="96519">
                <a:moveTo>
                  <a:pt x="146304" y="0"/>
                </a:moveTo>
                <a:lnTo>
                  <a:pt x="0" y="46482"/>
                </a:lnTo>
                <a:lnTo>
                  <a:pt x="84581" y="75116"/>
                </a:lnTo>
                <a:lnTo>
                  <a:pt x="84581" y="46482"/>
                </a:lnTo>
                <a:lnTo>
                  <a:pt x="87630" y="43434"/>
                </a:lnTo>
                <a:lnTo>
                  <a:pt x="90678" y="37338"/>
                </a:lnTo>
                <a:lnTo>
                  <a:pt x="93725" y="37338"/>
                </a:lnTo>
                <a:lnTo>
                  <a:pt x="99060" y="35052"/>
                </a:lnTo>
                <a:lnTo>
                  <a:pt x="110677" y="35052"/>
                </a:lnTo>
                <a:lnTo>
                  <a:pt x="146304" y="0"/>
                </a:lnTo>
                <a:close/>
              </a:path>
              <a:path w="443864" h="96519">
                <a:moveTo>
                  <a:pt x="112869" y="60960"/>
                </a:moveTo>
                <a:lnTo>
                  <a:pt x="99060" y="46482"/>
                </a:lnTo>
                <a:lnTo>
                  <a:pt x="99060" y="35052"/>
                </a:lnTo>
                <a:lnTo>
                  <a:pt x="93725" y="37338"/>
                </a:lnTo>
                <a:lnTo>
                  <a:pt x="90678" y="37338"/>
                </a:lnTo>
                <a:lnTo>
                  <a:pt x="87630" y="43434"/>
                </a:lnTo>
                <a:lnTo>
                  <a:pt x="84581" y="46482"/>
                </a:lnTo>
                <a:lnTo>
                  <a:pt x="87630" y="52578"/>
                </a:lnTo>
                <a:lnTo>
                  <a:pt x="90678" y="54864"/>
                </a:lnTo>
                <a:lnTo>
                  <a:pt x="93725" y="57912"/>
                </a:lnTo>
                <a:lnTo>
                  <a:pt x="99060" y="60960"/>
                </a:lnTo>
                <a:lnTo>
                  <a:pt x="99060" y="46482"/>
                </a:lnTo>
                <a:lnTo>
                  <a:pt x="110677" y="35052"/>
                </a:lnTo>
                <a:lnTo>
                  <a:pt x="110677" y="60960"/>
                </a:lnTo>
                <a:lnTo>
                  <a:pt x="112869" y="60960"/>
                </a:lnTo>
                <a:close/>
              </a:path>
              <a:path w="443864" h="96519">
                <a:moveTo>
                  <a:pt x="146304" y="96012"/>
                </a:moveTo>
                <a:lnTo>
                  <a:pt x="112869" y="60960"/>
                </a:lnTo>
                <a:lnTo>
                  <a:pt x="99060" y="60960"/>
                </a:lnTo>
                <a:lnTo>
                  <a:pt x="93725" y="57912"/>
                </a:lnTo>
                <a:lnTo>
                  <a:pt x="90678" y="54864"/>
                </a:lnTo>
                <a:lnTo>
                  <a:pt x="87630" y="52578"/>
                </a:lnTo>
                <a:lnTo>
                  <a:pt x="84581" y="46482"/>
                </a:lnTo>
                <a:lnTo>
                  <a:pt x="84581" y="75116"/>
                </a:lnTo>
                <a:lnTo>
                  <a:pt x="146304" y="96012"/>
                </a:lnTo>
                <a:close/>
              </a:path>
              <a:path w="443864" h="96519">
                <a:moveTo>
                  <a:pt x="443483" y="52578"/>
                </a:moveTo>
                <a:lnTo>
                  <a:pt x="443483" y="43434"/>
                </a:lnTo>
                <a:lnTo>
                  <a:pt x="440435" y="37338"/>
                </a:lnTo>
                <a:lnTo>
                  <a:pt x="438149" y="37338"/>
                </a:lnTo>
                <a:lnTo>
                  <a:pt x="432053" y="35052"/>
                </a:lnTo>
                <a:lnTo>
                  <a:pt x="110677" y="35052"/>
                </a:lnTo>
                <a:lnTo>
                  <a:pt x="99060" y="46482"/>
                </a:lnTo>
                <a:lnTo>
                  <a:pt x="112869" y="60960"/>
                </a:lnTo>
                <a:lnTo>
                  <a:pt x="432053" y="60960"/>
                </a:lnTo>
                <a:lnTo>
                  <a:pt x="438149" y="57912"/>
                </a:lnTo>
                <a:lnTo>
                  <a:pt x="440435" y="54864"/>
                </a:lnTo>
                <a:lnTo>
                  <a:pt x="443483" y="525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22739" y="3156966"/>
            <a:ext cx="359410" cy="26034"/>
          </a:xfrm>
          <a:custGeom>
            <a:avLst/>
            <a:gdLst/>
            <a:ahLst/>
            <a:cxnLst/>
            <a:rect l="l" t="t" r="r" b="b"/>
            <a:pathLst>
              <a:path w="359410" h="26035">
                <a:moveTo>
                  <a:pt x="347471" y="25907"/>
                </a:moveTo>
                <a:lnTo>
                  <a:pt x="14478" y="25907"/>
                </a:lnTo>
                <a:lnTo>
                  <a:pt x="9143" y="22859"/>
                </a:lnTo>
                <a:lnTo>
                  <a:pt x="6096" y="19811"/>
                </a:lnTo>
                <a:lnTo>
                  <a:pt x="3048" y="17525"/>
                </a:lnTo>
                <a:lnTo>
                  <a:pt x="0" y="11429"/>
                </a:lnTo>
                <a:lnTo>
                  <a:pt x="3048" y="8381"/>
                </a:lnTo>
                <a:lnTo>
                  <a:pt x="6096" y="2285"/>
                </a:lnTo>
                <a:lnTo>
                  <a:pt x="9143" y="2285"/>
                </a:lnTo>
                <a:lnTo>
                  <a:pt x="14478" y="0"/>
                </a:lnTo>
                <a:lnTo>
                  <a:pt x="347471" y="0"/>
                </a:lnTo>
                <a:lnTo>
                  <a:pt x="353567" y="2285"/>
                </a:lnTo>
                <a:lnTo>
                  <a:pt x="355853" y="2285"/>
                </a:lnTo>
                <a:lnTo>
                  <a:pt x="358901" y="8381"/>
                </a:lnTo>
                <a:lnTo>
                  <a:pt x="358901" y="17525"/>
                </a:lnTo>
                <a:lnTo>
                  <a:pt x="355853" y="19811"/>
                </a:lnTo>
                <a:lnTo>
                  <a:pt x="353567" y="22859"/>
                </a:lnTo>
                <a:lnTo>
                  <a:pt x="347471" y="2590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38157" y="3121914"/>
            <a:ext cx="146685" cy="96520"/>
          </a:xfrm>
          <a:custGeom>
            <a:avLst/>
            <a:gdLst/>
            <a:ahLst/>
            <a:cxnLst/>
            <a:rect l="l" t="t" r="r" b="b"/>
            <a:pathLst>
              <a:path w="146685" h="96519">
                <a:moveTo>
                  <a:pt x="99060" y="46482"/>
                </a:moveTo>
                <a:lnTo>
                  <a:pt x="146304" y="96012"/>
                </a:lnTo>
                <a:lnTo>
                  <a:pt x="0" y="46482"/>
                </a:lnTo>
                <a:lnTo>
                  <a:pt x="146304" y="0"/>
                </a:lnTo>
                <a:lnTo>
                  <a:pt x="99060" y="46482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700663" y="3121914"/>
            <a:ext cx="452755" cy="96520"/>
          </a:xfrm>
          <a:custGeom>
            <a:avLst/>
            <a:gdLst/>
            <a:ahLst/>
            <a:cxnLst/>
            <a:rect l="l" t="t" r="r" b="b"/>
            <a:pathLst>
              <a:path w="452754" h="96519">
                <a:moveTo>
                  <a:pt x="146304" y="0"/>
                </a:moveTo>
                <a:lnTo>
                  <a:pt x="0" y="46482"/>
                </a:lnTo>
                <a:lnTo>
                  <a:pt x="87630" y="76148"/>
                </a:lnTo>
                <a:lnTo>
                  <a:pt x="87630" y="43434"/>
                </a:lnTo>
                <a:lnTo>
                  <a:pt x="90678" y="37338"/>
                </a:lnTo>
                <a:lnTo>
                  <a:pt x="93726" y="37338"/>
                </a:lnTo>
                <a:lnTo>
                  <a:pt x="99060" y="35052"/>
                </a:lnTo>
                <a:lnTo>
                  <a:pt x="110677" y="35052"/>
                </a:lnTo>
                <a:lnTo>
                  <a:pt x="146304" y="0"/>
                </a:lnTo>
                <a:close/>
              </a:path>
              <a:path w="452754" h="96519">
                <a:moveTo>
                  <a:pt x="112869" y="60960"/>
                </a:moveTo>
                <a:lnTo>
                  <a:pt x="99060" y="46482"/>
                </a:lnTo>
                <a:lnTo>
                  <a:pt x="99060" y="35052"/>
                </a:lnTo>
                <a:lnTo>
                  <a:pt x="93726" y="37338"/>
                </a:lnTo>
                <a:lnTo>
                  <a:pt x="90678" y="37338"/>
                </a:lnTo>
                <a:lnTo>
                  <a:pt x="87630" y="43434"/>
                </a:lnTo>
                <a:lnTo>
                  <a:pt x="87630" y="52578"/>
                </a:lnTo>
                <a:lnTo>
                  <a:pt x="90678" y="54864"/>
                </a:lnTo>
                <a:lnTo>
                  <a:pt x="93726" y="57912"/>
                </a:lnTo>
                <a:lnTo>
                  <a:pt x="99060" y="60960"/>
                </a:lnTo>
                <a:lnTo>
                  <a:pt x="99060" y="46482"/>
                </a:lnTo>
                <a:lnTo>
                  <a:pt x="110677" y="35052"/>
                </a:lnTo>
                <a:lnTo>
                  <a:pt x="110677" y="60960"/>
                </a:lnTo>
                <a:lnTo>
                  <a:pt x="112869" y="60960"/>
                </a:lnTo>
                <a:close/>
              </a:path>
              <a:path w="452754" h="96519">
                <a:moveTo>
                  <a:pt x="146304" y="96012"/>
                </a:moveTo>
                <a:lnTo>
                  <a:pt x="112869" y="60960"/>
                </a:lnTo>
                <a:lnTo>
                  <a:pt x="99060" y="60960"/>
                </a:lnTo>
                <a:lnTo>
                  <a:pt x="93726" y="57912"/>
                </a:lnTo>
                <a:lnTo>
                  <a:pt x="90678" y="54864"/>
                </a:lnTo>
                <a:lnTo>
                  <a:pt x="87630" y="52578"/>
                </a:lnTo>
                <a:lnTo>
                  <a:pt x="87630" y="76148"/>
                </a:lnTo>
                <a:lnTo>
                  <a:pt x="146304" y="96012"/>
                </a:lnTo>
                <a:close/>
              </a:path>
              <a:path w="452754" h="96519">
                <a:moveTo>
                  <a:pt x="452628" y="46482"/>
                </a:moveTo>
                <a:lnTo>
                  <a:pt x="449580" y="43434"/>
                </a:lnTo>
                <a:lnTo>
                  <a:pt x="446532" y="37338"/>
                </a:lnTo>
                <a:lnTo>
                  <a:pt x="443484" y="37338"/>
                </a:lnTo>
                <a:lnTo>
                  <a:pt x="438150" y="35052"/>
                </a:lnTo>
                <a:lnTo>
                  <a:pt x="110677" y="35052"/>
                </a:lnTo>
                <a:lnTo>
                  <a:pt x="99060" y="46482"/>
                </a:lnTo>
                <a:lnTo>
                  <a:pt x="112869" y="60960"/>
                </a:lnTo>
                <a:lnTo>
                  <a:pt x="438150" y="60960"/>
                </a:lnTo>
                <a:lnTo>
                  <a:pt x="443484" y="57912"/>
                </a:lnTo>
                <a:lnTo>
                  <a:pt x="446532" y="54864"/>
                </a:lnTo>
                <a:lnTo>
                  <a:pt x="449580" y="52578"/>
                </a:lnTo>
                <a:lnTo>
                  <a:pt x="452628" y="4648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788293" y="3156966"/>
            <a:ext cx="365125" cy="26034"/>
          </a:xfrm>
          <a:custGeom>
            <a:avLst/>
            <a:gdLst/>
            <a:ahLst/>
            <a:cxnLst/>
            <a:rect l="l" t="t" r="r" b="b"/>
            <a:pathLst>
              <a:path w="365125" h="26035">
                <a:moveTo>
                  <a:pt x="350519" y="25907"/>
                </a:moveTo>
                <a:lnTo>
                  <a:pt x="11429" y="25907"/>
                </a:lnTo>
                <a:lnTo>
                  <a:pt x="6096" y="22859"/>
                </a:lnTo>
                <a:lnTo>
                  <a:pt x="3048" y="19811"/>
                </a:lnTo>
                <a:lnTo>
                  <a:pt x="0" y="17525"/>
                </a:lnTo>
                <a:lnTo>
                  <a:pt x="0" y="8381"/>
                </a:lnTo>
                <a:lnTo>
                  <a:pt x="3048" y="2285"/>
                </a:lnTo>
                <a:lnTo>
                  <a:pt x="6096" y="2285"/>
                </a:lnTo>
                <a:lnTo>
                  <a:pt x="11429" y="0"/>
                </a:lnTo>
                <a:lnTo>
                  <a:pt x="350519" y="0"/>
                </a:lnTo>
                <a:lnTo>
                  <a:pt x="355853" y="2285"/>
                </a:lnTo>
                <a:lnTo>
                  <a:pt x="358901" y="2285"/>
                </a:lnTo>
                <a:lnTo>
                  <a:pt x="361950" y="8381"/>
                </a:lnTo>
                <a:lnTo>
                  <a:pt x="364998" y="11429"/>
                </a:lnTo>
                <a:lnTo>
                  <a:pt x="361950" y="17525"/>
                </a:lnTo>
                <a:lnTo>
                  <a:pt x="358901" y="19811"/>
                </a:lnTo>
                <a:lnTo>
                  <a:pt x="355853" y="22859"/>
                </a:lnTo>
                <a:lnTo>
                  <a:pt x="350519" y="2590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00663" y="3121914"/>
            <a:ext cx="146685" cy="96520"/>
          </a:xfrm>
          <a:custGeom>
            <a:avLst/>
            <a:gdLst/>
            <a:ahLst/>
            <a:cxnLst/>
            <a:rect l="l" t="t" r="r" b="b"/>
            <a:pathLst>
              <a:path w="146685" h="96519">
                <a:moveTo>
                  <a:pt x="99060" y="46482"/>
                </a:moveTo>
                <a:lnTo>
                  <a:pt x="146304" y="96012"/>
                </a:lnTo>
                <a:lnTo>
                  <a:pt x="0" y="46482"/>
                </a:lnTo>
                <a:lnTo>
                  <a:pt x="146304" y="0"/>
                </a:lnTo>
                <a:lnTo>
                  <a:pt x="99060" y="46482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984633" y="3101339"/>
            <a:ext cx="449580" cy="99060"/>
          </a:xfrm>
          <a:custGeom>
            <a:avLst/>
            <a:gdLst/>
            <a:ahLst/>
            <a:cxnLst/>
            <a:rect l="l" t="t" r="r" b="b"/>
            <a:pathLst>
              <a:path w="449579" h="99060">
                <a:moveTo>
                  <a:pt x="353555" y="49530"/>
                </a:moveTo>
                <a:lnTo>
                  <a:pt x="341952" y="38100"/>
                </a:lnTo>
                <a:lnTo>
                  <a:pt x="9144" y="38100"/>
                </a:lnTo>
                <a:lnTo>
                  <a:pt x="3048" y="40386"/>
                </a:lnTo>
                <a:lnTo>
                  <a:pt x="0" y="46482"/>
                </a:lnTo>
                <a:lnTo>
                  <a:pt x="0" y="55626"/>
                </a:lnTo>
                <a:lnTo>
                  <a:pt x="3048" y="57912"/>
                </a:lnTo>
                <a:lnTo>
                  <a:pt x="9144" y="60960"/>
                </a:lnTo>
                <a:lnTo>
                  <a:pt x="341952" y="60960"/>
                </a:lnTo>
                <a:lnTo>
                  <a:pt x="353555" y="49530"/>
                </a:lnTo>
                <a:close/>
              </a:path>
              <a:path w="449579" h="99060">
                <a:moveTo>
                  <a:pt x="449567" y="49530"/>
                </a:moveTo>
                <a:lnTo>
                  <a:pt x="303275" y="0"/>
                </a:lnTo>
                <a:lnTo>
                  <a:pt x="341952" y="38100"/>
                </a:lnTo>
                <a:lnTo>
                  <a:pt x="355841" y="38100"/>
                </a:lnTo>
                <a:lnTo>
                  <a:pt x="361937" y="40386"/>
                </a:lnTo>
                <a:lnTo>
                  <a:pt x="364998" y="46482"/>
                </a:lnTo>
                <a:lnTo>
                  <a:pt x="364998" y="78162"/>
                </a:lnTo>
                <a:lnTo>
                  <a:pt x="449567" y="49530"/>
                </a:lnTo>
                <a:close/>
              </a:path>
              <a:path w="449579" h="99060">
                <a:moveTo>
                  <a:pt x="364998" y="78162"/>
                </a:moveTo>
                <a:lnTo>
                  <a:pt x="364998" y="55626"/>
                </a:lnTo>
                <a:lnTo>
                  <a:pt x="361937" y="57912"/>
                </a:lnTo>
                <a:lnTo>
                  <a:pt x="355841" y="60960"/>
                </a:lnTo>
                <a:lnTo>
                  <a:pt x="341952" y="60960"/>
                </a:lnTo>
                <a:lnTo>
                  <a:pt x="303275" y="99060"/>
                </a:lnTo>
                <a:lnTo>
                  <a:pt x="364998" y="78162"/>
                </a:lnTo>
                <a:close/>
              </a:path>
              <a:path w="449579" h="99060">
                <a:moveTo>
                  <a:pt x="364998" y="55626"/>
                </a:moveTo>
                <a:lnTo>
                  <a:pt x="364998" y="46482"/>
                </a:lnTo>
                <a:lnTo>
                  <a:pt x="361937" y="40386"/>
                </a:lnTo>
                <a:lnTo>
                  <a:pt x="355841" y="38100"/>
                </a:lnTo>
                <a:lnTo>
                  <a:pt x="341952" y="38100"/>
                </a:lnTo>
                <a:lnTo>
                  <a:pt x="353555" y="49530"/>
                </a:lnTo>
                <a:lnTo>
                  <a:pt x="353555" y="60960"/>
                </a:lnTo>
                <a:lnTo>
                  <a:pt x="355841" y="60960"/>
                </a:lnTo>
                <a:lnTo>
                  <a:pt x="361937" y="57912"/>
                </a:lnTo>
                <a:lnTo>
                  <a:pt x="364998" y="55626"/>
                </a:lnTo>
                <a:close/>
              </a:path>
              <a:path w="449579" h="99060">
                <a:moveTo>
                  <a:pt x="353555" y="60960"/>
                </a:moveTo>
                <a:lnTo>
                  <a:pt x="353555" y="49530"/>
                </a:lnTo>
                <a:lnTo>
                  <a:pt x="341952" y="60960"/>
                </a:lnTo>
                <a:lnTo>
                  <a:pt x="353555" y="609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984633" y="3139439"/>
            <a:ext cx="365125" cy="22860"/>
          </a:xfrm>
          <a:custGeom>
            <a:avLst/>
            <a:gdLst/>
            <a:ahLst/>
            <a:cxnLst/>
            <a:rect l="l" t="t" r="r" b="b"/>
            <a:pathLst>
              <a:path w="365125" h="22860">
                <a:moveTo>
                  <a:pt x="353555" y="22860"/>
                </a:moveTo>
                <a:lnTo>
                  <a:pt x="9144" y="22860"/>
                </a:lnTo>
                <a:lnTo>
                  <a:pt x="3048" y="19812"/>
                </a:lnTo>
                <a:lnTo>
                  <a:pt x="0" y="17526"/>
                </a:lnTo>
                <a:lnTo>
                  <a:pt x="0" y="8382"/>
                </a:lnTo>
                <a:lnTo>
                  <a:pt x="3048" y="2286"/>
                </a:lnTo>
                <a:lnTo>
                  <a:pt x="9144" y="0"/>
                </a:lnTo>
                <a:lnTo>
                  <a:pt x="355841" y="0"/>
                </a:lnTo>
                <a:lnTo>
                  <a:pt x="361937" y="2286"/>
                </a:lnTo>
                <a:lnTo>
                  <a:pt x="364998" y="8382"/>
                </a:lnTo>
                <a:lnTo>
                  <a:pt x="364998" y="17526"/>
                </a:lnTo>
                <a:lnTo>
                  <a:pt x="361937" y="19812"/>
                </a:lnTo>
                <a:lnTo>
                  <a:pt x="355841" y="22860"/>
                </a:lnTo>
                <a:lnTo>
                  <a:pt x="353555" y="228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287909" y="3101339"/>
            <a:ext cx="146685" cy="99060"/>
          </a:xfrm>
          <a:custGeom>
            <a:avLst/>
            <a:gdLst/>
            <a:ahLst/>
            <a:cxnLst/>
            <a:rect l="l" t="t" r="r" b="b"/>
            <a:pathLst>
              <a:path w="146685" h="99060">
                <a:moveTo>
                  <a:pt x="50279" y="49530"/>
                </a:moveTo>
                <a:lnTo>
                  <a:pt x="0" y="0"/>
                </a:lnTo>
                <a:lnTo>
                  <a:pt x="146291" y="49530"/>
                </a:lnTo>
                <a:lnTo>
                  <a:pt x="0" y="99060"/>
                </a:lnTo>
                <a:lnTo>
                  <a:pt x="50279" y="4953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735696" y="3104388"/>
            <a:ext cx="443865" cy="96520"/>
          </a:xfrm>
          <a:custGeom>
            <a:avLst/>
            <a:gdLst/>
            <a:ahLst/>
            <a:cxnLst/>
            <a:rect l="l" t="t" r="r" b="b"/>
            <a:pathLst>
              <a:path w="443865" h="96519">
                <a:moveTo>
                  <a:pt x="347484" y="46482"/>
                </a:moveTo>
                <a:lnTo>
                  <a:pt x="335302" y="35052"/>
                </a:lnTo>
                <a:lnTo>
                  <a:pt x="8394" y="35052"/>
                </a:lnTo>
                <a:lnTo>
                  <a:pt x="3060" y="37338"/>
                </a:lnTo>
                <a:lnTo>
                  <a:pt x="0" y="43434"/>
                </a:lnTo>
                <a:lnTo>
                  <a:pt x="0" y="52578"/>
                </a:lnTo>
                <a:lnTo>
                  <a:pt x="3060" y="54864"/>
                </a:lnTo>
                <a:lnTo>
                  <a:pt x="8394" y="57912"/>
                </a:lnTo>
                <a:lnTo>
                  <a:pt x="336051" y="57912"/>
                </a:lnTo>
                <a:lnTo>
                  <a:pt x="347484" y="46482"/>
                </a:lnTo>
                <a:close/>
              </a:path>
              <a:path w="443865" h="96519">
                <a:moveTo>
                  <a:pt x="443496" y="46482"/>
                </a:moveTo>
                <a:lnTo>
                  <a:pt x="297942" y="0"/>
                </a:lnTo>
                <a:lnTo>
                  <a:pt x="335302" y="35052"/>
                </a:lnTo>
                <a:lnTo>
                  <a:pt x="350532" y="35052"/>
                </a:lnTo>
                <a:lnTo>
                  <a:pt x="355853" y="37338"/>
                </a:lnTo>
                <a:lnTo>
                  <a:pt x="358901" y="43434"/>
                </a:lnTo>
                <a:lnTo>
                  <a:pt x="358901" y="75268"/>
                </a:lnTo>
                <a:lnTo>
                  <a:pt x="443496" y="46482"/>
                </a:lnTo>
                <a:close/>
              </a:path>
              <a:path w="443865" h="96519">
                <a:moveTo>
                  <a:pt x="358901" y="75268"/>
                </a:moveTo>
                <a:lnTo>
                  <a:pt x="358901" y="52578"/>
                </a:lnTo>
                <a:lnTo>
                  <a:pt x="355853" y="54864"/>
                </a:lnTo>
                <a:lnTo>
                  <a:pt x="350532" y="57912"/>
                </a:lnTo>
                <a:lnTo>
                  <a:pt x="336051" y="57912"/>
                </a:lnTo>
                <a:lnTo>
                  <a:pt x="297942" y="96012"/>
                </a:lnTo>
                <a:lnTo>
                  <a:pt x="358901" y="75268"/>
                </a:lnTo>
                <a:close/>
              </a:path>
              <a:path w="443865" h="96519">
                <a:moveTo>
                  <a:pt x="358901" y="52578"/>
                </a:moveTo>
                <a:lnTo>
                  <a:pt x="358901" y="43434"/>
                </a:lnTo>
                <a:lnTo>
                  <a:pt x="355853" y="37338"/>
                </a:lnTo>
                <a:lnTo>
                  <a:pt x="350532" y="35052"/>
                </a:lnTo>
                <a:lnTo>
                  <a:pt x="335302" y="35052"/>
                </a:lnTo>
                <a:lnTo>
                  <a:pt x="347484" y="46482"/>
                </a:lnTo>
                <a:lnTo>
                  <a:pt x="347484" y="57912"/>
                </a:lnTo>
                <a:lnTo>
                  <a:pt x="350532" y="57912"/>
                </a:lnTo>
                <a:lnTo>
                  <a:pt x="355853" y="54864"/>
                </a:lnTo>
                <a:lnTo>
                  <a:pt x="358901" y="52578"/>
                </a:lnTo>
                <a:close/>
              </a:path>
              <a:path w="443865" h="96519">
                <a:moveTo>
                  <a:pt x="347484" y="57912"/>
                </a:moveTo>
                <a:lnTo>
                  <a:pt x="347484" y="46482"/>
                </a:lnTo>
                <a:lnTo>
                  <a:pt x="336051" y="57912"/>
                </a:lnTo>
                <a:lnTo>
                  <a:pt x="347484" y="579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735696" y="3139439"/>
            <a:ext cx="359410" cy="22860"/>
          </a:xfrm>
          <a:custGeom>
            <a:avLst/>
            <a:gdLst/>
            <a:ahLst/>
            <a:cxnLst/>
            <a:rect l="l" t="t" r="r" b="b"/>
            <a:pathLst>
              <a:path w="359409" h="22860">
                <a:moveTo>
                  <a:pt x="347484" y="22860"/>
                </a:moveTo>
                <a:lnTo>
                  <a:pt x="8394" y="22860"/>
                </a:lnTo>
                <a:lnTo>
                  <a:pt x="3060" y="19812"/>
                </a:lnTo>
                <a:lnTo>
                  <a:pt x="0" y="17526"/>
                </a:lnTo>
                <a:lnTo>
                  <a:pt x="0" y="8382"/>
                </a:lnTo>
                <a:lnTo>
                  <a:pt x="3060" y="2286"/>
                </a:lnTo>
                <a:lnTo>
                  <a:pt x="8394" y="0"/>
                </a:lnTo>
                <a:lnTo>
                  <a:pt x="350532" y="0"/>
                </a:lnTo>
                <a:lnTo>
                  <a:pt x="355853" y="2286"/>
                </a:lnTo>
                <a:lnTo>
                  <a:pt x="358901" y="8382"/>
                </a:lnTo>
                <a:lnTo>
                  <a:pt x="358901" y="17526"/>
                </a:lnTo>
                <a:lnTo>
                  <a:pt x="355853" y="19812"/>
                </a:lnTo>
                <a:lnTo>
                  <a:pt x="350532" y="22860"/>
                </a:lnTo>
                <a:lnTo>
                  <a:pt x="347484" y="228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033639" y="3104388"/>
            <a:ext cx="146050" cy="96520"/>
          </a:xfrm>
          <a:custGeom>
            <a:avLst/>
            <a:gdLst/>
            <a:ahLst/>
            <a:cxnLst/>
            <a:rect l="l" t="t" r="r" b="b"/>
            <a:pathLst>
              <a:path w="146050" h="96519">
                <a:moveTo>
                  <a:pt x="49542" y="46482"/>
                </a:moveTo>
                <a:lnTo>
                  <a:pt x="0" y="0"/>
                </a:lnTo>
                <a:lnTo>
                  <a:pt x="145554" y="46482"/>
                </a:lnTo>
                <a:lnTo>
                  <a:pt x="0" y="96012"/>
                </a:lnTo>
                <a:lnTo>
                  <a:pt x="49542" y="46482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121287" y="1837182"/>
            <a:ext cx="219075" cy="875665"/>
          </a:xfrm>
          <a:custGeom>
            <a:avLst/>
            <a:gdLst/>
            <a:ahLst/>
            <a:cxnLst/>
            <a:rect l="l" t="t" r="r" b="b"/>
            <a:pathLst>
              <a:path w="219075" h="875664">
                <a:moveTo>
                  <a:pt x="0" y="656844"/>
                </a:moveTo>
                <a:lnTo>
                  <a:pt x="54864" y="656844"/>
                </a:lnTo>
                <a:lnTo>
                  <a:pt x="54864" y="0"/>
                </a:lnTo>
                <a:lnTo>
                  <a:pt x="163068" y="0"/>
                </a:lnTo>
                <a:lnTo>
                  <a:pt x="163068" y="656844"/>
                </a:lnTo>
                <a:lnTo>
                  <a:pt x="218694" y="656844"/>
                </a:lnTo>
                <a:lnTo>
                  <a:pt x="110490" y="875538"/>
                </a:lnTo>
                <a:lnTo>
                  <a:pt x="0" y="656844"/>
                </a:lnTo>
                <a:close/>
              </a:path>
            </a:pathLst>
          </a:custGeom>
          <a:ln w="175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777369" y="1837182"/>
            <a:ext cx="219710" cy="875665"/>
          </a:xfrm>
          <a:custGeom>
            <a:avLst/>
            <a:gdLst/>
            <a:ahLst/>
            <a:cxnLst/>
            <a:rect l="l" t="t" r="r" b="b"/>
            <a:pathLst>
              <a:path w="219710" h="875664">
                <a:moveTo>
                  <a:pt x="219455" y="218694"/>
                </a:moveTo>
                <a:lnTo>
                  <a:pt x="163829" y="218694"/>
                </a:lnTo>
                <a:lnTo>
                  <a:pt x="163829" y="875538"/>
                </a:lnTo>
                <a:lnTo>
                  <a:pt x="55625" y="875538"/>
                </a:lnTo>
                <a:lnTo>
                  <a:pt x="55625" y="218694"/>
                </a:lnTo>
                <a:lnTo>
                  <a:pt x="0" y="218694"/>
                </a:lnTo>
                <a:lnTo>
                  <a:pt x="111251" y="0"/>
                </a:lnTo>
                <a:lnTo>
                  <a:pt x="219455" y="218694"/>
                </a:lnTo>
                <a:close/>
              </a:path>
            </a:pathLst>
          </a:custGeom>
          <a:ln w="175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386461" y="2094991"/>
            <a:ext cx="1106170" cy="300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-5" dirty="0">
                <a:latin typeface="Arial"/>
                <a:cs typeface="Arial"/>
              </a:rPr>
              <a:t>Επέ</a:t>
            </a:r>
            <a:r>
              <a:rPr sz="1900" spc="5" dirty="0">
                <a:latin typeface="Arial"/>
                <a:cs typeface="Arial"/>
              </a:rPr>
              <a:t>κτ</a:t>
            </a:r>
            <a:r>
              <a:rPr sz="1900" dirty="0">
                <a:latin typeface="Arial"/>
                <a:cs typeface="Arial"/>
              </a:rPr>
              <a:t>α</a:t>
            </a:r>
            <a:r>
              <a:rPr sz="1900" spc="15" dirty="0">
                <a:latin typeface="Arial"/>
                <a:cs typeface="Arial"/>
              </a:rPr>
              <a:t>σ</a:t>
            </a:r>
            <a:r>
              <a:rPr sz="1900" dirty="0">
                <a:latin typeface="Arial"/>
                <a:cs typeface="Arial"/>
              </a:rPr>
              <a:t>η</a:t>
            </a:r>
            <a:endParaRPr sz="19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137536" y="1265935"/>
            <a:ext cx="499109" cy="300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dirty="0">
                <a:latin typeface="Arial"/>
                <a:cs typeface="Arial"/>
              </a:rPr>
              <a:t>Ζώο</a:t>
            </a:r>
            <a:endParaRPr sz="19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70109" y="1275079"/>
            <a:ext cx="935990" cy="300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-5" dirty="0">
                <a:latin typeface="Arial"/>
                <a:cs typeface="Arial"/>
              </a:rPr>
              <a:t>δράσ</a:t>
            </a:r>
            <a:r>
              <a:rPr sz="1900" spc="25" dirty="0">
                <a:latin typeface="Arial"/>
                <a:cs typeface="Arial"/>
              </a:rPr>
              <a:t>τ</a:t>
            </a:r>
            <a:r>
              <a:rPr sz="1900" spc="-5" dirty="0">
                <a:latin typeface="Arial"/>
                <a:cs typeface="Arial"/>
              </a:rPr>
              <a:t>η</a:t>
            </a:r>
            <a:r>
              <a:rPr sz="1900" dirty="0">
                <a:latin typeface="Arial"/>
                <a:cs typeface="Arial"/>
              </a:rPr>
              <a:t>ς</a:t>
            </a:r>
            <a:endParaRPr sz="19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22113" y="1265935"/>
            <a:ext cx="692785" cy="300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25" dirty="0">
                <a:latin typeface="Arial"/>
                <a:cs typeface="Arial"/>
              </a:rPr>
              <a:t>Τ</a:t>
            </a:r>
            <a:r>
              <a:rPr sz="1900" spc="-10" dirty="0">
                <a:latin typeface="Arial"/>
                <a:cs typeface="Arial"/>
              </a:rPr>
              <a:t>ρ</a:t>
            </a:r>
            <a:r>
              <a:rPr sz="1900" dirty="0">
                <a:latin typeface="Arial"/>
                <a:cs typeface="Arial"/>
              </a:rPr>
              <a:t>ώω</a:t>
            </a:r>
            <a:endParaRPr sz="19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704203" y="1251458"/>
            <a:ext cx="779145" cy="300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-5" dirty="0">
                <a:latin typeface="Arial"/>
                <a:cs typeface="Arial"/>
              </a:rPr>
              <a:t>παθ</a:t>
            </a:r>
            <a:r>
              <a:rPr sz="1900" spc="20" dirty="0">
                <a:latin typeface="Arial"/>
                <a:cs typeface="Arial"/>
              </a:rPr>
              <a:t>ώ</a:t>
            </a:r>
            <a:r>
              <a:rPr sz="1900" dirty="0">
                <a:latin typeface="Arial"/>
                <a:cs typeface="Arial"/>
              </a:rPr>
              <a:t>ν</a:t>
            </a:r>
            <a:endParaRPr sz="19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185277" y="1197863"/>
            <a:ext cx="1100455" cy="438150"/>
          </a:xfrm>
          <a:prstGeom prst="rect">
            <a:avLst/>
          </a:prstGeom>
          <a:ln w="1750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330"/>
              </a:spcBef>
            </a:pPr>
            <a:r>
              <a:rPr sz="1900" spc="5" dirty="0">
                <a:latin typeface="Arial"/>
                <a:cs typeface="Arial"/>
              </a:rPr>
              <a:t>Γαζέλα</a:t>
            </a:r>
            <a:endParaRPr sz="19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370211" y="2949701"/>
            <a:ext cx="1330960" cy="437515"/>
          </a:xfrm>
          <a:custGeom>
            <a:avLst/>
            <a:gdLst/>
            <a:ahLst/>
            <a:cxnLst/>
            <a:rect l="l" t="t" r="r" b="b"/>
            <a:pathLst>
              <a:path w="1330960" h="437514">
                <a:moveTo>
                  <a:pt x="1330452" y="230123"/>
                </a:moveTo>
                <a:lnTo>
                  <a:pt x="1330452" y="209549"/>
                </a:lnTo>
                <a:lnTo>
                  <a:pt x="1327404" y="198119"/>
                </a:lnTo>
                <a:lnTo>
                  <a:pt x="1325118" y="186689"/>
                </a:lnTo>
                <a:lnTo>
                  <a:pt x="1319022" y="174497"/>
                </a:lnTo>
                <a:lnTo>
                  <a:pt x="1309878" y="166115"/>
                </a:lnTo>
                <a:lnTo>
                  <a:pt x="1301496" y="154685"/>
                </a:lnTo>
                <a:lnTo>
                  <a:pt x="1292352" y="145541"/>
                </a:lnTo>
                <a:lnTo>
                  <a:pt x="1277874" y="134111"/>
                </a:lnTo>
                <a:lnTo>
                  <a:pt x="1266444" y="124967"/>
                </a:lnTo>
                <a:lnTo>
                  <a:pt x="1251966" y="116585"/>
                </a:lnTo>
                <a:lnTo>
                  <a:pt x="1234440" y="107441"/>
                </a:lnTo>
                <a:lnTo>
                  <a:pt x="1216914" y="96011"/>
                </a:lnTo>
                <a:lnTo>
                  <a:pt x="1199388" y="89915"/>
                </a:lnTo>
                <a:lnTo>
                  <a:pt x="1178814" y="81533"/>
                </a:lnTo>
                <a:lnTo>
                  <a:pt x="1158240" y="72389"/>
                </a:lnTo>
                <a:lnTo>
                  <a:pt x="1137666" y="64007"/>
                </a:lnTo>
                <a:lnTo>
                  <a:pt x="1114806" y="57911"/>
                </a:lnTo>
                <a:lnTo>
                  <a:pt x="1088136" y="52577"/>
                </a:lnTo>
                <a:lnTo>
                  <a:pt x="1065276" y="43433"/>
                </a:lnTo>
                <a:lnTo>
                  <a:pt x="1038606" y="37337"/>
                </a:lnTo>
                <a:lnTo>
                  <a:pt x="982980" y="25907"/>
                </a:lnTo>
                <a:lnTo>
                  <a:pt x="954024" y="22859"/>
                </a:lnTo>
                <a:lnTo>
                  <a:pt x="925068" y="17525"/>
                </a:lnTo>
                <a:lnTo>
                  <a:pt x="896112" y="14477"/>
                </a:lnTo>
                <a:lnTo>
                  <a:pt x="863346" y="11429"/>
                </a:lnTo>
                <a:lnTo>
                  <a:pt x="799338" y="5333"/>
                </a:lnTo>
                <a:lnTo>
                  <a:pt x="735330" y="2285"/>
                </a:lnTo>
                <a:lnTo>
                  <a:pt x="665226" y="0"/>
                </a:lnTo>
                <a:lnTo>
                  <a:pt x="598170" y="2285"/>
                </a:lnTo>
                <a:lnTo>
                  <a:pt x="531113" y="5333"/>
                </a:lnTo>
                <a:lnTo>
                  <a:pt x="467106" y="11429"/>
                </a:lnTo>
                <a:lnTo>
                  <a:pt x="437388" y="14477"/>
                </a:lnTo>
                <a:lnTo>
                  <a:pt x="405384" y="17525"/>
                </a:lnTo>
                <a:lnTo>
                  <a:pt x="376428" y="22859"/>
                </a:lnTo>
                <a:lnTo>
                  <a:pt x="349758" y="25907"/>
                </a:lnTo>
                <a:lnTo>
                  <a:pt x="320801" y="32003"/>
                </a:lnTo>
                <a:lnTo>
                  <a:pt x="294894" y="37337"/>
                </a:lnTo>
                <a:lnTo>
                  <a:pt x="268224" y="43433"/>
                </a:lnTo>
                <a:lnTo>
                  <a:pt x="242316" y="52577"/>
                </a:lnTo>
                <a:lnTo>
                  <a:pt x="218694" y="57911"/>
                </a:lnTo>
                <a:lnTo>
                  <a:pt x="195072" y="64007"/>
                </a:lnTo>
                <a:lnTo>
                  <a:pt x="172212" y="72389"/>
                </a:lnTo>
                <a:lnTo>
                  <a:pt x="151637" y="81533"/>
                </a:lnTo>
                <a:lnTo>
                  <a:pt x="131063" y="89915"/>
                </a:lnTo>
                <a:lnTo>
                  <a:pt x="113537" y="96011"/>
                </a:lnTo>
                <a:lnTo>
                  <a:pt x="96012" y="107441"/>
                </a:lnTo>
                <a:lnTo>
                  <a:pt x="81534" y="116585"/>
                </a:lnTo>
                <a:lnTo>
                  <a:pt x="67056" y="124967"/>
                </a:lnTo>
                <a:lnTo>
                  <a:pt x="52578" y="134111"/>
                </a:lnTo>
                <a:lnTo>
                  <a:pt x="41148" y="145541"/>
                </a:lnTo>
                <a:lnTo>
                  <a:pt x="28956" y="154685"/>
                </a:lnTo>
                <a:lnTo>
                  <a:pt x="14478" y="174497"/>
                </a:lnTo>
                <a:lnTo>
                  <a:pt x="8382" y="186689"/>
                </a:lnTo>
                <a:lnTo>
                  <a:pt x="3048" y="198119"/>
                </a:lnTo>
                <a:lnTo>
                  <a:pt x="0" y="209549"/>
                </a:lnTo>
                <a:lnTo>
                  <a:pt x="0" y="230123"/>
                </a:lnTo>
                <a:lnTo>
                  <a:pt x="20574" y="274319"/>
                </a:lnTo>
                <a:lnTo>
                  <a:pt x="41148" y="294893"/>
                </a:lnTo>
                <a:lnTo>
                  <a:pt x="52578" y="306324"/>
                </a:lnTo>
                <a:lnTo>
                  <a:pt x="67056" y="314706"/>
                </a:lnTo>
                <a:lnTo>
                  <a:pt x="81534" y="323850"/>
                </a:lnTo>
                <a:lnTo>
                  <a:pt x="96012" y="332232"/>
                </a:lnTo>
                <a:lnTo>
                  <a:pt x="131063" y="349758"/>
                </a:lnTo>
                <a:lnTo>
                  <a:pt x="172212" y="367284"/>
                </a:lnTo>
                <a:lnTo>
                  <a:pt x="195072" y="373380"/>
                </a:lnTo>
                <a:lnTo>
                  <a:pt x="218694" y="381762"/>
                </a:lnTo>
                <a:lnTo>
                  <a:pt x="242316" y="387858"/>
                </a:lnTo>
                <a:lnTo>
                  <a:pt x="268224" y="397001"/>
                </a:lnTo>
                <a:lnTo>
                  <a:pt x="294894" y="402336"/>
                </a:lnTo>
                <a:lnTo>
                  <a:pt x="320801" y="408432"/>
                </a:lnTo>
                <a:lnTo>
                  <a:pt x="349758" y="411480"/>
                </a:lnTo>
                <a:lnTo>
                  <a:pt x="376428" y="416813"/>
                </a:lnTo>
                <a:lnTo>
                  <a:pt x="405384" y="422910"/>
                </a:lnTo>
                <a:lnTo>
                  <a:pt x="437388" y="425958"/>
                </a:lnTo>
                <a:lnTo>
                  <a:pt x="467106" y="429006"/>
                </a:lnTo>
                <a:lnTo>
                  <a:pt x="531113" y="434339"/>
                </a:lnTo>
                <a:lnTo>
                  <a:pt x="598170" y="437388"/>
                </a:lnTo>
                <a:lnTo>
                  <a:pt x="735330" y="437388"/>
                </a:lnTo>
                <a:lnTo>
                  <a:pt x="799338" y="434339"/>
                </a:lnTo>
                <a:lnTo>
                  <a:pt x="863346" y="429006"/>
                </a:lnTo>
                <a:lnTo>
                  <a:pt x="925068" y="422910"/>
                </a:lnTo>
                <a:lnTo>
                  <a:pt x="954024" y="416813"/>
                </a:lnTo>
                <a:lnTo>
                  <a:pt x="982980" y="411480"/>
                </a:lnTo>
                <a:lnTo>
                  <a:pt x="1012698" y="408432"/>
                </a:lnTo>
                <a:lnTo>
                  <a:pt x="1038606" y="402336"/>
                </a:lnTo>
                <a:lnTo>
                  <a:pt x="1065276" y="397001"/>
                </a:lnTo>
                <a:lnTo>
                  <a:pt x="1088136" y="387858"/>
                </a:lnTo>
                <a:lnTo>
                  <a:pt x="1114806" y="381762"/>
                </a:lnTo>
                <a:lnTo>
                  <a:pt x="1137666" y="373380"/>
                </a:lnTo>
                <a:lnTo>
                  <a:pt x="1178814" y="358901"/>
                </a:lnTo>
                <a:lnTo>
                  <a:pt x="1216914" y="341375"/>
                </a:lnTo>
                <a:lnTo>
                  <a:pt x="1234440" y="332232"/>
                </a:lnTo>
                <a:lnTo>
                  <a:pt x="1251966" y="323850"/>
                </a:lnTo>
                <a:lnTo>
                  <a:pt x="1292352" y="294893"/>
                </a:lnTo>
                <a:lnTo>
                  <a:pt x="1309878" y="274319"/>
                </a:lnTo>
                <a:lnTo>
                  <a:pt x="1319022" y="265175"/>
                </a:lnTo>
                <a:lnTo>
                  <a:pt x="1325118" y="253745"/>
                </a:lnTo>
                <a:lnTo>
                  <a:pt x="1327404" y="242315"/>
                </a:lnTo>
                <a:lnTo>
                  <a:pt x="1330452" y="2301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370211" y="2949701"/>
            <a:ext cx="1330960" cy="437515"/>
          </a:xfrm>
          <a:custGeom>
            <a:avLst/>
            <a:gdLst/>
            <a:ahLst/>
            <a:cxnLst/>
            <a:rect l="l" t="t" r="r" b="b"/>
            <a:pathLst>
              <a:path w="1330960" h="437514">
                <a:moveTo>
                  <a:pt x="665226" y="0"/>
                </a:moveTo>
                <a:lnTo>
                  <a:pt x="598170" y="2285"/>
                </a:lnTo>
                <a:lnTo>
                  <a:pt x="531113" y="5333"/>
                </a:lnTo>
                <a:lnTo>
                  <a:pt x="467106" y="11429"/>
                </a:lnTo>
                <a:lnTo>
                  <a:pt x="437388" y="14477"/>
                </a:lnTo>
                <a:lnTo>
                  <a:pt x="405384" y="17525"/>
                </a:lnTo>
                <a:lnTo>
                  <a:pt x="376428" y="22859"/>
                </a:lnTo>
                <a:lnTo>
                  <a:pt x="349758" y="25907"/>
                </a:lnTo>
                <a:lnTo>
                  <a:pt x="320801" y="32003"/>
                </a:lnTo>
                <a:lnTo>
                  <a:pt x="294894" y="37337"/>
                </a:lnTo>
                <a:lnTo>
                  <a:pt x="268224" y="43433"/>
                </a:lnTo>
                <a:lnTo>
                  <a:pt x="242316" y="52577"/>
                </a:lnTo>
                <a:lnTo>
                  <a:pt x="218694" y="57911"/>
                </a:lnTo>
                <a:lnTo>
                  <a:pt x="195072" y="64007"/>
                </a:lnTo>
                <a:lnTo>
                  <a:pt x="172212" y="72389"/>
                </a:lnTo>
                <a:lnTo>
                  <a:pt x="151637" y="81533"/>
                </a:lnTo>
                <a:lnTo>
                  <a:pt x="131063" y="89915"/>
                </a:lnTo>
                <a:lnTo>
                  <a:pt x="113537" y="96011"/>
                </a:lnTo>
                <a:lnTo>
                  <a:pt x="96012" y="107441"/>
                </a:lnTo>
                <a:lnTo>
                  <a:pt x="81534" y="116585"/>
                </a:lnTo>
                <a:lnTo>
                  <a:pt x="67056" y="124967"/>
                </a:lnTo>
                <a:lnTo>
                  <a:pt x="52578" y="134111"/>
                </a:lnTo>
                <a:lnTo>
                  <a:pt x="41148" y="145541"/>
                </a:lnTo>
                <a:lnTo>
                  <a:pt x="28956" y="154685"/>
                </a:lnTo>
                <a:lnTo>
                  <a:pt x="3048" y="198119"/>
                </a:lnTo>
                <a:lnTo>
                  <a:pt x="0" y="209549"/>
                </a:lnTo>
                <a:lnTo>
                  <a:pt x="0" y="230123"/>
                </a:lnTo>
                <a:lnTo>
                  <a:pt x="20574" y="274319"/>
                </a:lnTo>
                <a:lnTo>
                  <a:pt x="41148" y="294893"/>
                </a:lnTo>
                <a:lnTo>
                  <a:pt x="52578" y="306324"/>
                </a:lnTo>
                <a:lnTo>
                  <a:pt x="67056" y="314706"/>
                </a:lnTo>
                <a:lnTo>
                  <a:pt x="81534" y="323850"/>
                </a:lnTo>
                <a:lnTo>
                  <a:pt x="96012" y="332232"/>
                </a:lnTo>
                <a:lnTo>
                  <a:pt x="131063" y="349758"/>
                </a:lnTo>
                <a:lnTo>
                  <a:pt x="172212" y="367284"/>
                </a:lnTo>
                <a:lnTo>
                  <a:pt x="195072" y="373380"/>
                </a:lnTo>
                <a:lnTo>
                  <a:pt x="218694" y="381762"/>
                </a:lnTo>
                <a:lnTo>
                  <a:pt x="242316" y="387858"/>
                </a:lnTo>
                <a:lnTo>
                  <a:pt x="268224" y="397001"/>
                </a:lnTo>
                <a:lnTo>
                  <a:pt x="294894" y="402336"/>
                </a:lnTo>
                <a:lnTo>
                  <a:pt x="320801" y="408432"/>
                </a:lnTo>
                <a:lnTo>
                  <a:pt x="349758" y="411480"/>
                </a:lnTo>
                <a:lnTo>
                  <a:pt x="376428" y="416813"/>
                </a:lnTo>
                <a:lnTo>
                  <a:pt x="405384" y="422910"/>
                </a:lnTo>
                <a:lnTo>
                  <a:pt x="437388" y="425958"/>
                </a:lnTo>
                <a:lnTo>
                  <a:pt x="467106" y="429006"/>
                </a:lnTo>
                <a:lnTo>
                  <a:pt x="531113" y="434339"/>
                </a:lnTo>
                <a:lnTo>
                  <a:pt x="598170" y="437388"/>
                </a:lnTo>
                <a:lnTo>
                  <a:pt x="735330" y="437388"/>
                </a:lnTo>
                <a:lnTo>
                  <a:pt x="799338" y="434339"/>
                </a:lnTo>
                <a:lnTo>
                  <a:pt x="863346" y="429006"/>
                </a:lnTo>
                <a:lnTo>
                  <a:pt x="925068" y="422910"/>
                </a:lnTo>
                <a:lnTo>
                  <a:pt x="954024" y="416813"/>
                </a:lnTo>
                <a:lnTo>
                  <a:pt x="982980" y="411480"/>
                </a:lnTo>
                <a:lnTo>
                  <a:pt x="1012698" y="408432"/>
                </a:lnTo>
                <a:lnTo>
                  <a:pt x="1038606" y="402336"/>
                </a:lnTo>
                <a:lnTo>
                  <a:pt x="1065276" y="397001"/>
                </a:lnTo>
                <a:lnTo>
                  <a:pt x="1088136" y="387858"/>
                </a:lnTo>
                <a:lnTo>
                  <a:pt x="1114806" y="381762"/>
                </a:lnTo>
                <a:lnTo>
                  <a:pt x="1137666" y="373380"/>
                </a:lnTo>
                <a:lnTo>
                  <a:pt x="1178814" y="358901"/>
                </a:lnTo>
                <a:lnTo>
                  <a:pt x="1216914" y="341375"/>
                </a:lnTo>
                <a:lnTo>
                  <a:pt x="1234440" y="332232"/>
                </a:lnTo>
                <a:lnTo>
                  <a:pt x="1251966" y="323850"/>
                </a:lnTo>
                <a:lnTo>
                  <a:pt x="1292352" y="294893"/>
                </a:lnTo>
                <a:lnTo>
                  <a:pt x="1309878" y="274319"/>
                </a:lnTo>
                <a:lnTo>
                  <a:pt x="1319022" y="265175"/>
                </a:lnTo>
                <a:lnTo>
                  <a:pt x="1325118" y="253745"/>
                </a:lnTo>
                <a:lnTo>
                  <a:pt x="1327404" y="242315"/>
                </a:lnTo>
                <a:lnTo>
                  <a:pt x="1330452" y="230123"/>
                </a:lnTo>
                <a:lnTo>
                  <a:pt x="1330452" y="209549"/>
                </a:lnTo>
                <a:lnTo>
                  <a:pt x="1327404" y="198119"/>
                </a:lnTo>
                <a:lnTo>
                  <a:pt x="1325118" y="186689"/>
                </a:lnTo>
                <a:lnTo>
                  <a:pt x="1319022" y="174497"/>
                </a:lnTo>
                <a:lnTo>
                  <a:pt x="1309878" y="166115"/>
                </a:lnTo>
                <a:lnTo>
                  <a:pt x="1301496" y="154685"/>
                </a:lnTo>
                <a:lnTo>
                  <a:pt x="1292352" y="145541"/>
                </a:lnTo>
                <a:lnTo>
                  <a:pt x="1277874" y="134111"/>
                </a:lnTo>
                <a:lnTo>
                  <a:pt x="1266444" y="124967"/>
                </a:lnTo>
                <a:lnTo>
                  <a:pt x="1251966" y="116585"/>
                </a:lnTo>
                <a:lnTo>
                  <a:pt x="1234440" y="107441"/>
                </a:lnTo>
                <a:lnTo>
                  <a:pt x="1216914" y="96011"/>
                </a:lnTo>
                <a:lnTo>
                  <a:pt x="1199388" y="89915"/>
                </a:lnTo>
                <a:lnTo>
                  <a:pt x="1178814" y="81533"/>
                </a:lnTo>
                <a:lnTo>
                  <a:pt x="1158240" y="72389"/>
                </a:lnTo>
                <a:lnTo>
                  <a:pt x="1137666" y="64007"/>
                </a:lnTo>
                <a:lnTo>
                  <a:pt x="1114806" y="57911"/>
                </a:lnTo>
                <a:lnTo>
                  <a:pt x="1088136" y="52577"/>
                </a:lnTo>
                <a:lnTo>
                  <a:pt x="1065276" y="43433"/>
                </a:lnTo>
                <a:lnTo>
                  <a:pt x="1038606" y="37337"/>
                </a:lnTo>
                <a:lnTo>
                  <a:pt x="1012698" y="32003"/>
                </a:lnTo>
                <a:lnTo>
                  <a:pt x="982980" y="25907"/>
                </a:lnTo>
                <a:lnTo>
                  <a:pt x="954024" y="22859"/>
                </a:lnTo>
                <a:lnTo>
                  <a:pt x="925068" y="17525"/>
                </a:lnTo>
                <a:lnTo>
                  <a:pt x="896112" y="14477"/>
                </a:lnTo>
                <a:lnTo>
                  <a:pt x="863346" y="11429"/>
                </a:lnTo>
                <a:lnTo>
                  <a:pt x="799338" y="5333"/>
                </a:lnTo>
                <a:lnTo>
                  <a:pt x="735330" y="2285"/>
                </a:lnTo>
                <a:lnTo>
                  <a:pt x="665226" y="0"/>
                </a:lnTo>
              </a:path>
            </a:pathLst>
          </a:custGeom>
          <a:ln w="175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138813" y="2949701"/>
            <a:ext cx="858519" cy="437515"/>
          </a:xfrm>
          <a:custGeom>
            <a:avLst/>
            <a:gdLst/>
            <a:ahLst/>
            <a:cxnLst/>
            <a:rect l="l" t="t" r="r" b="b"/>
            <a:pathLst>
              <a:path w="858520" h="437514">
                <a:moveTo>
                  <a:pt x="0" y="0"/>
                </a:moveTo>
                <a:lnTo>
                  <a:pt x="0" y="437388"/>
                </a:lnTo>
                <a:lnTo>
                  <a:pt x="858012" y="437387"/>
                </a:lnTo>
                <a:lnTo>
                  <a:pt x="85801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434201" y="2932176"/>
            <a:ext cx="1313180" cy="437515"/>
          </a:xfrm>
          <a:custGeom>
            <a:avLst/>
            <a:gdLst/>
            <a:ahLst/>
            <a:cxnLst/>
            <a:rect l="l" t="t" r="r" b="b"/>
            <a:pathLst>
              <a:path w="1313179" h="437514">
                <a:moveTo>
                  <a:pt x="1312926" y="230123"/>
                </a:moveTo>
                <a:lnTo>
                  <a:pt x="1312926" y="207263"/>
                </a:lnTo>
                <a:lnTo>
                  <a:pt x="1309890" y="195071"/>
                </a:lnTo>
                <a:lnTo>
                  <a:pt x="1307604" y="186689"/>
                </a:lnTo>
                <a:lnTo>
                  <a:pt x="1301496" y="174497"/>
                </a:lnTo>
                <a:lnTo>
                  <a:pt x="1292364" y="163067"/>
                </a:lnTo>
                <a:lnTo>
                  <a:pt x="1283970" y="154685"/>
                </a:lnTo>
                <a:lnTo>
                  <a:pt x="1272552" y="142493"/>
                </a:lnTo>
                <a:lnTo>
                  <a:pt x="1260348" y="134111"/>
                </a:lnTo>
                <a:lnTo>
                  <a:pt x="1248930" y="124967"/>
                </a:lnTo>
                <a:lnTo>
                  <a:pt x="1234452" y="113537"/>
                </a:lnTo>
                <a:lnTo>
                  <a:pt x="1219962" y="105155"/>
                </a:lnTo>
                <a:lnTo>
                  <a:pt x="1202435" y="96011"/>
                </a:lnTo>
                <a:lnTo>
                  <a:pt x="1181862" y="87629"/>
                </a:lnTo>
                <a:lnTo>
                  <a:pt x="1164335" y="78485"/>
                </a:lnTo>
                <a:lnTo>
                  <a:pt x="1143762" y="72389"/>
                </a:lnTo>
                <a:lnTo>
                  <a:pt x="1120914" y="64007"/>
                </a:lnTo>
                <a:lnTo>
                  <a:pt x="1097292" y="57911"/>
                </a:lnTo>
                <a:lnTo>
                  <a:pt x="1050798" y="43433"/>
                </a:lnTo>
                <a:lnTo>
                  <a:pt x="968514" y="25907"/>
                </a:lnTo>
                <a:lnTo>
                  <a:pt x="942606" y="22859"/>
                </a:lnTo>
                <a:lnTo>
                  <a:pt x="913638" y="17525"/>
                </a:lnTo>
                <a:lnTo>
                  <a:pt x="883920" y="14477"/>
                </a:lnTo>
                <a:lnTo>
                  <a:pt x="787920" y="5333"/>
                </a:lnTo>
                <a:lnTo>
                  <a:pt x="723900" y="2285"/>
                </a:lnTo>
                <a:lnTo>
                  <a:pt x="656856" y="0"/>
                </a:lnTo>
                <a:lnTo>
                  <a:pt x="589788" y="2285"/>
                </a:lnTo>
                <a:lnTo>
                  <a:pt x="525030" y="5333"/>
                </a:lnTo>
                <a:lnTo>
                  <a:pt x="461009" y="11429"/>
                </a:lnTo>
                <a:lnTo>
                  <a:pt x="432066" y="14477"/>
                </a:lnTo>
                <a:lnTo>
                  <a:pt x="402335" y="17525"/>
                </a:lnTo>
                <a:lnTo>
                  <a:pt x="373392" y="22859"/>
                </a:lnTo>
                <a:lnTo>
                  <a:pt x="344424" y="25907"/>
                </a:lnTo>
                <a:lnTo>
                  <a:pt x="315480" y="32003"/>
                </a:lnTo>
                <a:lnTo>
                  <a:pt x="288798" y="37337"/>
                </a:lnTo>
                <a:lnTo>
                  <a:pt x="265175" y="43433"/>
                </a:lnTo>
                <a:lnTo>
                  <a:pt x="239280" y="49529"/>
                </a:lnTo>
                <a:lnTo>
                  <a:pt x="215646" y="57911"/>
                </a:lnTo>
                <a:lnTo>
                  <a:pt x="192785" y="64007"/>
                </a:lnTo>
                <a:lnTo>
                  <a:pt x="172212" y="72389"/>
                </a:lnTo>
                <a:lnTo>
                  <a:pt x="151638" y="78485"/>
                </a:lnTo>
                <a:lnTo>
                  <a:pt x="131076" y="87629"/>
                </a:lnTo>
                <a:lnTo>
                  <a:pt x="113538" y="96011"/>
                </a:lnTo>
                <a:lnTo>
                  <a:pt x="96012" y="105155"/>
                </a:lnTo>
                <a:lnTo>
                  <a:pt x="78485" y="113537"/>
                </a:lnTo>
                <a:lnTo>
                  <a:pt x="64020" y="124967"/>
                </a:lnTo>
                <a:lnTo>
                  <a:pt x="52590" y="134111"/>
                </a:lnTo>
                <a:lnTo>
                  <a:pt x="41148" y="142493"/>
                </a:lnTo>
                <a:lnTo>
                  <a:pt x="20574" y="163067"/>
                </a:lnTo>
                <a:lnTo>
                  <a:pt x="14490" y="174497"/>
                </a:lnTo>
                <a:lnTo>
                  <a:pt x="8382" y="186689"/>
                </a:lnTo>
                <a:lnTo>
                  <a:pt x="3048" y="195071"/>
                </a:lnTo>
                <a:lnTo>
                  <a:pt x="0" y="207263"/>
                </a:lnTo>
                <a:lnTo>
                  <a:pt x="0" y="230123"/>
                </a:lnTo>
                <a:lnTo>
                  <a:pt x="3048" y="242315"/>
                </a:lnTo>
                <a:lnTo>
                  <a:pt x="8382" y="253745"/>
                </a:lnTo>
                <a:lnTo>
                  <a:pt x="14490" y="262127"/>
                </a:lnTo>
                <a:lnTo>
                  <a:pt x="20574" y="274319"/>
                </a:lnTo>
                <a:lnTo>
                  <a:pt x="41148" y="294893"/>
                </a:lnTo>
                <a:lnTo>
                  <a:pt x="52590" y="303275"/>
                </a:lnTo>
                <a:lnTo>
                  <a:pt x="64020" y="314705"/>
                </a:lnTo>
                <a:lnTo>
                  <a:pt x="78485" y="323849"/>
                </a:lnTo>
                <a:lnTo>
                  <a:pt x="96012" y="332231"/>
                </a:lnTo>
                <a:lnTo>
                  <a:pt x="113538" y="341375"/>
                </a:lnTo>
                <a:lnTo>
                  <a:pt x="131076" y="349757"/>
                </a:lnTo>
                <a:lnTo>
                  <a:pt x="151638" y="358901"/>
                </a:lnTo>
                <a:lnTo>
                  <a:pt x="172212" y="367283"/>
                </a:lnTo>
                <a:lnTo>
                  <a:pt x="192785" y="373379"/>
                </a:lnTo>
                <a:lnTo>
                  <a:pt x="215646" y="381761"/>
                </a:lnTo>
                <a:lnTo>
                  <a:pt x="239280" y="387857"/>
                </a:lnTo>
                <a:lnTo>
                  <a:pt x="265175" y="393953"/>
                </a:lnTo>
                <a:lnTo>
                  <a:pt x="288798" y="399287"/>
                </a:lnTo>
                <a:lnTo>
                  <a:pt x="315480" y="405383"/>
                </a:lnTo>
                <a:lnTo>
                  <a:pt x="344424" y="411479"/>
                </a:lnTo>
                <a:lnTo>
                  <a:pt x="373392" y="416813"/>
                </a:lnTo>
                <a:lnTo>
                  <a:pt x="402335" y="419861"/>
                </a:lnTo>
                <a:lnTo>
                  <a:pt x="432066" y="425957"/>
                </a:lnTo>
                <a:lnTo>
                  <a:pt x="461009" y="429005"/>
                </a:lnTo>
                <a:lnTo>
                  <a:pt x="525030" y="434339"/>
                </a:lnTo>
                <a:lnTo>
                  <a:pt x="589788" y="437387"/>
                </a:lnTo>
                <a:lnTo>
                  <a:pt x="723900" y="437387"/>
                </a:lnTo>
                <a:lnTo>
                  <a:pt x="787920" y="434339"/>
                </a:lnTo>
                <a:lnTo>
                  <a:pt x="851928" y="429005"/>
                </a:lnTo>
                <a:lnTo>
                  <a:pt x="883920" y="425957"/>
                </a:lnTo>
                <a:lnTo>
                  <a:pt x="913638" y="419861"/>
                </a:lnTo>
                <a:lnTo>
                  <a:pt x="942606" y="416813"/>
                </a:lnTo>
                <a:lnTo>
                  <a:pt x="998220" y="405383"/>
                </a:lnTo>
                <a:lnTo>
                  <a:pt x="1024140" y="399287"/>
                </a:lnTo>
                <a:lnTo>
                  <a:pt x="1050798" y="393953"/>
                </a:lnTo>
                <a:lnTo>
                  <a:pt x="1073670" y="387857"/>
                </a:lnTo>
                <a:lnTo>
                  <a:pt x="1097292" y="381761"/>
                </a:lnTo>
                <a:lnTo>
                  <a:pt x="1120914" y="373379"/>
                </a:lnTo>
                <a:lnTo>
                  <a:pt x="1143762" y="367283"/>
                </a:lnTo>
                <a:lnTo>
                  <a:pt x="1164335" y="358901"/>
                </a:lnTo>
                <a:lnTo>
                  <a:pt x="1181862" y="349757"/>
                </a:lnTo>
                <a:lnTo>
                  <a:pt x="1202435" y="341375"/>
                </a:lnTo>
                <a:lnTo>
                  <a:pt x="1219962" y="332231"/>
                </a:lnTo>
                <a:lnTo>
                  <a:pt x="1234452" y="323849"/>
                </a:lnTo>
                <a:lnTo>
                  <a:pt x="1248930" y="314705"/>
                </a:lnTo>
                <a:lnTo>
                  <a:pt x="1260348" y="303275"/>
                </a:lnTo>
                <a:lnTo>
                  <a:pt x="1272552" y="294893"/>
                </a:lnTo>
                <a:lnTo>
                  <a:pt x="1283970" y="282701"/>
                </a:lnTo>
                <a:lnTo>
                  <a:pt x="1292364" y="274319"/>
                </a:lnTo>
                <a:lnTo>
                  <a:pt x="1301496" y="262127"/>
                </a:lnTo>
                <a:lnTo>
                  <a:pt x="1307604" y="253745"/>
                </a:lnTo>
                <a:lnTo>
                  <a:pt x="1309890" y="242315"/>
                </a:lnTo>
                <a:lnTo>
                  <a:pt x="1312926" y="2301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434201" y="2932176"/>
            <a:ext cx="1313180" cy="437515"/>
          </a:xfrm>
          <a:custGeom>
            <a:avLst/>
            <a:gdLst/>
            <a:ahLst/>
            <a:cxnLst/>
            <a:rect l="l" t="t" r="r" b="b"/>
            <a:pathLst>
              <a:path w="1313179" h="437514">
                <a:moveTo>
                  <a:pt x="656856" y="0"/>
                </a:moveTo>
                <a:lnTo>
                  <a:pt x="589788" y="2285"/>
                </a:lnTo>
                <a:lnTo>
                  <a:pt x="525030" y="5333"/>
                </a:lnTo>
                <a:lnTo>
                  <a:pt x="461009" y="11429"/>
                </a:lnTo>
                <a:lnTo>
                  <a:pt x="432066" y="14477"/>
                </a:lnTo>
                <a:lnTo>
                  <a:pt x="402335" y="17525"/>
                </a:lnTo>
                <a:lnTo>
                  <a:pt x="373392" y="22859"/>
                </a:lnTo>
                <a:lnTo>
                  <a:pt x="344424" y="25907"/>
                </a:lnTo>
                <a:lnTo>
                  <a:pt x="315480" y="32003"/>
                </a:lnTo>
                <a:lnTo>
                  <a:pt x="288798" y="37337"/>
                </a:lnTo>
                <a:lnTo>
                  <a:pt x="265175" y="43433"/>
                </a:lnTo>
                <a:lnTo>
                  <a:pt x="239280" y="49529"/>
                </a:lnTo>
                <a:lnTo>
                  <a:pt x="215646" y="57911"/>
                </a:lnTo>
                <a:lnTo>
                  <a:pt x="192785" y="64007"/>
                </a:lnTo>
                <a:lnTo>
                  <a:pt x="172212" y="72389"/>
                </a:lnTo>
                <a:lnTo>
                  <a:pt x="151638" y="78485"/>
                </a:lnTo>
                <a:lnTo>
                  <a:pt x="131076" y="87629"/>
                </a:lnTo>
                <a:lnTo>
                  <a:pt x="113538" y="96011"/>
                </a:lnTo>
                <a:lnTo>
                  <a:pt x="96012" y="105155"/>
                </a:lnTo>
                <a:lnTo>
                  <a:pt x="78485" y="113537"/>
                </a:lnTo>
                <a:lnTo>
                  <a:pt x="64020" y="124967"/>
                </a:lnTo>
                <a:lnTo>
                  <a:pt x="52590" y="134111"/>
                </a:lnTo>
                <a:lnTo>
                  <a:pt x="41148" y="142493"/>
                </a:lnTo>
                <a:lnTo>
                  <a:pt x="20574" y="163067"/>
                </a:lnTo>
                <a:lnTo>
                  <a:pt x="14490" y="174497"/>
                </a:lnTo>
                <a:lnTo>
                  <a:pt x="8382" y="186689"/>
                </a:lnTo>
                <a:lnTo>
                  <a:pt x="3048" y="195071"/>
                </a:lnTo>
                <a:lnTo>
                  <a:pt x="0" y="207263"/>
                </a:lnTo>
                <a:lnTo>
                  <a:pt x="0" y="230123"/>
                </a:lnTo>
                <a:lnTo>
                  <a:pt x="3048" y="242315"/>
                </a:lnTo>
                <a:lnTo>
                  <a:pt x="8382" y="253745"/>
                </a:lnTo>
                <a:lnTo>
                  <a:pt x="14490" y="262127"/>
                </a:lnTo>
                <a:lnTo>
                  <a:pt x="20574" y="274319"/>
                </a:lnTo>
                <a:lnTo>
                  <a:pt x="41148" y="294893"/>
                </a:lnTo>
                <a:lnTo>
                  <a:pt x="52590" y="303275"/>
                </a:lnTo>
                <a:lnTo>
                  <a:pt x="64020" y="314705"/>
                </a:lnTo>
                <a:lnTo>
                  <a:pt x="78485" y="323849"/>
                </a:lnTo>
                <a:lnTo>
                  <a:pt x="96012" y="332231"/>
                </a:lnTo>
                <a:lnTo>
                  <a:pt x="113538" y="341375"/>
                </a:lnTo>
                <a:lnTo>
                  <a:pt x="131076" y="349757"/>
                </a:lnTo>
                <a:lnTo>
                  <a:pt x="151638" y="358901"/>
                </a:lnTo>
                <a:lnTo>
                  <a:pt x="172212" y="367283"/>
                </a:lnTo>
                <a:lnTo>
                  <a:pt x="192785" y="373379"/>
                </a:lnTo>
                <a:lnTo>
                  <a:pt x="215646" y="381761"/>
                </a:lnTo>
                <a:lnTo>
                  <a:pt x="239280" y="387857"/>
                </a:lnTo>
                <a:lnTo>
                  <a:pt x="265175" y="393953"/>
                </a:lnTo>
                <a:lnTo>
                  <a:pt x="288798" y="399287"/>
                </a:lnTo>
                <a:lnTo>
                  <a:pt x="315480" y="405383"/>
                </a:lnTo>
                <a:lnTo>
                  <a:pt x="344424" y="411479"/>
                </a:lnTo>
                <a:lnTo>
                  <a:pt x="373392" y="416813"/>
                </a:lnTo>
                <a:lnTo>
                  <a:pt x="402335" y="419861"/>
                </a:lnTo>
                <a:lnTo>
                  <a:pt x="432066" y="425957"/>
                </a:lnTo>
                <a:lnTo>
                  <a:pt x="461009" y="429005"/>
                </a:lnTo>
                <a:lnTo>
                  <a:pt x="525030" y="434339"/>
                </a:lnTo>
                <a:lnTo>
                  <a:pt x="589788" y="437387"/>
                </a:lnTo>
                <a:lnTo>
                  <a:pt x="723900" y="437387"/>
                </a:lnTo>
                <a:lnTo>
                  <a:pt x="787920" y="434339"/>
                </a:lnTo>
                <a:lnTo>
                  <a:pt x="851928" y="429005"/>
                </a:lnTo>
                <a:lnTo>
                  <a:pt x="883920" y="425957"/>
                </a:lnTo>
                <a:lnTo>
                  <a:pt x="913638" y="419861"/>
                </a:lnTo>
                <a:lnTo>
                  <a:pt x="942606" y="416813"/>
                </a:lnTo>
                <a:lnTo>
                  <a:pt x="968514" y="411479"/>
                </a:lnTo>
                <a:lnTo>
                  <a:pt x="998220" y="405383"/>
                </a:lnTo>
                <a:lnTo>
                  <a:pt x="1024140" y="399287"/>
                </a:lnTo>
                <a:lnTo>
                  <a:pt x="1050798" y="393953"/>
                </a:lnTo>
                <a:lnTo>
                  <a:pt x="1073670" y="387857"/>
                </a:lnTo>
                <a:lnTo>
                  <a:pt x="1097292" y="381761"/>
                </a:lnTo>
                <a:lnTo>
                  <a:pt x="1120914" y="373379"/>
                </a:lnTo>
                <a:lnTo>
                  <a:pt x="1143762" y="367283"/>
                </a:lnTo>
                <a:lnTo>
                  <a:pt x="1164335" y="358901"/>
                </a:lnTo>
                <a:lnTo>
                  <a:pt x="1181862" y="349757"/>
                </a:lnTo>
                <a:lnTo>
                  <a:pt x="1202435" y="341375"/>
                </a:lnTo>
                <a:lnTo>
                  <a:pt x="1219962" y="332231"/>
                </a:lnTo>
                <a:lnTo>
                  <a:pt x="1234452" y="323849"/>
                </a:lnTo>
                <a:lnTo>
                  <a:pt x="1248930" y="314705"/>
                </a:lnTo>
                <a:lnTo>
                  <a:pt x="1260348" y="303275"/>
                </a:lnTo>
                <a:lnTo>
                  <a:pt x="1272552" y="294893"/>
                </a:lnTo>
                <a:lnTo>
                  <a:pt x="1283970" y="282701"/>
                </a:lnTo>
                <a:lnTo>
                  <a:pt x="1292364" y="274319"/>
                </a:lnTo>
                <a:lnTo>
                  <a:pt x="1301496" y="262127"/>
                </a:lnTo>
                <a:lnTo>
                  <a:pt x="1307604" y="253745"/>
                </a:lnTo>
                <a:lnTo>
                  <a:pt x="1309890" y="242315"/>
                </a:lnTo>
                <a:lnTo>
                  <a:pt x="1312926" y="230123"/>
                </a:lnTo>
                <a:lnTo>
                  <a:pt x="1312926" y="207263"/>
                </a:lnTo>
                <a:lnTo>
                  <a:pt x="1309890" y="195071"/>
                </a:lnTo>
                <a:lnTo>
                  <a:pt x="1307604" y="186689"/>
                </a:lnTo>
                <a:lnTo>
                  <a:pt x="1301496" y="174497"/>
                </a:lnTo>
                <a:lnTo>
                  <a:pt x="1292364" y="163067"/>
                </a:lnTo>
                <a:lnTo>
                  <a:pt x="1283970" y="154685"/>
                </a:lnTo>
                <a:lnTo>
                  <a:pt x="1272552" y="142493"/>
                </a:lnTo>
                <a:lnTo>
                  <a:pt x="1260348" y="134111"/>
                </a:lnTo>
                <a:lnTo>
                  <a:pt x="1248930" y="124967"/>
                </a:lnTo>
                <a:lnTo>
                  <a:pt x="1234452" y="113537"/>
                </a:lnTo>
                <a:lnTo>
                  <a:pt x="1219962" y="105155"/>
                </a:lnTo>
                <a:lnTo>
                  <a:pt x="1202435" y="96011"/>
                </a:lnTo>
                <a:lnTo>
                  <a:pt x="1181862" y="87629"/>
                </a:lnTo>
                <a:lnTo>
                  <a:pt x="1164335" y="78485"/>
                </a:lnTo>
                <a:lnTo>
                  <a:pt x="1143762" y="72389"/>
                </a:lnTo>
                <a:lnTo>
                  <a:pt x="1120914" y="64007"/>
                </a:lnTo>
                <a:lnTo>
                  <a:pt x="1097292" y="57911"/>
                </a:lnTo>
                <a:lnTo>
                  <a:pt x="1050798" y="43433"/>
                </a:lnTo>
                <a:lnTo>
                  <a:pt x="998220" y="32003"/>
                </a:lnTo>
                <a:lnTo>
                  <a:pt x="942606" y="22859"/>
                </a:lnTo>
                <a:lnTo>
                  <a:pt x="913638" y="17525"/>
                </a:lnTo>
                <a:lnTo>
                  <a:pt x="883920" y="14477"/>
                </a:lnTo>
                <a:lnTo>
                  <a:pt x="851928" y="11429"/>
                </a:lnTo>
                <a:lnTo>
                  <a:pt x="787920" y="5333"/>
                </a:lnTo>
                <a:lnTo>
                  <a:pt x="723900" y="2285"/>
                </a:lnTo>
                <a:lnTo>
                  <a:pt x="656856" y="0"/>
                </a:lnTo>
              </a:path>
            </a:pathLst>
          </a:custGeom>
          <a:ln w="175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6704203" y="2985770"/>
            <a:ext cx="2922905" cy="38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88135" algn="l"/>
              </a:tabLst>
            </a:pPr>
            <a:r>
              <a:rPr sz="1900" spc="-5" dirty="0">
                <a:latin typeface="Arial"/>
                <a:cs typeface="Arial"/>
              </a:rPr>
              <a:t>παθ</a:t>
            </a:r>
            <a:r>
              <a:rPr sz="1900" spc="20" dirty="0">
                <a:latin typeface="Arial"/>
                <a:cs typeface="Arial"/>
              </a:rPr>
              <a:t>ώ</a:t>
            </a:r>
            <a:r>
              <a:rPr sz="1900" dirty="0">
                <a:latin typeface="Arial"/>
                <a:cs typeface="Arial"/>
              </a:rPr>
              <a:t>ν	</a:t>
            </a:r>
            <a:r>
              <a:rPr sz="2850" spc="15" baseline="1461" dirty="0">
                <a:latin typeface="Arial"/>
                <a:cs typeface="Arial"/>
              </a:rPr>
              <a:t>Γ</a:t>
            </a:r>
            <a:r>
              <a:rPr sz="2850" spc="-7" baseline="1461" dirty="0">
                <a:latin typeface="Arial"/>
                <a:cs typeface="Arial"/>
              </a:rPr>
              <a:t>α</a:t>
            </a:r>
            <a:r>
              <a:rPr sz="2850" spc="15" baseline="1461" dirty="0">
                <a:latin typeface="Arial"/>
                <a:cs typeface="Arial"/>
              </a:rPr>
              <a:t>ζ</a:t>
            </a:r>
            <a:r>
              <a:rPr sz="2850" baseline="1461" dirty="0">
                <a:latin typeface="Arial"/>
                <a:cs typeface="Arial"/>
              </a:rPr>
              <a:t>έ</a:t>
            </a:r>
            <a:r>
              <a:rPr sz="2850" spc="15" baseline="1461" dirty="0">
                <a:latin typeface="Arial"/>
                <a:cs typeface="Arial"/>
              </a:rPr>
              <a:t>λ</a:t>
            </a:r>
            <a:r>
              <a:rPr sz="2850" baseline="1461" dirty="0">
                <a:latin typeface="Arial"/>
                <a:cs typeface="Arial"/>
              </a:rPr>
              <a:t>α</a:t>
            </a:r>
            <a:r>
              <a:rPr sz="2850" spc="-7" baseline="1461" dirty="0">
                <a:latin typeface="Arial"/>
                <a:cs typeface="Arial"/>
              </a:rPr>
              <a:t>:#45</a:t>
            </a:r>
            <a:endParaRPr sz="2850" baseline="1461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86567" y="1257553"/>
            <a:ext cx="160655" cy="300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dirty="0">
                <a:latin typeface="Arial"/>
                <a:cs typeface="Arial"/>
              </a:rPr>
              <a:t>u</a:t>
            </a:r>
            <a:endParaRPr sz="19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194949" y="2094991"/>
            <a:ext cx="4801870" cy="1292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0285">
              <a:lnSpc>
                <a:spcPct val="100000"/>
              </a:lnSpc>
            </a:pPr>
            <a:r>
              <a:rPr sz="1900" spc="-5" dirty="0">
                <a:latin typeface="Arial"/>
                <a:cs typeface="Arial"/>
              </a:rPr>
              <a:t>Περ</a:t>
            </a:r>
            <a:r>
              <a:rPr sz="1900" spc="10" dirty="0">
                <a:latin typeface="Arial"/>
                <a:cs typeface="Arial"/>
              </a:rPr>
              <a:t>ι</a:t>
            </a:r>
            <a:r>
              <a:rPr sz="1900" spc="-5" dirty="0">
                <a:latin typeface="Arial"/>
                <a:cs typeface="Arial"/>
              </a:rPr>
              <a:t>ο</a:t>
            </a:r>
            <a:r>
              <a:rPr sz="1900" spc="15" dirty="0">
                <a:latin typeface="Arial"/>
                <a:cs typeface="Arial"/>
              </a:rPr>
              <a:t>ρ</a:t>
            </a:r>
            <a:r>
              <a:rPr sz="1900" spc="-10" dirty="0">
                <a:latin typeface="Arial"/>
                <a:cs typeface="Arial"/>
              </a:rPr>
              <a:t>ι</a:t>
            </a:r>
            <a:r>
              <a:rPr sz="1900" dirty="0">
                <a:latin typeface="Arial"/>
                <a:cs typeface="Arial"/>
              </a:rPr>
              <a:t>σµ</a:t>
            </a:r>
            <a:r>
              <a:rPr sz="1900" spc="15" dirty="0">
                <a:latin typeface="Arial"/>
                <a:cs typeface="Arial"/>
              </a:rPr>
              <a:t>ός</a:t>
            </a:r>
            <a:endParaRPr sz="1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835025" algn="l"/>
                <a:tab pos="2387600" algn="l"/>
                <a:tab pos="4039235" algn="l"/>
              </a:tabLst>
            </a:pPr>
            <a:r>
              <a:rPr sz="2850" baseline="2923" dirty="0">
                <a:latin typeface="Arial"/>
                <a:cs typeface="Arial"/>
              </a:rPr>
              <a:t>v	</a:t>
            </a:r>
            <a:r>
              <a:rPr sz="1900" spc="25" dirty="0">
                <a:latin typeface="Arial"/>
                <a:cs typeface="Arial"/>
              </a:rPr>
              <a:t>Τ</a:t>
            </a:r>
            <a:r>
              <a:rPr sz="1900" spc="-10" dirty="0">
                <a:latin typeface="Arial"/>
                <a:cs typeface="Arial"/>
              </a:rPr>
              <a:t>ί</a:t>
            </a:r>
            <a:r>
              <a:rPr sz="1900" spc="10" dirty="0">
                <a:latin typeface="Arial"/>
                <a:cs typeface="Arial"/>
              </a:rPr>
              <a:t>γ</a:t>
            </a:r>
            <a:r>
              <a:rPr sz="1900" spc="-10" dirty="0">
                <a:latin typeface="Arial"/>
                <a:cs typeface="Arial"/>
              </a:rPr>
              <a:t>ρ</a:t>
            </a:r>
            <a:r>
              <a:rPr sz="1900" spc="-5" dirty="0">
                <a:latin typeface="Arial"/>
                <a:cs typeface="Arial"/>
              </a:rPr>
              <a:t>η</a:t>
            </a:r>
            <a:r>
              <a:rPr sz="1900" dirty="0">
                <a:latin typeface="Arial"/>
                <a:cs typeface="Arial"/>
              </a:rPr>
              <a:t>ς	</a:t>
            </a:r>
            <a:r>
              <a:rPr sz="1900" spc="-5" dirty="0">
                <a:latin typeface="Arial"/>
                <a:cs typeface="Arial"/>
              </a:rPr>
              <a:t>δράσ</a:t>
            </a:r>
            <a:r>
              <a:rPr sz="1900" spc="25" dirty="0">
                <a:latin typeface="Arial"/>
                <a:cs typeface="Arial"/>
              </a:rPr>
              <a:t>τ</a:t>
            </a:r>
            <a:r>
              <a:rPr sz="1900" spc="-5" dirty="0">
                <a:latin typeface="Arial"/>
                <a:cs typeface="Arial"/>
              </a:rPr>
              <a:t>η</a:t>
            </a:r>
            <a:r>
              <a:rPr sz="1900" dirty="0">
                <a:latin typeface="Arial"/>
                <a:cs typeface="Arial"/>
              </a:rPr>
              <a:t>ς	</a:t>
            </a:r>
            <a:r>
              <a:rPr sz="1900" spc="25" dirty="0">
                <a:latin typeface="Arial"/>
                <a:cs typeface="Arial"/>
              </a:rPr>
              <a:t>Τ</a:t>
            </a:r>
            <a:r>
              <a:rPr sz="1900" spc="-10" dirty="0">
                <a:latin typeface="Arial"/>
                <a:cs typeface="Arial"/>
              </a:rPr>
              <a:t>ρ</a:t>
            </a:r>
            <a:r>
              <a:rPr sz="1900" dirty="0">
                <a:latin typeface="Arial"/>
                <a:cs typeface="Arial"/>
              </a:rPr>
              <a:t>ώω</a:t>
            </a:r>
            <a:endParaRPr sz="19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46843" y="3692144"/>
            <a:ext cx="9424035" cy="270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i="1" spc="-10" dirty="0">
                <a:latin typeface="Times New Roman"/>
                <a:cs typeface="Times New Roman"/>
              </a:rPr>
              <a:t>Περιορι</a:t>
            </a:r>
            <a:r>
              <a:rPr sz="2200" i="1" dirty="0">
                <a:latin typeface="Times New Roman"/>
                <a:cs typeface="Times New Roman"/>
              </a:rPr>
              <a:t>σ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5" dirty="0">
                <a:latin typeface="Times New Roman"/>
                <a:cs typeface="Times New Roman"/>
              </a:rPr>
              <a:t>ός 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dirty="0">
                <a:latin typeface="Times New Roman"/>
                <a:cs typeface="Times New Roman"/>
              </a:rPr>
              <a:t>έσω</a:t>
            </a:r>
            <a:r>
              <a:rPr sz="2200" i="1" spc="-5" dirty="0">
                <a:latin typeface="Times New Roman"/>
                <a:cs typeface="Times New Roman"/>
              </a:rPr>
              <a:t> του</a:t>
            </a:r>
            <a:r>
              <a:rPr sz="2200" i="1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τύπο</a:t>
            </a:r>
            <a:r>
              <a:rPr sz="2200" i="1" spc="-5" dirty="0">
                <a:latin typeface="Times New Roman"/>
                <a:cs typeface="Times New Roman"/>
              </a:rPr>
              <a:t>υ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τη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έννοια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restrictio</a:t>
            </a:r>
            <a:r>
              <a:rPr sz="2200" i="1" dirty="0">
                <a:latin typeface="Times New Roman"/>
                <a:cs typeface="Times New Roman"/>
              </a:rPr>
              <a:t>n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b</a:t>
            </a:r>
            <a:r>
              <a:rPr sz="2200" i="1" dirty="0">
                <a:latin typeface="Times New Roman"/>
                <a:cs typeface="Times New Roman"/>
              </a:rPr>
              <a:t>y</a:t>
            </a:r>
            <a:r>
              <a:rPr sz="2200" i="1" spc="-5" dirty="0">
                <a:latin typeface="Times New Roman"/>
                <a:cs typeface="Times New Roman"/>
              </a:rPr>
              <a:t> </a:t>
            </a:r>
            <a:r>
              <a:rPr sz="2200" i="1" dirty="0">
                <a:latin typeface="Times New Roman"/>
                <a:cs typeface="Times New Roman"/>
              </a:rPr>
              <a:t>typ</a:t>
            </a:r>
            <a:r>
              <a:rPr sz="2200" i="1" spc="-15" dirty="0">
                <a:latin typeface="Times New Roman"/>
                <a:cs typeface="Times New Roman"/>
              </a:rPr>
              <a:t>e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Τίγρης≤Ζώ</a:t>
            </a:r>
            <a:r>
              <a:rPr sz="2000" spc="0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i="1" spc="-10" dirty="0">
                <a:latin typeface="Times New Roman"/>
                <a:cs typeface="Times New Roman"/>
              </a:rPr>
              <a:t>Περιορι</a:t>
            </a:r>
            <a:r>
              <a:rPr sz="2200" i="1" dirty="0">
                <a:latin typeface="Times New Roman"/>
                <a:cs typeface="Times New Roman"/>
              </a:rPr>
              <a:t>σ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5" dirty="0">
                <a:latin typeface="Times New Roman"/>
                <a:cs typeface="Times New Roman"/>
              </a:rPr>
              <a:t>ός 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dirty="0">
                <a:latin typeface="Times New Roman"/>
                <a:cs typeface="Times New Roman"/>
              </a:rPr>
              <a:t>έσω</a:t>
            </a:r>
            <a:r>
              <a:rPr sz="2200" i="1" spc="-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τη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αναφορά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restrictio</a:t>
            </a:r>
            <a:r>
              <a:rPr sz="2200" i="1" dirty="0">
                <a:latin typeface="Times New Roman"/>
                <a:cs typeface="Times New Roman"/>
              </a:rPr>
              <a:t>n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b</a:t>
            </a:r>
            <a:r>
              <a:rPr sz="2200" i="1" dirty="0">
                <a:latin typeface="Times New Roman"/>
                <a:cs typeface="Times New Roman"/>
              </a:rPr>
              <a:t>y </a:t>
            </a:r>
            <a:r>
              <a:rPr sz="2200" i="1" spc="-5" dirty="0">
                <a:latin typeface="Times New Roman"/>
                <a:cs typeface="Times New Roman"/>
              </a:rPr>
              <a:t>referent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[Γαζέλα] ==&gt; [Γαζέλα:#45])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επέκτασ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κανόνα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γενίκευση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generalizatio</a:t>
            </a:r>
            <a:r>
              <a:rPr sz="2200" i="1" dirty="0">
                <a:latin typeface="Times New Roman"/>
                <a:cs typeface="Times New Roman"/>
              </a:rPr>
              <a:t>n </a:t>
            </a:r>
            <a:r>
              <a:rPr sz="2200" i="1" spc="-5" dirty="0">
                <a:latin typeface="Times New Roman"/>
                <a:cs typeface="Times New Roman"/>
              </a:rPr>
              <a:t>rul</a:t>
            </a:r>
            <a:r>
              <a:rPr sz="2200" i="1" spc="-10" dirty="0">
                <a:latin typeface="Times New Roman"/>
                <a:cs typeface="Times New Roman"/>
              </a:rPr>
              <a:t>e</a:t>
            </a:r>
            <a:r>
              <a:rPr sz="2200" spc="-5" dirty="0">
                <a:latin typeface="Times New Roman"/>
                <a:cs typeface="Times New Roman"/>
              </a:rPr>
              <a:t>).</a:t>
            </a:r>
            <a:endParaRPr sz="2200">
              <a:latin typeface="Times New Roman"/>
              <a:cs typeface="Times New Roman"/>
            </a:endParaRPr>
          </a:p>
          <a:p>
            <a:pPr marL="711200" marR="5080" indent="-349885">
              <a:lnSpc>
                <a:spcPts val="2300"/>
              </a:lnSpc>
              <a:spcBef>
                <a:spcPts val="36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1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i="1" spc="-5" dirty="0">
                <a:latin typeface="Times New Roman"/>
                <a:cs typeface="Times New Roman"/>
              </a:rPr>
              <a:t>ένας </a:t>
            </a:r>
            <a:r>
              <a:rPr sz="2000" i="1" spc="-10" dirty="0">
                <a:latin typeface="Times New Roman"/>
                <a:cs typeface="Times New Roman"/>
              </a:rPr>
              <a:t>τίγρη</a:t>
            </a:r>
            <a:r>
              <a:rPr sz="2000" i="1" spc="-5" dirty="0">
                <a:latin typeface="Times New Roman"/>
                <a:cs typeface="Times New Roman"/>
              </a:rPr>
              <a:t>ς</a:t>
            </a:r>
            <a:r>
              <a:rPr sz="2000" i="1" spc="1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τρώει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τη γαζέλα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#4</a:t>
            </a:r>
            <a:r>
              <a:rPr sz="2000" i="1" dirty="0">
                <a:latin typeface="Times New Roman"/>
                <a:cs typeface="Times New Roman"/>
              </a:rPr>
              <a:t>5</a:t>
            </a:r>
            <a:r>
              <a:rPr sz="2000" spc="-5" dirty="0">
                <a:latin typeface="Times New Roman"/>
                <a:cs typeface="Times New Roman"/>
              </a:rPr>
              <a:t>" (γράφος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v</a:t>
            </a:r>
            <a:r>
              <a:rPr sz="2000" spc="-5" dirty="0">
                <a:latin typeface="Times New Roman"/>
                <a:cs typeface="Times New Roman"/>
              </a:rPr>
              <a:t>) τότε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οπωσδήποτε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i="1" spc="-5" dirty="0">
                <a:latin typeface="Times New Roman"/>
                <a:cs typeface="Times New Roman"/>
              </a:rPr>
              <a:t>κάποιο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ζώ</a:t>
            </a:r>
            <a:r>
              <a:rPr sz="2000" i="1" spc="-5" dirty="0">
                <a:latin typeface="Times New Roman"/>
                <a:cs typeface="Times New Roman"/>
              </a:rPr>
              <a:t>ο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τρώει κάποια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γαζέλ</a:t>
            </a:r>
            <a:r>
              <a:rPr sz="2000" i="1" spc="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" (γράφος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spc="-10" dirty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3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Ο </a:t>
            </a:r>
            <a:r>
              <a:rPr sz="2200" spc="-5" dirty="0">
                <a:latin typeface="Times New Roman"/>
                <a:cs typeface="Times New Roman"/>
              </a:rPr>
              <a:t>περιορισ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ός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κανόνα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εξειδίκευση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specializatio</a:t>
            </a:r>
            <a:r>
              <a:rPr sz="2200" i="1" dirty="0">
                <a:latin typeface="Times New Roman"/>
                <a:cs typeface="Times New Roman"/>
              </a:rPr>
              <a:t>n</a:t>
            </a:r>
            <a:r>
              <a:rPr sz="2200" i="1" spc="10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rule</a:t>
            </a:r>
            <a:r>
              <a:rPr sz="2200" spc="-5" dirty="0">
                <a:latin typeface="Times New Roman"/>
                <a:cs typeface="Times New Roman"/>
              </a:rPr>
              <a:t>).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21" name="object 1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37</a:t>
            </a:fld>
            <a:endParaRPr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7147" y="336042"/>
            <a:ext cx="503682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Συνένωσ</a:t>
            </a:r>
            <a:r>
              <a:rPr spc="-5" dirty="0"/>
              <a:t>η</a:t>
            </a:r>
            <a:r>
              <a:rPr spc="5" dirty="0"/>
              <a:t> </a:t>
            </a:r>
            <a:r>
              <a:rPr spc="-110" dirty="0"/>
              <a:t>κ</a:t>
            </a:r>
            <a:r>
              <a:rPr spc="-10" dirty="0"/>
              <a:t>α</a:t>
            </a:r>
            <a:r>
              <a:rPr spc="-5" dirty="0"/>
              <a:t>ι</a:t>
            </a:r>
            <a:r>
              <a:rPr spc="-105" dirty="0"/>
              <a:t> </a:t>
            </a:r>
            <a:r>
              <a:rPr spc="70" dirty="0"/>
              <a:t>∆ια</a:t>
            </a:r>
            <a:r>
              <a:rPr spc="25" dirty="0"/>
              <a:t>χ</a:t>
            </a:r>
            <a:r>
              <a:rPr spc="-5" dirty="0"/>
              <a:t>ωρι</a:t>
            </a:r>
            <a:r>
              <a:rPr spc="0" dirty="0"/>
              <a:t>σ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ός</a:t>
            </a:r>
          </a:p>
        </p:txBody>
      </p:sp>
      <p:sp>
        <p:nvSpPr>
          <p:cNvPr id="3" name="object 3"/>
          <p:cNvSpPr/>
          <p:nvPr/>
        </p:nvSpPr>
        <p:spPr>
          <a:xfrm>
            <a:off x="3613289" y="1267205"/>
            <a:ext cx="400050" cy="86360"/>
          </a:xfrm>
          <a:custGeom>
            <a:avLst/>
            <a:gdLst/>
            <a:ahLst/>
            <a:cxnLst/>
            <a:rect l="l" t="t" r="r" b="b"/>
            <a:pathLst>
              <a:path w="400050" h="86359">
                <a:moveTo>
                  <a:pt x="131063" y="0"/>
                </a:moveTo>
                <a:lnTo>
                  <a:pt x="0" y="44196"/>
                </a:lnTo>
                <a:lnTo>
                  <a:pt x="78485" y="69293"/>
                </a:lnTo>
                <a:lnTo>
                  <a:pt x="78485" y="38862"/>
                </a:lnTo>
                <a:lnTo>
                  <a:pt x="81533" y="36576"/>
                </a:lnTo>
                <a:lnTo>
                  <a:pt x="83819" y="33528"/>
                </a:lnTo>
                <a:lnTo>
                  <a:pt x="89153" y="31242"/>
                </a:lnTo>
                <a:lnTo>
                  <a:pt x="101437" y="31242"/>
                </a:lnTo>
                <a:lnTo>
                  <a:pt x="131063" y="0"/>
                </a:lnTo>
                <a:close/>
              </a:path>
              <a:path w="400050" h="86359">
                <a:moveTo>
                  <a:pt x="101437" y="31242"/>
                </a:moveTo>
                <a:lnTo>
                  <a:pt x="89153" y="31242"/>
                </a:lnTo>
                <a:lnTo>
                  <a:pt x="83819" y="33528"/>
                </a:lnTo>
                <a:lnTo>
                  <a:pt x="81533" y="36576"/>
                </a:lnTo>
                <a:lnTo>
                  <a:pt x="78485" y="38862"/>
                </a:lnTo>
                <a:lnTo>
                  <a:pt x="78485" y="47244"/>
                </a:lnTo>
                <a:lnTo>
                  <a:pt x="81533" y="51816"/>
                </a:lnTo>
                <a:lnTo>
                  <a:pt x="83819" y="51816"/>
                </a:lnTo>
                <a:lnTo>
                  <a:pt x="89153" y="54864"/>
                </a:lnTo>
                <a:lnTo>
                  <a:pt x="89153" y="44196"/>
                </a:lnTo>
                <a:lnTo>
                  <a:pt x="101437" y="31242"/>
                </a:lnTo>
                <a:close/>
              </a:path>
              <a:path w="400050" h="86359">
                <a:moveTo>
                  <a:pt x="131063" y="86106"/>
                </a:moveTo>
                <a:lnTo>
                  <a:pt x="99821" y="54864"/>
                </a:lnTo>
                <a:lnTo>
                  <a:pt x="89153" y="54864"/>
                </a:lnTo>
                <a:lnTo>
                  <a:pt x="83819" y="51816"/>
                </a:lnTo>
                <a:lnTo>
                  <a:pt x="81533" y="51816"/>
                </a:lnTo>
                <a:lnTo>
                  <a:pt x="78485" y="47244"/>
                </a:lnTo>
                <a:lnTo>
                  <a:pt x="78485" y="69293"/>
                </a:lnTo>
                <a:lnTo>
                  <a:pt x="131063" y="86106"/>
                </a:lnTo>
                <a:close/>
              </a:path>
              <a:path w="400050" h="86359">
                <a:moveTo>
                  <a:pt x="400050" y="44196"/>
                </a:moveTo>
                <a:lnTo>
                  <a:pt x="397001" y="38862"/>
                </a:lnTo>
                <a:lnTo>
                  <a:pt x="391667" y="33528"/>
                </a:lnTo>
                <a:lnTo>
                  <a:pt x="387095" y="31242"/>
                </a:lnTo>
                <a:lnTo>
                  <a:pt x="101437" y="31242"/>
                </a:lnTo>
                <a:lnTo>
                  <a:pt x="89153" y="44196"/>
                </a:lnTo>
                <a:lnTo>
                  <a:pt x="99821" y="54864"/>
                </a:lnTo>
                <a:lnTo>
                  <a:pt x="387095" y="54864"/>
                </a:lnTo>
                <a:lnTo>
                  <a:pt x="391667" y="51816"/>
                </a:lnTo>
                <a:lnTo>
                  <a:pt x="394715" y="51816"/>
                </a:lnTo>
                <a:lnTo>
                  <a:pt x="397001" y="47244"/>
                </a:lnTo>
                <a:lnTo>
                  <a:pt x="400050" y="44196"/>
                </a:lnTo>
                <a:close/>
              </a:path>
              <a:path w="400050" h="86359">
                <a:moveTo>
                  <a:pt x="99821" y="54864"/>
                </a:moveTo>
                <a:lnTo>
                  <a:pt x="89153" y="44196"/>
                </a:lnTo>
                <a:lnTo>
                  <a:pt x="89153" y="54864"/>
                </a:lnTo>
                <a:lnTo>
                  <a:pt x="99821" y="548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691775" y="1298447"/>
            <a:ext cx="321945" cy="24130"/>
          </a:xfrm>
          <a:custGeom>
            <a:avLst/>
            <a:gdLst/>
            <a:ahLst/>
            <a:cxnLst/>
            <a:rect l="l" t="t" r="r" b="b"/>
            <a:pathLst>
              <a:path w="321945" h="24130">
                <a:moveTo>
                  <a:pt x="308610" y="23621"/>
                </a:moveTo>
                <a:lnTo>
                  <a:pt x="10668" y="23621"/>
                </a:lnTo>
                <a:lnTo>
                  <a:pt x="5334" y="20573"/>
                </a:lnTo>
                <a:lnTo>
                  <a:pt x="3048" y="20573"/>
                </a:lnTo>
                <a:lnTo>
                  <a:pt x="0" y="16001"/>
                </a:lnTo>
                <a:lnTo>
                  <a:pt x="0" y="7619"/>
                </a:lnTo>
                <a:lnTo>
                  <a:pt x="3048" y="5333"/>
                </a:lnTo>
                <a:lnTo>
                  <a:pt x="5334" y="2285"/>
                </a:lnTo>
                <a:lnTo>
                  <a:pt x="10668" y="0"/>
                </a:lnTo>
                <a:lnTo>
                  <a:pt x="308610" y="0"/>
                </a:lnTo>
                <a:lnTo>
                  <a:pt x="313182" y="2285"/>
                </a:lnTo>
                <a:lnTo>
                  <a:pt x="318516" y="7619"/>
                </a:lnTo>
                <a:lnTo>
                  <a:pt x="321564" y="12953"/>
                </a:lnTo>
                <a:lnTo>
                  <a:pt x="318516" y="16001"/>
                </a:lnTo>
                <a:lnTo>
                  <a:pt x="316230" y="20573"/>
                </a:lnTo>
                <a:lnTo>
                  <a:pt x="313182" y="20573"/>
                </a:lnTo>
                <a:lnTo>
                  <a:pt x="308610" y="2362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13289" y="1267205"/>
            <a:ext cx="131445" cy="86360"/>
          </a:xfrm>
          <a:custGeom>
            <a:avLst/>
            <a:gdLst/>
            <a:ahLst/>
            <a:cxnLst/>
            <a:rect l="l" t="t" r="r" b="b"/>
            <a:pathLst>
              <a:path w="131445" h="86359">
                <a:moveTo>
                  <a:pt x="89153" y="44196"/>
                </a:moveTo>
                <a:lnTo>
                  <a:pt x="131063" y="86106"/>
                </a:lnTo>
                <a:lnTo>
                  <a:pt x="0" y="44196"/>
                </a:lnTo>
                <a:lnTo>
                  <a:pt x="131063" y="0"/>
                </a:lnTo>
                <a:lnTo>
                  <a:pt x="89153" y="4419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75389" y="1267205"/>
            <a:ext cx="405765" cy="86360"/>
          </a:xfrm>
          <a:custGeom>
            <a:avLst/>
            <a:gdLst/>
            <a:ahLst/>
            <a:cxnLst/>
            <a:rect l="l" t="t" r="r" b="b"/>
            <a:pathLst>
              <a:path w="405764" h="86359">
                <a:moveTo>
                  <a:pt x="131063" y="0"/>
                </a:moveTo>
                <a:lnTo>
                  <a:pt x="0" y="44196"/>
                </a:lnTo>
                <a:lnTo>
                  <a:pt x="78485" y="69293"/>
                </a:lnTo>
                <a:lnTo>
                  <a:pt x="78485" y="38862"/>
                </a:lnTo>
                <a:lnTo>
                  <a:pt x="83819" y="33528"/>
                </a:lnTo>
                <a:lnTo>
                  <a:pt x="89153" y="31241"/>
                </a:lnTo>
                <a:lnTo>
                  <a:pt x="101437" y="31241"/>
                </a:lnTo>
                <a:lnTo>
                  <a:pt x="131063" y="0"/>
                </a:lnTo>
                <a:close/>
              </a:path>
              <a:path w="405764" h="86359">
                <a:moveTo>
                  <a:pt x="101437" y="31241"/>
                </a:moveTo>
                <a:lnTo>
                  <a:pt x="89153" y="31241"/>
                </a:lnTo>
                <a:lnTo>
                  <a:pt x="83819" y="33528"/>
                </a:lnTo>
                <a:lnTo>
                  <a:pt x="78485" y="38862"/>
                </a:lnTo>
                <a:lnTo>
                  <a:pt x="78485" y="47243"/>
                </a:lnTo>
                <a:lnTo>
                  <a:pt x="80771" y="51815"/>
                </a:lnTo>
                <a:lnTo>
                  <a:pt x="83819" y="51815"/>
                </a:lnTo>
                <a:lnTo>
                  <a:pt x="89153" y="54863"/>
                </a:lnTo>
                <a:lnTo>
                  <a:pt x="89153" y="44196"/>
                </a:lnTo>
                <a:lnTo>
                  <a:pt x="101437" y="31241"/>
                </a:lnTo>
                <a:close/>
              </a:path>
              <a:path w="405764" h="86359">
                <a:moveTo>
                  <a:pt x="131063" y="86106"/>
                </a:moveTo>
                <a:lnTo>
                  <a:pt x="99821" y="54863"/>
                </a:lnTo>
                <a:lnTo>
                  <a:pt x="89153" y="54863"/>
                </a:lnTo>
                <a:lnTo>
                  <a:pt x="83819" y="51815"/>
                </a:lnTo>
                <a:lnTo>
                  <a:pt x="80771" y="51815"/>
                </a:lnTo>
                <a:lnTo>
                  <a:pt x="78485" y="47243"/>
                </a:lnTo>
                <a:lnTo>
                  <a:pt x="78485" y="69293"/>
                </a:lnTo>
                <a:lnTo>
                  <a:pt x="131063" y="86106"/>
                </a:lnTo>
                <a:close/>
              </a:path>
              <a:path w="405764" h="86359">
                <a:moveTo>
                  <a:pt x="405383" y="44196"/>
                </a:moveTo>
                <a:lnTo>
                  <a:pt x="402335" y="38862"/>
                </a:lnTo>
                <a:lnTo>
                  <a:pt x="397001" y="33528"/>
                </a:lnTo>
                <a:lnTo>
                  <a:pt x="391667" y="31241"/>
                </a:lnTo>
                <a:lnTo>
                  <a:pt x="101437" y="31241"/>
                </a:lnTo>
                <a:lnTo>
                  <a:pt x="89153" y="44196"/>
                </a:lnTo>
                <a:lnTo>
                  <a:pt x="99821" y="54863"/>
                </a:lnTo>
                <a:lnTo>
                  <a:pt x="391667" y="54863"/>
                </a:lnTo>
                <a:lnTo>
                  <a:pt x="397001" y="51815"/>
                </a:lnTo>
                <a:lnTo>
                  <a:pt x="400050" y="51815"/>
                </a:lnTo>
                <a:lnTo>
                  <a:pt x="402335" y="47243"/>
                </a:lnTo>
                <a:lnTo>
                  <a:pt x="405383" y="44196"/>
                </a:lnTo>
                <a:close/>
              </a:path>
              <a:path w="405764" h="86359">
                <a:moveTo>
                  <a:pt x="99821" y="54863"/>
                </a:moveTo>
                <a:lnTo>
                  <a:pt x="89153" y="44196"/>
                </a:lnTo>
                <a:lnTo>
                  <a:pt x="89153" y="54863"/>
                </a:lnTo>
                <a:lnTo>
                  <a:pt x="99821" y="548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253875" y="1298447"/>
            <a:ext cx="327025" cy="24130"/>
          </a:xfrm>
          <a:custGeom>
            <a:avLst/>
            <a:gdLst/>
            <a:ahLst/>
            <a:cxnLst/>
            <a:rect l="l" t="t" r="r" b="b"/>
            <a:pathLst>
              <a:path w="327025" h="24130">
                <a:moveTo>
                  <a:pt x="313182" y="23622"/>
                </a:moveTo>
                <a:lnTo>
                  <a:pt x="10668" y="23622"/>
                </a:lnTo>
                <a:lnTo>
                  <a:pt x="5334" y="20574"/>
                </a:lnTo>
                <a:lnTo>
                  <a:pt x="2286" y="20574"/>
                </a:lnTo>
                <a:lnTo>
                  <a:pt x="0" y="16002"/>
                </a:lnTo>
                <a:lnTo>
                  <a:pt x="0" y="7620"/>
                </a:lnTo>
                <a:lnTo>
                  <a:pt x="5334" y="2286"/>
                </a:lnTo>
                <a:lnTo>
                  <a:pt x="10668" y="0"/>
                </a:lnTo>
                <a:lnTo>
                  <a:pt x="313182" y="0"/>
                </a:lnTo>
                <a:lnTo>
                  <a:pt x="318516" y="2286"/>
                </a:lnTo>
                <a:lnTo>
                  <a:pt x="323850" y="7620"/>
                </a:lnTo>
                <a:lnTo>
                  <a:pt x="326898" y="12954"/>
                </a:lnTo>
                <a:lnTo>
                  <a:pt x="323850" y="16002"/>
                </a:lnTo>
                <a:lnTo>
                  <a:pt x="321564" y="20574"/>
                </a:lnTo>
                <a:lnTo>
                  <a:pt x="318516" y="20574"/>
                </a:lnTo>
                <a:lnTo>
                  <a:pt x="313182" y="23622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75389" y="1267205"/>
            <a:ext cx="131445" cy="86360"/>
          </a:xfrm>
          <a:custGeom>
            <a:avLst/>
            <a:gdLst/>
            <a:ahLst/>
            <a:cxnLst/>
            <a:rect l="l" t="t" r="r" b="b"/>
            <a:pathLst>
              <a:path w="131445" h="86359">
                <a:moveTo>
                  <a:pt x="89153" y="44196"/>
                </a:moveTo>
                <a:lnTo>
                  <a:pt x="131063" y="86106"/>
                </a:lnTo>
                <a:lnTo>
                  <a:pt x="0" y="44196"/>
                </a:lnTo>
                <a:lnTo>
                  <a:pt x="131063" y="0"/>
                </a:lnTo>
                <a:lnTo>
                  <a:pt x="89153" y="4419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325247" y="1251203"/>
            <a:ext cx="401955" cy="86360"/>
          </a:xfrm>
          <a:custGeom>
            <a:avLst/>
            <a:gdLst/>
            <a:ahLst/>
            <a:cxnLst/>
            <a:rect l="l" t="t" r="r" b="b"/>
            <a:pathLst>
              <a:path w="401954" h="86359">
                <a:moveTo>
                  <a:pt x="315467" y="41909"/>
                </a:moveTo>
                <a:lnTo>
                  <a:pt x="304218" y="31241"/>
                </a:lnTo>
                <a:lnTo>
                  <a:pt x="7620" y="31241"/>
                </a:lnTo>
                <a:lnTo>
                  <a:pt x="2273" y="34289"/>
                </a:lnTo>
                <a:lnTo>
                  <a:pt x="0" y="39623"/>
                </a:lnTo>
                <a:lnTo>
                  <a:pt x="0" y="47243"/>
                </a:lnTo>
                <a:lnTo>
                  <a:pt x="2273" y="49529"/>
                </a:lnTo>
                <a:lnTo>
                  <a:pt x="7620" y="52577"/>
                </a:lnTo>
                <a:lnTo>
                  <a:pt x="9906" y="54863"/>
                </a:lnTo>
                <a:lnTo>
                  <a:pt x="302513" y="54863"/>
                </a:lnTo>
                <a:lnTo>
                  <a:pt x="315467" y="41909"/>
                </a:lnTo>
                <a:close/>
              </a:path>
              <a:path w="401954" h="86359">
                <a:moveTo>
                  <a:pt x="401574" y="41909"/>
                </a:moveTo>
                <a:lnTo>
                  <a:pt x="271271" y="0"/>
                </a:lnTo>
                <a:lnTo>
                  <a:pt x="304218" y="31241"/>
                </a:lnTo>
                <a:lnTo>
                  <a:pt x="318503" y="31241"/>
                </a:lnTo>
                <a:lnTo>
                  <a:pt x="323837" y="34289"/>
                </a:lnTo>
                <a:lnTo>
                  <a:pt x="326123" y="39623"/>
                </a:lnTo>
                <a:lnTo>
                  <a:pt x="326123" y="67501"/>
                </a:lnTo>
                <a:lnTo>
                  <a:pt x="401574" y="41909"/>
                </a:lnTo>
                <a:close/>
              </a:path>
              <a:path w="401954" h="86359">
                <a:moveTo>
                  <a:pt x="326123" y="67501"/>
                </a:moveTo>
                <a:lnTo>
                  <a:pt x="326123" y="47243"/>
                </a:lnTo>
                <a:lnTo>
                  <a:pt x="323837" y="49529"/>
                </a:lnTo>
                <a:lnTo>
                  <a:pt x="318503" y="52577"/>
                </a:lnTo>
                <a:lnTo>
                  <a:pt x="315467" y="54863"/>
                </a:lnTo>
                <a:lnTo>
                  <a:pt x="302513" y="54863"/>
                </a:lnTo>
                <a:lnTo>
                  <a:pt x="271271" y="86105"/>
                </a:lnTo>
                <a:lnTo>
                  <a:pt x="326123" y="67501"/>
                </a:lnTo>
                <a:close/>
              </a:path>
              <a:path w="401954" h="86359">
                <a:moveTo>
                  <a:pt x="315467" y="54863"/>
                </a:moveTo>
                <a:lnTo>
                  <a:pt x="315467" y="41909"/>
                </a:lnTo>
                <a:lnTo>
                  <a:pt x="302513" y="54863"/>
                </a:lnTo>
                <a:lnTo>
                  <a:pt x="315467" y="54863"/>
                </a:lnTo>
                <a:close/>
              </a:path>
              <a:path w="401954" h="86359">
                <a:moveTo>
                  <a:pt x="326123" y="47243"/>
                </a:moveTo>
                <a:lnTo>
                  <a:pt x="326123" y="39623"/>
                </a:lnTo>
                <a:lnTo>
                  <a:pt x="323837" y="34289"/>
                </a:lnTo>
                <a:lnTo>
                  <a:pt x="318503" y="31241"/>
                </a:lnTo>
                <a:lnTo>
                  <a:pt x="304218" y="31241"/>
                </a:lnTo>
                <a:lnTo>
                  <a:pt x="315467" y="41909"/>
                </a:lnTo>
                <a:lnTo>
                  <a:pt x="315467" y="54863"/>
                </a:lnTo>
                <a:lnTo>
                  <a:pt x="318503" y="52577"/>
                </a:lnTo>
                <a:lnTo>
                  <a:pt x="323837" y="49529"/>
                </a:lnTo>
                <a:lnTo>
                  <a:pt x="326123" y="472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325247" y="1282446"/>
            <a:ext cx="326390" cy="24130"/>
          </a:xfrm>
          <a:custGeom>
            <a:avLst/>
            <a:gdLst/>
            <a:ahLst/>
            <a:cxnLst/>
            <a:rect l="l" t="t" r="r" b="b"/>
            <a:pathLst>
              <a:path w="326390" h="24130">
                <a:moveTo>
                  <a:pt x="315467" y="23622"/>
                </a:moveTo>
                <a:lnTo>
                  <a:pt x="9906" y="23622"/>
                </a:lnTo>
                <a:lnTo>
                  <a:pt x="7620" y="21336"/>
                </a:lnTo>
                <a:lnTo>
                  <a:pt x="2273" y="18288"/>
                </a:lnTo>
                <a:lnTo>
                  <a:pt x="0" y="16002"/>
                </a:lnTo>
                <a:lnTo>
                  <a:pt x="0" y="8382"/>
                </a:lnTo>
                <a:lnTo>
                  <a:pt x="2273" y="3048"/>
                </a:lnTo>
                <a:lnTo>
                  <a:pt x="7620" y="0"/>
                </a:lnTo>
                <a:lnTo>
                  <a:pt x="318503" y="0"/>
                </a:lnTo>
                <a:lnTo>
                  <a:pt x="323837" y="3048"/>
                </a:lnTo>
                <a:lnTo>
                  <a:pt x="326123" y="8382"/>
                </a:lnTo>
                <a:lnTo>
                  <a:pt x="326123" y="16002"/>
                </a:lnTo>
                <a:lnTo>
                  <a:pt x="323837" y="18288"/>
                </a:lnTo>
                <a:lnTo>
                  <a:pt x="318503" y="21336"/>
                </a:lnTo>
                <a:lnTo>
                  <a:pt x="315467" y="23622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596519" y="1251203"/>
            <a:ext cx="130810" cy="86360"/>
          </a:xfrm>
          <a:custGeom>
            <a:avLst/>
            <a:gdLst/>
            <a:ahLst/>
            <a:cxnLst/>
            <a:rect l="l" t="t" r="r" b="b"/>
            <a:pathLst>
              <a:path w="130809" h="86359">
                <a:moveTo>
                  <a:pt x="44196" y="41909"/>
                </a:moveTo>
                <a:lnTo>
                  <a:pt x="0" y="0"/>
                </a:lnTo>
                <a:lnTo>
                  <a:pt x="130302" y="41909"/>
                </a:lnTo>
                <a:lnTo>
                  <a:pt x="0" y="86105"/>
                </a:lnTo>
                <a:lnTo>
                  <a:pt x="44196" y="4190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87348" y="1251203"/>
            <a:ext cx="397510" cy="86360"/>
          </a:xfrm>
          <a:custGeom>
            <a:avLst/>
            <a:gdLst/>
            <a:ahLst/>
            <a:cxnLst/>
            <a:rect l="l" t="t" r="r" b="b"/>
            <a:pathLst>
              <a:path w="397509" h="86359">
                <a:moveTo>
                  <a:pt x="310133" y="41909"/>
                </a:moveTo>
                <a:lnTo>
                  <a:pt x="298880" y="31241"/>
                </a:lnTo>
                <a:lnTo>
                  <a:pt x="4571" y="31241"/>
                </a:lnTo>
                <a:lnTo>
                  <a:pt x="2273" y="34289"/>
                </a:lnTo>
                <a:lnTo>
                  <a:pt x="0" y="39623"/>
                </a:lnTo>
                <a:lnTo>
                  <a:pt x="0" y="47243"/>
                </a:lnTo>
                <a:lnTo>
                  <a:pt x="2273" y="49529"/>
                </a:lnTo>
                <a:lnTo>
                  <a:pt x="4571" y="52577"/>
                </a:lnTo>
                <a:lnTo>
                  <a:pt x="9905" y="54863"/>
                </a:lnTo>
                <a:lnTo>
                  <a:pt x="297176" y="54863"/>
                </a:lnTo>
                <a:lnTo>
                  <a:pt x="310133" y="41909"/>
                </a:lnTo>
                <a:close/>
              </a:path>
              <a:path w="397509" h="86359">
                <a:moveTo>
                  <a:pt x="396989" y="41909"/>
                </a:moveTo>
                <a:lnTo>
                  <a:pt x="265925" y="0"/>
                </a:lnTo>
                <a:lnTo>
                  <a:pt x="298880" y="31241"/>
                </a:lnTo>
                <a:lnTo>
                  <a:pt x="313181" y="31241"/>
                </a:lnTo>
                <a:lnTo>
                  <a:pt x="318503" y="34289"/>
                </a:lnTo>
                <a:lnTo>
                  <a:pt x="318503" y="39623"/>
                </a:lnTo>
                <a:lnTo>
                  <a:pt x="320789" y="41909"/>
                </a:lnTo>
                <a:lnTo>
                  <a:pt x="320789" y="67605"/>
                </a:lnTo>
                <a:lnTo>
                  <a:pt x="396989" y="41909"/>
                </a:lnTo>
                <a:close/>
              </a:path>
              <a:path w="397509" h="86359">
                <a:moveTo>
                  <a:pt x="320789" y="67605"/>
                </a:moveTo>
                <a:lnTo>
                  <a:pt x="320789" y="41909"/>
                </a:lnTo>
                <a:lnTo>
                  <a:pt x="318503" y="47243"/>
                </a:lnTo>
                <a:lnTo>
                  <a:pt x="318503" y="49529"/>
                </a:lnTo>
                <a:lnTo>
                  <a:pt x="313181" y="52577"/>
                </a:lnTo>
                <a:lnTo>
                  <a:pt x="310133" y="54863"/>
                </a:lnTo>
                <a:lnTo>
                  <a:pt x="297176" y="54863"/>
                </a:lnTo>
                <a:lnTo>
                  <a:pt x="265925" y="86105"/>
                </a:lnTo>
                <a:lnTo>
                  <a:pt x="320789" y="67605"/>
                </a:lnTo>
                <a:close/>
              </a:path>
              <a:path w="397509" h="86359">
                <a:moveTo>
                  <a:pt x="310133" y="54863"/>
                </a:moveTo>
                <a:lnTo>
                  <a:pt x="310133" y="41909"/>
                </a:lnTo>
                <a:lnTo>
                  <a:pt x="297176" y="54863"/>
                </a:lnTo>
                <a:lnTo>
                  <a:pt x="310133" y="54863"/>
                </a:lnTo>
                <a:close/>
              </a:path>
              <a:path w="397509" h="86359">
                <a:moveTo>
                  <a:pt x="318503" y="49529"/>
                </a:moveTo>
                <a:lnTo>
                  <a:pt x="318503" y="34289"/>
                </a:lnTo>
                <a:lnTo>
                  <a:pt x="313181" y="31241"/>
                </a:lnTo>
                <a:lnTo>
                  <a:pt x="298880" y="31241"/>
                </a:lnTo>
                <a:lnTo>
                  <a:pt x="310133" y="41909"/>
                </a:lnTo>
                <a:lnTo>
                  <a:pt x="310133" y="54863"/>
                </a:lnTo>
                <a:lnTo>
                  <a:pt x="313181" y="52577"/>
                </a:lnTo>
                <a:lnTo>
                  <a:pt x="318503" y="49529"/>
                </a:lnTo>
                <a:close/>
              </a:path>
              <a:path w="397509" h="86359">
                <a:moveTo>
                  <a:pt x="320789" y="41909"/>
                </a:moveTo>
                <a:lnTo>
                  <a:pt x="318503" y="39623"/>
                </a:lnTo>
                <a:lnTo>
                  <a:pt x="318503" y="47243"/>
                </a:lnTo>
                <a:lnTo>
                  <a:pt x="320789" y="419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887348" y="1282446"/>
            <a:ext cx="321310" cy="24130"/>
          </a:xfrm>
          <a:custGeom>
            <a:avLst/>
            <a:gdLst/>
            <a:ahLst/>
            <a:cxnLst/>
            <a:rect l="l" t="t" r="r" b="b"/>
            <a:pathLst>
              <a:path w="321309" h="24130">
                <a:moveTo>
                  <a:pt x="310133" y="23621"/>
                </a:moveTo>
                <a:lnTo>
                  <a:pt x="9905" y="23621"/>
                </a:lnTo>
                <a:lnTo>
                  <a:pt x="4571" y="21335"/>
                </a:lnTo>
                <a:lnTo>
                  <a:pt x="2273" y="18287"/>
                </a:lnTo>
                <a:lnTo>
                  <a:pt x="0" y="16001"/>
                </a:lnTo>
                <a:lnTo>
                  <a:pt x="0" y="8381"/>
                </a:lnTo>
                <a:lnTo>
                  <a:pt x="2273" y="3047"/>
                </a:lnTo>
                <a:lnTo>
                  <a:pt x="4571" y="0"/>
                </a:lnTo>
                <a:lnTo>
                  <a:pt x="313181" y="0"/>
                </a:lnTo>
                <a:lnTo>
                  <a:pt x="318503" y="3047"/>
                </a:lnTo>
                <a:lnTo>
                  <a:pt x="318503" y="8381"/>
                </a:lnTo>
                <a:lnTo>
                  <a:pt x="320789" y="10667"/>
                </a:lnTo>
                <a:lnTo>
                  <a:pt x="318503" y="16001"/>
                </a:lnTo>
                <a:lnTo>
                  <a:pt x="318503" y="18287"/>
                </a:lnTo>
                <a:lnTo>
                  <a:pt x="313181" y="21335"/>
                </a:lnTo>
                <a:lnTo>
                  <a:pt x="310133" y="2362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153272" y="1251203"/>
            <a:ext cx="131445" cy="86360"/>
          </a:xfrm>
          <a:custGeom>
            <a:avLst/>
            <a:gdLst/>
            <a:ahLst/>
            <a:cxnLst/>
            <a:rect l="l" t="t" r="r" b="b"/>
            <a:pathLst>
              <a:path w="131445" h="86359">
                <a:moveTo>
                  <a:pt x="44208" y="41909"/>
                </a:moveTo>
                <a:lnTo>
                  <a:pt x="0" y="0"/>
                </a:lnTo>
                <a:lnTo>
                  <a:pt x="131063" y="41909"/>
                </a:lnTo>
                <a:lnTo>
                  <a:pt x="0" y="86105"/>
                </a:lnTo>
                <a:lnTo>
                  <a:pt x="44208" y="4190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13289" y="2016251"/>
            <a:ext cx="400050" cy="89535"/>
          </a:xfrm>
          <a:custGeom>
            <a:avLst/>
            <a:gdLst/>
            <a:ahLst/>
            <a:cxnLst/>
            <a:rect l="l" t="t" r="r" b="b"/>
            <a:pathLst>
              <a:path w="400050" h="89535">
                <a:moveTo>
                  <a:pt x="131063" y="0"/>
                </a:moveTo>
                <a:lnTo>
                  <a:pt x="0" y="44957"/>
                </a:lnTo>
                <a:lnTo>
                  <a:pt x="78485" y="71424"/>
                </a:lnTo>
                <a:lnTo>
                  <a:pt x="78485" y="39623"/>
                </a:lnTo>
                <a:lnTo>
                  <a:pt x="83819" y="34289"/>
                </a:lnTo>
                <a:lnTo>
                  <a:pt x="99098" y="34289"/>
                </a:lnTo>
                <a:lnTo>
                  <a:pt x="131063" y="0"/>
                </a:lnTo>
                <a:close/>
              </a:path>
              <a:path w="400050" h="89535">
                <a:moveTo>
                  <a:pt x="99098" y="34289"/>
                </a:moveTo>
                <a:lnTo>
                  <a:pt x="83819" y="34289"/>
                </a:lnTo>
                <a:lnTo>
                  <a:pt x="78485" y="39623"/>
                </a:lnTo>
                <a:lnTo>
                  <a:pt x="78485" y="50291"/>
                </a:lnTo>
                <a:lnTo>
                  <a:pt x="81533" y="52577"/>
                </a:lnTo>
                <a:lnTo>
                  <a:pt x="83819" y="54863"/>
                </a:lnTo>
                <a:lnTo>
                  <a:pt x="89153" y="54863"/>
                </a:lnTo>
                <a:lnTo>
                  <a:pt x="89153" y="44957"/>
                </a:lnTo>
                <a:lnTo>
                  <a:pt x="99098" y="34289"/>
                </a:lnTo>
                <a:close/>
              </a:path>
              <a:path w="400050" h="89535">
                <a:moveTo>
                  <a:pt x="131063" y="89153"/>
                </a:moveTo>
                <a:lnTo>
                  <a:pt x="98547" y="54863"/>
                </a:lnTo>
                <a:lnTo>
                  <a:pt x="83819" y="54863"/>
                </a:lnTo>
                <a:lnTo>
                  <a:pt x="81533" y="52577"/>
                </a:lnTo>
                <a:lnTo>
                  <a:pt x="78485" y="50291"/>
                </a:lnTo>
                <a:lnTo>
                  <a:pt x="78485" y="71424"/>
                </a:lnTo>
                <a:lnTo>
                  <a:pt x="131063" y="89153"/>
                </a:lnTo>
                <a:close/>
              </a:path>
              <a:path w="400050" h="89535">
                <a:moveTo>
                  <a:pt x="400050" y="44957"/>
                </a:moveTo>
                <a:lnTo>
                  <a:pt x="397001" y="39623"/>
                </a:lnTo>
                <a:lnTo>
                  <a:pt x="394715" y="36575"/>
                </a:lnTo>
                <a:lnTo>
                  <a:pt x="391667" y="34289"/>
                </a:lnTo>
                <a:lnTo>
                  <a:pt x="99098" y="34289"/>
                </a:lnTo>
                <a:lnTo>
                  <a:pt x="89153" y="44957"/>
                </a:lnTo>
                <a:lnTo>
                  <a:pt x="98547" y="54863"/>
                </a:lnTo>
                <a:lnTo>
                  <a:pt x="391667" y="54863"/>
                </a:lnTo>
                <a:lnTo>
                  <a:pt x="394715" y="52577"/>
                </a:lnTo>
                <a:lnTo>
                  <a:pt x="397001" y="50291"/>
                </a:lnTo>
                <a:lnTo>
                  <a:pt x="400050" y="44957"/>
                </a:lnTo>
                <a:close/>
              </a:path>
              <a:path w="400050" h="89535">
                <a:moveTo>
                  <a:pt x="98547" y="54863"/>
                </a:moveTo>
                <a:lnTo>
                  <a:pt x="89153" y="44957"/>
                </a:lnTo>
                <a:lnTo>
                  <a:pt x="89153" y="54863"/>
                </a:lnTo>
                <a:lnTo>
                  <a:pt x="98547" y="548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691775" y="2050542"/>
            <a:ext cx="321945" cy="20955"/>
          </a:xfrm>
          <a:custGeom>
            <a:avLst/>
            <a:gdLst/>
            <a:ahLst/>
            <a:cxnLst/>
            <a:rect l="l" t="t" r="r" b="b"/>
            <a:pathLst>
              <a:path w="321945" h="20955">
                <a:moveTo>
                  <a:pt x="308610" y="20574"/>
                </a:moveTo>
                <a:lnTo>
                  <a:pt x="5334" y="20574"/>
                </a:lnTo>
                <a:lnTo>
                  <a:pt x="3048" y="18287"/>
                </a:lnTo>
                <a:lnTo>
                  <a:pt x="0" y="16001"/>
                </a:lnTo>
                <a:lnTo>
                  <a:pt x="0" y="5333"/>
                </a:lnTo>
                <a:lnTo>
                  <a:pt x="5334" y="0"/>
                </a:lnTo>
                <a:lnTo>
                  <a:pt x="313182" y="0"/>
                </a:lnTo>
                <a:lnTo>
                  <a:pt x="316230" y="2285"/>
                </a:lnTo>
                <a:lnTo>
                  <a:pt x="318516" y="5333"/>
                </a:lnTo>
                <a:lnTo>
                  <a:pt x="321564" y="10668"/>
                </a:lnTo>
                <a:lnTo>
                  <a:pt x="318516" y="16001"/>
                </a:lnTo>
                <a:lnTo>
                  <a:pt x="316230" y="18287"/>
                </a:lnTo>
                <a:lnTo>
                  <a:pt x="313182" y="20574"/>
                </a:lnTo>
                <a:lnTo>
                  <a:pt x="308610" y="2057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613289" y="2016251"/>
            <a:ext cx="131445" cy="89535"/>
          </a:xfrm>
          <a:custGeom>
            <a:avLst/>
            <a:gdLst/>
            <a:ahLst/>
            <a:cxnLst/>
            <a:rect l="l" t="t" r="r" b="b"/>
            <a:pathLst>
              <a:path w="131445" h="89535">
                <a:moveTo>
                  <a:pt x="89153" y="44957"/>
                </a:moveTo>
                <a:lnTo>
                  <a:pt x="131063" y="89153"/>
                </a:lnTo>
                <a:lnTo>
                  <a:pt x="0" y="44957"/>
                </a:lnTo>
                <a:lnTo>
                  <a:pt x="131063" y="0"/>
                </a:lnTo>
                <a:lnTo>
                  <a:pt x="89153" y="4495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175389" y="2016251"/>
            <a:ext cx="405765" cy="89535"/>
          </a:xfrm>
          <a:custGeom>
            <a:avLst/>
            <a:gdLst/>
            <a:ahLst/>
            <a:cxnLst/>
            <a:rect l="l" t="t" r="r" b="b"/>
            <a:pathLst>
              <a:path w="405764" h="89535">
                <a:moveTo>
                  <a:pt x="131063" y="0"/>
                </a:moveTo>
                <a:lnTo>
                  <a:pt x="0" y="44957"/>
                </a:lnTo>
                <a:lnTo>
                  <a:pt x="78485" y="71424"/>
                </a:lnTo>
                <a:lnTo>
                  <a:pt x="78485" y="39623"/>
                </a:lnTo>
                <a:lnTo>
                  <a:pt x="80771" y="36575"/>
                </a:lnTo>
                <a:lnTo>
                  <a:pt x="83819" y="34289"/>
                </a:lnTo>
                <a:lnTo>
                  <a:pt x="99098" y="34289"/>
                </a:lnTo>
                <a:lnTo>
                  <a:pt x="131063" y="0"/>
                </a:lnTo>
                <a:close/>
              </a:path>
              <a:path w="405764" h="89535">
                <a:moveTo>
                  <a:pt x="99098" y="34289"/>
                </a:moveTo>
                <a:lnTo>
                  <a:pt x="83819" y="34289"/>
                </a:lnTo>
                <a:lnTo>
                  <a:pt x="80771" y="36575"/>
                </a:lnTo>
                <a:lnTo>
                  <a:pt x="78485" y="39623"/>
                </a:lnTo>
                <a:lnTo>
                  <a:pt x="78485" y="50291"/>
                </a:lnTo>
                <a:lnTo>
                  <a:pt x="80771" y="52577"/>
                </a:lnTo>
                <a:lnTo>
                  <a:pt x="83819" y="54863"/>
                </a:lnTo>
                <a:lnTo>
                  <a:pt x="89153" y="54863"/>
                </a:lnTo>
                <a:lnTo>
                  <a:pt x="89153" y="44957"/>
                </a:lnTo>
                <a:lnTo>
                  <a:pt x="99098" y="34289"/>
                </a:lnTo>
                <a:close/>
              </a:path>
              <a:path w="405764" h="89535">
                <a:moveTo>
                  <a:pt x="131063" y="89153"/>
                </a:moveTo>
                <a:lnTo>
                  <a:pt x="98547" y="54863"/>
                </a:lnTo>
                <a:lnTo>
                  <a:pt x="83819" y="54863"/>
                </a:lnTo>
                <a:lnTo>
                  <a:pt x="80771" y="52577"/>
                </a:lnTo>
                <a:lnTo>
                  <a:pt x="78485" y="50291"/>
                </a:lnTo>
                <a:lnTo>
                  <a:pt x="78485" y="71424"/>
                </a:lnTo>
                <a:lnTo>
                  <a:pt x="131063" y="89153"/>
                </a:lnTo>
                <a:close/>
              </a:path>
              <a:path w="405764" h="89535">
                <a:moveTo>
                  <a:pt x="405383" y="44957"/>
                </a:moveTo>
                <a:lnTo>
                  <a:pt x="402335" y="39623"/>
                </a:lnTo>
                <a:lnTo>
                  <a:pt x="400050" y="36575"/>
                </a:lnTo>
                <a:lnTo>
                  <a:pt x="397001" y="34289"/>
                </a:lnTo>
                <a:lnTo>
                  <a:pt x="99098" y="34289"/>
                </a:lnTo>
                <a:lnTo>
                  <a:pt x="89153" y="44957"/>
                </a:lnTo>
                <a:lnTo>
                  <a:pt x="98547" y="54863"/>
                </a:lnTo>
                <a:lnTo>
                  <a:pt x="397001" y="54863"/>
                </a:lnTo>
                <a:lnTo>
                  <a:pt x="400050" y="52577"/>
                </a:lnTo>
                <a:lnTo>
                  <a:pt x="402335" y="50291"/>
                </a:lnTo>
                <a:lnTo>
                  <a:pt x="405383" y="44957"/>
                </a:lnTo>
                <a:close/>
              </a:path>
              <a:path w="405764" h="89535">
                <a:moveTo>
                  <a:pt x="98547" y="54863"/>
                </a:moveTo>
                <a:lnTo>
                  <a:pt x="89153" y="44957"/>
                </a:lnTo>
                <a:lnTo>
                  <a:pt x="89153" y="54863"/>
                </a:lnTo>
                <a:lnTo>
                  <a:pt x="98547" y="548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253875" y="2050542"/>
            <a:ext cx="327025" cy="20955"/>
          </a:xfrm>
          <a:custGeom>
            <a:avLst/>
            <a:gdLst/>
            <a:ahLst/>
            <a:cxnLst/>
            <a:rect l="l" t="t" r="r" b="b"/>
            <a:pathLst>
              <a:path w="327025" h="20955">
                <a:moveTo>
                  <a:pt x="313182" y="20574"/>
                </a:moveTo>
                <a:lnTo>
                  <a:pt x="5334" y="20574"/>
                </a:lnTo>
                <a:lnTo>
                  <a:pt x="2286" y="18287"/>
                </a:lnTo>
                <a:lnTo>
                  <a:pt x="0" y="16001"/>
                </a:lnTo>
                <a:lnTo>
                  <a:pt x="0" y="5333"/>
                </a:lnTo>
                <a:lnTo>
                  <a:pt x="2286" y="2285"/>
                </a:lnTo>
                <a:lnTo>
                  <a:pt x="5334" y="0"/>
                </a:lnTo>
                <a:lnTo>
                  <a:pt x="318516" y="0"/>
                </a:lnTo>
                <a:lnTo>
                  <a:pt x="321564" y="2285"/>
                </a:lnTo>
                <a:lnTo>
                  <a:pt x="323850" y="5333"/>
                </a:lnTo>
                <a:lnTo>
                  <a:pt x="326898" y="10668"/>
                </a:lnTo>
                <a:lnTo>
                  <a:pt x="323850" y="16001"/>
                </a:lnTo>
                <a:lnTo>
                  <a:pt x="321564" y="18287"/>
                </a:lnTo>
                <a:lnTo>
                  <a:pt x="318516" y="20574"/>
                </a:lnTo>
                <a:lnTo>
                  <a:pt x="313182" y="2057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175389" y="2016251"/>
            <a:ext cx="131445" cy="89535"/>
          </a:xfrm>
          <a:custGeom>
            <a:avLst/>
            <a:gdLst/>
            <a:ahLst/>
            <a:cxnLst/>
            <a:rect l="l" t="t" r="r" b="b"/>
            <a:pathLst>
              <a:path w="131445" h="89535">
                <a:moveTo>
                  <a:pt x="89153" y="44957"/>
                </a:moveTo>
                <a:lnTo>
                  <a:pt x="131063" y="89153"/>
                </a:lnTo>
                <a:lnTo>
                  <a:pt x="0" y="44957"/>
                </a:lnTo>
                <a:lnTo>
                  <a:pt x="131063" y="0"/>
                </a:lnTo>
                <a:lnTo>
                  <a:pt x="89153" y="4495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325247" y="2001011"/>
            <a:ext cx="401955" cy="88900"/>
          </a:xfrm>
          <a:custGeom>
            <a:avLst/>
            <a:gdLst/>
            <a:ahLst/>
            <a:cxnLst/>
            <a:rect l="l" t="t" r="r" b="b"/>
            <a:pathLst>
              <a:path w="401954" h="88900">
                <a:moveTo>
                  <a:pt x="315467" y="44196"/>
                </a:moveTo>
                <a:lnTo>
                  <a:pt x="304799" y="33528"/>
                </a:lnTo>
                <a:lnTo>
                  <a:pt x="7620" y="33528"/>
                </a:lnTo>
                <a:lnTo>
                  <a:pt x="2273" y="36576"/>
                </a:lnTo>
                <a:lnTo>
                  <a:pt x="0" y="38862"/>
                </a:lnTo>
                <a:lnTo>
                  <a:pt x="0" y="47244"/>
                </a:lnTo>
                <a:lnTo>
                  <a:pt x="2273" y="51816"/>
                </a:lnTo>
                <a:lnTo>
                  <a:pt x="7620" y="54864"/>
                </a:lnTo>
                <a:lnTo>
                  <a:pt x="304799" y="54864"/>
                </a:lnTo>
                <a:lnTo>
                  <a:pt x="315467" y="44196"/>
                </a:lnTo>
                <a:close/>
              </a:path>
              <a:path w="401954" h="88900">
                <a:moveTo>
                  <a:pt x="401574" y="44196"/>
                </a:moveTo>
                <a:lnTo>
                  <a:pt x="271271" y="0"/>
                </a:lnTo>
                <a:lnTo>
                  <a:pt x="304799" y="33528"/>
                </a:lnTo>
                <a:lnTo>
                  <a:pt x="318503" y="33528"/>
                </a:lnTo>
                <a:lnTo>
                  <a:pt x="323837" y="36576"/>
                </a:lnTo>
                <a:lnTo>
                  <a:pt x="326123" y="38862"/>
                </a:lnTo>
                <a:lnTo>
                  <a:pt x="326123" y="69787"/>
                </a:lnTo>
                <a:lnTo>
                  <a:pt x="401574" y="44196"/>
                </a:lnTo>
                <a:close/>
              </a:path>
              <a:path w="401954" h="88900">
                <a:moveTo>
                  <a:pt x="326123" y="69787"/>
                </a:moveTo>
                <a:lnTo>
                  <a:pt x="326123" y="47244"/>
                </a:lnTo>
                <a:lnTo>
                  <a:pt x="323837" y="51816"/>
                </a:lnTo>
                <a:lnTo>
                  <a:pt x="318503" y="54864"/>
                </a:lnTo>
                <a:lnTo>
                  <a:pt x="304799" y="54864"/>
                </a:lnTo>
                <a:lnTo>
                  <a:pt x="271271" y="88392"/>
                </a:lnTo>
                <a:lnTo>
                  <a:pt x="326123" y="69787"/>
                </a:lnTo>
                <a:close/>
              </a:path>
              <a:path w="401954" h="88900">
                <a:moveTo>
                  <a:pt x="326123" y="47244"/>
                </a:moveTo>
                <a:lnTo>
                  <a:pt x="326123" y="38862"/>
                </a:lnTo>
                <a:lnTo>
                  <a:pt x="323837" y="36576"/>
                </a:lnTo>
                <a:lnTo>
                  <a:pt x="318503" y="33528"/>
                </a:lnTo>
                <a:lnTo>
                  <a:pt x="304799" y="33528"/>
                </a:lnTo>
                <a:lnTo>
                  <a:pt x="315467" y="44196"/>
                </a:lnTo>
                <a:lnTo>
                  <a:pt x="315467" y="54864"/>
                </a:lnTo>
                <a:lnTo>
                  <a:pt x="318503" y="54864"/>
                </a:lnTo>
                <a:lnTo>
                  <a:pt x="323837" y="51816"/>
                </a:lnTo>
                <a:lnTo>
                  <a:pt x="326123" y="47244"/>
                </a:lnTo>
                <a:close/>
              </a:path>
              <a:path w="401954" h="88900">
                <a:moveTo>
                  <a:pt x="315467" y="54864"/>
                </a:moveTo>
                <a:lnTo>
                  <a:pt x="315467" y="44196"/>
                </a:lnTo>
                <a:lnTo>
                  <a:pt x="304799" y="54864"/>
                </a:lnTo>
                <a:lnTo>
                  <a:pt x="315467" y="548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25247" y="2034539"/>
            <a:ext cx="326390" cy="21590"/>
          </a:xfrm>
          <a:custGeom>
            <a:avLst/>
            <a:gdLst/>
            <a:ahLst/>
            <a:cxnLst/>
            <a:rect l="l" t="t" r="r" b="b"/>
            <a:pathLst>
              <a:path w="326390" h="21589">
                <a:moveTo>
                  <a:pt x="315467" y="21336"/>
                </a:moveTo>
                <a:lnTo>
                  <a:pt x="7620" y="21336"/>
                </a:lnTo>
                <a:lnTo>
                  <a:pt x="2273" y="18288"/>
                </a:lnTo>
                <a:lnTo>
                  <a:pt x="0" y="13716"/>
                </a:lnTo>
                <a:lnTo>
                  <a:pt x="0" y="5334"/>
                </a:lnTo>
                <a:lnTo>
                  <a:pt x="2273" y="3048"/>
                </a:lnTo>
                <a:lnTo>
                  <a:pt x="7620" y="0"/>
                </a:lnTo>
                <a:lnTo>
                  <a:pt x="318503" y="0"/>
                </a:lnTo>
                <a:lnTo>
                  <a:pt x="323837" y="3048"/>
                </a:lnTo>
                <a:lnTo>
                  <a:pt x="326123" y="5334"/>
                </a:lnTo>
                <a:lnTo>
                  <a:pt x="326123" y="13716"/>
                </a:lnTo>
                <a:lnTo>
                  <a:pt x="323837" y="18288"/>
                </a:lnTo>
                <a:lnTo>
                  <a:pt x="318503" y="21336"/>
                </a:lnTo>
                <a:lnTo>
                  <a:pt x="315467" y="2133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596519" y="2001011"/>
            <a:ext cx="130810" cy="88900"/>
          </a:xfrm>
          <a:custGeom>
            <a:avLst/>
            <a:gdLst/>
            <a:ahLst/>
            <a:cxnLst/>
            <a:rect l="l" t="t" r="r" b="b"/>
            <a:pathLst>
              <a:path w="130809" h="88900">
                <a:moveTo>
                  <a:pt x="44196" y="44196"/>
                </a:moveTo>
                <a:lnTo>
                  <a:pt x="0" y="0"/>
                </a:lnTo>
                <a:lnTo>
                  <a:pt x="130302" y="44196"/>
                </a:lnTo>
                <a:lnTo>
                  <a:pt x="0" y="88392"/>
                </a:lnTo>
                <a:lnTo>
                  <a:pt x="44196" y="4419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887348" y="2001011"/>
            <a:ext cx="397510" cy="88900"/>
          </a:xfrm>
          <a:custGeom>
            <a:avLst/>
            <a:gdLst/>
            <a:ahLst/>
            <a:cxnLst/>
            <a:rect l="l" t="t" r="r" b="b"/>
            <a:pathLst>
              <a:path w="397509" h="88900">
                <a:moveTo>
                  <a:pt x="310133" y="44196"/>
                </a:moveTo>
                <a:lnTo>
                  <a:pt x="299462" y="33528"/>
                </a:lnTo>
                <a:lnTo>
                  <a:pt x="4571" y="33528"/>
                </a:lnTo>
                <a:lnTo>
                  <a:pt x="2273" y="36576"/>
                </a:lnTo>
                <a:lnTo>
                  <a:pt x="0" y="38862"/>
                </a:lnTo>
                <a:lnTo>
                  <a:pt x="0" y="47244"/>
                </a:lnTo>
                <a:lnTo>
                  <a:pt x="2273" y="51816"/>
                </a:lnTo>
                <a:lnTo>
                  <a:pt x="4571" y="54864"/>
                </a:lnTo>
                <a:lnTo>
                  <a:pt x="299462" y="54864"/>
                </a:lnTo>
                <a:lnTo>
                  <a:pt x="310133" y="44196"/>
                </a:lnTo>
                <a:close/>
              </a:path>
              <a:path w="397509" h="88900">
                <a:moveTo>
                  <a:pt x="396989" y="44196"/>
                </a:moveTo>
                <a:lnTo>
                  <a:pt x="265925" y="0"/>
                </a:lnTo>
                <a:lnTo>
                  <a:pt x="299462" y="33528"/>
                </a:lnTo>
                <a:lnTo>
                  <a:pt x="313181" y="33528"/>
                </a:lnTo>
                <a:lnTo>
                  <a:pt x="318503" y="36576"/>
                </a:lnTo>
                <a:lnTo>
                  <a:pt x="318503" y="38862"/>
                </a:lnTo>
                <a:lnTo>
                  <a:pt x="320789" y="44196"/>
                </a:lnTo>
                <a:lnTo>
                  <a:pt x="320789" y="69891"/>
                </a:lnTo>
                <a:lnTo>
                  <a:pt x="396989" y="44196"/>
                </a:lnTo>
                <a:close/>
              </a:path>
              <a:path w="397509" h="88900">
                <a:moveTo>
                  <a:pt x="320789" y="69891"/>
                </a:moveTo>
                <a:lnTo>
                  <a:pt x="320789" y="44196"/>
                </a:lnTo>
                <a:lnTo>
                  <a:pt x="318503" y="47244"/>
                </a:lnTo>
                <a:lnTo>
                  <a:pt x="318503" y="51816"/>
                </a:lnTo>
                <a:lnTo>
                  <a:pt x="313181" y="54864"/>
                </a:lnTo>
                <a:lnTo>
                  <a:pt x="299462" y="54864"/>
                </a:lnTo>
                <a:lnTo>
                  <a:pt x="265925" y="88392"/>
                </a:lnTo>
                <a:lnTo>
                  <a:pt x="320789" y="69891"/>
                </a:lnTo>
                <a:close/>
              </a:path>
              <a:path w="397509" h="88900">
                <a:moveTo>
                  <a:pt x="318503" y="51816"/>
                </a:moveTo>
                <a:lnTo>
                  <a:pt x="318503" y="36576"/>
                </a:lnTo>
                <a:lnTo>
                  <a:pt x="313181" y="33528"/>
                </a:lnTo>
                <a:lnTo>
                  <a:pt x="299462" y="33528"/>
                </a:lnTo>
                <a:lnTo>
                  <a:pt x="310133" y="44196"/>
                </a:lnTo>
                <a:lnTo>
                  <a:pt x="310133" y="54864"/>
                </a:lnTo>
                <a:lnTo>
                  <a:pt x="313181" y="54864"/>
                </a:lnTo>
                <a:lnTo>
                  <a:pt x="318503" y="51816"/>
                </a:lnTo>
                <a:close/>
              </a:path>
              <a:path w="397509" h="88900">
                <a:moveTo>
                  <a:pt x="310133" y="54864"/>
                </a:moveTo>
                <a:lnTo>
                  <a:pt x="310133" y="44196"/>
                </a:lnTo>
                <a:lnTo>
                  <a:pt x="299462" y="54864"/>
                </a:lnTo>
                <a:lnTo>
                  <a:pt x="310133" y="54864"/>
                </a:lnTo>
                <a:close/>
              </a:path>
              <a:path w="397509" h="88900">
                <a:moveTo>
                  <a:pt x="320789" y="44196"/>
                </a:moveTo>
                <a:lnTo>
                  <a:pt x="318503" y="38862"/>
                </a:lnTo>
                <a:lnTo>
                  <a:pt x="318503" y="47244"/>
                </a:lnTo>
                <a:lnTo>
                  <a:pt x="320789" y="441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887348" y="2034539"/>
            <a:ext cx="321310" cy="21590"/>
          </a:xfrm>
          <a:custGeom>
            <a:avLst/>
            <a:gdLst/>
            <a:ahLst/>
            <a:cxnLst/>
            <a:rect l="l" t="t" r="r" b="b"/>
            <a:pathLst>
              <a:path w="321309" h="21589">
                <a:moveTo>
                  <a:pt x="310133" y="21336"/>
                </a:moveTo>
                <a:lnTo>
                  <a:pt x="4571" y="21336"/>
                </a:lnTo>
                <a:lnTo>
                  <a:pt x="2273" y="18288"/>
                </a:lnTo>
                <a:lnTo>
                  <a:pt x="0" y="13716"/>
                </a:lnTo>
                <a:lnTo>
                  <a:pt x="0" y="5334"/>
                </a:lnTo>
                <a:lnTo>
                  <a:pt x="2273" y="3048"/>
                </a:lnTo>
                <a:lnTo>
                  <a:pt x="4571" y="0"/>
                </a:lnTo>
                <a:lnTo>
                  <a:pt x="313181" y="0"/>
                </a:lnTo>
                <a:lnTo>
                  <a:pt x="318503" y="3048"/>
                </a:lnTo>
                <a:lnTo>
                  <a:pt x="318503" y="5334"/>
                </a:lnTo>
                <a:lnTo>
                  <a:pt x="320789" y="10668"/>
                </a:lnTo>
                <a:lnTo>
                  <a:pt x="318503" y="13716"/>
                </a:lnTo>
                <a:lnTo>
                  <a:pt x="318503" y="18288"/>
                </a:lnTo>
                <a:lnTo>
                  <a:pt x="313181" y="21336"/>
                </a:lnTo>
                <a:lnTo>
                  <a:pt x="310133" y="2133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153272" y="2001011"/>
            <a:ext cx="131445" cy="88900"/>
          </a:xfrm>
          <a:custGeom>
            <a:avLst/>
            <a:gdLst/>
            <a:ahLst/>
            <a:cxnLst/>
            <a:rect l="l" t="t" r="r" b="b"/>
            <a:pathLst>
              <a:path w="131445" h="88900">
                <a:moveTo>
                  <a:pt x="44208" y="44196"/>
                </a:moveTo>
                <a:lnTo>
                  <a:pt x="0" y="0"/>
                </a:lnTo>
                <a:lnTo>
                  <a:pt x="131063" y="44196"/>
                </a:lnTo>
                <a:lnTo>
                  <a:pt x="0" y="88392"/>
                </a:lnTo>
                <a:lnTo>
                  <a:pt x="44208" y="4419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430413" y="1116838"/>
            <a:ext cx="146050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Arial"/>
                <a:cs typeface="Arial"/>
              </a:rPr>
              <a:t>u</a:t>
            </a:r>
            <a:endParaRPr sz="17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438033" y="1900173"/>
            <a:ext cx="133985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dirty="0">
                <a:latin typeface="Arial"/>
                <a:cs typeface="Arial"/>
              </a:rPr>
              <a:t>v</a:t>
            </a:r>
            <a:endParaRPr sz="17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017452" y="3620052"/>
            <a:ext cx="6268192" cy="1175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414399" y="4039108"/>
            <a:ext cx="182245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5" dirty="0">
                <a:latin typeface="Arial"/>
                <a:cs typeface="Arial"/>
              </a:rPr>
              <a:t>w</a:t>
            </a:r>
            <a:endParaRPr sz="17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551817" y="2533650"/>
            <a:ext cx="196215" cy="783590"/>
          </a:xfrm>
          <a:custGeom>
            <a:avLst/>
            <a:gdLst/>
            <a:ahLst/>
            <a:cxnLst/>
            <a:rect l="l" t="t" r="r" b="b"/>
            <a:pathLst>
              <a:path w="196214" h="783589">
                <a:moveTo>
                  <a:pt x="0" y="587501"/>
                </a:moveTo>
                <a:lnTo>
                  <a:pt x="49529" y="587501"/>
                </a:lnTo>
                <a:lnTo>
                  <a:pt x="49529" y="0"/>
                </a:lnTo>
                <a:lnTo>
                  <a:pt x="146303" y="0"/>
                </a:lnTo>
                <a:lnTo>
                  <a:pt x="146303" y="587501"/>
                </a:lnTo>
                <a:lnTo>
                  <a:pt x="195834" y="587501"/>
                </a:lnTo>
                <a:lnTo>
                  <a:pt x="99060" y="783336"/>
                </a:lnTo>
                <a:lnTo>
                  <a:pt x="0" y="587501"/>
                </a:lnTo>
                <a:close/>
              </a:path>
            </a:pathLst>
          </a:custGeom>
          <a:ln w="156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139319" y="2533650"/>
            <a:ext cx="196215" cy="783590"/>
          </a:xfrm>
          <a:custGeom>
            <a:avLst/>
            <a:gdLst/>
            <a:ahLst/>
            <a:cxnLst/>
            <a:rect l="l" t="t" r="r" b="b"/>
            <a:pathLst>
              <a:path w="196214" h="783589">
                <a:moveTo>
                  <a:pt x="195834" y="195833"/>
                </a:moveTo>
                <a:lnTo>
                  <a:pt x="146303" y="195833"/>
                </a:lnTo>
                <a:lnTo>
                  <a:pt x="146303" y="783335"/>
                </a:lnTo>
                <a:lnTo>
                  <a:pt x="49529" y="783335"/>
                </a:lnTo>
                <a:lnTo>
                  <a:pt x="49529" y="195833"/>
                </a:lnTo>
                <a:lnTo>
                  <a:pt x="0" y="195833"/>
                </a:lnTo>
                <a:lnTo>
                  <a:pt x="99060" y="0"/>
                </a:lnTo>
                <a:lnTo>
                  <a:pt x="195834" y="195833"/>
                </a:lnTo>
                <a:close/>
              </a:path>
            </a:pathLst>
          </a:custGeom>
          <a:ln w="156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172839" y="2764282"/>
            <a:ext cx="1015365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-10" dirty="0">
                <a:latin typeface="Arial"/>
                <a:cs typeface="Arial"/>
              </a:rPr>
              <a:t>Σ</a:t>
            </a:r>
            <a:r>
              <a:rPr sz="1700" spc="5" dirty="0">
                <a:latin typeface="Arial"/>
                <a:cs typeface="Arial"/>
              </a:rPr>
              <a:t>υ</a:t>
            </a:r>
            <a:r>
              <a:rPr sz="1700" spc="-10" dirty="0">
                <a:latin typeface="Arial"/>
                <a:cs typeface="Arial"/>
              </a:rPr>
              <a:t>ν</a:t>
            </a:r>
            <a:r>
              <a:rPr sz="1700" spc="15" dirty="0">
                <a:latin typeface="Arial"/>
                <a:cs typeface="Arial"/>
              </a:rPr>
              <a:t>έ</a:t>
            </a:r>
            <a:r>
              <a:rPr sz="1700" spc="-10" dirty="0">
                <a:latin typeface="Arial"/>
                <a:cs typeface="Arial"/>
              </a:rPr>
              <a:t>ν</a:t>
            </a:r>
            <a:r>
              <a:rPr sz="1700" spc="5" dirty="0">
                <a:latin typeface="Arial"/>
                <a:cs typeface="Arial"/>
              </a:rPr>
              <a:t>ω</a:t>
            </a:r>
            <a:r>
              <a:rPr sz="1700" spc="-10" dirty="0">
                <a:latin typeface="Arial"/>
                <a:cs typeface="Arial"/>
              </a:rPr>
              <a:t>ση</a:t>
            </a:r>
            <a:endParaRPr sz="17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549529" y="2764282"/>
            <a:ext cx="1285240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20" dirty="0">
                <a:latin typeface="Arial"/>
                <a:cs typeface="Arial"/>
              </a:rPr>
              <a:t>∆ια</a:t>
            </a:r>
            <a:r>
              <a:rPr sz="1700" spc="35" dirty="0">
                <a:latin typeface="Arial"/>
                <a:cs typeface="Arial"/>
              </a:rPr>
              <a:t>χ</a:t>
            </a:r>
            <a:r>
              <a:rPr sz="1700" spc="20" dirty="0">
                <a:latin typeface="Arial"/>
                <a:cs typeface="Arial"/>
              </a:rPr>
              <a:t>ω</a:t>
            </a:r>
            <a:r>
              <a:rPr sz="1700" spc="-5" dirty="0">
                <a:latin typeface="Arial"/>
                <a:cs typeface="Arial"/>
              </a:rPr>
              <a:t>ρ</a:t>
            </a:r>
            <a:r>
              <a:rPr sz="1700" spc="15" dirty="0">
                <a:latin typeface="Arial"/>
                <a:cs typeface="Arial"/>
              </a:rPr>
              <a:t>ι</a:t>
            </a:r>
            <a:r>
              <a:rPr sz="1700" spc="-5" dirty="0">
                <a:latin typeface="Arial"/>
                <a:cs typeface="Arial"/>
              </a:rPr>
              <a:t>σ</a:t>
            </a:r>
            <a:r>
              <a:rPr sz="1700" spc="5" dirty="0">
                <a:latin typeface="Arial"/>
                <a:cs typeface="Arial"/>
              </a:rPr>
              <a:t>µ</a:t>
            </a:r>
            <a:r>
              <a:rPr sz="1700" spc="-5" dirty="0">
                <a:latin typeface="Arial"/>
                <a:cs typeface="Arial"/>
              </a:rPr>
              <a:t>ός</a:t>
            </a:r>
            <a:endParaRPr sz="17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3984383" y="1115567"/>
            <a:ext cx="1191260" cy="391795"/>
          </a:xfrm>
          <a:custGeom>
            <a:avLst/>
            <a:gdLst/>
            <a:ahLst/>
            <a:cxnLst/>
            <a:rect l="l" t="t" r="r" b="b"/>
            <a:pathLst>
              <a:path w="1191260" h="391794">
                <a:moveTo>
                  <a:pt x="1191006" y="203453"/>
                </a:moveTo>
                <a:lnTo>
                  <a:pt x="1191006" y="185165"/>
                </a:lnTo>
                <a:lnTo>
                  <a:pt x="1188720" y="175259"/>
                </a:lnTo>
                <a:lnTo>
                  <a:pt x="1185672" y="164591"/>
                </a:lnTo>
                <a:lnTo>
                  <a:pt x="1180338" y="153923"/>
                </a:lnTo>
                <a:lnTo>
                  <a:pt x="1172718" y="146303"/>
                </a:lnTo>
                <a:lnTo>
                  <a:pt x="1165098" y="135635"/>
                </a:lnTo>
                <a:lnTo>
                  <a:pt x="1133856" y="109728"/>
                </a:lnTo>
                <a:lnTo>
                  <a:pt x="1089660" y="86106"/>
                </a:lnTo>
                <a:lnTo>
                  <a:pt x="1055370" y="70865"/>
                </a:lnTo>
                <a:lnTo>
                  <a:pt x="1037082" y="62484"/>
                </a:lnTo>
                <a:lnTo>
                  <a:pt x="1018794" y="57150"/>
                </a:lnTo>
                <a:lnTo>
                  <a:pt x="998220" y="49529"/>
                </a:lnTo>
                <a:lnTo>
                  <a:pt x="974598" y="44195"/>
                </a:lnTo>
                <a:lnTo>
                  <a:pt x="953262" y="36575"/>
                </a:lnTo>
                <a:lnTo>
                  <a:pt x="929639" y="31241"/>
                </a:lnTo>
                <a:lnTo>
                  <a:pt x="906779" y="25907"/>
                </a:lnTo>
                <a:lnTo>
                  <a:pt x="880110" y="23621"/>
                </a:lnTo>
                <a:lnTo>
                  <a:pt x="828294" y="12953"/>
                </a:lnTo>
                <a:lnTo>
                  <a:pt x="801624" y="10668"/>
                </a:lnTo>
                <a:lnTo>
                  <a:pt x="773429" y="7619"/>
                </a:lnTo>
                <a:lnTo>
                  <a:pt x="715518" y="2285"/>
                </a:lnTo>
                <a:lnTo>
                  <a:pt x="658368" y="0"/>
                </a:lnTo>
                <a:lnTo>
                  <a:pt x="535686" y="0"/>
                </a:lnTo>
                <a:lnTo>
                  <a:pt x="475488" y="2285"/>
                </a:lnTo>
                <a:lnTo>
                  <a:pt x="418338" y="7620"/>
                </a:lnTo>
                <a:lnTo>
                  <a:pt x="391668" y="10668"/>
                </a:lnTo>
                <a:lnTo>
                  <a:pt x="363474" y="12954"/>
                </a:lnTo>
                <a:lnTo>
                  <a:pt x="336803" y="18288"/>
                </a:lnTo>
                <a:lnTo>
                  <a:pt x="313182" y="23622"/>
                </a:lnTo>
                <a:lnTo>
                  <a:pt x="287274" y="25908"/>
                </a:lnTo>
                <a:lnTo>
                  <a:pt x="240029" y="36576"/>
                </a:lnTo>
                <a:lnTo>
                  <a:pt x="217170" y="44196"/>
                </a:lnTo>
                <a:lnTo>
                  <a:pt x="195834" y="49530"/>
                </a:lnTo>
                <a:lnTo>
                  <a:pt x="175260" y="57150"/>
                </a:lnTo>
                <a:lnTo>
                  <a:pt x="153924" y="62484"/>
                </a:lnTo>
                <a:lnTo>
                  <a:pt x="135636" y="70866"/>
                </a:lnTo>
                <a:lnTo>
                  <a:pt x="117348" y="78486"/>
                </a:lnTo>
                <a:lnTo>
                  <a:pt x="102108" y="86106"/>
                </a:lnTo>
                <a:lnTo>
                  <a:pt x="86106" y="93726"/>
                </a:lnTo>
                <a:lnTo>
                  <a:pt x="73151" y="102108"/>
                </a:lnTo>
                <a:lnTo>
                  <a:pt x="47244" y="117348"/>
                </a:lnTo>
                <a:lnTo>
                  <a:pt x="36575" y="128016"/>
                </a:lnTo>
                <a:lnTo>
                  <a:pt x="2286" y="175260"/>
                </a:lnTo>
                <a:lnTo>
                  <a:pt x="0" y="185166"/>
                </a:lnTo>
                <a:lnTo>
                  <a:pt x="0" y="203454"/>
                </a:lnTo>
                <a:lnTo>
                  <a:pt x="18287" y="243078"/>
                </a:lnTo>
                <a:lnTo>
                  <a:pt x="36575" y="261366"/>
                </a:lnTo>
                <a:lnTo>
                  <a:pt x="47244" y="271272"/>
                </a:lnTo>
                <a:lnTo>
                  <a:pt x="86106" y="294894"/>
                </a:lnTo>
                <a:lnTo>
                  <a:pt x="153924" y="326136"/>
                </a:lnTo>
                <a:lnTo>
                  <a:pt x="195834" y="339852"/>
                </a:lnTo>
                <a:lnTo>
                  <a:pt x="217170" y="344424"/>
                </a:lnTo>
                <a:lnTo>
                  <a:pt x="240029" y="352806"/>
                </a:lnTo>
                <a:lnTo>
                  <a:pt x="263651" y="358140"/>
                </a:lnTo>
                <a:lnTo>
                  <a:pt x="287274" y="362712"/>
                </a:lnTo>
                <a:lnTo>
                  <a:pt x="313182" y="365760"/>
                </a:lnTo>
                <a:lnTo>
                  <a:pt x="336803" y="371094"/>
                </a:lnTo>
                <a:lnTo>
                  <a:pt x="363474" y="376428"/>
                </a:lnTo>
                <a:lnTo>
                  <a:pt x="391668" y="378714"/>
                </a:lnTo>
                <a:lnTo>
                  <a:pt x="418338" y="381000"/>
                </a:lnTo>
                <a:lnTo>
                  <a:pt x="475488" y="386334"/>
                </a:lnTo>
                <a:lnTo>
                  <a:pt x="535686" y="389381"/>
                </a:lnTo>
                <a:lnTo>
                  <a:pt x="595884" y="391668"/>
                </a:lnTo>
                <a:lnTo>
                  <a:pt x="658368" y="389381"/>
                </a:lnTo>
                <a:lnTo>
                  <a:pt x="715518" y="386334"/>
                </a:lnTo>
                <a:lnTo>
                  <a:pt x="773429" y="381000"/>
                </a:lnTo>
                <a:lnTo>
                  <a:pt x="801624" y="378713"/>
                </a:lnTo>
                <a:lnTo>
                  <a:pt x="828294" y="376428"/>
                </a:lnTo>
                <a:lnTo>
                  <a:pt x="880110" y="365759"/>
                </a:lnTo>
                <a:lnTo>
                  <a:pt x="906779" y="362712"/>
                </a:lnTo>
                <a:lnTo>
                  <a:pt x="929639" y="358140"/>
                </a:lnTo>
                <a:lnTo>
                  <a:pt x="953262" y="352806"/>
                </a:lnTo>
                <a:lnTo>
                  <a:pt x="974598" y="344423"/>
                </a:lnTo>
                <a:lnTo>
                  <a:pt x="998220" y="339851"/>
                </a:lnTo>
                <a:lnTo>
                  <a:pt x="1018794" y="334518"/>
                </a:lnTo>
                <a:lnTo>
                  <a:pt x="1037082" y="326135"/>
                </a:lnTo>
                <a:lnTo>
                  <a:pt x="1073658" y="310895"/>
                </a:lnTo>
                <a:lnTo>
                  <a:pt x="1089660" y="303275"/>
                </a:lnTo>
                <a:lnTo>
                  <a:pt x="1104900" y="294894"/>
                </a:lnTo>
                <a:lnTo>
                  <a:pt x="1120902" y="287273"/>
                </a:lnTo>
                <a:lnTo>
                  <a:pt x="1133856" y="279653"/>
                </a:lnTo>
                <a:lnTo>
                  <a:pt x="1144524" y="271272"/>
                </a:lnTo>
                <a:lnTo>
                  <a:pt x="1157477" y="261365"/>
                </a:lnTo>
                <a:lnTo>
                  <a:pt x="1165098" y="253745"/>
                </a:lnTo>
                <a:lnTo>
                  <a:pt x="1172718" y="243078"/>
                </a:lnTo>
                <a:lnTo>
                  <a:pt x="1180338" y="235457"/>
                </a:lnTo>
                <a:lnTo>
                  <a:pt x="1185672" y="224790"/>
                </a:lnTo>
                <a:lnTo>
                  <a:pt x="1188720" y="214122"/>
                </a:lnTo>
                <a:lnTo>
                  <a:pt x="1191006" y="2034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984383" y="1115567"/>
            <a:ext cx="1191260" cy="391795"/>
          </a:xfrm>
          <a:custGeom>
            <a:avLst/>
            <a:gdLst/>
            <a:ahLst/>
            <a:cxnLst/>
            <a:rect l="l" t="t" r="r" b="b"/>
            <a:pathLst>
              <a:path w="1191260" h="391794">
                <a:moveTo>
                  <a:pt x="595884" y="0"/>
                </a:moveTo>
                <a:lnTo>
                  <a:pt x="535686" y="0"/>
                </a:lnTo>
                <a:lnTo>
                  <a:pt x="475488" y="2285"/>
                </a:lnTo>
                <a:lnTo>
                  <a:pt x="418338" y="7620"/>
                </a:lnTo>
                <a:lnTo>
                  <a:pt x="391668" y="10668"/>
                </a:lnTo>
                <a:lnTo>
                  <a:pt x="363474" y="12954"/>
                </a:lnTo>
                <a:lnTo>
                  <a:pt x="336803" y="18288"/>
                </a:lnTo>
                <a:lnTo>
                  <a:pt x="313182" y="23622"/>
                </a:lnTo>
                <a:lnTo>
                  <a:pt x="287274" y="25908"/>
                </a:lnTo>
                <a:lnTo>
                  <a:pt x="240029" y="36576"/>
                </a:lnTo>
                <a:lnTo>
                  <a:pt x="217170" y="44196"/>
                </a:lnTo>
                <a:lnTo>
                  <a:pt x="195834" y="49530"/>
                </a:lnTo>
                <a:lnTo>
                  <a:pt x="175260" y="57150"/>
                </a:lnTo>
                <a:lnTo>
                  <a:pt x="153924" y="62484"/>
                </a:lnTo>
                <a:lnTo>
                  <a:pt x="135636" y="70866"/>
                </a:lnTo>
                <a:lnTo>
                  <a:pt x="117348" y="78486"/>
                </a:lnTo>
                <a:lnTo>
                  <a:pt x="102108" y="86106"/>
                </a:lnTo>
                <a:lnTo>
                  <a:pt x="86106" y="93726"/>
                </a:lnTo>
                <a:lnTo>
                  <a:pt x="73151" y="102108"/>
                </a:lnTo>
                <a:lnTo>
                  <a:pt x="47244" y="117348"/>
                </a:lnTo>
                <a:lnTo>
                  <a:pt x="36575" y="128016"/>
                </a:lnTo>
                <a:lnTo>
                  <a:pt x="2286" y="175260"/>
                </a:lnTo>
                <a:lnTo>
                  <a:pt x="0" y="185166"/>
                </a:lnTo>
                <a:lnTo>
                  <a:pt x="0" y="203454"/>
                </a:lnTo>
                <a:lnTo>
                  <a:pt x="18287" y="243078"/>
                </a:lnTo>
                <a:lnTo>
                  <a:pt x="36575" y="261366"/>
                </a:lnTo>
                <a:lnTo>
                  <a:pt x="47244" y="271272"/>
                </a:lnTo>
                <a:lnTo>
                  <a:pt x="86106" y="294894"/>
                </a:lnTo>
                <a:lnTo>
                  <a:pt x="153924" y="326136"/>
                </a:lnTo>
                <a:lnTo>
                  <a:pt x="195834" y="339852"/>
                </a:lnTo>
                <a:lnTo>
                  <a:pt x="217170" y="344424"/>
                </a:lnTo>
                <a:lnTo>
                  <a:pt x="240029" y="352806"/>
                </a:lnTo>
                <a:lnTo>
                  <a:pt x="263651" y="358140"/>
                </a:lnTo>
                <a:lnTo>
                  <a:pt x="287274" y="362712"/>
                </a:lnTo>
                <a:lnTo>
                  <a:pt x="313182" y="365760"/>
                </a:lnTo>
                <a:lnTo>
                  <a:pt x="336803" y="371094"/>
                </a:lnTo>
                <a:lnTo>
                  <a:pt x="363474" y="376428"/>
                </a:lnTo>
                <a:lnTo>
                  <a:pt x="391668" y="378714"/>
                </a:lnTo>
                <a:lnTo>
                  <a:pt x="418338" y="381000"/>
                </a:lnTo>
                <a:lnTo>
                  <a:pt x="475488" y="386334"/>
                </a:lnTo>
                <a:lnTo>
                  <a:pt x="535686" y="389381"/>
                </a:lnTo>
                <a:lnTo>
                  <a:pt x="595884" y="391668"/>
                </a:lnTo>
                <a:lnTo>
                  <a:pt x="658368" y="389381"/>
                </a:lnTo>
                <a:lnTo>
                  <a:pt x="715518" y="386334"/>
                </a:lnTo>
                <a:lnTo>
                  <a:pt x="773429" y="381000"/>
                </a:lnTo>
                <a:lnTo>
                  <a:pt x="801624" y="378713"/>
                </a:lnTo>
                <a:lnTo>
                  <a:pt x="828294" y="376428"/>
                </a:lnTo>
                <a:lnTo>
                  <a:pt x="880110" y="365759"/>
                </a:lnTo>
                <a:lnTo>
                  <a:pt x="906779" y="362712"/>
                </a:lnTo>
                <a:lnTo>
                  <a:pt x="929639" y="358140"/>
                </a:lnTo>
                <a:lnTo>
                  <a:pt x="953262" y="352806"/>
                </a:lnTo>
                <a:lnTo>
                  <a:pt x="974598" y="344423"/>
                </a:lnTo>
                <a:lnTo>
                  <a:pt x="998220" y="339851"/>
                </a:lnTo>
                <a:lnTo>
                  <a:pt x="1018794" y="334518"/>
                </a:lnTo>
                <a:lnTo>
                  <a:pt x="1037082" y="326135"/>
                </a:lnTo>
                <a:lnTo>
                  <a:pt x="1073658" y="310895"/>
                </a:lnTo>
                <a:lnTo>
                  <a:pt x="1089660" y="303275"/>
                </a:lnTo>
                <a:lnTo>
                  <a:pt x="1104900" y="294894"/>
                </a:lnTo>
                <a:lnTo>
                  <a:pt x="1120902" y="287273"/>
                </a:lnTo>
                <a:lnTo>
                  <a:pt x="1133856" y="279653"/>
                </a:lnTo>
                <a:lnTo>
                  <a:pt x="1144524" y="271272"/>
                </a:lnTo>
                <a:lnTo>
                  <a:pt x="1157477" y="261365"/>
                </a:lnTo>
                <a:lnTo>
                  <a:pt x="1165098" y="253745"/>
                </a:lnTo>
                <a:lnTo>
                  <a:pt x="1172718" y="243078"/>
                </a:lnTo>
                <a:lnTo>
                  <a:pt x="1180338" y="235457"/>
                </a:lnTo>
                <a:lnTo>
                  <a:pt x="1185672" y="224790"/>
                </a:lnTo>
                <a:lnTo>
                  <a:pt x="1188720" y="214122"/>
                </a:lnTo>
                <a:lnTo>
                  <a:pt x="1191006" y="203453"/>
                </a:lnTo>
                <a:lnTo>
                  <a:pt x="1191006" y="185165"/>
                </a:lnTo>
                <a:lnTo>
                  <a:pt x="1188720" y="175259"/>
                </a:lnTo>
                <a:lnTo>
                  <a:pt x="1185672" y="164591"/>
                </a:lnTo>
                <a:lnTo>
                  <a:pt x="1180338" y="153923"/>
                </a:lnTo>
                <a:lnTo>
                  <a:pt x="1172718" y="146303"/>
                </a:lnTo>
                <a:lnTo>
                  <a:pt x="1165098" y="135635"/>
                </a:lnTo>
                <a:lnTo>
                  <a:pt x="1133856" y="109728"/>
                </a:lnTo>
                <a:lnTo>
                  <a:pt x="1089660" y="86106"/>
                </a:lnTo>
                <a:lnTo>
                  <a:pt x="1055370" y="70865"/>
                </a:lnTo>
                <a:lnTo>
                  <a:pt x="1037082" y="62484"/>
                </a:lnTo>
                <a:lnTo>
                  <a:pt x="1018794" y="57150"/>
                </a:lnTo>
                <a:lnTo>
                  <a:pt x="998220" y="49529"/>
                </a:lnTo>
                <a:lnTo>
                  <a:pt x="974598" y="44195"/>
                </a:lnTo>
                <a:lnTo>
                  <a:pt x="953262" y="36575"/>
                </a:lnTo>
                <a:lnTo>
                  <a:pt x="929639" y="31241"/>
                </a:lnTo>
                <a:lnTo>
                  <a:pt x="906779" y="25907"/>
                </a:lnTo>
                <a:lnTo>
                  <a:pt x="880110" y="23621"/>
                </a:lnTo>
                <a:lnTo>
                  <a:pt x="828294" y="12953"/>
                </a:lnTo>
                <a:lnTo>
                  <a:pt x="801624" y="10668"/>
                </a:lnTo>
                <a:lnTo>
                  <a:pt x="773429" y="7619"/>
                </a:lnTo>
                <a:lnTo>
                  <a:pt x="715518" y="2285"/>
                </a:lnTo>
                <a:lnTo>
                  <a:pt x="658368" y="0"/>
                </a:lnTo>
                <a:lnTo>
                  <a:pt x="595884" y="0"/>
                </a:lnTo>
              </a:path>
            </a:pathLst>
          </a:custGeom>
          <a:ln w="156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628785" y="1115567"/>
            <a:ext cx="2373630" cy="391795"/>
          </a:xfrm>
          <a:prstGeom prst="rect">
            <a:avLst/>
          </a:prstGeom>
          <a:ln w="15659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273685">
              <a:lnSpc>
                <a:spcPct val="100000"/>
              </a:lnSpc>
              <a:spcBef>
                <a:spcPts val="335"/>
              </a:spcBef>
              <a:tabLst>
                <a:tab pos="1537970" algn="l"/>
              </a:tabLst>
            </a:pPr>
            <a:r>
              <a:rPr sz="2550" spc="7" baseline="1633" dirty="0">
                <a:latin typeface="Arial"/>
                <a:cs typeface="Arial"/>
              </a:rPr>
              <a:t>Ζώ</a:t>
            </a:r>
            <a:r>
              <a:rPr sz="2550" baseline="1633" dirty="0">
                <a:latin typeface="Arial"/>
                <a:cs typeface="Arial"/>
              </a:rPr>
              <a:t>ο	</a:t>
            </a:r>
            <a:r>
              <a:rPr sz="1700" spc="-5" dirty="0">
                <a:latin typeface="Arial"/>
                <a:cs typeface="Arial"/>
              </a:rPr>
              <a:t>δράσ</a:t>
            </a:r>
            <a:r>
              <a:rPr sz="1700" spc="25" dirty="0">
                <a:latin typeface="Arial"/>
                <a:cs typeface="Arial"/>
              </a:rPr>
              <a:t>τ</a:t>
            </a:r>
            <a:r>
              <a:rPr sz="1700" spc="-5" dirty="0">
                <a:latin typeface="Arial"/>
                <a:cs typeface="Arial"/>
              </a:rPr>
              <a:t>η</a:t>
            </a:r>
            <a:r>
              <a:rPr sz="1700" dirty="0">
                <a:latin typeface="Arial"/>
                <a:cs typeface="Arial"/>
              </a:rPr>
              <a:t>ς</a:t>
            </a:r>
            <a:endParaRPr sz="17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5567057" y="1115567"/>
            <a:ext cx="768350" cy="391795"/>
          </a:xfrm>
          <a:custGeom>
            <a:avLst/>
            <a:gdLst/>
            <a:ahLst/>
            <a:cxnLst/>
            <a:rect l="l" t="t" r="r" b="b"/>
            <a:pathLst>
              <a:path w="768350" h="391794">
                <a:moveTo>
                  <a:pt x="0" y="0"/>
                </a:moveTo>
                <a:lnTo>
                  <a:pt x="0" y="391668"/>
                </a:lnTo>
                <a:lnTo>
                  <a:pt x="768096" y="391668"/>
                </a:lnTo>
                <a:lnTo>
                  <a:pt x="7680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5567057" y="1115567"/>
            <a:ext cx="768350" cy="391795"/>
          </a:xfrm>
          <a:prstGeom prst="rect">
            <a:avLst/>
          </a:prstGeom>
          <a:ln w="15659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78740">
              <a:lnSpc>
                <a:spcPct val="100000"/>
              </a:lnSpc>
              <a:spcBef>
                <a:spcPts val="270"/>
              </a:spcBef>
            </a:pPr>
            <a:r>
              <a:rPr sz="1700" spc="25" dirty="0">
                <a:latin typeface="Arial"/>
                <a:cs typeface="Arial"/>
              </a:rPr>
              <a:t>Τ</a:t>
            </a:r>
            <a:r>
              <a:rPr sz="1700" spc="-5" dirty="0">
                <a:latin typeface="Arial"/>
                <a:cs typeface="Arial"/>
              </a:rPr>
              <a:t>ρ</a:t>
            </a:r>
            <a:r>
              <a:rPr sz="1700" spc="5" dirty="0">
                <a:latin typeface="Arial"/>
                <a:cs typeface="Arial"/>
              </a:rPr>
              <a:t>ώ</a:t>
            </a:r>
            <a:r>
              <a:rPr sz="1700" dirty="0">
                <a:latin typeface="Arial"/>
                <a:cs typeface="Arial"/>
              </a:rPr>
              <a:t>ω</a:t>
            </a:r>
            <a:endParaRPr sz="170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6726821" y="1097280"/>
            <a:ext cx="1176020" cy="391795"/>
          </a:xfrm>
          <a:custGeom>
            <a:avLst/>
            <a:gdLst/>
            <a:ahLst/>
            <a:cxnLst/>
            <a:rect l="l" t="t" r="r" b="b"/>
            <a:pathLst>
              <a:path w="1176020" h="391794">
                <a:moveTo>
                  <a:pt x="1175753" y="206501"/>
                </a:moveTo>
                <a:lnTo>
                  <a:pt x="1175753" y="185165"/>
                </a:lnTo>
                <a:lnTo>
                  <a:pt x="1173467" y="177545"/>
                </a:lnTo>
                <a:lnTo>
                  <a:pt x="1170431" y="166877"/>
                </a:lnTo>
                <a:lnTo>
                  <a:pt x="1165097" y="156971"/>
                </a:lnTo>
                <a:lnTo>
                  <a:pt x="1157465" y="148589"/>
                </a:lnTo>
                <a:lnTo>
                  <a:pt x="1149857" y="138683"/>
                </a:lnTo>
                <a:lnTo>
                  <a:pt x="1139177" y="130301"/>
                </a:lnTo>
                <a:lnTo>
                  <a:pt x="1128521" y="120395"/>
                </a:lnTo>
                <a:lnTo>
                  <a:pt x="1118603" y="112013"/>
                </a:lnTo>
                <a:lnTo>
                  <a:pt x="1105649" y="104393"/>
                </a:lnTo>
                <a:lnTo>
                  <a:pt x="1091945" y="93725"/>
                </a:lnTo>
                <a:lnTo>
                  <a:pt x="1076705" y="86105"/>
                </a:lnTo>
                <a:lnTo>
                  <a:pt x="1058405" y="78485"/>
                </a:lnTo>
                <a:lnTo>
                  <a:pt x="1042403" y="73151"/>
                </a:lnTo>
                <a:lnTo>
                  <a:pt x="1024115" y="65531"/>
                </a:lnTo>
                <a:lnTo>
                  <a:pt x="1003541" y="57149"/>
                </a:lnTo>
                <a:lnTo>
                  <a:pt x="982205" y="52577"/>
                </a:lnTo>
                <a:lnTo>
                  <a:pt x="961643" y="44195"/>
                </a:lnTo>
                <a:lnTo>
                  <a:pt x="941069" y="38861"/>
                </a:lnTo>
                <a:lnTo>
                  <a:pt x="917447" y="34289"/>
                </a:lnTo>
                <a:lnTo>
                  <a:pt x="893826" y="28955"/>
                </a:lnTo>
                <a:lnTo>
                  <a:pt x="867905" y="23621"/>
                </a:lnTo>
                <a:lnTo>
                  <a:pt x="844295" y="20573"/>
                </a:lnTo>
                <a:lnTo>
                  <a:pt x="817626" y="16001"/>
                </a:lnTo>
                <a:lnTo>
                  <a:pt x="791705" y="12953"/>
                </a:lnTo>
                <a:lnTo>
                  <a:pt x="762749" y="10667"/>
                </a:lnTo>
                <a:lnTo>
                  <a:pt x="705599" y="5333"/>
                </a:lnTo>
                <a:lnTo>
                  <a:pt x="648449" y="3047"/>
                </a:lnTo>
                <a:lnTo>
                  <a:pt x="588251" y="0"/>
                </a:lnTo>
                <a:lnTo>
                  <a:pt x="528053" y="3047"/>
                </a:lnTo>
                <a:lnTo>
                  <a:pt x="470903" y="5333"/>
                </a:lnTo>
                <a:lnTo>
                  <a:pt x="412991" y="10667"/>
                </a:lnTo>
                <a:lnTo>
                  <a:pt x="387095" y="12953"/>
                </a:lnTo>
                <a:lnTo>
                  <a:pt x="361175" y="16001"/>
                </a:lnTo>
                <a:lnTo>
                  <a:pt x="334505" y="20573"/>
                </a:lnTo>
                <a:lnTo>
                  <a:pt x="308609" y="23621"/>
                </a:lnTo>
                <a:lnTo>
                  <a:pt x="282689" y="28956"/>
                </a:lnTo>
                <a:lnTo>
                  <a:pt x="259067" y="34289"/>
                </a:lnTo>
                <a:lnTo>
                  <a:pt x="237743" y="38861"/>
                </a:lnTo>
                <a:lnTo>
                  <a:pt x="214883" y="44195"/>
                </a:lnTo>
                <a:lnTo>
                  <a:pt x="193547" y="52578"/>
                </a:lnTo>
                <a:lnTo>
                  <a:pt x="172974" y="57150"/>
                </a:lnTo>
                <a:lnTo>
                  <a:pt x="154685" y="65531"/>
                </a:lnTo>
                <a:lnTo>
                  <a:pt x="136397" y="73151"/>
                </a:lnTo>
                <a:lnTo>
                  <a:pt x="118109" y="78485"/>
                </a:lnTo>
                <a:lnTo>
                  <a:pt x="102107" y="86106"/>
                </a:lnTo>
                <a:lnTo>
                  <a:pt x="86855" y="93725"/>
                </a:lnTo>
                <a:lnTo>
                  <a:pt x="70853" y="104393"/>
                </a:lnTo>
                <a:lnTo>
                  <a:pt x="57899" y="112013"/>
                </a:lnTo>
                <a:lnTo>
                  <a:pt x="47243" y="120395"/>
                </a:lnTo>
                <a:lnTo>
                  <a:pt x="36563" y="128015"/>
                </a:lnTo>
                <a:lnTo>
                  <a:pt x="26669" y="138683"/>
                </a:lnTo>
                <a:lnTo>
                  <a:pt x="18275" y="148589"/>
                </a:lnTo>
                <a:lnTo>
                  <a:pt x="8381" y="166878"/>
                </a:lnTo>
                <a:lnTo>
                  <a:pt x="3047" y="177545"/>
                </a:lnTo>
                <a:lnTo>
                  <a:pt x="0" y="185165"/>
                </a:lnTo>
                <a:lnTo>
                  <a:pt x="0" y="206501"/>
                </a:lnTo>
                <a:lnTo>
                  <a:pt x="3047" y="217169"/>
                </a:lnTo>
                <a:lnTo>
                  <a:pt x="8381" y="227075"/>
                </a:lnTo>
                <a:lnTo>
                  <a:pt x="13703" y="235457"/>
                </a:lnTo>
                <a:lnTo>
                  <a:pt x="18275" y="245363"/>
                </a:lnTo>
                <a:lnTo>
                  <a:pt x="26669" y="256031"/>
                </a:lnTo>
                <a:lnTo>
                  <a:pt x="36563" y="263651"/>
                </a:lnTo>
                <a:lnTo>
                  <a:pt x="47243" y="272033"/>
                </a:lnTo>
                <a:lnTo>
                  <a:pt x="86855" y="297941"/>
                </a:lnTo>
                <a:lnTo>
                  <a:pt x="136397" y="321563"/>
                </a:lnTo>
                <a:lnTo>
                  <a:pt x="172974" y="334517"/>
                </a:lnTo>
                <a:lnTo>
                  <a:pt x="193547" y="342138"/>
                </a:lnTo>
                <a:lnTo>
                  <a:pt x="214883" y="347472"/>
                </a:lnTo>
                <a:lnTo>
                  <a:pt x="237743" y="352806"/>
                </a:lnTo>
                <a:lnTo>
                  <a:pt x="259067" y="358139"/>
                </a:lnTo>
                <a:lnTo>
                  <a:pt x="282689" y="362711"/>
                </a:lnTo>
                <a:lnTo>
                  <a:pt x="334505" y="373379"/>
                </a:lnTo>
                <a:lnTo>
                  <a:pt x="361175" y="376428"/>
                </a:lnTo>
                <a:lnTo>
                  <a:pt x="387095" y="381000"/>
                </a:lnTo>
                <a:lnTo>
                  <a:pt x="412991" y="384047"/>
                </a:lnTo>
                <a:lnTo>
                  <a:pt x="470903" y="389381"/>
                </a:lnTo>
                <a:lnTo>
                  <a:pt x="528053" y="391667"/>
                </a:lnTo>
                <a:lnTo>
                  <a:pt x="648449" y="391667"/>
                </a:lnTo>
                <a:lnTo>
                  <a:pt x="705599" y="389381"/>
                </a:lnTo>
                <a:lnTo>
                  <a:pt x="762749" y="384047"/>
                </a:lnTo>
                <a:lnTo>
                  <a:pt x="791705" y="380999"/>
                </a:lnTo>
                <a:lnTo>
                  <a:pt x="817626" y="376427"/>
                </a:lnTo>
                <a:lnTo>
                  <a:pt x="844295" y="373379"/>
                </a:lnTo>
                <a:lnTo>
                  <a:pt x="867905" y="368045"/>
                </a:lnTo>
                <a:lnTo>
                  <a:pt x="893826" y="362711"/>
                </a:lnTo>
                <a:lnTo>
                  <a:pt x="917447" y="358139"/>
                </a:lnTo>
                <a:lnTo>
                  <a:pt x="941069" y="352805"/>
                </a:lnTo>
                <a:lnTo>
                  <a:pt x="982205" y="342137"/>
                </a:lnTo>
                <a:lnTo>
                  <a:pt x="1003541" y="334517"/>
                </a:lnTo>
                <a:lnTo>
                  <a:pt x="1024115" y="329183"/>
                </a:lnTo>
                <a:lnTo>
                  <a:pt x="1042403" y="321563"/>
                </a:lnTo>
                <a:lnTo>
                  <a:pt x="1058405" y="313181"/>
                </a:lnTo>
                <a:lnTo>
                  <a:pt x="1076705" y="305561"/>
                </a:lnTo>
                <a:lnTo>
                  <a:pt x="1091945" y="297941"/>
                </a:lnTo>
                <a:lnTo>
                  <a:pt x="1105649" y="289559"/>
                </a:lnTo>
                <a:lnTo>
                  <a:pt x="1118603" y="281939"/>
                </a:lnTo>
                <a:lnTo>
                  <a:pt x="1128521" y="272033"/>
                </a:lnTo>
                <a:lnTo>
                  <a:pt x="1139177" y="263651"/>
                </a:lnTo>
                <a:lnTo>
                  <a:pt x="1149857" y="256031"/>
                </a:lnTo>
                <a:lnTo>
                  <a:pt x="1157465" y="245363"/>
                </a:lnTo>
                <a:lnTo>
                  <a:pt x="1165097" y="235457"/>
                </a:lnTo>
                <a:lnTo>
                  <a:pt x="1170431" y="227075"/>
                </a:lnTo>
                <a:lnTo>
                  <a:pt x="1173467" y="217169"/>
                </a:lnTo>
                <a:lnTo>
                  <a:pt x="1175753" y="2065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726821" y="1097280"/>
            <a:ext cx="1176020" cy="391795"/>
          </a:xfrm>
          <a:custGeom>
            <a:avLst/>
            <a:gdLst/>
            <a:ahLst/>
            <a:cxnLst/>
            <a:rect l="l" t="t" r="r" b="b"/>
            <a:pathLst>
              <a:path w="1176020" h="391794">
                <a:moveTo>
                  <a:pt x="588251" y="0"/>
                </a:moveTo>
                <a:lnTo>
                  <a:pt x="528053" y="3047"/>
                </a:lnTo>
                <a:lnTo>
                  <a:pt x="470903" y="5333"/>
                </a:lnTo>
                <a:lnTo>
                  <a:pt x="412991" y="10667"/>
                </a:lnTo>
                <a:lnTo>
                  <a:pt x="387095" y="12953"/>
                </a:lnTo>
                <a:lnTo>
                  <a:pt x="361175" y="16001"/>
                </a:lnTo>
                <a:lnTo>
                  <a:pt x="334505" y="20573"/>
                </a:lnTo>
                <a:lnTo>
                  <a:pt x="308609" y="23621"/>
                </a:lnTo>
                <a:lnTo>
                  <a:pt x="282689" y="28956"/>
                </a:lnTo>
                <a:lnTo>
                  <a:pt x="259067" y="34289"/>
                </a:lnTo>
                <a:lnTo>
                  <a:pt x="237743" y="38861"/>
                </a:lnTo>
                <a:lnTo>
                  <a:pt x="214883" y="44195"/>
                </a:lnTo>
                <a:lnTo>
                  <a:pt x="193547" y="52578"/>
                </a:lnTo>
                <a:lnTo>
                  <a:pt x="172974" y="57150"/>
                </a:lnTo>
                <a:lnTo>
                  <a:pt x="154685" y="65531"/>
                </a:lnTo>
                <a:lnTo>
                  <a:pt x="136397" y="73151"/>
                </a:lnTo>
                <a:lnTo>
                  <a:pt x="118109" y="78485"/>
                </a:lnTo>
                <a:lnTo>
                  <a:pt x="102107" y="86106"/>
                </a:lnTo>
                <a:lnTo>
                  <a:pt x="86855" y="93725"/>
                </a:lnTo>
                <a:lnTo>
                  <a:pt x="70853" y="104393"/>
                </a:lnTo>
                <a:lnTo>
                  <a:pt x="57899" y="112013"/>
                </a:lnTo>
                <a:lnTo>
                  <a:pt x="47243" y="120395"/>
                </a:lnTo>
                <a:lnTo>
                  <a:pt x="36563" y="128015"/>
                </a:lnTo>
                <a:lnTo>
                  <a:pt x="26669" y="138683"/>
                </a:lnTo>
                <a:lnTo>
                  <a:pt x="3047" y="177545"/>
                </a:lnTo>
                <a:lnTo>
                  <a:pt x="0" y="185165"/>
                </a:lnTo>
                <a:lnTo>
                  <a:pt x="0" y="206501"/>
                </a:lnTo>
                <a:lnTo>
                  <a:pt x="3047" y="217169"/>
                </a:lnTo>
                <a:lnTo>
                  <a:pt x="8381" y="227075"/>
                </a:lnTo>
                <a:lnTo>
                  <a:pt x="13703" y="235457"/>
                </a:lnTo>
                <a:lnTo>
                  <a:pt x="18275" y="245363"/>
                </a:lnTo>
                <a:lnTo>
                  <a:pt x="26669" y="256031"/>
                </a:lnTo>
                <a:lnTo>
                  <a:pt x="36563" y="263651"/>
                </a:lnTo>
                <a:lnTo>
                  <a:pt x="47243" y="272033"/>
                </a:lnTo>
                <a:lnTo>
                  <a:pt x="86855" y="297941"/>
                </a:lnTo>
                <a:lnTo>
                  <a:pt x="136397" y="321563"/>
                </a:lnTo>
                <a:lnTo>
                  <a:pt x="172974" y="334517"/>
                </a:lnTo>
                <a:lnTo>
                  <a:pt x="193547" y="342138"/>
                </a:lnTo>
                <a:lnTo>
                  <a:pt x="214883" y="347472"/>
                </a:lnTo>
                <a:lnTo>
                  <a:pt x="237743" y="352806"/>
                </a:lnTo>
                <a:lnTo>
                  <a:pt x="259067" y="358139"/>
                </a:lnTo>
                <a:lnTo>
                  <a:pt x="282689" y="362711"/>
                </a:lnTo>
                <a:lnTo>
                  <a:pt x="334505" y="373379"/>
                </a:lnTo>
                <a:lnTo>
                  <a:pt x="361175" y="376428"/>
                </a:lnTo>
                <a:lnTo>
                  <a:pt x="387095" y="381000"/>
                </a:lnTo>
                <a:lnTo>
                  <a:pt x="412991" y="384047"/>
                </a:lnTo>
                <a:lnTo>
                  <a:pt x="470903" y="389381"/>
                </a:lnTo>
                <a:lnTo>
                  <a:pt x="528053" y="391667"/>
                </a:lnTo>
                <a:lnTo>
                  <a:pt x="648449" y="391667"/>
                </a:lnTo>
                <a:lnTo>
                  <a:pt x="705599" y="389381"/>
                </a:lnTo>
                <a:lnTo>
                  <a:pt x="762749" y="384047"/>
                </a:lnTo>
                <a:lnTo>
                  <a:pt x="791705" y="380999"/>
                </a:lnTo>
                <a:lnTo>
                  <a:pt x="817626" y="376427"/>
                </a:lnTo>
                <a:lnTo>
                  <a:pt x="844295" y="373379"/>
                </a:lnTo>
                <a:lnTo>
                  <a:pt x="867905" y="368045"/>
                </a:lnTo>
                <a:lnTo>
                  <a:pt x="893826" y="362711"/>
                </a:lnTo>
                <a:lnTo>
                  <a:pt x="917447" y="358139"/>
                </a:lnTo>
                <a:lnTo>
                  <a:pt x="941069" y="352805"/>
                </a:lnTo>
                <a:lnTo>
                  <a:pt x="982205" y="342137"/>
                </a:lnTo>
                <a:lnTo>
                  <a:pt x="1003541" y="334517"/>
                </a:lnTo>
                <a:lnTo>
                  <a:pt x="1024115" y="329183"/>
                </a:lnTo>
                <a:lnTo>
                  <a:pt x="1042403" y="321563"/>
                </a:lnTo>
                <a:lnTo>
                  <a:pt x="1058405" y="313181"/>
                </a:lnTo>
                <a:lnTo>
                  <a:pt x="1076705" y="305561"/>
                </a:lnTo>
                <a:lnTo>
                  <a:pt x="1091945" y="297941"/>
                </a:lnTo>
                <a:lnTo>
                  <a:pt x="1105649" y="289559"/>
                </a:lnTo>
                <a:lnTo>
                  <a:pt x="1118603" y="281939"/>
                </a:lnTo>
                <a:lnTo>
                  <a:pt x="1128521" y="272033"/>
                </a:lnTo>
                <a:lnTo>
                  <a:pt x="1139177" y="263651"/>
                </a:lnTo>
                <a:lnTo>
                  <a:pt x="1149857" y="256031"/>
                </a:lnTo>
                <a:lnTo>
                  <a:pt x="1157465" y="245363"/>
                </a:lnTo>
                <a:lnTo>
                  <a:pt x="1165097" y="235457"/>
                </a:lnTo>
                <a:lnTo>
                  <a:pt x="1170431" y="227075"/>
                </a:lnTo>
                <a:lnTo>
                  <a:pt x="1173467" y="217169"/>
                </a:lnTo>
                <a:lnTo>
                  <a:pt x="1175753" y="206501"/>
                </a:lnTo>
                <a:lnTo>
                  <a:pt x="1175753" y="185165"/>
                </a:lnTo>
                <a:lnTo>
                  <a:pt x="1173467" y="177545"/>
                </a:lnTo>
                <a:lnTo>
                  <a:pt x="1170431" y="166877"/>
                </a:lnTo>
                <a:lnTo>
                  <a:pt x="1165097" y="156971"/>
                </a:lnTo>
                <a:lnTo>
                  <a:pt x="1157465" y="148589"/>
                </a:lnTo>
                <a:lnTo>
                  <a:pt x="1149857" y="138683"/>
                </a:lnTo>
                <a:lnTo>
                  <a:pt x="1139177" y="130301"/>
                </a:lnTo>
                <a:lnTo>
                  <a:pt x="1128521" y="120395"/>
                </a:lnTo>
                <a:lnTo>
                  <a:pt x="1118603" y="112013"/>
                </a:lnTo>
                <a:lnTo>
                  <a:pt x="1105649" y="104393"/>
                </a:lnTo>
                <a:lnTo>
                  <a:pt x="1091945" y="93725"/>
                </a:lnTo>
                <a:lnTo>
                  <a:pt x="1076705" y="86105"/>
                </a:lnTo>
                <a:lnTo>
                  <a:pt x="1058405" y="78485"/>
                </a:lnTo>
                <a:lnTo>
                  <a:pt x="1042403" y="73151"/>
                </a:lnTo>
                <a:lnTo>
                  <a:pt x="1024115" y="65531"/>
                </a:lnTo>
                <a:lnTo>
                  <a:pt x="1003541" y="57149"/>
                </a:lnTo>
                <a:lnTo>
                  <a:pt x="982205" y="52577"/>
                </a:lnTo>
                <a:lnTo>
                  <a:pt x="961643" y="44195"/>
                </a:lnTo>
                <a:lnTo>
                  <a:pt x="941069" y="38861"/>
                </a:lnTo>
                <a:lnTo>
                  <a:pt x="917447" y="34289"/>
                </a:lnTo>
                <a:lnTo>
                  <a:pt x="893826" y="28955"/>
                </a:lnTo>
                <a:lnTo>
                  <a:pt x="867905" y="23621"/>
                </a:lnTo>
                <a:lnTo>
                  <a:pt x="844295" y="20573"/>
                </a:lnTo>
                <a:lnTo>
                  <a:pt x="817626" y="16001"/>
                </a:lnTo>
                <a:lnTo>
                  <a:pt x="791705" y="12953"/>
                </a:lnTo>
                <a:lnTo>
                  <a:pt x="762749" y="10667"/>
                </a:lnTo>
                <a:lnTo>
                  <a:pt x="705599" y="5333"/>
                </a:lnTo>
                <a:lnTo>
                  <a:pt x="648449" y="3047"/>
                </a:lnTo>
                <a:lnTo>
                  <a:pt x="588251" y="0"/>
                </a:lnTo>
              </a:path>
            </a:pathLst>
          </a:custGeom>
          <a:ln w="156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6951853" y="1145032"/>
            <a:ext cx="730885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5" dirty="0">
                <a:latin typeface="Arial"/>
                <a:cs typeface="Arial"/>
              </a:rPr>
              <a:t>τ</a:t>
            </a:r>
            <a:r>
              <a:rPr sz="1700" spc="-5" dirty="0">
                <a:latin typeface="Arial"/>
                <a:cs typeface="Arial"/>
              </a:rPr>
              <a:t>ρ</a:t>
            </a:r>
            <a:r>
              <a:rPr sz="1700" spc="-10" dirty="0">
                <a:latin typeface="Arial"/>
                <a:cs typeface="Arial"/>
              </a:rPr>
              <a:t>ό</a:t>
            </a:r>
            <a:r>
              <a:rPr sz="1700" spc="15" dirty="0">
                <a:latin typeface="Arial"/>
                <a:cs typeface="Arial"/>
              </a:rPr>
              <a:t>π</a:t>
            </a:r>
            <a:r>
              <a:rPr sz="1700" spc="-5" dirty="0">
                <a:latin typeface="Arial"/>
                <a:cs typeface="Arial"/>
              </a:rPr>
              <a:t>ο</a:t>
            </a:r>
            <a:r>
              <a:rPr sz="1700" dirty="0">
                <a:latin typeface="Arial"/>
                <a:cs typeface="Arial"/>
              </a:rPr>
              <a:t>ς</a:t>
            </a:r>
            <a:endParaRPr sz="17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288921" y="1097280"/>
            <a:ext cx="1115695" cy="391795"/>
          </a:xfrm>
          <a:prstGeom prst="rect">
            <a:avLst/>
          </a:prstGeom>
          <a:ln w="15659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295"/>
              </a:spcBef>
            </a:pPr>
            <a:r>
              <a:rPr sz="1700" spc="-15" dirty="0">
                <a:latin typeface="Arial"/>
                <a:cs typeface="Arial"/>
              </a:rPr>
              <a:t>Λ</a:t>
            </a:r>
            <a:r>
              <a:rPr sz="1700" dirty="0">
                <a:latin typeface="Arial"/>
                <a:cs typeface="Arial"/>
              </a:rPr>
              <a:t>α</a:t>
            </a:r>
            <a:r>
              <a:rPr sz="1700" spc="-10" dirty="0">
                <a:latin typeface="Arial"/>
                <a:cs typeface="Arial"/>
              </a:rPr>
              <a:t>ί</a:t>
            </a:r>
            <a:r>
              <a:rPr sz="1700" spc="20" dirty="0">
                <a:latin typeface="Arial"/>
                <a:cs typeface="Arial"/>
              </a:rPr>
              <a:t>µ</a:t>
            </a:r>
            <a:r>
              <a:rPr sz="1700" spc="-5" dirty="0">
                <a:latin typeface="Arial"/>
                <a:cs typeface="Arial"/>
              </a:rPr>
              <a:t>αρ</a:t>
            </a:r>
            <a:r>
              <a:rPr sz="1700" spc="10" dirty="0">
                <a:latin typeface="Arial"/>
                <a:cs typeface="Arial"/>
              </a:rPr>
              <a:t>γ</a:t>
            </a:r>
            <a:r>
              <a:rPr sz="1700" dirty="0">
                <a:latin typeface="Arial"/>
                <a:cs typeface="Arial"/>
              </a:rPr>
              <a:t>α</a:t>
            </a:r>
            <a:endParaRPr sz="170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3984383" y="1865376"/>
            <a:ext cx="1191260" cy="391795"/>
          </a:xfrm>
          <a:custGeom>
            <a:avLst/>
            <a:gdLst/>
            <a:ahLst/>
            <a:cxnLst/>
            <a:rect l="l" t="t" r="r" b="b"/>
            <a:pathLst>
              <a:path w="1191260" h="391794">
                <a:moveTo>
                  <a:pt x="1191006" y="205739"/>
                </a:moveTo>
                <a:lnTo>
                  <a:pt x="1191006" y="185165"/>
                </a:lnTo>
                <a:lnTo>
                  <a:pt x="1188720" y="174497"/>
                </a:lnTo>
                <a:lnTo>
                  <a:pt x="1185672" y="166877"/>
                </a:lnTo>
                <a:lnTo>
                  <a:pt x="1180338" y="156209"/>
                </a:lnTo>
                <a:lnTo>
                  <a:pt x="1172718" y="146303"/>
                </a:lnTo>
                <a:lnTo>
                  <a:pt x="1165098" y="137921"/>
                </a:lnTo>
                <a:lnTo>
                  <a:pt x="1157477" y="128015"/>
                </a:lnTo>
                <a:lnTo>
                  <a:pt x="1144524" y="119633"/>
                </a:lnTo>
                <a:lnTo>
                  <a:pt x="1133856" y="112013"/>
                </a:lnTo>
                <a:lnTo>
                  <a:pt x="1120902" y="101345"/>
                </a:lnTo>
                <a:lnTo>
                  <a:pt x="1104900" y="93725"/>
                </a:lnTo>
                <a:lnTo>
                  <a:pt x="1089660" y="86105"/>
                </a:lnTo>
                <a:lnTo>
                  <a:pt x="1073658" y="77723"/>
                </a:lnTo>
                <a:lnTo>
                  <a:pt x="1055370" y="70103"/>
                </a:lnTo>
                <a:lnTo>
                  <a:pt x="1037082" y="64769"/>
                </a:lnTo>
                <a:lnTo>
                  <a:pt x="1018794" y="57149"/>
                </a:lnTo>
                <a:lnTo>
                  <a:pt x="998220" y="51815"/>
                </a:lnTo>
                <a:lnTo>
                  <a:pt x="974598" y="44195"/>
                </a:lnTo>
                <a:lnTo>
                  <a:pt x="953262" y="38861"/>
                </a:lnTo>
                <a:lnTo>
                  <a:pt x="929639" y="33527"/>
                </a:lnTo>
                <a:lnTo>
                  <a:pt x="906779" y="28193"/>
                </a:lnTo>
                <a:lnTo>
                  <a:pt x="880110" y="23621"/>
                </a:lnTo>
                <a:lnTo>
                  <a:pt x="854201" y="18287"/>
                </a:lnTo>
                <a:lnTo>
                  <a:pt x="828294" y="15239"/>
                </a:lnTo>
                <a:lnTo>
                  <a:pt x="801624" y="12953"/>
                </a:lnTo>
                <a:lnTo>
                  <a:pt x="773429" y="7619"/>
                </a:lnTo>
                <a:lnTo>
                  <a:pt x="715518" y="5333"/>
                </a:lnTo>
                <a:lnTo>
                  <a:pt x="658368" y="0"/>
                </a:lnTo>
                <a:lnTo>
                  <a:pt x="535686" y="0"/>
                </a:lnTo>
                <a:lnTo>
                  <a:pt x="475488" y="5333"/>
                </a:lnTo>
                <a:lnTo>
                  <a:pt x="418338" y="7619"/>
                </a:lnTo>
                <a:lnTo>
                  <a:pt x="391668" y="12953"/>
                </a:lnTo>
                <a:lnTo>
                  <a:pt x="363474" y="15239"/>
                </a:lnTo>
                <a:lnTo>
                  <a:pt x="336803" y="18287"/>
                </a:lnTo>
                <a:lnTo>
                  <a:pt x="313182" y="23621"/>
                </a:lnTo>
                <a:lnTo>
                  <a:pt x="287274" y="28193"/>
                </a:lnTo>
                <a:lnTo>
                  <a:pt x="240029" y="38861"/>
                </a:lnTo>
                <a:lnTo>
                  <a:pt x="217170" y="44195"/>
                </a:lnTo>
                <a:lnTo>
                  <a:pt x="195834" y="51815"/>
                </a:lnTo>
                <a:lnTo>
                  <a:pt x="175260" y="57149"/>
                </a:lnTo>
                <a:lnTo>
                  <a:pt x="153924" y="64769"/>
                </a:lnTo>
                <a:lnTo>
                  <a:pt x="135636" y="70103"/>
                </a:lnTo>
                <a:lnTo>
                  <a:pt x="117348" y="77723"/>
                </a:lnTo>
                <a:lnTo>
                  <a:pt x="102108" y="86105"/>
                </a:lnTo>
                <a:lnTo>
                  <a:pt x="86106" y="93725"/>
                </a:lnTo>
                <a:lnTo>
                  <a:pt x="73151" y="101345"/>
                </a:lnTo>
                <a:lnTo>
                  <a:pt x="60198" y="112013"/>
                </a:lnTo>
                <a:lnTo>
                  <a:pt x="47244" y="119633"/>
                </a:lnTo>
                <a:lnTo>
                  <a:pt x="36575" y="128015"/>
                </a:lnTo>
                <a:lnTo>
                  <a:pt x="25908" y="137921"/>
                </a:lnTo>
                <a:lnTo>
                  <a:pt x="18287" y="146303"/>
                </a:lnTo>
                <a:lnTo>
                  <a:pt x="12953" y="156209"/>
                </a:lnTo>
                <a:lnTo>
                  <a:pt x="7620" y="166877"/>
                </a:lnTo>
                <a:lnTo>
                  <a:pt x="2286" y="174497"/>
                </a:lnTo>
                <a:lnTo>
                  <a:pt x="0" y="185165"/>
                </a:lnTo>
                <a:lnTo>
                  <a:pt x="0" y="205739"/>
                </a:lnTo>
                <a:lnTo>
                  <a:pt x="2286" y="216407"/>
                </a:lnTo>
                <a:lnTo>
                  <a:pt x="7620" y="224027"/>
                </a:lnTo>
                <a:lnTo>
                  <a:pt x="18287" y="245363"/>
                </a:lnTo>
                <a:lnTo>
                  <a:pt x="36575" y="263651"/>
                </a:lnTo>
                <a:lnTo>
                  <a:pt x="47244" y="271271"/>
                </a:lnTo>
                <a:lnTo>
                  <a:pt x="60198" y="281939"/>
                </a:lnTo>
                <a:lnTo>
                  <a:pt x="102108" y="305561"/>
                </a:lnTo>
                <a:lnTo>
                  <a:pt x="153924" y="326135"/>
                </a:lnTo>
                <a:lnTo>
                  <a:pt x="175260" y="333755"/>
                </a:lnTo>
                <a:lnTo>
                  <a:pt x="195834" y="342137"/>
                </a:lnTo>
                <a:lnTo>
                  <a:pt x="217170" y="346709"/>
                </a:lnTo>
                <a:lnTo>
                  <a:pt x="240029" y="352043"/>
                </a:lnTo>
                <a:lnTo>
                  <a:pt x="287274" y="362711"/>
                </a:lnTo>
                <a:lnTo>
                  <a:pt x="313182" y="368045"/>
                </a:lnTo>
                <a:lnTo>
                  <a:pt x="336803" y="373379"/>
                </a:lnTo>
                <a:lnTo>
                  <a:pt x="363474" y="375665"/>
                </a:lnTo>
                <a:lnTo>
                  <a:pt x="391668" y="378713"/>
                </a:lnTo>
                <a:lnTo>
                  <a:pt x="418338" y="383285"/>
                </a:lnTo>
                <a:lnTo>
                  <a:pt x="475488" y="386333"/>
                </a:lnTo>
                <a:lnTo>
                  <a:pt x="535686" y="391667"/>
                </a:lnTo>
                <a:lnTo>
                  <a:pt x="658368" y="391667"/>
                </a:lnTo>
                <a:lnTo>
                  <a:pt x="715518" y="386333"/>
                </a:lnTo>
                <a:lnTo>
                  <a:pt x="773429" y="383285"/>
                </a:lnTo>
                <a:lnTo>
                  <a:pt x="801624" y="378713"/>
                </a:lnTo>
                <a:lnTo>
                  <a:pt x="828294" y="375665"/>
                </a:lnTo>
                <a:lnTo>
                  <a:pt x="854201" y="373379"/>
                </a:lnTo>
                <a:lnTo>
                  <a:pt x="880110" y="368045"/>
                </a:lnTo>
                <a:lnTo>
                  <a:pt x="906779" y="362711"/>
                </a:lnTo>
                <a:lnTo>
                  <a:pt x="929639" y="357377"/>
                </a:lnTo>
                <a:lnTo>
                  <a:pt x="953262" y="352043"/>
                </a:lnTo>
                <a:lnTo>
                  <a:pt x="974598" y="346709"/>
                </a:lnTo>
                <a:lnTo>
                  <a:pt x="998220" y="342137"/>
                </a:lnTo>
                <a:lnTo>
                  <a:pt x="1018794" y="333755"/>
                </a:lnTo>
                <a:lnTo>
                  <a:pt x="1037082" y="326135"/>
                </a:lnTo>
                <a:lnTo>
                  <a:pt x="1055370" y="320801"/>
                </a:lnTo>
                <a:lnTo>
                  <a:pt x="1073658" y="313181"/>
                </a:lnTo>
                <a:lnTo>
                  <a:pt x="1089660" y="305561"/>
                </a:lnTo>
                <a:lnTo>
                  <a:pt x="1104900" y="297179"/>
                </a:lnTo>
                <a:lnTo>
                  <a:pt x="1120902" y="289559"/>
                </a:lnTo>
                <a:lnTo>
                  <a:pt x="1133856" y="281939"/>
                </a:lnTo>
                <a:lnTo>
                  <a:pt x="1144524" y="271271"/>
                </a:lnTo>
                <a:lnTo>
                  <a:pt x="1157477" y="263651"/>
                </a:lnTo>
                <a:lnTo>
                  <a:pt x="1165098" y="252983"/>
                </a:lnTo>
                <a:lnTo>
                  <a:pt x="1172718" y="245363"/>
                </a:lnTo>
                <a:lnTo>
                  <a:pt x="1180338" y="234695"/>
                </a:lnTo>
                <a:lnTo>
                  <a:pt x="1185672" y="224027"/>
                </a:lnTo>
                <a:lnTo>
                  <a:pt x="1188720" y="216407"/>
                </a:lnTo>
                <a:lnTo>
                  <a:pt x="1191006" y="2057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984383" y="1865376"/>
            <a:ext cx="1191260" cy="391795"/>
          </a:xfrm>
          <a:custGeom>
            <a:avLst/>
            <a:gdLst/>
            <a:ahLst/>
            <a:cxnLst/>
            <a:rect l="l" t="t" r="r" b="b"/>
            <a:pathLst>
              <a:path w="1191260" h="391794">
                <a:moveTo>
                  <a:pt x="595884" y="0"/>
                </a:moveTo>
                <a:lnTo>
                  <a:pt x="535686" y="0"/>
                </a:lnTo>
                <a:lnTo>
                  <a:pt x="475488" y="5333"/>
                </a:lnTo>
                <a:lnTo>
                  <a:pt x="418338" y="7619"/>
                </a:lnTo>
                <a:lnTo>
                  <a:pt x="391668" y="12953"/>
                </a:lnTo>
                <a:lnTo>
                  <a:pt x="363474" y="15239"/>
                </a:lnTo>
                <a:lnTo>
                  <a:pt x="336803" y="18287"/>
                </a:lnTo>
                <a:lnTo>
                  <a:pt x="313182" y="23621"/>
                </a:lnTo>
                <a:lnTo>
                  <a:pt x="287274" y="28193"/>
                </a:lnTo>
                <a:lnTo>
                  <a:pt x="240029" y="38861"/>
                </a:lnTo>
                <a:lnTo>
                  <a:pt x="217170" y="44195"/>
                </a:lnTo>
                <a:lnTo>
                  <a:pt x="195834" y="51815"/>
                </a:lnTo>
                <a:lnTo>
                  <a:pt x="175260" y="57149"/>
                </a:lnTo>
                <a:lnTo>
                  <a:pt x="153924" y="64769"/>
                </a:lnTo>
                <a:lnTo>
                  <a:pt x="135636" y="70103"/>
                </a:lnTo>
                <a:lnTo>
                  <a:pt x="117348" y="77723"/>
                </a:lnTo>
                <a:lnTo>
                  <a:pt x="102108" y="86105"/>
                </a:lnTo>
                <a:lnTo>
                  <a:pt x="86106" y="93725"/>
                </a:lnTo>
                <a:lnTo>
                  <a:pt x="73151" y="101345"/>
                </a:lnTo>
                <a:lnTo>
                  <a:pt x="60198" y="112013"/>
                </a:lnTo>
                <a:lnTo>
                  <a:pt x="47244" y="119633"/>
                </a:lnTo>
                <a:lnTo>
                  <a:pt x="36575" y="128015"/>
                </a:lnTo>
                <a:lnTo>
                  <a:pt x="25908" y="137921"/>
                </a:lnTo>
                <a:lnTo>
                  <a:pt x="18287" y="146303"/>
                </a:lnTo>
                <a:lnTo>
                  <a:pt x="12953" y="156209"/>
                </a:lnTo>
                <a:lnTo>
                  <a:pt x="7620" y="166877"/>
                </a:lnTo>
                <a:lnTo>
                  <a:pt x="2286" y="174497"/>
                </a:lnTo>
                <a:lnTo>
                  <a:pt x="0" y="185165"/>
                </a:lnTo>
                <a:lnTo>
                  <a:pt x="0" y="205739"/>
                </a:lnTo>
                <a:lnTo>
                  <a:pt x="2286" y="216407"/>
                </a:lnTo>
                <a:lnTo>
                  <a:pt x="7620" y="224027"/>
                </a:lnTo>
                <a:lnTo>
                  <a:pt x="18287" y="245363"/>
                </a:lnTo>
                <a:lnTo>
                  <a:pt x="36575" y="263651"/>
                </a:lnTo>
                <a:lnTo>
                  <a:pt x="47244" y="271271"/>
                </a:lnTo>
                <a:lnTo>
                  <a:pt x="60198" y="281939"/>
                </a:lnTo>
                <a:lnTo>
                  <a:pt x="102108" y="305561"/>
                </a:lnTo>
                <a:lnTo>
                  <a:pt x="153924" y="326135"/>
                </a:lnTo>
                <a:lnTo>
                  <a:pt x="175260" y="333755"/>
                </a:lnTo>
                <a:lnTo>
                  <a:pt x="195834" y="342137"/>
                </a:lnTo>
                <a:lnTo>
                  <a:pt x="217170" y="346709"/>
                </a:lnTo>
                <a:lnTo>
                  <a:pt x="240029" y="352043"/>
                </a:lnTo>
                <a:lnTo>
                  <a:pt x="287274" y="362711"/>
                </a:lnTo>
                <a:lnTo>
                  <a:pt x="313182" y="368045"/>
                </a:lnTo>
                <a:lnTo>
                  <a:pt x="336803" y="373379"/>
                </a:lnTo>
                <a:lnTo>
                  <a:pt x="363474" y="375665"/>
                </a:lnTo>
                <a:lnTo>
                  <a:pt x="391668" y="378713"/>
                </a:lnTo>
                <a:lnTo>
                  <a:pt x="418338" y="383285"/>
                </a:lnTo>
                <a:lnTo>
                  <a:pt x="475488" y="386333"/>
                </a:lnTo>
                <a:lnTo>
                  <a:pt x="535686" y="391667"/>
                </a:lnTo>
                <a:lnTo>
                  <a:pt x="658368" y="391667"/>
                </a:lnTo>
                <a:lnTo>
                  <a:pt x="715518" y="386333"/>
                </a:lnTo>
                <a:lnTo>
                  <a:pt x="773429" y="383285"/>
                </a:lnTo>
                <a:lnTo>
                  <a:pt x="801624" y="378713"/>
                </a:lnTo>
                <a:lnTo>
                  <a:pt x="828294" y="375665"/>
                </a:lnTo>
                <a:lnTo>
                  <a:pt x="854201" y="373379"/>
                </a:lnTo>
                <a:lnTo>
                  <a:pt x="880110" y="368045"/>
                </a:lnTo>
                <a:lnTo>
                  <a:pt x="906779" y="362711"/>
                </a:lnTo>
                <a:lnTo>
                  <a:pt x="929639" y="357377"/>
                </a:lnTo>
                <a:lnTo>
                  <a:pt x="953262" y="352043"/>
                </a:lnTo>
                <a:lnTo>
                  <a:pt x="974598" y="346709"/>
                </a:lnTo>
                <a:lnTo>
                  <a:pt x="998220" y="342137"/>
                </a:lnTo>
                <a:lnTo>
                  <a:pt x="1018794" y="333755"/>
                </a:lnTo>
                <a:lnTo>
                  <a:pt x="1037082" y="326135"/>
                </a:lnTo>
                <a:lnTo>
                  <a:pt x="1055370" y="320801"/>
                </a:lnTo>
                <a:lnTo>
                  <a:pt x="1073658" y="313181"/>
                </a:lnTo>
                <a:lnTo>
                  <a:pt x="1089660" y="305561"/>
                </a:lnTo>
                <a:lnTo>
                  <a:pt x="1104900" y="297179"/>
                </a:lnTo>
                <a:lnTo>
                  <a:pt x="1120902" y="289559"/>
                </a:lnTo>
                <a:lnTo>
                  <a:pt x="1133856" y="281939"/>
                </a:lnTo>
                <a:lnTo>
                  <a:pt x="1144524" y="271271"/>
                </a:lnTo>
                <a:lnTo>
                  <a:pt x="1157477" y="263651"/>
                </a:lnTo>
                <a:lnTo>
                  <a:pt x="1165098" y="252983"/>
                </a:lnTo>
                <a:lnTo>
                  <a:pt x="1172718" y="245363"/>
                </a:lnTo>
                <a:lnTo>
                  <a:pt x="1180338" y="234695"/>
                </a:lnTo>
                <a:lnTo>
                  <a:pt x="1185672" y="224027"/>
                </a:lnTo>
                <a:lnTo>
                  <a:pt x="1188720" y="216407"/>
                </a:lnTo>
                <a:lnTo>
                  <a:pt x="1191006" y="205739"/>
                </a:lnTo>
                <a:lnTo>
                  <a:pt x="1191006" y="185165"/>
                </a:lnTo>
                <a:lnTo>
                  <a:pt x="1172718" y="146303"/>
                </a:lnTo>
                <a:lnTo>
                  <a:pt x="1165098" y="137921"/>
                </a:lnTo>
                <a:lnTo>
                  <a:pt x="1157477" y="128015"/>
                </a:lnTo>
                <a:lnTo>
                  <a:pt x="1144524" y="119633"/>
                </a:lnTo>
                <a:lnTo>
                  <a:pt x="1133856" y="112013"/>
                </a:lnTo>
                <a:lnTo>
                  <a:pt x="1120902" y="101345"/>
                </a:lnTo>
                <a:lnTo>
                  <a:pt x="1104900" y="93725"/>
                </a:lnTo>
                <a:lnTo>
                  <a:pt x="1089660" y="86105"/>
                </a:lnTo>
                <a:lnTo>
                  <a:pt x="1073658" y="77723"/>
                </a:lnTo>
                <a:lnTo>
                  <a:pt x="1055370" y="70103"/>
                </a:lnTo>
                <a:lnTo>
                  <a:pt x="1037082" y="64769"/>
                </a:lnTo>
                <a:lnTo>
                  <a:pt x="1018794" y="57149"/>
                </a:lnTo>
                <a:lnTo>
                  <a:pt x="998220" y="51815"/>
                </a:lnTo>
                <a:lnTo>
                  <a:pt x="974598" y="44195"/>
                </a:lnTo>
                <a:lnTo>
                  <a:pt x="953262" y="38861"/>
                </a:lnTo>
                <a:lnTo>
                  <a:pt x="929639" y="33527"/>
                </a:lnTo>
                <a:lnTo>
                  <a:pt x="906779" y="28193"/>
                </a:lnTo>
                <a:lnTo>
                  <a:pt x="880110" y="23621"/>
                </a:lnTo>
                <a:lnTo>
                  <a:pt x="854201" y="18287"/>
                </a:lnTo>
                <a:lnTo>
                  <a:pt x="828294" y="15239"/>
                </a:lnTo>
                <a:lnTo>
                  <a:pt x="801624" y="12953"/>
                </a:lnTo>
                <a:lnTo>
                  <a:pt x="773429" y="7619"/>
                </a:lnTo>
                <a:lnTo>
                  <a:pt x="715518" y="5333"/>
                </a:lnTo>
                <a:lnTo>
                  <a:pt x="658368" y="0"/>
                </a:lnTo>
                <a:lnTo>
                  <a:pt x="595884" y="0"/>
                </a:lnTo>
              </a:path>
            </a:pathLst>
          </a:custGeom>
          <a:ln w="156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2025281" y="1865376"/>
            <a:ext cx="2977515" cy="391795"/>
          </a:xfrm>
          <a:prstGeom prst="rect">
            <a:avLst/>
          </a:prstGeom>
          <a:ln w="15659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315"/>
              </a:spcBef>
              <a:tabLst>
                <a:tab pos="2141220" algn="l"/>
              </a:tabLst>
            </a:pPr>
            <a:r>
              <a:rPr sz="1700" spc="30" dirty="0">
                <a:latin typeface="Arial"/>
                <a:cs typeface="Arial"/>
              </a:rPr>
              <a:t>Τ</a:t>
            </a:r>
            <a:r>
              <a:rPr sz="1700" spc="-15" dirty="0">
                <a:latin typeface="Arial"/>
                <a:cs typeface="Arial"/>
              </a:rPr>
              <a:t>ί</a:t>
            </a:r>
            <a:r>
              <a:rPr sz="1700" spc="10" dirty="0">
                <a:latin typeface="Arial"/>
                <a:cs typeface="Arial"/>
              </a:rPr>
              <a:t>γ</a:t>
            </a:r>
            <a:r>
              <a:rPr sz="1700" spc="-5" dirty="0">
                <a:latin typeface="Arial"/>
                <a:cs typeface="Arial"/>
              </a:rPr>
              <a:t>ρη</a:t>
            </a:r>
            <a:r>
              <a:rPr sz="1700" dirty="0">
                <a:latin typeface="Arial"/>
                <a:cs typeface="Arial"/>
              </a:rPr>
              <a:t>ς</a:t>
            </a:r>
            <a:r>
              <a:rPr sz="1700" spc="-5" dirty="0">
                <a:latin typeface="Arial"/>
                <a:cs typeface="Arial"/>
              </a:rPr>
              <a:t>:</a:t>
            </a:r>
            <a:r>
              <a:rPr sz="1700" spc="25" dirty="0">
                <a:latin typeface="Arial"/>
                <a:cs typeface="Arial"/>
              </a:rPr>
              <a:t>Τ</a:t>
            </a:r>
            <a:r>
              <a:rPr sz="1700" spc="5" dirty="0">
                <a:latin typeface="Arial"/>
                <a:cs typeface="Arial"/>
              </a:rPr>
              <a:t>ζ</a:t>
            </a:r>
            <a:r>
              <a:rPr sz="1700" spc="-5" dirty="0">
                <a:latin typeface="Arial"/>
                <a:cs typeface="Arial"/>
              </a:rPr>
              <a:t>ί</a:t>
            </a:r>
            <a:r>
              <a:rPr sz="1700" dirty="0">
                <a:latin typeface="Arial"/>
                <a:cs typeface="Arial"/>
              </a:rPr>
              <a:t>µ</a:t>
            </a:r>
            <a:r>
              <a:rPr sz="1700" spc="-5" dirty="0">
                <a:latin typeface="Arial"/>
                <a:cs typeface="Arial"/>
              </a:rPr>
              <a:t>η</a:t>
            </a:r>
            <a:r>
              <a:rPr sz="1700" dirty="0">
                <a:latin typeface="Arial"/>
                <a:cs typeface="Arial"/>
              </a:rPr>
              <a:t>ς	</a:t>
            </a:r>
            <a:r>
              <a:rPr sz="1700" spc="-5" dirty="0">
                <a:latin typeface="Arial"/>
                <a:cs typeface="Arial"/>
              </a:rPr>
              <a:t>δράσ</a:t>
            </a:r>
            <a:r>
              <a:rPr sz="1700" spc="25" dirty="0">
                <a:latin typeface="Arial"/>
                <a:cs typeface="Arial"/>
              </a:rPr>
              <a:t>τ</a:t>
            </a:r>
            <a:r>
              <a:rPr sz="1700" spc="-5" dirty="0">
                <a:latin typeface="Arial"/>
                <a:cs typeface="Arial"/>
              </a:rPr>
              <a:t>η</a:t>
            </a:r>
            <a:r>
              <a:rPr sz="1700" dirty="0">
                <a:latin typeface="Arial"/>
                <a:cs typeface="Arial"/>
              </a:rPr>
              <a:t>ς</a:t>
            </a:r>
            <a:endParaRPr sz="17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5567057" y="1865376"/>
            <a:ext cx="768350" cy="391795"/>
          </a:xfrm>
          <a:custGeom>
            <a:avLst/>
            <a:gdLst/>
            <a:ahLst/>
            <a:cxnLst/>
            <a:rect l="l" t="t" r="r" b="b"/>
            <a:pathLst>
              <a:path w="768350" h="391794">
                <a:moveTo>
                  <a:pt x="0" y="0"/>
                </a:moveTo>
                <a:lnTo>
                  <a:pt x="0" y="391667"/>
                </a:lnTo>
                <a:lnTo>
                  <a:pt x="768096" y="391667"/>
                </a:lnTo>
                <a:lnTo>
                  <a:pt x="7680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5567057" y="1865376"/>
            <a:ext cx="768350" cy="391795"/>
          </a:xfrm>
          <a:prstGeom prst="rect">
            <a:avLst/>
          </a:prstGeom>
          <a:ln w="15659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78740">
              <a:lnSpc>
                <a:spcPct val="100000"/>
              </a:lnSpc>
              <a:spcBef>
                <a:spcPts val="290"/>
              </a:spcBef>
            </a:pPr>
            <a:r>
              <a:rPr sz="1700" spc="25" dirty="0">
                <a:latin typeface="Arial"/>
                <a:cs typeface="Arial"/>
              </a:rPr>
              <a:t>Τ</a:t>
            </a:r>
            <a:r>
              <a:rPr sz="1700" spc="-5" dirty="0">
                <a:latin typeface="Arial"/>
                <a:cs typeface="Arial"/>
              </a:rPr>
              <a:t>ρ</a:t>
            </a:r>
            <a:r>
              <a:rPr sz="1700" spc="5" dirty="0">
                <a:latin typeface="Arial"/>
                <a:cs typeface="Arial"/>
              </a:rPr>
              <a:t>ώ</a:t>
            </a:r>
            <a:r>
              <a:rPr sz="1700" dirty="0">
                <a:latin typeface="Arial"/>
                <a:cs typeface="Arial"/>
              </a:rPr>
              <a:t>ω</a:t>
            </a:r>
            <a:endParaRPr sz="17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6726821" y="1849373"/>
            <a:ext cx="1176020" cy="391795"/>
          </a:xfrm>
          <a:custGeom>
            <a:avLst/>
            <a:gdLst/>
            <a:ahLst/>
            <a:cxnLst/>
            <a:rect l="l" t="t" r="r" b="b"/>
            <a:pathLst>
              <a:path w="1176020" h="391794">
                <a:moveTo>
                  <a:pt x="1175753" y="206501"/>
                </a:moveTo>
                <a:lnTo>
                  <a:pt x="1175753" y="185165"/>
                </a:lnTo>
                <a:lnTo>
                  <a:pt x="1173467" y="175259"/>
                </a:lnTo>
                <a:lnTo>
                  <a:pt x="1170431" y="164591"/>
                </a:lnTo>
                <a:lnTo>
                  <a:pt x="1165097" y="156971"/>
                </a:lnTo>
                <a:lnTo>
                  <a:pt x="1149857" y="135635"/>
                </a:lnTo>
                <a:lnTo>
                  <a:pt x="1128521" y="120395"/>
                </a:lnTo>
                <a:lnTo>
                  <a:pt x="1118603" y="109727"/>
                </a:lnTo>
                <a:lnTo>
                  <a:pt x="1105649" y="102107"/>
                </a:lnTo>
                <a:lnTo>
                  <a:pt x="1091945" y="93725"/>
                </a:lnTo>
                <a:lnTo>
                  <a:pt x="1076705" y="86105"/>
                </a:lnTo>
                <a:lnTo>
                  <a:pt x="1058405" y="78485"/>
                </a:lnTo>
                <a:lnTo>
                  <a:pt x="1042403" y="70865"/>
                </a:lnTo>
                <a:lnTo>
                  <a:pt x="1024115" y="62483"/>
                </a:lnTo>
                <a:lnTo>
                  <a:pt x="1003541" y="57149"/>
                </a:lnTo>
                <a:lnTo>
                  <a:pt x="982205" y="49529"/>
                </a:lnTo>
                <a:lnTo>
                  <a:pt x="961643" y="44195"/>
                </a:lnTo>
                <a:lnTo>
                  <a:pt x="941069" y="39623"/>
                </a:lnTo>
                <a:lnTo>
                  <a:pt x="893826" y="28955"/>
                </a:lnTo>
                <a:lnTo>
                  <a:pt x="867905" y="23621"/>
                </a:lnTo>
                <a:lnTo>
                  <a:pt x="844295" y="18287"/>
                </a:lnTo>
                <a:lnTo>
                  <a:pt x="817626" y="16001"/>
                </a:lnTo>
                <a:lnTo>
                  <a:pt x="791705" y="10667"/>
                </a:lnTo>
                <a:lnTo>
                  <a:pt x="762749" y="7619"/>
                </a:lnTo>
                <a:lnTo>
                  <a:pt x="705599" y="3047"/>
                </a:lnTo>
                <a:lnTo>
                  <a:pt x="648449" y="0"/>
                </a:lnTo>
                <a:lnTo>
                  <a:pt x="528053" y="0"/>
                </a:lnTo>
                <a:lnTo>
                  <a:pt x="470903" y="3047"/>
                </a:lnTo>
                <a:lnTo>
                  <a:pt x="412991" y="7619"/>
                </a:lnTo>
                <a:lnTo>
                  <a:pt x="387095" y="10667"/>
                </a:lnTo>
                <a:lnTo>
                  <a:pt x="361175" y="16001"/>
                </a:lnTo>
                <a:lnTo>
                  <a:pt x="334505" y="18287"/>
                </a:lnTo>
                <a:lnTo>
                  <a:pt x="282689" y="28955"/>
                </a:lnTo>
                <a:lnTo>
                  <a:pt x="259067" y="34289"/>
                </a:lnTo>
                <a:lnTo>
                  <a:pt x="237743" y="39623"/>
                </a:lnTo>
                <a:lnTo>
                  <a:pt x="214883" y="44195"/>
                </a:lnTo>
                <a:lnTo>
                  <a:pt x="193547" y="49529"/>
                </a:lnTo>
                <a:lnTo>
                  <a:pt x="172974" y="57149"/>
                </a:lnTo>
                <a:lnTo>
                  <a:pt x="154685" y="62483"/>
                </a:lnTo>
                <a:lnTo>
                  <a:pt x="136397" y="70865"/>
                </a:lnTo>
                <a:lnTo>
                  <a:pt x="118109" y="78485"/>
                </a:lnTo>
                <a:lnTo>
                  <a:pt x="102107" y="86105"/>
                </a:lnTo>
                <a:lnTo>
                  <a:pt x="86855" y="93725"/>
                </a:lnTo>
                <a:lnTo>
                  <a:pt x="70853" y="102107"/>
                </a:lnTo>
                <a:lnTo>
                  <a:pt x="57899" y="109727"/>
                </a:lnTo>
                <a:lnTo>
                  <a:pt x="47243" y="120395"/>
                </a:lnTo>
                <a:lnTo>
                  <a:pt x="36563" y="128015"/>
                </a:lnTo>
                <a:lnTo>
                  <a:pt x="26669" y="135635"/>
                </a:lnTo>
                <a:lnTo>
                  <a:pt x="18275" y="146303"/>
                </a:lnTo>
                <a:lnTo>
                  <a:pt x="13703" y="156971"/>
                </a:lnTo>
                <a:lnTo>
                  <a:pt x="8381" y="164591"/>
                </a:lnTo>
                <a:lnTo>
                  <a:pt x="3047" y="175259"/>
                </a:lnTo>
                <a:lnTo>
                  <a:pt x="0" y="185165"/>
                </a:lnTo>
                <a:lnTo>
                  <a:pt x="0" y="206501"/>
                </a:lnTo>
                <a:lnTo>
                  <a:pt x="3047" y="214121"/>
                </a:lnTo>
                <a:lnTo>
                  <a:pt x="13703" y="235457"/>
                </a:lnTo>
                <a:lnTo>
                  <a:pt x="18275" y="245363"/>
                </a:lnTo>
                <a:lnTo>
                  <a:pt x="36563" y="263651"/>
                </a:lnTo>
                <a:lnTo>
                  <a:pt x="47243" y="272033"/>
                </a:lnTo>
                <a:lnTo>
                  <a:pt x="57899" y="279653"/>
                </a:lnTo>
                <a:lnTo>
                  <a:pt x="70853" y="290321"/>
                </a:lnTo>
                <a:lnTo>
                  <a:pt x="86855" y="297941"/>
                </a:lnTo>
                <a:lnTo>
                  <a:pt x="102107" y="305561"/>
                </a:lnTo>
                <a:lnTo>
                  <a:pt x="118109" y="313181"/>
                </a:lnTo>
                <a:lnTo>
                  <a:pt x="136397" y="321563"/>
                </a:lnTo>
                <a:lnTo>
                  <a:pt x="154685" y="326135"/>
                </a:lnTo>
                <a:lnTo>
                  <a:pt x="172974" y="334517"/>
                </a:lnTo>
                <a:lnTo>
                  <a:pt x="193547" y="339851"/>
                </a:lnTo>
                <a:lnTo>
                  <a:pt x="214883" y="347471"/>
                </a:lnTo>
                <a:lnTo>
                  <a:pt x="237743" y="352805"/>
                </a:lnTo>
                <a:lnTo>
                  <a:pt x="259067" y="358139"/>
                </a:lnTo>
                <a:lnTo>
                  <a:pt x="282689" y="362711"/>
                </a:lnTo>
                <a:lnTo>
                  <a:pt x="308609" y="368045"/>
                </a:lnTo>
                <a:lnTo>
                  <a:pt x="334505" y="371093"/>
                </a:lnTo>
                <a:lnTo>
                  <a:pt x="361175" y="376427"/>
                </a:lnTo>
                <a:lnTo>
                  <a:pt x="412991" y="380999"/>
                </a:lnTo>
                <a:lnTo>
                  <a:pt x="470903" y="386333"/>
                </a:lnTo>
                <a:lnTo>
                  <a:pt x="528053" y="389381"/>
                </a:lnTo>
                <a:lnTo>
                  <a:pt x="588251" y="391667"/>
                </a:lnTo>
                <a:lnTo>
                  <a:pt x="648449" y="389381"/>
                </a:lnTo>
                <a:lnTo>
                  <a:pt x="705599" y="386333"/>
                </a:lnTo>
                <a:lnTo>
                  <a:pt x="762749" y="380999"/>
                </a:lnTo>
                <a:lnTo>
                  <a:pt x="791705" y="378713"/>
                </a:lnTo>
                <a:lnTo>
                  <a:pt x="817626" y="376427"/>
                </a:lnTo>
                <a:lnTo>
                  <a:pt x="844295" y="371093"/>
                </a:lnTo>
                <a:lnTo>
                  <a:pt x="867905" y="368045"/>
                </a:lnTo>
                <a:lnTo>
                  <a:pt x="893826" y="362711"/>
                </a:lnTo>
                <a:lnTo>
                  <a:pt x="917447" y="358139"/>
                </a:lnTo>
                <a:lnTo>
                  <a:pt x="941069" y="352805"/>
                </a:lnTo>
                <a:lnTo>
                  <a:pt x="961643" y="347471"/>
                </a:lnTo>
                <a:lnTo>
                  <a:pt x="982205" y="339851"/>
                </a:lnTo>
                <a:lnTo>
                  <a:pt x="1003541" y="334517"/>
                </a:lnTo>
                <a:lnTo>
                  <a:pt x="1024115" y="326135"/>
                </a:lnTo>
                <a:lnTo>
                  <a:pt x="1042403" y="321563"/>
                </a:lnTo>
                <a:lnTo>
                  <a:pt x="1058405" y="313181"/>
                </a:lnTo>
                <a:lnTo>
                  <a:pt x="1076705" y="305561"/>
                </a:lnTo>
                <a:lnTo>
                  <a:pt x="1091945" y="297941"/>
                </a:lnTo>
                <a:lnTo>
                  <a:pt x="1105649" y="290321"/>
                </a:lnTo>
                <a:lnTo>
                  <a:pt x="1118603" y="279653"/>
                </a:lnTo>
                <a:lnTo>
                  <a:pt x="1128521" y="272033"/>
                </a:lnTo>
                <a:lnTo>
                  <a:pt x="1157465" y="245363"/>
                </a:lnTo>
                <a:lnTo>
                  <a:pt x="1173467" y="214121"/>
                </a:lnTo>
                <a:lnTo>
                  <a:pt x="1175753" y="2065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726821" y="1849373"/>
            <a:ext cx="1176020" cy="391795"/>
          </a:xfrm>
          <a:custGeom>
            <a:avLst/>
            <a:gdLst/>
            <a:ahLst/>
            <a:cxnLst/>
            <a:rect l="l" t="t" r="r" b="b"/>
            <a:pathLst>
              <a:path w="1176020" h="391794">
                <a:moveTo>
                  <a:pt x="588251" y="0"/>
                </a:moveTo>
                <a:lnTo>
                  <a:pt x="528053" y="0"/>
                </a:lnTo>
                <a:lnTo>
                  <a:pt x="470903" y="3047"/>
                </a:lnTo>
                <a:lnTo>
                  <a:pt x="412991" y="7619"/>
                </a:lnTo>
                <a:lnTo>
                  <a:pt x="387095" y="10667"/>
                </a:lnTo>
                <a:lnTo>
                  <a:pt x="361175" y="16001"/>
                </a:lnTo>
                <a:lnTo>
                  <a:pt x="334505" y="18287"/>
                </a:lnTo>
                <a:lnTo>
                  <a:pt x="282689" y="28955"/>
                </a:lnTo>
                <a:lnTo>
                  <a:pt x="259067" y="34289"/>
                </a:lnTo>
                <a:lnTo>
                  <a:pt x="237743" y="39623"/>
                </a:lnTo>
                <a:lnTo>
                  <a:pt x="214883" y="44195"/>
                </a:lnTo>
                <a:lnTo>
                  <a:pt x="193547" y="49529"/>
                </a:lnTo>
                <a:lnTo>
                  <a:pt x="172974" y="57149"/>
                </a:lnTo>
                <a:lnTo>
                  <a:pt x="154685" y="62483"/>
                </a:lnTo>
                <a:lnTo>
                  <a:pt x="136397" y="70865"/>
                </a:lnTo>
                <a:lnTo>
                  <a:pt x="118109" y="78485"/>
                </a:lnTo>
                <a:lnTo>
                  <a:pt x="102107" y="86105"/>
                </a:lnTo>
                <a:lnTo>
                  <a:pt x="86855" y="93725"/>
                </a:lnTo>
                <a:lnTo>
                  <a:pt x="70853" y="102107"/>
                </a:lnTo>
                <a:lnTo>
                  <a:pt x="57899" y="109727"/>
                </a:lnTo>
                <a:lnTo>
                  <a:pt x="47243" y="120395"/>
                </a:lnTo>
                <a:lnTo>
                  <a:pt x="36563" y="128015"/>
                </a:lnTo>
                <a:lnTo>
                  <a:pt x="26669" y="135635"/>
                </a:lnTo>
                <a:lnTo>
                  <a:pt x="18275" y="146303"/>
                </a:lnTo>
                <a:lnTo>
                  <a:pt x="13703" y="156971"/>
                </a:lnTo>
                <a:lnTo>
                  <a:pt x="8381" y="164591"/>
                </a:lnTo>
                <a:lnTo>
                  <a:pt x="3047" y="175259"/>
                </a:lnTo>
                <a:lnTo>
                  <a:pt x="0" y="185165"/>
                </a:lnTo>
                <a:lnTo>
                  <a:pt x="0" y="206501"/>
                </a:lnTo>
                <a:lnTo>
                  <a:pt x="3047" y="214121"/>
                </a:lnTo>
                <a:lnTo>
                  <a:pt x="13703" y="235457"/>
                </a:lnTo>
                <a:lnTo>
                  <a:pt x="18275" y="245363"/>
                </a:lnTo>
                <a:lnTo>
                  <a:pt x="36563" y="263651"/>
                </a:lnTo>
                <a:lnTo>
                  <a:pt x="47243" y="272033"/>
                </a:lnTo>
                <a:lnTo>
                  <a:pt x="57899" y="279653"/>
                </a:lnTo>
                <a:lnTo>
                  <a:pt x="70853" y="290321"/>
                </a:lnTo>
                <a:lnTo>
                  <a:pt x="86855" y="297941"/>
                </a:lnTo>
                <a:lnTo>
                  <a:pt x="102107" y="305561"/>
                </a:lnTo>
                <a:lnTo>
                  <a:pt x="118109" y="313181"/>
                </a:lnTo>
                <a:lnTo>
                  <a:pt x="136397" y="321563"/>
                </a:lnTo>
                <a:lnTo>
                  <a:pt x="154685" y="326135"/>
                </a:lnTo>
                <a:lnTo>
                  <a:pt x="172974" y="334517"/>
                </a:lnTo>
                <a:lnTo>
                  <a:pt x="193547" y="339851"/>
                </a:lnTo>
                <a:lnTo>
                  <a:pt x="214883" y="347471"/>
                </a:lnTo>
                <a:lnTo>
                  <a:pt x="237743" y="352805"/>
                </a:lnTo>
                <a:lnTo>
                  <a:pt x="259067" y="358139"/>
                </a:lnTo>
                <a:lnTo>
                  <a:pt x="282689" y="362711"/>
                </a:lnTo>
                <a:lnTo>
                  <a:pt x="308609" y="368045"/>
                </a:lnTo>
                <a:lnTo>
                  <a:pt x="334505" y="371093"/>
                </a:lnTo>
                <a:lnTo>
                  <a:pt x="361175" y="376427"/>
                </a:lnTo>
                <a:lnTo>
                  <a:pt x="412991" y="380999"/>
                </a:lnTo>
                <a:lnTo>
                  <a:pt x="470903" y="386333"/>
                </a:lnTo>
                <a:lnTo>
                  <a:pt x="528053" y="389381"/>
                </a:lnTo>
                <a:lnTo>
                  <a:pt x="588251" y="391667"/>
                </a:lnTo>
                <a:lnTo>
                  <a:pt x="648449" y="389381"/>
                </a:lnTo>
                <a:lnTo>
                  <a:pt x="705599" y="386333"/>
                </a:lnTo>
                <a:lnTo>
                  <a:pt x="762749" y="380999"/>
                </a:lnTo>
                <a:lnTo>
                  <a:pt x="791705" y="378713"/>
                </a:lnTo>
                <a:lnTo>
                  <a:pt x="817626" y="376427"/>
                </a:lnTo>
                <a:lnTo>
                  <a:pt x="844295" y="371093"/>
                </a:lnTo>
                <a:lnTo>
                  <a:pt x="867905" y="368045"/>
                </a:lnTo>
                <a:lnTo>
                  <a:pt x="893826" y="362711"/>
                </a:lnTo>
                <a:lnTo>
                  <a:pt x="917447" y="358139"/>
                </a:lnTo>
                <a:lnTo>
                  <a:pt x="941069" y="352805"/>
                </a:lnTo>
                <a:lnTo>
                  <a:pt x="961643" y="347471"/>
                </a:lnTo>
                <a:lnTo>
                  <a:pt x="982205" y="339851"/>
                </a:lnTo>
                <a:lnTo>
                  <a:pt x="1003541" y="334517"/>
                </a:lnTo>
                <a:lnTo>
                  <a:pt x="1024115" y="326135"/>
                </a:lnTo>
                <a:lnTo>
                  <a:pt x="1042403" y="321563"/>
                </a:lnTo>
                <a:lnTo>
                  <a:pt x="1058405" y="313181"/>
                </a:lnTo>
                <a:lnTo>
                  <a:pt x="1076705" y="305561"/>
                </a:lnTo>
                <a:lnTo>
                  <a:pt x="1091945" y="297941"/>
                </a:lnTo>
                <a:lnTo>
                  <a:pt x="1105649" y="290321"/>
                </a:lnTo>
                <a:lnTo>
                  <a:pt x="1118603" y="279653"/>
                </a:lnTo>
                <a:lnTo>
                  <a:pt x="1128521" y="272033"/>
                </a:lnTo>
                <a:lnTo>
                  <a:pt x="1157465" y="245363"/>
                </a:lnTo>
                <a:lnTo>
                  <a:pt x="1173467" y="214121"/>
                </a:lnTo>
                <a:lnTo>
                  <a:pt x="1175753" y="206501"/>
                </a:lnTo>
                <a:lnTo>
                  <a:pt x="1175753" y="185165"/>
                </a:lnTo>
                <a:lnTo>
                  <a:pt x="1173467" y="175259"/>
                </a:lnTo>
                <a:lnTo>
                  <a:pt x="1170431" y="164591"/>
                </a:lnTo>
                <a:lnTo>
                  <a:pt x="1165097" y="156971"/>
                </a:lnTo>
                <a:lnTo>
                  <a:pt x="1149857" y="135635"/>
                </a:lnTo>
                <a:lnTo>
                  <a:pt x="1128521" y="120395"/>
                </a:lnTo>
                <a:lnTo>
                  <a:pt x="1118603" y="109727"/>
                </a:lnTo>
                <a:lnTo>
                  <a:pt x="1105649" y="102107"/>
                </a:lnTo>
                <a:lnTo>
                  <a:pt x="1091945" y="93725"/>
                </a:lnTo>
                <a:lnTo>
                  <a:pt x="1076705" y="86105"/>
                </a:lnTo>
                <a:lnTo>
                  <a:pt x="1058405" y="78485"/>
                </a:lnTo>
                <a:lnTo>
                  <a:pt x="1042403" y="70865"/>
                </a:lnTo>
                <a:lnTo>
                  <a:pt x="1024115" y="62483"/>
                </a:lnTo>
                <a:lnTo>
                  <a:pt x="1003541" y="57149"/>
                </a:lnTo>
                <a:lnTo>
                  <a:pt x="982205" y="49529"/>
                </a:lnTo>
                <a:lnTo>
                  <a:pt x="961643" y="44195"/>
                </a:lnTo>
                <a:lnTo>
                  <a:pt x="941069" y="39623"/>
                </a:lnTo>
                <a:lnTo>
                  <a:pt x="893826" y="28955"/>
                </a:lnTo>
                <a:lnTo>
                  <a:pt x="867905" y="23621"/>
                </a:lnTo>
                <a:lnTo>
                  <a:pt x="844295" y="18287"/>
                </a:lnTo>
                <a:lnTo>
                  <a:pt x="817626" y="16001"/>
                </a:lnTo>
                <a:lnTo>
                  <a:pt x="791705" y="10667"/>
                </a:lnTo>
                <a:lnTo>
                  <a:pt x="762749" y="7619"/>
                </a:lnTo>
                <a:lnTo>
                  <a:pt x="705599" y="3047"/>
                </a:lnTo>
                <a:lnTo>
                  <a:pt x="648449" y="0"/>
                </a:lnTo>
                <a:lnTo>
                  <a:pt x="588251" y="0"/>
                </a:lnTo>
              </a:path>
            </a:pathLst>
          </a:custGeom>
          <a:ln w="156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6967855" y="1897126"/>
            <a:ext cx="700405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-5" dirty="0">
                <a:latin typeface="Arial"/>
                <a:cs typeface="Arial"/>
              </a:rPr>
              <a:t>π</a:t>
            </a:r>
            <a:r>
              <a:rPr sz="1700" dirty="0">
                <a:latin typeface="Arial"/>
                <a:cs typeface="Arial"/>
              </a:rPr>
              <a:t>α</a:t>
            </a:r>
            <a:r>
              <a:rPr sz="1700" spc="-5" dirty="0">
                <a:latin typeface="Arial"/>
                <a:cs typeface="Arial"/>
              </a:rPr>
              <a:t>θ</a:t>
            </a:r>
            <a:r>
              <a:rPr sz="1700" spc="20" dirty="0">
                <a:latin typeface="Arial"/>
                <a:cs typeface="Arial"/>
              </a:rPr>
              <a:t>ώ</a:t>
            </a:r>
            <a:r>
              <a:rPr sz="1700" dirty="0">
                <a:latin typeface="Arial"/>
                <a:cs typeface="Arial"/>
              </a:rPr>
              <a:t>ν</a:t>
            </a:r>
            <a:endParaRPr sz="17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288921" y="1849373"/>
            <a:ext cx="1115695" cy="391795"/>
          </a:xfrm>
          <a:prstGeom prst="rect">
            <a:avLst/>
          </a:prstGeom>
          <a:ln w="15659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211454">
              <a:lnSpc>
                <a:spcPct val="100000"/>
              </a:lnSpc>
              <a:spcBef>
                <a:spcPts val="270"/>
              </a:spcBef>
            </a:pPr>
            <a:r>
              <a:rPr sz="1700" spc="5" dirty="0">
                <a:latin typeface="Arial"/>
                <a:cs typeface="Arial"/>
              </a:rPr>
              <a:t>Γαζέλα</a:t>
            </a:r>
            <a:endParaRPr sz="17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898013" y="3688588"/>
            <a:ext cx="450215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5" dirty="0">
                <a:latin typeface="Arial"/>
                <a:cs typeface="Arial"/>
              </a:rPr>
              <a:t>Ζώο</a:t>
            </a:r>
            <a:endParaRPr sz="17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162171" y="3691635"/>
            <a:ext cx="840740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-5" dirty="0">
                <a:latin typeface="Arial"/>
                <a:cs typeface="Arial"/>
              </a:rPr>
              <a:t>δράσ</a:t>
            </a:r>
            <a:r>
              <a:rPr sz="1700" spc="25" dirty="0">
                <a:latin typeface="Arial"/>
                <a:cs typeface="Arial"/>
              </a:rPr>
              <a:t>τ</a:t>
            </a:r>
            <a:r>
              <a:rPr sz="1700" spc="-5" dirty="0">
                <a:latin typeface="Arial"/>
                <a:cs typeface="Arial"/>
              </a:rPr>
              <a:t>η</a:t>
            </a:r>
            <a:r>
              <a:rPr sz="1700" dirty="0">
                <a:latin typeface="Arial"/>
                <a:cs typeface="Arial"/>
              </a:rPr>
              <a:t>ς</a:t>
            </a:r>
            <a:endParaRPr sz="17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641213" y="3688588"/>
            <a:ext cx="622300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25" dirty="0">
                <a:latin typeface="Arial"/>
                <a:cs typeface="Arial"/>
              </a:rPr>
              <a:t>Τ</a:t>
            </a:r>
            <a:r>
              <a:rPr sz="1700" spc="-5" dirty="0">
                <a:latin typeface="Arial"/>
                <a:cs typeface="Arial"/>
              </a:rPr>
              <a:t>ρ</a:t>
            </a:r>
            <a:r>
              <a:rPr sz="1700" spc="5" dirty="0">
                <a:latin typeface="Arial"/>
                <a:cs typeface="Arial"/>
              </a:rPr>
              <a:t>ώ</a:t>
            </a:r>
            <a:r>
              <a:rPr sz="1700" dirty="0">
                <a:latin typeface="Arial"/>
                <a:cs typeface="Arial"/>
              </a:rPr>
              <a:t>ω</a:t>
            </a:r>
            <a:endParaRPr sz="17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951853" y="3675634"/>
            <a:ext cx="730885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5" dirty="0">
                <a:latin typeface="Arial"/>
                <a:cs typeface="Arial"/>
              </a:rPr>
              <a:t>τ</a:t>
            </a:r>
            <a:r>
              <a:rPr sz="1700" spc="-5" dirty="0">
                <a:latin typeface="Arial"/>
                <a:cs typeface="Arial"/>
              </a:rPr>
              <a:t>ρ</a:t>
            </a:r>
            <a:r>
              <a:rPr sz="1700" spc="-10" dirty="0">
                <a:latin typeface="Arial"/>
                <a:cs typeface="Arial"/>
              </a:rPr>
              <a:t>ό</a:t>
            </a:r>
            <a:r>
              <a:rPr sz="1700" spc="15" dirty="0">
                <a:latin typeface="Arial"/>
                <a:cs typeface="Arial"/>
              </a:rPr>
              <a:t>π</a:t>
            </a:r>
            <a:r>
              <a:rPr sz="1700" spc="-5" dirty="0">
                <a:latin typeface="Arial"/>
                <a:cs typeface="Arial"/>
              </a:rPr>
              <a:t>ο</a:t>
            </a:r>
            <a:r>
              <a:rPr sz="1700" dirty="0">
                <a:latin typeface="Arial"/>
                <a:cs typeface="Arial"/>
              </a:rPr>
              <a:t>ς</a:t>
            </a:r>
            <a:endParaRPr sz="17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8288921" y="3627882"/>
            <a:ext cx="1115695" cy="391795"/>
          </a:xfrm>
          <a:prstGeom prst="rect">
            <a:avLst/>
          </a:prstGeom>
          <a:ln w="15659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295"/>
              </a:spcBef>
            </a:pPr>
            <a:r>
              <a:rPr sz="1700" spc="-15" dirty="0">
                <a:latin typeface="Arial"/>
                <a:cs typeface="Arial"/>
              </a:rPr>
              <a:t>Λ</a:t>
            </a:r>
            <a:r>
              <a:rPr sz="1700" dirty="0">
                <a:latin typeface="Arial"/>
                <a:cs typeface="Arial"/>
              </a:rPr>
              <a:t>α</a:t>
            </a:r>
            <a:r>
              <a:rPr sz="1700" spc="-10" dirty="0">
                <a:latin typeface="Arial"/>
                <a:cs typeface="Arial"/>
              </a:rPr>
              <a:t>ί</a:t>
            </a:r>
            <a:r>
              <a:rPr sz="1700" spc="20" dirty="0">
                <a:latin typeface="Arial"/>
                <a:cs typeface="Arial"/>
              </a:rPr>
              <a:t>µ</a:t>
            </a:r>
            <a:r>
              <a:rPr sz="1700" spc="-5" dirty="0">
                <a:latin typeface="Arial"/>
                <a:cs typeface="Arial"/>
              </a:rPr>
              <a:t>αρ</a:t>
            </a:r>
            <a:r>
              <a:rPr sz="1700" spc="10" dirty="0">
                <a:latin typeface="Arial"/>
                <a:cs typeface="Arial"/>
              </a:rPr>
              <a:t>γ</a:t>
            </a:r>
            <a:r>
              <a:rPr sz="1700" dirty="0">
                <a:latin typeface="Arial"/>
                <a:cs typeface="Arial"/>
              </a:rPr>
              <a:t>α</a:t>
            </a:r>
            <a:endParaRPr sz="17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142870" y="4438395"/>
            <a:ext cx="1355090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30" dirty="0">
                <a:latin typeface="Arial"/>
                <a:cs typeface="Arial"/>
              </a:rPr>
              <a:t>Τ</a:t>
            </a:r>
            <a:r>
              <a:rPr sz="1700" spc="-15" dirty="0">
                <a:latin typeface="Arial"/>
                <a:cs typeface="Arial"/>
              </a:rPr>
              <a:t>ί</a:t>
            </a:r>
            <a:r>
              <a:rPr sz="1700" spc="10" dirty="0">
                <a:latin typeface="Arial"/>
                <a:cs typeface="Arial"/>
              </a:rPr>
              <a:t>γ</a:t>
            </a:r>
            <a:r>
              <a:rPr sz="1700" spc="-5" dirty="0">
                <a:latin typeface="Arial"/>
                <a:cs typeface="Arial"/>
              </a:rPr>
              <a:t>ρη</a:t>
            </a:r>
            <a:r>
              <a:rPr sz="1700" dirty="0">
                <a:latin typeface="Arial"/>
                <a:cs typeface="Arial"/>
              </a:rPr>
              <a:t>ς</a:t>
            </a:r>
            <a:r>
              <a:rPr sz="1700" spc="-5" dirty="0">
                <a:latin typeface="Arial"/>
                <a:cs typeface="Arial"/>
              </a:rPr>
              <a:t>:</a:t>
            </a:r>
            <a:r>
              <a:rPr sz="1700" spc="25" dirty="0">
                <a:latin typeface="Arial"/>
                <a:cs typeface="Arial"/>
              </a:rPr>
              <a:t>Τ</a:t>
            </a:r>
            <a:r>
              <a:rPr sz="1700" spc="5" dirty="0">
                <a:latin typeface="Arial"/>
                <a:cs typeface="Arial"/>
              </a:rPr>
              <a:t>ζ</a:t>
            </a:r>
            <a:r>
              <a:rPr sz="1700" spc="-5" dirty="0">
                <a:latin typeface="Arial"/>
                <a:cs typeface="Arial"/>
              </a:rPr>
              <a:t>ί</a:t>
            </a:r>
            <a:r>
              <a:rPr sz="1700" dirty="0">
                <a:latin typeface="Arial"/>
                <a:cs typeface="Arial"/>
              </a:rPr>
              <a:t>µ</a:t>
            </a:r>
            <a:r>
              <a:rPr sz="1700" spc="-5" dirty="0">
                <a:latin typeface="Arial"/>
                <a:cs typeface="Arial"/>
              </a:rPr>
              <a:t>ης</a:t>
            </a:r>
            <a:endParaRPr sz="17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162171" y="4443729"/>
            <a:ext cx="840740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-5" dirty="0">
                <a:latin typeface="Arial"/>
                <a:cs typeface="Arial"/>
              </a:rPr>
              <a:t>δράσ</a:t>
            </a:r>
            <a:r>
              <a:rPr sz="1700" spc="25" dirty="0">
                <a:latin typeface="Arial"/>
                <a:cs typeface="Arial"/>
              </a:rPr>
              <a:t>τ</a:t>
            </a:r>
            <a:r>
              <a:rPr sz="1700" spc="-5" dirty="0">
                <a:latin typeface="Arial"/>
                <a:cs typeface="Arial"/>
              </a:rPr>
              <a:t>η</a:t>
            </a:r>
            <a:r>
              <a:rPr sz="1700" dirty="0">
                <a:latin typeface="Arial"/>
                <a:cs typeface="Arial"/>
              </a:rPr>
              <a:t>ς</a:t>
            </a:r>
            <a:endParaRPr sz="17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967855" y="4430776"/>
            <a:ext cx="2437130" cy="340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39875" algn="l"/>
              </a:tabLst>
            </a:pPr>
            <a:r>
              <a:rPr sz="1700" spc="-5" dirty="0">
                <a:latin typeface="Arial"/>
                <a:cs typeface="Arial"/>
              </a:rPr>
              <a:t>π</a:t>
            </a:r>
            <a:r>
              <a:rPr sz="1700" dirty="0">
                <a:latin typeface="Arial"/>
                <a:cs typeface="Arial"/>
              </a:rPr>
              <a:t>α</a:t>
            </a:r>
            <a:r>
              <a:rPr sz="1700" spc="-5" dirty="0">
                <a:latin typeface="Arial"/>
                <a:cs typeface="Arial"/>
              </a:rPr>
              <a:t>θ</a:t>
            </a:r>
            <a:r>
              <a:rPr sz="1700" spc="20" dirty="0">
                <a:latin typeface="Arial"/>
                <a:cs typeface="Arial"/>
              </a:rPr>
              <a:t>ώ</a:t>
            </a:r>
            <a:r>
              <a:rPr sz="1700" dirty="0">
                <a:latin typeface="Arial"/>
                <a:cs typeface="Arial"/>
              </a:rPr>
              <a:t>ν	</a:t>
            </a:r>
            <a:r>
              <a:rPr sz="2550" spc="7" baseline="1633" dirty="0">
                <a:latin typeface="Arial"/>
                <a:cs typeface="Arial"/>
              </a:rPr>
              <a:t>Γαζέλα</a:t>
            </a:r>
            <a:endParaRPr sz="2550" baseline="1633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46843" y="5052314"/>
            <a:ext cx="8437245" cy="1065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Γίνετα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πάν</a:t>
            </a:r>
            <a:r>
              <a:rPr sz="2200" dirty="0">
                <a:latin typeface="Times New Roman"/>
                <a:cs typeface="Times New Roman"/>
              </a:rPr>
              <a:t>ω </a:t>
            </a:r>
            <a:r>
              <a:rPr sz="2200" spc="-10" dirty="0">
                <a:latin typeface="Times New Roman"/>
                <a:cs typeface="Times New Roman"/>
              </a:rPr>
              <a:t>στη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κοιν</a:t>
            </a:r>
            <a:r>
              <a:rPr sz="2200" dirty="0">
                <a:latin typeface="Times New Roman"/>
                <a:cs typeface="Times New Roman"/>
              </a:rPr>
              <a:t>ή έννοια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απαλειφ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πλεοναζόντω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-10" dirty="0">
                <a:latin typeface="Times New Roman"/>
                <a:cs typeface="Times New Roman"/>
              </a:rPr>
              <a:t>ξ</a:t>
            </a:r>
            <a:r>
              <a:rPr sz="2200" dirty="0">
                <a:latin typeface="Times New Roman"/>
                <a:cs typeface="Times New Roman"/>
              </a:rPr>
              <a:t>ων.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5" dirty="0">
                <a:latin typeface="Times New Roman"/>
                <a:cs typeface="Times New Roman"/>
              </a:rPr>
              <a:t>συνένωσ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κανόνα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εξειδίκευση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specializatio</a:t>
            </a:r>
            <a:r>
              <a:rPr sz="2200" i="1" dirty="0">
                <a:latin typeface="Times New Roman"/>
                <a:cs typeface="Times New Roman"/>
              </a:rPr>
              <a:t>n</a:t>
            </a:r>
            <a:r>
              <a:rPr sz="2200" i="1" spc="10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rul</a:t>
            </a:r>
            <a:r>
              <a:rPr sz="2200" i="1" dirty="0">
                <a:latin typeface="Times New Roman"/>
                <a:cs typeface="Times New Roman"/>
              </a:rPr>
              <a:t>e</a:t>
            </a:r>
            <a:r>
              <a:rPr sz="2200" dirty="0">
                <a:latin typeface="Times New Roman"/>
                <a:cs typeface="Times New Roman"/>
              </a:rPr>
              <a:t>).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Ο διαχωρι</a:t>
            </a:r>
            <a:r>
              <a:rPr sz="2200" spc="-5" dirty="0">
                <a:latin typeface="Times New Roman"/>
                <a:cs typeface="Times New Roman"/>
              </a:rPr>
              <a:t>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ός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κανόνα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γενίκευση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generalizatio</a:t>
            </a:r>
            <a:r>
              <a:rPr sz="2200" i="1" dirty="0">
                <a:latin typeface="Times New Roman"/>
                <a:cs typeface="Times New Roman"/>
              </a:rPr>
              <a:t>n </a:t>
            </a:r>
            <a:r>
              <a:rPr sz="2200" i="1" spc="-5" dirty="0">
                <a:latin typeface="Times New Roman"/>
                <a:cs typeface="Times New Roman"/>
              </a:rPr>
              <a:t>rul</a:t>
            </a:r>
            <a:r>
              <a:rPr sz="2200" i="1" spc="5" dirty="0">
                <a:latin typeface="Times New Roman"/>
                <a:cs typeface="Times New Roman"/>
              </a:rPr>
              <a:t>e</a:t>
            </a:r>
            <a:r>
              <a:rPr sz="2200" spc="-5" dirty="0">
                <a:latin typeface="Times New Roman"/>
                <a:cs typeface="Times New Roman"/>
              </a:rPr>
              <a:t>).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50" name="object 15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38</a:t>
            </a:fld>
            <a:endParaRPr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1495">
              <a:lnSpc>
                <a:spcPct val="100000"/>
              </a:lnSpc>
            </a:pPr>
            <a:r>
              <a:rPr spc="-70" dirty="0"/>
              <a:t>Κ</a:t>
            </a:r>
            <a:r>
              <a:rPr spc="-10" dirty="0"/>
              <a:t>α</a:t>
            </a:r>
            <a:r>
              <a:rPr spc="-5" dirty="0"/>
              <a:t>νόνες</a:t>
            </a:r>
            <a:r>
              <a:rPr spc="5" dirty="0"/>
              <a:t> </a:t>
            </a:r>
            <a:r>
              <a:rPr spc="-5" dirty="0"/>
              <a:t>Ορθής</a:t>
            </a:r>
            <a:r>
              <a:rPr spc="-110" dirty="0"/>
              <a:t> </a:t>
            </a:r>
            <a:r>
              <a:rPr spc="100" dirty="0"/>
              <a:t>∆ια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όρφωση</a:t>
            </a:r>
            <a:r>
              <a:rPr spc="-5" dirty="0"/>
              <a:t>ς</a:t>
            </a:r>
            <a:r>
              <a:rPr spc="10" dirty="0"/>
              <a:t> </a:t>
            </a:r>
            <a:r>
              <a:rPr dirty="0">
                <a:latin typeface="Arial"/>
                <a:cs typeface="Arial"/>
              </a:rPr>
              <a:t>(2/2)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893317"/>
            <a:ext cx="6193790" cy="695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15" dirty="0">
                <a:latin typeface="Times New Roman"/>
                <a:cs typeface="Times New Roman"/>
              </a:rPr>
              <a:t>∆Ε</a:t>
            </a:r>
            <a:r>
              <a:rPr sz="2200" spc="2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αποτελού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κανόνε</a:t>
            </a:r>
            <a:r>
              <a:rPr sz="2200" i="1" spc="-5" dirty="0">
                <a:latin typeface="Times New Roman"/>
                <a:cs typeface="Times New Roman"/>
              </a:rPr>
              <a:t>ς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εξαγωγή</a:t>
            </a:r>
            <a:r>
              <a:rPr sz="2200" i="1" dirty="0">
                <a:latin typeface="Times New Roman"/>
                <a:cs typeface="Times New Roman"/>
              </a:rPr>
              <a:t>ς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σ</a:t>
            </a:r>
            <a:r>
              <a:rPr sz="2200" i="1" spc="-15" dirty="0">
                <a:latin typeface="Times New Roman"/>
                <a:cs typeface="Times New Roman"/>
              </a:rPr>
              <a:t>υ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10" dirty="0">
                <a:latin typeface="Times New Roman"/>
                <a:cs typeface="Times New Roman"/>
              </a:rPr>
              <a:t>περα</a:t>
            </a:r>
            <a:r>
              <a:rPr sz="2200" i="1" dirty="0">
                <a:latin typeface="Times New Roman"/>
                <a:cs typeface="Times New Roman"/>
              </a:rPr>
              <a:t>σ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10" dirty="0">
                <a:latin typeface="Times New Roman"/>
                <a:cs typeface="Times New Roman"/>
              </a:rPr>
              <a:t>άτω</a:t>
            </a:r>
            <a:r>
              <a:rPr sz="2200" i="1" spc="0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b="1" spc="-5" dirty="0">
                <a:latin typeface="Times New Roman"/>
                <a:cs typeface="Times New Roman"/>
              </a:rPr>
              <a:t>Παράδει</a:t>
            </a:r>
            <a:r>
              <a:rPr sz="2200" b="1" spc="5" dirty="0">
                <a:latin typeface="Times New Roman"/>
                <a:cs typeface="Times New Roman"/>
              </a:rPr>
              <a:t>γ</a:t>
            </a:r>
            <a:r>
              <a:rPr sz="2200" b="1" spc="-30" dirty="0">
                <a:latin typeface="Times New Roman"/>
                <a:cs typeface="Times New Roman"/>
              </a:rPr>
              <a:t>µ</a:t>
            </a:r>
            <a:r>
              <a:rPr sz="2200" b="1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27051" y="1662604"/>
            <a:ext cx="4612763" cy="3346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5620" y="2391160"/>
            <a:ext cx="325755" cy="70485"/>
          </a:xfrm>
          <a:custGeom>
            <a:avLst/>
            <a:gdLst/>
            <a:ahLst/>
            <a:cxnLst/>
            <a:rect l="l" t="t" r="r" b="b"/>
            <a:pathLst>
              <a:path w="325754" h="70485">
                <a:moveTo>
                  <a:pt x="105929" y="70096"/>
                </a:moveTo>
                <a:lnTo>
                  <a:pt x="0" y="35041"/>
                </a:lnTo>
                <a:lnTo>
                  <a:pt x="105929" y="0"/>
                </a:lnTo>
                <a:lnTo>
                  <a:pt x="80402" y="26671"/>
                </a:lnTo>
                <a:lnTo>
                  <a:pt x="67826" y="26671"/>
                </a:lnTo>
                <a:lnTo>
                  <a:pt x="65538" y="28954"/>
                </a:lnTo>
                <a:lnTo>
                  <a:pt x="64012" y="31237"/>
                </a:lnTo>
                <a:lnTo>
                  <a:pt x="64012" y="39620"/>
                </a:lnTo>
                <a:lnTo>
                  <a:pt x="67826" y="43425"/>
                </a:lnTo>
                <a:lnTo>
                  <a:pt x="80411" y="43425"/>
                </a:lnTo>
                <a:lnTo>
                  <a:pt x="105929" y="70096"/>
                </a:lnTo>
                <a:close/>
              </a:path>
              <a:path w="325754" h="70485">
                <a:moveTo>
                  <a:pt x="80411" y="43425"/>
                </a:moveTo>
                <a:lnTo>
                  <a:pt x="67826" y="43425"/>
                </a:lnTo>
                <a:lnTo>
                  <a:pt x="64012" y="39620"/>
                </a:lnTo>
                <a:lnTo>
                  <a:pt x="64012" y="31237"/>
                </a:lnTo>
                <a:lnTo>
                  <a:pt x="65538" y="28954"/>
                </a:lnTo>
                <a:lnTo>
                  <a:pt x="67826" y="26671"/>
                </a:lnTo>
                <a:lnTo>
                  <a:pt x="80402" y="26671"/>
                </a:lnTo>
                <a:lnTo>
                  <a:pt x="72390" y="35041"/>
                </a:lnTo>
                <a:lnTo>
                  <a:pt x="80411" y="43425"/>
                </a:lnTo>
                <a:close/>
              </a:path>
              <a:path w="325754" h="70485">
                <a:moveTo>
                  <a:pt x="319287" y="43425"/>
                </a:moveTo>
                <a:lnTo>
                  <a:pt x="80411" y="43425"/>
                </a:lnTo>
                <a:lnTo>
                  <a:pt x="72390" y="35041"/>
                </a:lnTo>
                <a:lnTo>
                  <a:pt x="80402" y="26671"/>
                </a:lnTo>
                <a:lnTo>
                  <a:pt x="319287" y="26671"/>
                </a:lnTo>
                <a:lnTo>
                  <a:pt x="320813" y="28954"/>
                </a:lnTo>
                <a:lnTo>
                  <a:pt x="323088" y="31237"/>
                </a:lnTo>
                <a:lnTo>
                  <a:pt x="325377" y="35041"/>
                </a:lnTo>
                <a:lnTo>
                  <a:pt x="323088" y="39620"/>
                </a:lnTo>
                <a:lnTo>
                  <a:pt x="320813" y="41142"/>
                </a:lnTo>
                <a:lnTo>
                  <a:pt x="319287" y="434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99632" y="2417831"/>
            <a:ext cx="261620" cy="17145"/>
          </a:xfrm>
          <a:custGeom>
            <a:avLst/>
            <a:gdLst/>
            <a:ahLst/>
            <a:cxnLst/>
            <a:rect l="l" t="t" r="r" b="b"/>
            <a:pathLst>
              <a:path w="261620" h="17144">
                <a:moveTo>
                  <a:pt x="250697" y="16753"/>
                </a:moveTo>
                <a:lnTo>
                  <a:pt x="3814" y="16753"/>
                </a:lnTo>
                <a:lnTo>
                  <a:pt x="0" y="12948"/>
                </a:lnTo>
                <a:lnTo>
                  <a:pt x="0" y="4565"/>
                </a:lnTo>
                <a:lnTo>
                  <a:pt x="1525" y="2282"/>
                </a:lnTo>
                <a:lnTo>
                  <a:pt x="3814" y="0"/>
                </a:lnTo>
                <a:lnTo>
                  <a:pt x="255274" y="0"/>
                </a:lnTo>
                <a:lnTo>
                  <a:pt x="256800" y="2282"/>
                </a:lnTo>
                <a:lnTo>
                  <a:pt x="259075" y="4565"/>
                </a:lnTo>
                <a:lnTo>
                  <a:pt x="261364" y="8370"/>
                </a:lnTo>
                <a:lnTo>
                  <a:pt x="259075" y="12948"/>
                </a:lnTo>
                <a:lnTo>
                  <a:pt x="256800" y="14470"/>
                </a:lnTo>
                <a:lnTo>
                  <a:pt x="255274" y="16753"/>
                </a:lnTo>
                <a:lnTo>
                  <a:pt x="250697" y="1675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35620" y="2391160"/>
            <a:ext cx="106045" cy="70485"/>
          </a:xfrm>
          <a:custGeom>
            <a:avLst/>
            <a:gdLst/>
            <a:ahLst/>
            <a:cxnLst/>
            <a:rect l="l" t="t" r="r" b="b"/>
            <a:pathLst>
              <a:path w="106045" h="70485">
                <a:moveTo>
                  <a:pt x="72390" y="35041"/>
                </a:moveTo>
                <a:lnTo>
                  <a:pt x="105929" y="70096"/>
                </a:lnTo>
                <a:lnTo>
                  <a:pt x="0" y="35041"/>
                </a:lnTo>
                <a:lnTo>
                  <a:pt x="105929" y="0"/>
                </a:lnTo>
                <a:lnTo>
                  <a:pt x="72390" y="3504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07404" y="2391160"/>
            <a:ext cx="330200" cy="70485"/>
          </a:xfrm>
          <a:custGeom>
            <a:avLst/>
            <a:gdLst/>
            <a:ahLst/>
            <a:cxnLst/>
            <a:rect l="l" t="t" r="r" b="b"/>
            <a:pathLst>
              <a:path w="330200" h="70485">
                <a:moveTo>
                  <a:pt x="106679" y="70096"/>
                </a:moveTo>
                <a:lnTo>
                  <a:pt x="0" y="35041"/>
                </a:lnTo>
                <a:lnTo>
                  <a:pt x="106679" y="0"/>
                </a:lnTo>
                <a:lnTo>
                  <a:pt x="80581" y="26671"/>
                </a:lnTo>
                <a:lnTo>
                  <a:pt x="67826" y="26671"/>
                </a:lnTo>
                <a:lnTo>
                  <a:pt x="66301" y="28954"/>
                </a:lnTo>
                <a:lnTo>
                  <a:pt x="64012" y="31237"/>
                </a:lnTo>
                <a:lnTo>
                  <a:pt x="64012" y="39620"/>
                </a:lnTo>
                <a:lnTo>
                  <a:pt x="66301" y="41142"/>
                </a:lnTo>
                <a:lnTo>
                  <a:pt x="67826" y="43425"/>
                </a:lnTo>
                <a:lnTo>
                  <a:pt x="80590" y="43425"/>
                </a:lnTo>
                <a:lnTo>
                  <a:pt x="106679" y="70096"/>
                </a:lnTo>
                <a:close/>
              </a:path>
              <a:path w="330200" h="70485">
                <a:moveTo>
                  <a:pt x="80590" y="43425"/>
                </a:moveTo>
                <a:lnTo>
                  <a:pt x="67826" y="43425"/>
                </a:lnTo>
                <a:lnTo>
                  <a:pt x="66301" y="41142"/>
                </a:lnTo>
                <a:lnTo>
                  <a:pt x="64012" y="39620"/>
                </a:lnTo>
                <a:lnTo>
                  <a:pt x="64012" y="31237"/>
                </a:lnTo>
                <a:lnTo>
                  <a:pt x="66301" y="28954"/>
                </a:lnTo>
                <a:lnTo>
                  <a:pt x="67826" y="26671"/>
                </a:lnTo>
                <a:lnTo>
                  <a:pt x="80581" y="26671"/>
                </a:lnTo>
                <a:lnTo>
                  <a:pt x="72390" y="35041"/>
                </a:lnTo>
                <a:lnTo>
                  <a:pt x="80590" y="43425"/>
                </a:lnTo>
                <a:close/>
              </a:path>
              <a:path w="330200" h="70485">
                <a:moveTo>
                  <a:pt x="323088" y="43425"/>
                </a:moveTo>
                <a:lnTo>
                  <a:pt x="80590" y="43425"/>
                </a:lnTo>
                <a:lnTo>
                  <a:pt x="72390" y="35041"/>
                </a:lnTo>
                <a:lnTo>
                  <a:pt x="80581" y="26671"/>
                </a:lnTo>
                <a:lnTo>
                  <a:pt x="323088" y="26671"/>
                </a:lnTo>
                <a:lnTo>
                  <a:pt x="327665" y="31237"/>
                </a:lnTo>
                <a:lnTo>
                  <a:pt x="329954" y="35041"/>
                </a:lnTo>
                <a:lnTo>
                  <a:pt x="327665" y="39620"/>
                </a:lnTo>
                <a:lnTo>
                  <a:pt x="325377" y="41142"/>
                </a:lnTo>
                <a:lnTo>
                  <a:pt x="323088" y="434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71416" y="2417831"/>
            <a:ext cx="266065" cy="17145"/>
          </a:xfrm>
          <a:custGeom>
            <a:avLst/>
            <a:gdLst/>
            <a:ahLst/>
            <a:cxnLst/>
            <a:rect l="l" t="t" r="r" b="b"/>
            <a:pathLst>
              <a:path w="266064" h="17144">
                <a:moveTo>
                  <a:pt x="255274" y="16753"/>
                </a:moveTo>
                <a:lnTo>
                  <a:pt x="3814" y="16753"/>
                </a:lnTo>
                <a:lnTo>
                  <a:pt x="2288" y="14470"/>
                </a:lnTo>
                <a:lnTo>
                  <a:pt x="0" y="12948"/>
                </a:lnTo>
                <a:lnTo>
                  <a:pt x="0" y="4565"/>
                </a:lnTo>
                <a:lnTo>
                  <a:pt x="2288" y="2282"/>
                </a:lnTo>
                <a:lnTo>
                  <a:pt x="3814" y="0"/>
                </a:lnTo>
                <a:lnTo>
                  <a:pt x="259075" y="0"/>
                </a:lnTo>
                <a:lnTo>
                  <a:pt x="263652" y="4565"/>
                </a:lnTo>
                <a:lnTo>
                  <a:pt x="265941" y="8370"/>
                </a:lnTo>
                <a:lnTo>
                  <a:pt x="263652" y="12948"/>
                </a:lnTo>
                <a:lnTo>
                  <a:pt x="261364" y="14470"/>
                </a:lnTo>
                <a:lnTo>
                  <a:pt x="259075" y="16753"/>
                </a:lnTo>
                <a:lnTo>
                  <a:pt x="255274" y="1675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07404" y="2391160"/>
            <a:ext cx="106680" cy="70485"/>
          </a:xfrm>
          <a:custGeom>
            <a:avLst/>
            <a:gdLst/>
            <a:ahLst/>
            <a:cxnLst/>
            <a:rect l="l" t="t" r="r" b="b"/>
            <a:pathLst>
              <a:path w="106679" h="70485">
                <a:moveTo>
                  <a:pt x="72390" y="35041"/>
                </a:moveTo>
                <a:lnTo>
                  <a:pt x="106679" y="70096"/>
                </a:lnTo>
                <a:lnTo>
                  <a:pt x="0" y="35041"/>
                </a:lnTo>
                <a:lnTo>
                  <a:pt x="106679" y="0"/>
                </a:lnTo>
                <a:lnTo>
                  <a:pt x="72390" y="3504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43144" y="2378959"/>
            <a:ext cx="327660" cy="70485"/>
          </a:xfrm>
          <a:custGeom>
            <a:avLst/>
            <a:gdLst/>
            <a:ahLst/>
            <a:cxnLst/>
            <a:rect l="l" t="t" r="r" b="b"/>
            <a:pathLst>
              <a:path w="327660" h="70485">
                <a:moveTo>
                  <a:pt x="221749" y="70108"/>
                </a:moveTo>
                <a:lnTo>
                  <a:pt x="257563" y="35054"/>
                </a:lnTo>
                <a:lnTo>
                  <a:pt x="221749" y="0"/>
                </a:lnTo>
                <a:lnTo>
                  <a:pt x="302336" y="26671"/>
                </a:lnTo>
                <a:lnTo>
                  <a:pt x="259851" y="26671"/>
                </a:lnTo>
                <a:lnTo>
                  <a:pt x="263652" y="28966"/>
                </a:lnTo>
                <a:lnTo>
                  <a:pt x="265941" y="31249"/>
                </a:lnTo>
                <a:lnTo>
                  <a:pt x="265941" y="37337"/>
                </a:lnTo>
                <a:lnTo>
                  <a:pt x="263652" y="41154"/>
                </a:lnTo>
                <a:lnTo>
                  <a:pt x="259851" y="43437"/>
                </a:lnTo>
                <a:lnTo>
                  <a:pt x="302336" y="43437"/>
                </a:lnTo>
                <a:lnTo>
                  <a:pt x="221749" y="70108"/>
                </a:lnTo>
                <a:close/>
              </a:path>
              <a:path w="327660" h="70485">
                <a:moveTo>
                  <a:pt x="248998" y="43437"/>
                </a:moveTo>
                <a:lnTo>
                  <a:pt x="6865" y="43437"/>
                </a:lnTo>
                <a:lnTo>
                  <a:pt x="2288" y="41154"/>
                </a:lnTo>
                <a:lnTo>
                  <a:pt x="0" y="37337"/>
                </a:lnTo>
                <a:lnTo>
                  <a:pt x="0" y="31249"/>
                </a:lnTo>
                <a:lnTo>
                  <a:pt x="2288" y="28966"/>
                </a:lnTo>
                <a:lnTo>
                  <a:pt x="6865" y="26671"/>
                </a:lnTo>
                <a:lnTo>
                  <a:pt x="248998" y="26671"/>
                </a:lnTo>
                <a:lnTo>
                  <a:pt x="257563" y="35054"/>
                </a:lnTo>
                <a:lnTo>
                  <a:pt x="248998" y="43437"/>
                </a:lnTo>
                <a:close/>
              </a:path>
              <a:path w="327660" h="70485">
                <a:moveTo>
                  <a:pt x="302336" y="43437"/>
                </a:moveTo>
                <a:lnTo>
                  <a:pt x="259851" y="43437"/>
                </a:lnTo>
                <a:lnTo>
                  <a:pt x="263652" y="41154"/>
                </a:lnTo>
                <a:lnTo>
                  <a:pt x="265941" y="37337"/>
                </a:lnTo>
                <a:lnTo>
                  <a:pt x="265941" y="31249"/>
                </a:lnTo>
                <a:lnTo>
                  <a:pt x="263652" y="28966"/>
                </a:lnTo>
                <a:lnTo>
                  <a:pt x="259851" y="26671"/>
                </a:lnTo>
                <a:lnTo>
                  <a:pt x="302336" y="26671"/>
                </a:lnTo>
                <a:lnTo>
                  <a:pt x="327665" y="35054"/>
                </a:lnTo>
                <a:lnTo>
                  <a:pt x="302336" y="43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143144" y="2405630"/>
            <a:ext cx="266065" cy="17145"/>
          </a:xfrm>
          <a:custGeom>
            <a:avLst/>
            <a:gdLst/>
            <a:ahLst/>
            <a:cxnLst/>
            <a:rect l="l" t="t" r="r" b="b"/>
            <a:pathLst>
              <a:path w="266064" h="17144">
                <a:moveTo>
                  <a:pt x="257563" y="16766"/>
                </a:moveTo>
                <a:lnTo>
                  <a:pt x="6865" y="16766"/>
                </a:lnTo>
                <a:lnTo>
                  <a:pt x="2288" y="14483"/>
                </a:lnTo>
                <a:lnTo>
                  <a:pt x="0" y="10666"/>
                </a:lnTo>
                <a:lnTo>
                  <a:pt x="0" y="4578"/>
                </a:lnTo>
                <a:lnTo>
                  <a:pt x="2288" y="2295"/>
                </a:lnTo>
                <a:lnTo>
                  <a:pt x="6865" y="0"/>
                </a:lnTo>
                <a:lnTo>
                  <a:pt x="259851" y="0"/>
                </a:lnTo>
                <a:lnTo>
                  <a:pt x="263652" y="2295"/>
                </a:lnTo>
                <a:lnTo>
                  <a:pt x="265941" y="4578"/>
                </a:lnTo>
                <a:lnTo>
                  <a:pt x="265941" y="10666"/>
                </a:lnTo>
                <a:lnTo>
                  <a:pt x="263652" y="14483"/>
                </a:lnTo>
                <a:lnTo>
                  <a:pt x="259851" y="16766"/>
                </a:lnTo>
                <a:lnTo>
                  <a:pt x="257563" y="1676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64894" y="2378959"/>
            <a:ext cx="106045" cy="70485"/>
          </a:xfrm>
          <a:custGeom>
            <a:avLst/>
            <a:gdLst/>
            <a:ahLst/>
            <a:cxnLst/>
            <a:rect l="l" t="t" r="r" b="b"/>
            <a:pathLst>
              <a:path w="106045" h="70485">
                <a:moveTo>
                  <a:pt x="35813" y="35054"/>
                </a:moveTo>
                <a:lnTo>
                  <a:pt x="0" y="0"/>
                </a:lnTo>
                <a:lnTo>
                  <a:pt x="105916" y="35054"/>
                </a:lnTo>
                <a:lnTo>
                  <a:pt x="0" y="70108"/>
                </a:lnTo>
                <a:lnTo>
                  <a:pt x="35813" y="3505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415691" y="2378959"/>
            <a:ext cx="323215" cy="70485"/>
          </a:xfrm>
          <a:custGeom>
            <a:avLst/>
            <a:gdLst/>
            <a:ahLst/>
            <a:cxnLst/>
            <a:rect l="l" t="t" r="r" b="b"/>
            <a:pathLst>
              <a:path w="323215" h="70485">
                <a:moveTo>
                  <a:pt x="216409" y="70108"/>
                </a:moveTo>
                <a:lnTo>
                  <a:pt x="252986" y="35054"/>
                </a:lnTo>
                <a:lnTo>
                  <a:pt x="216409" y="0"/>
                </a:lnTo>
                <a:lnTo>
                  <a:pt x="297576" y="26671"/>
                </a:lnTo>
                <a:lnTo>
                  <a:pt x="255274" y="26671"/>
                </a:lnTo>
                <a:lnTo>
                  <a:pt x="259075" y="28966"/>
                </a:lnTo>
                <a:lnTo>
                  <a:pt x="259075" y="31249"/>
                </a:lnTo>
                <a:lnTo>
                  <a:pt x="261364" y="35054"/>
                </a:lnTo>
                <a:lnTo>
                  <a:pt x="259075" y="37337"/>
                </a:lnTo>
                <a:lnTo>
                  <a:pt x="259075" y="41154"/>
                </a:lnTo>
                <a:lnTo>
                  <a:pt x="255274" y="43437"/>
                </a:lnTo>
                <a:lnTo>
                  <a:pt x="297576" y="43437"/>
                </a:lnTo>
                <a:lnTo>
                  <a:pt x="216409" y="70108"/>
                </a:lnTo>
                <a:close/>
              </a:path>
              <a:path w="323215" h="70485">
                <a:moveTo>
                  <a:pt x="244239" y="43437"/>
                </a:moveTo>
                <a:lnTo>
                  <a:pt x="3814" y="43437"/>
                </a:lnTo>
                <a:lnTo>
                  <a:pt x="1525" y="41154"/>
                </a:lnTo>
                <a:lnTo>
                  <a:pt x="0" y="37337"/>
                </a:lnTo>
                <a:lnTo>
                  <a:pt x="0" y="31249"/>
                </a:lnTo>
                <a:lnTo>
                  <a:pt x="1525" y="28966"/>
                </a:lnTo>
                <a:lnTo>
                  <a:pt x="3814" y="26671"/>
                </a:lnTo>
                <a:lnTo>
                  <a:pt x="244239" y="26671"/>
                </a:lnTo>
                <a:lnTo>
                  <a:pt x="252986" y="35054"/>
                </a:lnTo>
                <a:lnTo>
                  <a:pt x="244239" y="43437"/>
                </a:lnTo>
                <a:close/>
              </a:path>
              <a:path w="323215" h="70485">
                <a:moveTo>
                  <a:pt x="297576" y="43437"/>
                </a:moveTo>
                <a:lnTo>
                  <a:pt x="255274" y="43437"/>
                </a:lnTo>
                <a:lnTo>
                  <a:pt x="259075" y="41154"/>
                </a:lnTo>
                <a:lnTo>
                  <a:pt x="259075" y="37337"/>
                </a:lnTo>
                <a:lnTo>
                  <a:pt x="261364" y="35054"/>
                </a:lnTo>
                <a:lnTo>
                  <a:pt x="259075" y="31249"/>
                </a:lnTo>
                <a:lnTo>
                  <a:pt x="259075" y="28966"/>
                </a:lnTo>
                <a:lnTo>
                  <a:pt x="255274" y="26671"/>
                </a:lnTo>
                <a:lnTo>
                  <a:pt x="297576" y="26671"/>
                </a:lnTo>
                <a:lnTo>
                  <a:pt x="323088" y="35054"/>
                </a:lnTo>
                <a:lnTo>
                  <a:pt x="297576" y="43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415691" y="2405630"/>
            <a:ext cx="261620" cy="17145"/>
          </a:xfrm>
          <a:custGeom>
            <a:avLst/>
            <a:gdLst/>
            <a:ahLst/>
            <a:cxnLst/>
            <a:rect l="l" t="t" r="r" b="b"/>
            <a:pathLst>
              <a:path w="261620" h="17144">
                <a:moveTo>
                  <a:pt x="252986" y="16766"/>
                </a:moveTo>
                <a:lnTo>
                  <a:pt x="3814" y="16766"/>
                </a:lnTo>
                <a:lnTo>
                  <a:pt x="1525" y="14483"/>
                </a:lnTo>
                <a:lnTo>
                  <a:pt x="0" y="10666"/>
                </a:lnTo>
                <a:lnTo>
                  <a:pt x="0" y="4578"/>
                </a:lnTo>
                <a:lnTo>
                  <a:pt x="1525" y="2295"/>
                </a:lnTo>
                <a:lnTo>
                  <a:pt x="3814" y="0"/>
                </a:lnTo>
                <a:lnTo>
                  <a:pt x="255274" y="0"/>
                </a:lnTo>
                <a:lnTo>
                  <a:pt x="259075" y="2295"/>
                </a:lnTo>
                <a:lnTo>
                  <a:pt x="259075" y="4578"/>
                </a:lnTo>
                <a:lnTo>
                  <a:pt x="261364" y="8383"/>
                </a:lnTo>
                <a:lnTo>
                  <a:pt x="259075" y="10666"/>
                </a:lnTo>
                <a:lnTo>
                  <a:pt x="259075" y="14483"/>
                </a:lnTo>
                <a:lnTo>
                  <a:pt x="255274" y="16766"/>
                </a:lnTo>
                <a:lnTo>
                  <a:pt x="252986" y="1676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632101" y="2378959"/>
            <a:ext cx="106680" cy="70485"/>
          </a:xfrm>
          <a:custGeom>
            <a:avLst/>
            <a:gdLst/>
            <a:ahLst/>
            <a:cxnLst/>
            <a:rect l="l" t="t" r="r" b="b"/>
            <a:pathLst>
              <a:path w="106679" h="70485">
                <a:moveTo>
                  <a:pt x="36576" y="35054"/>
                </a:moveTo>
                <a:lnTo>
                  <a:pt x="0" y="0"/>
                </a:lnTo>
                <a:lnTo>
                  <a:pt x="106679" y="35054"/>
                </a:lnTo>
                <a:lnTo>
                  <a:pt x="0" y="70108"/>
                </a:lnTo>
                <a:lnTo>
                  <a:pt x="36576" y="3505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155063" y="1682496"/>
            <a:ext cx="120650" cy="216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5" dirty="0">
                <a:latin typeface="Arial"/>
                <a:cs typeface="Arial"/>
              </a:rPr>
              <a:t>u</a:t>
            </a:r>
            <a:endParaRPr sz="13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61920" y="2298191"/>
            <a:ext cx="111125" cy="216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5" dirty="0">
                <a:latin typeface="Arial"/>
                <a:cs typeface="Arial"/>
              </a:rPr>
              <a:t>v</a:t>
            </a:r>
            <a:endParaRPr sz="135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636339" y="3651424"/>
            <a:ext cx="5103475" cy="9236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142108" y="3979164"/>
            <a:ext cx="148590" cy="216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10" dirty="0">
                <a:latin typeface="Arial"/>
                <a:cs typeface="Arial"/>
              </a:rPr>
              <a:t>w</a:t>
            </a:r>
            <a:endParaRPr sz="135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513736" y="2798065"/>
            <a:ext cx="159385" cy="615950"/>
          </a:xfrm>
          <a:custGeom>
            <a:avLst/>
            <a:gdLst/>
            <a:ahLst/>
            <a:cxnLst/>
            <a:rect l="l" t="t" r="r" b="b"/>
            <a:pathLst>
              <a:path w="159385" h="615950">
                <a:moveTo>
                  <a:pt x="0" y="461770"/>
                </a:moveTo>
                <a:lnTo>
                  <a:pt x="40377" y="461770"/>
                </a:lnTo>
                <a:lnTo>
                  <a:pt x="40377" y="0"/>
                </a:lnTo>
                <a:lnTo>
                  <a:pt x="118871" y="0"/>
                </a:lnTo>
                <a:lnTo>
                  <a:pt x="118871" y="461770"/>
                </a:lnTo>
                <a:lnTo>
                  <a:pt x="159249" y="461770"/>
                </a:lnTo>
                <a:lnTo>
                  <a:pt x="80768" y="615697"/>
                </a:lnTo>
                <a:lnTo>
                  <a:pt x="0" y="461770"/>
                </a:lnTo>
                <a:close/>
              </a:path>
            </a:pathLst>
          </a:custGeom>
          <a:ln w="127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992273" y="2798065"/>
            <a:ext cx="159385" cy="615950"/>
          </a:xfrm>
          <a:custGeom>
            <a:avLst/>
            <a:gdLst/>
            <a:ahLst/>
            <a:cxnLst/>
            <a:rect l="l" t="t" r="r" b="b"/>
            <a:pathLst>
              <a:path w="159385" h="615950">
                <a:moveTo>
                  <a:pt x="159262" y="153927"/>
                </a:moveTo>
                <a:lnTo>
                  <a:pt x="118871" y="153927"/>
                </a:lnTo>
                <a:lnTo>
                  <a:pt x="118871" y="615697"/>
                </a:lnTo>
                <a:lnTo>
                  <a:pt x="40377" y="615697"/>
                </a:lnTo>
                <a:lnTo>
                  <a:pt x="40377" y="153927"/>
                </a:lnTo>
                <a:lnTo>
                  <a:pt x="0" y="153927"/>
                </a:lnTo>
                <a:lnTo>
                  <a:pt x="80768" y="0"/>
                </a:lnTo>
                <a:lnTo>
                  <a:pt x="159262" y="153927"/>
                </a:lnTo>
                <a:close/>
              </a:path>
            </a:pathLst>
          </a:custGeom>
          <a:ln w="127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388484" y="2977134"/>
            <a:ext cx="832485" cy="216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20" dirty="0">
                <a:latin typeface="Arial"/>
                <a:cs typeface="Arial"/>
              </a:rPr>
              <a:t>Συ</a:t>
            </a:r>
            <a:r>
              <a:rPr sz="1350" spc="0" dirty="0">
                <a:latin typeface="Arial"/>
                <a:cs typeface="Arial"/>
              </a:rPr>
              <a:t>ν</a:t>
            </a:r>
            <a:r>
              <a:rPr sz="1350" spc="25" dirty="0">
                <a:latin typeface="Arial"/>
                <a:cs typeface="Arial"/>
              </a:rPr>
              <a:t>έ</a:t>
            </a:r>
            <a:r>
              <a:rPr sz="1350" spc="5" dirty="0">
                <a:latin typeface="Arial"/>
                <a:cs typeface="Arial"/>
              </a:rPr>
              <a:t>ν</a:t>
            </a:r>
            <a:r>
              <a:rPr sz="1350" spc="25" dirty="0">
                <a:latin typeface="Arial"/>
                <a:cs typeface="Arial"/>
              </a:rPr>
              <a:t>ωση</a:t>
            </a:r>
            <a:endParaRPr sz="13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23965" y="2977134"/>
            <a:ext cx="1050925" cy="216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70" dirty="0">
                <a:latin typeface="Arial"/>
                <a:cs typeface="Arial"/>
              </a:rPr>
              <a:t>∆</a:t>
            </a:r>
            <a:r>
              <a:rPr sz="1350" spc="15" dirty="0">
                <a:latin typeface="Arial"/>
                <a:cs typeface="Arial"/>
              </a:rPr>
              <a:t>ιαχ</a:t>
            </a:r>
            <a:r>
              <a:rPr sz="1350" spc="45" dirty="0">
                <a:latin typeface="Arial"/>
                <a:cs typeface="Arial"/>
              </a:rPr>
              <a:t>ω</a:t>
            </a:r>
            <a:r>
              <a:rPr sz="1350" spc="5" dirty="0">
                <a:latin typeface="Arial"/>
                <a:cs typeface="Arial"/>
              </a:rPr>
              <a:t>ρ</a:t>
            </a:r>
            <a:r>
              <a:rPr sz="1350" spc="10" dirty="0">
                <a:latin typeface="Arial"/>
                <a:cs typeface="Arial"/>
              </a:rPr>
              <a:t>ι</a:t>
            </a:r>
            <a:r>
              <a:rPr sz="1350" spc="25" dirty="0">
                <a:latin typeface="Arial"/>
                <a:cs typeface="Arial"/>
              </a:rPr>
              <a:t>σµ</a:t>
            </a:r>
            <a:r>
              <a:rPr sz="1350" spc="5" dirty="0">
                <a:latin typeface="Arial"/>
                <a:cs typeface="Arial"/>
              </a:rPr>
              <a:t>ός</a:t>
            </a:r>
            <a:endParaRPr sz="135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237367" y="2272283"/>
            <a:ext cx="970280" cy="307975"/>
          </a:xfrm>
          <a:custGeom>
            <a:avLst/>
            <a:gdLst/>
            <a:ahLst/>
            <a:cxnLst/>
            <a:rect l="l" t="t" r="r" b="b"/>
            <a:pathLst>
              <a:path w="970279" h="307975">
                <a:moveTo>
                  <a:pt x="970026" y="162306"/>
                </a:moveTo>
                <a:lnTo>
                  <a:pt x="970026" y="145542"/>
                </a:lnTo>
                <a:lnTo>
                  <a:pt x="967739" y="137922"/>
                </a:lnTo>
                <a:lnTo>
                  <a:pt x="966215" y="131064"/>
                </a:lnTo>
                <a:lnTo>
                  <a:pt x="961643" y="123443"/>
                </a:lnTo>
                <a:lnTo>
                  <a:pt x="955548" y="115062"/>
                </a:lnTo>
                <a:lnTo>
                  <a:pt x="948689" y="108966"/>
                </a:lnTo>
                <a:lnTo>
                  <a:pt x="942593" y="100584"/>
                </a:lnTo>
                <a:lnTo>
                  <a:pt x="931926" y="94488"/>
                </a:lnTo>
                <a:lnTo>
                  <a:pt x="923543" y="88392"/>
                </a:lnTo>
                <a:lnTo>
                  <a:pt x="912876" y="80010"/>
                </a:lnTo>
                <a:lnTo>
                  <a:pt x="874013" y="61722"/>
                </a:lnTo>
                <a:lnTo>
                  <a:pt x="859536" y="55626"/>
                </a:lnTo>
                <a:lnTo>
                  <a:pt x="844295" y="51054"/>
                </a:lnTo>
                <a:lnTo>
                  <a:pt x="829817" y="44958"/>
                </a:lnTo>
                <a:lnTo>
                  <a:pt x="813053" y="41148"/>
                </a:lnTo>
                <a:lnTo>
                  <a:pt x="793241" y="35052"/>
                </a:lnTo>
                <a:lnTo>
                  <a:pt x="776477" y="31242"/>
                </a:lnTo>
                <a:lnTo>
                  <a:pt x="757427" y="26670"/>
                </a:lnTo>
                <a:lnTo>
                  <a:pt x="738377" y="22860"/>
                </a:lnTo>
                <a:lnTo>
                  <a:pt x="717041" y="18288"/>
                </a:lnTo>
                <a:lnTo>
                  <a:pt x="695705" y="14478"/>
                </a:lnTo>
                <a:lnTo>
                  <a:pt x="674369" y="12192"/>
                </a:lnTo>
                <a:lnTo>
                  <a:pt x="653034" y="10668"/>
                </a:lnTo>
                <a:lnTo>
                  <a:pt x="629412" y="6096"/>
                </a:lnTo>
                <a:lnTo>
                  <a:pt x="582929" y="3810"/>
                </a:lnTo>
                <a:lnTo>
                  <a:pt x="536448" y="0"/>
                </a:lnTo>
                <a:lnTo>
                  <a:pt x="435863" y="0"/>
                </a:lnTo>
                <a:lnTo>
                  <a:pt x="387095" y="3810"/>
                </a:lnTo>
                <a:lnTo>
                  <a:pt x="340613" y="6096"/>
                </a:lnTo>
                <a:lnTo>
                  <a:pt x="319277" y="10668"/>
                </a:lnTo>
                <a:lnTo>
                  <a:pt x="295655" y="12192"/>
                </a:lnTo>
                <a:lnTo>
                  <a:pt x="274319" y="14478"/>
                </a:lnTo>
                <a:lnTo>
                  <a:pt x="255269" y="18288"/>
                </a:lnTo>
                <a:lnTo>
                  <a:pt x="233934" y="22860"/>
                </a:lnTo>
                <a:lnTo>
                  <a:pt x="214884" y="26670"/>
                </a:lnTo>
                <a:lnTo>
                  <a:pt x="195834" y="31242"/>
                </a:lnTo>
                <a:lnTo>
                  <a:pt x="176784" y="35052"/>
                </a:lnTo>
                <a:lnTo>
                  <a:pt x="160019" y="41148"/>
                </a:lnTo>
                <a:lnTo>
                  <a:pt x="142493" y="44958"/>
                </a:lnTo>
                <a:lnTo>
                  <a:pt x="125729" y="51054"/>
                </a:lnTo>
                <a:lnTo>
                  <a:pt x="110489" y="55626"/>
                </a:lnTo>
                <a:lnTo>
                  <a:pt x="96012" y="61722"/>
                </a:lnTo>
                <a:lnTo>
                  <a:pt x="70103" y="73914"/>
                </a:lnTo>
                <a:lnTo>
                  <a:pt x="59436" y="80010"/>
                </a:lnTo>
                <a:lnTo>
                  <a:pt x="48767" y="88392"/>
                </a:lnTo>
                <a:lnTo>
                  <a:pt x="38100" y="94488"/>
                </a:lnTo>
                <a:lnTo>
                  <a:pt x="29717" y="100584"/>
                </a:lnTo>
                <a:lnTo>
                  <a:pt x="15239" y="115062"/>
                </a:lnTo>
                <a:lnTo>
                  <a:pt x="10667" y="123443"/>
                </a:lnTo>
                <a:lnTo>
                  <a:pt x="6857" y="131064"/>
                </a:lnTo>
                <a:lnTo>
                  <a:pt x="2286" y="137922"/>
                </a:lnTo>
                <a:lnTo>
                  <a:pt x="0" y="145542"/>
                </a:lnTo>
                <a:lnTo>
                  <a:pt x="0" y="162306"/>
                </a:lnTo>
                <a:lnTo>
                  <a:pt x="2286" y="170688"/>
                </a:lnTo>
                <a:lnTo>
                  <a:pt x="6857" y="176784"/>
                </a:lnTo>
                <a:lnTo>
                  <a:pt x="10667" y="185166"/>
                </a:lnTo>
                <a:lnTo>
                  <a:pt x="15239" y="192786"/>
                </a:lnTo>
                <a:lnTo>
                  <a:pt x="29717" y="207264"/>
                </a:lnTo>
                <a:lnTo>
                  <a:pt x="38100" y="213360"/>
                </a:lnTo>
                <a:lnTo>
                  <a:pt x="48767" y="221742"/>
                </a:lnTo>
                <a:lnTo>
                  <a:pt x="70103" y="233934"/>
                </a:lnTo>
                <a:lnTo>
                  <a:pt x="96012" y="246126"/>
                </a:lnTo>
                <a:lnTo>
                  <a:pt x="110489" y="252222"/>
                </a:lnTo>
                <a:lnTo>
                  <a:pt x="125729" y="256794"/>
                </a:lnTo>
                <a:lnTo>
                  <a:pt x="142493" y="262890"/>
                </a:lnTo>
                <a:lnTo>
                  <a:pt x="160019" y="268986"/>
                </a:lnTo>
                <a:lnTo>
                  <a:pt x="176784" y="272796"/>
                </a:lnTo>
                <a:lnTo>
                  <a:pt x="195834" y="277368"/>
                </a:lnTo>
                <a:lnTo>
                  <a:pt x="214884" y="281178"/>
                </a:lnTo>
                <a:lnTo>
                  <a:pt x="233934" y="285750"/>
                </a:lnTo>
                <a:lnTo>
                  <a:pt x="255269" y="289560"/>
                </a:lnTo>
                <a:lnTo>
                  <a:pt x="274319" y="293370"/>
                </a:lnTo>
                <a:lnTo>
                  <a:pt x="295655" y="295656"/>
                </a:lnTo>
                <a:lnTo>
                  <a:pt x="319277" y="297942"/>
                </a:lnTo>
                <a:lnTo>
                  <a:pt x="340613" y="301752"/>
                </a:lnTo>
                <a:lnTo>
                  <a:pt x="387095" y="304038"/>
                </a:lnTo>
                <a:lnTo>
                  <a:pt x="435863" y="307848"/>
                </a:lnTo>
                <a:lnTo>
                  <a:pt x="536448" y="307848"/>
                </a:lnTo>
                <a:lnTo>
                  <a:pt x="582929" y="304038"/>
                </a:lnTo>
                <a:lnTo>
                  <a:pt x="629412" y="301752"/>
                </a:lnTo>
                <a:lnTo>
                  <a:pt x="653034" y="297942"/>
                </a:lnTo>
                <a:lnTo>
                  <a:pt x="695705" y="293370"/>
                </a:lnTo>
                <a:lnTo>
                  <a:pt x="738377" y="285750"/>
                </a:lnTo>
                <a:lnTo>
                  <a:pt x="757427" y="281178"/>
                </a:lnTo>
                <a:lnTo>
                  <a:pt x="776477" y="277368"/>
                </a:lnTo>
                <a:lnTo>
                  <a:pt x="793241" y="272796"/>
                </a:lnTo>
                <a:lnTo>
                  <a:pt x="813053" y="268986"/>
                </a:lnTo>
                <a:lnTo>
                  <a:pt x="829817" y="262890"/>
                </a:lnTo>
                <a:lnTo>
                  <a:pt x="844295" y="256794"/>
                </a:lnTo>
                <a:lnTo>
                  <a:pt x="859536" y="252222"/>
                </a:lnTo>
                <a:lnTo>
                  <a:pt x="874013" y="246126"/>
                </a:lnTo>
                <a:lnTo>
                  <a:pt x="912876" y="227838"/>
                </a:lnTo>
                <a:lnTo>
                  <a:pt x="923543" y="221742"/>
                </a:lnTo>
                <a:lnTo>
                  <a:pt x="931926" y="213360"/>
                </a:lnTo>
                <a:lnTo>
                  <a:pt x="942593" y="207264"/>
                </a:lnTo>
                <a:lnTo>
                  <a:pt x="948689" y="198882"/>
                </a:lnTo>
                <a:lnTo>
                  <a:pt x="955548" y="192786"/>
                </a:lnTo>
                <a:lnTo>
                  <a:pt x="961643" y="185166"/>
                </a:lnTo>
                <a:lnTo>
                  <a:pt x="966215" y="176784"/>
                </a:lnTo>
                <a:lnTo>
                  <a:pt x="967739" y="170688"/>
                </a:lnTo>
                <a:lnTo>
                  <a:pt x="970026" y="162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37375" y="2272286"/>
            <a:ext cx="970280" cy="307975"/>
          </a:xfrm>
          <a:custGeom>
            <a:avLst/>
            <a:gdLst/>
            <a:ahLst/>
            <a:cxnLst/>
            <a:rect l="l" t="t" r="r" b="b"/>
            <a:pathLst>
              <a:path w="970279" h="307975">
                <a:moveTo>
                  <a:pt x="485402" y="0"/>
                </a:moveTo>
                <a:lnTo>
                  <a:pt x="435870" y="0"/>
                </a:lnTo>
                <a:lnTo>
                  <a:pt x="387101" y="3804"/>
                </a:lnTo>
                <a:lnTo>
                  <a:pt x="340620" y="6087"/>
                </a:lnTo>
                <a:lnTo>
                  <a:pt x="319287" y="10666"/>
                </a:lnTo>
                <a:lnTo>
                  <a:pt x="295665" y="12187"/>
                </a:lnTo>
                <a:lnTo>
                  <a:pt x="274319" y="14470"/>
                </a:lnTo>
                <a:lnTo>
                  <a:pt x="255274" y="18288"/>
                </a:lnTo>
                <a:lnTo>
                  <a:pt x="233941" y="22853"/>
                </a:lnTo>
                <a:lnTo>
                  <a:pt x="214883" y="26671"/>
                </a:lnTo>
                <a:lnTo>
                  <a:pt x="195839" y="31237"/>
                </a:lnTo>
                <a:lnTo>
                  <a:pt x="176781" y="35054"/>
                </a:lnTo>
                <a:lnTo>
                  <a:pt x="160025" y="41142"/>
                </a:lnTo>
                <a:lnTo>
                  <a:pt x="142493" y="44959"/>
                </a:lnTo>
                <a:lnTo>
                  <a:pt x="125736" y="51047"/>
                </a:lnTo>
                <a:lnTo>
                  <a:pt x="110493" y="55625"/>
                </a:lnTo>
                <a:lnTo>
                  <a:pt x="96012" y="61713"/>
                </a:lnTo>
                <a:lnTo>
                  <a:pt x="70102" y="73913"/>
                </a:lnTo>
                <a:lnTo>
                  <a:pt x="59435" y="80001"/>
                </a:lnTo>
                <a:lnTo>
                  <a:pt x="48769" y="88384"/>
                </a:lnTo>
                <a:lnTo>
                  <a:pt x="38102" y="94484"/>
                </a:lnTo>
                <a:lnTo>
                  <a:pt x="29724" y="100584"/>
                </a:lnTo>
                <a:lnTo>
                  <a:pt x="15243" y="115055"/>
                </a:lnTo>
                <a:lnTo>
                  <a:pt x="10666" y="123438"/>
                </a:lnTo>
                <a:lnTo>
                  <a:pt x="6865" y="131061"/>
                </a:lnTo>
                <a:lnTo>
                  <a:pt x="2288" y="137922"/>
                </a:lnTo>
                <a:lnTo>
                  <a:pt x="0" y="145544"/>
                </a:lnTo>
                <a:lnTo>
                  <a:pt x="0" y="162298"/>
                </a:lnTo>
                <a:lnTo>
                  <a:pt x="2288" y="170681"/>
                </a:lnTo>
                <a:lnTo>
                  <a:pt x="6865" y="176781"/>
                </a:lnTo>
                <a:lnTo>
                  <a:pt x="10666" y="185164"/>
                </a:lnTo>
                <a:lnTo>
                  <a:pt x="15243" y="192786"/>
                </a:lnTo>
                <a:lnTo>
                  <a:pt x="29724" y="207257"/>
                </a:lnTo>
                <a:lnTo>
                  <a:pt x="38102" y="213357"/>
                </a:lnTo>
                <a:lnTo>
                  <a:pt x="48769" y="221740"/>
                </a:lnTo>
                <a:lnTo>
                  <a:pt x="70102" y="233928"/>
                </a:lnTo>
                <a:lnTo>
                  <a:pt x="96012" y="246129"/>
                </a:lnTo>
                <a:lnTo>
                  <a:pt x="110493" y="252217"/>
                </a:lnTo>
                <a:lnTo>
                  <a:pt x="125736" y="256795"/>
                </a:lnTo>
                <a:lnTo>
                  <a:pt x="142493" y="262883"/>
                </a:lnTo>
                <a:lnTo>
                  <a:pt x="160025" y="268983"/>
                </a:lnTo>
                <a:lnTo>
                  <a:pt x="176781" y="272788"/>
                </a:lnTo>
                <a:lnTo>
                  <a:pt x="195839" y="277366"/>
                </a:lnTo>
                <a:lnTo>
                  <a:pt x="214883" y="281171"/>
                </a:lnTo>
                <a:lnTo>
                  <a:pt x="233941" y="285749"/>
                </a:lnTo>
                <a:lnTo>
                  <a:pt x="255274" y="289554"/>
                </a:lnTo>
                <a:lnTo>
                  <a:pt x="274319" y="293371"/>
                </a:lnTo>
                <a:lnTo>
                  <a:pt x="295665" y="295654"/>
                </a:lnTo>
                <a:lnTo>
                  <a:pt x="319287" y="297937"/>
                </a:lnTo>
                <a:lnTo>
                  <a:pt x="340620" y="301754"/>
                </a:lnTo>
                <a:lnTo>
                  <a:pt x="387101" y="304037"/>
                </a:lnTo>
                <a:lnTo>
                  <a:pt x="435870" y="307842"/>
                </a:lnTo>
                <a:lnTo>
                  <a:pt x="536446" y="307842"/>
                </a:lnTo>
                <a:lnTo>
                  <a:pt x="582940" y="304037"/>
                </a:lnTo>
                <a:lnTo>
                  <a:pt x="629420" y="301754"/>
                </a:lnTo>
                <a:lnTo>
                  <a:pt x="653042" y="297937"/>
                </a:lnTo>
                <a:lnTo>
                  <a:pt x="695709" y="293371"/>
                </a:lnTo>
                <a:lnTo>
                  <a:pt x="738388" y="285749"/>
                </a:lnTo>
                <a:lnTo>
                  <a:pt x="757433" y="281171"/>
                </a:lnTo>
                <a:lnTo>
                  <a:pt x="776478" y="277366"/>
                </a:lnTo>
                <a:lnTo>
                  <a:pt x="793247" y="272788"/>
                </a:lnTo>
                <a:lnTo>
                  <a:pt x="813054" y="268983"/>
                </a:lnTo>
                <a:lnTo>
                  <a:pt x="829824" y="262883"/>
                </a:lnTo>
                <a:lnTo>
                  <a:pt x="844304" y="256795"/>
                </a:lnTo>
                <a:lnTo>
                  <a:pt x="859535" y="252217"/>
                </a:lnTo>
                <a:lnTo>
                  <a:pt x="874016" y="246129"/>
                </a:lnTo>
                <a:lnTo>
                  <a:pt x="912881" y="227841"/>
                </a:lnTo>
                <a:lnTo>
                  <a:pt x="923548" y="221740"/>
                </a:lnTo>
                <a:lnTo>
                  <a:pt x="931926" y="213357"/>
                </a:lnTo>
                <a:lnTo>
                  <a:pt x="942605" y="207257"/>
                </a:lnTo>
                <a:lnTo>
                  <a:pt x="948695" y="198874"/>
                </a:lnTo>
                <a:lnTo>
                  <a:pt x="955548" y="192786"/>
                </a:lnTo>
                <a:lnTo>
                  <a:pt x="961650" y="185164"/>
                </a:lnTo>
                <a:lnTo>
                  <a:pt x="966227" y="176781"/>
                </a:lnTo>
                <a:lnTo>
                  <a:pt x="967740" y="170681"/>
                </a:lnTo>
                <a:lnTo>
                  <a:pt x="970028" y="162298"/>
                </a:lnTo>
                <a:lnTo>
                  <a:pt x="970028" y="145544"/>
                </a:lnTo>
                <a:lnTo>
                  <a:pt x="967740" y="137922"/>
                </a:lnTo>
                <a:lnTo>
                  <a:pt x="966227" y="131061"/>
                </a:lnTo>
                <a:lnTo>
                  <a:pt x="961650" y="123438"/>
                </a:lnTo>
                <a:lnTo>
                  <a:pt x="955548" y="115055"/>
                </a:lnTo>
                <a:lnTo>
                  <a:pt x="948695" y="108968"/>
                </a:lnTo>
                <a:lnTo>
                  <a:pt x="942605" y="100584"/>
                </a:lnTo>
                <a:lnTo>
                  <a:pt x="931926" y="94484"/>
                </a:lnTo>
                <a:lnTo>
                  <a:pt x="923548" y="88384"/>
                </a:lnTo>
                <a:lnTo>
                  <a:pt x="912881" y="80001"/>
                </a:lnTo>
                <a:lnTo>
                  <a:pt x="874016" y="61713"/>
                </a:lnTo>
                <a:lnTo>
                  <a:pt x="859535" y="55625"/>
                </a:lnTo>
                <a:lnTo>
                  <a:pt x="844304" y="51047"/>
                </a:lnTo>
                <a:lnTo>
                  <a:pt x="829824" y="44959"/>
                </a:lnTo>
                <a:lnTo>
                  <a:pt x="813054" y="41142"/>
                </a:lnTo>
                <a:lnTo>
                  <a:pt x="793247" y="35054"/>
                </a:lnTo>
                <a:lnTo>
                  <a:pt x="776478" y="31237"/>
                </a:lnTo>
                <a:lnTo>
                  <a:pt x="757433" y="26671"/>
                </a:lnTo>
                <a:lnTo>
                  <a:pt x="738388" y="22853"/>
                </a:lnTo>
                <a:lnTo>
                  <a:pt x="717042" y="18288"/>
                </a:lnTo>
                <a:lnTo>
                  <a:pt x="695709" y="14470"/>
                </a:lnTo>
                <a:lnTo>
                  <a:pt x="674375" y="12187"/>
                </a:lnTo>
                <a:lnTo>
                  <a:pt x="653042" y="10666"/>
                </a:lnTo>
                <a:lnTo>
                  <a:pt x="629420" y="6087"/>
                </a:lnTo>
                <a:lnTo>
                  <a:pt x="582940" y="3804"/>
                </a:lnTo>
                <a:lnTo>
                  <a:pt x="536446" y="0"/>
                </a:lnTo>
                <a:lnTo>
                  <a:pt x="485402" y="0"/>
                </a:lnTo>
              </a:path>
            </a:pathLst>
          </a:custGeom>
          <a:ln w="123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526671" y="2272283"/>
            <a:ext cx="624840" cy="307975"/>
          </a:xfrm>
          <a:custGeom>
            <a:avLst/>
            <a:gdLst/>
            <a:ahLst/>
            <a:cxnLst/>
            <a:rect l="l" t="t" r="r" b="b"/>
            <a:pathLst>
              <a:path w="624839" h="307975">
                <a:moveTo>
                  <a:pt x="0" y="0"/>
                </a:moveTo>
                <a:lnTo>
                  <a:pt x="0" y="307848"/>
                </a:lnTo>
                <a:lnTo>
                  <a:pt x="624839" y="307848"/>
                </a:lnTo>
                <a:lnTo>
                  <a:pt x="624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642502" y="1721358"/>
            <a:ext cx="3509645" cy="859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5410" indent="614680">
              <a:lnSpc>
                <a:spcPct val="100000"/>
              </a:lnSpc>
              <a:tabLst>
                <a:tab pos="1750060" algn="l"/>
                <a:tab pos="2954020" algn="l"/>
              </a:tabLst>
            </a:pPr>
            <a:r>
              <a:rPr sz="2025" spc="30" baseline="2057" dirty="0">
                <a:latin typeface="Arial"/>
                <a:cs typeface="Arial"/>
              </a:rPr>
              <a:t>Ζ</a:t>
            </a:r>
            <a:r>
              <a:rPr sz="2025" spc="37" baseline="2057" dirty="0">
                <a:latin typeface="Arial"/>
                <a:cs typeface="Arial"/>
              </a:rPr>
              <a:t>ώ</a:t>
            </a:r>
            <a:r>
              <a:rPr sz="2025" spc="-7" baseline="2057" dirty="0">
                <a:latin typeface="Arial"/>
                <a:cs typeface="Arial"/>
              </a:rPr>
              <a:t>ο</a:t>
            </a:r>
            <a:r>
              <a:rPr sz="2025" baseline="2057" dirty="0">
                <a:latin typeface="Arial"/>
                <a:cs typeface="Arial"/>
              </a:rPr>
              <a:t>	</a:t>
            </a:r>
            <a:r>
              <a:rPr sz="1350" spc="5" dirty="0">
                <a:latin typeface="Arial"/>
                <a:cs typeface="Arial"/>
              </a:rPr>
              <a:t>δ</a:t>
            </a:r>
            <a:r>
              <a:rPr sz="1350" spc="15" dirty="0">
                <a:latin typeface="Arial"/>
                <a:cs typeface="Arial"/>
              </a:rPr>
              <a:t>ρ</a:t>
            </a:r>
            <a:r>
              <a:rPr sz="1350" spc="20" dirty="0">
                <a:latin typeface="Arial"/>
                <a:cs typeface="Arial"/>
              </a:rPr>
              <a:t>ά</a:t>
            </a:r>
            <a:r>
              <a:rPr sz="1350" spc="5" dirty="0">
                <a:latin typeface="Arial"/>
                <a:cs typeface="Arial"/>
              </a:rPr>
              <a:t>σ</a:t>
            </a:r>
            <a:r>
              <a:rPr sz="1350" spc="30" dirty="0">
                <a:latin typeface="Arial"/>
                <a:cs typeface="Arial"/>
              </a:rPr>
              <a:t>τ</a:t>
            </a:r>
            <a:r>
              <a:rPr sz="1350" spc="10" dirty="0">
                <a:latin typeface="Arial"/>
                <a:cs typeface="Arial"/>
              </a:rPr>
              <a:t>η</a:t>
            </a:r>
            <a:r>
              <a:rPr sz="1350" spc="-10" dirty="0">
                <a:latin typeface="Arial"/>
                <a:cs typeface="Arial"/>
              </a:rPr>
              <a:t>ς</a:t>
            </a:r>
            <a:r>
              <a:rPr sz="1350" dirty="0">
                <a:latin typeface="Arial"/>
                <a:cs typeface="Arial"/>
              </a:rPr>
              <a:t>	</a:t>
            </a:r>
            <a:r>
              <a:rPr sz="2025" spc="44" baseline="2057" dirty="0">
                <a:latin typeface="Arial"/>
                <a:cs typeface="Arial"/>
              </a:rPr>
              <a:t>Τ</a:t>
            </a:r>
            <a:r>
              <a:rPr sz="2025" spc="7" baseline="2057" dirty="0">
                <a:latin typeface="Arial"/>
                <a:cs typeface="Arial"/>
              </a:rPr>
              <a:t>ρ</a:t>
            </a:r>
            <a:r>
              <a:rPr sz="2025" spc="44" baseline="2057" dirty="0">
                <a:latin typeface="Arial"/>
                <a:cs typeface="Arial"/>
              </a:rPr>
              <a:t>ώω</a:t>
            </a:r>
            <a:endParaRPr sz="2025" baseline="2057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105410">
              <a:lnSpc>
                <a:spcPct val="100000"/>
              </a:lnSpc>
              <a:tabLst>
                <a:tab pos="1750060" algn="l"/>
                <a:tab pos="2954020" algn="l"/>
              </a:tabLst>
            </a:pPr>
            <a:r>
              <a:rPr sz="1350" spc="40" dirty="0">
                <a:latin typeface="Arial"/>
                <a:cs typeface="Arial"/>
              </a:rPr>
              <a:t>Τ</a:t>
            </a:r>
            <a:r>
              <a:rPr sz="1350" dirty="0">
                <a:latin typeface="Arial"/>
                <a:cs typeface="Arial"/>
              </a:rPr>
              <a:t>ί</a:t>
            </a:r>
            <a:r>
              <a:rPr sz="1350" spc="25" dirty="0">
                <a:latin typeface="Arial"/>
                <a:cs typeface="Arial"/>
              </a:rPr>
              <a:t>γ</a:t>
            </a:r>
            <a:r>
              <a:rPr sz="1350" spc="5" dirty="0">
                <a:latin typeface="Arial"/>
                <a:cs typeface="Arial"/>
              </a:rPr>
              <a:t>ρ</a:t>
            </a:r>
            <a:r>
              <a:rPr sz="1350" spc="10" dirty="0">
                <a:latin typeface="Arial"/>
                <a:cs typeface="Arial"/>
              </a:rPr>
              <a:t>η</a:t>
            </a:r>
            <a:r>
              <a:rPr sz="1350" spc="15" dirty="0">
                <a:latin typeface="Arial"/>
                <a:cs typeface="Arial"/>
              </a:rPr>
              <a:t>ς</a:t>
            </a:r>
            <a:r>
              <a:rPr sz="1350" spc="0" dirty="0">
                <a:latin typeface="Arial"/>
                <a:cs typeface="Arial"/>
              </a:rPr>
              <a:t>:</a:t>
            </a:r>
            <a:r>
              <a:rPr sz="1350" spc="40" dirty="0">
                <a:latin typeface="Arial"/>
                <a:cs typeface="Arial"/>
              </a:rPr>
              <a:t>Τ</a:t>
            </a:r>
            <a:r>
              <a:rPr sz="1350" spc="25" dirty="0">
                <a:latin typeface="Arial"/>
                <a:cs typeface="Arial"/>
              </a:rPr>
              <a:t>ζ</a:t>
            </a:r>
            <a:r>
              <a:rPr sz="1350" spc="-5" dirty="0">
                <a:latin typeface="Arial"/>
                <a:cs typeface="Arial"/>
              </a:rPr>
              <a:t>ί</a:t>
            </a:r>
            <a:r>
              <a:rPr sz="1350" spc="25" dirty="0">
                <a:latin typeface="Arial"/>
                <a:cs typeface="Arial"/>
              </a:rPr>
              <a:t>µ</a:t>
            </a:r>
            <a:r>
              <a:rPr sz="1350" spc="5" dirty="0">
                <a:latin typeface="Arial"/>
                <a:cs typeface="Arial"/>
              </a:rPr>
              <a:t>η</a:t>
            </a:r>
            <a:r>
              <a:rPr sz="1350" spc="-5" dirty="0">
                <a:latin typeface="Arial"/>
                <a:cs typeface="Arial"/>
              </a:rPr>
              <a:t>ς</a:t>
            </a:r>
            <a:r>
              <a:rPr sz="1350" dirty="0">
                <a:latin typeface="Arial"/>
                <a:cs typeface="Arial"/>
              </a:rPr>
              <a:t>	</a:t>
            </a:r>
            <a:r>
              <a:rPr sz="1350" spc="5" dirty="0">
                <a:latin typeface="Arial"/>
                <a:cs typeface="Arial"/>
              </a:rPr>
              <a:t>δ</a:t>
            </a:r>
            <a:r>
              <a:rPr sz="1350" spc="15" dirty="0">
                <a:latin typeface="Arial"/>
                <a:cs typeface="Arial"/>
              </a:rPr>
              <a:t>ρ</a:t>
            </a:r>
            <a:r>
              <a:rPr sz="1350" spc="20" dirty="0">
                <a:latin typeface="Arial"/>
                <a:cs typeface="Arial"/>
              </a:rPr>
              <a:t>ά</a:t>
            </a:r>
            <a:r>
              <a:rPr sz="1350" spc="5" dirty="0">
                <a:latin typeface="Arial"/>
                <a:cs typeface="Arial"/>
              </a:rPr>
              <a:t>σ</a:t>
            </a:r>
            <a:r>
              <a:rPr sz="1350" spc="30" dirty="0">
                <a:latin typeface="Arial"/>
                <a:cs typeface="Arial"/>
              </a:rPr>
              <a:t>τ</a:t>
            </a:r>
            <a:r>
              <a:rPr sz="1350" spc="10" dirty="0">
                <a:latin typeface="Arial"/>
                <a:cs typeface="Arial"/>
              </a:rPr>
              <a:t>η</a:t>
            </a:r>
            <a:r>
              <a:rPr sz="1350" spc="-10" dirty="0">
                <a:latin typeface="Arial"/>
                <a:cs typeface="Arial"/>
              </a:rPr>
              <a:t>ς</a:t>
            </a:r>
            <a:r>
              <a:rPr sz="1350" dirty="0">
                <a:latin typeface="Arial"/>
                <a:cs typeface="Arial"/>
              </a:rPr>
              <a:t>	</a:t>
            </a:r>
            <a:r>
              <a:rPr sz="1350" spc="30" dirty="0">
                <a:latin typeface="Arial"/>
                <a:cs typeface="Arial"/>
              </a:rPr>
              <a:t>Τ</a:t>
            </a:r>
            <a:r>
              <a:rPr sz="1350" spc="5" dirty="0">
                <a:latin typeface="Arial"/>
                <a:cs typeface="Arial"/>
              </a:rPr>
              <a:t>ρ</a:t>
            </a:r>
            <a:r>
              <a:rPr sz="1350" spc="30" dirty="0">
                <a:latin typeface="Arial"/>
                <a:cs typeface="Arial"/>
              </a:rPr>
              <a:t>ώω</a:t>
            </a:r>
            <a:endParaRPr sz="135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470777" y="2260092"/>
            <a:ext cx="957580" cy="307975"/>
          </a:xfrm>
          <a:custGeom>
            <a:avLst/>
            <a:gdLst/>
            <a:ahLst/>
            <a:cxnLst/>
            <a:rect l="l" t="t" r="r" b="b"/>
            <a:pathLst>
              <a:path w="957579" h="307975">
                <a:moveTo>
                  <a:pt x="957072" y="162306"/>
                </a:moveTo>
                <a:lnTo>
                  <a:pt x="957072" y="145541"/>
                </a:lnTo>
                <a:lnTo>
                  <a:pt x="955548" y="137159"/>
                </a:lnTo>
                <a:lnTo>
                  <a:pt x="953262" y="129539"/>
                </a:lnTo>
                <a:lnTo>
                  <a:pt x="948702" y="123443"/>
                </a:lnTo>
                <a:lnTo>
                  <a:pt x="942594" y="115062"/>
                </a:lnTo>
                <a:lnTo>
                  <a:pt x="935736" y="106680"/>
                </a:lnTo>
                <a:lnTo>
                  <a:pt x="918972" y="94487"/>
                </a:lnTo>
                <a:lnTo>
                  <a:pt x="910602" y="86106"/>
                </a:lnTo>
                <a:lnTo>
                  <a:pt x="889266" y="73913"/>
                </a:lnTo>
                <a:lnTo>
                  <a:pt x="876300" y="67818"/>
                </a:lnTo>
                <a:lnTo>
                  <a:pt x="861822" y="61721"/>
                </a:lnTo>
                <a:lnTo>
                  <a:pt x="848880" y="55625"/>
                </a:lnTo>
                <a:lnTo>
                  <a:pt x="833640" y="49530"/>
                </a:lnTo>
                <a:lnTo>
                  <a:pt x="816876" y="44957"/>
                </a:lnTo>
                <a:lnTo>
                  <a:pt x="800100" y="38862"/>
                </a:lnTo>
                <a:lnTo>
                  <a:pt x="782574" y="35051"/>
                </a:lnTo>
                <a:lnTo>
                  <a:pt x="765809" y="30480"/>
                </a:lnTo>
                <a:lnTo>
                  <a:pt x="727709" y="22859"/>
                </a:lnTo>
                <a:lnTo>
                  <a:pt x="706374" y="18287"/>
                </a:lnTo>
                <a:lnTo>
                  <a:pt x="687324" y="14477"/>
                </a:lnTo>
                <a:lnTo>
                  <a:pt x="666000" y="12191"/>
                </a:lnTo>
                <a:lnTo>
                  <a:pt x="644664" y="8381"/>
                </a:lnTo>
                <a:lnTo>
                  <a:pt x="621042" y="6095"/>
                </a:lnTo>
                <a:lnTo>
                  <a:pt x="574548" y="2285"/>
                </a:lnTo>
                <a:lnTo>
                  <a:pt x="527316" y="0"/>
                </a:lnTo>
                <a:lnTo>
                  <a:pt x="429780" y="0"/>
                </a:lnTo>
                <a:lnTo>
                  <a:pt x="383286" y="2285"/>
                </a:lnTo>
                <a:lnTo>
                  <a:pt x="336054" y="6095"/>
                </a:lnTo>
                <a:lnTo>
                  <a:pt x="314718" y="8381"/>
                </a:lnTo>
                <a:lnTo>
                  <a:pt x="293370" y="12191"/>
                </a:lnTo>
                <a:lnTo>
                  <a:pt x="272033" y="14477"/>
                </a:lnTo>
                <a:lnTo>
                  <a:pt x="251459" y="18287"/>
                </a:lnTo>
                <a:lnTo>
                  <a:pt x="230124" y="22859"/>
                </a:lnTo>
                <a:lnTo>
                  <a:pt x="211074" y="26669"/>
                </a:lnTo>
                <a:lnTo>
                  <a:pt x="193548" y="30480"/>
                </a:lnTo>
                <a:lnTo>
                  <a:pt x="174498" y="35051"/>
                </a:lnTo>
                <a:lnTo>
                  <a:pt x="157733" y="38862"/>
                </a:lnTo>
                <a:lnTo>
                  <a:pt x="140207" y="44957"/>
                </a:lnTo>
                <a:lnTo>
                  <a:pt x="125742" y="49530"/>
                </a:lnTo>
                <a:lnTo>
                  <a:pt x="110502" y="55625"/>
                </a:lnTo>
                <a:lnTo>
                  <a:pt x="70116" y="73913"/>
                </a:lnTo>
                <a:lnTo>
                  <a:pt x="38100" y="94487"/>
                </a:lnTo>
                <a:lnTo>
                  <a:pt x="21336" y="106680"/>
                </a:lnTo>
                <a:lnTo>
                  <a:pt x="15252" y="115062"/>
                </a:lnTo>
                <a:lnTo>
                  <a:pt x="10668" y="123443"/>
                </a:lnTo>
                <a:lnTo>
                  <a:pt x="6870" y="129539"/>
                </a:lnTo>
                <a:lnTo>
                  <a:pt x="2286" y="137159"/>
                </a:lnTo>
                <a:lnTo>
                  <a:pt x="0" y="145541"/>
                </a:lnTo>
                <a:lnTo>
                  <a:pt x="0" y="162306"/>
                </a:lnTo>
                <a:lnTo>
                  <a:pt x="2286" y="168401"/>
                </a:lnTo>
                <a:lnTo>
                  <a:pt x="6870" y="176783"/>
                </a:lnTo>
                <a:lnTo>
                  <a:pt x="10668" y="184403"/>
                </a:lnTo>
                <a:lnTo>
                  <a:pt x="15252" y="192785"/>
                </a:lnTo>
                <a:lnTo>
                  <a:pt x="29718" y="207263"/>
                </a:lnTo>
                <a:lnTo>
                  <a:pt x="38100" y="213359"/>
                </a:lnTo>
                <a:lnTo>
                  <a:pt x="47244" y="219456"/>
                </a:lnTo>
                <a:lnTo>
                  <a:pt x="57912" y="227837"/>
                </a:lnTo>
                <a:lnTo>
                  <a:pt x="70116" y="233933"/>
                </a:lnTo>
                <a:lnTo>
                  <a:pt x="96012" y="246125"/>
                </a:lnTo>
                <a:lnTo>
                  <a:pt x="110502" y="252221"/>
                </a:lnTo>
                <a:lnTo>
                  <a:pt x="125742" y="256794"/>
                </a:lnTo>
                <a:lnTo>
                  <a:pt x="140207" y="262889"/>
                </a:lnTo>
                <a:lnTo>
                  <a:pt x="157733" y="266700"/>
                </a:lnTo>
                <a:lnTo>
                  <a:pt x="174498" y="272795"/>
                </a:lnTo>
                <a:lnTo>
                  <a:pt x="193548" y="277368"/>
                </a:lnTo>
                <a:lnTo>
                  <a:pt x="211074" y="281177"/>
                </a:lnTo>
                <a:lnTo>
                  <a:pt x="230124" y="284988"/>
                </a:lnTo>
                <a:lnTo>
                  <a:pt x="251459" y="289559"/>
                </a:lnTo>
                <a:lnTo>
                  <a:pt x="272033" y="291083"/>
                </a:lnTo>
                <a:lnTo>
                  <a:pt x="293370" y="295656"/>
                </a:lnTo>
                <a:lnTo>
                  <a:pt x="314718" y="297941"/>
                </a:lnTo>
                <a:lnTo>
                  <a:pt x="336054" y="299465"/>
                </a:lnTo>
                <a:lnTo>
                  <a:pt x="383286" y="304038"/>
                </a:lnTo>
                <a:lnTo>
                  <a:pt x="429780" y="305562"/>
                </a:lnTo>
                <a:lnTo>
                  <a:pt x="478536" y="307847"/>
                </a:lnTo>
                <a:lnTo>
                  <a:pt x="527316" y="305562"/>
                </a:lnTo>
                <a:lnTo>
                  <a:pt x="574548" y="304038"/>
                </a:lnTo>
                <a:lnTo>
                  <a:pt x="621042" y="299465"/>
                </a:lnTo>
                <a:lnTo>
                  <a:pt x="644664" y="297941"/>
                </a:lnTo>
                <a:lnTo>
                  <a:pt x="666000" y="295656"/>
                </a:lnTo>
                <a:lnTo>
                  <a:pt x="687324" y="291083"/>
                </a:lnTo>
                <a:lnTo>
                  <a:pt x="706374" y="289559"/>
                </a:lnTo>
                <a:lnTo>
                  <a:pt x="727709" y="284988"/>
                </a:lnTo>
                <a:lnTo>
                  <a:pt x="765809" y="277368"/>
                </a:lnTo>
                <a:lnTo>
                  <a:pt x="782574" y="272795"/>
                </a:lnTo>
                <a:lnTo>
                  <a:pt x="800100" y="266700"/>
                </a:lnTo>
                <a:lnTo>
                  <a:pt x="816876" y="262889"/>
                </a:lnTo>
                <a:lnTo>
                  <a:pt x="833640" y="256794"/>
                </a:lnTo>
                <a:lnTo>
                  <a:pt x="848880" y="252221"/>
                </a:lnTo>
                <a:lnTo>
                  <a:pt x="861822" y="246125"/>
                </a:lnTo>
                <a:lnTo>
                  <a:pt x="876300" y="240030"/>
                </a:lnTo>
                <a:lnTo>
                  <a:pt x="889266" y="233933"/>
                </a:lnTo>
                <a:lnTo>
                  <a:pt x="899922" y="227837"/>
                </a:lnTo>
                <a:lnTo>
                  <a:pt x="910602" y="219456"/>
                </a:lnTo>
                <a:lnTo>
                  <a:pt x="927366" y="207263"/>
                </a:lnTo>
                <a:lnTo>
                  <a:pt x="935736" y="198881"/>
                </a:lnTo>
                <a:lnTo>
                  <a:pt x="942594" y="192785"/>
                </a:lnTo>
                <a:lnTo>
                  <a:pt x="948702" y="184403"/>
                </a:lnTo>
                <a:lnTo>
                  <a:pt x="953262" y="176783"/>
                </a:lnTo>
                <a:lnTo>
                  <a:pt x="955548" y="168401"/>
                </a:lnTo>
                <a:lnTo>
                  <a:pt x="957072" y="1623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470810" y="2260086"/>
            <a:ext cx="957580" cy="307975"/>
          </a:xfrm>
          <a:custGeom>
            <a:avLst/>
            <a:gdLst/>
            <a:ahLst/>
            <a:cxnLst/>
            <a:rect l="l" t="t" r="r" b="b"/>
            <a:pathLst>
              <a:path w="957579" h="307975">
                <a:moveTo>
                  <a:pt x="478536" y="0"/>
                </a:moveTo>
                <a:lnTo>
                  <a:pt x="429767" y="0"/>
                </a:lnTo>
                <a:lnTo>
                  <a:pt x="383287" y="2295"/>
                </a:lnTo>
                <a:lnTo>
                  <a:pt x="336043" y="6100"/>
                </a:lnTo>
                <a:lnTo>
                  <a:pt x="314710" y="8383"/>
                </a:lnTo>
                <a:lnTo>
                  <a:pt x="293364" y="12200"/>
                </a:lnTo>
                <a:lnTo>
                  <a:pt x="272031" y="14483"/>
                </a:lnTo>
                <a:lnTo>
                  <a:pt x="251460" y="18288"/>
                </a:lnTo>
                <a:lnTo>
                  <a:pt x="230127" y="22866"/>
                </a:lnTo>
                <a:lnTo>
                  <a:pt x="211069" y="26671"/>
                </a:lnTo>
                <a:lnTo>
                  <a:pt x="193550" y="30488"/>
                </a:lnTo>
                <a:lnTo>
                  <a:pt x="174492" y="35054"/>
                </a:lnTo>
                <a:lnTo>
                  <a:pt x="157736" y="38871"/>
                </a:lnTo>
                <a:lnTo>
                  <a:pt x="140204" y="44959"/>
                </a:lnTo>
                <a:lnTo>
                  <a:pt x="125723" y="49537"/>
                </a:lnTo>
                <a:lnTo>
                  <a:pt x="110493" y="55625"/>
                </a:lnTo>
                <a:lnTo>
                  <a:pt x="70102" y="73913"/>
                </a:lnTo>
                <a:lnTo>
                  <a:pt x="38102" y="94497"/>
                </a:lnTo>
                <a:lnTo>
                  <a:pt x="21333" y="106685"/>
                </a:lnTo>
                <a:lnTo>
                  <a:pt x="15243" y="115068"/>
                </a:lnTo>
                <a:lnTo>
                  <a:pt x="10666" y="123451"/>
                </a:lnTo>
                <a:lnTo>
                  <a:pt x="6852" y="129551"/>
                </a:lnTo>
                <a:lnTo>
                  <a:pt x="2288" y="137161"/>
                </a:lnTo>
                <a:lnTo>
                  <a:pt x="0" y="145544"/>
                </a:lnTo>
                <a:lnTo>
                  <a:pt x="0" y="162310"/>
                </a:lnTo>
                <a:lnTo>
                  <a:pt x="2288" y="168410"/>
                </a:lnTo>
                <a:lnTo>
                  <a:pt x="6852" y="176793"/>
                </a:lnTo>
                <a:lnTo>
                  <a:pt x="10666" y="184403"/>
                </a:lnTo>
                <a:lnTo>
                  <a:pt x="15243" y="192786"/>
                </a:lnTo>
                <a:lnTo>
                  <a:pt x="29711" y="207270"/>
                </a:lnTo>
                <a:lnTo>
                  <a:pt x="38102" y="213370"/>
                </a:lnTo>
                <a:lnTo>
                  <a:pt x="47243" y="219458"/>
                </a:lnTo>
                <a:lnTo>
                  <a:pt x="57910" y="227841"/>
                </a:lnTo>
                <a:lnTo>
                  <a:pt x="70102" y="233941"/>
                </a:lnTo>
                <a:lnTo>
                  <a:pt x="96012" y="246129"/>
                </a:lnTo>
                <a:lnTo>
                  <a:pt x="110493" y="252229"/>
                </a:lnTo>
                <a:lnTo>
                  <a:pt x="125723" y="256795"/>
                </a:lnTo>
                <a:lnTo>
                  <a:pt x="140204" y="262895"/>
                </a:lnTo>
                <a:lnTo>
                  <a:pt x="157736" y="266700"/>
                </a:lnTo>
                <a:lnTo>
                  <a:pt x="174492" y="272800"/>
                </a:lnTo>
                <a:lnTo>
                  <a:pt x="193550" y="277378"/>
                </a:lnTo>
                <a:lnTo>
                  <a:pt x="211069" y="281183"/>
                </a:lnTo>
                <a:lnTo>
                  <a:pt x="230127" y="284988"/>
                </a:lnTo>
                <a:lnTo>
                  <a:pt x="251460" y="289566"/>
                </a:lnTo>
                <a:lnTo>
                  <a:pt x="272031" y="291088"/>
                </a:lnTo>
                <a:lnTo>
                  <a:pt x="293364" y="295667"/>
                </a:lnTo>
                <a:lnTo>
                  <a:pt x="314710" y="297950"/>
                </a:lnTo>
                <a:lnTo>
                  <a:pt x="336043" y="299471"/>
                </a:lnTo>
                <a:lnTo>
                  <a:pt x="383287" y="304037"/>
                </a:lnTo>
                <a:lnTo>
                  <a:pt x="429767" y="305572"/>
                </a:lnTo>
                <a:lnTo>
                  <a:pt x="478536" y="307855"/>
                </a:lnTo>
                <a:lnTo>
                  <a:pt x="527305" y="305572"/>
                </a:lnTo>
                <a:lnTo>
                  <a:pt x="574549" y="304037"/>
                </a:lnTo>
                <a:lnTo>
                  <a:pt x="621029" y="299471"/>
                </a:lnTo>
                <a:lnTo>
                  <a:pt x="644651" y="297950"/>
                </a:lnTo>
                <a:lnTo>
                  <a:pt x="665984" y="295667"/>
                </a:lnTo>
                <a:lnTo>
                  <a:pt x="687331" y="291088"/>
                </a:lnTo>
                <a:lnTo>
                  <a:pt x="706375" y="289566"/>
                </a:lnTo>
                <a:lnTo>
                  <a:pt x="727709" y="284988"/>
                </a:lnTo>
                <a:lnTo>
                  <a:pt x="765811" y="277378"/>
                </a:lnTo>
                <a:lnTo>
                  <a:pt x="782580" y="272800"/>
                </a:lnTo>
                <a:lnTo>
                  <a:pt x="800099" y="266700"/>
                </a:lnTo>
                <a:lnTo>
                  <a:pt x="816869" y="262895"/>
                </a:lnTo>
                <a:lnTo>
                  <a:pt x="833625" y="256795"/>
                </a:lnTo>
                <a:lnTo>
                  <a:pt x="848868" y="252229"/>
                </a:lnTo>
                <a:lnTo>
                  <a:pt x="861823" y="246129"/>
                </a:lnTo>
                <a:lnTo>
                  <a:pt x="876304" y="240041"/>
                </a:lnTo>
                <a:lnTo>
                  <a:pt x="889259" y="233941"/>
                </a:lnTo>
                <a:lnTo>
                  <a:pt x="899926" y="227841"/>
                </a:lnTo>
                <a:lnTo>
                  <a:pt x="910593" y="219458"/>
                </a:lnTo>
                <a:lnTo>
                  <a:pt x="927362" y="207270"/>
                </a:lnTo>
                <a:lnTo>
                  <a:pt x="935740" y="198887"/>
                </a:lnTo>
                <a:lnTo>
                  <a:pt x="942592" y="192786"/>
                </a:lnTo>
                <a:lnTo>
                  <a:pt x="948695" y="184403"/>
                </a:lnTo>
                <a:lnTo>
                  <a:pt x="953259" y="176793"/>
                </a:lnTo>
                <a:lnTo>
                  <a:pt x="955548" y="168410"/>
                </a:lnTo>
                <a:lnTo>
                  <a:pt x="957073" y="162310"/>
                </a:lnTo>
                <a:lnTo>
                  <a:pt x="957073" y="145544"/>
                </a:lnTo>
                <a:lnTo>
                  <a:pt x="955548" y="137161"/>
                </a:lnTo>
                <a:lnTo>
                  <a:pt x="953259" y="129551"/>
                </a:lnTo>
                <a:lnTo>
                  <a:pt x="948695" y="123451"/>
                </a:lnTo>
                <a:lnTo>
                  <a:pt x="942592" y="115068"/>
                </a:lnTo>
                <a:lnTo>
                  <a:pt x="935740" y="106685"/>
                </a:lnTo>
                <a:lnTo>
                  <a:pt x="918971" y="94497"/>
                </a:lnTo>
                <a:lnTo>
                  <a:pt x="910593" y="86114"/>
                </a:lnTo>
                <a:lnTo>
                  <a:pt x="889259" y="73913"/>
                </a:lnTo>
                <a:lnTo>
                  <a:pt x="876304" y="67825"/>
                </a:lnTo>
                <a:lnTo>
                  <a:pt x="861823" y="61725"/>
                </a:lnTo>
                <a:lnTo>
                  <a:pt x="848868" y="55625"/>
                </a:lnTo>
                <a:lnTo>
                  <a:pt x="833625" y="49537"/>
                </a:lnTo>
                <a:lnTo>
                  <a:pt x="816869" y="44959"/>
                </a:lnTo>
                <a:lnTo>
                  <a:pt x="800099" y="38871"/>
                </a:lnTo>
                <a:lnTo>
                  <a:pt x="782580" y="35054"/>
                </a:lnTo>
                <a:lnTo>
                  <a:pt x="765811" y="30488"/>
                </a:lnTo>
                <a:lnTo>
                  <a:pt x="727709" y="22866"/>
                </a:lnTo>
                <a:lnTo>
                  <a:pt x="706375" y="18288"/>
                </a:lnTo>
                <a:lnTo>
                  <a:pt x="687331" y="14483"/>
                </a:lnTo>
                <a:lnTo>
                  <a:pt x="665984" y="12200"/>
                </a:lnTo>
                <a:lnTo>
                  <a:pt x="644651" y="8383"/>
                </a:lnTo>
                <a:lnTo>
                  <a:pt x="621029" y="6100"/>
                </a:lnTo>
                <a:lnTo>
                  <a:pt x="574549" y="2295"/>
                </a:lnTo>
                <a:lnTo>
                  <a:pt x="527305" y="0"/>
                </a:lnTo>
                <a:lnTo>
                  <a:pt x="478536" y="0"/>
                </a:lnTo>
              </a:path>
            </a:pathLst>
          </a:custGeom>
          <a:ln w="123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6651637" y="1704594"/>
            <a:ext cx="1999614" cy="863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167765" algn="l"/>
              </a:tabLst>
            </a:pPr>
            <a:r>
              <a:rPr sz="1350" spc="10" dirty="0">
                <a:latin typeface="Arial"/>
                <a:cs typeface="Arial"/>
              </a:rPr>
              <a:t>τ</a:t>
            </a:r>
            <a:r>
              <a:rPr sz="1350" spc="15" dirty="0">
                <a:latin typeface="Arial"/>
                <a:cs typeface="Arial"/>
              </a:rPr>
              <a:t>ρ</a:t>
            </a:r>
            <a:r>
              <a:rPr sz="1350" spc="5" dirty="0">
                <a:latin typeface="Arial"/>
                <a:cs typeface="Arial"/>
              </a:rPr>
              <a:t>ό</a:t>
            </a:r>
            <a:r>
              <a:rPr sz="1350" spc="30" dirty="0">
                <a:latin typeface="Arial"/>
                <a:cs typeface="Arial"/>
              </a:rPr>
              <a:t>π</a:t>
            </a:r>
            <a:r>
              <a:rPr sz="1350" spc="5" dirty="0">
                <a:latin typeface="Arial"/>
                <a:cs typeface="Arial"/>
              </a:rPr>
              <a:t>ο</a:t>
            </a:r>
            <a:r>
              <a:rPr sz="1350" spc="-5" dirty="0">
                <a:latin typeface="Arial"/>
                <a:cs typeface="Arial"/>
              </a:rPr>
              <a:t>ς</a:t>
            </a:r>
            <a:r>
              <a:rPr sz="1350" dirty="0">
                <a:latin typeface="Arial"/>
                <a:cs typeface="Arial"/>
              </a:rPr>
              <a:t>	</a:t>
            </a:r>
            <a:r>
              <a:rPr sz="1350" spc="15" dirty="0">
                <a:latin typeface="Arial"/>
                <a:cs typeface="Arial"/>
              </a:rPr>
              <a:t>Λα</a:t>
            </a:r>
            <a:r>
              <a:rPr sz="1350" dirty="0">
                <a:latin typeface="Arial"/>
                <a:cs typeface="Arial"/>
              </a:rPr>
              <a:t>ί</a:t>
            </a:r>
            <a:r>
              <a:rPr sz="1350" spc="30" dirty="0">
                <a:latin typeface="Arial"/>
                <a:cs typeface="Arial"/>
              </a:rPr>
              <a:t>µ</a:t>
            </a:r>
            <a:r>
              <a:rPr sz="1350" spc="20" dirty="0">
                <a:latin typeface="Arial"/>
                <a:cs typeface="Arial"/>
              </a:rPr>
              <a:t>αργα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13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tabLst>
                <a:tab pos="1269365" algn="l"/>
              </a:tabLst>
            </a:pPr>
            <a:r>
              <a:rPr sz="1350" spc="15" dirty="0">
                <a:latin typeface="Arial"/>
                <a:cs typeface="Arial"/>
              </a:rPr>
              <a:t>παθ</a:t>
            </a:r>
            <a:r>
              <a:rPr sz="1350" spc="50" dirty="0">
                <a:latin typeface="Arial"/>
                <a:cs typeface="Arial"/>
              </a:rPr>
              <a:t>ώ</a:t>
            </a:r>
            <a:r>
              <a:rPr sz="1350" spc="-5" dirty="0">
                <a:latin typeface="Arial"/>
                <a:cs typeface="Arial"/>
              </a:rPr>
              <a:t>ν</a:t>
            </a:r>
            <a:r>
              <a:rPr sz="1350" dirty="0">
                <a:latin typeface="Arial"/>
                <a:cs typeface="Arial"/>
              </a:rPr>
              <a:t>	</a:t>
            </a:r>
            <a:r>
              <a:rPr sz="2025" spc="30" baseline="2057" dirty="0">
                <a:latin typeface="Arial"/>
                <a:cs typeface="Arial"/>
              </a:rPr>
              <a:t>Γαζ</a:t>
            </a:r>
            <a:r>
              <a:rPr sz="2025" spc="15" baseline="2057" dirty="0">
                <a:latin typeface="Arial"/>
                <a:cs typeface="Arial"/>
              </a:rPr>
              <a:t>έ</a:t>
            </a:r>
            <a:r>
              <a:rPr sz="2025" spc="37" baseline="2057" dirty="0">
                <a:latin typeface="Arial"/>
                <a:cs typeface="Arial"/>
              </a:rPr>
              <a:t>λα</a:t>
            </a:r>
            <a:endParaRPr sz="2025" baseline="2057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350640" y="3704082"/>
            <a:ext cx="367030" cy="216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20" dirty="0">
                <a:latin typeface="Arial"/>
                <a:cs typeface="Arial"/>
              </a:rPr>
              <a:t>Ζ</a:t>
            </a:r>
            <a:r>
              <a:rPr sz="1350" spc="25" dirty="0">
                <a:latin typeface="Arial"/>
                <a:cs typeface="Arial"/>
              </a:rPr>
              <a:t>ώ</a:t>
            </a:r>
            <a:r>
              <a:rPr sz="1350" spc="-5" dirty="0">
                <a:latin typeface="Arial"/>
                <a:cs typeface="Arial"/>
              </a:rPr>
              <a:t>ο</a:t>
            </a:r>
            <a:endParaRPr sz="13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380103" y="3705605"/>
            <a:ext cx="685800" cy="216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5" dirty="0">
                <a:latin typeface="Arial"/>
                <a:cs typeface="Arial"/>
              </a:rPr>
              <a:t>δ</a:t>
            </a:r>
            <a:r>
              <a:rPr sz="1350" spc="15" dirty="0">
                <a:latin typeface="Arial"/>
                <a:cs typeface="Arial"/>
              </a:rPr>
              <a:t>ρ</a:t>
            </a:r>
            <a:r>
              <a:rPr sz="1350" spc="20" dirty="0">
                <a:latin typeface="Arial"/>
                <a:cs typeface="Arial"/>
              </a:rPr>
              <a:t>ά</a:t>
            </a:r>
            <a:r>
              <a:rPr sz="1350" spc="5" dirty="0">
                <a:latin typeface="Arial"/>
                <a:cs typeface="Arial"/>
              </a:rPr>
              <a:t>σ</a:t>
            </a:r>
            <a:r>
              <a:rPr sz="1350" spc="30" dirty="0">
                <a:latin typeface="Arial"/>
                <a:cs typeface="Arial"/>
              </a:rPr>
              <a:t>τ</a:t>
            </a:r>
            <a:r>
              <a:rPr sz="1350" spc="10" dirty="0">
                <a:latin typeface="Arial"/>
                <a:cs typeface="Arial"/>
              </a:rPr>
              <a:t>η</a:t>
            </a:r>
            <a:r>
              <a:rPr sz="1350" spc="-10" dirty="0">
                <a:latin typeface="Arial"/>
                <a:cs typeface="Arial"/>
              </a:rPr>
              <a:t>ς</a:t>
            </a:r>
            <a:endParaRPr sz="13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584063" y="3704082"/>
            <a:ext cx="513080" cy="216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30" dirty="0">
                <a:latin typeface="Arial"/>
                <a:cs typeface="Arial"/>
              </a:rPr>
              <a:t>Τ</a:t>
            </a:r>
            <a:r>
              <a:rPr sz="1350" spc="5" dirty="0">
                <a:latin typeface="Arial"/>
                <a:cs typeface="Arial"/>
              </a:rPr>
              <a:t>ρ</a:t>
            </a:r>
            <a:r>
              <a:rPr sz="1350" spc="30" dirty="0">
                <a:latin typeface="Arial"/>
                <a:cs typeface="Arial"/>
              </a:rPr>
              <a:t>ώω</a:t>
            </a:r>
            <a:endParaRPr sz="135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651637" y="3693414"/>
            <a:ext cx="599440" cy="216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10" dirty="0">
                <a:latin typeface="Arial"/>
                <a:cs typeface="Arial"/>
              </a:rPr>
              <a:t>τ</a:t>
            </a:r>
            <a:r>
              <a:rPr sz="1350" spc="15" dirty="0">
                <a:latin typeface="Arial"/>
                <a:cs typeface="Arial"/>
              </a:rPr>
              <a:t>ρ</a:t>
            </a:r>
            <a:r>
              <a:rPr sz="1350" spc="5" dirty="0">
                <a:latin typeface="Arial"/>
                <a:cs typeface="Arial"/>
              </a:rPr>
              <a:t>ό</a:t>
            </a:r>
            <a:r>
              <a:rPr sz="1350" spc="30" dirty="0">
                <a:latin typeface="Arial"/>
                <a:cs typeface="Arial"/>
              </a:rPr>
              <a:t>π</a:t>
            </a:r>
            <a:r>
              <a:rPr sz="1350" spc="5" dirty="0">
                <a:latin typeface="Arial"/>
                <a:cs typeface="Arial"/>
              </a:rPr>
              <a:t>ος</a:t>
            </a:r>
            <a:endParaRPr sz="135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742594" y="3657597"/>
            <a:ext cx="908685" cy="307975"/>
          </a:xfrm>
          <a:prstGeom prst="rect">
            <a:avLst/>
          </a:prstGeom>
          <a:ln w="12349">
            <a:solidFill>
              <a:srgbClr val="000000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70485">
              <a:lnSpc>
                <a:spcPct val="100000"/>
              </a:lnSpc>
              <a:spcBef>
                <a:spcPts val="220"/>
              </a:spcBef>
            </a:pPr>
            <a:r>
              <a:rPr sz="1350" spc="15" dirty="0">
                <a:latin typeface="Arial"/>
                <a:cs typeface="Arial"/>
              </a:rPr>
              <a:t>Λα</a:t>
            </a:r>
            <a:r>
              <a:rPr sz="1350" dirty="0">
                <a:latin typeface="Arial"/>
                <a:cs typeface="Arial"/>
              </a:rPr>
              <a:t>ί</a:t>
            </a:r>
            <a:r>
              <a:rPr sz="1350" spc="30" dirty="0">
                <a:latin typeface="Arial"/>
                <a:cs typeface="Arial"/>
              </a:rPr>
              <a:t>µ</a:t>
            </a:r>
            <a:r>
              <a:rPr sz="1350" spc="20" dirty="0">
                <a:latin typeface="Arial"/>
                <a:cs typeface="Arial"/>
              </a:rPr>
              <a:t>αργα</a:t>
            </a:r>
            <a:endParaRPr sz="135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735707" y="4293107"/>
            <a:ext cx="1108075" cy="216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40" dirty="0">
                <a:latin typeface="Arial"/>
                <a:cs typeface="Arial"/>
              </a:rPr>
              <a:t>Τ</a:t>
            </a:r>
            <a:r>
              <a:rPr sz="1350" dirty="0">
                <a:latin typeface="Arial"/>
                <a:cs typeface="Arial"/>
              </a:rPr>
              <a:t>ί</a:t>
            </a:r>
            <a:r>
              <a:rPr sz="1350" spc="25" dirty="0">
                <a:latin typeface="Arial"/>
                <a:cs typeface="Arial"/>
              </a:rPr>
              <a:t>γ</a:t>
            </a:r>
            <a:r>
              <a:rPr sz="1350" spc="5" dirty="0">
                <a:latin typeface="Arial"/>
                <a:cs typeface="Arial"/>
              </a:rPr>
              <a:t>ρ</a:t>
            </a:r>
            <a:r>
              <a:rPr sz="1350" spc="10" dirty="0">
                <a:latin typeface="Arial"/>
                <a:cs typeface="Arial"/>
              </a:rPr>
              <a:t>η</a:t>
            </a:r>
            <a:r>
              <a:rPr sz="1350" spc="15" dirty="0">
                <a:latin typeface="Arial"/>
                <a:cs typeface="Arial"/>
              </a:rPr>
              <a:t>ς</a:t>
            </a:r>
            <a:r>
              <a:rPr sz="1350" spc="0" dirty="0">
                <a:latin typeface="Arial"/>
                <a:cs typeface="Arial"/>
              </a:rPr>
              <a:t>:</a:t>
            </a:r>
            <a:r>
              <a:rPr sz="1350" spc="40" dirty="0">
                <a:latin typeface="Arial"/>
                <a:cs typeface="Arial"/>
              </a:rPr>
              <a:t>Τ</a:t>
            </a:r>
            <a:r>
              <a:rPr sz="1350" spc="25" dirty="0">
                <a:latin typeface="Arial"/>
                <a:cs typeface="Arial"/>
              </a:rPr>
              <a:t>ζ</a:t>
            </a:r>
            <a:r>
              <a:rPr sz="1350" spc="-5" dirty="0">
                <a:latin typeface="Arial"/>
                <a:cs typeface="Arial"/>
              </a:rPr>
              <a:t>ί</a:t>
            </a:r>
            <a:r>
              <a:rPr sz="1350" spc="25" dirty="0">
                <a:latin typeface="Arial"/>
                <a:cs typeface="Arial"/>
              </a:rPr>
              <a:t>µ</a:t>
            </a:r>
            <a:r>
              <a:rPr sz="1350" spc="5" dirty="0">
                <a:latin typeface="Arial"/>
                <a:cs typeface="Arial"/>
              </a:rPr>
              <a:t>ης</a:t>
            </a:r>
            <a:endParaRPr sz="13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380103" y="4296917"/>
            <a:ext cx="4271010" cy="26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96795" algn="l"/>
                <a:tab pos="3541395" algn="l"/>
              </a:tabLst>
            </a:pPr>
            <a:r>
              <a:rPr sz="1350" spc="5" dirty="0">
                <a:latin typeface="Arial"/>
                <a:cs typeface="Arial"/>
              </a:rPr>
              <a:t>δ</a:t>
            </a:r>
            <a:r>
              <a:rPr sz="1350" spc="15" dirty="0">
                <a:latin typeface="Arial"/>
                <a:cs typeface="Arial"/>
              </a:rPr>
              <a:t>ρ</a:t>
            </a:r>
            <a:r>
              <a:rPr sz="1350" spc="20" dirty="0">
                <a:latin typeface="Arial"/>
                <a:cs typeface="Arial"/>
              </a:rPr>
              <a:t>ά</a:t>
            </a:r>
            <a:r>
              <a:rPr sz="1350" spc="5" dirty="0">
                <a:latin typeface="Arial"/>
                <a:cs typeface="Arial"/>
              </a:rPr>
              <a:t>σ</a:t>
            </a:r>
            <a:r>
              <a:rPr sz="1350" spc="30" dirty="0">
                <a:latin typeface="Arial"/>
                <a:cs typeface="Arial"/>
              </a:rPr>
              <a:t>τ</a:t>
            </a:r>
            <a:r>
              <a:rPr sz="1350" spc="10" dirty="0">
                <a:latin typeface="Arial"/>
                <a:cs typeface="Arial"/>
              </a:rPr>
              <a:t>η</a:t>
            </a:r>
            <a:r>
              <a:rPr sz="1350" spc="-10" dirty="0">
                <a:latin typeface="Arial"/>
                <a:cs typeface="Arial"/>
              </a:rPr>
              <a:t>ς</a:t>
            </a:r>
            <a:r>
              <a:rPr sz="1350" dirty="0">
                <a:latin typeface="Arial"/>
                <a:cs typeface="Arial"/>
              </a:rPr>
              <a:t>	</a:t>
            </a:r>
            <a:r>
              <a:rPr sz="2025" spc="22" baseline="4115" dirty="0">
                <a:latin typeface="Arial"/>
                <a:cs typeface="Arial"/>
              </a:rPr>
              <a:t>παθ</a:t>
            </a:r>
            <a:r>
              <a:rPr sz="2025" spc="75" baseline="4115" dirty="0">
                <a:latin typeface="Arial"/>
                <a:cs typeface="Arial"/>
              </a:rPr>
              <a:t>ώ</a:t>
            </a:r>
            <a:r>
              <a:rPr sz="2025" spc="-7" baseline="4115" dirty="0">
                <a:latin typeface="Arial"/>
                <a:cs typeface="Arial"/>
              </a:rPr>
              <a:t>ν</a:t>
            </a:r>
            <a:r>
              <a:rPr sz="2025" baseline="4115" dirty="0">
                <a:latin typeface="Arial"/>
                <a:cs typeface="Arial"/>
              </a:rPr>
              <a:t>	</a:t>
            </a:r>
            <a:r>
              <a:rPr sz="2025" spc="30" baseline="6172" dirty="0">
                <a:latin typeface="Arial"/>
                <a:cs typeface="Arial"/>
              </a:rPr>
              <a:t>Γαζ</a:t>
            </a:r>
            <a:r>
              <a:rPr sz="2025" spc="15" baseline="6172" dirty="0">
                <a:latin typeface="Arial"/>
                <a:cs typeface="Arial"/>
              </a:rPr>
              <a:t>έ</a:t>
            </a:r>
            <a:r>
              <a:rPr sz="2025" spc="37" baseline="6172" dirty="0">
                <a:latin typeface="Arial"/>
                <a:cs typeface="Arial"/>
              </a:rPr>
              <a:t>λα</a:t>
            </a:r>
            <a:endParaRPr sz="2025" baseline="6172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46843" y="4828540"/>
            <a:ext cx="9575800" cy="1938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>
              <a:lnSpc>
                <a:spcPct val="100000"/>
              </a:lnSpc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u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v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αληθείς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γράφοι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ο προκύπτων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w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εξασφαλι</a:t>
            </a:r>
            <a:r>
              <a:rPr sz="2000" spc="0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ένα ορθός δο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ικά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10" dirty="0">
                <a:latin typeface="Times New Roman"/>
                <a:cs typeface="Times New Roman"/>
              </a:rPr>
              <a:t>Τ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γίνεται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τ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νόη</a:t>
            </a:r>
            <a:r>
              <a:rPr sz="2000" spc="-90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;</a:t>
            </a:r>
            <a:endParaRPr sz="2000">
              <a:latin typeface="Times New Roman"/>
              <a:cs typeface="Times New Roman"/>
            </a:endParaRPr>
          </a:p>
          <a:p>
            <a:pPr marL="1095375" indent="-384175">
              <a:lnSpc>
                <a:spcPct val="100000"/>
              </a:lnSpc>
              <a:spcBef>
                <a:spcPts val="204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dirty="0">
                <a:latin typeface="Times New Roman"/>
                <a:cs typeface="Times New Roman"/>
              </a:rPr>
              <a:t>Οι </a:t>
            </a:r>
            <a:r>
              <a:rPr sz="1800" spc="-10" dirty="0">
                <a:latin typeface="Times New Roman"/>
                <a:cs typeface="Times New Roman"/>
              </a:rPr>
              <a:t>κανόνε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εξειδίκευση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δ</a:t>
            </a:r>
            <a:r>
              <a:rPr sz="1800" spc="-5" dirty="0">
                <a:latin typeface="Times New Roman"/>
                <a:cs typeface="Times New Roman"/>
              </a:rPr>
              <a:t>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διατηρούν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την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τ</a:t>
            </a:r>
            <a:r>
              <a:rPr sz="1800" spc="-5" dirty="0">
                <a:latin typeface="Times New Roman"/>
                <a:cs typeface="Times New Roman"/>
              </a:rPr>
              <a:t>ι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ή </a:t>
            </a:r>
            <a:r>
              <a:rPr sz="1800" spc="-10" dirty="0">
                <a:latin typeface="Times New Roman"/>
                <a:cs typeface="Times New Roman"/>
              </a:rPr>
              <a:t>αληθεία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των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προτάσεων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στις </a:t>
            </a:r>
            <a:r>
              <a:rPr sz="1800" spc="-10" dirty="0">
                <a:latin typeface="Times New Roman"/>
                <a:cs typeface="Times New Roman"/>
              </a:rPr>
              <a:t>οποίε</a:t>
            </a:r>
            <a:r>
              <a:rPr sz="1800" spc="-5" dirty="0">
                <a:latin typeface="Times New Roman"/>
                <a:cs typeface="Times New Roman"/>
              </a:rPr>
              <a:t>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δρουν.</a:t>
            </a:r>
            <a:endParaRPr sz="1800">
              <a:latin typeface="Times New Roman"/>
              <a:cs typeface="Times New Roman"/>
            </a:endParaRPr>
          </a:p>
          <a:p>
            <a:pPr marL="1095375" indent="-384175">
              <a:lnSpc>
                <a:spcPct val="100000"/>
              </a:lnSpc>
              <a:spcBef>
                <a:spcPts val="210"/>
              </a:spcBef>
              <a:buSzPct val="88888"/>
              <a:buFont typeface="Symbol"/>
              <a:buChar char=""/>
              <a:tabLst>
                <a:tab pos="1096010" algn="l"/>
              </a:tabLst>
            </a:pPr>
            <a:r>
              <a:rPr sz="1800" spc="15" dirty="0">
                <a:latin typeface="Times New Roman"/>
                <a:cs typeface="Times New Roman"/>
              </a:rPr>
              <a:t>∆εν </a:t>
            </a:r>
            <a:r>
              <a:rPr sz="1800" spc="-10" dirty="0">
                <a:latin typeface="Times New Roman"/>
                <a:cs typeface="Times New Roman"/>
              </a:rPr>
              <a:t>είνα</a:t>
            </a:r>
            <a:r>
              <a:rPr sz="1800" spc="-5" dirty="0">
                <a:latin typeface="Times New Roman"/>
                <a:cs typeface="Times New Roman"/>
              </a:rPr>
              <a:t>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σίγουρ</a:t>
            </a:r>
            <a:r>
              <a:rPr sz="1800" spc="-5" dirty="0">
                <a:latin typeface="Times New Roman"/>
                <a:cs typeface="Times New Roman"/>
              </a:rPr>
              <a:t>ο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ότι</a:t>
            </a:r>
            <a:r>
              <a:rPr sz="1800" dirty="0">
                <a:latin typeface="Times New Roman"/>
                <a:cs typeface="Times New Roman"/>
              </a:rPr>
              <a:t> ο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τίγρης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'Τζ</a:t>
            </a:r>
            <a:r>
              <a:rPr sz="1800" spc="-5" dirty="0">
                <a:latin typeface="Times New Roman"/>
                <a:cs typeface="Times New Roman"/>
              </a:rPr>
              <a:t>ί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ης</a:t>
            </a:r>
            <a:r>
              <a:rPr sz="1800" dirty="0">
                <a:latin typeface="Times New Roman"/>
                <a:cs typeface="Times New Roman"/>
              </a:rPr>
              <a:t>'</a:t>
            </a:r>
            <a:r>
              <a:rPr sz="1800" spc="-5" dirty="0">
                <a:latin typeface="Times New Roman"/>
                <a:cs typeface="Times New Roman"/>
              </a:rPr>
              <a:t> είναι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το ζώ</a:t>
            </a:r>
            <a:r>
              <a:rPr sz="1800" dirty="0">
                <a:latin typeface="Times New Roman"/>
                <a:cs typeface="Times New Roman"/>
              </a:rPr>
              <a:t>ο </a:t>
            </a:r>
            <a:r>
              <a:rPr sz="1800" spc="-10" dirty="0">
                <a:latin typeface="Times New Roman"/>
                <a:cs typeface="Times New Roman"/>
              </a:rPr>
              <a:t>πο</a:t>
            </a:r>
            <a:r>
              <a:rPr sz="1800" spc="-5" dirty="0">
                <a:latin typeface="Times New Roman"/>
                <a:cs typeface="Times New Roman"/>
              </a:rPr>
              <a:t>υ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τρώει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λα</a:t>
            </a:r>
            <a:r>
              <a:rPr sz="1800" dirty="0">
                <a:latin typeface="Times New Roman"/>
                <a:cs typeface="Times New Roman"/>
              </a:rPr>
              <a:t>ί</a:t>
            </a:r>
            <a:r>
              <a:rPr sz="1800" spc="-75" dirty="0">
                <a:latin typeface="Times New Roman"/>
                <a:cs typeface="Times New Roman"/>
              </a:rPr>
              <a:t>µ</a:t>
            </a:r>
            <a:r>
              <a:rPr sz="1800" spc="-5" dirty="0">
                <a:latin typeface="Times New Roman"/>
                <a:cs typeface="Times New Roman"/>
              </a:rPr>
              <a:t>αργ</a:t>
            </a:r>
            <a:r>
              <a:rPr sz="1800" spc="-10" dirty="0">
                <a:latin typeface="Times New Roman"/>
                <a:cs typeface="Times New Roman"/>
              </a:rPr>
              <a:t>α</a:t>
            </a:r>
            <a:r>
              <a:rPr sz="1800" dirty="0">
                <a:latin typeface="Times New Roman"/>
                <a:cs typeface="Times New Roman"/>
              </a:rPr>
              <a:t>!</a:t>
            </a:r>
            <a:endParaRPr sz="18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b="1" dirty="0">
                <a:latin typeface="Times New Roman"/>
                <a:cs typeface="Times New Roman"/>
              </a:rPr>
              <a:t>Σ</a:t>
            </a:r>
            <a:r>
              <a:rPr sz="2200" b="1" spc="-5" dirty="0">
                <a:latin typeface="Times New Roman"/>
                <a:cs typeface="Times New Roman"/>
              </a:rPr>
              <a:t>υ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spc="-5" dirty="0">
                <a:latin typeface="Times New Roman"/>
                <a:cs typeface="Times New Roman"/>
              </a:rPr>
              <a:t>πέρα</a:t>
            </a:r>
            <a:r>
              <a:rPr sz="2200" b="1" spc="5" dirty="0">
                <a:latin typeface="Times New Roman"/>
                <a:cs typeface="Times New Roman"/>
              </a:rPr>
              <a:t>σ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: </a:t>
            </a:r>
            <a:r>
              <a:rPr sz="2200" spc="-5" dirty="0">
                <a:latin typeface="Times New Roman"/>
                <a:cs typeface="Times New Roman"/>
              </a:rPr>
              <a:t>δε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επαρκού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για</a:t>
            </a:r>
            <a:r>
              <a:rPr sz="2200" spc="-10" dirty="0">
                <a:latin typeface="Times New Roman"/>
                <a:cs typeface="Times New Roman"/>
              </a:rPr>
              <a:t> συλλογιστικ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εννοιολογικού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γράφους.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28" name="object 1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39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42110">
              <a:lnSpc>
                <a:spcPct val="100000"/>
              </a:lnSpc>
            </a:pPr>
            <a:r>
              <a:rPr spc="150" dirty="0"/>
              <a:t>∆</a:t>
            </a:r>
            <a:r>
              <a:rPr spc="155" dirty="0"/>
              <a:t>ο</a:t>
            </a:r>
            <a:r>
              <a:rPr spc="110" dirty="0">
                <a:latin typeface="Arial"/>
                <a:cs typeface="Arial"/>
              </a:rPr>
              <a:t>µ</a:t>
            </a:r>
            <a:r>
              <a:rPr spc="-5" dirty="0"/>
              <a:t>η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ένε</a:t>
            </a:r>
            <a:r>
              <a:rPr spc="-5" dirty="0"/>
              <a:t>ς</a:t>
            </a:r>
            <a:r>
              <a:rPr spc="-105" dirty="0"/>
              <a:t> </a:t>
            </a:r>
            <a:r>
              <a:rPr spc="-114" dirty="0"/>
              <a:t>Α</a:t>
            </a:r>
            <a:r>
              <a:rPr spc="-5" dirty="0"/>
              <a:t>να</a:t>
            </a:r>
            <a:r>
              <a:rPr spc="-90" dirty="0"/>
              <a:t>π</a:t>
            </a:r>
            <a:r>
              <a:rPr spc="-5" dirty="0"/>
              <a:t>αρασ</a:t>
            </a:r>
            <a:r>
              <a:rPr spc="-85" dirty="0"/>
              <a:t>τ</a:t>
            </a:r>
            <a:r>
              <a:rPr spc="-10" dirty="0"/>
              <a:t>ά</a:t>
            </a:r>
            <a:r>
              <a:rPr spc="-5" dirty="0"/>
              <a:t>σεις</a:t>
            </a:r>
            <a:r>
              <a:rPr spc="15" dirty="0"/>
              <a:t> </a:t>
            </a:r>
            <a:r>
              <a:rPr spc="-10" dirty="0"/>
              <a:t>Γνώσης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15" y="1311655"/>
            <a:ext cx="8355330" cy="4134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Κλασικ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Λογικ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dirty="0">
                <a:latin typeface="Times New Roman"/>
                <a:cs typeface="Times New Roman"/>
              </a:rPr>
              <a:t>: </a:t>
            </a:r>
            <a:r>
              <a:rPr sz="2200" spc="-10" dirty="0">
                <a:latin typeface="Times New Roman"/>
                <a:cs typeface="Times New Roman"/>
              </a:rPr>
              <a:t>αυστηρότητ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αναπαράστασ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γνώσης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Στην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πράξ</a:t>
            </a:r>
            <a:r>
              <a:rPr sz="2200" dirty="0">
                <a:latin typeface="Times New Roman"/>
                <a:cs typeface="Times New Roman"/>
              </a:rPr>
              <a:t>η: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απαιτείται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ια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λιγότερο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αυστηρή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περισσότερο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διαισθητική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προσέγγιση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είναι επιθυ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ητή η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είωση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όγκου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καταλ</a:t>
            </a:r>
            <a:r>
              <a:rPr sz="2000" spc="5" dirty="0">
                <a:latin typeface="Times New Roman"/>
                <a:cs typeface="Times New Roman"/>
              </a:rPr>
              <a:t>α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βάνε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η γνώση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25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35" dirty="0">
                <a:latin typeface="Times New Roman"/>
                <a:cs typeface="Times New Roman"/>
              </a:rPr>
              <a:t>∆ο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ένε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Αναπαραστάσει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Γνώσης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Ση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ασιολογικά </a:t>
            </a:r>
            <a:r>
              <a:rPr sz="2000" spc="5" dirty="0">
                <a:latin typeface="Times New Roman"/>
                <a:cs typeface="Times New Roman"/>
              </a:rPr>
              <a:t>∆ίκτυα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Πλαίσια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ενα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Εννοιολογική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Εξάρτηση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Σενάρια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Εννοιολογικοί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Γράφοι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4</a:t>
            </a:fld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05833" y="336042"/>
            <a:ext cx="167830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Προβολή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052830"/>
            <a:ext cx="9949815" cy="2657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508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χρήσ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κανόνω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5" dirty="0">
                <a:latin typeface="Times New Roman"/>
                <a:cs typeface="Times New Roman"/>
              </a:rPr>
              <a:t>ορθή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δι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όρφωση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παράγε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γενικεύσει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(generalizations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-10" dirty="0">
                <a:latin typeface="Times New Roman"/>
                <a:cs typeface="Times New Roman"/>
              </a:rPr>
              <a:t> και εξειδικεύσει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(specializations).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4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γενίκευση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ενός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αληθής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οδηγεί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επίσης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αληθής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εξειδίκευση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ενός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γράφο</a:t>
            </a:r>
            <a:r>
              <a:rPr sz="2000" spc="-5" dirty="0">
                <a:latin typeface="Times New Roman"/>
                <a:cs typeface="Times New Roman"/>
              </a:rPr>
              <a:t>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ψευδής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οδηγεί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επίσης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ψευδής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προβολ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(projection):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ο γράφος </a:t>
            </a:r>
            <a:r>
              <a:rPr sz="2000" i="1" spc="-5" dirty="0">
                <a:latin typeface="Times New Roman"/>
                <a:cs typeface="Times New Roman"/>
              </a:rPr>
              <a:t>u' </a:t>
            </a:r>
            <a:r>
              <a:rPr sz="2000" spc="-5" dirty="0">
                <a:latin typeface="Times New Roman"/>
                <a:cs typeface="Times New Roman"/>
              </a:rPr>
              <a:t>ονο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άζετα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προβολή</a:t>
            </a:r>
            <a:r>
              <a:rPr sz="2000" b="1" i="1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του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v στον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βολίζεται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πv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όλη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διαδικασία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ον</a:t>
            </a:r>
            <a:r>
              <a:rPr sz="2000" spc="-10" dirty="0">
                <a:latin typeface="Times New Roman"/>
                <a:cs typeface="Times New Roman"/>
              </a:rPr>
              <a:t>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άζεται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επίσης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"προβολ</a:t>
            </a:r>
            <a:r>
              <a:rPr sz="2000" dirty="0">
                <a:latin typeface="Times New Roman"/>
                <a:cs typeface="Times New Roman"/>
              </a:rPr>
              <a:t>ή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Πρακτικ</a:t>
            </a:r>
            <a:r>
              <a:rPr sz="2000" dirty="0">
                <a:latin typeface="Times New Roman"/>
                <a:cs typeface="Times New Roman"/>
              </a:rPr>
              <a:t>ά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v </a:t>
            </a:r>
            <a:r>
              <a:rPr sz="2000" spc="-5" dirty="0">
                <a:latin typeface="Times New Roman"/>
                <a:cs typeface="Times New Roman"/>
              </a:rPr>
              <a:t>υπάρχει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(όχι αυτούσιο</a:t>
            </a:r>
            <a:r>
              <a:rPr sz="200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) </a:t>
            </a:r>
            <a:r>
              <a:rPr sz="2000" spc="-9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έσα στον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γράφ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54682" y="4790605"/>
            <a:ext cx="6771106" cy="10776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46003" y="4835397"/>
            <a:ext cx="156210" cy="292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-5" dirty="0">
                <a:latin typeface="Arial"/>
                <a:cs typeface="Arial"/>
              </a:rPr>
              <a:t>u</a:t>
            </a:r>
            <a:endParaRPr sz="18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842907" y="4134611"/>
            <a:ext cx="429259" cy="93345"/>
          </a:xfrm>
          <a:custGeom>
            <a:avLst/>
            <a:gdLst/>
            <a:ahLst/>
            <a:cxnLst/>
            <a:rect l="l" t="t" r="r" b="b"/>
            <a:pathLst>
              <a:path w="429260" h="93345">
                <a:moveTo>
                  <a:pt x="140969" y="0"/>
                </a:moveTo>
                <a:lnTo>
                  <a:pt x="0" y="44958"/>
                </a:lnTo>
                <a:lnTo>
                  <a:pt x="84581" y="73761"/>
                </a:lnTo>
                <a:lnTo>
                  <a:pt x="84581" y="41910"/>
                </a:lnTo>
                <a:lnTo>
                  <a:pt x="87630" y="36575"/>
                </a:lnTo>
                <a:lnTo>
                  <a:pt x="90678" y="36575"/>
                </a:lnTo>
                <a:lnTo>
                  <a:pt x="96012" y="33527"/>
                </a:lnTo>
                <a:lnTo>
                  <a:pt x="107442" y="33527"/>
                </a:lnTo>
                <a:lnTo>
                  <a:pt x="140969" y="0"/>
                </a:lnTo>
                <a:close/>
              </a:path>
              <a:path w="429260" h="93345">
                <a:moveTo>
                  <a:pt x="109570" y="59436"/>
                </a:moveTo>
                <a:lnTo>
                  <a:pt x="96012" y="44958"/>
                </a:lnTo>
                <a:lnTo>
                  <a:pt x="96012" y="33527"/>
                </a:lnTo>
                <a:lnTo>
                  <a:pt x="90678" y="36575"/>
                </a:lnTo>
                <a:lnTo>
                  <a:pt x="87630" y="36575"/>
                </a:lnTo>
                <a:lnTo>
                  <a:pt x="84581" y="41910"/>
                </a:lnTo>
                <a:lnTo>
                  <a:pt x="84581" y="50291"/>
                </a:lnTo>
                <a:lnTo>
                  <a:pt x="90678" y="56387"/>
                </a:lnTo>
                <a:lnTo>
                  <a:pt x="96012" y="59436"/>
                </a:lnTo>
                <a:lnTo>
                  <a:pt x="96012" y="44958"/>
                </a:lnTo>
                <a:lnTo>
                  <a:pt x="107442" y="33527"/>
                </a:lnTo>
                <a:lnTo>
                  <a:pt x="107442" y="59436"/>
                </a:lnTo>
                <a:lnTo>
                  <a:pt x="109570" y="59436"/>
                </a:lnTo>
                <a:close/>
              </a:path>
              <a:path w="429260" h="93345">
                <a:moveTo>
                  <a:pt x="140969" y="92963"/>
                </a:moveTo>
                <a:lnTo>
                  <a:pt x="109570" y="59436"/>
                </a:lnTo>
                <a:lnTo>
                  <a:pt x="96012" y="59436"/>
                </a:lnTo>
                <a:lnTo>
                  <a:pt x="90678" y="56387"/>
                </a:lnTo>
                <a:lnTo>
                  <a:pt x="84581" y="50291"/>
                </a:lnTo>
                <a:lnTo>
                  <a:pt x="84581" y="73761"/>
                </a:lnTo>
                <a:lnTo>
                  <a:pt x="140969" y="92963"/>
                </a:lnTo>
                <a:close/>
              </a:path>
              <a:path w="429260" h="93345">
                <a:moveTo>
                  <a:pt x="429005" y="50291"/>
                </a:moveTo>
                <a:lnTo>
                  <a:pt x="429005" y="41910"/>
                </a:lnTo>
                <a:lnTo>
                  <a:pt x="425957" y="36575"/>
                </a:lnTo>
                <a:lnTo>
                  <a:pt x="422909" y="36575"/>
                </a:lnTo>
                <a:lnTo>
                  <a:pt x="417575" y="33527"/>
                </a:lnTo>
                <a:lnTo>
                  <a:pt x="107442" y="33527"/>
                </a:lnTo>
                <a:lnTo>
                  <a:pt x="96012" y="44958"/>
                </a:lnTo>
                <a:lnTo>
                  <a:pt x="109570" y="59436"/>
                </a:lnTo>
                <a:lnTo>
                  <a:pt x="417575" y="59436"/>
                </a:lnTo>
                <a:lnTo>
                  <a:pt x="422909" y="56387"/>
                </a:lnTo>
                <a:lnTo>
                  <a:pt x="429005" y="502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927489" y="4168140"/>
            <a:ext cx="344805" cy="26034"/>
          </a:xfrm>
          <a:custGeom>
            <a:avLst/>
            <a:gdLst/>
            <a:ahLst/>
            <a:cxnLst/>
            <a:rect l="l" t="t" r="r" b="b"/>
            <a:pathLst>
              <a:path w="344804" h="26035">
                <a:moveTo>
                  <a:pt x="332993" y="25908"/>
                </a:moveTo>
                <a:lnTo>
                  <a:pt x="11430" y="25908"/>
                </a:lnTo>
                <a:lnTo>
                  <a:pt x="6096" y="22860"/>
                </a:lnTo>
                <a:lnTo>
                  <a:pt x="0" y="16763"/>
                </a:lnTo>
                <a:lnTo>
                  <a:pt x="0" y="8382"/>
                </a:lnTo>
                <a:lnTo>
                  <a:pt x="3048" y="3048"/>
                </a:lnTo>
                <a:lnTo>
                  <a:pt x="6096" y="3048"/>
                </a:lnTo>
                <a:lnTo>
                  <a:pt x="11430" y="0"/>
                </a:lnTo>
                <a:lnTo>
                  <a:pt x="332993" y="0"/>
                </a:lnTo>
                <a:lnTo>
                  <a:pt x="338327" y="3048"/>
                </a:lnTo>
                <a:lnTo>
                  <a:pt x="341375" y="3048"/>
                </a:lnTo>
                <a:lnTo>
                  <a:pt x="344423" y="8382"/>
                </a:lnTo>
                <a:lnTo>
                  <a:pt x="344423" y="16763"/>
                </a:lnTo>
                <a:lnTo>
                  <a:pt x="338327" y="22860"/>
                </a:lnTo>
                <a:lnTo>
                  <a:pt x="332993" y="259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842907" y="4134611"/>
            <a:ext cx="140970" cy="93345"/>
          </a:xfrm>
          <a:custGeom>
            <a:avLst/>
            <a:gdLst/>
            <a:ahLst/>
            <a:cxnLst/>
            <a:rect l="l" t="t" r="r" b="b"/>
            <a:pathLst>
              <a:path w="140969" h="93345">
                <a:moveTo>
                  <a:pt x="96012" y="44958"/>
                </a:moveTo>
                <a:lnTo>
                  <a:pt x="140969" y="92963"/>
                </a:lnTo>
                <a:lnTo>
                  <a:pt x="0" y="44958"/>
                </a:lnTo>
                <a:lnTo>
                  <a:pt x="140969" y="0"/>
                </a:lnTo>
                <a:lnTo>
                  <a:pt x="96012" y="4495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29213" y="4134611"/>
            <a:ext cx="434340" cy="93345"/>
          </a:xfrm>
          <a:custGeom>
            <a:avLst/>
            <a:gdLst/>
            <a:ahLst/>
            <a:cxnLst/>
            <a:rect l="l" t="t" r="r" b="b"/>
            <a:pathLst>
              <a:path w="434339" h="93345">
                <a:moveTo>
                  <a:pt x="140970" y="0"/>
                </a:moveTo>
                <a:lnTo>
                  <a:pt x="0" y="44958"/>
                </a:lnTo>
                <a:lnTo>
                  <a:pt x="81534" y="72723"/>
                </a:lnTo>
                <a:lnTo>
                  <a:pt x="81534" y="44958"/>
                </a:lnTo>
                <a:lnTo>
                  <a:pt x="84582" y="41910"/>
                </a:lnTo>
                <a:lnTo>
                  <a:pt x="87630" y="36575"/>
                </a:lnTo>
                <a:lnTo>
                  <a:pt x="89916" y="36575"/>
                </a:lnTo>
                <a:lnTo>
                  <a:pt x="96012" y="33527"/>
                </a:lnTo>
                <a:lnTo>
                  <a:pt x="107442" y="33527"/>
                </a:lnTo>
                <a:lnTo>
                  <a:pt x="140970" y="0"/>
                </a:lnTo>
                <a:close/>
              </a:path>
              <a:path w="434339" h="93345">
                <a:moveTo>
                  <a:pt x="109570" y="59436"/>
                </a:moveTo>
                <a:lnTo>
                  <a:pt x="96012" y="44958"/>
                </a:lnTo>
                <a:lnTo>
                  <a:pt x="96012" y="33527"/>
                </a:lnTo>
                <a:lnTo>
                  <a:pt x="89916" y="36575"/>
                </a:lnTo>
                <a:lnTo>
                  <a:pt x="87630" y="36575"/>
                </a:lnTo>
                <a:lnTo>
                  <a:pt x="84582" y="41910"/>
                </a:lnTo>
                <a:lnTo>
                  <a:pt x="81534" y="44958"/>
                </a:lnTo>
                <a:lnTo>
                  <a:pt x="84582" y="50291"/>
                </a:lnTo>
                <a:lnTo>
                  <a:pt x="87630" y="53339"/>
                </a:lnTo>
                <a:lnTo>
                  <a:pt x="89916" y="56387"/>
                </a:lnTo>
                <a:lnTo>
                  <a:pt x="96012" y="59436"/>
                </a:lnTo>
                <a:lnTo>
                  <a:pt x="96012" y="44958"/>
                </a:lnTo>
                <a:lnTo>
                  <a:pt x="107442" y="33527"/>
                </a:lnTo>
                <a:lnTo>
                  <a:pt x="107442" y="59436"/>
                </a:lnTo>
                <a:lnTo>
                  <a:pt x="109570" y="59436"/>
                </a:lnTo>
                <a:close/>
              </a:path>
              <a:path w="434339" h="93345">
                <a:moveTo>
                  <a:pt x="140970" y="92963"/>
                </a:moveTo>
                <a:lnTo>
                  <a:pt x="109570" y="59436"/>
                </a:lnTo>
                <a:lnTo>
                  <a:pt x="96012" y="59436"/>
                </a:lnTo>
                <a:lnTo>
                  <a:pt x="89916" y="56387"/>
                </a:lnTo>
                <a:lnTo>
                  <a:pt x="87630" y="53339"/>
                </a:lnTo>
                <a:lnTo>
                  <a:pt x="84582" y="50291"/>
                </a:lnTo>
                <a:lnTo>
                  <a:pt x="81534" y="44958"/>
                </a:lnTo>
                <a:lnTo>
                  <a:pt x="81534" y="72723"/>
                </a:lnTo>
                <a:lnTo>
                  <a:pt x="140970" y="92963"/>
                </a:lnTo>
                <a:close/>
              </a:path>
              <a:path w="434339" h="93345">
                <a:moveTo>
                  <a:pt x="434340" y="50291"/>
                </a:moveTo>
                <a:lnTo>
                  <a:pt x="434340" y="41910"/>
                </a:lnTo>
                <a:lnTo>
                  <a:pt x="431292" y="36575"/>
                </a:lnTo>
                <a:lnTo>
                  <a:pt x="428244" y="36575"/>
                </a:lnTo>
                <a:lnTo>
                  <a:pt x="422910" y="33527"/>
                </a:lnTo>
                <a:lnTo>
                  <a:pt x="107442" y="33527"/>
                </a:lnTo>
                <a:lnTo>
                  <a:pt x="96012" y="44958"/>
                </a:lnTo>
                <a:lnTo>
                  <a:pt x="109570" y="59436"/>
                </a:lnTo>
                <a:lnTo>
                  <a:pt x="422910" y="59436"/>
                </a:lnTo>
                <a:lnTo>
                  <a:pt x="428244" y="56387"/>
                </a:lnTo>
                <a:lnTo>
                  <a:pt x="434340" y="502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10747" y="4168140"/>
            <a:ext cx="353060" cy="26034"/>
          </a:xfrm>
          <a:custGeom>
            <a:avLst/>
            <a:gdLst/>
            <a:ahLst/>
            <a:cxnLst/>
            <a:rect l="l" t="t" r="r" b="b"/>
            <a:pathLst>
              <a:path w="353060" h="26035">
                <a:moveTo>
                  <a:pt x="341375" y="25908"/>
                </a:moveTo>
                <a:lnTo>
                  <a:pt x="14477" y="25908"/>
                </a:lnTo>
                <a:lnTo>
                  <a:pt x="8382" y="22860"/>
                </a:lnTo>
                <a:lnTo>
                  <a:pt x="6096" y="19812"/>
                </a:lnTo>
                <a:lnTo>
                  <a:pt x="3048" y="16763"/>
                </a:lnTo>
                <a:lnTo>
                  <a:pt x="0" y="11430"/>
                </a:lnTo>
                <a:lnTo>
                  <a:pt x="3048" y="8382"/>
                </a:lnTo>
                <a:lnTo>
                  <a:pt x="6096" y="3048"/>
                </a:lnTo>
                <a:lnTo>
                  <a:pt x="8382" y="3048"/>
                </a:lnTo>
                <a:lnTo>
                  <a:pt x="14477" y="0"/>
                </a:lnTo>
                <a:lnTo>
                  <a:pt x="341375" y="0"/>
                </a:lnTo>
                <a:lnTo>
                  <a:pt x="346710" y="3048"/>
                </a:lnTo>
                <a:lnTo>
                  <a:pt x="349758" y="3048"/>
                </a:lnTo>
                <a:lnTo>
                  <a:pt x="352806" y="8382"/>
                </a:lnTo>
                <a:lnTo>
                  <a:pt x="352806" y="16763"/>
                </a:lnTo>
                <a:lnTo>
                  <a:pt x="346710" y="22860"/>
                </a:lnTo>
                <a:lnTo>
                  <a:pt x="341375" y="2590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29213" y="4134611"/>
            <a:ext cx="140970" cy="93345"/>
          </a:xfrm>
          <a:custGeom>
            <a:avLst/>
            <a:gdLst/>
            <a:ahLst/>
            <a:cxnLst/>
            <a:rect l="l" t="t" r="r" b="b"/>
            <a:pathLst>
              <a:path w="140970" h="93345">
                <a:moveTo>
                  <a:pt x="96012" y="44958"/>
                </a:moveTo>
                <a:lnTo>
                  <a:pt x="140970" y="92963"/>
                </a:lnTo>
                <a:lnTo>
                  <a:pt x="0" y="44958"/>
                </a:lnTo>
                <a:lnTo>
                  <a:pt x="140970" y="0"/>
                </a:lnTo>
                <a:lnTo>
                  <a:pt x="96012" y="4495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69749" y="4114800"/>
            <a:ext cx="434340" cy="96520"/>
          </a:xfrm>
          <a:custGeom>
            <a:avLst/>
            <a:gdLst/>
            <a:ahLst/>
            <a:cxnLst/>
            <a:rect l="l" t="t" r="r" b="b"/>
            <a:pathLst>
              <a:path w="434339" h="96520">
                <a:moveTo>
                  <a:pt x="341375" y="48005"/>
                </a:moveTo>
                <a:lnTo>
                  <a:pt x="329946" y="36575"/>
                </a:lnTo>
                <a:lnTo>
                  <a:pt x="5334" y="36576"/>
                </a:lnTo>
                <a:lnTo>
                  <a:pt x="3048" y="39624"/>
                </a:lnTo>
                <a:lnTo>
                  <a:pt x="0" y="44958"/>
                </a:lnTo>
                <a:lnTo>
                  <a:pt x="0" y="53340"/>
                </a:lnTo>
                <a:lnTo>
                  <a:pt x="3048" y="56388"/>
                </a:lnTo>
                <a:lnTo>
                  <a:pt x="5334" y="59436"/>
                </a:lnTo>
                <a:lnTo>
                  <a:pt x="329945" y="59436"/>
                </a:lnTo>
                <a:lnTo>
                  <a:pt x="341375" y="48005"/>
                </a:lnTo>
                <a:close/>
              </a:path>
              <a:path w="434339" h="96520">
                <a:moveTo>
                  <a:pt x="434340" y="48005"/>
                </a:moveTo>
                <a:lnTo>
                  <a:pt x="293370" y="0"/>
                </a:lnTo>
                <a:lnTo>
                  <a:pt x="329945" y="36575"/>
                </a:lnTo>
                <a:lnTo>
                  <a:pt x="343662" y="36575"/>
                </a:lnTo>
                <a:lnTo>
                  <a:pt x="349758" y="39624"/>
                </a:lnTo>
                <a:lnTo>
                  <a:pt x="352044" y="44958"/>
                </a:lnTo>
                <a:lnTo>
                  <a:pt x="352044" y="76031"/>
                </a:lnTo>
                <a:lnTo>
                  <a:pt x="434340" y="48005"/>
                </a:lnTo>
                <a:close/>
              </a:path>
              <a:path w="434339" h="96520">
                <a:moveTo>
                  <a:pt x="352044" y="76031"/>
                </a:moveTo>
                <a:lnTo>
                  <a:pt x="352044" y="53339"/>
                </a:lnTo>
                <a:lnTo>
                  <a:pt x="349758" y="56387"/>
                </a:lnTo>
                <a:lnTo>
                  <a:pt x="343662" y="59436"/>
                </a:lnTo>
                <a:lnTo>
                  <a:pt x="329945" y="59436"/>
                </a:lnTo>
                <a:lnTo>
                  <a:pt x="293370" y="96012"/>
                </a:lnTo>
                <a:lnTo>
                  <a:pt x="352044" y="76031"/>
                </a:lnTo>
                <a:close/>
              </a:path>
              <a:path w="434339" h="96520">
                <a:moveTo>
                  <a:pt x="352044" y="53339"/>
                </a:moveTo>
                <a:lnTo>
                  <a:pt x="352044" y="44958"/>
                </a:lnTo>
                <a:lnTo>
                  <a:pt x="349758" y="39624"/>
                </a:lnTo>
                <a:lnTo>
                  <a:pt x="343662" y="36575"/>
                </a:lnTo>
                <a:lnTo>
                  <a:pt x="329946" y="36575"/>
                </a:lnTo>
                <a:lnTo>
                  <a:pt x="341375" y="48005"/>
                </a:lnTo>
                <a:lnTo>
                  <a:pt x="341375" y="59436"/>
                </a:lnTo>
                <a:lnTo>
                  <a:pt x="343662" y="59436"/>
                </a:lnTo>
                <a:lnTo>
                  <a:pt x="349758" y="56387"/>
                </a:lnTo>
                <a:lnTo>
                  <a:pt x="352044" y="53339"/>
                </a:lnTo>
                <a:close/>
              </a:path>
              <a:path w="434339" h="96520">
                <a:moveTo>
                  <a:pt x="341375" y="59436"/>
                </a:moveTo>
                <a:lnTo>
                  <a:pt x="341375" y="48005"/>
                </a:lnTo>
                <a:lnTo>
                  <a:pt x="329945" y="59436"/>
                </a:lnTo>
                <a:lnTo>
                  <a:pt x="341375" y="59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769749" y="4151376"/>
            <a:ext cx="352425" cy="22860"/>
          </a:xfrm>
          <a:custGeom>
            <a:avLst/>
            <a:gdLst/>
            <a:ahLst/>
            <a:cxnLst/>
            <a:rect l="l" t="t" r="r" b="b"/>
            <a:pathLst>
              <a:path w="352425" h="22860">
                <a:moveTo>
                  <a:pt x="341375" y="22860"/>
                </a:moveTo>
                <a:lnTo>
                  <a:pt x="5334" y="22860"/>
                </a:lnTo>
                <a:lnTo>
                  <a:pt x="3048" y="19812"/>
                </a:lnTo>
                <a:lnTo>
                  <a:pt x="0" y="16764"/>
                </a:lnTo>
                <a:lnTo>
                  <a:pt x="0" y="8382"/>
                </a:lnTo>
                <a:lnTo>
                  <a:pt x="3048" y="3048"/>
                </a:lnTo>
                <a:lnTo>
                  <a:pt x="5334" y="0"/>
                </a:lnTo>
                <a:lnTo>
                  <a:pt x="343662" y="0"/>
                </a:lnTo>
                <a:lnTo>
                  <a:pt x="349758" y="3048"/>
                </a:lnTo>
                <a:lnTo>
                  <a:pt x="352044" y="8382"/>
                </a:lnTo>
                <a:lnTo>
                  <a:pt x="352044" y="16763"/>
                </a:lnTo>
                <a:lnTo>
                  <a:pt x="349758" y="19812"/>
                </a:lnTo>
                <a:lnTo>
                  <a:pt x="343662" y="22860"/>
                </a:lnTo>
                <a:lnTo>
                  <a:pt x="341375" y="228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063119" y="4114800"/>
            <a:ext cx="140970" cy="96520"/>
          </a:xfrm>
          <a:custGeom>
            <a:avLst/>
            <a:gdLst/>
            <a:ahLst/>
            <a:cxnLst/>
            <a:rect l="l" t="t" r="r" b="b"/>
            <a:pathLst>
              <a:path w="140970" h="96520">
                <a:moveTo>
                  <a:pt x="48005" y="48005"/>
                </a:moveTo>
                <a:lnTo>
                  <a:pt x="0" y="0"/>
                </a:lnTo>
                <a:lnTo>
                  <a:pt x="140970" y="48005"/>
                </a:lnTo>
                <a:lnTo>
                  <a:pt x="0" y="96012"/>
                </a:lnTo>
                <a:lnTo>
                  <a:pt x="48005" y="4800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461377" y="4151376"/>
            <a:ext cx="428625" cy="93345"/>
          </a:xfrm>
          <a:custGeom>
            <a:avLst/>
            <a:gdLst/>
            <a:ahLst/>
            <a:cxnLst/>
            <a:rect l="l" t="t" r="r" b="b"/>
            <a:pathLst>
              <a:path w="428625" h="93345">
                <a:moveTo>
                  <a:pt x="335292" y="48006"/>
                </a:moveTo>
                <a:lnTo>
                  <a:pt x="323859" y="36575"/>
                </a:lnTo>
                <a:lnTo>
                  <a:pt x="5346" y="36575"/>
                </a:lnTo>
                <a:lnTo>
                  <a:pt x="3048" y="39624"/>
                </a:lnTo>
                <a:lnTo>
                  <a:pt x="0" y="42672"/>
                </a:lnTo>
                <a:lnTo>
                  <a:pt x="0" y="51053"/>
                </a:lnTo>
                <a:lnTo>
                  <a:pt x="3048" y="56387"/>
                </a:lnTo>
                <a:lnTo>
                  <a:pt x="5346" y="56387"/>
                </a:lnTo>
                <a:lnTo>
                  <a:pt x="11442" y="59436"/>
                </a:lnTo>
                <a:lnTo>
                  <a:pt x="323084" y="59436"/>
                </a:lnTo>
                <a:lnTo>
                  <a:pt x="335292" y="48006"/>
                </a:lnTo>
                <a:close/>
              </a:path>
              <a:path w="428625" h="93345">
                <a:moveTo>
                  <a:pt x="428244" y="48006"/>
                </a:moveTo>
                <a:lnTo>
                  <a:pt x="287274" y="0"/>
                </a:lnTo>
                <a:lnTo>
                  <a:pt x="323859" y="36575"/>
                </a:lnTo>
                <a:lnTo>
                  <a:pt x="338340" y="36575"/>
                </a:lnTo>
                <a:lnTo>
                  <a:pt x="343662" y="39624"/>
                </a:lnTo>
                <a:lnTo>
                  <a:pt x="343662" y="42672"/>
                </a:lnTo>
                <a:lnTo>
                  <a:pt x="346709" y="48006"/>
                </a:lnTo>
                <a:lnTo>
                  <a:pt x="346709" y="74008"/>
                </a:lnTo>
                <a:lnTo>
                  <a:pt x="428244" y="48006"/>
                </a:lnTo>
                <a:close/>
              </a:path>
              <a:path w="428625" h="93345">
                <a:moveTo>
                  <a:pt x="346709" y="74008"/>
                </a:moveTo>
                <a:lnTo>
                  <a:pt x="346709" y="48006"/>
                </a:lnTo>
                <a:lnTo>
                  <a:pt x="343662" y="51053"/>
                </a:lnTo>
                <a:lnTo>
                  <a:pt x="343662" y="56387"/>
                </a:lnTo>
                <a:lnTo>
                  <a:pt x="338340" y="56387"/>
                </a:lnTo>
                <a:lnTo>
                  <a:pt x="335292" y="59436"/>
                </a:lnTo>
                <a:lnTo>
                  <a:pt x="323084" y="59436"/>
                </a:lnTo>
                <a:lnTo>
                  <a:pt x="287274" y="92963"/>
                </a:lnTo>
                <a:lnTo>
                  <a:pt x="346709" y="74008"/>
                </a:lnTo>
                <a:close/>
              </a:path>
              <a:path w="428625" h="93345">
                <a:moveTo>
                  <a:pt x="335292" y="59436"/>
                </a:moveTo>
                <a:lnTo>
                  <a:pt x="335292" y="48006"/>
                </a:lnTo>
                <a:lnTo>
                  <a:pt x="323084" y="59436"/>
                </a:lnTo>
                <a:lnTo>
                  <a:pt x="335292" y="59436"/>
                </a:lnTo>
                <a:close/>
              </a:path>
              <a:path w="428625" h="93345">
                <a:moveTo>
                  <a:pt x="343662" y="56387"/>
                </a:moveTo>
                <a:lnTo>
                  <a:pt x="343662" y="39624"/>
                </a:lnTo>
                <a:lnTo>
                  <a:pt x="338340" y="36575"/>
                </a:lnTo>
                <a:lnTo>
                  <a:pt x="323859" y="36575"/>
                </a:lnTo>
                <a:lnTo>
                  <a:pt x="335292" y="48006"/>
                </a:lnTo>
                <a:lnTo>
                  <a:pt x="335292" y="59436"/>
                </a:lnTo>
                <a:lnTo>
                  <a:pt x="338340" y="56387"/>
                </a:lnTo>
                <a:lnTo>
                  <a:pt x="343662" y="56387"/>
                </a:lnTo>
                <a:close/>
              </a:path>
              <a:path w="428625" h="93345">
                <a:moveTo>
                  <a:pt x="346709" y="48006"/>
                </a:moveTo>
                <a:lnTo>
                  <a:pt x="343662" y="42672"/>
                </a:lnTo>
                <a:lnTo>
                  <a:pt x="343662" y="51053"/>
                </a:lnTo>
                <a:lnTo>
                  <a:pt x="346709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461377" y="4187952"/>
            <a:ext cx="346710" cy="22860"/>
          </a:xfrm>
          <a:custGeom>
            <a:avLst/>
            <a:gdLst/>
            <a:ahLst/>
            <a:cxnLst/>
            <a:rect l="l" t="t" r="r" b="b"/>
            <a:pathLst>
              <a:path w="346709" h="22860">
                <a:moveTo>
                  <a:pt x="335292" y="22860"/>
                </a:moveTo>
                <a:lnTo>
                  <a:pt x="11442" y="22860"/>
                </a:lnTo>
                <a:lnTo>
                  <a:pt x="5346" y="19812"/>
                </a:lnTo>
                <a:lnTo>
                  <a:pt x="3048" y="19812"/>
                </a:lnTo>
                <a:lnTo>
                  <a:pt x="0" y="14477"/>
                </a:lnTo>
                <a:lnTo>
                  <a:pt x="0" y="6096"/>
                </a:lnTo>
                <a:lnTo>
                  <a:pt x="3048" y="3048"/>
                </a:lnTo>
                <a:lnTo>
                  <a:pt x="5346" y="0"/>
                </a:lnTo>
                <a:lnTo>
                  <a:pt x="338340" y="0"/>
                </a:lnTo>
                <a:lnTo>
                  <a:pt x="343662" y="3048"/>
                </a:lnTo>
                <a:lnTo>
                  <a:pt x="343662" y="6096"/>
                </a:lnTo>
                <a:lnTo>
                  <a:pt x="346709" y="11430"/>
                </a:lnTo>
                <a:lnTo>
                  <a:pt x="343662" y="14477"/>
                </a:lnTo>
                <a:lnTo>
                  <a:pt x="343662" y="19812"/>
                </a:lnTo>
                <a:lnTo>
                  <a:pt x="338340" y="19812"/>
                </a:lnTo>
                <a:lnTo>
                  <a:pt x="335292" y="228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748651" y="4151376"/>
            <a:ext cx="140970" cy="93345"/>
          </a:xfrm>
          <a:custGeom>
            <a:avLst/>
            <a:gdLst/>
            <a:ahLst/>
            <a:cxnLst/>
            <a:rect l="l" t="t" r="r" b="b"/>
            <a:pathLst>
              <a:path w="140970" h="93345">
                <a:moveTo>
                  <a:pt x="48018" y="48006"/>
                </a:moveTo>
                <a:lnTo>
                  <a:pt x="0" y="0"/>
                </a:lnTo>
                <a:lnTo>
                  <a:pt x="140970" y="48006"/>
                </a:lnTo>
                <a:lnTo>
                  <a:pt x="0" y="92963"/>
                </a:lnTo>
                <a:lnTo>
                  <a:pt x="48018" y="4800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070730" y="4849876"/>
            <a:ext cx="905510" cy="292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-15" dirty="0">
                <a:latin typeface="Arial"/>
                <a:cs typeface="Arial"/>
              </a:rPr>
              <a:t>δράσ</a:t>
            </a:r>
            <a:r>
              <a:rPr sz="1850" spc="5" dirty="0">
                <a:latin typeface="Arial"/>
                <a:cs typeface="Arial"/>
              </a:rPr>
              <a:t>τ</a:t>
            </a:r>
            <a:r>
              <a:rPr sz="1850" spc="-10" dirty="0">
                <a:latin typeface="Arial"/>
                <a:cs typeface="Arial"/>
              </a:rPr>
              <a:t>η</a:t>
            </a:r>
            <a:r>
              <a:rPr sz="1850" spc="-5" dirty="0">
                <a:latin typeface="Arial"/>
                <a:cs typeface="Arial"/>
              </a:rPr>
              <a:t>ς</a:t>
            </a:r>
            <a:endParaRPr sz="18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666359" y="4843779"/>
            <a:ext cx="670560" cy="292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20" dirty="0">
                <a:latin typeface="Arial"/>
                <a:cs typeface="Arial"/>
              </a:rPr>
              <a:t>Τ</a:t>
            </a:r>
            <a:r>
              <a:rPr sz="1850" spc="-15" dirty="0">
                <a:latin typeface="Arial"/>
                <a:cs typeface="Arial"/>
              </a:rPr>
              <a:t>ρ</a:t>
            </a:r>
            <a:r>
              <a:rPr sz="1850" spc="-10" dirty="0">
                <a:latin typeface="Arial"/>
                <a:cs typeface="Arial"/>
              </a:rPr>
              <a:t>ώ</a:t>
            </a:r>
            <a:r>
              <a:rPr sz="1850" spc="-5" dirty="0">
                <a:latin typeface="Arial"/>
                <a:cs typeface="Arial"/>
              </a:rPr>
              <a:t>ω</a:t>
            </a:r>
            <a:endParaRPr sz="18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94458" y="4843779"/>
            <a:ext cx="1459865" cy="292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10" dirty="0">
                <a:latin typeface="Arial"/>
                <a:cs typeface="Arial"/>
              </a:rPr>
              <a:t>Τ</a:t>
            </a:r>
            <a:r>
              <a:rPr sz="1850" spc="-15" dirty="0">
                <a:latin typeface="Arial"/>
                <a:cs typeface="Arial"/>
              </a:rPr>
              <a:t>ί</a:t>
            </a:r>
            <a:r>
              <a:rPr sz="1850" dirty="0">
                <a:latin typeface="Arial"/>
                <a:cs typeface="Arial"/>
              </a:rPr>
              <a:t>γ</a:t>
            </a:r>
            <a:r>
              <a:rPr sz="1850" spc="-15" dirty="0">
                <a:latin typeface="Arial"/>
                <a:cs typeface="Arial"/>
              </a:rPr>
              <a:t>ρη</a:t>
            </a:r>
            <a:r>
              <a:rPr sz="1850" spc="-5" dirty="0">
                <a:latin typeface="Arial"/>
                <a:cs typeface="Arial"/>
              </a:rPr>
              <a:t>ς</a:t>
            </a:r>
            <a:r>
              <a:rPr sz="1850" spc="-10" dirty="0">
                <a:latin typeface="Arial"/>
                <a:cs typeface="Arial"/>
              </a:rPr>
              <a:t>:</a:t>
            </a:r>
            <a:r>
              <a:rPr sz="1850" spc="20" dirty="0">
                <a:latin typeface="Arial"/>
                <a:cs typeface="Arial"/>
              </a:rPr>
              <a:t>Τ</a:t>
            </a:r>
            <a:r>
              <a:rPr sz="1850" dirty="0">
                <a:latin typeface="Arial"/>
                <a:cs typeface="Arial"/>
              </a:rPr>
              <a:t>ζ</a:t>
            </a:r>
            <a:r>
              <a:rPr sz="1850" spc="-20" dirty="0">
                <a:latin typeface="Arial"/>
                <a:cs typeface="Arial"/>
              </a:rPr>
              <a:t>ί</a:t>
            </a:r>
            <a:r>
              <a:rPr sz="1850" spc="-5" dirty="0">
                <a:latin typeface="Arial"/>
                <a:cs typeface="Arial"/>
              </a:rPr>
              <a:t>µ</a:t>
            </a:r>
            <a:r>
              <a:rPr sz="1850" spc="-15" dirty="0">
                <a:latin typeface="Arial"/>
                <a:cs typeface="Arial"/>
              </a:rPr>
              <a:t>ης</a:t>
            </a:r>
            <a:endParaRPr sz="18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105015" y="4849876"/>
            <a:ext cx="754380" cy="292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-15" dirty="0">
                <a:latin typeface="Arial"/>
                <a:cs typeface="Arial"/>
              </a:rPr>
              <a:t>παθ</a:t>
            </a:r>
            <a:r>
              <a:rPr sz="1850" spc="20" dirty="0">
                <a:latin typeface="Arial"/>
                <a:cs typeface="Arial"/>
              </a:rPr>
              <a:t>ώ</a:t>
            </a:r>
            <a:r>
              <a:rPr sz="1850" spc="-5" dirty="0">
                <a:latin typeface="Arial"/>
                <a:cs typeface="Arial"/>
              </a:rPr>
              <a:t>ν</a:t>
            </a:r>
            <a:endParaRPr sz="18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529701" y="4799076"/>
            <a:ext cx="1480820" cy="424815"/>
          </a:xfrm>
          <a:prstGeom prst="rect">
            <a:avLst/>
          </a:prstGeom>
          <a:ln w="16941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285"/>
              </a:spcBef>
            </a:pPr>
            <a:r>
              <a:rPr sz="1850" spc="-5" dirty="0">
                <a:latin typeface="Arial"/>
                <a:cs typeface="Arial"/>
              </a:rPr>
              <a:t>Γαζέλα</a:t>
            </a:r>
            <a:r>
              <a:rPr sz="1850" spc="-10" dirty="0">
                <a:latin typeface="Arial"/>
                <a:cs typeface="Arial"/>
              </a:rPr>
              <a:t>:#12</a:t>
            </a:r>
            <a:endParaRPr sz="185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243719" y="3967734"/>
            <a:ext cx="1285875" cy="424180"/>
          </a:xfrm>
          <a:custGeom>
            <a:avLst/>
            <a:gdLst/>
            <a:ahLst/>
            <a:cxnLst/>
            <a:rect l="l" t="t" r="r" b="b"/>
            <a:pathLst>
              <a:path w="1285875" h="424179">
                <a:moveTo>
                  <a:pt x="1285493" y="223265"/>
                </a:moveTo>
                <a:lnTo>
                  <a:pt x="1285493" y="203453"/>
                </a:lnTo>
                <a:lnTo>
                  <a:pt x="1279397" y="180593"/>
                </a:lnTo>
                <a:lnTo>
                  <a:pt x="1274063" y="169163"/>
                </a:lnTo>
                <a:lnTo>
                  <a:pt x="1265682" y="160781"/>
                </a:lnTo>
                <a:lnTo>
                  <a:pt x="1257299" y="149351"/>
                </a:lnTo>
                <a:lnTo>
                  <a:pt x="1245870" y="140969"/>
                </a:lnTo>
                <a:lnTo>
                  <a:pt x="1234439" y="129539"/>
                </a:lnTo>
                <a:lnTo>
                  <a:pt x="1223009" y="121157"/>
                </a:lnTo>
                <a:lnTo>
                  <a:pt x="1209293" y="112775"/>
                </a:lnTo>
                <a:lnTo>
                  <a:pt x="1192529" y="104393"/>
                </a:lnTo>
                <a:lnTo>
                  <a:pt x="1175765" y="92963"/>
                </a:lnTo>
                <a:lnTo>
                  <a:pt x="1158239" y="87629"/>
                </a:lnTo>
                <a:lnTo>
                  <a:pt x="1138427" y="79248"/>
                </a:lnTo>
                <a:lnTo>
                  <a:pt x="1119377" y="70103"/>
                </a:lnTo>
                <a:lnTo>
                  <a:pt x="1096517" y="61721"/>
                </a:lnTo>
                <a:lnTo>
                  <a:pt x="1076705" y="56387"/>
                </a:lnTo>
                <a:lnTo>
                  <a:pt x="1051559" y="50291"/>
                </a:lnTo>
                <a:lnTo>
                  <a:pt x="1028699" y="41910"/>
                </a:lnTo>
                <a:lnTo>
                  <a:pt x="1003553" y="36575"/>
                </a:lnTo>
                <a:lnTo>
                  <a:pt x="975359" y="30479"/>
                </a:lnTo>
                <a:lnTo>
                  <a:pt x="950213" y="25145"/>
                </a:lnTo>
                <a:lnTo>
                  <a:pt x="922019" y="22098"/>
                </a:lnTo>
                <a:lnTo>
                  <a:pt x="893825" y="16763"/>
                </a:lnTo>
                <a:lnTo>
                  <a:pt x="865632" y="13715"/>
                </a:lnTo>
                <a:lnTo>
                  <a:pt x="834389" y="10667"/>
                </a:lnTo>
                <a:lnTo>
                  <a:pt x="771905" y="5333"/>
                </a:lnTo>
                <a:lnTo>
                  <a:pt x="707135" y="2286"/>
                </a:lnTo>
                <a:lnTo>
                  <a:pt x="642365" y="0"/>
                </a:lnTo>
                <a:lnTo>
                  <a:pt x="577595" y="2286"/>
                </a:lnTo>
                <a:lnTo>
                  <a:pt x="512825" y="5333"/>
                </a:lnTo>
                <a:lnTo>
                  <a:pt x="451103" y="10667"/>
                </a:lnTo>
                <a:lnTo>
                  <a:pt x="422909" y="13715"/>
                </a:lnTo>
                <a:lnTo>
                  <a:pt x="391667" y="16763"/>
                </a:lnTo>
                <a:lnTo>
                  <a:pt x="363473" y="22098"/>
                </a:lnTo>
                <a:lnTo>
                  <a:pt x="335279" y="25145"/>
                </a:lnTo>
                <a:lnTo>
                  <a:pt x="310133" y="30479"/>
                </a:lnTo>
                <a:lnTo>
                  <a:pt x="284225" y="36575"/>
                </a:lnTo>
                <a:lnTo>
                  <a:pt x="259079" y="41910"/>
                </a:lnTo>
                <a:lnTo>
                  <a:pt x="233933" y="50291"/>
                </a:lnTo>
                <a:lnTo>
                  <a:pt x="211073" y="56387"/>
                </a:lnTo>
                <a:lnTo>
                  <a:pt x="188213" y="61721"/>
                </a:lnTo>
                <a:lnTo>
                  <a:pt x="166115" y="70103"/>
                </a:lnTo>
                <a:lnTo>
                  <a:pt x="146303" y="79248"/>
                </a:lnTo>
                <a:lnTo>
                  <a:pt x="126491" y="87629"/>
                </a:lnTo>
                <a:lnTo>
                  <a:pt x="109727" y="92963"/>
                </a:lnTo>
                <a:lnTo>
                  <a:pt x="92963" y="104393"/>
                </a:lnTo>
                <a:lnTo>
                  <a:pt x="78485" y="112775"/>
                </a:lnTo>
                <a:lnTo>
                  <a:pt x="64769" y="121157"/>
                </a:lnTo>
                <a:lnTo>
                  <a:pt x="50291" y="129539"/>
                </a:lnTo>
                <a:lnTo>
                  <a:pt x="38861" y="140969"/>
                </a:lnTo>
                <a:lnTo>
                  <a:pt x="28193" y="149351"/>
                </a:lnTo>
                <a:lnTo>
                  <a:pt x="19049" y="160781"/>
                </a:lnTo>
                <a:lnTo>
                  <a:pt x="13715" y="169163"/>
                </a:lnTo>
                <a:lnTo>
                  <a:pt x="8381" y="180593"/>
                </a:lnTo>
                <a:lnTo>
                  <a:pt x="2286" y="192024"/>
                </a:lnTo>
                <a:lnTo>
                  <a:pt x="0" y="203453"/>
                </a:lnTo>
                <a:lnTo>
                  <a:pt x="0" y="223265"/>
                </a:lnTo>
                <a:lnTo>
                  <a:pt x="2286" y="234695"/>
                </a:lnTo>
                <a:lnTo>
                  <a:pt x="8381" y="246125"/>
                </a:lnTo>
                <a:lnTo>
                  <a:pt x="13715" y="256793"/>
                </a:lnTo>
                <a:lnTo>
                  <a:pt x="19049" y="265938"/>
                </a:lnTo>
                <a:lnTo>
                  <a:pt x="28193" y="276605"/>
                </a:lnTo>
                <a:lnTo>
                  <a:pt x="38861" y="285750"/>
                </a:lnTo>
                <a:lnTo>
                  <a:pt x="50291" y="296417"/>
                </a:lnTo>
                <a:lnTo>
                  <a:pt x="92963" y="322325"/>
                </a:lnTo>
                <a:lnTo>
                  <a:pt x="166115" y="355853"/>
                </a:lnTo>
                <a:lnTo>
                  <a:pt x="188213" y="361950"/>
                </a:lnTo>
                <a:lnTo>
                  <a:pt x="211073" y="370331"/>
                </a:lnTo>
                <a:lnTo>
                  <a:pt x="233933" y="375665"/>
                </a:lnTo>
                <a:lnTo>
                  <a:pt x="259079" y="384048"/>
                </a:lnTo>
                <a:lnTo>
                  <a:pt x="284225" y="390143"/>
                </a:lnTo>
                <a:lnTo>
                  <a:pt x="310133" y="395477"/>
                </a:lnTo>
                <a:lnTo>
                  <a:pt x="335279" y="398525"/>
                </a:lnTo>
                <a:lnTo>
                  <a:pt x="363473" y="403860"/>
                </a:lnTo>
                <a:lnTo>
                  <a:pt x="391667" y="409955"/>
                </a:lnTo>
                <a:lnTo>
                  <a:pt x="422909" y="413003"/>
                </a:lnTo>
                <a:lnTo>
                  <a:pt x="451103" y="415289"/>
                </a:lnTo>
                <a:lnTo>
                  <a:pt x="512825" y="421386"/>
                </a:lnTo>
                <a:lnTo>
                  <a:pt x="577595" y="423671"/>
                </a:lnTo>
                <a:lnTo>
                  <a:pt x="707135" y="423671"/>
                </a:lnTo>
                <a:lnTo>
                  <a:pt x="771905" y="421386"/>
                </a:lnTo>
                <a:lnTo>
                  <a:pt x="834389" y="415289"/>
                </a:lnTo>
                <a:lnTo>
                  <a:pt x="865632" y="413003"/>
                </a:lnTo>
                <a:lnTo>
                  <a:pt x="893825" y="409955"/>
                </a:lnTo>
                <a:lnTo>
                  <a:pt x="922019" y="403860"/>
                </a:lnTo>
                <a:lnTo>
                  <a:pt x="950213" y="398525"/>
                </a:lnTo>
                <a:lnTo>
                  <a:pt x="975359" y="395477"/>
                </a:lnTo>
                <a:lnTo>
                  <a:pt x="1003553" y="390143"/>
                </a:lnTo>
                <a:lnTo>
                  <a:pt x="1028699" y="384048"/>
                </a:lnTo>
                <a:lnTo>
                  <a:pt x="1051559" y="375665"/>
                </a:lnTo>
                <a:lnTo>
                  <a:pt x="1076705" y="370331"/>
                </a:lnTo>
                <a:lnTo>
                  <a:pt x="1096517" y="361950"/>
                </a:lnTo>
                <a:lnTo>
                  <a:pt x="1119377" y="355853"/>
                </a:lnTo>
                <a:lnTo>
                  <a:pt x="1138427" y="347471"/>
                </a:lnTo>
                <a:lnTo>
                  <a:pt x="1175765" y="330707"/>
                </a:lnTo>
                <a:lnTo>
                  <a:pt x="1223009" y="305562"/>
                </a:lnTo>
                <a:lnTo>
                  <a:pt x="1245870" y="285750"/>
                </a:lnTo>
                <a:lnTo>
                  <a:pt x="1257299" y="276605"/>
                </a:lnTo>
                <a:lnTo>
                  <a:pt x="1265682" y="265938"/>
                </a:lnTo>
                <a:lnTo>
                  <a:pt x="1274063" y="256793"/>
                </a:lnTo>
                <a:lnTo>
                  <a:pt x="1279397" y="246125"/>
                </a:lnTo>
                <a:lnTo>
                  <a:pt x="1285493" y="2232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43719" y="3967734"/>
            <a:ext cx="1285875" cy="424180"/>
          </a:xfrm>
          <a:custGeom>
            <a:avLst/>
            <a:gdLst/>
            <a:ahLst/>
            <a:cxnLst/>
            <a:rect l="l" t="t" r="r" b="b"/>
            <a:pathLst>
              <a:path w="1285875" h="424179">
                <a:moveTo>
                  <a:pt x="642365" y="0"/>
                </a:moveTo>
                <a:lnTo>
                  <a:pt x="577595" y="2286"/>
                </a:lnTo>
                <a:lnTo>
                  <a:pt x="512825" y="5333"/>
                </a:lnTo>
                <a:lnTo>
                  <a:pt x="451103" y="10667"/>
                </a:lnTo>
                <a:lnTo>
                  <a:pt x="422909" y="13715"/>
                </a:lnTo>
                <a:lnTo>
                  <a:pt x="391667" y="16763"/>
                </a:lnTo>
                <a:lnTo>
                  <a:pt x="363473" y="22098"/>
                </a:lnTo>
                <a:lnTo>
                  <a:pt x="335279" y="25145"/>
                </a:lnTo>
                <a:lnTo>
                  <a:pt x="310133" y="30479"/>
                </a:lnTo>
                <a:lnTo>
                  <a:pt x="284225" y="36575"/>
                </a:lnTo>
                <a:lnTo>
                  <a:pt x="259079" y="41910"/>
                </a:lnTo>
                <a:lnTo>
                  <a:pt x="233933" y="50291"/>
                </a:lnTo>
                <a:lnTo>
                  <a:pt x="211073" y="56387"/>
                </a:lnTo>
                <a:lnTo>
                  <a:pt x="188213" y="61721"/>
                </a:lnTo>
                <a:lnTo>
                  <a:pt x="166115" y="70103"/>
                </a:lnTo>
                <a:lnTo>
                  <a:pt x="146303" y="79248"/>
                </a:lnTo>
                <a:lnTo>
                  <a:pt x="126491" y="87629"/>
                </a:lnTo>
                <a:lnTo>
                  <a:pt x="109727" y="92963"/>
                </a:lnTo>
                <a:lnTo>
                  <a:pt x="92963" y="104393"/>
                </a:lnTo>
                <a:lnTo>
                  <a:pt x="78485" y="112775"/>
                </a:lnTo>
                <a:lnTo>
                  <a:pt x="64769" y="121157"/>
                </a:lnTo>
                <a:lnTo>
                  <a:pt x="50291" y="129539"/>
                </a:lnTo>
                <a:lnTo>
                  <a:pt x="38861" y="140969"/>
                </a:lnTo>
                <a:lnTo>
                  <a:pt x="28193" y="149351"/>
                </a:lnTo>
                <a:lnTo>
                  <a:pt x="19049" y="160781"/>
                </a:lnTo>
                <a:lnTo>
                  <a:pt x="13715" y="169163"/>
                </a:lnTo>
                <a:lnTo>
                  <a:pt x="8381" y="180593"/>
                </a:lnTo>
                <a:lnTo>
                  <a:pt x="2286" y="192024"/>
                </a:lnTo>
                <a:lnTo>
                  <a:pt x="0" y="203453"/>
                </a:lnTo>
                <a:lnTo>
                  <a:pt x="0" y="223265"/>
                </a:lnTo>
                <a:lnTo>
                  <a:pt x="2286" y="234695"/>
                </a:lnTo>
                <a:lnTo>
                  <a:pt x="8381" y="246125"/>
                </a:lnTo>
                <a:lnTo>
                  <a:pt x="13715" y="256793"/>
                </a:lnTo>
                <a:lnTo>
                  <a:pt x="19049" y="265938"/>
                </a:lnTo>
                <a:lnTo>
                  <a:pt x="28193" y="276605"/>
                </a:lnTo>
                <a:lnTo>
                  <a:pt x="38861" y="285750"/>
                </a:lnTo>
                <a:lnTo>
                  <a:pt x="50291" y="296417"/>
                </a:lnTo>
                <a:lnTo>
                  <a:pt x="92963" y="322325"/>
                </a:lnTo>
                <a:lnTo>
                  <a:pt x="166115" y="355853"/>
                </a:lnTo>
                <a:lnTo>
                  <a:pt x="188213" y="361950"/>
                </a:lnTo>
                <a:lnTo>
                  <a:pt x="211073" y="370331"/>
                </a:lnTo>
                <a:lnTo>
                  <a:pt x="233933" y="375665"/>
                </a:lnTo>
                <a:lnTo>
                  <a:pt x="259079" y="384048"/>
                </a:lnTo>
                <a:lnTo>
                  <a:pt x="284225" y="390143"/>
                </a:lnTo>
                <a:lnTo>
                  <a:pt x="310133" y="395477"/>
                </a:lnTo>
                <a:lnTo>
                  <a:pt x="335279" y="398525"/>
                </a:lnTo>
                <a:lnTo>
                  <a:pt x="363473" y="403860"/>
                </a:lnTo>
                <a:lnTo>
                  <a:pt x="391667" y="409955"/>
                </a:lnTo>
                <a:lnTo>
                  <a:pt x="422909" y="413003"/>
                </a:lnTo>
                <a:lnTo>
                  <a:pt x="451103" y="415289"/>
                </a:lnTo>
                <a:lnTo>
                  <a:pt x="512825" y="421386"/>
                </a:lnTo>
                <a:lnTo>
                  <a:pt x="577595" y="423671"/>
                </a:lnTo>
                <a:lnTo>
                  <a:pt x="707135" y="423671"/>
                </a:lnTo>
                <a:lnTo>
                  <a:pt x="771905" y="421386"/>
                </a:lnTo>
                <a:lnTo>
                  <a:pt x="834389" y="415289"/>
                </a:lnTo>
                <a:lnTo>
                  <a:pt x="865632" y="413003"/>
                </a:lnTo>
                <a:lnTo>
                  <a:pt x="893825" y="409955"/>
                </a:lnTo>
                <a:lnTo>
                  <a:pt x="922019" y="403860"/>
                </a:lnTo>
                <a:lnTo>
                  <a:pt x="950213" y="398525"/>
                </a:lnTo>
                <a:lnTo>
                  <a:pt x="975359" y="395477"/>
                </a:lnTo>
                <a:lnTo>
                  <a:pt x="1003553" y="390143"/>
                </a:lnTo>
                <a:lnTo>
                  <a:pt x="1028699" y="384048"/>
                </a:lnTo>
                <a:lnTo>
                  <a:pt x="1051559" y="375665"/>
                </a:lnTo>
                <a:lnTo>
                  <a:pt x="1076705" y="370331"/>
                </a:lnTo>
                <a:lnTo>
                  <a:pt x="1096517" y="361950"/>
                </a:lnTo>
                <a:lnTo>
                  <a:pt x="1119377" y="355853"/>
                </a:lnTo>
                <a:lnTo>
                  <a:pt x="1138427" y="347471"/>
                </a:lnTo>
                <a:lnTo>
                  <a:pt x="1175765" y="330707"/>
                </a:lnTo>
                <a:lnTo>
                  <a:pt x="1223009" y="305562"/>
                </a:lnTo>
                <a:lnTo>
                  <a:pt x="1245870" y="285750"/>
                </a:lnTo>
                <a:lnTo>
                  <a:pt x="1257299" y="276605"/>
                </a:lnTo>
                <a:lnTo>
                  <a:pt x="1265682" y="265938"/>
                </a:lnTo>
                <a:lnTo>
                  <a:pt x="1274063" y="256793"/>
                </a:lnTo>
                <a:lnTo>
                  <a:pt x="1279397" y="246125"/>
                </a:lnTo>
                <a:lnTo>
                  <a:pt x="1285493" y="223265"/>
                </a:lnTo>
                <a:lnTo>
                  <a:pt x="1285493" y="203453"/>
                </a:lnTo>
                <a:lnTo>
                  <a:pt x="1279397" y="180593"/>
                </a:lnTo>
                <a:lnTo>
                  <a:pt x="1274063" y="169163"/>
                </a:lnTo>
                <a:lnTo>
                  <a:pt x="1265682" y="160781"/>
                </a:lnTo>
                <a:lnTo>
                  <a:pt x="1257299" y="149351"/>
                </a:lnTo>
                <a:lnTo>
                  <a:pt x="1245870" y="140969"/>
                </a:lnTo>
                <a:lnTo>
                  <a:pt x="1234439" y="129539"/>
                </a:lnTo>
                <a:lnTo>
                  <a:pt x="1223009" y="121157"/>
                </a:lnTo>
                <a:lnTo>
                  <a:pt x="1209293" y="112775"/>
                </a:lnTo>
                <a:lnTo>
                  <a:pt x="1192529" y="104393"/>
                </a:lnTo>
                <a:lnTo>
                  <a:pt x="1175765" y="92963"/>
                </a:lnTo>
                <a:lnTo>
                  <a:pt x="1158239" y="87629"/>
                </a:lnTo>
                <a:lnTo>
                  <a:pt x="1138427" y="79248"/>
                </a:lnTo>
                <a:lnTo>
                  <a:pt x="1119377" y="70103"/>
                </a:lnTo>
                <a:lnTo>
                  <a:pt x="1096517" y="61721"/>
                </a:lnTo>
                <a:lnTo>
                  <a:pt x="1076705" y="56387"/>
                </a:lnTo>
                <a:lnTo>
                  <a:pt x="1051559" y="50291"/>
                </a:lnTo>
                <a:lnTo>
                  <a:pt x="1028699" y="41910"/>
                </a:lnTo>
                <a:lnTo>
                  <a:pt x="1003553" y="36575"/>
                </a:lnTo>
                <a:lnTo>
                  <a:pt x="975359" y="30479"/>
                </a:lnTo>
                <a:lnTo>
                  <a:pt x="950213" y="25145"/>
                </a:lnTo>
                <a:lnTo>
                  <a:pt x="922019" y="22098"/>
                </a:lnTo>
                <a:lnTo>
                  <a:pt x="893825" y="16763"/>
                </a:lnTo>
                <a:lnTo>
                  <a:pt x="865632" y="13715"/>
                </a:lnTo>
                <a:lnTo>
                  <a:pt x="834389" y="10667"/>
                </a:lnTo>
                <a:lnTo>
                  <a:pt x="771905" y="5333"/>
                </a:lnTo>
                <a:lnTo>
                  <a:pt x="707135" y="2286"/>
                </a:lnTo>
                <a:lnTo>
                  <a:pt x="642365" y="0"/>
                </a:lnTo>
              </a:path>
            </a:pathLst>
          </a:custGeom>
          <a:ln w="169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952123" y="3967734"/>
            <a:ext cx="829310" cy="424180"/>
          </a:xfrm>
          <a:custGeom>
            <a:avLst/>
            <a:gdLst/>
            <a:ahLst/>
            <a:cxnLst/>
            <a:rect l="l" t="t" r="r" b="b"/>
            <a:pathLst>
              <a:path w="829310" h="424179">
                <a:moveTo>
                  <a:pt x="0" y="0"/>
                </a:moveTo>
                <a:lnTo>
                  <a:pt x="0" y="423672"/>
                </a:lnTo>
                <a:lnTo>
                  <a:pt x="829056" y="423672"/>
                </a:lnTo>
                <a:lnTo>
                  <a:pt x="82905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087501" y="5486145"/>
            <a:ext cx="786765" cy="292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dirty="0">
                <a:latin typeface="Arial"/>
                <a:cs typeface="Arial"/>
              </a:rPr>
              <a:t>τ</a:t>
            </a:r>
            <a:r>
              <a:rPr sz="1850" spc="-20" dirty="0">
                <a:latin typeface="Arial"/>
                <a:cs typeface="Arial"/>
              </a:rPr>
              <a:t>ρ</a:t>
            </a:r>
            <a:r>
              <a:rPr sz="1850" spc="-10" dirty="0">
                <a:latin typeface="Arial"/>
                <a:cs typeface="Arial"/>
              </a:rPr>
              <a:t>ό</a:t>
            </a:r>
            <a:r>
              <a:rPr sz="1850" dirty="0">
                <a:latin typeface="Arial"/>
                <a:cs typeface="Arial"/>
              </a:rPr>
              <a:t>π</a:t>
            </a:r>
            <a:r>
              <a:rPr sz="1850" spc="-15" dirty="0">
                <a:latin typeface="Arial"/>
                <a:cs typeface="Arial"/>
              </a:rPr>
              <a:t>ο</a:t>
            </a:r>
            <a:r>
              <a:rPr sz="1850" spc="-5" dirty="0">
                <a:latin typeface="Arial"/>
                <a:cs typeface="Arial"/>
              </a:rPr>
              <a:t>ς</a:t>
            </a:r>
            <a:endParaRPr sz="18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529701" y="5435346"/>
            <a:ext cx="1480820" cy="424815"/>
          </a:xfrm>
          <a:prstGeom prst="rect">
            <a:avLst/>
          </a:prstGeom>
          <a:ln w="16941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234315">
              <a:lnSpc>
                <a:spcPct val="100000"/>
              </a:lnSpc>
              <a:spcBef>
                <a:spcPts val="290"/>
              </a:spcBef>
            </a:pPr>
            <a:r>
              <a:rPr sz="1850" spc="-25" dirty="0">
                <a:latin typeface="Arial"/>
                <a:cs typeface="Arial"/>
              </a:rPr>
              <a:t>Λ</a:t>
            </a:r>
            <a:r>
              <a:rPr sz="1850" spc="-10" dirty="0">
                <a:latin typeface="Arial"/>
                <a:cs typeface="Arial"/>
              </a:rPr>
              <a:t>α</a:t>
            </a:r>
            <a:r>
              <a:rPr sz="1850" spc="-20" dirty="0">
                <a:latin typeface="Arial"/>
                <a:cs typeface="Arial"/>
              </a:rPr>
              <a:t>ί</a:t>
            </a:r>
            <a:r>
              <a:rPr sz="1850" spc="20" dirty="0">
                <a:latin typeface="Arial"/>
                <a:cs typeface="Arial"/>
              </a:rPr>
              <a:t>µ</a:t>
            </a:r>
            <a:r>
              <a:rPr sz="1850" spc="-15" dirty="0">
                <a:latin typeface="Arial"/>
                <a:cs typeface="Arial"/>
              </a:rPr>
              <a:t>αρ</a:t>
            </a:r>
            <a:r>
              <a:rPr sz="1850" spc="0" dirty="0">
                <a:latin typeface="Arial"/>
                <a:cs typeface="Arial"/>
              </a:rPr>
              <a:t>γ</a:t>
            </a:r>
            <a:r>
              <a:rPr sz="1850" spc="-5" dirty="0">
                <a:latin typeface="Arial"/>
                <a:cs typeface="Arial"/>
              </a:rPr>
              <a:t>α</a:t>
            </a:r>
            <a:endParaRPr sz="185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209423" y="3987546"/>
            <a:ext cx="1268730" cy="424180"/>
          </a:xfrm>
          <a:custGeom>
            <a:avLst/>
            <a:gdLst/>
            <a:ahLst/>
            <a:cxnLst/>
            <a:rect l="l" t="t" r="r" b="b"/>
            <a:pathLst>
              <a:path w="1268729" h="424179">
                <a:moveTo>
                  <a:pt x="1268730" y="223265"/>
                </a:moveTo>
                <a:lnTo>
                  <a:pt x="1268730" y="200405"/>
                </a:lnTo>
                <a:lnTo>
                  <a:pt x="1265682" y="188975"/>
                </a:lnTo>
                <a:lnTo>
                  <a:pt x="1263395" y="177545"/>
                </a:lnTo>
                <a:lnTo>
                  <a:pt x="1248917" y="157733"/>
                </a:lnTo>
                <a:lnTo>
                  <a:pt x="1240523" y="147065"/>
                </a:lnTo>
                <a:lnTo>
                  <a:pt x="1229106" y="137921"/>
                </a:lnTo>
                <a:lnTo>
                  <a:pt x="1218425" y="127253"/>
                </a:lnTo>
                <a:lnTo>
                  <a:pt x="1207008" y="118109"/>
                </a:lnTo>
                <a:lnTo>
                  <a:pt x="1192530" y="109727"/>
                </a:lnTo>
                <a:lnTo>
                  <a:pt x="1178801" y="101345"/>
                </a:lnTo>
                <a:lnTo>
                  <a:pt x="1162050" y="92963"/>
                </a:lnTo>
                <a:lnTo>
                  <a:pt x="1142225" y="84581"/>
                </a:lnTo>
                <a:lnTo>
                  <a:pt x="1124699" y="76200"/>
                </a:lnTo>
                <a:lnTo>
                  <a:pt x="1105649" y="67817"/>
                </a:lnTo>
                <a:lnTo>
                  <a:pt x="1082789" y="61721"/>
                </a:lnTo>
                <a:lnTo>
                  <a:pt x="1059941" y="53339"/>
                </a:lnTo>
                <a:lnTo>
                  <a:pt x="1037843" y="48005"/>
                </a:lnTo>
                <a:lnTo>
                  <a:pt x="1014984" y="41909"/>
                </a:lnTo>
                <a:lnTo>
                  <a:pt x="989825" y="33527"/>
                </a:lnTo>
                <a:lnTo>
                  <a:pt x="964691" y="30479"/>
                </a:lnTo>
                <a:lnTo>
                  <a:pt x="936498" y="25145"/>
                </a:lnTo>
                <a:lnTo>
                  <a:pt x="910577" y="19812"/>
                </a:lnTo>
                <a:lnTo>
                  <a:pt x="882395" y="16763"/>
                </a:lnTo>
                <a:lnTo>
                  <a:pt x="854189" y="10667"/>
                </a:lnTo>
                <a:lnTo>
                  <a:pt x="823722" y="8381"/>
                </a:lnTo>
                <a:lnTo>
                  <a:pt x="761225" y="2286"/>
                </a:lnTo>
                <a:lnTo>
                  <a:pt x="699503" y="0"/>
                </a:lnTo>
                <a:lnTo>
                  <a:pt x="569963" y="0"/>
                </a:lnTo>
                <a:lnTo>
                  <a:pt x="507491" y="2286"/>
                </a:lnTo>
                <a:lnTo>
                  <a:pt x="445769" y="8381"/>
                </a:lnTo>
                <a:lnTo>
                  <a:pt x="417563" y="10667"/>
                </a:lnTo>
                <a:lnTo>
                  <a:pt x="389382" y="16763"/>
                </a:lnTo>
                <a:lnTo>
                  <a:pt x="361175" y="19812"/>
                </a:lnTo>
                <a:lnTo>
                  <a:pt x="304787" y="30479"/>
                </a:lnTo>
                <a:lnTo>
                  <a:pt x="278892" y="33527"/>
                </a:lnTo>
                <a:lnTo>
                  <a:pt x="256794" y="41909"/>
                </a:lnTo>
                <a:lnTo>
                  <a:pt x="231648" y="48005"/>
                </a:lnTo>
                <a:lnTo>
                  <a:pt x="208775" y="53339"/>
                </a:lnTo>
                <a:lnTo>
                  <a:pt x="185915" y="61721"/>
                </a:lnTo>
                <a:lnTo>
                  <a:pt x="166103" y="67817"/>
                </a:lnTo>
                <a:lnTo>
                  <a:pt x="147053" y="76200"/>
                </a:lnTo>
                <a:lnTo>
                  <a:pt x="127254" y="84581"/>
                </a:lnTo>
                <a:lnTo>
                  <a:pt x="109715" y="92963"/>
                </a:lnTo>
                <a:lnTo>
                  <a:pt x="76200" y="109727"/>
                </a:lnTo>
                <a:lnTo>
                  <a:pt x="62471" y="118109"/>
                </a:lnTo>
                <a:lnTo>
                  <a:pt x="51054" y="127253"/>
                </a:lnTo>
                <a:lnTo>
                  <a:pt x="39624" y="137921"/>
                </a:lnTo>
                <a:lnTo>
                  <a:pt x="28194" y="147065"/>
                </a:lnTo>
                <a:lnTo>
                  <a:pt x="19812" y="157733"/>
                </a:lnTo>
                <a:lnTo>
                  <a:pt x="14478" y="169163"/>
                </a:lnTo>
                <a:lnTo>
                  <a:pt x="8382" y="177545"/>
                </a:lnTo>
                <a:lnTo>
                  <a:pt x="3048" y="188975"/>
                </a:lnTo>
                <a:lnTo>
                  <a:pt x="0" y="200405"/>
                </a:lnTo>
                <a:lnTo>
                  <a:pt x="0" y="223265"/>
                </a:lnTo>
                <a:lnTo>
                  <a:pt x="19812" y="262889"/>
                </a:lnTo>
                <a:lnTo>
                  <a:pt x="39624" y="282701"/>
                </a:lnTo>
                <a:lnTo>
                  <a:pt x="51054" y="294131"/>
                </a:lnTo>
                <a:lnTo>
                  <a:pt x="62471" y="302513"/>
                </a:lnTo>
                <a:lnTo>
                  <a:pt x="76200" y="310895"/>
                </a:lnTo>
                <a:lnTo>
                  <a:pt x="92951" y="322325"/>
                </a:lnTo>
                <a:lnTo>
                  <a:pt x="109715" y="330707"/>
                </a:lnTo>
                <a:lnTo>
                  <a:pt x="127254" y="339089"/>
                </a:lnTo>
                <a:lnTo>
                  <a:pt x="147053" y="344424"/>
                </a:lnTo>
                <a:lnTo>
                  <a:pt x="166103" y="353567"/>
                </a:lnTo>
                <a:lnTo>
                  <a:pt x="185915" y="361950"/>
                </a:lnTo>
                <a:lnTo>
                  <a:pt x="208775" y="367283"/>
                </a:lnTo>
                <a:lnTo>
                  <a:pt x="231648" y="375665"/>
                </a:lnTo>
                <a:lnTo>
                  <a:pt x="278892" y="387095"/>
                </a:lnTo>
                <a:lnTo>
                  <a:pt x="304787" y="393191"/>
                </a:lnTo>
                <a:lnTo>
                  <a:pt x="332993" y="398525"/>
                </a:lnTo>
                <a:lnTo>
                  <a:pt x="361175" y="401574"/>
                </a:lnTo>
                <a:lnTo>
                  <a:pt x="389382" y="406907"/>
                </a:lnTo>
                <a:lnTo>
                  <a:pt x="445769" y="413003"/>
                </a:lnTo>
                <a:lnTo>
                  <a:pt x="507491" y="418338"/>
                </a:lnTo>
                <a:lnTo>
                  <a:pt x="569963" y="421386"/>
                </a:lnTo>
                <a:lnTo>
                  <a:pt x="634745" y="423671"/>
                </a:lnTo>
                <a:lnTo>
                  <a:pt x="699503" y="421386"/>
                </a:lnTo>
                <a:lnTo>
                  <a:pt x="761225" y="418338"/>
                </a:lnTo>
                <a:lnTo>
                  <a:pt x="823722" y="413003"/>
                </a:lnTo>
                <a:lnTo>
                  <a:pt x="882395" y="406907"/>
                </a:lnTo>
                <a:lnTo>
                  <a:pt x="910577" y="401574"/>
                </a:lnTo>
                <a:lnTo>
                  <a:pt x="936498" y="398525"/>
                </a:lnTo>
                <a:lnTo>
                  <a:pt x="964691" y="393191"/>
                </a:lnTo>
                <a:lnTo>
                  <a:pt x="989825" y="387095"/>
                </a:lnTo>
                <a:lnTo>
                  <a:pt x="1014984" y="381762"/>
                </a:lnTo>
                <a:lnTo>
                  <a:pt x="1037843" y="375665"/>
                </a:lnTo>
                <a:lnTo>
                  <a:pt x="1059941" y="367283"/>
                </a:lnTo>
                <a:lnTo>
                  <a:pt x="1082789" y="361950"/>
                </a:lnTo>
                <a:lnTo>
                  <a:pt x="1105649" y="353567"/>
                </a:lnTo>
                <a:lnTo>
                  <a:pt x="1124699" y="344424"/>
                </a:lnTo>
                <a:lnTo>
                  <a:pt x="1142225" y="339089"/>
                </a:lnTo>
                <a:lnTo>
                  <a:pt x="1162050" y="330707"/>
                </a:lnTo>
                <a:lnTo>
                  <a:pt x="1178801" y="322325"/>
                </a:lnTo>
                <a:lnTo>
                  <a:pt x="1192530" y="310895"/>
                </a:lnTo>
                <a:lnTo>
                  <a:pt x="1207008" y="302513"/>
                </a:lnTo>
                <a:lnTo>
                  <a:pt x="1218425" y="294131"/>
                </a:lnTo>
                <a:lnTo>
                  <a:pt x="1229106" y="282701"/>
                </a:lnTo>
                <a:lnTo>
                  <a:pt x="1240523" y="274319"/>
                </a:lnTo>
                <a:lnTo>
                  <a:pt x="1248917" y="262889"/>
                </a:lnTo>
                <a:lnTo>
                  <a:pt x="1257300" y="254507"/>
                </a:lnTo>
                <a:lnTo>
                  <a:pt x="1263395" y="243077"/>
                </a:lnTo>
                <a:lnTo>
                  <a:pt x="1265682" y="231648"/>
                </a:lnTo>
                <a:lnTo>
                  <a:pt x="1268730" y="2232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209423" y="3987546"/>
            <a:ext cx="1268730" cy="424180"/>
          </a:xfrm>
          <a:custGeom>
            <a:avLst/>
            <a:gdLst/>
            <a:ahLst/>
            <a:cxnLst/>
            <a:rect l="l" t="t" r="r" b="b"/>
            <a:pathLst>
              <a:path w="1268729" h="424179">
                <a:moveTo>
                  <a:pt x="634745" y="0"/>
                </a:moveTo>
                <a:lnTo>
                  <a:pt x="569963" y="0"/>
                </a:lnTo>
                <a:lnTo>
                  <a:pt x="507491" y="2286"/>
                </a:lnTo>
                <a:lnTo>
                  <a:pt x="445769" y="8381"/>
                </a:lnTo>
                <a:lnTo>
                  <a:pt x="417563" y="10667"/>
                </a:lnTo>
                <a:lnTo>
                  <a:pt x="389382" y="16763"/>
                </a:lnTo>
                <a:lnTo>
                  <a:pt x="361175" y="19812"/>
                </a:lnTo>
                <a:lnTo>
                  <a:pt x="332993" y="25145"/>
                </a:lnTo>
                <a:lnTo>
                  <a:pt x="304787" y="30479"/>
                </a:lnTo>
                <a:lnTo>
                  <a:pt x="278892" y="33527"/>
                </a:lnTo>
                <a:lnTo>
                  <a:pt x="256794" y="41909"/>
                </a:lnTo>
                <a:lnTo>
                  <a:pt x="231648" y="48005"/>
                </a:lnTo>
                <a:lnTo>
                  <a:pt x="208775" y="53339"/>
                </a:lnTo>
                <a:lnTo>
                  <a:pt x="185915" y="61721"/>
                </a:lnTo>
                <a:lnTo>
                  <a:pt x="166103" y="67817"/>
                </a:lnTo>
                <a:lnTo>
                  <a:pt x="147053" y="76200"/>
                </a:lnTo>
                <a:lnTo>
                  <a:pt x="127254" y="84581"/>
                </a:lnTo>
                <a:lnTo>
                  <a:pt x="76200" y="109727"/>
                </a:lnTo>
                <a:lnTo>
                  <a:pt x="39624" y="137921"/>
                </a:lnTo>
                <a:lnTo>
                  <a:pt x="28194" y="147065"/>
                </a:lnTo>
                <a:lnTo>
                  <a:pt x="19812" y="157733"/>
                </a:lnTo>
                <a:lnTo>
                  <a:pt x="14478" y="169163"/>
                </a:lnTo>
                <a:lnTo>
                  <a:pt x="8382" y="177545"/>
                </a:lnTo>
                <a:lnTo>
                  <a:pt x="3048" y="188975"/>
                </a:lnTo>
                <a:lnTo>
                  <a:pt x="0" y="200405"/>
                </a:lnTo>
                <a:lnTo>
                  <a:pt x="0" y="223265"/>
                </a:lnTo>
                <a:lnTo>
                  <a:pt x="19812" y="262889"/>
                </a:lnTo>
                <a:lnTo>
                  <a:pt x="39624" y="282701"/>
                </a:lnTo>
                <a:lnTo>
                  <a:pt x="51054" y="294131"/>
                </a:lnTo>
                <a:lnTo>
                  <a:pt x="62471" y="302513"/>
                </a:lnTo>
                <a:lnTo>
                  <a:pt x="76200" y="310895"/>
                </a:lnTo>
                <a:lnTo>
                  <a:pt x="92951" y="322325"/>
                </a:lnTo>
                <a:lnTo>
                  <a:pt x="109715" y="330707"/>
                </a:lnTo>
                <a:lnTo>
                  <a:pt x="127254" y="339089"/>
                </a:lnTo>
                <a:lnTo>
                  <a:pt x="147053" y="344424"/>
                </a:lnTo>
                <a:lnTo>
                  <a:pt x="166103" y="353567"/>
                </a:lnTo>
                <a:lnTo>
                  <a:pt x="185915" y="361950"/>
                </a:lnTo>
                <a:lnTo>
                  <a:pt x="208775" y="367283"/>
                </a:lnTo>
                <a:lnTo>
                  <a:pt x="231648" y="375665"/>
                </a:lnTo>
                <a:lnTo>
                  <a:pt x="278892" y="387095"/>
                </a:lnTo>
                <a:lnTo>
                  <a:pt x="332993" y="398525"/>
                </a:lnTo>
                <a:lnTo>
                  <a:pt x="361175" y="401574"/>
                </a:lnTo>
                <a:lnTo>
                  <a:pt x="389382" y="406907"/>
                </a:lnTo>
                <a:lnTo>
                  <a:pt x="445769" y="413003"/>
                </a:lnTo>
                <a:lnTo>
                  <a:pt x="507491" y="418338"/>
                </a:lnTo>
                <a:lnTo>
                  <a:pt x="569963" y="421386"/>
                </a:lnTo>
                <a:lnTo>
                  <a:pt x="634745" y="423671"/>
                </a:lnTo>
                <a:lnTo>
                  <a:pt x="699503" y="421386"/>
                </a:lnTo>
                <a:lnTo>
                  <a:pt x="761225" y="418338"/>
                </a:lnTo>
                <a:lnTo>
                  <a:pt x="823722" y="413003"/>
                </a:lnTo>
                <a:lnTo>
                  <a:pt x="882395" y="406907"/>
                </a:lnTo>
                <a:lnTo>
                  <a:pt x="910577" y="401574"/>
                </a:lnTo>
                <a:lnTo>
                  <a:pt x="936498" y="398525"/>
                </a:lnTo>
                <a:lnTo>
                  <a:pt x="964691" y="393191"/>
                </a:lnTo>
                <a:lnTo>
                  <a:pt x="989825" y="387095"/>
                </a:lnTo>
                <a:lnTo>
                  <a:pt x="1014984" y="381762"/>
                </a:lnTo>
                <a:lnTo>
                  <a:pt x="1037843" y="375665"/>
                </a:lnTo>
                <a:lnTo>
                  <a:pt x="1059941" y="367283"/>
                </a:lnTo>
                <a:lnTo>
                  <a:pt x="1082789" y="361950"/>
                </a:lnTo>
                <a:lnTo>
                  <a:pt x="1105649" y="353567"/>
                </a:lnTo>
                <a:lnTo>
                  <a:pt x="1124699" y="344424"/>
                </a:lnTo>
                <a:lnTo>
                  <a:pt x="1142225" y="339089"/>
                </a:lnTo>
                <a:lnTo>
                  <a:pt x="1162050" y="330707"/>
                </a:lnTo>
                <a:lnTo>
                  <a:pt x="1178801" y="322325"/>
                </a:lnTo>
                <a:lnTo>
                  <a:pt x="1192530" y="310895"/>
                </a:lnTo>
                <a:lnTo>
                  <a:pt x="1207008" y="302513"/>
                </a:lnTo>
                <a:lnTo>
                  <a:pt x="1218425" y="294131"/>
                </a:lnTo>
                <a:lnTo>
                  <a:pt x="1229106" y="282701"/>
                </a:lnTo>
                <a:lnTo>
                  <a:pt x="1240523" y="274319"/>
                </a:lnTo>
                <a:lnTo>
                  <a:pt x="1248917" y="262889"/>
                </a:lnTo>
                <a:lnTo>
                  <a:pt x="1257300" y="254507"/>
                </a:lnTo>
                <a:lnTo>
                  <a:pt x="1263395" y="243077"/>
                </a:lnTo>
                <a:lnTo>
                  <a:pt x="1265682" y="231648"/>
                </a:lnTo>
                <a:lnTo>
                  <a:pt x="1268730" y="223265"/>
                </a:lnTo>
                <a:lnTo>
                  <a:pt x="1268730" y="200405"/>
                </a:lnTo>
                <a:lnTo>
                  <a:pt x="1265682" y="188975"/>
                </a:lnTo>
                <a:lnTo>
                  <a:pt x="1263395" y="177545"/>
                </a:lnTo>
                <a:lnTo>
                  <a:pt x="1257300" y="169163"/>
                </a:lnTo>
                <a:lnTo>
                  <a:pt x="1248917" y="157733"/>
                </a:lnTo>
                <a:lnTo>
                  <a:pt x="1240523" y="147065"/>
                </a:lnTo>
                <a:lnTo>
                  <a:pt x="1229106" y="137921"/>
                </a:lnTo>
                <a:lnTo>
                  <a:pt x="1218425" y="127253"/>
                </a:lnTo>
                <a:lnTo>
                  <a:pt x="1207008" y="118109"/>
                </a:lnTo>
                <a:lnTo>
                  <a:pt x="1192530" y="109727"/>
                </a:lnTo>
                <a:lnTo>
                  <a:pt x="1178801" y="101345"/>
                </a:lnTo>
                <a:lnTo>
                  <a:pt x="1162050" y="92963"/>
                </a:lnTo>
                <a:lnTo>
                  <a:pt x="1142225" y="84581"/>
                </a:lnTo>
                <a:lnTo>
                  <a:pt x="1124699" y="76200"/>
                </a:lnTo>
                <a:lnTo>
                  <a:pt x="1105649" y="67817"/>
                </a:lnTo>
                <a:lnTo>
                  <a:pt x="1082789" y="61721"/>
                </a:lnTo>
                <a:lnTo>
                  <a:pt x="1059941" y="53339"/>
                </a:lnTo>
                <a:lnTo>
                  <a:pt x="1037843" y="48005"/>
                </a:lnTo>
                <a:lnTo>
                  <a:pt x="1014984" y="41909"/>
                </a:lnTo>
                <a:lnTo>
                  <a:pt x="989825" y="33527"/>
                </a:lnTo>
                <a:lnTo>
                  <a:pt x="964691" y="30479"/>
                </a:lnTo>
                <a:lnTo>
                  <a:pt x="936498" y="25145"/>
                </a:lnTo>
                <a:lnTo>
                  <a:pt x="910577" y="19812"/>
                </a:lnTo>
                <a:lnTo>
                  <a:pt x="882395" y="16763"/>
                </a:lnTo>
                <a:lnTo>
                  <a:pt x="854189" y="10667"/>
                </a:lnTo>
                <a:lnTo>
                  <a:pt x="823722" y="8381"/>
                </a:lnTo>
                <a:lnTo>
                  <a:pt x="761225" y="2286"/>
                </a:lnTo>
                <a:lnTo>
                  <a:pt x="699503" y="0"/>
                </a:lnTo>
                <a:lnTo>
                  <a:pt x="634745" y="0"/>
                </a:lnTo>
              </a:path>
            </a:pathLst>
          </a:custGeom>
          <a:ln w="169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470269" y="4040632"/>
            <a:ext cx="754380" cy="292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-15" dirty="0">
                <a:latin typeface="Arial"/>
                <a:cs typeface="Arial"/>
              </a:rPr>
              <a:t>παθ</a:t>
            </a:r>
            <a:r>
              <a:rPr sz="1850" spc="10" dirty="0">
                <a:latin typeface="Arial"/>
                <a:cs typeface="Arial"/>
              </a:rPr>
              <a:t>ώ</a:t>
            </a:r>
            <a:r>
              <a:rPr sz="1850" spc="-5" dirty="0">
                <a:latin typeface="Arial"/>
                <a:cs typeface="Arial"/>
              </a:rPr>
              <a:t>ν</a:t>
            </a:r>
            <a:endParaRPr sz="18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254385" y="4015485"/>
            <a:ext cx="7845425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29944" algn="l"/>
                <a:tab pos="3790315" algn="l"/>
                <a:tab pos="6880225" algn="l"/>
              </a:tabLst>
            </a:pPr>
            <a:r>
              <a:rPr sz="2775" spc="-7" baseline="-1501" dirty="0">
                <a:latin typeface="Arial"/>
                <a:cs typeface="Arial"/>
              </a:rPr>
              <a:t>v	</a:t>
            </a:r>
            <a:r>
              <a:rPr sz="1850" spc="-5" dirty="0">
                <a:latin typeface="Arial"/>
                <a:cs typeface="Arial"/>
              </a:rPr>
              <a:t>Ζώο	</a:t>
            </a:r>
            <a:r>
              <a:rPr sz="1850" spc="10" dirty="0">
                <a:latin typeface="Arial"/>
                <a:cs typeface="Arial"/>
              </a:rPr>
              <a:t>Τ</a:t>
            </a:r>
            <a:r>
              <a:rPr sz="1850" spc="-15" dirty="0">
                <a:latin typeface="Arial"/>
                <a:cs typeface="Arial"/>
              </a:rPr>
              <a:t>ρ</a:t>
            </a:r>
            <a:r>
              <a:rPr sz="1850" spc="-5" dirty="0">
                <a:latin typeface="Arial"/>
                <a:cs typeface="Arial"/>
              </a:rPr>
              <a:t>ώω</a:t>
            </a:r>
            <a:r>
              <a:rPr sz="1850" dirty="0">
                <a:latin typeface="Arial"/>
                <a:cs typeface="Arial"/>
              </a:rPr>
              <a:t>	</a:t>
            </a:r>
            <a:r>
              <a:rPr sz="2775" baseline="-4504" dirty="0">
                <a:latin typeface="Arial"/>
                <a:cs typeface="Arial"/>
              </a:rPr>
              <a:t>Γ</a:t>
            </a:r>
            <a:r>
              <a:rPr sz="2775" spc="-22" baseline="-4504" dirty="0">
                <a:latin typeface="Arial"/>
                <a:cs typeface="Arial"/>
              </a:rPr>
              <a:t>α</a:t>
            </a:r>
            <a:r>
              <a:rPr sz="2775" baseline="-4504" dirty="0">
                <a:latin typeface="Arial"/>
                <a:cs typeface="Arial"/>
              </a:rPr>
              <a:t>ζ</a:t>
            </a:r>
            <a:r>
              <a:rPr sz="2775" spc="-15" baseline="-4504" dirty="0">
                <a:latin typeface="Arial"/>
                <a:cs typeface="Arial"/>
              </a:rPr>
              <a:t>έ</a:t>
            </a:r>
            <a:r>
              <a:rPr sz="2775" baseline="-4504" dirty="0">
                <a:latin typeface="Arial"/>
                <a:cs typeface="Arial"/>
              </a:rPr>
              <a:t>λα</a:t>
            </a:r>
            <a:endParaRPr sz="2775" baseline="-4504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477653" y="6236208"/>
            <a:ext cx="428625" cy="96520"/>
          </a:xfrm>
          <a:custGeom>
            <a:avLst/>
            <a:gdLst/>
            <a:ahLst/>
            <a:cxnLst/>
            <a:rect l="l" t="t" r="r" b="b"/>
            <a:pathLst>
              <a:path w="428625" h="96520">
                <a:moveTo>
                  <a:pt x="140969" y="0"/>
                </a:moveTo>
                <a:lnTo>
                  <a:pt x="0" y="48005"/>
                </a:lnTo>
                <a:lnTo>
                  <a:pt x="84581" y="76809"/>
                </a:lnTo>
                <a:lnTo>
                  <a:pt x="84581" y="44957"/>
                </a:lnTo>
                <a:lnTo>
                  <a:pt x="86867" y="39624"/>
                </a:lnTo>
                <a:lnTo>
                  <a:pt x="89915" y="36575"/>
                </a:lnTo>
                <a:lnTo>
                  <a:pt x="106135" y="36575"/>
                </a:lnTo>
                <a:lnTo>
                  <a:pt x="140969" y="0"/>
                </a:lnTo>
                <a:close/>
              </a:path>
              <a:path w="428625" h="96520">
                <a:moveTo>
                  <a:pt x="106135" y="36575"/>
                </a:moveTo>
                <a:lnTo>
                  <a:pt x="89915" y="36575"/>
                </a:lnTo>
                <a:lnTo>
                  <a:pt x="86867" y="39624"/>
                </a:lnTo>
                <a:lnTo>
                  <a:pt x="84581" y="44957"/>
                </a:lnTo>
                <a:lnTo>
                  <a:pt x="84581" y="53339"/>
                </a:lnTo>
                <a:lnTo>
                  <a:pt x="86867" y="56387"/>
                </a:lnTo>
                <a:lnTo>
                  <a:pt x="89915" y="59436"/>
                </a:lnTo>
                <a:lnTo>
                  <a:pt x="95250" y="59436"/>
                </a:lnTo>
                <a:lnTo>
                  <a:pt x="95250" y="48005"/>
                </a:lnTo>
                <a:lnTo>
                  <a:pt x="106135" y="36575"/>
                </a:lnTo>
                <a:close/>
              </a:path>
              <a:path w="428625" h="96520">
                <a:moveTo>
                  <a:pt x="140969" y="96012"/>
                </a:moveTo>
                <a:lnTo>
                  <a:pt x="106135" y="59436"/>
                </a:lnTo>
                <a:lnTo>
                  <a:pt x="89915" y="59436"/>
                </a:lnTo>
                <a:lnTo>
                  <a:pt x="86867" y="56387"/>
                </a:lnTo>
                <a:lnTo>
                  <a:pt x="84581" y="53339"/>
                </a:lnTo>
                <a:lnTo>
                  <a:pt x="84581" y="76809"/>
                </a:lnTo>
                <a:lnTo>
                  <a:pt x="140969" y="96012"/>
                </a:lnTo>
                <a:close/>
              </a:path>
              <a:path w="428625" h="96520">
                <a:moveTo>
                  <a:pt x="428243" y="53339"/>
                </a:moveTo>
                <a:lnTo>
                  <a:pt x="428243" y="44957"/>
                </a:lnTo>
                <a:lnTo>
                  <a:pt x="425195" y="39624"/>
                </a:lnTo>
                <a:lnTo>
                  <a:pt x="422909" y="36575"/>
                </a:lnTo>
                <a:lnTo>
                  <a:pt x="106135" y="36575"/>
                </a:lnTo>
                <a:lnTo>
                  <a:pt x="95250" y="48005"/>
                </a:lnTo>
                <a:lnTo>
                  <a:pt x="106135" y="59436"/>
                </a:lnTo>
                <a:lnTo>
                  <a:pt x="422909" y="59436"/>
                </a:lnTo>
                <a:lnTo>
                  <a:pt x="425195" y="56387"/>
                </a:lnTo>
                <a:lnTo>
                  <a:pt x="428243" y="53339"/>
                </a:lnTo>
                <a:close/>
              </a:path>
              <a:path w="428625" h="96520">
                <a:moveTo>
                  <a:pt x="106135" y="59436"/>
                </a:moveTo>
                <a:lnTo>
                  <a:pt x="95250" y="48005"/>
                </a:lnTo>
                <a:lnTo>
                  <a:pt x="95250" y="59436"/>
                </a:lnTo>
                <a:lnTo>
                  <a:pt x="106135" y="59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562235" y="6272784"/>
            <a:ext cx="344170" cy="22860"/>
          </a:xfrm>
          <a:custGeom>
            <a:avLst/>
            <a:gdLst/>
            <a:ahLst/>
            <a:cxnLst/>
            <a:rect l="l" t="t" r="r" b="b"/>
            <a:pathLst>
              <a:path w="344170" h="22860">
                <a:moveTo>
                  <a:pt x="332232" y="22860"/>
                </a:moveTo>
                <a:lnTo>
                  <a:pt x="5334" y="22860"/>
                </a:lnTo>
                <a:lnTo>
                  <a:pt x="2286" y="19812"/>
                </a:lnTo>
                <a:lnTo>
                  <a:pt x="0" y="16763"/>
                </a:lnTo>
                <a:lnTo>
                  <a:pt x="0" y="8381"/>
                </a:lnTo>
                <a:lnTo>
                  <a:pt x="2286" y="3048"/>
                </a:lnTo>
                <a:lnTo>
                  <a:pt x="5334" y="0"/>
                </a:lnTo>
                <a:lnTo>
                  <a:pt x="338327" y="0"/>
                </a:lnTo>
                <a:lnTo>
                  <a:pt x="340613" y="3048"/>
                </a:lnTo>
                <a:lnTo>
                  <a:pt x="343662" y="8381"/>
                </a:lnTo>
                <a:lnTo>
                  <a:pt x="343662" y="16763"/>
                </a:lnTo>
                <a:lnTo>
                  <a:pt x="340613" y="19812"/>
                </a:lnTo>
                <a:lnTo>
                  <a:pt x="338327" y="22860"/>
                </a:lnTo>
                <a:lnTo>
                  <a:pt x="332232" y="228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477653" y="6236208"/>
            <a:ext cx="140970" cy="96520"/>
          </a:xfrm>
          <a:custGeom>
            <a:avLst/>
            <a:gdLst/>
            <a:ahLst/>
            <a:cxnLst/>
            <a:rect l="l" t="t" r="r" b="b"/>
            <a:pathLst>
              <a:path w="140970" h="96520">
                <a:moveTo>
                  <a:pt x="95250" y="48005"/>
                </a:moveTo>
                <a:lnTo>
                  <a:pt x="140969" y="96012"/>
                </a:lnTo>
                <a:lnTo>
                  <a:pt x="0" y="48005"/>
                </a:lnTo>
                <a:lnTo>
                  <a:pt x="140969" y="0"/>
                </a:lnTo>
                <a:lnTo>
                  <a:pt x="95250" y="4800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163197" y="6236208"/>
            <a:ext cx="434340" cy="96520"/>
          </a:xfrm>
          <a:custGeom>
            <a:avLst/>
            <a:gdLst/>
            <a:ahLst/>
            <a:cxnLst/>
            <a:rect l="l" t="t" r="r" b="b"/>
            <a:pathLst>
              <a:path w="434339" h="96520">
                <a:moveTo>
                  <a:pt x="140970" y="0"/>
                </a:moveTo>
                <a:lnTo>
                  <a:pt x="0" y="48005"/>
                </a:lnTo>
                <a:lnTo>
                  <a:pt x="82296" y="76031"/>
                </a:lnTo>
                <a:lnTo>
                  <a:pt x="82296" y="48005"/>
                </a:lnTo>
                <a:lnTo>
                  <a:pt x="84582" y="44957"/>
                </a:lnTo>
                <a:lnTo>
                  <a:pt x="87630" y="39624"/>
                </a:lnTo>
                <a:lnTo>
                  <a:pt x="90677" y="36575"/>
                </a:lnTo>
                <a:lnTo>
                  <a:pt x="106716" y="36575"/>
                </a:lnTo>
                <a:lnTo>
                  <a:pt x="140970" y="0"/>
                </a:lnTo>
                <a:close/>
              </a:path>
              <a:path w="434339" h="96520">
                <a:moveTo>
                  <a:pt x="106716" y="36575"/>
                </a:moveTo>
                <a:lnTo>
                  <a:pt x="90677" y="36575"/>
                </a:lnTo>
                <a:lnTo>
                  <a:pt x="87630" y="39624"/>
                </a:lnTo>
                <a:lnTo>
                  <a:pt x="84582" y="44957"/>
                </a:lnTo>
                <a:lnTo>
                  <a:pt x="82296" y="48005"/>
                </a:lnTo>
                <a:lnTo>
                  <a:pt x="84582" y="53339"/>
                </a:lnTo>
                <a:lnTo>
                  <a:pt x="90677" y="59436"/>
                </a:lnTo>
                <a:lnTo>
                  <a:pt x="96012" y="59436"/>
                </a:lnTo>
                <a:lnTo>
                  <a:pt x="96012" y="48005"/>
                </a:lnTo>
                <a:lnTo>
                  <a:pt x="106716" y="36575"/>
                </a:lnTo>
                <a:close/>
              </a:path>
              <a:path w="434339" h="96520">
                <a:moveTo>
                  <a:pt x="140970" y="96012"/>
                </a:moveTo>
                <a:lnTo>
                  <a:pt x="106716" y="59436"/>
                </a:lnTo>
                <a:lnTo>
                  <a:pt x="90677" y="59436"/>
                </a:lnTo>
                <a:lnTo>
                  <a:pt x="84582" y="53339"/>
                </a:lnTo>
                <a:lnTo>
                  <a:pt x="82296" y="48005"/>
                </a:lnTo>
                <a:lnTo>
                  <a:pt x="82296" y="76031"/>
                </a:lnTo>
                <a:lnTo>
                  <a:pt x="140970" y="96012"/>
                </a:lnTo>
                <a:close/>
              </a:path>
              <a:path w="434339" h="96520">
                <a:moveTo>
                  <a:pt x="434339" y="53339"/>
                </a:moveTo>
                <a:lnTo>
                  <a:pt x="434339" y="44957"/>
                </a:lnTo>
                <a:lnTo>
                  <a:pt x="431292" y="39624"/>
                </a:lnTo>
                <a:lnTo>
                  <a:pt x="429006" y="36575"/>
                </a:lnTo>
                <a:lnTo>
                  <a:pt x="106716" y="36575"/>
                </a:lnTo>
                <a:lnTo>
                  <a:pt x="96012" y="48005"/>
                </a:lnTo>
                <a:lnTo>
                  <a:pt x="106716" y="59436"/>
                </a:lnTo>
                <a:lnTo>
                  <a:pt x="429006" y="59436"/>
                </a:lnTo>
                <a:lnTo>
                  <a:pt x="431292" y="56387"/>
                </a:lnTo>
                <a:lnTo>
                  <a:pt x="434339" y="53339"/>
                </a:lnTo>
                <a:close/>
              </a:path>
              <a:path w="434339" h="96520">
                <a:moveTo>
                  <a:pt x="106716" y="59436"/>
                </a:moveTo>
                <a:lnTo>
                  <a:pt x="96012" y="48005"/>
                </a:lnTo>
                <a:lnTo>
                  <a:pt x="96012" y="59436"/>
                </a:lnTo>
                <a:lnTo>
                  <a:pt x="106716" y="59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245493" y="6272784"/>
            <a:ext cx="352425" cy="22860"/>
          </a:xfrm>
          <a:custGeom>
            <a:avLst/>
            <a:gdLst/>
            <a:ahLst/>
            <a:cxnLst/>
            <a:rect l="l" t="t" r="r" b="b"/>
            <a:pathLst>
              <a:path w="352425" h="22860">
                <a:moveTo>
                  <a:pt x="340613" y="22860"/>
                </a:moveTo>
                <a:lnTo>
                  <a:pt x="8381" y="22860"/>
                </a:lnTo>
                <a:lnTo>
                  <a:pt x="2286" y="16763"/>
                </a:lnTo>
                <a:lnTo>
                  <a:pt x="0" y="11429"/>
                </a:lnTo>
                <a:lnTo>
                  <a:pt x="2286" y="8381"/>
                </a:lnTo>
                <a:lnTo>
                  <a:pt x="5334" y="3048"/>
                </a:lnTo>
                <a:lnTo>
                  <a:pt x="8381" y="0"/>
                </a:lnTo>
                <a:lnTo>
                  <a:pt x="346710" y="0"/>
                </a:lnTo>
                <a:lnTo>
                  <a:pt x="348996" y="3048"/>
                </a:lnTo>
                <a:lnTo>
                  <a:pt x="352043" y="8381"/>
                </a:lnTo>
                <a:lnTo>
                  <a:pt x="352043" y="16763"/>
                </a:lnTo>
                <a:lnTo>
                  <a:pt x="348996" y="19812"/>
                </a:lnTo>
                <a:lnTo>
                  <a:pt x="346710" y="22860"/>
                </a:lnTo>
                <a:lnTo>
                  <a:pt x="340613" y="228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163197" y="6236208"/>
            <a:ext cx="140970" cy="96520"/>
          </a:xfrm>
          <a:custGeom>
            <a:avLst/>
            <a:gdLst/>
            <a:ahLst/>
            <a:cxnLst/>
            <a:rect l="l" t="t" r="r" b="b"/>
            <a:pathLst>
              <a:path w="140970" h="96520">
                <a:moveTo>
                  <a:pt x="96012" y="48005"/>
                </a:moveTo>
                <a:lnTo>
                  <a:pt x="140970" y="96012"/>
                </a:lnTo>
                <a:lnTo>
                  <a:pt x="0" y="48005"/>
                </a:lnTo>
                <a:lnTo>
                  <a:pt x="140970" y="0"/>
                </a:lnTo>
                <a:lnTo>
                  <a:pt x="96012" y="4800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403721" y="6218682"/>
            <a:ext cx="434340" cy="97155"/>
          </a:xfrm>
          <a:custGeom>
            <a:avLst/>
            <a:gdLst/>
            <a:ahLst/>
            <a:cxnLst/>
            <a:rect l="l" t="t" r="r" b="b"/>
            <a:pathLst>
              <a:path w="434340" h="97154">
                <a:moveTo>
                  <a:pt x="341375" y="48767"/>
                </a:moveTo>
                <a:lnTo>
                  <a:pt x="330127" y="37337"/>
                </a:lnTo>
                <a:lnTo>
                  <a:pt x="6108" y="37337"/>
                </a:lnTo>
                <a:lnTo>
                  <a:pt x="3060" y="39623"/>
                </a:lnTo>
                <a:lnTo>
                  <a:pt x="0" y="42671"/>
                </a:lnTo>
                <a:lnTo>
                  <a:pt x="0" y="54101"/>
                </a:lnTo>
                <a:lnTo>
                  <a:pt x="3060" y="57150"/>
                </a:lnTo>
                <a:lnTo>
                  <a:pt x="6108" y="59435"/>
                </a:lnTo>
                <a:lnTo>
                  <a:pt x="330710" y="59435"/>
                </a:lnTo>
                <a:lnTo>
                  <a:pt x="341375" y="48767"/>
                </a:lnTo>
                <a:close/>
              </a:path>
              <a:path w="434340" h="97154">
                <a:moveTo>
                  <a:pt x="434339" y="48767"/>
                </a:moveTo>
                <a:lnTo>
                  <a:pt x="293382" y="0"/>
                </a:lnTo>
                <a:lnTo>
                  <a:pt x="330127" y="37337"/>
                </a:lnTo>
                <a:lnTo>
                  <a:pt x="344436" y="37337"/>
                </a:lnTo>
                <a:lnTo>
                  <a:pt x="349770" y="39623"/>
                </a:lnTo>
                <a:lnTo>
                  <a:pt x="352805" y="42671"/>
                </a:lnTo>
                <a:lnTo>
                  <a:pt x="352805" y="76536"/>
                </a:lnTo>
                <a:lnTo>
                  <a:pt x="434339" y="48767"/>
                </a:lnTo>
                <a:close/>
              </a:path>
              <a:path w="434340" h="97154">
                <a:moveTo>
                  <a:pt x="352805" y="76536"/>
                </a:moveTo>
                <a:lnTo>
                  <a:pt x="352805" y="54101"/>
                </a:lnTo>
                <a:lnTo>
                  <a:pt x="349770" y="57150"/>
                </a:lnTo>
                <a:lnTo>
                  <a:pt x="344436" y="59435"/>
                </a:lnTo>
                <a:lnTo>
                  <a:pt x="330710" y="59435"/>
                </a:lnTo>
                <a:lnTo>
                  <a:pt x="293382" y="96773"/>
                </a:lnTo>
                <a:lnTo>
                  <a:pt x="352805" y="76536"/>
                </a:lnTo>
                <a:close/>
              </a:path>
              <a:path w="434340" h="97154">
                <a:moveTo>
                  <a:pt x="352805" y="54101"/>
                </a:moveTo>
                <a:lnTo>
                  <a:pt x="352805" y="42671"/>
                </a:lnTo>
                <a:lnTo>
                  <a:pt x="349770" y="39623"/>
                </a:lnTo>
                <a:lnTo>
                  <a:pt x="344436" y="37337"/>
                </a:lnTo>
                <a:lnTo>
                  <a:pt x="330127" y="37337"/>
                </a:lnTo>
                <a:lnTo>
                  <a:pt x="341375" y="48767"/>
                </a:lnTo>
                <a:lnTo>
                  <a:pt x="341375" y="59435"/>
                </a:lnTo>
                <a:lnTo>
                  <a:pt x="344436" y="59435"/>
                </a:lnTo>
                <a:lnTo>
                  <a:pt x="349770" y="57150"/>
                </a:lnTo>
                <a:lnTo>
                  <a:pt x="352805" y="54101"/>
                </a:lnTo>
                <a:close/>
              </a:path>
              <a:path w="434340" h="97154">
                <a:moveTo>
                  <a:pt x="341375" y="59435"/>
                </a:moveTo>
                <a:lnTo>
                  <a:pt x="341375" y="48767"/>
                </a:lnTo>
                <a:lnTo>
                  <a:pt x="330710" y="59435"/>
                </a:lnTo>
                <a:lnTo>
                  <a:pt x="341375" y="594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403721" y="6256020"/>
            <a:ext cx="353060" cy="22225"/>
          </a:xfrm>
          <a:custGeom>
            <a:avLst/>
            <a:gdLst/>
            <a:ahLst/>
            <a:cxnLst/>
            <a:rect l="l" t="t" r="r" b="b"/>
            <a:pathLst>
              <a:path w="353059" h="22225">
                <a:moveTo>
                  <a:pt x="341375" y="22097"/>
                </a:moveTo>
                <a:lnTo>
                  <a:pt x="6108" y="22097"/>
                </a:lnTo>
                <a:lnTo>
                  <a:pt x="3060" y="19812"/>
                </a:lnTo>
                <a:lnTo>
                  <a:pt x="0" y="16763"/>
                </a:lnTo>
                <a:lnTo>
                  <a:pt x="0" y="5333"/>
                </a:lnTo>
                <a:lnTo>
                  <a:pt x="3060" y="2285"/>
                </a:lnTo>
                <a:lnTo>
                  <a:pt x="6108" y="0"/>
                </a:lnTo>
                <a:lnTo>
                  <a:pt x="344436" y="0"/>
                </a:lnTo>
                <a:lnTo>
                  <a:pt x="349770" y="2285"/>
                </a:lnTo>
                <a:lnTo>
                  <a:pt x="352805" y="5333"/>
                </a:lnTo>
                <a:lnTo>
                  <a:pt x="352805" y="16763"/>
                </a:lnTo>
                <a:lnTo>
                  <a:pt x="349770" y="19812"/>
                </a:lnTo>
                <a:lnTo>
                  <a:pt x="344436" y="22097"/>
                </a:lnTo>
                <a:lnTo>
                  <a:pt x="341375" y="2209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697103" y="6218682"/>
            <a:ext cx="140970" cy="97155"/>
          </a:xfrm>
          <a:custGeom>
            <a:avLst/>
            <a:gdLst/>
            <a:ahLst/>
            <a:cxnLst/>
            <a:rect l="l" t="t" r="r" b="b"/>
            <a:pathLst>
              <a:path w="140970" h="97154">
                <a:moveTo>
                  <a:pt x="47993" y="48767"/>
                </a:moveTo>
                <a:lnTo>
                  <a:pt x="0" y="0"/>
                </a:lnTo>
                <a:lnTo>
                  <a:pt x="140957" y="48767"/>
                </a:lnTo>
                <a:lnTo>
                  <a:pt x="0" y="96773"/>
                </a:lnTo>
                <a:lnTo>
                  <a:pt x="47993" y="4876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096122" y="6238494"/>
            <a:ext cx="428625" cy="93980"/>
          </a:xfrm>
          <a:custGeom>
            <a:avLst/>
            <a:gdLst/>
            <a:ahLst/>
            <a:cxnLst/>
            <a:rect l="l" t="t" r="r" b="b"/>
            <a:pathLst>
              <a:path w="428625" h="93979">
                <a:moveTo>
                  <a:pt x="335292" y="45719"/>
                </a:moveTo>
                <a:lnTo>
                  <a:pt x="323288" y="34289"/>
                </a:lnTo>
                <a:lnTo>
                  <a:pt x="5346" y="34289"/>
                </a:lnTo>
                <a:lnTo>
                  <a:pt x="2298" y="37337"/>
                </a:lnTo>
                <a:lnTo>
                  <a:pt x="0" y="42671"/>
                </a:lnTo>
                <a:lnTo>
                  <a:pt x="0" y="51053"/>
                </a:lnTo>
                <a:lnTo>
                  <a:pt x="2298" y="54101"/>
                </a:lnTo>
                <a:lnTo>
                  <a:pt x="5346" y="57150"/>
                </a:lnTo>
                <a:lnTo>
                  <a:pt x="323859" y="57150"/>
                </a:lnTo>
                <a:lnTo>
                  <a:pt x="335292" y="45719"/>
                </a:lnTo>
                <a:close/>
              </a:path>
              <a:path w="428625" h="93979">
                <a:moveTo>
                  <a:pt x="428256" y="45719"/>
                </a:moveTo>
                <a:lnTo>
                  <a:pt x="287274" y="0"/>
                </a:lnTo>
                <a:lnTo>
                  <a:pt x="323288" y="34289"/>
                </a:lnTo>
                <a:lnTo>
                  <a:pt x="338327" y="34289"/>
                </a:lnTo>
                <a:lnTo>
                  <a:pt x="343674" y="37337"/>
                </a:lnTo>
                <a:lnTo>
                  <a:pt x="343674" y="42671"/>
                </a:lnTo>
                <a:lnTo>
                  <a:pt x="346722" y="45719"/>
                </a:lnTo>
                <a:lnTo>
                  <a:pt x="346722" y="73483"/>
                </a:lnTo>
                <a:lnTo>
                  <a:pt x="428256" y="45719"/>
                </a:lnTo>
                <a:close/>
              </a:path>
              <a:path w="428625" h="93979">
                <a:moveTo>
                  <a:pt x="346722" y="73483"/>
                </a:moveTo>
                <a:lnTo>
                  <a:pt x="346722" y="45719"/>
                </a:lnTo>
                <a:lnTo>
                  <a:pt x="343674" y="51053"/>
                </a:lnTo>
                <a:lnTo>
                  <a:pt x="343674" y="54101"/>
                </a:lnTo>
                <a:lnTo>
                  <a:pt x="338327" y="57150"/>
                </a:lnTo>
                <a:lnTo>
                  <a:pt x="323859" y="57150"/>
                </a:lnTo>
                <a:lnTo>
                  <a:pt x="287274" y="93725"/>
                </a:lnTo>
                <a:lnTo>
                  <a:pt x="346722" y="73483"/>
                </a:lnTo>
                <a:close/>
              </a:path>
              <a:path w="428625" h="93979">
                <a:moveTo>
                  <a:pt x="343674" y="54101"/>
                </a:moveTo>
                <a:lnTo>
                  <a:pt x="343674" y="37337"/>
                </a:lnTo>
                <a:lnTo>
                  <a:pt x="338327" y="34289"/>
                </a:lnTo>
                <a:lnTo>
                  <a:pt x="323288" y="34289"/>
                </a:lnTo>
                <a:lnTo>
                  <a:pt x="335292" y="45719"/>
                </a:lnTo>
                <a:lnTo>
                  <a:pt x="335292" y="57150"/>
                </a:lnTo>
                <a:lnTo>
                  <a:pt x="338327" y="57150"/>
                </a:lnTo>
                <a:lnTo>
                  <a:pt x="343674" y="54101"/>
                </a:lnTo>
                <a:close/>
              </a:path>
              <a:path w="428625" h="93979">
                <a:moveTo>
                  <a:pt x="335292" y="57150"/>
                </a:moveTo>
                <a:lnTo>
                  <a:pt x="335292" y="45719"/>
                </a:lnTo>
                <a:lnTo>
                  <a:pt x="323859" y="57150"/>
                </a:lnTo>
                <a:lnTo>
                  <a:pt x="335292" y="57150"/>
                </a:lnTo>
                <a:close/>
              </a:path>
              <a:path w="428625" h="93979">
                <a:moveTo>
                  <a:pt x="346722" y="45719"/>
                </a:moveTo>
                <a:lnTo>
                  <a:pt x="343674" y="42671"/>
                </a:lnTo>
                <a:lnTo>
                  <a:pt x="343674" y="51053"/>
                </a:lnTo>
                <a:lnTo>
                  <a:pt x="346722" y="457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096122" y="6272784"/>
            <a:ext cx="347345" cy="22860"/>
          </a:xfrm>
          <a:custGeom>
            <a:avLst/>
            <a:gdLst/>
            <a:ahLst/>
            <a:cxnLst/>
            <a:rect l="l" t="t" r="r" b="b"/>
            <a:pathLst>
              <a:path w="347345" h="22860">
                <a:moveTo>
                  <a:pt x="335292" y="22860"/>
                </a:moveTo>
                <a:lnTo>
                  <a:pt x="5346" y="22860"/>
                </a:lnTo>
                <a:lnTo>
                  <a:pt x="2298" y="19812"/>
                </a:lnTo>
                <a:lnTo>
                  <a:pt x="0" y="16763"/>
                </a:lnTo>
                <a:lnTo>
                  <a:pt x="0" y="8381"/>
                </a:lnTo>
                <a:lnTo>
                  <a:pt x="2298" y="3048"/>
                </a:lnTo>
                <a:lnTo>
                  <a:pt x="5346" y="0"/>
                </a:lnTo>
                <a:lnTo>
                  <a:pt x="338327" y="0"/>
                </a:lnTo>
                <a:lnTo>
                  <a:pt x="343674" y="3048"/>
                </a:lnTo>
                <a:lnTo>
                  <a:pt x="343674" y="8381"/>
                </a:lnTo>
                <a:lnTo>
                  <a:pt x="346722" y="11429"/>
                </a:lnTo>
                <a:lnTo>
                  <a:pt x="343674" y="16763"/>
                </a:lnTo>
                <a:lnTo>
                  <a:pt x="343674" y="19812"/>
                </a:lnTo>
                <a:lnTo>
                  <a:pt x="338327" y="22860"/>
                </a:lnTo>
                <a:lnTo>
                  <a:pt x="335292" y="228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383396" y="6238494"/>
            <a:ext cx="140970" cy="93980"/>
          </a:xfrm>
          <a:custGeom>
            <a:avLst/>
            <a:gdLst/>
            <a:ahLst/>
            <a:cxnLst/>
            <a:rect l="l" t="t" r="r" b="b"/>
            <a:pathLst>
              <a:path w="140970" h="93979">
                <a:moveTo>
                  <a:pt x="48018" y="45719"/>
                </a:moveTo>
                <a:lnTo>
                  <a:pt x="0" y="0"/>
                </a:lnTo>
                <a:lnTo>
                  <a:pt x="140982" y="45719"/>
                </a:lnTo>
                <a:lnTo>
                  <a:pt x="0" y="93725"/>
                </a:lnTo>
                <a:lnTo>
                  <a:pt x="48018" y="4571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783470" y="6112255"/>
            <a:ext cx="644525" cy="3473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-10" dirty="0">
                <a:latin typeface="Arial"/>
                <a:cs typeface="Arial"/>
              </a:rPr>
              <a:t>u'</a:t>
            </a:r>
            <a:r>
              <a:rPr sz="1850" spc="-20" dirty="0">
                <a:latin typeface="Arial"/>
                <a:cs typeface="Arial"/>
              </a:rPr>
              <a:t>=</a:t>
            </a:r>
            <a:r>
              <a:rPr sz="2200" spc="10" dirty="0">
                <a:latin typeface="Times New Roman"/>
                <a:cs typeface="Times New Roman"/>
              </a:rPr>
              <a:t>π</a:t>
            </a:r>
            <a:r>
              <a:rPr sz="2200" spc="-170" dirty="0">
                <a:latin typeface="Times New Roman"/>
                <a:cs typeface="Times New Roman"/>
              </a:rPr>
              <a:t> </a:t>
            </a:r>
            <a:r>
              <a:rPr sz="1850" spc="-5" dirty="0">
                <a:latin typeface="Arial"/>
                <a:cs typeface="Arial"/>
              </a:rPr>
              <a:t>v</a:t>
            </a:r>
            <a:endParaRPr sz="185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3877703" y="6071615"/>
            <a:ext cx="1285875" cy="424815"/>
          </a:xfrm>
          <a:custGeom>
            <a:avLst/>
            <a:gdLst/>
            <a:ahLst/>
            <a:cxnLst/>
            <a:rect l="l" t="t" r="r" b="b"/>
            <a:pathLst>
              <a:path w="1285875" h="424814">
                <a:moveTo>
                  <a:pt x="1285493" y="224028"/>
                </a:moveTo>
                <a:lnTo>
                  <a:pt x="1285493" y="201168"/>
                </a:lnTo>
                <a:lnTo>
                  <a:pt x="1283207" y="189737"/>
                </a:lnTo>
                <a:lnTo>
                  <a:pt x="1280159" y="181356"/>
                </a:lnTo>
                <a:lnTo>
                  <a:pt x="1274826" y="169925"/>
                </a:lnTo>
                <a:lnTo>
                  <a:pt x="1265681" y="158496"/>
                </a:lnTo>
                <a:lnTo>
                  <a:pt x="1257300" y="150113"/>
                </a:lnTo>
                <a:lnTo>
                  <a:pt x="1246631" y="138684"/>
                </a:lnTo>
                <a:lnTo>
                  <a:pt x="1223771" y="121920"/>
                </a:lnTo>
                <a:lnTo>
                  <a:pt x="1209293" y="110489"/>
                </a:lnTo>
                <a:lnTo>
                  <a:pt x="1159002" y="85344"/>
                </a:lnTo>
                <a:lnTo>
                  <a:pt x="1139189" y="76962"/>
                </a:lnTo>
                <a:lnTo>
                  <a:pt x="1119377" y="70866"/>
                </a:lnTo>
                <a:lnTo>
                  <a:pt x="1096517" y="62484"/>
                </a:lnTo>
                <a:lnTo>
                  <a:pt x="1077467" y="57150"/>
                </a:lnTo>
                <a:lnTo>
                  <a:pt x="1051559" y="48768"/>
                </a:lnTo>
                <a:lnTo>
                  <a:pt x="1029462" y="42672"/>
                </a:lnTo>
                <a:lnTo>
                  <a:pt x="1003553" y="37337"/>
                </a:lnTo>
                <a:lnTo>
                  <a:pt x="975359" y="31242"/>
                </a:lnTo>
                <a:lnTo>
                  <a:pt x="950213" y="25908"/>
                </a:lnTo>
                <a:lnTo>
                  <a:pt x="922019" y="22860"/>
                </a:lnTo>
                <a:lnTo>
                  <a:pt x="893826" y="17525"/>
                </a:lnTo>
                <a:lnTo>
                  <a:pt x="865631" y="14478"/>
                </a:lnTo>
                <a:lnTo>
                  <a:pt x="834389" y="11430"/>
                </a:lnTo>
                <a:lnTo>
                  <a:pt x="772667" y="6096"/>
                </a:lnTo>
                <a:lnTo>
                  <a:pt x="643127" y="0"/>
                </a:lnTo>
                <a:lnTo>
                  <a:pt x="513588" y="6096"/>
                </a:lnTo>
                <a:lnTo>
                  <a:pt x="451103" y="11430"/>
                </a:lnTo>
                <a:lnTo>
                  <a:pt x="422909" y="14478"/>
                </a:lnTo>
                <a:lnTo>
                  <a:pt x="391667" y="17525"/>
                </a:lnTo>
                <a:lnTo>
                  <a:pt x="363474" y="22860"/>
                </a:lnTo>
                <a:lnTo>
                  <a:pt x="335279" y="25908"/>
                </a:lnTo>
                <a:lnTo>
                  <a:pt x="310133" y="31242"/>
                </a:lnTo>
                <a:lnTo>
                  <a:pt x="284988" y="37337"/>
                </a:lnTo>
                <a:lnTo>
                  <a:pt x="259841" y="42672"/>
                </a:lnTo>
                <a:lnTo>
                  <a:pt x="233933" y="48768"/>
                </a:lnTo>
                <a:lnTo>
                  <a:pt x="211836" y="57150"/>
                </a:lnTo>
                <a:lnTo>
                  <a:pt x="188975" y="62484"/>
                </a:lnTo>
                <a:lnTo>
                  <a:pt x="166115" y="70866"/>
                </a:lnTo>
                <a:lnTo>
                  <a:pt x="127253" y="85344"/>
                </a:lnTo>
                <a:lnTo>
                  <a:pt x="92963" y="102108"/>
                </a:lnTo>
                <a:lnTo>
                  <a:pt x="64769" y="121920"/>
                </a:lnTo>
                <a:lnTo>
                  <a:pt x="51053" y="130301"/>
                </a:lnTo>
                <a:lnTo>
                  <a:pt x="39624" y="138684"/>
                </a:lnTo>
                <a:lnTo>
                  <a:pt x="19812" y="158496"/>
                </a:lnTo>
                <a:lnTo>
                  <a:pt x="14477" y="169925"/>
                </a:lnTo>
                <a:lnTo>
                  <a:pt x="8381" y="181356"/>
                </a:lnTo>
                <a:lnTo>
                  <a:pt x="3048" y="189737"/>
                </a:lnTo>
                <a:lnTo>
                  <a:pt x="0" y="201168"/>
                </a:lnTo>
                <a:lnTo>
                  <a:pt x="0" y="224028"/>
                </a:lnTo>
                <a:lnTo>
                  <a:pt x="3048" y="235458"/>
                </a:lnTo>
                <a:lnTo>
                  <a:pt x="8381" y="246125"/>
                </a:lnTo>
                <a:lnTo>
                  <a:pt x="14477" y="255270"/>
                </a:lnTo>
                <a:lnTo>
                  <a:pt x="19812" y="265938"/>
                </a:lnTo>
                <a:lnTo>
                  <a:pt x="39624" y="285750"/>
                </a:lnTo>
                <a:lnTo>
                  <a:pt x="51053" y="294132"/>
                </a:lnTo>
                <a:lnTo>
                  <a:pt x="64769" y="305562"/>
                </a:lnTo>
                <a:lnTo>
                  <a:pt x="79248" y="313944"/>
                </a:lnTo>
                <a:lnTo>
                  <a:pt x="92963" y="323088"/>
                </a:lnTo>
                <a:lnTo>
                  <a:pt x="109727" y="331470"/>
                </a:lnTo>
                <a:lnTo>
                  <a:pt x="127253" y="339851"/>
                </a:lnTo>
                <a:lnTo>
                  <a:pt x="147065" y="348234"/>
                </a:lnTo>
                <a:lnTo>
                  <a:pt x="166115" y="356616"/>
                </a:lnTo>
                <a:lnTo>
                  <a:pt x="188975" y="362712"/>
                </a:lnTo>
                <a:lnTo>
                  <a:pt x="211836" y="371094"/>
                </a:lnTo>
                <a:lnTo>
                  <a:pt x="233933" y="376428"/>
                </a:lnTo>
                <a:lnTo>
                  <a:pt x="259841" y="382524"/>
                </a:lnTo>
                <a:lnTo>
                  <a:pt x="310133" y="393192"/>
                </a:lnTo>
                <a:lnTo>
                  <a:pt x="335279" y="399288"/>
                </a:lnTo>
                <a:lnTo>
                  <a:pt x="363474" y="404622"/>
                </a:lnTo>
                <a:lnTo>
                  <a:pt x="391667" y="407670"/>
                </a:lnTo>
                <a:lnTo>
                  <a:pt x="422909" y="413004"/>
                </a:lnTo>
                <a:lnTo>
                  <a:pt x="451103" y="416051"/>
                </a:lnTo>
                <a:lnTo>
                  <a:pt x="513588" y="422148"/>
                </a:lnTo>
                <a:lnTo>
                  <a:pt x="578357" y="424434"/>
                </a:lnTo>
                <a:lnTo>
                  <a:pt x="707898" y="424434"/>
                </a:lnTo>
                <a:lnTo>
                  <a:pt x="772667" y="422148"/>
                </a:lnTo>
                <a:lnTo>
                  <a:pt x="834389" y="416051"/>
                </a:lnTo>
                <a:lnTo>
                  <a:pt x="865631" y="413004"/>
                </a:lnTo>
                <a:lnTo>
                  <a:pt x="893826" y="407670"/>
                </a:lnTo>
                <a:lnTo>
                  <a:pt x="922019" y="404622"/>
                </a:lnTo>
                <a:lnTo>
                  <a:pt x="950213" y="399288"/>
                </a:lnTo>
                <a:lnTo>
                  <a:pt x="975359" y="393192"/>
                </a:lnTo>
                <a:lnTo>
                  <a:pt x="1003553" y="387858"/>
                </a:lnTo>
                <a:lnTo>
                  <a:pt x="1029462" y="382524"/>
                </a:lnTo>
                <a:lnTo>
                  <a:pt x="1051559" y="376428"/>
                </a:lnTo>
                <a:lnTo>
                  <a:pt x="1077467" y="371094"/>
                </a:lnTo>
                <a:lnTo>
                  <a:pt x="1096517" y="362712"/>
                </a:lnTo>
                <a:lnTo>
                  <a:pt x="1159002" y="339851"/>
                </a:lnTo>
                <a:lnTo>
                  <a:pt x="1209293" y="313944"/>
                </a:lnTo>
                <a:lnTo>
                  <a:pt x="1235202" y="294132"/>
                </a:lnTo>
                <a:lnTo>
                  <a:pt x="1246631" y="285750"/>
                </a:lnTo>
                <a:lnTo>
                  <a:pt x="1257300" y="274320"/>
                </a:lnTo>
                <a:lnTo>
                  <a:pt x="1265681" y="265938"/>
                </a:lnTo>
                <a:lnTo>
                  <a:pt x="1274826" y="255270"/>
                </a:lnTo>
                <a:lnTo>
                  <a:pt x="1280159" y="246125"/>
                </a:lnTo>
                <a:lnTo>
                  <a:pt x="1283207" y="235458"/>
                </a:lnTo>
                <a:lnTo>
                  <a:pt x="1285493" y="2240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877703" y="6071615"/>
            <a:ext cx="1285875" cy="424815"/>
          </a:xfrm>
          <a:custGeom>
            <a:avLst/>
            <a:gdLst/>
            <a:ahLst/>
            <a:cxnLst/>
            <a:rect l="l" t="t" r="r" b="b"/>
            <a:pathLst>
              <a:path w="1285875" h="424814">
                <a:moveTo>
                  <a:pt x="643127" y="0"/>
                </a:moveTo>
                <a:lnTo>
                  <a:pt x="578357" y="3048"/>
                </a:lnTo>
                <a:lnTo>
                  <a:pt x="513588" y="6096"/>
                </a:lnTo>
                <a:lnTo>
                  <a:pt x="451103" y="11430"/>
                </a:lnTo>
                <a:lnTo>
                  <a:pt x="422909" y="14478"/>
                </a:lnTo>
                <a:lnTo>
                  <a:pt x="391667" y="17525"/>
                </a:lnTo>
                <a:lnTo>
                  <a:pt x="363474" y="22860"/>
                </a:lnTo>
                <a:lnTo>
                  <a:pt x="335279" y="25908"/>
                </a:lnTo>
                <a:lnTo>
                  <a:pt x="310133" y="31242"/>
                </a:lnTo>
                <a:lnTo>
                  <a:pt x="284988" y="37337"/>
                </a:lnTo>
                <a:lnTo>
                  <a:pt x="259841" y="42672"/>
                </a:lnTo>
                <a:lnTo>
                  <a:pt x="233933" y="48768"/>
                </a:lnTo>
                <a:lnTo>
                  <a:pt x="211836" y="57150"/>
                </a:lnTo>
                <a:lnTo>
                  <a:pt x="188975" y="62484"/>
                </a:lnTo>
                <a:lnTo>
                  <a:pt x="166115" y="70866"/>
                </a:lnTo>
                <a:lnTo>
                  <a:pt x="127253" y="85344"/>
                </a:lnTo>
                <a:lnTo>
                  <a:pt x="92963" y="102108"/>
                </a:lnTo>
                <a:lnTo>
                  <a:pt x="64769" y="121920"/>
                </a:lnTo>
                <a:lnTo>
                  <a:pt x="51053" y="130301"/>
                </a:lnTo>
                <a:lnTo>
                  <a:pt x="39624" y="138684"/>
                </a:lnTo>
                <a:lnTo>
                  <a:pt x="19812" y="158496"/>
                </a:lnTo>
                <a:lnTo>
                  <a:pt x="14477" y="169925"/>
                </a:lnTo>
                <a:lnTo>
                  <a:pt x="8381" y="181356"/>
                </a:lnTo>
                <a:lnTo>
                  <a:pt x="3048" y="189737"/>
                </a:lnTo>
                <a:lnTo>
                  <a:pt x="0" y="201168"/>
                </a:lnTo>
                <a:lnTo>
                  <a:pt x="0" y="224028"/>
                </a:lnTo>
                <a:lnTo>
                  <a:pt x="3048" y="235458"/>
                </a:lnTo>
                <a:lnTo>
                  <a:pt x="8381" y="246125"/>
                </a:lnTo>
                <a:lnTo>
                  <a:pt x="14477" y="255270"/>
                </a:lnTo>
                <a:lnTo>
                  <a:pt x="19812" y="265938"/>
                </a:lnTo>
                <a:lnTo>
                  <a:pt x="39624" y="285750"/>
                </a:lnTo>
                <a:lnTo>
                  <a:pt x="51053" y="294132"/>
                </a:lnTo>
                <a:lnTo>
                  <a:pt x="64769" y="305562"/>
                </a:lnTo>
                <a:lnTo>
                  <a:pt x="79248" y="313944"/>
                </a:lnTo>
                <a:lnTo>
                  <a:pt x="92963" y="323088"/>
                </a:lnTo>
                <a:lnTo>
                  <a:pt x="109727" y="331470"/>
                </a:lnTo>
                <a:lnTo>
                  <a:pt x="127253" y="339851"/>
                </a:lnTo>
                <a:lnTo>
                  <a:pt x="147065" y="348234"/>
                </a:lnTo>
                <a:lnTo>
                  <a:pt x="166115" y="356616"/>
                </a:lnTo>
                <a:lnTo>
                  <a:pt x="188975" y="362712"/>
                </a:lnTo>
                <a:lnTo>
                  <a:pt x="211836" y="371094"/>
                </a:lnTo>
                <a:lnTo>
                  <a:pt x="233933" y="376428"/>
                </a:lnTo>
                <a:lnTo>
                  <a:pt x="259841" y="382524"/>
                </a:lnTo>
                <a:lnTo>
                  <a:pt x="310133" y="393192"/>
                </a:lnTo>
                <a:lnTo>
                  <a:pt x="335279" y="399288"/>
                </a:lnTo>
                <a:lnTo>
                  <a:pt x="363474" y="404622"/>
                </a:lnTo>
                <a:lnTo>
                  <a:pt x="391667" y="407670"/>
                </a:lnTo>
                <a:lnTo>
                  <a:pt x="422909" y="413004"/>
                </a:lnTo>
                <a:lnTo>
                  <a:pt x="451103" y="416051"/>
                </a:lnTo>
                <a:lnTo>
                  <a:pt x="513588" y="422148"/>
                </a:lnTo>
                <a:lnTo>
                  <a:pt x="578357" y="424434"/>
                </a:lnTo>
                <a:lnTo>
                  <a:pt x="707898" y="424434"/>
                </a:lnTo>
                <a:lnTo>
                  <a:pt x="772667" y="422148"/>
                </a:lnTo>
                <a:lnTo>
                  <a:pt x="834389" y="416051"/>
                </a:lnTo>
                <a:lnTo>
                  <a:pt x="865631" y="413004"/>
                </a:lnTo>
                <a:lnTo>
                  <a:pt x="893826" y="407670"/>
                </a:lnTo>
                <a:lnTo>
                  <a:pt x="922019" y="404622"/>
                </a:lnTo>
                <a:lnTo>
                  <a:pt x="950213" y="399288"/>
                </a:lnTo>
                <a:lnTo>
                  <a:pt x="975359" y="393192"/>
                </a:lnTo>
                <a:lnTo>
                  <a:pt x="1003553" y="387858"/>
                </a:lnTo>
                <a:lnTo>
                  <a:pt x="1029462" y="382524"/>
                </a:lnTo>
                <a:lnTo>
                  <a:pt x="1051559" y="376428"/>
                </a:lnTo>
                <a:lnTo>
                  <a:pt x="1077467" y="371094"/>
                </a:lnTo>
                <a:lnTo>
                  <a:pt x="1096517" y="362712"/>
                </a:lnTo>
                <a:lnTo>
                  <a:pt x="1159002" y="339851"/>
                </a:lnTo>
                <a:lnTo>
                  <a:pt x="1209293" y="313944"/>
                </a:lnTo>
                <a:lnTo>
                  <a:pt x="1235202" y="294132"/>
                </a:lnTo>
                <a:lnTo>
                  <a:pt x="1246631" y="285750"/>
                </a:lnTo>
                <a:lnTo>
                  <a:pt x="1257300" y="274320"/>
                </a:lnTo>
                <a:lnTo>
                  <a:pt x="1265681" y="265938"/>
                </a:lnTo>
                <a:lnTo>
                  <a:pt x="1274826" y="255270"/>
                </a:lnTo>
                <a:lnTo>
                  <a:pt x="1280159" y="246125"/>
                </a:lnTo>
                <a:lnTo>
                  <a:pt x="1283207" y="235458"/>
                </a:lnTo>
                <a:lnTo>
                  <a:pt x="1285493" y="224028"/>
                </a:lnTo>
                <a:lnTo>
                  <a:pt x="1285493" y="201168"/>
                </a:lnTo>
                <a:lnTo>
                  <a:pt x="1265681" y="158496"/>
                </a:lnTo>
                <a:lnTo>
                  <a:pt x="1257300" y="150113"/>
                </a:lnTo>
                <a:lnTo>
                  <a:pt x="1246631" y="138684"/>
                </a:lnTo>
                <a:lnTo>
                  <a:pt x="1223771" y="121920"/>
                </a:lnTo>
                <a:lnTo>
                  <a:pt x="1209293" y="110489"/>
                </a:lnTo>
                <a:lnTo>
                  <a:pt x="1159002" y="85344"/>
                </a:lnTo>
                <a:lnTo>
                  <a:pt x="1139189" y="76962"/>
                </a:lnTo>
                <a:lnTo>
                  <a:pt x="1119377" y="70866"/>
                </a:lnTo>
                <a:lnTo>
                  <a:pt x="1096517" y="62484"/>
                </a:lnTo>
                <a:lnTo>
                  <a:pt x="1077467" y="57150"/>
                </a:lnTo>
                <a:lnTo>
                  <a:pt x="1051559" y="48768"/>
                </a:lnTo>
                <a:lnTo>
                  <a:pt x="1029462" y="42672"/>
                </a:lnTo>
                <a:lnTo>
                  <a:pt x="1003553" y="37337"/>
                </a:lnTo>
                <a:lnTo>
                  <a:pt x="975359" y="31242"/>
                </a:lnTo>
                <a:lnTo>
                  <a:pt x="950213" y="25908"/>
                </a:lnTo>
                <a:lnTo>
                  <a:pt x="922019" y="22860"/>
                </a:lnTo>
                <a:lnTo>
                  <a:pt x="893826" y="17525"/>
                </a:lnTo>
                <a:lnTo>
                  <a:pt x="865631" y="14478"/>
                </a:lnTo>
                <a:lnTo>
                  <a:pt x="834389" y="11430"/>
                </a:lnTo>
                <a:lnTo>
                  <a:pt x="772667" y="6096"/>
                </a:lnTo>
                <a:lnTo>
                  <a:pt x="707898" y="3048"/>
                </a:lnTo>
                <a:lnTo>
                  <a:pt x="643127" y="0"/>
                </a:lnTo>
              </a:path>
            </a:pathLst>
          </a:custGeom>
          <a:ln w="169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586107" y="6071615"/>
            <a:ext cx="829310" cy="424815"/>
          </a:xfrm>
          <a:custGeom>
            <a:avLst/>
            <a:gdLst/>
            <a:ahLst/>
            <a:cxnLst/>
            <a:rect l="l" t="t" r="r" b="b"/>
            <a:pathLst>
              <a:path w="829310" h="424814">
                <a:moveTo>
                  <a:pt x="0" y="0"/>
                </a:moveTo>
                <a:lnTo>
                  <a:pt x="0" y="424434"/>
                </a:lnTo>
                <a:lnTo>
                  <a:pt x="829055" y="424434"/>
                </a:lnTo>
                <a:lnTo>
                  <a:pt x="82905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5586107" y="6071615"/>
            <a:ext cx="829310" cy="424815"/>
          </a:xfrm>
          <a:prstGeom prst="rect">
            <a:avLst/>
          </a:prstGeom>
          <a:ln w="16941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84455">
              <a:lnSpc>
                <a:spcPct val="100000"/>
              </a:lnSpc>
              <a:spcBef>
                <a:spcPts val="290"/>
              </a:spcBef>
            </a:pPr>
            <a:r>
              <a:rPr sz="1850" spc="20" dirty="0">
                <a:latin typeface="Arial"/>
                <a:cs typeface="Arial"/>
              </a:rPr>
              <a:t>Τ</a:t>
            </a:r>
            <a:r>
              <a:rPr sz="1850" spc="-15" dirty="0">
                <a:latin typeface="Arial"/>
                <a:cs typeface="Arial"/>
              </a:rPr>
              <a:t>ρ</a:t>
            </a:r>
            <a:r>
              <a:rPr sz="1850" spc="-10" dirty="0">
                <a:latin typeface="Arial"/>
                <a:cs typeface="Arial"/>
              </a:rPr>
              <a:t>ώ</a:t>
            </a:r>
            <a:r>
              <a:rPr sz="1850" spc="-5" dirty="0">
                <a:latin typeface="Arial"/>
                <a:cs typeface="Arial"/>
              </a:rPr>
              <a:t>ω</a:t>
            </a:r>
            <a:endParaRPr sz="185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763153" y="6071615"/>
            <a:ext cx="1714500" cy="424815"/>
          </a:xfrm>
          <a:prstGeom prst="rect">
            <a:avLst/>
          </a:prstGeom>
          <a:ln w="16941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290"/>
              </a:spcBef>
            </a:pPr>
            <a:r>
              <a:rPr sz="1850" spc="10" dirty="0">
                <a:latin typeface="Arial"/>
                <a:cs typeface="Arial"/>
              </a:rPr>
              <a:t>Τ</a:t>
            </a:r>
            <a:r>
              <a:rPr sz="1850" spc="-15" dirty="0">
                <a:latin typeface="Arial"/>
                <a:cs typeface="Arial"/>
              </a:rPr>
              <a:t>ί</a:t>
            </a:r>
            <a:r>
              <a:rPr sz="1850" dirty="0">
                <a:latin typeface="Arial"/>
                <a:cs typeface="Arial"/>
              </a:rPr>
              <a:t>γ</a:t>
            </a:r>
            <a:r>
              <a:rPr sz="1850" spc="-15" dirty="0">
                <a:latin typeface="Arial"/>
                <a:cs typeface="Arial"/>
              </a:rPr>
              <a:t>ρη</a:t>
            </a:r>
            <a:r>
              <a:rPr sz="1850" spc="-5" dirty="0">
                <a:latin typeface="Arial"/>
                <a:cs typeface="Arial"/>
              </a:rPr>
              <a:t>ς</a:t>
            </a:r>
            <a:r>
              <a:rPr sz="1850" spc="-10" dirty="0">
                <a:latin typeface="Arial"/>
                <a:cs typeface="Arial"/>
              </a:rPr>
              <a:t>:</a:t>
            </a:r>
            <a:r>
              <a:rPr sz="1850" spc="20" dirty="0">
                <a:latin typeface="Arial"/>
                <a:cs typeface="Arial"/>
              </a:rPr>
              <a:t>Τ</a:t>
            </a:r>
            <a:r>
              <a:rPr sz="1850" dirty="0">
                <a:latin typeface="Arial"/>
                <a:cs typeface="Arial"/>
              </a:rPr>
              <a:t>ζ</a:t>
            </a:r>
            <a:r>
              <a:rPr sz="1850" spc="-20" dirty="0">
                <a:latin typeface="Arial"/>
                <a:cs typeface="Arial"/>
              </a:rPr>
              <a:t>ί</a:t>
            </a:r>
            <a:r>
              <a:rPr sz="1850" spc="-5" dirty="0">
                <a:latin typeface="Arial"/>
                <a:cs typeface="Arial"/>
              </a:rPr>
              <a:t>µ</a:t>
            </a:r>
            <a:r>
              <a:rPr sz="1850" spc="-15" dirty="0">
                <a:latin typeface="Arial"/>
                <a:cs typeface="Arial"/>
              </a:rPr>
              <a:t>ης</a:t>
            </a:r>
            <a:endParaRPr sz="1850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6844169" y="6071615"/>
            <a:ext cx="1268730" cy="424815"/>
          </a:xfrm>
          <a:custGeom>
            <a:avLst/>
            <a:gdLst/>
            <a:ahLst/>
            <a:cxnLst/>
            <a:rect l="l" t="t" r="r" b="b"/>
            <a:pathLst>
              <a:path w="1268729" h="424814">
                <a:moveTo>
                  <a:pt x="1268717" y="224028"/>
                </a:moveTo>
                <a:lnTo>
                  <a:pt x="1268717" y="201168"/>
                </a:lnTo>
                <a:lnTo>
                  <a:pt x="1265669" y="189737"/>
                </a:lnTo>
                <a:lnTo>
                  <a:pt x="1229093" y="138684"/>
                </a:lnTo>
                <a:lnTo>
                  <a:pt x="1206246" y="121920"/>
                </a:lnTo>
                <a:lnTo>
                  <a:pt x="1192517" y="110489"/>
                </a:lnTo>
                <a:lnTo>
                  <a:pt x="1178052" y="102108"/>
                </a:lnTo>
                <a:lnTo>
                  <a:pt x="1161288" y="93725"/>
                </a:lnTo>
                <a:lnTo>
                  <a:pt x="1141476" y="85344"/>
                </a:lnTo>
                <a:lnTo>
                  <a:pt x="1124712" y="76962"/>
                </a:lnTo>
                <a:lnTo>
                  <a:pt x="1104900" y="70866"/>
                </a:lnTo>
                <a:lnTo>
                  <a:pt x="1082802" y="62484"/>
                </a:lnTo>
                <a:lnTo>
                  <a:pt x="1059929" y="57150"/>
                </a:lnTo>
                <a:lnTo>
                  <a:pt x="1037069" y="48768"/>
                </a:lnTo>
                <a:lnTo>
                  <a:pt x="1014984" y="42672"/>
                </a:lnTo>
                <a:lnTo>
                  <a:pt x="989076" y="37337"/>
                </a:lnTo>
                <a:lnTo>
                  <a:pt x="963917" y="31242"/>
                </a:lnTo>
                <a:lnTo>
                  <a:pt x="935736" y="25908"/>
                </a:lnTo>
                <a:lnTo>
                  <a:pt x="910577" y="22860"/>
                </a:lnTo>
                <a:lnTo>
                  <a:pt x="882396" y="17525"/>
                </a:lnTo>
                <a:lnTo>
                  <a:pt x="822960" y="11430"/>
                </a:lnTo>
                <a:lnTo>
                  <a:pt x="761238" y="6096"/>
                </a:lnTo>
                <a:lnTo>
                  <a:pt x="698754" y="3048"/>
                </a:lnTo>
                <a:lnTo>
                  <a:pt x="633984" y="0"/>
                </a:lnTo>
                <a:lnTo>
                  <a:pt x="569201" y="3048"/>
                </a:lnTo>
                <a:lnTo>
                  <a:pt x="507479" y="6096"/>
                </a:lnTo>
                <a:lnTo>
                  <a:pt x="445008" y="11430"/>
                </a:lnTo>
                <a:lnTo>
                  <a:pt x="388607" y="17525"/>
                </a:lnTo>
                <a:lnTo>
                  <a:pt x="360426" y="22860"/>
                </a:lnTo>
                <a:lnTo>
                  <a:pt x="332219" y="25908"/>
                </a:lnTo>
                <a:lnTo>
                  <a:pt x="304038" y="31242"/>
                </a:lnTo>
                <a:lnTo>
                  <a:pt x="278879" y="37337"/>
                </a:lnTo>
                <a:lnTo>
                  <a:pt x="256019" y="42672"/>
                </a:lnTo>
                <a:lnTo>
                  <a:pt x="230886" y="48768"/>
                </a:lnTo>
                <a:lnTo>
                  <a:pt x="208026" y="57150"/>
                </a:lnTo>
                <a:lnTo>
                  <a:pt x="185928" y="62484"/>
                </a:lnTo>
                <a:lnTo>
                  <a:pt x="166103" y="70866"/>
                </a:lnTo>
                <a:lnTo>
                  <a:pt x="146291" y="76962"/>
                </a:lnTo>
                <a:lnTo>
                  <a:pt x="126479" y="85344"/>
                </a:lnTo>
                <a:lnTo>
                  <a:pt x="76200" y="110489"/>
                </a:lnTo>
                <a:lnTo>
                  <a:pt x="61722" y="121920"/>
                </a:lnTo>
                <a:lnTo>
                  <a:pt x="38862" y="138684"/>
                </a:lnTo>
                <a:lnTo>
                  <a:pt x="28181" y="150113"/>
                </a:lnTo>
                <a:lnTo>
                  <a:pt x="19812" y="158496"/>
                </a:lnTo>
                <a:lnTo>
                  <a:pt x="13703" y="169925"/>
                </a:lnTo>
                <a:lnTo>
                  <a:pt x="8369" y="181356"/>
                </a:lnTo>
                <a:lnTo>
                  <a:pt x="2286" y="189737"/>
                </a:lnTo>
                <a:lnTo>
                  <a:pt x="0" y="201168"/>
                </a:lnTo>
                <a:lnTo>
                  <a:pt x="0" y="224028"/>
                </a:lnTo>
                <a:lnTo>
                  <a:pt x="2286" y="235458"/>
                </a:lnTo>
                <a:lnTo>
                  <a:pt x="8369" y="246125"/>
                </a:lnTo>
                <a:lnTo>
                  <a:pt x="13703" y="255270"/>
                </a:lnTo>
                <a:lnTo>
                  <a:pt x="19812" y="265938"/>
                </a:lnTo>
                <a:lnTo>
                  <a:pt x="28181" y="274320"/>
                </a:lnTo>
                <a:lnTo>
                  <a:pt x="38862" y="285750"/>
                </a:lnTo>
                <a:lnTo>
                  <a:pt x="50279" y="294132"/>
                </a:lnTo>
                <a:lnTo>
                  <a:pt x="92951" y="323088"/>
                </a:lnTo>
                <a:lnTo>
                  <a:pt x="166103" y="356616"/>
                </a:lnTo>
                <a:lnTo>
                  <a:pt x="185928" y="362712"/>
                </a:lnTo>
                <a:lnTo>
                  <a:pt x="208026" y="371094"/>
                </a:lnTo>
                <a:lnTo>
                  <a:pt x="230886" y="376428"/>
                </a:lnTo>
                <a:lnTo>
                  <a:pt x="256019" y="382524"/>
                </a:lnTo>
                <a:lnTo>
                  <a:pt x="278879" y="387858"/>
                </a:lnTo>
                <a:lnTo>
                  <a:pt x="304038" y="393192"/>
                </a:lnTo>
                <a:lnTo>
                  <a:pt x="332219" y="399288"/>
                </a:lnTo>
                <a:lnTo>
                  <a:pt x="360426" y="404622"/>
                </a:lnTo>
                <a:lnTo>
                  <a:pt x="388607" y="407670"/>
                </a:lnTo>
                <a:lnTo>
                  <a:pt x="416801" y="413004"/>
                </a:lnTo>
                <a:lnTo>
                  <a:pt x="445008" y="416051"/>
                </a:lnTo>
                <a:lnTo>
                  <a:pt x="507479" y="422148"/>
                </a:lnTo>
                <a:lnTo>
                  <a:pt x="569201" y="424434"/>
                </a:lnTo>
                <a:lnTo>
                  <a:pt x="698754" y="424434"/>
                </a:lnTo>
                <a:lnTo>
                  <a:pt x="761238" y="422148"/>
                </a:lnTo>
                <a:lnTo>
                  <a:pt x="822960" y="416051"/>
                </a:lnTo>
                <a:lnTo>
                  <a:pt x="854202" y="413004"/>
                </a:lnTo>
                <a:lnTo>
                  <a:pt x="882396" y="407670"/>
                </a:lnTo>
                <a:lnTo>
                  <a:pt x="910577" y="404622"/>
                </a:lnTo>
                <a:lnTo>
                  <a:pt x="935736" y="399288"/>
                </a:lnTo>
                <a:lnTo>
                  <a:pt x="963917" y="393192"/>
                </a:lnTo>
                <a:lnTo>
                  <a:pt x="989076" y="387858"/>
                </a:lnTo>
                <a:lnTo>
                  <a:pt x="1014984" y="382524"/>
                </a:lnTo>
                <a:lnTo>
                  <a:pt x="1037069" y="376428"/>
                </a:lnTo>
                <a:lnTo>
                  <a:pt x="1059929" y="371094"/>
                </a:lnTo>
                <a:lnTo>
                  <a:pt x="1082802" y="362712"/>
                </a:lnTo>
                <a:lnTo>
                  <a:pt x="1104900" y="356616"/>
                </a:lnTo>
                <a:lnTo>
                  <a:pt x="1124712" y="348234"/>
                </a:lnTo>
                <a:lnTo>
                  <a:pt x="1141476" y="339851"/>
                </a:lnTo>
                <a:lnTo>
                  <a:pt x="1161288" y="331470"/>
                </a:lnTo>
                <a:lnTo>
                  <a:pt x="1178052" y="323088"/>
                </a:lnTo>
                <a:lnTo>
                  <a:pt x="1192517" y="313944"/>
                </a:lnTo>
                <a:lnTo>
                  <a:pt x="1206246" y="305562"/>
                </a:lnTo>
                <a:lnTo>
                  <a:pt x="1217676" y="294132"/>
                </a:lnTo>
                <a:lnTo>
                  <a:pt x="1229093" y="285750"/>
                </a:lnTo>
                <a:lnTo>
                  <a:pt x="1248905" y="265938"/>
                </a:lnTo>
                <a:lnTo>
                  <a:pt x="1257300" y="255270"/>
                </a:lnTo>
                <a:lnTo>
                  <a:pt x="1262634" y="246125"/>
                </a:lnTo>
                <a:lnTo>
                  <a:pt x="1265669" y="235458"/>
                </a:lnTo>
                <a:lnTo>
                  <a:pt x="1268717" y="2240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844169" y="6071615"/>
            <a:ext cx="1268730" cy="424815"/>
          </a:xfrm>
          <a:custGeom>
            <a:avLst/>
            <a:gdLst/>
            <a:ahLst/>
            <a:cxnLst/>
            <a:rect l="l" t="t" r="r" b="b"/>
            <a:pathLst>
              <a:path w="1268729" h="424814">
                <a:moveTo>
                  <a:pt x="633984" y="0"/>
                </a:moveTo>
                <a:lnTo>
                  <a:pt x="569201" y="3048"/>
                </a:lnTo>
                <a:lnTo>
                  <a:pt x="507479" y="6096"/>
                </a:lnTo>
                <a:lnTo>
                  <a:pt x="445008" y="11430"/>
                </a:lnTo>
                <a:lnTo>
                  <a:pt x="388607" y="17525"/>
                </a:lnTo>
                <a:lnTo>
                  <a:pt x="360426" y="22860"/>
                </a:lnTo>
                <a:lnTo>
                  <a:pt x="332219" y="25908"/>
                </a:lnTo>
                <a:lnTo>
                  <a:pt x="304038" y="31242"/>
                </a:lnTo>
                <a:lnTo>
                  <a:pt x="278879" y="37337"/>
                </a:lnTo>
                <a:lnTo>
                  <a:pt x="256019" y="42672"/>
                </a:lnTo>
                <a:lnTo>
                  <a:pt x="230886" y="48768"/>
                </a:lnTo>
                <a:lnTo>
                  <a:pt x="208026" y="57150"/>
                </a:lnTo>
                <a:lnTo>
                  <a:pt x="185928" y="62484"/>
                </a:lnTo>
                <a:lnTo>
                  <a:pt x="166103" y="70866"/>
                </a:lnTo>
                <a:lnTo>
                  <a:pt x="146291" y="76962"/>
                </a:lnTo>
                <a:lnTo>
                  <a:pt x="126479" y="85344"/>
                </a:lnTo>
                <a:lnTo>
                  <a:pt x="76200" y="110489"/>
                </a:lnTo>
                <a:lnTo>
                  <a:pt x="61722" y="121920"/>
                </a:lnTo>
                <a:lnTo>
                  <a:pt x="38862" y="138684"/>
                </a:lnTo>
                <a:lnTo>
                  <a:pt x="28181" y="150113"/>
                </a:lnTo>
                <a:lnTo>
                  <a:pt x="19812" y="158496"/>
                </a:lnTo>
                <a:lnTo>
                  <a:pt x="13703" y="169925"/>
                </a:lnTo>
                <a:lnTo>
                  <a:pt x="8369" y="181356"/>
                </a:lnTo>
                <a:lnTo>
                  <a:pt x="2286" y="189737"/>
                </a:lnTo>
                <a:lnTo>
                  <a:pt x="0" y="201168"/>
                </a:lnTo>
                <a:lnTo>
                  <a:pt x="0" y="224028"/>
                </a:lnTo>
                <a:lnTo>
                  <a:pt x="2286" y="235458"/>
                </a:lnTo>
                <a:lnTo>
                  <a:pt x="8369" y="246125"/>
                </a:lnTo>
                <a:lnTo>
                  <a:pt x="13703" y="255270"/>
                </a:lnTo>
                <a:lnTo>
                  <a:pt x="19812" y="265938"/>
                </a:lnTo>
                <a:lnTo>
                  <a:pt x="28181" y="274320"/>
                </a:lnTo>
                <a:lnTo>
                  <a:pt x="38862" y="285750"/>
                </a:lnTo>
                <a:lnTo>
                  <a:pt x="50279" y="294132"/>
                </a:lnTo>
                <a:lnTo>
                  <a:pt x="92951" y="323088"/>
                </a:lnTo>
                <a:lnTo>
                  <a:pt x="166103" y="356616"/>
                </a:lnTo>
                <a:lnTo>
                  <a:pt x="185928" y="362712"/>
                </a:lnTo>
                <a:lnTo>
                  <a:pt x="208026" y="371094"/>
                </a:lnTo>
                <a:lnTo>
                  <a:pt x="230886" y="376428"/>
                </a:lnTo>
                <a:lnTo>
                  <a:pt x="256019" y="382524"/>
                </a:lnTo>
                <a:lnTo>
                  <a:pt x="278879" y="387858"/>
                </a:lnTo>
                <a:lnTo>
                  <a:pt x="304038" y="393192"/>
                </a:lnTo>
                <a:lnTo>
                  <a:pt x="332219" y="399288"/>
                </a:lnTo>
                <a:lnTo>
                  <a:pt x="360426" y="404622"/>
                </a:lnTo>
                <a:lnTo>
                  <a:pt x="388607" y="407670"/>
                </a:lnTo>
                <a:lnTo>
                  <a:pt x="416801" y="413004"/>
                </a:lnTo>
                <a:lnTo>
                  <a:pt x="445008" y="416051"/>
                </a:lnTo>
                <a:lnTo>
                  <a:pt x="507479" y="422148"/>
                </a:lnTo>
                <a:lnTo>
                  <a:pt x="569201" y="424434"/>
                </a:lnTo>
                <a:lnTo>
                  <a:pt x="698754" y="424434"/>
                </a:lnTo>
                <a:lnTo>
                  <a:pt x="761238" y="422148"/>
                </a:lnTo>
                <a:lnTo>
                  <a:pt x="822960" y="416051"/>
                </a:lnTo>
                <a:lnTo>
                  <a:pt x="854202" y="413004"/>
                </a:lnTo>
                <a:lnTo>
                  <a:pt x="882396" y="407670"/>
                </a:lnTo>
                <a:lnTo>
                  <a:pt x="910577" y="404622"/>
                </a:lnTo>
                <a:lnTo>
                  <a:pt x="935736" y="399288"/>
                </a:lnTo>
                <a:lnTo>
                  <a:pt x="963917" y="393192"/>
                </a:lnTo>
                <a:lnTo>
                  <a:pt x="989076" y="387858"/>
                </a:lnTo>
                <a:lnTo>
                  <a:pt x="1014984" y="382524"/>
                </a:lnTo>
                <a:lnTo>
                  <a:pt x="1037069" y="376428"/>
                </a:lnTo>
                <a:lnTo>
                  <a:pt x="1059929" y="371094"/>
                </a:lnTo>
                <a:lnTo>
                  <a:pt x="1082802" y="362712"/>
                </a:lnTo>
                <a:lnTo>
                  <a:pt x="1104900" y="356616"/>
                </a:lnTo>
                <a:lnTo>
                  <a:pt x="1124712" y="348234"/>
                </a:lnTo>
                <a:lnTo>
                  <a:pt x="1141476" y="339851"/>
                </a:lnTo>
                <a:lnTo>
                  <a:pt x="1161288" y="331470"/>
                </a:lnTo>
                <a:lnTo>
                  <a:pt x="1178052" y="323088"/>
                </a:lnTo>
                <a:lnTo>
                  <a:pt x="1192517" y="313944"/>
                </a:lnTo>
                <a:lnTo>
                  <a:pt x="1206246" y="305562"/>
                </a:lnTo>
                <a:lnTo>
                  <a:pt x="1217676" y="294132"/>
                </a:lnTo>
                <a:lnTo>
                  <a:pt x="1229093" y="285750"/>
                </a:lnTo>
                <a:lnTo>
                  <a:pt x="1248905" y="265938"/>
                </a:lnTo>
                <a:lnTo>
                  <a:pt x="1257300" y="255270"/>
                </a:lnTo>
                <a:lnTo>
                  <a:pt x="1262634" y="246125"/>
                </a:lnTo>
                <a:lnTo>
                  <a:pt x="1265669" y="235458"/>
                </a:lnTo>
                <a:lnTo>
                  <a:pt x="1268717" y="224028"/>
                </a:lnTo>
                <a:lnTo>
                  <a:pt x="1268717" y="201168"/>
                </a:lnTo>
                <a:lnTo>
                  <a:pt x="1248905" y="158496"/>
                </a:lnTo>
                <a:lnTo>
                  <a:pt x="1206246" y="121920"/>
                </a:lnTo>
                <a:lnTo>
                  <a:pt x="1192517" y="110489"/>
                </a:lnTo>
                <a:lnTo>
                  <a:pt x="1178052" y="102108"/>
                </a:lnTo>
                <a:lnTo>
                  <a:pt x="1161288" y="93725"/>
                </a:lnTo>
                <a:lnTo>
                  <a:pt x="1141476" y="85344"/>
                </a:lnTo>
                <a:lnTo>
                  <a:pt x="1124712" y="76962"/>
                </a:lnTo>
                <a:lnTo>
                  <a:pt x="1104900" y="70866"/>
                </a:lnTo>
                <a:lnTo>
                  <a:pt x="1082802" y="62484"/>
                </a:lnTo>
                <a:lnTo>
                  <a:pt x="1059929" y="57150"/>
                </a:lnTo>
                <a:lnTo>
                  <a:pt x="1037069" y="48768"/>
                </a:lnTo>
                <a:lnTo>
                  <a:pt x="1014984" y="42672"/>
                </a:lnTo>
                <a:lnTo>
                  <a:pt x="989076" y="37337"/>
                </a:lnTo>
                <a:lnTo>
                  <a:pt x="963917" y="31242"/>
                </a:lnTo>
                <a:lnTo>
                  <a:pt x="935736" y="25908"/>
                </a:lnTo>
                <a:lnTo>
                  <a:pt x="910577" y="22860"/>
                </a:lnTo>
                <a:lnTo>
                  <a:pt x="882396" y="17525"/>
                </a:lnTo>
                <a:lnTo>
                  <a:pt x="854202" y="14478"/>
                </a:lnTo>
                <a:lnTo>
                  <a:pt x="822960" y="11430"/>
                </a:lnTo>
                <a:lnTo>
                  <a:pt x="761238" y="6096"/>
                </a:lnTo>
                <a:lnTo>
                  <a:pt x="698754" y="3048"/>
                </a:lnTo>
                <a:lnTo>
                  <a:pt x="633984" y="0"/>
                </a:lnTo>
              </a:path>
            </a:pathLst>
          </a:custGeom>
          <a:ln w="169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7105015" y="6122416"/>
            <a:ext cx="754380" cy="292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50" spc="-15" dirty="0">
                <a:latin typeface="Arial"/>
                <a:cs typeface="Arial"/>
              </a:rPr>
              <a:t>παθ</a:t>
            </a:r>
            <a:r>
              <a:rPr sz="1850" spc="20" dirty="0">
                <a:latin typeface="Arial"/>
                <a:cs typeface="Arial"/>
              </a:rPr>
              <a:t>ώ</a:t>
            </a:r>
            <a:r>
              <a:rPr sz="1850" spc="-5" dirty="0">
                <a:latin typeface="Arial"/>
                <a:cs typeface="Arial"/>
              </a:rPr>
              <a:t>ν</a:t>
            </a:r>
            <a:endParaRPr sz="18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529701" y="6071615"/>
            <a:ext cx="1480820" cy="424815"/>
          </a:xfrm>
          <a:prstGeom prst="rect">
            <a:avLst/>
          </a:prstGeom>
          <a:ln w="16941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290"/>
              </a:spcBef>
            </a:pPr>
            <a:r>
              <a:rPr sz="1850" spc="-5" dirty="0">
                <a:latin typeface="Arial"/>
                <a:cs typeface="Arial"/>
              </a:rPr>
              <a:t>Γαζέλα</a:t>
            </a:r>
            <a:r>
              <a:rPr sz="1850" spc="-10" dirty="0">
                <a:latin typeface="Arial"/>
                <a:cs typeface="Arial"/>
              </a:rPr>
              <a:t>:#12</a:t>
            </a:r>
            <a:endParaRPr sz="185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277757" y="4379976"/>
            <a:ext cx="132080" cy="262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50" spc="10" dirty="0">
                <a:latin typeface="Arial"/>
                <a:cs typeface="Arial"/>
              </a:rPr>
              <a:t>c</a:t>
            </a:r>
            <a:endParaRPr sz="165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184793" y="5738114"/>
            <a:ext cx="289560" cy="324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50" spc="200" dirty="0">
                <a:latin typeface="Times New Roman"/>
                <a:cs typeface="Times New Roman"/>
              </a:rPr>
              <a:t>π</a:t>
            </a:r>
            <a:r>
              <a:rPr sz="1650" spc="10" dirty="0">
                <a:latin typeface="Arial"/>
                <a:cs typeface="Arial"/>
              </a:rPr>
              <a:t>c</a:t>
            </a:r>
            <a:endParaRPr sz="165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436759" y="4018534"/>
            <a:ext cx="904875" cy="624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50" spc="-15" dirty="0">
                <a:latin typeface="Arial"/>
                <a:cs typeface="Arial"/>
              </a:rPr>
              <a:t>δράσ</a:t>
            </a:r>
            <a:r>
              <a:rPr sz="1850" spc="20" dirty="0">
                <a:latin typeface="Arial"/>
                <a:cs typeface="Arial"/>
              </a:rPr>
              <a:t>τ</a:t>
            </a:r>
            <a:r>
              <a:rPr sz="1850" spc="-15" dirty="0">
                <a:latin typeface="Arial"/>
                <a:cs typeface="Arial"/>
              </a:rPr>
              <a:t>η</a:t>
            </a:r>
            <a:r>
              <a:rPr sz="1850" spc="-5" dirty="0">
                <a:latin typeface="Arial"/>
                <a:cs typeface="Arial"/>
              </a:rPr>
              <a:t>ς</a:t>
            </a:r>
            <a:endParaRPr sz="1850">
              <a:latin typeface="Arial"/>
              <a:cs typeface="Arial"/>
            </a:endParaRPr>
          </a:p>
          <a:p>
            <a:pPr marL="13970" algn="ctr">
              <a:lnSpc>
                <a:spcPct val="100000"/>
              </a:lnSpc>
              <a:spcBef>
                <a:spcPts val="625"/>
              </a:spcBef>
            </a:pPr>
            <a:r>
              <a:rPr sz="1650" spc="5" dirty="0">
                <a:latin typeface="Arial"/>
                <a:cs typeface="Arial"/>
              </a:rPr>
              <a:t>r</a:t>
            </a:r>
            <a:endParaRPr sz="165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070730" y="5738114"/>
            <a:ext cx="905510" cy="676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2050" spc="204" dirty="0">
                <a:latin typeface="Times New Roman"/>
                <a:cs typeface="Times New Roman"/>
              </a:rPr>
              <a:t>π</a:t>
            </a:r>
            <a:r>
              <a:rPr sz="1650" spc="5" dirty="0">
                <a:latin typeface="Arial"/>
                <a:cs typeface="Arial"/>
              </a:rPr>
              <a:t>r</a:t>
            </a:r>
            <a:endParaRPr sz="16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65"/>
              </a:spcBef>
            </a:pPr>
            <a:r>
              <a:rPr sz="1850" spc="-15" dirty="0">
                <a:latin typeface="Arial"/>
                <a:cs typeface="Arial"/>
              </a:rPr>
              <a:t>δράσ</a:t>
            </a:r>
            <a:r>
              <a:rPr sz="1850" spc="5" dirty="0">
                <a:latin typeface="Arial"/>
                <a:cs typeface="Arial"/>
              </a:rPr>
              <a:t>τ</a:t>
            </a:r>
            <a:r>
              <a:rPr sz="1850" spc="-10" dirty="0">
                <a:latin typeface="Arial"/>
                <a:cs typeface="Arial"/>
              </a:rPr>
              <a:t>η</a:t>
            </a:r>
            <a:r>
              <a:rPr sz="1850" spc="-5" dirty="0">
                <a:latin typeface="Arial"/>
                <a:cs typeface="Arial"/>
              </a:rPr>
              <a:t>ς</a:t>
            </a:r>
            <a:endParaRPr sz="1850">
              <a:latin typeface="Arial"/>
              <a:cs typeface="Arial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46" name="object 1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40</a:t>
            </a:fld>
            <a:endParaRPr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3907" y="336042"/>
            <a:ext cx="3542029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Παραγωγή</a:t>
            </a:r>
            <a:r>
              <a:rPr spc="5" dirty="0"/>
              <a:t> </a:t>
            </a:r>
            <a:r>
              <a:rPr spc="-10" dirty="0"/>
              <a:t>Γνώσης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052830"/>
            <a:ext cx="9739630" cy="3783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508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5" dirty="0">
                <a:latin typeface="Times New Roman"/>
                <a:cs typeface="Times New Roman"/>
              </a:rPr>
              <a:t>διαδικασί</a:t>
            </a:r>
            <a:r>
              <a:rPr sz="2200" dirty="0">
                <a:latin typeface="Times New Roman"/>
                <a:cs typeface="Times New Roman"/>
              </a:rPr>
              <a:t>α </a:t>
            </a:r>
            <a:r>
              <a:rPr sz="2200" b="1" dirty="0">
                <a:latin typeface="Times New Roman"/>
                <a:cs typeface="Times New Roman"/>
              </a:rPr>
              <a:t>προ</a:t>
            </a:r>
            <a:r>
              <a:rPr sz="2200" b="1" spc="-10" dirty="0">
                <a:latin typeface="Times New Roman"/>
                <a:cs typeface="Times New Roman"/>
              </a:rPr>
              <a:t>β</a:t>
            </a:r>
            <a:r>
              <a:rPr sz="2200" b="1" spc="-5" dirty="0">
                <a:latin typeface="Times New Roman"/>
                <a:cs typeface="Times New Roman"/>
              </a:rPr>
              <a:t>ολής</a:t>
            </a:r>
            <a:r>
              <a:rPr sz="2200" b="1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αποτελε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ηχανι</a:t>
            </a:r>
            <a:r>
              <a:rPr sz="2200" spc="-5" dirty="0">
                <a:latin typeface="Times New Roman"/>
                <a:cs typeface="Times New Roman"/>
              </a:rPr>
              <a:t>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ενοποίηση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(unification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εννοιολ</a:t>
            </a:r>
            <a:r>
              <a:rPr sz="2200" spc="10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- </a:t>
            </a:r>
            <a:r>
              <a:rPr sz="2200" spc="-5" dirty="0">
                <a:latin typeface="Times New Roman"/>
                <a:cs typeface="Times New Roman"/>
              </a:rPr>
              <a:t>γικούς γράφου</a:t>
            </a:r>
            <a:r>
              <a:rPr sz="2200" spc="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0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Έστ</a:t>
            </a:r>
            <a:r>
              <a:rPr sz="2200" dirty="0">
                <a:latin typeface="Times New Roman"/>
                <a:cs typeface="Times New Roman"/>
              </a:rPr>
              <a:t>ω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ια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βάσ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γνώση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κανόνες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if-then που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έχουν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εννοιολογικούς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γράφους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ω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προϋπόθεση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πέρα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στατική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γνώση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κωδικοποι</a:t>
            </a:r>
            <a:r>
              <a:rPr sz="2000" dirty="0">
                <a:latin typeface="Times New Roman"/>
                <a:cs typeface="Times New Roman"/>
              </a:rPr>
              <a:t>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εννοιολογικούς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γράφους</a:t>
            </a:r>
            <a:endParaRPr sz="2000">
              <a:latin typeface="Times New Roman"/>
              <a:cs typeface="Times New Roman"/>
            </a:endParaRPr>
          </a:p>
          <a:p>
            <a:pPr marL="361315" marR="146050" indent="-348615">
              <a:lnSpc>
                <a:spcPts val="2530"/>
              </a:lnSpc>
              <a:spcBef>
                <a:spcPts val="359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5" dirty="0">
                <a:latin typeface="Times New Roman"/>
                <a:cs typeface="Times New Roman"/>
              </a:rPr>
              <a:t>δυνατ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γίνε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ενοποίησ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κάποιο</a:t>
            </a:r>
            <a:r>
              <a:rPr sz="2200" dirty="0">
                <a:latin typeface="Times New Roman"/>
                <a:cs typeface="Times New Roman"/>
              </a:rPr>
              <a:t>υ γράφου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προϋπόθεσ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του</a:t>
            </a:r>
            <a:r>
              <a:rPr sz="2200" spc="-10" dirty="0">
                <a:latin typeface="Times New Roman"/>
                <a:cs typeface="Times New Roman"/>
              </a:rPr>
              <a:t> κανόν</a:t>
            </a:r>
            <a:r>
              <a:rPr sz="2200" dirty="0">
                <a:latin typeface="Times New Roman"/>
                <a:cs typeface="Times New Roman"/>
              </a:rPr>
              <a:t>α, </a:t>
            </a:r>
            <a:r>
              <a:rPr sz="2200" spc="-5" dirty="0">
                <a:latin typeface="Times New Roman"/>
                <a:cs typeface="Times New Roman"/>
              </a:rPr>
              <a:t>οπότε</a:t>
            </a:r>
            <a:r>
              <a:rPr sz="2200" dirty="0">
                <a:latin typeface="Times New Roman"/>
                <a:cs typeface="Times New Roman"/>
              </a:rPr>
              <a:t> συ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περαίνετα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γράφο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-10" dirty="0">
                <a:latin typeface="Times New Roman"/>
                <a:cs typeface="Times New Roman"/>
              </a:rPr>
              <a:t>-</a:t>
            </a:r>
            <a:r>
              <a:rPr sz="2200" dirty="0">
                <a:latin typeface="Times New Roman"/>
                <a:cs typeface="Times New Roman"/>
              </a:rPr>
              <a:t>συ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πέρα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 </a:t>
            </a:r>
            <a:r>
              <a:rPr sz="2200" dirty="0">
                <a:latin typeface="Times New Roman"/>
                <a:cs typeface="Times New Roman"/>
              </a:rPr>
              <a:t>αυτού.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3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παράγεται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δηλαδή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νέα γνώση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1750">
              <a:latin typeface="Times New Roman"/>
              <a:cs typeface="Times New Roman"/>
            </a:endParaRPr>
          </a:p>
          <a:p>
            <a:pPr marL="361315" marR="206375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Σε </a:t>
            </a:r>
            <a:r>
              <a:rPr sz="2200" spc="-10" dirty="0">
                <a:latin typeface="Times New Roman"/>
                <a:cs typeface="Times New Roman"/>
              </a:rPr>
              <a:t>απλού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εννοιολογικού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5" dirty="0">
                <a:latin typeface="Times New Roman"/>
                <a:cs typeface="Times New Roman"/>
              </a:rPr>
              <a:t>γράφου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(χωρί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10" dirty="0">
                <a:latin typeface="Times New Roman"/>
                <a:cs typeface="Times New Roman"/>
              </a:rPr>
              <a:t>έννοιε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συ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φραζ</a:t>
            </a:r>
            <a:r>
              <a:rPr sz="2200" spc="5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ένω</a:t>
            </a:r>
            <a:r>
              <a:rPr sz="2200" dirty="0">
                <a:latin typeface="Times New Roman"/>
                <a:cs typeface="Times New Roman"/>
              </a:rPr>
              <a:t>ν,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αρνήσει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και </a:t>
            </a:r>
            <a:r>
              <a:rPr sz="2200" spc="-5" dirty="0">
                <a:latin typeface="Times New Roman"/>
                <a:cs typeface="Times New Roman"/>
              </a:rPr>
              <a:t>συναναφορέ</a:t>
            </a:r>
            <a:r>
              <a:rPr sz="2200" spc="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) 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ηχανισ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ός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προβολή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soun</a:t>
            </a:r>
            <a:r>
              <a:rPr sz="2200" dirty="0">
                <a:latin typeface="Times New Roman"/>
                <a:cs typeface="Times New Roman"/>
              </a:rPr>
              <a:t>d</a:t>
            </a:r>
            <a:r>
              <a:rPr sz="2200" spc="-10" dirty="0">
                <a:latin typeface="Times New Roman"/>
                <a:cs typeface="Times New Roman"/>
              </a:rPr>
              <a:t> 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complete.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41</a:t>
            </a:fld>
            <a:endParaRPr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41425">
              <a:lnSpc>
                <a:spcPct val="100000"/>
              </a:lnSpc>
            </a:pPr>
            <a:r>
              <a:rPr spc="-70" dirty="0"/>
              <a:t>Κ</a:t>
            </a:r>
            <a:r>
              <a:rPr spc="-10" dirty="0"/>
              <a:t>α</a:t>
            </a:r>
            <a:r>
              <a:rPr spc="-5" dirty="0"/>
              <a:t>νόνες</a:t>
            </a:r>
            <a:r>
              <a:rPr spc="5" dirty="0"/>
              <a:t> </a:t>
            </a:r>
            <a:r>
              <a:rPr spc="-10" dirty="0"/>
              <a:t>Ε</a:t>
            </a:r>
            <a:r>
              <a:rPr spc="-40" dirty="0"/>
              <a:t>ξ</a:t>
            </a:r>
            <a:r>
              <a:rPr spc="-10" dirty="0"/>
              <a:t>αγωγή</a:t>
            </a:r>
            <a:r>
              <a:rPr spc="-5" dirty="0"/>
              <a:t>ς</a:t>
            </a:r>
            <a:r>
              <a:rPr spc="10" dirty="0"/>
              <a:t> </a:t>
            </a:r>
            <a:r>
              <a:rPr spc="-5" dirty="0"/>
              <a:t>Σ</a:t>
            </a:r>
            <a:r>
              <a:rPr dirty="0"/>
              <a:t>υ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περα</a:t>
            </a:r>
            <a:r>
              <a:rPr dirty="0"/>
              <a:t>σ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ά</a:t>
            </a:r>
            <a:r>
              <a:rPr spc="-90" dirty="0"/>
              <a:t>τ</a:t>
            </a:r>
            <a:r>
              <a:rPr spc="-5" dirty="0"/>
              <a:t>ων</a:t>
            </a:r>
            <a:r>
              <a:rPr spc="5" dirty="0"/>
              <a:t> </a:t>
            </a:r>
            <a:r>
              <a:rPr dirty="0">
                <a:latin typeface="Arial"/>
                <a:cs typeface="Arial"/>
              </a:rPr>
              <a:t>(1/3)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915669"/>
            <a:ext cx="9951085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508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Αποτελού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προσαρ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ογή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(Sowa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-5" dirty="0">
                <a:latin typeface="Times New Roman"/>
                <a:cs typeface="Times New Roman"/>
              </a:rPr>
              <a:t> αντίστοιχο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συστ</a:t>
            </a:r>
            <a:r>
              <a:rPr sz="2200" spc="5" dirty="0">
                <a:latin typeface="Times New Roman"/>
                <a:cs typeface="Times New Roman"/>
              </a:rPr>
              <a:t>ή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ατος κανόνω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κατηγορ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ατικού </a:t>
            </a:r>
            <a:r>
              <a:rPr sz="2200" spc="-5" dirty="0">
                <a:latin typeface="Times New Roman"/>
                <a:cs typeface="Times New Roman"/>
              </a:rPr>
              <a:t>λογι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ού </a:t>
            </a:r>
            <a:r>
              <a:rPr sz="2200" spc="-5" dirty="0">
                <a:latin typeface="Times New Roman"/>
                <a:cs typeface="Times New Roman"/>
              </a:rPr>
              <a:t>πο</a:t>
            </a:r>
            <a:r>
              <a:rPr sz="2200" dirty="0">
                <a:latin typeface="Times New Roman"/>
                <a:cs typeface="Times New Roman"/>
              </a:rPr>
              <a:t>υ </a:t>
            </a:r>
            <a:r>
              <a:rPr sz="2200" spc="-5" dirty="0">
                <a:latin typeface="Times New Roman"/>
                <a:cs typeface="Times New Roman"/>
              </a:rPr>
              <a:t>είχε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προταθε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 </a:t>
            </a:r>
            <a:r>
              <a:rPr sz="2200" dirty="0">
                <a:latin typeface="Times New Roman"/>
                <a:cs typeface="Times New Roman"/>
              </a:rPr>
              <a:t>τον </a:t>
            </a:r>
            <a:r>
              <a:rPr sz="2200" spc="-5" dirty="0">
                <a:latin typeface="Times New Roman"/>
                <a:cs typeface="Times New Roman"/>
              </a:rPr>
              <a:t>Peirc</a:t>
            </a:r>
            <a:r>
              <a:rPr sz="2200" dirty="0">
                <a:latin typeface="Times New Roman"/>
                <a:cs typeface="Times New Roman"/>
              </a:rPr>
              <a:t>e </a:t>
            </a:r>
            <a:r>
              <a:rPr sz="2200" spc="-10" dirty="0">
                <a:latin typeface="Times New Roman"/>
                <a:cs typeface="Times New Roman"/>
              </a:rPr>
              <a:t>στι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αρχέ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του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1</a:t>
            </a:r>
            <a:r>
              <a:rPr sz="2200" spc="-5" dirty="0">
                <a:latin typeface="Times New Roman"/>
                <a:cs typeface="Times New Roman"/>
              </a:rPr>
              <a:t>9</a:t>
            </a:r>
            <a:r>
              <a:rPr sz="2175" baseline="38314" dirty="0">
                <a:latin typeface="Times New Roman"/>
                <a:cs typeface="Times New Roman"/>
              </a:rPr>
              <a:t>ου </a:t>
            </a:r>
            <a:r>
              <a:rPr sz="2175" spc="-262" baseline="38314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αιών</a:t>
            </a:r>
            <a:r>
              <a:rPr sz="2200" dirty="0">
                <a:latin typeface="Times New Roman"/>
                <a:cs typeface="Times New Roman"/>
              </a:rPr>
              <a:t>α.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2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b="1" i="1" spc="-10" dirty="0">
                <a:latin typeface="Times New Roman"/>
                <a:cs typeface="Times New Roman"/>
              </a:rPr>
              <a:t>Θετικ</a:t>
            </a:r>
            <a:r>
              <a:rPr sz="2200" b="1" i="1" spc="-5" dirty="0">
                <a:latin typeface="Times New Roman"/>
                <a:cs typeface="Times New Roman"/>
              </a:rPr>
              <a:t>ό</a:t>
            </a:r>
            <a:r>
              <a:rPr sz="2200" b="1" i="1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b="1" i="1" spc="-10" dirty="0">
                <a:latin typeface="Times New Roman"/>
                <a:cs typeface="Times New Roman"/>
              </a:rPr>
              <a:t>αρνητικ</a:t>
            </a:r>
            <a:r>
              <a:rPr sz="2200" b="1" i="1" spc="-5" dirty="0">
                <a:latin typeface="Times New Roman"/>
                <a:cs typeface="Times New Roman"/>
              </a:rPr>
              <a:t>ό</a:t>
            </a:r>
            <a:r>
              <a:rPr sz="2200" b="1" i="1" spc="1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πλαίσι</a:t>
            </a:r>
            <a:r>
              <a:rPr sz="2200" i="1" spc="-5" dirty="0">
                <a:latin typeface="Times New Roman"/>
                <a:cs typeface="Times New Roman"/>
              </a:rPr>
              <a:t>ο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συ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10" dirty="0">
                <a:latin typeface="Times New Roman"/>
                <a:cs typeface="Times New Roman"/>
              </a:rPr>
              <a:t>φραζ</a:t>
            </a:r>
            <a:r>
              <a:rPr sz="2200" i="1" dirty="0">
                <a:latin typeface="Times New Roman"/>
                <a:cs typeface="Times New Roman"/>
              </a:rPr>
              <a:t>ό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10" dirty="0">
                <a:latin typeface="Times New Roman"/>
                <a:cs typeface="Times New Roman"/>
              </a:rPr>
              <a:t>ενω</a:t>
            </a:r>
            <a:r>
              <a:rPr sz="2200" i="1" spc="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96589" y="3179571"/>
            <a:ext cx="147320" cy="270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10" dirty="0">
                <a:latin typeface="Arial"/>
                <a:cs typeface="Arial"/>
              </a:rPr>
              <a:t>q</a:t>
            </a:r>
            <a:endParaRPr sz="1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71698" y="3179571"/>
            <a:ext cx="147320" cy="270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10" dirty="0">
                <a:latin typeface="Arial"/>
                <a:cs typeface="Arial"/>
              </a:rPr>
              <a:t>p</a:t>
            </a:r>
            <a:endParaRPr sz="17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67747" y="3050285"/>
            <a:ext cx="2122170" cy="591820"/>
          </a:xfrm>
          <a:custGeom>
            <a:avLst/>
            <a:gdLst/>
            <a:ahLst/>
            <a:cxnLst/>
            <a:rect l="l" t="t" r="r" b="b"/>
            <a:pathLst>
              <a:path w="2122170" h="591820">
                <a:moveTo>
                  <a:pt x="0" y="0"/>
                </a:moveTo>
                <a:lnTo>
                  <a:pt x="0" y="591312"/>
                </a:lnTo>
                <a:lnTo>
                  <a:pt x="2122169" y="591312"/>
                </a:lnTo>
                <a:lnTo>
                  <a:pt x="2122169" y="0"/>
                </a:lnTo>
                <a:lnTo>
                  <a:pt x="0" y="0"/>
                </a:lnTo>
                <a:close/>
              </a:path>
            </a:pathLst>
          </a:custGeom>
          <a:ln w="16421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195192" y="3194811"/>
            <a:ext cx="180975" cy="267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10" dirty="0">
                <a:latin typeface="Symbol"/>
                <a:cs typeface="Symbol"/>
              </a:rPr>
              <a:t>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033657" y="3165348"/>
            <a:ext cx="285115" cy="394335"/>
          </a:xfrm>
          <a:custGeom>
            <a:avLst/>
            <a:gdLst/>
            <a:ahLst/>
            <a:cxnLst/>
            <a:rect l="l" t="t" r="r" b="b"/>
            <a:pathLst>
              <a:path w="285114" h="394335">
                <a:moveTo>
                  <a:pt x="0" y="0"/>
                </a:moveTo>
                <a:lnTo>
                  <a:pt x="0" y="393953"/>
                </a:lnTo>
                <a:lnTo>
                  <a:pt x="284988" y="393953"/>
                </a:lnTo>
                <a:lnTo>
                  <a:pt x="284988" y="0"/>
                </a:lnTo>
                <a:lnTo>
                  <a:pt x="0" y="0"/>
                </a:lnTo>
                <a:close/>
              </a:path>
            </a:pathLst>
          </a:custGeom>
          <a:ln w="16421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126113" y="3189478"/>
            <a:ext cx="98425" cy="270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5" dirty="0">
                <a:latin typeface="Arial"/>
                <a:cs typeface="Arial"/>
              </a:rPr>
              <a:t>r</a:t>
            </a:r>
            <a:endParaRPr sz="17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798711" y="3753611"/>
            <a:ext cx="152400" cy="393700"/>
          </a:xfrm>
          <a:custGeom>
            <a:avLst/>
            <a:gdLst/>
            <a:ahLst/>
            <a:cxnLst/>
            <a:rect l="l" t="t" r="r" b="b"/>
            <a:pathLst>
              <a:path w="152400" h="393700">
                <a:moveTo>
                  <a:pt x="110588" y="94098"/>
                </a:moveTo>
                <a:lnTo>
                  <a:pt x="102107" y="83820"/>
                </a:lnTo>
                <a:lnTo>
                  <a:pt x="89367" y="87680"/>
                </a:lnTo>
                <a:lnTo>
                  <a:pt x="2285" y="377951"/>
                </a:lnTo>
                <a:lnTo>
                  <a:pt x="0" y="383286"/>
                </a:lnTo>
                <a:lnTo>
                  <a:pt x="3809" y="389382"/>
                </a:lnTo>
                <a:lnTo>
                  <a:pt x="9143" y="391667"/>
                </a:lnTo>
                <a:lnTo>
                  <a:pt x="15239" y="393191"/>
                </a:lnTo>
                <a:lnTo>
                  <a:pt x="21335" y="390143"/>
                </a:lnTo>
                <a:lnTo>
                  <a:pt x="22859" y="384048"/>
                </a:lnTo>
                <a:lnTo>
                  <a:pt x="110588" y="94098"/>
                </a:lnTo>
                <a:close/>
              </a:path>
              <a:path w="152400" h="393700">
                <a:moveTo>
                  <a:pt x="152400" y="144779"/>
                </a:moveTo>
                <a:lnTo>
                  <a:pt x="127253" y="0"/>
                </a:lnTo>
                <a:lnTo>
                  <a:pt x="26669" y="106679"/>
                </a:lnTo>
                <a:lnTo>
                  <a:pt x="89367" y="87680"/>
                </a:lnTo>
                <a:lnTo>
                  <a:pt x="91439" y="80772"/>
                </a:lnTo>
                <a:lnTo>
                  <a:pt x="93725" y="74675"/>
                </a:lnTo>
                <a:lnTo>
                  <a:pt x="99821" y="71627"/>
                </a:lnTo>
                <a:lnTo>
                  <a:pt x="105156" y="73151"/>
                </a:lnTo>
                <a:lnTo>
                  <a:pt x="111251" y="74675"/>
                </a:lnTo>
                <a:lnTo>
                  <a:pt x="114300" y="80772"/>
                </a:lnTo>
                <a:lnTo>
                  <a:pt x="114300" y="98598"/>
                </a:lnTo>
                <a:lnTo>
                  <a:pt x="152400" y="144779"/>
                </a:lnTo>
                <a:close/>
              </a:path>
              <a:path w="152400" h="393700">
                <a:moveTo>
                  <a:pt x="114300" y="80772"/>
                </a:moveTo>
                <a:lnTo>
                  <a:pt x="111251" y="74675"/>
                </a:lnTo>
                <a:lnTo>
                  <a:pt x="105156" y="73151"/>
                </a:lnTo>
                <a:lnTo>
                  <a:pt x="99821" y="71627"/>
                </a:lnTo>
                <a:lnTo>
                  <a:pt x="93725" y="74675"/>
                </a:lnTo>
                <a:lnTo>
                  <a:pt x="91439" y="80772"/>
                </a:lnTo>
                <a:lnTo>
                  <a:pt x="89367" y="87680"/>
                </a:lnTo>
                <a:lnTo>
                  <a:pt x="102107" y="83820"/>
                </a:lnTo>
                <a:lnTo>
                  <a:pt x="110588" y="94098"/>
                </a:lnTo>
                <a:lnTo>
                  <a:pt x="112775" y="86867"/>
                </a:lnTo>
                <a:lnTo>
                  <a:pt x="114300" y="80772"/>
                </a:lnTo>
                <a:close/>
              </a:path>
              <a:path w="152400" h="393700">
                <a:moveTo>
                  <a:pt x="114300" y="98598"/>
                </a:moveTo>
                <a:lnTo>
                  <a:pt x="114300" y="80772"/>
                </a:lnTo>
                <a:lnTo>
                  <a:pt x="112775" y="86867"/>
                </a:lnTo>
                <a:lnTo>
                  <a:pt x="110588" y="94098"/>
                </a:lnTo>
                <a:lnTo>
                  <a:pt x="114300" y="9859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24591" y="3371088"/>
            <a:ext cx="154305" cy="775335"/>
          </a:xfrm>
          <a:custGeom>
            <a:avLst/>
            <a:gdLst/>
            <a:ahLst/>
            <a:cxnLst/>
            <a:rect l="l" t="t" r="r" b="b"/>
            <a:pathLst>
              <a:path w="154304" h="775335">
                <a:moveTo>
                  <a:pt x="103550" y="95324"/>
                </a:moveTo>
                <a:lnTo>
                  <a:pt x="93725" y="86867"/>
                </a:lnTo>
                <a:lnTo>
                  <a:pt x="82161" y="92712"/>
                </a:lnTo>
                <a:lnTo>
                  <a:pt x="0" y="768096"/>
                </a:lnTo>
                <a:lnTo>
                  <a:pt x="3810" y="773429"/>
                </a:lnTo>
                <a:lnTo>
                  <a:pt x="16001" y="774953"/>
                </a:lnTo>
                <a:lnTo>
                  <a:pt x="21336" y="770382"/>
                </a:lnTo>
                <a:lnTo>
                  <a:pt x="22098" y="765048"/>
                </a:lnTo>
                <a:lnTo>
                  <a:pt x="103550" y="95324"/>
                </a:lnTo>
                <a:close/>
              </a:path>
              <a:path w="154304" h="775335">
                <a:moveTo>
                  <a:pt x="153924" y="138684"/>
                </a:moveTo>
                <a:lnTo>
                  <a:pt x="104393" y="0"/>
                </a:lnTo>
                <a:lnTo>
                  <a:pt x="22860" y="122682"/>
                </a:lnTo>
                <a:lnTo>
                  <a:pt x="82161" y="92712"/>
                </a:lnTo>
                <a:lnTo>
                  <a:pt x="83819" y="79248"/>
                </a:lnTo>
                <a:lnTo>
                  <a:pt x="89153" y="75437"/>
                </a:lnTo>
                <a:lnTo>
                  <a:pt x="101345" y="76962"/>
                </a:lnTo>
                <a:lnTo>
                  <a:pt x="105155" y="82296"/>
                </a:lnTo>
                <a:lnTo>
                  <a:pt x="105155" y="96706"/>
                </a:lnTo>
                <a:lnTo>
                  <a:pt x="153924" y="138684"/>
                </a:lnTo>
                <a:close/>
              </a:path>
              <a:path w="154304" h="775335">
                <a:moveTo>
                  <a:pt x="105155" y="82296"/>
                </a:moveTo>
                <a:lnTo>
                  <a:pt x="101345" y="76962"/>
                </a:lnTo>
                <a:lnTo>
                  <a:pt x="89153" y="75437"/>
                </a:lnTo>
                <a:lnTo>
                  <a:pt x="83819" y="79248"/>
                </a:lnTo>
                <a:lnTo>
                  <a:pt x="82161" y="92712"/>
                </a:lnTo>
                <a:lnTo>
                  <a:pt x="93725" y="86867"/>
                </a:lnTo>
                <a:lnTo>
                  <a:pt x="103550" y="95324"/>
                </a:lnTo>
                <a:lnTo>
                  <a:pt x="105155" y="82296"/>
                </a:lnTo>
                <a:close/>
              </a:path>
              <a:path w="154304" h="775335">
                <a:moveTo>
                  <a:pt x="105155" y="96706"/>
                </a:moveTo>
                <a:lnTo>
                  <a:pt x="105155" y="82296"/>
                </a:lnTo>
                <a:lnTo>
                  <a:pt x="103550" y="95324"/>
                </a:lnTo>
                <a:lnTo>
                  <a:pt x="105155" y="96706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16537" y="3419094"/>
            <a:ext cx="317500" cy="727710"/>
          </a:xfrm>
          <a:custGeom>
            <a:avLst/>
            <a:gdLst/>
            <a:ahLst/>
            <a:cxnLst/>
            <a:rect l="l" t="t" r="r" b="b"/>
            <a:pathLst>
              <a:path w="317500" h="727710">
                <a:moveTo>
                  <a:pt x="121158" y="96773"/>
                </a:moveTo>
                <a:lnTo>
                  <a:pt x="10668" y="0"/>
                </a:lnTo>
                <a:lnTo>
                  <a:pt x="0" y="146303"/>
                </a:lnTo>
                <a:lnTo>
                  <a:pt x="32004" y="99401"/>
                </a:lnTo>
                <a:lnTo>
                  <a:pt x="32004" y="80009"/>
                </a:lnTo>
                <a:lnTo>
                  <a:pt x="34290" y="73151"/>
                </a:lnTo>
                <a:lnTo>
                  <a:pt x="39624" y="70865"/>
                </a:lnTo>
                <a:lnTo>
                  <a:pt x="45720" y="68579"/>
                </a:lnTo>
                <a:lnTo>
                  <a:pt x="51816" y="71627"/>
                </a:lnTo>
                <a:lnTo>
                  <a:pt x="54102" y="76961"/>
                </a:lnTo>
                <a:lnTo>
                  <a:pt x="57025" y="84074"/>
                </a:lnTo>
                <a:lnTo>
                  <a:pt x="121158" y="96773"/>
                </a:lnTo>
                <a:close/>
              </a:path>
              <a:path w="317500" h="727710">
                <a:moveTo>
                  <a:pt x="57025" y="84074"/>
                </a:moveTo>
                <a:lnTo>
                  <a:pt x="54102" y="76961"/>
                </a:lnTo>
                <a:lnTo>
                  <a:pt x="51816" y="71627"/>
                </a:lnTo>
                <a:lnTo>
                  <a:pt x="45720" y="68579"/>
                </a:lnTo>
                <a:lnTo>
                  <a:pt x="39624" y="70865"/>
                </a:lnTo>
                <a:lnTo>
                  <a:pt x="34290" y="73151"/>
                </a:lnTo>
                <a:lnTo>
                  <a:pt x="32004" y="80009"/>
                </a:lnTo>
                <a:lnTo>
                  <a:pt x="34290" y="85343"/>
                </a:lnTo>
                <a:lnTo>
                  <a:pt x="37031" y="92033"/>
                </a:lnTo>
                <a:lnTo>
                  <a:pt x="44196" y="81533"/>
                </a:lnTo>
                <a:lnTo>
                  <a:pt x="57025" y="84074"/>
                </a:lnTo>
                <a:close/>
              </a:path>
              <a:path w="317500" h="727710">
                <a:moveTo>
                  <a:pt x="37031" y="92033"/>
                </a:moveTo>
                <a:lnTo>
                  <a:pt x="34290" y="85343"/>
                </a:lnTo>
                <a:lnTo>
                  <a:pt x="32004" y="80009"/>
                </a:lnTo>
                <a:lnTo>
                  <a:pt x="32004" y="99401"/>
                </a:lnTo>
                <a:lnTo>
                  <a:pt x="37031" y="92033"/>
                </a:lnTo>
                <a:close/>
              </a:path>
              <a:path w="317500" h="727710">
                <a:moveTo>
                  <a:pt x="316992" y="717041"/>
                </a:moveTo>
                <a:lnTo>
                  <a:pt x="314706" y="710945"/>
                </a:lnTo>
                <a:lnTo>
                  <a:pt x="57025" y="84074"/>
                </a:lnTo>
                <a:lnTo>
                  <a:pt x="44196" y="81533"/>
                </a:lnTo>
                <a:lnTo>
                  <a:pt x="37031" y="92033"/>
                </a:lnTo>
                <a:lnTo>
                  <a:pt x="294132" y="719327"/>
                </a:lnTo>
                <a:lnTo>
                  <a:pt x="296418" y="725423"/>
                </a:lnTo>
                <a:lnTo>
                  <a:pt x="302514" y="727709"/>
                </a:lnTo>
                <a:lnTo>
                  <a:pt x="308610" y="725423"/>
                </a:lnTo>
                <a:lnTo>
                  <a:pt x="313944" y="723138"/>
                </a:lnTo>
                <a:lnTo>
                  <a:pt x="316992" y="717041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433205" y="2197354"/>
            <a:ext cx="1671955" cy="502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95" marR="5080" indent="-24130">
              <a:lnSpc>
                <a:spcPts val="1960"/>
              </a:lnSpc>
            </a:pPr>
            <a:r>
              <a:rPr sz="1700" spc="5" dirty="0">
                <a:latin typeface="Arial"/>
                <a:cs typeface="Arial"/>
              </a:rPr>
              <a:t>α</a:t>
            </a:r>
            <a:r>
              <a:rPr sz="1700" dirty="0">
                <a:latin typeface="Arial"/>
                <a:cs typeface="Arial"/>
              </a:rPr>
              <a:t>ρ</a:t>
            </a:r>
            <a:r>
              <a:rPr sz="1700" spc="15" dirty="0">
                <a:latin typeface="Arial"/>
                <a:cs typeface="Arial"/>
              </a:rPr>
              <a:t>ν</a:t>
            </a:r>
            <a:r>
              <a:rPr sz="1700" dirty="0">
                <a:latin typeface="Arial"/>
                <a:cs typeface="Arial"/>
              </a:rPr>
              <a:t>ητ</a:t>
            </a:r>
            <a:r>
              <a:rPr sz="1700" spc="-10" dirty="0">
                <a:latin typeface="Arial"/>
                <a:cs typeface="Arial"/>
              </a:rPr>
              <a:t>ι</a:t>
            </a:r>
            <a:r>
              <a:rPr sz="1700" spc="15" dirty="0">
                <a:latin typeface="Arial"/>
                <a:cs typeface="Arial"/>
              </a:rPr>
              <a:t>κ</a:t>
            </a:r>
            <a:r>
              <a:rPr sz="1700" spc="5" dirty="0">
                <a:latin typeface="Arial"/>
                <a:cs typeface="Arial"/>
              </a:rPr>
              <a:t>ό</a:t>
            </a:r>
            <a:r>
              <a:rPr sz="1700" spc="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π</a:t>
            </a:r>
            <a:r>
              <a:rPr sz="1700" spc="15" dirty="0">
                <a:latin typeface="Arial"/>
                <a:cs typeface="Arial"/>
              </a:rPr>
              <a:t>λ</a:t>
            </a:r>
            <a:r>
              <a:rPr sz="1700" spc="10" dirty="0">
                <a:latin typeface="Arial"/>
                <a:cs typeface="Arial"/>
              </a:rPr>
              <a:t>α</a:t>
            </a:r>
            <a:r>
              <a:rPr sz="1700" spc="5" dirty="0">
                <a:latin typeface="Arial"/>
                <a:cs typeface="Arial"/>
              </a:rPr>
              <a:t>ί</a:t>
            </a:r>
            <a:r>
              <a:rPr sz="1700" spc="-5" dirty="0">
                <a:latin typeface="Arial"/>
                <a:cs typeface="Arial"/>
              </a:rPr>
              <a:t>σιο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spc="-5" dirty="0">
                <a:latin typeface="Arial"/>
                <a:cs typeface="Arial"/>
              </a:rPr>
              <a:t>σ</a:t>
            </a:r>
            <a:r>
              <a:rPr sz="1700" dirty="0">
                <a:latin typeface="Arial"/>
                <a:cs typeface="Arial"/>
              </a:rPr>
              <a:t>υ</a:t>
            </a:r>
            <a:r>
              <a:rPr sz="1700" spc="10" dirty="0">
                <a:latin typeface="Arial"/>
                <a:cs typeface="Arial"/>
              </a:rPr>
              <a:t>µφ</a:t>
            </a:r>
            <a:r>
              <a:rPr sz="1700" spc="20" dirty="0">
                <a:latin typeface="Arial"/>
                <a:cs typeface="Arial"/>
              </a:rPr>
              <a:t>ρ</a:t>
            </a:r>
            <a:r>
              <a:rPr sz="1700" spc="5" dirty="0">
                <a:latin typeface="Arial"/>
                <a:cs typeface="Arial"/>
              </a:rPr>
              <a:t>αζό</a:t>
            </a:r>
            <a:r>
              <a:rPr sz="1700" spc="10" dirty="0">
                <a:latin typeface="Arial"/>
                <a:cs typeface="Arial"/>
              </a:rPr>
              <a:t>µ</a:t>
            </a:r>
            <a:r>
              <a:rPr sz="1700" spc="25" dirty="0">
                <a:latin typeface="Arial"/>
                <a:cs typeface="Arial"/>
              </a:rPr>
              <a:t>ε</a:t>
            </a:r>
            <a:r>
              <a:rPr sz="1700" spc="-5" dirty="0">
                <a:latin typeface="Arial"/>
                <a:cs typeface="Arial"/>
              </a:rPr>
              <a:t>ν</a:t>
            </a:r>
            <a:r>
              <a:rPr sz="1700" spc="10" dirty="0">
                <a:latin typeface="Arial"/>
                <a:cs typeface="Arial"/>
              </a:rPr>
              <a:t>ω</a:t>
            </a:r>
            <a:r>
              <a:rPr sz="1700" spc="5" dirty="0">
                <a:latin typeface="Arial"/>
                <a:cs typeface="Arial"/>
              </a:rPr>
              <a:t>ν</a:t>
            </a:r>
            <a:endParaRPr sz="17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71542" y="2197354"/>
            <a:ext cx="1629410" cy="502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10489">
              <a:lnSpc>
                <a:spcPts val="1960"/>
              </a:lnSpc>
            </a:pPr>
            <a:r>
              <a:rPr sz="1700" dirty="0">
                <a:latin typeface="Arial"/>
                <a:cs typeface="Arial"/>
              </a:rPr>
              <a:t>θετι</a:t>
            </a:r>
            <a:r>
              <a:rPr sz="1700" spc="15" dirty="0">
                <a:latin typeface="Arial"/>
                <a:cs typeface="Arial"/>
              </a:rPr>
              <a:t>κ</a:t>
            </a:r>
            <a:r>
              <a:rPr sz="1700" spc="5" dirty="0">
                <a:latin typeface="Arial"/>
                <a:cs typeface="Arial"/>
              </a:rPr>
              <a:t>ό</a:t>
            </a:r>
            <a:r>
              <a:rPr sz="1700" spc="20" dirty="0">
                <a:latin typeface="Arial"/>
                <a:cs typeface="Arial"/>
              </a:rPr>
              <a:t> </a:t>
            </a:r>
            <a:r>
              <a:rPr sz="1700" spc="5" dirty="0">
                <a:latin typeface="Arial"/>
                <a:cs typeface="Arial"/>
              </a:rPr>
              <a:t>π</a:t>
            </a:r>
            <a:r>
              <a:rPr sz="1700" spc="15" dirty="0">
                <a:latin typeface="Arial"/>
                <a:cs typeface="Arial"/>
              </a:rPr>
              <a:t>λ</a:t>
            </a:r>
            <a:r>
              <a:rPr sz="1700" dirty="0">
                <a:latin typeface="Arial"/>
                <a:cs typeface="Arial"/>
              </a:rPr>
              <a:t>αί</a:t>
            </a:r>
            <a:r>
              <a:rPr sz="1700" spc="25" dirty="0">
                <a:latin typeface="Arial"/>
                <a:cs typeface="Arial"/>
              </a:rPr>
              <a:t>σ</a:t>
            </a:r>
            <a:r>
              <a:rPr sz="1700" spc="-10" dirty="0">
                <a:latin typeface="Arial"/>
                <a:cs typeface="Arial"/>
              </a:rPr>
              <a:t>ι</a:t>
            </a:r>
            <a:r>
              <a:rPr sz="1700" spc="5" dirty="0">
                <a:latin typeface="Arial"/>
                <a:cs typeface="Arial"/>
              </a:rPr>
              <a:t>ο</a:t>
            </a:r>
            <a:r>
              <a:rPr sz="1700" dirty="0">
                <a:latin typeface="Arial"/>
                <a:cs typeface="Arial"/>
              </a:rPr>
              <a:t> σ</a:t>
            </a:r>
            <a:r>
              <a:rPr sz="1700" spc="-5" dirty="0">
                <a:latin typeface="Arial"/>
                <a:cs typeface="Arial"/>
              </a:rPr>
              <a:t>υ</a:t>
            </a:r>
            <a:r>
              <a:rPr sz="1700" spc="15" dirty="0">
                <a:latin typeface="Arial"/>
                <a:cs typeface="Arial"/>
              </a:rPr>
              <a:t>µ</a:t>
            </a:r>
            <a:r>
              <a:rPr sz="1700" spc="10" dirty="0">
                <a:latin typeface="Arial"/>
                <a:cs typeface="Arial"/>
              </a:rPr>
              <a:t>φ</a:t>
            </a:r>
            <a:r>
              <a:rPr sz="1700" spc="20" dirty="0">
                <a:latin typeface="Arial"/>
                <a:cs typeface="Arial"/>
              </a:rPr>
              <a:t>ρ</a:t>
            </a:r>
            <a:r>
              <a:rPr sz="1700" spc="5" dirty="0">
                <a:latin typeface="Arial"/>
                <a:cs typeface="Arial"/>
              </a:rPr>
              <a:t>αζ</a:t>
            </a:r>
            <a:r>
              <a:rPr sz="1700" dirty="0">
                <a:latin typeface="Arial"/>
                <a:cs typeface="Arial"/>
              </a:rPr>
              <a:t>ό</a:t>
            </a:r>
            <a:r>
              <a:rPr sz="1700" spc="15" dirty="0">
                <a:latin typeface="Arial"/>
                <a:cs typeface="Arial"/>
              </a:rPr>
              <a:t>µ</a:t>
            </a:r>
            <a:r>
              <a:rPr sz="1700" spc="25" dirty="0">
                <a:latin typeface="Arial"/>
                <a:cs typeface="Arial"/>
              </a:rPr>
              <a:t>ε</a:t>
            </a:r>
            <a:r>
              <a:rPr sz="1700" spc="-10" dirty="0">
                <a:latin typeface="Arial"/>
                <a:cs typeface="Arial"/>
              </a:rPr>
              <a:t>ν</a:t>
            </a:r>
            <a:r>
              <a:rPr sz="1700" spc="10" dirty="0">
                <a:latin typeface="Arial"/>
                <a:cs typeface="Arial"/>
              </a:rPr>
              <a:t>ω</a:t>
            </a:r>
            <a:r>
              <a:rPr sz="1700" spc="5" dirty="0">
                <a:latin typeface="Arial"/>
                <a:cs typeface="Arial"/>
              </a:rPr>
              <a:t>ν</a:t>
            </a:r>
            <a:endParaRPr sz="17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633101" y="2705861"/>
            <a:ext cx="128905" cy="337185"/>
          </a:xfrm>
          <a:custGeom>
            <a:avLst/>
            <a:gdLst/>
            <a:ahLst/>
            <a:cxnLst/>
            <a:rect l="l" t="t" r="r" b="b"/>
            <a:pathLst>
              <a:path w="128904" h="337185">
                <a:moveTo>
                  <a:pt x="85343" y="328245"/>
                </a:moveTo>
                <a:lnTo>
                  <a:pt x="85343" y="254508"/>
                </a:lnTo>
                <a:lnTo>
                  <a:pt x="82295" y="260604"/>
                </a:lnTo>
                <a:lnTo>
                  <a:pt x="76200" y="261366"/>
                </a:lnTo>
                <a:lnTo>
                  <a:pt x="70103" y="262890"/>
                </a:lnTo>
                <a:lnTo>
                  <a:pt x="64007" y="259080"/>
                </a:lnTo>
                <a:lnTo>
                  <a:pt x="63245" y="252984"/>
                </a:lnTo>
                <a:lnTo>
                  <a:pt x="61710" y="245917"/>
                </a:lnTo>
                <a:lnTo>
                  <a:pt x="0" y="221742"/>
                </a:lnTo>
                <a:lnTo>
                  <a:pt x="85343" y="328245"/>
                </a:lnTo>
                <a:close/>
              </a:path>
              <a:path w="128904" h="337185">
                <a:moveTo>
                  <a:pt x="83040" y="241317"/>
                </a:moveTo>
                <a:lnTo>
                  <a:pt x="32765" y="9906"/>
                </a:lnTo>
                <a:lnTo>
                  <a:pt x="31241" y="3810"/>
                </a:lnTo>
                <a:lnTo>
                  <a:pt x="25907" y="0"/>
                </a:lnTo>
                <a:lnTo>
                  <a:pt x="13715" y="3048"/>
                </a:lnTo>
                <a:lnTo>
                  <a:pt x="9905" y="8382"/>
                </a:lnTo>
                <a:lnTo>
                  <a:pt x="11429" y="14478"/>
                </a:lnTo>
                <a:lnTo>
                  <a:pt x="61710" y="245917"/>
                </a:lnTo>
                <a:lnTo>
                  <a:pt x="73913" y="250698"/>
                </a:lnTo>
                <a:lnTo>
                  <a:pt x="83040" y="241317"/>
                </a:lnTo>
                <a:close/>
              </a:path>
              <a:path w="128904" h="337185">
                <a:moveTo>
                  <a:pt x="85343" y="254508"/>
                </a:moveTo>
                <a:lnTo>
                  <a:pt x="84581" y="248412"/>
                </a:lnTo>
                <a:lnTo>
                  <a:pt x="83040" y="241317"/>
                </a:lnTo>
                <a:lnTo>
                  <a:pt x="73913" y="250698"/>
                </a:lnTo>
                <a:lnTo>
                  <a:pt x="61710" y="245917"/>
                </a:lnTo>
                <a:lnTo>
                  <a:pt x="63245" y="252984"/>
                </a:lnTo>
                <a:lnTo>
                  <a:pt x="64007" y="259080"/>
                </a:lnTo>
                <a:lnTo>
                  <a:pt x="70103" y="262890"/>
                </a:lnTo>
                <a:lnTo>
                  <a:pt x="76200" y="261366"/>
                </a:lnTo>
                <a:lnTo>
                  <a:pt x="82295" y="260604"/>
                </a:lnTo>
                <a:lnTo>
                  <a:pt x="85343" y="254508"/>
                </a:lnTo>
                <a:close/>
              </a:path>
              <a:path w="128904" h="337185">
                <a:moveTo>
                  <a:pt x="128777" y="194310"/>
                </a:moveTo>
                <a:lnTo>
                  <a:pt x="83040" y="241317"/>
                </a:lnTo>
                <a:lnTo>
                  <a:pt x="84581" y="248412"/>
                </a:lnTo>
                <a:lnTo>
                  <a:pt x="85343" y="254508"/>
                </a:lnTo>
                <a:lnTo>
                  <a:pt x="85343" y="328245"/>
                </a:lnTo>
                <a:lnTo>
                  <a:pt x="92201" y="336804"/>
                </a:lnTo>
                <a:lnTo>
                  <a:pt x="128777" y="19431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317883" y="2742438"/>
            <a:ext cx="455930" cy="419100"/>
          </a:xfrm>
          <a:custGeom>
            <a:avLst/>
            <a:gdLst/>
            <a:ahLst/>
            <a:cxnLst/>
            <a:rect l="l" t="t" r="r" b="b"/>
            <a:pathLst>
              <a:path w="455929" h="419100">
                <a:moveTo>
                  <a:pt x="62679" y="346969"/>
                </a:moveTo>
                <a:lnTo>
                  <a:pt x="52577" y="281940"/>
                </a:lnTo>
                <a:lnTo>
                  <a:pt x="0" y="419100"/>
                </a:lnTo>
                <a:lnTo>
                  <a:pt x="52577" y="404118"/>
                </a:lnTo>
                <a:lnTo>
                  <a:pt x="52577" y="362712"/>
                </a:lnTo>
                <a:lnTo>
                  <a:pt x="53339" y="355854"/>
                </a:lnTo>
                <a:lnTo>
                  <a:pt x="57150" y="352044"/>
                </a:lnTo>
                <a:lnTo>
                  <a:pt x="62679" y="346969"/>
                </a:lnTo>
                <a:close/>
              </a:path>
              <a:path w="455929" h="419100">
                <a:moveTo>
                  <a:pt x="77410" y="363429"/>
                </a:moveTo>
                <a:lnTo>
                  <a:pt x="64770" y="360426"/>
                </a:lnTo>
                <a:lnTo>
                  <a:pt x="62679" y="346969"/>
                </a:lnTo>
                <a:lnTo>
                  <a:pt x="57150" y="352044"/>
                </a:lnTo>
                <a:lnTo>
                  <a:pt x="53339" y="355854"/>
                </a:lnTo>
                <a:lnTo>
                  <a:pt x="52577" y="362712"/>
                </a:lnTo>
                <a:lnTo>
                  <a:pt x="57150" y="367284"/>
                </a:lnTo>
                <a:lnTo>
                  <a:pt x="60960" y="371856"/>
                </a:lnTo>
                <a:lnTo>
                  <a:pt x="67818" y="371856"/>
                </a:lnTo>
                <a:lnTo>
                  <a:pt x="72389" y="368046"/>
                </a:lnTo>
                <a:lnTo>
                  <a:pt x="77410" y="363429"/>
                </a:lnTo>
                <a:close/>
              </a:path>
              <a:path w="455929" h="419100">
                <a:moveTo>
                  <a:pt x="141732" y="378714"/>
                </a:moveTo>
                <a:lnTo>
                  <a:pt x="77410" y="363429"/>
                </a:lnTo>
                <a:lnTo>
                  <a:pt x="72389" y="368046"/>
                </a:lnTo>
                <a:lnTo>
                  <a:pt x="67818" y="371856"/>
                </a:lnTo>
                <a:lnTo>
                  <a:pt x="60960" y="371856"/>
                </a:lnTo>
                <a:lnTo>
                  <a:pt x="57150" y="367284"/>
                </a:lnTo>
                <a:lnTo>
                  <a:pt x="52577" y="362712"/>
                </a:lnTo>
                <a:lnTo>
                  <a:pt x="52577" y="404118"/>
                </a:lnTo>
                <a:lnTo>
                  <a:pt x="141732" y="378714"/>
                </a:lnTo>
                <a:close/>
              </a:path>
              <a:path w="455929" h="419100">
                <a:moveTo>
                  <a:pt x="455675" y="16002"/>
                </a:moveTo>
                <a:lnTo>
                  <a:pt x="455675" y="9144"/>
                </a:lnTo>
                <a:lnTo>
                  <a:pt x="448056" y="0"/>
                </a:lnTo>
                <a:lnTo>
                  <a:pt x="441198" y="0"/>
                </a:lnTo>
                <a:lnTo>
                  <a:pt x="436625" y="3810"/>
                </a:lnTo>
                <a:lnTo>
                  <a:pt x="62679" y="346969"/>
                </a:lnTo>
                <a:lnTo>
                  <a:pt x="64770" y="360426"/>
                </a:lnTo>
                <a:lnTo>
                  <a:pt x="77410" y="363429"/>
                </a:lnTo>
                <a:lnTo>
                  <a:pt x="451103" y="19812"/>
                </a:lnTo>
                <a:lnTo>
                  <a:pt x="455675" y="1600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529981" y="4545329"/>
            <a:ext cx="5058410" cy="180975"/>
          </a:xfrm>
          <a:custGeom>
            <a:avLst/>
            <a:gdLst/>
            <a:ahLst/>
            <a:cxnLst/>
            <a:rect l="l" t="t" r="r" b="b"/>
            <a:pathLst>
              <a:path w="5058409" h="180975">
                <a:moveTo>
                  <a:pt x="0" y="0"/>
                </a:moveTo>
                <a:lnTo>
                  <a:pt x="26399" y="31322"/>
                </a:lnTo>
                <a:lnTo>
                  <a:pt x="99208" y="57878"/>
                </a:lnTo>
                <a:lnTo>
                  <a:pt x="150022" y="68726"/>
                </a:lnTo>
                <a:lnTo>
                  <a:pt x="208844" y="77611"/>
                </a:lnTo>
                <a:lnTo>
                  <a:pt x="274477" y="84275"/>
                </a:lnTo>
                <a:lnTo>
                  <a:pt x="345724" y="88463"/>
                </a:lnTo>
                <a:lnTo>
                  <a:pt x="421386" y="89916"/>
                </a:lnTo>
                <a:lnTo>
                  <a:pt x="2107691" y="89916"/>
                </a:lnTo>
                <a:lnTo>
                  <a:pt x="2183554" y="91395"/>
                </a:lnTo>
                <a:lnTo>
                  <a:pt x="2254907" y="95652"/>
                </a:lnTo>
                <a:lnTo>
                  <a:pt x="2320572" y="102418"/>
                </a:lnTo>
                <a:lnTo>
                  <a:pt x="2379369" y="111423"/>
                </a:lnTo>
                <a:lnTo>
                  <a:pt x="2430120" y="122397"/>
                </a:lnTo>
                <a:lnTo>
                  <a:pt x="2471645" y="135071"/>
                </a:lnTo>
                <a:lnTo>
                  <a:pt x="2522303" y="164439"/>
                </a:lnTo>
                <a:lnTo>
                  <a:pt x="2529077" y="180594"/>
                </a:lnTo>
                <a:lnTo>
                  <a:pt x="2535877" y="164439"/>
                </a:lnTo>
                <a:lnTo>
                  <a:pt x="2586679" y="135071"/>
                </a:lnTo>
                <a:lnTo>
                  <a:pt x="2628286" y="122397"/>
                </a:lnTo>
                <a:lnTo>
                  <a:pt x="2679100" y="111423"/>
                </a:lnTo>
                <a:lnTo>
                  <a:pt x="2737922" y="102418"/>
                </a:lnTo>
                <a:lnTo>
                  <a:pt x="2803555" y="95652"/>
                </a:lnTo>
                <a:lnTo>
                  <a:pt x="2874802" y="91395"/>
                </a:lnTo>
                <a:lnTo>
                  <a:pt x="2950463" y="89916"/>
                </a:lnTo>
                <a:lnTo>
                  <a:pt x="4636770" y="89916"/>
                </a:lnTo>
                <a:lnTo>
                  <a:pt x="4712427" y="88463"/>
                </a:lnTo>
                <a:lnTo>
                  <a:pt x="4783671" y="84275"/>
                </a:lnTo>
                <a:lnTo>
                  <a:pt x="4849302" y="77611"/>
                </a:lnTo>
                <a:lnTo>
                  <a:pt x="4908123" y="68726"/>
                </a:lnTo>
                <a:lnTo>
                  <a:pt x="4958935" y="57878"/>
                </a:lnTo>
                <a:lnTo>
                  <a:pt x="5000542" y="45324"/>
                </a:lnTo>
                <a:lnTo>
                  <a:pt x="5051343" y="16128"/>
                </a:lnTo>
                <a:lnTo>
                  <a:pt x="5058143" y="0"/>
                </a:lnTo>
              </a:path>
            </a:pathLst>
          </a:custGeom>
          <a:ln w="16421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819015" y="3179571"/>
            <a:ext cx="180975" cy="267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10" dirty="0">
                <a:latin typeface="Symbol"/>
                <a:cs typeface="Symbol"/>
              </a:rPr>
              <a:t>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514234" y="2787650"/>
            <a:ext cx="1806575" cy="1253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635" algn="ctr">
              <a:lnSpc>
                <a:spcPts val="1970"/>
              </a:lnSpc>
            </a:pPr>
            <a:r>
              <a:rPr sz="1700" spc="-5" dirty="0">
                <a:latin typeface="Arial"/>
                <a:cs typeface="Arial"/>
              </a:rPr>
              <a:t>ισ</a:t>
            </a:r>
            <a:r>
              <a:rPr sz="1700" spc="20" dirty="0">
                <a:latin typeface="Arial"/>
                <a:cs typeface="Arial"/>
              </a:rPr>
              <a:t>ο</a:t>
            </a:r>
            <a:r>
              <a:rPr sz="1700" spc="-5" dirty="0">
                <a:latin typeface="Arial"/>
                <a:cs typeface="Arial"/>
              </a:rPr>
              <a:t>δ</a:t>
            </a:r>
            <a:r>
              <a:rPr sz="1700" spc="15" dirty="0">
                <a:latin typeface="Arial"/>
                <a:cs typeface="Arial"/>
              </a:rPr>
              <a:t>ύ</a:t>
            </a:r>
            <a:r>
              <a:rPr sz="1700" spc="-10" dirty="0">
                <a:latin typeface="Arial"/>
                <a:cs typeface="Arial"/>
              </a:rPr>
              <a:t>ν</a:t>
            </a:r>
            <a:r>
              <a:rPr sz="1700" spc="15" dirty="0">
                <a:latin typeface="Arial"/>
                <a:cs typeface="Arial"/>
              </a:rPr>
              <a:t>α</a:t>
            </a:r>
            <a:r>
              <a:rPr sz="1700" spc="10" dirty="0">
                <a:latin typeface="Arial"/>
                <a:cs typeface="Arial"/>
              </a:rPr>
              <a:t>µ</a:t>
            </a:r>
            <a:r>
              <a:rPr sz="1700" spc="5" dirty="0">
                <a:latin typeface="Arial"/>
                <a:cs typeface="Arial"/>
              </a:rPr>
              <a:t>ες </a:t>
            </a:r>
            <a:r>
              <a:rPr sz="1700" dirty="0">
                <a:latin typeface="Arial"/>
                <a:cs typeface="Arial"/>
              </a:rPr>
              <a:t>προτ</a:t>
            </a:r>
            <a:r>
              <a:rPr sz="1700" spc="25" dirty="0">
                <a:latin typeface="Arial"/>
                <a:cs typeface="Arial"/>
              </a:rPr>
              <a:t>ά</a:t>
            </a:r>
            <a:r>
              <a:rPr sz="1700" spc="5" dirty="0">
                <a:latin typeface="Arial"/>
                <a:cs typeface="Arial"/>
              </a:rPr>
              <a:t>σ</a:t>
            </a:r>
            <a:r>
              <a:rPr sz="1700" dirty="0">
                <a:latin typeface="Arial"/>
                <a:cs typeface="Arial"/>
              </a:rPr>
              <a:t>ε</a:t>
            </a:r>
            <a:r>
              <a:rPr sz="1700" spc="5" dirty="0">
                <a:latin typeface="Arial"/>
                <a:cs typeface="Arial"/>
              </a:rPr>
              <a:t>ις</a:t>
            </a:r>
            <a:r>
              <a:rPr sz="1700" spc="10" dirty="0">
                <a:latin typeface="Arial"/>
                <a:cs typeface="Arial"/>
              </a:rPr>
              <a:t> λ</a:t>
            </a:r>
            <a:r>
              <a:rPr sz="1700" dirty="0">
                <a:latin typeface="Arial"/>
                <a:cs typeface="Arial"/>
              </a:rPr>
              <a:t>ο</a:t>
            </a:r>
            <a:r>
              <a:rPr sz="1700" spc="10" dirty="0">
                <a:latin typeface="Arial"/>
                <a:cs typeface="Arial"/>
              </a:rPr>
              <a:t>γ</a:t>
            </a:r>
            <a:r>
              <a:rPr sz="1700" spc="-10" dirty="0">
                <a:latin typeface="Arial"/>
                <a:cs typeface="Arial"/>
              </a:rPr>
              <a:t>ι</a:t>
            </a:r>
            <a:r>
              <a:rPr sz="1700" spc="10" dirty="0">
                <a:latin typeface="Arial"/>
                <a:cs typeface="Arial"/>
              </a:rPr>
              <a:t>κ</a:t>
            </a:r>
            <a:r>
              <a:rPr sz="1700" spc="-5" dirty="0">
                <a:latin typeface="Arial"/>
                <a:cs typeface="Arial"/>
              </a:rPr>
              <a:t>ή</a:t>
            </a:r>
            <a:r>
              <a:rPr sz="1700" spc="5" dirty="0">
                <a:latin typeface="Arial"/>
                <a:cs typeface="Arial"/>
              </a:rPr>
              <a:t>ς</a:t>
            </a:r>
            <a:endParaRPr sz="1700">
              <a:latin typeface="Arial"/>
              <a:cs typeface="Arial"/>
            </a:endParaRPr>
          </a:p>
          <a:p>
            <a:pPr marR="48895" algn="ctr">
              <a:lnSpc>
                <a:spcPct val="100000"/>
              </a:lnSpc>
              <a:spcBef>
                <a:spcPts val="575"/>
              </a:spcBef>
            </a:pPr>
            <a:r>
              <a:rPr sz="1700" spc="10" dirty="0">
                <a:latin typeface="Arial"/>
                <a:cs typeface="Arial"/>
              </a:rPr>
              <a:t>p</a:t>
            </a:r>
            <a:endParaRPr sz="1700">
              <a:latin typeface="Arial"/>
              <a:cs typeface="Arial"/>
            </a:endParaRPr>
          </a:p>
          <a:p>
            <a:pPr marL="64135" algn="ctr">
              <a:lnSpc>
                <a:spcPct val="100000"/>
              </a:lnSpc>
              <a:spcBef>
                <a:spcPts val="1185"/>
              </a:spcBef>
            </a:pPr>
            <a:r>
              <a:rPr sz="1700" spc="5" dirty="0">
                <a:latin typeface="Symbol"/>
                <a:cs typeface="Symbol"/>
              </a:rPr>
              <a:t></a:t>
            </a:r>
            <a:r>
              <a:rPr sz="1700" spc="15" dirty="0">
                <a:latin typeface="Arial"/>
                <a:cs typeface="Arial"/>
              </a:rPr>
              <a:t>(</a:t>
            </a:r>
            <a:r>
              <a:rPr sz="1700" spc="5" dirty="0">
                <a:latin typeface="Arial"/>
                <a:cs typeface="Arial"/>
              </a:rPr>
              <a:t>q</a:t>
            </a:r>
            <a:r>
              <a:rPr sz="1700" dirty="0">
                <a:latin typeface="Arial"/>
                <a:cs typeface="Arial"/>
              </a:rPr>
              <a:t> </a:t>
            </a:r>
            <a:r>
              <a:rPr sz="1700" spc="10" dirty="0">
                <a:latin typeface="Symbol"/>
                <a:cs typeface="Symbol"/>
              </a:rPr>
              <a:t></a:t>
            </a:r>
            <a:r>
              <a:rPr sz="1700" spc="45" dirty="0">
                <a:latin typeface="Times New Roman"/>
                <a:cs typeface="Times New Roman"/>
              </a:rPr>
              <a:t> </a:t>
            </a:r>
            <a:r>
              <a:rPr sz="1700" spc="10" dirty="0">
                <a:latin typeface="Symbol"/>
                <a:cs typeface="Symbol"/>
              </a:rPr>
              <a:t></a:t>
            </a:r>
            <a:r>
              <a:rPr sz="1700" spc="10" dirty="0">
                <a:latin typeface="Arial"/>
                <a:cs typeface="Arial"/>
              </a:rPr>
              <a:t>r)</a:t>
            </a:r>
            <a:endParaRPr sz="17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338463" y="3058667"/>
            <a:ext cx="722630" cy="591820"/>
          </a:xfrm>
          <a:custGeom>
            <a:avLst/>
            <a:gdLst/>
            <a:ahLst/>
            <a:cxnLst/>
            <a:rect l="l" t="t" r="r" b="b"/>
            <a:pathLst>
              <a:path w="722630" h="591820">
                <a:moveTo>
                  <a:pt x="361188" y="0"/>
                </a:moveTo>
                <a:lnTo>
                  <a:pt x="307777" y="3210"/>
                </a:lnTo>
                <a:lnTo>
                  <a:pt x="256811" y="12535"/>
                </a:lnTo>
                <a:lnTo>
                  <a:pt x="208848" y="27514"/>
                </a:lnTo>
                <a:lnTo>
                  <a:pt x="164444" y="47687"/>
                </a:lnTo>
                <a:lnTo>
                  <a:pt x="124155" y="72593"/>
                </a:lnTo>
                <a:lnTo>
                  <a:pt x="88537" y="101772"/>
                </a:lnTo>
                <a:lnTo>
                  <a:pt x="58147" y="134764"/>
                </a:lnTo>
                <a:lnTo>
                  <a:pt x="33542" y="171109"/>
                </a:lnTo>
                <a:lnTo>
                  <a:pt x="15278" y="210346"/>
                </a:lnTo>
                <a:lnTo>
                  <a:pt x="3912" y="252015"/>
                </a:lnTo>
                <a:lnTo>
                  <a:pt x="0" y="295655"/>
                </a:lnTo>
                <a:lnTo>
                  <a:pt x="3912" y="339468"/>
                </a:lnTo>
                <a:lnTo>
                  <a:pt x="15278" y="381243"/>
                </a:lnTo>
                <a:lnTo>
                  <a:pt x="33542" y="420532"/>
                </a:lnTo>
                <a:lnTo>
                  <a:pt x="58147" y="456883"/>
                </a:lnTo>
                <a:lnTo>
                  <a:pt x="88537" y="489848"/>
                </a:lnTo>
                <a:lnTo>
                  <a:pt x="124155" y="518976"/>
                </a:lnTo>
                <a:lnTo>
                  <a:pt x="164444" y="543817"/>
                </a:lnTo>
                <a:lnTo>
                  <a:pt x="208848" y="563921"/>
                </a:lnTo>
                <a:lnTo>
                  <a:pt x="256811" y="578838"/>
                </a:lnTo>
                <a:lnTo>
                  <a:pt x="307777" y="588118"/>
                </a:lnTo>
                <a:lnTo>
                  <a:pt x="361188" y="591311"/>
                </a:lnTo>
                <a:lnTo>
                  <a:pt x="414598" y="588118"/>
                </a:lnTo>
                <a:lnTo>
                  <a:pt x="465564" y="578838"/>
                </a:lnTo>
                <a:lnTo>
                  <a:pt x="513527" y="563921"/>
                </a:lnTo>
                <a:lnTo>
                  <a:pt x="557931" y="543817"/>
                </a:lnTo>
                <a:lnTo>
                  <a:pt x="598220" y="518976"/>
                </a:lnTo>
                <a:lnTo>
                  <a:pt x="633838" y="489848"/>
                </a:lnTo>
                <a:lnTo>
                  <a:pt x="664228" y="456883"/>
                </a:lnTo>
                <a:lnTo>
                  <a:pt x="688833" y="420532"/>
                </a:lnTo>
                <a:lnTo>
                  <a:pt x="707097" y="381243"/>
                </a:lnTo>
                <a:lnTo>
                  <a:pt x="718463" y="339468"/>
                </a:lnTo>
                <a:lnTo>
                  <a:pt x="722376" y="295655"/>
                </a:lnTo>
                <a:lnTo>
                  <a:pt x="718463" y="252015"/>
                </a:lnTo>
                <a:lnTo>
                  <a:pt x="707097" y="210346"/>
                </a:lnTo>
                <a:lnTo>
                  <a:pt x="688833" y="171109"/>
                </a:lnTo>
                <a:lnTo>
                  <a:pt x="664228" y="134764"/>
                </a:lnTo>
                <a:lnTo>
                  <a:pt x="633838" y="101772"/>
                </a:lnTo>
                <a:lnTo>
                  <a:pt x="598220" y="72593"/>
                </a:lnTo>
                <a:lnTo>
                  <a:pt x="557931" y="47687"/>
                </a:lnTo>
                <a:lnTo>
                  <a:pt x="513527" y="27514"/>
                </a:lnTo>
                <a:lnTo>
                  <a:pt x="465564" y="12535"/>
                </a:lnTo>
                <a:lnTo>
                  <a:pt x="414598" y="3210"/>
                </a:lnTo>
                <a:lnTo>
                  <a:pt x="361188" y="0"/>
                </a:lnTo>
                <a:close/>
              </a:path>
            </a:pathLst>
          </a:custGeom>
          <a:ln w="16421">
            <a:solidFill>
              <a:srgbClr val="010101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90557" y="2754629"/>
            <a:ext cx="2811145" cy="1183005"/>
          </a:xfrm>
          <a:custGeom>
            <a:avLst/>
            <a:gdLst/>
            <a:ahLst/>
            <a:cxnLst/>
            <a:rect l="l" t="t" r="r" b="b"/>
            <a:pathLst>
              <a:path w="2811145" h="1183004">
                <a:moveTo>
                  <a:pt x="1405127" y="0"/>
                </a:moveTo>
                <a:lnTo>
                  <a:pt x="1339007" y="642"/>
                </a:lnTo>
                <a:lnTo>
                  <a:pt x="1273671" y="2552"/>
                </a:lnTo>
                <a:lnTo>
                  <a:pt x="1209187" y="5700"/>
                </a:lnTo>
                <a:lnTo>
                  <a:pt x="1145622" y="10059"/>
                </a:lnTo>
                <a:lnTo>
                  <a:pt x="1083044" y="15599"/>
                </a:lnTo>
                <a:lnTo>
                  <a:pt x="1021520" y="22294"/>
                </a:lnTo>
                <a:lnTo>
                  <a:pt x="961119" y="30114"/>
                </a:lnTo>
                <a:lnTo>
                  <a:pt x="901908" y="39031"/>
                </a:lnTo>
                <a:lnTo>
                  <a:pt x="843954" y="49017"/>
                </a:lnTo>
                <a:lnTo>
                  <a:pt x="787325" y="60044"/>
                </a:lnTo>
                <a:lnTo>
                  <a:pt x="732089" y="72084"/>
                </a:lnTo>
                <a:lnTo>
                  <a:pt x="678314" y="85107"/>
                </a:lnTo>
                <a:lnTo>
                  <a:pt x="626066" y="99087"/>
                </a:lnTo>
                <a:lnTo>
                  <a:pt x="575413" y="113995"/>
                </a:lnTo>
                <a:lnTo>
                  <a:pt x="526424" y="129802"/>
                </a:lnTo>
                <a:lnTo>
                  <a:pt x="479165" y="146480"/>
                </a:lnTo>
                <a:lnTo>
                  <a:pt x="433705" y="164001"/>
                </a:lnTo>
                <a:lnTo>
                  <a:pt x="390110" y="182337"/>
                </a:lnTo>
                <a:lnTo>
                  <a:pt x="348449" y="201459"/>
                </a:lnTo>
                <a:lnTo>
                  <a:pt x="308789" y="221339"/>
                </a:lnTo>
                <a:lnTo>
                  <a:pt x="271198" y="241950"/>
                </a:lnTo>
                <a:lnTo>
                  <a:pt x="235744" y="263262"/>
                </a:lnTo>
                <a:lnTo>
                  <a:pt x="202493" y="285247"/>
                </a:lnTo>
                <a:lnTo>
                  <a:pt x="171513" y="307878"/>
                </a:lnTo>
                <a:lnTo>
                  <a:pt x="116640" y="354961"/>
                </a:lnTo>
                <a:lnTo>
                  <a:pt x="71664" y="404286"/>
                </a:lnTo>
                <a:lnTo>
                  <a:pt x="37126" y="455627"/>
                </a:lnTo>
                <a:lnTo>
                  <a:pt x="13568" y="508756"/>
                </a:lnTo>
                <a:lnTo>
                  <a:pt x="1530" y="563449"/>
                </a:lnTo>
                <a:lnTo>
                  <a:pt x="0" y="591312"/>
                </a:lnTo>
                <a:lnTo>
                  <a:pt x="1530" y="619174"/>
                </a:lnTo>
                <a:lnTo>
                  <a:pt x="13568" y="673867"/>
                </a:lnTo>
                <a:lnTo>
                  <a:pt x="37126" y="726996"/>
                </a:lnTo>
                <a:lnTo>
                  <a:pt x="71664" y="778337"/>
                </a:lnTo>
                <a:lnTo>
                  <a:pt x="116640" y="827662"/>
                </a:lnTo>
                <a:lnTo>
                  <a:pt x="171513" y="874745"/>
                </a:lnTo>
                <a:lnTo>
                  <a:pt x="202493" y="897376"/>
                </a:lnTo>
                <a:lnTo>
                  <a:pt x="235744" y="919361"/>
                </a:lnTo>
                <a:lnTo>
                  <a:pt x="271198" y="940673"/>
                </a:lnTo>
                <a:lnTo>
                  <a:pt x="308789" y="961284"/>
                </a:lnTo>
                <a:lnTo>
                  <a:pt x="348449" y="981164"/>
                </a:lnTo>
                <a:lnTo>
                  <a:pt x="390110" y="1000286"/>
                </a:lnTo>
                <a:lnTo>
                  <a:pt x="433705" y="1018622"/>
                </a:lnTo>
                <a:lnTo>
                  <a:pt x="479165" y="1036143"/>
                </a:lnTo>
                <a:lnTo>
                  <a:pt x="526424" y="1052821"/>
                </a:lnTo>
                <a:lnTo>
                  <a:pt x="575413" y="1068628"/>
                </a:lnTo>
                <a:lnTo>
                  <a:pt x="626066" y="1083536"/>
                </a:lnTo>
                <a:lnTo>
                  <a:pt x="678314" y="1097516"/>
                </a:lnTo>
                <a:lnTo>
                  <a:pt x="732089" y="1110539"/>
                </a:lnTo>
                <a:lnTo>
                  <a:pt x="787325" y="1122579"/>
                </a:lnTo>
                <a:lnTo>
                  <a:pt x="843954" y="1133606"/>
                </a:lnTo>
                <a:lnTo>
                  <a:pt x="901908" y="1143592"/>
                </a:lnTo>
                <a:lnTo>
                  <a:pt x="961119" y="1152509"/>
                </a:lnTo>
                <a:lnTo>
                  <a:pt x="1021520" y="1160329"/>
                </a:lnTo>
                <a:lnTo>
                  <a:pt x="1083044" y="1167024"/>
                </a:lnTo>
                <a:lnTo>
                  <a:pt x="1145622" y="1172564"/>
                </a:lnTo>
                <a:lnTo>
                  <a:pt x="1209187" y="1176923"/>
                </a:lnTo>
                <a:lnTo>
                  <a:pt x="1273671" y="1180071"/>
                </a:lnTo>
                <a:lnTo>
                  <a:pt x="1339007" y="1181981"/>
                </a:lnTo>
                <a:lnTo>
                  <a:pt x="1405127" y="1182624"/>
                </a:lnTo>
                <a:lnTo>
                  <a:pt x="1471311" y="1181981"/>
                </a:lnTo>
                <a:lnTo>
                  <a:pt x="1536707" y="1180071"/>
                </a:lnTo>
                <a:lnTo>
                  <a:pt x="1601248" y="1176923"/>
                </a:lnTo>
                <a:lnTo>
                  <a:pt x="1664866" y="1172564"/>
                </a:lnTo>
                <a:lnTo>
                  <a:pt x="1727493" y="1167024"/>
                </a:lnTo>
                <a:lnTo>
                  <a:pt x="1789063" y="1160329"/>
                </a:lnTo>
                <a:lnTo>
                  <a:pt x="1849508" y="1152509"/>
                </a:lnTo>
                <a:lnTo>
                  <a:pt x="1908759" y="1143592"/>
                </a:lnTo>
                <a:lnTo>
                  <a:pt x="1966750" y="1133606"/>
                </a:lnTo>
                <a:lnTo>
                  <a:pt x="2023414" y="1122579"/>
                </a:lnTo>
                <a:lnTo>
                  <a:pt x="2078682" y="1110539"/>
                </a:lnTo>
                <a:lnTo>
                  <a:pt x="2132487" y="1097516"/>
                </a:lnTo>
                <a:lnTo>
                  <a:pt x="2184762" y="1083536"/>
                </a:lnTo>
                <a:lnTo>
                  <a:pt x="2235439" y="1068628"/>
                </a:lnTo>
                <a:lnTo>
                  <a:pt x="2284451" y="1052821"/>
                </a:lnTo>
                <a:lnTo>
                  <a:pt x="2331730" y="1036143"/>
                </a:lnTo>
                <a:lnTo>
                  <a:pt x="2377209" y="1018622"/>
                </a:lnTo>
                <a:lnTo>
                  <a:pt x="2420819" y="1000286"/>
                </a:lnTo>
                <a:lnTo>
                  <a:pt x="2462495" y="981164"/>
                </a:lnTo>
                <a:lnTo>
                  <a:pt x="2502168" y="961284"/>
                </a:lnTo>
                <a:lnTo>
                  <a:pt x="2539770" y="940673"/>
                </a:lnTo>
                <a:lnTo>
                  <a:pt x="2575234" y="919361"/>
                </a:lnTo>
                <a:lnTo>
                  <a:pt x="2608494" y="897376"/>
                </a:lnTo>
                <a:lnTo>
                  <a:pt x="2639480" y="874745"/>
                </a:lnTo>
                <a:lnTo>
                  <a:pt x="2694364" y="827662"/>
                </a:lnTo>
                <a:lnTo>
                  <a:pt x="2739347" y="778337"/>
                </a:lnTo>
                <a:lnTo>
                  <a:pt x="2773888" y="726996"/>
                </a:lnTo>
                <a:lnTo>
                  <a:pt x="2797448" y="673867"/>
                </a:lnTo>
                <a:lnTo>
                  <a:pt x="2809487" y="619174"/>
                </a:lnTo>
                <a:lnTo>
                  <a:pt x="2811017" y="591311"/>
                </a:lnTo>
                <a:lnTo>
                  <a:pt x="2809487" y="563449"/>
                </a:lnTo>
                <a:lnTo>
                  <a:pt x="2797448" y="508756"/>
                </a:lnTo>
                <a:lnTo>
                  <a:pt x="2773888" y="455627"/>
                </a:lnTo>
                <a:lnTo>
                  <a:pt x="2739347" y="404286"/>
                </a:lnTo>
                <a:lnTo>
                  <a:pt x="2694364" y="354961"/>
                </a:lnTo>
                <a:lnTo>
                  <a:pt x="2639480" y="307878"/>
                </a:lnTo>
                <a:lnTo>
                  <a:pt x="2608494" y="285247"/>
                </a:lnTo>
                <a:lnTo>
                  <a:pt x="2575234" y="263262"/>
                </a:lnTo>
                <a:lnTo>
                  <a:pt x="2539770" y="241950"/>
                </a:lnTo>
                <a:lnTo>
                  <a:pt x="2502168" y="221339"/>
                </a:lnTo>
                <a:lnTo>
                  <a:pt x="2462495" y="201459"/>
                </a:lnTo>
                <a:lnTo>
                  <a:pt x="2420819" y="182337"/>
                </a:lnTo>
                <a:lnTo>
                  <a:pt x="2377209" y="164001"/>
                </a:lnTo>
                <a:lnTo>
                  <a:pt x="2331730" y="146480"/>
                </a:lnTo>
                <a:lnTo>
                  <a:pt x="2284451" y="129802"/>
                </a:lnTo>
                <a:lnTo>
                  <a:pt x="2235439" y="113995"/>
                </a:lnTo>
                <a:lnTo>
                  <a:pt x="2184762" y="99087"/>
                </a:lnTo>
                <a:lnTo>
                  <a:pt x="2132487" y="85107"/>
                </a:lnTo>
                <a:lnTo>
                  <a:pt x="2078682" y="72084"/>
                </a:lnTo>
                <a:lnTo>
                  <a:pt x="2023414" y="60044"/>
                </a:lnTo>
                <a:lnTo>
                  <a:pt x="1966750" y="49017"/>
                </a:lnTo>
                <a:lnTo>
                  <a:pt x="1908759" y="39031"/>
                </a:lnTo>
                <a:lnTo>
                  <a:pt x="1849508" y="30114"/>
                </a:lnTo>
                <a:lnTo>
                  <a:pt x="1789063" y="22294"/>
                </a:lnTo>
                <a:lnTo>
                  <a:pt x="1727493" y="15599"/>
                </a:lnTo>
                <a:lnTo>
                  <a:pt x="1664866" y="10059"/>
                </a:lnTo>
                <a:lnTo>
                  <a:pt x="1601248" y="5700"/>
                </a:lnTo>
                <a:lnTo>
                  <a:pt x="1536707" y="2552"/>
                </a:lnTo>
                <a:lnTo>
                  <a:pt x="1471311" y="642"/>
                </a:lnTo>
                <a:lnTo>
                  <a:pt x="1405127" y="0"/>
                </a:lnTo>
                <a:close/>
              </a:path>
            </a:pathLst>
          </a:custGeom>
          <a:ln w="16421">
            <a:solidFill>
              <a:srgbClr val="010101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297825" y="3557523"/>
            <a:ext cx="934719" cy="270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15" dirty="0">
                <a:latin typeface="Arial"/>
                <a:cs typeface="Arial"/>
              </a:rPr>
              <a:t>γ</a:t>
            </a:r>
            <a:r>
              <a:rPr sz="1700" dirty="0">
                <a:latin typeface="Arial"/>
                <a:cs typeface="Arial"/>
              </a:rPr>
              <a:t>ρ</a:t>
            </a:r>
            <a:r>
              <a:rPr sz="1700" spc="5" dirty="0">
                <a:latin typeface="Arial"/>
                <a:cs typeface="Arial"/>
              </a:rPr>
              <a:t>ά</a:t>
            </a:r>
            <a:r>
              <a:rPr sz="1700" spc="15" dirty="0">
                <a:latin typeface="Arial"/>
                <a:cs typeface="Arial"/>
              </a:rPr>
              <a:t>φ</a:t>
            </a:r>
            <a:r>
              <a:rPr sz="1700" spc="-5" dirty="0">
                <a:latin typeface="Arial"/>
                <a:cs typeface="Arial"/>
              </a:rPr>
              <a:t>ο</a:t>
            </a:r>
            <a:r>
              <a:rPr sz="1700" spc="5" dirty="0">
                <a:latin typeface="Arial"/>
                <a:cs typeface="Arial"/>
              </a:rPr>
              <a:t>ς </a:t>
            </a:r>
            <a:r>
              <a:rPr sz="1700" spc="10" dirty="0">
                <a:latin typeface="Arial"/>
                <a:cs typeface="Arial"/>
              </a:rPr>
              <a:t>1</a:t>
            </a:r>
            <a:endParaRPr sz="17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053442" y="3557523"/>
            <a:ext cx="935990" cy="270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10" dirty="0">
                <a:latin typeface="Arial"/>
                <a:cs typeface="Arial"/>
              </a:rPr>
              <a:t>γ</a:t>
            </a:r>
            <a:r>
              <a:rPr sz="1700" dirty="0">
                <a:latin typeface="Arial"/>
                <a:cs typeface="Arial"/>
              </a:rPr>
              <a:t>ρ</a:t>
            </a:r>
            <a:r>
              <a:rPr sz="1700" spc="15" dirty="0">
                <a:latin typeface="Arial"/>
                <a:cs typeface="Arial"/>
              </a:rPr>
              <a:t>ά</a:t>
            </a:r>
            <a:r>
              <a:rPr sz="1700" spc="10" dirty="0">
                <a:latin typeface="Arial"/>
                <a:cs typeface="Arial"/>
              </a:rPr>
              <a:t>φ</a:t>
            </a:r>
            <a:r>
              <a:rPr sz="1700" spc="-5" dirty="0">
                <a:latin typeface="Arial"/>
                <a:cs typeface="Arial"/>
              </a:rPr>
              <a:t>ο</a:t>
            </a:r>
            <a:r>
              <a:rPr sz="1700" spc="5" dirty="0">
                <a:latin typeface="Arial"/>
                <a:cs typeface="Arial"/>
              </a:rPr>
              <a:t>ς</a:t>
            </a:r>
            <a:r>
              <a:rPr sz="1700" spc="10" dirty="0">
                <a:latin typeface="Arial"/>
                <a:cs typeface="Arial"/>
              </a:rPr>
              <a:t> 2</a:t>
            </a:r>
            <a:endParaRPr sz="17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994039" y="3354323"/>
            <a:ext cx="330200" cy="188595"/>
          </a:xfrm>
          <a:custGeom>
            <a:avLst/>
            <a:gdLst/>
            <a:ahLst/>
            <a:cxnLst/>
            <a:rect l="l" t="t" r="r" b="b"/>
            <a:pathLst>
              <a:path w="330200" h="188595">
                <a:moveTo>
                  <a:pt x="252984" y="42672"/>
                </a:moveTo>
                <a:lnTo>
                  <a:pt x="241027" y="36433"/>
                </a:lnTo>
                <a:lnTo>
                  <a:pt x="6857" y="166115"/>
                </a:lnTo>
                <a:lnTo>
                  <a:pt x="1524" y="169163"/>
                </a:lnTo>
                <a:lnTo>
                  <a:pt x="0" y="175260"/>
                </a:lnTo>
                <a:lnTo>
                  <a:pt x="6096" y="185927"/>
                </a:lnTo>
                <a:lnTo>
                  <a:pt x="12192" y="188213"/>
                </a:lnTo>
                <a:lnTo>
                  <a:pt x="17525" y="185165"/>
                </a:lnTo>
                <a:lnTo>
                  <a:pt x="252002" y="55313"/>
                </a:lnTo>
                <a:lnTo>
                  <a:pt x="252984" y="42672"/>
                </a:lnTo>
                <a:close/>
              </a:path>
              <a:path w="330200" h="188595">
                <a:moveTo>
                  <a:pt x="329946" y="0"/>
                </a:moveTo>
                <a:lnTo>
                  <a:pt x="182880" y="6096"/>
                </a:lnTo>
                <a:lnTo>
                  <a:pt x="241027" y="36433"/>
                </a:lnTo>
                <a:lnTo>
                  <a:pt x="247650" y="32765"/>
                </a:lnTo>
                <a:lnTo>
                  <a:pt x="252984" y="29717"/>
                </a:lnTo>
                <a:lnTo>
                  <a:pt x="259842" y="32003"/>
                </a:lnTo>
                <a:lnTo>
                  <a:pt x="265938" y="42672"/>
                </a:lnTo>
                <a:lnTo>
                  <a:pt x="265938" y="93369"/>
                </a:lnTo>
                <a:lnTo>
                  <a:pt x="329946" y="0"/>
                </a:lnTo>
                <a:close/>
              </a:path>
              <a:path w="330200" h="188595">
                <a:moveTo>
                  <a:pt x="265938" y="42672"/>
                </a:moveTo>
                <a:lnTo>
                  <a:pt x="259842" y="32003"/>
                </a:lnTo>
                <a:lnTo>
                  <a:pt x="252984" y="29717"/>
                </a:lnTo>
                <a:lnTo>
                  <a:pt x="247650" y="32765"/>
                </a:lnTo>
                <a:lnTo>
                  <a:pt x="241027" y="36433"/>
                </a:lnTo>
                <a:lnTo>
                  <a:pt x="252984" y="42672"/>
                </a:lnTo>
                <a:lnTo>
                  <a:pt x="252984" y="54769"/>
                </a:lnTo>
                <a:lnTo>
                  <a:pt x="258318" y="51815"/>
                </a:lnTo>
                <a:lnTo>
                  <a:pt x="263651" y="49529"/>
                </a:lnTo>
                <a:lnTo>
                  <a:pt x="265938" y="42672"/>
                </a:lnTo>
                <a:close/>
              </a:path>
              <a:path w="330200" h="188595">
                <a:moveTo>
                  <a:pt x="265938" y="93369"/>
                </a:moveTo>
                <a:lnTo>
                  <a:pt x="265938" y="42672"/>
                </a:lnTo>
                <a:lnTo>
                  <a:pt x="263651" y="49529"/>
                </a:lnTo>
                <a:lnTo>
                  <a:pt x="258318" y="51815"/>
                </a:lnTo>
                <a:lnTo>
                  <a:pt x="252002" y="55313"/>
                </a:lnTo>
                <a:lnTo>
                  <a:pt x="246887" y="121158"/>
                </a:lnTo>
                <a:lnTo>
                  <a:pt x="265938" y="93369"/>
                </a:lnTo>
                <a:close/>
              </a:path>
              <a:path w="330200" h="188595">
                <a:moveTo>
                  <a:pt x="252984" y="54769"/>
                </a:moveTo>
                <a:lnTo>
                  <a:pt x="252984" y="42672"/>
                </a:lnTo>
                <a:lnTo>
                  <a:pt x="252002" y="55313"/>
                </a:lnTo>
                <a:lnTo>
                  <a:pt x="252984" y="54769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96241" y="3329178"/>
            <a:ext cx="398145" cy="213360"/>
          </a:xfrm>
          <a:custGeom>
            <a:avLst/>
            <a:gdLst/>
            <a:ahLst/>
            <a:cxnLst/>
            <a:rect l="l" t="t" r="r" b="b"/>
            <a:pathLst>
              <a:path w="398145" h="213360">
                <a:moveTo>
                  <a:pt x="147065" y="2286"/>
                </a:moveTo>
                <a:lnTo>
                  <a:pt x="0" y="0"/>
                </a:lnTo>
                <a:lnTo>
                  <a:pt x="65531" y="90468"/>
                </a:lnTo>
                <a:lnTo>
                  <a:pt x="65531" y="41148"/>
                </a:lnTo>
                <a:lnTo>
                  <a:pt x="67817" y="35813"/>
                </a:lnTo>
                <a:lnTo>
                  <a:pt x="70865" y="30480"/>
                </a:lnTo>
                <a:lnTo>
                  <a:pt x="77724" y="28194"/>
                </a:lnTo>
                <a:lnTo>
                  <a:pt x="83057" y="31242"/>
                </a:lnTo>
                <a:lnTo>
                  <a:pt x="88861" y="34266"/>
                </a:lnTo>
                <a:lnTo>
                  <a:pt x="147065" y="2286"/>
                </a:lnTo>
                <a:close/>
              </a:path>
              <a:path w="398145" h="213360">
                <a:moveTo>
                  <a:pt x="88861" y="34266"/>
                </a:moveTo>
                <a:lnTo>
                  <a:pt x="83057" y="31242"/>
                </a:lnTo>
                <a:lnTo>
                  <a:pt x="77724" y="28194"/>
                </a:lnTo>
                <a:lnTo>
                  <a:pt x="70865" y="30480"/>
                </a:lnTo>
                <a:lnTo>
                  <a:pt x="67817" y="35813"/>
                </a:lnTo>
                <a:lnTo>
                  <a:pt x="65531" y="41148"/>
                </a:lnTo>
                <a:lnTo>
                  <a:pt x="67055" y="47244"/>
                </a:lnTo>
                <a:lnTo>
                  <a:pt x="72389" y="50292"/>
                </a:lnTo>
                <a:lnTo>
                  <a:pt x="77724" y="53064"/>
                </a:lnTo>
                <a:lnTo>
                  <a:pt x="77724" y="40386"/>
                </a:lnTo>
                <a:lnTo>
                  <a:pt x="88861" y="34266"/>
                </a:lnTo>
                <a:close/>
              </a:path>
              <a:path w="398145" h="213360">
                <a:moveTo>
                  <a:pt x="86105" y="118872"/>
                </a:moveTo>
                <a:lnTo>
                  <a:pt x="79157" y="53809"/>
                </a:lnTo>
                <a:lnTo>
                  <a:pt x="72389" y="50292"/>
                </a:lnTo>
                <a:lnTo>
                  <a:pt x="67055" y="47244"/>
                </a:lnTo>
                <a:lnTo>
                  <a:pt x="65531" y="41148"/>
                </a:lnTo>
                <a:lnTo>
                  <a:pt x="65531" y="90468"/>
                </a:lnTo>
                <a:lnTo>
                  <a:pt x="86105" y="118872"/>
                </a:lnTo>
                <a:close/>
              </a:path>
              <a:path w="398145" h="213360">
                <a:moveTo>
                  <a:pt x="397763" y="200406"/>
                </a:moveTo>
                <a:lnTo>
                  <a:pt x="396239" y="193548"/>
                </a:lnTo>
                <a:lnTo>
                  <a:pt x="390143" y="191262"/>
                </a:lnTo>
                <a:lnTo>
                  <a:pt x="88861" y="34266"/>
                </a:lnTo>
                <a:lnTo>
                  <a:pt x="77724" y="40386"/>
                </a:lnTo>
                <a:lnTo>
                  <a:pt x="79157" y="53809"/>
                </a:lnTo>
                <a:lnTo>
                  <a:pt x="380238" y="210312"/>
                </a:lnTo>
                <a:lnTo>
                  <a:pt x="385559" y="213360"/>
                </a:lnTo>
                <a:lnTo>
                  <a:pt x="392429" y="211074"/>
                </a:lnTo>
                <a:lnTo>
                  <a:pt x="395465" y="205739"/>
                </a:lnTo>
                <a:lnTo>
                  <a:pt x="397763" y="200406"/>
                </a:lnTo>
                <a:close/>
              </a:path>
              <a:path w="398145" h="213360">
                <a:moveTo>
                  <a:pt x="79157" y="53809"/>
                </a:moveTo>
                <a:lnTo>
                  <a:pt x="77724" y="40386"/>
                </a:lnTo>
                <a:lnTo>
                  <a:pt x="77724" y="53064"/>
                </a:lnTo>
                <a:lnTo>
                  <a:pt x="79157" y="53809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695839" y="4164838"/>
            <a:ext cx="9049385" cy="2616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88464">
              <a:lnSpc>
                <a:spcPct val="100000"/>
              </a:lnSpc>
              <a:tabLst>
                <a:tab pos="3073400" algn="l"/>
                <a:tab pos="4382135" algn="l"/>
              </a:tabLst>
            </a:pPr>
            <a:r>
              <a:rPr sz="1700" spc="15" dirty="0">
                <a:latin typeface="Arial"/>
                <a:cs typeface="Arial"/>
              </a:rPr>
              <a:t>β</a:t>
            </a:r>
            <a:r>
              <a:rPr sz="1700" spc="5" dirty="0">
                <a:latin typeface="Arial"/>
                <a:cs typeface="Arial"/>
              </a:rPr>
              <a:t>ά</a:t>
            </a:r>
            <a:r>
              <a:rPr sz="1700" dirty="0">
                <a:latin typeface="Arial"/>
                <a:cs typeface="Arial"/>
              </a:rPr>
              <a:t>θο</a:t>
            </a:r>
            <a:r>
              <a:rPr sz="1700" spc="5" dirty="0">
                <a:latin typeface="Arial"/>
                <a:cs typeface="Arial"/>
              </a:rPr>
              <a:t>ς</a:t>
            </a:r>
            <a:r>
              <a:rPr sz="1700" dirty="0">
                <a:latin typeface="Arial"/>
                <a:cs typeface="Arial"/>
              </a:rPr>
              <a:t> </a:t>
            </a:r>
            <a:r>
              <a:rPr sz="1700" spc="10" dirty="0">
                <a:latin typeface="Arial"/>
                <a:cs typeface="Arial"/>
              </a:rPr>
              <a:t>0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spc="15" dirty="0">
                <a:latin typeface="Arial"/>
                <a:cs typeface="Arial"/>
              </a:rPr>
              <a:t>β</a:t>
            </a:r>
            <a:r>
              <a:rPr sz="1700" spc="5" dirty="0">
                <a:latin typeface="Arial"/>
                <a:cs typeface="Arial"/>
              </a:rPr>
              <a:t>ά</a:t>
            </a:r>
            <a:r>
              <a:rPr sz="1700" dirty="0">
                <a:latin typeface="Arial"/>
                <a:cs typeface="Arial"/>
              </a:rPr>
              <a:t>θο</a:t>
            </a:r>
            <a:r>
              <a:rPr sz="1700" spc="5" dirty="0">
                <a:latin typeface="Arial"/>
                <a:cs typeface="Arial"/>
              </a:rPr>
              <a:t>ς </a:t>
            </a:r>
            <a:r>
              <a:rPr sz="1700" spc="10" dirty="0">
                <a:latin typeface="Arial"/>
                <a:cs typeface="Arial"/>
              </a:rPr>
              <a:t>1</a:t>
            </a:r>
            <a:r>
              <a:rPr sz="1700" dirty="0">
                <a:latin typeface="Arial"/>
                <a:cs typeface="Arial"/>
              </a:rPr>
              <a:t>	</a:t>
            </a:r>
            <a:r>
              <a:rPr sz="1700" spc="10" dirty="0">
                <a:latin typeface="Arial"/>
                <a:cs typeface="Arial"/>
              </a:rPr>
              <a:t>βά</a:t>
            </a:r>
            <a:r>
              <a:rPr sz="1700" spc="-5" dirty="0">
                <a:latin typeface="Arial"/>
                <a:cs typeface="Arial"/>
              </a:rPr>
              <a:t>θ</a:t>
            </a:r>
            <a:r>
              <a:rPr sz="1700" dirty="0">
                <a:latin typeface="Arial"/>
                <a:cs typeface="Arial"/>
              </a:rPr>
              <a:t>ο</a:t>
            </a:r>
            <a:r>
              <a:rPr sz="1700" spc="5" dirty="0">
                <a:latin typeface="Arial"/>
                <a:cs typeface="Arial"/>
              </a:rPr>
              <a:t>ς</a:t>
            </a:r>
            <a:r>
              <a:rPr sz="1700" dirty="0">
                <a:latin typeface="Arial"/>
                <a:cs typeface="Arial"/>
              </a:rPr>
              <a:t> </a:t>
            </a:r>
            <a:r>
              <a:rPr sz="1700" spc="10" dirty="0">
                <a:latin typeface="Arial"/>
                <a:cs typeface="Arial"/>
              </a:rPr>
              <a:t>2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1"/>
              </a:spcBef>
            </a:pPr>
            <a:endParaRPr sz="2150">
              <a:latin typeface="Times New Roman"/>
              <a:cs typeface="Times New Roman"/>
            </a:endParaRPr>
          </a:p>
          <a:p>
            <a:pPr marR="2258060" algn="ctr">
              <a:lnSpc>
                <a:spcPts val="2005"/>
              </a:lnSpc>
            </a:pPr>
            <a:r>
              <a:rPr sz="1700" spc="5" dirty="0">
                <a:latin typeface="Arial"/>
                <a:cs typeface="Arial"/>
              </a:rPr>
              <a:t>εξωτε</a:t>
            </a:r>
            <a:r>
              <a:rPr sz="1700" spc="20" dirty="0">
                <a:latin typeface="Arial"/>
                <a:cs typeface="Arial"/>
              </a:rPr>
              <a:t>ρ</a:t>
            </a:r>
            <a:r>
              <a:rPr sz="1700" spc="-10" dirty="0">
                <a:latin typeface="Arial"/>
                <a:cs typeface="Arial"/>
              </a:rPr>
              <a:t>ι</a:t>
            </a:r>
            <a:r>
              <a:rPr sz="1700" spc="15" dirty="0">
                <a:latin typeface="Arial"/>
                <a:cs typeface="Arial"/>
              </a:rPr>
              <a:t>κ</a:t>
            </a:r>
            <a:r>
              <a:rPr sz="1700" spc="5" dirty="0">
                <a:latin typeface="Arial"/>
                <a:cs typeface="Arial"/>
              </a:rPr>
              <a:t>ό π</a:t>
            </a:r>
            <a:r>
              <a:rPr sz="1700" spc="15" dirty="0">
                <a:latin typeface="Arial"/>
                <a:cs typeface="Arial"/>
              </a:rPr>
              <a:t>λ</a:t>
            </a:r>
            <a:r>
              <a:rPr sz="1700" spc="25" dirty="0">
                <a:latin typeface="Arial"/>
                <a:cs typeface="Arial"/>
              </a:rPr>
              <a:t>α</a:t>
            </a:r>
            <a:r>
              <a:rPr sz="1700" spc="-10" dirty="0">
                <a:latin typeface="Arial"/>
                <a:cs typeface="Arial"/>
              </a:rPr>
              <a:t>ί</a:t>
            </a:r>
            <a:r>
              <a:rPr sz="1700" spc="20" dirty="0">
                <a:latin typeface="Arial"/>
                <a:cs typeface="Arial"/>
              </a:rPr>
              <a:t>σ</a:t>
            </a:r>
            <a:r>
              <a:rPr sz="1700" spc="-10" dirty="0">
                <a:latin typeface="Arial"/>
                <a:cs typeface="Arial"/>
              </a:rPr>
              <a:t>ι</a:t>
            </a:r>
            <a:r>
              <a:rPr sz="1700" spc="5" dirty="0">
                <a:latin typeface="Arial"/>
                <a:cs typeface="Arial"/>
              </a:rPr>
              <a:t>ο</a:t>
            </a:r>
            <a:r>
              <a:rPr sz="1700" dirty="0">
                <a:latin typeface="Arial"/>
                <a:cs typeface="Arial"/>
              </a:rPr>
              <a:t> </a:t>
            </a:r>
            <a:r>
              <a:rPr sz="1700" spc="25" dirty="0">
                <a:latin typeface="Arial"/>
                <a:cs typeface="Arial"/>
              </a:rPr>
              <a:t>σ</a:t>
            </a:r>
            <a:r>
              <a:rPr sz="1700" spc="-5" dirty="0">
                <a:latin typeface="Arial"/>
                <a:cs typeface="Arial"/>
              </a:rPr>
              <a:t>υ</a:t>
            </a:r>
            <a:r>
              <a:rPr sz="1700" spc="10" dirty="0">
                <a:latin typeface="Arial"/>
                <a:cs typeface="Arial"/>
              </a:rPr>
              <a:t>µ</a:t>
            </a:r>
            <a:r>
              <a:rPr sz="1700" spc="35" dirty="0">
                <a:latin typeface="Arial"/>
                <a:cs typeface="Arial"/>
              </a:rPr>
              <a:t>φ</a:t>
            </a:r>
            <a:r>
              <a:rPr sz="1700" dirty="0">
                <a:latin typeface="Arial"/>
                <a:cs typeface="Arial"/>
              </a:rPr>
              <a:t>ρ</a:t>
            </a:r>
            <a:r>
              <a:rPr sz="1700" spc="5" dirty="0">
                <a:latin typeface="Arial"/>
                <a:cs typeface="Arial"/>
              </a:rPr>
              <a:t>α</a:t>
            </a:r>
            <a:r>
              <a:rPr sz="1700" spc="15" dirty="0">
                <a:latin typeface="Arial"/>
                <a:cs typeface="Arial"/>
              </a:rPr>
              <a:t>ζ</a:t>
            </a:r>
            <a:r>
              <a:rPr sz="1700" spc="5" dirty="0">
                <a:latin typeface="Arial"/>
                <a:cs typeface="Arial"/>
              </a:rPr>
              <a:t>ό</a:t>
            </a:r>
            <a:r>
              <a:rPr sz="1700" spc="10" dirty="0">
                <a:latin typeface="Arial"/>
                <a:cs typeface="Arial"/>
              </a:rPr>
              <a:t>µ</a:t>
            </a:r>
            <a:r>
              <a:rPr sz="1700" spc="5" dirty="0">
                <a:latin typeface="Arial"/>
                <a:cs typeface="Arial"/>
              </a:rPr>
              <a:t>ε</a:t>
            </a:r>
            <a:r>
              <a:rPr sz="1700" spc="-10" dirty="0">
                <a:latin typeface="Arial"/>
                <a:cs typeface="Arial"/>
              </a:rPr>
              <a:t>ν</a:t>
            </a:r>
            <a:r>
              <a:rPr sz="1700" spc="35" dirty="0">
                <a:latin typeface="Arial"/>
                <a:cs typeface="Arial"/>
              </a:rPr>
              <a:t>ω</a:t>
            </a:r>
            <a:r>
              <a:rPr sz="1700" spc="5" dirty="0">
                <a:latin typeface="Arial"/>
                <a:cs typeface="Arial"/>
              </a:rPr>
              <a:t>ν</a:t>
            </a:r>
            <a:r>
              <a:rPr sz="1700" spc="-10" dirty="0">
                <a:latin typeface="Arial"/>
                <a:cs typeface="Arial"/>
              </a:rPr>
              <a:t> </a:t>
            </a:r>
            <a:r>
              <a:rPr sz="1700" spc="15" dirty="0">
                <a:latin typeface="Arial"/>
                <a:cs typeface="Arial"/>
              </a:rPr>
              <a:t>µ</a:t>
            </a:r>
            <a:r>
              <a:rPr sz="1700" spc="5" dirty="0">
                <a:latin typeface="Arial"/>
                <a:cs typeface="Arial"/>
              </a:rPr>
              <a:t>ε</a:t>
            </a:r>
            <a:r>
              <a:rPr sz="1700" spc="20" dirty="0">
                <a:latin typeface="Arial"/>
                <a:cs typeface="Arial"/>
              </a:rPr>
              <a:t> </a:t>
            </a:r>
            <a:r>
              <a:rPr sz="1700" spc="10" dirty="0">
                <a:latin typeface="Arial"/>
                <a:cs typeface="Arial"/>
              </a:rPr>
              <a:t>2</a:t>
            </a:r>
            <a:r>
              <a:rPr sz="1700" dirty="0">
                <a:latin typeface="Arial"/>
                <a:cs typeface="Arial"/>
              </a:rPr>
              <a:t> </a:t>
            </a:r>
            <a:r>
              <a:rPr sz="1700" spc="10" dirty="0">
                <a:latin typeface="Arial"/>
                <a:cs typeface="Arial"/>
              </a:rPr>
              <a:t>γ</a:t>
            </a:r>
            <a:r>
              <a:rPr sz="1700" dirty="0">
                <a:latin typeface="Arial"/>
                <a:cs typeface="Arial"/>
              </a:rPr>
              <a:t>ρ</a:t>
            </a:r>
            <a:r>
              <a:rPr sz="1700" spc="15" dirty="0">
                <a:latin typeface="Arial"/>
                <a:cs typeface="Arial"/>
              </a:rPr>
              <a:t>ά</a:t>
            </a:r>
            <a:r>
              <a:rPr sz="1700" spc="25" dirty="0">
                <a:latin typeface="Arial"/>
                <a:cs typeface="Arial"/>
              </a:rPr>
              <a:t>φ</a:t>
            </a:r>
            <a:r>
              <a:rPr sz="1700" dirty="0">
                <a:latin typeface="Arial"/>
                <a:cs typeface="Arial"/>
              </a:rPr>
              <a:t>ο</a:t>
            </a:r>
            <a:r>
              <a:rPr sz="1700" spc="-5" dirty="0">
                <a:latin typeface="Arial"/>
                <a:cs typeface="Arial"/>
              </a:rPr>
              <a:t>υ</a:t>
            </a:r>
            <a:r>
              <a:rPr sz="1700" spc="5" dirty="0">
                <a:latin typeface="Arial"/>
                <a:cs typeface="Arial"/>
              </a:rPr>
              <a:t>ς</a:t>
            </a:r>
            <a:endParaRPr sz="1700">
              <a:latin typeface="Arial"/>
              <a:cs typeface="Arial"/>
            </a:endParaRPr>
          </a:p>
          <a:p>
            <a:pPr marR="2258060" algn="ctr">
              <a:lnSpc>
                <a:spcPts val="2005"/>
              </a:lnSpc>
            </a:pPr>
            <a:r>
              <a:rPr sz="1700" spc="5" dirty="0">
                <a:latin typeface="Arial"/>
                <a:cs typeface="Arial"/>
              </a:rPr>
              <a:t>(</a:t>
            </a:r>
            <a:r>
              <a:rPr sz="1700" spc="15" dirty="0">
                <a:latin typeface="Arial"/>
                <a:cs typeface="Arial"/>
              </a:rPr>
              <a:t>µ</a:t>
            </a:r>
            <a:r>
              <a:rPr sz="1700" dirty="0">
                <a:latin typeface="Arial"/>
                <a:cs typeface="Arial"/>
              </a:rPr>
              <a:t>ηδ</a:t>
            </a:r>
            <a:r>
              <a:rPr sz="1700" spc="5" dirty="0">
                <a:latin typeface="Arial"/>
                <a:cs typeface="Arial"/>
              </a:rPr>
              <a:t>ε</a:t>
            </a:r>
            <a:r>
              <a:rPr sz="1700" spc="10" dirty="0">
                <a:latin typeface="Arial"/>
                <a:cs typeface="Arial"/>
              </a:rPr>
              <a:t>ν</a:t>
            </a:r>
            <a:r>
              <a:rPr sz="1700" spc="-5" dirty="0">
                <a:latin typeface="Arial"/>
                <a:cs typeface="Arial"/>
              </a:rPr>
              <a:t>ι</a:t>
            </a:r>
            <a:r>
              <a:rPr sz="1700" spc="10" dirty="0">
                <a:latin typeface="Arial"/>
                <a:cs typeface="Arial"/>
              </a:rPr>
              <a:t>κ</a:t>
            </a:r>
            <a:r>
              <a:rPr sz="1700" dirty="0">
                <a:latin typeface="Arial"/>
                <a:cs typeface="Arial"/>
              </a:rPr>
              <a:t>ό</a:t>
            </a:r>
            <a:r>
              <a:rPr sz="1700" spc="5" dirty="0">
                <a:latin typeface="Arial"/>
                <a:cs typeface="Arial"/>
              </a:rPr>
              <a:t>ς </a:t>
            </a:r>
            <a:r>
              <a:rPr sz="1700" spc="20" dirty="0">
                <a:latin typeface="Arial"/>
                <a:cs typeface="Arial"/>
              </a:rPr>
              <a:t>α</a:t>
            </a:r>
            <a:r>
              <a:rPr sz="1700" dirty="0">
                <a:latin typeface="Arial"/>
                <a:cs typeface="Arial"/>
              </a:rPr>
              <a:t>ρ</a:t>
            </a:r>
            <a:r>
              <a:rPr sz="1700" spc="15" dirty="0">
                <a:latin typeface="Arial"/>
                <a:cs typeface="Arial"/>
              </a:rPr>
              <a:t>ι</a:t>
            </a:r>
            <a:r>
              <a:rPr sz="1700" dirty="0">
                <a:latin typeface="Arial"/>
                <a:cs typeface="Arial"/>
              </a:rPr>
              <a:t>θ</a:t>
            </a:r>
            <a:r>
              <a:rPr sz="1700" spc="15" dirty="0">
                <a:latin typeface="Arial"/>
                <a:cs typeface="Arial"/>
              </a:rPr>
              <a:t>µ</a:t>
            </a:r>
            <a:r>
              <a:rPr sz="1700" dirty="0">
                <a:latin typeface="Arial"/>
                <a:cs typeface="Arial"/>
              </a:rPr>
              <a:t>ό</a:t>
            </a:r>
            <a:r>
              <a:rPr sz="1700" spc="5" dirty="0">
                <a:latin typeface="Arial"/>
                <a:cs typeface="Arial"/>
              </a:rPr>
              <a:t>ς</a:t>
            </a:r>
            <a:r>
              <a:rPr sz="1700" spc="20" dirty="0">
                <a:latin typeface="Arial"/>
                <a:cs typeface="Arial"/>
              </a:rPr>
              <a:t> </a:t>
            </a:r>
            <a:r>
              <a:rPr sz="1700" spc="5" dirty="0">
                <a:latin typeface="Arial"/>
                <a:cs typeface="Arial"/>
              </a:rPr>
              <a:t>α</a:t>
            </a:r>
            <a:r>
              <a:rPr sz="1700" spc="15" dirty="0">
                <a:latin typeface="Arial"/>
                <a:cs typeface="Arial"/>
              </a:rPr>
              <a:t>ρ</a:t>
            </a:r>
            <a:r>
              <a:rPr sz="1700" spc="-5" dirty="0">
                <a:latin typeface="Arial"/>
                <a:cs typeface="Arial"/>
              </a:rPr>
              <a:t>νή</a:t>
            </a:r>
            <a:r>
              <a:rPr sz="1700" spc="25" dirty="0">
                <a:latin typeface="Arial"/>
                <a:cs typeface="Arial"/>
              </a:rPr>
              <a:t>σε</a:t>
            </a:r>
            <a:r>
              <a:rPr sz="1700" spc="10" dirty="0">
                <a:latin typeface="Arial"/>
                <a:cs typeface="Arial"/>
              </a:rPr>
              <a:t>ω</a:t>
            </a:r>
            <a:r>
              <a:rPr sz="1700" spc="-5" dirty="0">
                <a:latin typeface="Arial"/>
                <a:cs typeface="Arial"/>
              </a:rPr>
              <a:t>ν</a:t>
            </a:r>
            <a:r>
              <a:rPr sz="1700" spc="5" dirty="0">
                <a:latin typeface="Arial"/>
                <a:cs typeface="Arial"/>
              </a:rPr>
              <a:t>)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2150">
              <a:latin typeface="Times New Roman"/>
              <a:cs typeface="Times New Roman"/>
            </a:endParaRPr>
          </a:p>
          <a:p>
            <a:pPr marL="361950" marR="5080" indent="-349885">
              <a:lnSpc>
                <a:spcPts val="2300"/>
              </a:lnSpc>
              <a:tabLst>
                <a:tab pos="36195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Ένα πλαίσιο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σ</a:t>
            </a:r>
            <a:r>
              <a:rPr sz="2000" spc="-5" dirty="0">
                <a:latin typeface="Times New Roman"/>
                <a:cs typeface="Times New Roman"/>
              </a:rPr>
              <a:t>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φραζ</a:t>
            </a:r>
            <a:r>
              <a:rPr sz="2000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ενων 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θετικό</a:t>
            </a:r>
            <a:r>
              <a:rPr sz="2000" b="1" i="1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positive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contex</a:t>
            </a:r>
            <a:r>
              <a:rPr sz="2000" i="1" spc="-10" dirty="0">
                <a:latin typeface="Times New Roman"/>
                <a:cs typeface="Times New Roman"/>
              </a:rPr>
              <a:t>t</a:t>
            </a:r>
            <a:r>
              <a:rPr sz="2000" spc="-5" dirty="0">
                <a:latin typeface="Times New Roman"/>
                <a:cs typeface="Times New Roman"/>
              </a:rPr>
              <a:t>) </a:t>
            </a:r>
            <a:r>
              <a:rPr sz="2000" spc="-10" dirty="0">
                <a:latin typeface="Times New Roman"/>
                <a:cs typeface="Times New Roman"/>
              </a:rPr>
              <a:t>εά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βρίσκεται </a:t>
            </a:r>
            <a:r>
              <a:rPr sz="2000" spc="-10" dirty="0">
                <a:latin typeface="Times New Roman"/>
                <a:cs typeface="Times New Roman"/>
              </a:rPr>
              <a:t>φωλ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10" dirty="0">
                <a:latin typeface="Times New Roman"/>
                <a:cs typeface="Times New Roman"/>
              </a:rPr>
              <a:t>α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σ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ζυγό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αριθ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αρνήσεων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(πιθανώς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ηδενικό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αριθ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αρνήσεω</a:t>
            </a:r>
            <a:r>
              <a:rPr sz="2000" spc="0" dirty="0">
                <a:latin typeface="Times New Roman"/>
                <a:cs typeface="Times New Roman"/>
              </a:rPr>
              <a:t>ν</a:t>
            </a:r>
            <a:r>
              <a:rPr sz="2000" spc="-10" dirty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 marL="361950" marR="709295" indent="-349885">
              <a:lnSpc>
                <a:spcPts val="2300"/>
              </a:lnSpc>
              <a:spcBef>
                <a:spcPts val="300"/>
              </a:spcBef>
              <a:tabLst>
                <a:tab pos="36195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Ένα πλαίσιο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σ</a:t>
            </a:r>
            <a:r>
              <a:rPr sz="2000" spc="-5" dirty="0">
                <a:latin typeface="Times New Roman"/>
                <a:cs typeface="Times New Roman"/>
              </a:rPr>
              <a:t>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φραζ</a:t>
            </a:r>
            <a:r>
              <a:rPr sz="2000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ενων 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αρνητικό</a:t>
            </a:r>
            <a:r>
              <a:rPr sz="2000" b="1" i="1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negative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contex</a:t>
            </a:r>
            <a:r>
              <a:rPr sz="2000" i="1" spc="-10" dirty="0">
                <a:latin typeface="Times New Roman"/>
                <a:cs typeface="Times New Roman"/>
              </a:rPr>
              <a:t>t</a:t>
            </a:r>
            <a:r>
              <a:rPr sz="2000" spc="-5" dirty="0">
                <a:latin typeface="Times New Roman"/>
                <a:cs typeface="Times New Roman"/>
              </a:rPr>
              <a:t>) </a:t>
            </a:r>
            <a:r>
              <a:rPr sz="2000" spc="-10" dirty="0">
                <a:latin typeface="Times New Roman"/>
                <a:cs typeface="Times New Roman"/>
              </a:rPr>
              <a:t>εά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βρίσκεται </a:t>
            </a:r>
            <a:r>
              <a:rPr sz="2000" spc="-10" dirty="0">
                <a:latin typeface="Times New Roman"/>
                <a:cs typeface="Times New Roman"/>
              </a:rPr>
              <a:t>φωλ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10" dirty="0">
                <a:latin typeface="Times New Roman"/>
                <a:cs typeface="Times New Roman"/>
              </a:rPr>
              <a:t>α</a:t>
            </a:r>
            <a:r>
              <a:rPr sz="2000" dirty="0">
                <a:latin typeface="Times New Roman"/>
                <a:cs typeface="Times New Roman"/>
              </a:rPr>
              <a:t>σ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σ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ονό αριθ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αρνήσεω</a:t>
            </a:r>
            <a:r>
              <a:rPr sz="2000" spc="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15" name="object 1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42</a:t>
            </a:fld>
            <a:endParaRPr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5955" y="336042"/>
            <a:ext cx="753935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70" dirty="0"/>
              <a:t>Κ</a:t>
            </a:r>
            <a:r>
              <a:rPr spc="-10" dirty="0"/>
              <a:t>α</a:t>
            </a:r>
            <a:r>
              <a:rPr spc="-5" dirty="0"/>
              <a:t>νόνες</a:t>
            </a:r>
            <a:r>
              <a:rPr spc="5" dirty="0"/>
              <a:t> </a:t>
            </a:r>
            <a:r>
              <a:rPr spc="-10" dirty="0"/>
              <a:t>Ε</a:t>
            </a:r>
            <a:r>
              <a:rPr spc="-40" dirty="0"/>
              <a:t>ξ</a:t>
            </a:r>
            <a:r>
              <a:rPr spc="-10" dirty="0"/>
              <a:t>αγωγή</a:t>
            </a:r>
            <a:r>
              <a:rPr spc="-5" dirty="0"/>
              <a:t>ς</a:t>
            </a:r>
            <a:r>
              <a:rPr spc="10" dirty="0"/>
              <a:t> </a:t>
            </a:r>
            <a:r>
              <a:rPr spc="-5" dirty="0"/>
              <a:t>Σ</a:t>
            </a:r>
            <a:r>
              <a:rPr dirty="0"/>
              <a:t>υ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περα</a:t>
            </a:r>
            <a:r>
              <a:rPr dirty="0"/>
              <a:t>σ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ά</a:t>
            </a:r>
            <a:r>
              <a:rPr spc="-90" dirty="0"/>
              <a:t>τ</a:t>
            </a:r>
            <a:r>
              <a:rPr spc="-5" dirty="0"/>
              <a:t>ων</a:t>
            </a:r>
            <a:r>
              <a:rPr spc="5" dirty="0"/>
              <a:t> </a:t>
            </a:r>
            <a:r>
              <a:rPr dirty="0">
                <a:latin typeface="Arial"/>
                <a:cs typeface="Arial"/>
              </a:rPr>
              <a:t>(2/3)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052830"/>
            <a:ext cx="9570085" cy="4337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120142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κανόνε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ισοδυν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ία</a:t>
            </a:r>
            <a:r>
              <a:rPr sz="2200" spc="-5" dirty="0">
                <a:latin typeface="Times New Roman"/>
                <a:cs typeface="Times New Roman"/>
              </a:rPr>
              <a:t>ς </a:t>
            </a:r>
            <a:r>
              <a:rPr sz="2200" spc="-10" dirty="0">
                <a:latin typeface="Times New Roman"/>
                <a:cs typeface="Times New Roman"/>
              </a:rPr>
              <a:t>παρ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ένου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ως </a:t>
            </a:r>
            <a:r>
              <a:rPr sz="2200" spc="-5" dirty="0">
                <a:latin typeface="Times New Roman"/>
                <a:cs typeface="Times New Roman"/>
              </a:rPr>
              <a:t>έχου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σε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οποιοδήποτ</a:t>
            </a:r>
            <a:r>
              <a:rPr sz="2200" dirty="0">
                <a:latin typeface="Times New Roman"/>
                <a:cs typeface="Times New Roman"/>
              </a:rPr>
              <a:t>ε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πλαίσιο </a:t>
            </a:r>
            <a:r>
              <a:rPr sz="2200" dirty="0">
                <a:latin typeface="Times New Roman"/>
                <a:cs typeface="Times New Roman"/>
              </a:rPr>
              <a:t>συ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φραζ</a:t>
            </a:r>
            <a:r>
              <a:rPr sz="2200" spc="5" dirty="0">
                <a:latin typeface="Times New Roman"/>
                <a:cs typeface="Times New Roman"/>
              </a:rPr>
              <a:t>ό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ενω</a:t>
            </a:r>
            <a:r>
              <a:rPr sz="2200" dirty="0">
                <a:latin typeface="Times New Roman"/>
                <a:cs typeface="Times New Roman"/>
              </a:rPr>
              <a:t>ν.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0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κανόνε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εξειδίκευση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αρνητικ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πλαίσι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φραζ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ενων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ετατρέπονται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κανόνες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γενίκευση</a:t>
            </a:r>
            <a:r>
              <a:rPr sz="2000" spc="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, ενώ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σε θετικό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πλα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10" dirty="0">
                <a:latin typeface="Times New Roman"/>
                <a:cs typeface="Times New Roman"/>
              </a:rPr>
              <a:t>σι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</a:t>
            </a:r>
            <a:r>
              <a:rPr sz="2000" spc="-10" dirty="0">
                <a:latin typeface="Times New Roman"/>
                <a:cs typeface="Times New Roman"/>
              </a:rPr>
              <a:t>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φραζ</a:t>
            </a:r>
            <a:r>
              <a:rPr sz="2000" spc="0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ενων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παρ</a:t>
            </a:r>
            <a:r>
              <a:rPr sz="2000" spc="-10" dirty="0">
                <a:latin typeface="Times New Roman"/>
                <a:cs typeface="Times New Roman"/>
              </a:rPr>
              <a:t>α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κανόνες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εξειδίκευση</a:t>
            </a:r>
            <a:r>
              <a:rPr sz="2000" spc="5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6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κανόνε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γενίκευσης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σε αρ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10" dirty="0">
                <a:latin typeface="Times New Roman"/>
                <a:cs typeface="Times New Roman"/>
              </a:rPr>
              <a:t>η</a:t>
            </a:r>
            <a:r>
              <a:rPr sz="2000" spc="-5" dirty="0">
                <a:latin typeface="Times New Roman"/>
                <a:cs typeface="Times New Roman"/>
              </a:rPr>
              <a:t>τικό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πλαίσιο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φραζ</a:t>
            </a:r>
            <a:r>
              <a:rPr sz="2000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ετατρέπονται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κανόνες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εξειδίκευση</a:t>
            </a:r>
            <a:r>
              <a:rPr sz="2000" spc="5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, ενώ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σε θετικό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πλα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10" dirty="0">
                <a:latin typeface="Times New Roman"/>
                <a:cs typeface="Times New Roman"/>
              </a:rPr>
              <a:t>σι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</a:t>
            </a:r>
            <a:r>
              <a:rPr sz="2000" spc="-10" dirty="0">
                <a:latin typeface="Times New Roman"/>
                <a:cs typeface="Times New Roman"/>
              </a:rPr>
              <a:t>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φραζ</a:t>
            </a:r>
            <a:r>
              <a:rPr sz="2000" spc="0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ενων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παρ</a:t>
            </a:r>
            <a:r>
              <a:rPr sz="2000" spc="-10" dirty="0">
                <a:latin typeface="Times New Roman"/>
                <a:cs typeface="Times New Roman"/>
              </a:rPr>
              <a:t>α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κανόνες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γενίκευση</a:t>
            </a:r>
            <a:r>
              <a:rPr sz="2000" spc="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1750">
              <a:latin typeface="Times New Roman"/>
              <a:cs typeface="Times New Roman"/>
            </a:endParaRPr>
          </a:p>
          <a:p>
            <a:pPr marL="361315" marR="31369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διπλ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άρνησ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(δύ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διαδοχικ</a:t>
            </a:r>
            <a:r>
              <a:rPr sz="2200" dirty="0">
                <a:latin typeface="Times New Roman"/>
                <a:cs typeface="Times New Roman"/>
              </a:rPr>
              <a:t>ά </a:t>
            </a:r>
            <a:r>
              <a:rPr sz="2200" spc="-10" dirty="0">
                <a:latin typeface="Times New Roman"/>
                <a:cs typeface="Times New Roman"/>
              </a:rPr>
              <a:t>αρνητικ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πλαίσι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συ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φραζ</a:t>
            </a:r>
            <a:r>
              <a:rPr sz="2200" spc="5" dirty="0">
                <a:latin typeface="Times New Roman"/>
                <a:cs typeface="Times New Roman"/>
              </a:rPr>
              <a:t>ό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ενω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εταξ</a:t>
            </a:r>
            <a:r>
              <a:rPr sz="2200" spc="-5" dirty="0">
                <a:latin typeface="Times New Roman"/>
                <a:cs typeface="Times New Roman"/>
              </a:rPr>
              <a:t>ύ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dirty="0">
                <a:latin typeface="Times New Roman"/>
                <a:cs typeface="Times New Roman"/>
              </a:rPr>
              <a:t>ων </a:t>
            </a:r>
            <a:r>
              <a:rPr sz="2200" spc="-5" dirty="0">
                <a:latin typeface="Times New Roman"/>
                <a:cs typeface="Times New Roman"/>
              </a:rPr>
              <a:t>οποίω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δε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</a:t>
            </a:r>
            <a:r>
              <a:rPr sz="2200" dirty="0">
                <a:latin typeface="Times New Roman"/>
                <a:cs typeface="Times New Roman"/>
              </a:rPr>
              <a:t>ε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βάλλετα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κάτ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άλλ</a:t>
            </a:r>
            <a:r>
              <a:rPr sz="2200" spc="0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), </a:t>
            </a:r>
            <a:r>
              <a:rPr sz="2200" spc="-10" dirty="0">
                <a:latin typeface="Times New Roman"/>
                <a:cs typeface="Times New Roman"/>
              </a:rPr>
              <a:t>αποτελε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κανόν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ισοδυν</a:t>
            </a:r>
            <a:r>
              <a:rPr sz="2200" dirty="0">
                <a:latin typeface="Times New Roman"/>
                <a:cs typeface="Times New Roman"/>
              </a:rPr>
              <a:t>α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ία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3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Μπορεί να προστεθεί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ή να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αφαιρεθεί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γύρ</a:t>
            </a:r>
            <a:r>
              <a:rPr sz="2000" spc="-5" dirty="0">
                <a:latin typeface="Times New Roman"/>
                <a:cs typeface="Times New Roman"/>
              </a:rPr>
              <a:t>ω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απ</a:t>
            </a:r>
            <a:r>
              <a:rPr sz="2000" spc="-5" dirty="0">
                <a:latin typeface="Times New Roman"/>
                <a:cs typeface="Times New Roman"/>
              </a:rPr>
              <a:t>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οποιοδήποτε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γράφ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(ή </a:t>
            </a:r>
            <a:r>
              <a:rPr sz="2000" dirty="0">
                <a:latin typeface="Times New Roman"/>
                <a:cs typeface="Times New Roman"/>
              </a:rPr>
              <a:t>τ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 γράφου).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43</a:t>
            </a:fld>
            <a:endParaRPr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41425">
              <a:lnSpc>
                <a:spcPct val="100000"/>
              </a:lnSpc>
            </a:pPr>
            <a:r>
              <a:rPr spc="-70" dirty="0"/>
              <a:t>Κ</a:t>
            </a:r>
            <a:r>
              <a:rPr spc="-10" dirty="0"/>
              <a:t>α</a:t>
            </a:r>
            <a:r>
              <a:rPr spc="-5" dirty="0"/>
              <a:t>νόνες</a:t>
            </a:r>
            <a:r>
              <a:rPr spc="5" dirty="0"/>
              <a:t> </a:t>
            </a:r>
            <a:r>
              <a:rPr spc="-10" dirty="0"/>
              <a:t>Ε</a:t>
            </a:r>
            <a:r>
              <a:rPr spc="-40" dirty="0"/>
              <a:t>ξ</a:t>
            </a:r>
            <a:r>
              <a:rPr spc="-10" dirty="0"/>
              <a:t>αγωγή</a:t>
            </a:r>
            <a:r>
              <a:rPr spc="-5" dirty="0"/>
              <a:t>ς</a:t>
            </a:r>
            <a:r>
              <a:rPr spc="10" dirty="0"/>
              <a:t> </a:t>
            </a:r>
            <a:r>
              <a:rPr spc="-5" dirty="0"/>
              <a:t>Σ</a:t>
            </a:r>
            <a:r>
              <a:rPr dirty="0"/>
              <a:t>υ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περα</a:t>
            </a:r>
            <a:r>
              <a:rPr dirty="0"/>
              <a:t>σ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ά</a:t>
            </a:r>
            <a:r>
              <a:rPr spc="-90" dirty="0"/>
              <a:t>τ</a:t>
            </a:r>
            <a:r>
              <a:rPr spc="-5" dirty="0"/>
              <a:t>ων</a:t>
            </a:r>
            <a:r>
              <a:rPr spc="5" dirty="0"/>
              <a:t> </a:t>
            </a:r>
            <a:r>
              <a:rPr dirty="0">
                <a:latin typeface="Arial"/>
                <a:cs typeface="Arial"/>
              </a:rPr>
              <a:t>(3/3)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915669"/>
            <a:ext cx="9988550" cy="5869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51435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κανόνε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συλλογιστική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του</a:t>
            </a:r>
            <a:r>
              <a:rPr sz="2200" spc="-5" dirty="0">
                <a:latin typeface="Times New Roman"/>
                <a:cs typeface="Times New Roman"/>
              </a:rPr>
              <a:t> Pierc</a:t>
            </a:r>
            <a:r>
              <a:rPr sz="2200" dirty="0">
                <a:latin typeface="Times New Roman"/>
                <a:cs typeface="Times New Roman"/>
              </a:rPr>
              <a:t>e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όπως </a:t>
            </a:r>
            <a:r>
              <a:rPr sz="2200" spc="-10" dirty="0">
                <a:latin typeface="Times New Roman"/>
                <a:cs typeface="Times New Roman"/>
              </a:rPr>
              <a:t>υιοθετήθηκα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το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Sow</a:t>
            </a:r>
            <a:r>
              <a:rPr sz="2200" dirty="0">
                <a:latin typeface="Times New Roman"/>
                <a:cs typeface="Times New Roman"/>
              </a:rPr>
              <a:t>a</a:t>
            </a:r>
            <a:r>
              <a:rPr sz="2200" spc="-5" dirty="0">
                <a:latin typeface="Times New Roman"/>
                <a:cs typeface="Times New Roman"/>
              </a:rPr>
              <a:t> ώστ</a:t>
            </a:r>
            <a:r>
              <a:rPr sz="2200" dirty="0">
                <a:latin typeface="Times New Roman"/>
                <a:cs typeface="Times New Roman"/>
              </a:rPr>
              <a:t>ε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υλοποιούν </a:t>
            </a:r>
            <a:r>
              <a:rPr sz="2200" spc="-10" dirty="0">
                <a:latin typeface="Times New Roman"/>
                <a:cs typeface="Times New Roman"/>
              </a:rPr>
              <a:t>κατηγορ</a:t>
            </a:r>
            <a:r>
              <a:rPr sz="2200" spc="5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ατικ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λογι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5" dirty="0">
                <a:latin typeface="Times New Roman"/>
                <a:cs typeface="Times New Roman"/>
              </a:rPr>
              <a:t> 1</a:t>
            </a:r>
            <a:r>
              <a:rPr sz="2175" spc="-15" baseline="38314" dirty="0">
                <a:latin typeface="Times New Roman"/>
                <a:cs typeface="Times New Roman"/>
              </a:rPr>
              <a:t>η</a:t>
            </a:r>
            <a:r>
              <a:rPr sz="2175" spc="-7" baseline="38314" dirty="0">
                <a:latin typeface="Times New Roman"/>
                <a:cs typeface="Times New Roman"/>
              </a:rPr>
              <a:t>ς</a:t>
            </a:r>
            <a:r>
              <a:rPr sz="2175" baseline="38314" dirty="0">
                <a:latin typeface="Times New Roman"/>
                <a:cs typeface="Times New Roman"/>
              </a:rPr>
              <a:t> </a:t>
            </a:r>
            <a:r>
              <a:rPr sz="2175" spc="-254" baseline="38314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τάξη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για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εννοιολογικού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γράφους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spc="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711200" marR="67945" indent="-349885">
              <a:lnSpc>
                <a:spcPts val="2300"/>
              </a:lnSpc>
              <a:spcBef>
                <a:spcPts val="3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10" dirty="0">
                <a:latin typeface="Times New Roman"/>
                <a:cs typeface="Times New Roman"/>
              </a:rPr>
              <a:t>∆ιαγραφή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erasur</a:t>
            </a:r>
            <a:r>
              <a:rPr sz="2000" i="1" spc="-10" dirty="0">
                <a:latin typeface="Times New Roman"/>
                <a:cs typeface="Times New Roman"/>
              </a:rPr>
              <a:t>e</a:t>
            </a:r>
            <a:r>
              <a:rPr sz="2000" spc="-5" dirty="0">
                <a:latin typeface="Times New Roman"/>
                <a:cs typeface="Times New Roman"/>
              </a:rPr>
              <a:t>):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ένα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θετικό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πλαίσιο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φραζ</a:t>
            </a:r>
            <a:r>
              <a:rPr sz="2000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ενω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, οποιοσδήποτε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γράφος</a:t>
            </a:r>
            <a:r>
              <a:rPr sz="2000" dirty="0">
                <a:latin typeface="Times New Roman"/>
                <a:cs typeface="Times New Roman"/>
              </a:rPr>
              <a:t> (</a:t>
            </a:r>
            <a:r>
              <a:rPr sz="2000" spc="-5" dirty="0">
                <a:latin typeface="Times New Roman"/>
                <a:cs typeface="Times New Roman"/>
              </a:rPr>
              <a:t>ή τ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</a:t>
            </a:r>
            <a:r>
              <a:rPr sz="2000" dirty="0">
                <a:latin typeface="Times New Roman"/>
                <a:cs typeface="Times New Roman"/>
              </a:rPr>
              <a:t>υ</a:t>
            </a:r>
            <a:r>
              <a:rPr sz="2000" spc="-5" dirty="0">
                <a:latin typeface="Times New Roman"/>
                <a:cs typeface="Times New Roman"/>
              </a:rPr>
              <a:t>)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αντικατασταθεί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ί</a:t>
            </a:r>
            <a:r>
              <a:rPr sz="2000" spc="-5" dirty="0">
                <a:latin typeface="Times New Roman"/>
                <a:cs typeface="Times New Roman"/>
              </a:rPr>
              <a:t>α γενίκευση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u. Ειδικότερ</a:t>
            </a:r>
            <a:r>
              <a:rPr sz="200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γράφος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 διαγραφεί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καθώς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αυτό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ισοδυνα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αντικατάστασή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κενό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γράφ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711200" marR="104139" indent="-349885">
              <a:lnSpc>
                <a:spcPct val="95800"/>
              </a:lnSpc>
              <a:spcBef>
                <a:spcPts val="24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Εισαγωγή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insertion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Times New Roman"/>
                <a:cs typeface="Times New Roman"/>
              </a:rPr>
              <a:t>: 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ένα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αρνητ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5" dirty="0">
                <a:latin typeface="Times New Roman"/>
                <a:cs typeface="Times New Roman"/>
              </a:rPr>
              <a:t>κό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πλα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10" dirty="0">
                <a:latin typeface="Times New Roman"/>
                <a:cs typeface="Times New Roman"/>
              </a:rPr>
              <a:t>σι</a:t>
            </a:r>
            <a:r>
              <a:rPr sz="2000" spc="-5" dirty="0">
                <a:latin typeface="Times New Roman"/>
                <a:cs typeface="Times New Roman"/>
              </a:rPr>
              <a:t>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</a:t>
            </a:r>
            <a:r>
              <a:rPr sz="2000" spc="-10" dirty="0">
                <a:latin typeface="Times New Roman"/>
                <a:cs typeface="Times New Roman"/>
              </a:rPr>
              <a:t>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φραζ</a:t>
            </a:r>
            <a:r>
              <a:rPr sz="2000" spc="0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ενω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, οποιοσδήποτε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γράφος (ή τ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</a:t>
            </a:r>
            <a:r>
              <a:rPr sz="2000" dirty="0">
                <a:latin typeface="Times New Roman"/>
                <a:cs typeface="Times New Roman"/>
              </a:rPr>
              <a:t>υ</a:t>
            </a:r>
            <a:r>
              <a:rPr sz="2000" spc="-5" dirty="0">
                <a:latin typeface="Times New Roman"/>
                <a:cs typeface="Times New Roman"/>
              </a:rPr>
              <a:t>)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αντικατασταθεί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ί</a:t>
            </a:r>
            <a:r>
              <a:rPr sz="2000" spc="-5" dirty="0">
                <a:latin typeface="Times New Roman"/>
                <a:cs typeface="Times New Roman"/>
              </a:rPr>
              <a:t>α εξειδίκευση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spc="-5" dirty="0">
                <a:latin typeface="Times New Roman"/>
                <a:cs typeface="Times New Roman"/>
              </a:rPr>
              <a:t>. Ειδικότερ</a:t>
            </a:r>
            <a:r>
              <a:rPr sz="200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 να εισαχθεί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οποιοσδήποτε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καθώς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αυτός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 θεωρηθεί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εξειδίκευση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 κενού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γράφο</a:t>
            </a:r>
            <a:r>
              <a:rPr sz="2000" dirty="0">
                <a:latin typeface="Times New Roman"/>
                <a:cs typeface="Times New Roman"/>
              </a:rPr>
              <a:t>υ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711200" marR="218440" indent="-349885">
              <a:lnSpc>
                <a:spcPts val="2300"/>
              </a:lnSpc>
              <a:spcBef>
                <a:spcPts val="35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Επανάληψη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iteratio</a:t>
            </a:r>
            <a:r>
              <a:rPr sz="2000" i="1" spc="-15" dirty="0">
                <a:latin typeface="Times New Roman"/>
                <a:cs typeface="Times New Roman"/>
              </a:rPr>
              <a:t>n</a:t>
            </a:r>
            <a:r>
              <a:rPr sz="2000" spc="-5" dirty="0">
                <a:latin typeface="Times New Roman"/>
                <a:cs typeface="Times New Roman"/>
              </a:rPr>
              <a:t>): </a:t>
            </a:r>
            <a:r>
              <a:rPr sz="2000" spc="-10" dirty="0">
                <a:latin typeface="Times New Roman"/>
                <a:cs typeface="Times New Roman"/>
              </a:rPr>
              <a:t>Εά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ένα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γράφος</a:t>
            </a:r>
            <a:r>
              <a:rPr sz="2000" dirty="0">
                <a:latin typeface="Times New Roman"/>
                <a:cs typeface="Times New Roman"/>
              </a:rPr>
              <a:t> (</a:t>
            </a:r>
            <a:r>
              <a:rPr sz="2000" spc="-5" dirty="0">
                <a:latin typeface="Times New Roman"/>
                <a:cs typeface="Times New Roman"/>
              </a:rPr>
              <a:t>ή τ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 γράφο</a:t>
            </a:r>
            <a:r>
              <a:rPr sz="2000" dirty="0">
                <a:latin typeface="Times New Roman"/>
                <a:cs typeface="Times New Roman"/>
              </a:rPr>
              <a:t>υ</a:t>
            </a:r>
            <a:r>
              <a:rPr sz="2000" spc="-5" dirty="0">
                <a:latin typeface="Times New Roman"/>
                <a:cs typeface="Times New Roman"/>
              </a:rPr>
              <a:t>)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βρίσκεται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εντός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ενός πλαισίου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</a:t>
            </a:r>
            <a:r>
              <a:rPr sz="2000" spc="-90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φραζ</a:t>
            </a:r>
            <a:r>
              <a:rPr sz="2000" dirty="0">
                <a:latin typeface="Times New Roman"/>
                <a:cs typeface="Times New Roman"/>
              </a:rPr>
              <a:t>ό</a:t>
            </a:r>
            <a:r>
              <a:rPr sz="2000" spc="-8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C</a:t>
            </a:r>
            <a:r>
              <a:rPr sz="2000" spc="-5" dirty="0">
                <a:latin typeface="Times New Roman"/>
                <a:cs typeface="Times New Roman"/>
              </a:rPr>
              <a:t>, τότε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ένα αντίγραφο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 εισαχθεί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εντός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C </a:t>
            </a:r>
            <a:r>
              <a:rPr sz="2000" spc="-5" dirty="0">
                <a:latin typeface="Times New Roman"/>
                <a:cs typeface="Times New Roman"/>
              </a:rPr>
              <a:t>ή εντός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οποιουδήποτε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άλλου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πλαισίου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</a:t>
            </a:r>
            <a:r>
              <a:rPr sz="2000" spc="-90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φραζ</a:t>
            </a:r>
            <a:r>
              <a:rPr sz="2000" dirty="0">
                <a:latin typeface="Times New Roman"/>
                <a:cs typeface="Times New Roman"/>
              </a:rPr>
              <a:t>ό</a:t>
            </a:r>
            <a:r>
              <a:rPr sz="2000" spc="-8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βρίσκεται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εντός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C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ts val="2350"/>
              </a:lnSpc>
              <a:spcBef>
                <a:spcPts val="14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Απαλοιφή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επανάληψης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deiteration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2000" spc="-5" dirty="0">
                <a:latin typeface="Times New Roman"/>
                <a:cs typeface="Times New Roman"/>
              </a:rPr>
              <a:t>: Οποιοσδήποτε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(ή </a:t>
            </a:r>
            <a:r>
              <a:rPr sz="2000" dirty="0">
                <a:latin typeface="Times New Roman"/>
                <a:cs typeface="Times New Roman"/>
              </a:rPr>
              <a:t>τ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 γράφου)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</a:t>
            </a:r>
            <a:endParaRPr sz="2000">
              <a:latin typeface="Times New Roman"/>
              <a:cs typeface="Times New Roman"/>
            </a:endParaRPr>
          </a:p>
          <a:p>
            <a:pPr marL="711200" marR="288290">
              <a:lnSpc>
                <a:spcPts val="2300"/>
              </a:lnSpc>
              <a:spcBef>
                <a:spcPts val="110"/>
              </a:spcBef>
            </a:pP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 να θεωρηθεί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ότι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έχει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προέλθει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εφα</a:t>
            </a:r>
            <a:r>
              <a:rPr sz="2000" spc="-5" dirty="0">
                <a:latin typeface="Times New Roman"/>
                <a:cs typeface="Times New Roman"/>
              </a:rPr>
              <a:t>ρ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ογή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του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κανόνα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επανάληψη</a:t>
            </a:r>
            <a:r>
              <a:rPr sz="2000" spc="5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 να διαγραφε</a:t>
            </a:r>
            <a:r>
              <a:rPr sz="2000" spc="0" dirty="0">
                <a:latin typeface="Times New Roman"/>
                <a:cs typeface="Times New Roman"/>
              </a:rPr>
              <a:t>ί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711200" marR="5080" indent="-349885">
              <a:lnSpc>
                <a:spcPts val="2300"/>
              </a:lnSpc>
              <a:spcBef>
                <a:spcPts val="3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Ισοδυν</a:t>
            </a:r>
            <a:r>
              <a:rPr sz="2000" i="1" dirty="0">
                <a:latin typeface="Times New Roman"/>
                <a:cs typeface="Times New Roman"/>
              </a:rPr>
              <a:t>α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5" dirty="0">
                <a:latin typeface="Times New Roman"/>
                <a:cs typeface="Times New Roman"/>
              </a:rPr>
              <a:t>ία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equivalenc</a:t>
            </a:r>
            <a:r>
              <a:rPr sz="2000" i="1" spc="-10" dirty="0">
                <a:latin typeface="Times New Roman"/>
                <a:cs typeface="Times New Roman"/>
              </a:rPr>
              <a:t>e</a:t>
            </a:r>
            <a:r>
              <a:rPr sz="2000" spc="-5" dirty="0">
                <a:latin typeface="Times New Roman"/>
                <a:cs typeface="Times New Roman"/>
              </a:rPr>
              <a:t>): Οποιοσδήποτε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κανόνας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ισοδυνα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ία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(αντιγραφ</a:t>
            </a:r>
            <a:r>
              <a:rPr sz="2000" spc="5" dirty="0">
                <a:latin typeface="Times New Roman"/>
                <a:cs typeface="Times New Roman"/>
              </a:rPr>
              <a:t>ή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απλοποίησ</a:t>
            </a:r>
            <a:r>
              <a:rPr sz="2000" dirty="0">
                <a:latin typeface="Times New Roman"/>
                <a:cs typeface="Times New Roman"/>
              </a:rPr>
              <a:t>η</a:t>
            </a:r>
            <a:r>
              <a:rPr sz="2000" spc="-5" dirty="0">
                <a:latin typeface="Times New Roman"/>
                <a:cs typeface="Times New Roman"/>
              </a:rPr>
              <a:t>, </a:t>
            </a:r>
            <a:r>
              <a:rPr sz="2000" spc="-10" dirty="0">
                <a:latin typeface="Times New Roman"/>
                <a:cs typeface="Times New Roman"/>
              </a:rPr>
              <a:t>διπλ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άρνηση)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 εφαρ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οστε</a:t>
            </a:r>
            <a:r>
              <a:rPr sz="2000" spc="-5" dirty="0">
                <a:latin typeface="Times New Roman"/>
                <a:cs typeface="Times New Roman"/>
              </a:rPr>
              <a:t>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πάνω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οποιοδήποτε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γράφο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(ή τ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 γράφου)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u</a:t>
            </a:r>
            <a:r>
              <a:rPr sz="2000" spc="-5" dirty="0">
                <a:latin typeface="Times New Roman"/>
                <a:cs typeface="Times New Roman"/>
              </a:rPr>
              <a:t>, σε οποιοδήποτε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πλαίσιο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φραζ</a:t>
            </a:r>
            <a:r>
              <a:rPr sz="2000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ενω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3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Όλοι</a:t>
            </a:r>
            <a:r>
              <a:rPr sz="2200" spc="-5" dirty="0">
                <a:latin typeface="Times New Roman"/>
                <a:cs typeface="Times New Roman"/>
              </a:rPr>
              <a:t> 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παραπάν</a:t>
            </a:r>
            <a:r>
              <a:rPr sz="2200" spc="-5" dirty="0">
                <a:latin typeface="Times New Roman"/>
                <a:cs typeface="Times New Roman"/>
              </a:rPr>
              <a:t>ω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κανόνε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πορε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 </a:t>
            </a:r>
            <a:r>
              <a:rPr sz="2200" spc="-10" dirty="0">
                <a:latin typeface="Times New Roman"/>
                <a:cs typeface="Times New Roman"/>
              </a:rPr>
              <a:t>αναπαρασταθού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γραφικ</a:t>
            </a:r>
            <a:r>
              <a:rPr sz="2200" dirty="0">
                <a:latin typeface="Times New Roman"/>
                <a:cs typeface="Times New Roman"/>
              </a:rPr>
              <a:t>ά.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44</a:t>
            </a:fld>
            <a:endParaRPr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6908" y="336042"/>
            <a:ext cx="579691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Παράδει</a:t>
            </a:r>
            <a:r>
              <a:rPr dirty="0"/>
              <a:t>γ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α Συλ</a:t>
            </a:r>
            <a:r>
              <a:rPr spc="-40" dirty="0"/>
              <a:t>λ</a:t>
            </a:r>
            <a:r>
              <a:rPr spc="-10" dirty="0"/>
              <a:t>ογιστική</a:t>
            </a:r>
            <a:r>
              <a:rPr spc="-5" dirty="0"/>
              <a:t>ς</a:t>
            </a:r>
            <a:r>
              <a:rPr spc="15" dirty="0"/>
              <a:t> </a:t>
            </a:r>
            <a:r>
              <a:rPr dirty="0">
                <a:latin typeface="Arial"/>
                <a:cs typeface="Arial"/>
              </a:rPr>
              <a:t>(1/3)</a:t>
            </a:r>
          </a:p>
        </p:txBody>
      </p:sp>
      <p:sp>
        <p:nvSpPr>
          <p:cNvPr id="3" name="object 3"/>
          <p:cNvSpPr/>
          <p:nvPr/>
        </p:nvSpPr>
        <p:spPr>
          <a:xfrm>
            <a:off x="812939" y="3401567"/>
            <a:ext cx="104775" cy="259079"/>
          </a:xfrm>
          <a:custGeom>
            <a:avLst/>
            <a:gdLst/>
            <a:ahLst/>
            <a:cxnLst/>
            <a:rect l="l" t="t" r="r" b="b"/>
            <a:pathLst>
              <a:path w="104775" h="259079">
                <a:moveTo>
                  <a:pt x="0" y="0"/>
                </a:moveTo>
                <a:lnTo>
                  <a:pt x="0" y="259079"/>
                </a:lnTo>
                <a:lnTo>
                  <a:pt x="104393" y="259079"/>
                </a:lnTo>
                <a:lnTo>
                  <a:pt x="10439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12939" y="4592573"/>
            <a:ext cx="104775" cy="259079"/>
          </a:xfrm>
          <a:custGeom>
            <a:avLst/>
            <a:gdLst/>
            <a:ahLst/>
            <a:cxnLst/>
            <a:rect l="l" t="t" r="r" b="b"/>
            <a:pathLst>
              <a:path w="104775" h="259079">
                <a:moveTo>
                  <a:pt x="0" y="0"/>
                </a:moveTo>
                <a:lnTo>
                  <a:pt x="0" y="259079"/>
                </a:lnTo>
                <a:lnTo>
                  <a:pt x="104393" y="259079"/>
                </a:lnTo>
                <a:lnTo>
                  <a:pt x="10439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2939" y="5783579"/>
            <a:ext cx="104775" cy="258445"/>
          </a:xfrm>
          <a:custGeom>
            <a:avLst/>
            <a:gdLst/>
            <a:ahLst/>
            <a:cxnLst/>
            <a:rect l="l" t="t" r="r" b="b"/>
            <a:pathLst>
              <a:path w="104775" h="258445">
                <a:moveTo>
                  <a:pt x="0" y="0"/>
                </a:moveTo>
                <a:lnTo>
                  <a:pt x="0" y="258317"/>
                </a:lnTo>
                <a:lnTo>
                  <a:pt x="104393" y="258317"/>
                </a:lnTo>
                <a:lnTo>
                  <a:pt x="10439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6843" y="817117"/>
            <a:ext cx="9557385" cy="6085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Έστ</a:t>
            </a:r>
            <a:r>
              <a:rPr sz="2200" dirty="0">
                <a:latin typeface="Times New Roman"/>
                <a:cs typeface="Times New Roman"/>
              </a:rPr>
              <a:t>ω</a:t>
            </a:r>
            <a:r>
              <a:rPr sz="2200" spc="-5" dirty="0">
                <a:latin typeface="Times New Roman"/>
                <a:cs typeface="Times New Roman"/>
              </a:rPr>
              <a:t> η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ακόλουθ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γνώσ</a:t>
            </a:r>
            <a:r>
              <a:rPr sz="2200" dirty="0">
                <a:latin typeface="Times New Roman"/>
                <a:cs typeface="Times New Roman"/>
              </a:rPr>
              <a:t>η:</a:t>
            </a:r>
            <a:endParaRPr sz="2200">
              <a:latin typeface="Times New Roman"/>
              <a:cs typeface="Times New Roman"/>
            </a:endParaRPr>
          </a:p>
          <a:p>
            <a:pPr marL="711200" marR="661035" indent="-349885">
              <a:lnSpc>
                <a:spcPts val="2300"/>
              </a:lnSpc>
              <a:spcBef>
                <a:spcPts val="36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i="1" spc="-5" dirty="0">
                <a:latin typeface="Times New Roman"/>
                <a:cs typeface="Times New Roman"/>
              </a:rPr>
              <a:t>Κάποιος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είναι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Έλληνας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πολίτης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u="sng" spc="-5" dirty="0">
                <a:latin typeface="Times New Roman"/>
                <a:cs typeface="Times New Roman"/>
              </a:rPr>
              <a:t>αν</a:t>
            </a:r>
            <a:r>
              <a:rPr sz="2000" i="1" u="sng" dirty="0">
                <a:latin typeface="Times New Roman"/>
                <a:cs typeface="Times New Roman"/>
              </a:rPr>
              <a:t> </a:t>
            </a:r>
            <a:r>
              <a:rPr sz="2000" i="1" u="sng" spc="-5" dirty="0">
                <a:latin typeface="Times New Roman"/>
                <a:cs typeface="Times New Roman"/>
              </a:rPr>
              <a:t>και</a:t>
            </a:r>
            <a:r>
              <a:rPr sz="2000" i="1" u="sng" spc="5" dirty="0">
                <a:latin typeface="Times New Roman"/>
                <a:cs typeface="Times New Roman"/>
              </a:rPr>
              <a:t> </a:t>
            </a:r>
            <a:r>
              <a:rPr sz="2000" i="1" u="sng" spc="-155" dirty="0">
                <a:latin typeface="Times New Roman"/>
                <a:cs typeface="Times New Roman"/>
              </a:rPr>
              <a:t>µ</a:t>
            </a:r>
            <a:r>
              <a:rPr sz="2000" i="1" u="sng" spc="-5" dirty="0">
                <a:latin typeface="Times New Roman"/>
                <a:cs typeface="Times New Roman"/>
              </a:rPr>
              <a:t>όνο αν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είναι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αληθή</a:t>
            </a:r>
            <a:r>
              <a:rPr sz="2000" i="1" spc="-5" dirty="0">
                <a:latin typeface="Times New Roman"/>
                <a:cs typeface="Times New Roman"/>
              </a:rPr>
              <a:t>ς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οποιαδήποτε</a:t>
            </a:r>
            <a:r>
              <a:rPr sz="2000" i="1" spc="1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από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τις ακόλουθες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συνθήκε</a:t>
            </a:r>
            <a:r>
              <a:rPr sz="2000" i="1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1095375" lvl="1" indent="-384175">
              <a:lnSpc>
                <a:spcPct val="100000"/>
              </a:lnSpc>
              <a:spcBef>
                <a:spcPts val="150"/>
              </a:spcBef>
              <a:buFont typeface="Times New Roman"/>
              <a:buAutoNum type="arabicParenR"/>
              <a:tabLst>
                <a:tab pos="1096010" algn="l"/>
              </a:tabLst>
            </a:pPr>
            <a:r>
              <a:rPr sz="1800" i="1" spc="-10" dirty="0">
                <a:latin typeface="Times New Roman"/>
                <a:cs typeface="Times New Roman"/>
              </a:rPr>
              <a:t>Γεννήθηκ</a:t>
            </a:r>
            <a:r>
              <a:rPr sz="1800" i="1" spc="-5" dirty="0">
                <a:latin typeface="Times New Roman"/>
                <a:cs typeface="Times New Roman"/>
              </a:rPr>
              <a:t>ε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στην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Ελλάδ</a:t>
            </a:r>
            <a:r>
              <a:rPr sz="1800" i="1" spc="-5" dirty="0">
                <a:latin typeface="Times New Roman"/>
                <a:cs typeface="Times New Roman"/>
              </a:rPr>
              <a:t>α</a:t>
            </a:r>
            <a:r>
              <a:rPr sz="1800" i="1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096645" lvl="1" indent="-385445">
              <a:lnSpc>
                <a:spcPct val="100000"/>
              </a:lnSpc>
              <a:spcBef>
                <a:spcPts val="210"/>
              </a:spcBef>
              <a:buFont typeface="Times New Roman"/>
              <a:buAutoNum type="arabicParenR"/>
              <a:tabLst>
                <a:tab pos="1097280" algn="l"/>
              </a:tabLst>
            </a:pPr>
            <a:r>
              <a:rPr sz="1800" i="1" spc="-10" dirty="0">
                <a:latin typeface="Times New Roman"/>
                <a:cs typeface="Times New Roman"/>
              </a:rPr>
              <a:t>Ένα</a:t>
            </a:r>
            <a:r>
              <a:rPr sz="1800" i="1" spc="-5" dirty="0">
                <a:latin typeface="Times New Roman"/>
                <a:cs typeface="Times New Roman"/>
              </a:rPr>
              <a:t>ς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από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τους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γονεί</a:t>
            </a:r>
            <a:r>
              <a:rPr sz="1800" i="1" spc="-5" dirty="0">
                <a:latin typeface="Times New Roman"/>
                <a:cs typeface="Times New Roman"/>
              </a:rPr>
              <a:t>ς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του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είνα</a:t>
            </a:r>
            <a:r>
              <a:rPr sz="1800" i="1" spc="-5" dirty="0">
                <a:latin typeface="Times New Roman"/>
                <a:cs typeface="Times New Roman"/>
              </a:rPr>
              <a:t>ι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Έλληνα</a:t>
            </a:r>
            <a:r>
              <a:rPr sz="1800" i="1" spc="-5" dirty="0">
                <a:latin typeface="Times New Roman"/>
                <a:cs typeface="Times New Roman"/>
              </a:rPr>
              <a:t>ς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πολίτη</a:t>
            </a:r>
            <a:r>
              <a:rPr sz="1800" i="1" dirty="0">
                <a:latin typeface="Times New Roman"/>
                <a:cs typeface="Times New Roman"/>
              </a:rPr>
              <a:t>ς.</a:t>
            </a:r>
            <a:endParaRPr sz="1800">
              <a:latin typeface="Times New Roman"/>
              <a:cs typeface="Times New Roman"/>
            </a:endParaRPr>
          </a:p>
          <a:p>
            <a:pPr marL="1096645" lvl="1" indent="-385445">
              <a:lnSpc>
                <a:spcPct val="100000"/>
              </a:lnSpc>
              <a:spcBef>
                <a:spcPts val="209"/>
              </a:spcBef>
              <a:buFont typeface="Times New Roman"/>
              <a:buAutoNum type="arabicParenR"/>
              <a:tabLst>
                <a:tab pos="1097280" algn="l"/>
              </a:tabLst>
            </a:pPr>
            <a:r>
              <a:rPr sz="1800" i="1" spc="-10" dirty="0">
                <a:latin typeface="Times New Roman"/>
                <a:cs typeface="Times New Roman"/>
              </a:rPr>
              <a:t>Έχε</a:t>
            </a:r>
            <a:r>
              <a:rPr sz="1800" i="1" spc="-5" dirty="0">
                <a:latin typeface="Times New Roman"/>
                <a:cs typeface="Times New Roman"/>
              </a:rPr>
              <a:t>ι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πολιτογραφηθε</a:t>
            </a:r>
            <a:r>
              <a:rPr sz="1800" i="1" spc="-5" dirty="0">
                <a:latin typeface="Times New Roman"/>
                <a:cs typeface="Times New Roman"/>
              </a:rPr>
              <a:t>ί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ως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Έλληνα</a:t>
            </a:r>
            <a:r>
              <a:rPr sz="1800" i="1" dirty="0">
                <a:latin typeface="Times New Roman"/>
                <a:cs typeface="Times New Roman"/>
              </a:rPr>
              <a:t>ς.</a:t>
            </a:r>
            <a:endParaRPr sz="1800">
              <a:latin typeface="Times New Roman"/>
              <a:cs typeface="Times New Roman"/>
            </a:endParaRPr>
          </a:p>
          <a:p>
            <a:pPr marL="361315" marR="5080" indent="-348615">
              <a:lnSpc>
                <a:spcPts val="2530"/>
              </a:lnSpc>
              <a:spcBef>
                <a:spcPts val="36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Λόγω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του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"</a:t>
            </a:r>
            <a:r>
              <a:rPr sz="2200" i="1" spc="-10" dirty="0">
                <a:latin typeface="Times New Roman"/>
                <a:cs typeface="Times New Roman"/>
              </a:rPr>
              <a:t>α</a:t>
            </a:r>
            <a:r>
              <a:rPr sz="2200" i="1" spc="-5" dirty="0">
                <a:latin typeface="Times New Roman"/>
                <a:cs typeface="Times New Roman"/>
              </a:rPr>
              <a:t>ν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5" dirty="0">
                <a:latin typeface="Times New Roman"/>
                <a:cs typeface="Times New Roman"/>
              </a:rPr>
              <a:t>και</a:t>
            </a:r>
            <a:r>
              <a:rPr sz="2200" i="1" dirty="0">
                <a:latin typeface="Times New Roman"/>
                <a:cs typeface="Times New Roman"/>
              </a:rPr>
              <a:t> </a:t>
            </a:r>
            <a:r>
              <a:rPr sz="2200" i="1" spc="-175" dirty="0">
                <a:latin typeface="Times New Roman"/>
                <a:cs typeface="Times New Roman"/>
              </a:rPr>
              <a:t>µ</a:t>
            </a:r>
            <a:r>
              <a:rPr sz="2200" i="1" spc="-5" dirty="0">
                <a:latin typeface="Times New Roman"/>
                <a:cs typeface="Times New Roman"/>
              </a:rPr>
              <a:t>όν</a:t>
            </a:r>
            <a:r>
              <a:rPr sz="2200" i="1" dirty="0">
                <a:latin typeface="Times New Roman"/>
                <a:cs typeface="Times New Roman"/>
              </a:rPr>
              <a:t>ο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αν</a:t>
            </a:r>
            <a:r>
              <a:rPr sz="2200" dirty="0">
                <a:latin typeface="Times New Roman"/>
                <a:cs typeface="Times New Roman"/>
              </a:rPr>
              <a:t>" </a:t>
            </a:r>
            <a:r>
              <a:rPr sz="2200" spc="-5" dirty="0">
                <a:latin typeface="Times New Roman"/>
                <a:cs typeface="Times New Roman"/>
              </a:rPr>
              <a:t>κάθε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έκφρασ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θα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φανιστε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ω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5" dirty="0">
                <a:latin typeface="Times New Roman"/>
                <a:cs typeface="Times New Roman"/>
              </a:rPr>
              <a:t>προϋπόθεσ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κάποιας συνεπαγωγή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αλλ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ω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10" dirty="0">
                <a:latin typeface="Times New Roman"/>
                <a:cs typeface="Times New Roman"/>
              </a:rPr>
              <a:t>επακόλουθ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κάποια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άλλη</a:t>
            </a:r>
            <a:r>
              <a:rPr sz="2200" dirty="0">
                <a:latin typeface="Times New Roman"/>
                <a:cs typeface="Times New Roman"/>
              </a:rPr>
              <a:t>ς.</a:t>
            </a:r>
            <a:endParaRPr sz="2200">
              <a:latin typeface="Times New Roman"/>
              <a:cs typeface="Times New Roman"/>
            </a:endParaRPr>
          </a:p>
          <a:p>
            <a:pPr marL="779145" lvl="1" indent="-313690">
              <a:lnSpc>
                <a:spcPts val="2130"/>
              </a:lnSpc>
              <a:buFont typeface="Times New Roman"/>
              <a:buAutoNum type="arabicParenR"/>
              <a:tabLst>
                <a:tab pos="779780" algn="l"/>
              </a:tabLst>
            </a:pPr>
            <a:r>
              <a:rPr sz="1800" b="1" spc="-260" dirty="0">
                <a:latin typeface="Courier New"/>
                <a:cs typeface="Courier New"/>
              </a:rPr>
              <a:t>"</a:t>
            </a:r>
            <a:r>
              <a:rPr sz="1800" b="1" spc="-265" dirty="0">
                <a:latin typeface="Courier New"/>
                <a:cs typeface="Courier New"/>
              </a:rPr>
              <a:t>Εά</a:t>
            </a:r>
            <a:r>
              <a:rPr sz="1800" b="1" spc="-220" dirty="0">
                <a:latin typeface="Courier New"/>
                <a:cs typeface="Courier New"/>
              </a:rPr>
              <a:t>ν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γεννήθηκ</a:t>
            </a:r>
            <a:r>
              <a:rPr sz="1800" b="1" spc="-220" dirty="0">
                <a:latin typeface="Courier New"/>
                <a:cs typeface="Courier New"/>
              </a:rPr>
              <a:t>ε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στ</a:t>
            </a:r>
            <a:r>
              <a:rPr sz="1800" b="1" spc="-220" dirty="0">
                <a:latin typeface="Courier New"/>
                <a:cs typeface="Courier New"/>
              </a:rPr>
              <a:t>η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54" dirty="0">
                <a:latin typeface="Courier New"/>
                <a:cs typeface="Courier New"/>
              </a:rPr>
              <a:t>α</a:t>
            </a:r>
            <a:r>
              <a:rPr sz="1800" b="1" spc="-220" dirty="0">
                <a:latin typeface="Courier New"/>
                <a:cs typeface="Courier New"/>
              </a:rPr>
              <a:t>,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τότ</a:t>
            </a:r>
            <a:r>
              <a:rPr sz="1800" b="1" spc="-220" dirty="0">
                <a:latin typeface="Courier New"/>
                <a:cs typeface="Courier New"/>
              </a:rPr>
              <a:t>ε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είνα</a:t>
            </a:r>
            <a:r>
              <a:rPr sz="1800" b="1" spc="-220" dirty="0">
                <a:latin typeface="Courier New"/>
                <a:cs typeface="Courier New"/>
              </a:rPr>
              <a:t>ι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Έλληνα</a:t>
            </a:r>
            <a:r>
              <a:rPr sz="1800" b="1" spc="-220" dirty="0">
                <a:latin typeface="Courier New"/>
                <a:cs typeface="Courier New"/>
              </a:rPr>
              <a:t>ς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πολίτη</a:t>
            </a:r>
            <a:r>
              <a:rPr sz="1800" b="1" spc="-254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."</a:t>
            </a:r>
            <a:endParaRPr sz="1800">
              <a:latin typeface="Courier New"/>
              <a:cs typeface="Courier New"/>
            </a:endParaRPr>
          </a:p>
          <a:p>
            <a:pPr marL="901700">
              <a:lnSpc>
                <a:spcPct val="100000"/>
              </a:lnSpc>
              <a:spcBef>
                <a:spcPts val="190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[Άτ</a:t>
            </a:r>
            <a:r>
              <a:rPr sz="1800" b="1" spc="-265" dirty="0">
                <a:latin typeface="Courier New"/>
                <a:cs typeface="Courier New"/>
              </a:rPr>
              <a:t>οµ</a:t>
            </a:r>
            <a:r>
              <a:rPr sz="1800" b="1" spc="-260" dirty="0">
                <a:latin typeface="Courier New"/>
                <a:cs typeface="Courier New"/>
              </a:rPr>
              <a:t>ο</a:t>
            </a:r>
            <a:r>
              <a:rPr sz="1800" b="1" spc="-265" dirty="0">
                <a:latin typeface="Courier New"/>
                <a:cs typeface="Courier New"/>
              </a:rPr>
              <a:t>:*x]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(αντικε</a:t>
            </a:r>
            <a:r>
              <a:rPr sz="1800" b="1" spc="-254" dirty="0">
                <a:latin typeface="Courier New"/>
                <a:cs typeface="Courier New"/>
              </a:rPr>
              <a:t>ί</a:t>
            </a:r>
            <a:r>
              <a:rPr sz="1800" b="1" spc="-265" dirty="0">
                <a:latin typeface="Courier New"/>
                <a:cs typeface="Courier New"/>
              </a:rPr>
              <a:t>µ</a:t>
            </a:r>
            <a:r>
              <a:rPr sz="1800" b="1" spc="-260" dirty="0">
                <a:latin typeface="Courier New"/>
                <a:cs typeface="Courier New"/>
              </a:rPr>
              <a:t>εν</a:t>
            </a:r>
            <a:r>
              <a:rPr sz="1800" b="1" spc="-265" dirty="0">
                <a:latin typeface="Courier New"/>
                <a:cs typeface="Courier New"/>
              </a:rPr>
              <a:t>ο)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[Γεννήθηκ</a:t>
            </a:r>
            <a:r>
              <a:rPr sz="1800" b="1" spc="-254" dirty="0">
                <a:latin typeface="Courier New"/>
                <a:cs typeface="Courier New"/>
              </a:rPr>
              <a:t>ε</a:t>
            </a:r>
            <a:r>
              <a:rPr sz="1800" b="1" spc="-265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(τόπο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)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α:</a:t>
            </a:r>
            <a:r>
              <a:rPr sz="1800" b="1" spc="-265" dirty="0">
                <a:latin typeface="Courier New"/>
                <a:cs typeface="Courier New"/>
              </a:rPr>
              <a:t>'Ελλάδ</a:t>
            </a:r>
            <a:r>
              <a:rPr sz="1800" b="1" spc="-254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']</a:t>
            </a:r>
            <a:endParaRPr sz="1800">
              <a:latin typeface="Courier New"/>
              <a:cs typeface="Courier New"/>
            </a:endParaRPr>
          </a:p>
          <a:p>
            <a:pPr marL="1127760">
              <a:lnSpc>
                <a:spcPts val="2100"/>
              </a:lnSpc>
              <a:spcBef>
                <a:spcPts val="185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</a:t>
            </a:r>
            <a:r>
              <a:rPr sz="1800" b="1" spc="-265" dirty="0">
                <a:latin typeface="Courier New"/>
                <a:cs typeface="Courier New"/>
              </a:rPr>
              <a:t>Πολίτη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:?x</a:t>
            </a:r>
            <a:r>
              <a:rPr sz="1800" b="1" spc="-260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</a:t>
            </a:r>
            <a:r>
              <a:rPr sz="1800" b="1" spc="-260" dirty="0">
                <a:latin typeface="Courier New"/>
                <a:cs typeface="Courier New"/>
              </a:rPr>
              <a:t>µ</a:t>
            </a:r>
            <a:r>
              <a:rPr sz="1800" b="1" spc="-265" dirty="0">
                <a:latin typeface="Courier New"/>
                <a:cs typeface="Courier New"/>
              </a:rPr>
              <a:t>έλο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</a:t>
            </a:r>
            <a:r>
              <a:rPr sz="1800" b="1" spc="-260" dirty="0">
                <a:latin typeface="Courier New"/>
                <a:cs typeface="Courier New"/>
              </a:rPr>
              <a:t>Χώρ</a:t>
            </a:r>
            <a:r>
              <a:rPr sz="1800" b="1" spc="-265" dirty="0">
                <a:latin typeface="Courier New"/>
                <a:cs typeface="Courier New"/>
              </a:rPr>
              <a:t>α: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'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 marL="918844">
              <a:lnSpc>
                <a:spcPts val="2100"/>
              </a:lnSpc>
            </a:pP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 marL="779145" lvl="1" indent="-313690">
              <a:lnSpc>
                <a:spcPct val="100000"/>
              </a:lnSpc>
              <a:spcBef>
                <a:spcPts val="480"/>
              </a:spcBef>
              <a:buFont typeface="Times New Roman"/>
              <a:buAutoNum type="arabicParenR" startAt="2"/>
              <a:tabLst>
                <a:tab pos="779780" algn="l"/>
              </a:tabLst>
            </a:pPr>
            <a:r>
              <a:rPr sz="1800" b="1" spc="-260" dirty="0">
                <a:latin typeface="Courier New"/>
                <a:cs typeface="Courier New"/>
              </a:rPr>
              <a:t>"</a:t>
            </a:r>
            <a:r>
              <a:rPr sz="1800" b="1" spc="-265" dirty="0">
                <a:latin typeface="Courier New"/>
                <a:cs typeface="Courier New"/>
              </a:rPr>
              <a:t>Εά</a:t>
            </a:r>
            <a:r>
              <a:rPr sz="1800" b="1" spc="-220" dirty="0">
                <a:latin typeface="Courier New"/>
                <a:cs typeface="Courier New"/>
              </a:rPr>
              <a:t>ν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είνα</a:t>
            </a:r>
            <a:r>
              <a:rPr sz="1800" b="1" spc="-220" dirty="0">
                <a:latin typeface="Courier New"/>
                <a:cs typeface="Courier New"/>
              </a:rPr>
              <a:t>ι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παιδ</a:t>
            </a:r>
            <a:r>
              <a:rPr sz="1800" b="1" spc="-220" dirty="0">
                <a:latin typeface="Courier New"/>
                <a:cs typeface="Courier New"/>
              </a:rPr>
              <a:t>ί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Έλλην</a:t>
            </a:r>
            <a:r>
              <a:rPr sz="1800" b="1" spc="-220" dirty="0">
                <a:latin typeface="Courier New"/>
                <a:cs typeface="Courier New"/>
              </a:rPr>
              <a:t>α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πολίτ</a:t>
            </a:r>
            <a:r>
              <a:rPr sz="1800" b="1" spc="-265" dirty="0">
                <a:latin typeface="Courier New"/>
                <a:cs typeface="Courier New"/>
              </a:rPr>
              <a:t>η</a:t>
            </a:r>
            <a:r>
              <a:rPr sz="1800" b="1" spc="-220" dirty="0">
                <a:latin typeface="Courier New"/>
                <a:cs typeface="Courier New"/>
              </a:rPr>
              <a:t>,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τότ</a:t>
            </a:r>
            <a:r>
              <a:rPr sz="1800" b="1" spc="-220" dirty="0">
                <a:latin typeface="Courier New"/>
                <a:cs typeface="Courier New"/>
              </a:rPr>
              <a:t>ε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είνα</a:t>
            </a:r>
            <a:r>
              <a:rPr sz="1800" b="1" spc="-220" dirty="0">
                <a:latin typeface="Courier New"/>
                <a:cs typeface="Courier New"/>
              </a:rPr>
              <a:t>ι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Έλληνα</a:t>
            </a:r>
            <a:r>
              <a:rPr sz="1800" b="1" spc="-220" dirty="0">
                <a:latin typeface="Courier New"/>
                <a:cs typeface="Courier New"/>
              </a:rPr>
              <a:t>ς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πολίτη</a:t>
            </a:r>
            <a:r>
              <a:rPr sz="1800" b="1" spc="-265" dirty="0">
                <a:latin typeface="Courier New"/>
                <a:cs typeface="Courier New"/>
              </a:rPr>
              <a:t>ς</a:t>
            </a:r>
            <a:r>
              <a:rPr sz="1800" b="1" spc="-220" dirty="0">
                <a:latin typeface="Courier New"/>
                <a:cs typeface="Courier New"/>
              </a:rPr>
              <a:t>"</a:t>
            </a:r>
            <a:endParaRPr sz="1800">
              <a:latin typeface="Courier New"/>
              <a:cs typeface="Courier New"/>
            </a:endParaRPr>
          </a:p>
          <a:p>
            <a:pPr marL="901700">
              <a:lnSpc>
                <a:spcPct val="100000"/>
              </a:lnSpc>
              <a:spcBef>
                <a:spcPts val="190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[Άτ</a:t>
            </a:r>
            <a:r>
              <a:rPr sz="1800" b="1" spc="-265" dirty="0">
                <a:latin typeface="Courier New"/>
                <a:cs typeface="Courier New"/>
              </a:rPr>
              <a:t>οµ</a:t>
            </a:r>
            <a:r>
              <a:rPr sz="1800" b="1" spc="-260" dirty="0">
                <a:latin typeface="Courier New"/>
                <a:cs typeface="Courier New"/>
              </a:rPr>
              <a:t>ο</a:t>
            </a:r>
            <a:r>
              <a:rPr sz="1800" b="1" spc="-265" dirty="0">
                <a:latin typeface="Courier New"/>
                <a:cs typeface="Courier New"/>
              </a:rPr>
              <a:t>:*x]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(παιδ</a:t>
            </a:r>
            <a:r>
              <a:rPr sz="1800" b="1" spc="-260" dirty="0">
                <a:latin typeface="Courier New"/>
                <a:cs typeface="Courier New"/>
              </a:rPr>
              <a:t>ί</a:t>
            </a:r>
            <a:r>
              <a:rPr sz="1800" b="1" spc="-265" dirty="0">
                <a:latin typeface="Courier New"/>
                <a:cs typeface="Courier New"/>
              </a:rPr>
              <a:t>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[Πολίτη</a:t>
            </a:r>
            <a:r>
              <a:rPr sz="1800" b="1" spc="-260" dirty="0">
                <a:latin typeface="Courier New"/>
                <a:cs typeface="Courier New"/>
              </a:rPr>
              <a:t>ς]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(µ</a:t>
            </a:r>
            <a:r>
              <a:rPr sz="1800" b="1" spc="-260" dirty="0">
                <a:latin typeface="Courier New"/>
                <a:cs typeface="Courier New"/>
              </a:rPr>
              <a:t>έλο</a:t>
            </a:r>
            <a:r>
              <a:rPr sz="1800" b="1" spc="-265" dirty="0">
                <a:latin typeface="Courier New"/>
                <a:cs typeface="Courier New"/>
              </a:rPr>
              <a:t>ς)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Ελλάδα</a:t>
            </a:r>
            <a:r>
              <a:rPr sz="1800" b="1" spc="-260" dirty="0">
                <a:latin typeface="Courier New"/>
                <a:cs typeface="Courier New"/>
              </a:rPr>
              <a:t>']</a:t>
            </a:r>
            <a:endParaRPr sz="1800">
              <a:latin typeface="Courier New"/>
              <a:cs typeface="Courier New"/>
            </a:endParaRPr>
          </a:p>
          <a:p>
            <a:pPr marL="1127760">
              <a:lnSpc>
                <a:spcPts val="2100"/>
              </a:lnSpc>
              <a:spcBef>
                <a:spcPts val="185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</a:t>
            </a:r>
            <a:r>
              <a:rPr sz="1800" b="1" spc="-265" dirty="0">
                <a:latin typeface="Courier New"/>
                <a:cs typeface="Courier New"/>
              </a:rPr>
              <a:t>Πολίτη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:?x</a:t>
            </a:r>
            <a:r>
              <a:rPr sz="1800" b="1" spc="-260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</a:t>
            </a:r>
            <a:r>
              <a:rPr sz="1800" b="1" spc="-260" dirty="0">
                <a:latin typeface="Courier New"/>
                <a:cs typeface="Courier New"/>
              </a:rPr>
              <a:t>µ</a:t>
            </a:r>
            <a:r>
              <a:rPr sz="1800" b="1" spc="-265" dirty="0">
                <a:latin typeface="Courier New"/>
                <a:cs typeface="Courier New"/>
              </a:rPr>
              <a:t>έλο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</a:t>
            </a:r>
            <a:r>
              <a:rPr sz="1800" b="1" spc="-260" dirty="0">
                <a:latin typeface="Courier New"/>
                <a:cs typeface="Courier New"/>
              </a:rPr>
              <a:t>Χώρ</a:t>
            </a:r>
            <a:r>
              <a:rPr sz="1800" b="1" spc="-265" dirty="0">
                <a:latin typeface="Courier New"/>
                <a:cs typeface="Courier New"/>
              </a:rPr>
              <a:t>α: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'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 marL="918844">
              <a:lnSpc>
                <a:spcPts val="2100"/>
              </a:lnSpc>
            </a:pP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 marL="779145" lvl="1" indent="-313690">
              <a:lnSpc>
                <a:spcPct val="100000"/>
              </a:lnSpc>
              <a:spcBef>
                <a:spcPts val="480"/>
              </a:spcBef>
              <a:buFont typeface="Times New Roman"/>
              <a:buAutoNum type="arabicParenR" startAt="3"/>
              <a:tabLst>
                <a:tab pos="779780" algn="l"/>
              </a:tabLst>
            </a:pPr>
            <a:r>
              <a:rPr sz="1800" b="1" spc="-260" dirty="0">
                <a:latin typeface="Courier New"/>
                <a:cs typeface="Courier New"/>
              </a:rPr>
              <a:t>"</a:t>
            </a:r>
            <a:r>
              <a:rPr sz="1800" b="1" spc="-265" dirty="0">
                <a:latin typeface="Courier New"/>
                <a:cs typeface="Courier New"/>
              </a:rPr>
              <a:t>Εά</a:t>
            </a:r>
            <a:r>
              <a:rPr sz="1800" b="1" spc="-220" dirty="0">
                <a:latin typeface="Courier New"/>
                <a:cs typeface="Courier New"/>
              </a:rPr>
              <a:t>ν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πολιτογραφήθηκ</a:t>
            </a:r>
            <a:r>
              <a:rPr sz="1800" b="1" spc="-220" dirty="0">
                <a:latin typeface="Courier New"/>
                <a:cs typeface="Courier New"/>
              </a:rPr>
              <a:t>ε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στη</a:t>
            </a:r>
            <a:r>
              <a:rPr sz="1800" b="1" spc="-220" dirty="0">
                <a:latin typeface="Courier New"/>
                <a:cs typeface="Courier New"/>
              </a:rPr>
              <a:t>ν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54" dirty="0">
                <a:latin typeface="Courier New"/>
                <a:cs typeface="Courier New"/>
              </a:rPr>
              <a:t>α</a:t>
            </a:r>
            <a:r>
              <a:rPr sz="1800" b="1" spc="-220" dirty="0">
                <a:latin typeface="Courier New"/>
                <a:cs typeface="Courier New"/>
              </a:rPr>
              <a:t>,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τότ</a:t>
            </a:r>
            <a:r>
              <a:rPr sz="1800" b="1" spc="-220" dirty="0">
                <a:latin typeface="Courier New"/>
                <a:cs typeface="Courier New"/>
              </a:rPr>
              <a:t>ε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είνα</a:t>
            </a:r>
            <a:r>
              <a:rPr sz="1800" b="1" spc="-220" dirty="0">
                <a:latin typeface="Courier New"/>
                <a:cs typeface="Courier New"/>
              </a:rPr>
              <a:t>ι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Έλληνα</a:t>
            </a:r>
            <a:r>
              <a:rPr sz="1800" b="1" spc="-220" dirty="0">
                <a:latin typeface="Courier New"/>
                <a:cs typeface="Courier New"/>
              </a:rPr>
              <a:t>ς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πολίτη</a:t>
            </a:r>
            <a:r>
              <a:rPr sz="1800" b="1" spc="-254" dirty="0">
                <a:latin typeface="Courier New"/>
                <a:cs typeface="Courier New"/>
              </a:rPr>
              <a:t>ς</a:t>
            </a:r>
            <a:r>
              <a:rPr sz="1800" b="1" spc="-220" dirty="0">
                <a:latin typeface="Courier New"/>
                <a:cs typeface="Courier New"/>
              </a:rPr>
              <a:t>"</a:t>
            </a:r>
            <a:endParaRPr sz="1800">
              <a:latin typeface="Courier New"/>
              <a:cs typeface="Courier New"/>
            </a:endParaRPr>
          </a:p>
          <a:p>
            <a:pPr marL="901700">
              <a:lnSpc>
                <a:spcPct val="100000"/>
              </a:lnSpc>
              <a:spcBef>
                <a:spcPts val="185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[Άτ</a:t>
            </a:r>
            <a:r>
              <a:rPr sz="1800" b="1" spc="-265" dirty="0">
                <a:latin typeface="Courier New"/>
                <a:cs typeface="Courier New"/>
              </a:rPr>
              <a:t>οµ</a:t>
            </a:r>
            <a:r>
              <a:rPr sz="1800" b="1" spc="-260" dirty="0">
                <a:latin typeface="Courier New"/>
                <a:cs typeface="Courier New"/>
              </a:rPr>
              <a:t>ο</a:t>
            </a:r>
            <a:r>
              <a:rPr sz="1800" b="1" spc="-265" dirty="0">
                <a:latin typeface="Courier New"/>
                <a:cs typeface="Courier New"/>
              </a:rPr>
              <a:t>:*x]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(αποδέκτη</a:t>
            </a:r>
            <a:r>
              <a:rPr sz="1800" b="1" spc="-260" dirty="0">
                <a:latin typeface="Courier New"/>
                <a:cs typeface="Courier New"/>
              </a:rPr>
              <a:t>ς)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[Πολιτογράφησ</a:t>
            </a:r>
            <a:r>
              <a:rPr sz="1800" b="1" spc="-260" dirty="0">
                <a:latin typeface="Courier New"/>
                <a:cs typeface="Courier New"/>
              </a:rPr>
              <a:t>η</a:t>
            </a:r>
            <a:r>
              <a:rPr sz="1800" b="1" spc="-265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(</a:t>
            </a:r>
            <a:r>
              <a:rPr sz="1800" b="1" spc="-260" dirty="0">
                <a:latin typeface="Courier New"/>
                <a:cs typeface="Courier New"/>
              </a:rPr>
              <a:t>τοποθεσί</a:t>
            </a:r>
            <a:r>
              <a:rPr sz="1800" b="1" spc="-265" dirty="0">
                <a:latin typeface="Courier New"/>
                <a:cs typeface="Courier New"/>
              </a:rPr>
              <a:t>α)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60" dirty="0">
                <a:latin typeface="Courier New"/>
                <a:cs typeface="Courier New"/>
              </a:rPr>
              <a:t>α']</a:t>
            </a:r>
            <a:endParaRPr sz="1800">
              <a:latin typeface="Courier New"/>
              <a:cs typeface="Courier New"/>
            </a:endParaRPr>
          </a:p>
          <a:p>
            <a:pPr marL="1127760">
              <a:lnSpc>
                <a:spcPts val="2100"/>
              </a:lnSpc>
              <a:spcBef>
                <a:spcPts val="190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</a:t>
            </a:r>
            <a:r>
              <a:rPr sz="1800" b="1" spc="-265" dirty="0">
                <a:latin typeface="Courier New"/>
                <a:cs typeface="Courier New"/>
              </a:rPr>
              <a:t>Πολίτη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:?x</a:t>
            </a:r>
            <a:r>
              <a:rPr sz="1800" b="1" spc="-260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</a:t>
            </a:r>
            <a:r>
              <a:rPr sz="1800" b="1" spc="-260" dirty="0">
                <a:latin typeface="Courier New"/>
                <a:cs typeface="Courier New"/>
              </a:rPr>
              <a:t>µ</a:t>
            </a:r>
            <a:r>
              <a:rPr sz="1800" b="1" spc="-265" dirty="0">
                <a:latin typeface="Courier New"/>
                <a:cs typeface="Courier New"/>
              </a:rPr>
              <a:t>έλο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</a:t>
            </a:r>
            <a:r>
              <a:rPr sz="1800" b="1" spc="-260" dirty="0">
                <a:latin typeface="Courier New"/>
                <a:cs typeface="Courier New"/>
              </a:rPr>
              <a:t>Χώρ</a:t>
            </a:r>
            <a:r>
              <a:rPr sz="1800" b="1" spc="-265" dirty="0">
                <a:latin typeface="Courier New"/>
                <a:cs typeface="Courier New"/>
              </a:rPr>
              <a:t>α: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'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 marL="918844">
              <a:lnSpc>
                <a:spcPts val="2100"/>
              </a:lnSpc>
            </a:pP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5" name="object 9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45</a:t>
            </a:fld>
            <a:endParaRPr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6908" y="336042"/>
            <a:ext cx="579691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Παράδει</a:t>
            </a:r>
            <a:r>
              <a:rPr dirty="0"/>
              <a:t>γ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α Συλ</a:t>
            </a:r>
            <a:r>
              <a:rPr spc="-40" dirty="0"/>
              <a:t>λ</a:t>
            </a:r>
            <a:r>
              <a:rPr spc="-10" dirty="0"/>
              <a:t>ογιστική</a:t>
            </a:r>
            <a:r>
              <a:rPr spc="-5" dirty="0"/>
              <a:t>ς</a:t>
            </a:r>
            <a:r>
              <a:rPr spc="15" dirty="0"/>
              <a:t> </a:t>
            </a:r>
            <a:r>
              <a:rPr dirty="0">
                <a:latin typeface="Arial"/>
                <a:cs typeface="Arial"/>
              </a:rPr>
              <a:t>(2/3)</a:t>
            </a:r>
          </a:p>
        </p:txBody>
      </p:sp>
      <p:sp>
        <p:nvSpPr>
          <p:cNvPr id="3" name="object 3"/>
          <p:cNvSpPr/>
          <p:nvPr/>
        </p:nvSpPr>
        <p:spPr>
          <a:xfrm>
            <a:off x="812939" y="1125474"/>
            <a:ext cx="104775" cy="259079"/>
          </a:xfrm>
          <a:custGeom>
            <a:avLst/>
            <a:gdLst/>
            <a:ahLst/>
            <a:cxnLst/>
            <a:rect l="l" t="t" r="r" b="b"/>
            <a:pathLst>
              <a:path w="104775" h="259080">
                <a:moveTo>
                  <a:pt x="0" y="0"/>
                </a:moveTo>
                <a:lnTo>
                  <a:pt x="0" y="259080"/>
                </a:lnTo>
                <a:lnTo>
                  <a:pt x="104393" y="259080"/>
                </a:lnTo>
                <a:lnTo>
                  <a:pt x="10439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12939" y="3803903"/>
            <a:ext cx="104775" cy="298450"/>
          </a:xfrm>
          <a:custGeom>
            <a:avLst/>
            <a:gdLst/>
            <a:ahLst/>
            <a:cxnLst/>
            <a:rect l="l" t="t" r="r" b="b"/>
            <a:pathLst>
              <a:path w="104775" h="298450">
                <a:moveTo>
                  <a:pt x="0" y="0"/>
                </a:moveTo>
                <a:lnTo>
                  <a:pt x="0" y="297941"/>
                </a:lnTo>
                <a:lnTo>
                  <a:pt x="104393" y="297941"/>
                </a:lnTo>
                <a:lnTo>
                  <a:pt x="10439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2939" y="5490209"/>
            <a:ext cx="104775" cy="298450"/>
          </a:xfrm>
          <a:custGeom>
            <a:avLst/>
            <a:gdLst/>
            <a:ahLst/>
            <a:cxnLst/>
            <a:rect l="l" t="t" r="r" b="b"/>
            <a:pathLst>
              <a:path w="104775" h="298450">
                <a:moveTo>
                  <a:pt x="0" y="0"/>
                </a:moveTo>
                <a:lnTo>
                  <a:pt x="0" y="297941"/>
                </a:lnTo>
                <a:lnTo>
                  <a:pt x="104393" y="297941"/>
                </a:lnTo>
                <a:lnTo>
                  <a:pt x="10439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6843" y="1086611"/>
            <a:ext cx="9824085" cy="556133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901700" marR="2446655" indent="-436245">
              <a:lnSpc>
                <a:spcPts val="2039"/>
              </a:lnSpc>
              <a:spcBef>
                <a:spcPts val="165"/>
              </a:spcBef>
            </a:pPr>
            <a:r>
              <a:rPr sz="1800" b="1" spc="-265" dirty="0">
                <a:latin typeface="Courier New"/>
                <a:cs typeface="Courier New"/>
              </a:rPr>
              <a:t>4</a:t>
            </a:r>
            <a:r>
              <a:rPr sz="1800" b="1" spc="-220" dirty="0">
                <a:latin typeface="Courier New"/>
                <a:cs typeface="Courier New"/>
              </a:rPr>
              <a:t>.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"</a:t>
            </a:r>
            <a:r>
              <a:rPr sz="1800" b="1" spc="-265" dirty="0">
                <a:latin typeface="Courier New"/>
                <a:cs typeface="Courier New"/>
              </a:rPr>
              <a:t>Είνα</a:t>
            </a:r>
            <a:r>
              <a:rPr sz="1800" b="1" spc="-220" dirty="0">
                <a:latin typeface="Courier New"/>
                <a:cs typeface="Courier New"/>
              </a:rPr>
              <a:t>ι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Έλληνα</a:t>
            </a:r>
            <a:r>
              <a:rPr sz="1800" b="1" spc="-220" dirty="0">
                <a:latin typeface="Courier New"/>
                <a:cs typeface="Courier New"/>
              </a:rPr>
              <a:t>ς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πολίτη</a:t>
            </a:r>
            <a:r>
              <a:rPr sz="1800" b="1" spc="-220" dirty="0">
                <a:latin typeface="Courier New"/>
                <a:cs typeface="Courier New"/>
              </a:rPr>
              <a:t>ς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εά</a:t>
            </a:r>
            <a:r>
              <a:rPr sz="1800" b="1" spc="-265" dirty="0">
                <a:latin typeface="Courier New"/>
                <a:cs typeface="Courier New"/>
              </a:rPr>
              <a:t>ν</a:t>
            </a:r>
            <a:r>
              <a:rPr sz="1800" b="1" spc="-220" dirty="0">
                <a:latin typeface="Courier New"/>
                <a:cs typeface="Courier New"/>
              </a:rPr>
              <a:t>: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είτ</a:t>
            </a:r>
            <a:r>
              <a:rPr sz="1800" b="1" spc="-220" dirty="0">
                <a:latin typeface="Courier New"/>
                <a:cs typeface="Courier New"/>
              </a:rPr>
              <a:t>ε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γεννήθηκ</a:t>
            </a:r>
            <a:r>
              <a:rPr sz="1800" b="1" spc="-220" dirty="0">
                <a:latin typeface="Courier New"/>
                <a:cs typeface="Courier New"/>
              </a:rPr>
              <a:t>ε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στη</a:t>
            </a:r>
            <a:r>
              <a:rPr sz="1800" b="1" spc="-220" dirty="0">
                <a:latin typeface="Courier New"/>
                <a:cs typeface="Courier New"/>
              </a:rPr>
              <a:t>ν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Ελλάδ</a:t>
            </a:r>
            <a:r>
              <a:rPr sz="1800" b="1" spc="-265" dirty="0">
                <a:latin typeface="Courier New"/>
                <a:cs typeface="Courier New"/>
              </a:rPr>
              <a:t>α</a:t>
            </a:r>
            <a:r>
              <a:rPr sz="1800" b="1" spc="-220" dirty="0">
                <a:latin typeface="Courier New"/>
                <a:cs typeface="Courier New"/>
              </a:rPr>
              <a:t>,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ή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είναι παιδ</a:t>
            </a:r>
            <a:r>
              <a:rPr sz="1800" b="1" spc="-220" dirty="0">
                <a:latin typeface="Courier New"/>
                <a:cs typeface="Courier New"/>
              </a:rPr>
              <a:t>ί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Έλλην</a:t>
            </a:r>
            <a:r>
              <a:rPr sz="1800" b="1" spc="-220" dirty="0">
                <a:latin typeface="Courier New"/>
                <a:cs typeface="Courier New"/>
              </a:rPr>
              <a:t>α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πολίτ</a:t>
            </a:r>
            <a:r>
              <a:rPr sz="1800" b="1" spc="-254" dirty="0">
                <a:latin typeface="Courier New"/>
                <a:cs typeface="Courier New"/>
              </a:rPr>
              <a:t>η</a:t>
            </a:r>
            <a:r>
              <a:rPr sz="1800" b="1" spc="-220" dirty="0">
                <a:latin typeface="Courier New"/>
                <a:cs typeface="Courier New"/>
              </a:rPr>
              <a:t>,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ή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πολιτογραφήθηκ</a:t>
            </a:r>
            <a:r>
              <a:rPr sz="1800" b="1" spc="-220" dirty="0">
                <a:latin typeface="Courier New"/>
                <a:cs typeface="Courier New"/>
              </a:rPr>
              <a:t>ε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στη</a:t>
            </a:r>
            <a:r>
              <a:rPr sz="1800" b="1" spc="-220" dirty="0">
                <a:latin typeface="Courier New"/>
                <a:cs typeface="Courier New"/>
              </a:rPr>
              <a:t>ν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Ελλάδα</a:t>
            </a:r>
            <a:r>
              <a:rPr sz="1800" b="1" spc="-220" dirty="0">
                <a:latin typeface="Courier New"/>
                <a:cs typeface="Courier New"/>
              </a:rPr>
              <a:t>"</a:t>
            </a:r>
            <a:endParaRPr sz="1800">
              <a:latin typeface="Courier New"/>
              <a:cs typeface="Courier New"/>
            </a:endParaRPr>
          </a:p>
          <a:p>
            <a:pPr marL="901700">
              <a:lnSpc>
                <a:spcPct val="100000"/>
              </a:lnSpc>
              <a:spcBef>
                <a:spcPts val="145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</a:t>
            </a:r>
            <a:r>
              <a:rPr sz="1800" b="1" spc="-265" dirty="0">
                <a:latin typeface="Courier New"/>
                <a:cs typeface="Courier New"/>
              </a:rPr>
              <a:t>Πολίτη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:*x</a:t>
            </a:r>
            <a:r>
              <a:rPr sz="1800" b="1" spc="-260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</a:t>
            </a:r>
            <a:r>
              <a:rPr sz="1800" b="1" spc="-260" dirty="0">
                <a:latin typeface="Courier New"/>
                <a:cs typeface="Courier New"/>
              </a:rPr>
              <a:t>µ</a:t>
            </a:r>
            <a:r>
              <a:rPr sz="1800" b="1" spc="-265" dirty="0">
                <a:latin typeface="Courier New"/>
                <a:cs typeface="Courier New"/>
              </a:rPr>
              <a:t>έλο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</a:t>
            </a:r>
            <a:r>
              <a:rPr sz="1800" b="1" spc="-260" dirty="0">
                <a:latin typeface="Courier New"/>
                <a:cs typeface="Courier New"/>
              </a:rPr>
              <a:t>Χώρ</a:t>
            </a:r>
            <a:r>
              <a:rPr sz="1800" b="1" spc="-265" dirty="0">
                <a:latin typeface="Courier New"/>
                <a:cs typeface="Courier New"/>
              </a:rPr>
              <a:t>α: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']</a:t>
            </a:r>
            <a:endParaRPr sz="1800">
              <a:latin typeface="Courier New"/>
              <a:cs typeface="Courier New"/>
            </a:endParaRPr>
          </a:p>
          <a:p>
            <a:pPr marL="1127760">
              <a:lnSpc>
                <a:spcPct val="100000"/>
              </a:lnSpc>
              <a:spcBef>
                <a:spcPts val="190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[Άτ</a:t>
            </a:r>
            <a:r>
              <a:rPr sz="1800" b="1" spc="-265" dirty="0">
                <a:latin typeface="Courier New"/>
                <a:cs typeface="Courier New"/>
              </a:rPr>
              <a:t>οµ</a:t>
            </a:r>
            <a:r>
              <a:rPr sz="1800" b="1" spc="-260" dirty="0">
                <a:latin typeface="Courier New"/>
                <a:cs typeface="Courier New"/>
              </a:rPr>
              <a:t>ο</a:t>
            </a:r>
            <a:r>
              <a:rPr sz="1800" b="1" spc="-265" dirty="0">
                <a:latin typeface="Courier New"/>
                <a:cs typeface="Courier New"/>
              </a:rPr>
              <a:t>:?x]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(αντικε</a:t>
            </a:r>
            <a:r>
              <a:rPr sz="1800" b="1" spc="-254" dirty="0">
                <a:latin typeface="Courier New"/>
                <a:cs typeface="Courier New"/>
              </a:rPr>
              <a:t>ί</a:t>
            </a:r>
            <a:r>
              <a:rPr sz="1800" b="1" spc="-265" dirty="0">
                <a:latin typeface="Courier New"/>
                <a:cs typeface="Courier New"/>
              </a:rPr>
              <a:t>µ</a:t>
            </a:r>
            <a:r>
              <a:rPr sz="1800" b="1" spc="-260" dirty="0">
                <a:latin typeface="Courier New"/>
                <a:cs typeface="Courier New"/>
              </a:rPr>
              <a:t>εν</a:t>
            </a:r>
            <a:r>
              <a:rPr sz="1800" b="1" spc="-265" dirty="0">
                <a:latin typeface="Courier New"/>
                <a:cs typeface="Courier New"/>
              </a:rPr>
              <a:t>ο)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[Γεννήθηκ</a:t>
            </a:r>
            <a:r>
              <a:rPr sz="1800" b="1" spc="-254" dirty="0">
                <a:latin typeface="Courier New"/>
                <a:cs typeface="Courier New"/>
              </a:rPr>
              <a:t>ε</a:t>
            </a:r>
            <a:r>
              <a:rPr sz="1800" b="1" spc="-265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(τόπο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)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α:</a:t>
            </a:r>
            <a:r>
              <a:rPr sz="1800" b="1" spc="-265" dirty="0">
                <a:latin typeface="Courier New"/>
                <a:cs typeface="Courier New"/>
              </a:rPr>
              <a:t>'Ελλάδ</a:t>
            </a:r>
            <a:r>
              <a:rPr sz="1800" b="1" spc="-254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'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 marL="1127760">
              <a:lnSpc>
                <a:spcPct val="100000"/>
              </a:lnSpc>
              <a:spcBef>
                <a:spcPts val="185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[Άτ</a:t>
            </a:r>
            <a:r>
              <a:rPr sz="1800" b="1" spc="-265" dirty="0">
                <a:latin typeface="Courier New"/>
                <a:cs typeface="Courier New"/>
              </a:rPr>
              <a:t>οµ</a:t>
            </a:r>
            <a:r>
              <a:rPr sz="1800" b="1" spc="-260" dirty="0">
                <a:latin typeface="Courier New"/>
                <a:cs typeface="Courier New"/>
              </a:rPr>
              <a:t>ο</a:t>
            </a:r>
            <a:r>
              <a:rPr sz="1800" b="1" spc="-265" dirty="0">
                <a:latin typeface="Courier New"/>
                <a:cs typeface="Courier New"/>
              </a:rPr>
              <a:t>:?x]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(παιδ</a:t>
            </a:r>
            <a:r>
              <a:rPr sz="1800" b="1" spc="-260" dirty="0">
                <a:latin typeface="Courier New"/>
                <a:cs typeface="Courier New"/>
              </a:rPr>
              <a:t>ί</a:t>
            </a:r>
            <a:r>
              <a:rPr sz="1800" b="1" spc="-265" dirty="0">
                <a:latin typeface="Courier New"/>
                <a:cs typeface="Courier New"/>
              </a:rPr>
              <a:t>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[Πολίτη</a:t>
            </a:r>
            <a:r>
              <a:rPr sz="1800" b="1" spc="-260" dirty="0">
                <a:latin typeface="Courier New"/>
                <a:cs typeface="Courier New"/>
              </a:rPr>
              <a:t>ς]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(µ</a:t>
            </a:r>
            <a:r>
              <a:rPr sz="1800" b="1" spc="-260" dirty="0">
                <a:latin typeface="Courier New"/>
                <a:cs typeface="Courier New"/>
              </a:rPr>
              <a:t>έλο</a:t>
            </a:r>
            <a:r>
              <a:rPr sz="1800" b="1" spc="-265" dirty="0">
                <a:latin typeface="Courier New"/>
                <a:cs typeface="Courier New"/>
              </a:rPr>
              <a:t>ς)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60" dirty="0">
                <a:latin typeface="Courier New"/>
                <a:cs typeface="Courier New"/>
              </a:rPr>
              <a:t>α'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 marL="1127760">
              <a:lnSpc>
                <a:spcPts val="2095"/>
              </a:lnSpc>
              <a:spcBef>
                <a:spcPts val="190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[Άτ</a:t>
            </a:r>
            <a:r>
              <a:rPr sz="1800" b="1" spc="-265" dirty="0">
                <a:latin typeface="Courier New"/>
                <a:cs typeface="Courier New"/>
              </a:rPr>
              <a:t>οµ</a:t>
            </a:r>
            <a:r>
              <a:rPr sz="1800" b="1" spc="-260" dirty="0">
                <a:latin typeface="Courier New"/>
                <a:cs typeface="Courier New"/>
              </a:rPr>
              <a:t>ο</a:t>
            </a:r>
            <a:r>
              <a:rPr sz="1800" b="1" spc="-265" dirty="0">
                <a:latin typeface="Courier New"/>
                <a:cs typeface="Courier New"/>
              </a:rPr>
              <a:t>:?x]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(αποδέκτη</a:t>
            </a:r>
            <a:r>
              <a:rPr sz="1800" b="1" spc="-260" dirty="0">
                <a:latin typeface="Courier New"/>
                <a:cs typeface="Courier New"/>
              </a:rPr>
              <a:t>ς)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[Πολιτογράφησ</a:t>
            </a:r>
            <a:r>
              <a:rPr sz="1800" b="1" spc="-260" dirty="0">
                <a:latin typeface="Courier New"/>
                <a:cs typeface="Courier New"/>
              </a:rPr>
              <a:t>η</a:t>
            </a:r>
            <a:r>
              <a:rPr sz="1800" b="1" spc="-265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(</a:t>
            </a:r>
            <a:r>
              <a:rPr sz="1800" b="1" spc="-260" dirty="0">
                <a:latin typeface="Courier New"/>
                <a:cs typeface="Courier New"/>
              </a:rPr>
              <a:t>τοποθεσί</a:t>
            </a:r>
            <a:r>
              <a:rPr sz="1800" b="1" spc="-265" dirty="0">
                <a:latin typeface="Courier New"/>
                <a:cs typeface="Courier New"/>
              </a:rPr>
              <a:t>α)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60" dirty="0">
                <a:latin typeface="Courier New"/>
                <a:cs typeface="Courier New"/>
              </a:rPr>
              <a:t>α'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 marL="918844">
              <a:lnSpc>
                <a:spcPts val="2095"/>
              </a:lnSpc>
            </a:pP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7"/>
              </a:spcBef>
            </a:pPr>
            <a:endParaRPr sz="215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Έστ</a:t>
            </a:r>
            <a:r>
              <a:rPr sz="2200" dirty="0">
                <a:latin typeface="Times New Roman"/>
                <a:cs typeface="Times New Roman"/>
              </a:rPr>
              <a:t>ω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ότι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στου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παραπάν</a:t>
            </a:r>
            <a:r>
              <a:rPr sz="2200" spc="-5" dirty="0">
                <a:latin typeface="Times New Roman"/>
                <a:cs typeface="Times New Roman"/>
              </a:rPr>
              <a:t>ω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τέσσερι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γράφου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προστίθετα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γράφο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465455">
              <a:lnSpc>
                <a:spcPct val="100000"/>
              </a:lnSpc>
              <a:spcBef>
                <a:spcPts val="645"/>
              </a:spcBef>
            </a:pPr>
            <a:r>
              <a:rPr sz="1800" b="1" spc="-265" dirty="0">
                <a:latin typeface="Courier New"/>
                <a:cs typeface="Courier New"/>
              </a:rPr>
              <a:t>5</a:t>
            </a:r>
            <a:r>
              <a:rPr sz="1800" b="1" spc="-220" dirty="0">
                <a:latin typeface="Courier New"/>
                <a:cs typeface="Courier New"/>
              </a:rPr>
              <a:t>.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</a:t>
            </a:r>
            <a:r>
              <a:rPr sz="1800" b="1" spc="-265" dirty="0">
                <a:latin typeface="Courier New"/>
                <a:cs typeface="Courier New"/>
              </a:rPr>
              <a:t>Άτ</a:t>
            </a:r>
            <a:r>
              <a:rPr sz="1800" b="1" spc="-260" dirty="0">
                <a:latin typeface="Courier New"/>
                <a:cs typeface="Courier New"/>
              </a:rPr>
              <a:t>ο</a:t>
            </a:r>
            <a:r>
              <a:rPr sz="1800" b="1" spc="-265" dirty="0">
                <a:latin typeface="Courier New"/>
                <a:cs typeface="Courier New"/>
              </a:rPr>
              <a:t>µο:'John'</a:t>
            </a:r>
            <a:r>
              <a:rPr sz="1800" b="1" spc="-260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</a:t>
            </a:r>
            <a:r>
              <a:rPr sz="1800" b="1" spc="-260" dirty="0">
                <a:latin typeface="Courier New"/>
                <a:cs typeface="Courier New"/>
              </a:rPr>
              <a:t>αποδέκτη</a:t>
            </a:r>
            <a:r>
              <a:rPr sz="1800" b="1" spc="-265" dirty="0">
                <a:latin typeface="Courier New"/>
                <a:cs typeface="Courier New"/>
              </a:rPr>
              <a:t>ς)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[Πολιτογράφησ</a:t>
            </a:r>
            <a:r>
              <a:rPr sz="1800" b="1" spc="-254" dirty="0">
                <a:latin typeface="Courier New"/>
                <a:cs typeface="Courier New"/>
              </a:rPr>
              <a:t>η</a:t>
            </a:r>
            <a:r>
              <a:rPr sz="1800" b="1" spc="-265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(τοποθεσί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)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0" dirty="0">
                <a:latin typeface="Courier New"/>
                <a:cs typeface="Courier New"/>
              </a:rPr>
              <a:t>[</a:t>
            </a:r>
            <a:r>
              <a:rPr sz="1800" b="1" spc="-265" dirty="0">
                <a:latin typeface="Courier New"/>
                <a:cs typeface="Courier New"/>
              </a:rPr>
              <a:t>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:'</a:t>
            </a:r>
            <a:r>
              <a:rPr sz="1800" b="1" spc="-260" dirty="0">
                <a:latin typeface="Courier New"/>
                <a:cs typeface="Courier New"/>
              </a:rPr>
              <a:t>Ελλάδ</a:t>
            </a:r>
            <a:r>
              <a:rPr sz="1800" b="1" spc="-265" dirty="0">
                <a:latin typeface="Courier New"/>
                <a:cs typeface="Courier New"/>
              </a:rPr>
              <a:t>α</a:t>
            </a:r>
            <a:r>
              <a:rPr sz="1800" b="1" spc="-260" dirty="0">
                <a:latin typeface="Courier New"/>
                <a:cs typeface="Courier New"/>
              </a:rPr>
              <a:t>']</a:t>
            </a:r>
            <a:endParaRPr sz="18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Times New Roman"/>
              <a:cs typeface="Times New Roman"/>
            </a:endParaRPr>
          </a:p>
          <a:p>
            <a:pPr marL="361315" marR="5080" indent="-348615">
              <a:lnSpc>
                <a:spcPct val="958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Μέσ</a:t>
            </a:r>
            <a:r>
              <a:rPr sz="2200" dirty="0">
                <a:latin typeface="Times New Roman"/>
                <a:cs typeface="Times New Roman"/>
              </a:rPr>
              <a:t>ω του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κανόν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επανάληψη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(iteration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έν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αντίγραφ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-5" dirty="0">
                <a:latin typeface="Times New Roman"/>
                <a:cs typeface="Times New Roman"/>
              </a:rPr>
              <a:t> γράφο</a:t>
            </a:r>
            <a:r>
              <a:rPr sz="2200" dirty="0">
                <a:latin typeface="Times New Roman"/>
                <a:cs typeface="Times New Roman"/>
              </a:rPr>
              <a:t>υ </a:t>
            </a:r>
            <a:r>
              <a:rPr sz="2200" spc="-5" dirty="0">
                <a:latin typeface="Times New Roman"/>
                <a:cs typeface="Times New Roman"/>
              </a:rPr>
              <a:t>(5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πορεί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εισαχθε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στ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εξωτερικ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αρνητικ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πλαίσι</a:t>
            </a:r>
            <a:r>
              <a:rPr sz="2200" dirty="0">
                <a:latin typeface="Times New Roman"/>
                <a:cs typeface="Times New Roman"/>
              </a:rPr>
              <a:t>ο σ</a:t>
            </a:r>
            <a:r>
              <a:rPr sz="2200" spc="-5" dirty="0">
                <a:latin typeface="Times New Roman"/>
                <a:cs typeface="Times New Roman"/>
              </a:rPr>
              <a:t>υ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φραζ</a:t>
            </a:r>
            <a:r>
              <a:rPr sz="2200" spc="5" dirty="0">
                <a:latin typeface="Times New Roman"/>
                <a:cs typeface="Times New Roman"/>
              </a:rPr>
              <a:t>ό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ενων </a:t>
            </a:r>
            <a:r>
              <a:rPr sz="2200" spc="-15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γράφο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(3). Προκύπτε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έτσ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γράφο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(6):</a:t>
            </a:r>
            <a:endParaRPr sz="2200">
              <a:latin typeface="Times New Roman"/>
              <a:cs typeface="Times New Roman"/>
            </a:endParaRPr>
          </a:p>
          <a:p>
            <a:pPr marL="1111250" marR="1094105" indent="-645795">
              <a:lnSpc>
                <a:spcPct val="108600"/>
              </a:lnSpc>
              <a:spcBef>
                <a:spcPts val="459"/>
              </a:spcBef>
            </a:pPr>
            <a:r>
              <a:rPr sz="1800" b="1" spc="-265" dirty="0">
                <a:latin typeface="Courier New"/>
                <a:cs typeface="Courier New"/>
              </a:rPr>
              <a:t>6</a:t>
            </a:r>
            <a:r>
              <a:rPr sz="1800" b="1" spc="-220" dirty="0">
                <a:latin typeface="Courier New"/>
                <a:cs typeface="Courier New"/>
              </a:rPr>
              <a:t>.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</a:t>
            </a:r>
            <a:r>
              <a:rPr sz="1800" b="1" spc="-265" dirty="0">
                <a:latin typeface="Courier New"/>
                <a:cs typeface="Courier New"/>
              </a:rPr>
              <a:t>Άτο</a:t>
            </a:r>
            <a:r>
              <a:rPr sz="1800" b="1" spc="-260" dirty="0">
                <a:latin typeface="Courier New"/>
                <a:cs typeface="Courier New"/>
              </a:rPr>
              <a:t>µ</a:t>
            </a:r>
            <a:r>
              <a:rPr sz="1800" b="1" spc="-265" dirty="0">
                <a:latin typeface="Courier New"/>
                <a:cs typeface="Courier New"/>
              </a:rPr>
              <a:t>ο:'John'</a:t>
            </a:r>
            <a:r>
              <a:rPr sz="1800" b="1" spc="-254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(αποδέκτη</a:t>
            </a:r>
            <a:r>
              <a:rPr sz="1800" b="1" spc="-260" dirty="0">
                <a:latin typeface="Courier New"/>
                <a:cs typeface="Courier New"/>
              </a:rPr>
              <a:t>ς)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[Πολιτογράφησ</a:t>
            </a:r>
            <a:r>
              <a:rPr sz="1800" b="1" spc="-260" dirty="0">
                <a:latin typeface="Courier New"/>
                <a:cs typeface="Courier New"/>
              </a:rPr>
              <a:t>η</a:t>
            </a:r>
            <a:r>
              <a:rPr sz="1800" b="1" spc="-265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(</a:t>
            </a:r>
            <a:r>
              <a:rPr sz="1800" b="1" spc="-260" dirty="0">
                <a:latin typeface="Courier New"/>
                <a:cs typeface="Courier New"/>
              </a:rPr>
              <a:t>τοποθεσί</a:t>
            </a:r>
            <a:r>
              <a:rPr sz="1800" b="1" spc="-265" dirty="0">
                <a:latin typeface="Courier New"/>
                <a:cs typeface="Courier New"/>
              </a:rPr>
              <a:t>α)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60" dirty="0">
                <a:latin typeface="Courier New"/>
                <a:cs typeface="Courier New"/>
              </a:rPr>
              <a:t>α'] </a:t>
            </a:r>
            <a:r>
              <a:rPr sz="1800" b="1" spc="-265" dirty="0">
                <a:latin typeface="Courier New"/>
                <a:cs typeface="Courier New"/>
              </a:rPr>
              <a:t>[</a:t>
            </a:r>
            <a:r>
              <a:rPr sz="1800" b="1" spc="-260" dirty="0">
                <a:latin typeface="Courier New"/>
                <a:cs typeface="Courier New"/>
              </a:rPr>
              <a:t>Άτ</a:t>
            </a:r>
            <a:r>
              <a:rPr sz="1800" b="1" spc="-265" dirty="0">
                <a:latin typeface="Courier New"/>
                <a:cs typeface="Courier New"/>
              </a:rPr>
              <a:t>οµο:*x</a:t>
            </a:r>
            <a:r>
              <a:rPr sz="1800" b="1" spc="-254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(αποδέκτη</a:t>
            </a:r>
            <a:r>
              <a:rPr sz="1800" b="1" spc="-260" dirty="0">
                <a:latin typeface="Courier New"/>
                <a:cs typeface="Courier New"/>
              </a:rPr>
              <a:t>ς)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[Πολιτογράφησ</a:t>
            </a:r>
            <a:r>
              <a:rPr sz="1800" b="1" spc="-260" dirty="0">
                <a:latin typeface="Courier New"/>
                <a:cs typeface="Courier New"/>
              </a:rPr>
              <a:t>η</a:t>
            </a:r>
            <a:r>
              <a:rPr sz="1800" b="1" spc="-265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(</a:t>
            </a:r>
            <a:r>
              <a:rPr sz="1800" b="1" spc="-260" dirty="0">
                <a:latin typeface="Courier New"/>
                <a:cs typeface="Courier New"/>
              </a:rPr>
              <a:t>τοποθεσί</a:t>
            </a:r>
            <a:r>
              <a:rPr sz="1800" b="1" spc="-265" dirty="0">
                <a:latin typeface="Courier New"/>
                <a:cs typeface="Courier New"/>
              </a:rPr>
              <a:t>α)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Ελλάδα</a:t>
            </a:r>
            <a:r>
              <a:rPr sz="1800" b="1" spc="-260" dirty="0">
                <a:latin typeface="Courier New"/>
                <a:cs typeface="Courier New"/>
              </a:rPr>
              <a:t>']</a:t>
            </a:r>
            <a:endParaRPr sz="1800">
              <a:latin typeface="Courier New"/>
              <a:cs typeface="Courier New"/>
            </a:endParaRPr>
          </a:p>
          <a:p>
            <a:pPr marL="1005840">
              <a:lnSpc>
                <a:spcPts val="2095"/>
              </a:lnSpc>
              <a:spcBef>
                <a:spcPts val="190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</a:t>
            </a:r>
            <a:r>
              <a:rPr sz="1800" b="1" spc="-265" dirty="0">
                <a:latin typeface="Courier New"/>
                <a:cs typeface="Courier New"/>
              </a:rPr>
              <a:t>Πολίτη</a:t>
            </a:r>
            <a:r>
              <a:rPr sz="1800" b="1" spc="-254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:?x]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0" dirty="0">
                <a:latin typeface="Courier New"/>
                <a:cs typeface="Courier New"/>
              </a:rPr>
              <a:t>(</a:t>
            </a:r>
            <a:r>
              <a:rPr sz="1800" b="1" spc="-265" dirty="0">
                <a:latin typeface="Courier New"/>
                <a:cs typeface="Courier New"/>
              </a:rPr>
              <a:t>µ</a:t>
            </a:r>
            <a:r>
              <a:rPr sz="1800" b="1" spc="-260" dirty="0">
                <a:latin typeface="Courier New"/>
                <a:cs typeface="Courier New"/>
              </a:rPr>
              <a:t>έλο</a:t>
            </a:r>
            <a:r>
              <a:rPr sz="1800" b="1" spc="-265" dirty="0">
                <a:latin typeface="Courier New"/>
                <a:cs typeface="Courier New"/>
              </a:rPr>
              <a:t>ς</a:t>
            </a:r>
            <a:r>
              <a:rPr sz="1800" b="1" spc="-260" dirty="0">
                <a:latin typeface="Courier New"/>
                <a:cs typeface="Courier New"/>
              </a:rPr>
              <a:t>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:'</a:t>
            </a:r>
            <a:r>
              <a:rPr sz="1800" b="1" spc="-260" dirty="0">
                <a:latin typeface="Courier New"/>
                <a:cs typeface="Courier New"/>
              </a:rPr>
              <a:t>Ελλάδ</a:t>
            </a:r>
            <a:r>
              <a:rPr sz="1800" b="1" spc="-265" dirty="0">
                <a:latin typeface="Courier New"/>
                <a:cs typeface="Courier New"/>
              </a:rPr>
              <a:t>α'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 marL="796925">
              <a:lnSpc>
                <a:spcPts val="2095"/>
              </a:lnSpc>
            </a:pP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5" name="object 9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46</a:t>
            </a:fld>
            <a:endParaRPr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12645">
              <a:lnSpc>
                <a:spcPct val="100000"/>
              </a:lnSpc>
            </a:pPr>
            <a:r>
              <a:rPr spc="-5" dirty="0"/>
              <a:t>Παράδει</a:t>
            </a:r>
            <a:r>
              <a:rPr dirty="0"/>
              <a:t>γ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α Συλ</a:t>
            </a:r>
            <a:r>
              <a:rPr spc="-40" dirty="0"/>
              <a:t>λ</a:t>
            </a:r>
            <a:r>
              <a:rPr spc="-10" dirty="0"/>
              <a:t>ογιστική</a:t>
            </a:r>
            <a:r>
              <a:rPr spc="-5" dirty="0"/>
              <a:t>ς</a:t>
            </a:r>
            <a:r>
              <a:rPr spc="15" dirty="0"/>
              <a:t> </a:t>
            </a:r>
            <a:r>
              <a:rPr dirty="0">
                <a:latin typeface="Arial"/>
                <a:cs typeface="Arial"/>
              </a:rPr>
              <a:t>(3/3)</a:t>
            </a:r>
          </a:p>
        </p:txBody>
      </p:sp>
      <p:sp>
        <p:nvSpPr>
          <p:cNvPr id="3" name="object 3"/>
          <p:cNvSpPr/>
          <p:nvPr/>
        </p:nvSpPr>
        <p:spPr>
          <a:xfrm>
            <a:off x="812939" y="1736598"/>
            <a:ext cx="104775" cy="299085"/>
          </a:xfrm>
          <a:custGeom>
            <a:avLst/>
            <a:gdLst/>
            <a:ahLst/>
            <a:cxnLst/>
            <a:rect l="l" t="t" r="r" b="b"/>
            <a:pathLst>
              <a:path w="104775" h="299085">
                <a:moveTo>
                  <a:pt x="0" y="0"/>
                </a:moveTo>
                <a:lnTo>
                  <a:pt x="0" y="298704"/>
                </a:lnTo>
                <a:lnTo>
                  <a:pt x="104393" y="298704"/>
                </a:lnTo>
                <a:lnTo>
                  <a:pt x="10439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12939" y="4135373"/>
            <a:ext cx="104775" cy="299085"/>
          </a:xfrm>
          <a:custGeom>
            <a:avLst/>
            <a:gdLst/>
            <a:ahLst/>
            <a:cxnLst/>
            <a:rect l="l" t="t" r="r" b="b"/>
            <a:pathLst>
              <a:path w="104775" h="299085">
                <a:moveTo>
                  <a:pt x="0" y="0"/>
                </a:moveTo>
                <a:lnTo>
                  <a:pt x="0" y="298703"/>
                </a:lnTo>
                <a:lnTo>
                  <a:pt x="104394" y="298703"/>
                </a:lnTo>
                <a:lnTo>
                  <a:pt x="10439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2939" y="6014465"/>
            <a:ext cx="104775" cy="299085"/>
          </a:xfrm>
          <a:custGeom>
            <a:avLst/>
            <a:gdLst/>
            <a:ahLst/>
            <a:cxnLst/>
            <a:rect l="l" t="t" r="r" b="b"/>
            <a:pathLst>
              <a:path w="104775" h="299085">
                <a:moveTo>
                  <a:pt x="0" y="0"/>
                </a:moveTo>
                <a:lnTo>
                  <a:pt x="0" y="298703"/>
                </a:lnTo>
                <a:lnTo>
                  <a:pt x="104393" y="298703"/>
                </a:lnTo>
                <a:lnTo>
                  <a:pt x="10439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6843" y="1320038"/>
            <a:ext cx="9669145" cy="4997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Στ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γράφ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(6)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5" dirty="0">
                <a:latin typeface="Times New Roman"/>
                <a:cs typeface="Times New Roman"/>
              </a:rPr>
              <a:t> 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5" dirty="0">
                <a:latin typeface="Times New Roman"/>
                <a:cs typeface="Times New Roman"/>
              </a:rPr>
              <a:t>δύ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πρώτο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-5" dirty="0">
                <a:latin typeface="Times New Roman"/>
                <a:cs typeface="Times New Roman"/>
              </a:rPr>
              <a:t> εσωτερικο</a:t>
            </a:r>
            <a:r>
              <a:rPr sz="2200" dirty="0">
                <a:latin typeface="Times New Roman"/>
                <a:cs typeface="Times New Roman"/>
              </a:rPr>
              <a:t>ί </a:t>
            </a:r>
            <a:r>
              <a:rPr sz="2200" spc="-5" dirty="0">
                <a:latin typeface="Times New Roman"/>
                <a:cs typeface="Times New Roman"/>
              </a:rPr>
              <a:t>γράφο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(</a:t>
            </a:r>
            <a:r>
              <a:rPr sz="2200" spc="-5" dirty="0">
                <a:latin typeface="Times New Roman"/>
                <a:cs typeface="Times New Roman"/>
              </a:rPr>
              <a:t>βάθος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1),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πορε</a:t>
            </a:r>
            <a:r>
              <a:rPr sz="2200" dirty="0">
                <a:latin typeface="Times New Roman"/>
                <a:cs typeface="Times New Roman"/>
              </a:rPr>
              <a:t>ί </a:t>
            </a:r>
            <a:r>
              <a:rPr sz="2200" spc="-15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συνενωθούν</a:t>
            </a:r>
            <a:endParaRPr sz="2200">
              <a:latin typeface="Times New Roman"/>
              <a:cs typeface="Times New Roman"/>
            </a:endParaRPr>
          </a:p>
          <a:p>
            <a:pPr marL="465455">
              <a:lnSpc>
                <a:spcPct val="100000"/>
              </a:lnSpc>
              <a:spcBef>
                <a:spcPts val="645"/>
              </a:spcBef>
            </a:pPr>
            <a:r>
              <a:rPr sz="1800" b="1" spc="-265" dirty="0">
                <a:latin typeface="Courier New"/>
                <a:cs typeface="Courier New"/>
              </a:rPr>
              <a:t>7</a:t>
            </a:r>
            <a:r>
              <a:rPr sz="1800" b="1" spc="-220" dirty="0">
                <a:latin typeface="Courier New"/>
                <a:cs typeface="Courier New"/>
              </a:rPr>
              <a:t>.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29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</a:t>
            </a:r>
            <a:r>
              <a:rPr sz="1800" b="1" spc="-265" dirty="0">
                <a:latin typeface="Courier New"/>
                <a:cs typeface="Courier New"/>
              </a:rPr>
              <a:t>Άτο</a:t>
            </a:r>
            <a:r>
              <a:rPr sz="1800" b="1" spc="-260" dirty="0">
                <a:latin typeface="Courier New"/>
                <a:cs typeface="Courier New"/>
              </a:rPr>
              <a:t>µ</a:t>
            </a:r>
            <a:r>
              <a:rPr sz="1800" b="1" spc="-265" dirty="0">
                <a:latin typeface="Courier New"/>
                <a:cs typeface="Courier New"/>
              </a:rPr>
              <a:t>ο:'John'</a:t>
            </a:r>
            <a:r>
              <a:rPr sz="1800" b="1" spc="-254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(αποδέκτη</a:t>
            </a:r>
            <a:r>
              <a:rPr sz="1800" b="1" spc="-260" dirty="0">
                <a:latin typeface="Courier New"/>
                <a:cs typeface="Courier New"/>
              </a:rPr>
              <a:t>ς)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[Πολιτογράφησ</a:t>
            </a:r>
            <a:r>
              <a:rPr sz="1800" b="1" spc="-260" dirty="0">
                <a:latin typeface="Courier New"/>
                <a:cs typeface="Courier New"/>
              </a:rPr>
              <a:t>η</a:t>
            </a:r>
            <a:r>
              <a:rPr sz="1800" b="1" spc="-265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(</a:t>
            </a:r>
            <a:r>
              <a:rPr sz="1800" b="1" spc="-260" dirty="0">
                <a:latin typeface="Courier New"/>
                <a:cs typeface="Courier New"/>
              </a:rPr>
              <a:t>τοποθεσί</a:t>
            </a:r>
            <a:r>
              <a:rPr sz="1800" b="1" spc="-265" dirty="0">
                <a:latin typeface="Courier New"/>
                <a:cs typeface="Courier New"/>
              </a:rPr>
              <a:t>α)</a:t>
            </a:r>
            <a:r>
              <a:rPr sz="1800" b="1" spc="-395" dirty="0">
                <a:latin typeface="Symbol"/>
                <a:cs typeface="Symbol"/>
              </a:rPr>
              <a:t>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60" dirty="0">
                <a:latin typeface="Courier New"/>
                <a:cs typeface="Courier New"/>
              </a:rPr>
              <a:t>α']</a:t>
            </a:r>
            <a:endParaRPr sz="1800">
              <a:latin typeface="Courier New"/>
              <a:cs typeface="Courier New"/>
            </a:endParaRPr>
          </a:p>
          <a:p>
            <a:pPr marL="1127760">
              <a:lnSpc>
                <a:spcPts val="2095"/>
              </a:lnSpc>
              <a:spcBef>
                <a:spcPts val="190"/>
              </a:spcBef>
            </a:pP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</a:t>
            </a:r>
            <a:r>
              <a:rPr sz="1800" b="1" spc="-265" dirty="0">
                <a:latin typeface="Courier New"/>
                <a:cs typeface="Courier New"/>
              </a:rPr>
              <a:t>Πολίτη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:'John'</a:t>
            </a:r>
            <a:r>
              <a:rPr sz="1800" b="1" spc="-254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(µ</a:t>
            </a:r>
            <a:r>
              <a:rPr sz="1800" b="1" spc="-260" dirty="0">
                <a:latin typeface="Courier New"/>
                <a:cs typeface="Courier New"/>
              </a:rPr>
              <a:t>έλο</a:t>
            </a:r>
            <a:r>
              <a:rPr sz="1800" b="1" spc="-265" dirty="0">
                <a:latin typeface="Courier New"/>
                <a:cs typeface="Courier New"/>
              </a:rPr>
              <a:t>ς)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</a:t>
            </a:r>
            <a:r>
              <a:rPr sz="1800" b="1" spc="-260" dirty="0">
                <a:latin typeface="Courier New"/>
                <a:cs typeface="Courier New"/>
              </a:rPr>
              <a:t>'</a:t>
            </a:r>
            <a:r>
              <a:rPr sz="1800" b="1" spc="-265" dirty="0">
                <a:latin typeface="Courier New"/>
                <a:cs typeface="Courier New"/>
              </a:rPr>
              <a:t>Ελλάδ</a:t>
            </a:r>
            <a:r>
              <a:rPr sz="1800" b="1" spc="-260" dirty="0">
                <a:latin typeface="Courier New"/>
                <a:cs typeface="Courier New"/>
              </a:rPr>
              <a:t>α'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 marL="901700">
              <a:lnSpc>
                <a:spcPts val="2095"/>
              </a:lnSpc>
            </a:pP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1500">
              <a:latin typeface="Times New Roman"/>
              <a:cs typeface="Times New Roman"/>
            </a:endParaRPr>
          </a:p>
          <a:p>
            <a:pPr marL="361315" marR="158115" indent="-348615" algn="just">
              <a:lnSpc>
                <a:spcPct val="958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Μέσ</a:t>
            </a:r>
            <a:r>
              <a:rPr sz="2200" dirty="0">
                <a:latin typeface="Times New Roman"/>
                <a:cs typeface="Times New Roman"/>
              </a:rPr>
              <a:t>ω του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κανόν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απαλοιφή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επανάληψη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(deiteration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πρώτο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10" dirty="0">
                <a:latin typeface="Times New Roman"/>
                <a:cs typeface="Times New Roman"/>
              </a:rPr>
              <a:t>εσωτερικός γράφο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στ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γράφ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(7)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πορε</a:t>
            </a:r>
            <a:r>
              <a:rPr sz="2200" dirty="0">
                <a:latin typeface="Times New Roman"/>
                <a:cs typeface="Times New Roman"/>
              </a:rPr>
              <a:t>ί </a:t>
            </a:r>
            <a:r>
              <a:rPr sz="2200" spc="-15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απαλειφθε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καθώ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ακριβέ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αντίγραφ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του </a:t>
            </a:r>
            <a:r>
              <a:rPr sz="2200" spc="-5" dirty="0">
                <a:latin typeface="Times New Roman"/>
                <a:cs typeface="Times New Roman"/>
              </a:rPr>
              <a:t>γράφο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(5</a:t>
            </a:r>
            <a:r>
              <a:rPr sz="2200" dirty="0">
                <a:latin typeface="Times New Roman"/>
                <a:cs typeface="Times New Roman"/>
              </a:rPr>
              <a:t>) που </a:t>
            </a:r>
            <a:r>
              <a:rPr sz="2200" spc="-10" dirty="0">
                <a:latin typeface="Times New Roman"/>
                <a:cs typeface="Times New Roman"/>
              </a:rPr>
              <a:t>εξακολουθε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spc="-10" dirty="0">
                <a:latin typeface="Times New Roman"/>
                <a:cs typeface="Times New Roman"/>
              </a:rPr>
              <a:t> υπάρχε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στ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5" dirty="0">
                <a:latin typeface="Times New Roman"/>
                <a:cs typeface="Times New Roman"/>
              </a:rPr>
              <a:t> αρχικό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σύνολ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γράφων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465455">
              <a:lnSpc>
                <a:spcPct val="100000"/>
              </a:lnSpc>
              <a:spcBef>
                <a:spcPts val="944"/>
              </a:spcBef>
            </a:pPr>
            <a:r>
              <a:rPr sz="1800" b="1" spc="-265" dirty="0">
                <a:latin typeface="Courier New"/>
                <a:cs typeface="Courier New"/>
              </a:rPr>
              <a:t>8</a:t>
            </a:r>
            <a:r>
              <a:rPr sz="1800" b="1" spc="-220" dirty="0">
                <a:latin typeface="Courier New"/>
                <a:cs typeface="Courier New"/>
              </a:rPr>
              <a:t>.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30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90" dirty="0">
                <a:latin typeface="Symbol"/>
                <a:cs typeface="Symbol"/>
              </a:rPr>
              <a:t></a:t>
            </a:r>
            <a:r>
              <a:rPr sz="1800" b="1" spc="-220" dirty="0">
                <a:latin typeface="Courier New"/>
                <a:cs typeface="Courier New"/>
              </a:rPr>
              <a:t>[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5" dirty="0">
                <a:latin typeface="Courier New"/>
                <a:cs typeface="Courier New"/>
              </a:rPr>
              <a:t>[Πολίτη</a:t>
            </a:r>
            <a:r>
              <a:rPr sz="1800" b="1" spc="-260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:'John'</a:t>
            </a:r>
            <a:r>
              <a:rPr sz="1800" b="1" spc="-260" dirty="0">
                <a:latin typeface="Courier New"/>
                <a:cs typeface="Courier New"/>
              </a:rPr>
              <a:t>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0" dirty="0">
                <a:latin typeface="Courier New"/>
                <a:cs typeface="Courier New"/>
              </a:rPr>
              <a:t>(</a:t>
            </a:r>
            <a:r>
              <a:rPr sz="1800" b="1" spc="-265" dirty="0">
                <a:latin typeface="Courier New"/>
                <a:cs typeface="Courier New"/>
              </a:rPr>
              <a:t>µ</a:t>
            </a:r>
            <a:r>
              <a:rPr sz="1800" b="1" spc="-260" dirty="0">
                <a:latin typeface="Courier New"/>
                <a:cs typeface="Courier New"/>
              </a:rPr>
              <a:t>έλο</a:t>
            </a:r>
            <a:r>
              <a:rPr sz="1800" b="1" spc="-265" dirty="0">
                <a:latin typeface="Courier New"/>
                <a:cs typeface="Courier New"/>
              </a:rPr>
              <a:t>ς</a:t>
            </a:r>
            <a:r>
              <a:rPr sz="1800" b="1" spc="-260" dirty="0">
                <a:latin typeface="Courier New"/>
                <a:cs typeface="Courier New"/>
              </a:rPr>
              <a:t>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:'</a:t>
            </a:r>
            <a:r>
              <a:rPr sz="1800" b="1" spc="-260" dirty="0">
                <a:latin typeface="Courier New"/>
                <a:cs typeface="Courier New"/>
              </a:rPr>
              <a:t>Ελλάδ</a:t>
            </a:r>
            <a:r>
              <a:rPr sz="1800" b="1" spc="-265" dirty="0">
                <a:latin typeface="Courier New"/>
                <a:cs typeface="Courier New"/>
              </a:rPr>
              <a:t>α'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r>
              <a:rPr sz="1800" b="1" spc="-300" dirty="0">
                <a:latin typeface="Courier New"/>
                <a:cs typeface="Courier New"/>
              </a:rPr>
              <a:t> </a:t>
            </a:r>
            <a:r>
              <a:rPr sz="1800" b="1" spc="-220" dirty="0"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1700">
              <a:latin typeface="Times New Roman"/>
              <a:cs typeface="Times New Roman"/>
            </a:endParaRPr>
          </a:p>
          <a:p>
            <a:pPr marL="361315" marR="546735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διπλ</a:t>
            </a:r>
            <a:r>
              <a:rPr sz="2200" spc="-5" dirty="0">
                <a:latin typeface="Times New Roman"/>
                <a:cs typeface="Times New Roman"/>
              </a:rPr>
              <a:t>ή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άρνησ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ορίζου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δύ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διαδοχικ</a:t>
            </a:r>
            <a:r>
              <a:rPr sz="2200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φωλια</a:t>
            </a:r>
            <a:r>
              <a:rPr sz="2200" spc="5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έν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αρνητικ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πλαίσια </a:t>
            </a:r>
            <a:r>
              <a:rPr sz="2200" dirty="0">
                <a:latin typeface="Times New Roman"/>
                <a:cs typeface="Times New Roman"/>
              </a:rPr>
              <a:t>συ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φραζ</a:t>
            </a:r>
            <a:r>
              <a:rPr sz="2200" spc="5" dirty="0">
                <a:latin typeface="Times New Roman"/>
                <a:cs typeface="Times New Roman"/>
              </a:rPr>
              <a:t>ό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ενω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στ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γράφ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(8)</a:t>
            </a:r>
            <a:r>
              <a:rPr sz="2200" dirty="0">
                <a:latin typeface="Times New Roman"/>
                <a:cs typeface="Times New Roman"/>
              </a:rPr>
              <a:t>,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πορε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απαλειφθε</a:t>
            </a:r>
            <a:r>
              <a:rPr sz="2200" spc="0" dirty="0">
                <a:latin typeface="Times New Roman"/>
                <a:cs typeface="Times New Roman"/>
              </a:rPr>
              <a:t>ί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οπότ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προκύπτε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το </a:t>
            </a:r>
            <a:r>
              <a:rPr sz="2200" dirty="0">
                <a:latin typeface="Times New Roman"/>
                <a:cs typeface="Times New Roman"/>
              </a:rPr>
              <a:t>συ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πέρα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 </a:t>
            </a:r>
            <a:r>
              <a:rPr sz="2200" dirty="0">
                <a:latin typeface="Times New Roman"/>
                <a:cs typeface="Times New Roman"/>
              </a:rPr>
              <a:t>ότι</a:t>
            </a:r>
            <a:r>
              <a:rPr sz="2200" spc="-5" dirty="0">
                <a:latin typeface="Times New Roman"/>
                <a:cs typeface="Times New Roman"/>
              </a:rPr>
              <a:t> "</a:t>
            </a:r>
            <a:r>
              <a:rPr sz="2200" dirty="0">
                <a:latin typeface="Times New Roman"/>
                <a:cs typeface="Times New Roman"/>
              </a:rPr>
              <a:t>Ο </a:t>
            </a:r>
            <a:r>
              <a:rPr sz="2200" spc="-5" dirty="0">
                <a:latin typeface="Times New Roman"/>
                <a:cs typeface="Times New Roman"/>
              </a:rPr>
              <a:t>Joh</a:t>
            </a:r>
            <a:r>
              <a:rPr sz="2200" dirty="0">
                <a:latin typeface="Times New Roman"/>
                <a:cs typeface="Times New Roman"/>
              </a:rPr>
              <a:t>n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Έλληνα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πολίτη</a:t>
            </a:r>
            <a:r>
              <a:rPr sz="2200" dirty="0">
                <a:latin typeface="Times New Roman"/>
                <a:cs typeface="Times New Roman"/>
              </a:rPr>
              <a:t>ς"</a:t>
            </a:r>
            <a:r>
              <a:rPr sz="2200" spc="-5" dirty="0">
                <a:latin typeface="Times New Roman"/>
                <a:cs typeface="Times New Roman"/>
              </a:rPr>
              <a:t> (γράφος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(9)).</a:t>
            </a:r>
            <a:endParaRPr sz="2200">
              <a:latin typeface="Times New Roman"/>
              <a:cs typeface="Times New Roman"/>
            </a:endParaRPr>
          </a:p>
          <a:p>
            <a:pPr marL="465455">
              <a:lnSpc>
                <a:spcPct val="100000"/>
              </a:lnSpc>
              <a:spcBef>
                <a:spcPts val="869"/>
              </a:spcBef>
            </a:pPr>
            <a:r>
              <a:rPr sz="1800" b="1" spc="-265" dirty="0">
                <a:latin typeface="Courier New"/>
                <a:cs typeface="Courier New"/>
              </a:rPr>
              <a:t>9</a:t>
            </a:r>
            <a:r>
              <a:rPr sz="1800" b="1" spc="-220" dirty="0">
                <a:latin typeface="Courier New"/>
                <a:cs typeface="Courier New"/>
              </a:rPr>
              <a:t>.</a:t>
            </a:r>
            <a:r>
              <a:rPr sz="1800" b="1" spc="-305" dirty="0">
                <a:latin typeface="Courier New"/>
                <a:cs typeface="Courier New"/>
              </a:rPr>
              <a:t> </a:t>
            </a:r>
            <a:r>
              <a:rPr sz="1800" b="1" spc="-260" dirty="0">
                <a:latin typeface="Courier New"/>
                <a:cs typeface="Courier New"/>
              </a:rPr>
              <a:t>[</a:t>
            </a:r>
            <a:r>
              <a:rPr sz="1800" b="1" spc="-265" dirty="0">
                <a:latin typeface="Courier New"/>
                <a:cs typeface="Courier New"/>
              </a:rPr>
              <a:t>Πολίτη</a:t>
            </a:r>
            <a:r>
              <a:rPr sz="1800" b="1" spc="-254" dirty="0">
                <a:latin typeface="Courier New"/>
                <a:cs typeface="Courier New"/>
              </a:rPr>
              <a:t>ς</a:t>
            </a:r>
            <a:r>
              <a:rPr sz="1800" b="1" spc="-265" dirty="0">
                <a:latin typeface="Courier New"/>
                <a:cs typeface="Courier New"/>
              </a:rPr>
              <a:t>:'John']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(µέλο</a:t>
            </a:r>
            <a:r>
              <a:rPr sz="1800" b="1" spc="-260" dirty="0">
                <a:latin typeface="Courier New"/>
                <a:cs typeface="Courier New"/>
              </a:rPr>
              <a:t>ς)</a:t>
            </a:r>
            <a:r>
              <a:rPr sz="1800" b="1" spc="-395" dirty="0">
                <a:latin typeface="Symbol"/>
                <a:cs typeface="Symbol"/>
              </a:rPr>
              <a:t></a:t>
            </a:r>
            <a:r>
              <a:rPr sz="1800" b="1" spc="-265" dirty="0">
                <a:latin typeface="Courier New"/>
                <a:cs typeface="Courier New"/>
              </a:rPr>
              <a:t>[Χώρ</a:t>
            </a:r>
            <a:r>
              <a:rPr sz="1800" b="1" spc="-260" dirty="0">
                <a:latin typeface="Courier New"/>
                <a:cs typeface="Courier New"/>
              </a:rPr>
              <a:t>α</a:t>
            </a:r>
            <a:r>
              <a:rPr sz="1800" b="1" spc="-265" dirty="0">
                <a:latin typeface="Courier New"/>
                <a:cs typeface="Courier New"/>
              </a:rPr>
              <a:t>:'</a:t>
            </a:r>
            <a:r>
              <a:rPr sz="1800" b="1" spc="-260" dirty="0">
                <a:latin typeface="Courier New"/>
                <a:cs typeface="Courier New"/>
              </a:rPr>
              <a:t>Ελλάδ</a:t>
            </a:r>
            <a:r>
              <a:rPr sz="1800" b="1" spc="-265" dirty="0">
                <a:latin typeface="Courier New"/>
                <a:cs typeface="Courier New"/>
              </a:rPr>
              <a:t>α']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5" name="object 9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47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8390">
              <a:lnSpc>
                <a:spcPct val="100000"/>
              </a:lnSpc>
            </a:pPr>
            <a:r>
              <a:rPr spc="-10" dirty="0"/>
              <a:t>Σ</a:t>
            </a:r>
            <a:r>
              <a:rPr spc="-5" dirty="0"/>
              <a:t>η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ασιο</a:t>
            </a:r>
            <a:r>
              <a:rPr spc="-45" dirty="0"/>
              <a:t>λ</a:t>
            </a:r>
            <a:r>
              <a:rPr spc="-5" dirty="0"/>
              <a:t>ο</a:t>
            </a:r>
            <a:r>
              <a:rPr spc="-10" dirty="0"/>
              <a:t>γι</a:t>
            </a:r>
            <a:r>
              <a:rPr spc="-110" dirty="0"/>
              <a:t>κ</a:t>
            </a:r>
            <a:r>
              <a:rPr spc="-5" dirty="0"/>
              <a:t>ά</a:t>
            </a:r>
            <a:r>
              <a:rPr spc="-95" dirty="0"/>
              <a:t> </a:t>
            </a:r>
            <a:r>
              <a:rPr spc="40" dirty="0"/>
              <a:t>∆ίκτυ</a:t>
            </a:r>
            <a:r>
              <a:rPr spc="60" dirty="0"/>
              <a:t>α</a:t>
            </a:r>
            <a:r>
              <a:rPr spc="5" dirty="0"/>
              <a:t> </a:t>
            </a:r>
            <a:r>
              <a:rPr dirty="0">
                <a:latin typeface="Arial"/>
                <a:cs typeface="Arial"/>
              </a:rPr>
              <a:t>(semantic networks)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893317"/>
            <a:ext cx="8768715" cy="1588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Αποτελούντα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dirty="0">
                <a:latin typeface="Times New Roman"/>
                <a:cs typeface="Times New Roman"/>
              </a:rPr>
              <a:t> κ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βους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(nodes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-10" dirty="0">
                <a:latin typeface="Times New Roman"/>
                <a:cs typeface="Times New Roman"/>
              </a:rPr>
              <a:t> 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δε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ού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-5" dirty="0">
                <a:latin typeface="Times New Roman"/>
                <a:cs typeface="Times New Roman"/>
              </a:rPr>
              <a:t> (links</a:t>
            </a:r>
            <a:r>
              <a:rPr sz="2200" dirty="0">
                <a:latin typeface="Times New Roman"/>
                <a:cs typeface="Times New Roman"/>
              </a:rPr>
              <a:t>)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εσ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του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ts val="235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spc="-5" dirty="0">
                <a:latin typeface="Times New Roman"/>
                <a:cs typeface="Times New Roman"/>
              </a:rPr>
              <a:t>κό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5" dirty="0">
                <a:latin typeface="Times New Roman"/>
                <a:cs typeface="Times New Roman"/>
              </a:rPr>
              <a:t>βοι</a:t>
            </a:r>
            <a:r>
              <a:rPr sz="2000" spc="-5" dirty="0">
                <a:latin typeface="Times New Roman"/>
                <a:cs typeface="Times New Roman"/>
              </a:rPr>
              <a:t>: υποδηλώνουν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κλάσεις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ένω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(classes),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εν</a:t>
            </a:r>
            <a:r>
              <a:rPr sz="2000" spc="-5" dirty="0">
                <a:latin typeface="Times New Roman"/>
                <a:cs typeface="Times New Roman"/>
              </a:rPr>
              <a:t>α (objects),</a:t>
            </a:r>
            <a:endParaRPr sz="2000">
              <a:latin typeface="Times New Roman"/>
              <a:cs typeface="Times New Roman"/>
            </a:endParaRPr>
          </a:p>
          <a:p>
            <a:pPr marL="711200">
              <a:lnSpc>
                <a:spcPts val="2350"/>
              </a:lnSpc>
            </a:pPr>
            <a:r>
              <a:rPr sz="2000" spc="-5" dirty="0">
                <a:latin typeface="Times New Roman"/>
                <a:cs typeface="Times New Roman"/>
              </a:rPr>
              <a:t>έννοιες (concepts),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</a:t>
            </a:r>
            <a:r>
              <a:rPr sz="2000" spc="-1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ιδιοτήτων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(values)</a:t>
            </a:r>
            <a:endParaRPr sz="2000">
              <a:latin typeface="Times New Roman"/>
              <a:cs typeface="Times New Roman"/>
            </a:endParaRPr>
          </a:p>
          <a:p>
            <a:pPr marL="711200" marR="5080" indent="-349885">
              <a:lnSpc>
                <a:spcPts val="2300"/>
              </a:lnSpc>
              <a:spcBef>
                <a:spcPts val="36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b="1" spc="-10" dirty="0">
                <a:latin typeface="Times New Roman"/>
                <a:cs typeface="Times New Roman"/>
              </a:rPr>
              <a:t>δε</a:t>
            </a:r>
            <a:r>
              <a:rPr sz="2000" b="1" spc="-5" dirty="0">
                <a:latin typeface="Times New Roman"/>
                <a:cs typeface="Times New Roman"/>
              </a:rPr>
              <a:t>σ</a:t>
            </a:r>
            <a:r>
              <a:rPr sz="2000" b="1" spc="-20" dirty="0">
                <a:latin typeface="Times New Roman"/>
                <a:cs typeface="Times New Roman"/>
              </a:rPr>
              <a:t>µ</a:t>
            </a:r>
            <a:r>
              <a:rPr sz="2000" b="1" spc="-5" dirty="0">
                <a:latin typeface="Times New Roman"/>
                <a:cs typeface="Times New Roman"/>
              </a:rPr>
              <a:t>οί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υποδηλώνουν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σχέσεις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(relations)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80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εταξ</a:t>
            </a:r>
            <a:r>
              <a:rPr sz="2000" spc="-5" dirty="0">
                <a:latin typeface="Times New Roman"/>
                <a:cs typeface="Times New Roman"/>
              </a:rPr>
              <a:t>ύ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9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ιδιότητες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που συνδέουν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εν</a:t>
            </a:r>
            <a:r>
              <a:rPr sz="2000" spc="-5" dirty="0">
                <a:latin typeface="Times New Roman"/>
                <a:cs typeface="Times New Roman"/>
              </a:rPr>
              <a:t>α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</a:t>
            </a:r>
            <a:r>
              <a:rPr sz="2000" spc="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ές.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512936" y="4081271"/>
            <a:ext cx="127635" cy="1588770"/>
          </a:xfrm>
          <a:custGeom>
            <a:avLst/>
            <a:gdLst/>
            <a:ahLst/>
            <a:cxnLst/>
            <a:rect l="l" t="t" r="r" b="b"/>
            <a:pathLst>
              <a:path w="127634" h="1588770">
                <a:moveTo>
                  <a:pt x="127266" y="1462277"/>
                </a:moveTo>
                <a:lnTo>
                  <a:pt x="127266" y="0"/>
                </a:lnTo>
                <a:lnTo>
                  <a:pt x="0" y="126491"/>
                </a:lnTo>
                <a:lnTo>
                  <a:pt x="0" y="1588769"/>
                </a:lnTo>
                <a:lnTo>
                  <a:pt x="127266" y="1462277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32698" y="4081271"/>
            <a:ext cx="508000" cy="1588770"/>
          </a:xfrm>
          <a:custGeom>
            <a:avLst/>
            <a:gdLst/>
            <a:ahLst/>
            <a:cxnLst/>
            <a:rect l="l" t="t" r="r" b="b"/>
            <a:pathLst>
              <a:path w="508000" h="1588770">
                <a:moveTo>
                  <a:pt x="126504" y="0"/>
                </a:moveTo>
                <a:lnTo>
                  <a:pt x="0" y="126491"/>
                </a:lnTo>
                <a:lnTo>
                  <a:pt x="0" y="1588769"/>
                </a:lnTo>
                <a:lnTo>
                  <a:pt x="380237" y="1588769"/>
                </a:lnTo>
                <a:lnTo>
                  <a:pt x="507504" y="1462277"/>
                </a:lnTo>
                <a:lnTo>
                  <a:pt x="507504" y="0"/>
                </a:lnTo>
                <a:lnTo>
                  <a:pt x="126504" y="0"/>
                </a:lnTo>
                <a:close/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32698" y="4081271"/>
            <a:ext cx="508000" cy="127000"/>
          </a:xfrm>
          <a:custGeom>
            <a:avLst/>
            <a:gdLst/>
            <a:ahLst/>
            <a:cxnLst/>
            <a:rect l="l" t="t" r="r" b="b"/>
            <a:pathLst>
              <a:path w="508000" h="127000">
                <a:moveTo>
                  <a:pt x="0" y="126491"/>
                </a:moveTo>
                <a:lnTo>
                  <a:pt x="380237" y="126491"/>
                </a:lnTo>
                <a:lnTo>
                  <a:pt x="507504" y="0"/>
                </a:lnTo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512936" y="4207764"/>
            <a:ext cx="0" cy="1462405"/>
          </a:xfrm>
          <a:custGeom>
            <a:avLst/>
            <a:gdLst/>
            <a:ahLst/>
            <a:cxnLst/>
            <a:rect l="l" t="t" r="r" b="b"/>
            <a:pathLst>
              <a:path h="1462404">
                <a:moveTo>
                  <a:pt x="0" y="0"/>
                </a:moveTo>
                <a:lnTo>
                  <a:pt x="0" y="1462277"/>
                </a:lnTo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35113" y="4081271"/>
            <a:ext cx="127000" cy="1588770"/>
          </a:xfrm>
          <a:custGeom>
            <a:avLst/>
            <a:gdLst/>
            <a:ahLst/>
            <a:cxnLst/>
            <a:rect l="l" t="t" r="r" b="b"/>
            <a:pathLst>
              <a:path w="127000" h="1588770">
                <a:moveTo>
                  <a:pt x="126504" y="1462277"/>
                </a:moveTo>
                <a:lnTo>
                  <a:pt x="126504" y="0"/>
                </a:lnTo>
                <a:lnTo>
                  <a:pt x="0" y="126491"/>
                </a:lnTo>
                <a:lnTo>
                  <a:pt x="0" y="1588769"/>
                </a:lnTo>
                <a:lnTo>
                  <a:pt x="126504" y="1462277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4113" y="4081271"/>
            <a:ext cx="508000" cy="1588770"/>
          </a:xfrm>
          <a:custGeom>
            <a:avLst/>
            <a:gdLst/>
            <a:ahLst/>
            <a:cxnLst/>
            <a:rect l="l" t="t" r="r" b="b"/>
            <a:pathLst>
              <a:path w="508000" h="1588770">
                <a:moveTo>
                  <a:pt x="127266" y="0"/>
                </a:moveTo>
                <a:lnTo>
                  <a:pt x="0" y="126491"/>
                </a:lnTo>
                <a:lnTo>
                  <a:pt x="0" y="1588769"/>
                </a:lnTo>
                <a:lnTo>
                  <a:pt x="381000" y="1588769"/>
                </a:lnTo>
                <a:lnTo>
                  <a:pt x="507504" y="1462277"/>
                </a:lnTo>
                <a:lnTo>
                  <a:pt x="507504" y="0"/>
                </a:lnTo>
                <a:lnTo>
                  <a:pt x="127266" y="0"/>
                </a:lnTo>
                <a:close/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4113" y="4081271"/>
            <a:ext cx="508000" cy="127000"/>
          </a:xfrm>
          <a:custGeom>
            <a:avLst/>
            <a:gdLst/>
            <a:ahLst/>
            <a:cxnLst/>
            <a:rect l="l" t="t" r="r" b="b"/>
            <a:pathLst>
              <a:path w="508000" h="127000">
                <a:moveTo>
                  <a:pt x="0" y="126491"/>
                </a:moveTo>
                <a:lnTo>
                  <a:pt x="381000" y="126491"/>
                </a:lnTo>
                <a:lnTo>
                  <a:pt x="507504" y="0"/>
                </a:lnTo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635113" y="4207764"/>
            <a:ext cx="0" cy="1462405"/>
          </a:xfrm>
          <a:custGeom>
            <a:avLst/>
            <a:gdLst/>
            <a:ahLst/>
            <a:cxnLst/>
            <a:rect l="l" t="t" r="r" b="b"/>
            <a:pathLst>
              <a:path h="1462404">
                <a:moveTo>
                  <a:pt x="0" y="0"/>
                </a:moveTo>
                <a:lnTo>
                  <a:pt x="0" y="1462277"/>
                </a:lnTo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103236" y="3701796"/>
            <a:ext cx="1697355" cy="498475"/>
          </a:xfrm>
          <a:custGeom>
            <a:avLst/>
            <a:gdLst/>
            <a:ahLst/>
            <a:cxnLst/>
            <a:rect l="l" t="t" r="r" b="b"/>
            <a:pathLst>
              <a:path w="1697354" h="498475">
                <a:moveTo>
                  <a:pt x="1696986" y="374903"/>
                </a:moveTo>
                <a:lnTo>
                  <a:pt x="1696986" y="0"/>
                </a:lnTo>
                <a:lnTo>
                  <a:pt x="124980" y="0"/>
                </a:lnTo>
                <a:lnTo>
                  <a:pt x="0" y="126491"/>
                </a:lnTo>
                <a:lnTo>
                  <a:pt x="0" y="498348"/>
                </a:lnTo>
                <a:lnTo>
                  <a:pt x="1572780" y="498348"/>
                </a:lnTo>
                <a:lnTo>
                  <a:pt x="1696986" y="3749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103236" y="3701796"/>
            <a:ext cx="1697355" cy="127000"/>
          </a:xfrm>
          <a:custGeom>
            <a:avLst/>
            <a:gdLst/>
            <a:ahLst/>
            <a:cxnLst/>
            <a:rect l="l" t="t" r="r" b="b"/>
            <a:pathLst>
              <a:path w="1697354" h="127000">
                <a:moveTo>
                  <a:pt x="1696986" y="0"/>
                </a:moveTo>
                <a:lnTo>
                  <a:pt x="124980" y="0"/>
                </a:lnTo>
                <a:lnTo>
                  <a:pt x="0" y="126491"/>
                </a:lnTo>
                <a:lnTo>
                  <a:pt x="1572780" y="126491"/>
                </a:lnTo>
                <a:lnTo>
                  <a:pt x="16969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676017" y="3701796"/>
            <a:ext cx="124460" cy="498475"/>
          </a:xfrm>
          <a:custGeom>
            <a:avLst/>
            <a:gdLst/>
            <a:ahLst/>
            <a:cxnLst/>
            <a:rect l="l" t="t" r="r" b="b"/>
            <a:pathLst>
              <a:path w="124459" h="498475">
                <a:moveTo>
                  <a:pt x="124206" y="374903"/>
                </a:moveTo>
                <a:lnTo>
                  <a:pt x="124206" y="0"/>
                </a:lnTo>
                <a:lnTo>
                  <a:pt x="0" y="126491"/>
                </a:lnTo>
                <a:lnTo>
                  <a:pt x="0" y="498348"/>
                </a:lnTo>
                <a:lnTo>
                  <a:pt x="124206" y="374903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103236" y="3701796"/>
            <a:ext cx="1697355" cy="498475"/>
          </a:xfrm>
          <a:custGeom>
            <a:avLst/>
            <a:gdLst/>
            <a:ahLst/>
            <a:cxnLst/>
            <a:rect l="l" t="t" r="r" b="b"/>
            <a:pathLst>
              <a:path w="1697354" h="498475">
                <a:moveTo>
                  <a:pt x="124980" y="0"/>
                </a:moveTo>
                <a:lnTo>
                  <a:pt x="0" y="126491"/>
                </a:lnTo>
                <a:lnTo>
                  <a:pt x="0" y="498348"/>
                </a:lnTo>
                <a:lnTo>
                  <a:pt x="1572780" y="498348"/>
                </a:lnTo>
                <a:lnTo>
                  <a:pt x="1696986" y="374903"/>
                </a:lnTo>
                <a:lnTo>
                  <a:pt x="1696986" y="0"/>
                </a:lnTo>
                <a:lnTo>
                  <a:pt x="124980" y="0"/>
                </a:lnTo>
                <a:close/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103236" y="3701796"/>
            <a:ext cx="1697355" cy="127000"/>
          </a:xfrm>
          <a:custGeom>
            <a:avLst/>
            <a:gdLst/>
            <a:ahLst/>
            <a:cxnLst/>
            <a:rect l="l" t="t" r="r" b="b"/>
            <a:pathLst>
              <a:path w="1697354" h="127000">
                <a:moveTo>
                  <a:pt x="0" y="126491"/>
                </a:moveTo>
                <a:lnTo>
                  <a:pt x="1572780" y="126491"/>
                </a:lnTo>
                <a:lnTo>
                  <a:pt x="1696986" y="0"/>
                </a:lnTo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676017" y="3828288"/>
            <a:ext cx="0" cy="372110"/>
          </a:xfrm>
          <a:custGeom>
            <a:avLst/>
            <a:gdLst/>
            <a:ahLst/>
            <a:cxnLst/>
            <a:rect l="l" t="t" r="r" b="b"/>
            <a:pathLst>
              <a:path h="372110">
                <a:moveTo>
                  <a:pt x="0" y="0"/>
                </a:moveTo>
                <a:lnTo>
                  <a:pt x="0" y="371856"/>
                </a:lnTo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885303" y="3898900"/>
            <a:ext cx="144780" cy="247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spc="5" dirty="0">
                <a:latin typeface="Arial"/>
                <a:cs typeface="Arial"/>
              </a:rPr>
              <a:t>Γ</a:t>
            </a:r>
            <a:endParaRPr sz="15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385431" y="4805679"/>
            <a:ext cx="167640" cy="247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spc="170" dirty="0">
                <a:latin typeface="Arial"/>
                <a:cs typeface="Arial"/>
              </a:rPr>
              <a:t>∆</a:t>
            </a:r>
            <a:endParaRPr sz="15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54110" y="4805679"/>
            <a:ext cx="168910" cy="247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spc="5" dirty="0">
                <a:latin typeface="Arial"/>
                <a:cs typeface="Arial"/>
              </a:rPr>
              <a:t>Β</a:t>
            </a:r>
            <a:endParaRPr sz="15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605648" y="5964669"/>
            <a:ext cx="596900" cy="247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dirty="0">
                <a:latin typeface="Arial"/>
                <a:cs typeface="Arial"/>
              </a:rPr>
              <a:t>α</a:t>
            </a:r>
            <a:r>
              <a:rPr sz="1550" b="1" spc="35" dirty="0">
                <a:latin typeface="Arial"/>
                <a:cs typeface="Arial"/>
              </a:rPr>
              <a:t>ψ</a:t>
            </a:r>
            <a:r>
              <a:rPr sz="1550" b="1" spc="-5" dirty="0">
                <a:latin typeface="Arial"/>
                <a:cs typeface="Arial"/>
              </a:rPr>
              <a:t>ίδα</a:t>
            </a:r>
            <a:endParaRPr sz="155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171073" y="2957322"/>
            <a:ext cx="120014" cy="1083945"/>
          </a:xfrm>
          <a:custGeom>
            <a:avLst/>
            <a:gdLst/>
            <a:ahLst/>
            <a:cxnLst/>
            <a:rect l="l" t="t" r="r" b="b"/>
            <a:pathLst>
              <a:path w="120014" h="1083945">
                <a:moveTo>
                  <a:pt x="119634" y="963929"/>
                </a:moveTo>
                <a:lnTo>
                  <a:pt x="60198" y="1004315"/>
                </a:lnTo>
                <a:lnTo>
                  <a:pt x="0" y="963929"/>
                </a:lnTo>
                <a:lnTo>
                  <a:pt x="50292" y="1063877"/>
                </a:lnTo>
                <a:lnTo>
                  <a:pt x="50292" y="1006601"/>
                </a:lnTo>
                <a:lnTo>
                  <a:pt x="52578" y="1011936"/>
                </a:lnTo>
                <a:lnTo>
                  <a:pt x="57912" y="1014222"/>
                </a:lnTo>
                <a:lnTo>
                  <a:pt x="64770" y="1014222"/>
                </a:lnTo>
                <a:lnTo>
                  <a:pt x="67056" y="1011936"/>
                </a:lnTo>
                <a:lnTo>
                  <a:pt x="69342" y="1006601"/>
                </a:lnTo>
                <a:lnTo>
                  <a:pt x="69342" y="1065158"/>
                </a:lnTo>
                <a:lnTo>
                  <a:pt x="119634" y="963929"/>
                </a:lnTo>
                <a:close/>
              </a:path>
              <a:path w="120014" h="1083945">
                <a:moveTo>
                  <a:pt x="69342" y="998102"/>
                </a:moveTo>
                <a:lnTo>
                  <a:pt x="69342" y="4571"/>
                </a:lnTo>
                <a:lnTo>
                  <a:pt x="64770" y="0"/>
                </a:lnTo>
                <a:lnTo>
                  <a:pt x="57912" y="0"/>
                </a:lnTo>
                <a:lnTo>
                  <a:pt x="52578" y="2285"/>
                </a:lnTo>
                <a:lnTo>
                  <a:pt x="50292" y="4571"/>
                </a:lnTo>
                <a:lnTo>
                  <a:pt x="50292" y="997670"/>
                </a:lnTo>
                <a:lnTo>
                  <a:pt x="60198" y="1004315"/>
                </a:lnTo>
                <a:lnTo>
                  <a:pt x="69342" y="998102"/>
                </a:lnTo>
                <a:close/>
              </a:path>
              <a:path w="120014" h="1083945">
                <a:moveTo>
                  <a:pt x="69342" y="1065158"/>
                </a:moveTo>
                <a:lnTo>
                  <a:pt x="69342" y="1006601"/>
                </a:lnTo>
                <a:lnTo>
                  <a:pt x="67056" y="1011936"/>
                </a:lnTo>
                <a:lnTo>
                  <a:pt x="64770" y="1014222"/>
                </a:lnTo>
                <a:lnTo>
                  <a:pt x="57912" y="1014222"/>
                </a:lnTo>
                <a:lnTo>
                  <a:pt x="52578" y="1011936"/>
                </a:lnTo>
                <a:lnTo>
                  <a:pt x="50292" y="1006601"/>
                </a:lnTo>
                <a:lnTo>
                  <a:pt x="50292" y="1063877"/>
                </a:lnTo>
                <a:lnTo>
                  <a:pt x="60198" y="1083564"/>
                </a:lnTo>
                <a:lnTo>
                  <a:pt x="69342" y="106515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21365" y="2957322"/>
            <a:ext cx="19050" cy="1014730"/>
          </a:xfrm>
          <a:custGeom>
            <a:avLst/>
            <a:gdLst/>
            <a:ahLst/>
            <a:cxnLst/>
            <a:rect l="l" t="t" r="r" b="b"/>
            <a:pathLst>
              <a:path w="19050" h="1014729">
                <a:moveTo>
                  <a:pt x="19050" y="9905"/>
                </a:moveTo>
                <a:lnTo>
                  <a:pt x="19050" y="1006601"/>
                </a:lnTo>
                <a:lnTo>
                  <a:pt x="16763" y="1011936"/>
                </a:lnTo>
                <a:lnTo>
                  <a:pt x="14477" y="1014222"/>
                </a:lnTo>
                <a:lnTo>
                  <a:pt x="7619" y="1014222"/>
                </a:lnTo>
                <a:lnTo>
                  <a:pt x="2286" y="1011936"/>
                </a:lnTo>
                <a:lnTo>
                  <a:pt x="0" y="1006601"/>
                </a:lnTo>
                <a:lnTo>
                  <a:pt x="0" y="4571"/>
                </a:lnTo>
                <a:lnTo>
                  <a:pt x="2286" y="2285"/>
                </a:lnTo>
                <a:lnTo>
                  <a:pt x="7619" y="0"/>
                </a:lnTo>
                <a:lnTo>
                  <a:pt x="14477" y="0"/>
                </a:lnTo>
                <a:lnTo>
                  <a:pt x="19050" y="4571"/>
                </a:lnTo>
                <a:lnTo>
                  <a:pt x="19050" y="990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171073" y="3921252"/>
            <a:ext cx="120014" cy="120014"/>
          </a:xfrm>
          <a:custGeom>
            <a:avLst/>
            <a:gdLst/>
            <a:ahLst/>
            <a:cxnLst/>
            <a:rect l="l" t="t" r="r" b="b"/>
            <a:pathLst>
              <a:path w="120014" h="120014">
                <a:moveTo>
                  <a:pt x="60198" y="40386"/>
                </a:moveTo>
                <a:lnTo>
                  <a:pt x="119634" y="0"/>
                </a:lnTo>
                <a:lnTo>
                  <a:pt x="60198" y="119634"/>
                </a:lnTo>
                <a:lnTo>
                  <a:pt x="0" y="0"/>
                </a:lnTo>
                <a:lnTo>
                  <a:pt x="60198" y="4038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56167" y="2957322"/>
            <a:ext cx="1984375" cy="1083945"/>
          </a:xfrm>
          <a:custGeom>
            <a:avLst/>
            <a:gdLst/>
            <a:ahLst/>
            <a:cxnLst/>
            <a:rect l="l" t="t" r="r" b="b"/>
            <a:pathLst>
              <a:path w="1984375" h="1083945">
                <a:moveTo>
                  <a:pt x="76962" y="973836"/>
                </a:moveTo>
                <a:lnTo>
                  <a:pt x="0" y="1083564"/>
                </a:lnTo>
                <a:lnTo>
                  <a:pt x="60197" y="1081169"/>
                </a:lnTo>
                <a:lnTo>
                  <a:pt x="60197" y="1047750"/>
                </a:lnTo>
                <a:lnTo>
                  <a:pt x="62483" y="1042415"/>
                </a:lnTo>
                <a:lnTo>
                  <a:pt x="62483" y="1040129"/>
                </a:lnTo>
                <a:lnTo>
                  <a:pt x="67056" y="1035557"/>
                </a:lnTo>
                <a:lnTo>
                  <a:pt x="73236" y="1032195"/>
                </a:lnTo>
                <a:lnTo>
                  <a:pt x="76962" y="973836"/>
                </a:lnTo>
                <a:close/>
              </a:path>
              <a:path w="1984375" h="1083945">
                <a:moveTo>
                  <a:pt x="73236" y="1032195"/>
                </a:moveTo>
                <a:lnTo>
                  <a:pt x="67056" y="1035557"/>
                </a:lnTo>
                <a:lnTo>
                  <a:pt x="62483" y="1040129"/>
                </a:lnTo>
                <a:lnTo>
                  <a:pt x="62483" y="1042415"/>
                </a:lnTo>
                <a:lnTo>
                  <a:pt x="60197" y="1047750"/>
                </a:lnTo>
                <a:lnTo>
                  <a:pt x="67056" y="1054607"/>
                </a:lnTo>
                <a:lnTo>
                  <a:pt x="72389" y="1054607"/>
                </a:lnTo>
                <a:lnTo>
                  <a:pt x="72389" y="1045463"/>
                </a:lnTo>
                <a:lnTo>
                  <a:pt x="73236" y="1032195"/>
                </a:lnTo>
                <a:close/>
              </a:path>
              <a:path w="1984375" h="1083945">
                <a:moveTo>
                  <a:pt x="134112" y="1078229"/>
                </a:moveTo>
                <a:lnTo>
                  <a:pt x="83209" y="1051207"/>
                </a:lnTo>
                <a:lnTo>
                  <a:pt x="76962" y="1054607"/>
                </a:lnTo>
                <a:lnTo>
                  <a:pt x="67056" y="1054607"/>
                </a:lnTo>
                <a:lnTo>
                  <a:pt x="60197" y="1047750"/>
                </a:lnTo>
                <a:lnTo>
                  <a:pt x="60197" y="1081169"/>
                </a:lnTo>
                <a:lnTo>
                  <a:pt x="134112" y="1078229"/>
                </a:lnTo>
                <a:close/>
              </a:path>
              <a:path w="1984375" h="1083945">
                <a:moveTo>
                  <a:pt x="1984247" y="16763"/>
                </a:moveTo>
                <a:lnTo>
                  <a:pt x="1984247" y="4571"/>
                </a:lnTo>
                <a:lnTo>
                  <a:pt x="1981961" y="2285"/>
                </a:lnTo>
                <a:lnTo>
                  <a:pt x="1977389" y="0"/>
                </a:lnTo>
                <a:lnTo>
                  <a:pt x="1970531" y="0"/>
                </a:lnTo>
                <a:lnTo>
                  <a:pt x="73236" y="1032195"/>
                </a:lnTo>
                <a:lnTo>
                  <a:pt x="72389" y="1045463"/>
                </a:lnTo>
                <a:lnTo>
                  <a:pt x="83209" y="1051207"/>
                </a:lnTo>
                <a:lnTo>
                  <a:pt x="1979675" y="19049"/>
                </a:lnTo>
                <a:lnTo>
                  <a:pt x="1984247" y="16763"/>
                </a:lnTo>
                <a:close/>
              </a:path>
              <a:path w="1984375" h="1083945">
                <a:moveTo>
                  <a:pt x="83209" y="1051207"/>
                </a:moveTo>
                <a:lnTo>
                  <a:pt x="72389" y="1045463"/>
                </a:lnTo>
                <a:lnTo>
                  <a:pt x="72389" y="1054607"/>
                </a:lnTo>
                <a:lnTo>
                  <a:pt x="76962" y="1054607"/>
                </a:lnTo>
                <a:lnTo>
                  <a:pt x="83209" y="105120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316365" y="2957322"/>
            <a:ext cx="1924050" cy="1054735"/>
          </a:xfrm>
          <a:custGeom>
            <a:avLst/>
            <a:gdLst/>
            <a:ahLst/>
            <a:cxnLst/>
            <a:rect l="l" t="t" r="r" b="b"/>
            <a:pathLst>
              <a:path w="1924050" h="1054735">
                <a:moveTo>
                  <a:pt x="1919477" y="19049"/>
                </a:moveTo>
                <a:lnTo>
                  <a:pt x="16764" y="1054607"/>
                </a:lnTo>
                <a:lnTo>
                  <a:pt x="6858" y="1054607"/>
                </a:lnTo>
                <a:lnTo>
                  <a:pt x="0" y="1047750"/>
                </a:lnTo>
                <a:lnTo>
                  <a:pt x="2286" y="1042415"/>
                </a:lnTo>
                <a:lnTo>
                  <a:pt x="2286" y="1040129"/>
                </a:lnTo>
                <a:lnTo>
                  <a:pt x="6858" y="1035557"/>
                </a:lnTo>
                <a:lnTo>
                  <a:pt x="1910333" y="0"/>
                </a:lnTo>
                <a:lnTo>
                  <a:pt x="1917191" y="0"/>
                </a:lnTo>
                <a:lnTo>
                  <a:pt x="1921764" y="2285"/>
                </a:lnTo>
                <a:lnTo>
                  <a:pt x="1924050" y="4571"/>
                </a:lnTo>
                <a:lnTo>
                  <a:pt x="1924050" y="16763"/>
                </a:lnTo>
                <a:lnTo>
                  <a:pt x="1919477" y="1904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256167" y="3931158"/>
            <a:ext cx="134620" cy="109855"/>
          </a:xfrm>
          <a:custGeom>
            <a:avLst/>
            <a:gdLst/>
            <a:ahLst/>
            <a:cxnLst/>
            <a:rect l="l" t="t" r="r" b="b"/>
            <a:pathLst>
              <a:path w="134619" h="109854">
                <a:moveTo>
                  <a:pt x="72389" y="71627"/>
                </a:moveTo>
                <a:lnTo>
                  <a:pt x="134112" y="104393"/>
                </a:lnTo>
                <a:lnTo>
                  <a:pt x="0" y="109727"/>
                </a:lnTo>
                <a:lnTo>
                  <a:pt x="76962" y="0"/>
                </a:lnTo>
                <a:lnTo>
                  <a:pt x="72389" y="7162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21365" y="2957322"/>
            <a:ext cx="1984375" cy="1083945"/>
          </a:xfrm>
          <a:custGeom>
            <a:avLst/>
            <a:gdLst/>
            <a:ahLst/>
            <a:cxnLst/>
            <a:rect l="l" t="t" r="r" b="b"/>
            <a:pathLst>
              <a:path w="1984375" h="1083945">
                <a:moveTo>
                  <a:pt x="1914905" y="1045463"/>
                </a:moveTo>
                <a:lnTo>
                  <a:pt x="1913654" y="1032392"/>
                </a:lnTo>
                <a:lnTo>
                  <a:pt x="14477" y="0"/>
                </a:lnTo>
                <a:lnTo>
                  <a:pt x="7619" y="0"/>
                </a:lnTo>
                <a:lnTo>
                  <a:pt x="5333" y="2285"/>
                </a:lnTo>
                <a:lnTo>
                  <a:pt x="2286" y="4571"/>
                </a:lnTo>
                <a:lnTo>
                  <a:pt x="0" y="9905"/>
                </a:lnTo>
                <a:lnTo>
                  <a:pt x="0" y="12191"/>
                </a:lnTo>
                <a:lnTo>
                  <a:pt x="2286" y="16763"/>
                </a:lnTo>
                <a:lnTo>
                  <a:pt x="5333" y="19049"/>
                </a:lnTo>
                <a:lnTo>
                  <a:pt x="1903824" y="1051069"/>
                </a:lnTo>
                <a:lnTo>
                  <a:pt x="1914905" y="1045463"/>
                </a:lnTo>
                <a:close/>
              </a:path>
              <a:path w="1984375" h="1083945">
                <a:moveTo>
                  <a:pt x="1924812" y="1081200"/>
                </a:moveTo>
                <a:lnTo>
                  <a:pt x="1924812" y="1050035"/>
                </a:lnTo>
                <a:lnTo>
                  <a:pt x="1922526" y="1052321"/>
                </a:lnTo>
                <a:lnTo>
                  <a:pt x="1917191" y="1054607"/>
                </a:lnTo>
                <a:lnTo>
                  <a:pt x="1910333" y="1054607"/>
                </a:lnTo>
                <a:lnTo>
                  <a:pt x="1903824" y="1051069"/>
                </a:lnTo>
                <a:lnTo>
                  <a:pt x="1850136" y="1078229"/>
                </a:lnTo>
                <a:lnTo>
                  <a:pt x="1924812" y="1081200"/>
                </a:lnTo>
                <a:close/>
              </a:path>
              <a:path w="1984375" h="1083945">
                <a:moveTo>
                  <a:pt x="1914905" y="1054607"/>
                </a:moveTo>
                <a:lnTo>
                  <a:pt x="1914905" y="1045463"/>
                </a:lnTo>
                <a:lnTo>
                  <a:pt x="1903824" y="1051069"/>
                </a:lnTo>
                <a:lnTo>
                  <a:pt x="1910333" y="1054607"/>
                </a:lnTo>
                <a:lnTo>
                  <a:pt x="1914905" y="1054607"/>
                </a:lnTo>
                <a:close/>
              </a:path>
              <a:path w="1984375" h="1083945">
                <a:moveTo>
                  <a:pt x="1984247" y="1083563"/>
                </a:moveTo>
                <a:lnTo>
                  <a:pt x="1908047" y="973835"/>
                </a:lnTo>
                <a:lnTo>
                  <a:pt x="1913654" y="1032392"/>
                </a:lnTo>
                <a:lnTo>
                  <a:pt x="1919477" y="1035557"/>
                </a:lnTo>
                <a:lnTo>
                  <a:pt x="1922526" y="1040129"/>
                </a:lnTo>
                <a:lnTo>
                  <a:pt x="1924812" y="1042415"/>
                </a:lnTo>
                <a:lnTo>
                  <a:pt x="1924812" y="1081200"/>
                </a:lnTo>
                <a:lnTo>
                  <a:pt x="1984247" y="1083563"/>
                </a:lnTo>
                <a:close/>
              </a:path>
              <a:path w="1984375" h="1083945">
                <a:moveTo>
                  <a:pt x="1924812" y="1050035"/>
                </a:moveTo>
                <a:lnTo>
                  <a:pt x="1924812" y="1042415"/>
                </a:lnTo>
                <a:lnTo>
                  <a:pt x="1922526" y="1040129"/>
                </a:lnTo>
                <a:lnTo>
                  <a:pt x="1919477" y="1035557"/>
                </a:lnTo>
                <a:lnTo>
                  <a:pt x="1913654" y="1032392"/>
                </a:lnTo>
                <a:lnTo>
                  <a:pt x="1914905" y="1045463"/>
                </a:lnTo>
                <a:lnTo>
                  <a:pt x="1914905" y="1054607"/>
                </a:lnTo>
                <a:lnTo>
                  <a:pt x="1917191" y="1054607"/>
                </a:lnTo>
                <a:lnTo>
                  <a:pt x="1922526" y="1052321"/>
                </a:lnTo>
                <a:lnTo>
                  <a:pt x="1924812" y="10500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221365" y="2957322"/>
            <a:ext cx="1925320" cy="1054735"/>
          </a:xfrm>
          <a:custGeom>
            <a:avLst/>
            <a:gdLst/>
            <a:ahLst/>
            <a:cxnLst/>
            <a:rect l="l" t="t" r="r" b="b"/>
            <a:pathLst>
              <a:path w="1925320" h="1054735">
                <a:moveTo>
                  <a:pt x="14477" y="0"/>
                </a:moveTo>
                <a:lnTo>
                  <a:pt x="1919477" y="1035557"/>
                </a:lnTo>
                <a:lnTo>
                  <a:pt x="1922526" y="1040129"/>
                </a:lnTo>
                <a:lnTo>
                  <a:pt x="1924812" y="1042415"/>
                </a:lnTo>
                <a:lnTo>
                  <a:pt x="1924812" y="1050035"/>
                </a:lnTo>
                <a:lnTo>
                  <a:pt x="1922526" y="1052321"/>
                </a:lnTo>
                <a:lnTo>
                  <a:pt x="1917191" y="1054607"/>
                </a:lnTo>
                <a:lnTo>
                  <a:pt x="1910333" y="1054607"/>
                </a:lnTo>
                <a:lnTo>
                  <a:pt x="5333" y="19049"/>
                </a:lnTo>
                <a:lnTo>
                  <a:pt x="2286" y="16763"/>
                </a:lnTo>
                <a:lnTo>
                  <a:pt x="0" y="12191"/>
                </a:lnTo>
                <a:lnTo>
                  <a:pt x="0" y="9905"/>
                </a:lnTo>
                <a:lnTo>
                  <a:pt x="2286" y="4571"/>
                </a:lnTo>
                <a:lnTo>
                  <a:pt x="5333" y="2285"/>
                </a:lnTo>
                <a:lnTo>
                  <a:pt x="7619" y="0"/>
                </a:lnTo>
                <a:lnTo>
                  <a:pt x="14477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071501" y="3931158"/>
            <a:ext cx="134620" cy="109855"/>
          </a:xfrm>
          <a:custGeom>
            <a:avLst/>
            <a:gdLst/>
            <a:ahLst/>
            <a:cxnLst/>
            <a:rect l="l" t="t" r="r" b="b"/>
            <a:pathLst>
              <a:path w="134620" h="109854">
                <a:moveTo>
                  <a:pt x="64769" y="71627"/>
                </a:moveTo>
                <a:lnTo>
                  <a:pt x="57911" y="0"/>
                </a:lnTo>
                <a:lnTo>
                  <a:pt x="134111" y="109727"/>
                </a:lnTo>
                <a:lnTo>
                  <a:pt x="0" y="104393"/>
                </a:lnTo>
                <a:lnTo>
                  <a:pt x="64769" y="7162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580267" y="4159758"/>
            <a:ext cx="1266825" cy="120014"/>
          </a:xfrm>
          <a:custGeom>
            <a:avLst/>
            <a:gdLst/>
            <a:ahLst/>
            <a:cxnLst/>
            <a:rect l="l" t="t" r="r" b="b"/>
            <a:pathLst>
              <a:path w="1266825" h="120014">
                <a:moveTo>
                  <a:pt x="1187195" y="60197"/>
                </a:moveTo>
                <a:lnTo>
                  <a:pt x="1180550" y="50291"/>
                </a:lnTo>
                <a:lnTo>
                  <a:pt x="7619" y="50291"/>
                </a:lnTo>
                <a:lnTo>
                  <a:pt x="3048" y="52577"/>
                </a:lnTo>
                <a:lnTo>
                  <a:pt x="0" y="54863"/>
                </a:lnTo>
                <a:lnTo>
                  <a:pt x="0" y="64769"/>
                </a:lnTo>
                <a:lnTo>
                  <a:pt x="3048" y="67055"/>
                </a:lnTo>
                <a:lnTo>
                  <a:pt x="7619" y="69341"/>
                </a:lnTo>
                <a:lnTo>
                  <a:pt x="1180982" y="69341"/>
                </a:lnTo>
                <a:lnTo>
                  <a:pt x="1187195" y="60197"/>
                </a:lnTo>
                <a:close/>
              </a:path>
              <a:path w="1266825" h="120014">
                <a:moveTo>
                  <a:pt x="1266443" y="60197"/>
                </a:moveTo>
                <a:lnTo>
                  <a:pt x="1146810" y="0"/>
                </a:lnTo>
                <a:lnTo>
                  <a:pt x="1180550" y="50291"/>
                </a:lnTo>
                <a:lnTo>
                  <a:pt x="1192529" y="50291"/>
                </a:lnTo>
                <a:lnTo>
                  <a:pt x="1197102" y="54863"/>
                </a:lnTo>
                <a:lnTo>
                  <a:pt x="1197102" y="94648"/>
                </a:lnTo>
                <a:lnTo>
                  <a:pt x="1266443" y="60197"/>
                </a:lnTo>
                <a:close/>
              </a:path>
              <a:path w="1266825" h="120014">
                <a:moveTo>
                  <a:pt x="1197102" y="94648"/>
                </a:moveTo>
                <a:lnTo>
                  <a:pt x="1197102" y="64769"/>
                </a:lnTo>
                <a:lnTo>
                  <a:pt x="1192529" y="69341"/>
                </a:lnTo>
                <a:lnTo>
                  <a:pt x="1180982" y="69341"/>
                </a:lnTo>
                <a:lnTo>
                  <a:pt x="1146810" y="119633"/>
                </a:lnTo>
                <a:lnTo>
                  <a:pt x="1197102" y="94648"/>
                </a:lnTo>
                <a:close/>
              </a:path>
              <a:path w="1266825" h="120014">
                <a:moveTo>
                  <a:pt x="1197102" y="64769"/>
                </a:moveTo>
                <a:lnTo>
                  <a:pt x="1197102" y="54863"/>
                </a:lnTo>
                <a:lnTo>
                  <a:pt x="1192529" y="50291"/>
                </a:lnTo>
                <a:lnTo>
                  <a:pt x="1180550" y="50291"/>
                </a:lnTo>
                <a:lnTo>
                  <a:pt x="1187195" y="60197"/>
                </a:lnTo>
                <a:lnTo>
                  <a:pt x="1187195" y="69341"/>
                </a:lnTo>
                <a:lnTo>
                  <a:pt x="1192529" y="69341"/>
                </a:lnTo>
                <a:lnTo>
                  <a:pt x="1197102" y="64769"/>
                </a:lnTo>
                <a:close/>
              </a:path>
              <a:path w="1266825" h="120014">
                <a:moveTo>
                  <a:pt x="1187195" y="69341"/>
                </a:moveTo>
                <a:lnTo>
                  <a:pt x="1187195" y="60197"/>
                </a:lnTo>
                <a:lnTo>
                  <a:pt x="1180982" y="69341"/>
                </a:lnTo>
                <a:lnTo>
                  <a:pt x="1187195" y="693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580267" y="4210050"/>
            <a:ext cx="1197610" cy="19050"/>
          </a:xfrm>
          <a:custGeom>
            <a:avLst/>
            <a:gdLst/>
            <a:ahLst/>
            <a:cxnLst/>
            <a:rect l="l" t="t" r="r" b="b"/>
            <a:pathLst>
              <a:path w="1197610" h="19050">
                <a:moveTo>
                  <a:pt x="9905" y="0"/>
                </a:moveTo>
                <a:lnTo>
                  <a:pt x="1192529" y="0"/>
                </a:lnTo>
                <a:lnTo>
                  <a:pt x="1197102" y="4572"/>
                </a:lnTo>
                <a:lnTo>
                  <a:pt x="1197102" y="14477"/>
                </a:lnTo>
                <a:lnTo>
                  <a:pt x="1192529" y="19050"/>
                </a:lnTo>
                <a:lnTo>
                  <a:pt x="7619" y="19050"/>
                </a:lnTo>
                <a:lnTo>
                  <a:pt x="3048" y="16763"/>
                </a:lnTo>
                <a:lnTo>
                  <a:pt x="0" y="14477"/>
                </a:lnTo>
                <a:lnTo>
                  <a:pt x="0" y="4572"/>
                </a:lnTo>
                <a:lnTo>
                  <a:pt x="3048" y="2286"/>
                </a:lnTo>
                <a:lnTo>
                  <a:pt x="7619" y="0"/>
                </a:lnTo>
                <a:lnTo>
                  <a:pt x="9905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727077" y="4159758"/>
            <a:ext cx="120014" cy="120014"/>
          </a:xfrm>
          <a:custGeom>
            <a:avLst/>
            <a:gdLst/>
            <a:ahLst/>
            <a:cxnLst/>
            <a:rect l="l" t="t" r="r" b="b"/>
            <a:pathLst>
              <a:path w="120014" h="120014">
                <a:moveTo>
                  <a:pt x="40385" y="60197"/>
                </a:moveTo>
                <a:lnTo>
                  <a:pt x="0" y="0"/>
                </a:lnTo>
                <a:lnTo>
                  <a:pt x="119633" y="60197"/>
                </a:lnTo>
                <a:lnTo>
                  <a:pt x="0" y="119633"/>
                </a:lnTo>
                <a:lnTo>
                  <a:pt x="40385" y="6019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15831" y="4159758"/>
            <a:ext cx="1266190" cy="120014"/>
          </a:xfrm>
          <a:custGeom>
            <a:avLst/>
            <a:gdLst/>
            <a:ahLst/>
            <a:cxnLst/>
            <a:rect l="l" t="t" r="r" b="b"/>
            <a:pathLst>
              <a:path w="1266189" h="120014">
                <a:moveTo>
                  <a:pt x="119633" y="0"/>
                </a:moveTo>
                <a:lnTo>
                  <a:pt x="0" y="60197"/>
                </a:lnTo>
                <a:lnTo>
                  <a:pt x="69342" y="94648"/>
                </a:lnTo>
                <a:lnTo>
                  <a:pt x="69342" y="60197"/>
                </a:lnTo>
                <a:lnTo>
                  <a:pt x="71627" y="54863"/>
                </a:lnTo>
                <a:lnTo>
                  <a:pt x="76200" y="50291"/>
                </a:lnTo>
                <a:lnTo>
                  <a:pt x="87167" y="50291"/>
                </a:lnTo>
                <a:lnTo>
                  <a:pt x="119633" y="0"/>
                </a:lnTo>
                <a:close/>
              </a:path>
              <a:path w="1266189" h="120014">
                <a:moveTo>
                  <a:pt x="87167" y="50291"/>
                </a:moveTo>
                <a:lnTo>
                  <a:pt x="76200" y="50291"/>
                </a:lnTo>
                <a:lnTo>
                  <a:pt x="71627" y="54863"/>
                </a:lnTo>
                <a:lnTo>
                  <a:pt x="69342" y="60197"/>
                </a:lnTo>
                <a:lnTo>
                  <a:pt x="71627" y="64769"/>
                </a:lnTo>
                <a:lnTo>
                  <a:pt x="76200" y="69341"/>
                </a:lnTo>
                <a:lnTo>
                  <a:pt x="80771" y="69341"/>
                </a:lnTo>
                <a:lnTo>
                  <a:pt x="80771" y="60197"/>
                </a:lnTo>
                <a:lnTo>
                  <a:pt x="87167" y="50291"/>
                </a:lnTo>
                <a:close/>
              </a:path>
              <a:path w="1266189" h="120014">
                <a:moveTo>
                  <a:pt x="119633" y="119633"/>
                </a:moveTo>
                <a:lnTo>
                  <a:pt x="86750" y="69341"/>
                </a:lnTo>
                <a:lnTo>
                  <a:pt x="76200" y="69341"/>
                </a:lnTo>
                <a:lnTo>
                  <a:pt x="71627" y="64769"/>
                </a:lnTo>
                <a:lnTo>
                  <a:pt x="69342" y="60197"/>
                </a:lnTo>
                <a:lnTo>
                  <a:pt x="69342" y="94648"/>
                </a:lnTo>
                <a:lnTo>
                  <a:pt x="119633" y="119633"/>
                </a:lnTo>
                <a:close/>
              </a:path>
              <a:path w="1266189" h="120014">
                <a:moveTo>
                  <a:pt x="1265681" y="64769"/>
                </a:moveTo>
                <a:lnTo>
                  <a:pt x="1265681" y="54863"/>
                </a:lnTo>
                <a:lnTo>
                  <a:pt x="1261109" y="50291"/>
                </a:lnTo>
                <a:lnTo>
                  <a:pt x="87167" y="50291"/>
                </a:lnTo>
                <a:lnTo>
                  <a:pt x="80771" y="60197"/>
                </a:lnTo>
                <a:lnTo>
                  <a:pt x="86750" y="69341"/>
                </a:lnTo>
                <a:lnTo>
                  <a:pt x="1261109" y="69341"/>
                </a:lnTo>
                <a:lnTo>
                  <a:pt x="1265681" y="64769"/>
                </a:lnTo>
                <a:close/>
              </a:path>
              <a:path w="1266189" h="120014">
                <a:moveTo>
                  <a:pt x="86750" y="69341"/>
                </a:moveTo>
                <a:lnTo>
                  <a:pt x="80771" y="60197"/>
                </a:lnTo>
                <a:lnTo>
                  <a:pt x="80771" y="69341"/>
                </a:lnTo>
                <a:lnTo>
                  <a:pt x="86750" y="693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685173" y="4210050"/>
            <a:ext cx="1196340" cy="19050"/>
          </a:xfrm>
          <a:custGeom>
            <a:avLst/>
            <a:gdLst/>
            <a:ahLst/>
            <a:cxnLst/>
            <a:rect l="l" t="t" r="r" b="b"/>
            <a:pathLst>
              <a:path w="1196339" h="19050">
                <a:moveTo>
                  <a:pt x="1187195" y="19050"/>
                </a:moveTo>
                <a:lnTo>
                  <a:pt x="6857" y="19050"/>
                </a:lnTo>
                <a:lnTo>
                  <a:pt x="2285" y="14477"/>
                </a:lnTo>
                <a:lnTo>
                  <a:pt x="0" y="9905"/>
                </a:lnTo>
                <a:lnTo>
                  <a:pt x="2285" y="4572"/>
                </a:lnTo>
                <a:lnTo>
                  <a:pt x="6857" y="0"/>
                </a:lnTo>
                <a:lnTo>
                  <a:pt x="1191767" y="0"/>
                </a:lnTo>
                <a:lnTo>
                  <a:pt x="1196339" y="4572"/>
                </a:lnTo>
                <a:lnTo>
                  <a:pt x="1196339" y="14477"/>
                </a:lnTo>
                <a:lnTo>
                  <a:pt x="1191767" y="19050"/>
                </a:lnTo>
                <a:lnTo>
                  <a:pt x="1187195" y="1905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615831" y="4159758"/>
            <a:ext cx="120014" cy="120014"/>
          </a:xfrm>
          <a:custGeom>
            <a:avLst/>
            <a:gdLst/>
            <a:ahLst/>
            <a:cxnLst/>
            <a:rect l="l" t="t" r="r" b="b"/>
            <a:pathLst>
              <a:path w="120014" h="120014">
                <a:moveTo>
                  <a:pt x="80771" y="60197"/>
                </a:moveTo>
                <a:lnTo>
                  <a:pt x="119633" y="119633"/>
                </a:lnTo>
                <a:lnTo>
                  <a:pt x="0" y="60197"/>
                </a:lnTo>
                <a:lnTo>
                  <a:pt x="119633" y="0"/>
                </a:lnTo>
                <a:lnTo>
                  <a:pt x="80771" y="6019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171073" y="4389120"/>
            <a:ext cx="120014" cy="725805"/>
          </a:xfrm>
          <a:custGeom>
            <a:avLst/>
            <a:gdLst/>
            <a:ahLst/>
            <a:cxnLst/>
            <a:rect l="l" t="t" r="r" b="b"/>
            <a:pathLst>
              <a:path w="120014" h="725804">
                <a:moveTo>
                  <a:pt x="119634" y="605789"/>
                </a:moveTo>
                <a:lnTo>
                  <a:pt x="60198" y="646176"/>
                </a:lnTo>
                <a:lnTo>
                  <a:pt x="0" y="605789"/>
                </a:lnTo>
                <a:lnTo>
                  <a:pt x="50292" y="705737"/>
                </a:lnTo>
                <a:lnTo>
                  <a:pt x="50292" y="649224"/>
                </a:lnTo>
                <a:lnTo>
                  <a:pt x="52578" y="653795"/>
                </a:lnTo>
                <a:lnTo>
                  <a:pt x="57912" y="656081"/>
                </a:lnTo>
                <a:lnTo>
                  <a:pt x="64770" y="656081"/>
                </a:lnTo>
                <a:lnTo>
                  <a:pt x="67056" y="653795"/>
                </a:lnTo>
                <a:lnTo>
                  <a:pt x="69342" y="649224"/>
                </a:lnTo>
                <a:lnTo>
                  <a:pt x="69342" y="707018"/>
                </a:lnTo>
                <a:lnTo>
                  <a:pt x="119634" y="605789"/>
                </a:lnTo>
                <a:close/>
              </a:path>
              <a:path w="120014" h="725804">
                <a:moveTo>
                  <a:pt x="69342" y="639962"/>
                </a:moveTo>
                <a:lnTo>
                  <a:pt x="69342" y="4571"/>
                </a:lnTo>
                <a:lnTo>
                  <a:pt x="64770" y="0"/>
                </a:lnTo>
                <a:lnTo>
                  <a:pt x="57912" y="0"/>
                </a:lnTo>
                <a:lnTo>
                  <a:pt x="52578" y="2285"/>
                </a:lnTo>
                <a:lnTo>
                  <a:pt x="50292" y="4571"/>
                </a:lnTo>
                <a:lnTo>
                  <a:pt x="50292" y="639530"/>
                </a:lnTo>
                <a:lnTo>
                  <a:pt x="60198" y="646176"/>
                </a:lnTo>
                <a:lnTo>
                  <a:pt x="69342" y="639962"/>
                </a:lnTo>
                <a:close/>
              </a:path>
              <a:path w="120014" h="725804">
                <a:moveTo>
                  <a:pt x="69342" y="707018"/>
                </a:moveTo>
                <a:lnTo>
                  <a:pt x="69342" y="649224"/>
                </a:lnTo>
                <a:lnTo>
                  <a:pt x="67056" y="653795"/>
                </a:lnTo>
                <a:lnTo>
                  <a:pt x="64770" y="656081"/>
                </a:lnTo>
                <a:lnTo>
                  <a:pt x="57912" y="656081"/>
                </a:lnTo>
                <a:lnTo>
                  <a:pt x="52578" y="653795"/>
                </a:lnTo>
                <a:lnTo>
                  <a:pt x="50292" y="649224"/>
                </a:lnTo>
                <a:lnTo>
                  <a:pt x="50292" y="705737"/>
                </a:lnTo>
                <a:lnTo>
                  <a:pt x="60198" y="725424"/>
                </a:lnTo>
                <a:lnTo>
                  <a:pt x="69342" y="7070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221365" y="4389120"/>
            <a:ext cx="19050" cy="656590"/>
          </a:xfrm>
          <a:custGeom>
            <a:avLst/>
            <a:gdLst/>
            <a:ahLst/>
            <a:cxnLst/>
            <a:rect l="l" t="t" r="r" b="b"/>
            <a:pathLst>
              <a:path w="19050" h="656589">
                <a:moveTo>
                  <a:pt x="19050" y="9143"/>
                </a:moveTo>
                <a:lnTo>
                  <a:pt x="19050" y="649224"/>
                </a:lnTo>
                <a:lnTo>
                  <a:pt x="16763" y="653795"/>
                </a:lnTo>
                <a:lnTo>
                  <a:pt x="14477" y="656081"/>
                </a:lnTo>
                <a:lnTo>
                  <a:pt x="7619" y="656081"/>
                </a:lnTo>
                <a:lnTo>
                  <a:pt x="2286" y="653795"/>
                </a:lnTo>
                <a:lnTo>
                  <a:pt x="0" y="649224"/>
                </a:lnTo>
                <a:lnTo>
                  <a:pt x="0" y="4571"/>
                </a:lnTo>
                <a:lnTo>
                  <a:pt x="2286" y="2285"/>
                </a:lnTo>
                <a:lnTo>
                  <a:pt x="7619" y="0"/>
                </a:lnTo>
                <a:lnTo>
                  <a:pt x="14477" y="0"/>
                </a:lnTo>
                <a:lnTo>
                  <a:pt x="19050" y="4571"/>
                </a:lnTo>
                <a:lnTo>
                  <a:pt x="19050" y="914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171073" y="4994909"/>
            <a:ext cx="120014" cy="120014"/>
          </a:xfrm>
          <a:custGeom>
            <a:avLst/>
            <a:gdLst/>
            <a:ahLst/>
            <a:cxnLst/>
            <a:rect l="l" t="t" r="r" b="b"/>
            <a:pathLst>
              <a:path w="120014" h="120014">
                <a:moveTo>
                  <a:pt x="60198" y="40386"/>
                </a:moveTo>
                <a:lnTo>
                  <a:pt x="119634" y="0"/>
                </a:lnTo>
                <a:lnTo>
                  <a:pt x="60198" y="119634"/>
                </a:lnTo>
                <a:lnTo>
                  <a:pt x="0" y="0"/>
                </a:lnTo>
                <a:lnTo>
                  <a:pt x="60198" y="4038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375801" y="4389120"/>
            <a:ext cx="3660140" cy="1271905"/>
          </a:xfrm>
          <a:custGeom>
            <a:avLst/>
            <a:gdLst/>
            <a:ahLst/>
            <a:cxnLst/>
            <a:rect l="l" t="t" r="r" b="b"/>
            <a:pathLst>
              <a:path w="3660140" h="1271904">
                <a:moveTo>
                  <a:pt x="119634" y="128778"/>
                </a:moveTo>
                <a:lnTo>
                  <a:pt x="60198" y="9144"/>
                </a:lnTo>
                <a:lnTo>
                  <a:pt x="0" y="128778"/>
                </a:lnTo>
                <a:lnTo>
                  <a:pt x="50292" y="95037"/>
                </a:lnTo>
                <a:lnTo>
                  <a:pt x="50292" y="86106"/>
                </a:lnTo>
                <a:lnTo>
                  <a:pt x="53339" y="80772"/>
                </a:lnTo>
                <a:lnTo>
                  <a:pt x="57912" y="80772"/>
                </a:lnTo>
                <a:lnTo>
                  <a:pt x="60198" y="78486"/>
                </a:lnTo>
                <a:lnTo>
                  <a:pt x="64769" y="80772"/>
                </a:lnTo>
                <a:lnTo>
                  <a:pt x="67056" y="80772"/>
                </a:lnTo>
                <a:lnTo>
                  <a:pt x="69342" y="86106"/>
                </a:lnTo>
                <a:lnTo>
                  <a:pt x="69342" y="94605"/>
                </a:lnTo>
                <a:lnTo>
                  <a:pt x="119634" y="128778"/>
                </a:lnTo>
                <a:close/>
              </a:path>
              <a:path w="3660140" h="1271904">
                <a:moveTo>
                  <a:pt x="69342" y="94605"/>
                </a:moveTo>
                <a:lnTo>
                  <a:pt x="69342" y="86106"/>
                </a:lnTo>
                <a:lnTo>
                  <a:pt x="67056" y="80772"/>
                </a:lnTo>
                <a:lnTo>
                  <a:pt x="64769" y="80772"/>
                </a:lnTo>
                <a:lnTo>
                  <a:pt x="60198" y="78486"/>
                </a:lnTo>
                <a:lnTo>
                  <a:pt x="57912" y="80772"/>
                </a:lnTo>
                <a:lnTo>
                  <a:pt x="53339" y="80772"/>
                </a:lnTo>
                <a:lnTo>
                  <a:pt x="50292" y="86106"/>
                </a:lnTo>
                <a:lnTo>
                  <a:pt x="50292" y="95037"/>
                </a:lnTo>
                <a:lnTo>
                  <a:pt x="60198" y="88392"/>
                </a:lnTo>
                <a:lnTo>
                  <a:pt x="69342" y="94605"/>
                </a:lnTo>
                <a:close/>
              </a:path>
              <a:path w="3660140" h="1271904">
                <a:moveTo>
                  <a:pt x="69342" y="1252728"/>
                </a:moveTo>
                <a:lnTo>
                  <a:pt x="69342" y="94605"/>
                </a:lnTo>
                <a:lnTo>
                  <a:pt x="60198" y="88392"/>
                </a:lnTo>
                <a:lnTo>
                  <a:pt x="50292" y="95037"/>
                </a:lnTo>
                <a:lnTo>
                  <a:pt x="50292" y="1266444"/>
                </a:lnTo>
                <a:lnTo>
                  <a:pt x="53339" y="1269492"/>
                </a:lnTo>
                <a:lnTo>
                  <a:pt x="57912" y="1271778"/>
                </a:lnTo>
                <a:lnTo>
                  <a:pt x="60197" y="1271778"/>
                </a:lnTo>
                <a:lnTo>
                  <a:pt x="60198" y="1252728"/>
                </a:lnTo>
                <a:lnTo>
                  <a:pt x="69342" y="1252728"/>
                </a:lnTo>
                <a:close/>
              </a:path>
              <a:path w="3660140" h="1271904">
                <a:moveTo>
                  <a:pt x="3650741" y="1252727"/>
                </a:moveTo>
                <a:lnTo>
                  <a:pt x="60198" y="1252728"/>
                </a:lnTo>
                <a:lnTo>
                  <a:pt x="69342" y="1261872"/>
                </a:lnTo>
                <a:lnTo>
                  <a:pt x="69342" y="1271778"/>
                </a:lnTo>
                <a:lnTo>
                  <a:pt x="3640835" y="1271777"/>
                </a:lnTo>
                <a:lnTo>
                  <a:pt x="3640835" y="1261871"/>
                </a:lnTo>
                <a:lnTo>
                  <a:pt x="3650741" y="1252727"/>
                </a:lnTo>
                <a:close/>
              </a:path>
              <a:path w="3660140" h="1271904">
                <a:moveTo>
                  <a:pt x="69342" y="1271778"/>
                </a:moveTo>
                <a:lnTo>
                  <a:pt x="69342" y="1261872"/>
                </a:lnTo>
                <a:lnTo>
                  <a:pt x="60198" y="1252728"/>
                </a:lnTo>
                <a:lnTo>
                  <a:pt x="60197" y="1271778"/>
                </a:lnTo>
                <a:lnTo>
                  <a:pt x="69342" y="1271778"/>
                </a:lnTo>
                <a:close/>
              </a:path>
              <a:path w="3660140" h="1271904">
                <a:moveTo>
                  <a:pt x="3659885" y="1266443"/>
                </a:moveTo>
                <a:lnTo>
                  <a:pt x="3659885" y="4571"/>
                </a:lnTo>
                <a:lnTo>
                  <a:pt x="3655314" y="0"/>
                </a:lnTo>
                <a:lnTo>
                  <a:pt x="3648455" y="0"/>
                </a:lnTo>
                <a:lnTo>
                  <a:pt x="3643121" y="2285"/>
                </a:lnTo>
                <a:lnTo>
                  <a:pt x="3640835" y="4571"/>
                </a:lnTo>
                <a:lnTo>
                  <a:pt x="3640835" y="1252727"/>
                </a:lnTo>
                <a:lnTo>
                  <a:pt x="3650741" y="1252727"/>
                </a:lnTo>
                <a:lnTo>
                  <a:pt x="3650741" y="1271777"/>
                </a:lnTo>
                <a:lnTo>
                  <a:pt x="3655314" y="1271777"/>
                </a:lnTo>
                <a:lnTo>
                  <a:pt x="3657600" y="1269491"/>
                </a:lnTo>
                <a:lnTo>
                  <a:pt x="3659885" y="1266443"/>
                </a:lnTo>
                <a:close/>
              </a:path>
              <a:path w="3660140" h="1271904">
                <a:moveTo>
                  <a:pt x="3650741" y="1271777"/>
                </a:moveTo>
                <a:lnTo>
                  <a:pt x="3650741" y="1252727"/>
                </a:lnTo>
                <a:lnTo>
                  <a:pt x="3640835" y="1261871"/>
                </a:lnTo>
                <a:lnTo>
                  <a:pt x="3640835" y="1271777"/>
                </a:lnTo>
                <a:lnTo>
                  <a:pt x="3650741" y="12717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426093" y="4389120"/>
            <a:ext cx="3609975" cy="1271905"/>
          </a:xfrm>
          <a:custGeom>
            <a:avLst/>
            <a:gdLst/>
            <a:ahLst/>
            <a:cxnLst/>
            <a:rect l="l" t="t" r="r" b="b"/>
            <a:pathLst>
              <a:path w="3609975" h="1271904">
                <a:moveTo>
                  <a:pt x="19050" y="88392"/>
                </a:moveTo>
                <a:lnTo>
                  <a:pt x="19050" y="1261872"/>
                </a:lnTo>
                <a:lnTo>
                  <a:pt x="3600450" y="1252727"/>
                </a:lnTo>
                <a:lnTo>
                  <a:pt x="3590543" y="4571"/>
                </a:lnTo>
                <a:lnTo>
                  <a:pt x="3598163" y="0"/>
                </a:lnTo>
                <a:lnTo>
                  <a:pt x="3605022" y="0"/>
                </a:lnTo>
                <a:lnTo>
                  <a:pt x="3609593" y="4571"/>
                </a:lnTo>
                <a:lnTo>
                  <a:pt x="3609593" y="1266443"/>
                </a:lnTo>
                <a:lnTo>
                  <a:pt x="3607307" y="1269491"/>
                </a:lnTo>
                <a:lnTo>
                  <a:pt x="3605022" y="1271777"/>
                </a:lnTo>
                <a:lnTo>
                  <a:pt x="7619" y="1271778"/>
                </a:lnTo>
                <a:lnTo>
                  <a:pt x="3047" y="1269492"/>
                </a:lnTo>
                <a:lnTo>
                  <a:pt x="0" y="1266444"/>
                </a:lnTo>
                <a:lnTo>
                  <a:pt x="0" y="86106"/>
                </a:lnTo>
                <a:lnTo>
                  <a:pt x="3047" y="80772"/>
                </a:lnTo>
                <a:lnTo>
                  <a:pt x="7619" y="80772"/>
                </a:lnTo>
                <a:lnTo>
                  <a:pt x="9906" y="78486"/>
                </a:lnTo>
                <a:lnTo>
                  <a:pt x="14477" y="80772"/>
                </a:lnTo>
                <a:lnTo>
                  <a:pt x="16763" y="80772"/>
                </a:lnTo>
                <a:lnTo>
                  <a:pt x="19050" y="86106"/>
                </a:lnTo>
                <a:lnTo>
                  <a:pt x="19050" y="88392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375801" y="4398264"/>
            <a:ext cx="120014" cy="120014"/>
          </a:xfrm>
          <a:custGeom>
            <a:avLst/>
            <a:gdLst/>
            <a:ahLst/>
            <a:cxnLst/>
            <a:rect l="l" t="t" r="r" b="b"/>
            <a:pathLst>
              <a:path w="120014" h="120014">
                <a:moveTo>
                  <a:pt x="60198" y="79248"/>
                </a:moveTo>
                <a:lnTo>
                  <a:pt x="0" y="119634"/>
                </a:lnTo>
                <a:lnTo>
                  <a:pt x="60198" y="0"/>
                </a:lnTo>
                <a:lnTo>
                  <a:pt x="119634" y="119634"/>
                </a:lnTo>
                <a:lnTo>
                  <a:pt x="60198" y="7924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49309" y="4389120"/>
            <a:ext cx="4021454" cy="1629410"/>
          </a:xfrm>
          <a:custGeom>
            <a:avLst/>
            <a:gdLst/>
            <a:ahLst/>
            <a:cxnLst/>
            <a:rect l="l" t="t" r="r" b="b"/>
            <a:pathLst>
              <a:path w="4021454" h="1629410">
                <a:moveTo>
                  <a:pt x="21336" y="1610105"/>
                </a:moveTo>
                <a:lnTo>
                  <a:pt x="21336" y="9143"/>
                </a:lnTo>
                <a:lnTo>
                  <a:pt x="19050" y="4571"/>
                </a:lnTo>
                <a:lnTo>
                  <a:pt x="19050" y="2285"/>
                </a:lnTo>
                <a:lnTo>
                  <a:pt x="14478" y="0"/>
                </a:lnTo>
                <a:lnTo>
                  <a:pt x="6858" y="0"/>
                </a:lnTo>
                <a:lnTo>
                  <a:pt x="2286" y="4571"/>
                </a:lnTo>
                <a:lnTo>
                  <a:pt x="0" y="9143"/>
                </a:lnTo>
                <a:lnTo>
                  <a:pt x="0" y="1620012"/>
                </a:lnTo>
                <a:lnTo>
                  <a:pt x="2286" y="1624583"/>
                </a:lnTo>
                <a:lnTo>
                  <a:pt x="6858" y="1629155"/>
                </a:lnTo>
                <a:lnTo>
                  <a:pt x="12192" y="1629155"/>
                </a:lnTo>
                <a:lnTo>
                  <a:pt x="12192" y="1610105"/>
                </a:lnTo>
                <a:lnTo>
                  <a:pt x="21336" y="1610105"/>
                </a:lnTo>
                <a:close/>
              </a:path>
              <a:path w="4021454" h="1629410">
                <a:moveTo>
                  <a:pt x="3961638" y="1610105"/>
                </a:moveTo>
                <a:lnTo>
                  <a:pt x="12192" y="1610105"/>
                </a:lnTo>
                <a:lnTo>
                  <a:pt x="21336" y="1620012"/>
                </a:lnTo>
                <a:lnTo>
                  <a:pt x="21336" y="1629155"/>
                </a:lnTo>
                <a:lnTo>
                  <a:pt x="3949446" y="1629155"/>
                </a:lnTo>
                <a:lnTo>
                  <a:pt x="3949446" y="1620011"/>
                </a:lnTo>
                <a:lnTo>
                  <a:pt x="3961638" y="1610105"/>
                </a:lnTo>
                <a:close/>
              </a:path>
              <a:path w="4021454" h="1629410">
                <a:moveTo>
                  <a:pt x="21336" y="1629155"/>
                </a:moveTo>
                <a:lnTo>
                  <a:pt x="21336" y="1620012"/>
                </a:lnTo>
                <a:lnTo>
                  <a:pt x="12192" y="1610105"/>
                </a:lnTo>
                <a:lnTo>
                  <a:pt x="12192" y="1629155"/>
                </a:lnTo>
                <a:lnTo>
                  <a:pt x="21336" y="1629155"/>
                </a:lnTo>
                <a:close/>
              </a:path>
              <a:path w="4021454" h="1629410">
                <a:moveTo>
                  <a:pt x="4021061" y="128777"/>
                </a:moveTo>
                <a:lnTo>
                  <a:pt x="3961637" y="9143"/>
                </a:lnTo>
                <a:lnTo>
                  <a:pt x="3901439" y="128777"/>
                </a:lnTo>
                <a:lnTo>
                  <a:pt x="3949446" y="96571"/>
                </a:lnTo>
                <a:lnTo>
                  <a:pt x="3949446" y="88391"/>
                </a:lnTo>
                <a:lnTo>
                  <a:pt x="3951731" y="86105"/>
                </a:lnTo>
                <a:lnTo>
                  <a:pt x="3954018" y="80771"/>
                </a:lnTo>
                <a:lnTo>
                  <a:pt x="3956304" y="80771"/>
                </a:lnTo>
                <a:lnTo>
                  <a:pt x="3961637" y="78485"/>
                </a:lnTo>
                <a:lnTo>
                  <a:pt x="3963924" y="80771"/>
                </a:lnTo>
                <a:lnTo>
                  <a:pt x="3968496" y="80771"/>
                </a:lnTo>
                <a:lnTo>
                  <a:pt x="3968496" y="86105"/>
                </a:lnTo>
                <a:lnTo>
                  <a:pt x="3970781" y="88391"/>
                </a:lnTo>
                <a:lnTo>
                  <a:pt x="3970781" y="94606"/>
                </a:lnTo>
                <a:lnTo>
                  <a:pt x="4021061" y="128777"/>
                </a:lnTo>
                <a:close/>
              </a:path>
              <a:path w="4021454" h="1629410">
                <a:moveTo>
                  <a:pt x="3970781" y="94606"/>
                </a:moveTo>
                <a:lnTo>
                  <a:pt x="3970781" y="88391"/>
                </a:lnTo>
                <a:lnTo>
                  <a:pt x="3968496" y="86105"/>
                </a:lnTo>
                <a:lnTo>
                  <a:pt x="3968496" y="80771"/>
                </a:lnTo>
                <a:lnTo>
                  <a:pt x="3963924" y="80771"/>
                </a:lnTo>
                <a:lnTo>
                  <a:pt x="3961637" y="78485"/>
                </a:lnTo>
                <a:lnTo>
                  <a:pt x="3956304" y="80771"/>
                </a:lnTo>
                <a:lnTo>
                  <a:pt x="3954018" y="80771"/>
                </a:lnTo>
                <a:lnTo>
                  <a:pt x="3951731" y="86105"/>
                </a:lnTo>
                <a:lnTo>
                  <a:pt x="3949446" y="88391"/>
                </a:lnTo>
                <a:lnTo>
                  <a:pt x="3949446" y="96571"/>
                </a:lnTo>
                <a:lnTo>
                  <a:pt x="3961637" y="88391"/>
                </a:lnTo>
                <a:lnTo>
                  <a:pt x="3970781" y="94606"/>
                </a:lnTo>
                <a:close/>
              </a:path>
              <a:path w="4021454" h="1629410">
                <a:moveTo>
                  <a:pt x="3970782" y="1620011"/>
                </a:moveTo>
                <a:lnTo>
                  <a:pt x="3970781" y="94606"/>
                </a:lnTo>
                <a:lnTo>
                  <a:pt x="3961637" y="88391"/>
                </a:lnTo>
                <a:lnTo>
                  <a:pt x="3949446" y="96571"/>
                </a:lnTo>
                <a:lnTo>
                  <a:pt x="3949446" y="1610105"/>
                </a:lnTo>
                <a:lnTo>
                  <a:pt x="3961638" y="1610105"/>
                </a:lnTo>
                <a:lnTo>
                  <a:pt x="3961638" y="1629155"/>
                </a:lnTo>
                <a:lnTo>
                  <a:pt x="3963924" y="1629155"/>
                </a:lnTo>
                <a:lnTo>
                  <a:pt x="3968496" y="1626869"/>
                </a:lnTo>
                <a:lnTo>
                  <a:pt x="3968496" y="1624583"/>
                </a:lnTo>
                <a:lnTo>
                  <a:pt x="3970782" y="1620011"/>
                </a:lnTo>
                <a:close/>
              </a:path>
              <a:path w="4021454" h="1629410">
                <a:moveTo>
                  <a:pt x="3961638" y="1629155"/>
                </a:moveTo>
                <a:lnTo>
                  <a:pt x="3961638" y="1610105"/>
                </a:lnTo>
                <a:lnTo>
                  <a:pt x="3949446" y="1620011"/>
                </a:lnTo>
                <a:lnTo>
                  <a:pt x="3949446" y="1629155"/>
                </a:lnTo>
                <a:lnTo>
                  <a:pt x="3961638" y="16291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49309" y="4389120"/>
            <a:ext cx="3971290" cy="1629410"/>
          </a:xfrm>
          <a:custGeom>
            <a:avLst/>
            <a:gdLst/>
            <a:ahLst/>
            <a:cxnLst/>
            <a:rect l="l" t="t" r="r" b="b"/>
            <a:pathLst>
              <a:path w="3971290" h="1629410">
                <a:moveTo>
                  <a:pt x="21336" y="9143"/>
                </a:moveTo>
                <a:lnTo>
                  <a:pt x="21336" y="1620012"/>
                </a:lnTo>
                <a:lnTo>
                  <a:pt x="12192" y="1610105"/>
                </a:lnTo>
                <a:lnTo>
                  <a:pt x="3961638" y="1610105"/>
                </a:lnTo>
                <a:lnTo>
                  <a:pt x="3949446" y="1620011"/>
                </a:lnTo>
                <a:lnTo>
                  <a:pt x="3949446" y="88391"/>
                </a:lnTo>
                <a:lnTo>
                  <a:pt x="3951731" y="86105"/>
                </a:lnTo>
                <a:lnTo>
                  <a:pt x="3954018" y="80771"/>
                </a:lnTo>
                <a:lnTo>
                  <a:pt x="3956304" y="80771"/>
                </a:lnTo>
                <a:lnTo>
                  <a:pt x="3961637" y="78485"/>
                </a:lnTo>
                <a:lnTo>
                  <a:pt x="3963924" y="80771"/>
                </a:lnTo>
                <a:lnTo>
                  <a:pt x="3968496" y="80771"/>
                </a:lnTo>
                <a:lnTo>
                  <a:pt x="3968496" y="86105"/>
                </a:lnTo>
                <a:lnTo>
                  <a:pt x="3970781" y="88391"/>
                </a:lnTo>
                <a:lnTo>
                  <a:pt x="3970782" y="1620011"/>
                </a:lnTo>
                <a:lnTo>
                  <a:pt x="3968496" y="1624583"/>
                </a:lnTo>
                <a:lnTo>
                  <a:pt x="3968496" y="1626869"/>
                </a:lnTo>
                <a:lnTo>
                  <a:pt x="3963924" y="1629155"/>
                </a:lnTo>
                <a:lnTo>
                  <a:pt x="6858" y="1629155"/>
                </a:lnTo>
                <a:lnTo>
                  <a:pt x="2286" y="1624583"/>
                </a:lnTo>
                <a:lnTo>
                  <a:pt x="0" y="1620012"/>
                </a:lnTo>
                <a:lnTo>
                  <a:pt x="0" y="9143"/>
                </a:lnTo>
                <a:lnTo>
                  <a:pt x="2286" y="4571"/>
                </a:lnTo>
                <a:lnTo>
                  <a:pt x="6858" y="0"/>
                </a:lnTo>
                <a:lnTo>
                  <a:pt x="14478" y="0"/>
                </a:lnTo>
                <a:lnTo>
                  <a:pt x="19050" y="2285"/>
                </a:lnTo>
                <a:lnTo>
                  <a:pt x="19050" y="4571"/>
                </a:lnTo>
                <a:lnTo>
                  <a:pt x="21336" y="914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150749" y="4398264"/>
            <a:ext cx="120014" cy="120014"/>
          </a:xfrm>
          <a:custGeom>
            <a:avLst/>
            <a:gdLst/>
            <a:ahLst/>
            <a:cxnLst/>
            <a:rect l="l" t="t" r="r" b="b"/>
            <a:pathLst>
              <a:path w="120014" h="120014">
                <a:moveTo>
                  <a:pt x="60198" y="79248"/>
                </a:moveTo>
                <a:lnTo>
                  <a:pt x="0" y="119634"/>
                </a:lnTo>
                <a:lnTo>
                  <a:pt x="60198" y="0"/>
                </a:lnTo>
                <a:lnTo>
                  <a:pt x="119621" y="119634"/>
                </a:lnTo>
                <a:lnTo>
                  <a:pt x="60198" y="7924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016899" y="4398264"/>
            <a:ext cx="4428490" cy="1978660"/>
          </a:xfrm>
          <a:custGeom>
            <a:avLst/>
            <a:gdLst/>
            <a:ahLst/>
            <a:cxnLst/>
            <a:rect l="l" t="t" r="r" b="b"/>
            <a:pathLst>
              <a:path w="4428490" h="1978660">
                <a:moveTo>
                  <a:pt x="119633" y="119634"/>
                </a:moveTo>
                <a:lnTo>
                  <a:pt x="60197" y="0"/>
                </a:lnTo>
                <a:lnTo>
                  <a:pt x="0" y="119634"/>
                </a:lnTo>
                <a:lnTo>
                  <a:pt x="50291" y="85893"/>
                </a:lnTo>
                <a:lnTo>
                  <a:pt x="50291" y="76962"/>
                </a:lnTo>
                <a:lnTo>
                  <a:pt x="52577" y="71628"/>
                </a:lnTo>
                <a:lnTo>
                  <a:pt x="57912" y="71628"/>
                </a:lnTo>
                <a:lnTo>
                  <a:pt x="60197" y="69342"/>
                </a:lnTo>
                <a:lnTo>
                  <a:pt x="64769" y="71628"/>
                </a:lnTo>
                <a:lnTo>
                  <a:pt x="67056" y="71628"/>
                </a:lnTo>
                <a:lnTo>
                  <a:pt x="69341" y="76962"/>
                </a:lnTo>
                <a:lnTo>
                  <a:pt x="69341" y="85461"/>
                </a:lnTo>
                <a:lnTo>
                  <a:pt x="119633" y="119634"/>
                </a:lnTo>
                <a:close/>
              </a:path>
              <a:path w="4428490" h="1978660">
                <a:moveTo>
                  <a:pt x="69341" y="85461"/>
                </a:moveTo>
                <a:lnTo>
                  <a:pt x="69341" y="76962"/>
                </a:lnTo>
                <a:lnTo>
                  <a:pt x="67056" y="71628"/>
                </a:lnTo>
                <a:lnTo>
                  <a:pt x="64769" y="71628"/>
                </a:lnTo>
                <a:lnTo>
                  <a:pt x="60197" y="69342"/>
                </a:lnTo>
                <a:lnTo>
                  <a:pt x="57912" y="71628"/>
                </a:lnTo>
                <a:lnTo>
                  <a:pt x="52577" y="71628"/>
                </a:lnTo>
                <a:lnTo>
                  <a:pt x="50291" y="76962"/>
                </a:lnTo>
                <a:lnTo>
                  <a:pt x="50291" y="85893"/>
                </a:lnTo>
                <a:lnTo>
                  <a:pt x="60197" y="79248"/>
                </a:lnTo>
                <a:lnTo>
                  <a:pt x="69341" y="85461"/>
                </a:lnTo>
                <a:close/>
              </a:path>
              <a:path w="4428490" h="1978660">
                <a:moveTo>
                  <a:pt x="69341" y="1959102"/>
                </a:moveTo>
                <a:lnTo>
                  <a:pt x="69341" y="85461"/>
                </a:lnTo>
                <a:lnTo>
                  <a:pt x="60197" y="79248"/>
                </a:lnTo>
                <a:lnTo>
                  <a:pt x="50291" y="85893"/>
                </a:lnTo>
                <a:lnTo>
                  <a:pt x="50291" y="1973580"/>
                </a:lnTo>
                <a:lnTo>
                  <a:pt x="52577" y="1975866"/>
                </a:lnTo>
                <a:lnTo>
                  <a:pt x="57912" y="1978152"/>
                </a:lnTo>
                <a:lnTo>
                  <a:pt x="60197" y="1978152"/>
                </a:lnTo>
                <a:lnTo>
                  <a:pt x="60197" y="1959102"/>
                </a:lnTo>
                <a:lnTo>
                  <a:pt x="69341" y="1959102"/>
                </a:lnTo>
                <a:close/>
              </a:path>
              <a:path w="4428490" h="1978660">
                <a:moveTo>
                  <a:pt x="4368533" y="1959102"/>
                </a:moveTo>
                <a:lnTo>
                  <a:pt x="60197" y="1959102"/>
                </a:lnTo>
                <a:lnTo>
                  <a:pt x="69341" y="1969008"/>
                </a:lnTo>
                <a:lnTo>
                  <a:pt x="69342" y="1978152"/>
                </a:lnTo>
                <a:lnTo>
                  <a:pt x="4358627" y="1978152"/>
                </a:lnTo>
                <a:lnTo>
                  <a:pt x="4358627" y="1969008"/>
                </a:lnTo>
                <a:lnTo>
                  <a:pt x="4368533" y="1959102"/>
                </a:lnTo>
                <a:close/>
              </a:path>
              <a:path w="4428490" h="1978660">
                <a:moveTo>
                  <a:pt x="69342" y="1978152"/>
                </a:moveTo>
                <a:lnTo>
                  <a:pt x="69341" y="1969008"/>
                </a:lnTo>
                <a:lnTo>
                  <a:pt x="60197" y="1959102"/>
                </a:lnTo>
                <a:lnTo>
                  <a:pt x="60197" y="1978152"/>
                </a:lnTo>
                <a:lnTo>
                  <a:pt x="69342" y="1978152"/>
                </a:lnTo>
                <a:close/>
              </a:path>
              <a:path w="4428490" h="1978660">
                <a:moveTo>
                  <a:pt x="4427982" y="119634"/>
                </a:moveTo>
                <a:lnTo>
                  <a:pt x="4368533" y="0"/>
                </a:lnTo>
                <a:lnTo>
                  <a:pt x="4308347" y="119634"/>
                </a:lnTo>
                <a:lnTo>
                  <a:pt x="4358627" y="85895"/>
                </a:lnTo>
                <a:lnTo>
                  <a:pt x="4358627" y="76962"/>
                </a:lnTo>
                <a:lnTo>
                  <a:pt x="4360913" y="71627"/>
                </a:lnTo>
                <a:lnTo>
                  <a:pt x="4366259" y="71627"/>
                </a:lnTo>
                <a:lnTo>
                  <a:pt x="4368533" y="69341"/>
                </a:lnTo>
                <a:lnTo>
                  <a:pt x="4373118" y="71627"/>
                </a:lnTo>
                <a:lnTo>
                  <a:pt x="4375404" y="71627"/>
                </a:lnTo>
                <a:lnTo>
                  <a:pt x="4377677" y="76962"/>
                </a:lnTo>
                <a:lnTo>
                  <a:pt x="4377677" y="85459"/>
                </a:lnTo>
                <a:lnTo>
                  <a:pt x="4427982" y="119634"/>
                </a:lnTo>
                <a:close/>
              </a:path>
              <a:path w="4428490" h="1978660">
                <a:moveTo>
                  <a:pt x="4377677" y="85459"/>
                </a:moveTo>
                <a:lnTo>
                  <a:pt x="4377677" y="76962"/>
                </a:lnTo>
                <a:lnTo>
                  <a:pt x="4375404" y="71627"/>
                </a:lnTo>
                <a:lnTo>
                  <a:pt x="4373118" y="71627"/>
                </a:lnTo>
                <a:lnTo>
                  <a:pt x="4368533" y="69341"/>
                </a:lnTo>
                <a:lnTo>
                  <a:pt x="4366259" y="71627"/>
                </a:lnTo>
                <a:lnTo>
                  <a:pt x="4360913" y="71627"/>
                </a:lnTo>
                <a:lnTo>
                  <a:pt x="4358627" y="76962"/>
                </a:lnTo>
                <a:lnTo>
                  <a:pt x="4358627" y="85895"/>
                </a:lnTo>
                <a:lnTo>
                  <a:pt x="4368533" y="79248"/>
                </a:lnTo>
                <a:lnTo>
                  <a:pt x="4377677" y="85459"/>
                </a:lnTo>
                <a:close/>
              </a:path>
              <a:path w="4428490" h="1978660">
                <a:moveTo>
                  <a:pt x="4377677" y="1973580"/>
                </a:moveTo>
                <a:lnTo>
                  <a:pt x="4377677" y="85459"/>
                </a:lnTo>
                <a:lnTo>
                  <a:pt x="4368533" y="79248"/>
                </a:lnTo>
                <a:lnTo>
                  <a:pt x="4358627" y="85895"/>
                </a:lnTo>
                <a:lnTo>
                  <a:pt x="4358627" y="1959102"/>
                </a:lnTo>
                <a:lnTo>
                  <a:pt x="4368533" y="1959102"/>
                </a:lnTo>
                <a:lnTo>
                  <a:pt x="4368533" y="1978152"/>
                </a:lnTo>
                <a:lnTo>
                  <a:pt x="4373118" y="1978152"/>
                </a:lnTo>
                <a:lnTo>
                  <a:pt x="4377677" y="1973580"/>
                </a:lnTo>
                <a:close/>
              </a:path>
              <a:path w="4428490" h="1978660">
                <a:moveTo>
                  <a:pt x="4368533" y="1978152"/>
                </a:moveTo>
                <a:lnTo>
                  <a:pt x="4368533" y="1959102"/>
                </a:lnTo>
                <a:lnTo>
                  <a:pt x="4358627" y="1969008"/>
                </a:lnTo>
                <a:lnTo>
                  <a:pt x="4358627" y="1978152"/>
                </a:lnTo>
                <a:lnTo>
                  <a:pt x="4368533" y="19781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067191" y="4467605"/>
            <a:ext cx="4327525" cy="1908810"/>
          </a:xfrm>
          <a:custGeom>
            <a:avLst/>
            <a:gdLst/>
            <a:ahLst/>
            <a:cxnLst/>
            <a:rect l="l" t="t" r="r" b="b"/>
            <a:pathLst>
              <a:path w="4327525" h="1908810">
                <a:moveTo>
                  <a:pt x="19050" y="9906"/>
                </a:moveTo>
                <a:lnTo>
                  <a:pt x="19050" y="1899666"/>
                </a:lnTo>
                <a:lnTo>
                  <a:pt x="9906" y="1889760"/>
                </a:lnTo>
                <a:lnTo>
                  <a:pt x="4318241" y="1889760"/>
                </a:lnTo>
                <a:lnTo>
                  <a:pt x="4308335" y="1899666"/>
                </a:lnTo>
                <a:lnTo>
                  <a:pt x="4308335" y="7620"/>
                </a:lnTo>
                <a:lnTo>
                  <a:pt x="4310621" y="2286"/>
                </a:lnTo>
                <a:lnTo>
                  <a:pt x="4315968" y="2286"/>
                </a:lnTo>
                <a:lnTo>
                  <a:pt x="4318241" y="0"/>
                </a:lnTo>
                <a:lnTo>
                  <a:pt x="4322826" y="2286"/>
                </a:lnTo>
                <a:lnTo>
                  <a:pt x="4325112" y="2286"/>
                </a:lnTo>
                <a:lnTo>
                  <a:pt x="4327385" y="7620"/>
                </a:lnTo>
                <a:lnTo>
                  <a:pt x="4327385" y="1904238"/>
                </a:lnTo>
                <a:lnTo>
                  <a:pt x="4322826" y="1908810"/>
                </a:lnTo>
                <a:lnTo>
                  <a:pt x="7620" y="1908810"/>
                </a:lnTo>
                <a:lnTo>
                  <a:pt x="2286" y="1906524"/>
                </a:lnTo>
                <a:lnTo>
                  <a:pt x="0" y="1904238"/>
                </a:lnTo>
                <a:lnTo>
                  <a:pt x="0" y="7620"/>
                </a:lnTo>
                <a:lnTo>
                  <a:pt x="2286" y="2286"/>
                </a:lnTo>
                <a:lnTo>
                  <a:pt x="7620" y="2286"/>
                </a:lnTo>
                <a:lnTo>
                  <a:pt x="9906" y="0"/>
                </a:lnTo>
                <a:lnTo>
                  <a:pt x="14478" y="2286"/>
                </a:lnTo>
                <a:lnTo>
                  <a:pt x="16764" y="2286"/>
                </a:lnTo>
                <a:lnTo>
                  <a:pt x="19050" y="7620"/>
                </a:lnTo>
                <a:lnTo>
                  <a:pt x="19050" y="990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016899" y="4398264"/>
            <a:ext cx="120014" cy="120014"/>
          </a:xfrm>
          <a:custGeom>
            <a:avLst/>
            <a:gdLst/>
            <a:ahLst/>
            <a:cxnLst/>
            <a:rect l="l" t="t" r="r" b="b"/>
            <a:pathLst>
              <a:path w="120014" h="120014">
                <a:moveTo>
                  <a:pt x="60197" y="79248"/>
                </a:moveTo>
                <a:lnTo>
                  <a:pt x="0" y="119634"/>
                </a:lnTo>
                <a:lnTo>
                  <a:pt x="60197" y="0"/>
                </a:lnTo>
                <a:lnTo>
                  <a:pt x="119633" y="119634"/>
                </a:lnTo>
                <a:lnTo>
                  <a:pt x="60197" y="7924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325247" y="4398264"/>
            <a:ext cx="120014" cy="120014"/>
          </a:xfrm>
          <a:custGeom>
            <a:avLst/>
            <a:gdLst/>
            <a:ahLst/>
            <a:cxnLst/>
            <a:rect l="l" t="t" r="r" b="b"/>
            <a:pathLst>
              <a:path w="120014" h="120014">
                <a:moveTo>
                  <a:pt x="60185" y="79248"/>
                </a:moveTo>
                <a:lnTo>
                  <a:pt x="0" y="119634"/>
                </a:lnTo>
                <a:lnTo>
                  <a:pt x="60185" y="0"/>
                </a:lnTo>
                <a:lnTo>
                  <a:pt x="119634" y="119634"/>
                </a:lnTo>
                <a:lnTo>
                  <a:pt x="60185" y="79248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3586860" y="5669026"/>
            <a:ext cx="128905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70" dirty="0">
                <a:latin typeface="Arial"/>
                <a:cs typeface="Arial"/>
              </a:rPr>
              <a:t>είναι </a:t>
            </a:r>
            <a:r>
              <a:rPr sz="1400" spc="-105" dirty="0">
                <a:latin typeface="Arial"/>
                <a:cs typeface="Arial"/>
              </a:rPr>
              <a:t>αριστ</a:t>
            </a:r>
            <a:r>
              <a:rPr sz="1400" spc="-90" dirty="0">
                <a:latin typeface="Arial"/>
                <a:cs typeface="Arial"/>
              </a:rPr>
              <a:t>ε</a:t>
            </a:r>
            <a:r>
              <a:rPr sz="1400" spc="-130" dirty="0">
                <a:latin typeface="Arial"/>
                <a:cs typeface="Arial"/>
              </a:rPr>
              <a:t>ρά</a:t>
            </a:r>
            <a:r>
              <a:rPr sz="1400" spc="-55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α</a:t>
            </a:r>
            <a:r>
              <a:rPr sz="1400" spc="-160" dirty="0">
                <a:latin typeface="Arial"/>
                <a:cs typeface="Arial"/>
              </a:rPr>
              <a:t>π</a:t>
            </a:r>
            <a:r>
              <a:rPr sz="1400" spc="-140" dirty="0">
                <a:latin typeface="Arial"/>
                <a:cs typeface="Arial"/>
              </a:rPr>
              <a:t>ό</a:t>
            </a:r>
            <a:endParaRPr sz="14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339492" y="3163570"/>
            <a:ext cx="10909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20" dirty="0">
                <a:latin typeface="Arial"/>
                <a:cs typeface="Arial"/>
              </a:rPr>
              <a:t>α</a:t>
            </a:r>
            <a:r>
              <a:rPr sz="1400" spc="-180" dirty="0">
                <a:latin typeface="Arial"/>
                <a:cs typeface="Arial"/>
              </a:rPr>
              <a:t>π</a:t>
            </a:r>
            <a:r>
              <a:rPr sz="1400" spc="-145" dirty="0">
                <a:latin typeface="Arial"/>
                <a:cs typeface="Arial"/>
              </a:rPr>
              <a:t>ο</a:t>
            </a:r>
            <a:r>
              <a:rPr sz="1400" spc="-125" dirty="0">
                <a:latin typeface="Arial"/>
                <a:cs typeface="Arial"/>
              </a:rPr>
              <a:t>τ</a:t>
            </a:r>
            <a:r>
              <a:rPr sz="1400" spc="-95" dirty="0">
                <a:latin typeface="Arial"/>
                <a:cs typeface="Arial"/>
              </a:rPr>
              <a:t>ελεί</a:t>
            </a:r>
            <a:r>
              <a:rPr sz="1400" spc="-105" dirty="0">
                <a:latin typeface="Arial"/>
                <a:cs typeface="Arial"/>
              </a:rPr>
              <a:t>τ</a:t>
            </a:r>
            <a:r>
              <a:rPr sz="1400" spc="-120" dirty="0">
                <a:latin typeface="Arial"/>
                <a:cs typeface="Arial"/>
              </a:rPr>
              <a:t>α</a:t>
            </a:r>
            <a:r>
              <a:rPr sz="1400" spc="10" dirty="0">
                <a:latin typeface="Arial"/>
                <a:cs typeface="Arial"/>
              </a:rPr>
              <a:t>ι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α</a:t>
            </a:r>
            <a:r>
              <a:rPr sz="1400" spc="-160" dirty="0">
                <a:latin typeface="Arial"/>
                <a:cs typeface="Arial"/>
              </a:rPr>
              <a:t>π</a:t>
            </a:r>
            <a:r>
              <a:rPr sz="1400" spc="-140" dirty="0">
                <a:latin typeface="Arial"/>
                <a:cs typeface="Arial"/>
              </a:rPr>
              <a:t>ό</a:t>
            </a:r>
            <a:endParaRPr sz="14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032412" y="3163570"/>
            <a:ext cx="10909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20" dirty="0">
                <a:latin typeface="Arial"/>
                <a:cs typeface="Arial"/>
              </a:rPr>
              <a:t>α</a:t>
            </a:r>
            <a:r>
              <a:rPr sz="1400" spc="-180" dirty="0">
                <a:latin typeface="Arial"/>
                <a:cs typeface="Arial"/>
              </a:rPr>
              <a:t>π</a:t>
            </a:r>
            <a:r>
              <a:rPr sz="1400" spc="-145" dirty="0">
                <a:latin typeface="Arial"/>
                <a:cs typeface="Arial"/>
              </a:rPr>
              <a:t>ο</a:t>
            </a:r>
            <a:r>
              <a:rPr sz="1400" spc="-125" dirty="0">
                <a:latin typeface="Arial"/>
                <a:cs typeface="Arial"/>
              </a:rPr>
              <a:t>τ</a:t>
            </a:r>
            <a:r>
              <a:rPr sz="1400" spc="-100" dirty="0">
                <a:latin typeface="Arial"/>
                <a:cs typeface="Arial"/>
              </a:rPr>
              <a:t>ελε</a:t>
            </a:r>
            <a:r>
              <a:rPr sz="1400" spc="-55" dirty="0">
                <a:latin typeface="Arial"/>
                <a:cs typeface="Arial"/>
              </a:rPr>
              <a:t>ί</a:t>
            </a:r>
            <a:r>
              <a:rPr sz="1400" spc="-120" dirty="0">
                <a:latin typeface="Arial"/>
                <a:cs typeface="Arial"/>
              </a:rPr>
              <a:t>τα</a:t>
            </a:r>
            <a:r>
              <a:rPr sz="1400" spc="10" dirty="0">
                <a:latin typeface="Arial"/>
                <a:cs typeface="Arial"/>
              </a:rPr>
              <a:t>ι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α</a:t>
            </a:r>
            <a:r>
              <a:rPr sz="1400" spc="-160" dirty="0">
                <a:latin typeface="Arial"/>
                <a:cs typeface="Arial"/>
              </a:rPr>
              <a:t>π</a:t>
            </a:r>
            <a:r>
              <a:rPr sz="1400" spc="-140" dirty="0">
                <a:latin typeface="Arial"/>
                <a:cs typeface="Arial"/>
              </a:rPr>
              <a:t>ό</a:t>
            </a:r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086265" y="3977398"/>
            <a:ext cx="67691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60" dirty="0">
                <a:latin typeface="Arial"/>
                <a:cs typeface="Arial"/>
              </a:rPr>
              <a:t>π</a:t>
            </a:r>
            <a:r>
              <a:rPr sz="1400" spc="-140" dirty="0">
                <a:latin typeface="Arial"/>
                <a:cs typeface="Arial"/>
              </a:rPr>
              <a:t>ά</a:t>
            </a:r>
            <a:r>
              <a:rPr sz="1400" spc="-125" dirty="0">
                <a:latin typeface="Arial"/>
                <a:cs typeface="Arial"/>
              </a:rPr>
              <a:t>ν</a:t>
            </a:r>
            <a:r>
              <a:rPr sz="1400" spc="-204" dirty="0">
                <a:latin typeface="Arial"/>
                <a:cs typeface="Arial"/>
              </a:rPr>
              <a:t>ω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-120" dirty="0">
                <a:latin typeface="Arial"/>
                <a:cs typeface="Arial"/>
              </a:rPr>
              <a:t>στο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701692" y="3977398"/>
            <a:ext cx="67691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60" dirty="0">
                <a:latin typeface="Arial"/>
                <a:cs typeface="Arial"/>
              </a:rPr>
              <a:t>π</a:t>
            </a:r>
            <a:r>
              <a:rPr sz="1400" spc="-140" dirty="0">
                <a:latin typeface="Arial"/>
                <a:cs typeface="Arial"/>
              </a:rPr>
              <a:t>ά</a:t>
            </a:r>
            <a:r>
              <a:rPr sz="1400" spc="-125" dirty="0">
                <a:latin typeface="Arial"/>
                <a:cs typeface="Arial"/>
              </a:rPr>
              <a:t>ν</a:t>
            </a:r>
            <a:r>
              <a:rPr sz="1400" spc="-204" dirty="0">
                <a:latin typeface="Arial"/>
                <a:cs typeface="Arial"/>
              </a:rPr>
              <a:t>ω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-125" dirty="0">
                <a:latin typeface="Arial"/>
                <a:cs typeface="Arial"/>
              </a:rPr>
              <a:t>σ</a:t>
            </a:r>
            <a:r>
              <a:rPr sz="1400" spc="-95" dirty="0">
                <a:latin typeface="Arial"/>
                <a:cs typeface="Arial"/>
              </a:rPr>
              <a:t>τ</a:t>
            </a:r>
            <a:r>
              <a:rPr sz="1400" spc="-140" dirty="0">
                <a:latin typeface="Arial"/>
                <a:cs typeface="Arial"/>
              </a:rPr>
              <a:t>ο</a:t>
            </a:r>
            <a:endParaRPr sz="14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105315" y="3593350"/>
            <a:ext cx="10909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35" dirty="0">
                <a:latin typeface="Arial"/>
                <a:cs typeface="Arial"/>
              </a:rPr>
              <a:t>α</a:t>
            </a:r>
            <a:r>
              <a:rPr sz="1400" spc="-160" dirty="0">
                <a:latin typeface="Arial"/>
                <a:cs typeface="Arial"/>
              </a:rPr>
              <a:t>π</a:t>
            </a:r>
            <a:r>
              <a:rPr sz="1400" spc="-150" dirty="0">
                <a:latin typeface="Arial"/>
                <a:cs typeface="Arial"/>
              </a:rPr>
              <a:t>ο</a:t>
            </a:r>
            <a:r>
              <a:rPr sz="1400" spc="-114" dirty="0">
                <a:latin typeface="Arial"/>
                <a:cs typeface="Arial"/>
              </a:rPr>
              <a:t>τ</a:t>
            </a:r>
            <a:r>
              <a:rPr sz="1400" spc="-120" dirty="0">
                <a:latin typeface="Arial"/>
                <a:cs typeface="Arial"/>
              </a:rPr>
              <a:t>ε</a:t>
            </a:r>
            <a:r>
              <a:rPr sz="1400" spc="-114" dirty="0">
                <a:latin typeface="Arial"/>
                <a:cs typeface="Arial"/>
              </a:rPr>
              <a:t>λ</a:t>
            </a:r>
            <a:r>
              <a:rPr sz="1400" spc="-75" dirty="0">
                <a:latin typeface="Arial"/>
                <a:cs typeface="Arial"/>
              </a:rPr>
              <a:t>εί</a:t>
            </a:r>
            <a:r>
              <a:rPr sz="1400" spc="-95" dirty="0">
                <a:latin typeface="Arial"/>
                <a:cs typeface="Arial"/>
              </a:rPr>
              <a:t>τ</a:t>
            </a:r>
            <a:r>
              <a:rPr sz="1400" spc="-120" dirty="0">
                <a:latin typeface="Arial"/>
                <a:cs typeface="Arial"/>
              </a:rPr>
              <a:t>α</a:t>
            </a:r>
            <a:r>
              <a:rPr sz="1400" spc="10" dirty="0">
                <a:latin typeface="Arial"/>
                <a:cs typeface="Arial"/>
              </a:rPr>
              <a:t>ι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α</a:t>
            </a:r>
            <a:r>
              <a:rPr sz="1400" spc="-160" dirty="0">
                <a:latin typeface="Arial"/>
                <a:cs typeface="Arial"/>
              </a:rPr>
              <a:t>π</a:t>
            </a:r>
            <a:r>
              <a:rPr sz="1400" spc="-140" dirty="0">
                <a:latin typeface="Arial"/>
                <a:cs typeface="Arial"/>
              </a:rPr>
              <a:t>ό</a:t>
            </a:r>
            <a:endParaRPr sz="140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2605925" y="4207764"/>
            <a:ext cx="1266825" cy="1083310"/>
          </a:xfrm>
          <a:custGeom>
            <a:avLst/>
            <a:gdLst/>
            <a:ahLst/>
            <a:cxnLst/>
            <a:rect l="l" t="t" r="r" b="b"/>
            <a:pathLst>
              <a:path w="1266825" h="1083310">
                <a:moveTo>
                  <a:pt x="1207992" y="1018356"/>
                </a:moveTo>
                <a:lnTo>
                  <a:pt x="16763" y="2286"/>
                </a:lnTo>
                <a:lnTo>
                  <a:pt x="14477" y="0"/>
                </a:lnTo>
                <a:lnTo>
                  <a:pt x="4571" y="0"/>
                </a:lnTo>
                <a:lnTo>
                  <a:pt x="2286" y="2286"/>
                </a:lnTo>
                <a:lnTo>
                  <a:pt x="0" y="6858"/>
                </a:lnTo>
                <a:lnTo>
                  <a:pt x="0" y="9144"/>
                </a:lnTo>
                <a:lnTo>
                  <a:pt x="2286" y="14477"/>
                </a:lnTo>
                <a:lnTo>
                  <a:pt x="4571" y="16763"/>
                </a:lnTo>
                <a:lnTo>
                  <a:pt x="1194983" y="1034080"/>
                </a:lnTo>
                <a:lnTo>
                  <a:pt x="1206245" y="1030986"/>
                </a:lnTo>
                <a:lnTo>
                  <a:pt x="1207992" y="1018356"/>
                </a:lnTo>
                <a:close/>
              </a:path>
              <a:path w="1266825" h="1083310">
                <a:moveTo>
                  <a:pt x="1216152" y="1070081"/>
                </a:moveTo>
                <a:lnTo>
                  <a:pt x="1216152" y="1033272"/>
                </a:lnTo>
                <a:lnTo>
                  <a:pt x="1213865" y="1037844"/>
                </a:lnTo>
                <a:lnTo>
                  <a:pt x="1210817" y="1040130"/>
                </a:lnTo>
                <a:lnTo>
                  <a:pt x="1203959" y="1040130"/>
                </a:lnTo>
                <a:lnTo>
                  <a:pt x="1199387" y="1037844"/>
                </a:lnTo>
                <a:lnTo>
                  <a:pt x="1194983" y="1034080"/>
                </a:lnTo>
                <a:lnTo>
                  <a:pt x="1136903" y="1050036"/>
                </a:lnTo>
                <a:lnTo>
                  <a:pt x="1216152" y="1070081"/>
                </a:lnTo>
                <a:close/>
              </a:path>
              <a:path w="1266825" h="1083310">
                <a:moveTo>
                  <a:pt x="1216152" y="1033272"/>
                </a:moveTo>
                <a:lnTo>
                  <a:pt x="1216152" y="1025651"/>
                </a:lnTo>
                <a:lnTo>
                  <a:pt x="1213865" y="1023365"/>
                </a:lnTo>
                <a:lnTo>
                  <a:pt x="1207992" y="1018356"/>
                </a:lnTo>
                <a:lnTo>
                  <a:pt x="1206245" y="1030986"/>
                </a:lnTo>
                <a:lnTo>
                  <a:pt x="1194983" y="1034080"/>
                </a:lnTo>
                <a:lnTo>
                  <a:pt x="1199387" y="1037844"/>
                </a:lnTo>
                <a:lnTo>
                  <a:pt x="1203959" y="1040130"/>
                </a:lnTo>
                <a:lnTo>
                  <a:pt x="1210817" y="1040130"/>
                </a:lnTo>
                <a:lnTo>
                  <a:pt x="1213865" y="1037844"/>
                </a:lnTo>
                <a:lnTo>
                  <a:pt x="1216152" y="1033272"/>
                </a:lnTo>
                <a:close/>
              </a:path>
              <a:path w="1266825" h="1083310">
                <a:moveTo>
                  <a:pt x="1266443" y="1082802"/>
                </a:moveTo>
                <a:lnTo>
                  <a:pt x="1216152" y="959358"/>
                </a:lnTo>
                <a:lnTo>
                  <a:pt x="1207992" y="1018356"/>
                </a:lnTo>
                <a:lnTo>
                  <a:pt x="1213865" y="1023365"/>
                </a:lnTo>
                <a:lnTo>
                  <a:pt x="1216152" y="1025651"/>
                </a:lnTo>
                <a:lnTo>
                  <a:pt x="1216152" y="1070081"/>
                </a:lnTo>
                <a:lnTo>
                  <a:pt x="1266443" y="10828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605925" y="4207764"/>
            <a:ext cx="1216660" cy="1040130"/>
          </a:xfrm>
          <a:custGeom>
            <a:avLst/>
            <a:gdLst/>
            <a:ahLst/>
            <a:cxnLst/>
            <a:rect l="l" t="t" r="r" b="b"/>
            <a:pathLst>
              <a:path w="1216660" h="1040129">
                <a:moveTo>
                  <a:pt x="16763" y="2286"/>
                </a:moveTo>
                <a:lnTo>
                  <a:pt x="1213865" y="1023365"/>
                </a:lnTo>
                <a:lnTo>
                  <a:pt x="1216152" y="1025651"/>
                </a:lnTo>
                <a:lnTo>
                  <a:pt x="1216152" y="1033272"/>
                </a:lnTo>
                <a:lnTo>
                  <a:pt x="1213865" y="1037844"/>
                </a:lnTo>
                <a:lnTo>
                  <a:pt x="1210817" y="1040130"/>
                </a:lnTo>
                <a:lnTo>
                  <a:pt x="1203959" y="1040130"/>
                </a:lnTo>
                <a:lnTo>
                  <a:pt x="1199387" y="1037844"/>
                </a:lnTo>
                <a:lnTo>
                  <a:pt x="4571" y="16763"/>
                </a:lnTo>
                <a:lnTo>
                  <a:pt x="2286" y="14477"/>
                </a:lnTo>
                <a:lnTo>
                  <a:pt x="0" y="9144"/>
                </a:lnTo>
                <a:lnTo>
                  <a:pt x="0" y="6858"/>
                </a:lnTo>
                <a:lnTo>
                  <a:pt x="2286" y="2286"/>
                </a:lnTo>
                <a:lnTo>
                  <a:pt x="4571" y="0"/>
                </a:lnTo>
                <a:lnTo>
                  <a:pt x="14477" y="0"/>
                </a:lnTo>
                <a:lnTo>
                  <a:pt x="16763" y="228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742829" y="5167121"/>
            <a:ext cx="129539" cy="123825"/>
          </a:xfrm>
          <a:custGeom>
            <a:avLst/>
            <a:gdLst/>
            <a:ahLst/>
            <a:cxnLst/>
            <a:rect l="l" t="t" r="r" b="b"/>
            <a:pathLst>
              <a:path w="129539" h="123825">
                <a:moveTo>
                  <a:pt x="69341" y="71627"/>
                </a:moveTo>
                <a:lnTo>
                  <a:pt x="79248" y="0"/>
                </a:lnTo>
                <a:lnTo>
                  <a:pt x="129539" y="123443"/>
                </a:lnTo>
                <a:lnTo>
                  <a:pt x="0" y="90677"/>
                </a:lnTo>
                <a:lnTo>
                  <a:pt x="69341" y="7162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90173" y="4207764"/>
            <a:ext cx="1266825" cy="1083310"/>
          </a:xfrm>
          <a:custGeom>
            <a:avLst/>
            <a:gdLst/>
            <a:ahLst/>
            <a:cxnLst/>
            <a:rect l="l" t="t" r="r" b="b"/>
            <a:pathLst>
              <a:path w="1266825" h="1083310">
                <a:moveTo>
                  <a:pt x="60737" y="1018356"/>
                </a:moveTo>
                <a:lnTo>
                  <a:pt x="52578" y="959358"/>
                </a:lnTo>
                <a:lnTo>
                  <a:pt x="0" y="1082802"/>
                </a:lnTo>
                <a:lnTo>
                  <a:pt x="50292" y="1070301"/>
                </a:lnTo>
                <a:lnTo>
                  <a:pt x="50292" y="1030986"/>
                </a:lnTo>
                <a:lnTo>
                  <a:pt x="52578" y="1025651"/>
                </a:lnTo>
                <a:lnTo>
                  <a:pt x="54863" y="1023365"/>
                </a:lnTo>
                <a:lnTo>
                  <a:pt x="60737" y="1018356"/>
                </a:lnTo>
                <a:close/>
              </a:path>
              <a:path w="1266825" h="1083310">
                <a:moveTo>
                  <a:pt x="72023" y="1033606"/>
                </a:moveTo>
                <a:lnTo>
                  <a:pt x="62484" y="1030986"/>
                </a:lnTo>
                <a:lnTo>
                  <a:pt x="60737" y="1018356"/>
                </a:lnTo>
                <a:lnTo>
                  <a:pt x="54863" y="1023365"/>
                </a:lnTo>
                <a:lnTo>
                  <a:pt x="52578" y="1025651"/>
                </a:lnTo>
                <a:lnTo>
                  <a:pt x="50292" y="1030986"/>
                </a:lnTo>
                <a:lnTo>
                  <a:pt x="52578" y="1033272"/>
                </a:lnTo>
                <a:lnTo>
                  <a:pt x="52578" y="1037844"/>
                </a:lnTo>
                <a:lnTo>
                  <a:pt x="57150" y="1040130"/>
                </a:lnTo>
                <a:lnTo>
                  <a:pt x="64770" y="1040130"/>
                </a:lnTo>
                <a:lnTo>
                  <a:pt x="67056" y="1037844"/>
                </a:lnTo>
                <a:lnTo>
                  <a:pt x="72023" y="1033606"/>
                </a:lnTo>
                <a:close/>
              </a:path>
              <a:path w="1266825" h="1083310">
                <a:moveTo>
                  <a:pt x="131825" y="1050036"/>
                </a:moveTo>
                <a:lnTo>
                  <a:pt x="72023" y="1033606"/>
                </a:lnTo>
                <a:lnTo>
                  <a:pt x="67056" y="1037844"/>
                </a:lnTo>
                <a:lnTo>
                  <a:pt x="64770" y="1040130"/>
                </a:lnTo>
                <a:lnTo>
                  <a:pt x="57150" y="1040130"/>
                </a:lnTo>
                <a:lnTo>
                  <a:pt x="52578" y="1037844"/>
                </a:lnTo>
                <a:lnTo>
                  <a:pt x="52578" y="1033272"/>
                </a:lnTo>
                <a:lnTo>
                  <a:pt x="50292" y="1030986"/>
                </a:lnTo>
                <a:lnTo>
                  <a:pt x="50292" y="1070301"/>
                </a:lnTo>
                <a:lnTo>
                  <a:pt x="131825" y="1050036"/>
                </a:lnTo>
                <a:close/>
              </a:path>
              <a:path w="1266825" h="1083310">
                <a:moveTo>
                  <a:pt x="1266444" y="14477"/>
                </a:moveTo>
                <a:lnTo>
                  <a:pt x="1266444" y="6858"/>
                </a:lnTo>
                <a:lnTo>
                  <a:pt x="1264158" y="2286"/>
                </a:lnTo>
                <a:lnTo>
                  <a:pt x="1261110" y="0"/>
                </a:lnTo>
                <a:lnTo>
                  <a:pt x="1254252" y="0"/>
                </a:lnTo>
                <a:lnTo>
                  <a:pt x="1251966" y="2286"/>
                </a:lnTo>
                <a:lnTo>
                  <a:pt x="60737" y="1018356"/>
                </a:lnTo>
                <a:lnTo>
                  <a:pt x="62484" y="1030986"/>
                </a:lnTo>
                <a:lnTo>
                  <a:pt x="72023" y="1033606"/>
                </a:lnTo>
                <a:lnTo>
                  <a:pt x="1264158" y="16763"/>
                </a:lnTo>
                <a:lnTo>
                  <a:pt x="1266444" y="144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640465" y="4207764"/>
            <a:ext cx="1216660" cy="1040130"/>
          </a:xfrm>
          <a:custGeom>
            <a:avLst/>
            <a:gdLst/>
            <a:ahLst/>
            <a:cxnLst/>
            <a:rect l="l" t="t" r="r" b="b"/>
            <a:pathLst>
              <a:path w="1216660" h="1040129">
                <a:moveTo>
                  <a:pt x="1213865" y="16763"/>
                </a:moveTo>
                <a:lnTo>
                  <a:pt x="16763" y="1037844"/>
                </a:lnTo>
                <a:lnTo>
                  <a:pt x="14477" y="1040130"/>
                </a:lnTo>
                <a:lnTo>
                  <a:pt x="6857" y="1040130"/>
                </a:lnTo>
                <a:lnTo>
                  <a:pt x="2286" y="1037844"/>
                </a:lnTo>
                <a:lnTo>
                  <a:pt x="2286" y="1033272"/>
                </a:lnTo>
                <a:lnTo>
                  <a:pt x="0" y="1030986"/>
                </a:lnTo>
                <a:lnTo>
                  <a:pt x="2286" y="1025651"/>
                </a:lnTo>
                <a:lnTo>
                  <a:pt x="4571" y="1023365"/>
                </a:lnTo>
                <a:lnTo>
                  <a:pt x="1201674" y="2286"/>
                </a:lnTo>
                <a:lnTo>
                  <a:pt x="1203959" y="0"/>
                </a:lnTo>
                <a:lnTo>
                  <a:pt x="1210817" y="0"/>
                </a:lnTo>
                <a:lnTo>
                  <a:pt x="1213865" y="2286"/>
                </a:lnTo>
                <a:lnTo>
                  <a:pt x="1216152" y="6858"/>
                </a:lnTo>
                <a:lnTo>
                  <a:pt x="1216152" y="14477"/>
                </a:lnTo>
                <a:lnTo>
                  <a:pt x="1213865" y="16763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590173" y="5167121"/>
            <a:ext cx="132080" cy="123825"/>
          </a:xfrm>
          <a:custGeom>
            <a:avLst/>
            <a:gdLst/>
            <a:ahLst/>
            <a:cxnLst/>
            <a:rect l="l" t="t" r="r" b="b"/>
            <a:pathLst>
              <a:path w="132079" h="123825">
                <a:moveTo>
                  <a:pt x="62484" y="71627"/>
                </a:moveTo>
                <a:lnTo>
                  <a:pt x="131825" y="90677"/>
                </a:lnTo>
                <a:lnTo>
                  <a:pt x="0" y="123443"/>
                </a:lnTo>
                <a:lnTo>
                  <a:pt x="52578" y="0"/>
                </a:lnTo>
                <a:lnTo>
                  <a:pt x="62484" y="71627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2897251" y="4774438"/>
            <a:ext cx="33528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75" dirty="0">
                <a:latin typeface="Arial"/>
                <a:cs typeface="Arial"/>
              </a:rPr>
              <a:t>ε</a:t>
            </a:r>
            <a:r>
              <a:rPr sz="1400" spc="-45" dirty="0">
                <a:latin typeface="Arial"/>
                <a:cs typeface="Arial"/>
              </a:rPr>
              <a:t>ί</a:t>
            </a:r>
            <a:r>
              <a:rPr sz="1400" spc="-70" dirty="0">
                <a:latin typeface="Arial"/>
                <a:cs typeface="Arial"/>
              </a:rPr>
              <a:t>ναι</a:t>
            </a:r>
            <a:endParaRPr sz="14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144401" y="4774438"/>
            <a:ext cx="33401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80" dirty="0">
                <a:latin typeface="Arial"/>
                <a:cs typeface="Arial"/>
              </a:rPr>
              <a:t>είν</a:t>
            </a:r>
            <a:r>
              <a:rPr sz="1400" spc="-125" dirty="0">
                <a:latin typeface="Arial"/>
                <a:cs typeface="Arial"/>
              </a:rPr>
              <a:t>α</a:t>
            </a:r>
            <a:r>
              <a:rPr sz="1400" spc="10" dirty="0">
                <a:latin typeface="Arial"/>
                <a:cs typeface="Arial"/>
              </a:rPr>
              <a:t>ι</a:t>
            </a:r>
            <a:endParaRPr sz="14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794899" y="4595367"/>
            <a:ext cx="33528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75" dirty="0">
                <a:latin typeface="Arial"/>
                <a:cs typeface="Arial"/>
              </a:rPr>
              <a:t>ε</a:t>
            </a:r>
            <a:r>
              <a:rPr sz="1400" spc="-45" dirty="0">
                <a:latin typeface="Arial"/>
                <a:cs typeface="Arial"/>
              </a:rPr>
              <a:t>ί</a:t>
            </a:r>
            <a:r>
              <a:rPr sz="1400" spc="-70" dirty="0">
                <a:latin typeface="Arial"/>
                <a:cs typeface="Arial"/>
              </a:rPr>
              <a:t>ναι</a:t>
            </a:r>
            <a:endParaRPr sz="14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3723259" y="6027166"/>
            <a:ext cx="101854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70" dirty="0">
                <a:latin typeface="Arial"/>
                <a:cs typeface="Arial"/>
              </a:rPr>
              <a:t>είναι </a:t>
            </a:r>
            <a:r>
              <a:rPr sz="1400" spc="-155" dirty="0">
                <a:latin typeface="Arial"/>
                <a:cs typeface="Arial"/>
              </a:rPr>
              <a:t>δ</a:t>
            </a:r>
            <a:r>
              <a:rPr sz="1400" spc="-114" dirty="0">
                <a:latin typeface="Arial"/>
                <a:cs typeface="Arial"/>
              </a:rPr>
              <a:t>ε</a:t>
            </a:r>
            <a:r>
              <a:rPr sz="1400" spc="-185" dirty="0">
                <a:latin typeface="Arial"/>
                <a:cs typeface="Arial"/>
              </a:rPr>
              <a:t>ξ</a:t>
            </a:r>
            <a:r>
              <a:rPr sz="1400" spc="10" dirty="0">
                <a:latin typeface="Arial"/>
                <a:cs typeface="Arial"/>
              </a:rPr>
              <a:t>ι</a:t>
            </a:r>
            <a:r>
              <a:rPr sz="1400" spc="-114" dirty="0">
                <a:latin typeface="Arial"/>
                <a:cs typeface="Arial"/>
              </a:rPr>
              <a:t>ά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α</a:t>
            </a:r>
            <a:r>
              <a:rPr sz="1400" spc="-160" dirty="0">
                <a:latin typeface="Arial"/>
                <a:cs typeface="Arial"/>
              </a:rPr>
              <a:t>π</a:t>
            </a:r>
            <a:r>
              <a:rPr sz="1400" spc="-140" dirty="0">
                <a:latin typeface="Arial"/>
                <a:cs typeface="Arial"/>
              </a:rPr>
              <a:t>ό</a:t>
            </a:r>
            <a:endParaRPr sz="14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715664" y="6384544"/>
            <a:ext cx="1029969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55" dirty="0">
                <a:latin typeface="Arial"/>
                <a:cs typeface="Arial"/>
              </a:rPr>
              <a:t>δ</a:t>
            </a:r>
            <a:r>
              <a:rPr sz="1400" spc="-114" dirty="0">
                <a:latin typeface="Arial"/>
                <a:cs typeface="Arial"/>
              </a:rPr>
              <a:t>ε</a:t>
            </a:r>
            <a:r>
              <a:rPr sz="1400" spc="-125" dirty="0">
                <a:latin typeface="Arial"/>
                <a:cs typeface="Arial"/>
              </a:rPr>
              <a:t>ν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εφά</a:t>
            </a:r>
            <a:r>
              <a:rPr sz="1400" spc="-165" dirty="0">
                <a:latin typeface="Arial"/>
                <a:cs typeface="Arial"/>
              </a:rPr>
              <a:t>π</a:t>
            </a:r>
            <a:r>
              <a:rPr sz="1400" spc="-125" dirty="0">
                <a:latin typeface="Arial"/>
                <a:cs typeface="Arial"/>
              </a:rPr>
              <a:t>τ</a:t>
            </a:r>
            <a:r>
              <a:rPr sz="1400" spc="-145" dirty="0">
                <a:latin typeface="Arial"/>
                <a:cs typeface="Arial"/>
              </a:rPr>
              <a:t>ο</a:t>
            </a:r>
            <a:r>
              <a:rPr sz="1400" spc="-114" dirty="0">
                <a:latin typeface="Arial"/>
                <a:cs typeface="Arial"/>
              </a:rPr>
              <a:t>ν</a:t>
            </a:r>
            <a:r>
              <a:rPr sz="1400" spc="-125" dirty="0">
                <a:latin typeface="Arial"/>
                <a:cs typeface="Arial"/>
              </a:rPr>
              <a:t>τ</a:t>
            </a:r>
            <a:r>
              <a:rPr sz="1400" spc="-55" dirty="0">
                <a:latin typeface="Arial"/>
                <a:cs typeface="Arial"/>
              </a:rPr>
              <a:t>αι</a:t>
            </a:r>
            <a:endParaRPr sz="1400">
              <a:latin typeface="Arial"/>
              <a:cs typeface="Arial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3872369" y="5114544"/>
            <a:ext cx="718185" cy="357505"/>
          </a:xfrm>
          <a:custGeom>
            <a:avLst/>
            <a:gdLst/>
            <a:ahLst/>
            <a:cxnLst/>
            <a:rect l="l" t="t" r="r" b="b"/>
            <a:pathLst>
              <a:path w="718185" h="357504">
                <a:moveTo>
                  <a:pt x="0" y="0"/>
                </a:moveTo>
                <a:lnTo>
                  <a:pt x="0" y="357377"/>
                </a:lnTo>
                <a:lnTo>
                  <a:pt x="717803" y="357377"/>
                </a:lnTo>
                <a:lnTo>
                  <a:pt x="717803" y="0"/>
                </a:lnTo>
                <a:lnTo>
                  <a:pt x="0" y="0"/>
                </a:lnTo>
                <a:close/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3872369" y="5114544"/>
            <a:ext cx="718185" cy="35750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370" rIns="0" bIns="0" rtlCol="0">
            <a:spAutoFit/>
          </a:bodyPr>
          <a:lstStyle/>
          <a:p>
            <a:pPr marL="50165">
              <a:lnSpc>
                <a:spcPct val="100000"/>
              </a:lnSpc>
              <a:spcBef>
                <a:spcPts val="310"/>
              </a:spcBef>
            </a:pPr>
            <a:r>
              <a:rPr sz="1550" dirty="0">
                <a:latin typeface="Arial"/>
                <a:cs typeface="Arial"/>
              </a:rPr>
              <a:t>το</a:t>
            </a:r>
            <a:r>
              <a:rPr sz="1550" spc="-10" dirty="0">
                <a:latin typeface="Arial"/>
                <a:cs typeface="Arial"/>
              </a:rPr>
              <a:t>ύ</a:t>
            </a:r>
            <a:r>
              <a:rPr sz="1550" spc="10" dirty="0">
                <a:latin typeface="Arial"/>
                <a:cs typeface="Arial"/>
              </a:rPr>
              <a:t>βλ</a:t>
            </a:r>
            <a:r>
              <a:rPr sz="1550" spc="5" dirty="0">
                <a:latin typeface="Arial"/>
                <a:cs typeface="Arial"/>
              </a:rPr>
              <a:t>ο</a:t>
            </a:r>
            <a:endParaRPr sz="1550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5846711" y="4040885"/>
            <a:ext cx="718185" cy="357505"/>
          </a:xfrm>
          <a:custGeom>
            <a:avLst/>
            <a:gdLst/>
            <a:ahLst/>
            <a:cxnLst/>
            <a:rect l="l" t="t" r="r" b="b"/>
            <a:pathLst>
              <a:path w="718184" h="357504">
                <a:moveTo>
                  <a:pt x="0" y="0"/>
                </a:moveTo>
                <a:lnTo>
                  <a:pt x="0" y="357378"/>
                </a:lnTo>
                <a:lnTo>
                  <a:pt x="717803" y="357377"/>
                </a:lnTo>
                <a:lnTo>
                  <a:pt x="717803" y="0"/>
                </a:lnTo>
                <a:lnTo>
                  <a:pt x="0" y="0"/>
                </a:lnTo>
                <a:close/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6128130" y="4080255"/>
            <a:ext cx="157480" cy="247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spc="90" dirty="0">
                <a:latin typeface="Arial"/>
                <a:cs typeface="Arial"/>
              </a:rPr>
              <a:t>∆</a:t>
            </a:r>
            <a:endParaRPr sz="1550">
              <a:latin typeface="Arial"/>
              <a:cs typeface="Arial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3872369" y="4040885"/>
            <a:ext cx="718185" cy="357505"/>
          </a:xfrm>
          <a:custGeom>
            <a:avLst/>
            <a:gdLst/>
            <a:ahLst/>
            <a:cxnLst/>
            <a:rect l="l" t="t" r="r" b="b"/>
            <a:pathLst>
              <a:path w="718185" h="357504">
                <a:moveTo>
                  <a:pt x="0" y="0"/>
                </a:moveTo>
                <a:lnTo>
                  <a:pt x="0" y="357377"/>
                </a:lnTo>
                <a:lnTo>
                  <a:pt x="717803" y="357377"/>
                </a:lnTo>
                <a:lnTo>
                  <a:pt x="717803" y="0"/>
                </a:lnTo>
                <a:lnTo>
                  <a:pt x="0" y="0"/>
                </a:lnTo>
                <a:close/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4165980" y="4080255"/>
            <a:ext cx="134620" cy="247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dirty="0">
                <a:latin typeface="Arial"/>
                <a:cs typeface="Arial"/>
              </a:rPr>
              <a:t>Γ</a:t>
            </a:r>
            <a:endParaRPr sz="1550">
              <a:latin typeface="Arial"/>
              <a:cs typeface="Arial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1897265" y="4040885"/>
            <a:ext cx="718820" cy="357505"/>
          </a:xfrm>
          <a:custGeom>
            <a:avLst/>
            <a:gdLst/>
            <a:ahLst/>
            <a:cxnLst/>
            <a:rect l="l" t="t" r="r" b="b"/>
            <a:pathLst>
              <a:path w="718819" h="357504">
                <a:moveTo>
                  <a:pt x="0" y="0"/>
                </a:moveTo>
                <a:lnTo>
                  <a:pt x="0" y="357377"/>
                </a:lnTo>
                <a:lnTo>
                  <a:pt x="718566" y="357377"/>
                </a:lnTo>
                <a:lnTo>
                  <a:pt x="718566" y="0"/>
                </a:lnTo>
                <a:lnTo>
                  <a:pt x="0" y="0"/>
                </a:lnTo>
                <a:close/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2179447" y="4080255"/>
            <a:ext cx="157480" cy="247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dirty="0">
                <a:latin typeface="Arial"/>
                <a:cs typeface="Arial"/>
              </a:rPr>
              <a:t>Β</a:t>
            </a:r>
            <a:endParaRPr sz="1550">
              <a:latin typeface="Arial"/>
              <a:cs typeface="Arial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3872369" y="2609088"/>
            <a:ext cx="718185" cy="358140"/>
          </a:xfrm>
          <a:custGeom>
            <a:avLst/>
            <a:gdLst/>
            <a:ahLst/>
            <a:cxnLst/>
            <a:rect l="l" t="t" r="r" b="b"/>
            <a:pathLst>
              <a:path w="718185" h="358139">
                <a:moveTo>
                  <a:pt x="0" y="0"/>
                </a:moveTo>
                <a:lnTo>
                  <a:pt x="0" y="358140"/>
                </a:lnTo>
                <a:lnTo>
                  <a:pt x="717803" y="358140"/>
                </a:lnTo>
                <a:lnTo>
                  <a:pt x="717803" y="0"/>
                </a:lnTo>
                <a:lnTo>
                  <a:pt x="0" y="0"/>
                </a:lnTo>
                <a:close/>
              </a:path>
            </a:pathLst>
          </a:custGeom>
          <a:ln w="143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 txBox="1"/>
          <p:nvPr/>
        </p:nvSpPr>
        <p:spPr>
          <a:xfrm>
            <a:off x="3933571" y="2655315"/>
            <a:ext cx="597535" cy="247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spc="5" dirty="0">
                <a:latin typeface="Arial"/>
                <a:cs typeface="Arial"/>
              </a:rPr>
              <a:t>α</a:t>
            </a:r>
            <a:r>
              <a:rPr sz="1550" b="1" spc="35" dirty="0">
                <a:latin typeface="Arial"/>
                <a:cs typeface="Arial"/>
              </a:rPr>
              <a:t>ψ</a:t>
            </a:r>
            <a:r>
              <a:rPr sz="1550" b="1" dirty="0">
                <a:latin typeface="Arial"/>
                <a:cs typeface="Arial"/>
              </a:rPr>
              <a:t>ίδα</a:t>
            </a:r>
            <a:endParaRPr sz="1550">
              <a:latin typeface="Arial"/>
              <a:cs typeface="Arial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65" name="object 16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3302" y="336042"/>
            <a:ext cx="8763635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Η </a:t>
            </a:r>
            <a:r>
              <a:rPr spc="-5" dirty="0"/>
              <a:t>Ιεραρχική</a:t>
            </a:r>
            <a:r>
              <a:rPr spc="-100" dirty="0"/>
              <a:t> </a:t>
            </a:r>
            <a:r>
              <a:rPr spc="150" dirty="0"/>
              <a:t>∆</a:t>
            </a:r>
            <a:r>
              <a:rPr spc="160" dirty="0"/>
              <a:t>ο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ή</a:t>
            </a:r>
            <a:r>
              <a:rPr dirty="0"/>
              <a:t> </a:t>
            </a:r>
            <a:r>
              <a:rPr spc="-90" dirty="0"/>
              <a:t>τ</a:t>
            </a:r>
            <a:r>
              <a:rPr spc="-10" dirty="0"/>
              <a:t>ω</a:t>
            </a:r>
            <a:r>
              <a:rPr dirty="0"/>
              <a:t>ν </a:t>
            </a:r>
            <a:r>
              <a:rPr spc="-10" dirty="0"/>
              <a:t>Σ</a:t>
            </a:r>
            <a:r>
              <a:rPr spc="-5" dirty="0"/>
              <a:t>η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ασιο</a:t>
            </a:r>
            <a:r>
              <a:rPr spc="-45" dirty="0"/>
              <a:t>λ</a:t>
            </a:r>
            <a:r>
              <a:rPr spc="-5" dirty="0"/>
              <a:t>ο</a:t>
            </a:r>
            <a:r>
              <a:rPr spc="-10" dirty="0"/>
              <a:t>γι</a:t>
            </a:r>
            <a:r>
              <a:rPr spc="-110" dirty="0"/>
              <a:t>κ</a:t>
            </a:r>
            <a:r>
              <a:rPr spc="-10" dirty="0"/>
              <a:t>ώ</a:t>
            </a:r>
            <a:r>
              <a:rPr dirty="0"/>
              <a:t>ν</a:t>
            </a:r>
            <a:r>
              <a:rPr spc="-95" dirty="0"/>
              <a:t> </a:t>
            </a:r>
            <a:r>
              <a:rPr spc="35" dirty="0"/>
              <a:t>∆ικτύων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030478"/>
            <a:ext cx="9989820" cy="4993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Ση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αντικότερ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είδ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δεσ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ών:</a:t>
            </a:r>
            <a:r>
              <a:rPr sz="2200" spc="-5" dirty="0">
                <a:latin typeface="Times New Roman"/>
                <a:cs typeface="Times New Roman"/>
              </a:rPr>
              <a:t> AKO</a:t>
            </a:r>
            <a:r>
              <a:rPr sz="2200" dirty="0">
                <a:latin typeface="Times New Roman"/>
                <a:cs typeface="Times New Roman"/>
              </a:rPr>
              <a:t>, </a:t>
            </a:r>
            <a:r>
              <a:rPr sz="2200" spc="-5" dirty="0">
                <a:latin typeface="Times New Roman"/>
                <a:cs typeface="Times New Roman"/>
              </a:rPr>
              <a:t>ISA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5" dirty="0">
                <a:latin typeface="Times New Roman"/>
                <a:cs typeface="Times New Roman"/>
              </a:rPr>
              <a:t> INSTANCE_OF.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"/>
              </a:spcBef>
              <a:buFont typeface="Meiryo"/>
              <a:buChar char="❖"/>
            </a:pPr>
            <a:endParaRPr sz="1700">
              <a:latin typeface="Times New Roman"/>
              <a:cs typeface="Times New Roman"/>
            </a:endParaRPr>
          </a:p>
          <a:p>
            <a:pPr marL="361315" marR="158750" indent="-348615">
              <a:lnSpc>
                <a:spcPct val="958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σχέσ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AK</a:t>
            </a:r>
            <a:r>
              <a:rPr sz="2200" b="1" dirty="0">
                <a:latin typeface="Times New Roman"/>
                <a:cs typeface="Times New Roman"/>
              </a:rPr>
              <a:t>O </a:t>
            </a:r>
            <a:r>
              <a:rPr sz="2200" spc="-10" dirty="0">
                <a:latin typeface="Times New Roman"/>
                <a:cs typeface="Times New Roman"/>
              </a:rPr>
              <a:t>υπάρχε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εταξ</a:t>
            </a:r>
            <a:r>
              <a:rPr sz="2200" spc="-5" dirty="0">
                <a:latin typeface="Times New Roman"/>
                <a:cs typeface="Times New Roman"/>
              </a:rPr>
              <a:t>ύ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κλάσεω</a:t>
            </a:r>
            <a:r>
              <a:rPr sz="2200" spc="-5" dirty="0">
                <a:latin typeface="Times New Roman"/>
                <a:cs typeface="Times New Roman"/>
              </a:rPr>
              <a:t>ν </a:t>
            </a:r>
            <a:r>
              <a:rPr sz="2200" spc="-10" dirty="0">
                <a:latin typeface="Times New Roman"/>
                <a:cs typeface="Times New Roman"/>
              </a:rPr>
              <a:t>αντικε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ένω</a:t>
            </a:r>
            <a:r>
              <a:rPr sz="2200" spc="-10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. Σε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β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πο</a:t>
            </a:r>
            <a:r>
              <a:rPr sz="2200" dirty="0">
                <a:latin typeface="Times New Roman"/>
                <a:cs typeface="Times New Roman"/>
              </a:rPr>
              <a:t>υ </a:t>
            </a:r>
            <a:r>
              <a:rPr sz="2200" spc="-5" dirty="0">
                <a:latin typeface="Times New Roman"/>
                <a:cs typeface="Times New Roman"/>
              </a:rPr>
              <a:t>συνδέετα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 σχέση AK</a:t>
            </a:r>
            <a:r>
              <a:rPr sz="2200" dirty="0">
                <a:latin typeface="Times New Roman"/>
                <a:cs typeface="Times New Roman"/>
              </a:rPr>
              <a:t>O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8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κάποιο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άλλο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πορού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προστεθού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νέοι</a:t>
            </a:r>
            <a:r>
              <a:rPr sz="2200" spc="-5" dirty="0">
                <a:latin typeface="Times New Roman"/>
                <a:cs typeface="Times New Roman"/>
              </a:rPr>
              <a:t> δε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ί </a:t>
            </a:r>
            <a:r>
              <a:rPr sz="2200" spc="-5" dirty="0">
                <a:latin typeface="Times New Roman"/>
                <a:cs typeface="Times New Roman"/>
              </a:rPr>
              <a:t>πο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προσδίδουν </a:t>
            </a:r>
            <a:r>
              <a:rPr sz="2200" spc="-10" dirty="0">
                <a:latin typeface="Times New Roman"/>
                <a:cs typeface="Times New Roman"/>
              </a:rPr>
              <a:t>νέε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ιδιότητε</a:t>
            </a:r>
            <a:r>
              <a:rPr sz="2200" dirty="0">
                <a:latin typeface="Times New Roman"/>
                <a:cs typeface="Times New Roman"/>
              </a:rPr>
              <a:t>ς.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κλάση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i="1" spc="-5" dirty="0">
                <a:latin typeface="Times New Roman"/>
                <a:cs typeface="Times New Roman"/>
              </a:rPr>
              <a:t>τίγρη</a:t>
            </a:r>
            <a:r>
              <a:rPr sz="2000" i="1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" 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AKO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κλάσης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i="1" spc="-5" dirty="0">
                <a:latin typeface="Times New Roman"/>
                <a:cs typeface="Times New Roman"/>
              </a:rPr>
              <a:t>θηλαστικ</a:t>
            </a:r>
            <a:r>
              <a:rPr sz="2000" i="1" spc="0" dirty="0">
                <a:latin typeface="Times New Roman"/>
                <a:cs typeface="Times New Roman"/>
              </a:rPr>
              <a:t>ό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Times New Roman"/>
              <a:cs typeface="Times New Roman"/>
            </a:endParaRPr>
          </a:p>
          <a:p>
            <a:pPr marL="361315" marR="5080" indent="-348615">
              <a:lnSpc>
                <a:spcPct val="958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σχέσ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IS</a:t>
            </a:r>
            <a:r>
              <a:rPr sz="2200" b="1" dirty="0">
                <a:latin typeface="Times New Roman"/>
                <a:cs typeface="Times New Roman"/>
              </a:rPr>
              <a:t>A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παρ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οια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σχέσ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AKO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u="heavy" spc="-85" dirty="0">
                <a:latin typeface="Times New Roman"/>
                <a:cs typeface="Times New Roman"/>
              </a:rPr>
              <a:t>µ</a:t>
            </a:r>
            <a:r>
              <a:rPr sz="2200" u="heavy" spc="-5" dirty="0">
                <a:latin typeface="Times New Roman"/>
                <a:cs typeface="Times New Roman"/>
              </a:rPr>
              <a:t>ε</a:t>
            </a:r>
            <a:r>
              <a:rPr sz="2200" u="heavy" dirty="0">
                <a:latin typeface="Times New Roman"/>
                <a:cs typeface="Times New Roman"/>
              </a:rPr>
              <a:t> </a:t>
            </a:r>
            <a:r>
              <a:rPr sz="2200" u="heavy" spc="-10" dirty="0">
                <a:latin typeface="Times New Roman"/>
                <a:cs typeface="Times New Roman"/>
              </a:rPr>
              <a:t>τ</a:t>
            </a:r>
            <a:r>
              <a:rPr sz="2200" u="heavy" spc="-5" dirty="0">
                <a:latin typeface="Times New Roman"/>
                <a:cs typeface="Times New Roman"/>
              </a:rPr>
              <a:t>η</a:t>
            </a:r>
            <a:r>
              <a:rPr sz="2200" u="heavy" dirty="0">
                <a:latin typeface="Times New Roman"/>
                <a:cs typeface="Times New Roman"/>
              </a:rPr>
              <a:t> </a:t>
            </a:r>
            <a:r>
              <a:rPr sz="2200" u="heavy" spc="-5" dirty="0">
                <a:latin typeface="Times New Roman"/>
                <a:cs typeface="Times New Roman"/>
              </a:rPr>
              <a:t>διαφορά</a:t>
            </a:r>
            <a:r>
              <a:rPr sz="2200" u="heavy" spc="5" dirty="0">
                <a:latin typeface="Times New Roman"/>
                <a:cs typeface="Times New Roman"/>
              </a:rPr>
              <a:t> </a:t>
            </a:r>
            <a:r>
              <a:rPr sz="2200" u="heavy" dirty="0">
                <a:latin typeface="Times New Roman"/>
                <a:cs typeface="Times New Roman"/>
              </a:rPr>
              <a:t>ότι</a:t>
            </a:r>
            <a:r>
              <a:rPr sz="2200" spc="-5" dirty="0">
                <a:latin typeface="Times New Roman"/>
                <a:cs typeface="Times New Roman"/>
              </a:rPr>
              <a:t> δε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πορε</a:t>
            </a:r>
            <a:r>
              <a:rPr sz="2200" dirty="0">
                <a:latin typeface="Times New Roman"/>
                <a:cs typeface="Times New Roman"/>
              </a:rPr>
              <a:t>ί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προστεθού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10" dirty="0">
                <a:latin typeface="Times New Roman"/>
                <a:cs typeface="Times New Roman"/>
              </a:rPr>
              <a:t>νέε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ιδιότητε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όνο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κληρον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ηθού</a:t>
            </a:r>
            <a:r>
              <a:rPr sz="2200" dirty="0">
                <a:latin typeface="Times New Roman"/>
                <a:cs typeface="Times New Roman"/>
              </a:rPr>
              <a:t>ν 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ι </a:t>
            </a:r>
            <a:r>
              <a:rPr sz="2200" spc="-10" dirty="0">
                <a:latin typeface="Times New Roman"/>
                <a:cs typeface="Times New Roman"/>
              </a:rPr>
              <a:t>ήδ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υπάρχουσε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ιδιότ</a:t>
            </a:r>
            <a:r>
              <a:rPr sz="2200" spc="5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- </a:t>
            </a:r>
            <a:r>
              <a:rPr sz="2200" spc="-10" dirty="0">
                <a:latin typeface="Times New Roman"/>
                <a:cs typeface="Times New Roman"/>
              </a:rPr>
              <a:t>τε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βους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ψηλότερ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στη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ιεραρχί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ή </a:t>
            </a:r>
            <a:r>
              <a:rPr sz="2200" dirty="0">
                <a:latin typeface="Times New Roman"/>
                <a:cs typeface="Times New Roman"/>
              </a:rPr>
              <a:t>οι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ιδιότητε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αυτέ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αλλάξου</a:t>
            </a:r>
            <a:r>
              <a:rPr sz="2200" spc="-5" dirty="0">
                <a:latin typeface="Times New Roman"/>
                <a:cs typeface="Times New Roman"/>
              </a:rPr>
              <a:t>ν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κλάση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i="1" spc="-5" dirty="0">
                <a:latin typeface="Times New Roman"/>
                <a:cs typeface="Times New Roman"/>
              </a:rPr>
              <a:t>ινδική</a:t>
            </a:r>
            <a:r>
              <a:rPr sz="2000" i="1" spc="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τίγρη</a:t>
            </a:r>
            <a:r>
              <a:rPr sz="2000" i="1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" 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IS</a:t>
            </a:r>
            <a:r>
              <a:rPr sz="2000" spc="-5" dirty="0">
                <a:latin typeface="Times New Roman"/>
                <a:cs typeface="Times New Roman"/>
              </a:rPr>
              <a:t>A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κλάσης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i="1" spc="-5" dirty="0">
                <a:latin typeface="Times New Roman"/>
                <a:cs typeface="Times New Roman"/>
              </a:rPr>
              <a:t>τίγρη</a:t>
            </a:r>
            <a:r>
              <a:rPr sz="2000" i="1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1750">
              <a:latin typeface="Times New Roman"/>
              <a:cs typeface="Times New Roman"/>
            </a:endParaRPr>
          </a:p>
          <a:p>
            <a:pPr marL="361315" marR="27686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10" dirty="0">
                <a:latin typeface="Times New Roman"/>
                <a:cs typeface="Times New Roman"/>
              </a:rPr>
              <a:t>σχέσ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INSTANCE_O</a:t>
            </a:r>
            <a:r>
              <a:rPr sz="2200" b="1" dirty="0">
                <a:latin typeface="Times New Roman"/>
                <a:cs typeface="Times New Roman"/>
              </a:rPr>
              <a:t>F </a:t>
            </a:r>
            <a:r>
              <a:rPr sz="2200" spc="-10" dirty="0">
                <a:latin typeface="Times New Roman"/>
                <a:cs typeface="Times New Roman"/>
              </a:rPr>
              <a:t>υπάρχε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όν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εταξ</a:t>
            </a:r>
            <a:r>
              <a:rPr sz="2200" spc="-5" dirty="0">
                <a:latin typeface="Times New Roman"/>
                <a:cs typeface="Times New Roman"/>
              </a:rPr>
              <a:t>ύ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βων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αντικε</a:t>
            </a:r>
            <a:r>
              <a:rPr sz="2200" spc="0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</a:t>
            </a:r>
            <a:r>
              <a:rPr sz="2200" dirty="0">
                <a:latin typeface="Times New Roman"/>
                <a:cs typeface="Times New Roman"/>
              </a:rPr>
              <a:t>ό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βων </a:t>
            </a:r>
            <a:r>
              <a:rPr sz="2200" spc="-5" dirty="0">
                <a:latin typeface="Times New Roman"/>
                <a:cs typeface="Times New Roman"/>
              </a:rPr>
              <a:t>γενικότερω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κλάσεω</a:t>
            </a:r>
            <a:r>
              <a:rPr sz="2200" dirty="0">
                <a:latin typeface="Times New Roman"/>
                <a:cs typeface="Times New Roman"/>
              </a:rPr>
              <a:t>ν.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4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δεν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 να αποτελεί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υπερκλάση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άλλης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κλάση</a:t>
            </a:r>
            <a:r>
              <a:rPr sz="2000" spc="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9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ο συγκεκρ</a:t>
            </a:r>
            <a:r>
              <a:rPr sz="2000" spc="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ένος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τίγρης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i="1" spc="-5" dirty="0">
                <a:latin typeface="Times New Roman"/>
                <a:cs typeface="Times New Roman"/>
              </a:rPr>
              <a:t>τζ</a:t>
            </a:r>
            <a:r>
              <a:rPr sz="2000" i="1" dirty="0">
                <a:latin typeface="Times New Roman"/>
                <a:cs typeface="Times New Roman"/>
              </a:rPr>
              <a:t>ί</a:t>
            </a:r>
            <a:r>
              <a:rPr sz="2000" i="1" spc="-155" dirty="0">
                <a:latin typeface="Times New Roman"/>
                <a:cs typeface="Times New Roman"/>
              </a:rPr>
              <a:t>µ</a:t>
            </a:r>
            <a:r>
              <a:rPr sz="2000" i="1" spc="-10" dirty="0">
                <a:latin typeface="Times New Roman"/>
                <a:cs typeface="Times New Roman"/>
              </a:rPr>
              <a:t>η</a:t>
            </a:r>
            <a:r>
              <a:rPr sz="2000" i="1" spc="-5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" 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INSTANCE_OF της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κλάσης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r>
              <a:rPr sz="2000" i="1" spc="-5" dirty="0">
                <a:latin typeface="Times New Roman"/>
                <a:cs typeface="Times New Roman"/>
              </a:rPr>
              <a:t>τίγρη</a:t>
            </a:r>
            <a:r>
              <a:rPr sz="2000" i="1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"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5675">
              <a:lnSpc>
                <a:spcPct val="100000"/>
              </a:lnSpc>
            </a:pPr>
            <a:r>
              <a:rPr spc="-5" dirty="0"/>
              <a:t>Κληρονο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ι</a:t>
            </a:r>
            <a:r>
              <a:rPr spc="-110" dirty="0"/>
              <a:t>κ</a:t>
            </a:r>
            <a:r>
              <a:rPr spc="-95" dirty="0"/>
              <a:t>ό</a:t>
            </a:r>
            <a:r>
              <a:rPr spc="-5" dirty="0"/>
              <a:t>τη</a:t>
            </a:r>
            <a:r>
              <a:rPr spc="-90" dirty="0"/>
              <a:t>τ</a:t>
            </a:r>
            <a:r>
              <a:rPr spc="-5" dirty="0"/>
              <a:t>α</a:t>
            </a:r>
            <a:r>
              <a:rPr spc="10" dirty="0"/>
              <a:t> </a:t>
            </a:r>
            <a:r>
              <a:rPr spc="5" dirty="0"/>
              <a:t>σ</a:t>
            </a:r>
            <a:r>
              <a:rPr spc="-85" dirty="0"/>
              <a:t>τ</a:t>
            </a:r>
            <a:r>
              <a:rPr spc="-5" dirty="0"/>
              <a:t>α</a:t>
            </a:r>
            <a:r>
              <a:rPr dirty="0"/>
              <a:t> Σ</a:t>
            </a:r>
            <a:r>
              <a:rPr spc="-5" dirty="0"/>
              <a:t>η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5" dirty="0"/>
              <a:t>ασιο</a:t>
            </a:r>
            <a:r>
              <a:rPr spc="-45" dirty="0"/>
              <a:t>λ</a:t>
            </a:r>
            <a:r>
              <a:rPr spc="-10" dirty="0"/>
              <a:t>ο</a:t>
            </a:r>
            <a:r>
              <a:rPr spc="-5" dirty="0"/>
              <a:t>γι</a:t>
            </a:r>
            <a:r>
              <a:rPr spc="-110" dirty="0"/>
              <a:t>κ</a:t>
            </a:r>
            <a:r>
              <a:rPr spc="-5" dirty="0"/>
              <a:t>ά</a:t>
            </a:r>
            <a:r>
              <a:rPr spc="-95" dirty="0"/>
              <a:t> </a:t>
            </a:r>
            <a:r>
              <a:rPr spc="45" dirty="0"/>
              <a:t>∆ίκτυα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106678"/>
            <a:ext cx="8997950" cy="335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Ένα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αντικε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εν</a:t>
            </a:r>
            <a:r>
              <a:rPr sz="2200" dirty="0">
                <a:latin typeface="Times New Roman"/>
                <a:cs typeface="Times New Roman"/>
              </a:rPr>
              <a:t>ο </a:t>
            </a:r>
            <a:r>
              <a:rPr sz="2200" spc="-5" dirty="0">
                <a:latin typeface="Times New Roman"/>
                <a:cs typeface="Times New Roman"/>
              </a:rPr>
              <a:t>κληρον</a:t>
            </a:r>
            <a:r>
              <a:rPr sz="2200" spc="5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ε</a:t>
            </a:r>
            <a:r>
              <a:rPr sz="2200" spc="-5" dirty="0">
                <a:latin typeface="Times New Roman"/>
                <a:cs typeface="Times New Roman"/>
              </a:rPr>
              <a:t>ί </a:t>
            </a:r>
            <a:r>
              <a:rPr sz="2200" spc="-10" dirty="0">
                <a:latin typeface="Times New Roman"/>
                <a:cs typeface="Times New Roman"/>
              </a:rPr>
              <a:t>ιδιότητε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</a:t>
            </a:r>
            <a:r>
              <a:rPr sz="2200" spc="-5" dirty="0">
                <a:latin typeface="Times New Roman"/>
                <a:cs typeface="Times New Roman"/>
              </a:rPr>
              <a:t>ό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ία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υψηλότερ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ιεραρχικ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κλάσ</a:t>
            </a:r>
            <a:r>
              <a:rPr sz="2200" spc="0" dirty="0">
                <a:latin typeface="Times New Roman"/>
                <a:cs typeface="Times New Roman"/>
              </a:rPr>
              <a:t>η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87403" y="4115561"/>
            <a:ext cx="111760" cy="711835"/>
          </a:xfrm>
          <a:custGeom>
            <a:avLst/>
            <a:gdLst/>
            <a:ahLst/>
            <a:cxnLst/>
            <a:rect l="l" t="t" r="r" b="b"/>
            <a:pathLst>
              <a:path w="111760" h="711835">
                <a:moveTo>
                  <a:pt x="111251" y="116586"/>
                </a:moveTo>
                <a:lnTo>
                  <a:pt x="55625" y="0"/>
                </a:lnTo>
                <a:lnTo>
                  <a:pt x="0" y="116586"/>
                </a:lnTo>
                <a:lnTo>
                  <a:pt x="46481" y="84112"/>
                </a:lnTo>
                <a:lnTo>
                  <a:pt x="46481" y="72389"/>
                </a:lnTo>
                <a:lnTo>
                  <a:pt x="50291" y="67817"/>
                </a:lnTo>
                <a:lnTo>
                  <a:pt x="60959" y="67817"/>
                </a:lnTo>
                <a:lnTo>
                  <a:pt x="64769" y="72389"/>
                </a:lnTo>
                <a:lnTo>
                  <a:pt x="64769" y="84112"/>
                </a:lnTo>
                <a:lnTo>
                  <a:pt x="111251" y="116586"/>
                </a:lnTo>
                <a:close/>
              </a:path>
              <a:path w="111760" h="711835">
                <a:moveTo>
                  <a:pt x="64769" y="84112"/>
                </a:moveTo>
                <a:lnTo>
                  <a:pt x="64769" y="72389"/>
                </a:lnTo>
                <a:lnTo>
                  <a:pt x="60959" y="67817"/>
                </a:lnTo>
                <a:lnTo>
                  <a:pt x="50291" y="67817"/>
                </a:lnTo>
                <a:lnTo>
                  <a:pt x="46481" y="72389"/>
                </a:lnTo>
                <a:lnTo>
                  <a:pt x="46481" y="84112"/>
                </a:lnTo>
                <a:lnTo>
                  <a:pt x="55625" y="77724"/>
                </a:lnTo>
                <a:lnTo>
                  <a:pt x="64769" y="84112"/>
                </a:lnTo>
                <a:close/>
              </a:path>
              <a:path w="111760" h="711835">
                <a:moveTo>
                  <a:pt x="64769" y="707136"/>
                </a:moveTo>
                <a:lnTo>
                  <a:pt x="64769" y="84112"/>
                </a:lnTo>
                <a:lnTo>
                  <a:pt x="55625" y="77724"/>
                </a:lnTo>
                <a:lnTo>
                  <a:pt x="46481" y="84112"/>
                </a:lnTo>
                <a:lnTo>
                  <a:pt x="46481" y="707136"/>
                </a:lnTo>
                <a:lnTo>
                  <a:pt x="50291" y="711708"/>
                </a:lnTo>
                <a:lnTo>
                  <a:pt x="60959" y="711708"/>
                </a:lnTo>
                <a:lnTo>
                  <a:pt x="64769" y="707136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78059" y="1718310"/>
            <a:ext cx="1008380" cy="116839"/>
          </a:xfrm>
          <a:custGeom>
            <a:avLst/>
            <a:gdLst/>
            <a:ahLst/>
            <a:cxnLst/>
            <a:rect l="l" t="t" r="r" b="b"/>
            <a:pathLst>
              <a:path w="1008379" h="116839">
                <a:moveTo>
                  <a:pt x="110489" y="0"/>
                </a:moveTo>
                <a:lnTo>
                  <a:pt x="0" y="58674"/>
                </a:lnTo>
                <a:lnTo>
                  <a:pt x="64770" y="92622"/>
                </a:lnTo>
                <a:lnTo>
                  <a:pt x="64770" y="53340"/>
                </a:lnTo>
                <a:lnTo>
                  <a:pt x="68580" y="48768"/>
                </a:lnTo>
                <a:lnTo>
                  <a:pt x="80089" y="48768"/>
                </a:lnTo>
                <a:lnTo>
                  <a:pt x="110489" y="0"/>
                </a:lnTo>
                <a:close/>
              </a:path>
              <a:path w="1008379" h="116839">
                <a:moveTo>
                  <a:pt x="80089" y="48768"/>
                </a:moveTo>
                <a:lnTo>
                  <a:pt x="68580" y="48768"/>
                </a:lnTo>
                <a:lnTo>
                  <a:pt x="64770" y="53340"/>
                </a:lnTo>
                <a:lnTo>
                  <a:pt x="64770" y="64008"/>
                </a:lnTo>
                <a:lnTo>
                  <a:pt x="68580" y="67818"/>
                </a:lnTo>
                <a:lnTo>
                  <a:pt x="73913" y="67818"/>
                </a:lnTo>
                <a:lnTo>
                  <a:pt x="73913" y="58674"/>
                </a:lnTo>
                <a:lnTo>
                  <a:pt x="80089" y="48768"/>
                </a:lnTo>
                <a:close/>
              </a:path>
              <a:path w="1008379" h="116839">
                <a:moveTo>
                  <a:pt x="110489" y="116586"/>
                </a:moveTo>
                <a:lnTo>
                  <a:pt x="79689" y="67818"/>
                </a:lnTo>
                <a:lnTo>
                  <a:pt x="68580" y="67818"/>
                </a:lnTo>
                <a:lnTo>
                  <a:pt x="64770" y="64008"/>
                </a:lnTo>
                <a:lnTo>
                  <a:pt x="64770" y="92622"/>
                </a:lnTo>
                <a:lnTo>
                  <a:pt x="110489" y="116586"/>
                </a:lnTo>
                <a:close/>
              </a:path>
              <a:path w="1008379" h="116839">
                <a:moveTo>
                  <a:pt x="1008126" y="64008"/>
                </a:moveTo>
                <a:lnTo>
                  <a:pt x="1008126" y="53340"/>
                </a:lnTo>
                <a:lnTo>
                  <a:pt x="1004315" y="48768"/>
                </a:lnTo>
                <a:lnTo>
                  <a:pt x="80089" y="48768"/>
                </a:lnTo>
                <a:lnTo>
                  <a:pt x="73913" y="58674"/>
                </a:lnTo>
                <a:lnTo>
                  <a:pt x="79689" y="67818"/>
                </a:lnTo>
                <a:lnTo>
                  <a:pt x="1004315" y="67818"/>
                </a:lnTo>
                <a:lnTo>
                  <a:pt x="1008126" y="64008"/>
                </a:lnTo>
                <a:close/>
              </a:path>
              <a:path w="1008379" h="116839">
                <a:moveTo>
                  <a:pt x="79689" y="67818"/>
                </a:moveTo>
                <a:lnTo>
                  <a:pt x="73913" y="58674"/>
                </a:lnTo>
                <a:lnTo>
                  <a:pt x="73913" y="67818"/>
                </a:lnTo>
                <a:lnTo>
                  <a:pt x="79689" y="6781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85879" y="1952244"/>
            <a:ext cx="111760" cy="769620"/>
          </a:xfrm>
          <a:custGeom>
            <a:avLst/>
            <a:gdLst/>
            <a:ahLst/>
            <a:cxnLst/>
            <a:rect l="l" t="t" r="r" b="b"/>
            <a:pathLst>
              <a:path w="111760" h="769619">
                <a:moveTo>
                  <a:pt x="111251" y="117348"/>
                </a:moveTo>
                <a:lnTo>
                  <a:pt x="57150" y="0"/>
                </a:lnTo>
                <a:lnTo>
                  <a:pt x="0" y="115824"/>
                </a:lnTo>
                <a:lnTo>
                  <a:pt x="47167" y="83954"/>
                </a:lnTo>
                <a:lnTo>
                  <a:pt x="47243" y="77724"/>
                </a:lnTo>
                <a:lnTo>
                  <a:pt x="47243" y="72389"/>
                </a:lnTo>
                <a:lnTo>
                  <a:pt x="51053" y="67818"/>
                </a:lnTo>
                <a:lnTo>
                  <a:pt x="61722" y="67818"/>
                </a:lnTo>
                <a:lnTo>
                  <a:pt x="65531" y="72389"/>
                </a:lnTo>
                <a:lnTo>
                  <a:pt x="65531" y="84328"/>
                </a:lnTo>
                <a:lnTo>
                  <a:pt x="111251" y="117348"/>
                </a:lnTo>
                <a:close/>
              </a:path>
              <a:path w="111760" h="769619">
                <a:moveTo>
                  <a:pt x="65451" y="84269"/>
                </a:moveTo>
                <a:lnTo>
                  <a:pt x="56387" y="77724"/>
                </a:lnTo>
                <a:lnTo>
                  <a:pt x="47167" y="83954"/>
                </a:lnTo>
                <a:lnTo>
                  <a:pt x="38862" y="759713"/>
                </a:lnTo>
                <a:lnTo>
                  <a:pt x="38862" y="765048"/>
                </a:lnTo>
                <a:lnTo>
                  <a:pt x="42672" y="769619"/>
                </a:lnTo>
                <a:lnTo>
                  <a:pt x="52577" y="769619"/>
                </a:lnTo>
                <a:lnTo>
                  <a:pt x="57150" y="765810"/>
                </a:lnTo>
                <a:lnTo>
                  <a:pt x="57150" y="759713"/>
                </a:lnTo>
                <a:lnTo>
                  <a:pt x="65451" y="84269"/>
                </a:lnTo>
                <a:close/>
              </a:path>
              <a:path w="111760" h="769619">
                <a:moveTo>
                  <a:pt x="65531" y="77724"/>
                </a:moveTo>
                <a:lnTo>
                  <a:pt x="65531" y="72389"/>
                </a:lnTo>
                <a:lnTo>
                  <a:pt x="61722" y="67818"/>
                </a:lnTo>
                <a:lnTo>
                  <a:pt x="51053" y="67818"/>
                </a:lnTo>
                <a:lnTo>
                  <a:pt x="47243" y="72389"/>
                </a:lnTo>
                <a:lnTo>
                  <a:pt x="47243" y="77724"/>
                </a:lnTo>
                <a:lnTo>
                  <a:pt x="47167" y="83954"/>
                </a:lnTo>
                <a:lnTo>
                  <a:pt x="56387" y="77724"/>
                </a:lnTo>
                <a:lnTo>
                  <a:pt x="65451" y="84269"/>
                </a:lnTo>
                <a:lnTo>
                  <a:pt x="65531" y="77724"/>
                </a:lnTo>
                <a:close/>
              </a:path>
              <a:path w="111760" h="769619">
                <a:moveTo>
                  <a:pt x="65531" y="84328"/>
                </a:moveTo>
                <a:lnTo>
                  <a:pt x="65531" y="77724"/>
                </a:lnTo>
                <a:lnTo>
                  <a:pt x="65451" y="84269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99873" y="1718310"/>
            <a:ext cx="1008380" cy="116839"/>
          </a:xfrm>
          <a:custGeom>
            <a:avLst/>
            <a:gdLst/>
            <a:ahLst/>
            <a:cxnLst/>
            <a:rect l="l" t="t" r="r" b="b"/>
            <a:pathLst>
              <a:path w="1008379" h="116839">
                <a:moveTo>
                  <a:pt x="934199" y="58674"/>
                </a:moveTo>
                <a:lnTo>
                  <a:pt x="928024" y="48768"/>
                </a:lnTo>
                <a:lnTo>
                  <a:pt x="3810" y="48768"/>
                </a:lnTo>
                <a:lnTo>
                  <a:pt x="0" y="53340"/>
                </a:lnTo>
                <a:lnTo>
                  <a:pt x="0" y="64008"/>
                </a:lnTo>
                <a:lnTo>
                  <a:pt x="3810" y="67818"/>
                </a:lnTo>
                <a:lnTo>
                  <a:pt x="928424" y="67818"/>
                </a:lnTo>
                <a:lnTo>
                  <a:pt x="934199" y="58674"/>
                </a:lnTo>
                <a:close/>
              </a:path>
              <a:path w="1008379" h="116839">
                <a:moveTo>
                  <a:pt x="1008113" y="58674"/>
                </a:moveTo>
                <a:lnTo>
                  <a:pt x="897623" y="0"/>
                </a:lnTo>
                <a:lnTo>
                  <a:pt x="928024" y="48768"/>
                </a:lnTo>
                <a:lnTo>
                  <a:pt x="939545" y="48768"/>
                </a:lnTo>
                <a:lnTo>
                  <a:pt x="943356" y="53340"/>
                </a:lnTo>
                <a:lnTo>
                  <a:pt x="943356" y="92615"/>
                </a:lnTo>
                <a:lnTo>
                  <a:pt x="1008113" y="58674"/>
                </a:lnTo>
                <a:close/>
              </a:path>
              <a:path w="1008379" h="116839">
                <a:moveTo>
                  <a:pt x="943356" y="92615"/>
                </a:moveTo>
                <a:lnTo>
                  <a:pt x="943356" y="64008"/>
                </a:lnTo>
                <a:lnTo>
                  <a:pt x="939545" y="67818"/>
                </a:lnTo>
                <a:lnTo>
                  <a:pt x="928424" y="67818"/>
                </a:lnTo>
                <a:lnTo>
                  <a:pt x="897623" y="116586"/>
                </a:lnTo>
                <a:lnTo>
                  <a:pt x="943356" y="92615"/>
                </a:lnTo>
                <a:close/>
              </a:path>
              <a:path w="1008379" h="116839">
                <a:moveTo>
                  <a:pt x="943356" y="64008"/>
                </a:moveTo>
                <a:lnTo>
                  <a:pt x="943356" y="53340"/>
                </a:lnTo>
                <a:lnTo>
                  <a:pt x="939545" y="48768"/>
                </a:lnTo>
                <a:lnTo>
                  <a:pt x="928024" y="48768"/>
                </a:lnTo>
                <a:lnTo>
                  <a:pt x="934199" y="58674"/>
                </a:lnTo>
                <a:lnTo>
                  <a:pt x="934199" y="67818"/>
                </a:lnTo>
                <a:lnTo>
                  <a:pt x="939545" y="67818"/>
                </a:lnTo>
                <a:lnTo>
                  <a:pt x="943356" y="64008"/>
                </a:lnTo>
                <a:close/>
              </a:path>
              <a:path w="1008379" h="116839">
                <a:moveTo>
                  <a:pt x="934199" y="67818"/>
                </a:moveTo>
                <a:lnTo>
                  <a:pt x="934199" y="58674"/>
                </a:lnTo>
                <a:lnTo>
                  <a:pt x="928424" y="67818"/>
                </a:lnTo>
                <a:lnTo>
                  <a:pt x="934199" y="6781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998349" y="1765554"/>
            <a:ext cx="1015365" cy="596265"/>
          </a:xfrm>
          <a:custGeom>
            <a:avLst/>
            <a:gdLst/>
            <a:ahLst/>
            <a:cxnLst/>
            <a:rect l="l" t="t" r="r" b="b"/>
            <a:pathLst>
              <a:path w="1015365" h="596264">
                <a:moveTo>
                  <a:pt x="950201" y="557783"/>
                </a:moveTo>
                <a:lnTo>
                  <a:pt x="949221" y="546610"/>
                </a:lnTo>
                <a:lnTo>
                  <a:pt x="15240" y="2285"/>
                </a:lnTo>
                <a:lnTo>
                  <a:pt x="10668" y="0"/>
                </a:lnTo>
                <a:lnTo>
                  <a:pt x="5334" y="1523"/>
                </a:lnTo>
                <a:lnTo>
                  <a:pt x="3048" y="6095"/>
                </a:lnTo>
                <a:lnTo>
                  <a:pt x="0" y="11429"/>
                </a:lnTo>
                <a:lnTo>
                  <a:pt x="1524" y="16763"/>
                </a:lnTo>
                <a:lnTo>
                  <a:pt x="6096" y="19812"/>
                </a:lnTo>
                <a:lnTo>
                  <a:pt x="939793" y="563522"/>
                </a:lnTo>
                <a:lnTo>
                  <a:pt x="950201" y="557783"/>
                </a:lnTo>
                <a:close/>
              </a:path>
              <a:path w="1015365" h="596264">
                <a:moveTo>
                  <a:pt x="960119" y="593528"/>
                </a:moveTo>
                <a:lnTo>
                  <a:pt x="960119" y="557783"/>
                </a:lnTo>
                <a:lnTo>
                  <a:pt x="957821" y="563118"/>
                </a:lnTo>
                <a:lnTo>
                  <a:pt x="955548" y="567689"/>
                </a:lnTo>
                <a:lnTo>
                  <a:pt x="950201" y="569213"/>
                </a:lnTo>
                <a:lnTo>
                  <a:pt x="945641" y="566927"/>
                </a:lnTo>
                <a:lnTo>
                  <a:pt x="939793" y="563522"/>
                </a:lnTo>
                <a:lnTo>
                  <a:pt x="890778" y="590550"/>
                </a:lnTo>
                <a:lnTo>
                  <a:pt x="960119" y="593528"/>
                </a:lnTo>
                <a:close/>
              </a:path>
              <a:path w="1015365" h="596264">
                <a:moveTo>
                  <a:pt x="950201" y="569213"/>
                </a:moveTo>
                <a:lnTo>
                  <a:pt x="950201" y="557783"/>
                </a:lnTo>
                <a:lnTo>
                  <a:pt x="939793" y="563522"/>
                </a:lnTo>
                <a:lnTo>
                  <a:pt x="945641" y="566927"/>
                </a:lnTo>
                <a:lnTo>
                  <a:pt x="950201" y="569213"/>
                </a:lnTo>
                <a:close/>
              </a:path>
              <a:path w="1015365" h="596264">
                <a:moveTo>
                  <a:pt x="1014971" y="595883"/>
                </a:moveTo>
                <a:lnTo>
                  <a:pt x="944117" y="488441"/>
                </a:lnTo>
                <a:lnTo>
                  <a:pt x="949221" y="546610"/>
                </a:lnTo>
                <a:lnTo>
                  <a:pt x="954011" y="549401"/>
                </a:lnTo>
                <a:lnTo>
                  <a:pt x="958596" y="552450"/>
                </a:lnTo>
                <a:lnTo>
                  <a:pt x="960119" y="557783"/>
                </a:lnTo>
                <a:lnTo>
                  <a:pt x="960119" y="593528"/>
                </a:lnTo>
                <a:lnTo>
                  <a:pt x="1014971" y="595883"/>
                </a:lnTo>
                <a:close/>
              </a:path>
              <a:path w="1015365" h="596264">
                <a:moveTo>
                  <a:pt x="960119" y="557783"/>
                </a:moveTo>
                <a:lnTo>
                  <a:pt x="958596" y="552450"/>
                </a:lnTo>
                <a:lnTo>
                  <a:pt x="954011" y="549401"/>
                </a:lnTo>
                <a:lnTo>
                  <a:pt x="949221" y="546610"/>
                </a:lnTo>
                <a:lnTo>
                  <a:pt x="950201" y="557783"/>
                </a:lnTo>
                <a:lnTo>
                  <a:pt x="950201" y="569213"/>
                </a:lnTo>
                <a:lnTo>
                  <a:pt x="955548" y="567689"/>
                </a:lnTo>
                <a:lnTo>
                  <a:pt x="957821" y="563118"/>
                </a:lnTo>
                <a:lnTo>
                  <a:pt x="960119" y="55778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8059" y="2829305"/>
            <a:ext cx="1008380" cy="116839"/>
          </a:xfrm>
          <a:custGeom>
            <a:avLst/>
            <a:gdLst/>
            <a:ahLst/>
            <a:cxnLst/>
            <a:rect l="l" t="t" r="r" b="b"/>
            <a:pathLst>
              <a:path w="1008379" h="116839">
                <a:moveTo>
                  <a:pt x="110489" y="0"/>
                </a:moveTo>
                <a:lnTo>
                  <a:pt x="0" y="58674"/>
                </a:lnTo>
                <a:lnTo>
                  <a:pt x="64770" y="92622"/>
                </a:lnTo>
                <a:lnTo>
                  <a:pt x="64770" y="52577"/>
                </a:lnTo>
                <a:lnTo>
                  <a:pt x="68580" y="48768"/>
                </a:lnTo>
                <a:lnTo>
                  <a:pt x="80089" y="48768"/>
                </a:lnTo>
                <a:lnTo>
                  <a:pt x="110489" y="0"/>
                </a:lnTo>
                <a:close/>
              </a:path>
              <a:path w="1008379" h="116839">
                <a:moveTo>
                  <a:pt x="80089" y="48768"/>
                </a:moveTo>
                <a:lnTo>
                  <a:pt x="68580" y="48768"/>
                </a:lnTo>
                <a:lnTo>
                  <a:pt x="64770" y="52577"/>
                </a:lnTo>
                <a:lnTo>
                  <a:pt x="64770" y="64007"/>
                </a:lnTo>
                <a:lnTo>
                  <a:pt x="68580" y="67818"/>
                </a:lnTo>
                <a:lnTo>
                  <a:pt x="73913" y="67818"/>
                </a:lnTo>
                <a:lnTo>
                  <a:pt x="73913" y="58674"/>
                </a:lnTo>
                <a:lnTo>
                  <a:pt x="80089" y="48768"/>
                </a:lnTo>
                <a:close/>
              </a:path>
              <a:path w="1008379" h="116839">
                <a:moveTo>
                  <a:pt x="110489" y="116586"/>
                </a:moveTo>
                <a:lnTo>
                  <a:pt x="79689" y="67818"/>
                </a:lnTo>
                <a:lnTo>
                  <a:pt x="68580" y="67818"/>
                </a:lnTo>
                <a:lnTo>
                  <a:pt x="64770" y="64007"/>
                </a:lnTo>
                <a:lnTo>
                  <a:pt x="64770" y="92622"/>
                </a:lnTo>
                <a:lnTo>
                  <a:pt x="110489" y="116586"/>
                </a:lnTo>
                <a:close/>
              </a:path>
              <a:path w="1008379" h="116839">
                <a:moveTo>
                  <a:pt x="1008126" y="64007"/>
                </a:moveTo>
                <a:lnTo>
                  <a:pt x="1008126" y="52577"/>
                </a:lnTo>
                <a:lnTo>
                  <a:pt x="1004315" y="48768"/>
                </a:lnTo>
                <a:lnTo>
                  <a:pt x="80089" y="48768"/>
                </a:lnTo>
                <a:lnTo>
                  <a:pt x="73913" y="58674"/>
                </a:lnTo>
                <a:lnTo>
                  <a:pt x="79689" y="67818"/>
                </a:lnTo>
                <a:lnTo>
                  <a:pt x="1004315" y="67818"/>
                </a:lnTo>
                <a:lnTo>
                  <a:pt x="1008126" y="64007"/>
                </a:lnTo>
                <a:close/>
              </a:path>
              <a:path w="1008379" h="116839">
                <a:moveTo>
                  <a:pt x="79689" y="67818"/>
                </a:moveTo>
                <a:lnTo>
                  <a:pt x="73913" y="58674"/>
                </a:lnTo>
                <a:lnTo>
                  <a:pt x="73913" y="67818"/>
                </a:lnTo>
                <a:lnTo>
                  <a:pt x="79689" y="6781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78059" y="3881628"/>
            <a:ext cx="1008380" cy="116839"/>
          </a:xfrm>
          <a:custGeom>
            <a:avLst/>
            <a:gdLst/>
            <a:ahLst/>
            <a:cxnLst/>
            <a:rect l="l" t="t" r="r" b="b"/>
            <a:pathLst>
              <a:path w="1008379" h="116839">
                <a:moveTo>
                  <a:pt x="110489" y="0"/>
                </a:moveTo>
                <a:lnTo>
                  <a:pt x="0" y="58674"/>
                </a:lnTo>
                <a:lnTo>
                  <a:pt x="64770" y="92622"/>
                </a:lnTo>
                <a:lnTo>
                  <a:pt x="64770" y="53339"/>
                </a:lnTo>
                <a:lnTo>
                  <a:pt x="68580" y="48768"/>
                </a:lnTo>
                <a:lnTo>
                  <a:pt x="80089" y="48768"/>
                </a:lnTo>
                <a:lnTo>
                  <a:pt x="110489" y="0"/>
                </a:lnTo>
                <a:close/>
              </a:path>
              <a:path w="1008379" h="116839">
                <a:moveTo>
                  <a:pt x="80089" y="48768"/>
                </a:moveTo>
                <a:lnTo>
                  <a:pt x="68580" y="48768"/>
                </a:lnTo>
                <a:lnTo>
                  <a:pt x="64770" y="53339"/>
                </a:lnTo>
                <a:lnTo>
                  <a:pt x="64770" y="64008"/>
                </a:lnTo>
                <a:lnTo>
                  <a:pt x="68580" y="68580"/>
                </a:lnTo>
                <a:lnTo>
                  <a:pt x="73913" y="68580"/>
                </a:lnTo>
                <a:lnTo>
                  <a:pt x="73913" y="58674"/>
                </a:lnTo>
                <a:lnTo>
                  <a:pt x="80089" y="48768"/>
                </a:lnTo>
                <a:close/>
              </a:path>
              <a:path w="1008379" h="116839">
                <a:moveTo>
                  <a:pt x="110489" y="116586"/>
                </a:moveTo>
                <a:lnTo>
                  <a:pt x="80170" y="68580"/>
                </a:lnTo>
                <a:lnTo>
                  <a:pt x="68580" y="68580"/>
                </a:lnTo>
                <a:lnTo>
                  <a:pt x="64770" y="64008"/>
                </a:lnTo>
                <a:lnTo>
                  <a:pt x="64770" y="92622"/>
                </a:lnTo>
                <a:lnTo>
                  <a:pt x="110489" y="116586"/>
                </a:lnTo>
                <a:close/>
              </a:path>
              <a:path w="1008379" h="116839">
                <a:moveTo>
                  <a:pt x="1008126" y="64008"/>
                </a:moveTo>
                <a:lnTo>
                  <a:pt x="1008126" y="53339"/>
                </a:lnTo>
                <a:lnTo>
                  <a:pt x="1004315" y="48768"/>
                </a:lnTo>
                <a:lnTo>
                  <a:pt x="80089" y="48768"/>
                </a:lnTo>
                <a:lnTo>
                  <a:pt x="73913" y="58674"/>
                </a:lnTo>
                <a:lnTo>
                  <a:pt x="80170" y="68580"/>
                </a:lnTo>
                <a:lnTo>
                  <a:pt x="1004315" y="68580"/>
                </a:lnTo>
                <a:lnTo>
                  <a:pt x="1008126" y="64008"/>
                </a:lnTo>
                <a:close/>
              </a:path>
              <a:path w="1008379" h="116839">
                <a:moveTo>
                  <a:pt x="80170" y="68580"/>
                </a:moveTo>
                <a:lnTo>
                  <a:pt x="73913" y="58674"/>
                </a:lnTo>
                <a:lnTo>
                  <a:pt x="73913" y="68580"/>
                </a:lnTo>
                <a:lnTo>
                  <a:pt x="80170" y="6858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999873" y="3881628"/>
            <a:ext cx="1008380" cy="116839"/>
          </a:xfrm>
          <a:custGeom>
            <a:avLst/>
            <a:gdLst/>
            <a:ahLst/>
            <a:cxnLst/>
            <a:rect l="l" t="t" r="r" b="b"/>
            <a:pathLst>
              <a:path w="1008379" h="116839">
                <a:moveTo>
                  <a:pt x="934199" y="58674"/>
                </a:moveTo>
                <a:lnTo>
                  <a:pt x="928024" y="48768"/>
                </a:lnTo>
                <a:lnTo>
                  <a:pt x="3810" y="48768"/>
                </a:lnTo>
                <a:lnTo>
                  <a:pt x="0" y="53339"/>
                </a:lnTo>
                <a:lnTo>
                  <a:pt x="0" y="64008"/>
                </a:lnTo>
                <a:lnTo>
                  <a:pt x="3810" y="68580"/>
                </a:lnTo>
                <a:lnTo>
                  <a:pt x="927942" y="68580"/>
                </a:lnTo>
                <a:lnTo>
                  <a:pt x="934199" y="58674"/>
                </a:lnTo>
                <a:close/>
              </a:path>
              <a:path w="1008379" h="116839">
                <a:moveTo>
                  <a:pt x="1008113" y="58674"/>
                </a:moveTo>
                <a:lnTo>
                  <a:pt x="897623" y="0"/>
                </a:lnTo>
                <a:lnTo>
                  <a:pt x="928024" y="48768"/>
                </a:lnTo>
                <a:lnTo>
                  <a:pt x="939545" y="48768"/>
                </a:lnTo>
                <a:lnTo>
                  <a:pt x="943356" y="53339"/>
                </a:lnTo>
                <a:lnTo>
                  <a:pt x="943356" y="92615"/>
                </a:lnTo>
                <a:lnTo>
                  <a:pt x="1008113" y="58674"/>
                </a:lnTo>
                <a:close/>
              </a:path>
              <a:path w="1008379" h="116839">
                <a:moveTo>
                  <a:pt x="943356" y="92615"/>
                </a:moveTo>
                <a:lnTo>
                  <a:pt x="943356" y="64008"/>
                </a:lnTo>
                <a:lnTo>
                  <a:pt x="939545" y="68580"/>
                </a:lnTo>
                <a:lnTo>
                  <a:pt x="927942" y="68580"/>
                </a:lnTo>
                <a:lnTo>
                  <a:pt x="897623" y="116586"/>
                </a:lnTo>
                <a:lnTo>
                  <a:pt x="943356" y="92615"/>
                </a:lnTo>
                <a:close/>
              </a:path>
              <a:path w="1008379" h="116839">
                <a:moveTo>
                  <a:pt x="934199" y="68580"/>
                </a:moveTo>
                <a:lnTo>
                  <a:pt x="934199" y="58674"/>
                </a:lnTo>
                <a:lnTo>
                  <a:pt x="927942" y="68580"/>
                </a:lnTo>
                <a:lnTo>
                  <a:pt x="934199" y="68580"/>
                </a:lnTo>
                <a:close/>
              </a:path>
              <a:path w="1008379" h="116839">
                <a:moveTo>
                  <a:pt x="943356" y="64008"/>
                </a:moveTo>
                <a:lnTo>
                  <a:pt x="943356" y="53339"/>
                </a:lnTo>
                <a:lnTo>
                  <a:pt x="939545" y="48768"/>
                </a:lnTo>
                <a:lnTo>
                  <a:pt x="928024" y="48768"/>
                </a:lnTo>
                <a:lnTo>
                  <a:pt x="934199" y="58674"/>
                </a:lnTo>
                <a:lnTo>
                  <a:pt x="934199" y="68580"/>
                </a:lnTo>
                <a:lnTo>
                  <a:pt x="939545" y="68580"/>
                </a:lnTo>
                <a:lnTo>
                  <a:pt x="943356" y="6400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678059" y="4933950"/>
            <a:ext cx="1008380" cy="117475"/>
          </a:xfrm>
          <a:custGeom>
            <a:avLst/>
            <a:gdLst/>
            <a:ahLst/>
            <a:cxnLst/>
            <a:rect l="l" t="t" r="r" b="b"/>
            <a:pathLst>
              <a:path w="1008379" h="117475">
                <a:moveTo>
                  <a:pt x="110489" y="0"/>
                </a:moveTo>
                <a:lnTo>
                  <a:pt x="0" y="58674"/>
                </a:lnTo>
                <a:lnTo>
                  <a:pt x="64770" y="93069"/>
                </a:lnTo>
                <a:lnTo>
                  <a:pt x="64770" y="53339"/>
                </a:lnTo>
                <a:lnTo>
                  <a:pt x="68580" y="48767"/>
                </a:lnTo>
                <a:lnTo>
                  <a:pt x="80089" y="48767"/>
                </a:lnTo>
                <a:lnTo>
                  <a:pt x="110489" y="0"/>
                </a:lnTo>
                <a:close/>
              </a:path>
              <a:path w="1008379" h="117475">
                <a:moveTo>
                  <a:pt x="80089" y="48768"/>
                </a:moveTo>
                <a:lnTo>
                  <a:pt x="68580" y="48767"/>
                </a:lnTo>
                <a:lnTo>
                  <a:pt x="64770" y="53339"/>
                </a:lnTo>
                <a:lnTo>
                  <a:pt x="64770" y="64008"/>
                </a:lnTo>
                <a:lnTo>
                  <a:pt x="68580" y="68579"/>
                </a:lnTo>
                <a:lnTo>
                  <a:pt x="73913" y="68579"/>
                </a:lnTo>
                <a:lnTo>
                  <a:pt x="73913" y="58674"/>
                </a:lnTo>
                <a:lnTo>
                  <a:pt x="80089" y="48768"/>
                </a:lnTo>
                <a:close/>
              </a:path>
              <a:path w="1008379" h="117475">
                <a:moveTo>
                  <a:pt x="110489" y="117348"/>
                </a:moveTo>
                <a:lnTo>
                  <a:pt x="80089" y="68579"/>
                </a:lnTo>
                <a:lnTo>
                  <a:pt x="68580" y="68579"/>
                </a:lnTo>
                <a:lnTo>
                  <a:pt x="64770" y="64008"/>
                </a:lnTo>
                <a:lnTo>
                  <a:pt x="64770" y="93069"/>
                </a:lnTo>
                <a:lnTo>
                  <a:pt x="110489" y="117348"/>
                </a:lnTo>
                <a:close/>
              </a:path>
              <a:path w="1008379" h="117475">
                <a:moveTo>
                  <a:pt x="1008126" y="64008"/>
                </a:moveTo>
                <a:lnTo>
                  <a:pt x="1008126" y="53339"/>
                </a:lnTo>
                <a:lnTo>
                  <a:pt x="1004315" y="48767"/>
                </a:lnTo>
                <a:lnTo>
                  <a:pt x="80089" y="48768"/>
                </a:lnTo>
                <a:lnTo>
                  <a:pt x="73913" y="58674"/>
                </a:lnTo>
                <a:lnTo>
                  <a:pt x="80089" y="68579"/>
                </a:lnTo>
                <a:lnTo>
                  <a:pt x="1004315" y="68579"/>
                </a:lnTo>
                <a:lnTo>
                  <a:pt x="1008126" y="64008"/>
                </a:lnTo>
                <a:close/>
              </a:path>
              <a:path w="1008379" h="117475">
                <a:moveTo>
                  <a:pt x="80089" y="68579"/>
                </a:moveTo>
                <a:lnTo>
                  <a:pt x="73913" y="58674"/>
                </a:lnTo>
                <a:lnTo>
                  <a:pt x="73913" y="68579"/>
                </a:lnTo>
                <a:lnTo>
                  <a:pt x="80089" y="68579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999873" y="4933950"/>
            <a:ext cx="1008380" cy="117475"/>
          </a:xfrm>
          <a:custGeom>
            <a:avLst/>
            <a:gdLst/>
            <a:ahLst/>
            <a:cxnLst/>
            <a:rect l="l" t="t" r="r" b="b"/>
            <a:pathLst>
              <a:path w="1008379" h="117475">
                <a:moveTo>
                  <a:pt x="934199" y="58674"/>
                </a:moveTo>
                <a:lnTo>
                  <a:pt x="928024" y="48767"/>
                </a:lnTo>
                <a:lnTo>
                  <a:pt x="3810" y="48767"/>
                </a:lnTo>
                <a:lnTo>
                  <a:pt x="0" y="53339"/>
                </a:lnTo>
                <a:lnTo>
                  <a:pt x="0" y="64008"/>
                </a:lnTo>
                <a:lnTo>
                  <a:pt x="3810" y="68579"/>
                </a:lnTo>
                <a:lnTo>
                  <a:pt x="928024" y="68579"/>
                </a:lnTo>
                <a:lnTo>
                  <a:pt x="934199" y="58674"/>
                </a:lnTo>
                <a:close/>
              </a:path>
              <a:path w="1008379" h="117475">
                <a:moveTo>
                  <a:pt x="1008113" y="58674"/>
                </a:moveTo>
                <a:lnTo>
                  <a:pt x="897623" y="0"/>
                </a:lnTo>
                <a:lnTo>
                  <a:pt x="928024" y="48767"/>
                </a:lnTo>
                <a:lnTo>
                  <a:pt x="939545" y="48767"/>
                </a:lnTo>
                <a:lnTo>
                  <a:pt x="943356" y="53339"/>
                </a:lnTo>
                <a:lnTo>
                  <a:pt x="943356" y="93062"/>
                </a:lnTo>
                <a:lnTo>
                  <a:pt x="1008113" y="58674"/>
                </a:lnTo>
                <a:close/>
              </a:path>
              <a:path w="1008379" h="117475">
                <a:moveTo>
                  <a:pt x="943356" y="93062"/>
                </a:moveTo>
                <a:lnTo>
                  <a:pt x="943356" y="64008"/>
                </a:lnTo>
                <a:lnTo>
                  <a:pt x="939545" y="68579"/>
                </a:lnTo>
                <a:lnTo>
                  <a:pt x="928024" y="68579"/>
                </a:lnTo>
                <a:lnTo>
                  <a:pt x="897623" y="117348"/>
                </a:lnTo>
                <a:lnTo>
                  <a:pt x="943356" y="93062"/>
                </a:lnTo>
                <a:close/>
              </a:path>
              <a:path w="1008379" h="117475">
                <a:moveTo>
                  <a:pt x="943356" y="64008"/>
                </a:moveTo>
                <a:lnTo>
                  <a:pt x="943356" y="53339"/>
                </a:lnTo>
                <a:lnTo>
                  <a:pt x="939545" y="48767"/>
                </a:lnTo>
                <a:lnTo>
                  <a:pt x="928024" y="48767"/>
                </a:lnTo>
                <a:lnTo>
                  <a:pt x="934199" y="58674"/>
                </a:lnTo>
                <a:lnTo>
                  <a:pt x="934199" y="68579"/>
                </a:lnTo>
                <a:lnTo>
                  <a:pt x="939545" y="68579"/>
                </a:lnTo>
                <a:lnTo>
                  <a:pt x="943356" y="64008"/>
                </a:lnTo>
                <a:close/>
              </a:path>
              <a:path w="1008379" h="117475">
                <a:moveTo>
                  <a:pt x="934199" y="68579"/>
                </a:moveTo>
                <a:lnTo>
                  <a:pt x="934199" y="58674"/>
                </a:lnTo>
                <a:lnTo>
                  <a:pt x="928024" y="68579"/>
                </a:lnTo>
                <a:lnTo>
                  <a:pt x="934199" y="68579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998349" y="4493514"/>
            <a:ext cx="999490" cy="510540"/>
          </a:xfrm>
          <a:custGeom>
            <a:avLst/>
            <a:gdLst/>
            <a:ahLst/>
            <a:cxnLst/>
            <a:rect l="l" t="t" r="r" b="b"/>
            <a:pathLst>
              <a:path w="999490" h="510539">
                <a:moveTo>
                  <a:pt x="931913" y="35813"/>
                </a:moveTo>
                <a:lnTo>
                  <a:pt x="922133" y="29685"/>
                </a:lnTo>
                <a:lnTo>
                  <a:pt x="2286" y="492251"/>
                </a:lnTo>
                <a:lnTo>
                  <a:pt x="0" y="498348"/>
                </a:lnTo>
                <a:lnTo>
                  <a:pt x="2286" y="502920"/>
                </a:lnTo>
                <a:lnTo>
                  <a:pt x="4572" y="508253"/>
                </a:lnTo>
                <a:lnTo>
                  <a:pt x="9906" y="510539"/>
                </a:lnTo>
                <a:lnTo>
                  <a:pt x="14478" y="507491"/>
                </a:lnTo>
                <a:lnTo>
                  <a:pt x="930461" y="46842"/>
                </a:lnTo>
                <a:lnTo>
                  <a:pt x="931913" y="35813"/>
                </a:lnTo>
                <a:close/>
              </a:path>
              <a:path w="999490" h="510539">
                <a:moveTo>
                  <a:pt x="998982" y="2286"/>
                </a:moveTo>
                <a:lnTo>
                  <a:pt x="874763" y="0"/>
                </a:lnTo>
                <a:lnTo>
                  <a:pt x="922133" y="29685"/>
                </a:lnTo>
                <a:lnTo>
                  <a:pt x="932675" y="24384"/>
                </a:lnTo>
                <a:lnTo>
                  <a:pt x="938022" y="26670"/>
                </a:lnTo>
                <a:lnTo>
                  <a:pt x="940308" y="31241"/>
                </a:lnTo>
                <a:lnTo>
                  <a:pt x="942593" y="36575"/>
                </a:lnTo>
                <a:lnTo>
                  <a:pt x="942593" y="78409"/>
                </a:lnTo>
                <a:lnTo>
                  <a:pt x="998982" y="2286"/>
                </a:lnTo>
                <a:close/>
              </a:path>
              <a:path w="999490" h="510539">
                <a:moveTo>
                  <a:pt x="942593" y="36575"/>
                </a:moveTo>
                <a:lnTo>
                  <a:pt x="940308" y="31241"/>
                </a:lnTo>
                <a:lnTo>
                  <a:pt x="938022" y="26670"/>
                </a:lnTo>
                <a:lnTo>
                  <a:pt x="932675" y="24384"/>
                </a:lnTo>
                <a:lnTo>
                  <a:pt x="922133" y="29685"/>
                </a:lnTo>
                <a:lnTo>
                  <a:pt x="931913" y="35813"/>
                </a:lnTo>
                <a:lnTo>
                  <a:pt x="931913" y="46112"/>
                </a:lnTo>
                <a:lnTo>
                  <a:pt x="935723" y="44196"/>
                </a:lnTo>
                <a:lnTo>
                  <a:pt x="941069" y="41910"/>
                </a:lnTo>
                <a:lnTo>
                  <a:pt x="942593" y="36575"/>
                </a:lnTo>
                <a:close/>
              </a:path>
              <a:path w="999490" h="510539">
                <a:moveTo>
                  <a:pt x="942593" y="78409"/>
                </a:moveTo>
                <a:lnTo>
                  <a:pt x="942593" y="36575"/>
                </a:lnTo>
                <a:lnTo>
                  <a:pt x="941069" y="41910"/>
                </a:lnTo>
                <a:lnTo>
                  <a:pt x="935723" y="44196"/>
                </a:lnTo>
                <a:lnTo>
                  <a:pt x="930461" y="46842"/>
                </a:lnTo>
                <a:lnTo>
                  <a:pt x="922782" y="105156"/>
                </a:lnTo>
                <a:lnTo>
                  <a:pt x="942593" y="78409"/>
                </a:lnTo>
                <a:close/>
              </a:path>
              <a:path w="999490" h="510539">
                <a:moveTo>
                  <a:pt x="931913" y="46112"/>
                </a:moveTo>
                <a:lnTo>
                  <a:pt x="931913" y="35813"/>
                </a:lnTo>
                <a:lnTo>
                  <a:pt x="930461" y="46842"/>
                </a:lnTo>
                <a:lnTo>
                  <a:pt x="931913" y="4611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09017" y="2887979"/>
            <a:ext cx="1675764" cy="1238250"/>
          </a:xfrm>
          <a:custGeom>
            <a:avLst/>
            <a:gdLst/>
            <a:ahLst/>
            <a:cxnLst/>
            <a:rect l="l" t="t" r="r" b="b"/>
            <a:pathLst>
              <a:path w="1675765" h="1238250">
                <a:moveTo>
                  <a:pt x="122681" y="19050"/>
                </a:moveTo>
                <a:lnTo>
                  <a:pt x="0" y="0"/>
                </a:lnTo>
                <a:lnTo>
                  <a:pt x="50291" y="96715"/>
                </a:lnTo>
                <a:lnTo>
                  <a:pt x="50291" y="43433"/>
                </a:lnTo>
                <a:lnTo>
                  <a:pt x="56387" y="34289"/>
                </a:lnTo>
                <a:lnTo>
                  <a:pt x="61722" y="33527"/>
                </a:lnTo>
                <a:lnTo>
                  <a:pt x="66293" y="36575"/>
                </a:lnTo>
                <a:lnTo>
                  <a:pt x="71053" y="40083"/>
                </a:lnTo>
                <a:lnTo>
                  <a:pt x="122681" y="19050"/>
                </a:lnTo>
                <a:close/>
              </a:path>
              <a:path w="1675765" h="1238250">
                <a:moveTo>
                  <a:pt x="71053" y="40083"/>
                </a:moveTo>
                <a:lnTo>
                  <a:pt x="66293" y="36575"/>
                </a:lnTo>
                <a:lnTo>
                  <a:pt x="61722" y="33527"/>
                </a:lnTo>
                <a:lnTo>
                  <a:pt x="56387" y="34289"/>
                </a:lnTo>
                <a:lnTo>
                  <a:pt x="50291" y="43433"/>
                </a:lnTo>
                <a:lnTo>
                  <a:pt x="51053" y="49530"/>
                </a:lnTo>
                <a:lnTo>
                  <a:pt x="55625" y="52577"/>
                </a:lnTo>
                <a:lnTo>
                  <a:pt x="60696" y="56314"/>
                </a:lnTo>
                <a:lnTo>
                  <a:pt x="60960" y="44195"/>
                </a:lnTo>
                <a:lnTo>
                  <a:pt x="71053" y="40083"/>
                </a:lnTo>
                <a:close/>
              </a:path>
              <a:path w="1675765" h="1238250">
                <a:moveTo>
                  <a:pt x="60696" y="56314"/>
                </a:moveTo>
                <a:lnTo>
                  <a:pt x="55625" y="52577"/>
                </a:lnTo>
                <a:lnTo>
                  <a:pt x="51053" y="49530"/>
                </a:lnTo>
                <a:lnTo>
                  <a:pt x="50291" y="43433"/>
                </a:lnTo>
                <a:lnTo>
                  <a:pt x="50291" y="96715"/>
                </a:lnTo>
                <a:lnTo>
                  <a:pt x="59436" y="114300"/>
                </a:lnTo>
                <a:lnTo>
                  <a:pt x="60696" y="56314"/>
                </a:lnTo>
                <a:close/>
              </a:path>
              <a:path w="1675765" h="1238250">
                <a:moveTo>
                  <a:pt x="1675638" y="1228343"/>
                </a:moveTo>
                <a:lnTo>
                  <a:pt x="1674875" y="1223009"/>
                </a:lnTo>
                <a:lnTo>
                  <a:pt x="1671053" y="1219199"/>
                </a:lnTo>
                <a:lnTo>
                  <a:pt x="71053" y="40083"/>
                </a:lnTo>
                <a:lnTo>
                  <a:pt x="60960" y="44195"/>
                </a:lnTo>
                <a:lnTo>
                  <a:pt x="60696" y="56314"/>
                </a:lnTo>
                <a:lnTo>
                  <a:pt x="1660397" y="1235202"/>
                </a:lnTo>
                <a:lnTo>
                  <a:pt x="1664195" y="1238249"/>
                </a:lnTo>
                <a:lnTo>
                  <a:pt x="1670304" y="1237487"/>
                </a:lnTo>
                <a:lnTo>
                  <a:pt x="1673351" y="1232915"/>
                </a:lnTo>
                <a:lnTo>
                  <a:pt x="1675638" y="122834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87403" y="3063239"/>
            <a:ext cx="111760" cy="711200"/>
          </a:xfrm>
          <a:custGeom>
            <a:avLst/>
            <a:gdLst/>
            <a:ahLst/>
            <a:cxnLst/>
            <a:rect l="l" t="t" r="r" b="b"/>
            <a:pathLst>
              <a:path w="111760" h="711200">
                <a:moveTo>
                  <a:pt x="111251" y="116586"/>
                </a:moveTo>
                <a:lnTo>
                  <a:pt x="55625" y="0"/>
                </a:lnTo>
                <a:lnTo>
                  <a:pt x="0" y="116586"/>
                </a:lnTo>
                <a:lnTo>
                  <a:pt x="46481" y="84112"/>
                </a:lnTo>
                <a:lnTo>
                  <a:pt x="46481" y="72390"/>
                </a:lnTo>
                <a:lnTo>
                  <a:pt x="50291" y="67818"/>
                </a:lnTo>
                <a:lnTo>
                  <a:pt x="60959" y="67818"/>
                </a:lnTo>
                <a:lnTo>
                  <a:pt x="64769" y="72390"/>
                </a:lnTo>
                <a:lnTo>
                  <a:pt x="64769" y="84112"/>
                </a:lnTo>
                <a:lnTo>
                  <a:pt x="111251" y="116586"/>
                </a:lnTo>
                <a:close/>
              </a:path>
              <a:path w="111760" h="711200">
                <a:moveTo>
                  <a:pt x="64769" y="84112"/>
                </a:moveTo>
                <a:lnTo>
                  <a:pt x="64769" y="72390"/>
                </a:lnTo>
                <a:lnTo>
                  <a:pt x="60959" y="67818"/>
                </a:lnTo>
                <a:lnTo>
                  <a:pt x="50291" y="67818"/>
                </a:lnTo>
                <a:lnTo>
                  <a:pt x="46481" y="72390"/>
                </a:lnTo>
                <a:lnTo>
                  <a:pt x="46481" y="84112"/>
                </a:lnTo>
                <a:lnTo>
                  <a:pt x="55625" y="77724"/>
                </a:lnTo>
                <a:lnTo>
                  <a:pt x="64769" y="84112"/>
                </a:lnTo>
                <a:close/>
              </a:path>
              <a:path w="111760" h="711200">
                <a:moveTo>
                  <a:pt x="64769" y="707136"/>
                </a:moveTo>
                <a:lnTo>
                  <a:pt x="64769" y="84112"/>
                </a:lnTo>
                <a:lnTo>
                  <a:pt x="55625" y="77724"/>
                </a:lnTo>
                <a:lnTo>
                  <a:pt x="46481" y="84112"/>
                </a:lnTo>
                <a:lnTo>
                  <a:pt x="46481" y="707136"/>
                </a:lnTo>
                <a:lnTo>
                  <a:pt x="50291" y="710946"/>
                </a:lnTo>
                <a:lnTo>
                  <a:pt x="60959" y="710946"/>
                </a:lnTo>
                <a:lnTo>
                  <a:pt x="64769" y="707136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999873" y="2829305"/>
            <a:ext cx="1008380" cy="116839"/>
          </a:xfrm>
          <a:custGeom>
            <a:avLst/>
            <a:gdLst/>
            <a:ahLst/>
            <a:cxnLst/>
            <a:rect l="l" t="t" r="r" b="b"/>
            <a:pathLst>
              <a:path w="1008379" h="116839">
                <a:moveTo>
                  <a:pt x="934199" y="58674"/>
                </a:moveTo>
                <a:lnTo>
                  <a:pt x="928024" y="48768"/>
                </a:lnTo>
                <a:lnTo>
                  <a:pt x="3810" y="48768"/>
                </a:lnTo>
                <a:lnTo>
                  <a:pt x="0" y="52577"/>
                </a:lnTo>
                <a:lnTo>
                  <a:pt x="0" y="64007"/>
                </a:lnTo>
                <a:lnTo>
                  <a:pt x="3810" y="67818"/>
                </a:lnTo>
                <a:lnTo>
                  <a:pt x="928424" y="67818"/>
                </a:lnTo>
                <a:lnTo>
                  <a:pt x="934199" y="58674"/>
                </a:lnTo>
                <a:close/>
              </a:path>
              <a:path w="1008379" h="116839">
                <a:moveTo>
                  <a:pt x="1008113" y="58674"/>
                </a:moveTo>
                <a:lnTo>
                  <a:pt x="897623" y="0"/>
                </a:lnTo>
                <a:lnTo>
                  <a:pt x="928024" y="48768"/>
                </a:lnTo>
                <a:lnTo>
                  <a:pt x="939545" y="48768"/>
                </a:lnTo>
                <a:lnTo>
                  <a:pt x="943356" y="52577"/>
                </a:lnTo>
                <a:lnTo>
                  <a:pt x="943356" y="92615"/>
                </a:lnTo>
                <a:lnTo>
                  <a:pt x="1008113" y="58674"/>
                </a:lnTo>
                <a:close/>
              </a:path>
              <a:path w="1008379" h="116839">
                <a:moveTo>
                  <a:pt x="943356" y="92615"/>
                </a:moveTo>
                <a:lnTo>
                  <a:pt x="943356" y="64007"/>
                </a:lnTo>
                <a:lnTo>
                  <a:pt x="939545" y="67818"/>
                </a:lnTo>
                <a:lnTo>
                  <a:pt x="928424" y="67818"/>
                </a:lnTo>
                <a:lnTo>
                  <a:pt x="897623" y="116586"/>
                </a:lnTo>
                <a:lnTo>
                  <a:pt x="943356" y="92615"/>
                </a:lnTo>
                <a:close/>
              </a:path>
              <a:path w="1008379" h="116839">
                <a:moveTo>
                  <a:pt x="943356" y="64007"/>
                </a:moveTo>
                <a:lnTo>
                  <a:pt x="943356" y="52577"/>
                </a:lnTo>
                <a:lnTo>
                  <a:pt x="939545" y="48768"/>
                </a:lnTo>
                <a:lnTo>
                  <a:pt x="928024" y="48768"/>
                </a:lnTo>
                <a:lnTo>
                  <a:pt x="934199" y="58674"/>
                </a:lnTo>
                <a:lnTo>
                  <a:pt x="934199" y="67818"/>
                </a:lnTo>
                <a:lnTo>
                  <a:pt x="939545" y="67818"/>
                </a:lnTo>
                <a:lnTo>
                  <a:pt x="943356" y="64007"/>
                </a:lnTo>
                <a:close/>
              </a:path>
              <a:path w="1008379" h="116839">
                <a:moveTo>
                  <a:pt x="934199" y="67818"/>
                </a:moveTo>
                <a:lnTo>
                  <a:pt x="934199" y="58674"/>
                </a:lnTo>
                <a:lnTo>
                  <a:pt x="928424" y="67818"/>
                </a:lnTo>
                <a:lnTo>
                  <a:pt x="934199" y="6781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694823" y="3940302"/>
            <a:ext cx="982344" cy="537210"/>
          </a:xfrm>
          <a:custGeom>
            <a:avLst/>
            <a:gdLst/>
            <a:ahLst/>
            <a:cxnLst/>
            <a:rect l="l" t="t" r="r" b="b"/>
            <a:pathLst>
              <a:path w="982345" h="537210">
                <a:moveTo>
                  <a:pt x="915924" y="35813"/>
                </a:moveTo>
                <a:lnTo>
                  <a:pt x="906038" y="29960"/>
                </a:lnTo>
                <a:lnTo>
                  <a:pt x="6096" y="517398"/>
                </a:lnTo>
                <a:lnTo>
                  <a:pt x="1524" y="519684"/>
                </a:lnTo>
                <a:lnTo>
                  <a:pt x="0" y="525780"/>
                </a:lnTo>
                <a:lnTo>
                  <a:pt x="4572" y="534924"/>
                </a:lnTo>
                <a:lnTo>
                  <a:pt x="10668" y="537210"/>
                </a:lnTo>
                <a:lnTo>
                  <a:pt x="15239" y="534924"/>
                </a:lnTo>
                <a:lnTo>
                  <a:pt x="914789" y="47289"/>
                </a:lnTo>
                <a:lnTo>
                  <a:pt x="915924" y="35813"/>
                </a:lnTo>
                <a:close/>
              </a:path>
              <a:path w="982345" h="537210">
                <a:moveTo>
                  <a:pt x="982218" y="0"/>
                </a:moveTo>
                <a:lnTo>
                  <a:pt x="858012" y="1524"/>
                </a:lnTo>
                <a:lnTo>
                  <a:pt x="906038" y="29960"/>
                </a:lnTo>
                <a:lnTo>
                  <a:pt x="912113" y="26670"/>
                </a:lnTo>
                <a:lnTo>
                  <a:pt x="916686" y="24384"/>
                </a:lnTo>
                <a:lnTo>
                  <a:pt x="922020" y="25908"/>
                </a:lnTo>
                <a:lnTo>
                  <a:pt x="924306" y="31242"/>
                </a:lnTo>
                <a:lnTo>
                  <a:pt x="926592" y="35813"/>
                </a:lnTo>
                <a:lnTo>
                  <a:pt x="926592" y="79962"/>
                </a:lnTo>
                <a:lnTo>
                  <a:pt x="982218" y="0"/>
                </a:lnTo>
                <a:close/>
              </a:path>
              <a:path w="982345" h="537210">
                <a:moveTo>
                  <a:pt x="926592" y="35813"/>
                </a:moveTo>
                <a:lnTo>
                  <a:pt x="924306" y="31242"/>
                </a:lnTo>
                <a:lnTo>
                  <a:pt x="922020" y="25908"/>
                </a:lnTo>
                <a:lnTo>
                  <a:pt x="916686" y="24384"/>
                </a:lnTo>
                <a:lnTo>
                  <a:pt x="912113" y="26670"/>
                </a:lnTo>
                <a:lnTo>
                  <a:pt x="906038" y="29960"/>
                </a:lnTo>
                <a:lnTo>
                  <a:pt x="915924" y="35813"/>
                </a:lnTo>
                <a:lnTo>
                  <a:pt x="915924" y="46674"/>
                </a:lnTo>
                <a:lnTo>
                  <a:pt x="920496" y="44196"/>
                </a:lnTo>
                <a:lnTo>
                  <a:pt x="925068" y="41910"/>
                </a:lnTo>
                <a:lnTo>
                  <a:pt x="926592" y="35813"/>
                </a:lnTo>
                <a:close/>
              </a:path>
              <a:path w="982345" h="537210">
                <a:moveTo>
                  <a:pt x="926592" y="79962"/>
                </a:moveTo>
                <a:lnTo>
                  <a:pt x="926592" y="35813"/>
                </a:lnTo>
                <a:lnTo>
                  <a:pt x="925068" y="41910"/>
                </a:lnTo>
                <a:lnTo>
                  <a:pt x="920496" y="44196"/>
                </a:lnTo>
                <a:lnTo>
                  <a:pt x="914789" y="47289"/>
                </a:lnTo>
                <a:lnTo>
                  <a:pt x="909066" y="105156"/>
                </a:lnTo>
                <a:lnTo>
                  <a:pt x="926592" y="79962"/>
                </a:lnTo>
                <a:close/>
              </a:path>
              <a:path w="982345" h="537210">
                <a:moveTo>
                  <a:pt x="915924" y="46674"/>
                </a:moveTo>
                <a:lnTo>
                  <a:pt x="915924" y="35813"/>
                </a:lnTo>
                <a:lnTo>
                  <a:pt x="914789" y="47289"/>
                </a:lnTo>
                <a:lnTo>
                  <a:pt x="915924" y="4667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345321" y="1600961"/>
            <a:ext cx="1332865" cy="35179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46685">
              <a:lnSpc>
                <a:spcPct val="100000"/>
              </a:lnSpc>
              <a:spcBef>
                <a:spcPts val="310"/>
              </a:spcBef>
            </a:pPr>
            <a:r>
              <a:rPr sz="1500" spc="-45" dirty="0">
                <a:latin typeface="Arial"/>
                <a:cs typeface="Arial"/>
              </a:rPr>
              <a:t>π</a:t>
            </a:r>
            <a:r>
              <a:rPr sz="1500" spc="-30" dirty="0">
                <a:latin typeface="Arial"/>
                <a:cs typeface="Arial"/>
              </a:rPr>
              <a:t>ε</a:t>
            </a:r>
            <a:r>
              <a:rPr sz="1500" spc="-20" dirty="0">
                <a:latin typeface="Arial"/>
                <a:cs typeface="Arial"/>
              </a:rPr>
              <a:t>ρ</a:t>
            </a:r>
            <a:r>
              <a:rPr sz="1500" spc="-30" dirty="0">
                <a:latin typeface="Arial"/>
                <a:cs typeface="Arial"/>
              </a:rPr>
              <a:t>ι</a:t>
            </a:r>
            <a:r>
              <a:rPr sz="1500" spc="-20" dirty="0">
                <a:latin typeface="Arial"/>
                <a:cs typeface="Arial"/>
              </a:rPr>
              <a:t>ττ</a:t>
            </a:r>
            <a:r>
              <a:rPr sz="1500" spc="-30" dirty="0">
                <a:latin typeface="Arial"/>
                <a:cs typeface="Arial"/>
              </a:rPr>
              <a:t>ώµ</a:t>
            </a:r>
            <a:r>
              <a:rPr sz="1500" spc="-25" dirty="0">
                <a:latin typeface="Arial"/>
                <a:cs typeface="Arial"/>
              </a:rPr>
              <a:t>ατα</a:t>
            </a:r>
            <a:endParaRPr sz="15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77041" y="1600961"/>
            <a:ext cx="1332230" cy="35179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157480">
              <a:lnSpc>
                <a:spcPct val="100000"/>
              </a:lnSpc>
              <a:spcBef>
                <a:spcPts val="254"/>
              </a:spcBef>
            </a:pPr>
            <a:r>
              <a:rPr sz="1500" spc="-30" dirty="0">
                <a:latin typeface="Arial"/>
                <a:cs typeface="Arial"/>
              </a:rPr>
              <a:t>µ</a:t>
            </a:r>
            <a:r>
              <a:rPr sz="1500" spc="-35" dirty="0">
                <a:latin typeface="Arial"/>
                <a:cs typeface="Arial"/>
              </a:rPr>
              <a:t>ορφ</a:t>
            </a:r>
            <a:r>
              <a:rPr sz="1500" spc="-30" dirty="0">
                <a:latin typeface="Arial"/>
                <a:cs typeface="Arial"/>
              </a:rPr>
              <a:t>ή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spc="-15" dirty="0">
                <a:latin typeface="Arial"/>
                <a:cs typeface="Arial"/>
              </a:rPr>
              <a:t>ζ</a:t>
            </a:r>
            <a:r>
              <a:rPr sz="1500" spc="-45" dirty="0">
                <a:latin typeface="Arial"/>
                <a:cs typeface="Arial"/>
              </a:rPr>
              <a:t>ω</a:t>
            </a:r>
            <a:r>
              <a:rPr sz="1500" spc="-15" dirty="0">
                <a:latin typeface="Arial"/>
                <a:cs typeface="Arial"/>
              </a:rPr>
              <a:t>ής</a:t>
            </a:r>
            <a:endParaRPr sz="15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007986" y="1600961"/>
            <a:ext cx="1332865" cy="35179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321945">
              <a:lnSpc>
                <a:spcPct val="100000"/>
              </a:lnSpc>
              <a:spcBef>
                <a:spcPts val="254"/>
              </a:spcBef>
            </a:pPr>
            <a:r>
              <a:rPr sz="1500" spc="-35" dirty="0">
                <a:latin typeface="Arial"/>
                <a:cs typeface="Arial"/>
              </a:rPr>
              <a:t>οξυ</a:t>
            </a:r>
            <a:r>
              <a:rPr sz="1500" spc="-20" dirty="0">
                <a:latin typeface="Arial"/>
                <a:cs typeface="Arial"/>
              </a:rPr>
              <a:t>γό</a:t>
            </a:r>
            <a:r>
              <a:rPr sz="1500" spc="-35" dirty="0">
                <a:latin typeface="Arial"/>
                <a:cs typeface="Arial"/>
              </a:rPr>
              <a:t>ν</a:t>
            </a:r>
            <a:r>
              <a:rPr sz="1500" spc="-30" dirty="0">
                <a:latin typeface="Arial"/>
                <a:cs typeface="Arial"/>
              </a:rPr>
              <a:t>ο</a:t>
            </a:r>
            <a:endParaRPr sz="15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13320" y="2186177"/>
            <a:ext cx="1332230" cy="35052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407034">
              <a:lnSpc>
                <a:spcPct val="100000"/>
              </a:lnSpc>
              <a:spcBef>
                <a:spcPts val="254"/>
              </a:spcBef>
            </a:pPr>
            <a:r>
              <a:rPr sz="1500" spc="-15" dirty="0">
                <a:latin typeface="Arial"/>
                <a:cs typeface="Arial"/>
              </a:rPr>
              <a:t>τ</a:t>
            </a:r>
            <a:r>
              <a:rPr sz="1500" spc="-35" dirty="0">
                <a:latin typeface="Arial"/>
                <a:cs typeface="Arial"/>
              </a:rPr>
              <a:t>ροφ</a:t>
            </a:r>
            <a:r>
              <a:rPr sz="1500" spc="-30" dirty="0">
                <a:latin typeface="Arial"/>
                <a:cs typeface="Arial"/>
              </a:rPr>
              <a:t>ή</a:t>
            </a:r>
            <a:endParaRPr sz="15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007986" y="2711957"/>
            <a:ext cx="1332865" cy="351790"/>
          </a:xfrm>
          <a:custGeom>
            <a:avLst/>
            <a:gdLst/>
            <a:ahLst/>
            <a:cxnLst/>
            <a:rect l="l" t="t" r="r" b="b"/>
            <a:pathLst>
              <a:path w="1332865" h="351789">
                <a:moveTo>
                  <a:pt x="0" y="0"/>
                </a:moveTo>
                <a:lnTo>
                  <a:pt x="0" y="351281"/>
                </a:lnTo>
                <a:lnTo>
                  <a:pt x="1332738" y="351281"/>
                </a:lnTo>
                <a:lnTo>
                  <a:pt x="133273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007986" y="2711957"/>
            <a:ext cx="1332865" cy="35179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204470">
              <a:lnSpc>
                <a:spcPct val="100000"/>
              </a:lnSpc>
              <a:spcBef>
                <a:spcPts val="254"/>
              </a:spcBef>
            </a:pPr>
            <a:r>
              <a:rPr sz="1500" spc="-35" dirty="0">
                <a:latin typeface="Arial"/>
                <a:cs typeface="Arial"/>
              </a:rPr>
              <a:t>θερ</a:t>
            </a:r>
            <a:r>
              <a:rPr sz="1500" spc="-30" dirty="0">
                <a:latin typeface="Arial"/>
                <a:cs typeface="Arial"/>
              </a:rPr>
              <a:t>µό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αί</a:t>
            </a:r>
            <a:r>
              <a:rPr sz="1500" spc="-35" dirty="0">
                <a:latin typeface="Arial"/>
                <a:cs typeface="Arial"/>
              </a:rPr>
              <a:t>µ</a:t>
            </a:r>
            <a:r>
              <a:rPr sz="1500" spc="-30" dirty="0">
                <a:latin typeface="Arial"/>
                <a:cs typeface="Arial"/>
              </a:rPr>
              <a:t>α</a:t>
            </a:r>
            <a:endParaRPr sz="15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007986" y="3765041"/>
            <a:ext cx="1332865" cy="350520"/>
          </a:xfrm>
          <a:custGeom>
            <a:avLst/>
            <a:gdLst/>
            <a:ahLst/>
            <a:cxnLst/>
            <a:rect l="l" t="t" r="r" b="b"/>
            <a:pathLst>
              <a:path w="1332865" h="350520">
                <a:moveTo>
                  <a:pt x="0" y="0"/>
                </a:moveTo>
                <a:lnTo>
                  <a:pt x="0" y="350520"/>
                </a:lnTo>
                <a:lnTo>
                  <a:pt x="1332738" y="350520"/>
                </a:lnTo>
                <a:lnTo>
                  <a:pt x="133273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007986" y="3765041"/>
            <a:ext cx="1332865" cy="35052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419734">
              <a:lnSpc>
                <a:spcPct val="100000"/>
              </a:lnSpc>
              <a:spcBef>
                <a:spcPts val="250"/>
              </a:spcBef>
            </a:pPr>
            <a:r>
              <a:rPr sz="1500" spc="-25" dirty="0">
                <a:latin typeface="Arial"/>
                <a:cs typeface="Arial"/>
              </a:rPr>
              <a:t>ζέβ</a:t>
            </a:r>
            <a:r>
              <a:rPr sz="1500" spc="-35" dirty="0">
                <a:latin typeface="Arial"/>
                <a:cs typeface="Arial"/>
              </a:rPr>
              <a:t>ρ</a:t>
            </a:r>
            <a:r>
              <a:rPr sz="1500" spc="-30" dirty="0">
                <a:latin typeface="Arial"/>
                <a:cs typeface="Arial"/>
              </a:rPr>
              <a:t>α</a:t>
            </a:r>
            <a:endParaRPr sz="15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007986" y="4817364"/>
            <a:ext cx="1332865" cy="35052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254"/>
              </a:spcBef>
            </a:pPr>
            <a:r>
              <a:rPr sz="1500" spc="-30" dirty="0">
                <a:latin typeface="Arial"/>
                <a:cs typeface="Arial"/>
              </a:rPr>
              <a:t>3.5</a:t>
            </a:r>
            <a:endParaRPr sz="15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07986" y="4290821"/>
            <a:ext cx="1332865" cy="35179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404495">
              <a:lnSpc>
                <a:spcPct val="100000"/>
              </a:lnSpc>
              <a:spcBef>
                <a:spcPts val="254"/>
              </a:spcBef>
            </a:pPr>
            <a:r>
              <a:rPr sz="1500" spc="-40" dirty="0">
                <a:latin typeface="Arial"/>
                <a:cs typeface="Arial"/>
              </a:rPr>
              <a:t>ύ</a:t>
            </a:r>
            <a:r>
              <a:rPr sz="1500" spc="-25" dirty="0">
                <a:latin typeface="Arial"/>
                <a:cs typeface="Arial"/>
              </a:rPr>
              <a:t>π</a:t>
            </a:r>
            <a:r>
              <a:rPr sz="1500" spc="-35" dirty="0">
                <a:latin typeface="Arial"/>
                <a:cs typeface="Arial"/>
              </a:rPr>
              <a:t>νος</a:t>
            </a:r>
            <a:endParaRPr sz="15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677041" y="4817364"/>
            <a:ext cx="1332230" cy="35052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412750">
              <a:lnSpc>
                <a:spcPct val="100000"/>
              </a:lnSpc>
              <a:spcBef>
                <a:spcPts val="254"/>
              </a:spcBef>
            </a:pPr>
            <a:r>
              <a:rPr sz="1500" spc="-20" dirty="0">
                <a:latin typeface="Arial"/>
                <a:cs typeface="Arial"/>
              </a:rPr>
              <a:t>τζ</a:t>
            </a:r>
            <a:r>
              <a:rPr sz="1500" spc="-25" dirty="0">
                <a:latin typeface="Arial"/>
                <a:cs typeface="Arial"/>
              </a:rPr>
              <a:t>ί</a:t>
            </a:r>
            <a:r>
              <a:rPr sz="1500" spc="-30" dirty="0">
                <a:latin typeface="Arial"/>
                <a:cs typeface="Arial"/>
              </a:rPr>
              <a:t>µης</a:t>
            </a:r>
            <a:endParaRPr sz="15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677041" y="3765041"/>
            <a:ext cx="1332230" cy="35052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408305">
              <a:lnSpc>
                <a:spcPct val="100000"/>
              </a:lnSpc>
              <a:spcBef>
                <a:spcPts val="250"/>
              </a:spcBef>
            </a:pPr>
            <a:r>
              <a:rPr sz="1500" spc="-30" dirty="0">
                <a:latin typeface="Arial"/>
                <a:cs typeface="Arial"/>
              </a:rPr>
              <a:t>τίγρης</a:t>
            </a:r>
            <a:endParaRPr sz="15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345321" y="3765041"/>
            <a:ext cx="1332865" cy="35052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344170">
              <a:lnSpc>
                <a:spcPct val="100000"/>
              </a:lnSpc>
              <a:spcBef>
                <a:spcPts val="250"/>
              </a:spcBef>
            </a:pPr>
            <a:r>
              <a:rPr sz="1500" spc="-30" dirty="0">
                <a:latin typeface="Arial"/>
                <a:cs typeface="Arial"/>
              </a:rPr>
              <a:t>4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spc="-45" dirty="0">
                <a:latin typeface="Arial"/>
                <a:cs typeface="Arial"/>
              </a:rPr>
              <a:t>π</a:t>
            </a:r>
            <a:r>
              <a:rPr sz="1500" spc="-20" dirty="0">
                <a:latin typeface="Arial"/>
                <a:cs typeface="Arial"/>
              </a:rPr>
              <a:t>ό</a:t>
            </a:r>
            <a:r>
              <a:rPr sz="1500" spc="-35" dirty="0">
                <a:latin typeface="Arial"/>
                <a:cs typeface="Arial"/>
              </a:rPr>
              <a:t>δια</a:t>
            </a:r>
            <a:endParaRPr sz="15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345321" y="4290821"/>
            <a:ext cx="1332865" cy="35179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146685">
              <a:lnSpc>
                <a:spcPct val="100000"/>
              </a:lnSpc>
              <a:spcBef>
                <a:spcPts val="254"/>
              </a:spcBef>
            </a:pPr>
            <a:r>
              <a:rPr sz="1500" spc="-25" dirty="0">
                <a:latin typeface="Arial"/>
                <a:cs typeface="Arial"/>
              </a:rPr>
              <a:t>ι</a:t>
            </a:r>
            <a:r>
              <a:rPr sz="1500" spc="-20" dirty="0">
                <a:latin typeface="Arial"/>
                <a:cs typeface="Arial"/>
              </a:rPr>
              <a:t>ν</a:t>
            </a:r>
            <a:r>
              <a:rPr sz="1500" spc="-30" dirty="0">
                <a:latin typeface="Arial"/>
                <a:cs typeface="Arial"/>
              </a:rPr>
              <a:t>δι</a:t>
            </a:r>
            <a:r>
              <a:rPr sz="1500" spc="-20" dirty="0">
                <a:latin typeface="Arial"/>
                <a:cs typeface="Arial"/>
              </a:rPr>
              <a:t>κ</a:t>
            </a:r>
            <a:r>
              <a:rPr sz="1500" spc="-30" dirty="0">
                <a:latin typeface="Arial"/>
                <a:cs typeface="Arial"/>
              </a:rPr>
              <a:t>ή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spc="-5" dirty="0">
                <a:latin typeface="Arial"/>
                <a:cs typeface="Arial"/>
              </a:rPr>
              <a:t>τ</a:t>
            </a:r>
            <a:r>
              <a:rPr sz="1500" spc="-20" dirty="0">
                <a:latin typeface="Arial"/>
                <a:cs typeface="Arial"/>
              </a:rPr>
              <a:t>ίγ</a:t>
            </a:r>
            <a:r>
              <a:rPr sz="1500" spc="-35" dirty="0">
                <a:latin typeface="Arial"/>
                <a:cs typeface="Arial"/>
              </a:rPr>
              <a:t>ρη</a:t>
            </a:r>
            <a:r>
              <a:rPr sz="1500" spc="-25" dirty="0">
                <a:latin typeface="Arial"/>
                <a:cs typeface="Arial"/>
              </a:rPr>
              <a:t>ς</a:t>
            </a:r>
            <a:endParaRPr sz="15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345321" y="4817364"/>
            <a:ext cx="1332865" cy="35052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353060">
              <a:lnSpc>
                <a:spcPct val="100000"/>
              </a:lnSpc>
              <a:spcBef>
                <a:spcPts val="254"/>
              </a:spcBef>
            </a:pPr>
            <a:r>
              <a:rPr sz="1500" spc="-20" dirty="0">
                <a:latin typeface="Arial"/>
                <a:cs typeface="Arial"/>
              </a:rPr>
              <a:t>γ</a:t>
            </a:r>
            <a:r>
              <a:rPr sz="1500" spc="-30" dirty="0">
                <a:latin typeface="Arial"/>
                <a:cs typeface="Arial"/>
              </a:rPr>
              <a:t>ι</a:t>
            </a:r>
            <a:r>
              <a:rPr sz="1500" spc="-20" dirty="0">
                <a:latin typeface="Arial"/>
                <a:cs typeface="Arial"/>
              </a:rPr>
              <a:t>άν</a:t>
            </a:r>
            <a:r>
              <a:rPr sz="1500" spc="-40" dirty="0">
                <a:latin typeface="Arial"/>
                <a:cs typeface="Arial"/>
              </a:rPr>
              <a:t>ν</a:t>
            </a:r>
            <a:r>
              <a:rPr sz="1500" spc="-35" dirty="0">
                <a:latin typeface="Arial"/>
                <a:cs typeface="Arial"/>
              </a:rPr>
              <a:t>η</a:t>
            </a:r>
            <a:r>
              <a:rPr sz="1500" spc="-25" dirty="0">
                <a:latin typeface="Arial"/>
                <a:cs typeface="Arial"/>
              </a:rPr>
              <a:t>ς</a:t>
            </a:r>
            <a:endParaRPr sz="15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45321" y="2711957"/>
            <a:ext cx="1332865" cy="35179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21590">
              <a:lnSpc>
                <a:spcPct val="100000"/>
              </a:lnSpc>
              <a:spcBef>
                <a:spcPts val="254"/>
              </a:spcBef>
            </a:pPr>
            <a:r>
              <a:rPr sz="1500" spc="-25" dirty="0">
                <a:latin typeface="Arial"/>
                <a:cs typeface="Arial"/>
              </a:rPr>
              <a:t>ζω</a:t>
            </a:r>
            <a:r>
              <a:rPr sz="1500" spc="-40" dirty="0">
                <a:latin typeface="Arial"/>
                <a:cs typeface="Arial"/>
              </a:rPr>
              <a:t>ν</a:t>
            </a:r>
            <a:r>
              <a:rPr sz="1500" spc="-20" dirty="0">
                <a:latin typeface="Arial"/>
                <a:cs typeface="Arial"/>
              </a:rPr>
              <a:t>τ</a:t>
            </a:r>
            <a:r>
              <a:rPr sz="1500" spc="-35" dirty="0">
                <a:latin typeface="Arial"/>
                <a:cs typeface="Arial"/>
              </a:rPr>
              <a:t>αν</a:t>
            </a:r>
            <a:r>
              <a:rPr sz="1500" spc="-30" dirty="0">
                <a:latin typeface="Arial"/>
                <a:cs typeface="Arial"/>
              </a:rPr>
              <a:t>ά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spc="-45" dirty="0">
                <a:latin typeface="Arial"/>
                <a:cs typeface="Arial"/>
              </a:rPr>
              <a:t>π</a:t>
            </a:r>
            <a:r>
              <a:rPr sz="1500" spc="-15" dirty="0">
                <a:latin typeface="Arial"/>
                <a:cs typeface="Arial"/>
              </a:rPr>
              <a:t>α</a:t>
            </a:r>
            <a:r>
              <a:rPr sz="1500" spc="-25" dirty="0">
                <a:latin typeface="Arial"/>
                <a:cs typeface="Arial"/>
              </a:rPr>
              <a:t>ι</a:t>
            </a:r>
            <a:r>
              <a:rPr sz="1500" spc="-20" dirty="0">
                <a:latin typeface="Arial"/>
                <a:cs typeface="Arial"/>
              </a:rPr>
              <a:t>δ</a:t>
            </a:r>
            <a:r>
              <a:rPr sz="1500" spc="-30" dirty="0">
                <a:latin typeface="Arial"/>
                <a:cs typeface="Arial"/>
              </a:rPr>
              <a:t>ιά</a:t>
            </a:r>
            <a:endParaRPr sz="15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677041" y="2711957"/>
            <a:ext cx="1332230" cy="35179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245745">
              <a:lnSpc>
                <a:spcPct val="100000"/>
              </a:lnSpc>
              <a:spcBef>
                <a:spcPts val="254"/>
              </a:spcBef>
            </a:pPr>
            <a:r>
              <a:rPr sz="1500" spc="-35" dirty="0">
                <a:latin typeface="Arial"/>
                <a:cs typeface="Arial"/>
              </a:rPr>
              <a:t>θη</a:t>
            </a:r>
            <a:r>
              <a:rPr sz="1500" spc="-15" dirty="0">
                <a:latin typeface="Arial"/>
                <a:cs typeface="Arial"/>
              </a:rPr>
              <a:t>λ</a:t>
            </a:r>
            <a:r>
              <a:rPr sz="1500" spc="-30" dirty="0">
                <a:latin typeface="Arial"/>
                <a:cs typeface="Arial"/>
              </a:rPr>
              <a:t>αστι</a:t>
            </a:r>
            <a:r>
              <a:rPr sz="1500" spc="-20" dirty="0">
                <a:latin typeface="Arial"/>
                <a:cs typeface="Arial"/>
              </a:rPr>
              <a:t>κ</a:t>
            </a:r>
            <a:r>
              <a:rPr sz="1500" spc="-30" dirty="0">
                <a:latin typeface="Arial"/>
                <a:cs typeface="Arial"/>
              </a:rPr>
              <a:t>ό</a:t>
            </a:r>
            <a:endParaRPr sz="15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345321" y="1600961"/>
            <a:ext cx="1332865" cy="351790"/>
          </a:xfrm>
          <a:custGeom>
            <a:avLst/>
            <a:gdLst/>
            <a:ahLst/>
            <a:cxnLst/>
            <a:rect l="l" t="t" r="r" b="b"/>
            <a:pathLst>
              <a:path w="1332864" h="351789">
                <a:moveTo>
                  <a:pt x="0" y="0"/>
                </a:moveTo>
                <a:lnTo>
                  <a:pt x="0" y="351281"/>
                </a:lnTo>
                <a:lnTo>
                  <a:pt x="1332738" y="351281"/>
                </a:lnTo>
                <a:lnTo>
                  <a:pt x="133273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345321" y="1600961"/>
            <a:ext cx="1332865" cy="351790"/>
          </a:xfrm>
          <a:prstGeom prst="rect">
            <a:avLst/>
          </a:prstGeom>
          <a:ln w="13881">
            <a:solidFill>
              <a:srgbClr val="010101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139700">
              <a:lnSpc>
                <a:spcPct val="100000"/>
              </a:lnSpc>
              <a:spcBef>
                <a:spcPts val="254"/>
              </a:spcBef>
            </a:pPr>
            <a:r>
              <a:rPr sz="1500" spc="-45" dirty="0">
                <a:latin typeface="Arial"/>
                <a:cs typeface="Arial"/>
              </a:rPr>
              <a:t>π</a:t>
            </a:r>
            <a:r>
              <a:rPr sz="1500" spc="-30" dirty="0">
                <a:latin typeface="Arial"/>
                <a:cs typeface="Arial"/>
              </a:rPr>
              <a:t>ε</a:t>
            </a:r>
            <a:r>
              <a:rPr sz="1500" spc="-20" dirty="0">
                <a:latin typeface="Arial"/>
                <a:cs typeface="Arial"/>
              </a:rPr>
              <a:t>ρ</a:t>
            </a:r>
            <a:r>
              <a:rPr sz="1500" spc="-30" dirty="0">
                <a:latin typeface="Arial"/>
                <a:cs typeface="Arial"/>
              </a:rPr>
              <a:t>ι</a:t>
            </a:r>
            <a:r>
              <a:rPr sz="1500" spc="-20" dirty="0">
                <a:latin typeface="Arial"/>
                <a:cs typeface="Arial"/>
              </a:rPr>
              <a:t>ττ</a:t>
            </a:r>
            <a:r>
              <a:rPr sz="1500" spc="-30" dirty="0">
                <a:latin typeface="Arial"/>
                <a:cs typeface="Arial"/>
              </a:rPr>
              <a:t>ώµ</a:t>
            </a:r>
            <a:r>
              <a:rPr sz="1500" spc="-25" dirty="0">
                <a:latin typeface="Arial"/>
                <a:cs typeface="Arial"/>
              </a:rPr>
              <a:t>ατα</a:t>
            </a:r>
            <a:endParaRPr sz="15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911472" y="1493520"/>
            <a:ext cx="307149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130425" algn="l"/>
              </a:tabLst>
            </a:pPr>
            <a:r>
              <a:rPr sz="1350" spc="-30" dirty="0">
                <a:latin typeface="Arial"/>
                <a:cs typeface="Arial"/>
              </a:rPr>
              <a:t>π</a:t>
            </a:r>
            <a:r>
              <a:rPr sz="1350" spc="-35" dirty="0">
                <a:latin typeface="Arial"/>
                <a:cs typeface="Arial"/>
              </a:rPr>
              <a:t>α</a:t>
            </a:r>
            <a:r>
              <a:rPr sz="1350" spc="-25" dirty="0">
                <a:latin typeface="Arial"/>
                <a:cs typeface="Arial"/>
              </a:rPr>
              <a:t>ρ</a:t>
            </a:r>
            <a:r>
              <a:rPr sz="1350" spc="-30" dirty="0">
                <a:latin typeface="Arial"/>
                <a:cs typeface="Arial"/>
              </a:rPr>
              <a:t>ά</a:t>
            </a:r>
            <a:r>
              <a:rPr sz="1350" spc="-20" dirty="0">
                <a:latin typeface="Arial"/>
                <a:cs typeface="Arial"/>
              </a:rPr>
              <a:t>γ</a:t>
            </a:r>
            <a:r>
              <a:rPr sz="1350" spc="-25" dirty="0">
                <a:latin typeface="Arial"/>
                <a:cs typeface="Arial"/>
              </a:rPr>
              <a:t>ε</a:t>
            </a:r>
            <a:r>
              <a:rPr sz="1350" spc="-10" dirty="0">
                <a:latin typeface="Arial"/>
                <a:cs typeface="Arial"/>
              </a:rPr>
              <a:t>ι</a:t>
            </a:r>
            <a:r>
              <a:rPr sz="1350" dirty="0">
                <a:latin typeface="Arial"/>
                <a:cs typeface="Arial"/>
              </a:rPr>
              <a:t>	</a:t>
            </a:r>
            <a:r>
              <a:rPr sz="2025" spc="-22" baseline="2057" dirty="0">
                <a:latin typeface="Arial"/>
                <a:cs typeface="Arial"/>
              </a:rPr>
              <a:t>κ</a:t>
            </a:r>
            <a:r>
              <a:rPr sz="2025" spc="-52" baseline="2057" dirty="0">
                <a:latin typeface="Arial"/>
                <a:cs typeface="Arial"/>
              </a:rPr>
              <a:t>α</a:t>
            </a:r>
            <a:r>
              <a:rPr sz="2025" spc="-15" baseline="2057" dirty="0">
                <a:latin typeface="Arial"/>
                <a:cs typeface="Arial"/>
              </a:rPr>
              <a:t>τ</a:t>
            </a:r>
            <a:r>
              <a:rPr sz="2025" spc="-44" baseline="2057" dirty="0">
                <a:latin typeface="Arial"/>
                <a:cs typeface="Arial"/>
              </a:rPr>
              <a:t>ανα</a:t>
            </a:r>
            <a:r>
              <a:rPr sz="2025" spc="-30" baseline="2057" dirty="0">
                <a:latin typeface="Arial"/>
                <a:cs typeface="Arial"/>
              </a:rPr>
              <a:t>λώ</a:t>
            </a:r>
            <a:r>
              <a:rPr sz="2025" spc="-44" baseline="2057" dirty="0">
                <a:latin typeface="Arial"/>
                <a:cs typeface="Arial"/>
              </a:rPr>
              <a:t>νε</a:t>
            </a:r>
            <a:r>
              <a:rPr sz="2025" spc="-15" baseline="2057" dirty="0">
                <a:latin typeface="Arial"/>
                <a:cs typeface="Arial"/>
              </a:rPr>
              <a:t>ι</a:t>
            </a:r>
            <a:endParaRPr sz="2025" baseline="2057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002925" y="2599944"/>
            <a:ext cx="44386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15" dirty="0">
                <a:latin typeface="Arial"/>
                <a:cs typeface="Arial"/>
              </a:rPr>
              <a:t>γ</a:t>
            </a:r>
            <a:r>
              <a:rPr sz="1350" spc="-30" dirty="0">
                <a:latin typeface="Arial"/>
                <a:cs typeface="Arial"/>
              </a:rPr>
              <a:t>ε</a:t>
            </a:r>
            <a:r>
              <a:rPr sz="1350" spc="-35" dirty="0">
                <a:latin typeface="Arial"/>
                <a:cs typeface="Arial"/>
              </a:rPr>
              <a:t>ν</a:t>
            </a:r>
            <a:r>
              <a:rPr sz="1350" spc="-30" dirty="0">
                <a:latin typeface="Arial"/>
                <a:cs typeface="Arial"/>
              </a:rPr>
              <a:t>ν</a:t>
            </a:r>
            <a:r>
              <a:rPr sz="1350" spc="-25" dirty="0">
                <a:latin typeface="Arial"/>
                <a:cs typeface="Arial"/>
              </a:rPr>
              <a:t>ά</a:t>
            </a:r>
            <a:endParaRPr sz="135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029595" y="3659873"/>
            <a:ext cx="29400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30" dirty="0">
                <a:latin typeface="Arial"/>
                <a:cs typeface="Arial"/>
              </a:rPr>
              <a:t>έχει</a:t>
            </a:r>
            <a:endParaRPr sz="135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840619" y="4703051"/>
            <a:ext cx="767080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5" dirty="0">
                <a:latin typeface="Arial"/>
                <a:cs typeface="Arial"/>
              </a:rPr>
              <a:t>ι</a:t>
            </a:r>
            <a:r>
              <a:rPr sz="1350" spc="-25" dirty="0">
                <a:latin typeface="Arial"/>
                <a:cs typeface="Arial"/>
              </a:rPr>
              <a:t>δ</a:t>
            </a:r>
            <a:r>
              <a:rPr sz="1350" spc="-5" dirty="0">
                <a:latin typeface="Arial"/>
                <a:cs typeface="Arial"/>
              </a:rPr>
              <a:t>ι</a:t>
            </a:r>
            <a:r>
              <a:rPr sz="1350" spc="-45" dirty="0">
                <a:latin typeface="Arial"/>
                <a:cs typeface="Arial"/>
              </a:rPr>
              <a:t>ο</a:t>
            </a:r>
            <a:r>
              <a:rPr sz="1350" spc="-15" dirty="0">
                <a:latin typeface="Arial"/>
                <a:cs typeface="Arial"/>
              </a:rPr>
              <a:t>κτ</a:t>
            </a:r>
            <a:r>
              <a:rPr sz="1350" spc="-40" dirty="0">
                <a:latin typeface="Arial"/>
                <a:cs typeface="Arial"/>
              </a:rPr>
              <a:t>ή</a:t>
            </a:r>
            <a:r>
              <a:rPr sz="1350" spc="-20" dirty="0">
                <a:latin typeface="Arial"/>
                <a:cs typeface="Arial"/>
              </a:rPr>
              <a:t>της</a:t>
            </a:r>
            <a:endParaRPr sz="135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360540" y="2612123"/>
            <a:ext cx="294640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30" dirty="0">
                <a:latin typeface="Arial"/>
                <a:cs typeface="Arial"/>
              </a:rPr>
              <a:t>έ</a:t>
            </a:r>
            <a:r>
              <a:rPr sz="1350" spc="-40" dirty="0">
                <a:latin typeface="Arial"/>
                <a:cs typeface="Arial"/>
              </a:rPr>
              <a:t>χ</a:t>
            </a:r>
            <a:r>
              <a:rPr sz="1350" spc="-25" dirty="0">
                <a:latin typeface="Arial"/>
                <a:cs typeface="Arial"/>
              </a:rPr>
              <a:t>ει</a:t>
            </a:r>
            <a:endParaRPr sz="13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323203" y="3649967"/>
            <a:ext cx="37147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35" dirty="0">
                <a:latin typeface="Arial"/>
                <a:cs typeface="Arial"/>
              </a:rPr>
              <a:t>µ</a:t>
            </a:r>
            <a:r>
              <a:rPr sz="1350" spc="-5" dirty="0">
                <a:latin typeface="Arial"/>
                <a:cs typeface="Arial"/>
              </a:rPr>
              <a:t>ι</a:t>
            </a:r>
            <a:r>
              <a:rPr sz="1350" spc="-35" dirty="0">
                <a:latin typeface="Arial"/>
                <a:cs typeface="Arial"/>
              </a:rPr>
              <a:t>σ</a:t>
            </a:r>
            <a:r>
              <a:rPr sz="1350" spc="-30" dirty="0">
                <a:latin typeface="Arial"/>
                <a:cs typeface="Arial"/>
              </a:rPr>
              <a:t>ε</a:t>
            </a:r>
            <a:r>
              <a:rPr sz="1350" spc="-10" dirty="0">
                <a:latin typeface="Arial"/>
                <a:cs typeface="Arial"/>
              </a:rPr>
              <a:t>ί</a:t>
            </a:r>
            <a:endParaRPr sz="13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280530" y="4978895"/>
            <a:ext cx="457834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15" dirty="0">
                <a:latin typeface="Arial"/>
                <a:cs typeface="Arial"/>
              </a:rPr>
              <a:t>ηλ</a:t>
            </a:r>
            <a:r>
              <a:rPr sz="1350" spc="-30" dirty="0">
                <a:latin typeface="Arial"/>
                <a:cs typeface="Arial"/>
              </a:rPr>
              <a:t>ι</a:t>
            </a:r>
            <a:r>
              <a:rPr sz="1350" spc="-15" dirty="0">
                <a:latin typeface="Arial"/>
                <a:cs typeface="Arial"/>
              </a:rPr>
              <a:t>κία</a:t>
            </a:r>
            <a:endParaRPr sz="135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793107" y="2298191"/>
            <a:ext cx="433705" cy="2400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75" dirty="0">
                <a:latin typeface="Arial"/>
                <a:cs typeface="Arial"/>
              </a:rPr>
              <a:t>Α</a:t>
            </a:r>
            <a:r>
              <a:rPr sz="1500" b="1" spc="-20" dirty="0">
                <a:latin typeface="Arial"/>
                <a:cs typeface="Arial"/>
              </a:rPr>
              <a:t>Κ</a:t>
            </a:r>
            <a:r>
              <a:rPr sz="1500" b="1" spc="-40" dirty="0">
                <a:latin typeface="Arial"/>
                <a:cs typeface="Arial"/>
              </a:rPr>
              <a:t>Ο</a:t>
            </a:r>
            <a:endParaRPr sz="15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793107" y="3409188"/>
            <a:ext cx="433705" cy="2400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75" dirty="0">
                <a:latin typeface="Arial"/>
                <a:cs typeface="Arial"/>
              </a:rPr>
              <a:t>Α</a:t>
            </a:r>
            <a:r>
              <a:rPr sz="1500" b="1" spc="-20" dirty="0">
                <a:latin typeface="Arial"/>
                <a:cs typeface="Arial"/>
              </a:rPr>
              <a:t>Κ</a:t>
            </a:r>
            <a:r>
              <a:rPr sz="1500" b="1" spc="-40" dirty="0">
                <a:latin typeface="Arial"/>
                <a:cs typeface="Arial"/>
              </a:rPr>
              <a:t>Ο</a:t>
            </a:r>
            <a:endParaRPr sz="15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771271" y="3233940"/>
            <a:ext cx="433705" cy="2400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75" dirty="0">
                <a:latin typeface="Arial"/>
                <a:cs typeface="Arial"/>
              </a:rPr>
              <a:t>Α</a:t>
            </a:r>
            <a:r>
              <a:rPr sz="1500" b="1" spc="-20" dirty="0">
                <a:latin typeface="Arial"/>
                <a:cs typeface="Arial"/>
              </a:rPr>
              <a:t>Κ</a:t>
            </a:r>
            <a:r>
              <a:rPr sz="1500" b="1" spc="-40" dirty="0">
                <a:latin typeface="Arial"/>
                <a:cs typeface="Arial"/>
              </a:rPr>
              <a:t>Ο</a:t>
            </a:r>
            <a:endParaRPr sz="15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011307" y="4286250"/>
            <a:ext cx="337185" cy="2400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20" dirty="0">
                <a:latin typeface="Arial"/>
                <a:cs typeface="Arial"/>
              </a:rPr>
              <a:t>I</a:t>
            </a:r>
            <a:r>
              <a:rPr sz="1500" b="1" spc="-5" dirty="0">
                <a:latin typeface="Arial"/>
                <a:cs typeface="Arial"/>
              </a:rPr>
              <a:t>S</a:t>
            </a:r>
            <a:r>
              <a:rPr sz="1500" b="1" spc="-35" dirty="0">
                <a:latin typeface="Arial"/>
                <a:cs typeface="Arial"/>
              </a:rPr>
              <a:t>A</a:t>
            </a:r>
            <a:endParaRPr sz="15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439295" y="4234446"/>
            <a:ext cx="1328420" cy="564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30" dirty="0">
                <a:latin typeface="Arial"/>
                <a:cs typeface="Arial"/>
              </a:rPr>
              <a:t>IN</a:t>
            </a:r>
            <a:r>
              <a:rPr sz="1500" b="1" spc="-50" dirty="0">
                <a:latin typeface="Arial"/>
                <a:cs typeface="Arial"/>
              </a:rPr>
              <a:t>S</a:t>
            </a:r>
            <a:r>
              <a:rPr sz="1500" b="1" spc="5" dirty="0">
                <a:latin typeface="Arial"/>
                <a:cs typeface="Arial"/>
              </a:rPr>
              <a:t>T</a:t>
            </a:r>
            <a:r>
              <a:rPr sz="1500" b="1" spc="-75" dirty="0">
                <a:latin typeface="Arial"/>
                <a:cs typeface="Arial"/>
              </a:rPr>
              <a:t>A</a:t>
            </a:r>
            <a:r>
              <a:rPr sz="1500" b="1" spc="-45" dirty="0">
                <a:latin typeface="Arial"/>
                <a:cs typeface="Arial"/>
              </a:rPr>
              <a:t>N</a:t>
            </a:r>
            <a:r>
              <a:rPr sz="1500" b="1" spc="-20" dirty="0">
                <a:latin typeface="Arial"/>
                <a:cs typeface="Arial"/>
              </a:rPr>
              <a:t>C</a:t>
            </a:r>
            <a:r>
              <a:rPr sz="1500" b="1" spc="-35" dirty="0">
                <a:latin typeface="Arial"/>
                <a:cs typeface="Arial"/>
              </a:rPr>
              <a:t>E_OF</a:t>
            </a:r>
            <a:endParaRPr sz="1500">
              <a:latin typeface="Arial"/>
              <a:cs typeface="Arial"/>
            </a:endParaRPr>
          </a:p>
          <a:p>
            <a:pPr marL="556260">
              <a:lnSpc>
                <a:spcPct val="100000"/>
              </a:lnSpc>
              <a:spcBef>
                <a:spcPts val="930"/>
              </a:spcBef>
            </a:pPr>
            <a:r>
              <a:rPr sz="1350" spc="-35" dirty="0">
                <a:latin typeface="Arial"/>
                <a:cs typeface="Arial"/>
              </a:rPr>
              <a:t>α</a:t>
            </a:r>
            <a:r>
              <a:rPr sz="1350" spc="-20" dirty="0">
                <a:latin typeface="Arial"/>
                <a:cs typeface="Arial"/>
              </a:rPr>
              <a:t>ρ</a:t>
            </a:r>
            <a:r>
              <a:rPr sz="1350" spc="-30" dirty="0">
                <a:latin typeface="Arial"/>
                <a:cs typeface="Arial"/>
              </a:rPr>
              <a:t>έσει</a:t>
            </a:r>
            <a:endParaRPr sz="135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763907" y="2181605"/>
            <a:ext cx="951230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20" dirty="0">
                <a:latin typeface="Arial"/>
                <a:cs typeface="Arial"/>
              </a:rPr>
              <a:t>κ</a:t>
            </a:r>
            <a:r>
              <a:rPr sz="1350" spc="-30" dirty="0">
                <a:latin typeface="Arial"/>
                <a:cs typeface="Arial"/>
              </a:rPr>
              <a:t>α</a:t>
            </a:r>
            <a:r>
              <a:rPr sz="1350" spc="-15" dirty="0">
                <a:latin typeface="Arial"/>
                <a:cs typeface="Arial"/>
              </a:rPr>
              <a:t>τ</a:t>
            </a:r>
            <a:r>
              <a:rPr sz="1350" spc="-30" dirty="0">
                <a:latin typeface="Arial"/>
                <a:cs typeface="Arial"/>
              </a:rPr>
              <a:t>ανα</a:t>
            </a:r>
            <a:r>
              <a:rPr sz="1350" spc="-15" dirty="0">
                <a:latin typeface="Arial"/>
                <a:cs typeface="Arial"/>
              </a:rPr>
              <a:t>λ</a:t>
            </a:r>
            <a:r>
              <a:rPr sz="1350" spc="-25" dirty="0">
                <a:latin typeface="Arial"/>
                <a:cs typeface="Arial"/>
              </a:rPr>
              <a:t>ώνει</a:t>
            </a:r>
            <a:endParaRPr sz="135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46843" y="5285089"/>
            <a:ext cx="9257665" cy="1334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5080" indent="-348615">
              <a:lnSpc>
                <a:spcPct val="958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Για </a:t>
            </a: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συγκεκρ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έν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τίγρ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dirty="0">
                <a:latin typeface="Times New Roman"/>
                <a:cs typeface="Times New Roman"/>
              </a:rPr>
              <a:t>"</a:t>
            </a:r>
            <a:r>
              <a:rPr sz="2200" i="1" spc="-5" dirty="0">
                <a:latin typeface="Times New Roman"/>
                <a:cs typeface="Times New Roman"/>
              </a:rPr>
              <a:t>τζ</a:t>
            </a:r>
            <a:r>
              <a:rPr sz="2200" i="1" spc="-10" dirty="0">
                <a:latin typeface="Times New Roman"/>
                <a:cs typeface="Times New Roman"/>
              </a:rPr>
              <a:t>ί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5" dirty="0">
                <a:latin typeface="Times New Roman"/>
                <a:cs typeface="Times New Roman"/>
              </a:rPr>
              <a:t>η</a:t>
            </a:r>
            <a:r>
              <a:rPr sz="2200" spc="-5" dirty="0">
                <a:latin typeface="Times New Roman"/>
                <a:cs typeface="Times New Roman"/>
              </a:rPr>
              <a:t>"</a:t>
            </a:r>
            <a:r>
              <a:rPr sz="2200" dirty="0">
                <a:latin typeface="Times New Roman"/>
                <a:cs typeface="Times New Roman"/>
              </a:rPr>
              <a:t>) </a:t>
            </a:r>
            <a:r>
              <a:rPr sz="2200" spc="-15" dirty="0">
                <a:latin typeface="Times New Roman"/>
                <a:cs typeface="Times New Roman"/>
              </a:rPr>
              <a:t>δ</a:t>
            </a:r>
            <a:r>
              <a:rPr sz="2200" spc="-5" dirty="0">
                <a:latin typeface="Times New Roman"/>
                <a:cs typeface="Times New Roman"/>
              </a:rPr>
              <a:t>ε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χρειάζετα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δηλωθού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παρ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όνο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τα χαρακτηριστικ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αυτ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που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αποκλειστικ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δικά </a:t>
            </a:r>
            <a:r>
              <a:rPr sz="2200" dirty="0">
                <a:latin typeface="Times New Roman"/>
                <a:cs typeface="Times New Roman"/>
              </a:rPr>
              <a:t>του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spc="-10" dirty="0">
                <a:latin typeface="Times New Roman"/>
                <a:cs typeface="Times New Roman"/>
              </a:rPr>
              <a:t>"</a:t>
            </a:r>
            <a:r>
              <a:rPr sz="2200" i="1" spc="-10" dirty="0">
                <a:latin typeface="Times New Roman"/>
                <a:cs typeface="Times New Roman"/>
              </a:rPr>
              <a:t>ιδιοκτήτη</a:t>
            </a:r>
            <a:r>
              <a:rPr sz="2200" i="1" spc="0" dirty="0">
                <a:latin typeface="Times New Roman"/>
                <a:cs typeface="Times New Roman"/>
              </a:rPr>
              <a:t>ς</a:t>
            </a:r>
            <a:r>
              <a:rPr sz="2200" spc="-5" dirty="0">
                <a:latin typeface="Times New Roman"/>
                <a:cs typeface="Times New Roman"/>
              </a:rPr>
              <a:t>"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"</a:t>
            </a:r>
            <a:r>
              <a:rPr sz="2200" i="1" spc="-10" dirty="0">
                <a:latin typeface="Times New Roman"/>
                <a:cs typeface="Times New Roman"/>
              </a:rPr>
              <a:t>ηλικί</a:t>
            </a:r>
            <a:r>
              <a:rPr sz="2200" i="1" spc="0" dirty="0">
                <a:latin typeface="Times New Roman"/>
                <a:cs typeface="Times New Roman"/>
              </a:rPr>
              <a:t>α</a:t>
            </a:r>
            <a:r>
              <a:rPr sz="2200" spc="-5" dirty="0">
                <a:latin typeface="Times New Roman"/>
                <a:cs typeface="Times New Roman"/>
              </a:rPr>
              <a:t>", </a:t>
            </a:r>
            <a:r>
              <a:rPr sz="2200" dirty="0">
                <a:latin typeface="Times New Roman"/>
                <a:cs typeface="Times New Roman"/>
              </a:rPr>
              <a:t>"</a:t>
            </a:r>
            <a:r>
              <a:rPr sz="2200" i="1" spc="-10" dirty="0">
                <a:latin typeface="Times New Roman"/>
                <a:cs typeface="Times New Roman"/>
              </a:rPr>
              <a:t>αρέσε</a:t>
            </a:r>
            <a:r>
              <a:rPr sz="2200" i="1" dirty="0">
                <a:latin typeface="Times New Roman"/>
                <a:cs typeface="Times New Roman"/>
              </a:rPr>
              <a:t>ι</a:t>
            </a:r>
            <a:r>
              <a:rPr sz="2200" spc="-5" dirty="0">
                <a:latin typeface="Times New Roman"/>
                <a:cs typeface="Times New Roman"/>
              </a:rPr>
              <a:t>").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spc="-10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υπόλοιπ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χαρακτηριστικ</a:t>
            </a:r>
            <a:r>
              <a:rPr sz="2200" spc="0" dirty="0">
                <a:latin typeface="Times New Roman"/>
                <a:cs typeface="Times New Roman"/>
              </a:rPr>
              <a:t>ά</a:t>
            </a:r>
            <a:r>
              <a:rPr sz="2200" spc="-5" dirty="0">
                <a:latin typeface="Times New Roman"/>
                <a:cs typeface="Times New Roman"/>
              </a:rPr>
              <a:t>-</a:t>
            </a:r>
            <a:r>
              <a:rPr sz="2200" spc="-10" dirty="0">
                <a:latin typeface="Times New Roman"/>
                <a:cs typeface="Times New Roman"/>
              </a:rPr>
              <a:t>ιδιότητε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κληρον</a:t>
            </a:r>
            <a:r>
              <a:rPr sz="2200" spc="5" dirty="0">
                <a:latin typeface="Times New Roman"/>
                <a:cs typeface="Times New Roman"/>
              </a:rPr>
              <a:t>ο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ούνται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40" name="object 1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6505">
              <a:lnSpc>
                <a:spcPct val="100000"/>
              </a:lnSpc>
            </a:pPr>
            <a:r>
              <a:rPr spc="-5" dirty="0"/>
              <a:t>Προσ</a:t>
            </a:r>
            <a:r>
              <a:rPr spc="-110" dirty="0"/>
              <a:t>κ</a:t>
            </a:r>
            <a:r>
              <a:rPr spc="-5" dirty="0"/>
              <a:t>όλληση</a:t>
            </a:r>
            <a:r>
              <a:rPr spc="-95" dirty="0"/>
              <a:t> </a:t>
            </a:r>
            <a:r>
              <a:rPr spc="60" dirty="0"/>
              <a:t>∆ιαδι</a:t>
            </a:r>
            <a:r>
              <a:rPr spc="-110" dirty="0"/>
              <a:t>κ</a:t>
            </a:r>
            <a:r>
              <a:rPr spc="-5" dirty="0"/>
              <a:t>ασιών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915669"/>
            <a:ext cx="4607560" cy="1297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marR="415290" indent="-348615" algn="just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spc="-5" dirty="0">
                <a:latin typeface="Times New Roman"/>
                <a:cs typeface="Times New Roman"/>
              </a:rPr>
              <a:t>Καλούντα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γι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δώσου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κάποιο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αποτέλε</a:t>
            </a:r>
            <a:r>
              <a:rPr sz="2200" spc="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i="1" spc="-170" dirty="0">
                <a:latin typeface="Times New Roman"/>
                <a:cs typeface="Times New Roman"/>
              </a:rPr>
              <a:t>µ</a:t>
            </a:r>
            <a:r>
              <a:rPr sz="2200" i="1" spc="-5" dirty="0">
                <a:latin typeface="Times New Roman"/>
                <a:cs typeface="Times New Roman"/>
              </a:rPr>
              <a:t>όνον </a:t>
            </a:r>
            <a:r>
              <a:rPr sz="2200" i="1" spc="-10" dirty="0">
                <a:latin typeface="Times New Roman"/>
                <a:cs typeface="Times New Roman"/>
              </a:rPr>
              <a:t>εά</a:t>
            </a:r>
            <a:r>
              <a:rPr sz="2200" i="1" spc="-5" dirty="0">
                <a:latin typeface="Times New Roman"/>
                <a:cs typeface="Times New Roman"/>
              </a:rPr>
              <a:t>ν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10" dirty="0">
                <a:latin typeface="Times New Roman"/>
                <a:cs typeface="Times New Roman"/>
              </a:rPr>
              <a:t>χρειάζεται </a:t>
            </a:r>
            <a:r>
              <a:rPr sz="2200" spc="-5" dirty="0">
                <a:latin typeface="Times New Roman"/>
                <a:cs typeface="Times New Roman"/>
              </a:rPr>
              <a:t>(</a:t>
            </a:r>
            <a:r>
              <a:rPr sz="2200" i="1" spc="-5" dirty="0">
                <a:latin typeface="Times New Roman"/>
                <a:cs typeface="Times New Roman"/>
              </a:rPr>
              <a:t>IF-NEEDE</a:t>
            </a:r>
            <a:r>
              <a:rPr sz="2200" i="1" dirty="0">
                <a:latin typeface="Times New Roman"/>
                <a:cs typeface="Times New Roman"/>
              </a:rPr>
              <a:t>D</a:t>
            </a:r>
            <a:r>
              <a:rPr sz="2200" dirty="0">
                <a:latin typeface="Times New Roman"/>
                <a:cs typeface="Times New Roman"/>
              </a:rPr>
              <a:t>).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13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ονο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άζοντα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κα</a:t>
            </a:r>
            <a:r>
              <a:rPr sz="2000" spc="-5" dirty="0">
                <a:latin typeface="Times New Roman"/>
                <a:cs typeface="Times New Roman"/>
              </a:rPr>
              <a:t>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i="1" spc="-5" dirty="0">
                <a:latin typeface="Times New Roman"/>
                <a:cs typeface="Times New Roman"/>
              </a:rPr>
              <a:t>δα</a:t>
            </a:r>
            <a:r>
              <a:rPr sz="2000" b="1" i="1" dirty="0">
                <a:latin typeface="Times New Roman"/>
                <a:cs typeface="Times New Roman"/>
              </a:rPr>
              <a:t>ί</a:t>
            </a:r>
            <a:r>
              <a:rPr sz="2000" b="1" i="1" spc="-40" dirty="0">
                <a:latin typeface="Times New Roman"/>
                <a:cs typeface="Times New Roman"/>
              </a:rPr>
              <a:t>µ</a:t>
            </a:r>
            <a:r>
              <a:rPr sz="2000" b="1" i="1" spc="-5" dirty="0">
                <a:latin typeface="Times New Roman"/>
                <a:cs typeface="Times New Roman"/>
              </a:rPr>
              <a:t>ονες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daemon</a:t>
            </a:r>
            <a:r>
              <a:rPr sz="2000" i="1" spc="-15" dirty="0">
                <a:latin typeface="Times New Roman"/>
                <a:cs typeface="Times New Roman"/>
              </a:rPr>
              <a:t>s</a:t>
            </a:r>
            <a:r>
              <a:rPr sz="2000" spc="-10" dirty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6843" y="3363467"/>
            <a:ext cx="9312910" cy="1158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8605">
              <a:lnSpc>
                <a:spcPct val="100000"/>
              </a:lnSpc>
            </a:pPr>
            <a:r>
              <a:rPr sz="3000" b="1" spc="-5" dirty="0">
                <a:latin typeface="Arial"/>
                <a:cs typeface="Arial"/>
              </a:rPr>
              <a:t>Προ</a:t>
            </a:r>
            <a:r>
              <a:rPr sz="3000" b="1" spc="-110" dirty="0">
                <a:latin typeface="Arial"/>
                <a:cs typeface="Arial"/>
              </a:rPr>
              <a:t>κ</a:t>
            </a:r>
            <a:r>
              <a:rPr sz="3000" b="1" spc="-5" dirty="0">
                <a:latin typeface="Arial"/>
                <a:cs typeface="Arial"/>
              </a:rPr>
              <a:t>αθορι</a:t>
            </a:r>
            <a:r>
              <a:rPr sz="3000" b="1" spc="0" dirty="0">
                <a:latin typeface="Arial"/>
                <a:cs typeface="Arial"/>
              </a:rPr>
              <a:t>σ</a:t>
            </a:r>
            <a:r>
              <a:rPr sz="3000" b="1" spc="105" dirty="0">
                <a:latin typeface="Arial"/>
                <a:cs typeface="Arial"/>
              </a:rPr>
              <a:t>µ</a:t>
            </a:r>
            <a:r>
              <a:rPr sz="3000" b="1" spc="-10" dirty="0">
                <a:latin typeface="Arial"/>
                <a:cs typeface="Arial"/>
              </a:rPr>
              <a:t>ένε</a:t>
            </a:r>
            <a:r>
              <a:rPr sz="3000" b="1" spc="-5" dirty="0">
                <a:latin typeface="Arial"/>
                <a:cs typeface="Arial"/>
              </a:rPr>
              <a:t>ς</a:t>
            </a:r>
            <a:r>
              <a:rPr sz="3000" b="1" dirty="0">
                <a:latin typeface="Arial"/>
                <a:cs typeface="Arial"/>
              </a:rPr>
              <a:t> </a:t>
            </a:r>
            <a:r>
              <a:rPr sz="3000" b="1" spc="-65" dirty="0">
                <a:latin typeface="Arial"/>
                <a:cs typeface="Arial"/>
              </a:rPr>
              <a:t>Τ</a:t>
            </a:r>
            <a:r>
              <a:rPr sz="3000" b="1" dirty="0">
                <a:latin typeface="Arial"/>
                <a:cs typeface="Arial"/>
              </a:rPr>
              <a:t>ι</a:t>
            </a:r>
            <a:r>
              <a:rPr sz="3000" b="1" spc="105" dirty="0">
                <a:latin typeface="Arial"/>
                <a:cs typeface="Arial"/>
              </a:rPr>
              <a:t>µ</a:t>
            </a:r>
            <a:r>
              <a:rPr sz="3000" b="1" dirty="0">
                <a:latin typeface="Arial"/>
                <a:cs typeface="Arial"/>
              </a:rPr>
              <a:t>ές </a:t>
            </a:r>
            <a:r>
              <a:rPr sz="3000" b="1" spc="-110" dirty="0">
                <a:latin typeface="Arial"/>
                <a:cs typeface="Arial"/>
              </a:rPr>
              <a:t>κ</a:t>
            </a:r>
            <a:r>
              <a:rPr sz="3000" b="1" spc="-10" dirty="0">
                <a:latin typeface="Arial"/>
                <a:cs typeface="Arial"/>
              </a:rPr>
              <a:t>α</a:t>
            </a:r>
            <a:r>
              <a:rPr sz="3000" b="1" spc="-5" dirty="0">
                <a:latin typeface="Arial"/>
                <a:cs typeface="Arial"/>
              </a:rPr>
              <a:t>ι</a:t>
            </a:r>
            <a:r>
              <a:rPr sz="3000" b="1" spc="5" dirty="0">
                <a:latin typeface="Arial"/>
                <a:cs typeface="Arial"/>
              </a:rPr>
              <a:t> </a:t>
            </a:r>
            <a:r>
              <a:rPr sz="3000" b="1" spc="-10" dirty="0">
                <a:latin typeface="Arial"/>
                <a:cs typeface="Arial"/>
              </a:rPr>
              <a:t>Ε</a:t>
            </a:r>
            <a:r>
              <a:rPr sz="3000" b="1" spc="-40" dirty="0">
                <a:latin typeface="Arial"/>
                <a:cs typeface="Arial"/>
              </a:rPr>
              <a:t>ξ</a:t>
            </a:r>
            <a:r>
              <a:rPr sz="3000" b="1" spc="-10" dirty="0">
                <a:latin typeface="Arial"/>
                <a:cs typeface="Arial"/>
              </a:rPr>
              <a:t>αιρέσεις</a:t>
            </a:r>
            <a:endParaRPr sz="3000">
              <a:latin typeface="Arial"/>
              <a:cs typeface="Arial"/>
            </a:endParaRPr>
          </a:p>
          <a:p>
            <a:pPr marL="361315" indent="-348615">
              <a:lnSpc>
                <a:spcPct val="100000"/>
              </a:lnSpc>
              <a:spcBef>
                <a:spcPts val="18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5" dirty="0">
                <a:latin typeface="Times New Roman"/>
                <a:cs typeface="Times New Roman"/>
              </a:rPr>
              <a:t>συνήθη</a:t>
            </a:r>
            <a:r>
              <a:rPr sz="2200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τ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ή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ια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ιδιότητα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ον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άζετα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b="1" i="1" spc="-5" dirty="0">
                <a:latin typeface="Times New Roman"/>
                <a:cs typeface="Times New Roman"/>
              </a:rPr>
              <a:t>προκαθορι</a:t>
            </a:r>
            <a:r>
              <a:rPr sz="2200" b="1" i="1" dirty="0">
                <a:latin typeface="Times New Roman"/>
                <a:cs typeface="Times New Roman"/>
              </a:rPr>
              <a:t>σ</a:t>
            </a:r>
            <a:r>
              <a:rPr sz="2200" b="1" i="1" spc="-50" dirty="0">
                <a:latin typeface="Times New Roman"/>
                <a:cs typeface="Times New Roman"/>
              </a:rPr>
              <a:t>µ</a:t>
            </a:r>
            <a:r>
              <a:rPr sz="2200" b="1" i="1" spc="-5" dirty="0">
                <a:latin typeface="Times New Roman"/>
                <a:cs typeface="Times New Roman"/>
              </a:rPr>
              <a:t>ένη</a:t>
            </a:r>
            <a:r>
              <a:rPr sz="2200" b="1" i="1" dirty="0">
                <a:latin typeface="Times New Roman"/>
                <a:cs typeface="Times New Roman"/>
              </a:rPr>
              <a:t> </a:t>
            </a:r>
            <a:r>
              <a:rPr sz="2200" b="1" i="1" spc="-15" dirty="0">
                <a:latin typeface="Times New Roman"/>
                <a:cs typeface="Times New Roman"/>
              </a:rPr>
              <a:t>τ</a:t>
            </a:r>
            <a:r>
              <a:rPr sz="2200" b="1" i="1" spc="-5" dirty="0">
                <a:latin typeface="Times New Roman"/>
                <a:cs typeface="Times New Roman"/>
              </a:rPr>
              <a:t>ι</a:t>
            </a:r>
            <a:r>
              <a:rPr sz="2200" b="1" i="1" spc="-50" dirty="0">
                <a:latin typeface="Times New Roman"/>
                <a:cs typeface="Times New Roman"/>
              </a:rPr>
              <a:t>µ</a:t>
            </a:r>
            <a:r>
              <a:rPr sz="2200" b="1" i="1" spc="-5" dirty="0">
                <a:latin typeface="Times New Roman"/>
                <a:cs typeface="Times New Roman"/>
              </a:rPr>
              <a:t>ή</a:t>
            </a:r>
            <a:r>
              <a:rPr sz="2200" b="1" i="1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(</a:t>
            </a:r>
            <a:r>
              <a:rPr sz="2200" b="1" i="1" spc="-5" dirty="0">
                <a:latin typeface="Times New Roman"/>
                <a:cs typeface="Times New Roman"/>
              </a:rPr>
              <a:t>DEFAUL</a:t>
            </a:r>
            <a:r>
              <a:rPr sz="2200" b="1" i="1" dirty="0">
                <a:latin typeface="Times New Roman"/>
                <a:cs typeface="Times New Roman"/>
              </a:rPr>
              <a:t>T</a:t>
            </a:r>
            <a:r>
              <a:rPr sz="2200" b="1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10" dirty="0">
                <a:latin typeface="Times New Roman"/>
                <a:cs typeface="Times New Roman"/>
              </a:rPr>
              <a:t>Χρησ</a:t>
            </a:r>
            <a:r>
              <a:rPr sz="2000" spc="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οποιείται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όταν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δεν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υπάρχουν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πληροφορίες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για </a:t>
            </a:r>
            <a:r>
              <a:rPr sz="2000" dirty="0">
                <a:latin typeface="Times New Roman"/>
                <a:cs typeface="Times New Roman"/>
              </a:rPr>
              <a:t>τη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ή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ια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ιδιότητα</a:t>
            </a:r>
            <a:r>
              <a:rPr sz="2000" spc="0" dirty="0">
                <a:latin typeface="Times New Roman"/>
                <a:cs typeface="Times New Roman"/>
              </a:rPr>
              <a:t>ς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5839" y="4548428"/>
            <a:ext cx="4401820" cy="151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950" marR="109220" indent="-349885">
              <a:lnSpc>
                <a:spcPct val="95900"/>
              </a:lnSpc>
              <a:tabLst>
                <a:tab pos="36195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Μπορεί, </a:t>
            </a:r>
            <a:r>
              <a:rPr sz="2000" spc="-10" dirty="0">
                <a:latin typeface="Times New Roman"/>
                <a:cs typeface="Times New Roman"/>
              </a:rPr>
              <a:t>α</a:t>
            </a:r>
            <a:r>
              <a:rPr sz="2000" spc="-5" dirty="0">
                <a:latin typeface="Times New Roman"/>
                <a:cs typeface="Times New Roman"/>
              </a:rPr>
              <a:t>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χρειαστε</a:t>
            </a:r>
            <a:r>
              <a:rPr sz="2000" spc="0" dirty="0">
                <a:latin typeface="Times New Roman"/>
                <a:cs typeface="Times New Roman"/>
              </a:rPr>
              <a:t>ί</a:t>
            </a:r>
            <a:r>
              <a:rPr sz="2000" spc="-5" dirty="0">
                <a:latin typeface="Times New Roman"/>
                <a:cs typeface="Times New Roman"/>
              </a:rPr>
              <a:t>, να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αλλάξουν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σε </a:t>
            </a:r>
            <a:r>
              <a:rPr sz="2000" spc="-10" dirty="0">
                <a:latin typeface="Times New Roman"/>
                <a:cs typeface="Times New Roman"/>
              </a:rPr>
              <a:t>άλλε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κλάσεις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ή αντικε</a:t>
            </a:r>
            <a:r>
              <a:rPr sz="200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ενα, χα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ηλότερα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στην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ιεραρχία</a:t>
            </a:r>
            <a:endParaRPr sz="2000">
              <a:latin typeface="Times New Roman"/>
              <a:cs typeface="Times New Roman"/>
            </a:endParaRPr>
          </a:p>
          <a:p>
            <a:pPr marL="361950" marR="5080" indent="-349885">
              <a:lnSpc>
                <a:spcPts val="2300"/>
              </a:lnSpc>
              <a:spcBef>
                <a:spcPts val="355"/>
              </a:spcBef>
              <a:tabLst>
                <a:tab pos="36195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Τρόπος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υλοποίησης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συλλογιστικής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των εύλογων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υποθέσεω</a:t>
            </a:r>
            <a:r>
              <a:rPr sz="2000" spc="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62817" y="2059682"/>
            <a:ext cx="100965" cy="539115"/>
          </a:xfrm>
          <a:custGeom>
            <a:avLst/>
            <a:gdLst/>
            <a:ahLst/>
            <a:cxnLst/>
            <a:rect l="l" t="t" r="r" b="b"/>
            <a:pathLst>
              <a:path w="100965" h="539114">
                <a:moveTo>
                  <a:pt x="42684" y="89160"/>
                </a:moveTo>
                <a:lnTo>
                  <a:pt x="0" y="89160"/>
                </a:lnTo>
                <a:lnTo>
                  <a:pt x="50302" y="0"/>
                </a:lnTo>
                <a:lnTo>
                  <a:pt x="88556" y="67822"/>
                </a:lnTo>
                <a:lnTo>
                  <a:pt x="48776" y="67822"/>
                </a:lnTo>
                <a:lnTo>
                  <a:pt x="44197" y="70867"/>
                </a:lnTo>
                <a:lnTo>
                  <a:pt x="42684" y="74676"/>
                </a:lnTo>
                <a:lnTo>
                  <a:pt x="42684" y="89160"/>
                </a:lnTo>
                <a:close/>
              </a:path>
              <a:path w="100965" h="539114">
                <a:moveTo>
                  <a:pt x="54111" y="538736"/>
                </a:moveTo>
                <a:lnTo>
                  <a:pt x="48776" y="538736"/>
                </a:lnTo>
                <a:lnTo>
                  <a:pt x="44197" y="535691"/>
                </a:lnTo>
                <a:lnTo>
                  <a:pt x="42684" y="531882"/>
                </a:lnTo>
                <a:lnTo>
                  <a:pt x="42684" y="74676"/>
                </a:lnTo>
                <a:lnTo>
                  <a:pt x="44197" y="70867"/>
                </a:lnTo>
                <a:lnTo>
                  <a:pt x="48776" y="67822"/>
                </a:lnTo>
                <a:lnTo>
                  <a:pt x="54111" y="67822"/>
                </a:lnTo>
                <a:lnTo>
                  <a:pt x="58677" y="70867"/>
                </a:lnTo>
                <a:lnTo>
                  <a:pt x="60203" y="74676"/>
                </a:lnTo>
                <a:lnTo>
                  <a:pt x="60203" y="531882"/>
                </a:lnTo>
                <a:lnTo>
                  <a:pt x="58677" y="535691"/>
                </a:lnTo>
                <a:lnTo>
                  <a:pt x="54111" y="538736"/>
                </a:lnTo>
                <a:close/>
              </a:path>
              <a:path w="100965" h="539114">
                <a:moveTo>
                  <a:pt x="100591" y="89160"/>
                </a:moveTo>
                <a:lnTo>
                  <a:pt x="60203" y="89160"/>
                </a:lnTo>
                <a:lnTo>
                  <a:pt x="60203" y="74676"/>
                </a:lnTo>
                <a:lnTo>
                  <a:pt x="58677" y="70867"/>
                </a:lnTo>
                <a:lnTo>
                  <a:pt x="54111" y="67822"/>
                </a:lnTo>
                <a:lnTo>
                  <a:pt x="88556" y="67822"/>
                </a:lnTo>
                <a:lnTo>
                  <a:pt x="100591" y="891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05502" y="2127505"/>
            <a:ext cx="17780" cy="471170"/>
          </a:xfrm>
          <a:custGeom>
            <a:avLst/>
            <a:gdLst/>
            <a:ahLst/>
            <a:cxnLst/>
            <a:rect l="l" t="t" r="r" b="b"/>
            <a:pathLst>
              <a:path w="17779" h="471169">
                <a:moveTo>
                  <a:pt x="0" y="464059"/>
                </a:moveTo>
                <a:lnTo>
                  <a:pt x="0" y="6853"/>
                </a:lnTo>
                <a:lnTo>
                  <a:pt x="1512" y="3044"/>
                </a:lnTo>
                <a:lnTo>
                  <a:pt x="6091" y="0"/>
                </a:lnTo>
                <a:lnTo>
                  <a:pt x="11427" y="0"/>
                </a:lnTo>
                <a:lnTo>
                  <a:pt x="15993" y="3044"/>
                </a:lnTo>
                <a:lnTo>
                  <a:pt x="17519" y="6853"/>
                </a:lnTo>
                <a:lnTo>
                  <a:pt x="17519" y="464059"/>
                </a:lnTo>
                <a:lnTo>
                  <a:pt x="15993" y="467868"/>
                </a:lnTo>
                <a:lnTo>
                  <a:pt x="11427" y="470913"/>
                </a:lnTo>
                <a:lnTo>
                  <a:pt x="6091" y="470913"/>
                </a:lnTo>
                <a:lnTo>
                  <a:pt x="1512" y="467868"/>
                </a:lnTo>
                <a:lnTo>
                  <a:pt x="0" y="46405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62817" y="2059682"/>
            <a:ext cx="100965" cy="89535"/>
          </a:xfrm>
          <a:custGeom>
            <a:avLst/>
            <a:gdLst/>
            <a:ahLst/>
            <a:cxnLst/>
            <a:rect l="l" t="t" r="r" b="b"/>
            <a:pathLst>
              <a:path w="100965" h="89535">
                <a:moveTo>
                  <a:pt x="0" y="89160"/>
                </a:moveTo>
                <a:lnTo>
                  <a:pt x="50302" y="0"/>
                </a:lnTo>
                <a:lnTo>
                  <a:pt x="100591" y="89160"/>
                </a:lnTo>
                <a:lnTo>
                  <a:pt x="0" y="8916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662817" y="1420370"/>
            <a:ext cx="100965" cy="539115"/>
          </a:xfrm>
          <a:custGeom>
            <a:avLst/>
            <a:gdLst/>
            <a:ahLst/>
            <a:cxnLst/>
            <a:rect l="l" t="t" r="r" b="b"/>
            <a:pathLst>
              <a:path w="100965" h="539114">
                <a:moveTo>
                  <a:pt x="42684" y="88384"/>
                </a:moveTo>
                <a:lnTo>
                  <a:pt x="0" y="88384"/>
                </a:lnTo>
                <a:lnTo>
                  <a:pt x="50302" y="0"/>
                </a:lnTo>
                <a:lnTo>
                  <a:pt x="88457" y="67058"/>
                </a:lnTo>
                <a:lnTo>
                  <a:pt x="48776" y="67058"/>
                </a:lnTo>
                <a:lnTo>
                  <a:pt x="46493" y="69339"/>
                </a:lnTo>
                <a:lnTo>
                  <a:pt x="44197" y="70867"/>
                </a:lnTo>
                <a:lnTo>
                  <a:pt x="42684" y="74676"/>
                </a:lnTo>
                <a:lnTo>
                  <a:pt x="42684" y="88384"/>
                </a:lnTo>
                <a:close/>
              </a:path>
              <a:path w="100965" h="539114">
                <a:moveTo>
                  <a:pt x="54111" y="538724"/>
                </a:moveTo>
                <a:lnTo>
                  <a:pt x="48776" y="538724"/>
                </a:lnTo>
                <a:lnTo>
                  <a:pt x="46493" y="537207"/>
                </a:lnTo>
                <a:lnTo>
                  <a:pt x="44197" y="534915"/>
                </a:lnTo>
                <a:lnTo>
                  <a:pt x="42684" y="531870"/>
                </a:lnTo>
                <a:lnTo>
                  <a:pt x="42684" y="74676"/>
                </a:lnTo>
                <a:lnTo>
                  <a:pt x="44197" y="70867"/>
                </a:lnTo>
                <a:lnTo>
                  <a:pt x="46493" y="69339"/>
                </a:lnTo>
                <a:lnTo>
                  <a:pt x="48776" y="67058"/>
                </a:lnTo>
                <a:lnTo>
                  <a:pt x="54111" y="67058"/>
                </a:lnTo>
                <a:lnTo>
                  <a:pt x="56394" y="69339"/>
                </a:lnTo>
                <a:lnTo>
                  <a:pt x="58677" y="70867"/>
                </a:lnTo>
                <a:lnTo>
                  <a:pt x="60203" y="74676"/>
                </a:lnTo>
                <a:lnTo>
                  <a:pt x="60203" y="531870"/>
                </a:lnTo>
                <a:lnTo>
                  <a:pt x="58677" y="534915"/>
                </a:lnTo>
                <a:lnTo>
                  <a:pt x="56394" y="537207"/>
                </a:lnTo>
                <a:lnTo>
                  <a:pt x="54111" y="538724"/>
                </a:lnTo>
                <a:close/>
              </a:path>
              <a:path w="100965" h="539114">
                <a:moveTo>
                  <a:pt x="100591" y="88384"/>
                </a:moveTo>
                <a:lnTo>
                  <a:pt x="60203" y="88384"/>
                </a:lnTo>
                <a:lnTo>
                  <a:pt x="60203" y="74676"/>
                </a:lnTo>
                <a:lnTo>
                  <a:pt x="58677" y="70867"/>
                </a:lnTo>
                <a:lnTo>
                  <a:pt x="56394" y="69339"/>
                </a:lnTo>
                <a:lnTo>
                  <a:pt x="54111" y="67058"/>
                </a:lnTo>
                <a:lnTo>
                  <a:pt x="88457" y="67058"/>
                </a:lnTo>
                <a:lnTo>
                  <a:pt x="100591" y="883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705502" y="1487428"/>
            <a:ext cx="17780" cy="471805"/>
          </a:xfrm>
          <a:custGeom>
            <a:avLst/>
            <a:gdLst/>
            <a:ahLst/>
            <a:cxnLst/>
            <a:rect l="l" t="t" r="r" b="b"/>
            <a:pathLst>
              <a:path w="17779" h="471805">
                <a:moveTo>
                  <a:pt x="0" y="464811"/>
                </a:moveTo>
                <a:lnTo>
                  <a:pt x="0" y="7618"/>
                </a:lnTo>
                <a:lnTo>
                  <a:pt x="1512" y="3809"/>
                </a:lnTo>
                <a:lnTo>
                  <a:pt x="3809" y="2280"/>
                </a:lnTo>
                <a:lnTo>
                  <a:pt x="6091" y="0"/>
                </a:lnTo>
                <a:lnTo>
                  <a:pt x="11427" y="0"/>
                </a:lnTo>
                <a:lnTo>
                  <a:pt x="13710" y="2280"/>
                </a:lnTo>
                <a:lnTo>
                  <a:pt x="15993" y="3809"/>
                </a:lnTo>
                <a:lnTo>
                  <a:pt x="17519" y="7618"/>
                </a:lnTo>
                <a:lnTo>
                  <a:pt x="17519" y="464811"/>
                </a:lnTo>
                <a:lnTo>
                  <a:pt x="15993" y="467856"/>
                </a:lnTo>
                <a:lnTo>
                  <a:pt x="13710" y="470149"/>
                </a:lnTo>
                <a:lnTo>
                  <a:pt x="11427" y="471665"/>
                </a:lnTo>
                <a:lnTo>
                  <a:pt x="6091" y="471665"/>
                </a:lnTo>
                <a:lnTo>
                  <a:pt x="3809" y="470149"/>
                </a:lnTo>
                <a:lnTo>
                  <a:pt x="1512" y="467856"/>
                </a:lnTo>
                <a:lnTo>
                  <a:pt x="0" y="46481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662817" y="1420370"/>
            <a:ext cx="100965" cy="88900"/>
          </a:xfrm>
          <a:custGeom>
            <a:avLst/>
            <a:gdLst/>
            <a:ahLst/>
            <a:cxnLst/>
            <a:rect l="l" t="t" r="r" b="b"/>
            <a:pathLst>
              <a:path w="100965" h="88900">
                <a:moveTo>
                  <a:pt x="0" y="88384"/>
                </a:moveTo>
                <a:lnTo>
                  <a:pt x="50302" y="0"/>
                </a:lnTo>
                <a:lnTo>
                  <a:pt x="100591" y="88384"/>
                </a:lnTo>
                <a:lnTo>
                  <a:pt x="0" y="8838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155836" y="1242825"/>
            <a:ext cx="1210945" cy="89535"/>
          </a:xfrm>
          <a:custGeom>
            <a:avLst/>
            <a:gdLst/>
            <a:ahLst/>
            <a:cxnLst/>
            <a:rect l="l" t="t" r="r" b="b"/>
            <a:pathLst>
              <a:path w="1210945" h="89534">
                <a:moveTo>
                  <a:pt x="1110239" y="89148"/>
                </a:moveTo>
                <a:lnTo>
                  <a:pt x="1110239" y="0"/>
                </a:lnTo>
                <a:lnTo>
                  <a:pt x="1195219" y="37338"/>
                </a:lnTo>
                <a:lnTo>
                  <a:pt x="1130055" y="37338"/>
                </a:lnTo>
                <a:lnTo>
                  <a:pt x="1134621" y="38854"/>
                </a:lnTo>
                <a:lnTo>
                  <a:pt x="1136147" y="42663"/>
                </a:lnTo>
                <a:lnTo>
                  <a:pt x="1136147" y="48001"/>
                </a:lnTo>
                <a:lnTo>
                  <a:pt x="1134621" y="49529"/>
                </a:lnTo>
                <a:lnTo>
                  <a:pt x="1130055" y="51810"/>
                </a:lnTo>
                <a:lnTo>
                  <a:pt x="1193774" y="51810"/>
                </a:lnTo>
                <a:lnTo>
                  <a:pt x="1110239" y="89148"/>
                </a:lnTo>
                <a:close/>
              </a:path>
              <a:path w="1210945" h="89534">
                <a:moveTo>
                  <a:pt x="1110239" y="51810"/>
                </a:moveTo>
                <a:lnTo>
                  <a:pt x="6105" y="51810"/>
                </a:lnTo>
                <a:lnTo>
                  <a:pt x="4579" y="49529"/>
                </a:lnTo>
                <a:lnTo>
                  <a:pt x="2282" y="48001"/>
                </a:lnTo>
                <a:lnTo>
                  <a:pt x="0" y="44192"/>
                </a:lnTo>
                <a:lnTo>
                  <a:pt x="2282" y="42663"/>
                </a:lnTo>
                <a:lnTo>
                  <a:pt x="4579" y="38854"/>
                </a:lnTo>
                <a:lnTo>
                  <a:pt x="6105" y="37338"/>
                </a:lnTo>
                <a:lnTo>
                  <a:pt x="1110239" y="37338"/>
                </a:lnTo>
                <a:lnTo>
                  <a:pt x="1110239" y="51810"/>
                </a:lnTo>
                <a:close/>
              </a:path>
              <a:path w="1210945" h="89534">
                <a:moveTo>
                  <a:pt x="1193774" y="51810"/>
                </a:moveTo>
                <a:lnTo>
                  <a:pt x="1130055" y="51810"/>
                </a:lnTo>
                <a:lnTo>
                  <a:pt x="1134621" y="49529"/>
                </a:lnTo>
                <a:lnTo>
                  <a:pt x="1136147" y="48001"/>
                </a:lnTo>
                <a:lnTo>
                  <a:pt x="1136147" y="42663"/>
                </a:lnTo>
                <a:lnTo>
                  <a:pt x="1134621" y="38854"/>
                </a:lnTo>
                <a:lnTo>
                  <a:pt x="1130055" y="37338"/>
                </a:lnTo>
                <a:lnTo>
                  <a:pt x="1195219" y="37338"/>
                </a:lnTo>
                <a:lnTo>
                  <a:pt x="1210818" y="44192"/>
                </a:lnTo>
                <a:lnTo>
                  <a:pt x="1193774" y="518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155836" y="1280164"/>
            <a:ext cx="1136650" cy="14604"/>
          </a:xfrm>
          <a:custGeom>
            <a:avLst/>
            <a:gdLst/>
            <a:ahLst/>
            <a:cxnLst/>
            <a:rect l="l" t="t" r="r" b="b"/>
            <a:pathLst>
              <a:path w="1136650" h="14605">
                <a:moveTo>
                  <a:pt x="8388" y="0"/>
                </a:moveTo>
                <a:lnTo>
                  <a:pt x="1130055" y="0"/>
                </a:lnTo>
                <a:lnTo>
                  <a:pt x="1134621" y="1516"/>
                </a:lnTo>
                <a:lnTo>
                  <a:pt x="1136147" y="5325"/>
                </a:lnTo>
                <a:lnTo>
                  <a:pt x="1136147" y="10662"/>
                </a:lnTo>
                <a:lnTo>
                  <a:pt x="1134621" y="12191"/>
                </a:lnTo>
                <a:lnTo>
                  <a:pt x="1130055" y="14472"/>
                </a:lnTo>
                <a:lnTo>
                  <a:pt x="6105" y="14472"/>
                </a:lnTo>
                <a:lnTo>
                  <a:pt x="4579" y="12191"/>
                </a:lnTo>
                <a:lnTo>
                  <a:pt x="2282" y="10662"/>
                </a:lnTo>
                <a:lnTo>
                  <a:pt x="0" y="6853"/>
                </a:lnTo>
                <a:lnTo>
                  <a:pt x="2282" y="5325"/>
                </a:lnTo>
                <a:lnTo>
                  <a:pt x="4579" y="1516"/>
                </a:lnTo>
                <a:lnTo>
                  <a:pt x="6105" y="0"/>
                </a:lnTo>
                <a:lnTo>
                  <a:pt x="8388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66076" y="1242825"/>
            <a:ext cx="100965" cy="89535"/>
          </a:xfrm>
          <a:custGeom>
            <a:avLst/>
            <a:gdLst/>
            <a:ahLst/>
            <a:cxnLst/>
            <a:rect l="l" t="t" r="r" b="b"/>
            <a:pathLst>
              <a:path w="100965" h="89534">
                <a:moveTo>
                  <a:pt x="0" y="0"/>
                </a:moveTo>
                <a:lnTo>
                  <a:pt x="100578" y="44192"/>
                </a:lnTo>
                <a:lnTo>
                  <a:pt x="0" y="89148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155836" y="2547360"/>
            <a:ext cx="1060450" cy="88900"/>
          </a:xfrm>
          <a:custGeom>
            <a:avLst/>
            <a:gdLst/>
            <a:ahLst/>
            <a:cxnLst/>
            <a:rect l="l" t="t" r="r" b="b"/>
            <a:pathLst>
              <a:path w="1060450" h="88900">
                <a:moveTo>
                  <a:pt x="960128" y="88396"/>
                </a:moveTo>
                <a:lnTo>
                  <a:pt x="960128" y="0"/>
                </a:lnTo>
                <a:lnTo>
                  <a:pt x="1044446" y="37338"/>
                </a:lnTo>
                <a:lnTo>
                  <a:pt x="979931" y="37338"/>
                </a:lnTo>
                <a:lnTo>
                  <a:pt x="983753" y="38866"/>
                </a:lnTo>
                <a:lnTo>
                  <a:pt x="986036" y="40395"/>
                </a:lnTo>
                <a:lnTo>
                  <a:pt x="986036" y="48013"/>
                </a:lnTo>
                <a:lnTo>
                  <a:pt x="983753" y="49529"/>
                </a:lnTo>
                <a:lnTo>
                  <a:pt x="979931" y="51058"/>
                </a:lnTo>
                <a:lnTo>
                  <a:pt x="1044469" y="51058"/>
                </a:lnTo>
                <a:lnTo>
                  <a:pt x="960128" y="88396"/>
                </a:lnTo>
                <a:close/>
              </a:path>
              <a:path w="1060450" h="88900">
                <a:moveTo>
                  <a:pt x="960128" y="51058"/>
                </a:moveTo>
                <a:lnTo>
                  <a:pt x="6105" y="51058"/>
                </a:lnTo>
                <a:lnTo>
                  <a:pt x="4579" y="49529"/>
                </a:lnTo>
                <a:lnTo>
                  <a:pt x="2282" y="48013"/>
                </a:lnTo>
                <a:lnTo>
                  <a:pt x="0" y="44204"/>
                </a:lnTo>
                <a:lnTo>
                  <a:pt x="2282" y="40395"/>
                </a:lnTo>
                <a:lnTo>
                  <a:pt x="4579" y="38866"/>
                </a:lnTo>
                <a:lnTo>
                  <a:pt x="6105" y="37338"/>
                </a:lnTo>
                <a:lnTo>
                  <a:pt x="960128" y="37338"/>
                </a:lnTo>
                <a:lnTo>
                  <a:pt x="960128" y="51058"/>
                </a:lnTo>
                <a:close/>
              </a:path>
              <a:path w="1060450" h="88900">
                <a:moveTo>
                  <a:pt x="1044469" y="51058"/>
                </a:moveTo>
                <a:lnTo>
                  <a:pt x="979931" y="51058"/>
                </a:lnTo>
                <a:lnTo>
                  <a:pt x="983753" y="49529"/>
                </a:lnTo>
                <a:lnTo>
                  <a:pt x="986036" y="48013"/>
                </a:lnTo>
                <a:lnTo>
                  <a:pt x="986036" y="40395"/>
                </a:lnTo>
                <a:lnTo>
                  <a:pt x="983753" y="38866"/>
                </a:lnTo>
                <a:lnTo>
                  <a:pt x="979931" y="37338"/>
                </a:lnTo>
                <a:lnTo>
                  <a:pt x="1044446" y="37338"/>
                </a:lnTo>
                <a:lnTo>
                  <a:pt x="1059950" y="44204"/>
                </a:lnTo>
                <a:lnTo>
                  <a:pt x="1044469" y="5105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155836" y="2584698"/>
            <a:ext cx="986155" cy="13970"/>
          </a:xfrm>
          <a:custGeom>
            <a:avLst/>
            <a:gdLst/>
            <a:ahLst/>
            <a:cxnLst/>
            <a:rect l="l" t="t" r="r" b="b"/>
            <a:pathLst>
              <a:path w="986154" h="13969">
                <a:moveTo>
                  <a:pt x="8388" y="0"/>
                </a:moveTo>
                <a:lnTo>
                  <a:pt x="979931" y="0"/>
                </a:lnTo>
                <a:lnTo>
                  <a:pt x="983753" y="1528"/>
                </a:lnTo>
                <a:lnTo>
                  <a:pt x="986036" y="3056"/>
                </a:lnTo>
                <a:lnTo>
                  <a:pt x="986036" y="10674"/>
                </a:lnTo>
                <a:lnTo>
                  <a:pt x="983753" y="12191"/>
                </a:lnTo>
                <a:lnTo>
                  <a:pt x="979931" y="13719"/>
                </a:lnTo>
                <a:lnTo>
                  <a:pt x="6105" y="13719"/>
                </a:lnTo>
                <a:lnTo>
                  <a:pt x="4579" y="12191"/>
                </a:lnTo>
                <a:lnTo>
                  <a:pt x="2282" y="10674"/>
                </a:lnTo>
                <a:lnTo>
                  <a:pt x="0" y="6865"/>
                </a:lnTo>
                <a:lnTo>
                  <a:pt x="2282" y="3056"/>
                </a:lnTo>
                <a:lnTo>
                  <a:pt x="4579" y="1528"/>
                </a:lnTo>
                <a:lnTo>
                  <a:pt x="6105" y="0"/>
                </a:lnTo>
                <a:lnTo>
                  <a:pt x="8388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15964" y="2547360"/>
            <a:ext cx="100330" cy="88900"/>
          </a:xfrm>
          <a:custGeom>
            <a:avLst/>
            <a:gdLst/>
            <a:ahLst/>
            <a:cxnLst/>
            <a:rect l="l" t="t" r="r" b="b"/>
            <a:pathLst>
              <a:path w="100329" h="88900">
                <a:moveTo>
                  <a:pt x="0" y="0"/>
                </a:moveTo>
                <a:lnTo>
                  <a:pt x="99822" y="44204"/>
                </a:lnTo>
                <a:lnTo>
                  <a:pt x="0" y="8839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55836" y="2679949"/>
            <a:ext cx="1060450" cy="89535"/>
          </a:xfrm>
          <a:custGeom>
            <a:avLst/>
            <a:gdLst/>
            <a:ahLst/>
            <a:cxnLst/>
            <a:rect l="l" t="t" r="r" b="b"/>
            <a:pathLst>
              <a:path w="1060450" h="89535">
                <a:moveTo>
                  <a:pt x="960128" y="89160"/>
                </a:moveTo>
                <a:lnTo>
                  <a:pt x="960128" y="0"/>
                </a:lnTo>
                <a:lnTo>
                  <a:pt x="1043035" y="37338"/>
                </a:lnTo>
                <a:lnTo>
                  <a:pt x="979931" y="37338"/>
                </a:lnTo>
                <a:lnTo>
                  <a:pt x="983753" y="39630"/>
                </a:lnTo>
                <a:lnTo>
                  <a:pt x="986036" y="41147"/>
                </a:lnTo>
                <a:lnTo>
                  <a:pt x="986036" y="48013"/>
                </a:lnTo>
                <a:lnTo>
                  <a:pt x="983753" y="49529"/>
                </a:lnTo>
                <a:lnTo>
                  <a:pt x="979931" y="51822"/>
                </a:lnTo>
                <a:lnTo>
                  <a:pt x="1044446" y="51822"/>
                </a:lnTo>
                <a:lnTo>
                  <a:pt x="960128" y="89160"/>
                </a:lnTo>
                <a:close/>
              </a:path>
              <a:path w="1060450" h="89535">
                <a:moveTo>
                  <a:pt x="960128" y="51822"/>
                </a:moveTo>
                <a:lnTo>
                  <a:pt x="6105" y="51822"/>
                </a:lnTo>
                <a:lnTo>
                  <a:pt x="4579" y="49529"/>
                </a:lnTo>
                <a:lnTo>
                  <a:pt x="2282" y="48013"/>
                </a:lnTo>
                <a:lnTo>
                  <a:pt x="0" y="44956"/>
                </a:lnTo>
                <a:lnTo>
                  <a:pt x="2282" y="41147"/>
                </a:lnTo>
                <a:lnTo>
                  <a:pt x="4579" y="39630"/>
                </a:lnTo>
                <a:lnTo>
                  <a:pt x="6105" y="37338"/>
                </a:lnTo>
                <a:lnTo>
                  <a:pt x="960128" y="37338"/>
                </a:lnTo>
                <a:lnTo>
                  <a:pt x="960128" y="51822"/>
                </a:lnTo>
                <a:close/>
              </a:path>
              <a:path w="1060450" h="89535">
                <a:moveTo>
                  <a:pt x="1044446" y="51822"/>
                </a:moveTo>
                <a:lnTo>
                  <a:pt x="979931" y="51822"/>
                </a:lnTo>
                <a:lnTo>
                  <a:pt x="983753" y="49529"/>
                </a:lnTo>
                <a:lnTo>
                  <a:pt x="986036" y="48013"/>
                </a:lnTo>
                <a:lnTo>
                  <a:pt x="986036" y="41147"/>
                </a:lnTo>
                <a:lnTo>
                  <a:pt x="983753" y="39630"/>
                </a:lnTo>
                <a:lnTo>
                  <a:pt x="979931" y="37338"/>
                </a:lnTo>
                <a:lnTo>
                  <a:pt x="1043035" y="37338"/>
                </a:lnTo>
                <a:lnTo>
                  <a:pt x="1059950" y="44956"/>
                </a:lnTo>
                <a:lnTo>
                  <a:pt x="1044446" y="518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55836" y="2717287"/>
            <a:ext cx="986155" cy="14604"/>
          </a:xfrm>
          <a:custGeom>
            <a:avLst/>
            <a:gdLst/>
            <a:ahLst/>
            <a:cxnLst/>
            <a:rect l="l" t="t" r="r" b="b"/>
            <a:pathLst>
              <a:path w="986154" h="14605">
                <a:moveTo>
                  <a:pt x="8388" y="0"/>
                </a:moveTo>
                <a:lnTo>
                  <a:pt x="979931" y="0"/>
                </a:lnTo>
                <a:lnTo>
                  <a:pt x="983753" y="2292"/>
                </a:lnTo>
                <a:lnTo>
                  <a:pt x="986036" y="3809"/>
                </a:lnTo>
                <a:lnTo>
                  <a:pt x="986036" y="10674"/>
                </a:lnTo>
                <a:lnTo>
                  <a:pt x="983753" y="12191"/>
                </a:lnTo>
                <a:lnTo>
                  <a:pt x="979931" y="14483"/>
                </a:lnTo>
                <a:lnTo>
                  <a:pt x="6105" y="14483"/>
                </a:lnTo>
                <a:lnTo>
                  <a:pt x="4579" y="12191"/>
                </a:lnTo>
                <a:lnTo>
                  <a:pt x="2282" y="10674"/>
                </a:lnTo>
                <a:lnTo>
                  <a:pt x="0" y="7618"/>
                </a:lnTo>
                <a:lnTo>
                  <a:pt x="2282" y="3809"/>
                </a:lnTo>
                <a:lnTo>
                  <a:pt x="4579" y="2292"/>
                </a:lnTo>
                <a:lnTo>
                  <a:pt x="6105" y="0"/>
                </a:lnTo>
                <a:lnTo>
                  <a:pt x="8388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115964" y="2679949"/>
            <a:ext cx="100330" cy="89535"/>
          </a:xfrm>
          <a:custGeom>
            <a:avLst/>
            <a:gdLst/>
            <a:ahLst/>
            <a:cxnLst/>
            <a:rect l="l" t="t" r="r" b="b"/>
            <a:pathLst>
              <a:path w="100329" h="89535">
                <a:moveTo>
                  <a:pt x="0" y="0"/>
                </a:moveTo>
                <a:lnTo>
                  <a:pt x="99822" y="44956"/>
                </a:lnTo>
                <a:lnTo>
                  <a:pt x="0" y="8916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11431" y="1019555"/>
            <a:ext cx="1652905" cy="418465"/>
          </a:xfrm>
          <a:custGeom>
            <a:avLst/>
            <a:gdLst/>
            <a:ahLst/>
            <a:cxnLst/>
            <a:rect l="l" t="t" r="r" b="b"/>
            <a:pathLst>
              <a:path w="1652904" h="418465">
                <a:moveTo>
                  <a:pt x="0" y="0"/>
                </a:moveTo>
                <a:lnTo>
                  <a:pt x="0" y="418338"/>
                </a:lnTo>
                <a:lnTo>
                  <a:pt x="1652777" y="418338"/>
                </a:lnTo>
                <a:lnTo>
                  <a:pt x="165277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511446" y="1019560"/>
            <a:ext cx="1652905" cy="418465"/>
          </a:xfrm>
          <a:custGeom>
            <a:avLst/>
            <a:gdLst/>
            <a:ahLst/>
            <a:cxnLst/>
            <a:rect l="l" t="t" r="r" b="b"/>
            <a:pathLst>
              <a:path w="1652904" h="418465">
                <a:moveTo>
                  <a:pt x="1652777" y="0"/>
                </a:moveTo>
                <a:lnTo>
                  <a:pt x="0" y="0"/>
                </a:lnTo>
                <a:lnTo>
                  <a:pt x="0" y="418339"/>
                </a:lnTo>
                <a:lnTo>
                  <a:pt x="1652777" y="418339"/>
                </a:lnTo>
                <a:lnTo>
                  <a:pt x="1652777" y="0"/>
                </a:lnTo>
                <a:close/>
              </a:path>
            </a:pathLst>
          </a:custGeom>
          <a:ln w="107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628271" y="1041908"/>
            <a:ext cx="1414145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55"/>
              </a:lnSpc>
            </a:pPr>
            <a:r>
              <a:rPr sz="1150" spc="80" dirty="0">
                <a:latin typeface="Arial"/>
                <a:cs typeface="Arial"/>
              </a:rPr>
              <a:t>ορθογ</a:t>
            </a:r>
            <a:r>
              <a:rPr sz="1150" spc="140" dirty="0">
                <a:latin typeface="Arial"/>
                <a:cs typeface="Arial"/>
              </a:rPr>
              <a:t>ώ</a:t>
            </a:r>
            <a:r>
              <a:rPr sz="1150" spc="60" dirty="0">
                <a:latin typeface="Arial"/>
                <a:cs typeface="Arial"/>
              </a:rPr>
              <a:t>ν</a:t>
            </a:r>
            <a:r>
              <a:rPr sz="1150" spc="40" dirty="0">
                <a:latin typeface="Arial"/>
                <a:cs typeface="Arial"/>
              </a:rPr>
              <a:t>ι</a:t>
            </a:r>
            <a:r>
              <a:rPr sz="1150" dirty="0">
                <a:latin typeface="Arial"/>
                <a:cs typeface="Arial"/>
              </a:rPr>
              <a:t>ο</a:t>
            </a:r>
            <a:endParaRPr sz="1150">
              <a:latin typeface="Arial"/>
              <a:cs typeface="Arial"/>
            </a:endParaRPr>
          </a:p>
          <a:p>
            <a:pPr algn="ctr">
              <a:lnSpc>
                <a:spcPts val="1355"/>
              </a:lnSpc>
            </a:pPr>
            <a:r>
              <a:rPr sz="1150" spc="100" dirty="0">
                <a:latin typeface="Arial"/>
                <a:cs typeface="Arial"/>
              </a:rPr>
              <a:t>π</a:t>
            </a:r>
            <a:r>
              <a:rPr sz="1150" spc="90" dirty="0">
                <a:latin typeface="Arial"/>
                <a:cs typeface="Arial"/>
              </a:rPr>
              <a:t>α</a:t>
            </a:r>
            <a:r>
              <a:rPr sz="1150" spc="80" dirty="0">
                <a:latin typeface="Arial"/>
                <a:cs typeface="Arial"/>
              </a:rPr>
              <a:t>ραλληλόγρ</a:t>
            </a:r>
            <a:r>
              <a:rPr sz="1150" spc="85" dirty="0">
                <a:latin typeface="Arial"/>
                <a:cs typeface="Arial"/>
              </a:rPr>
              <a:t>αµ</a:t>
            </a:r>
            <a:r>
              <a:rPr sz="1150" dirty="0">
                <a:latin typeface="Arial"/>
                <a:cs typeface="Arial"/>
              </a:rPr>
              <a:t>µ</a:t>
            </a:r>
            <a:r>
              <a:rPr sz="1150" spc="-215" dirty="0">
                <a:latin typeface="Arial"/>
                <a:cs typeface="Arial"/>
              </a:rPr>
              <a:t> </a:t>
            </a:r>
            <a:r>
              <a:rPr sz="1150" dirty="0">
                <a:latin typeface="Arial"/>
                <a:cs typeface="Arial"/>
              </a:rPr>
              <a:t>ο</a:t>
            </a:r>
            <a:endParaRPr sz="11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368180" y="1021841"/>
            <a:ext cx="1953895" cy="664845"/>
          </a:xfrm>
          <a:prstGeom prst="rect">
            <a:avLst/>
          </a:prstGeom>
          <a:ln w="10806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52069">
              <a:lnSpc>
                <a:spcPts val="1360"/>
              </a:lnSpc>
              <a:spcBef>
                <a:spcPts val="295"/>
              </a:spcBef>
            </a:pPr>
            <a:r>
              <a:rPr sz="1150" spc="114" dirty="0">
                <a:latin typeface="Arial"/>
                <a:cs typeface="Arial"/>
              </a:rPr>
              <a:t>D</a:t>
            </a:r>
            <a:r>
              <a:rPr sz="1150" spc="80" dirty="0">
                <a:latin typeface="Arial"/>
                <a:cs typeface="Arial"/>
              </a:rPr>
              <a:t>e</a:t>
            </a:r>
            <a:r>
              <a:rPr sz="1150" spc="5" dirty="0">
                <a:latin typeface="Arial"/>
                <a:cs typeface="Arial"/>
              </a:rPr>
              <a:t>m</a:t>
            </a:r>
            <a:r>
              <a:rPr sz="1150" spc="-165" dirty="0">
                <a:latin typeface="Arial"/>
                <a:cs typeface="Arial"/>
              </a:rPr>
              <a:t> </a:t>
            </a:r>
            <a:r>
              <a:rPr sz="1150" spc="80" dirty="0">
                <a:latin typeface="Arial"/>
                <a:cs typeface="Arial"/>
              </a:rPr>
              <a:t>on</a:t>
            </a:r>
            <a:endParaRPr sz="1150">
              <a:latin typeface="Arial"/>
              <a:cs typeface="Arial"/>
            </a:endParaRPr>
          </a:p>
          <a:p>
            <a:pPr marL="52069">
              <a:lnSpc>
                <a:spcPts val="1325"/>
              </a:lnSpc>
            </a:pPr>
            <a:r>
              <a:rPr sz="1150" spc="80" dirty="0">
                <a:latin typeface="Arial"/>
                <a:cs typeface="Arial"/>
              </a:rPr>
              <a:t>υ</a:t>
            </a:r>
            <a:r>
              <a:rPr sz="1150" spc="100" dirty="0">
                <a:latin typeface="Arial"/>
                <a:cs typeface="Arial"/>
              </a:rPr>
              <a:t>π</a:t>
            </a:r>
            <a:r>
              <a:rPr sz="1150" spc="80" dirty="0">
                <a:latin typeface="Arial"/>
                <a:cs typeface="Arial"/>
              </a:rPr>
              <a:t>ολο</a:t>
            </a:r>
            <a:r>
              <a:rPr sz="1150" spc="95" dirty="0">
                <a:latin typeface="Arial"/>
                <a:cs typeface="Arial"/>
              </a:rPr>
              <a:t>γ</a:t>
            </a:r>
            <a:r>
              <a:rPr sz="1150" spc="20" dirty="0">
                <a:latin typeface="Arial"/>
                <a:cs typeface="Arial"/>
              </a:rPr>
              <a:t>ι</a:t>
            </a:r>
            <a:r>
              <a:rPr sz="1150" spc="95" dirty="0">
                <a:latin typeface="Arial"/>
                <a:cs typeface="Arial"/>
              </a:rPr>
              <a:t>σ</a:t>
            </a:r>
            <a:r>
              <a:rPr sz="1150" spc="90" dirty="0">
                <a:latin typeface="Arial"/>
                <a:cs typeface="Arial"/>
              </a:rPr>
              <a:t>µό</a:t>
            </a:r>
            <a:r>
              <a:rPr sz="1150" dirty="0">
                <a:latin typeface="Arial"/>
                <a:cs typeface="Arial"/>
              </a:rPr>
              <a:t>ς</a:t>
            </a:r>
            <a:r>
              <a:rPr sz="1150" spc="114" dirty="0">
                <a:latin typeface="Arial"/>
                <a:cs typeface="Arial"/>
              </a:rPr>
              <a:t> </a:t>
            </a:r>
            <a:r>
              <a:rPr sz="1150" spc="65" dirty="0">
                <a:latin typeface="Arial"/>
                <a:cs typeface="Arial"/>
              </a:rPr>
              <a:t>ε</a:t>
            </a:r>
            <a:r>
              <a:rPr sz="1150" spc="85" dirty="0">
                <a:latin typeface="Arial"/>
                <a:cs typeface="Arial"/>
              </a:rPr>
              <a:t>µ</a:t>
            </a:r>
            <a:r>
              <a:rPr sz="1150" spc="90" dirty="0">
                <a:latin typeface="Arial"/>
                <a:cs typeface="Arial"/>
              </a:rPr>
              <a:t>β</a:t>
            </a:r>
            <a:r>
              <a:rPr sz="1150" spc="85" dirty="0">
                <a:latin typeface="Arial"/>
                <a:cs typeface="Arial"/>
              </a:rPr>
              <a:t>α</a:t>
            </a:r>
            <a:r>
              <a:rPr sz="1150" spc="90" dirty="0">
                <a:latin typeface="Arial"/>
                <a:cs typeface="Arial"/>
              </a:rPr>
              <a:t>δ</a:t>
            </a:r>
            <a:r>
              <a:rPr sz="1150" spc="80" dirty="0">
                <a:latin typeface="Arial"/>
                <a:cs typeface="Arial"/>
              </a:rPr>
              <a:t>ο</a:t>
            </a:r>
            <a:r>
              <a:rPr sz="1150" dirty="0">
                <a:latin typeface="Arial"/>
                <a:cs typeface="Arial"/>
              </a:rPr>
              <a:t>ύ</a:t>
            </a:r>
            <a:endParaRPr sz="1150">
              <a:latin typeface="Arial"/>
              <a:cs typeface="Arial"/>
            </a:endParaRPr>
          </a:p>
          <a:p>
            <a:pPr marL="52069">
              <a:lnSpc>
                <a:spcPts val="1345"/>
              </a:lnSpc>
            </a:pPr>
            <a:r>
              <a:rPr sz="1150" dirty="0">
                <a:latin typeface="Arial"/>
                <a:cs typeface="Arial"/>
              </a:rPr>
              <a:t>Ε</a:t>
            </a:r>
            <a:r>
              <a:rPr sz="1150" spc="145" dirty="0">
                <a:latin typeface="Arial"/>
                <a:cs typeface="Arial"/>
              </a:rPr>
              <a:t> </a:t>
            </a:r>
            <a:r>
              <a:rPr sz="1150" dirty="0">
                <a:latin typeface="Arial"/>
                <a:cs typeface="Arial"/>
              </a:rPr>
              <a:t>=</a:t>
            </a:r>
            <a:r>
              <a:rPr sz="1150" spc="135" dirty="0">
                <a:latin typeface="Arial"/>
                <a:cs typeface="Arial"/>
              </a:rPr>
              <a:t> </a:t>
            </a:r>
            <a:r>
              <a:rPr sz="1150" spc="105" dirty="0">
                <a:latin typeface="Arial"/>
                <a:cs typeface="Arial"/>
              </a:rPr>
              <a:t>π</a:t>
            </a:r>
            <a:r>
              <a:rPr sz="1150" spc="80" dirty="0">
                <a:latin typeface="Arial"/>
                <a:cs typeface="Arial"/>
              </a:rPr>
              <a:t>λ</a:t>
            </a:r>
            <a:r>
              <a:rPr sz="1150" spc="65" dirty="0">
                <a:latin typeface="Arial"/>
                <a:cs typeface="Arial"/>
              </a:rPr>
              <a:t>ε</a:t>
            </a:r>
            <a:r>
              <a:rPr sz="1150" spc="90" dirty="0">
                <a:latin typeface="Arial"/>
                <a:cs typeface="Arial"/>
              </a:rPr>
              <a:t>υ</a:t>
            </a:r>
            <a:r>
              <a:rPr sz="1150" spc="85" dirty="0">
                <a:latin typeface="Arial"/>
                <a:cs typeface="Arial"/>
              </a:rPr>
              <a:t>ρ</a:t>
            </a:r>
            <a:r>
              <a:rPr sz="1150" spc="90" dirty="0">
                <a:latin typeface="Arial"/>
                <a:cs typeface="Arial"/>
              </a:rPr>
              <a:t>ά</a:t>
            </a:r>
            <a:r>
              <a:rPr sz="1150" dirty="0">
                <a:latin typeface="Arial"/>
                <a:cs typeface="Arial"/>
              </a:rPr>
              <a:t>1</a:t>
            </a:r>
            <a:r>
              <a:rPr sz="1150" spc="140" dirty="0">
                <a:latin typeface="Arial"/>
                <a:cs typeface="Arial"/>
              </a:rPr>
              <a:t> </a:t>
            </a:r>
            <a:r>
              <a:rPr sz="1150" dirty="0">
                <a:latin typeface="Arial"/>
                <a:cs typeface="Arial"/>
              </a:rPr>
              <a:t>*</a:t>
            </a:r>
            <a:r>
              <a:rPr sz="1150" spc="114" dirty="0">
                <a:latin typeface="Arial"/>
                <a:cs typeface="Arial"/>
              </a:rPr>
              <a:t> </a:t>
            </a:r>
            <a:r>
              <a:rPr sz="1150" spc="100" dirty="0">
                <a:latin typeface="Arial"/>
                <a:cs typeface="Arial"/>
              </a:rPr>
              <a:t>π</a:t>
            </a:r>
            <a:r>
              <a:rPr sz="1150" spc="85" dirty="0">
                <a:latin typeface="Arial"/>
                <a:cs typeface="Arial"/>
              </a:rPr>
              <a:t>λ</a:t>
            </a:r>
            <a:r>
              <a:rPr sz="1150" spc="65" dirty="0">
                <a:latin typeface="Arial"/>
                <a:cs typeface="Arial"/>
              </a:rPr>
              <a:t>ε</a:t>
            </a:r>
            <a:r>
              <a:rPr sz="1150" spc="70" dirty="0">
                <a:latin typeface="Arial"/>
                <a:cs typeface="Arial"/>
              </a:rPr>
              <a:t>υ</a:t>
            </a:r>
            <a:r>
              <a:rPr sz="1150" spc="100" dirty="0">
                <a:latin typeface="Arial"/>
                <a:cs typeface="Arial"/>
              </a:rPr>
              <a:t>ρ</a:t>
            </a:r>
            <a:r>
              <a:rPr sz="1150" spc="90" dirty="0">
                <a:latin typeface="Arial"/>
                <a:cs typeface="Arial"/>
              </a:rPr>
              <a:t>ά</a:t>
            </a:r>
            <a:r>
              <a:rPr sz="1150" dirty="0">
                <a:latin typeface="Arial"/>
                <a:cs typeface="Arial"/>
              </a:rPr>
              <a:t>2</a:t>
            </a:r>
            <a:endParaRPr sz="11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460106" y="921511"/>
            <a:ext cx="598170" cy="186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90" dirty="0">
                <a:latin typeface="Arial"/>
                <a:cs typeface="Arial"/>
              </a:rPr>
              <a:t>Εµ</a:t>
            </a:r>
            <a:r>
              <a:rPr sz="1150" spc="85" dirty="0">
                <a:latin typeface="Arial"/>
                <a:cs typeface="Arial"/>
              </a:rPr>
              <a:t>βα</a:t>
            </a:r>
            <a:r>
              <a:rPr sz="1150" spc="80" dirty="0">
                <a:latin typeface="Arial"/>
                <a:cs typeface="Arial"/>
              </a:rPr>
              <a:t>δ</a:t>
            </a:r>
            <a:r>
              <a:rPr sz="1150" dirty="0">
                <a:latin typeface="Arial"/>
                <a:cs typeface="Arial"/>
              </a:rPr>
              <a:t>ό</a:t>
            </a:r>
            <a:endParaRPr sz="11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247521" y="1089920"/>
            <a:ext cx="1028700" cy="186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55" dirty="0">
                <a:latin typeface="Arial"/>
                <a:cs typeface="Arial"/>
              </a:rPr>
              <a:t>(</a:t>
            </a:r>
            <a:r>
              <a:rPr sz="1150" spc="35" dirty="0">
                <a:latin typeface="Arial"/>
                <a:cs typeface="Arial"/>
              </a:rPr>
              <a:t>I</a:t>
            </a:r>
            <a:r>
              <a:rPr sz="1150" spc="95" dirty="0">
                <a:latin typeface="Arial"/>
                <a:cs typeface="Arial"/>
              </a:rPr>
              <a:t>F</a:t>
            </a:r>
            <a:r>
              <a:rPr sz="1150" spc="55" dirty="0">
                <a:latin typeface="Arial"/>
                <a:cs typeface="Arial"/>
              </a:rPr>
              <a:t>-</a:t>
            </a:r>
            <a:r>
              <a:rPr sz="1150" spc="114" dirty="0">
                <a:latin typeface="Arial"/>
                <a:cs typeface="Arial"/>
              </a:rPr>
              <a:t>N</a:t>
            </a:r>
            <a:r>
              <a:rPr sz="1150" spc="95" dirty="0">
                <a:latin typeface="Arial"/>
                <a:cs typeface="Arial"/>
              </a:rPr>
              <a:t>E</a:t>
            </a:r>
            <a:r>
              <a:rPr sz="1150" spc="100" dirty="0">
                <a:latin typeface="Arial"/>
                <a:cs typeface="Arial"/>
              </a:rPr>
              <a:t>E</a:t>
            </a:r>
            <a:r>
              <a:rPr sz="1150" spc="125" dirty="0">
                <a:latin typeface="Arial"/>
                <a:cs typeface="Arial"/>
              </a:rPr>
              <a:t>D</a:t>
            </a:r>
            <a:r>
              <a:rPr sz="1150" spc="100" dirty="0">
                <a:latin typeface="Arial"/>
                <a:cs typeface="Arial"/>
              </a:rPr>
              <a:t>E</a:t>
            </a:r>
            <a:r>
              <a:rPr sz="1150" spc="114" dirty="0">
                <a:latin typeface="Arial"/>
                <a:cs typeface="Arial"/>
              </a:rPr>
              <a:t>D</a:t>
            </a:r>
            <a:r>
              <a:rPr sz="1150" dirty="0">
                <a:latin typeface="Arial"/>
                <a:cs typeface="Arial"/>
              </a:rPr>
              <a:t>)</a:t>
            </a:r>
            <a:endParaRPr sz="11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299593" y="1513585"/>
            <a:ext cx="372745" cy="186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95" dirty="0">
                <a:latin typeface="Arial"/>
                <a:cs typeface="Arial"/>
              </a:rPr>
              <a:t>ΑΚΟ</a:t>
            </a:r>
            <a:endParaRPr sz="115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511431" y="1794510"/>
            <a:ext cx="1652905" cy="265430"/>
          </a:xfrm>
          <a:custGeom>
            <a:avLst/>
            <a:gdLst/>
            <a:ahLst/>
            <a:cxnLst/>
            <a:rect l="l" t="t" r="r" b="b"/>
            <a:pathLst>
              <a:path w="1652904" h="265430">
                <a:moveTo>
                  <a:pt x="0" y="0"/>
                </a:moveTo>
                <a:lnTo>
                  <a:pt x="0" y="265176"/>
                </a:lnTo>
                <a:lnTo>
                  <a:pt x="1652777" y="265176"/>
                </a:lnTo>
                <a:lnTo>
                  <a:pt x="165277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11446" y="1794505"/>
            <a:ext cx="1652905" cy="265430"/>
          </a:xfrm>
          <a:custGeom>
            <a:avLst/>
            <a:gdLst/>
            <a:ahLst/>
            <a:cxnLst/>
            <a:rect l="l" t="t" r="r" b="b"/>
            <a:pathLst>
              <a:path w="1652904" h="265430">
                <a:moveTo>
                  <a:pt x="1652777" y="0"/>
                </a:moveTo>
                <a:lnTo>
                  <a:pt x="0" y="0"/>
                </a:lnTo>
                <a:lnTo>
                  <a:pt x="0" y="265176"/>
                </a:lnTo>
                <a:lnTo>
                  <a:pt x="1652777" y="265176"/>
                </a:lnTo>
                <a:lnTo>
                  <a:pt x="1652777" y="0"/>
                </a:lnTo>
                <a:close/>
              </a:path>
            </a:pathLst>
          </a:custGeom>
          <a:ln w="106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935357" y="1814576"/>
            <a:ext cx="800735" cy="186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55" dirty="0">
                <a:latin typeface="Arial"/>
                <a:cs typeface="Arial"/>
              </a:rPr>
              <a:t>τ</a:t>
            </a:r>
            <a:r>
              <a:rPr sz="1150" spc="70" dirty="0">
                <a:latin typeface="Arial"/>
                <a:cs typeface="Arial"/>
              </a:rPr>
              <a:t>ε</a:t>
            </a:r>
            <a:r>
              <a:rPr sz="1150" spc="60" dirty="0">
                <a:latin typeface="Arial"/>
                <a:cs typeface="Arial"/>
              </a:rPr>
              <a:t>τ</a:t>
            </a:r>
            <a:r>
              <a:rPr sz="1150" spc="75" dirty="0">
                <a:latin typeface="Arial"/>
                <a:cs typeface="Arial"/>
              </a:rPr>
              <a:t>ρ</a:t>
            </a:r>
            <a:r>
              <a:rPr sz="1150" spc="85" dirty="0">
                <a:latin typeface="Arial"/>
                <a:cs typeface="Arial"/>
              </a:rPr>
              <a:t>άγ</a:t>
            </a:r>
            <a:r>
              <a:rPr sz="1150" spc="125" dirty="0">
                <a:latin typeface="Arial"/>
                <a:cs typeface="Arial"/>
              </a:rPr>
              <a:t>ω</a:t>
            </a:r>
            <a:r>
              <a:rPr sz="1150" spc="65" dirty="0">
                <a:latin typeface="Arial"/>
                <a:cs typeface="Arial"/>
              </a:rPr>
              <a:t>ν</a:t>
            </a:r>
            <a:r>
              <a:rPr sz="1150" dirty="0">
                <a:latin typeface="Arial"/>
                <a:cs typeface="Arial"/>
              </a:rPr>
              <a:t>ο</a:t>
            </a:r>
            <a:endParaRPr sz="115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511431" y="2458973"/>
            <a:ext cx="1652905" cy="398780"/>
          </a:xfrm>
          <a:custGeom>
            <a:avLst/>
            <a:gdLst/>
            <a:ahLst/>
            <a:cxnLst/>
            <a:rect l="l" t="t" r="r" b="b"/>
            <a:pathLst>
              <a:path w="1652904" h="398780">
                <a:moveTo>
                  <a:pt x="0" y="0"/>
                </a:moveTo>
                <a:lnTo>
                  <a:pt x="0" y="398525"/>
                </a:lnTo>
                <a:lnTo>
                  <a:pt x="1652777" y="398525"/>
                </a:lnTo>
                <a:lnTo>
                  <a:pt x="165277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11446" y="2458976"/>
            <a:ext cx="1652905" cy="398780"/>
          </a:xfrm>
          <a:custGeom>
            <a:avLst/>
            <a:gdLst/>
            <a:ahLst/>
            <a:cxnLst/>
            <a:rect l="l" t="t" r="r" b="b"/>
            <a:pathLst>
              <a:path w="1652904" h="398780">
                <a:moveTo>
                  <a:pt x="1652777" y="0"/>
                </a:moveTo>
                <a:lnTo>
                  <a:pt x="0" y="0"/>
                </a:lnTo>
                <a:lnTo>
                  <a:pt x="0" y="398529"/>
                </a:lnTo>
                <a:lnTo>
                  <a:pt x="1652777" y="398529"/>
                </a:lnTo>
                <a:lnTo>
                  <a:pt x="1652777" y="0"/>
                </a:lnTo>
                <a:close/>
              </a:path>
            </a:pathLst>
          </a:custGeom>
          <a:ln w="1070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5668657" y="2521711"/>
            <a:ext cx="3298825" cy="335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743200" algn="l"/>
              </a:tabLst>
            </a:pPr>
            <a:r>
              <a:rPr sz="1150" spc="60" dirty="0">
                <a:latin typeface="Arial"/>
                <a:cs typeface="Arial"/>
              </a:rPr>
              <a:t>τ</a:t>
            </a:r>
            <a:r>
              <a:rPr sz="1150" dirty="0">
                <a:latin typeface="Arial"/>
                <a:cs typeface="Arial"/>
              </a:rPr>
              <a:t>ο</a:t>
            </a:r>
            <a:r>
              <a:rPr sz="1150" spc="120" dirty="0">
                <a:latin typeface="Arial"/>
                <a:cs typeface="Arial"/>
              </a:rPr>
              <a:t> </a:t>
            </a:r>
            <a:r>
              <a:rPr sz="1150" spc="60" dirty="0">
                <a:latin typeface="Arial"/>
                <a:cs typeface="Arial"/>
              </a:rPr>
              <a:t>τετ</a:t>
            </a:r>
            <a:r>
              <a:rPr sz="1150" spc="85" dirty="0">
                <a:latin typeface="Arial"/>
                <a:cs typeface="Arial"/>
              </a:rPr>
              <a:t>ρά</a:t>
            </a:r>
            <a:r>
              <a:rPr sz="1150" spc="80" dirty="0">
                <a:latin typeface="Arial"/>
                <a:cs typeface="Arial"/>
              </a:rPr>
              <a:t>γ</a:t>
            </a:r>
            <a:r>
              <a:rPr sz="1150" spc="125" dirty="0">
                <a:latin typeface="Arial"/>
                <a:cs typeface="Arial"/>
              </a:rPr>
              <a:t>ω</a:t>
            </a:r>
            <a:r>
              <a:rPr sz="1150" spc="85" dirty="0">
                <a:latin typeface="Arial"/>
                <a:cs typeface="Arial"/>
              </a:rPr>
              <a:t>ν</a:t>
            </a:r>
            <a:r>
              <a:rPr sz="1150" dirty="0">
                <a:latin typeface="Arial"/>
                <a:cs typeface="Arial"/>
              </a:rPr>
              <a:t>ό</a:t>
            </a:r>
            <a:r>
              <a:rPr sz="1150" spc="125" dirty="0">
                <a:latin typeface="Arial"/>
                <a:cs typeface="Arial"/>
              </a:rPr>
              <a:t> </a:t>
            </a:r>
            <a:r>
              <a:rPr sz="1150" spc="85" dirty="0">
                <a:latin typeface="Arial"/>
                <a:cs typeface="Arial"/>
              </a:rPr>
              <a:t>µ</a:t>
            </a:r>
            <a:r>
              <a:rPr sz="1150" spc="100" dirty="0">
                <a:latin typeface="Arial"/>
                <a:cs typeface="Arial"/>
              </a:rPr>
              <a:t>ο</a:t>
            </a:r>
            <a:r>
              <a:rPr sz="1150" dirty="0">
                <a:latin typeface="Arial"/>
                <a:cs typeface="Arial"/>
              </a:rPr>
              <a:t>υ	4</a:t>
            </a:r>
            <a:r>
              <a:rPr sz="1150" spc="120" dirty="0">
                <a:latin typeface="Arial"/>
                <a:cs typeface="Arial"/>
              </a:rPr>
              <a:t> </a:t>
            </a:r>
            <a:r>
              <a:rPr sz="1150" spc="85" dirty="0">
                <a:latin typeface="Arial"/>
                <a:cs typeface="Arial"/>
              </a:rPr>
              <a:t>cm</a:t>
            </a:r>
            <a:endParaRPr sz="11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440057" y="2135378"/>
            <a:ext cx="1181735" cy="186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40" dirty="0">
                <a:latin typeface="Arial"/>
                <a:cs typeface="Arial"/>
              </a:rPr>
              <a:t>I</a:t>
            </a:r>
            <a:r>
              <a:rPr sz="1150" spc="110" dirty="0">
                <a:latin typeface="Arial"/>
                <a:cs typeface="Arial"/>
              </a:rPr>
              <a:t>N</a:t>
            </a:r>
            <a:r>
              <a:rPr sz="1150" spc="100" dirty="0">
                <a:latin typeface="Arial"/>
                <a:cs typeface="Arial"/>
              </a:rPr>
              <a:t>S</a:t>
            </a:r>
            <a:r>
              <a:rPr sz="1150" spc="110" dirty="0">
                <a:latin typeface="Arial"/>
                <a:cs typeface="Arial"/>
              </a:rPr>
              <a:t>T</a:t>
            </a:r>
            <a:r>
              <a:rPr sz="1150" spc="95" dirty="0">
                <a:latin typeface="Arial"/>
                <a:cs typeface="Arial"/>
              </a:rPr>
              <a:t>A</a:t>
            </a:r>
            <a:r>
              <a:rPr sz="1150" spc="114" dirty="0">
                <a:latin typeface="Arial"/>
                <a:cs typeface="Arial"/>
              </a:rPr>
              <a:t>NCE</a:t>
            </a:r>
            <a:r>
              <a:rPr sz="1150" spc="80" dirty="0">
                <a:latin typeface="Arial"/>
                <a:cs typeface="Arial"/>
              </a:rPr>
              <a:t>_</a:t>
            </a:r>
            <a:r>
              <a:rPr sz="1150" spc="130" dirty="0">
                <a:latin typeface="Arial"/>
                <a:cs typeface="Arial"/>
              </a:rPr>
              <a:t>O</a:t>
            </a:r>
            <a:r>
              <a:rPr sz="1150" dirty="0">
                <a:latin typeface="Arial"/>
                <a:cs typeface="Arial"/>
              </a:rPr>
              <a:t>F</a:t>
            </a:r>
            <a:endParaRPr sz="115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279525" y="2347963"/>
            <a:ext cx="662305" cy="186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105" dirty="0">
                <a:latin typeface="Arial"/>
                <a:cs typeface="Arial"/>
              </a:rPr>
              <a:t>π</a:t>
            </a:r>
            <a:r>
              <a:rPr sz="1150" spc="80" dirty="0">
                <a:latin typeface="Arial"/>
                <a:cs typeface="Arial"/>
              </a:rPr>
              <a:t>λ</a:t>
            </a:r>
            <a:r>
              <a:rPr sz="1150" spc="70" dirty="0">
                <a:latin typeface="Arial"/>
                <a:cs typeface="Arial"/>
              </a:rPr>
              <a:t>ευ</a:t>
            </a:r>
            <a:r>
              <a:rPr sz="1150" spc="85" dirty="0">
                <a:latin typeface="Arial"/>
                <a:cs typeface="Arial"/>
              </a:rPr>
              <a:t>ρ</a:t>
            </a:r>
            <a:r>
              <a:rPr sz="1150" dirty="0">
                <a:latin typeface="Arial"/>
                <a:cs typeface="Arial"/>
              </a:rPr>
              <a:t>ά</a:t>
            </a:r>
            <a:r>
              <a:rPr sz="1150" spc="-220" dirty="0">
                <a:latin typeface="Arial"/>
                <a:cs typeface="Arial"/>
              </a:rPr>
              <a:t> </a:t>
            </a:r>
            <a:r>
              <a:rPr sz="1150" dirty="0">
                <a:latin typeface="Arial"/>
                <a:cs typeface="Arial"/>
              </a:rPr>
              <a:t>1</a:t>
            </a:r>
            <a:endParaRPr sz="115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279525" y="2746502"/>
            <a:ext cx="662305" cy="186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105" dirty="0">
                <a:latin typeface="Arial"/>
                <a:cs typeface="Arial"/>
              </a:rPr>
              <a:t>π</a:t>
            </a:r>
            <a:r>
              <a:rPr sz="1150" spc="80" dirty="0">
                <a:latin typeface="Arial"/>
                <a:cs typeface="Arial"/>
              </a:rPr>
              <a:t>λ</a:t>
            </a:r>
            <a:r>
              <a:rPr sz="1150" spc="70" dirty="0">
                <a:latin typeface="Arial"/>
                <a:cs typeface="Arial"/>
              </a:rPr>
              <a:t>ευ</a:t>
            </a:r>
            <a:r>
              <a:rPr sz="1150" spc="85" dirty="0">
                <a:latin typeface="Arial"/>
                <a:cs typeface="Arial"/>
              </a:rPr>
              <a:t>ρ</a:t>
            </a:r>
            <a:r>
              <a:rPr sz="1150" dirty="0">
                <a:latin typeface="Arial"/>
                <a:cs typeface="Arial"/>
              </a:rPr>
              <a:t>ά</a:t>
            </a:r>
            <a:r>
              <a:rPr sz="1150" spc="-220" dirty="0">
                <a:latin typeface="Arial"/>
                <a:cs typeface="Arial"/>
              </a:rPr>
              <a:t> </a:t>
            </a:r>
            <a:r>
              <a:rPr sz="1150" dirty="0">
                <a:latin typeface="Arial"/>
                <a:cs typeface="Arial"/>
              </a:rPr>
              <a:t>2</a:t>
            </a:r>
            <a:endParaRPr sz="115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352665" y="5029956"/>
            <a:ext cx="855980" cy="106045"/>
          </a:xfrm>
          <a:custGeom>
            <a:avLst/>
            <a:gdLst/>
            <a:ahLst/>
            <a:cxnLst/>
            <a:rect l="l" t="t" r="r" b="b"/>
            <a:pathLst>
              <a:path w="855979" h="106045">
                <a:moveTo>
                  <a:pt x="761244" y="105927"/>
                </a:moveTo>
                <a:lnTo>
                  <a:pt x="794011" y="52585"/>
                </a:lnTo>
                <a:lnTo>
                  <a:pt x="761244" y="0"/>
                </a:lnTo>
                <a:lnTo>
                  <a:pt x="840657" y="44196"/>
                </a:lnTo>
                <a:lnTo>
                  <a:pt x="797060" y="44196"/>
                </a:lnTo>
                <a:lnTo>
                  <a:pt x="799345" y="46489"/>
                </a:lnTo>
                <a:lnTo>
                  <a:pt x="800863" y="51061"/>
                </a:lnTo>
                <a:lnTo>
                  <a:pt x="800863" y="57157"/>
                </a:lnTo>
                <a:lnTo>
                  <a:pt x="799345" y="59437"/>
                </a:lnTo>
                <a:lnTo>
                  <a:pt x="797060" y="61730"/>
                </a:lnTo>
                <a:lnTo>
                  <a:pt x="839533" y="61730"/>
                </a:lnTo>
                <a:lnTo>
                  <a:pt x="761244" y="105927"/>
                </a:lnTo>
                <a:close/>
              </a:path>
              <a:path w="855979" h="106045">
                <a:moveTo>
                  <a:pt x="788394" y="61730"/>
                </a:moveTo>
                <a:lnTo>
                  <a:pt x="6099" y="61730"/>
                </a:lnTo>
                <a:lnTo>
                  <a:pt x="2296" y="59437"/>
                </a:lnTo>
                <a:lnTo>
                  <a:pt x="0" y="57157"/>
                </a:lnTo>
                <a:lnTo>
                  <a:pt x="0" y="51061"/>
                </a:lnTo>
                <a:lnTo>
                  <a:pt x="2296" y="46489"/>
                </a:lnTo>
                <a:lnTo>
                  <a:pt x="6099" y="44196"/>
                </a:lnTo>
                <a:lnTo>
                  <a:pt x="788784" y="44196"/>
                </a:lnTo>
                <a:lnTo>
                  <a:pt x="794011" y="52585"/>
                </a:lnTo>
                <a:lnTo>
                  <a:pt x="788394" y="61730"/>
                </a:lnTo>
                <a:close/>
              </a:path>
              <a:path w="855979" h="106045">
                <a:moveTo>
                  <a:pt x="839533" y="61730"/>
                </a:moveTo>
                <a:lnTo>
                  <a:pt x="797060" y="61730"/>
                </a:lnTo>
                <a:lnTo>
                  <a:pt x="799345" y="59437"/>
                </a:lnTo>
                <a:lnTo>
                  <a:pt x="800863" y="57157"/>
                </a:lnTo>
                <a:lnTo>
                  <a:pt x="800863" y="51061"/>
                </a:lnTo>
                <a:lnTo>
                  <a:pt x="799345" y="46489"/>
                </a:lnTo>
                <a:lnTo>
                  <a:pt x="797060" y="44196"/>
                </a:lnTo>
                <a:lnTo>
                  <a:pt x="840657" y="44196"/>
                </a:lnTo>
                <a:lnTo>
                  <a:pt x="855731" y="52585"/>
                </a:lnTo>
                <a:lnTo>
                  <a:pt x="839533" y="617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352665" y="5074153"/>
            <a:ext cx="801370" cy="17780"/>
          </a:xfrm>
          <a:custGeom>
            <a:avLst/>
            <a:gdLst/>
            <a:ahLst/>
            <a:cxnLst/>
            <a:rect l="l" t="t" r="r" b="b"/>
            <a:pathLst>
              <a:path w="801370" h="17779">
                <a:moveTo>
                  <a:pt x="7629" y="0"/>
                </a:moveTo>
                <a:lnTo>
                  <a:pt x="797060" y="0"/>
                </a:lnTo>
                <a:lnTo>
                  <a:pt x="799345" y="2292"/>
                </a:lnTo>
                <a:lnTo>
                  <a:pt x="800863" y="6864"/>
                </a:lnTo>
                <a:lnTo>
                  <a:pt x="800863" y="12961"/>
                </a:lnTo>
                <a:lnTo>
                  <a:pt x="799345" y="15240"/>
                </a:lnTo>
                <a:lnTo>
                  <a:pt x="797060" y="17533"/>
                </a:lnTo>
                <a:lnTo>
                  <a:pt x="6099" y="17533"/>
                </a:lnTo>
                <a:lnTo>
                  <a:pt x="2296" y="15240"/>
                </a:lnTo>
                <a:lnTo>
                  <a:pt x="0" y="12961"/>
                </a:lnTo>
                <a:lnTo>
                  <a:pt x="0" y="6864"/>
                </a:lnTo>
                <a:lnTo>
                  <a:pt x="2296" y="2292"/>
                </a:lnTo>
                <a:lnTo>
                  <a:pt x="6099" y="0"/>
                </a:lnTo>
                <a:lnTo>
                  <a:pt x="7629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113909" y="5029956"/>
            <a:ext cx="94615" cy="106045"/>
          </a:xfrm>
          <a:custGeom>
            <a:avLst/>
            <a:gdLst/>
            <a:ahLst/>
            <a:cxnLst/>
            <a:rect l="l" t="t" r="r" b="b"/>
            <a:pathLst>
              <a:path w="94615" h="106045">
                <a:moveTo>
                  <a:pt x="32767" y="52585"/>
                </a:moveTo>
                <a:lnTo>
                  <a:pt x="0" y="0"/>
                </a:lnTo>
                <a:lnTo>
                  <a:pt x="94487" y="52585"/>
                </a:lnTo>
                <a:lnTo>
                  <a:pt x="0" y="105927"/>
                </a:lnTo>
                <a:lnTo>
                  <a:pt x="32767" y="5258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331589" y="5986267"/>
            <a:ext cx="856615" cy="106680"/>
          </a:xfrm>
          <a:custGeom>
            <a:avLst/>
            <a:gdLst/>
            <a:ahLst/>
            <a:cxnLst/>
            <a:rect l="l" t="t" r="r" b="b"/>
            <a:pathLst>
              <a:path w="856615" h="106679">
                <a:moveTo>
                  <a:pt x="761997" y="106682"/>
                </a:moveTo>
                <a:lnTo>
                  <a:pt x="793999" y="53341"/>
                </a:lnTo>
                <a:lnTo>
                  <a:pt x="761997" y="0"/>
                </a:lnTo>
                <a:lnTo>
                  <a:pt x="841648" y="44965"/>
                </a:lnTo>
                <a:lnTo>
                  <a:pt x="797814" y="44965"/>
                </a:lnTo>
                <a:lnTo>
                  <a:pt x="799333" y="46489"/>
                </a:lnTo>
                <a:lnTo>
                  <a:pt x="801617" y="51061"/>
                </a:lnTo>
                <a:lnTo>
                  <a:pt x="801617" y="57157"/>
                </a:lnTo>
                <a:lnTo>
                  <a:pt x="799333" y="59437"/>
                </a:lnTo>
                <a:lnTo>
                  <a:pt x="797814" y="61730"/>
                </a:lnTo>
                <a:lnTo>
                  <a:pt x="841624" y="61730"/>
                </a:lnTo>
                <a:lnTo>
                  <a:pt x="761997" y="106682"/>
                </a:lnTo>
                <a:close/>
              </a:path>
              <a:path w="856615" h="106679">
                <a:moveTo>
                  <a:pt x="788966" y="61730"/>
                </a:moveTo>
                <a:lnTo>
                  <a:pt x="6087" y="61730"/>
                </a:lnTo>
                <a:lnTo>
                  <a:pt x="2284" y="59437"/>
                </a:lnTo>
                <a:lnTo>
                  <a:pt x="0" y="57157"/>
                </a:lnTo>
                <a:lnTo>
                  <a:pt x="0" y="51061"/>
                </a:lnTo>
                <a:lnTo>
                  <a:pt x="2284" y="46489"/>
                </a:lnTo>
                <a:lnTo>
                  <a:pt x="6087" y="44965"/>
                </a:lnTo>
                <a:lnTo>
                  <a:pt x="788974" y="44965"/>
                </a:lnTo>
                <a:lnTo>
                  <a:pt x="793999" y="53341"/>
                </a:lnTo>
                <a:lnTo>
                  <a:pt x="788966" y="61730"/>
                </a:lnTo>
                <a:close/>
              </a:path>
              <a:path w="856615" h="106679">
                <a:moveTo>
                  <a:pt x="841624" y="61730"/>
                </a:moveTo>
                <a:lnTo>
                  <a:pt x="797814" y="61730"/>
                </a:lnTo>
                <a:lnTo>
                  <a:pt x="799333" y="59437"/>
                </a:lnTo>
                <a:lnTo>
                  <a:pt x="801617" y="57157"/>
                </a:lnTo>
                <a:lnTo>
                  <a:pt x="801617" y="51061"/>
                </a:lnTo>
                <a:lnTo>
                  <a:pt x="799333" y="46489"/>
                </a:lnTo>
                <a:lnTo>
                  <a:pt x="797814" y="44965"/>
                </a:lnTo>
                <a:lnTo>
                  <a:pt x="841648" y="44965"/>
                </a:lnTo>
                <a:lnTo>
                  <a:pt x="856484" y="53341"/>
                </a:lnTo>
                <a:lnTo>
                  <a:pt x="841624" y="617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331589" y="6031233"/>
            <a:ext cx="802005" cy="17145"/>
          </a:xfrm>
          <a:custGeom>
            <a:avLst/>
            <a:gdLst/>
            <a:ahLst/>
            <a:cxnLst/>
            <a:rect l="l" t="t" r="r" b="b"/>
            <a:pathLst>
              <a:path w="802004" h="17145">
                <a:moveTo>
                  <a:pt x="7617" y="0"/>
                </a:moveTo>
                <a:lnTo>
                  <a:pt x="797814" y="0"/>
                </a:lnTo>
                <a:lnTo>
                  <a:pt x="799333" y="1524"/>
                </a:lnTo>
                <a:lnTo>
                  <a:pt x="801617" y="6096"/>
                </a:lnTo>
                <a:lnTo>
                  <a:pt x="801617" y="12192"/>
                </a:lnTo>
                <a:lnTo>
                  <a:pt x="799333" y="14471"/>
                </a:lnTo>
                <a:lnTo>
                  <a:pt x="797814" y="16764"/>
                </a:lnTo>
                <a:lnTo>
                  <a:pt x="6087" y="16764"/>
                </a:lnTo>
                <a:lnTo>
                  <a:pt x="2284" y="14471"/>
                </a:lnTo>
                <a:lnTo>
                  <a:pt x="0" y="12192"/>
                </a:lnTo>
                <a:lnTo>
                  <a:pt x="0" y="6096"/>
                </a:lnTo>
                <a:lnTo>
                  <a:pt x="2284" y="1524"/>
                </a:lnTo>
                <a:lnTo>
                  <a:pt x="6087" y="0"/>
                </a:lnTo>
                <a:lnTo>
                  <a:pt x="7617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093586" y="5986267"/>
            <a:ext cx="94615" cy="106680"/>
          </a:xfrm>
          <a:custGeom>
            <a:avLst/>
            <a:gdLst/>
            <a:ahLst/>
            <a:cxnLst/>
            <a:rect l="l" t="t" r="r" b="b"/>
            <a:pathLst>
              <a:path w="94615" h="106679">
                <a:moveTo>
                  <a:pt x="32002" y="53341"/>
                </a:moveTo>
                <a:lnTo>
                  <a:pt x="0" y="0"/>
                </a:lnTo>
                <a:lnTo>
                  <a:pt x="94487" y="53341"/>
                </a:lnTo>
                <a:lnTo>
                  <a:pt x="0" y="106682"/>
                </a:lnTo>
                <a:lnTo>
                  <a:pt x="32002" y="5334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360295" y="5082542"/>
            <a:ext cx="1421130" cy="806450"/>
          </a:xfrm>
          <a:custGeom>
            <a:avLst/>
            <a:gdLst/>
            <a:ahLst/>
            <a:cxnLst/>
            <a:rect l="l" t="t" r="r" b="b"/>
            <a:pathLst>
              <a:path w="1421129" h="806450">
                <a:moveTo>
                  <a:pt x="64004" y="96014"/>
                </a:moveTo>
                <a:lnTo>
                  <a:pt x="0" y="0"/>
                </a:lnTo>
                <a:lnTo>
                  <a:pt x="105908" y="0"/>
                </a:lnTo>
                <a:lnTo>
                  <a:pt x="69366" y="23615"/>
                </a:lnTo>
                <a:lnTo>
                  <a:pt x="54855" y="23615"/>
                </a:lnTo>
                <a:lnTo>
                  <a:pt x="51052" y="25908"/>
                </a:lnTo>
                <a:lnTo>
                  <a:pt x="48768" y="28187"/>
                </a:lnTo>
                <a:lnTo>
                  <a:pt x="48768" y="34284"/>
                </a:lnTo>
                <a:lnTo>
                  <a:pt x="51052" y="38856"/>
                </a:lnTo>
                <a:lnTo>
                  <a:pt x="52571" y="41148"/>
                </a:lnTo>
                <a:lnTo>
                  <a:pt x="57827" y="44111"/>
                </a:lnTo>
                <a:lnTo>
                  <a:pt x="64004" y="96014"/>
                </a:lnTo>
                <a:close/>
              </a:path>
              <a:path w="1421129" h="806450">
                <a:moveTo>
                  <a:pt x="57827" y="44111"/>
                </a:moveTo>
                <a:lnTo>
                  <a:pt x="52571" y="41148"/>
                </a:lnTo>
                <a:lnTo>
                  <a:pt x="51052" y="38856"/>
                </a:lnTo>
                <a:lnTo>
                  <a:pt x="48768" y="34284"/>
                </a:lnTo>
                <a:lnTo>
                  <a:pt x="48768" y="28187"/>
                </a:lnTo>
                <a:lnTo>
                  <a:pt x="51052" y="25908"/>
                </a:lnTo>
                <a:lnTo>
                  <a:pt x="54855" y="23615"/>
                </a:lnTo>
                <a:lnTo>
                  <a:pt x="60189" y="23615"/>
                </a:lnTo>
                <a:lnTo>
                  <a:pt x="65084" y="26383"/>
                </a:lnTo>
                <a:lnTo>
                  <a:pt x="56386" y="32004"/>
                </a:lnTo>
                <a:lnTo>
                  <a:pt x="57827" y="44111"/>
                </a:lnTo>
                <a:close/>
              </a:path>
              <a:path w="1421129" h="806450">
                <a:moveTo>
                  <a:pt x="65084" y="26383"/>
                </a:moveTo>
                <a:lnTo>
                  <a:pt x="60189" y="23615"/>
                </a:lnTo>
                <a:lnTo>
                  <a:pt x="69366" y="23615"/>
                </a:lnTo>
                <a:lnTo>
                  <a:pt x="65084" y="26383"/>
                </a:lnTo>
                <a:close/>
              </a:path>
              <a:path w="1421129" h="806450">
                <a:moveTo>
                  <a:pt x="1417309" y="806200"/>
                </a:moveTo>
                <a:lnTo>
                  <a:pt x="1409691" y="806200"/>
                </a:lnTo>
                <a:lnTo>
                  <a:pt x="57827" y="44111"/>
                </a:lnTo>
                <a:lnTo>
                  <a:pt x="56386" y="32004"/>
                </a:lnTo>
                <a:lnTo>
                  <a:pt x="65084" y="26383"/>
                </a:lnTo>
                <a:lnTo>
                  <a:pt x="1417309" y="790959"/>
                </a:lnTo>
                <a:lnTo>
                  <a:pt x="1419605" y="793239"/>
                </a:lnTo>
                <a:lnTo>
                  <a:pt x="1421124" y="795531"/>
                </a:lnTo>
                <a:lnTo>
                  <a:pt x="1421124" y="801627"/>
                </a:lnTo>
                <a:lnTo>
                  <a:pt x="1419605" y="803907"/>
                </a:lnTo>
                <a:lnTo>
                  <a:pt x="1417309" y="80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409063" y="5106158"/>
            <a:ext cx="1372870" cy="782955"/>
          </a:xfrm>
          <a:custGeom>
            <a:avLst/>
            <a:gdLst/>
            <a:ahLst/>
            <a:cxnLst/>
            <a:rect l="l" t="t" r="r" b="b"/>
            <a:pathLst>
              <a:path w="1372870" h="782954">
                <a:moveTo>
                  <a:pt x="1360923" y="782584"/>
                </a:moveTo>
                <a:lnTo>
                  <a:pt x="3802" y="17533"/>
                </a:lnTo>
                <a:lnTo>
                  <a:pt x="2284" y="15240"/>
                </a:lnTo>
                <a:lnTo>
                  <a:pt x="0" y="10668"/>
                </a:lnTo>
                <a:lnTo>
                  <a:pt x="0" y="4572"/>
                </a:lnTo>
                <a:lnTo>
                  <a:pt x="2284" y="2292"/>
                </a:lnTo>
                <a:lnTo>
                  <a:pt x="6087" y="0"/>
                </a:lnTo>
                <a:lnTo>
                  <a:pt x="11420" y="0"/>
                </a:lnTo>
                <a:lnTo>
                  <a:pt x="1368541" y="767343"/>
                </a:lnTo>
                <a:lnTo>
                  <a:pt x="1370837" y="769623"/>
                </a:lnTo>
                <a:lnTo>
                  <a:pt x="1372355" y="771916"/>
                </a:lnTo>
                <a:lnTo>
                  <a:pt x="1372355" y="778012"/>
                </a:lnTo>
                <a:lnTo>
                  <a:pt x="1370837" y="780291"/>
                </a:lnTo>
                <a:lnTo>
                  <a:pt x="1368541" y="782584"/>
                </a:lnTo>
                <a:lnTo>
                  <a:pt x="1360923" y="78258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360295" y="5082542"/>
            <a:ext cx="106045" cy="96520"/>
          </a:xfrm>
          <a:custGeom>
            <a:avLst/>
            <a:gdLst/>
            <a:ahLst/>
            <a:cxnLst/>
            <a:rect l="l" t="t" r="r" b="b"/>
            <a:pathLst>
              <a:path w="106045" h="96520">
                <a:moveTo>
                  <a:pt x="56386" y="32004"/>
                </a:moveTo>
                <a:lnTo>
                  <a:pt x="64004" y="96014"/>
                </a:lnTo>
                <a:lnTo>
                  <a:pt x="0" y="0"/>
                </a:lnTo>
                <a:lnTo>
                  <a:pt x="105908" y="0"/>
                </a:lnTo>
                <a:lnTo>
                  <a:pt x="56386" y="3200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747640" y="5242566"/>
            <a:ext cx="94615" cy="646430"/>
          </a:xfrm>
          <a:custGeom>
            <a:avLst/>
            <a:gdLst/>
            <a:ahLst/>
            <a:cxnLst/>
            <a:rect l="l" t="t" r="r" b="b"/>
            <a:pathLst>
              <a:path w="94614" h="646429">
                <a:moveTo>
                  <a:pt x="0" y="105913"/>
                </a:moveTo>
                <a:lnTo>
                  <a:pt x="47249" y="0"/>
                </a:lnTo>
                <a:lnTo>
                  <a:pt x="74775" y="61716"/>
                </a:lnTo>
                <a:lnTo>
                  <a:pt x="47249" y="61716"/>
                </a:lnTo>
                <a:lnTo>
                  <a:pt x="44965" y="63240"/>
                </a:lnTo>
                <a:lnTo>
                  <a:pt x="41150" y="65519"/>
                </a:lnTo>
                <a:lnTo>
                  <a:pt x="39631" y="67812"/>
                </a:lnTo>
                <a:lnTo>
                  <a:pt x="39629" y="77791"/>
                </a:lnTo>
                <a:lnTo>
                  <a:pt x="0" y="105913"/>
                </a:lnTo>
                <a:close/>
              </a:path>
              <a:path w="94614" h="646429">
                <a:moveTo>
                  <a:pt x="39631" y="77790"/>
                </a:moveTo>
                <a:lnTo>
                  <a:pt x="39631" y="67812"/>
                </a:lnTo>
                <a:lnTo>
                  <a:pt x="41150" y="65519"/>
                </a:lnTo>
                <a:lnTo>
                  <a:pt x="44965" y="63240"/>
                </a:lnTo>
                <a:lnTo>
                  <a:pt x="47249" y="61716"/>
                </a:lnTo>
                <a:lnTo>
                  <a:pt x="51052" y="63240"/>
                </a:lnTo>
                <a:lnTo>
                  <a:pt x="52583" y="65519"/>
                </a:lnTo>
                <a:lnTo>
                  <a:pt x="54867" y="67812"/>
                </a:lnTo>
                <a:lnTo>
                  <a:pt x="54867" y="72384"/>
                </a:lnTo>
                <a:lnTo>
                  <a:pt x="47249" y="72384"/>
                </a:lnTo>
                <a:lnTo>
                  <a:pt x="39631" y="77790"/>
                </a:lnTo>
                <a:close/>
              </a:path>
              <a:path w="94614" h="646429">
                <a:moveTo>
                  <a:pt x="94487" y="105913"/>
                </a:moveTo>
                <a:lnTo>
                  <a:pt x="54867" y="77791"/>
                </a:lnTo>
                <a:lnTo>
                  <a:pt x="54867" y="67812"/>
                </a:lnTo>
                <a:lnTo>
                  <a:pt x="52583" y="65519"/>
                </a:lnTo>
                <a:lnTo>
                  <a:pt x="51052" y="63240"/>
                </a:lnTo>
                <a:lnTo>
                  <a:pt x="47249" y="61716"/>
                </a:lnTo>
                <a:lnTo>
                  <a:pt x="74775" y="61716"/>
                </a:lnTo>
                <a:lnTo>
                  <a:pt x="94487" y="105913"/>
                </a:lnTo>
                <a:close/>
              </a:path>
              <a:path w="94614" h="646429">
                <a:moveTo>
                  <a:pt x="51052" y="646176"/>
                </a:moveTo>
                <a:lnTo>
                  <a:pt x="44965" y="646176"/>
                </a:lnTo>
                <a:lnTo>
                  <a:pt x="41150" y="643883"/>
                </a:lnTo>
                <a:lnTo>
                  <a:pt x="39631" y="641604"/>
                </a:lnTo>
                <a:lnTo>
                  <a:pt x="39631" y="77790"/>
                </a:lnTo>
                <a:lnTo>
                  <a:pt x="47249" y="72384"/>
                </a:lnTo>
                <a:lnTo>
                  <a:pt x="54865" y="77790"/>
                </a:lnTo>
                <a:lnTo>
                  <a:pt x="54867" y="641604"/>
                </a:lnTo>
                <a:lnTo>
                  <a:pt x="52583" y="643883"/>
                </a:lnTo>
                <a:lnTo>
                  <a:pt x="51052" y="646176"/>
                </a:lnTo>
                <a:close/>
              </a:path>
              <a:path w="94614" h="646429">
                <a:moveTo>
                  <a:pt x="54867" y="77791"/>
                </a:moveTo>
                <a:lnTo>
                  <a:pt x="47249" y="72384"/>
                </a:lnTo>
                <a:lnTo>
                  <a:pt x="54867" y="72384"/>
                </a:lnTo>
                <a:lnTo>
                  <a:pt x="54867" y="777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787272" y="5304282"/>
            <a:ext cx="15240" cy="584835"/>
          </a:xfrm>
          <a:custGeom>
            <a:avLst/>
            <a:gdLst/>
            <a:ahLst/>
            <a:cxnLst/>
            <a:rect l="l" t="t" r="r" b="b"/>
            <a:pathLst>
              <a:path w="15239" h="584835">
                <a:moveTo>
                  <a:pt x="0" y="576071"/>
                </a:moveTo>
                <a:lnTo>
                  <a:pt x="0" y="6096"/>
                </a:lnTo>
                <a:lnTo>
                  <a:pt x="1518" y="3803"/>
                </a:lnTo>
                <a:lnTo>
                  <a:pt x="5333" y="1524"/>
                </a:lnTo>
                <a:lnTo>
                  <a:pt x="7617" y="0"/>
                </a:lnTo>
                <a:lnTo>
                  <a:pt x="11420" y="1524"/>
                </a:lnTo>
                <a:lnTo>
                  <a:pt x="12951" y="3803"/>
                </a:lnTo>
                <a:lnTo>
                  <a:pt x="15235" y="6096"/>
                </a:lnTo>
                <a:lnTo>
                  <a:pt x="15235" y="579887"/>
                </a:lnTo>
                <a:lnTo>
                  <a:pt x="12951" y="582167"/>
                </a:lnTo>
                <a:lnTo>
                  <a:pt x="11420" y="584459"/>
                </a:lnTo>
                <a:lnTo>
                  <a:pt x="5333" y="584459"/>
                </a:lnTo>
                <a:lnTo>
                  <a:pt x="1518" y="582167"/>
                </a:lnTo>
                <a:lnTo>
                  <a:pt x="0" y="579887"/>
                </a:lnTo>
                <a:lnTo>
                  <a:pt x="0" y="57607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747640" y="5242566"/>
            <a:ext cx="94615" cy="106045"/>
          </a:xfrm>
          <a:custGeom>
            <a:avLst/>
            <a:gdLst/>
            <a:ahLst/>
            <a:cxnLst/>
            <a:rect l="l" t="t" r="r" b="b"/>
            <a:pathLst>
              <a:path w="94614" h="106045">
                <a:moveTo>
                  <a:pt x="47249" y="72384"/>
                </a:moveTo>
                <a:lnTo>
                  <a:pt x="0" y="105913"/>
                </a:lnTo>
                <a:lnTo>
                  <a:pt x="47249" y="0"/>
                </a:lnTo>
                <a:lnTo>
                  <a:pt x="94487" y="105913"/>
                </a:lnTo>
                <a:lnTo>
                  <a:pt x="47249" y="7238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5444616" y="5398007"/>
            <a:ext cx="27622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35" dirty="0">
                <a:latin typeface="Arial"/>
                <a:cs typeface="Arial"/>
              </a:rPr>
              <a:t>I</a:t>
            </a:r>
            <a:r>
              <a:rPr sz="1350" spc="-90" dirty="0">
                <a:latin typeface="Arial"/>
                <a:cs typeface="Arial"/>
              </a:rPr>
              <a:t>SA</a:t>
            </a:r>
            <a:endParaRPr sz="135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282621" y="5398007"/>
            <a:ext cx="27622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35" dirty="0">
                <a:latin typeface="Arial"/>
                <a:cs typeface="Arial"/>
              </a:rPr>
              <a:t>I</a:t>
            </a:r>
            <a:r>
              <a:rPr sz="1350" spc="-90" dirty="0">
                <a:latin typeface="Arial"/>
                <a:cs typeface="Arial"/>
              </a:rPr>
              <a:t>SA</a:t>
            </a:r>
            <a:endParaRPr sz="135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415667" y="5776721"/>
            <a:ext cx="70802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40" dirty="0">
                <a:latin typeface="Arial"/>
                <a:cs typeface="Arial"/>
              </a:rPr>
              <a:t>ι</a:t>
            </a:r>
            <a:r>
              <a:rPr sz="1350" spc="-60" dirty="0">
                <a:latin typeface="Arial"/>
                <a:cs typeface="Arial"/>
              </a:rPr>
              <a:t>κ</a:t>
            </a:r>
            <a:r>
              <a:rPr sz="1350" spc="-70" dirty="0">
                <a:latin typeface="Arial"/>
                <a:cs typeface="Arial"/>
              </a:rPr>
              <a:t>ανό</a:t>
            </a:r>
            <a:r>
              <a:rPr sz="1350" spc="-30" dirty="0">
                <a:latin typeface="Arial"/>
                <a:cs typeface="Arial"/>
              </a:rPr>
              <a:t>τ</a:t>
            </a:r>
            <a:r>
              <a:rPr sz="1350" spc="-70" dirty="0">
                <a:latin typeface="Arial"/>
                <a:cs typeface="Arial"/>
              </a:rPr>
              <a:t>η</a:t>
            </a:r>
            <a:r>
              <a:rPr sz="1350" spc="-45" dirty="0">
                <a:latin typeface="Arial"/>
                <a:cs typeface="Arial"/>
              </a:rPr>
              <a:t>τ</a:t>
            </a:r>
            <a:r>
              <a:rPr sz="1350" spc="20" dirty="0">
                <a:latin typeface="Arial"/>
                <a:cs typeface="Arial"/>
              </a:rPr>
              <a:t>α</a:t>
            </a:r>
            <a:endParaRPr sz="135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359016" y="4603254"/>
            <a:ext cx="853440" cy="419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15" algn="ctr">
              <a:lnSpc>
                <a:spcPts val="1605"/>
              </a:lnSpc>
            </a:pPr>
            <a:r>
              <a:rPr sz="1350" spc="-40" dirty="0">
                <a:latin typeface="Arial"/>
                <a:cs typeface="Arial"/>
              </a:rPr>
              <a:t>ι</a:t>
            </a:r>
            <a:r>
              <a:rPr sz="1350" spc="-60" dirty="0">
                <a:latin typeface="Arial"/>
                <a:cs typeface="Arial"/>
              </a:rPr>
              <a:t>κ</a:t>
            </a:r>
            <a:r>
              <a:rPr sz="1350" spc="-70" dirty="0">
                <a:latin typeface="Arial"/>
                <a:cs typeface="Arial"/>
              </a:rPr>
              <a:t>ανό</a:t>
            </a:r>
            <a:r>
              <a:rPr sz="1350" spc="-30" dirty="0">
                <a:latin typeface="Arial"/>
                <a:cs typeface="Arial"/>
              </a:rPr>
              <a:t>τ</a:t>
            </a:r>
            <a:r>
              <a:rPr sz="1350" spc="-70" dirty="0">
                <a:latin typeface="Arial"/>
                <a:cs typeface="Arial"/>
              </a:rPr>
              <a:t>η</a:t>
            </a:r>
            <a:r>
              <a:rPr sz="1350" spc="-45" dirty="0">
                <a:latin typeface="Arial"/>
                <a:cs typeface="Arial"/>
              </a:rPr>
              <a:t>τ</a:t>
            </a:r>
            <a:r>
              <a:rPr sz="1350" spc="20" dirty="0">
                <a:latin typeface="Arial"/>
                <a:cs typeface="Arial"/>
              </a:rPr>
              <a:t>α</a:t>
            </a:r>
            <a:endParaRPr sz="1350">
              <a:latin typeface="Arial"/>
              <a:cs typeface="Arial"/>
            </a:endParaRPr>
          </a:p>
          <a:p>
            <a:pPr algn="ctr">
              <a:lnSpc>
                <a:spcPts val="1605"/>
              </a:lnSpc>
            </a:pPr>
            <a:r>
              <a:rPr sz="1350" spc="-40" dirty="0">
                <a:latin typeface="Arial"/>
                <a:cs typeface="Arial"/>
              </a:rPr>
              <a:t>(</a:t>
            </a:r>
            <a:r>
              <a:rPr sz="1350" spc="-85" dirty="0">
                <a:latin typeface="Arial"/>
                <a:cs typeface="Arial"/>
              </a:rPr>
              <a:t>D</a:t>
            </a:r>
            <a:r>
              <a:rPr sz="1350" spc="-90" dirty="0">
                <a:latin typeface="Arial"/>
                <a:cs typeface="Arial"/>
              </a:rPr>
              <a:t>E</a:t>
            </a:r>
            <a:r>
              <a:rPr sz="1350" spc="-75" dirty="0">
                <a:latin typeface="Arial"/>
                <a:cs typeface="Arial"/>
              </a:rPr>
              <a:t>F</a:t>
            </a:r>
            <a:r>
              <a:rPr sz="1350" spc="-90" dirty="0">
                <a:latin typeface="Arial"/>
                <a:cs typeface="Arial"/>
              </a:rPr>
              <a:t>A</a:t>
            </a:r>
            <a:r>
              <a:rPr sz="1350" spc="-75" dirty="0">
                <a:latin typeface="Arial"/>
                <a:cs typeface="Arial"/>
              </a:rPr>
              <a:t>UL</a:t>
            </a:r>
            <a:r>
              <a:rPr sz="1350" spc="-55" dirty="0">
                <a:latin typeface="Arial"/>
                <a:cs typeface="Arial"/>
              </a:rPr>
              <a:t>T</a:t>
            </a:r>
            <a:r>
              <a:rPr sz="1350" spc="10" dirty="0">
                <a:latin typeface="Arial"/>
                <a:cs typeface="Arial"/>
              </a:rPr>
              <a:t>)</a:t>
            </a:r>
            <a:endParaRPr sz="1350">
              <a:latin typeface="Arial"/>
              <a:cs typeface="Aria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7208396" y="5880353"/>
            <a:ext cx="1130935" cy="318770"/>
          </a:xfrm>
          <a:custGeom>
            <a:avLst/>
            <a:gdLst/>
            <a:ahLst/>
            <a:cxnLst/>
            <a:rect l="l" t="t" r="r" b="b"/>
            <a:pathLst>
              <a:path w="1130934" h="318770">
                <a:moveTo>
                  <a:pt x="1130810" y="0"/>
                </a:moveTo>
                <a:lnTo>
                  <a:pt x="0" y="0"/>
                </a:lnTo>
                <a:lnTo>
                  <a:pt x="0" y="318522"/>
                </a:lnTo>
                <a:lnTo>
                  <a:pt x="1130810" y="318522"/>
                </a:lnTo>
                <a:lnTo>
                  <a:pt x="1130810" y="0"/>
                </a:lnTo>
                <a:close/>
              </a:path>
            </a:pathLst>
          </a:custGeom>
          <a:ln w="126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7390003" y="5919216"/>
            <a:ext cx="78295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90" dirty="0">
                <a:latin typeface="Arial"/>
                <a:cs typeface="Arial"/>
              </a:rPr>
              <a:t>π</a:t>
            </a:r>
            <a:r>
              <a:rPr sz="1350" spc="-40" dirty="0">
                <a:latin typeface="Arial"/>
                <a:cs typeface="Arial"/>
              </a:rPr>
              <a:t>ι</a:t>
            </a:r>
            <a:r>
              <a:rPr sz="1350" spc="-60" dirty="0">
                <a:latin typeface="Arial"/>
                <a:cs typeface="Arial"/>
              </a:rPr>
              <a:t>γκ</a:t>
            </a:r>
            <a:r>
              <a:rPr sz="1350" spc="-70" dirty="0">
                <a:latin typeface="Arial"/>
                <a:cs typeface="Arial"/>
              </a:rPr>
              <a:t>ο</a:t>
            </a:r>
            <a:r>
              <a:rPr sz="1350" spc="-55" dirty="0">
                <a:latin typeface="Arial"/>
                <a:cs typeface="Arial"/>
              </a:rPr>
              <a:t>υ</a:t>
            </a:r>
            <a:r>
              <a:rPr sz="1350" spc="-40" dirty="0">
                <a:latin typeface="Arial"/>
                <a:cs typeface="Arial"/>
              </a:rPr>
              <a:t>ί</a:t>
            </a:r>
            <a:r>
              <a:rPr sz="1350" spc="-60" dirty="0">
                <a:latin typeface="Arial"/>
                <a:cs typeface="Arial"/>
              </a:rPr>
              <a:t>ν</a:t>
            </a:r>
            <a:r>
              <a:rPr sz="1350" spc="-70" dirty="0">
                <a:latin typeface="Arial"/>
                <a:cs typeface="Arial"/>
              </a:rPr>
              <a:t>ο</a:t>
            </a:r>
            <a:r>
              <a:rPr sz="1350" spc="15" dirty="0">
                <a:latin typeface="Arial"/>
                <a:cs typeface="Arial"/>
              </a:rPr>
              <a:t>ς</a:t>
            </a:r>
            <a:endParaRPr sz="135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9188074" y="5880353"/>
            <a:ext cx="1130935" cy="318770"/>
          </a:xfrm>
          <a:prstGeom prst="rect">
            <a:avLst/>
          </a:prstGeom>
          <a:ln w="12660">
            <a:solidFill>
              <a:srgbClr val="000000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204470">
              <a:lnSpc>
                <a:spcPct val="100000"/>
              </a:lnSpc>
              <a:spcBef>
                <a:spcPts val="254"/>
              </a:spcBef>
            </a:pPr>
            <a:r>
              <a:rPr sz="1350" spc="-80" dirty="0">
                <a:latin typeface="Arial"/>
                <a:cs typeface="Arial"/>
              </a:rPr>
              <a:t>δ</a:t>
            </a:r>
            <a:r>
              <a:rPr sz="1350" spc="-55" dirty="0">
                <a:latin typeface="Arial"/>
                <a:cs typeface="Arial"/>
              </a:rPr>
              <a:t>ε</a:t>
            </a:r>
            <a:r>
              <a:rPr sz="1350" spc="15" dirty="0">
                <a:latin typeface="Arial"/>
                <a:cs typeface="Arial"/>
              </a:rPr>
              <a:t>ν</a:t>
            </a:r>
            <a:r>
              <a:rPr sz="1350" spc="-105" dirty="0">
                <a:latin typeface="Arial"/>
                <a:cs typeface="Arial"/>
              </a:rPr>
              <a:t> </a:t>
            </a:r>
            <a:r>
              <a:rPr sz="1350" spc="-90" dirty="0">
                <a:latin typeface="Arial"/>
                <a:cs typeface="Arial"/>
              </a:rPr>
              <a:t>π</a:t>
            </a:r>
            <a:r>
              <a:rPr sz="1350" spc="-60" dirty="0">
                <a:latin typeface="Arial"/>
                <a:cs typeface="Arial"/>
              </a:rPr>
              <a:t>ε</a:t>
            </a:r>
            <a:r>
              <a:rPr sz="1350" spc="-45" dirty="0">
                <a:latin typeface="Arial"/>
                <a:cs typeface="Arial"/>
              </a:rPr>
              <a:t>τ</a:t>
            </a:r>
            <a:r>
              <a:rPr sz="1350" spc="-70" dirty="0">
                <a:latin typeface="Arial"/>
                <a:cs typeface="Arial"/>
              </a:rPr>
              <a:t>ά</a:t>
            </a:r>
            <a:r>
              <a:rPr sz="1350" spc="-45" dirty="0">
                <a:latin typeface="Arial"/>
                <a:cs typeface="Arial"/>
              </a:rPr>
              <a:t>ε</a:t>
            </a:r>
            <a:r>
              <a:rPr sz="1350" spc="5" dirty="0">
                <a:latin typeface="Arial"/>
                <a:cs typeface="Arial"/>
              </a:rPr>
              <a:t>ι</a:t>
            </a:r>
            <a:endParaRPr sz="135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7208405" y="4923282"/>
            <a:ext cx="1130935" cy="319405"/>
          </a:xfrm>
          <a:custGeom>
            <a:avLst/>
            <a:gdLst/>
            <a:ahLst/>
            <a:cxnLst/>
            <a:rect l="l" t="t" r="r" b="b"/>
            <a:pathLst>
              <a:path w="1130934" h="319404">
                <a:moveTo>
                  <a:pt x="0" y="0"/>
                </a:moveTo>
                <a:lnTo>
                  <a:pt x="0" y="319277"/>
                </a:lnTo>
                <a:lnTo>
                  <a:pt x="1130807" y="319277"/>
                </a:lnTo>
                <a:lnTo>
                  <a:pt x="113080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7208396" y="4923287"/>
            <a:ext cx="1130935" cy="319405"/>
          </a:xfrm>
          <a:prstGeom prst="rect">
            <a:avLst/>
          </a:prstGeom>
          <a:ln w="12660">
            <a:solidFill>
              <a:srgbClr val="000000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344170">
              <a:lnSpc>
                <a:spcPct val="100000"/>
              </a:lnSpc>
              <a:spcBef>
                <a:spcPts val="254"/>
              </a:spcBef>
            </a:pPr>
            <a:r>
              <a:rPr sz="1350" spc="-90" dirty="0">
                <a:latin typeface="Arial"/>
                <a:cs typeface="Arial"/>
              </a:rPr>
              <a:t>π</a:t>
            </a:r>
            <a:r>
              <a:rPr sz="1350" spc="-55" dirty="0">
                <a:latin typeface="Arial"/>
                <a:cs typeface="Arial"/>
              </a:rPr>
              <a:t>ε</a:t>
            </a:r>
            <a:r>
              <a:rPr sz="1350" spc="-50" dirty="0">
                <a:latin typeface="Arial"/>
                <a:cs typeface="Arial"/>
              </a:rPr>
              <a:t>τ</a:t>
            </a:r>
            <a:r>
              <a:rPr sz="1350" spc="-70" dirty="0">
                <a:latin typeface="Arial"/>
                <a:cs typeface="Arial"/>
              </a:rPr>
              <a:t>ά</a:t>
            </a:r>
            <a:r>
              <a:rPr sz="1350" spc="-55" dirty="0">
                <a:latin typeface="Arial"/>
                <a:cs typeface="Arial"/>
              </a:rPr>
              <a:t>ε</a:t>
            </a:r>
            <a:r>
              <a:rPr sz="1350" spc="5" dirty="0">
                <a:latin typeface="Arial"/>
                <a:cs typeface="Arial"/>
              </a:rPr>
              <a:t>ι</a:t>
            </a:r>
            <a:endParaRPr sz="1350">
              <a:latin typeface="Arial"/>
              <a:cs typeface="Arial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5229485" y="4923287"/>
            <a:ext cx="1130935" cy="319405"/>
          </a:xfrm>
          <a:custGeom>
            <a:avLst/>
            <a:gdLst/>
            <a:ahLst/>
            <a:cxnLst/>
            <a:rect l="l" t="t" r="r" b="b"/>
            <a:pathLst>
              <a:path w="1130935" h="319404">
                <a:moveTo>
                  <a:pt x="1130810" y="0"/>
                </a:moveTo>
                <a:lnTo>
                  <a:pt x="0" y="0"/>
                </a:lnTo>
                <a:lnTo>
                  <a:pt x="0" y="319278"/>
                </a:lnTo>
                <a:lnTo>
                  <a:pt x="1130810" y="319278"/>
                </a:lnTo>
                <a:lnTo>
                  <a:pt x="1130810" y="0"/>
                </a:lnTo>
                <a:close/>
              </a:path>
            </a:pathLst>
          </a:custGeom>
          <a:ln w="126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5572633" y="4962144"/>
            <a:ext cx="459740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90" dirty="0">
                <a:latin typeface="Arial"/>
                <a:cs typeface="Arial"/>
              </a:rPr>
              <a:t>π</a:t>
            </a:r>
            <a:r>
              <a:rPr sz="1350" spc="-45" dirty="0">
                <a:latin typeface="Arial"/>
                <a:cs typeface="Arial"/>
              </a:rPr>
              <a:t>τ</a:t>
            </a:r>
            <a:r>
              <a:rPr sz="1350" spc="-70" dirty="0">
                <a:latin typeface="Arial"/>
                <a:cs typeface="Arial"/>
              </a:rPr>
              <a:t>η</a:t>
            </a:r>
            <a:r>
              <a:rPr sz="1350" spc="-60" dirty="0">
                <a:latin typeface="Arial"/>
                <a:cs typeface="Arial"/>
              </a:rPr>
              <a:t>ν</a:t>
            </a:r>
            <a:r>
              <a:rPr sz="1350" spc="20" dirty="0">
                <a:latin typeface="Arial"/>
                <a:cs typeface="Arial"/>
              </a:rPr>
              <a:t>ό</a:t>
            </a:r>
            <a:endParaRPr sz="135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229485" y="5880353"/>
            <a:ext cx="1130935" cy="318770"/>
          </a:xfrm>
          <a:custGeom>
            <a:avLst/>
            <a:gdLst/>
            <a:ahLst/>
            <a:cxnLst/>
            <a:rect l="l" t="t" r="r" b="b"/>
            <a:pathLst>
              <a:path w="1130935" h="318770">
                <a:moveTo>
                  <a:pt x="1130810" y="0"/>
                </a:moveTo>
                <a:lnTo>
                  <a:pt x="0" y="0"/>
                </a:lnTo>
                <a:lnTo>
                  <a:pt x="0" y="318522"/>
                </a:lnTo>
                <a:lnTo>
                  <a:pt x="1130810" y="318522"/>
                </a:lnTo>
                <a:lnTo>
                  <a:pt x="1130810" y="0"/>
                </a:lnTo>
                <a:close/>
              </a:path>
            </a:pathLst>
          </a:custGeom>
          <a:ln w="126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5497207" y="5919216"/>
            <a:ext cx="59626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50" spc="-60" dirty="0">
                <a:latin typeface="Arial"/>
                <a:cs typeface="Arial"/>
              </a:rPr>
              <a:t>κ</a:t>
            </a:r>
            <a:r>
              <a:rPr sz="1350" spc="-70" dirty="0">
                <a:latin typeface="Arial"/>
                <a:cs typeface="Arial"/>
              </a:rPr>
              <a:t>ανα</a:t>
            </a:r>
            <a:r>
              <a:rPr sz="1350" spc="-55" dirty="0">
                <a:latin typeface="Arial"/>
                <a:cs typeface="Arial"/>
              </a:rPr>
              <a:t>ρ</a:t>
            </a:r>
            <a:r>
              <a:rPr sz="1350" spc="-40" dirty="0">
                <a:latin typeface="Arial"/>
                <a:cs typeface="Arial"/>
              </a:rPr>
              <a:t>ί</a:t>
            </a:r>
            <a:r>
              <a:rPr sz="1350" spc="-65" dirty="0">
                <a:latin typeface="Arial"/>
                <a:cs typeface="Arial"/>
              </a:rPr>
              <a:t>νι</a:t>
            </a:r>
            <a:endParaRPr sz="1350">
              <a:latin typeface="Arial"/>
              <a:cs typeface="Arial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150" name="object 15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9832" y="336042"/>
            <a:ext cx="625094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Πλεονεκτ</a:t>
            </a:r>
            <a:r>
              <a:rPr spc="0" dirty="0"/>
              <a:t>ή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α</a:t>
            </a:r>
            <a:r>
              <a:rPr spc="-90" dirty="0"/>
              <a:t>τ</a:t>
            </a:r>
            <a:r>
              <a:rPr spc="-5" dirty="0"/>
              <a:t>α</a:t>
            </a:r>
            <a:r>
              <a:rPr dirty="0"/>
              <a:t> </a:t>
            </a:r>
            <a:r>
              <a:rPr spc="-110" dirty="0"/>
              <a:t>κ</a:t>
            </a:r>
            <a:r>
              <a:rPr spc="-5" dirty="0"/>
              <a:t>αι</a:t>
            </a:r>
            <a:r>
              <a:rPr spc="5" dirty="0"/>
              <a:t> </a:t>
            </a:r>
            <a:r>
              <a:rPr spc="-5" dirty="0"/>
              <a:t>Μειονεκτ</a:t>
            </a:r>
            <a:r>
              <a:rPr spc="0" dirty="0"/>
              <a:t>ή</a:t>
            </a:r>
            <a:r>
              <a:rPr spc="105" dirty="0">
                <a:latin typeface="Arial"/>
                <a:cs typeface="Arial"/>
              </a:rPr>
              <a:t>µ</a:t>
            </a:r>
            <a:r>
              <a:rPr spc="-10" dirty="0"/>
              <a:t>α</a:t>
            </a:r>
            <a:r>
              <a:rPr spc="-90" dirty="0"/>
              <a:t>τ</a:t>
            </a:r>
            <a:r>
              <a:rPr spc="-5" dirty="0"/>
              <a:t>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843" y="1030478"/>
            <a:ext cx="9746615" cy="5457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Συ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παγή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αναπαράστασ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(κληρον</a:t>
            </a:r>
            <a:r>
              <a:rPr sz="2200" spc="5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ικότητ</a:t>
            </a:r>
            <a:r>
              <a:rPr sz="2200" dirty="0">
                <a:latin typeface="Times New Roman"/>
                <a:cs typeface="Times New Roman"/>
              </a:rPr>
              <a:t>α, </a:t>
            </a:r>
            <a:r>
              <a:rPr sz="2200" spc="-10" dirty="0">
                <a:latin typeface="Times New Roman"/>
                <a:cs typeface="Times New Roman"/>
              </a:rPr>
              <a:t>προσκολλ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ένε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διαδικασίε</a:t>
            </a:r>
            <a:r>
              <a:rPr sz="2200" spc="0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)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9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∆υνατότητ</a:t>
            </a:r>
            <a:r>
              <a:rPr sz="2200" spc="5" dirty="0">
                <a:latin typeface="Times New Roman"/>
                <a:cs typeface="Times New Roman"/>
              </a:rPr>
              <a:t>α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εξαγωγή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5" dirty="0">
                <a:latin typeface="Times New Roman"/>
                <a:cs typeface="Times New Roman"/>
              </a:rPr>
              <a:t>υ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περα</a:t>
            </a:r>
            <a:r>
              <a:rPr sz="2200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άτω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(λόγ</a:t>
            </a:r>
            <a:r>
              <a:rPr sz="2200" dirty="0">
                <a:latin typeface="Times New Roman"/>
                <a:cs typeface="Times New Roman"/>
              </a:rPr>
              <a:t>ω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τη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ιεραρχική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δ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ής</a:t>
            </a:r>
            <a:r>
              <a:rPr sz="2200" dirty="0">
                <a:latin typeface="Times New Roman"/>
                <a:cs typeface="Times New Roman"/>
              </a:rPr>
              <a:t>).</a:t>
            </a:r>
            <a:endParaRPr sz="22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870"/>
              </a:spcBef>
              <a:buFont typeface="Meiryo"/>
              <a:buChar char="❖"/>
              <a:tabLst>
                <a:tab pos="361950" algn="l"/>
              </a:tabLst>
            </a:pPr>
            <a:r>
              <a:rPr sz="2200" dirty="0">
                <a:latin typeface="Times New Roman"/>
                <a:cs typeface="Times New Roman"/>
              </a:rPr>
              <a:t>Η </a:t>
            </a:r>
            <a:r>
              <a:rPr sz="2200" spc="-5" dirty="0">
                <a:latin typeface="Times New Roman"/>
                <a:cs typeface="Times New Roman"/>
              </a:rPr>
              <a:t>γνώσ</a:t>
            </a:r>
            <a:r>
              <a:rPr sz="2200" dirty="0">
                <a:latin typeface="Times New Roman"/>
                <a:cs typeface="Times New Roman"/>
              </a:rPr>
              <a:t>η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πο</a:t>
            </a:r>
            <a:r>
              <a:rPr sz="2200" dirty="0">
                <a:latin typeface="Times New Roman"/>
                <a:cs typeface="Times New Roman"/>
              </a:rPr>
              <a:t>υ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περιγράφετα</a:t>
            </a:r>
            <a:r>
              <a:rPr sz="2200" spc="-5" dirty="0">
                <a:latin typeface="Times New Roman"/>
                <a:cs typeface="Times New Roman"/>
              </a:rPr>
              <a:t>ι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είνα</a:t>
            </a:r>
            <a:r>
              <a:rPr sz="2200" dirty="0">
                <a:latin typeface="Times New Roman"/>
                <a:cs typeface="Times New Roman"/>
              </a:rPr>
              <a:t>ι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πολλέ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φορέ</a:t>
            </a:r>
            <a:r>
              <a:rPr sz="2200" dirty="0">
                <a:latin typeface="Times New Roman"/>
                <a:cs typeface="Times New Roman"/>
              </a:rPr>
              <a:t>ς </a:t>
            </a:r>
            <a:r>
              <a:rPr sz="2200" spc="-10" dirty="0">
                <a:latin typeface="Times New Roman"/>
                <a:cs typeface="Times New Roman"/>
              </a:rPr>
              <a:t>διάσπαρτ</a:t>
            </a:r>
            <a:r>
              <a:rPr sz="2200" spc="-5" dirty="0">
                <a:latin typeface="Times New Roman"/>
                <a:cs typeface="Times New Roman"/>
              </a:rPr>
              <a:t>η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έσ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</a:t>
            </a:r>
            <a:r>
              <a:rPr sz="2200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δίκτυ</a:t>
            </a:r>
            <a:r>
              <a:rPr sz="2200" spc="-10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α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αζήτηση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παίρνει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πολ</a:t>
            </a:r>
            <a:r>
              <a:rPr sz="2000" spc="-5" dirty="0">
                <a:latin typeface="Times New Roman"/>
                <a:cs typeface="Times New Roman"/>
              </a:rPr>
              <a:t>ύ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χρόνο</a:t>
            </a:r>
            <a:endParaRPr sz="20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0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παρ</a:t>
            </a:r>
            <a:r>
              <a:rPr sz="2000" dirty="0">
                <a:latin typeface="Times New Roman"/>
                <a:cs typeface="Times New Roman"/>
              </a:rPr>
              <a:t>α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ικρή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αλλαγ</a:t>
            </a:r>
            <a:r>
              <a:rPr sz="2000" spc="-5" dirty="0">
                <a:latin typeface="Times New Roman"/>
                <a:cs typeface="Times New Roman"/>
              </a:rPr>
              <a:t>ή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 επιφέρει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ασιολογικές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αλλαγές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24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buFont typeface="Meiryo"/>
              <a:buChar char="❖"/>
              <a:tabLst>
                <a:tab pos="361950" algn="l"/>
              </a:tabLst>
            </a:pPr>
            <a:r>
              <a:rPr sz="2200" b="1" spc="-5" dirty="0">
                <a:latin typeface="Times New Roman"/>
                <a:cs typeface="Times New Roman"/>
              </a:rPr>
              <a:t>Ευριστικ</a:t>
            </a:r>
            <a:r>
              <a:rPr sz="2200" b="1" dirty="0">
                <a:latin typeface="Times New Roman"/>
                <a:cs typeface="Times New Roman"/>
              </a:rPr>
              <a:t>ή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ανεπάρκει</a:t>
            </a:r>
            <a:r>
              <a:rPr sz="2200" b="1" dirty="0">
                <a:latin typeface="Times New Roman"/>
                <a:cs typeface="Times New Roman"/>
              </a:rPr>
              <a:t>α </a:t>
            </a:r>
            <a:r>
              <a:rPr sz="2200" spc="-5" dirty="0">
                <a:latin typeface="Times New Roman"/>
                <a:cs typeface="Times New Roman"/>
              </a:rPr>
              <a:t>(heuristi</a:t>
            </a:r>
            <a:r>
              <a:rPr sz="2200" dirty="0">
                <a:latin typeface="Times New Roman"/>
                <a:cs typeface="Times New Roman"/>
              </a:rPr>
              <a:t>c inadequacy)</a:t>
            </a:r>
            <a:endParaRPr sz="2200">
              <a:latin typeface="Times New Roman"/>
              <a:cs typeface="Times New Roman"/>
            </a:endParaRPr>
          </a:p>
          <a:p>
            <a:pPr marL="711200" marR="5080" indent="-349885">
              <a:lnSpc>
                <a:spcPts val="2300"/>
              </a:lnSpc>
              <a:spcBef>
                <a:spcPts val="36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κάθε φορά που γίνεται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αζήτηση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συγκεκρ</a:t>
            </a:r>
            <a:r>
              <a:rPr sz="2000" spc="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ένης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πληροφορίας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 </a:t>
            </a:r>
            <a:r>
              <a:rPr sz="2000" dirty="0">
                <a:latin typeface="Times New Roman"/>
                <a:cs typeface="Times New Roman"/>
              </a:rPr>
              <a:t>ε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φανιστεί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το φαιν</a:t>
            </a:r>
            <a:r>
              <a:rPr sz="2000" dirty="0">
                <a:latin typeface="Times New Roman"/>
                <a:cs typeface="Times New Roman"/>
              </a:rPr>
              <a:t>ό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ενο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της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συνδυαστικής</a:t>
            </a:r>
            <a:r>
              <a:rPr sz="2000" i="1" spc="1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έκρηξης</a:t>
            </a:r>
            <a:r>
              <a:rPr sz="2000" i="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combinatorial</a:t>
            </a:r>
            <a:r>
              <a:rPr sz="2000" i="1" spc="-1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explosion</a:t>
            </a:r>
            <a:r>
              <a:rPr sz="2000" spc="-10" dirty="0">
                <a:latin typeface="Times New Roman"/>
                <a:cs typeface="Times New Roman"/>
              </a:rPr>
              <a:t>).</a:t>
            </a:r>
            <a:endParaRPr sz="2000">
              <a:latin typeface="Times New Roman"/>
              <a:cs typeface="Times New Roman"/>
            </a:endParaRPr>
          </a:p>
          <a:p>
            <a:pPr marL="361315" indent="-348615">
              <a:lnSpc>
                <a:spcPct val="100000"/>
              </a:lnSpc>
              <a:spcBef>
                <a:spcPts val="125"/>
              </a:spcBef>
              <a:buFont typeface="Meiryo"/>
              <a:buChar char="❖"/>
              <a:tabLst>
                <a:tab pos="361950" algn="l"/>
              </a:tabLst>
            </a:pPr>
            <a:r>
              <a:rPr sz="2200" b="1" spc="-5" dirty="0">
                <a:latin typeface="Times New Roman"/>
                <a:cs typeface="Times New Roman"/>
              </a:rPr>
              <a:t>Λογικ</a:t>
            </a:r>
            <a:r>
              <a:rPr sz="2200" b="1" dirty="0">
                <a:latin typeface="Times New Roman"/>
                <a:cs typeface="Times New Roman"/>
              </a:rPr>
              <a:t>ή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ανεπάρκει</a:t>
            </a:r>
            <a:r>
              <a:rPr sz="2200" b="1" dirty="0">
                <a:latin typeface="Times New Roman"/>
                <a:cs typeface="Times New Roman"/>
              </a:rPr>
              <a:t>α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(logica</a:t>
            </a:r>
            <a:r>
              <a:rPr sz="2200" dirty="0">
                <a:latin typeface="Times New Roman"/>
                <a:cs typeface="Times New Roman"/>
              </a:rPr>
              <a:t>l inadequacy)</a:t>
            </a:r>
            <a:endParaRPr sz="2200">
              <a:latin typeface="Times New Roman"/>
              <a:cs typeface="Times New Roman"/>
            </a:endParaRPr>
          </a:p>
          <a:p>
            <a:pPr marL="361315">
              <a:lnSpc>
                <a:spcPct val="100000"/>
              </a:lnSpc>
              <a:spcBef>
                <a:spcPts val="204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η ση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ασιολογία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των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αντικε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90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ένων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δεν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είναι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ξεκά</a:t>
            </a:r>
            <a:r>
              <a:rPr sz="2000" dirty="0">
                <a:latin typeface="Times New Roman"/>
                <a:cs typeface="Times New Roman"/>
              </a:rPr>
              <a:t>θ</a:t>
            </a:r>
            <a:r>
              <a:rPr sz="2000" spc="-10" dirty="0">
                <a:latin typeface="Times New Roman"/>
                <a:cs typeface="Times New Roman"/>
              </a:rPr>
              <a:t>αρη</a:t>
            </a:r>
            <a:endParaRPr sz="2000">
              <a:latin typeface="Times New Roman"/>
              <a:cs typeface="Times New Roman"/>
            </a:endParaRPr>
          </a:p>
          <a:p>
            <a:pPr marL="711200" marR="745490" indent="-349885">
              <a:lnSpc>
                <a:spcPts val="2300"/>
              </a:lnSpc>
              <a:spcBef>
                <a:spcPts val="355"/>
              </a:spcBef>
              <a:tabLst>
                <a:tab pos="711200" algn="l"/>
              </a:tabLst>
            </a:pPr>
            <a:r>
              <a:rPr sz="1800" spc="229" dirty="0">
                <a:latin typeface="Meiryo"/>
                <a:cs typeface="Meiryo"/>
              </a:rPr>
              <a:t>Q	</a:t>
            </a:r>
            <a:r>
              <a:rPr sz="2000" spc="-5" dirty="0">
                <a:latin typeface="Times New Roman"/>
                <a:cs typeface="Times New Roman"/>
              </a:rPr>
              <a:t>ένα "</a:t>
            </a:r>
            <a:r>
              <a:rPr sz="2000" i="1" spc="-5" dirty="0">
                <a:latin typeface="Times New Roman"/>
                <a:cs typeface="Times New Roman"/>
              </a:rPr>
              <a:t>αυτοκίνητ</a:t>
            </a:r>
            <a:r>
              <a:rPr sz="2000" i="1" spc="5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" στο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ση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ασιολογικό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δίκτυο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πορεί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να εκληφθεί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ω</a:t>
            </a:r>
            <a:r>
              <a:rPr sz="2000" spc="-5" dirty="0">
                <a:latin typeface="Times New Roman"/>
                <a:cs typeface="Times New Roman"/>
              </a:rPr>
              <a:t>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οποιοδήποτε αυτοκίνητο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</a:t>
            </a:r>
            <a:r>
              <a:rPr sz="2000" spc="-10" dirty="0">
                <a:latin typeface="Times New Roman"/>
                <a:cs typeface="Times New Roman"/>
              </a:rPr>
              <a:t>κλάσ</a:t>
            </a:r>
            <a:r>
              <a:rPr sz="2000" dirty="0">
                <a:latin typeface="Times New Roman"/>
                <a:cs typeface="Times New Roman"/>
              </a:rPr>
              <a:t>η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ή ένα συγκεκρ</a:t>
            </a:r>
            <a:r>
              <a:rPr sz="2000" dirty="0">
                <a:latin typeface="Times New Roman"/>
                <a:cs typeface="Times New Roman"/>
              </a:rPr>
              <a:t>ι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5" dirty="0">
                <a:latin typeface="Times New Roman"/>
                <a:cs typeface="Times New Roman"/>
              </a:rPr>
              <a:t>ένο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αυτοκίνητο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(α</a:t>
            </a:r>
            <a:r>
              <a:rPr sz="2000" dirty="0">
                <a:latin typeface="Times New Roman"/>
                <a:cs typeface="Times New Roman"/>
              </a:rPr>
              <a:t>ν</a:t>
            </a:r>
            <a:r>
              <a:rPr sz="2000" spc="-5" dirty="0">
                <a:latin typeface="Times New Roman"/>
                <a:cs typeface="Times New Roman"/>
              </a:rPr>
              <a:t>τικε</a:t>
            </a:r>
            <a:r>
              <a:rPr sz="2000" spc="0" dirty="0">
                <a:latin typeface="Times New Roman"/>
                <a:cs typeface="Times New Roman"/>
              </a:rPr>
              <a:t>ί</a:t>
            </a:r>
            <a:r>
              <a:rPr sz="2000" spc="-85" dirty="0">
                <a:latin typeface="Times New Roman"/>
                <a:cs typeface="Times New Roman"/>
              </a:rPr>
              <a:t>µ</a:t>
            </a:r>
            <a:r>
              <a:rPr sz="2000" spc="-10" dirty="0">
                <a:latin typeface="Times New Roman"/>
                <a:cs typeface="Times New Roman"/>
              </a:rPr>
              <a:t>εν</a:t>
            </a:r>
            <a:r>
              <a:rPr sz="2000" dirty="0">
                <a:latin typeface="Times New Roman"/>
                <a:cs typeface="Times New Roman"/>
              </a:rPr>
              <a:t>ο</a:t>
            </a:r>
            <a:r>
              <a:rPr sz="2000" spc="-5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Times New Roman"/>
              <a:cs typeface="Times New Roman"/>
            </a:endParaRPr>
          </a:p>
          <a:p>
            <a:pPr marL="361315" marR="229870" indent="-348615">
              <a:lnSpc>
                <a:spcPts val="2530"/>
              </a:lnSpc>
              <a:buFont typeface="Meiryo"/>
              <a:buChar char="❖"/>
              <a:tabLst>
                <a:tab pos="361950" algn="l"/>
              </a:tabLst>
            </a:pPr>
            <a:r>
              <a:rPr sz="2200" b="1" spc="-5" dirty="0">
                <a:latin typeface="Times New Roman"/>
                <a:cs typeface="Times New Roman"/>
              </a:rPr>
              <a:t>Βασικότερ</a:t>
            </a:r>
            <a:r>
              <a:rPr sz="2200" b="1" dirty="0">
                <a:latin typeface="Times New Roman"/>
                <a:cs typeface="Times New Roman"/>
              </a:rPr>
              <a:t>ο 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spc="-5" dirty="0">
                <a:latin typeface="Times New Roman"/>
                <a:cs typeface="Times New Roman"/>
              </a:rPr>
              <a:t>ειονέκτ</a:t>
            </a:r>
            <a:r>
              <a:rPr sz="2200" b="1" dirty="0">
                <a:latin typeface="Times New Roman"/>
                <a:cs typeface="Times New Roman"/>
              </a:rPr>
              <a:t>η</a:t>
            </a:r>
            <a:r>
              <a:rPr sz="2200" b="1" spc="-25" dirty="0">
                <a:latin typeface="Times New Roman"/>
                <a:cs typeface="Times New Roman"/>
              </a:rPr>
              <a:t>µ</a:t>
            </a:r>
            <a:r>
              <a:rPr sz="2200" b="1" spc="-5" dirty="0">
                <a:latin typeface="Times New Roman"/>
                <a:cs typeface="Times New Roman"/>
              </a:rPr>
              <a:t>α</a:t>
            </a:r>
            <a:r>
              <a:rPr sz="2200" dirty="0">
                <a:latin typeface="Times New Roman"/>
                <a:cs typeface="Times New Roman"/>
              </a:rPr>
              <a:t>: </a:t>
            </a:r>
            <a:r>
              <a:rPr sz="2200" spc="-5" dirty="0">
                <a:latin typeface="Times New Roman"/>
                <a:cs typeface="Times New Roman"/>
              </a:rPr>
              <a:t>δε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-5" dirty="0">
                <a:latin typeface="Times New Roman"/>
                <a:cs typeface="Times New Roman"/>
              </a:rPr>
              <a:t> υπάρχου</a:t>
            </a:r>
            <a:r>
              <a:rPr sz="2200" dirty="0">
                <a:latin typeface="Times New Roman"/>
                <a:cs typeface="Times New Roman"/>
              </a:rPr>
              <a:t>ν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προκαθορι</a:t>
            </a:r>
            <a:r>
              <a:rPr sz="2200" spc="5" dirty="0">
                <a:latin typeface="Times New Roman"/>
                <a:cs typeface="Times New Roman"/>
              </a:rPr>
              <a:t>σ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ένε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δ</a:t>
            </a:r>
            <a:r>
              <a:rPr sz="2200" spc="-5" dirty="0">
                <a:latin typeface="Times New Roman"/>
                <a:cs typeface="Times New Roman"/>
              </a:rPr>
              <a:t>ο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spc="-10" dirty="0">
                <a:latin typeface="Times New Roman"/>
                <a:cs typeface="Times New Roman"/>
              </a:rPr>
              <a:t>ικ</a:t>
            </a:r>
            <a:r>
              <a:rPr sz="2200" spc="-5" dirty="0">
                <a:latin typeface="Times New Roman"/>
                <a:cs typeface="Times New Roman"/>
              </a:rPr>
              <a:t>ά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σχέσει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πάνω στις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οποίε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90" dirty="0">
                <a:latin typeface="Times New Roman"/>
                <a:cs typeface="Times New Roman"/>
              </a:rPr>
              <a:t>µ</a:t>
            </a:r>
            <a:r>
              <a:rPr sz="2200" dirty="0">
                <a:latin typeface="Times New Roman"/>
                <a:cs typeface="Times New Roman"/>
              </a:rPr>
              <a:t>πορεί </a:t>
            </a:r>
            <a:r>
              <a:rPr sz="2200" spc="-5" dirty="0">
                <a:latin typeface="Times New Roman"/>
                <a:cs typeface="Times New Roman"/>
              </a:rPr>
              <a:t>να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στηριχτε</a:t>
            </a:r>
            <a:r>
              <a:rPr sz="2200" spc="-5" dirty="0">
                <a:latin typeface="Times New Roman"/>
                <a:cs typeface="Times New Roman"/>
              </a:rPr>
              <a:t>ί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ο</a:t>
            </a:r>
            <a:r>
              <a:rPr sz="2200" spc="-5" dirty="0">
                <a:latin typeface="Times New Roman"/>
                <a:cs typeface="Times New Roman"/>
              </a:rPr>
              <a:t> σχεδια</a:t>
            </a:r>
            <a:r>
              <a:rPr sz="2200" spc="5" dirty="0">
                <a:latin typeface="Times New Roman"/>
                <a:cs typeface="Times New Roman"/>
              </a:rPr>
              <a:t>σ</a:t>
            </a:r>
            <a:r>
              <a:rPr sz="2200" spc="-95" dirty="0">
                <a:latin typeface="Times New Roman"/>
                <a:cs typeface="Times New Roman"/>
              </a:rPr>
              <a:t>µ</a:t>
            </a:r>
            <a:r>
              <a:rPr sz="2200" spc="-5" dirty="0">
                <a:latin typeface="Times New Roman"/>
                <a:cs typeface="Times New Roman"/>
              </a:rPr>
              <a:t>ός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του</a:t>
            </a:r>
            <a:r>
              <a:rPr sz="2200" spc="-5" dirty="0">
                <a:latin typeface="Times New Roman"/>
                <a:cs typeface="Times New Roman"/>
              </a:rPr>
              <a:t>ς</a:t>
            </a:r>
            <a:r>
              <a:rPr sz="220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9247" y="7330820"/>
            <a:ext cx="240029" cy="0"/>
          </a:xfrm>
          <a:custGeom>
            <a:avLst/>
            <a:gdLst/>
            <a:ahLst/>
            <a:cxnLst/>
            <a:rect l="l" t="t" r="r" b="b"/>
            <a:pathLst>
              <a:path w="240029">
                <a:moveTo>
                  <a:pt x="0" y="0"/>
                </a:moveTo>
                <a:lnTo>
                  <a:pt x="240029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5531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0" y="0"/>
                </a:moveTo>
                <a:lnTo>
                  <a:pt x="0" y="225551"/>
                </a:lnTo>
                <a:lnTo>
                  <a:pt x="253746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5150" y="215265"/>
            <a:ext cx="254508" cy="254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927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27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09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09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81341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81341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37373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37373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40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93405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93405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49437" y="7330820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437" y="7316723"/>
            <a:ext cx="256540" cy="0"/>
          </a:xfrm>
          <a:custGeom>
            <a:avLst/>
            <a:gdLst/>
            <a:ahLst/>
            <a:cxnLst/>
            <a:rect l="l" t="t" r="r" b="b"/>
            <a:pathLst>
              <a:path w="256539">
                <a:moveTo>
                  <a:pt x="0" y="0"/>
                </a:moveTo>
                <a:lnTo>
                  <a:pt x="2560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0546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00546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6226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226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1905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51905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7585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7585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264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264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4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4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4623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4623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0302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0302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5982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05982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1661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1661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340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7340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83020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3020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8699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8699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79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379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0058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0058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5737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85737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1417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11417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37096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7096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27748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627748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8455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8455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41336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141336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39814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39814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5492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65492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1173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91173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168513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68513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2531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42531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682101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682101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938894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38894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195689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9195689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9452495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9452495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9709277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709277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966070" y="7330820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794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9966070" y="7316723"/>
            <a:ext cx="257175" cy="0"/>
          </a:xfrm>
          <a:custGeom>
            <a:avLst/>
            <a:gdLst/>
            <a:ahLst/>
            <a:cxnLst/>
            <a:rect l="l" t="t" r="r" b="b"/>
            <a:pathLst>
              <a:path w="257175">
                <a:moveTo>
                  <a:pt x="0" y="0"/>
                </a:moveTo>
                <a:lnTo>
                  <a:pt x="2568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9277" y="288797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22877" y="7330820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4">
                <a:moveTo>
                  <a:pt x="0" y="0"/>
                </a:moveTo>
                <a:lnTo>
                  <a:pt x="241553" y="0"/>
                </a:lnTo>
              </a:path>
            </a:pathLst>
          </a:custGeom>
          <a:ln w="28194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0222877" y="7091171"/>
            <a:ext cx="254000" cy="226060"/>
          </a:xfrm>
          <a:custGeom>
            <a:avLst/>
            <a:gdLst/>
            <a:ahLst/>
            <a:cxnLst/>
            <a:rect l="l" t="t" r="r" b="b"/>
            <a:pathLst>
              <a:path w="254000" h="226059">
                <a:moveTo>
                  <a:pt x="253746" y="0"/>
                </a:moveTo>
                <a:lnTo>
                  <a:pt x="253746" y="225551"/>
                </a:lnTo>
                <a:lnTo>
                  <a:pt x="0" y="2255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299827" y="444245"/>
            <a:ext cx="171450" cy="25400"/>
          </a:xfrm>
          <a:custGeom>
            <a:avLst/>
            <a:gdLst/>
            <a:ahLst/>
            <a:cxnLst/>
            <a:rect l="l" t="t" r="r" b="b"/>
            <a:pathLst>
              <a:path w="171450" h="25400">
                <a:moveTo>
                  <a:pt x="171450" y="0"/>
                </a:moveTo>
                <a:lnTo>
                  <a:pt x="0" y="762"/>
                </a:lnTo>
                <a:lnTo>
                  <a:pt x="9144" y="25146"/>
                </a:lnTo>
                <a:lnTo>
                  <a:pt x="171450" y="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253746" y="155447"/>
                </a:moveTo>
                <a:lnTo>
                  <a:pt x="0" y="0"/>
                </a:lnTo>
                <a:lnTo>
                  <a:pt x="68579" y="155447"/>
                </a:lnTo>
                <a:lnTo>
                  <a:pt x="253746" y="155447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0222877" y="289559"/>
            <a:ext cx="254000" cy="155575"/>
          </a:xfrm>
          <a:custGeom>
            <a:avLst/>
            <a:gdLst/>
            <a:ahLst/>
            <a:cxnLst/>
            <a:rect l="l" t="t" r="r" b="b"/>
            <a:pathLst>
              <a:path w="254000" h="155575">
                <a:moveTo>
                  <a:pt x="0" y="0"/>
                </a:moveTo>
                <a:lnTo>
                  <a:pt x="68579" y="155447"/>
                </a:lnTo>
                <a:lnTo>
                  <a:pt x="253746" y="155447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76624" y="445008"/>
            <a:ext cx="0" cy="6646545"/>
          </a:xfrm>
          <a:custGeom>
            <a:avLst/>
            <a:gdLst/>
            <a:ahLst/>
            <a:cxnLst/>
            <a:rect l="l" t="t" r="r" b="b"/>
            <a:pathLst>
              <a:path h="6646545">
                <a:moveTo>
                  <a:pt x="0" y="0"/>
                </a:moveTo>
                <a:lnTo>
                  <a:pt x="0" y="66461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15531" y="469391"/>
            <a:ext cx="0" cy="6621780"/>
          </a:xfrm>
          <a:custGeom>
            <a:avLst/>
            <a:gdLst/>
            <a:ahLst/>
            <a:cxnLst/>
            <a:rect l="l" t="t" r="r" b="b"/>
            <a:pathLst>
              <a:path h="6621780">
                <a:moveTo>
                  <a:pt x="0" y="0"/>
                </a:moveTo>
                <a:lnTo>
                  <a:pt x="0" y="66217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10" dirty="0"/>
              <a:t>Τεχνητ</a:t>
            </a:r>
            <a:r>
              <a:rPr spc="-5" dirty="0"/>
              <a:t>ή</a:t>
            </a:r>
            <a:r>
              <a:rPr spc="5" dirty="0"/>
              <a:t> </a:t>
            </a:r>
            <a:r>
              <a:rPr spc="-10" dirty="0"/>
              <a:t>Νο</a:t>
            </a:r>
            <a:r>
              <a:rPr spc="-5" dirty="0"/>
              <a:t>η</a:t>
            </a:r>
            <a:r>
              <a:rPr spc="-55" dirty="0">
                <a:latin typeface="Times New Roman"/>
                <a:cs typeface="Times New Roman"/>
              </a:rPr>
              <a:t>µ</a:t>
            </a:r>
            <a:r>
              <a:rPr spc="-10" dirty="0"/>
              <a:t>οσύν</a:t>
            </a:r>
            <a:r>
              <a:rPr spc="-5" dirty="0"/>
              <a:t>η</a:t>
            </a:r>
            <a:r>
              <a:rPr dirty="0">
                <a:latin typeface="Times New Roman"/>
                <a:cs typeface="Times New Roman"/>
              </a:rPr>
              <a:t>,</a:t>
            </a:r>
            <a:r>
              <a:rPr spc="-5" dirty="0">
                <a:latin typeface="Times New Roman"/>
                <a:cs typeface="Times New Roman"/>
              </a:rPr>
              <a:t> B</a:t>
            </a:r>
            <a:r>
              <a:rPr dirty="0">
                <a:latin typeface="Times New Roman"/>
                <a:cs typeface="Times New Roman"/>
              </a:rPr>
              <a:t>'</a:t>
            </a:r>
            <a:r>
              <a:rPr spc="-5" dirty="0">
                <a:latin typeface="Times New Roman"/>
                <a:cs typeface="Times New Roman"/>
              </a:rPr>
              <a:t> </a:t>
            </a:r>
            <a:r>
              <a:rPr spc="-5" dirty="0"/>
              <a:t>Έκδοση</a:t>
            </a:r>
          </a:p>
        </p:txBody>
      </p:sp>
      <p:sp>
        <p:nvSpPr>
          <p:cNvPr id="92" name="object 9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3002</Words>
  <Application>Microsoft Office PowerPoint</Application>
  <PresentationFormat>Προσαρμογή</PresentationFormat>
  <Paragraphs>854</Paragraphs>
  <Slides>47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47</vt:i4>
      </vt:variant>
    </vt:vector>
  </HeadingPairs>
  <TitlesOfParts>
    <vt:vector size="48" baseType="lpstr">
      <vt:lpstr>Office Theme</vt:lpstr>
      <vt:lpstr>Κεφάλαιο 10</vt:lpstr>
      <vt:lpstr>Χρηματοδότηση</vt:lpstr>
      <vt:lpstr>Άδειες Χρήσης</vt:lpstr>
      <vt:lpstr>∆οµηµένες Αναπαραστάσεις Γνώσης</vt:lpstr>
      <vt:lpstr>Σηµασιολογικά ∆ίκτυα (semantic networks)</vt:lpstr>
      <vt:lpstr>Η Ιεραρχική ∆οµή των Σηµασιολογικών ∆ικτύων</vt:lpstr>
      <vt:lpstr>Κληρονοµικότητα στα Σηµασιολογικά ∆ίκτυα</vt:lpstr>
      <vt:lpstr>Προσκόλληση ∆ιαδικασιών</vt:lpstr>
      <vt:lpstr>Πλεονεκτήµατα και Μειονεκτήµατα</vt:lpstr>
      <vt:lpstr>Πλαίσια (frames)</vt:lpstr>
      <vt:lpstr>Ιεραρχία στα Πλαίσια</vt:lpstr>
      <vt:lpstr>Πλαίσια και Σηµασιολογικά ∆ίκτυα</vt:lpstr>
      <vt:lpstr>Πλαίσια και Εγγραφές</vt:lpstr>
      <vt:lpstr>Παράδειγµα Ιεραρχίας Πλαισίων</vt:lpstr>
      <vt:lpstr>Εξαγωγή Συµπερασµάτων µε Πλαίσια</vt:lpstr>
      <vt:lpstr>Αντικείµενα (objects)</vt:lpstr>
      <vt:lpstr>Οργάνωση Αντικειµένων</vt:lpstr>
      <vt:lpstr>Αντικείµενα και Πλαίσια</vt:lpstr>
      <vt:lpstr>Εννοιολογική Εξάρτηση (conceptual dependency) (1/2)</vt:lpstr>
      <vt:lpstr>Εννοιολογική Εξάρτηση (conceptual dependency) (2/2)</vt:lpstr>
      <vt:lpstr>Γράφοι Εννοιολογικής Εξάρτησης</vt:lpstr>
      <vt:lpstr>Πλεονεκτήµατα - Μειονεκτήµατα</vt:lpstr>
      <vt:lpstr>Σενάρια (scripts)</vt:lpstr>
      <vt:lpstr>Παράδειγµα Σεναρίου (Εστιατόριο)</vt:lpstr>
      <vt:lpstr>Εννοιολογικοί Γράφοι</vt:lpstr>
      <vt:lpstr>Έννοιες</vt:lpstr>
      <vt:lpstr>Αναφορά</vt:lpstr>
      <vt:lpstr>Συναναφορά (coreference)</vt:lpstr>
      <vt:lpstr>Ορισµός νέων τύπων-εννοιών</vt:lpstr>
      <vt:lpstr>Εννοιολογικές Σχέσεις (conceptual relations)</vt:lpstr>
      <vt:lpstr>Ορισµός νέων Εννοιολογικών Σχέσεων</vt:lpstr>
      <vt:lpstr>Τόξα (arcs)</vt:lpstr>
      <vt:lpstr>Εννοιολογικοί Γράφοι και Λογική</vt:lpstr>
      <vt:lpstr>Πώς συνδυάζονται όλα τα προηγούµενα;</vt:lpstr>
      <vt:lpstr>Κανόνες Ορθής ∆ιαµόρφωσης (1/2)</vt:lpstr>
      <vt:lpstr>Αντιγραφή - Απλοποίηση</vt:lpstr>
      <vt:lpstr>Περιορισµός και Επέκταση</vt:lpstr>
      <vt:lpstr>Συνένωση και ∆ιαχωρισµός</vt:lpstr>
      <vt:lpstr>Κανόνες Ορθής ∆ιαµόρφωσης (2/2)</vt:lpstr>
      <vt:lpstr>Προβολή</vt:lpstr>
      <vt:lpstr>Παραγωγή Γνώσης</vt:lpstr>
      <vt:lpstr>Κανόνες Εξαγωγής Συµπερασµάτων (1/3)</vt:lpstr>
      <vt:lpstr>Κανόνες Εξαγωγής Συµπερασµάτων (2/3)</vt:lpstr>
      <vt:lpstr>Κανόνες Εξαγωγής Συµπερασµάτων (3/3)</vt:lpstr>
      <vt:lpstr>Παράδειγµα Συλλογιστικής (1/3)</vt:lpstr>
      <vt:lpstr>Παράδειγµα Συλλογιστικής (2/3)</vt:lpstr>
      <vt:lpstr>Παράδειγµα Συλλογιστικής (3/3)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Chap10.doc</dc:title>
  <dc:creator>Nick</dc:creator>
  <cp:lastModifiedBy>user11</cp:lastModifiedBy>
  <cp:revision>1</cp:revision>
  <dcterms:created xsi:type="dcterms:W3CDTF">2015-09-11T18:03:26Z</dcterms:created>
  <dcterms:modified xsi:type="dcterms:W3CDTF">2017-01-11T15:56:43Z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2005-10-11T00:00:00Z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2015-09-11T00:00:00Z</vt:filetime>
  </property>
</Properties>
</file>