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2/28/Ingres,_Napoleon_on_his_Imperial_throne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5/50/Hermes_Lysippos_Musei_Capitolini_MC63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tr.wikipedia.org/wiki/Dosya:Ingres7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e/e3/1848_Jean-Auguste-Dominique_Ingres_-_Venus_Anadyom%C3%A8n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2/2f/1838_Th%C3%A9odore_Chasseriau_-_Venus_Anadyomene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Doryphoro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en.wikipedia.org/wiki/File:Pericles_Pio-Clementino_Inv269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en.wikipedia.org/wiki/File:Lycian_Apollo_Louvre_left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en/0/05/Ac.harmodius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pPr eaLnBrk="1" hangingPunct="1"/>
            <a:endParaRPr lang="el-GR" altLang="el-GR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5532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120000"/>
              </a:lnSpc>
              <a:buFontTx/>
              <a:buNone/>
            </a:pPr>
            <a:endParaRPr lang="el-GR" altLang="el-GR" sz="9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533400" indent="-533400" algn="ctr" eaLnBrk="1" hangingPunct="1">
              <a:lnSpc>
                <a:spcPct val="120000"/>
              </a:lnSpc>
              <a:buFontTx/>
              <a:buNone/>
            </a:pPr>
            <a:r>
              <a:rPr lang="el-GR" altLang="el-GR" sz="4400" b="1" i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en-US" altLang="el-GR" sz="35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533400" indent="-533400" algn="ctr" eaLnBrk="1" hangingPunct="1">
              <a:lnSpc>
                <a:spcPct val="120000"/>
              </a:lnSpc>
              <a:buFontTx/>
              <a:buNone/>
            </a:pPr>
            <a:r>
              <a:rPr lang="el-GR" alt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n-US" alt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Jean-</a:t>
            </a:r>
            <a:r>
              <a:rPr lang="en-US" altLang="el-G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Auguste</a:t>
            </a:r>
            <a:r>
              <a:rPr lang="en-US" alt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-Dominique Ingres</a:t>
            </a:r>
          </a:p>
          <a:p>
            <a:pPr marL="533400" indent="-533400" algn="ctr" eaLnBrk="1" hangingPunct="1">
              <a:lnSpc>
                <a:spcPct val="120000"/>
              </a:lnSpc>
              <a:buFontTx/>
              <a:buNone/>
            </a:pPr>
            <a:r>
              <a:rPr lang="en-US" alt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(1780-1867)</a:t>
            </a:r>
            <a:r>
              <a:rPr lang="el-GR" alt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και οι μιμητές του</a:t>
            </a:r>
            <a:r>
              <a:rPr lang="en-US" alt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33400" indent="-533400" algn="ctr" eaLnBrk="1" hangingPunct="1">
              <a:lnSpc>
                <a:spcPct val="120000"/>
              </a:lnSpc>
              <a:buFontTx/>
              <a:buNone/>
            </a:pPr>
            <a:endParaRPr lang="el-GR" altLang="el-GR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ctr" eaLnBrk="1" hangingPunct="1">
              <a:lnSpc>
                <a:spcPct val="120000"/>
              </a:lnSpc>
              <a:buFontTx/>
              <a:buNone/>
            </a:pPr>
            <a:r>
              <a:rPr lang="el-GR" altLang="el-GR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Η νέα γενιά νεοκλασικιστών και οι συμβιβασμοί της</a:t>
            </a:r>
            <a:endParaRPr lang="en-US" altLang="el-GR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 algn="ctr" eaLnBrk="1" hangingPunct="1">
              <a:lnSpc>
                <a:spcPct val="120000"/>
              </a:lnSpc>
              <a:buFontTx/>
              <a:buNone/>
            </a:pPr>
            <a:endParaRPr lang="el-GR" altLang="el-GR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1714500" lvl="3" indent="-342900" eaLnBrk="1" hangingPunct="1">
              <a:lnSpc>
                <a:spcPct val="120000"/>
              </a:lnSpc>
              <a:buFontTx/>
              <a:buNone/>
            </a:pPr>
            <a:endParaRPr lang="el-GR" altLang="el-GR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1714500" lvl="3" indent="-342900" eaLnBrk="1" hangingPunct="1">
              <a:lnSpc>
                <a:spcPct val="120000"/>
              </a:lnSpc>
              <a:buFontTx/>
              <a:buNone/>
            </a:pPr>
            <a:r>
              <a:rPr lang="el-GR" altLang="el-GR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marL="1714500" lvl="3" indent="-342900" eaLnBrk="1" hangingPunct="1">
              <a:lnSpc>
                <a:spcPct val="120000"/>
              </a:lnSpc>
              <a:buFontTx/>
              <a:buNone/>
            </a:pPr>
            <a:r>
              <a:rPr lang="el-GR" altLang="el-GR" sz="2800" b="1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</a:p>
          <a:p>
            <a:pPr marL="1714500" lvl="3" indent="-342900" eaLnBrk="1" hangingPunct="1">
              <a:lnSpc>
                <a:spcPct val="120000"/>
              </a:lnSpc>
              <a:buFontTx/>
              <a:buNone/>
            </a:pPr>
            <a:r>
              <a:rPr lang="el-GR" altLang="el-GR" sz="1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marL="1714500" lvl="3" indent="-342900" eaLnBrk="1" hangingPunct="1">
              <a:lnSpc>
                <a:spcPct val="120000"/>
              </a:lnSpc>
              <a:buFontTx/>
              <a:buNone/>
            </a:pPr>
            <a:r>
              <a:rPr lang="el-GR" altLang="el-GR" sz="1000" b="1" dirty="0" smtClean="0">
                <a:solidFill>
                  <a:srgbClr val="FF0000"/>
                </a:solidFill>
                <a:latin typeface="Times New Roman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816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Flaxman Venus wounded in the hand conducted by Iris to M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7437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050925" y="5705475"/>
            <a:ext cx="7386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i="0">
                <a:latin typeface="Times New Roman" pitchFamily="18" charset="0"/>
              </a:rPr>
              <a:t>J</a:t>
            </a:r>
            <a:r>
              <a:rPr lang="el-GR" altLang="el-GR" sz="2800" i="0">
                <a:latin typeface="Times New Roman" pitchFamily="18" charset="0"/>
              </a:rPr>
              <a:t>. </a:t>
            </a:r>
            <a:r>
              <a:rPr lang="en-US" altLang="el-GR" sz="2800" i="0">
                <a:latin typeface="Times New Roman" pitchFamily="18" charset="0"/>
              </a:rPr>
              <a:t>Flaxman, </a:t>
            </a:r>
            <a:r>
              <a:rPr lang="el-GR" altLang="el-GR" sz="2800">
                <a:latin typeface="Times New Roman" pitchFamily="18" charset="0"/>
              </a:rPr>
              <a:t>Τραυματισμός της Αφροδίτης, </a:t>
            </a:r>
            <a:r>
              <a:rPr lang="el-GR" altLang="el-GR" sz="2800" i="0">
                <a:latin typeface="Times New Roman" pitchFamily="18" charset="0"/>
              </a:rPr>
              <a:t>1793</a:t>
            </a:r>
          </a:p>
        </p:txBody>
      </p:sp>
    </p:spTree>
    <p:extLst>
      <p:ext uri="{BB962C8B-B14F-4D97-AF65-F5344CB8AC3E}">
        <p14:creationId xmlns:p14="http://schemas.microsoft.com/office/powerpoint/2010/main" val="29809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Flaxman Juno and Minerva 17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60023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584325" y="5705475"/>
            <a:ext cx="5959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i="0">
                <a:latin typeface="Times New Roman" pitchFamily="18" charset="0"/>
              </a:rPr>
              <a:t>J.Flaxman, </a:t>
            </a:r>
            <a:r>
              <a:rPr lang="el-GR" altLang="el-GR" sz="2800">
                <a:latin typeface="Times New Roman" pitchFamily="18" charset="0"/>
              </a:rPr>
              <a:t>Ήρα και Αθηνά, </a:t>
            </a:r>
            <a:r>
              <a:rPr lang="el-GR" altLang="el-GR" sz="2800" i="0">
                <a:latin typeface="Times New Roman" pitchFamily="18" charset="0"/>
              </a:rPr>
              <a:t>1792</a:t>
            </a:r>
          </a:p>
        </p:txBody>
      </p:sp>
    </p:spTree>
    <p:extLst>
      <p:ext uri="{BB962C8B-B14F-4D97-AF65-F5344CB8AC3E}">
        <p14:creationId xmlns:p14="http://schemas.microsoft.com/office/powerpoint/2010/main" val="29027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Ingres Jupiter and Thetis 18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970463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5622925" y="2809875"/>
            <a:ext cx="27527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i="0">
                <a:latin typeface="Times New Roman" pitchFamily="18" charset="0"/>
              </a:rPr>
              <a:t>J.A.D. Ingres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Δίας και Θέτιδα,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i="0">
                <a:latin typeface="Times New Roman" pitchFamily="18" charset="0"/>
              </a:rPr>
              <a:t>1811</a:t>
            </a:r>
          </a:p>
        </p:txBody>
      </p:sp>
    </p:spTree>
    <p:extLst>
      <p:ext uri="{BB962C8B-B14F-4D97-AF65-F5344CB8AC3E}">
        <p14:creationId xmlns:p14="http://schemas.microsoft.com/office/powerpoint/2010/main" val="275124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Flaxman Jupiter sending evil dream to agamem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6581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0" y="593407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i="0">
                <a:latin typeface="Times New Roman" pitchFamily="18" charset="0"/>
              </a:rPr>
              <a:t>J. Flaxman, </a:t>
            </a:r>
            <a:r>
              <a:rPr lang="el-GR" altLang="el-GR" sz="2800">
                <a:latin typeface="Times New Roman" pitchFamily="18" charset="0"/>
              </a:rPr>
              <a:t>Ο Δίας στέλνει εφιάλτη στον Αγαμέμνωνα, </a:t>
            </a:r>
            <a:r>
              <a:rPr lang="el-GR" altLang="el-GR" sz="2800" i="0">
                <a:latin typeface="Times New Roman" pitchFamily="18" charset="0"/>
              </a:rPr>
              <a:t>1793</a:t>
            </a:r>
          </a:p>
        </p:txBody>
      </p:sp>
    </p:spTree>
    <p:extLst>
      <p:ext uri="{BB962C8B-B14F-4D97-AF65-F5344CB8AC3E}">
        <p14:creationId xmlns:p14="http://schemas.microsoft.com/office/powerpoint/2010/main" val="27103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laxman Jupiter and The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31678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50925" y="5629275"/>
            <a:ext cx="7331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i="0">
                <a:latin typeface="Times New Roman" pitchFamily="18" charset="0"/>
              </a:rPr>
              <a:t>J. Flaxman, </a:t>
            </a:r>
            <a:r>
              <a:rPr lang="el-GR" altLang="el-GR" sz="2800">
                <a:latin typeface="Times New Roman" pitchFamily="18" charset="0"/>
              </a:rPr>
              <a:t>Δίας και Θέτιδα, </a:t>
            </a:r>
            <a:r>
              <a:rPr lang="el-GR" altLang="el-GR" sz="2800" i="0">
                <a:latin typeface="Times New Roman" pitchFamily="18" charset="0"/>
              </a:rPr>
              <a:t>1793</a:t>
            </a:r>
          </a:p>
        </p:txBody>
      </p:sp>
    </p:spTree>
    <p:extLst>
      <p:ext uri="{BB962C8B-B14F-4D97-AF65-F5344CB8AC3E}">
        <p14:creationId xmlns:p14="http://schemas.microsoft.com/office/powerpoint/2010/main" val="6902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File:Ingres, Napoleon on his Imperial thr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278313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089525" y="2703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5165725" y="2505075"/>
            <a:ext cx="32464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i="0">
                <a:latin typeface="Times New Roman" pitchFamily="18" charset="0"/>
              </a:rPr>
              <a:t>J.A.D. Ingres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Ναπολέων ένθρονος,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i="0">
                <a:latin typeface="Times New Roman" pitchFamily="18" charset="0"/>
              </a:rPr>
              <a:t>1804</a:t>
            </a:r>
          </a:p>
        </p:txBody>
      </p:sp>
    </p:spTree>
    <p:extLst>
      <p:ext uri="{BB962C8B-B14F-4D97-AF65-F5344CB8AC3E}">
        <p14:creationId xmlns:p14="http://schemas.microsoft.com/office/powerpoint/2010/main" val="3459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Jean-Auguste-Dominique Ingres. Oedipus and Sphinx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521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5927725" y="2428875"/>
            <a:ext cx="23034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i="0">
                <a:latin typeface="Times New Roman" pitchFamily="18" charset="0"/>
              </a:rPr>
              <a:t>J.A.D.Ingres,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Οιδίποδας και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Σφίγγα,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i="0">
                <a:latin typeface="Times New Roman" pitchFamily="18" charset="0"/>
              </a:rPr>
              <a:t>1808</a:t>
            </a:r>
          </a:p>
        </p:txBody>
      </p:sp>
    </p:spTree>
    <p:extLst>
      <p:ext uri="{BB962C8B-B14F-4D97-AF65-F5344CB8AC3E}">
        <p14:creationId xmlns:p14="http://schemas.microsoft.com/office/powerpoint/2010/main" val="28998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File:Hermes Lysippos Musei Capitolini MC63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304165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7" descr="Hermes Tying His Sandal, Roman Copy of a Greek Original Attributed to Lysippos Giclee Print by Lysipp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491038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822325" y="5934075"/>
            <a:ext cx="79676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Ερμής Κινγκινάτος, </a:t>
            </a:r>
            <a:r>
              <a:rPr lang="el-GR" altLang="el-GR" sz="2800" i="0">
                <a:latin typeface="Times New Roman" pitchFamily="18" charset="0"/>
              </a:rPr>
              <a:t>ρωμαϊκά αντίγραφα αγάλματος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i="0">
                <a:latin typeface="Times New Roman" pitchFamily="18" charset="0"/>
              </a:rPr>
              <a:t>του Λύσιππου</a:t>
            </a:r>
            <a:endParaRPr lang="el-GR" altLang="el-GR" sz="2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The Apotheosis of Ho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2771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822325" y="5934075"/>
            <a:ext cx="7407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i="0">
                <a:latin typeface="Times New Roman" pitchFamily="18" charset="0"/>
              </a:rPr>
              <a:t>J.A.D. Ingres, </a:t>
            </a:r>
            <a:r>
              <a:rPr lang="el-GR" altLang="el-GR" sz="2800">
                <a:latin typeface="Times New Roman" pitchFamily="18" charset="0"/>
              </a:rPr>
              <a:t>Η Αποθέωση του Ομήρου, </a:t>
            </a:r>
            <a:r>
              <a:rPr lang="el-GR" altLang="el-GR" sz="2800" i="0">
                <a:latin typeface="Times New Roman" pitchFamily="18" charset="0"/>
              </a:rPr>
              <a:t>1827</a:t>
            </a:r>
          </a:p>
        </p:txBody>
      </p:sp>
    </p:spTree>
    <p:extLst>
      <p:ext uri="{BB962C8B-B14F-4D97-AF65-F5344CB8AC3E}">
        <p14:creationId xmlns:p14="http://schemas.microsoft.com/office/powerpoint/2010/main" val="14906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Ho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9911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5699125" y="3038475"/>
            <a:ext cx="3311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i="0">
                <a:latin typeface="Times New Roman" pitchFamily="18" charset="0"/>
              </a:rPr>
              <a:t>Αρχέλαος Πριηναίος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Αποθέωση Ομήρου</a:t>
            </a:r>
          </a:p>
        </p:txBody>
      </p:sp>
    </p:spTree>
    <p:extLst>
      <p:ext uri="{BB962C8B-B14F-4D97-AF65-F5344CB8AC3E}">
        <p14:creationId xmlns:p14="http://schemas.microsoft.com/office/powerpoint/2010/main" val="364485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0" y="5791200"/>
            <a:ext cx="91408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i="0">
                <a:latin typeface="Times New Roman" pitchFamily="18" charset="0"/>
              </a:rPr>
              <a:t>J.A.D. Ingres, </a:t>
            </a:r>
            <a:r>
              <a:rPr lang="el-GR" altLang="el-GR" sz="2800">
                <a:latin typeface="Times New Roman" pitchFamily="18" charset="0"/>
              </a:rPr>
              <a:t>Ο Αχιλλέας δέχεται τους απεσταλμένους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του Αγαμέμνονα, </a:t>
            </a:r>
            <a:r>
              <a:rPr lang="el-GR" altLang="el-GR" sz="2800" i="0">
                <a:latin typeface="Times New Roman" pitchFamily="18" charset="0"/>
              </a:rPr>
              <a:t>1801</a:t>
            </a:r>
          </a:p>
        </p:txBody>
      </p:sp>
      <p:pic>
        <p:nvPicPr>
          <p:cNvPr id="27651" name="Picture 8" descr="Ing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521575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8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300px-Ingres78">
            <a:hlinkClick r:id="rId2" tooltip="Jean-Auguste-Dominique Ingres. Jupiter ve Antiope. 1851. Musée d'Orsay, Paris, Fransa, Louvr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00538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6" descr="IngresSla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8768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4784725" y="1209675"/>
            <a:ext cx="3627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Δίας και Αντιόπη, </a:t>
            </a:r>
            <a:r>
              <a:rPr lang="el-GR" altLang="el-GR" sz="2800" i="0">
                <a:latin typeface="Times New Roman" pitchFamily="18" charset="0"/>
              </a:rPr>
              <a:t>1851</a:t>
            </a:r>
            <a:endParaRPr lang="el-GR" altLang="el-GR" sz="2800">
              <a:latin typeface="Times New Roman" pitchFamily="18" charset="0"/>
            </a:endParaRPr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517525" y="5324475"/>
            <a:ext cx="3467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Οδαλίσκη με σκλάβα, </a:t>
            </a:r>
            <a:endParaRPr lang="el-GR" altLang="el-GR" sz="2800" i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i="0">
                <a:latin typeface="Times New Roman" pitchFamily="18" charset="0"/>
              </a:rPr>
              <a:t>1842</a:t>
            </a:r>
            <a:endParaRPr lang="el-GR" altLang="el-GR" sz="2800">
              <a:latin typeface="Times New Roman" pitchFamily="18" charset="0"/>
            </a:endParaRPr>
          </a:p>
        </p:txBody>
      </p:sp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974725" y="4114800"/>
            <a:ext cx="238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i="0">
                <a:latin typeface="Times New Roman" pitchFamily="18" charset="0"/>
              </a:rPr>
              <a:t>J.A.D.Ingres</a:t>
            </a:r>
            <a:endParaRPr lang="el-GR" altLang="el-GR" i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File:1848 Jean-Auguste-Dominique Ingres - Venus Anadyomè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33623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669925" y="5638800"/>
            <a:ext cx="3521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Αφροδίτη, </a:t>
            </a:r>
            <a:r>
              <a:rPr lang="el-GR" altLang="el-GR" sz="2800" i="0">
                <a:latin typeface="Times New Roman" pitchFamily="18" charset="0"/>
              </a:rPr>
              <a:t>1848</a:t>
            </a:r>
            <a:endParaRPr lang="el-GR" altLang="el-GR" sz="2800">
              <a:latin typeface="Times New Roman" pitchFamily="18" charset="0"/>
            </a:endParaRPr>
          </a:p>
        </p:txBody>
      </p:sp>
      <p:pic>
        <p:nvPicPr>
          <p:cNvPr id="46084" name="Picture 14" descr="La Source (The Spring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817813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15"/>
          <p:cNvSpPr txBox="1">
            <a:spLocks noChangeArrowheads="1"/>
          </p:cNvSpPr>
          <p:nvPr/>
        </p:nvSpPr>
        <p:spPr bwMode="auto">
          <a:xfrm>
            <a:off x="5165725" y="5562600"/>
            <a:ext cx="291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Πηγή, </a:t>
            </a:r>
            <a:r>
              <a:rPr lang="el-GR" altLang="el-GR" sz="2800" i="0">
                <a:latin typeface="Times New Roman" pitchFamily="18" charset="0"/>
              </a:rPr>
              <a:t>1851</a:t>
            </a:r>
            <a:endParaRPr lang="el-GR" altLang="el-GR" sz="2800">
              <a:latin typeface="Times New Roman" pitchFamily="18" charset="0"/>
            </a:endParaRPr>
          </a:p>
        </p:txBody>
      </p:sp>
      <p:sp>
        <p:nvSpPr>
          <p:cNvPr id="46086" name="Text Box 16"/>
          <p:cNvSpPr txBox="1">
            <a:spLocks noChangeArrowheads="1"/>
          </p:cNvSpPr>
          <p:nvPr/>
        </p:nvSpPr>
        <p:spPr bwMode="auto">
          <a:xfrm>
            <a:off x="1736725" y="6238875"/>
            <a:ext cx="5883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i="0">
                <a:latin typeface="Times New Roman" pitchFamily="18" charset="0"/>
              </a:rPr>
              <a:t>J.A.D. Ingres</a:t>
            </a:r>
            <a:endParaRPr lang="el-GR" altLang="el-GR" i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le:1838 Théodore Chasseriau - Venus Anadyome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5629275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537325" y="2200275"/>
            <a:ext cx="247491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i="0">
                <a:latin typeface="Times New Roman" pitchFamily="18" charset="0"/>
              </a:rPr>
              <a:t>T. Chass</a:t>
            </a:r>
            <a:r>
              <a:rPr lang="en-US" altLang="el-GR" sz="2800" i="0">
                <a:latin typeface="Times New Roman" pitchFamily="18" charset="0"/>
                <a:cs typeface="Times New Roman" pitchFamily="18" charset="0"/>
              </a:rPr>
              <a:t>ériau,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  <a:cs typeface="Times New Roman" pitchFamily="18" charset="0"/>
              </a:rPr>
              <a:t>Αναδυόμενη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  <a:cs typeface="Times New Roman" pitchFamily="18" charset="0"/>
              </a:rPr>
              <a:t>Αφροδίτη,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i="0">
                <a:latin typeface="Times New Roman" pitchFamily="18" charset="0"/>
                <a:cs typeface="Times New Roman" pitchFamily="18" charset="0"/>
              </a:rPr>
              <a:t>1838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0952_p00004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4914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715000" y="2581275"/>
            <a:ext cx="3429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i="0">
                <a:latin typeface="Times New Roman" pitchFamily="18" charset="0"/>
              </a:rPr>
              <a:t>T. Chass</a:t>
            </a:r>
            <a:r>
              <a:rPr lang="en-US" altLang="el-GR" sz="2800" i="0">
                <a:latin typeface="Times New Roman" pitchFamily="18" charset="0"/>
                <a:cs typeface="Times New Roman" pitchFamily="18" charset="0"/>
              </a:rPr>
              <a:t>ériau,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  <a:cs typeface="Times New Roman" pitchFamily="18" charset="0"/>
              </a:rPr>
              <a:t>Απόλλων και Δάφνη,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i="0">
                <a:latin typeface="Times New Roman" pitchFamily="18" charset="0"/>
                <a:cs typeface="Times New Roman" pitchFamily="18" charset="0"/>
              </a:rPr>
              <a:t>1844</a:t>
            </a:r>
            <a:endParaRPr lang="en-US" altLang="el-GR" sz="2800" i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nationalgallery.gr/assets/artworks/MaxSize/61303_1000_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8006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5638800" y="3400425"/>
            <a:ext cx="2644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i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l-GR" altLang="el-GR" sz="2400" i="0">
                <a:latin typeface="Times New Roman" pitchFamily="18" charset="0"/>
                <a:cs typeface="Times New Roman" pitchFamily="18" charset="0"/>
              </a:rPr>
              <a:t>Κουνελάκης,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Times New Roman" pitchFamily="18" charset="0"/>
                <a:cs typeface="Times New Roman" pitchFamily="18" charset="0"/>
              </a:rPr>
              <a:t>Η Ανδρομέδα στον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Times New Roman" pitchFamily="18" charset="0"/>
                <a:cs typeface="Times New Roman" pitchFamily="18" charset="0"/>
              </a:rPr>
              <a:t>Βράχο,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i="0">
                <a:latin typeface="Times New Roman" pitchFamily="18" charset="0"/>
                <a:cs typeface="Times New Roman" pitchFamily="18" charset="0"/>
              </a:rPr>
              <a:t>περ. 1860</a:t>
            </a:r>
            <a:endParaRPr lang="el-GR" altLang="el-GR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laxman Departure of Briseis 17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7120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09600" y="5629275"/>
            <a:ext cx="819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i="0">
                <a:latin typeface="Times New Roman" pitchFamily="18" charset="0"/>
              </a:rPr>
              <a:t>John Flaxman, </a:t>
            </a:r>
            <a:r>
              <a:rPr lang="el-GR" altLang="el-GR" sz="2800">
                <a:latin typeface="Times New Roman" pitchFamily="18" charset="0"/>
              </a:rPr>
              <a:t>Η Αναχώρηση της Βρησηίδας</a:t>
            </a:r>
            <a:r>
              <a:rPr lang="el-GR" altLang="el-GR" sz="2800" i="0">
                <a:latin typeface="Times New Roman" pitchFamily="18" charset="0"/>
              </a:rPr>
              <a:t>, 1793</a:t>
            </a:r>
          </a:p>
        </p:txBody>
      </p:sp>
    </p:spTree>
    <p:extLst>
      <p:ext uri="{BB962C8B-B14F-4D97-AF65-F5344CB8AC3E}">
        <p14:creationId xmlns:p14="http://schemas.microsoft.com/office/powerpoint/2010/main" val="421522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hocion Vati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7272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57200" y="5181600"/>
            <a:ext cx="2743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Φωκίων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i="0">
                <a:latin typeface="Times New Roman" pitchFamily="18" charset="0"/>
              </a:rPr>
              <a:t>(Συλλογή Βατικανού)</a:t>
            </a:r>
          </a:p>
        </p:txBody>
      </p:sp>
      <p:pic>
        <p:nvPicPr>
          <p:cNvPr id="29700" name="Picture 7" descr="File:Doryphoro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1943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6232525" y="5486400"/>
            <a:ext cx="22256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i="0">
                <a:latin typeface="Times New Roman" pitchFamily="18" charset="0"/>
              </a:rPr>
              <a:t>Π</a:t>
            </a:r>
            <a:r>
              <a:rPr lang="en-GB" altLang="el-GR" sz="2800" i="0">
                <a:latin typeface="Times New Roman" pitchFamily="18" charset="0"/>
              </a:rPr>
              <a:t>o</a:t>
            </a:r>
            <a:r>
              <a:rPr lang="el-GR" altLang="el-GR" sz="2800" i="0">
                <a:latin typeface="Times New Roman" pitchFamily="18" charset="0"/>
              </a:rPr>
              <a:t>λύκλειτος,</a:t>
            </a:r>
            <a:endParaRPr lang="en-US" altLang="el-GR" sz="2800" i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Δορυφόρος</a:t>
            </a:r>
            <a:r>
              <a:rPr lang="el-GR" altLang="el-GR" sz="2800" i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 i="0">
              <a:latin typeface="Times New Roman" pitchFamily="18" charset="0"/>
            </a:endParaRPr>
          </a:p>
        </p:txBody>
      </p:sp>
      <p:pic>
        <p:nvPicPr>
          <p:cNvPr id="29702" name="Picture 10" descr="180px-Pericles_Pio-Clementino_Inv269">
            <a:hlinkClick r:id="rId5" tooltip="Herm of Pericles bearing the inscription “Pericles, son of Xanthippus, Athenian”, Roman copy of the original by Kresilas, Vatican Museums (no. 269).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400"/>
            <a:ext cx="17145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3794125" y="4714875"/>
            <a:ext cx="16303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i="0">
                <a:latin typeface="Times New Roman" pitchFamily="18" charset="0"/>
              </a:rPr>
              <a:t>Κρεσίλας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Περικλής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 i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anymede Vati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3351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103688" y="2667000"/>
            <a:ext cx="34750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Γανυμήδης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i="0">
                <a:latin typeface="Times New Roman" pitchFamily="18" charset="0"/>
              </a:rPr>
              <a:t>(</a:t>
            </a:r>
            <a:r>
              <a:rPr lang="en-US" altLang="el-GR" sz="2800" i="0">
                <a:latin typeface="Times New Roman" pitchFamily="18" charset="0"/>
              </a:rPr>
              <a:t>Museo Chiaramonti</a:t>
            </a:r>
            <a:r>
              <a:rPr lang="el-GR" altLang="el-GR" sz="2800" i="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07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304800" y="4267200"/>
            <a:ext cx="2895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800" i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Απόλλων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Σαυροκτόνος,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800">
              <a:latin typeface="Times New Roman" pitchFamily="18" charset="0"/>
            </a:endParaRPr>
          </a:p>
        </p:txBody>
      </p:sp>
      <p:pic>
        <p:nvPicPr>
          <p:cNvPr id="31747" name="Picture 9" descr="The Lizard S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8575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1" descr="The Reclining Saty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2536825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12"/>
          <p:cNvSpPr txBox="1">
            <a:spLocks noChangeArrowheads="1"/>
          </p:cNvSpPr>
          <p:nvPr/>
        </p:nvSpPr>
        <p:spPr bwMode="auto">
          <a:xfrm flipV="1">
            <a:off x="4114800" y="4746625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3429000" y="48768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Σάτυρος</a:t>
            </a:r>
          </a:p>
        </p:txBody>
      </p:sp>
      <p:sp>
        <p:nvSpPr>
          <p:cNvPr id="31751" name="Text Box 15"/>
          <p:cNvSpPr txBox="1">
            <a:spLocks noChangeArrowheads="1"/>
          </p:cNvSpPr>
          <p:nvPr/>
        </p:nvSpPr>
        <p:spPr bwMode="auto">
          <a:xfrm>
            <a:off x="6172200" y="4791075"/>
            <a:ext cx="3014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Λύκειος Απόλλων</a:t>
            </a:r>
          </a:p>
        </p:txBody>
      </p:sp>
      <p:sp>
        <p:nvSpPr>
          <p:cNvPr id="31752" name="Text Box 16"/>
          <p:cNvSpPr txBox="1">
            <a:spLocks noChangeArrowheads="1"/>
          </p:cNvSpPr>
          <p:nvPr/>
        </p:nvSpPr>
        <p:spPr bwMode="auto">
          <a:xfrm>
            <a:off x="1203325" y="6284913"/>
            <a:ext cx="7559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1753" name="Text Box 17"/>
          <p:cNvSpPr txBox="1">
            <a:spLocks noChangeArrowheads="1"/>
          </p:cNvSpPr>
          <p:nvPr/>
        </p:nvSpPr>
        <p:spPr bwMode="auto">
          <a:xfrm>
            <a:off x="898525" y="5962650"/>
            <a:ext cx="7788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i="0">
                <a:latin typeface="Times New Roman" pitchFamily="18" charset="0"/>
              </a:rPr>
              <a:t>Πραξιτέλης</a:t>
            </a:r>
          </a:p>
        </p:txBody>
      </p:sp>
      <p:pic>
        <p:nvPicPr>
          <p:cNvPr id="31754" name="Picture 19" descr="250px-Lycian_Apollo_Louvre_left">
            <a:hlinkClick r:id="rId4" tooltip="A Lycian Apollo at the Louvr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0002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9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Apollo Kitharodos Ludov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5938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4572000" y="2667000"/>
            <a:ext cx="419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Απόλλων Κιθαρωδός</a:t>
            </a:r>
            <a:r>
              <a:rPr lang="en-US" altLang="el-GR" sz="2800">
                <a:latin typeface="Times New Roman" pitchFamily="18" charset="0"/>
              </a:rPr>
              <a:t> </a:t>
            </a:r>
            <a:r>
              <a:rPr lang="el-GR" altLang="el-GR" sz="2800" i="0">
                <a:latin typeface="Times New Roman" pitchFamily="18" charset="0"/>
              </a:rPr>
              <a:t>(Συλλογή </a:t>
            </a:r>
            <a:r>
              <a:rPr lang="en-US" altLang="el-GR" sz="2800" i="0">
                <a:latin typeface="Times New Roman" pitchFamily="18" charset="0"/>
              </a:rPr>
              <a:t>Ludovisi)</a:t>
            </a:r>
            <a:endParaRPr lang="el-GR" altLang="el-GR" sz="2800" i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File:Ac.harmodi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678363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800600" y="2657475"/>
            <a:ext cx="4343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i="0">
                <a:latin typeface="Times New Roman" pitchFamily="18" charset="0"/>
              </a:rPr>
              <a:t>Κριτίας και Νησιώτης,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latin typeface="Times New Roman" pitchFamily="18" charset="0"/>
              </a:rPr>
              <a:t>Σύμπλεγμα Τυρρανοκτόνων(Αρμόδιος και Αριστογείτων)</a:t>
            </a:r>
          </a:p>
        </p:txBody>
      </p:sp>
    </p:spTree>
    <p:extLst>
      <p:ext uri="{BB962C8B-B14F-4D97-AF65-F5344CB8AC3E}">
        <p14:creationId xmlns:p14="http://schemas.microsoft.com/office/powerpoint/2010/main" val="23634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Ingres Venus wounded by Diomedes 1803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13575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0" y="593407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i="0">
                <a:latin typeface="Times New Roman" pitchFamily="18" charset="0"/>
              </a:rPr>
              <a:t>J.A.D. Ingres, </a:t>
            </a:r>
            <a:r>
              <a:rPr lang="el-GR" altLang="el-GR" sz="2800">
                <a:latin typeface="Times New Roman" pitchFamily="18" charset="0"/>
              </a:rPr>
              <a:t>Η Αφροδίτη πληγώνεται από Διομήδη, </a:t>
            </a:r>
            <a:r>
              <a:rPr lang="el-GR" altLang="el-GR" sz="2800" i="0">
                <a:latin typeface="Times New Roman" pitchFamily="18" charset="0"/>
              </a:rPr>
              <a:t>1803</a:t>
            </a:r>
          </a:p>
        </p:txBody>
      </p:sp>
    </p:spTree>
    <p:extLst>
      <p:ext uri="{BB962C8B-B14F-4D97-AF65-F5344CB8AC3E}">
        <p14:creationId xmlns:p14="http://schemas.microsoft.com/office/powerpoint/2010/main" val="8701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225</Words>
  <Application>Microsoft Office PowerPoint</Application>
  <PresentationFormat>Προβολή στην οθόνη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cp:lastModifiedBy>User</cp:lastModifiedBy>
  <cp:revision>3</cp:revision>
  <dcterms:modified xsi:type="dcterms:W3CDTF">2019-02-01T20:24:06Z</dcterms:modified>
</cp:coreProperties>
</file>