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83" d="100"/>
          <a:sy n="83" d="100"/>
        </p:scale>
        <p:origin x="85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05A250D-BC41-0A48-7F71-B96FDB00CF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07431B69-7CE4-50A4-27A0-732E54F1D2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73ACA5A-3EB9-D081-3EEC-E6E0F4B8F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A3599-B8E0-4058-BC9E-10879D7F04D2}" type="datetimeFigureOut">
              <a:rPr lang="el-GR" smtClean="0"/>
              <a:t>15/2/2025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4FA6992-74A1-00F8-212B-922782089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D60EC04-DAA3-1321-AA13-83454B32F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AFE3-0194-4D72-ADC7-F81C4CACFE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1983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E6FD709-07EE-E8C3-2CA8-559C8188B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01427AE6-D2EF-098B-6E19-1C91C1ECF8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1459C2C-FC90-F6A9-AA4B-C7FE22622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A3599-B8E0-4058-BC9E-10879D7F04D2}" type="datetimeFigureOut">
              <a:rPr lang="el-GR" smtClean="0"/>
              <a:t>15/2/2025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807F765-FFB2-4C7A-F5B7-831D89B4E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1F6240B-4399-552F-CCE4-BA892BCD3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AFE3-0194-4D72-ADC7-F81C4CACFE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66396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5C0413E2-F5D7-2C2F-F92C-E2A964FFDE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C53B5DAE-9FAB-E610-B82E-9CAB65AB55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65ED996-9569-90F8-0E01-5461ECCEB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A3599-B8E0-4058-BC9E-10879D7F04D2}" type="datetimeFigureOut">
              <a:rPr lang="el-GR" smtClean="0"/>
              <a:t>15/2/2025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7B94324-2538-FD37-0A1E-75FD3FBAF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3993755-BD2B-5A9F-3CAA-61FB6BCB6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AFE3-0194-4D72-ADC7-F81C4CACFE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41467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CFFFD8F-7129-4140-FBC4-E1705EEE8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08E7FBE-466B-A82A-7C55-036DA28432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9360DAA-6FF2-DB48-4E71-BDA49F4FC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A3599-B8E0-4058-BC9E-10879D7F04D2}" type="datetimeFigureOut">
              <a:rPr lang="el-GR" smtClean="0"/>
              <a:t>15/2/2025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7E941F7-F7FF-679C-ACDF-DBA7A3E6B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DACD0FF-C070-781C-2E2A-228163907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AFE3-0194-4D72-ADC7-F81C4CACFE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19519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438E0BD-5C6F-653C-AA90-687BAC9A8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CD4A416-2BAC-A3B7-C6E7-7C32CBF85A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D923340-78DF-16BA-4D5F-112855638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A3599-B8E0-4058-BC9E-10879D7F04D2}" type="datetimeFigureOut">
              <a:rPr lang="el-GR" smtClean="0"/>
              <a:t>15/2/2025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827B7D7-4520-DE78-F1B7-714F92C44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C0F1731-EBEF-8CDA-F289-490976F29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AFE3-0194-4D72-ADC7-F81C4CACFE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06318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198F342-42E6-26AB-C8F5-476F32945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D43F807-7C01-7146-247A-71AE4DDDD1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681204B5-3D56-6779-E2E1-4582EE2FB0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B33B4B8-EB16-2A6A-A022-FC4E41977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A3599-B8E0-4058-BC9E-10879D7F04D2}" type="datetimeFigureOut">
              <a:rPr lang="el-GR" smtClean="0"/>
              <a:t>15/2/2025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9C61A8C-99C5-FD31-C31C-47B1FD978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38E5509-F1F5-42E7-6CCB-B0037A52D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AFE3-0194-4D72-ADC7-F81C4CACFE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09921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ABAD424-17FA-36D8-1C79-22D869319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E6C39A2A-1C29-4907-A754-28093B3A1B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B8F7A56F-8E71-6FDA-B4BE-E9DAE7C974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77CFD3D0-FD9D-F1D2-C7C5-1E31AC55F9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549FACE7-9E17-51EC-E350-112D96B297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6DE593B3-2440-87A8-72F1-E708B190F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A3599-B8E0-4058-BC9E-10879D7F04D2}" type="datetimeFigureOut">
              <a:rPr lang="el-GR" smtClean="0"/>
              <a:t>15/2/2025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DB09E8C8-A95B-880A-3774-44769FB9B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DCDA383F-BA7F-522E-03E9-9C64857B9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AFE3-0194-4D72-ADC7-F81C4CACFE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31191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C23370F-0556-B2D1-AC25-B39A02EA3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8658929D-3FB1-7E12-33A8-3DECC91BB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A3599-B8E0-4058-BC9E-10879D7F04D2}" type="datetimeFigureOut">
              <a:rPr lang="el-GR" smtClean="0"/>
              <a:t>15/2/2025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51EAC6A1-6193-0A11-7AE2-AF7719549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79B25013-621F-AB64-A429-967B8B414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AFE3-0194-4D72-ADC7-F81C4CACFE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4723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B76DF6E8-1D30-483F-943E-79CB1EF06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A3599-B8E0-4058-BC9E-10879D7F04D2}" type="datetimeFigureOut">
              <a:rPr lang="el-GR" smtClean="0"/>
              <a:t>15/2/2025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E804078E-E331-7ECA-9FAF-CCE649F8A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48D2574B-F228-8924-D1D9-3203BBABD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AFE3-0194-4D72-ADC7-F81C4CACFE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18069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D6EC0C9-7A1F-5DBE-1FAF-90B55D5F1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9B95750-D7B7-88DA-32EC-6AF5986FE5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5F332E9B-7DD2-BDDC-919D-A6B97AB292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6A7BD84-7E19-71FD-4EC7-073CFA8F9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A3599-B8E0-4058-BC9E-10879D7F04D2}" type="datetimeFigureOut">
              <a:rPr lang="el-GR" smtClean="0"/>
              <a:t>15/2/2025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8ACC43A-CB2F-F670-F357-79B334DA0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122A9F35-2CEA-7216-7E1A-73D2BDB60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AFE3-0194-4D72-ADC7-F81C4CACFE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6610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29C6930-F72B-D26C-8FAF-7460FC706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0C6D6B85-EB0A-F05E-849D-D3ABBB46DD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262F35C0-0DD7-40F3-E1AE-A3C58C6BEF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F4A0DB6-1462-818F-CE1B-678D70F08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A3599-B8E0-4058-BC9E-10879D7F04D2}" type="datetimeFigureOut">
              <a:rPr lang="el-GR" smtClean="0"/>
              <a:t>15/2/2025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DCCF4F8-4434-DCF9-7902-B975B8056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1059EA9-035F-2FCD-3143-FF2DCDD61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AFE3-0194-4D72-ADC7-F81C4CACFE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16119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F06B28E6-CC18-9A68-1298-25B803BA1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14BF24B-6BDA-13C9-4B82-9FFE4D3686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AE1F97C-5A37-EF02-C2CC-0E32E96CA1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A3599-B8E0-4058-BC9E-10879D7F04D2}" type="datetimeFigureOut">
              <a:rPr lang="el-GR" smtClean="0"/>
              <a:t>15/2/2025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C1C1319-69F5-C2C0-97F0-ED41E972D7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B2AD548-E937-8390-5334-A5D5506746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5AFE3-0194-4D72-ADC7-F81C4CACFE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10625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AD795C2-71D0-2847-3D4E-F9F9BC3794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3200" b="1" dirty="0"/>
              <a:t>ΘΕΜΑΤΙΚΟΣ ΤΟΥΡΙΣΜΟΣ ΙΙΙ-ΤΟΥΡΙΣΜΟΣ ΥΓΕΙΑΣ</a:t>
            </a:r>
            <a:br>
              <a:rPr lang="el-GR" sz="3200" b="1" dirty="0"/>
            </a:br>
            <a:r>
              <a:rPr lang="el-GR" sz="2400" b="1" dirty="0"/>
              <a:t>Διάλεξη 17/02/2025</a:t>
            </a: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5AE54A4-4EA0-1C8C-4905-0D8D432CB0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Διδάσκων Δρ. Ευθύμιος Παππάς</a:t>
            </a:r>
          </a:p>
        </p:txBody>
      </p:sp>
    </p:spTree>
    <p:extLst>
      <p:ext uri="{BB962C8B-B14F-4D97-AF65-F5344CB8AC3E}">
        <p14:creationId xmlns:p14="http://schemas.microsoft.com/office/powerpoint/2010/main" val="12800906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84F6EF5-4473-D0C8-66AE-3BD1A8044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10</a:t>
            </a:r>
            <a:br>
              <a:rPr lang="el-GR" sz="3200" b="1" dirty="0"/>
            </a:br>
            <a:r>
              <a:rPr lang="el-GR" sz="3200" b="1" dirty="0"/>
              <a:t>3. Ανάπτυξη υποδομών και ποιότητα υπηρεσιών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AF7023E-A082-5380-C5E9-5A73B782E2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l-GR" b="1" dirty="0"/>
              <a:t> Βασικοί παράγοντες ανάπτυξης</a:t>
            </a:r>
            <a:r>
              <a:rPr lang="el-GR" dirty="0"/>
              <a:t>:</a:t>
            </a:r>
          </a:p>
          <a:p>
            <a:pPr marL="0" indent="0">
              <a:buNone/>
            </a:pPr>
            <a:r>
              <a:rPr lang="el-GR" b="1" dirty="0"/>
              <a:t>Επενδύσεις:</a:t>
            </a:r>
            <a:r>
              <a:rPr lang="el-GR" dirty="0"/>
              <a:t> Δημόσιες και ιδιωτικές επενδύσεις για την αναβάθμιση</a:t>
            </a:r>
          </a:p>
          <a:p>
            <a:pPr marL="0" indent="0">
              <a:buNone/>
            </a:pPr>
            <a:r>
              <a:rPr lang="el-GR" dirty="0"/>
              <a:t> των ιατρικών κέντρων και των τουριστικών εγκαταστάσεων.</a:t>
            </a:r>
          </a:p>
          <a:p>
            <a:pPr marL="0" indent="0">
              <a:buNone/>
            </a:pPr>
            <a:r>
              <a:rPr lang="el-GR" b="1" dirty="0"/>
              <a:t>Εκπαίδευση και κατάρτιση</a:t>
            </a:r>
            <a:r>
              <a:rPr lang="el-GR" dirty="0"/>
              <a:t>: Εξειδίκευση του ιατρικού και του</a:t>
            </a:r>
          </a:p>
          <a:p>
            <a:pPr marL="0" indent="0">
              <a:buNone/>
            </a:pPr>
            <a:r>
              <a:rPr lang="el-GR" dirty="0"/>
              <a:t> τουριστικού προσωπικού, πιστοποιήσεις και συνεχής επαγγελματική</a:t>
            </a:r>
          </a:p>
          <a:p>
            <a:pPr marL="0" indent="0">
              <a:buNone/>
            </a:pPr>
            <a:r>
              <a:rPr lang="el-GR" dirty="0"/>
              <a:t> ανάπτυξη.</a:t>
            </a:r>
          </a:p>
          <a:p>
            <a:pPr marL="0" indent="0">
              <a:buNone/>
            </a:pPr>
            <a:r>
              <a:rPr lang="el-GR" b="1" dirty="0"/>
              <a:t>Τεχνολογία και καινοτομία: </a:t>
            </a:r>
            <a:r>
              <a:rPr lang="el-GR" dirty="0"/>
              <a:t>Ενσωμάτωση σύγχρονων ιατρικών</a:t>
            </a:r>
          </a:p>
          <a:p>
            <a:pPr marL="0" indent="0">
              <a:buNone/>
            </a:pPr>
            <a:r>
              <a:rPr lang="el-GR" dirty="0"/>
              <a:t> τεχνολογιών, ψηφιακών εργαλείων και συστημάτων διαχείρισης για</a:t>
            </a:r>
          </a:p>
          <a:p>
            <a:pPr marL="0" indent="0">
              <a:buNone/>
            </a:pPr>
            <a:r>
              <a:rPr lang="el-GR" dirty="0"/>
              <a:t> τη βελτίωση της ποιότητας των υπηρεσιών.</a:t>
            </a:r>
          </a:p>
        </p:txBody>
      </p:sp>
    </p:spTree>
    <p:extLst>
      <p:ext uri="{BB962C8B-B14F-4D97-AF65-F5344CB8AC3E}">
        <p14:creationId xmlns:p14="http://schemas.microsoft.com/office/powerpoint/2010/main" val="18191791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702A9F5-1FCE-5A9F-26E2-A5BE86A0D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11</a:t>
            </a:r>
            <a:br>
              <a:rPr lang="el-GR" sz="3200" b="1" dirty="0"/>
            </a:br>
            <a:r>
              <a:rPr lang="el-GR" sz="3200" b="1" dirty="0"/>
              <a:t>Σχέση μεταξύ υποδομών και ποιότητας υπηρεσιών: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4EC5ADC-0752-D73B-0378-4F341C7D0F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Εμπειρία του ασθενή: </a:t>
            </a:r>
            <a:r>
              <a:rPr lang="el-GR" dirty="0"/>
              <a:t>Οι αναβαθμισμένες υποδομές και η</a:t>
            </a:r>
          </a:p>
          <a:p>
            <a:pPr marL="0" indent="0">
              <a:buNone/>
            </a:pPr>
            <a:r>
              <a:rPr lang="el-GR" dirty="0"/>
              <a:t> επαγγελματική κατάρτιση οδηγούν σε υψηλότερη ικανοποίηση </a:t>
            </a:r>
          </a:p>
          <a:p>
            <a:pPr marL="0" indent="0">
              <a:buNone/>
            </a:pPr>
            <a:r>
              <a:rPr lang="el-GR" dirty="0"/>
              <a:t> Και εμπιστοσύνη των ασθενών.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b="1" dirty="0"/>
              <a:t>Διεθνή πιστοποίηση: </a:t>
            </a:r>
            <a:r>
              <a:rPr lang="el-GR" dirty="0"/>
              <a:t>Η εξασφάλιση διεθνών προτύπων ποιότητας</a:t>
            </a:r>
          </a:p>
          <a:p>
            <a:pPr marL="0" indent="0">
              <a:buNone/>
            </a:pPr>
            <a:r>
              <a:rPr lang="el-GR" dirty="0"/>
              <a:t> (π.χ. JCI) αποτελεί κρίσιμο στοιχείο για την προσέλκυση διεθνών</a:t>
            </a:r>
          </a:p>
          <a:p>
            <a:pPr marL="0" indent="0">
              <a:buNone/>
            </a:pPr>
            <a:r>
              <a:rPr lang="el-GR" dirty="0"/>
              <a:t> πελατών.</a:t>
            </a:r>
          </a:p>
        </p:txBody>
      </p:sp>
    </p:spTree>
    <p:extLst>
      <p:ext uri="{BB962C8B-B14F-4D97-AF65-F5344CB8AC3E}">
        <p14:creationId xmlns:p14="http://schemas.microsoft.com/office/powerpoint/2010/main" val="2914863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8E1F53F-E316-2C76-C2EE-951FCF3E0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12</a:t>
            </a:r>
            <a:br>
              <a:rPr lang="el-GR" sz="3200" b="1" dirty="0"/>
            </a:br>
            <a:r>
              <a:rPr lang="el-GR" sz="3200" b="1" dirty="0"/>
              <a:t>4. Ρόλος της τεχνολογίας στην προώθηση του τουρισμού υγείας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1A7F3E2-F18F-D459-576F-6C6E190714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l-GR" b="1" dirty="0"/>
              <a:t>Ψηφιακή παρουσία και </a:t>
            </a:r>
            <a:r>
              <a:rPr lang="el-GR" b="1" dirty="0" err="1"/>
              <a:t>marketing</a:t>
            </a:r>
            <a:r>
              <a:rPr lang="el-GR" b="1" dirty="0"/>
              <a:t>:</a:t>
            </a:r>
          </a:p>
          <a:p>
            <a:pPr marL="0" indent="0">
              <a:buNone/>
            </a:pPr>
            <a:r>
              <a:rPr lang="el-GR" b="1" dirty="0"/>
              <a:t>Ιστοσελίδες και εφαρμογές: </a:t>
            </a:r>
            <a:r>
              <a:rPr lang="el-GR" dirty="0"/>
              <a:t>Οι χρήστες μπορούν να ενημερώνονται</a:t>
            </a:r>
          </a:p>
          <a:p>
            <a:pPr marL="0" indent="0">
              <a:buNone/>
            </a:pPr>
            <a:r>
              <a:rPr lang="el-GR" dirty="0"/>
              <a:t> για τις υπηρεσίες, να προγραμματίζουν ραντεβού και να κάνουν</a:t>
            </a:r>
          </a:p>
          <a:p>
            <a:pPr marL="0" indent="0">
              <a:buNone/>
            </a:pPr>
            <a:r>
              <a:rPr lang="el-GR" dirty="0"/>
              <a:t> κρατήσεις διαδικτυακά.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b="1" dirty="0"/>
              <a:t> Κοινωνικά δίκτυα και ψηφιακό μάρκετινγκ: </a:t>
            </a:r>
            <a:r>
              <a:rPr lang="el-GR" dirty="0"/>
              <a:t>Η προβολή ιστοριών</a:t>
            </a:r>
          </a:p>
          <a:p>
            <a:pPr marL="0" indent="0">
              <a:buNone/>
            </a:pPr>
            <a:r>
              <a:rPr lang="el-GR" dirty="0"/>
              <a:t> επιτυχίας, μαρτυρίες και εικονικές περιηγήσεις συμβάλλει στην</a:t>
            </a:r>
          </a:p>
          <a:p>
            <a:pPr marL="0" indent="0">
              <a:buNone/>
            </a:pPr>
            <a:r>
              <a:rPr lang="el-GR" dirty="0"/>
              <a:t> οικοδόμηση εμπιστοσύνης και στην προσέλκυση πελατών.</a:t>
            </a:r>
          </a:p>
        </p:txBody>
      </p:sp>
    </p:spTree>
    <p:extLst>
      <p:ext uri="{BB962C8B-B14F-4D97-AF65-F5344CB8AC3E}">
        <p14:creationId xmlns:p14="http://schemas.microsoft.com/office/powerpoint/2010/main" val="29973917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6338A18-4876-7EC1-68A7-1F753D5DD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13</a:t>
            </a:r>
            <a:br>
              <a:rPr lang="el-GR" sz="3200" b="1" dirty="0"/>
            </a:br>
            <a:r>
              <a:rPr lang="el-GR" sz="3200" b="1" dirty="0"/>
              <a:t>Τηλεϊατρική: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469D0F6-5BD9-D3AC-BF74-06876E913A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b="1" dirty="0"/>
              <a:t>Η Δυνατότητα </a:t>
            </a:r>
            <a:r>
              <a:rPr lang="el-GR" dirty="0"/>
              <a:t>παροχής συμβουλών και αρχικής διάγνωσης μέσω</a:t>
            </a:r>
          </a:p>
          <a:p>
            <a:pPr marL="0" indent="0">
              <a:buNone/>
            </a:pPr>
            <a:r>
              <a:rPr lang="el-GR" dirty="0"/>
              <a:t> τηλεδιάσκεψης,  επιτρέπει στους διεθνείς ασθενείς να ενημερωθούν</a:t>
            </a:r>
          </a:p>
          <a:p>
            <a:pPr marL="0" indent="0">
              <a:buNone/>
            </a:pPr>
            <a:r>
              <a:rPr lang="el-GR" dirty="0"/>
              <a:t> και να επικοινωνήσουν με τους ειδικούς πριν την ταξινόμηση και τη</a:t>
            </a:r>
          </a:p>
          <a:p>
            <a:pPr marL="0" indent="0">
              <a:buNone/>
            </a:pPr>
            <a:r>
              <a:rPr lang="el-GR" dirty="0"/>
              <a:t> μετακίνησή τους, στον τόπο του προορισμού τους.</a:t>
            </a:r>
          </a:p>
          <a:p>
            <a:pPr marL="0" indent="0">
              <a:buNone/>
            </a:pPr>
            <a:r>
              <a:rPr lang="el-GR" b="1" dirty="0"/>
              <a:t>Η ικανότητα χρήσης </a:t>
            </a:r>
            <a:r>
              <a:rPr lang="el-GR" dirty="0"/>
              <a:t>της συγκεκριμένης τεχνολογίας που κάνει την</a:t>
            </a:r>
          </a:p>
          <a:p>
            <a:pPr marL="0" indent="0">
              <a:buNone/>
            </a:pPr>
            <a:r>
              <a:rPr lang="el-GR" dirty="0"/>
              <a:t> εμφάνιση της στα τέλη του 20</a:t>
            </a:r>
            <a:r>
              <a:rPr lang="el-GR" baseline="30000" dirty="0"/>
              <a:t>ο</a:t>
            </a:r>
            <a:r>
              <a:rPr lang="el-GR" dirty="0"/>
              <a:t>) αιώνα δίνει την δυνατότητα τώρα</a:t>
            </a:r>
          </a:p>
          <a:p>
            <a:pPr marL="0" indent="0">
              <a:buNone/>
            </a:pPr>
            <a:r>
              <a:rPr lang="el-GR" dirty="0"/>
              <a:t> στον 21</a:t>
            </a:r>
            <a:r>
              <a:rPr lang="el-GR" baseline="30000" dirty="0"/>
              <a:t>ο </a:t>
            </a:r>
            <a:r>
              <a:rPr lang="el-GR" dirty="0"/>
              <a:t> αιώνα, που αυτή έχει φθάσει σε πολύ υψηλότερα επίπεδα</a:t>
            </a:r>
          </a:p>
          <a:p>
            <a:pPr marL="0" indent="0">
              <a:buNone/>
            </a:pPr>
            <a:r>
              <a:rPr lang="el-GR" dirty="0"/>
              <a:t> (επεμβάσεις με ρομποτικά κλπ ) να λειτουργεί επιπλέον θετικά στον</a:t>
            </a:r>
          </a:p>
          <a:p>
            <a:pPr marL="0" indent="0">
              <a:buNone/>
            </a:pPr>
            <a:r>
              <a:rPr lang="el-GR" dirty="0"/>
              <a:t> τουρισμό υγείας.</a:t>
            </a:r>
          </a:p>
        </p:txBody>
      </p:sp>
    </p:spTree>
    <p:extLst>
      <p:ext uri="{BB962C8B-B14F-4D97-AF65-F5344CB8AC3E}">
        <p14:creationId xmlns:p14="http://schemas.microsoft.com/office/powerpoint/2010/main" val="19249072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5A42CC3-BEA4-54A0-9473-23824F97B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14</a:t>
            </a:r>
            <a:br>
              <a:rPr lang="el-GR" sz="3200" b="1" dirty="0"/>
            </a:br>
            <a:r>
              <a:rPr lang="el-GR" sz="3200" b="1" dirty="0"/>
              <a:t>Διαχείριση δεδομένων και ασφάλεια: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EE58D51-008E-376A-1F43-8EAF22A998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Η χρήση συστημάτων </a:t>
            </a:r>
            <a:r>
              <a:rPr lang="el-GR" dirty="0"/>
              <a:t>ηλεκτρονικών αρχείων και ψηφιακών</a:t>
            </a:r>
          </a:p>
          <a:p>
            <a:pPr marL="0" indent="0">
              <a:buNone/>
            </a:pPr>
            <a:r>
              <a:rPr lang="el-GR" dirty="0"/>
              <a:t> πλατφορμών: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b="1" dirty="0"/>
              <a:t>1.Βελτιώνει </a:t>
            </a:r>
            <a:r>
              <a:rPr lang="el-GR" dirty="0"/>
              <a:t>την παρακολούθηση της πορείας θεραπείας,</a:t>
            </a:r>
          </a:p>
          <a:p>
            <a:pPr marL="0" indent="0">
              <a:buNone/>
            </a:pPr>
            <a:r>
              <a:rPr lang="el-GR" b="1" dirty="0"/>
              <a:t>2.Διευκολύνει </a:t>
            </a:r>
            <a:r>
              <a:rPr lang="el-GR" dirty="0"/>
              <a:t>την ανταλλαγή πληροφοριών και </a:t>
            </a:r>
          </a:p>
          <a:p>
            <a:pPr marL="0" indent="0">
              <a:buNone/>
            </a:pPr>
            <a:r>
              <a:rPr lang="el-GR" b="1" dirty="0"/>
              <a:t>3.Ενισχύει </a:t>
            </a:r>
            <a:r>
              <a:rPr lang="el-GR" dirty="0"/>
              <a:t>την ασφάλεια των προσωπικών δεδομένων.</a:t>
            </a:r>
          </a:p>
        </p:txBody>
      </p:sp>
    </p:spTree>
    <p:extLst>
      <p:ext uri="{BB962C8B-B14F-4D97-AF65-F5344CB8AC3E}">
        <p14:creationId xmlns:p14="http://schemas.microsoft.com/office/powerpoint/2010/main" val="21243847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D27CA3B-CC3A-BD43-465A-D69469F47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15</a:t>
            </a:r>
            <a:br>
              <a:rPr lang="el-GR" sz="3200" b="1" dirty="0"/>
            </a:br>
            <a:r>
              <a:rPr lang="el-GR" sz="3200" b="1" dirty="0"/>
              <a:t>Καινοτομίες στην ιατρική τεχνολογία: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62170ED-23DB-048F-FF3A-C602BD7EA9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Η ενσωμάτωση </a:t>
            </a:r>
            <a:r>
              <a:rPr lang="el-GR" dirty="0"/>
              <a:t>προηγμένων διαγνωστικών και θεραπευτικών</a:t>
            </a:r>
          </a:p>
          <a:p>
            <a:r>
              <a:rPr lang="el-GR" dirty="0"/>
              <a:t> μεθόδων (π.χ. ρομποτική χειρουργική, τεχνητή νοημοσύνη) ενισχύει</a:t>
            </a:r>
          </a:p>
          <a:p>
            <a:r>
              <a:rPr lang="el-GR" dirty="0"/>
              <a:t> την ποιότητα των υπηρεσιών και συμβάλλει στην διαμόρφωση ενός</a:t>
            </a:r>
          </a:p>
          <a:p>
            <a:r>
              <a:rPr lang="el-GR" dirty="0"/>
              <a:t> ανταγωνιστικού προφίλ για τον προορισμό.</a:t>
            </a:r>
          </a:p>
          <a:p>
            <a:endParaRPr lang="el-GR" dirty="0"/>
          </a:p>
          <a:p>
            <a:r>
              <a:rPr lang="el-GR" b="1" dirty="0"/>
              <a:t>Οι νέες ευκαιρίες </a:t>
            </a:r>
            <a:r>
              <a:rPr lang="el-GR" dirty="0"/>
              <a:t>που μας δίνουν τα παραπάνω καινοτομικά χαρακτηριστικά δύνανται να θεμελιώσουν τον τουρισμό υγείας σε σταθερές βάσεις, ειδικά στην χώρα μας.</a:t>
            </a:r>
          </a:p>
        </p:txBody>
      </p:sp>
    </p:spTree>
    <p:extLst>
      <p:ext uri="{BB962C8B-B14F-4D97-AF65-F5344CB8AC3E}">
        <p14:creationId xmlns:p14="http://schemas.microsoft.com/office/powerpoint/2010/main" val="19932403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8A3A074-2DFB-E5D9-F15F-EC5006422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16</a:t>
            </a:r>
            <a:br>
              <a:rPr lang="el-GR" sz="3200" b="1" dirty="0"/>
            </a:br>
            <a:r>
              <a:rPr lang="el-GR" sz="3200" b="1" dirty="0"/>
              <a:t>Συμπεράσματα</a:t>
            </a:r>
            <a:br>
              <a:rPr lang="el-GR" sz="3200" b="1" dirty="0"/>
            </a:br>
            <a:r>
              <a:rPr lang="el-GR" sz="3200" b="1" dirty="0"/>
              <a:t>Συνολική Εικόνα: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DDC38E0-4878-9A18-1C58-C107E8DF98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Ο τουρισμός υγείας </a:t>
            </a:r>
            <a:r>
              <a:rPr lang="el-GR" dirty="0"/>
              <a:t>αποτελεί έναν ολοκληρωμένο τομέα που</a:t>
            </a:r>
          </a:p>
          <a:p>
            <a:pPr marL="0" indent="0">
              <a:buNone/>
            </a:pPr>
            <a:r>
              <a:rPr lang="el-GR" dirty="0"/>
              <a:t>συνδυάζει την ιατρική αριστεία με την εμπειρία του ταξιδιού. </a:t>
            </a:r>
          </a:p>
          <a:p>
            <a:pPr marL="0" indent="0">
              <a:buNone/>
            </a:pPr>
            <a:r>
              <a:rPr lang="el-GR" b="1" dirty="0"/>
              <a:t>Η ανάπτυξη </a:t>
            </a:r>
            <a:r>
              <a:rPr lang="el-GR" dirty="0"/>
              <a:t>ποιοτικών υποδομών, η εξειδίκευση σε συγκεκριμένες</a:t>
            </a:r>
          </a:p>
          <a:p>
            <a:pPr marL="0" indent="0">
              <a:buNone/>
            </a:pPr>
            <a:r>
              <a:rPr lang="el-GR" dirty="0"/>
              <a:t> θεραπείες και η επένδυση στην τεχνολογία είναι κρίσιμα στοιχεία για</a:t>
            </a:r>
          </a:p>
          <a:p>
            <a:pPr marL="0" indent="0">
              <a:buNone/>
            </a:pPr>
            <a:r>
              <a:rPr lang="el-GR" dirty="0"/>
              <a:t>την επιτυχία και την ανταγωνιστικότητα των προορισμών σε</a:t>
            </a:r>
          </a:p>
          <a:p>
            <a:pPr marL="0" indent="0">
              <a:buNone/>
            </a:pPr>
            <a:r>
              <a:rPr lang="el-GR" dirty="0"/>
              <a:t> παγκόσμιο επίπεδο.</a:t>
            </a:r>
          </a:p>
        </p:txBody>
      </p:sp>
    </p:spTree>
    <p:extLst>
      <p:ext uri="{BB962C8B-B14F-4D97-AF65-F5344CB8AC3E}">
        <p14:creationId xmlns:p14="http://schemas.microsoft.com/office/powerpoint/2010/main" val="2649616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D08D7FC-C405-E42A-C005-EBEFF7477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17</a:t>
            </a:r>
            <a:br>
              <a:rPr lang="el-GR" sz="3200" b="1" dirty="0"/>
            </a:br>
            <a:r>
              <a:rPr lang="el-GR" sz="3200" b="1" dirty="0"/>
              <a:t>Ανάγκη συνεργασίας:</a:t>
            </a: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EFA2076-BAAC-92EA-0DBF-79B477728F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953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dirty="0"/>
              <a:t>Ο συντονισμός </a:t>
            </a:r>
            <a:r>
              <a:rPr lang="el-GR" dirty="0"/>
              <a:t>μεταξύ δημόσιων και ιδιωτικών φορέων, καθώς και η</a:t>
            </a:r>
          </a:p>
          <a:p>
            <a:pPr marL="0" indent="0">
              <a:buNone/>
            </a:pPr>
            <a:r>
              <a:rPr lang="el-GR" dirty="0"/>
              <a:t> συνεργασία μεταξύ τουριστικού και ιατρικού τομέα, είναι απαραίτητη</a:t>
            </a:r>
          </a:p>
          <a:p>
            <a:pPr marL="0" indent="0">
              <a:buNone/>
            </a:pPr>
            <a:r>
              <a:rPr lang="el-GR" dirty="0"/>
              <a:t> για την οικοδόμηση ενός ολοκληρωμένου και βιώσιμου μοντέλου</a:t>
            </a:r>
          </a:p>
          <a:p>
            <a:pPr marL="0" indent="0">
              <a:buNone/>
            </a:pPr>
            <a:r>
              <a:rPr lang="el-GR" dirty="0"/>
              <a:t> τουρισμού υγείας.</a:t>
            </a:r>
          </a:p>
          <a:p>
            <a:pPr marL="0" indent="0">
              <a:buNone/>
            </a:pPr>
            <a:r>
              <a:rPr lang="el-GR" b="1" dirty="0"/>
              <a:t>Η τεχνολογία </a:t>
            </a:r>
            <a:r>
              <a:rPr lang="el-GR" dirty="0"/>
              <a:t>αναδεικνύεται ως καταλύτης για τη βελτίωση των</a:t>
            </a:r>
          </a:p>
          <a:p>
            <a:pPr marL="0" indent="0">
              <a:buNone/>
            </a:pPr>
            <a:r>
              <a:rPr lang="el-GR" dirty="0"/>
              <a:t> υπηρεσιών, την ενίσχυση της επικοινωνίας και την προσέλκυση</a:t>
            </a:r>
          </a:p>
          <a:p>
            <a:pPr marL="0" indent="0">
              <a:buNone/>
            </a:pPr>
            <a:r>
              <a:rPr lang="el-GR" dirty="0"/>
              <a:t> διεθνών πελατών, προσφέροντας ένα ολοκληρωμένο πακέτο που</a:t>
            </a:r>
          </a:p>
          <a:p>
            <a:pPr marL="0" indent="0">
              <a:buNone/>
            </a:pPr>
            <a:r>
              <a:rPr lang="el-GR" dirty="0"/>
              <a:t> συνδυάζει υγεία, ευεξία και τουριστική εμπειρία.</a:t>
            </a:r>
          </a:p>
        </p:txBody>
      </p:sp>
    </p:spTree>
    <p:extLst>
      <p:ext uri="{BB962C8B-B14F-4D97-AF65-F5344CB8AC3E}">
        <p14:creationId xmlns:p14="http://schemas.microsoft.com/office/powerpoint/2010/main" val="9325791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B67EB36-ED8D-79B6-402E-15CAE5478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dirty="0"/>
              <a:t>18</a:t>
            </a:r>
            <a:br>
              <a:rPr lang="el-GR" sz="3200" dirty="0"/>
            </a:br>
            <a:r>
              <a:rPr lang="el-GR" sz="3200" dirty="0" err="1"/>
              <a:t>βιβλιογραφια</a:t>
            </a:r>
            <a:r>
              <a:rPr lang="el-GR" sz="3200" dirty="0"/>
              <a:t> 1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E431FFD-EA83-7B3C-180B-9387A13D1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l-GR" dirty="0"/>
              <a:t>1. </a:t>
            </a:r>
            <a:r>
              <a:rPr lang="el-GR" dirty="0" err="1"/>
              <a:t>Connell</a:t>
            </a:r>
            <a:r>
              <a:rPr lang="el-GR" dirty="0"/>
              <a:t>, J. (2007). </a:t>
            </a:r>
            <a:r>
              <a:rPr lang="el-GR" dirty="0" err="1"/>
              <a:t>Medical</a:t>
            </a:r>
            <a:r>
              <a:rPr lang="el-GR" dirty="0"/>
              <a:t> tourism: Sea, </a:t>
            </a:r>
            <a:r>
              <a:rPr lang="el-GR" dirty="0" err="1"/>
              <a:t>sun</a:t>
            </a:r>
            <a:r>
              <a:rPr lang="el-GR" dirty="0"/>
              <a:t>, </a:t>
            </a:r>
            <a:r>
              <a:rPr lang="el-GR" dirty="0" err="1"/>
              <a:t>sand</a:t>
            </a:r>
            <a:r>
              <a:rPr lang="el-GR" dirty="0"/>
              <a:t> and </a:t>
            </a:r>
            <a:r>
              <a:rPr lang="el-GR" dirty="0" err="1"/>
              <a:t>surgery</a:t>
            </a:r>
            <a:r>
              <a:rPr lang="el-GR" dirty="0"/>
              <a:t>. Tourism Management, 28(6), 1486–1493.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b="1" dirty="0"/>
              <a:t>Εξετάζει τα χαρακτηριστικά </a:t>
            </a:r>
            <a:r>
              <a:rPr lang="el-GR" dirty="0"/>
              <a:t>και τις προκλήσεις του ιατρικού τουρισμού,</a:t>
            </a:r>
          </a:p>
          <a:p>
            <a:pPr marL="0" indent="0">
              <a:buNone/>
            </a:pPr>
            <a:r>
              <a:rPr lang="el-GR" dirty="0"/>
              <a:t> εστιάζοντας στην εμπειρία του ασθενούς και τη σύνδεσή της με τον τουριστικό τομέα.</a:t>
            </a:r>
          </a:p>
          <a:p>
            <a:pPr marL="0" indent="0">
              <a:buNone/>
            </a:pPr>
            <a:r>
              <a:rPr lang="el-GR" dirty="0"/>
              <a:t>2. </a:t>
            </a:r>
            <a:r>
              <a:rPr lang="el-GR" dirty="0" err="1"/>
              <a:t>Lunt</a:t>
            </a:r>
            <a:r>
              <a:rPr lang="el-GR" dirty="0"/>
              <a:t>, N. &amp; </a:t>
            </a:r>
            <a:r>
              <a:rPr lang="el-GR" dirty="0" err="1"/>
              <a:t>Carrera</a:t>
            </a:r>
            <a:r>
              <a:rPr lang="el-GR" dirty="0"/>
              <a:t>, P. (2006). </a:t>
            </a:r>
            <a:r>
              <a:rPr lang="el-GR" dirty="0" err="1"/>
              <a:t>Medical</a:t>
            </a:r>
            <a:r>
              <a:rPr lang="el-GR" dirty="0"/>
              <a:t> tourism: </a:t>
            </a:r>
            <a:r>
              <a:rPr lang="el-GR" dirty="0" err="1"/>
              <a:t>Assessing</a:t>
            </a:r>
            <a:r>
              <a:rPr lang="el-GR" dirty="0"/>
              <a:t> the </a:t>
            </a:r>
            <a:r>
              <a:rPr lang="el-GR" dirty="0" err="1"/>
              <a:t>evidence</a:t>
            </a:r>
            <a:r>
              <a:rPr lang="el-GR" dirty="0"/>
              <a:t> on </a:t>
            </a:r>
            <a:r>
              <a:rPr lang="el-GR" dirty="0" err="1"/>
              <a:t>treatment</a:t>
            </a:r>
            <a:r>
              <a:rPr lang="el-GR" dirty="0"/>
              <a:t> </a:t>
            </a:r>
            <a:r>
              <a:rPr lang="el-GR" dirty="0" err="1"/>
              <a:t>abroad</a:t>
            </a:r>
            <a:r>
              <a:rPr lang="el-GR" dirty="0"/>
              <a:t>. </a:t>
            </a:r>
            <a:r>
              <a:rPr lang="el-GR" dirty="0" err="1"/>
              <a:t>Maturitas</a:t>
            </a:r>
            <a:r>
              <a:rPr lang="el-GR" dirty="0"/>
              <a:t>, 56(1), 107–110.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b="1" dirty="0"/>
              <a:t>Αναλύει τα δεδομένα σχετικά </a:t>
            </a:r>
            <a:r>
              <a:rPr lang="el-GR" dirty="0"/>
              <a:t>με την αναζήτηση ιατρικών θεραπειών στο</a:t>
            </a:r>
          </a:p>
          <a:p>
            <a:pPr marL="0" indent="0">
              <a:buNone/>
            </a:pPr>
            <a:r>
              <a:rPr lang="el-GR" dirty="0"/>
              <a:t> εξωτερικό και αναδεικνύει τα οικονομικά και κοινωνικά ερεθίσματα.</a:t>
            </a:r>
          </a:p>
          <a:p>
            <a:pPr marL="0" indent="0">
              <a:buNone/>
            </a:pPr>
            <a:r>
              <a:rPr lang="el-GR" dirty="0"/>
              <a:t>3. </a:t>
            </a:r>
            <a:r>
              <a:rPr lang="el-GR" dirty="0" err="1"/>
              <a:t>Turner</a:t>
            </a:r>
            <a:r>
              <a:rPr lang="el-GR" dirty="0"/>
              <a:t>, L. (2008). </a:t>
            </a:r>
            <a:r>
              <a:rPr lang="el-GR" dirty="0" err="1"/>
              <a:t>Medical</a:t>
            </a:r>
            <a:r>
              <a:rPr lang="el-GR" dirty="0"/>
              <a:t> tourism: The </a:t>
            </a:r>
            <a:r>
              <a:rPr lang="el-GR" dirty="0" err="1"/>
              <a:t>dilemmas</a:t>
            </a:r>
            <a:r>
              <a:rPr lang="el-GR" dirty="0"/>
              <a:t> of an </a:t>
            </a:r>
            <a:r>
              <a:rPr lang="el-GR" dirty="0" err="1"/>
              <a:t>emerging</a:t>
            </a:r>
            <a:r>
              <a:rPr lang="el-GR" dirty="0"/>
              <a:t> </a:t>
            </a:r>
            <a:r>
              <a:rPr lang="el-GR" dirty="0" err="1"/>
              <a:t>global</a:t>
            </a:r>
            <a:r>
              <a:rPr lang="el-GR" dirty="0"/>
              <a:t> </a:t>
            </a:r>
            <a:r>
              <a:rPr lang="el-GR" dirty="0" err="1"/>
              <a:t>industry</a:t>
            </a:r>
            <a:r>
              <a:rPr lang="el-GR" dirty="0"/>
              <a:t>. Tourism Management, 29(6), 1285–1295.</a:t>
            </a:r>
          </a:p>
          <a:p>
            <a:pPr marL="0" indent="0">
              <a:buNone/>
            </a:pPr>
            <a:r>
              <a:rPr lang="el-GR" b="1" dirty="0"/>
              <a:t>Εστιάζει στις προκλήσεις </a:t>
            </a:r>
            <a:r>
              <a:rPr lang="el-GR" dirty="0"/>
              <a:t>που αντιμετωπίζει ο τομέας του ιατρικού τουρισμού, όπως την ανάγκη για υψηλά πρότυπα ποιότητας και ασφάλειας.</a:t>
            </a:r>
          </a:p>
        </p:txBody>
      </p:sp>
    </p:spTree>
    <p:extLst>
      <p:ext uri="{BB962C8B-B14F-4D97-AF65-F5344CB8AC3E}">
        <p14:creationId xmlns:p14="http://schemas.microsoft.com/office/powerpoint/2010/main" val="24599391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97396D9-6B92-78B0-EC64-1A01F6C91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19</a:t>
            </a:r>
            <a:br>
              <a:rPr lang="el-GR" sz="3200" b="1" dirty="0"/>
            </a:br>
            <a:r>
              <a:rPr lang="el-GR" sz="3200" b="1" dirty="0"/>
              <a:t>βιβλιογραφία 2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D2CE9CB-3431-F8E4-9EFC-004BCD41A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4708"/>
            <a:ext cx="10515600" cy="509286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/>
              <a:t>4. </a:t>
            </a:r>
            <a:r>
              <a:rPr lang="en-US" dirty="0"/>
              <a:t>Smith, M. &amp; </a:t>
            </a:r>
            <a:r>
              <a:rPr lang="en-US" dirty="0" err="1"/>
              <a:t>Puczkó</a:t>
            </a:r>
            <a:r>
              <a:rPr lang="en-US" dirty="0"/>
              <a:t>, L. (2010). Health and Tourism: Globalization, Mobility and Local Politics. Routledge.</a:t>
            </a:r>
          </a:p>
          <a:p>
            <a:pPr marL="0" indent="0">
              <a:buNone/>
            </a:pPr>
            <a:r>
              <a:rPr lang="el-GR" b="1" dirty="0"/>
              <a:t>Παρέχει μια ευρεία </a:t>
            </a:r>
            <a:r>
              <a:rPr lang="el-GR" dirty="0"/>
              <a:t>θεώρηση του φαινομένου, εξετάζοντας τις επιπτώσεις της παγκοσμιοποίησης και της τεχνολογίας στις τοπικές και διεθνείς υποδομές υγείας.</a:t>
            </a:r>
          </a:p>
          <a:p>
            <a:pPr marL="0" indent="0">
              <a:buNone/>
            </a:pPr>
            <a:r>
              <a:rPr lang="el-GR" b="1" dirty="0"/>
              <a:t>5. </a:t>
            </a:r>
            <a:r>
              <a:rPr lang="en-US" dirty="0"/>
              <a:t>Horwitz, J. &amp; Reddy, M. (2010). Healthcare </a:t>
            </a:r>
            <a:r>
              <a:rPr lang="en-US" dirty="0" err="1"/>
              <a:t>internationalisation</a:t>
            </a:r>
            <a:r>
              <a:rPr lang="en-US" dirty="0"/>
              <a:t> and medical tourism: Prospects and challenges. Asia Pacific Journal of Tourism Research, 15(5), 431–448.</a:t>
            </a:r>
          </a:p>
          <a:p>
            <a:pPr marL="0" indent="0">
              <a:buNone/>
            </a:pPr>
            <a:r>
              <a:rPr lang="el-GR" b="1" dirty="0"/>
              <a:t>Διερευνά τη διεθνή διάσταση </a:t>
            </a:r>
            <a:r>
              <a:rPr lang="el-GR" dirty="0"/>
              <a:t>του ιατρικού τουρισμού, εστιάζοντας στις προοπτικές ανάπτυξης και στις απαιτούμενες υποδομές για την παροχή ποιοτικών υπηρεσιών.</a:t>
            </a:r>
          </a:p>
          <a:p>
            <a:pPr marL="0" indent="0">
              <a:buNone/>
            </a:pPr>
            <a:r>
              <a:rPr lang="el-GR" b="1" dirty="0"/>
              <a:t>6. </a:t>
            </a:r>
            <a:r>
              <a:rPr lang="en-US" dirty="0"/>
              <a:t>Goddard, L. &amp; Goddard, A. (2008). Medical tourism and medical travel: A comparative analysis. Tourism Geographies, 10(3), 303–321.</a:t>
            </a:r>
          </a:p>
          <a:p>
            <a:pPr marL="0" indent="0">
              <a:buNone/>
            </a:pPr>
            <a:r>
              <a:rPr lang="el-GR" b="1" dirty="0"/>
              <a:t>Συγκρίνει διαφορετικούς </a:t>
            </a:r>
            <a:r>
              <a:rPr lang="el-GR" dirty="0"/>
              <a:t>προορισμούς του ιατρικού τουρισμού, αναλύοντας τα κριτήρια επιλογής προορισμών και τις στρατηγικές διαφοροποίησης.</a:t>
            </a:r>
          </a:p>
        </p:txBody>
      </p:sp>
    </p:spTree>
    <p:extLst>
      <p:ext uri="{BB962C8B-B14F-4D97-AF65-F5344CB8AC3E}">
        <p14:creationId xmlns:p14="http://schemas.microsoft.com/office/powerpoint/2010/main" val="72582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9E40BCF-71CE-F83B-36D5-A475BCDB7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2</a:t>
            </a:r>
            <a:br>
              <a:rPr lang="el-GR" sz="3200" b="1" dirty="0"/>
            </a:br>
            <a:r>
              <a:rPr lang="el-GR" sz="3200" b="1" dirty="0"/>
              <a:t>1. Υποδομές και προορισμοί τουρισμού υγείας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CEAECEB-EB88-7556-91B4-AC26D21958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l-GR" dirty="0"/>
              <a:t> Ορισμός και περιεχόμενο:</a:t>
            </a:r>
          </a:p>
          <a:p>
            <a:pPr marL="0" indent="0">
              <a:buNone/>
            </a:pPr>
            <a:r>
              <a:rPr lang="el-GR" b="1" dirty="0"/>
              <a:t>Οι υποδομές του </a:t>
            </a:r>
            <a:r>
              <a:rPr lang="el-GR" dirty="0"/>
              <a:t>τουρισμού υγείας περιλαμβάνουν όλες τις</a:t>
            </a:r>
          </a:p>
          <a:p>
            <a:pPr marL="0" indent="0">
              <a:buNone/>
            </a:pPr>
            <a:r>
              <a:rPr lang="el-GR" dirty="0"/>
              <a:t> εγκαταστάσεις και τις υπηρεσίες που απαιτούνται για την παροχή</a:t>
            </a:r>
          </a:p>
          <a:p>
            <a:pPr marL="0" indent="0">
              <a:buNone/>
            </a:pPr>
            <a:r>
              <a:rPr lang="el-GR" dirty="0"/>
              <a:t> ιατρικών, θεραπευτικών και ευεξιακών υπηρεσιών σε ταξιδιώτες.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 Αυτό </a:t>
            </a:r>
            <a:r>
              <a:rPr lang="el-GR" b="1" dirty="0"/>
              <a:t>συνδυάζει</a:t>
            </a:r>
            <a:r>
              <a:rPr lang="el-GR" dirty="0"/>
              <a:t> τα παραδοσιακά τουριστικά στοιχεία (ξενοδοχεία,</a:t>
            </a:r>
          </a:p>
          <a:p>
            <a:pPr marL="0" indent="0">
              <a:buNone/>
            </a:pPr>
            <a:r>
              <a:rPr lang="el-GR" dirty="0"/>
              <a:t> μεταφορές, ψυχαγωγία) με ιατρικές εγκαταστάσεις (νοσοκομεία,</a:t>
            </a:r>
          </a:p>
          <a:p>
            <a:pPr marL="0" indent="0">
              <a:buNone/>
            </a:pPr>
            <a:r>
              <a:rPr lang="el-GR" dirty="0"/>
              <a:t> κλινικές, spa, θεραπευτικά κέντρα).</a:t>
            </a:r>
          </a:p>
        </p:txBody>
      </p:sp>
    </p:spTree>
    <p:extLst>
      <p:ext uri="{BB962C8B-B14F-4D97-AF65-F5344CB8AC3E}">
        <p14:creationId xmlns:p14="http://schemas.microsoft.com/office/powerpoint/2010/main" val="2627551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D643ACB-2306-3DFD-FF8C-4835C38F4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Βιβλιογραφία 3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25B4801-C4D7-CB87-958E-1C60EA5C7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7. </a:t>
            </a:r>
            <a:r>
              <a:rPr lang="el-GR" dirty="0"/>
              <a:t>Παπαδόπουλος, Ν. (2012). Τουρισμός Υγείας: Προκλήσεις και</a:t>
            </a:r>
          </a:p>
          <a:p>
            <a:pPr marL="0" indent="0">
              <a:buNone/>
            </a:pPr>
            <a:r>
              <a:rPr lang="el-GR" dirty="0"/>
              <a:t> Προοπτικές στην Ελλάδα. Εκδόσεις Πανεπιστημίου Αθηνών.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b="1" dirty="0"/>
              <a:t>Ειδικότερα για την ελληνική πραγματικότητα</a:t>
            </a:r>
            <a:r>
              <a:rPr lang="el-GR" dirty="0"/>
              <a:t>, παρέχει μια λεπτομερή</a:t>
            </a:r>
          </a:p>
          <a:p>
            <a:pPr marL="0" indent="0">
              <a:buNone/>
            </a:pPr>
            <a:r>
              <a:rPr lang="el-GR" dirty="0"/>
              <a:t> ανάλυση των δυνατοτήτων και των προκλήσεων του τουρισμού</a:t>
            </a:r>
          </a:p>
          <a:p>
            <a:pPr marL="0" indent="0">
              <a:buNone/>
            </a:pPr>
            <a:r>
              <a:rPr lang="el-GR"/>
              <a:t> </a:t>
            </a:r>
            <a:r>
              <a:rPr lang="el-GR" dirty="0"/>
              <a:t>υγείας στην Ελλάδα, συνδυάζοντας ιατρικές </a:t>
            </a:r>
            <a:r>
              <a:rPr lang="el-GR"/>
              <a:t>και τουριστικές</a:t>
            </a:r>
          </a:p>
          <a:p>
            <a:pPr marL="0" indent="0">
              <a:buNone/>
            </a:pPr>
            <a:r>
              <a:rPr lang="el-GR"/>
              <a:t> </a:t>
            </a:r>
            <a:r>
              <a:rPr lang="el-GR" dirty="0"/>
              <a:t>παραμέτρους.</a:t>
            </a:r>
          </a:p>
        </p:txBody>
      </p:sp>
    </p:spTree>
    <p:extLst>
      <p:ext uri="{BB962C8B-B14F-4D97-AF65-F5344CB8AC3E}">
        <p14:creationId xmlns:p14="http://schemas.microsoft.com/office/powerpoint/2010/main" val="689722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3F81F53-D231-7206-0589-7ED1DC5A9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3</a:t>
            </a:r>
            <a:br>
              <a:rPr lang="el-GR" sz="3200" b="1" dirty="0"/>
            </a:br>
            <a:r>
              <a:rPr lang="el-GR" sz="3200" b="1" dirty="0"/>
              <a:t>Στοιχεία υποδομής:</a:t>
            </a: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E96F118-C508-DB17-1FC9-B8FBF4817C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3767"/>
            <a:ext cx="10515600" cy="5289108"/>
          </a:xfrm>
        </p:spPr>
        <p:txBody>
          <a:bodyPr/>
          <a:lstStyle/>
          <a:p>
            <a:endParaRPr lang="el-GR" dirty="0"/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b="1" dirty="0"/>
              <a:t>Ιατρικές εγκαταστάσεις: </a:t>
            </a:r>
            <a:r>
              <a:rPr lang="el-GR" dirty="0"/>
              <a:t>Εξειδικευμένα κέντρα για χειρουργικές επεμβάσεις, θεραπείες,   αναγεννησιακές διαδικασίες, κλινικές σοβαρών ασθενειών  και άλλες ειδικότητες που δύνανται να υπάρχουν σε περιοχές που μπορούν να ανταπεξέλθουν στην εν λόγω εξειδικευμένη ζήτηση.</a:t>
            </a:r>
          </a:p>
          <a:p>
            <a:pPr marL="0" indent="0">
              <a:buNone/>
            </a:pPr>
            <a:r>
              <a:rPr lang="el-GR" b="1" dirty="0"/>
              <a:t>Ο συνδυασμός των στοιχείων </a:t>
            </a:r>
            <a:r>
              <a:rPr lang="el-GR" dirty="0"/>
              <a:t>υποδομής με την ιατρική ικανότητα και την ετοιμότητα φιλοξενίας από την πλευρά των ξενοδοχειακών υποδομών, συμπληρώνει το απαραίτητα παζλ, που μπορει να οδηγήσει στην επιτυχία του </a:t>
            </a:r>
            <a:r>
              <a:rPr lang="el-GR" dirty="0" err="1"/>
              <a:t>προσδοκόμενου</a:t>
            </a:r>
            <a:r>
              <a:rPr lang="el-GR" dirty="0"/>
              <a:t> σκοπού.</a:t>
            </a:r>
          </a:p>
        </p:txBody>
      </p:sp>
    </p:spTree>
    <p:extLst>
      <p:ext uri="{BB962C8B-B14F-4D97-AF65-F5344CB8AC3E}">
        <p14:creationId xmlns:p14="http://schemas.microsoft.com/office/powerpoint/2010/main" val="1691255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081DDB3-6DA0-C2EF-CC5B-BCE6A0E65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/>
              <a:t>4</a:t>
            </a:r>
            <a:br>
              <a:rPr lang="el-GR" dirty="0"/>
            </a:br>
            <a:r>
              <a:rPr lang="en-US" dirty="0" err="1"/>
              <a:t>Wellnes</a:t>
            </a:r>
            <a:r>
              <a:rPr lang="en-US" dirty="0"/>
              <a:t> </a:t>
            </a:r>
            <a:r>
              <a:rPr lang="el-GR" dirty="0"/>
              <a:t>και </a:t>
            </a:r>
            <a:r>
              <a:rPr lang="en-US" dirty="0"/>
              <a:t>spa: </a:t>
            </a:r>
            <a:br>
              <a:rPr lang="en-US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8A51D6C-A09B-5AD4-3471-1C83DC50D6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Στην περίπτωση αυτή </a:t>
            </a:r>
            <a:r>
              <a:rPr lang="el-GR" dirty="0"/>
              <a:t>ομιλούμε για άλλου είδους υποδομές και</a:t>
            </a:r>
          </a:p>
          <a:p>
            <a:pPr marL="0" indent="0">
              <a:buNone/>
            </a:pPr>
            <a:r>
              <a:rPr lang="el-GR" dirty="0"/>
              <a:t> φυσικά διαφορετικού είδους επιστημονικών τεχνικών και άλλων</a:t>
            </a:r>
          </a:p>
          <a:p>
            <a:pPr marL="0" indent="0">
              <a:buNone/>
            </a:pPr>
            <a:r>
              <a:rPr lang="el-GR" dirty="0"/>
              <a:t> απαιτήσεων.</a:t>
            </a:r>
          </a:p>
          <a:p>
            <a:pPr marL="0" indent="0">
              <a:buNone/>
            </a:pPr>
            <a:r>
              <a:rPr lang="el-GR" b="1" dirty="0"/>
              <a:t>Αναφερόμαστε στις περιπτώσεις </a:t>
            </a:r>
            <a:r>
              <a:rPr lang="el-GR" dirty="0"/>
              <a:t>των Κέντρων  αποτοξίνωσης,</a:t>
            </a:r>
          </a:p>
          <a:p>
            <a:pPr marL="0" indent="0">
              <a:buNone/>
            </a:pPr>
            <a:r>
              <a:rPr lang="el-GR" dirty="0"/>
              <a:t> χαλάρωσης και ευεξίας που συνδυάζουν από την φύση τους </a:t>
            </a:r>
          </a:p>
          <a:p>
            <a:pPr marL="0" indent="0">
              <a:buNone/>
            </a:pPr>
            <a:r>
              <a:rPr lang="el-GR" dirty="0"/>
              <a:t> παραδοσιακές θεραπείες με σύγχρονες τεχνολογίες.</a:t>
            </a:r>
          </a:p>
        </p:txBody>
      </p:sp>
    </p:spTree>
    <p:extLst>
      <p:ext uri="{BB962C8B-B14F-4D97-AF65-F5344CB8AC3E}">
        <p14:creationId xmlns:p14="http://schemas.microsoft.com/office/powerpoint/2010/main" val="36503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16604AE-040A-1C62-CDF5-3AFF06D71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dirty="0"/>
              <a:t>5</a:t>
            </a:r>
            <a:br>
              <a:rPr lang="el-GR" sz="3200" dirty="0"/>
            </a:br>
            <a:r>
              <a:rPr lang="el-GR" sz="3200" dirty="0"/>
              <a:t>Υποδομές φιλοξενίας και μεταφοράς: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CEE32A0-4C4B-1E4B-89D4-C287752FD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Οι Υποδομές φιλοξενίας </a:t>
            </a:r>
            <a:r>
              <a:rPr lang="el-GR" dirty="0"/>
              <a:t>και μεταφοράς όπως τα  Ξενοδοχεία</a:t>
            </a:r>
          </a:p>
          <a:p>
            <a:r>
              <a:rPr lang="el-GR" dirty="0"/>
              <a:t> υψηλής ποιότητας,  οι υπηρεσίες μεταφοράς, τα τουριστικά γραφεία</a:t>
            </a:r>
          </a:p>
          <a:p>
            <a:r>
              <a:rPr lang="el-GR" dirty="0"/>
              <a:t> και οι υπηρεσίες υποστήριξης που συνδέουν την ιατρική εμπειρία με</a:t>
            </a:r>
          </a:p>
          <a:p>
            <a:r>
              <a:rPr lang="el-GR" dirty="0"/>
              <a:t> την τουριστική πρακτική.</a:t>
            </a:r>
          </a:p>
          <a:p>
            <a:r>
              <a:rPr lang="el-GR" b="1" dirty="0"/>
              <a:t>Οι συγκεκριμένες υποδομές </a:t>
            </a:r>
            <a:r>
              <a:rPr lang="el-GR" dirty="0"/>
              <a:t>λειτουργούν με δυο τρόπους: αρχικά</a:t>
            </a:r>
          </a:p>
          <a:p>
            <a:r>
              <a:rPr lang="el-GR" dirty="0"/>
              <a:t> υποστηρικτικά και στην συνέχεια προσελκυστικά όσον αφορά τις</a:t>
            </a:r>
          </a:p>
          <a:p>
            <a:r>
              <a:rPr lang="el-GR" dirty="0"/>
              <a:t> συνοδευτικές υπηρεσίες που δεν αφορούν την ιατρική πράξη αλλα</a:t>
            </a:r>
          </a:p>
          <a:p>
            <a:r>
              <a:rPr lang="el-GR" dirty="0"/>
              <a:t> τον τομέα της ποιοτικής φιλοξενίας.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99470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C39A894-9033-A710-593D-7D5D4646D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6</a:t>
            </a:r>
            <a:br>
              <a:rPr lang="el-GR" sz="3200" b="1" dirty="0"/>
            </a:br>
            <a:r>
              <a:rPr lang="el-GR" sz="3200" b="1" dirty="0"/>
              <a:t>Προορισμοί του τουρισμού υγείας: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7A9CCB6-6187-9BBA-3B8E-358432D7B9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r>
              <a:rPr lang="el-GR" b="1" dirty="0"/>
              <a:t>Οι προορισμοί επιλέγονται βάσει: </a:t>
            </a:r>
            <a:r>
              <a:rPr lang="el-GR" dirty="0"/>
              <a:t>της ποιότητας των ιατρικών</a:t>
            </a:r>
          </a:p>
          <a:p>
            <a:r>
              <a:rPr lang="el-GR" dirty="0"/>
              <a:t> υπηρεσιών, της υποδομής, της εξειδίκευσης σε ορισμένες θεραπείες</a:t>
            </a:r>
          </a:p>
          <a:p>
            <a:r>
              <a:rPr lang="el-GR" dirty="0"/>
              <a:t> και της συνολικής εμπειρίας που προσφέρουν στους επισκέπτες.</a:t>
            </a:r>
          </a:p>
          <a:p>
            <a:r>
              <a:rPr lang="el-GR" b="1" dirty="0"/>
              <a:t>Αυτό σημαίνει </a:t>
            </a:r>
            <a:r>
              <a:rPr lang="el-GR" dirty="0"/>
              <a:t>ότι υφίστανται συγκεκριμένα χαρακτηριστικα τα</a:t>
            </a:r>
          </a:p>
          <a:p>
            <a:r>
              <a:rPr lang="el-GR" dirty="0"/>
              <a:t> οποία πρέπει να ληφθούν υπό όψη, έτσι ώστε μια ενδεχόμενη</a:t>
            </a:r>
          </a:p>
          <a:p>
            <a:r>
              <a:rPr lang="el-GR" dirty="0"/>
              <a:t> προσπάθεια ανάδειξης ενός προορισμού ως τουρισμού υγείας να</a:t>
            </a:r>
          </a:p>
          <a:p>
            <a:r>
              <a:rPr lang="el-GR" dirty="0"/>
              <a:t> δύναται να τα καλύψει υπο την έννοια να μπορούν να</a:t>
            </a:r>
          </a:p>
          <a:p>
            <a:r>
              <a:rPr lang="el-GR" dirty="0"/>
              <a:t> συμπεριληφθούν σε ένα συγκεκριμένο αναπτυξιακό σχέδιο.</a:t>
            </a:r>
          </a:p>
        </p:txBody>
      </p:sp>
    </p:spTree>
    <p:extLst>
      <p:ext uri="{BB962C8B-B14F-4D97-AF65-F5344CB8AC3E}">
        <p14:creationId xmlns:p14="http://schemas.microsoft.com/office/powerpoint/2010/main" val="680893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3B7142D-9BB3-A476-4248-30D788BC7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l-GR" sz="3200" b="1" dirty="0"/>
            </a:br>
            <a:r>
              <a:rPr lang="el-GR" sz="3200" b="1" dirty="0"/>
              <a:t>7</a:t>
            </a:r>
            <a:br>
              <a:rPr lang="el-GR" sz="3200" b="1" dirty="0"/>
            </a:br>
            <a:r>
              <a:rPr lang="el-GR" sz="3200" b="1" dirty="0"/>
              <a:t> Κύριοι προορισμοί τουρισμού υγείας </a:t>
            </a:r>
            <a:br>
              <a:rPr lang="el-GR" sz="3200" b="1" dirty="0"/>
            </a:br>
            <a:r>
              <a:rPr lang="el-GR" sz="3200" b="1" dirty="0"/>
              <a:t>(π.χ. Ινδία, Ταϊλάνδη, Ελλάδα)</a:t>
            </a: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6E6990C-BD0A-4B89-B758-EDEC3BBED8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0901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dirty="0"/>
              <a:t>Ινδία:</a:t>
            </a:r>
          </a:p>
          <a:p>
            <a:pPr marL="0" indent="0">
              <a:buNone/>
            </a:pPr>
            <a:r>
              <a:rPr lang="el-GR" b="1" dirty="0"/>
              <a:t>Πλεονεκτήματα:</a:t>
            </a:r>
          </a:p>
          <a:p>
            <a:pPr marL="0" indent="0">
              <a:buNone/>
            </a:pPr>
            <a:r>
              <a:rPr lang="el-GR" b="1" dirty="0"/>
              <a:t>1.  Ανταγωνιστικές τιμές </a:t>
            </a:r>
            <a:r>
              <a:rPr lang="el-GR" dirty="0"/>
              <a:t>για εξειδικευμένες θεραπείες.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dirty="0"/>
              <a:t>2</a:t>
            </a:r>
            <a:r>
              <a:rPr lang="el-GR" b="1" dirty="0"/>
              <a:t>.  Υψηλό επίπεδο ιατρικής κατάρτισης </a:t>
            </a:r>
            <a:r>
              <a:rPr lang="el-GR" dirty="0"/>
              <a:t>σε ορισμένες ειδικότητες </a:t>
            </a:r>
          </a:p>
          <a:p>
            <a:pPr marL="0" indent="0">
              <a:buNone/>
            </a:pPr>
            <a:r>
              <a:rPr lang="el-GR" dirty="0"/>
              <a:t>(π.χ. καρδιοχειρουργική, νεοπλασίες). Συνδυασμός παραδοσιακών</a:t>
            </a:r>
          </a:p>
          <a:p>
            <a:pPr marL="0" indent="0">
              <a:buNone/>
            </a:pPr>
            <a:r>
              <a:rPr lang="el-GR" dirty="0"/>
              <a:t> ιατρικών πρακτικών (</a:t>
            </a:r>
            <a:r>
              <a:rPr lang="el-GR" dirty="0" err="1"/>
              <a:t>Αγιουρβέδα</a:t>
            </a:r>
            <a:r>
              <a:rPr lang="el-GR" dirty="0"/>
              <a:t>) με σύγχρονες ιατρικές τεχνολογίες.</a:t>
            </a:r>
          </a:p>
        </p:txBody>
      </p:sp>
    </p:spTree>
    <p:extLst>
      <p:ext uri="{BB962C8B-B14F-4D97-AF65-F5344CB8AC3E}">
        <p14:creationId xmlns:p14="http://schemas.microsoft.com/office/powerpoint/2010/main" val="22976990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75BE7B5-90A8-1B00-EB4D-6A04338CE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8</a:t>
            </a:r>
            <a:br>
              <a:rPr lang="el-GR" sz="3200" b="1" dirty="0"/>
            </a:br>
            <a:r>
              <a:rPr lang="el-GR" sz="3200" b="1" dirty="0"/>
              <a:t>Ταϊλάνδη: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B59B5AB-4C67-1BA8-1DBA-C7F7461623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/>
              <a:t>Πλεονεκτήματα: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dirty="0"/>
              <a:t>1. </a:t>
            </a:r>
            <a:r>
              <a:rPr lang="el-GR" b="1" dirty="0"/>
              <a:t>Εξαιρετική ποιότητα </a:t>
            </a:r>
            <a:r>
              <a:rPr lang="el-GR" dirty="0"/>
              <a:t>υπηρεσιών υγείας και ασθενών εξυπηρέτηση.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dirty="0"/>
              <a:t>2. </a:t>
            </a:r>
            <a:r>
              <a:rPr lang="el-GR" b="1" dirty="0"/>
              <a:t>Εξειδίκευση </a:t>
            </a:r>
            <a:r>
              <a:rPr lang="el-GR" dirty="0"/>
              <a:t>στην αισθητική ιατρική, πλαστική χειρουργική και</a:t>
            </a:r>
          </a:p>
          <a:p>
            <a:pPr marL="0" indent="0">
              <a:buNone/>
            </a:pPr>
            <a:r>
              <a:rPr lang="el-GR" dirty="0"/>
              <a:t> οδοντιατρικές θεραπείες.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dirty="0"/>
              <a:t>3. </a:t>
            </a:r>
            <a:r>
              <a:rPr lang="el-GR" b="1" dirty="0"/>
              <a:t>Ελκυστικό περιβάλλον </a:t>
            </a:r>
            <a:r>
              <a:rPr lang="el-GR" dirty="0"/>
              <a:t>και πολιτιστική εμπειρία που προσελκύει</a:t>
            </a:r>
          </a:p>
          <a:p>
            <a:pPr marL="0" indent="0">
              <a:buNone/>
            </a:pPr>
            <a:r>
              <a:rPr lang="el-GR" dirty="0"/>
              <a:t> τουρίστες.</a:t>
            </a:r>
          </a:p>
        </p:txBody>
      </p:sp>
    </p:spTree>
    <p:extLst>
      <p:ext uri="{BB962C8B-B14F-4D97-AF65-F5344CB8AC3E}">
        <p14:creationId xmlns:p14="http://schemas.microsoft.com/office/powerpoint/2010/main" val="894023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B01EB12-008F-0ED8-DF78-D9D5E1857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9</a:t>
            </a:r>
            <a:br>
              <a:rPr lang="el-GR" sz="3200" b="1" dirty="0"/>
            </a:br>
            <a:r>
              <a:rPr lang="el-GR" sz="3200" b="1" dirty="0"/>
              <a:t>Ελλάδα:</a:t>
            </a: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7574589-B3AC-2A4E-3D56-25D10D8E75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l-GR" dirty="0"/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b="1" dirty="0"/>
              <a:t>Πλεονεκτήματα:</a:t>
            </a:r>
          </a:p>
          <a:p>
            <a:endParaRPr lang="el-GR" dirty="0"/>
          </a:p>
          <a:p>
            <a:pPr marL="514350" indent="-514350">
              <a:buAutoNum type="arabicPeriod"/>
            </a:pPr>
            <a:r>
              <a:rPr lang="el-GR" b="1" dirty="0"/>
              <a:t>Συνδυασμός</a:t>
            </a:r>
            <a:r>
              <a:rPr lang="el-GR" dirty="0"/>
              <a:t> ιατρικών θεραπειών με τουριστικές εμπειρίες </a:t>
            </a:r>
          </a:p>
          <a:p>
            <a:pPr marL="0" indent="0">
              <a:buNone/>
            </a:pPr>
            <a:r>
              <a:rPr lang="el-GR" dirty="0"/>
              <a:t>       (πολιτισμός, φυσική ομορφιά, παραλίες).</a:t>
            </a:r>
          </a:p>
          <a:p>
            <a:endParaRPr lang="el-GR" dirty="0"/>
          </a:p>
          <a:p>
            <a:pPr marL="514350" indent="-514350">
              <a:buAutoNum type="arabicPeriod" startAt="2"/>
            </a:pPr>
            <a:r>
              <a:rPr lang="el-GR" b="1" dirty="0"/>
              <a:t>Ανάπτυξη θεραπειών </a:t>
            </a:r>
            <a:r>
              <a:rPr lang="el-GR" dirty="0"/>
              <a:t>που συνδέουν την υγεία με την ευεξία, όπως spa</a:t>
            </a:r>
          </a:p>
          <a:p>
            <a:pPr marL="0" indent="0">
              <a:buNone/>
            </a:pPr>
            <a:r>
              <a:rPr lang="el-GR" dirty="0"/>
              <a:t>       και ιαματικές πηγές.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b="1" dirty="0"/>
              <a:t>3.  Ευρωπαϊκά πρότυπα </a:t>
            </a:r>
            <a:r>
              <a:rPr lang="el-GR" dirty="0"/>
              <a:t>σε ορισμένες ιατρικές υπηρεσίες και φιλοξενία.</a:t>
            </a:r>
          </a:p>
        </p:txBody>
      </p:sp>
    </p:spTree>
    <p:extLst>
      <p:ext uri="{BB962C8B-B14F-4D97-AF65-F5344CB8AC3E}">
        <p14:creationId xmlns:p14="http://schemas.microsoft.com/office/powerpoint/2010/main" val="422288173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1440</Words>
  <Application>Microsoft Office PowerPoint</Application>
  <PresentationFormat>Ευρεία οθόνη</PresentationFormat>
  <Paragraphs>160</Paragraphs>
  <Slides>20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Θέμα του Office</vt:lpstr>
      <vt:lpstr>ΘΕΜΑΤΙΚΟΣ ΤΟΥΡΙΣΜΟΣ ΙΙΙ-ΤΟΥΡΙΣΜΟΣ ΥΓΕΙΑΣ Διάλεξη 17/02/2025 </vt:lpstr>
      <vt:lpstr>2 1. Υποδομές και προορισμοί τουρισμού υγείας</vt:lpstr>
      <vt:lpstr>3 Στοιχεία υποδομής: </vt:lpstr>
      <vt:lpstr>4 Wellnes και spa:  </vt:lpstr>
      <vt:lpstr>5 Υποδομές φιλοξενίας και μεταφοράς: </vt:lpstr>
      <vt:lpstr>6 Προορισμοί του τουρισμού υγείας:</vt:lpstr>
      <vt:lpstr> 7  Κύριοι προορισμοί τουρισμού υγείας  (π.χ. Ινδία, Ταϊλάνδη, Ελλάδα) </vt:lpstr>
      <vt:lpstr>8 Ταϊλάνδη:</vt:lpstr>
      <vt:lpstr>9 Ελλάδα: </vt:lpstr>
      <vt:lpstr>10 3. Ανάπτυξη υποδομών και ποιότητα υπηρεσιών</vt:lpstr>
      <vt:lpstr>11 Σχέση μεταξύ υποδομών και ποιότητας υπηρεσιών:</vt:lpstr>
      <vt:lpstr>12 4. Ρόλος της τεχνολογίας στην προώθηση του τουρισμού υγείας</vt:lpstr>
      <vt:lpstr>13 Τηλεϊατρική:</vt:lpstr>
      <vt:lpstr>14 Διαχείριση δεδομένων και ασφάλεια:</vt:lpstr>
      <vt:lpstr>15 Καινοτομίες στην ιατρική τεχνολογία:</vt:lpstr>
      <vt:lpstr>16 Συμπεράσματα Συνολική Εικόνα:</vt:lpstr>
      <vt:lpstr>17 Ανάγκη συνεργασίας: </vt:lpstr>
      <vt:lpstr>18 βιβλιογραφια 1</vt:lpstr>
      <vt:lpstr>19 βιβλιογραφία 2 </vt:lpstr>
      <vt:lpstr>Βιβλιογραφία 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EFTHYMIOS PAPPAS</dc:creator>
  <cp:lastModifiedBy>EFTHYMIOS PAPPAS</cp:lastModifiedBy>
  <cp:revision>3</cp:revision>
  <dcterms:created xsi:type="dcterms:W3CDTF">2025-02-15T17:21:45Z</dcterms:created>
  <dcterms:modified xsi:type="dcterms:W3CDTF">2025-02-15T18:50:23Z</dcterms:modified>
</cp:coreProperties>
</file>