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313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70" r:id="rId17"/>
    <p:sldId id="272" r:id="rId18"/>
    <p:sldId id="273" r:id="rId19"/>
    <p:sldId id="275" r:id="rId20"/>
    <p:sldId id="314" r:id="rId21"/>
    <p:sldId id="315" r:id="rId22"/>
    <p:sldId id="274" r:id="rId23"/>
    <p:sldId id="276" r:id="rId24"/>
    <p:sldId id="278" r:id="rId25"/>
    <p:sldId id="279" r:id="rId26"/>
    <p:sldId id="277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1" r:id="rId37"/>
    <p:sldId id="292" r:id="rId38"/>
    <p:sldId id="293" r:id="rId39"/>
    <p:sldId id="294" r:id="rId40"/>
    <p:sldId id="295" r:id="rId41"/>
    <p:sldId id="296" r:id="rId42"/>
    <p:sldId id="290" r:id="rId43"/>
    <p:sldId id="316" r:id="rId44"/>
    <p:sldId id="317" r:id="rId45"/>
    <p:sldId id="318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269" r:id="rId59"/>
    <p:sldId id="309" r:id="rId60"/>
    <p:sldId id="310" r:id="rId61"/>
    <p:sldId id="311" r:id="rId62"/>
    <p:sldId id="312" r:id="rId6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C12915-1291-CEE5-D4F7-366CCE77E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78C8194-AB85-7562-83ED-EAC51F0C8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DF9E49-AB96-777B-9DA3-CD6425C12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7D9BF0E-11EA-2F09-CAD5-4B113F9A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A80AF00-8EF0-E97A-956F-AA6F43942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193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770ECE-6A1B-B148-4958-B8847BA12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9EB0623-D477-76B9-D409-75C54A0C7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123032-A671-2FCB-1801-A01A6C3C6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ED86AF3-1239-8DC4-D595-CF37FA12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96A44C6-97D1-CB21-CB02-AE787682C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883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1405899-E145-788D-27C5-EEBA01FC7B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053FAFA-3751-2B95-8318-90D81FEDC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5370AD-43FF-0859-0905-33EFA5B9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D07B588-7368-1657-5616-2CBC4CBE3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E8F93F5-B542-4137-E584-EC78C80F4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986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D10B93-C39A-B953-E08A-24B66ED8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F0BDF7-A773-01CC-FBEB-9EB810C66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E6B18EB-C7B6-4715-1FF6-A8FA38607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DD94BDF-FC4F-977B-31B2-502608EE8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781F110-CAAC-987B-1B18-ADC02788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214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61B551-5A4A-1653-DD27-2419F0BD0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E21AA52-5D51-734B-CD73-F775CDD1C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F206ADC-FF5D-2F47-07B7-193A02529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F71D209-53EC-9A86-A9C9-69E7B5A1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7E353F-7264-14A5-D411-BFA40EED8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764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03CA7C-A6D2-E63B-6D00-F3C42197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DFC789-EE2C-6682-5985-963AFED1D1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E7EACFF-34EF-7137-8F7D-A430C58E6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277427D-CB05-4A4E-F518-DE37F318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A6AABB8-6FE1-B3D5-7BAF-2CA1C2530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4FD0A42-FA42-8875-0553-03C21AF1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116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FF9536-29D2-DCD0-E216-A486BFAE6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7E47316-EEB5-F65A-2955-833D5535D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E060AE4-0C36-B4CE-4BEA-EE7842F7F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6049084-1E79-56F1-906D-534C3CBF1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EF4D645-0071-8760-3EC9-03FFF436E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B5880A1-C882-2A78-D9D2-B97C11F94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714FFBB-4564-291F-E57F-B9C0563A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C07DFA3-D4BD-EA87-DF2D-F5EE4F8C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46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3FEE5E-0A07-C1A7-263A-D19654A5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79DCFB8-B4AA-AD54-525F-D78033050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8D82555-ED44-B10F-7E15-A702CF74B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C150629-B385-821A-3600-D9D827AB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793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1BB239C-BCF7-B006-3DAB-EB07E7827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1C7415C-9A8B-D192-082D-6C6D46569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5EDC5C8-5352-DF91-25D7-750AD969C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236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2E5313-7641-E14F-B3DE-B52B98AF0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7FA7C7-1287-3937-D811-62DF01D22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0B4C5A5-A7D6-D738-0B7E-61B629F58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40DF14F-FC0E-3C8D-77B8-AA5207D07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4DF4A5-1DDC-8687-805D-E99B1131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5E35EA8-13B9-3582-D3DA-F32E33B9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66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8C60E9-7959-90CE-2F5F-7A52ED48A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6F4888A-05C4-7F6B-8814-01B41F62EA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A231929-857D-EBF4-D47E-0F238DC11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B372AA7-2CBF-89B1-8B64-38BAA5407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78C12AA-B322-F34F-BFEB-BF8C9D62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84F16EF-B1C6-CCCA-68BA-DA1E3983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986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BD18DB5-B766-4235-0045-A9769F10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B32720C-216A-8AF0-F1A7-C52CA3810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FA8E1AC-3EC6-A4ED-3A16-438404A81E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CEFC1-BFC5-4709-9930-C19B6D7C4FFD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15856C1-E337-EA10-EC4D-AB46ADB3A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4CE3EB4-A125-F204-4894-79BB22A53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2AA3E-9CDE-462D-8C25-FDFE2939C0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76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8D4D97D2-FC61-6C66-99A2-66B54B9F8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βασίλειο των Βησιγότθων – τα πρώτα βήματα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2BFEAD9B-7CFA-1B29-2AA8-9E0F922CD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Βησιγότθοι: αρχικά ομόσπονδοι (</a:t>
            </a:r>
            <a:r>
              <a:rPr lang="el-GR" dirty="0" err="1"/>
              <a:t>φοιδεράτοι</a:t>
            </a:r>
            <a:r>
              <a:rPr lang="el-GR" dirty="0"/>
              <a:t>) – φίλα προσκείμενοι στον αυτοκράτορα</a:t>
            </a:r>
          </a:p>
          <a:p>
            <a:r>
              <a:rPr lang="el-GR" dirty="0" err="1"/>
              <a:t>Θεοδώριχος</a:t>
            </a:r>
            <a:r>
              <a:rPr lang="el-GR" dirty="0"/>
              <a:t> Α`: πεθαίνει σε μάχη εναντίον των </a:t>
            </a:r>
            <a:r>
              <a:rPr lang="el-GR" dirty="0" err="1"/>
              <a:t>Ούνων</a:t>
            </a:r>
            <a:r>
              <a:rPr lang="el-GR" dirty="0"/>
              <a:t> (Μαυρικιανό πεδίο)</a:t>
            </a:r>
          </a:p>
          <a:p>
            <a:r>
              <a:rPr lang="el-GR" dirty="0" err="1"/>
              <a:t>Θεοδώριχος</a:t>
            </a:r>
            <a:r>
              <a:rPr lang="el-GR" dirty="0"/>
              <a:t> Β`: δολοφονείται από τον αδελφό του, </a:t>
            </a:r>
            <a:r>
              <a:rPr lang="el-GR" dirty="0" err="1"/>
              <a:t>Ευρίκο</a:t>
            </a:r>
            <a:endParaRPr lang="el-GR" dirty="0"/>
          </a:p>
          <a:p>
            <a:r>
              <a:rPr lang="el-GR" dirty="0"/>
              <a:t>468: </a:t>
            </a:r>
            <a:r>
              <a:rPr lang="el-GR" dirty="0" err="1"/>
              <a:t>Ευρίκος</a:t>
            </a:r>
            <a:r>
              <a:rPr lang="el-GR" dirty="0"/>
              <a:t>: καταγγέλλει τη συνθήκη που τον συνδέει με το ρωμαϊκό κράτος</a:t>
            </a:r>
          </a:p>
          <a:p>
            <a:r>
              <a:rPr lang="el-GR" dirty="0"/>
              <a:t>Αλάριχος: αναχαιτίζεται από τον </a:t>
            </a:r>
            <a:r>
              <a:rPr lang="el-GR" dirty="0" err="1"/>
              <a:t>Κλόβι</a:t>
            </a:r>
            <a:r>
              <a:rPr lang="el-GR" dirty="0"/>
              <a:t> και το βασίλειό του περιορίζεται στην Ισπανία και τη </a:t>
            </a:r>
            <a:r>
              <a:rPr lang="el-GR" dirty="0" err="1"/>
              <a:t>Σεπτιμανία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835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72DF9B-0EDB-EAAD-05DE-C2886EDC8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Πώς γίνεται η εκλογή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50CADE-2BDC-E4A5-4E4F-22210C404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Συνέλευση βασιλικών στρατιωτικών</a:t>
            </a:r>
          </a:p>
          <a:p>
            <a:r>
              <a:rPr lang="el-GR" dirty="0"/>
              <a:t>633: Δ` Σύνοδος Τολέδου: η εκλογή θα γίνεται από τους λαϊκούς (</a:t>
            </a:r>
            <a:r>
              <a:rPr lang="it-IT" dirty="0"/>
              <a:t>primates) </a:t>
            </a:r>
            <a:r>
              <a:rPr lang="el-GR" dirty="0"/>
              <a:t>και εκκλησιαστικούς ( </a:t>
            </a:r>
            <a:r>
              <a:rPr lang="it-IT" dirty="0"/>
              <a:t>sacerdotes) </a:t>
            </a:r>
            <a:r>
              <a:rPr lang="el-GR" dirty="0"/>
              <a:t>άρχοντες</a:t>
            </a:r>
          </a:p>
          <a:p>
            <a:r>
              <a:rPr lang="el-GR" dirty="0"/>
              <a:t>653: Η` Σύνοδος Τολέδου: ο βασιλιάς θα εκλέγεται από τους αξιωματούχους του παλατιού (</a:t>
            </a:r>
            <a:r>
              <a:rPr lang="it-IT" dirty="0"/>
              <a:t>palatini) </a:t>
            </a:r>
            <a:r>
              <a:rPr lang="el-GR" dirty="0"/>
              <a:t>και τους επισκόπους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5113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411C28-0111-DAA8-A11C-2C6437985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Εκκλησία και βασιλική εξουσία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702B8A-A12F-6F71-6B70-2000ADE4E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Συντελεί στην κωδικοποίηση των βασιλικών υποχρεώσεων</a:t>
            </a:r>
          </a:p>
          <a:p>
            <a:r>
              <a:rPr lang="el-GR" dirty="0"/>
              <a:t>Αντλεί στοιχεία από την Παλαιά Διαθήκη</a:t>
            </a:r>
          </a:p>
          <a:p>
            <a:r>
              <a:rPr lang="el-GR" dirty="0"/>
              <a:t>Η βασιλεία θεωρείται ιερή</a:t>
            </a:r>
          </a:p>
          <a:p>
            <a:r>
              <a:rPr lang="el-GR" dirty="0"/>
              <a:t>Όποιος προσβάλλει τη βασιλεία πρέπει να αφορίζεται</a:t>
            </a:r>
          </a:p>
          <a:p>
            <a:r>
              <a:rPr lang="el-GR" dirty="0"/>
              <a:t>Όποιος καταχράται τη θέση του ως βασιλιάς πρέπει να καθαιρείται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7353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2450BF-28C1-9460-5F76-AE4AF467F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u="sng" dirty="0"/>
            </a:br>
            <a:r>
              <a:rPr lang="el-GR" b="1" u="sng" dirty="0"/>
              <a:t>Η </a:t>
            </a:r>
            <a:r>
              <a:rPr lang="el-GR" b="1" u="sng" dirty="0" err="1"/>
              <a:t>βησιγοτθική</a:t>
            </a:r>
            <a:r>
              <a:rPr lang="el-GR" b="1" u="sng" dirty="0"/>
              <a:t> βασιλική αυλή</a:t>
            </a:r>
            <a:br>
              <a:rPr lang="el-GR" b="1" u="sng" dirty="0"/>
            </a:b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23CD79-172D-2EF8-30BB-410E74BF0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Κατάγεται από τη συνέλευση των ελεύθερων</a:t>
            </a:r>
          </a:p>
          <a:p>
            <a:r>
              <a:rPr lang="el-GR" dirty="0"/>
              <a:t>Αξιωματούχοι του παλατιού (</a:t>
            </a:r>
            <a:r>
              <a:rPr lang="it-IT" dirty="0"/>
              <a:t>optimates palatii)</a:t>
            </a:r>
            <a:r>
              <a:rPr lang="el-GR" dirty="0"/>
              <a:t>, διοικητές επαρχιών, στρατιωτικοί αρχηγοί (</a:t>
            </a:r>
            <a:r>
              <a:rPr lang="it-IT" dirty="0"/>
              <a:t>spatharii), </a:t>
            </a:r>
            <a:r>
              <a:rPr lang="el-GR" dirty="0"/>
              <a:t>σύμβουλοι του βασιλιά</a:t>
            </a:r>
          </a:p>
          <a:p>
            <a:r>
              <a:rPr lang="el-GR" dirty="0"/>
              <a:t>Η συγκατάθεσή της είναι απαραίτητη για την έκδοση των νόμων</a:t>
            </a:r>
          </a:p>
          <a:p>
            <a:r>
              <a:rPr lang="el-GR" dirty="0"/>
              <a:t>Νομοθετικό έργο:</a:t>
            </a:r>
          </a:p>
          <a:p>
            <a:r>
              <a:rPr lang="el-GR" dirty="0"/>
              <a:t>- Διώξεις κατά των Εβραίων</a:t>
            </a:r>
          </a:p>
          <a:p>
            <a:r>
              <a:rPr lang="el-GR" dirty="0"/>
              <a:t>- Προσθήκες στις κωδικοποιήσεις του </a:t>
            </a:r>
            <a:r>
              <a:rPr lang="el-GR" dirty="0" err="1"/>
              <a:t>Ευρίκου</a:t>
            </a:r>
            <a:endParaRPr lang="el-GR" dirty="0"/>
          </a:p>
          <a:p>
            <a:r>
              <a:rPr lang="el-GR" dirty="0"/>
              <a:t>- Έκδοση «Νεαρών» (</a:t>
            </a:r>
            <a:r>
              <a:rPr lang="it-IT" dirty="0"/>
              <a:t>novellae)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8697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5D0C5F-7C56-7218-AE24-B0DD178E1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κωδικοποίηση του </a:t>
            </a:r>
            <a:r>
              <a:rPr lang="el-GR" b="1" u="sng" dirty="0" err="1"/>
              <a:t>Ρεκκέσβινθου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885901-A83B-D277-F8AC-D1F66A4F6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/>
              <a:t>Liber judicorum – Forum judicum</a:t>
            </a:r>
            <a:endParaRPr lang="el-GR" u="sng" dirty="0"/>
          </a:p>
          <a:p>
            <a:r>
              <a:rPr lang="el-GR" dirty="0"/>
              <a:t>Χωρίζεται σε 12 βιβλία</a:t>
            </a:r>
          </a:p>
          <a:p>
            <a:r>
              <a:rPr lang="el-GR" dirty="0"/>
              <a:t>Αναφέρεται στις γενικές αρχές του δικαίου και στη σημασία των νόμων</a:t>
            </a:r>
          </a:p>
          <a:p>
            <a:r>
              <a:rPr lang="el-GR" dirty="0"/>
              <a:t>Διατηρούνται στοιχεία του αρχαίου γερμανικού δικαίου</a:t>
            </a:r>
          </a:p>
          <a:p>
            <a:r>
              <a:rPr lang="el-GR" dirty="0"/>
              <a:t>Το </a:t>
            </a:r>
            <a:r>
              <a:rPr lang="el-GR" dirty="0" err="1"/>
              <a:t>βησιγοτθικό</a:t>
            </a:r>
            <a:r>
              <a:rPr lang="el-GR" dirty="0"/>
              <a:t> κράτος ενοποιείται κάτω από </a:t>
            </a:r>
            <a:r>
              <a:rPr lang="el-GR" u="sng" dirty="0"/>
              <a:t>ένα βασιλιά, μια πίστη και ένα νόμο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3228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65014B-E710-2DB9-D9C9-9722FBBAC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Βασιλεία και εκκλησία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8AEB84-5213-794C-8550-C1D4EC36A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u="sng" dirty="0" err="1"/>
              <a:t>Βάμπας</a:t>
            </a:r>
            <a:r>
              <a:rPr lang="el-GR" u="sng" dirty="0"/>
              <a:t> (672 – 680)</a:t>
            </a:r>
            <a:r>
              <a:rPr lang="el-GR" dirty="0"/>
              <a:t>: ο πρώτος βασιλιάς που </a:t>
            </a:r>
            <a:r>
              <a:rPr lang="el-GR" dirty="0" err="1"/>
              <a:t>χρίεται</a:t>
            </a:r>
            <a:r>
              <a:rPr lang="el-GR" dirty="0"/>
              <a:t> από την εκκλησία </a:t>
            </a:r>
          </a:p>
          <a:p>
            <a:r>
              <a:rPr lang="el-GR" dirty="0"/>
              <a:t>Το πρόσωπο του βασιλιά θεωρείται ιερό/ παίρνει την εξουσία από το θεό και έχει θέση επισκόπου</a:t>
            </a:r>
          </a:p>
          <a:p>
            <a:r>
              <a:rPr lang="el-GR" dirty="0"/>
              <a:t>Οι επίσκοποι έχουν το δικαίωμα να χρίουν και να καθαιρούν το βασιλιά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7676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AB1111-935C-B5E0-058A-96E921C81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αριστοκρατία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D2C12B-6939-8BB2-67CD-BCFCD6E50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Γοτθική αριστοκρατία: </a:t>
            </a:r>
            <a:r>
              <a:rPr lang="el-GR" dirty="0"/>
              <a:t>βάση της </a:t>
            </a:r>
            <a:r>
              <a:rPr lang="el-GR" dirty="0" err="1"/>
              <a:t>βησιγοτθικής</a:t>
            </a:r>
            <a:r>
              <a:rPr lang="el-GR" dirty="0"/>
              <a:t> εξουσίας</a:t>
            </a:r>
          </a:p>
          <a:p>
            <a:r>
              <a:rPr lang="el-GR" dirty="0"/>
              <a:t>Συνείδηση κοινής καταγωγής – κοινών προγόνων (επικά άσματα – </a:t>
            </a:r>
            <a:r>
              <a:rPr lang="it-IT" dirty="0"/>
              <a:t>godos)</a:t>
            </a:r>
            <a:endParaRPr lang="el-GR" dirty="0"/>
          </a:p>
          <a:p>
            <a:r>
              <a:rPr lang="el-GR" u="sng" dirty="0"/>
              <a:t>Ρωμαϊκή αριστοκρατία: </a:t>
            </a:r>
            <a:r>
              <a:rPr lang="el-GR" dirty="0"/>
              <a:t>συγκεντρώνεται στις πόλεις του Νότου</a:t>
            </a:r>
          </a:p>
          <a:p>
            <a:r>
              <a:rPr lang="el-GR" dirty="0"/>
              <a:t>Είναι η πρώτη που υποστηρίζει τους ορθόδοξους βασιλείς</a:t>
            </a:r>
          </a:p>
          <a:p>
            <a:r>
              <a:rPr lang="el-GR" dirty="0"/>
              <a:t>Επηρεάζει τους Γότθους (ονόματα, παιδεία)</a:t>
            </a:r>
          </a:p>
          <a:p>
            <a:r>
              <a:rPr lang="el-GR" dirty="0"/>
              <a:t>Παιδεία: δίνεται πολύς χρόνος στη φυσική άσκηση (βαρβαρική επίδραση)</a:t>
            </a:r>
          </a:p>
          <a:p>
            <a:r>
              <a:rPr lang="el-GR" dirty="0"/>
              <a:t>Φιλολογική εκπαίδευση – ηθική διαπαιδαγώγηση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912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5894D6-EC39-D7FF-8F25-F64C621C2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u="sng" dirty="0"/>
              <a:t>Διαπάλη ανάμεσα στο βασιλιά και την αριστοκρατία στο </a:t>
            </a:r>
            <a:r>
              <a:rPr lang="el-GR" sz="4000" b="1" u="sng" dirty="0" err="1"/>
              <a:t>βησιγοτθικό</a:t>
            </a:r>
            <a:r>
              <a:rPr lang="el-GR" sz="4000" b="1" u="sng" dirty="0"/>
              <a:t> βασίλειο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8DE732-1708-74D4-CB36-EA6A43E48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642 – 680: διαρκής σύγκρουση μεταξύ Βησιγότθων βασιλέων και αριστοκρατών</a:t>
            </a:r>
          </a:p>
          <a:p>
            <a:r>
              <a:rPr lang="el-GR" dirty="0"/>
              <a:t>Βασιλιάς </a:t>
            </a:r>
            <a:r>
              <a:rPr lang="el-GR" dirty="0" err="1"/>
              <a:t>Χιντασβίνθος</a:t>
            </a:r>
            <a:r>
              <a:rPr lang="el-GR" dirty="0"/>
              <a:t>: εξοντώνει 200 μέλη της αριστοκρατίας και εξορίζει τους υπόλοιπους</a:t>
            </a:r>
          </a:p>
          <a:p>
            <a:r>
              <a:rPr lang="el-GR" dirty="0"/>
              <a:t>646: 7</a:t>
            </a:r>
            <a:r>
              <a:rPr lang="el-GR" baseline="30000" dirty="0"/>
              <a:t>η</a:t>
            </a:r>
            <a:r>
              <a:rPr lang="el-GR" dirty="0"/>
              <a:t> Σύνοδος Τολέδου: επιτρέπει τον αφορισμό όσων μοναχών και κληρικών συνωμοτούν εναντίον του βασιλιά</a:t>
            </a:r>
          </a:p>
          <a:p>
            <a:r>
              <a:rPr lang="el-GR" dirty="0"/>
              <a:t>Η εκκλησία αναδεικνύεται σε κύριο στήριγμα της βασιλείας</a:t>
            </a:r>
          </a:p>
        </p:txBody>
      </p:sp>
    </p:spTree>
    <p:extLst>
      <p:ext uri="{BB962C8B-B14F-4D97-AF65-F5344CB8AC3E}">
        <p14:creationId xmlns:p14="http://schemas.microsoft.com/office/powerpoint/2010/main" val="3374886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1FCD5F-BEB6-2974-3155-24714C88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Προσπάθειες να αντιμετωπιστεί η αριστοκρατία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3236D8-8DC8-8FBD-E721-10C792C1D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 err="1"/>
              <a:t>Ερβίγης</a:t>
            </a:r>
            <a:r>
              <a:rPr lang="el-GR" dirty="0"/>
              <a:t> (680 - 687): σχηματίζει κύκλο εμπίστων  (</a:t>
            </a:r>
            <a:r>
              <a:rPr lang="it-IT" dirty="0"/>
              <a:t>gardingos)</a:t>
            </a:r>
            <a:endParaRPr lang="el-GR" dirty="0"/>
          </a:p>
          <a:p>
            <a:r>
              <a:rPr lang="el-GR" dirty="0"/>
              <a:t>Όρκος πίστης: αναλαμβάνουν να υπηρετούν το βασιλιά με αντάλλαγμα γη (</a:t>
            </a:r>
            <a:r>
              <a:rPr lang="it-IT" dirty="0"/>
              <a:t>causa stipendii)</a:t>
            </a:r>
          </a:p>
          <a:p>
            <a:r>
              <a:rPr lang="el-GR" dirty="0"/>
              <a:t>Προστατεύονται από τη στέρηση του αξιώματός τους ή της περιουσίας τους, αν κατηγορηθούν ή βρεθούν υπόδικοι</a:t>
            </a:r>
          </a:p>
          <a:p>
            <a:r>
              <a:rPr lang="el-GR" dirty="0"/>
              <a:t>Επίσκοποι: ίδια ασυλία (ΙΓ` Σύνοδος του Τολέδου)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8407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CE97F1-22C8-A28C-4146-78B034D79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u="sng" dirty="0"/>
              <a:t>Οι πόλεις – η διοίκηση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C52EF8-A133-0D27-4CCC-FECC761E8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Ισπανικές πόλεις: διατηρείται ο αστικός πολιτισμός</a:t>
            </a:r>
          </a:p>
          <a:p>
            <a:r>
              <a:rPr lang="el-GR" sz="2400" dirty="0"/>
              <a:t>Διατήρηση και συντήρηση ρωμαϊκών μνημείων</a:t>
            </a:r>
          </a:p>
          <a:p>
            <a:r>
              <a:rPr lang="el-GR" sz="2400" dirty="0"/>
              <a:t>Νέες πόλεις: Βικτώρια, </a:t>
            </a:r>
            <a:r>
              <a:rPr lang="el-GR" sz="2400" dirty="0" err="1"/>
              <a:t>Ρεκόπολη</a:t>
            </a:r>
            <a:r>
              <a:rPr lang="el-GR" sz="2400" dirty="0"/>
              <a:t>, </a:t>
            </a:r>
            <a:r>
              <a:rPr lang="el-GR" sz="2400" dirty="0" err="1"/>
              <a:t>Ολίτε</a:t>
            </a:r>
            <a:endParaRPr lang="el-GR" sz="2400" dirty="0"/>
          </a:p>
          <a:p>
            <a:r>
              <a:rPr lang="el-GR" sz="2400" dirty="0" err="1"/>
              <a:t>Μπρεβιάριο</a:t>
            </a:r>
            <a:r>
              <a:rPr lang="el-GR" sz="2400" dirty="0"/>
              <a:t> Αλάριχου: </a:t>
            </a:r>
            <a:r>
              <a:rPr lang="it-IT" sz="2400" dirty="0"/>
              <a:t>curator, defensor</a:t>
            </a:r>
            <a:endParaRPr lang="el-GR" sz="2400" dirty="0"/>
          </a:p>
          <a:p>
            <a:r>
              <a:rPr lang="el-GR" sz="2400" dirty="0"/>
              <a:t>Εξέλιξη διοίκησης: δικαστές, </a:t>
            </a:r>
            <a:r>
              <a:rPr lang="el-GR" sz="2400" dirty="0" err="1"/>
              <a:t>κόμητες</a:t>
            </a:r>
            <a:endParaRPr lang="el-GR" sz="2400" dirty="0"/>
          </a:p>
          <a:p>
            <a:r>
              <a:rPr lang="el-GR" sz="2400" dirty="0"/>
              <a:t>Απονέμουν δικαιοσύνη μαζί με ελεύθερους (</a:t>
            </a:r>
            <a:r>
              <a:rPr lang="it-IT" sz="2400" dirty="0"/>
              <a:t>auditores)</a:t>
            </a:r>
          </a:p>
          <a:p>
            <a:r>
              <a:rPr lang="el-GR" sz="2400" u="sng" dirty="0" err="1"/>
              <a:t>Τυπολόγιο</a:t>
            </a:r>
            <a:r>
              <a:rPr lang="el-GR" sz="2400" u="sng" dirty="0"/>
              <a:t> της </a:t>
            </a:r>
            <a:r>
              <a:rPr lang="el-GR" sz="2400" u="sng" dirty="0" err="1"/>
              <a:t>Κορδούης</a:t>
            </a:r>
            <a:r>
              <a:rPr lang="el-GR" sz="2400" u="sng" dirty="0"/>
              <a:t> (</a:t>
            </a:r>
            <a:r>
              <a:rPr lang="el-GR" sz="2400" u="sng" dirty="0" err="1"/>
              <a:t>Κόρντοβα</a:t>
            </a:r>
            <a:r>
              <a:rPr lang="el-GR" sz="2400" u="sng" dirty="0"/>
              <a:t>): </a:t>
            </a:r>
            <a:r>
              <a:rPr lang="el-GR" sz="2400" dirty="0"/>
              <a:t>46 πράξεις</a:t>
            </a:r>
          </a:p>
          <a:p>
            <a:r>
              <a:rPr lang="el-GR" sz="2400" dirty="0"/>
              <a:t>Κέρινα πινακίδια με λατινική γραφή (νομικά και διοικητικά κείμενα)</a:t>
            </a:r>
          </a:p>
          <a:p>
            <a:r>
              <a:rPr lang="it-IT" sz="2400" dirty="0"/>
              <a:t>Liber judicorum:</a:t>
            </a:r>
            <a:r>
              <a:rPr lang="el-GR" sz="2400" dirty="0"/>
              <a:t> γραμματείς, σφραγίδες αντί για υπογραφές</a:t>
            </a:r>
          </a:p>
        </p:txBody>
      </p:sp>
    </p:spTree>
    <p:extLst>
      <p:ext uri="{BB962C8B-B14F-4D97-AF65-F5344CB8AC3E}">
        <p14:creationId xmlns:p14="http://schemas.microsoft.com/office/powerpoint/2010/main" val="2116529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D9758B-CD28-4281-685D-BF08D296B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ύπαιθρος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C87F6C-C494-4EE4-DF24-144A8243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 err="1"/>
              <a:t>Βησιγοτθική</a:t>
            </a:r>
            <a:r>
              <a:rPr lang="el-GR" dirty="0"/>
              <a:t> κατάκτηση: διαδίδεται η κοινοτική γαιοκτησία και το μικρό αγροτικό νοικοκυριό</a:t>
            </a:r>
          </a:p>
          <a:p>
            <a:r>
              <a:rPr lang="el-GR" dirty="0"/>
              <a:t>2 μοιράσματα γης μεταξύ Βησιγότθων και </a:t>
            </a:r>
            <a:r>
              <a:rPr lang="el-GR" dirty="0" err="1"/>
              <a:t>Ισπανορωμαϊκού</a:t>
            </a:r>
            <a:r>
              <a:rPr lang="el-GR" dirty="0"/>
              <a:t> πληθυσμού:</a:t>
            </a:r>
          </a:p>
          <a:p>
            <a:r>
              <a:rPr lang="el-GR" dirty="0"/>
              <a:t>Α) κάθε Βησιγότθος παίρνει τα 2/3 της γης ενός ντόπιου γαιοκτήμονα</a:t>
            </a:r>
          </a:p>
          <a:p>
            <a:r>
              <a:rPr lang="el-GR" dirty="0"/>
              <a:t>Β) κάθε Βησιγότθος παίρνει το 1/3 της γης ενός ντόπιου</a:t>
            </a:r>
          </a:p>
          <a:p>
            <a:r>
              <a:rPr lang="el-GR" dirty="0"/>
              <a:t>Βαθαίνουν οι ανισότητες – διαλύεται η αγροτική κοινότητα (μάρκα)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939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4A2096-255A-2A88-9C17-E996C1211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Σεπτιμανία</a:t>
            </a:r>
            <a:endParaRPr lang="el-GR" b="1" u="sng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3CD2CE8-0C38-CCEF-850E-DB9D31AC0F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709" y="2235199"/>
            <a:ext cx="4414981" cy="328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933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AA1D39-E48F-2EA7-53CC-59C2670CD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Τα φύτρα των φεουδαρχικών σχέσεων παραγωγής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025559-390B-4215-49B2-1BECED076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Νότιο και ανατολικό τμήμα της χερσονήσου: </a:t>
            </a:r>
            <a:r>
              <a:rPr lang="el-GR" dirty="0"/>
              <a:t>ταχύτερη ανάπτυξη – υπήρχαν μεγάλες γαιοκτησίες πριν από τη </a:t>
            </a:r>
            <a:r>
              <a:rPr lang="el-GR" dirty="0" err="1"/>
              <a:t>βησιγοτθική</a:t>
            </a:r>
            <a:r>
              <a:rPr lang="el-GR" dirty="0"/>
              <a:t> κατάκτηση/ συγχώνευση </a:t>
            </a:r>
            <a:r>
              <a:rPr lang="el-GR" dirty="0" err="1"/>
              <a:t>βησιγοτθικής</a:t>
            </a:r>
            <a:r>
              <a:rPr lang="el-GR" dirty="0"/>
              <a:t> με ρωμαϊκή αριστοκρατία/ άμεσοι παραγωγοί: ντόπιοι δούλοι και </a:t>
            </a:r>
            <a:r>
              <a:rPr lang="it-IT" dirty="0"/>
              <a:t>coloni </a:t>
            </a:r>
            <a:r>
              <a:rPr lang="el-GR" dirty="0"/>
              <a:t>(πάροικοι, εξαρτημένοι χωρικοί)</a:t>
            </a:r>
          </a:p>
          <a:p>
            <a:r>
              <a:rPr lang="el-GR" u="sng" dirty="0"/>
              <a:t>Βόρειες και κεντρικές περιοχές: </a:t>
            </a:r>
            <a:r>
              <a:rPr lang="el-GR" dirty="0"/>
              <a:t>οι εξαρτημένοι αγρότες προέρχονται από τη μετατροπή των πρώην ελεύθερων Βησιγότθων – μελών των αγροτικών κοινοτήτων σε πάροικους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2314160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B089EC-117B-45DA-1166-C667802F4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οικονομία της υπαίθρου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3ECBAE-84A2-C48E-B030-361CD038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Συνδυασμός θεσμών όψιμης Ρωμαϊκής Αυτοκρατορίας και βαρβάρων</a:t>
            </a:r>
          </a:p>
          <a:p>
            <a:r>
              <a:rPr lang="el-GR" dirty="0"/>
              <a:t>Οργωτή γεωργία, κτηνοτροφία, παραγωγή κρασιού, δενδροκομία, </a:t>
            </a:r>
            <a:r>
              <a:rPr lang="el-GR" dirty="0" err="1"/>
              <a:t>λαχανοκηπουρική</a:t>
            </a:r>
            <a:endParaRPr lang="el-GR" dirty="0"/>
          </a:p>
          <a:p>
            <a:r>
              <a:rPr lang="el-GR" dirty="0"/>
              <a:t>Βαρύ αλέτρι (κάποτε τροχοφόρο): έλκεται από 1 – 4 ζευγάρια βοδιών</a:t>
            </a:r>
          </a:p>
          <a:p>
            <a:r>
              <a:rPr lang="el-GR" dirty="0"/>
              <a:t>6</a:t>
            </a:r>
            <a:r>
              <a:rPr lang="el-GR" baseline="30000" dirty="0"/>
              <a:t>ος</a:t>
            </a:r>
            <a:r>
              <a:rPr lang="el-GR" dirty="0"/>
              <a:t> – 7</a:t>
            </a:r>
            <a:r>
              <a:rPr lang="el-GR" baseline="30000" dirty="0"/>
              <a:t>ος</a:t>
            </a:r>
            <a:r>
              <a:rPr lang="el-GR" dirty="0"/>
              <a:t> αι.: πέρασμα από την αγρανάπαυση του μισού χωραφιού στην αγρανάπαυση του 1/3/ στα άλλα 2/3 εφαρμόζεται η αμειψισπορά</a:t>
            </a:r>
          </a:p>
          <a:p>
            <a:r>
              <a:rPr lang="el-GR" dirty="0"/>
              <a:t>Δημητριακά: στάρι και </a:t>
            </a:r>
            <a:r>
              <a:rPr lang="el-GR" dirty="0" err="1"/>
              <a:t>ζέα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2579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9002BA-6994-DEA0-F738-7E45442DA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εμπόριο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45A0B6-5565-D9F8-3432-041BC7956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Παραμένει ανεπτυγμένο (ρωμαϊκό οδικό δίκτυο, δραστηριότητα ξένων εμπόρων)</a:t>
            </a:r>
          </a:p>
          <a:p>
            <a:r>
              <a:rPr lang="el-GR" dirty="0"/>
              <a:t>Εμπορικές σχέσεις μεταξύ </a:t>
            </a:r>
            <a:r>
              <a:rPr lang="el-GR" dirty="0" err="1"/>
              <a:t>βησιγοτθικών</a:t>
            </a:r>
            <a:r>
              <a:rPr lang="el-GR" dirty="0"/>
              <a:t> λιμανιών και Βυζαντίου</a:t>
            </a:r>
          </a:p>
          <a:p>
            <a:r>
              <a:rPr lang="el-GR" dirty="0" err="1"/>
              <a:t>Μέριδα</a:t>
            </a:r>
            <a:r>
              <a:rPr lang="el-GR" dirty="0"/>
              <a:t>: ελληνική παροικία</a:t>
            </a:r>
          </a:p>
          <a:p>
            <a:r>
              <a:rPr lang="el-GR" dirty="0" err="1"/>
              <a:t>Ναρβόννη</a:t>
            </a:r>
            <a:r>
              <a:rPr lang="el-GR" dirty="0"/>
              <a:t>: Εβραίοι, Έλληνες, Σύριοι (+ </a:t>
            </a:r>
            <a:r>
              <a:rPr lang="el-GR" dirty="0" err="1"/>
              <a:t>Λουζιτανία</a:t>
            </a:r>
            <a:r>
              <a:rPr lang="el-GR" dirty="0"/>
              <a:t>)</a:t>
            </a:r>
          </a:p>
          <a:p>
            <a:r>
              <a:rPr lang="el-GR" dirty="0"/>
              <a:t>Συναλλαγές με Ανατολή, Γαλατία, Αφρική</a:t>
            </a:r>
          </a:p>
          <a:p>
            <a:r>
              <a:rPr lang="el-GR" dirty="0"/>
              <a:t>Χρήση ρωμαϊκών και αργότερα </a:t>
            </a:r>
            <a:r>
              <a:rPr lang="el-GR" dirty="0" err="1"/>
              <a:t>βησιγοτθικών</a:t>
            </a:r>
            <a:r>
              <a:rPr lang="el-GR" dirty="0"/>
              <a:t> νομισμάτων</a:t>
            </a:r>
          </a:p>
          <a:p>
            <a:r>
              <a:rPr lang="el-GR" dirty="0"/>
              <a:t>Νομισματοκοπεία: Τολέδο, </a:t>
            </a:r>
            <a:r>
              <a:rPr lang="el-GR" dirty="0" err="1"/>
              <a:t>Μέριδα</a:t>
            </a:r>
            <a:r>
              <a:rPr lang="el-GR" dirty="0"/>
              <a:t>, </a:t>
            </a:r>
            <a:r>
              <a:rPr lang="el-GR" dirty="0" err="1"/>
              <a:t>Ταρραγώνη</a:t>
            </a:r>
            <a:endParaRPr lang="el-GR" dirty="0"/>
          </a:p>
          <a:p>
            <a:r>
              <a:rPr lang="el-GR" dirty="0" err="1"/>
              <a:t>Βησιγοτθικά</a:t>
            </a:r>
            <a:r>
              <a:rPr lang="el-GR" dirty="0"/>
              <a:t> νομίσματα: Ισπανία, Γαλατία, </a:t>
            </a:r>
            <a:r>
              <a:rPr lang="el-GR" dirty="0" err="1"/>
              <a:t>Φρισσία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3229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1994B8-38A2-29C2-8375-E3DB167AF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u="sng" dirty="0"/>
            </a:br>
            <a:r>
              <a:rPr lang="el-GR" b="1" u="sng" dirty="0"/>
              <a:t>Η εκκλησία</a:t>
            </a:r>
            <a:br>
              <a:rPr lang="el-GR" b="1" u="sng" dirty="0"/>
            </a:b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F516A7-C867-8258-102F-D6CCC0463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589 – 711: 11 Σύνοδοι στο Τολέδο/ συνήθως με πρωτοβουλία του βασιλιά</a:t>
            </a:r>
          </a:p>
          <a:p>
            <a:r>
              <a:rPr lang="el-GR" dirty="0"/>
              <a:t>Θρησκευτικές και πολιτικές υποθέσεις (διώξεις κατά των Εβραίων)</a:t>
            </a:r>
          </a:p>
          <a:p>
            <a:r>
              <a:rPr lang="el-GR" dirty="0"/>
              <a:t>Ισχυρό εθνικό στοιχείο – απομάκρυνση από τη Ρώμη</a:t>
            </a:r>
          </a:p>
          <a:p>
            <a:r>
              <a:rPr lang="el-GR" dirty="0"/>
              <a:t>6 μητροπόλεις: </a:t>
            </a:r>
            <a:r>
              <a:rPr lang="el-GR" dirty="0" err="1"/>
              <a:t>Ναρβόννη</a:t>
            </a:r>
            <a:r>
              <a:rPr lang="el-GR" dirty="0"/>
              <a:t>, </a:t>
            </a:r>
            <a:r>
              <a:rPr lang="el-GR" dirty="0" err="1"/>
              <a:t>Ταρραγώνη</a:t>
            </a:r>
            <a:r>
              <a:rPr lang="el-GR" dirty="0"/>
              <a:t>, Τολέδο, </a:t>
            </a:r>
            <a:r>
              <a:rPr lang="el-GR" dirty="0" err="1"/>
              <a:t>Μέριδα</a:t>
            </a:r>
            <a:r>
              <a:rPr lang="el-GR" dirty="0"/>
              <a:t>, Μπράγκα, Σεβίλλη</a:t>
            </a:r>
          </a:p>
          <a:p>
            <a:r>
              <a:rPr lang="el-GR" dirty="0"/>
              <a:t>Μητροπολίτες, επίσκοποι: συμμετέχουν στις Συνόδους</a:t>
            </a:r>
          </a:p>
          <a:p>
            <a:r>
              <a:rPr lang="el-GR" dirty="0"/>
              <a:t>Εκλέγονται σύμφωνα με το τυπικό</a:t>
            </a:r>
          </a:p>
          <a:p>
            <a:r>
              <a:rPr lang="el-GR" dirty="0"/>
              <a:t>Ο διορισμός τους επικυρώνεται από το βασιλιά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66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FCB543-3FB0-A3F8-8E84-E37C0BD6B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εκκλησία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2572CE-F945-98BA-3AE8-401299905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u="sng" dirty="0"/>
              <a:t>Αρμοδιότητες των επισκόπων</a:t>
            </a:r>
          </a:p>
          <a:p>
            <a:r>
              <a:rPr lang="el-GR" dirty="0"/>
              <a:t>- Πολυάριθμοι εφημέριοι της υπαίθρου</a:t>
            </a:r>
          </a:p>
          <a:p>
            <a:r>
              <a:rPr lang="el-GR" dirty="0"/>
              <a:t>- Εκδίκαση διαφορών μεταξύ κληρικών και ποιμνίου</a:t>
            </a:r>
          </a:p>
          <a:p>
            <a:r>
              <a:rPr lang="el-GR" dirty="0"/>
              <a:t>- Διαχείριση περιουσίας επισκοπής (κληρικοί, διάκονοι)</a:t>
            </a:r>
          </a:p>
          <a:p>
            <a:r>
              <a:rPr lang="el-GR" dirty="0"/>
              <a:t>- Σύγκρουση με τη Σύνοδο για θέματα τοποθέτησης </a:t>
            </a:r>
            <a:r>
              <a:rPr lang="el-GR" dirty="0" err="1"/>
              <a:t>ευνοουμένων</a:t>
            </a:r>
            <a:endParaRPr lang="el-GR" dirty="0"/>
          </a:p>
          <a:p>
            <a:r>
              <a:rPr lang="el-GR" dirty="0"/>
              <a:t>- Έλεγχος μονών που ιδρύονται στην πόλη και στην ύπαιθρο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6756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81265F-D27F-BA04-9668-EC0FB2159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μοναχισμός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5F3891-05EE-51D7-77FE-95185F0D0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Ακολουθεί τον κανόνα του ιερού Αυγουστίνου</a:t>
            </a:r>
          </a:p>
          <a:p>
            <a:r>
              <a:rPr lang="el-GR" sz="2400" dirty="0"/>
              <a:t>Λέανδρος Σεβίλλης: συντάσσει τυπικό για μοναχές</a:t>
            </a:r>
          </a:p>
          <a:p>
            <a:r>
              <a:rPr lang="el-GR" sz="2400" dirty="0"/>
              <a:t>Ισίδωρος Σεβίλλης: τυπικό για μοναχούς</a:t>
            </a:r>
          </a:p>
          <a:p>
            <a:r>
              <a:rPr lang="el-GR" sz="2400" dirty="0"/>
              <a:t>Σημαντικές βιβλιοθήκες/ καλλιεργημένοι μοναχοί</a:t>
            </a:r>
          </a:p>
          <a:p>
            <a:r>
              <a:rPr lang="el-GR" sz="2400" dirty="0"/>
              <a:t>Ισίδωρος Σεβίλλης: «Ετυμολογικά», κοσμογραφία, φυσική, ιστορικές πραγματείες/ φιλολογική παιδεία = σημαντική για την ερμηνεία της Αγίας Γραφής</a:t>
            </a:r>
          </a:p>
          <a:p>
            <a:r>
              <a:rPr lang="el-GR" sz="2400" dirty="0"/>
              <a:t>Οι επίσκοποι μεριμνούν για τη μόρφωση των κληρικών και του ποιμνίου</a:t>
            </a:r>
          </a:p>
          <a:p>
            <a:r>
              <a:rPr lang="el-GR" sz="2400" dirty="0"/>
              <a:t>«</a:t>
            </a:r>
            <a:r>
              <a:rPr lang="el-GR" sz="2400" dirty="0" err="1"/>
              <a:t>Μοζαραβική</a:t>
            </a:r>
            <a:r>
              <a:rPr lang="el-GR" sz="2400" dirty="0"/>
              <a:t>»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3779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C473F2-29B5-C984-22B1-19C1B406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διώξεις εναντίον των Εβραίων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BEAF55-B079-39BD-8A69-2D373463F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- Υποχρεωτική βάπτιση</a:t>
            </a:r>
          </a:p>
          <a:p>
            <a:r>
              <a:rPr lang="el-GR" dirty="0"/>
              <a:t>- Μέτρα εναντίον όσων επιστρέφουν στη θρησκεία τους</a:t>
            </a:r>
          </a:p>
          <a:p>
            <a:r>
              <a:rPr lang="el-GR" dirty="0"/>
              <a:t>- Απαγορεύεται να υπηρετούν σε δημόσιες θέσεις ή να έχουν δούλους</a:t>
            </a:r>
          </a:p>
          <a:p>
            <a:r>
              <a:rPr lang="el-GR" dirty="0"/>
              <a:t>638: Ε` Σύνοδος Τολέδου: εξαναγκάζονται να αποκηρύσσουν εγγράφως τη θρησκεία τους, αλλιώς εξορίζονται</a:t>
            </a:r>
          </a:p>
          <a:p>
            <a:r>
              <a:rPr lang="el-GR" dirty="0"/>
              <a:t>Πολλοί Εβραίοι φεύγουν για τη Γαλατία και την Ιταλία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8484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25F113-FE11-BD4A-81D2-FA5A021D1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τέλος – Η αραβική κατάκτηση (8</a:t>
            </a:r>
            <a:r>
              <a:rPr lang="el-GR" b="1" u="sng" baseline="30000" dirty="0"/>
              <a:t>ος</a:t>
            </a:r>
            <a:r>
              <a:rPr lang="el-GR" b="1" u="sng" dirty="0"/>
              <a:t> αιώνας)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D4BF4A-A587-4E84-0207-B09ECA45B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Οι αιτίες</a:t>
            </a:r>
            <a:endParaRPr lang="el-GR" dirty="0"/>
          </a:p>
          <a:p>
            <a:r>
              <a:rPr lang="el-GR" u="sng" dirty="0"/>
              <a:t>Αποσύνθεση </a:t>
            </a:r>
            <a:r>
              <a:rPr lang="el-GR" u="sng" dirty="0" err="1"/>
              <a:t>βησιγοτθικής</a:t>
            </a:r>
            <a:r>
              <a:rPr lang="el-GR" u="sng" dirty="0"/>
              <a:t> κοινωνίας</a:t>
            </a:r>
            <a:r>
              <a:rPr lang="el-GR" dirty="0"/>
              <a:t>: διεφθαρμένοι επίσκοποι, αγράμματοι και ανήθικοι κληρικοί, επιμονή του παγανισμού, απείθαρχοι μοναχοί</a:t>
            </a:r>
          </a:p>
          <a:p>
            <a:r>
              <a:rPr lang="el-GR" u="sng" dirty="0"/>
              <a:t>Πολιτική απέναντι στους Εβραίους: </a:t>
            </a:r>
            <a:r>
              <a:rPr lang="el-GR" dirty="0"/>
              <a:t>διώκονται συστηματικά από το 655 (Θ` Σύνοδος Τολέδου)/ ο βασιλιάς </a:t>
            </a:r>
            <a:r>
              <a:rPr lang="el-GR" dirty="0" err="1"/>
              <a:t>Αίγκιγκας</a:t>
            </a:r>
            <a:r>
              <a:rPr lang="el-GR" dirty="0"/>
              <a:t>, προφασιζόμενος συνεργασία τους με τους Μουσουλμάνους, επιβάλλει βαριά φορολογία, τους υποδουλώνει και διαλύει τις οικογένειές τους</a:t>
            </a:r>
          </a:p>
          <a:p>
            <a:r>
              <a:rPr lang="el-GR" dirty="0"/>
              <a:t>Ολέθρια αποτελέσματα για τη </a:t>
            </a:r>
            <a:r>
              <a:rPr lang="el-GR" dirty="0" err="1"/>
              <a:t>βησιγοτθική</a:t>
            </a:r>
            <a:r>
              <a:rPr lang="el-GR" dirty="0"/>
              <a:t> οικονομία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662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CC5837-6B90-A5B6-FD18-97A45D20F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αραβική κατάκτηση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85A73D-693E-EBF1-5306-ABBF51224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Τα γεγονότα</a:t>
            </a:r>
          </a:p>
          <a:p>
            <a:r>
              <a:rPr lang="el-GR" dirty="0"/>
              <a:t>711: Βέρβεροι μουσουλμάνοι αποβιβάζονται στην Ισπανία – νικούν το </a:t>
            </a:r>
            <a:r>
              <a:rPr lang="el-GR" dirty="0" err="1"/>
              <a:t>βησιγοτθικό</a:t>
            </a:r>
            <a:r>
              <a:rPr lang="el-GR" dirty="0"/>
              <a:t> στρατό στη </a:t>
            </a:r>
            <a:r>
              <a:rPr lang="el-GR" dirty="0" err="1"/>
              <a:t>Γκουανταλέτη</a:t>
            </a:r>
            <a:endParaRPr lang="el-GR" dirty="0"/>
          </a:p>
          <a:p>
            <a:r>
              <a:rPr lang="el-GR" dirty="0"/>
              <a:t>Οι Εβραίοι αποδέχονται με ενθουσιασμό τους μουσουλμάνους που καταλαμβάνουν την Κόρδοβα και το Τολέδο</a:t>
            </a:r>
          </a:p>
          <a:p>
            <a:r>
              <a:rPr lang="el-GR" dirty="0"/>
              <a:t>712: ο κυβερνήτης της </a:t>
            </a:r>
            <a:r>
              <a:rPr lang="el-GR" dirty="0" err="1"/>
              <a:t>Ιφρικυίας</a:t>
            </a:r>
            <a:r>
              <a:rPr lang="el-GR" dirty="0"/>
              <a:t> (Αφρικής) καταλαμβάνει τη Σεβίλλη και τη </a:t>
            </a:r>
            <a:r>
              <a:rPr lang="el-GR" dirty="0" err="1"/>
              <a:t>Μέριδα</a:t>
            </a:r>
            <a:endParaRPr lang="el-GR" dirty="0"/>
          </a:p>
          <a:p>
            <a:r>
              <a:rPr lang="el-GR" dirty="0"/>
              <a:t>Το Τολέδο γίνεται πρωτεύουσα του Χαλιφάτου</a:t>
            </a:r>
          </a:p>
        </p:txBody>
      </p:sp>
    </p:spTree>
    <p:extLst>
      <p:ext uri="{BB962C8B-B14F-4D97-AF65-F5344CB8AC3E}">
        <p14:creationId xmlns:p14="http://schemas.microsoft.com/office/powerpoint/2010/main" val="3728191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3EEC4D-9F67-4F32-0A4A-0BA3C8E74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αραβική κατάκτηση (3)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E662C1-228A-DF84-304D-EFB89A0A2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κατάκτηση επεκτείνεται ανατολικά και δυτικά</a:t>
            </a:r>
          </a:p>
          <a:p>
            <a:r>
              <a:rPr lang="el-GR" dirty="0"/>
              <a:t>Χριστιανοί: υποχρεώνονται σε καταβολή φόρου, μένουν ελεύθεροι στην άσκηση των θρησκευτικών τους καθηκόντων</a:t>
            </a:r>
          </a:p>
          <a:p>
            <a:r>
              <a:rPr lang="el-GR" dirty="0"/>
              <a:t>Μοναχοί και κλήρος με τα χειρόγραφά τους καταφεύγουν στην Ιταλία, τη Βουργουνδία, την περιοχή του Λίγηρα</a:t>
            </a:r>
          </a:p>
          <a:p>
            <a:r>
              <a:rPr lang="el-GR" dirty="0" err="1"/>
              <a:t>Βησιγοτθική</a:t>
            </a:r>
            <a:r>
              <a:rPr lang="el-GR" dirty="0"/>
              <a:t> αριστοκρατία: Καταφεύγει στη Γαλικία και στις </a:t>
            </a:r>
            <a:r>
              <a:rPr lang="el-GR" dirty="0" err="1"/>
              <a:t>Αστούριες</a:t>
            </a:r>
            <a:r>
              <a:rPr lang="el-GR" dirty="0"/>
              <a:t>/ μικρό χριστιανικό βασίλειο</a:t>
            </a:r>
          </a:p>
          <a:p>
            <a:r>
              <a:rPr lang="el-GR" dirty="0"/>
              <a:t>718: γίνεται βασιλιάς ο Πελάγιος</a:t>
            </a:r>
          </a:p>
        </p:txBody>
      </p:sp>
    </p:spTree>
    <p:extLst>
      <p:ext uri="{BB962C8B-B14F-4D97-AF65-F5344CB8AC3E}">
        <p14:creationId xmlns:p14="http://schemas.microsoft.com/office/powerpoint/2010/main" val="151446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96DA7C-BF14-6E16-2711-96E2C17FC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Ισπανίας</a:t>
            </a:r>
          </a:p>
        </p:txBody>
      </p:sp>
      <p:pic>
        <p:nvPicPr>
          <p:cNvPr id="2050" name="Picture 2" descr="Χάρτης της Ισπανίας διανυσματική απεικόνιση. εικονογραφία από bounders ...">
            <a:extLst>
              <a:ext uri="{FF2B5EF4-FFF2-40B4-BE49-F238E27FC236}">
                <a16:creationId xmlns:a16="http://schemas.microsoft.com/office/drawing/2014/main" id="{AD3AFF77-1868-6CC7-244B-DB8E01D9FB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06" y="1621379"/>
            <a:ext cx="6853382" cy="464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553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C81DCE-B8BB-8F4F-7D45-F494F3EE4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Προσπάθειες για ανάκτηση (</a:t>
            </a:r>
            <a:r>
              <a:rPr lang="it-IT" b="1" u="sng" dirty="0"/>
              <a:t>reconquista)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EAAFCE-24A6-AF39-DA4A-01A8390A8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Αλφόνσιος</a:t>
            </a:r>
            <a:r>
              <a:rPr lang="el-GR" dirty="0"/>
              <a:t> Α`(739 – 759): ανακτά πλήρως τη Γαλικία και τη </a:t>
            </a:r>
            <a:r>
              <a:rPr lang="el-GR" dirty="0" err="1"/>
              <a:t>Ριόχα</a:t>
            </a:r>
            <a:endParaRPr lang="el-GR" dirty="0"/>
          </a:p>
          <a:p>
            <a:r>
              <a:rPr lang="el-GR" dirty="0"/>
              <a:t>Διάδρομος μεταξύ Πυρηναίων και Πορτογαλίας</a:t>
            </a:r>
          </a:p>
          <a:p>
            <a:r>
              <a:rPr lang="el-GR" dirty="0"/>
              <a:t>Πόλεμος μεταξύ </a:t>
            </a:r>
            <a:r>
              <a:rPr lang="el-GR" dirty="0" err="1"/>
              <a:t>Βερβέρων</a:t>
            </a:r>
            <a:r>
              <a:rPr lang="el-GR" dirty="0"/>
              <a:t> και Αράβων</a:t>
            </a:r>
          </a:p>
          <a:p>
            <a:r>
              <a:rPr lang="el-GR" dirty="0"/>
              <a:t>Λοιμός</a:t>
            </a:r>
          </a:p>
          <a:p>
            <a:r>
              <a:rPr lang="el-GR" dirty="0"/>
              <a:t>Εσωτερικές συγκρούσεις στο Χαλιφάτο</a:t>
            </a:r>
          </a:p>
          <a:p>
            <a:r>
              <a:rPr lang="el-GR" dirty="0"/>
              <a:t>755: ο </a:t>
            </a:r>
            <a:r>
              <a:rPr lang="el-GR" dirty="0" err="1"/>
              <a:t>σεϊχης</a:t>
            </a:r>
            <a:r>
              <a:rPr lang="el-GR" dirty="0"/>
              <a:t> </a:t>
            </a:r>
            <a:r>
              <a:rPr lang="el-GR" dirty="0" err="1"/>
              <a:t>Αμπντάρ</a:t>
            </a:r>
            <a:r>
              <a:rPr lang="el-GR" dirty="0"/>
              <a:t> – </a:t>
            </a:r>
            <a:r>
              <a:rPr lang="el-GR" dirty="0" err="1"/>
              <a:t>Ραχμάν</a:t>
            </a:r>
            <a:r>
              <a:rPr lang="el-GR" dirty="0"/>
              <a:t> σταματά τη χριστιανική επέκταση</a:t>
            </a:r>
          </a:p>
          <a:p>
            <a:r>
              <a:rPr lang="el-GR" dirty="0"/>
              <a:t>Το Τολέδο ανακτάται το 1085</a:t>
            </a:r>
          </a:p>
        </p:txBody>
      </p:sp>
    </p:spTree>
    <p:extLst>
      <p:ext uri="{BB962C8B-B14F-4D97-AF65-F5344CB8AC3E}">
        <p14:creationId xmlns:p14="http://schemas.microsoft.com/office/powerpoint/2010/main" val="1038472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998A29-279C-26AC-4E74-5DBA58EB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u="sng" dirty="0"/>
            </a:br>
            <a:r>
              <a:rPr lang="el-GR" b="1" u="sng" dirty="0"/>
              <a:t>Οι Λομβαρδοί (Λογγοβάρδοι)</a:t>
            </a:r>
            <a:br>
              <a:rPr lang="el-GR" b="1" u="sng" dirty="0"/>
            </a:b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9B35B22-1A3E-B8DF-9352-84F5650A3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- </a:t>
            </a:r>
            <a:r>
              <a:rPr lang="el-GR" u="sng" dirty="0"/>
              <a:t>Πώς φτάνουν  στην Ιταλία</a:t>
            </a:r>
          </a:p>
          <a:p>
            <a:pPr marL="0" indent="0">
              <a:buNone/>
            </a:pPr>
            <a:r>
              <a:rPr lang="el-GR" dirty="0"/>
              <a:t>- Προέλευση: Κάτω </a:t>
            </a:r>
            <a:r>
              <a:rPr lang="el-GR" dirty="0" err="1"/>
              <a:t>Έλβας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- 6</a:t>
            </a:r>
            <a:r>
              <a:rPr lang="el-GR" baseline="30000" dirty="0"/>
              <a:t>ος</a:t>
            </a:r>
            <a:r>
              <a:rPr lang="el-GR" dirty="0"/>
              <a:t> αι.: </a:t>
            </a:r>
            <a:r>
              <a:rPr lang="el-GR" dirty="0" err="1"/>
              <a:t>Παννονία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- Αρειανοί</a:t>
            </a:r>
          </a:p>
          <a:p>
            <a:pPr marL="0" indent="0">
              <a:buNone/>
            </a:pPr>
            <a:r>
              <a:rPr lang="el-GR" dirty="0"/>
              <a:t>- Συνδέονται με τους </a:t>
            </a:r>
            <a:r>
              <a:rPr lang="el-GR" dirty="0" err="1"/>
              <a:t>μεροβίγγειους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- </a:t>
            </a:r>
            <a:r>
              <a:rPr lang="el-GR" dirty="0" err="1"/>
              <a:t>Ναρσής</a:t>
            </a:r>
            <a:r>
              <a:rPr lang="el-GR" dirty="0"/>
              <a:t>: τους χρησιμοποιεί εναντίον των </a:t>
            </a:r>
            <a:r>
              <a:rPr lang="el-GR" dirty="0" err="1"/>
              <a:t>Οστρογότθων</a:t>
            </a:r>
            <a:r>
              <a:rPr lang="el-GR" dirty="0"/>
              <a:t>/ προσπαθεί να τους </a:t>
            </a:r>
            <a:r>
              <a:rPr lang="el-GR" dirty="0" err="1"/>
              <a:t>επαναπατρίσει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- 560: κάθοδος </a:t>
            </a:r>
            <a:r>
              <a:rPr lang="el-GR" dirty="0" err="1"/>
              <a:t>Αβάρων</a:t>
            </a:r>
            <a:r>
              <a:rPr lang="el-GR" dirty="0"/>
              <a:t>: μαζί με </a:t>
            </a:r>
            <a:r>
              <a:rPr lang="el-GR" dirty="0" err="1"/>
              <a:t>Σάξωνες</a:t>
            </a:r>
            <a:r>
              <a:rPr lang="el-GR" dirty="0"/>
              <a:t>, Βούλγαρους και </a:t>
            </a:r>
            <a:r>
              <a:rPr lang="el-GR" dirty="0" err="1"/>
              <a:t>Γέτιδες</a:t>
            </a:r>
            <a:r>
              <a:rPr lang="el-GR" dirty="0"/>
              <a:t> διεισδύουν στη Βόρεια Ιταλία (569)) - </a:t>
            </a:r>
            <a:r>
              <a:rPr lang="el-GR" dirty="0" err="1"/>
              <a:t>Αλβόνιος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08243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128979-022B-96EE-8325-31CE0C3D3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Ευρώπης</a:t>
            </a:r>
          </a:p>
        </p:txBody>
      </p:sp>
      <p:pic>
        <p:nvPicPr>
          <p:cNvPr id="1026" name="Picture 2" descr="Χάρτης Ευρώπης αφίσα ΚΩΔ.EUROPE-PH - Εκτυπώσεις Τυπογραφείο">
            <a:extLst>
              <a:ext uri="{FF2B5EF4-FFF2-40B4-BE49-F238E27FC236}">
                <a16:creationId xmlns:a16="http://schemas.microsoft.com/office/drawing/2014/main" id="{49ABB9B3-E05C-CC13-FA81-52369E95AF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306" y="1457264"/>
            <a:ext cx="61694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904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8B8E5A-8DD2-1E4F-7438-90DC3CC8D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Ιταλίας</a:t>
            </a:r>
          </a:p>
        </p:txBody>
      </p:sp>
      <p:pic>
        <p:nvPicPr>
          <p:cNvPr id="2050" name="Picture 2" descr="Italy relief map stock vector. Illustration of country - 83745292">
            <a:extLst>
              <a:ext uri="{FF2B5EF4-FFF2-40B4-BE49-F238E27FC236}">
                <a16:creationId xmlns:a16="http://schemas.microsoft.com/office/drawing/2014/main" id="{99309DE2-4B8A-4B93-B4E3-AECEB69E42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400175"/>
            <a:ext cx="4953000" cy="509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8849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291855-5354-5124-8C06-7538FF95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εγκατάσταση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9DCAF1-EA91-84BE-0C62-6F55AC1E5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Καταλαμβάνουν το </a:t>
            </a:r>
            <a:r>
              <a:rPr lang="el-GR" sz="2400" dirty="0" err="1"/>
              <a:t>Φρίουλι</a:t>
            </a:r>
            <a:r>
              <a:rPr lang="el-GR" sz="2400" dirty="0"/>
              <a:t>, τη Βενετία, το Μιλάνο και την Παβία</a:t>
            </a:r>
          </a:p>
          <a:p>
            <a:r>
              <a:rPr lang="el-GR" sz="2400" dirty="0"/>
              <a:t>Φτάνουν σε Τοσκάνη, </a:t>
            </a:r>
            <a:r>
              <a:rPr lang="el-GR" sz="2400" dirty="0" err="1"/>
              <a:t>Σπολέτο</a:t>
            </a:r>
            <a:r>
              <a:rPr lang="el-GR" sz="2400" dirty="0"/>
              <a:t>, </a:t>
            </a:r>
            <a:r>
              <a:rPr lang="el-GR" sz="2400" dirty="0" err="1"/>
              <a:t>Μπενεβέντο</a:t>
            </a:r>
            <a:endParaRPr lang="el-GR" sz="2400" dirty="0"/>
          </a:p>
          <a:p>
            <a:r>
              <a:rPr lang="el-GR" sz="2400" dirty="0"/>
              <a:t>581: ο Μαυρίκιος ζητά από το βασιλιά της </a:t>
            </a:r>
            <a:r>
              <a:rPr lang="el-GR" sz="2400" dirty="0" err="1"/>
              <a:t>Νευστρίας</a:t>
            </a:r>
            <a:r>
              <a:rPr lang="el-GR" sz="2400" dirty="0"/>
              <a:t> να τους διώξει από την Προβηγκία</a:t>
            </a:r>
          </a:p>
          <a:p>
            <a:r>
              <a:rPr lang="el-GR" sz="2400" dirty="0"/>
              <a:t>Ο πάπας στρέφεται επίσης στους Φράγκους</a:t>
            </a:r>
          </a:p>
          <a:p>
            <a:r>
              <a:rPr lang="el-GR" sz="2400" dirty="0"/>
              <a:t>584: ανασυγκρότηση της μοναρχίας με τον </a:t>
            </a:r>
            <a:r>
              <a:rPr lang="el-GR" sz="2400" dirty="0" err="1"/>
              <a:t>Ωθάριο</a:t>
            </a:r>
            <a:r>
              <a:rPr lang="el-GR" sz="2400" dirty="0"/>
              <a:t>/ νικά τους Φράγκους/ συμμαχεί με τους Βαυαρούς</a:t>
            </a:r>
          </a:p>
          <a:p>
            <a:r>
              <a:rPr lang="el-GR" sz="2400" dirty="0"/>
              <a:t>Γάμος με τη </a:t>
            </a:r>
            <a:r>
              <a:rPr lang="el-GR" sz="2400" dirty="0" err="1"/>
              <a:t>Θεοδολίνδη</a:t>
            </a:r>
            <a:r>
              <a:rPr lang="el-GR" sz="2400" dirty="0"/>
              <a:t>/ γίνεται ορθόδοξος</a:t>
            </a:r>
          </a:p>
        </p:txBody>
      </p:sp>
    </p:spTree>
    <p:extLst>
      <p:ext uri="{BB962C8B-B14F-4D97-AF65-F5344CB8AC3E}">
        <p14:creationId xmlns:p14="http://schemas.microsoft.com/office/powerpoint/2010/main" val="34384222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C4C90D-B3CA-FB09-146B-2C0F2EB4B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συνθήκες της εγκατάστασης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E4385F-23AA-F0F8-BED7-4761BAC84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Παύλος Διάκονος: σύστημα φιλοξενίας</a:t>
            </a:r>
          </a:p>
          <a:p>
            <a:r>
              <a:rPr lang="el-GR" dirty="0"/>
              <a:t>Επιβολή υποχρεωτικής φιλοξενίας για τους πολεμιστές και τις οικογένειές τους</a:t>
            </a:r>
          </a:p>
          <a:p>
            <a:r>
              <a:rPr lang="el-GR" dirty="0"/>
              <a:t>Κατάσχεση δημοσίων κτημάτων, εκκλησιαστικών και ιδιωτικών περιουσιών</a:t>
            </a:r>
          </a:p>
          <a:p>
            <a:r>
              <a:rPr lang="el-GR" dirty="0"/>
              <a:t>Εγκαθίστανται κατά ομάδες (</a:t>
            </a:r>
            <a:r>
              <a:rPr lang="it-IT" dirty="0"/>
              <a:t>farae)</a:t>
            </a:r>
          </a:p>
          <a:p>
            <a:r>
              <a:rPr lang="el-GR" dirty="0"/>
              <a:t>Τοπωνύμια: </a:t>
            </a:r>
            <a:r>
              <a:rPr lang="it-IT" dirty="0"/>
              <a:t>Farra, Farengo, Farisengo</a:t>
            </a:r>
          </a:p>
          <a:p>
            <a:r>
              <a:rPr lang="el-GR" dirty="0"/>
              <a:t>Τοπωνύμια από ονόματα λαών που τους συνοδεύουν: </a:t>
            </a:r>
            <a:r>
              <a:rPr lang="it-IT" dirty="0"/>
              <a:t>Bolgari, Bulgarello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25985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16757C-58CA-ED83-53DD-90601C27B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err="1"/>
              <a:t>Εθνοφυλετικές</a:t>
            </a:r>
            <a:r>
              <a:rPr lang="el-GR" b="1" u="sng" dirty="0"/>
              <a:t> σχέσεις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A04287-9488-9092-54EA-F70813889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Μέχρι τον 7</a:t>
            </a:r>
            <a:r>
              <a:rPr lang="el-GR" baseline="30000" dirty="0"/>
              <a:t>ο</a:t>
            </a:r>
            <a:r>
              <a:rPr lang="el-GR" dirty="0"/>
              <a:t> αι., οι </a:t>
            </a:r>
            <a:r>
              <a:rPr lang="el-GR" dirty="0" err="1"/>
              <a:t>ιταλορωμαίοι</a:t>
            </a:r>
            <a:r>
              <a:rPr lang="el-GR" dirty="0"/>
              <a:t> δεν συγχωνεύονται με τους Λομβαρδούς</a:t>
            </a:r>
          </a:p>
          <a:p>
            <a:r>
              <a:rPr lang="el-GR" dirty="0"/>
              <a:t>Δεν έχουν το δικαίωμα να οπλοφορούν</a:t>
            </a:r>
          </a:p>
          <a:p>
            <a:r>
              <a:rPr lang="el-GR" dirty="0"/>
              <a:t>Ζουν στις πόλεις</a:t>
            </a:r>
          </a:p>
          <a:p>
            <a:r>
              <a:rPr lang="el-GR" dirty="0"/>
              <a:t>Διατηρούν τις συνελεύσεις τους (</a:t>
            </a:r>
            <a:r>
              <a:rPr lang="it-IT" dirty="0"/>
              <a:t>conventus civium)</a:t>
            </a:r>
          </a:p>
          <a:p>
            <a:r>
              <a:rPr lang="el-GR" dirty="0"/>
              <a:t>Ο αρειανισμός των Λομβαρδών καθυστερεί τη συγχώνευση</a:t>
            </a:r>
          </a:p>
        </p:txBody>
      </p:sp>
    </p:spTree>
    <p:extLst>
      <p:ext uri="{BB962C8B-B14F-4D97-AF65-F5344CB8AC3E}">
        <p14:creationId xmlns:p14="http://schemas.microsoft.com/office/powerpoint/2010/main" val="21031558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821842-D67A-67BD-1908-731FF8739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θρησκεία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881CE5-F0BE-B122-47A5-904381437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αρειανισμός τους είναι πρόβλημα για την εκκλησία</a:t>
            </a:r>
          </a:p>
          <a:p>
            <a:r>
              <a:rPr lang="el-GR" dirty="0"/>
              <a:t>Εξαφανίζονται 200 επισκοπές (</a:t>
            </a:r>
            <a:r>
              <a:rPr lang="el-GR" dirty="0" err="1"/>
              <a:t>Σπολέτο</a:t>
            </a:r>
            <a:r>
              <a:rPr lang="el-GR" dirty="0"/>
              <a:t>, </a:t>
            </a:r>
            <a:r>
              <a:rPr lang="el-GR" dirty="0" err="1"/>
              <a:t>Μπενεβέντο</a:t>
            </a:r>
            <a:r>
              <a:rPr lang="el-GR" dirty="0"/>
              <a:t>)</a:t>
            </a:r>
          </a:p>
          <a:p>
            <a:r>
              <a:rPr lang="el-GR" dirty="0"/>
              <a:t>Οι Λομβαρδοί εκμεταλλεύονται τις αναταραχές στην εκκλησία</a:t>
            </a:r>
          </a:p>
          <a:p>
            <a:r>
              <a:rPr lang="el-GR" dirty="0"/>
              <a:t>593: φτάνουν έξω από τη Ρώμη</a:t>
            </a:r>
          </a:p>
          <a:p>
            <a:r>
              <a:rPr lang="el-GR" dirty="0"/>
              <a:t>Βυζαντινή ανάκτηση: </a:t>
            </a:r>
            <a:r>
              <a:rPr lang="el-GR" dirty="0" err="1"/>
              <a:t>Ίστρια</a:t>
            </a:r>
            <a:r>
              <a:rPr lang="el-GR" dirty="0"/>
              <a:t>, Βενετία, </a:t>
            </a:r>
            <a:r>
              <a:rPr lang="el-GR" dirty="0" err="1"/>
              <a:t>Λιγουρία</a:t>
            </a:r>
            <a:r>
              <a:rPr lang="el-GR" dirty="0"/>
              <a:t>, Ραβέννα, </a:t>
            </a:r>
            <a:r>
              <a:rPr lang="el-GR" dirty="0" err="1"/>
              <a:t>Πεντάπολη</a:t>
            </a:r>
            <a:r>
              <a:rPr lang="el-GR" dirty="0"/>
              <a:t>, Καλαβρία, </a:t>
            </a:r>
            <a:r>
              <a:rPr lang="el-GR" dirty="0" err="1"/>
              <a:t>Καμπανία</a:t>
            </a:r>
            <a:r>
              <a:rPr lang="el-GR" dirty="0"/>
              <a:t>, </a:t>
            </a:r>
            <a:r>
              <a:rPr lang="el-GR" dirty="0" err="1"/>
              <a:t>Ότραντο</a:t>
            </a:r>
            <a:endParaRPr lang="el-GR" dirty="0"/>
          </a:p>
          <a:p>
            <a:r>
              <a:rPr lang="el-GR" dirty="0" err="1"/>
              <a:t>Θεοδολίνδη</a:t>
            </a:r>
            <a:r>
              <a:rPr lang="el-GR" dirty="0"/>
              <a:t>: μετά το θάνατο του δεύτερου συζύγου της, επιχειρεί στροφή στην ορθοδοξία</a:t>
            </a:r>
          </a:p>
          <a:p>
            <a:r>
              <a:rPr lang="el-GR" dirty="0"/>
              <a:t>Καθαιρείται και τη διαδέχονται αρειανοί (</a:t>
            </a:r>
            <a:r>
              <a:rPr lang="el-GR" dirty="0" err="1"/>
              <a:t>Αρουάλντος</a:t>
            </a:r>
            <a:r>
              <a:rPr lang="el-GR" dirty="0"/>
              <a:t>, </a:t>
            </a:r>
            <a:r>
              <a:rPr lang="el-GR" dirty="0" err="1"/>
              <a:t>Ροθάριος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7007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AB1D71-878B-07E7-5363-2EC727B8F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</a:t>
            </a:r>
            <a:r>
              <a:rPr lang="el-GR" b="1" u="sng" dirty="0" err="1"/>
              <a:t>λομβαρδικό</a:t>
            </a:r>
            <a:r>
              <a:rPr lang="el-GR" b="1" u="sng" dirty="0"/>
              <a:t> βασίλειο (7</a:t>
            </a:r>
            <a:r>
              <a:rPr lang="el-GR" b="1" u="sng" baseline="30000" dirty="0"/>
              <a:t>ος</a:t>
            </a:r>
            <a:r>
              <a:rPr lang="el-GR" b="1" u="sng" dirty="0"/>
              <a:t> αι.)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D74E13-3F84-FE8B-EE06-70E952951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Ροθάριος</a:t>
            </a:r>
            <a:r>
              <a:rPr lang="el-GR" dirty="0"/>
              <a:t>, δούκας της </a:t>
            </a:r>
            <a:r>
              <a:rPr lang="el-GR" dirty="0" err="1"/>
              <a:t>Μπρέσια</a:t>
            </a:r>
            <a:r>
              <a:rPr lang="el-GR" dirty="0"/>
              <a:t> (632 – 652): αρειανός, ανέχεται τους ορθόδοξους</a:t>
            </a:r>
          </a:p>
          <a:p>
            <a:r>
              <a:rPr lang="el-GR" dirty="0"/>
              <a:t>Παντρεύεται την ορθόδοξη χήρα του προκατόχου του/ της επιτρέπει να ασκεί τη λατρεία της και να ιδρύει εκκλησίες</a:t>
            </a:r>
          </a:p>
          <a:p>
            <a:r>
              <a:rPr lang="el-GR" dirty="0"/>
              <a:t>Οι επίσκοποι λειτουργούν ως ενδιάμεσοι ανάμεσα στους Λομβαρδούς και το Βυζάντιο</a:t>
            </a:r>
          </a:p>
          <a:p>
            <a:r>
              <a:rPr lang="el-GR" dirty="0"/>
              <a:t>Οι Λομβαρδοί επεκτείνονται προς Βενετία και </a:t>
            </a:r>
            <a:r>
              <a:rPr lang="el-GR" dirty="0" err="1"/>
              <a:t>Λιγουρία</a:t>
            </a:r>
            <a:endParaRPr lang="el-GR" dirty="0"/>
          </a:p>
          <a:p>
            <a:r>
              <a:rPr lang="el-GR" dirty="0"/>
              <a:t>Διένεξη Βυζαντίου – Πάπα: εντείνεται η αντίθεση των ιταλικών πληθυσμών προς το Βυζάντιο</a:t>
            </a:r>
          </a:p>
        </p:txBody>
      </p:sp>
    </p:spTree>
    <p:extLst>
      <p:ext uri="{BB962C8B-B14F-4D97-AF65-F5344CB8AC3E}">
        <p14:creationId xmlns:p14="http://schemas.microsoft.com/office/powerpoint/2010/main" val="33243388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9FCCAA-E682-33E9-9772-EEDCBEE58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«</a:t>
            </a:r>
            <a:r>
              <a:rPr lang="el-GR" b="1" u="sng" dirty="0" err="1"/>
              <a:t>Λομβαρδικό</a:t>
            </a:r>
            <a:r>
              <a:rPr lang="el-GR" b="1" u="sng" dirty="0"/>
              <a:t> </a:t>
            </a:r>
            <a:r>
              <a:rPr lang="el-GR" b="1" u="sng" dirty="0" err="1"/>
              <a:t>Έδικτο</a:t>
            </a:r>
            <a:r>
              <a:rPr lang="el-GR" b="1" u="sng" dirty="0"/>
              <a:t>»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158F4B-110D-26A2-074C-E7973BE8B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Διάταγμα του </a:t>
            </a:r>
            <a:r>
              <a:rPr lang="el-GR" sz="2400" dirty="0" err="1"/>
              <a:t>Ροθάριου</a:t>
            </a:r>
            <a:r>
              <a:rPr lang="el-GR" sz="2400" dirty="0"/>
              <a:t> – πρώτο </a:t>
            </a:r>
            <a:r>
              <a:rPr lang="el-GR" sz="2400" dirty="0" err="1"/>
              <a:t>λομβαρδικό</a:t>
            </a:r>
            <a:r>
              <a:rPr lang="el-GR" sz="2400" dirty="0"/>
              <a:t> κείμενο στα λατινικά</a:t>
            </a:r>
          </a:p>
          <a:p>
            <a:r>
              <a:rPr lang="el-GR" sz="2400" dirty="0"/>
              <a:t>Προοίμιο: ο βασιλιάς εκφράζει τη βούλησή του να ελαφρύνει τον πληθυσμό από τα φορολογικά βάρη</a:t>
            </a:r>
          </a:p>
          <a:p>
            <a:r>
              <a:rPr lang="el-GR" sz="2400" dirty="0"/>
              <a:t>Ενισχύεται η ιδιοκτησία και η θέση του ελεύθερου</a:t>
            </a:r>
          </a:p>
          <a:p>
            <a:r>
              <a:rPr lang="el-GR" sz="2400" dirty="0"/>
              <a:t>Περιορίζεται η ιδιωτική δικαιοσύνη (</a:t>
            </a:r>
            <a:r>
              <a:rPr lang="it-IT" sz="2400" dirty="0"/>
              <a:t>faida) </a:t>
            </a:r>
            <a:r>
              <a:rPr lang="el-GR" sz="2400" dirty="0"/>
              <a:t>και αντικαθίσταται με πρόστιμα (</a:t>
            </a:r>
            <a:r>
              <a:rPr lang="it-IT" sz="2400" dirty="0"/>
              <a:t>widergeld)</a:t>
            </a:r>
          </a:p>
          <a:p>
            <a:r>
              <a:rPr lang="el-GR" sz="2400" dirty="0"/>
              <a:t>Τοπικός δικαστής (</a:t>
            </a:r>
            <a:r>
              <a:rPr lang="it-IT" sz="2400" dirty="0"/>
              <a:t>sculdahis) </a:t>
            </a:r>
            <a:r>
              <a:rPr lang="el-GR" sz="2400" dirty="0"/>
              <a:t>– περιβάλλεται από συμβούλους</a:t>
            </a:r>
          </a:p>
          <a:p>
            <a:r>
              <a:rPr lang="el-GR" sz="2400" dirty="0"/>
              <a:t>Όρκος – «Θεία Δίκη» (μονομαχία) </a:t>
            </a:r>
          </a:p>
          <a:p>
            <a:r>
              <a:rPr lang="el-GR" sz="2400" dirty="0"/>
              <a:t>Ο κατηγορούμενος επιτρέπεται να φέρει μάρτυρες</a:t>
            </a:r>
          </a:p>
          <a:p>
            <a:r>
              <a:rPr lang="el-GR" sz="2400" dirty="0"/>
              <a:t>Κλοπή, η θέση της γυναίκας, η θέση της μάγισσας (χριστιανική επιρροή)</a:t>
            </a:r>
            <a:endParaRPr lang="it-IT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482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CF4A5-CA23-BDF4-E107-D2CEEB72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Βυζάντιο και η επέκταση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F42CAFC-E413-FA0C-8DC6-67505EC6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Ιουστινιανός, εκμεταλλευόμενος τις έριδες των Γότθων αρχηγών, ανακαταλαμβάνει τη νότια Ισπανία</a:t>
            </a:r>
          </a:p>
          <a:p>
            <a:r>
              <a:rPr lang="el-GR" dirty="0"/>
              <a:t>Οι Βησιγότθοι ορίζουν ως πρωτεύουσά τους το Τολέδο</a:t>
            </a:r>
          </a:p>
          <a:p>
            <a:r>
              <a:rPr lang="el-GR" dirty="0"/>
              <a:t>Προσπαθούν να ενώσουν αρειανούς και ορθόδοξους (οι ίδιοι είναι αρειανοί) αλλά αποτυγχάνουν</a:t>
            </a:r>
          </a:p>
          <a:p>
            <a:r>
              <a:rPr lang="el-GR" dirty="0"/>
              <a:t>Αντιστέκονται στον Ιουστινιανό και εξαπλώνουν την επικράτειά τους προς την  Πορτογαλία (</a:t>
            </a:r>
            <a:r>
              <a:rPr lang="el-GR" dirty="0" err="1"/>
              <a:t>Σουήβοι</a:t>
            </a:r>
            <a:r>
              <a:rPr lang="el-GR" dirty="0"/>
              <a:t>)</a:t>
            </a:r>
          </a:p>
          <a:p>
            <a:r>
              <a:rPr lang="el-GR" dirty="0"/>
              <a:t>586: ο βασιλιάς τους </a:t>
            </a:r>
            <a:r>
              <a:rPr lang="el-GR" dirty="0" err="1"/>
              <a:t>Χερμενεγκίλντος</a:t>
            </a:r>
            <a:r>
              <a:rPr lang="el-GR" dirty="0"/>
              <a:t> στρέφεται στην Ορθοδοξία</a:t>
            </a:r>
          </a:p>
          <a:p>
            <a:r>
              <a:rPr lang="el-GR" dirty="0"/>
              <a:t>Λίγα ταφικά μνημεία στην </a:t>
            </a:r>
            <a:r>
              <a:rPr lang="el-GR" dirty="0" err="1"/>
              <a:t>Ακουϊτανία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93051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DB440F-3FB4-E84F-1397-F4559730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διοίκηση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542C90-B22F-6394-4DC1-BE348D581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Βασιλιάς: αρχηγός του στρατού εκλέγεται από τους στρατιωτικούς αρχηγούς </a:t>
            </a:r>
          </a:p>
          <a:p>
            <a:r>
              <a:rPr lang="el-GR" dirty="0"/>
              <a:t>Πηγή πλούτου: έγγεια ιδιοκτησία, φορολογία πάνω στους ιταλικούς πληθυσμούς</a:t>
            </a:r>
          </a:p>
          <a:p>
            <a:r>
              <a:rPr lang="el-GR" dirty="0"/>
              <a:t>Νομισματοκοπεία σε Παβία, Μιλάνο: τριτημόρια σε άργυρο (παράλληλα με τα βυζαντινά)</a:t>
            </a:r>
          </a:p>
          <a:p>
            <a:r>
              <a:rPr lang="it-IT" dirty="0"/>
              <a:t>Gastaldi</a:t>
            </a:r>
            <a:r>
              <a:rPr lang="el-GR" dirty="0"/>
              <a:t> (έμπιστοι φρουροί του βασιλιά)</a:t>
            </a:r>
            <a:endParaRPr lang="it-IT" dirty="0"/>
          </a:p>
          <a:p>
            <a:r>
              <a:rPr lang="it-IT" dirty="0"/>
              <a:t>Arimanni</a:t>
            </a:r>
            <a:r>
              <a:rPr lang="el-GR" dirty="0"/>
              <a:t>: ελεύθεροι, υποχρεωμένοι να παρέχουν στρατιωτική θητεία, με αντάλλαγμα φορολογούμενη ή κατασχεμένη γη</a:t>
            </a:r>
          </a:p>
        </p:txBody>
      </p:sp>
    </p:spTree>
    <p:extLst>
      <p:ext uri="{BB962C8B-B14F-4D97-AF65-F5344CB8AC3E}">
        <p14:creationId xmlns:p14="http://schemas.microsoft.com/office/powerpoint/2010/main" val="29641958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DBBE5A-32D8-F254-CE7D-D0F3730D8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διοίκηση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816E20-D741-81FC-DFA0-8A056778A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Οι ομάδες αυτές διαμορφώθηκαν για να αντικαταστήσουν την παραδοσιακή οργάνωση των </a:t>
            </a:r>
            <a:r>
              <a:rPr lang="el-GR" dirty="0" err="1"/>
              <a:t>λομβαρδικών</a:t>
            </a:r>
            <a:r>
              <a:rPr lang="el-GR" dirty="0"/>
              <a:t> ομάδων (</a:t>
            </a:r>
            <a:r>
              <a:rPr lang="it-IT" dirty="0"/>
              <a:t>farae)</a:t>
            </a:r>
            <a:endParaRPr lang="el-GR" dirty="0"/>
          </a:p>
          <a:p>
            <a:r>
              <a:rPr lang="el-GR" dirty="0">
                <a:solidFill>
                  <a:srgbClr val="C00000"/>
                </a:solidFill>
              </a:rPr>
              <a:t>Προσπάθεια να «σπάσει» το παραδοσιακό σύστημα της κοινωνίας των γενών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Αντίπαλοι της βασιλικής εξουσίας: οι δούκες των μεγάλων πόλεων (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Μπενεβέντο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Σπολέτο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Τρέντο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Φρίουλι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33083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2D2D34-569F-9FC7-ADC8-38E3608A1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Οικονομία και ταξικές σχέσεις στην ύπαιθρο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3DF65D-7CC0-B0C4-1833-9FE6D547F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 err="1"/>
              <a:t>Οστρογότθοι</a:t>
            </a:r>
            <a:r>
              <a:rPr lang="el-GR" dirty="0"/>
              <a:t> – Λομβαρδοί: φέρνουν στην Ιταλία το σύστημα της «μάρκας» (αγρανάπαυση – αμειψισπορά)</a:t>
            </a:r>
          </a:p>
          <a:p>
            <a:r>
              <a:rPr lang="el-GR" dirty="0"/>
              <a:t>Καλλιέργειες: σιτοκαλλιέργεια, κρασί, οπωροφόρα</a:t>
            </a:r>
          </a:p>
          <a:p>
            <a:r>
              <a:rPr lang="el-GR" dirty="0"/>
              <a:t>Εποικισμός της ερημωμένης υπαίθρου από Λομβαρδούς αγρότες</a:t>
            </a:r>
          </a:p>
          <a:p>
            <a:r>
              <a:rPr lang="el-GR" dirty="0"/>
              <a:t>Ανάπτυξη της αγροτικής οικονομίας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52434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6E6CD5-85F1-1131-A785-4492E7ACA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αποσύνθεση της κοινότητας – φύτρα φεουδαρχίας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3FDBAA-3648-CA87-64A6-01E00A248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Γρήγορη διάλυση αγροτικής κοινότητας – εμφάνιση μεγάλης περιουσιακής ανισότητας</a:t>
            </a:r>
          </a:p>
          <a:p>
            <a:r>
              <a:rPr lang="el-GR" dirty="0"/>
              <a:t>Κατεστραμμένοι ελεύθεροι αγρότες – υλική εξάρτηση από άλλα μέλη της κοινότητας</a:t>
            </a:r>
          </a:p>
          <a:p>
            <a:r>
              <a:rPr lang="el-GR" dirty="0" err="1"/>
              <a:t>Αριμάνι</a:t>
            </a:r>
            <a:r>
              <a:rPr lang="el-GR" dirty="0"/>
              <a:t> (ελεύθεροι </a:t>
            </a:r>
            <a:r>
              <a:rPr lang="el-GR" dirty="0" err="1"/>
              <a:t>λομβαρδοί</a:t>
            </a:r>
            <a:r>
              <a:rPr lang="el-GR" dirty="0"/>
              <a:t> αγρότες): εύποροι μικροκτηματίες που εξαρτούν </a:t>
            </a:r>
            <a:r>
              <a:rPr lang="el-GR" u="sng" dirty="0">
                <a:solidFill>
                  <a:srgbClr val="C00000"/>
                </a:solidFill>
              </a:rPr>
              <a:t>επίμορτους καλλιεργητές </a:t>
            </a:r>
            <a:r>
              <a:rPr lang="el-GR" dirty="0"/>
              <a:t>με μισό ή καθόλου κλήρο</a:t>
            </a:r>
          </a:p>
          <a:p>
            <a:r>
              <a:rPr lang="el-GR" dirty="0"/>
              <a:t>Μεγάλοι γαιοκτήμονες: εγκαθιστούν στα εδάφη τους ακτήμονες ή μικροκτηματίες αγρότες με υποχρέωση παροχής αγγαρείας και </a:t>
            </a:r>
            <a:r>
              <a:rPr lang="el-GR" dirty="0" err="1">
                <a:solidFill>
                  <a:srgbClr val="C00000"/>
                </a:solidFill>
              </a:rPr>
              <a:t>γαιοπροσόδου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7649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13BAFD-BC04-DED3-820C-1DC8FE991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Μορφές γαιοκτησίας στη Βόρεια Ιταλία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17ED05-74C0-98AA-A117-7838916C8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Προσωρινή ή ισόβια εξαρτημένη κατοχή γης (δικαίωμα κληρονομικής μεταβίβασης)/ </a:t>
            </a:r>
            <a:r>
              <a:rPr lang="it-IT" dirty="0"/>
              <a:t>libellaria </a:t>
            </a:r>
            <a:r>
              <a:rPr lang="el-GR" dirty="0"/>
              <a:t>(στα καθ` ημάς </a:t>
            </a:r>
            <a:r>
              <a:rPr lang="el-GR" dirty="0" err="1"/>
              <a:t>λιβέλλο</a:t>
            </a:r>
            <a:r>
              <a:rPr lang="el-GR" dirty="0"/>
              <a:t> = </a:t>
            </a:r>
            <a:r>
              <a:rPr lang="el-GR" dirty="0" err="1"/>
              <a:t>εδαφονόμιο</a:t>
            </a:r>
            <a:r>
              <a:rPr lang="el-GR" dirty="0"/>
              <a:t>)</a:t>
            </a:r>
          </a:p>
          <a:p>
            <a:r>
              <a:rPr lang="el-GR" dirty="0" err="1"/>
              <a:t>Γαιοπρόσοδος</a:t>
            </a:r>
            <a:r>
              <a:rPr lang="el-GR" dirty="0"/>
              <a:t>, αγγαρείες</a:t>
            </a:r>
          </a:p>
          <a:p>
            <a:r>
              <a:rPr lang="el-GR" dirty="0"/>
              <a:t>Οι καλλιεργητές έχουν τυπικά το δικαίωμα να εγκαταλείψουν τον κλήρο μόλις τελειώνει η σύμβαση/ στην πράξη μένουν προσκολλημένοι στη γη</a:t>
            </a:r>
          </a:p>
          <a:p>
            <a:r>
              <a:rPr lang="el-GR" dirty="0"/>
              <a:t>Μαζί με τους εξαρτημένους καλλιεργητές, υπάρχουν ακόμα δούλοι</a:t>
            </a:r>
          </a:p>
          <a:p>
            <a:r>
              <a:rPr lang="el-GR" dirty="0"/>
              <a:t>Γέννηση της κοινωνικής τάξης των δουλοπάροικων</a:t>
            </a:r>
          </a:p>
        </p:txBody>
      </p:sp>
    </p:spTree>
    <p:extLst>
      <p:ext uri="{BB962C8B-B14F-4D97-AF65-F5344CB8AC3E}">
        <p14:creationId xmlns:p14="http://schemas.microsoft.com/office/powerpoint/2010/main" val="24320059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9C70E7-C88E-4B08-79C0-AF54BA6BD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αγώνες των αγροτών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B8D915-91C6-F39C-8FF3-5E6A1AC22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Βαριές αγγαρείες</a:t>
            </a:r>
          </a:p>
          <a:p>
            <a:r>
              <a:rPr lang="el-GR" dirty="0"/>
              <a:t>Ένοπλες εξεγέρσεις εναντίον </a:t>
            </a:r>
            <a:r>
              <a:rPr lang="el-GR" dirty="0" err="1"/>
              <a:t>μεγαλογαιοκτημόνων</a:t>
            </a:r>
            <a:r>
              <a:rPr lang="el-GR" dirty="0"/>
              <a:t> και κυβερνητικών αξιωματούχων</a:t>
            </a:r>
          </a:p>
          <a:p>
            <a:r>
              <a:rPr lang="el-GR" dirty="0"/>
              <a:t>Οι αγρότες αρπάζουν από τους γείτονές τους ζώα, χωράφια, λιβάδια</a:t>
            </a:r>
          </a:p>
          <a:p>
            <a:r>
              <a:rPr lang="el-GR" dirty="0"/>
              <a:t>Ελεύθεροι μπαίνουν επικεφαλής δούλων</a:t>
            </a:r>
          </a:p>
          <a:p>
            <a:r>
              <a:rPr lang="el-GR" dirty="0" err="1"/>
              <a:t>Λομβαρδική</a:t>
            </a:r>
            <a:r>
              <a:rPr lang="el-GR" dirty="0"/>
              <a:t> νομοθεσία: τιμωρεί τους εξεγερμένους αγρότες με βαριά πρόστιμα, ακόμα και με θάνατο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92077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0E9422-614D-AEE3-D997-7F6956C3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πόλεις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F27339-82A6-67BD-4A2B-2FAF1DBE7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it-IT" sz="2400" dirty="0"/>
          </a:p>
          <a:p>
            <a:r>
              <a:rPr lang="el-GR" sz="2400" dirty="0"/>
              <a:t>Η σημασία των πόλεων παραμένει μεγάλη στην Ιταλία – έδρα των δουκών</a:t>
            </a:r>
          </a:p>
          <a:p>
            <a:r>
              <a:rPr lang="el-GR" sz="2400" dirty="0"/>
              <a:t>Ο βασιλιάς εντάσσει τους δούκες στην ανώτατη υπαλληλία</a:t>
            </a:r>
          </a:p>
          <a:p>
            <a:r>
              <a:rPr lang="el-GR" sz="2400" dirty="0"/>
              <a:t>Ο διορισμός τους απαιτεί τη γνώμη του λαού</a:t>
            </a:r>
          </a:p>
          <a:p>
            <a:r>
              <a:rPr lang="el-GR" sz="2400" dirty="0"/>
              <a:t>Συνελεύσεις των κατοίκων των πόλεων (</a:t>
            </a:r>
            <a:r>
              <a:rPr lang="it-IT" sz="2400" dirty="0"/>
              <a:t>congregationes populi)</a:t>
            </a:r>
            <a:r>
              <a:rPr lang="el-GR" sz="2400" dirty="0"/>
              <a:t> συνήθως μπροστά από μια εκκλησία</a:t>
            </a:r>
          </a:p>
          <a:p>
            <a:r>
              <a:rPr lang="el-GR" sz="2400" dirty="0"/>
              <a:t>Τεχνίτες που δουλεύουν το ξύλο και την πέτρα – ξεχωριστές νομικές κατηγορίες</a:t>
            </a:r>
          </a:p>
          <a:p>
            <a:r>
              <a:rPr lang="it-IT" sz="2400" dirty="0"/>
              <a:t>Magistri commacini</a:t>
            </a:r>
            <a:r>
              <a:rPr lang="el-GR" sz="2400" dirty="0"/>
              <a:t>: επιτηδευματίες που χρησιμοποιούν μηχανές </a:t>
            </a:r>
            <a:r>
              <a:rPr lang="it-IT" sz="2400" dirty="0"/>
              <a:t>(cum machinis)</a:t>
            </a:r>
            <a:r>
              <a:rPr lang="el-GR" sz="2400" dirty="0"/>
              <a:t> 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0778035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7872B4-8498-998F-7595-9C81BCC9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αφομοίωση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5AB9B3-121A-CB0D-954F-E717F0388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Το «</a:t>
            </a:r>
            <a:r>
              <a:rPr lang="el-GR" dirty="0" err="1"/>
              <a:t>Λομβαρδικό</a:t>
            </a:r>
            <a:r>
              <a:rPr lang="el-GR" dirty="0"/>
              <a:t> </a:t>
            </a:r>
            <a:r>
              <a:rPr lang="el-GR" dirty="0" err="1"/>
              <a:t>Έδικτο</a:t>
            </a:r>
            <a:r>
              <a:rPr lang="el-GR" dirty="0"/>
              <a:t>» δεν περιλαμβάνει τους Ρωμαίους</a:t>
            </a:r>
          </a:p>
          <a:p>
            <a:r>
              <a:rPr lang="el-GR" dirty="0"/>
              <a:t>7</a:t>
            </a:r>
            <a:r>
              <a:rPr lang="el-GR" baseline="30000" dirty="0"/>
              <a:t>ος</a:t>
            </a:r>
            <a:r>
              <a:rPr lang="el-GR" dirty="0"/>
              <a:t> αι: ξεκινά η διαδικασία της αφομοίωσης</a:t>
            </a:r>
          </a:p>
          <a:p>
            <a:r>
              <a:rPr lang="el-GR" dirty="0"/>
              <a:t>Νεκροπόλεις στη </a:t>
            </a:r>
            <a:r>
              <a:rPr lang="it-IT" dirty="0"/>
              <a:t>Nocera Umbra </a:t>
            </a:r>
            <a:r>
              <a:rPr lang="el-GR" dirty="0"/>
              <a:t>και στο </a:t>
            </a:r>
            <a:r>
              <a:rPr lang="it-IT" dirty="0"/>
              <a:t>Castel Trosino</a:t>
            </a:r>
            <a:endParaRPr lang="el-GR" dirty="0"/>
          </a:p>
          <a:p>
            <a:r>
              <a:rPr lang="el-GR" dirty="0"/>
              <a:t>Ρωμαϊκές επιρροές στη </a:t>
            </a:r>
            <a:r>
              <a:rPr lang="el-GR" dirty="0" err="1"/>
              <a:t>λομβαρδική</a:t>
            </a:r>
            <a:r>
              <a:rPr lang="el-GR" dirty="0"/>
              <a:t> νομοθεσία: αναφορές στα δικαιοπρακτικά έγγραφα</a:t>
            </a:r>
          </a:p>
          <a:p>
            <a:r>
              <a:rPr lang="el-GR" dirty="0" err="1"/>
              <a:t>Λομβαρδική</a:t>
            </a:r>
            <a:r>
              <a:rPr lang="el-GR" dirty="0"/>
              <a:t> αριστοκρατία: επηρεάζεται πρώτη – υιοθετεί πρώτη την ορθοδοξία</a:t>
            </a:r>
          </a:p>
        </p:txBody>
      </p:sp>
    </p:spTree>
    <p:extLst>
      <p:ext uri="{BB962C8B-B14F-4D97-AF65-F5344CB8AC3E}">
        <p14:creationId xmlns:p14="http://schemas.microsoft.com/office/powerpoint/2010/main" val="16718064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A38F51-145D-9CBF-AF89-B2F869E2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ενότητα του κράτους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837FDA2-0019-23D2-058D-3A91FE1C2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«Βαυαρική δυναστεία»</a:t>
            </a:r>
          </a:p>
          <a:p>
            <a:r>
              <a:rPr lang="el-GR" dirty="0"/>
              <a:t>Βασιλιάς </a:t>
            </a:r>
            <a:r>
              <a:rPr lang="el-GR" dirty="0" err="1"/>
              <a:t>Αριπέρτος</a:t>
            </a:r>
            <a:r>
              <a:rPr lang="el-GR" dirty="0"/>
              <a:t> (652 – 662): ορθόδοξος, περιορίζει τον αρειανισμό</a:t>
            </a:r>
          </a:p>
          <a:p>
            <a:r>
              <a:rPr lang="el-GR" dirty="0"/>
              <a:t>Παίρνει με το μέρος του τους ιταλικούς πληθυσμούς	</a:t>
            </a:r>
          </a:p>
          <a:p>
            <a:r>
              <a:rPr lang="el-GR" dirty="0"/>
              <a:t>698: Με τη Σύνοδο της Παβίας λύνεται οριστικά το ζήτημα των αιρέσεων και το </a:t>
            </a:r>
            <a:r>
              <a:rPr lang="el-GR" dirty="0" err="1"/>
              <a:t>λομβαρδικό</a:t>
            </a:r>
            <a:r>
              <a:rPr lang="el-GR" dirty="0"/>
              <a:t> κράτος αποκτά την ενότητά του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48953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F994A0-77F6-3A0C-B071-EC44AE38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</a:t>
            </a:r>
            <a:r>
              <a:rPr lang="el-GR" b="1" u="sng" dirty="0" err="1"/>
              <a:t>Αγγλοσάξωνες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6EA91B-D2FC-3153-62B4-1292DD667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407: αποχωρούν οι ρωμαϊκές λεγεώνες από τη Βρετανία</a:t>
            </a:r>
          </a:p>
          <a:p>
            <a:r>
              <a:rPr lang="el-GR" dirty="0"/>
              <a:t>Κέλτες: αντιμετωπίζουν τις </a:t>
            </a:r>
            <a:r>
              <a:rPr lang="el-GR" dirty="0" err="1"/>
              <a:t>αγγλοσαξωνικές</a:t>
            </a:r>
            <a:r>
              <a:rPr lang="el-GR" dirty="0"/>
              <a:t> φυλές (πειρατές), τους </a:t>
            </a:r>
            <a:r>
              <a:rPr lang="el-GR" dirty="0" err="1"/>
              <a:t>Πίκτους</a:t>
            </a:r>
            <a:r>
              <a:rPr lang="el-GR" dirty="0"/>
              <a:t> του Βορρά και τους </a:t>
            </a:r>
            <a:r>
              <a:rPr lang="el-GR" dirty="0" err="1"/>
              <a:t>Σκώτους</a:t>
            </a:r>
            <a:r>
              <a:rPr lang="el-GR" dirty="0"/>
              <a:t> της Ιρλανδίας</a:t>
            </a:r>
          </a:p>
          <a:p>
            <a:r>
              <a:rPr lang="el-GR" dirty="0"/>
              <a:t>Ζητούν τη βοήθεια των </a:t>
            </a:r>
            <a:r>
              <a:rPr lang="el-GR" dirty="0" err="1"/>
              <a:t>Αγγλοσαξώνων</a:t>
            </a:r>
            <a:endParaRPr lang="el-GR" dirty="0"/>
          </a:p>
          <a:p>
            <a:r>
              <a:rPr lang="el-GR" dirty="0"/>
              <a:t>Οι </a:t>
            </a:r>
            <a:r>
              <a:rPr lang="el-GR" dirty="0" err="1"/>
              <a:t>Αγγλοσάξωνες</a:t>
            </a:r>
            <a:r>
              <a:rPr lang="el-GR" dirty="0"/>
              <a:t> εγκαθίστανται στο </a:t>
            </a:r>
            <a:r>
              <a:rPr lang="el-GR" dirty="0" err="1"/>
              <a:t>Κεντ</a:t>
            </a:r>
            <a:r>
              <a:rPr lang="el-GR" dirty="0"/>
              <a:t>, την κοιλάδα του Τάμεση και τη λιμνοθάλασσα του Χάμπερ</a:t>
            </a:r>
          </a:p>
          <a:p>
            <a:r>
              <a:rPr lang="el-GR" dirty="0"/>
              <a:t>Απωθούν τους Κέλτες προς τα δυτικά </a:t>
            </a:r>
          </a:p>
        </p:txBody>
      </p:sp>
    </p:spTree>
    <p:extLst>
      <p:ext uri="{BB962C8B-B14F-4D97-AF65-F5344CB8AC3E}">
        <p14:creationId xmlns:p14="http://schemas.microsoft.com/office/powerpoint/2010/main" val="190896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9EBC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43DD9F5-9667-A387-B66E-8DD198AF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Χάρτης</a:t>
            </a:r>
            <a:r>
              <a:rPr lang="en-US" sz="2600" b="1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b="1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Ισ</a:t>
            </a:r>
            <a:r>
              <a:rPr lang="en-US" sz="2600" b="1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πανίας (2) - Τολέδο</a:t>
            </a:r>
          </a:p>
        </p:txBody>
      </p:sp>
      <p:pic>
        <p:nvPicPr>
          <p:cNvPr id="1026" name="Picture 2" descr="διάνυσμα της Ισπανίας χαρ&amp;ta Διανυσματική απεικόνιση - εικονογραφία από ...">
            <a:extLst>
              <a:ext uri="{FF2B5EF4-FFF2-40B4-BE49-F238E27FC236}">
                <a16:creationId xmlns:a16="http://schemas.microsoft.com/office/drawing/2014/main" id="{41BDC0AD-C9AF-82E8-AEF3-518CD31F59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49081" y="961812"/>
            <a:ext cx="5767236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9457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4E96FC-592D-92BE-2A70-8B043184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βρετανικών νησιών</a:t>
            </a:r>
          </a:p>
        </p:txBody>
      </p:sp>
      <p:pic>
        <p:nvPicPr>
          <p:cNvPr id="3074" name="Picture 2" descr="Great Britain: Sustrans/CycleCity Cycling Maps of Great Britain ...">
            <a:extLst>
              <a:ext uri="{FF2B5EF4-FFF2-40B4-BE49-F238E27FC236}">
                <a16:creationId xmlns:a16="http://schemas.microsoft.com/office/drawing/2014/main" id="{056E1A7A-10EB-7D80-FEA0-3C556B3ACE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1690688"/>
            <a:ext cx="3562350" cy="467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6158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AFEBCC-8318-573B-D3EF-332956EF5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u="sng" dirty="0"/>
            </a:br>
            <a:r>
              <a:rPr lang="el-GR" b="1" u="sng" dirty="0"/>
              <a:t>Οι </a:t>
            </a:r>
            <a:r>
              <a:rPr lang="el-GR" b="1" u="sng" dirty="0" err="1"/>
              <a:t>Αγγλοσαξωνικές</a:t>
            </a:r>
            <a:r>
              <a:rPr lang="el-GR" b="1" u="sng" dirty="0"/>
              <a:t> ομάδες</a:t>
            </a:r>
            <a:br>
              <a:rPr lang="el-GR" b="1" u="sng" dirty="0"/>
            </a:b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B80B80-A49E-0570-C1A9-EE91FC7DA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- </a:t>
            </a:r>
            <a:r>
              <a:rPr lang="el-GR" u="sng" dirty="0"/>
              <a:t>Οι </a:t>
            </a:r>
            <a:r>
              <a:rPr lang="el-GR" u="sng" dirty="0" err="1"/>
              <a:t>Ιούτοι</a:t>
            </a:r>
            <a:r>
              <a:rPr lang="el-GR" u="sng" dirty="0"/>
              <a:t>: </a:t>
            </a:r>
            <a:r>
              <a:rPr lang="el-GR" dirty="0"/>
              <a:t>κατά μήκος των δρόμων που ενώνουν τις πόλεις </a:t>
            </a:r>
            <a:r>
              <a:rPr lang="el-GR" dirty="0" err="1"/>
              <a:t>Καντέρμπορο</a:t>
            </a:r>
            <a:r>
              <a:rPr lang="el-GR" dirty="0"/>
              <a:t>, </a:t>
            </a:r>
            <a:r>
              <a:rPr lang="el-GR" dirty="0" err="1"/>
              <a:t>Ριτσμπορο</a:t>
            </a:r>
            <a:r>
              <a:rPr lang="el-GR" dirty="0"/>
              <a:t> και </a:t>
            </a:r>
            <a:r>
              <a:rPr lang="el-GR" dirty="0" err="1"/>
              <a:t>Ντόβερ</a:t>
            </a:r>
            <a:r>
              <a:rPr lang="el-GR" dirty="0"/>
              <a:t>/ </a:t>
            </a:r>
            <a:r>
              <a:rPr lang="el-GR" dirty="0" err="1"/>
              <a:t>Κεντ</a:t>
            </a:r>
            <a:r>
              <a:rPr lang="el-GR" dirty="0"/>
              <a:t>: επαφή με την ηπειρωτική Ευρώπη – εκεί πρωτοφτάνουν οι ιεραπόστολοι τον 6</a:t>
            </a:r>
            <a:r>
              <a:rPr lang="el-GR" baseline="30000" dirty="0"/>
              <a:t>ο</a:t>
            </a:r>
            <a:r>
              <a:rPr lang="el-GR" dirty="0"/>
              <a:t> αι.</a:t>
            </a:r>
          </a:p>
          <a:p>
            <a:r>
              <a:rPr lang="el-GR" u="sng" dirty="0"/>
              <a:t>- Οι </a:t>
            </a:r>
            <a:r>
              <a:rPr lang="el-GR" u="sng" dirty="0" err="1"/>
              <a:t>Σάξωνες</a:t>
            </a:r>
            <a:r>
              <a:rPr lang="el-GR" u="sng" dirty="0"/>
              <a:t> (Χάστινγκς): </a:t>
            </a:r>
            <a:r>
              <a:rPr lang="el-GR" dirty="0" err="1"/>
              <a:t>Σάσεξ</a:t>
            </a:r>
            <a:r>
              <a:rPr lang="el-GR" dirty="0"/>
              <a:t> (χώρα </a:t>
            </a:r>
            <a:r>
              <a:rPr lang="el-GR" dirty="0" err="1"/>
              <a:t>Σαξώνων</a:t>
            </a:r>
            <a:r>
              <a:rPr lang="el-GR" dirty="0"/>
              <a:t> του Νότου/ μένει για καιρό καθυστερημένη</a:t>
            </a:r>
          </a:p>
          <a:p>
            <a:r>
              <a:rPr lang="el-GR" u="sng" dirty="0"/>
              <a:t>- </a:t>
            </a:r>
            <a:r>
              <a:rPr lang="el-GR" u="sng" dirty="0" err="1"/>
              <a:t>Σάξωνες</a:t>
            </a:r>
            <a:r>
              <a:rPr lang="el-GR" u="sng" dirty="0"/>
              <a:t> (2): </a:t>
            </a:r>
            <a:r>
              <a:rPr lang="el-GR" dirty="0" err="1"/>
              <a:t>Σάρεϋ</a:t>
            </a:r>
            <a:r>
              <a:rPr lang="el-GR" dirty="0"/>
              <a:t> – </a:t>
            </a:r>
            <a:r>
              <a:rPr lang="el-GR" dirty="0" err="1"/>
              <a:t>Ουέσεξ</a:t>
            </a:r>
            <a:r>
              <a:rPr lang="el-GR" dirty="0"/>
              <a:t>  (</a:t>
            </a:r>
            <a:r>
              <a:rPr lang="el-GR" dirty="0" err="1"/>
              <a:t>Σάξωνες</a:t>
            </a:r>
            <a:r>
              <a:rPr lang="el-GR" dirty="0"/>
              <a:t> της Δύσης)</a:t>
            </a:r>
          </a:p>
          <a:p>
            <a:r>
              <a:rPr lang="el-GR" u="sng" dirty="0"/>
              <a:t>- </a:t>
            </a:r>
            <a:r>
              <a:rPr lang="el-GR" u="sng" dirty="0" err="1"/>
              <a:t>Σάξωνες</a:t>
            </a:r>
            <a:r>
              <a:rPr lang="el-GR" u="sng" dirty="0"/>
              <a:t> (3): </a:t>
            </a:r>
            <a:r>
              <a:rPr lang="el-GR" dirty="0"/>
              <a:t>Βόρεια του Τάμεση – </a:t>
            </a:r>
            <a:r>
              <a:rPr lang="el-GR" dirty="0" err="1"/>
              <a:t>Έσεξ</a:t>
            </a:r>
            <a:r>
              <a:rPr lang="el-GR" dirty="0"/>
              <a:t> (</a:t>
            </a:r>
            <a:r>
              <a:rPr lang="el-GR" dirty="0" err="1"/>
              <a:t>Σάξωνες</a:t>
            </a:r>
            <a:r>
              <a:rPr lang="el-GR" dirty="0"/>
              <a:t> της Ανατολής)</a:t>
            </a:r>
          </a:p>
        </p:txBody>
      </p:sp>
    </p:spTree>
    <p:extLst>
      <p:ext uri="{BB962C8B-B14F-4D97-AF65-F5344CB8AC3E}">
        <p14:creationId xmlns:p14="http://schemas.microsoft.com/office/powerpoint/2010/main" val="18861597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131E29-1A43-675F-D6C6-D4334931A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</a:t>
            </a:r>
            <a:r>
              <a:rPr lang="el-GR" b="1" u="sng" dirty="0" err="1"/>
              <a:t>αγγλοσαξωνικές</a:t>
            </a:r>
            <a:r>
              <a:rPr lang="el-GR" b="1" u="sng" dirty="0"/>
              <a:t> ομάδες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ABB68A-8597-6DCA-6CFC-600030BB2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- Κεντρική Αγγλία: ακολουθούν τα ποτάμια/ βασίλειο Ανατολικής Αγγλίας (8</a:t>
            </a:r>
            <a:r>
              <a:rPr lang="el-GR" baseline="30000" dirty="0"/>
              <a:t>ος</a:t>
            </a:r>
            <a:r>
              <a:rPr lang="el-GR" dirty="0"/>
              <a:t> αι.) – 2 ομάδες κατοίκων: Νότος (</a:t>
            </a:r>
            <a:r>
              <a:rPr lang="el-GR" dirty="0" err="1"/>
              <a:t>Σάρφολκ</a:t>
            </a:r>
            <a:r>
              <a:rPr lang="el-GR" dirty="0"/>
              <a:t>), Βορράς (Νόρφολκ)</a:t>
            </a:r>
          </a:p>
          <a:p>
            <a:r>
              <a:rPr lang="el-GR" dirty="0"/>
              <a:t>- Άνω Τάμεσης: ευρήματα </a:t>
            </a:r>
            <a:r>
              <a:rPr lang="el-GR" dirty="0" err="1"/>
              <a:t>Άμπινγκτον</a:t>
            </a:r>
            <a:r>
              <a:rPr lang="el-GR" dirty="0"/>
              <a:t>, νότια της Οξφόρδης</a:t>
            </a:r>
          </a:p>
          <a:p>
            <a:r>
              <a:rPr lang="el-GR" dirty="0"/>
              <a:t>- Ποταμός </a:t>
            </a:r>
            <a:r>
              <a:rPr lang="el-GR" dirty="0" err="1"/>
              <a:t>Τρεντ</a:t>
            </a:r>
            <a:r>
              <a:rPr lang="el-GR" dirty="0"/>
              <a:t>: λαός των συνόρων (</a:t>
            </a:r>
            <a:r>
              <a:rPr lang="en-US" dirty="0" err="1"/>
              <a:t>Mierte</a:t>
            </a:r>
            <a:r>
              <a:rPr lang="en-US" dirty="0"/>
              <a:t>)</a:t>
            </a:r>
            <a:r>
              <a:rPr lang="el-GR" dirty="0"/>
              <a:t>/ ανάμεσα στους Κέλτες της Ουαλίας και το </a:t>
            </a:r>
            <a:r>
              <a:rPr lang="el-GR" dirty="0" err="1"/>
              <a:t>Κάμπερλαντ</a:t>
            </a:r>
            <a:r>
              <a:rPr lang="el-GR" dirty="0"/>
              <a:t>/ </a:t>
            </a:r>
            <a:r>
              <a:rPr lang="el-GR" dirty="0" err="1"/>
              <a:t>Μερκία</a:t>
            </a:r>
            <a:r>
              <a:rPr lang="el-GR" dirty="0"/>
              <a:t>: ισχυρό κράτος μετά το 620</a:t>
            </a:r>
          </a:p>
          <a:p>
            <a:r>
              <a:rPr lang="el-GR" dirty="0"/>
              <a:t>- Άγγλοι: νότια από το Χάμπερ, γύρω από τη ρωμαϊκή πόλη Λίνκολν</a:t>
            </a:r>
          </a:p>
          <a:p>
            <a:r>
              <a:rPr lang="el-GR" dirty="0"/>
              <a:t>- Συνασπισμός βαρβάρων βόρεια του Χάμπερ, στη </a:t>
            </a:r>
            <a:r>
              <a:rPr lang="el-GR" dirty="0" err="1"/>
              <a:t>Νορθουμβρία</a:t>
            </a:r>
            <a:r>
              <a:rPr lang="el-GR" dirty="0"/>
              <a:t> (πόλη της Υόρκης)</a:t>
            </a:r>
          </a:p>
        </p:txBody>
      </p:sp>
    </p:spTree>
    <p:extLst>
      <p:ext uri="{BB962C8B-B14F-4D97-AF65-F5344CB8AC3E}">
        <p14:creationId xmlns:p14="http://schemas.microsoft.com/office/powerpoint/2010/main" val="5091447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590214-D175-D7AC-4F60-17DAE78F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διοίκηση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767231-5D91-6774-5300-6D0A5AF91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Βασιλιάς: προέρχεται από την αριστοκρατία από την οποία και εκλέγεται (</a:t>
            </a:r>
            <a:r>
              <a:rPr lang="en-US" dirty="0"/>
              <a:t>earl, </a:t>
            </a:r>
            <a:r>
              <a:rPr lang="en-US" dirty="0" err="1"/>
              <a:t>earldomen</a:t>
            </a:r>
            <a:r>
              <a:rPr lang="en-US" dirty="0"/>
              <a:t>, </a:t>
            </a:r>
            <a:r>
              <a:rPr lang="en-US" dirty="0" err="1"/>
              <a:t>aetheling</a:t>
            </a:r>
            <a:r>
              <a:rPr lang="en-US" dirty="0"/>
              <a:t>)</a:t>
            </a:r>
          </a:p>
          <a:p>
            <a:r>
              <a:rPr lang="el-GR" dirty="0"/>
              <a:t>Με την αριστοκρατία, διαχειρίζεται την εξουσία, μέσω μιας συνέλευσης «σοφών» (</a:t>
            </a:r>
            <a:r>
              <a:rPr lang="en-US" dirty="0"/>
              <a:t>witenagemot)</a:t>
            </a:r>
          </a:p>
          <a:p>
            <a:r>
              <a:rPr lang="el-GR" dirty="0"/>
              <a:t>Έμπιστοι (</a:t>
            </a:r>
            <a:r>
              <a:rPr lang="el-GR" dirty="0" err="1"/>
              <a:t>Κεντ</a:t>
            </a:r>
            <a:r>
              <a:rPr lang="el-GR" dirty="0"/>
              <a:t>: </a:t>
            </a:r>
            <a:r>
              <a:rPr lang="en-US" dirty="0" err="1"/>
              <a:t>leode</a:t>
            </a:r>
            <a:r>
              <a:rPr lang="en-US" dirty="0"/>
              <a:t>/ </a:t>
            </a:r>
            <a:r>
              <a:rPr lang="el-GR" dirty="0" err="1"/>
              <a:t>Ουέσεξ</a:t>
            </a:r>
            <a:r>
              <a:rPr lang="el-GR" dirty="0"/>
              <a:t>: </a:t>
            </a:r>
            <a:r>
              <a:rPr lang="en-US" dirty="0" err="1"/>
              <a:t>gesith</a:t>
            </a:r>
            <a:r>
              <a:rPr lang="en-US" dirty="0"/>
              <a:t>, </a:t>
            </a:r>
            <a:r>
              <a:rPr lang="en-US" dirty="0" err="1"/>
              <a:t>gasindus</a:t>
            </a:r>
            <a:r>
              <a:rPr lang="en-US" dirty="0"/>
              <a:t>)</a:t>
            </a:r>
            <a:endParaRPr lang="el-GR" dirty="0"/>
          </a:p>
          <a:p>
            <a:r>
              <a:rPr lang="el-GR" dirty="0"/>
              <a:t>Αμείβονται σε γη/ υποχρεώνονται να ακολουθούν το βασιλιά ακόμα και στην εξορία</a:t>
            </a:r>
          </a:p>
          <a:p>
            <a:r>
              <a:rPr lang="el-GR" dirty="0"/>
              <a:t>Ο βασιλιάς αντλεί τον πλούτο του από τη γη</a:t>
            </a:r>
          </a:p>
          <a:p>
            <a:r>
              <a:rPr lang="el-GR" dirty="0"/>
              <a:t>Επιμελητές των βασιλικών γαιών: </a:t>
            </a:r>
            <a:r>
              <a:rPr lang="en-US" dirty="0" err="1"/>
              <a:t>gerefa</a:t>
            </a:r>
            <a:r>
              <a:rPr lang="en-US" dirty="0"/>
              <a:t> (</a:t>
            </a:r>
            <a:r>
              <a:rPr lang="en-US" dirty="0" err="1"/>
              <a:t>sherif</a:t>
            </a:r>
            <a:r>
              <a:rPr lang="en-US" dirty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00854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2EB53E-A261-3211-19EA-0A3B3AD8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διαστρωμάτωση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B072D1-9532-8742-E625-83C2588A0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Βασιλιάς – αριστοκρατία: κυβερνούν το λαό (</a:t>
            </a:r>
            <a:r>
              <a:rPr lang="en-US" sz="2400" dirty="0"/>
              <a:t>ceorl)</a:t>
            </a:r>
          </a:p>
          <a:p>
            <a:r>
              <a:rPr lang="el-GR" sz="2400" dirty="0"/>
              <a:t>Λαός: χωρικοί, οργανωμένοι σε χωριά – η ελεύθερη αγροτική κοινότητα διατηρείται στους </a:t>
            </a:r>
            <a:r>
              <a:rPr lang="el-GR" sz="2400" dirty="0" err="1"/>
              <a:t>αγγλοσάξωνες</a:t>
            </a:r>
            <a:r>
              <a:rPr lang="el-GR" sz="2400" dirty="0"/>
              <a:t> επί μακρόν</a:t>
            </a:r>
          </a:p>
          <a:p>
            <a:r>
              <a:rPr lang="el-GR" sz="2400" dirty="0"/>
              <a:t>Απελεύθεροι (</a:t>
            </a:r>
            <a:r>
              <a:rPr lang="en-US" sz="2400" dirty="0" err="1"/>
              <a:t>laets</a:t>
            </a:r>
            <a:r>
              <a:rPr lang="en-US" sz="2400" dirty="0"/>
              <a:t>): </a:t>
            </a:r>
            <a:r>
              <a:rPr lang="el-GR" sz="2400" dirty="0"/>
              <a:t>πιθανώς κελτικής καταγωγής</a:t>
            </a:r>
          </a:p>
          <a:p>
            <a:r>
              <a:rPr lang="el-GR" sz="2400" dirty="0"/>
              <a:t>Διαφορετικές κοινωνικές κατηγορίες νομικών προσώπων, με διαφορετική ποινική αντιμετώπιση</a:t>
            </a:r>
          </a:p>
          <a:p>
            <a:r>
              <a:rPr lang="el-GR" sz="2400" dirty="0"/>
              <a:t>Διαστρωμάτωση στο εσωτερικό κάθε κατηγορίας</a:t>
            </a:r>
          </a:p>
          <a:p>
            <a:r>
              <a:rPr lang="el-GR" sz="2400" dirty="0" err="1"/>
              <a:t>Αγγλοσαξωνική</a:t>
            </a:r>
            <a:r>
              <a:rPr lang="el-GR" sz="2400" dirty="0"/>
              <a:t> νομοθεσία: στοιχεία γερμανικής οργάνωσης της κοινωνίας (προστασία της γυναίκας, της χήρας και των δούλων, αυστηρή τιμωρία για ανθρωποκτονία και κλοπές)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151391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7CCDE8-1418-4AD5-0E42-2B9B73A17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Ο </a:t>
            </a:r>
            <a:r>
              <a:rPr lang="el-GR" b="1" dirty="0" err="1"/>
              <a:t>αγγλοσαξωνικός</a:t>
            </a:r>
            <a:r>
              <a:rPr lang="el-GR" b="1" dirty="0"/>
              <a:t> χώρος τον 7</a:t>
            </a:r>
            <a:r>
              <a:rPr lang="el-GR" b="1" baseline="30000" dirty="0"/>
              <a:t>ο</a:t>
            </a:r>
            <a:r>
              <a:rPr lang="el-GR" b="1" dirty="0"/>
              <a:t> και 8</a:t>
            </a:r>
            <a:r>
              <a:rPr lang="el-GR" b="1" baseline="30000" dirty="0"/>
              <a:t>ο</a:t>
            </a:r>
            <a:r>
              <a:rPr lang="el-GR" b="1" dirty="0"/>
              <a:t> αι.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C8B382-DE3A-CFCF-4A9E-3F4ECE4CC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sz="2800" dirty="0"/>
              <a:t>Συγκρούσεις μεταξύ βασιλέων σε όλο τον </a:t>
            </a:r>
            <a:r>
              <a:rPr lang="el-GR" sz="2800" dirty="0" err="1"/>
              <a:t>αγγλοσαξωνικό</a:t>
            </a:r>
            <a:r>
              <a:rPr lang="el-GR" sz="2800" dirty="0"/>
              <a:t> χώρο</a:t>
            </a:r>
          </a:p>
          <a:p>
            <a:r>
              <a:rPr lang="el-GR" dirty="0"/>
              <a:t>687: οι βασιλείς της </a:t>
            </a:r>
            <a:r>
              <a:rPr lang="el-GR" dirty="0" err="1"/>
              <a:t>Μερκίας</a:t>
            </a:r>
            <a:r>
              <a:rPr lang="el-GR" dirty="0"/>
              <a:t> καταλαμβάνουν το </a:t>
            </a:r>
            <a:r>
              <a:rPr lang="el-GR" dirty="0" err="1"/>
              <a:t>Έσεξ</a:t>
            </a:r>
            <a:r>
              <a:rPr lang="el-GR" dirty="0"/>
              <a:t> και το </a:t>
            </a:r>
            <a:r>
              <a:rPr lang="el-GR" dirty="0" err="1"/>
              <a:t>Ουέσεξ</a:t>
            </a:r>
            <a:endParaRPr lang="el-GR" dirty="0"/>
          </a:p>
          <a:p>
            <a:r>
              <a:rPr lang="el-GR" dirty="0"/>
              <a:t>Βασιλιάς </a:t>
            </a:r>
            <a:r>
              <a:rPr lang="el-GR" dirty="0" err="1"/>
              <a:t>Όρφα</a:t>
            </a:r>
            <a:r>
              <a:rPr lang="el-GR" dirty="0"/>
              <a:t> (757 – 796): ενώνει τη Νότια Αγγλία, προσαρτώντας το </a:t>
            </a:r>
            <a:r>
              <a:rPr lang="el-GR" dirty="0" err="1"/>
              <a:t>Κεντ</a:t>
            </a:r>
            <a:r>
              <a:rPr lang="el-GR" dirty="0"/>
              <a:t>, το </a:t>
            </a:r>
            <a:r>
              <a:rPr lang="el-GR" dirty="0" err="1"/>
              <a:t>Σάσεξ</a:t>
            </a:r>
            <a:r>
              <a:rPr lang="el-GR" dirty="0"/>
              <a:t> και την Ανατολική Αγγλία</a:t>
            </a:r>
          </a:p>
          <a:p>
            <a:r>
              <a:rPr lang="el-GR" dirty="0"/>
              <a:t>Όργανα της πολιτικής του: επίσκοποι, παπικοί απεσταλμένοι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15941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CBC38B-71E6-B71F-56DA-A20AE7D85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Θεόδωρος της Ταρσού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1C1A57-216F-0F77-057E-0B13CA727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Ελληνικής καταγωγής αρχιεπίσκοπος</a:t>
            </a:r>
          </a:p>
          <a:p>
            <a:r>
              <a:rPr lang="el-GR" dirty="0"/>
              <a:t>Φτάνει στην Αγγλία το 669/ ο αγγλικός κλήρος έχει αποδεκατιστεί από επιδημία πανούκλας</a:t>
            </a:r>
          </a:p>
          <a:p>
            <a:r>
              <a:rPr lang="el-GR" dirty="0"/>
              <a:t>Οργανώνει την αγγλική εκκλησία (πειθαρχία, προστασία περιουσίας, ιεραποστολές στην ύπαιθρο</a:t>
            </a:r>
          </a:p>
          <a:p>
            <a:r>
              <a:rPr lang="el-GR" dirty="0"/>
              <a:t>Ίδρυση ναών που ανήκουν σε περισσότερες από μία ενορίες (</a:t>
            </a:r>
            <a:r>
              <a:rPr lang="en-US" dirty="0"/>
              <a:t>old minster)/ </a:t>
            </a:r>
            <a:r>
              <a:rPr lang="el-GR" dirty="0"/>
              <a:t>συντηρούνται από τους πιστούς και την αριστοκρατία</a:t>
            </a:r>
          </a:p>
          <a:p>
            <a:r>
              <a:rPr lang="el-GR" dirty="0"/>
              <a:t>Αναδιαμορφώνει τις εκκλησιαστικές περιφέρειες</a:t>
            </a:r>
          </a:p>
          <a:p>
            <a:r>
              <a:rPr lang="el-GR" dirty="0"/>
              <a:t>Συναντά αντιδράσεις από τον ανώτερο κλήρο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70466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0291BA-13C4-1572-107E-2F69862A0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ρόλος της εκκλησίας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363F19-5AFE-9AFA-7DB0-5C27D6C6C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Στενή σύνδεση ανώτερου κλήρου και αριστοκρατίας</a:t>
            </a:r>
          </a:p>
          <a:p>
            <a:r>
              <a:rPr lang="el-GR" dirty="0"/>
              <a:t>Ηγούμενοι – επίσκοποι: έχουν τον τίτλο του </a:t>
            </a:r>
            <a:r>
              <a:rPr lang="en-US" dirty="0"/>
              <a:t>earl</a:t>
            </a:r>
          </a:p>
          <a:p>
            <a:r>
              <a:rPr lang="el-GR" dirty="0"/>
              <a:t>Συγγενείς βασιλέων, άρχοντες</a:t>
            </a:r>
          </a:p>
          <a:p>
            <a:r>
              <a:rPr lang="el-GR" dirty="0"/>
              <a:t>Μοναστήρια: χώρος υποδοχής παιδιών της αριστοκρατίας</a:t>
            </a:r>
          </a:p>
          <a:p>
            <a:r>
              <a:rPr lang="el-GR" dirty="0"/>
              <a:t>Δέχονται σημαντικές δωρεές από την αριστοκρατία ή είναι ιδιοκτησία της</a:t>
            </a:r>
          </a:p>
          <a:p>
            <a:r>
              <a:rPr lang="el-GR" dirty="0"/>
              <a:t>Καταγγέλλεται η ύπαρξη </a:t>
            </a:r>
            <a:r>
              <a:rPr lang="el-GR" dirty="0" err="1"/>
              <a:t>ψευδομονών</a:t>
            </a:r>
            <a:endParaRPr lang="el-GR" dirty="0"/>
          </a:p>
          <a:p>
            <a:r>
              <a:rPr lang="el-GR" dirty="0"/>
              <a:t>Επιδράσεις από τον κελτικό μοναχισμό</a:t>
            </a:r>
          </a:p>
        </p:txBody>
      </p:sp>
    </p:spTree>
    <p:extLst>
      <p:ext uri="{BB962C8B-B14F-4D97-AF65-F5344CB8AC3E}">
        <p14:creationId xmlns:p14="http://schemas.microsoft.com/office/powerpoint/2010/main" val="28646948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9EC9D0-C12F-1239-6E24-06D3B5CA9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u="sng" dirty="0"/>
              <a:t>Υλική και πολιτική δύναμη της αριστοκρατίας (Βησιγότθοι – </a:t>
            </a:r>
            <a:r>
              <a:rPr lang="el-GR" sz="4000" b="1" u="sng" dirty="0" err="1"/>
              <a:t>Μεροβίγγειοι</a:t>
            </a:r>
            <a:r>
              <a:rPr lang="el-GR" sz="4000" b="1" u="sng" dirty="0"/>
              <a:t>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AA85EB-4DF5-EF3F-6802-42E080937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Ισχυρός ανταγωνιστής της βασιλείας</a:t>
            </a:r>
          </a:p>
          <a:p>
            <a:r>
              <a:rPr lang="el-GR" dirty="0"/>
              <a:t>Περιορίζει την εκκλησία – πολιορκεί το κράτος</a:t>
            </a:r>
          </a:p>
          <a:p>
            <a:r>
              <a:rPr lang="el-GR" u="sng" dirty="0"/>
              <a:t>Πηγή πλούτου: </a:t>
            </a:r>
            <a:r>
              <a:rPr lang="el-GR" dirty="0"/>
              <a:t>μεγάλες ιδιοκτησίες από δωρεές ή κατακτήσεις</a:t>
            </a:r>
          </a:p>
          <a:p>
            <a:r>
              <a:rPr lang="el-GR" dirty="0"/>
              <a:t>Δούλοι, αγρολήπτες/ πελατειακές σχέσεις</a:t>
            </a:r>
          </a:p>
          <a:p>
            <a:r>
              <a:rPr lang="el-GR" dirty="0"/>
              <a:t>Οι αδύνατοι ζητούν την προστασία των αρχόντων (</a:t>
            </a:r>
            <a:r>
              <a:rPr lang="it-IT" dirty="0"/>
              <a:t>seniores)</a:t>
            </a:r>
            <a:r>
              <a:rPr lang="el-GR" dirty="0"/>
              <a:t> προσφέροντας την υπακοή και τις υπηρεσίες τους (στρατιωτικές)</a:t>
            </a:r>
          </a:p>
          <a:p>
            <a:r>
              <a:rPr lang="el-GR" dirty="0"/>
              <a:t>Υπερέχουν όσοι έχουν μεγαλύτερο αριθμό πιστών</a:t>
            </a:r>
          </a:p>
          <a:p>
            <a:r>
              <a:rPr lang="el-GR" dirty="0"/>
              <a:t>Εκκλησιαστική αριστοκρατία: δικά της πελατειακά δίκτυα</a:t>
            </a:r>
          </a:p>
          <a:p>
            <a:r>
              <a:rPr lang="el-GR" dirty="0"/>
              <a:t>Παραχωρεί κτήματα για προσωρινή εκμετάλλευση (</a:t>
            </a:r>
            <a:r>
              <a:rPr lang="it-IT" dirty="0"/>
              <a:t>precaria)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639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C302CB-4C4D-A41D-D5AE-76B8F9C8D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Προβλήματα στο βασίλειο των Φράγκων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35F1D5-4A47-D084-0B09-0E75692A8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Μεγάλη ενίσχυση της αριστοκρατίας</a:t>
            </a:r>
          </a:p>
          <a:p>
            <a:r>
              <a:rPr lang="el-GR" sz="2400" dirty="0"/>
              <a:t>Αναδεικνύεται η μεγάλη οικογένεια των </a:t>
            </a:r>
            <a:r>
              <a:rPr lang="el-GR" sz="2400" dirty="0" err="1"/>
              <a:t>Πιπινιδών</a:t>
            </a:r>
            <a:endParaRPr lang="el-GR" sz="2400" dirty="0"/>
          </a:p>
          <a:p>
            <a:r>
              <a:rPr lang="el-GR" sz="2400" dirty="0"/>
              <a:t>Αυτονόμηση </a:t>
            </a:r>
            <a:r>
              <a:rPr lang="el-GR" sz="2400" dirty="0" err="1"/>
              <a:t>Ακουϊτανών</a:t>
            </a:r>
            <a:r>
              <a:rPr lang="el-GR" sz="2400" dirty="0"/>
              <a:t>;</a:t>
            </a:r>
          </a:p>
          <a:p>
            <a:r>
              <a:rPr lang="el-GR" sz="2400" dirty="0"/>
              <a:t>- Δουκάτο της Τουλούζης</a:t>
            </a:r>
          </a:p>
          <a:p>
            <a:r>
              <a:rPr lang="el-GR" sz="2400" dirty="0"/>
              <a:t>- Δουκάτο του </a:t>
            </a:r>
            <a:r>
              <a:rPr lang="el-GR" sz="2400" dirty="0" err="1"/>
              <a:t>Μπορντώ</a:t>
            </a:r>
            <a:endParaRPr lang="el-GR" sz="2400" dirty="0"/>
          </a:p>
          <a:p>
            <a:r>
              <a:rPr lang="el-GR" sz="2400" dirty="0"/>
              <a:t>Αντιμετωπίζουν μόνοι τους τους Βάσκους και τους </a:t>
            </a:r>
            <a:r>
              <a:rPr lang="el-GR" sz="2400" dirty="0" err="1"/>
              <a:t>Γασκόνους</a:t>
            </a:r>
            <a:endParaRPr lang="el-GR" sz="2400" dirty="0"/>
          </a:p>
          <a:p>
            <a:r>
              <a:rPr lang="el-GR" sz="2400" dirty="0"/>
              <a:t>Μικρά κρατίδια γύρω από το Λίγηρα</a:t>
            </a:r>
          </a:p>
          <a:p>
            <a:r>
              <a:rPr lang="el-GR" sz="2400" dirty="0" err="1"/>
              <a:t>Φρίσσιοι</a:t>
            </a:r>
            <a:r>
              <a:rPr lang="el-GR" sz="2400" dirty="0"/>
              <a:t>: επεκτείνονται προς το </a:t>
            </a:r>
            <a:r>
              <a:rPr lang="el-GR" sz="2400" dirty="0" err="1"/>
              <a:t>Σχέλδη</a:t>
            </a:r>
            <a:endParaRPr lang="el-GR" sz="2400" dirty="0"/>
          </a:p>
          <a:p>
            <a:r>
              <a:rPr lang="el-GR" sz="2400" dirty="0"/>
              <a:t>Βαυαροί, Αλαμανοί: αναγνωρίζουν συμβολικά τη φραγκική επικυριαρχία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48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4548F0-FBE6-1BA1-0A5E-BF97F11AA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Κοινωνία - διοίκηση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BE88C7-CEEC-BD82-EF99-7502584E8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Είναι κυρίως γεωργοί (κληροδοτούν γεωργικό λεξιλόγιο στο </a:t>
            </a:r>
            <a:r>
              <a:rPr lang="el-GR" sz="2400" dirty="0" err="1"/>
              <a:t>καστιλιάνικο</a:t>
            </a:r>
            <a:r>
              <a:rPr lang="el-GR" sz="2400" dirty="0"/>
              <a:t> ιδίωμα)</a:t>
            </a:r>
          </a:p>
          <a:p>
            <a:r>
              <a:rPr lang="el-GR" sz="2400" dirty="0"/>
              <a:t>Κωδικοποιήσεις νόμων:</a:t>
            </a:r>
          </a:p>
          <a:p>
            <a:r>
              <a:rPr lang="el-GR" sz="2400" dirty="0"/>
              <a:t>Α) </a:t>
            </a:r>
            <a:r>
              <a:rPr lang="el-GR" sz="2400" dirty="0" err="1"/>
              <a:t>Ευρίκος</a:t>
            </a:r>
            <a:r>
              <a:rPr lang="el-GR" sz="2400" dirty="0"/>
              <a:t> (476)</a:t>
            </a:r>
          </a:p>
          <a:p>
            <a:r>
              <a:rPr lang="el-GR" sz="2400" dirty="0"/>
              <a:t>Β) Αλάριχος (506 – «</a:t>
            </a:r>
            <a:r>
              <a:rPr lang="el-GR" sz="2400" dirty="0" err="1"/>
              <a:t>Μπρεβιάριο</a:t>
            </a:r>
            <a:r>
              <a:rPr lang="el-GR" sz="2400" dirty="0"/>
              <a:t>» Αλάριχου)</a:t>
            </a:r>
          </a:p>
          <a:p>
            <a:r>
              <a:rPr lang="el-GR" sz="2400" dirty="0"/>
              <a:t>Στοιχεία από το ρωμαϊκό λαϊκό δίκαιο και από το βαρβαρικό</a:t>
            </a:r>
          </a:p>
          <a:p>
            <a:r>
              <a:rPr lang="el-GR" sz="2400" dirty="0"/>
              <a:t>Αυλή: έμπιστοι του βασιλιά (</a:t>
            </a:r>
            <a:r>
              <a:rPr lang="it-IT" sz="2400" dirty="0"/>
              <a:t>seniores)</a:t>
            </a:r>
            <a:r>
              <a:rPr lang="el-GR" sz="2400" dirty="0"/>
              <a:t>/ προέρχονται από τη </a:t>
            </a:r>
            <a:r>
              <a:rPr lang="el-GR" sz="2400" dirty="0" err="1"/>
              <a:t>βησιγοτθική</a:t>
            </a:r>
            <a:r>
              <a:rPr lang="el-GR" sz="2400" dirty="0"/>
              <a:t> αριστοκρατία</a:t>
            </a:r>
          </a:p>
          <a:p>
            <a:r>
              <a:rPr lang="el-GR" sz="2400" dirty="0"/>
              <a:t>Διοικητές στρατού: </a:t>
            </a:r>
            <a:r>
              <a:rPr lang="it-IT" sz="2400" dirty="0"/>
              <a:t>tiufades- </a:t>
            </a:r>
            <a:r>
              <a:rPr lang="el-GR" sz="2400" dirty="0"/>
              <a:t>συμμετέχουν στη λήψη των αποφάσεων της αυλής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17922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0DD7DB-5292-4189-E4D1-5DAAEF4F8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Τέλη 7</a:t>
            </a:r>
            <a:r>
              <a:rPr lang="el-GR" b="1" u="sng" baseline="30000" dirty="0"/>
              <a:t>ου</a:t>
            </a:r>
            <a:r>
              <a:rPr lang="el-GR" b="1" u="sng" dirty="0"/>
              <a:t> – αρχές 8</a:t>
            </a:r>
            <a:r>
              <a:rPr lang="el-GR" b="1" u="sng" baseline="30000" dirty="0"/>
              <a:t>ου</a:t>
            </a:r>
            <a:r>
              <a:rPr lang="el-GR" b="1" u="sng" dirty="0"/>
              <a:t> αιώνα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0BF7C8-6E53-2CFB-70AC-20D2FC636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Γαλατία: επικρατούν οι </a:t>
            </a:r>
            <a:r>
              <a:rPr lang="el-GR" dirty="0" err="1"/>
              <a:t>Πιπινίδες</a:t>
            </a:r>
            <a:r>
              <a:rPr lang="el-GR" dirty="0"/>
              <a:t>/ ενώνουν την </a:t>
            </a:r>
            <a:r>
              <a:rPr lang="el-GR" dirty="0" err="1"/>
              <a:t>Αυστρασία</a:t>
            </a:r>
            <a:r>
              <a:rPr lang="el-GR" dirty="0"/>
              <a:t> και τη </a:t>
            </a:r>
            <a:r>
              <a:rPr lang="el-GR" dirty="0" err="1"/>
              <a:t>Νευστρία</a:t>
            </a:r>
            <a:endParaRPr lang="el-GR" dirty="0"/>
          </a:p>
          <a:p>
            <a:r>
              <a:rPr lang="el-GR" dirty="0"/>
              <a:t>Σταθεροποίηση Ιταλίας</a:t>
            </a:r>
          </a:p>
          <a:p>
            <a:r>
              <a:rPr lang="el-GR" dirty="0"/>
              <a:t>Αγγλία: υπερισχύει ένα βασίλειο</a:t>
            </a:r>
          </a:p>
          <a:p>
            <a:r>
              <a:rPr lang="el-GR" dirty="0"/>
              <a:t>Ιρλανδοί, </a:t>
            </a:r>
            <a:r>
              <a:rPr lang="el-GR" dirty="0" err="1"/>
              <a:t>Αγγλοσάξωνες</a:t>
            </a:r>
            <a:r>
              <a:rPr lang="el-GR" dirty="0"/>
              <a:t> έμποροι και μοναχοί: φτάνουν μέχρι τη Ρώμη, με ενδιάμεσους σταθμούς τις πόλεις της Γαλατίας</a:t>
            </a:r>
          </a:p>
          <a:p>
            <a:r>
              <a:rPr lang="el-GR" dirty="0"/>
              <a:t>Οι βασιλικές αυλές αναπτύσσουν συγγενικούς  - πολιτικούς δεσμούς μεταξύ τους</a:t>
            </a:r>
          </a:p>
        </p:txBody>
      </p:sp>
    </p:spTree>
    <p:extLst>
      <p:ext uri="{BB962C8B-B14F-4D97-AF65-F5344CB8AC3E}">
        <p14:creationId xmlns:p14="http://schemas.microsoft.com/office/powerpoint/2010/main" val="19923020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CE11BB-7D59-7478-843B-8B69A57B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7ος – 8</a:t>
            </a:r>
            <a:r>
              <a:rPr lang="el-GR" b="1" u="sng" baseline="30000" dirty="0"/>
              <a:t>ος</a:t>
            </a:r>
            <a:r>
              <a:rPr lang="el-GR" b="1" u="sng" dirty="0"/>
              <a:t> αιώνας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0D76AD-3ED2-1BB5-7948-7538E2822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Μοναστήρια στην ηπειρωτική Ευρώπη – Φράγκοι βασιλείς: υποδέχονται βρετανούς μοναχούς</a:t>
            </a:r>
          </a:p>
          <a:p>
            <a:r>
              <a:rPr lang="el-GR" dirty="0"/>
              <a:t>Προχωρά ο εκχριστιανισμός της Γερμανίας</a:t>
            </a:r>
          </a:p>
          <a:p>
            <a:r>
              <a:rPr lang="el-GR" dirty="0" err="1"/>
              <a:t>Φρίσσιοι</a:t>
            </a:r>
            <a:r>
              <a:rPr lang="el-GR" dirty="0"/>
              <a:t>: οικονομικές επαφές με τα βρετανικά νησιά (Λονδίνο) και με τη χώρα του Ρήνου</a:t>
            </a:r>
          </a:p>
          <a:p>
            <a:r>
              <a:rPr lang="el-GR" dirty="0" err="1"/>
              <a:t>Αγγλοσάξωνες</a:t>
            </a:r>
            <a:r>
              <a:rPr lang="el-GR" dirty="0"/>
              <a:t>: πλέουν το Σηκουάνα και φτάνουν μέχρι το Παρίσι για να εμπορευτούν κρασί</a:t>
            </a:r>
          </a:p>
          <a:p>
            <a:r>
              <a:rPr lang="el-GR" dirty="0"/>
              <a:t>Οι Λομβαρδοί παντρεύονται Αγγλίδες πριγκίπισσες</a:t>
            </a:r>
          </a:p>
          <a:p>
            <a:r>
              <a:rPr lang="el-GR" dirty="0"/>
              <a:t>Κυκλοφορούν αργυρά νομίσματα</a:t>
            </a:r>
          </a:p>
        </p:txBody>
      </p:sp>
    </p:spTree>
    <p:extLst>
      <p:ext uri="{BB962C8B-B14F-4D97-AF65-F5344CB8AC3E}">
        <p14:creationId xmlns:p14="http://schemas.microsoft.com/office/powerpoint/2010/main" val="30183453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B60CC4-2F8F-6C57-EEB6-4A244FE3E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7</a:t>
            </a:r>
            <a:r>
              <a:rPr lang="el-GR" b="1" u="sng" baseline="30000" dirty="0"/>
              <a:t>ος</a:t>
            </a:r>
            <a:r>
              <a:rPr lang="el-GR" b="1" u="sng" dirty="0"/>
              <a:t> – 8</a:t>
            </a:r>
            <a:r>
              <a:rPr lang="el-GR" b="1" u="sng" baseline="30000" dirty="0"/>
              <a:t>ος</a:t>
            </a:r>
            <a:r>
              <a:rPr lang="el-GR" b="1" u="sng" dirty="0"/>
              <a:t> αιώνας (3)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6309AA-A202-3024-F7CB-4E5A3DE5B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Συνεχίζεται το μεσογειακό εμπόριο και οι επαφές Ανατολής – Δύσης</a:t>
            </a:r>
          </a:p>
          <a:p>
            <a:r>
              <a:rPr lang="el-GR" dirty="0"/>
              <a:t>Η νέα γενιά μοναχών: καλλιεργητές αλλά και διανοούμενοι</a:t>
            </a:r>
          </a:p>
          <a:p>
            <a:r>
              <a:rPr lang="el-GR" dirty="0"/>
              <a:t>Μοναστήρια: μετατρέπονται σε </a:t>
            </a:r>
            <a:r>
              <a:rPr lang="el-GR" dirty="0" err="1"/>
              <a:t>καστροπολιτείες</a:t>
            </a:r>
            <a:endParaRPr lang="el-GR" dirty="0"/>
          </a:p>
          <a:p>
            <a:r>
              <a:rPr lang="el-GR" dirty="0"/>
              <a:t>Εμφανίζονται τα εργαστήρια αντιγραφής (</a:t>
            </a:r>
            <a:r>
              <a:rPr lang="it-IT" dirty="0"/>
              <a:t>scriptoria)</a:t>
            </a:r>
            <a:r>
              <a:rPr lang="el-GR" dirty="0"/>
              <a:t>, οι βιβλιοθήκες και η εξειδίκευση καθηκόντων</a:t>
            </a:r>
          </a:p>
          <a:p>
            <a:r>
              <a:rPr lang="el-GR" dirty="0"/>
              <a:t>Διαβάζονται οι αρχαίοι συγγραφείς</a:t>
            </a:r>
          </a:p>
          <a:p>
            <a:r>
              <a:rPr lang="el-GR" dirty="0"/>
              <a:t>Ανανεώνεται η γλυπτική (σαρκοφάγοι στη Λομβαρδία και </a:t>
            </a:r>
            <a:r>
              <a:rPr lang="el-GR"/>
              <a:t>στην Αγγλία)</a:t>
            </a:r>
          </a:p>
        </p:txBody>
      </p:sp>
    </p:spTree>
    <p:extLst>
      <p:ext uri="{BB962C8B-B14F-4D97-AF65-F5344CB8AC3E}">
        <p14:creationId xmlns:p14="http://schemas.microsoft.com/office/powerpoint/2010/main" val="22897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6C65FE-78F4-5AB6-1A97-54DE17FB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Αρειανοί και Ορθόδοξοι</a:t>
            </a:r>
            <a:br>
              <a:rPr lang="el-GR" b="1" u="sng" dirty="0"/>
            </a:b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1C37BE-BD34-6944-8DA0-04AC66EAC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- 516 – 546: οργανώνονται 5 σύνοδοι για να αντιμετωπιστεί ο Αρειανισμός</a:t>
            </a:r>
          </a:p>
          <a:p>
            <a:pPr marL="0" indent="0">
              <a:buNone/>
            </a:pPr>
            <a:r>
              <a:rPr lang="el-GR" dirty="0"/>
              <a:t>- Οι Αρειανοί οργανώνονται σε εθνική εκκλησία</a:t>
            </a:r>
          </a:p>
          <a:p>
            <a:pPr marL="0" indent="0">
              <a:buNone/>
            </a:pPr>
            <a:r>
              <a:rPr lang="el-GR" dirty="0"/>
              <a:t>- </a:t>
            </a:r>
            <a:r>
              <a:rPr lang="el-GR" dirty="0" err="1"/>
              <a:t>Αθαναγκίλντος</a:t>
            </a:r>
            <a:r>
              <a:rPr lang="el-GR" dirty="0"/>
              <a:t>: πολιτική ανεξιθρησκείας απέναντι στους ορθόδοξους</a:t>
            </a:r>
          </a:p>
          <a:p>
            <a:pPr marL="0" indent="0">
              <a:buNone/>
            </a:pPr>
            <a:r>
              <a:rPr lang="el-GR" dirty="0"/>
              <a:t>- </a:t>
            </a:r>
            <a:r>
              <a:rPr lang="el-GR" dirty="0" err="1"/>
              <a:t>Λεοβιγκίλντος</a:t>
            </a:r>
            <a:r>
              <a:rPr lang="el-GR" dirty="0"/>
              <a:t>: διώκει τους επισκόπους που αρνήθηκαν να πάρουν μέρος στην </a:t>
            </a:r>
            <a:r>
              <a:rPr lang="el-GR" dirty="0" err="1"/>
              <a:t>αρειανή</a:t>
            </a:r>
            <a:r>
              <a:rPr lang="el-GR" dirty="0"/>
              <a:t> σύνοδο του Τολέδο (580)</a:t>
            </a:r>
          </a:p>
          <a:p>
            <a:pPr marL="0" indent="0">
              <a:buNone/>
            </a:pPr>
            <a:r>
              <a:rPr lang="el-GR" dirty="0"/>
              <a:t>- </a:t>
            </a:r>
            <a:r>
              <a:rPr lang="el-GR" dirty="0" err="1"/>
              <a:t>Χερμενεγκίλντος</a:t>
            </a:r>
            <a:r>
              <a:rPr lang="el-GR" dirty="0"/>
              <a:t>: ασπάζεται την ορθοδοξία/ η εξέγερσή του καταστέλλεται</a:t>
            </a:r>
          </a:p>
        </p:txBody>
      </p:sp>
    </p:spTree>
    <p:extLst>
      <p:ext uri="{BB962C8B-B14F-4D97-AF65-F5344CB8AC3E}">
        <p14:creationId xmlns:p14="http://schemas.microsoft.com/office/powerpoint/2010/main" val="1343307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09809B-C163-8209-5178-FC094ABB3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λύση του θρησκευτικού ζητήματος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356051-1236-F0F8-BC7E-16DD4BC2A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589: ο Βησιγότθος βασιλιάς </a:t>
            </a:r>
            <a:r>
              <a:rPr lang="el-GR" dirty="0" err="1"/>
              <a:t>Ρεκαρέδος</a:t>
            </a:r>
            <a:r>
              <a:rPr lang="el-GR" dirty="0"/>
              <a:t> βαφτίζεται ορθόδοξος</a:t>
            </a:r>
          </a:p>
          <a:p>
            <a:r>
              <a:rPr lang="el-GR" dirty="0" err="1"/>
              <a:t>Εξορθοδοξισμός</a:t>
            </a:r>
            <a:r>
              <a:rPr lang="el-GR" dirty="0"/>
              <a:t> του βασιλείου</a:t>
            </a:r>
          </a:p>
          <a:p>
            <a:r>
              <a:rPr lang="el-GR" dirty="0"/>
              <a:t>Βαρβαρική και ρωμαϊκή αριστοκρατία </a:t>
            </a:r>
            <a:r>
              <a:rPr lang="el-GR" dirty="0" err="1"/>
              <a:t>συγχωνεύοντια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8217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829EF5-C774-A812-993E-306D9515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πολιτικό σύστημα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2FA224-3145-2D3F-F860-D58746212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Διαφορά από τα άλλα βαρβαρικά βασίλεια: ο βασιλιάς των Βησιγότθων </a:t>
            </a:r>
            <a:r>
              <a:rPr lang="el-GR" u="sng" dirty="0"/>
              <a:t>εκλέγεται</a:t>
            </a:r>
          </a:p>
          <a:p>
            <a:r>
              <a:rPr lang="el-GR" dirty="0"/>
              <a:t>Πολλοί βασιλείς ανεβάζουν στο θρόνο το γιό τους ή ένα συγγενή τους/ υποχρεώνεται να περάσει από τη διαδικασία της εκλογής</a:t>
            </a:r>
          </a:p>
          <a:p>
            <a:r>
              <a:rPr lang="el-GR" dirty="0"/>
              <a:t>Συχνά, η εκλογή γίνεται μετά από εξέγερση και ανατροπή του προηγούμενου βασιλιά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796218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3409</Words>
  <Application>Microsoft Office PowerPoint</Application>
  <PresentationFormat>Ευρεία οθόνη</PresentationFormat>
  <Paragraphs>384</Paragraphs>
  <Slides>62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62</vt:i4>
      </vt:variant>
    </vt:vector>
  </HeadingPairs>
  <TitlesOfParts>
    <vt:vector size="66" baseType="lpstr">
      <vt:lpstr>Arial</vt:lpstr>
      <vt:lpstr>Calibri</vt:lpstr>
      <vt:lpstr>Calibri Light</vt:lpstr>
      <vt:lpstr>Θέμα του Office</vt:lpstr>
      <vt:lpstr>Το βασίλειο των Βησιγότθων – τα πρώτα βήματα</vt:lpstr>
      <vt:lpstr>Η Σεπτιμανία</vt:lpstr>
      <vt:lpstr>Χάρτης Ισπανίας</vt:lpstr>
      <vt:lpstr>Το Βυζάντιο και η επέκταση</vt:lpstr>
      <vt:lpstr>Χάρτης Ισπανίας (2) - Τολέδο</vt:lpstr>
      <vt:lpstr>Κοινωνία - διοίκηση</vt:lpstr>
      <vt:lpstr>Αρειανοί και Ορθόδοξοι </vt:lpstr>
      <vt:lpstr>Η λύση του θρησκευτικού ζητήματος</vt:lpstr>
      <vt:lpstr>Το πολιτικό σύστημα</vt:lpstr>
      <vt:lpstr>Πώς γίνεται η εκλογή</vt:lpstr>
      <vt:lpstr>Εκκλησία και βασιλική εξουσία</vt:lpstr>
      <vt:lpstr> Η βησιγοτθική βασιλική αυλή </vt:lpstr>
      <vt:lpstr>Η κωδικοποίηση του Ρεκκέσβινθου</vt:lpstr>
      <vt:lpstr>Βασιλεία και εκκλησία</vt:lpstr>
      <vt:lpstr>Η αριστοκρατία</vt:lpstr>
      <vt:lpstr>Διαπάλη ανάμεσα στο βασιλιά και την αριστοκρατία στο βησιγοτθικό βασίλειο</vt:lpstr>
      <vt:lpstr>Προσπάθειες να αντιμετωπιστεί η αριστοκρατία</vt:lpstr>
      <vt:lpstr>Οι πόλεις – η διοίκηση</vt:lpstr>
      <vt:lpstr>Η ύπαιθρος</vt:lpstr>
      <vt:lpstr>Τα φύτρα των φεουδαρχικών σχέσεων παραγωγής</vt:lpstr>
      <vt:lpstr>Η οικονομία της υπαίθρου</vt:lpstr>
      <vt:lpstr>Το εμπόριο</vt:lpstr>
      <vt:lpstr> Η εκκλησία </vt:lpstr>
      <vt:lpstr>Η εκκλησία (2)</vt:lpstr>
      <vt:lpstr>Ο μοναχισμός</vt:lpstr>
      <vt:lpstr>Οι διώξεις εναντίον των Εβραίων</vt:lpstr>
      <vt:lpstr>Το τέλος – Η αραβική κατάκτηση (8ος αιώνας)</vt:lpstr>
      <vt:lpstr>Η αραβική κατάκτηση (2)</vt:lpstr>
      <vt:lpstr>Η αραβική κατάκτηση (3)</vt:lpstr>
      <vt:lpstr>Προσπάθειες για ανάκτηση (reconquista)</vt:lpstr>
      <vt:lpstr> Οι Λομβαρδοί (Λογγοβάρδοι) </vt:lpstr>
      <vt:lpstr>Χάρτης Ευρώπης</vt:lpstr>
      <vt:lpstr>Χάρτης Ιταλίας</vt:lpstr>
      <vt:lpstr>Η εγκατάσταση</vt:lpstr>
      <vt:lpstr>Οι συνθήκες της εγκατάστασης</vt:lpstr>
      <vt:lpstr>Εθνοφυλετικές σχέσεις</vt:lpstr>
      <vt:lpstr>Η θρησκεία</vt:lpstr>
      <vt:lpstr>Το λομβαρδικό βασίλειο (7ος αι.)</vt:lpstr>
      <vt:lpstr>Το «Λομβαρδικό Έδικτο»</vt:lpstr>
      <vt:lpstr>Η διοίκηση</vt:lpstr>
      <vt:lpstr>Η διοίκηση (2)</vt:lpstr>
      <vt:lpstr>Οικονομία και ταξικές σχέσεις στην ύπαιθρο</vt:lpstr>
      <vt:lpstr>Η αποσύνθεση της κοινότητας – φύτρα φεουδαρχίας</vt:lpstr>
      <vt:lpstr>Μορφές γαιοκτησίας στη Βόρεια Ιταλία</vt:lpstr>
      <vt:lpstr>Οι αγώνες των αγροτών</vt:lpstr>
      <vt:lpstr>Οι πόλεις</vt:lpstr>
      <vt:lpstr>Η αφομοίωση</vt:lpstr>
      <vt:lpstr>Η ενότητα του κράτους</vt:lpstr>
      <vt:lpstr>Οι Αγγλοσάξωνες</vt:lpstr>
      <vt:lpstr>Χάρτης βρετανικών νησιών</vt:lpstr>
      <vt:lpstr> Οι Αγγλοσαξωνικές ομάδες </vt:lpstr>
      <vt:lpstr>Οι αγγλοσαξωνικές ομάδες (2)</vt:lpstr>
      <vt:lpstr>Η διοίκηση</vt:lpstr>
      <vt:lpstr>Κοινωνική διαστρωμάτωση</vt:lpstr>
      <vt:lpstr>Ο αγγλοσαξωνικός χώρος τον 7ο και 8ο αι.</vt:lpstr>
      <vt:lpstr>Ο Θεόδωρος της Ταρσού</vt:lpstr>
      <vt:lpstr>Ο ρόλος της εκκλησίας</vt:lpstr>
      <vt:lpstr>Υλική και πολιτική δύναμη της αριστοκρατίας (Βησιγότθοι – Μεροβίγγειοι)</vt:lpstr>
      <vt:lpstr>Προβλήματα στο βασίλειο των Φράγκων</vt:lpstr>
      <vt:lpstr>Τέλη 7ου – αρχές 8ου αιώνα</vt:lpstr>
      <vt:lpstr>7ος – 8ος αιώνας (2)</vt:lpstr>
      <vt:lpstr>7ος – 8ος αιώνας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Δώρα Μόσχου</dc:creator>
  <cp:lastModifiedBy>Δώρα Μόσχου</cp:lastModifiedBy>
  <cp:revision>238</cp:revision>
  <dcterms:created xsi:type="dcterms:W3CDTF">2023-11-12T10:18:23Z</dcterms:created>
  <dcterms:modified xsi:type="dcterms:W3CDTF">2024-11-15T14:13:07Z</dcterms:modified>
</cp:coreProperties>
</file>