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5AC508-9AE4-1E69-207F-B08DB2095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0E97C0A-E4A2-B884-627B-0DCFA87D7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C79DFCA-C375-D94F-E3A0-F6D16632D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91BE-A3D3-44EA-B382-52EB497A2AE9}" type="datetimeFigureOut">
              <a:rPr lang="el-GR" smtClean="0"/>
              <a:t>27/4/2025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94FE25F-7C90-C540-A645-E8AEC0F0A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A4D2586-F1DC-13BA-EEC2-CF095A87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1117-5377-475D-BC64-35193B9E96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455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DC41E2-4E53-61BB-47E5-990FCE11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EB7597C-B31F-1F75-8F6C-D7D19E050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BFF7DCE-BF6D-2726-C19D-2D0C2718A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91BE-A3D3-44EA-B382-52EB497A2AE9}" type="datetimeFigureOut">
              <a:rPr lang="el-GR" smtClean="0"/>
              <a:t>27/4/2025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3AFEF12-8417-E96F-D59D-04DF897D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1112206-3A79-B4FF-B1AB-43C61B1B5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1117-5377-475D-BC64-35193B9E96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066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224DDEB3-E985-F6D0-0D23-EBF94FF2E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A665109-E39C-EE9B-3167-40FD6045D7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4DD605-F3EE-6C6C-BB5B-9642905EF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91BE-A3D3-44EA-B382-52EB497A2AE9}" type="datetimeFigureOut">
              <a:rPr lang="el-GR" smtClean="0"/>
              <a:t>27/4/2025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9BF2941-3975-164E-A53B-722022C51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A2F3478-7C05-3CD6-ED33-79D1D47F8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1117-5377-475D-BC64-35193B9E96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183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3574D9A-5CB0-AB40-037D-9C9F60202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47C0319-842A-D6E6-D873-47EE637BB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BC8AEEE-7378-327F-E953-22F6ABFB5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91BE-A3D3-44EA-B382-52EB497A2AE9}" type="datetimeFigureOut">
              <a:rPr lang="el-GR" smtClean="0"/>
              <a:t>27/4/2025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F7D5C0C-FF43-7F95-CC36-6FC4C05EE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A3E4B1-2DAD-4971-3780-EDF574712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1117-5377-475D-BC64-35193B9E96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622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92DF72-F331-5173-FF57-5BEE1C34C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4A71487-105F-9D7A-9EDD-8722757E5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C94DFCD-0C8B-1256-B074-42F3A25F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91BE-A3D3-44EA-B382-52EB497A2AE9}" type="datetimeFigureOut">
              <a:rPr lang="el-GR" smtClean="0"/>
              <a:t>27/4/2025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05DA035-AA57-1045-512C-9FF6F585A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8A0BB8-BFFC-F44C-142F-921048DC4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1117-5377-475D-BC64-35193B9E96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8674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74CAE4-7DD9-5107-F834-893526F87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63FEF15-0481-2AA0-43C4-94322DA33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A0E0D1F-B1FF-9FFB-34B4-BDDA192CA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FCE9A82-628A-EA40-9286-980008DBE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91BE-A3D3-44EA-B382-52EB497A2AE9}" type="datetimeFigureOut">
              <a:rPr lang="el-GR" smtClean="0"/>
              <a:t>27/4/2025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C704C26-D3F4-7B39-7A38-0544C622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37DBDFA-2830-286F-2172-220B2A143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1117-5377-475D-BC64-35193B9E96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848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409735-40A2-2146-E902-D4BCA74AF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A429E36-259E-E2C2-DE09-B669CDD1B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73DE44A-2221-3784-5BDF-1CC1875C5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B618D866-E182-F8A1-BDB0-A45DC75BBC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9FAF246-FF6A-B3CF-621C-D58AE6BCF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B56B14A2-B822-771A-16B1-1B3E30599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91BE-A3D3-44EA-B382-52EB497A2AE9}" type="datetimeFigureOut">
              <a:rPr lang="el-GR" smtClean="0"/>
              <a:t>27/4/2025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34A7251A-6739-4B1B-A10E-808C31D3E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AF16396E-06D5-323A-84A5-CE74B8D21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1117-5377-475D-BC64-35193B9E96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4778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591CCB-5469-742E-CC39-04FE0212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E3A5F905-91CB-1F67-79DA-892FFD6D2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91BE-A3D3-44EA-B382-52EB497A2AE9}" type="datetimeFigureOut">
              <a:rPr lang="el-GR" smtClean="0"/>
              <a:t>27/4/2025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D4D5ADA-E169-5CE3-5F9A-9E2E3E62E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8B39005-7163-525B-3798-9F95E76D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1117-5377-475D-BC64-35193B9E96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871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BE547FB-D122-0DA5-500B-741E727A9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91BE-A3D3-44EA-B382-52EB497A2AE9}" type="datetimeFigureOut">
              <a:rPr lang="el-GR" smtClean="0"/>
              <a:t>27/4/2025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717DBE4F-EB29-BFF9-6F24-057434EC6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61C58D2-E766-B1DB-E307-67C88EA3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1117-5377-475D-BC64-35193B9E96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925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98DF82-1EFA-5DD6-1FC1-7BADF1C6A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9F387-F529-CED5-9F24-A5A9F3B55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1738A39-2F89-506F-40A4-B9368AAEE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219A9C4-725D-F6BC-49A4-AAE4574C6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91BE-A3D3-44EA-B382-52EB497A2AE9}" type="datetimeFigureOut">
              <a:rPr lang="el-GR" smtClean="0"/>
              <a:t>27/4/2025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40305E4-747C-F24A-0631-E91F3A81F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DD4D23E-D3F6-15AC-6D1F-768F49A43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1117-5377-475D-BC64-35193B9E96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93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C17706-07A3-BF6A-841C-4D1F648ED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F3E8E5F-EC27-5A4C-E82D-24984C333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C659F3C-32CC-E6DF-0897-9FDF144E4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4357364-5A32-14AA-AB3A-0EC916EB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91BE-A3D3-44EA-B382-52EB497A2AE9}" type="datetimeFigureOut">
              <a:rPr lang="el-GR" smtClean="0"/>
              <a:t>27/4/2025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C985692-46F9-4C58-B55B-4DCEF7C8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9EDD300-E9AA-E574-A3E7-9DDD9B0D3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1117-5377-475D-BC64-35193B9E96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333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08E5808E-A3E9-5A65-D60E-EB87D7B2F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902ADF9-0033-6541-1746-3E8F1A9B3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CBF46AA-F3F1-4572-FCEE-17A707146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391BE-A3D3-44EA-B382-52EB497A2AE9}" type="datetimeFigureOut">
              <a:rPr lang="el-GR" smtClean="0"/>
              <a:t>27/4/2025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D286066-1887-76DD-0520-83B552E4B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CABDDA-22CC-BF5F-B177-1D0EE5628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E1117-5377-475D-BC64-35193B9E96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955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F70978-7A55-6C10-BAA5-9569DCE5B4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3200" b="1" dirty="0"/>
              <a:t>Θεματικός τουρισμός –τουρισμός υγείας </a:t>
            </a:r>
            <a:br>
              <a:rPr lang="el-GR" sz="3200" b="1" dirty="0"/>
            </a:br>
            <a:r>
              <a:rPr lang="el-GR" sz="3200" b="1" dirty="0"/>
              <a:t>O ρόλος και οι υπηρεσίες των ενδιαφερόμενων μερών του τουρισμού τρίτης ηλικίας</a:t>
            </a:r>
            <a:br>
              <a:rPr lang="el-GR" sz="3200" b="1" dirty="0"/>
            </a:br>
            <a:br>
              <a:rPr lang="el-GR" sz="3200" b="1" dirty="0"/>
            </a:br>
            <a:r>
              <a:rPr lang="el-GR" sz="2400" b="1" i="1" u="sng" dirty="0"/>
              <a:t>διάλεξη 28-4-25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6DFD80E-32A1-7BE9-6F00-7164B00CC5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Διδάσκων Δρ Ευθύμιος Παππάς </a:t>
            </a:r>
          </a:p>
        </p:txBody>
      </p:sp>
    </p:spTree>
    <p:extLst>
      <p:ext uri="{BB962C8B-B14F-4D97-AF65-F5344CB8AC3E}">
        <p14:creationId xmlns:p14="http://schemas.microsoft.com/office/powerpoint/2010/main" val="2745318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F063B36-FCCD-6AB2-771A-79AB806A0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b="1" dirty="0"/>
              <a:t>10</a:t>
            </a:r>
            <a:br>
              <a:rPr lang="el-GR" sz="3200" b="1" dirty="0"/>
            </a:br>
            <a:r>
              <a:rPr lang="el-GR" sz="3200" b="1" dirty="0"/>
              <a:t>Προσφερόμενες υπηρεσίες από τα ενδιαφερόμενα μέρη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3B8B560-E1E3-CBA5-F9AF-F984CF35B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/>
              <a:t>Το κοινό των ατόμων τρίτης ηλικίας </a:t>
            </a:r>
            <a:r>
              <a:rPr lang="el-GR" dirty="0"/>
              <a:t>θα μπορούσε να χαρακτηριστεί</a:t>
            </a:r>
          </a:p>
          <a:p>
            <a:r>
              <a:rPr lang="el-GR" dirty="0"/>
              <a:t> ως ένα κοινό «έμπειρο», αναφορικά με τις δραστηριότητες ταξιδιών</a:t>
            </a:r>
          </a:p>
          <a:p>
            <a:r>
              <a:rPr lang="el-GR" dirty="0"/>
              <a:t> και διακοπών. </a:t>
            </a:r>
          </a:p>
          <a:p>
            <a:r>
              <a:rPr lang="el-GR" b="1" dirty="0"/>
              <a:t>Τα υπό διαμόρφωση ειδικά πακέτα </a:t>
            </a:r>
            <a:r>
              <a:rPr lang="el-GR" dirty="0"/>
              <a:t>επομένως, θα πρέπει να</a:t>
            </a:r>
          </a:p>
          <a:p>
            <a:r>
              <a:rPr lang="el-GR" dirty="0"/>
              <a:t> βασίζονται σε μη τυποποιημένες εμπειρίες, δίνοντας βάση στην</a:t>
            </a:r>
          </a:p>
          <a:p>
            <a:r>
              <a:rPr lang="el-GR" dirty="0"/>
              <a:t> αξιοπιστία, την εύκολη προσβασιμότητα και τη διασφάλιση της</a:t>
            </a:r>
          </a:p>
          <a:p>
            <a:r>
              <a:rPr lang="el-GR" dirty="0"/>
              <a:t> μεταφοράς και ασφάλειας του πελάτη, καθώς και τα υψηλά επίπεδα</a:t>
            </a:r>
          </a:p>
          <a:p>
            <a:r>
              <a:rPr lang="el-GR" dirty="0"/>
              <a:t> ποιότητας με σκοπό την απόκτηση μοναδικών καινούργιων</a:t>
            </a:r>
          </a:p>
          <a:p>
            <a:r>
              <a:rPr lang="el-GR" dirty="0"/>
              <a:t> εμπειριών.</a:t>
            </a:r>
          </a:p>
        </p:txBody>
      </p:sp>
    </p:spTree>
    <p:extLst>
      <p:ext uri="{BB962C8B-B14F-4D97-AF65-F5344CB8AC3E}">
        <p14:creationId xmlns:p14="http://schemas.microsoft.com/office/powerpoint/2010/main" val="3165884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9EC5B0-DD0C-6395-58B3-D68846528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4389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dirty="0"/>
              <a:t>11</a:t>
            </a:r>
            <a:br>
              <a:rPr lang="el-GR" sz="3200" b="1" dirty="0"/>
            </a:b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εξωτερικές και εσωτερικές δραστηριότητες</a:t>
            </a:r>
            <a:b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0F22E0E-D2A9-123B-BFAA-A58BA648C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446835"/>
            <a:ext cx="11725154" cy="5139160"/>
          </a:xfrm>
        </p:spPr>
        <p:txBody>
          <a:bodyPr/>
          <a:lstStyle/>
          <a:p>
            <a:r>
              <a:rPr lang="el-GR" b="1" dirty="0"/>
              <a:t>Οι προσφερόμενες δραστηριότητες </a:t>
            </a:r>
            <a:r>
              <a:rPr lang="el-GR" dirty="0"/>
              <a:t>μπορούν να διακριθούν σε δύο</a:t>
            </a:r>
          </a:p>
          <a:p>
            <a:r>
              <a:rPr lang="el-GR" dirty="0"/>
              <a:t> κατηγορίες: τις εξωτερικές και εσωτερικές δραστηριότητες. </a:t>
            </a:r>
          </a:p>
          <a:p>
            <a:r>
              <a:rPr lang="el-GR" b="1" dirty="0"/>
              <a:t>Στις εξωτερικές </a:t>
            </a:r>
            <a:r>
              <a:rPr lang="el-GR" dirty="0"/>
              <a:t>έχουμε το κολύμπι, τις καταδύσεις, τις περιηγήσεις στην</a:t>
            </a:r>
          </a:p>
          <a:p>
            <a:r>
              <a:rPr lang="el-GR" dirty="0"/>
              <a:t> ύπαιθρο ή τη θάλασσα, κανό, </a:t>
            </a:r>
            <a:r>
              <a:rPr lang="el-GR" dirty="0" err="1"/>
              <a:t>τζόγκινγκ</a:t>
            </a:r>
            <a:r>
              <a:rPr lang="el-GR" dirty="0"/>
              <a:t>, ψάρεμα, θαλάσσια σπορ και</a:t>
            </a:r>
          </a:p>
          <a:p>
            <a:r>
              <a:rPr lang="el-GR" dirty="0"/>
              <a:t> ηλιοθεραπεία στην παραλία, κάμπινγκ και πεζοπορία, ψώνια, κηπουρική και</a:t>
            </a:r>
          </a:p>
          <a:p>
            <a:r>
              <a:rPr lang="el-GR" dirty="0"/>
              <a:t> επισκέψεις σε μουσεία ή άλλα αξιοθέατα. </a:t>
            </a:r>
          </a:p>
          <a:p>
            <a:r>
              <a:rPr lang="el-GR" b="1" dirty="0"/>
              <a:t>Οι εσωτερικές δραστηριότητες </a:t>
            </a:r>
            <a:r>
              <a:rPr lang="el-GR" dirty="0"/>
              <a:t>είναι οι υπηρεσίες υγείας, αποκατάστασης,</a:t>
            </a:r>
          </a:p>
          <a:p>
            <a:r>
              <a:rPr lang="el-GR" dirty="0"/>
              <a:t> ευεξίας-spa, η γευσιγνωσία, οι κοινωνικές δραστηριότητες, χειροτεχνία,</a:t>
            </a:r>
          </a:p>
          <a:p>
            <a:r>
              <a:rPr lang="el-GR" dirty="0"/>
              <a:t> επιτραπέζια παιχνίδια, σινεμά, εκδηλώσεις και άλλα.</a:t>
            </a:r>
          </a:p>
        </p:txBody>
      </p:sp>
    </p:spTree>
    <p:extLst>
      <p:ext uri="{BB962C8B-B14F-4D97-AF65-F5344CB8AC3E}">
        <p14:creationId xmlns:p14="http://schemas.microsoft.com/office/powerpoint/2010/main" val="4067395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3F1CF7-7E22-CE58-D977-3231E8ABE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3200" b="1" dirty="0"/>
              <a:t>12</a:t>
            </a:r>
            <a:br>
              <a:rPr lang="el-GR" sz="3200" b="1" dirty="0"/>
            </a:br>
            <a:r>
              <a:rPr lang="el-GR" sz="3200" b="1" dirty="0"/>
              <a:t>Επιλογή </a:t>
            </a:r>
            <a:br>
              <a:rPr lang="el-GR" sz="3200" b="1" dirty="0"/>
            </a:b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μεγαλύτερης διάρκειας επισκέψεις κατά τη διάρκεια των περιηγήσεων</a:t>
            </a:r>
            <a:b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lang="el-GR" sz="3200" b="1" dirty="0"/>
            </a:br>
            <a:endParaRPr lang="el-GR" sz="32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7EBAA2F-C835-93D9-4D0D-AF42A5606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68" y="1307940"/>
            <a:ext cx="11783028" cy="5301204"/>
          </a:xfrm>
        </p:spPr>
        <p:txBody>
          <a:bodyPr>
            <a:normAutofit lnSpcReduction="10000"/>
          </a:bodyPr>
          <a:lstStyle/>
          <a:p>
            <a:r>
              <a:rPr lang="el-GR" b="1" dirty="0"/>
              <a:t>Εν συνεχεία, οι τουριστικοί και ταξιδιωτικοί πράκτορες</a:t>
            </a:r>
            <a:r>
              <a:rPr lang="el-GR" dirty="0"/>
              <a:t>, στο πλαίσιο των</a:t>
            </a:r>
          </a:p>
          <a:p>
            <a:r>
              <a:rPr lang="el-GR" dirty="0"/>
              <a:t> ειδικών πακέτων, περιλαμβάνουν τη διάθεση ξεναγού για την υλοποίηση</a:t>
            </a:r>
          </a:p>
          <a:p>
            <a:r>
              <a:rPr lang="el-GR" dirty="0"/>
              <a:t> επισκέψεων ξενάγησης και περιηγήσεων (μεταβίβαση-μεταφορά, διαμονή, δραστηριότητες αναψυχής, αξιοθέατα). </a:t>
            </a:r>
          </a:p>
          <a:p>
            <a:r>
              <a:rPr lang="el-GR" b="1" dirty="0"/>
              <a:t>Τα στοιχεία δείχνουν πως </a:t>
            </a:r>
            <a:r>
              <a:rPr lang="el-GR" dirty="0"/>
              <a:t>το συγκεκριμένο κοινό των ηλικιωμένων ατόμων</a:t>
            </a:r>
          </a:p>
          <a:p>
            <a:r>
              <a:rPr lang="el-GR" dirty="0"/>
              <a:t> εκτιμά την ανταλλαγή γνώσεων με τον ξεναγό και τους συνοδούς, ενώ</a:t>
            </a:r>
          </a:p>
          <a:p>
            <a:r>
              <a:rPr lang="el-GR" dirty="0"/>
              <a:t> ταυτόχρονα αισθάνεται ασφαλές γνωρίζοντας πως εάν απαιτηθεί βοήθεια, αυτή μπορεί να είναι άμεσα διαθέσιμη. </a:t>
            </a:r>
          </a:p>
          <a:p>
            <a:r>
              <a:rPr lang="el-GR" b="1" dirty="0"/>
              <a:t>Οι ηλικιωμένοι ταξιδιώτες προτιμούν</a:t>
            </a:r>
            <a:r>
              <a:rPr lang="el-GR" dirty="0"/>
              <a:t>, επίσης, να έχουν μεγαλύτερης</a:t>
            </a:r>
          </a:p>
          <a:p>
            <a:r>
              <a:rPr lang="el-GR" dirty="0"/>
              <a:t> διάρκειας επισκέψεις κατά τη διάρκεια των περιηγήσεων σε λιγότερα μέρη</a:t>
            </a:r>
          </a:p>
          <a:p>
            <a:r>
              <a:rPr lang="el-GR" dirty="0"/>
              <a:t> από τις πολλές αλλά σύντομες στάσεις.94,95,95,97</a:t>
            </a:r>
          </a:p>
        </p:txBody>
      </p:sp>
    </p:spTree>
    <p:extLst>
      <p:ext uri="{BB962C8B-B14F-4D97-AF65-F5344CB8AC3E}">
        <p14:creationId xmlns:p14="http://schemas.microsoft.com/office/powerpoint/2010/main" val="12245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B452DF-5A6E-429B-6717-CE4544AD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3200" b="1" dirty="0"/>
              <a:t>13</a:t>
            </a:r>
            <a:br>
              <a:rPr lang="el-GR" sz="3200" b="1" dirty="0"/>
            </a:br>
            <a:r>
              <a:rPr lang="el-GR" sz="3200" b="1" dirty="0"/>
              <a:t>Προσφορά υπηρεσιών στο πλαίσιο του τουρισμού υγείας και ευεξίας</a:t>
            </a:r>
            <a:br>
              <a:rPr lang="el-GR" sz="3200" b="1" dirty="0"/>
            </a:br>
            <a:endParaRPr lang="el-GR" sz="32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EFB7BD8-44A3-F411-83A7-216E80DFB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Τα άτομα που εντάσσονται </a:t>
            </a:r>
            <a:r>
              <a:rPr lang="el-GR" dirty="0"/>
              <a:t>στον τουρισμό τρίτης ηλικίας έχουν</a:t>
            </a:r>
          </a:p>
          <a:p>
            <a:r>
              <a:rPr lang="el-GR" dirty="0"/>
              <a:t> ιδιαίτερες ανάγκες υγείας. </a:t>
            </a:r>
          </a:p>
          <a:p>
            <a:r>
              <a:rPr lang="el-GR" b="1" dirty="0"/>
              <a:t>Η προσφορά των υπηρεσιών </a:t>
            </a:r>
            <a:r>
              <a:rPr lang="el-GR" dirty="0"/>
              <a:t>τουρισμού υγείας και ευεξίας στους</a:t>
            </a:r>
          </a:p>
          <a:p>
            <a:r>
              <a:rPr lang="el-GR" dirty="0"/>
              <a:t> ηλικιωμένους αναμένεται να αυξηθεί έντονα τα επόμενα χρόνια,</a:t>
            </a:r>
          </a:p>
          <a:p>
            <a:r>
              <a:rPr lang="el-GR" dirty="0"/>
              <a:t> λόγω της γήρανσης του πληθυσμού και του αυξανόμενου κόστους</a:t>
            </a:r>
          </a:p>
          <a:p>
            <a:r>
              <a:rPr lang="el-GR" dirty="0"/>
              <a:t> της υγειονομικής περίθαλψης και της ασφάλισης στις χώρες</a:t>
            </a:r>
          </a:p>
          <a:p>
            <a:r>
              <a:rPr lang="el-GR" dirty="0"/>
              <a:t> καταγωγής τους (βλέπε κεφ.3).</a:t>
            </a:r>
          </a:p>
        </p:txBody>
      </p:sp>
    </p:spTree>
    <p:extLst>
      <p:ext uri="{BB962C8B-B14F-4D97-AF65-F5344CB8AC3E}">
        <p14:creationId xmlns:p14="http://schemas.microsoft.com/office/powerpoint/2010/main" val="293810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F9778E-EE7A-CB4D-DBDA-CBBE9352A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3200" b="1" dirty="0"/>
              <a:t>14</a:t>
            </a:r>
            <a:br>
              <a:rPr lang="el-GR" sz="3200" b="1" dirty="0"/>
            </a:br>
            <a:r>
              <a:rPr lang="el-GR" sz="3200" dirty="0">
                <a:latin typeface="+mn-lt"/>
              </a:rPr>
              <a:t>Οι </a:t>
            </a:r>
            <a:r>
              <a:rPr kumimoji="0" lang="el-GR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σημαντικοί παράγοντες</a:t>
            </a:r>
            <a:br>
              <a:rPr lang="el-GR" sz="3200" b="1" dirty="0"/>
            </a:br>
            <a:endParaRPr lang="el-GR" sz="32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8F33CC8-C037-FE1E-967E-51E99C143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896" y="1825624"/>
            <a:ext cx="11875626" cy="4887691"/>
          </a:xfrm>
        </p:spPr>
        <p:txBody>
          <a:bodyPr/>
          <a:lstStyle/>
          <a:p>
            <a:r>
              <a:rPr lang="el-GR" b="1" dirty="0"/>
              <a:t>Υπάρχουν τρεις σημαντικοί </a:t>
            </a:r>
            <a:r>
              <a:rPr lang="el-GR" dirty="0"/>
              <a:t>παράγοντες πίσω από την ανάπτυξη αυτού του τομέα: </a:t>
            </a:r>
          </a:p>
          <a:p>
            <a:r>
              <a:rPr lang="el-GR" b="1" dirty="0"/>
              <a:t>εξοικονόμηση χρόνου </a:t>
            </a:r>
            <a:r>
              <a:rPr lang="el-GR" dirty="0"/>
              <a:t>(λόγω λίστας αναμονής στη χώρα τους), </a:t>
            </a:r>
            <a:r>
              <a:rPr lang="el-GR" b="1" dirty="0"/>
              <a:t>εξοικονόμηση</a:t>
            </a:r>
          </a:p>
          <a:p>
            <a:r>
              <a:rPr lang="el-GR" b="1" dirty="0"/>
              <a:t> χρημάτων </a:t>
            </a:r>
            <a:r>
              <a:rPr lang="el-GR" dirty="0"/>
              <a:t>(εάν το κόστος θεραπείας είναι χαμηλότερο στο εξωτερικό σε</a:t>
            </a:r>
          </a:p>
          <a:p>
            <a:r>
              <a:rPr lang="el-GR" dirty="0"/>
              <a:t> σχέση με τη χώρα τους) και </a:t>
            </a:r>
          </a:p>
          <a:p>
            <a:r>
              <a:rPr lang="el-GR" b="1" dirty="0"/>
              <a:t>ανεύρεση θεραπειών </a:t>
            </a:r>
            <a:r>
              <a:rPr lang="el-GR" dirty="0"/>
              <a:t>μη διαθέσιμων στη χώρα προέλευσης. </a:t>
            </a:r>
          </a:p>
          <a:p>
            <a:r>
              <a:rPr lang="el-GR" b="1" dirty="0"/>
              <a:t>Τα ενδιαφερόμενα μέρη </a:t>
            </a:r>
            <a:r>
              <a:rPr lang="el-GR" dirty="0"/>
              <a:t>έχουν δημιουργήσει πακέτα «εξατομικευμένων</a:t>
            </a:r>
          </a:p>
          <a:p>
            <a:r>
              <a:rPr lang="el-GR" dirty="0"/>
              <a:t> διακοπών» για το κομμάτι εκείνο των τουριστών που απαιτεί φροντίδα και</a:t>
            </a:r>
          </a:p>
          <a:p>
            <a:r>
              <a:rPr lang="el-GR" dirty="0"/>
              <a:t> ιατρική βοήθεια κατά τη διάρκεια των διακοπών του.</a:t>
            </a:r>
          </a:p>
        </p:txBody>
      </p:sp>
    </p:spTree>
    <p:extLst>
      <p:ext uri="{BB962C8B-B14F-4D97-AF65-F5344CB8AC3E}">
        <p14:creationId xmlns:p14="http://schemas.microsoft.com/office/powerpoint/2010/main" val="1805348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92CD61-1E87-604F-7B93-688D6CA5A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3200" b="1" dirty="0"/>
              <a:t>15</a:t>
            </a:r>
            <a:br>
              <a:rPr lang="el-GR" sz="3200" b="1" dirty="0"/>
            </a:br>
            <a:r>
              <a:rPr lang="el-GR" sz="3200" b="1" dirty="0"/>
              <a:t>Άλλα Χαρακτηριστικά </a:t>
            </a:r>
            <a:br>
              <a:rPr lang="el-GR" sz="3200" b="1" dirty="0"/>
            </a:br>
            <a:endParaRPr lang="el-GR" sz="32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C9D2B4E-D863-CCD8-DCA7-09F7760E2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1. Ανεπτυγμένα συστήματα </a:t>
            </a:r>
            <a:r>
              <a:rPr lang="el-GR" dirty="0"/>
              <a:t>ιατροφαρμακευτικής περίθαλψης</a:t>
            </a:r>
          </a:p>
          <a:p>
            <a:r>
              <a:rPr lang="el-GR" dirty="0"/>
              <a:t> (δημόσιας και ιδιωτικής) και κοινωνικής πρόνοιας: </a:t>
            </a:r>
          </a:p>
          <a:p>
            <a:r>
              <a:rPr lang="el-GR" b="1" dirty="0"/>
              <a:t>Τα σημερινά συστήματα </a:t>
            </a:r>
            <a:r>
              <a:rPr lang="el-GR" dirty="0"/>
              <a:t>ιατροφαρμακευτικής περίθαλψης είναι σε</a:t>
            </a:r>
          </a:p>
          <a:p>
            <a:r>
              <a:rPr lang="el-GR" dirty="0"/>
              <a:t> θέση να αντιμετωπίσουν μεγαλύτερο φάσμα παθήσεων σε ευπαθείς</a:t>
            </a:r>
          </a:p>
          <a:p>
            <a:r>
              <a:rPr lang="el-GR" dirty="0"/>
              <a:t> ομάδες, όπως για παράδειγμα οι ηλικιωμένοι.</a:t>
            </a:r>
          </a:p>
        </p:txBody>
      </p:sp>
    </p:spTree>
    <p:extLst>
      <p:ext uri="{BB962C8B-B14F-4D97-AF65-F5344CB8AC3E}">
        <p14:creationId xmlns:p14="http://schemas.microsoft.com/office/powerpoint/2010/main" val="1680880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D4236D-8BE4-C4F7-1A00-1FE4D75AA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941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200" b="1" dirty="0"/>
              <a:t>16</a:t>
            </a:r>
            <a:br>
              <a:rPr lang="el-GR" sz="3200" b="1" dirty="0"/>
            </a:b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Η εξέλιξη της τεχνολογίας</a:t>
            </a:r>
            <a:b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l-GR" sz="32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854482E-6A68-7FE2-4EB7-F69A79FBE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15" y="1458410"/>
            <a:ext cx="11655707" cy="5162309"/>
          </a:xfrm>
        </p:spPr>
        <p:txBody>
          <a:bodyPr>
            <a:normAutofit/>
          </a:bodyPr>
          <a:lstStyle/>
          <a:p>
            <a:r>
              <a:rPr lang="el-GR" b="1" dirty="0"/>
              <a:t>2. Η εξέλιξη της τεχνολογίας – τεχνολογικών καινοτομιών</a:t>
            </a:r>
            <a:r>
              <a:rPr lang="el-GR" dirty="0"/>
              <a:t>: </a:t>
            </a:r>
          </a:p>
          <a:p>
            <a:r>
              <a:rPr lang="el-GR" dirty="0"/>
              <a:t>Με τις διάφορες διαδικτυακές πλατφόρμες αναζήτησης, οι τουρίστες</a:t>
            </a:r>
          </a:p>
          <a:p>
            <a:r>
              <a:rPr lang="el-GR" dirty="0"/>
              <a:t> τρίτης ηλικίας είναι σε θέση να αναζητήσουν προορισμούς εκτός της</a:t>
            </a:r>
          </a:p>
          <a:p>
            <a:r>
              <a:rPr lang="el-GR" dirty="0"/>
              <a:t> χώρας τους, όπως επίσης, να επιλέξουν συγκεκριμένες</a:t>
            </a:r>
          </a:p>
          <a:p>
            <a:r>
              <a:rPr lang="el-GR" dirty="0"/>
              <a:t> υπηρεσίες/δραστηριότητες. </a:t>
            </a:r>
          </a:p>
          <a:p>
            <a:r>
              <a:rPr lang="el-GR" b="1" dirty="0"/>
              <a:t>Επίσης, η διαθεσιμότητα </a:t>
            </a:r>
            <a:r>
              <a:rPr lang="el-GR" dirty="0"/>
              <a:t>της υποβοηθητικής τεχνολογίας των έξυπνων</a:t>
            </a:r>
          </a:p>
          <a:p>
            <a:r>
              <a:rPr lang="el-GR" dirty="0"/>
              <a:t> οικιακών συσκευών (</a:t>
            </a:r>
            <a:r>
              <a:rPr lang="el-GR" dirty="0" err="1"/>
              <a:t>smart</a:t>
            </a:r>
            <a:r>
              <a:rPr lang="el-GR" dirty="0"/>
              <a:t> </a:t>
            </a:r>
            <a:r>
              <a:rPr lang="el-GR" dirty="0" err="1"/>
              <a:t>homes</a:t>
            </a:r>
            <a:r>
              <a:rPr lang="el-GR" dirty="0"/>
              <a:t>) και της εξ αποστάσεως παρακολούθησης</a:t>
            </a:r>
          </a:p>
          <a:p>
            <a:r>
              <a:rPr lang="el-GR" dirty="0"/>
              <a:t> και νοσηλείας (μέσω συστημάτων τηλεϊατρικής και τηλεμετρίας), επιτρέπει</a:t>
            </a:r>
          </a:p>
          <a:p>
            <a:r>
              <a:rPr lang="el-GR" dirty="0"/>
              <a:t> στους τουρίστες τρίτης ηλικίας να ταξιδεύουν σε μέσες και μεγάλες</a:t>
            </a:r>
          </a:p>
          <a:p>
            <a:r>
              <a:rPr lang="el-GR" dirty="0"/>
              <a:t> αποστάσεις</a:t>
            </a:r>
          </a:p>
        </p:txBody>
      </p:sp>
    </p:spTree>
    <p:extLst>
      <p:ext uri="{BB962C8B-B14F-4D97-AF65-F5344CB8AC3E}">
        <p14:creationId xmlns:p14="http://schemas.microsoft.com/office/powerpoint/2010/main" val="2665334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14FBA7-4752-DAD8-4C12-DC8FC187A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6516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200" b="1" dirty="0"/>
              <a:t>17</a:t>
            </a:r>
            <a:br>
              <a:rPr lang="el-GR" sz="3200" b="1" dirty="0"/>
            </a:b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στρατηγικές για την ανάπτυξη</a:t>
            </a:r>
            <a:br>
              <a:rPr lang="el-GR" sz="3200" b="1" dirty="0"/>
            </a:br>
            <a:br>
              <a:rPr lang="el-GR" sz="3200" b="1" dirty="0"/>
            </a:br>
            <a:endParaRPr lang="el-GR" sz="32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59C2548-AF05-3527-C25A-3139000C1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71" y="1469986"/>
            <a:ext cx="11921923" cy="5231756"/>
          </a:xfrm>
        </p:spPr>
        <p:txBody>
          <a:bodyPr/>
          <a:lstStyle/>
          <a:p>
            <a:r>
              <a:rPr lang="el-GR" b="1" dirty="0"/>
              <a:t>3. Ειδικές πρωτοβουλίες/ενέργειες</a:t>
            </a:r>
            <a:r>
              <a:rPr lang="el-GR" dirty="0"/>
              <a:t> από ιδιωτικούς/δημοσίους/εθνικούς/</a:t>
            </a:r>
          </a:p>
          <a:p>
            <a:r>
              <a:rPr lang="el-GR" dirty="0"/>
              <a:t> παγκόσμιους φορείς, που ενισχύουν και τον τουρισμό τρίτης ηλικίας (πχ. Οι</a:t>
            </a:r>
          </a:p>
          <a:p>
            <a:r>
              <a:rPr lang="el-GR" dirty="0"/>
              <a:t> ευρωπαϊκές πρωτοβουλίες Cycling,32 European </a:t>
            </a:r>
            <a:r>
              <a:rPr lang="el-GR" dirty="0" err="1"/>
              <a:t>Greenways</a:t>
            </a:r>
            <a:r>
              <a:rPr lang="el-GR" dirty="0"/>
              <a:t>, Cultural Routes,98</a:t>
            </a:r>
          </a:p>
          <a:p>
            <a:r>
              <a:rPr lang="el-GR" dirty="0"/>
              <a:t> κ.ά.):</a:t>
            </a:r>
          </a:p>
          <a:p>
            <a:r>
              <a:rPr lang="el-GR" dirty="0"/>
              <a:t> </a:t>
            </a:r>
            <a:r>
              <a:rPr lang="el-GR" b="1" dirty="0"/>
              <a:t>Έχουν καταγραφεί πολλές ενέργειες</a:t>
            </a:r>
            <a:r>
              <a:rPr lang="el-GR" dirty="0"/>
              <a:t>, πρωτοβουλίες, όπως επίσης, και</a:t>
            </a:r>
          </a:p>
          <a:p>
            <a:r>
              <a:rPr lang="el-GR" dirty="0"/>
              <a:t> εθνικές στρατηγικές για την ανάπτυξη και προώθηση του τουρισμού τρίτης</a:t>
            </a:r>
          </a:p>
          <a:p>
            <a:r>
              <a:rPr lang="el-GR" dirty="0"/>
              <a:t> ηλικίας. </a:t>
            </a:r>
          </a:p>
          <a:p>
            <a:r>
              <a:rPr lang="el-GR" b="1" dirty="0"/>
              <a:t>Αυτό έχει ως αποτέλεσμα </a:t>
            </a:r>
            <a:r>
              <a:rPr lang="el-GR" dirty="0"/>
              <a:t>την καλυτέρευση της ποιότητας των δομών</a:t>
            </a:r>
          </a:p>
          <a:p>
            <a:r>
              <a:rPr lang="el-GR" dirty="0"/>
              <a:t> φιλοξενίας, καθώς και των παρεχόμενων υπηρεσιών, αλλά και τη διεύρυνση</a:t>
            </a:r>
          </a:p>
          <a:p>
            <a:r>
              <a:rPr lang="el-GR" dirty="0"/>
              <a:t> του διαμορφούμενου τουριστικού προϊόντος.</a:t>
            </a:r>
          </a:p>
        </p:txBody>
      </p:sp>
    </p:spTree>
    <p:extLst>
      <p:ext uri="{BB962C8B-B14F-4D97-AF65-F5344CB8AC3E}">
        <p14:creationId xmlns:p14="http://schemas.microsoft.com/office/powerpoint/2010/main" val="250967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16B3A1-78AE-520E-7AE4-D70029691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3200" dirty="0"/>
              <a:t>18</a:t>
            </a:r>
            <a:br>
              <a:rPr lang="el-GR" sz="3200" dirty="0"/>
            </a:b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Ο συνδυασμός και η διασύνδεση</a:t>
            </a:r>
            <a:br>
              <a:rPr lang="el-GR" sz="3200" dirty="0"/>
            </a:br>
            <a:endParaRPr lang="el-GR" sz="32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23DF33-D103-6C7D-DC75-9CDF2E1CC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619" y="1435260"/>
            <a:ext cx="11759879" cy="5266481"/>
          </a:xfrm>
        </p:spPr>
        <p:txBody>
          <a:bodyPr>
            <a:normAutofit lnSpcReduction="10000"/>
          </a:bodyPr>
          <a:lstStyle/>
          <a:p>
            <a:r>
              <a:rPr lang="el-GR" b="1" dirty="0"/>
              <a:t>4. Ο συνδυασμός και η διασύνδεση </a:t>
            </a:r>
            <a:r>
              <a:rPr lang="el-GR" dirty="0"/>
              <a:t>των μονάδων φιλοξενίας με</a:t>
            </a:r>
          </a:p>
          <a:p>
            <a:r>
              <a:rPr lang="el-GR" dirty="0"/>
              <a:t> υγειονομικές μονάδες προς αντιμετώπιση ενδεχόμενων προβλημάτων</a:t>
            </a:r>
          </a:p>
          <a:p>
            <a:r>
              <a:rPr lang="el-GR" dirty="0"/>
              <a:t> υγείας (χρόνιων και έκτακτων περιστατικών): </a:t>
            </a:r>
          </a:p>
          <a:p>
            <a:r>
              <a:rPr lang="el-GR" b="1" dirty="0"/>
              <a:t>Ένα ποσοστό ατόμων τρίτης ηλικίας </a:t>
            </a:r>
            <a:r>
              <a:rPr lang="el-GR" dirty="0"/>
              <a:t>πάσχει από κάποια πάθηση ή έχει</a:t>
            </a:r>
          </a:p>
          <a:p>
            <a:r>
              <a:rPr lang="el-GR" dirty="0"/>
              <a:t> κάποιο πρόβλημα υγείας. </a:t>
            </a:r>
          </a:p>
          <a:p>
            <a:r>
              <a:rPr lang="el-GR" b="1" dirty="0"/>
              <a:t>Αυτό αποτελεί αποτρεπτικό παράγοντα </a:t>
            </a:r>
            <a:r>
              <a:rPr lang="el-GR" dirty="0"/>
              <a:t>για τουρισμό σε οιανδήποτε περιοχή. </a:t>
            </a:r>
          </a:p>
          <a:p>
            <a:r>
              <a:rPr lang="el-GR" b="1" dirty="0"/>
              <a:t>Στην περίπτωση όμως </a:t>
            </a:r>
            <a:r>
              <a:rPr lang="el-GR" dirty="0"/>
              <a:t>που πλησίον της μονάδας φιλοξενίας υπάρχει</a:t>
            </a:r>
          </a:p>
          <a:p>
            <a:r>
              <a:rPr lang="el-GR" dirty="0"/>
              <a:t> υγειονομική μονάδα για την κάλυψη των υγειονομικών τους αναγκών, τότε ο</a:t>
            </a:r>
          </a:p>
          <a:p>
            <a:r>
              <a:rPr lang="el-GR" dirty="0"/>
              <a:t> παράγοντας του φόβου και της ανασφάλειας μικραίνει σημαντικά και έτσι</a:t>
            </a:r>
          </a:p>
          <a:p>
            <a:r>
              <a:rPr lang="el-GR" dirty="0"/>
              <a:t> μπορούν να απολαύσουν τις διακοπές τους.</a:t>
            </a:r>
          </a:p>
        </p:txBody>
      </p:sp>
    </p:spTree>
    <p:extLst>
      <p:ext uri="{BB962C8B-B14F-4D97-AF65-F5344CB8AC3E}">
        <p14:creationId xmlns:p14="http://schemas.microsoft.com/office/powerpoint/2010/main" val="528943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A55D56-FC98-6910-0693-8F840802C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b="1" dirty="0"/>
              <a:t>19</a:t>
            </a:r>
            <a:br>
              <a:rPr lang="el-GR" sz="3200" b="1" dirty="0"/>
            </a:b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Η επιτάχυνση των διαδικασιών</a:t>
            </a:r>
            <a:endParaRPr lang="el-GR" sz="32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20EBBBC-7C7A-16B3-678B-E68F7CD40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5. Διευκόλυνση και επιτάχυνση διαδικασιών </a:t>
            </a:r>
            <a:r>
              <a:rPr lang="el-GR" dirty="0"/>
              <a:t>έκδοσης βίζας σε άτομα τρίτης ηλικίας: </a:t>
            </a:r>
          </a:p>
          <a:p>
            <a:r>
              <a:rPr lang="el-GR" b="1" dirty="0"/>
              <a:t>Οι ηλικιωμένοι επιλέγουν </a:t>
            </a:r>
            <a:r>
              <a:rPr lang="el-GR" dirty="0"/>
              <a:t>προορισμούς για τους οποίους δεν αντιμετωπίζουν πολλά εμπόδια κατά τη διοργάνωση του ταξιδιού. </a:t>
            </a:r>
          </a:p>
          <a:p>
            <a:r>
              <a:rPr lang="el-GR" b="1" dirty="0"/>
              <a:t>Η έκδοση βίζας αποτελεί </a:t>
            </a:r>
            <a:r>
              <a:rPr lang="el-GR" dirty="0"/>
              <a:t>μια διαδικασία χρονοβόρα και με αρκετή γραφειοκρατία. </a:t>
            </a:r>
          </a:p>
          <a:p>
            <a:r>
              <a:rPr lang="el-GR" b="1" dirty="0"/>
              <a:t>Η επιτάχυνση των διαδικασιών </a:t>
            </a:r>
            <a:r>
              <a:rPr lang="el-GR" dirty="0"/>
              <a:t>για την έκδοσή της αποτελεί</a:t>
            </a:r>
          </a:p>
          <a:p>
            <a:r>
              <a:rPr lang="el-GR" dirty="0"/>
              <a:t> σημαντικό θετικό στοιχείο για τα άτομα τρίτης ηλικίας.</a:t>
            </a:r>
          </a:p>
        </p:txBody>
      </p:sp>
    </p:spTree>
    <p:extLst>
      <p:ext uri="{BB962C8B-B14F-4D97-AF65-F5344CB8AC3E}">
        <p14:creationId xmlns:p14="http://schemas.microsoft.com/office/powerpoint/2010/main" val="1349317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38254DB-6993-FB10-8B52-8A5C3B406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9584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2</a:t>
            </a:r>
            <a:br>
              <a:rPr lang="el-GR" dirty="0"/>
            </a:br>
            <a:r>
              <a:rPr lang="el-GR" sz="3600" b="1" dirty="0"/>
              <a:t>O ρόλος και οι υπηρεσίες των ενδιαφερόμενων μερών του τουρισμού τρίτης ηλικίας</a:t>
            </a:r>
            <a:br>
              <a:rPr lang="el-GR" sz="3600" b="1" dirty="0"/>
            </a:br>
            <a:r>
              <a:rPr lang="el-GR" sz="3600" b="1" dirty="0"/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252B483-B707-8AB8-671F-890EE15E1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52967"/>
          </a:xfrm>
        </p:spPr>
        <p:txBody>
          <a:bodyPr/>
          <a:lstStyle/>
          <a:p>
            <a:r>
              <a:rPr lang="el-GR" b="1" dirty="0"/>
              <a:t>Τα ενδιαφερόμενα μέρη </a:t>
            </a:r>
            <a:r>
              <a:rPr lang="el-GR" dirty="0"/>
              <a:t>της τουριστικής βιομηχανίας τρίτης ηλικίας</a:t>
            </a:r>
          </a:p>
          <a:p>
            <a:r>
              <a:rPr lang="el-GR" dirty="0"/>
              <a:t> οφείλουν να λαμβάνουν υπόψη τα κριτήρια επιλογής και τους</a:t>
            </a:r>
          </a:p>
          <a:p>
            <a:r>
              <a:rPr lang="el-GR" dirty="0"/>
              <a:t> παράγοντες ώθησης και έλξης τουρισμού τρίτης ηλικίας για τη</a:t>
            </a:r>
          </a:p>
          <a:p>
            <a:r>
              <a:rPr lang="el-GR" dirty="0"/>
              <a:t> διαμόρφωση του κατάλληλου τουριστικού προϊόντος.</a:t>
            </a:r>
          </a:p>
          <a:p>
            <a:r>
              <a:rPr lang="el-GR" b="1" dirty="0"/>
              <a:t>Αναφορικά με την ανάπτυξη </a:t>
            </a:r>
            <a:r>
              <a:rPr lang="el-GR" dirty="0"/>
              <a:t>εξειδικευμένων στρατηγικών και</a:t>
            </a:r>
          </a:p>
          <a:p>
            <a:r>
              <a:rPr lang="el-GR" dirty="0"/>
              <a:t> προϊόντων ή πακέτων υπηρεσιών, προωθούνται από πολλά</a:t>
            </a:r>
          </a:p>
          <a:p>
            <a:r>
              <a:rPr lang="el-GR" dirty="0"/>
              <a:t> ξενοδοχεία ή ταξιδιωτικούς πράκτορες, ειδικές υπηρεσίες, όπως για</a:t>
            </a:r>
          </a:p>
          <a:p>
            <a:r>
              <a:rPr lang="el-GR" dirty="0"/>
              <a:t> παράδειγμα στη Ρωσία και σε άλλες χώρες οι περιηγήσεις με</a:t>
            </a:r>
          </a:p>
          <a:p>
            <a:r>
              <a:rPr lang="el-GR" dirty="0"/>
              <a:t> συνοδούς για άτομα τρίτης ηλικίας</a:t>
            </a:r>
          </a:p>
        </p:txBody>
      </p:sp>
    </p:spTree>
    <p:extLst>
      <p:ext uri="{BB962C8B-B14F-4D97-AF65-F5344CB8AC3E}">
        <p14:creationId xmlns:p14="http://schemas.microsoft.com/office/powerpoint/2010/main" val="2420629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04CF6E-3295-2BB8-7E21-4C9422670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3200" b="1" dirty="0"/>
              <a:t>20</a:t>
            </a:r>
            <a:br>
              <a:rPr lang="el-GR" sz="3200" b="1" dirty="0"/>
            </a:br>
            <a:r>
              <a:rPr lang="el-GR" sz="3200" b="1" dirty="0"/>
              <a:t>1.2.2. Παγκόσμιες Πολιτικές Που Συνδέονται Με Την Τρίτη Ηλικία -</a:t>
            </a:r>
            <a:br>
              <a:rPr lang="el-GR" sz="3200" b="1" dirty="0"/>
            </a:br>
            <a:r>
              <a:rPr lang="el-GR" sz="3200" b="1" dirty="0"/>
              <a:t>Ενεργητική Διαβίωση Του </a:t>
            </a:r>
            <a:r>
              <a:rPr lang="el-GR" sz="3200" b="1" dirty="0" err="1"/>
              <a:t>Π.ο.υ</a:t>
            </a:r>
            <a:r>
              <a:rPr lang="el-GR" sz="3200" b="1" dirty="0"/>
              <a:t>.</a:t>
            </a:r>
            <a:br>
              <a:rPr lang="el-GR" sz="3200" b="1" dirty="0"/>
            </a:br>
            <a:endParaRPr lang="el-GR" sz="32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E4C1397-1AE8-132A-5B1F-5CC9F898B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Ο Π.Ο.Υ εξέδωσε το 2007 </a:t>
            </a:r>
            <a:r>
              <a:rPr lang="el-GR" dirty="0"/>
              <a:t>τον Οδηγό «</a:t>
            </a:r>
            <a:r>
              <a:rPr lang="el-GR" dirty="0" err="1"/>
              <a:t>Global</a:t>
            </a:r>
            <a:r>
              <a:rPr lang="el-GR" dirty="0"/>
              <a:t> </a:t>
            </a:r>
            <a:r>
              <a:rPr lang="el-GR" dirty="0" err="1"/>
              <a:t>age-friendly</a:t>
            </a:r>
            <a:r>
              <a:rPr lang="el-GR" dirty="0"/>
              <a:t> </a:t>
            </a:r>
            <a:r>
              <a:rPr lang="el-GR" dirty="0" err="1"/>
              <a:t>cities</a:t>
            </a:r>
            <a:r>
              <a:rPr lang="el-GR" dirty="0"/>
              <a:t>, a</a:t>
            </a:r>
          </a:p>
          <a:p>
            <a:r>
              <a:rPr lang="el-GR" dirty="0"/>
              <a:t> </a:t>
            </a:r>
            <a:r>
              <a:rPr lang="el-GR" dirty="0" err="1"/>
              <a:t>guide</a:t>
            </a:r>
            <a:r>
              <a:rPr lang="el-GR" dirty="0"/>
              <a:t>» (2007), ο οποίος αναφέρεται στα χαρακτηριστικά των</a:t>
            </a:r>
          </a:p>
          <a:p>
            <a:r>
              <a:rPr lang="el-GR" dirty="0"/>
              <a:t> φιλικών πόλεων ως προς τα άτομα τρίτης ηλικίας και στις αρχές της</a:t>
            </a:r>
          </a:p>
          <a:p>
            <a:r>
              <a:rPr lang="el-GR" dirty="0"/>
              <a:t> ενεργούς διαβίωσης. </a:t>
            </a:r>
          </a:p>
          <a:p>
            <a:r>
              <a:rPr lang="el-GR" b="1" dirty="0"/>
              <a:t>Ο ορισμός της «ενεργούς διαβίωσης» </a:t>
            </a:r>
            <a:r>
              <a:rPr lang="el-GR" dirty="0"/>
              <a:t>είναι η διεργασία της</a:t>
            </a:r>
          </a:p>
          <a:p>
            <a:r>
              <a:rPr lang="el-GR" dirty="0"/>
              <a:t> βελτιστοποίησης των ευκαιριών για καλύτερη υγεία,</a:t>
            </a:r>
          </a:p>
          <a:p>
            <a:r>
              <a:rPr lang="el-GR" dirty="0"/>
              <a:t> </a:t>
            </a:r>
            <a:r>
              <a:rPr lang="el-GR" dirty="0" err="1"/>
              <a:t>συμμετοχικότητα</a:t>
            </a:r>
            <a:r>
              <a:rPr lang="el-GR" dirty="0"/>
              <a:t> και ασφάλεια, με στόχο την ενίσχυση της</a:t>
            </a:r>
          </a:p>
          <a:p>
            <a:r>
              <a:rPr lang="el-GR" dirty="0"/>
              <a:t> ποιότητας ζωής, καθώς το άτομο μεγαλώνει (Σχήμα 1)</a:t>
            </a:r>
          </a:p>
        </p:txBody>
      </p:sp>
    </p:spTree>
    <p:extLst>
      <p:ext uri="{BB962C8B-B14F-4D97-AF65-F5344CB8AC3E}">
        <p14:creationId xmlns:p14="http://schemas.microsoft.com/office/powerpoint/2010/main" val="344093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808669-8474-D81B-6570-43663ECCD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b="1" dirty="0"/>
              <a:t>21</a:t>
            </a:r>
            <a:br>
              <a:rPr lang="el-GR" sz="3200" b="1" dirty="0"/>
            </a:br>
            <a:r>
              <a:rPr lang="el-GR" sz="3200" b="1" dirty="0"/>
              <a:t>σχήμα 1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E5375B9-4738-5612-6ADB-209703575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7306" y="1825624"/>
            <a:ext cx="8623140" cy="45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01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757300-7E38-603D-3B6D-AA18D96DA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3446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200" b="1" dirty="0"/>
              <a:t>22</a:t>
            </a:r>
            <a:br>
              <a:rPr lang="el-GR" sz="3200" b="1" dirty="0"/>
            </a:br>
            <a:r>
              <a:rPr lang="el-GR" sz="3200" b="1" dirty="0"/>
              <a:t>Σύμφωνα με τον οδηγό</a:t>
            </a:r>
            <a:br>
              <a:rPr lang="el-GR" sz="3200" b="1" dirty="0"/>
            </a:br>
            <a:br>
              <a:rPr lang="el-GR" sz="3200" b="1" dirty="0"/>
            </a:br>
            <a:endParaRPr lang="el-GR" sz="32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947B54F-3FFC-BBE0-ABC5-A01A65DA5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7" y="856528"/>
            <a:ext cx="11875625" cy="5822064"/>
          </a:xfrm>
        </p:spPr>
        <p:txBody>
          <a:bodyPr>
            <a:normAutofit lnSpcReduction="10000"/>
          </a:bodyPr>
          <a:lstStyle/>
          <a:p>
            <a:r>
              <a:rPr lang="el-GR" b="1" dirty="0"/>
              <a:t>Σύμφωνα με τον οδηγό, </a:t>
            </a:r>
            <a:r>
              <a:rPr lang="el-GR" dirty="0"/>
              <a:t>οι πόλεις που χαρακτηρίζονται ως φιλικές της</a:t>
            </a:r>
          </a:p>
          <a:p>
            <a:r>
              <a:rPr lang="el-GR" dirty="0"/>
              <a:t> ενεργούς διαβίωσης εφαρμόζουν συγκεκριμένες πολιτικές, διαθέτουν</a:t>
            </a:r>
          </a:p>
          <a:p>
            <a:r>
              <a:rPr lang="el-GR" dirty="0"/>
              <a:t> υπηρεσίες, δομές και περιβάλλοντα κατάλληλα ώστε να υποστηρίζουν και να</a:t>
            </a:r>
          </a:p>
          <a:p>
            <a:r>
              <a:rPr lang="el-GR" dirty="0"/>
              <a:t> διευκολύνουν τα άτομα να μεγαλώνουν και να γηράσκουν ως ενεργοί πολίτες</a:t>
            </a:r>
          </a:p>
          <a:p>
            <a:r>
              <a:rPr lang="el-GR" dirty="0"/>
              <a:t> μέσα από: </a:t>
            </a:r>
          </a:p>
          <a:p>
            <a:pPr marL="0" indent="0">
              <a:buNone/>
            </a:pPr>
            <a:r>
              <a:rPr lang="el-GR" b="1" dirty="0"/>
              <a:t>1.την αναγνώριση του μεγάλου εύρους </a:t>
            </a:r>
            <a:r>
              <a:rPr lang="el-GR" dirty="0"/>
              <a:t>των διαθέσιμων δυνατοτήτων και πόρων των ηλικιωμένων ατόμων. </a:t>
            </a:r>
          </a:p>
          <a:p>
            <a:pPr marL="0" indent="0">
              <a:buNone/>
            </a:pPr>
            <a:r>
              <a:rPr lang="el-GR" b="1" dirty="0"/>
              <a:t>2.την αντιμετώπιση </a:t>
            </a:r>
            <a:r>
              <a:rPr lang="el-GR" dirty="0"/>
              <a:t>και ελαστική απόκριση στις ανάγκες και τις επιθυμίες του ατόμου οι οποίες σχετίζονται με την ηλικία και τη γήρανση. </a:t>
            </a:r>
          </a:p>
          <a:p>
            <a:pPr marL="0" indent="0">
              <a:buNone/>
            </a:pPr>
            <a:r>
              <a:rPr lang="el-GR" b="1" dirty="0"/>
              <a:t>3 τον σεβασμό </a:t>
            </a:r>
            <a:r>
              <a:rPr lang="el-GR" dirty="0"/>
              <a:t>των αποφάσεων και τις επιλογές του τρόπου ζωής του ατόμου</a:t>
            </a:r>
            <a:r>
              <a:rPr lang="el-GR"/>
              <a:t>.  </a:t>
            </a:r>
            <a:r>
              <a:rPr lang="el-GR" dirty="0"/>
              <a:t>την προστασία εκείνων που είναι ευάλωτοι. </a:t>
            </a:r>
          </a:p>
          <a:p>
            <a:pPr marL="0" indent="0">
              <a:buNone/>
            </a:pPr>
            <a:r>
              <a:rPr lang="el-GR" b="1" dirty="0"/>
              <a:t>4 την προώθηση </a:t>
            </a:r>
            <a:r>
              <a:rPr lang="el-GR" dirty="0"/>
              <a:t>της ενσωμάτωσης και συνεισφοράς τους σε όλα τα πεδία της ζωής της κοινότητας.</a:t>
            </a:r>
          </a:p>
        </p:txBody>
      </p:sp>
    </p:spTree>
    <p:extLst>
      <p:ext uri="{BB962C8B-B14F-4D97-AF65-F5344CB8AC3E}">
        <p14:creationId xmlns:p14="http://schemas.microsoft.com/office/powerpoint/2010/main" val="1401525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92197F-2ED1-E423-3301-EE396E1E9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8642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200" dirty="0"/>
              <a:t>23</a:t>
            </a:r>
            <a:br>
              <a:rPr lang="el-GR" sz="3200" dirty="0"/>
            </a:b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age-friendly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  <a:b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l-GR" sz="32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C184FC-5303-4172-D418-0A3DC6134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7858"/>
            <a:ext cx="11099157" cy="5330141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Στα αποτελέσματα της μελέτης παρατίθεται λίστα κριτηρίων για τον χαρακτηρισμό των πόλεων ως «</a:t>
            </a:r>
            <a:r>
              <a:rPr lang="el-GR" dirty="0" err="1"/>
              <a:t>age-friendly</a:t>
            </a:r>
            <a:r>
              <a:rPr lang="el-GR" dirty="0"/>
              <a:t>», τα οποία περιλαμβάνουν στον Οδηγό του Π.Ο.Υ τις παρακάτω παραμέτρους (Σχήμα 2): </a:t>
            </a:r>
          </a:p>
          <a:p>
            <a:r>
              <a:rPr lang="el-GR" dirty="0"/>
              <a:t>• Συνθήκες στέγασης </a:t>
            </a:r>
          </a:p>
          <a:p>
            <a:r>
              <a:rPr lang="el-GR" dirty="0"/>
              <a:t>• Μέσα μεταφοράς </a:t>
            </a:r>
          </a:p>
          <a:p>
            <a:r>
              <a:rPr lang="el-GR" dirty="0"/>
              <a:t>• Εξωτερικοί χώροι και περιβάλλον</a:t>
            </a:r>
          </a:p>
          <a:p>
            <a:r>
              <a:rPr lang="el-GR" dirty="0"/>
              <a:t> • Υπηρεσίες υγείας και υποστήριξης στην κοινότητα </a:t>
            </a:r>
          </a:p>
          <a:p>
            <a:r>
              <a:rPr lang="el-GR" dirty="0"/>
              <a:t>• Επικοινωνία και πληροφόρηση</a:t>
            </a:r>
          </a:p>
          <a:p>
            <a:r>
              <a:rPr lang="el-GR" dirty="0"/>
              <a:t> • Ενσωμάτωση του πολίτη και απασχόληση </a:t>
            </a:r>
          </a:p>
          <a:p>
            <a:r>
              <a:rPr lang="el-GR" dirty="0"/>
              <a:t>• Σεβασμός και κοινωνικές υπηρεσίες </a:t>
            </a:r>
          </a:p>
          <a:p>
            <a:r>
              <a:rPr lang="el-GR" dirty="0"/>
              <a:t>• Κοινωνική </a:t>
            </a:r>
            <a:r>
              <a:rPr lang="el-GR" dirty="0" err="1"/>
              <a:t>συμμετοχικότητα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54832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73DFDC-56DC-980C-E26B-935422BE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dirty="0"/>
              <a:t>24</a:t>
            </a:r>
            <a:br>
              <a:rPr lang="el-GR" sz="3200" dirty="0"/>
            </a:br>
            <a:r>
              <a:rPr lang="el-GR" sz="3200" dirty="0"/>
              <a:t>σχήμα 2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A8B8653-B030-A888-4B7E-CDDB2D724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066" y="1825625"/>
            <a:ext cx="81601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92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A8871B-0718-2B01-62D1-F5EBB285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941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3</a:t>
            </a:r>
            <a:br>
              <a:rPr lang="el-GR" dirty="0"/>
            </a:br>
            <a:r>
              <a:rPr lang="el-GR" sz="3600" b="1" dirty="0"/>
              <a:t>ο αυξανόμενος αριθμός τουριστών τρίτης ηλικίας</a:t>
            </a:r>
            <a:br>
              <a:rPr lang="el-GR" sz="3600" b="1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76168EB-4D51-6DB6-A692-045904213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1" y="1527858"/>
            <a:ext cx="11539959" cy="5127585"/>
          </a:xfrm>
        </p:spPr>
        <p:txBody>
          <a:bodyPr/>
          <a:lstStyle/>
          <a:p>
            <a:r>
              <a:rPr lang="el-GR" dirty="0"/>
              <a:t> </a:t>
            </a:r>
            <a:r>
              <a:rPr lang="el-GR" b="1" dirty="0"/>
              <a:t>Με τον αυξανόμενο αριθμό </a:t>
            </a:r>
            <a:r>
              <a:rPr lang="el-GR" dirty="0"/>
              <a:t>τουριστών τρίτης ηλικίας, τα ξενοδοχεία δεν</a:t>
            </a:r>
          </a:p>
          <a:p>
            <a:r>
              <a:rPr lang="el-GR" dirty="0"/>
              <a:t> έχουν εντάξει μόνον υπηρεσίες ιατρικής περίθαλψης στο εύρος των</a:t>
            </a:r>
          </a:p>
          <a:p>
            <a:r>
              <a:rPr lang="el-GR" dirty="0"/>
              <a:t> παροχών τους, αλλά σε πολλές περιπτώσεις και υπηρεσίες ειδικής</a:t>
            </a:r>
          </a:p>
          <a:p>
            <a:r>
              <a:rPr lang="el-GR" dirty="0"/>
              <a:t> γηριατρικής φροντίδας.  </a:t>
            </a:r>
          </a:p>
          <a:p>
            <a:r>
              <a:rPr lang="el-GR" b="1" dirty="0"/>
              <a:t>Στο μέλλον προβλέπεται </a:t>
            </a:r>
            <a:r>
              <a:rPr lang="el-GR" dirty="0"/>
              <a:t>πως τα ξενοδοχεία θα αναγκαστούν να αυξήσουν</a:t>
            </a:r>
          </a:p>
          <a:p>
            <a:r>
              <a:rPr lang="el-GR" dirty="0"/>
              <a:t> τον αριθμό των μελών του προσωπικού τους που θα απασχολείται με τη φροντίδα ηλικιωμένων. </a:t>
            </a:r>
          </a:p>
          <a:p>
            <a:r>
              <a:rPr lang="el-GR" b="1" dirty="0"/>
              <a:t>Η στέγαση ηλικιωμένων </a:t>
            </a:r>
            <a:r>
              <a:rPr lang="el-GR" dirty="0"/>
              <a:t>και η κάλυψη των ειδικών αναγκών τους φαίνεται</a:t>
            </a:r>
          </a:p>
          <a:p>
            <a:r>
              <a:rPr lang="el-GR" dirty="0"/>
              <a:t> πως θα αποτελέσει σημαντική προτεραιότητα για πολλές διεθνείς αλυσίδες</a:t>
            </a:r>
          </a:p>
          <a:p>
            <a:r>
              <a:rPr lang="el-GR" dirty="0"/>
              <a:t> ξενοδοχείων.84,85,86</a:t>
            </a:r>
          </a:p>
        </p:txBody>
      </p:sp>
    </p:spTree>
    <p:extLst>
      <p:ext uri="{BB962C8B-B14F-4D97-AF65-F5344CB8AC3E}">
        <p14:creationId xmlns:p14="http://schemas.microsoft.com/office/powerpoint/2010/main" val="3545586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4827A53-8DC7-A1CE-AD2E-9977D2B7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1791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200" b="1" dirty="0"/>
              <a:t>4</a:t>
            </a:r>
            <a:br>
              <a:rPr lang="el-GR" sz="3200" b="1" dirty="0"/>
            </a:br>
            <a:r>
              <a:rPr lang="el-GR" sz="3200" b="1" dirty="0"/>
              <a:t>Προϋποθέσεις και χαρακτηριστικά του προορισμού</a:t>
            </a:r>
            <a:br>
              <a:rPr lang="el-GR" sz="3200" b="1" dirty="0"/>
            </a:br>
            <a:endParaRPr lang="el-GR" sz="32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358EF54-33FE-D0CE-C968-1A9180CD7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95" y="1226916"/>
            <a:ext cx="11829327" cy="5521125"/>
          </a:xfrm>
        </p:spPr>
        <p:txBody>
          <a:bodyPr/>
          <a:lstStyle/>
          <a:p>
            <a:r>
              <a:rPr lang="el-GR" b="1" dirty="0"/>
              <a:t>Η ανάπτυξη και προώθηση </a:t>
            </a:r>
            <a:r>
              <a:rPr lang="el-GR" dirty="0"/>
              <a:t>αυτής της κατηγορίας ατομικού ή ομαδικού</a:t>
            </a:r>
          </a:p>
          <a:p>
            <a:r>
              <a:rPr lang="el-GR" dirty="0"/>
              <a:t> τουρισμού με γνώμονα την ποιότητα και την ασφάλεια των πελατών αποτελεί</a:t>
            </a:r>
          </a:p>
          <a:p>
            <a:r>
              <a:rPr lang="el-GR" dirty="0"/>
              <a:t> λύση, ίσως και αναγκαιότητα, για τους τουριστικούς προορισμούς κατά τη</a:t>
            </a:r>
          </a:p>
          <a:p>
            <a:r>
              <a:rPr lang="el-GR" dirty="0"/>
              <a:t> χαμηλή και μεσαία τουριστική περίοδο.</a:t>
            </a:r>
          </a:p>
          <a:p>
            <a:r>
              <a:rPr lang="el-GR" b="1" dirty="0"/>
              <a:t>Επιπρόσθετα, τα προγράμματα </a:t>
            </a:r>
            <a:r>
              <a:rPr lang="el-GR" dirty="0"/>
              <a:t>τουρισμού τρίτης ηλικίας σχεδιάζονται</a:t>
            </a:r>
          </a:p>
          <a:p>
            <a:r>
              <a:rPr lang="el-GR" dirty="0"/>
              <a:t> δίνοντας έμφαση στις αρχές βιωσιμότητας, όπως η προστασία του</a:t>
            </a:r>
          </a:p>
          <a:p>
            <a:r>
              <a:rPr lang="el-GR" dirty="0"/>
              <a:t> περιβάλλοντος και των φυσικών πόρων, η αξιοποίηση των τοπικών</a:t>
            </a:r>
          </a:p>
          <a:p>
            <a:r>
              <a:rPr lang="el-GR" dirty="0"/>
              <a:t> προϊόντων, η διατήρηση της φυσικής και της πολιτιστικής κληρονομιάς, η</a:t>
            </a:r>
          </a:p>
          <a:p>
            <a:r>
              <a:rPr lang="el-GR" dirty="0"/>
              <a:t> συνεργασία και ένταξη των ατόμων στις κοινωνίες υποδοχής, και η συμβολή</a:t>
            </a:r>
          </a:p>
          <a:p>
            <a:r>
              <a:rPr lang="el-GR" dirty="0"/>
              <a:t> στην τοπική ευημερία και την ανάπτυξη των τοπικών κοινωνιών. </a:t>
            </a:r>
          </a:p>
        </p:txBody>
      </p:sp>
    </p:spTree>
    <p:extLst>
      <p:ext uri="{BB962C8B-B14F-4D97-AF65-F5344CB8AC3E}">
        <p14:creationId xmlns:p14="http://schemas.microsoft.com/office/powerpoint/2010/main" val="3457492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653FABF-3048-953C-7521-DC9D4BA72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3200" dirty="0"/>
              <a:t>5</a:t>
            </a:r>
            <a:br>
              <a:rPr lang="el-GR" sz="3200" dirty="0"/>
            </a:br>
            <a:r>
              <a:rPr lang="el-GR" sz="3200" b="1" dirty="0"/>
              <a:t>Η</a:t>
            </a:r>
            <a:r>
              <a:rPr lang="el-GR" sz="3200" dirty="0"/>
              <a:t> </a:t>
            </a:r>
            <a:r>
              <a:rPr lang="el-GR" sz="2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ε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πίτευξη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των στόχων</a:t>
            </a:r>
            <a:br>
              <a:rPr lang="el-GR" sz="3200" dirty="0"/>
            </a:br>
            <a:endParaRPr lang="el-GR" sz="32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9AF25A7-010C-8B3C-EE78-90AB0EA49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41393"/>
          </a:xfrm>
        </p:spPr>
        <p:txBody>
          <a:bodyPr/>
          <a:lstStyle/>
          <a:p>
            <a:r>
              <a:rPr lang="el-GR" b="1" dirty="0"/>
              <a:t>Είναι ιδιαίτερα σημαντικό </a:t>
            </a:r>
            <a:r>
              <a:rPr lang="el-GR" dirty="0"/>
              <a:t>να ληφθούν υπόψη οι περιοχές που</a:t>
            </a:r>
          </a:p>
          <a:p>
            <a:r>
              <a:rPr lang="el-GR" dirty="0"/>
              <a:t> βρίσκονται εκτός των κυριότερων και μεγαλύτερων τουριστικών</a:t>
            </a:r>
          </a:p>
          <a:p>
            <a:r>
              <a:rPr lang="el-GR" dirty="0"/>
              <a:t> προορισμών (νησιά, βουνά, αραιοκατοικημένες, μεθοριακές και</a:t>
            </a:r>
          </a:p>
          <a:p>
            <a:r>
              <a:rPr lang="el-GR" dirty="0"/>
              <a:t> άλλες απομακρυσμένες περιοχές), </a:t>
            </a:r>
            <a:r>
              <a:rPr lang="el-GR" b="1" dirty="0"/>
              <a:t>προκειμένου να</a:t>
            </a:r>
          </a:p>
          <a:p>
            <a:r>
              <a:rPr lang="el-GR" b="1" dirty="0"/>
              <a:t> συμπεριληφθούν </a:t>
            </a:r>
            <a:r>
              <a:rPr lang="el-GR" dirty="0"/>
              <a:t>σε έναν ενιαίο σχεδιασμό για την εξασφάλιση της</a:t>
            </a:r>
          </a:p>
          <a:p>
            <a:r>
              <a:rPr lang="el-GR" dirty="0"/>
              <a:t> πλήρους δυναμικής ανάπτυξης κάθε περιοχής. </a:t>
            </a:r>
          </a:p>
          <a:p>
            <a:r>
              <a:rPr lang="el-GR" b="1" dirty="0"/>
              <a:t>Για την επίτευξη των στόχων </a:t>
            </a:r>
            <a:r>
              <a:rPr lang="el-GR" dirty="0"/>
              <a:t>αυτών προτεραιότητα αποτελεί η</a:t>
            </a:r>
          </a:p>
          <a:p>
            <a:r>
              <a:rPr lang="el-GR" dirty="0"/>
              <a:t> συνεργασία μεταξύ όλων των ενδιαφερόμενων μερών του</a:t>
            </a:r>
          </a:p>
          <a:p>
            <a:r>
              <a:rPr lang="el-GR" dirty="0"/>
              <a:t> κλάδου.88,89,90</a:t>
            </a:r>
          </a:p>
        </p:txBody>
      </p:sp>
    </p:spTree>
    <p:extLst>
      <p:ext uri="{BB962C8B-B14F-4D97-AF65-F5344CB8AC3E}">
        <p14:creationId xmlns:p14="http://schemas.microsoft.com/office/powerpoint/2010/main" val="2346284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DD2480-397D-8C5E-366F-2E21C9D7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3200" b="1" dirty="0"/>
              <a:t>6</a:t>
            </a:r>
            <a:br>
              <a:rPr lang="el-GR" sz="3200" b="1" dirty="0"/>
            </a:br>
            <a:r>
              <a:rPr lang="el-GR" sz="3200" b="1" dirty="0"/>
              <a:t>Προϋποθέσεις και χαρακτηριστικά των τουριστικών πακέτων</a:t>
            </a:r>
            <a:br>
              <a:rPr lang="el-GR" sz="3200" b="1" dirty="0"/>
            </a:br>
            <a:endParaRPr lang="el-GR" sz="32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844299D-8924-F0C3-64F7-C541022CC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71" y="1400536"/>
            <a:ext cx="11840901" cy="5208607"/>
          </a:xfrm>
        </p:spPr>
        <p:txBody>
          <a:bodyPr>
            <a:normAutofit/>
          </a:bodyPr>
          <a:lstStyle/>
          <a:p>
            <a:r>
              <a:rPr lang="el-GR" b="1" dirty="0"/>
              <a:t>Οι τουρίστες τρίτης ηλικίας </a:t>
            </a:r>
            <a:r>
              <a:rPr lang="el-GR" dirty="0"/>
              <a:t>μπορούν να σχηματίσουν αρνητική εικόνα</a:t>
            </a:r>
          </a:p>
          <a:p>
            <a:r>
              <a:rPr lang="el-GR" dirty="0"/>
              <a:t> για τις παρεχόμενες υπηρεσίες, ακόμα και αν πληρούνται οι</a:t>
            </a:r>
          </a:p>
          <a:p>
            <a:r>
              <a:rPr lang="el-GR" dirty="0"/>
              <a:t> αναμενόμενες προδιαγραφές ποιότητας και ασφάλειας, στην περίπτωση που το προϊόν είναι μαζικό και τυποποιημένο.</a:t>
            </a:r>
          </a:p>
          <a:p>
            <a:r>
              <a:rPr lang="el-GR" b="1" dirty="0"/>
              <a:t>Το τουριστικό προϊόν </a:t>
            </a:r>
            <a:r>
              <a:rPr lang="el-GR" dirty="0"/>
              <a:t>για τους ηλικιωμένους πρέπει να λαμβάνει υπόψη</a:t>
            </a:r>
          </a:p>
          <a:p>
            <a:r>
              <a:rPr lang="el-GR" dirty="0"/>
              <a:t> ορισμένα ειδικά στοιχεία, όπως η επιλογή της καταλληλότερης περιόδου από</a:t>
            </a:r>
          </a:p>
          <a:p>
            <a:r>
              <a:rPr lang="el-GR" dirty="0"/>
              <a:t> πλευράς κλίματος και συνθηκών, το μενού αναλόγως των διατροφικών</a:t>
            </a:r>
          </a:p>
          <a:p>
            <a:r>
              <a:rPr lang="el-GR" dirty="0"/>
              <a:t> συνηθειών των τουριστών, την προσβασιμότητα στον προορισμό, και,</a:t>
            </a:r>
          </a:p>
          <a:p>
            <a:r>
              <a:rPr lang="el-GR" dirty="0"/>
              <a:t> παράλληλα, να δίνει ειδική βαρύτητα στην ποιότητα της φιλοξενίας και των</a:t>
            </a:r>
          </a:p>
          <a:p>
            <a:r>
              <a:rPr lang="el-GR" dirty="0"/>
              <a:t> παρεχόμενων υπηρεσιών αλλά και στην ασφάλεια.</a:t>
            </a:r>
          </a:p>
        </p:txBody>
      </p:sp>
    </p:spTree>
    <p:extLst>
      <p:ext uri="{BB962C8B-B14F-4D97-AF65-F5344CB8AC3E}">
        <p14:creationId xmlns:p14="http://schemas.microsoft.com/office/powerpoint/2010/main" val="1209852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626297D-CA73-D73C-8634-015DC5DB4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3200" b="1" dirty="0"/>
              <a:t>7</a:t>
            </a:r>
            <a:br>
              <a:rPr lang="el-GR" sz="3200" b="1" dirty="0"/>
            </a:br>
            <a:r>
              <a:rPr lang="el-GR" sz="3200" b="1" dirty="0"/>
              <a:t>Χαρακτηριστικά των υποδομών και των καταλυμάτων</a:t>
            </a:r>
            <a:br>
              <a:rPr lang="el-GR" sz="3200" b="1" dirty="0"/>
            </a:br>
            <a:endParaRPr lang="el-GR" sz="32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FB461D3-7FD2-4B1A-D7E7-DD9F9E7A3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67" y="1435261"/>
            <a:ext cx="11759879" cy="5185458"/>
          </a:xfrm>
        </p:spPr>
        <p:txBody>
          <a:bodyPr/>
          <a:lstStyle/>
          <a:p>
            <a:r>
              <a:rPr lang="el-GR" b="1" dirty="0"/>
              <a:t>Τα χαρακτηριστικά των υποδομών </a:t>
            </a:r>
            <a:r>
              <a:rPr lang="el-GR" dirty="0"/>
              <a:t>των ξενοδοχειακών καταλυμάτων που</a:t>
            </a:r>
          </a:p>
          <a:p>
            <a:r>
              <a:rPr lang="el-GR" dirty="0"/>
              <a:t> κρίνονται σημαντικά για τους ηλικιωμένους ταξιδιώτες είναι η ύπαρξη</a:t>
            </a:r>
          </a:p>
          <a:p>
            <a:r>
              <a:rPr lang="el-GR" dirty="0"/>
              <a:t> ιδιωτικού μπάνιου με δυνατότητες υποστήριξης ατόμων με προβλήματα</a:t>
            </a:r>
          </a:p>
          <a:p>
            <a:r>
              <a:rPr lang="el-GR" dirty="0"/>
              <a:t> κινητικότητας, η προσβασιμότητα, η εξατομικευμένη υπηρεσία μεταφοράς</a:t>
            </a:r>
          </a:p>
          <a:p>
            <a:r>
              <a:rPr lang="el-GR" dirty="0"/>
              <a:t> και χειρισμού αποσκευών κ.λπ.. </a:t>
            </a:r>
          </a:p>
          <a:p>
            <a:r>
              <a:rPr lang="el-GR" b="1" dirty="0"/>
              <a:t>Πολλοί ηλικιωμένοι που οδηγούν </a:t>
            </a:r>
            <a:r>
              <a:rPr lang="el-GR" dirty="0"/>
              <a:t>το δικό τους αυτοκίνητο προτιμούν ένα</a:t>
            </a:r>
          </a:p>
          <a:p>
            <a:r>
              <a:rPr lang="el-GR" dirty="0"/>
              <a:t> δωμάτιο κοντά στο σημείο όπου το αυτοκίνητο είναι σταθμευμένο. </a:t>
            </a:r>
          </a:p>
          <a:p>
            <a:r>
              <a:rPr lang="el-GR" dirty="0"/>
              <a:t>Επίσης, τα ευπαθή άτομα εξετάζουν τη διαθεσιμότητα ιατρικής βοήθειας και</a:t>
            </a:r>
          </a:p>
          <a:p>
            <a:r>
              <a:rPr lang="el-GR" dirty="0"/>
              <a:t> την προσβασιμότητα σε υπηρεσίες υγείας (βλ. Ενότητα 2.1.5.2.).</a:t>
            </a:r>
          </a:p>
        </p:txBody>
      </p:sp>
    </p:spTree>
    <p:extLst>
      <p:ext uri="{BB962C8B-B14F-4D97-AF65-F5344CB8AC3E}">
        <p14:creationId xmlns:p14="http://schemas.microsoft.com/office/powerpoint/2010/main" val="1816605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28829B-06D5-3938-A175-C31284E67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b="1" dirty="0"/>
              <a:t>8</a:t>
            </a:r>
            <a:br>
              <a:rPr lang="el-GR" sz="3200" b="1" dirty="0"/>
            </a:br>
            <a:r>
              <a:rPr lang="el-GR" sz="3200" b="1" dirty="0"/>
              <a:t>προϊόντα υψηλής τεχνολογίας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DCA28EC-B782-A170-F047-E5876C064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Οι μονάδες φιλοξενίας </a:t>
            </a:r>
            <a:r>
              <a:rPr lang="el-GR" dirty="0"/>
              <a:t>και οι ξενοδοχειακοί πάροχοι έχουν αρχίσει,</a:t>
            </a:r>
          </a:p>
          <a:p>
            <a:r>
              <a:rPr lang="el-GR" dirty="0"/>
              <a:t> επίσης, να αξιοποιούν προηγμένα προϊόντα υψηλής τεχνολογίας</a:t>
            </a:r>
          </a:p>
          <a:p>
            <a:r>
              <a:rPr lang="el-GR" dirty="0"/>
              <a:t> προκειμένου να παρέχουν, παράλληλα, ένα ευρύ φάσμα</a:t>
            </a:r>
          </a:p>
          <a:p>
            <a:r>
              <a:rPr lang="el-GR" dirty="0"/>
              <a:t> γηριατρικής φροντίδας, προωθώντας εξατομικευμένες υπηρεσίες</a:t>
            </a:r>
          </a:p>
          <a:p>
            <a:r>
              <a:rPr lang="el-GR" dirty="0"/>
              <a:t> 24/7, υγειονομικές υπηρεσίες, σωστά εκπαιδευμένο και</a:t>
            </a:r>
          </a:p>
          <a:p>
            <a:r>
              <a:rPr lang="el-GR" dirty="0"/>
              <a:t> καταρτισμένο προσωπικό, καλές εγκαταστάσεις, άνετα δωμάτια και</a:t>
            </a:r>
          </a:p>
          <a:p>
            <a:r>
              <a:rPr lang="el-GR" dirty="0"/>
              <a:t> κρεβάτια, ποικίλα και υγιεινά γεύματα, δομές για spa και λοιπές</a:t>
            </a:r>
          </a:p>
          <a:p>
            <a:r>
              <a:rPr lang="el-GR" dirty="0"/>
              <a:t> υπηρεσίες ευεξίας.</a:t>
            </a:r>
          </a:p>
        </p:txBody>
      </p:sp>
    </p:spTree>
    <p:extLst>
      <p:ext uri="{BB962C8B-B14F-4D97-AF65-F5344CB8AC3E}">
        <p14:creationId xmlns:p14="http://schemas.microsoft.com/office/powerpoint/2010/main" val="2498141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185C7FB-B2D1-A7A4-A089-4128E676F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b="1" dirty="0"/>
              <a:t>9</a:t>
            </a:r>
            <a:br>
              <a:rPr lang="el-GR" sz="3200" b="1" dirty="0"/>
            </a:br>
            <a:r>
              <a:rPr lang="el-GR" sz="3200" b="1" dirty="0"/>
              <a:t>Το παράδειγμα του </a:t>
            </a:r>
            <a:r>
              <a:rPr lang="el-GR" sz="3200" b="1" dirty="0" err="1"/>
              <a:t>Choice</a:t>
            </a:r>
            <a:r>
              <a:rPr lang="el-GR" sz="3200" b="1" dirty="0"/>
              <a:t> Hotels International92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611255E-3053-46F2-9AD4-0C39734FB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Το παράδειγμα του </a:t>
            </a:r>
            <a:r>
              <a:rPr lang="el-GR" b="1" dirty="0" err="1"/>
              <a:t>Choice</a:t>
            </a:r>
            <a:r>
              <a:rPr lang="el-GR" b="1" dirty="0"/>
              <a:t> Hotels </a:t>
            </a:r>
            <a:r>
              <a:rPr lang="el-GR" dirty="0"/>
              <a:t>International92 (</a:t>
            </a:r>
            <a:r>
              <a:rPr lang="el-GR" dirty="0" err="1"/>
              <a:t>hotel</a:t>
            </a:r>
            <a:r>
              <a:rPr lang="el-GR" dirty="0"/>
              <a:t> </a:t>
            </a:r>
            <a:r>
              <a:rPr lang="el-GR" dirty="0" err="1"/>
              <a:t>operator</a:t>
            </a:r>
            <a:r>
              <a:rPr lang="el-GR" dirty="0"/>
              <a:t> με</a:t>
            </a:r>
          </a:p>
          <a:p>
            <a:r>
              <a:rPr lang="el-GR" dirty="0"/>
              <a:t> εμπειρία και εξειδίκευση στην αγορά των ηλικιωμένων) είναι</a:t>
            </a:r>
          </a:p>
          <a:p>
            <a:r>
              <a:rPr lang="el-GR" dirty="0"/>
              <a:t> χαρακτηριστικό. </a:t>
            </a:r>
          </a:p>
          <a:p>
            <a:r>
              <a:rPr lang="el-GR" b="1" dirty="0"/>
              <a:t>Μεταξύ των πρωτοβουλιών που ανέλαβε </a:t>
            </a:r>
            <a:r>
              <a:rPr lang="el-GR" dirty="0"/>
              <a:t>η </a:t>
            </a:r>
            <a:r>
              <a:rPr lang="el-GR" dirty="0" err="1"/>
              <a:t>Choice</a:t>
            </a:r>
            <a:r>
              <a:rPr lang="el-GR" dirty="0"/>
              <a:t> Hotels ήταν η</a:t>
            </a:r>
          </a:p>
          <a:p>
            <a:r>
              <a:rPr lang="el-GR" dirty="0"/>
              <a:t> διαμόρφωση της στρατηγικής και της εικόνας της </a:t>
            </a:r>
            <a:r>
              <a:rPr lang="el-GR" dirty="0" err="1"/>
              <a:t>στοχευμένα</a:t>
            </a:r>
            <a:r>
              <a:rPr lang="el-GR" dirty="0"/>
              <a:t> για</a:t>
            </a:r>
          </a:p>
          <a:p>
            <a:r>
              <a:rPr lang="el-GR" dirty="0"/>
              <a:t> αυτήν την αγορά, η εκπαίδευση των στελεχών της, και η</a:t>
            </a:r>
          </a:p>
          <a:p>
            <a:r>
              <a:rPr lang="el-GR" dirty="0"/>
              <a:t> διαφημιστική καμπάνια που αναδείκνυε τις ποιοτικές και</a:t>
            </a:r>
          </a:p>
          <a:p>
            <a:r>
              <a:rPr lang="el-GR" dirty="0"/>
              <a:t> εξειδικευμένες υπηρεσίες προς τα άτομα τρίτης ηλικίας.40,93</a:t>
            </a:r>
          </a:p>
        </p:txBody>
      </p:sp>
    </p:spTree>
    <p:extLst>
      <p:ext uri="{BB962C8B-B14F-4D97-AF65-F5344CB8AC3E}">
        <p14:creationId xmlns:p14="http://schemas.microsoft.com/office/powerpoint/2010/main" val="154724334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2009</Words>
  <Application>Microsoft Office PowerPoint</Application>
  <PresentationFormat>Ευρεία οθόνη</PresentationFormat>
  <Paragraphs>204</Paragraphs>
  <Slides>24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Θέμα του Office</vt:lpstr>
      <vt:lpstr>Θεματικός τουρισμός –τουρισμός υγείας  O ρόλος και οι υπηρεσίες των ενδιαφερόμενων μερών του τουρισμού τρίτης ηλικίας  διάλεξη 28-4-25</vt:lpstr>
      <vt:lpstr>2 O ρόλος και οι υπηρεσίες των ενδιαφερόμενων μερών του τουρισμού τρίτης ηλικίας  </vt:lpstr>
      <vt:lpstr>3 ο αυξανόμενος αριθμός τουριστών τρίτης ηλικίας </vt:lpstr>
      <vt:lpstr>4 Προϋποθέσεις και χαρακτηριστικά του προορισμού </vt:lpstr>
      <vt:lpstr>5 Η επίτευξη των στόχων </vt:lpstr>
      <vt:lpstr>6 Προϋποθέσεις και χαρακτηριστικά των τουριστικών πακέτων </vt:lpstr>
      <vt:lpstr>7 Χαρακτηριστικά των υποδομών και των καταλυμάτων </vt:lpstr>
      <vt:lpstr>8 προϊόντα υψηλής τεχνολογίας </vt:lpstr>
      <vt:lpstr>9 Το παράδειγμα του Choice Hotels International92 </vt:lpstr>
      <vt:lpstr>10 Προσφερόμενες υπηρεσίες από τα ενδιαφερόμενα μέρη</vt:lpstr>
      <vt:lpstr>11 εξωτερικές και εσωτερικές δραστηριότητες </vt:lpstr>
      <vt:lpstr>12 Επιλογή  μεγαλύτερης διάρκειας επισκέψεις κατά τη διάρκεια των περιηγήσεων  </vt:lpstr>
      <vt:lpstr>13 Προσφορά υπηρεσιών στο πλαίσιο του τουρισμού υγείας και ευεξίας </vt:lpstr>
      <vt:lpstr>14 Οι σημαντικοί παράγοντες </vt:lpstr>
      <vt:lpstr>15 Άλλα Χαρακτηριστικά  </vt:lpstr>
      <vt:lpstr>16 Η εξέλιξη της τεχνολογίας </vt:lpstr>
      <vt:lpstr>17 στρατηγικές για την ανάπτυξη  </vt:lpstr>
      <vt:lpstr>18 Ο συνδυασμός και η διασύνδεση </vt:lpstr>
      <vt:lpstr>19 Η επιτάχυνση των διαδικασιών</vt:lpstr>
      <vt:lpstr>20 1.2.2. Παγκόσμιες Πολιτικές Που Συνδέονται Με Την Τρίτη Ηλικία - Ενεργητική Διαβίωση Του Π.ο.υ. </vt:lpstr>
      <vt:lpstr>21 σχήμα 1</vt:lpstr>
      <vt:lpstr>22 Σύμφωνα με τον οδηγό  </vt:lpstr>
      <vt:lpstr>23 «age-friendly» </vt:lpstr>
      <vt:lpstr>24 σχήμα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EFTHYMIOS PAPPAS</dc:creator>
  <cp:lastModifiedBy>EFTHYMIOS PAPPAS</cp:lastModifiedBy>
  <cp:revision>12</cp:revision>
  <dcterms:created xsi:type="dcterms:W3CDTF">2025-04-26T18:31:55Z</dcterms:created>
  <dcterms:modified xsi:type="dcterms:W3CDTF">2025-04-27T06:58:37Z</dcterms:modified>
</cp:coreProperties>
</file>