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5" r:id="rId1"/>
  </p:sldMasterIdLst>
  <p:notesMasterIdLst>
    <p:notesMasterId r:id="rId35"/>
  </p:notesMasterIdLst>
  <p:handoutMasterIdLst>
    <p:handoutMasterId r:id="rId36"/>
  </p:handoutMasterIdLst>
  <p:sldIdLst>
    <p:sldId id="256" r:id="rId2"/>
    <p:sldId id="332" r:id="rId3"/>
    <p:sldId id="334" r:id="rId4"/>
    <p:sldId id="335" r:id="rId5"/>
    <p:sldId id="337" r:id="rId6"/>
    <p:sldId id="336" r:id="rId7"/>
    <p:sldId id="338" r:id="rId8"/>
    <p:sldId id="339" r:id="rId9"/>
    <p:sldId id="340" r:id="rId10"/>
    <p:sldId id="341" r:id="rId11"/>
    <p:sldId id="342" r:id="rId12"/>
    <p:sldId id="343" r:id="rId13"/>
    <p:sldId id="344" r:id="rId14"/>
    <p:sldId id="345" r:id="rId15"/>
    <p:sldId id="355" r:id="rId16"/>
    <p:sldId id="346" r:id="rId17"/>
    <p:sldId id="349" r:id="rId18"/>
    <p:sldId id="350" r:id="rId19"/>
    <p:sldId id="351" r:id="rId20"/>
    <p:sldId id="352" r:id="rId21"/>
    <p:sldId id="353" r:id="rId22"/>
    <p:sldId id="354" r:id="rId23"/>
    <p:sldId id="348" r:id="rId24"/>
    <p:sldId id="356" r:id="rId25"/>
    <p:sldId id="357" r:id="rId26"/>
    <p:sldId id="358" r:id="rId27"/>
    <p:sldId id="359" r:id="rId28"/>
    <p:sldId id="362" r:id="rId29"/>
    <p:sldId id="363" r:id="rId30"/>
    <p:sldId id="364" r:id="rId31"/>
    <p:sldId id="365" r:id="rId32"/>
    <p:sldId id="360" r:id="rId33"/>
    <p:sldId id="361" r:id="rId34"/>
  </p:sldIdLst>
  <p:sldSz cx="9144000" cy="6858000" type="screen4x3"/>
  <p:notesSz cx="6858000" cy="9144000"/>
  <p:embeddedFontLst>
    <p:embeddedFont>
      <p:font typeface="Arial Rounded MT Bold" pitchFamily="34" charset="0"/>
      <p:regular r:id="rId37"/>
    </p:embeddedFont>
    <p:embeddedFont>
      <p:font typeface="Segoe UI" pitchFamily="34" charset="0"/>
      <p:regular r:id="rId38"/>
      <p:bold r:id="rId39"/>
      <p:italic r:id="rId40"/>
      <p:boldItalic r:id="rId41"/>
    </p:embeddedFont>
    <p:embeddedFont>
      <p:font typeface="Tahoma" pitchFamily="34" charset="0"/>
      <p:regular r:id="rId42"/>
      <p:bold r:id="rId43"/>
    </p:embeddedFont>
    <p:embeddedFont>
      <p:font typeface="Calibri" pitchFamily="34" charset="0"/>
      <p:regular r:id="rId44"/>
      <p:bold r:id="rId45"/>
      <p:italic r:id="rId46"/>
      <p:boldItalic r:id="rId4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Φωτεινό στυλ 3 - Έμφαση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995" autoAdjust="0"/>
    <p:restoredTop sz="94650" autoAdjust="0"/>
  </p:normalViewPr>
  <p:slideViewPr>
    <p:cSldViewPr>
      <p:cViewPr>
        <p:scale>
          <a:sx n="60" d="100"/>
          <a:sy n="60" d="100"/>
        </p:scale>
        <p:origin x="-1326" y="-210"/>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FC2C3A-5E87-47C9-BB42-F4B2C03D93D3}" type="doc">
      <dgm:prSet loTypeId="urn:microsoft.com/office/officeart/2005/8/layout/vList2" loCatId="list" qsTypeId="urn:microsoft.com/office/officeart/2005/8/quickstyle/simple3" qsCatId="simple" csTypeId="urn:microsoft.com/office/officeart/2005/8/colors/accent1_1" csCatId="accent1" phldr="1"/>
      <dgm:spPr/>
      <dgm:t>
        <a:bodyPr/>
        <a:lstStyle/>
        <a:p>
          <a:endParaRPr lang="el-GR"/>
        </a:p>
      </dgm:t>
    </dgm:pt>
    <dgm:pt modelId="{AA4F4B00-E791-4343-8324-A4C3B507438F}">
      <dgm:prSet phldrT="[Text]" custT="1"/>
      <dgm:spPr>
        <a:xfrm>
          <a:off x="0" y="0"/>
          <a:ext cx="3071834" cy="561600"/>
        </a:xfrm>
        <a:scene3d>
          <a:camera prst="orthographicFront"/>
          <a:lightRig rig="flat" dir="t"/>
        </a:scene3d>
        <a:sp3d prstMaterial="dkEdge">
          <a:bevelT w="8200" h="38100"/>
        </a:sp3d>
      </dgm:spPr>
      <dgm:t>
        <a:bodyPr/>
        <a:lstStyle/>
        <a:p>
          <a:pPr algn="ctr"/>
          <a:r>
            <a:rPr lang="el-GR" sz="1600" b="1" dirty="0" smtClean="0">
              <a:latin typeface="+mn-lt"/>
            </a:rPr>
            <a:t>Αειφορία</a:t>
          </a:r>
          <a:endParaRPr lang="el-GR" sz="1600" b="1" dirty="0">
            <a:effectLst/>
            <a:latin typeface="+mn-lt"/>
            <a:ea typeface="+mn-ea"/>
            <a:cs typeface="Tahoma" pitchFamily="34" charset="0"/>
          </a:endParaRPr>
        </a:p>
      </dgm:t>
    </dgm:pt>
    <dgm:pt modelId="{3EBAD127-9389-4910-A74B-3F942BD82A4A}" type="par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885E6B0F-3866-4F0C-A1F1-14CA3352206E}" type="sib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D7041EED-CC66-4DCF-8448-0BA726F93CE0}" type="pres">
      <dgm:prSet presAssocID="{8BFC2C3A-5E87-47C9-BB42-F4B2C03D93D3}" presName="linear" presStyleCnt="0">
        <dgm:presLayoutVars>
          <dgm:animLvl val="lvl"/>
          <dgm:resizeHandles val="exact"/>
        </dgm:presLayoutVars>
      </dgm:prSet>
      <dgm:spPr/>
      <dgm:t>
        <a:bodyPr/>
        <a:lstStyle/>
        <a:p>
          <a:endParaRPr lang="el-GR"/>
        </a:p>
      </dgm:t>
    </dgm:pt>
    <dgm:pt modelId="{5A21F496-8419-464F-AAA3-C4428DC001DC}" type="pres">
      <dgm:prSet presAssocID="{AA4F4B00-E791-4343-8324-A4C3B507438F}" presName="parentText" presStyleLbl="node1" presStyleIdx="0" presStyleCnt="1" custLinFactNeighborY="14516">
        <dgm:presLayoutVars>
          <dgm:chMax val="0"/>
          <dgm:bulletEnabled val="1"/>
        </dgm:presLayoutVars>
      </dgm:prSet>
      <dgm:spPr>
        <a:prstGeom prst="roundRect">
          <a:avLst/>
        </a:prstGeom>
      </dgm:spPr>
      <dgm:t>
        <a:bodyPr/>
        <a:lstStyle/>
        <a:p>
          <a:endParaRPr lang="el-GR"/>
        </a:p>
      </dgm:t>
    </dgm:pt>
  </dgm:ptLst>
  <dgm:cxnLst>
    <dgm:cxn modelId="{53B53BA7-39A1-44C3-AD38-93B5B372F84D}" srcId="{8BFC2C3A-5E87-47C9-BB42-F4B2C03D93D3}" destId="{AA4F4B00-E791-4343-8324-A4C3B507438F}" srcOrd="0" destOrd="0" parTransId="{3EBAD127-9389-4910-A74B-3F942BD82A4A}" sibTransId="{885E6B0F-3866-4F0C-A1F1-14CA3352206E}"/>
    <dgm:cxn modelId="{8DCF0571-A727-4970-AD8B-54B04C0507B5}" type="presOf" srcId="{8BFC2C3A-5E87-47C9-BB42-F4B2C03D93D3}" destId="{D7041EED-CC66-4DCF-8448-0BA726F93CE0}" srcOrd="0" destOrd="0" presId="urn:microsoft.com/office/officeart/2005/8/layout/vList2"/>
    <dgm:cxn modelId="{C260F3D1-EF4C-44A7-BA39-5EBFB505E0C2}" type="presOf" srcId="{AA4F4B00-E791-4343-8324-A4C3B507438F}" destId="{5A21F496-8419-464F-AAA3-C4428DC001DC}" srcOrd="0" destOrd="0" presId="urn:microsoft.com/office/officeart/2005/8/layout/vList2"/>
    <dgm:cxn modelId="{BE8695BA-ADBF-4431-9D4A-5B3B617DA3EF}" type="presParOf" srcId="{D7041EED-CC66-4DCF-8448-0BA726F93CE0}" destId="{5A21F496-8419-464F-AAA3-C4428DC001D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FC2C3A-5E87-47C9-BB42-F4B2C03D93D3}" type="doc">
      <dgm:prSet loTypeId="urn:microsoft.com/office/officeart/2005/8/layout/vList2" loCatId="list" qsTypeId="urn:microsoft.com/office/officeart/2005/8/quickstyle/simple3" qsCatId="simple" csTypeId="urn:microsoft.com/office/officeart/2005/8/colors/accent1_1" csCatId="accent1" phldr="1"/>
      <dgm:spPr/>
      <dgm:t>
        <a:bodyPr/>
        <a:lstStyle/>
        <a:p>
          <a:endParaRPr lang="el-GR"/>
        </a:p>
      </dgm:t>
    </dgm:pt>
    <dgm:pt modelId="{AA4F4B00-E791-4343-8324-A4C3B507438F}">
      <dgm:prSet phldrT="[Text]" custT="1"/>
      <dgm:spPr>
        <a:xfrm>
          <a:off x="0" y="0"/>
          <a:ext cx="3071834" cy="561600"/>
        </a:xfrm>
        <a:scene3d>
          <a:camera prst="orthographicFront"/>
          <a:lightRig rig="flat" dir="t"/>
        </a:scene3d>
        <a:sp3d prstMaterial="dkEdge">
          <a:bevelT w="8200" h="38100"/>
        </a:sp3d>
      </dgm:spPr>
      <dgm:t>
        <a:bodyPr/>
        <a:lstStyle/>
        <a:p>
          <a:pPr algn="ctr"/>
          <a:r>
            <a:rPr lang="el-GR" sz="1600" b="1" dirty="0" smtClean="0">
              <a:latin typeface="+mn-lt"/>
            </a:rPr>
            <a:t>Βιωσιμότητα</a:t>
          </a:r>
          <a:endParaRPr lang="el-GR" sz="1600" b="1" dirty="0">
            <a:effectLst/>
            <a:latin typeface="+mn-lt"/>
            <a:ea typeface="+mn-ea"/>
            <a:cs typeface="Tahoma" pitchFamily="34" charset="0"/>
          </a:endParaRPr>
        </a:p>
      </dgm:t>
    </dgm:pt>
    <dgm:pt modelId="{3EBAD127-9389-4910-A74B-3F942BD82A4A}" type="par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885E6B0F-3866-4F0C-A1F1-14CA3352206E}" type="sib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D7041EED-CC66-4DCF-8448-0BA726F93CE0}" type="pres">
      <dgm:prSet presAssocID="{8BFC2C3A-5E87-47C9-BB42-F4B2C03D93D3}" presName="linear" presStyleCnt="0">
        <dgm:presLayoutVars>
          <dgm:animLvl val="lvl"/>
          <dgm:resizeHandles val="exact"/>
        </dgm:presLayoutVars>
      </dgm:prSet>
      <dgm:spPr/>
      <dgm:t>
        <a:bodyPr/>
        <a:lstStyle/>
        <a:p>
          <a:endParaRPr lang="el-GR"/>
        </a:p>
      </dgm:t>
    </dgm:pt>
    <dgm:pt modelId="{5A21F496-8419-464F-AAA3-C4428DC001DC}" type="pres">
      <dgm:prSet presAssocID="{AA4F4B00-E791-4343-8324-A4C3B507438F}" presName="parentText" presStyleLbl="node1" presStyleIdx="0" presStyleCnt="1" custLinFactNeighborY="14516">
        <dgm:presLayoutVars>
          <dgm:chMax val="0"/>
          <dgm:bulletEnabled val="1"/>
        </dgm:presLayoutVars>
      </dgm:prSet>
      <dgm:spPr>
        <a:prstGeom prst="roundRect">
          <a:avLst/>
        </a:prstGeom>
      </dgm:spPr>
      <dgm:t>
        <a:bodyPr/>
        <a:lstStyle/>
        <a:p>
          <a:endParaRPr lang="el-GR"/>
        </a:p>
      </dgm:t>
    </dgm:pt>
  </dgm:ptLst>
  <dgm:cxnLst>
    <dgm:cxn modelId="{53B53BA7-39A1-44C3-AD38-93B5B372F84D}" srcId="{8BFC2C3A-5E87-47C9-BB42-F4B2C03D93D3}" destId="{AA4F4B00-E791-4343-8324-A4C3B507438F}" srcOrd="0" destOrd="0" parTransId="{3EBAD127-9389-4910-A74B-3F942BD82A4A}" sibTransId="{885E6B0F-3866-4F0C-A1F1-14CA3352206E}"/>
    <dgm:cxn modelId="{9FE707D5-D214-4DC2-A112-BE7632158924}" type="presOf" srcId="{AA4F4B00-E791-4343-8324-A4C3B507438F}" destId="{5A21F496-8419-464F-AAA3-C4428DC001DC}" srcOrd="0" destOrd="0" presId="urn:microsoft.com/office/officeart/2005/8/layout/vList2"/>
    <dgm:cxn modelId="{46721737-CB2B-4D11-A165-9D94CBD19C27}" type="presOf" srcId="{8BFC2C3A-5E87-47C9-BB42-F4B2C03D93D3}" destId="{D7041EED-CC66-4DCF-8448-0BA726F93CE0}" srcOrd="0" destOrd="0" presId="urn:microsoft.com/office/officeart/2005/8/layout/vList2"/>
    <dgm:cxn modelId="{073C9543-317E-4569-88D1-46C98C184215}" type="presParOf" srcId="{D7041EED-CC66-4DCF-8448-0BA726F93CE0}" destId="{5A21F496-8419-464F-AAA3-C4428DC001DC}"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FC2C3A-5E87-47C9-BB42-F4B2C03D93D3}" type="doc">
      <dgm:prSet loTypeId="urn:microsoft.com/office/officeart/2005/8/layout/vList2" loCatId="list" qsTypeId="urn:microsoft.com/office/officeart/2005/8/quickstyle/simple3" qsCatId="simple" csTypeId="urn:microsoft.com/office/officeart/2005/8/colors/accent1_1" csCatId="accent1" phldr="1"/>
      <dgm:spPr/>
      <dgm:t>
        <a:bodyPr/>
        <a:lstStyle/>
        <a:p>
          <a:endParaRPr lang="el-GR"/>
        </a:p>
      </dgm:t>
    </dgm:pt>
    <dgm:pt modelId="{AA4F4B00-E791-4343-8324-A4C3B507438F}">
      <dgm:prSet phldrT="[Text]" custT="1"/>
      <dgm:spPr>
        <a:xfrm>
          <a:off x="0" y="0"/>
          <a:ext cx="3071834" cy="561600"/>
        </a:xfrm>
        <a:scene3d>
          <a:camera prst="orthographicFront"/>
          <a:lightRig rig="flat" dir="t"/>
        </a:scene3d>
        <a:sp3d prstMaterial="dkEdge">
          <a:bevelT w="8200" h="38100"/>
        </a:sp3d>
      </dgm:spPr>
      <dgm:t>
        <a:bodyPr/>
        <a:lstStyle/>
        <a:p>
          <a:pPr algn="ctr"/>
          <a:r>
            <a:rPr lang="el-GR" sz="1600" b="1" dirty="0" smtClean="0">
              <a:latin typeface="+mn-lt"/>
            </a:rPr>
            <a:t>Αειφόρος ανάπτυξη</a:t>
          </a:r>
          <a:endParaRPr lang="el-GR" sz="1600" b="1" dirty="0">
            <a:effectLst/>
            <a:latin typeface="+mn-lt"/>
            <a:ea typeface="+mn-ea"/>
            <a:cs typeface="Tahoma" pitchFamily="34" charset="0"/>
          </a:endParaRPr>
        </a:p>
      </dgm:t>
    </dgm:pt>
    <dgm:pt modelId="{3EBAD127-9389-4910-A74B-3F942BD82A4A}" type="par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885E6B0F-3866-4F0C-A1F1-14CA3352206E}" type="sib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D7041EED-CC66-4DCF-8448-0BA726F93CE0}" type="pres">
      <dgm:prSet presAssocID="{8BFC2C3A-5E87-47C9-BB42-F4B2C03D93D3}" presName="linear" presStyleCnt="0">
        <dgm:presLayoutVars>
          <dgm:animLvl val="lvl"/>
          <dgm:resizeHandles val="exact"/>
        </dgm:presLayoutVars>
      </dgm:prSet>
      <dgm:spPr/>
      <dgm:t>
        <a:bodyPr/>
        <a:lstStyle/>
        <a:p>
          <a:endParaRPr lang="el-GR"/>
        </a:p>
      </dgm:t>
    </dgm:pt>
    <dgm:pt modelId="{5A21F496-8419-464F-AAA3-C4428DC001DC}" type="pres">
      <dgm:prSet presAssocID="{AA4F4B00-E791-4343-8324-A4C3B507438F}" presName="parentText" presStyleLbl="node1" presStyleIdx="0" presStyleCnt="1" custScaleY="264293" custLinFactNeighborY="-13704">
        <dgm:presLayoutVars>
          <dgm:chMax val="0"/>
          <dgm:bulletEnabled val="1"/>
        </dgm:presLayoutVars>
      </dgm:prSet>
      <dgm:spPr>
        <a:prstGeom prst="roundRect">
          <a:avLst/>
        </a:prstGeom>
      </dgm:spPr>
      <dgm:t>
        <a:bodyPr/>
        <a:lstStyle/>
        <a:p>
          <a:endParaRPr lang="el-GR"/>
        </a:p>
      </dgm:t>
    </dgm:pt>
  </dgm:ptLst>
  <dgm:cxnLst>
    <dgm:cxn modelId="{53B53BA7-39A1-44C3-AD38-93B5B372F84D}" srcId="{8BFC2C3A-5E87-47C9-BB42-F4B2C03D93D3}" destId="{AA4F4B00-E791-4343-8324-A4C3B507438F}" srcOrd="0" destOrd="0" parTransId="{3EBAD127-9389-4910-A74B-3F942BD82A4A}" sibTransId="{885E6B0F-3866-4F0C-A1F1-14CA3352206E}"/>
    <dgm:cxn modelId="{B5A740A1-2A68-4287-8DBB-78167C8C3DCD}" type="presOf" srcId="{AA4F4B00-E791-4343-8324-A4C3B507438F}" destId="{5A21F496-8419-464F-AAA3-C4428DC001DC}" srcOrd="0" destOrd="0" presId="urn:microsoft.com/office/officeart/2005/8/layout/vList2"/>
    <dgm:cxn modelId="{A8AA5ADD-FD41-4D3B-966B-D1D19EFE1DF8}" type="presOf" srcId="{8BFC2C3A-5E87-47C9-BB42-F4B2C03D93D3}" destId="{D7041EED-CC66-4DCF-8448-0BA726F93CE0}" srcOrd="0" destOrd="0" presId="urn:microsoft.com/office/officeart/2005/8/layout/vList2"/>
    <dgm:cxn modelId="{2480D335-6F7E-486E-A157-703F7F1BF928}" type="presParOf" srcId="{D7041EED-CC66-4DCF-8448-0BA726F93CE0}" destId="{5A21F496-8419-464F-AAA3-C4428DC001D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FC2C3A-5E87-47C9-BB42-F4B2C03D93D3}" type="doc">
      <dgm:prSet loTypeId="urn:microsoft.com/office/officeart/2005/8/layout/vList2" loCatId="list" qsTypeId="urn:microsoft.com/office/officeart/2005/8/quickstyle/simple3" qsCatId="simple" csTypeId="urn:microsoft.com/office/officeart/2005/8/colors/accent1_1" csCatId="accent1" phldr="1"/>
      <dgm:spPr/>
      <dgm:t>
        <a:bodyPr/>
        <a:lstStyle/>
        <a:p>
          <a:endParaRPr lang="el-GR"/>
        </a:p>
      </dgm:t>
    </dgm:pt>
    <dgm:pt modelId="{AA4F4B00-E791-4343-8324-A4C3B507438F}">
      <dgm:prSet phldrT="[Text]" custT="1"/>
      <dgm:spPr>
        <a:xfrm>
          <a:off x="0" y="0"/>
          <a:ext cx="3071834" cy="561600"/>
        </a:xfrm>
        <a:scene3d>
          <a:camera prst="orthographicFront"/>
          <a:lightRig rig="flat" dir="t"/>
        </a:scene3d>
        <a:sp3d prstMaterial="dkEdge">
          <a:bevelT w="8200" h="38100"/>
        </a:sp3d>
      </dgm:spPr>
      <dgm:t>
        <a:bodyPr/>
        <a:lstStyle/>
        <a:p>
          <a:pPr algn="ctr"/>
          <a:r>
            <a:rPr lang="el-GR" sz="1600" b="1" dirty="0" smtClean="0">
              <a:latin typeface="+mn-lt"/>
            </a:rPr>
            <a:t>Αειφόρος χρήση</a:t>
          </a:r>
          <a:endParaRPr lang="el-GR" sz="1600" b="1" dirty="0">
            <a:effectLst/>
            <a:latin typeface="+mn-lt"/>
            <a:ea typeface="+mn-ea"/>
            <a:cs typeface="Tahoma" pitchFamily="34" charset="0"/>
          </a:endParaRPr>
        </a:p>
      </dgm:t>
    </dgm:pt>
    <dgm:pt modelId="{3EBAD127-9389-4910-A74B-3F942BD82A4A}" type="par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885E6B0F-3866-4F0C-A1F1-14CA3352206E}" type="sibTrans" cxnId="{53B53BA7-39A1-44C3-AD38-93B5B372F84D}">
      <dgm:prSet/>
      <dgm:spPr/>
      <dgm:t>
        <a:bodyPr/>
        <a:lstStyle/>
        <a:p>
          <a:endParaRPr lang="el-GR" sz="1600" b="1">
            <a:solidFill>
              <a:schemeClr val="tx1"/>
            </a:solidFill>
            <a:latin typeface="+mn-lt"/>
            <a:ea typeface="Tahoma" pitchFamily="34" charset="0"/>
            <a:cs typeface="Tahoma" pitchFamily="34" charset="0"/>
          </a:endParaRPr>
        </a:p>
      </dgm:t>
    </dgm:pt>
    <dgm:pt modelId="{D7041EED-CC66-4DCF-8448-0BA726F93CE0}" type="pres">
      <dgm:prSet presAssocID="{8BFC2C3A-5E87-47C9-BB42-F4B2C03D93D3}" presName="linear" presStyleCnt="0">
        <dgm:presLayoutVars>
          <dgm:animLvl val="lvl"/>
          <dgm:resizeHandles val="exact"/>
        </dgm:presLayoutVars>
      </dgm:prSet>
      <dgm:spPr/>
      <dgm:t>
        <a:bodyPr/>
        <a:lstStyle/>
        <a:p>
          <a:endParaRPr lang="el-GR"/>
        </a:p>
      </dgm:t>
    </dgm:pt>
    <dgm:pt modelId="{5A21F496-8419-464F-AAA3-C4428DC001DC}" type="pres">
      <dgm:prSet presAssocID="{AA4F4B00-E791-4343-8324-A4C3B507438F}" presName="parentText" presStyleLbl="node1" presStyleIdx="0" presStyleCnt="1" custLinFactNeighborY="14516">
        <dgm:presLayoutVars>
          <dgm:chMax val="0"/>
          <dgm:bulletEnabled val="1"/>
        </dgm:presLayoutVars>
      </dgm:prSet>
      <dgm:spPr>
        <a:prstGeom prst="roundRect">
          <a:avLst/>
        </a:prstGeom>
      </dgm:spPr>
      <dgm:t>
        <a:bodyPr/>
        <a:lstStyle/>
        <a:p>
          <a:endParaRPr lang="el-GR"/>
        </a:p>
      </dgm:t>
    </dgm:pt>
  </dgm:ptLst>
  <dgm:cxnLst>
    <dgm:cxn modelId="{53B53BA7-39A1-44C3-AD38-93B5B372F84D}" srcId="{8BFC2C3A-5E87-47C9-BB42-F4B2C03D93D3}" destId="{AA4F4B00-E791-4343-8324-A4C3B507438F}" srcOrd="0" destOrd="0" parTransId="{3EBAD127-9389-4910-A74B-3F942BD82A4A}" sibTransId="{885E6B0F-3866-4F0C-A1F1-14CA3352206E}"/>
    <dgm:cxn modelId="{BC453293-BFD9-4375-BA3E-19299109A8FF}" type="presOf" srcId="{AA4F4B00-E791-4343-8324-A4C3B507438F}" destId="{5A21F496-8419-464F-AAA3-C4428DC001DC}" srcOrd="0" destOrd="0" presId="urn:microsoft.com/office/officeart/2005/8/layout/vList2"/>
    <dgm:cxn modelId="{14A3E62F-AE9C-48F3-AE2A-61356E0638B2}" type="presOf" srcId="{8BFC2C3A-5E87-47C9-BB42-F4B2C03D93D3}" destId="{D7041EED-CC66-4DCF-8448-0BA726F93CE0}" srcOrd="0" destOrd="0" presId="urn:microsoft.com/office/officeart/2005/8/layout/vList2"/>
    <dgm:cxn modelId="{936C64B5-60DD-4DAB-AD24-12CAA9020C03}" type="presParOf" srcId="{D7041EED-CC66-4DCF-8448-0BA726F93CE0}" destId="{5A21F496-8419-464F-AAA3-C4428DC001DC}"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F7D077-7913-4444-B090-E5D00D7C792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l-GR"/>
        </a:p>
      </dgm:t>
    </dgm:pt>
    <dgm:pt modelId="{DF838B5C-149B-42A7-AD65-9336DA5F4F8D}">
      <dgm:prSet phldrT="[Κείμενο]" custT="1"/>
      <dgm:spPr/>
      <dgm:t>
        <a:bodyPr/>
        <a:lstStyle/>
        <a:p>
          <a:r>
            <a:rPr lang="el-GR" sz="1800" b="1" dirty="0" smtClean="0">
              <a:solidFill>
                <a:schemeClr val="bg1"/>
              </a:solidFill>
            </a:rPr>
            <a:t>Σχεδιασμός</a:t>
          </a:r>
          <a:endParaRPr lang="el-GR" sz="1800" b="1" dirty="0">
            <a:solidFill>
              <a:schemeClr val="bg1"/>
            </a:solidFill>
          </a:endParaRPr>
        </a:p>
      </dgm:t>
    </dgm:pt>
    <dgm:pt modelId="{0B6FF5B4-B430-412D-BE13-5229A203B13B}" type="parTrans" cxnId="{59D3ED2E-E1E4-4BB5-B274-AA188B54A9DF}">
      <dgm:prSet/>
      <dgm:spPr/>
      <dgm:t>
        <a:bodyPr/>
        <a:lstStyle/>
        <a:p>
          <a:endParaRPr lang="el-GR"/>
        </a:p>
      </dgm:t>
    </dgm:pt>
    <dgm:pt modelId="{A7B4B553-12AE-4022-A8D6-73F78275AD5E}" type="sibTrans" cxnId="{59D3ED2E-E1E4-4BB5-B274-AA188B54A9DF}">
      <dgm:prSet/>
      <dgm:spPr/>
      <dgm:t>
        <a:bodyPr/>
        <a:lstStyle/>
        <a:p>
          <a:endParaRPr lang="el-GR"/>
        </a:p>
      </dgm:t>
    </dgm:pt>
    <dgm:pt modelId="{63A9EE1A-A91B-402A-AE50-7FA5611E9FD2}">
      <dgm:prSet phldrT="[Κείμενο]" custT="1"/>
      <dgm:spPr/>
      <dgm:t>
        <a:bodyPr/>
        <a:lstStyle/>
        <a:p>
          <a:r>
            <a:rPr lang="el-GR" sz="1800" b="1" dirty="0" smtClean="0">
              <a:solidFill>
                <a:schemeClr val="bg1"/>
              </a:solidFill>
            </a:rPr>
            <a:t>Διαχείριση</a:t>
          </a:r>
          <a:endParaRPr lang="el-GR" sz="1800" b="1" dirty="0">
            <a:solidFill>
              <a:schemeClr val="bg1"/>
            </a:solidFill>
          </a:endParaRPr>
        </a:p>
      </dgm:t>
    </dgm:pt>
    <dgm:pt modelId="{ED1F980F-5747-45B5-ABB5-4E499FABCFB0}" type="parTrans" cxnId="{D44F6230-9D98-4A9D-BFC9-9A3970845081}">
      <dgm:prSet/>
      <dgm:spPr/>
      <dgm:t>
        <a:bodyPr/>
        <a:lstStyle/>
        <a:p>
          <a:endParaRPr lang="el-GR"/>
        </a:p>
      </dgm:t>
    </dgm:pt>
    <dgm:pt modelId="{FD006F50-A05D-41DF-8783-C2E8846CF3B9}" type="sibTrans" cxnId="{D44F6230-9D98-4A9D-BFC9-9A3970845081}">
      <dgm:prSet/>
      <dgm:spPr/>
      <dgm:t>
        <a:bodyPr/>
        <a:lstStyle/>
        <a:p>
          <a:endParaRPr lang="el-GR"/>
        </a:p>
      </dgm:t>
    </dgm:pt>
    <dgm:pt modelId="{11FAB34D-856B-431E-B22E-6BFC6120417A}">
      <dgm:prSet phldrT="[Κείμενο]" custT="1"/>
      <dgm:spPr/>
      <dgm:t>
        <a:bodyPr/>
        <a:lstStyle/>
        <a:p>
          <a:r>
            <a:rPr lang="el-GR" sz="2000" b="1" dirty="0" smtClean="0">
              <a:solidFill>
                <a:schemeClr val="bg1"/>
              </a:solidFill>
            </a:rPr>
            <a:t>Παρακολούθηση</a:t>
          </a:r>
          <a:endParaRPr lang="el-GR" sz="2000" b="1" dirty="0">
            <a:solidFill>
              <a:schemeClr val="bg1"/>
            </a:solidFill>
          </a:endParaRPr>
        </a:p>
      </dgm:t>
    </dgm:pt>
    <dgm:pt modelId="{D0E4E9DD-BEAC-4E3E-A6FE-9F0FA7DCB13B}" type="parTrans" cxnId="{A236F7FC-E6DA-4584-9176-2C5E48C94579}">
      <dgm:prSet/>
      <dgm:spPr/>
      <dgm:t>
        <a:bodyPr/>
        <a:lstStyle/>
        <a:p>
          <a:endParaRPr lang="el-GR"/>
        </a:p>
      </dgm:t>
    </dgm:pt>
    <dgm:pt modelId="{FAC504C7-828D-4EBF-8345-AD371AFF70FA}" type="sibTrans" cxnId="{A236F7FC-E6DA-4584-9176-2C5E48C94579}">
      <dgm:prSet/>
      <dgm:spPr/>
      <dgm:t>
        <a:bodyPr/>
        <a:lstStyle/>
        <a:p>
          <a:endParaRPr lang="el-GR"/>
        </a:p>
      </dgm:t>
    </dgm:pt>
    <dgm:pt modelId="{219C4236-CB51-4D23-872D-FDA1DD8F06B2}" type="pres">
      <dgm:prSet presAssocID="{E5F7D077-7913-4444-B090-E5D00D7C7928}" presName="Name0" presStyleCnt="0">
        <dgm:presLayoutVars>
          <dgm:chMax val="7"/>
          <dgm:chPref val="7"/>
          <dgm:dir/>
          <dgm:animLvl val="lvl"/>
        </dgm:presLayoutVars>
      </dgm:prSet>
      <dgm:spPr/>
      <dgm:t>
        <a:bodyPr/>
        <a:lstStyle/>
        <a:p>
          <a:endParaRPr lang="el-GR"/>
        </a:p>
      </dgm:t>
    </dgm:pt>
    <dgm:pt modelId="{25D2B679-854E-4608-B241-740D4B26C4B2}" type="pres">
      <dgm:prSet presAssocID="{DF838B5C-149B-42A7-AD65-9336DA5F4F8D}" presName="Accent1" presStyleCnt="0"/>
      <dgm:spPr/>
    </dgm:pt>
    <dgm:pt modelId="{7EF37E37-C29E-4588-967D-D275DEFE965C}" type="pres">
      <dgm:prSet presAssocID="{DF838B5C-149B-42A7-AD65-9336DA5F4F8D}" presName="Accent" presStyleLbl="node1" presStyleIdx="0" presStyleCnt="3" custScaleX="163997"/>
      <dgm:spPr/>
    </dgm:pt>
    <dgm:pt modelId="{95175B57-5901-4962-9EAF-4ADF1B301F03}" type="pres">
      <dgm:prSet presAssocID="{DF838B5C-149B-42A7-AD65-9336DA5F4F8D}" presName="Parent1" presStyleLbl="revTx" presStyleIdx="0" presStyleCnt="3" custScaleX="131558" custLinFactNeighborX="4099" custLinFactNeighborY="-23973">
        <dgm:presLayoutVars>
          <dgm:chMax val="1"/>
          <dgm:chPref val="1"/>
          <dgm:bulletEnabled val="1"/>
        </dgm:presLayoutVars>
      </dgm:prSet>
      <dgm:spPr/>
      <dgm:t>
        <a:bodyPr/>
        <a:lstStyle/>
        <a:p>
          <a:endParaRPr lang="el-GR"/>
        </a:p>
      </dgm:t>
    </dgm:pt>
    <dgm:pt modelId="{B909B984-B984-4E74-9CD5-44337D4682B5}" type="pres">
      <dgm:prSet presAssocID="{63A9EE1A-A91B-402A-AE50-7FA5611E9FD2}" presName="Accent2" presStyleCnt="0"/>
      <dgm:spPr/>
    </dgm:pt>
    <dgm:pt modelId="{45FCF7B9-50CB-40CD-8A19-F53A852661FA}" type="pres">
      <dgm:prSet presAssocID="{63A9EE1A-A91B-402A-AE50-7FA5611E9FD2}" presName="Accent" presStyleLbl="node1" presStyleIdx="1" presStyleCnt="3" custScaleX="140162"/>
      <dgm:spPr/>
    </dgm:pt>
    <dgm:pt modelId="{8F8BD420-3287-4272-9499-D3A7CDEE3050}" type="pres">
      <dgm:prSet presAssocID="{63A9EE1A-A91B-402A-AE50-7FA5611E9FD2}" presName="Parent2" presStyleLbl="revTx" presStyleIdx="1" presStyleCnt="3" custLinFactNeighborX="-15832" custLinFactNeighborY="-20012">
        <dgm:presLayoutVars>
          <dgm:chMax val="1"/>
          <dgm:chPref val="1"/>
          <dgm:bulletEnabled val="1"/>
        </dgm:presLayoutVars>
      </dgm:prSet>
      <dgm:spPr/>
      <dgm:t>
        <a:bodyPr/>
        <a:lstStyle/>
        <a:p>
          <a:endParaRPr lang="el-GR"/>
        </a:p>
      </dgm:t>
    </dgm:pt>
    <dgm:pt modelId="{3F1169E0-44CD-4554-ADD7-D2A8A7BFE079}" type="pres">
      <dgm:prSet presAssocID="{11FAB34D-856B-431E-B22E-6BFC6120417A}" presName="Accent3" presStyleCnt="0"/>
      <dgm:spPr/>
    </dgm:pt>
    <dgm:pt modelId="{F86F3A53-81CB-45DF-AD17-D4548A53598A}" type="pres">
      <dgm:prSet presAssocID="{11FAB34D-856B-431E-B22E-6BFC6120417A}" presName="Accent" presStyleLbl="node1" presStyleIdx="2" presStyleCnt="3" custScaleX="159983"/>
      <dgm:spPr/>
    </dgm:pt>
    <dgm:pt modelId="{23C8AD91-13A1-4D81-8A74-71A251633425}" type="pres">
      <dgm:prSet presAssocID="{11FAB34D-856B-431E-B22E-6BFC6120417A}" presName="Parent3" presStyleLbl="revTx" presStyleIdx="2" presStyleCnt="3" custScaleX="198987" custLinFactNeighborX="-828" custLinFactNeighborY="16175">
        <dgm:presLayoutVars>
          <dgm:chMax val="1"/>
          <dgm:chPref val="1"/>
          <dgm:bulletEnabled val="1"/>
        </dgm:presLayoutVars>
      </dgm:prSet>
      <dgm:spPr/>
      <dgm:t>
        <a:bodyPr/>
        <a:lstStyle/>
        <a:p>
          <a:endParaRPr lang="el-GR"/>
        </a:p>
      </dgm:t>
    </dgm:pt>
  </dgm:ptLst>
  <dgm:cxnLst>
    <dgm:cxn modelId="{59D3ED2E-E1E4-4BB5-B274-AA188B54A9DF}" srcId="{E5F7D077-7913-4444-B090-E5D00D7C7928}" destId="{DF838B5C-149B-42A7-AD65-9336DA5F4F8D}" srcOrd="0" destOrd="0" parTransId="{0B6FF5B4-B430-412D-BE13-5229A203B13B}" sibTransId="{A7B4B553-12AE-4022-A8D6-73F78275AD5E}"/>
    <dgm:cxn modelId="{BD9E36A7-9937-48EC-9667-913B4A34AB5F}" type="presOf" srcId="{63A9EE1A-A91B-402A-AE50-7FA5611E9FD2}" destId="{8F8BD420-3287-4272-9499-D3A7CDEE3050}" srcOrd="0" destOrd="0" presId="urn:microsoft.com/office/officeart/2009/layout/CircleArrowProcess"/>
    <dgm:cxn modelId="{D44F6230-9D98-4A9D-BFC9-9A3970845081}" srcId="{E5F7D077-7913-4444-B090-E5D00D7C7928}" destId="{63A9EE1A-A91B-402A-AE50-7FA5611E9FD2}" srcOrd="1" destOrd="0" parTransId="{ED1F980F-5747-45B5-ABB5-4E499FABCFB0}" sibTransId="{FD006F50-A05D-41DF-8783-C2E8846CF3B9}"/>
    <dgm:cxn modelId="{A236F7FC-E6DA-4584-9176-2C5E48C94579}" srcId="{E5F7D077-7913-4444-B090-E5D00D7C7928}" destId="{11FAB34D-856B-431E-B22E-6BFC6120417A}" srcOrd="2" destOrd="0" parTransId="{D0E4E9DD-BEAC-4E3E-A6FE-9F0FA7DCB13B}" sibTransId="{FAC504C7-828D-4EBF-8345-AD371AFF70FA}"/>
    <dgm:cxn modelId="{DFD5DB34-29C7-4762-9C7D-F7F2B3847B15}" type="presOf" srcId="{E5F7D077-7913-4444-B090-E5D00D7C7928}" destId="{219C4236-CB51-4D23-872D-FDA1DD8F06B2}" srcOrd="0" destOrd="0" presId="urn:microsoft.com/office/officeart/2009/layout/CircleArrowProcess"/>
    <dgm:cxn modelId="{D3804AF6-F38A-4D23-BB89-5739CC4E7C7B}" type="presOf" srcId="{11FAB34D-856B-431E-B22E-6BFC6120417A}" destId="{23C8AD91-13A1-4D81-8A74-71A251633425}" srcOrd="0" destOrd="0" presId="urn:microsoft.com/office/officeart/2009/layout/CircleArrowProcess"/>
    <dgm:cxn modelId="{639FB0E6-B502-4C03-B8D3-8427C7B204F2}" type="presOf" srcId="{DF838B5C-149B-42A7-AD65-9336DA5F4F8D}" destId="{95175B57-5901-4962-9EAF-4ADF1B301F03}" srcOrd="0" destOrd="0" presId="urn:microsoft.com/office/officeart/2009/layout/CircleArrowProcess"/>
    <dgm:cxn modelId="{D6FA17E2-D023-4C0B-8362-82D2FD73271E}" type="presParOf" srcId="{219C4236-CB51-4D23-872D-FDA1DD8F06B2}" destId="{25D2B679-854E-4608-B241-740D4B26C4B2}" srcOrd="0" destOrd="0" presId="urn:microsoft.com/office/officeart/2009/layout/CircleArrowProcess"/>
    <dgm:cxn modelId="{36988E71-BF5D-4814-A49A-63956CFF56F8}" type="presParOf" srcId="{25D2B679-854E-4608-B241-740D4B26C4B2}" destId="{7EF37E37-C29E-4588-967D-D275DEFE965C}" srcOrd="0" destOrd="0" presId="urn:microsoft.com/office/officeart/2009/layout/CircleArrowProcess"/>
    <dgm:cxn modelId="{5F62A1E9-A663-4EF5-A6D2-726B1DD84BD3}" type="presParOf" srcId="{219C4236-CB51-4D23-872D-FDA1DD8F06B2}" destId="{95175B57-5901-4962-9EAF-4ADF1B301F03}" srcOrd="1" destOrd="0" presId="urn:microsoft.com/office/officeart/2009/layout/CircleArrowProcess"/>
    <dgm:cxn modelId="{4C366CFD-ECE9-497B-B13A-53373C231383}" type="presParOf" srcId="{219C4236-CB51-4D23-872D-FDA1DD8F06B2}" destId="{B909B984-B984-4E74-9CD5-44337D4682B5}" srcOrd="2" destOrd="0" presId="urn:microsoft.com/office/officeart/2009/layout/CircleArrowProcess"/>
    <dgm:cxn modelId="{8C23F7E8-6EAC-4369-A6EF-B03698350124}" type="presParOf" srcId="{B909B984-B984-4E74-9CD5-44337D4682B5}" destId="{45FCF7B9-50CB-40CD-8A19-F53A852661FA}" srcOrd="0" destOrd="0" presId="urn:microsoft.com/office/officeart/2009/layout/CircleArrowProcess"/>
    <dgm:cxn modelId="{5D1E8963-03D9-423A-8E95-02B0E0851A6A}" type="presParOf" srcId="{219C4236-CB51-4D23-872D-FDA1DD8F06B2}" destId="{8F8BD420-3287-4272-9499-D3A7CDEE3050}" srcOrd="3" destOrd="0" presId="urn:microsoft.com/office/officeart/2009/layout/CircleArrowProcess"/>
    <dgm:cxn modelId="{290A943F-7192-4686-A1F4-8011F176C354}" type="presParOf" srcId="{219C4236-CB51-4D23-872D-FDA1DD8F06B2}" destId="{3F1169E0-44CD-4554-ADD7-D2A8A7BFE079}" srcOrd="4" destOrd="0" presId="urn:microsoft.com/office/officeart/2009/layout/CircleArrowProcess"/>
    <dgm:cxn modelId="{7344F3BC-7063-4610-A166-D898B4250934}" type="presParOf" srcId="{3F1169E0-44CD-4554-ADD7-D2A8A7BFE079}" destId="{F86F3A53-81CB-45DF-AD17-D4548A53598A}" srcOrd="0" destOrd="0" presId="urn:microsoft.com/office/officeart/2009/layout/CircleArrowProcess"/>
    <dgm:cxn modelId="{A2EE7F8E-2997-4C43-A83A-302FFCF62198}" type="presParOf" srcId="{219C4236-CB51-4D23-872D-FDA1DD8F06B2}" destId="{23C8AD91-13A1-4D81-8A74-71A251633425}"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FCFB6B-4DC2-4E74-8642-B78F08ED642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77CA3BF0-E0B8-4083-ACDC-5E56DDCC6AFF}">
      <dgm:prSet phldrT="[Κείμενο]"/>
      <dgm:spPr/>
      <dgm:t>
        <a:bodyPr/>
        <a:lstStyle/>
        <a:p>
          <a:r>
            <a:rPr lang="en-US" dirty="0" smtClean="0"/>
            <a:t>Drivers</a:t>
          </a:r>
          <a:endParaRPr lang="el-GR" dirty="0"/>
        </a:p>
      </dgm:t>
    </dgm:pt>
    <dgm:pt modelId="{FBCD1C10-27DB-4E4E-8800-8135E03C88AE}" type="parTrans" cxnId="{DD78B60F-02ED-4EDF-90DB-B111AF1D6B2A}">
      <dgm:prSet/>
      <dgm:spPr/>
      <dgm:t>
        <a:bodyPr/>
        <a:lstStyle/>
        <a:p>
          <a:endParaRPr lang="el-GR"/>
        </a:p>
      </dgm:t>
    </dgm:pt>
    <dgm:pt modelId="{9931F32C-8BA7-4757-9FEC-CDE19CDAD456}" type="sibTrans" cxnId="{DD78B60F-02ED-4EDF-90DB-B111AF1D6B2A}">
      <dgm:prSet/>
      <dgm:spPr/>
      <dgm:t>
        <a:bodyPr/>
        <a:lstStyle/>
        <a:p>
          <a:endParaRPr lang="el-GR"/>
        </a:p>
      </dgm:t>
    </dgm:pt>
    <dgm:pt modelId="{3027D95D-E302-403C-913B-EB002210950D}">
      <dgm:prSet phldrT="[Κείμενο]"/>
      <dgm:spPr/>
      <dgm:t>
        <a:bodyPr/>
        <a:lstStyle/>
        <a:p>
          <a:r>
            <a:rPr lang="en-US" dirty="0" smtClean="0"/>
            <a:t>Pressure</a:t>
          </a:r>
          <a:endParaRPr lang="el-GR" dirty="0"/>
        </a:p>
      </dgm:t>
    </dgm:pt>
    <dgm:pt modelId="{0EF187C2-9994-4277-AA85-A8FD771759C6}" type="parTrans" cxnId="{1A2F123A-57A5-487A-A788-5892A9268BB4}">
      <dgm:prSet/>
      <dgm:spPr/>
      <dgm:t>
        <a:bodyPr/>
        <a:lstStyle/>
        <a:p>
          <a:endParaRPr lang="el-GR"/>
        </a:p>
      </dgm:t>
    </dgm:pt>
    <dgm:pt modelId="{985FC722-DB4B-4A0E-9ED7-00991500D8B4}" type="sibTrans" cxnId="{1A2F123A-57A5-487A-A788-5892A9268BB4}">
      <dgm:prSet/>
      <dgm:spPr/>
      <dgm:t>
        <a:bodyPr/>
        <a:lstStyle/>
        <a:p>
          <a:endParaRPr lang="el-GR"/>
        </a:p>
      </dgm:t>
    </dgm:pt>
    <dgm:pt modelId="{674FD866-E7F9-4079-9B35-CD452FC0F358}">
      <dgm:prSet phldrT="[Κείμενο]"/>
      <dgm:spPr/>
      <dgm:t>
        <a:bodyPr/>
        <a:lstStyle/>
        <a:p>
          <a:r>
            <a:rPr lang="en-US" dirty="0" smtClean="0"/>
            <a:t>State</a:t>
          </a:r>
          <a:endParaRPr lang="el-GR" dirty="0"/>
        </a:p>
      </dgm:t>
    </dgm:pt>
    <dgm:pt modelId="{7F0A60AC-31EF-4B62-B039-F6C543C8D6E6}" type="parTrans" cxnId="{A8151F08-9E8F-44AB-A6A1-B79DA27935A7}">
      <dgm:prSet/>
      <dgm:spPr/>
      <dgm:t>
        <a:bodyPr/>
        <a:lstStyle/>
        <a:p>
          <a:endParaRPr lang="el-GR"/>
        </a:p>
      </dgm:t>
    </dgm:pt>
    <dgm:pt modelId="{A2F3F874-5415-4C6A-8F9D-AD26C25DDBB8}" type="sibTrans" cxnId="{A8151F08-9E8F-44AB-A6A1-B79DA27935A7}">
      <dgm:prSet/>
      <dgm:spPr/>
      <dgm:t>
        <a:bodyPr/>
        <a:lstStyle/>
        <a:p>
          <a:endParaRPr lang="el-GR"/>
        </a:p>
      </dgm:t>
    </dgm:pt>
    <dgm:pt modelId="{C5BA9895-1DEB-443E-839E-ADDB0A3CFDAF}">
      <dgm:prSet phldrT="[Κείμενο]"/>
      <dgm:spPr/>
      <dgm:t>
        <a:bodyPr/>
        <a:lstStyle/>
        <a:p>
          <a:r>
            <a:rPr lang="en-US" dirty="0" smtClean="0"/>
            <a:t>Impacts</a:t>
          </a:r>
          <a:endParaRPr lang="el-GR" dirty="0"/>
        </a:p>
      </dgm:t>
    </dgm:pt>
    <dgm:pt modelId="{75DD4D68-6D48-4AEC-8453-75B6807B222E}" type="parTrans" cxnId="{D214CA33-0994-4385-8C79-E3B8E63985F0}">
      <dgm:prSet/>
      <dgm:spPr/>
      <dgm:t>
        <a:bodyPr/>
        <a:lstStyle/>
        <a:p>
          <a:endParaRPr lang="el-GR"/>
        </a:p>
      </dgm:t>
    </dgm:pt>
    <dgm:pt modelId="{7059D435-E3BC-4D0A-8AD6-9165C799342E}" type="sibTrans" cxnId="{D214CA33-0994-4385-8C79-E3B8E63985F0}">
      <dgm:prSet/>
      <dgm:spPr/>
      <dgm:t>
        <a:bodyPr/>
        <a:lstStyle/>
        <a:p>
          <a:endParaRPr lang="el-GR"/>
        </a:p>
      </dgm:t>
    </dgm:pt>
    <dgm:pt modelId="{DB5D0F42-3D6E-4EC3-8F5B-8184DD5CFF0A}">
      <dgm:prSet phldrT="[Κείμενο]"/>
      <dgm:spPr/>
      <dgm:t>
        <a:bodyPr/>
        <a:lstStyle/>
        <a:p>
          <a:r>
            <a:rPr lang="en-US" dirty="0" smtClean="0"/>
            <a:t>Response</a:t>
          </a:r>
          <a:endParaRPr lang="el-GR" dirty="0"/>
        </a:p>
      </dgm:t>
    </dgm:pt>
    <dgm:pt modelId="{FECC8530-F093-4F6C-9151-1921EBE841A2}" type="parTrans" cxnId="{727E52E2-F16F-4C3F-93F4-293391F5C7EF}">
      <dgm:prSet/>
      <dgm:spPr/>
      <dgm:t>
        <a:bodyPr/>
        <a:lstStyle/>
        <a:p>
          <a:endParaRPr lang="el-GR"/>
        </a:p>
      </dgm:t>
    </dgm:pt>
    <dgm:pt modelId="{D7E29823-E24F-47DA-8560-FD68FACC75DB}" type="sibTrans" cxnId="{727E52E2-F16F-4C3F-93F4-293391F5C7EF}">
      <dgm:prSet/>
      <dgm:spPr/>
      <dgm:t>
        <a:bodyPr/>
        <a:lstStyle/>
        <a:p>
          <a:endParaRPr lang="el-GR"/>
        </a:p>
      </dgm:t>
    </dgm:pt>
    <dgm:pt modelId="{584ADD89-2750-4D9C-AE90-CECCFB0A8D1A}" type="pres">
      <dgm:prSet presAssocID="{71FCFB6B-4DC2-4E74-8642-B78F08ED642A}" presName="cycle" presStyleCnt="0">
        <dgm:presLayoutVars>
          <dgm:dir/>
          <dgm:resizeHandles val="exact"/>
        </dgm:presLayoutVars>
      </dgm:prSet>
      <dgm:spPr/>
      <dgm:t>
        <a:bodyPr/>
        <a:lstStyle/>
        <a:p>
          <a:endParaRPr lang="el-GR"/>
        </a:p>
      </dgm:t>
    </dgm:pt>
    <dgm:pt modelId="{F1DC607C-A5BA-4E6F-B6A3-EDDEC209959C}" type="pres">
      <dgm:prSet presAssocID="{77CA3BF0-E0B8-4083-ACDC-5E56DDCC6AFF}" presName="node" presStyleLbl="node1" presStyleIdx="0" presStyleCnt="5">
        <dgm:presLayoutVars>
          <dgm:bulletEnabled val="1"/>
        </dgm:presLayoutVars>
      </dgm:prSet>
      <dgm:spPr/>
      <dgm:t>
        <a:bodyPr/>
        <a:lstStyle/>
        <a:p>
          <a:endParaRPr lang="el-GR"/>
        </a:p>
      </dgm:t>
    </dgm:pt>
    <dgm:pt modelId="{4F72504D-C352-4806-90D1-ED5B62697A0D}" type="pres">
      <dgm:prSet presAssocID="{77CA3BF0-E0B8-4083-ACDC-5E56DDCC6AFF}" presName="spNode" presStyleCnt="0"/>
      <dgm:spPr/>
    </dgm:pt>
    <dgm:pt modelId="{EA671A9E-9121-42FD-965D-049F37E3FE37}" type="pres">
      <dgm:prSet presAssocID="{9931F32C-8BA7-4757-9FEC-CDE19CDAD456}" presName="sibTrans" presStyleLbl="sibTrans1D1" presStyleIdx="0" presStyleCnt="5"/>
      <dgm:spPr/>
      <dgm:t>
        <a:bodyPr/>
        <a:lstStyle/>
        <a:p>
          <a:endParaRPr lang="el-GR"/>
        </a:p>
      </dgm:t>
    </dgm:pt>
    <dgm:pt modelId="{A942C557-D22E-4265-9FF9-EE7C9A1122FF}" type="pres">
      <dgm:prSet presAssocID="{3027D95D-E302-403C-913B-EB002210950D}" presName="node" presStyleLbl="node1" presStyleIdx="1" presStyleCnt="5">
        <dgm:presLayoutVars>
          <dgm:bulletEnabled val="1"/>
        </dgm:presLayoutVars>
      </dgm:prSet>
      <dgm:spPr/>
      <dgm:t>
        <a:bodyPr/>
        <a:lstStyle/>
        <a:p>
          <a:endParaRPr lang="el-GR"/>
        </a:p>
      </dgm:t>
    </dgm:pt>
    <dgm:pt modelId="{1AE6DDC5-53B6-41A6-940A-0991CC6C698F}" type="pres">
      <dgm:prSet presAssocID="{3027D95D-E302-403C-913B-EB002210950D}" presName="spNode" presStyleCnt="0"/>
      <dgm:spPr/>
    </dgm:pt>
    <dgm:pt modelId="{9C475484-AF36-48DC-8F35-F00A48A0E997}" type="pres">
      <dgm:prSet presAssocID="{985FC722-DB4B-4A0E-9ED7-00991500D8B4}" presName="sibTrans" presStyleLbl="sibTrans1D1" presStyleIdx="1" presStyleCnt="5"/>
      <dgm:spPr/>
      <dgm:t>
        <a:bodyPr/>
        <a:lstStyle/>
        <a:p>
          <a:endParaRPr lang="el-GR"/>
        </a:p>
      </dgm:t>
    </dgm:pt>
    <dgm:pt modelId="{364F9658-3A1F-421E-8CA8-33A34948BD48}" type="pres">
      <dgm:prSet presAssocID="{674FD866-E7F9-4079-9B35-CD452FC0F358}" presName="node" presStyleLbl="node1" presStyleIdx="2" presStyleCnt="5">
        <dgm:presLayoutVars>
          <dgm:bulletEnabled val="1"/>
        </dgm:presLayoutVars>
      </dgm:prSet>
      <dgm:spPr/>
      <dgm:t>
        <a:bodyPr/>
        <a:lstStyle/>
        <a:p>
          <a:endParaRPr lang="el-GR"/>
        </a:p>
      </dgm:t>
    </dgm:pt>
    <dgm:pt modelId="{CBE9C8CF-E0D3-419E-BD67-4288C7F8FECD}" type="pres">
      <dgm:prSet presAssocID="{674FD866-E7F9-4079-9B35-CD452FC0F358}" presName="spNode" presStyleCnt="0"/>
      <dgm:spPr/>
    </dgm:pt>
    <dgm:pt modelId="{BA109F52-63DF-4727-9345-FA0B25D0BA95}" type="pres">
      <dgm:prSet presAssocID="{A2F3F874-5415-4C6A-8F9D-AD26C25DDBB8}" presName="sibTrans" presStyleLbl="sibTrans1D1" presStyleIdx="2" presStyleCnt="5"/>
      <dgm:spPr/>
      <dgm:t>
        <a:bodyPr/>
        <a:lstStyle/>
        <a:p>
          <a:endParaRPr lang="el-GR"/>
        </a:p>
      </dgm:t>
    </dgm:pt>
    <dgm:pt modelId="{0C8FE495-45D8-4C9D-AF95-5D60CE6D0A8B}" type="pres">
      <dgm:prSet presAssocID="{C5BA9895-1DEB-443E-839E-ADDB0A3CFDAF}" presName="node" presStyleLbl="node1" presStyleIdx="3" presStyleCnt="5">
        <dgm:presLayoutVars>
          <dgm:bulletEnabled val="1"/>
        </dgm:presLayoutVars>
      </dgm:prSet>
      <dgm:spPr/>
      <dgm:t>
        <a:bodyPr/>
        <a:lstStyle/>
        <a:p>
          <a:endParaRPr lang="el-GR"/>
        </a:p>
      </dgm:t>
    </dgm:pt>
    <dgm:pt modelId="{21BAB0DA-416D-45B0-A7B0-35ACBC792974}" type="pres">
      <dgm:prSet presAssocID="{C5BA9895-1DEB-443E-839E-ADDB0A3CFDAF}" presName="spNode" presStyleCnt="0"/>
      <dgm:spPr/>
    </dgm:pt>
    <dgm:pt modelId="{2E6A36F4-3B10-4D75-80A6-CF748FD175A5}" type="pres">
      <dgm:prSet presAssocID="{7059D435-E3BC-4D0A-8AD6-9165C799342E}" presName="sibTrans" presStyleLbl="sibTrans1D1" presStyleIdx="3" presStyleCnt="5"/>
      <dgm:spPr/>
      <dgm:t>
        <a:bodyPr/>
        <a:lstStyle/>
        <a:p>
          <a:endParaRPr lang="el-GR"/>
        </a:p>
      </dgm:t>
    </dgm:pt>
    <dgm:pt modelId="{DFC61460-8CED-4D92-AF20-993CCD3E95CF}" type="pres">
      <dgm:prSet presAssocID="{DB5D0F42-3D6E-4EC3-8F5B-8184DD5CFF0A}" presName="node" presStyleLbl="node1" presStyleIdx="4" presStyleCnt="5">
        <dgm:presLayoutVars>
          <dgm:bulletEnabled val="1"/>
        </dgm:presLayoutVars>
      </dgm:prSet>
      <dgm:spPr/>
      <dgm:t>
        <a:bodyPr/>
        <a:lstStyle/>
        <a:p>
          <a:endParaRPr lang="el-GR"/>
        </a:p>
      </dgm:t>
    </dgm:pt>
    <dgm:pt modelId="{B3D053D6-B972-4680-9584-0D860BAF0711}" type="pres">
      <dgm:prSet presAssocID="{DB5D0F42-3D6E-4EC3-8F5B-8184DD5CFF0A}" presName="spNode" presStyleCnt="0"/>
      <dgm:spPr/>
    </dgm:pt>
    <dgm:pt modelId="{5F351404-F4D1-4E94-95F5-47F3F63D8306}" type="pres">
      <dgm:prSet presAssocID="{D7E29823-E24F-47DA-8560-FD68FACC75DB}" presName="sibTrans" presStyleLbl="sibTrans1D1" presStyleIdx="4" presStyleCnt="5"/>
      <dgm:spPr/>
      <dgm:t>
        <a:bodyPr/>
        <a:lstStyle/>
        <a:p>
          <a:endParaRPr lang="el-GR"/>
        </a:p>
      </dgm:t>
    </dgm:pt>
  </dgm:ptLst>
  <dgm:cxnLst>
    <dgm:cxn modelId="{B5EF976A-5E94-4A18-BA76-F16EBE52B460}" type="presOf" srcId="{7059D435-E3BC-4D0A-8AD6-9165C799342E}" destId="{2E6A36F4-3B10-4D75-80A6-CF748FD175A5}" srcOrd="0" destOrd="0" presId="urn:microsoft.com/office/officeart/2005/8/layout/cycle5"/>
    <dgm:cxn modelId="{A753C697-5A95-4E1F-A547-8AC0288F0E67}" type="presOf" srcId="{C5BA9895-1DEB-443E-839E-ADDB0A3CFDAF}" destId="{0C8FE495-45D8-4C9D-AF95-5D60CE6D0A8B}" srcOrd="0" destOrd="0" presId="urn:microsoft.com/office/officeart/2005/8/layout/cycle5"/>
    <dgm:cxn modelId="{9EA73E89-CEA1-4CEB-B3A1-119D190A8284}" type="presOf" srcId="{985FC722-DB4B-4A0E-9ED7-00991500D8B4}" destId="{9C475484-AF36-48DC-8F35-F00A48A0E997}" srcOrd="0" destOrd="0" presId="urn:microsoft.com/office/officeart/2005/8/layout/cycle5"/>
    <dgm:cxn modelId="{A8151F08-9E8F-44AB-A6A1-B79DA27935A7}" srcId="{71FCFB6B-4DC2-4E74-8642-B78F08ED642A}" destId="{674FD866-E7F9-4079-9B35-CD452FC0F358}" srcOrd="2" destOrd="0" parTransId="{7F0A60AC-31EF-4B62-B039-F6C543C8D6E6}" sibTransId="{A2F3F874-5415-4C6A-8F9D-AD26C25DDBB8}"/>
    <dgm:cxn modelId="{1A2F123A-57A5-487A-A788-5892A9268BB4}" srcId="{71FCFB6B-4DC2-4E74-8642-B78F08ED642A}" destId="{3027D95D-E302-403C-913B-EB002210950D}" srcOrd="1" destOrd="0" parTransId="{0EF187C2-9994-4277-AA85-A8FD771759C6}" sibTransId="{985FC722-DB4B-4A0E-9ED7-00991500D8B4}"/>
    <dgm:cxn modelId="{2E0D2F11-A46F-4ED7-8D4B-7140C3F4D16B}" type="presOf" srcId="{77CA3BF0-E0B8-4083-ACDC-5E56DDCC6AFF}" destId="{F1DC607C-A5BA-4E6F-B6A3-EDDEC209959C}" srcOrd="0" destOrd="0" presId="urn:microsoft.com/office/officeart/2005/8/layout/cycle5"/>
    <dgm:cxn modelId="{E1CA5F91-7677-4744-94C3-27B648B59B32}" type="presOf" srcId="{DB5D0F42-3D6E-4EC3-8F5B-8184DD5CFF0A}" destId="{DFC61460-8CED-4D92-AF20-993CCD3E95CF}" srcOrd="0" destOrd="0" presId="urn:microsoft.com/office/officeart/2005/8/layout/cycle5"/>
    <dgm:cxn modelId="{1BD8A5FF-A3B3-4640-88DA-D62CD0DCD7FC}" type="presOf" srcId="{674FD866-E7F9-4079-9B35-CD452FC0F358}" destId="{364F9658-3A1F-421E-8CA8-33A34948BD48}" srcOrd="0" destOrd="0" presId="urn:microsoft.com/office/officeart/2005/8/layout/cycle5"/>
    <dgm:cxn modelId="{9ED2896F-D4E2-4891-99D7-F5096AC7C0D1}" type="presOf" srcId="{D7E29823-E24F-47DA-8560-FD68FACC75DB}" destId="{5F351404-F4D1-4E94-95F5-47F3F63D8306}" srcOrd="0" destOrd="0" presId="urn:microsoft.com/office/officeart/2005/8/layout/cycle5"/>
    <dgm:cxn modelId="{DBA0F7B1-7BD2-4DCA-8799-A1368B563933}" type="presOf" srcId="{3027D95D-E302-403C-913B-EB002210950D}" destId="{A942C557-D22E-4265-9FF9-EE7C9A1122FF}" srcOrd="0" destOrd="0" presId="urn:microsoft.com/office/officeart/2005/8/layout/cycle5"/>
    <dgm:cxn modelId="{D214CA33-0994-4385-8C79-E3B8E63985F0}" srcId="{71FCFB6B-4DC2-4E74-8642-B78F08ED642A}" destId="{C5BA9895-1DEB-443E-839E-ADDB0A3CFDAF}" srcOrd="3" destOrd="0" parTransId="{75DD4D68-6D48-4AEC-8453-75B6807B222E}" sibTransId="{7059D435-E3BC-4D0A-8AD6-9165C799342E}"/>
    <dgm:cxn modelId="{51F3B579-3A26-4193-B47D-EAA2A602D8C0}" type="presOf" srcId="{71FCFB6B-4DC2-4E74-8642-B78F08ED642A}" destId="{584ADD89-2750-4D9C-AE90-CECCFB0A8D1A}" srcOrd="0" destOrd="0" presId="urn:microsoft.com/office/officeart/2005/8/layout/cycle5"/>
    <dgm:cxn modelId="{02EF55EE-4CFC-44BC-AF43-AC58D9492E8A}" type="presOf" srcId="{9931F32C-8BA7-4757-9FEC-CDE19CDAD456}" destId="{EA671A9E-9121-42FD-965D-049F37E3FE37}" srcOrd="0" destOrd="0" presId="urn:microsoft.com/office/officeart/2005/8/layout/cycle5"/>
    <dgm:cxn modelId="{727E52E2-F16F-4C3F-93F4-293391F5C7EF}" srcId="{71FCFB6B-4DC2-4E74-8642-B78F08ED642A}" destId="{DB5D0F42-3D6E-4EC3-8F5B-8184DD5CFF0A}" srcOrd="4" destOrd="0" parTransId="{FECC8530-F093-4F6C-9151-1921EBE841A2}" sibTransId="{D7E29823-E24F-47DA-8560-FD68FACC75DB}"/>
    <dgm:cxn modelId="{CF5703F6-787D-4994-A4FD-63F464B3B10A}" type="presOf" srcId="{A2F3F874-5415-4C6A-8F9D-AD26C25DDBB8}" destId="{BA109F52-63DF-4727-9345-FA0B25D0BA95}" srcOrd="0" destOrd="0" presId="urn:microsoft.com/office/officeart/2005/8/layout/cycle5"/>
    <dgm:cxn modelId="{DD78B60F-02ED-4EDF-90DB-B111AF1D6B2A}" srcId="{71FCFB6B-4DC2-4E74-8642-B78F08ED642A}" destId="{77CA3BF0-E0B8-4083-ACDC-5E56DDCC6AFF}" srcOrd="0" destOrd="0" parTransId="{FBCD1C10-27DB-4E4E-8800-8135E03C88AE}" sibTransId="{9931F32C-8BA7-4757-9FEC-CDE19CDAD456}"/>
    <dgm:cxn modelId="{B3270F2F-C1ED-41E5-96C2-7BF304146398}" type="presParOf" srcId="{584ADD89-2750-4D9C-AE90-CECCFB0A8D1A}" destId="{F1DC607C-A5BA-4E6F-B6A3-EDDEC209959C}" srcOrd="0" destOrd="0" presId="urn:microsoft.com/office/officeart/2005/8/layout/cycle5"/>
    <dgm:cxn modelId="{513BE734-AD65-4E1E-9B46-F6969EF3DEE7}" type="presParOf" srcId="{584ADD89-2750-4D9C-AE90-CECCFB0A8D1A}" destId="{4F72504D-C352-4806-90D1-ED5B62697A0D}" srcOrd="1" destOrd="0" presId="urn:microsoft.com/office/officeart/2005/8/layout/cycle5"/>
    <dgm:cxn modelId="{0942CE50-81EB-4404-9015-64CAAEEBBA89}" type="presParOf" srcId="{584ADD89-2750-4D9C-AE90-CECCFB0A8D1A}" destId="{EA671A9E-9121-42FD-965D-049F37E3FE37}" srcOrd="2" destOrd="0" presId="urn:microsoft.com/office/officeart/2005/8/layout/cycle5"/>
    <dgm:cxn modelId="{306C5570-A102-40EB-B4C4-59634261D4ED}" type="presParOf" srcId="{584ADD89-2750-4D9C-AE90-CECCFB0A8D1A}" destId="{A942C557-D22E-4265-9FF9-EE7C9A1122FF}" srcOrd="3" destOrd="0" presId="urn:microsoft.com/office/officeart/2005/8/layout/cycle5"/>
    <dgm:cxn modelId="{1EA2C4AA-BDD8-427F-8FD4-640BFAE15455}" type="presParOf" srcId="{584ADD89-2750-4D9C-AE90-CECCFB0A8D1A}" destId="{1AE6DDC5-53B6-41A6-940A-0991CC6C698F}" srcOrd="4" destOrd="0" presId="urn:microsoft.com/office/officeart/2005/8/layout/cycle5"/>
    <dgm:cxn modelId="{DB5DB6A1-1EDD-41C3-9D9D-F6C7EF4552AD}" type="presParOf" srcId="{584ADD89-2750-4D9C-AE90-CECCFB0A8D1A}" destId="{9C475484-AF36-48DC-8F35-F00A48A0E997}" srcOrd="5" destOrd="0" presId="urn:microsoft.com/office/officeart/2005/8/layout/cycle5"/>
    <dgm:cxn modelId="{ED057C5F-A2A8-4FDC-9402-E980487CC4FF}" type="presParOf" srcId="{584ADD89-2750-4D9C-AE90-CECCFB0A8D1A}" destId="{364F9658-3A1F-421E-8CA8-33A34948BD48}" srcOrd="6" destOrd="0" presId="urn:microsoft.com/office/officeart/2005/8/layout/cycle5"/>
    <dgm:cxn modelId="{394C331C-0958-4023-986D-0003F53B0501}" type="presParOf" srcId="{584ADD89-2750-4D9C-AE90-CECCFB0A8D1A}" destId="{CBE9C8CF-E0D3-419E-BD67-4288C7F8FECD}" srcOrd="7" destOrd="0" presId="urn:microsoft.com/office/officeart/2005/8/layout/cycle5"/>
    <dgm:cxn modelId="{E69237C0-484F-4847-ACAB-9C4A8F6A6D99}" type="presParOf" srcId="{584ADD89-2750-4D9C-AE90-CECCFB0A8D1A}" destId="{BA109F52-63DF-4727-9345-FA0B25D0BA95}" srcOrd="8" destOrd="0" presId="urn:microsoft.com/office/officeart/2005/8/layout/cycle5"/>
    <dgm:cxn modelId="{1C5DA234-604B-4469-AA5E-5FE1DCB008AC}" type="presParOf" srcId="{584ADD89-2750-4D9C-AE90-CECCFB0A8D1A}" destId="{0C8FE495-45D8-4C9D-AF95-5D60CE6D0A8B}" srcOrd="9" destOrd="0" presId="urn:microsoft.com/office/officeart/2005/8/layout/cycle5"/>
    <dgm:cxn modelId="{7D15E8F6-0805-4559-955F-B6CF60DF1F7F}" type="presParOf" srcId="{584ADD89-2750-4D9C-AE90-CECCFB0A8D1A}" destId="{21BAB0DA-416D-45B0-A7B0-35ACBC792974}" srcOrd="10" destOrd="0" presId="urn:microsoft.com/office/officeart/2005/8/layout/cycle5"/>
    <dgm:cxn modelId="{CC47A5F2-C238-4412-8B8B-7F95DD6CF6D9}" type="presParOf" srcId="{584ADD89-2750-4D9C-AE90-CECCFB0A8D1A}" destId="{2E6A36F4-3B10-4D75-80A6-CF748FD175A5}" srcOrd="11" destOrd="0" presId="urn:microsoft.com/office/officeart/2005/8/layout/cycle5"/>
    <dgm:cxn modelId="{16292B1C-0B05-4C05-99D4-FCF9516F96CD}" type="presParOf" srcId="{584ADD89-2750-4D9C-AE90-CECCFB0A8D1A}" destId="{DFC61460-8CED-4D92-AF20-993CCD3E95CF}" srcOrd="12" destOrd="0" presId="urn:microsoft.com/office/officeart/2005/8/layout/cycle5"/>
    <dgm:cxn modelId="{0DBFCF13-D00F-45FD-AC13-84C7806C6201}" type="presParOf" srcId="{584ADD89-2750-4D9C-AE90-CECCFB0A8D1A}" destId="{B3D053D6-B972-4680-9584-0D860BAF0711}" srcOrd="13" destOrd="0" presId="urn:microsoft.com/office/officeart/2005/8/layout/cycle5"/>
    <dgm:cxn modelId="{D61C85CE-5F89-4FDC-8210-CB92282F88AB}" type="presParOf" srcId="{584ADD89-2750-4D9C-AE90-CECCFB0A8D1A}" destId="{5F351404-F4D1-4E94-95F5-47F3F63D8306}" srcOrd="14"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1F496-8419-464F-AAA3-C4428DC001DC}">
      <dsp:nvSpPr>
        <dsp:cNvPr id="0" name=""/>
        <dsp:cNvSpPr/>
      </dsp:nvSpPr>
      <dsp:spPr>
        <a:xfrm>
          <a:off x="0" y="9904"/>
          <a:ext cx="1714512" cy="5616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smtClean="0">
              <a:latin typeface="+mn-lt"/>
            </a:rPr>
            <a:t>Αειφορία</a:t>
          </a:r>
          <a:endParaRPr lang="el-GR" sz="1600" b="1" kern="1200" dirty="0">
            <a:effectLst/>
            <a:latin typeface="+mn-lt"/>
            <a:ea typeface="+mn-ea"/>
            <a:cs typeface="Tahoma" pitchFamily="34" charset="0"/>
          </a:endParaRPr>
        </a:p>
      </dsp:txBody>
      <dsp:txXfrm>
        <a:off x="27415" y="37319"/>
        <a:ext cx="1659682" cy="506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1F496-8419-464F-AAA3-C4428DC001DC}">
      <dsp:nvSpPr>
        <dsp:cNvPr id="0" name=""/>
        <dsp:cNvSpPr/>
      </dsp:nvSpPr>
      <dsp:spPr>
        <a:xfrm>
          <a:off x="0" y="9904"/>
          <a:ext cx="1714512" cy="5616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smtClean="0">
              <a:latin typeface="+mn-lt"/>
            </a:rPr>
            <a:t>Βιωσιμότητα</a:t>
          </a:r>
          <a:endParaRPr lang="el-GR" sz="1600" b="1" kern="1200" dirty="0">
            <a:effectLst/>
            <a:latin typeface="+mn-lt"/>
            <a:ea typeface="+mn-ea"/>
            <a:cs typeface="Tahoma" pitchFamily="34" charset="0"/>
          </a:endParaRPr>
        </a:p>
      </dsp:txBody>
      <dsp:txXfrm>
        <a:off x="27415" y="37319"/>
        <a:ext cx="1659682" cy="506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1F496-8419-464F-AAA3-C4428DC001DC}">
      <dsp:nvSpPr>
        <dsp:cNvPr id="0" name=""/>
        <dsp:cNvSpPr/>
      </dsp:nvSpPr>
      <dsp:spPr>
        <a:xfrm>
          <a:off x="0" y="0"/>
          <a:ext cx="1714512" cy="57094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smtClean="0">
              <a:latin typeface="+mn-lt"/>
            </a:rPr>
            <a:t>Αειφόρος ανάπτυξη</a:t>
          </a:r>
          <a:endParaRPr lang="el-GR" sz="1600" b="1" kern="1200" dirty="0">
            <a:effectLst/>
            <a:latin typeface="+mn-lt"/>
            <a:ea typeface="+mn-ea"/>
            <a:cs typeface="Tahoma" pitchFamily="34" charset="0"/>
          </a:endParaRPr>
        </a:p>
      </dsp:txBody>
      <dsp:txXfrm>
        <a:off x="27871" y="27871"/>
        <a:ext cx="1658770" cy="5152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1F496-8419-464F-AAA3-C4428DC001DC}">
      <dsp:nvSpPr>
        <dsp:cNvPr id="0" name=""/>
        <dsp:cNvSpPr/>
      </dsp:nvSpPr>
      <dsp:spPr>
        <a:xfrm>
          <a:off x="0" y="9904"/>
          <a:ext cx="1714512" cy="5616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smtClean="0">
              <a:latin typeface="+mn-lt"/>
            </a:rPr>
            <a:t>Αειφόρος χρήση</a:t>
          </a:r>
          <a:endParaRPr lang="el-GR" sz="1600" b="1" kern="1200" dirty="0">
            <a:effectLst/>
            <a:latin typeface="+mn-lt"/>
            <a:ea typeface="+mn-ea"/>
            <a:cs typeface="Tahoma" pitchFamily="34" charset="0"/>
          </a:endParaRPr>
        </a:p>
      </dsp:txBody>
      <dsp:txXfrm>
        <a:off x="27415" y="37319"/>
        <a:ext cx="1659682" cy="5067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37E37-C29E-4588-967D-D275DEFE965C}">
      <dsp:nvSpPr>
        <dsp:cNvPr id="0" name=""/>
        <dsp:cNvSpPr/>
      </dsp:nvSpPr>
      <dsp:spPr>
        <a:xfrm>
          <a:off x="732930" y="0"/>
          <a:ext cx="3239899" cy="1975885"/>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75B57-5901-4962-9EAF-4ADF1B301F03}">
      <dsp:nvSpPr>
        <dsp:cNvPr id="0" name=""/>
        <dsp:cNvSpPr/>
      </dsp:nvSpPr>
      <dsp:spPr>
        <a:xfrm>
          <a:off x="1673534" y="581798"/>
          <a:ext cx="1444236" cy="54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bg1"/>
              </a:solidFill>
            </a:rPr>
            <a:t>Σχεδιασμός</a:t>
          </a:r>
          <a:endParaRPr lang="el-GR" sz="1800" b="1" kern="1200" dirty="0">
            <a:solidFill>
              <a:schemeClr val="bg1"/>
            </a:solidFill>
          </a:endParaRPr>
        </a:p>
      </dsp:txBody>
      <dsp:txXfrm>
        <a:off x="1673534" y="581798"/>
        <a:ext cx="1444236" cy="548765"/>
      </dsp:txXfrm>
    </dsp:sp>
    <dsp:sp modelId="{45FCF7B9-50CB-40CD-8A19-F53A852661FA}">
      <dsp:nvSpPr>
        <dsp:cNvPr id="0" name=""/>
        <dsp:cNvSpPr/>
      </dsp:nvSpPr>
      <dsp:spPr>
        <a:xfrm>
          <a:off x="419658" y="1135292"/>
          <a:ext cx="2769018" cy="1975885"/>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BD420-3287-4272-9499-D3A7CDEE3050}">
      <dsp:nvSpPr>
        <dsp:cNvPr id="0" name=""/>
        <dsp:cNvSpPr/>
      </dsp:nvSpPr>
      <dsp:spPr>
        <a:xfrm>
          <a:off x="1081468" y="1745395"/>
          <a:ext cx="1097794" cy="54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bg1"/>
              </a:solidFill>
            </a:rPr>
            <a:t>Διαχείριση</a:t>
          </a:r>
          <a:endParaRPr lang="el-GR" sz="1800" b="1" kern="1200" dirty="0">
            <a:solidFill>
              <a:schemeClr val="bg1"/>
            </a:solidFill>
          </a:endParaRPr>
        </a:p>
      </dsp:txBody>
      <dsp:txXfrm>
        <a:off x="1081468" y="1745395"/>
        <a:ext cx="1097794" cy="548765"/>
      </dsp:txXfrm>
    </dsp:sp>
    <dsp:sp modelId="{F86F3A53-81CB-45DF-AD17-D4548A53598A}">
      <dsp:nvSpPr>
        <dsp:cNvPr id="0" name=""/>
        <dsp:cNvSpPr/>
      </dsp:nvSpPr>
      <dsp:spPr>
        <a:xfrm>
          <a:off x="996641" y="2406442"/>
          <a:ext cx="2715444" cy="1698013"/>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8AD91-13A1-4D81-8A74-71A251633425}">
      <dsp:nvSpPr>
        <dsp:cNvPr id="0" name=""/>
        <dsp:cNvSpPr/>
      </dsp:nvSpPr>
      <dsp:spPr>
        <a:xfrm>
          <a:off x="1251927" y="3087478"/>
          <a:ext cx="2184467" cy="54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b="1" kern="1200" dirty="0" smtClean="0">
              <a:solidFill>
                <a:schemeClr val="bg1"/>
              </a:solidFill>
            </a:rPr>
            <a:t>Παρακολούθηση</a:t>
          </a:r>
          <a:endParaRPr lang="el-GR" sz="2000" b="1" kern="1200" dirty="0">
            <a:solidFill>
              <a:schemeClr val="bg1"/>
            </a:solidFill>
          </a:endParaRPr>
        </a:p>
      </dsp:txBody>
      <dsp:txXfrm>
        <a:off x="1251927" y="3087478"/>
        <a:ext cx="2184467" cy="548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C607C-A5BA-4E6F-B6A3-EDDEC209959C}">
      <dsp:nvSpPr>
        <dsp:cNvPr id="0" name=""/>
        <dsp:cNvSpPr/>
      </dsp:nvSpPr>
      <dsp:spPr>
        <a:xfrm>
          <a:off x="2501574" y="2999"/>
          <a:ext cx="1333554" cy="866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Drivers</a:t>
          </a:r>
          <a:endParaRPr lang="el-GR" sz="2100" kern="1200" dirty="0"/>
        </a:p>
      </dsp:txBody>
      <dsp:txXfrm>
        <a:off x="2543888" y="45313"/>
        <a:ext cx="1248926" cy="782182"/>
      </dsp:txXfrm>
    </dsp:sp>
    <dsp:sp modelId="{EA671A9E-9121-42FD-965D-049F37E3FE37}">
      <dsp:nvSpPr>
        <dsp:cNvPr id="0" name=""/>
        <dsp:cNvSpPr/>
      </dsp:nvSpPr>
      <dsp:spPr>
        <a:xfrm>
          <a:off x="1436067" y="436404"/>
          <a:ext cx="3464569" cy="3464569"/>
        </a:xfrm>
        <a:custGeom>
          <a:avLst/>
          <a:gdLst/>
          <a:ahLst/>
          <a:cxnLst/>
          <a:rect l="0" t="0" r="0" b="0"/>
          <a:pathLst>
            <a:path>
              <a:moveTo>
                <a:pt x="2577833" y="220379"/>
              </a:moveTo>
              <a:arcTo wR="1732284" hR="1732284" stAng="17952992" swAng="12122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942C557-D22E-4265-9FF9-EE7C9A1122FF}">
      <dsp:nvSpPr>
        <dsp:cNvPr id="0" name=""/>
        <dsp:cNvSpPr/>
      </dsp:nvSpPr>
      <dsp:spPr>
        <a:xfrm>
          <a:off x="4149075" y="1199978"/>
          <a:ext cx="1333554" cy="866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Pressure</a:t>
          </a:r>
          <a:endParaRPr lang="el-GR" sz="2100" kern="1200" dirty="0"/>
        </a:p>
      </dsp:txBody>
      <dsp:txXfrm>
        <a:off x="4191389" y="1242292"/>
        <a:ext cx="1248926" cy="782182"/>
      </dsp:txXfrm>
    </dsp:sp>
    <dsp:sp modelId="{9C475484-AF36-48DC-8F35-F00A48A0E997}">
      <dsp:nvSpPr>
        <dsp:cNvPr id="0" name=""/>
        <dsp:cNvSpPr/>
      </dsp:nvSpPr>
      <dsp:spPr>
        <a:xfrm>
          <a:off x="1436067" y="436404"/>
          <a:ext cx="3464569" cy="3464569"/>
        </a:xfrm>
        <a:custGeom>
          <a:avLst/>
          <a:gdLst/>
          <a:ahLst/>
          <a:cxnLst/>
          <a:rect l="0" t="0" r="0" b="0"/>
          <a:pathLst>
            <a:path>
              <a:moveTo>
                <a:pt x="3460422" y="1852082"/>
              </a:moveTo>
              <a:arcTo wR="1732284" hR="1732284" stAng="21837931" swAng="136027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64F9658-3A1F-421E-8CA8-33A34948BD48}">
      <dsp:nvSpPr>
        <dsp:cNvPr id="0" name=""/>
        <dsp:cNvSpPr/>
      </dsp:nvSpPr>
      <dsp:spPr>
        <a:xfrm>
          <a:off x="3519786" y="3136731"/>
          <a:ext cx="1333554" cy="866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State</a:t>
          </a:r>
          <a:endParaRPr lang="el-GR" sz="2100" kern="1200" dirty="0"/>
        </a:p>
      </dsp:txBody>
      <dsp:txXfrm>
        <a:off x="3562100" y="3179045"/>
        <a:ext cx="1248926" cy="782182"/>
      </dsp:txXfrm>
    </dsp:sp>
    <dsp:sp modelId="{BA109F52-63DF-4727-9345-FA0B25D0BA95}">
      <dsp:nvSpPr>
        <dsp:cNvPr id="0" name=""/>
        <dsp:cNvSpPr/>
      </dsp:nvSpPr>
      <dsp:spPr>
        <a:xfrm>
          <a:off x="1436067" y="436404"/>
          <a:ext cx="3464569" cy="3464569"/>
        </a:xfrm>
        <a:custGeom>
          <a:avLst/>
          <a:gdLst/>
          <a:ahLst/>
          <a:cxnLst/>
          <a:rect l="0" t="0" r="0" b="0"/>
          <a:pathLst>
            <a:path>
              <a:moveTo>
                <a:pt x="1945063" y="3451452"/>
              </a:moveTo>
              <a:arcTo wR="1732284" hR="1732284" stAng="4976669" swAng="8466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C8FE495-45D8-4C9D-AF95-5D60CE6D0A8B}">
      <dsp:nvSpPr>
        <dsp:cNvPr id="0" name=""/>
        <dsp:cNvSpPr/>
      </dsp:nvSpPr>
      <dsp:spPr>
        <a:xfrm>
          <a:off x="1483363" y="3136731"/>
          <a:ext cx="1333554" cy="866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Impacts</a:t>
          </a:r>
          <a:endParaRPr lang="el-GR" sz="2100" kern="1200" dirty="0"/>
        </a:p>
      </dsp:txBody>
      <dsp:txXfrm>
        <a:off x="1525677" y="3179045"/>
        <a:ext cx="1248926" cy="782182"/>
      </dsp:txXfrm>
    </dsp:sp>
    <dsp:sp modelId="{2E6A36F4-3B10-4D75-80A6-CF748FD175A5}">
      <dsp:nvSpPr>
        <dsp:cNvPr id="0" name=""/>
        <dsp:cNvSpPr/>
      </dsp:nvSpPr>
      <dsp:spPr>
        <a:xfrm>
          <a:off x="1436067" y="436404"/>
          <a:ext cx="3464569" cy="3464569"/>
        </a:xfrm>
        <a:custGeom>
          <a:avLst/>
          <a:gdLst/>
          <a:ahLst/>
          <a:cxnLst/>
          <a:rect l="0" t="0" r="0" b="0"/>
          <a:pathLst>
            <a:path>
              <a:moveTo>
                <a:pt x="183851" y="2508922"/>
              </a:moveTo>
              <a:arcTo wR="1732284" hR="1732284" stAng="9201799" swAng="136027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FC61460-8CED-4D92-AF20-993CCD3E95CF}">
      <dsp:nvSpPr>
        <dsp:cNvPr id="0" name=""/>
        <dsp:cNvSpPr/>
      </dsp:nvSpPr>
      <dsp:spPr>
        <a:xfrm>
          <a:off x="854074" y="1199978"/>
          <a:ext cx="1333554" cy="866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Response</a:t>
          </a:r>
          <a:endParaRPr lang="el-GR" sz="2100" kern="1200" dirty="0"/>
        </a:p>
      </dsp:txBody>
      <dsp:txXfrm>
        <a:off x="896388" y="1242292"/>
        <a:ext cx="1248926" cy="782182"/>
      </dsp:txXfrm>
    </dsp:sp>
    <dsp:sp modelId="{5F351404-F4D1-4E94-95F5-47F3F63D8306}">
      <dsp:nvSpPr>
        <dsp:cNvPr id="0" name=""/>
        <dsp:cNvSpPr/>
      </dsp:nvSpPr>
      <dsp:spPr>
        <a:xfrm>
          <a:off x="1436067" y="436404"/>
          <a:ext cx="3464569" cy="3464569"/>
        </a:xfrm>
        <a:custGeom>
          <a:avLst/>
          <a:gdLst/>
          <a:ahLst/>
          <a:cxnLst/>
          <a:rect l="0" t="0" r="0" b="0"/>
          <a:pathLst>
            <a:path>
              <a:moveTo>
                <a:pt x="416605" y="605430"/>
              </a:moveTo>
              <a:arcTo wR="1732284" hR="1732284" stAng="13234766" swAng="12122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1F83C3B-22B0-45D0-875B-FA0FB7E6928F}" type="datetimeFigureOut">
              <a:rPr lang="en-US"/>
              <a:pPr>
                <a:defRPr/>
              </a:pPr>
              <a:t>11/27/2019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CB54B05-A56A-4048-A501-673F5573509F}" type="slidenum">
              <a:rPr lang="en-US"/>
              <a:pPr>
                <a:defRPr/>
              </a:pPr>
              <a:t>‹#›</a:t>
            </a:fld>
            <a:endParaRPr lang="en-US"/>
          </a:p>
        </p:txBody>
      </p:sp>
    </p:spTree>
    <p:extLst>
      <p:ext uri="{BB962C8B-B14F-4D97-AF65-F5344CB8AC3E}">
        <p14:creationId xmlns:p14="http://schemas.microsoft.com/office/powerpoint/2010/main" val="221166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8F29D7F-1AB8-44A1-8632-DB10AE4F79B1}" type="datetimeFigureOut">
              <a:rPr lang="en-US"/>
              <a:pPr>
                <a:defRPr/>
              </a:pPr>
              <a:t>11/27/2019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1398C90-D3D5-458C-8C92-78219114B994}" type="slidenum">
              <a:rPr lang="en-US"/>
              <a:pPr>
                <a:defRPr/>
              </a:pPr>
              <a:t>‹#›</a:t>
            </a:fld>
            <a:endParaRPr lang="en-US"/>
          </a:p>
        </p:txBody>
      </p:sp>
    </p:spTree>
    <p:extLst>
      <p:ext uri="{BB962C8B-B14F-4D97-AF65-F5344CB8AC3E}">
        <p14:creationId xmlns:p14="http://schemas.microsoft.com/office/powerpoint/2010/main" val="7421646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F1398C90-D3D5-458C-8C92-78219114B994}" type="slidenum">
              <a:rPr lang="en-US" smtClean="0"/>
              <a:pPr>
                <a:defRPr/>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BE40AF6D-20E4-460D-BC75-D28D899B48FE}" type="datetimeFigureOut">
              <a:rPr lang="el-GR"/>
              <a:pPr>
                <a:defRPr/>
              </a:pPr>
              <a:t>27/11/2019</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A8F0E3D-090B-4CEC-B3FF-9902C3E1D7D1}"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endParaRPr lang="en-US"/>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0AFF0324-BEEF-4D64-BE5E-D234854813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C3CEC29E-8AE6-4D8A-84F9-37866E281959}" type="datetimeFigureOut">
              <a:rPr lang="el-GR"/>
              <a:pPr>
                <a:defRPr/>
              </a:pPr>
              <a:t>27/11/2019</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6937224-75B9-44FC-9C27-7FC95DA54AD4}"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Μόνο τίτλος">
    <p:spTree>
      <p:nvGrpSpPr>
        <p:cNvPr id="1" name=""/>
        <p:cNvGrpSpPr/>
        <p:nvPr/>
      </p:nvGrpSpPr>
      <p:grpSpPr>
        <a:xfrm>
          <a:off x="0" y="0"/>
          <a:ext cx="0" cy="0"/>
          <a:chOff x="0" y="0"/>
          <a:chExt cx="0" cy="0"/>
        </a:xfrm>
      </p:grpSpPr>
      <p:sp>
        <p:nvSpPr>
          <p:cNvPr id="13" name="Title 12"/>
          <p:cNvSpPr>
            <a:spLocks noGrp="1"/>
          </p:cNvSpPr>
          <p:nvPr>
            <p:ph type="title"/>
          </p:nvPr>
        </p:nvSpPr>
        <p:spPr>
          <a:xfrm>
            <a:off x="588000" y="76200"/>
            <a:ext cx="8229600" cy="639763"/>
          </a:xfrm>
        </p:spPr>
        <p:txBody>
          <a:bodyPr/>
          <a:lstStyle/>
          <a:p>
            <a:r>
              <a:rPr lang="el-GR" smtClean="0"/>
              <a:t>Kλικ για επεξεργασία του τίτλου</a:t>
            </a:r>
            <a:endParaRPr lang="en-US"/>
          </a:p>
        </p:txBody>
      </p:sp>
      <p:sp>
        <p:nvSpPr>
          <p:cNvPr id="14"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l-GR" smtClean="0"/>
              <a:t>Kλικ για επεξεργασία των στυλ του υποδείγματος</a:t>
            </a:r>
          </a:p>
        </p:txBody>
      </p:sp>
      <p:sp>
        <p:nvSpPr>
          <p:cNvPr id="4" name="Slide Number Placeholder 8"/>
          <p:cNvSpPr>
            <a:spLocks noGrp="1"/>
          </p:cNvSpPr>
          <p:nvPr>
            <p:ph type="sldNum" sz="quarter" idx="14"/>
          </p:nvPr>
        </p:nvSpPr>
        <p:spPr/>
        <p:txBody>
          <a:bodyPr/>
          <a:lstStyle>
            <a:lvl1pPr>
              <a:defRPr/>
            </a:lvl1pPr>
          </a:lstStyle>
          <a:p>
            <a:pPr>
              <a:defRPr/>
            </a:pPr>
            <a:fld id="{5EA8EB84-B318-4079-B521-2A153784636B}" type="slidenum">
              <a:rPr lang="en-US"/>
              <a:pPr>
                <a:defRPr/>
              </a:pPr>
              <a:t>‹#›</a:t>
            </a:fld>
            <a:endParaRPr lang="en-US" dirty="0"/>
          </a:p>
        </p:txBody>
      </p:sp>
      <p:sp>
        <p:nvSpPr>
          <p:cNvPr id="5" name="Footer Placeholder 9"/>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687" y="1066800"/>
            <a:ext cx="5111750" cy="4678363"/>
          </a:xfrm>
        </p:spPr>
        <p:txBody>
          <a:bodyPr/>
          <a:lstStyle>
            <a:lvl1pPr>
              <a:defRPr sz="3200">
                <a:solidFill>
                  <a:schemeClr val="tx1">
                    <a:lumMod val="95000"/>
                    <a:lumOff val="5000"/>
                  </a:schemeClr>
                </a:solidFill>
              </a:defRPr>
            </a:lvl1pPr>
            <a:lvl2pPr>
              <a:defRPr sz="2800">
                <a:solidFill>
                  <a:schemeClr val="tx1">
                    <a:lumMod val="95000"/>
                    <a:lumOff val="5000"/>
                  </a:schemeClr>
                </a:solidFill>
              </a:defRPr>
            </a:lvl2pPr>
            <a:lvl3pPr>
              <a:defRPr sz="2400">
                <a:solidFill>
                  <a:schemeClr val="tx1">
                    <a:lumMod val="95000"/>
                    <a:lumOff val="5000"/>
                  </a:schemeClr>
                </a:solidFill>
              </a:defRPr>
            </a:lvl3pPr>
            <a:lvl4pPr>
              <a:defRPr sz="2000">
                <a:solidFill>
                  <a:schemeClr val="tx1">
                    <a:lumMod val="95000"/>
                    <a:lumOff val="5000"/>
                  </a:schemeClr>
                </a:solidFill>
              </a:defRPr>
            </a:lvl4pPr>
            <a:lvl5pP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88087" y="1143000"/>
            <a:ext cx="2855913" cy="4373563"/>
          </a:xfrm>
        </p:spPr>
        <p:txBody>
          <a:bodyPr/>
          <a:lstStyle>
            <a:lvl1pPr marL="0" indent="0">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14" name="Title 13"/>
          <p:cNvSpPr>
            <a:spLocks noGrp="1"/>
          </p:cNvSpPr>
          <p:nvPr>
            <p:ph type="title"/>
          </p:nvPr>
        </p:nvSpPr>
        <p:spPr>
          <a:xfrm>
            <a:off x="609600" y="76200"/>
            <a:ext cx="6858000" cy="639763"/>
          </a:xfrm>
        </p:spPr>
        <p:txBody>
          <a:bodyPr/>
          <a:lstStyle>
            <a:lvl1pPr>
              <a:defRPr sz="2800">
                <a:solidFill>
                  <a:schemeClr val="tx1">
                    <a:lumMod val="95000"/>
                    <a:lumOff val="5000"/>
                  </a:schemeClr>
                </a:solidFill>
              </a:defRPr>
            </a:lvl1pPr>
          </a:lstStyle>
          <a:p>
            <a:r>
              <a:rPr lang="el-GR" smtClean="0"/>
              <a:t>Kλικ για επεξεργασία του τίτλου</a:t>
            </a:r>
            <a:endParaRPr lang="en-US" dirty="0"/>
          </a:p>
        </p:txBody>
      </p:sp>
      <p:sp>
        <p:nvSpPr>
          <p:cNvPr id="15" name="Text Placeholder 10"/>
          <p:cNvSpPr>
            <a:spLocks noGrp="1"/>
          </p:cNvSpPr>
          <p:nvPr>
            <p:ph type="body" sz="quarter" idx="13"/>
          </p:nvPr>
        </p:nvSpPr>
        <p:spPr>
          <a:xfrm>
            <a:off x="936087" y="593400"/>
            <a:ext cx="6876000" cy="457200"/>
          </a:xfrm>
        </p:spPr>
        <p:txBody>
          <a:bodyPr>
            <a:normAutofit/>
          </a:bodyPr>
          <a:lstStyle>
            <a:lvl1pPr>
              <a:buFontTx/>
              <a:buNone/>
              <a:defRPr sz="2000">
                <a:solidFill>
                  <a:schemeClr val="tx1">
                    <a:lumMod val="95000"/>
                    <a:lumOff val="5000"/>
                  </a:schemeClr>
                </a:solidFill>
              </a:defRPr>
            </a:lvl1pPr>
          </a:lstStyle>
          <a:p>
            <a:pPr lvl="0"/>
            <a:r>
              <a:rPr lang="el-GR" smtClean="0"/>
              <a:t>Kλικ για επεξεργασία των στυλ του υποδείγματος</a:t>
            </a:r>
          </a:p>
        </p:txBody>
      </p:sp>
      <p:sp>
        <p:nvSpPr>
          <p:cNvPr id="6" name="Slide Number Placeholder 11"/>
          <p:cNvSpPr>
            <a:spLocks noGrp="1"/>
          </p:cNvSpPr>
          <p:nvPr>
            <p:ph type="sldNum" sz="quarter" idx="14"/>
          </p:nvPr>
        </p:nvSpPr>
        <p:spPr/>
        <p:txBody>
          <a:bodyPr/>
          <a:lstStyle>
            <a:lvl1pPr>
              <a:defRPr/>
            </a:lvl1pPr>
          </a:lstStyle>
          <a:p>
            <a:pPr>
              <a:defRPr/>
            </a:pPr>
            <a:fld id="{3DD88FD6-421B-47C6-824C-D788C784757D}" type="slidenum">
              <a:rPr lang="en-US"/>
              <a:pPr>
                <a:defRPr/>
              </a:pPr>
              <a:t>‹#›</a:t>
            </a:fld>
            <a:endParaRPr lang="en-US" dirty="0"/>
          </a:p>
        </p:txBody>
      </p:sp>
      <p:sp>
        <p:nvSpPr>
          <p:cNvPr id="7" name="Footer Placeholder 12"/>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8200" y="4724400"/>
            <a:ext cx="3962400" cy="338139"/>
          </a:xfrm>
        </p:spPr>
        <p:txBody>
          <a:bodyPr anchor="b"/>
          <a:lstStyle>
            <a:lvl1pPr algn="l">
              <a:defRPr sz="1800" b="1"/>
            </a:lvl1pPr>
          </a:lstStyle>
          <a:p>
            <a:r>
              <a:rPr lang="el-GR" smtClean="0"/>
              <a:t>Kλικ για επεξεργασία του τίτλου</a:t>
            </a:r>
            <a:endParaRPr lang="en-US" dirty="0"/>
          </a:p>
        </p:txBody>
      </p:sp>
      <p:sp>
        <p:nvSpPr>
          <p:cNvPr id="3" name="Picture Placeholder 2"/>
          <p:cNvSpPr>
            <a:spLocks noGrp="1"/>
          </p:cNvSpPr>
          <p:nvPr>
            <p:ph type="pic" idx="1"/>
          </p:nvPr>
        </p:nvSpPr>
        <p:spPr>
          <a:xfrm>
            <a:off x="304800" y="304800"/>
            <a:ext cx="6934200" cy="4267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4" name="Text Placeholder 3"/>
          <p:cNvSpPr>
            <a:spLocks noGrp="1"/>
          </p:cNvSpPr>
          <p:nvPr>
            <p:ph type="body" sz="half" idx="2"/>
          </p:nvPr>
        </p:nvSpPr>
        <p:spPr>
          <a:xfrm>
            <a:off x="8382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Slide Number Placeholder 7"/>
          <p:cNvSpPr>
            <a:spLocks noGrp="1"/>
          </p:cNvSpPr>
          <p:nvPr>
            <p:ph type="sldNum" sz="quarter" idx="10"/>
          </p:nvPr>
        </p:nvSpPr>
        <p:spPr/>
        <p:txBody>
          <a:bodyPr/>
          <a:lstStyle>
            <a:lvl1pPr>
              <a:defRPr/>
            </a:lvl1pPr>
          </a:lstStyle>
          <a:p>
            <a:pPr>
              <a:defRPr/>
            </a:pPr>
            <a:fld id="{CC6DE0EA-1BB9-4C6E-B60C-9E3FA6ED0F0D}" type="slidenum">
              <a:rPr lang="en-US"/>
              <a:pPr>
                <a:defRPr/>
              </a:pPr>
              <a:t>‹#›</a:t>
            </a:fld>
            <a:endParaRPr lang="en-US" dirty="0"/>
          </a:p>
        </p:txBody>
      </p:sp>
      <p:sp>
        <p:nvSpPr>
          <p:cNvPr id="6" name="Footer Placeholder 8"/>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D26EFD19-C59D-44C8-BEB5-C5D38A95E894}" type="datetimeFigureOut">
              <a:rPr lang="el-GR"/>
              <a:pPr>
                <a:defRPr/>
              </a:pPr>
              <a:t>27/11/2019</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222597BD-D15E-4278-B5A8-FC0D39EB86CB}" type="slidenum">
              <a:rPr lang="en-US"/>
              <a:pPr>
                <a:defRPr/>
              </a:pPr>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70746451-E4D2-46A8-8798-7802D7C7DA61}" type="datetimeFigureOut">
              <a:rPr lang="el-GR"/>
              <a:pPr>
                <a:defRPr/>
              </a:pPr>
              <a:t>27/11/2019</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p:txBody>
          <a:bodyPr/>
          <a:lstStyle>
            <a:lvl1pPr>
              <a:defRPr/>
            </a:lvl1pPr>
          </a:lstStyle>
          <a:p>
            <a:pPr>
              <a:defRPr/>
            </a:pPr>
            <a:fld id="{96B1DE4C-CA0C-4CDA-95C3-6E6573F20F2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057A5AC5-0CFA-4AED-B891-DF9E96BADB2C}" type="datetimeFigureOut">
              <a:rPr lang="el-GR"/>
              <a:pPr>
                <a:defRPr/>
              </a:pPr>
              <a:t>27/11/2019</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p:cNvSpPr>
            <a:spLocks noGrp="1"/>
          </p:cNvSpPr>
          <p:nvPr>
            <p:ph type="sldNum" sz="quarter" idx="12"/>
          </p:nvPr>
        </p:nvSpPr>
        <p:spPr/>
        <p:txBody>
          <a:bodyPr/>
          <a:lstStyle>
            <a:lvl1pPr>
              <a:defRPr/>
            </a:lvl1pPr>
          </a:lstStyle>
          <a:p>
            <a:pPr>
              <a:defRPr/>
            </a:pPr>
            <a:fld id="{E162E5EF-56B7-48AC-B5FB-8DE1254CE6B9}" type="slidenum">
              <a:rPr lang="en-US"/>
              <a:pPr>
                <a:defRPr/>
              </a:pPr>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1A2B6C85-5F48-4374-9C7E-1B8A10A3A496}" type="datetimeFigureOut">
              <a:rPr lang="el-GR"/>
              <a:pPr>
                <a:defRPr/>
              </a:pPr>
              <a:t>27/11/2019</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n-US"/>
          </a:p>
        </p:txBody>
      </p:sp>
      <p:sp>
        <p:nvSpPr>
          <p:cNvPr id="9" name="5 - Θέση αριθμού διαφάνειας"/>
          <p:cNvSpPr>
            <a:spLocks noGrp="1"/>
          </p:cNvSpPr>
          <p:nvPr>
            <p:ph type="sldNum" sz="quarter" idx="12"/>
          </p:nvPr>
        </p:nvSpPr>
        <p:spPr/>
        <p:txBody>
          <a:bodyPr/>
          <a:lstStyle>
            <a:lvl1pPr>
              <a:defRPr/>
            </a:lvl1pPr>
          </a:lstStyle>
          <a:p>
            <a:pPr>
              <a:defRPr/>
            </a:pPr>
            <a:fld id="{E3234B2E-69B2-4419-9366-4671F75C7CF0}" type="slidenum">
              <a:rPr lang="en-US"/>
              <a:pPr>
                <a:defRPr/>
              </a:pPr>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28D39CD0-95C7-4C82-AE8D-D3204AA30A21}" type="datetimeFigureOut">
              <a:rPr lang="el-GR"/>
              <a:pPr>
                <a:defRPr/>
              </a:pPr>
              <a:t>27/11/2019</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n-US"/>
          </a:p>
        </p:txBody>
      </p:sp>
      <p:sp>
        <p:nvSpPr>
          <p:cNvPr id="5" name="5 - Θέση αριθμού διαφάνειας"/>
          <p:cNvSpPr>
            <a:spLocks noGrp="1"/>
          </p:cNvSpPr>
          <p:nvPr>
            <p:ph type="sldNum" sz="quarter" idx="12"/>
          </p:nvPr>
        </p:nvSpPr>
        <p:spPr/>
        <p:txBody>
          <a:bodyPr/>
          <a:lstStyle>
            <a:lvl1pPr>
              <a:defRPr/>
            </a:lvl1pPr>
          </a:lstStyle>
          <a:p>
            <a:pPr>
              <a:defRPr/>
            </a:pPr>
            <a:fld id="{FBB82EB6-B810-4766-8E4C-67DD367184AD}" type="slidenum">
              <a:rPr lang="en-US"/>
              <a:pPr>
                <a:defRPr/>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876819B7-E71E-45E1-BF28-5E3A5144B514}" type="datetimeFigureOut">
              <a:rPr lang="el-GR"/>
              <a:pPr>
                <a:defRPr/>
              </a:pPr>
              <a:t>27/11/2019</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n-US"/>
          </a:p>
        </p:txBody>
      </p:sp>
      <p:sp>
        <p:nvSpPr>
          <p:cNvPr id="4" name="5 - Θέση αριθμού διαφάνειας"/>
          <p:cNvSpPr>
            <a:spLocks noGrp="1"/>
          </p:cNvSpPr>
          <p:nvPr>
            <p:ph type="sldNum" sz="quarter" idx="12"/>
          </p:nvPr>
        </p:nvSpPr>
        <p:spPr/>
        <p:txBody>
          <a:bodyPr/>
          <a:lstStyle>
            <a:lvl1pPr>
              <a:defRPr/>
            </a:lvl1pPr>
          </a:lstStyle>
          <a:p>
            <a:pPr>
              <a:defRPr/>
            </a:pPr>
            <a:fld id="{535E234E-18E3-4DDB-ADFB-217B999980E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EED5FCC3-7665-4EDA-A2C5-7BD8A5266D60}" type="datetimeFigureOut">
              <a:rPr lang="el-GR"/>
              <a:pPr>
                <a:defRPr/>
              </a:pPr>
              <a:t>27/11/2019</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p:cNvSpPr>
            <a:spLocks noGrp="1"/>
          </p:cNvSpPr>
          <p:nvPr>
            <p:ph type="sldNum" sz="quarter" idx="12"/>
          </p:nvPr>
        </p:nvSpPr>
        <p:spPr/>
        <p:txBody>
          <a:bodyPr/>
          <a:lstStyle>
            <a:lvl1pPr>
              <a:defRPr/>
            </a:lvl1pPr>
          </a:lstStyle>
          <a:p>
            <a:pPr>
              <a:defRPr/>
            </a:pPr>
            <a:fld id="{D61B6F1B-B615-4764-A688-93C549A042F1}" type="slidenum">
              <a:rPr lang="en-US"/>
              <a:pPr>
                <a:defRPr/>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8245463A-0FF5-44F6-A398-822E2A3ED52B}" type="datetimeFigureOut">
              <a:rPr lang="el-GR"/>
              <a:pPr>
                <a:defRPr/>
              </a:pPr>
              <a:t>27/11/2019</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p:cNvSpPr>
            <a:spLocks noGrp="1"/>
          </p:cNvSpPr>
          <p:nvPr>
            <p:ph type="sldNum" sz="quarter" idx="12"/>
          </p:nvPr>
        </p:nvSpPr>
        <p:spPr/>
        <p:txBody>
          <a:bodyPr/>
          <a:lstStyle>
            <a:lvl1pPr>
              <a:defRPr/>
            </a:lvl1pPr>
          </a:lstStyle>
          <a:p>
            <a:pPr>
              <a:defRPr/>
            </a:pPr>
            <a:fld id="{197ED2AF-63CD-46F8-9164-A5DA5EAA150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918E912-0731-4B2B-ABC9-EE9DF919720E}" type="datetimeFigureOut">
              <a:rPr lang="el-GR"/>
              <a:pPr>
                <a:defRPr/>
              </a:pPr>
              <a:t>27/11/2019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AD93BE-58A9-41D2-AD7B-20661A3958D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31"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2" r:id="rId10"/>
    <p:sldLayoutId id="2147483833" r:id="rId11"/>
    <p:sldLayoutId id="2147483834" r:id="rId12"/>
    <p:sldLayoutId id="2147483835" r:id="rId13"/>
    <p:sldLayoutId id="2147483836" r:id="rId14"/>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image" Target="../media/image1.png"/><Relationship Id="rId16" Type="http://schemas.microsoft.com/office/2007/relationships/diagramDrawing" Target="../diagrams/drawing2.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4.png"/><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23.png"/><Relationship Id="rId2" Type="http://schemas.openxmlformats.org/officeDocument/2006/relationships/image" Target="../media/image1.png"/><Relationship Id="rId16" Type="http://schemas.microsoft.com/office/2007/relationships/diagramDrawing" Target="../diagrams/drawing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diagramDrawing" Target="../diagrams/drawing3.xml"/><Relationship Id="rId5" Type="http://schemas.openxmlformats.org/officeDocument/2006/relationships/image" Target="../media/image4.png"/><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image" Target="../media/image3.png"/><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diagramDrawing" Target="../diagrams/drawing5.xml"/><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Colors" Target="../diagrams/colors5.xml"/><Relationship Id="rId5" Type="http://schemas.openxmlformats.org/officeDocument/2006/relationships/image" Target="../media/image3.png"/><Relationship Id="rId10" Type="http://schemas.openxmlformats.org/officeDocument/2006/relationships/diagramQuickStyle" Target="../diagrams/quickStyle5.xml"/><Relationship Id="rId4" Type="http://schemas.openxmlformats.org/officeDocument/2006/relationships/image" Target="../media/image2.png"/><Relationship Id="rId9" Type="http://schemas.openxmlformats.org/officeDocument/2006/relationships/diagramLayout" Target="../diagrams/layout5.xml"/><Relationship Id="rId14"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2.png"/><Relationship Id="rId7" Type="http://schemas.openxmlformats.org/officeDocument/2006/relationships/diagramData" Target="../diagrams/data6.xml"/><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diagramDrawing" Target="../diagrams/drawing6.xml"/><Relationship Id="rId5" Type="http://schemas.openxmlformats.org/officeDocument/2006/relationships/image" Target="../media/image4.png"/><Relationship Id="rId10" Type="http://schemas.openxmlformats.org/officeDocument/2006/relationships/diagramColors" Target="../diagrams/colors6.xml"/><Relationship Id="rId4" Type="http://schemas.openxmlformats.org/officeDocument/2006/relationships/image" Target="../media/image3.png"/><Relationship Id="rId9"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2"/>
          <p:cNvPicPr>
            <a:picLocks noChangeAspect="1" noChangeArrowheads="1"/>
          </p:cNvPicPr>
          <p:nvPr/>
        </p:nvPicPr>
        <p:blipFill>
          <a:blip r:embed="rId2" cstate="print"/>
          <a:srcRect/>
          <a:stretch>
            <a:fillRect/>
          </a:stretch>
        </p:blipFill>
        <p:spPr bwMode="auto">
          <a:xfrm>
            <a:off x="4067944" y="476672"/>
            <a:ext cx="1857375" cy="1111250"/>
          </a:xfrm>
          <a:prstGeom prst="rect">
            <a:avLst/>
          </a:prstGeom>
          <a:noFill/>
          <a:ln w="9525">
            <a:noFill/>
            <a:miter lim="800000"/>
            <a:headEnd/>
            <a:tailEnd/>
          </a:ln>
        </p:spPr>
      </p:pic>
      <p:sp>
        <p:nvSpPr>
          <p:cNvPr id="5" name="Title 1"/>
          <p:cNvSpPr txBox="1">
            <a:spLocks/>
          </p:cNvSpPr>
          <p:nvPr/>
        </p:nvSpPr>
        <p:spPr>
          <a:xfrm>
            <a:off x="5724128" y="764704"/>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pic>
        <p:nvPicPr>
          <p:cNvPr id="1027" name="Picture 3"/>
          <p:cNvPicPr>
            <a:picLocks noChangeAspect="1" noChangeArrowheads="1"/>
          </p:cNvPicPr>
          <p:nvPr/>
        </p:nvPicPr>
        <p:blipFill>
          <a:blip r:embed="rId3" cstate="print">
            <a:extLst/>
          </a:blip>
          <a:srcRect/>
          <a:stretch>
            <a:fillRect/>
          </a:stretch>
        </p:blipFill>
        <p:spPr bwMode="auto">
          <a:xfrm>
            <a:off x="107504" y="404664"/>
            <a:ext cx="1891883" cy="1411636"/>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107504" y="1844824"/>
            <a:ext cx="1873991" cy="152400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07504" y="3429000"/>
            <a:ext cx="1873991" cy="166155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150624" y="5085184"/>
            <a:ext cx="1873991" cy="1539608"/>
          </a:xfrm>
          <a:prstGeom prst="rect">
            <a:avLst/>
          </a:prstGeom>
          <a:ln>
            <a:noFill/>
          </a:ln>
          <a:effectLst>
            <a:softEdge rad="112500"/>
          </a:effectLst>
          <a:extLst/>
        </p:spPr>
      </p:pic>
      <p:sp>
        <p:nvSpPr>
          <p:cNvPr id="8204" name="Text Box 19"/>
          <p:cNvSpPr txBox="1">
            <a:spLocks noChangeArrowheads="1"/>
          </p:cNvSpPr>
          <p:nvPr/>
        </p:nvSpPr>
        <p:spPr bwMode="auto">
          <a:xfrm>
            <a:off x="2051720" y="836712"/>
            <a:ext cx="2339752" cy="338554"/>
          </a:xfrm>
          <a:prstGeom prst="rect">
            <a:avLst/>
          </a:prstGeom>
          <a:noFill/>
          <a:ln w="9525">
            <a:noFill/>
            <a:miter lim="800000"/>
            <a:headEnd/>
            <a:tailEnd/>
          </a:ln>
        </p:spPr>
        <p:txBody>
          <a:bodyPr wrap="square">
            <a:spAutoFit/>
          </a:bodyPr>
          <a:lstStyle/>
          <a:p>
            <a:r>
              <a:rPr lang="el-GR" sz="1600" b="1" dirty="0">
                <a:solidFill>
                  <a:schemeClr val="folHlink"/>
                </a:solidFill>
              </a:rPr>
              <a:t> </a:t>
            </a:r>
            <a:r>
              <a:rPr lang="el-GR"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Ζάκυνθος </a:t>
            </a:r>
            <a:r>
              <a:rPr lang="en-US"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2</a:t>
            </a:r>
            <a:r>
              <a:rPr lang="el-GR"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7</a:t>
            </a:r>
            <a:r>
              <a:rPr lang="en-US"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/0</a:t>
            </a:r>
            <a:r>
              <a:rPr lang="el-GR"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6</a:t>
            </a:r>
            <a:r>
              <a:rPr lang="en-US"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/2012</a:t>
            </a:r>
            <a:endParaRPr lang="el-GR" sz="1600" b="1" dirty="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endParaRPr>
          </a:p>
        </p:txBody>
      </p:sp>
      <p:sp>
        <p:nvSpPr>
          <p:cNvPr id="15" name="Title 1"/>
          <p:cNvSpPr txBox="1">
            <a:spLocks/>
          </p:cNvSpPr>
          <p:nvPr/>
        </p:nvSpPr>
        <p:spPr>
          <a:xfrm>
            <a:off x="2411760" y="1700808"/>
            <a:ext cx="5832648" cy="1224136"/>
          </a:xfrm>
          <a:prstGeom prst="rect">
            <a:avLst/>
          </a:prstGeom>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b"/>
          <a:lstStyle/>
          <a:p>
            <a:pPr algn="ctr" fontAlgn="auto">
              <a:spcAft>
                <a:spcPts val="0"/>
              </a:spcAft>
              <a:buClr>
                <a:schemeClr val="tx1">
                  <a:lumMod val="75000"/>
                  <a:lumOff val="25000"/>
                </a:schemeClr>
              </a:buClr>
              <a:defRPr/>
            </a:pPr>
            <a:r>
              <a:rPr lang="el-GR" sz="2400" b="1" spc="300" dirty="0" smtClean="0">
                <a:ln w="13500">
                  <a:solidFill>
                    <a:schemeClr val="accent1">
                      <a:shade val="2500"/>
                      <a:alpha val="6500"/>
                    </a:schemeClr>
                  </a:solidFill>
                  <a:prstDash val="solid"/>
                </a:ln>
                <a:solidFill>
                  <a:schemeClr val="bg1"/>
                </a:solidFill>
                <a:effectLst>
                  <a:outerShdw blurRad="38100" dist="38100" dir="2700000" algn="tl">
                    <a:srgbClr val="000000">
                      <a:alpha val="43137"/>
                    </a:srgbClr>
                  </a:outerShdw>
                </a:effectLst>
                <a:ea typeface="+mj-ea"/>
                <a:cs typeface="Segoe UI" pitchFamily="34" charset="0"/>
              </a:rPr>
              <a:t>Διαχείριση με το εργαλείο</a:t>
            </a:r>
            <a:r>
              <a:rPr lang="en-US" sz="2400" b="1" spc="300" dirty="0" smtClean="0">
                <a:ln w="13500">
                  <a:solidFill>
                    <a:schemeClr val="accent1">
                      <a:shade val="2500"/>
                      <a:alpha val="6500"/>
                    </a:schemeClr>
                  </a:solidFill>
                  <a:prstDash val="solid"/>
                </a:ln>
                <a:solidFill>
                  <a:schemeClr val="bg1"/>
                </a:solidFill>
                <a:effectLst>
                  <a:outerShdw blurRad="38100" dist="38100" dir="2700000" algn="tl">
                    <a:srgbClr val="000000">
                      <a:alpha val="43137"/>
                    </a:srgbClr>
                  </a:outerShdw>
                </a:effectLst>
                <a:ea typeface="+mj-ea"/>
                <a:cs typeface="Segoe UI" pitchFamily="34" charset="0"/>
              </a:rPr>
              <a:t> D.P.S.I.R. – </a:t>
            </a:r>
            <a:r>
              <a:rPr lang="el-GR" sz="2400" b="1" spc="300" dirty="0" smtClean="0">
                <a:ln w="13500">
                  <a:solidFill>
                    <a:schemeClr val="accent1">
                      <a:shade val="2500"/>
                      <a:alpha val="6500"/>
                    </a:schemeClr>
                  </a:solidFill>
                  <a:prstDash val="solid"/>
                </a:ln>
                <a:solidFill>
                  <a:schemeClr val="bg1"/>
                </a:solidFill>
                <a:effectLst>
                  <a:outerShdw blurRad="38100" dist="38100" dir="2700000" algn="tl">
                    <a:srgbClr val="000000">
                      <a:alpha val="43137"/>
                    </a:srgbClr>
                  </a:outerShdw>
                </a:effectLst>
                <a:ea typeface="+mj-ea"/>
                <a:cs typeface="Segoe UI" pitchFamily="34" charset="0"/>
              </a:rPr>
              <a:t>Μια εφαρμογή για τις παραλίες ωοτοκίας του Ε.Θ.Π.Ζ </a:t>
            </a:r>
            <a:endParaRPr lang="en-US" sz="2400" b="1" spc="300" dirty="0">
              <a:ln w="13500">
                <a:solidFill>
                  <a:schemeClr val="accent1">
                    <a:shade val="2500"/>
                    <a:alpha val="6500"/>
                  </a:schemeClr>
                </a:solidFill>
                <a:prstDash val="solid"/>
              </a:ln>
              <a:solidFill>
                <a:schemeClr val="bg1"/>
              </a:solidFill>
              <a:effectLst>
                <a:outerShdw blurRad="38100" dist="38100" dir="2700000" algn="tl">
                  <a:srgbClr val="000000">
                    <a:alpha val="43137"/>
                  </a:srgbClr>
                </a:outerShdw>
              </a:effectLst>
              <a:ea typeface="+mj-ea"/>
              <a:cs typeface="Segoe UI" pitchFamily="34" charset="0"/>
            </a:endParaRPr>
          </a:p>
        </p:txBody>
      </p:sp>
      <p:pic>
        <p:nvPicPr>
          <p:cNvPr id="8207" name="Picture 15" descr="D:\ptyxiaki ivoni\sea turtle ybo\PHOTOS\P8130037.JPG"/>
          <p:cNvPicPr>
            <a:picLocks noChangeAspect="1" noChangeArrowheads="1"/>
          </p:cNvPicPr>
          <p:nvPr/>
        </p:nvPicPr>
        <p:blipFill>
          <a:blip r:embed="rId7" cstate="print"/>
          <a:srcRect/>
          <a:stretch>
            <a:fillRect/>
          </a:stretch>
        </p:blipFill>
        <p:spPr bwMode="auto">
          <a:xfrm>
            <a:off x="2267744" y="3212976"/>
            <a:ext cx="3384376" cy="2635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le 1"/>
          <p:cNvSpPr txBox="1">
            <a:spLocks/>
          </p:cNvSpPr>
          <p:nvPr/>
        </p:nvSpPr>
        <p:spPr>
          <a:xfrm>
            <a:off x="2123728" y="6093296"/>
            <a:ext cx="2880320" cy="369916"/>
          </a:xfrm>
          <a:prstGeom prst="rect">
            <a:avLst/>
          </a:prstGeom>
        </p:spPr>
        <p:txBody>
          <a:bodyPr anchor="b"/>
          <a:lstStyle/>
          <a:p>
            <a:pPr fontAlgn="auto">
              <a:spcAft>
                <a:spcPts val="0"/>
              </a:spcAft>
              <a:buClr>
                <a:schemeClr val="tx1">
                  <a:lumMod val="75000"/>
                  <a:lumOff val="25000"/>
                </a:schemeClr>
              </a:buClr>
              <a:defRPr/>
            </a:pPr>
            <a:r>
              <a:rPr lang="el-GR" sz="20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Δρ. Χάρης Δημητριάδης</a:t>
            </a:r>
            <a:endParaRPr lang="en-US" sz="20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pic>
        <p:nvPicPr>
          <p:cNvPr id="8208" name="Picture 16" descr="D:\ptyxiaki ivoni\sea turtle ybo\PHOTOS\P8110012.JPG"/>
          <p:cNvPicPr>
            <a:picLocks noChangeAspect="1" noChangeArrowheads="1"/>
          </p:cNvPicPr>
          <p:nvPr/>
        </p:nvPicPr>
        <p:blipFill>
          <a:blip r:embed="rId8" cstate="print"/>
          <a:srcRect/>
          <a:stretch>
            <a:fillRect/>
          </a:stretch>
        </p:blipFill>
        <p:spPr bwMode="auto">
          <a:xfrm>
            <a:off x="5076056" y="3717032"/>
            <a:ext cx="3264640"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Ανατολικός  Λαγανάς </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1907704" y="6093296"/>
            <a:ext cx="4752528" cy="369332"/>
          </a:xfrm>
          <a:prstGeom prst="rect">
            <a:avLst/>
          </a:prstGeom>
        </p:spPr>
        <p:txBody>
          <a:bodyPr wrap="square">
            <a:spAutoFit/>
          </a:bodyPr>
          <a:lstStyle/>
          <a:p>
            <a:r>
              <a:rPr lang="el-GR" b="1" dirty="0" smtClean="0"/>
              <a:t>Μεγάλος αριθμός φωλιών κάθε χρόνο</a:t>
            </a:r>
            <a:endParaRPr lang="el-GR" b="1" dirty="0"/>
          </a:p>
        </p:txBody>
      </p:sp>
      <p:sp>
        <p:nvSpPr>
          <p:cNvPr id="21" name="20 - Ορθογώνιο"/>
          <p:cNvSpPr/>
          <p:nvPr/>
        </p:nvSpPr>
        <p:spPr>
          <a:xfrm>
            <a:off x="6156176" y="1628800"/>
            <a:ext cx="2736304"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Β</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2,8 Κ</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Ισχυρή τουριστική παρουσία </a:t>
            </a:r>
            <a:endParaRPr lang="en-US" b="1" dirty="0" smtClean="0">
              <a:effectLst>
                <a:outerShdw blurRad="38100" dist="38100" dir="2700000" algn="tl">
                  <a:srgbClr val="000000">
                    <a:alpha val="43137"/>
                  </a:srgbClr>
                </a:outerShdw>
              </a:effectLst>
              <a:latin typeface="+mn-lt"/>
            </a:endParaRPr>
          </a:p>
        </p:txBody>
      </p:sp>
      <p:sp>
        <p:nvSpPr>
          <p:cNvPr id="22" name="21 - Ορθογώνιο"/>
          <p:cNvSpPr/>
          <p:nvPr/>
        </p:nvSpPr>
        <p:spPr>
          <a:xfrm>
            <a:off x="5940152" y="3789040"/>
            <a:ext cx="2952328" cy="369332"/>
          </a:xfrm>
          <a:prstGeom prst="rect">
            <a:avLst/>
          </a:prstGeom>
        </p:spPr>
        <p:txBody>
          <a:bodyPr wrap="square">
            <a:spAutoFit/>
          </a:bodyPr>
          <a:lstStyle/>
          <a:p>
            <a:pPr algn="ctr"/>
            <a:r>
              <a:rPr lang="el-GR" b="1" dirty="0" smtClean="0"/>
              <a:t>Αεροδρόμιο</a:t>
            </a:r>
            <a:endParaRPr lang="el-GR" b="1" dirty="0"/>
          </a:p>
        </p:txBody>
      </p:sp>
      <p:sp>
        <p:nvSpPr>
          <p:cNvPr id="23" name="22 - Ορθογώνιο"/>
          <p:cNvSpPr/>
          <p:nvPr/>
        </p:nvSpPr>
        <p:spPr>
          <a:xfrm>
            <a:off x="5940152" y="4653136"/>
            <a:ext cx="2952328" cy="369332"/>
          </a:xfrm>
          <a:prstGeom prst="rect">
            <a:avLst/>
          </a:prstGeom>
        </p:spPr>
        <p:txBody>
          <a:bodyPr wrap="square">
            <a:spAutoFit/>
          </a:bodyPr>
          <a:lstStyle/>
          <a:p>
            <a:pPr algn="ctr"/>
            <a:r>
              <a:rPr lang="el-GR" b="1" dirty="0" smtClean="0"/>
              <a:t>Πίστα </a:t>
            </a:r>
            <a:r>
              <a:rPr lang="en-US" b="1" dirty="0" smtClean="0"/>
              <a:t>Go - Kart</a:t>
            </a:r>
            <a:endParaRPr lang="el-GR" b="1" dirty="0"/>
          </a:p>
        </p:txBody>
      </p:sp>
      <p:pic>
        <p:nvPicPr>
          <p:cNvPr id="40962" name="Picture 2"/>
          <p:cNvPicPr>
            <a:picLocks noChangeAspect="1" noChangeArrowheads="1"/>
          </p:cNvPicPr>
          <p:nvPr/>
        </p:nvPicPr>
        <p:blipFill>
          <a:blip r:embed="rId7" cstate="print"/>
          <a:srcRect/>
          <a:stretch>
            <a:fillRect/>
          </a:stretch>
        </p:blipFill>
        <p:spPr bwMode="auto">
          <a:xfrm>
            <a:off x="251520" y="2132856"/>
            <a:ext cx="5524500" cy="3838575"/>
          </a:xfrm>
          <a:prstGeom prst="rect">
            <a:avLst/>
          </a:prstGeom>
          <a:noFill/>
          <a:ln w="9525">
            <a:noFill/>
            <a:miter lim="800000"/>
            <a:headEnd/>
            <a:tailEnd/>
          </a:ln>
        </p:spPr>
      </p:pic>
      <p:sp>
        <p:nvSpPr>
          <p:cNvPr id="26" name="25 - Ορθογώνιο"/>
          <p:cNvSpPr/>
          <p:nvPr/>
        </p:nvSpPr>
        <p:spPr>
          <a:xfrm>
            <a:off x="5940152" y="5373216"/>
            <a:ext cx="2952328" cy="369332"/>
          </a:xfrm>
          <a:prstGeom prst="rect">
            <a:avLst/>
          </a:prstGeom>
        </p:spPr>
        <p:txBody>
          <a:bodyPr wrap="square">
            <a:spAutoFit/>
          </a:bodyPr>
          <a:lstStyle/>
          <a:p>
            <a:pPr algn="ctr"/>
            <a:r>
              <a:rPr lang="el-GR" b="1" dirty="0" smtClean="0"/>
              <a:t>Υψηλή </a:t>
            </a:r>
            <a:r>
              <a:rPr lang="el-GR" b="1" dirty="0" err="1" smtClean="0"/>
              <a:t>επισκεψιμότητα</a:t>
            </a:r>
            <a:endParaRPr lang="el-GR"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Καλαμάκι</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1907704" y="6093296"/>
            <a:ext cx="4752528" cy="369332"/>
          </a:xfrm>
          <a:prstGeom prst="rect">
            <a:avLst/>
          </a:prstGeom>
        </p:spPr>
        <p:txBody>
          <a:bodyPr wrap="square">
            <a:spAutoFit/>
          </a:bodyPr>
          <a:lstStyle/>
          <a:p>
            <a:r>
              <a:rPr lang="el-GR" b="1" dirty="0" smtClean="0"/>
              <a:t>Μεγάλος αριθμός φωλιών κάθε χρόνο</a:t>
            </a:r>
            <a:endParaRPr lang="el-GR" b="1" dirty="0"/>
          </a:p>
        </p:txBody>
      </p:sp>
      <p:sp>
        <p:nvSpPr>
          <p:cNvPr id="21" name="20 - Ορθογώνιο"/>
          <p:cNvSpPr/>
          <p:nvPr/>
        </p:nvSpPr>
        <p:spPr>
          <a:xfrm>
            <a:off x="6156176" y="2996952"/>
            <a:ext cx="2736304"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Β</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600</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Ισχυρή τουριστική παρουσία </a:t>
            </a:r>
            <a:endParaRPr lang="en-US" b="1" dirty="0" smtClean="0">
              <a:effectLst>
                <a:outerShdw blurRad="38100" dist="38100" dir="2700000" algn="tl">
                  <a:srgbClr val="000000">
                    <a:alpha val="43137"/>
                  </a:srgbClr>
                </a:outerShdw>
              </a:effectLst>
              <a:latin typeface="+mn-lt"/>
            </a:endParaRPr>
          </a:p>
        </p:txBody>
      </p:sp>
      <p:pic>
        <p:nvPicPr>
          <p:cNvPr id="41986" name="Picture 2"/>
          <p:cNvPicPr>
            <a:picLocks noChangeAspect="1" noChangeArrowheads="1"/>
          </p:cNvPicPr>
          <p:nvPr/>
        </p:nvPicPr>
        <p:blipFill>
          <a:blip r:embed="rId7" cstate="print"/>
          <a:srcRect/>
          <a:stretch>
            <a:fillRect/>
          </a:stretch>
        </p:blipFill>
        <p:spPr bwMode="auto">
          <a:xfrm>
            <a:off x="323528" y="2060848"/>
            <a:ext cx="5514975" cy="390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err="1" smtClean="0">
                <a:effectLst>
                  <a:outerShdw blurRad="38100" dist="38100" dir="2700000" algn="tl">
                    <a:srgbClr val="000000">
                      <a:alpha val="43137"/>
                    </a:srgbClr>
                  </a:outerShdw>
                </a:effectLst>
              </a:rPr>
              <a:t>Σεκάνια</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6012160" y="4365104"/>
            <a:ext cx="2880320" cy="1477328"/>
          </a:xfrm>
          <a:prstGeom prst="rect">
            <a:avLst/>
          </a:prstGeom>
        </p:spPr>
        <p:txBody>
          <a:bodyPr wrap="square">
            <a:spAutoFit/>
          </a:bodyPr>
          <a:lstStyle/>
          <a:p>
            <a:pPr algn="ctr"/>
            <a:r>
              <a:rPr lang="el-GR" b="1" dirty="0" smtClean="0"/>
              <a:t>Μια από τις σημαντικότερες παραλίες ωοτοκίας της </a:t>
            </a:r>
            <a:r>
              <a:rPr lang="en-US" b="1" i="1" dirty="0" err="1" smtClean="0"/>
              <a:t>Caretta</a:t>
            </a:r>
            <a:r>
              <a:rPr lang="en-US" b="1" i="1" dirty="0" smtClean="0"/>
              <a:t> </a:t>
            </a:r>
            <a:r>
              <a:rPr lang="en-US" b="1" i="1" dirty="0" err="1" smtClean="0"/>
              <a:t>caretta</a:t>
            </a:r>
            <a:r>
              <a:rPr lang="en-US" b="1" i="1" dirty="0" smtClean="0"/>
              <a:t> </a:t>
            </a:r>
            <a:r>
              <a:rPr lang="el-GR" b="1" dirty="0" smtClean="0"/>
              <a:t>στην Μεσόγειο </a:t>
            </a:r>
            <a:endParaRPr lang="el-GR" b="1" dirty="0"/>
          </a:p>
        </p:txBody>
      </p:sp>
      <p:sp>
        <p:nvSpPr>
          <p:cNvPr id="21" name="20 - Ορθογώνιο"/>
          <p:cNvSpPr/>
          <p:nvPr/>
        </p:nvSpPr>
        <p:spPr>
          <a:xfrm>
            <a:off x="5940152" y="2348880"/>
            <a:ext cx="2987824"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Α</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650</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Απαγόρευση πρόσβασης</a:t>
            </a:r>
            <a:r>
              <a:rPr lang="en-US" b="1" dirty="0" smtClean="0">
                <a:effectLst>
                  <a:outerShdw blurRad="38100" dist="38100" dir="2700000" algn="tl">
                    <a:srgbClr val="000000">
                      <a:alpha val="43137"/>
                    </a:srgbClr>
                  </a:outerShdw>
                </a:effectLst>
                <a:latin typeface="+mn-lt"/>
              </a:rPr>
              <a:t> </a:t>
            </a:r>
            <a:r>
              <a:rPr lang="el-GR" b="1" dirty="0" smtClean="0">
                <a:effectLst>
                  <a:outerShdw blurRad="38100" dist="38100" dir="2700000" algn="tl">
                    <a:srgbClr val="000000">
                      <a:alpha val="43137"/>
                    </a:srgbClr>
                  </a:outerShdw>
                </a:effectLst>
                <a:latin typeface="+mn-lt"/>
              </a:rPr>
              <a:t>δραστηριότητας κάθε είδους</a:t>
            </a:r>
            <a:endParaRPr lang="en-US" b="1" dirty="0" smtClean="0">
              <a:effectLst>
                <a:outerShdw blurRad="38100" dist="38100" dir="2700000" algn="tl">
                  <a:srgbClr val="000000">
                    <a:alpha val="43137"/>
                  </a:srgbClr>
                </a:outerShdw>
              </a:effectLst>
              <a:latin typeface="+mn-lt"/>
            </a:endParaRPr>
          </a:p>
        </p:txBody>
      </p:sp>
      <p:sp>
        <p:nvSpPr>
          <p:cNvPr id="17" name="16 - Ορθογώνιο"/>
          <p:cNvSpPr/>
          <p:nvPr/>
        </p:nvSpPr>
        <p:spPr>
          <a:xfrm>
            <a:off x="179512" y="6165304"/>
            <a:ext cx="8568952" cy="369332"/>
          </a:xfrm>
          <a:prstGeom prst="rect">
            <a:avLst/>
          </a:prstGeom>
        </p:spPr>
        <p:txBody>
          <a:bodyPr wrap="square">
            <a:spAutoFit/>
          </a:bodyPr>
          <a:lstStyle/>
          <a:p>
            <a:pPr algn="ctr"/>
            <a:r>
              <a:rPr lang="el-GR" b="1" dirty="0" smtClean="0"/>
              <a:t>Υψηλότερες πυκνότητες φωλιών παγκοσμίως</a:t>
            </a:r>
            <a:endParaRPr lang="el-GR" b="1" dirty="0"/>
          </a:p>
        </p:txBody>
      </p:sp>
      <p:pic>
        <p:nvPicPr>
          <p:cNvPr id="43010" name="Picture 2"/>
          <p:cNvPicPr>
            <a:picLocks noChangeAspect="1" noChangeArrowheads="1"/>
          </p:cNvPicPr>
          <p:nvPr/>
        </p:nvPicPr>
        <p:blipFill>
          <a:blip r:embed="rId7" cstate="print"/>
          <a:srcRect/>
          <a:stretch>
            <a:fillRect/>
          </a:stretch>
        </p:blipFill>
        <p:spPr bwMode="auto">
          <a:xfrm>
            <a:off x="251520" y="1916832"/>
            <a:ext cx="547687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Δάφνη</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6012160" y="4365104"/>
            <a:ext cx="2880320" cy="1200329"/>
          </a:xfrm>
          <a:prstGeom prst="rect">
            <a:avLst/>
          </a:prstGeom>
        </p:spPr>
        <p:txBody>
          <a:bodyPr wrap="square">
            <a:spAutoFit/>
          </a:bodyPr>
          <a:lstStyle/>
          <a:p>
            <a:pPr algn="ctr"/>
            <a:r>
              <a:rPr lang="el-GR" b="1" dirty="0" smtClean="0"/>
              <a:t>Παρουσία οικημάτων και τουριστικών εγκαταστάσεων (ταβέρνες, δωμάτια)</a:t>
            </a:r>
            <a:endParaRPr lang="el-GR" b="1" dirty="0"/>
          </a:p>
        </p:txBody>
      </p:sp>
      <p:sp>
        <p:nvSpPr>
          <p:cNvPr id="21" name="20 - Ορθογώνιο"/>
          <p:cNvSpPr/>
          <p:nvPr/>
        </p:nvSpPr>
        <p:spPr>
          <a:xfrm>
            <a:off x="5940152" y="2348880"/>
            <a:ext cx="2987824"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Α</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800</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Τουριστική δραστηριότητα</a:t>
            </a:r>
            <a:endParaRPr lang="en-US" b="1" dirty="0" smtClean="0">
              <a:effectLst>
                <a:outerShdw blurRad="38100" dist="38100" dir="2700000" algn="tl">
                  <a:srgbClr val="000000">
                    <a:alpha val="43137"/>
                  </a:srgbClr>
                </a:outerShdw>
              </a:effectLst>
              <a:latin typeface="+mn-lt"/>
            </a:endParaRPr>
          </a:p>
        </p:txBody>
      </p:sp>
      <p:sp>
        <p:nvSpPr>
          <p:cNvPr id="17" name="16 - Ορθογώνιο"/>
          <p:cNvSpPr/>
          <p:nvPr/>
        </p:nvSpPr>
        <p:spPr>
          <a:xfrm>
            <a:off x="179512" y="6165304"/>
            <a:ext cx="8568952" cy="369332"/>
          </a:xfrm>
          <a:prstGeom prst="rect">
            <a:avLst/>
          </a:prstGeom>
        </p:spPr>
        <p:txBody>
          <a:bodyPr wrap="square">
            <a:spAutoFit/>
          </a:bodyPr>
          <a:lstStyle/>
          <a:p>
            <a:pPr algn="ctr"/>
            <a:r>
              <a:rPr lang="el-GR" b="1" dirty="0" smtClean="0"/>
              <a:t>Αρκετές φωλιές κάθε χρόνο</a:t>
            </a:r>
            <a:endParaRPr lang="el-GR" b="1" dirty="0"/>
          </a:p>
        </p:txBody>
      </p:sp>
      <p:pic>
        <p:nvPicPr>
          <p:cNvPr id="44034" name="Picture 2"/>
          <p:cNvPicPr>
            <a:picLocks noChangeAspect="1" noChangeArrowheads="1"/>
          </p:cNvPicPr>
          <p:nvPr/>
        </p:nvPicPr>
        <p:blipFill>
          <a:blip r:embed="rId7" cstate="print"/>
          <a:srcRect/>
          <a:stretch>
            <a:fillRect/>
          </a:stretch>
        </p:blipFill>
        <p:spPr bwMode="auto">
          <a:xfrm>
            <a:off x="251520" y="2060848"/>
            <a:ext cx="5553075"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Γέρακας</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6012160" y="4509120"/>
            <a:ext cx="2880320" cy="646331"/>
          </a:xfrm>
          <a:prstGeom prst="rect">
            <a:avLst/>
          </a:prstGeom>
        </p:spPr>
        <p:txBody>
          <a:bodyPr wrap="square">
            <a:spAutoFit/>
          </a:bodyPr>
          <a:lstStyle/>
          <a:p>
            <a:pPr algn="ctr"/>
            <a:r>
              <a:rPr lang="el-GR" b="1" dirty="0" smtClean="0"/>
              <a:t>Ευαίσθητοί γεωλογικοί σχηματισμοί </a:t>
            </a:r>
            <a:endParaRPr lang="el-GR" b="1" dirty="0"/>
          </a:p>
        </p:txBody>
      </p:sp>
      <p:sp>
        <p:nvSpPr>
          <p:cNvPr id="21" name="20 - Ορθογώνιο"/>
          <p:cNvSpPr/>
          <p:nvPr/>
        </p:nvSpPr>
        <p:spPr>
          <a:xfrm>
            <a:off x="5940152" y="2348880"/>
            <a:ext cx="2987824"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Α</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662</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Τουριστική δραστηριότητα</a:t>
            </a:r>
            <a:endParaRPr lang="en-US" b="1" dirty="0" smtClean="0">
              <a:effectLst>
                <a:outerShdw blurRad="38100" dist="38100" dir="2700000" algn="tl">
                  <a:srgbClr val="000000">
                    <a:alpha val="43137"/>
                  </a:srgbClr>
                </a:outerShdw>
              </a:effectLst>
              <a:latin typeface="+mn-lt"/>
            </a:endParaRPr>
          </a:p>
        </p:txBody>
      </p:sp>
      <p:sp>
        <p:nvSpPr>
          <p:cNvPr id="17" name="16 - Ορθογώνιο"/>
          <p:cNvSpPr/>
          <p:nvPr/>
        </p:nvSpPr>
        <p:spPr>
          <a:xfrm>
            <a:off x="179512" y="5805264"/>
            <a:ext cx="8568952" cy="369332"/>
          </a:xfrm>
          <a:prstGeom prst="rect">
            <a:avLst/>
          </a:prstGeom>
        </p:spPr>
        <p:txBody>
          <a:bodyPr wrap="square">
            <a:spAutoFit/>
          </a:bodyPr>
          <a:lstStyle/>
          <a:p>
            <a:pPr algn="ctr"/>
            <a:r>
              <a:rPr lang="el-GR" b="1" dirty="0" smtClean="0"/>
              <a:t>Σημαντικός αριθμός φωλιών κάθε χρόνο</a:t>
            </a:r>
            <a:endParaRPr lang="el-GR" b="1" dirty="0"/>
          </a:p>
        </p:txBody>
      </p:sp>
      <p:pic>
        <p:nvPicPr>
          <p:cNvPr id="45058" name="Picture 2"/>
          <p:cNvPicPr>
            <a:picLocks noChangeAspect="1" noChangeArrowheads="1"/>
          </p:cNvPicPr>
          <p:nvPr/>
        </p:nvPicPr>
        <p:blipFill>
          <a:blip r:embed="rId7" cstate="print"/>
          <a:srcRect/>
          <a:stretch>
            <a:fillRect/>
          </a:stretch>
        </p:blipFill>
        <p:spPr bwMode="auto">
          <a:xfrm>
            <a:off x="251520" y="2132856"/>
            <a:ext cx="5572125" cy="324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395536" y="1772816"/>
            <a:ext cx="8136904" cy="1477328"/>
          </a:xfrm>
          <a:prstGeom prst="rect">
            <a:avLst/>
          </a:prstGeom>
        </p:spPr>
        <p:txBody>
          <a:bodyPr wrap="square">
            <a:spAutoFit/>
          </a:bodyPr>
          <a:lstStyle/>
          <a:p>
            <a:pPr>
              <a:buFont typeface="Wingdings" pitchFamily="2" charset="2"/>
              <a:buChar char="q"/>
            </a:pPr>
            <a:r>
              <a:rPr lang="el-GR" b="1" dirty="0" smtClean="0"/>
              <a:t> Προεδρικό διάταγμα (</a:t>
            </a:r>
            <a:r>
              <a:rPr lang="en-US" b="1" dirty="0" smtClean="0"/>
              <a:t>906D/22-12-1999</a:t>
            </a:r>
            <a:r>
              <a:rPr lang="el-GR" b="1" dirty="0" smtClean="0"/>
              <a:t>)</a:t>
            </a:r>
          </a:p>
          <a:p>
            <a:pPr>
              <a:buFont typeface="Wingdings" pitchFamily="2" charset="2"/>
              <a:buChar char="q"/>
            </a:pPr>
            <a:endParaRPr lang="el-GR" b="1" dirty="0" smtClean="0"/>
          </a:p>
          <a:p>
            <a:pPr>
              <a:buFont typeface="Wingdings" pitchFamily="2" charset="2"/>
              <a:buChar char="q"/>
            </a:pPr>
            <a:r>
              <a:rPr lang="el-GR" b="1" dirty="0"/>
              <a:t> </a:t>
            </a:r>
            <a:r>
              <a:rPr lang="en-US" b="1" dirty="0" smtClean="0"/>
              <a:t>European Ecological Network NATURA 2000 (Directive 92/43/EEC)</a:t>
            </a:r>
            <a:endParaRPr lang="el-GR" b="1" dirty="0" smtClean="0"/>
          </a:p>
          <a:p>
            <a:pPr>
              <a:buFont typeface="Wingdings" pitchFamily="2" charset="2"/>
              <a:buChar char="q"/>
            </a:pPr>
            <a:endParaRPr lang="el-GR" b="1" dirty="0"/>
          </a:p>
          <a:p>
            <a:pPr>
              <a:buFont typeface="Wingdings" pitchFamily="2" charset="2"/>
              <a:buChar char="q"/>
            </a:pPr>
            <a:r>
              <a:rPr lang="el-GR" b="1" dirty="0" smtClean="0"/>
              <a:t> Διαχειριστικά μέτρα και δράσεις του Φορέα Διαχείρισης του Ε.Θ.Π.Ζ </a:t>
            </a:r>
            <a:endParaRPr lang="el-GR" b="1" dirty="0"/>
          </a:p>
        </p:txBody>
      </p:sp>
      <p:sp>
        <p:nvSpPr>
          <p:cNvPr id="22" name="Title 1"/>
          <p:cNvSpPr txBox="1">
            <a:spLocks/>
          </p:cNvSpPr>
          <p:nvPr/>
        </p:nvSpPr>
        <p:spPr>
          <a:xfrm>
            <a:off x="0" y="764704"/>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Καθεστώς Προστασίας</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pic>
        <p:nvPicPr>
          <p:cNvPr id="23" name="Picture 19" descr="ekthesiako kentro daphni_7"/>
          <p:cNvPicPr>
            <a:picLocks noChangeAspect="1" noChangeArrowheads="1"/>
          </p:cNvPicPr>
          <p:nvPr/>
        </p:nvPicPr>
        <p:blipFill>
          <a:blip r:embed="rId7" cstate="print"/>
          <a:srcRect/>
          <a:stretch>
            <a:fillRect/>
          </a:stretch>
        </p:blipFill>
        <p:spPr bwMode="auto">
          <a:xfrm>
            <a:off x="323528" y="3429000"/>
            <a:ext cx="4392613" cy="3082925"/>
          </a:xfrm>
          <a:prstGeom prst="rect">
            <a:avLst/>
          </a:prstGeom>
          <a:noFill/>
          <a:ln w="9525">
            <a:noFill/>
            <a:miter lim="800000"/>
            <a:headEnd/>
            <a:tailEnd/>
          </a:ln>
        </p:spPr>
      </p:pic>
      <p:sp>
        <p:nvSpPr>
          <p:cNvPr id="24" name="23 - Ορθογώνιο"/>
          <p:cNvSpPr/>
          <p:nvPr/>
        </p:nvSpPr>
        <p:spPr>
          <a:xfrm>
            <a:off x="4788024" y="4149080"/>
            <a:ext cx="4139952" cy="1200329"/>
          </a:xfrm>
          <a:prstGeom prst="rect">
            <a:avLst/>
          </a:prstGeom>
        </p:spPr>
        <p:txBody>
          <a:bodyPr wrap="square">
            <a:spAutoFit/>
          </a:bodyPr>
          <a:lstStyle/>
          <a:p>
            <a:pPr>
              <a:buFont typeface="Wingdings" pitchFamily="2" charset="2"/>
              <a:buChar char="q"/>
            </a:pPr>
            <a:r>
              <a:rPr lang="el-GR" b="1" dirty="0" smtClean="0"/>
              <a:t> Διατάξεις, συμβάσεις και νόμους που αφορούν γενικότερα, τα είδη, την βιοποικιλότητα, τα ενδιαιτήματα και τους </a:t>
            </a:r>
            <a:r>
              <a:rPr lang="el-GR" b="1" dirty="0" err="1" smtClean="0"/>
              <a:t>οικότοπους</a:t>
            </a:r>
            <a:r>
              <a:rPr lang="el-GR" b="1" dirty="0" smtClean="0"/>
              <a:t> </a:t>
            </a:r>
            <a:endParaRPr lang="el-GR"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0" y="620688"/>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28" name="Text Placeholder 43"/>
          <p:cNvSpPr txBox="1">
            <a:spLocks/>
          </p:cNvSpPr>
          <p:nvPr/>
        </p:nvSpPr>
        <p:spPr>
          <a:xfrm>
            <a:off x="251520" y="2067688"/>
            <a:ext cx="8740055" cy="857256"/>
          </a:xfrm>
          <a:prstGeom prst="rect">
            <a:avLst/>
          </a:prstGeom>
        </p:spPr>
        <p:txBody>
          <a:bodyPr>
            <a:noAutofit/>
          </a:bodyPr>
          <a:lstStyle/>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r>
              <a:rPr kumimoji="0" lang="el-GR" b="1" i="0" u="sng" strike="noStrike" kern="1200" cap="none" spc="0" normalizeH="0" baseline="0" noProof="0" dirty="0" smtClean="0">
                <a:ln>
                  <a:noFill/>
                </a:ln>
                <a:solidFill>
                  <a:schemeClr val="tx1"/>
                </a:solidFill>
                <a:effectLst/>
                <a:uLnTx/>
                <a:uFillTx/>
                <a:latin typeface="+mn-lt"/>
                <a:ea typeface="+mn-ea"/>
                <a:cs typeface="+mn-cs"/>
              </a:rPr>
              <a:t>Σκοπός</a:t>
            </a:r>
            <a:r>
              <a:rPr kumimoji="0" lang="el-GR" b="0" i="0" u="sng"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smtClean="0">
                <a:ln>
                  <a:noFill/>
                </a:ln>
                <a:solidFill>
                  <a:schemeClr val="tx1"/>
                </a:solidFill>
                <a:effectLst/>
                <a:uLnTx/>
                <a:uFillTx/>
                <a:latin typeface="+mn-lt"/>
                <a:ea typeface="+mn-ea"/>
                <a:cs typeface="+mn-cs"/>
              </a:rPr>
              <a:t>Η διατήρηση της βιολογικής ποικιλότητας, η αειφόρος χρήση των συστατικών της, και η δίκαιη και ισότιμη διανομή των ωφελειών  που προκύπτουν από την εκμετάλλευση των γενετικών πόρων </a:t>
            </a:r>
          </a:p>
          <a:p>
            <a:pPr marL="342900" marR="0" lvl="0" indent="-342900" algn="just" defTabSz="914400" rtl="0" eaLnBrk="0" fontAlgn="base" latinLnBrk="0" hangingPunct="0">
              <a:lnSpc>
                <a:spcPct val="100000"/>
              </a:lnSpc>
              <a:spcBef>
                <a:spcPct val="20000"/>
              </a:spcBef>
              <a:spcAft>
                <a:spcPct val="0"/>
              </a:spcAft>
              <a:buClrTx/>
              <a:buSzTx/>
              <a:buFont typeface="Arial" charset="0"/>
              <a:buChar char="•"/>
              <a:tabLst/>
              <a:defRPr/>
            </a:pPr>
            <a:endParaRPr kumimoji="0" lang="en-US"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9" name="Diagram 15"/>
          <p:cNvGraphicFramePr/>
          <p:nvPr>
            <p:extLst>
              <p:ext uri="{D42A27DB-BD31-4B8C-83A1-F6EECF244321}">
                <p14:modId xmlns:p14="http://schemas.microsoft.com/office/powerpoint/2010/main" val="277552182"/>
              </p:ext>
            </p:extLst>
          </p:nvPr>
        </p:nvGraphicFramePr>
        <p:xfrm>
          <a:off x="323528" y="3140968"/>
          <a:ext cx="1714512" cy="571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 name="Ορθογώνιο 1"/>
          <p:cNvSpPr/>
          <p:nvPr/>
        </p:nvSpPr>
        <p:spPr>
          <a:xfrm>
            <a:off x="2298948" y="3051820"/>
            <a:ext cx="6606480" cy="923330"/>
          </a:xfrm>
          <a:prstGeom prst="rect">
            <a:avLst/>
          </a:prstGeom>
        </p:spPr>
        <p:txBody>
          <a:bodyPr wrap="square">
            <a:spAutoFit/>
          </a:bodyPr>
          <a:lstStyle/>
          <a:p>
            <a:r>
              <a:rPr lang="el-GR" dirty="0" smtClean="0"/>
              <a:t> </a:t>
            </a:r>
            <a:r>
              <a:rPr lang="el-GR" dirty="0"/>
              <a:t>«ανάπτυξη που καλύπτει τις </a:t>
            </a:r>
            <a:r>
              <a:rPr lang="el-GR" b="1" dirty="0"/>
              <a:t>ανάγκες του παρόντος </a:t>
            </a:r>
            <a:r>
              <a:rPr lang="el-GR" dirty="0"/>
              <a:t>χωρίς να θέτει σε κίνδυνο τη δυνατότητα των </a:t>
            </a:r>
            <a:r>
              <a:rPr lang="el-GR" b="1" dirty="0"/>
              <a:t>μελλοντικών γενεών</a:t>
            </a:r>
            <a:r>
              <a:rPr lang="el-GR" dirty="0"/>
              <a:t> να καλύψουν τις δικές τους ανάγκες»</a:t>
            </a:r>
          </a:p>
        </p:txBody>
      </p:sp>
      <p:graphicFrame>
        <p:nvGraphicFramePr>
          <p:cNvPr id="31" name="Diagram 15"/>
          <p:cNvGraphicFramePr/>
          <p:nvPr>
            <p:extLst>
              <p:ext uri="{D42A27DB-BD31-4B8C-83A1-F6EECF244321}">
                <p14:modId xmlns:p14="http://schemas.microsoft.com/office/powerpoint/2010/main" val="3942718004"/>
              </p:ext>
            </p:extLst>
          </p:nvPr>
        </p:nvGraphicFramePr>
        <p:xfrm>
          <a:off x="409216" y="5661248"/>
          <a:ext cx="1714512" cy="5715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2" name="Ορθογώνιο 8"/>
          <p:cNvSpPr/>
          <p:nvPr/>
        </p:nvSpPr>
        <p:spPr>
          <a:xfrm>
            <a:off x="323528" y="4293096"/>
            <a:ext cx="8640960" cy="923330"/>
          </a:xfrm>
          <a:prstGeom prst="rect">
            <a:avLst/>
          </a:prstGeom>
        </p:spPr>
        <p:txBody>
          <a:bodyPr wrap="square">
            <a:spAutoFit/>
          </a:bodyPr>
          <a:lstStyle/>
          <a:p>
            <a:r>
              <a:rPr lang="el-GR" dirty="0"/>
              <a:t>Η έννοια της </a:t>
            </a:r>
            <a:r>
              <a:rPr lang="el-GR" b="1" dirty="0"/>
              <a:t>αειφορίας</a:t>
            </a:r>
            <a:r>
              <a:rPr lang="el-GR" dirty="0"/>
              <a:t> προέρχεται από τη δασολογική ορολογία και στη βιβλιογραφία θεωρείται ως εφευρέτης της έννοιας ο </a:t>
            </a:r>
            <a:r>
              <a:rPr lang="el-GR" dirty="0" smtClean="0"/>
              <a:t>δασολόγος </a:t>
            </a:r>
            <a:r>
              <a:rPr lang="el-GR" dirty="0"/>
              <a:t>Χ. φον Κάρλοβιτς, ο οποίος </a:t>
            </a:r>
            <a:r>
              <a:rPr lang="el-GR" dirty="0" smtClean="0"/>
              <a:t>χρησιμοποίησε την έννοια για </a:t>
            </a:r>
            <a:r>
              <a:rPr lang="el-GR" b="1" dirty="0" smtClean="0"/>
              <a:t>πρώτη φορά το </a:t>
            </a:r>
            <a:r>
              <a:rPr lang="el-GR" b="1" dirty="0"/>
              <a:t>1713</a:t>
            </a:r>
          </a:p>
        </p:txBody>
      </p:sp>
      <p:sp>
        <p:nvSpPr>
          <p:cNvPr id="33" name="Ορθογώνιο 22"/>
          <p:cNvSpPr/>
          <p:nvPr/>
        </p:nvSpPr>
        <p:spPr>
          <a:xfrm>
            <a:off x="2445210" y="5517232"/>
            <a:ext cx="6519278" cy="923330"/>
          </a:xfrm>
          <a:prstGeom prst="rect">
            <a:avLst/>
          </a:prstGeom>
        </p:spPr>
        <p:txBody>
          <a:bodyPr wrap="square">
            <a:spAutoFit/>
          </a:bodyPr>
          <a:lstStyle/>
          <a:p>
            <a:r>
              <a:rPr lang="el-GR" dirty="0"/>
              <a:t>Η βιωσιμότητα υπονοεί ότι οι </a:t>
            </a:r>
            <a:r>
              <a:rPr lang="el-GR" b="1" dirty="0"/>
              <a:t>φυσικοί πόροι</a:t>
            </a:r>
            <a:r>
              <a:rPr lang="el-GR" dirty="0"/>
              <a:t> υφίστανται </a:t>
            </a:r>
            <a:r>
              <a:rPr lang="el-GR" b="1" dirty="0"/>
              <a:t>εκμετάλλευση</a:t>
            </a:r>
            <a:r>
              <a:rPr lang="el-GR" dirty="0"/>
              <a:t> με </a:t>
            </a:r>
            <a:r>
              <a:rPr lang="el-GR" b="1" dirty="0"/>
              <a:t>ρυθμό μικρότερο </a:t>
            </a:r>
            <a:r>
              <a:rPr lang="el-GR" dirty="0"/>
              <a:t>από αυτόν με τον οποίον </a:t>
            </a:r>
            <a:r>
              <a:rPr lang="el-GR" b="1" dirty="0"/>
              <a:t>ανανεώνονται</a:t>
            </a:r>
          </a:p>
        </p:txBody>
      </p:sp>
      <p:sp>
        <p:nvSpPr>
          <p:cNvPr id="34" name="Text Placeholder 40"/>
          <p:cNvSpPr txBox="1">
            <a:spLocks/>
          </p:cNvSpPr>
          <p:nvPr/>
        </p:nvSpPr>
        <p:spPr>
          <a:xfrm>
            <a:off x="251520" y="1556792"/>
            <a:ext cx="5256584" cy="571504"/>
          </a:xfrm>
          <a:prstGeom prst="rect">
            <a:avLst/>
          </a:prstGeom>
        </p:spPr>
        <p:txBody>
          <a:bodyPr>
            <a:normAutofit/>
          </a:bodyPr>
          <a:lstStyle/>
          <a:p>
            <a:pPr marL="342900" marR="0" lvl="0" indent="-342900" algn="l" defTabSz="914400" rtl="0" eaLnBrk="0" fontAlgn="base" latinLnBrk="0" hangingPunct="0">
              <a:lnSpc>
                <a:spcPct val="115000"/>
              </a:lnSpc>
              <a:spcBef>
                <a:spcPct val="20000"/>
              </a:spcBef>
              <a:spcAft>
                <a:spcPts val="1000"/>
              </a:spcAft>
              <a:buClrTx/>
              <a:buSzTx/>
              <a:tabLst/>
              <a:defRPr/>
            </a:pPr>
            <a:r>
              <a:rPr kumimoji="0" lang="el-GR" sz="2000" b="1" i="0" u="none" strike="noStrike" kern="1200" cap="none" spc="0" normalizeH="0" baseline="0" noProof="0" dirty="0" smtClean="0">
                <a:ln>
                  <a:noFill/>
                </a:ln>
                <a:solidFill>
                  <a:schemeClr val="tx2">
                    <a:lumMod val="75000"/>
                  </a:schemeClr>
                </a:solidFill>
                <a:effectLst/>
                <a:uLnTx/>
                <a:uFillTx/>
                <a:latin typeface="+mn-lt"/>
                <a:ea typeface="Calibri"/>
                <a:cs typeface="Arial" pitchFamily="34" charset="0"/>
              </a:rPr>
              <a:t>Η σύμβαση για την Βιοποικιλότητα</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0" y="620688"/>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4" name="Text Placeholder 40"/>
          <p:cNvSpPr txBox="1">
            <a:spLocks/>
          </p:cNvSpPr>
          <p:nvPr/>
        </p:nvSpPr>
        <p:spPr>
          <a:xfrm>
            <a:off x="251520" y="1556792"/>
            <a:ext cx="5256584" cy="571504"/>
          </a:xfrm>
          <a:prstGeom prst="rect">
            <a:avLst/>
          </a:prstGeom>
        </p:spPr>
        <p:txBody>
          <a:bodyPr>
            <a:normAutofit/>
          </a:bodyPr>
          <a:lstStyle/>
          <a:p>
            <a:pPr marL="342900" marR="0" lvl="0" indent="-342900" algn="l" defTabSz="914400" rtl="0" eaLnBrk="0" fontAlgn="base" latinLnBrk="0" hangingPunct="0">
              <a:lnSpc>
                <a:spcPct val="115000"/>
              </a:lnSpc>
              <a:spcBef>
                <a:spcPct val="20000"/>
              </a:spcBef>
              <a:spcAft>
                <a:spcPts val="1000"/>
              </a:spcAft>
              <a:buClrTx/>
              <a:buSzTx/>
              <a:tabLst/>
              <a:defRPr/>
            </a:pPr>
            <a:r>
              <a:rPr kumimoji="0" lang="el-GR" sz="2000" b="1" i="0" u="none" strike="noStrike" kern="1200" cap="none" spc="0" normalizeH="0" baseline="0" noProof="0" dirty="0" smtClean="0">
                <a:ln>
                  <a:noFill/>
                </a:ln>
                <a:solidFill>
                  <a:schemeClr val="tx2">
                    <a:lumMod val="75000"/>
                  </a:schemeClr>
                </a:solidFill>
                <a:effectLst/>
                <a:uLnTx/>
                <a:uFillTx/>
                <a:latin typeface="+mn-lt"/>
                <a:ea typeface="Calibri"/>
                <a:cs typeface="Arial" pitchFamily="34" charset="0"/>
              </a:rPr>
              <a:t>Η σύμβαση για την Βιοποικιλότητα</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endParaRPr>
          </a:p>
        </p:txBody>
      </p:sp>
      <p:graphicFrame>
        <p:nvGraphicFramePr>
          <p:cNvPr id="23" name="Diagram 15"/>
          <p:cNvGraphicFramePr/>
          <p:nvPr>
            <p:extLst>
              <p:ext uri="{D42A27DB-BD31-4B8C-83A1-F6EECF244321}">
                <p14:modId xmlns:p14="http://schemas.microsoft.com/office/powerpoint/2010/main" val="3018271220"/>
              </p:ext>
            </p:extLst>
          </p:nvPr>
        </p:nvGraphicFramePr>
        <p:xfrm>
          <a:off x="323528" y="2348880"/>
          <a:ext cx="1714512" cy="571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Ορθογώνιο 1"/>
          <p:cNvSpPr/>
          <p:nvPr/>
        </p:nvSpPr>
        <p:spPr>
          <a:xfrm>
            <a:off x="2329830" y="2204864"/>
            <a:ext cx="6606480" cy="923330"/>
          </a:xfrm>
          <a:prstGeom prst="rect">
            <a:avLst/>
          </a:prstGeom>
        </p:spPr>
        <p:txBody>
          <a:bodyPr wrap="square">
            <a:spAutoFit/>
          </a:bodyPr>
          <a:lstStyle/>
          <a:p>
            <a:r>
              <a:rPr lang="el-GR" b="1" dirty="0" smtClean="0"/>
              <a:t>Μέγιστη </a:t>
            </a:r>
            <a:r>
              <a:rPr lang="el-GR" b="1" dirty="0"/>
              <a:t>δυνατή απολαβή αγαθών </a:t>
            </a:r>
            <a:r>
              <a:rPr lang="el-GR" dirty="0"/>
              <a:t>από το </a:t>
            </a:r>
            <a:r>
              <a:rPr lang="el-GR" dirty="0" smtClean="0"/>
              <a:t>περιβάλλον </a:t>
            </a:r>
            <a:r>
              <a:rPr lang="el-GR" b="1" dirty="0" smtClean="0"/>
              <a:t>χωρίς</a:t>
            </a:r>
            <a:r>
              <a:rPr lang="el-GR" dirty="0" smtClean="0"/>
              <a:t> </a:t>
            </a:r>
            <a:r>
              <a:rPr lang="el-GR" dirty="0"/>
              <a:t>όμως να διακόπτεται η </a:t>
            </a:r>
            <a:r>
              <a:rPr lang="el-GR" b="1" dirty="0"/>
              <a:t>φυσική παραγωγή </a:t>
            </a:r>
            <a:r>
              <a:rPr lang="el-GR" dirty="0"/>
              <a:t>αυτών των προϊόντων σε ικανοποιητική ποσότητα και στο </a:t>
            </a:r>
            <a:r>
              <a:rPr lang="el-GR" b="1" dirty="0"/>
              <a:t>μέλλον</a:t>
            </a:r>
          </a:p>
        </p:txBody>
      </p:sp>
      <p:graphicFrame>
        <p:nvGraphicFramePr>
          <p:cNvPr id="25" name="Diagram 15"/>
          <p:cNvGraphicFramePr/>
          <p:nvPr>
            <p:extLst>
              <p:ext uri="{D42A27DB-BD31-4B8C-83A1-F6EECF244321}">
                <p14:modId xmlns:p14="http://schemas.microsoft.com/office/powerpoint/2010/main" val="3273306663"/>
              </p:ext>
            </p:extLst>
          </p:nvPr>
        </p:nvGraphicFramePr>
        <p:xfrm>
          <a:off x="337208" y="5408056"/>
          <a:ext cx="1714512" cy="5715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6" name="Ορθογώνιο 15"/>
          <p:cNvSpPr/>
          <p:nvPr/>
        </p:nvSpPr>
        <p:spPr>
          <a:xfrm>
            <a:off x="2329830" y="5048016"/>
            <a:ext cx="6616402" cy="1477328"/>
          </a:xfrm>
          <a:prstGeom prst="rect">
            <a:avLst/>
          </a:prstGeom>
        </p:spPr>
        <p:txBody>
          <a:bodyPr wrap="square">
            <a:spAutoFit/>
          </a:bodyPr>
          <a:lstStyle/>
          <a:p>
            <a:r>
              <a:rPr lang="el-GR" dirty="0" smtClean="0"/>
              <a:t>Η </a:t>
            </a:r>
            <a:r>
              <a:rPr lang="el-GR" b="1" dirty="0" smtClean="0"/>
              <a:t>χρήση</a:t>
            </a:r>
            <a:r>
              <a:rPr lang="el-GR" dirty="0" smtClean="0"/>
              <a:t> των συστατικών της </a:t>
            </a:r>
            <a:r>
              <a:rPr lang="el-GR" b="1" dirty="0" smtClean="0"/>
              <a:t>βιοποικιλότητας</a:t>
            </a:r>
            <a:r>
              <a:rPr lang="el-GR" dirty="0" smtClean="0"/>
              <a:t> με τέτοιον τρόπο και σε τέτοιο ρυθμό ώστε να </a:t>
            </a:r>
            <a:r>
              <a:rPr lang="el-GR" b="1" dirty="0" smtClean="0"/>
              <a:t>αποτρέπεται </a:t>
            </a:r>
            <a:r>
              <a:rPr lang="el-GR" dirty="0" smtClean="0"/>
              <a:t>το ενδεχόμενο </a:t>
            </a:r>
            <a:r>
              <a:rPr lang="el-GR" b="1" dirty="0" smtClean="0"/>
              <a:t>μακροπρόθεσμης μείωσης </a:t>
            </a:r>
            <a:r>
              <a:rPr lang="el-GR" dirty="0" smtClean="0"/>
              <a:t>της βιοποικιλότητας, διατηρώντας παράλληλα τη δυνατότητα της να ανταποκριθεί στις ανάγκες των </a:t>
            </a:r>
            <a:r>
              <a:rPr lang="el-GR" b="1" dirty="0" smtClean="0"/>
              <a:t>σημερινών</a:t>
            </a:r>
            <a:r>
              <a:rPr lang="el-GR" dirty="0" smtClean="0"/>
              <a:t> και </a:t>
            </a:r>
            <a:r>
              <a:rPr lang="el-GR" b="1" dirty="0" smtClean="0"/>
              <a:t>μελλοντικών γενεών</a:t>
            </a:r>
            <a:endParaRPr lang="el-GR" b="1" dirty="0"/>
          </a:p>
        </p:txBody>
      </p:sp>
      <p:sp>
        <p:nvSpPr>
          <p:cNvPr id="27" name="Βέλος προς τα κάτω 22"/>
          <p:cNvSpPr/>
          <p:nvPr/>
        </p:nvSpPr>
        <p:spPr>
          <a:xfrm>
            <a:off x="3125538" y="3309560"/>
            <a:ext cx="294334"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TextBox 12"/>
          <p:cNvSpPr txBox="1"/>
          <p:nvPr/>
        </p:nvSpPr>
        <p:spPr>
          <a:xfrm>
            <a:off x="3550750" y="3309560"/>
            <a:ext cx="1311256" cy="369332"/>
          </a:xfrm>
          <a:prstGeom prst="rect">
            <a:avLst/>
          </a:prstGeom>
          <a:noFill/>
        </p:spPr>
        <p:txBody>
          <a:bodyPr wrap="none" rtlCol="0">
            <a:spAutoFit/>
          </a:bodyPr>
          <a:lstStyle/>
          <a:p>
            <a:r>
              <a:rPr lang="el-GR" dirty="0" smtClean="0"/>
              <a:t>Περιβάλλον</a:t>
            </a:r>
            <a:endParaRPr lang="el-GR" dirty="0"/>
          </a:p>
        </p:txBody>
      </p:sp>
      <p:sp>
        <p:nvSpPr>
          <p:cNvPr id="36" name="TextBox 24"/>
          <p:cNvSpPr txBox="1"/>
          <p:nvPr/>
        </p:nvSpPr>
        <p:spPr>
          <a:xfrm>
            <a:off x="4349424" y="3707740"/>
            <a:ext cx="1042658" cy="369332"/>
          </a:xfrm>
          <a:prstGeom prst="rect">
            <a:avLst/>
          </a:prstGeom>
          <a:noFill/>
        </p:spPr>
        <p:txBody>
          <a:bodyPr wrap="none" rtlCol="0">
            <a:spAutoFit/>
          </a:bodyPr>
          <a:lstStyle/>
          <a:p>
            <a:r>
              <a:rPr lang="el-GR" dirty="0" smtClean="0"/>
              <a:t>Κοινωνία</a:t>
            </a:r>
            <a:endParaRPr lang="el-GR" dirty="0"/>
          </a:p>
        </p:txBody>
      </p:sp>
      <p:sp>
        <p:nvSpPr>
          <p:cNvPr id="37" name="TextBox 25"/>
          <p:cNvSpPr txBox="1"/>
          <p:nvPr/>
        </p:nvSpPr>
        <p:spPr>
          <a:xfrm>
            <a:off x="5132308" y="4180438"/>
            <a:ext cx="1167884" cy="369332"/>
          </a:xfrm>
          <a:prstGeom prst="rect">
            <a:avLst/>
          </a:prstGeom>
          <a:noFill/>
        </p:spPr>
        <p:txBody>
          <a:bodyPr wrap="none" rtlCol="0">
            <a:spAutoFit/>
          </a:bodyPr>
          <a:lstStyle/>
          <a:p>
            <a:r>
              <a:rPr lang="el-GR" dirty="0" smtClean="0"/>
              <a:t>Οικονομία</a:t>
            </a:r>
            <a:endParaRPr lang="el-GR" dirty="0"/>
          </a:p>
        </p:txBody>
      </p:sp>
      <p:sp>
        <p:nvSpPr>
          <p:cNvPr id="38" name="Βέλος προς τα κάτω 26"/>
          <p:cNvSpPr/>
          <p:nvPr/>
        </p:nvSpPr>
        <p:spPr>
          <a:xfrm>
            <a:off x="3913410" y="3814030"/>
            <a:ext cx="294334" cy="366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Βέλος προς τα κάτω 27"/>
          <p:cNvSpPr/>
          <p:nvPr/>
        </p:nvSpPr>
        <p:spPr>
          <a:xfrm>
            <a:off x="4723586" y="4192672"/>
            <a:ext cx="294334" cy="366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93532" y="3163097"/>
            <a:ext cx="1800225" cy="130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3528" y="3007097"/>
            <a:ext cx="2146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2" name="Title 1"/>
          <p:cNvSpPr txBox="1">
            <a:spLocks/>
          </p:cNvSpPr>
          <p:nvPr/>
        </p:nvSpPr>
        <p:spPr>
          <a:xfrm>
            <a:off x="0" y="620688"/>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28" name="Ορθογώνιο 1"/>
          <p:cNvSpPr/>
          <p:nvPr/>
        </p:nvSpPr>
        <p:spPr>
          <a:xfrm>
            <a:off x="395536" y="2399977"/>
            <a:ext cx="8453225" cy="3693319"/>
          </a:xfrm>
          <a:prstGeom prst="rect">
            <a:avLst/>
          </a:prstGeom>
        </p:spPr>
        <p:txBody>
          <a:bodyPr wrap="square">
            <a:spAutoFit/>
          </a:bodyPr>
          <a:lstStyle/>
          <a:p>
            <a:r>
              <a:rPr lang="el-GR" b="1" dirty="0"/>
              <a:t>Βιώσιμη ανάπτυξη </a:t>
            </a:r>
            <a:r>
              <a:rPr lang="el-GR" dirty="0"/>
              <a:t>είναι η βελτίωση της ποιότητας της ζωής μέσα στα πλαίσια της φέρουσας ικανότητας των υποστηρικτικών </a:t>
            </a:r>
            <a:r>
              <a:rPr lang="el-GR" dirty="0" smtClean="0"/>
              <a:t>οικοσυστημάτων (IUCN, UNEP και WWF, 1991)</a:t>
            </a:r>
          </a:p>
          <a:p>
            <a:endParaRPr lang="el-GR" dirty="0" smtClean="0"/>
          </a:p>
          <a:p>
            <a:r>
              <a:rPr lang="el-GR" b="1" dirty="0" smtClean="0"/>
              <a:t>Βιώσιμη</a:t>
            </a:r>
            <a:r>
              <a:rPr lang="el-GR" dirty="0" smtClean="0"/>
              <a:t> είναι η </a:t>
            </a:r>
            <a:r>
              <a:rPr lang="el-GR" b="1" dirty="0" smtClean="0"/>
              <a:t>κοινωνία</a:t>
            </a:r>
            <a:r>
              <a:rPr lang="el-GR" dirty="0" smtClean="0"/>
              <a:t> που μπορεί να υπάρχει για γενεές και γενεές, που μπορεί να βλέπει αρκετά μακριά, που είναι αρκετά ευέλικτη και σοφή, ώστε να μην υπονομεύει ούτε τα φυσικά, ούτε τα κοινωνικά της υποστηρικτικά συστήματα (Meadows et al., 1995)</a:t>
            </a:r>
          </a:p>
          <a:p>
            <a:endParaRPr lang="el-GR" dirty="0" smtClean="0"/>
          </a:p>
          <a:p>
            <a:r>
              <a:rPr lang="el-GR" b="1" dirty="0" smtClean="0"/>
              <a:t>Βιώσιμη </a:t>
            </a:r>
            <a:r>
              <a:rPr lang="el-GR" b="1" dirty="0"/>
              <a:t>ανάπτυξη </a:t>
            </a:r>
            <a:r>
              <a:rPr lang="el-GR" dirty="0"/>
              <a:t>σημαίνει να βασίζονται οι αναπτυξιακές και περιβαλλοντικές πολιτικές σε μία ανάλυση κόστους-οφέλους και σε μία προσεκτική οικονομική ανάλυση που θα ενδυναμώνει την περιβαλλοντική προστασία και θα οδηγεί σε αυξανόμενα και διατηρήσιμα επίπεδα ευημερίας (World Bank, 1992</a:t>
            </a:r>
            <a:r>
              <a:rPr lang="el-GR" dirty="0" smtClean="0"/>
              <a:t>)</a:t>
            </a:r>
            <a:endParaRPr lang="el-GR" dirty="0"/>
          </a:p>
        </p:txBody>
      </p:sp>
      <p:pic>
        <p:nvPicPr>
          <p:cNvPr id="29" name="Picture 2" descr="D:\ptyxiaki ivoni\sea turtle ybo\PHOTOS\P8200102.JPG"/>
          <p:cNvPicPr>
            <a:picLocks noChangeAspect="1" noChangeArrowheads="1"/>
          </p:cNvPicPr>
          <p:nvPr/>
        </p:nvPicPr>
        <p:blipFill>
          <a:blip r:embed="rId7" cstate="print"/>
          <a:srcRect/>
          <a:stretch>
            <a:fillRect/>
          </a:stretch>
        </p:blipFill>
        <p:spPr bwMode="auto">
          <a:xfrm>
            <a:off x="4716016" y="548680"/>
            <a:ext cx="2368741"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0" y="620688"/>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4" name="Ορθογώνιο 1"/>
          <p:cNvSpPr/>
          <p:nvPr/>
        </p:nvSpPr>
        <p:spPr>
          <a:xfrm>
            <a:off x="395536" y="2276872"/>
            <a:ext cx="8453225" cy="3416320"/>
          </a:xfrm>
          <a:prstGeom prst="rect">
            <a:avLst/>
          </a:prstGeom>
        </p:spPr>
        <p:txBody>
          <a:bodyPr wrap="square">
            <a:spAutoFit/>
          </a:bodyPr>
          <a:lstStyle/>
          <a:p>
            <a:r>
              <a:rPr lang="el-GR" dirty="0"/>
              <a:t>Η έννοια της </a:t>
            </a:r>
            <a:r>
              <a:rPr lang="el-GR" b="1" dirty="0" smtClean="0"/>
              <a:t>αειφορία</a:t>
            </a:r>
            <a:r>
              <a:rPr lang="el-GR" dirty="0" smtClean="0"/>
              <a:t>ς και </a:t>
            </a:r>
            <a:r>
              <a:rPr lang="el-GR" dirty="0"/>
              <a:t>η </a:t>
            </a:r>
            <a:r>
              <a:rPr lang="el-GR" b="1" dirty="0"/>
              <a:t>σημασία</a:t>
            </a:r>
            <a:r>
              <a:rPr lang="el-GR" dirty="0"/>
              <a:t> που της αποδίδεται σήμερα διαμορφώθηκε μόλις τις </a:t>
            </a:r>
            <a:r>
              <a:rPr lang="el-GR" b="1" dirty="0"/>
              <a:t>τελευταίες δεκαετίες </a:t>
            </a:r>
            <a:r>
              <a:rPr lang="el-GR" dirty="0"/>
              <a:t>του 20</a:t>
            </a:r>
            <a:r>
              <a:rPr lang="el-GR" baseline="30000" dirty="0"/>
              <a:t>ου</a:t>
            </a:r>
            <a:r>
              <a:rPr lang="el-GR" dirty="0"/>
              <a:t> </a:t>
            </a:r>
            <a:r>
              <a:rPr lang="el-GR" dirty="0" smtClean="0"/>
              <a:t>αιώνα</a:t>
            </a:r>
          </a:p>
          <a:p>
            <a:endParaRPr lang="el-GR" dirty="0" smtClean="0"/>
          </a:p>
          <a:p>
            <a:r>
              <a:rPr lang="el-GR" dirty="0" smtClean="0"/>
              <a:t>Εκφράστηκε </a:t>
            </a:r>
            <a:r>
              <a:rPr lang="el-GR" dirty="0"/>
              <a:t>ως </a:t>
            </a:r>
            <a:r>
              <a:rPr lang="el-GR" b="1" dirty="0"/>
              <a:t>ανησυχία</a:t>
            </a:r>
            <a:r>
              <a:rPr lang="el-GR" dirty="0"/>
              <a:t> για τα </a:t>
            </a:r>
            <a:r>
              <a:rPr lang="el-GR" b="1" dirty="0"/>
              <a:t>περιβαλλοντικά προβλήματα</a:t>
            </a:r>
            <a:r>
              <a:rPr lang="el-GR" dirty="0"/>
              <a:t> (και τις επιπτώσεις που έχει η υποβάθμιση του περιβάλλοντος στην υγεία και στην ποιότητα ζωής των ανθρώπων, αλλά και στην οικονομική ανάπτυξη) και ως συνειδητοποίηση ότι οι </a:t>
            </a:r>
            <a:r>
              <a:rPr lang="el-GR" b="1" dirty="0"/>
              <a:t>φυσικοί πόροι</a:t>
            </a:r>
            <a:r>
              <a:rPr lang="el-GR" dirty="0"/>
              <a:t> έπρεπε να διατηρηθούν και για τις </a:t>
            </a:r>
            <a:r>
              <a:rPr lang="el-GR" b="1" dirty="0"/>
              <a:t>επόμενες </a:t>
            </a:r>
            <a:r>
              <a:rPr lang="el-GR" b="1" dirty="0" smtClean="0"/>
              <a:t>γενεές </a:t>
            </a:r>
          </a:p>
          <a:p>
            <a:endParaRPr lang="el-GR" dirty="0"/>
          </a:p>
          <a:p>
            <a:r>
              <a:rPr lang="el-GR" dirty="0" smtClean="0"/>
              <a:t>Η</a:t>
            </a:r>
            <a:r>
              <a:rPr lang="el-GR" b="1" dirty="0"/>
              <a:t> πετρελαϊκή κρίση </a:t>
            </a:r>
            <a:r>
              <a:rPr lang="el-GR" dirty="0"/>
              <a:t>του 1973 και η </a:t>
            </a:r>
            <a:r>
              <a:rPr lang="el-GR" b="1" dirty="0"/>
              <a:t>οικονομική ύφεσ</a:t>
            </a:r>
            <a:r>
              <a:rPr lang="el-GR" dirty="0"/>
              <a:t>η της δεκαετίας του </a:t>
            </a:r>
            <a:r>
              <a:rPr lang="el-GR" dirty="0" smtClean="0"/>
              <a:t>'70 δημιούργησαν </a:t>
            </a:r>
            <a:r>
              <a:rPr lang="el-GR" dirty="0"/>
              <a:t>στην ουσία τις πρώτες σοβαρές αμφιβολίες για δυνατότητα των οικονομιών να </a:t>
            </a:r>
            <a:r>
              <a:rPr lang="el-GR" b="1" dirty="0"/>
              <a:t>μεγεθύνονται απεριόριστα</a:t>
            </a:r>
            <a:r>
              <a:rPr lang="el-GR" dirty="0"/>
              <a:t>, θέτοντας έτσι </a:t>
            </a:r>
            <a:r>
              <a:rPr lang="el-GR" dirty="0" smtClean="0"/>
              <a:t>το </a:t>
            </a:r>
            <a:r>
              <a:rPr lang="el-GR" dirty="0"/>
              <a:t>θέμα της </a:t>
            </a:r>
            <a:r>
              <a:rPr lang="el-GR" b="1" dirty="0"/>
              <a:t>σπανιότητας</a:t>
            </a:r>
            <a:r>
              <a:rPr lang="el-GR" dirty="0"/>
              <a:t> των </a:t>
            </a:r>
            <a:r>
              <a:rPr lang="el-GR" b="1" dirty="0"/>
              <a:t>φυσικών </a:t>
            </a:r>
            <a:r>
              <a:rPr lang="el-GR" b="1" dirty="0" smtClean="0"/>
              <a:t>πόρων</a:t>
            </a:r>
            <a:endParaRPr lang="el-GR" b="1" dirty="0"/>
          </a:p>
        </p:txBody>
      </p:sp>
      <p:pic>
        <p:nvPicPr>
          <p:cNvPr id="15" name="Picture 2" descr="D:\ptyxiaki ivoni\sea turtle ybo\PHOTOS\P8200102.JPG"/>
          <p:cNvPicPr>
            <a:picLocks noChangeAspect="1" noChangeArrowheads="1"/>
          </p:cNvPicPr>
          <p:nvPr/>
        </p:nvPicPr>
        <p:blipFill>
          <a:blip r:embed="rId7" cstate="print"/>
          <a:srcRect/>
          <a:stretch>
            <a:fillRect/>
          </a:stretch>
        </p:blipFill>
        <p:spPr bwMode="auto">
          <a:xfrm>
            <a:off x="4716016" y="548680"/>
            <a:ext cx="2368741"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9225"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7" name="Title 1"/>
          <p:cNvSpPr txBox="1">
            <a:spLocks/>
          </p:cNvSpPr>
          <p:nvPr/>
        </p:nvSpPr>
        <p:spPr>
          <a:xfrm>
            <a:off x="251520" y="836712"/>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Προστατευμένες Περιοχές στην Μεσόγειο</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5724128" y="3717032"/>
            <a:ext cx="3168352" cy="2585323"/>
          </a:xfrm>
          <a:prstGeom prst="rect">
            <a:avLst/>
          </a:prstGeom>
        </p:spPr>
        <p:txBody>
          <a:bodyPr wrap="square">
            <a:spAutoFit/>
          </a:bodyPr>
          <a:lstStyle/>
          <a:p>
            <a:r>
              <a:rPr lang="el-GR" b="1" u="sng" dirty="0" smtClean="0">
                <a:latin typeface="+mn-lt"/>
              </a:rPr>
              <a:t>Θ.Π.Π</a:t>
            </a:r>
            <a:r>
              <a:rPr lang="el-GR" dirty="0" smtClean="0">
                <a:latin typeface="+mn-lt"/>
              </a:rPr>
              <a:t> : </a:t>
            </a:r>
            <a:r>
              <a:rPr lang="en-US" dirty="0" smtClean="0">
                <a:latin typeface="+mn-lt"/>
              </a:rPr>
              <a:t>97,410 km²</a:t>
            </a:r>
            <a:endParaRPr lang="el-GR" dirty="0" smtClean="0">
              <a:latin typeface="+mn-lt"/>
            </a:endParaRPr>
          </a:p>
          <a:p>
            <a:endParaRPr lang="en-US" dirty="0">
              <a:latin typeface="+mn-lt"/>
            </a:endParaRPr>
          </a:p>
          <a:p>
            <a:r>
              <a:rPr lang="el-GR" dirty="0" smtClean="0">
                <a:latin typeface="+mn-lt"/>
              </a:rPr>
              <a:t>         </a:t>
            </a:r>
          </a:p>
          <a:p>
            <a:r>
              <a:rPr lang="el-GR" dirty="0" smtClean="0">
                <a:latin typeface="+mn-lt"/>
              </a:rPr>
              <a:t>            </a:t>
            </a:r>
            <a:r>
              <a:rPr lang="en-US" dirty="0" smtClean="0">
                <a:latin typeface="+mn-lt"/>
              </a:rPr>
              <a:t>4</a:t>
            </a:r>
            <a:r>
              <a:rPr lang="en-US" dirty="0">
                <a:latin typeface="+mn-lt"/>
              </a:rPr>
              <a:t>% </a:t>
            </a:r>
            <a:r>
              <a:rPr lang="el-GR" dirty="0" smtClean="0">
                <a:latin typeface="+mn-lt"/>
              </a:rPr>
              <a:t>της Μεσογείου </a:t>
            </a:r>
            <a:endParaRPr lang="en-US" dirty="0">
              <a:latin typeface="+mn-lt"/>
            </a:endParaRPr>
          </a:p>
          <a:p>
            <a:endParaRPr lang="el-GR" dirty="0" smtClean="0">
              <a:latin typeface="+mn-lt"/>
            </a:endParaRPr>
          </a:p>
          <a:p>
            <a:r>
              <a:rPr lang="el-GR" b="1" u="sng" dirty="0" smtClean="0">
                <a:latin typeface="+mn-lt"/>
              </a:rPr>
              <a:t>Ν</a:t>
            </a:r>
            <a:r>
              <a:rPr lang="en-US" b="1" u="sng" dirty="0" smtClean="0">
                <a:latin typeface="+mn-lt"/>
              </a:rPr>
              <a:t>o-take areas</a:t>
            </a:r>
            <a:r>
              <a:rPr lang="en-US" dirty="0" smtClean="0">
                <a:latin typeface="+mn-lt"/>
              </a:rPr>
              <a:t>: </a:t>
            </a:r>
            <a:r>
              <a:rPr lang="el-GR" dirty="0" smtClean="0">
                <a:latin typeface="+mn-lt"/>
              </a:rPr>
              <a:t> </a:t>
            </a:r>
            <a:r>
              <a:rPr lang="en-US" dirty="0" smtClean="0">
                <a:latin typeface="+mn-lt"/>
              </a:rPr>
              <a:t>202 </a:t>
            </a:r>
            <a:r>
              <a:rPr lang="en-US" dirty="0">
                <a:latin typeface="+mn-lt"/>
              </a:rPr>
              <a:t>km², </a:t>
            </a:r>
            <a:endParaRPr lang="el-GR" dirty="0" smtClean="0">
              <a:latin typeface="+mn-lt"/>
            </a:endParaRPr>
          </a:p>
          <a:p>
            <a:endParaRPr lang="el-GR" dirty="0">
              <a:latin typeface="+mn-lt"/>
            </a:endParaRPr>
          </a:p>
          <a:p>
            <a:endParaRPr lang="el-GR" dirty="0" smtClean="0">
              <a:latin typeface="+mn-lt"/>
            </a:endParaRPr>
          </a:p>
          <a:p>
            <a:r>
              <a:rPr lang="el-GR" dirty="0">
                <a:latin typeface="+mn-lt"/>
              </a:rPr>
              <a:t> </a:t>
            </a:r>
            <a:r>
              <a:rPr lang="el-GR" dirty="0" smtClean="0">
                <a:latin typeface="+mn-lt"/>
              </a:rPr>
              <a:t>        </a:t>
            </a:r>
            <a:r>
              <a:rPr lang="en-US" dirty="0" smtClean="0">
                <a:latin typeface="+mn-lt"/>
              </a:rPr>
              <a:t>0.01</a:t>
            </a:r>
            <a:r>
              <a:rPr lang="en-US" dirty="0">
                <a:latin typeface="+mn-lt"/>
              </a:rPr>
              <a:t>% </a:t>
            </a:r>
            <a:r>
              <a:rPr lang="el-GR" dirty="0" smtClean="0">
                <a:latin typeface="+mn-lt"/>
              </a:rPr>
              <a:t>της Μεσογείου</a:t>
            </a:r>
            <a:endParaRPr lang="el-GR" dirty="0">
              <a:latin typeface="+mn-lt"/>
            </a:endParaRPr>
          </a:p>
        </p:txBody>
      </p:sp>
      <p:pic>
        <p:nvPicPr>
          <p:cNvPr id="9232" name="Picture 16"/>
          <p:cNvPicPr>
            <a:picLocks noChangeAspect="1" noChangeArrowheads="1"/>
          </p:cNvPicPr>
          <p:nvPr/>
        </p:nvPicPr>
        <p:blipFill>
          <a:blip r:embed="rId7" cstate="print"/>
          <a:srcRect/>
          <a:stretch>
            <a:fillRect/>
          </a:stretch>
        </p:blipFill>
        <p:spPr bwMode="auto">
          <a:xfrm>
            <a:off x="0" y="2204864"/>
            <a:ext cx="5638800" cy="4010025"/>
          </a:xfrm>
          <a:prstGeom prst="rect">
            <a:avLst/>
          </a:prstGeom>
          <a:noFill/>
          <a:ln w="9525">
            <a:noFill/>
            <a:miter lim="800000"/>
            <a:headEnd/>
            <a:tailEnd/>
          </a:ln>
        </p:spPr>
      </p:pic>
      <p:sp>
        <p:nvSpPr>
          <p:cNvPr id="20" name="19 - Ορθογώνιο"/>
          <p:cNvSpPr/>
          <p:nvPr/>
        </p:nvSpPr>
        <p:spPr>
          <a:xfrm>
            <a:off x="4355976" y="2132856"/>
            <a:ext cx="4572000" cy="1200329"/>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r>
              <a:rPr lang="el-GR" b="1" dirty="0" smtClean="0">
                <a:effectLst>
                  <a:outerShdw blurRad="38100" dist="38100" dir="2700000" algn="tl">
                    <a:srgbClr val="000000">
                      <a:alpha val="43137"/>
                    </a:srgbClr>
                  </a:outerShdw>
                </a:effectLst>
              </a:rPr>
              <a:t>Θ.Π.Π</a:t>
            </a:r>
            <a:r>
              <a:rPr lang="en-US"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 Ένα αποτελεσματικό </a:t>
            </a:r>
          </a:p>
          <a:p>
            <a:pPr algn="ctr"/>
            <a:r>
              <a:rPr lang="el-GR" b="1" dirty="0" smtClean="0">
                <a:effectLst>
                  <a:outerShdw blurRad="38100" dist="38100" dir="2700000" algn="tl">
                    <a:srgbClr val="000000">
                      <a:alpha val="43137"/>
                    </a:srgbClr>
                  </a:outerShdw>
                </a:effectLst>
              </a:rPr>
              <a:t>εργαλείο για την διαχείριση και προστασία των ειδών, των ενδιαιτημάτων και των οικοσυστημάτων</a:t>
            </a:r>
            <a:endParaRPr lang="el-GR" dirty="0">
              <a:effectLst>
                <a:outerShdw blurRad="38100" dist="38100" dir="2700000" algn="tl">
                  <a:srgbClr val="000000">
                    <a:alpha val="43137"/>
                  </a:srgbClr>
                </a:outerShdw>
              </a:effectLst>
            </a:endParaRPr>
          </a:p>
        </p:txBody>
      </p:sp>
      <p:sp>
        <p:nvSpPr>
          <p:cNvPr id="21" name="20 - Βέλος προς τα κάτω"/>
          <p:cNvSpPr/>
          <p:nvPr/>
        </p:nvSpPr>
        <p:spPr>
          <a:xfrm>
            <a:off x="7092280" y="4077072"/>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Βέλος προς τα κάτω"/>
          <p:cNvSpPr/>
          <p:nvPr/>
        </p:nvSpPr>
        <p:spPr>
          <a:xfrm>
            <a:off x="7380312" y="5517232"/>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0" y="620688"/>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6" name="15 - Ορθογώνιο"/>
          <p:cNvSpPr/>
          <p:nvPr/>
        </p:nvSpPr>
        <p:spPr>
          <a:xfrm>
            <a:off x="571472" y="2442954"/>
            <a:ext cx="3071834" cy="369332"/>
          </a:xfrm>
          <a:prstGeom prst="rect">
            <a:avLst/>
          </a:prstGeom>
        </p:spPr>
        <p:txBody>
          <a:bodyPr wrap="square">
            <a:spAutoFit/>
          </a:bodyPr>
          <a:lstStyle/>
          <a:p>
            <a:pPr>
              <a:buFont typeface="Wingdings" pitchFamily="2" charset="2"/>
              <a:buChar char="q"/>
            </a:pPr>
            <a:r>
              <a:rPr lang="el-GR" dirty="0" smtClean="0">
                <a:latin typeface="+mn-lt"/>
              </a:rPr>
              <a:t> Βασικές </a:t>
            </a:r>
            <a:r>
              <a:rPr lang="el-GR" b="1" dirty="0" smtClean="0">
                <a:latin typeface="+mn-lt"/>
              </a:rPr>
              <a:t>αρχές</a:t>
            </a:r>
            <a:r>
              <a:rPr lang="el-GR" dirty="0" smtClean="0">
                <a:latin typeface="+mn-lt"/>
              </a:rPr>
              <a:t> και </a:t>
            </a:r>
            <a:r>
              <a:rPr lang="el-GR" b="1" dirty="0" smtClean="0">
                <a:latin typeface="+mn-lt"/>
              </a:rPr>
              <a:t>έννοιες</a:t>
            </a:r>
            <a:endParaRPr lang="el-GR" b="1" dirty="0" smtClean="0">
              <a:solidFill>
                <a:prstClr val="black"/>
              </a:solidFill>
              <a:latin typeface="+mn-lt"/>
            </a:endParaRPr>
          </a:p>
        </p:txBody>
      </p:sp>
      <p:sp>
        <p:nvSpPr>
          <p:cNvPr id="17" name="Text Placeholder 43"/>
          <p:cNvSpPr txBox="1">
            <a:spLocks/>
          </p:cNvSpPr>
          <p:nvPr/>
        </p:nvSpPr>
        <p:spPr>
          <a:xfrm>
            <a:off x="66846" y="1844824"/>
            <a:ext cx="3929090" cy="428628"/>
          </a:xfrm>
          <a:prstGeom prst="rect">
            <a:avLst/>
          </a:prstGeom>
        </p:spPr>
        <p:txBody>
          <a:bodyPr>
            <a:noAutofit/>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l-GR" b="1" i="0" u="sng" strike="noStrike" kern="1200" cap="none" spc="0" normalizeH="0" baseline="0" noProof="0" dirty="0" err="1" smtClean="0">
                <a:ln>
                  <a:noFill/>
                </a:ln>
                <a:solidFill>
                  <a:schemeClr val="tx1"/>
                </a:solidFill>
                <a:effectLst/>
                <a:uLnTx/>
                <a:uFillTx/>
                <a:latin typeface="+mn-lt"/>
                <a:ea typeface="+mn-ea"/>
                <a:cs typeface="+mn-cs"/>
              </a:rPr>
              <a:t>Αειφορία</a:t>
            </a:r>
            <a:r>
              <a:rPr kumimoji="0" lang="el-GR" b="1" i="0" u="sng" strike="noStrike" kern="1200" cap="none" spc="0" normalizeH="0" baseline="0" noProof="0" dirty="0" smtClean="0">
                <a:ln>
                  <a:noFill/>
                </a:ln>
                <a:solidFill>
                  <a:schemeClr val="tx1"/>
                </a:solidFill>
                <a:effectLst/>
                <a:uLnTx/>
                <a:uFillTx/>
                <a:latin typeface="+mn-lt"/>
                <a:ea typeface="+mn-ea"/>
                <a:cs typeface="+mn-cs"/>
              </a:rPr>
              <a:t> - βιωσιμότητα</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l-GR"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b="1" i="0" u="none" strike="noStrike" kern="1200" cap="none" spc="0" normalizeH="0" baseline="0" noProof="0" dirty="0">
              <a:ln>
                <a:noFill/>
              </a:ln>
              <a:solidFill>
                <a:schemeClr val="tx1"/>
              </a:solidFill>
              <a:effectLst/>
              <a:uLnTx/>
              <a:uFillTx/>
              <a:latin typeface="+mn-lt"/>
              <a:ea typeface="+mn-ea"/>
              <a:cs typeface="+mn-cs"/>
            </a:endParaRPr>
          </a:p>
        </p:txBody>
      </p:sp>
      <p:sp>
        <p:nvSpPr>
          <p:cNvPr id="19" name="18 - Ορθογώνιο"/>
          <p:cNvSpPr/>
          <p:nvPr/>
        </p:nvSpPr>
        <p:spPr>
          <a:xfrm>
            <a:off x="28160" y="2916792"/>
            <a:ext cx="5357850" cy="369332"/>
          </a:xfrm>
          <a:prstGeom prst="rect">
            <a:avLst/>
          </a:prstGeom>
        </p:spPr>
        <p:txBody>
          <a:bodyPr wrap="square">
            <a:spAutoFit/>
          </a:bodyPr>
          <a:lstStyle/>
          <a:p>
            <a:pPr lvl="0"/>
            <a:r>
              <a:rPr lang="el-GR" b="1" u="sng" dirty="0" smtClean="0">
                <a:latin typeface="+mn-lt"/>
              </a:rPr>
              <a:t>Δράσεις και μέτρα προστασίας</a:t>
            </a:r>
          </a:p>
        </p:txBody>
      </p:sp>
      <p:sp>
        <p:nvSpPr>
          <p:cNvPr id="21" name="20 - Ορθογώνιο"/>
          <p:cNvSpPr/>
          <p:nvPr/>
        </p:nvSpPr>
        <p:spPr>
          <a:xfrm>
            <a:off x="539552" y="3501008"/>
            <a:ext cx="3286148" cy="1200329"/>
          </a:xfrm>
          <a:prstGeom prst="rect">
            <a:avLst/>
          </a:prstGeom>
        </p:spPr>
        <p:txBody>
          <a:bodyPr wrap="square">
            <a:spAutoFit/>
          </a:bodyPr>
          <a:lstStyle/>
          <a:p>
            <a:pPr>
              <a:buFont typeface="Wingdings" pitchFamily="2" charset="2"/>
              <a:buChar char="q"/>
            </a:pPr>
            <a:r>
              <a:rPr lang="el-GR" dirty="0" smtClean="0">
                <a:solidFill>
                  <a:prstClr val="black"/>
                </a:solidFill>
                <a:latin typeface="+mn-lt"/>
              </a:rPr>
              <a:t> </a:t>
            </a:r>
            <a:r>
              <a:rPr lang="el-GR" b="1" dirty="0" smtClean="0">
                <a:solidFill>
                  <a:prstClr val="black"/>
                </a:solidFill>
                <a:latin typeface="+mn-lt"/>
              </a:rPr>
              <a:t>Δράσεις</a:t>
            </a:r>
            <a:r>
              <a:rPr lang="el-GR" dirty="0" smtClean="0">
                <a:solidFill>
                  <a:prstClr val="black"/>
                </a:solidFill>
                <a:latin typeface="+mn-lt"/>
              </a:rPr>
              <a:t> και </a:t>
            </a:r>
            <a:r>
              <a:rPr lang="el-GR" b="1" dirty="0" smtClean="0">
                <a:solidFill>
                  <a:prstClr val="black"/>
                </a:solidFill>
                <a:latin typeface="+mn-lt"/>
              </a:rPr>
              <a:t>μέτρα</a:t>
            </a:r>
            <a:r>
              <a:rPr lang="el-GR" dirty="0" smtClean="0">
                <a:solidFill>
                  <a:prstClr val="black"/>
                </a:solidFill>
                <a:latin typeface="+mn-lt"/>
              </a:rPr>
              <a:t> για την </a:t>
            </a:r>
          </a:p>
          <a:p>
            <a:r>
              <a:rPr lang="el-GR" b="1" dirty="0" smtClean="0">
                <a:solidFill>
                  <a:prstClr val="black"/>
                </a:solidFill>
                <a:latin typeface="+mn-lt"/>
              </a:rPr>
              <a:t>διατήρηση</a:t>
            </a:r>
            <a:r>
              <a:rPr lang="el-GR" dirty="0" smtClean="0">
                <a:solidFill>
                  <a:prstClr val="black"/>
                </a:solidFill>
                <a:latin typeface="+mn-lt"/>
              </a:rPr>
              <a:t> της βιοποικιλότητας, των οικοσυστημάτων και πόρων τους </a:t>
            </a:r>
            <a:endParaRPr lang="el-GR" dirty="0">
              <a:latin typeface="+mn-lt"/>
            </a:endParaRPr>
          </a:p>
        </p:txBody>
      </p:sp>
      <p:sp>
        <p:nvSpPr>
          <p:cNvPr id="23" name="22 - Ορθογώνιο"/>
          <p:cNvSpPr/>
          <p:nvPr/>
        </p:nvSpPr>
        <p:spPr>
          <a:xfrm>
            <a:off x="214282" y="4714884"/>
            <a:ext cx="3571900" cy="369332"/>
          </a:xfrm>
          <a:prstGeom prst="rect">
            <a:avLst/>
          </a:prstGeom>
        </p:spPr>
        <p:txBody>
          <a:bodyPr wrap="square">
            <a:spAutoFit/>
          </a:bodyPr>
          <a:lstStyle/>
          <a:p>
            <a:pPr lvl="0"/>
            <a:r>
              <a:rPr lang="el-GR" b="1" u="sng" dirty="0" smtClean="0">
                <a:latin typeface="+mn-lt"/>
              </a:rPr>
              <a:t>Παρακολούθηση και αξιολόγηση </a:t>
            </a:r>
          </a:p>
        </p:txBody>
      </p:sp>
      <p:sp>
        <p:nvSpPr>
          <p:cNvPr id="24" name="23 - Ορθογώνιο"/>
          <p:cNvSpPr/>
          <p:nvPr/>
        </p:nvSpPr>
        <p:spPr>
          <a:xfrm>
            <a:off x="571472" y="5286388"/>
            <a:ext cx="4643470" cy="1200329"/>
          </a:xfrm>
          <a:prstGeom prst="rect">
            <a:avLst/>
          </a:prstGeom>
        </p:spPr>
        <p:txBody>
          <a:bodyPr wrap="square">
            <a:spAutoFit/>
          </a:bodyPr>
          <a:lstStyle/>
          <a:p>
            <a:pPr>
              <a:buFont typeface="Wingdings" pitchFamily="2" charset="2"/>
              <a:buChar char="q"/>
            </a:pPr>
            <a:r>
              <a:rPr lang="el-GR" dirty="0" smtClean="0">
                <a:solidFill>
                  <a:prstClr val="black"/>
                </a:solidFill>
                <a:latin typeface="+mn-lt"/>
              </a:rPr>
              <a:t> </a:t>
            </a:r>
            <a:r>
              <a:rPr lang="el-GR" b="1" dirty="0" smtClean="0">
                <a:solidFill>
                  <a:prstClr val="black"/>
                </a:solidFill>
                <a:latin typeface="+mn-lt"/>
              </a:rPr>
              <a:t>Παρακολούθηση</a:t>
            </a:r>
            <a:r>
              <a:rPr lang="en-US" dirty="0" smtClean="0">
                <a:solidFill>
                  <a:prstClr val="black"/>
                </a:solidFill>
                <a:latin typeface="+mn-lt"/>
              </a:rPr>
              <a:t> </a:t>
            </a:r>
            <a:r>
              <a:rPr lang="el-GR" dirty="0" smtClean="0">
                <a:solidFill>
                  <a:prstClr val="black"/>
                </a:solidFill>
                <a:latin typeface="+mn-lt"/>
              </a:rPr>
              <a:t>και </a:t>
            </a:r>
            <a:r>
              <a:rPr lang="el-GR" b="1" dirty="0" smtClean="0">
                <a:solidFill>
                  <a:prstClr val="black"/>
                </a:solidFill>
                <a:latin typeface="+mn-lt"/>
              </a:rPr>
              <a:t>αξιολόγηση</a:t>
            </a:r>
            <a:r>
              <a:rPr lang="el-GR" dirty="0" smtClean="0">
                <a:solidFill>
                  <a:prstClr val="black"/>
                </a:solidFill>
                <a:latin typeface="+mn-lt"/>
              </a:rPr>
              <a:t>  των δράσεων και μέτρων για την προστασία της βιοποικιλότητας </a:t>
            </a:r>
            <a:r>
              <a:rPr lang="el-GR" dirty="0">
                <a:solidFill>
                  <a:prstClr val="black"/>
                </a:solidFill>
                <a:latin typeface="+mn-lt"/>
              </a:rPr>
              <a:t>των οικοσυστημάτων και πόρων τους </a:t>
            </a:r>
            <a:endParaRPr lang="el-GR" dirty="0">
              <a:latin typeface="+mn-lt"/>
            </a:endParaRPr>
          </a:p>
        </p:txBody>
      </p:sp>
      <p:pic>
        <p:nvPicPr>
          <p:cNvPr id="25" name="Picture 4" descr="http://www.nre.vic.gov.au/plntanml/biodiversity/directions/images/p22cycle.gif"/>
          <p:cNvPicPr>
            <a:picLocks noChangeAspect="1" noChangeArrowheads="1"/>
          </p:cNvPicPr>
          <p:nvPr/>
        </p:nvPicPr>
        <p:blipFill>
          <a:blip r:embed="rId7" cstate="print"/>
          <a:srcRect/>
          <a:stretch>
            <a:fillRect/>
          </a:stretch>
        </p:blipFill>
        <p:spPr bwMode="auto">
          <a:xfrm>
            <a:off x="5037590" y="1857364"/>
            <a:ext cx="3926898" cy="457203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ptyxiaki ivoni\photo\P8130055.JPG"/>
          <p:cNvPicPr>
            <a:picLocks noChangeAspect="1" noChangeArrowheads="1"/>
          </p:cNvPicPr>
          <p:nvPr/>
        </p:nvPicPr>
        <p:blipFill>
          <a:blip r:embed="rId2" cstate="print"/>
          <a:srcRect/>
          <a:stretch>
            <a:fillRect/>
          </a:stretch>
        </p:blipFill>
        <p:spPr bwMode="auto">
          <a:xfrm>
            <a:off x="131489" y="1700808"/>
            <a:ext cx="6241223" cy="4680520"/>
          </a:xfrm>
          <a:prstGeom prst="rect">
            <a:avLst/>
          </a:prstGeom>
          <a:ln>
            <a:noFill/>
          </a:ln>
          <a:effectLst>
            <a:softEdge rad="112500"/>
          </a:effectLst>
        </p:spPr>
      </p:pic>
      <p:pic>
        <p:nvPicPr>
          <p:cNvPr id="9220" name="Picture 2"/>
          <p:cNvPicPr>
            <a:picLocks noChangeAspect="1" noChangeArrowheads="1"/>
          </p:cNvPicPr>
          <p:nvPr/>
        </p:nvPicPr>
        <p:blipFill>
          <a:blip r:embed="rId3"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4"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5"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6"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7"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2" name="Title 1"/>
          <p:cNvSpPr txBox="1">
            <a:spLocks/>
          </p:cNvSpPr>
          <p:nvPr/>
        </p:nvSpPr>
        <p:spPr>
          <a:xfrm>
            <a:off x="0" y="692696"/>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graphicFrame>
        <p:nvGraphicFramePr>
          <p:cNvPr id="26" name="Διάγραμμα 3"/>
          <p:cNvGraphicFramePr/>
          <p:nvPr>
            <p:extLst>
              <p:ext uri="{D42A27DB-BD31-4B8C-83A1-F6EECF244321}">
                <p14:modId xmlns:p14="http://schemas.microsoft.com/office/powerpoint/2010/main" val="2680101103"/>
              </p:ext>
            </p:extLst>
          </p:nvPr>
        </p:nvGraphicFramePr>
        <p:xfrm>
          <a:off x="2195736" y="2060848"/>
          <a:ext cx="4392488" cy="4104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TextBox 4"/>
          <p:cNvSpPr txBox="1"/>
          <p:nvPr/>
        </p:nvSpPr>
        <p:spPr>
          <a:xfrm>
            <a:off x="711796" y="3100512"/>
            <a:ext cx="1237839" cy="369332"/>
          </a:xfrm>
          <a:prstGeom prst="rect">
            <a:avLst/>
          </a:prstGeom>
          <a:noFill/>
        </p:spPr>
        <p:txBody>
          <a:bodyPr wrap="none" rtlCol="0">
            <a:spAutoFit/>
          </a:bodyPr>
          <a:lstStyle/>
          <a:p>
            <a:r>
              <a:rPr lang="el-GR" b="1" dirty="0" smtClean="0">
                <a:solidFill>
                  <a:schemeClr val="bg1"/>
                </a:solidFill>
              </a:rPr>
              <a:t>Επάρκεια</a:t>
            </a:r>
            <a:endParaRPr lang="el-GR" b="1" dirty="0">
              <a:solidFill>
                <a:schemeClr val="bg1"/>
              </a:solidFill>
            </a:endParaRPr>
          </a:p>
        </p:txBody>
      </p:sp>
      <p:sp>
        <p:nvSpPr>
          <p:cNvPr id="28" name="TextBox 21"/>
          <p:cNvSpPr txBox="1"/>
          <p:nvPr/>
        </p:nvSpPr>
        <p:spPr>
          <a:xfrm>
            <a:off x="255721" y="5404768"/>
            <a:ext cx="2451633" cy="369332"/>
          </a:xfrm>
          <a:prstGeom prst="rect">
            <a:avLst/>
          </a:prstGeom>
          <a:noFill/>
        </p:spPr>
        <p:txBody>
          <a:bodyPr wrap="none" rtlCol="0">
            <a:spAutoFit/>
          </a:bodyPr>
          <a:lstStyle/>
          <a:p>
            <a:r>
              <a:rPr lang="el-GR" b="1" dirty="0" smtClean="0">
                <a:solidFill>
                  <a:schemeClr val="bg1"/>
                </a:solidFill>
              </a:rPr>
              <a:t>Αποτελεσματικότητα</a:t>
            </a:r>
            <a:endParaRPr lang="el-GR" b="1" dirty="0">
              <a:solidFill>
                <a:schemeClr val="bg1"/>
              </a:solidFill>
            </a:endParaRPr>
          </a:p>
        </p:txBody>
      </p:sp>
      <p:pic>
        <p:nvPicPr>
          <p:cNvPr id="46083" name="Picture 3" descr="D:\ptyxiaki ivoni\photo\P8180091.JPG"/>
          <p:cNvPicPr>
            <a:picLocks noChangeAspect="1" noChangeArrowheads="1"/>
          </p:cNvPicPr>
          <p:nvPr/>
        </p:nvPicPr>
        <p:blipFill>
          <a:blip r:embed="rId13" cstate="print"/>
          <a:srcRect/>
          <a:stretch>
            <a:fillRect/>
          </a:stretch>
        </p:blipFill>
        <p:spPr bwMode="auto">
          <a:xfrm>
            <a:off x="6127436" y="4581128"/>
            <a:ext cx="2405004" cy="1803600"/>
          </a:xfrm>
          <a:prstGeom prst="rect">
            <a:avLst/>
          </a:prstGeom>
          <a:ln>
            <a:noFill/>
          </a:ln>
          <a:effectLst>
            <a:outerShdw blurRad="292100" dist="139700" dir="2700000" algn="tl" rotWithShape="0">
              <a:srgbClr val="333333">
                <a:alpha val="65000"/>
              </a:srgbClr>
            </a:outerShdw>
          </a:effectLst>
        </p:spPr>
      </p:pic>
      <p:pic>
        <p:nvPicPr>
          <p:cNvPr id="46084" name="Picture 4" descr="D:\ptyxiaki ivoni\photo\P8130066.JPG"/>
          <p:cNvPicPr>
            <a:picLocks noChangeAspect="1" noChangeArrowheads="1"/>
          </p:cNvPicPr>
          <p:nvPr/>
        </p:nvPicPr>
        <p:blipFill>
          <a:blip r:embed="rId14" cstate="print"/>
          <a:srcRect/>
          <a:stretch>
            <a:fillRect/>
          </a:stretch>
        </p:blipFill>
        <p:spPr bwMode="auto">
          <a:xfrm>
            <a:off x="6156176" y="2060848"/>
            <a:ext cx="2405004" cy="1803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ptyxiaki ivoni\sea turtle ybo\PHOTOS\P8110012.JPG"/>
          <p:cNvPicPr>
            <a:picLocks noChangeAspect="1" noChangeArrowheads="1"/>
          </p:cNvPicPr>
          <p:nvPr/>
        </p:nvPicPr>
        <p:blipFill>
          <a:blip r:embed="rId2" cstate="print"/>
          <a:srcRect/>
          <a:stretch>
            <a:fillRect/>
          </a:stretch>
        </p:blipFill>
        <p:spPr bwMode="auto">
          <a:xfrm>
            <a:off x="251520" y="2060848"/>
            <a:ext cx="4104456" cy="3078081"/>
          </a:xfrm>
          <a:prstGeom prst="rect">
            <a:avLst/>
          </a:prstGeom>
          <a:ln>
            <a:noFill/>
          </a:ln>
          <a:effectLst>
            <a:outerShdw blurRad="292100" dist="139700" dir="2700000" algn="tl" rotWithShape="0">
              <a:srgbClr val="333333">
                <a:alpha val="65000"/>
              </a:srgbClr>
            </a:outerShdw>
          </a:effectLst>
        </p:spPr>
      </p:pic>
      <p:pic>
        <p:nvPicPr>
          <p:cNvPr id="9220" name="Picture 2"/>
          <p:cNvPicPr>
            <a:picLocks noChangeAspect="1" noChangeArrowheads="1"/>
          </p:cNvPicPr>
          <p:nvPr/>
        </p:nvPicPr>
        <p:blipFill>
          <a:blip r:embed="rId3"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4"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5"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6"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7"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2" name="Title 1"/>
          <p:cNvSpPr txBox="1">
            <a:spLocks/>
          </p:cNvSpPr>
          <p:nvPr/>
        </p:nvSpPr>
        <p:spPr>
          <a:xfrm>
            <a:off x="467544" y="908720"/>
            <a:ext cx="3672408" cy="1152128"/>
          </a:xfrm>
          <a:prstGeom prst="rect">
            <a:avLst/>
          </a:prstGeom>
        </p:spPr>
        <p:txBody>
          <a:bodyPr anchor="b"/>
          <a:lstStyle/>
          <a:p>
            <a:pPr fontAlgn="auto">
              <a:spcAft>
                <a:spcPts val="0"/>
              </a:spcAft>
              <a:buClr>
                <a:schemeClr val="tx1">
                  <a:lumMod val="75000"/>
                  <a:lumOff val="25000"/>
                </a:schemeClr>
              </a:buClr>
              <a:defRPr/>
            </a:pPr>
            <a:r>
              <a:rPr lang="el-GR" sz="2000" b="1" dirty="0" smtClean="0">
                <a:solidFill>
                  <a:srgbClr val="5F5F5F"/>
                </a:solidFill>
              </a:rPr>
              <a:t>Βιώσιμή Διαχείριση Θ.Π.Π</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9" name="18 - Ορθογώνιο"/>
          <p:cNvSpPr/>
          <p:nvPr/>
        </p:nvSpPr>
        <p:spPr>
          <a:xfrm>
            <a:off x="4572000" y="1772816"/>
            <a:ext cx="4572000" cy="4247317"/>
          </a:xfrm>
          <a:prstGeom prst="rect">
            <a:avLst/>
          </a:prstGeom>
        </p:spPr>
        <p:txBody>
          <a:bodyPr wrap="square">
            <a:spAutoFit/>
          </a:bodyPr>
          <a:lstStyle/>
          <a:p>
            <a:pPr>
              <a:buFont typeface="Wingdings" pitchFamily="2" charset="2"/>
              <a:buChar char="q"/>
            </a:pPr>
            <a:r>
              <a:rPr lang="el-GR" dirty="0" smtClean="0"/>
              <a:t> </a:t>
            </a:r>
            <a:r>
              <a:rPr lang="el-GR" b="1" dirty="0" smtClean="0"/>
              <a:t>Περιβαλλοντική</a:t>
            </a:r>
            <a:endParaRPr lang="el-GR" b="1" dirty="0"/>
          </a:p>
          <a:p>
            <a:r>
              <a:rPr lang="el-GR" b="1" dirty="0" err="1"/>
              <a:t>αειφορία</a:t>
            </a:r>
            <a:r>
              <a:rPr lang="el-GR" b="1" dirty="0"/>
              <a:t> </a:t>
            </a:r>
            <a:r>
              <a:rPr lang="el-GR" dirty="0"/>
              <a:t>(“</a:t>
            </a:r>
            <a:r>
              <a:rPr lang="el-GR" i="1" dirty="0" err="1"/>
              <a:t>good</a:t>
            </a:r>
            <a:r>
              <a:rPr lang="el-GR" i="1" dirty="0"/>
              <a:t> </a:t>
            </a:r>
            <a:r>
              <a:rPr lang="el-GR" i="1" dirty="0" err="1"/>
              <a:t>for</a:t>
            </a:r>
            <a:r>
              <a:rPr lang="el-GR" i="1" dirty="0"/>
              <a:t> </a:t>
            </a:r>
            <a:r>
              <a:rPr lang="el-GR" i="1" dirty="0" err="1"/>
              <a:t>now</a:t>
            </a:r>
            <a:r>
              <a:rPr lang="el-GR" i="1" dirty="0"/>
              <a:t> </a:t>
            </a:r>
            <a:r>
              <a:rPr lang="el-GR" i="1" dirty="0" err="1"/>
              <a:t>and</a:t>
            </a:r>
            <a:r>
              <a:rPr lang="el-GR" i="1" dirty="0"/>
              <a:t> </a:t>
            </a:r>
            <a:r>
              <a:rPr lang="el-GR" i="1" dirty="0" err="1"/>
              <a:t>in</a:t>
            </a:r>
            <a:r>
              <a:rPr lang="el-GR" i="1" dirty="0"/>
              <a:t> </a:t>
            </a:r>
            <a:r>
              <a:rPr lang="el-GR" i="1" dirty="0" err="1"/>
              <a:t>the</a:t>
            </a:r>
            <a:r>
              <a:rPr lang="el-GR" i="1" dirty="0"/>
              <a:t> </a:t>
            </a:r>
            <a:r>
              <a:rPr lang="el-GR" i="1" dirty="0" err="1"/>
              <a:t>future</a:t>
            </a:r>
            <a:r>
              <a:rPr lang="el-GR" i="1" dirty="0" smtClean="0"/>
              <a:t>”)</a:t>
            </a:r>
          </a:p>
          <a:p>
            <a:endParaRPr lang="el-GR" i="1" dirty="0" smtClean="0"/>
          </a:p>
          <a:p>
            <a:pPr>
              <a:buFont typeface="Wingdings" pitchFamily="2" charset="2"/>
              <a:buChar char="q"/>
            </a:pPr>
            <a:r>
              <a:rPr lang="el-GR" i="1" dirty="0" smtClean="0"/>
              <a:t> </a:t>
            </a:r>
            <a:r>
              <a:rPr lang="el-GR" b="1" dirty="0" smtClean="0"/>
              <a:t>Σύγχρονη </a:t>
            </a:r>
            <a:r>
              <a:rPr lang="el-GR" b="1" dirty="0"/>
              <a:t>τεχνολογία </a:t>
            </a:r>
            <a:r>
              <a:rPr lang="el-GR" i="1" dirty="0" smtClean="0"/>
              <a:t>(κατάλληλες τεχνικές </a:t>
            </a:r>
            <a:r>
              <a:rPr lang="el-GR" i="1" dirty="0"/>
              <a:t>και </a:t>
            </a:r>
            <a:r>
              <a:rPr lang="el-GR" i="1" dirty="0" smtClean="0"/>
              <a:t>εξοπλισμός)</a:t>
            </a:r>
          </a:p>
          <a:p>
            <a:endParaRPr lang="el-GR" dirty="0"/>
          </a:p>
          <a:p>
            <a:pPr>
              <a:buFont typeface="Wingdings" pitchFamily="2" charset="2"/>
              <a:buChar char="q"/>
            </a:pPr>
            <a:r>
              <a:rPr lang="el-GR" dirty="0" smtClean="0"/>
              <a:t> </a:t>
            </a:r>
            <a:r>
              <a:rPr lang="el-GR" b="1" dirty="0" smtClean="0"/>
              <a:t>Οικονομική βιωσιμότητα </a:t>
            </a:r>
            <a:r>
              <a:rPr lang="el-GR" i="1" dirty="0"/>
              <a:t>(λογικό και ανεκτό κόστος</a:t>
            </a:r>
            <a:r>
              <a:rPr lang="el-GR" i="1" dirty="0" smtClean="0"/>
              <a:t>)</a:t>
            </a:r>
          </a:p>
          <a:p>
            <a:pPr>
              <a:buFont typeface="Wingdings" pitchFamily="2" charset="2"/>
              <a:buChar char="q"/>
            </a:pPr>
            <a:endParaRPr lang="el-GR" dirty="0"/>
          </a:p>
          <a:p>
            <a:pPr>
              <a:buFont typeface="Wingdings" pitchFamily="2" charset="2"/>
              <a:buChar char="q"/>
            </a:pPr>
            <a:r>
              <a:rPr lang="el-GR" dirty="0" smtClean="0"/>
              <a:t> </a:t>
            </a:r>
            <a:r>
              <a:rPr lang="el-GR" b="1" dirty="0" smtClean="0"/>
              <a:t>Κοινωνική </a:t>
            </a:r>
            <a:r>
              <a:rPr lang="el-GR" b="1" dirty="0"/>
              <a:t>αποδοχή </a:t>
            </a:r>
            <a:r>
              <a:rPr lang="el-GR" i="1" dirty="0"/>
              <a:t>(θεμιτό από</a:t>
            </a:r>
          </a:p>
          <a:p>
            <a:r>
              <a:rPr lang="el-GR" i="1" dirty="0"/>
              <a:t>την κοινωνία)</a:t>
            </a:r>
            <a:r>
              <a:rPr lang="el-GR" dirty="0"/>
              <a:t>, </a:t>
            </a:r>
            <a:r>
              <a:rPr lang="el-GR" b="1" dirty="0"/>
              <a:t>νομικά επιτρεπτό </a:t>
            </a:r>
            <a:r>
              <a:rPr lang="el-GR" i="1" dirty="0"/>
              <a:t>(εντός των εθνικών και διεθνών κανονισμών</a:t>
            </a:r>
            <a:r>
              <a:rPr lang="el-GR" i="1" dirty="0" smtClean="0"/>
              <a:t>)</a:t>
            </a:r>
          </a:p>
          <a:p>
            <a:endParaRPr lang="el-GR" dirty="0"/>
          </a:p>
          <a:p>
            <a:pPr>
              <a:buFont typeface="Wingdings" pitchFamily="2" charset="2"/>
              <a:buChar char="q"/>
            </a:pPr>
            <a:r>
              <a:rPr lang="el-GR" dirty="0" smtClean="0"/>
              <a:t> </a:t>
            </a:r>
            <a:r>
              <a:rPr lang="el-GR" b="1" dirty="0" smtClean="0"/>
              <a:t>Διαχειριστικά </a:t>
            </a:r>
            <a:r>
              <a:rPr lang="el-GR" b="1" dirty="0"/>
              <a:t>εφικτό </a:t>
            </a:r>
            <a:r>
              <a:rPr lang="el-GR" i="1" dirty="0"/>
              <a:t>(εφαρμόσιμο από υπηρεσίες, φορείς </a:t>
            </a:r>
            <a:r>
              <a:rPr lang="el-GR" i="1" dirty="0" smtClean="0"/>
              <a:t>και κυβερνήσεις)</a:t>
            </a:r>
            <a:endParaRPr lang="el-GR" i="1" dirty="0"/>
          </a:p>
        </p:txBody>
      </p:sp>
      <p:pic>
        <p:nvPicPr>
          <p:cNvPr id="48131" name="Picture 3" descr="D:\ptyxiaki ivoni\sea turtle ybo\PHOTOS\P8110013.JPG"/>
          <p:cNvPicPr>
            <a:picLocks noChangeAspect="1" noChangeArrowheads="1"/>
          </p:cNvPicPr>
          <p:nvPr/>
        </p:nvPicPr>
        <p:blipFill>
          <a:blip r:embed="rId8" cstate="print"/>
          <a:srcRect/>
          <a:stretch>
            <a:fillRect/>
          </a:stretch>
        </p:blipFill>
        <p:spPr bwMode="auto">
          <a:xfrm>
            <a:off x="1331640" y="4437112"/>
            <a:ext cx="2688526"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24544" y="836712"/>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24" name="23 - Ορθογώνιο"/>
          <p:cNvSpPr/>
          <p:nvPr/>
        </p:nvSpPr>
        <p:spPr>
          <a:xfrm>
            <a:off x="5796136" y="3212976"/>
            <a:ext cx="3312368" cy="2585323"/>
          </a:xfrm>
          <a:prstGeom prst="rect">
            <a:avLst/>
          </a:prstGeom>
        </p:spPr>
        <p:txBody>
          <a:bodyPr wrap="square">
            <a:spAutoFit/>
          </a:bodyPr>
          <a:lstStyle/>
          <a:p>
            <a:pPr>
              <a:buFont typeface="Wingdings" pitchFamily="2" charset="2"/>
              <a:buChar char="q"/>
            </a:pPr>
            <a:r>
              <a:rPr lang="en-US" dirty="0"/>
              <a:t> </a:t>
            </a:r>
            <a:r>
              <a:rPr lang="el-GR" dirty="0" smtClean="0"/>
              <a:t>  Αρχή </a:t>
            </a:r>
            <a:r>
              <a:rPr lang="el-GR" b="1" dirty="0" smtClean="0"/>
              <a:t>προσαρμοσμένης</a:t>
            </a:r>
            <a:r>
              <a:rPr lang="el-GR" dirty="0" smtClean="0"/>
              <a:t> διαχείρισης </a:t>
            </a:r>
          </a:p>
          <a:p>
            <a:pPr>
              <a:buFont typeface="Wingdings" pitchFamily="2" charset="2"/>
              <a:buChar char="q"/>
            </a:pPr>
            <a:endParaRPr lang="el-GR" dirty="0"/>
          </a:p>
          <a:p>
            <a:pPr>
              <a:buFont typeface="Wingdings" pitchFamily="2" charset="2"/>
              <a:buChar char="q"/>
            </a:pPr>
            <a:r>
              <a:rPr lang="el-GR" dirty="0" smtClean="0"/>
              <a:t>   </a:t>
            </a:r>
            <a:r>
              <a:rPr lang="el-GR" b="1" dirty="0" smtClean="0"/>
              <a:t>Ευελιξία</a:t>
            </a:r>
            <a:r>
              <a:rPr lang="el-GR" dirty="0" smtClean="0"/>
              <a:t> </a:t>
            </a:r>
          </a:p>
          <a:p>
            <a:pPr>
              <a:buFont typeface="Wingdings" pitchFamily="2" charset="2"/>
              <a:buChar char="q"/>
            </a:pPr>
            <a:endParaRPr lang="el-GR" dirty="0"/>
          </a:p>
          <a:p>
            <a:pPr>
              <a:buFont typeface="Wingdings" pitchFamily="2" charset="2"/>
              <a:buChar char="q"/>
            </a:pPr>
            <a:r>
              <a:rPr lang="el-GR" dirty="0" smtClean="0"/>
              <a:t>   Δυνατότητα </a:t>
            </a:r>
            <a:r>
              <a:rPr lang="el-GR" b="1" dirty="0" err="1"/>
              <a:t>ε</a:t>
            </a:r>
            <a:r>
              <a:rPr lang="el-GR" b="1" dirty="0" err="1" smtClean="0"/>
              <a:t>πικαιροποίησης</a:t>
            </a:r>
            <a:r>
              <a:rPr lang="el-GR" dirty="0" smtClean="0"/>
              <a:t> &amp; </a:t>
            </a:r>
            <a:r>
              <a:rPr lang="el-GR" b="1" dirty="0" smtClean="0"/>
              <a:t>διόρθωσης</a:t>
            </a:r>
            <a:r>
              <a:rPr lang="el-GR" dirty="0" smtClean="0"/>
              <a:t> με </a:t>
            </a:r>
            <a:r>
              <a:rPr lang="en-US" dirty="0" smtClean="0"/>
              <a:t>real time </a:t>
            </a:r>
            <a:r>
              <a:rPr lang="el-GR" dirty="0" smtClean="0"/>
              <a:t>στοιχεία</a:t>
            </a:r>
            <a:endParaRPr lang="el-GR" dirty="0"/>
          </a:p>
        </p:txBody>
      </p:sp>
      <p:graphicFrame>
        <p:nvGraphicFramePr>
          <p:cNvPr id="25" name="24 - Διάγραμμα"/>
          <p:cNvGraphicFramePr/>
          <p:nvPr/>
        </p:nvGraphicFramePr>
        <p:xfrm>
          <a:off x="0" y="1988840"/>
          <a:ext cx="6336704"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7744" y="3356992"/>
            <a:ext cx="1800225" cy="130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 Ορθογώνιο"/>
          <p:cNvSpPr/>
          <p:nvPr/>
        </p:nvSpPr>
        <p:spPr>
          <a:xfrm>
            <a:off x="6156176" y="2636912"/>
            <a:ext cx="2016224" cy="369332"/>
          </a:xfrm>
          <a:prstGeom prst="rect">
            <a:avLst/>
          </a:prstGeom>
        </p:spPr>
        <p:txBody>
          <a:bodyPr wrap="square">
            <a:spAutoFit/>
          </a:bodyPr>
          <a:lstStyle/>
          <a:p>
            <a:pPr lvl="0"/>
            <a:r>
              <a:rPr lang="el-GR" b="1" u="sng" dirty="0" smtClean="0">
                <a:latin typeface="+mn-lt"/>
              </a:rPr>
              <a:t>Πλεονεκτήματα</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3"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4"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5"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6"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7"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grpSp>
        <p:nvGrpSpPr>
          <p:cNvPr id="23" name="22 - Ομάδα"/>
          <p:cNvGrpSpPr/>
          <p:nvPr/>
        </p:nvGrpSpPr>
        <p:grpSpPr>
          <a:xfrm>
            <a:off x="323528" y="1988840"/>
            <a:ext cx="1334988" cy="867742"/>
            <a:chOff x="2380505" y="2370"/>
            <a:chExt cx="1334988" cy="867742"/>
          </a:xfrm>
        </p:grpSpPr>
        <p:sp>
          <p:nvSpPr>
            <p:cNvPr id="26" name="25 - Στρογγυλεμένο ορθογώνιο"/>
            <p:cNvSpPr/>
            <p:nvPr/>
          </p:nvSpPr>
          <p:spPr>
            <a:xfrm>
              <a:off x="2380505" y="2370"/>
              <a:ext cx="1334988" cy="86774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Στρογγυλεμένο ορθογώνιο 4"/>
            <p:cNvSpPr/>
            <p:nvPr/>
          </p:nvSpPr>
          <p:spPr>
            <a:xfrm>
              <a:off x="2422865" y="44730"/>
              <a:ext cx="1250268" cy="7830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Drivers</a:t>
              </a:r>
              <a:endParaRPr lang="el-GR" sz="2100" kern="1200" dirty="0"/>
            </a:p>
          </p:txBody>
        </p:sp>
      </p:grpSp>
      <p:sp>
        <p:nvSpPr>
          <p:cNvPr id="28" name="27 - Ορθογώνιο"/>
          <p:cNvSpPr/>
          <p:nvPr/>
        </p:nvSpPr>
        <p:spPr>
          <a:xfrm>
            <a:off x="2195736" y="2204864"/>
            <a:ext cx="6480720" cy="2862322"/>
          </a:xfrm>
          <a:prstGeom prst="rect">
            <a:avLst/>
          </a:prstGeom>
        </p:spPr>
        <p:txBody>
          <a:bodyPr wrap="square">
            <a:spAutoFit/>
          </a:bodyPr>
          <a:lstStyle/>
          <a:p>
            <a:pPr>
              <a:buFont typeface="Wingdings" pitchFamily="2" charset="2"/>
              <a:buChar char="q"/>
            </a:pPr>
            <a:r>
              <a:rPr lang="el-GR" dirty="0" smtClean="0"/>
              <a:t> Ανάγκη </a:t>
            </a:r>
            <a:r>
              <a:rPr lang="el-GR" b="1" dirty="0" smtClean="0"/>
              <a:t>προστασίας</a:t>
            </a:r>
            <a:r>
              <a:rPr lang="el-GR" dirty="0" smtClean="0"/>
              <a:t> του απειλούμενου είδους </a:t>
            </a:r>
            <a:r>
              <a:rPr lang="en-US" b="1" i="1" dirty="0" err="1" smtClean="0"/>
              <a:t>Caretta</a:t>
            </a:r>
            <a:r>
              <a:rPr lang="en-US" b="1" i="1" dirty="0" smtClean="0"/>
              <a:t> </a:t>
            </a:r>
            <a:r>
              <a:rPr lang="en-US" b="1" i="1" dirty="0" err="1" smtClean="0"/>
              <a:t>caretta</a:t>
            </a:r>
            <a:r>
              <a:rPr lang="en-US" i="1" dirty="0" smtClean="0"/>
              <a:t> </a:t>
            </a:r>
            <a:r>
              <a:rPr lang="el-GR" i="1" dirty="0" smtClean="0"/>
              <a:t>και των </a:t>
            </a:r>
            <a:r>
              <a:rPr lang="el-GR" b="1" i="1" dirty="0" smtClean="0"/>
              <a:t>παραλιών ωοτοκίας </a:t>
            </a:r>
          </a:p>
          <a:p>
            <a:endParaRPr lang="el-GR" i="1" dirty="0" smtClean="0"/>
          </a:p>
          <a:p>
            <a:pPr>
              <a:buFont typeface="Wingdings" pitchFamily="2" charset="2"/>
              <a:buChar char="q"/>
            </a:pPr>
            <a:r>
              <a:rPr lang="el-GR" i="1" dirty="0" smtClean="0"/>
              <a:t> </a:t>
            </a:r>
            <a:r>
              <a:rPr lang="el-GR" dirty="0" smtClean="0"/>
              <a:t>Ανάγκη ανάπτυξης της </a:t>
            </a:r>
            <a:r>
              <a:rPr lang="el-GR" b="1" dirty="0" smtClean="0"/>
              <a:t>τουριστικής δραστηριότητας </a:t>
            </a:r>
            <a:r>
              <a:rPr lang="el-GR" dirty="0" smtClean="0"/>
              <a:t>(σημαντικότερο κομμάτι της οικονομίας  του νησιού)</a:t>
            </a:r>
            <a:endParaRPr lang="el-GR" i="1" dirty="0" smtClean="0"/>
          </a:p>
          <a:p>
            <a:endParaRPr lang="el-GR" dirty="0"/>
          </a:p>
          <a:p>
            <a:pPr>
              <a:buFont typeface="Wingdings" pitchFamily="2" charset="2"/>
              <a:buChar char="q"/>
            </a:pPr>
            <a:r>
              <a:rPr lang="el-GR" dirty="0" smtClean="0"/>
              <a:t> Ανάγκη βιώσιμης  ανάπτυξης άλλων </a:t>
            </a:r>
            <a:r>
              <a:rPr lang="el-GR" b="1" dirty="0" smtClean="0"/>
              <a:t>παραδοσιακών </a:t>
            </a:r>
            <a:r>
              <a:rPr lang="el-GR" dirty="0" smtClean="0"/>
              <a:t>κλάδων της </a:t>
            </a:r>
            <a:r>
              <a:rPr lang="el-GR" b="1" dirty="0" smtClean="0"/>
              <a:t>κοινωνίας </a:t>
            </a:r>
            <a:r>
              <a:rPr lang="el-GR" dirty="0" smtClean="0"/>
              <a:t>και της </a:t>
            </a:r>
            <a:r>
              <a:rPr lang="el-GR" b="1" dirty="0" smtClean="0"/>
              <a:t>οικονομίας </a:t>
            </a:r>
            <a:r>
              <a:rPr lang="el-GR" dirty="0" smtClean="0"/>
              <a:t>(π.χ. Αλιεία</a:t>
            </a:r>
            <a:r>
              <a:rPr lang="el-GR" i="1" dirty="0" smtClean="0"/>
              <a:t>)</a:t>
            </a:r>
          </a:p>
          <a:p>
            <a:pPr>
              <a:buFont typeface="Wingdings" pitchFamily="2" charset="2"/>
              <a:buChar char="q"/>
            </a:pPr>
            <a:endParaRPr lang="el-GR" dirty="0"/>
          </a:p>
          <a:p>
            <a:endParaRPr lang="el-GR" i="1" dirty="0"/>
          </a:p>
        </p:txBody>
      </p:sp>
      <p:pic>
        <p:nvPicPr>
          <p:cNvPr id="49154" name="Picture 2" descr="D:\ptyxiaki ivoni\sea turtle ybo\PHOTOS\P8130045.JPG"/>
          <p:cNvPicPr>
            <a:picLocks noChangeAspect="1" noChangeArrowheads="1"/>
          </p:cNvPicPr>
          <p:nvPr/>
        </p:nvPicPr>
        <p:blipFill>
          <a:blip r:embed="rId8" cstate="print"/>
          <a:srcRect/>
          <a:stretch>
            <a:fillRect/>
          </a:stretch>
        </p:blipFill>
        <p:spPr bwMode="auto">
          <a:xfrm>
            <a:off x="5508104" y="4653136"/>
            <a:ext cx="2427562" cy="1800200"/>
          </a:xfrm>
          <a:prstGeom prst="rect">
            <a:avLst/>
          </a:prstGeom>
          <a:ln>
            <a:noFill/>
          </a:ln>
          <a:effectLst>
            <a:outerShdw blurRad="292100" dist="139700" dir="2700000" algn="tl" rotWithShape="0">
              <a:srgbClr val="333333">
                <a:alpha val="65000"/>
              </a:srgbClr>
            </a:outerShdw>
          </a:effectLst>
        </p:spPr>
      </p:pic>
      <p:sp>
        <p:nvSpPr>
          <p:cNvPr id="49157" name="AutoShape 5" descr="data:image/jpeg;base64,/9j/4AAQSkZJRgABAQAAAQABAAD/2wCEAAkGBhQQEBQPEBQVFBUVFBUUFRQUFBUUFBQVFBQVFhQUFBQXHCYeFxkkGRUUIC8gIycpLCwsFR4xNTAqNSYrLCkBCQoKDgwOFA8PFCkcFRgpLSkpKSk1MikpKSk1KSkpKSksKSkpKSkpKTUpKSkpKSkpLCkpKSkpKSksLCkpKSkpKf/AABEIAMABAAMBIgACEQEDEQH/xAAbAAEAAwEBAQEAAAAAAAAAAAAAAQIDBAUGB//EADMQAAICAAUCBAQFBAMBAAAAAAABAhEDEiExQQRRBWFxkYGhwfATIrHh8RQyQtEGM2IV/8QAGAEBAQEBAQAAAAAAAAAAAAAAAAECAwT/xAAaEQEBAQEAAwAAAAAAAAAAAAAAARECEiFB/9oADAMBAAIRAxEAPwD8mAAAAAAAAAAAAAAAAAAAAAAAAAAAAAAAAAAAAAAAAAAAAAAAAAAAAAAAAAAAAAAAAAAAAAAAAAAAAAAAAAAAAAAAAAAAAAAAAAAAAAAAAAAAAAAAAAAAAAAAAAAAAAAAAAAAAACaIJbAgAAAAAAAAAAAAAAAAAAAAAAAAAskqdvXSlV3rrrxoBUAAAAAAAAAAACQIBIAgEgCASAIBIAgkACCaAoggks8N1dOu9aFRogEgogEgAQSAIBIAgEgAQSAIBIAAAgACgAJoAQCaFAQC1CgIFE0dOF0m1rclpJrlUTWPTPnQ710clxRrheHyfBnydJy4I9IvU9LBwZNJRioUqeVau97e9np9J4Q3q17/wCj0V0igmu/bv5mbWpHivCxGkm20vJb1WqMl4ak+L9Ffqew8N+n6mX4NeZNMeVi9Anuvda/Dtwc+J0EVwvv9D1cdU9uTzsW7++5rUxy4vSRX+PzZj1nTJU4XssyfEua8jui73MsX2CWTHl0Dr6jpt5L4r6+Zym3NBFFgyoiiC1EUFQCaAEAE0BNA3XTk/gk0c9E5Tf8Ef07BjChRtLBYjgtgZqAyHTh4TX3qXb7omrjlyEKJrNdl87KKLCOroujza099Ox9B0fhGVqTet3prp2PJ8K6uMdJ6JbP17n1OBqkzNdeUw6VN3WpvDol25NcOB1YUdP1MtuZYbRn1HTycqirv5HpuN1RKjRFeM+jmnt6688a9imNhPhbbpbJnt42Et/Kjnh0jtPjdr9GQfO9bClbPMnhruuyvvZ9j1HQQxP8dddfvg8TqehwsKetya/xT0T836jVx5HT9Nmb4V6Sp1trsT1PQpLXy/VX8KOvF69xayJR5VcX6nPi3P8AN3vzfxNc83drPVmZGUejzLLTktUvqjzur8LcHp7Xte2p7fh8JUtFrd66VXlrz8jq63DlFO4q+9LbijeufjsfHzwnHRqih9R1UM0KlFe11W3N+3c8Hqeiy007T2ZpixyUKLuIyhGdCjSiAilAsMoHRGVefqTm8jXDS/kPypkaZyZT8Rm8cNuq5LQw2DHOvvQvTOzJSv6GM2ns/dMmrjHJ6fMKJZphQKgsF/wWjgbc+is2jgp/3Ra83odWF1GHBbNrzb19e6JrUjTovC7pqNebVvng6ui6meHJqSuPettafw0Ih/yGVVFqNNtVGnr5mT8bxNm9+8VfdXpqYtt+Ok8Z9fS4HWRkua0uk6o7I9dhvlHxnTeNYmHLNhyy3vpp7GnUeN4mK/zZfglGXuTKeUfZf10b0avflaXVER8ShW6evfnsj47A6rFT/ufxqXwOnD8WnFNNLzrT1tbEsrUvL3cfx6NKot3e+lPt7l8TrJY8JVBwil+arv0jW7PI6T/kCg1lik1/4XfvrR9R4V4thYybl/co6Rvtw748jl1ep8duZzfrzcXB/Bjlhq61fC01SPFxVd17v6H0niHTTxG9bTacm9Na2SWlJ8ccnBieGbKvy3py5tvS6Ncdeme+fb57FjSb7fErgTld5fyrfVJ16Pc26zpZZ2vzLWSauotx2iuWt/1OPH6enU41pevN7eh6J7ee+n0nRxjUXF6O9eU629f9GnissNRbqTbjXle1NrbY8bwvqlh/lcqgl7X3Rd+LQcZQUk7rVpra9VxycepdduepHiYmFiKb0b1/K1x219T1up6NywknFWlqkv8ALe74Y6BqM7lTilpTvfVaWduP49hRw5Qk3mlxFcK6V663WvkdNccfFTlZm0XaIo25KUHAukSwM8oylqIoDUOJfQONPUirRm1zsWliy3v79DNoUFaPqG+foRn7lVEusICrvuXi5LZsnIkWz9gCzP7+pZ4bfnX3sQpaXfOxCkFTTXGhdT/8p+7ZWU2+REgsox50++DSPTqszct+xSC2+ZrH1/17hWNO9G19C6ta3fxNMl6lNd+NiC0W99ff9jpwsSncbXKpu18TlUr/AJJg9f1q+4qyvSxfG8WNJyfOu7qzn/8ApYklcsSadpKnUfkZYlPTVxXf/ZXD6Zyp68Pf7rYzJGtrp6dRw1Kc3Tdu2263pX3k6PPwpqszvX+7hJ8V6HpYeVf9k4xXCjFy183z+xjjYOC41GbVNumqvlZf3N7ImMsOGWLTpuSevqv4MPw/yvyOv+ow6utey/U48fFvZV6BmsZ1/i7+HP1M5RL5SHErLLIVyG1CbvhL0AxykNGriRkKjKiGjXKVoC2HoXcW3b+ZObsCKZCwSLJARqQy+UsokVRIlo0WGWUAMVEsoGygTQXGKwy6gaRfkS5AZ0TYaFEFSyelUuNeSVElQAzyFoKjWOGaqFasGKYeCmvrensTJ1otfvsJS4IzBWc27t7mcrb3tvl/7Ois2mlLXt/LMsgRg0RlN8hKiUYrC9PQSw2bSgq317V9SiTQRi4eRXIdOd7NffryQ67DTHNlK0dDiRLCA52irRs4FXAqISLJEqJdRIqqReMC1EoKhRL0QiUBIISJSIAylkicoFaFGiiWWGFZqJKibxwOXoWUUvMGMVhWXUEvP0LylZRgWeMzKUizIoCtCi2UnKQV+/mErL1wSoFFIwLZDRJLchvdV89vYDmkI1rau1puqfctJeRVBDFwK/bzM5QaNc7LT1S938wOVxIaN3AzcQMqIkaNFZRKiESCyRFVoskWRagIomiUi6gFVUSyiXUTSMCDNYZeOEzRUtyM72WnoFxKw0t/YZu2hUlAQxRpp5kZSaKURlNKGUaM8oUTZQNY4Pv8gOVYZZYZ2ZEv4M3iNbFGawktxKfb6CV7sq32Gii8yZyWxDKtARfP37DFbk7pL0QyiwjLKImjJUBorFafdGco+RvOFb/uZOWlXp2AwZSRs1f2l6mckV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9159" name="Picture 7" descr="http://www.discoverlife.org/IM/I_JDW/0001/320/Caretta_caretta,I_JDW159.jpg"/>
          <p:cNvPicPr>
            <a:picLocks noChangeAspect="1" noChangeArrowheads="1"/>
          </p:cNvPicPr>
          <p:nvPr/>
        </p:nvPicPr>
        <p:blipFill>
          <a:blip r:embed="rId9" cstate="print"/>
          <a:srcRect/>
          <a:stretch>
            <a:fillRect/>
          </a:stretch>
        </p:blipFill>
        <p:spPr bwMode="auto">
          <a:xfrm>
            <a:off x="1763688" y="4653136"/>
            <a:ext cx="2448272" cy="18362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grpSp>
        <p:nvGrpSpPr>
          <p:cNvPr id="21" name="20 - Ομάδα"/>
          <p:cNvGrpSpPr/>
          <p:nvPr/>
        </p:nvGrpSpPr>
        <p:grpSpPr>
          <a:xfrm>
            <a:off x="323528" y="1916832"/>
            <a:ext cx="1333554" cy="866810"/>
            <a:chOff x="4149075" y="1199978"/>
            <a:chExt cx="1333554" cy="866810"/>
          </a:xfrm>
        </p:grpSpPr>
        <p:sp>
          <p:nvSpPr>
            <p:cNvPr id="23" name="22 - Στρογγυλεμένο ορθογώνιο"/>
            <p:cNvSpPr/>
            <p:nvPr/>
          </p:nvSpPr>
          <p:spPr>
            <a:xfrm>
              <a:off x="4149075" y="1199978"/>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Στρογγυλεμένο ορθογώνιο 4"/>
            <p:cNvSpPr/>
            <p:nvPr/>
          </p:nvSpPr>
          <p:spPr>
            <a:xfrm>
              <a:off x="4191389" y="1242292"/>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Pressure</a:t>
              </a:r>
              <a:r>
                <a:rPr lang="en-US" sz="2100" dirty="0"/>
                <a:t>s</a:t>
              </a:r>
              <a:endParaRPr lang="el-GR" sz="2100" kern="1200" dirty="0"/>
            </a:p>
          </p:txBody>
        </p:sp>
      </p:grpSp>
      <p:sp>
        <p:nvSpPr>
          <p:cNvPr id="25" name="24 - Ορθογώνιο"/>
          <p:cNvSpPr/>
          <p:nvPr/>
        </p:nvSpPr>
        <p:spPr>
          <a:xfrm>
            <a:off x="1547664" y="2780928"/>
            <a:ext cx="1512168" cy="369332"/>
          </a:xfrm>
          <a:prstGeom prst="rect">
            <a:avLst/>
          </a:prstGeom>
        </p:spPr>
        <p:txBody>
          <a:bodyPr wrap="square">
            <a:spAutoFit/>
          </a:bodyPr>
          <a:lstStyle/>
          <a:p>
            <a:pPr lvl="0"/>
            <a:r>
              <a:rPr lang="el-GR" b="1" u="sng" dirty="0" smtClean="0">
                <a:latin typeface="+mn-lt"/>
              </a:rPr>
              <a:t>Φυσικές</a:t>
            </a:r>
          </a:p>
        </p:txBody>
      </p:sp>
      <p:sp>
        <p:nvSpPr>
          <p:cNvPr id="29" name="28 - Ορθογώνιο"/>
          <p:cNvSpPr/>
          <p:nvPr/>
        </p:nvSpPr>
        <p:spPr>
          <a:xfrm>
            <a:off x="5796136" y="2708920"/>
            <a:ext cx="2232248" cy="369332"/>
          </a:xfrm>
          <a:prstGeom prst="rect">
            <a:avLst/>
          </a:prstGeom>
        </p:spPr>
        <p:txBody>
          <a:bodyPr wrap="square">
            <a:spAutoFit/>
          </a:bodyPr>
          <a:lstStyle/>
          <a:p>
            <a:pPr lvl="0"/>
            <a:r>
              <a:rPr lang="el-GR" b="1" u="sng" dirty="0" smtClean="0">
                <a:latin typeface="+mn-lt"/>
              </a:rPr>
              <a:t>Ανθρωπογενείς </a:t>
            </a:r>
          </a:p>
        </p:txBody>
      </p:sp>
      <p:sp>
        <p:nvSpPr>
          <p:cNvPr id="30" name="29 - Ορθογώνιο"/>
          <p:cNvSpPr/>
          <p:nvPr/>
        </p:nvSpPr>
        <p:spPr>
          <a:xfrm>
            <a:off x="323528" y="3356992"/>
            <a:ext cx="3528392" cy="2862322"/>
          </a:xfrm>
          <a:prstGeom prst="rect">
            <a:avLst/>
          </a:prstGeom>
        </p:spPr>
        <p:txBody>
          <a:bodyPr wrap="square">
            <a:spAutoFit/>
          </a:bodyPr>
          <a:lstStyle/>
          <a:p>
            <a:pPr>
              <a:buFont typeface="Wingdings" pitchFamily="2" charset="2"/>
              <a:buChar char="q"/>
            </a:pPr>
            <a:r>
              <a:rPr lang="el-GR" dirty="0" smtClean="0">
                <a:latin typeface="+mn-lt"/>
              </a:rPr>
              <a:t> Καιρικές συνθήκες </a:t>
            </a:r>
          </a:p>
          <a:p>
            <a:endParaRPr lang="el-GR" dirty="0" smtClean="0">
              <a:latin typeface="+mn-lt"/>
            </a:endParaRPr>
          </a:p>
          <a:p>
            <a:pPr>
              <a:buFont typeface="Wingdings" pitchFamily="2" charset="2"/>
              <a:buChar char="q"/>
            </a:pPr>
            <a:r>
              <a:rPr lang="el-GR" dirty="0">
                <a:latin typeface="+mn-lt"/>
              </a:rPr>
              <a:t> </a:t>
            </a:r>
            <a:r>
              <a:rPr lang="el-GR" dirty="0" smtClean="0">
                <a:latin typeface="+mn-lt"/>
              </a:rPr>
              <a:t>Ωκεανογραφικές παράμετροι</a:t>
            </a:r>
          </a:p>
          <a:p>
            <a:endParaRPr lang="el-GR" dirty="0" smtClean="0">
              <a:latin typeface="+mn-lt"/>
            </a:endParaRPr>
          </a:p>
          <a:p>
            <a:pPr>
              <a:buFont typeface="Wingdings" pitchFamily="2" charset="2"/>
              <a:buChar char="q"/>
            </a:pPr>
            <a:r>
              <a:rPr lang="el-GR" i="1" dirty="0">
                <a:latin typeface="+mn-lt"/>
              </a:rPr>
              <a:t> </a:t>
            </a:r>
            <a:r>
              <a:rPr lang="el-GR" i="1" dirty="0" smtClean="0">
                <a:latin typeface="+mn-lt"/>
              </a:rPr>
              <a:t>Μορφολογία ακτών</a:t>
            </a:r>
          </a:p>
          <a:p>
            <a:endParaRPr lang="el-GR" i="1" dirty="0" smtClean="0">
              <a:latin typeface="+mn-lt"/>
            </a:endParaRPr>
          </a:p>
          <a:p>
            <a:pPr>
              <a:buFont typeface="Wingdings" pitchFamily="2" charset="2"/>
              <a:buChar char="q"/>
            </a:pPr>
            <a:r>
              <a:rPr lang="el-GR" i="1" dirty="0">
                <a:latin typeface="+mn-lt"/>
              </a:rPr>
              <a:t> </a:t>
            </a:r>
            <a:r>
              <a:rPr lang="el-GR" i="1" dirty="0" smtClean="0">
                <a:latin typeface="+mn-lt"/>
              </a:rPr>
              <a:t>Θήρευση (θηλαστικά/ τρωκτικά / πουλιά)</a:t>
            </a:r>
          </a:p>
          <a:p>
            <a:endParaRPr lang="el-GR" dirty="0">
              <a:latin typeface="+mn-lt"/>
            </a:endParaRPr>
          </a:p>
          <a:p>
            <a:endParaRPr lang="el-GR" i="1" dirty="0">
              <a:latin typeface="+mn-lt"/>
            </a:endParaRPr>
          </a:p>
        </p:txBody>
      </p:sp>
      <p:sp>
        <p:nvSpPr>
          <p:cNvPr id="31" name="30 - Ορθογώνιο"/>
          <p:cNvSpPr/>
          <p:nvPr/>
        </p:nvSpPr>
        <p:spPr>
          <a:xfrm>
            <a:off x="5076056" y="3140968"/>
            <a:ext cx="3816424" cy="3970318"/>
          </a:xfrm>
          <a:prstGeom prst="rect">
            <a:avLst/>
          </a:prstGeom>
        </p:spPr>
        <p:txBody>
          <a:bodyPr wrap="square">
            <a:spAutoFit/>
          </a:bodyPr>
          <a:lstStyle/>
          <a:p>
            <a:pPr>
              <a:buFont typeface="Wingdings" pitchFamily="2" charset="2"/>
              <a:buChar char="q"/>
            </a:pPr>
            <a:r>
              <a:rPr lang="el-GR" dirty="0" smtClean="0">
                <a:latin typeface="+mn-lt"/>
              </a:rPr>
              <a:t> Παρεμβάσεις στις παραλίες/ απευθείας όχληση από επισκέπτες την νύχτα</a:t>
            </a:r>
          </a:p>
          <a:p>
            <a:endParaRPr lang="el-GR" dirty="0" smtClean="0">
              <a:latin typeface="+mn-lt"/>
            </a:endParaRPr>
          </a:p>
          <a:p>
            <a:pPr>
              <a:buFont typeface="Wingdings" pitchFamily="2" charset="2"/>
              <a:buChar char="q"/>
            </a:pPr>
            <a:r>
              <a:rPr lang="el-GR" dirty="0">
                <a:latin typeface="+mn-lt"/>
              </a:rPr>
              <a:t> </a:t>
            </a:r>
            <a:r>
              <a:rPr lang="el-GR" dirty="0" err="1" smtClean="0">
                <a:latin typeface="+mn-lt"/>
              </a:rPr>
              <a:t>Φωτορύπανση</a:t>
            </a:r>
            <a:r>
              <a:rPr lang="el-GR" dirty="0" smtClean="0">
                <a:latin typeface="+mn-lt"/>
              </a:rPr>
              <a:t> , λάμψη ουρανού</a:t>
            </a:r>
          </a:p>
          <a:p>
            <a:endParaRPr lang="el-GR" dirty="0" smtClean="0">
              <a:latin typeface="+mn-lt"/>
            </a:endParaRPr>
          </a:p>
          <a:p>
            <a:pPr>
              <a:buFont typeface="Wingdings" pitchFamily="2" charset="2"/>
              <a:buChar char="q"/>
            </a:pPr>
            <a:r>
              <a:rPr lang="el-GR" i="1" dirty="0">
                <a:latin typeface="+mn-lt"/>
              </a:rPr>
              <a:t> </a:t>
            </a:r>
            <a:r>
              <a:rPr lang="el-GR" i="1" dirty="0" smtClean="0">
                <a:latin typeface="+mn-lt"/>
              </a:rPr>
              <a:t>‘Έπιπλα παραλίας (ομπρέλες / ξαπλώστρες), τουριστικές υποδομές</a:t>
            </a:r>
          </a:p>
          <a:p>
            <a:endParaRPr lang="el-GR" i="1" dirty="0" smtClean="0">
              <a:latin typeface="+mn-lt"/>
            </a:endParaRPr>
          </a:p>
          <a:p>
            <a:pPr>
              <a:buFont typeface="Wingdings" pitchFamily="2" charset="2"/>
              <a:buChar char="q"/>
            </a:pPr>
            <a:r>
              <a:rPr lang="el-GR" i="1" dirty="0">
                <a:latin typeface="+mn-lt"/>
              </a:rPr>
              <a:t> </a:t>
            </a:r>
            <a:r>
              <a:rPr lang="el-GR" i="1" dirty="0" smtClean="0">
                <a:latin typeface="+mn-lt"/>
              </a:rPr>
              <a:t>Ρύπανση, αλιεία, σύγκρουση με πλοία, κατάποση πλαστικών απορριμμάτων  </a:t>
            </a:r>
            <a:r>
              <a:rPr lang="el-GR" i="1" dirty="0" err="1" smtClean="0">
                <a:latin typeface="+mn-lt"/>
              </a:rPr>
              <a:t>κ.α</a:t>
            </a:r>
            <a:endParaRPr lang="el-GR" i="1" dirty="0" smtClean="0">
              <a:latin typeface="+mn-lt"/>
            </a:endParaRPr>
          </a:p>
          <a:p>
            <a:endParaRPr lang="el-GR" dirty="0">
              <a:latin typeface="+mn-lt"/>
            </a:endParaRPr>
          </a:p>
          <a:p>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Πιέσεις στις Παραλίες Ωοτοκίας</a:t>
            </a:r>
          </a:p>
        </p:txBody>
      </p:sp>
      <p:cxnSp>
        <p:nvCxnSpPr>
          <p:cNvPr id="33" name="32 - Ευθύγραμμο βέλος σύνδεσης"/>
          <p:cNvCxnSpPr/>
          <p:nvPr/>
        </p:nvCxnSpPr>
        <p:spPr>
          <a:xfrm flipH="1">
            <a:off x="4283968" y="5805264"/>
            <a:ext cx="648072"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5" name="34 - Ευθύγραμμο βέλος σύνδεσης"/>
          <p:cNvCxnSpPr/>
          <p:nvPr/>
        </p:nvCxnSpPr>
        <p:spPr>
          <a:xfrm>
            <a:off x="2483768" y="5589240"/>
            <a:ext cx="720080" cy="5760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8" name="37 - Ορθογώνιο"/>
          <p:cNvSpPr/>
          <p:nvPr/>
        </p:nvSpPr>
        <p:spPr>
          <a:xfrm>
            <a:off x="2843808" y="6165304"/>
            <a:ext cx="1927707" cy="369332"/>
          </a:xfrm>
          <a:prstGeom prst="rect">
            <a:avLst/>
          </a:prstGeom>
        </p:spPr>
        <p:txBody>
          <a:bodyPr wrap="none">
            <a:spAutoFit/>
          </a:bodyPr>
          <a:lstStyle/>
          <a:p>
            <a:r>
              <a:rPr lang="el-GR" b="1" dirty="0" smtClean="0">
                <a:latin typeface="+mn-lt"/>
              </a:rPr>
              <a:t>Κλιματική αλλαγή</a:t>
            </a:r>
            <a:endParaRPr lang="el-GR" b="1" dirty="0">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3068960"/>
            <a:ext cx="8136904" cy="2031325"/>
          </a:xfrm>
          <a:prstGeom prst="rect">
            <a:avLst/>
          </a:prstGeom>
        </p:spPr>
        <p:txBody>
          <a:bodyPr wrap="square">
            <a:spAutoFit/>
          </a:bodyPr>
          <a:lstStyle/>
          <a:p>
            <a:pPr>
              <a:buFont typeface="Wingdings" pitchFamily="2" charset="2"/>
              <a:buChar char="q"/>
            </a:pPr>
            <a:r>
              <a:rPr lang="el-GR" dirty="0" smtClean="0">
                <a:latin typeface="+mn-lt"/>
              </a:rPr>
              <a:t> Εκτίμηση και αποτύπωση  της κατάστασης των </a:t>
            </a:r>
            <a:r>
              <a:rPr lang="el-GR" b="1" dirty="0" smtClean="0">
                <a:latin typeface="+mn-lt"/>
              </a:rPr>
              <a:t>παραλιών ωοτοκίας</a:t>
            </a:r>
          </a:p>
          <a:p>
            <a:endParaRPr lang="el-GR" dirty="0" smtClean="0">
              <a:latin typeface="+mn-lt"/>
            </a:endParaRPr>
          </a:p>
          <a:p>
            <a:pPr>
              <a:buFont typeface="Wingdings" pitchFamily="2" charset="2"/>
              <a:buChar char="q"/>
            </a:pPr>
            <a:r>
              <a:rPr lang="el-GR" dirty="0">
                <a:latin typeface="+mn-lt"/>
              </a:rPr>
              <a:t> </a:t>
            </a:r>
            <a:r>
              <a:rPr lang="el-GR" dirty="0" smtClean="0">
                <a:latin typeface="+mn-lt"/>
              </a:rPr>
              <a:t>Εκτίμηση της κατάστασης των δραστηριοτήτων που αφορούν την </a:t>
            </a:r>
            <a:r>
              <a:rPr lang="el-GR" b="1" dirty="0" smtClean="0">
                <a:latin typeface="+mn-lt"/>
              </a:rPr>
              <a:t>κοινωνία</a:t>
            </a:r>
            <a:r>
              <a:rPr lang="el-GR" dirty="0" smtClean="0">
                <a:latin typeface="+mn-lt"/>
              </a:rPr>
              <a:t> και την </a:t>
            </a:r>
            <a:r>
              <a:rPr lang="el-GR" b="1" dirty="0" smtClean="0">
                <a:latin typeface="+mn-lt"/>
              </a:rPr>
              <a:t>οικονομία </a:t>
            </a:r>
            <a:r>
              <a:rPr lang="el-GR" dirty="0" smtClean="0">
                <a:latin typeface="+mn-lt"/>
              </a:rPr>
              <a:t>και σχετίζονται με τις παραλίες ωοτοκίας</a:t>
            </a:r>
            <a:endParaRPr lang="el-GR" b="1" dirty="0" smtClean="0">
              <a:latin typeface="+mn-lt"/>
            </a:endParaRPr>
          </a:p>
          <a:p>
            <a:endParaRPr lang="el-GR" dirty="0" smtClean="0">
              <a:latin typeface="+mn-lt"/>
            </a:endParaRPr>
          </a:p>
          <a:p>
            <a:endParaRPr lang="el-GR" dirty="0">
              <a:latin typeface="+mn-lt"/>
            </a:endParaRPr>
          </a:p>
          <a:p>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Κατάσταση Παραλιών Ωοτοκίας</a:t>
            </a:r>
          </a:p>
        </p:txBody>
      </p:sp>
      <p:grpSp>
        <p:nvGrpSpPr>
          <p:cNvPr id="26" name="25 - Ομάδα"/>
          <p:cNvGrpSpPr/>
          <p:nvPr/>
        </p:nvGrpSpPr>
        <p:grpSpPr>
          <a:xfrm>
            <a:off x="467544" y="1844824"/>
            <a:ext cx="1333554" cy="866810"/>
            <a:chOff x="3519786" y="3136731"/>
            <a:chExt cx="1333554" cy="866810"/>
          </a:xfrm>
        </p:grpSpPr>
        <p:sp>
          <p:nvSpPr>
            <p:cNvPr id="27" name="26 - Στρογγυλεμένο ορθογώνιο"/>
            <p:cNvSpPr/>
            <p:nvPr/>
          </p:nvSpPr>
          <p:spPr>
            <a:xfrm>
              <a:off x="3519786" y="3136731"/>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Στρογγυλεμένο ορθογώνιο 4"/>
            <p:cNvSpPr/>
            <p:nvPr/>
          </p:nvSpPr>
          <p:spPr>
            <a:xfrm>
              <a:off x="3562100" y="3179045"/>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State</a:t>
              </a:r>
              <a:endParaRPr lang="el-GR" sz="2100" kern="1200" dirty="0"/>
            </a:p>
          </p:txBody>
        </p:sp>
      </p:grpSp>
      <p:pic>
        <p:nvPicPr>
          <p:cNvPr id="33" name="Picture 3" descr="D:\ptyxiaki ivoni\sea turtle ybo\PHOTOS\P8130037.JPG"/>
          <p:cNvPicPr>
            <a:picLocks noChangeAspect="1" noChangeArrowheads="1"/>
          </p:cNvPicPr>
          <p:nvPr/>
        </p:nvPicPr>
        <p:blipFill>
          <a:blip r:embed="rId7" cstate="print"/>
          <a:srcRect/>
          <a:stretch>
            <a:fillRect/>
          </a:stretch>
        </p:blipFill>
        <p:spPr bwMode="auto">
          <a:xfrm>
            <a:off x="6276182" y="4509120"/>
            <a:ext cx="2496490" cy="1872208"/>
          </a:xfrm>
          <a:prstGeom prst="rect">
            <a:avLst/>
          </a:prstGeom>
          <a:ln>
            <a:noFill/>
          </a:ln>
          <a:effectLst>
            <a:outerShdw blurRad="292100" dist="139700" dir="2700000" algn="tl" rotWithShape="0">
              <a:srgbClr val="333333">
                <a:alpha val="65000"/>
              </a:srgbClr>
            </a:outerShdw>
          </a:effectLst>
        </p:spPr>
      </p:pic>
      <p:pic>
        <p:nvPicPr>
          <p:cNvPr id="34" name="Picture 2" descr="http://t0.gstatic.com/images?q=tbn:ANd9GcT3_HcoJlh-N2XVYvPedyyuW6hYw7-K483h0jWi2iLQQSNo3CbB"/>
          <p:cNvPicPr>
            <a:picLocks noChangeAspect="1" noChangeArrowheads="1"/>
          </p:cNvPicPr>
          <p:nvPr/>
        </p:nvPicPr>
        <p:blipFill>
          <a:blip r:embed="rId8" cstate="print"/>
          <a:srcRect/>
          <a:stretch>
            <a:fillRect/>
          </a:stretch>
        </p:blipFill>
        <p:spPr bwMode="auto">
          <a:xfrm>
            <a:off x="539552" y="4581128"/>
            <a:ext cx="2376264" cy="1779905"/>
          </a:xfrm>
          <a:prstGeom prst="rect">
            <a:avLst/>
          </a:prstGeom>
          <a:ln>
            <a:noFill/>
          </a:ln>
          <a:effectLst>
            <a:outerShdw blurRad="292100" dist="139700" dir="2700000" algn="tl" rotWithShape="0">
              <a:srgbClr val="333333">
                <a:alpha val="65000"/>
              </a:srgbClr>
            </a:outerShdw>
          </a:effectLst>
        </p:spPr>
      </p:pic>
      <p:pic>
        <p:nvPicPr>
          <p:cNvPr id="51204" name="Picture 4" descr="http://t2.gstatic.com/images?q=tbn:ANd9GcSFPXHF1jJiMMQiluJ0qpy-MsohR9YNm-VWM-nv95Jf-Xogqjaz"/>
          <p:cNvPicPr>
            <a:picLocks noChangeAspect="1" noChangeArrowheads="1"/>
          </p:cNvPicPr>
          <p:nvPr/>
        </p:nvPicPr>
        <p:blipFill>
          <a:blip r:embed="rId9" cstate="print"/>
          <a:srcRect/>
          <a:stretch>
            <a:fillRect/>
          </a:stretch>
        </p:blipFill>
        <p:spPr bwMode="auto">
          <a:xfrm>
            <a:off x="3275856" y="4509120"/>
            <a:ext cx="2457450" cy="18669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2996952"/>
            <a:ext cx="8640960" cy="2308324"/>
          </a:xfrm>
          <a:prstGeom prst="rect">
            <a:avLst/>
          </a:prstGeom>
        </p:spPr>
        <p:txBody>
          <a:bodyPr wrap="square">
            <a:spAutoFit/>
          </a:bodyPr>
          <a:lstStyle/>
          <a:p>
            <a:pPr>
              <a:buFont typeface="Wingdings" pitchFamily="2" charset="2"/>
              <a:buChar char="q"/>
            </a:pPr>
            <a:r>
              <a:rPr lang="el-GR" dirty="0" smtClean="0">
                <a:latin typeface="+mn-lt"/>
              </a:rPr>
              <a:t> Εκτίμηση και αξιολόγηση της έντασης των πιέσεων  στις  </a:t>
            </a:r>
            <a:r>
              <a:rPr lang="el-GR" b="1" dirty="0" smtClean="0">
                <a:latin typeface="+mn-lt"/>
              </a:rPr>
              <a:t>παραλίες ωοτοκίας και </a:t>
            </a:r>
            <a:r>
              <a:rPr lang="el-GR" dirty="0" smtClean="0">
                <a:latin typeface="+mn-lt"/>
              </a:rPr>
              <a:t>των  συνεπειών  που επιφέρουν στην διαδικασία ωοτοκίας (Επιστημονική έρευνα, Μ</a:t>
            </a:r>
            <a:r>
              <a:rPr lang="en-US" dirty="0" err="1" smtClean="0">
                <a:latin typeface="+mn-lt"/>
              </a:rPr>
              <a:t>onitoring</a:t>
            </a:r>
            <a:r>
              <a:rPr lang="en-US" dirty="0">
                <a:latin typeface="+mn-lt"/>
              </a:rPr>
              <a:t>)</a:t>
            </a:r>
            <a:r>
              <a:rPr lang="en-US" dirty="0" smtClean="0">
                <a:latin typeface="+mn-lt"/>
              </a:rPr>
              <a:t> </a:t>
            </a:r>
            <a:endParaRPr lang="el-GR" dirty="0" smtClean="0">
              <a:latin typeface="+mn-lt"/>
            </a:endParaRPr>
          </a:p>
          <a:p>
            <a:endParaRPr lang="el-GR" dirty="0" smtClean="0">
              <a:latin typeface="+mn-lt"/>
            </a:endParaRPr>
          </a:p>
          <a:p>
            <a:pPr>
              <a:buFont typeface="Wingdings" pitchFamily="2" charset="2"/>
              <a:buChar char="q"/>
            </a:pPr>
            <a:r>
              <a:rPr lang="el-GR" dirty="0">
                <a:latin typeface="+mn-lt"/>
              </a:rPr>
              <a:t> </a:t>
            </a:r>
            <a:r>
              <a:rPr lang="el-GR" dirty="0" smtClean="0">
                <a:latin typeface="+mn-lt"/>
              </a:rPr>
              <a:t>Εκτίμηση των συνεπειών που προκαλούν οι πιέσεις στις ανθρώπινες δραστηριότητες  (</a:t>
            </a:r>
            <a:r>
              <a:rPr lang="el-GR" b="1" dirty="0" smtClean="0">
                <a:latin typeface="+mn-lt"/>
              </a:rPr>
              <a:t>κοινωνία</a:t>
            </a:r>
            <a:r>
              <a:rPr lang="el-GR" dirty="0" smtClean="0">
                <a:latin typeface="+mn-lt"/>
              </a:rPr>
              <a:t> - </a:t>
            </a:r>
            <a:r>
              <a:rPr lang="el-GR" b="1" dirty="0" smtClean="0">
                <a:latin typeface="+mn-lt"/>
              </a:rPr>
              <a:t>οικονομία) βραχυπρόθεσμα </a:t>
            </a:r>
            <a:r>
              <a:rPr lang="el-GR" dirty="0" smtClean="0">
                <a:latin typeface="+mn-lt"/>
              </a:rPr>
              <a:t>και </a:t>
            </a:r>
            <a:r>
              <a:rPr lang="el-GR" b="1" dirty="0" smtClean="0">
                <a:latin typeface="+mn-lt"/>
              </a:rPr>
              <a:t>μακροπρόθεσμα</a:t>
            </a:r>
          </a:p>
          <a:p>
            <a:endParaRPr lang="el-GR" dirty="0" smtClean="0">
              <a:latin typeface="+mn-lt"/>
            </a:endParaRPr>
          </a:p>
          <a:p>
            <a:endParaRPr lang="el-GR" dirty="0">
              <a:latin typeface="+mn-lt"/>
            </a:endParaRPr>
          </a:p>
          <a:p>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Συνέπειες στις  Παραλίες Ωοτοκίας</a:t>
            </a:r>
          </a:p>
        </p:txBody>
      </p:sp>
      <p:grpSp>
        <p:nvGrpSpPr>
          <p:cNvPr id="21" name="20 - Ομάδα"/>
          <p:cNvGrpSpPr/>
          <p:nvPr/>
        </p:nvGrpSpPr>
        <p:grpSpPr>
          <a:xfrm>
            <a:off x="467544" y="1988840"/>
            <a:ext cx="1333554" cy="866810"/>
            <a:chOff x="1483363" y="3136731"/>
            <a:chExt cx="1333554" cy="866810"/>
          </a:xfrm>
        </p:grpSpPr>
        <p:sp>
          <p:nvSpPr>
            <p:cNvPr id="23" name="22 - Στρογγυλεμένο ορθογώνιο"/>
            <p:cNvSpPr/>
            <p:nvPr/>
          </p:nvSpPr>
          <p:spPr>
            <a:xfrm>
              <a:off x="1483363" y="3136731"/>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Στρογγυλεμένο ορθογώνιο 4"/>
            <p:cNvSpPr/>
            <p:nvPr/>
          </p:nvSpPr>
          <p:spPr>
            <a:xfrm>
              <a:off x="1525677" y="3179045"/>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Impacts</a:t>
              </a:r>
              <a:endParaRPr lang="el-GR" sz="2100" kern="1200" dirty="0"/>
            </a:p>
          </p:txBody>
        </p:sp>
      </p:grpSp>
      <p:pic>
        <p:nvPicPr>
          <p:cNvPr id="50178" name="Picture 2" descr="http://t1.gstatic.com/images?q=tbn:ANd9GcR6QQIL7_hixCyGzz0gpAO1PBlFhDtPY7WGgedrKnG3mErdkvwX0w"/>
          <p:cNvPicPr>
            <a:picLocks noChangeAspect="1" noChangeArrowheads="1"/>
          </p:cNvPicPr>
          <p:nvPr/>
        </p:nvPicPr>
        <p:blipFill>
          <a:blip r:embed="rId7" cstate="print"/>
          <a:srcRect/>
          <a:stretch>
            <a:fillRect/>
          </a:stretch>
        </p:blipFill>
        <p:spPr bwMode="auto">
          <a:xfrm>
            <a:off x="1115616" y="4797152"/>
            <a:ext cx="2232248" cy="1672032"/>
          </a:xfrm>
          <a:prstGeom prst="rect">
            <a:avLst/>
          </a:prstGeom>
          <a:noFill/>
        </p:spPr>
      </p:pic>
      <p:pic>
        <p:nvPicPr>
          <p:cNvPr id="50180" name="Picture 4" descr="http://t3.gstatic.com/images?q=tbn:ANd9GcQmStUAL5t6YGOVZn3d2p0okTUsurBF_4NZJ9rNzoSHAXotiOyt"/>
          <p:cNvPicPr>
            <a:picLocks noChangeAspect="1" noChangeArrowheads="1"/>
          </p:cNvPicPr>
          <p:nvPr/>
        </p:nvPicPr>
        <p:blipFill>
          <a:blip r:embed="rId8" cstate="print"/>
          <a:srcRect/>
          <a:stretch>
            <a:fillRect/>
          </a:stretch>
        </p:blipFill>
        <p:spPr bwMode="auto">
          <a:xfrm>
            <a:off x="7524328" y="4581128"/>
            <a:ext cx="1440160" cy="1856592"/>
          </a:xfrm>
          <a:prstGeom prst="rect">
            <a:avLst/>
          </a:prstGeom>
          <a:ln>
            <a:noFill/>
          </a:ln>
          <a:effectLst>
            <a:outerShdw blurRad="292100" dist="139700" dir="2700000" algn="tl" rotWithShape="0">
              <a:srgbClr val="333333">
                <a:alpha val="65000"/>
              </a:srgbClr>
            </a:outerShdw>
          </a:effectLst>
        </p:spPr>
      </p:pic>
      <p:pic>
        <p:nvPicPr>
          <p:cNvPr id="50182" name="Picture 6" descr="http://produnas.org/images/Caretta1.jpg"/>
          <p:cNvPicPr>
            <a:picLocks noChangeAspect="1" noChangeArrowheads="1"/>
          </p:cNvPicPr>
          <p:nvPr/>
        </p:nvPicPr>
        <p:blipFill>
          <a:blip r:embed="rId9" cstate="print"/>
          <a:srcRect/>
          <a:stretch>
            <a:fillRect/>
          </a:stretch>
        </p:blipFill>
        <p:spPr bwMode="auto">
          <a:xfrm>
            <a:off x="4283968" y="4725144"/>
            <a:ext cx="2304256" cy="17281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2996952"/>
            <a:ext cx="8640960" cy="369332"/>
          </a:xfrm>
          <a:prstGeom prst="rect">
            <a:avLst/>
          </a:prstGeom>
        </p:spPr>
        <p:txBody>
          <a:bodyPr wrap="square">
            <a:spAutoFit/>
          </a:bodyPr>
          <a:lstStyle/>
          <a:p>
            <a:r>
              <a:rPr lang="el-GR" b="1" dirty="0" smtClean="0">
                <a:latin typeface="+mn-lt"/>
              </a:rPr>
              <a:t>Παραδείγματα Μελετών &amp; </a:t>
            </a:r>
            <a:r>
              <a:rPr lang="en-US" b="1" dirty="0" smtClean="0">
                <a:latin typeface="+mn-lt"/>
              </a:rPr>
              <a:t>Monitoring</a:t>
            </a:r>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Συνέπειες στις  Παραλίες Ωοτοκίας</a:t>
            </a:r>
          </a:p>
        </p:txBody>
      </p:sp>
      <p:grpSp>
        <p:nvGrpSpPr>
          <p:cNvPr id="3" name="20 - Ομάδα"/>
          <p:cNvGrpSpPr/>
          <p:nvPr/>
        </p:nvGrpSpPr>
        <p:grpSpPr>
          <a:xfrm>
            <a:off x="467544" y="1988840"/>
            <a:ext cx="1333554" cy="866810"/>
            <a:chOff x="1483363" y="3136731"/>
            <a:chExt cx="1333554" cy="866810"/>
          </a:xfrm>
        </p:grpSpPr>
        <p:sp>
          <p:nvSpPr>
            <p:cNvPr id="23" name="22 - Στρογγυλεμένο ορθογώνιο"/>
            <p:cNvSpPr/>
            <p:nvPr/>
          </p:nvSpPr>
          <p:spPr>
            <a:xfrm>
              <a:off x="1483363" y="3136731"/>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Στρογγυλεμένο ορθογώνιο 4"/>
            <p:cNvSpPr/>
            <p:nvPr/>
          </p:nvSpPr>
          <p:spPr>
            <a:xfrm>
              <a:off x="1525677" y="3179045"/>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Impacts</a:t>
              </a:r>
              <a:endParaRPr lang="el-GR" sz="2100" kern="1200" dirty="0"/>
            </a:p>
          </p:txBody>
        </p:sp>
      </p:grpSp>
      <p:sp>
        <p:nvSpPr>
          <p:cNvPr id="20" name="19 - Ορθογώνιο"/>
          <p:cNvSpPr/>
          <p:nvPr/>
        </p:nvSpPr>
        <p:spPr>
          <a:xfrm>
            <a:off x="251520" y="3717032"/>
            <a:ext cx="8640960" cy="1477328"/>
          </a:xfrm>
          <a:prstGeom prst="rect">
            <a:avLst/>
          </a:prstGeom>
        </p:spPr>
        <p:txBody>
          <a:bodyPr wrap="square">
            <a:spAutoFit/>
          </a:bodyPr>
          <a:lstStyle/>
          <a:p>
            <a:pPr>
              <a:buFont typeface="Wingdings" pitchFamily="2" charset="2"/>
              <a:buChar char="q"/>
            </a:pPr>
            <a:r>
              <a:rPr lang="el-GR" dirty="0" smtClean="0">
                <a:latin typeface="+mn-lt"/>
              </a:rPr>
              <a:t> </a:t>
            </a:r>
            <a:r>
              <a:rPr lang="en-US" dirty="0" smtClean="0">
                <a:latin typeface="+mn-lt"/>
              </a:rPr>
              <a:t>Monitoring </a:t>
            </a:r>
            <a:r>
              <a:rPr lang="el-GR" dirty="0" smtClean="0">
                <a:latin typeface="+mn-lt"/>
              </a:rPr>
              <a:t>της ωοτοκίας σε </a:t>
            </a:r>
            <a:r>
              <a:rPr lang="el-GR" b="1" dirty="0" smtClean="0">
                <a:latin typeface="+mn-lt"/>
              </a:rPr>
              <a:t>καθημερινή βάση </a:t>
            </a:r>
            <a:r>
              <a:rPr lang="el-GR" dirty="0" smtClean="0">
                <a:latin typeface="+mn-lt"/>
              </a:rPr>
              <a:t>(πρωί και βράδυ) (</a:t>
            </a:r>
            <a:r>
              <a:rPr lang="el-GR" dirty="0" err="1" smtClean="0">
                <a:latin typeface="+mn-lt"/>
              </a:rPr>
              <a:t>Αρχέλλων</a:t>
            </a:r>
            <a:r>
              <a:rPr lang="el-GR" dirty="0" smtClean="0">
                <a:latin typeface="+mn-lt"/>
              </a:rPr>
              <a:t>)  </a:t>
            </a:r>
          </a:p>
          <a:p>
            <a:pPr>
              <a:buFont typeface="Wingdings" pitchFamily="2" charset="2"/>
              <a:buChar char="q"/>
            </a:pPr>
            <a:endParaRPr lang="el-GR" dirty="0" smtClean="0">
              <a:latin typeface="+mn-lt"/>
            </a:endParaRPr>
          </a:p>
          <a:p>
            <a:pPr>
              <a:buFont typeface="Wingdings" pitchFamily="2" charset="2"/>
              <a:buChar char="q"/>
            </a:pPr>
            <a:endParaRPr lang="el-GR" dirty="0" smtClean="0">
              <a:latin typeface="+mn-lt"/>
            </a:endParaRPr>
          </a:p>
          <a:p>
            <a:endParaRPr lang="el-GR" dirty="0">
              <a:latin typeface="+mn-lt"/>
            </a:endParaRPr>
          </a:p>
          <a:p>
            <a:endParaRPr lang="el-GR" i="1" dirty="0">
              <a:latin typeface="+mn-lt"/>
            </a:endParaRPr>
          </a:p>
        </p:txBody>
      </p:sp>
      <p:pic>
        <p:nvPicPr>
          <p:cNvPr id="21" name="Picture 4" descr="D:\ptyxiaki ivoni\photo\P8130066.JPG"/>
          <p:cNvPicPr>
            <a:picLocks noChangeAspect="1" noChangeArrowheads="1"/>
          </p:cNvPicPr>
          <p:nvPr/>
        </p:nvPicPr>
        <p:blipFill>
          <a:blip r:embed="rId7" cstate="print"/>
          <a:srcRect/>
          <a:stretch>
            <a:fillRect/>
          </a:stretch>
        </p:blipFill>
        <p:spPr bwMode="auto">
          <a:xfrm>
            <a:off x="947345" y="4221088"/>
            <a:ext cx="2976583" cy="2232248"/>
          </a:xfrm>
          <a:prstGeom prst="rect">
            <a:avLst/>
          </a:prstGeom>
          <a:ln>
            <a:noFill/>
          </a:ln>
          <a:effectLst>
            <a:outerShdw blurRad="292100" dist="139700" dir="2700000" algn="tl" rotWithShape="0">
              <a:srgbClr val="333333">
                <a:alpha val="65000"/>
              </a:srgbClr>
            </a:outerShdw>
          </a:effectLst>
        </p:spPr>
      </p:pic>
      <p:pic>
        <p:nvPicPr>
          <p:cNvPr id="25" name="Picture 3" descr="D:\ptyxiaki ivoni\photo\P8180091.JPG"/>
          <p:cNvPicPr>
            <a:picLocks noChangeAspect="1" noChangeArrowheads="1"/>
          </p:cNvPicPr>
          <p:nvPr/>
        </p:nvPicPr>
        <p:blipFill>
          <a:blip r:embed="rId8" cstate="print"/>
          <a:srcRect/>
          <a:stretch>
            <a:fillRect/>
          </a:stretch>
        </p:blipFill>
        <p:spPr bwMode="auto">
          <a:xfrm>
            <a:off x="4427983" y="4221089"/>
            <a:ext cx="3024337" cy="2268060"/>
          </a:xfrm>
          <a:prstGeom prst="rect">
            <a:avLst/>
          </a:prstGeom>
          <a:ln>
            <a:noFill/>
          </a:ln>
          <a:effectLst>
            <a:outerShdw blurRad="292100" dist="139700" dir="2700000" algn="tl" rotWithShape="0">
              <a:srgbClr val="333333">
                <a:alpha val="65000"/>
              </a:srgbClr>
            </a:outerShdw>
          </a:effectLst>
        </p:spPr>
      </p:pic>
      <p:pic>
        <p:nvPicPr>
          <p:cNvPr id="4098" name="Picture 2" descr="http://www.nmp-zak.org/gallery/nesting_04.png"/>
          <p:cNvPicPr>
            <a:picLocks noChangeAspect="1" noChangeArrowheads="1"/>
          </p:cNvPicPr>
          <p:nvPr/>
        </p:nvPicPr>
        <p:blipFill>
          <a:blip r:embed="rId9" cstate="print"/>
          <a:srcRect/>
          <a:stretch>
            <a:fillRect/>
          </a:stretch>
        </p:blipFill>
        <p:spPr bwMode="auto">
          <a:xfrm>
            <a:off x="6748554" y="1844824"/>
            <a:ext cx="2395446" cy="1649436"/>
          </a:xfrm>
          <a:prstGeom prst="rect">
            <a:avLst/>
          </a:prstGeom>
          <a:ln>
            <a:noFill/>
          </a:ln>
          <a:effectLst>
            <a:outerShdw blurRad="292100" dist="139700" dir="2700000" algn="tl" rotWithShape="0">
              <a:srgbClr val="333333">
                <a:alpha val="65000"/>
              </a:srgbClr>
            </a:outerShdw>
          </a:effectLst>
        </p:spPr>
      </p:pic>
      <p:pic>
        <p:nvPicPr>
          <p:cNvPr id="4100" name="Picture 4" descr="http://www.nmp-zak.org/gallery/nesting_03_small.png"/>
          <p:cNvPicPr>
            <a:picLocks noChangeAspect="1" noChangeArrowheads="1"/>
          </p:cNvPicPr>
          <p:nvPr/>
        </p:nvPicPr>
        <p:blipFill>
          <a:blip r:embed="rId10" cstate="print"/>
          <a:srcRect/>
          <a:stretch>
            <a:fillRect/>
          </a:stretch>
        </p:blipFill>
        <p:spPr bwMode="auto">
          <a:xfrm>
            <a:off x="7233584" y="4365104"/>
            <a:ext cx="1910416" cy="144016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2996952"/>
            <a:ext cx="8640960" cy="369332"/>
          </a:xfrm>
          <a:prstGeom prst="rect">
            <a:avLst/>
          </a:prstGeom>
        </p:spPr>
        <p:txBody>
          <a:bodyPr wrap="square">
            <a:spAutoFit/>
          </a:bodyPr>
          <a:lstStyle/>
          <a:p>
            <a:r>
              <a:rPr lang="el-GR" b="1" dirty="0" smtClean="0">
                <a:latin typeface="+mn-lt"/>
              </a:rPr>
              <a:t>Παραδείγματα Μελετών &amp; </a:t>
            </a:r>
            <a:r>
              <a:rPr lang="en-US" b="1" dirty="0" smtClean="0">
                <a:latin typeface="+mn-lt"/>
              </a:rPr>
              <a:t>Monitoring</a:t>
            </a:r>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Συνέπειες στις  Παραλίες Ωοτοκίας</a:t>
            </a:r>
          </a:p>
        </p:txBody>
      </p:sp>
      <p:grpSp>
        <p:nvGrpSpPr>
          <p:cNvPr id="3" name="20 - Ομάδα"/>
          <p:cNvGrpSpPr/>
          <p:nvPr/>
        </p:nvGrpSpPr>
        <p:grpSpPr>
          <a:xfrm>
            <a:off x="467544" y="1988840"/>
            <a:ext cx="1333554" cy="866810"/>
            <a:chOff x="1483363" y="3136731"/>
            <a:chExt cx="1333554" cy="866810"/>
          </a:xfrm>
        </p:grpSpPr>
        <p:sp>
          <p:nvSpPr>
            <p:cNvPr id="23" name="22 - Στρογγυλεμένο ορθογώνιο"/>
            <p:cNvSpPr/>
            <p:nvPr/>
          </p:nvSpPr>
          <p:spPr>
            <a:xfrm>
              <a:off x="1483363" y="3136731"/>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Στρογγυλεμένο ορθογώνιο 4"/>
            <p:cNvSpPr/>
            <p:nvPr/>
          </p:nvSpPr>
          <p:spPr>
            <a:xfrm>
              <a:off x="1525677" y="3179045"/>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Impacts</a:t>
              </a:r>
              <a:endParaRPr lang="el-GR" sz="2100" kern="1200" dirty="0"/>
            </a:p>
          </p:txBody>
        </p:sp>
      </p:grpSp>
      <p:sp>
        <p:nvSpPr>
          <p:cNvPr id="20" name="19 - Ορθογώνιο"/>
          <p:cNvSpPr/>
          <p:nvPr/>
        </p:nvSpPr>
        <p:spPr>
          <a:xfrm>
            <a:off x="251520" y="3717032"/>
            <a:ext cx="8640960" cy="2031325"/>
          </a:xfrm>
          <a:prstGeom prst="rect">
            <a:avLst/>
          </a:prstGeom>
        </p:spPr>
        <p:txBody>
          <a:bodyPr wrap="square">
            <a:spAutoFit/>
          </a:bodyPr>
          <a:lstStyle/>
          <a:p>
            <a:pPr>
              <a:buFont typeface="Wingdings" pitchFamily="2" charset="2"/>
              <a:buChar char="q"/>
            </a:pPr>
            <a:r>
              <a:rPr lang="el-GR" dirty="0" smtClean="0">
                <a:latin typeface="+mn-lt"/>
              </a:rPr>
              <a:t> </a:t>
            </a:r>
            <a:r>
              <a:rPr lang="en-US" dirty="0" smtClean="0">
                <a:latin typeface="+mn-lt"/>
              </a:rPr>
              <a:t>Monitoring </a:t>
            </a:r>
            <a:r>
              <a:rPr lang="el-GR" dirty="0" smtClean="0">
                <a:latin typeface="+mn-lt"/>
              </a:rPr>
              <a:t>του αριθμού των </a:t>
            </a:r>
            <a:r>
              <a:rPr lang="el-GR" b="1" dirty="0" smtClean="0">
                <a:latin typeface="+mn-lt"/>
              </a:rPr>
              <a:t>επισκεπτών</a:t>
            </a:r>
            <a:r>
              <a:rPr lang="el-GR" dirty="0" smtClean="0">
                <a:latin typeface="+mn-lt"/>
              </a:rPr>
              <a:t>, του αριθμού των </a:t>
            </a:r>
            <a:r>
              <a:rPr lang="el-GR" b="1" dirty="0" smtClean="0">
                <a:latin typeface="+mn-lt"/>
              </a:rPr>
              <a:t>λουομένων</a:t>
            </a:r>
            <a:r>
              <a:rPr lang="el-GR" dirty="0" smtClean="0">
                <a:latin typeface="+mn-lt"/>
              </a:rPr>
              <a:t>, των </a:t>
            </a:r>
            <a:r>
              <a:rPr lang="el-GR" b="1" dirty="0" smtClean="0">
                <a:latin typeface="+mn-lt"/>
              </a:rPr>
              <a:t>ομπρελών</a:t>
            </a:r>
            <a:r>
              <a:rPr lang="el-GR" dirty="0" smtClean="0">
                <a:latin typeface="+mn-lt"/>
              </a:rPr>
              <a:t> (μόνιμων και μη) κ.α. σε καθημερινή βάση (καταγραφή κάθε ώρα) από το προσωπικό του Ε.Θ.Π.Ζ</a:t>
            </a:r>
          </a:p>
          <a:p>
            <a:pPr>
              <a:buFont typeface="Wingdings" pitchFamily="2" charset="2"/>
              <a:buChar char="q"/>
            </a:pPr>
            <a:endParaRPr lang="el-GR" dirty="0" smtClean="0">
              <a:latin typeface="+mn-lt"/>
            </a:endParaRPr>
          </a:p>
          <a:p>
            <a:pPr>
              <a:buFont typeface="Wingdings" pitchFamily="2" charset="2"/>
              <a:buChar char="q"/>
            </a:pPr>
            <a:endParaRPr lang="el-GR" dirty="0" smtClean="0">
              <a:latin typeface="+mn-lt"/>
            </a:endParaRPr>
          </a:p>
          <a:p>
            <a:endParaRPr lang="el-GR" dirty="0">
              <a:latin typeface="+mn-lt"/>
            </a:endParaRPr>
          </a:p>
          <a:p>
            <a:endParaRPr lang="el-GR" i="1" dirty="0">
              <a:latin typeface="+mn-lt"/>
            </a:endParaRPr>
          </a:p>
        </p:txBody>
      </p:sp>
      <p:sp>
        <p:nvSpPr>
          <p:cNvPr id="1026" name="AutoShape 2" descr="data:image/jpeg;base64,/9j/4AAQSkZJRgABAQAAAQABAAD/2wCEAAkGBhQSEBQUEhQVFBQVFhQVFRQVGBcVFxcXFRUXFhQXFRUXHCYeFxojGhcUHy8gIycpLCwsFR4xNTAqNSYrLCkBCQoKDgwOGg8PGikkHCQsLCwsLCwpLCwsLC0sLC8sLCwsLCwsLCwsLCwsLCwsLCwsKSwsLCwsLCwsLCwsLCwpLP/AABEIALcBEwMBIgACEQEDEQH/xAAbAAABBQEBAAAAAAAAAAAAAAABAAIDBAUGB//EAEUQAAIBAwICCAQEAwUFCAMAAAECEQADEgQhMUEFBhMiUWFxkTKBofAUscHhB0LRI1JyovEkU5Ky0hUzNENiZIKzFiVj/8QAGgEAAwEBAQEAAAAAAAAAAAAAAAECAwQFBv/EAC0RAAICAQIEBQMFAQEAAAAAAAABAhESAyEEEzFBIlFhkfAyceEUgbHB0bJi/9oADAMBAAIRAxEAPwCrjSxpytyOx5eB9Dz9OP507GvqTwBgFOxp2NFRQIaFrB6U0gNy++4KWlmOa4uXHzGPtXRY1ja5ZbVj/wBuP/rf+lc/ELKKT+bM30Xi20X+jyxtqXEGB7RsSB8J8t48as41HoTNtD4oh91FT41tD6URP6mNijjTsadjVEDAKMU/GljQMbFHGnY0caAG40op+NGKQDIohafFHGgBmNECn40saAGxSxp+NHGixjIo40+KIWiwGAUcafjSxosQzGjjT8aONFgMxpY0/GjjSsCPGjjT8aONFgR40sakiljRYyLGlUmNGixmQbcjemgEeY+o/wCr8/WpwtKKZAxd+FHGkbe8jY/Q+o5/n50Q/iI8+Xv+hj50rAEVg6rURqdSIJB06gsNwphgJHHcmPLnXQR9j+prARib2q4A9i0QeSlgsgiRO+/PyiufXfRev9M20l1vyNToX/w9rcEhFBjxUYkeoIIjlFXQtZnVayBpbZBJLKCxJPEbcDw2itfGtdJtwV+ROqvG/uMxo40/GiFq7IGRRxp+NHGiwGRRxp+NHGiwGBaONPxo40rAZjSC1JjRxosZHjRC0/GjjRYDMaONPxohaVgMxoxT8aONFgMxpY1JjRxosCOKIWn40caLAjijjT8aONFgR40sakxo40WBHFLGpMaWNKxkeNKn40aLAyMfs0R5VILf3+9Oxp2SRYn0+tHsh6+u9S40QtFiIOyI+H2PD34j6jyrlLd7K9qFbjhgd9hlfA+R7wHE8B4V2eNefdM3sdRfkA9otxOe/wDtNxV4bzki7+Q41ycTLFJnVw6ybXodL1S30do/+k/8zVtBayOq646VeBUZRHECchyk7H19a2bcEAjgeGxH5itNKSwivQjVTzk/UGNLGpAtOxrazIiC07GldMCYLcNlif8AMQPrUdjUlif7NwAYJJTY7SIDEmN9+G3OpyS2HiyXGljUgWiFqrFRHjRxqTGjjSsdEeNHGpMaONFgR40QtSY0caLAjxohakxo40WBHjSxqULSC0rAjxo41JjRxosCPGljUuNLGiwI8aWNS40saLAjxpY1LjSxpWBFjSxqXGljRY6IsaVS40KMh0YdjVyRKNEjL4CAAQT/ADVqfgS6q1u3dg+KMR6qQNxx8a860N+5Yuh1BLg5DNi4PeMyrSG+EcRwA3roD/EfV8S4nb+RPOeA47D74+GuMmpXKR6ktLRcaimdGvRV4mOxueuJA/apx0Fe/wB2fniPzNci/wDEbVb/ANtEeCJ8uFQ63rxqjbP+0srHgOHgeW3+tbLj5dNjJ8NDtZ246v3/AO5/mT/qryrrPpnGtuWyBmrMAu28al2CyDDHcxHpxrcHXvUYn/a7hx2kMe8YmAca5u9qXvapiLhuPdV/7QyJLqsgNxnLLxiR51GpxL1VTL09BQdo9E6k9B3LmmY24YI5WTKkxbQ8CJHGN+c1Zx32ieYnnz9D9+dcv1D6yvpVuFW2N5wysvdIU90EEjAjJvT6V6Roetel1g7IjFn2I7vEDKVIkSIkExuOFaaXF4rFk6nDZPJGCBTgtb2r6uqLc22ZmAneJIHGMQN+fhXH6rptkY/2LMm0PmiTIk90712riYVdnL+nm3SRpPaBEGfkSPqKqaHSCXMcLjRuT4HmfMfZ2PR/SXamChTiR3kbgCTupnl4VNoVAa8P/wCvD1tWz+tUtSMqaJcJQtMnC0cai1thSssoPet8QDt2i7b+p96mVlELKjwAgeHL5j3q8yMQhaWNShaONGQqIsaIWpcaWNGQUR40calxo40ZDoixo41JjRxpZBRHjRxqTGljSyCiPGiFqTGjjRkPEjxo40+KRgcaWQsRmNLGi91VEswA8SQB8iax9V1stLsgLn/hX3O/0oyHgzXxo41yl/rjcPwqi+uTH9PyrM1PTV64Za4R4BTiB8l/WnY+WzvSNpPDx5e9ELXnF7Vu/wAbs3+JifzNWdA6yVYcdhuw94/pUuVItaVnfYeVKuCurBMNty7zUqWZpyWYl29BMxtO37j04/lTbZBG/HhHlsTPmB+lTtYhxkxxHZhiIDFS24gjjvG5229KhuafB2IJMFgp2nYyhbfbbEkeZr5dNUdnXczelGIud0REj1A5x98KjuMXRgf5YJI5esVoXNPm6QeIHxQSYBgfl7j5wqwYn5AHcx6cq0ukmWrqjGFwra25usz/AIWj8qOn1jFhJ+FXxInaR4zWnf0DXLase8cykCA5xAO4Ow2bYnjiwis6zbVrii3ue+CI+IBch3RuJEqd62jT3oak+h0/TNtU1N1VAUZLAXYDK3bJ4eJ/WhoNQLbntHIGDnidhBWY/wARA8d6j1lu/dtXWNrvuEZShZ3YWzDiCSe6B4CQJ4b1Vt3Z0KQq5FwpaBIHeMg8Qdhw86tsKqJ6/qundKbbBNQgbsL7FQ+D9oqpid4aZziOO/pXmjdKWCQCXD90w+AWYnjP5+NVOmW7yrv31GW3HM5Hc89h8tqopbhSzAZdorR47rG8TGLfWqnaSb7muj0lT3Ok6J6Qt2HUhGkqVyLIRDjj8R8B48K6Lo/pm0997YYy1wFOQ/8AD2yZIO/wnbeuW115CSRauK7B3xy7RFClQFLKnhzMCWHhvV0HSVtnUm2WcFZGeIIW0EhWkBTtO6tz5xV6WrJbKqMdWCn4pW2eh6nUKUMGYKTHldUHcU3V3FIkwQA3g26tbO3HfY7V5mi3DdZEJeDbLcIBOJ2j4t5A8dvAxtXO1tZrmMjb45EkHugSIJ/mPHwMcDW64mTdNHLyPI9AtsCNuEkexg/kacpnhXPp00wILlhiXyUW7gUkuRuWSRB4bjwM1JpusgOKhSSduYBO3wswE8R7/KtFxUfX2B8JNeXubwoxWNf6XNsXMwJDhYUtM48zjA3U/Wq97rRiNgpZ2YWxlmsjCASpBPxR3QYINV+ojRH6eR0UUa4xusmoIDKykZY91V4yNobfmPekekdVcE9piJx7rW1GUxjsZnjt5GnzovuLkyOzijXnw6f1CTN1pEyrFSREzKtuDsdo5U0dYr3+9afMkDj4cKfNXmHLPQzsJOw8eXvVS70zZXjcQ+SnI+yzXnl/pRrjEuxY+LH8p4U9LgP8x/yj9aXMXmNaZ3tvp2yROcRyYMD7Rv8AKoL3WiyvDJvGAB/zEE+1cTB5T9N/kN6BsXI+En0AP5UZ+pXLS7HS6vrgxkW1C+BbvH24fnWJrOlLtzZ7jEeEwPYbfSqw0z81PsaculfwP1H6U8gxSBlMUfw88GX0Jj86cdK3Me37inLpj9kCnk+wvD3ZTeRxpCat/hCeQmiNIfKtMn5E3Fd0V0vRuPCmi+Sas/gjzA+tNfo8ngT9aa37BnFdyMHxNKj/ANnP4j6/0pUYMnmxIelL2NwLOxugRtEBidjx44/twqHpJ93kxD3h81vXUAH/AMVUb1R6a1RGqXeVXtLsSSInb/l+tXbwz7WZgazUK0Dk7koDyElHr56WljBPzt/Pc9FfSN0Yi7bjxT5y3D5biKoLpcZx4gkbb8CR+la/RehPaLviQcwx4bAtJk8BE+gpvSnQNy24cd+3dDXJSWxAYg5wNoaZI2g8RyqTXLVArIOjHjb+5dttA24rbG/zY1Hpeh1/G2rBkHt7yBhuChTK2o4bkefC4Pm7q/Za5qnRQWJbZcguRt9k0ST5ePkNzWn09Zv6e9Z1OotYKIuIoIYdpYUJi7LImW3BCnu1pBVFLzp+6HPqXurmtZLN+9a+K2i3VJG4Xu3XgeOPDzitTo5bLibqoynGAwWJAIAVW4d0gQK5rolLgtOtpzbb8PpGYhcu42nU3AdjsVBGw8zABNXl1eFmYMdwAAgHNrI7My3FcpBA3gkjhVabWPz7jkvFRo9JdBaG9fJW7FxAp7NEDIwPw96QCAIEDkR4wNXTdXtKVBe2rEwSxVAx4d7IDIHYc6yei9FbvW7d17cvkCYxm+FkFSHKopIIPHfs9hPGS3YYMLtsXbiYqoGNu4DAHeAtyhJMjckHcc5qlNS2aHLKHhT2Oj1fVm3iwtd0FYxbcHv22Y5mWUxbjw39+MtdGrbu3VuoyjBWYALmd3TuMwgKSFPnEg7iOq0Wpt6jE23ACtgUBIVXAJCN3gwmDi5AIhgSYkZ+s6NDXi7uxS6pTvKFYYpcDo3911f4tu78UYiQOMTLJmHpNMVe6tpYW5p7BEmBlbt8QT4qqrvz4jeDDZ1x1K99FYtYZs8cRJAYTAgwHnfgFPACuhWwbcEacsO6uLB7hYAFQcguA4GCJ4iQRINrWaux2QdQ1pLihCVtQhV9l+HZZnbfntTpN+hL6UcXo+nDba1prlq4GdgAe0uqrS+IlcyhBJA7qj3NK3prPbkKXAIDLLuWVTbyQwwAYEgzAEcZbjVbTdOnMstwK6NbiywIW8FYFluodvpxG/l0J0Fm9cXUqoxuW1lCsSSATxMxMjfiAPGm6VrsaozejjZu2brLkrW5JRpORG4UrJBmILAjdvKhe6QLYlR3WZBLW1cjJwNlJPMIQZjcDbnZ6O6urbuOVlFJcFeMhox+IQw2NTdD9Ci1YFsM7bycpG+3AQPCfL1qIulVFSSvYoDrBbLCLVpIIBd7XYYd4BnkNAi4NzsDAEAkAbiaTvF4Us3xMEAJ3B4lZPAczHI1m6jo+3pGtvbTNixgXSbgkZPvnPNmPqZ86111z3N3AVtsxiF7xAeYA27rr7Tzrp04xZz6jklsVrmjiTgDEGME4bSdwO8RPMTAqxY0dvY9pyO34e6p3GQAOMbcJHjtMTWJ1n6YW2Uti4VYsrMyESqqQSCOMsJjgNvlWsl4MJBkGeUcDEERtWqUHKkZPNQUn3C2jUEkTEADHunafEA8I25R501bKAQDcExxd24eTExTp+5Ioz9yT+tbYoxyl5lG/o3LjG4SkRizYnnwKpsP3q5bvNhDIjNzObbxw7oQcqjTNr6otsFGVjnIkMoZiMfQbcyT721YcvpQkuwSbrcp9HaoXEEjEwCy7iMu8PInmfCeHAm5gvgKKoBwoN9/Zq42lRnJJvoAIAKaw9vOfvxp9AtVE0MM+X1qA3jmiwO8GLb8MQIA8ZJ+ntYa59/vS4+JoBJCA+96j7I5gyMQpGPnIg+wI+dGf9KII+x+1NgkE0aaW8vp+9Kiwo4Dp3QPa1t5LoIZUgztsV4jxEc+ddP/AA41Vo6q6NSivbuSCG3UMXVldhzAJ38JJ5Vl9fukWv6+7de1csMbNtWt3BDAi2QePFZAg86h6qXgurthh3WZlYFsB39OAJbFoGXkfQ15+pBcmC/8v/qJ6UG7fzsz1290JY07tbuInYXSQGIRWtZESFb4lWJB8CQeBMc/1xsDS6Q2WTs7qlktPbGKXbNw97PEAZ91AwM77jnF7/tZOzFp9Rbe2IxW7qLNyAOABfTq0ctydudc91vuWx2VntVWJYIHzQcI3DkJsNoWImYFeZqPwNLqXprxqzlOpl7/APYLtM3byxwnKy+I9SVrrP4ma/UfgMLll0L3F7Rj2boxtg43Ve25KOy4hpUBoEEbiuW6vdGm1qF1AKutu8twYMpBFvLMFphZmOdehdUOsDFns6ty1nUMRbcsAUcnuhindUnaIJAYcuJ2nNKUX2SXvv8Agpxtfv8A5+Tl9PpSrvJIXsdCpgHZfwt1SSBxByUfOumsdWbQNu3debV9Qlu+neti6ArWgTAIJBEAxOMeli50dZe2+lvQLttrtyzecFVukXGtuGYTvkiyNz3gRPCsbRdP3bCmxe0T3dNdVxcS3L4t2rjK3cVQJIAMSNwNweOcE9ONX5fxQ5PN2Y2j0V3THUaa8sOmKwcu+FRiroykZCJeDIIG47ph3R2ssWkFq2rAjN4FxuyJxAYkGRJCgEyAI4Hl1uu1+l1KIt9b7tbIwuXLF63qFx3AN2y4DETxxHGdyZrjNN0iTqLpdVZVW7Cui7hCSAwgScRBnc7zNU9TFbfx/oaem5y36V86F/qx1sN2bXY3QbgbMoHuWyAZLJbEshBAIdSYxHkRvNrgRm7XCpKAsbDwWUQJLWYLBQAJnhyAqmuj0sMAHzBxxx0ygZJmp2sbiYBg8/Kq2hsYSTattkwa5izJMZQVVTK/FPMbCRtRzEqpWOUW3vtQOn+s5tWrptllAgLcPdyMGcVwBjKBwMiTA4jguh+lLguZ21UY5FrJZsSCCz9wsBELHrjxiu319p3ZU7BTZYxc72TxJ3yuAA8jAUHu8RNU+h+q34fUllXO06we0wyQg5DELIbcLvAj5b3F7WyK8it0p0aLurLumS/2GYJggMoAU842K+VddcNVLlk9o4HxPbRl82sXluEbgwMMv3qxc++dXNrGNCjdsYzTw96RSKIoOG8vY/1qEWzJ6yaa4UU25AUMztIhQMdlU7ljueQgGTMRP0PqHyNu4r5C1bLMxLAkFk7rcOATbbhHKrt1GZGU4mQVgyBDCPPxo2cwsMFJluBI4sSP5eMET51pCeLJkrVHFdcejn7SVTZmLZGTkRbBO8mAAjQo8K7axo4Qbb8W82O7GY33+kVS6UtFwMgRAuQZn47ToPD+9Py51oIxmZHv+1dGklk2jHUvFJkDWyOP9f0qP74/pV0vPEfl/WomtA7CPff2iunI5nEyulekTZweSFDbkDjIICfPc/IVfu3FzYgmJaJ4xJiQD4RVXpnQgquYlQ6nYkHYHhHDjU1u2cRk0kzueO/CYG/0/Woz8VFNLFDw/n707Pw+kUw2jzI9z9ih2ceH1NaZGVDu1PgfnQ7b1oBduX1ihB8B9f6U7FQ4tQk0l+Xuf6UfuKqxUNE/f7UCvn9acd+YpAHkR6wf60DBH3t/WlSg+I+tKiwo5DpG12967eYX7YYxg6XLuKrCwHJmBBG/DnFW9LpFtXh3bzXUKOGRWCi5bACEMBsJAYmeRq5b6pWlYQGMcsnj5xBPDx8PCut0vVm5dKmVVWCkFiBsVBkDifavGerLFW+mx6qj5HMdIWtRqiv4m8t2JG63AYJBMRdAnbifarWl6LRGGIYeHfdoHkHYiul1XVO5a32uDyBB+QPP0JrE6RtOUKqzI45lRt/iDDYexrJNMfQ5Tr8HFpApODOysJ4lUQifEbsd/AUOoHRL38tPachmGTA/92EWCSPBycVyAMZehqh0kl7U2zcCq1u2dys5GODFWZsQBPDx3rb6o6r8IFe3/wB82MkmRgxUqscpPE+cetakklszXS0m7s9Q/A22tJa1NkKyFmW4Lr5BnMuyu3f3ME7sDUFropl3TUM3GAz4uojldtwD7Vmt/Ect3b9sosyeyCXJ24EXQZ+Rn05vudP6W6o7O+toyCZDoduUlGX8xXDOc4u0r/Z/0RLR1tOWMtvnzoW7dq8pOTXnE/y6y4hHgN7pBrmtJ1TvDUO7glXNwkEo5Iedi3aSTv8AEa3E6etRHaado4tm/LntbUH5U630zp8hnfs7jbHL2kt+YFHO1H1g/ZmaerFvGiiOgZubW2tggAsUdvhEd4qpnYbAE8gI5TXdItt+zBk45SQLY5yIusrEgCTCnjW7b0hy7pYEcJtMIP8AiLbfKs/XXCrBb2pcJeBHfyYWyGBkICMuETH8x2rbh5znaaf3Lk31dfsRXOrqkS2oRZnbtbyn6bisu/0UiHE98ETPaXLiniP5m8QR8q2fwOjkE6lyIkEWW72QIjgeG3Go9XYsFCbF1mNuAyumOzEkR8yeXh8+uiLMdNDbBBCKCswY3E7GJ4VNNIigR4VBQGnlQThHOiDQceH36VSELhwpwNNVp+/2poamBIyzxqJlipMqJq4TcWRKNkAb7miznkfeT+Rova8KYzkef0rtjqKRzSg0RXrhkDHz2/eKuKQeRHr/AFBqo17cGphqh9mhLewfQc1nz9xUbWj4/fvUnajxo5+fy3qsiXEryRz+/lQ+vv8ArU5Xwn3kfWo3U+M/fpTUiHEiMef36GjA+/vegSRTTv4j5VWRNBBHI/nQnz+opmXKf8ppwfz9xFFhQ7I+P1FKmz9zRp2M7vo7qxYADEm9IkGYQ+gU7/NjU+o6vMIOnuvZIAARv7S0QBAGLSRtG+9ef9HG9p97N3E8wBCE+aMSK6bo7+IhXEam0RP/AJlsSPU2zv8A8JNeNtR6P2NQdOX7AjV2oX/fWgblo+qiWTn/AEqn11Ni90devdx+zSVZTMMSAveUgjcjunjzBqZf4i6EsVa4y7GSbbRG/hJgx4VwH8ROtPR160FsBluG4mTrbxQoJLBlyEnhuBNLkt7qxqXY5nqreye5bD4G4pw8A/KfnHyNOudGXxau6kjuJdt5FZKrBCkMYmQWt7Dzrm9LqzZuqbTZsIIZQdyRwCsATxiI966LpPp6+mnuLad0s3GP4mwRGFxu6wOQyVG7vlIxPAScupbnTzbja7HSaPonU3ba3LQuujqSCbYuiJ/vXJjcfnTj1U1JO1t1PgLNpfpwrP6Et9olsqzdgiW8REZ3nRWumPHtGKiN4Rd4ivU9BodULaqdQi7fD2WZG8lcsxPhwHD501OStIiaqpX+Dhm6k6iASjuYPdm2hBnh/Zus7RxPM1b0XU/UW3RktKrHiCyMBuIyR3YHhM7xArtrelvZY/ilyO4UWlnbj3S5JFR3Otlyyz27iozKUh0yVXDAkkbHcQQQJgxxmrjbe7fuYSbOV1HSesdSyJq8W7oxshpy4kMLWw4GT4+tc/eKXLzNct3bepEKReDq5QDEFQYWNl4Abnzk+h3P4gSoItFZIEPAYS0bwT6xVTUdY7l5hauBDbZgjAqDs5wJB5ETPyoVR2TB79t/uc3ZsoqrCqJAPACSRJPDc1Y0Lb3QI3tgwCORn8lNZfR3V9bLMwuXCx45YkGTyGG0GeY4860rYI5mYI3A5iDwHhU9GMLep99qBHrTzTc96QxRQZ6JaonWf0pgOQ+PtPCiy7Uxjtv+lOXh+9MQlHj+dPprffCmlqYiWo7lgGnA0cqadAVG0xHDemq4q8DQugN8QB8+fvW0dWupnLTsqiPD86lUiom0xHD2qEXa6FJSMXFovhvOmsPuP3qsL1OGopgOKjyPyphsg/uP1FP7WacFBpCorPa+5P6Uzhz/AM39atmz4GomQ+vzimKiCfvKlUmP/p+/kKVFhiRXde4GQTuiJnffjj2ikrlG8CaZYsX9SECdlwgJ2thbhEk7Wy8zueIJrhejumyt1chAJhjPI7ew4/KpdXqHsakMokKy3Bz4GYj1HjXJiktjpt3udjqNDnZJ7MBrbLbuntA3xA4mInLuvMGJEQK5jUaOyxIYsfM22A8NmAAqdusLMmounIZsSQdsmYyBEmQv6msu51muOwNzvgbhQRbAPAEYLtHpU3SCrKpYae6TZuNkAy5bqVMwcWB4wCJ860uiumLovfiASSoUNjxhVAWd9px48o34Vji4gcsbcpwCZsAD5txPA10XU+4bmoAsaaTtkVZ2ULvPaZnEKeG/ifSspV1l0N4ycdka/RPW8nUrbtlLe4trdKBgsmCQWJxBJJJiYO5IAFXdd0nqTfdNR2rW7eRlsgjwNgAsd7fcA7EEGsHpnoRtGwDaQgHZLihmB25N2jDKORA9Ipuv6YunTNculs7jhFz+KNixJgEzDbnxFPTUZK1uiJyd79S/o+sqWrwdbGRCswts5MHH4SIad5EGfnXU9J9PPfNo3MVYBR2YIlAYkEevE8PSvNdF0Hqbw7RFkNIDFlWRw2BMxx39a2ei+qN1C2RUZKUMbwGiT5xHDn4iqbRJ1ly4CpiSeUBjvy3iKtXru8yTBJEnhBkQI2rJ0HRTWlA7e648D2ZjyBZWIHzq8LHize4H/KBWZZZ1a/2jx/eb2yMVH70WfzpqCgBR400inkUKAGgedGiTTHOxoAFwULZBAI+/anA7cPltTXTj+m/0O1NASRIqIgz5fWhbfKZ/SPuPnTpn/SqEPU0JPhUOfGf2+XhUivz4zQIkFEGmsKQagB1Me2DxE/n70QacGqkxNFC7piOHCoRcrXmoL+nDD9a2jqGbgUhdP3/pTxqPWon07Lw3+/Coy/j/AErVSTIcWi8upp/bLWbPmfejmfGfv0qgNDFaNZ34k0qKAxLv8P13xvEDkGQN7kEflRHVjUjYX08N1P8ASutoV56nJdzoxRxOv6pal/8AzLbAcBkR+aAVQXqXqT/KB/8ANP0NeiHyoqKM2wxOG/8Awu4WRQW7PIF8yibCNxg7yYLAbbfOtzR3relL6e2Sqk5kzLElAAHgTj8uZrdI8vrXnvT9steuMjCe0YZA7YzsBHGOFc+tFakcW6N9G8r6nph6Ts3NK1ku0uAAAHiQwIxJXY7RNZS9C2tpTMjgbnfIn/FsOXAcq5Pqr0Xca8LmUWxsQp2YqBE/OD+Xl3AXaKWjpLSTUW3bsrX3luh0RQDeVKlNbGA/KkDUZenCgYSP2o02hmJjnQIcG9qM03nMb0aBiyoRSikTFMA8qjuttz58PuPenZUSaBFZLWW54iI+RjeDv8udSi5Bgj04miy8AP0j0pgc8DPr9j9KoQiAG2HHlv7wfP8AOns1J7O23EfL1piRHEeB8vKmIeGp4qFRHifqfrUk0hikfe1OFNmlNMRJNKmTRBpgB0qtct1bppWrUiWii9oNwMGq7WiPGr1yzUJMca1TTJaaKWR86VTtapU9wpGiaRBpUq4jYaTPOnCBSpUgMfrJ0r2dsopIuONo5KTDGfcfOa57S9TtS28ogMGGPI8DCA7UqVeTx3F6mj9NHr8Hw8Jq2dd0F0W1myQ8ZAgCDPdMmR4b+Q4b1dNKlXbws3PSjJ9WcnGqtVoAPzpwFKlXScgGFIPQpUAg3GgE0xLuwnjRpUASinTSpUwGk0C9KlSATUaNKgBrCKhuWgRGx8j786VKmIjt39twIGzcfn67xT7gyWU4nhuR9+1KlVIQrD5KOUj1/SpDtSpU2IbH3+1EUqVABBo0KVIBwNGlSqkIUVE9qaNKqQEB09ClSqr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AutoShape 4" descr="data:image/jpeg;base64,/9j/4AAQSkZJRgABAQAAAQABAAD/2wCEAAkGBhQSEBQUEhQVFBQVFhQVFRQVGBcVFxcXFRUXFhQXFRUXHCYeFxojGhcUHy8gIycpLCwsFR4xNTAqNSYrLCkBCQoKDgwOGg8PGikkHCQsLCwsLCwpLCwsLC0sLC8sLCwsLCwsLCwsLCwsLCwsLCwsKSwsLCwsLCwsLCwsLCwpLP/AABEIALcBEwMBIgACEQEDEQH/xAAbAAABBQEBAAAAAAAAAAAAAAABAAIDBAUGB//EAEUQAAIBAwICCAQEAwUFCAMAAAECEQADEgQhMUEFBhMiUWFxkTKBofAUscHhB0LRI1JyovEkU5Ky0hUzNENiZIKzFiVj/8QAGgEAAwEBAQEAAAAAAAAAAAAAAAECAwQFBv/EAC0RAAICAQIEBQMFAQEAAAAAAAABAhESAyEEEzFBIlFhkfAyceEUgbHB0bJi/9oADAMBAAIRAxEAPwCrjSxpytyOx5eB9Dz9OP507GvqTwBgFOxp2NFRQIaFrB6U0gNy++4KWlmOa4uXHzGPtXRY1ja5ZbVj/wBuP/rf+lc/ELKKT+bM30Xi20X+jyxtqXEGB7RsSB8J8t48as41HoTNtD4oh91FT41tD6URP6mNijjTsadjVEDAKMU/GljQMbFHGnY0caAG40op+NGKQDIohafFHGgBmNECn40saAGxSxp+NHGixjIo40+KIWiwGAUcafjSxosQzGjjT8aONFgMxpY0/GjjSsCPGjjT8aONFgR40sakiljRYyLGlUmNGixmQbcjemgEeY+o/wCr8/WpwtKKZAxd+FHGkbe8jY/Q+o5/n50Q/iI8+Xv+hj50rAEVg6rURqdSIJB06gsNwphgJHHcmPLnXQR9j+prARib2q4A9i0QeSlgsgiRO+/PyiufXfRev9M20l1vyNToX/w9rcEhFBjxUYkeoIIjlFXQtZnVayBpbZBJLKCxJPEbcDw2itfGtdJtwV+ROqvG/uMxo40/GiFq7IGRRxp+NHGiwGRRxp+NHGiwGBaONPxo40rAZjSC1JjRxosZHjRC0/GjjRYDMaONPxohaVgMxoxT8aONFgMxpY1JjRxosCOKIWn40caLAjijjT8aONFgR40sakxo40WBHFLGpMaWNKxkeNKn40aLAyMfs0R5VILf3+9Oxp2SRYn0+tHsh6+u9S40QtFiIOyI+H2PD34j6jyrlLd7K9qFbjhgd9hlfA+R7wHE8B4V2eNefdM3sdRfkA9otxOe/wDtNxV4bzki7+Q41ycTLFJnVw6ybXodL1S30do/+k/8zVtBayOq646VeBUZRHECchyk7H19a2bcEAjgeGxH5itNKSwivQjVTzk/UGNLGpAtOxrazIiC07GldMCYLcNlif8AMQPrUdjUlif7NwAYJJTY7SIDEmN9+G3OpyS2HiyXGljUgWiFqrFRHjRxqTGjjSsdEeNHGpMaONFgR40QtSY0caLAjxohakxo40WBHjSxqULSC0rAjxo41JjRxosCPGljUuNLGiwI8aWNS40saLAjxpY1LjSxpWBFjSxqXGljRY6IsaVS40KMh0YdjVyRKNEjL4CAAQT/ADVqfgS6q1u3dg+KMR6qQNxx8a860N+5Yuh1BLg5DNi4PeMyrSG+EcRwA3roD/EfV8S4nb+RPOeA47D74+GuMmpXKR6ktLRcaimdGvRV4mOxueuJA/apx0Fe/wB2fniPzNci/wDEbVb/ANtEeCJ8uFQ63rxqjbP+0srHgOHgeW3+tbLj5dNjJ8NDtZ246v3/AO5/mT/qryrrPpnGtuWyBmrMAu28al2CyDDHcxHpxrcHXvUYn/a7hx2kMe8YmAca5u9qXvapiLhuPdV/7QyJLqsgNxnLLxiR51GpxL1VTL09BQdo9E6k9B3LmmY24YI5WTKkxbQ8CJHGN+c1Zx32ieYnnz9D9+dcv1D6yvpVuFW2N5wysvdIU90EEjAjJvT6V6Roetel1g7IjFn2I7vEDKVIkSIkExuOFaaXF4rFk6nDZPJGCBTgtb2r6uqLc22ZmAneJIHGMQN+fhXH6rptkY/2LMm0PmiTIk90712riYVdnL+nm3SRpPaBEGfkSPqKqaHSCXMcLjRuT4HmfMfZ2PR/SXamChTiR3kbgCTupnl4VNoVAa8P/wCvD1tWz+tUtSMqaJcJQtMnC0cai1thSssoPet8QDt2i7b+p96mVlELKjwAgeHL5j3q8yMQhaWNShaONGQqIsaIWpcaWNGQUR40calxo40ZDoixo41JjRxpZBRHjRxqTGljSyCiPGiFqTGjjRkPEjxo40+KRgcaWQsRmNLGi91VEswA8SQB8iax9V1stLsgLn/hX3O/0oyHgzXxo41yl/rjcPwqi+uTH9PyrM1PTV64Za4R4BTiB8l/WnY+WzvSNpPDx5e9ELXnF7Vu/wAbs3+JifzNWdA6yVYcdhuw94/pUuVItaVnfYeVKuCurBMNty7zUqWZpyWYl29BMxtO37j04/lTbZBG/HhHlsTPmB+lTtYhxkxxHZhiIDFS24gjjvG5229KhuafB2IJMFgp2nYyhbfbbEkeZr5dNUdnXczelGIud0REj1A5x98KjuMXRgf5YJI5esVoXNPm6QeIHxQSYBgfl7j5wqwYn5AHcx6cq0ukmWrqjGFwra25usz/AIWj8qOn1jFhJ+FXxInaR4zWnf0DXLase8cykCA5xAO4Ow2bYnjiwis6zbVrii3ue+CI+IBch3RuJEqd62jT3oak+h0/TNtU1N1VAUZLAXYDK3bJ4eJ/WhoNQLbntHIGDnidhBWY/wARA8d6j1lu/dtXWNrvuEZShZ3YWzDiCSe6B4CQJ4b1Vt3Z0KQq5FwpaBIHeMg8Qdhw86tsKqJ6/qundKbbBNQgbsL7FQ+D9oqpid4aZziOO/pXmjdKWCQCXD90w+AWYnjP5+NVOmW7yrv31GW3HM5Hc89h8tqopbhSzAZdorR47rG8TGLfWqnaSb7muj0lT3Ok6J6Qt2HUhGkqVyLIRDjj8R8B48K6Lo/pm0997YYy1wFOQ/8AD2yZIO/wnbeuW115CSRauK7B3xy7RFClQFLKnhzMCWHhvV0HSVtnUm2WcFZGeIIW0EhWkBTtO6tz5xV6WrJbKqMdWCn4pW2eh6nUKUMGYKTHldUHcU3V3FIkwQA3g26tbO3HfY7V5mi3DdZEJeDbLcIBOJ2j4t5A8dvAxtXO1tZrmMjb45EkHugSIJ/mPHwMcDW64mTdNHLyPI9AtsCNuEkexg/kacpnhXPp00wILlhiXyUW7gUkuRuWSRB4bjwM1JpusgOKhSSduYBO3wswE8R7/KtFxUfX2B8JNeXubwoxWNf6XNsXMwJDhYUtM48zjA3U/Wq97rRiNgpZ2YWxlmsjCASpBPxR3QYINV+ojRH6eR0UUa4xusmoIDKykZY91V4yNobfmPekekdVcE9piJx7rW1GUxjsZnjt5GnzovuLkyOzijXnw6f1CTN1pEyrFSREzKtuDsdo5U0dYr3+9afMkDj4cKfNXmHLPQzsJOw8eXvVS70zZXjcQ+SnI+yzXnl/pRrjEuxY+LH8p4U9LgP8x/yj9aXMXmNaZ3tvp2yROcRyYMD7Rv8AKoL3WiyvDJvGAB/zEE+1cTB5T9N/kN6BsXI+En0AP5UZ+pXLS7HS6vrgxkW1C+BbvH24fnWJrOlLtzZ7jEeEwPYbfSqw0z81PsaculfwP1H6U8gxSBlMUfw88GX0Jj86cdK3Me37inLpj9kCnk+wvD3ZTeRxpCat/hCeQmiNIfKtMn5E3Fd0V0vRuPCmi+Sas/gjzA+tNfo8ngT9aa37BnFdyMHxNKj/ANnP4j6/0pUYMnmxIelL2NwLOxugRtEBidjx44/twqHpJ93kxD3h81vXUAH/AMVUb1R6a1RGqXeVXtLsSSInb/l+tXbwz7WZgazUK0Dk7koDyElHr56WljBPzt/Pc9FfSN0Yi7bjxT5y3D5biKoLpcZx4gkbb8CR+la/RehPaLviQcwx4bAtJk8BE+gpvSnQNy24cd+3dDXJSWxAYg5wNoaZI2g8RyqTXLVArIOjHjb+5dttA24rbG/zY1Hpeh1/G2rBkHt7yBhuChTK2o4bkefC4Pm7q/Za5qnRQWJbZcguRt9k0ST5ePkNzWn09Zv6e9Z1OotYKIuIoIYdpYUJi7LImW3BCnu1pBVFLzp+6HPqXurmtZLN+9a+K2i3VJG4Xu3XgeOPDzitTo5bLibqoynGAwWJAIAVW4d0gQK5rolLgtOtpzbb8PpGYhcu42nU3AdjsVBGw8zABNXl1eFmYMdwAAgHNrI7My3FcpBA3gkjhVabWPz7jkvFRo9JdBaG9fJW7FxAp7NEDIwPw96QCAIEDkR4wNXTdXtKVBe2rEwSxVAx4d7IDIHYc6yei9FbvW7d17cvkCYxm+FkFSHKopIIPHfs9hPGS3YYMLtsXbiYqoGNu4DAHeAtyhJMjckHcc5qlNS2aHLKHhT2Oj1fVm3iwtd0FYxbcHv22Y5mWUxbjw39+MtdGrbu3VuoyjBWYALmd3TuMwgKSFPnEg7iOq0Wpt6jE23ACtgUBIVXAJCN3gwmDi5AIhgSYkZ+s6NDXi7uxS6pTvKFYYpcDo3911f4tu78UYiQOMTLJmHpNMVe6tpYW5p7BEmBlbt8QT4qqrvz4jeDDZ1x1K99FYtYZs8cRJAYTAgwHnfgFPACuhWwbcEacsO6uLB7hYAFQcguA4GCJ4iQRINrWaux2QdQ1pLihCVtQhV9l+HZZnbfntTpN+hL6UcXo+nDba1prlq4GdgAe0uqrS+IlcyhBJA7qj3NK3prPbkKXAIDLLuWVTbyQwwAYEgzAEcZbjVbTdOnMstwK6NbiywIW8FYFluodvpxG/l0J0Fm9cXUqoxuW1lCsSSATxMxMjfiAPGm6VrsaozejjZu2brLkrW5JRpORG4UrJBmILAjdvKhe6QLYlR3WZBLW1cjJwNlJPMIQZjcDbnZ6O6urbuOVlFJcFeMhox+IQw2NTdD9Ci1YFsM7bycpG+3AQPCfL1qIulVFSSvYoDrBbLCLVpIIBd7XYYd4BnkNAi4NzsDAEAkAbiaTvF4Us3xMEAJ3B4lZPAczHI1m6jo+3pGtvbTNixgXSbgkZPvnPNmPqZ86111z3N3AVtsxiF7xAeYA27rr7Tzrp04xZz6jklsVrmjiTgDEGME4bSdwO8RPMTAqxY0dvY9pyO34e6p3GQAOMbcJHjtMTWJ1n6YW2Uti4VYsrMyESqqQSCOMsJjgNvlWsl4MJBkGeUcDEERtWqUHKkZPNQUn3C2jUEkTEADHunafEA8I25R501bKAQDcExxd24eTExTp+5Ioz9yT+tbYoxyl5lG/o3LjG4SkRizYnnwKpsP3q5bvNhDIjNzObbxw7oQcqjTNr6otsFGVjnIkMoZiMfQbcyT721YcvpQkuwSbrcp9HaoXEEjEwCy7iMu8PInmfCeHAm5gvgKKoBwoN9/Zq42lRnJJvoAIAKaw9vOfvxp9AtVE0MM+X1qA3jmiwO8GLb8MQIA8ZJ+ntYa59/vS4+JoBJCA+96j7I5gyMQpGPnIg+wI+dGf9KII+x+1NgkE0aaW8vp+9Kiwo4Dp3QPa1t5LoIZUgztsV4jxEc+ddP/AA41Vo6q6NSivbuSCG3UMXVldhzAJ38JJ5Vl9fukWv6+7de1csMbNtWt3BDAi2QePFZAg86h6qXgurthh3WZlYFsB39OAJbFoGXkfQ15+pBcmC/8v/qJ6UG7fzsz1290JY07tbuInYXSQGIRWtZESFb4lWJB8CQeBMc/1xsDS6Q2WTs7qlktPbGKXbNw97PEAZ91AwM77jnF7/tZOzFp9Rbe2IxW7qLNyAOABfTq0ctydudc91vuWx2VntVWJYIHzQcI3DkJsNoWImYFeZqPwNLqXprxqzlOpl7/APYLtM3byxwnKy+I9SVrrP4ma/UfgMLll0L3F7Rj2boxtg43Ve25KOy4hpUBoEEbiuW6vdGm1qF1AKutu8twYMpBFvLMFphZmOdehdUOsDFns6ty1nUMRbcsAUcnuhindUnaIJAYcuJ2nNKUX2SXvv8Agpxtfv8A5+Tl9PpSrvJIXsdCpgHZfwt1SSBxByUfOumsdWbQNu3debV9Qlu+neti6ArWgTAIJBEAxOMeli50dZe2+lvQLttrtyzecFVukXGtuGYTvkiyNz3gRPCsbRdP3bCmxe0T3dNdVxcS3L4t2rjK3cVQJIAMSNwNweOcE9ONX5fxQ5PN2Y2j0V3THUaa8sOmKwcu+FRiroykZCJeDIIG47ph3R2ssWkFq2rAjN4FxuyJxAYkGRJCgEyAI4Hl1uu1+l1KIt9b7tbIwuXLF63qFx3AN2y4DETxxHGdyZrjNN0iTqLpdVZVW7Cui7hCSAwgScRBnc7zNU9TFbfx/oaem5y36V86F/qx1sN2bXY3QbgbMoHuWyAZLJbEshBAIdSYxHkRvNrgRm7XCpKAsbDwWUQJLWYLBQAJnhyAqmuj0sMAHzBxxx0ygZJmp2sbiYBg8/Kq2hsYSTattkwa5izJMZQVVTK/FPMbCRtRzEqpWOUW3vtQOn+s5tWrptllAgLcPdyMGcVwBjKBwMiTA4jguh+lLguZ21UY5FrJZsSCCz9wsBELHrjxiu319p3ZU7BTZYxc72TxJ3yuAA8jAUHu8RNU+h+q34fUllXO06we0wyQg5DELIbcLvAj5b3F7WyK8it0p0aLurLumS/2GYJggMoAU842K+VddcNVLlk9o4HxPbRl82sXluEbgwMMv3qxc++dXNrGNCjdsYzTw96RSKIoOG8vY/1qEWzJ6yaa4UU25AUMztIhQMdlU7ljueQgGTMRP0PqHyNu4r5C1bLMxLAkFk7rcOATbbhHKrt1GZGU4mQVgyBDCPPxo2cwsMFJluBI4sSP5eMET51pCeLJkrVHFdcejn7SVTZmLZGTkRbBO8mAAjQo8K7axo4Qbb8W82O7GY33+kVS6UtFwMgRAuQZn47ToPD+9Py51oIxmZHv+1dGklk2jHUvFJkDWyOP9f0qP74/pV0vPEfl/WomtA7CPff2iunI5nEyulekTZweSFDbkDjIICfPc/IVfu3FzYgmJaJ4xJiQD4RVXpnQgquYlQ6nYkHYHhHDjU1u2cRk0kzueO/CYG/0/Woz8VFNLFDw/n707Pw+kUw2jzI9z9ih2ceH1NaZGVDu1PgfnQ7b1oBduX1ihB8B9f6U7FQ4tQk0l+Xuf6UfuKqxUNE/f7UCvn9acd+YpAHkR6wf60DBH3t/WlSg+I+tKiwo5DpG12967eYX7YYxg6XLuKrCwHJmBBG/DnFW9LpFtXh3bzXUKOGRWCi5bACEMBsJAYmeRq5b6pWlYQGMcsnj5xBPDx8PCut0vVm5dKmVVWCkFiBsVBkDifavGerLFW+mx6qj5HMdIWtRqiv4m8t2JG63AYJBMRdAnbifarWl6LRGGIYeHfdoHkHYiul1XVO5a32uDyBB+QPP0JrE6RtOUKqzI45lRt/iDDYexrJNMfQ5Tr8HFpApODOysJ4lUQifEbsd/AUOoHRL38tPachmGTA/92EWCSPBycVyAMZehqh0kl7U2zcCq1u2dys5GODFWZsQBPDx3rb6o6r8IFe3/wB82MkmRgxUqscpPE+cetakklszXS0m7s9Q/A22tJa1NkKyFmW4Lr5BnMuyu3f3ME7sDUFropl3TUM3GAz4uojldtwD7Vmt/Ect3b9sosyeyCXJ24EXQZ+Rn05vudP6W6o7O+toyCZDoduUlGX8xXDOc4u0r/Z/0RLR1tOWMtvnzoW7dq8pOTXnE/y6y4hHgN7pBrmtJ1TvDUO7glXNwkEo5Iedi3aSTv8AEa3E6etRHaado4tm/LntbUH5U630zp8hnfs7jbHL2kt+YFHO1H1g/ZmaerFvGiiOgZubW2tggAsUdvhEd4qpnYbAE8gI5TXdItt+zBk45SQLY5yIusrEgCTCnjW7b0hy7pYEcJtMIP8AiLbfKs/XXCrBb2pcJeBHfyYWyGBkICMuETH8x2rbh5znaaf3Lk31dfsRXOrqkS2oRZnbtbyn6bisu/0UiHE98ETPaXLiniP5m8QR8q2fwOjkE6lyIkEWW72QIjgeG3Go9XYsFCbF1mNuAyumOzEkR8yeXh8+uiLMdNDbBBCKCswY3E7GJ4VNNIigR4VBQGnlQThHOiDQceH36VSELhwpwNNVp+/2poamBIyzxqJlipMqJq4TcWRKNkAb7miznkfeT+Rova8KYzkef0rtjqKRzSg0RXrhkDHz2/eKuKQeRHr/AFBqo17cGphqh9mhLewfQc1nz9xUbWj4/fvUnajxo5+fy3qsiXEryRz+/lQ+vv8ArU5Xwn3kfWo3U+M/fpTUiHEiMef36GjA+/vegSRTTv4j5VWRNBBHI/nQnz+opmXKf8ppwfz9xFFhQ7I+P1FKmz9zRp2M7vo7qxYADEm9IkGYQ+gU7/NjU+o6vMIOnuvZIAARv7S0QBAGLSRtG+9ef9HG9p97N3E8wBCE+aMSK6bo7+IhXEam0RP/AJlsSPU2zv8A8JNeNtR6P2NQdOX7AjV2oX/fWgblo+qiWTn/AEqn11Ni90devdx+zSVZTMMSAveUgjcjunjzBqZf4i6EsVa4y7GSbbRG/hJgx4VwH8ROtPR160FsBluG4mTrbxQoJLBlyEnhuBNLkt7qxqXY5nqreye5bD4G4pw8A/KfnHyNOudGXxau6kjuJdt5FZKrBCkMYmQWt7Dzrm9LqzZuqbTZsIIZQdyRwCsATxiI966LpPp6+mnuLad0s3GP4mwRGFxu6wOQyVG7vlIxPAScupbnTzbja7HSaPonU3ba3LQuujqSCbYuiJ/vXJjcfnTj1U1JO1t1PgLNpfpwrP6Et9olsqzdgiW8REZ3nRWumPHtGKiN4Rd4ivU9BodULaqdQi7fD2WZG8lcsxPhwHD501OStIiaqpX+Dhm6k6iASjuYPdm2hBnh/Zus7RxPM1b0XU/UW3RktKrHiCyMBuIyR3YHhM7xArtrelvZY/ilyO4UWlnbj3S5JFR3Otlyyz27iozKUh0yVXDAkkbHcQQQJgxxmrjbe7fuYSbOV1HSesdSyJq8W7oxshpy4kMLWw4GT4+tc/eKXLzNct3bepEKReDq5QDEFQYWNl4Abnzk+h3P4gSoItFZIEPAYS0bwT6xVTUdY7l5hauBDbZgjAqDs5wJB5ETPyoVR2TB79t/uc3ZsoqrCqJAPACSRJPDc1Y0Lb3QI3tgwCORn8lNZfR3V9bLMwuXCx45YkGTyGG0GeY4860rYI5mYI3A5iDwHhU9GMLep99qBHrTzTc96QxRQZ6JaonWf0pgOQ+PtPCiy7Uxjtv+lOXh+9MQlHj+dPprffCmlqYiWo7lgGnA0cqadAVG0xHDemq4q8DQugN8QB8+fvW0dWupnLTsqiPD86lUiom0xHD2qEXa6FJSMXFovhvOmsPuP3qsL1OGopgOKjyPyphsg/uP1FP7WacFBpCorPa+5P6Uzhz/AM39atmz4GomQ+vzimKiCfvKlUmP/p+/kKVFhiRXde4GQTuiJnffjj2ikrlG8CaZYsX9SECdlwgJ2thbhEk7Wy8zueIJrhejumyt1chAJhjPI7ew4/KpdXqHsakMokKy3Bz4GYj1HjXJiktjpt3udjqNDnZJ7MBrbLbuntA3xA4mInLuvMGJEQK5jUaOyxIYsfM22A8NmAAqdusLMmounIZsSQdsmYyBEmQv6msu51muOwNzvgbhQRbAPAEYLtHpU3SCrKpYae6TZuNkAy5bqVMwcWB4wCJ860uiumLovfiASSoUNjxhVAWd9px48o34Vji4gcsbcpwCZsAD5txPA10XU+4bmoAsaaTtkVZ2ULvPaZnEKeG/ifSspV1l0N4ycdka/RPW8nUrbtlLe4trdKBgsmCQWJxBJJJiYO5IAFXdd0nqTfdNR2rW7eRlsgjwNgAsd7fcA7EEGsHpnoRtGwDaQgHZLihmB25N2jDKORA9Ipuv6YunTNculs7jhFz+KNixJgEzDbnxFPTUZK1uiJyd79S/o+sqWrwdbGRCswts5MHH4SIad5EGfnXU9J9PPfNo3MVYBR2YIlAYkEevE8PSvNdF0Hqbw7RFkNIDFlWRw2BMxx39a2ei+qN1C2RUZKUMbwGiT5xHDn4iqbRJ1ly4CpiSeUBjvy3iKtXru8yTBJEnhBkQI2rJ0HRTWlA7e648D2ZjyBZWIHzq8LHize4H/KBWZZZ1a/2jx/eb2yMVH70WfzpqCgBR400inkUKAGgedGiTTHOxoAFwULZBAI+/anA7cPltTXTj+m/0O1NASRIqIgz5fWhbfKZ/SPuPnTpn/SqEPU0JPhUOfGf2+XhUivz4zQIkFEGmsKQagB1Me2DxE/n70QacGqkxNFC7piOHCoRcrXmoL+nDD9a2jqGbgUhdP3/pTxqPWon07Lw3+/Coy/j/AErVSTIcWi8upp/bLWbPmfejmfGfv0qgNDFaNZ34k0qKAxLv8P13xvEDkGQN7kEflRHVjUjYX08N1P8ASutoV56nJdzoxRxOv6pal/8AzLbAcBkR+aAVQXqXqT/KB/8ANP0NeiHyoqKM2wxOG/8Awu4WRQW7PIF8yibCNxg7yYLAbbfOtzR3relL6e2Sqk5kzLElAAHgTj8uZrdI8vrXnvT9steuMjCe0YZA7YzsBHGOFc+tFakcW6N9G8r6nph6Ts3NK1ku0uAAAHiQwIxJXY7RNZS9C2tpTMjgbnfIn/FsOXAcq5Pqr0Xca8LmUWxsQp2YqBE/OD+Xl3AXaKWjpLSTUW3bsrX3luh0RQDeVKlNbGA/KkDUZenCgYSP2o02hmJjnQIcG9qM03nMb0aBiyoRSikTFMA8qjuttz58PuPenZUSaBFZLWW54iI+RjeDv8udSi5Bgj04miy8AP0j0pgc8DPr9j9KoQiAG2HHlv7wfP8AOns1J7O23EfL1piRHEeB8vKmIeGp4qFRHifqfrUk0hikfe1OFNmlNMRJNKmTRBpgB0qtct1bppWrUiWii9oNwMGq7WiPGr1yzUJMca1TTJaaKWR86VTtapU9wpGiaRBpUq4jYaTPOnCBSpUgMfrJ0r2dsopIuONo5KTDGfcfOa57S9TtS28ogMGGPI8DCA7UqVeTx3F6mj9NHr8Hw8Jq2dd0F0W1myQ8ZAgCDPdMmR4b+Q4b1dNKlXbws3PSjJ9WcnGqtVoAPzpwFKlXScgGFIPQpUAg3GgE0xLuwnjRpUASinTSpUwGk0C9KlSATUaNKgBrCKhuWgRGx8j786VKmIjt39twIGzcfn67xT7gyWU4nhuR9+1KlVIQrD5KOUj1/SpDtSpU2IbH3+1EUqVABBo0KVIBwNGlSqkIUVE9qaNKqQEB09ClSqr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 name="Picture 6" descr="http://www.zakynthos-net.gr/all/beaches/laganas.jpg"/>
          <p:cNvPicPr>
            <a:picLocks noChangeAspect="1" noChangeArrowheads="1"/>
          </p:cNvPicPr>
          <p:nvPr/>
        </p:nvPicPr>
        <p:blipFill>
          <a:blip r:embed="rId7" cstate="print"/>
          <a:srcRect/>
          <a:stretch>
            <a:fillRect/>
          </a:stretch>
        </p:blipFill>
        <p:spPr bwMode="auto">
          <a:xfrm>
            <a:off x="4644008" y="4653136"/>
            <a:ext cx="2304256" cy="1872208"/>
          </a:xfrm>
          <a:prstGeom prst="rect">
            <a:avLst/>
          </a:prstGeom>
          <a:ln>
            <a:noFill/>
          </a:ln>
          <a:effectLst>
            <a:softEdge rad="112500"/>
          </a:effectLst>
        </p:spPr>
      </p:pic>
      <p:pic>
        <p:nvPicPr>
          <p:cNvPr id="1032" name="Picture 8" descr="https://encrypted-tbn1.google.com/images?q=tbn:ANd9GcQEZq88dbzz_KSjKCC_RRVTxzoffOE28oINGv0vRVj3tm0vms5-7Q"/>
          <p:cNvPicPr>
            <a:picLocks noChangeAspect="1" noChangeArrowheads="1"/>
          </p:cNvPicPr>
          <p:nvPr/>
        </p:nvPicPr>
        <p:blipFill>
          <a:blip r:embed="rId8" cstate="print"/>
          <a:srcRect/>
          <a:stretch>
            <a:fillRect/>
          </a:stretch>
        </p:blipFill>
        <p:spPr bwMode="auto">
          <a:xfrm>
            <a:off x="179512" y="4653136"/>
            <a:ext cx="2466975" cy="1847851"/>
          </a:xfrm>
          <a:prstGeom prst="rect">
            <a:avLst/>
          </a:prstGeom>
          <a:ln>
            <a:noFill/>
          </a:ln>
          <a:effectLst>
            <a:softEdge rad="112500"/>
          </a:effectLst>
        </p:spPr>
      </p:pic>
      <p:pic>
        <p:nvPicPr>
          <p:cNvPr id="1034" name="Picture 10" descr="https://encrypted-tbn3.google.com/images?q=tbn:ANd9GcQy31muIrVv9AoPpjj8eeJKvtBbvVa87H3DY1w0UVZRRKQrcXvO"/>
          <p:cNvPicPr>
            <a:picLocks noChangeAspect="1" noChangeArrowheads="1"/>
          </p:cNvPicPr>
          <p:nvPr/>
        </p:nvPicPr>
        <p:blipFill>
          <a:blip r:embed="rId9" cstate="print"/>
          <a:srcRect/>
          <a:stretch>
            <a:fillRect/>
          </a:stretch>
        </p:blipFill>
        <p:spPr bwMode="auto">
          <a:xfrm>
            <a:off x="2411760" y="4653136"/>
            <a:ext cx="2466975" cy="1847851"/>
          </a:xfrm>
          <a:prstGeom prst="rect">
            <a:avLst/>
          </a:prstGeom>
          <a:ln>
            <a:noFill/>
          </a:ln>
          <a:effectLst>
            <a:softEdge rad="112500"/>
          </a:effectLst>
        </p:spPr>
      </p:pic>
      <p:pic>
        <p:nvPicPr>
          <p:cNvPr id="1036" name="Picture 12" descr="https://encrypted-tbn1.google.com/images?q=tbn:ANd9GcTQjSGYRhZ0VC5zsP5x8ABqADraZBkyOKwZxZk8UJx9W6iZ1PDmNw"/>
          <p:cNvPicPr>
            <a:picLocks noChangeAspect="1" noChangeArrowheads="1"/>
          </p:cNvPicPr>
          <p:nvPr/>
        </p:nvPicPr>
        <p:blipFill>
          <a:blip r:embed="rId10" cstate="print"/>
          <a:srcRect/>
          <a:stretch>
            <a:fillRect/>
          </a:stretch>
        </p:blipFill>
        <p:spPr bwMode="auto">
          <a:xfrm>
            <a:off x="6660232" y="4725144"/>
            <a:ext cx="2466975" cy="18002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7" name="Title 1"/>
          <p:cNvSpPr txBox="1">
            <a:spLocks/>
          </p:cNvSpPr>
          <p:nvPr/>
        </p:nvSpPr>
        <p:spPr>
          <a:xfrm>
            <a:off x="251520" y="764704"/>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Προστατευμένες Περιοχές στην Μεσόγειο</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pic>
        <p:nvPicPr>
          <p:cNvPr id="33794" name="Picture 2"/>
          <p:cNvPicPr>
            <a:picLocks noChangeAspect="1" noChangeArrowheads="1"/>
          </p:cNvPicPr>
          <p:nvPr/>
        </p:nvPicPr>
        <p:blipFill>
          <a:blip r:embed="rId7" cstate="print"/>
          <a:srcRect/>
          <a:stretch>
            <a:fillRect/>
          </a:stretch>
        </p:blipFill>
        <p:spPr bwMode="auto">
          <a:xfrm>
            <a:off x="971600" y="1916832"/>
            <a:ext cx="6840760" cy="2698238"/>
          </a:xfrm>
          <a:prstGeom prst="rect">
            <a:avLst/>
          </a:prstGeom>
          <a:noFill/>
          <a:ln w="9525">
            <a:noFill/>
            <a:miter lim="800000"/>
            <a:headEnd/>
            <a:tailEnd/>
          </a:ln>
        </p:spPr>
      </p:pic>
      <p:sp>
        <p:nvSpPr>
          <p:cNvPr id="15" name="14 - Ορθογώνιο"/>
          <p:cNvSpPr/>
          <p:nvPr/>
        </p:nvSpPr>
        <p:spPr>
          <a:xfrm>
            <a:off x="251520" y="5877272"/>
            <a:ext cx="8568952" cy="584775"/>
          </a:xfrm>
          <a:prstGeom prst="rect">
            <a:avLst/>
          </a:prstGeom>
        </p:spPr>
        <p:txBody>
          <a:bodyPr wrap="square">
            <a:spAutoFit/>
          </a:bodyPr>
          <a:lstStyle/>
          <a:p>
            <a:r>
              <a:rPr lang="el-GR" sz="1600" i="1" dirty="0" smtClean="0">
                <a:latin typeface="+mn-lt"/>
              </a:rPr>
              <a:t>(</a:t>
            </a:r>
            <a:r>
              <a:rPr lang="en-US" sz="1600" b="1" i="1" dirty="0" smtClean="0">
                <a:latin typeface="+mn-lt"/>
              </a:rPr>
              <a:t>C</a:t>
            </a:r>
            <a:r>
              <a:rPr lang="en-US" sz="1600" i="1" dirty="0" smtClean="0">
                <a:latin typeface="+mn-lt"/>
              </a:rPr>
              <a:t>onvention </a:t>
            </a:r>
            <a:r>
              <a:rPr lang="en-US" sz="1600" i="1" dirty="0">
                <a:latin typeface="+mn-lt"/>
              </a:rPr>
              <a:t>on </a:t>
            </a:r>
            <a:r>
              <a:rPr lang="en-US" sz="1600" b="1" i="1" dirty="0">
                <a:latin typeface="+mn-lt"/>
              </a:rPr>
              <a:t>B</a:t>
            </a:r>
            <a:r>
              <a:rPr lang="en-US" sz="1600" i="1" dirty="0">
                <a:latin typeface="+mn-lt"/>
              </a:rPr>
              <a:t>iological </a:t>
            </a:r>
            <a:r>
              <a:rPr lang="en-US" sz="1600" b="1" i="1" dirty="0">
                <a:latin typeface="+mn-lt"/>
              </a:rPr>
              <a:t>D</a:t>
            </a:r>
            <a:r>
              <a:rPr lang="en-US" sz="1600" i="1" dirty="0">
                <a:latin typeface="+mn-lt"/>
              </a:rPr>
              <a:t>iversity, Convention for the protection of the Mediterranean Sea against </a:t>
            </a:r>
            <a:r>
              <a:rPr lang="en-US" sz="1600" i="1" dirty="0" smtClean="0">
                <a:latin typeface="+mn-lt"/>
              </a:rPr>
              <a:t>pollution</a:t>
            </a:r>
            <a:r>
              <a:rPr lang="el-GR" sz="1600" i="1" dirty="0" smtClean="0">
                <a:latin typeface="+mn-lt"/>
              </a:rPr>
              <a:t> </a:t>
            </a:r>
            <a:r>
              <a:rPr lang="en-US" sz="1600" i="1" dirty="0" smtClean="0">
                <a:latin typeface="+mn-lt"/>
              </a:rPr>
              <a:t>(Barcelona </a:t>
            </a:r>
            <a:r>
              <a:rPr lang="en-US" sz="1600" i="1" dirty="0">
                <a:latin typeface="+mn-lt"/>
              </a:rPr>
              <a:t>Convention), UN World Summit on Sustainable </a:t>
            </a:r>
            <a:r>
              <a:rPr lang="en-US" sz="1600" i="1" dirty="0" smtClean="0">
                <a:latin typeface="+mn-lt"/>
              </a:rPr>
              <a:t>Development</a:t>
            </a:r>
            <a:r>
              <a:rPr lang="el-GR" sz="1600" i="1" dirty="0" smtClean="0">
                <a:latin typeface="+mn-lt"/>
              </a:rPr>
              <a:t>)</a:t>
            </a:r>
            <a:endParaRPr lang="el-GR" sz="1600" i="1" dirty="0">
              <a:latin typeface="+mn-lt"/>
            </a:endParaRPr>
          </a:p>
        </p:txBody>
      </p:sp>
      <p:sp>
        <p:nvSpPr>
          <p:cNvPr id="16" name="15 - Ορθογώνιο"/>
          <p:cNvSpPr/>
          <p:nvPr/>
        </p:nvSpPr>
        <p:spPr>
          <a:xfrm>
            <a:off x="1619672" y="1844824"/>
            <a:ext cx="5328592"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Αριθμός των Θ.Π.Π. από το 1960 μέχρι το 2007</a:t>
            </a:r>
            <a:endParaRPr lang="el-GR" dirty="0">
              <a:effectLst>
                <a:outerShdw blurRad="38100" dist="38100" dir="2700000" algn="tl">
                  <a:srgbClr val="000000">
                    <a:alpha val="43137"/>
                  </a:srgbClr>
                </a:outerShdw>
              </a:effectLst>
            </a:endParaRPr>
          </a:p>
        </p:txBody>
      </p:sp>
      <p:sp>
        <p:nvSpPr>
          <p:cNvPr id="20" name="19 - Ορθογώνιο"/>
          <p:cNvSpPr/>
          <p:nvPr/>
        </p:nvSpPr>
        <p:spPr>
          <a:xfrm>
            <a:off x="323528" y="4869160"/>
            <a:ext cx="8496944" cy="646331"/>
          </a:xfrm>
          <a:prstGeom prst="rect">
            <a:avLst/>
          </a:prstGeom>
        </p:spPr>
        <p:txBody>
          <a:bodyPr wrap="square">
            <a:spAutoFit/>
          </a:bodyPr>
          <a:lstStyle/>
          <a:p>
            <a:r>
              <a:rPr lang="el-GR" b="1" dirty="0" smtClean="0">
                <a:latin typeface="+mn-lt"/>
              </a:rPr>
              <a:t>Ο στόχος της </a:t>
            </a:r>
            <a:r>
              <a:rPr lang="en-US" b="1" dirty="0" smtClean="0">
                <a:latin typeface="+mn-lt"/>
              </a:rPr>
              <a:t>CBD </a:t>
            </a:r>
            <a:r>
              <a:rPr lang="el-GR" b="1" dirty="0" smtClean="0">
                <a:latin typeface="+mn-lt"/>
              </a:rPr>
              <a:t>για προστασία του </a:t>
            </a:r>
            <a:r>
              <a:rPr lang="en-US" b="1" dirty="0" smtClean="0">
                <a:latin typeface="+mn-lt"/>
              </a:rPr>
              <a:t>10%</a:t>
            </a:r>
            <a:r>
              <a:rPr lang="el-GR" b="1" dirty="0" smtClean="0">
                <a:latin typeface="+mn-lt"/>
              </a:rPr>
              <a:t> της Μεσογείου δεν θα επιτευχθεί μέχρι το 2012</a:t>
            </a:r>
            <a:endParaRPr lang="en-US" b="1" dirty="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2996952"/>
            <a:ext cx="8640960" cy="369332"/>
          </a:xfrm>
          <a:prstGeom prst="rect">
            <a:avLst/>
          </a:prstGeom>
        </p:spPr>
        <p:txBody>
          <a:bodyPr wrap="square">
            <a:spAutoFit/>
          </a:bodyPr>
          <a:lstStyle/>
          <a:p>
            <a:r>
              <a:rPr lang="el-GR" b="1" dirty="0" smtClean="0">
                <a:latin typeface="+mn-lt"/>
              </a:rPr>
              <a:t>Παραδείγματα Μελετών &amp; </a:t>
            </a:r>
            <a:r>
              <a:rPr lang="en-US" b="1" dirty="0" smtClean="0">
                <a:latin typeface="+mn-lt"/>
              </a:rPr>
              <a:t>Monitoring</a:t>
            </a:r>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Συνέπειες στις  Παραλίες Ωοτοκίας</a:t>
            </a:r>
          </a:p>
        </p:txBody>
      </p:sp>
      <p:grpSp>
        <p:nvGrpSpPr>
          <p:cNvPr id="3" name="20 - Ομάδα"/>
          <p:cNvGrpSpPr/>
          <p:nvPr/>
        </p:nvGrpSpPr>
        <p:grpSpPr>
          <a:xfrm>
            <a:off x="467544" y="1988840"/>
            <a:ext cx="1333554" cy="866810"/>
            <a:chOff x="1483363" y="3136731"/>
            <a:chExt cx="1333554" cy="866810"/>
          </a:xfrm>
        </p:grpSpPr>
        <p:sp>
          <p:nvSpPr>
            <p:cNvPr id="23" name="22 - Στρογγυλεμένο ορθογώνιο"/>
            <p:cNvSpPr/>
            <p:nvPr/>
          </p:nvSpPr>
          <p:spPr>
            <a:xfrm>
              <a:off x="1483363" y="3136731"/>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Στρογγυλεμένο ορθογώνιο 4"/>
            <p:cNvSpPr/>
            <p:nvPr/>
          </p:nvSpPr>
          <p:spPr>
            <a:xfrm>
              <a:off x="1525677" y="3179045"/>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Impacts</a:t>
              </a:r>
              <a:endParaRPr lang="el-GR" sz="2100" kern="1200" dirty="0"/>
            </a:p>
          </p:txBody>
        </p:sp>
      </p:grpSp>
      <p:sp>
        <p:nvSpPr>
          <p:cNvPr id="20" name="19 - Ορθογώνιο"/>
          <p:cNvSpPr/>
          <p:nvPr/>
        </p:nvSpPr>
        <p:spPr>
          <a:xfrm>
            <a:off x="251520" y="3429000"/>
            <a:ext cx="8640960" cy="1754326"/>
          </a:xfrm>
          <a:prstGeom prst="rect">
            <a:avLst/>
          </a:prstGeom>
        </p:spPr>
        <p:txBody>
          <a:bodyPr wrap="square">
            <a:spAutoFit/>
          </a:bodyPr>
          <a:lstStyle/>
          <a:p>
            <a:pPr>
              <a:buFont typeface="Wingdings" pitchFamily="2" charset="2"/>
              <a:buChar char="q"/>
            </a:pPr>
            <a:r>
              <a:rPr lang="el-GR" dirty="0" smtClean="0">
                <a:latin typeface="+mn-lt"/>
              </a:rPr>
              <a:t> </a:t>
            </a:r>
            <a:r>
              <a:rPr lang="en-US" dirty="0" smtClean="0">
                <a:latin typeface="+mn-lt"/>
              </a:rPr>
              <a:t>Monitoring </a:t>
            </a:r>
            <a:r>
              <a:rPr lang="el-GR" dirty="0" smtClean="0">
                <a:latin typeface="+mn-lt"/>
              </a:rPr>
              <a:t>του </a:t>
            </a:r>
            <a:r>
              <a:rPr lang="el-GR" b="1" dirty="0" smtClean="0">
                <a:latin typeface="+mn-lt"/>
              </a:rPr>
              <a:t>πληθυσμού</a:t>
            </a:r>
            <a:r>
              <a:rPr lang="el-GR" dirty="0" smtClean="0">
                <a:latin typeface="+mn-lt"/>
              </a:rPr>
              <a:t> της θαλάσσιας χελώνας με χρήση δορυφόρου, </a:t>
            </a:r>
            <a:r>
              <a:rPr lang="en-US" dirty="0" smtClean="0">
                <a:latin typeface="+mn-lt"/>
              </a:rPr>
              <a:t>pit tags </a:t>
            </a:r>
            <a:r>
              <a:rPr lang="el-GR" dirty="0" smtClean="0">
                <a:latin typeface="+mn-lt"/>
              </a:rPr>
              <a:t>και απλών </a:t>
            </a:r>
            <a:r>
              <a:rPr lang="en-US" dirty="0" smtClean="0">
                <a:latin typeface="+mn-lt"/>
              </a:rPr>
              <a:t>markers (</a:t>
            </a:r>
            <a:r>
              <a:rPr lang="el-GR" dirty="0" smtClean="0">
                <a:latin typeface="+mn-lt"/>
              </a:rPr>
              <a:t>αριθμός ατόμων , πρότυπα κίνησης , αναπαραγωγή, </a:t>
            </a:r>
            <a:r>
              <a:rPr lang="el-GR" dirty="0" err="1" smtClean="0">
                <a:latin typeface="+mn-lt"/>
              </a:rPr>
              <a:t>τροφοληψία</a:t>
            </a:r>
            <a:r>
              <a:rPr lang="el-GR" dirty="0" smtClean="0">
                <a:latin typeface="+mn-lt"/>
              </a:rPr>
              <a:t> κ.α.)</a:t>
            </a:r>
          </a:p>
          <a:p>
            <a:pPr>
              <a:buFont typeface="Wingdings" pitchFamily="2" charset="2"/>
              <a:buChar char="q"/>
            </a:pPr>
            <a:endParaRPr lang="el-GR" dirty="0" smtClean="0">
              <a:latin typeface="+mn-lt"/>
            </a:endParaRPr>
          </a:p>
          <a:p>
            <a:pPr>
              <a:buFont typeface="Wingdings" pitchFamily="2" charset="2"/>
              <a:buChar char="q"/>
            </a:pPr>
            <a:endParaRPr lang="el-GR" dirty="0" smtClean="0">
              <a:latin typeface="+mn-lt"/>
            </a:endParaRPr>
          </a:p>
          <a:p>
            <a:endParaRPr lang="el-GR" dirty="0">
              <a:latin typeface="+mn-lt"/>
            </a:endParaRPr>
          </a:p>
          <a:p>
            <a:endParaRPr lang="el-GR" i="1" dirty="0">
              <a:latin typeface="+mn-lt"/>
            </a:endParaRPr>
          </a:p>
        </p:txBody>
      </p:sp>
      <p:sp>
        <p:nvSpPr>
          <p:cNvPr id="1026" name="AutoShape 2" descr="data:image/jpeg;base64,/9j/4AAQSkZJRgABAQAAAQABAAD/2wCEAAkGBhQSEBQUEhQVFBQVFhQVFRQVGBcVFxcXFRUXFhQXFRUXHCYeFxojGhcUHy8gIycpLCwsFR4xNTAqNSYrLCkBCQoKDgwOGg8PGikkHCQsLCwsLCwpLCwsLC0sLC8sLCwsLCwsLCwsLCwsLCwsLCwsKSwsLCwsLCwsLCwsLCwpLP/AABEIALcBEwMBIgACEQEDEQH/xAAbAAABBQEBAAAAAAAAAAAAAAABAAIDBAUGB//EAEUQAAIBAwICCAQEAwUFCAMAAAECEQADEgQhMUEFBhMiUWFxkTKBofAUscHhB0LRI1JyovEkU5Ky0hUzNENiZIKzFiVj/8QAGgEAAwEBAQEAAAAAAAAAAAAAAAECAwQFBv/EAC0RAAICAQIEBQMFAQEAAAAAAAABAhESAyEEEzFBIlFhkfAyceEUgbHB0bJi/9oADAMBAAIRAxEAPwCrjSxpytyOx5eB9Dz9OP507GvqTwBgFOxp2NFRQIaFrB6U0gNy++4KWlmOa4uXHzGPtXRY1ja5ZbVj/wBuP/rf+lc/ELKKT+bM30Xi20X+jyxtqXEGB7RsSB8J8t48as41HoTNtD4oh91FT41tD6URP6mNijjTsadjVEDAKMU/GljQMbFHGnY0caAG40op+NGKQDIohafFHGgBmNECn40saAGxSxp+NHGixjIo40+KIWiwGAUcafjSxosQzGjjT8aONFgMxpY0/GjjSsCPGjjT8aONFgR40sakiljRYyLGlUmNGixmQbcjemgEeY+o/wCr8/WpwtKKZAxd+FHGkbe8jY/Q+o5/n50Q/iI8+Xv+hj50rAEVg6rURqdSIJB06gsNwphgJHHcmPLnXQR9j+prARib2q4A9i0QeSlgsgiRO+/PyiufXfRev9M20l1vyNToX/w9rcEhFBjxUYkeoIIjlFXQtZnVayBpbZBJLKCxJPEbcDw2itfGtdJtwV+ROqvG/uMxo40/GiFq7IGRRxp+NHGiwGRRxp+NHGiwGBaONPxo40rAZjSC1JjRxosZHjRC0/GjjRYDMaONPxohaVgMxoxT8aONFgMxpY1JjRxosCOKIWn40caLAjijjT8aONFgR40sakxo40WBHFLGpMaWNKxkeNKn40aLAyMfs0R5VILf3+9Oxp2SRYn0+tHsh6+u9S40QtFiIOyI+H2PD34j6jyrlLd7K9qFbjhgd9hlfA+R7wHE8B4V2eNefdM3sdRfkA9otxOe/wDtNxV4bzki7+Q41ycTLFJnVw6ybXodL1S30do/+k/8zVtBayOq646VeBUZRHECchyk7H19a2bcEAjgeGxH5itNKSwivQjVTzk/UGNLGpAtOxrazIiC07GldMCYLcNlif8AMQPrUdjUlif7NwAYJJTY7SIDEmN9+G3OpyS2HiyXGljUgWiFqrFRHjRxqTGjjSsdEeNHGpMaONFgR40QtSY0caLAjxohakxo40WBHjSxqULSC0rAjxo41JjRxosCPGljUuNLGiwI8aWNS40saLAjxpY1LjSxpWBFjSxqXGljRY6IsaVS40KMh0YdjVyRKNEjL4CAAQT/ADVqfgS6q1u3dg+KMR6qQNxx8a860N+5Yuh1BLg5DNi4PeMyrSG+EcRwA3roD/EfV8S4nb+RPOeA47D74+GuMmpXKR6ktLRcaimdGvRV4mOxueuJA/apx0Fe/wB2fniPzNci/wDEbVb/ANtEeCJ8uFQ63rxqjbP+0srHgOHgeW3+tbLj5dNjJ8NDtZ246v3/AO5/mT/qryrrPpnGtuWyBmrMAu28al2CyDDHcxHpxrcHXvUYn/a7hx2kMe8YmAca5u9qXvapiLhuPdV/7QyJLqsgNxnLLxiR51GpxL1VTL09BQdo9E6k9B3LmmY24YI5WTKkxbQ8CJHGN+c1Zx32ieYnnz9D9+dcv1D6yvpVuFW2N5wysvdIU90EEjAjJvT6V6Roetel1g7IjFn2I7vEDKVIkSIkExuOFaaXF4rFk6nDZPJGCBTgtb2r6uqLc22ZmAneJIHGMQN+fhXH6rptkY/2LMm0PmiTIk90712riYVdnL+nm3SRpPaBEGfkSPqKqaHSCXMcLjRuT4HmfMfZ2PR/SXamChTiR3kbgCTupnl4VNoVAa8P/wCvD1tWz+tUtSMqaJcJQtMnC0cai1thSssoPet8QDt2i7b+p96mVlELKjwAgeHL5j3q8yMQhaWNShaONGQqIsaIWpcaWNGQUR40calxo40ZDoixo41JjRxpZBRHjRxqTGljSyCiPGiFqTGjjRkPEjxo40+KRgcaWQsRmNLGi91VEswA8SQB8iax9V1stLsgLn/hX3O/0oyHgzXxo41yl/rjcPwqi+uTH9PyrM1PTV64Za4R4BTiB8l/WnY+WzvSNpPDx5e9ELXnF7Vu/wAbs3+JifzNWdA6yVYcdhuw94/pUuVItaVnfYeVKuCurBMNty7zUqWZpyWYl29BMxtO37j04/lTbZBG/HhHlsTPmB+lTtYhxkxxHZhiIDFS24gjjvG5229KhuafB2IJMFgp2nYyhbfbbEkeZr5dNUdnXczelGIud0REj1A5x98KjuMXRgf5YJI5esVoXNPm6QeIHxQSYBgfl7j5wqwYn5AHcx6cq0ukmWrqjGFwra25usz/AIWj8qOn1jFhJ+FXxInaR4zWnf0DXLase8cykCA5xAO4Ow2bYnjiwis6zbVrii3ue+CI+IBch3RuJEqd62jT3oak+h0/TNtU1N1VAUZLAXYDK3bJ4eJ/WhoNQLbntHIGDnidhBWY/wARA8d6j1lu/dtXWNrvuEZShZ3YWzDiCSe6B4CQJ4b1Vt3Z0KQq5FwpaBIHeMg8Qdhw86tsKqJ6/qundKbbBNQgbsL7FQ+D9oqpid4aZziOO/pXmjdKWCQCXD90w+AWYnjP5+NVOmW7yrv31GW3HM5Hc89h8tqopbhSzAZdorR47rG8TGLfWqnaSb7muj0lT3Ok6J6Qt2HUhGkqVyLIRDjj8R8B48K6Lo/pm0997YYy1wFOQ/8AD2yZIO/wnbeuW115CSRauK7B3xy7RFClQFLKnhzMCWHhvV0HSVtnUm2WcFZGeIIW0EhWkBTtO6tz5xV6WrJbKqMdWCn4pW2eh6nUKUMGYKTHldUHcU3V3FIkwQA3g26tbO3HfY7V5mi3DdZEJeDbLcIBOJ2j4t5A8dvAxtXO1tZrmMjb45EkHugSIJ/mPHwMcDW64mTdNHLyPI9AtsCNuEkexg/kacpnhXPp00wILlhiXyUW7gUkuRuWSRB4bjwM1JpusgOKhSSduYBO3wswE8R7/KtFxUfX2B8JNeXubwoxWNf6XNsXMwJDhYUtM48zjA3U/Wq97rRiNgpZ2YWxlmsjCASpBPxR3QYINV+ojRH6eR0UUa4xusmoIDKykZY91V4yNobfmPekekdVcE9piJx7rW1GUxjsZnjt5GnzovuLkyOzijXnw6f1CTN1pEyrFSREzKtuDsdo5U0dYr3+9afMkDj4cKfNXmHLPQzsJOw8eXvVS70zZXjcQ+SnI+yzXnl/pRrjEuxY+LH8p4U9LgP8x/yj9aXMXmNaZ3tvp2yROcRyYMD7Rv8AKoL3WiyvDJvGAB/zEE+1cTB5T9N/kN6BsXI+En0AP5UZ+pXLS7HS6vrgxkW1C+BbvH24fnWJrOlLtzZ7jEeEwPYbfSqw0z81PsaculfwP1H6U8gxSBlMUfw88GX0Jj86cdK3Me37inLpj9kCnk+wvD3ZTeRxpCat/hCeQmiNIfKtMn5E3Fd0V0vRuPCmi+Sas/gjzA+tNfo8ngT9aa37BnFdyMHxNKj/ANnP4j6/0pUYMnmxIelL2NwLOxugRtEBidjx44/twqHpJ93kxD3h81vXUAH/AMVUb1R6a1RGqXeVXtLsSSInb/l+tXbwz7WZgazUK0Dk7koDyElHr56WljBPzt/Pc9FfSN0Yi7bjxT5y3D5biKoLpcZx4gkbb8CR+la/RehPaLviQcwx4bAtJk8BE+gpvSnQNy24cd+3dDXJSWxAYg5wNoaZI2g8RyqTXLVArIOjHjb+5dttA24rbG/zY1Hpeh1/G2rBkHt7yBhuChTK2o4bkefC4Pm7q/Za5qnRQWJbZcguRt9k0ST5ePkNzWn09Zv6e9Z1OotYKIuIoIYdpYUJi7LImW3BCnu1pBVFLzp+6HPqXurmtZLN+9a+K2i3VJG4Xu3XgeOPDzitTo5bLibqoynGAwWJAIAVW4d0gQK5rolLgtOtpzbb8PpGYhcu42nU3AdjsVBGw8zABNXl1eFmYMdwAAgHNrI7My3FcpBA3gkjhVabWPz7jkvFRo9JdBaG9fJW7FxAp7NEDIwPw96QCAIEDkR4wNXTdXtKVBe2rEwSxVAx4d7IDIHYc6yei9FbvW7d17cvkCYxm+FkFSHKopIIPHfs9hPGS3YYMLtsXbiYqoGNu4DAHeAtyhJMjckHcc5qlNS2aHLKHhT2Oj1fVm3iwtd0FYxbcHv22Y5mWUxbjw39+MtdGrbu3VuoyjBWYALmd3TuMwgKSFPnEg7iOq0Wpt6jE23ACtgUBIVXAJCN3gwmDi5AIhgSYkZ+s6NDXi7uxS6pTvKFYYpcDo3911f4tu78UYiQOMTLJmHpNMVe6tpYW5p7BEmBlbt8QT4qqrvz4jeDDZ1x1K99FYtYZs8cRJAYTAgwHnfgFPACuhWwbcEacsO6uLB7hYAFQcguA4GCJ4iQRINrWaux2QdQ1pLihCVtQhV9l+HZZnbfntTpN+hL6UcXo+nDba1prlq4GdgAe0uqrS+IlcyhBJA7qj3NK3prPbkKXAIDLLuWVTbyQwwAYEgzAEcZbjVbTdOnMstwK6NbiywIW8FYFluodvpxG/l0J0Fm9cXUqoxuW1lCsSSATxMxMjfiAPGm6VrsaozejjZu2brLkrW5JRpORG4UrJBmILAjdvKhe6QLYlR3WZBLW1cjJwNlJPMIQZjcDbnZ6O6urbuOVlFJcFeMhox+IQw2NTdD9Ci1YFsM7bycpG+3AQPCfL1qIulVFSSvYoDrBbLCLVpIIBd7XYYd4BnkNAi4NzsDAEAkAbiaTvF4Us3xMEAJ3B4lZPAczHI1m6jo+3pGtvbTNixgXSbgkZPvnPNmPqZ86111z3N3AVtsxiF7xAeYA27rr7Tzrp04xZz6jklsVrmjiTgDEGME4bSdwO8RPMTAqxY0dvY9pyO34e6p3GQAOMbcJHjtMTWJ1n6YW2Uti4VYsrMyESqqQSCOMsJjgNvlWsl4MJBkGeUcDEERtWqUHKkZPNQUn3C2jUEkTEADHunafEA8I25R501bKAQDcExxd24eTExTp+5Ioz9yT+tbYoxyl5lG/o3LjG4SkRizYnnwKpsP3q5bvNhDIjNzObbxw7oQcqjTNr6otsFGVjnIkMoZiMfQbcyT721YcvpQkuwSbrcp9HaoXEEjEwCy7iMu8PInmfCeHAm5gvgKKoBwoN9/Zq42lRnJJvoAIAKaw9vOfvxp9AtVE0MM+X1qA3jmiwO8GLb8MQIA8ZJ+ntYa59/vS4+JoBJCA+96j7I5gyMQpGPnIg+wI+dGf9KII+x+1NgkE0aaW8vp+9Kiwo4Dp3QPa1t5LoIZUgztsV4jxEc+ddP/AA41Vo6q6NSivbuSCG3UMXVldhzAJ38JJ5Vl9fukWv6+7de1csMbNtWt3BDAi2QePFZAg86h6qXgurthh3WZlYFsB39OAJbFoGXkfQ15+pBcmC/8v/qJ6UG7fzsz1290JY07tbuInYXSQGIRWtZESFb4lWJB8CQeBMc/1xsDS6Q2WTs7qlktPbGKXbNw97PEAZ91AwM77jnF7/tZOzFp9Rbe2IxW7qLNyAOABfTq0ctydudc91vuWx2VntVWJYIHzQcI3DkJsNoWImYFeZqPwNLqXprxqzlOpl7/APYLtM3byxwnKy+I9SVrrP4ma/UfgMLll0L3F7Rj2boxtg43Ve25KOy4hpUBoEEbiuW6vdGm1qF1AKutu8twYMpBFvLMFphZmOdehdUOsDFns6ty1nUMRbcsAUcnuhindUnaIJAYcuJ2nNKUX2SXvv8Agpxtfv8A5+Tl9PpSrvJIXsdCpgHZfwt1SSBxByUfOumsdWbQNu3debV9Qlu+neti6ArWgTAIJBEAxOMeli50dZe2+lvQLttrtyzecFVukXGtuGYTvkiyNz3gRPCsbRdP3bCmxe0T3dNdVxcS3L4t2rjK3cVQJIAMSNwNweOcE9ONX5fxQ5PN2Y2j0V3THUaa8sOmKwcu+FRiroykZCJeDIIG47ph3R2ssWkFq2rAjN4FxuyJxAYkGRJCgEyAI4Hl1uu1+l1KIt9b7tbIwuXLF63qFx3AN2y4DETxxHGdyZrjNN0iTqLpdVZVW7Cui7hCSAwgScRBnc7zNU9TFbfx/oaem5y36V86F/qx1sN2bXY3QbgbMoHuWyAZLJbEshBAIdSYxHkRvNrgRm7XCpKAsbDwWUQJLWYLBQAJnhyAqmuj0sMAHzBxxx0ygZJmp2sbiYBg8/Kq2hsYSTattkwa5izJMZQVVTK/FPMbCRtRzEqpWOUW3vtQOn+s5tWrptllAgLcPdyMGcVwBjKBwMiTA4jguh+lLguZ21UY5FrJZsSCCz9wsBELHrjxiu319p3ZU7BTZYxc72TxJ3yuAA8jAUHu8RNU+h+q34fUllXO06we0wyQg5DELIbcLvAj5b3F7WyK8it0p0aLurLumS/2GYJggMoAU842K+VddcNVLlk9o4HxPbRl82sXluEbgwMMv3qxc++dXNrGNCjdsYzTw96RSKIoOG8vY/1qEWzJ6yaa4UU25AUMztIhQMdlU7ljueQgGTMRP0PqHyNu4r5C1bLMxLAkFk7rcOATbbhHKrt1GZGU4mQVgyBDCPPxo2cwsMFJluBI4sSP5eMET51pCeLJkrVHFdcejn7SVTZmLZGTkRbBO8mAAjQo8K7axo4Qbb8W82O7GY33+kVS6UtFwMgRAuQZn47ToPD+9Py51oIxmZHv+1dGklk2jHUvFJkDWyOP9f0qP74/pV0vPEfl/WomtA7CPff2iunI5nEyulekTZweSFDbkDjIICfPc/IVfu3FzYgmJaJ4xJiQD4RVXpnQgquYlQ6nYkHYHhHDjU1u2cRk0kzueO/CYG/0/Woz8VFNLFDw/n707Pw+kUw2jzI9z9ih2ceH1NaZGVDu1PgfnQ7b1oBduX1ihB8B9f6U7FQ4tQk0l+Xuf6UfuKqxUNE/f7UCvn9acd+YpAHkR6wf60DBH3t/WlSg+I+tKiwo5DpG12967eYX7YYxg6XLuKrCwHJmBBG/DnFW9LpFtXh3bzXUKOGRWCi5bACEMBsJAYmeRq5b6pWlYQGMcsnj5xBPDx8PCut0vVm5dKmVVWCkFiBsVBkDifavGerLFW+mx6qj5HMdIWtRqiv4m8t2JG63AYJBMRdAnbifarWl6LRGGIYeHfdoHkHYiul1XVO5a32uDyBB+QPP0JrE6RtOUKqzI45lRt/iDDYexrJNMfQ5Tr8HFpApODOysJ4lUQifEbsd/AUOoHRL38tPachmGTA/92EWCSPBycVyAMZehqh0kl7U2zcCq1u2dys5GODFWZsQBPDx3rb6o6r8IFe3/wB82MkmRgxUqscpPE+cetakklszXS0m7s9Q/A22tJa1NkKyFmW4Lr5BnMuyu3f3ME7sDUFropl3TUM3GAz4uojldtwD7Vmt/Ect3b9sosyeyCXJ24EXQZ+Rn05vudP6W6o7O+toyCZDoduUlGX8xXDOc4u0r/Z/0RLR1tOWMtvnzoW7dq8pOTXnE/y6y4hHgN7pBrmtJ1TvDUO7glXNwkEo5Iedi3aSTv8AEa3E6etRHaado4tm/LntbUH5U630zp8hnfs7jbHL2kt+YFHO1H1g/ZmaerFvGiiOgZubW2tggAsUdvhEd4qpnYbAE8gI5TXdItt+zBk45SQLY5yIusrEgCTCnjW7b0hy7pYEcJtMIP8AiLbfKs/XXCrBb2pcJeBHfyYWyGBkICMuETH8x2rbh5znaaf3Lk31dfsRXOrqkS2oRZnbtbyn6bisu/0UiHE98ETPaXLiniP5m8QR8q2fwOjkE6lyIkEWW72QIjgeG3Go9XYsFCbF1mNuAyumOzEkR8yeXh8+uiLMdNDbBBCKCswY3E7GJ4VNNIigR4VBQGnlQThHOiDQceH36VSELhwpwNNVp+/2poamBIyzxqJlipMqJq4TcWRKNkAb7miznkfeT+Rova8KYzkef0rtjqKRzSg0RXrhkDHz2/eKuKQeRHr/AFBqo17cGphqh9mhLewfQc1nz9xUbWj4/fvUnajxo5+fy3qsiXEryRz+/lQ+vv8ArU5Xwn3kfWo3U+M/fpTUiHEiMef36GjA+/vegSRTTv4j5VWRNBBHI/nQnz+opmXKf8ppwfz9xFFhQ7I+P1FKmz9zRp2M7vo7qxYADEm9IkGYQ+gU7/NjU+o6vMIOnuvZIAARv7S0QBAGLSRtG+9ef9HG9p97N3E8wBCE+aMSK6bo7+IhXEam0RP/AJlsSPU2zv8A8JNeNtR6P2NQdOX7AjV2oX/fWgblo+qiWTn/AEqn11Ni90devdx+zSVZTMMSAveUgjcjunjzBqZf4i6EsVa4y7GSbbRG/hJgx4VwH8ROtPR160FsBluG4mTrbxQoJLBlyEnhuBNLkt7qxqXY5nqreye5bD4G4pw8A/KfnHyNOudGXxau6kjuJdt5FZKrBCkMYmQWt7Dzrm9LqzZuqbTZsIIZQdyRwCsATxiI966LpPp6+mnuLad0s3GP4mwRGFxu6wOQyVG7vlIxPAScupbnTzbja7HSaPonU3ba3LQuujqSCbYuiJ/vXJjcfnTj1U1JO1t1PgLNpfpwrP6Et9olsqzdgiW8REZ3nRWumPHtGKiN4Rd4ivU9BodULaqdQi7fD2WZG8lcsxPhwHD501OStIiaqpX+Dhm6k6iASjuYPdm2hBnh/Zus7RxPM1b0XU/UW3RktKrHiCyMBuIyR3YHhM7xArtrelvZY/ilyO4UWlnbj3S5JFR3Otlyyz27iozKUh0yVXDAkkbHcQQQJgxxmrjbe7fuYSbOV1HSesdSyJq8W7oxshpy4kMLWw4GT4+tc/eKXLzNct3bepEKReDq5QDEFQYWNl4Abnzk+h3P4gSoItFZIEPAYS0bwT6xVTUdY7l5hauBDbZgjAqDs5wJB5ETPyoVR2TB79t/uc3ZsoqrCqJAPACSRJPDc1Y0Lb3QI3tgwCORn8lNZfR3V9bLMwuXCx45YkGTyGG0GeY4860rYI5mYI3A5iDwHhU9GMLep99qBHrTzTc96QxRQZ6JaonWf0pgOQ+PtPCiy7Uxjtv+lOXh+9MQlHj+dPprffCmlqYiWo7lgGnA0cqadAVG0xHDemq4q8DQugN8QB8+fvW0dWupnLTsqiPD86lUiom0xHD2qEXa6FJSMXFovhvOmsPuP3qsL1OGopgOKjyPyphsg/uP1FP7WacFBpCorPa+5P6Uzhz/AM39atmz4GomQ+vzimKiCfvKlUmP/p+/kKVFhiRXde4GQTuiJnffjj2ikrlG8CaZYsX9SECdlwgJ2thbhEk7Wy8zueIJrhejumyt1chAJhjPI7ew4/KpdXqHsakMokKy3Bz4GYj1HjXJiktjpt3udjqNDnZJ7MBrbLbuntA3xA4mInLuvMGJEQK5jUaOyxIYsfM22A8NmAAqdusLMmounIZsSQdsmYyBEmQv6msu51muOwNzvgbhQRbAPAEYLtHpU3SCrKpYae6TZuNkAy5bqVMwcWB4wCJ860uiumLovfiASSoUNjxhVAWd9px48o34Vji4gcsbcpwCZsAD5txPA10XU+4bmoAsaaTtkVZ2ULvPaZnEKeG/ifSspV1l0N4ycdka/RPW8nUrbtlLe4trdKBgsmCQWJxBJJJiYO5IAFXdd0nqTfdNR2rW7eRlsgjwNgAsd7fcA7EEGsHpnoRtGwDaQgHZLihmB25N2jDKORA9Ipuv6YunTNculs7jhFz+KNixJgEzDbnxFPTUZK1uiJyd79S/o+sqWrwdbGRCswts5MHH4SIad5EGfnXU9J9PPfNo3MVYBR2YIlAYkEevE8PSvNdF0Hqbw7RFkNIDFlWRw2BMxx39a2ei+qN1C2RUZKUMbwGiT5xHDn4iqbRJ1ly4CpiSeUBjvy3iKtXru8yTBJEnhBkQI2rJ0HRTWlA7e648D2ZjyBZWIHzq8LHize4H/KBWZZZ1a/2jx/eb2yMVH70WfzpqCgBR400inkUKAGgedGiTTHOxoAFwULZBAI+/anA7cPltTXTj+m/0O1NASRIqIgz5fWhbfKZ/SPuPnTpn/SqEPU0JPhUOfGf2+XhUivz4zQIkFEGmsKQagB1Me2DxE/n70QacGqkxNFC7piOHCoRcrXmoL+nDD9a2jqGbgUhdP3/pTxqPWon07Lw3+/Coy/j/AErVSTIcWi8upp/bLWbPmfejmfGfv0qgNDFaNZ34k0qKAxLv8P13xvEDkGQN7kEflRHVjUjYX08N1P8ASutoV56nJdzoxRxOv6pal/8AzLbAcBkR+aAVQXqXqT/KB/8ANP0NeiHyoqKM2wxOG/8Awu4WRQW7PIF8yibCNxg7yYLAbbfOtzR3relL6e2Sqk5kzLElAAHgTj8uZrdI8vrXnvT9steuMjCe0YZA7YzsBHGOFc+tFakcW6N9G8r6nph6Ts3NK1ku0uAAAHiQwIxJXY7RNZS9C2tpTMjgbnfIn/FsOXAcq5Pqr0Xca8LmUWxsQp2YqBE/OD+Xl3AXaKWjpLSTUW3bsrX3luh0RQDeVKlNbGA/KkDUZenCgYSP2o02hmJjnQIcG9qM03nMb0aBiyoRSikTFMA8qjuttz58PuPenZUSaBFZLWW54iI+RjeDv8udSi5Bgj04miy8AP0j0pgc8DPr9j9KoQiAG2HHlv7wfP8AOns1J7O23EfL1piRHEeB8vKmIeGp4qFRHifqfrUk0hikfe1OFNmlNMRJNKmTRBpgB0qtct1bppWrUiWii9oNwMGq7WiPGr1yzUJMca1TTJaaKWR86VTtapU9wpGiaRBpUq4jYaTPOnCBSpUgMfrJ0r2dsopIuONo5KTDGfcfOa57S9TtS28ogMGGPI8DCA7UqVeTx3F6mj9NHr8Hw8Jq2dd0F0W1myQ8ZAgCDPdMmR4b+Q4b1dNKlXbws3PSjJ9WcnGqtVoAPzpwFKlXScgGFIPQpUAg3GgE0xLuwnjRpUASinTSpUwGk0C9KlSATUaNKgBrCKhuWgRGx8j786VKmIjt39twIGzcfn67xT7gyWU4nhuR9+1KlVIQrD5KOUj1/SpDtSpU2IbH3+1EUqVABBo0KVIBwNGlSqkIUVE9qaNKqQEB09ClSqr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AutoShape 4" descr="data:image/jpeg;base64,/9j/4AAQSkZJRgABAQAAAQABAAD/2wCEAAkGBhQSEBQUEhQVFBQVFhQVFRQVGBcVFxcXFRUXFhQXFRUXHCYeFxojGhcUHy8gIycpLCwsFR4xNTAqNSYrLCkBCQoKDgwOGg8PGikkHCQsLCwsLCwpLCwsLC0sLC8sLCwsLCwsLCwsLCwsLCwsLCwsKSwsLCwsLCwsLCwsLCwpLP/AABEIALcBEwMBIgACEQEDEQH/xAAbAAABBQEBAAAAAAAAAAAAAAABAAIDBAUGB//EAEUQAAIBAwICCAQEAwUFCAMAAAECEQADEgQhMUEFBhMiUWFxkTKBofAUscHhB0LRI1JyovEkU5Ky0hUzNENiZIKzFiVj/8QAGgEAAwEBAQEAAAAAAAAAAAAAAAECAwQFBv/EAC0RAAICAQIEBQMFAQEAAAAAAAABAhESAyEEEzFBIlFhkfAyceEUgbHB0bJi/9oADAMBAAIRAxEAPwCrjSxpytyOx5eB9Dz9OP507GvqTwBgFOxp2NFRQIaFrB6U0gNy++4KWlmOa4uXHzGPtXRY1ja5ZbVj/wBuP/rf+lc/ELKKT+bM30Xi20X+jyxtqXEGB7RsSB8J8t48as41HoTNtD4oh91FT41tD6URP6mNijjTsadjVEDAKMU/GljQMbFHGnY0caAG40op+NGKQDIohafFHGgBmNECn40saAGxSxp+NHGixjIo40+KIWiwGAUcafjSxosQzGjjT8aONFgMxpY0/GjjSsCPGjjT8aONFgR40sakiljRYyLGlUmNGixmQbcjemgEeY+o/wCr8/WpwtKKZAxd+FHGkbe8jY/Q+o5/n50Q/iI8+Xv+hj50rAEVg6rURqdSIJB06gsNwphgJHHcmPLnXQR9j+prARib2q4A9i0QeSlgsgiRO+/PyiufXfRev9M20l1vyNToX/w9rcEhFBjxUYkeoIIjlFXQtZnVayBpbZBJLKCxJPEbcDw2itfGtdJtwV+ROqvG/uMxo40/GiFq7IGRRxp+NHGiwGRRxp+NHGiwGBaONPxo40rAZjSC1JjRxosZHjRC0/GjjRYDMaONPxohaVgMxoxT8aONFgMxpY1JjRxosCOKIWn40caLAjijjT8aONFgR40sakxo40WBHFLGpMaWNKxkeNKn40aLAyMfs0R5VILf3+9Oxp2SRYn0+tHsh6+u9S40QtFiIOyI+H2PD34j6jyrlLd7K9qFbjhgd9hlfA+R7wHE8B4V2eNefdM3sdRfkA9otxOe/wDtNxV4bzki7+Q41ycTLFJnVw6ybXodL1S30do/+k/8zVtBayOq646VeBUZRHECchyk7H19a2bcEAjgeGxH5itNKSwivQjVTzk/UGNLGpAtOxrazIiC07GldMCYLcNlif8AMQPrUdjUlif7NwAYJJTY7SIDEmN9+G3OpyS2HiyXGljUgWiFqrFRHjRxqTGjjSsdEeNHGpMaONFgR40QtSY0caLAjxohakxo40WBHjSxqULSC0rAjxo41JjRxosCPGljUuNLGiwI8aWNS40saLAjxpY1LjSxpWBFjSxqXGljRY6IsaVS40KMh0YdjVyRKNEjL4CAAQT/ADVqfgS6q1u3dg+KMR6qQNxx8a860N+5Yuh1BLg5DNi4PeMyrSG+EcRwA3roD/EfV8S4nb+RPOeA47D74+GuMmpXKR6ktLRcaimdGvRV4mOxueuJA/apx0Fe/wB2fniPzNci/wDEbVb/ANtEeCJ8uFQ63rxqjbP+0srHgOHgeW3+tbLj5dNjJ8NDtZ246v3/AO5/mT/qryrrPpnGtuWyBmrMAu28al2CyDDHcxHpxrcHXvUYn/a7hx2kMe8YmAca5u9qXvapiLhuPdV/7QyJLqsgNxnLLxiR51GpxL1VTL09BQdo9E6k9B3LmmY24YI5WTKkxbQ8CJHGN+c1Zx32ieYnnz9D9+dcv1D6yvpVuFW2N5wysvdIU90EEjAjJvT6V6Roetel1g7IjFn2I7vEDKVIkSIkExuOFaaXF4rFk6nDZPJGCBTgtb2r6uqLc22ZmAneJIHGMQN+fhXH6rptkY/2LMm0PmiTIk90712riYVdnL+nm3SRpPaBEGfkSPqKqaHSCXMcLjRuT4HmfMfZ2PR/SXamChTiR3kbgCTupnl4VNoVAa8P/wCvD1tWz+tUtSMqaJcJQtMnC0cai1thSssoPet8QDt2i7b+p96mVlELKjwAgeHL5j3q8yMQhaWNShaONGQqIsaIWpcaWNGQUR40calxo40ZDoixo41JjRxpZBRHjRxqTGljSyCiPGiFqTGjjRkPEjxo40+KRgcaWQsRmNLGi91VEswA8SQB8iax9V1stLsgLn/hX3O/0oyHgzXxo41yl/rjcPwqi+uTH9PyrM1PTV64Za4R4BTiB8l/WnY+WzvSNpPDx5e9ELXnF7Vu/wAbs3+JifzNWdA6yVYcdhuw94/pUuVItaVnfYeVKuCurBMNty7zUqWZpyWYl29BMxtO37j04/lTbZBG/HhHlsTPmB+lTtYhxkxxHZhiIDFS24gjjvG5229KhuafB2IJMFgp2nYyhbfbbEkeZr5dNUdnXczelGIud0REj1A5x98KjuMXRgf5YJI5esVoXNPm6QeIHxQSYBgfl7j5wqwYn5AHcx6cq0ukmWrqjGFwra25usz/AIWj8qOn1jFhJ+FXxInaR4zWnf0DXLase8cykCA5xAO4Ow2bYnjiwis6zbVrii3ue+CI+IBch3RuJEqd62jT3oak+h0/TNtU1N1VAUZLAXYDK3bJ4eJ/WhoNQLbntHIGDnidhBWY/wARA8d6j1lu/dtXWNrvuEZShZ3YWzDiCSe6B4CQJ4b1Vt3Z0KQq5FwpaBIHeMg8Qdhw86tsKqJ6/qundKbbBNQgbsL7FQ+D9oqpid4aZziOO/pXmjdKWCQCXD90w+AWYnjP5+NVOmW7yrv31GW3HM5Hc89h8tqopbhSzAZdorR47rG8TGLfWqnaSb7muj0lT3Ok6J6Qt2HUhGkqVyLIRDjj8R8B48K6Lo/pm0997YYy1wFOQ/8AD2yZIO/wnbeuW115CSRauK7B3xy7RFClQFLKnhzMCWHhvV0HSVtnUm2WcFZGeIIW0EhWkBTtO6tz5xV6WrJbKqMdWCn4pW2eh6nUKUMGYKTHldUHcU3V3FIkwQA3g26tbO3HfY7V5mi3DdZEJeDbLcIBOJ2j4t5A8dvAxtXO1tZrmMjb45EkHugSIJ/mPHwMcDW64mTdNHLyPI9AtsCNuEkexg/kacpnhXPp00wILlhiXyUW7gUkuRuWSRB4bjwM1JpusgOKhSSduYBO3wswE8R7/KtFxUfX2B8JNeXubwoxWNf6XNsXMwJDhYUtM48zjA3U/Wq97rRiNgpZ2YWxlmsjCASpBPxR3QYINV+ojRH6eR0UUa4xusmoIDKykZY91V4yNobfmPekekdVcE9piJx7rW1GUxjsZnjt5GnzovuLkyOzijXnw6f1CTN1pEyrFSREzKtuDsdo5U0dYr3+9afMkDj4cKfNXmHLPQzsJOw8eXvVS70zZXjcQ+SnI+yzXnl/pRrjEuxY+LH8p4U9LgP8x/yj9aXMXmNaZ3tvp2yROcRyYMD7Rv8AKoL3WiyvDJvGAB/zEE+1cTB5T9N/kN6BsXI+En0AP5UZ+pXLS7HS6vrgxkW1C+BbvH24fnWJrOlLtzZ7jEeEwPYbfSqw0z81PsaculfwP1H6U8gxSBlMUfw88GX0Jj86cdK3Me37inLpj9kCnk+wvD3ZTeRxpCat/hCeQmiNIfKtMn5E3Fd0V0vRuPCmi+Sas/gjzA+tNfo8ngT9aa37BnFdyMHxNKj/ANnP4j6/0pUYMnmxIelL2NwLOxugRtEBidjx44/twqHpJ93kxD3h81vXUAH/AMVUb1R6a1RGqXeVXtLsSSInb/l+tXbwz7WZgazUK0Dk7koDyElHr56WljBPzt/Pc9FfSN0Yi7bjxT5y3D5biKoLpcZx4gkbb8CR+la/RehPaLviQcwx4bAtJk8BE+gpvSnQNy24cd+3dDXJSWxAYg5wNoaZI2g8RyqTXLVArIOjHjb+5dttA24rbG/zY1Hpeh1/G2rBkHt7yBhuChTK2o4bkefC4Pm7q/Za5qnRQWJbZcguRt9k0ST5ePkNzWn09Zv6e9Z1OotYKIuIoIYdpYUJi7LImW3BCnu1pBVFLzp+6HPqXurmtZLN+9a+K2i3VJG4Xu3XgeOPDzitTo5bLibqoynGAwWJAIAVW4d0gQK5rolLgtOtpzbb8PpGYhcu42nU3AdjsVBGw8zABNXl1eFmYMdwAAgHNrI7My3FcpBA3gkjhVabWPz7jkvFRo9JdBaG9fJW7FxAp7NEDIwPw96QCAIEDkR4wNXTdXtKVBe2rEwSxVAx4d7IDIHYc6yei9FbvW7d17cvkCYxm+FkFSHKopIIPHfs9hPGS3YYMLtsXbiYqoGNu4DAHeAtyhJMjckHcc5qlNS2aHLKHhT2Oj1fVm3iwtd0FYxbcHv22Y5mWUxbjw39+MtdGrbu3VuoyjBWYALmd3TuMwgKSFPnEg7iOq0Wpt6jE23ACtgUBIVXAJCN3gwmDi5AIhgSYkZ+s6NDXi7uxS6pTvKFYYpcDo3911f4tu78UYiQOMTLJmHpNMVe6tpYW5p7BEmBlbt8QT4qqrvz4jeDDZ1x1K99FYtYZs8cRJAYTAgwHnfgFPACuhWwbcEacsO6uLB7hYAFQcguA4GCJ4iQRINrWaux2QdQ1pLihCVtQhV9l+HZZnbfntTpN+hL6UcXo+nDba1prlq4GdgAe0uqrS+IlcyhBJA7qj3NK3prPbkKXAIDLLuWVTbyQwwAYEgzAEcZbjVbTdOnMstwK6NbiywIW8FYFluodvpxG/l0J0Fm9cXUqoxuW1lCsSSATxMxMjfiAPGm6VrsaozejjZu2brLkrW5JRpORG4UrJBmILAjdvKhe6QLYlR3WZBLW1cjJwNlJPMIQZjcDbnZ6O6urbuOVlFJcFeMhox+IQw2NTdD9Ci1YFsM7bycpG+3AQPCfL1qIulVFSSvYoDrBbLCLVpIIBd7XYYd4BnkNAi4NzsDAEAkAbiaTvF4Us3xMEAJ3B4lZPAczHI1m6jo+3pGtvbTNixgXSbgkZPvnPNmPqZ86111z3N3AVtsxiF7xAeYA27rr7Tzrp04xZz6jklsVrmjiTgDEGME4bSdwO8RPMTAqxY0dvY9pyO34e6p3GQAOMbcJHjtMTWJ1n6YW2Uti4VYsrMyESqqQSCOMsJjgNvlWsl4MJBkGeUcDEERtWqUHKkZPNQUn3C2jUEkTEADHunafEA8I25R501bKAQDcExxd24eTExTp+5Ioz9yT+tbYoxyl5lG/o3LjG4SkRizYnnwKpsP3q5bvNhDIjNzObbxw7oQcqjTNr6otsFGVjnIkMoZiMfQbcyT721YcvpQkuwSbrcp9HaoXEEjEwCy7iMu8PInmfCeHAm5gvgKKoBwoN9/Zq42lRnJJvoAIAKaw9vOfvxp9AtVE0MM+X1qA3jmiwO8GLb8MQIA8ZJ+ntYa59/vS4+JoBJCA+96j7I5gyMQpGPnIg+wI+dGf9KII+x+1NgkE0aaW8vp+9Kiwo4Dp3QPa1t5LoIZUgztsV4jxEc+ddP/AA41Vo6q6NSivbuSCG3UMXVldhzAJ38JJ5Vl9fukWv6+7de1csMbNtWt3BDAi2QePFZAg86h6qXgurthh3WZlYFsB39OAJbFoGXkfQ15+pBcmC/8v/qJ6UG7fzsz1290JY07tbuInYXSQGIRWtZESFb4lWJB8CQeBMc/1xsDS6Q2WTs7qlktPbGKXbNw97PEAZ91AwM77jnF7/tZOzFp9Rbe2IxW7qLNyAOABfTq0ctydudc91vuWx2VntVWJYIHzQcI3DkJsNoWImYFeZqPwNLqXprxqzlOpl7/APYLtM3byxwnKy+I9SVrrP4ma/UfgMLll0L3F7Rj2boxtg43Ve25KOy4hpUBoEEbiuW6vdGm1qF1AKutu8twYMpBFvLMFphZmOdehdUOsDFns6ty1nUMRbcsAUcnuhindUnaIJAYcuJ2nNKUX2SXvv8Agpxtfv8A5+Tl9PpSrvJIXsdCpgHZfwt1SSBxByUfOumsdWbQNu3debV9Qlu+neti6ArWgTAIJBEAxOMeli50dZe2+lvQLttrtyzecFVukXGtuGYTvkiyNz3gRPCsbRdP3bCmxe0T3dNdVxcS3L4t2rjK3cVQJIAMSNwNweOcE9ONX5fxQ5PN2Y2j0V3THUaa8sOmKwcu+FRiroykZCJeDIIG47ph3R2ssWkFq2rAjN4FxuyJxAYkGRJCgEyAI4Hl1uu1+l1KIt9b7tbIwuXLF63qFx3AN2y4DETxxHGdyZrjNN0iTqLpdVZVW7Cui7hCSAwgScRBnc7zNU9TFbfx/oaem5y36V86F/qx1sN2bXY3QbgbMoHuWyAZLJbEshBAIdSYxHkRvNrgRm7XCpKAsbDwWUQJLWYLBQAJnhyAqmuj0sMAHzBxxx0ygZJmp2sbiYBg8/Kq2hsYSTattkwa5izJMZQVVTK/FPMbCRtRzEqpWOUW3vtQOn+s5tWrptllAgLcPdyMGcVwBjKBwMiTA4jguh+lLguZ21UY5FrJZsSCCz9wsBELHrjxiu319p3ZU7BTZYxc72TxJ3yuAA8jAUHu8RNU+h+q34fUllXO06we0wyQg5DELIbcLvAj5b3F7WyK8it0p0aLurLumS/2GYJggMoAU842K+VddcNVLlk9o4HxPbRl82sXluEbgwMMv3qxc++dXNrGNCjdsYzTw96RSKIoOG8vY/1qEWzJ6yaa4UU25AUMztIhQMdlU7ljueQgGTMRP0PqHyNu4r5C1bLMxLAkFk7rcOATbbhHKrt1GZGU4mQVgyBDCPPxo2cwsMFJluBI4sSP5eMET51pCeLJkrVHFdcejn7SVTZmLZGTkRbBO8mAAjQo8K7axo4Qbb8W82O7GY33+kVS6UtFwMgRAuQZn47ToPD+9Py51oIxmZHv+1dGklk2jHUvFJkDWyOP9f0qP74/pV0vPEfl/WomtA7CPff2iunI5nEyulekTZweSFDbkDjIICfPc/IVfu3FzYgmJaJ4xJiQD4RVXpnQgquYlQ6nYkHYHhHDjU1u2cRk0kzueO/CYG/0/Woz8VFNLFDw/n707Pw+kUw2jzI9z9ih2ceH1NaZGVDu1PgfnQ7b1oBduX1ihB8B9f6U7FQ4tQk0l+Xuf6UfuKqxUNE/f7UCvn9acd+YpAHkR6wf60DBH3t/WlSg+I+tKiwo5DpG12967eYX7YYxg6XLuKrCwHJmBBG/DnFW9LpFtXh3bzXUKOGRWCi5bACEMBsJAYmeRq5b6pWlYQGMcsnj5xBPDx8PCut0vVm5dKmVVWCkFiBsVBkDifavGerLFW+mx6qj5HMdIWtRqiv4m8t2JG63AYJBMRdAnbifarWl6LRGGIYeHfdoHkHYiul1XVO5a32uDyBB+QPP0JrE6RtOUKqzI45lRt/iDDYexrJNMfQ5Tr8HFpApODOysJ4lUQifEbsd/AUOoHRL38tPachmGTA/92EWCSPBycVyAMZehqh0kl7U2zcCq1u2dys5GODFWZsQBPDx3rb6o6r8IFe3/wB82MkmRgxUqscpPE+cetakklszXS0m7s9Q/A22tJa1NkKyFmW4Lr5BnMuyu3f3ME7sDUFropl3TUM3GAz4uojldtwD7Vmt/Ect3b9sosyeyCXJ24EXQZ+Rn05vudP6W6o7O+toyCZDoduUlGX8xXDOc4u0r/Z/0RLR1tOWMtvnzoW7dq8pOTXnE/y6y4hHgN7pBrmtJ1TvDUO7glXNwkEo5Iedi3aSTv8AEa3E6etRHaado4tm/LntbUH5U630zp8hnfs7jbHL2kt+YFHO1H1g/ZmaerFvGiiOgZubW2tggAsUdvhEd4qpnYbAE8gI5TXdItt+zBk45SQLY5yIusrEgCTCnjW7b0hy7pYEcJtMIP8AiLbfKs/XXCrBb2pcJeBHfyYWyGBkICMuETH8x2rbh5znaaf3Lk31dfsRXOrqkS2oRZnbtbyn6bisu/0UiHE98ETPaXLiniP5m8QR8q2fwOjkE6lyIkEWW72QIjgeG3Go9XYsFCbF1mNuAyumOzEkR8yeXh8+uiLMdNDbBBCKCswY3E7GJ4VNNIigR4VBQGnlQThHOiDQceH36VSELhwpwNNVp+/2poamBIyzxqJlipMqJq4TcWRKNkAb7miznkfeT+Rova8KYzkef0rtjqKRzSg0RXrhkDHz2/eKuKQeRHr/AFBqo17cGphqh9mhLewfQc1nz9xUbWj4/fvUnajxo5+fy3qsiXEryRz+/lQ+vv8ArU5Xwn3kfWo3U+M/fpTUiHEiMef36GjA+/vegSRTTv4j5VWRNBBHI/nQnz+opmXKf8ppwfz9xFFhQ7I+P1FKmz9zRp2M7vo7qxYADEm9IkGYQ+gU7/NjU+o6vMIOnuvZIAARv7S0QBAGLSRtG+9ef9HG9p97N3E8wBCE+aMSK6bo7+IhXEam0RP/AJlsSPU2zv8A8JNeNtR6P2NQdOX7AjV2oX/fWgblo+qiWTn/AEqn11Ni90devdx+zSVZTMMSAveUgjcjunjzBqZf4i6EsVa4y7GSbbRG/hJgx4VwH8ROtPR160FsBluG4mTrbxQoJLBlyEnhuBNLkt7qxqXY5nqreye5bD4G4pw8A/KfnHyNOudGXxau6kjuJdt5FZKrBCkMYmQWt7Dzrm9LqzZuqbTZsIIZQdyRwCsATxiI966LpPp6+mnuLad0s3GP4mwRGFxu6wOQyVG7vlIxPAScupbnTzbja7HSaPonU3ba3LQuujqSCbYuiJ/vXJjcfnTj1U1JO1t1PgLNpfpwrP6Et9olsqzdgiW8REZ3nRWumPHtGKiN4Rd4ivU9BodULaqdQi7fD2WZG8lcsxPhwHD501OStIiaqpX+Dhm6k6iASjuYPdm2hBnh/Zus7RxPM1b0XU/UW3RktKrHiCyMBuIyR3YHhM7xArtrelvZY/ilyO4UWlnbj3S5JFR3Otlyyz27iozKUh0yVXDAkkbHcQQQJgxxmrjbe7fuYSbOV1HSesdSyJq8W7oxshpy4kMLWw4GT4+tc/eKXLzNct3bepEKReDq5QDEFQYWNl4Abnzk+h3P4gSoItFZIEPAYS0bwT6xVTUdY7l5hauBDbZgjAqDs5wJB5ETPyoVR2TB79t/uc3ZsoqrCqJAPACSRJPDc1Y0Lb3QI3tgwCORn8lNZfR3V9bLMwuXCx45YkGTyGG0GeY4860rYI5mYI3A5iDwHhU9GMLep99qBHrTzTc96QxRQZ6JaonWf0pgOQ+PtPCiy7Uxjtv+lOXh+9MQlHj+dPprffCmlqYiWo7lgGnA0cqadAVG0xHDemq4q8DQugN8QB8+fvW0dWupnLTsqiPD86lUiom0xHD2qEXa6FJSMXFovhvOmsPuP3qsL1OGopgOKjyPyphsg/uP1FP7WacFBpCorPa+5P6Uzhz/AM39atmz4GomQ+vzimKiCfvKlUmP/p+/kKVFhiRXde4GQTuiJnffjj2ikrlG8CaZYsX9SECdlwgJ2thbhEk7Wy8zueIJrhejumyt1chAJhjPI7ew4/KpdXqHsakMokKy3Bz4GYj1HjXJiktjpt3udjqNDnZJ7MBrbLbuntA3xA4mInLuvMGJEQK5jUaOyxIYsfM22A8NmAAqdusLMmounIZsSQdsmYyBEmQv6msu51muOwNzvgbhQRbAPAEYLtHpU3SCrKpYae6TZuNkAy5bqVMwcWB4wCJ860uiumLovfiASSoUNjxhVAWd9px48o34Vji4gcsbcpwCZsAD5txPA10XU+4bmoAsaaTtkVZ2ULvPaZnEKeG/ifSspV1l0N4ycdka/RPW8nUrbtlLe4trdKBgsmCQWJxBJJJiYO5IAFXdd0nqTfdNR2rW7eRlsgjwNgAsd7fcA7EEGsHpnoRtGwDaQgHZLihmB25N2jDKORA9Ipuv6YunTNculs7jhFz+KNixJgEzDbnxFPTUZK1uiJyd79S/o+sqWrwdbGRCswts5MHH4SIad5EGfnXU9J9PPfNo3MVYBR2YIlAYkEevE8PSvNdF0Hqbw7RFkNIDFlWRw2BMxx39a2ei+qN1C2RUZKUMbwGiT5xHDn4iqbRJ1ly4CpiSeUBjvy3iKtXru8yTBJEnhBkQI2rJ0HRTWlA7e648D2ZjyBZWIHzq8LHize4H/KBWZZZ1a/2jx/eb2yMVH70WfzpqCgBR400inkUKAGgedGiTTHOxoAFwULZBAI+/anA7cPltTXTj+m/0O1NASRIqIgz5fWhbfKZ/SPuPnTpn/SqEPU0JPhUOfGf2+XhUivz4zQIkFEGmsKQagB1Me2DxE/n70QacGqkxNFC7piOHCoRcrXmoL+nDD9a2jqGbgUhdP3/pTxqPWon07Lw3+/Coy/j/AErVSTIcWi8upp/bLWbPmfejmfGfv0qgNDFaNZ34k0qKAxLv8P13xvEDkGQN7kEflRHVjUjYX08N1P8ASutoV56nJdzoxRxOv6pal/8AzLbAcBkR+aAVQXqXqT/KB/8ANP0NeiHyoqKM2wxOG/8Awu4WRQW7PIF8yibCNxg7yYLAbbfOtzR3relL6e2Sqk5kzLElAAHgTj8uZrdI8vrXnvT9steuMjCe0YZA7YzsBHGOFc+tFakcW6N9G8r6nph6Ts3NK1ku0uAAAHiQwIxJXY7RNZS9C2tpTMjgbnfIn/FsOXAcq5Pqr0Xca8LmUWxsQp2YqBE/OD+Xl3AXaKWjpLSTUW3bsrX3luh0RQDeVKlNbGA/KkDUZenCgYSP2o02hmJjnQIcG9qM03nMb0aBiyoRSikTFMA8qjuttz58PuPenZUSaBFZLWW54iI+RjeDv8udSi5Bgj04miy8AP0j0pgc8DPr9j9KoQiAG2HHlv7wfP8AOns1J7O23EfL1piRHEeB8vKmIeGp4qFRHifqfrUk0hikfe1OFNmlNMRJNKmTRBpgB0qtct1bppWrUiWii9oNwMGq7WiPGr1yzUJMca1TTJaaKWR86VTtapU9wpGiaRBpUq4jYaTPOnCBSpUgMfrJ0r2dsopIuONo5KTDGfcfOa57S9TtS28ogMGGPI8DCA7UqVeTx3F6mj9NHr8Hw8Jq2dd0F0W1myQ8ZAgCDPdMmR4b+Q4b1dNKlXbws3PSjJ9WcnGqtVoAPzpwFKlXScgGFIPQpUAg3GgE0xLuwnjRpUASinTSpUwGk0C9KlSATUaNKgBrCKhuWgRGx8j786VKmIjt39twIGzcfn67xT7gyWU4nhuR9+1KlVIQrD5KOUj1/SpDtSpU2IbH3+1EUqVABBo0KVIBwNGlSqkIUVE9qaNKqQEB09ClSqr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1206" name="Picture 6" descr="http://ars.els-cdn.com/content/image/1-s2.0-S002209810700158X-gr7.jpg"/>
          <p:cNvPicPr>
            <a:picLocks noChangeAspect="1" noChangeArrowheads="1"/>
          </p:cNvPicPr>
          <p:nvPr/>
        </p:nvPicPr>
        <p:blipFill>
          <a:blip r:embed="rId7" cstate="print"/>
          <a:srcRect b="65108"/>
          <a:stretch>
            <a:fillRect/>
          </a:stretch>
        </p:blipFill>
        <p:spPr bwMode="auto">
          <a:xfrm>
            <a:off x="3059832" y="4221088"/>
            <a:ext cx="2843808" cy="2352462"/>
          </a:xfrm>
          <a:prstGeom prst="rect">
            <a:avLst/>
          </a:prstGeom>
          <a:noFill/>
        </p:spPr>
      </p:pic>
      <p:pic>
        <p:nvPicPr>
          <p:cNvPr id="51208" name="Picture 8" descr="http://ars.els-cdn.com/content/image/1-s2.0-S002209810700158X-gr7.jpg"/>
          <p:cNvPicPr>
            <a:picLocks noChangeAspect="1" noChangeArrowheads="1"/>
          </p:cNvPicPr>
          <p:nvPr/>
        </p:nvPicPr>
        <p:blipFill>
          <a:blip r:embed="rId7" cstate="print"/>
          <a:srcRect t="67976"/>
          <a:stretch>
            <a:fillRect/>
          </a:stretch>
        </p:blipFill>
        <p:spPr bwMode="auto">
          <a:xfrm>
            <a:off x="6010275" y="4221088"/>
            <a:ext cx="3133725" cy="2379191"/>
          </a:xfrm>
          <a:prstGeom prst="rect">
            <a:avLst/>
          </a:prstGeom>
          <a:noFill/>
        </p:spPr>
      </p:pic>
      <p:pic>
        <p:nvPicPr>
          <p:cNvPr id="51209" name="Picture 9"/>
          <p:cNvPicPr>
            <a:picLocks noChangeAspect="1" noChangeArrowheads="1"/>
          </p:cNvPicPr>
          <p:nvPr/>
        </p:nvPicPr>
        <p:blipFill>
          <a:blip r:embed="rId8" cstate="print"/>
          <a:srcRect/>
          <a:stretch>
            <a:fillRect/>
          </a:stretch>
        </p:blipFill>
        <p:spPr bwMode="auto">
          <a:xfrm>
            <a:off x="1" y="4213530"/>
            <a:ext cx="3059832" cy="23838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p:cNvPicPr>
            <a:picLocks noChangeAspect="1" noChangeArrowheads="1"/>
          </p:cNvPicPr>
          <p:nvPr/>
        </p:nvPicPr>
        <p:blipFill>
          <a:blip r:embed="rId2" cstate="print"/>
          <a:srcRect l="33950" t="50000" r="49447" b="23422"/>
          <a:stretch>
            <a:fillRect/>
          </a:stretch>
        </p:blipFill>
        <p:spPr bwMode="auto">
          <a:xfrm>
            <a:off x="6660232" y="1700808"/>
            <a:ext cx="2160240" cy="1944216"/>
          </a:xfrm>
          <a:prstGeom prst="rect">
            <a:avLst/>
          </a:prstGeom>
          <a:noFill/>
          <a:ln w="9525">
            <a:noFill/>
            <a:miter lim="800000"/>
            <a:headEnd/>
            <a:tailEnd/>
          </a:ln>
        </p:spPr>
      </p:pic>
      <p:pic>
        <p:nvPicPr>
          <p:cNvPr id="52229" name="Picture 5"/>
          <p:cNvPicPr>
            <a:picLocks noChangeAspect="1" noChangeArrowheads="1"/>
          </p:cNvPicPr>
          <p:nvPr/>
        </p:nvPicPr>
        <p:blipFill>
          <a:blip r:embed="rId3" cstate="print"/>
          <a:srcRect l="33397" t="47047" r="44466" b="16532"/>
          <a:stretch>
            <a:fillRect/>
          </a:stretch>
        </p:blipFill>
        <p:spPr bwMode="auto">
          <a:xfrm>
            <a:off x="6084168" y="3861048"/>
            <a:ext cx="2880320" cy="2664296"/>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l="30076" t="23422" r="25096" b="32281"/>
          <a:stretch>
            <a:fillRect/>
          </a:stretch>
        </p:blipFill>
        <p:spPr bwMode="auto">
          <a:xfrm>
            <a:off x="179512" y="3284984"/>
            <a:ext cx="5832648" cy="3240360"/>
          </a:xfrm>
          <a:prstGeom prst="rect">
            <a:avLst/>
          </a:prstGeom>
          <a:noFill/>
          <a:ln w="9525">
            <a:noFill/>
            <a:miter lim="800000"/>
            <a:headEnd/>
            <a:tailEnd/>
          </a:ln>
        </p:spPr>
      </p:pic>
      <p:pic>
        <p:nvPicPr>
          <p:cNvPr id="9220" name="Picture 2"/>
          <p:cNvPicPr>
            <a:picLocks noChangeAspect="1" noChangeArrowheads="1"/>
          </p:cNvPicPr>
          <p:nvPr/>
        </p:nvPicPr>
        <p:blipFill>
          <a:blip r:embed="rId5"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6"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7"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8"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9"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2852936"/>
            <a:ext cx="8640960" cy="369332"/>
          </a:xfrm>
          <a:prstGeom prst="rect">
            <a:avLst/>
          </a:prstGeom>
        </p:spPr>
        <p:txBody>
          <a:bodyPr wrap="square">
            <a:spAutoFit/>
          </a:bodyPr>
          <a:lstStyle/>
          <a:p>
            <a:r>
              <a:rPr lang="el-GR" b="1" dirty="0" smtClean="0">
                <a:latin typeface="+mn-lt"/>
              </a:rPr>
              <a:t>Παραδείγματα Μελετών &amp; </a:t>
            </a:r>
            <a:r>
              <a:rPr lang="en-US" b="1" dirty="0" smtClean="0">
                <a:latin typeface="+mn-lt"/>
              </a:rPr>
              <a:t>Monitoring</a:t>
            </a:r>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latin typeface="+mn-lt"/>
              </a:rPr>
              <a:t>Συνέπειες στις  Παραλίες Ωοτοκίας</a:t>
            </a:r>
          </a:p>
        </p:txBody>
      </p:sp>
      <p:grpSp>
        <p:nvGrpSpPr>
          <p:cNvPr id="3" name="20 - Ομάδα"/>
          <p:cNvGrpSpPr/>
          <p:nvPr/>
        </p:nvGrpSpPr>
        <p:grpSpPr>
          <a:xfrm>
            <a:off x="467544" y="1988840"/>
            <a:ext cx="1333554" cy="866810"/>
            <a:chOff x="1483363" y="3136731"/>
            <a:chExt cx="1333554" cy="866810"/>
          </a:xfrm>
        </p:grpSpPr>
        <p:sp>
          <p:nvSpPr>
            <p:cNvPr id="23" name="22 - Στρογγυλεμένο ορθογώνιο"/>
            <p:cNvSpPr/>
            <p:nvPr/>
          </p:nvSpPr>
          <p:spPr>
            <a:xfrm>
              <a:off x="1483363" y="3136731"/>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Στρογγυλεμένο ορθογώνιο 4"/>
            <p:cNvSpPr/>
            <p:nvPr/>
          </p:nvSpPr>
          <p:spPr>
            <a:xfrm>
              <a:off x="1525677" y="3179045"/>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Impacts</a:t>
              </a:r>
              <a:endParaRPr lang="el-GR" sz="2100" kern="1200" dirty="0"/>
            </a:p>
          </p:txBody>
        </p:sp>
      </p:grpSp>
      <p:sp>
        <p:nvSpPr>
          <p:cNvPr id="20" name="19 - Ορθογώνιο"/>
          <p:cNvSpPr/>
          <p:nvPr/>
        </p:nvSpPr>
        <p:spPr>
          <a:xfrm>
            <a:off x="395536" y="3284984"/>
            <a:ext cx="864096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Font typeface="Wingdings" pitchFamily="2" charset="2"/>
              <a:buChar char="q"/>
            </a:pPr>
            <a:r>
              <a:rPr lang="el-GR" dirty="0" smtClean="0">
                <a:latin typeface="+mn-lt"/>
              </a:rPr>
              <a:t> </a:t>
            </a:r>
            <a:r>
              <a:rPr lang="en-US" dirty="0" smtClean="0">
                <a:latin typeface="+mn-lt"/>
              </a:rPr>
              <a:t>Monitoring </a:t>
            </a:r>
            <a:r>
              <a:rPr lang="el-GR" dirty="0" smtClean="0">
                <a:latin typeface="+mn-lt"/>
              </a:rPr>
              <a:t>του </a:t>
            </a:r>
            <a:r>
              <a:rPr lang="el-GR" b="1" dirty="0" smtClean="0">
                <a:latin typeface="+mn-lt"/>
              </a:rPr>
              <a:t>πληθυσμού</a:t>
            </a:r>
            <a:r>
              <a:rPr lang="el-GR" dirty="0" smtClean="0">
                <a:latin typeface="+mn-lt"/>
              </a:rPr>
              <a:t> της θαλάσσιας χελώνας με χρήση δορυφόρου, </a:t>
            </a:r>
            <a:r>
              <a:rPr lang="en-US" dirty="0" smtClean="0">
                <a:latin typeface="+mn-lt"/>
              </a:rPr>
              <a:t>pit tags </a:t>
            </a:r>
            <a:r>
              <a:rPr lang="el-GR" dirty="0" smtClean="0">
                <a:latin typeface="+mn-lt"/>
              </a:rPr>
              <a:t>και απλών </a:t>
            </a:r>
            <a:r>
              <a:rPr lang="en-US" dirty="0" smtClean="0">
                <a:latin typeface="+mn-lt"/>
              </a:rPr>
              <a:t>markers (</a:t>
            </a:r>
            <a:r>
              <a:rPr lang="el-GR" dirty="0" smtClean="0">
                <a:latin typeface="+mn-lt"/>
              </a:rPr>
              <a:t>αριθμός ατόμων , πρότυπα κίνησης , αναπαραγωγή, </a:t>
            </a:r>
            <a:r>
              <a:rPr lang="el-GR" dirty="0" err="1" smtClean="0">
                <a:latin typeface="+mn-lt"/>
              </a:rPr>
              <a:t>τροφοληψία</a:t>
            </a:r>
            <a:r>
              <a:rPr lang="el-GR" dirty="0" smtClean="0">
                <a:latin typeface="+mn-lt"/>
              </a:rPr>
              <a:t> κ.α.)</a:t>
            </a:r>
            <a:endParaRPr lang="el-GR" i="1" dirty="0">
              <a:latin typeface="+mn-lt"/>
            </a:endParaRPr>
          </a:p>
        </p:txBody>
      </p:sp>
      <p:sp>
        <p:nvSpPr>
          <p:cNvPr id="1026" name="AutoShape 2" descr="data:image/jpeg;base64,/9j/4AAQSkZJRgABAQAAAQABAAD/2wCEAAkGBhQSEBQUEhQVFBQVFhQVFRQVGBcVFxcXFRUXFhQXFRUXHCYeFxojGhcUHy8gIycpLCwsFR4xNTAqNSYrLCkBCQoKDgwOGg8PGikkHCQsLCwsLCwpLCwsLC0sLC8sLCwsLCwsLCwsLCwsLCwsLCwsKSwsLCwsLCwsLCwsLCwpLP/AABEIALcBEwMBIgACEQEDEQH/xAAbAAABBQEBAAAAAAAAAAAAAAABAAIDBAUGB//EAEUQAAIBAwICCAQEAwUFCAMAAAECEQADEgQhMUEFBhMiUWFxkTKBofAUscHhB0LRI1JyovEkU5Ky0hUzNENiZIKzFiVj/8QAGgEAAwEBAQEAAAAAAAAAAAAAAAECAwQFBv/EAC0RAAICAQIEBQMFAQEAAAAAAAABAhESAyEEEzFBIlFhkfAyceEUgbHB0bJi/9oADAMBAAIRAxEAPwCrjSxpytyOx5eB9Dz9OP507GvqTwBgFOxp2NFRQIaFrB6U0gNy++4KWlmOa4uXHzGPtXRY1ja5ZbVj/wBuP/rf+lc/ELKKT+bM30Xi20X+jyxtqXEGB7RsSB8J8t48as41HoTNtD4oh91FT41tD6URP6mNijjTsadjVEDAKMU/GljQMbFHGnY0caAG40op+NGKQDIohafFHGgBmNECn40saAGxSxp+NHGixjIo40+KIWiwGAUcafjSxosQzGjjT8aONFgMxpY0/GjjSsCPGjjT8aONFgR40sakiljRYyLGlUmNGixmQbcjemgEeY+o/wCr8/WpwtKKZAxd+FHGkbe8jY/Q+o5/n50Q/iI8+Xv+hj50rAEVg6rURqdSIJB06gsNwphgJHHcmPLnXQR9j+prARib2q4A9i0QeSlgsgiRO+/PyiufXfRev9M20l1vyNToX/w9rcEhFBjxUYkeoIIjlFXQtZnVayBpbZBJLKCxJPEbcDw2itfGtdJtwV+ROqvG/uMxo40/GiFq7IGRRxp+NHGiwGRRxp+NHGiwGBaONPxo40rAZjSC1JjRxosZHjRC0/GjjRYDMaONPxohaVgMxoxT8aONFgMxpY1JjRxosCOKIWn40caLAjijjT8aONFgR40sakxo40WBHFLGpMaWNKxkeNKn40aLAyMfs0R5VILf3+9Oxp2SRYn0+tHsh6+u9S40QtFiIOyI+H2PD34j6jyrlLd7K9qFbjhgd9hlfA+R7wHE8B4V2eNefdM3sdRfkA9otxOe/wDtNxV4bzki7+Q41ycTLFJnVw6ybXodL1S30do/+k/8zVtBayOq646VeBUZRHECchyk7H19a2bcEAjgeGxH5itNKSwivQjVTzk/UGNLGpAtOxrazIiC07GldMCYLcNlif8AMQPrUdjUlif7NwAYJJTY7SIDEmN9+G3OpyS2HiyXGljUgWiFqrFRHjRxqTGjjSsdEeNHGpMaONFgR40QtSY0caLAjxohakxo40WBHjSxqULSC0rAjxo41JjRxosCPGljUuNLGiwI8aWNS40saLAjxpY1LjSxpWBFjSxqXGljRY6IsaVS40KMh0YdjVyRKNEjL4CAAQT/ADVqfgS6q1u3dg+KMR6qQNxx8a860N+5Yuh1BLg5DNi4PeMyrSG+EcRwA3roD/EfV8S4nb+RPOeA47D74+GuMmpXKR6ktLRcaimdGvRV4mOxueuJA/apx0Fe/wB2fniPzNci/wDEbVb/ANtEeCJ8uFQ63rxqjbP+0srHgOHgeW3+tbLj5dNjJ8NDtZ246v3/AO5/mT/qryrrPpnGtuWyBmrMAu28al2CyDDHcxHpxrcHXvUYn/a7hx2kMe8YmAca5u9qXvapiLhuPdV/7QyJLqsgNxnLLxiR51GpxL1VTL09BQdo9E6k9B3LmmY24YI5WTKkxbQ8CJHGN+c1Zx32ieYnnz9D9+dcv1D6yvpVuFW2N5wysvdIU90EEjAjJvT6V6Roetel1g7IjFn2I7vEDKVIkSIkExuOFaaXF4rFk6nDZPJGCBTgtb2r6uqLc22ZmAneJIHGMQN+fhXH6rptkY/2LMm0PmiTIk90712riYVdnL+nm3SRpPaBEGfkSPqKqaHSCXMcLjRuT4HmfMfZ2PR/SXamChTiR3kbgCTupnl4VNoVAa8P/wCvD1tWz+tUtSMqaJcJQtMnC0cai1thSssoPet8QDt2i7b+p96mVlELKjwAgeHL5j3q8yMQhaWNShaONGQqIsaIWpcaWNGQUR40calxo40ZDoixo41JjRxpZBRHjRxqTGljSyCiPGiFqTGjjRkPEjxo40+KRgcaWQsRmNLGi91VEswA8SQB8iax9V1stLsgLn/hX3O/0oyHgzXxo41yl/rjcPwqi+uTH9PyrM1PTV64Za4R4BTiB8l/WnY+WzvSNpPDx5e9ELXnF7Vu/wAbs3+JifzNWdA6yVYcdhuw94/pUuVItaVnfYeVKuCurBMNty7zUqWZpyWYl29BMxtO37j04/lTbZBG/HhHlsTPmB+lTtYhxkxxHZhiIDFS24gjjvG5229KhuafB2IJMFgp2nYyhbfbbEkeZr5dNUdnXczelGIud0REj1A5x98KjuMXRgf5YJI5esVoXNPm6QeIHxQSYBgfl7j5wqwYn5AHcx6cq0ukmWrqjGFwra25usz/AIWj8qOn1jFhJ+FXxInaR4zWnf0DXLase8cykCA5xAO4Ow2bYnjiwis6zbVrii3ue+CI+IBch3RuJEqd62jT3oak+h0/TNtU1N1VAUZLAXYDK3bJ4eJ/WhoNQLbntHIGDnidhBWY/wARA8d6j1lu/dtXWNrvuEZShZ3YWzDiCSe6B4CQJ4b1Vt3Z0KQq5FwpaBIHeMg8Qdhw86tsKqJ6/qundKbbBNQgbsL7FQ+D9oqpid4aZziOO/pXmjdKWCQCXD90w+AWYnjP5+NVOmW7yrv31GW3HM5Hc89h8tqopbhSzAZdorR47rG8TGLfWqnaSb7muj0lT3Ok6J6Qt2HUhGkqVyLIRDjj8R8B48K6Lo/pm0997YYy1wFOQ/8AD2yZIO/wnbeuW115CSRauK7B3xy7RFClQFLKnhzMCWHhvV0HSVtnUm2WcFZGeIIW0EhWkBTtO6tz5xV6WrJbKqMdWCn4pW2eh6nUKUMGYKTHldUHcU3V3FIkwQA3g26tbO3HfY7V5mi3DdZEJeDbLcIBOJ2j4t5A8dvAxtXO1tZrmMjb45EkHugSIJ/mPHwMcDW64mTdNHLyPI9AtsCNuEkexg/kacpnhXPp00wILlhiXyUW7gUkuRuWSRB4bjwM1JpusgOKhSSduYBO3wswE8R7/KtFxUfX2B8JNeXubwoxWNf6XNsXMwJDhYUtM48zjA3U/Wq97rRiNgpZ2YWxlmsjCASpBPxR3QYINV+ojRH6eR0UUa4xusmoIDKykZY91V4yNobfmPekekdVcE9piJx7rW1GUxjsZnjt5GnzovuLkyOzijXnw6f1CTN1pEyrFSREzKtuDsdo5U0dYr3+9afMkDj4cKfNXmHLPQzsJOw8eXvVS70zZXjcQ+SnI+yzXnl/pRrjEuxY+LH8p4U9LgP8x/yj9aXMXmNaZ3tvp2yROcRyYMD7Rv8AKoL3WiyvDJvGAB/zEE+1cTB5T9N/kN6BsXI+En0AP5UZ+pXLS7HS6vrgxkW1C+BbvH24fnWJrOlLtzZ7jEeEwPYbfSqw0z81PsaculfwP1H6U8gxSBlMUfw88GX0Jj86cdK3Me37inLpj9kCnk+wvD3ZTeRxpCat/hCeQmiNIfKtMn5E3Fd0V0vRuPCmi+Sas/gjzA+tNfo8ngT9aa37BnFdyMHxNKj/ANnP4j6/0pUYMnmxIelL2NwLOxugRtEBidjx44/twqHpJ93kxD3h81vXUAH/AMVUb1R6a1RGqXeVXtLsSSInb/l+tXbwz7WZgazUK0Dk7koDyElHr56WljBPzt/Pc9FfSN0Yi7bjxT5y3D5biKoLpcZx4gkbb8CR+la/RehPaLviQcwx4bAtJk8BE+gpvSnQNy24cd+3dDXJSWxAYg5wNoaZI2g8RyqTXLVArIOjHjb+5dttA24rbG/zY1Hpeh1/G2rBkHt7yBhuChTK2o4bkefC4Pm7q/Za5qnRQWJbZcguRt9k0ST5ePkNzWn09Zv6e9Z1OotYKIuIoIYdpYUJi7LImW3BCnu1pBVFLzp+6HPqXurmtZLN+9a+K2i3VJG4Xu3XgeOPDzitTo5bLibqoynGAwWJAIAVW4d0gQK5rolLgtOtpzbb8PpGYhcu42nU3AdjsVBGw8zABNXl1eFmYMdwAAgHNrI7My3FcpBA3gkjhVabWPz7jkvFRo9JdBaG9fJW7FxAp7NEDIwPw96QCAIEDkR4wNXTdXtKVBe2rEwSxVAx4d7IDIHYc6yei9FbvW7d17cvkCYxm+FkFSHKopIIPHfs9hPGS3YYMLtsXbiYqoGNu4DAHeAtyhJMjckHcc5qlNS2aHLKHhT2Oj1fVm3iwtd0FYxbcHv22Y5mWUxbjw39+MtdGrbu3VuoyjBWYALmd3TuMwgKSFPnEg7iOq0Wpt6jE23ACtgUBIVXAJCN3gwmDi5AIhgSYkZ+s6NDXi7uxS6pTvKFYYpcDo3911f4tu78UYiQOMTLJmHpNMVe6tpYW5p7BEmBlbt8QT4qqrvz4jeDDZ1x1K99FYtYZs8cRJAYTAgwHnfgFPACuhWwbcEacsO6uLB7hYAFQcguA4GCJ4iQRINrWaux2QdQ1pLihCVtQhV9l+HZZnbfntTpN+hL6UcXo+nDba1prlq4GdgAe0uqrS+IlcyhBJA7qj3NK3prPbkKXAIDLLuWVTbyQwwAYEgzAEcZbjVbTdOnMstwK6NbiywIW8FYFluodvpxG/l0J0Fm9cXUqoxuW1lCsSSATxMxMjfiAPGm6VrsaozejjZu2brLkrW5JRpORG4UrJBmILAjdvKhe6QLYlR3WZBLW1cjJwNlJPMIQZjcDbnZ6O6urbuOVlFJcFeMhox+IQw2NTdD9Ci1YFsM7bycpG+3AQPCfL1qIulVFSSvYoDrBbLCLVpIIBd7XYYd4BnkNAi4NzsDAEAkAbiaTvF4Us3xMEAJ3B4lZPAczHI1m6jo+3pGtvbTNixgXSbgkZPvnPNmPqZ86111z3N3AVtsxiF7xAeYA27rr7Tzrp04xZz6jklsVrmjiTgDEGME4bSdwO8RPMTAqxY0dvY9pyO34e6p3GQAOMbcJHjtMTWJ1n6YW2Uti4VYsrMyESqqQSCOMsJjgNvlWsl4MJBkGeUcDEERtWqUHKkZPNQUn3C2jUEkTEADHunafEA8I25R501bKAQDcExxd24eTExTp+5Ioz9yT+tbYoxyl5lG/o3LjG4SkRizYnnwKpsP3q5bvNhDIjNzObbxw7oQcqjTNr6otsFGVjnIkMoZiMfQbcyT721YcvpQkuwSbrcp9HaoXEEjEwCy7iMu8PInmfCeHAm5gvgKKoBwoN9/Zq42lRnJJvoAIAKaw9vOfvxp9AtVE0MM+X1qA3jmiwO8GLb8MQIA8ZJ+ntYa59/vS4+JoBJCA+96j7I5gyMQpGPnIg+wI+dGf9KII+x+1NgkE0aaW8vp+9Kiwo4Dp3QPa1t5LoIZUgztsV4jxEc+ddP/AA41Vo6q6NSivbuSCG3UMXVldhzAJ38JJ5Vl9fukWv6+7de1csMbNtWt3BDAi2QePFZAg86h6qXgurthh3WZlYFsB39OAJbFoGXkfQ15+pBcmC/8v/qJ6UG7fzsz1290JY07tbuInYXSQGIRWtZESFb4lWJB8CQeBMc/1xsDS6Q2WTs7qlktPbGKXbNw97PEAZ91AwM77jnF7/tZOzFp9Rbe2IxW7qLNyAOABfTq0ctydudc91vuWx2VntVWJYIHzQcI3DkJsNoWImYFeZqPwNLqXprxqzlOpl7/APYLtM3byxwnKy+I9SVrrP4ma/UfgMLll0L3F7Rj2boxtg43Ve25KOy4hpUBoEEbiuW6vdGm1qF1AKutu8twYMpBFvLMFphZmOdehdUOsDFns6ty1nUMRbcsAUcnuhindUnaIJAYcuJ2nNKUX2SXvv8Agpxtfv8A5+Tl9PpSrvJIXsdCpgHZfwt1SSBxByUfOumsdWbQNu3debV9Qlu+neti6ArWgTAIJBEAxOMeli50dZe2+lvQLttrtyzecFVukXGtuGYTvkiyNz3gRPCsbRdP3bCmxe0T3dNdVxcS3L4t2rjK3cVQJIAMSNwNweOcE9ONX5fxQ5PN2Y2j0V3THUaa8sOmKwcu+FRiroykZCJeDIIG47ph3R2ssWkFq2rAjN4FxuyJxAYkGRJCgEyAI4Hl1uu1+l1KIt9b7tbIwuXLF63qFx3AN2y4DETxxHGdyZrjNN0iTqLpdVZVW7Cui7hCSAwgScRBnc7zNU9TFbfx/oaem5y36V86F/qx1sN2bXY3QbgbMoHuWyAZLJbEshBAIdSYxHkRvNrgRm7XCpKAsbDwWUQJLWYLBQAJnhyAqmuj0sMAHzBxxx0ygZJmp2sbiYBg8/Kq2hsYSTattkwa5izJMZQVVTK/FPMbCRtRzEqpWOUW3vtQOn+s5tWrptllAgLcPdyMGcVwBjKBwMiTA4jguh+lLguZ21UY5FrJZsSCCz9wsBELHrjxiu319p3ZU7BTZYxc72TxJ3yuAA8jAUHu8RNU+h+q34fUllXO06we0wyQg5DELIbcLvAj5b3F7WyK8it0p0aLurLumS/2GYJggMoAU842K+VddcNVLlk9o4HxPbRl82sXluEbgwMMv3qxc++dXNrGNCjdsYzTw96RSKIoOG8vY/1qEWzJ6yaa4UU25AUMztIhQMdlU7ljueQgGTMRP0PqHyNu4r5C1bLMxLAkFk7rcOATbbhHKrt1GZGU4mQVgyBDCPPxo2cwsMFJluBI4sSP5eMET51pCeLJkrVHFdcejn7SVTZmLZGTkRbBO8mAAjQo8K7axo4Qbb8W82O7GY33+kVS6UtFwMgRAuQZn47ToPD+9Py51oIxmZHv+1dGklk2jHUvFJkDWyOP9f0qP74/pV0vPEfl/WomtA7CPff2iunI5nEyulekTZweSFDbkDjIICfPc/IVfu3FzYgmJaJ4xJiQD4RVXpnQgquYlQ6nYkHYHhHDjU1u2cRk0kzueO/CYG/0/Woz8VFNLFDw/n707Pw+kUw2jzI9z9ih2ceH1NaZGVDu1PgfnQ7b1oBduX1ihB8B9f6U7FQ4tQk0l+Xuf6UfuKqxUNE/f7UCvn9acd+YpAHkR6wf60DBH3t/WlSg+I+tKiwo5DpG12967eYX7YYxg6XLuKrCwHJmBBG/DnFW9LpFtXh3bzXUKOGRWCi5bACEMBsJAYmeRq5b6pWlYQGMcsnj5xBPDx8PCut0vVm5dKmVVWCkFiBsVBkDifavGerLFW+mx6qj5HMdIWtRqiv4m8t2JG63AYJBMRdAnbifarWl6LRGGIYeHfdoHkHYiul1XVO5a32uDyBB+QPP0JrE6RtOUKqzI45lRt/iDDYexrJNMfQ5Tr8HFpApODOysJ4lUQifEbsd/AUOoHRL38tPachmGTA/92EWCSPBycVyAMZehqh0kl7U2zcCq1u2dys5GODFWZsQBPDx3rb6o6r8IFe3/wB82MkmRgxUqscpPE+cetakklszXS0m7s9Q/A22tJa1NkKyFmW4Lr5BnMuyu3f3ME7sDUFropl3TUM3GAz4uojldtwD7Vmt/Ect3b9sosyeyCXJ24EXQZ+Rn05vudP6W6o7O+toyCZDoduUlGX8xXDOc4u0r/Z/0RLR1tOWMtvnzoW7dq8pOTXnE/y6y4hHgN7pBrmtJ1TvDUO7glXNwkEo5Iedi3aSTv8AEa3E6etRHaado4tm/LntbUH5U630zp8hnfs7jbHL2kt+YFHO1H1g/ZmaerFvGiiOgZubW2tggAsUdvhEd4qpnYbAE8gI5TXdItt+zBk45SQLY5yIusrEgCTCnjW7b0hy7pYEcJtMIP8AiLbfKs/XXCrBb2pcJeBHfyYWyGBkICMuETH8x2rbh5znaaf3Lk31dfsRXOrqkS2oRZnbtbyn6bisu/0UiHE98ETPaXLiniP5m8QR8q2fwOjkE6lyIkEWW72QIjgeG3Go9XYsFCbF1mNuAyumOzEkR8yeXh8+uiLMdNDbBBCKCswY3E7GJ4VNNIigR4VBQGnlQThHOiDQceH36VSELhwpwNNVp+/2poamBIyzxqJlipMqJq4TcWRKNkAb7miznkfeT+Rova8KYzkef0rtjqKRzSg0RXrhkDHz2/eKuKQeRHr/AFBqo17cGphqh9mhLewfQc1nz9xUbWj4/fvUnajxo5+fy3qsiXEryRz+/lQ+vv8ArU5Xwn3kfWo3U+M/fpTUiHEiMef36GjA+/vegSRTTv4j5VWRNBBHI/nQnz+opmXKf8ppwfz9xFFhQ7I+P1FKmz9zRp2M7vo7qxYADEm9IkGYQ+gU7/NjU+o6vMIOnuvZIAARv7S0QBAGLSRtG+9ef9HG9p97N3E8wBCE+aMSK6bo7+IhXEam0RP/AJlsSPU2zv8A8JNeNtR6P2NQdOX7AjV2oX/fWgblo+qiWTn/AEqn11Ni90devdx+zSVZTMMSAveUgjcjunjzBqZf4i6EsVa4y7GSbbRG/hJgx4VwH8ROtPR160FsBluG4mTrbxQoJLBlyEnhuBNLkt7qxqXY5nqreye5bD4G4pw8A/KfnHyNOudGXxau6kjuJdt5FZKrBCkMYmQWt7Dzrm9LqzZuqbTZsIIZQdyRwCsATxiI966LpPp6+mnuLad0s3GP4mwRGFxu6wOQyVG7vlIxPAScupbnTzbja7HSaPonU3ba3LQuujqSCbYuiJ/vXJjcfnTj1U1JO1t1PgLNpfpwrP6Et9olsqzdgiW8REZ3nRWumPHtGKiN4Rd4ivU9BodULaqdQi7fD2WZG8lcsxPhwHD501OStIiaqpX+Dhm6k6iASjuYPdm2hBnh/Zus7RxPM1b0XU/UW3RktKrHiCyMBuIyR3YHhM7xArtrelvZY/ilyO4UWlnbj3S5JFR3Otlyyz27iozKUh0yVXDAkkbHcQQQJgxxmrjbe7fuYSbOV1HSesdSyJq8W7oxshpy4kMLWw4GT4+tc/eKXLzNct3bepEKReDq5QDEFQYWNl4Abnzk+h3P4gSoItFZIEPAYS0bwT6xVTUdY7l5hauBDbZgjAqDs5wJB5ETPyoVR2TB79t/uc3ZsoqrCqJAPACSRJPDc1Y0Lb3QI3tgwCORn8lNZfR3V9bLMwuXCx45YkGTyGG0GeY4860rYI5mYI3A5iDwHhU9GMLep99qBHrTzTc96QxRQZ6JaonWf0pgOQ+PtPCiy7Uxjtv+lOXh+9MQlHj+dPprffCmlqYiWo7lgGnA0cqadAVG0xHDemq4q8DQugN8QB8+fvW0dWupnLTsqiPD86lUiom0xHD2qEXa6FJSMXFovhvOmsPuP3qsL1OGopgOKjyPyphsg/uP1FP7WacFBpCorPa+5P6Uzhz/AM39atmz4GomQ+vzimKiCfvKlUmP/p+/kKVFhiRXde4GQTuiJnffjj2ikrlG8CaZYsX9SECdlwgJ2thbhEk7Wy8zueIJrhejumyt1chAJhjPI7ew4/KpdXqHsakMokKy3Bz4GYj1HjXJiktjpt3udjqNDnZJ7MBrbLbuntA3xA4mInLuvMGJEQK5jUaOyxIYsfM22A8NmAAqdusLMmounIZsSQdsmYyBEmQv6msu51muOwNzvgbhQRbAPAEYLtHpU3SCrKpYae6TZuNkAy5bqVMwcWB4wCJ860uiumLovfiASSoUNjxhVAWd9px48o34Vji4gcsbcpwCZsAD5txPA10XU+4bmoAsaaTtkVZ2ULvPaZnEKeG/ifSspV1l0N4ycdka/RPW8nUrbtlLe4trdKBgsmCQWJxBJJJiYO5IAFXdd0nqTfdNR2rW7eRlsgjwNgAsd7fcA7EEGsHpnoRtGwDaQgHZLihmB25N2jDKORA9Ipuv6YunTNculs7jhFz+KNixJgEzDbnxFPTUZK1uiJyd79S/o+sqWrwdbGRCswts5MHH4SIad5EGfnXU9J9PPfNo3MVYBR2YIlAYkEevE8PSvNdF0Hqbw7RFkNIDFlWRw2BMxx39a2ei+qN1C2RUZKUMbwGiT5xHDn4iqbRJ1ly4CpiSeUBjvy3iKtXru8yTBJEnhBkQI2rJ0HRTWlA7e648D2ZjyBZWIHzq8LHize4H/KBWZZZ1a/2jx/eb2yMVH70WfzpqCgBR400inkUKAGgedGiTTHOxoAFwULZBAI+/anA7cPltTXTj+m/0O1NASRIqIgz5fWhbfKZ/SPuPnTpn/SqEPU0JPhUOfGf2+XhUivz4zQIkFEGmsKQagB1Me2DxE/n70QacGqkxNFC7piOHCoRcrXmoL+nDD9a2jqGbgUhdP3/pTxqPWon07Lw3+/Coy/j/AErVSTIcWi8upp/bLWbPmfejmfGfv0qgNDFaNZ34k0qKAxLv8P13xvEDkGQN7kEflRHVjUjYX08N1P8ASutoV56nJdzoxRxOv6pal/8AzLbAcBkR+aAVQXqXqT/KB/8ANP0NeiHyoqKM2wxOG/8Awu4WRQW7PIF8yibCNxg7yYLAbbfOtzR3relL6e2Sqk5kzLElAAHgTj8uZrdI8vrXnvT9steuMjCe0YZA7YzsBHGOFc+tFakcW6N9G8r6nph6Ts3NK1ku0uAAAHiQwIxJXY7RNZS9C2tpTMjgbnfIn/FsOXAcq5Pqr0Xca8LmUWxsQp2YqBE/OD+Xl3AXaKWjpLSTUW3bsrX3luh0RQDeVKlNbGA/KkDUZenCgYSP2o02hmJjnQIcG9qM03nMb0aBiyoRSikTFMA8qjuttz58PuPenZUSaBFZLWW54iI+RjeDv8udSi5Bgj04miy8AP0j0pgc8DPr9j9KoQiAG2HHlv7wfP8AOns1J7O23EfL1piRHEeB8vKmIeGp4qFRHifqfrUk0hikfe1OFNmlNMRJNKmTRBpgB0qtct1bppWrUiWii9oNwMGq7WiPGr1yzUJMca1TTJaaKWR86VTtapU9wpGiaRBpUq4jYaTPOnCBSpUgMfrJ0r2dsopIuONo5KTDGfcfOa57S9TtS28ogMGGPI8DCA7UqVeTx3F6mj9NHr8Hw8Jq2dd0F0W1myQ8ZAgCDPdMmR4b+Q4b1dNKlXbws3PSjJ9WcnGqtVoAPzpwFKlXScgGFIPQpUAg3GgE0xLuwnjRpUASinTSpUwGk0C9KlSATUaNKgBrCKhuWgRGx8j786VKmIjt39twIGzcfn67xT7gyWU4nhuR9+1KlVIQrD5KOUj1/SpDtSpU2IbH3+1EUqVABBo0KVIBwNGlSqkIUVE9qaNKqQEB09ClSqr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AutoShape 4" descr="data:image/jpeg;base64,/9j/4AAQSkZJRgABAQAAAQABAAD/2wCEAAkGBhQSEBQUEhQVFBQVFhQVFRQVGBcVFxcXFRUXFhQXFRUXHCYeFxojGhcUHy8gIycpLCwsFR4xNTAqNSYrLCkBCQoKDgwOGg8PGikkHCQsLCwsLCwpLCwsLC0sLC8sLCwsLCwsLCwsLCwsLCwsLCwsKSwsLCwsLCwsLCwsLCwpLP/AABEIALcBEwMBIgACEQEDEQH/xAAbAAABBQEBAAAAAAAAAAAAAAABAAIDBAUGB//EAEUQAAIBAwICCAQEAwUFCAMAAAECEQADEgQhMUEFBhMiUWFxkTKBofAUscHhB0LRI1JyovEkU5Ky0hUzNENiZIKzFiVj/8QAGgEAAwEBAQEAAAAAAAAAAAAAAAECAwQFBv/EAC0RAAICAQIEBQMFAQEAAAAAAAABAhESAyEEEzFBIlFhkfAyceEUgbHB0bJi/9oADAMBAAIRAxEAPwCrjSxpytyOx5eB9Dz9OP507GvqTwBgFOxp2NFRQIaFrB6U0gNy++4KWlmOa4uXHzGPtXRY1ja5ZbVj/wBuP/rf+lc/ELKKT+bM30Xi20X+jyxtqXEGB7RsSB8J8t48as41HoTNtD4oh91FT41tD6URP6mNijjTsadjVEDAKMU/GljQMbFHGnY0caAG40op+NGKQDIohafFHGgBmNECn40saAGxSxp+NHGixjIo40+KIWiwGAUcafjSxosQzGjjT8aONFgMxpY0/GjjSsCPGjjT8aONFgR40sakiljRYyLGlUmNGixmQbcjemgEeY+o/wCr8/WpwtKKZAxd+FHGkbe8jY/Q+o5/n50Q/iI8+Xv+hj50rAEVg6rURqdSIJB06gsNwphgJHHcmPLnXQR9j+prARib2q4A9i0QeSlgsgiRO+/PyiufXfRev9M20l1vyNToX/w9rcEhFBjxUYkeoIIjlFXQtZnVayBpbZBJLKCxJPEbcDw2itfGtdJtwV+ROqvG/uMxo40/GiFq7IGRRxp+NHGiwGRRxp+NHGiwGBaONPxo40rAZjSC1JjRxosZHjRC0/GjjRYDMaONPxohaVgMxoxT8aONFgMxpY1JjRxosCOKIWn40caLAjijjT8aONFgR40sakxo40WBHFLGpMaWNKxkeNKn40aLAyMfs0R5VILf3+9Oxp2SRYn0+tHsh6+u9S40QtFiIOyI+H2PD34j6jyrlLd7K9qFbjhgd9hlfA+R7wHE8B4V2eNefdM3sdRfkA9otxOe/wDtNxV4bzki7+Q41ycTLFJnVw6ybXodL1S30do/+k/8zVtBayOq646VeBUZRHECchyk7H19a2bcEAjgeGxH5itNKSwivQjVTzk/UGNLGpAtOxrazIiC07GldMCYLcNlif8AMQPrUdjUlif7NwAYJJTY7SIDEmN9+G3OpyS2HiyXGljUgWiFqrFRHjRxqTGjjSsdEeNHGpMaONFgR40QtSY0caLAjxohakxo40WBHjSxqULSC0rAjxo41JjRxosCPGljUuNLGiwI8aWNS40saLAjxpY1LjSxpWBFjSxqXGljRY6IsaVS40KMh0YdjVyRKNEjL4CAAQT/ADVqfgS6q1u3dg+KMR6qQNxx8a860N+5Yuh1BLg5DNi4PeMyrSG+EcRwA3roD/EfV8S4nb+RPOeA47D74+GuMmpXKR6ktLRcaimdGvRV4mOxueuJA/apx0Fe/wB2fniPzNci/wDEbVb/ANtEeCJ8uFQ63rxqjbP+0srHgOHgeW3+tbLj5dNjJ8NDtZ246v3/AO5/mT/qryrrPpnGtuWyBmrMAu28al2CyDDHcxHpxrcHXvUYn/a7hx2kMe8YmAca5u9qXvapiLhuPdV/7QyJLqsgNxnLLxiR51GpxL1VTL09BQdo9E6k9B3LmmY24YI5WTKkxbQ8CJHGN+c1Zx32ieYnnz9D9+dcv1D6yvpVuFW2N5wysvdIU90EEjAjJvT6V6Roetel1g7IjFn2I7vEDKVIkSIkExuOFaaXF4rFk6nDZPJGCBTgtb2r6uqLc22ZmAneJIHGMQN+fhXH6rptkY/2LMm0PmiTIk90712riYVdnL+nm3SRpPaBEGfkSPqKqaHSCXMcLjRuT4HmfMfZ2PR/SXamChTiR3kbgCTupnl4VNoVAa8P/wCvD1tWz+tUtSMqaJcJQtMnC0cai1thSssoPet8QDt2i7b+p96mVlELKjwAgeHL5j3q8yMQhaWNShaONGQqIsaIWpcaWNGQUR40calxo40ZDoixo41JjRxpZBRHjRxqTGljSyCiPGiFqTGjjRkPEjxo40+KRgcaWQsRmNLGi91VEswA8SQB8iax9V1stLsgLn/hX3O/0oyHgzXxo41yl/rjcPwqi+uTH9PyrM1PTV64Za4R4BTiB8l/WnY+WzvSNpPDx5e9ELXnF7Vu/wAbs3+JifzNWdA6yVYcdhuw94/pUuVItaVnfYeVKuCurBMNty7zUqWZpyWYl29BMxtO37j04/lTbZBG/HhHlsTPmB+lTtYhxkxxHZhiIDFS24gjjvG5229KhuafB2IJMFgp2nYyhbfbbEkeZr5dNUdnXczelGIud0REj1A5x98KjuMXRgf5YJI5esVoXNPm6QeIHxQSYBgfl7j5wqwYn5AHcx6cq0ukmWrqjGFwra25usz/AIWj8qOn1jFhJ+FXxInaR4zWnf0DXLase8cykCA5xAO4Ow2bYnjiwis6zbVrii3ue+CI+IBch3RuJEqd62jT3oak+h0/TNtU1N1VAUZLAXYDK3bJ4eJ/WhoNQLbntHIGDnidhBWY/wARA8d6j1lu/dtXWNrvuEZShZ3YWzDiCSe6B4CQJ4b1Vt3Z0KQq5FwpaBIHeMg8Qdhw86tsKqJ6/qundKbbBNQgbsL7FQ+D9oqpid4aZziOO/pXmjdKWCQCXD90w+AWYnjP5+NVOmW7yrv31GW3HM5Hc89h8tqopbhSzAZdorR47rG8TGLfWqnaSb7muj0lT3Ok6J6Qt2HUhGkqVyLIRDjj8R8B48K6Lo/pm0997YYy1wFOQ/8AD2yZIO/wnbeuW115CSRauK7B3xy7RFClQFLKnhzMCWHhvV0HSVtnUm2WcFZGeIIW0EhWkBTtO6tz5xV6WrJbKqMdWCn4pW2eh6nUKUMGYKTHldUHcU3V3FIkwQA3g26tbO3HfY7V5mi3DdZEJeDbLcIBOJ2j4t5A8dvAxtXO1tZrmMjb45EkHugSIJ/mPHwMcDW64mTdNHLyPI9AtsCNuEkexg/kacpnhXPp00wILlhiXyUW7gUkuRuWSRB4bjwM1JpusgOKhSSduYBO3wswE8R7/KtFxUfX2B8JNeXubwoxWNf6XNsXMwJDhYUtM48zjA3U/Wq97rRiNgpZ2YWxlmsjCASpBPxR3QYINV+ojRH6eR0UUa4xusmoIDKykZY91V4yNobfmPekekdVcE9piJx7rW1GUxjsZnjt5GnzovuLkyOzijXnw6f1CTN1pEyrFSREzKtuDsdo5U0dYr3+9afMkDj4cKfNXmHLPQzsJOw8eXvVS70zZXjcQ+SnI+yzXnl/pRrjEuxY+LH8p4U9LgP8x/yj9aXMXmNaZ3tvp2yROcRyYMD7Rv8AKoL3WiyvDJvGAB/zEE+1cTB5T9N/kN6BsXI+En0AP5UZ+pXLS7HS6vrgxkW1C+BbvH24fnWJrOlLtzZ7jEeEwPYbfSqw0z81PsaculfwP1H6U8gxSBlMUfw88GX0Jj86cdK3Me37inLpj9kCnk+wvD3ZTeRxpCat/hCeQmiNIfKtMn5E3Fd0V0vRuPCmi+Sas/gjzA+tNfo8ngT9aa37BnFdyMHxNKj/ANnP4j6/0pUYMnmxIelL2NwLOxugRtEBidjx44/twqHpJ93kxD3h81vXUAH/AMVUb1R6a1RGqXeVXtLsSSInb/l+tXbwz7WZgazUK0Dk7koDyElHr56WljBPzt/Pc9FfSN0Yi7bjxT5y3D5biKoLpcZx4gkbb8CR+la/RehPaLviQcwx4bAtJk8BE+gpvSnQNy24cd+3dDXJSWxAYg5wNoaZI2g8RyqTXLVArIOjHjb+5dttA24rbG/zY1Hpeh1/G2rBkHt7yBhuChTK2o4bkefC4Pm7q/Za5qnRQWJbZcguRt9k0ST5ePkNzWn09Zv6e9Z1OotYKIuIoIYdpYUJi7LImW3BCnu1pBVFLzp+6HPqXurmtZLN+9a+K2i3VJG4Xu3XgeOPDzitTo5bLibqoynGAwWJAIAVW4d0gQK5rolLgtOtpzbb8PpGYhcu42nU3AdjsVBGw8zABNXl1eFmYMdwAAgHNrI7My3FcpBA3gkjhVabWPz7jkvFRo9JdBaG9fJW7FxAp7NEDIwPw96QCAIEDkR4wNXTdXtKVBe2rEwSxVAx4d7IDIHYc6yei9FbvW7d17cvkCYxm+FkFSHKopIIPHfs9hPGS3YYMLtsXbiYqoGNu4DAHeAtyhJMjckHcc5qlNS2aHLKHhT2Oj1fVm3iwtd0FYxbcHv22Y5mWUxbjw39+MtdGrbu3VuoyjBWYALmd3TuMwgKSFPnEg7iOq0Wpt6jE23ACtgUBIVXAJCN3gwmDi5AIhgSYkZ+s6NDXi7uxS6pTvKFYYpcDo3911f4tu78UYiQOMTLJmHpNMVe6tpYW5p7BEmBlbt8QT4qqrvz4jeDDZ1x1K99FYtYZs8cRJAYTAgwHnfgFPACuhWwbcEacsO6uLB7hYAFQcguA4GCJ4iQRINrWaux2QdQ1pLihCVtQhV9l+HZZnbfntTpN+hL6UcXo+nDba1prlq4GdgAe0uqrS+IlcyhBJA7qj3NK3prPbkKXAIDLLuWVTbyQwwAYEgzAEcZbjVbTdOnMstwK6NbiywIW8FYFluodvpxG/l0J0Fm9cXUqoxuW1lCsSSATxMxMjfiAPGm6VrsaozejjZu2brLkrW5JRpORG4UrJBmILAjdvKhe6QLYlR3WZBLW1cjJwNlJPMIQZjcDbnZ6O6urbuOVlFJcFeMhox+IQw2NTdD9Ci1YFsM7bycpG+3AQPCfL1qIulVFSSvYoDrBbLCLVpIIBd7XYYd4BnkNAi4NzsDAEAkAbiaTvF4Us3xMEAJ3B4lZPAczHI1m6jo+3pGtvbTNixgXSbgkZPvnPNmPqZ86111z3N3AVtsxiF7xAeYA27rr7Tzrp04xZz6jklsVrmjiTgDEGME4bSdwO8RPMTAqxY0dvY9pyO34e6p3GQAOMbcJHjtMTWJ1n6YW2Uti4VYsrMyESqqQSCOMsJjgNvlWsl4MJBkGeUcDEERtWqUHKkZPNQUn3C2jUEkTEADHunafEA8I25R501bKAQDcExxd24eTExTp+5Ioz9yT+tbYoxyl5lG/o3LjG4SkRizYnnwKpsP3q5bvNhDIjNzObbxw7oQcqjTNr6otsFGVjnIkMoZiMfQbcyT721YcvpQkuwSbrcp9HaoXEEjEwCy7iMu8PInmfCeHAm5gvgKKoBwoN9/Zq42lRnJJvoAIAKaw9vOfvxp9AtVE0MM+X1qA3jmiwO8GLb8MQIA8ZJ+ntYa59/vS4+JoBJCA+96j7I5gyMQpGPnIg+wI+dGf9KII+x+1NgkE0aaW8vp+9Kiwo4Dp3QPa1t5LoIZUgztsV4jxEc+ddP/AA41Vo6q6NSivbuSCG3UMXVldhzAJ38JJ5Vl9fukWv6+7de1csMbNtWt3BDAi2QePFZAg86h6qXgurthh3WZlYFsB39OAJbFoGXkfQ15+pBcmC/8v/qJ6UG7fzsz1290JY07tbuInYXSQGIRWtZESFb4lWJB8CQeBMc/1xsDS6Q2WTs7qlktPbGKXbNw97PEAZ91AwM77jnF7/tZOzFp9Rbe2IxW7qLNyAOABfTq0ctydudc91vuWx2VntVWJYIHzQcI3DkJsNoWImYFeZqPwNLqXprxqzlOpl7/APYLtM3byxwnKy+I9SVrrP4ma/UfgMLll0L3F7Rj2boxtg43Ve25KOy4hpUBoEEbiuW6vdGm1qF1AKutu8twYMpBFvLMFphZmOdehdUOsDFns6ty1nUMRbcsAUcnuhindUnaIJAYcuJ2nNKUX2SXvv8Agpxtfv8A5+Tl9PpSrvJIXsdCpgHZfwt1SSBxByUfOumsdWbQNu3debV9Qlu+neti6ArWgTAIJBEAxOMeli50dZe2+lvQLttrtyzecFVukXGtuGYTvkiyNz3gRPCsbRdP3bCmxe0T3dNdVxcS3L4t2rjK3cVQJIAMSNwNweOcE9ONX5fxQ5PN2Y2j0V3THUaa8sOmKwcu+FRiroykZCJeDIIG47ph3R2ssWkFq2rAjN4FxuyJxAYkGRJCgEyAI4Hl1uu1+l1KIt9b7tbIwuXLF63qFx3AN2y4DETxxHGdyZrjNN0iTqLpdVZVW7Cui7hCSAwgScRBnc7zNU9TFbfx/oaem5y36V86F/qx1sN2bXY3QbgbMoHuWyAZLJbEshBAIdSYxHkRvNrgRm7XCpKAsbDwWUQJLWYLBQAJnhyAqmuj0sMAHzBxxx0ygZJmp2sbiYBg8/Kq2hsYSTattkwa5izJMZQVVTK/FPMbCRtRzEqpWOUW3vtQOn+s5tWrptllAgLcPdyMGcVwBjKBwMiTA4jguh+lLguZ21UY5FrJZsSCCz9wsBELHrjxiu319p3ZU7BTZYxc72TxJ3yuAA8jAUHu8RNU+h+q34fUllXO06we0wyQg5DELIbcLvAj5b3F7WyK8it0p0aLurLumS/2GYJggMoAU842K+VddcNVLlk9o4HxPbRl82sXluEbgwMMv3qxc++dXNrGNCjdsYzTw96RSKIoOG8vY/1qEWzJ6yaa4UU25AUMztIhQMdlU7ljueQgGTMRP0PqHyNu4r5C1bLMxLAkFk7rcOATbbhHKrt1GZGU4mQVgyBDCPPxo2cwsMFJluBI4sSP5eMET51pCeLJkrVHFdcejn7SVTZmLZGTkRbBO8mAAjQo8K7axo4Qbb8W82O7GY33+kVS6UtFwMgRAuQZn47ToPD+9Py51oIxmZHv+1dGklk2jHUvFJkDWyOP9f0qP74/pV0vPEfl/WomtA7CPff2iunI5nEyulekTZweSFDbkDjIICfPc/IVfu3FzYgmJaJ4xJiQD4RVXpnQgquYlQ6nYkHYHhHDjU1u2cRk0kzueO/CYG/0/Woz8VFNLFDw/n707Pw+kUw2jzI9z9ih2ceH1NaZGVDu1PgfnQ7b1oBduX1ihB8B9f6U7FQ4tQk0l+Xuf6UfuKqxUNE/f7UCvn9acd+YpAHkR6wf60DBH3t/WlSg+I+tKiwo5DpG12967eYX7YYxg6XLuKrCwHJmBBG/DnFW9LpFtXh3bzXUKOGRWCi5bACEMBsJAYmeRq5b6pWlYQGMcsnj5xBPDx8PCut0vVm5dKmVVWCkFiBsVBkDifavGerLFW+mx6qj5HMdIWtRqiv4m8t2JG63AYJBMRdAnbifarWl6LRGGIYeHfdoHkHYiul1XVO5a32uDyBB+QPP0JrE6RtOUKqzI45lRt/iDDYexrJNMfQ5Tr8HFpApODOysJ4lUQifEbsd/AUOoHRL38tPachmGTA/92EWCSPBycVyAMZehqh0kl7U2zcCq1u2dys5GODFWZsQBPDx3rb6o6r8IFe3/wB82MkmRgxUqscpPE+cetakklszXS0m7s9Q/A22tJa1NkKyFmW4Lr5BnMuyu3f3ME7sDUFropl3TUM3GAz4uojldtwD7Vmt/Ect3b9sosyeyCXJ24EXQZ+Rn05vudP6W6o7O+toyCZDoduUlGX8xXDOc4u0r/Z/0RLR1tOWMtvnzoW7dq8pOTXnE/y6y4hHgN7pBrmtJ1TvDUO7glXNwkEo5Iedi3aSTv8AEa3E6etRHaado4tm/LntbUH5U630zp8hnfs7jbHL2kt+YFHO1H1g/ZmaerFvGiiOgZubW2tggAsUdvhEd4qpnYbAE8gI5TXdItt+zBk45SQLY5yIusrEgCTCnjW7b0hy7pYEcJtMIP8AiLbfKs/XXCrBb2pcJeBHfyYWyGBkICMuETH8x2rbh5znaaf3Lk31dfsRXOrqkS2oRZnbtbyn6bisu/0UiHE98ETPaXLiniP5m8QR8q2fwOjkE6lyIkEWW72QIjgeG3Go9XYsFCbF1mNuAyumOzEkR8yeXh8+uiLMdNDbBBCKCswY3E7GJ4VNNIigR4VBQGnlQThHOiDQceH36VSELhwpwNNVp+/2poamBIyzxqJlipMqJq4TcWRKNkAb7miznkfeT+Rova8KYzkef0rtjqKRzSg0RXrhkDHz2/eKuKQeRHr/AFBqo17cGphqh9mhLewfQc1nz9xUbWj4/fvUnajxo5+fy3qsiXEryRz+/lQ+vv8ArU5Xwn3kfWo3U+M/fpTUiHEiMef36GjA+/vegSRTTv4j5VWRNBBHI/nQnz+opmXKf8ppwfz9xFFhQ7I+P1FKmz9zRp2M7vo7qxYADEm9IkGYQ+gU7/NjU+o6vMIOnuvZIAARv7S0QBAGLSRtG+9ef9HG9p97N3E8wBCE+aMSK6bo7+IhXEam0RP/AJlsSPU2zv8A8JNeNtR6P2NQdOX7AjV2oX/fWgblo+qiWTn/AEqn11Ni90devdx+zSVZTMMSAveUgjcjunjzBqZf4i6EsVa4y7GSbbRG/hJgx4VwH8ROtPR160FsBluG4mTrbxQoJLBlyEnhuBNLkt7qxqXY5nqreye5bD4G4pw8A/KfnHyNOudGXxau6kjuJdt5FZKrBCkMYmQWt7Dzrm9LqzZuqbTZsIIZQdyRwCsATxiI966LpPp6+mnuLad0s3GP4mwRGFxu6wOQyVG7vlIxPAScupbnTzbja7HSaPonU3ba3LQuujqSCbYuiJ/vXJjcfnTj1U1JO1t1PgLNpfpwrP6Et9olsqzdgiW8REZ3nRWumPHtGKiN4Rd4ivU9BodULaqdQi7fD2WZG8lcsxPhwHD501OStIiaqpX+Dhm6k6iASjuYPdm2hBnh/Zus7RxPM1b0XU/UW3RktKrHiCyMBuIyR3YHhM7xArtrelvZY/ilyO4UWlnbj3S5JFR3Otlyyz27iozKUh0yVXDAkkbHcQQQJgxxmrjbe7fuYSbOV1HSesdSyJq8W7oxshpy4kMLWw4GT4+tc/eKXLzNct3bepEKReDq5QDEFQYWNl4Abnzk+h3P4gSoItFZIEPAYS0bwT6xVTUdY7l5hauBDbZgjAqDs5wJB5ETPyoVR2TB79t/uc3ZsoqrCqJAPACSRJPDc1Y0Lb3QI3tgwCORn8lNZfR3V9bLMwuXCx45YkGTyGG0GeY4860rYI5mYI3A5iDwHhU9GMLep99qBHrTzTc96QxRQZ6JaonWf0pgOQ+PtPCiy7Uxjtv+lOXh+9MQlHj+dPprffCmlqYiWo7lgGnA0cqadAVG0xHDemq4q8DQugN8QB8+fvW0dWupnLTsqiPD86lUiom0xHD2qEXa6FJSMXFovhvOmsPuP3qsL1OGopgOKjyPyphsg/uP1FP7WacFBpCorPa+5P6Uzhz/AM39atmz4GomQ+vzimKiCfvKlUmP/p+/kKVFhiRXde4GQTuiJnffjj2ikrlG8CaZYsX9SECdlwgJ2thbhEk7Wy8zueIJrhejumyt1chAJhjPI7ew4/KpdXqHsakMokKy3Bz4GYj1HjXJiktjpt3udjqNDnZJ7MBrbLbuntA3xA4mInLuvMGJEQK5jUaOyxIYsfM22A8NmAAqdusLMmounIZsSQdsmYyBEmQv6msu51muOwNzvgbhQRbAPAEYLtHpU3SCrKpYae6TZuNkAy5bqVMwcWB4wCJ860uiumLovfiASSoUNjxhVAWd9px48o34Vji4gcsbcpwCZsAD5txPA10XU+4bmoAsaaTtkVZ2ULvPaZnEKeG/ifSspV1l0N4ycdka/RPW8nUrbtlLe4trdKBgsmCQWJxBJJJiYO5IAFXdd0nqTfdNR2rW7eRlsgjwNgAsd7fcA7EEGsHpnoRtGwDaQgHZLihmB25N2jDKORA9Ipuv6YunTNculs7jhFz+KNixJgEzDbnxFPTUZK1uiJyd79S/o+sqWrwdbGRCswts5MHH4SIad5EGfnXU9J9PPfNo3MVYBR2YIlAYkEevE8PSvNdF0Hqbw7RFkNIDFlWRw2BMxx39a2ei+qN1C2RUZKUMbwGiT5xHDn4iqbRJ1ly4CpiSeUBjvy3iKtXru8yTBJEnhBkQI2rJ0HRTWlA7e648D2ZjyBZWIHzq8LHize4H/KBWZZZ1a/2jx/eb2yMVH70WfzpqCgBR400inkUKAGgedGiTTHOxoAFwULZBAI+/anA7cPltTXTj+m/0O1NASRIqIgz5fWhbfKZ/SPuPnTpn/SqEPU0JPhUOfGf2+XhUivz4zQIkFEGmsKQagB1Me2DxE/n70QacGqkxNFC7piOHCoRcrXmoL+nDD9a2jqGbgUhdP3/pTxqPWon07Lw3+/Coy/j/AErVSTIcWi8upp/bLWbPmfejmfGfv0qgNDFaNZ34k0qKAxLv8P13xvEDkGQN7kEflRHVjUjYX08N1P8ASutoV56nJdzoxRxOv6pal/8AzLbAcBkR+aAVQXqXqT/KB/8ANP0NeiHyoqKM2wxOG/8Awu4WRQW7PIF8yibCNxg7yYLAbbfOtzR3relL6e2Sqk5kzLElAAHgTj8uZrdI8vrXnvT9steuMjCe0YZA7YzsBHGOFc+tFakcW6N9G8r6nph6Ts3NK1ku0uAAAHiQwIxJXY7RNZS9C2tpTMjgbnfIn/FsOXAcq5Pqr0Xca8LmUWxsQp2YqBE/OD+Xl3AXaKWjpLSTUW3bsrX3luh0RQDeVKlNbGA/KkDUZenCgYSP2o02hmJjnQIcG9qM03nMb0aBiyoRSikTFMA8qjuttz58PuPenZUSaBFZLWW54iI+RjeDv8udSi5Bgj04miy8AP0j0pgc8DPr9j9KoQiAG2HHlv7wfP8AOns1J7O23EfL1piRHEeB8vKmIeGp4qFRHifqfrUk0hikfe1OFNmlNMRJNKmTRBpgB0qtct1bppWrUiWii9oNwMGq7WiPGr1yzUJMca1TTJaaKWR86VTtapU9wpGiaRBpUq4jYaTPOnCBSpUgMfrJ0r2dsopIuONo5KTDGfcfOa57S9TtS28ogMGGPI8DCA7UqVeTx3F6mj9NHr8Hw8Jq2dd0F0W1myQ8ZAgCDPdMmR4b+Q4b1dNKlXbws3PSjJ9WcnGqtVoAPzpwFKlXScgGFIPQpUAg3GgE0xLuwnjRpUASinTSpUwGk0C9KlSATUaNKgBrCKhuWgRGx8j786VKmIjt39twIGzcfn67xT7gyWU4nhuR9+1KlVIQrD5KOUj1/SpDtSpU2IbH3+1EUqVABBo0KVIBwNGlSqkIUVE9qaNKqQEB09ClSqrE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vpost.com.sg/rvmp/images/shipping_prohibited.png"/>
          <p:cNvPicPr>
            <a:picLocks noChangeAspect="1" noChangeArrowheads="1"/>
          </p:cNvPicPr>
          <p:nvPr/>
        </p:nvPicPr>
        <p:blipFill>
          <a:blip r:embed="rId2" cstate="print"/>
          <a:srcRect/>
          <a:stretch>
            <a:fillRect/>
          </a:stretch>
        </p:blipFill>
        <p:spPr bwMode="auto">
          <a:xfrm>
            <a:off x="6732240" y="1772816"/>
            <a:ext cx="2040582" cy="2104797"/>
          </a:xfrm>
          <a:prstGeom prst="rect">
            <a:avLst/>
          </a:prstGeom>
          <a:noFill/>
        </p:spPr>
      </p:pic>
      <p:pic>
        <p:nvPicPr>
          <p:cNvPr id="9220" name="Picture 2"/>
          <p:cNvPicPr>
            <a:picLocks noChangeAspect="1" noChangeArrowheads="1"/>
          </p:cNvPicPr>
          <p:nvPr/>
        </p:nvPicPr>
        <p:blipFill>
          <a:blip r:embed="rId3"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4"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5"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6"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7"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95536" y="3397056"/>
            <a:ext cx="8496944" cy="3416320"/>
          </a:xfrm>
          <a:prstGeom prst="rect">
            <a:avLst/>
          </a:prstGeom>
        </p:spPr>
        <p:txBody>
          <a:bodyPr wrap="square">
            <a:spAutoFit/>
          </a:bodyPr>
          <a:lstStyle/>
          <a:p>
            <a:pPr>
              <a:buFont typeface="Wingdings" pitchFamily="2" charset="2"/>
              <a:buChar char="q"/>
            </a:pPr>
            <a:r>
              <a:rPr lang="el-GR" dirty="0" smtClean="0">
                <a:latin typeface="+mn-lt"/>
              </a:rPr>
              <a:t> </a:t>
            </a:r>
            <a:r>
              <a:rPr lang="el-GR" b="1" dirty="0" smtClean="0">
                <a:latin typeface="+mn-lt"/>
              </a:rPr>
              <a:t>Κατάρτιση διαχειριστικών πλάνων </a:t>
            </a:r>
            <a:r>
              <a:rPr lang="el-GR" dirty="0" smtClean="0">
                <a:latin typeface="+mn-lt"/>
              </a:rPr>
              <a:t>(παρακολούθησης, προστασίας, αειφόρου ανάπτυξης)  για την αντιμετώπιση των προβλημάτων ) λαμβάνοντας υπόψη τις οικονομικές, κοινωνικές και θεσμικές παραμέτρους</a:t>
            </a:r>
          </a:p>
          <a:p>
            <a:endParaRPr lang="el-GR" dirty="0" smtClean="0">
              <a:latin typeface="+mn-lt"/>
            </a:endParaRPr>
          </a:p>
          <a:p>
            <a:r>
              <a:rPr lang="el-GR" dirty="0" smtClean="0">
                <a:latin typeface="+mn-lt"/>
              </a:rPr>
              <a:t>Π.χ. Κανόνας καλής συμπεριφοράς επισκεπτών ΄(σχετικές απαγορεύσεις), απαγόρευση εισόδου την νύχτα, 24</a:t>
            </a:r>
            <a:r>
              <a:rPr lang="el-GR" baseline="30000" dirty="0" smtClean="0">
                <a:latin typeface="+mn-lt"/>
              </a:rPr>
              <a:t>η</a:t>
            </a:r>
            <a:r>
              <a:rPr lang="el-GR" dirty="0" smtClean="0">
                <a:latin typeface="+mn-lt"/>
              </a:rPr>
              <a:t> φύλαξη σε χέρσο και θάλασσας, ενημέρωση/εκπαίδευση  κοινού, συνεργασία με τους χρήστες της περιοχής – αύξηση συμμετοχικής διαδικασίας, διοργάνωση εκδηλώσεων, περιβαλλοντική εκπαίδευση σε σχολεία, ενημερωτικό κέντρο, παροχή έντυπου ενημερωτικού υλικού κ.α. </a:t>
            </a:r>
            <a:endParaRPr lang="el-GR" b="1" dirty="0" smtClean="0">
              <a:latin typeface="+mn-lt"/>
            </a:endParaRPr>
          </a:p>
          <a:p>
            <a:endParaRPr lang="el-GR" dirty="0" smtClean="0">
              <a:latin typeface="+mn-lt"/>
            </a:endParaRPr>
          </a:p>
          <a:p>
            <a:endParaRPr lang="el-GR" dirty="0">
              <a:latin typeface="+mn-lt"/>
            </a:endParaRPr>
          </a:p>
          <a:p>
            <a:endParaRPr lang="el-GR" i="1" dirty="0">
              <a:latin typeface="+mn-lt"/>
            </a:endParaRPr>
          </a:p>
        </p:txBody>
      </p:sp>
      <p:sp>
        <p:nvSpPr>
          <p:cNvPr id="32" name="31 - Ορθογώνιο"/>
          <p:cNvSpPr/>
          <p:nvPr/>
        </p:nvSpPr>
        <p:spPr>
          <a:xfrm>
            <a:off x="2267744" y="2204864"/>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r>
              <a:rPr lang="el-GR" b="1" dirty="0" smtClean="0"/>
              <a:t>Δράσεις </a:t>
            </a:r>
            <a:r>
              <a:rPr lang="el-GR" b="1" dirty="0" smtClean="0">
                <a:latin typeface="+mn-lt"/>
              </a:rPr>
              <a:t> στις  Παραλίες Ωοτοκίας</a:t>
            </a:r>
          </a:p>
        </p:txBody>
      </p:sp>
      <p:grpSp>
        <p:nvGrpSpPr>
          <p:cNvPr id="21" name="20 - Ομάδα"/>
          <p:cNvGrpSpPr/>
          <p:nvPr/>
        </p:nvGrpSpPr>
        <p:grpSpPr>
          <a:xfrm>
            <a:off x="539552" y="1916832"/>
            <a:ext cx="1333554" cy="866810"/>
            <a:chOff x="854074" y="1199978"/>
            <a:chExt cx="1333554" cy="866810"/>
          </a:xfrm>
        </p:grpSpPr>
        <p:sp>
          <p:nvSpPr>
            <p:cNvPr id="25" name="24 - Στρογγυλεμένο ορθογώνιο"/>
            <p:cNvSpPr/>
            <p:nvPr/>
          </p:nvSpPr>
          <p:spPr>
            <a:xfrm>
              <a:off x="854074" y="1199978"/>
              <a:ext cx="1333554" cy="8668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Στρογγυλεμένο ορθογώνιο 4"/>
            <p:cNvSpPr/>
            <p:nvPr/>
          </p:nvSpPr>
          <p:spPr>
            <a:xfrm>
              <a:off x="896388" y="1242292"/>
              <a:ext cx="1248926" cy="782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Response</a:t>
              </a:r>
              <a:endParaRPr lang="el-GR" sz="2100" kern="1200" dirty="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itle 1"/>
          <p:cNvSpPr txBox="1">
            <a:spLocks/>
          </p:cNvSpPr>
          <p:nvPr/>
        </p:nvSpPr>
        <p:spPr>
          <a:xfrm>
            <a:off x="-36512" y="836712"/>
            <a:ext cx="7632848"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Διαχειριστικά Εργαλεία -  </a:t>
            </a:r>
            <a:r>
              <a:rPr lang="en-US" sz="2000" b="1" dirty="0" smtClean="0">
                <a:solidFill>
                  <a:srgbClr val="5F5F5F"/>
                </a:solidFill>
              </a:rPr>
              <a:t>D.P.S.I.R. &amp; </a:t>
            </a:r>
            <a:r>
              <a:rPr lang="el-GR" sz="2000" b="1" dirty="0" smtClean="0">
                <a:solidFill>
                  <a:srgbClr val="5F5F5F"/>
                </a:solidFill>
              </a:rPr>
              <a:t>Παραλίες Ωοτοκίας</a:t>
            </a:r>
            <a:r>
              <a:rPr lang="en-US" sz="2000" b="1" dirty="0" smtClean="0">
                <a:solidFill>
                  <a:srgbClr val="5F5F5F"/>
                </a:solidFill>
              </a:rPr>
              <a:t> </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30" name="29 - Ορθογώνιο"/>
          <p:cNvSpPr/>
          <p:nvPr/>
        </p:nvSpPr>
        <p:spPr>
          <a:xfrm>
            <a:off x="323528" y="2276872"/>
            <a:ext cx="8496944" cy="3416320"/>
          </a:xfrm>
          <a:prstGeom prst="rect">
            <a:avLst/>
          </a:prstGeom>
        </p:spPr>
        <p:txBody>
          <a:bodyPr wrap="square">
            <a:spAutoFit/>
          </a:bodyPr>
          <a:lstStyle/>
          <a:p>
            <a:r>
              <a:rPr lang="el-GR" dirty="0" smtClean="0">
                <a:latin typeface="+mn-lt"/>
              </a:rPr>
              <a:t>Επανάληψη του κύκλου                           Προσαρμοσμένη Διαχείριση</a:t>
            </a:r>
          </a:p>
          <a:p>
            <a:endParaRPr lang="el-GR" dirty="0" smtClean="0">
              <a:latin typeface="+mn-lt"/>
            </a:endParaRPr>
          </a:p>
          <a:p>
            <a:r>
              <a:rPr lang="el-GR" dirty="0" smtClean="0">
                <a:latin typeface="+mn-lt"/>
              </a:rPr>
              <a:t>Διαρκής παροχή πληροφορίας                       Αξιολόγηση των δράσεων και μέτρων </a:t>
            </a:r>
          </a:p>
          <a:p>
            <a:endParaRPr lang="el-GR" b="1" dirty="0">
              <a:latin typeface="+mn-lt"/>
            </a:endParaRPr>
          </a:p>
          <a:p>
            <a:r>
              <a:rPr lang="el-GR" dirty="0" smtClean="0">
                <a:latin typeface="+mn-lt"/>
              </a:rPr>
              <a:t>Επανασχεδίαση και διορθωτικές κινήσεις                       Αύξηση της αποτελεσματικότητας της διαχείρισης                                  αύξηση της κοινωνικής αποδοχής και συμμετοχής</a:t>
            </a:r>
          </a:p>
          <a:p>
            <a:endParaRPr lang="el-GR" dirty="0">
              <a:latin typeface="+mn-lt"/>
            </a:endParaRPr>
          </a:p>
          <a:p>
            <a:endParaRPr lang="el-GR" dirty="0" smtClean="0">
              <a:latin typeface="+mn-lt"/>
            </a:endParaRPr>
          </a:p>
          <a:p>
            <a:r>
              <a:rPr lang="el-GR" b="1" dirty="0" smtClean="0">
                <a:latin typeface="+mn-lt"/>
              </a:rPr>
              <a:t>        Αειφόρος ανάπτυξη και αρμονική συνύπαρξη ποικίλων δραστηριοτήτων  </a:t>
            </a:r>
          </a:p>
          <a:p>
            <a:endParaRPr lang="el-GR" dirty="0" smtClean="0">
              <a:latin typeface="+mn-lt"/>
            </a:endParaRPr>
          </a:p>
          <a:p>
            <a:endParaRPr lang="el-GR" dirty="0">
              <a:latin typeface="+mn-lt"/>
            </a:endParaRPr>
          </a:p>
          <a:p>
            <a:endParaRPr lang="el-GR" i="1" dirty="0">
              <a:latin typeface="+mn-lt"/>
            </a:endParaRPr>
          </a:p>
        </p:txBody>
      </p:sp>
      <p:cxnSp>
        <p:nvCxnSpPr>
          <p:cNvPr id="20" name="19 - Ευθύγραμμο βέλος σύνδεσης"/>
          <p:cNvCxnSpPr/>
          <p:nvPr/>
        </p:nvCxnSpPr>
        <p:spPr>
          <a:xfrm>
            <a:off x="2915816" y="2492896"/>
            <a:ext cx="792088"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3" name="22 - Ευθύγραμμο βέλος σύνδεσης"/>
          <p:cNvCxnSpPr/>
          <p:nvPr/>
        </p:nvCxnSpPr>
        <p:spPr>
          <a:xfrm>
            <a:off x="3491880" y="2996952"/>
            <a:ext cx="792088"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4" name="23 - Ευθύγραμμο βέλος σύνδεσης"/>
          <p:cNvCxnSpPr/>
          <p:nvPr/>
        </p:nvCxnSpPr>
        <p:spPr>
          <a:xfrm>
            <a:off x="4499992" y="3573016"/>
            <a:ext cx="792088"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7" name="26 - Ευθύγραμμο βέλος σύνδεσης"/>
          <p:cNvCxnSpPr/>
          <p:nvPr/>
        </p:nvCxnSpPr>
        <p:spPr>
          <a:xfrm>
            <a:off x="2339752" y="3861048"/>
            <a:ext cx="792088"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24" name="23 - Έλλειψη"/>
          <p:cNvSpPr/>
          <p:nvPr/>
        </p:nvSpPr>
        <p:spPr>
          <a:xfrm>
            <a:off x="5364088" y="2924944"/>
            <a:ext cx="1800200"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7" name="Title 1"/>
          <p:cNvSpPr txBox="1">
            <a:spLocks/>
          </p:cNvSpPr>
          <p:nvPr/>
        </p:nvSpPr>
        <p:spPr>
          <a:xfrm>
            <a:off x="251520" y="764704"/>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Προστατευμένες Περιοχές στην Μεσόγειο</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6" name="15 - Ορθογώνιο"/>
          <p:cNvSpPr/>
          <p:nvPr/>
        </p:nvSpPr>
        <p:spPr>
          <a:xfrm>
            <a:off x="611560" y="1772816"/>
            <a:ext cx="54726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Αριθμός Θ.Π.Π. &amp; Έκταση που Καλύπτουν ανά  Χώρα</a:t>
            </a:r>
            <a:endParaRPr lang="el-GR" dirty="0">
              <a:effectLst>
                <a:outerShdw blurRad="38100" dist="38100" dir="2700000" algn="tl">
                  <a:srgbClr val="000000">
                    <a:alpha val="43137"/>
                  </a:srgbClr>
                </a:outerShdw>
              </a:effectLst>
            </a:endParaRPr>
          </a:p>
        </p:txBody>
      </p:sp>
      <p:pic>
        <p:nvPicPr>
          <p:cNvPr id="34818" name="Picture 2"/>
          <p:cNvPicPr>
            <a:picLocks noChangeAspect="1" noChangeArrowheads="1"/>
          </p:cNvPicPr>
          <p:nvPr/>
        </p:nvPicPr>
        <p:blipFill>
          <a:blip r:embed="rId7" cstate="print"/>
          <a:srcRect/>
          <a:stretch>
            <a:fillRect/>
          </a:stretch>
        </p:blipFill>
        <p:spPr bwMode="auto">
          <a:xfrm>
            <a:off x="179512" y="2708920"/>
            <a:ext cx="8873961" cy="3744416"/>
          </a:xfrm>
          <a:prstGeom prst="rect">
            <a:avLst/>
          </a:prstGeom>
          <a:noFill/>
          <a:ln w="9525">
            <a:noFill/>
            <a:miter lim="800000"/>
            <a:headEnd/>
            <a:tailEnd/>
          </a:ln>
        </p:spPr>
      </p:pic>
      <p:cxnSp>
        <p:nvCxnSpPr>
          <p:cNvPr id="21" name="20 - Ευθύγραμμο βέλος σύνδεσης"/>
          <p:cNvCxnSpPr/>
          <p:nvPr/>
        </p:nvCxnSpPr>
        <p:spPr>
          <a:xfrm flipV="1">
            <a:off x="755576" y="3068960"/>
            <a:ext cx="1080120"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2" name="21 - Ευθύγραμμο βέλος σύνδεσης"/>
          <p:cNvCxnSpPr/>
          <p:nvPr/>
        </p:nvCxnSpPr>
        <p:spPr>
          <a:xfrm flipV="1">
            <a:off x="2915816" y="4149080"/>
            <a:ext cx="1008112" cy="28803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5" name="24 - Έλλειψη"/>
          <p:cNvSpPr/>
          <p:nvPr/>
        </p:nvSpPr>
        <p:spPr>
          <a:xfrm>
            <a:off x="3995936" y="3573016"/>
            <a:ext cx="2088232" cy="86409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l-GR"/>
          </a:p>
        </p:txBody>
      </p:sp>
      <p:sp>
        <p:nvSpPr>
          <p:cNvPr id="23" name="22 - Ορθογώνιο"/>
          <p:cNvSpPr/>
          <p:nvPr/>
        </p:nvSpPr>
        <p:spPr>
          <a:xfrm>
            <a:off x="4139952" y="3789040"/>
            <a:ext cx="1800200" cy="369332"/>
          </a:xfrm>
          <a:prstGeom prst="rect">
            <a:avLst/>
          </a:prstGeom>
        </p:spPr>
        <p:txBody>
          <a:bodyPr wrap="square">
            <a:spAutoFit/>
          </a:bodyPr>
          <a:lstStyle/>
          <a:p>
            <a:r>
              <a:rPr lang="el-GR" b="1" dirty="0" smtClean="0">
                <a:solidFill>
                  <a:schemeClr val="bg1"/>
                </a:solidFill>
                <a:effectLst>
                  <a:outerShdw blurRad="38100" dist="38100" dir="2700000" algn="tl">
                    <a:srgbClr val="000000">
                      <a:alpha val="43137"/>
                    </a:srgbClr>
                  </a:outerShdw>
                </a:effectLst>
                <a:latin typeface="+mn-lt"/>
              </a:rPr>
              <a:t>Αριθμός Θ.Π.Π</a:t>
            </a:r>
            <a:endParaRPr lang="en-US" b="1" dirty="0">
              <a:solidFill>
                <a:schemeClr val="bg1"/>
              </a:solidFill>
              <a:effectLst>
                <a:outerShdw blurRad="38100" dist="38100" dir="2700000" algn="tl">
                  <a:srgbClr val="000000">
                    <a:alpha val="43137"/>
                  </a:srgbClr>
                </a:outerShdw>
              </a:effectLst>
              <a:latin typeface="+mn-lt"/>
            </a:endParaRPr>
          </a:p>
        </p:txBody>
      </p:sp>
      <p:sp>
        <p:nvSpPr>
          <p:cNvPr id="28" name="27 - Έλλειψη"/>
          <p:cNvSpPr/>
          <p:nvPr/>
        </p:nvSpPr>
        <p:spPr>
          <a:xfrm>
            <a:off x="1907704" y="2636912"/>
            <a:ext cx="2088232" cy="86409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l-GR"/>
          </a:p>
        </p:txBody>
      </p:sp>
      <p:sp>
        <p:nvSpPr>
          <p:cNvPr id="31" name="30 - Ορθογώνιο"/>
          <p:cNvSpPr/>
          <p:nvPr/>
        </p:nvSpPr>
        <p:spPr>
          <a:xfrm>
            <a:off x="2195736" y="2852936"/>
            <a:ext cx="1656184" cy="400110"/>
          </a:xfrm>
          <a:prstGeom prst="rect">
            <a:avLst/>
          </a:prstGeom>
        </p:spPr>
        <p:txBody>
          <a:bodyPr wrap="square">
            <a:spAutoFit/>
          </a:bodyPr>
          <a:lstStyle/>
          <a:p>
            <a:r>
              <a:rPr lang="el-GR" sz="2000" b="1" dirty="0" smtClean="0">
                <a:solidFill>
                  <a:schemeClr val="bg1"/>
                </a:solidFill>
                <a:effectLst>
                  <a:outerShdw blurRad="38100" dist="38100" dir="2700000" algn="tl">
                    <a:srgbClr val="000000">
                      <a:alpha val="43137"/>
                    </a:srgbClr>
                  </a:outerShdw>
                </a:effectLst>
                <a:latin typeface="+mn-lt"/>
              </a:rPr>
              <a:t>Έκταση </a:t>
            </a:r>
            <a:r>
              <a:rPr lang="en-US" sz="2000" b="1" dirty="0" smtClean="0">
                <a:solidFill>
                  <a:schemeClr val="bg1"/>
                </a:solidFill>
                <a:effectLst>
                  <a:outerShdw blurRad="38100" dist="38100" dir="2700000" algn="tl">
                    <a:srgbClr val="000000">
                      <a:alpha val="43137"/>
                    </a:srgbClr>
                  </a:outerShdw>
                </a:effectLst>
                <a:latin typeface="+mn-lt"/>
              </a:rPr>
              <a:t>km</a:t>
            </a:r>
            <a:r>
              <a:rPr lang="en-US" sz="2000" b="1" baseline="30000" dirty="0" smtClean="0">
                <a:solidFill>
                  <a:schemeClr val="bg1"/>
                </a:solidFill>
                <a:effectLst>
                  <a:outerShdw blurRad="38100" dist="38100" dir="2700000" algn="tl">
                    <a:srgbClr val="000000">
                      <a:alpha val="43137"/>
                    </a:srgbClr>
                  </a:outerShdw>
                </a:effectLst>
                <a:latin typeface="+mn-lt"/>
              </a:rPr>
              <a:t>2</a:t>
            </a:r>
            <a:endParaRPr lang="en-US" sz="2000" b="1" baseline="30000" dirty="0">
              <a:solidFill>
                <a:schemeClr val="bg1"/>
              </a:solidFill>
              <a:effectLst>
                <a:outerShdw blurRad="38100" dist="38100" dir="2700000" algn="tl">
                  <a:srgbClr val="000000">
                    <a:alpha val="43137"/>
                  </a:srgbClr>
                </a:outerShdw>
              </a:effectLst>
              <a:latin typeface="+mn-lt"/>
            </a:endParaRPr>
          </a:p>
        </p:txBody>
      </p:sp>
      <p:sp>
        <p:nvSpPr>
          <p:cNvPr id="32" name="31 - Έλλειψη"/>
          <p:cNvSpPr/>
          <p:nvPr/>
        </p:nvSpPr>
        <p:spPr>
          <a:xfrm>
            <a:off x="755576" y="5733256"/>
            <a:ext cx="57606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7" name="Title 1"/>
          <p:cNvSpPr txBox="1">
            <a:spLocks/>
          </p:cNvSpPr>
          <p:nvPr/>
        </p:nvSpPr>
        <p:spPr>
          <a:xfrm>
            <a:off x="251520" y="764704"/>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Προστατευμένες Περιοχές στην Μεσόγειο</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6" name="15 - Ορθογώνιο"/>
          <p:cNvSpPr/>
          <p:nvPr/>
        </p:nvSpPr>
        <p:spPr>
          <a:xfrm>
            <a:off x="611560" y="1772816"/>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b="1" dirty="0" smtClean="0">
                <a:effectLst>
                  <a:outerShdw blurRad="38100" dist="38100" dir="2700000" algn="tl">
                    <a:srgbClr val="000000">
                      <a:alpha val="43137"/>
                    </a:srgbClr>
                  </a:outerShdw>
                </a:effectLst>
              </a:rPr>
              <a:t>No take areas  </a:t>
            </a:r>
            <a:r>
              <a:rPr lang="el-GR" b="1" dirty="0" smtClean="0">
                <a:effectLst>
                  <a:outerShdw blurRad="38100" dist="38100" dir="2700000" algn="tl">
                    <a:srgbClr val="000000">
                      <a:alpha val="43137"/>
                    </a:srgbClr>
                  </a:outerShdw>
                </a:effectLst>
              </a:rPr>
              <a:t>ανά  Χώρα</a:t>
            </a:r>
            <a:endParaRPr lang="el-GR" dirty="0">
              <a:effectLst>
                <a:outerShdw blurRad="38100" dist="38100" dir="2700000" algn="tl">
                  <a:srgbClr val="000000">
                    <a:alpha val="43137"/>
                  </a:srgbClr>
                </a:outerShdw>
              </a:effectLst>
            </a:endParaRPr>
          </a:p>
        </p:txBody>
      </p:sp>
      <p:pic>
        <p:nvPicPr>
          <p:cNvPr id="35842" name="Picture 2"/>
          <p:cNvPicPr>
            <a:picLocks noChangeAspect="1" noChangeArrowheads="1"/>
          </p:cNvPicPr>
          <p:nvPr/>
        </p:nvPicPr>
        <p:blipFill>
          <a:blip r:embed="rId7" cstate="print"/>
          <a:srcRect/>
          <a:stretch>
            <a:fillRect/>
          </a:stretch>
        </p:blipFill>
        <p:spPr bwMode="auto">
          <a:xfrm>
            <a:off x="899592" y="2348880"/>
            <a:ext cx="5823890" cy="4104456"/>
          </a:xfrm>
          <a:prstGeom prst="rect">
            <a:avLst/>
          </a:prstGeom>
          <a:noFill/>
          <a:ln w="9525">
            <a:noFill/>
            <a:miter lim="800000"/>
            <a:headEnd/>
            <a:tailEnd/>
          </a:ln>
        </p:spPr>
      </p:pic>
      <p:cxnSp>
        <p:nvCxnSpPr>
          <p:cNvPr id="26" name="25 - Ευθύγραμμο βέλος σύνδεσης"/>
          <p:cNvCxnSpPr/>
          <p:nvPr/>
        </p:nvCxnSpPr>
        <p:spPr>
          <a:xfrm flipH="1" flipV="1">
            <a:off x="4499992" y="4797152"/>
            <a:ext cx="432048" cy="10081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9" name="28 - Έλλειψη"/>
          <p:cNvSpPr/>
          <p:nvPr/>
        </p:nvSpPr>
        <p:spPr>
          <a:xfrm>
            <a:off x="2987824" y="3429000"/>
            <a:ext cx="2664296" cy="115212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l-GR"/>
          </a:p>
        </p:txBody>
      </p:sp>
      <p:sp>
        <p:nvSpPr>
          <p:cNvPr id="30" name="29 - Ορθογώνιο"/>
          <p:cNvSpPr/>
          <p:nvPr/>
        </p:nvSpPr>
        <p:spPr>
          <a:xfrm>
            <a:off x="3131840" y="3645024"/>
            <a:ext cx="2520280" cy="923330"/>
          </a:xfrm>
          <a:prstGeom prst="rect">
            <a:avLst/>
          </a:prstGeom>
        </p:spPr>
        <p:txBody>
          <a:bodyPr wrap="square">
            <a:spAutoFit/>
          </a:bodyPr>
          <a:lstStyle/>
          <a:p>
            <a:pPr algn="ctr"/>
            <a:r>
              <a:rPr lang="el-GR" b="1" dirty="0" smtClean="0">
                <a:solidFill>
                  <a:schemeClr val="bg1"/>
                </a:solidFill>
                <a:effectLst>
                  <a:outerShdw blurRad="38100" dist="38100" dir="2700000" algn="tl">
                    <a:srgbClr val="000000">
                      <a:alpha val="43137"/>
                    </a:srgbClr>
                  </a:outerShdw>
                </a:effectLst>
                <a:latin typeface="+mn-lt"/>
              </a:rPr>
              <a:t>Μια μόνιμη έκταση στο Θαλάσσιο Πάρκο Αλοννήσου</a:t>
            </a:r>
            <a:endParaRPr lang="en-US" b="1" baseline="30000" dirty="0">
              <a:solidFill>
                <a:schemeClr val="bg1"/>
              </a:solidFill>
              <a:effectLst>
                <a:outerShdw blurRad="38100" dist="38100" dir="2700000" algn="tl">
                  <a:srgbClr val="000000">
                    <a:alpha val="43137"/>
                  </a:srgbClr>
                </a:outerShdw>
              </a:effectLst>
              <a:latin typeface="+mn-lt"/>
            </a:endParaRPr>
          </a:p>
        </p:txBody>
      </p:sp>
      <p:cxnSp>
        <p:nvCxnSpPr>
          <p:cNvPr id="33" name="32 - Ευθύγραμμο βέλος σύνδεσης"/>
          <p:cNvCxnSpPr/>
          <p:nvPr/>
        </p:nvCxnSpPr>
        <p:spPr>
          <a:xfrm flipV="1">
            <a:off x="5076056" y="5517232"/>
            <a:ext cx="1584176"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6" name="35 - Έλλειψη"/>
          <p:cNvSpPr/>
          <p:nvPr/>
        </p:nvSpPr>
        <p:spPr>
          <a:xfrm>
            <a:off x="6732240" y="4653136"/>
            <a:ext cx="2195736" cy="129614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l-GR"/>
          </a:p>
        </p:txBody>
      </p:sp>
      <p:sp>
        <p:nvSpPr>
          <p:cNvPr id="38" name="37 - Ορθογώνιο"/>
          <p:cNvSpPr/>
          <p:nvPr/>
        </p:nvSpPr>
        <p:spPr>
          <a:xfrm>
            <a:off x="6623720" y="5013176"/>
            <a:ext cx="2520280" cy="1015663"/>
          </a:xfrm>
          <a:prstGeom prst="rect">
            <a:avLst/>
          </a:prstGeom>
        </p:spPr>
        <p:txBody>
          <a:bodyPr wrap="square">
            <a:spAutoFit/>
          </a:bodyPr>
          <a:lstStyle/>
          <a:p>
            <a:pPr algn="ctr"/>
            <a:r>
              <a:rPr lang="el-GR" b="1" dirty="0" smtClean="0">
                <a:solidFill>
                  <a:schemeClr val="bg1"/>
                </a:solidFill>
                <a:effectLst>
                  <a:outerShdw blurRad="38100" dist="38100" dir="2700000" algn="tl">
                    <a:srgbClr val="000000">
                      <a:alpha val="43137"/>
                    </a:srgbClr>
                  </a:outerShdw>
                </a:effectLst>
                <a:latin typeface="+mn-lt"/>
              </a:rPr>
              <a:t>6 μήνες / έτος στην Α ζώνη του </a:t>
            </a:r>
            <a:r>
              <a:rPr lang="el-GR" b="1" dirty="0" err="1" smtClean="0">
                <a:solidFill>
                  <a:schemeClr val="bg1"/>
                </a:solidFill>
                <a:effectLst>
                  <a:outerShdw blurRad="38100" dist="38100" dir="2700000" algn="tl">
                    <a:srgbClr val="000000">
                      <a:alpha val="43137"/>
                    </a:srgbClr>
                  </a:outerShdw>
                </a:effectLst>
                <a:latin typeface="+mn-lt"/>
              </a:rPr>
              <a:t>Ε.θ.Π.Ζ</a:t>
            </a:r>
            <a:endParaRPr lang="el-GR" b="1" dirty="0" smtClean="0">
              <a:solidFill>
                <a:schemeClr val="bg1"/>
              </a:solidFill>
              <a:effectLst>
                <a:outerShdw blurRad="38100" dist="38100" dir="2700000" algn="tl">
                  <a:srgbClr val="000000">
                    <a:alpha val="43137"/>
                  </a:srgbClr>
                </a:outerShdw>
              </a:effectLst>
              <a:latin typeface="+mn-lt"/>
            </a:endParaRPr>
          </a:p>
          <a:p>
            <a:pPr algn="ctr"/>
            <a:endParaRPr lang="el-GR" b="1" baseline="30000" dirty="0">
              <a:solidFill>
                <a:schemeClr val="bg1"/>
              </a:solidFill>
              <a:effectLst>
                <a:outerShdw blurRad="38100" dist="38100" dir="2700000" algn="tl">
                  <a:srgbClr val="000000">
                    <a:alpha val="43137"/>
                  </a:srgbClr>
                </a:outerShdw>
              </a:effectLst>
              <a:latin typeface="+mn-lt"/>
            </a:endParaRPr>
          </a:p>
          <a:p>
            <a:pPr algn="ctr"/>
            <a:endParaRPr lang="en-US" b="1" baseline="300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7" name="Title 1"/>
          <p:cNvSpPr txBox="1">
            <a:spLocks/>
          </p:cNvSpPr>
          <p:nvPr/>
        </p:nvSpPr>
        <p:spPr>
          <a:xfrm>
            <a:off x="251520" y="764704"/>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Εθνικό Θαλάσσιο Πάρκο Ζακύνθου</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pic>
        <p:nvPicPr>
          <p:cNvPr id="36866" name="Picture 2"/>
          <p:cNvPicPr>
            <a:picLocks noChangeAspect="1" noChangeArrowheads="1"/>
          </p:cNvPicPr>
          <p:nvPr/>
        </p:nvPicPr>
        <p:blipFill>
          <a:blip r:embed="rId7" cstate="print"/>
          <a:srcRect/>
          <a:stretch>
            <a:fillRect/>
          </a:stretch>
        </p:blipFill>
        <p:spPr bwMode="auto">
          <a:xfrm>
            <a:off x="0" y="1988840"/>
            <a:ext cx="6422350" cy="4392488"/>
          </a:xfrm>
          <a:prstGeom prst="rect">
            <a:avLst/>
          </a:prstGeom>
          <a:noFill/>
          <a:ln w="9525">
            <a:noFill/>
            <a:miter lim="800000"/>
            <a:headEnd/>
            <a:tailEnd/>
          </a:ln>
        </p:spPr>
      </p:pic>
      <p:sp>
        <p:nvSpPr>
          <p:cNvPr id="26" name="25 - Ορθογώνιο"/>
          <p:cNvSpPr/>
          <p:nvPr/>
        </p:nvSpPr>
        <p:spPr>
          <a:xfrm>
            <a:off x="6372200" y="2708920"/>
            <a:ext cx="2987824" cy="369332"/>
          </a:xfrm>
          <a:prstGeom prst="rect">
            <a:avLst/>
          </a:prstGeom>
        </p:spPr>
        <p:txBody>
          <a:bodyPr wrap="square">
            <a:spAutoFit/>
          </a:bodyPr>
          <a:lstStyle/>
          <a:p>
            <a:r>
              <a:rPr lang="el-GR" b="1" dirty="0" smtClean="0">
                <a:latin typeface="+mn-lt"/>
              </a:rPr>
              <a:t>3 κύριες ζώνες προστασίας </a:t>
            </a:r>
            <a:endParaRPr lang="en-US" b="1" dirty="0">
              <a:latin typeface="+mn-lt"/>
            </a:endParaRPr>
          </a:p>
        </p:txBody>
      </p:sp>
      <p:sp>
        <p:nvSpPr>
          <p:cNvPr id="27" name="26 - Ορθογώνιο"/>
          <p:cNvSpPr/>
          <p:nvPr/>
        </p:nvSpPr>
        <p:spPr>
          <a:xfrm>
            <a:off x="6407696" y="3574757"/>
            <a:ext cx="2736304" cy="646331"/>
          </a:xfrm>
          <a:prstGeom prst="rect">
            <a:avLst/>
          </a:prstGeom>
        </p:spPr>
        <p:txBody>
          <a:bodyPr wrap="square">
            <a:spAutoFit/>
          </a:bodyPr>
          <a:lstStyle/>
          <a:p>
            <a:r>
              <a:rPr lang="en-US" b="1" dirty="0" smtClean="0">
                <a:latin typeface="+mn-lt"/>
              </a:rPr>
              <a:t>No take area: </a:t>
            </a:r>
            <a:endParaRPr lang="el-GR" b="1" dirty="0" smtClean="0">
              <a:latin typeface="+mn-lt"/>
            </a:endParaRPr>
          </a:p>
          <a:p>
            <a:r>
              <a:rPr lang="el-GR" b="1" dirty="0" smtClean="0">
                <a:latin typeface="+mn-lt"/>
              </a:rPr>
              <a:t>Ζώνη Α (6 μήνες /έτος)</a:t>
            </a:r>
            <a:endParaRPr lang="en-US" b="1" dirty="0">
              <a:latin typeface="+mn-lt"/>
            </a:endParaRPr>
          </a:p>
        </p:txBody>
      </p:sp>
      <p:sp>
        <p:nvSpPr>
          <p:cNvPr id="29" name="28 - Ορθογώνιο"/>
          <p:cNvSpPr/>
          <p:nvPr/>
        </p:nvSpPr>
        <p:spPr>
          <a:xfrm>
            <a:off x="6407696" y="4581128"/>
            <a:ext cx="2736304" cy="646331"/>
          </a:xfrm>
          <a:prstGeom prst="rect">
            <a:avLst/>
          </a:prstGeom>
        </p:spPr>
        <p:txBody>
          <a:bodyPr wrap="square">
            <a:spAutoFit/>
          </a:bodyPr>
          <a:lstStyle/>
          <a:p>
            <a:r>
              <a:rPr lang="el-GR" b="1" dirty="0" smtClean="0">
                <a:latin typeface="+mn-lt"/>
              </a:rPr>
              <a:t>Διαχειριστικά Μέτρα &amp;</a:t>
            </a:r>
          </a:p>
          <a:p>
            <a:r>
              <a:rPr lang="el-GR" b="1" dirty="0" smtClean="0">
                <a:latin typeface="+mn-lt"/>
              </a:rPr>
              <a:t>Δράσεις </a:t>
            </a:r>
            <a:endParaRPr lang="en-US" b="1"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pic>
        <p:nvPicPr>
          <p:cNvPr id="37891" name="Picture 3"/>
          <p:cNvPicPr>
            <a:picLocks noChangeAspect="1" noChangeArrowheads="1"/>
          </p:cNvPicPr>
          <p:nvPr/>
        </p:nvPicPr>
        <p:blipFill>
          <a:blip r:embed="rId7" cstate="print"/>
          <a:srcRect/>
          <a:stretch>
            <a:fillRect/>
          </a:stretch>
        </p:blipFill>
        <p:spPr bwMode="auto">
          <a:xfrm>
            <a:off x="179512" y="2008212"/>
            <a:ext cx="6248400" cy="4229100"/>
          </a:xfrm>
          <a:prstGeom prst="rect">
            <a:avLst/>
          </a:prstGeom>
          <a:noFill/>
          <a:ln w="9525">
            <a:noFill/>
            <a:miter lim="800000"/>
            <a:headEnd/>
            <a:tailEnd/>
          </a:ln>
        </p:spPr>
      </p:pic>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4572000" y="4653136"/>
            <a:ext cx="4572000" cy="1754326"/>
          </a:xfrm>
          <a:prstGeom prst="rect">
            <a:avLst/>
          </a:prstGeom>
        </p:spPr>
        <p:txBody>
          <a:bodyPr>
            <a:spAutoFit/>
          </a:bodyPr>
          <a:lstStyle/>
          <a:p>
            <a:r>
              <a:rPr lang="el-GR" dirty="0" smtClean="0"/>
              <a:t>Μια από τις </a:t>
            </a:r>
            <a:r>
              <a:rPr lang="el-GR" b="1" dirty="0" smtClean="0"/>
              <a:t>σημαντικότερες </a:t>
            </a:r>
            <a:r>
              <a:rPr lang="el-GR" dirty="0" smtClean="0"/>
              <a:t>περιοχές </a:t>
            </a:r>
            <a:r>
              <a:rPr lang="el-GR" b="1" dirty="0" smtClean="0"/>
              <a:t>ωοτοκίας</a:t>
            </a:r>
            <a:r>
              <a:rPr lang="el-GR" dirty="0" smtClean="0"/>
              <a:t> της </a:t>
            </a:r>
            <a:r>
              <a:rPr lang="en-US" i="1" dirty="0" err="1" smtClean="0"/>
              <a:t>Caretta</a:t>
            </a:r>
            <a:r>
              <a:rPr lang="en-US" i="1" dirty="0" smtClean="0"/>
              <a:t> </a:t>
            </a:r>
            <a:r>
              <a:rPr lang="en-US" i="1" dirty="0" err="1" smtClean="0"/>
              <a:t>caretta</a:t>
            </a:r>
            <a:r>
              <a:rPr lang="en-US" dirty="0" smtClean="0"/>
              <a:t> </a:t>
            </a:r>
            <a:r>
              <a:rPr lang="el-GR" dirty="0" smtClean="0"/>
              <a:t>στην </a:t>
            </a:r>
            <a:r>
              <a:rPr lang="el-GR" b="1" dirty="0" smtClean="0"/>
              <a:t>Μεσόγειο</a:t>
            </a:r>
            <a:r>
              <a:rPr lang="el-GR" dirty="0" smtClean="0"/>
              <a:t> </a:t>
            </a:r>
          </a:p>
          <a:p>
            <a:endParaRPr lang="el-GR" dirty="0"/>
          </a:p>
          <a:p>
            <a:r>
              <a:rPr lang="el-GR" dirty="0" smtClean="0"/>
              <a:t>Μια από τις </a:t>
            </a:r>
            <a:r>
              <a:rPr lang="el-GR" b="1" dirty="0" smtClean="0"/>
              <a:t>υψηλότερες πυκνότητες </a:t>
            </a:r>
            <a:r>
              <a:rPr lang="el-GR" dirty="0" err="1" smtClean="0"/>
              <a:t>φωλεοποίησης</a:t>
            </a:r>
            <a:r>
              <a:rPr lang="el-GR" dirty="0" smtClean="0"/>
              <a:t> </a:t>
            </a:r>
            <a:r>
              <a:rPr lang="el-GR" b="1" dirty="0" smtClean="0"/>
              <a:t>παγκοσμίως </a:t>
            </a:r>
            <a:endParaRPr lang="el-GR" b="1" dirty="0"/>
          </a:p>
        </p:txBody>
      </p:sp>
      <p:sp>
        <p:nvSpPr>
          <p:cNvPr id="21" name="20 - Ορθογώνιο"/>
          <p:cNvSpPr/>
          <p:nvPr/>
        </p:nvSpPr>
        <p:spPr>
          <a:xfrm>
            <a:off x="6660232" y="2060848"/>
            <a:ext cx="2232756" cy="230832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5,5</a:t>
            </a:r>
            <a:r>
              <a:rPr lang="en-US" b="1" dirty="0" smtClean="0">
                <a:effectLst>
                  <a:outerShdw blurRad="38100" dist="38100" dir="2700000" algn="tl">
                    <a:srgbClr val="000000">
                      <a:alpha val="43137"/>
                    </a:srgbClr>
                  </a:outerShdw>
                </a:effectLst>
                <a:latin typeface="+mn-lt"/>
              </a:rPr>
              <a:t> km </a:t>
            </a:r>
            <a:r>
              <a:rPr lang="el-GR" b="1" dirty="0" smtClean="0">
                <a:effectLst>
                  <a:outerShdw blurRad="38100" dist="38100" dir="2700000" algn="tl">
                    <a:srgbClr val="000000">
                      <a:alpha val="43137"/>
                    </a:srgbClr>
                  </a:outerShdw>
                </a:effectLst>
                <a:latin typeface="+mn-lt"/>
              </a:rPr>
              <a:t>μήκος ακτών ωοτοκίας </a:t>
            </a:r>
            <a:endParaRPr lang="en-US" b="1" dirty="0" smtClean="0">
              <a:effectLst>
                <a:outerShdw blurRad="38100" dist="38100" dir="2700000" algn="tl">
                  <a:srgbClr val="000000">
                    <a:alpha val="43137"/>
                  </a:srgbClr>
                </a:outerShdw>
              </a:effectLst>
              <a:latin typeface="+mn-lt"/>
            </a:endParaRPr>
          </a:p>
          <a:p>
            <a:endParaRPr lang="el-GR" b="1" dirty="0" smtClean="0">
              <a:effectLst>
                <a:outerShdw blurRad="38100" dist="38100" dir="2700000" algn="tl">
                  <a:srgbClr val="000000">
                    <a:alpha val="43137"/>
                  </a:srgbClr>
                </a:outerShdw>
              </a:effectLst>
              <a:latin typeface="+mn-lt"/>
            </a:endParaRPr>
          </a:p>
          <a:p>
            <a:pPr>
              <a:buFont typeface="Wingdings" pitchFamily="2" charset="2"/>
              <a:buChar char="q"/>
            </a:pPr>
            <a:r>
              <a:rPr lang="el-GR" b="1" dirty="0">
                <a:effectLst>
                  <a:outerShdw blurRad="38100" dist="38100" dir="2700000" algn="tl">
                    <a:srgbClr val="000000">
                      <a:alpha val="43137"/>
                    </a:srgbClr>
                  </a:outerShdw>
                </a:effectLst>
                <a:latin typeface="+mn-lt"/>
              </a:rPr>
              <a:t> </a:t>
            </a:r>
            <a:r>
              <a:rPr lang="el-GR" b="1" dirty="0" smtClean="0">
                <a:effectLst>
                  <a:outerShdw blurRad="38100" dist="38100" dir="2700000" algn="tl">
                    <a:srgbClr val="000000">
                      <a:alpha val="43137"/>
                    </a:srgbClr>
                  </a:outerShdw>
                </a:effectLst>
                <a:latin typeface="+mn-lt"/>
              </a:rPr>
              <a:t>857 – 2018 φωλιές /έτος </a:t>
            </a:r>
            <a:endParaRPr lang="en-US" b="1" dirty="0" smtClean="0">
              <a:effectLst>
                <a:outerShdw blurRad="38100" dist="38100" dir="2700000" algn="tl">
                  <a:srgbClr val="000000">
                    <a:alpha val="43137"/>
                  </a:srgbClr>
                </a:outerShdw>
              </a:effectLst>
              <a:latin typeface="+mn-lt"/>
            </a:endParaRPr>
          </a:p>
          <a:p>
            <a:endParaRPr lang="el-GR" b="1" dirty="0" smtClean="0">
              <a:effectLst>
                <a:outerShdw blurRad="38100" dist="38100" dir="2700000" algn="tl">
                  <a:srgbClr val="000000">
                    <a:alpha val="43137"/>
                  </a:srgbClr>
                </a:outerShdw>
              </a:effectLst>
              <a:latin typeface="+mn-lt"/>
            </a:endParaRPr>
          </a:p>
          <a:p>
            <a:pPr>
              <a:buFont typeface="Wingdings" pitchFamily="2" charset="2"/>
              <a:buChar char="q"/>
            </a:pPr>
            <a:r>
              <a:rPr lang="el-GR" b="1" dirty="0">
                <a:effectLst>
                  <a:outerShdw blurRad="38100" dist="38100" dir="2700000" algn="tl">
                    <a:srgbClr val="000000">
                      <a:alpha val="43137"/>
                    </a:srgbClr>
                  </a:outerShdw>
                </a:effectLst>
                <a:latin typeface="+mn-lt"/>
              </a:rPr>
              <a:t> </a:t>
            </a:r>
            <a:r>
              <a:rPr lang="el-GR" b="1" dirty="0" smtClean="0">
                <a:effectLst>
                  <a:outerShdw blurRad="38100" dist="38100" dir="2700000" algn="tl">
                    <a:srgbClr val="000000">
                      <a:alpha val="43137"/>
                    </a:srgbClr>
                  </a:outerShdw>
                </a:effectLst>
                <a:latin typeface="+mn-lt"/>
              </a:rPr>
              <a:t>55 - 1000</a:t>
            </a:r>
            <a:r>
              <a:rPr lang="en-US" b="1" dirty="0" smtClean="0">
                <a:effectLst>
                  <a:outerShdw blurRad="38100" dist="38100" dir="2700000" algn="tl">
                    <a:srgbClr val="000000">
                      <a:alpha val="43137"/>
                    </a:srgbClr>
                  </a:outerShdw>
                </a:effectLst>
                <a:latin typeface="+mn-lt"/>
              </a:rPr>
              <a:t> </a:t>
            </a:r>
            <a:r>
              <a:rPr lang="el-GR" b="1" dirty="0" smtClean="0">
                <a:effectLst>
                  <a:outerShdw blurRad="38100" dist="38100" dir="2700000" algn="tl">
                    <a:srgbClr val="000000">
                      <a:alpha val="43137"/>
                    </a:srgbClr>
                  </a:outerShdw>
                </a:effectLst>
                <a:latin typeface="+mn-lt"/>
              </a:rPr>
              <a:t>φωλιές /</a:t>
            </a:r>
            <a:r>
              <a:rPr lang="en-US" b="1" dirty="0" smtClean="0">
                <a:effectLst>
                  <a:outerShdw blurRad="38100" dist="38100" dir="2700000" algn="tl">
                    <a:srgbClr val="000000">
                      <a:alpha val="43137"/>
                    </a:srgbClr>
                  </a:outerShdw>
                </a:effectLst>
                <a:latin typeface="+mn-lt"/>
              </a:rPr>
              <a:t>km </a:t>
            </a:r>
            <a:endParaRPr lang="en-US" b="1" dirty="0">
              <a:effectLst>
                <a:outerShdw blurRad="38100" dist="38100" dir="2700000" algn="tl">
                  <a:srgbClr val="000000">
                    <a:alpha val="43137"/>
                  </a:srgbClr>
                </a:outerShdw>
              </a:effectLst>
              <a:latin typeface="+mn-lt"/>
            </a:endParaRPr>
          </a:p>
        </p:txBody>
      </p:sp>
      <p:sp>
        <p:nvSpPr>
          <p:cNvPr id="22" name="Title 1"/>
          <p:cNvSpPr txBox="1">
            <a:spLocks/>
          </p:cNvSpPr>
          <p:nvPr/>
        </p:nvSpPr>
        <p:spPr>
          <a:xfrm>
            <a:off x="0" y="692696"/>
            <a:ext cx="5655572" cy="1152128"/>
          </a:xfrm>
          <a:prstGeom prst="rect">
            <a:avLst/>
          </a:prstGeom>
        </p:spPr>
        <p:txBody>
          <a:bodyPr anchor="b"/>
          <a:lstStyle/>
          <a:p>
            <a:pPr algn="ctr" fontAlgn="auto">
              <a:spcAft>
                <a:spcPts val="0"/>
              </a:spcAft>
              <a:buClr>
                <a:schemeClr val="tx1">
                  <a:lumMod val="75000"/>
                  <a:lumOff val="25000"/>
                </a:schemeClr>
              </a:buClr>
              <a:defRPr/>
            </a:pPr>
            <a:r>
              <a:rPr lang="el-GR" sz="2000" b="1" dirty="0" smtClean="0">
                <a:solidFill>
                  <a:srgbClr val="5F5F5F"/>
                </a:solidFill>
              </a:rPr>
              <a:t>Παραλίες Ωοτοκίας</a:t>
            </a: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a:p>
            <a:pPr algn="ctr" fontAlgn="auto">
              <a:spcAft>
                <a:spcPts val="0"/>
              </a:spcAft>
              <a:buClr>
                <a:schemeClr val="tx1">
                  <a:lumMod val="75000"/>
                  <a:lumOff val="25000"/>
                </a:schemeClr>
              </a:buClr>
              <a:defRPr/>
            </a:pPr>
            <a:endParaRPr lang="en-US" sz="2000" b="1" dirty="0">
              <a:ln w="13500">
                <a:solidFill>
                  <a:schemeClr val="accent1">
                    <a:shade val="2500"/>
                    <a:alpha val="6500"/>
                  </a:schemeClr>
                </a:solidFill>
                <a:prstDash val="solid"/>
              </a:ln>
              <a:solidFill>
                <a:schemeClr val="accent1">
                  <a:lumMod val="50000"/>
                </a:schemeClr>
              </a:solidFill>
              <a:latin typeface="+mn-lt"/>
              <a:ea typeface="+mj-ea"/>
              <a:cs typeface="Segoe U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err="1" smtClean="0">
                <a:effectLst>
                  <a:outerShdw blurRad="38100" dist="38100" dir="2700000" algn="tl">
                    <a:srgbClr val="000000">
                      <a:alpha val="43137"/>
                    </a:srgbClr>
                  </a:outerShdw>
                </a:effectLst>
              </a:rPr>
              <a:t>Μαραθωνήσι</a:t>
            </a:r>
            <a:r>
              <a:rPr lang="el-GR" b="1" dirty="0" smtClean="0">
                <a:effectLst>
                  <a:outerShdw blurRad="38100" dist="38100" dir="2700000" algn="tl">
                    <a:srgbClr val="000000">
                      <a:alpha val="43137"/>
                    </a:srgbClr>
                  </a:outerShdw>
                </a:effectLst>
              </a:rPr>
              <a:t> </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539552" y="5949280"/>
            <a:ext cx="8244408" cy="369332"/>
          </a:xfrm>
          <a:prstGeom prst="rect">
            <a:avLst/>
          </a:prstGeom>
        </p:spPr>
        <p:txBody>
          <a:bodyPr wrap="square">
            <a:spAutoFit/>
          </a:bodyPr>
          <a:lstStyle/>
          <a:p>
            <a:r>
              <a:rPr lang="el-GR" b="1" dirty="0" smtClean="0"/>
              <a:t>Σημαντική </a:t>
            </a:r>
            <a:r>
              <a:rPr lang="el-GR" dirty="0" smtClean="0"/>
              <a:t>περιοχή </a:t>
            </a:r>
            <a:r>
              <a:rPr lang="el-GR" b="1" dirty="0" smtClean="0"/>
              <a:t>ωοτοκίας</a:t>
            </a:r>
            <a:r>
              <a:rPr lang="el-GR" dirty="0" smtClean="0"/>
              <a:t> της </a:t>
            </a:r>
            <a:r>
              <a:rPr lang="en-US" i="1" dirty="0" err="1" smtClean="0"/>
              <a:t>Caretta</a:t>
            </a:r>
            <a:r>
              <a:rPr lang="en-US" i="1" dirty="0" smtClean="0"/>
              <a:t> </a:t>
            </a:r>
            <a:r>
              <a:rPr lang="en-US" i="1" dirty="0" err="1" smtClean="0"/>
              <a:t>caretta</a:t>
            </a:r>
            <a:r>
              <a:rPr lang="el-GR" i="1" dirty="0" smtClean="0"/>
              <a:t> </a:t>
            </a:r>
            <a:r>
              <a:rPr lang="el-GR" dirty="0" smtClean="0"/>
              <a:t>με πολλές ιδιαιτερότητες</a:t>
            </a:r>
            <a:endParaRPr lang="el-GR" b="1" dirty="0"/>
          </a:p>
        </p:txBody>
      </p:sp>
      <p:sp>
        <p:nvSpPr>
          <p:cNvPr id="21" name="20 - Ορθογώνιο"/>
          <p:cNvSpPr/>
          <p:nvPr/>
        </p:nvSpPr>
        <p:spPr>
          <a:xfrm>
            <a:off x="6156176" y="1916832"/>
            <a:ext cx="2736304" cy="369331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Β</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300</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&gt;200 φωλιές</a:t>
            </a:r>
            <a:endParaRPr lang="en-US" b="1" dirty="0" smtClean="0">
              <a:effectLst>
                <a:outerShdw blurRad="38100" dist="38100" dir="2700000" algn="tl">
                  <a:srgbClr val="000000">
                    <a:alpha val="43137"/>
                  </a:srgbClr>
                </a:outerShdw>
              </a:effectLst>
              <a:latin typeface="+mn-lt"/>
            </a:endParaRPr>
          </a:p>
          <a:p>
            <a:endParaRPr lang="el-GR" b="1" dirty="0" smtClean="0">
              <a:effectLst>
                <a:outerShdw blurRad="38100" dist="38100" dir="2700000" algn="tl">
                  <a:srgbClr val="000000">
                    <a:alpha val="43137"/>
                  </a:srgbClr>
                </a:outerShdw>
              </a:effectLst>
              <a:latin typeface="+mn-lt"/>
            </a:endParaRPr>
          </a:p>
          <a:p>
            <a:pPr>
              <a:buFont typeface="Wingdings" pitchFamily="2" charset="2"/>
              <a:buChar char="q"/>
            </a:pPr>
            <a:r>
              <a:rPr lang="el-GR" b="1" dirty="0">
                <a:effectLst>
                  <a:outerShdw blurRad="38100" dist="38100" dir="2700000" algn="tl">
                    <a:srgbClr val="000000">
                      <a:alpha val="43137"/>
                    </a:srgbClr>
                  </a:outerShdw>
                </a:effectLst>
                <a:latin typeface="+mn-lt"/>
              </a:rPr>
              <a:t> </a:t>
            </a:r>
            <a:r>
              <a:rPr lang="el-GR" b="1" dirty="0" smtClean="0">
                <a:effectLst>
                  <a:outerShdw blurRad="38100" dist="38100" dir="2700000" algn="tl">
                    <a:srgbClr val="000000">
                      <a:alpha val="43137"/>
                    </a:srgbClr>
                  </a:outerShdw>
                </a:effectLst>
                <a:latin typeface="+mn-lt"/>
              </a:rPr>
              <a:t> Πλήθος Τουριστών &amp; Σκαφών </a:t>
            </a:r>
            <a:endParaRPr lang="en-US" b="1" dirty="0" smtClean="0">
              <a:effectLst>
                <a:outerShdw blurRad="38100" dist="38100" dir="2700000" algn="tl">
                  <a:srgbClr val="000000">
                    <a:alpha val="43137"/>
                  </a:srgbClr>
                </a:outerShdw>
              </a:effectLst>
              <a:latin typeface="+mn-lt"/>
            </a:endParaRPr>
          </a:p>
          <a:p>
            <a:endParaRPr lang="el-GR" b="1" dirty="0" smtClean="0">
              <a:effectLst>
                <a:outerShdw blurRad="38100" dist="38100" dir="2700000" algn="tl">
                  <a:srgbClr val="000000">
                    <a:alpha val="43137"/>
                  </a:srgbClr>
                </a:outerShdw>
              </a:effectLst>
              <a:latin typeface="+mn-lt"/>
            </a:endParaRPr>
          </a:p>
          <a:p>
            <a:pPr>
              <a:buFont typeface="Wingdings" pitchFamily="2" charset="2"/>
              <a:buChar char="q"/>
            </a:pPr>
            <a:r>
              <a:rPr lang="el-GR" b="1" dirty="0">
                <a:effectLst>
                  <a:outerShdw blurRad="38100" dist="38100" dir="2700000" algn="tl">
                    <a:srgbClr val="000000">
                      <a:alpha val="43137"/>
                    </a:srgbClr>
                  </a:outerShdw>
                </a:effectLst>
                <a:latin typeface="+mn-lt"/>
              </a:rPr>
              <a:t> </a:t>
            </a:r>
            <a:r>
              <a:rPr lang="el-GR" b="1" dirty="0" smtClean="0">
                <a:effectLst>
                  <a:outerShdw blurRad="38100" dist="38100" dir="2700000" algn="tl">
                    <a:srgbClr val="000000">
                      <a:alpha val="43137"/>
                    </a:srgbClr>
                  </a:outerShdw>
                </a:effectLst>
                <a:latin typeface="+mn-lt"/>
              </a:rPr>
              <a:t>Χαμηλές Θερμοκρασίες άμμου – Αυξημένη παραγωγή αρσενικών νεοσσών  </a:t>
            </a:r>
            <a:endParaRPr lang="en-US" b="1" dirty="0">
              <a:effectLst>
                <a:outerShdw blurRad="38100" dist="38100" dir="2700000" algn="tl">
                  <a:srgbClr val="000000">
                    <a:alpha val="43137"/>
                  </a:srgbClr>
                </a:outerShdw>
              </a:effectLst>
              <a:latin typeface="+mn-lt"/>
            </a:endParaRPr>
          </a:p>
        </p:txBody>
      </p:sp>
      <p:pic>
        <p:nvPicPr>
          <p:cNvPr id="38915" name="Picture 3"/>
          <p:cNvPicPr>
            <a:picLocks noChangeAspect="1" noChangeArrowheads="1"/>
          </p:cNvPicPr>
          <p:nvPr/>
        </p:nvPicPr>
        <p:blipFill>
          <a:blip r:embed="rId7" cstate="print"/>
          <a:srcRect/>
          <a:stretch>
            <a:fillRect/>
          </a:stretch>
        </p:blipFill>
        <p:spPr bwMode="auto">
          <a:xfrm>
            <a:off x="251520" y="2492896"/>
            <a:ext cx="5553075" cy="307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cstate="print"/>
          <a:srcRect/>
          <a:stretch>
            <a:fillRect/>
          </a:stretch>
        </p:blipFill>
        <p:spPr bwMode="auto">
          <a:xfrm>
            <a:off x="0" y="476672"/>
            <a:ext cx="1254125" cy="749300"/>
          </a:xfrm>
          <a:prstGeom prst="rect">
            <a:avLst/>
          </a:prstGeom>
          <a:noFill/>
          <a:ln w="9525">
            <a:noFill/>
            <a:miter lim="800000"/>
            <a:headEnd/>
            <a:tailEnd/>
          </a:ln>
        </p:spPr>
      </p:pic>
      <p:sp>
        <p:nvSpPr>
          <p:cNvPr id="10" name="Rectangle 3"/>
          <p:cNvSpPr>
            <a:spLocks noChangeArrowheads="1"/>
          </p:cNvSpPr>
          <p:nvPr/>
        </p:nvSpPr>
        <p:spPr bwMode="auto">
          <a:xfrm>
            <a:off x="0" y="0"/>
            <a:ext cx="9143999" cy="214290"/>
          </a:xfrm>
          <a:prstGeom prst="rect">
            <a:avLst/>
          </a:prstGeom>
          <a:solidFill>
            <a:schemeClr val="accent1">
              <a:lumMod val="50000"/>
            </a:schemeClr>
          </a:solidFill>
          <a:ln w="9525">
            <a:noFill/>
            <a:miter lim="800000"/>
            <a:headEnd/>
            <a:tailEnd/>
          </a:ln>
          <a:effectLst>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sp>
        <p:nvSpPr>
          <p:cNvPr id="13" name="Rectangle 3"/>
          <p:cNvSpPr>
            <a:spLocks noChangeArrowheads="1"/>
          </p:cNvSpPr>
          <p:nvPr/>
        </p:nvSpPr>
        <p:spPr bwMode="auto">
          <a:xfrm>
            <a:off x="1" y="6643710"/>
            <a:ext cx="9143999" cy="214290"/>
          </a:xfrm>
          <a:prstGeom prst="rect">
            <a:avLst/>
          </a:prstGeom>
          <a:solidFill>
            <a:schemeClr val="tx2">
              <a:lumMod val="40000"/>
              <a:lumOff val="60000"/>
            </a:schemeClr>
          </a:solidFill>
          <a:ln w="9525">
            <a:noFill/>
            <a:miter lim="800000"/>
            <a:headEnd/>
            <a:tailEnd/>
          </a:ln>
          <a:effectLst>
            <a:outerShdw blurRad="50800" dist="38100" dir="16200000" rotWithShape="0">
              <a:prstClr val="black">
                <a:alpha val="40000"/>
              </a:prstClr>
            </a:outerShdw>
            <a:reflection blurRad="6350" stA="50000" endA="300" endPos="90000" dist="50800" dir="5400000" sy="-100000" algn="bl" rotWithShape="0"/>
          </a:effectLst>
        </p:spPr>
        <p:txBody>
          <a:bodyPr wrap="none" anchor="ctr"/>
          <a:lstStyle/>
          <a:p>
            <a:pPr fontAlgn="auto">
              <a:spcBef>
                <a:spcPts val="0"/>
              </a:spcBef>
              <a:spcAft>
                <a:spcPts val="0"/>
              </a:spcAft>
              <a:defRPr/>
            </a:pPr>
            <a:endParaRPr lang="el-GR">
              <a:latin typeface="+mn-lt"/>
              <a:cs typeface="+mn-cs"/>
            </a:endParaRPr>
          </a:p>
        </p:txBody>
      </p:sp>
      <p:grpSp>
        <p:nvGrpSpPr>
          <p:cNvPr id="2" name="Ομάδα 3"/>
          <p:cNvGrpSpPr>
            <a:grpSpLocks/>
          </p:cNvGrpSpPr>
          <p:nvPr/>
        </p:nvGrpSpPr>
        <p:grpSpPr bwMode="auto">
          <a:xfrm>
            <a:off x="7331075" y="260350"/>
            <a:ext cx="1727200" cy="1368425"/>
            <a:chOff x="1730277" y="1628800"/>
            <a:chExt cx="2388597" cy="1731959"/>
          </a:xfrm>
        </p:grpSpPr>
        <p:pic>
          <p:nvPicPr>
            <p:cNvPr id="1027" name="Picture 3"/>
            <p:cNvPicPr>
              <a:picLocks noChangeAspect="1" noChangeArrowheads="1"/>
            </p:cNvPicPr>
            <p:nvPr/>
          </p:nvPicPr>
          <p:blipFill>
            <a:blip r:embed="rId3" cstate="print">
              <a:extLst/>
            </a:blip>
            <a:srcRect/>
            <a:stretch>
              <a:fillRect/>
            </a:stretch>
          </p:blipFill>
          <p:spPr bwMode="auto">
            <a:xfrm>
              <a:off x="2037773" y="2383509"/>
              <a:ext cx="1309717" cy="977250"/>
            </a:xfrm>
            <a:prstGeom prst="rect">
              <a:avLst/>
            </a:prstGeom>
            <a:ln>
              <a:noFill/>
            </a:ln>
            <a:effectLst>
              <a:softEdge rad="112500"/>
            </a:effectLst>
            <a:extLst/>
          </p:spPr>
        </p:pic>
        <p:pic>
          <p:nvPicPr>
            <p:cNvPr id="1028" name="Picture 4"/>
            <p:cNvPicPr>
              <a:picLocks noChangeAspect="1" noChangeArrowheads="1"/>
            </p:cNvPicPr>
            <p:nvPr/>
          </p:nvPicPr>
          <p:blipFill>
            <a:blip r:embed="rId4" cstate="print">
              <a:extLst/>
            </a:blip>
            <a:srcRect/>
            <a:stretch>
              <a:fillRect/>
            </a:stretch>
          </p:blipFill>
          <p:spPr bwMode="auto">
            <a:xfrm>
              <a:off x="2843808" y="1628800"/>
              <a:ext cx="1152873" cy="937560"/>
            </a:xfrm>
            <a:prstGeom prst="rect">
              <a:avLst/>
            </a:prstGeom>
            <a:ln>
              <a:noFill/>
            </a:ln>
            <a:effectLst>
              <a:softEdge rad="112500"/>
            </a:effectLst>
            <a:extLst/>
          </p:spPr>
        </p:pic>
        <p:pic>
          <p:nvPicPr>
            <p:cNvPr id="1030" name="Picture 6"/>
            <p:cNvPicPr>
              <a:picLocks noChangeAspect="1" noChangeArrowheads="1"/>
            </p:cNvPicPr>
            <p:nvPr/>
          </p:nvPicPr>
          <p:blipFill>
            <a:blip r:embed="rId5" cstate="print">
              <a:extLst/>
            </a:blip>
            <a:srcRect/>
            <a:stretch>
              <a:fillRect/>
            </a:stretch>
          </p:blipFill>
          <p:spPr bwMode="auto">
            <a:xfrm>
              <a:off x="1730277" y="1772816"/>
              <a:ext cx="1244795" cy="1103684"/>
            </a:xfrm>
            <a:prstGeom prst="rect">
              <a:avLst/>
            </a:prstGeom>
            <a:ln>
              <a:noFill/>
            </a:ln>
            <a:effectLst>
              <a:softEdge rad="112500"/>
            </a:effectLst>
            <a:extLst/>
          </p:spPr>
        </p:pic>
        <p:pic>
          <p:nvPicPr>
            <p:cNvPr id="1035" name="Picture 11"/>
            <p:cNvPicPr>
              <a:picLocks noChangeAspect="1" noChangeArrowheads="1"/>
            </p:cNvPicPr>
            <p:nvPr/>
          </p:nvPicPr>
          <p:blipFill>
            <a:blip r:embed="rId6" cstate="print">
              <a:extLst/>
            </a:blip>
            <a:srcRect/>
            <a:stretch>
              <a:fillRect/>
            </a:stretch>
          </p:blipFill>
          <p:spPr bwMode="auto">
            <a:xfrm>
              <a:off x="3027793" y="2241109"/>
              <a:ext cx="1091081" cy="896395"/>
            </a:xfrm>
            <a:prstGeom prst="rect">
              <a:avLst/>
            </a:prstGeom>
            <a:ln>
              <a:noFill/>
            </a:ln>
            <a:effectLst>
              <a:softEdge rad="112500"/>
            </a:effectLst>
            <a:extLst/>
          </p:spPr>
        </p:pic>
      </p:grpSp>
      <p:sp>
        <p:nvSpPr>
          <p:cNvPr id="18" name="Title 1"/>
          <p:cNvSpPr txBox="1">
            <a:spLocks/>
          </p:cNvSpPr>
          <p:nvPr/>
        </p:nvSpPr>
        <p:spPr>
          <a:xfrm>
            <a:off x="1043608" y="620688"/>
            <a:ext cx="3250429" cy="369916"/>
          </a:xfrm>
          <a:prstGeom prst="rect">
            <a:avLst/>
          </a:prstGeom>
        </p:spPr>
        <p:txBody>
          <a:bodyPr anchor="b"/>
          <a:lstStyle/>
          <a:p>
            <a:pPr fontAlgn="auto">
              <a:spcAft>
                <a:spcPts val="0"/>
              </a:spcAft>
              <a:buClr>
                <a:schemeClr val="tx1">
                  <a:lumMod val="75000"/>
                  <a:lumOff val="25000"/>
                </a:schemeClr>
              </a:buClr>
              <a:defRPr/>
            </a:pPr>
            <a:r>
              <a:rPr lang="el-GR" sz="1600" b="1" dirty="0" smtClean="0">
                <a:ln w="10541" cmpd="sng">
                  <a:solidFill>
                    <a:schemeClr val="accent1">
                      <a:shade val="88000"/>
                      <a:satMod val="110000"/>
                    </a:schemeClr>
                  </a:solidFill>
                  <a:prstDash val="solid"/>
                </a:ln>
                <a:solidFill>
                  <a:schemeClr val="accent1">
                    <a:lumMod val="50000"/>
                  </a:schemeClr>
                </a:solidFill>
                <a:latin typeface="+mj-lt"/>
                <a:ea typeface="+mj-ea"/>
                <a:cs typeface="Segoe UI" pitchFamily="34" charset="0"/>
              </a:rPr>
              <a:t>Εθνικό Θαλάσσιο Πάρκο Ζακύνθου</a:t>
            </a:r>
            <a:endParaRPr lang="en-US" sz="1600" b="1" dirty="0">
              <a:ln w="10541" cmpd="sng">
                <a:solidFill>
                  <a:schemeClr val="accent1">
                    <a:shade val="88000"/>
                    <a:satMod val="110000"/>
                  </a:schemeClr>
                </a:solidFill>
                <a:prstDash val="solid"/>
              </a:ln>
              <a:solidFill>
                <a:schemeClr val="accent1">
                  <a:lumMod val="50000"/>
                </a:schemeClr>
              </a:solidFill>
              <a:latin typeface="Arial Rounded MT Bold" pitchFamily="34" charset="0"/>
              <a:ea typeface="+mj-ea"/>
              <a:cs typeface="Segoe UI" pitchFamily="34" charset="0"/>
            </a:endParaRPr>
          </a:p>
        </p:txBody>
      </p:sp>
      <p:sp>
        <p:nvSpPr>
          <p:cNvPr id="14" name="13 - Ορθογώνιο"/>
          <p:cNvSpPr/>
          <p:nvPr/>
        </p:nvSpPr>
        <p:spPr>
          <a:xfrm>
            <a:off x="467544" y="1268760"/>
            <a:ext cx="3672408" cy="36933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l-GR" b="1" dirty="0" smtClean="0">
                <a:effectLst>
                  <a:outerShdw blurRad="38100" dist="38100" dir="2700000" algn="tl">
                    <a:srgbClr val="000000">
                      <a:alpha val="43137"/>
                    </a:srgbClr>
                  </a:outerShdw>
                </a:effectLst>
              </a:rPr>
              <a:t>Δυτικός Λαγανάς </a:t>
            </a:r>
            <a:endParaRPr lang="el-GR" dirty="0">
              <a:effectLst>
                <a:outerShdw blurRad="38100" dist="38100" dir="2700000" algn="tl">
                  <a:srgbClr val="000000">
                    <a:alpha val="43137"/>
                  </a:srgbClr>
                </a:outerShdw>
              </a:effectLst>
            </a:endParaRPr>
          </a:p>
        </p:txBody>
      </p:sp>
      <p:sp>
        <p:nvSpPr>
          <p:cNvPr id="19" name="18 - Ορθογώνιο"/>
          <p:cNvSpPr/>
          <p:nvPr/>
        </p:nvSpPr>
        <p:spPr>
          <a:xfrm>
            <a:off x="0" y="6093296"/>
            <a:ext cx="1907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4283968" y="6093296"/>
            <a:ext cx="216024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467544" y="6165304"/>
            <a:ext cx="8244408" cy="369332"/>
          </a:xfrm>
          <a:prstGeom prst="rect">
            <a:avLst/>
          </a:prstGeom>
        </p:spPr>
        <p:txBody>
          <a:bodyPr wrap="square">
            <a:spAutoFit/>
          </a:bodyPr>
          <a:lstStyle/>
          <a:p>
            <a:r>
              <a:rPr lang="el-GR" b="1" dirty="0" smtClean="0"/>
              <a:t>Δεν καταγράφεται πλέον φωλεοποίηση στην περιοχή</a:t>
            </a:r>
            <a:endParaRPr lang="el-GR" b="1" dirty="0"/>
          </a:p>
        </p:txBody>
      </p:sp>
      <p:sp>
        <p:nvSpPr>
          <p:cNvPr id="21" name="20 - Ορθογώνιο"/>
          <p:cNvSpPr/>
          <p:nvPr/>
        </p:nvSpPr>
        <p:spPr>
          <a:xfrm>
            <a:off x="6156176" y="1628800"/>
            <a:ext cx="2736304"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buFont typeface="Wingdings" pitchFamily="2" charset="2"/>
              <a:buChar char="q"/>
            </a:pPr>
            <a:r>
              <a:rPr lang="el-GR" b="1" dirty="0" smtClean="0">
                <a:effectLst>
                  <a:outerShdw blurRad="38100" dist="38100" dir="2700000" algn="tl">
                    <a:srgbClr val="000000">
                      <a:alpha val="43137"/>
                    </a:srgbClr>
                  </a:outerShdw>
                </a:effectLst>
                <a:latin typeface="+mn-lt"/>
              </a:rPr>
              <a:t>  Ζώνη Β</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1,4 Κ</a:t>
            </a:r>
            <a:r>
              <a:rPr lang="en-US" b="1" dirty="0" smtClean="0">
                <a:effectLst>
                  <a:outerShdw blurRad="38100" dist="38100" dir="2700000" algn="tl">
                    <a:srgbClr val="000000">
                      <a:alpha val="43137"/>
                    </a:srgbClr>
                  </a:outerShdw>
                </a:effectLst>
                <a:latin typeface="+mn-lt"/>
              </a:rPr>
              <a:t>m </a:t>
            </a:r>
            <a:r>
              <a:rPr lang="el-GR" b="1" dirty="0" smtClean="0">
                <a:effectLst>
                  <a:outerShdw blurRad="38100" dist="38100" dir="2700000" algn="tl">
                    <a:srgbClr val="000000">
                      <a:alpha val="43137"/>
                    </a:srgbClr>
                  </a:outerShdw>
                </a:effectLst>
                <a:latin typeface="+mn-lt"/>
              </a:rPr>
              <a:t>μήκος </a:t>
            </a:r>
          </a:p>
          <a:p>
            <a:pPr>
              <a:buFont typeface="Wingdings" pitchFamily="2" charset="2"/>
              <a:buChar char="q"/>
            </a:pPr>
            <a:endParaRPr lang="el-GR" b="1" dirty="0">
              <a:effectLst>
                <a:outerShdw blurRad="38100" dist="38100" dir="2700000" algn="tl">
                  <a:srgbClr val="000000">
                    <a:alpha val="43137"/>
                  </a:srgbClr>
                </a:outerShdw>
              </a:effectLst>
            </a:endParaRPr>
          </a:p>
          <a:p>
            <a:pPr>
              <a:buFont typeface="Wingdings" pitchFamily="2" charset="2"/>
              <a:buChar char="q"/>
            </a:pPr>
            <a:r>
              <a:rPr lang="el-GR" b="1" dirty="0" smtClean="0">
                <a:effectLst>
                  <a:outerShdw blurRad="38100" dist="38100" dir="2700000" algn="tl">
                    <a:srgbClr val="000000">
                      <a:alpha val="43137"/>
                    </a:srgbClr>
                  </a:outerShdw>
                </a:effectLst>
                <a:latin typeface="+mn-lt"/>
              </a:rPr>
              <a:t> Ισχυρή τουριστική παρουσία </a:t>
            </a:r>
            <a:endParaRPr lang="en-US" b="1" dirty="0" smtClean="0">
              <a:effectLst>
                <a:outerShdw blurRad="38100" dist="38100" dir="2700000" algn="tl">
                  <a:srgbClr val="000000">
                    <a:alpha val="43137"/>
                  </a:srgbClr>
                </a:outerShdw>
              </a:effectLst>
              <a:latin typeface="+mn-lt"/>
            </a:endParaRPr>
          </a:p>
        </p:txBody>
      </p:sp>
      <p:pic>
        <p:nvPicPr>
          <p:cNvPr id="39938" name="Picture 2"/>
          <p:cNvPicPr>
            <a:picLocks noChangeAspect="1" noChangeArrowheads="1"/>
          </p:cNvPicPr>
          <p:nvPr/>
        </p:nvPicPr>
        <p:blipFill>
          <a:blip r:embed="rId7" cstate="print"/>
          <a:srcRect/>
          <a:stretch>
            <a:fillRect/>
          </a:stretch>
        </p:blipFill>
        <p:spPr bwMode="auto">
          <a:xfrm>
            <a:off x="323528" y="1844824"/>
            <a:ext cx="5457825" cy="3981450"/>
          </a:xfrm>
          <a:prstGeom prst="rect">
            <a:avLst/>
          </a:prstGeom>
          <a:noFill/>
          <a:ln w="9525">
            <a:noFill/>
            <a:miter lim="800000"/>
            <a:headEnd/>
            <a:tailEnd/>
          </a:ln>
        </p:spPr>
      </p:pic>
      <p:sp>
        <p:nvSpPr>
          <p:cNvPr id="22" name="21 - Ορθογώνιο"/>
          <p:cNvSpPr/>
          <p:nvPr/>
        </p:nvSpPr>
        <p:spPr>
          <a:xfrm>
            <a:off x="5940152" y="3573016"/>
            <a:ext cx="2952328" cy="923330"/>
          </a:xfrm>
          <a:prstGeom prst="rect">
            <a:avLst/>
          </a:prstGeom>
        </p:spPr>
        <p:txBody>
          <a:bodyPr wrap="square">
            <a:spAutoFit/>
          </a:bodyPr>
          <a:lstStyle/>
          <a:p>
            <a:pPr algn="ctr"/>
            <a:r>
              <a:rPr lang="el-GR" b="1" dirty="0" smtClean="0"/>
              <a:t>Ξενοδοχεία, Κέντρα διασκέδασης, έπιπλα παραλίας </a:t>
            </a:r>
            <a:endParaRPr lang="el-GR" b="1" dirty="0"/>
          </a:p>
        </p:txBody>
      </p:sp>
      <p:sp>
        <p:nvSpPr>
          <p:cNvPr id="23" name="22 - Ορθογώνιο"/>
          <p:cNvSpPr/>
          <p:nvPr/>
        </p:nvSpPr>
        <p:spPr>
          <a:xfrm>
            <a:off x="5940152" y="5013176"/>
            <a:ext cx="2952328" cy="923330"/>
          </a:xfrm>
          <a:prstGeom prst="rect">
            <a:avLst/>
          </a:prstGeom>
        </p:spPr>
        <p:txBody>
          <a:bodyPr wrap="square">
            <a:spAutoFit/>
          </a:bodyPr>
          <a:lstStyle/>
          <a:p>
            <a:pPr algn="ctr"/>
            <a:r>
              <a:rPr lang="el-GR" b="1" dirty="0" smtClean="0"/>
              <a:t>Η χρήση οχημάτων στην παραλία έκανε την άμμο πολύ συμπαγής</a:t>
            </a:r>
            <a:endParaRPr lang="el-GR" b="1" dirty="0"/>
          </a:p>
        </p:txBody>
      </p:sp>
      <p:sp>
        <p:nvSpPr>
          <p:cNvPr id="24" name="23 - Βέλος προς τα κάτω"/>
          <p:cNvSpPr/>
          <p:nvPr/>
        </p:nvSpPr>
        <p:spPr>
          <a:xfrm>
            <a:off x="7236296" y="4581128"/>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24 - Βέλος προς τα κάτω"/>
          <p:cNvSpPr/>
          <p:nvPr/>
        </p:nvSpPr>
        <p:spPr>
          <a:xfrm>
            <a:off x="7236296" y="5949280"/>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TotalTime>
  <Words>1470</Words>
  <Application>Microsoft Office PowerPoint</Application>
  <PresentationFormat>On-screen Show (4:3)</PresentationFormat>
  <Paragraphs>296</Paragraphs>
  <Slides>33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 Rounded MT Bold</vt:lpstr>
      <vt:lpstr>Wingdings</vt:lpstr>
      <vt:lpstr>Segoe UI</vt:lpstr>
      <vt:lpstr>Tahoma</vt:lpstr>
      <vt:lpstr>Calibri</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MedPAN</dc:creator>
  <cp:lastModifiedBy>C.Dimitriadis</cp:lastModifiedBy>
  <cp:revision>90</cp:revision>
  <dcterms:modified xsi:type="dcterms:W3CDTF">2019-11-27T14:38:52Z</dcterms:modified>
</cp:coreProperties>
</file>