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986698-619A-1AF6-DD06-A140673B7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98A4FD7-C870-B36F-6499-4508BABEB8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93E728-ED84-C729-0031-3F210002D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3E71F5C-A263-E4C8-2573-00D8CA14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5E91925-3336-7CFB-5996-C9D08D916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8662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BBCE66-751B-AC3B-7951-126008B8F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3AB1187-8893-6309-61E8-82E25A3A0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7385DF-B31F-99F6-E662-293BA7EDC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2ADC067-16CC-1E53-E3AD-FD89BBAC0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CFFE41F-40CA-A6A0-7712-ED2C82094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599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B3C5D89-44EE-8C39-8C77-A5DFDCE65B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106833D-67EA-3473-4552-549B677E6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D39012E-BBFB-E8CC-FD0C-6D06E1305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FFD1230-67B7-8B61-B1E4-737424409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6C6E7A-6657-DC8D-0683-B44CC723A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360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957230-957C-2DA3-3B01-6A7857A91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195FF8-224C-1EBD-7C24-AA031702E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8425386-E731-4686-A0BC-441410CBA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2363629-DEBD-E1E4-A702-6F55B251C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1951ED3-903F-139F-9085-205A92536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790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C20AC6-4E76-BA98-B1EB-1DEA3393D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4DC7222-CBF4-1973-13B4-F8BE2F728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FFCF360-6707-7349-8F39-8246C1B0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E29C55-776B-9E09-EE56-358F5A21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FAA23DF-EE14-F5A9-8E22-572923137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193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018D60-D3C1-F819-6647-E185C956F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A7DE51-BF49-30B4-D1ED-178B132DB4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A51AB6F-CEA9-3458-E3FF-9F11F8FAB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37AFCE9-7D40-B1B6-E64F-A7E2716B3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6360B1F-A798-A890-A207-93E7703AD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FC585C0-7A49-E669-CE51-832FB5909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238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A214D2-E1E9-ED1A-44C6-63B00816C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115F5B8-C187-066F-4B8B-08A8929D4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D8381C6-162C-1ECC-331E-CA6F40CEA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6797627-A6AA-BD1F-96D3-7E3D67D20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35BB03A-F4CB-F375-C20E-F5C7BB0FA0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D85C99B-C9CD-CFE4-D12D-5DDE46863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2E825CB-C292-6D23-065E-E8A8623D5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7187DC8-ABD6-5247-1820-A3850F876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621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D88361-A771-850A-3D02-9D75593A9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D8D9428-1BCC-A0E0-B6B5-881DB6BF4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2D0E1F1-00CA-41A5-6E4A-E2CE01D4D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D30D5B3-162C-29E7-2976-3622CD35A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1532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7C7F261-CD0D-86AC-9B25-56FD8DC63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78C9D86-6FBD-6AC5-B07D-C5E53B4BD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75869AE-0D39-91E5-B1C4-5887531DD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373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14565D-4FBE-4405-C30B-1FC19C8C0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E51D3DE-E4AB-C364-E352-D043397C5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190C221-D5F3-E71D-E729-16DC9F2FF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78963F6-BAB0-64CD-3C3B-A4B31AC5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4D46D0C-170A-8F25-39AA-B19DC949D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407FB95-6826-E39A-31EF-AE5CC6476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206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9A45A2-3FCD-B110-C7E0-14D5ED847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9AD0DEF-C3FD-9CF1-24D2-7AE4936EC1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D1EE5FE-47B8-9F63-8283-E70C6E249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9AFC786-6A0E-D2F6-4A0C-E2D79CAF6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0833A45-AC6A-0B6A-0F5F-C98F5E8EE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D3EDF08-9E5E-3003-97F6-E0957E2F7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412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C337992F-9E84-9507-7E40-F1B70EA3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88F3FBC-CEF6-4FA0-FBA8-A84F61C11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EF4DDC6-0004-11F4-2B41-AC130440B2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64779-481E-4700-B8EB-BEA80316F1D1}" type="datetimeFigureOut">
              <a:rPr lang="el-GR" smtClean="0"/>
              <a:t>22/3/2025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98B56A9-2495-C55F-D8BA-1069468F6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41AAD3-182A-C7E7-D2B3-84822E80ED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E0A7D-E8D4-4FBC-9407-0877119EA2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225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C2E7D4-F0F5-072E-CA22-068EB0672D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ΘΕΜΑΤΙΚΟΣ ΤΟΥΡΙΣΜΟΣ -ΤΟΥΡΙΣΜΟΣ ΥΓΕΙΑΣ Η’ </a:t>
            </a:r>
            <a:br>
              <a:rPr lang="el-GR" sz="3200" b="1" dirty="0"/>
            </a:br>
            <a:r>
              <a:rPr lang="el-GR" sz="3200" b="1" dirty="0"/>
              <a:t>2024-2025 </a:t>
            </a:r>
            <a:r>
              <a:rPr lang="en-US" sz="3200" b="1"/>
              <a:t> (DTO257) </a:t>
            </a:r>
            <a:br>
              <a:rPr lang="el-GR" sz="3200" b="1" dirty="0"/>
            </a:br>
            <a:r>
              <a:rPr lang="el-GR" sz="3200" b="1" dirty="0"/>
              <a:t>1.1.4. Τα Χαρακτηριστικά Τουρισμού Τρίτης Ηλικίας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85FFA7A-4EAD-6CD9-EBFC-1521DB6437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διάλεξη 24-03-25</a:t>
            </a:r>
          </a:p>
          <a:p>
            <a:r>
              <a:rPr lang="el-GR" dirty="0"/>
              <a:t>Δρ. ΕΥΘΥΜΙΟΣ ΠΑΠΠΑΣ</a:t>
            </a:r>
          </a:p>
        </p:txBody>
      </p:sp>
    </p:spTree>
    <p:extLst>
      <p:ext uri="{BB962C8B-B14F-4D97-AF65-F5344CB8AC3E}">
        <p14:creationId xmlns:p14="http://schemas.microsoft.com/office/powerpoint/2010/main" val="991329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9E5B37-5986-B7BC-AFF4-E493E3C43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10</a:t>
            </a:r>
            <a:br>
              <a:rPr lang="el-GR" sz="3200" b="1" dirty="0"/>
            </a:br>
            <a:r>
              <a:rPr lang="el-GR" sz="3200" b="1" dirty="0"/>
              <a:t>1.1.4.1. Κίνητρα τουρισμού τρίτης ηλικίας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A45D3D-F49C-AE60-A76A-23B1718CC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Από τις μελέτες </a:t>
            </a:r>
            <a:r>
              <a:rPr lang="el-GR" dirty="0"/>
              <a:t>που έχουν γίνει αναφορικά με τα κίνητρα που</a:t>
            </a:r>
          </a:p>
          <a:p>
            <a:r>
              <a:rPr lang="el-GR" dirty="0"/>
              <a:t> επηρεάζουν τη λήψη απόφασης και τις επιλογές των ατόμων τρίτης</a:t>
            </a:r>
          </a:p>
          <a:p>
            <a:r>
              <a:rPr lang="el-GR" dirty="0"/>
              <a:t> ηλικίας ως προς τις δραστηριότητές τους, τα κίνητρα μπορούν να</a:t>
            </a:r>
          </a:p>
          <a:p>
            <a:r>
              <a:rPr lang="el-GR" dirty="0"/>
              <a:t> ομαδοποιηθούν σε τέσσερις μεγάλες κατηγορίες ως εξής:</a:t>
            </a:r>
          </a:p>
          <a:p>
            <a:pPr marL="0" indent="0">
              <a:buNone/>
            </a:pPr>
            <a:r>
              <a:rPr lang="el-GR" b="1" dirty="0"/>
              <a:t>1 . Φυσικά κίνητρα </a:t>
            </a:r>
            <a:r>
              <a:rPr lang="el-GR" dirty="0"/>
              <a:t>είναι αυτά που αφορούν στη φυσική/σωματική</a:t>
            </a:r>
          </a:p>
          <a:p>
            <a:r>
              <a:rPr lang="el-GR" dirty="0"/>
              <a:t> κατάσταση του ατόμου, και την ανάγκη, μεταξύ άλλων, για</a:t>
            </a:r>
          </a:p>
          <a:p>
            <a:r>
              <a:rPr lang="el-GR" dirty="0"/>
              <a:t> χαλάρωση, υγεία, άνεση, συμμετοχή σε δραστηριότητες</a:t>
            </a:r>
          </a:p>
          <a:p>
            <a:r>
              <a:rPr lang="el-GR" dirty="0"/>
              <a:t> αθλητισμού, αναψυχής </a:t>
            </a:r>
            <a:r>
              <a:rPr lang="el-GR" dirty="0" err="1"/>
              <a:t>κ.ο.κ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3967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F1A34A-4D42-47FC-9EF6-D55DBFAF1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11</a:t>
            </a:r>
            <a:br>
              <a:rPr lang="el-GR" sz="3200" dirty="0"/>
            </a:br>
            <a:r>
              <a:rPr lang="el-GR" sz="3200" dirty="0"/>
              <a:t>1.1.4.1. Κίνητρα τουρισμού τρίτης ηλικίας (β)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49A8459-F925-3A5A-1348-B3AB04F6A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2 .Πολιτιστικά κίνητρα </a:t>
            </a:r>
            <a:r>
              <a:rPr lang="el-GR" dirty="0"/>
              <a:t>είναι η επιθυμία γνωριμίας και ενασχόλησης</a:t>
            </a:r>
          </a:p>
          <a:p>
            <a:pPr marL="0" indent="0">
              <a:buNone/>
            </a:pPr>
            <a:r>
              <a:rPr lang="el-GR" dirty="0"/>
              <a:t> με τον πολιτισμό, τα έθιμα, τις παραδόσεις, επαφή με τις τέχνες, και</a:t>
            </a:r>
          </a:p>
          <a:p>
            <a:pPr marL="0" indent="0">
              <a:buNone/>
            </a:pPr>
            <a:r>
              <a:rPr lang="el-GR" dirty="0"/>
              <a:t> επίσκεψης σε περιοχές με πολιτισμικό και ιστορικό ενδιαφέρον.</a:t>
            </a:r>
          </a:p>
          <a:p>
            <a:pPr marL="0" indent="0">
              <a:buNone/>
            </a:pPr>
            <a:r>
              <a:rPr lang="el-GR" b="1" dirty="0"/>
              <a:t>3 .Κοινωνικά ή διαπροσωπικά κίνητρα </a:t>
            </a:r>
            <a:r>
              <a:rPr lang="el-GR" dirty="0"/>
              <a:t>είναι αυτά που συνδέονται με</a:t>
            </a:r>
          </a:p>
          <a:p>
            <a:pPr marL="0" indent="0">
              <a:buNone/>
            </a:pPr>
            <a:r>
              <a:rPr lang="el-GR" dirty="0"/>
              <a:t> την ανάγκη του ανθρώπου να συγχρωτίζεται και να ανήκει κοινωνικά</a:t>
            </a:r>
          </a:p>
          <a:p>
            <a:pPr marL="0" indent="0">
              <a:buNone/>
            </a:pPr>
            <a:r>
              <a:rPr lang="el-GR" dirty="0"/>
              <a:t> σε ομάδες ή/ και να μετέχει σε κοινές δράσεις (ψυχαγωγικές,</a:t>
            </a:r>
          </a:p>
          <a:p>
            <a:pPr marL="0" indent="0">
              <a:buNone/>
            </a:pPr>
            <a:r>
              <a:rPr lang="el-GR" dirty="0"/>
              <a:t> εθελοντικές, παραγωγής έργου κλπ.).</a:t>
            </a:r>
          </a:p>
        </p:txBody>
      </p:sp>
    </p:spTree>
    <p:extLst>
      <p:ext uri="{BB962C8B-B14F-4D97-AF65-F5344CB8AC3E}">
        <p14:creationId xmlns:p14="http://schemas.microsoft.com/office/powerpoint/2010/main" val="648976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1787E2-B0C4-DD01-AB13-0AF3CCFA6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12</a:t>
            </a:r>
            <a:br>
              <a:rPr lang="el-GR" sz="3200" dirty="0"/>
            </a:br>
            <a:r>
              <a:rPr lang="el-GR" sz="3200" dirty="0"/>
              <a:t>1.1.4.1. Κίνητρα τουρισμού τρίτης ηλικίας (γ)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A3239C-E488-2645-37F1-25FA25519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4 .Κίνητρα πνευματικής αναζήτησης </a:t>
            </a:r>
            <a:r>
              <a:rPr lang="el-GR" dirty="0"/>
              <a:t>ή φαντασίας είναι αυτά τα οποία</a:t>
            </a:r>
          </a:p>
          <a:p>
            <a:pPr marL="0" indent="0">
              <a:buNone/>
            </a:pPr>
            <a:r>
              <a:rPr lang="el-GR" dirty="0"/>
              <a:t> συνδέονται με την πρόθεση ικανοποίησης της πνευματικής</a:t>
            </a:r>
          </a:p>
          <a:p>
            <a:pPr marL="0" indent="0">
              <a:buNone/>
            </a:pPr>
            <a:r>
              <a:rPr lang="el-GR" dirty="0"/>
              <a:t> αφύπνισης και εξέλιξης του ατόμου, καθώς και με την ψυχική αυτό</a:t>
            </a:r>
          </a:p>
          <a:p>
            <a:pPr marL="0" indent="0">
              <a:buNone/>
            </a:pPr>
            <a:r>
              <a:rPr lang="el-GR" dirty="0"/>
              <a:t>-εκπλήρωση και ικανοποίηση.</a:t>
            </a:r>
          </a:p>
        </p:txBody>
      </p:sp>
    </p:spTree>
    <p:extLst>
      <p:ext uri="{BB962C8B-B14F-4D97-AF65-F5344CB8AC3E}">
        <p14:creationId xmlns:p14="http://schemas.microsoft.com/office/powerpoint/2010/main" val="1405868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58D857-5AB6-493F-DAE8-C8B2CA7B6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dirty="0"/>
              <a:t>13</a:t>
            </a:r>
            <a:br>
              <a:rPr lang="el-GR" sz="3200" dirty="0"/>
            </a:br>
            <a:r>
              <a:rPr lang="el-GR" sz="3200" dirty="0"/>
              <a:t>περισσότερο ενεργητικές αναζητήσεις </a:t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73C15E-0ABF-2EA6-21AC-6BA143C08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643" y="1319514"/>
            <a:ext cx="11539960" cy="53938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Τα κίνητρα των ηλικιωμένων </a:t>
            </a:r>
            <a:r>
              <a:rPr lang="el-GR" dirty="0"/>
              <a:t>με την πάροδο του χρόνου τείνουν να</a:t>
            </a:r>
          </a:p>
          <a:p>
            <a:pPr marL="0" indent="0">
              <a:buNone/>
            </a:pPr>
            <a:r>
              <a:rPr lang="el-GR" dirty="0"/>
              <a:t> μετατοπίζονται σε περισσότερο ενεργητικές αναζητήσεις με έντονη εστίαση</a:t>
            </a:r>
          </a:p>
          <a:p>
            <a:pPr marL="0" indent="0">
              <a:buNone/>
            </a:pPr>
            <a:r>
              <a:rPr lang="el-GR" dirty="0"/>
              <a:t>σε δράσεις και δραστηριότητες που αφορούν στη βελτίωση της υγείας. </a:t>
            </a:r>
          </a:p>
          <a:p>
            <a:pPr marL="0" indent="0">
              <a:buNone/>
            </a:pPr>
            <a:r>
              <a:rPr lang="el-GR" b="1" dirty="0"/>
              <a:t>Τα πιο κοινά ταξιδιωτικά κίνητρα </a:t>
            </a:r>
            <a:r>
              <a:rPr lang="el-GR" dirty="0"/>
              <a:t>των ηλικιωμένων, όπως καταγράφονται</a:t>
            </a:r>
          </a:p>
          <a:p>
            <a:pPr marL="0" indent="0">
              <a:buNone/>
            </a:pPr>
            <a:r>
              <a:rPr lang="el-GR" dirty="0"/>
              <a:t> στη διεθνή βιβλιογραφία, είναι η ξεκούραση και η χαλάρωση, η κοινωνική</a:t>
            </a:r>
          </a:p>
          <a:p>
            <a:pPr marL="0" indent="0">
              <a:buNone/>
            </a:pPr>
            <a:r>
              <a:rPr lang="el-GR" dirty="0"/>
              <a:t> αλληλεπίδραση, η σωματική άσκηση, η μάθηση, η νοσταλγία, ο ποιοτικός</a:t>
            </a:r>
          </a:p>
          <a:p>
            <a:pPr marL="0" indent="0">
              <a:buNone/>
            </a:pPr>
            <a:r>
              <a:rPr lang="el-GR" dirty="0"/>
              <a:t> χρόνος με την οικογένειά τους και η ενθουσιώδης επιθυμία για τη γνωριμία με κάτι νέο. </a:t>
            </a:r>
          </a:p>
          <a:p>
            <a:pPr marL="0" indent="0">
              <a:buNone/>
            </a:pPr>
            <a:r>
              <a:rPr lang="el-GR" b="1" dirty="0"/>
              <a:t>Στις μικρότερες ηλικίες </a:t>
            </a:r>
            <a:r>
              <a:rPr lang="el-GR" dirty="0"/>
              <a:t>(55-64 ετών) ενδιαφέρονται περισσότερο για</a:t>
            </a:r>
          </a:p>
          <a:p>
            <a:pPr marL="0" indent="0">
              <a:buNone/>
            </a:pPr>
            <a:r>
              <a:rPr lang="el-GR" dirty="0"/>
              <a:t> δραστηριότητες χαλάρωσης και ψυχαγωγίας, ενώ σε μεγαλύτερες (ηλικίας</a:t>
            </a:r>
          </a:p>
          <a:p>
            <a:pPr marL="0" indent="0">
              <a:buNone/>
            </a:pPr>
            <a:r>
              <a:rPr lang="el-GR" dirty="0"/>
              <a:t> 65 ετών και άνω) ενδιαφέρονται για εκπαίδευση ή φυσικά αξιοθέατα.</a:t>
            </a:r>
          </a:p>
        </p:txBody>
      </p:sp>
    </p:spTree>
    <p:extLst>
      <p:ext uri="{BB962C8B-B14F-4D97-AF65-F5344CB8AC3E}">
        <p14:creationId xmlns:p14="http://schemas.microsoft.com/office/powerpoint/2010/main" val="3445464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079DFE-BF5F-9100-485E-5DF84B5EB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14</a:t>
            </a:r>
            <a:br>
              <a:rPr lang="el-GR" sz="3200" b="1" dirty="0"/>
            </a:br>
            <a:r>
              <a:rPr lang="el-GR" sz="3200" b="1" dirty="0"/>
              <a:t>η Κουλτούρα των λαών.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C8A3C9-9FEA-D0D2-72A9-922F94424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43" y="1284790"/>
            <a:ext cx="11632557" cy="54401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Τα κίνητρα αυτά, </a:t>
            </a:r>
            <a:r>
              <a:rPr lang="el-GR" dirty="0"/>
              <a:t>όπως είναι αναμενόμενο, επηρεάζονται από τα κοινωνικά πρότυπα και την κουλτούρα των λαών.52,53 </a:t>
            </a:r>
          </a:p>
          <a:p>
            <a:pPr marL="0" indent="0">
              <a:buNone/>
            </a:pPr>
            <a:r>
              <a:rPr lang="el-GR" b="1" dirty="0"/>
              <a:t>Για παράδειγμα οι Βρετανοί </a:t>
            </a:r>
            <a:r>
              <a:rPr lang="el-GR" dirty="0"/>
              <a:t>τουρίστες απολαμβάνουν τη συναναστροφή με</a:t>
            </a:r>
          </a:p>
          <a:p>
            <a:pPr marL="0" indent="0">
              <a:buNone/>
            </a:pPr>
            <a:r>
              <a:rPr lang="el-GR" dirty="0"/>
              <a:t> άλλους τουρίστες και τη διασκέδαση, ενώ </a:t>
            </a:r>
            <a:r>
              <a:rPr lang="el-GR" b="1" dirty="0"/>
              <a:t>οι Γερμανοί τουρίστες </a:t>
            </a:r>
            <a:r>
              <a:rPr lang="el-GR" dirty="0"/>
              <a:t>αναζητούν</a:t>
            </a:r>
          </a:p>
          <a:p>
            <a:pPr marL="0" indent="0">
              <a:buNone/>
            </a:pPr>
            <a:r>
              <a:rPr lang="el-GR" dirty="0"/>
              <a:t> περισσότερο διακοπές στη φύση και σε πολιτιστικά αξιοθέατα.</a:t>
            </a:r>
          </a:p>
          <a:p>
            <a:pPr marL="0" indent="0">
              <a:buNone/>
            </a:pPr>
            <a:r>
              <a:rPr lang="el-GR" b="1" dirty="0"/>
              <a:t> Οι ηλικιωμένοι Κινέζοι </a:t>
            </a:r>
            <a:r>
              <a:rPr lang="el-GR" dirty="0"/>
              <a:t>χαρακτηρίζονται από εσώτερες επιθυμίες και</a:t>
            </a:r>
          </a:p>
          <a:p>
            <a:pPr marL="0" indent="0">
              <a:buNone/>
            </a:pPr>
            <a:r>
              <a:rPr lang="el-GR" dirty="0"/>
              <a:t> αναζητήσεις, π.χ. επιζητούν τη βελτίωση της ευημερίας, τη διαφυγή από την</a:t>
            </a:r>
          </a:p>
          <a:p>
            <a:pPr marL="0" indent="0">
              <a:buNone/>
            </a:pPr>
            <a:r>
              <a:rPr lang="el-GR" dirty="0"/>
              <a:t> καθημερινή ρουτίνα, την κοινωνικοποίηση και την προσωπική πραγμάτωση, </a:t>
            </a:r>
            <a:r>
              <a:rPr lang="el-GR" b="1" dirty="0"/>
              <a:t>ενώ οι Ιάπωνες αναζητούν νέες </a:t>
            </a:r>
            <a:r>
              <a:rPr lang="el-GR" dirty="0"/>
              <a:t>και πρωτοποριακές δραστηριότητες κατά την περίοδο των διακοπών τους και δίνουν μεγάλη σημασία στην ασφάλεια και την καθαριότητα. </a:t>
            </a:r>
          </a:p>
          <a:p>
            <a:pPr marL="0" indent="0">
              <a:buNone/>
            </a:pPr>
            <a:r>
              <a:rPr lang="el-GR" b="1" dirty="0"/>
              <a:t>Ωστόσο, η χαλάρωση και η ευχαρίστηση </a:t>
            </a:r>
            <a:r>
              <a:rPr lang="el-GR" dirty="0"/>
              <a:t>είναι εξίσου σημαντικές παράμετροι ανεξαρτήτως εθνικότητας και προέλευσης των ατόμων.54,55</a:t>
            </a:r>
          </a:p>
        </p:txBody>
      </p:sp>
    </p:spTree>
    <p:extLst>
      <p:ext uri="{BB962C8B-B14F-4D97-AF65-F5344CB8AC3E}">
        <p14:creationId xmlns:p14="http://schemas.microsoft.com/office/powerpoint/2010/main" val="3651268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EC582B-CEAB-67EE-2F58-DFE08A3E6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15</a:t>
            </a:r>
            <a:br>
              <a:rPr lang="el-GR" sz="3200" b="1" dirty="0"/>
            </a:br>
            <a:r>
              <a:rPr lang="el-GR" sz="3200" b="1" dirty="0"/>
              <a:t>1.1.4.2. Παράγοντες ώθησης και έλξης του τουρισμού τρίτης ηλικίας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1A95AF-8412-AD55-2F1E-498F1216B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1393"/>
          </a:xfrm>
        </p:spPr>
        <p:txBody>
          <a:bodyPr/>
          <a:lstStyle/>
          <a:p>
            <a:r>
              <a:rPr lang="el-GR" b="1" dirty="0"/>
              <a:t>Προκειμένου να προσδιοριστούν </a:t>
            </a:r>
            <a:r>
              <a:rPr lang="el-GR" dirty="0"/>
              <a:t>με σαφήνεια οι παράμετροι ενός</a:t>
            </a:r>
          </a:p>
          <a:p>
            <a:r>
              <a:rPr lang="el-GR" dirty="0"/>
              <a:t> επιτυχημένου τουριστικού προϊόντος που θα απευθύνεται σε</a:t>
            </a:r>
          </a:p>
          <a:p>
            <a:r>
              <a:rPr lang="el-GR" dirty="0"/>
              <a:t> πληθυσμούς τρίτης ηλικίας, αξίζει να μελετηθούν οι παράγοντες</a:t>
            </a:r>
          </a:p>
          <a:p>
            <a:r>
              <a:rPr lang="el-GR" dirty="0"/>
              <a:t> ώθησης και έλξης αναφορικά με την αγορά-στόχο και τη</a:t>
            </a:r>
          </a:p>
          <a:p>
            <a:r>
              <a:rPr lang="el-GR" dirty="0"/>
              <a:t> διαμόρφωση των τουριστικών κινήτρων σε αυτή. </a:t>
            </a:r>
          </a:p>
          <a:p>
            <a:r>
              <a:rPr lang="el-GR" b="1" dirty="0"/>
              <a:t>Ως παράγοντες ώθησης θεωρούνται </a:t>
            </a:r>
            <a:r>
              <a:rPr lang="el-GR" dirty="0"/>
              <a:t>οι </a:t>
            </a:r>
            <a:r>
              <a:rPr lang="el-GR" dirty="0" err="1"/>
              <a:t>κοινωνικο</a:t>
            </a:r>
            <a:r>
              <a:rPr lang="el-GR" dirty="0"/>
              <a:t>-ψυχολογικές</a:t>
            </a:r>
          </a:p>
          <a:p>
            <a:r>
              <a:rPr lang="el-GR" dirty="0"/>
              <a:t> ανάγκες που προδιαθέτουν ένα άτομο να ταξιδέψει, ενώ οι</a:t>
            </a:r>
          </a:p>
          <a:p>
            <a:r>
              <a:rPr lang="el-GR" dirty="0"/>
              <a:t> παράγοντες έλξης είναι αυτοί που προσελκύουν το ίδιο άτομο σε</a:t>
            </a:r>
          </a:p>
          <a:p>
            <a:r>
              <a:rPr lang="el-GR" dirty="0"/>
              <a:t> ένα συγκεκριμένο προορισμό.</a:t>
            </a:r>
          </a:p>
        </p:txBody>
      </p:sp>
    </p:spTree>
    <p:extLst>
      <p:ext uri="{BB962C8B-B14F-4D97-AF65-F5344CB8AC3E}">
        <p14:creationId xmlns:p14="http://schemas.microsoft.com/office/powerpoint/2010/main" val="272145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B544BD-F1C9-A534-B545-88A488870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dirty="0"/>
              <a:t>16</a:t>
            </a:r>
            <a:br>
              <a:rPr lang="el-GR" sz="3200" dirty="0"/>
            </a:br>
            <a:r>
              <a:rPr lang="el-GR" sz="3200" b="1" dirty="0"/>
              <a:t>1.1.4.2. Παράγοντες ώθησης και έλξης του τουρισμού τρίτης ηλικίας (β)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BB53658-0784-E844-8512-A4BFBC966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494" y="1551008"/>
            <a:ext cx="11690430" cy="5034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Οι παράγοντες ώθησης </a:t>
            </a:r>
            <a:r>
              <a:rPr lang="el-GR" dirty="0"/>
              <a:t>είναι εσωτερικοί και δημιουργούν την επιθυμία για το ταξίδι, ενώ οι παράγοντες έλξης είναι εξωτερικοί και διαμορφώνονται από τις διαθέσιμες επιλογές προορισμών και δραστηριοτήτων. </a:t>
            </a:r>
            <a:r>
              <a:rPr lang="el-GR" b="1" dirty="0"/>
              <a:t>Πιο συγκεκριμένα</a:t>
            </a:r>
            <a:r>
              <a:rPr lang="el-GR" dirty="0"/>
              <a:t>:</a:t>
            </a:r>
          </a:p>
          <a:p>
            <a:pPr marL="0" indent="0">
              <a:buNone/>
            </a:pPr>
            <a:r>
              <a:rPr lang="el-GR" b="1" dirty="0"/>
              <a:t>Ως παράγοντες ώθησης </a:t>
            </a:r>
            <a:r>
              <a:rPr lang="el-GR" dirty="0"/>
              <a:t>νοούνται αυτοί που ωθούν έναν τουρίστα μακριά</a:t>
            </a:r>
          </a:p>
          <a:p>
            <a:pPr marL="0" indent="0">
              <a:buNone/>
            </a:pPr>
            <a:r>
              <a:rPr lang="el-GR" dirty="0"/>
              <a:t>από το σπίτι του και αφορούν την ενίσχυση του ατομικής επιδίωξης.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Πρόκειται, δηλαδή</a:t>
            </a:r>
            <a:r>
              <a:rPr lang="el-GR" dirty="0"/>
              <a:t>, για εσωτερικούς παράγοντες που προδιαθέτουν το άτομο</a:t>
            </a:r>
          </a:p>
          <a:p>
            <a:pPr marL="0" indent="0">
              <a:buNone/>
            </a:pPr>
            <a:r>
              <a:rPr lang="el-GR" dirty="0"/>
              <a:t> να ταξιδέψει, όπως η επιθυμία για ξεκούραση και χαλάρωση, περιπέτεια,</a:t>
            </a:r>
          </a:p>
          <a:p>
            <a:pPr marL="0" indent="0">
              <a:buNone/>
            </a:pPr>
            <a:r>
              <a:rPr lang="el-GR" dirty="0"/>
              <a:t> διαφυγή και υγεία, νέες εμπειρίες, αναζήτηση γνώσης, ψυχικής ανάτασης και</a:t>
            </a:r>
          </a:p>
          <a:p>
            <a:pPr marL="0" indent="0">
              <a:buNone/>
            </a:pPr>
            <a:r>
              <a:rPr lang="el-GR" dirty="0"/>
              <a:t> ευεξίας.</a:t>
            </a:r>
          </a:p>
        </p:txBody>
      </p:sp>
    </p:spTree>
    <p:extLst>
      <p:ext uri="{BB962C8B-B14F-4D97-AF65-F5344CB8AC3E}">
        <p14:creationId xmlns:p14="http://schemas.microsoft.com/office/powerpoint/2010/main" val="2040833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2BDECF-DB84-5955-F573-5CA47D153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17</a:t>
            </a:r>
            <a:br>
              <a:rPr lang="el-GR" sz="3200" b="1" dirty="0"/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Άλλοι παράγοντες ώθησης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63547E-6922-9087-4095-CD595747F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Άλλοι παράγοντες ώθησης είναι </a:t>
            </a:r>
            <a:r>
              <a:rPr lang="el-GR" dirty="0"/>
              <a:t>η διαφυγή από την</a:t>
            </a:r>
          </a:p>
          <a:p>
            <a:r>
              <a:rPr lang="el-GR" dirty="0"/>
              <a:t> καθημερινότητα, η αυτο-ανάπτυξη και προσωπική εξέλιξη, η</a:t>
            </a:r>
          </a:p>
          <a:p>
            <a:r>
              <a:rPr lang="el-GR" dirty="0"/>
              <a:t> δημιουργία νέων διαπροσωπικών και κοινωνικών σχέσεων, καθώς</a:t>
            </a:r>
          </a:p>
          <a:p>
            <a:r>
              <a:rPr lang="el-GR" dirty="0"/>
              <a:t> και η διαφυγή από τη μονοτονία της καθημερινότητας. </a:t>
            </a:r>
          </a:p>
          <a:p>
            <a:r>
              <a:rPr lang="el-GR" b="1" dirty="0"/>
              <a:t>Επίσης, η επιθυμία/νοσταλγία </a:t>
            </a:r>
            <a:r>
              <a:rPr lang="el-GR" dirty="0"/>
              <a:t>των ατόμων τρίτης ηλικίας να</a:t>
            </a:r>
          </a:p>
          <a:p>
            <a:r>
              <a:rPr lang="el-GR" dirty="0"/>
              <a:t> αισθάνονται ενεργητικοί και νέοι, πολλές φορές οδηγεί σε</a:t>
            </a:r>
          </a:p>
          <a:p>
            <a:r>
              <a:rPr lang="el-GR" dirty="0"/>
              <a:t> ταξιδιωτικές προτιμήσεις που είναι συχνά παρόμοιες με αυτές των</a:t>
            </a:r>
          </a:p>
          <a:p>
            <a:r>
              <a:rPr lang="el-GR" dirty="0"/>
              <a:t> νεότερων ατόμων.56,57,58</a:t>
            </a:r>
          </a:p>
        </p:txBody>
      </p:sp>
    </p:spTree>
    <p:extLst>
      <p:ext uri="{BB962C8B-B14F-4D97-AF65-F5344CB8AC3E}">
        <p14:creationId xmlns:p14="http://schemas.microsoft.com/office/powerpoint/2010/main" val="1845996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22D5DC-3C67-0887-7FD5-BE081332D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18</a:t>
            </a:r>
            <a:br>
              <a:rPr lang="el-GR" sz="3200" b="1" dirty="0"/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Οι παράγοντες έλξης 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809FF3-68EA-130C-D0DE-8CDF99502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Οι παράγοντες έλξης </a:t>
            </a:r>
            <a:r>
              <a:rPr lang="el-GR" dirty="0"/>
              <a:t>είναι εκείνοι οι προσδιοριστικοί παράγοντες</a:t>
            </a:r>
          </a:p>
          <a:p>
            <a:r>
              <a:rPr lang="el-GR" dirty="0"/>
              <a:t> που προσελκύουν τους τουρίστες σε κάποιον προορισμό, ο οποίος</a:t>
            </a:r>
          </a:p>
          <a:p>
            <a:r>
              <a:rPr lang="el-GR" dirty="0"/>
              <a:t> διαθέτει πολιτιστικά και ιστορικά αξιοθέατα, σημαντικές τουριστικές</a:t>
            </a:r>
          </a:p>
          <a:p>
            <a:r>
              <a:rPr lang="el-GR" dirty="0"/>
              <a:t> και πολυτελείς ξενοδοχειακές υποδομές, ασφάλεια και καθαριότητα</a:t>
            </a:r>
          </a:p>
          <a:p>
            <a:r>
              <a:rPr lang="el-GR" dirty="0"/>
              <a:t>, δραστηριότητες ευεξίας και αναψυχής. </a:t>
            </a:r>
          </a:p>
          <a:p>
            <a:r>
              <a:rPr lang="el-GR" b="1" dirty="0"/>
              <a:t>Οι παράγοντες έλξης είναι γνωστοί </a:t>
            </a:r>
            <a:r>
              <a:rPr lang="el-GR" dirty="0"/>
              <a:t>ως εξωγενή κίνητρα. Οι</a:t>
            </a:r>
          </a:p>
          <a:p>
            <a:r>
              <a:rPr lang="el-GR" dirty="0"/>
              <a:t> παράγοντες έλξης </a:t>
            </a:r>
            <a:r>
              <a:rPr lang="el-GR" b="1" dirty="0"/>
              <a:t>περιλαμβάνουν</a:t>
            </a:r>
            <a:r>
              <a:rPr lang="el-GR" dirty="0"/>
              <a:t>, επίσης, στοιχεία μάρκετινγκ και</a:t>
            </a:r>
          </a:p>
          <a:p>
            <a:r>
              <a:rPr lang="el-GR" dirty="0"/>
              <a:t> προβολής.59,60</a:t>
            </a:r>
          </a:p>
        </p:txBody>
      </p:sp>
    </p:spTree>
    <p:extLst>
      <p:ext uri="{BB962C8B-B14F-4D97-AF65-F5344CB8AC3E}">
        <p14:creationId xmlns:p14="http://schemas.microsoft.com/office/powerpoint/2010/main" val="3075444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405375-55F9-6E9A-3309-7F066ECAA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19</a:t>
            </a:r>
            <a:br>
              <a:rPr lang="el-GR" sz="3200" b="1" dirty="0"/>
            </a:br>
            <a:r>
              <a:rPr lang="el-GR" sz="3200" b="1" dirty="0"/>
              <a:t>1.1.5.1. Υπηρεσίες/Δραστηριότητες που επιζητούν </a:t>
            </a:r>
            <a:br>
              <a:rPr lang="el-GR" sz="3200" b="1" dirty="0"/>
            </a:br>
            <a:r>
              <a:rPr lang="el-GR" sz="3200" b="1" dirty="0"/>
              <a:t>τα άτομα τρίτης ηλικίας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9933C0-CE1F-DA31-368B-BC28B881F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Τα άτομα τρίτης ηλικίας, λόγω </a:t>
            </a:r>
            <a:r>
              <a:rPr lang="el-GR" dirty="0"/>
              <a:t>των περιορισμών της ηλικίας αλλά</a:t>
            </a:r>
          </a:p>
          <a:p>
            <a:r>
              <a:rPr lang="el-GR" dirty="0"/>
              <a:t> και των ιδιαίτερων προτιμήσεων τους επιζητούν κατά</a:t>
            </a:r>
          </a:p>
          <a:p>
            <a:r>
              <a:rPr lang="el-GR" dirty="0"/>
              <a:t> προτεραιότητα της εξής υπηρεσίες/δραστηριότητες: •</a:t>
            </a:r>
          </a:p>
          <a:p>
            <a:r>
              <a:rPr lang="el-GR" b="1" dirty="0"/>
              <a:t>1. Αθλητικές δραστηριότητες</a:t>
            </a:r>
            <a:r>
              <a:rPr lang="el-GR" dirty="0"/>
              <a:t>, όπως, ποδήλατο, γκολφ, σκι, ιππασία,</a:t>
            </a:r>
          </a:p>
          <a:p>
            <a:r>
              <a:rPr lang="el-GR" dirty="0"/>
              <a:t> ψάρεμα, ιστιοπλοΐα, περιηγήσεις στην ύπαιθρο ή τη θάλασσα, και</a:t>
            </a:r>
          </a:p>
          <a:p>
            <a:r>
              <a:rPr lang="el-GR" dirty="0"/>
              <a:t> άλλα. • </a:t>
            </a:r>
          </a:p>
          <a:p>
            <a:r>
              <a:rPr lang="el-GR" b="1" dirty="0"/>
              <a:t>2.Γαστρονομικές δραστηριότητες</a:t>
            </a:r>
            <a:r>
              <a:rPr lang="el-GR" dirty="0"/>
              <a:t>, πχ. γευσιγνωσία κρασιών/δοκιμές</a:t>
            </a:r>
          </a:p>
          <a:p>
            <a:r>
              <a:rPr lang="el-GR" dirty="0"/>
              <a:t> τοπικών ποτών ή τοπικών φαγητών. </a:t>
            </a:r>
          </a:p>
        </p:txBody>
      </p:sp>
    </p:spTree>
    <p:extLst>
      <p:ext uri="{BB962C8B-B14F-4D97-AF65-F5344CB8AC3E}">
        <p14:creationId xmlns:p14="http://schemas.microsoft.com/office/powerpoint/2010/main" val="2663684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146C74-8135-4828-E366-62CAE0B3F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</a:t>
            </a:r>
            <a:br>
              <a:rPr lang="el-GR" sz="3200" b="1" dirty="0"/>
            </a:br>
            <a:r>
              <a:rPr lang="el-GR" sz="3200" b="1" dirty="0"/>
              <a:t>1.1.4. Χαρακτηριστικά Τουρισμού Τρίτης Ηλικίας 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4415121-7EDB-5D3E-C692-285E5D43B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Οι άνθρωποι που γεννήθηκαν πριν ή κατά </a:t>
            </a:r>
            <a:r>
              <a:rPr lang="el-GR" dirty="0"/>
              <a:t>τη διάρκεια του Β΄</a:t>
            </a:r>
          </a:p>
          <a:p>
            <a:r>
              <a:rPr lang="el-GR" dirty="0"/>
              <a:t> Παγκοσμίου Πολέμου, είχαν φτάσει κατ’ ελάχιστο στην ηλικία των</a:t>
            </a:r>
          </a:p>
          <a:p>
            <a:r>
              <a:rPr lang="el-GR" dirty="0"/>
              <a:t> 65 ετών το 2010. </a:t>
            </a:r>
          </a:p>
          <a:p>
            <a:r>
              <a:rPr lang="el-GR" b="1" dirty="0"/>
              <a:t>Κατά συνέπεια</a:t>
            </a:r>
            <a:r>
              <a:rPr lang="el-GR" dirty="0"/>
              <a:t>, όλοι οι εκπρόσωποι της γενιάς G και της σιωπηλής γενιάς έχουν συνταξιοδοτηθεί πλέον. </a:t>
            </a:r>
          </a:p>
          <a:p>
            <a:r>
              <a:rPr lang="el-GR" dirty="0"/>
              <a:t>Τα χαρακτηριστικά αυτών των δύο γενεών είναι:</a:t>
            </a:r>
          </a:p>
        </p:txBody>
      </p:sp>
    </p:spTree>
    <p:extLst>
      <p:ext uri="{BB962C8B-B14F-4D97-AF65-F5344CB8AC3E}">
        <p14:creationId xmlns:p14="http://schemas.microsoft.com/office/powerpoint/2010/main" val="3180925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D9E3AE-2F37-E12E-25BD-C59E3B5AD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20</a:t>
            </a:r>
            <a:br>
              <a:rPr lang="el-GR" sz="3200" b="1" dirty="0"/>
            </a:b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1.1.5.1. Υπηρεσίες/Δραστηριότητες που επιζητούν </a:t>
            </a:r>
            <a:b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τα άτομα τρίτης ηλικίας (β)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5FEBCF1-7F56-79AF-45B2-D7059A0A5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44" y="1825624"/>
            <a:ext cx="11783028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3.Υπηρεσίες ευεξίας, </a:t>
            </a:r>
            <a:r>
              <a:rPr lang="el-GR" dirty="0"/>
              <a:t>όπως για παράδειγμα σπα, γιόγκα, ιαματικά λουτρά,</a:t>
            </a:r>
          </a:p>
          <a:p>
            <a:pPr marL="0" indent="0">
              <a:buNone/>
            </a:pPr>
            <a:r>
              <a:rPr lang="el-GR" dirty="0"/>
              <a:t> αρωματοθεραπεία, σάουνα, θεραπευτικό μασάζ, κ.ά. • </a:t>
            </a:r>
          </a:p>
          <a:p>
            <a:pPr marL="0" indent="0">
              <a:buNone/>
            </a:pPr>
            <a:r>
              <a:rPr lang="el-GR" b="1" dirty="0"/>
              <a:t>4.Διάφορες καλλιτεχνικές εκδηλώσεις, </a:t>
            </a:r>
            <a:r>
              <a:rPr lang="el-GR" dirty="0"/>
              <a:t>όπως μουσικές εκδηλώσεις,</a:t>
            </a:r>
          </a:p>
          <a:p>
            <a:pPr marL="0" indent="0">
              <a:buNone/>
            </a:pPr>
            <a:r>
              <a:rPr lang="el-GR" dirty="0"/>
              <a:t> συναυλίες, κτλ. • </a:t>
            </a:r>
          </a:p>
          <a:p>
            <a:pPr marL="0" indent="0">
              <a:buNone/>
            </a:pPr>
            <a:r>
              <a:rPr lang="el-GR" b="1" dirty="0"/>
              <a:t>5.Επισκέψεις σε πολιτιστικά/πολιτισμικά μνημεία/μουσεία</a:t>
            </a:r>
            <a:r>
              <a:rPr lang="el-GR" dirty="0"/>
              <a:t>, σε</a:t>
            </a:r>
          </a:p>
          <a:p>
            <a:pPr marL="0" indent="0">
              <a:buNone/>
            </a:pPr>
            <a:r>
              <a:rPr lang="el-GR" dirty="0"/>
              <a:t> αρχαιολογικούς χώρους και λοιπές δομές πολιτιστικής κληρονομιάς.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6.Φυσιολατρικές αποδράσεις</a:t>
            </a:r>
            <a:r>
              <a:rPr lang="el-GR" dirty="0"/>
              <a:t>. • </a:t>
            </a:r>
          </a:p>
          <a:p>
            <a:pPr marL="0" indent="0">
              <a:buNone/>
            </a:pPr>
            <a:r>
              <a:rPr lang="el-GR" b="1" dirty="0"/>
              <a:t>7.Διάδραση με τον τοπικό πληθυσμό</a:t>
            </a:r>
            <a:r>
              <a:rPr lang="el-GR" dirty="0"/>
              <a:t>, ήθη-έθιμα και τα τοπικά προϊόντα. </a:t>
            </a:r>
          </a:p>
          <a:p>
            <a:pPr marL="0" indent="0">
              <a:buNone/>
            </a:pPr>
            <a:r>
              <a:rPr lang="el-GR" b="1" dirty="0"/>
              <a:t>8 Χειροτεχνία</a:t>
            </a:r>
            <a:r>
              <a:rPr lang="el-GR" dirty="0"/>
              <a:t>. •</a:t>
            </a:r>
          </a:p>
        </p:txBody>
      </p:sp>
    </p:spTree>
    <p:extLst>
      <p:ext uri="{BB962C8B-B14F-4D97-AF65-F5344CB8AC3E}">
        <p14:creationId xmlns:p14="http://schemas.microsoft.com/office/powerpoint/2010/main" val="39267917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7706CF-1628-F552-BEAB-4FDBDD251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21</a:t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27A436-2928-6C03-1334-5528D165D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09.Επιτραπέζια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παιχνίδια με άλλους συνομήλικους. •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10.Θέατρο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και σινεμά. •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11.Επίσκεψη σε μοναστήρια, εκκλησίες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και γενικότερα σε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θρησκευτικούς ναούς. •</a:t>
            </a:r>
          </a:p>
          <a:p>
            <a:pPr marL="0" indent="0">
              <a:buNone/>
            </a:pPr>
            <a:r>
              <a:rPr lang="el-GR" b="1" dirty="0">
                <a:solidFill>
                  <a:prstClr val="black"/>
                </a:solidFill>
                <a:latin typeface="Calibri" panose="020F0502020204030204"/>
              </a:rPr>
              <a:t>12.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Υγειονομικές υπηρεσίες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(από άτομα που πάσχουν από κάποια νόσο/ πάθηση). •</a:t>
            </a:r>
          </a:p>
          <a:p>
            <a:pPr marL="0" indent="0">
              <a:buNone/>
            </a:pPr>
            <a:r>
              <a:rPr lang="el-GR" b="1" dirty="0">
                <a:solidFill>
                  <a:prstClr val="black"/>
                </a:solidFill>
                <a:latin typeface="Calibri" panose="020F0502020204030204"/>
              </a:rPr>
              <a:t>13.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Καλές υπηρεσίες μετακίνησης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(πχ. μέσα μαζικής μεταφοράς</a:t>
            </a:r>
          </a:p>
          <a:p>
            <a:pPr marL="0" indent="0">
              <a:buNone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-δίκτυο συγκοινωνιών, ταξί, ενοικίαση αυτοκινήτων, κτλ.).</a:t>
            </a:r>
          </a:p>
          <a:p>
            <a:pPr marL="0" indent="0">
              <a:buNone/>
            </a:pPr>
            <a:r>
              <a:rPr lang="el-GR" sz="1100" dirty="0">
                <a:solidFill>
                  <a:prstClr val="black"/>
                </a:solidFill>
                <a:latin typeface="Calibri" panose="020F0502020204030204"/>
              </a:rPr>
              <a:t>Σελ 58</a:t>
            </a:r>
            <a:endParaRPr lang="el-GR" sz="1100" dirty="0"/>
          </a:p>
        </p:txBody>
      </p:sp>
    </p:spTree>
    <p:extLst>
      <p:ext uri="{BB962C8B-B14F-4D97-AF65-F5344CB8AC3E}">
        <p14:creationId xmlns:p14="http://schemas.microsoft.com/office/powerpoint/2010/main" val="3838699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D3EAB7-646E-B1A3-8792-52B6514CD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22</a:t>
            </a:r>
            <a:br>
              <a:rPr lang="el-GR" sz="3200" b="1" dirty="0"/>
            </a:br>
            <a:r>
              <a:rPr lang="el-GR" sz="3200" b="1" dirty="0"/>
              <a:t>βιβλιογραφία</a:t>
            </a:r>
            <a:br>
              <a:rPr lang="el-GR" sz="3200" b="1" dirty="0"/>
            </a:br>
            <a:br>
              <a:rPr lang="el-GR" sz="3200" b="1" dirty="0"/>
            </a:br>
            <a:r>
              <a:rPr lang="el-GR" sz="3200" b="1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B00774-EBF7-6CEA-6F4B-743290B03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770" y="1076446"/>
            <a:ext cx="10752882" cy="578155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52. Crompton, J. L. (1979</a:t>
            </a:r>
            <a:r>
              <a:rPr lang="en-US" dirty="0"/>
              <a:t>). Motivations for pleasure vacations. Annals of</a:t>
            </a:r>
          </a:p>
          <a:p>
            <a:pPr marL="0" indent="0">
              <a:buNone/>
            </a:pPr>
            <a:r>
              <a:rPr lang="en-US" dirty="0"/>
              <a:t>Tourism Research, 6 (4), 408-424.</a:t>
            </a:r>
          </a:p>
          <a:p>
            <a:pPr marL="0" indent="0">
              <a:buNone/>
            </a:pPr>
            <a:r>
              <a:rPr lang="en-US" b="1" dirty="0"/>
              <a:t>53. Andreu, L., </a:t>
            </a:r>
            <a:r>
              <a:rPr lang="en-US" b="1" dirty="0" err="1"/>
              <a:t>Bigne</a:t>
            </a:r>
            <a:r>
              <a:rPr lang="en-US" dirty="0"/>
              <a:t>´, E., &amp; Cooper, C. (2000). Projected and perceived</a:t>
            </a:r>
          </a:p>
          <a:p>
            <a:pPr marL="0" indent="0">
              <a:buNone/>
            </a:pPr>
            <a:r>
              <a:rPr lang="en-US" dirty="0"/>
              <a:t>image of Spain as a tourist destination for British </a:t>
            </a:r>
            <a:r>
              <a:rPr lang="en-US" dirty="0" err="1"/>
              <a:t>travellers</a:t>
            </a:r>
            <a:r>
              <a:rPr lang="en-US" dirty="0"/>
              <a:t>. Journal of</a:t>
            </a:r>
          </a:p>
          <a:p>
            <a:pPr marL="0" indent="0">
              <a:buNone/>
            </a:pPr>
            <a:r>
              <a:rPr lang="en-US" dirty="0"/>
              <a:t>Travel and Tourism Μα</a:t>
            </a:r>
            <a:r>
              <a:rPr lang="en-US" dirty="0" err="1"/>
              <a:t>ρκετινγκ</a:t>
            </a:r>
            <a:r>
              <a:rPr lang="en-US" dirty="0"/>
              <a:t>, 9 (4), 47-67.</a:t>
            </a:r>
          </a:p>
          <a:p>
            <a:pPr marL="0" indent="0">
              <a:buNone/>
            </a:pPr>
            <a:r>
              <a:rPr lang="en-US" b="1" dirty="0"/>
              <a:t>54. Kozak, M. (2002). </a:t>
            </a:r>
            <a:r>
              <a:rPr lang="en-US" dirty="0"/>
              <a:t>Comparative analysis of tourist motivations by nationality and destinations. Tourism Management, 23 (3), 221-232.</a:t>
            </a:r>
          </a:p>
          <a:p>
            <a:pPr marL="0" indent="0">
              <a:buNone/>
            </a:pPr>
            <a:r>
              <a:rPr lang="en-US" b="1" dirty="0"/>
              <a:t>55. Krippendorf, J. (1987). </a:t>
            </a:r>
            <a:r>
              <a:rPr lang="en-US" dirty="0"/>
              <a:t>The holidaymakers: Understanding the impact</a:t>
            </a:r>
          </a:p>
          <a:p>
            <a:pPr marL="0" indent="0">
              <a:buNone/>
            </a:pPr>
            <a:r>
              <a:rPr lang="en-US" dirty="0"/>
              <a:t>of leisure and travel. London: Heinemann-Butterworth.</a:t>
            </a:r>
          </a:p>
          <a:p>
            <a:pPr marL="0" indent="0">
              <a:buNone/>
            </a:pPr>
            <a:r>
              <a:rPr lang="en-US" b="1" dirty="0"/>
              <a:t>56. Brewer, J. (1978). </a:t>
            </a:r>
            <a:r>
              <a:rPr lang="en-US" dirty="0"/>
              <a:t>Tourism business and ethnic categories in a Mexican</a:t>
            </a:r>
          </a:p>
          <a:p>
            <a:pPr marL="0" indent="0">
              <a:buNone/>
            </a:pPr>
            <a:r>
              <a:rPr lang="en-US" dirty="0"/>
              <a:t>Town. In V. Smith (Ed.), Tourism and behavior. Williamsburg, VA: College of</a:t>
            </a:r>
          </a:p>
          <a:p>
            <a:pPr marL="0" indent="0">
              <a:buNone/>
            </a:pPr>
            <a:r>
              <a:rPr lang="en-US" dirty="0"/>
              <a:t>William and Mary.</a:t>
            </a:r>
          </a:p>
          <a:p>
            <a:pPr marL="0" indent="0">
              <a:buNone/>
            </a:pPr>
            <a:r>
              <a:rPr lang="en-US" b="1" dirty="0"/>
              <a:t>57. Brewer, J. (1984). </a:t>
            </a:r>
            <a:r>
              <a:rPr lang="en-US" dirty="0"/>
              <a:t>Tourism and ethnic stereotypes: Variations in a Mexican Town. Annals of Tourism Research, 11 (1), 487-502.</a:t>
            </a:r>
            <a:endParaRPr lang="el-GR" dirty="0"/>
          </a:p>
          <a:p>
            <a:pPr marL="0" indent="0">
              <a:buNone/>
            </a:pPr>
            <a:r>
              <a:rPr lang="en-US" b="1" dirty="0"/>
              <a:t>58. </a:t>
            </a:r>
            <a:r>
              <a:rPr lang="en-US" b="1" dirty="0" err="1"/>
              <a:t>Baloglu</a:t>
            </a:r>
            <a:r>
              <a:rPr lang="en-US" b="1" dirty="0"/>
              <a:t>, S. (1997). </a:t>
            </a:r>
            <a:r>
              <a:rPr lang="en-US" dirty="0"/>
              <a:t>The relationship between destination images and</a:t>
            </a:r>
          </a:p>
          <a:p>
            <a:pPr marL="0" indent="0">
              <a:buNone/>
            </a:pPr>
            <a:r>
              <a:rPr lang="en-US" dirty="0"/>
              <a:t>sociodemographic and trip characteristics of international travelers. Journal of Vacation </a:t>
            </a:r>
            <a:r>
              <a:rPr lang="el-GR" dirty="0" err="1"/>
              <a:t>Μαρκετινγκ</a:t>
            </a:r>
            <a:r>
              <a:rPr lang="el-GR" dirty="0"/>
              <a:t>, 3 (3), 221-233.</a:t>
            </a:r>
          </a:p>
          <a:p>
            <a:pPr marL="0" indent="0">
              <a:buNone/>
            </a:pPr>
            <a:r>
              <a:rPr lang="el-GR" b="1" dirty="0"/>
              <a:t>59. </a:t>
            </a:r>
            <a:r>
              <a:rPr lang="en-US" b="1" dirty="0" err="1"/>
              <a:t>Baloglu</a:t>
            </a:r>
            <a:r>
              <a:rPr lang="en-US" b="1" dirty="0"/>
              <a:t>, S., &amp; McCleary, K. W. (1999). </a:t>
            </a:r>
            <a:r>
              <a:rPr lang="en-US" dirty="0"/>
              <a:t>A model of destination image</a:t>
            </a:r>
          </a:p>
          <a:p>
            <a:pPr marL="0" indent="0">
              <a:buNone/>
            </a:pPr>
            <a:r>
              <a:rPr lang="en-US" dirty="0"/>
              <a:t>formation. Annals of Tourism Research, 26 (4), 868-897.</a:t>
            </a:r>
          </a:p>
          <a:p>
            <a:pPr marL="0" indent="0">
              <a:buNone/>
            </a:pPr>
            <a:r>
              <a:rPr lang="en-US" b="1" dirty="0"/>
              <a:t>60. </a:t>
            </a:r>
            <a:r>
              <a:rPr lang="en-US" b="1" dirty="0" err="1"/>
              <a:t>Sangpikul</a:t>
            </a:r>
            <a:r>
              <a:rPr lang="en-US" b="1" dirty="0"/>
              <a:t>, A., (2008). </a:t>
            </a:r>
            <a:r>
              <a:rPr lang="en-US" dirty="0"/>
              <a:t>Travel motivations of Japanese senior </a:t>
            </a:r>
            <a:r>
              <a:rPr lang="en-US" dirty="0" err="1"/>
              <a:t>travellers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to Thailand. International Journal of Tourism Research, 10 (1), 81–94.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6296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B98469-1278-56D6-1B49-92EA68DD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3</a:t>
            </a:r>
            <a:br>
              <a:rPr lang="el-GR" sz="3200" b="1" dirty="0"/>
            </a:br>
            <a:r>
              <a:rPr lang="el-GR" sz="3200" b="1" dirty="0"/>
              <a:t>1.1.4. Χαρακτηριστικά Τουρισμού Τρίτης Ηλικίας β)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663956-0D33-DAE6-F07C-5BCA83E1A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218" y="1551008"/>
            <a:ext cx="11690430" cy="5208607"/>
          </a:xfrm>
        </p:spPr>
        <p:txBody>
          <a:bodyPr/>
          <a:lstStyle/>
          <a:p>
            <a:r>
              <a:rPr lang="el-GR" b="1" dirty="0"/>
              <a:t>Είναι ολιγαρκείς. </a:t>
            </a:r>
            <a:r>
              <a:rPr lang="el-GR" dirty="0"/>
              <a:t>• Δίνουν μεγαλύτερη αξία στα ανθρώπινα επιτεύγματα και</a:t>
            </a:r>
          </a:p>
          <a:p>
            <a:r>
              <a:rPr lang="el-GR" dirty="0"/>
              <a:t> λιγότερη προσοχή στα υλικά αγαθά.</a:t>
            </a:r>
          </a:p>
          <a:p>
            <a:r>
              <a:rPr lang="el-GR" b="1" dirty="0"/>
              <a:t>Είναι συγκρατημένοι καταναλωτές </a:t>
            </a:r>
            <a:r>
              <a:rPr lang="el-GR" dirty="0"/>
              <a:t>και απεχθάνονται τις υπερβολές. •</a:t>
            </a:r>
          </a:p>
          <a:p>
            <a:r>
              <a:rPr lang="el-GR" dirty="0"/>
              <a:t> Υιοθετούν εύκολα τη χρήση προϊόντων μαζικής κατανάλωσης. •</a:t>
            </a:r>
          </a:p>
          <a:p>
            <a:r>
              <a:rPr lang="el-GR" dirty="0"/>
              <a:t> </a:t>
            </a:r>
            <a:r>
              <a:rPr lang="el-GR" b="1" dirty="0"/>
              <a:t>Στις διακοπές τους στηρίζουν </a:t>
            </a:r>
            <a:r>
              <a:rPr lang="el-GR" dirty="0"/>
              <a:t>εδώ και αρκετές δεκαετίες το μοντέλο του</a:t>
            </a:r>
          </a:p>
          <a:p>
            <a:r>
              <a:rPr lang="el-GR" dirty="0"/>
              <a:t> μαζικού τουρισμού (οργανωμένα ταξίδια, διαμονή σε καταλύματα μεσαίας</a:t>
            </a:r>
          </a:p>
          <a:p>
            <a:r>
              <a:rPr lang="el-GR" dirty="0"/>
              <a:t> κατηγορίας και επιλογή παραδοσιακών προορισμών). •</a:t>
            </a:r>
          </a:p>
          <a:p>
            <a:r>
              <a:rPr lang="el-GR" dirty="0"/>
              <a:t> </a:t>
            </a:r>
            <a:r>
              <a:rPr lang="el-GR" b="1" dirty="0"/>
              <a:t>Προτιμούν τουριστικούς προορισμούς </a:t>
            </a:r>
            <a:r>
              <a:rPr lang="el-GR" dirty="0"/>
              <a:t>με ωραίο φυσικό περιβάλλον</a:t>
            </a:r>
          </a:p>
          <a:p>
            <a:r>
              <a:rPr lang="el-GR" dirty="0"/>
              <a:t> (δασώδεις, παραλίμνιες ή ορεινές περιοχές με ιδιαίτερο φυσικό κάλλος).</a:t>
            </a:r>
          </a:p>
        </p:txBody>
      </p:sp>
    </p:spTree>
    <p:extLst>
      <p:ext uri="{BB962C8B-B14F-4D97-AF65-F5344CB8AC3E}">
        <p14:creationId xmlns:p14="http://schemas.microsoft.com/office/powerpoint/2010/main" val="4266829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632615-FC07-7012-6DA5-2388F85E5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4</a:t>
            </a:r>
            <a:br>
              <a:rPr lang="el-GR" sz="3200" b="1" dirty="0"/>
            </a:b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Τα χαρακτηριστικά των baby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boomers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13B9F6-9A87-D294-89BD-1E283A389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Προτιμούν προορισμούς </a:t>
            </a:r>
            <a:r>
              <a:rPr lang="el-GR" dirty="0"/>
              <a:t>που θα τους προσφέρουν νέες εμπειρίες.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Προτιμούν μορφές διακοπών </a:t>
            </a:r>
            <a:r>
              <a:rPr lang="el-GR" dirty="0"/>
              <a:t>που προάγουν τις οικογενειακές</a:t>
            </a:r>
          </a:p>
          <a:p>
            <a:pPr marL="0" indent="0">
              <a:buNone/>
            </a:pPr>
            <a:r>
              <a:rPr lang="el-GR" dirty="0"/>
              <a:t> σχέσεις, τις κοινωνικές συναναστροφές, την επαφή με τη φύση και</a:t>
            </a:r>
          </a:p>
          <a:p>
            <a:pPr marL="0" indent="0">
              <a:buNone/>
            </a:pPr>
            <a:r>
              <a:rPr lang="el-GR" dirty="0"/>
              <a:t> γενικά με ό,τι θεωρείται αυθεντικό και βαθιά ανθρώπινο.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 Εκτιμούν ιδιαίτερα </a:t>
            </a:r>
            <a:r>
              <a:rPr lang="el-GR" dirty="0"/>
              <a:t>την εξατομικευμένη εξυπηρέτηση και τη</a:t>
            </a:r>
          </a:p>
          <a:p>
            <a:pPr marL="0" indent="0">
              <a:buNone/>
            </a:pPr>
            <a:r>
              <a:rPr lang="el-GR" dirty="0"/>
              <a:t> δυνατότητα πολλαπλών επιλογών.</a:t>
            </a:r>
          </a:p>
        </p:txBody>
      </p:sp>
    </p:spTree>
    <p:extLst>
      <p:ext uri="{BB962C8B-B14F-4D97-AF65-F5344CB8AC3E}">
        <p14:creationId xmlns:p14="http://schemas.microsoft.com/office/powerpoint/2010/main" val="2487757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43877C-6A83-4397-42D5-2E76184E0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5</a:t>
            </a:r>
            <a:br>
              <a:rPr lang="el-GR" sz="3200" dirty="0"/>
            </a:br>
            <a:r>
              <a:rPr lang="el-GR" sz="3200" b="1" dirty="0" err="1"/>
              <a:t>αυτοργάνωση</a:t>
            </a:r>
            <a:r>
              <a:rPr lang="el-GR" sz="3200" b="1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2F8DD3-1062-ED84-82B5-6C0D8354C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Οργανώνουν μόνοι </a:t>
            </a:r>
            <a:r>
              <a:rPr lang="el-GR" dirty="0"/>
              <a:t>τους το ταξίδι, ώστε να ελέγχουν καλύτερα τα</a:t>
            </a:r>
          </a:p>
          <a:p>
            <a:pPr marL="0" indent="0">
              <a:buNone/>
            </a:pPr>
            <a:r>
              <a:rPr lang="el-GR" dirty="0"/>
              <a:t> επιμέρους ποιοτικά χαρακτηριστικά των προσφερόμενων υπηρεσιών.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Δεν τους αρέσει </a:t>
            </a:r>
            <a:r>
              <a:rPr lang="el-GR" dirty="0"/>
              <a:t>να υπακούουν σε αυστηρούς κανόνες και γι’ αυτό</a:t>
            </a:r>
          </a:p>
          <a:p>
            <a:pPr marL="0" indent="0">
              <a:buNone/>
            </a:pPr>
            <a:r>
              <a:rPr lang="el-GR" dirty="0"/>
              <a:t> δυσκολεύονται να ακολουθήσουν προγράμματα περιήγησης που</a:t>
            </a:r>
          </a:p>
          <a:p>
            <a:pPr marL="0" indent="0">
              <a:buNone/>
            </a:pPr>
            <a:r>
              <a:rPr lang="el-GR" dirty="0"/>
              <a:t> προϋποθέτουν αυστηρό χρονικό προγραμματισμό.</a:t>
            </a:r>
          </a:p>
        </p:txBody>
      </p:sp>
    </p:spTree>
    <p:extLst>
      <p:ext uri="{BB962C8B-B14F-4D97-AF65-F5344CB8AC3E}">
        <p14:creationId xmlns:p14="http://schemas.microsoft.com/office/powerpoint/2010/main" val="1028729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2BCDAF-3955-5512-4C98-CEC8492FC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6</a:t>
            </a:r>
            <a:br>
              <a:rPr lang="el-GR" sz="3200" b="1" dirty="0"/>
            </a:br>
            <a:r>
              <a:rPr lang="el-GR" sz="3200" b="1" dirty="0"/>
              <a:t>ποιότητα υλιστική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4DED8A-53A8-CAE9-E6F0-3FA163534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Δεν ταυτίζουν </a:t>
            </a:r>
            <a:r>
              <a:rPr lang="el-GR" dirty="0"/>
              <a:t>την πολυτέλεια με την ποιότητα της εξυπηρέτησης.</a:t>
            </a:r>
          </a:p>
          <a:p>
            <a:pPr marL="0" indent="0">
              <a:buNone/>
            </a:pPr>
            <a:r>
              <a:rPr lang="el-GR" b="1" dirty="0"/>
              <a:t>Την ποιότητα </a:t>
            </a:r>
            <a:r>
              <a:rPr lang="el-GR" dirty="0"/>
              <a:t>την αντιλαμβάνονται περισσότερο στην υλιστική της</a:t>
            </a:r>
          </a:p>
          <a:p>
            <a:pPr marL="0" indent="0">
              <a:buNone/>
            </a:pPr>
            <a:r>
              <a:rPr lang="el-GR" dirty="0"/>
              <a:t> διάσταση. </a:t>
            </a:r>
          </a:p>
          <a:p>
            <a:pPr marL="0" indent="0">
              <a:buNone/>
            </a:pPr>
            <a:r>
              <a:rPr lang="el-GR" b="1" dirty="0"/>
              <a:t>Γι’ αυτό επιλέγουν </a:t>
            </a:r>
            <a:r>
              <a:rPr lang="el-GR" dirty="0"/>
              <a:t>καταλύματα υψηλότερων κατηγοριών. </a:t>
            </a:r>
          </a:p>
          <a:p>
            <a:pPr marL="0" indent="0">
              <a:buNone/>
            </a:pPr>
            <a:r>
              <a:rPr lang="el-GR" b="1" dirty="0"/>
              <a:t>Προτιμούν</a:t>
            </a:r>
            <a:r>
              <a:rPr lang="el-GR" dirty="0"/>
              <a:t> τα πρόσφατα ανακαινισμένα ξενοδοχεία και την επίπλωση</a:t>
            </a:r>
          </a:p>
          <a:p>
            <a:pPr marL="0" indent="0">
              <a:buNone/>
            </a:pPr>
            <a:r>
              <a:rPr lang="el-GR" dirty="0"/>
              <a:t> των δωματίων που υπηρετούν τις σύγχρονες τάσεις της μόδας.</a:t>
            </a:r>
          </a:p>
        </p:txBody>
      </p:sp>
    </p:spTree>
    <p:extLst>
      <p:ext uri="{BB962C8B-B14F-4D97-AF65-F5344CB8AC3E}">
        <p14:creationId xmlns:p14="http://schemas.microsoft.com/office/powerpoint/2010/main" val="2224904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D7F16A-5F1A-E541-FCCE-75077015F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7</a:t>
            </a:r>
            <a:br>
              <a:rPr lang="el-GR" sz="3200" dirty="0"/>
            </a:br>
            <a:r>
              <a:rPr lang="el-GR" sz="3200" b="1" dirty="0"/>
              <a:t>πρόληψη και  προαγωγή υγείας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2FC5A4-5CB9-EE0E-CF3B-4AFA3BDDC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Προσπαθούν να καθυστερήσουν </a:t>
            </a:r>
            <a:r>
              <a:rPr lang="el-GR" dirty="0"/>
              <a:t>τα σημάδια του γήρατος,</a:t>
            </a:r>
          </a:p>
          <a:p>
            <a:pPr marL="0" indent="0">
              <a:buNone/>
            </a:pPr>
            <a:r>
              <a:rPr lang="el-GR" dirty="0"/>
              <a:t> ενδιαφέρονται για την πρόληψη και την προαγωγή υγείας</a:t>
            </a:r>
          </a:p>
          <a:p>
            <a:pPr marL="0" indent="0">
              <a:buNone/>
            </a:pPr>
            <a:r>
              <a:rPr lang="el-GR" dirty="0"/>
              <a:t> υιοθετώντας προστατευτικές συμπεριφορές, όπως υγιεινή διατροφή,</a:t>
            </a:r>
          </a:p>
          <a:p>
            <a:pPr marL="0" indent="0">
              <a:buNone/>
            </a:pPr>
            <a:r>
              <a:rPr lang="el-GR" dirty="0"/>
              <a:t> υπηρεσίες ήπιας άθλησης, κ.ά. </a:t>
            </a:r>
          </a:p>
          <a:p>
            <a:pPr marL="0" indent="0">
              <a:buNone/>
            </a:pPr>
            <a:r>
              <a:rPr lang="el-GR" b="1" dirty="0"/>
              <a:t>Γι’ αυτό απαιτούν </a:t>
            </a:r>
            <a:r>
              <a:rPr lang="el-GR" dirty="0"/>
              <a:t>να προσφέρουν ανάλογες υπηρεσίες οι</a:t>
            </a:r>
          </a:p>
          <a:p>
            <a:pPr marL="0" indent="0">
              <a:buNone/>
            </a:pPr>
            <a:r>
              <a:rPr lang="el-GR" dirty="0"/>
              <a:t> ξενοδοχειακές μονάδες που διαμένουν.</a:t>
            </a:r>
          </a:p>
          <a:p>
            <a:pPr marL="0" indent="0">
              <a:buNone/>
            </a:pPr>
            <a:r>
              <a:rPr lang="el-GR" b="1" dirty="0"/>
              <a:t>Ενδιαφέρονται για </a:t>
            </a:r>
            <a:r>
              <a:rPr lang="el-GR" dirty="0"/>
              <a:t>το καλό φαγητό, επιδόρπια και τα εκλεκτά κρασιά.</a:t>
            </a:r>
          </a:p>
          <a:p>
            <a:pPr marL="0" indent="0">
              <a:buNone/>
            </a:pPr>
            <a:r>
              <a:rPr lang="el-GR" b="1" dirty="0"/>
              <a:t>Αποτελούν</a:t>
            </a:r>
            <a:r>
              <a:rPr lang="el-GR" dirty="0"/>
              <a:t> καταναλωτές τοπικών παραδοσιακών προϊόντων.</a:t>
            </a:r>
          </a:p>
        </p:txBody>
      </p:sp>
    </p:spTree>
    <p:extLst>
      <p:ext uri="{BB962C8B-B14F-4D97-AF65-F5344CB8AC3E}">
        <p14:creationId xmlns:p14="http://schemas.microsoft.com/office/powerpoint/2010/main" val="435287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8E68CA-E1C6-DA75-D00A-0C897188A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8</a:t>
            </a:r>
            <a:br>
              <a:rPr lang="el-GR" sz="3200" b="1" dirty="0"/>
            </a:br>
            <a:r>
              <a:rPr lang="el-GR" sz="3200" b="1" dirty="0"/>
              <a:t>νέα καταναλωτικά προϊόντα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D0ED24-4AB4-5F22-D989-88EEE992F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Εξακολουθούν να έχουν </a:t>
            </a:r>
            <a:r>
              <a:rPr lang="el-GR" dirty="0"/>
              <a:t>τις ίδιες συνήθειες και παραπλήσιες</a:t>
            </a:r>
          </a:p>
          <a:p>
            <a:pPr marL="0" indent="0">
              <a:buNone/>
            </a:pPr>
            <a:r>
              <a:rPr lang="el-GR" dirty="0"/>
              <a:t> καταναλωτικές προτιμήσεις με αυτές που είχαν όσο ήταν νέοι,</a:t>
            </a:r>
          </a:p>
          <a:p>
            <a:pPr marL="0" indent="0">
              <a:buNone/>
            </a:pPr>
            <a:r>
              <a:rPr lang="el-GR" dirty="0"/>
              <a:t> τουλάχιστον μέχρι την ηλικία των 65 ετών.</a:t>
            </a:r>
          </a:p>
          <a:p>
            <a:pPr marL="0" indent="0">
              <a:buNone/>
            </a:pPr>
            <a:r>
              <a:rPr lang="el-GR" b="1" dirty="0"/>
              <a:t>Η νοσταλγία των εφηβικών χρόνων </a:t>
            </a:r>
            <a:r>
              <a:rPr lang="el-GR" dirty="0"/>
              <a:t>διαμορφώνει νέα καταναλωτικά</a:t>
            </a:r>
          </a:p>
          <a:p>
            <a:pPr marL="0" indent="0">
              <a:buNone/>
            </a:pPr>
            <a:r>
              <a:rPr lang="el-GR" dirty="0"/>
              <a:t>πρότυπα.</a:t>
            </a:r>
          </a:p>
          <a:p>
            <a:pPr marL="0" indent="0">
              <a:buNone/>
            </a:pPr>
            <a:r>
              <a:rPr lang="el-GR" b="1" dirty="0"/>
              <a:t>Αναζητούν το καινούριο </a:t>
            </a:r>
            <a:r>
              <a:rPr lang="el-GR" dirty="0"/>
              <a:t>ή το διαφορετικό, και αναζητούν τοπικά</a:t>
            </a:r>
          </a:p>
          <a:p>
            <a:pPr marL="0" indent="0">
              <a:buNone/>
            </a:pPr>
            <a:r>
              <a:rPr lang="el-GR" dirty="0"/>
              <a:t>παραδοσιακά προϊόντα στη διάρκεια της παραμονής τους σε έναν</a:t>
            </a:r>
          </a:p>
          <a:p>
            <a:pPr marL="0" indent="0">
              <a:buNone/>
            </a:pPr>
            <a:r>
              <a:rPr lang="el-GR" dirty="0"/>
              <a:t>προορισμό</a:t>
            </a:r>
          </a:p>
        </p:txBody>
      </p:sp>
    </p:spTree>
    <p:extLst>
      <p:ext uri="{BB962C8B-B14F-4D97-AF65-F5344CB8AC3E}">
        <p14:creationId xmlns:p14="http://schemas.microsoft.com/office/powerpoint/2010/main" val="2654542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8A68C0-F02F-BD85-955D-5276FF4A9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9</a:t>
            </a:r>
            <a:br>
              <a:rPr lang="el-GR" sz="3200" b="1" dirty="0"/>
            </a:br>
            <a:r>
              <a:rPr lang="el-GR" sz="3200" b="1" dirty="0"/>
              <a:t>τμήμα της χαμηλότερης εποχικότητας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C1DFDF-ABBD-2492-7ECB-B44268AC6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Διαθέτουν ελεύθερο χρόνο </a:t>
            </a:r>
            <a:r>
              <a:rPr lang="el-GR" dirty="0"/>
              <a:t>και είναι πρόθυμοι να διαθέσουν αρκετά</a:t>
            </a:r>
          </a:p>
          <a:p>
            <a:pPr marL="0" indent="0">
              <a:buNone/>
            </a:pPr>
            <a:r>
              <a:rPr lang="el-GR" dirty="0"/>
              <a:t> χρήματα για τις διακοπές τους.  </a:t>
            </a:r>
          </a:p>
          <a:p>
            <a:pPr marL="0" indent="0">
              <a:buNone/>
            </a:pPr>
            <a:r>
              <a:rPr lang="el-GR" b="1" dirty="0"/>
              <a:t>Αποτελούν το τμήμα της </a:t>
            </a:r>
            <a:r>
              <a:rPr lang="el-GR" dirty="0"/>
              <a:t>αγοράς με τη χαμηλότερη εποχικότητα στην</a:t>
            </a:r>
          </a:p>
          <a:p>
            <a:pPr marL="0" indent="0">
              <a:buNone/>
            </a:pPr>
            <a:r>
              <a:rPr lang="el-GR" dirty="0"/>
              <a:t> ταξιδιωτική τους συμπεριφορά.</a:t>
            </a:r>
          </a:p>
          <a:p>
            <a:pPr marL="0" indent="0">
              <a:buNone/>
            </a:pPr>
            <a:r>
              <a:rPr lang="el-GR" b="1" dirty="0"/>
              <a:t>Τα δυο παραπάνω χαρακτηριστικά </a:t>
            </a:r>
            <a:r>
              <a:rPr lang="el-GR" dirty="0"/>
              <a:t>αιτιολογούν την επιλογη  να δοθεί</a:t>
            </a:r>
          </a:p>
          <a:p>
            <a:pPr marL="0" indent="0">
              <a:buNone/>
            </a:pPr>
            <a:r>
              <a:rPr lang="el-GR" dirty="0"/>
              <a:t> επιπλέον προσοχή και ειδικό βάρος, στην συγκεκριμένη κατηγορία</a:t>
            </a:r>
          </a:p>
          <a:p>
            <a:pPr marL="0" indent="0">
              <a:buNone/>
            </a:pPr>
            <a:r>
              <a:rPr lang="el-GR" dirty="0"/>
              <a:t> ανθρώπων, σε σχέση πάντα με τον τουρισμό υγείας, ως μέρος</a:t>
            </a:r>
          </a:p>
          <a:p>
            <a:pPr marL="0" indent="0">
              <a:buNone/>
            </a:pPr>
            <a:r>
              <a:rPr lang="el-GR" dirty="0"/>
              <a:t> σημαντικό  του γενικότερου θεματικού τουρισμού.</a:t>
            </a:r>
          </a:p>
        </p:txBody>
      </p:sp>
    </p:spTree>
    <p:extLst>
      <p:ext uri="{BB962C8B-B14F-4D97-AF65-F5344CB8AC3E}">
        <p14:creationId xmlns:p14="http://schemas.microsoft.com/office/powerpoint/2010/main" val="388381323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1992</Words>
  <Application>Microsoft Office PowerPoint</Application>
  <PresentationFormat>Ευρεία οθόνη</PresentationFormat>
  <Paragraphs>193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Θέμα του Office</vt:lpstr>
      <vt:lpstr>ΘΕΜΑΤΙΚΟΣ ΤΟΥΡΙΣΜΟΣ -ΤΟΥΡΙΣΜΟΣ ΥΓΕΙΑΣ Η’  2024-2025  (DTO257)  1.1.4. Τα Χαρακτηριστικά Τουρισμού Τρίτης Ηλικίας </vt:lpstr>
      <vt:lpstr>2 1.1.4. Χαρακτηριστικά Τουρισμού Τρίτης Ηλικίας α)</vt:lpstr>
      <vt:lpstr>3 1.1.4. Χαρακτηριστικά Τουρισμού Τρίτης Ηλικίας β)</vt:lpstr>
      <vt:lpstr>4 Τα χαρακτηριστικά των baby boomers:</vt:lpstr>
      <vt:lpstr>5 αυτοργάνωση </vt:lpstr>
      <vt:lpstr>6 ποιότητα υλιστική</vt:lpstr>
      <vt:lpstr>7 πρόληψη και  προαγωγή υγείας </vt:lpstr>
      <vt:lpstr>8 νέα καταναλωτικά προϊόντα </vt:lpstr>
      <vt:lpstr>9 τμήμα της χαμηλότερης εποχικότητας</vt:lpstr>
      <vt:lpstr>10 1.1.4.1. Κίνητρα τουρισμού τρίτης ηλικίας</vt:lpstr>
      <vt:lpstr>11 1.1.4.1. Κίνητρα τουρισμού τρίτης ηλικίας (β)</vt:lpstr>
      <vt:lpstr>12 1.1.4.1. Κίνητρα τουρισμού τρίτης ηλικίας (γ)</vt:lpstr>
      <vt:lpstr>13 περισσότερο ενεργητικές αναζητήσεις  </vt:lpstr>
      <vt:lpstr>14 η Κουλτούρα των λαών. </vt:lpstr>
      <vt:lpstr>15 1.1.4.2. Παράγοντες ώθησης και έλξης του τουρισμού τρίτης ηλικίας</vt:lpstr>
      <vt:lpstr>16 1.1.4.2. Παράγοντες ώθησης και έλξης του τουρισμού τρίτης ηλικίας (β)</vt:lpstr>
      <vt:lpstr>17 Άλλοι παράγοντες ώθησης</vt:lpstr>
      <vt:lpstr>18 Οι παράγοντες έλξης </vt:lpstr>
      <vt:lpstr>19 1.1.5.1. Υπηρεσίες/Δραστηριότητες που επιζητούν  τα άτομα τρίτης ηλικίας </vt:lpstr>
      <vt:lpstr>20 1.1.5.1. Υπηρεσίες/Δραστηριότητες που επιζητούν  τα άτομα τρίτης ηλικίας (β)</vt:lpstr>
      <vt:lpstr>21 </vt:lpstr>
      <vt:lpstr>22 βιβλιογραφία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6</cp:revision>
  <dcterms:created xsi:type="dcterms:W3CDTF">2025-03-21T13:30:53Z</dcterms:created>
  <dcterms:modified xsi:type="dcterms:W3CDTF">2025-03-22T13:53:35Z</dcterms:modified>
</cp:coreProperties>
</file>