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5E5A3D-C555-3506-1B52-D3E17869F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60C68CC-4203-E665-6736-90ADB60B3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65F9C4-53B3-2D92-6BC2-351ADE4A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80D7D1-3CF6-E829-8301-92BEACB8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EE1789-A265-BF51-8754-84DA92F3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83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26B59F-75B0-7566-A684-F04FC26C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A591C11-83FF-3BC7-4A8B-FACBBFE54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41AF7A-7039-3702-A053-564C894D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6ED644-4176-9C68-6FB1-1BF0C881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E29681-1AFE-5AB7-2899-A699F05D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41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48C5DC2-610A-0CCC-C9EA-6FA09F034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2811659-E26B-1D19-7745-CDC3ED1D5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366A9F-1E7F-6069-DA90-800C73F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1019B6-B217-79D4-2792-36099273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404D02-7738-FDF8-9CA3-6D78A719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56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F911E5-2C26-3CB7-3D89-72F910D6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9B600B-8955-AF28-33E2-3ED6F74A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EE0B0E-780A-E5C1-6283-B62FDD71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6EF8CE-06A1-68CA-DBE5-CE62A71F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188D4E-4021-D46D-17E1-7E989C76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45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4FE89C-2782-FBFC-D3B1-117C5C64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A58A5B8-63E2-2157-7F15-1B5DBE142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B03691-5970-5347-2328-04EB55C6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666DE9-38F7-9215-9E15-B8ACAF17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4BD310-4380-389B-FD74-687CB758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78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D574D0-BEAB-2BBC-4025-6F38C507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9FF2BB-E6B1-5B40-59C0-01344E45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C4A233-EDF6-9392-10DC-6359C0163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54DAD2-B069-4ACD-D617-42636003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9F7BCDB-4C36-E49F-29AC-0D9B7056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BECAB1F-D71B-FF61-01BC-9E47AE61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04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3B09AB-4DD1-F749-2F17-523BBB20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14DCC24-5E63-9402-FBC9-2696926C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D5867A-8A41-E9E5-3977-E94EF8F80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5E1508F-FF26-9AF2-A0DC-989513442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83C5D93-69AD-97D8-AEFD-A302D0E8C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FDE3583-31B1-AE19-C546-34FE3AF8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588C4CD-8F16-757C-821A-D10E3FBC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8FCA800-2A80-BF31-B22B-757BE948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41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B091DD-ED3C-05E8-66A8-80A4DC2F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584AF58-7CEE-975C-7713-3D117C82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5EF8FAC-471E-A9E6-39ED-958FBA2E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B730688-564D-7456-ABC4-E59F6EBF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53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0D6F60F-1DDB-D14E-3C5D-A777BB6D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B9F9E75-A640-0058-0AAB-9E00EC99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3C6C5AF-0E11-1D56-A99D-CABB69EC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96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3A326-8C0E-C39B-2D6B-1C0EE4C5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B6013A-3C49-352A-1018-D16E39043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FA38C92-960A-B125-A79B-3A3AFAC2A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88FDE8-6AAA-0E62-8065-4BE86336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DB4AFCA-A777-3D53-2C10-385BB7AE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28C647-C151-AA14-F0C9-A64740ED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03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ADE3E8-F926-F35A-1850-3A27A5FC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D32863B-5F5F-A23F-C1EB-AAB4CD65A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C38DA11-C952-3B57-A00A-268216CF2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CA3F4F-9C94-1F17-DD77-F2AEAD20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0F886AD-8746-FDC9-FD64-159ABB9C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9A62E0C-0619-214C-A033-C7656423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05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94FF4C1-8DDA-26D4-271F-ABAF40A1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D72C72F-4CA6-459B-9CAD-294A5A356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982047-2857-95ED-507D-FF4F0608A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0409-8C4E-4319-B825-DC69AA73A57F}" type="datetimeFigureOut">
              <a:rPr lang="el-GR" smtClean="0"/>
              <a:t>8/12/2024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6BDAE7-21D9-1E38-1E2C-3B44943B5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8F1422-21EB-7E20-B452-E8C44EBF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4A94-C652-4869-A543-14B9A017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0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DA740507-3A84-3B3F-7076-9BB498B7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καλλιέργειες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8582CDC-F7EE-92DF-9DD4-407C1B4B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u="sng" dirty="0"/>
              <a:t>Δημητριακά</a:t>
            </a:r>
            <a:r>
              <a:rPr lang="el-GR" dirty="0"/>
              <a:t>: το ψωμί παραμένει βάση της παραγωγής</a:t>
            </a:r>
          </a:p>
          <a:p>
            <a:r>
              <a:rPr lang="el-GR" dirty="0"/>
              <a:t>Στάρι (σίκαλη, κριθάρι, θεωρούνται κατώτερης ποιότητας)</a:t>
            </a:r>
          </a:p>
          <a:p>
            <a:r>
              <a:rPr lang="el-GR" dirty="0"/>
              <a:t>Θερισμός, αλώνισμα, λίκνισμα: απαιτούνται πολλά εργατικά χέρια – βοηθούν και οι γείτονες</a:t>
            </a:r>
          </a:p>
          <a:p>
            <a:r>
              <a:rPr lang="el-GR" dirty="0"/>
              <a:t>Απαγορεύεται η διέλευση μέσα από τον καλλιεργημένο χώρο</a:t>
            </a:r>
          </a:p>
          <a:p>
            <a:r>
              <a:rPr lang="el-GR" dirty="0"/>
              <a:t>Απαγορεύεται η παραβίαση του περιφραγμένου χώρου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95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C83090-E39D-4FE7-4777-0C82E36C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πολύτιμα μέταλλα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84E23E-5B4C-ED31-21B6-A7594B1AE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Μετά τον 4</a:t>
            </a:r>
            <a:r>
              <a:rPr lang="el-GR" baseline="30000" dirty="0"/>
              <a:t>ο</a:t>
            </a:r>
            <a:r>
              <a:rPr lang="el-GR" dirty="0"/>
              <a:t> αι.: μεγάλη μείωση αποθεμάτων χρυσού</a:t>
            </a:r>
          </a:p>
          <a:p>
            <a:r>
              <a:rPr lang="el-GR" dirty="0"/>
              <a:t>Αυτοκρατορικοί περιορισμοί στην εξαγωγή χρυσού και στη  χρησιμοποίησή του εκτός αυτοκρατορίας</a:t>
            </a:r>
          </a:p>
          <a:p>
            <a:r>
              <a:rPr lang="el-GR" dirty="0"/>
              <a:t>Ο χρυσός κρύβεται σε περιόδους αστάθειας: προβλήματα στην είσπραξη των φόρων</a:t>
            </a:r>
          </a:p>
          <a:p>
            <a:r>
              <a:rPr lang="el-GR" dirty="0"/>
              <a:t>Έλλειψη χρυσού: το βαρβαρικό νόμισμα είναι περισσότερο αξία αναφοράς και όχι χρήσης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11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6F1EA-C766-491E-1ECB-5A873E33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πολύτιμα μέταλλα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7E0BA2-4C86-4EFE-5076-B7002C8CA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Μέσα 7</a:t>
            </a:r>
            <a:r>
              <a:rPr lang="el-GR" baseline="30000" dirty="0"/>
              <a:t>ου</a:t>
            </a:r>
            <a:r>
              <a:rPr lang="el-GR" dirty="0"/>
              <a:t> αι.: αρχίζει να χρησιμοποιείται το ασήμι/ καλύπτει τις ανάγκες του εσωτερικού εμπορίου και τις συναλλαγές με τους </a:t>
            </a:r>
            <a:r>
              <a:rPr lang="el-GR" dirty="0" err="1"/>
              <a:t>σκανδιναβούς</a:t>
            </a:r>
            <a:r>
              <a:rPr lang="el-GR" dirty="0"/>
              <a:t> και άλλους λαούς του Βορρά</a:t>
            </a:r>
          </a:p>
          <a:p>
            <a:r>
              <a:rPr lang="el-GR" dirty="0"/>
              <a:t>Βρετανία: μεγάλα αποθέματα αργύρου/ διάδοση αργυρών νομισμάτων (</a:t>
            </a:r>
            <a:r>
              <a:rPr lang="it-IT" dirty="0"/>
              <a:t>sceattas</a:t>
            </a:r>
            <a:r>
              <a:rPr lang="el-GR" dirty="0"/>
              <a:t>)/ χρησιμοποιούνται από τους </a:t>
            </a:r>
            <a:r>
              <a:rPr lang="el-GR" dirty="0" err="1"/>
              <a:t>Φρίσσιους</a:t>
            </a:r>
            <a:r>
              <a:rPr lang="el-GR" dirty="0"/>
              <a:t> που τα διαδίδουν και εκτός </a:t>
            </a:r>
            <a:r>
              <a:rPr lang="el-GR" dirty="0" err="1"/>
              <a:t>Βρεττανίας</a:t>
            </a:r>
            <a:endParaRPr lang="el-GR" dirty="0"/>
          </a:p>
          <a:p>
            <a:r>
              <a:rPr lang="el-GR" dirty="0" err="1"/>
              <a:t>Μεροβιγγειανό</a:t>
            </a:r>
            <a:r>
              <a:rPr lang="el-GR" dirty="0"/>
              <a:t> δηνάριο: από το τέλος του 7</a:t>
            </a:r>
            <a:r>
              <a:rPr lang="el-GR" baseline="30000" dirty="0"/>
              <a:t>ου</a:t>
            </a:r>
            <a:r>
              <a:rPr lang="el-GR" dirty="0"/>
              <a:t> αι. υποκαθιστά το χρυσό </a:t>
            </a:r>
            <a:r>
              <a:rPr lang="el-GR" dirty="0" err="1"/>
              <a:t>σόλιδο</a:t>
            </a:r>
            <a:r>
              <a:rPr lang="el-GR" dirty="0"/>
              <a:t>/ παραμένει ως αξία αναφοράς: 1 δηνάριο ζυγίζει όσο 1/3 του </a:t>
            </a:r>
            <a:r>
              <a:rPr lang="el-GR" dirty="0" err="1"/>
              <a:t>σόλιδου</a:t>
            </a:r>
            <a:r>
              <a:rPr lang="el-GR" dirty="0"/>
              <a:t>) και αξίζει όσο 1/40 του</a:t>
            </a:r>
          </a:p>
        </p:txBody>
      </p:sp>
    </p:spTree>
    <p:extLst>
      <p:ext uri="{BB962C8B-B14F-4D97-AF65-F5344CB8AC3E}">
        <p14:creationId xmlns:p14="http://schemas.microsoft.com/office/powerpoint/2010/main" val="176007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3E8664-CF2A-1D22-66D7-93226FA0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εμπορεύματα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50AF56-BC18-AE0C-1C8D-66C8BA75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φράγκοι</a:t>
            </a:r>
            <a:r>
              <a:rPr lang="el-GR" dirty="0"/>
              <a:t> βασιλείς, μέχρι τον </a:t>
            </a:r>
            <a:r>
              <a:rPr lang="el-GR" dirty="0" err="1"/>
              <a:t>Καρλομάγνο</a:t>
            </a:r>
            <a:r>
              <a:rPr lang="el-GR" dirty="0"/>
              <a:t>, δεν ενδιαφέρονται για τον έλεγχο των θαλασσών</a:t>
            </a:r>
          </a:p>
          <a:p>
            <a:r>
              <a:rPr lang="el-GR" dirty="0"/>
              <a:t>Ο χριστιανικός κόσμος περιορίζεται στη Μεσόγειο</a:t>
            </a:r>
          </a:p>
          <a:p>
            <a:r>
              <a:rPr lang="el-GR" dirty="0"/>
              <a:t>Το φραγκικό κράτος εμφανίζεται αδύναμο μπροστά τους λαούς του Βορρά</a:t>
            </a:r>
          </a:p>
          <a:p>
            <a:r>
              <a:rPr lang="el-GR" dirty="0"/>
              <a:t>Έλλειψη στόλου για την εξασφάλιση των θαλάσσιων δρόμων</a:t>
            </a:r>
          </a:p>
          <a:p>
            <a:r>
              <a:rPr lang="el-GR" dirty="0"/>
              <a:t>Εγκατάλειψη χερσαίων ρωμαϊκών οδών</a:t>
            </a:r>
          </a:p>
          <a:p>
            <a:r>
              <a:rPr lang="el-GR" dirty="0"/>
              <a:t>Διαδρομές και ταξίδια: γίνονται δύσκολα και περιορίζονται</a:t>
            </a:r>
          </a:p>
        </p:txBody>
      </p:sp>
    </p:spTree>
    <p:extLst>
      <p:ext uri="{BB962C8B-B14F-4D97-AF65-F5344CB8AC3E}">
        <p14:creationId xmlns:p14="http://schemas.microsoft.com/office/powerpoint/2010/main" val="271543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08669E-3663-7F35-60BE-2AD0E550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εμπορεύματα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04AB5B-44F3-7BBB-A963-0671E0C81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Παράκτια </a:t>
            </a:r>
            <a:r>
              <a:rPr lang="el-GR" dirty="0" err="1"/>
              <a:t>ναυσιπλοϊα</a:t>
            </a:r>
            <a:r>
              <a:rPr lang="el-GR" dirty="0"/>
              <a:t>: 6</a:t>
            </a:r>
            <a:r>
              <a:rPr lang="el-GR" baseline="30000" dirty="0"/>
              <a:t>ος</a:t>
            </a:r>
            <a:r>
              <a:rPr lang="el-GR" dirty="0"/>
              <a:t> αι., μεταξύ Ιταλίας και Νότιας Γαλλίας/ μεγάλη δραστηριότητα στα λιμάνια του Ατλαντικού και της Μάγχης</a:t>
            </a:r>
          </a:p>
          <a:p>
            <a:r>
              <a:rPr lang="el-GR" dirty="0"/>
              <a:t>Λάδι, δέρματα, αλάτι, κρασί, μαλλί, χαλκός, κασσίτερος</a:t>
            </a:r>
          </a:p>
          <a:p>
            <a:r>
              <a:rPr lang="el-GR" dirty="0"/>
              <a:t>Μάγχη: απροστάτευτη/ ηπειρωτική ακτή: εκτεθειμένη σε </a:t>
            </a:r>
            <a:r>
              <a:rPr lang="el-GR" dirty="0" err="1"/>
              <a:t>σαξωνικές</a:t>
            </a:r>
            <a:r>
              <a:rPr lang="el-GR" dirty="0"/>
              <a:t> επιδρομές</a:t>
            </a:r>
          </a:p>
          <a:p>
            <a:r>
              <a:rPr lang="el-GR" dirty="0"/>
              <a:t>Οι </a:t>
            </a:r>
            <a:r>
              <a:rPr lang="el-GR" dirty="0" err="1"/>
              <a:t>μεροβίγγειοι</a:t>
            </a:r>
            <a:r>
              <a:rPr lang="el-GR" dirty="0"/>
              <a:t>, αντίθετα από τους </a:t>
            </a:r>
            <a:r>
              <a:rPr lang="el-GR" dirty="0" err="1"/>
              <a:t>ρωμαίους</a:t>
            </a:r>
            <a:r>
              <a:rPr lang="el-GR" dirty="0"/>
              <a:t>, δεν παίρνουν μέτρα για την υπεράσπιση της </a:t>
            </a:r>
            <a:r>
              <a:rPr lang="el-GR" dirty="0" err="1"/>
              <a:t>αγγλοσαξωνικής</a:t>
            </a:r>
            <a:r>
              <a:rPr lang="el-GR" dirty="0"/>
              <a:t> ακτής (</a:t>
            </a:r>
            <a:r>
              <a:rPr lang="it-IT" dirty="0"/>
              <a:t>littus saxonicus)</a:t>
            </a:r>
            <a:endParaRPr lang="el-GR" dirty="0"/>
          </a:p>
          <a:p>
            <a:r>
              <a:rPr lang="el-GR" dirty="0"/>
              <a:t>Ακτές Βόρειας θάλασσας: ελέγχονται από τους </a:t>
            </a:r>
            <a:r>
              <a:rPr lang="el-GR" dirty="0" err="1"/>
              <a:t>Φρίσσιους</a:t>
            </a:r>
            <a:r>
              <a:rPr lang="el-GR" dirty="0"/>
              <a:t> που φτάνουν μέχρι το εσωτερικό της σημερινής Ολλανδίας</a:t>
            </a:r>
          </a:p>
        </p:txBody>
      </p:sp>
    </p:spTree>
    <p:extLst>
      <p:ext uri="{BB962C8B-B14F-4D97-AF65-F5344CB8AC3E}">
        <p14:creationId xmlns:p14="http://schemas.microsoft.com/office/powerpoint/2010/main" val="34595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DFFAAE-6457-04D1-B3B1-450BD480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εμπορεύματα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BFEF31-954A-C495-C478-A17A0E0DD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Έμποροι και ναυτικοί: ταξιδεύουν στη Γαλλία μέσω των ποταμών και εξασφαλίζουν την επικοινωνία μεταξύ νησιωτικού και ηπειρωτικού χώρου</a:t>
            </a:r>
          </a:p>
          <a:p>
            <a:r>
              <a:rPr lang="el-GR" u="sng" dirty="0" err="1"/>
              <a:t>Φρίσσιοι</a:t>
            </a:r>
            <a:r>
              <a:rPr lang="el-GR" dirty="0"/>
              <a:t>: ελέγχουν τα λιμάνια του Σηκουάνα/ δρόμοι που οδηγούν στο Βερντέν, το Στρασβούργο και τη </a:t>
            </a:r>
            <a:r>
              <a:rPr lang="el-GR" dirty="0" err="1"/>
              <a:t>Ρενς</a:t>
            </a:r>
            <a:endParaRPr lang="el-GR" dirty="0"/>
          </a:p>
          <a:p>
            <a:r>
              <a:rPr lang="el-GR" dirty="0"/>
              <a:t>Στα λιμάνια που ελέγχουν (Σηκουάνας, Ρήνος) κόβουν και νομίσματα</a:t>
            </a:r>
          </a:p>
          <a:p>
            <a:r>
              <a:rPr lang="el-GR" dirty="0"/>
              <a:t>Μέσω του Ρήνου, συνδέονται με τις σκανδιναβικές χώρες</a:t>
            </a:r>
          </a:p>
          <a:p>
            <a:r>
              <a:rPr lang="el-GR" dirty="0"/>
              <a:t>Ανταλλάσσονται γούνες και δούλοι</a:t>
            </a:r>
          </a:p>
        </p:txBody>
      </p:sp>
    </p:spTree>
    <p:extLst>
      <p:ext uri="{BB962C8B-B14F-4D97-AF65-F5344CB8AC3E}">
        <p14:creationId xmlns:p14="http://schemas.microsoft.com/office/powerpoint/2010/main" val="380429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7CF0A-4821-1231-E5C4-37EB65C2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εμπορεύματα (4)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A248CA-5AEE-8D7A-FF5C-80C877A8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Ποτάμια κυκλοφορία:</a:t>
            </a:r>
            <a:endParaRPr lang="el-GR" dirty="0"/>
          </a:p>
          <a:p>
            <a:r>
              <a:rPr lang="el-GR" u="sng" dirty="0"/>
              <a:t>Ροδανός: </a:t>
            </a:r>
            <a:r>
              <a:rPr lang="el-GR" dirty="0"/>
              <a:t>κύριος άξονας επικοινωνίας Βορρά – Νότου/ Μασσαλία – Λυών, με ενδιάμεσους σταθμούς </a:t>
            </a:r>
            <a:r>
              <a:rPr lang="el-GR" dirty="0" err="1"/>
              <a:t>Φος</a:t>
            </a:r>
            <a:r>
              <a:rPr lang="el-GR" dirty="0"/>
              <a:t> και </a:t>
            </a:r>
            <a:r>
              <a:rPr lang="el-GR" dirty="0" err="1"/>
              <a:t>Βαλάνς</a:t>
            </a:r>
            <a:endParaRPr lang="el-GR" dirty="0"/>
          </a:p>
          <a:p>
            <a:r>
              <a:rPr lang="el-GR" u="sng" dirty="0"/>
              <a:t>Λίγηρας και παραπόταμοι</a:t>
            </a:r>
          </a:p>
          <a:p>
            <a:r>
              <a:rPr lang="el-GR" dirty="0"/>
              <a:t>Μεγάλη κίνηση εμπορευμάτων και σκαφών: </a:t>
            </a:r>
            <a:r>
              <a:rPr lang="el-GR" dirty="0" err="1"/>
              <a:t>Σαρτ</a:t>
            </a:r>
            <a:r>
              <a:rPr lang="el-GR" dirty="0"/>
              <a:t>. </a:t>
            </a:r>
            <a:r>
              <a:rPr lang="el-GR" dirty="0" err="1"/>
              <a:t>Μαγιέν</a:t>
            </a:r>
            <a:r>
              <a:rPr lang="el-GR" dirty="0"/>
              <a:t>, Σηκουάνας, Μάρνης, παραπόταμοι</a:t>
            </a:r>
          </a:p>
          <a:p>
            <a:r>
              <a:rPr lang="el-GR" dirty="0"/>
              <a:t>Μεγάλα ποτάμια </a:t>
            </a:r>
            <a:r>
              <a:rPr lang="el-GR" dirty="0" err="1"/>
              <a:t>Αυστρασίας</a:t>
            </a:r>
            <a:r>
              <a:rPr lang="el-GR" dirty="0"/>
              <a:t>: Ρήνος, </a:t>
            </a:r>
            <a:r>
              <a:rPr lang="el-GR" dirty="0" err="1"/>
              <a:t>Σχέλδης</a:t>
            </a:r>
            <a:r>
              <a:rPr lang="el-GR" dirty="0"/>
              <a:t>, Μοζέλας</a:t>
            </a:r>
          </a:p>
          <a:p>
            <a:r>
              <a:rPr lang="el-GR" dirty="0" err="1"/>
              <a:t>Μπορντώ</a:t>
            </a:r>
            <a:r>
              <a:rPr lang="el-GR" dirty="0"/>
              <a:t>, </a:t>
            </a:r>
            <a:r>
              <a:rPr lang="el-GR" dirty="0" err="1"/>
              <a:t>Νάντη</a:t>
            </a:r>
            <a:r>
              <a:rPr lang="el-GR" dirty="0"/>
              <a:t>, </a:t>
            </a:r>
            <a:r>
              <a:rPr lang="el-GR" dirty="0" err="1"/>
              <a:t>Νεβέρ</a:t>
            </a:r>
            <a:r>
              <a:rPr lang="el-GR" dirty="0"/>
              <a:t>, Παρίσι, </a:t>
            </a:r>
            <a:r>
              <a:rPr lang="el-GR" dirty="0" err="1"/>
              <a:t>Ρουέν</a:t>
            </a:r>
            <a:r>
              <a:rPr lang="el-GR" dirty="0"/>
              <a:t>, Αμιένη</a:t>
            </a:r>
          </a:p>
          <a:p>
            <a:r>
              <a:rPr lang="el-GR" dirty="0"/>
              <a:t>Απομιμήσεις νομισμάτων που είχαν κοπεί στα εργαστήρια του Νότου</a:t>
            </a:r>
          </a:p>
        </p:txBody>
      </p:sp>
    </p:spTree>
    <p:extLst>
      <p:ext uri="{BB962C8B-B14F-4D97-AF65-F5344CB8AC3E}">
        <p14:creationId xmlns:p14="http://schemas.microsoft.com/office/powerpoint/2010/main" val="368853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60F8BF-C9AF-19C5-CF80-D17C5190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παρακμή του εμπορίου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3F72FB-F723-6189-6F02-BB81FF8C9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Νότος γνωρίζει πρώτος την κρίση</a:t>
            </a:r>
          </a:p>
          <a:p>
            <a:r>
              <a:rPr lang="el-GR" dirty="0"/>
              <a:t>Επιδρομές Βάσκων και Σαρακηνών/ φραγκικές αντεπιθέσεις</a:t>
            </a:r>
          </a:p>
          <a:p>
            <a:r>
              <a:rPr lang="el-GR" dirty="0"/>
              <a:t>Νοτιοδυτική Γαλλία: από 7</a:t>
            </a:r>
            <a:r>
              <a:rPr lang="el-GR" baseline="30000" dirty="0"/>
              <a:t>ο</a:t>
            </a:r>
            <a:r>
              <a:rPr lang="el-GR" dirty="0"/>
              <a:t> μέχρι 10</a:t>
            </a:r>
            <a:r>
              <a:rPr lang="el-GR" baseline="30000" dirty="0"/>
              <a:t>ο</a:t>
            </a:r>
            <a:r>
              <a:rPr lang="el-GR" dirty="0"/>
              <a:t> αιώνα παρακμάζει εντελώς</a:t>
            </a:r>
          </a:p>
          <a:p>
            <a:r>
              <a:rPr lang="el-GR" dirty="0"/>
              <a:t>Μασσαλία: για πολλούς αιώνες, δεν υπάρχουν επισκοπικοί κατάλογοι και δημόσια έγγραφα</a:t>
            </a:r>
          </a:p>
          <a:p>
            <a:r>
              <a:rPr lang="el-GR" dirty="0"/>
              <a:t>Νέος δρόμος προς Ιταλία: τα περάσματα των </a:t>
            </a:r>
            <a:r>
              <a:rPr lang="el-GR" dirty="0" err="1"/>
              <a:t>Άλπεων</a:t>
            </a:r>
            <a:endParaRPr lang="el-GR" dirty="0"/>
          </a:p>
          <a:p>
            <a:r>
              <a:rPr lang="el-GR" dirty="0"/>
              <a:t>Κάτοικοι των περιοχών σε κρίση: συγκεντρώνονται σε οχυρωμένους και προστατευμένους χώρους (</a:t>
            </a:r>
            <a:r>
              <a:rPr lang="it-IT" dirty="0"/>
              <a:t>castra)</a:t>
            </a:r>
            <a:r>
              <a:rPr lang="el-GR" dirty="0"/>
              <a:t> ή σε </a:t>
            </a:r>
            <a:r>
              <a:rPr lang="el-GR"/>
              <a:t>δυσπρόσιτα χωριά</a:t>
            </a:r>
          </a:p>
        </p:txBody>
      </p:sp>
    </p:spTree>
    <p:extLst>
      <p:ext uri="{BB962C8B-B14F-4D97-AF65-F5344CB8AC3E}">
        <p14:creationId xmlns:p14="http://schemas.microsoft.com/office/powerpoint/2010/main" val="105012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31CD3E-58AA-3A84-4D10-034CA35E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ποταμός Ροδανός</a:t>
            </a:r>
          </a:p>
        </p:txBody>
      </p:sp>
      <p:pic>
        <p:nvPicPr>
          <p:cNvPr id="1026" name="Picture 2" descr="Ταξίδι Ροδανός ποταμός και χριστουγεννιάτικη Λυών | Χριστούγεννα 2019 ...">
            <a:extLst>
              <a:ext uri="{FF2B5EF4-FFF2-40B4-BE49-F238E27FC236}">
                <a16:creationId xmlns:a16="http://schemas.microsoft.com/office/drawing/2014/main" id="{C6E1F77F-F8DD-B9F3-1923-6C2F37FBA8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324100"/>
            <a:ext cx="4705349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9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2CCD25-5EB2-FFE7-CD62-6BBDD1D2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</a:t>
            </a:r>
            <a:r>
              <a:rPr lang="el-GR" b="1" u="sng"/>
              <a:t>ποταμός Λίγηρας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6F52366-530B-6C0B-C859-AD9433861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04" y="1825625"/>
            <a:ext cx="43555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9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557B4-3D3F-DECE-1749-05B73677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νομισματικές μεταρρυθμίσεις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F19AD5-1EE1-108F-FB19-75FD45C88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7</a:t>
            </a:r>
            <a:r>
              <a:rPr lang="el-GR" baseline="30000" dirty="0"/>
              <a:t>ος</a:t>
            </a:r>
            <a:r>
              <a:rPr lang="el-GR" dirty="0"/>
              <a:t> – 8</a:t>
            </a:r>
            <a:r>
              <a:rPr lang="el-GR" baseline="30000" dirty="0"/>
              <a:t>ος</a:t>
            </a:r>
            <a:r>
              <a:rPr lang="el-GR" dirty="0"/>
              <a:t> αι.: έντονη οικονομική δραστηριότητα στις κοιλάδες του </a:t>
            </a:r>
            <a:r>
              <a:rPr lang="el-GR" dirty="0" err="1"/>
              <a:t>Μόζα</a:t>
            </a:r>
            <a:r>
              <a:rPr lang="el-GR" dirty="0"/>
              <a:t> και του Ρήνου</a:t>
            </a:r>
          </a:p>
          <a:p>
            <a:r>
              <a:rPr lang="el-GR" dirty="0"/>
              <a:t>Οικονομική πολιτική </a:t>
            </a:r>
            <a:r>
              <a:rPr lang="el-GR" dirty="0" err="1"/>
              <a:t>Πιπίνου</a:t>
            </a:r>
            <a:r>
              <a:rPr lang="el-GR" dirty="0"/>
              <a:t> του Βραχύ και </a:t>
            </a:r>
            <a:r>
              <a:rPr lang="el-GR" dirty="0" err="1"/>
              <a:t>Καρλομάγνου</a:t>
            </a:r>
            <a:r>
              <a:rPr lang="el-GR" dirty="0"/>
              <a:t>: </a:t>
            </a:r>
            <a:r>
              <a:rPr lang="el-GR" u="sng" dirty="0"/>
              <a:t>μονομεταλλισμός : </a:t>
            </a:r>
            <a:r>
              <a:rPr lang="el-GR" dirty="0"/>
              <a:t>το αργυρό δηνάριο επικρατεί σε όλη την αυτοκρατορία</a:t>
            </a:r>
          </a:p>
          <a:p>
            <a:r>
              <a:rPr lang="el-GR" dirty="0"/>
              <a:t>9ος αι: οι συναλλαγές γίνονται μόνο σε αργυρό νόμισμα</a:t>
            </a:r>
          </a:p>
          <a:p>
            <a:r>
              <a:rPr lang="el-GR" dirty="0"/>
              <a:t>Συστηματική εκμετάλλευση των ορυχείων αργύρου της Βοημίας και της Γαλλίας</a:t>
            </a:r>
          </a:p>
        </p:txBody>
      </p:sp>
    </p:spTree>
    <p:extLst>
      <p:ext uri="{BB962C8B-B14F-4D97-AF65-F5344CB8AC3E}">
        <p14:creationId xmlns:p14="http://schemas.microsoft.com/office/powerpoint/2010/main" val="161422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1F52F8-BD62-1DEB-C23C-8D3B72E1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καλλιέργειες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855A47-A548-4BE0-3DFC-99CEF7E2F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u="sng" dirty="0"/>
              <a:t>Το κρασί:</a:t>
            </a:r>
          </a:p>
          <a:p>
            <a:r>
              <a:rPr lang="el-GR" dirty="0"/>
              <a:t>Ρωμαϊκή κληρονομιά/ στην ύστερη αυτοκρατορία φυτεύονται αμπέλια στις κοιλάδες του Μοζέλα και του Ρήνου</a:t>
            </a:r>
          </a:p>
          <a:p>
            <a:r>
              <a:rPr lang="el-GR" dirty="0"/>
              <a:t>Το κρασί χρησιμοποιείται στα εκκλησιαστικά μυστήρια και στη μοναστηριακή διατροφή</a:t>
            </a:r>
          </a:p>
          <a:p>
            <a:r>
              <a:rPr lang="el-GR" dirty="0"/>
              <a:t>Αναπτύσσονται πολλοί αμπελώνες</a:t>
            </a:r>
          </a:p>
          <a:p>
            <a:r>
              <a:rPr lang="el-GR" dirty="0"/>
              <a:t>(Θρησκευτική διάσταση)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044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BE7FA3-4666-093F-9169-7F43A433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νομισματοκοπεία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309A88-BB2A-784F-8A17-517B477D6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Καρλομάγνος</a:t>
            </a:r>
            <a:r>
              <a:rPr lang="el-GR" dirty="0"/>
              <a:t>: προσπαθεί να περιορίσει το δικαίωμα κοπής νομίσματος στο βασιλικό νομισματοκοπείο</a:t>
            </a:r>
          </a:p>
          <a:p>
            <a:r>
              <a:rPr lang="el-GR" dirty="0"/>
              <a:t>Τα τοπικά νομισματοκοπεία ελέγχονται από τους </a:t>
            </a:r>
            <a:r>
              <a:rPr lang="el-GR" dirty="0" err="1"/>
              <a:t>κόμητες</a:t>
            </a:r>
            <a:r>
              <a:rPr lang="el-GR" dirty="0"/>
              <a:t> και τους βασιλικούς απεσταλμένους</a:t>
            </a:r>
          </a:p>
          <a:p>
            <a:r>
              <a:rPr lang="el-GR" dirty="0"/>
              <a:t>Το όνομα των </a:t>
            </a:r>
            <a:r>
              <a:rPr lang="el-GR" dirty="0" err="1"/>
              <a:t>νομισματοκόπων</a:t>
            </a:r>
            <a:r>
              <a:rPr lang="el-GR" dirty="0"/>
              <a:t> δεν εμφανίζεται πια στα νομίσματα</a:t>
            </a:r>
          </a:p>
          <a:p>
            <a:r>
              <a:rPr lang="el-GR" dirty="0"/>
              <a:t>864: επανεμφανίζονται </a:t>
            </a:r>
            <a:r>
              <a:rPr lang="el-GR" dirty="0" err="1"/>
              <a:t>νομισματοκόποι</a:t>
            </a:r>
            <a:r>
              <a:rPr lang="el-GR" dirty="0"/>
              <a:t>: οι </a:t>
            </a:r>
            <a:r>
              <a:rPr lang="el-GR" dirty="0" err="1"/>
              <a:t>κόμητες</a:t>
            </a:r>
            <a:r>
              <a:rPr lang="el-GR" dirty="0"/>
              <a:t> οικειοποιούνται τα έσοδα των νομισματοκοπείων και το δικαίωμα κοπής</a:t>
            </a:r>
          </a:p>
          <a:p>
            <a:r>
              <a:rPr lang="el-GR" dirty="0"/>
              <a:t>Το δικαίωμα κοπής αποδίδεται πρώτα στους επισκόπους και μετά στους κοσμικούς (φεουδάρχες)</a:t>
            </a:r>
          </a:p>
        </p:txBody>
      </p:sp>
    </p:spTree>
    <p:extLst>
      <p:ext uri="{BB962C8B-B14F-4D97-AF65-F5344CB8AC3E}">
        <p14:creationId xmlns:p14="http://schemas.microsoft.com/office/powerpoint/2010/main" val="4550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A61034-8D05-5949-6DCE-8FA5DA75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Αποτελέσματα του μονομεταλλισμού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78860D-32AE-DB39-2A79-644E4C907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Καθιερώνεται ασθενέστερο νόμισμα με σταθερή αξία</a:t>
            </a:r>
          </a:p>
          <a:p>
            <a:r>
              <a:rPr lang="el-GR" sz="2400" dirty="0"/>
              <a:t>Εξυπηρετούνται οι κάτοικοι της αυτοκρατορίας (μικρές τοπικές αγορές), αλλά αποκόπτονται από το διεθνές εμπόριο</a:t>
            </a:r>
          </a:p>
          <a:p>
            <a:r>
              <a:rPr lang="el-GR" sz="2400" dirty="0"/>
              <a:t>Αποκόπτεται η Δύση από την Ανατολή παρά τις προσπάθειες των βυζαντινών αυτοκρατόρων (Ιουστινιανός)</a:t>
            </a:r>
          </a:p>
          <a:p>
            <a:r>
              <a:rPr lang="el-GR" sz="2400" dirty="0"/>
              <a:t>Προϊόντα της Ανατολής (λάδι, πάπυρος, ινδικό λουλάκι), υποκαθίστανται από δυτικά (κερί, περγαμηνή, χρωστικές ουσίες)</a:t>
            </a:r>
          </a:p>
          <a:p>
            <a:r>
              <a:rPr lang="el-GR" sz="2400" dirty="0"/>
              <a:t>Εισαγωγές: μπαχαρικά, υφάσματα</a:t>
            </a:r>
          </a:p>
          <a:p>
            <a:r>
              <a:rPr lang="el-GR" sz="2400" dirty="0"/>
              <a:t>Περιορίζονται οι ανάγκες για χρυσό νόμισμα</a:t>
            </a:r>
          </a:p>
          <a:p>
            <a:r>
              <a:rPr lang="el-GR" sz="2400" dirty="0"/>
              <a:t>Χρυσός: πολύτιμα αντικείμενα της εκκλησίας, θησαυροφυλάκια ιδιωτών</a:t>
            </a:r>
          </a:p>
        </p:txBody>
      </p:sp>
    </p:spTree>
    <p:extLst>
      <p:ext uri="{BB962C8B-B14F-4D97-AF65-F5344CB8AC3E}">
        <p14:creationId xmlns:p14="http://schemas.microsoft.com/office/powerpoint/2010/main" val="234655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2F40DD-EE6D-E58F-29D8-96D42B18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μέτρα και τα σταθμά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2CBC91-E807-FABA-B27D-9DB767EB7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it-IT" u="sng" dirty="0"/>
              <a:t>Admonitio generalis (789)</a:t>
            </a:r>
            <a:r>
              <a:rPr lang="el-GR" u="sng" dirty="0"/>
              <a:t>: </a:t>
            </a:r>
            <a:r>
              <a:rPr lang="el-GR" dirty="0"/>
              <a:t>ορίζεται ότι σε όλη την επικράτεια τα μέτρα και τα σταθμά πρέπει να είναι ομοιόμορφα</a:t>
            </a:r>
          </a:p>
          <a:p>
            <a:r>
              <a:rPr lang="el-GR" dirty="0"/>
              <a:t>Η πολιτική αυτή συγκρούεται με τις τοπικές παραδόσεις των περιοχών της αυτοκρατορίας</a:t>
            </a:r>
          </a:p>
          <a:p>
            <a:r>
              <a:rPr lang="el-GR" dirty="0"/>
              <a:t>Προσπάθεια διαμόρφωσης ενότητας μέτρων και σταθμών στο εσωτερικό κάθε περιφέρειας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831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C45CED-0E45-9B66-D5A0-0AA871FB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εμπορικές συναλλαγές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ACE9F3-C8C9-316E-F74F-4232F6D4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Προσπάθειες περιορισμού της τοκογλυφίας (</a:t>
            </a:r>
            <a:r>
              <a:rPr lang="it-IT" dirty="0"/>
              <a:t>Admonitio generalis, </a:t>
            </a:r>
            <a:r>
              <a:rPr lang="el-GR" dirty="0" err="1"/>
              <a:t>καπιτουλάριο</a:t>
            </a:r>
            <a:r>
              <a:rPr lang="el-GR" dirty="0"/>
              <a:t> του 789, </a:t>
            </a:r>
            <a:r>
              <a:rPr lang="el-GR" dirty="0" err="1"/>
              <a:t>καπιτουλάριο</a:t>
            </a:r>
            <a:r>
              <a:rPr lang="el-GR" dirty="0"/>
              <a:t> του 806: απαγορεύει την τοκογλυφία σε περίπτωση λιμού)</a:t>
            </a:r>
          </a:p>
          <a:p>
            <a:r>
              <a:rPr lang="el-GR" dirty="0"/>
              <a:t>809: η αυτοκρατορική διοίκηση επιχειρεί να περιορίσει τα δάνεια πριν από τη συγκομιδή, με υποχρέωση διπλού ή τριπλού ποσού</a:t>
            </a:r>
          </a:p>
          <a:p>
            <a:r>
              <a:rPr lang="el-GR" dirty="0"/>
              <a:t>Μεγάλες προσπάθειες σταθεροποίησης της τιμής των προϊόντων</a:t>
            </a:r>
          </a:p>
          <a:p>
            <a:r>
              <a:rPr lang="el-GR" dirty="0"/>
              <a:t>Σύνοδος της </a:t>
            </a:r>
            <a:r>
              <a:rPr lang="el-GR" dirty="0" err="1"/>
              <a:t>Φραγκφούρτης</a:t>
            </a:r>
            <a:r>
              <a:rPr lang="el-GR" dirty="0"/>
              <a:t>: 1 </a:t>
            </a:r>
            <a:r>
              <a:rPr lang="el-GR" dirty="0" err="1"/>
              <a:t>μόδιο</a:t>
            </a:r>
            <a:r>
              <a:rPr lang="el-GR" dirty="0"/>
              <a:t> </a:t>
            </a:r>
            <a:r>
              <a:rPr lang="el-GR" dirty="0" err="1"/>
              <a:t>βρώμης</a:t>
            </a:r>
            <a:r>
              <a:rPr lang="el-GR" dirty="0"/>
              <a:t> = 1 δηνάριο, 1 </a:t>
            </a:r>
            <a:r>
              <a:rPr lang="el-GR" dirty="0" err="1"/>
              <a:t>μόδιο</a:t>
            </a:r>
            <a:r>
              <a:rPr lang="el-GR" dirty="0"/>
              <a:t> σίκαλης = 3 δηνάρια, 1 </a:t>
            </a:r>
            <a:r>
              <a:rPr lang="el-GR" dirty="0" err="1"/>
              <a:t>μόδιο</a:t>
            </a:r>
            <a:r>
              <a:rPr lang="el-GR" dirty="0"/>
              <a:t> σταριού = 4 δηνάρια</a:t>
            </a:r>
          </a:p>
          <a:p>
            <a:r>
              <a:rPr lang="el-GR" dirty="0"/>
              <a:t>Τα προϊόντα των βασιλικών κτημάτων είναι φθηνότερα</a:t>
            </a:r>
          </a:p>
        </p:txBody>
      </p:sp>
    </p:spTree>
    <p:extLst>
      <p:ext uri="{BB962C8B-B14F-4D97-AF65-F5344CB8AC3E}">
        <p14:creationId xmlns:p14="http://schemas.microsoft.com/office/powerpoint/2010/main" val="3402046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BA0883-BCE4-27BD-7DFF-9DDF6F9D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ρόλος των τοπικών αγορών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C148CA-FCB6-29DD-DDCB-38F5AB47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Τοπικές αγορές: στις πόλεις, στα χωριά, στο εσωτερικό των μεγάλων ιδιοκτησιών</a:t>
            </a:r>
          </a:p>
          <a:p>
            <a:r>
              <a:rPr lang="el-GR" dirty="0"/>
              <a:t>Διευκολύνεται η παρακολούθηση και ο έλεγχος των τιμών</a:t>
            </a:r>
          </a:p>
          <a:p>
            <a:r>
              <a:rPr lang="el-GR" dirty="0"/>
              <a:t>Η διοίκηση ασχολείται με αυτές για να περιορίσει την κυκλοφορία νομίσματος κακής ποιότητας (Κάρολος Φαλακρός: ζητά από τους </a:t>
            </a:r>
            <a:r>
              <a:rPr lang="el-GR" dirty="0" err="1"/>
              <a:t>κόμητες</a:t>
            </a:r>
            <a:r>
              <a:rPr lang="el-GR" dirty="0"/>
              <a:t> την καταγραφή τους)</a:t>
            </a:r>
          </a:p>
          <a:p>
            <a:r>
              <a:rPr lang="el-GR" dirty="0"/>
              <a:t>Σημαντικός αριθμός ανθρώπων που αγοράζουν και πωλούν προϊόντα για την ένδυση και τη διατροφή τους</a:t>
            </a:r>
          </a:p>
          <a:p>
            <a:r>
              <a:rPr lang="el-GR" dirty="0"/>
              <a:t>Παράγοντες ανασφάλειας: διακύμανση τιμών, αφθονία ή έλλειψη προϊόντων</a:t>
            </a:r>
          </a:p>
        </p:txBody>
      </p:sp>
    </p:spTree>
    <p:extLst>
      <p:ext uri="{BB962C8B-B14F-4D97-AF65-F5344CB8AC3E}">
        <p14:creationId xmlns:p14="http://schemas.microsoft.com/office/powerpoint/2010/main" val="1892166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9AA1BD-902E-8DCE-EBD9-697A7369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διακίνηση των προϊόντων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A54AE-8C99-9923-6BEB-6ECEABB51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u="sng" dirty="0"/>
          </a:p>
          <a:p>
            <a:r>
              <a:rPr lang="el-GR" u="sng" dirty="0"/>
              <a:t>Αλάτι: </a:t>
            </a:r>
            <a:r>
              <a:rPr lang="el-GR" dirty="0"/>
              <a:t>εισάγεται στο εσωτερικό της Γαλλίας από τις ακτές του Ατλαντικού ή της Μεσογείου/ η αυτοκρατορική διοίκηση ρυθμίζει την παραγωγή του</a:t>
            </a:r>
          </a:p>
          <a:p>
            <a:r>
              <a:rPr lang="el-GR" u="sng" dirty="0"/>
              <a:t>Ορυκτό αλάτι: </a:t>
            </a:r>
            <a:r>
              <a:rPr lang="el-GR" dirty="0"/>
              <a:t>ορυχεία </a:t>
            </a:r>
            <a:r>
              <a:rPr lang="el-GR" dirty="0" err="1"/>
              <a:t>Άλπεων</a:t>
            </a:r>
            <a:r>
              <a:rPr lang="el-GR" dirty="0"/>
              <a:t>, Βαυαρίας, </a:t>
            </a:r>
            <a:r>
              <a:rPr lang="el-GR" dirty="0" err="1"/>
              <a:t>Στυρίας</a:t>
            </a:r>
            <a:r>
              <a:rPr lang="el-GR" dirty="0"/>
              <a:t>, </a:t>
            </a:r>
            <a:r>
              <a:rPr lang="el-GR" dirty="0" err="1"/>
              <a:t>Μετς</a:t>
            </a:r>
            <a:r>
              <a:rPr lang="el-GR" dirty="0"/>
              <a:t>, </a:t>
            </a:r>
            <a:r>
              <a:rPr lang="el-GR" dirty="0" err="1"/>
              <a:t>Χάλλης</a:t>
            </a:r>
            <a:r>
              <a:rPr lang="el-GR" dirty="0"/>
              <a:t>/ προωθείται μέσω των ποταμών με ειδικά πλοιάρια (3 ναύτες – προκαθορισμένοι σταθμοί μεταφοράς και διοδίων)</a:t>
            </a:r>
            <a:endParaRPr lang="el-GR" u="sng" dirty="0"/>
          </a:p>
          <a:p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169350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3D04E5-BEA5-C961-410E-F068E2B8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Τελωνεία και διόδια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D486FC-2FFE-7D45-A634-D2B8A01F2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Τελωνεία, διόδια, έμμεσοι φόροι: σοβαρά εμπόδια στο εμπόδιο μεταξύ των περιφερειών</a:t>
            </a:r>
          </a:p>
          <a:p>
            <a:r>
              <a:rPr lang="el-GR" dirty="0" err="1"/>
              <a:t>Καρολίγγειοι</a:t>
            </a:r>
            <a:r>
              <a:rPr lang="el-GR" dirty="0"/>
              <a:t>: απαλλάσσουν από συγκεκριμένους φόρους ορισμένες κατηγορίες φορτίων (τράνζιτ, απλή διέλευση)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0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47CD10-2DDB-4BC2-74E4-F49100C9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Ορισμένοι κανόνες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2C6E9A-5D8A-9DF4-F762-1BFF2DB95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Θεωρείται απαραίτητη η παρουσία μαρτύρων στις συναλλαγές</a:t>
            </a:r>
          </a:p>
          <a:p>
            <a:r>
              <a:rPr lang="el-GR" dirty="0"/>
              <a:t>809: απαγορεύεται η αγοραπωλησία συγκεκριμένων προϊόντων κατά τη διάρκεια της νύχτας (χρυσά δοχεία, δούλοι, άλογα, πολύτιμοι λίθοι)</a:t>
            </a:r>
          </a:p>
          <a:p>
            <a:r>
              <a:rPr lang="el-GR" dirty="0"/>
              <a:t>Επιτρέπεται η νυχτερινή αγοραπωλησία τροφίμων και ζωοτροφών</a:t>
            </a:r>
          </a:p>
          <a:p>
            <a:r>
              <a:rPr lang="el-GR" dirty="0"/>
              <a:t>Αγοραπωλησίες ζώων: μεγάλη αυστηρότητα/ αναφέρεται η χώρα προέλευσης του πωλητή, ο χώρος κατοικίας του, το όνομα του κυρίου του</a:t>
            </a:r>
          </a:p>
        </p:txBody>
      </p:sp>
    </p:spTree>
    <p:extLst>
      <p:ext uri="{BB962C8B-B14F-4D97-AF65-F5344CB8AC3E}">
        <p14:creationId xmlns:p14="http://schemas.microsoft.com/office/powerpoint/2010/main" val="3944245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0BC8EE-511C-F2E4-10D2-FACE9178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δουλεμπόριο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6F338B-F8D7-C735-5E05-B1145A27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Ρυθμίζεται από αυστηρούς κανόνες</a:t>
            </a:r>
          </a:p>
          <a:p>
            <a:r>
              <a:rPr lang="el-GR" dirty="0"/>
              <a:t>Η εκκλησία, τυπικά, το απαγορεύει</a:t>
            </a:r>
          </a:p>
          <a:p>
            <a:r>
              <a:rPr lang="el-GR" dirty="0"/>
              <a:t>Η αγοραπωλησία δούλων γίνεται παρουσία του επισκόπου ή του κόμη</a:t>
            </a:r>
          </a:p>
          <a:p>
            <a:r>
              <a:rPr lang="el-GR" dirty="0"/>
              <a:t>Απαγορεύεται να γίνεται έξω από τα όρια της περιοχής τους</a:t>
            </a:r>
          </a:p>
          <a:p>
            <a:r>
              <a:rPr lang="el-GR" dirty="0"/>
              <a:t>9</a:t>
            </a:r>
            <a:r>
              <a:rPr lang="el-GR" baseline="30000" dirty="0"/>
              <a:t>ος</a:t>
            </a:r>
            <a:r>
              <a:rPr lang="el-GR" dirty="0"/>
              <a:t> αι.: μεγάλη άνθηση</a:t>
            </a:r>
          </a:p>
          <a:p>
            <a:r>
              <a:rPr lang="el-GR" dirty="0"/>
              <a:t>Μεγάλες αγορές δούλων (κυρίως Σλάβων): Μαγεντία, Βερντέν</a:t>
            </a:r>
          </a:p>
          <a:p>
            <a:r>
              <a:rPr lang="el-GR" dirty="0"/>
              <a:t>Προωθούνται στις αγορές των Σαρακηνών</a:t>
            </a:r>
          </a:p>
          <a:p>
            <a:r>
              <a:rPr lang="el-GR" dirty="0"/>
              <a:t>Σύγκρουση εκκλησίας – κοσμικής εξουσίας για το ζήτημα</a:t>
            </a:r>
          </a:p>
        </p:txBody>
      </p:sp>
    </p:spTree>
    <p:extLst>
      <p:ext uri="{BB962C8B-B14F-4D97-AF65-F5344CB8AC3E}">
        <p14:creationId xmlns:p14="http://schemas.microsoft.com/office/powerpoint/2010/main" val="1465462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CB2E0E-9B58-6D19-017D-87D51A41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διεθνές εμπόριο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DA60C7-8D50-2CA5-4127-DAE71C8BC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Παλαιότερη άποψη: απουσία φραγκικού στόλου + κυριαρχία Σαρακηνών στη Μεσόγειο = διακοπή των σχέσεων με την Ανατολή</a:t>
            </a:r>
          </a:p>
          <a:p>
            <a:r>
              <a:rPr lang="el-GR" dirty="0"/>
              <a:t>Αυτοκρατορική πολιτική στη Μεσόγειο: προσπάθεια για κατάληψη της Βενετίας και των Δαλματικών ακτών</a:t>
            </a:r>
          </a:p>
          <a:p>
            <a:r>
              <a:rPr lang="el-GR" dirty="0"/>
              <a:t>809: </a:t>
            </a:r>
            <a:r>
              <a:rPr lang="el-GR" dirty="0" err="1"/>
              <a:t>Ίστρια</a:t>
            </a:r>
            <a:r>
              <a:rPr lang="el-GR" dirty="0"/>
              <a:t> και Δαλματία περιέρχονται στους Φράγκους/ η Βενετία παραμένει στο Βυζάντιο</a:t>
            </a:r>
          </a:p>
          <a:p>
            <a:r>
              <a:rPr lang="el-GR" dirty="0"/>
              <a:t>Μεγάλη ενίσχυση της Βενετίας</a:t>
            </a:r>
          </a:p>
          <a:p>
            <a:r>
              <a:rPr lang="el-GR" dirty="0"/>
              <a:t>Συνεχίζεται η λειτουργία των εμπορικών δρόμων της Μεσογείου</a:t>
            </a:r>
          </a:p>
        </p:txBody>
      </p:sp>
    </p:spTree>
    <p:extLst>
      <p:ext uri="{BB962C8B-B14F-4D97-AF65-F5344CB8AC3E}">
        <p14:creationId xmlns:p14="http://schemas.microsoft.com/office/powerpoint/2010/main" val="317279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AA5C27-E261-9E2D-308A-C60A80B0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μύλοι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CC1B48-FFE5-69B5-8D2D-B1DDE121C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Διαδίδεται η χρήση του ανεμόμυλου</a:t>
            </a:r>
          </a:p>
          <a:p>
            <a:r>
              <a:rPr lang="el-GR" dirty="0"/>
              <a:t>Μύλοι κοινοτικοί ή ιδιωτικοί</a:t>
            </a:r>
          </a:p>
          <a:p>
            <a:r>
              <a:rPr lang="el-GR" dirty="0"/>
              <a:t>Η κλοπή τιμωρείται με πρόστιμο που πληρώνεται στο μυλωνά και στον ιδιοκτήτη του σταριού</a:t>
            </a:r>
          </a:p>
          <a:p>
            <a:r>
              <a:rPr lang="el-GR" dirty="0"/>
              <a:t>Κοινοτικοί μύλοι: υποχωρούν προς όφελος των μύλων που ανήκουν σε μεγάλες γαιοκτησίες</a:t>
            </a:r>
          </a:p>
          <a:p>
            <a:r>
              <a:rPr lang="el-GR" dirty="0"/>
              <a:t>Οι μύλοι καταγράφονται στα κατάστιχα των γαιοκτησιών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400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8B1B68-DC2D-93D0-5A79-424ED9E8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Αδριατική θάλασσα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7A77F205-A875-2956-6D9D-68788B04F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561380"/>
            <a:ext cx="4399472" cy="48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42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75CF2E-1752-1E71-DE09-B4422BBE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Αυτοκρατορία και Ισλάμ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3FD4E5-1A63-1BCD-9CFB-85A33008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Καρλομάγνος</a:t>
            </a:r>
            <a:r>
              <a:rPr lang="el-GR" dirty="0"/>
              <a:t> διατηρεί σχέσεις με το Χαλίφη της Βαγδάτης</a:t>
            </a:r>
          </a:p>
          <a:p>
            <a:r>
              <a:rPr lang="el-GR" dirty="0" err="1"/>
              <a:t>Ελληνοσύριοι</a:t>
            </a:r>
            <a:r>
              <a:rPr lang="el-GR" dirty="0"/>
              <a:t> διαβιούν στην αυτοκρατορική αυλή</a:t>
            </a:r>
          </a:p>
          <a:p>
            <a:r>
              <a:rPr lang="el-GR" dirty="0"/>
              <a:t>Οι Εβραίοι είναι οι ημιεπίσημοι έμποροι της αυλής</a:t>
            </a:r>
          </a:p>
          <a:p>
            <a:r>
              <a:rPr lang="el-GR" dirty="0"/>
              <a:t>Το Ισλάμ αναζωογονεί την οικονομία της Δύσης: τα πλούσια αστικά του κέντρα επικοινωνούν με τη Δύση</a:t>
            </a:r>
          </a:p>
          <a:p>
            <a:r>
              <a:rPr lang="el-GR" dirty="0"/>
              <a:t>Τέλη 9</a:t>
            </a:r>
            <a:r>
              <a:rPr lang="el-GR" baseline="30000" dirty="0"/>
              <a:t>ου</a:t>
            </a:r>
            <a:r>
              <a:rPr lang="el-GR" dirty="0"/>
              <a:t> αι.: ο μουσουλμανικός χρυσός υποκαθιστά στη Δύση το βυζαντινό χρυσό νόμισμα</a:t>
            </a:r>
          </a:p>
        </p:txBody>
      </p:sp>
    </p:spTree>
    <p:extLst>
      <p:ext uri="{BB962C8B-B14F-4D97-AF65-F5344CB8AC3E}">
        <p14:creationId xmlns:p14="http://schemas.microsoft.com/office/powerpoint/2010/main" val="1874390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AFC121-2C80-1F76-6A77-66EB9F43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Εμπόριο ανάμεσα σε Ανατολή και Δύση/ οι Βενετοί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25F7D4-11A3-BCF5-8EBD-EAF14AF74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Μεσογειακό εμπόριο: αναπτύσσεται στην Αδριατική, από τον </a:t>
            </a:r>
            <a:r>
              <a:rPr lang="el-GR" dirty="0" err="1"/>
              <a:t>Τάραντα</a:t>
            </a:r>
            <a:r>
              <a:rPr lang="el-GR" dirty="0"/>
              <a:t> μέχρι τις ακτές της Σικελίας/ πρωτοβουλία Ιταλών εμπόρων</a:t>
            </a:r>
          </a:p>
          <a:p>
            <a:r>
              <a:rPr lang="el-GR" dirty="0"/>
              <a:t>827: αρπαγή λειψάνου Αγίου Μάρκου από την Αλεξάνδρεια από τους Βενετούς</a:t>
            </a:r>
          </a:p>
          <a:p>
            <a:r>
              <a:rPr lang="el-GR" dirty="0"/>
              <a:t>Βενετικά πλοία ελλιμενίζονται στην Πόλη</a:t>
            </a:r>
          </a:p>
          <a:p>
            <a:r>
              <a:rPr lang="el-GR" dirty="0"/>
              <a:t>Ιταλική χερσόνησος: εξάγει διαρκώς δούλους</a:t>
            </a:r>
          </a:p>
          <a:p>
            <a:r>
              <a:rPr lang="el-GR" dirty="0"/>
              <a:t>829 (διαθήκη δόγη </a:t>
            </a:r>
            <a:r>
              <a:rPr lang="el-GR" dirty="0" err="1"/>
              <a:t>Ανιέλο</a:t>
            </a:r>
            <a:r>
              <a:rPr lang="el-GR" dirty="0"/>
              <a:t> </a:t>
            </a:r>
            <a:r>
              <a:rPr lang="el-GR" dirty="0" err="1"/>
              <a:t>Παρτετσιπάτσιο</a:t>
            </a:r>
            <a:r>
              <a:rPr lang="el-GR" dirty="0"/>
              <a:t>): επενδύσεις σε υπερπόντιες αποστολές</a:t>
            </a:r>
          </a:p>
          <a:p>
            <a:r>
              <a:rPr lang="el-GR" dirty="0"/>
              <a:t>Οι Βενετοί εισάγουν πολύτιμα αντικείμενα στην αυτοκρατορία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9960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2D2D12-D3BC-77BA-EBC0-1EFAAD05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δρόμοι των Εβραίων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25E0A2-1F0C-454A-63E6-0E23BB1E0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τη </a:t>
            </a:r>
            <a:r>
              <a:rPr lang="el-GR" dirty="0" err="1"/>
              <a:t>Φραγκία</a:t>
            </a:r>
            <a:r>
              <a:rPr lang="el-GR" dirty="0"/>
              <a:t> προς τον αραβικό κόσμο: ευνούχοι, δούλες, δέρματα, υφάσματα, ξίφη (από τα λιμάνια της </a:t>
            </a:r>
            <a:r>
              <a:rPr lang="el-GR" dirty="0" err="1"/>
              <a:t>δυτ</a:t>
            </a:r>
            <a:r>
              <a:rPr lang="el-GR" dirty="0"/>
              <a:t>. Μεσογείου προς το Δέλτα του Νείλου/ με καραβάνια προς Ερυθρά Θάλασσα, </a:t>
            </a:r>
            <a:r>
              <a:rPr lang="el-GR" dirty="0" err="1"/>
              <a:t>Μεδίνα</a:t>
            </a:r>
            <a:r>
              <a:rPr lang="el-GR" dirty="0"/>
              <a:t>, Μέκκα, Κίνα)</a:t>
            </a:r>
          </a:p>
          <a:p>
            <a:r>
              <a:rPr lang="el-GR" dirty="0"/>
              <a:t>Αντίστροφος δρόμος για τα προϊόντα της Ανατολής</a:t>
            </a:r>
          </a:p>
          <a:p>
            <a:r>
              <a:rPr lang="el-GR" dirty="0"/>
              <a:t>Χερσαίοι δρόμοι: Βόρεια Αφρική, μέχρι Αντιόχεια, Δαμασκό και Βαγδάτη</a:t>
            </a:r>
          </a:p>
          <a:p>
            <a:r>
              <a:rPr lang="el-GR" dirty="0"/>
              <a:t>Κωνσταντινούπολη, χώρα των Χαζάρων, Κασπία, Κίνα</a:t>
            </a:r>
          </a:p>
        </p:txBody>
      </p:sp>
    </p:spTree>
    <p:extLst>
      <p:ext uri="{BB962C8B-B14F-4D97-AF65-F5344CB8AC3E}">
        <p14:creationId xmlns:p14="http://schemas.microsoft.com/office/powerpoint/2010/main" val="1830719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7DB111-ACF1-1612-C7CA-E234909B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της Ευρασίας</a:t>
            </a:r>
          </a:p>
        </p:txBody>
      </p:sp>
      <p:pic>
        <p:nvPicPr>
          <p:cNvPr id="1026" name="Picture 2" descr="source xinhua finance agency">
            <a:extLst>
              <a:ext uri="{FF2B5EF4-FFF2-40B4-BE49-F238E27FC236}">
                <a16:creationId xmlns:a16="http://schemas.microsoft.com/office/drawing/2014/main" id="{6BD38AAD-F76B-1133-922F-E76639CFED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896269"/>
            <a:ext cx="68961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20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71C51F-141E-7BC4-82B0-8B0732D2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Εβραίοι (συν.) – Η Ισπανία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E0DEE2-82BF-E123-38BC-9BCDCB441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Οι εβραϊκές κοινότητες της </a:t>
            </a:r>
            <a:r>
              <a:rPr lang="el-GR" dirty="0" err="1"/>
              <a:t>Φραγκίας</a:t>
            </a:r>
            <a:r>
              <a:rPr lang="el-GR" dirty="0"/>
              <a:t>, της Ισπανίας και της Βόρειας Αφρικής διατηρούν σχέσεις μεταξύ τους (αλληλογραφία Ραβίνων)</a:t>
            </a:r>
          </a:p>
          <a:p>
            <a:r>
              <a:rPr lang="el-GR" dirty="0"/>
              <a:t>Παρουσία Εβραίων της Γερμανίας στη Βόρεια Αφρική</a:t>
            </a:r>
          </a:p>
          <a:p>
            <a:r>
              <a:rPr lang="el-GR" dirty="0"/>
              <a:t>Αραβική Ισπανία: ενδιάμεσος δρόμος για το </a:t>
            </a:r>
            <a:r>
              <a:rPr lang="el-GR" dirty="0" err="1"/>
              <a:t>Μαγκρέμπ</a:t>
            </a:r>
            <a:r>
              <a:rPr lang="el-GR" dirty="0"/>
              <a:t> – πύλη εισόδου των εμπορευμάτων της Ανατολής προς το φραγκικό χώρο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1953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1EB6B0-F854-A76B-3D30-ABABC596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ορεινά 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DED7EE-3287-D862-9CFD-FBC62F96E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Χερσαίοι δρόμοι επικοινωνίας με την Ιταλία</a:t>
            </a:r>
          </a:p>
          <a:p>
            <a:r>
              <a:rPr lang="el-GR" dirty="0"/>
              <a:t>Στα περάσματα των </a:t>
            </a:r>
            <a:r>
              <a:rPr lang="el-GR" dirty="0" err="1"/>
              <a:t>Άλπεων</a:t>
            </a:r>
            <a:r>
              <a:rPr lang="el-GR" dirty="0"/>
              <a:t> ιδρύονται διόδια</a:t>
            </a:r>
          </a:p>
          <a:p>
            <a:r>
              <a:rPr lang="el-GR" dirty="0"/>
              <a:t>Εξυπηρετούν εμπόρους, στρατούς και προσκυνητές</a:t>
            </a:r>
          </a:p>
          <a:p>
            <a:r>
              <a:rPr lang="el-GR" dirty="0"/>
              <a:t>9</a:t>
            </a:r>
            <a:r>
              <a:rPr lang="el-GR" baseline="30000" dirty="0"/>
              <a:t>ος</a:t>
            </a:r>
            <a:r>
              <a:rPr lang="el-GR" dirty="0"/>
              <a:t> αι.: ιδρύονται κέντρα φιλοξενίας (</a:t>
            </a:r>
            <a:r>
              <a:rPr lang="it-IT" dirty="0"/>
              <a:t>scholaie peregrinorum)</a:t>
            </a:r>
            <a:r>
              <a:rPr lang="el-GR" dirty="0"/>
              <a:t> και μοναστήρια</a:t>
            </a:r>
          </a:p>
          <a:p>
            <a:r>
              <a:rPr lang="el-GR" dirty="0"/>
              <a:t>Τα περάσματα αυτά είναι επικίνδυνα, ιδιαίτερα σε περιόδους χαλάρωσης της εξουσίας του φραγκικού κράτους</a:t>
            </a:r>
          </a:p>
        </p:txBody>
      </p:sp>
    </p:spTree>
    <p:extLst>
      <p:ext uri="{BB962C8B-B14F-4D97-AF65-F5344CB8AC3E}">
        <p14:creationId xmlns:p14="http://schemas.microsoft.com/office/powerpoint/2010/main" val="347302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2FDB2E-DEBA-D2E6-1C30-3E8F5798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οροσειρά των </a:t>
            </a:r>
            <a:r>
              <a:rPr lang="el-GR" b="1" u="sng" dirty="0" err="1"/>
              <a:t>Άλπεων</a:t>
            </a:r>
            <a:endParaRPr lang="el-GR" b="1" u="sng" dirty="0"/>
          </a:p>
        </p:txBody>
      </p:sp>
      <p:pic>
        <p:nvPicPr>
          <p:cNvPr id="2050" name="Picture 2" descr="Γεωλογικός χάρτης των Άλπεων (πηγή: wikipedia)">
            <a:extLst>
              <a:ext uri="{FF2B5EF4-FFF2-40B4-BE49-F238E27FC236}">
                <a16:creationId xmlns:a16="http://schemas.microsoft.com/office/drawing/2014/main" id="{6389BACA-FD68-C35D-C029-D43901388D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48" y="1825625"/>
            <a:ext cx="55963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92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8C8280-78E3-06DB-A929-E1D99724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</a:t>
            </a:r>
            <a:r>
              <a:rPr lang="el-GR" b="1" u="sng" dirty="0" err="1"/>
              <a:t>Αγγλοσάξωνες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9F02F8-EAC2-B1A1-6188-6C5882ECA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Ιδιαίτερα αναπτυγμένες εμπορικές σχέσεις</a:t>
            </a:r>
          </a:p>
          <a:p>
            <a:r>
              <a:rPr lang="el-GR" dirty="0"/>
              <a:t>Ίδρυση διοδίων στα λιμάνια</a:t>
            </a:r>
          </a:p>
          <a:p>
            <a:r>
              <a:rPr lang="el-GR" dirty="0"/>
              <a:t>Εκβολές Σηκουάνα – Ρήνου: ενώνουν την αυτοκρατορία με Αγγλία και Δανία</a:t>
            </a:r>
          </a:p>
          <a:p>
            <a:r>
              <a:rPr lang="el-GR" dirty="0"/>
              <a:t>Βόρεια Θάλασσα: </a:t>
            </a:r>
            <a:r>
              <a:rPr lang="el-GR" dirty="0" err="1"/>
              <a:t>Φρίσσιοι</a:t>
            </a:r>
            <a:r>
              <a:rPr lang="el-GR" dirty="0"/>
              <a:t> και </a:t>
            </a:r>
            <a:r>
              <a:rPr lang="el-GR" dirty="0" err="1"/>
              <a:t>Σάξωνες</a:t>
            </a:r>
            <a:r>
              <a:rPr lang="el-GR" dirty="0"/>
              <a:t>/ έμποροι, πειρατές</a:t>
            </a:r>
          </a:p>
          <a:p>
            <a:r>
              <a:rPr lang="el-GR" dirty="0"/>
              <a:t>Μεταφέρουν στο Βορρά και στη Βαλτική φραγκικά προϊόντα: υφάσματα, ξίφη, γυαλί, κρασί, πήλινα)</a:t>
            </a:r>
          </a:p>
          <a:p>
            <a:r>
              <a:rPr lang="el-GR" dirty="0"/>
              <a:t>Οι δούλοι παραμένουν το σημαντικότερο εμπόρευμα</a:t>
            </a:r>
          </a:p>
          <a:p>
            <a:r>
              <a:rPr lang="el-GR" dirty="0"/>
              <a:t>Εμφανίζονται Δανοί, Νορβηγοί, Σουηδοί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159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4A9CA9-6ABB-A7EB-CCB6-32771EBD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Βόρεια Θάλασσα</a:t>
            </a:r>
          </a:p>
        </p:txBody>
      </p:sp>
      <p:pic>
        <p:nvPicPr>
          <p:cNvPr id="3074" name="Picture 2" descr="Large detailed map of North Sea with cities and towns">
            <a:extLst>
              <a:ext uri="{FF2B5EF4-FFF2-40B4-BE49-F238E27FC236}">
                <a16:creationId xmlns:a16="http://schemas.microsoft.com/office/drawing/2014/main" id="{1D5ED5A0-C87C-0B3B-C478-70786E1565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5" y="2150697"/>
            <a:ext cx="3677418" cy="40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7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D37CE0-8C78-0834-94B5-66BF3F34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ζώα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F7CACE-5F7D-B23E-3ED0-E7D8A58FC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Βόδια, αγελάδες</a:t>
            </a:r>
          </a:p>
          <a:p>
            <a:r>
              <a:rPr lang="el-GR" dirty="0"/>
              <a:t>Ταύροι για την αναπαραγωγή (κοινοτικοί)</a:t>
            </a:r>
          </a:p>
          <a:p>
            <a:r>
              <a:rPr lang="el-GR" dirty="0"/>
              <a:t>Πρόβατα, αρνιά, κατσίκια</a:t>
            </a:r>
          </a:p>
          <a:p>
            <a:r>
              <a:rPr lang="el-GR" dirty="0"/>
              <a:t>Βοσκή: θερισμένα λιβάδια (</a:t>
            </a:r>
            <a:r>
              <a:rPr lang="it-IT" dirty="0"/>
              <a:t>prata), </a:t>
            </a:r>
            <a:r>
              <a:rPr lang="el-GR" dirty="0"/>
              <a:t>βοσκότοποι (</a:t>
            </a:r>
            <a:r>
              <a:rPr lang="it-IT" dirty="0"/>
              <a:t>pascua </a:t>
            </a:r>
            <a:r>
              <a:rPr lang="el-GR" dirty="0"/>
              <a:t>– χέρσες εκτάσεις, λιβάδια σε αγρανάπαυση)</a:t>
            </a:r>
          </a:p>
          <a:p>
            <a:r>
              <a:rPr lang="el-GR" dirty="0"/>
              <a:t>Κοπριά: χρησιμοποιείται για λίπανση</a:t>
            </a:r>
          </a:p>
          <a:p>
            <a:r>
              <a:rPr lang="el-GR" dirty="0"/>
              <a:t>Τα αιγοπρόβατα μετακινούνται για τη βοσκή του καλοκαιριού</a:t>
            </a:r>
          </a:p>
        </p:txBody>
      </p:sp>
    </p:spTree>
    <p:extLst>
      <p:ext uri="{BB962C8B-B14F-4D97-AF65-F5344CB8AC3E}">
        <p14:creationId xmlns:p14="http://schemas.microsoft.com/office/powerpoint/2010/main" val="2970228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B7616D-6341-BE93-5483-191BE8B4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Βαλτική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3EF6ED2-3590-681B-DC0F-D7B88F36C8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88" y="1825625"/>
            <a:ext cx="40654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78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F7D2C2-44CE-E8FE-5AD5-AD5CB816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εμπόριο με την κεντρική και ανατολική Ευρώπη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293380-71B2-366F-DA07-BE7EF01DE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ος</a:t>
            </a:r>
            <a:r>
              <a:rPr lang="el-GR" dirty="0"/>
              <a:t> αι.: περίοδος ανάπτυξης</a:t>
            </a:r>
          </a:p>
          <a:p>
            <a:r>
              <a:rPr lang="el-GR" dirty="0"/>
              <a:t>Έμποροι από τη Μαγεντία (</a:t>
            </a:r>
            <a:r>
              <a:rPr lang="el-GR" dirty="0" err="1"/>
              <a:t>Μάϊντς</a:t>
            </a:r>
            <a:r>
              <a:rPr lang="el-GR" dirty="0"/>
              <a:t>): εμπορεύονται σιτάρι από την πέρα από το Ρήνο Γερμανία</a:t>
            </a:r>
          </a:p>
          <a:p>
            <a:r>
              <a:rPr lang="el-GR" dirty="0"/>
              <a:t>Μάαστριχτ: τόπος συνάντησης εμπόρων</a:t>
            </a:r>
          </a:p>
          <a:p>
            <a:r>
              <a:rPr lang="el-GR" dirty="0"/>
              <a:t>Δούναβης: δρόμος μεταφοράς αλατιού και ανεφοδιασμού του φραγκικού στρατού στους πολέμους με τους </a:t>
            </a:r>
            <a:r>
              <a:rPr lang="el-GR" dirty="0" err="1"/>
              <a:t>Αβάρους</a:t>
            </a:r>
            <a:endParaRPr lang="el-GR" dirty="0"/>
          </a:p>
          <a:p>
            <a:r>
              <a:rPr lang="el-GR" dirty="0"/>
              <a:t>Δούναβης, Ρήνος: ανάπτυξη πόλεων – εμπορικών κόμβων (</a:t>
            </a:r>
            <a:r>
              <a:rPr lang="el-GR" dirty="0" err="1"/>
              <a:t>Φραγκφούρτη</a:t>
            </a:r>
            <a:r>
              <a:rPr lang="el-GR" dirty="0"/>
              <a:t>, Κολωνία, </a:t>
            </a:r>
            <a:r>
              <a:rPr lang="el-GR" dirty="0" err="1"/>
              <a:t>Βορμς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5819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93DB7C-EF3B-5457-B46F-CEA46E61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εμπόριο με την κεντρική και ανατολική Ευρώπη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E4FF8D-4D56-4C2F-3C23-470720099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Εβραίοι έμποροι: συναλλαγές με Σλάβους και </a:t>
            </a:r>
            <a:r>
              <a:rPr lang="el-GR" dirty="0" err="1"/>
              <a:t>Αβάρους</a:t>
            </a:r>
            <a:endParaRPr lang="el-GR" dirty="0"/>
          </a:p>
          <a:p>
            <a:r>
              <a:rPr lang="el-GR" dirty="0"/>
              <a:t>Η διοίκηση προσπαθεί να ελέγξει το εμπόριο των όπλων και των μεταλλικών θωράκων</a:t>
            </a:r>
          </a:p>
          <a:p>
            <a:r>
              <a:rPr lang="el-GR" dirty="0"/>
              <a:t>805 (</a:t>
            </a:r>
            <a:r>
              <a:rPr lang="el-GR" dirty="0" err="1"/>
              <a:t>καπιτουλάριο</a:t>
            </a:r>
            <a:r>
              <a:rPr lang="el-GR" dirty="0"/>
              <a:t> της </a:t>
            </a:r>
            <a:r>
              <a:rPr lang="el-GR" dirty="0" err="1"/>
              <a:t>Τιονβίλ</a:t>
            </a:r>
            <a:r>
              <a:rPr lang="el-GR" dirty="0"/>
              <a:t>): χαράσσει οικονομικό σύνορο από τις </a:t>
            </a:r>
            <a:r>
              <a:rPr lang="el-GR" dirty="0" err="1"/>
              <a:t>εκοβολές</a:t>
            </a:r>
            <a:r>
              <a:rPr lang="el-GR" dirty="0"/>
              <a:t> του Έλβα ως το Δούναβη/ φυλάκια ελεγχόμενα από αυτοκρατορικούς αξιωματούχους</a:t>
            </a:r>
          </a:p>
          <a:p>
            <a:r>
              <a:rPr lang="el-GR" dirty="0"/>
              <a:t>Εισαγόμενα εμπορεύματα: δούλοι (Πράγα), πολύτιμες γούνες, άλογα (φορολογούνται ως είδη πρώτης ανάγκης, γιατί τα χρειάζεται ο στρατός)</a:t>
            </a:r>
          </a:p>
        </p:txBody>
      </p:sp>
    </p:spTree>
    <p:extLst>
      <p:ext uri="{BB962C8B-B14F-4D97-AF65-F5344CB8AC3E}">
        <p14:creationId xmlns:p14="http://schemas.microsoft.com/office/powerpoint/2010/main" val="3003922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713693-83BF-4242-64ED-F82ED1F1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δρόμοι επικοινωνίας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A78823-DEC0-0B1C-B6F4-E7F5F815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Πράγα, Κρακοβία – Πολωνία, κοιλάδα του </a:t>
            </a:r>
            <a:r>
              <a:rPr lang="el-GR" dirty="0" err="1"/>
              <a:t>Όντερ</a:t>
            </a:r>
            <a:r>
              <a:rPr lang="el-GR" dirty="0"/>
              <a:t> και του Βιστούλα</a:t>
            </a:r>
          </a:p>
          <a:p>
            <a:r>
              <a:rPr lang="el-GR" dirty="0"/>
              <a:t>Δούναβης: Μαύρη Θάλασσα, Κωνσταντινούπολη</a:t>
            </a:r>
          </a:p>
          <a:p>
            <a:r>
              <a:rPr lang="el-GR" dirty="0"/>
              <a:t>Βαυαρία, Βοημία – Ουγγαρία, Βυζάντιο</a:t>
            </a:r>
          </a:p>
          <a:p>
            <a:r>
              <a:rPr lang="el-GR" dirty="0"/>
              <a:t>Ο φραγκικός κόσμος συνδέεται, μέσω Βαλτικής και Κεντρικής Ευρώπης με την Κασπία και τη Βαγδάτη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3786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38468E-BBAA-E066-64B3-479DA2DA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Κεντρική και ανατολική Ευρώπη</a:t>
            </a:r>
          </a:p>
        </p:txBody>
      </p:sp>
      <p:pic>
        <p:nvPicPr>
          <p:cNvPr id="5122" name="Picture 2" descr="Πολιτικός χάρτης της κεντρικής Ευρώπης Διανυσματική απεικόνιση ...">
            <a:extLst>
              <a:ext uri="{FF2B5EF4-FFF2-40B4-BE49-F238E27FC236}">
                <a16:creationId xmlns:a16="http://schemas.microsoft.com/office/drawing/2014/main" id="{18035191-3C3A-627D-14B4-753DF5F46E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51" y="1825625"/>
            <a:ext cx="3679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3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6ABBF4-08F6-FBD8-11B2-9F5C22F9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Φρούτα και λαχανικά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6DC1BE-6DEA-127F-E205-A4A125BD2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Καλλιεργούνται στον κήπο ή σε περιφραγμένο χώρο του κτήματος</a:t>
            </a:r>
          </a:p>
          <a:p>
            <a:r>
              <a:rPr lang="el-GR" dirty="0"/>
              <a:t>Γογγύλια, κουκιά, μπιζέλια, φακές</a:t>
            </a:r>
          </a:p>
          <a:p>
            <a:r>
              <a:rPr lang="el-GR" dirty="0"/>
              <a:t>Μεγάλη διάδοση της καλλιέργειας του λιναριού</a:t>
            </a:r>
          </a:p>
          <a:p>
            <a:r>
              <a:rPr lang="el-GR" dirty="0"/>
              <a:t>Η ύφανση γίνεται στο χωριό ή στο εργαστήριο της ιδιοκτησίας</a:t>
            </a:r>
          </a:p>
          <a:p>
            <a:r>
              <a:rPr lang="el-GR" dirty="0"/>
              <a:t>Μηλιές, αχλαδιές: εμφανίζονται στις φραγκικές χώρες μετά τον 8</a:t>
            </a:r>
            <a:r>
              <a:rPr lang="el-GR" baseline="30000" dirty="0"/>
              <a:t>ο</a:t>
            </a:r>
            <a:r>
              <a:rPr lang="el-GR" dirty="0"/>
              <a:t> αιώνα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891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C574E8-B18E-CDD0-0EC9-F21DC6A5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δάσος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23BA72-00F2-D3EF-37C6-F00C5598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Συμπληρώνει τις ανάγκες που δεν καλύπτουν οι καλλιέργειες</a:t>
            </a:r>
          </a:p>
          <a:p>
            <a:r>
              <a:rPr lang="el-GR" dirty="0"/>
              <a:t>Κοινοτικές συνήθειες – κοινοτικός διακανονισμός</a:t>
            </a:r>
          </a:p>
          <a:p>
            <a:r>
              <a:rPr lang="el-GR" dirty="0"/>
              <a:t>Βελανίδια – βασική τροφή γουρουνιών</a:t>
            </a:r>
          </a:p>
          <a:p>
            <a:r>
              <a:rPr lang="el-GR" dirty="0"/>
              <a:t>Πολλές ποικιλίες και ποιότητες γουρουνιών</a:t>
            </a:r>
          </a:p>
          <a:p>
            <a:r>
              <a:rPr lang="el-GR"/>
              <a:t>Διαφορετικά πρόστιμα για κάθε κατηγορία σε περίπτωση κλοπής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888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B4AE0-5973-2425-7F51-0D6F8B93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νόμισμα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40EECA-306B-3B4B-F775-C420F868D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Μεγάλες βαρβαρικές επιδρομές: το νόμισμα χάνει την αξία του</a:t>
            </a:r>
          </a:p>
          <a:p>
            <a:r>
              <a:rPr lang="el-GR" dirty="0"/>
              <a:t>Βυζαντινός </a:t>
            </a:r>
            <a:r>
              <a:rPr lang="el-GR" dirty="0" err="1"/>
              <a:t>σόλιδος</a:t>
            </a:r>
            <a:endParaRPr lang="el-GR" dirty="0"/>
          </a:p>
          <a:p>
            <a:r>
              <a:rPr lang="el-GR" dirty="0" err="1"/>
              <a:t>Θεοδώριχος</a:t>
            </a:r>
            <a:r>
              <a:rPr lang="el-GR" dirty="0"/>
              <a:t> (</a:t>
            </a:r>
            <a:r>
              <a:rPr lang="el-GR" dirty="0" err="1"/>
              <a:t>Οστρογότθος</a:t>
            </a:r>
            <a:r>
              <a:rPr lang="el-GR" dirty="0"/>
              <a:t>/ 526): επιτρέπει την κοπή νομισμάτων σε Ρώμη, Μιλάνο, Μπολόνια, Ραβέννα, Παβία/ τα νομίσματα φέρουν τη  μορφή του αυτοκράτορα και προς το τέλος της βασιλείας του εμφανίζεται η μορφή του βασιλιά</a:t>
            </a:r>
          </a:p>
          <a:p>
            <a:r>
              <a:rPr lang="el-GR" dirty="0"/>
              <a:t>Κοπή νομισμάτων: δημόσια λειτουργία υπό τον έλεγχο του </a:t>
            </a:r>
            <a:r>
              <a:rPr lang="el-GR" dirty="0" err="1"/>
              <a:t>επάρχου</a:t>
            </a:r>
            <a:endParaRPr lang="el-GR" dirty="0"/>
          </a:p>
          <a:p>
            <a:r>
              <a:rPr lang="el-GR" dirty="0" err="1"/>
              <a:t>Βουργούνδιοι</a:t>
            </a:r>
            <a:r>
              <a:rPr lang="el-GR" dirty="0"/>
              <a:t>, Βησιγότθοι: κοπή νομισμάτων – βασιλικό δικαίωμα/ μετά τον 60 αιώνα χαράσσεται το μονόγραμμα και ο τίτλος του βασιλιά</a:t>
            </a:r>
          </a:p>
        </p:txBody>
      </p:sp>
    </p:spTree>
    <p:extLst>
      <p:ext uri="{BB962C8B-B14F-4D97-AF65-F5344CB8AC3E}">
        <p14:creationId xmlns:p14="http://schemas.microsoft.com/office/powerpoint/2010/main" val="6234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A9D887-5A8F-5012-2453-16EDC502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νόμισμα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96A387-4FC5-DC3D-53FA-A8CA143B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Φράγκοι:</a:t>
            </a:r>
            <a:r>
              <a:rPr lang="el-GR" dirty="0"/>
              <a:t> αρχικά, υιοθετούν και αντιγράφουν τα ρωμαϊκά νομίσματα</a:t>
            </a:r>
          </a:p>
          <a:p>
            <a:r>
              <a:rPr lang="el-GR" dirty="0" err="1"/>
              <a:t>Θεοδεβέρτος</a:t>
            </a:r>
            <a:r>
              <a:rPr lang="el-GR" dirty="0"/>
              <a:t> (534 – 548): εκδίδει νόμισμα με τη μορφή του και τον τίτλο «</a:t>
            </a:r>
            <a:r>
              <a:rPr lang="en-US" dirty="0"/>
              <a:t>victor</a:t>
            </a:r>
            <a:r>
              <a:rPr lang="el-GR" dirty="0"/>
              <a:t>»</a:t>
            </a:r>
          </a:p>
          <a:p>
            <a:r>
              <a:rPr lang="el-GR" dirty="0"/>
              <a:t>Οργή Ιουστινιανού</a:t>
            </a:r>
          </a:p>
          <a:p>
            <a:r>
              <a:rPr lang="el-GR" dirty="0"/>
              <a:t>Το φραγκικό νόμισμα δεν έχει αξία πέρα από το βασίλειο</a:t>
            </a:r>
          </a:p>
          <a:p>
            <a:r>
              <a:rPr lang="el-GR" dirty="0"/>
              <a:t>Εξακολουθούν να αντιγράφονται βυζαντινά νομίσματα</a:t>
            </a:r>
          </a:p>
          <a:p>
            <a:r>
              <a:rPr lang="el-GR" dirty="0"/>
              <a:t>Η κοπή νομισμάτων ξεφεύγει από τον έλεγχο του βασιλιά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466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FE3433-B39C-7778-7F23-CED23206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ιδιώτες </a:t>
            </a:r>
            <a:r>
              <a:rPr lang="el-GR" b="1" u="sng" dirty="0" err="1"/>
              <a:t>νομισματοκόποι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342EB5-156F-2438-8170-E4A92E119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Κάτοχοι αποθεμάτων μετάλλων</a:t>
            </a:r>
          </a:p>
          <a:p>
            <a:r>
              <a:rPr lang="el-GR" dirty="0"/>
              <a:t>Φέρουν τον τίτλο του </a:t>
            </a:r>
            <a:r>
              <a:rPr lang="it-IT" dirty="0"/>
              <a:t>publicus</a:t>
            </a:r>
          </a:p>
          <a:p>
            <a:r>
              <a:rPr lang="el-GR" dirty="0"/>
              <a:t>Έδρα: πόλεις χωριά, μεγάλες ιδιοκτησίες/ ξεφεύγουν από κάθε δημόσιο έλεγχο</a:t>
            </a:r>
          </a:p>
          <a:p>
            <a:r>
              <a:rPr lang="el-GR" dirty="0"/>
              <a:t>Δικαίωμα </a:t>
            </a:r>
            <a:r>
              <a:rPr lang="el-GR" dirty="0" err="1"/>
              <a:t>νομισματοκοπής</a:t>
            </a:r>
            <a:r>
              <a:rPr lang="el-GR" dirty="0"/>
              <a:t>: απόρροια των προνομίων ατέλειας (</a:t>
            </a:r>
            <a:r>
              <a:rPr lang="it-IT" dirty="0"/>
              <a:t>immunitas)</a:t>
            </a:r>
            <a:r>
              <a:rPr lang="el-GR" dirty="0"/>
              <a:t> που είχαν δώσει οι πρώτοι Φράγκοι βασιλείς σε εκκλησιαστικούς και κοσμικούς</a:t>
            </a:r>
          </a:p>
          <a:p>
            <a:r>
              <a:rPr lang="el-GR" dirty="0"/>
              <a:t>Απονομή δικαιοσύνης, είσπραξη φόρων</a:t>
            </a:r>
          </a:p>
          <a:p>
            <a:r>
              <a:rPr lang="el-GR" dirty="0"/>
              <a:t>Πολλά εκκλησιαστικά ιδρύματα έχουν το δικαίωμα να κόβουν νόμισμα</a:t>
            </a:r>
          </a:p>
        </p:txBody>
      </p:sp>
    </p:spTree>
    <p:extLst>
      <p:ext uri="{BB962C8B-B14F-4D97-AF65-F5344CB8AC3E}">
        <p14:creationId xmlns:p14="http://schemas.microsoft.com/office/powerpoint/2010/main" val="29548829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2216</Words>
  <Application>Microsoft Office PowerPoint</Application>
  <PresentationFormat>Ευρεία οθόνη</PresentationFormat>
  <Paragraphs>232</Paragraphs>
  <Slides>44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Θέμα του Office</vt:lpstr>
      <vt:lpstr>Οι καλλιέργειες</vt:lpstr>
      <vt:lpstr>Οι καλλιέργειες (2)</vt:lpstr>
      <vt:lpstr>Οι μύλοι</vt:lpstr>
      <vt:lpstr>Τα ζώα</vt:lpstr>
      <vt:lpstr>Φρούτα και λαχανικά</vt:lpstr>
      <vt:lpstr>Το δάσος</vt:lpstr>
      <vt:lpstr>Το νόμισμα</vt:lpstr>
      <vt:lpstr>Το νόμισμα (2)</vt:lpstr>
      <vt:lpstr>Οι ιδιώτες νομισματοκόποι</vt:lpstr>
      <vt:lpstr>Τα πολύτιμα μέταλλα</vt:lpstr>
      <vt:lpstr>Τα πολύτιμα μέταλλα (2)</vt:lpstr>
      <vt:lpstr>Τα εμπορεύματα</vt:lpstr>
      <vt:lpstr>Τα εμπορεύματα (2)</vt:lpstr>
      <vt:lpstr>Τα εμπορεύματα (3)</vt:lpstr>
      <vt:lpstr>Τα εμπορεύματα (4)</vt:lpstr>
      <vt:lpstr>Η παρακμή του εμπορίου</vt:lpstr>
      <vt:lpstr>Ο ποταμός Ροδανός</vt:lpstr>
      <vt:lpstr>Ο ποταμός Λίγηρας</vt:lpstr>
      <vt:lpstr>Οι νομισματικές μεταρρυθμίσεις</vt:lpstr>
      <vt:lpstr>Τα νομισματοκοπεία</vt:lpstr>
      <vt:lpstr>Αποτελέσματα του μονομεταλλισμού</vt:lpstr>
      <vt:lpstr>Τα μέτρα και τα σταθμά</vt:lpstr>
      <vt:lpstr>Οι εμπορικές συναλλαγές</vt:lpstr>
      <vt:lpstr>Ο ρόλος των τοπικών αγορών</vt:lpstr>
      <vt:lpstr>Η διακίνηση των προϊόντων</vt:lpstr>
      <vt:lpstr>Τελωνεία και διόδια</vt:lpstr>
      <vt:lpstr>Ορισμένοι κανόνες</vt:lpstr>
      <vt:lpstr>Το δουλεμπόριο</vt:lpstr>
      <vt:lpstr>Το διεθνές εμπόριο</vt:lpstr>
      <vt:lpstr>Η Αδριατική θάλασσα</vt:lpstr>
      <vt:lpstr>Αυτοκρατορία και Ισλάμ</vt:lpstr>
      <vt:lpstr>Εμπόριο ανάμεσα σε Ανατολή και Δύση/ οι Βενετοί</vt:lpstr>
      <vt:lpstr>Οι δρόμοι των Εβραίων</vt:lpstr>
      <vt:lpstr>Χάρτης της Ευρασίας</vt:lpstr>
      <vt:lpstr>Οι Εβραίοι (συν.) – Η Ισπανία</vt:lpstr>
      <vt:lpstr>Τα ορεινά περάσματα</vt:lpstr>
      <vt:lpstr>Η οροσειρά των Άλπεων</vt:lpstr>
      <vt:lpstr>Οι Αγγλοσάξωνες</vt:lpstr>
      <vt:lpstr>Η Βόρεια Θάλασσα</vt:lpstr>
      <vt:lpstr>Η Βαλτική</vt:lpstr>
      <vt:lpstr>Το εμπόριο με την κεντρική και ανατολική Ευρώπη</vt:lpstr>
      <vt:lpstr>Το εμπόριο με την κεντρική και ανατολική Ευρώπη (2)</vt:lpstr>
      <vt:lpstr>Οι δρόμοι επικοινωνίας </vt:lpstr>
      <vt:lpstr>Κεντρική και ανατολική Ευρώπη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72</cp:revision>
  <dcterms:created xsi:type="dcterms:W3CDTF">2023-12-13T10:59:12Z</dcterms:created>
  <dcterms:modified xsi:type="dcterms:W3CDTF">2024-12-08T13:43:03Z</dcterms:modified>
</cp:coreProperties>
</file>