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334" r:id="rId5"/>
    <p:sldId id="329" r:id="rId6"/>
    <p:sldId id="343" r:id="rId7"/>
    <p:sldId id="344" r:id="rId8"/>
    <p:sldId id="339" r:id="rId9"/>
    <p:sldId id="322" r:id="rId10"/>
    <p:sldId id="325" r:id="rId11"/>
    <p:sldId id="338" r:id="rId12"/>
    <p:sldId id="328" r:id="rId13"/>
    <p:sldId id="3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44D"/>
    <a:srgbClr val="042A58"/>
    <a:srgbClr val="000050"/>
    <a:srgbClr val="003366"/>
    <a:srgbClr val="D3DDFE"/>
    <a:srgbClr val="D4DDFE"/>
    <a:srgbClr val="D5DEFF"/>
    <a:srgbClr val="F6F7FF"/>
    <a:srgbClr val="DBDCE5"/>
    <a:srgbClr val="F0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A107856-5554-42FB-B03E-39F5DBC370B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25" autoAdjust="0"/>
    <p:restoredTop sz="95394" autoAdjust="0"/>
  </p:normalViewPr>
  <p:slideViewPr>
    <p:cSldViewPr snapToGrid="0">
      <p:cViewPr varScale="1">
        <p:scale>
          <a:sx n="78" d="100"/>
          <a:sy n="78" d="100"/>
        </p:scale>
        <p:origin x="1152" y="72"/>
      </p:cViewPr>
      <p:guideLst>
        <p:guide orient="horz" pos="1416"/>
        <p:guide orient="horz" pos="1008"/>
        <p:guide pos="3840"/>
      </p:guideLst>
    </p:cSldViewPr>
  </p:slideViewPr>
  <p:outlineViewPr>
    <p:cViewPr>
      <p:scale>
        <a:sx n="33" d="100"/>
        <a:sy n="33" d="100"/>
      </p:scale>
      <p:origin x="0" y="-1036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32BE22-BCF5-218A-BCDB-9D6463B9A4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C6B9B-3CD0-9D38-9EB7-8FC9403B85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62055-8DBD-6042-92AC-66DE479F90DE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45B14E-D4D7-1E40-CD23-AE797C2368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5121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EE50A-AB77-49BE-9076-23C4C8D08BB2}" type="datetimeFigureOut">
              <a:rPr lang="en-US" smtClean="0"/>
              <a:t>10/20/2025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09883-B744-4FDD-8623-D69A666500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64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363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C7CE0-FA28-C67F-BD1F-2B3F7E4E2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4B5386-EEE5-F00B-A264-AC473ED22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803382-25CB-6ADD-5789-A71077DBA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8D6543-EDCE-B056-E50A-6B30B3ED2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409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55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2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98F09-9713-936C-654D-EB7F7BCA39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E9CD2E-6A02-5117-9F00-253C923C66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D6066C-EF28-541E-982C-C98FC70DD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ED162E-6D74-9E8D-D025-B9C7E15034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6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98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8233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08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846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E09883-B744-4FDD-8623-D69A6665002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0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1185" y="629469"/>
            <a:ext cx="8961120" cy="5599062"/>
          </a:xfrm>
        </p:spPr>
        <p:txBody>
          <a:bodyPr lIns="0" tIns="0" rIns="0" bIns="0" anchor="ctr">
            <a:noAutofit/>
          </a:bodyPr>
          <a:lstStyle>
            <a:lvl1pPr mar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A65DB93-2357-6899-3DDD-DC79C877A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729533" y="5801722"/>
            <a:ext cx="2115210" cy="1056278"/>
          </a:xfrm>
          <a:custGeom>
            <a:avLst/>
            <a:gdLst>
              <a:gd name="connsiteX0" fmla="*/ 1057605 w 2115210"/>
              <a:gd name="connsiteY0" fmla="*/ 0 h 1056278"/>
              <a:gd name="connsiteX1" fmla="*/ 2109820 w 2115210"/>
              <a:gd name="connsiteY1" fmla="*/ 949535 h 1056278"/>
              <a:gd name="connsiteX2" fmla="*/ 2115210 w 2115210"/>
              <a:gd name="connsiteY2" fmla="*/ 1056278 h 1056278"/>
              <a:gd name="connsiteX3" fmla="*/ 0 w 2115210"/>
              <a:gd name="connsiteY3" fmla="*/ 1056278 h 1056278"/>
              <a:gd name="connsiteX4" fmla="*/ 5390 w 2115210"/>
              <a:gd name="connsiteY4" fmla="*/ 949535 h 1056278"/>
              <a:gd name="connsiteX5" fmla="*/ 1057605 w 2115210"/>
              <a:gd name="connsiteY5" fmla="*/ 0 h 105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5210" h="1056278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1" name="Object 1">
            <a:extLst>
              <a:ext uri="{FF2B5EF4-FFF2-40B4-BE49-F238E27FC236}">
                <a16:creationId xmlns:a16="http://schemas.microsoft.com/office/drawing/2014/main" id="{056E6431-5C32-6197-AA1B-376379431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D978EB2-1AE7-BB87-954B-F3DBF5080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10569634" cy="1801793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406BDC3-2B84-117A-BF71-A331C1DD6BC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3" y="2796209"/>
            <a:ext cx="3657598" cy="3147392"/>
          </a:xfrm>
        </p:spPr>
        <p:txBody>
          <a:bodyPr lIns="0" tIns="0" rIns="0" bIns="0"/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4D2A92BD-8372-F61F-9551-6FA12079139B}"/>
              </a:ext>
            </a:extLst>
          </p:cNvPr>
          <p:cNvSpPr>
            <a:spLocks noGrp="1"/>
          </p:cNvSpPr>
          <p:nvPr>
            <p:ph type="tbl" sz="quarter" idx="28" hasCustomPrompt="1"/>
          </p:nvPr>
        </p:nvSpPr>
        <p:spPr>
          <a:xfrm>
            <a:off x="4902200" y="2795588"/>
            <a:ext cx="6478617" cy="314801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1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69EF52E1-6F3C-5D9B-32DC-A156BDDE2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647" b="86709"/>
          <a:stretch/>
        </p:blipFill>
        <p:spPr>
          <a:xfrm>
            <a:off x="-1" y="5946505"/>
            <a:ext cx="5304866" cy="911495"/>
          </a:xfrm>
          <a:custGeom>
            <a:avLst/>
            <a:gdLst>
              <a:gd name="connsiteX0" fmla="*/ 0 w 5304866"/>
              <a:gd name="connsiteY0" fmla="*/ 0 h 1912980"/>
              <a:gd name="connsiteX1" fmla="*/ 5304866 w 5304866"/>
              <a:gd name="connsiteY1" fmla="*/ 0 h 1912980"/>
              <a:gd name="connsiteX2" fmla="*/ 5304866 w 5304866"/>
              <a:gd name="connsiteY2" fmla="*/ 1912980 h 1912980"/>
              <a:gd name="connsiteX3" fmla="*/ 5304865 w 5304866"/>
              <a:gd name="connsiteY3" fmla="*/ 1912980 h 1912980"/>
              <a:gd name="connsiteX4" fmla="*/ 0 w 5304866"/>
              <a:gd name="connsiteY4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4866" h="1912980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4510996E-0672-63AB-DCBF-25B251B2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97680" y="0"/>
            <a:ext cx="1694321" cy="2692400"/>
          </a:xfrm>
          <a:custGeom>
            <a:avLst/>
            <a:gdLst>
              <a:gd name="connsiteX0" fmla="*/ 1346200 w 1694321"/>
              <a:gd name="connsiteY0" fmla="*/ 0 h 2692400"/>
              <a:gd name="connsiteX1" fmla="*/ 1617506 w 1694321"/>
              <a:gd name="connsiteY1" fmla="*/ 27350 h 2692400"/>
              <a:gd name="connsiteX2" fmla="*/ 1694321 w 1694321"/>
              <a:gd name="connsiteY2" fmla="*/ 47101 h 2692400"/>
              <a:gd name="connsiteX3" fmla="*/ 1694321 w 1694321"/>
              <a:gd name="connsiteY3" fmla="*/ 528114 h 2692400"/>
              <a:gd name="connsiteX4" fmla="*/ 1692265 w 1694321"/>
              <a:gd name="connsiteY4" fmla="*/ 526998 h 2692400"/>
              <a:gd name="connsiteX5" fmla="*/ 1346199 w 1694321"/>
              <a:gd name="connsiteY5" fmla="*/ 457130 h 2692400"/>
              <a:gd name="connsiteX6" fmla="*/ 457130 w 1694321"/>
              <a:gd name="connsiteY6" fmla="*/ 1346199 h 2692400"/>
              <a:gd name="connsiteX7" fmla="*/ 1346199 w 1694321"/>
              <a:gd name="connsiteY7" fmla="*/ 2235268 h 2692400"/>
              <a:gd name="connsiteX8" fmla="*/ 1692265 w 1694321"/>
              <a:gd name="connsiteY8" fmla="*/ 2165401 h 2692400"/>
              <a:gd name="connsiteX9" fmla="*/ 1694321 w 1694321"/>
              <a:gd name="connsiteY9" fmla="*/ 2164285 h 2692400"/>
              <a:gd name="connsiteX10" fmla="*/ 1694321 w 1694321"/>
              <a:gd name="connsiteY10" fmla="*/ 2645299 h 2692400"/>
              <a:gd name="connsiteX11" fmla="*/ 1617506 w 1694321"/>
              <a:gd name="connsiteY11" fmla="*/ 2665050 h 2692400"/>
              <a:gd name="connsiteX12" fmla="*/ 1346200 w 1694321"/>
              <a:gd name="connsiteY12" fmla="*/ 2692400 h 2692400"/>
              <a:gd name="connsiteX13" fmla="*/ 0 w 1694321"/>
              <a:gd name="connsiteY13" fmla="*/ 1346200 h 2692400"/>
              <a:gd name="connsiteX14" fmla="*/ 1346200 w 1694321"/>
              <a:gd name="connsiteY14" fmla="*/ 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94321" h="2692400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DE2B4D4-87FA-ACC4-A0FD-E98B07CE9852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1185" y="3067050"/>
            <a:ext cx="6400800" cy="3048000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800"/>
            </a:lvl2pPr>
            <a:lvl3pPr marL="685800">
              <a:defRPr sz="1800"/>
            </a:lvl3pPr>
            <a:lvl4pPr marL="1051560">
              <a:defRPr sz="1800"/>
            </a:lvl4pPr>
            <a:lvl5pPr marL="1417320"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8F85D-7A7F-3D36-8C6A-6589D66D2AFD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861300" y="3067050"/>
            <a:ext cx="3519515" cy="3048000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165860" indent="-342900">
              <a:buFont typeface="+mj-lt"/>
              <a:buAutoNum type="alphaLcPeriod"/>
              <a:defRPr sz="1800"/>
            </a:lvl4pPr>
            <a:lvl5pPr marL="1531620" indent="-3429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45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67254"/>
          <a:stretch>
            <a:fillRect/>
          </a:stretch>
        </p:blipFill>
        <p:spPr>
          <a:xfrm>
            <a:off x="0" y="4612248"/>
            <a:ext cx="3769950" cy="2245753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7309086" cy="1828800"/>
          </a:xfrm>
        </p:spPr>
        <p:txBody>
          <a:bodyPr lIns="0" tIns="0" rIns="0" bIns="0">
            <a:noAutofit/>
          </a:bodyPr>
          <a:lstStyle/>
          <a:p>
            <a:endParaRPr lang="en-US" dirty="0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3E0C7AAD-1535-12DC-133E-2253BF501721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811183" y="2757488"/>
            <a:ext cx="10548967" cy="3399964"/>
          </a:xfrm>
        </p:spPr>
        <p:txBody>
          <a:bodyPr/>
          <a:lstStyle/>
          <a:p>
            <a:r>
              <a:rPr lang="en-US" dirty="0"/>
              <a:t>Click icon to insert table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97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48AC6985-AA41-BCAE-CEDF-E736D973B5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184" y="612647"/>
            <a:ext cx="10002589" cy="3657600"/>
          </a:xfrm>
        </p:spPr>
        <p:txBody>
          <a:bodyPr lIns="0" tIns="0" rIns="0" bIns="0" anchor="b">
            <a:noAutofit/>
          </a:bodyPr>
          <a:lstStyle>
            <a:lvl1pPr mar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7000"/>
            </a:lvl1pPr>
          </a:lstStyle>
          <a:p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A7B85660-94E4-85D1-95CA-415513A035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1185" y="4724033"/>
            <a:ext cx="7000972" cy="1709423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1" i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DCAF5C0-1B51-02B5-924D-230575353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4724034"/>
            <a:ext cx="2133966" cy="2133966"/>
            <a:chOff x="9654699" y="2229295"/>
            <a:chExt cx="2133966" cy="2133966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1AAE8D5-8E6A-7CBE-9018-DD8F3493D049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id="{C694532E-B147-38A2-55EE-24483385016A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5" name="Graphic 4">
            <a:extLst>
              <a:ext uri="{FF2B5EF4-FFF2-40B4-BE49-F238E27FC236}">
                <a16:creationId xmlns:a16="http://schemas.microsoft.com/office/drawing/2014/main" id="{114B3BE5-2D39-542C-00BB-A940C568E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>
            <a:off x="7717670" y="0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3"/>
            <a:ext cx="6400800" cy="1828800"/>
          </a:xfrm>
        </p:spPr>
        <p:txBody>
          <a:bodyPr lIns="0" tIns="0" rIns="0" bIns="0">
            <a:noAutofit/>
          </a:bodyPr>
          <a:lstStyle>
            <a:lvl1pPr>
              <a:defRPr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A1AC91-E5AE-A457-178C-6A577DAAF4C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1185" y="2774786"/>
            <a:ext cx="6400800" cy="3257550"/>
          </a:xfrm>
        </p:spPr>
        <p:txBody>
          <a:bodyPr lIns="0"/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4FED77-2877-7D28-E27C-7BE9F5E73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785AC1-54EA-61EE-115B-C1910CC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B2CA14-03DC-FC05-7713-E0261B4B2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42" b="69630"/>
          <a:stretch>
            <a:fillRect/>
          </a:stretch>
        </p:blipFill>
        <p:spPr>
          <a:xfrm>
            <a:off x="1" y="4775200"/>
            <a:ext cx="6608233" cy="2082800"/>
          </a:xfrm>
          <a:custGeom>
            <a:avLst/>
            <a:gdLst>
              <a:gd name="connsiteX0" fmla="*/ 0 w 6608233"/>
              <a:gd name="connsiteY0" fmla="*/ 0 h 2082800"/>
              <a:gd name="connsiteX1" fmla="*/ 6608233 w 6608233"/>
              <a:gd name="connsiteY1" fmla="*/ 0 h 2082800"/>
              <a:gd name="connsiteX2" fmla="*/ 6608233 w 6608233"/>
              <a:gd name="connsiteY2" fmla="*/ 2082800 h 2082800"/>
              <a:gd name="connsiteX3" fmla="*/ 0 w 6608233"/>
              <a:gd name="connsiteY3" fmla="*/ 2082800 h 208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08233" h="2082800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5EC223C2-E475-8E7A-48D4-A9BC2EB69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49382" y="1747860"/>
            <a:ext cx="2692400" cy="2692400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BD9D7CE-BCD9-0B12-1945-C5FFE31A7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455275E-28AB-F0B7-E799-5116B11205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827307"/>
            <a:ext cx="6400800" cy="5203387"/>
          </a:xfrm>
        </p:spPr>
        <p:txBody>
          <a:bodyPr lIns="0" tIns="0" rIns="0" bIns="0" anchor="ctr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7BD7E0A-39A9-0CF7-F1CE-E777075BFA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01915" y="304690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ln w="57150">
            <a:noFill/>
          </a:ln>
        </p:spPr>
        <p:txBody>
          <a:bodyPr wrap="square" tIns="137160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163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>
            <a:extLst>
              <a:ext uri="{FF2B5EF4-FFF2-40B4-BE49-F238E27FC236}">
                <a16:creationId xmlns:a16="http://schemas.microsoft.com/office/drawing/2014/main" id="{269C21E5-B8EE-7438-A771-34BC8006E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F333FA-6DDE-DB6C-73BB-FE8387977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87953E-96F2-8BCC-B295-E1033E7D2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7599718" cy="3051394"/>
          </a:xfrm>
        </p:spPr>
        <p:txBody>
          <a:bodyPr lIns="0" tIns="0" rIns="0" bIns="0"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0A627B70-91C8-40B9-6189-B29749FF6E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1185" y="3965028"/>
            <a:ext cx="7599718" cy="149378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chemeClr val="accent4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2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94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C12813-DBA6-41C2-2418-83919E059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C2A74540-7988-B712-8AB1-9EE03FE1EC8A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36CF9A1-91DA-6419-08F2-4CC262EA4D1E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pic>
        <p:nvPicPr>
          <p:cNvPr id="9" name="Graphic 8">
            <a:extLst>
              <a:ext uri="{FF2B5EF4-FFF2-40B4-BE49-F238E27FC236}">
                <a16:creationId xmlns:a16="http://schemas.microsoft.com/office/drawing/2014/main" id="{AAAE3BC0-55AE-B520-F2B8-50BF886EF7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2884" r="34757"/>
          <a:stretch>
            <a:fillRect/>
          </a:stretch>
        </p:blipFill>
        <p:spPr>
          <a:xfrm flipH="1" flipV="1">
            <a:off x="0" y="3626779"/>
            <a:ext cx="4474331" cy="3231221"/>
          </a:xfrm>
          <a:custGeom>
            <a:avLst/>
            <a:gdLst>
              <a:gd name="connsiteX0" fmla="*/ 0 w 4474331"/>
              <a:gd name="connsiteY0" fmla="*/ 0 h 3231221"/>
              <a:gd name="connsiteX1" fmla="*/ 4474331 w 4474331"/>
              <a:gd name="connsiteY1" fmla="*/ 0 h 3231221"/>
              <a:gd name="connsiteX2" fmla="*/ 4474331 w 4474331"/>
              <a:gd name="connsiteY2" fmla="*/ 3231221 h 3231221"/>
              <a:gd name="connsiteX3" fmla="*/ 0 w 4474331"/>
              <a:gd name="connsiteY3" fmla="*/ 3231221 h 3231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4331" h="323122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B29A2F3-C289-9762-6F9F-DA18D322DF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3000" y="621972"/>
            <a:ext cx="6400800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8F2A1870-E86B-5125-7AB3-A1F5DF7E752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953000" y="2768043"/>
            <a:ext cx="6400799" cy="3231221"/>
          </a:xfrm>
        </p:spPr>
        <p:txBody>
          <a:bodyPr lIns="0" tIns="0" rIns="0" bIns="0"/>
          <a:lstStyle>
            <a:lvl1pPr marL="0" indent="0">
              <a:buNone/>
              <a:defRPr sz="1800"/>
            </a:lvl1pPr>
            <a:lvl2pPr marL="411480">
              <a:defRPr sz="1600"/>
            </a:lvl2pPr>
            <a:lvl3pPr marL="685800">
              <a:defRPr sz="1400"/>
            </a:lvl3pPr>
            <a:lvl4pPr marL="1051560">
              <a:defRPr sz="1200"/>
            </a:lvl4pPr>
            <a:lvl5pPr marL="1417320">
              <a:defRPr sz="1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1FE2A1C-A3CC-9D8B-DE44-FDE1132F7F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3C454DD-C924-8468-6944-AF53508CD8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25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5" y="621972"/>
            <a:ext cx="6400800" cy="3051393"/>
          </a:xfrm>
        </p:spPr>
        <p:txBody>
          <a:bodyPr lIns="0" tIns="0" rIns="0" bIns="0" anchor="b">
            <a:noAutofit/>
          </a:bodyPr>
          <a:lstStyle>
            <a:lvl1pPr>
              <a:defRPr sz="54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E0CDAE70-42DC-AB0D-6734-B9944B7993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1185" y="3965028"/>
            <a:ext cx="6400799" cy="1966747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sz="2400" b="1" i="0" dirty="0">
                <a:solidFill>
                  <a:schemeClr val="accent4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pPr marL="228600" lvl="0" indent="-228600"/>
            <a:r>
              <a:rPr lang="en-US" dirty="0"/>
              <a:t>Click to add subtitle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606A3B-5B75-C830-0580-02B3AF648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6698" r="40000"/>
          <a:stretch>
            <a:fillRect/>
          </a:stretch>
        </p:blipFill>
        <p:spPr>
          <a:xfrm>
            <a:off x="8077200" y="0"/>
            <a:ext cx="4114800" cy="5712824"/>
          </a:xfrm>
          <a:custGeom>
            <a:avLst/>
            <a:gdLst>
              <a:gd name="connsiteX0" fmla="*/ 0 w 4114800"/>
              <a:gd name="connsiteY0" fmla="*/ 0 h 5712824"/>
              <a:gd name="connsiteX1" fmla="*/ 4114800 w 4114800"/>
              <a:gd name="connsiteY1" fmla="*/ 0 h 5712824"/>
              <a:gd name="connsiteX2" fmla="*/ 4114800 w 4114800"/>
              <a:gd name="connsiteY2" fmla="*/ 5712824 h 5712824"/>
              <a:gd name="connsiteX3" fmla="*/ 0 w 4114800"/>
              <a:gd name="connsiteY3" fmla="*/ 5712824 h 5712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5712824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5B92DB2-64DD-608F-360F-52958A93E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8EDAF-6CF8-D96E-EB91-CAFEBE0CA1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91187" y="2475185"/>
            <a:ext cx="3456590" cy="3456590"/>
          </a:xfrm>
          <a:custGeom>
            <a:avLst/>
            <a:gdLst>
              <a:gd name="connsiteX0" fmla="*/ 1728295 w 3456590"/>
              <a:gd name="connsiteY0" fmla="*/ 0 h 3456590"/>
              <a:gd name="connsiteX1" fmla="*/ 3456590 w 3456590"/>
              <a:gd name="connsiteY1" fmla="*/ 1728295 h 3456590"/>
              <a:gd name="connsiteX2" fmla="*/ 1728295 w 3456590"/>
              <a:gd name="connsiteY2" fmla="*/ 3456590 h 3456590"/>
              <a:gd name="connsiteX3" fmla="*/ 0 w 3456590"/>
              <a:gd name="connsiteY3" fmla="*/ 1728295 h 3456590"/>
              <a:gd name="connsiteX4" fmla="*/ 1728295 w 3456590"/>
              <a:gd name="connsiteY4" fmla="*/ 0 h 3456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590" h="3456590">
                <a:moveTo>
                  <a:pt x="1728295" y="0"/>
                </a:moveTo>
                <a:cubicBezTo>
                  <a:pt x="2682806" y="0"/>
                  <a:pt x="3456590" y="773784"/>
                  <a:pt x="3456590" y="1728295"/>
                </a:cubicBezTo>
                <a:cubicBezTo>
                  <a:pt x="3456590" y="2682806"/>
                  <a:pt x="2682806" y="3456590"/>
                  <a:pt x="1728295" y="3456590"/>
                </a:cubicBezTo>
                <a:cubicBezTo>
                  <a:pt x="773784" y="3456590"/>
                  <a:pt x="0" y="2682806"/>
                  <a:pt x="0" y="1728295"/>
                </a:cubicBezTo>
                <a:cubicBezTo>
                  <a:pt x="0" y="773784"/>
                  <a:pt x="773784" y="0"/>
                  <a:pt x="1728295" y="0"/>
                </a:cubicBezTo>
                <a:close/>
              </a:path>
            </a:pathLst>
          </a:custGeom>
          <a:solidFill>
            <a:schemeClr val="accent3"/>
          </a:solidFill>
          <a:ln w="57150">
            <a:noFill/>
          </a:ln>
        </p:spPr>
        <p:txBody>
          <a:bodyPr wrap="square" tIns="11887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148B4D-CB0B-8B95-BA58-B33DE0530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B895145-43B3-C337-08C1-C009F83D8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883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22F8239-92F5-595B-5DD3-ACBA1C19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82969"/>
          <a:stretch/>
        </p:blipFill>
        <p:spPr>
          <a:xfrm>
            <a:off x="3459002" y="5609995"/>
            <a:ext cx="7328137" cy="1248005"/>
          </a:xfrm>
          <a:custGeom>
            <a:avLst/>
            <a:gdLst>
              <a:gd name="connsiteX0" fmla="*/ 0 w 7328137"/>
              <a:gd name="connsiteY0" fmla="*/ 0 h 1912980"/>
              <a:gd name="connsiteX1" fmla="*/ 7328137 w 7328137"/>
              <a:gd name="connsiteY1" fmla="*/ 0 h 1912980"/>
              <a:gd name="connsiteX2" fmla="*/ 7328137 w 7328137"/>
              <a:gd name="connsiteY2" fmla="*/ 1912980 h 1912980"/>
              <a:gd name="connsiteX3" fmla="*/ 0 w 7328137"/>
              <a:gd name="connsiteY3" fmla="*/ 1912980 h 1912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8137" h="1912980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F9E987C-6F3E-FB11-D796-2D5F9075A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3342B09-3192-492F-3F5F-19163C83F9EE}"/>
                </a:ext>
              </a:extLst>
            </p:cNvPr>
            <p:cNvSpPr/>
            <p:nvPr/>
          </p:nvSpPr>
          <p:spPr>
            <a:xfrm>
              <a:off x="9655348" y="3309113"/>
              <a:ext cx="2132669" cy="1054148"/>
            </a:xfrm>
            <a:custGeom>
              <a:avLst/>
              <a:gdLst>
                <a:gd name="connsiteX0" fmla="*/ 1345382 w 2690764"/>
                <a:gd name="connsiteY0" fmla="*/ 0 h 1330006"/>
                <a:gd name="connsiteX1" fmla="*/ 2684632 w 2690764"/>
                <a:gd name="connsiteY1" fmla="*/ 1208559 h 1330006"/>
                <a:gd name="connsiteX2" fmla="*/ 2690764 w 2690764"/>
                <a:gd name="connsiteY2" fmla="*/ 1330006 h 1330006"/>
                <a:gd name="connsiteX3" fmla="*/ 0 w 2690764"/>
                <a:gd name="connsiteY3" fmla="*/ 1330006 h 1330006"/>
                <a:gd name="connsiteX4" fmla="*/ 6132 w 2690764"/>
                <a:gd name="connsiteY4" fmla="*/ 1208559 h 1330006"/>
                <a:gd name="connsiteX5" fmla="*/ 1345382 w 2690764"/>
                <a:gd name="connsiteY5" fmla="*/ 0 h 133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0764" h="1330006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2E2B15-36A9-C2C7-6306-EEA512B646D0}"/>
                </a:ext>
              </a:extLst>
            </p:cNvPr>
            <p:cNvSpPr/>
            <p:nvPr/>
          </p:nvSpPr>
          <p:spPr>
            <a:xfrm>
              <a:off x="9654699" y="2229295"/>
              <a:ext cx="2133966" cy="1079818"/>
            </a:xfrm>
            <a:custGeom>
              <a:avLst/>
              <a:gdLst>
                <a:gd name="connsiteX0" fmla="*/ 818 w 2692400"/>
                <a:gd name="connsiteY0" fmla="*/ 0 h 1362394"/>
                <a:gd name="connsiteX1" fmla="*/ 2691582 w 2692400"/>
                <a:gd name="connsiteY1" fmla="*/ 0 h 1362394"/>
                <a:gd name="connsiteX2" fmla="*/ 2692400 w 2692400"/>
                <a:gd name="connsiteY2" fmla="*/ 16194 h 1362394"/>
                <a:gd name="connsiteX3" fmla="*/ 1346200 w 2692400"/>
                <a:gd name="connsiteY3" fmla="*/ 1362394 h 1362394"/>
                <a:gd name="connsiteX4" fmla="*/ 0 w 2692400"/>
                <a:gd name="connsiteY4" fmla="*/ 16194 h 1362394"/>
                <a:gd name="connsiteX5" fmla="*/ 818 w 2692400"/>
                <a:gd name="connsiteY5" fmla="*/ 0 h 1362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1362394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52DD956C-BC83-8F97-6FF5-5A11028F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21792"/>
            <a:ext cx="8180412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612ED1-3CD3-8532-2C92-777F6D005F10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8138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4BCE7-3651-7CA3-1353-9B2526D267AF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421716" y="2948152"/>
            <a:ext cx="4956470" cy="3120773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86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9" orient="horz" pos="384">
          <p15:clr>
            <a:srgbClr val="FBAE40"/>
          </p15:clr>
        </p15:guide>
        <p15:guide id="10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1">
            <a:extLst>
              <a:ext uri="{FF2B5EF4-FFF2-40B4-BE49-F238E27FC236}">
                <a16:creationId xmlns:a16="http://schemas.microsoft.com/office/drawing/2014/main" id="{83F8143D-16B1-4CE2-1910-9E5074922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6BE63D1-6CC6-AD50-D587-0514090FB3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A089D1-3F91-4EA1-F598-0EDD4632E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605155"/>
            <a:ext cx="10571734" cy="1160145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DE6614-889D-2DB5-4C2F-DCBD22BA3B22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3835400" y="2185127"/>
            <a:ext cx="2736849" cy="4067717"/>
          </a:xfrm>
        </p:spPr>
        <p:txBody>
          <a:bodyPr lIns="0" tIns="0" rIns="0" bIns="0"/>
          <a:lstStyle>
            <a:lvl1pPr marL="342900" indent="-342900">
              <a:buFont typeface="+mj-lt"/>
              <a:buAutoNum type="arabicPeriod"/>
              <a:defRPr sz="1800"/>
            </a:lvl1pPr>
            <a:lvl2pPr marL="525780" indent="-342900">
              <a:buFont typeface="+mj-lt"/>
              <a:buAutoNum type="alphaLcPeriod"/>
              <a:defRPr sz="1800"/>
            </a:lvl2pPr>
            <a:lvl3pPr marL="800100" indent="-342900">
              <a:buFont typeface="+mj-lt"/>
              <a:buAutoNum type="arabicParenR"/>
              <a:defRPr sz="1800"/>
            </a:lvl3pPr>
            <a:lvl4pPr marL="1051560" indent="-228600">
              <a:buFont typeface="+mj-lt"/>
              <a:buAutoNum type="alphaLcParenR"/>
              <a:defRPr sz="1800"/>
            </a:lvl4pPr>
            <a:lvl5pPr marL="1417320" indent="-228600"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7B2B871-B646-8E1E-CD57-2224B2D4E59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7221564" y="2184400"/>
            <a:ext cx="4156619" cy="4046290"/>
          </a:xfrm>
        </p:spPr>
        <p:txBody>
          <a:bodyPr lIns="0" tIns="0" rIns="0" bIns="0"/>
          <a:lstStyle>
            <a:lvl1pPr marL="0" indent="0">
              <a:spcBef>
                <a:spcPts val="1000"/>
              </a:spcBef>
              <a:buNone/>
              <a:defRPr sz="1800"/>
            </a:lvl1pPr>
            <a:lvl2pPr marL="283464" indent="-283464">
              <a:spcBef>
                <a:spcPts val="1000"/>
              </a:spcBef>
              <a:defRPr sz="1800"/>
            </a:lvl2pPr>
            <a:lvl3pPr marL="685800">
              <a:spcBef>
                <a:spcPts val="1000"/>
              </a:spcBef>
              <a:defRPr sz="1800"/>
            </a:lvl3pPr>
            <a:lvl4pPr marL="1051560">
              <a:spcBef>
                <a:spcPts val="1000"/>
              </a:spcBef>
              <a:defRPr sz="1800"/>
            </a:lvl4pPr>
            <a:lvl5pPr marL="1417320">
              <a:spcBef>
                <a:spcPts val="10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698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D8C74DBB-978B-8EA5-44E6-3AF3F58B70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5028" b="78285"/>
          <a:stretch/>
        </p:blipFill>
        <p:spPr>
          <a:xfrm>
            <a:off x="0" y="5368807"/>
            <a:ext cx="3769950" cy="1489194"/>
          </a:xfrm>
          <a:custGeom>
            <a:avLst/>
            <a:gdLst>
              <a:gd name="connsiteX0" fmla="*/ 0 w 3769950"/>
              <a:gd name="connsiteY0" fmla="*/ 0 h 2245753"/>
              <a:gd name="connsiteX1" fmla="*/ 3769950 w 3769950"/>
              <a:gd name="connsiteY1" fmla="*/ 0 h 2245753"/>
              <a:gd name="connsiteX2" fmla="*/ 3769950 w 3769950"/>
              <a:gd name="connsiteY2" fmla="*/ 2245753 h 2245753"/>
              <a:gd name="connsiteX3" fmla="*/ 0 w 3769950"/>
              <a:gd name="connsiteY3" fmla="*/ 2245753 h 2245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9950" h="2245753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7D965D3-2ED5-0347-F848-6C2A1D36A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5513" b="14154"/>
          <a:stretch>
            <a:fillRect/>
          </a:stretch>
        </p:blipFill>
        <p:spPr>
          <a:xfrm>
            <a:off x="9141088" y="970666"/>
            <a:ext cx="3050912" cy="5887335"/>
          </a:xfrm>
          <a:custGeom>
            <a:avLst/>
            <a:gdLst>
              <a:gd name="connsiteX0" fmla="*/ 0 w 3050912"/>
              <a:gd name="connsiteY0" fmla="*/ 0 h 5887335"/>
              <a:gd name="connsiteX1" fmla="*/ 3050912 w 3050912"/>
              <a:gd name="connsiteY1" fmla="*/ 0 h 5887335"/>
              <a:gd name="connsiteX2" fmla="*/ 3050912 w 3050912"/>
              <a:gd name="connsiteY2" fmla="*/ 5887335 h 5887335"/>
              <a:gd name="connsiteX3" fmla="*/ 0 w 3050912"/>
              <a:gd name="connsiteY3" fmla="*/ 5887335 h 588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0912" h="5887335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1CBEC63C-AA69-807D-2A93-BC45B1BDF6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1184" y="621973"/>
            <a:ext cx="6275416" cy="1828800"/>
          </a:xfrm>
        </p:spPr>
        <p:txBody>
          <a:bodyPr lIns="0" tIns="0" rIns="0" bIns="0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FE945C7-CAAC-C9B4-0B56-EC62E53C8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282467" y="5439854"/>
            <a:ext cx="1096391" cy="109639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4">
            <a:extLst>
              <a:ext uri="{FF2B5EF4-FFF2-40B4-BE49-F238E27FC236}">
                <a16:creationId xmlns:a16="http://schemas.microsoft.com/office/drawing/2014/main" id="{E58C5299-758C-70DA-D929-E0BC719E9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616629" y="3758740"/>
            <a:ext cx="2130921" cy="2130921"/>
          </a:xfrm>
          <a:custGeom>
            <a:avLst/>
            <a:gdLst>
              <a:gd name="connsiteX0" fmla="*/ 1346200 w 2692400"/>
              <a:gd name="connsiteY0" fmla="*/ 0 h 2692400"/>
              <a:gd name="connsiteX1" fmla="*/ 2692400 w 2692400"/>
              <a:gd name="connsiteY1" fmla="*/ 1346200 h 2692400"/>
              <a:gd name="connsiteX2" fmla="*/ 1346200 w 2692400"/>
              <a:gd name="connsiteY2" fmla="*/ 2692400 h 2692400"/>
              <a:gd name="connsiteX3" fmla="*/ 0 w 2692400"/>
              <a:gd name="connsiteY3" fmla="*/ 1346200 h 2692400"/>
              <a:gd name="connsiteX4" fmla="*/ 1346200 w 2692400"/>
              <a:gd name="connsiteY4" fmla="*/ 0 h 2692400"/>
              <a:gd name="connsiteX5" fmla="*/ 1346199 w 2692400"/>
              <a:gd name="connsiteY5" fmla="*/ 457130 h 2692400"/>
              <a:gd name="connsiteX6" fmla="*/ 457130 w 2692400"/>
              <a:gd name="connsiteY6" fmla="*/ 1346199 h 2692400"/>
              <a:gd name="connsiteX7" fmla="*/ 1346199 w 2692400"/>
              <a:gd name="connsiteY7" fmla="*/ 2235268 h 2692400"/>
              <a:gd name="connsiteX8" fmla="*/ 2235268 w 2692400"/>
              <a:gd name="connsiteY8" fmla="*/ 1346199 h 2692400"/>
              <a:gd name="connsiteX9" fmla="*/ 1346199 w 2692400"/>
              <a:gd name="connsiteY9" fmla="*/ 457130 h 269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2400" h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rgbClr val="D5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A4C6AC-F9E8-412E-2D6B-9FDD07ADDE72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0330" y="2771566"/>
            <a:ext cx="6275387" cy="3271324"/>
          </a:xfrm>
        </p:spPr>
        <p:txBody>
          <a:bodyPr lIns="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0463C33-FF99-2443-BE5D-682AC8CB8B7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709054" y="459137"/>
            <a:ext cx="4126800" cy="4126800"/>
          </a:xfrm>
          <a:custGeom>
            <a:avLst/>
            <a:gdLst>
              <a:gd name="connsiteX0" fmla="*/ 2063400 w 4126800"/>
              <a:gd name="connsiteY0" fmla="*/ 0 h 4126800"/>
              <a:gd name="connsiteX1" fmla="*/ 4126800 w 4126800"/>
              <a:gd name="connsiteY1" fmla="*/ 2063400 h 4126800"/>
              <a:gd name="connsiteX2" fmla="*/ 2063400 w 4126800"/>
              <a:gd name="connsiteY2" fmla="*/ 4126800 h 4126800"/>
              <a:gd name="connsiteX3" fmla="*/ 0 w 4126800"/>
              <a:gd name="connsiteY3" fmla="*/ 2063400 h 4126800"/>
              <a:gd name="connsiteX4" fmla="*/ 2063400 w 4126800"/>
              <a:gd name="connsiteY4" fmla="*/ 0 h 41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26800" h="4126800">
                <a:moveTo>
                  <a:pt x="2063400" y="0"/>
                </a:moveTo>
                <a:cubicBezTo>
                  <a:pt x="3202984" y="0"/>
                  <a:pt x="4126800" y="923816"/>
                  <a:pt x="4126800" y="2063400"/>
                </a:cubicBezTo>
                <a:cubicBezTo>
                  <a:pt x="4126800" y="3202984"/>
                  <a:pt x="3202984" y="4126800"/>
                  <a:pt x="2063400" y="4126800"/>
                </a:cubicBezTo>
                <a:cubicBezTo>
                  <a:pt x="923816" y="4126800"/>
                  <a:pt x="0" y="3202984"/>
                  <a:pt x="0" y="2063400"/>
                </a:cubicBezTo>
                <a:cubicBezTo>
                  <a:pt x="0" y="923816"/>
                  <a:pt x="923816" y="0"/>
                  <a:pt x="2063400" y="0"/>
                </a:cubicBezTo>
                <a:close/>
              </a:path>
            </a:pathLst>
          </a:custGeom>
        </p:spPr>
        <p:txBody>
          <a:bodyPr wrap="square" tIns="731520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36FD22D-E552-7707-178A-C415B32A85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CF2C4E6-14A3-F03B-CAE2-C92DC19E7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806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1185" y="6356350"/>
            <a:ext cx="4411509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 b="0" i="0" spc="5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6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 b="1" i="0" spc="50" baseline="0">
                <a:solidFill>
                  <a:schemeClr val="bg1"/>
                </a:solidFill>
                <a:latin typeface="+mn-lt"/>
                <a:cs typeface="Arial Black" panose="020B0604020202020204" pitchFamily="34" charset="0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5" r:id="rId3"/>
    <p:sldLayoutId id="2147483683" r:id="rId4"/>
    <p:sldLayoutId id="2147483684" r:id="rId5"/>
    <p:sldLayoutId id="2147483685" r:id="rId6"/>
    <p:sldLayoutId id="2147483671" r:id="rId7"/>
    <p:sldLayoutId id="2147483679" r:id="rId8"/>
    <p:sldLayoutId id="2147483676" r:id="rId9"/>
    <p:sldLayoutId id="2147483669" r:id="rId10"/>
    <p:sldLayoutId id="2147483673" r:id="rId11"/>
    <p:sldLayoutId id="2147483682" r:id="rId12"/>
    <p:sldLayoutId id="2147483656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spc="100" baseline="0">
          <a:solidFill>
            <a:schemeClr val="bg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AC35F1C-427A-DE8A-22AF-B7DB6FA218B3}"/>
              </a:ext>
            </a:extLst>
          </p:cNvPr>
          <p:cNvSpPr txBox="1">
            <a:spLocks/>
          </p:cNvSpPr>
          <p:nvPr/>
        </p:nvSpPr>
        <p:spPr>
          <a:xfrm>
            <a:off x="423007" y="2972380"/>
            <a:ext cx="7117045" cy="91323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 spc="100" baseline="0">
                <a:solidFill>
                  <a:schemeClr val="bg1"/>
                </a:solidFill>
                <a:latin typeface="+mj-lt"/>
                <a:ea typeface="+mj-ea"/>
                <a:cs typeface="Arial Black" panose="020B0604020202020204" pitchFamily="34" charset="0"/>
              </a:defRPr>
            </a:lvl1pPr>
          </a:lstStyle>
          <a:p>
            <a:r>
              <a:rPr lang="el-GR" sz="3200">
                <a:latin typeface="+mn-lt"/>
              </a:rPr>
              <a:t>Εισαγωγή στην Ανάλυση Πολιτικού Λόγου </a:t>
            </a:r>
            <a:br>
              <a:rPr lang="el-GR" sz="320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4FECFB0-E9E6-B02E-C049-B82F17660DC9}"/>
              </a:ext>
            </a:extLst>
          </p:cNvPr>
          <p:cNvSpPr txBox="1">
            <a:spLocks/>
          </p:cNvSpPr>
          <p:nvPr/>
        </p:nvSpPr>
        <p:spPr>
          <a:xfrm>
            <a:off x="2355170" y="5862759"/>
            <a:ext cx="9623685" cy="41811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l-GR" dirty="0"/>
              <a:t>Ενότητα 1 – </a:t>
            </a:r>
            <a:r>
              <a:rPr lang="el-GR" dirty="0" err="1"/>
              <a:t>Χειμ</a:t>
            </a:r>
            <a:r>
              <a:rPr lang="el-GR" dirty="0"/>
              <a:t>. </a:t>
            </a:r>
            <a:r>
              <a:rPr lang="el-GR" dirty="0" err="1"/>
              <a:t>Εξάμ</a:t>
            </a:r>
            <a:r>
              <a:rPr lang="el-GR" dirty="0"/>
              <a:t>. 2025-2026</a:t>
            </a:r>
          </a:p>
          <a:p>
            <a:pPr marL="0" indent="0" algn="r">
              <a:buNone/>
            </a:pPr>
            <a:r>
              <a:rPr lang="el-GR" dirty="0" err="1"/>
              <a:t>Στ</a:t>
            </a:r>
            <a:r>
              <a:rPr lang="el-GR" dirty="0"/>
              <a:t>. </a:t>
            </a:r>
            <a:r>
              <a:rPr lang="el-GR" dirty="0" err="1"/>
              <a:t>Βράιλα</a:t>
            </a:r>
            <a:r>
              <a:rPr lang="el-GR" dirty="0"/>
              <a:t> </a:t>
            </a:r>
            <a:endParaRPr lang="en-US" dirty="0"/>
          </a:p>
        </p:txBody>
      </p:sp>
      <p:pic>
        <p:nvPicPr>
          <p:cNvPr id="7" name="Picture 2" descr="logo">
            <a:extLst>
              <a:ext uri="{FF2B5EF4-FFF2-40B4-BE49-F238E27FC236}">
                <a16:creationId xmlns:a16="http://schemas.microsoft.com/office/drawing/2014/main" id="{5B789C06-307A-60A8-4951-DF23E1EA2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35" y="467351"/>
            <a:ext cx="2987013" cy="74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22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E325D-6526-5158-E91E-5D1C2738D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19303723-E5A6-7459-868E-61FF1DA80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6275416" cy="1828800"/>
          </a:xfrm>
        </p:spPr>
        <p:txBody>
          <a:bodyPr/>
          <a:lstStyle/>
          <a:p>
            <a:r>
              <a:rPr lang="de-DE" dirty="0" err="1"/>
              <a:t>memes</a:t>
            </a:r>
            <a:endParaRPr lang="en-US" dirty="0"/>
          </a:p>
        </p:txBody>
      </p:sp>
      <p:pic>
        <p:nvPicPr>
          <p:cNvPr id="5122" name="Picture 2" descr="Τα 10 επικότερα memes για τον Τσίπρα, τον Κάμερον και το Brexit | Ομάδα  Αλήθειας">
            <a:extLst>
              <a:ext uri="{FF2B5EF4-FFF2-40B4-BE49-F238E27FC236}">
                <a16:creationId xmlns:a16="http://schemas.microsoft.com/office/drawing/2014/main" id="{BC15821A-DAD2-A51F-DB83-81015D3F8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11" y="1824038"/>
            <a:ext cx="4011789" cy="225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Ήταν η Εβδομάδα που «ο Τσίπρας αιφνιδίασε με αναμενόμενες εκλογές που  κανείς δεν ήθελε, αλλά όλοι τις έκριναν αναγκαίες»">
            <a:extLst>
              <a:ext uri="{FF2B5EF4-FFF2-40B4-BE49-F238E27FC236}">
                <a16:creationId xmlns:a16="http://schemas.microsoft.com/office/drawing/2014/main" id="{62E1D60C-FDC9-6F7B-79C4-68625C13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813" y="289186"/>
            <a:ext cx="3125183" cy="300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Όλα τα memes με τον skater Μητσοτάκη που &quot;θέλει να κάτσει με την νεολαία&quot; -  Μικροπράγματα">
            <a:extLst>
              <a:ext uri="{FF2B5EF4-FFF2-40B4-BE49-F238E27FC236}">
                <a16:creationId xmlns:a16="http://schemas.microsoft.com/office/drawing/2014/main" id="{D97DD477-352C-5074-046E-D675FFC4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828" y="4134281"/>
            <a:ext cx="4310132" cy="24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Zoe Konstantopoulou - fan... - Zoe Konstantopoulou - fan club">
            <a:extLst>
              <a:ext uri="{FF2B5EF4-FFF2-40B4-BE49-F238E27FC236}">
                <a16:creationId xmlns:a16="http://schemas.microsoft.com/office/drawing/2014/main" id="{5870A58D-372E-C0CE-1AD5-7446F0E32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65" y="1343531"/>
            <a:ext cx="3147782" cy="24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7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01105-5841-28D0-D6C0-3E1A46648BF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704" y="1918742"/>
            <a:ext cx="8004747" cy="1154242"/>
          </a:xfrm>
        </p:spPr>
        <p:txBody>
          <a:bodyPr/>
          <a:lstStyle/>
          <a:p>
            <a:r>
              <a:rPr lang="el-GR" dirty="0"/>
              <a:t>Στόχοι Μαθήματος </a:t>
            </a:r>
            <a:br>
              <a:rPr lang="el-GR" dirty="0"/>
            </a:br>
            <a:br>
              <a:rPr lang="el-GR" dirty="0"/>
            </a:br>
            <a:r>
              <a:rPr lang="el-GR" dirty="0"/>
              <a:t>1. Κατανόηση των θεωρητικών προσεγγίσεων της Ανάλυσης Πολιτικού Λόγου </a:t>
            </a:r>
          </a:p>
          <a:p>
            <a:r>
              <a:rPr lang="el-GR" dirty="0"/>
              <a:t>2. Εφαρμογή μεθοδολογικών εργαλείων ΑΠΛ </a:t>
            </a:r>
          </a:p>
          <a:p>
            <a:r>
              <a:rPr lang="el-GR" dirty="0"/>
              <a:t>3. Αναγνώριση της σχέσεις Λόγου–Εξουσίας-Ιδεολογίας </a:t>
            </a:r>
          </a:p>
          <a:p>
            <a:r>
              <a:rPr lang="el-GR" dirty="0"/>
              <a:t>4. Ανάλυση σύγχρονων μορφών πολιτικής επικοινωνίας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86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6FA43-637B-EF8D-3849-CFD9352B9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2"/>
            <a:ext cx="10281537" cy="3051394"/>
          </a:xfrm>
        </p:spPr>
        <p:txBody>
          <a:bodyPr anchor="b"/>
          <a:lstStyle/>
          <a:p>
            <a:r>
              <a:rPr lang="el-GR" dirty="0">
                <a:latin typeface="+mn-lt"/>
              </a:rPr>
              <a:t>Τι είναι πολιτικός λόγος; 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7072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F87EE-1B1F-C7B2-F36E-97D9D645A6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D144F3F-7507-3666-520A-DC2A2A5E8E87}"/>
              </a:ext>
            </a:extLst>
          </p:cNvPr>
          <p:cNvSpPr txBox="1"/>
          <p:nvPr/>
        </p:nvSpPr>
        <p:spPr>
          <a:xfrm>
            <a:off x="567128" y="910652"/>
            <a:ext cx="11057743" cy="3792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4200"/>
              </a:lnSpc>
              <a:buNone/>
            </a:pPr>
            <a:endParaRPr lang="el-GR" sz="2200" dirty="0">
              <a:solidFill>
                <a:schemeClr val="bg1"/>
              </a:solidFill>
              <a:effectLst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l-GR" sz="2200" b="0" i="1" dirty="0">
                <a:solidFill>
                  <a:schemeClr val="bg1"/>
                </a:solidFill>
                <a:effectLst/>
              </a:rPr>
              <a:t>Όποιος ελέγχει τη γλώσσα, ελέγχει τη σκέψη</a:t>
            </a:r>
            <a:r>
              <a:rPr lang="el-GR" sz="2200" i="1" dirty="0">
                <a:solidFill>
                  <a:schemeClr val="bg1"/>
                </a:solidFill>
              </a:rPr>
              <a:t> </a:t>
            </a:r>
            <a:endParaRPr lang="el-GR" sz="2200" dirty="0">
              <a:solidFill>
                <a:schemeClr val="bg1"/>
              </a:solidFill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l-GR" sz="2200" b="0" i="0" dirty="0">
                <a:solidFill>
                  <a:schemeClr val="bg1"/>
                </a:solidFill>
                <a:effectLst/>
              </a:rPr>
              <a:t>					Τζορτζ </a:t>
            </a:r>
            <a:r>
              <a:rPr lang="el-GR" sz="2200" b="0" i="0" dirty="0" err="1">
                <a:solidFill>
                  <a:schemeClr val="bg1"/>
                </a:solidFill>
                <a:effectLst/>
              </a:rPr>
              <a:t>Όργουελ</a:t>
            </a:r>
            <a:endParaRPr lang="el-GR" sz="2200" dirty="0">
              <a:solidFill>
                <a:schemeClr val="bg1"/>
              </a:solidFill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l-GR" sz="2200" b="0" i="1" dirty="0">
                <a:solidFill>
                  <a:schemeClr val="bg1"/>
                </a:solidFill>
                <a:effectLst/>
              </a:rPr>
              <a:t>Η δημοκρατία είναι συζήτηση</a:t>
            </a:r>
            <a:r>
              <a:rPr lang="el-GR" sz="2200" i="1" dirty="0">
                <a:solidFill>
                  <a:schemeClr val="bg1"/>
                </a:solidFill>
              </a:rPr>
              <a:t> </a:t>
            </a:r>
            <a:endParaRPr lang="el-GR" sz="2200" dirty="0">
              <a:solidFill>
                <a:schemeClr val="bg1"/>
              </a:solidFill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l-GR" sz="2200" b="0" i="0" dirty="0">
                <a:solidFill>
                  <a:schemeClr val="bg1"/>
                </a:solidFill>
                <a:effectLst/>
              </a:rPr>
              <a:t>					Τόμας </a:t>
            </a:r>
            <a:r>
              <a:rPr lang="el-GR" sz="2200" b="0" i="0" dirty="0" err="1">
                <a:solidFill>
                  <a:schemeClr val="bg1"/>
                </a:solidFill>
                <a:effectLst/>
              </a:rPr>
              <a:t>Μασαρίκ</a:t>
            </a:r>
            <a:endParaRPr lang="el-GR" sz="2200" dirty="0">
              <a:solidFill>
                <a:schemeClr val="bg1"/>
              </a:solidFill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l-GR" sz="2200" b="0" i="1" dirty="0">
                <a:solidFill>
                  <a:schemeClr val="bg1"/>
                </a:solidFill>
                <a:effectLst/>
              </a:rPr>
              <a:t>Η εξουσία του λόγου είναι η εξουσία να ορίζεις την πραγματικότητα</a:t>
            </a:r>
            <a:r>
              <a:rPr lang="el-GR" sz="2200" b="0" i="0" dirty="0">
                <a:solidFill>
                  <a:schemeClr val="bg1"/>
                </a:solidFill>
                <a:effectLst/>
              </a:rPr>
              <a:t> </a:t>
            </a:r>
            <a:endParaRPr lang="el-GR" sz="2200" dirty="0">
              <a:solidFill>
                <a:schemeClr val="bg1"/>
              </a:solidFill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el-GR" sz="2200" b="0" i="0" dirty="0">
                <a:solidFill>
                  <a:schemeClr val="bg1"/>
                </a:solidFill>
                <a:effectLst/>
              </a:rPr>
              <a:t>					Πιερ </a:t>
            </a:r>
            <a:r>
              <a:rPr lang="el-GR" sz="2200" b="0" i="0" dirty="0" err="1">
                <a:solidFill>
                  <a:schemeClr val="bg1"/>
                </a:solidFill>
                <a:effectLst/>
              </a:rPr>
              <a:t>Μπουρντιέ</a:t>
            </a:r>
            <a:endParaRPr lang="el-GR" sz="22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971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8E5B-47A0-EF94-A53D-6FDB74C9D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621972"/>
            <a:ext cx="6400800" cy="1828800"/>
          </a:xfrm>
        </p:spPr>
        <p:txBody>
          <a:bodyPr/>
          <a:lstStyle/>
          <a:p>
            <a:r>
              <a:rPr lang="el-GR" dirty="0"/>
              <a:t>Ο πολιτικός λόγος ως κοινωνική πρακτική: 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A201F-56F9-BFD9-8E95-AD5BD7D54FD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4833079" y="2797814"/>
            <a:ext cx="6400799" cy="1262372"/>
          </a:xfrm>
        </p:spPr>
        <p:txBody>
          <a:bodyPr anchor="b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Κατασκευάζει νοήματα για την εξουσία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Διαμορφώνει πολιτικές ταυτότητες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200" dirty="0"/>
              <a:t>Επιτελεί πράξεις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65836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348845-3852-D4E6-EF42-8024EAC0E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21792"/>
            <a:ext cx="8180412" cy="1828800"/>
          </a:xfrm>
        </p:spPr>
        <p:txBody>
          <a:bodyPr/>
          <a:lstStyle/>
          <a:p>
            <a:r>
              <a:rPr lang="el-GR" dirty="0"/>
              <a:t>Βασικές διαστάσεις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425690-DFEE-50B8-E86A-72DC53F2BB8A}"/>
              </a:ext>
            </a:extLst>
          </p:cNvPr>
          <p:cNvSpPr>
            <a:spLocks noGrp="1" noChangeArrowheads="1"/>
          </p:cNvSpPr>
          <p:nvPr>
            <p:ph sz="quarter" idx="26"/>
          </p:nvPr>
        </p:nvSpPr>
        <p:spPr bwMode="auto">
          <a:xfrm>
            <a:off x="694467" y="2496540"/>
            <a:ext cx="812510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Γλωσσική</a:t>
            </a:r>
            <a:r>
              <a:rPr kumimoji="0" lang="el-GR" altLang="el-GR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(λέξεις, μεταφορές, ρητορικά σχήματα)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Κοινωνική</a:t>
            </a:r>
            <a:r>
              <a:rPr kumimoji="0" lang="el-GR" altLang="el-GR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(ποιος μιλάει, σε ποιον, πότε)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Ιδεολογική</a:t>
            </a:r>
            <a:r>
              <a:rPr kumimoji="0" lang="el-GR" altLang="el-GR" sz="24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 (ποιες αξίες και κοσμοθεωρίες ενσωματώνει) </a:t>
            </a:r>
          </a:p>
        </p:txBody>
      </p:sp>
    </p:spTree>
    <p:extLst>
      <p:ext uri="{BB962C8B-B14F-4D97-AF65-F5344CB8AC3E}">
        <p14:creationId xmlns:p14="http://schemas.microsoft.com/office/powerpoint/2010/main" val="359155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5A7019F-FB8F-0842-186B-1C366F52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2"/>
            <a:ext cx="8872461" cy="1828800"/>
          </a:xfrm>
        </p:spPr>
        <p:txBody>
          <a:bodyPr/>
          <a:lstStyle/>
          <a:p>
            <a:r>
              <a:rPr lang="el-GR" dirty="0"/>
              <a:t>Η εργαλειοθήκη του Αναλυτή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96622-BFDE-D806-F80F-CB3D2EE19A50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61281" y="1672964"/>
            <a:ext cx="11165957" cy="3048000"/>
          </a:xfrm>
        </p:spPr>
        <p:txBody>
          <a:bodyPr/>
          <a:lstStyle/>
          <a:p>
            <a:r>
              <a:rPr lang="el-GR" b="1" dirty="0"/>
              <a:t>α) Ρητορική Ανάλυση</a:t>
            </a:r>
            <a:endParaRPr lang="el-GR" dirty="0"/>
          </a:p>
          <a:p>
            <a:r>
              <a:rPr lang="el-GR" dirty="0"/>
              <a:t>Ήθος (αξιοπιστία), Πάθος (συναίσθημα), Λόγος (επιχειρήματα)</a:t>
            </a:r>
          </a:p>
          <a:p>
            <a:r>
              <a:rPr lang="el-GR" dirty="0"/>
              <a:t>Παράδειγμα: Πώς χτίζει έναν ηγέτης την εικόνα του "έμπειρου" ή του "</a:t>
            </a:r>
            <a:r>
              <a:rPr lang="el-GR" dirty="0" err="1"/>
              <a:t>outsider</a:t>
            </a:r>
            <a:r>
              <a:rPr lang="el-GR" dirty="0"/>
              <a:t>";</a:t>
            </a:r>
          </a:p>
          <a:p>
            <a:r>
              <a:rPr lang="el-GR" b="1" dirty="0"/>
              <a:t>β) Κριτική Ανάλυση Λόγου (CDA)</a:t>
            </a:r>
            <a:endParaRPr lang="el-GR" dirty="0"/>
          </a:p>
          <a:p>
            <a:r>
              <a:rPr lang="el-GR" dirty="0"/>
              <a:t>Πώς ο λόγος νομιμοποιεί ή αμφισβητεί εξουσιαστικές σχέσεις</a:t>
            </a:r>
          </a:p>
          <a:p>
            <a:r>
              <a:rPr lang="el-GR" dirty="0"/>
              <a:t>Παράδειγμα: Η γλώσσα για τους μετανάστες (πρόσφυγες </a:t>
            </a:r>
            <a:r>
              <a:rPr lang="el-GR" dirty="0" err="1"/>
              <a:t>vs</a:t>
            </a:r>
            <a:r>
              <a:rPr lang="el-GR" dirty="0"/>
              <a:t> λαθρομετανάστες)</a:t>
            </a:r>
          </a:p>
          <a:p>
            <a:r>
              <a:rPr lang="el-GR" b="1" dirty="0"/>
              <a:t>γ) Θεωρία Πλαισίωσης (</a:t>
            </a:r>
            <a:r>
              <a:rPr lang="el-GR" b="1" dirty="0" err="1"/>
              <a:t>Framing</a:t>
            </a:r>
            <a:r>
              <a:rPr lang="el-GR" b="1" dirty="0"/>
              <a:t>)</a:t>
            </a:r>
            <a:endParaRPr lang="el-GR" dirty="0"/>
          </a:p>
          <a:p>
            <a:r>
              <a:rPr lang="el-GR" dirty="0"/>
              <a:t>Πώς η επιλογή λέξεων καθορίζει τον τρόπο που σκεφτόμαστε</a:t>
            </a:r>
          </a:p>
          <a:p>
            <a:r>
              <a:rPr lang="el-GR" dirty="0"/>
              <a:t>Παράδειγμα: "Φορολογική ελάφρυνση" </a:t>
            </a:r>
            <a:r>
              <a:rPr lang="el-GR" dirty="0" err="1"/>
              <a:t>vs</a:t>
            </a:r>
            <a:r>
              <a:rPr lang="el-GR" dirty="0"/>
              <a:t> "Μείωση δημοσίων εσόδων"</a:t>
            </a:r>
          </a:p>
          <a:p>
            <a:r>
              <a:rPr lang="el-GR" b="1" dirty="0"/>
              <a:t>δ) </a:t>
            </a:r>
            <a:r>
              <a:rPr lang="el-GR" b="1" dirty="0" err="1"/>
              <a:t>Multimodal</a:t>
            </a:r>
            <a:r>
              <a:rPr lang="el-GR" b="1" dirty="0"/>
              <a:t> </a:t>
            </a:r>
            <a:r>
              <a:rPr lang="el-GR" b="1" dirty="0" err="1"/>
              <a:t>Analysis</a:t>
            </a:r>
            <a:endParaRPr lang="el-GR" dirty="0"/>
          </a:p>
          <a:p>
            <a:r>
              <a:rPr lang="el-GR" dirty="0"/>
              <a:t>Συνδυασμός λόγου, εικόνας, ήχου (σημαντικό για </a:t>
            </a:r>
            <a:r>
              <a:rPr lang="el-GR" dirty="0" err="1"/>
              <a:t>social</a:t>
            </a:r>
            <a:r>
              <a:rPr lang="el-GR" dirty="0"/>
              <a:t> </a:t>
            </a:r>
            <a:r>
              <a:rPr lang="el-GR" dirty="0" err="1"/>
              <a:t>media</a:t>
            </a:r>
            <a:r>
              <a:rPr lang="el-GR" dirty="0"/>
              <a:t>)</a:t>
            </a:r>
          </a:p>
          <a:p>
            <a:r>
              <a:rPr lang="el-GR" b="1" dirty="0"/>
              <a:t>ε) Ψηφιακή ποσοτική μέτρηση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6303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462D7-27D2-94DC-1264-B79226686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605155"/>
            <a:ext cx="10571734" cy="1160145"/>
          </a:xfrm>
        </p:spPr>
        <p:txBody>
          <a:bodyPr/>
          <a:lstStyle/>
          <a:p>
            <a:r>
              <a:rPr lang="el-GR" dirty="0"/>
              <a:t>Σύγχρονες προκλήσεις </a:t>
            </a:r>
            <a:endParaRPr lang="en-US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BF4A320-1B0A-F063-DF4B-9AEBB78171C3}"/>
              </a:ext>
            </a:extLst>
          </p:cNvPr>
          <p:cNvSpPr>
            <a:spLocks noGrp="1" noChangeArrowheads="1"/>
          </p:cNvSpPr>
          <p:nvPr>
            <p:ph sz="quarter" idx="27"/>
          </p:nvPr>
        </p:nvSpPr>
        <p:spPr bwMode="auto">
          <a:xfrm>
            <a:off x="3685497" y="2644170"/>
            <a:ext cx="724233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Ψευδείς ειδήσεις &amp; παραπληροφόρηση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l-GR" altLang="el-GR" sz="2400" dirty="0">
                <a:latin typeface="Arial" panose="020B0604020202020204" pitchFamily="34" charset="0"/>
              </a:rPr>
              <a:t>ΜΚΔ</a:t>
            </a:r>
            <a:r>
              <a:rPr kumimoji="0" lang="el-GR" altLang="el-GR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: Νέες μορφές πολιτικής επικοινωνίας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Πόλωση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l-GR" altLang="el-GR" sz="24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Λαϊκισμός</a:t>
            </a:r>
          </a:p>
        </p:txBody>
      </p:sp>
    </p:spTree>
    <p:extLst>
      <p:ext uri="{BB962C8B-B14F-4D97-AF65-F5344CB8AC3E}">
        <p14:creationId xmlns:p14="http://schemas.microsoft.com/office/powerpoint/2010/main" val="413025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21C18C4A-EC5D-2A92-B45E-8EDBE44F5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84" y="621973"/>
            <a:ext cx="6275416" cy="1828800"/>
          </a:xfrm>
        </p:spPr>
        <p:txBody>
          <a:bodyPr/>
          <a:lstStyle/>
          <a:p>
            <a:r>
              <a:rPr lang="en-US" dirty="0"/>
              <a:t>X.com</a:t>
            </a:r>
          </a:p>
        </p:txBody>
      </p:sp>
      <p:pic>
        <p:nvPicPr>
          <p:cNvPr id="6" name="Εικόνα 5" descr="Εικόνα που περιέχει κείμενο, στιγμιότυπο οθόνης, άλογο, άτομ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CED7AD2-17F2-4A8C-0784-475285F38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912" y="2559690"/>
            <a:ext cx="3704799" cy="3695075"/>
          </a:xfrm>
          <a:prstGeom prst="rect">
            <a:avLst/>
          </a:prstGeom>
        </p:spPr>
      </p:pic>
      <p:pic>
        <p:nvPicPr>
          <p:cNvPr id="8" name="Εικόνα 7" descr="Εικόνα που περιέχει κείμενο, ηλεκτρονικές συσκευές, στιγμιότυπο οθόνης, ανθρώπινο πρόσω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C8F1851E-0A35-34F7-A870-715246E1C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211" y="481847"/>
            <a:ext cx="3516873" cy="3190743"/>
          </a:xfrm>
          <a:prstGeom prst="rect">
            <a:avLst/>
          </a:prstGeom>
        </p:spPr>
      </p:pic>
      <p:pic>
        <p:nvPicPr>
          <p:cNvPr id="10" name="Εικόνα 9" descr="Εικόνα που περιέχει κείμενο, άνδρας, κουστούμι, στιγμιότυπο οθόνης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A9C502BA-D30B-39F5-D7FB-8686C369A2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469" y="1658210"/>
            <a:ext cx="3923561" cy="297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966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Προσαρμοσμένο 7">
      <a:dk1>
        <a:srgbClr val="92D05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Custom 12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03460604_win32_SL_V10" id="{99B34821-6204-44CE-8DD7-2088F7B07FF3}" vid="{E244DE33-B49D-4797-B149-ADA6E5DF59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81F5C2-3514-4A07-8A5F-801AC1F704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458E52-C9AB-45CD-90E2-A592FBC3F28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CF14FD5-A096-4D90-927F-14121C0402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Βάση</Template>
  <TotalTime>1275</TotalTime>
  <Words>289</Words>
  <Application>Microsoft Office PowerPoint</Application>
  <PresentationFormat>Ευρεία οθόνη</PresentationFormat>
  <Paragraphs>53</Paragraphs>
  <Slides>10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Arial</vt:lpstr>
      <vt:lpstr>Arial Black</vt:lpstr>
      <vt:lpstr>Calibri</vt:lpstr>
      <vt:lpstr>Custom</vt:lpstr>
      <vt:lpstr>Παρουσίαση του PowerPoint</vt:lpstr>
      <vt:lpstr>Παρουσίαση του PowerPoint</vt:lpstr>
      <vt:lpstr>Τι είναι πολιτικός λόγος; </vt:lpstr>
      <vt:lpstr>Παρουσίαση του PowerPoint</vt:lpstr>
      <vt:lpstr>Ο πολιτικός λόγος ως κοινωνική πρακτική: </vt:lpstr>
      <vt:lpstr>Βασικές διαστάσεις </vt:lpstr>
      <vt:lpstr>Η εργαλειοθήκη του Αναλυτή </vt:lpstr>
      <vt:lpstr>Σύγχρονες προκλήσεις </vt:lpstr>
      <vt:lpstr>X.com</vt:lpstr>
      <vt:lpstr>memes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stavroula vraila</dc:creator>
  <cp:lastModifiedBy>STAVROULA VRAILA</cp:lastModifiedBy>
  <cp:revision>6</cp:revision>
  <dcterms:created xsi:type="dcterms:W3CDTF">2025-10-20T17:43:40Z</dcterms:created>
  <dcterms:modified xsi:type="dcterms:W3CDTF">2025-10-21T14:59:40Z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