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94" r:id="rId4"/>
    <p:sldId id="258" r:id="rId5"/>
    <p:sldId id="295" r:id="rId6"/>
    <p:sldId id="296" r:id="rId7"/>
    <p:sldId id="297" r:id="rId8"/>
    <p:sldId id="298" r:id="rId9"/>
    <p:sldId id="299" r:id="rId10"/>
    <p:sldId id="260" r:id="rId11"/>
    <p:sldId id="265" r:id="rId12"/>
    <p:sldId id="300" r:id="rId13"/>
    <p:sldId id="261" r:id="rId14"/>
    <p:sldId id="271" r:id="rId15"/>
    <p:sldId id="270" r:id="rId16"/>
    <p:sldId id="264" r:id="rId17"/>
    <p:sldId id="266" r:id="rId18"/>
    <p:sldId id="267" r:id="rId19"/>
    <p:sldId id="268" r:id="rId20"/>
    <p:sldId id="278" r:id="rId21"/>
    <p:sldId id="273" r:id="rId22"/>
    <p:sldId id="272" r:id="rId23"/>
    <p:sldId id="301" r:id="rId24"/>
    <p:sldId id="274" r:id="rId25"/>
    <p:sldId id="275" r:id="rId26"/>
    <p:sldId id="276" r:id="rId27"/>
    <p:sldId id="277" r:id="rId28"/>
    <p:sldId id="283" r:id="rId29"/>
    <p:sldId id="284" r:id="rId30"/>
    <p:sldId id="302" r:id="rId31"/>
    <p:sldId id="286" r:id="rId32"/>
    <p:sldId id="287" r:id="rId33"/>
    <p:sldId id="304" r:id="rId34"/>
    <p:sldId id="280" r:id="rId35"/>
    <p:sldId id="279" r:id="rId36"/>
    <p:sldId id="259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686" autoAdjust="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BD0748-8B22-479E-B335-FAFFE52D533A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l-GR"/>
        </a:p>
      </dgm:t>
    </dgm:pt>
    <dgm:pt modelId="{B678A7EC-895C-462A-84D8-26CE99F30333}">
      <dgm:prSet custT="1"/>
      <dgm:spPr/>
      <dgm:t>
        <a:bodyPr/>
        <a:lstStyle/>
        <a:p>
          <a:pPr rtl="0"/>
          <a:r>
            <a:rPr lang="el-GR" sz="2400" dirty="0" smtClean="0">
              <a:latin typeface="Comic Sans MS" pitchFamily="66" charset="0"/>
            </a:rPr>
            <a:t>ΔΕΝ είναι εξόρυξη</a:t>
          </a:r>
          <a:endParaRPr lang="el-GR" sz="2400" dirty="0">
            <a:latin typeface="Comic Sans MS" pitchFamily="66" charset="0"/>
          </a:endParaRPr>
        </a:p>
      </dgm:t>
    </dgm:pt>
    <dgm:pt modelId="{6A6CF4A5-F993-4457-80AC-FC88F2BAB29B}" type="parTrans" cxnId="{F6A1A333-52E1-49AF-A996-29D2ADDD8A55}">
      <dgm:prSet/>
      <dgm:spPr/>
      <dgm:t>
        <a:bodyPr/>
        <a:lstStyle/>
        <a:p>
          <a:endParaRPr lang="el-GR" sz="2400">
            <a:latin typeface="Comic Sans MS" pitchFamily="66" charset="0"/>
          </a:endParaRPr>
        </a:p>
      </dgm:t>
    </dgm:pt>
    <dgm:pt modelId="{9713F3ED-9CDF-46F2-9F65-14314AF2B500}" type="sibTrans" cxnId="{F6A1A333-52E1-49AF-A996-29D2ADDD8A55}">
      <dgm:prSet/>
      <dgm:spPr/>
      <dgm:t>
        <a:bodyPr/>
        <a:lstStyle/>
        <a:p>
          <a:endParaRPr lang="el-GR" sz="2400">
            <a:latin typeface="Comic Sans MS" pitchFamily="66" charset="0"/>
          </a:endParaRPr>
        </a:p>
      </dgm:t>
    </dgm:pt>
    <dgm:pt modelId="{462EB9A1-BC0B-4D0E-8B76-37E06A903E7B}">
      <dgm:prSet custT="1"/>
      <dgm:spPr/>
      <dgm:t>
        <a:bodyPr/>
        <a:lstStyle/>
        <a:p>
          <a:pPr rtl="0"/>
          <a:r>
            <a:rPr lang="el-GR" sz="2400" dirty="0" smtClean="0">
              <a:latin typeface="Comic Sans MS" pitchFamily="66" charset="0"/>
            </a:rPr>
            <a:t>Η εύρεση ονομάτων σε ένα τηλεφωνικό κατάλογο</a:t>
          </a:r>
          <a:endParaRPr lang="el-GR" sz="2400" dirty="0">
            <a:latin typeface="Comic Sans MS" pitchFamily="66" charset="0"/>
          </a:endParaRPr>
        </a:p>
      </dgm:t>
    </dgm:pt>
    <dgm:pt modelId="{698FCACF-3542-4C2E-9E1A-E9C500CBCEBD}" type="parTrans" cxnId="{C1EB6215-5D04-488E-A549-CBE1F5D54147}">
      <dgm:prSet/>
      <dgm:spPr/>
      <dgm:t>
        <a:bodyPr/>
        <a:lstStyle/>
        <a:p>
          <a:endParaRPr lang="el-GR" sz="2400">
            <a:latin typeface="Comic Sans MS" pitchFamily="66" charset="0"/>
          </a:endParaRPr>
        </a:p>
      </dgm:t>
    </dgm:pt>
    <dgm:pt modelId="{1A6DC236-121C-41F9-96E4-A7228BE6AADF}" type="sibTrans" cxnId="{C1EB6215-5D04-488E-A549-CBE1F5D54147}">
      <dgm:prSet/>
      <dgm:spPr/>
      <dgm:t>
        <a:bodyPr/>
        <a:lstStyle/>
        <a:p>
          <a:endParaRPr lang="el-GR" sz="2400">
            <a:latin typeface="Comic Sans MS" pitchFamily="66" charset="0"/>
          </a:endParaRPr>
        </a:p>
      </dgm:t>
    </dgm:pt>
    <dgm:pt modelId="{ACAD0864-6711-499F-A99D-D9B6A68B1AEA}">
      <dgm:prSet custT="1"/>
      <dgm:spPr/>
      <dgm:t>
        <a:bodyPr/>
        <a:lstStyle/>
        <a:p>
          <a:pPr rtl="0"/>
          <a:r>
            <a:rPr lang="el-GR" sz="2400" dirty="0" smtClean="0">
              <a:latin typeface="Comic Sans MS" pitchFamily="66" charset="0"/>
            </a:rPr>
            <a:t>Η επερώτηση σε μια μηχανή αναζήτησης στο διαδίκτυο</a:t>
          </a:r>
          <a:endParaRPr lang="el-GR" sz="2400" dirty="0">
            <a:latin typeface="Comic Sans MS" pitchFamily="66" charset="0"/>
          </a:endParaRPr>
        </a:p>
      </dgm:t>
    </dgm:pt>
    <dgm:pt modelId="{42AB4CB9-22BB-458A-BFFA-50C27D275269}" type="parTrans" cxnId="{00294D03-A1DD-4331-AFB6-8F33F3ADB008}">
      <dgm:prSet/>
      <dgm:spPr/>
      <dgm:t>
        <a:bodyPr/>
        <a:lstStyle/>
        <a:p>
          <a:endParaRPr lang="el-GR" sz="2400">
            <a:latin typeface="Comic Sans MS" pitchFamily="66" charset="0"/>
          </a:endParaRPr>
        </a:p>
      </dgm:t>
    </dgm:pt>
    <dgm:pt modelId="{ACC2194D-427B-40D1-8471-4689AE2B48ED}" type="sibTrans" cxnId="{00294D03-A1DD-4331-AFB6-8F33F3ADB008}">
      <dgm:prSet/>
      <dgm:spPr/>
      <dgm:t>
        <a:bodyPr/>
        <a:lstStyle/>
        <a:p>
          <a:endParaRPr lang="el-GR" sz="2400">
            <a:latin typeface="Comic Sans MS" pitchFamily="66" charset="0"/>
          </a:endParaRPr>
        </a:p>
      </dgm:t>
    </dgm:pt>
    <dgm:pt modelId="{D297181B-0585-4347-9024-414155ACBA56}" type="pres">
      <dgm:prSet presAssocID="{C5BD0748-8B22-479E-B335-FAFFE52D53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ECAD1452-E8A7-46E5-8D53-A1A50232FDE5}" type="pres">
      <dgm:prSet presAssocID="{B678A7EC-895C-462A-84D8-26CE99F30333}" presName="root" presStyleCnt="0"/>
      <dgm:spPr/>
    </dgm:pt>
    <dgm:pt modelId="{5F90F3CC-47A8-4154-B46D-1907CBB2A39C}" type="pres">
      <dgm:prSet presAssocID="{B678A7EC-895C-462A-84D8-26CE99F30333}" presName="rootComposite" presStyleCnt="0"/>
      <dgm:spPr/>
    </dgm:pt>
    <dgm:pt modelId="{C8FC1E1C-BE0A-4A8E-A7FB-CFA2BA70EA6E}" type="pres">
      <dgm:prSet presAssocID="{B678A7EC-895C-462A-84D8-26CE99F30333}" presName="rootText" presStyleLbl="node1" presStyleIdx="0" presStyleCnt="1" custLinFactNeighborX="-33934" custLinFactNeighborY="-250"/>
      <dgm:spPr/>
      <dgm:t>
        <a:bodyPr/>
        <a:lstStyle/>
        <a:p>
          <a:endParaRPr lang="el-GR"/>
        </a:p>
      </dgm:t>
    </dgm:pt>
    <dgm:pt modelId="{C689B922-1B1F-4F68-BC2C-90A45981B354}" type="pres">
      <dgm:prSet presAssocID="{B678A7EC-895C-462A-84D8-26CE99F30333}" presName="rootConnector" presStyleLbl="node1" presStyleIdx="0" presStyleCnt="1"/>
      <dgm:spPr/>
      <dgm:t>
        <a:bodyPr/>
        <a:lstStyle/>
        <a:p>
          <a:endParaRPr lang="el-GR"/>
        </a:p>
      </dgm:t>
    </dgm:pt>
    <dgm:pt modelId="{BE4B948E-7AE6-48E6-B93A-2EF29F464B31}" type="pres">
      <dgm:prSet presAssocID="{B678A7EC-895C-462A-84D8-26CE99F30333}" presName="childShape" presStyleCnt="0"/>
      <dgm:spPr/>
    </dgm:pt>
    <dgm:pt modelId="{9AC92B25-BE7F-4B63-A4E7-456A624E3EED}" type="pres">
      <dgm:prSet presAssocID="{698FCACF-3542-4C2E-9E1A-E9C500CBCEBD}" presName="Name13" presStyleLbl="parChTrans1D2" presStyleIdx="0" presStyleCnt="2"/>
      <dgm:spPr/>
      <dgm:t>
        <a:bodyPr/>
        <a:lstStyle/>
        <a:p>
          <a:endParaRPr lang="el-GR"/>
        </a:p>
      </dgm:t>
    </dgm:pt>
    <dgm:pt modelId="{8A36F1BD-B835-427F-A554-302E44C3B8AC}" type="pres">
      <dgm:prSet presAssocID="{462EB9A1-BC0B-4D0E-8B76-37E06A903E7B}" presName="childText" presStyleLbl="bgAcc1" presStyleIdx="0" presStyleCnt="2" custScaleX="204138" custScaleY="23045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56017EA-2D0C-43D5-B818-6F8BDF2E1F8F}" type="pres">
      <dgm:prSet presAssocID="{42AB4CB9-22BB-458A-BFFA-50C27D275269}" presName="Name13" presStyleLbl="parChTrans1D2" presStyleIdx="1" presStyleCnt="2"/>
      <dgm:spPr/>
      <dgm:t>
        <a:bodyPr/>
        <a:lstStyle/>
        <a:p>
          <a:endParaRPr lang="el-GR"/>
        </a:p>
      </dgm:t>
    </dgm:pt>
    <dgm:pt modelId="{B7B349C1-6828-42C3-A2D5-84A4D3CFA4F1}" type="pres">
      <dgm:prSet presAssocID="{ACAD0864-6711-499F-A99D-D9B6A68B1AEA}" presName="childText" presStyleLbl="bgAcc1" presStyleIdx="1" presStyleCnt="2" custScaleX="229391" custScaleY="16995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0604580-6513-42D4-8784-7908BBAF7761}" type="presOf" srcId="{42AB4CB9-22BB-458A-BFFA-50C27D275269}" destId="{356017EA-2D0C-43D5-B818-6F8BDF2E1F8F}" srcOrd="0" destOrd="0" presId="urn:microsoft.com/office/officeart/2005/8/layout/hierarchy3"/>
    <dgm:cxn modelId="{00294D03-A1DD-4331-AFB6-8F33F3ADB008}" srcId="{B678A7EC-895C-462A-84D8-26CE99F30333}" destId="{ACAD0864-6711-499F-A99D-D9B6A68B1AEA}" srcOrd="1" destOrd="0" parTransId="{42AB4CB9-22BB-458A-BFFA-50C27D275269}" sibTransId="{ACC2194D-427B-40D1-8471-4689AE2B48ED}"/>
    <dgm:cxn modelId="{C1EB6215-5D04-488E-A549-CBE1F5D54147}" srcId="{B678A7EC-895C-462A-84D8-26CE99F30333}" destId="{462EB9A1-BC0B-4D0E-8B76-37E06A903E7B}" srcOrd="0" destOrd="0" parTransId="{698FCACF-3542-4C2E-9E1A-E9C500CBCEBD}" sibTransId="{1A6DC236-121C-41F9-96E4-A7228BE6AADF}"/>
    <dgm:cxn modelId="{EA0403AF-AC00-4B2B-8B68-9F97268CBD3A}" type="presOf" srcId="{698FCACF-3542-4C2E-9E1A-E9C500CBCEBD}" destId="{9AC92B25-BE7F-4B63-A4E7-456A624E3EED}" srcOrd="0" destOrd="0" presId="urn:microsoft.com/office/officeart/2005/8/layout/hierarchy3"/>
    <dgm:cxn modelId="{F6A1A333-52E1-49AF-A996-29D2ADDD8A55}" srcId="{C5BD0748-8B22-479E-B335-FAFFE52D533A}" destId="{B678A7EC-895C-462A-84D8-26CE99F30333}" srcOrd="0" destOrd="0" parTransId="{6A6CF4A5-F993-4457-80AC-FC88F2BAB29B}" sibTransId="{9713F3ED-9CDF-46F2-9F65-14314AF2B500}"/>
    <dgm:cxn modelId="{2084B1E8-4B7F-45A4-8637-3188140867FD}" type="presOf" srcId="{C5BD0748-8B22-479E-B335-FAFFE52D533A}" destId="{D297181B-0585-4347-9024-414155ACBA56}" srcOrd="0" destOrd="0" presId="urn:microsoft.com/office/officeart/2005/8/layout/hierarchy3"/>
    <dgm:cxn modelId="{678716FA-7A06-4CB9-87EB-AAF92B3D044D}" type="presOf" srcId="{ACAD0864-6711-499F-A99D-D9B6A68B1AEA}" destId="{B7B349C1-6828-42C3-A2D5-84A4D3CFA4F1}" srcOrd="0" destOrd="0" presId="urn:microsoft.com/office/officeart/2005/8/layout/hierarchy3"/>
    <dgm:cxn modelId="{5955E9C3-048F-473F-9517-F8CF4C6475AD}" type="presOf" srcId="{B678A7EC-895C-462A-84D8-26CE99F30333}" destId="{C689B922-1B1F-4F68-BC2C-90A45981B354}" srcOrd="1" destOrd="0" presId="urn:microsoft.com/office/officeart/2005/8/layout/hierarchy3"/>
    <dgm:cxn modelId="{FDD99F2E-2ACB-4411-83A5-1CB3729ACAB1}" type="presOf" srcId="{462EB9A1-BC0B-4D0E-8B76-37E06A903E7B}" destId="{8A36F1BD-B835-427F-A554-302E44C3B8AC}" srcOrd="0" destOrd="0" presId="urn:microsoft.com/office/officeart/2005/8/layout/hierarchy3"/>
    <dgm:cxn modelId="{6257FC29-9A28-478A-8970-4D2DC2A3C66A}" type="presOf" srcId="{B678A7EC-895C-462A-84D8-26CE99F30333}" destId="{C8FC1E1C-BE0A-4A8E-A7FB-CFA2BA70EA6E}" srcOrd="0" destOrd="0" presId="urn:microsoft.com/office/officeart/2005/8/layout/hierarchy3"/>
    <dgm:cxn modelId="{8F163AEE-0100-4A9E-90C4-C5212EC9E73A}" type="presParOf" srcId="{D297181B-0585-4347-9024-414155ACBA56}" destId="{ECAD1452-E8A7-46E5-8D53-A1A50232FDE5}" srcOrd="0" destOrd="0" presId="urn:microsoft.com/office/officeart/2005/8/layout/hierarchy3"/>
    <dgm:cxn modelId="{4B998105-948C-41EE-B68C-867B2A2707F2}" type="presParOf" srcId="{ECAD1452-E8A7-46E5-8D53-A1A50232FDE5}" destId="{5F90F3CC-47A8-4154-B46D-1907CBB2A39C}" srcOrd="0" destOrd="0" presId="urn:microsoft.com/office/officeart/2005/8/layout/hierarchy3"/>
    <dgm:cxn modelId="{27ADAB86-4940-4B26-956D-5CD6AC2EBB28}" type="presParOf" srcId="{5F90F3CC-47A8-4154-B46D-1907CBB2A39C}" destId="{C8FC1E1C-BE0A-4A8E-A7FB-CFA2BA70EA6E}" srcOrd="0" destOrd="0" presId="urn:microsoft.com/office/officeart/2005/8/layout/hierarchy3"/>
    <dgm:cxn modelId="{9AD9E876-533B-4E9E-B85F-B639D56DBB11}" type="presParOf" srcId="{5F90F3CC-47A8-4154-B46D-1907CBB2A39C}" destId="{C689B922-1B1F-4F68-BC2C-90A45981B354}" srcOrd="1" destOrd="0" presId="urn:microsoft.com/office/officeart/2005/8/layout/hierarchy3"/>
    <dgm:cxn modelId="{657BCF76-FEE8-425C-AAE4-3F71F7C65325}" type="presParOf" srcId="{ECAD1452-E8A7-46E5-8D53-A1A50232FDE5}" destId="{BE4B948E-7AE6-48E6-B93A-2EF29F464B31}" srcOrd="1" destOrd="0" presId="urn:microsoft.com/office/officeart/2005/8/layout/hierarchy3"/>
    <dgm:cxn modelId="{8ADD4A38-A913-413B-B040-C8311DF2373F}" type="presParOf" srcId="{BE4B948E-7AE6-48E6-B93A-2EF29F464B31}" destId="{9AC92B25-BE7F-4B63-A4E7-456A624E3EED}" srcOrd="0" destOrd="0" presId="urn:microsoft.com/office/officeart/2005/8/layout/hierarchy3"/>
    <dgm:cxn modelId="{F0D3EA4C-E384-4D6F-BB70-84918E24D204}" type="presParOf" srcId="{BE4B948E-7AE6-48E6-B93A-2EF29F464B31}" destId="{8A36F1BD-B835-427F-A554-302E44C3B8AC}" srcOrd="1" destOrd="0" presId="urn:microsoft.com/office/officeart/2005/8/layout/hierarchy3"/>
    <dgm:cxn modelId="{BE18CF2E-A5D8-46BC-8792-62B054E78083}" type="presParOf" srcId="{BE4B948E-7AE6-48E6-B93A-2EF29F464B31}" destId="{356017EA-2D0C-43D5-B818-6F8BDF2E1F8F}" srcOrd="2" destOrd="0" presId="urn:microsoft.com/office/officeart/2005/8/layout/hierarchy3"/>
    <dgm:cxn modelId="{0471EA42-1325-4F14-86FD-30272F67A8F8}" type="presParOf" srcId="{BE4B948E-7AE6-48E6-B93A-2EF29F464B31}" destId="{B7B349C1-6828-42C3-A2D5-84A4D3CFA4F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BE6CBD-0586-41CB-8903-F42C57BA5BF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B2302C4B-FDC7-49E1-A15B-E12BD2486CAD}">
      <dgm:prSet/>
      <dgm:spPr/>
      <dgm:t>
        <a:bodyPr/>
        <a:lstStyle/>
        <a:p>
          <a:pPr rtl="0"/>
          <a:r>
            <a:rPr lang="el-GR" dirty="0" smtClean="0"/>
            <a:t>ΕΙΝΑΙ </a:t>
          </a:r>
          <a:r>
            <a:rPr lang="el-GR" b="0" i="0" baseline="0" dirty="0" smtClean="0"/>
            <a:t>εξόρυξη</a:t>
          </a:r>
          <a:endParaRPr lang="el-GR" dirty="0"/>
        </a:p>
      </dgm:t>
    </dgm:pt>
    <dgm:pt modelId="{12FA627E-B1A0-4D71-A670-A265D8DF3DAA}" type="parTrans" cxnId="{C706231B-212D-4792-9AD8-529F4FBA8B10}">
      <dgm:prSet/>
      <dgm:spPr/>
      <dgm:t>
        <a:bodyPr/>
        <a:lstStyle/>
        <a:p>
          <a:endParaRPr lang="el-GR"/>
        </a:p>
      </dgm:t>
    </dgm:pt>
    <dgm:pt modelId="{F3B013D3-3E61-4399-B524-508808260DAE}" type="sibTrans" cxnId="{C706231B-212D-4792-9AD8-529F4FBA8B10}">
      <dgm:prSet/>
      <dgm:spPr/>
      <dgm:t>
        <a:bodyPr/>
        <a:lstStyle/>
        <a:p>
          <a:endParaRPr lang="el-GR"/>
        </a:p>
      </dgm:t>
    </dgm:pt>
    <dgm:pt modelId="{15144B86-2789-4DB0-B43C-995949843C58}">
      <dgm:prSet custT="1"/>
      <dgm:spPr/>
      <dgm:t>
        <a:bodyPr/>
        <a:lstStyle/>
        <a:p>
          <a:pPr rtl="0"/>
          <a:r>
            <a:rPr lang="el-GR" sz="2400" b="0" i="0" baseline="0" dirty="0" smtClean="0">
              <a:latin typeface="Comic Sans MS" pitchFamily="66" charset="0"/>
            </a:rPr>
            <a:t>Η εύρεση παρόμοιων βιβλίων σε ένα </a:t>
          </a:r>
          <a:r>
            <a:rPr lang="el-GR" sz="2400" b="0" i="0" baseline="0" dirty="0" err="1" smtClean="0">
              <a:latin typeface="Comic Sans MS" pitchFamily="66" charset="0"/>
            </a:rPr>
            <a:t>ηλ</a:t>
          </a:r>
          <a:r>
            <a:rPr lang="el-GR" sz="2400" dirty="0" smtClean="0">
              <a:latin typeface="Comic Sans MS" pitchFamily="66" charset="0"/>
            </a:rPr>
            <a:t>/</a:t>
          </a:r>
          <a:r>
            <a:rPr lang="el-GR" sz="2400" dirty="0" err="1" smtClean="0">
              <a:latin typeface="Comic Sans MS" pitchFamily="66" charset="0"/>
            </a:rPr>
            <a:t>κό</a:t>
          </a:r>
          <a:r>
            <a:rPr lang="el-GR" sz="2400" b="0" i="0" dirty="0" smtClean="0">
              <a:latin typeface="Comic Sans MS" pitchFamily="66" charset="0"/>
            </a:rPr>
            <a:t> κατάστημα με βάση το περιεχόμενο τους</a:t>
          </a:r>
          <a:endParaRPr lang="el-GR" sz="2400" b="0" i="0" baseline="0" dirty="0">
            <a:latin typeface="Comic Sans MS" pitchFamily="66" charset="0"/>
          </a:endParaRPr>
        </a:p>
      </dgm:t>
    </dgm:pt>
    <dgm:pt modelId="{A3201FC8-53D5-492B-87DD-95E0BF00E972}" type="parTrans" cxnId="{DB461CE3-F98B-41FA-942A-0684A7933F5D}">
      <dgm:prSet/>
      <dgm:spPr/>
      <dgm:t>
        <a:bodyPr/>
        <a:lstStyle/>
        <a:p>
          <a:endParaRPr lang="el-GR"/>
        </a:p>
      </dgm:t>
    </dgm:pt>
    <dgm:pt modelId="{01DDAA66-B9E7-4327-A16E-D488E4EEE505}" type="sibTrans" cxnId="{DB461CE3-F98B-41FA-942A-0684A7933F5D}">
      <dgm:prSet/>
      <dgm:spPr/>
      <dgm:t>
        <a:bodyPr/>
        <a:lstStyle/>
        <a:p>
          <a:endParaRPr lang="el-GR"/>
        </a:p>
      </dgm:t>
    </dgm:pt>
    <dgm:pt modelId="{FE53204E-D8F3-4AD2-8C88-5AE3BA028FE8}">
      <dgm:prSet custT="1"/>
      <dgm:spPr/>
      <dgm:t>
        <a:bodyPr/>
        <a:lstStyle/>
        <a:p>
          <a:pPr rtl="0"/>
          <a:r>
            <a:rPr lang="el-GR" sz="2400" b="0" i="0" baseline="0" dirty="0" smtClean="0">
              <a:latin typeface="Comic Sans MS" pitchFamily="66" charset="0"/>
            </a:rPr>
            <a:t>Ορισμένα ονόματα είναι πιο συχνά σε συγκεκριμένες περιοχές</a:t>
          </a:r>
          <a:endParaRPr lang="el-GR" sz="2400" dirty="0">
            <a:latin typeface="Comic Sans MS" pitchFamily="66" charset="0"/>
          </a:endParaRPr>
        </a:p>
      </dgm:t>
    </dgm:pt>
    <dgm:pt modelId="{B41698C6-4970-4917-A2C0-38C3B2BFFD2C}" type="parTrans" cxnId="{5745F975-EC1B-49D8-844A-45E8E4524BBE}">
      <dgm:prSet/>
      <dgm:spPr/>
      <dgm:t>
        <a:bodyPr/>
        <a:lstStyle/>
        <a:p>
          <a:endParaRPr lang="el-GR"/>
        </a:p>
      </dgm:t>
    </dgm:pt>
    <dgm:pt modelId="{65F589BB-FDE6-43D3-B979-3EB8994D2707}" type="sibTrans" cxnId="{5745F975-EC1B-49D8-844A-45E8E4524BBE}">
      <dgm:prSet/>
      <dgm:spPr/>
      <dgm:t>
        <a:bodyPr/>
        <a:lstStyle/>
        <a:p>
          <a:endParaRPr lang="el-GR"/>
        </a:p>
      </dgm:t>
    </dgm:pt>
    <dgm:pt modelId="{FB326C41-11F4-4555-8B32-7064E725C4B7}">
      <dgm:prSet custT="1"/>
      <dgm:spPr/>
      <dgm:t>
        <a:bodyPr/>
        <a:lstStyle/>
        <a:p>
          <a:pPr rtl="0"/>
          <a:r>
            <a:rPr lang="el-GR" sz="2400" dirty="0" smtClean="0">
              <a:latin typeface="Comic Sans MS" pitchFamily="66" charset="0"/>
            </a:rPr>
            <a:t>Το φιλτράρισμα </a:t>
          </a:r>
          <a:r>
            <a:rPr lang="el-GR" sz="2400" b="0" i="0" dirty="0" smtClean="0">
              <a:latin typeface="Comic Sans MS" pitchFamily="66" charset="0"/>
            </a:rPr>
            <a:t>ανεπιθύμητων μηνυμάτων</a:t>
          </a:r>
          <a:endParaRPr lang="el-GR" sz="2400" b="0" i="0" baseline="0" dirty="0">
            <a:latin typeface="Comic Sans MS" pitchFamily="66" charset="0"/>
          </a:endParaRPr>
        </a:p>
      </dgm:t>
    </dgm:pt>
    <dgm:pt modelId="{047F6910-92C4-42E5-8B55-1288A515C323}" type="parTrans" cxnId="{83A11429-4EE8-49D0-A578-183440147C4B}">
      <dgm:prSet/>
      <dgm:spPr/>
      <dgm:t>
        <a:bodyPr/>
        <a:lstStyle/>
        <a:p>
          <a:endParaRPr lang="el-GR"/>
        </a:p>
      </dgm:t>
    </dgm:pt>
    <dgm:pt modelId="{33476D9A-803E-41F5-963F-1F2D3A50B826}" type="sibTrans" cxnId="{83A11429-4EE8-49D0-A578-183440147C4B}">
      <dgm:prSet/>
      <dgm:spPr/>
      <dgm:t>
        <a:bodyPr/>
        <a:lstStyle/>
        <a:p>
          <a:endParaRPr lang="el-GR"/>
        </a:p>
      </dgm:t>
    </dgm:pt>
    <dgm:pt modelId="{E853C553-CB4E-47EB-B720-6E77A96EB734}" type="pres">
      <dgm:prSet presAssocID="{97BE6CBD-0586-41CB-8903-F42C57BA5B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1FF7446-A20D-47FA-B8BE-DFFDE906B827}" type="pres">
      <dgm:prSet presAssocID="{B2302C4B-FDC7-49E1-A15B-E12BD2486CAD}" presName="linNode" presStyleCnt="0"/>
      <dgm:spPr/>
    </dgm:pt>
    <dgm:pt modelId="{96ED6E6C-BE9E-416B-9604-7F60EB8B8705}" type="pres">
      <dgm:prSet presAssocID="{B2302C4B-FDC7-49E1-A15B-E12BD2486CAD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3669906-417B-4F7A-80AF-C6D1644ACDAD}" type="pres">
      <dgm:prSet presAssocID="{B2302C4B-FDC7-49E1-A15B-E12BD2486CAD}" presName="descendantText" presStyleLbl="alignAccFollowNode1" presStyleIdx="0" presStyleCnt="1" custScaleY="12172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B461CE3-F98B-41FA-942A-0684A7933F5D}" srcId="{B2302C4B-FDC7-49E1-A15B-E12BD2486CAD}" destId="{15144B86-2789-4DB0-B43C-995949843C58}" srcOrd="0" destOrd="0" parTransId="{A3201FC8-53D5-492B-87DD-95E0BF00E972}" sibTransId="{01DDAA66-B9E7-4327-A16E-D488E4EEE505}"/>
    <dgm:cxn modelId="{6A704BA3-BB8D-4261-9358-A3E720989D66}" type="presOf" srcId="{FE53204E-D8F3-4AD2-8C88-5AE3BA028FE8}" destId="{93669906-417B-4F7A-80AF-C6D1644ACDAD}" srcOrd="0" destOrd="1" presId="urn:microsoft.com/office/officeart/2005/8/layout/vList5"/>
    <dgm:cxn modelId="{83A11429-4EE8-49D0-A578-183440147C4B}" srcId="{B2302C4B-FDC7-49E1-A15B-E12BD2486CAD}" destId="{FB326C41-11F4-4555-8B32-7064E725C4B7}" srcOrd="2" destOrd="0" parTransId="{047F6910-92C4-42E5-8B55-1288A515C323}" sibTransId="{33476D9A-803E-41F5-963F-1F2D3A50B826}"/>
    <dgm:cxn modelId="{D1B77DCD-543E-4188-8271-CBFFAEE4C55C}" type="presOf" srcId="{15144B86-2789-4DB0-B43C-995949843C58}" destId="{93669906-417B-4F7A-80AF-C6D1644ACDAD}" srcOrd="0" destOrd="0" presId="urn:microsoft.com/office/officeart/2005/8/layout/vList5"/>
    <dgm:cxn modelId="{DEF2C0E6-8ACE-4EEA-B5CC-65B2803A422A}" type="presOf" srcId="{FB326C41-11F4-4555-8B32-7064E725C4B7}" destId="{93669906-417B-4F7A-80AF-C6D1644ACDAD}" srcOrd="0" destOrd="2" presId="urn:microsoft.com/office/officeart/2005/8/layout/vList5"/>
    <dgm:cxn modelId="{9B258A5E-2225-4EFC-9280-44C52609A29C}" type="presOf" srcId="{97BE6CBD-0586-41CB-8903-F42C57BA5BF4}" destId="{E853C553-CB4E-47EB-B720-6E77A96EB734}" srcOrd="0" destOrd="0" presId="urn:microsoft.com/office/officeart/2005/8/layout/vList5"/>
    <dgm:cxn modelId="{C706231B-212D-4792-9AD8-529F4FBA8B10}" srcId="{97BE6CBD-0586-41CB-8903-F42C57BA5BF4}" destId="{B2302C4B-FDC7-49E1-A15B-E12BD2486CAD}" srcOrd="0" destOrd="0" parTransId="{12FA627E-B1A0-4D71-A670-A265D8DF3DAA}" sibTransId="{F3B013D3-3E61-4399-B524-508808260DAE}"/>
    <dgm:cxn modelId="{5745F975-EC1B-49D8-844A-45E8E4524BBE}" srcId="{B2302C4B-FDC7-49E1-A15B-E12BD2486CAD}" destId="{FE53204E-D8F3-4AD2-8C88-5AE3BA028FE8}" srcOrd="1" destOrd="0" parTransId="{B41698C6-4970-4917-A2C0-38C3B2BFFD2C}" sibTransId="{65F589BB-FDE6-43D3-B979-3EB8994D2707}"/>
    <dgm:cxn modelId="{CAEE35C7-4D82-4E9F-A9C9-0E563576E212}" type="presOf" srcId="{B2302C4B-FDC7-49E1-A15B-E12BD2486CAD}" destId="{96ED6E6C-BE9E-416B-9604-7F60EB8B8705}" srcOrd="0" destOrd="0" presId="urn:microsoft.com/office/officeart/2005/8/layout/vList5"/>
    <dgm:cxn modelId="{108AADE4-4BD1-4F80-B247-D2CD2C1BBBE4}" type="presParOf" srcId="{E853C553-CB4E-47EB-B720-6E77A96EB734}" destId="{B1FF7446-A20D-47FA-B8BE-DFFDE906B827}" srcOrd="0" destOrd="0" presId="urn:microsoft.com/office/officeart/2005/8/layout/vList5"/>
    <dgm:cxn modelId="{26FDE46E-1FC6-4541-A5EC-27485B5E3669}" type="presParOf" srcId="{B1FF7446-A20D-47FA-B8BE-DFFDE906B827}" destId="{96ED6E6C-BE9E-416B-9604-7F60EB8B8705}" srcOrd="0" destOrd="0" presId="urn:microsoft.com/office/officeart/2005/8/layout/vList5"/>
    <dgm:cxn modelId="{31A15D80-A8CF-46E6-8F23-2611001DC2B6}" type="presParOf" srcId="{B1FF7446-A20D-47FA-B8BE-DFFDE906B827}" destId="{93669906-417B-4F7A-80AF-C6D1644ACDA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FC1E1C-BE0A-4A8E-A7FB-CFA2BA70EA6E}">
      <dsp:nvSpPr>
        <dsp:cNvPr id="0" name=""/>
        <dsp:cNvSpPr/>
      </dsp:nvSpPr>
      <dsp:spPr>
        <a:xfrm>
          <a:off x="0" y="307071"/>
          <a:ext cx="1649282" cy="8246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Comic Sans MS" pitchFamily="66" charset="0"/>
            </a:rPr>
            <a:t>ΔΕΝ είναι εξόρυξη</a:t>
          </a:r>
          <a:endParaRPr lang="el-GR" sz="2400" kern="1200" dirty="0">
            <a:latin typeface="Comic Sans MS" pitchFamily="66" charset="0"/>
          </a:endParaRPr>
        </a:p>
      </dsp:txBody>
      <dsp:txXfrm>
        <a:off x="0" y="307071"/>
        <a:ext cx="1649282" cy="824641"/>
      </dsp:txXfrm>
    </dsp:sp>
    <dsp:sp modelId="{9AC92B25-BE7F-4B63-A4E7-456A624E3EED}">
      <dsp:nvSpPr>
        <dsp:cNvPr id="0" name=""/>
        <dsp:cNvSpPr/>
      </dsp:nvSpPr>
      <dsp:spPr>
        <a:xfrm>
          <a:off x="164928" y="1131713"/>
          <a:ext cx="165470" cy="1158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8435"/>
              </a:lnTo>
              <a:lnTo>
                <a:pt x="165470" y="115843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6F1BD-B835-427F-A554-302E44C3B8AC}">
      <dsp:nvSpPr>
        <dsp:cNvPr id="0" name=""/>
        <dsp:cNvSpPr/>
      </dsp:nvSpPr>
      <dsp:spPr>
        <a:xfrm>
          <a:off x="330398" y="1339935"/>
          <a:ext cx="2693450" cy="19004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Comic Sans MS" pitchFamily="66" charset="0"/>
            </a:rPr>
            <a:t>Η εύρεση ονομάτων σε ένα τηλεφωνικό κατάλογο</a:t>
          </a:r>
          <a:endParaRPr lang="el-GR" sz="2400" kern="1200" dirty="0">
            <a:latin typeface="Comic Sans MS" pitchFamily="66" charset="0"/>
          </a:endParaRPr>
        </a:p>
      </dsp:txBody>
      <dsp:txXfrm>
        <a:off x="330398" y="1339935"/>
        <a:ext cx="2693450" cy="1900427"/>
      </dsp:txXfrm>
    </dsp:sp>
    <dsp:sp modelId="{356017EA-2D0C-43D5-B818-6F8BDF2E1F8F}">
      <dsp:nvSpPr>
        <dsp:cNvPr id="0" name=""/>
        <dsp:cNvSpPr/>
      </dsp:nvSpPr>
      <dsp:spPr>
        <a:xfrm>
          <a:off x="164928" y="1131713"/>
          <a:ext cx="165470" cy="3015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5577"/>
              </a:lnTo>
              <a:lnTo>
                <a:pt x="165470" y="301557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349C1-6828-42C3-A2D5-84A4D3CFA4F1}">
      <dsp:nvSpPr>
        <dsp:cNvPr id="0" name=""/>
        <dsp:cNvSpPr/>
      </dsp:nvSpPr>
      <dsp:spPr>
        <a:xfrm>
          <a:off x="330398" y="3446522"/>
          <a:ext cx="3026645" cy="1401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400" kern="1200" dirty="0" smtClean="0">
              <a:latin typeface="Comic Sans MS" pitchFamily="66" charset="0"/>
            </a:rPr>
            <a:t>Η επερώτηση σε μια μηχανή αναζήτησης στο διαδίκτυο</a:t>
          </a:r>
          <a:endParaRPr lang="el-GR" sz="2400" kern="1200" dirty="0">
            <a:latin typeface="Comic Sans MS" pitchFamily="66" charset="0"/>
          </a:endParaRPr>
        </a:p>
      </dsp:txBody>
      <dsp:txXfrm>
        <a:off x="330398" y="3446522"/>
        <a:ext cx="3026645" cy="14015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669906-417B-4F7A-80AF-C6D1644ACDAD}">
      <dsp:nvSpPr>
        <dsp:cNvPr id="0" name=""/>
        <dsp:cNvSpPr/>
      </dsp:nvSpPr>
      <dsp:spPr>
        <a:xfrm rot="5400000">
          <a:off x="1264846" y="841925"/>
          <a:ext cx="5157190" cy="361735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b="0" i="0" kern="1200" baseline="0" dirty="0" smtClean="0">
              <a:latin typeface="Comic Sans MS" pitchFamily="66" charset="0"/>
            </a:rPr>
            <a:t>Η εύρεση παρόμοιων βιβλίων σε ένα </a:t>
          </a:r>
          <a:r>
            <a:rPr lang="el-GR" sz="2400" b="0" i="0" kern="1200" baseline="0" dirty="0" err="1" smtClean="0">
              <a:latin typeface="Comic Sans MS" pitchFamily="66" charset="0"/>
            </a:rPr>
            <a:t>ηλ</a:t>
          </a:r>
          <a:r>
            <a:rPr lang="el-GR" sz="2400" kern="1200" dirty="0" smtClean="0">
              <a:latin typeface="Comic Sans MS" pitchFamily="66" charset="0"/>
            </a:rPr>
            <a:t>/</a:t>
          </a:r>
          <a:r>
            <a:rPr lang="el-GR" sz="2400" kern="1200" dirty="0" err="1" smtClean="0">
              <a:latin typeface="Comic Sans MS" pitchFamily="66" charset="0"/>
            </a:rPr>
            <a:t>κό</a:t>
          </a:r>
          <a:r>
            <a:rPr lang="el-GR" sz="2400" b="0" i="0" kern="1200" dirty="0" smtClean="0">
              <a:latin typeface="Comic Sans MS" pitchFamily="66" charset="0"/>
            </a:rPr>
            <a:t> κατάστημα με βάση το περιεχόμενο τους</a:t>
          </a:r>
          <a:endParaRPr lang="el-GR" sz="2400" b="0" i="0" kern="1200" baseline="0" dirty="0">
            <a:latin typeface="Comic Sans MS" pitchFamily="66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b="0" i="0" kern="1200" baseline="0" dirty="0" smtClean="0">
              <a:latin typeface="Comic Sans MS" pitchFamily="66" charset="0"/>
            </a:rPr>
            <a:t>Ορισμένα ονόματα είναι πιο συχνά σε συγκεκριμένες περιοχές</a:t>
          </a:r>
          <a:endParaRPr lang="el-GR" sz="2400" kern="1200" dirty="0">
            <a:latin typeface="Comic Sans MS" pitchFamily="66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2400" kern="1200" dirty="0" smtClean="0">
              <a:latin typeface="Comic Sans MS" pitchFamily="66" charset="0"/>
            </a:rPr>
            <a:t>Το φιλτράρισμα </a:t>
          </a:r>
          <a:r>
            <a:rPr lang="el-GR" sz="2400" b="0" i="0" kern="1200" dirty="0" smtClean="0">
              <a:latin typeface="Comic Sans MS" pitchFamily="66" charset="0"/>
            </a:rPr>
            <a:t>ανεπιθύμητων μηνυμάτων</a:t>
          </a:r>
          <a:endParaRPr lang="el-GR" sz="2400" b="0" i="0" kern="1200" baseline="0" dirty="0">
            <a:latin typeface="Comic Sans MS" pitchFamily="66" charset="0"/>
          </a:endParaRPr>
        </a:p>
      </dsp:txBody>
      <dsp:txXfrm rot="5400000">
        <a:off x="1264846" y="841925"/>
        <a:ext cx="5157190" cy="3617356"/>
      </dsp:txXfrm>
    </dsp:sp>
    <dsp:sp modelId="{96ED6E6C-BE9E-416B-9604-7F60EB8B8705}">
      <dsp:nvSpPr>
        <dsp:cNvPr id="0" name=""/>
        <dsp:cNvSpPr/>
      </dsp:nvSpPr>
      <dsp:spPr>
        <a:xfrm>
          <a:off x="0" y="2588"/>
          <a:ext cx="2034763" cy="52960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600" kern="1200" dirty="0" smtClean="0"/>
            <a:t>ΕΙΝΑΙ </a:t>
          </a:r>
          <a:r>
            <a:rPr lang="el-GR" sz="3600" b="0" i="0" kern="1200" baseline="0" dirty="0" smtClean="0"/>
            <a:t>εξόρυξη</a:t>
          </a:r>
          <a:endParaRPr lang="el-GR" sz="3600" kern="1200" dirty="0"/>
        </a:p>
      </dsp:txBody>
      <dsp:txXfrm>
        <a:off x="0" y="2588"/>
        <a:ext cx="2034763" cy="5296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A8418-22CD-4F8E-8E5F-07482FA0F393}" type="datetimeFigureOut">
              <a:rPr lang="el-GR" smtClean="0"/>
              <a:pPr/>
              <a:t>29/11/2023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FAD54-7FD2-409C-B976-704134D6B3E4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FAD54-7FD2-409C-B976-704134D6B3E4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FAD54-7FD2-409C-B976-704134D6B3E4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FAD54-7FD2-409C-B976-704134D6B3E4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FAD54-7FD2-409C-B976-704134D6B3E4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1C3F35-3A36-40E3-9F5D-094CA82E38D6}" type="slidenum">
              <a:rPr lang="el-GR"/>
              <a:pPr/>
              <a:t>31</a:t>
            </a:fld>
            <a:endParaRPr lang="el-GR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29/11/2023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29/11/2023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2.doc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tom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papasotiriou.gr/results.asp?field=Author&amp;ty=2&amp;aid=20&amp;av=Margaret%20H.,Dunha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Comic Sans MS" pitchFamily="66" charset="0"/>
              </a:rPr>
              <a:t>Η Μηχανική Μάθηση στην Καινοτομία</a:t>
            </a:r>
            <a:r>
              <a:rPr lang="el-GR" dirty="0" smtClean="0">
                <a:latin typeface="Comic Sans MS" pitchFamily="66" charset="0"/>
              </a:rPr>
              <a:t/>
            </a:r>
            <a:br>
              <a:rPr lang="el-GR" dirty="0" smtClean="0">
                <a:latin typeface="Comic Sans MS" pitchFamily="66" charset="0"/>
              </a:rPr>
            </a:br>
            <a:r>
              <a:rPr lang="el-GR" dirty="0" smtClean="0">
                <a:latin typeface="Comic Sans MS" pitchFamily="66" charset="0"/>
              </a:rPr>
              <a:t/>
            </a:r>
            <a:br>
              <a:rPr lang="el-GR" dirty="0" smtClean="0">
                <a:latin typeface="Comic Sans MS" pitchFamily="66" charset="0"/>
              </a:rPr>
            </a:br>
            <a:endParaRPr lang="el-GR" dirty="0">
              <a:latin typeface="Comic Sans MS" pitchFamily="66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Κάτια </a:t>
            </a:r>
            <a:r>
              <a:rPr lang="el-GR" dirty="0" err="1" smtClean="0">
                <a:latin typeface="Comic Sans MS" pitchFamily="66" charset="0"/>
              </a:rPr>
              <a:t>Κερμανίδου</a:t>
            </a:r>
            <a:endParaRPr lang="el-GR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kerman@ionio.gr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59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M</a:t>
            </a:r>
            <a:r>
              <a:rPr lang="el-GR" sz="3200" dirty="0" err="1" smtClean="0">
                <a:latin typeface="Comic Sans MS" pitchFamily="66" charset="0"/>
              </a:rPr>
              <a:t>ηχανική</a:t>
            </a:r>
            <a:r>
              <a:rPr lang="el-GR" sz="3200" dirty="0" smtClean="0">
                <a:latin typeface="Comic Sans MS" pitchFamily="66" charset="0"/>
              </a:rPr>
              <a:t> Μάθηση</a:t>
            </a:r>
            <a:r>
              <a:rPr lang="en-US" sz="3200" dirty="0" smtClean="0">
                <a:latin typeface="Comic Sans MS" pitchFamily="66" charset="0"/>
              </a:rPr>
              <a:t> (Machine Learning)</a:t>
            </a:r>
            <a:r>
              <a:rPr lang="el-GR" sz="3200" dirty="0" smtClean="0">
                <a:latin typeface="Comic Sans MS" pitchFamily="66" charset="0"/>
              </a:rPr>
              <a:t> </a:t>
            </a:r>
            <a:endParaRPr lang="el-GR" sz="3200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286520"/>
          </a:xfrm>
        </p:spPr>
        <p:txBody>
          <a:bodyPr>
            <a:noAutofit/>
          </a:bodyPr>
          <a:lstStyle/>
          <a:p>
            <a:r>
              <a:rPr lang="el-GR" sz="2000" b="1" dirty="0" smtClean="0">
                <a:latin typeface="Comic Sans MS" pitchFamily="66" charset="0"/>
              </a:rPr>
              <a:t>Η δημιουργία μοντέλων ή προτύπων από ένα σύνολο δεδομένων, από ένα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l-GR" sz="2000" b="1" dirty="0" smtClean="0">
                <a:latin typeface="Comic Sans MS" pitchFamily="66" charset="0"/>
              </a:rPr>
              <a:t>υπολογιστικό σύστημα, ονομάζεται μηχανική μάθηση.</a:t>
            </a:r>
            <a:endParaRPr lang="el-GR" sz="2000" dirty="0" smtClean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S</a:t>
            </a:r>
            <a:r>
              <a:rPr lang="el-GR" sz="2000" dirty="0" err="1" smtClean="0">
                <a:latin typeface="Comic Sans MS" pitchFamily="66" charset="0"/>
              </a:rPr>
              <a:t>imon</a:t>
            </a:r>
            <a:r>
              <a:rPr lang="el-GR" sz="2000" dirty="0" smtClean="0">
                <a:latin typeface="Comic Sans MS" pitchFamily="66" charset="0"/>
              </a:rPr>
              <a:t> (</a:t>
            </a:r>
            <a:r>
              <a:rPr lang="en-US" sz="2000" dirty="0" smtClean="0">
                <a:latin typeface="Comic Sans MS" pitchFamily="66" charset="0"/>
              </a:rPr>
              <a:t>19</a:t>
            </a:r>
            <a:r>
              <a:rPr lang="el-GR" sz="2000" dirty="0" smtClean="0">
                <a:latin typeface="Comic Sans MS" pitchFamily="66" charset="0"/>
              </a:rPr>
              <a:t>83)</a:t>
            </a:r>
          </a:p>
          <a:p>
            <a:pPr marL="361950" lvl="1" indent="-180975"/>
            <a:r>
              <a:rPr lang="el-GR" sz="2000" dirty="0" smtClean="0">
                <a:latin typeface="Comic Sans MS" pitchFamily="66" charset="0"/>
              </a:rPr>
              <a:t> "η μάθηση σηματοδοτεί προσαρμοστικές αλλαγές σε ένα σύστημα με την έννοια ότι αυτές του επιτρέπουν να κάνει την ίδια εργασία, ή εργασίες της ίδιας κατηγορίας, πιο αποδοτικά και αποτελεσματικά την επόμενη φορά".</a:t>
            </a:r>
          </a:p>
          <a:p>
            <a:r>
              <a:rPr lang="el-GR" sz="2000" dirty="0" err="1" smtClean="0">
                <a:latin typeface="Comic Sans MS" pitchFamily="66" charset="0"/>
              </a:rPr>
              <a:t>Carbonell</a:t>
            </a:r>
            <a:r>
              <a:rPr lang="el-GR" sz="2000" dirty="0" smtClean="0">
                <a:latin typeface="Comic Sans MS" pitchFamily="66" charset="0"/>
              </a:rPr>
              <a:t> (1987)</a:t>
            </a:r>
          </a:p>
          <a:p>
            <a:pPr lvl="1"/>
            <a:r>
              <a:rPr lang="el-GR" sz="2000" dirty="0" smtClean="0">
                <a:latin typeface="Comic Sans MS" pitchFamily="66" charset="0"/>
              </a:rPr>
              <a:t> "... η μελέτη υπολογιστικών μεθόδων για την απόκτηση νέας γνώσης, νέων δεξιοτήτων και νέων τρόπων οργάνωσης της υπάρχουσας γνώσης".</a:t>
            </a:r>
          </a:p>
          <a:p>
            <a:r>
              <a:rPr lang="el-GR" sz="2000" dirty="0" err="1" smtClean="0">
                <a:latin typeface="Comic Sans MS" pitchFamily="66" charset="0"/>
              </a:rPr>
              <a:t>Mitchell</a:t>
            </a:r>
            <a:r>
              <a:rPr lang="el-GR" sz="2000" dirty="0" smtClean="0">
                <a:latin typeface="Comic Sans MS" pitchFamily="66" charset="0"/>
              </a:rPr>
              <a:t> (1997)</a:t>
            </a:r>
          </a:p>
          <a:p>
            <a:pPr lvl="1"/>
            <a:r>
              <a:rPr lang="el-GR" sz="2000" dirty="0" smtClean="0">
                <a:latin typeface="Comic Sans MS" pitchFamily="66" charset="0"/>
              </a:rPr>
              <a:t>"Ένα πρόγραμμα υπολογιστή θεωρείται ότι μαθαίνει από την εμπειρία E σε σχέση με μια κατηγορία εργασιών Τ και μια μετρική απόδοσης P, αν η απόδοση του σε εργασίες της Τ, όπως μετριούνται από την P, βελτιώνονται με την εμπειρία E".</a:t>
            </a:r>
          </a:p>
          <a:p>
            <a:pPr lvl="1"/>
            <a:endParaRPr lang="el-GR" sz="2000" dirty="0" smtClean="0">
              <a:latin typeface="Comic Sans MS" pitchFamily="66" charset="0"/>
            </a:endParaRPr>
          </a:p>
          <a:p>
            <a:r>
              <a:rPr lang="el-GR" sz="2000" dirty="0" err="1" smtClean="0">
                <a:latin typeface="Comic Sans MS" pitchFamily="66" charset="0"/>
              </a:rPr>
              <a:t>Witten</a:t>
            </a:r>
            <a:r>
              <a:rPr lang="el-GR" sz="2000" dirty="0" smtClean="0">
                <a:latin typeface="Comic Sans MS" pitchFamily="66" charset="0"/>
              </a:rPr>
              <a:t> &amp; </a:t>
            </a:r>
            <a:r>
              <a:rPr lang="el-GR" sz="2000" dirty="0" err="1" smtClean="0">
                <a:latin typeface="Comic Sans MS" pitchFamily="66" charset="0"/>
              </a:rPr>
              <a:t>Frank</a:t>
            </a:r>
            <a:r>
              <a:rPr lang="el-GR" sz="2000" dirty="0" smtClean="0">
                <a:latin typeface="Comic Sans MS" pitchFamily="66" charset="0"/>
              </a:rPr>
              <a:t> (2000), </a:t>
            </a:r>
          </a:p>
          <a:p>
            <a:pPr lvl="1"/>
            <a:r>
              <a:rPr lang="el-GR" sz="2000" dirty="0" smtClean="0">
                <a:latin typeface="Comic Sans MS" pitchFamily="66" charset="0"/>
              </a:rPr>
              <a:t>Κάτι μαθαίνει όταν αλλάζει τη συμπεριφορά του κατά τέτοιο τρόπο ώστε να αποδίδει καλύτερα στο μέλλον".</a:t>
            </a:r>
            <a:endParaRPr lang="el-GR" sz="2000" dirty="0">
              <a:latin typeface="Comic Sans MS" pitchFamily="66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9" y="5286388"/>
            <a:ext cx="433387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l-GR" dirty="0" smtClean="0">
                <a:latin typeface="Comic Sans MS" pitchFamily="66" charset="0"/>
              </a:rPr>
              <a:t>Μηχανική Μάθηση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latin typeface="Comic Sans MS" pitchFamily="66" charset="0"/>
              </a:rPr>
              <a:t>Αλγόριθμοι για την εξαγωγή δομικών περιγραφών (προτύπων) από δεδομένα</a:t>
            </a:r>
          </a:p>
          <a:p>
            <a:r>
              <a:rPr lang="el-GR" dirty="0" smtClean="0">
                <a:latin typeface="Comic Sans MS" pitchFamily="66" charset="0"/>
              </a:rPr>
              <a:t> Οι περιγραφές αυτές</a:t>
            </a:r>
          </a:p>
          <a:p>
            <a:pPr lvl="1"/>
            <a:r>
              <a:rPr lang="el-GR" dirty="0" smtClean="0">
                <a:latin typeface="Comic Sans MS" pitchFamily="66" charset="0"/>
              </a:rPr>
              <a:t>Μπορούν να χρησιμοποιηθούν για την πρόβλεψη (</a:t>
            </a:r>
            <a:r>
              <a:rPr lang="en-US" dirty="0" smtClean="0">
                <a:latin typeface="Comic Sans MS" pitchFamily="66" charset="0"/>
              </a:rPr>
              <a:t>prediction</a:t>
            </a:r>
            <a:r>
              <a:rPr lang="el-GR" dirty="0" smtClean="0">
                <a:latin typeface="Comic Sans MS" pitchFamily="66" charset="0"/>
              </a:rPr>
              <a:t>)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ενός αποτελέσματος σε καινούρια (άγνωστα) δεδομένα</a:t>
            </a:r>
          </a:p>
          <a:p>
            <a:pPr lvl="1"/>
            <a:r>
              <a:rPr lang="el-GR" dirty="0" smtClean="0">
                <a:latin typeface="Comic Sans MS" pitchFamily="66" charset="0"/>
              </a:rPr>
              <a:t> μπορούν να  χρησιμοποιηθούν για την ερμηνεία του τρόπου με τον οποίο επιλέγεται η πρόβλεψη</a:t>
            </a:r>
            <a:endParaRPr lang="en-US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 Αντί να απαιτείται η συγγραφή κώδικα για να αναγνωριστούν αυτά τα πρότυπα 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χειρωνακτικά</a:t>
            </a:r>
            <a:r>
              <a:rPr lang="el-GR" dirty="0" smtClean="0">
                <a:latin typeface="Comic Sans MS" pitchFamily="66" charset="0"/>
              </a:rPr>
              <a:t>, οι αλγόριθμοι μάθησης τρέχουν πάνω στα δεδομένα και εξάγουν τα πρότυπα αυτά 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αυτόματα</a:t>
            </a:r>
            <a:r>
              <a:rPr lang="el-GR" dirty="0" smtClean="0">
                <a:latin typeface="Comic Sans MS" pitchFamily="66" charset="0"/>
              </a:rPr>
              <a:t>.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omic Sans MS" pitchFamily="66" charset="0"/>
              </a:rPr>
              <a:t>Παραδοσιακός Προγραμματισμός – Μηχανική Μάθηση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7790" y="1628800"/>
            <a:ext cx="6408420" cy="429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Comic Sans MS" pitchFamily="66" charset="0"/>
              </a:rPr>
              <a:t>Επαγωγή (</a:t>
            </a:r>
            <a:r>
              <a:rPr lang="en-US" dirty="0" smtClean="0">
                <a:latin typeface="Comic Sans MS" pitchFamily="66" charset="0"/>
              </a:rPr>
              <a:t>Induction</a:t>
            </a:r>
            <a:r>
              <a:rPr lang="el-GR" dirty="0" smtClean="0">
                <a:latin typeface="Comic Sans MS" pitchFamily="66" charset="0"/>
              </a:rPr>
              <a:t>)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929330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>
                <a:latin typeface="Comic Sans MS" pitchFamily="66" charset="0"/>
              </a:rPr>
              <a:t>Έννοια (</a:t>
            </a:r>
            <a:r>
              <a:rPr lang="en-US" dirty="0" smtClean="0">
                <a:latin typeface="Comic Sans MS" pitchFamily="66" charset="0"/>
              </a:rPr>
              <a:t>concept</a:t>
            </a:r>
            <a:r>
              <a:rPr lang="el-GR" dirty="0" smtClean="0">
                <a:latin typeface="Comic Sans MS" pitchFamily="66" charset="0"/>
              </a:rPr>
              <a:t>)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είναι αυτό που καλείται ο αλγόριθμος μάθησης να μάθει</a:t>
            </a:r>
            <a:endParaRPr lang="en-US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Επαγωγή είναι η διαδικασία δημιουργίας ενός 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γενικευμένου</a:t>
            </a:r>
            <a:r>
              <a:rPr lang="el-GR" dirty="0" smtClean="0">
                <a:latin typeface="Comic Sans MS" pitchFamily="66" charset="0"/>
              </a:rPr>
              <a:t> μοντέλου περιγραφής ή ορισμού μιας έννοιας από ένα σύνολο </a:t>
            </a:r>
            <a:r>
              <a:rPr lang="el-GR" dirty="0" smtClean="0">
                <a:solidFill>
                  <a:srgbClr val="FF0000"/>
                </a:solidFill>
                <a:latin typeface="Comic Sans MS" pitchFamily="66" charset="0"/>
              </a:rPr>
              <a:t>ειδικών</a:t>
            </a:r>
            <a:r>
              <a:rPr lang="el-GR" dirty="0" smtClean="0">
                <a:latin typeface="Comic Sans MS" pitchFamily="66" charset="0"/>
              </a:rPr>
              <a:t> παραδειγμάτων της έννοιας</a:t>
            </a:r>
          </a:p>
          <a:p>
            <a:r>
              <a:rPr lang="el-GR" dirty="0" smtClean="0">
                <a:latin typeface="Comic Sans MS" pitchFamily="66" charset="0"/>
              </a:rPr>
              <a:t>Προτάθηκε από τον Αριστοτέλη σαν την αντίστροφη διαδικασία από τον συλλογισμό</a:t>
            </a:r>
          </a:p>
          <a:p>
            <a:r>
              <a:rPr lang="el-GR" dirty="0" smtClean="0">
                <a:latin typeface="Comic Sans MS" pitchFamily="66" charset="0"/>
              </a:rPr>
              <a:t>Το παράδειγμα του </a:t>
            </a:r>
            <a:r>
              <a:rPr lang="el-GR" dirty="0" err="1" smtClean="0">
                <a:latin typeface="Comic Sans MS" pitchFamily="66" charset="0"/>
              </a:rPr>
              <a:t>Αρειανού</a:t>
            </a:r>
            <a:endParaRPr lang="el-GR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Πιο </a:t>
            </a:r>
            <a:r>
              <a:rPr lang="el-GR" dirty="0" err="1" smtClean="0">
                <a:latin typeface="Comic Sans MS" pitchFamily="66" charset="0"/>
              </a:rPr>
              <a:t>μαθηματικοποιημένα</a:t>
            </a:r>
            <a:endParaRPr lang="el-GR" dirty="0" smtClean="0">
              <a:latin typeface="Comic Sans MS" pitchFamily="66" charset="0"/>
            </a:endParaRPr>
          </a:p>
          <a:p>
            <a:pPr lvl="1"/>
            <a:r>
              <a:rPr lang="el-GR" dirty="0" smtClean="0">
                <a:latin typeface="Comic Sans MS" pitchFamily="66" charset="0"/>
              </a:rPr>
              <a:t>Ένα </a:t>
            </a:r>
            <a:r>
              <a:rPr lang="el-GR" b="1" dirty="0" smtClean="0">
                <a:latin typeface="Comic Sans MS" pitchFamily="66" charset="0"/>
              </a:rPr>
              <a:t>παράδειγμα</a:t>
            </a:r>
            <a:r>
              <a:rPr lang="en-US" b="1" dirty="0" smtClean="0">
                <a:latin typeface="Comic Sans MS" pitchFamily="66" charset="0"/>
              </a:rPr>
              <a:t>-example</a:t>
            </a:r>
            <a:r>
              <a:rPr lang="el-GR" b="1" dirty="0" smtClean="0">
                <a:latin typeface="Comic Sans MS" pitchFamily="66" charset="0"/>
              </a:rPr>
              <a:t> (στιγμιότυπο-</a:t>
            </a:r>
            <a:r>
              <a:rPr lang="en-US" b="1" dirty="0" smtClean="0">
                <a:latin typeface="Comic Sans MS" pitchFamily="66" charset="0"/>
              </a:rPr>
              <a:t>instance </a:t>
            </a:r>
            <a:r>
              <a:rPr lang="el-GR" b="1" dirty="0" smtClean="0">
                <a:latin typeface="Comic Sans MS" pitchFamily="66" charset="0"/>
              </a:rPr>
              <a:t>ή παρατήρηση-</a:t>
            </a:r>
            <a:r>
              <a:rPr lang="en-US" b="1" dirty="0" smtClean="0">
                <a:latin typeface="Comic Sans MS" pitchFamily="66" charset="0"/>
              </a:rPr>
              <a:t>observation</a:t>
            </a:r>
            <a:r>
              <a:rPr lang="el-GR" b="1" dirty="0" smtClean="0">
                <a:latin typeface="Comic Sans MS" pitchFamily="66" charset="0"/>
              </a:rPr>
              <a:t> ή δεδομένο-</a:t>
            </a:r>
            <a:r>
              <a:rPr lang="en-US" b="1" dirty="0" smtClean="0">
                <a:latin typeface="Comic Sans MS" pitchFamily="66" charset="0"/>
              </a:rPr>
              <a:t>data</a:t>
            </a:r>
            <a:r>
              <a:rPr lang="el-GR" b="1" dirty="0" smtClean="0">
                <a:latin typeface="Comic Sans MS" pitchFamily="66" charset="0"/>
              </a:rPr>
              <a:t>)</a:t>
            </a:r>
            <a:r>
              <a:rPr lang="el-GR" dirty="0" smtClean="0">
                <a:latin typeface="Comic Sans MS" pitchFamily="66" charset="0"/>
              </a:rPr>
              <a:t> είναι μια δυάδα (</a:t>
            </a:r>
            <a:r>
              <a:rPr lang="en-US" i="1" dirty="0" err="1" smtClean="0">
                <a:latin typeface="Comic Sans MS" pitchFamily="66" charset="0"/>
              </a:rPr>
              <a:t>x</a:t>
            </a:r>
            <a:r>
              <a:rPr lang="en-US" dirty="0" err="1" smtClean="0">
                <a:latin typeface="Comic Sans MS" pitchFamily="66" charset="0"/>
              </a:rPr>
              <a:t>,</a:t>
            </a:r>
            <a:r>
              <a:rPr lang="en-US" i="1" dirty="0" err="1" smtClean="0">
                <a:latin typeface="Comic Sans MS" pitchFamily="66" charset="0"/>
              </a:rPr>
              <a:t>f</a:t>
            </a:r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i="1" dirty="0" smtClean="0">
                <a:latin typeface="Comic Sans MS" pitchFamily="66" charset="0"/>
              </a:rPr>
              <a:t>x</a:t>
            </a:r>
            <a:r>
              <a:rPr lang="en-US" dirty="0" smtClean="0">
                <a:latin typeface="Comic Sans MS" pitchFamily="66" charset="0"/>
              </a:rPr>
              <a:t>))</a:t>
            </a:r>
            <a:r>
              <a:rPr lang="el-GR" dirty="0" smtClean="0">
                <a:latin typeface="Comic Sans MS" pitchFamily="66" charset="0"/>
              </a:rPr>
              <a:t>, όπου </a:t>
            </a:r>
            <a:r>
              <a:rPr lang="en-US" i="1" dirty="0" smtClean="0">
                <a:latin typeface="Comic Sans MS" pitchFamily="66" charset="0"/>
              </a:rPr>
              <a:t>f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είναι μια συνάρτηση, το </a:t>
            </a:r>
            <a:r>
              <a:rPr lang="en-US" dirty="0" smtClean="0">
                <a:latin typeface="Comic Sans MS" pitchFamily="66" charset="0"/>
              </a:rPr>
              <a:t>x </a:t>
            </a:r>
            <a:r>
              <a:rPr lang="el-GR" dirty="0" smtClean="0">
                <a:latin typeface="Comic Sans MS" pitchFamily="66" charset="0"/>
              </a:rPr>
              <a:t>είναι η είσοδος, και το </a:t>
            </a:r>
            <a:r>
              <a:rPr lang="en-US" i="1" dirty="0" smtClean="0">
                <a:latin typeface="Comic Sans MS" pitchFamily="66" charset="0"/>
              </a:rPr>
              <a:t>f</a:t>
            </a:r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i="1" dirty="0" smtClean="0">
                <a:latin typeface="Comic Sans MS" pitchFamily="66" charset="0"/>
              </a:rPr>
              <a:t>x</a:t>
            </a:r>
            <a:r>
              <a:rPr lang="en-US" dirty="0" smtClean="0">
                <a:latin typeface="Comic Sans MS" pitchFamily="66" charset="0"/>
              </a:rPr>
              <a:t>) </a:t>
            </a:r>
            <a:r>
              <a:rPr lang="el-GR" dirty="0" smtClean="0">
                <a:latin typeface="Comic Sans MS" pitchFamily="66" charset="0"/>
              </a:rPr>
              <a:t>η έξοδος της συνάρτησης όταν εφαρμόζεται στο </a:t>
            </a:r>
            <a:r>
              <a:rPr lang="en-US" i="1" dirty="0" smtClean="0">
                <a:latin typeface="Comic Sans MS" pitchFamily="66" charset="0"/>
              </a:rPr>
              <a:t>x</a:t>
            </a:r>
            <a:endParaRPr lang="el-GR" i="1" dirty="0" smtClean="0">
              <a:latin typeface="Comic Sans MS" pitchFamily="66" charset="0"/>
            </a:endParaRPr>
          </a:p>
          <a:p>
            <a:pPr lvl="1"/>
            <a:r>
              <a:rPr lang="el-GR" dirty="0" smtClean="0">
                <a:latin typeface="Comic Sans MS" pitchFamily="66" charset="0"/>
              </a:rPr>
              <a:t>Επαγωγή: Δοθέντος ενός συνόλου παραδειγμάτων μιας συνάρτησης </a:t>
            </a:r>
            <a:r>
              <a:rPr lang="en-US" i="1" dirty="0" smtClean="0">
                <a:latin typeface="Comic Sans MS" pitchFamily="66" charset="0"/>
              </a:rPr>
              <a:t>f</a:t>
            </a:r>
            <a:r>
              <a:rPr lang="en-US" dirty="0" smtClean="0">
                <a:latin typeface="Comic Sans MS" pitchFamily="66" charset="0"/>
              </a:rPr>
              <a:t>, </a:t>
            </a:r>
            <a:r>
              <a:rPr lang="el-GR" dirty="0" smtClean="0">
                <a:latin typeface="Comic Sans MS" pitchFamily="66" charset="0"/>
              </a:rPr>
              <a:t>βρες μια συνάρτηση </a:t>
            </a:r>
            <a:r>
              <a:rPr lang="en-US" i="1" dirty="0" smtClean="0">
                <a:latin typeface="Comic Sans MS" pitchFamily="66" charset="0"/>
              </a:rPr>
              <a:t>h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l-GR" dirty="0" smtClean="0">
                <a:latin typeface="Comic Sans MS" pitchFamily="66" charset="0"/>
              </a:rPr>
              <a:t>που προσεγγίζει την </a:t>
            </a:r>
            <a:r>
              <a:rPr lang="en-US" i="1" dirty="0" smtClean="0">
                <a:latin typeface="Comic Sans MS" pitchFamily="66" charset="0"/>
              </a:rPr>
              <a:t>f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el-GR" dirty="0" smtClean="0">
              <a:latin typeface="Comic Sans MS" pitchFamily="66" charset="0"/>
            </a:endParaRPr>
          </a:p>
          <a:p>
            <a:pPr lvl="1"/>
            <a:r>
              <a:rPr lang="el-GR" dirty="0" smtClean="0">
                <a:latin typeface="Comic Sans MS" pitchFamily="66" charset="0"/>
              </a:rPr>
              <a:t>Η συνάρτηση </a:t>
            </a:r>
            <a:r>
              <a:rPr lang="en-US" dirty="0" smtClean="0">
                <a:latin typeface="Comic Sans MS" pitchFamily="66" charset="0"/>
              </a:rPr>
              <a:t>h</a:t>
            </a:r>
            <a:r>
              <a:rPr lang="el-GR" dirty="0" smtClean="0">
                <a:latin typeface="Comic Sans MS" pitchFamily="66" charset="0"/>
              </a:rPr>
              <a:t> ονομάζεται </a:t>
            </a:r>
            <a:r>
              <a:rPr lang="el-GR" b="1" dirty="0" smtClean="0">
                <a:latin typeface="Comic Sans MS" pitchFamily="66" charset="0"/>
              </a:rPr>
              <a:t>υπόθεση και αποτελεί το γενικευμένο μοντέλο που περιγράφει τα παραδείγματα.</a:t>
            </a:r>
            <a:endParaRPr lang="el-GR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Comic Sans MS" pitchFamily="66" charset="0"/>
              </a:rPr>
              <a:t>Φάσεις Μηχανικής Μάθησης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714612" y="1285860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Δεδομένα εκπαίδευσης</a:t>
            </a:r>
          </a:p>
          <a:p>
            <a:r>
              <a:rPr lang="en-US" sz="2400" dirty="0" smtClean="0">
                <a:latin typeface="Comic Sans MS" pitchFamily="66" charset="0"/>
              </a:rPr>
              <a:t>Training data</a:t>
            </a:r>
            <a:endParaRPr lang="el-GR" sz="2400" dirty="0">
              <a:latin typeface="Comic Sans MS" pitchFamily="66" charset="0"/>
            </a:endParaRPr>
          </a:p>
        </p:txBody>
      </p:sp>
      <p:sp>
        <p:nvSpPr>
          <p:cNvPr id="6" name="5 - Βέλος προς τα κάτω"/>
          <p:cNvSpPr/>
          <p:nvPr/>
        </p:nvSpPr>
        <p:spPr>
          <a:xfrm>
            <a:off x="3929058" y="2143116"/>
            <a:ext cx="428628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4357686" y="2071678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Εκπαίδευση (</a:t>
            </a:r>
            <a:r>
              <a:rPr lang="en-US" sz="2400" dirty="0" smtClean="0">
                <a:latin typeface="Comic Sans MS" pitchFamily="66" charset="0"/>
              </a:rPr>
              <a:t>Training</a:t>
            </a:r>
            <a:r>
              <a:rPr lang="el-GR" sz="2400" dirty="0" smtClean="0">
                <a:latin typeface="Comic Sans MS" pitchFamily="66" charset="0"/>
              </a:rPr>
              <a:t>)</a:t>
            </a:r>
            <a:endParaRPr lang="el-GR" sz="2400" dirty="0">
              <a:latin typeface="Comic Sans MS" pitchFamily="66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3428992" y="3214686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Μοντέλο</a:t>
            </a:r>
            <a:endParaRPr lang="el-GR" sz="2400" dirty="0">
              <a:latin typeface="Comic Sans MS" pitchFamily="66" charset="0"/>
            </a:endParaRPr>
          </a:p>
        </p:txBody>
      </p:sp>
      <p:sp>
        <p:nvSpPr>
          <p:cNvPr id="9" name="8 - Βέλος προς τα κάτω"/>
          <p:cNvSpPr/>
          <p:nvPr/>
        </p:nvSpPr>
        <p:spPr>
          <a:xfrm>
            <a:off x="4000496" y="3786190"/>
            <a:ext cx="428628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4429124" y="3786190"/>
            <a:ext cx="3286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Έλεγχος/Αξιολόγηση (</a:t>
            </a:r>
            <a:r>
              <a:rPr lang="en-US" sz="2400" dirty="0" smtClean="0">
                <a:latin typeface="Comic Sans MS" pitchFamily="66" charset="0"/>
              </a:rPr>
              <a:t>Testing</a:t>
            </a:r>
            <a:r>
              <a:rPr lang="el-GR" sz="2400" dirty="0" smtClean="0">
                <a:latin typeface="Comic Sans MS" pitchFamily="66" charset="0"/>
              </a:rPr>
              <a:t>)</a:t>
            </a:r>
            <a:endParaRPr lang="el-GR" sz="2400" dirty="0">
              <a:latin typeface="Comic Sans MS" pitchFamily="66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3428992" y="4857760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Μέτρηση απόδοσης</a:t>
            </a:r>
            <a:endParaRPr lang="el-GR" sz="2400" dirty="0">
              <a:latin typeface="Comic Sans MS" pitchFamily="66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357290" y="3786190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Δεδομένα ελέγχου</a:t>
            </a:r>
          </a:p>
          <a:p>
            <a:r>
              <a:rPr lang="en-US" sz="2400" dirty="0" smtClean="0">
                <a:latin typeface="Comic Sans MS" pitchFamily="66" charset="0"/>
              </a:rPr>
              <a:t>Test data</a:t>
            </a:r>
            <a:endParaRPr lang="el-GR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Είδη Μηχανικής Μάθησης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Επιβλεπόμενη Μάθηση</a:t>
            </a:r>
            <a:endParaRPr lang="en-US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Μη επιβλεπόμενη Μάθηση 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500066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Comic Sans MS" pitchFamily="66" charset="0"/>
              </a:rPr>
              <a:t>Επιβλεπόμενη Μάθηση (</a:t>
            </a:r>
            <a:r>
              <a:rPr lang="en-US" sz="3200" dirty="0" smtClean="0">
                <a:latin typeface="Comic Sans MS" pitchFamily="66" charset="0"/>
              </a:rPr>
              <a:t>Supervised Learning</a:t>
            </a:r>
            <a:r>
              <a:rPr lang="el-GR" sz="3200" dirty="0" smtClean="0">
                <a:latin typeface="Comic Sans MS" pitchFamily="66" charset="0"/>
              </a:rPr>
              <a:t>)</a:t>
            </a:r>
            <a:endParaRPr lang="en-US" sz="3200" dirty="0" smtClean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714356"/>
            <a:ext cx="8643998" cy="6143644"/>
          </a:xfrm>
        </p:spPr>
        <p:txBody>
          <a:bodyPr>
            <a:normAutofit fontScale="92500"/>
          </a:bodyPr>
          <a:lstStyle/>
          <a:p>
            <a:pPr lvl="1"/>
            <a:r>
              <a:rPr lang="en-US" sz="2400" dirty="0" smtClean="0">
                <a:latin typeface="Comic Sans MS" pitchFamily="66" charset="0"/>
              </a:rPr>
              <a:t>To </a:t>
            </a:r>
            <a:r>
              <a:rPr lang="el-GR" sz="2400" dirty="0" smtClean="0">
                <a:latin typeface="Comic Sans MS" pitchFamily="66" charset="0"/>
              </a:rPr>
              <a:t>σύστημα μάθησης καλείται να μάθει επαγωγικά την 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συνάρτηση στόχο </a:t>
            </a:r>
            <a:r>
              <a:rPr lang="el-GR" sz="2400" dirty="0" smtClean="0">
                <a:latin typeface="Comic Sans MS" pitchFamily="66" charset="0"/>
              </a:rPr>
              <a:t>(</a:t>
            </a:r>
            <a:r>
              <a:rPr lang="en-US" sz="2400" dirty="0" smtClean="0">
                <a:latin typeface="Comic Sans MS" pitchFamily="66" charset="0"/>
              </a:rPr>
              <a:t>target function</a:t>
            </a:r>
            <a:r>
              <a:rPr lang="el-GR" sz="2400" dirty="0" smtClean="0">
                <a:latin typeface="Comic Sans MS" pitchFamily="66" charset="0"/>
              </a:rPr>
              <a:t>) που περιγράφει τα δεδομένα</a:t>
            </a:r>
            <a:endParaRPr lang="en-US" sz="2400" dirty="0" smtClean="0">
              <a:latin typeface="Comic Sans MS" pitchFamily="66" charset="0"/>
            </a:endParaRPr>
          </a:p>
          <a:p>
            <a:pPr lvl="1"/>
            <a:r>
              <a:rPr lang="el-GR" sz="2400" dirty="0" smtClean="0">
                <a:latin typeface="Comic Sans MS" pitchFamily="66" charset="0"/>
              </a:rPr>
              <a:t>Η τιμή της συνάρτησης-στόχου ονομάζεται και 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εξαρτημένη μεταβλητή </a:t>
            </a:r>
            <a:r>
              <a:rPr lang="el-GR" sz="2400" dirty="0" smtClean="0">
                <a:latin typeface="Comic Sans MS" pitchFamily="66" charset="0"/>
              </a:rPr>
              <a:t>ενώ οι υπόλοιπες μεταβλητές που αναπαριστούν το παράδειγμα ονομάζονται </a:t>
            </a:r>
            <a:r>
              <a:rPr lang="el-GR" sz="2400" dirty="0" smtClean="0">
                <a:solidFill>
                  <a:srgbClr val="FF0000"/>
                </a:solidFill>
                <a:latin typeface="Comic Sans MS" pitchFamily="66" charset="0"/>
              </a:rPr>
              <a:t>ανεξάρτητες μεταβλητές</a:t>
            </a:r>
            <a:r>
              <a:rPr lang="el-GR" sz="2400" dirty="0" smtClean="0">
                <a:latin typeface="Comic Sans MS" pitchFamily="66" charset="0"/>
              </a:rPr>
              <a:t>.</a:t>
            </a:r>
          </a:p>
          <a:p>
            <a:pPr lvl="1"/>
            <a:r>
              <a:rPr lang="el-GR" sz="2400" dirty="0" smtClean="0">
                <a:latin typeface="Comic Sans MS" pitchFamily="66" charset="0"/>
              </a:rPr>
              <a:t>Κατά την εκπαίδευση η τιμή της συνάρτησης στόχου των παραδειγμάτων εκπαίδευσης είναι γνωστή, και καθοδηγεί τη διαδικασία μάθησης</a:t>
            </a:r>
          </a:p>
          <a:p>
            <a:pPr lvl="1"/>
            <a:r>
              <a:rPr lang="el-GR" sz="2400" dirty="0" smtClean="0">
                <a:latin typeface="Comic Sans MS" pitchFamily="66" charset="0"/>
              </a:rPr>
              <a:t>Κατά τον έλεγχο, η απόδοση μετράται σε καινούρια άγνωστα παραδείγματα (ελέγχου), για τα οποία ο αλγόριθμος δεν γνωρίζει την τιμή της συνάρτησης στόχου </a:t>
            </a:r>
          </a:p>
          <a:p>
            <a:pPr lvl="1"/>
            <a:r>
              <a:rPr lang="el-GR" sz="2400" dirty="0" smtClean="0">
                <a:latin typeface="Comic Sans MS" pitchFamily="66" charset="0"/>
              </a:rPr>
              <a:t>Δύο μορφές επιβλεπόμενης μάθησης</a:t>
            </a:r>
          </a:p>
          <a:p>
            <a:pPr lvl="2"/>
            <a:r>
              <a:rPr lang="el-GR" sz="2000" dirty="0" smtClean="0">
                <a:latin typeface="Comic Sans MS" pitchFamily="66" charset="0"/>
              </a:rPr>
              <a:t>Ταξινόμηση (ή Κατηγοριοποίηση - </a:t>
            </a:r>
            <a:r>
              <a:rPr lang="en-US" sz="2000" dirty="0" smtClean="0">
                <a:latin typeface="Comic Sans MS" pitchFamily="66" charset="0"/>
              </a:rPr>
              <a:t>Classification</a:t>
            </a:r>
            <a:r>
              <a:rPr lang="el-GR" sz="2000" dirty="0" smtClean="0">
                <a:latin typeface="Comic Sans MS" pitchFamily="66" charset="0"/>
              </a:rPr>
              <a:t>)</a:t>
            </a:r>
          </a:p>
          <a:p>
            <a:pPr lvl="3"/>
            <a:r>
              <a:rPr lang="el-GR" sz="1600" dirty="0" smtClean="0">
                <a:latin typeface="Comic Sans MS" pitchFamily="66" charset="0"/>
              </a:rPr>
              <a:t>Η συνάρτηση-στόχος παίρνει διακριτές τιμές</a:t>
            </a:r>
            <a:endParaRPr lang="en-US" sz="1600" dirty="0" smtClean="0">
              <a:latin typeface="Comic Sans MS" pitchFamily="66" charset="0"/>
            </a:endParaRPr>
          </a:p>
          <a:p>
            <a:pPr lvl="2"/>
            <a:r>
              <a:rPr lang="el-GR" sz="2000" dirty="0" smtClean="0">
                <a:latin typeface="Comic Sans MS" pitchFamily="66" charset="0"/>
              </a:rPr>
              <a:t>Παλινδρόμηση (ή Παρεμβολή - </a:t>
            </a:r>
            <a:r>
              <a:rPr lang="en-US" sz="2000" dirty="0" smtClean="0">
                <a:latin typeface="Comic Sans MS" pitchFamily="66" charset="0"/>
              </a:rPr>
              <a:t>Regression</a:t>
            </a:r>
            <a:r>
              <a:rPr lang="el-GR" sz="2000" dirty="0" smtClean="0">
                <a:latin typeface="Comic Sans MS" pitchFamily="66" charset="0"/>
              </a:rPr>
              <a:t>)</a:t>
            </a:r>
          </a:p>
          <a:p>
            <a:pPr lvl="3"/>
            <a:r>
              <a:rPr lang="el-GR" sz="1600" dirty="0" smtClean="0">
                <a:latin typeface="Comic Sans MS" pitchFamily="66" charset="0"/>
              </a:rPr>
              <a:t>Η συνάρτηση-στόχος παίρνει αριθμητικές τιμές</a:t>
            </a:r>
            <a:endParaRPr lang="en-US" sz="1600" dirty="0" smtClean="0">
              <a:latin typeface="Comic Sans MS" pitchFamily="66" charset="0"/>
            </a:endParaRPr>
          </a:p>
          <a:p>
            <a:pPr lvl="2"/>
            <a:endParaRPr lang="el-GR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TextBox"/>
          <p:cNvSpPr txBox="1"/>
          <p:nvPr/>
        </p:nvSpPr>
        <p:spPr>
          <a:xfrm>
            <a:off x="3071802" y="980728"/>
            <a:ext cx="2757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Μεταβλητές εισόδου</a:t>
            </a:r>
          </a:p>
          <a:p>
            <a:r>
              <a:rPr lang="el-GR" dirty="0" smtClean="0">
                <a:latin typeface="Comic Sans MS" pitchFamily="66" charset="0"/>
              </a:rPr>
              <a:t>Ανεξάρτητες μεταβλητές</a:t>
            </a:r>
          </a:p>
          <a:p>
            <a:r>
              <a:rPr lang="el-GR" dirty="0" smtClean="0">
                <a:latin typeface="Comic Sans MS" pitchFamily="66" charset="0"/>
              </a:rPr>
              <a:t>Χαρακτηριστικά</a:t>
            </a:r>
          </a:p>
          <a:p>
            <a:r>
              <a:rPr lang="el-GR" dirty="0" smtClean="0">
                <a:latin typeface="Comic Sans MS" pitchFamily="66" charset="0"/>
              </a:rPr>
              <a:t>Ιδιότητες</a:t>
            </a:r>
          </a:p>
          <a:p>
            <a:r>
              <a:rPr lang="en-US" dirty="0" smtClean="0">
                <a:latin typeface="Comic Sans MS" pitchFamily="66" charset="0"/>
              </a:rPr>
              <a:t>Features</a:t>
            </a:r>
          </a:p>
          <a:p>
            <a:r>
              <a:rPr lang="en-US" dirty="0" smtClean="0">
                <a:latin typeface="Comic Sans MS" pitchFamily="66" charset="0"/>
              </a:rPr>
              <a:t>Attributes</a:t>
            </a:r>
            <a:endParaRPr lang="el-GR" dirty="0" smtClean="0">
              <a:latin typeface="Comic Sans MS" pitchFamily="66" charset="0"/>
            </a:endParaRPr>
          </a:p>
          <a:p>
            <a:endParaRPr lang="el-GR" dirty="0">
              <a:latin typeface="Comic Sans MS" pitchFamily="66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l-GR" sz="3600" dirty="0" smtClean="0">
                <a:latin typeface="Comic Sans MS" pitchFamily="66" charset="0"/>
              </a:rPr>
              <a:t>Δεδομένα Μάθησης: Οι φακοί επαφής</a:t>
            </a:r>
            <a:endParaRPr lang="el-GR" sz="36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000372"/>
            <a:ext cx="742952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143108" y="3071810"/>
            <a:ext cx="71438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3214678" y="3143248"/>
            <a:ext cx="1357322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4786314" y="3143248"/>
            <a:ext cx="1214446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6143636" y="3143248"/>
            <a:ext cx="1357322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7572396" y="3143248"/>
            <a:ext cx="1428760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10 - Ευθεία γραμμή σύνδεσης"/>
          <p:cNvCxnSpPr>
            <a:stCxn id="5" idx="0"/>
          </p:cNvCxnSpPr>
          <p:nvPr/>
        </p:nvCxnSpPr>
        <p:spPr>
          <a:xfrm rot="5400000" flipH="1" flipV="1">
            <a:off x="3107521" y="2107397"/>
            <a:ext cx="357190" cy="1571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εία γραμμή σύνδεσης"/>
          <p:cNvCxnSpPr/>
          <p:nvPr/>
        </p:nvCxnSpPr>
        <p:spPr>
          <a:xfrm rot="5400000" flipH="1" flipV="1">
            <a:off x="3857620" y="2928934"/>
            <a:ext cx="35719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- Ευθεία γραμμή σύνδεσης"/>
          <p:cNvCxnSpPr/>
          <p:nvPr/>
        </p:nvCxnSpPr>
        <p:spPr>
          <a:xfrm rot="10800000">
            <a:off x="4143372" y="2786058"/>
            <a:ext cx="107157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- Ευθεία γραμμή σύνδεσης"/>
          <p:cNvCxnSpPr>
            <a:stCxn id="8" idx="0"/>
          </p:cNvCxnSpPr>
          <p:nvPr/>
        </p:nvCxnSpPr>
        <p:spPr>
          <a:xfrm rot="16200000" flipV="1">
            <a:off x="5518554" y="1839504"/>
            <a:ext cx="428628" cy="21788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εία γραμμή σύνδεσης"/>
          <p:cNvCxnSpPr>
            <a:stCxn id="9" idx="0"/>
          </p:cNvCxnSpPr>
          <p:nvPr/>
        </p:nvCxnSpPr>
        <p:spPr>
          <a:xfrm rot="5400000" flipH="1" flipV="1">
            <a:off x="7965306" y="2821776"/>
            <a:ext cx="642942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TextBox"/>
          <p:cNvSpPr txBox="1"/>
          <p:nvPr/>
        </p:nvSpPr>
        <p:spPr>
          <a:xfrm>
            <a:off x="6429388" y="1142984"/>
            <a:ext cx="27146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Μεταβλητή εξόδου</a:t>
            </a:r>
          </a:p>
          <a:p>
            <a:r>
              <a:rPr lang="el-GR" dirty="0" smtClean="0">
                <a:latin typeface="Comic Sans MS" pitchFamily="66" charset="0"/>
              </a:rPr>
              <a:t>Εξαρτημένη μεταβλητή</a:t>
            </a:r>
          </a:p>
          <a:p>
            <a:r>
              <a:rPr lang="el-GR" dirty="0" smtClean="0">
                <a:latin typeface="Comic Sans MS" pitchFamily="66" charset="0"/>
              </a:rPr>
              <a:t>Κλάση ταξινόμησης</a:t>
            </a:r>
          </a:p>
          <a:p>
            <a:r>
              <a:rPr lang="en-US" dirty="0" smtClean="0">
                <a:latin typeface="Comic Sans MS" pitchFamily="66" charset="0"/>
              </a:rPr>
              <a:t>Class attribute</a:t>
            </a:r>
          </a:p>
          <a:p>
            <a:r>
              <a:rPr lang="en-US" dirty="0" smtClean="0">
                <a:latin typeface="Comic Sans MS" pitchFamily="66" charset="0"/>
              </a:rPr>
              <a:t>Class variable</a:t>
            </a:r>
            <a:endParaRPr lang="el-GR" dirty="0" smtClean="0">
              <a:latin typeface="Comic Sans MS" pitchFamily="66" charset="0"/>
            </a:endParaRPr>
          </a:p>
          <a:p>
            <a:endParaRPr lang="el-GR" dirty="0" smtClean="0">
              <a:latin typeface="Comic Sans MS" pitchFamily="66" charset="0"/>
            </a:endParaRPr>
          </a:p>
          <a:p>
            <a:endParaRPr lang="el-GR" dirty="0">
              <a:latin typeface="Comic Sans MS" pitchFamily="66" charset="0"/>
            </a:endParaRPr>
          </a:p>
        </p:txBody>
      </p:sp>
      <p:sp>
        <p:nvSpPr>
          <p:cNvPr id="27" name="26 - Ορθογώνιο"/>
          <p:cNvSpPr/>
          <p:nvPr/>
        </p:nvSpPr>
        <p:spPr>
          <a:xfrm>
            <a:off x="1571604" y="3929066"/>
            <a:ext cx="7572396" cy="4286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Ορθογώνιο"/>
          <p:cNvSpPr/>
          <p:nvPr/>
        </p:nvSpPr>
        <p:spPr>
          <a:xfrm>
            <a:off x="1571604" y="4429132"/>
            <a:ext cx="7572396" cy="35719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28 - Ορθογώνιο"/>
          <p:cNvSpPr/>
          <p:nvPr/>
        </p:nvSpPr>
        <p:spPr>
          <a:xfrm>
            <a:off x="1571604" y="4857760"/>
            <a:ext cx="7572396" cy="4286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29 - Ορθογώνιο"/>
          <p:cNvSpPr/>
          <p:nvPr/>
        </p:nvSpPr>
        <p:spPr>
          <a:xfrm>
            <a:off x="1571604" y="5357826"/>
            <a:ext cx="7572396" cy="4286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2" name="31 - Ευθεία γραμμή σύνδεσης"/>
          <p:cNvCxnSpPr>
            <a:stCxn id="27" idx="1"/>
          </p:cNvCxnSpPr>
          <p:nvPr/>
        </p:nvCxnSpPr>
        <p:spPr>
          <a:xfrm rot="10800000" flipV="1">
            <a:off x="1357290" y="4143380"/>
            <a:ext cx="214314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- Ευθεία γραμμή σύνδεσης"/>
          <p:cNvCxnSpPr>
            <a:stCxn id="28" idx="1"/>
          </p:cNvCxnSpPr>
          <p:nvPr/>
        </p:nvCxnSpPr>
        <p:spPr>
          <a:xfrm rot="10800000" flipV="1">
            <a:off x="1285852" y="4607726"/>
            <a:ext cx="285752" cy="1785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- Ευθεία γραμμή σύνδεσης"/>
          <p:cNvCxnSpPr>
            <a:stCxn id="29" idx="1"/>
          </p:cNvCxnSpPr>
          <p:nvPr/>
        </p:nvCxnSpPr>
        <p:spPr>
          <a:xfrm rot="10800000">
            <a:off x="1285852" y="5000636"/>
            <a:ext cx="285752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- Ευθεία γραμμή σύνδεσης"/>
          <p:cNvCxnSpPr/>
          <p:nvPr/>
        </p:nvCxnSpPr>
        <p:spPr>
          <a:xfrm rot="10800000">
            <a:off x="1285852" y="5357826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39 - TextBox"/>
          <p:cNvSpPr txBox="1"/>
          <p:nvPr/>
        </p:nvSpPr>
        <p:spPr>
          <a:xfrm>
            <a:off x="0" y="3811012"/>
            <a:ext cx="18573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Comic Sans MS" pitchFamily="66" charset="0"/>
              </a:rPr>
              <a:t>Παραδείγματα μάθησης Στιγμιότυπα</a:t>
            </a:r>
          </a:p>
          <a:p>
            <a:r>
              <a:rPr lang="en-US" sz="1600" dirty="0" smtClean="0">
                <a:latin typeface="Comic Sans MS" pitchFamily="66" charset="0"/>
              </a:rPr>
              <a:t>Learning examples</a:t>
            </a:r>
          </a:p>
          <a:p>
            <a:r>
              <a:rPr lang="en-US" sz="1600" dirty="0" smtClean="0">
                <a:latin typeface="Comic Sans MS" pitchFamily="66" charset="0"/>
              </a:rPr>
              <a:t>Instances</a:t>
            </a:r>
            <a:endParaRPr lang="el-GR" sz="1600" dirty="0" smtClean="0">
              <a:latin typeface="Comic Sans MS" pitchFamily="66" charset="0"/>
            </a:endParaRPr>
          </a:p>
          <a:p>
            <a:endParaRPr lang="el-GR" sz="1600" dirty="0" smtClean="0">
              <a:latin typeface="Comic Sans MS" pitchFamily="66" charset="0"/>
            </a:endParaRPr>
          </a:p>
          <a:p>
            <a:r>
              <a:rPr lang="el-GR" sz="1600" dirty="0" smtClean="0">
                <a:latin typeface="Comic Sans MS" pitchFamily="66" charset="0"/>
              </a:rPr>
              <a:t>Διανύσματα χαρακτηριστικών-τιμών</a:t>
            </a:r>
          </a:p>
          <a:p>
            <a:r>
              <a:rPr lang="en-US" sz="1600" dirty="0" smtClean="0">
                <a:latin typeface="Comic Sans MS" pitchFamily="66" charset="0"/>
              </a:rPr>
              <a:t>Feature value vectors</a:t>
            </a:r>
            <a:endParaRPr lang="el-GR" sz="1600" dirty="0" smtClean="0">
              <a:latin typeface="Comic Sans MS" pitchFamily="66" charset="0"/>
            </a:endParaRPr>
          </a:p>
          <a:p>
            <a:endParaRPr lang="el-GR" sz="16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68412"/>
          </a:xfrm>
        </p:spPr>
        <p:txBody>
          <a:bodyPr>
            <a:noAutofit/>
          </a:bodyPr>
          <a:lstStyle/>
          <a:p>
            <a:r>
              <a:rPr lang="el-GR" sz="3600" dirty="0" smtClean="0">
                <a:latin typeface="Comic Sans MS" pitchFamily="66" charset="0"/>
              </a:rPr>
              <a:t>Δεδομένα Μάθησης: </a:t>
            </a:r>
            <a:r>
              <a:rPr lang="en-US" sz="3600" dirty="0" smtClean="0">
                <a:latin typeface="Comic Sans MS" pitchFamily="66" charset="0"/>
              </a:rPr>
              <a:t>The weather problem</a:t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Play tennis?</a:t>
            </a:r>
            <a:r>
              <a:rPr lang="el-GR" sz="3600" dirty="0" smtClean="0">
                <a:latin typeface="Comic Sans MS" pitchFamily="66" charset="0"/>
              </a:rPr>
              <a:t> </a:t>
            </a: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endParaRPr lang="el-GR" sz="36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31845"/>
            <a:ext cx="8429684" cy="232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4143380"/>
            <a:ext cx="8429685" cy="237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omic Sans MS" pitchFamily="66" charset="0"/>
              </a:rPr>
              <a:t>Δεδομένα Μάθησης: </a:t>
            </a:r>
            <a:r>
              <a:rPr lang="en-US" dirty="0" smtClean="0">
                <a:latin typeface="Comic Sans MS" pitchFamily="66" charset="0"/>
              </a:rPr>
              <a:t>Iris flower</a:t>
            </a:r>
            <a:br>
              <a:rPr lang="en-US" dirty="0" smtClean="0">
                <a:latin typeface="Comic Sans MS" pitchFamily="66" charset="0"/>
              </a:rPr>
            </a:b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472"/>
            <a:ext cx="832332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785794"/>
            <a:ext cx="17240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Comic Sans MS" pitchFamily="66" charset="0"/>
              </a:rPr>
              <a:t>Τεχνητή Νοημοσύνη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latin typeface="Comic Sans MS" pitchFamily="66" charset="0"/>
              </a:rPr>
              <a:t>Μετάφραση του όρου ‘</a:t>
            </a:r>
            <a:r>
              <a:rPr lang="en-US" dirty="0" smtClean="0">
                <a:latin typeface="Comic Sans MS" pitchFamily="66" charset="0"/>
              </a:rPr>
              <a:t>Artificial Intelligence</a:t>
            </a:r>
            <a:r>
              <a:rPr lang="el-GR" dirty="0" smtClean="0">
                <a:latin typeface="Comic Sans MS" pitchFamily="66" charset="0"/>
              </a:rPr>
              <a:t>’</a:t>
            </a:r>
            <a:endParaRPr lang="en-US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Η επιστημονική περιοχή που προσπαθεί να κατανοήσει και να κατασκευάσει οντότητες με νοημοσύνη</a:t>
            </a:r>
          </a:p>
          <a:p>
            <a:r>
              <a:rPr lang="el-GR" dirty="0" smtClean="0">
                <a:latin typeface="Comic Sans MS" pitchFamily="66" charset="0"/>
              </a:rPr>
              <a:t>Τι είναι νοημοσύνη;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>
                <a:latin typeface="Comic Sans MS" pitchFamily="66" charset="0"/>
              </a:rPr>
              <a:t>Homo sapiens</a:t>
            </a:r>
          </a:p>
          <a:p>
            <a:pPr lvl="2">
              <a:lnSpc>
                <a:spcPct val="80000"/>
              </a:lnSpc>
            </a:pPr>
            <a:r>
              <a:rPr lang="el-GR" sz="2200" dirty="0" smtClean="0">
                <a:latin typeface="Comic Sans MS" pitchFamily="66" charset="0"/>
              </a:rPr>
              <a:t>Συλλογισμός (</a:t>
            </a:r>
            <a:r>
              <a:rPr lang="en-US" sz="2200" dirty="0" smtClean="0">
                <a:latin typeface="Comic Sans MS" pitchFamily="66" charset="0"/>
              </a:rPr>
              <a:t>Reasoning</a:t>
            </a:r>
            <a:r>
              <a:rPr lang="el-GR" sz="2200" dirty="0" smtClean="0">
                <a:latin typeface="Comic Sans MS" pitchFamily="66" charset="0"/>
              </a:rPr>
              <a:t>)</a:t>
            </a:r>
          </a:p>
          <a:p>
            <a:pPr lvl="2">
              <a:lnSpc>
                <a:spcPct val="80000"/>
              </a:lnSpc>
            </a:pPr>
            <a:r>
              <a:rPr lang="el-GR" sz="2200" dirty="0" smtClean="0">
                <a:latin typeface="Comic Sans MS" pitchFamily="66" charset="0"/>
              </a:rPr>
              <a:t>Γλώσσα</a:t>
            </a:r>
            <a:r>
              <a:rPr lang="en-US" sz="2200" dirty="0" smtClean="0">
                <a:latin typeface="Comic Sans MS" pitchFamily="66" charset="0"/>
              </a:rPr>
              <a:t> (language)</a:t>
            </a:r>
          </a:p>
          <a:p>
            <a:pPr lvl="2">
              <a:lnSpc>
                <a:spcPct val="80000"/>
              </a:lnSpc>
            </a:pPr>
            <a:r>
              <a:rPr lang="el-GR" sz="2200" dirty="0" smtClean="0">
                <a:latin typeface="Comic Sans MS" pitchFamily="66" charset="0"/>
              </a:rPr>
              <a:t>Ενδοσκόπηση (</a:t>
            </a:r>
            <a:r>
              <a:rPr lang="en-US" sz="2200" dirty="0" smtClean="0">
                <a:latin typeface="Comic Sans MS" pitchFamily="66" charset="0"/>
              </a:rPr>
              <a:t>introspection</a:t>
            </a:r>
            <a:r>
              <a:rPr lang="el-GR" sz="2200" dirty="0" smtClean="0">
                <a:latin typeface="Comic Sans MS" pitchFamily="66" charset="0"/>
              </a:rPr>
              <a:t>)</a:t>
            </a:r>
          </a:p>
          <a:p>
            <a:pPr lvl="2">
              <a:lnSpc>
                <a:spcPct val="80000"/>
              </a:lnSpc>
            </a:pPr>
            <a:r>
              <a:rPr lang="el-GR" sz="2200" dirty="0" smtClean="0">
                <a:latin typeface="Comic Sans MS" pitchFamily="66" charset="0"/>
              </a:rPr>
              <a:t>Επίλυση προβλημάτων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l-GR" sz="2200" dirty="0" smtClean="0">
                <a:latin typeface="Comic Sans MS" pitchFamily="66" charset="0"/>
              </a:rPr>
              <a:t>(</a:t>
            </a:r>
            <a:r>
              <a:rPr lang="en-US" sz="2200" dirty="0" smtClean="0">
                <a:latin typeface="Comic Sans MS" pitchFamily="66" charset="0"/>
              </a:rPr>
              <a:t>problem solving</a:t>
            </a:r>
            <a:r>
              <a:rPr lang="el-GR" sz="2200" dirty="0" smtClean="0">
                <a:latin typeface="Comic Sans MS" pitchFamily="66" charset="0"/>
              </a:rPr>
              <a:t>)</a:t>
            </a:r>
            <a:endParaRPr lang="en-US" sz="2200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Δύο άξονες</a:t>
            </a:r>
          </a:p>
          <a:p>
            <a:pPr lvl="1">
              <a:lnSpc>
                <a:spcPct val="80000"/>
              </a:lnSpc>
            </a:pPr>
            <a:r>
              <a:rPr lang="el-GR" sz="2400" dirty="0" smtClean="0">
                <a:latin typeface="Comic Sans MS" pitchFamily="66" charset="0"/>
              </a:rPr>
              <a:t>Σκέψη – Συμπεριφορά</a:t>
            </a:r>
          </a:p>
          <a:p>
            <a:pPr lvl="1">
              <a:lnSpc>
                <a:spcPct val="80000"/>
              </a:lnSpc>
            </a:pPr>
            <a:r>
              <a:rPr lang="el-GR" sz="2400" dirty="0" smtClean="0">
                <a:latin typeface="Comic Sans MS" pitchFamily="66" charset="0"/>
              </a:rPr>
              <a:t>Άνθρωπος  - Ορθολογικότητα (</a:t>
            </a:r>
            <a:r>
              <a:rPr lang="en-US" sz="2400" dirty="0" smtClean="0">
                <a:latin typeface="Comic Sans MS" pitchFamily="66" charset="0"/>
              </a:rPr>
              <a:t>Rationality</a:t>
            </a:r>
            <a:r>
              <a:rPr lang="el-GR" sz="2400" dirty="0" smtClean="0">
                <a:latin typeface="Comic Sans MS" pitchFamily="66" charset="0"/>
              </a:rPr>
              <a:t>)</a:t>
            </a:r>
          </a:p>
          <a:p>
            <a:r>
              <a:rPr lang="el-GR" dirty="0" smtClean="0">
                <a:latin typeface="Comic Sans MS" pitchFamily="66" charset="0"/>
              </a:rPr>
              <a:t>Δοκιμασία</a:t>
            </a:r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Turing</a:t>
            </a:r>
            <a:endParaRPr lang="el-GR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omic Sans MS" pitchFamily="66" charset="0"/>
              </a:rPr>
              <a:t>Δεδομένα Μάθησης: Πελάτες ΔΟΥ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/>
        </p:nvGraphicFramePr>
        <p:xfrm>
          <a:off x="428596" y="3214686"/>
          <a:ext cx="3448050" cy="3097212"/>
        </p:xfrm>
        <a:graphic>
          <a:graphicData uri="http://schemas.openxmlformats.org/presentationml/2006/ole">
            <p:oleObj spid="_x0000_s1026" name="Document" r:id="rId3" imgW="6424587" imgH="5772370" progId="Word.Document.8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Grp="1" noChangeAspect="1"/>
          </p:cNvGraphicFramePr>
          <p:nvPr/>
        </p:nvGraphicFramePr>
        <p:xfrm>
          <a:off x="4667221" y="3013073"/>
          <a:ext cx="3190875" cy="2195513"/>
        </p:xfrm>
        <a:graphic>
          <a:graphicData uri="http://schemas.openxmlformats.org/presentationml/2006/ole">
            <p:oleObj spid="_x0000_s1027" name="Document" r:id="rId4" imgW="5854727" imgH="4029619" progId="Word.Document.8">
              <p:embed/>
            </p:oleObj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 rot="19183191">
            <a:off x="858427" y="2657716"/>
            <a:ext cx="9127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l-GR" sz="1600" dirty="0" smtClean="0">
                <a:solidFill>
                  <a:srgbClr val="006600"/>
                </a:solidFill>
              </a:rPr>
              <a:t>Διακριτή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 rot="19183191">
            <a:off x="1715683" y="2657716"/>
            <a:ext cx="91275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l-GR" sz="1600" dirty="0" smtClean="0">
                <a:solidFill>
                  <a:srgbClr val="006600"/>
                </a:solidFill>
              </a:rPr>
              <a:t>Διακριτή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 rot="19183191">
            <a:off x="2436609" y="2675563"/>
            <a:ext cx="857542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l-GR" sz="1600" dirty="0" smtClean="0">
                <a:solidFill>
                  <a:srgbClr val="006600"/>
                </a:solidFill>
              </a:rPr>
              <a:t>Συνεχής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19183191">
            <a:off x="3046530" y="2788173"/>
            <a:ext cx="71878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l-GR" sz="1600" dirty="0" smtClean="0">
                <a:solidFill>
                  <a:srgbClr val="006600"/>
                </a:solidFill>
              </a:rPr>
              <a:t>Κλάση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7624733" y="4498972"/>
            <a:ext cx="1304956" cy="685800"/>
          </a:xfrm>
          <a:prstGeom prst="can">
            <a:avLst>
              <a:gd name="adj" fmla="val 25000"/>
            </a:avLst>
          </a:prstGeom>
          <a:solidFill>
            <a:srgbClr val="CCCCFF"/>
          </a:solidFill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l-GR" dirty="0" smtClean="0"/>
              <a:t>Σώμα</a:t>
            </a:r>
          </a:p>
          <a:p>
            <a:r>
              <a:rPr lang="el-GR" dirty="0" smtClean="0"/>
              <a:t>Αξιολόγησης</a:t>
            </a:r>
            <a:endParaRPr lang="el-GR" dirty="0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3814733" y="5641972"/>
            <a:ext cx="1471618" cy="685800"/>
          </a:xfrm>
          <a:prstGeom prst="can">
            <a:avLst>
              <a:gd name="adj" fmla="val 25056"/>
            </a:avLst>
          </a:prstGeom>
          <a:solidFill>
            <a:schemeClr val="accent2"/>
          </a:solidFill>
          <a:ln w="12700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l-GR" dirty="0" smtClean="0"/>
              <a:t>Σώμα</a:t>
            </a:r>
          </a:p>
          <a:p>
            <a:r>
              <a:rPr lang="el-GR" dirty="0" smtClean="0"/>
              <a:t>Εκπαίδευσης</a:t>
            </a:r>
            <a:endParaRPr lang="el-GR" dirty="0"/>
          </a:p>
        </p:txBody>
      </p: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7594404" y="5637210"/>
            <a:ext cx="1335287" cy="690563"/>
            <a:chOff x="3360" y="2880"/>
            <a:chExt cx="672" cy="415"/>
          </a:xfrm>
        </p:grpSpPr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>
              <a:off x="3360" y="2880"/>
              <a:ext cx="672" cy="415"/>
            </a:xfrm>
            <a:prstGeom prst="flowChartMultidocument">
              <a:avLst/>
            </a:prstGeom>
            <a:solidFill>
              <a:srgbClr val="00E0CB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3374" y="2978"/>
              <a:ext cx="565" cy="2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l-GR" sz="2000" dirty="0" smtClean="0">
                  <a:solidFill>
                    <a:srgbClr val="CC0000"/>
                  </a:solidFill>
                </a:rPr>
                <a:t>Μοντέλο</a:t>
              </a:r>
              <a:endParaRPr lang="en-US" b="0" dirty="0">
                <a:solidFill>
                  <a:schemeClr val="bg2"/>
                </a:solidFill>
              </a:endParaRPr>
            </a:p>
          </p:txBody>
        </p:sp>
      </p:grp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491133" y="5565773"/>
            <a:ext cx="1581168" cy="7694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l-GR" sz="2000" dirty="0" smtClean="0">
                <a:solidFill>
                  <a:srgbClr val="000000"/>
                </a:solidFill>
              </a:rPr>
              <a:t>Εκμάθηση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l-GR" sz="2000" dirty="0" smtClean="0">
                <a:solidFill>
                  <a:srgbClr val="000000"/>
                </a:solidFill>
              </a:rPr>
              <a:t>Μοντέλου</a:t>
            </a:r>
            <a:endParaRPr lang="en-US" b="0" dirty="0">
              <a:solidFill>
                <a:srgbClr val="00E0CB"/>
              </a:solidFill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5302229" y="5900734"/>
            <a:ext cx="484188" cy="141288"/>
          </a:xfrm>
          <a:prstGeom prst="rightArrow">
            <a:avLst>
              <a:gd name="adj1" fmla="val 50000"/>
              <a:gd name="adj2" fmla="val 85674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6938933" y="5865809"/>
            <a:ext cx="484188" cy="141288"/>
          </a:xfrm>
          <a:prstGeom prst="rightArrow">
            <a:avLst>
              <a:gd name="adj1" fmla="val 50000"/>
              <a:gd name="adj2" fmla="val 85674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 rot="5400000">
            <a:off x="8001766" y="5341141"/>
            <a:ext cx="312737" cy="152400"/>
          </a:xfrm>
          <a:prstGeom prst="rightArrow">
            <a:avLst>
              <a:gd name="adj1" fmla="val 50000"/>
              <a:gd name="adj2" fmla="val 51302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3586133" y="5032372"/>
            <a:ext cx="304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7243733" y="3965573"/>
            <a:ext cx="685824" cy="5715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l-GR" sz="4000" dirty="0" smtClean="0">
                <a:latin typeface="Comic Sans MS" pitchFamily="66" charset="0"/>
              </a:rPr>
              <a:t>Παλινδρόμηση</a:t>
            </a:r>
            <a:endParaRPr lang="el-GR" sz="4000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479" y="2571744"/>
            <a:ext cx="8729219" cy="25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Comic Sans MS" pitchFamily="66" charset="0"/>
              </a:rPr>
              <a:t>Μη επιβλεπόμενη μάθηση – </a:t>
            </a:r>
            <a:r>
              <a:rPr lang="en-US" dirty="0" smtClean="0">
                <a:latin typeface="Comic Sans MS" pitchFamily="66" charset="0"/>
              </a:rPr>
              <a:t>Unsupervised Learning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2214578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>
                <a:latin typeface="Comic Sans MS" pitchFamily="66" charset="0"/>
              </a:rPr>
              <a:t>Ομαδοποίηση-</a:t>
            </a:r>
            <a:r>
              <a:rPr lang="el-GR" dirty="0" err="1" smtClean="0">
                <a:latin typeface="Comic Sans MS" pitchFamily="66" charset="0"/>
              </a:rPr>
              <a:t>Συσταδοποίηση</a:t>
            </a:r>
            <a:r>
              <a:rPr lang="el-GR" dirty="0" smtClean="0">
                <a:latin typeface="Comic Sans MS" pitchFamily="66" charset="0"/>
              </a:rPr>
              <a:t> (</a:t>
            </a:r>
            <a:r>
              <a:rPr lang="en-US" dirty="0" smtClean="0">
                <a:latin typeface="Comic Sans MS" pitchFamily="66" charset="0"/>
              </a:rPr>
              <a:t>Clustering</a:t>
            </a:r>
            <a:r>
              <a:rPr lang="el-GR" dirty="0" smtClean="0">
                <a:latin typeface="Comic Sans MS" pitchFamily="66" charset="0"/>
              </a:rPr>
              <a:t>)</a:t>
            </a:r>
          </a:p>
          <a:p>
            <a:r>
              <a:rPr lang="el-GR" dirty="0" smtClean="0">
                <a:latin typeface="Comic Sans MS" pitchFamily="66" charset="0"/>
              </a:rPr>
              <a:t>Κατά την εκπαίδευση, η τιμή της συνάρτησης-στόχου των παραδειγμάτων δεν είναι γνωστή</a:t>
            </a:r>
            <a:endParaRPr lang="en-US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Δημιουργούνται ομάδες από παραδείγματα που είναι όμοια</a:t>
            </a:r>
          </a:p>
          <a:p>
            <a:r>
              <a:rPr lang="el-GR" dirty="0" smtClean="0">
                <a:latin typeface="Comic Sans MS" pitchFamily="66" charset="0"/>
              </a:rPr>
              <a:t>Η απόδοση μετράται υποκειμενικά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705225"/>
            <a:ext cx="77247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260648"/>
            <a:ext cx="7772400" cy="12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Ανακάλυψη κανόνων συσχετίσεων: Ορισμός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739" y="1685207"/>
            <a:ext cx="4138642" cy="5172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Δεδομένου ενός συνόλου από εγγραφών, κάθε μια εκ των οποίων περιέχει ένα αριθμό αντικειμένων από μια δεδομένη συλλογή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Παραγωγή κανόνων εξάρτησης οι οποίοι προβλέπουν την εμφάνιση ενός αντικειμένου με βάση την εμφάνιση άλλων αντικειμένων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428512" y="1689959"/>
          <a:ext cx="4181475" cy="3113305"/>
        </p:xfrm>
        <a:graphic>
          <a:graphicData uri="http://schemas.openxmlformats.org/presentationml/2006/ole">
            <p:oleObj spid="_x0000_s36866" name="Document" r:id="rId3" imgW="3977750" imgH="1997745" progId="Word.Document.8">
              <p:embed/>
            </p:oleObj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04048" y="5085184"/>
            <a:ext cx="3035575" cy="98488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0" dirty="0" smtClean="0">
                <a:latin typeface="Times New Roman" pitchFamily="18" charset="0"/>
              </a:rPr>
              <a:t>Εξαγωγή Κανόνων</a:t>
            </a:r>
            <a:r>
              <a:rPr lang="en-US" sz="2000" b="0" dirty="0" smtClean="0">
                <a:latin typeface="Times New Roman" pitchFamily="18" charset="0"/>
              </a:rPr>
              <a:t>:</a:t>
            </a:r>
            <a:endParaRPr lang="en-US" sz="2000" b="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000" b="0" dirty="0">
                <a:latin typeface="Times New Roman" pitchFamily="18" charset="0"/>
              </a:rPr>
              <a:t>    </a:t>
            </a:r>
            <a:r>
              <a:rPr lang="en-US" sz="1800" dirty="0">
                <a:solidFill>
                  <a:srgbClr val="CC0000"/>
                </a:solidFill>
                <a:latin typeface="Tahoma" pitchFamily="34" charset="0"/>
              </a:rPr>
              <a:t>{Milk} --&gt; {Coke}</a:t>
            </a:r>
          </a:p>
          <a:p>
            <a:pPr>
              <a:defRPr/>
            </a:pPr>
            <a:r>
              <a:rPr lang="en-US" sz="1800" dirty="0">
                <a:solidFill>
                  <a:srgbClr val="CC0000"/>
                </a:solidFill>
                <a:latin typeface="Tahoma" pitchFamily="34" charset="0"/>
              </a:rPr>
              <a:t>    {Diaper, Milk} --&gt; {Beer}</a:t>
            </a:r>
            <a:endParaRPr lang="en-US" sz="2400" b="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143000"/>
          </a:xfrm>
        </p:spPr>
        <p:txBody>
          <a:bodyPr>
            <a:noAutofit/>
          </a:bodyPr>
          <a:lstStyle/>
          <a:p>
            <a:r>
              <a:rPr lang="el-GR" sz="3200" dirty="0" smtClean="0">
                <a:latin typeface="Comic Sans MS" pitchFamily="66" charset="0"/>
              </a:rPr>
              <a:t>Αναπαράσταση δεδομένων</a:t>
            </a:r>
            <a:endParaRPr lang="el-GR" sz="3200" dirty="0"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5"/>
            <a:ext cx="8001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Βέλος προς τα κάτω"/>
          <p:cNvSpPr/>
          <p:nvPr/>
        </p:nvSpPr>
        <p:spPr>
          <a:xfrm rot="18294068">
            <a:off x="3095581" y="3904004"/>
            <a:ext cx="571504" cy="8787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714752"/>
            <a:ext cx="521494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6715140" y="4071942"/>
            <a:ext cx="2143140" cy="5715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8 - Ευθεία γραμμή σύνδεσης"/>
          <p:cNvCxnSpPr/>
          <p:nvPr/>
        </p:nvCxnSpPr>
        <p:spPr>
          <a:xfrm rot="5400000" flipH="1" flipV="1">
            <a:off x="7786710" y="3571876"/>
            <a:ext cx="785818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7858148" y="2571744"/>
            <a:ext cx="128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Missing values</a:t>
            </a:r>
            <a:endParaRPr lang="el-GR" sz="24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749457"/>
            <a:ext cx="32403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Comic Sans MS" pitchFamily="66" charset="0"/>
              </a:rPr>
              <a:t>Πώς αναπαρίσταται μια βάση γνώσης σαν ένα σετ διανυσμάτων χαρακτηριστικών-τιμών;</a:t>
            </a:r>
            <a:endParaRPr lang="el-GR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omic Sans MS" pitchFamily="66" charset="0"/>
              </a:rPr>
              <a:t>Παράδειγμα ταξινόμησης: Η σχέση </a:t>
            </a:r>
            <a:r>
              <a:rPr lang="en-US" dirty="0" smtClean="0">
                <a:latin typeface="Comic Sans MS" pitchFamily="66" charset="0"/>
              </a:rPr>
              <a:t>sister-of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3116"/>
            <a:ext cx="7048510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785918" y="3071810"/>
            <a:ext cx="7215238" cy="2071702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0" y="2928934"/>
            <a:ext cx="2214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Θετικά παραδείγματα</a:t>
            </a:r>
          </a:p>
          <a:p>
            <a:r>
              <a:rPr lang="el-GR" sz="2400" dirty="0" smtClean="0">
                <a:latin typeface="Comic Sans MS" pitchFamily="66" charset="0"/>
              </a:rPr>
              <a:t>(</a:t>
            </a:r>
            <a:r>
              <a:rPr lang="en-US" sz="2400" dirty="0" smtClean="0">
                <a:latin typeface="Comic Sans MS" pitchFamily="66" charset="0"/>
              </a:rPr>
              <a:t>positive examples</a:t>
            </a:r>
            <a:r>
              <a:rPr lang="el-GR" sz="2400" dirty="0" smtClean="0">
                <a:latin typeface="Comic Sans MS" pitchFamily="66" charset="0"/>
              </a:rPr>
              <a:t>)</a:t>
            </a:r>
            <a:endParaRPr lang="el-GR" sz="2400" dirty="0">
              <a:latin typeface="Comic Sans MS" pitchFamily="66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785918" y="5214950"/>
            <a:ext cx="7215238" cy="571504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>
            <a:off x="0" y="4643446"/>
            <a:ext cx="2214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Αρνητικά</a:t>
            </a:r>
          </a:p>
          <a:p>
            <a:r>
              <a:rPr lang="el-GR" sz="2400" dirty="0" smtClean="0">
                <a:latin typeface="Comic Sans MS" pitchFamily="66" charset="0"/>
              </a:rPr>
              <a:t>παραδείγματα</a:t>
            </a:r>
          </a:p>
          <a:p>
            <a:r>
              <a:rPr lang="el-GR" sz="2400" dirty="0" smtClean="0">
                <a:latin typeface="Comic Sans MS" pitchFamily="66" charset="0"/>
              </a:rPr>
              <a:t>(</a:t>
            </a:r>
            <a:r>
              <a:rPr lang="en-US" sz="2400" dirty="0" smtClean="0">
                <a:latin typeface="Comic Sans MS" pitchFamily="66" charset="0"/>
              </a:rPr>
              <a:t>negative examples</a:t>
            </a:r>
            <a:r>
              <a:rPr lang="el-GR" sz="2400" dirty="0" smtClean="0">
                <a:latin typeface="Comic Sans MS" pitchFamily="66" charset="0"/>
              </a:rPr>
              <a:t>)</a:t>
            </a:r>
            <a:endParaRPr lang="el-GR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omic Sans MS" pitchFamily="66" charset="0"/>
              </a:rPr>
              <a:t>Παράδειγμα ταξινόμησης: Η σχέση </a:t>
            </a:r>
            <a:r>
              <a:rPr lang="en-US" dirty="0" smtClean="0">
                <a:latin typeface="Comic Sans MS" pitchFamily="66" charset="0"/>
              </a:rPr>
              <a:t>ancestor-of</a:t>
            </a:r>
            <a:endParaRPr lang="el-G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331" y="1785926"/>
            <a:ext cx="8706671" cy="41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Comic Sans MS" pitchFamily="66" charset="0"/>
              </a:rPr>
              <a:t>Είδη χαρακτηριστικών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857916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>
                <a:latin typeface="Comic Sans MS" pitchFamily="66" charset="0"/>
              </a:rPr>
              <a:t>Ονοματικά (</a:t>
            </a:r>
            <a:r>
              <a:rPr lang="en-US" dirty="0" smtClean="0">
                <a:latin typeface="Comic Sans MS" pitchFamily="66" charset="0"/>
              </a:rPr>
              <a:t>nominal</a:t>
            </a:r>
            <a:r>
              <a:rPr lang="el-GR" dirty="0" smtClean="0">
                <a:latin typeface="Comic Sans MS" pitchFamily="66" charset="0"/>
              </a:rPr>
              <a:t>)</a:t>
            </a:r>
            <a:endParaRPr lang="en-US" dirty="0" smtClean="0">
              <a:latin typeface="Comic Sans MS" pitchFamily="66" charset="0"/>
            </a:endParaRPr>
          </a:p>
          <a:p>
            <a:pPr lvl="1"/>
            <a:r>
              <a:rPr lang="el-GR" dirty="0" smtClean="0">
                <a:latin typeface="Comic Sans MS" pitchFamily="66" charset="0"/>
              </a:rPr>
              <a:t>Οι τιμές είναι διακριτές</a:t>
            </a:r>
          </a:p>
          <a:p>
            <a:pPr lvl="1"/>
            <a:r>
              <a:rPr lang="el-GR" dirty="0" smtClean="0">
                <a:latin typeface="Comic Sans MS" pitchFamily="66" charset="0"/>
              </a:rPr>
              <a:t>Πχ «Δευτέρα», «Τρίτη», «Τετάρτη» κλπ</a:t>
            </a:r>
          </a:p>
          <a:p>
            <a:pPr lvl="1"/>
            <a:r>
              <a:rPr lang="el-GR" dirty="0" smtClean="0">
                <a:latin typeface="Comic Sans MS" pitchFamily="66" charset="0"/>
              </a:rPr>
              <a:t>Δεν υπάρχει έννοια κατάταξης ή απόστασης</a:t>
            </a:r>
          </a:p>
          <a:p>
            <a:pPr lvl="1"/>
            <a:r>
              <a:rPr lang="el-GR" dirty="0" smtClean="0">
                <a:latin typeface="Comic Sans MS" pitchFamily="66" charset="0"/>
              </a:rPr>
              <a:t>Μόνο ταύτιση ή μη-</a:t>
            </a:r>
            <a:r>
              <a:rPr lang="el-GR" dirty="0" err="1" smtClean="0">
                <a:latin typeface="Comic Sans MS" pitchFamily="66" charset="0"/>
              </a:rPr>
              <a:t>τάυτιση</a:t>
            </a:r>
            <a:endParaRPr lang="en-US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Τακτικά (ο</a:t>
            </a:r>
            <a:r>
              <a:rPr lang="en-US" dirty="0" err="1" smtClean="0">
                <a:latin typeface="Comic Sans MS" pitchFamily="66" charset="0"/>
              </a:rPr>
              <a:t>rdinal</a:t>
            </a:r>
            <a:r>
              <a:rPr lang="el-GR" dirty="0" smtClean="0">
                <a:latin typeface="Comic Sans MS" pitchFamily="66" charset="0"/>
              </a:rPr>
              <a:t>)</a:t>
            </a:r>
          </a:p>
          <a:p>
            <a:pPr lvl="1"/>
            <a:r>
              <a:rPr lang="el-GR" dirty="0" smtClean="0">
                <a:latin typeface="Comic Sans MS" pitchFamily="66" charset="0"/>
              </a:rPr>
              <a:t>Υπάρχει κατάταξη</a:t>
            </a:r>
          </a:p>
          <a:p>
            <a:pPr lvl="1"/>
            <a:r>
              <a:rPr lang="en-US" dirty="0" smtClean="0">
                <a:latin typeface="Comic Sans MS" pitchFamily="66" charset="0"/>
              </a:rPr>
              <a:t>“Hot”&gt; “Mild”&gt; “Cool”</a:t>
            </a:r>
          </a:p>
          <a:p>
            <a:pPr lvl="1"/>
            <a:r>
              <a:rPr lang="el-GR" dirty="0" smtClean="0">
                <a:latin typeface="Comic Sans MS" pitchFamily="66" charset="0"/>
              </a:rPr>
              <a:t>Δεν υπάρχει δυνατότητα πρόσθεσης/αφαίρεσης</a:t>
            </a:r>
            <a:endParaRPr lang="en-US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Διαστήματα (</a:t>
            </a:r>
            <a:r>
              <a:rPr lang="en-US" dirty="0" smtClean="0">
                <a:latin typeface="Comic Sans MS" pitchFamily="66" charset="0"/>
              </a:rPr>
              <a:t>Interval</a:t>
            </a:r>
            <a:r>
              <a:rPr lang="el-GR" dirty="0" smtClean="0">
                <a:latin typeface="Comic Sans MS" pitchFamily="66" charset="0"/>
              </a:rPr>
              <a:t>)</a:t>
            </a:r>
          </a:p>
          <a:p>
            <a:pPr lvl="1"/>
            <a:r>
              <a:rPr lang="el-GR" dirty="0" smtClean="0">
                <a:latin typeface="Comic Sans MS" pitchFamily="66" charset="0"/>
              </a:rPr>
              <a:t>Υπάρχει κατάταξη</a:t>
            </a:r>
          </a:p>
          <a:p>
            <a:pPr lvl="1"/>
            <a:r>
              <a:rPr lang="el-GR" dirty="0" smtClean="0">
                <a:latin typeface="Comic Sans MS" pitchFamily="66" charset="0"/>
              </a:rPr>
              <a:t>Οι τιμές είναι σε συγκεκριμένες και ίσες αποστάσεις μεταξύ τους</a:t>
            </a:r>
          </a:p>
          <a:p>
            <a:pPr lvl="1"/>
            <a:r>
              <a:rPr lang="el-GR" dirty="0" smtClean="0">
                <a:latin typeface="Comic Sans MS" pitchFamily="66" charset="0"/>
              </a:rPr>
              <a:t>Πχ μεταβλητή: χρονιά,  με τιμές «1992», «1993», «1994»…</a:t>
            </a:r>
          </a:p>
          <a:p>
            <a:pPr lvl="1"/>
            <a:r>
              <a:rPr lang="el-GR" dirty="0" smtClean="0">
                <a:latin typeface="Comic Sans MS" pitchFamily="66" charset="0"/>
              </a:rPr>
              <a:t>Υπάρχει νόημα αφαίρεσης/διαφοράς δυο τιμών</a:t>
            </a:r>
          </a:p>
          <a:p>
            <a:pPr lvl="1"/>
            <a:r>
              <a:rPr lang="el-GR" dirty="0" smtClean="0">
                <a:latin typeface="Comic Sans MS" pitchFamily="66" charset="0"/>
              </a:rPr>
              <a:t>Δεν υπάρχει νόημα πολλαπλασιασμού/διαίρεσης</a:t>
            </a:r>
            <a:endParaRPr lang="en-US" dirty="0" smtClean="0">
              <a:latin typeface="Comic Sans MS" pitchFamily="66" charset="0"/>
            </a:endParaRPr>
          </a:p>
          <a:p>
            <a:r>
              <a:rPr lang="el-GR" dirty="0" smtClean="0">
                <a:latin typeface="Comic Sans MS" pitchFamily="66" charset="0"/>
              </a:rPr>
              <a:t>Αναλογικά (</a:t>
            </a:r>
            <a:r>
              <a:rPr lang="en-US" dirty="0" smtClean="0">
                <a:latin typeface="Comic Sans MS" pitchFamily="66" charset="0"/>
              </a:rPr>
              <a:t>Ratio</a:t>
            </a:r>
            <a:r>
              <a:rPr lang="el-GR" dirty="0" smtClean="0">
                <a:latin typeface="Comic Sans MS" pitchFamily="66" charset="0"/>
              </a:rPr>
              <a:t>)</a:t>
            </a:r>
          </a:p>
          <a:p>
            <a:pPr lvl="1"/>
            <a:r>
              <a:rPr lang="el-GR" dirty="0" smtClean="0">
                <a:latin typeface="Comic Sans MS" pitchFamily="66" charset="0"/>
              </a:rPr>
              <a:t>Οι τιμές είναι πραγματικοί αριθμοί που επιτρέπουν όλες τις μαθηματικές πράξεις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Ποιότητα στα δεδομένα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Ανύπαρκτες τιμές (</a:t>
            </a:r>
            <a:r>
              <a:rPr lang="en-US" sz="2400" dirty="0" smtClean="0">
                <a:latin typeface="Comic Sans MS" pitchFamily="66" charset="0"/>
              </a:rPr>
              <a:t>Missing values</a:t>
            </a:r>
            <a:r>
              <a:rPr lang="el-GR" sz="2400" dirty="0" smtClean="0">
                <a:latin typeface="Comic Sans MS" pitchFamily="66" charset="0"/>
              </a:rPr>
              <a:t>)</a:t>
            </a:r>
          </a:p>
          <a:p>
            <a:r>
              <a:rPr lang="el-GR" sz="2400" dirty="0" smtClean="0">
                <a:latin typeface="Comic Sans MS" pitchFamily="66" charset="0"/>
              </a:rPr>
              <a:t>Λόγοι ανύπαρκτων τιμών</a:t>
            </a:r>
          </a:p>
          <a:p>
            <a:pPr lvl="1"/>
            <a:r>
              <a:rPr lang="el-GR" sz="2400" dirty="0" smtClean="0">
                <a:latin typeface="Comic Sans MS" pitchFamily="66" charset="0"/>
              </a:rPr>
              <a:t>Δεν συλλέγεται η πληροφορία </a:t>
            </a:r>
          </a:p>
          <a:p>
            <a:pPr lvl="2"/>
            <a:r>
              <a:rPr lang="el-GR" dirty="0" smtClean="0">
                <a:latin typeface="Comic Sans MS" pitchFamily="66" charset="0"/>
              </a:rPr>
              <a:t>Π.χ. ορισμένοι αρνούνται να αποκαλύψουν την ηλικία ή το βάρος τους</a:t>
            </a:r>
          </a:p>
          <a:p>
            <a:pPr lvl="1"/>
            <a:r>
              <a:rPr lang="el-GR" sz="2400" dirty="0" smtClean="0">
                <a:latin typeface="Comic Sans MS" pitchFamily="66" charset="0"/>
              </a:rPr>
              <a:t>Οι ιδιότητες δεν χαρακτηρίζουν όλα τα δεδομένα</a:t>
            </a:r>
          </a:p>
          <a:p>
            <a:pPr lvl="2"/>
            <a:r>
              <a:rPr lang="el-GR" dirty="0" smtClean="0">
                <a:latin typeface="Comic Sans MS" pitchFamily="66" charset="0"/>
              </a:rPr>
              <a:t>Π.χ. το εισόδημα δεν εφαρμόζεται στα παιδιά</a:t>
            </a:r>
          </a:p>
          <a:p>
            <a:pPr>
              <a:lnSpc>
                <a:spcPct val="90000"/>
              </a:lnSpc>
            </a:pPr>
            <a:r>
              <a:rPr lang="el-GR" sz="2400" dirty="0" smtClean="0">
                <a:latin typeface="Comic Sans MS" pitchFamily="66" charset="0"/>
              </a:rPr>
              <a:t>Πως χειριζόμαστε τις ανύπαρκτες τιμές</a:t>
            </a:r>
          </a:p>
          <a:p>
            <a:pPr lvl="1">
              <a:lnSpc>
                <a:spcPct val="90000"/>
              </a:lnSpc>
            </a:pPr>
            <a:r>
              <a:rPr lang="el-GR" sz="2400" dirty="0" smtClean="0">
                <a:latin typeface="Comic Sans MS" pitchFamily="66" charset="0"/>
              </a:rPr>
              <a:t>Αφαίρεση δεδομένων που τις περιέχουν</a:t>
            </a:r>
          </a:p>
          <a:p>
            <a:pPr lvl="1">
              <a:lnSpc>
                <a:spcPct val="90000"/>
              </a:lnSpc>
            </a:pPr>
            <a:r>
              <a:rPr lang="el-GR" sz="2400" dirty="0" smtClean="0">
                <a:latin typeface="Comic Sans MS" pitchFamily="66" charset="0"/>
              </a:rPr>
              <a:t>Εκτίμηση των τιμών</a:t>
            </a:r>
          </a:p>
          <a:p>
            <a:pPr lvl="1">
              <a:lnSpc>
                <a:spcPct val="90000"/>
              </a:lnSpc>
            </a:pPr>
            <a:r>
              <a:rPr lang="el-GR" sz="2400" dirty="0" smtClean="0">
                <a:latin typeface="Comic Sans MS" pitchFamily="66" charset="0"/>
              </a:rPr>
              <a:t>Να τις αγνοήσουμε </a:t>
            </a:r>
          </a:p>
          <a:p>
            <a:pPr lvl="1">
              <a:lnSpc>
                <a:spcPct val="90000"/>
              </a:lnSpc>
            </a:pPr>
            <a:r>
              <a:rPr lang="el-GR" sz="2400" dirty="0" smtClean="0">
                <a:latin typeface="Comic Sans MS" pitchFamily="66" charset="0"/>
              </a:rPr>
              <a:t>Αντικατάσταση με όλες τις πιθανές τιμές (με στάθμιση των πιθανοτήτων τους)</a:t>
            </a:r>
          </a:p>
          <a:p>
            <a:endParaRPr lang="el-GR" sz="24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Comic Sans MS" pitchFamily="66" charset="0"/>
              </a:rPr>
              <a:t>Ποιότητα στα δεδομένα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>
                <a:latin typeface="Comic Sans MS" pitchFamily="66" charset="0"/>
              </a:rPr>
              <a:t>Διπλότυπα</a:t>
            </a:r>
          </a:p>
          <a:p>
            <a:r>
              <a:rPr lang="el-GR" dirty="0" smtClean="0">
                <a:latin typeface="Comic Sans MS" pitchFamily="66" charset="0"/>
              </a:rPr>
              <a:t>Το σύνολο δεδομένων μπορεί να περιλαμβάνει δεδομένα με διπλές εγγραφές ή σχεδόν διπλότυπα</a:t>
            </a:r>
          </a:p>
          <a:p>
            <a:pPr lvl="1"/>
            <a:r>
              <a:rPr lang="el-GR" dirty="0" smtClean="0">
                <a:latin typeface="Comic Sans MS" pitchFamily="66" charset="0"/>
              </a:rPr>
              <a:t>Μεγάλο ζήτημα όταν συνενώνονται δεδομένα από ετερογενείς πηγές</a:t>
            </a:r>
          </a:p>
          <a:p>
            <a:r>
              <a:rPr lang="el-GR" dirty="0" smtClean="0">
                <a:latin typeface="Comic Sans MS" pitchFamily="66" charset="0"/>
              </a:rPr>
              <a:t>Παραδείγματα:</a:t>
            </a:r>
          </a:p>
          <a:p>
            <a:pPr lvl="1"/>
            <a:r>
              <a:rPr lang="el-GR" dirty="0" smtClean="0">
                <a:latin typeface="Comic Sans MS" pitchFamily="66" charset="0"/>
              </a:rPr>
              <a:t>Ένα άτομο με πολλές διευθύνσεις </a:t>
            </a:r>
            <a:r>
              <a:rPr lang="el-GR" dirty="0" err="1" smtClean="0">
                <a:latin typeface="Comic Sans MS" pitchFamily="66" charset="0"/>
              </a:rPr>
              <a:t>ηλ</a:t>
            </a:r>
            <a:r>
              <a:rPr lang="el-GR" dirty="0" smtClean="0">
                <a:latin typeface="Comic Sans MS" pitchFamily="66" charset="0"/>
              </a:rPr>
              <a:t>. ταχυδρομείου</a:t>
            </a:r>
          </a:p>
          <a:p>
            <a:r>
              <a:rPr lang="el-GR" dirty="0" smtClean="0">
                <a:latin typeface="Comic Sans MS" pitchFamily="66" charset="0"/>
              </a:rPr>
              <a:t>Καθαρισμός δεδομένων</a:t>
            </a:r>
          </a:p>
          <a:p>
            <a:pPr lvl="1"/>
            <a:r>
              <a:rPr lang="el-GR" dirty="0" smtClean="0">
                <a:latin typeface="Comic Sans MS" pitchFamily="66" charset="0"/>
              </a:rPr>
              <a:t>Η διαδικασία εξομάλυνσης του προβλήματος των διπλότυπων</a:t>
            </a:r>
          </a:p>
          <a:p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Τεστ </a:t>
            </a:r>
            <a:r>
              <a:rPr lang="en-US" dirty="0" smtClean="0">
                <a:latin typeface="Comic Sans MS" pitchFamily="66" charset="0"/>
              </a:rPr>
              <a:t>Turing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0343" y="2348880"/>
            <a:ext cx="7890684" cy="3096344"/>
          </a:xfr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omic Sans MS" pitchFamily="66" charset="0"/>
              </a:rPr>
              <a:t>Το πρόβλημα της </a:t>
            </a:r>
            <a:r>
              <a:rPr lang="el-GR" dirty="0" err="1" smtClean="0">
                <a:latin typeface="Comic Sans MS" pitchFamily="66" charset="0"/>
              </a:rPr>
              <a:t>διαστατικότητας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latin typeface="Comic Sans MS" pitchFamily="66" charset="0"/>
              </a:rPr>
              <a:t>Ο χώρος του μικρόκοσμου που θέλω να κάνω εξόρυξη είναι τόσων διαστάσεων όσο είναι και το πλήθος των ανεξάρτητων μεταβλητών μου</a:t>
            </a:r>
          </a:p>
          <a:p>
            <a:r>
              <a:rPr lang="el-GR" dirty="0" smtClean="0">
                <a:latin typeface="Comic Sans MS" pitchFamily="66" charset="0"/>
              </a:rPr>
              <a:t>Όσο αυξάνουν οι διαστάσεις, τα δεδομένα γίνονται ολοένα και πιο αραιά στον πολυδιάστατο χώρο</a:t>
            </a:r>
          </a:p>
          <a:p>
            <a:r>
              <a:rPr lang="el-GR" dirty="0" smtClean="0">
                <a:latin typeface="Comic Sans MS" pitchFamily="66" charset="0"/>
              </a:rPr>
              <a:t>Η απόσταση και η πυκνότητα μεταξύ των σημείων που είναι κρίσιμες για την ομαδοποίηση ή την ανίχνευση εξαιρέσεων χάνουν τη σημασία τους</a:t>
            </a:r>
          </a:p>
          <a:p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1-</a:t>
            </a:r>
            <a:fld id="{4262BB47-93BD-4AD7-91B6-761C4D7769E0}" type="slidenum">
              <a:rPr lang="el-GR"/>
              <a:pPr/>
              <a:t>31</a:t>
            </a:fld>
            <a:endParaRPr lang="el-GR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l-GR" dirty="0">
                <a:latin typeface="Comic Sans MS" pitchFamily="66" charset="0"/>
              </a:rPr>
              <a:t>Βιβλία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433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143000"/>
            <a:ext cx="1981200" cy="2598738"/>
          </a:xfrm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2590800" y="1143000"/>
            <a:ext cx="59594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>
                <a:latin typeface="Comic Sans MS" pitchFamily="66" charset="0"/>
              </a:rPr>
              <a:t>Τεχνητή Νοημοσύνη: Μια Σύγχρονη Προσέγγιση</a:t>
            </a:r>
          </a:p>
          <a:p>
            <a:r>
              <a:rPr lang="en-US" sz="2400" dirty="0">
                <a:latin typeface="Comic Sans MS" pitchFamily="66" charset="0"/>
              </a:rPr>
              <a:t>S. Russell, P. </a:t>
            </a:r>
            <a:r>
              <a:rPr lang="en-US" sz="2400" dirty="0" err="1">
                <a:latin typeface="Comic Sans MS" pitchFamily="66" charset="0"/>
              </a:rPr>
              <a:t>Norvig</a:t>
            </a:r>
            <a:endParaRPr lang="en-US" sz="2400" dirty="0">
              <a:latin typeface="Comic Sans MS" pitchFamily="66" charset="0"/>
            </a:endParaRPr>
          </a:p>
          <a:p>
            <a:r>
              <a:rPr lang="en-US" sz="2400" dirty="0">
                <a:latin typeface="Comic Sans MS" pitchFamily="66" charset="0"/>
              </a:rPr>
              <a:t>Prentice Hall</a:t>
            </a: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86200"/>
            <a:ext cx="19415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2743200" y="3965575"/>
            <a:ext cx="6019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>
                <a:latin typeface="Comic Sans MS" pitchFamily="66" charset="0"/>
              </a:rPr>
              <a:t>Τεχνητή Νοημοσύνη</a:t>
            </a:r>
            <a:endParaRPr lang="en-US" sz="2400" dirty="0">
              <a:latin typeface="Comic Sans MS" pitchFamily="66" charset="0"/>
            </a:endParaRPr>
          </a:p>
          <a:p>
            <a:r>
              <a:rPr lang="en-US" sz="2400" dirty="0">
                <a:latin typeface="Comic Sans MS" pitchFamily="66" charset="0"/>
              </a:rPr>
              <a:t>Ι. </a:t>
            </a:r>
            <a:r>
              <a:rPr lang="en-US" sz="2400" dirty="0" err="1">
                <a:latin typeface="Comic Sans MS" pitchFamily="66" charset="0"/>
              </a:rPr>
              <a:t>Βλαχάβας</a:t>
            </a:r>
            <a:r>
              <a:rPr lang="en-US" sz="2400" dirty="0">
                <a:latin typeface="Comic Sans MS" pitchFamily="66" charset="0"/>
              </a:rPr>
              <a:t>, Π. </a:t>
            </a:r>
            <a:r>
              <a:rPr lang="en-US" sz="2400" dirty="0" err="1">
                <a:latin typeface="Comic Sans MS" pitchFamily="66" charset="0"/>
              </a:rPr>
              <a:t>Κεφαλάς</a:t>
            </a:r>
            <a:r>
              <a:rPr lang="en-US" sz="2400" dirty="0">
                <a:latin typeface="Comic Sans MS" pitchFamily="66" charset="0"/>
              </a:rPr>
              <a:t>, Ν. </a:t>
            </a:r>
            <a:r>
              <a:rPr lang="en-US" sz="2400" dirty="0" err="1">
                <a:latin typeface="Comic Sans MS" pitchFamily="66" charset="0"/>
              </a:rPr>
              <a:t>Βασιλειάδης</a:t>
            </a:r>
            <a:r>
              <a:rPr lang="en-US" sz="2400" dirty="0">
                <a:latin typeface="Comic Sans MS" pitchFamily="66" charset="0"/>
              </a:rPr>
              <a:t>, Φ. </a:t>
            </a:r>
            <a:r>
              <a:rPr lang="en-US" sz="2400" dirty="0" err="1">
                <a:latin typeface="Comic Sans MS" pitchFamily="66" charset="0"/>
              </a:rPr>
              <a:t>Κόκκορας</a:t>
            </a:r>
            <a:r>
              <a:rPr lang="en-US" sz="2400" dirty="0">
                <a:latin typeface="Comic Sans MS" pitchFamily="66" charset="0"/>
              </a:rPr>
              <a:t>, Η. </a:t>
            </a:r>
            <a:r>
              <a:rPr lang="en-US" sz="2400" dirty="0" err="1">
                <a:latin typeface="Comic Sans MS" pitchFamily="66" charset="0"/>
              </a:rPr>
              <a:t>Σακελλαρίου</a:t>
            </a:r>
            <a:endParaRPr lang="en-US" sz="2400" dirty="0">
              <a:latin typeface="Comic Sans MS" pitchFamily="66" charset="0"/>
            </a:endParaRPr>
          </a:p>
          <a:p>
            <a:r>
              <a:rPr lang="en-US" sz="2400" dirty="0">
                <a:latin typeface="Comic Sans MS" pitchFamily="66" charset="0"/>
              </a:rPr>
              <a:t>Γ' </a:t>
            </a:r>
            <a:r>
              <a:rPr lang="en-US" sz="2400" dirty="0" err="1">
                <a:latin typeface="Comic Sans MS" pitchFamily="66" charset="0"/>
              </a:rPr>
              <a:t>Έκδοση</a:t>
            </a:r>
            <a:r>
              <a:rPr lang="en-US" sz="2400" dirty="0">
                <a:latin typeface="Comic Sans MS" pitchFamily="66" charset="0"/>
              </a:rPr>
              <a:t>, 2006 </a:t>
            </a:r>
          </a:p>
          <a:p>
            <a:r>
              <a:rPr lang="en-US" sz="2400" dirty="0" err="1">
                <a:latin typeface="Comic Sans MS" pitchFamily="66" charset="0"/>
              </a:rPr>
              <a:t>Εκδόσεις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Β.Γκιούρδας</a:t>
            </a:r>
            <a:r>
              <a:rPr lang="en-US" sz="2400" dirty="0">
                <a:latin typeface="Comic Sans MS" pitchFamily="66" charset="0"/>
              </a:rPr>
              <a:t>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Βιβλία</a:t>
            </a:r>
            <a:endParaRPr lang="el-GR" dirty="0"/>
          </a:p>
        </p:txBody>
      </p:sp>
      <p:pic>
        <p:nvPicPr>
          <p:cNvPr id="3074" name="Picture 2" descr="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9937"/>
            <a:ext cx="3143272" cy="4660717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3929058" y="221455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Machine Learning, </a:t>
            </a:r>
          </a:p>
          <a:p>
            <a:r>
              <a:rPr lang="en-US" sz="2400" b="1" dirty="0" smtClean="0">
                <a:latin typeface="Comic Sans MS" pitchFamily="66" charset="0"/>
                <a:hlinkClick r:id="rId3"/>
              </a:rPr>
              <a:t>Tom Mitchell</a:t>
            </a:r>
            <a:r>
              <a:rPr lang="en-US" sz="2400" b="1" dirty="0" smtClean="0">
                <a:latin typeface="Comic Sans MS" pitchFamily="66" charset="0"/>
              </a:rPr>
              <a:t>, </a:t>
            </a:r>
          </a:p>
          <a:p>
            <a:r>
              <a:rPr lang="en-US" sz="2400" b="1" dirty="0" smtClean="0">
                <a:latin typeface="Comic Sans MS" pitchFamily="66" charset="0"/>
              </a:rPr>
              <a:t>McGraw Hill, </a:t>
            </a:r>
          </a:p>
          <a:p>
            <a:r>
              <a:rPr lang="en-US" sz="2400" b="1" dirty="0" smtClean="0">
                <a:latin typeface="Comic Sans MS" pitchFamily="66" charset="0"/>
              </a:rPr>
              <a:t>1997. </a:t>
            </a:r>
            <a:endParaRPr lang="en-US" sz="2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Βιβλία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latin typeface="Comic Sans MS" pitchFamily="66" charset="0"/>
              </a:rPr>
              <a:t>Το βιβλίο του </a:t>
            </a:r>
            <a:r>
              <a:rPr lang="en-US" dirty="0" err="1" smtClean="0">
                <a:latin typeface="Comic Sans MS" pitchFamily="66" charset="0"/>
              </a:rPr>
              <a:t>Weka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48130" name="Picture 2" descr="The 4th edition of the data mining book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940758" cy="4862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85728"/>
            <a:ext cx="7772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Βιβλία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2844" y="1357304"/>
            <a:ext cx="5534036" cy="44291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Data Mining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(στα Ελληνικά)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hlinkClick r:id="rId2"/>
              </a:rPr>
              <a:t>Margaret </a:t>
            </a:r>
            <a:r>
              <a:rPr kumimoji="0" lang="en-GB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hlinkClick r:id="rId2"/>
              </a:rPr>
              <a:t>H.,Dunham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Έτος Έκδοσης: 2004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Εκδότης: 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ΕΚΔΟΣΕΙΣ ΝΕΩΝ ΤΕΧΝΟΛΟΓΙΩΝ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Αριθμός σελίδων: 315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Κωδικός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ISBN: 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960-8105-72-2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6" name="Picture 2" descr="https://static.eudoxus.gr/books/95/cover-3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67494"/>
            <a:ext cx="3239269" cy="4614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611560" y="195486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Βιβλία</a:t>
            </a:r>
            <a:endParaRPr kumimoji="0" lang="el-GR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51520" y="1131590"/>
            <a:ext cx="5534036" cy="4369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l-GR" sz="2800" dirty="0" smtClean="0">
                <a:latin typeface="Comic Sans MS" pitchFamily="66" charset="0"/>
              </a:rPr>
              <a:t>Εισαγωγή στην Εξόρυξη Δεδομένων και τις Αποθήκες Δεδομένων</a:t>
            </a:r>
          </a:p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l-GR" sz="2400" dirty="0" smtClean="0">
                <a:latin typeface="Comic Sans MS" pitchFamily="66" charset="0"/>
              </a:rPr>
              <a:t>Αλ. Νανόπουλος - Γ. </a:t>
            </a:r>
            <a:r>
              <a:rPr lang="el-GR" sz="2400" dirty="0" err="1" smtClean="0">
                <a:latin typeface="Comic Sans MS" pitchFamily="66" charset="0"/>
              </a:rPr>
              <a:t>Μανωλόπουλος</a:t>
            </a:r>
            <a:r>
              <a:rPr lang="el-GR" sz="2400" dirty="0" smtClean="0">
                <a:latin typeface="Comic Sans MS" pitchFamily="66" charset="0"/>
              </a:rPr>
              <a:t>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Έτος Έκδοσης: 2008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Εκδότης: </a:t>
            </a: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ΕΚΔΟΣΕΙΣ ΝΕΩΝ ΤΕΧΝΟΛΟΓΙΩΝ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70"/>
              </a:spcBef>
              <a:spcAft>
                <a:spcPts val="0"/>
              </a:spcAft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Αριθμός σελίδων: 384</a:t>
            </a:r>
          </a:p>
          <a:p>
            <a:pPr marL="822960" lvl="2" indent="-228600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Κωδικός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ISBN: </a:t>
            </a:r>
            <a:r>
              <a:rPr lang="el-GR" sz="2000" dirty="0" smtClean="0">
                <a:latin typeface="Comic Sans MS" pitchFamily="66" charset="0"/>
              </a:rPr>
              <a:t>978-960-6759-17-8 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23" name="Picture 2" descr="https://static.eudoxus.gr/books/preview/79/cover-3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11510"/>
            <a:ext cx="2937909" cy="4186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l-GR" dirty="0" smtClean="0">
                <a:latin typeface="Comic Sans MS" pitchFamily="66" charset="0"/>
              </a:rPr>
              <a:t>Πηγές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811715"/>
          </a:xfrm>
        </p:spPr>
        <p:txBody>
          <a:bodyPr>
            <a:norm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Διαδικτυακά μαθήματα και βιβλία </a:t>
            </a:r>
            <a:endParaRPr lang="en-US" sz="2400" dirty="0" smtClean="0">
              <a:latin typeface="Comic Sans MS" pitchFamily="66" charset="0"/>
            </a:endParaRPr>
          </a:p>
          <a:p>
            <a:pPr lvl="1"/>
            <a:r>
              <a:rPr lang="en-US" sz="2000" dirty="0" smtClean="0">
                <a:latin typeface="Comic Sans MS" pitchFamily="66" charset="0"/>
              </a:rPr>
              <a:t>http://www.cs.cmu.edu/~tom/mlbook.html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http://aima.cs.berkeley.edu/index.html</a:t>
            </a:r>
            <a:endParaRPr lang="el-GR" sz="2000" dirty="0" smtClean="0">
              <a:latin typeface="Comic Sans MS" pitchFamily="66" charset="0"/>
            </a:endParaRPr>
          </a:p>
          <a:p>
            <a:pPr lvl="1"/>
            <a:r>
              <a:rPr lang="en-US" sz="2000" dirty="0" smtClean="0">
                <a:latin typeface="Comic Sans MS" pitchFamily="66" charset="0"/>
              </a:rPr>
              <a:t>http://cs229.stanford.edu/materials.html</a:t>
            </a:r>
            <a:endParaRPr lang="el-GR" sz="2000" dirty="0" smtClean="0">
              <a:latin typeface="Comic Sans MS" pitchFamily="66" charset="0"/>
            </a:endParaRPr>
          </a:p>
          <a:p>
            <a:pPr lvl="1"/>
            <a:r>
              <a:rPr lang="en-US" sz="2000" dirty="0" smtClean="0">
                <a:latin typeface="Comic Sans MS" pitchFamily="66" charset="0"/>
              </a:rPr>
              <a:t>http://aibook.csd.auth.gr/index.html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http://www.cs.waikato.ac.nz/ml/weka/book.html</a:t>
            </a:r>
            <a:endParaRPr lang="el-GR" sz="2000" dirty="0" smtClean="0">
              <a:latin typeface="Comic Sans MS" pitchFamily="66" charset="0"/>
            </a:endParaRPr>
          </a:p>
          <a:p>
            <a:pPr lvl="1"/>
            <a:r>
              <a:rPr lang="en-US" sz="2000" dirty="0" smtClean="0">
                <a:latin typeface="Comic Sans MS" pitchFamily="66" charset="0"/>
              </a:rPr>
              <a:t>www.hlt.utdallas.edu/~vgogate/ml/2012s/notes/</a:t>
            </a:r>
            <a:endParaRPr lang="el-GR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rmAutofit/>
          </a:bodyPr>
          <a:lstStyle/>
          <a:p>
            <a:r>
              <a:rPr lang="el-GR" sz="3600" dirty="0" smtClean="0">
                <a:latin typeface="Comic Sans MS" pitchFamily="66" charset="0"/>
              </a:rPr>
              <a:t>Περιοχές Τεχνητής Νοημοσύνης</a:t>
            </a:r>
            <a:endParaRPr lang="el-GR" sz="3600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42844" y="642918"/>
            <a:ext cx="8786874" cy="6500858"/>
          </a:xfrm>
        </p:spPr>
        <p:txBody>
          <a:bodyPr>
            <a:normAutofit fontScale="77500" lnSpcReduction="20000"/>
          </a:bodyPr>
          <a:lstStyle/>
          <a:p>
            <a:r>
              <a:rPr lang="el-GR" sz="2800" dirty="0" smtClean="0">
                <a:latin typeface="Comic Sans MS" pitchFamily="66" charset="0"/>
              </a:rPr>
              <a:t>Αναζήτηση λύσης σε πρόβλημα</a:t>
            </a:r>
            <a:r>
              <a:rPr lang="en-US" sz="2800" dirty="0" smtClean="0">
                <a:latin typeface="Comic Sans MS" pitchFamily="66" charset="0"/>
              </a:rPr>
              <a:t> (Search)</a:t>
            </a:r>
          </a:p>
          <a:p>
            <a:r>
              <a:rPr lang="el-GR" sz="2800" dirty="0" smtClean="0">
                <a:latin typeface="Comic Sans MS" pitchFamily="66" charset="0"/>
              </a:rPr>
              <a:t>Παιχνίδια δύο αντιπάλων (</a:t>
            </a:r>
            <a:r>
              <a:rPr lang="en-US" sz="2800" dirty="0" smtClean="0">
                <a:latin typeface="Comic Sans MS" pitchFamily="66" charset="0"/>
              </a:rPr>
              <a:t>Adversarial Search</a:t>
            </a:r>
            <a:r>
              <a:rPr lang="el-GR" sz="2800" dirty="0" smtClean="0">
                <a:latin typeface="Comic Sans MS" pitchFamily="66" charset="0"/>
              </a:rPr>
              <a:t>)</a:t>
            </a:r>
          </a:p>
          <a:p>
            <a:r>
              <a:rPr lang="el-GR" sz="2800" dirty="0" smtClean="0">
                <a:latin typeface="Comic Sans MS" pitchFamily="66" charset="0"/>
              </a:rPr>
              <a:t>Γνώση, Εξαγωγή Συμπερασμού</a:t>
            </a:r>
          </a:p>
          <a:p>
            <a:pPr lvl="1"/>
            <a:r>
              <a:rPr lang="el-GR" sz="2400" dirty="0" smtClean="0">
                <a:latin typeface="Comic Sans MS" pitchFamily="66" charset="0"/>
              </a:rPr>
              <a:t>Λογική (</a:t>
            </a:r>
            <a:r>
              <a:rPr lang="en-US" sz="2400" dirty="0" smtClean="0">
                <a:latin typeface="Comic Sans MS" pitchFamily="66" charset="0"/>
              </a:rPr>
              <a:t>Logic</a:t>
            </a:r>
            <a:r>
              <a:rPr lang="el-GR" sz="2400" dirty="0" smtClean="0">
                <a:latin typeface="Comic Sans MS" pitchFamily="66" charset="0"/>
              </a:rPr>
              <a:t>)</a:t>
            </a:r>
          </a:p>
          <a:p>
            <a:pPr lvl="1"/>
            <a:r>
              <a:rPr lang="el-GR" sz="2400" dirty="0" smtClean="0">
                <a:latin typeface="Comic Sans MS" pitchFamily="66" charset="0"/>
              </a:rPr>
              <a:t>Αναπαράσταση Γνώσης </a:t>
            </a:r>
            <a:r>
              <a:rPr lang="en-US" sz="2400" dirty="0" smtClean="0">
                <a:latin typeface="Comic Sans MS" pitchFamily="66" charset="0"/>
              </a:rPr>
              <a:t>(Knowledge Representation</a:t>
            </a:r>
            <a:r>
              <a:rPr lang="el-GR" sz="2400" dirty="0" smtClean="0">
                <a:latin typeface="Comic Sans MS" pitchFamily="66" charset="0"/>
              </a:rPr>
              <a:t>)</a:t>
            </a:r>
          </a:p>
          <a:p>
            <a:pPr lvl="1"/>
            <a:r>
              <a:rPr lang="el-GR" sz="2400" dirty="0" smtClean="0">
                <a:latin typeface="Comic Sans MS" pitchFamily="66" charset="0"/>
              </a:rPr>
              <a:t>Συμπερασμός (</a:t>
            </a:r>
            <a:r>
              <a:rPr lang="en-US" sz="2400" dirty="0" smtClean="0">
                <a:latin typeface="Comic Sans MS" pitchFamily="66" charset="0"/>
              </a:rPr>
              <a:t>Reasoning</a:t>
            </a:r>
            <a:r>
              <a:rPr lang="el-GR" sz="2400" dirty="0" smtClean="0">
                <a:latin typeface="Comic Sans MS" pitchFamily="66" charset="0"/>
              </a:rPr>
              <a:t>)</a:t>
            </a:r>
          </a:p>
          <a:p>
            <a:pPr lvl="2"/>
            <a:r>
              <a:rPr lang="el-GR" sz="2000" dirty="0" smtClean="0">
                <a:latin typeface="Comic Sans MS" pitchFamily="66" charset="0"/>
              </a:rPr>
              <a:t>Όλοι οι άνθρωποι είναι θνητοί              Ο Σωκράτης είναι θνητός</a:t>
            </a:r>
            <a:endParaRPr lang="el-GR" sz="1600" dirty="0" smtClean="0">
              <a:latin typeface="Comic Sans MS" pitchFamily="66" charset="0"/>
            </a:endParaRPr>
          </a:p>
          <a:p>
            <a:pPr lvl="2"/>
            <a:r>
              <a:rPr lang="el-GR" sz="2000" dirty="0" smtClean="0">
                <a:latin typeface="Comic Sans MS" pitchFamily="66" charset="0"/>
              </a:rPr>
              <a:t>Ο Σωκράτης είναι άνθρωπος</a:t>
            </a:r>
            <a:endParaRPr lang="en-US" sz="2000" dirty="0" smtClean="0">
              <a:latin typeface="Comic Sans MS" pitchFamily="66" charset="0"/>
            </a:endParaRPr>
          </a:p>
          <a:p>
            <a:r>
              <a:rPr lang="el-GR" sz="2800" dirty="0" smtClean="0">
                <a:latin typeface="Comic Sans MS" pitchFamily="66" charset="0"/>
              </a:rPr>
              <a:t>Σχεδιασμός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l-GR" sz="2800" dirty="0" smtClean="0">
                <a:latin typeface="Comic Sans MS" pitchFamily="66" charset="0"/>
              </a:rPr>
              <a:t>Ενεργειών</a:t>
            </a:r>
            <a:r>
              <a:rPr lang="en-US" sz="2800" dirty="0" smtClean="0">
                <a:latin typeface="Comic Sans MS" pitchFamily="66" charset="0"/>
              </a:rPr>
              <a:t> (Planning)</a:t>
            </a:r>
          </a:p>
          <a:p>
            <a:pPr lvl="1"/>
            <a:r>
              <a:rPr lang="el-GR" sz="2400" dirty="0" smtClean="0">
                <a:latin typeface="Comic Sans MS" pitchFamily="66" charset="0"/>
              </a:rPr>
              <a:t>Καταστάσεις (</a:t>
            </a:r>
            <a:r>
              <a:rPr lang="en-US" sz="2400" dirty="0" smtClean="0">
                <a:latin typeface="Comic Sans MS" pitchFamily="66" charset="0"/>
              </a:rPr>
              <a:t>states</a:t>
            </a:r>
            <a:r>
              <a:rPr lang="el-GR" sz="2400" dirty="0" smtClean="0">
                <a:latin typeface="Comic Sans MS" pitchFamily="66" charset="0"/>
              </a:rPr>
              <a:t>)</a:t>
            </a:r>
          </a:p>
          <a:p>
            <a:pPr lvl="1"/>
            <a:r>
              <a:rPr lang="el-GR" sz="2400" dirty="0" smtClean="0">
                <a:latin typeface="Comic Sans MS" pitchFamily="66" charset="0"/>
              </a:rPr>
              <a:t>Ενέργειες, Ακολουθίες ενεργειών (πλάνα)</a:t>
            </a:r>
          </a:p>
          <a:p>
            <a:pPr lvl="1"/>
            <a:r>
              <a:rPr lang="el-GR" sz="2400" dirty="0" smtClean="0">
                <a:latin typeface="Comic Sans MS" pitchFamily="66" charset="0"/>
              </a:rPr>
              <a:t>Προϋποθέσεις</a:t>
            </a:r>
            <a:r>
              <a:rPr lang="en-US" sz="2400" dirty="0" smtClean="0">
                <a:latin typeface="Comic Sans MS" pitchFamily="66" charset="0"/>
              </a:rPr>
              <a:t> (pre-conditions)</a:t>
            </a:r>
            <a:endParaRPr lang="el-GR" sz="2400" dirty="0" smtClean="0">
              <a:latin typeface="Comic Sans MS" pitchFamily="66" charset="0"/>
            </a:endParaRPr>
          </a:p>
          <a:p>
            <a:r>
              <a:rPr lang="el-GR" sz="2800" dirty="0" smtClean="0">
                <a:latin typeface="Comic Sans MS" pitchFamily="66" charset="0"/>
              </a:rPr>
              <a:t>Αβεβαιότητα</a:t>
            </a:r>
            <a:r>
              <a:rPr lang="en-US" sz="2800" dirty="0" smtClean="0">
                <a:latin typeface="Comic Sans MS" pitchFamily="66" charset="0"/>
              </a:rPr>
              <a:t> (Uncertainty)</a:t>
            </a:r>
          </a:p>
          <a:p>
            <a:pPr lvl="1"/>
            <a:r>
              <a:rPr lang="en-US" sz="2400" dirty="0" smtClean="0">
                <a:latin typeface="Comic Sans MS" pitchFamily="66" charset="0"/>
              </a:rPr>
              <a:t>A</a:t>
            </a:r>
            <a:r>
              <a:rPr lang="el-GR" sz="2400" dirty="0" smtClean="0">
                <a:latin typeface="Comic Sans MS" pitchFamily="66" charset="0"/>
              </a:rPr>
              <a:t>σ</a:t>
            </a:r>
            <a:r>
              <a:rPr lang="en-US" sz="2400" dirty="0" smtClean="0">
                <a:latin typeface="Comic Sans MS" pitchFamily="66" charset="0"/>
              </a:rPr>
              <a:t>a</a:t>
            </a:r>
            <a:r>
              <a:rPr lang="el-GR" sz="2400" dirty="0" err="1" smtClean="0">
                <a:latin typeface="Comic Sans MS" pitchFamily="66" charset="0"/>
              </a:rPr>
              <a:t>φής</a:t>
            </a:r>
            <a:r>
              <a:rPr lang="el-GR" sz="2400" dirty="0" smtClean="0">
                <a:latin typeface="Comic Sans MS" pitchFamily="66" charset="0"/>
              </a:rPr>
              <a:t> Λογική (</a:t>
            </a:r>
            <a:r>
              <a:rPr lang="en-US" sz="2400" dirty="0" smtClean="0">
                <a:latin typeface="Comic Sans MS" pitchFamily="66" charset="0"/>
              </a:rPr>
              <a:t>Fuzzy Logic) </a:t>
            </a:r>
            <a:endParaRPr lang="el-GR" sz="2400" dirty="0" smtClean="0">
              <a:latin typeface="Comic Sans MS" pitchFamily="66" charset="0"/>
            </a:endParaRPr>
          </a:p>
          <a:p>
            <a:pPr lvl="2"/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υπερσύνολο της Λογικής</a:t>
            </a:r>
          </a:p>
          <a:p>
            <a:pPr lvl="2"/>
            <a:r>
              <a:rPr lang="el-GR" sz="2000" dirty="0" smtClean="0">
                <a:latin typeface="Comic Sans MS" pitchFamily="66" charset="0"/>
              </a:rPr>
              <a:t>Τιμές ανάμεσα στο «απολύτως αληθές» και το «απολύτως ψευδές»</a:t>
            </a:r>
          </a:p>
          <a:p>
            <a:r>
              <a:rPr lang="el-GR" sz="2800" b="1" dirty="0" smtClean="0">
                <a:solidFill>
                  <a:srgbClr val="FF0000"/>
                </a:solidFill>
                <a:latin typeface="Comic Sans MS" pitchFamily="66" charset="0"/>
              </a:rPr>
              <a:t>Εξόρυξη Δεδομένων - Μηχανική Μάθηση</a:t>
            </a:r>
          </a:p>
          <a:p>
            <a:r>
              <a:rPr lang="el-GR" sz="2800" dirty="0" smtClean="0">
                <a:latin typeface="Comic Sans MS" pitchFamily="66" charset="0"/>
              </a:rPr>
              <a:t>Επεξεργασία Φυσικής Γλώσσας</a:t>
            </a:r>
          </a:p>
          <a:p>
            <a:r>
              <a:rPr lang="el-GR" sz="2800" dirty="0" smtClean="0">
                <a:latin typeface="Comic Sans MS" pitchFamily="66" charset="0"/>
              </a:rPr>
              <a:t>Ευφυείς πράκτορες (</a:t>
            </a:r>
            <a:r>
              <a:rPr lang="en-US" sz="2800" dirty="0" smtClean="0">
                <a:latin typeface="Comic Sans MS" pitchFamily="66" charset="0"/>
              </a:rPr>
              <a:t>intelligent agents</a:t>
            </a:r>
            <a:r>
              <a:rPr lang="el-GR" sz="2800" dirty="0" smtClean="0">
                <a:latin typeface="Comic Sans MS" pitchFamily="66" charset="0"/>
              </a:rPr>
              <a:t>)</a:t>
            </a:r>
            <a:endParaRPr lang="el-GR" sz="2400" dirty="0" smtClean="0">
              <a:latin typeface="Comic Sans MS" pitchFamily="66" charset="0"/>
            </a:endParaRPr>
          </a:p>
          <a:p>
            <a:pPr lvl="1"/>
            <a:r>
              <a:rPr lang="el-GR" sz="2400" dirty="0" smtClean="0">
                <a:latin typeface="Comic Sans MS" pitchFamily="66" charset="0"/>
              </a:rPr>
              <a:t>Αντιλαμβάνονται το περιβάλλον μέσω αισθητήρων και αντιδρούν με μηχανισμούς δράσεις</a:t>
            </a:r>
            <a:endParaRPr lang="el-GR" sz="2400" dirty="0">
              <a:latin typeface="Comic Sans MS" pitchFamily="66" charset="0"/>
            </a:endParaRPr>
          </a:p>
        </p:txBody>
      </p:sp>
      <p:sp>
        <p:nvSpPr>
          <p:cNvPr id="4" name="3 - Δεξιό βέλος"/>
          <p:cNvSpPr/>
          <p:nvPr/>
        </p:nvSpPr>
        <p:spPr>
          <a:xfrm>
            <a:off x="4357686" y="2571744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omic Sans MS" pitchFamily="66" charset="0"/>
              </a:rPr>
              <a:t>Εξόρυξη Δεδομένων (</a:t>
            </a:r>
            <a:r>
              <a:rPr lang="en-US" dirty="0" smtClean="0">
                <a:latin typeface="Comic Sans MS" pitchFamily="66" charset="0"/>
              </a:rPr>
              <a:t>Data Mining</a:t>
            </a:r>
            <a:r>
              <a:rPr lang="el-GR" dirty="0" smtClean="0">
                <a:latin typeface="Comic Sans MS" pitchFamily="66" charset="0"/>
              </a:rPr>
              <a:t>)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362082"/>
            <a:ext cx="5796738" cy="509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1406" y="1352550"/>
            <a:ext cx="3786214" cy="51727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Πληθώρα ορισμών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Μη τετριμμένη εξαγωγή υποκρυπτόμενης, άγνωστης και εν δυνάμει χρήσιμης πληροφορίας από τα δεδομένα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Εξερεύνηση και ανάλυση, με αυτόματο ή </a:t>
            </a:r>
            <a:r>
              <a:rPr kumimoji="0" lang="el-G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ημι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-αυτόματο τρόπο, μεγάλων ποσοτήτων δεδομένων για την ανακάλυψη χρήσιμων προτύπων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6081" y="4365104"/>
            <a:ext cx="1314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Comic Sans MS" pitchFamily="66" charset="0"/>
              </a:rPr>
              <a:t>Μηχανική Μάθηση</a:t>
            </a:r>
            <a:endParaRPr lang="el-G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4983406">
            <a:off x="7164288" y="3933056"/>
            <a:ext cx="648072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3568" y="692696"/>
            <a:ext cx="7772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Τι (ΔΕΝ) είναι εξόρυξη δεδομένων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0" y="1700808"/>
          <a:ext cx="3357586" cy="51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3491880" y="1556792"/>
          <a:ext cx="565212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05978"/>
            <a:ext cx="7772400" cy="1222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Προέλευση της εξόρυξης δεδομένων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2844" y="1352551"/>
            <a:ext cx="4352956" cy="5100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Σταχυολογεί ιδέες από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μηχανική μάθηση, τεχνητή νοημοσύνη, αναγνώριση προτύπων, στατιστική και βάσεις δεδομένων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Οι παραδοσιακές τεχνικές δεν είναι κατάλληλες λόγω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Πληθώρας των δεδομένων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Μεγάλης </a:t>
            </a:r>
            <a:r>
              <a:rPr kumimoji="0" lang="el-GR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διαστατικότητας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των δεδομένων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Ετερογενείς, κατανεμημένες οργανώσεις δεδομένων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grpSp>
        <p:nvGrpSpPr>
          <p:cNvPr id="6" name="Content Placeholder 5"/>
          <p:cNvGrpSpPr>
            <a:grpSpLocks noGrp="1"/>
          </p:cNvGrpSpPr>
          <p:nvPr/>
        </p:nvGrpSpPr>
        <p:grpSpPr>
          <a:xfrm>
            <a:off x="4499992" y="1412776"/>
            <a:ext cx="4392488" cy="5094008"/>
            <a:chOff x="4965204" y="2291504"/>
            <a:chExt cx="3966319" cy="3779096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5638800" y="3962400"/>
              <a:ext cx="2057400" cy="2108200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 dirty="0" smtClean="0">
                <a:latin typeface="Comic Sans MS" pitchFamily="66" charset="0"/>
              </a:endParaRPr>
            </a:p>
            <a:p>
              <a:endParaRPr lang="el-GR" dirty="0" smtClean="0">
                <a:latin typeface="Comic Sans MS" pitchFamily="66" charset="0"/>
              </a:endParaRPr>
            </a:p>
            <a:p>
              <a:endParaRPr lang="el-GR" dirty="0" smtClean="0">
                <a:latin typeface="Comic Sans MS" pitchFamily="66" charset="0"/>
              </a:endParaRPr>
            </a:p>
            <a:p>
              <a:r>
                <a:rPr lang="el-GR" dirty="0" smtClean="0">
                  <a:latin typeface="Comic Sans MS" pitchFamily="66" charset="0"/>
                </a:rPr>
                <a:t>Συστήματα </a:t>
              </a:r>
            </a:p>
            <a:p>
              <a:r>
                <a:rPr lang="el-GR" dirty="0" smtClean="0">
                  <a:latin typeface="Comic Sans MS" pitchFamily="66" charset="0"/>
                </a:rPr>
                <a:t>Βάσεων</a:t>
              </a:r>
            </a:p>
            <a:p>
              <a:r>
                <a:rPr lang="el-GR" dirty="0" smtClean="0">
                  <a:latin typeface="Comic Sans MS" pitchFamily="66" charset="0"/>
                </a:rPr>
                <a:t>Δεδομένων</a:t>
              </a:r>
              <a:endParaRPr lang="el-GR" dirty="0">
                <a:latin typeface="Comic Sans MS" pitchFamily="66" charset="0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4965204" y="2291504"/>
              <a:ext cx="2057400" cy="2108200"/>
            </a:xfrm>
            <a:prstGeom prst="ellipse">
              <a:avLst/>
            </a:prstGeom>
            <a:solidFill>
              <a:srgbClr val="CC33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el-GR" dirty="0" smtClean="0">
                  <a:latin typeface="Comic Sans MS" pitchFamily="66" charset="0"/>
                </a:rPr>
                <a:t>Τεχνητή</a:t>
              </a:r>
            </a:p>
            <a:p>
              <a:r>
                <a:rPr lang="el-GR" dirty="0" smtClean="0">
                  <a:latin typeface="Comic Sans MS" pitchFamily="66" charset="0"/>
                </a:rPr>
                <a:t>Νοημοσύνη</a:t>
              </a:r>
            </a:p>
            <a:p>
              <a:r>
                <a:rPr lang="el-GR" dirty="0" smtClean="0">
                  <a:latin typeface="Comic Sans MS" pitchFamily="66" charset="0"/>
                </a:rPr>
                <a:t>Στατιστική</a:t>
              </a:r>
              <a:endParaRPr lang="el-GR" dirty="0">
                <a:latin typeface="Comic Sans MS" pitchFamily="66" charset="0"/>
              </a:endParaRP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6681117" y="2291505"/>
              <a:ext cx="2250406" cy="21082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r>
                <a:rPr lang="el-GR" dirty="0" smtClean="0">
                  <a:latin typeface="Comic Sans MS" pitchFamily="66" charset="0"/>
                </a:rPr>
                <a:t>Μηχανική Μάθηση</a:t>
              </a:r>
            </a:p>
            <a:p>
              <a:r>
                <a:rPr lang="el-GR" dirty="0" smtClean="0">
                  <a:latin typeface="Comic Sans MS" pitchFamily="66" charset="0"/>
                </a:rPr>
                <a:t>Αναγνώριση</a:t>
              </a:r>
            </a:p>
            <a:p>
              <a:r>
                <a:rPr lang="el-GR" dirty="0" smtClean="0">
                  <a:latin typeface="Comic Sans MS" pitchFamily="66" charset="0"/>
                </a:rPr>
                <a:t>Προτύπων</a:t>
              </a:r>
              <a:endParaRPr lang="el-GR" dirty="0">
                <a:latin typeface="Comic Sans MS" pitchFamily="66" charset="0"/>
              </a:endParaRPr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5943600" y="3505200"/>
              <a:ext cx="1504950" cy="1543050"/>
            </a:xfrm>
            <a:prstGeom prst="ellipse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/>
              <a:r>
                <a:rPr lang="el-GR" sz="1800" dirty="0" smtClean="0">
                  <a:latin typeface="Comic Sans MS" pitchFamily="66" charset="0"/>
                </a:rPr>
                <a:t>Εξόρυξη </a:t>
              </a:r>
            </a:p>
            <a:p>
              <a:pPr algn="ctr"/>
              <a:r>
                <a:rPr lang="el-GR" sz="1800" dirty="0" smtClean="0">
                  <a:latin typeface="Comic Sans MS" pitchFamily="66" charset="0"/>
                </a:rPr>
                <a:t>Δεδομένων</a:t>
              </a:r>
              <a:endParaRPr lang="en-US" sz="1800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05978"/>
            <a:ext cx="7772400" cy="12155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Εργασίες Εξόρυξης Δεδομένων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2844" y="1352551"/>
            <a:ext cx="4352956" cy="5172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Προβλεπτικές Μέθοδοι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Χρησιμοποίηση ορισμένων μεταβλητών για να προβλεφθεί η τιμή (άγνωστη ή μελλοντική) τιμή άλλων μεταβλητών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Π.χ. η μέτρηση του όγκου συναλλαγών μιας μετοχής για την πρόβλεψη της πορείας του ΓΔ την επόμενη ημέρα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844900" y="1352549"/>
            <a:ext cx="4299100" cy="517279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Περιγραφικές Μέθοδοι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Εύρεση προτύπων που μπορεί να ερμηνεύσει ο άνθρωπος για την περιγραφή των δεδομένων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Π.χ. η εύρεση ενός κανόνα με βάση τον οποίο ένα σύστημα θα κατατάσσει ένα μήνυμα ως ανεπιθύμητο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205979"/>
            <a:ext cx="8712968" cy="12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Εργασίες Εξόρυξης Δεδομένων…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352551"/>
            <a:ext cx="8391556" cy="51727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Κατηγοριοποίηση ή Ταξινόμηση-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Classification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[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Προβλεπτική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]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Συσταδοποίηση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ή Ομαδοποίηση-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Clustering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[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Περιγραφική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]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Ανακάλυψη Κανόνων Συσχετίσεων-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Association Rule Discovery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[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Περιγραφική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]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Ανακάλυψη Χρονολογικών Προτύπων-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Sequential Pattern Discovery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[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Περιγραφική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]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Παλινδρόμηση-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Regression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[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Προβλεπτική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]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Ανίχνευση Εξαιρέσεων-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Deviation Detection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[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Προβλεπτική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1623</Words>
  <Application>Microsoft Office PowerPoint</Application>
  <PresentationFormat>On-screen Show (4:3)</PresentationFormat>
  <Paragraphs>275</Paragraphs>
  <Slides>36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Θέμα του Office</vt:lpstr>
      <vt:lpstr>Document</vt:lpstr>
      <vt:lpstr>Η Μηχανική Μάθηση στην Καινοτομία  </vt:lpstr>
      <vt:lpstr>Τεχνητή Νοημοσύνη</vt:lpstr>
      <vt:lpstr>Τεστ Turing</vt:lpstr>
      <vt:lpstr>Περιοχές Τεχνητής Νοημοσύνης</vt:lpstr>
      <vt:lpstr>Εξόρυξη Δεδομένων (Data Mining)</vt:lpstr>
      <vt:lpstr>Slide 6</vt:lpstr>
      <vt:lpstr>Slide 7</vt:lpstr>
      <vt:lpstr>Slide 8</vt:lpstr>
      <vt:lpstr>Slide 9</vt:lpstr>
      <vt:lpstr>Mηχανική Μάθηση (Machine Learning) </vt:lpstr>
      <vt:lpstr>Μηχανική Μάθηση</vt:lpstr>
      <vt:lpstr>Παραδοσιακός Προγραμματισμός – Μηχανική Μάθηση</vt:lpstr>
      <vt:lpstr>Επαγωγή (Induction)</vt:lpstr>
      <vt:lpstr>Φάσεις Μηχανικής Μάθησης</vt:lpstr>
      <vt:lpstr>Είδη Μηχανικής Μάθησης</vt:lpstr>
      <vt:lpstr>Επιβλεπόμενη Μάθηση (Supervised Learning)</vt:lpstr>
      <vt:lpstr>Δεδομένα Μάθησης: Οι φακοί επαφής</vt:lpstr>
      <vt:lpstr>Δεδομένα Μάθησης: The weather problem Play tennis?  </vt:lpstr>
      <vt:lpstr>Δεδομένα Μάθησης: Iris flower </vt:lpstr>
      <vt:lpstr>Δεδομένα Μάθησης: Πελάτες ΔΟΥ</vt:lpstr>
      <vt:lpstr>Παλινδρόμηση</vt:lpstr>
      <vt:lpstr>Μη επιβλεπόμενη μάθηση – Unsupervised Learning</vt:lpstr>
      <vt:lpstr>Slide 23</vt:lpstr>
      <vt:lpstr>Αναπαράσταση δεδομένων</vt:lpstr>
      <vt:lpstr>Παράδειγμα ταξινόμησης: Η σχέση sister-of</vt:lpstr>
      <vt:lpstr>Παράδειγμα ταξινόμησης: Η σχέση ancestor-of</vt:lpstr>
      <vt:lpstr>Είδη χαρακτηριστικών</vt:lpstr>
      <vt:lpstr>Ποιότητα στα δεδομένα</vt:lpstr>
      <vt:lpstr>Ποιότητα στα δεδομένα</vt:lpstr>
      <vt:lpstr>Το πρόβλημα της διαστατικότητας</vt:lpstr>
      <vt:lpstr>Βιβλία</vt:lpstr>
      <vt:lpstr>Βιβλία</vt:lpstr>
      <vt:lpstr>Βιβλία</vt:lpstr>
      <vt:lpstr>Slide 34</vt:lpstr>
      <vt:lpstr>Slide 35</vt:lpstr>
      <vt:lpstr>Πηγές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Τεχνητή Νοημοσύνη 1 - Εισαγωγή</dc:title>
  <dc:creator>Katia Kermanidou</dc:creator>
  <cp:lastModifiedBy>Katia Kermanidou</cp:lastModifiedBy>
  <cp:revision>98</cp:revision>
  <dcterms:created xsi:type="dcterms:W3CDTF">2015-09-14T07:37:38Z</dcterms:created>
  <dcterms:modified xsi:type="dcterms:W3CDTF">2023-11-29T07:17:13Z</dcterms:modified>
</cp:coreProperties>
</file>