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71" r:id="rId3"/>
    <p:sldId id="263" r:id="rId4"/>
    <p:sldId id="264" r:id="rId5"/>
    <p:sldId id="265" r:id="rId6"/>
    <p:sldId id="266" r:id="rId7"/>
    <p:sldId id="267" r:id="rId8"/>
    <p:sldId id="269" r:id="rId9"/>
    <p:sldId id="268" r:id="rId10"/>
    <p:sldId id="272" r:id="rId11"/>
    <p:sldId id="257" r:id="rId12"/>
    <p:sldId id="258" r:id="rId13"/>
    <p:sldId id="259" r:id="rId14"/>
    <p:sldId id="260" r:id="rId15"/>
    <p:sldId id="261" r:id="rId16"/>
  </p:sldIdLst>
  <p:sldSz cx="12606338" cy="80645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0303"/>
    <a:srgbClr val="820000"/>
    <a:srgbClr val="500000"/>
    <a:srgbClr val="6C5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showGuides="1">
      <p:cViewPr varScale="1">
        <p:scale>
          <a:sx n="91" d="100"/>
          <a:sy n="91" d="100"/>
        </p:scale>
        <p:origin x="438"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75793" y="1319822"/>
            <a:ext cx="9454754" cy="2807641"/>
          </a:xfrm>
        </p:spPr>
        <p:txBody>
          <a:bodyPr anchor="b"/>
          <a:lstStyle>
            <a:lvl1pPr algn="ctr">
              <a:defRPr sz="6203"/>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75793" y="4235736"/>
            <a:ext cx="9454754" cy="1947053"/>
          </a:xfrm>
        </p:spPr>
        <p:txBody>
          <a:bodyPr/>
          <a:lstStyle>
            <a:lvl1pPr marL="0" indent="0" algn="ctr">
              <a:buNone/>
              <a:defRPr sz="2481"/>
            </a:lvl1pPr>
            <a:lvl2pPr marL="472694" indent="0" algn="ctr">
              <a:buNone/>
              <a:defRPr sz="2068"/>
            </a:lvl2pPr>
            <a:lvl3pPr marL="945389" indent="0" algn="ctr">
              <a:buNone/>
              <a:defRPr sz="1861"/>
            </a:lvl3pPr>
            <a:lvl4pPr marL="1418082" indent="0" algn="ctr">
              <a:buNone/>
              <a:defRPr sz="1654"/>
            </a:lvl4pPr>
            <a:lvl5pPr marL="1890779" indent="0" algn="ctr">
              <a:buNone/>
              <a:defRPr sz="1654"/>
            </a:lvl5pPr>
            <a:lvl6pPr marL="2363473" indent="0" algn="ctr">
              <a:buNone/>
              <a:defRPr sz="1654"/>
            </a:lvl6pPr>
            <a:lvl7pPr marL="2836168" indent="0" algn="ctr">
              <a:buNone/>
              <a:defRPr sz="1654"/>
            </a:lvl7pPr>
            <a:lvl8pPr marL="3308862" indent="0" algn="ctr">
              <a:buNone/>
              <a:defRPr sz="1654"/>
            </a:lvl8pPr>
            <a:lvl9pPr marL="3781556" indent="0" algn="ctr">
              <a:buNone/>
              <a:defRPr sz="1654"/>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FB25181A-4EF2-424B-B8A0-11C4E73ACCA3}" type="datetimeFigureOut">
              <a:rPr lang="el-GR" smtClean="0"/>
              <a:t>23/1/2022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D17EE0A-01B4-425F-A72C-914046F49CDE}" type="slidenum">
              <a:rPr lang="el-GR" smtClean="0"/>
              <a:t>‹#›</a:t>
            </a:fld>
            <a:endParaRPr lang="el-GR"/>
          </a:p>
        </p:txBody>
      </p:sp>
    </p:spTree>
    <p:extLst>
      <p:ext uri="{BB962C8B-B14F-4D97-AF65-F5344CB8AC3E}">
        <p14:creationId xmlns:p14="http://schemas.microsoft.com/office/powerpoint/2010/main" val="48583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B25181A-4EF2-424B-B8A0-11C4E73ACCA3}" type="datetimeFigureOut">
              <a:rPr lang="el-GR" smtClean="0"/>
              <a:t>23/1/2022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D17EE0A-01B4-425F-A72C-914046F49CDE}" type="slidenum">
              <a:rPr lang="el-GR" smtClean="0"/>
              <a:t>‹#›</a:t>
            </a:fld>
            <a:endParaRPr lang="el-GR"/>
          </a:p>
        </p:txBody>
      </p:sp>
    </p:spTree>
    <p:extLst>
      <p:ext uri="{BB962C8B-B14F-4D97-AF65-F5344CB8AC3E}">
        <p14:creationId xmlns:p14="http://schemas.microsoft.com/office/powerpoint/2010/main" val="3939228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21410" y="429366"/>
            <a:ext cx="2718242" cy="6834291"/>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66686" y="429366"/>
            <a:ext cx="7997146" cy="6834291"/>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B25181A-4EF2-424B-B8A0-11C4E73ACCA3}" type="datetimeFigureOut">
              <a:rPr lang="el-GR" smtClean="0"/>
              <a:t>23/1/2022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D17EE0A-01B4-425F-A72C-914046F49CDE}" type="slidenum">
              <a:rPr lang="el-GR" smtClean="0"/>
              <a:t>‹#›</a:t>
            </a:fld>
            <a:endParaRPr lang="el-GR"/>
          </a:p>
        </p:txBody>
      </p:sp>
    </p:spTree>
    <p:extLst>
      <p:ext uri="{BB962C8B-B14F-4D97-AF65-F5344CB8AC3E}">
        <p14:creationId xmlns:p14="http://schemas.microsoft.com/office/powerpoint/2010/main" val="3739815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B25181A-4EF2-424B-B8A0-11C4E73ACCA3}" type="datetimeFigureOut">
              <a:rPr lang="el-GR" smtClean="0"/>
              <a:t>23/1/2022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D17EE0A-01B4-425F-A72C-914046F49CDE}" type="slidenum">
              <a:rPr lang="el-GR" smtClean="0"/>
              <a:t>‹#›</a:t>
            </a:fld>
            <a:endParaRPr lang="el-GR"/>
          </a:p>
        </p:txBody>
      </p:sp>
    </p:spTree>
    <p:extLst>
      <p:ext uri="{BB962C8B-B14F-4D97-AF65-F5344CB8AC3E}">
        <p14:creationId xmlns:p14="http://schemas.microsoft.com/office/powerpoint/2010/main" val="273187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60124" y="2010532"/>
            <a:ext cx="10872966" cy="3354607"/>
          </a:xfrm>
        </p:spPr>
        <p:txBody>
          <a:bodyPr anchor="b"/>
          <a:lstStyle>
            <a:lvl1pPr>
              <a:defRPr sz="6203"/>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60124" y="5396875"/>
            <a:ext cx="10872966" cy="1764109"/>
          </a:xfrm>
        </p:spPr>
        <p:txBody>
          <a:bodyPr/>
          <a:lstStyle>
            <a:lvl1pPr marL="0" indent="0">
              <a:buNone/>
              <a:defRPr sz="2481">
                <a:solidFill>
                  <a:schemeClr val="tx1">
                    <a:tint val="75000"/>
                  </a:schemeClr>
                </a:solidFill>
              </a:defRPr>
            </a:lvl1pPr>
            <a:lvl2pPr marL="472694" indent="0">
              <a:buNone/>
              <a:defRPr sz="2068">
                <a:solidFill>
                  <a:schemeClr val="tx1">
                    <a:tint val="75000"/>
                  </a:schemeClr>
                </a:solidFill>
              </a:defRPr>
            </a:lvl2pPr>
            <a:lvl3pPr marL="945389" indent="0">
              <a:buNone/>
              <a:defRPr sz="1861">
                <a:solidFill>
                  <a:schemeClr val="tx1">
                    <a:tint val="75000"/>
                  </a:schemeClr>
                </a:solidFill>
              </a:defRPr>
            </a:lvl3pPr>
            <a:lvl4pPr marL="1418082" indent="0">
              <a:buNone/>
              <a:defRPr sz="1654">
                <a:solidFill>
                  <a:schemeClr val="tx1">
                    <a:tint val="75000"/>
                  </a:schemeClr>
                </a:solidFill>
              </a:defRPr>
            </a:lvl4pPr>
            <a:lvl5pPr marL="1890779" indent="0">
              <a:buNone/>
              <a:defRPr sz="1654">
                <a:solidFill>
                  <a:schemeClr val="tx1">
                    <a:tint val="75000"/>
                  </a:schemeClr>
                </a:solidFill>
              </a:defRPr>
            </a:lvl5pPr>
            <a:lvl6pPr marL="2363473" indent="0">
              <a:buNone/>
              <a:defRPr sz="1654">
                <a:solidFill>
                  <a:schemeClr val="tx1">
                    <a:tint val="75000"/>
                  </a:schemeClr>
                </a:solidFill>
              </a:defRPr>
            </a:lvl6pPr>
            <a:lvl7pPr marL="2836168" indent="0">
              <a:buNone/>
              <a:defRPr sz="1654">
                <a:solidFill>
                  <a:schemeClr val="tx1">
                    <a:tint val="75000"/>
                  </a:schemeClr>
                </a:solidFill>
              </a:defRPr>
            </a:lvl7pPr>
            <a:lvl8pPr marL="3308862" indent="0">
              <a:buNone/>
              <a:defRPr sz="1654">
                <a:solidFill>
                  <a:schemeClr val="tx1">
                    <a:tint val="75000"/>
                  </a:schemeClr>
                </a:solidFill>
              </a:defRPr>
            </a:lvl8pPr>
            <a:lvl9pPr marL="3781556" indent="0">
              <a:buNone/>
              <a:defRPr sz="1654">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B25181A-4EF2-424B-B8A0-11C4E73ACCA3}" type="datetimeFigureOut">
              <a:rPr lang="el-GR" smtClean="0"/>
              <a:t>23/1/2022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D17EE0A-01B4-425F-A72C-914046F49CDE}" type="slidenum">
              <a:rPr lang="el-GR" smtClean="0"/>
              <a:t>‹#›</a:t>
            </a:fld>
            <a:endParaRPr lang="el-GR"/>
          </a:p>
        </p:txBody>
      </p:sp>
    </p:spTree>
    <p:extLst>
      <p:ext uri="{BB962C8B-B14F-4D97-AF65-F5344CB8AC3E}">
        <p14:creationId xmlns:p14="http://schemas.microsoft.com/office/powerpoint/2010/main" val="315871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66688" y="2146806"/>
            <a:ext cx="5357694" cy="5116851"/>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381958" y="2146806"/>
            <a:ext cx="5357694" cy="5116851"/>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FB25181A-4EF2-424B-B8A0-11C4E73ACCA3}" type="datetimeFigureOut">
              <a:rPr lang="el-GR" smtClean="0"/>
              <a:t>23/1/2022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D17EE0A-01B4-425F-A72C-914046F49CDE}" type="slidenum">
              <a:rPr lang="el-GR" smtClean="0"/>
              <a:t>‹#›</a:t>
            </a:fld>
            <a:endParaRPr lang="el-GR"/>
          </a:p>
        </p:txBody>
      </p:sp>
    </p:spTree>
    <p:extLst>
      <p:ext uri="{BB962C8B-B14F-4D97-AF65-F5344CB8AC3E}">
        <p14:creationId xmlns:p14="http://schemas.microsoft.com/office/powerpoint/2010/main" val="36078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68330" y="429360"/>
            <a:ext cx="10872966" cy="1558764"/>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68330" y="1976929"/>
            <a:ext cx="5333071" cy="968859"/>
          </a:xfrm>
        </p:spPr>
        <p:txBody>
          <a:bodyPr anchor="b"/>
          <a:lstStyle>
            <a:lvl1pPr marL="0" indent="0">
              <a:buNone/>
              <a:defRPr sz="2481" b="1"/>
            </a:lvl1pPr>
            <a:lvl2pPr marL="472694" indent="0">
              <a:buNone/>
              <a:defRPr sz="2068" b="1"/>
            </a:lvl2pPr>
            <a:lvl3pPr marL="945389" indent="0">
              <a:buNone/>
              <a:defRPr sz="1861" b="1"/>
            </a:lvl3pPr>
            <a:lvl4pPr marL="1418082" indent="0">
              <a:buNone/>
              <a:defRPr sz="1654" b="1"/>
            </a:lvl4pPr>
            <a:lvl5pPr marL="1890779" indent="0">
              <a:buNone/>
              <a:defRPr sz="1654" b="1"/>
            </a:lvl5pPr>
            <a:lvl6pPr marL="2363473" indent="0">
              <a:buNone/>
              <a:defRPr sz="1654" b="1"/>
            </a:lvl6pPr>
            <a:lvl7pPr marL="2836168" indent="0">
              <a:buNone/>
              <a:defRPr sz="1654" b="1"/>
            </a:lvl7pPr>
            <a:lvl8pPr marL="3308862" indent="0">
              <a:buNone/>
              <a:defRPr sz="1654" b="1"/>
            </a:lvl8pPr>
            <a:lvl9pPr marL="3781556" indent="0">
              <a:buNone/>
              <a:defRPr sz="1654" b="1"/>
            </a:lvl9pPr>
          </a:lstStyle>
          <a:p>
            <a:pPr lvl="0"/>
            <a:r>
              <a:rPr lang="el-GR"/>
              <a:t>Στυλ κειμένου υποδείγματος</a:t>
            </a:r>
          </a:p>
        </p:txBody>
      </p:sp>
      <p:sp>
        <p:nvSpPr>
          <p:cNvPr id="4" name="Content Placeholder 3"/>
          <p:cNvSpPr>
            <a:spLocks noGrp="1"/>
          </p:cNvSpPr>
          <p:nvPr>
            <p:ph sz="half" idx="2"/>
          </p:nvPr>
        </p:nvSpPr>
        <p:spPr>
          <a:xfrm>
            <a:off x="868330" y="2945788"/>
            <a:ext cx="5333071" cy="4332803"/>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381960" y="1976929"/>
            <a:ext cx="5359335" cy="968859"/>
          </a:xfrm>
        </p:spPr>
        <p:txBody>
          <a:bodyPr anchor="b"/>
          <a:lstStyle>
            <a:lvl1pPr marL="0" indent="0">
              <a:buNone/>
              <a:defRPr sz="2481" b="1"/>
            </a:lvl1pPr>
            <a:lvl2pPr marL="472694" indent="0">
              <a:buNone/>
              <a:defRPr sz="2068" b="1"/>
            </a:lvl2pPr>
            <a:lvl3pPr marL="945389" indent="0">
              <a:buNone/>
              <a:defRPr sz="1861" b="1"/>
            </a:lvl3pPr>
            <a:lvl4pPr marL="1418082" indent="0">
              <a:buNone/>
              <a:defRPr sz="1654" b="1"/>
            </a:lvl4pPr>
            <a:lvl5pPr marL="1890779" indent="0">
              <a:buNone/>
              <a:defRPr sz="1654" b="1"/>
            </a:lvl5pPr>
            <a:lvl6pPr marL="2363473" indent="0">
              <a:buNone/>
              <a:defRPr sz="1654" b="1"/>
            </a:lvl6pPr>
            <a:lvl7pPr marL="2836168" indent="0">
              <a:buNone/>
              <a:defRPr sz="1654" b="1"/>
            </a:lvl7pPr>
            <a:lvl8pPr marL="3308862" indent="0">
              <a:buNone/>
              <a:defRPr sz="1654" b="1"/>
            </a:lvl8pPr>
            <a:lvl9pPr marL="3781556" indent="0">
              <a:buNone/>
              <a:defRPr sz="1654" b="1"/>
            </a:lvl9pPr>
          </a:lstStyle>
          <a:p>
            <a:pPr lvl="0"/>
            <a:r>
              <a:rPr lang="el-GR"/>
              <a:t>Στυλ κειμένου υποδείγματος</a:t>
            </a:r>
          </a:p>
        </p:txBody>
      </p:sp>
      <p:sp>
        <p:nvSpPr>
          <p:cNvPr id="6" name="Content Placeholder 5"/>
          <p:cNvSpPr>
            <a:spLocks noGrp="1"/>
          </p:cNvSpPr>
          <p:nvPr>
            <p:ph sz="quarter" idx="4"/>
          </p:nvPr>
        </p:nvSpPr>
        <p:spPr>
          <a:xfrm>
            <a:off x="6381960" y="2945788"/>
            <a:ext cx="5359335" cy="4332803"/>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FB25181A-4EF2-424B-B8A0-11C4E73ACCA3}" type="datetimeFigureOut">
              <a:rPr lang="el-GR" smtClean="0"/>
              <a:t>23/1/2022</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ED17EE0A-01B4-425F-A72C-914046F49CDE}" type="slidenum">
              <a:rPr lang="el-GR" smtClean="0"/>
              <a:t>‹#›</a:t>
            </a:fld>
            <a:endParaRPr lang="el-GR"/>
          </a:p>
        </p:txBody>
      </p:sp>
    </p:spTree>
    <p:extLst>
      <p:ext uri="{BB962C8B-B14F-4D97-AF65-F5344CB8AC3E}">
        <p14:creationId xmlns:p14="http://schemas.microsoft.com/office/powerpoint/2010/main" val="904989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FB25181A-4EF2-424B-B8A0-11C4E73ACCA3}" type="datetimeFigureOut">
              <a:rPr lang="el-GR" smtClean="0"/>
              <a:t>23/1/2022</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ED17EE0A-01B4-425F-A72C-914046F49CDE}" type="slidenum">
              <a:rPr lang="el-GR" smtClean="0"/>
              <a:t>‹#›</a:t>
            </a:fld>
            <a:endParaRPr lang="el-GR"/>
          </a:p>
        </p:txBody>
      </p:sp>
    </p:spTree>
    <p:extLst>
      <p:ext uri="{BB962C8B-B14F-4D97-AF65-F5344CB8AC3E}">
        <p14:creationId xmlns:p14="http://schemas.microsoft.com/office/powerpoint/2010/main" val="3216826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25181A-4EF2-424B-B8A0-11C4E73ACCA3}" type="datetimeFigureOut">
              <a:rPr lang="el-GR" smtClean="0"/>
              <a:t>23/1/2022</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ED17EE0A-01B4-425F-A72C-914046F49CDE}" type="slidenum">
              <a:rPr lang="el-GR" smtClean="0"/>
              <a:t>‹#›</a:t>
            </a:fld>
            <a:endParaRPr lang="el-GR"/>
          </a:p>
        </p:txBody>
      </p:sp>
    </p:spTree>
    <p:extLst>
      <p:ext uri="{BB962C8B-B14F-4D97-AF65-F5344CB8AC3E}">
        <p14:creationId xmlns:p14="http://schemas.microsoft.com/office/powerpoint/2010/main" val="4166199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8330" y="537639"/>
            <a:ext cx="4065872" cy="1881717"/>
          </a:xfrm>
        </p:spPr>
        <p:txBody>
          <a:bodyPr anchor="b"/>
          <a:lstStyle>
            <a:lvl1pPr>
              <a:defRPr sz="3307"/>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359338" y="1161139"/>
            <a:ext cx="6381959" cy="5731022"/>
          </a:xfrm>
        </p:spPr>
        <p:txBody>
          <a:bodyPr/>
          <a:lstStyle>
            <a:lvl1pPr>
              <a:defRPr sz="3307"/>
            </a:lvl1pPr>
            <a:lvl2pPr>
              <a:defRPr sz="2895"/>
            </a:lvl2pPr>
            <a:lvl3pPr>
              <a:defRPr sz="2481"/>
            </a:lvl3pPr>
            <a:lvl4pPr>
              <a:defRPr sz="2068"/>
            </a:lvl4pPr>
            <a:lvl5pPr>
              <a:defRPr sz="2068"/>
            </a:lvl5pPr>
            <a:lvl6pPr>
              <a:defRPr sz="2068"/>
            </a:lvl6pPr>
            <a:lvl7pPr>
              <a:defRPr sz="2068"/>
            </a:lvl7pPr>
            <a:lvl8pPr>
              <a:defRPr sz="2068"/>
            </a:lvl8pPr>
            <a:lvl9pPr>
              <a:defRPr sz="2068"/>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68330" y="2419356"/>
            <a:ext cx="4065872" cy="4482145"/>
          </a:xfrm>
        </p:spPr>
        <p:txBody>
          <a:bodyPr/>
          <a:lstStyle>
            <a:lvl1pPr marL="0" indent="0">
              <a:buNone/>
              <a:defRPr sz="1654"/>
            </a:lvl1pPr>
            <a:lvl2pPr marL="472694" indent="0">
              <a:buNone/>
              <a:defRPr sz="1447"/>
            </a:lvl2pPr>
            <a:lvl3pPr marL="945389" indent="0">
              <a:buNone/>
              <a:defRPr sz="1240"/>
            </a:lvl3pPr>
            <a:lvl4pPr marL="1418082" indent="0">
              <a:buNone/>
              <a:defRPr sz="1034"/>
            </a:lvl4pPr>
            <a:lvl5pPr marL="1890779" indent="0">
              <a:buNone/>
              <a:defRPr sz="1034"/>
            </a:lvl5pPr>
            <a:lvl6pPr marL="2363473" indent="0">
              <a:buNone/>
              <a:defRPr sz="1034"/>
            </a:lvl6pPr>
            <a:lvl7pPr marL="2836168" indent="0">
              <a:buNone/>
              <a:defRPr sz="1034"/>
            </a:lvl7pPr>
            <a:lvl8pPr marL="3308862" indent="0">
              <a:buNone/>
              <a:defRPr sz="1034"/>
            </a:lvl8pPr>
            <a:lvl9pPr marL="3781556" indent="0">
              <a:buNone/>
              <a:defRPr sz="1034"/>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B25181A-4EF2-424B-B8A0-11C4E73ACCA3}" type="datetimeFigureOut">
              <a:rPr lang="el-GR" smtClean="0"/>
              <a:t>23/1/2022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D17EE0A-01B4-425F-A72C-914046F49CDE}" type="slidenum">
              <a:rPr lang="el-GR" smtClean="0"/>
              <a:t>‹#›</a:t>
            </a:fld>
            <a:endParaRPr lang="el-GR"/>
          </a:p>
        </p:txBody>
      </p:sp>
    </p:spTree>
    <p:extLst>
      <p:ext uri="{BB962C8B-B14F-4D97-AF65-F5344CB8AC3E}">
        <p14:creationId xmlns:p14="http://schemas.microsoft.com/office/powerpoint/2010/main" val="18537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8330" y="537639"/>
            <a:ext cx="4065872" cy="1881717"/>
          </a:xfrm>
        </p:spPr>
        <p:txBody>
          <a:bodyPr anchor="b"/>
          <a:lstStyle>
            <a:lvl1pPr>
              <a:defRPr sz="3307"/>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359338" y="1161139"/>
            <a:ext cx="6381959" cy="5731022"/>
          </a:xfrm>
        </p:spPr>
        <p:txBody>
          <a:bodyPr anchor="t"/>
          <a:lstStyle>
            <a:lvl1pPr marL="0" indent="0">
              <a:buNone/>
              <a:defRPr sz="3307"/>
            </a:lvl1pPr>
            <a:lvl2pPr marL="472694" indent="0">
              <a:buNone/>
              <a:defRPr sz="2895"/>
            </a:lvl2pPr>
            <a:lvl3pPr marL="945389" indent="0">
              <a:buNone/>
              <a:defRPr sz="2481"/>
            </a:lvl3pPr>
            <a:lvl4pPr marL="1418082" indent="0">
              <a:buNone/>
              <a:defRPr sz="2068"/>
            </a:lvl4pPr>
            <a:lvl5pPr marL="1890779" indent="0">
              <a:buNone/>
              <a:defRPr sz="2068"/>
            </a:lvl5pPr>
            <a:lvl6pPr marL="2363473" indent="0">
              <a:buNone/>
              <a:defRPr sz="2068"/>
            </a:lvl6pPr>
            <a:lvl7pPr marL="2836168" indent="0">
              <a:buNone/>
              <a:defRPr sz="2068"/>
            </a:lvl7pPr>
            <a:lvl8pPr marL="3308862" indent="0">
              <a:buNone/>
              <a:defRPr sz="2068"/>
            </a:lvl8pPr>
            <a:lvl9pPr marL="3781556" indent="0">
              <a:buNone/>
              <a:defRPr sz="2068"/>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68330" y="2419356"/>
            <a:ext cx="4065872" cy="4482145"/>
          </a:xfrm>
        </p:spPr>
        <p:txBody>
          <a:bodyPr/>
          <a:lstStyle>
            <a:lvl1pPr marL="0" indent="0">
              <a:buNone/>
              <a:defRPr sz="1654"/>
            </a:lvl1pPr>
            <a:lvl2pPr marL="472694" indent="0">
              <a:buNone/>
              <a:defRPr sz="1447"/>
            </a:lvl2pPr>
            <a:lvl3pPr marL="945389" indent="0">
              <a:buNone/>
              <a:defRPr sz="1240"/>
            </a:lvl3pPr>
            <a:lvl4pPr marL="1418082" indent="0">
              <a:buNone/>
              <a:defRPr sz="1034"/>
            </a:lvl4pPr>
            <a:lvl5pPr marL="1890779" indent="0">
              <a:buNone/>
              <a:defRPr sz="1034"/>
            </a:lvl5pPr>
            <a:lvl6pPr marL="2363473" indent="0">
              <a:buNone/>
              <a:defRPr sz="1034"/>
            </a:lvl6pPr>
            <a:lvl7pPr marL="2836168" indent="0">
              <a:buNone/>
              <a:defRPr sz="1034"/>
            </a:lvl7pPr>
            <a:lvl8pPr marL="3308862" indent="0">
              <a:buNone/>
              <a:defRPr sz="1034"/>
            </a:lvl8pPr>
            <a:lvl9pPr marL="3781556" indent="0">
              <a:buNone/>
              <a:defRPr sz="1034"/>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B25181A-4EF2-424B-B8A0-11C4E73ACCA3}" type="datetimeFigureOut">
              <a:rPr lang="el-GR" smtClean="0"/>
              <a:t>23/1/2022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D17EE0A-01B4-425F-A72C-914046F49CDE}" type="slidenum">
              <a:rPr lang="el-GR" smtClean="0"/>
              <a:t>‹#›</a:t>
            </a:fld>
            <a:endParaRPr lang="el-GR"/>
          </a:p>
        </p:txBody>
      </p:sp>
    </p:spTree>
    <p:extLst>
      <p:ext uri="{BB962C8B-B14F-4D97-AF65-F5344CB8AC3E}">
        <p14:creationId xmlns:p14="http://schemas.microsoft.com/office/powerpoint/2010/main" val="3112297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00">
              <a:srgbClr val="8D0707"/>
            </a:gs>
            <a:gs pos="6000">
              <a:srgbClr val="9B0303">
                <a:alpha val="83000"/>
                <a:lumMod val="94000"/>
              </a:srgbClr>
            </a:gs>
            <a:gs pos="96000">
              <a:schemeClr val="tx1">
                <a:lumMod val="75000"/>
                <a:lumOff val="25000"/>
              </a:schemeClr>
            </a:gs>
            <a:gs pos="98000">
              <a:schemeClr val="bg1">
                <a:lumMod val="65000"/>
              </a:schemeClr>
            </a:gs>
            <a:gs pos="6000">
              <a:schemeClr val="bg1">
                <a:lumMod val="50000"/>
              </a:schemeClr>
            </a:gs>
            <a:gs pos="96000">
              <a:schemeClr val="bg1">
                <a:lumMod val="75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6688" y="429360"/>
            <a:ext cx="10872966" cy="1558764"/>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66688" y="2146806"/>
            <a:ext cx="10872966" cy="5116851"/>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66688" y="7474597"/>
            <a:ext cx="2836426" cy="429360"/>
          </a:xfrm>
          <a:prstGeom prst="rect">
            <a:avLst/>
          </a:prstGeom>
        </p:spPr>
        <p:txBody>
          <a:bodyPr vert="horz" lIns="91440" tIns="45720" rIns="91440" bIns="45720" rtlCol="0" anchor="ctr"/>
          <a:lstStyle>
            <a:lvl1pPr algn="l">
              <a:defRPr sz="1240">
                <a:solidFill>
                  <a:schemeClr val="tx1">
                    <a:tint val="75000"/>
                  </a:schemeClr>
                </a:solidFill>
              </a:defRPr>
            </a:lvl1pPr>
          </a:lstStyle>
          <a:p>
            <a:fld id="{FB25181A-4EF2-424B-B8A0-11C4E73ACCA3}" type="datetimeFigureOut">
              <a:rPr lang="el-GR" smtClean="0"/>
              <a:t>23/1/2022</a:t>
            </a:fld>
            <a:endParaRPr lang="el-GR"/>
          </a:p>
        </p:txBody>
      </p:sp>
      <p:sp>
        <p:nvSpPr>
          <p:cNvPr id="5" name="Footer Placeholder 4"/>
          <p:cNvSpPr>
            <a:spLocks noGrp="1"/>
          </p:cNvSpPr>
          <p:nvPr>
            <p:ph type="ftr" sz="quarter" idx="3"/>
          </p:nvPr>
        </p:nvSpPr>
        <p:spPr>
          <a:xfrm>
            <a:off x="4175851" y="7474597"/>
            <a:ext cx="4254640" cy="429360"/>
          </a:xfrm>
          <a:prstGeom prst="rect">
            <a:avLst/>
          </a:prstGeom>
        </p:spPr>
        <p:txBody>
          <a:bodyPr vert="horz" lIns="91440" tIns="45720" rIns="91440" bIns="45720" rtlCol="0" anchor="ctr"/>
          <a:lstStyle>
            <a:lvl1pPr algn="ctr">
              <a:defRPr sz="124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903226" y="7474597"/>
            <a:ext cx="2836426" cy="429360"/>
          </a:xfrm>
          <a:prstGeom prst="rect">
            <a:avLst/>
          </a:prstGeom>
        </p:spPr>
        <p:txBody>
          <a:bodyPr vert="horz" lIns="91440" tIns="45720" rIns="91440" bIns="45720" rtlCol="0" anchor="ctr"/>
          <a:lstStyle>
            <a:lvl1pPr algn="r">
              <a:defRPr sz="1240">
                <a:solidFill>
                  <a:schemeClr val="tx1">
                    <a:tint val="75000"/>
                  </a:schemeClr>
                </a:solidFill>
              </a:defRPr>
            </a:lvl1pPr>
          </a:lstStyle>
          <a:p>
            <a:fld id="{ED17EE0A-01B4-425F-A72C-914046F49CDE}" type="slidenum">
              <a:rPr lang="el-GR" smtClean="0"/>
              <a:t>‹#›</a:t>
            </a:fld>
            <a:endParaRPr lang="el-GR"/>
          </a:p>
        </p:txBody>
      </p:sp>
    </p:spTree>
    <p:extLst>
      <p:ext uri="{BB962C8B-B14F-4D97-AF65-F5344CB8AC3E}">
        <p14:creationId xmlns:p14="http://schemas.microsoft.com/office/powerpoint/2010/main" val="15256370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45389" rtl="0" eaLnBrk="1" latinLnBrk="0" hangingPunct="1">
        <a:lnSpc>
          <a:spcPct val="90000"/>
        </a:lnSpc>
        <a:spcBef>
          <a:spcPct val="0"/>
        </a:spcBef>
        <a:buNone/>
        <a:defRPr sz="4549" kern="1200">
          <a:solidFill>
            <a:schemeClr val="tx1"/>
          </a:solidFill>
          <a:latin typeface="+mj-lt"/>
          <a:ea typeface="+mj-ea"/>
          <a:cs typeface="+mj-cs"/>
        </a:defRPr>
      </a:lvl1pPr>
    </p:titleStyle>
    <p:bodyStyle>
      <a:lvl1pPr marL="236348" indent="-236348" algn="l" defTabSz="945389" rtl="0" eaLnBrk="1" latinLnBrk="0" hangingPunct="1">
        <a:lnSpc>
          <a:spcPct val="90000"/>
        </a:lnSpc>
        <a:spcBef>
          <a:spcPts val="1034"/>
        </a:spcBef>
        <a:buFont typeface="Arial" panose="020B0604020202020204" pitchFamily="34" charset="0"/>
        <a:buChar char="•"/>
        <a:defRPr sz="2895" kern="1200">
          <a:solidFill>
            <a:schemeClr val="tx1"/>
          </a:solidFill>
          <a:latin typeface="+mn-lt"/>
          <a:ea typeface="+mn-ea"/>
          <a:cs typeface="+mn-cs"/>
        </a:defRPr>
      </a:lvl1pPr>
      <a:lvl2pPr marL="709041" indent="-236348" algn="l" defTabSz="945389" rtl="0" eaLnBrk="1" latinLnBrk="0" hangingPunct="1">
        <a:lnSpc>
          <a:spcPct val="90000"/>
        </a:lnSpc>
        <a:spcBef>
          <a:spcPts val="517"/>
        </a:spcBef>
        <a:buFont typeface="Arial" panose="020B0604020202020204" pitchFamily="34" charset="0"/>
        <a:buChar char="•"/>
        <a:defRPr sz="2481" kern="1200">
          <a:solidFill>
            <a:schemeClr val="tx1"/>
          </a:solidFill>
          <a:latin typeface="+mn-lt"/>
          <a:ea typeface="+mn-ea"/>
          <a:cs typeface="+mn-cs"/>
        </a:defRPr>
      </a:lvl2pPr>
      <a:lvl3pPr marL="1181737" indent="-236348" algn="l" defTabSz="945389" rtl="0" eaLnBrk="1" latinLnBrk="0" hangingPunct="1">
        <a:lnSpc>
          <a:spcPct val="90000"/>
        </a:lnSpc>
        <a:spcBef>
          <a:spcPts val="517"/>
        </a:spcBef>
        <a:buFont typeface="Arial" panose="020B0604020202020204" pitchFamily="34" charset="0"/>
        <a:buChar char="•"/>
        <a:defRPr sz="2068" kern="1200">
          <a:solidFill>
            <a:schemeClr val="tx1"/>
          </a:solidFill>
          <a:latin typeface="+mn-lt"/>
          <a:ea typeface="+mn-ea"/>
          <a:cs typeface="+mn-cs"/>
        </a:defRPr>
      </a:lvl3pPr>
      <a:lvl4pPr marL="1654431" indent="-236348" algn="l" defTabSz="945389" rtl="0" eaLnBrk="1" latinLnBrk="0" hangingPunct="1">
        <a:lnSpc>
          <a:spcPct val="90000"/>
        </a:lnSpc>
        <a:spcBef>
          <a:spcPts val="517"/>
        </a:spcBef>
        <a:buFont typeface="Arial" panose="020B0604020202020204" pitchFamily="34" charset="0"/>
        <a:buChar char="•"/>
        <a:defRPr sz="1861" kern="1200">
          <a:solidFill>
            <a:schemeClr val="tx1"/>
          </a:solidFill>
          <a:latin typeface="+mn-lt"/>
          <a:ea typeface="+mn-ea"/>
          <a:cs typeface="+mn-cs"/>
        </a:defRPr>
      </a:lvl4pPr>
      <a:lvl5pPr marL="2127126" indent="-236348" algn="l" defTabSz="945389" rtl="0" eaLnBrk="1" latinLnBrk="0" hangingPunct="1">
        <a:lnSpc>
          <a:spcPct val="90000"/>
        </a:lnSpc>
        <a:spcBef>
          <a:spcPts val="517"/>
        </a:spcBef>
        <a:buFont typeface="Arial" panose="020B0604020202020204" pitchFamily="34" charset="0"/>
        <a:buChar char="•"/>
        <a:defRPr sz="1861" kern="1200">
          <a:solidFill>
            <a:schemeClr val="tx1"/>
          </a:solidFill>
          <a:latin typeface="+mn-lt"/>
          <a:ea typeface="+mn-ea"/>
          <a:cs typeface="+mn-cs"/>
        </a:defRPr>
      </a:lvl5pPr>
      <a:lvl6pPr marL="2599820" indent="-236348" algn="l" defTabSz="945389" rtl="0" eaLnBrk="1" latinLnBrk="0" hangingPunct="1">
        <a:lnSpc>
          <a:spcPct val="90000"/>
        </a:lnSpc>
        <a:spcBef>
          <a:spcPts val="517"/>
        </a:spcBef>
        <a:buFont typeface="Arial" panose="020B0604020202020204" pitchFamily="34" charset="0"/>
        <a:buChar char="•"/>
        <a:defRPr sz="1861" kern="1200">
          <a:solidFill>
            <a:schemeClr val="tx1"/>
          </a:solidFill>
          <a:latin typeface="+mn-lt"/>
          <a:ea typeface="+mn-ea"/>
          <a:cs typeface="+mn-cs"/>
        </a:defRPr>
      </a:lvl6pPr>
      <a:lvl7pPr marL="3072516" indent="-236348" algn="l" defTabSz="945389" rtl="0" eaLnBrk="1" latinLnBrk="0" hangingPunct="1">
        <a:lnSpc>
          <a:spcPct val="90000"/>
        </a:lnSpc>
        <a:spcBef>
          <a:spcPts val="517"/>
        </a:spcBef>
        <a:buFont typeface="Arial" panose="020B0604020202020204" pitchFamily="34" charset="0"/>
        <a:buChar char="•"/>
        <a:defRPr sz="1861" kern="1200">
          <a:solidFill>
            <a:schemeClr val="tx1"/>
          </a:solidFill>
          <a:latin typeface="+mn-lt"/>
          <a:ea typeface="+mn-ea"/>
          <a:cs typeface="+mn-cs"/>
        </a:defRPr>
      </a:lvl7pPr>
      <a:lvl8pPr marL="3545209" indent="-236348" algn="l" defTabSz="945389" rtl="0" eaLnBrk="1" latinLnBrk="0" hangingPunct="1">
        <a:lnSpc>
          <a:spcPct val="90000"/>
        </a:lnSpc>
        <a:spcBef>
          <a:spcPts val="517"/>
        </a:spcBef>
        <a:buFont typeface="Arial" panose="020B0604020202020204" pitchFamily="34" charset="0"/>
        <a:buChar char="•"/>
        <a:defRPr sz="1861" kern="1200">
          <a:solidFill>
            <a:schemeClr val="tx1"/>
          </a:solidFill>
          <a:latin typeface="+mn-lt"/>
          <a:ea typeface="+mn-ea"/>
          <a:cs typeface="+mn-cs"/>
        </a:defRPr>
      </a:lvl8pPr>
      <a:lvl9pPr marL="4017904" indent="-236348" algn="l" defTabSz="945389" rtl="0" eaLnBrk="1" latinLnBrk="0" hangingPunct="1">
        <a:lnSpc>
          <a:spcPct val="90000"/>
        </a:lnSpc>
        <a:spcBef>
          <a:spcPts val="517"/>
        </a:spcBef>
        <a:buFont typeface="Arial" panose="020B0604020202020204" pitchFamily="34" charset="0"/>
        <a:buChar char="•"/>
        <a:defRPr sz="1861" kern="1200">
          <a:solidFill>
            <a:schemeClr val="tx1"/>
          </a:solidFill>
          <a:latin typeface="+mn-lt"/>
          <a:ea typeface="+mn-ea"/>
          <a:cs typeface="+mn-cs"/>
        </a:defRPr>
      </a:lvl9pPr>
    </p:bodyStyle>
    <p:otherStyle>
      <a:defPPr>
        <a:defRPr lang="en-US"/>
      </a:defPPr>
      <a:lvl1pPr marL="0" algn="l" defTabSz="945389" rtl="0" eaLnBrk="1" latinLnBrk="0" hangingPunct="1">
        <a:defRPr sz="1861" kern="1200">
          <a:solidFill>
            <a:schemeClr val="tx1"/>
          </a:solidFill>
          <a:latin typeface="+mn-lt"/>
          <a:ea typeface="+mn-ea"/>
          <a:cs typeface="+mn-cs"/>
        </a:defRPr>
      </a:lvl1pPr>
      <a:lvl2pPr marL="472694" algn="l" defTabSz="945389" rtl="0" eaLnBrk="1" latinLnBrk="0" hangingPunct="1">
        <a:defRPr sz="1861" kern="1200">
          <a:solidFill>
            <a:schemeClr val="tx1"/>
          </a:solidFill>
          <a:latin typeface="+mn-lt"/>
          <a:ea typeface="+mn-ea"/>
          <a:cs typeface="+mn-cs"/>
        </a:defRPr>
      </a:lvl2pPr>
      <a:lvl3pPr marL="945389" algn="l" defTabSz="945389" rtl="0" eaLnBrk="1" latinLnBrk="0" hangingPunct="1">
        <a:defRPr sz="1861" kern="1200">
          <a:solidFill>
            <a:schemeClr val="tx1"/>
          </a:solidFill>
          <a:latin typeface="+mn-lt"/>
          <a:ea typeface="+mn-ea"/>
          <a:cs typeface="+mn-cs"/>
        </a:defRPr>
      </a:lvl3pPr>
      <a:lvl4pPr marL="1418082" algn="l" defTabSz="945389" rtl="0" eaLnBrk="1" latinLnBrk="0" hangingPunct="1">
        <a:defRPr sz="1861" kern="1200">
          <a:solidFill>
            <a:schemeClr val="tx1"/>
          </a:solidFill>
          <a:latin typeface="+mn-lt"/>
          <a:ea typeface="+mn-ea"/>
          <a:cs typeface="+mn-cs"/>
        </a:defRPr>
      </a:lvl4pPr>
      <a:lvl5pPr marL="1890779" algn="l" defTabSz="945389" rtl="0" eaLnBrk="1" latinLnBrk="0" hangingPunct="1">
        <a:defRPr sz="1861" kern="1200">
          <a:solidFill>
            <a:schemeClr val="tx1"/>
          </a:solidFill>
          <a:latin typeface="+mn-lt"/>
          <a:ea typeface="+mn-ea"/>
          <a:cs typeface="+mn-cs"/>
        </a:defRPr>
      </a:lvl5pPr>
      <a:lvl6pPr marL="2363473" algn="l" defTabSz="945389" rtl="0" eaLnBrk="1" latinLnBrk="0" hangingPunct="1">
        <a:defRPr sz="1861" kern="1200">
          <a:solidFill>
            <a:schemeClr val="tx1"/>
          </a:solidFill>
          <a:latin typeface="+mn-lt"/>
          <a:ea typeface="+mn-ea"/>
          <a:cs typeface="+mn-cs"/>
        </a:defRPr>
      </a:lvl6pPr>
      <a:lvl7pPr marL="2836168" algn="l" defTabSz="945389" rtl="0" eaLnBrk="1" latinLnBrk="0" hangingPunct="1">
        <a:defRPr sz="1861" kern="1200">
          <a:solidFill>
            <a:schemeClr val="tx1"/>
          </a:solidFill>
          <a:latin typeface="+mn-lt"/>
          <a:ea typeface="+mn-ea"/>
          <a:cs typeface="+mn-cs"/>
        </a:defRPr>
      </a:lvl7pPr>
      <a:lvl8pPr marL="3308862" algn="l" defTabSz="945389" rtl="0" eaLnBrk="1" latinLnBrk="0" hangingPunct="1">
        <a:defRPr sz="1861" kern="1200">
          <a:solidFill>
            <a:schemeClr val="tx1"/>
          </a:solidFill>
          <a:latin typeface="+mn-lt"/>
          <a:ea typeface="+mn-ea"/>
          <a:cs typeface="+mn-cs"/>
        </a:defRPr>
      </a:lvl8pPr>
      <a:lvl9pPr marL="3781556" algn="l" defTabSz="945389" rtl="0" eaLnBrk="1" latinLnBrk="0" hangingPunct="1">
        <a:defRPr sz="186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8211A2-E2D1-4DF1-A3D8-5ACF73EA8F09}"/>
              </a:ext>
            </a:extLst>
          </p:cNvPr>
          <p:cNvSpPr txBox="1"/>
          <p:nvPr/>
        </p:nvSpPr>
        <p:spPr>
          <a:xfrm>
            <a:off x="452261" y="0"/>
            <a:ext cx="11706578" cy="6958445"/>
          </a:xfrm>
          <a:prstGeom prst="rect">
            <a:avLst/>
          </a:prstGeom>
          <a:noFill/>
        </p:spPr>
        <p:txBody>
          <a:bodyPr wrap="square">
            <a:noAutofit/>
          </a:bodyPr>
          <a:lstStyle/>
          <a:p>
            <a:pPr algn="ctr"/>
            <a:r>
              <a:rPr lang="el-GR" sz="3200" b="1" dirty="0">
                <a:solidFill>
                  <a:schemeClr val="bg1"/>
                </a:solidFill>
              </a:rPr>
              <a:t>      ΙΟΝΙΟ ΠΑΝΕΠΙΣΤΗΜΙΟ</a:t>
            </a:r>
          </a:p>
          <a:p>
            <a:endParaRPr lang="el-GR" sz="2400" b="1" dirty="0">
              <a:solidFill>
                <a:schemeClr val="bg1"/>
              </a:solidFill>
            </a:endParaRPr>
          </a:p>
          <a:p>
            <a:pPr algn="ctr"/>
            <a:r>
              <a:rPr lang="el-GR" sz="2400" b="1" dirty="0">
                <a:solidFill>
                  <a:schemeClr val="bg1"/>
                </a:solidFill>
              </a:rPr>
              <a:t>Τμήμα Ξένων Γλωσσών, Μετάφρασης και Διερμηνείας</a:t>
            </a:r>
          </a:p>
          <a:p>
            <a:pPr algn="ctr"/>
            <a:r>
              <a:rPr lang="el-GR" sz="2400" b="1" dirty="0">
                <a:solidFill>
                  <a:schemeClr val="bg1"/>
                </a:solidFill>
              </a:rPr>
              <a:t>Πρόγραμμα Μεταπτυχιακών Σπουδών</a:t>
            </a:r>
          </a:p>
          <a:p>
            <a:pPr algn="ctr"/>
            <a:r>
              <a:rPr lang="el-GR" sz="2400" b="1" dirty="0">
                <a:solidFill>
                  <a:schemeClr val="bg1"/>
                </a:solidFill>
              </a:rPr>
              <a:t>«Πολιτική, Γλώσσα και Διαπολιτισμική Επικοινωνία»</a:t>
            </a:r>
          </a:p>
          <a:p>
            <a:endParaRPr lang="el-GR" sz="2400" b="1" dirty="0">
              <a:solidFill>
                <a:schemeClr val="bg1"/>
              </a:solidFill>
            </a:endParaRPr>
          </a:p>
          <a:p>
            <a:pPr algn="ctr"/>
            <a:r>
              <a:rPr lang="el-GR" sz="2400" b="1" dirty="0">
                <a:solidFill>
                  <a:schemeClr val="bg1"/>
                </a:solidFill>
              </a:rPr>
              <a:t>Μάθημα: Ειδικές Εφαρμογές Ανάλυσης Πολιτικού Λόγου</a:t>
            </a:r>
            <a:endParaRPr lang="en-US" sz="2400" b="1" dirty="0">
              <a:solidFill>
                <a:schemeClr val="bg1"/>
              </a:solidFill>
            </a:endParaRPr>
          </a:p>
          <a:p>
            <a:pPr algn="ctr"/>
            <a:endParaRPr lang="el-GR" sz="2400" b="1" dirty="0">
              <a:solidFill>
                <a:schemeClr val="bg1"/>
              </a:solidFill>
            </a:endParaRPr>
          </a:p>
          <a:p>
            <a:pPr algn="ctr"/>
            <a:r>
              <a:rPr lang="el-GR" sz="2800" b="1" u="sng" dirty="0">
                <a:solidFill>
                  <a:schemeClr val="bg1"/>
                </a:solidFill>
              </a:rPr>
              <a:t>Ο λόγος της εξωκοινοβουλευτικής ακροδεξιάς μετά τον δικαστικό χαρακτηρισμό της Χρυσής Αυγής ως εγκληματικής οργάνωσης</a:t>
            </a:r>
            <a:endParaRPr lang="en-US" sz="2800" b="1" u="sng" dirty="0">
              <a:solidFill>
                <a:schemeClr val="bg1"/>
              </a:solidFill>
            </a:endParaRPr>
          </a:p>
          <a:p>
            <a:pPr algn="ctr"/>
            <a:endParaRPr lang="el-GR" sz="2400" b="1" u="sng" dirty="0">
              <a:solidFill>
                <a:schemeClr val="bg1"/>
              </a:solidFill>
            </a:endParaRPr>
          </a:p>
          <a:p>
            <a:endParaRPr lang="el-GR" sz="2400" b="1" dirty="0">
              <a:solidFill>
                <a:schemeClr val="bg1"/>
              </a:solidFill>
            </a:endParaRPr>
          </a:p>
          <a:p>
            <a:pPr algn="ctr"/>
            <a:r>
              <a:rPr lang="el-GR" sz="2400" b="1" dirty="0">
                <a:solidFill>
                  <a:schemeClr val="bg1"/>
                </a:solidFill>
              </a:rPr>
              <a:t>Φοιτητής: Νικόλαος Παπαϊωάννου, flti.plic2106</a:t>
            </a:r>
          </a:p>
          <a:p>
            <a:pPr algn="ctr"/>
            <a:r>
              <a:rPr lang="el-GR" sz="2400" b="1" dirty="0">
                <a:solidFill>
                  <a:schemeClr val="bg1"/>
                </a:solidFill>
              </a:rPr>
              <a:t>Διδάσκων: Σωτήριος Λίβας, Αναπληρωτής Καθηγητής,          </a:t>
            </a:r>
          </a:p>
          <a:p>
            <a:pPr algn="ctr"/>
            <a:r>
              <a:rPr lang="el-GR" sz="2400" b="1" dirty="0">
                <a:solidFill>
                  <a:schemeClr val="bg1"/>
                </a:solidFill>
              </a:rPr>
              <a:t>                            </a:t>
            </a:r>
            <a:r>
              <a:rPr lang="en-US" sz="2400" b="1" dirty="0">
                <a:solidFill>
                  <a:schemeClr val="bg1"/>
                </a:solidFill>
              </a:rPr>
              <a:t>                                   </a:t>
            </a:r>
            <a:r>
              <a:rPr lang="el-GR" sz="2400" b="1" dirty="0">
                <a:solidFill>
                  <a:schemeClr val="bg1"/>
                </a:solidFill>
              </a:rPr>
              <a:t>ΤΞΓΜΔ Διευθυντής ΠΜΣ POLICO </a:t>
            </a:r>
          </a:p>
          <a:p>
            <a:pPr algn="ctr"/>
            <a:r>
              <a:rPr lang="el-GR" sz="2400" b="1" dirty="0">
                <a:solidFill>
                  <a:schemeClr val="bg1"/>
                </a:solidFill>
              </a:rPr>
              <a:t>                            </a:t>
            </a:r>
            <a:r>
              <a:rPr lang="en-US" sz="2400" b="1" dirty="0">
                <a:solidFill>
                  <a:schemeClr val="bg1"/>
                </a:solidFill>
              </a:rPr>
              <a:t>        </a:t>
            </a:r>
            <a:r>
              <a:rPr lang="el-GR" sz="2400" b="1" dirty="0">
                <a:solidFill>
                  <a:schemeClr val="bg1"/>
                </a:solidFill>
              </a:rPr>
              <a:t>Πρόεδρος ΤΞΓΜΔ</a:t>
            </a:r>
          </a:p>
          <a:p>
            <a:endParaRPr lang="en-US" sz="2400" b="1" dirty="0">
              <a:solidFill>
                <a:schemeClr val="bg1"/>
              </a:solidFill>
            </a:endParaRPr>
          </a:p>
          <a:p>
            <a:endParaRPr lang="el-GR" sz="2400" b="1" dirty="0">
              <a:solidFill>
                <a:schemeClr val="bg1"/>
              </a:solidFill>
            </a:endParaRPr>
          </a:p>
          <a:p>
            <a:pPr algn="r"/>
            <a:r>
              <a:rPr lang="el-GR" sz="2400" b="1" dirty="0">
                <a:solidFill>
                  <a:schemeClr val="bg1"/>
                </a:solidFill>
              </a:rPr>
              <a:t>Ιανουάριος 2022</a:t>
            </a:r>
          </a:p>
          <a:p>
            <a:pPr algn="r"/>
            <a:r>
              <a:rPr lang="el-GR" sz="2400" b="1" dirty="0">
                <a:solidFill>
                  <a:schemeClr val="bg1"/>
                </a:solidFill>
              </a:rPr>
              <a:t>Κέρκυρα</a:t>
            </a:r>
          </a:p>
        </p:txBody>
      </p:sp>
      <p:pic>
        <p:nvPicPr>
          <p:cNvPr id="6" name="image4.png">
            <a:extLst>
              <a:ext uri="{FF2B5EF4-FFF2-40B4-BE49-F238E27FC236}">
                <a16:creationId xmlns:a16="http://schemas.microsoft.com/office/drawing/2014/main" id="{EEA5EC98-BFA5-40AD-A098-9439666430AC}"/>
              </a:ext>
            </a:extLst>
          </p:cNvPr>
          <p:cNvPicPr/>
          <p:nvPr/>
        </p:nvPicPr>
        <p:blipFill>
          <a:blip r:embed="rId2"/>
          <a:srcRect/>
          <a:stretch>
            <a:fillRect/>
          </a:stretch>
        </p:blipFill>
        <p:spPr>
          <a:xfrm>
            <a:off x="312033" y="176466"/>
            <a:ext cx="1852876" cy="1859177"/>
          </a:xfrm>
          <a:prstGeom prst="rect">
            <a:avLst/>
          </a:prstGeom>
          <a:ln/>
        </p:spPr>
      </p:pic>
    </p:spTree>
    <p:extLst>
      <p:ext uri="{BB962C8B-B14F-4D97-AF65-F5344CB8AC3E}">
        <p14:creationId xmlns:p14="http://schemas.microsoft.com/office/powerpoint/2010/main" val="582516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B781F1D-8EB0-4C96-A977-1155E82A37A4}"/>
              </a:ext>
            </a:extLst>
          </p:cNvPr>
          <p:cNvPicPr>
            <a:picLocks noChangeAspect="1"/>
          </p:cNvPicPr>
          <p:nvPr/>
        </p:nvPicPr>
        <p:blipFill rotWithShape="1">
          <a:blip r:embed="rId2">
            <a:extLst>
              <a:ext uri="{28A0092B-C50C-407E-A947-70E740481C1C}">
                <a14:useLocalDpi xmlns:a14="http://schemas.microsoft.com/office/drawing/2010/main" val="0"/>
              </a:ext>
            </a:extLst>
          </a:blip>
          <a:srcRect l="11949" r="1824" b="8052"/>
          <a:stretch/>
        </p:blipFill>
        <p:spPr>
          <a:xfrm>
            <a:off x="6436892" y="539750"/>
            <a:ext cx="6094833" cy="5515725"/>
          </a:xfrm>
          <a:prstGeom prst="rect">
            <a:avLst/>
          </a:prstGeom>
        </p:spPr>
      </p:pic>
      <p:pic>
        <p:nvPicPr>
          <p:cNvPr id="4" name="Εικόνα 3">
            <a:extLst>
              <a:ext uri="{FF2B5EF4-FFF2-40B4-BE49-F238E27FC236}">
                <a16:creationId xmlns:a16="http://schemas.microsoft.com/office/drawing/2014/main" id="{94F9C601-1AB3-4E2B-9C9B-55D19F33E316}"/>
              </a:ext>
            </a:extLst>
          </p:cNvPr>
          <p:cNvPicPr>
            <a:picLocks noChangeAspect="1"/>
          </p:cNvPicPr>
          <p:nvPr/>
        </p:nvPicPr>
        <p:blipFill rotWithShape="1">
          <a:blip r:embed="rId3"/>
          <a:srcRect b="30132"/>
          <a:stretch/>
        </p:blipFill>
        <p:spPr>
          <a:xfrm>
            <a:off x="74613" y="539750"/>
            <a:ext cx="6199406" cy="5515725"/>
          </a:xfrm>
          <a:prstGeom prst="rect">
            <a:avLst/>
          </a:prstGeom>
        </p:spPr>
      </p:pic>
    </p:spTree>
    <p:extLst>
      <p:ext uri="{BB962C8B-B14F-4D97-AF65-F5344CB8AC3E}">
        <p14:creationId xmlns:p14="http://schemas.microsoft.com/office/powerpoint/2010/main" val="2749116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15.png">
            <a:extLst>
              <a:ext uri="{FF2B5EF4-FFF2-40B4-BE49-F238E27FC236}">
                <a16:creationId xmlns:a16="http://schemas.microsoft.com/office/drawing/2014/main" id="{BB285C04-8CCE-44E4-A2E2-BABF3C74A055}"/>
              </a:ext>
            </a:extLst>
          </p:cNvPr>
          <p:cNvPicPr/>
          <p:nvPr/>
        </p:nvPicPr>
        <p:blipFill rotWithShape="1">
          <a:blip r:embed="rId2"/>
          <a:srcRect l="8571" t="17208" r="7090" b="16935"/>
          <a:stretch/>
        </p:blipFill>
        <p:spPr>
          <a:xfrm>
            <a:off x="74613" y="539749"/>
            <a:ext cx="6082701" cy="3380073"/>
          </a:xfrm>
          <a:prstGeom prst="rect">
            <a:avLst/>
          </a:prstGeom>
          <a:ln/>
        </p:spPr>
      </p:pic>
      <p:pic>
        <p:nvPicPr>
          <p:cNvPr id="8" name="Εικόνα 7">
            <a:extLst>
              <a:ext uri="{FF2B5EF4-FFF2-40B4-BE49-F238E27FC236}">
                <a16:creationId xmlns:a16="http://schemas.microsoft.com/office/drawing/2014/main" id="{5BC051CB-B341-4928-8A00-575C07E9FE83}"/>
              </a:ext>
            </a:extLst>
          </p:cNvPr>
          <p:cNvPicPr>
            <a:picLocks noChangeAspect="1"/>
          </p:cNvPicPr>
          <p:nvPr/>
        </p:nvPicPr>
        <p:blipFill rotWithShape="1">
          <a:blip r:embed="rId3"/>
          <a:srcRect l="32717" t="22550" r="36489" b="67245"/>
          <a:stretch/>
        </p:blipFill>
        <p:spPr>
          <a:xfrm>
            <a:off x="74614" y="2654396"/>
            <a:ext cx="6082700" cy="1265425"/>
          </a:xfrm>
          <a:prstGeom prst="rect">
            <a:avLst/>
          </a:prstGeom>
        </p:spPr>
      </p:pic>
      <p:pic>
        <p:nvPicPr>
          <p:cNvPr id="4" name="image12.png">
            <a:extLst>
              <a:ext uri="{FF2B5EF4-FFF2-40B4-BE49-F238E27FC236}">
                <a16:creationId xmlns:a16="http://schemas.microsoft.com/office/drawing/2014/main" id="{39A0D6A4-BF3F-43DF-9E7B-B5A240987C2F}"/>
              </a:ext>
            </a:extLst>
          </p:cNvPr>
          <p:cNvPicPr/>
          <p:nvPr/>
        </p:nvPicPr>
        <p:blipFill>
          <a:blip r:embed="rId4"/>
          <a:srcRect/>
          <a:stretch>
            <a:fillRect/>
          </a:stretch>
        </p:blipFill>
        <p:spPr>
          <a:xfrm>
            <a:off x="74613" y="4128376"/>
            <a:ext cx="2598598" cy="3253317"/>
          </a:xfrm>
          <a:prstGeom prst="rect">
            <a:avLst/>
          </a:prstGeom>
          <a:ln/>
        </p:spPr>
      </p:pic>
      <p:pic>
        <p:nvPicPr>
          <p:cNvPr id="5" name="image11.png">
            <a:extLst>
              <a:ext uri="{FF2B5EF4-FFF2-40B4-BE49-F238E27FC236}">
                <a16:creationId xmlns:a16="http://schemas.microsoft.com/office/drawing/2014/main" id="{F3D1CA6E-41CA-4ED7-9B21-14BBAAE906A2}"/>
              </a:ext>
            </a:extLst>
          </p:cNvPr>
          <p:cNvPicPr/>
          <p:nvPr/>
        </p:nvPicPr>
        <p:blipFill>
          <a:blip r:embed="rId5"/>
          <a:srcRect/>
          <a:stretch>
            <a:fillRect/>
          </a:stretch>
        </p:blipFill>
        <p:spPr>
          <a:xfrm>
            <a:off x="3115963" y="4128376"/>
            <a:ext cx="2598598" cy="3253316"/>
          </a:xfrm>
          <a:prstGeom prst="rect">
            <a:avLst/>
          </a:prstGeom>
          <a:ln/>
        </p:spPr>
      </p:pic>
      <p:sp>
        <p:nvSpPr>
          <p:cNvPr id="9" name="TextBox 8">
            <a:extLst>
              <a:ext uri="{FF2B5EF4-FFF2-40B4-BE49-F238E27FC236}">
                <a16:creationId xmlns:a16="http://schemas.microsoft.com/office/drawing/2014/main" id="{13583CCF-BFBD-410B-807A-73AE94640FCB}"/>
              </a:ext>
            </a:extLst>
          </p:cNvPr>
          <p:cNvSpPr txBox="1"/>
          <p:nvPr/>
        </p:nvSpPr>
        <p:spPr>
          <a:xfrm>
            <a:off x="6204104" y="3985320"/>
            <a:ext cx="6303169" cy="3539430"/>
          </a:xfrm>
          <a:prstGeom prst="rect">
            <a:avLst/>
          </a:prstGeom>
          <a:noFill/>
        </p:spPr>
        <p:txBody>
          <a:bodyPr wrap="square">
            <a:spAutoFit/>
          </a:bodyPr>
          <a:lstStyle/>
          <a:p>
            <a:r>
              <a:rPr lang="el-GR" sz="2800" b="1" dirty="0">
                <a:solidFill>
                  <a:schemeClr val="bg1"/>
                </a:solidFill>
              </a:rPr>
              <a:t>«Για μας, η συντριπτική πλειονότης των ανθρώπων όχι μόνο των μη Αρίων αλλά, κατά την σύγχρονη παρακμιακή εποχή, και των Αρίων, ανήκουν στους «υπανθρώπους». Και η «υπανθρωπότης», επίσης, εκδηλώνεται με διάφορες επιμέρους αποχρώσεις και διαβαθμίσεις.»</a:t>
            </a:r>
          </a:p>
        </p:txBody>
      </p:sp>
      <p:pic>
        <p:nvPicPr>
          <p:cNvPr id="3" name="Εικόνα 2">
            <a:extLst>
              <a:ext uri="{FF2B5EF4-FFF2-40B4-BE49-F238E27FC236}">
                <a16:creationId xmlns:a16="http://schemas.microsoft.com/office/drawing/2014/main" id="{1DCBA362-2696-41D0-A0E2-260AFAAE32C0}"/>
              </a:ext>
            </a:extLst>
          </p:cNvPr>
          <p:cNvPicPr>
            <a:picLocks noChangeAspect="1"/>
          </p:cNvPicPr>
          <p:nvPr/>
        </p:nvPicPr>
        <p:blipFill rotWithShape="1">
          <a:blip r:embed="rId6"/>
          <a:srcRect l="12089" t="11362" r="15376" b="29676"/>
          <a:stretch/>
        </p:blipFill>
        <p:spPr>
          <a:xfrm>
            <a:off x="6303169" y="539750"/>
            <a:ext cx="6204104" cy="3380074"/>
          </a:xfrm>
          <a:prstGeom prst="rect">
            <a:avLst/>
          </a:prstGeom>
        </p:spPr>
      </p:pic>
    </p:spTree>
    <p:extLst>
      <p:ext uri="{BB962C8B-B14F-4D97-AF65-F5344CB8AC3E}">
        <p14:creationId xmlns:p14="http://schemas.microsoft.com/office/powerpoint/2010/main" val="2961859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6.png">
            <a:extLst>
              <a:ext uri="{FF2B5EF4-FFF2-40B4-BE49-F238E27FC236}">
                <a16:creationId xmlns:a16="http://schemas.microsoft.com/office/drawing/2014/main" id="{FACC72E7-E92C-4D65-A157-B354B4B3B94F}"/>
              </a:ext>
            </a:extLst>
          </p:cNvPr>
          <p:cNvPicPr/>
          <p:nvPr/>
        </p:nvPicPr>
        <p:blipFill rotWithShape="1">
          <a:blip r:embed="rId2"/>
          <a:srcRect l="17982" t="10945" r="31320" b="10015"/>
          <a:stretch/>
        </p:blipFill>
        <p:spPr>
          <a:xfrm>
            <a:off x="74613" y="539750"/>
            <a:ext cx="5898501" cy="6836367"/>
          </a:xfrm>
          <a:prstGeom prst="rect">
            <a:avLst/>
          </a:prstGeom>
          <a:ln/>
        </p:spPr>
      </p:pic>
      <p:pic>
        <p:nvPicPr>
          <p:cNvPr id="3" name="Εικόνα 2">
            <a:extLst>
              <a:ext uri="{FF2B5EF4-FFF2-40B4-BE49-F238E27FC236}">
                <a16:creationId xmlns:a16="http://schemas.microsoft.com/office/drawing/2014/main" id="{99E84095-824D-4FCB-A73D-18625CB409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9626" y="539750"/>
            <a:ext cx="5898501" cy="6836367"/>
          </a:xfrm>
          <a:prstGeom prst="rect">
            <a:avLst/>
          </a:prstGeom>
        </p:spPr>
      </p:pic>
      <p:sp>
        <p:nvSpPr>
          <p:cNvPr id="6" name="TextBox 5">
            <a:extLst>
              <a:ext uri="{FF2B5EF4-FFF2-40B4-BE49-F238E27FC236}">
                <a16:creationId xmlns:a16="http://schemas.microsoft.com/office/drawing/2014/main" id="{843141BB-754A-467C-9C81-B216D0C3704B}"/>
              </a:ext>
            </a:extLst>
          </p:cNvPr>
          <p:cNvSpPr txBox="1"/>
          <p:nvPr/>
        </p:nvSpPr>
        <p:spPr>
          <a:xfrm>
            <a:off x="1726252" y="-45025"/>
            <a:ext cx="9153833" cy="584775"/>
          </a:xfrm>
          <a:prstGeom prst="rect">
            <a:avLst/>
          </a:prstGeom>
          <a:noFill/>
        </p:spPr>
        <p:txBody>
          <a:bodyPr wrap="square" rtlCol="0">
            <a:spAutoFit/>
          </a:bodyPr>
          <a:lstStyle/>
          <a:p>
            <a:r>
              <a:rPr lang="el-GR" sz="3200" b="1" dirty="0">
                <a:solidFill>
                  <a:schemeClr val="bg1"/>
                </a:solidFill>
              </a:rPr>
              <a:t>Σύνδεση ακροδεξιών με αντιεμβολιαστική ιδεολογία</a:t>
            </a:r>
          </a:p>
        </p:txBody>
      </p:sp>
    </p:spTree>
    <p:extLst>
      <p:ext uri="{BB962C8B-B14F-4D97-AF65-F5344CB8AC3E}">
        <p14:creationId xmlns:p14="http://schemas.microsoft.com/office/powerpoint/2010/main" val="1829306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3.png">
            <a:extLst>
              <a:ext uri="{FF2B5EF4-FFF2-40B4-BE49-F238E27FC236}">
                <a16:creationId xmlns:a16="http://schemas.microsoft.com/office/drawing/2014/main" id="{82664016-9367-4310-9311-FA1420EB9F66}"/>
              </a:ext>
            </a:extLst>
          </p:cNvPr>
          <p:cNvPicPr/>
          <p:nvPr/>
        </p:nvPicPr>
        <p:blipFill>
          <a:blip r:embed="rId2"/>
          <a:srcRect/>
          <a:stretch>
            <a:fillRect/>
          </a:stretch>
        </p:blipFill>
        <p:spPr>
          <a:xfrm>
            <a:off x="3324582" y="539749"/>
            <a:ext cx="6029625" cy="7059230"/>
          </a:xfrm>
          <a:prstGeom prst="rect">
            <a:avLst/>
          </a:prstGeom>
          <a:ln/>
        </p:spPr>
      </p:pic>
    </p:spTree>
    <p:extLst>
      <p:ext uri="{BB962C8B-B14F-4D97-AF65-F5344CB8AC3E}">
        <p14:creationId xmlns:p14="http://schemas.microsoft.com/office/powerpoint/2010/main" val="2908014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1.png">
            <a:extLst>
              <a:ext uri="{FF2B5EF4-FFF2-40B4-BE49-F238E27FC236}">
                <a16:creationId xmlns:a16="http://schemas.microsoft.com/office/drawing/2014/main" id="{47863465-AC39-40F0-BAF8-EFE8721436A1}"/>
              </a:ext>
            </a:extLst>
          </p:cNvPr>
          <p:cNvPicPr>
            <a:picLocks noGrp="1"/>
          </p:cNvPicPr>
          <p:nvPr>
            <p:ph idx="1"/>
          </p:nvPr>
        </p:nvPicPr>
        <p:blipFill>
          <a:blip r:embed="rId2"/>
          <a:srcRect/>
          <a:stretch>
            <a:fillRect/>
          </a:stretch>
        </p:blipFill>
        <p:spPr>
          <a:xfrm>
            <a:off x="74610" y="539749"/>
            <a:ext cx="6039370" cy="6102788"/>
          </a:xfrm>
          <a:prstGeom prst="rect">
            <a:avLst/>
          </a:prstGeom>
          <a:ln/>
        </p:spPr>
      </p:pic>
      <p:pic>
        <p:nvPicPr>
          <p:cNvPr id="5" name="image17.png">
            <a:extLst>
              <a:ext uri="{FF2B5EF4-FFF2-40B4-BE49-F238E27FC236}">
                <a16:creationId xmlns:a16="http://schemas.microsoft.com/office/drawing/2014/main" id="{CD05587D-4C8B-4E01-862C-5AFF5AF68638}"/>
              </a:ext>
            </a:extLst>
          </p:cNvPr>
          <p:cNvPicPr/>
          <p:nvPr/>
        </p:nvPicPr>
        <p:blipFill>
          <a:blip r:embed="rId3"/>
          <a:srcRect/>
          <a:stretch>
            <a:fillRect/>
          </a:stretch>
        </p:blipFill>
        <p:spPr>
          <a:xfrm>
            <a:off x="6492356" y="539749"/>
            <a:ext cx="6039370" cy="3748471"/>
          </a:xfrm>
          <a:prstGeom prst="rect">
            <a:avLst/>
          </a:prstGeom>
          <a:ln/>
        </p:spPr>
      </p:pic>
      <p:pic>
        <p:nvPicPr>
          <p:cNvPr id="6" name="image20.png">
            <a:extLst>
              <a:ext uri="{FF2B5EF4-FFF2-40B4-BE49-F238E27FC236}">
                <a16:creationId xmlns:a16="http://schemas.microsoft.com/office/drawing/2014/main" id="{CD2BE628-ED43-4BA9-AE24-36AB3F18FA6C}"/>
              </a:ext>
            </a:extLst>
          </p:cNvPr>
          <p:cNvPicPr>
            <a:picLocks/>
          </p:cNvPicPr>
          <p:nvPr/>
        </p:nvPicPr>
        <p:blipFill rotWithShape="1">
          <a:blip r:embed="rId4"/>
          <a:srcRect l="8401" t="63969" r="8090" b="24285"/>
          <a:stretch/>
        </p:blipFill>
        <p:spPr bwMode="auto">
          <a:xfrm>
            <a:off x="6492356" y="4488727"/>
            <a:ext cx="6039372" cy="1309749"/>
          </a:xfrm>
          <a:prstGeom prst="rect">
            <a:avLst/>
          </a:prstGeom>
          <a:ln>
            <a:noFill/>
          </a:ln>
          <a:extLst>
            <a:ext uri="{53640926-AAD7-44D8-BBD7-CCE9431645EC}">
              <a14:shadowObscured xmlns:a14="http://schemas.microsoft.com/office/drawing/2010/main"/>
            </a:ext>
          </a:extLst>
        </p:spPr>
      </p:pic>
      <p:pic>
        <p:nvPicPr>
          <p:cNvPr id="7" name="image8.png">
            <a:extLst>
              <a:ext uri="{FF2B5EF4-FFF2-40B4-BE49-F238E27FC236}">
                <a16:creationId xmlns:a16="http://schemas.microsoft.com/office/drawing/2014/main" id="{913FCFFC-CF24-4DD4-9140-0EFE413285EA}"/>
              </a:ext>
            </a:extLst>
          </p:cNvPr>
          <p:cNvPicPr/>
          <p:nvPr/>
        </p:nvPicPr>
        <p:blipFill rotWithShape="1">
          <a:blip r:embed="rId5"/>
          <a:srcRect l="8334" t="28629" r="9020" b="65782"/>
          <a:stretch/>
        </p:blipFill>
        <p:spPr bwMode="auto">
          <a:xfrm>
            <a:off x="6492355" y="6159060"/>
            <a:ext cx="6039370" cy="483477"/>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B2A27D09-08F1-40FE-9BC8-CCE77B75FC9E}"/>
              </a:ext>
            </a:extLst>
          </p:cNvPr>
          <p:cNvSpPr txBox="1"/>
          <p:nvPr/>
        </p:nvSpPr>
        <p:spPr>
          <a:xfrm>
            <a:off x="3220756" y="-45026"/>
            <a:ext cx="6164824" cy="584775"/>
          </a:xfrm>
          <a:prstGeom prst="rect">
            <a:avLst/>
          </a:prstGeom>
          <a:noFill/>
        </p:spPr>
        <p:txBody>
          <a:bodyPr wrap="square" rtlCol="0">
            <a:spAutoFit/>
          </a:bodyPr>
          <a:lstStyle/>
          <a:p>
            <a:r>
              <a:rPr lang="el-GR" sz="3200" b="1" dirty="0">
                <a:solidFill>
                  <a:schemeClr val="bg1"/>
                </a:solidFill>
              </a:rPr>
              <a:t>Θεματοφύλακες του Συντάγματος</a:t>
            </a:r>
          </a:p>
        </p:txBody>
      </p:sp>
    </p:spTree>
    <p:extLst>
      <p:ext uri="{BB962C8B-B14F-4D97-AF65-F5344CB8AC3E}">
        <p14:creationId xmlns:p14="http://schemas.microsoft.com/office/powerpoint/2010/main" val="1805258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B53E11-7E76-4861-A786-6C6DA9EC9E2E}"/>
              </a:ext>
            </a:extLst>
          </p:cNvPr>
          <p:cNvSpPr txBox="1"/>
          <p:nvPr/>
        </p:nvSpPr>
        <p:spPr>
          <a:xfrm>
            <a:off x="2179151" y="2191568"/>
            <a:ext cx="8248035" cy="3170099"/>
          </a:xfrm>
          <a:prstGeom prst="rect">
            <a:avLst/>
          </a:prstGeom>
          <a:noFill/>
        </p:spPr>
        <p:txBody>
          <a:bodyPr wrap="square">
            <a:spAutoFit/>
          </a:bodyPr>
          <a:lstStyle/>
          <a:p>
            <a:r>
              <a:rPr lang="el-GR" sz="4000" b="1" dirty="0">
                <a:solidFill>
                  <a:schemeClr val="bg1"/>
                </a:solidFill>
              </a:rPr>
              <a:t>«Δεν τελειώσαμε με τον φασισμό επειδή μπήκε φυλακή η Χρυσή Αυγή. Είναι πολλά αυτά που πρέπει να γίνουν»</a:t>
            </a:r>
          </a:p>
          <a:p>
            <a:r>
              <a:rPr lang="el-GR" sz="4000" b="1" dirty="0">
                <a:solidFill>
                  <a:schemeClr val="bg1"/>
                </a:solidFill>
              </a:rPr>
              <a:t>                                         Μάγδα Φύσσα</a:t>
            </a:r>
          </a:p>
        </p:txBody>
      </p:sp>
    </p:spTree>
    <p:extLst>
      <p:ext uri="{BB962C8B-B14F-4D97-AF65-F5344CB8AC3E}">
        <p14:creationId xmlns:p14="http://schemas.microsoft.com/office/powerpoint/2010/main" val="3857401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C695F0-FB8E-4301-B794-74DAAB6EF6CD}"/>
              </a:ext>
            </a:extLst>
          </p:cNvPr>
          <p:cNvSpPr txBox="1"/>
          <p:nvPr/>
        </p:nvSpPr>
        <p:spPr>
          <a:xfrm>
            <a:off x="2550954" y="-87955"/>
            <a:ext cx="7286227" cy="584775"/>
          </a:xfrm>
          <a:prstGeom prst="rect">
            <a:avLst/>
          </a:prstGeom>
          <a:noFill/>
        </p:spPr>
        <p:txBody>
          <a:bodyPr wrap="square">
            <a:spAutoFit/>
          </a:bodyPr>
          <a:lstStyle/>
          <a:p>
            <a:pPr algn="ctr"/>
            <a:r>
              <a:rPr lang="el-GR" sz="3200" b="1" dirty="0">
                <a:solidFill>
                  <a:schemeClr val="bg1"/>
                </a:solidFill>
              </a:rPr>
              <a:t>Δικαστική καταδίκη της Χρυσής Αυγής</a:t>
            </a:r>
          </a:p>
        </p:txBody>
      </p:sp>
      <p:sp>
        <p:nvSpPr>
          <p:cNvPr id="7" name="TextBox 6">
            <a:extLst>
              <a:ext uri="{FF2B5EF4-FFF2-40B4-BE49-F238E27FC236}">
                <a16:creationId xmlns:a16="http://schemas.microsoft.com/office/drawing/2014/main" id="{49DDED90-F12E-45A6-A60F-79E0746F4F4C}"/>
              </a:ext>
            </a:extLst>
          </p:cNvPr>
          <p:cNvSpPr txBox="1"/>
          <p:nvPr/>
        </p:nvSpPr>
        <p:spPr>
          <a:xfrm>
            <a:off x="3068261" y="662251"/>
            <a:ext cx="6469816" cy="830997"/>
          </a:xfrm>
          <a:prstGeom prst="rect">
            <a:avLst/>
          </a:prstGeom>
          <a:noFill/>
        </p:spPr>
        <p:txBody>
          <a:bodyPr wrap="square">
            <a:spAutoFit/>
          </a:bodyPr>
          <a:lstStyle/>
          <a:p>
            <a:r>
              <a:rPr lang="el-GR" sz="2400" b="1" dirty="0">
                <a:solidFill>
                  <a:schemeClr val="bg1"/>
                </a:solidFill>
              </a:rPr>
              <a:t>(επαν)εμφάνιση νέων εκλογικών μορφωμάτων, κινημάτων, συμπεριφορών και φαινομένων</a:t>
            </a:r>
          </a:p>
        </p:txBody>
      </p:sp>
      <p:sp>
        <p:nvSpPr>
          <p:cNvPr id="9" name="TextBox 8">
            <a:extLst>
              <a:ext uri="{FF2B5EF4-FFF2-40B4-BE49-F238E27FC236}">
                <a16:creationId xmlns:a16="http://schemas.microsoft.com/office/drawing/2014/main" id="{F1C1A64D-DF3A-4FAA-9685-27126EFE9590}"/>
              </a:ext>
            </a:extLst>
          </p:cNvPr>
          <p:cNvSpPr txBox="1"/>
          <p:nvPr/>
        </p:nvSpPr>
        <p:spPr>
          <a:xfrm>
            <a:off x="2550954" y="4796140"/>
            <a:ext cx="8624712" cy="2716582"/>
          </a:xfrm>
          <a:prstGeom prst="rect">
            <a:avLst/>
          </a:prstGeom>
          <a:noFill/>
        </p:spPr>
        <p:txBody>
          <a:bodyPr wrap="square">
            <a:noAutofit/>
          </a:bodyPr>
          <a:lstStyle/>
          <a:p>
            <a:pPr marL="285750" indent="-285750" algn="just">
              <a:buFont typeface="Arial" panose="020B0604020202020204" pitchFamily="34" charset="0"/>
              <a:buChar char="•"/>
            </a:pPr>
            <a:r>
              <a:rPr lang="el-GR" sz="2400" b="1" dirty="0">
                <a:solidFill>
                  <a:schemeClr val="bg1"/>
                </a:solidFill>
              </a:rPr>
              <a:t>Νατιβισμός (nativism)</a:t>
            </a:r>
          </a:p>
          <a:p>
            <a:pPr marL="285750" indent="-285750" algn="just">
              <a:buFont typeface="Arial" panose="020B0604020202020204" pitchFamily="34" charset="0"/>
              <a:buChar char="•"/>
            </a:pPr>
            <a:endParaRPr lang="en-US" sz="2400" b="1" dirty="0">
              <a:solidFill>
                <a:schemeClr val="bg1"/>
              </a:solidFill>
            </a:endParaRPr>
          </a:p>
          <a:p>
            <a:pPr marL="285750" indent="-285750" algn="just">
              <a:buFont typeface="Arial" panose="020B0604020202020204" pitchFamily="34" charset="0"/>
              <a:buChar char="•"/>
            </a:pPr>
            <a:r>
              <a:rPr lang="el-GR" sz="2400" b="1" dirty="0">
                <a:solidFill>
                  <a:schemeClr val="bg1"/>
                </a:solidFill>
              </a:rPr>
              <a:t>Αυταρχισμός-απολυταρχισμός (authoritarianism)</a:t>
            </a:r>
          </a:p>
          <a:p>
            <a:pPr marL="285750" indent="-285750" algn="just">
              <a:buFont typeface="Arial" panose="020B0604020202020204" pitchFamily="34" charset="0"/>
              <a:buChar char="•"/>
            </a:pPr>
            <a:endParaRPr lang="en-US" sz="2400" b="1" dirty="0">
              <a:solidFill>
                <a:schemeClr val="bg1"/>
              </a:solidFill>
            </a:endParaRPr>
          </a:p>
          <a:p>
            <a:pPr marL="285750" indent="-285750" algn="just">
              <a:buFont typeface="Arial" panose="020B0604020202020204" pitchFamily="34" charset="0"/>
              <a:buChar char="•"/>
            </a:pPr>
            <a:r>
              <a:rPr lang="el-GR" sz="2400" b="1" dirty="0">
                <a:solidFill>
                  <a:schemeClr val="bg1"/>
                </a:solidFill>
              </a:rPr>
              <a:t>Λαϊκισμός (populism)</a:t>
            </a:r>
          </a:p>
          <a:p>
            <a:pPr algn="just"/>
            <a:r>
              <a:rPr lang="el-GR" b="1" dirty="0">
                <a:solidFill>
                  <a:schemeClr val="bg1"/>
                </a:solidFill>
              </a:rPr>
              <a:t>                                                                             (Rathgeb &amp; Busemeyer, 2021)</a:t>
            </a:r>
          </a:p>
        </p:txBody>
      </p:sp>
      <p:sp>
        <p:nvSpPr>
          <p:cNvPr id="11" name="TextBox 10">
            <a:extLst>
              <a:ext uri="{FF2B5EF4-FFF2-40B4-BE49-F238E27FC236}">
                <a16:creationId xmlns:a16="http://schemas.microsoft.com/office/drawing/2014/main" id="{63F67C35-9941-4058-937A-E706B6DD8ECD}"/>
              </a:ext>
            </a:extLst>
          </p:cNvPr>
          <p:cNvSpPr txBox="1"/>
          <p:nvPr/>
        </p:nvSpPr>
        <p:spPr>
          <a:xfrm>
            <a:off x="1990812" y="3159206"/>
            <a:ext cx="8624712" cy="400110"/>
          </a:xfrm>
          <a:prstGeom prst="rect">
            <a:avLst/>
          </a:prstGeom>
          <a:noFill/>
        </p:spPr>
        <p:txBody>
          <a:bodyPr wrap="square">
            <a:spAutoFit/>
          </a:bodyPr>
          <a:lstStyle/>
          <a:p>
            <a:r>
              <a:rPr lang="el-GR" sz="2000" b="1" dirty="0">
                <a:solidFill>
                  <a:schemeClr val="bg1"/>
                </a:solidFill>
              </a:rPr>
              <a:t>ιστοσελίδες, ιστολόγια, Μέσα Κοινωνικής Δικτύωσης, πλατφόρμες/εφαρμογές</a:t>
            </a:r>
          </a:p>
        </p:txBody>
      </p:sp>
      <p:sp>
        <p:nvSpPr>
          <p:cNvPr id="14" name="TextBox 13">
            <a:extLst>
              <a:ext uri="{FF2B5EF4-FFF2-40B4-BE49-F238E27FC236}">
                <a16:creationId xmlns:a16="http://schemas.microsoft.com/office/drawing/2014/main" id="{6D4867AB-6FE5-40C6-94EC-9F137F573F62}"/>
              </a:ext>
            </a:extLst>
          </p:cNvPr>
          <p:cNvSpPr txBox="1"/>
          <p:nvPr/>
        </p:nvSpPr>
        <p:spPr>
          <a:xfrm>
            <a:off x="4042325" y="2545407"/>
            <a:ext cx="4794955" cy="584775"/>
          </a:xfrm>
          <a:prstGeom prst="rect">
            <a:avLst/>
          </a:prstGeom>
          <a:noFill/>
        </p:spPr>
        <p:txBody>
          <a:bodyPr wrap="square">
            <a:spAutoFit/>
          </a:bodyPr>
          <a:lstStyle/>
          <a:p>
            <a:r>
              <a:rPr lang="el-GR" sz="3200" b="1" dirty="0">
                <a:solidFill>
                  <a:schemeClr val="bg1"/>
                </a:solidFill>
              </a:rPr>
              <a:t>Ακροδεξιά στο διαδίκτυο</a:t>
            </a:r>
          </a:p>
        </p:txBody>
      </p:sp>
      <p:sp>
        <p:nvSpPr>
          <p:cNvPr id="15" name="Βέλος: Κάτω 14">
            <a:extLst>
              <a:ext uri="{FF2B5EF4-FFF2-40B4-BE49-F238E27FC236}">
                <a16:creationId xmlns:a16="http://schemas.microsoft.com/office/drawing/2014/main" id="{401D2653-1450-4F90-8B78-FBE383709C75}"/>
              </a:ext>
            </a:extLst>
          </p:cNvPr>
          <p:cNvSpPr/>
          <p:nvPr/>
        </p:nvSpPr>
        <p:spPr>
          <a:xfrm>
            <a:off x="5540640" y="3728844"/>
            <a:ext cx="1525055" cy="1067296"/>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l-GR"/>
          </a:p>
        </p:txBody>
      </p:sp>
      <p:sp>
        <p:nvSpPr>
          <p:cNvPr id="12" name="Βέλος: Κάτω 11">
            <a:extLst>
              <a:ext uri="{FF2B5EF4-FFF2-40B4-BE49-F238E27FC236}">
                <a16:creationId xmlns:a16="http://schemas.microsoft.com/office/drawing/2014/main" id="{DD6733CC-2963-428A-8D7C-E16C239EF0D3}"/>
              </a:ext>
            </a:extLst>
          </p:cNvPr>
          <p:cNvSpPr/>
          <p:nvPr/>
        </p:nvSpPr>
        <p:spPr>
          <a:xfrm>
            <a:off x="5540640" y="1564116"/>
            <a:ext cx="1525055" cy="1067296"/>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1881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9.png">
            <a:extLst>
              <a:ext uri="{FF2B5EF4-FFF2-40B4-BE49-F238E27FC236}">
                <a16:creationId xmlns:a16="http://schemas.microsoft.com/office/drawing/2014/main" id="{B038EF36-EB7C-434E-815C-C6AD05C45924}"/>
              </a:ext>
            </a:extLst>
          </p:cNvPr>
          <p:cNvPicPr/>
          <p:nvPr/>
        </p:nvPicPr>
        <p:blipFill rotWithShape="1">
          <a:blip r:embed="rId2"/>
          <a:srcRect l="15079" t="5964" r="14789" b="5614"/>
          <a:stretch/>
        </p:blipFill>
        <p:spPr>
          <a:xfrm>
            <a:off x="1516227" y="539750"/>
            <a:ext cx="9688118" cy="4720662"/>
          </a:xfrm>
          <a:prstGeom prst="rect">
            <a:avLst/>
          </a:prstGeom>
          <a:ln/>
        </p:spPr>
      </p:pic>
      <p:sp>
        <p:nvSpPr>
          <p:cNvPr id="6" name="TextBox 5">
            <a:extLst>
              <a:ext uri="{FF2B5EF4-FFF2-40B4-BE49-F238E27FC236}">
                <a16:creationId xmlns:a16="http://schemas.microsoft.com/office/drawing/2014/main" id="{2B742107-C2F1-48E0-AAB1-FE5BCEFBBA91}"/>
              </a:ext>
            </a:extLst>
          </p:cNvPr>
          <p:cNvSpPr txBox="1"/>
          <p:nvPr/>
        </p:nvSpPr>
        <p:spPr>
          <a:xfrm>
            <a:off x="1720434" y="-50265"/>
            <a:ext cx="9165470" cy="584775"/>
          </a:xfrm>
          <a:prstGeom prst="rect">
            <a:avLst/>
          </a:prstGeom>
          <a:noFill/>
        </p:spPr>
        <p:txBody>
          <a:bodyPr wrap="square">
            <a:spAutoFit/>
          </a:bodyPr>
          <a:lstStyle/>
          <a:p>
            <a:r>
              <a:rPr lang="el-GR" sz="3200" b="1" dirty="0">
                <a:solidFill>
                  <a:schemeClr val="bg1"/>
                </a:solidFill>
              </a:rPr>
              <a:t>Alt-Right και Ακροδεξιά στον Ελληνικό Κυβερνοχώρο </a:t>
            </a:r>
          </a:p>
        </p:txBody>
      </p:sp>
      <p:pic>
        <p:nvPicPr>
          <p:cNvPr id="7" name="Picture 2">
            <a:extLst>
              <a:ext uri="{FF2B5EF4-FFF2-40B4-BE49-F238E27FC236}">
                <a16:creationId xmlns:a16="http://schemas.microsoft.com/office/drawing/2014/main" id="{1A46A158-23C3-4E3F-A764-C18D636C2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6483" y="5517355"/>
            <a:ext cx="1666875" cy="16442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eltic Cross">
            <a:extLst>
              <a:ext uri="{FF2B5EF4-FFF2-40B4-BE49-F238E27FC236}">
                <a16:creationId xmlns:a16="http://schemas.microsoft.com/office/drawing/2014/main" id="{A209D324-CE2A-49B0-803B-215992DC50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0434" y="5517356"/>
            <a:ext cx="1666875" cy="16442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yr Rune">
            <a:extLst>
              <a:ext uri="{FF2B5EF4-FFF2-40B4-BE49-F238E27FC236}">
                <a16:creationId xmlns:a16="http://schemas.microsoft.com/office/drawing/2014/main" id="{9CE38E0E-5CE3-4850-9765-B760F4DC71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3865" y="5517355"/>
            <a:ext cx="1666875" cy="16341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1A0F8D6-2EB3-4EAA-A4C7-807273AEC9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0174" y="5517355"/>
            <a:ext cx="1666875" cy="1644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077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4.png">
            <a:extLst>
              <a:ext uri="{FF2B5EF4-FFF2-40B4-BE49-F238E27FC236}">
                <a16:creationId xmlns:a16="http://schemas.microsoft.com/office/drawing/2014/main" id="{3F6A1B20-B303-475A-B353-80ED1EF1DC9A}"/>
              </a:ext>
            </a:extLst>
          </p:cNvPr>
          <p:cNvPicPr/>
          <p:nvPr/>
        </p:nvPicPr>
        <p:blipFill rotWithShape="1">
          <a:blip r:embed="rId2"/>
          <a:srcRect l="4386" t="10991" r="11905" b="5494"/>
          <a:stretch/>
        </p:blipFill>
        <p:spPr>
          <a:xfrm>
            <a:off x="83509" y="552580"/>
            <a:ext cx="7634813" cy="4815833"/>
          </a:xfrm>
          <a:prstGeom prst="rect">
            <a:avLst/>
          </a:prstGeom>
          <a:ln/>
        </p:spPr>
      </p:pic>
      <p:sp>
        <p:nvSpPr>
          <p:cNvPr id="5" name="TextBox 4">
            <a:extLst>
              <a:ext uri="{FF2B5EF4-FFF2-40B4-BE49-F238E27FC236}">
                <a16:creationId xmlns:a16="http://schemas.microsoft.com/office/drawing/2014/main" id="{3591BDC4-8833-4C2A-AC45-4FE2C1B2D236}"/>
              </a:ext>
            </a:extLst>
          </p:cNvPr>
          <p:cNvSpPr txBox="1"/>
          <p:nvPr/>
        </p:nvSpPr>
        <p:spPr>
          <a:xfrm>
            <a:off x="7831096" y="411931"/>
            <a:ext cx="4691732" cy="7078861"/>
          </a:xfrm>
          <a:prstGeom prst="rect">
            <a:avLst/>
          </a:prstGeom>
          <a:noFill/>
        </p:spPr>
        <p:txBody>
          <a:bodyPr wrap="square">
            <a:spAutoFit/>
          </a:bodyPr>
          <a:lstStyle/>
          <a:p>
            <a:r>
              <a:rPr lang="el-GR"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«Ο Λαϊκός Σύνδεσμος – ΧΡΥΣΗ ΑΥΓΗ συγχαίρει τους μαθητές του 1ου-2ου ΕΠΑΛ Σταυρούπολης για την δυναμική τους αντίδραση απέναντι στις προκλήσεις και τις απόπειρες καπήλευσης των κινητοποιήσεων τους για αντεθνικούς σκοπούς. Συνονθυλεύματα κομμουνιστικών και αναρχικών μορφωμάτων δεν έχουν καμία θέση κοντά στους σχολικούς χώρους, ιδίως όταν με θράσος ανακοινώνουν εκφοβιστικές συγκεντρώσεις εγκαταλείποντας κάθε προσωπείο δήθεν φιλο-μαθητικών αισθημάτων. Ορθώς λοιπόν η μαθητική κοινότητα της Σταυρούπολης απομάκρυνε τους αριστεριστές συμμορίτες κάνοντας αυτό που η πολιτεία αρνείται να πράξει καλύπτοντας τους χαϊδεμένους της ταξικούς επαναστάτες</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l-GR"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2095" algn="just"/>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indent="252095" algn="r"/>
            <a:r>
              <a:rPr lang="en-US"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(Μέτωπο Νεολαίας Χρυσής Αυγής, 2021)</a:t>
            </a:r>
            <a:endParaRPr lang="el-GR"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341AAD7-D76B-46E6-B90F-DF30F4A1F60C}"/>
              </a:ext>
            </a:extLst>
          </p:cNvPr>
          <p:cNvSpPr txBox="1"/>
          <p:nvPr/>
        </p:nvSpPr>
        <p:spPr>
          <a:xfrm>
            <a:off x="4355572" y="-32194"/>
            <a:ext cx="3541889" cy="584775"/>
          </a:xfrm>
          <a:prstGeom prst="rect">
            <a:avLst/>
          </a:prstGeom>
          <a:noFill/>
        </p:spPr>
        <p:txBody>
          <a:bodyPr wrap="square">
            <a:spAutoFit/>
          </a:bodyPr>
          <a:lstStyle/>
          <a:p>
            <a:r>
              <a:rPr lang="el-GR" sz="3200" b="1" dirty="0">
                <a:solidFill>
                  <a:schemeClr val="bg1"/>
                </a:solidFill>
              </a:rPr>
              <a:t>Σταυρούπολη 2021</a:t>
            </a:r>
          </a:p>
        </p:txBody>
      </p:sp>
    </p:spTree>
    <p:extLst>
      <p:ext uri="{BB962C8B-B14F-4D97-AF65-F5344CB8AC3E}">
        <p14:creationId xmlns:p14="http://schemas.microsoft.com/office/powerpoint/2010/main" val="3245087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25.png">
            <a:extLst>
              <a:ext uri="{FF2B5EF4-FFF2-40B4-BE49-F238E27FC236}">
                <a16:creationId xmlns:a16="http://schemas.microsoft.com/office/drawing/2014/main" id="{60C8B011-0B0B-415F-82B6-5028D5CA4E7E}"/>
              </a:ext>
            </a:extLst>
          </p:cNvPr>
          <p:cNvPicPr/>
          <p:nvPr/>
        </p:nvPicPr>
        <p:blipFill>
          <a:blip r:embed="rId2"/>
          <a:srcRect/>
          <a:stretch>
            <a:fillRect/>
          </a:stretch>
        </p:blipFill>
        <p:spPr>
          <a:xfrm>
            <a:off x="6384487" y="539749"/>
            <a:ext cx="6147238" cy="3900047"/>
          </a:xfrm>
          <a:prstGeom prst="rect">
            <a:avLst/>
          </a:prstGeom>
          <a:ln/>
        </p:spPr>
      </p:pic>
      <p:pic>
        <p:nvPicPr>
          <p:cNvPr id="5" name="Εικόνα 4">
            <a:extLst>
              <a:ext uri="{FF2B5EF4-FFF2-40B4-BE49-F238E27FC236}">
                <a16:creationId xmlns:a16="http://schemas.microsoft.com/office/drawing/2014/main" id="{9B9DB786-6E6A-4332-9916-1DFCA58455C1}"/>
              </a:ext>
            </a:extLst>
          </p:cNvPr>
          <p:cNvPicPr>
            <a:picLocks noChangeAspect="1"/>
          </p:cNvPicPr>
          <p:nvPr/>
        </p:nvPicPr>
        <p:blipFill rotWithShape="1">
          <a:blip r:embed="rId3"/>
          <a:srcRect l="4567" t="27002" r="28987" b="7871"/>
          <a:stretch/>
        </p:blipFill>
        <p:spPr>
          <a:xfrm>
            <a:off x="74613" y="539751"/>
            <a:ext cx="6072627" cy="3900047"/>
          </a:xfrm>
          <a:prstGeom prst="rect">
            <a:avLst/>
          </a:prstGeom>
        </p:spPr>
      </p:pic>
      <p:sp>
        <p:nvSpPr>
          <p:cNvPr id="7" name="TextBox 6">
            <a:extLst>
              <a:ext uri="{FF2B5EF4-FFF2-40B4-BE49-F238E27FC236}">
                <a16:creationId xmlns:a16="http://schemas.microsoft.com/office/drawing/2014/main" id="{4BD43C42-9D73-4C54-B26B-A283792A9D0E}"/>
              </a:ext>
            </a:extLst>
          </p:cNvPr>
          <p:cNvSpPr txBox="1"/>
          <p:nvPr/>
        </p:nvSpPr>
        <p:spPr>
          <a:xfrm>
            <a:off x="3871784" y="4664502"/>
            <a:ext cx="5025405" cy="2554545"/>
          </a:xfrm>
          <a:prstGeom prst="rect">
            <a:avLst/>
          </a:prstGeom>
          <a:noFill/>
        </p:spPr>
        <p:txBody>
          <a:bodyPr wrap="square">
            <a:spAutoFit/>
          </a:bodyPr>
          <a:lstStyle/>
          <a:p>
            <a:pPr algn="just"/>
            <a:r>
              <a:rPr lang="el-GR" sz="2000" b="1" dirty="0">
                <a:solidFill>
                  <a:schemeClr val="bg1"/>
                </a:solidFill>
              </a:rPr>
              <a:t>«Οι Εθνικιστές της Χρυσής Αυγής μάχονται επί δεκαετίες και με συνέπεια ενάντια στις κυβερνητικές πολιτικές και στα σχέδια των διεθνών ελίτ που επιδιώκουν τον αφανισμό του Ελληνισμού αλλά και του συνόλου του Λευκού Χριστιανικού πολιτισμού» </a:t>
            </a:r>
          </a:p>
          <a:p>
            <a:endParaRPr lang="el-GR" sz="2000" b="1" dirty="0">
              <a:solidFill>
                <a:schemeClr val="bg1"/>
              </a:solidFill>
            </a:endParaRPr>
          </a:p>
          <a:p>
            <a:r>
              <a:rPr lang="el-GR" sz="2000" b="1" dirty="0">
                <a:solidFill>
                  <a:schemeClr val="bg1"/>
                </a:solidFill>
              </a:rPr>
              <a:t>                                    (Μέτωπο Νεολαίας, 2021)</a:t>
            </a:r>
          </a:p>
        </p:txBody>
      </p:sp>
    </p:spTree>
    <p:extLst>
      <p:ext uri="{BB962C8B-B14F-4D97-AF65-F5344CB8AC3E}">
        <p14:creationId xmlns:p14="http://schemas.microsoft.com/office/powerpoint/2010/main" val="3144490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5.png">
            <a:extLst>
              <a:ext uri="{FF2B5EF4-FFF2-40B4-BE49-F238E27FC236}">
                <a16:creationId xmlns:a16="http://schemas.microsoft.com/office/drawing/2014/main" id="{67314649-A546-4F08-89DA-72D7B0D6B026}"/>
              </a:ext>
            </a:extLst>
          </p:cNvPr>
          <p:cNvPicPr/>
          <p:nvPr/>
        </p:nvPicPr>
        <p:blipFill rotWithShape="1">
          <a:blip r:embed="rId2"/>
          <a:srcRect l="11507" t="13756" r="67715" b="32142"/>
          <a:stretch/>
        </p:blipFill>
        <p:spPr bwMode="auto">
          <a:xfrm>
            <a:off x="74612" y="539750"/>
            <a:ext cx="6072800" cy="4737330"/>
          </a:xfrm>
          <a:prstGeom prst="rect">
            <a:avLst/>
          </a:prstGeom>
          <a:ln>
            <a:noFill/>
          </a:ln>
          <a:extLst>
            <a:ext uri="{53640926-AAD7-44D8-BBD7-CCE9431645EC}">
              <a14:shadowObscured xmlns:a14="http://schemas.microsoft.com/office/drawing/2010/main"/>
            </a:ext>
          </a:extLst>
        </p:spPr>
      </p:pic>
      <p:pic>
        <p:nvPicPr>
          <p:cNvPr id="4" name="image18.png">
            <a:extLst>
              <a:ext uri="{FF2B5EF4-FFF2-40B4-BE49-F238E27FC236}">
                <a16:creationId xmlns:a16="http://schemas.microsoft.com/office/drawing/2014/main" id="{F2DD8A5D-ED5E-4106-83E2-8DC0D7481191}"/>
              </a:ext>
            </a:extLst>
          </p:cNvPr>
          <p:cNvPicPr/>
          <p:nvPr/>
        </p:nvPicPr>
        <p:blipFill rotWithShape="1">
          <a:blip r:embed="rId3"/>
          <a:srcRect l="11260" t="13988" r="69192" b="39451"/>
          <a:stretch/>
        </p:blipFill>
        <p:spPr bwMode="auto">
          <a:xfrm>
            <a:off x="6458926" y="539749"/>
            <a:ext cx="6072800" cy="47373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68912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png">
            <a:extLst>
              <a:ext uri="{FF2B5EF4-FFF2-40B4-BE49-F238E27FC236}">
                <a16:creationId xmlns:a16="http://schemas.microsoft.com/office/drawing/2014/main" id="{3BA1915A-9099-4532-AF56-F6ED3F255C2F}"/>
              </a:ext>
            </a:extLst>
          </p:cNvPr>
          <p:cNvPicPr/>
          <p:nvPr/>
        </p:nvPicPr>
        <p:blipFill>
          <a:blip r:embed="rId2"/>
          <a:srcRect l="34988" t="23531" r="34297" b="23531"/>
          <a:stretch>
            <a:fillRect/>
          </a:stretch>
        </p:blipFill>
        <p:spPr>
          <a:xfrm>
            <a:off x="6531360" y="539750"/>
            <a:ext cx="6000366" cy="6515100"/>
          </a:xfrm>
          <a:prstGeom prst="rect">
            <a:avLst/>
          </a:prstGeom>
          <a:ln/>
        </p:spPr>
      </p:pic>
      <p:pic>
        <p:nvPicPr>
          <p:cNvPr id="4" name="Εικόνα 3">
            <a:extLst>
              <a:ext uri="{FF2B5EF4-FFF2-40B4-BE49-F238E27FC236}">
                <a16:creationId xmlns:a16="http://schemas.microsoft.com/office/drawing/2014/main" id="{73151860-4102-46D9-96A1-57DD8F7E0E19}"/>
              </a:ext>
            </a:extLst>
          </p:cNvPr>
          <p:cNvPicPr>
            <a:picLocks noChangeAspect="1"/>
          </p:cNvPicPr>
          <p:nvPr/>
        </p:nvPicPr>
        <p:blipFill rotWithShape="1">
          <a:blip r:embed="rId3"/>
          <a:srcRect l="34746" t="22978" r="33688" b="27534"/>
          <a:stretch/>
        </p:blipFill>
        <p:spPr>
          <a:xfrm>
            <a:off x="74613" y="539750"/>
            <a:ext cx="6000366" cy="6515100"/>
          </a:xfrm>
          <a:prstGeom prst="rect">
            <a:avLst/>
          </a:prstGeom>
        </p:spPr>
      </p:pic>
    </p:spTree>
    <p:extLst>
      <p:ext uri="{BB962C8B-B14F-4D97-AF65-F5344CB8AC3E}">
        <p14:creationId xmlns:p14="http://schemas.microsoft.com/office/powerpoint/2010/main" val="3961663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4.png">
            <a:extLst>
              <a:ext uri="{FF2B5EF4-FFF2-40B4-BE49-F238E27FC236}">
                <a16:creationId xmlns:a16="http://schemas.microsoft.com/office/drawing/2014/main" id="{85A18DCF-CBC9-464C-8153-4D0D07619BC2}"/>
              </a:ext>
            </a:extLst>
          </p:cNvPr>
          <p:cNvPicPr/>
          <p:nvPr/>
        </p:nvPicPr>
        <p:blipFill rotWithShape="1">
          <a:blip r:embed="rId2"/>
          <a:srcRect l="3573" t="18487" r="27431" b="15887"/>
          <a:stretch/>
        </p:blipFill>
        <p:spPr bwMode="auto">
          <a:xfrm>
            <a:off x="92911" y="3367040"/>
            <a:ext cx="6210258" cy="4305519"/>
          </a:xfrm>
          <a:prstGeom prst="rect">
            <a:avLst/>
          </a:prstGeom>
          <a:ln>
            <a:noFill/>
          </a:ln>
          <a:extLst>
            <a:ext uri="{53640926-AAD7-44D8-BBD7-CCE9431645EC}">
              <a14:shadowObscured xmlns:a14="http://schemas.microsoft.com/office/drawing/2010/main"/>
            </a:ext>
          </a:extLst>
        </p:spPr>
      </p:pic>
      <p:pic>
        <p:nvPicPr>
          <p:cNvPr id="3" name="image22.png">
            <a:extLst>
              <a:ext uri="{FF2B5EF4-FFF2-40B4-BE49-F238E27FC236}">
                <a16:creationId xmlns:a16="http://schemas.microsoft.com/office/drawing/2014/main" id="{26ECFCD7-0B3C-4124-9982-344680D22EAD}"/>
              </a:ext>
            </a:extLst>
          </p:cNvPr>
          <p:cNvPicPr/>
          <p:nvPr/>
        </p:nvPicPr>
        <p:blipFill rotWithShape="1">
          <a:blip r:embed="rId3"/>
          <a:srcRect l="200" t="24315" r="-200" b="-268"/>
          <a:stretch/>
        </p:blipFill>
        <p:spPr>
          <a:xfrm>
            <a:off x="74613" y="539750"/>
            <a:ext cx="6210258" cy="2716516"/>
          </a:xfrm>
          <a:prstGeom prst="rect">
            <a:avLst/>
          </a:prstGeom>
          <a:ln/>
        </p:spPr>
      </p:pic>
      <p:pic>
        <p:nvPicPr>
          <p:cNvPr id="4" name="image1.png">
            <a:extLst>
              <a:ext uri="{FF2B5EF4-FFF2-40B4-BE49-F238E27FC236}">
                <a16:creationId xmlns:a16="http://schemas.microsoft.com/office/drawing/2014/main" id="{02911D2E-C5FC-4A19-BF3E-011042FDDD31}"/>
              </a:ext>
            </a:extLst>
          </p:cNvPr>
          <p:cNvPicPr/>
          <p:nvPr/>
        </p:nvPicPr>
        <p:blipFill rotWithShape="1">
          <a:blip r:embed="rId4"/>
          <a:srcRect l="11932" t="16884" r="62352" b="5357"/>
          <a:stretch/>
        </p:blipFill>
        <p:spPr>
          <a:xfrm>
            <a:off x="6811744" y="3367040"/>
            <a:ext cx="5701683" cy="4305519"/>
          </a:xfrm>
          <a:prstGeom prst="rect">
            <a:avLst/>
          </a:prstGeom>
          <a:ln/>
        </p:spPr>
      </p:pic>
      <p:pic>
        <p:nvPicPr>
          <p:cNvPr id="1026" name="Picture 2">
            <a:extLst>
              <a:ext uri="{FF2B5EF4-FFF2-40B4-BE49-F238E27FC236}">
                <a16:creationId xmlns:a16="http://schemas.microsoft.com/office/drawing/2014/main" id="{5DCEEACB-828F-4199-8ED1-1EF81615E3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0042" y="539750"/>
            <a:ext cx="2338005" cy="22196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CF845AC-EBBB-4EA9-B890-80C03F199443}"/>
              </a:ext>
            </a:extLst>
          </p:cNvPr>
          <p:cNvSpPr txBox="1"/>
          <p:nvPr/>
        </p:nvSpPr>
        <p:spPr>
          <a:xfrm>
            <a:off x="4372598" y="-74660"/>
            <a:ext cx="3967419" cy="584775"/>
          </a:xfrm>
          <a:prstGeom prst="rect">
            <a:avLst/>
          </a:prstGeom>
          <a:noFill/>
        </p:spPr>
        <p:txBody>
          <a:bodyPr wrap="square">
            <a:spAutoFit/>
          </a:bodyPr>
          <a:lstStyle/>
          <a:p>
            <a:r>
              <a:rPr lang="en-US" sz="3200" b="1" dirty="0">
                <a:solidFill>
                  <a:schemeClr val="bg1"/>
                </a:solidFill>
              </a:rPr>
              <a:t>White Lives Matter</a:t>
            </a:r>
            <a:endParaRPr lang="el-GR" sz="3200" b="1" dirty="0">
              <a:solidFill>
                <a:schemeClr val="bg1"/>
              </a:solidFill>
            </a:endParaRPr>
          </a:p>
        </p:txBody>
      </p:sp>
    </p:spTree>
    <p:extLst>
      <p:ext uri="{BB962C8B-B14F-4D97-AF65-F5344CB8AC3E}">
        <p14:creationId xmlns:p14="http://schemas.microsoft.com/office/powerpoint/2010/main" val="2450288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9.png">
            <a:extLst>
              <a:ext uri="{FF2B5EF4-FFF2-40B4-BE49-F238E27FC236}">
                <a16:creationId xmlns:a16="http://schemas.microsoft.com/office/drawing/2014/main" id="{3BC7DF61-FF7A-42FA-9E19-60A8F0337683}"/>
              </a:ext>
            </a:extLst>
          </p:cNvPr>
          <p:cNvPicPr/>
          <p:nvPr/>
        </p:nvPicPr>
        <p:blipFill>
          <a:blip r:embed="rId2"/>
          <a:srcRect l="9637" t="14332" r="49579" b="9177"/>
          <a:stretch>
            <a:fillRect/>
          </a:stretch>
        </p:blipFill>
        <p:spPr>
          <a:xfrm>
            <a:off x="74613" y="549415"/>
            <a:ext cx="8088886" cy="5355626"/>
          </a:xfrm>
          <a:prstGeom prst="rect">
            <a:avLst/>
          </a:prstGeom>
          <a:ln/>
        </p:spPr>
      </p:pic>
      <p:pic>
        <p:nvPicPr>
          <p:cNvPr id="7" name="Εικόνα 6">
            <a:extLst>
              <a:ext uri="{FF2B5EF4-FFF2-40B4-BE49-F238E27FC236}">
                <a16:creationId xmlns:a16="http://schemas.microsoft.com/office/drawing/2014/main" id="{D7F03078-ED05-4060-9A8A-64CF2656A082}"/>
              </a:ext>
            </a:extLst>
          </p:cNvPr>
          <p:cNvPicPr>
            <a:picLocks noChangeAspect="1"/>
          </p:cNvPicPr>
          <p:nvPr/>
        </p:nvPicPr>
        <p:blipFill>
          <a:blip r:embed="rId3"/>
          <a:stretch>
            <a:fillRect/>
          </a:stretch>
        </p:blipFill>
        <p:spPr>
          <a:xfrm>
            <a:off x="8328752" y="549415"/>
            <a:ext cx="4202973" cy="5355626"/>
          </a:xfrm>
          <a:prstGeom prst="rect">
            <a:avLst/>
          </a:prstGeom>
        </p:spPr>
      </p:pic>
    </p:spTree>
    <p:extLst>
      <p:ext uri="{BB962C8B-B14F-4D97-AF65-F5344CB8AC3E}">
        <p14:creationId xmlns:p14="http://schemas.microsoft.com/office/powerpoint/2010/main" val="2794016837"/>
      </p:ext>
    </p:extLst>
  </p:cSld>
  <p:clrMapOvr>
    <a:masterClrMapping/>
  </p:clrMapOvr>
</p:sld>
</file>

<file path=ppt/theme/theme1.xml><?xml version="1.0" encoding="utf-8"?>
<a:theme xmlns:a="http://schemas.openxmlformats.org/drawingml/2006/main" name="Θέμα του Office">
  <a:themeElements>
    <a:clrScheme name="Θέμα του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Θέμα του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1405</TotalTime>
  <Words>353</Words>
  <Application>Microsoft Office PowerPoint</Application>
  <PresentationFormat>Προσαρμογή</PresentationFormat>
  <Paragraphs>43</Paragraphs>
  <Slides>15</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15</vt:i4>
      </vt:variant>
    </vt:vector>
  </HeadingPairs>
  <TitlesOfParts>
    <vt:vector size="20" baseType="lpstr">
      <vt:lpstr>Arial</vt:lpstr>
      <vt:lpstr>Calibri</vt:lpstr>
      <vt:lpstr>Calibri Light</vt:lpstr>
      <vt:lpstr>Times New Roman</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Nikos</dc:creator>
  <cp:lastModifiedBy>Nikos</cp:lastModifiedBy>
  <cp:revision>63</cp:revision>
  <dcterms:created xsi:type="dcterms:W3CDTF">2022-01-20T22:26:32Z</dcterms:created>
  <dcterms:modified xsi:type="dcterms:W3CDTF">2022-01-23T17:24:14Z</dcterms:modified>
</cp:coreProperties>
</file>