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59" r:id="rId7"/>
    <p:sldId id="267" r:id="rId8"/>
    <p:sldId id="257" r:id="rId9"/>
    <p:sldId id="263" r:id="rId10"/>
    <p:sldId id="264" r:id="rId11"/>
    <p:sldId id="266" r:id="rId12"/>
    <p:sldId id="268" r:id="rId13"/>
    <p:sldId id="270" r:id="rId14"/>
    <p:sldId id="275" r:id="rId15"/>
    <p:sldId id="276" r:id="rId16"/>
    <p:sldId id="277"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85" d="100"/>
          <a:sy n="85" d="100"/>
        </p:scale>
        <p:origin x="40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68F0-2DEB-496F-8FB4-AE3C95B9D5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9D81E-1631-4F1D-966F-C5D5A82A1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54635-F65C-4639-B99F-72C48069ED03}"/>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5" name="Footer Placeholder 4">
            <a:extLst>
              <a:ext uri="{FF2B5EF4-FFF2-40B4-BE49-F238E27FC236}">
                <a16:creationId xmlns:a16="http://schemas.microsoft.com/office/drawing/2014/main" id="{DC248384-96C9-44FC-B3EE-611408365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1728A-7236-49D8-A09D-036E2F8E692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76884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E444-6189-4E8F-BFD2-105EEFE7D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F93DD-AB86-4768-9CE7-1E89FBB7A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1C2-C07C-441A-9C47-840094215CCF}"/>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5" name="Footer Placeholder 4">
            <a:extLst>
              <a:ext uri="{FF2B5EF4-FFF2-40B4-BE49-F238E27FC236}">
                <a16:creationId xmlns:a16="http://schemas.microsoft.com/office/drawing/2014/main" id="{B1852634-DEAF-4C9D-8A9E-9DC15140E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4BEB7-FA80-4F8B-91BF-34A009A10C70}"/>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50362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05656-8534-4C24-9D08-74897272BB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1F6AF-C0A6-4F3B-A917-2E41F67B9B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DA454-2550-4354-8F96-EA4A5A54A23E}"/>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5" name="Footer Placeholder 4">
            <a:extLst>
              <a:ext uri="{FF2B5EF4-FFF2-40B4-BE49-F238E27FC236}">
                <a16:creationId xmlns:a16="http://schemas.microsoft.com/office/drawing/2014/main" id="{741DA1F2-62DC-4D7E-BDFC-74E73815A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3D57E-B79B-472C-BED5-4E4C7B394A67}"/>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35619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0F888-4628-4B42-BEBD-EF6412F25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3A3FF-0826-40D5-BD2C-5CDFC8C00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05112-3936-4DF2-AB37-D82A027B2173}"/>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5" name="Footer Placeholder 4">
            <a:extLst>
              <a:ext uri="{FF2B5EF4-FFF2-40B4-BE49-F238E27FC236}">
                <a16:creationId xmlns:a16="http://schemas.microsoft.com/office/drawing/2014/main" id="{91D39CCF-069D-48A7-B02B-8F0BF0158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9C3A6-A5ED-4EFE-A9A4-72828BB8BFD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47519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8A2F-0D25-4C30-8675-AE2946020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A937EA-1993-4483-BCE2-7115402FA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232AB6-F687-4933-9DFA-CD9EE387CEC1}"/>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5" name="Footer Placeholder 4">
            <a:extLst>
              <a:ext uri="{FF2B5EF4-FFF2-40B4-BE49-F238E27FC236}">
                <a16:creationId xmlns:a16="http://schemas.microsoft.com/office/drawing/2014/main" id="{C97AD43B-53FD-418C-9631-7EFD1E1F0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45C17-5185-4BA9-B360-1113AF64B450}"/>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15995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5330-961D-4C8F-B896-8D2504883B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A08C5-E45D-4996-9175-D8314B2756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CC3FE1-24FA-4FCB-97AB-EC5E1DD3A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9CFA11-788C-493A-A83B-863E9F8BD5B1}"/>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6" name="Footer Placeholder 5">
            <a:extLst>
              <a:ext uri="{FF2B5EF4-FFF2-40B4-BE49-F238E27FC236}">
                <a16:creationId xmlns:a16="http://schemas.microsoft.com/office/drawing/2014/main" id="{7ACD0FDF-2A7C-4C41-9137-10903B37D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F9833-6BFD-454B-9FBD-49131D7CAF14}"/>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75915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83FB-BE55-4296-A9B2-C96CF5C479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EC4C5E-2135-4B16-BF4A-84680E31F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3ABB8-AD6E-456E-B7ED-D84349C96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EAC0F-1BAD-4584-9983-933BFBF8EA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EAD203-B840-4B6E-9001-CD62C6B40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97D1C6-025C-46C7-AB5A-BF4CF08509F0}"/>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8" name="Footer Placeholder 7">
            <a:extLst>
              <a:ext uri="{FF2B5EF4-FFF2-40B4-BE49-F238E27FC236}">
                <a16:creationId xmlns:a16="http://schemas.microsoft.com/office/drawing/2014/main" id="{7479D306-2543-4612-BFE9-030A9CFC47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A646D3-843F-4594-84FC-6BA5EBCC8F3A}"/>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645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06B4-A1A7-413A-BE76-A394509358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0B57E-FED0-4D3A-9DCF-11675C16599A}"/>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4" name="Footer Placeholder 3">
            <a:extLst>
              <a:ext uri="{FF2B5EF4-FFF2-40B4-BE49-F238E27FC236}">
                <a16:creationId xmlns:a16="http://schemas.microsoft.com/office/drawing/2014/main" id="{2FCEEA17-B3F6-4B81-A61E-229AAB8AA3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D7548-0E88-462E-AD25-88B5B14C455C}"/>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88703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5A7B5-F31F-4A1F-B6CD-8AC3B118BA06}"/>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3" name="Footer Placeholder 2">
            <a:extLst>
              <a:ext uri="{FF2B5EF4-FFF2-40B4-BE49-F238E27FC236}">
                <a16:creationId xmlns:a16="http://schemas.microsoft.com/office/drawing/2014/main" id="{FE38F601-06CB-4F8A-B7CC-25C8FB332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ABDAF1-7737-477F-BB58-8B89CF919A33}"/>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260140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6A13-9FC1-4E71-8C96-82DCB3A1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A0402F-B26C-45C5-AC35-C165D6CFF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A6FF4-EB18-4C70-A918-BAB6CED02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69A127-FF1E-4747-BDA1-A03213C43F25}"/>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6" name="Footer Placeholder 5">
            <a:extLst>
              <a:ext uri="{FF2B5EF4-FFF2-40B4-BE49-F238E27FC236}">
                <a16:creationId xmlns:a16="http://schemas.microsoft.com/office/drawing/2014/main" id="{BE57BFB1-8B6D-4FF9-972E-A90BC5A5A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7C723-C9DB-43BF-94A8-41607C6B2E3B}"/>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412607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6F74-8362-4BD5-A07E-72E60ECAD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3573-8495-4BD1-980D-AA8FA02EC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D62F2-3A6A-460C-986E-EE9D5E070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9387A-9AF2-41DA-AFC7-D564FE3992B0}"/>
              </a:ext>
            </a:extLst>
          </p:cNvPr>
          <p:cNvSpPr>
            <a:spLocks noGrp="1"/>
          </p:cNvSpPr>
          <p:nvPr>
            <p:ph type="dt" sz="half" idx="10"/>
          </p:nvPr>
        </p:nvSpPr>
        <p:spPr/>
        <p:txBody>
          <a:bodyPr/>
          <a:lstStyle/>
          <a:p>
            <a:fld id="{190BC80B-8751-4D97-980A-7038A47D4CE1}" type="datetimeFigureOut">
              <a:rPr lang="en-US" smtClean="0"/>
              <a:t>10/3/2025</a:t>
            </a:fld>
            <a:endParaRPr lang="en-US"/>
          </a:p>
        </p:txBody>
      </p:sp>
      <p:sp>
        <p:nvSpPr>
          <p:cNvPr id="6" name="Footer Placeholder 5">
            <a:extLst>
              <a:ext uri="{FF2B5EF4-FFF2-40B4-BE49-F238E27FC236}">
                <a16:creationId xmlns:a16="http://schemas.microsoft.com/office/drawing/2014/main" id="{1FF06B22-B843-4812-BDF2-EAA0DC7D6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BEE454-4117-460C-8F2F-7942FE7B8DBB}"/>
              </a:ext>
            </a:extLst>
          </p:cNvPr>
          <p:cNvSpPr>
            <a:spLocks noGrp="1"/>
          </p:cNvSpPr>
          <p:nvPr>
            <p:ph type="sldNum" sz="quarter" idx="12"/>
          </p:nvPr>
        </p:nvSpPr>
        <p:spPr/>
        <p:txBody>
          <a:bodyPr/>
          <a:lstStyle/>
          <a:p>
            <a:fld id="{B83F371C-9C5B-4485-9593-FCF12FEC2D10}" type="slidenum">
              <a:rPr lang="en-US" smtClean="0"/>
              <a:t>‹#›</a:t>
            </a:fld>
            <a:endParaRPr lang="en-US"/>
          </a:p>
        </p:txBody>
      </p:sp>
    </p:spTree>
    <p:extLst>
      <p:ext uri="{BB962C8B-B14F-4D97-AF65-F5344CB8AC3E}">
        <p14:creationId xmlns:p14="http://schemas.microsoft.com/office/powerpoint/2010/main" val="373928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FED54-02BA-40ED-A42E-DC4EF77089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3B9D2-8DA7-4BFE-8B56-07A54C93C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BC23A-512D-4715-88EB-DC88E5814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BC80B-8751-4D97-980A-7038A47D4CE1}" type="datetimeFigureOut">
              <a:rPr lang="en-US" smtClean="0"/>
              <a:t>10/3/2025</a:t>
            </a:fld>
            <a:endParaRPr lang="en-US"/>
          </a:p>
        </p:txBody>
      </p:sp>
      <p:sp>
        <p:nvSpPr>
          <p:cNvPr id="5" name="Footer Placeholder 4">
            <a:extLst>
              <a:ext uri="{FF2B5EF4-FFF2-40B4-BE49-F238E27FC236}">
                <a16:creationId xmlns:a16="http://schemas.microsoft.com/office/drawing/2014/main" id="{F2763EF4-859C-41F9-B4CB-469145694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084A3-68F9-4B66-826C-46DCFFF9C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F371C-9C5B-4485-9593-FCF12FEC2D10}" type="slidenum">
              <a:rPr lang="en-US" smtClean="0"/>
              <a:t>‹#›</a:t>
            </a:fld>
            <a:endParaRPr lang="en-US"/>
          </a:p>
        </p:txBody>
      </p:sp>
    </p:spTree>
    <p:extLst>
      <p:ext uri="{BB962C8B-B14F-4D97-AF65-F5344CB8AC3E}">
        <p14:creationId xmlns:p14="http://schemas.microsoft.com/office/powerpoint/2010/main" val="358695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chriskaradim@ionio.g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94BA16-3340-4C16-96F0-1FAAF27445BE}"/>
              </a:ext>
            </a:extLst>
          </p:cNvPr>
          <p:cNvSpPr txBox="1"/>
          <p:nvPr/>
        </p:nvSpPr>
        <p:spPr>
          <a:xfrm>
            <a:off x="2273416" y="2579209"/>
            <a:ext cx="7231309" cy="1200329"/>
          </a:xfrm>
          <a:prstGeom prst="rect">
            <a:avLst/>
          </a:prstGeom>
          <a:noFill/>
        </p:spPr>
        <p:txBody>
          <a:bodyPr wrap="square" rtlCol="0">
            <a:spAutoFit/>
          </a:bodyPr>
          <a:lstStyle/>
          <a:p>
            <a:pPr algn="ctr"/>
            <a:r>
              <a:rPr lang="en-US" dirty="0"/>
              <a:t>1</a:t>
            </a:r>
            <a:r>
              <a:rPr lang="el-GR" baseline="30000" dirty="0"/>
              <a:t>η</a:t>
            </a:r>
            <a:r>
              <a:rPr lang="el-GR" dirty="0"/>
              <a:t> ΕΒΔΟΜΑΔΑ 02/10/2025-03/10/2025</a:t>
            </a:r>
          </a:p>
          <a:p>
            <a:pPr algn="ctr"/>
            <a:endParaRPr lang="el-GR" dirty="0"/>
          </a:p>
          <a:p>
            <a:pPr algn="ctr"/>
            <a:r>
              <a:rPr lang="el-GR" sz="1800" dirty="0">
                <a:effectLst/>
                <a:latin typeface="Calibri" panose="020F0502020204030204" pitchFamily="34" charset="0"/>
                <a:ea typeface="Times New Roman" panose="02020603050405020304" pitchFamily="18" charset="0"/>
              </a:rPr>
              <a:t>Εισαγωγή στην έννοια και την σημασία της έρευνας αγοράς</a:t>
            </a:r>
            <a:endParaRPr lang="en-US" sz="1800" dirty="0">
              <a:effectLst/>
              <a:latin typeface="Times New Roman" panose="02020603050405020304" pitchFamily="18" charset="0"/>
              <a:ea typeface="Times New Roman" panose="02020603050405020304" pitchFamily="18" charset="0"/>
            </a:endParaRPr>
          </a:p>
          <a:p>
            <a:endParaRPr lang="en-US" dirty="0"/>
          </a:p>
        </p:txBody>
      </p:sp>
      <p:grpSp>
        <p:nvGrpSpPr>
          <p:cNvPr id="5" name="Group 4">
            <a:extLst>
              <a:ext uri="{FF2B5EF4-FFF2-40B4-BE49-F238E27FC236}">
                <a16:creationId xmlns:a16="http://schemas.microsoft.com/office/drawing/2014/main" id="{0ACE1A94-2329-4C98-AE79-70FCE3FD0AE8}"/>
              </a:ext>
            </a:extLst>
          </p:cNvPr>
          <p:cNvGrpSpPr/>
          <p:nvPr/>
        </p:nvGrpSpPr>
        <p:grpSpPr>
          <a:xfrm>
            <a:off x="353449" y="256547"/>
            <a:ext cx="11485102" cy="1523421"/>
            <a:chOff x="353449" y="256547"/>
            <a:chExt cx="11485102" cy="1523421"/>
          </a:xfrm>
        </p:grpSpPr>
        <p:pic>
          <p:nvPicPr>
            <p:cNvPr id="6" name="Picture 5">
              <a:extLst>
                <a:ext uri="{FF2B5EF4-FFF2-40B4-BE49-F238E27FC236}">
                  <a16:creationId xmlns:a16="http://schemas.microsoft.com/office/drawing/2014/main" id="{38C11E2C-FCC9-428B-B8F5-99D195F11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113" y="256547"/>
              <a:ext cx="1904438" cy="1523421"/>
            </a:xfrm>
            <a:prstGeom prst="rect">
              <a:avLst/>
            </a:prstGeom>
          </p:spPr>
        </p:pic>
        <p:pic>
          <p:nvPicPr>
            <p:cNvPr id="7" name="Picture 6">
              <a:extLst>
                <a:ext uri="{FF2B5EF4-FFF2-40B4-BE49-F238E27FC236}">
                  <a16:creationId xmlns:a16="http://schemas.microsoft.com/office/drawing/2014/main" id="{49DC07F9-4E78-49FC-B368-896A1B34C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49" y="522957"/>
              <a:ext cx="3048000" cy="990600"/>
            </a:xfrm>
            <a:prstGeom prst="rect">
              <a:avLst/>
            </a:prstGeom>
          </p:spPr>
        </p:pic>
      </p:grpSp>
      <p:sp>
        <p:nvSpPr>
          <p:cNvPr id="9" name="TextBox 8">
            <a:extLst>
              <a:ext uri="{FF2B5EF4-FFF2-40B4-BE49-F238E27FC236}">
                <a16:creationId xmlns:a16="http://schemas.microsoft.com/office/drawing/2014/main" id="{C03235C5-5F67-4DB1-862C-3B2EB8653444}"/>
              </a:ext>
            </a:extLst>
          </p:cNvPr>
          <p:cNvSpPr txBox="1"/>
          <p:nvPr/>
        </p:nvSpPr>
        <p:spPr>
          <a:xfrm>
            <a:off x="2762075" y="4660524"/>
            <a:ext cx="6094602" cy="369332"/>
          </a:xfrm>
          <a:prstGeom prst="rect">
            <a:avLst/>
          </a:prstGeom>
          <a:noFill/>
        </p:spPr>
        <p:txBody>
          <a:bodyPr wrap="square">
            <a:spAutoFit/>
          </a:bodyPr>
          <a:lstStyle/>
          <a:p>
            <a:pPr algn="ctr"/>
            <a:r>
              <a:rPr lang="el-GR" sz="1800" b="1" dirty="0">
                <a:latin typeface="Calibri" panose="020F0502020204030204" pitchFamily="34" charset="0"/>
                <a:ea typeface="Times New Roman" panose="02020603050405020304" pitchFamily="18" charset="0"/>
              </a:rPr>
              <a:t>Διδάσκουσα: Δρ. Χριστίνα Καραδημητρίου</a:t>
            </a:r>
            <a:endParaRPr lang="en-US"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49FDC32C-C5A6-44BA-BB9C-4E461AC4322A}"/>
              </a:ext>
            </a:extLst>
          </p:cNvPr>
          <p:cNvSpPr txBox="1"/>
          <p:nvPr/>
        </p:nvSpPr>
        <p:spPr>
          <a:xfrm>
            <a:off x="4751956" y="6329779"/>
            <a:ext cx="2114841" cy="369332"/>
          </a:xfrm>
          <a:prstGeom prst="rect">
            <a:avLst/>
          </a:prstGeom>
          <a:noFill/>
        </p:spPr>
        <p:txBody>
          <a:bodyPr wrap="square" rtlCol="0">
            <a:spAutoFit/>
          </a:bodyPr>
          <a:lstStyle/>
          <a:p>
            <a:r>
              <a:rPr lang="el-GR" b="1" dirty="0">
                <a:latin typeface="Calibri" panose="020F0502020204030204" pitchFamily="34" charset="0"/>
              </a:rPr>
              <a:t>Κέρκυρα 2025-2026</a:t>
            </a:r>
            <a:endParaRPr lang="en-US" b="1" dirty="0">
              <a:latin typeface="Calibri" panose="020F0502020204030204" pitchFamily="34" charset="0"/>
            </a:endParaRPr>
          </a:p>
        </p:txBody>
      </p:sp>
    </p:spTree>
    <p:extLst>
      <p:ext uri="{BB962C8B-B14F-4D97-AF65-F5344CB8AC3E}">
        <p14:creationId xmlns:p14="http://schemas.microsoft.com/office/powerpoint/2010/main" val="2945493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23E80B-1FBD-4F20-A4FA-2F50A6156196}"/>
              </a:ext>
            </a:extLst>
          </p:cNvPr>
          <p:cNvSpPr txBox="1"/>
          <p:nvPr/>
        </p:nvSpPr>
        <p:spPr>
          <a:xfrm>
            <a:off x="517358" y="764715"/>
            <a:ext cx="10195561" cy="5078313"/>
          </a:xfrm>
          <a:prstGeom prst="rect">
            <a:avLst/>
          </a:prstGeom>
          <a:noFill/>
        </p:spPr>
        <p:txBody>
          <a:bodyPr wrap="square">
            <a:spAutoFit/>
          </a:bodyPr>
          <a:lstStyle/>
          <a:p>
            <a:r>
              <a:rPr lang="el-GR" b="1" dirty="0"/>
              <a:t>Οι βασικοί στόχοι μιας έρευνας </a:t>
            </a:r>
          </a:p>
          <a:p>
            <a:endParaRPr lang="el-GR" dirty="0"/>
          </a:p>
          <a:p>
            <a:r>
              <a:rPr lang="el-GR" dirty="0"/>
              <a:t>Σκοπός της έρευνας είναι να δώσει απαντήσεις σε ερωτήσεις επιστημονικά τεκμηριωμένες. </a:t>
            </a:r>
          </a:p>
          <a:p>
            <a:endParaRPr lang="el-GR" dirty="0"/>
          </a:p>
          <a:p>
            <a:r>
              <a:rPr lang="el-GR" dirty="0"/>
              <a:t>Ο κύριος στόχος μιας έρευνας είναι να ανακαλύψει την αλήθεια που είναι κρυμμένη ή δεν έχει ανακαλυφθεί μέχρι στιγμής. </a:t>
            </a:r>
          </a:p>
          <a:p>
            <a:endParaRPr lang="el-GR" dirty="0"/>
          </a:p>
          <a:p>
            <a:r>
              <a:rPr lang="el-GR" dirty="0"/>
              <a:t>Παρόλο που κάθε ερευνητική μελέτη έχει το δικό της συγκεκριμένο σκοπό, μπορεί να σκεφτούμε ότι οι ερευνητικοί στόχοι εμπίπτουν σε μια σειρά από ευρείες ομάδες. </a:t>
            </a:r>
          </a:p>
          <a:p>
            <a:endParaRPr lang="el-GR" dirty="0"/>
          </a:p>
          <a:p>
            <a:r>
              <a:rPr lang="el-GR" dirty="0"/>
              <a:t>Επομένως, ο κάθε ερευνητής θα πρέπει: </a:t>
            </a:r>
          </a:p>
          <a:p>
            <a:pPr marL="342900" indent="-342900">
              <a:buAutoNum type="arabicPeriod"/>
            </a:pPr>
            <a:r>
              <a:rPr lang="el-GR" dirty="0"/>
              <a:t>Να εξοικειωθεί με ένα φαινόμενο ή να αποκτήσει νέες γνώσεις σε αυτό (διερευνητικές μελέτες ή τυποποιημένες ερευνητικές μελέτες). </a:t>
            </a:r>
          </a:p>
          <a:p>
            <a:pPr marL="342900" indent="-342900">
              <a:buAutoNum type="arabicPeriod"/>
            </a:pPr>
            <a:r>
              <a:rPr lang="el-GR" dirty="0"/>
              <a:t>Να απεικονίσει με ακρίβεια τα χαρακτηριστικά ενός συγκεκριμένου ατόμου, μιας κατάστασης ή μιας ομάδας (περιγραφικές μελέτες). </a:t>
            </a:r>
          </a:p>
          <a:p>
            <a:pPr marL="342900" indent="-342900">
              <a:buAutoNum type="arabicPeriod"/>
            </a:pPr>
            <a:r>
              <a:rPr lang="el-GR" dirty="0"/>
              <a:t>Να προσδιορίσει τη συχνότητα με την οποία συμβαίνει κάτι ή με την οποία κάτι σχετίζεται με κάτι άλλο ( διαγνωστικές έρευνες). </a:t>
            </a:r>
          </a:p>
          <a:p>
            <a:pPr marL="342900" indent="-342900">
              <a:buAutoNum type="arabicPeriod"/>
            </a:pPr>
            <a:r>
              <a:rPr lang="el-GR" dirty="0"/>
              <a:t>Να δοκιμάσει μια υπόθεση αιτιώδους σχέσης μεταξύ μεταβλητών (μελέτες δοκιμής υποθέσεων)</a:t>
            </a:r>
            <a:endParaRPr lang="en-US" dirty="0"/>
          </a:p>
        </p:txBody>
      </p:sp>
    </p:spTree>
    <p:extLst>
      <p:ext uri="{BB962C8B-B14F-4D97-AF65-F5344CB8AC3E}">
        <p14:creationId xmlns:p14="http://schemas.microsoft.com/office/powerpoint/2010/main" val="384547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65B8AB-3CE7-43F0-B2EF-7EF4611C98B9}"/>
              </a:ext>
            </a:extLst>
          </p:cNvPr>
          <p:cNvSpPr txBox="1"/>
          <p:nvPr/>
        </p:nvSpPr>
        <p:spPr>
          <a:xfrm>
            <a:off x="202130" y="474345"/>
            <a:ext cx="11636944" cy="5909310"/>
          </a:xfrm>
          <a:prstGeom prst="rect">
            <a:avLst/>
          </a:prstGeom>
          <a:noFill/>
        </p:spPr>
        <p:txBody>
          <a:bodyPr wrap="square">
            <a:spAutoFit/>
          </a:bodyPr>
          <a:lstStyle/>
          <a:p>
            <a:r>
              <a:rPr lang="el-GR" b="1" dirty="0"/>
              <a:t>Η επιστημονική έρευνα θα πρέπει να ικανοποιεί τα ακόλουθα κριτήρια:</a:t>
            </a:r>
          </a:p>
          <a:p>
            <a:r>
              <a:rPr lang="el-GR" b="1" dirty="0">
                <a:solidFill>
                  <a:schemeClr val="accent1"/>
                </a:solidFill>
              </a:rPr>
              <a:t>(Ποια είναι τα κριτήρια που θα πρέπει να ικανοποιεί μία επιστημονική έρευνα</a:t>
            </a:r>
            <a:r>
              <a:rPr lang="en-US" b="1" dirty="0">
                <a:solidFill>
                  <a:schemeClr val="accent1"/>
                </a:solidFill>
              </a:rPr>
              <a:t>;)</a:t>
            </a:r>
            <a:endParaRPr lang="el-GR" b="1" dirty="0">
              <a:solidFill>
                <a:schemeClr val="accent1"/>
              </a:solidFill>
            </a:endParaRPr>
          </a:p>
          <a:p>
            <a:endParaRPr lang="el-GR" dirty="0"/>
          </a:p>
          <a:p>
            <a:r>
              <a:rPr lang="el-GR" dirty="0"/>
              <a:t>1. Ο σκοπός της έρευνας πρέπει να είναι σαφής και να χρησιμοποιούνται κοινές έννοιες. </a:t>
            </a:r>
          </a:p>
          <a:p>
            <a:pPr marL="342900" indent="-342900">
              <a:buAutoNum type="arabicPeriod"/>
            </a:pPr>
            <a:endParaRPr lang="el-GR" dirty="0"/>
          </a:p>
          <a:p>
            <a:r>
              <a:rPr lang="el-GR" dirty="0"/>
              <a:t>2. Η ερευνητική διαδικασία που χρησιμοποιείται θα πρέπει να </a:t>
            </a:r>
            <a:r>
              <a:rPr lang="el-GR" dirty="0" err="1"/>
              <a:t>περιγραφεί</a:t>
            </a:r>
            <a:r>
              <a:rPr lang="el-GR" dirty="0"/>
              <a:t> με αρκετή λεπτομέρεια ώστε να επιτρέψει σε έναν άλλο ερευνητή να επαναλάβει την έρευνα για περαιτέρω πρόοδο διατηρώντας τη συνέχεια των ήδη επιτευχθέντων. </a:t>
            </a:r>
          </a:p>
          <a:p>
            <a:endParaRPr lang="el-GR" dirty="0"/>
          </a:p>
          <a:p>
            <a:r>
              <a:rPr lang="el-GR" dirty="0"/>
              <a:t>3. Ο διαδικαστικός σχεδιασμός της έρευνας πρέπει να σχεδιαστεί προσεκτικά ώστε να αποφέρει αποτελέσματα όσο το δυνατόν αντικειμενικά. </a:t>
            </a:r>
          </a:p>
          <a:p>
            <a:endParaRPr lang="el-GR" dirty="0"/>
          </a:p>
          <a:p>
            <a:r>
              <a:rPr lang="el-GR" dirty="0"/>
              <a:t>4. Ο ερευνητής θα πρέπει να αναφέρει με απόλυτη ειλικρίνεια, ελαττώματα στον διαδικαστικό σχεδιασμό και να εκτιμήσει τις επιπτώσεις τους στα ευρήματα. </a:t>
            </a:r>
          </a:p>
          <a:p>
            <a:endParaRPr lang="el-GR" dirty="0"/>
          </a:p>
          <a:p>
            <a:r>
              <a:rPr lang="el-GR" dirty="0"/>
              <a:t>5. Η ανάλυση των δεδομένων της έρευνας θα πρέπει να είναι επαρκής ώστε να αποκαλύπτει τη σημασία της και οι μέθοδοι ανάλυσης που χρησιμοποιούνται θα πρέπει να είναι αποδεκτές. Επίσης, πρέπει να ελέγχεται προσεκτικά η εγκυρότητα και η αξιοπιστία των δεδομένων. </a:t>
            </a:r>
          </a:p>
          <a:p>
            <a:endParaRPr lang="el-GR" dirty="0"/>
          </a:p>
          <a:p>
            <a:r>
              <a:rPr lang="el-GR" dirty="0"/>
              <a:t>6. Τα συμπεράσματα πρέπει να περιορίζονται σε εκείνα που δικαιολογούνται από τα δεδομένα της έρευνας και σε εκείνα για τα οποία παρέχουν επαρκή βάση. </a:t>
            </a:r>
          </a:p>
          <a:p>
            <a:endParaRPr lang="el-GR" dirty="0"/>
          </a:p>
        </p:txBody>
      </p:sp>
      <p:pic>
        <p:nvPicPr>
          <p:cNvPr id="6" name="Picture 5">
            <a:extLst>
              <a:ext uri="{FF2B5EF4-FFF2-40B4-BE49-F238E27FC236}">
                <a16:creationId xmlns:a16="http://schemas.microsoft.com/office/drawing/2014/main" id="{087894E4-774B-472D-BEFC-877A67B3A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9691" y="585254"/>
            <a:ext cx="1554064" cy="967446"/>
          </a:xfrm>
          <a:prstGeom prst="rect">
            <a:avLst/>
          </a:prstGeom>
        </p:spPr>
      </p:pic>
    </p:spTree>
    <p:extLst>
      <p:ext uri="{BB962C8B-B14F-4D97-AF65-F5344CB8AC3E}">
        <p14:creationId xmlns:p14="http://schemas.microsoft.com/office/powerpoint/2010/main" val="186361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F920CF-C852-4FAB-9DB9-3C55BBEE982B}"/>
              </a:ext>
            </a:extLst>
          </p:cNvPr>
          <p:cNvSpPr txBox="1"/>
          <p:nvPr/>
        </p:nvSpPr>
        <p:spPr>
          <a:xfrm>
            <a:off x="401855" y="522791"/>
            <a:ext cx="10898204" cy="5355312"/>
          </a:xfrm>
          <a:prstGeom prst="rect">
            <a:avLst/>
          </a:prstGeom>
          <a:noFill/>
        </p:spPr>
        <p:txBody>
          <a:bodyPr wrap="square">
            <a:spAutoFit/>
          </a:bodyPr>
          <a:lstStyle/>
          <a:p>
            <a:r>
              <a:rPr lang="el-GR" b="1" dirty="0"/>
              <a:t>Η σημασία της έρευνας στην αγορά</a:t>
            </a:r>
          </a:p>
          <a:p>
            <a:endParaRPr lang="el-GR" b="1" dirty="0"/>
          </a:p>
          <a:p>
            <a:r>
              <a:rPr lang="el-GR" dirty="0"/>
              <a:t>Η έρευνα έχει ιδιαίτερη σημασία για την επίλυση διαφόρων επιχειρησιακών και προγραμματικών προβλημάτων των επιχειρήσεων και της βιομηχανίας. </a:t>
            </a:r>
          </a:p>
          <a:p>
            <a:endParaRPr lang="el-GR" dirty="0"/>
          </a:p>
          <a:p>
            <a:r>
              <a:rPr lang="el-GR" dirty="0"/>
              <a:t>Οι επιχειρησιακές έρευνες, οι έρευνες αγοράς και κινήτρων θεωρούνται κρίσιμες και τα αποτελέσματά τους βοηθούν στη λήψη επιχειρηματικών αποφάσεων. </a:t>
            </a:r>
          </a:p>
          <a:p>
            <a:endParaRPr lang="el-GR" dirty="0"/>
          </a:p>
          <a:p>
            <a:r>
              <a:rPr lang="el-GR" dirty="0"/>
              <a:t>Η έρευνα αγοράς είναι η διερεύνηση της δομής και της ανάπτυξης μιας αγοράς με σκοπό τη διαμόρφωση αποτελεσματικών πολιτικών αγοράς, παραγωγής και πωλήσεων. </a:t>
            </a:r>
          </a:p>
          <a:p>
            <a:endParaRPr lang="el-GR" dirty="0"/>
          </a:p>
          <a:p>
            <a:r>
              <a:rPr lang="el-GR" dirty="0"/>
              <a:t>Η έρευνα επιχειρησιακών δραστηριοτήτων αναφέρεται στην εφαρμογή μαθηματικών, λογικών και αναλυτικών τεχνικών στην επίλυση επιχειρηματικών προβλημάτων μείωσης του κόστους ή μεγιστοποίησης κέρδους ή τι μπορούν να χαρακτηριστούν ως προβλήματα βελτιστοποίησης. </a:t>
            </a:r>
          </a:p>
          <a:p>
            <a:endParaRPr lang="el-GR" dirty="0"/>
          </a:p>
          <a:p>
            <a:r>
              <a:rPr lang="el-GR" dirty="0"/>
              <a:t>Οι έρευνες κινήτρων για τον προσδιορισμό του τρόπου συμπεριφοράς των ανθρώπων, όπως κάνουν, αφορούν κυρίως τα χαρακτηριστικά της αγοράς. Με άλλα λόγια, ασχολείται με τον προσδιορισμό των κινήτρων που διέπουν τη συμπεριφορά του καταναλωτή (αγοράς). </a:t>
            </a:r>
            <a:endParaRPr lang="el-GR" b="1" dirty="0"/>
          </a:p>
          <a:p>
            <a:r>
              <a:rPr lang="el-GR" b="1" dirty="0"/>
              <a:t> </a:t>
            </a:r>
            <a:endParaRPr lang="en-US" b="1" dirty="0"/>
          </a:p>
        </p:txBody>
      </p:sp>
    </p:spTree>
    <p:extLst>
      <p:ext uri="{BB962C8B-B14F-4D97-AF65-F5344CB8AC3E}">
        <p14:creationId xmlns:p14="http://schemas.microsoft.com/office/powerpoint/2010/main" val="189000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F86CF9-F112-441A-9189-53A8949BF1FE}"/>
              </a:ext>
            </a:extLst>
          </p:cNvPr>
          <p:cNvSpPr txBox="1"/>
          <p:nvPr/>
        </p:nvSpPr>
        <p:spPr>
          <a:xfrm>
            <a:off x="629174" y="511728"/>
            <a:ext cx="10620463" cy="5632311"/>
          </a:xfrm>
          <a:prstGeom prst="rect">
            <a:avLst/>
          </a:prstGeom>
          <a:noFill/>
        </p:spPr>
        <p:txBody>
          <a:bodyPr wrap="square" rtlCol="0">
            <a:spAutoFit/>
          </a:bodyPr>
          <a:lstStyle/>
          <a:p>
            <a:r>
              <a:rPr lang="el-GR" b="1" dirty="0"/>
              <a:t>ΘΕΩΡΙΑ &amp; ΕΡΕΥΝΑ</a:t>
            </a:r>
          </a:p>
          <a:p>
            <a:endParaRPr lang="el-GR" dirty="0"/>
          </a:p>
          <a:p>
            <a:r>
              <a:rPr lang="el-GR" dirty="0">
                <a:highlight>
                  <a:srgbClr val="FFFF00"/>
                </a:highlight>
              </a:rPr>
              <a:t>Στην έρευνα, θεωρία ονομάζουμε ένα συστηματικό σύνολο εννοιών, αρχών και προτάσεων που προσπαθεί να εξηγήσει ή να προβλέψει φαινόμενα σε έναν συγκεκριμένο τομέα.</a:t>
            </a:r>
          </a:p>
          <a:p>
            <a:endParaRPr lang="el-GR" dirty="0"/>
          </a:p>
          <a:p>
            <a:r>
              <a:rPr lang="el-GR" dirty="0">
                <a:highlight>
                  <a:srgbClr val="FFFF00"/>
                </a:highlight>
              </a:rPr>
              <a:t>Με άλλα λόγια, η θεωρία:</a:t>
            </a:r>
          </a:p>
          <a:p>
            <a:endParaRPr lang="el-GR" dirty="0">
              <a:highlight>
                <a:srgbClr val="FFFF00"/>
              </a:highlight>
            </a:endParaRPr>
          </a:p>
          <a:p>
            <a:pPr>
              <a:buFont typeface="+mj-lt"/>
              <a:buAutoNum type="arabicPeriod"/>
            </a:pPr>
            <a:r>
              <a:rPr lang="el-GR" dirty="0">
                <a:highlight>
                  <a:srgbClr val="FFFF00"/>
                </a:highlight>
              </a:rPr>
              <a:t>Οργανώνει και ερμηνεύει δεδομένα: Βοηθά να κατανοήσουμε γιατί συμβαίνουν ορισμένα γεγονότα.</a:t>
            </a:r>
          </a:p>
          <a:p>
            <a:pPr>
              <a:buFont typeface="+mj-lt"/>
              <a:buAutoNum type="arabicPeriod"/>
            </a:pPr>
            <a:endParaRPr lang="el-GR" dirty="0">
              <a:highlight>
                <a:srgbClr val="FFFF00"/>
              </a:highlight>
            </a:endParaRPr>
          </a:p>
          <a:p>
            <a:pPr>
              <a:buFont typeface="+mj-lt"/>
              <a:buAutoNum type="arabicPeriod"/>
            </a:pPr>
            <a:r>
              <a:rPr lang="el-GR" dirty="0">
                <a:highlight>
                  <a:srgbClr val="FFFF00"/>
                </a:highlight>
              </a:rPr>
              <a:t>Δίνει κατευθύνσεις στην έρευνα: Προσδιορίζει ποια ερωτήματα είναι σημαντικά και πώς να σχεδιάσουμε μελέτες.</a:t>
            </a:r>
          </a:p>
          <a:p>
            <a:endParaRPr lang="el-GR" dirty="0">
              <a:highlight>
                <a:srgbClr val="FFFF00"/>
              </a:highlight>
            </a:endParaRPr>
          </a:p>
          <a:p>
            <a:r>
              <a:rPr lang="el-GR" dirty="0">
                <a:highlight>
                  <a:srgbClr val="FFFF00"/>
                </a:highlight>
              </a:rPr>
              <a:t>3.Επιτρέπει προβλέψεις: Μπορούμε να υποθέσουμε τι θα συμβεί σε νέες συνθήκες βασιζόμενοι στη θεωρία.</a:t>
            </a:r>
          </a:p>
          <a:p>
            <a:endParaRPr lang="el-GR" dirty="0"/>
          </a:p>
          <a:p>
            <a:endParaRPr lang="el-GR" dirty="0"/>
          </a:p>
          <a:p>
            <a:r>
              <a:rPr lang="el-GR" b="1" dirty="0"/>
              <a:t>Παράδειγμα: </a:t>
            </a:r>
            <a:r>
              <a:rPr lang="el-GR" dirty="0"/>
              <a:t>Στην τουριστική έρευνα, η θεωρία της ικανοποίησης πελατών λέει ότι η ικανοποίηση επηρεάζεται από τις προσδοκίες και την εμπειρία του επισκέπτη. Με βάση αυτή τη θεωρία, οι ερευνητές μπορούν να σχεδιάσουν ερωτηματολόγια για να μετρήσουν ικανοποίηση και παράγοντες που την επηρεάζουν.</a:t>
            </a:r>
          </a:p>
          <a:p>
            <a:endParaRPr lang="el-GR" dirty="0"/>
          </a:p>
          <a:p>
            <a:endParaRPr lang="en-US" dirty="0"/>
          </a:p>
        </p:txBody>
      </p:sp>
      <p:pic>
        <p:nvPicPr>
          <p:cNvPr id="3" name="Picture 2">
            <a:extLst>
              <a:ext uri="{FF2B5EF4-FFF2-40B4-BE49-F238E27FC236}">
                <a16:creationId xmlns:a16="http://schemas.microsoft.com/office/drawing/2014/main" id="{F92D8519-3CFD-4F31-A102-1B45CA074469}"/>
              </a:ext>
            </a:extLst>
          </p:cNvPr>
          <p:cNvPicPr>
            <a:picLocks noChangeAspect="1"/>
          </p:cNvPicPr>
          <p:nvPr/>
        </p:nvPicPr>
        <p:blipFill rotWithShape="1">
          <a:blip r:embed="rId2">
            <a:extLst>
              <a:ext uri="{28A0092B-C50C-407E-A947-70E740481C1C}">
                <a14:useLocalDpi xmlns:a14="http://schemas.microsoft.com/office/drawing/2010/main" val="0"/>
              </a:ext>
            </a:extLst>
          </a:blip>
          <a:srcRect t="16012"/>
          <a:stretch/>
        </p:blipFill>
        <p:spPr>
          <a:xfrm>
            <a:off x="10272602" y="209725"/>
            <a:ext cx="1599050" cy="836060"/>
          </a:xfrm>
          <a:prstGeom prst="rect">
            <a:avLst/>
          </a:prstGeom>
        </p:spPr>
      </p:pic>
    </p:spTree>
    <p:extLst>
      <p:ext uri="{BB962C8B-B14F-4D97-AF65-F5344CB8AC3E}">
        <p14:creationId xmlns:p14="http://schemas.microsoft.com/office/powerpoint/2010/main" val="219313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BF1203-8632-4BBA-B1D5-8FD3EBD3729C}"/>
              </a:ext>
            </a:extLst>
          </p:cNvPr>
          <p:cNvSpPr txBox="1"/>
          <p:nvPr/>
        </p:nvSpPr>
        <p:spPr>
          <a:xfrm>
            <a:off x="228600" y="310393"/>
            <a:ext cx="10945536" cy="646331"/>
          </a:xfrm>
          <a:prstGeom prst="rect">
            <a:avLst/>
          </a:prstGeom>
          <a:noFill/>
        </p:spPr>
        <p:txBody>
          <a:bodyPr wrap="square">
            <a:spAutoFit/>
          </a:bodyPr>
          <a:lstStyle/>
          <a:p>
            <a:r>
              <a:rPr lang="el-GR" dirty="0"/>
              <a:t>Στην ερευνητική μεθοδολογία, οι θεωρίες χωρίζονται συχνά σε </a:t>
            </a:r>
            <a:r>
              <a:rPr lang="el-GR" b="1" dirty="0"/>
              <a:t>“μεγάλες θεωρίες”</a:t>
            </a:r>
            <a:r>
              <a:rPr lang="el-GR" dirty="0"/>
              <a:t> και </a:t>
            </a:r>
            <a:r>
              <a:rPr lang="el-GR" b="1" dirty="0"/>
              <a:t>“θεωρίες μέσης κλίμακας”</a:t>
            </a:r>
            <a:r>
              <a:rPr lang="el-GR" dirty="0"/>
              <a:t> ανάλογα με το επίπεδο γενικότητας και εμβέλειάς τους.</a:t>
            </a:r>
            <a:endParaRPr lang="en-US" dirty="0"/>
          </a:p>
        </p:txBody>
      </p:sp>
      <p:sp>
        <p:nvSpPr>
          <p:cNvPr id="7" name="TextBox 6">
            <a:extLst>
              <a:ext uri="{FF2B5EF4-FFF2-40B4-BE49-F238E27FC236}">
                <a16:creationId xmlns:a16="http://schemas.microsoft.com/office/drawing/2014/main" id="{34709138-A470-420D-82FA-9C1C673EF433}"/>
              </a:ext>
            </a:extLst>
          </p:cNvPr>
          <p:cNvSpPr txBox="1"/>
          <p:nvPr/>
        </p:nvSpPr>
        <p:spPr>
          <a:xfrm>
            <a:off x="228600" y="1512254"/>
            <a:ext cx="10299583" cy="5035353"/>
          </a:xfrm>
          <a:prstGeom prst="rect">
            <a:avLst/>
          </a:prstGeom>
          <a:noFill/>
        </p:spPr>
        <p:txBody>
          <a:bodyPr wrap="square">
            <a:spAutoFit/>
          </a:bodyPr>
          <a:lstStyle/>
          <a:p>
            <a:pPr>
              <a:lnSpc>
                <a:spcPct val="150000"/>
              </a:lnSpc>
            </a:pPr>
            <a:r>
              <a:rPr lang="el-GR" b="1" dirty="0"/>
              <a:t>Μεγάλες Θεωρίες (</a:t>
            </a:r>
            <a:r>
              <a:rPr lang="el-GR" b="1" dirty="0" err="1"/>
              <a:t>Grand</a:t>
            </a:r>
            <a:r>
              <a:rPr lang="el-GR" b="1" dirty="0"/>
              <a:t> </a:t>
            </a:r>
            <a:r>
              <a:rPr lang="el-GR" b="1" dirty="0" err="1"/>
              <a:t>Theories</a:t>
            </a:r>
            <a:r>
              <a:rPr lang="el-GR" b="1" dirty="0"/>
              <a:t>)</a:t>
            </a:r>
          </a:p>
          <a:p>
            <a:pPr>
              <a:lnSpc>
                <a:spcPct val="150000"/>
              </a:lnSpc>
              <a:buFont typeface="Arial" panose="020B0604020202020204" pitchFamily="34" charset="0"/>
              <a:buChar char="•"/>
            </a:pPr>
            <a:r>
              <a:rPr lang="el-GR" b="1" dirty="0"/>
              <a:t>Τι είναι:</a:t>
            </a:r>
            <a:r>
              <a:rPr lang="el-GR" dirty="0"/>
              <a:t> Πολύ γενικές και αφηρημένες θεωρίες που προσπαθούν να εξηγήσουν ευρείες πτυχές της πραγματικότητας ή κοινωνικών φαινομένων.</a:t>
            </a:r>
          </a:p>
          <a:p>
            <a:pPr>
              <a:lnSpc>
                <a:spcPct val="150000"/>
              </a:lnSpc>
              <a:buFont typeface="Arial" panose="020B0604020202020204" pitchFamily="34" charset="0"/>
              <a:buChar char="•"/>
            </a:pPr>
            <a:r>
              <a:rPr lang="el-GR" b="1" dirty="0"/>
              <a:t>Χαρακτηριστικά:</a:t>
            </a:r>
            <a:endParaRPr lang="el-GR" dirty="0"/>
          </a:p>
          <a:p>
            <a:pPr marL="742950" lvl="1" indent="-285750">
              <a:lnSpc>
                <a:spcPct val="150000"/>
              </a:lnSpc>
              <a:buFont typeface="Arial" panose="020B0604020202020204" pitchFamily="34" charset="0"/>
              <a:buChar char="•"/>
            </a:pPr>
            <a:r>
              <a:rPr lang="el-GR" dirty="0"/>
              <a:t>Καλύπτουν μεγάλο φάσμα καταστάσεων και γεγονότων.</a:t>
            </a:r>
          </a:p>
          <a:p>
            <a:pPr marL="742950" lvl="1" indent="-285750">
              <a:lnSpc>
                <a:spcPct val="150000"/>
              </a:lnSpc>
              <a:buFont typeface="Arial" panose="020B0604020202020204" pitchFamily="34" charset="0"/>
              <a:buChar char="•"/>
            </a:pPr>
            <a:r>
              <a:rPr lang="el-GR" dirty="0"/>
              <a:t>Σπάνια μπορούν να δοκιμαστούν άμεσα με πειράματα.</a:t>
            </a:r>
          </a:p>
          <a:p>
            <a:pPr marL="742950" lvl="1" indent="-285750">
              <a:lnSpc>
                <a:spcPct val="150000"/>
              </a:lnSpc>
              <a:buFont typeface="Arial" panose="020B0604020202020204" pitchFamily="34" charset="0"/>
              <a:buChar char="•"/>
            </a:pPr>
            <a:r>
              <a:rPr lang="el-GR" dirty="0"/>
              <a:t>Προσφέρουν </a:t>
            </a:r>
            <a:r>
              <a:rPr lang="el-GR" b="1" dirty="0"/>
              <a:t>γενικό πλαίσιο σκέψης</a:t>
            </a:r>
            <a:r>
              <a:rPr lang="el-GR" dirty="0"/>
              <a:t>.</a:t>
            </a:r>
          </a:p>
          <a:p>
            <a:pPr>
              <a:lnSpc>
                <a:spcPct val="150000"/>
              </a:lnSpc>
              <a:buFont typeface="Arial" panose="020B0604020202020204" pitchFamily="34" charset="0"/>
              <a:buChar char="•"/>
            </a:pPr>
            <a:r>
              <a:rPr lang="el-GR" b="1" dirty="0"/>
              <a:t>Παράδειγμα:</a:t>
            </a:r>
            <a:endParaRPr lang="el-GR" dirty="0"/>
          </a:p>
          <a:p>
            <a:pPr marL="742950" lvl="1" indent="-285750">
              <a:lnSpc>
                <a:spcPct val="150000"/>
              </a:lnSpc>
              <a:buFont typeface="Arial" panose="020B0604020202020204" pitchFamily="34" charset="0"/>
              <a:buChar char="•"/>
            </a:pPr>
            <a:r>
              <a:rPr lang="el-GR" dirty="0"/>
              <a:t>Στην κοινωνιολογία, η θεωρία του </a:t>
            </a:r>
            <a:r>
              <a:rPr lang="el-GR" dirty="0" err="1"/>
              <a:t>Functionalism</a:t>
            </a:r>
            <a:r>
              <a:rPr lang="el-GR" dirty="0"/>
              <a:t> εξηγεί πώς οι κοινωνικές δομές διατηρούν την κοινωνική σταθερότητα.</a:t>
            </a:r>
          </a:p>
          <a:p>
            <a:pPr marL="742950" lvl="1" indent="-285750">
              <a:lnSpc>
                <a:spcPct val="150000"/>
              </a:lnSpc>
              <a:buFont typeface="Arial" panose="020B0604020202020204" pitchFamily="34" charset="0"/>
              <a:buChar char="•"/>
            </a:pPr>
            <a:r>
              <a:rPr lang="el-GR" dirty="0"/>
              <a:t>Στον τουρισμό, μια γενική θεωρία μπορεί να περιγράφει πώς η ικανοποίηση πελατών επηρεάζει την επιλογή προορισμού, χωρίς να εστιάζει σε συγκεκριμένες συνθήκες ή τύπους υπηρεσιών.</a:t>
            </a:r>
          </a:p>
        </p:txBody>
      </p:sp>
      <p:pic>
        <p:nvPicPr>
          <p:cNvPr id="8" name="Picture 7">
            <a:extLst>
              <a:ext uri="{FF2B5EF4-FFF2-40B4-BE49-F238E27FC236}">
                <a16:creationId xmlns:a16="http://schemas.microsoft.com/office/drawing/2014/main" id="{4EE0788F-A330-4981-A194-EDD6CF93967D}"/>
              </a:ext>
            </a:extLst>
          </p:cNvPr>
          <p:cNvPicPr>
            <a:picLocks noChangeAspect="1"/>
          </p:cNvPicPr>
          <p:nvPr/>
        </p:nvPicPr>
        <p:blipFill rotWithShape="1">
          <a:blip r:embed="rId2">
            <a:extLst>
              <a:ext uri="{28A0092B-C50C-407E-A947-70E740481C1C}">
                <a14:useLocalDpi xmlns:a14="http://schemas.microsoft.com/office/drawing/2010/main" val="0"/>
              </a:ext>
            </a:extLst>
          </a:blip>
          <a:srcRect t="16012"/>
          <a:stretch/>
        </p:blipFill>
        <p:spPr>
          <a:xfrm>
            <a:off x="9910645" y="956724"/>
            <a:ext cx="1599050" cy="836060"/>
          </a:xfrm>
          <a:prstGeom prst="rect">
            <a:avLst/>
          </a:prstGeom>
        </p:spPr>
      </p:pic>
    </p:spTree>
    <p:extLst>
      <p:ext uri="{BB962C8B-B14F-4D97-AF65-F5344CB8AC3E}">
        <p14:creationId xmlns:p14="http://schemas.microsoft.com/office/powerpoint/2010/main" val="146452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D6F08F-E6A2-46EC-8AD9-F822228398F9}"/>
              </a:ext>
            </a:extLst>
          </p:cNvPr>
          <p:cNvSpPr txBox="1"/>
          <p:nvPr/>
        </p:nvSpPr>
        <p:spPr>
          <a:xfrm>
            <a:off x="436227" y="1386892"/>
            <a:ext cx="10989578" cy="5035353"/>
          </a:xfrm>
          <a:prstGeom prst="rect">
            <a:avLst/>
          </a:prstGeom>
          <a:noFill/>
        </p:spPr>
        <p:txBody>
          <a:bodyPr wrap="square">
            <a:spAutoFit/>
          </a:bodyPr>
          <a:lstStyle/>
          <a:p>
            <a:pPr>
              <a:lnSpc>
                <a:spcPct val="150000"/>
              </a:lnSpc>
            </a:pPr>
            <a:r>
              <a:rPr lang="el-GR" b="1" dirty="0"/>
              <a:t>Θεωρίες Μέσης Κλίμακας (</a:t>
            </a:r>
            <a:r>
              <a:rPr lang="el-GR" b="1" dirty="0" err="1"/>
              <a:t>Middle-Range</a:t>
            </a:r>
            <a:r>
              <a:rPr lang="el-GR" b="1" dirty="0"/>
              <a:t> </a:t>
            </a:r>
            <a:r>
              <a:rPr lang="el-GR" b="1" dirty="0" err="1"/>
              <a:t>Theories</a:t>
            </a:r>
            <a:r>
              <a:rPr lang="el-GR" b="1" dirty="0"/>
              <a:t>)</a:t>
            </a:r>
          </a:p>
          <a:p>
            <a:pPr>
              <a:lnSpc>
                <a:spcPct val="150000"/>
              </a:lnSpc>
              <a:buFont typeface="Arial" panose="020B0604020202020204" pitchFamily="34" charset="0"/>
              <a:buChar char="•"/>
            </a:pPr>
            <a:r>
              <a:rPr lang="el-GR" b="1" dirty="0"/>
              <a:t>Τι είναι:</a:t>
            </a:r>
            <a:r>
              <a:rPr lang="el-GR" dirty="0"/>
              <a:t> Λιγότερο αφηρημένες και πιο </a:t>
            </a:r>
            <a:r>
              <a:rPr lang="el-GR" b="1" dirty="0"/>
              <a:t>συγκεκριμένες θεωρίες</a:t>
            </a:r>
            <a:r>
              <a:rPr lang="el-GR" dirty="0"/>
              <a:t>, που εστιάζουν σε συγκεκριμένα φαινόμενα ή σχέσεις.</a:t>
            </a:r>
          </a:p>
          <a:p>
            <a:pPr>
              <a:lnSpc>
                <a:spcPct val="150000"/>
              </a:lnSpc>
              <a:buFont typeface="Arial" panose="020B0604020202020204" pitchFamily="34" charset="0"/>
              <a:buChar char="•"/>
            </a:pPr>
            <a:r>
              <a:rPr lang="el-GR" b="1" dirty="0"/>
              <a:t>Χαρακτηριστικά:</a:t>
            </a:r>
            <a:endParaRPr lang="el-GR" dirty="0"/>
          </a:p>
          <a:p>
            <a:pPr marL="742950" lvl="1" indent="-285750">
              <a:lnSpc>
                <a:spcPct val="150000"/>
              </a:lnSpc>
              <a:buFont typeface="Arial" panose="020B0604020202020204" pitchFamily="34" charset="0"/>
              <a:buChar char="•"/>
            </a:pPr>
            <a:r>
              <a:rPr lang="el-GR" dirty="0"/>
              <a:t>Μπορούν να δοκιμαστούν άμεσα με έρευνες ή πειράματα.</a:t>
            </a:r>
          </a:p>
          <a:p>
            <a:pPr marL="742950" lvl="1" indent="-285750">
              <a:lnSpc>
                <a:spcPct val="150000"/>
              </a:lnSpc>
              <a:buFont typeface="Arial" panose="020B0604020202020204" pitchFamily="34" charset="0"/>
              <a:buChar char="•"/>
            </a:pPr>
            <a:r>
              <a:rPr lang="el-GR" dirty="0"/>
              <a:t>Συνδέουν </a:t>
            </a:r>
            <a:r>
              <a:rPr lang="el-GR" b="1" dirty="0"/>
              <a:t>γενικές αρχές</a:t>
            </a:r>
            <a:r>
              <a:rPr lang="el-GR" dirty="0"/>
              <a:t> με </a:t>
            </a:r>
            <a:r>
              <a:rPr lang="el-GR" b="1" dirty="0"/>
              <a:t>πρακτικά φαινόμενα</a:t>
            </a:r>
            <a:r>
              <a:rPr lang="el-GR" dirty="0"/>
              <a:t>.</a:t>
            </a:r>
          </a:p>
          <a:p>
            <a:pPr marL="742950" lvl="1" indent="-285750">
              <a:lnSpc>
                <a:spcPct val="150000"/>
              </a:lnSpc>
              <a:buFont typeface="Arial" panose="020B0604020202020204" pitchFamily="34" charset="0"/>
              <a:buChar char="•"/>
            </a:pPr>
            <a:r>
              <a:rPr lang="el-GR" dirty="0"/>
              <a:t>Βοηθούν στην ανάπτυξη εργαλείων μέτρησης και συγκεκριμένων υποθέσεων.</a:t>
            </a:r>
          </a:p>
          <a:p>
            <a:pPr>
              <a:lnSpc>
                <a:spcPct val="150000"/>
              </a:lnSpc>
              <a:buFont typeface="Arial" panose="020B0604020202020204" pitchFamily="34" charset="0"/>
              <a:buChar char="•"/>
            </a:pPr>
            <a:r>
              <a:rPr lang="el-GR" b="1" dirty="0"/>
              <a:t>Παράδειγμα:</a:t>
            </a:r>
            <a:endParaRPr lang="el-GR" dirty="0"/>
          </a:p>
          <a:p>
            <a:pPr marL="742950" lvl="1" indent="-285750">
              <a:lnSpc>
                <a:spcPct val="150000"/>
              </a:lnSpc>
              <a:buFont typeface="Arial" panose="020B0604020202020204" pitchFamily="34" charset="0"/>
              <a:buChar char="•"/>
            </a:pPr>
            <a:r>
              <a:rPr lang="el-GR" dirty="0"/>
              <a:t>Η θεωρία της ικανοποίησης πελατών (</a:t>
            </a:r>
            <a:r>
              <a:rPr lang="el-GR" dirty="0" err="1"/>
              <a:t>Customer</a:t>
            </a:r>
            <a:r>
              <a:rPr lang="el-GR" dirty="0"/>
              <a:t> </a:t>
            </a:r>
            <a:r>
              <a:rPr lang="el-GR" dirty="0" err="1"/>
              <a:t>Satisfaction</a:t>
            </a:r>
            <a:r>
              <a:rPr lang="el-GR" dirty="0"/>
              <a:t> Theory) που συνδέει τις προσδοκίες και την εμπειρία του πελάτη με την ικανοποίηση και την επαναλαμβανόμενη επιλογή υπηρεσίας.</a:t>
            </a:r>
          </a:p>
          <a:p>
            <a:pPr marL="742950" lvl="1" indent="-285750">
              <a:lnSpc>
                <a:spcPct val="150000"/>
              </a:lnSpc>
              <a:buFont typeface="Arial" panose="020B0604020202020204" pitchFamily="34" charset="0"/>
              <a:buChar char="•"/>
            </a:pPr>
            <a:r>
              <a:rPr lang="el-GR" dirty="0"/>
              <a:t>Στον τουρισμό, εξηγεί συγκεκριμένα πώς η καθαριότητα, η εξυπηρέτηση και οι παροχές επηρεάζουν την ικανοποίηση.</a:t>
            </a:r>
          </a:p>
        </p:txBody>
      </p:sp>
      <p:pic>
        <p:nvPicPr>
          <p:cNvPr id="6" name="Picture 5">
            <a:extLst>
              <a:ext uri="{FF2B5EF4-FFF2-40B4-BE49-F238E27FC236}">
                <a16:creationId xmlns:a16="http://schemas.microsoft.com/office/drawing/2014/main" id="{1C3C3835-EBB7-479A-8A3E-19C9551F29BA}"/>
              </a:ext>
            </a:extLst>
          </p:cNvPr>
          <p:cNvPicPr>
            <a:picLocks noChangeAspect="1"/>
          </p:cNvPicPr>
          <p:nvPr/>
        </p:nvPicPr>
        <p:blipFill rotWithShape="1">
          <a:blip r:embed="rId2">
            <a:extLst>
              <a:ext uri="{28A0092B-C50C-407E-A947-70E740481C1C}">
                <a14:useLocalDpi xmlns:a14="http://schemas.microsoft.com/office/drawing/2010/main" val="0"/>
              </a:ext>
            </a:extLst>
          </a:blip>
          <a:srcRect t="16012"/>
          <a:stretch/>
        </p:blipFill>
        <p:spPr>
          <a:xfrm>
            <a:off x="10137148" y="408135"/>
            <a:ext cx="1599050" cy="836060"/>
          </a:xfrm>
          <a:prstGeom prst="rect">
            <a:avLst/>
          </a:prstGeom>
        </p:spPr>
      </p:pic>
    </p:spTree>
    <p:extLst>
      <p:ext uri="{BB962C8B-B14F-4D97-AF65-F5344CB8AC3E}">
        <p14:creationId xmlns:p14="http://schemas.microsoft.com/office/powerpoint/2010/main" val="285264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669169-AC21-4599-9D98-EED414DD2199}"/>
              </a:ext>
            </a:extLst>
          </p:cNvPr>
          <p:cNvSpPr txBox="1"/>
          <p:nvPr/>
        </p:nvSpPr>
        <p:spPr>
          <a:xfrm>
            <a:off x="338356" y="1443841"/>
            <a:ext cx="11853644" cy="4770537"/>
          </a:xfrm>
          <a:prstGeom prst="rect">
            <a:avLst/>
          </a:prstGeom>
          <a:noFill/>
        </p:spPr>
        <p:txBody>
          <a:bodyPr wrap="square">
            <a:spAutoFit/>
          </a:bodyPr>
          <a:lstStyle/>
          <a:p>
            <a:r>
              <a:rPr lang="el-GR" sz="1600" dirty="0"/>
              <a:t>Στην έρευνα, οι </a:t>
            </a:r>
            <a:r>
              <a:rPr lang="el-GR" sz="1600" b="1" dirty="0"/>
              <a:t>“</a:t>
            </a:r>
            <a:r>
              <a:rPr lang="el-GR" sz="1600" b="1" dirty="0" err="1"/>
              <a:t>Grounded</a:t>
            </a:r>
            <a:r>
              <a:rPr lang="el-GR" sz="1600" b="1" dirty="0"/>
              <a:t> </a:t>
            </a:r>
            <a:r>
              <a:rPr lang="el-GR" sz="1600" b="1" dirty="0" err="1"/>
              <a:t>Theories</a:t>
            </a:r>
            <a:r>
              <a:rPr lang="el-GR" sz="1600" b="1" dirty="0"/>
              <a:t>”</a:t>
            </a:r>
            <a:r>
              <a:rPr lang="el-GR" sz="1600" dirty="0"/>
              <a:t> (Θεωρίες Θεμελιωμένες στα Δεδομένα) είναι μια </a:t>
            </a:r>
            <a:r>
              <a:rPr lang="el-GR" sz="1600" b="1" dirty="0"/>
              <a:t>μεθοδολογία ανάπτυξης θεωρίας από τα ίδια τα δεδομένα</a:t>
            </a:r>
            <a:r>
              <a:rPr lang="el-GR" sz="1600" dirty="0"/>
              <a:t>, αντί να ξεκινάμε από </a:t>
            </a:r>
            <a:r>
              <a:rPr lang="el-GR" sz="1600" dirty="0" err="1"/>
              <a:t>προϋπάρχουσες</a:t>
            </a:r>
            <a:r>
              <a:rPr lang="el-GR" sz="1600" dirty="0"/>
              <a:t> θεωρίες.</a:t>
            </a:r>
          </a:p>
          <a:p>
            <a:r>
              <a:rPr lang="el-GR" sz="1600" b="1" dirty="0"/>
              <a:t>Κύρια χαρακτηριστικά:</a:t>
            </a:r>
          </a:p>
          <a:p>
            <a:pPr>
              <a:buFont typeface="+mj-lt"/>
              <a:buAutoNum type="arabicPeriod"/>
            </a:pPr>
            <a:r>
              <a:rPr lang="el-GR" sz="1600" b="1" dirty="0"/>
              <a:t>Αναδυόμενη θεωρία:</a:t>
            </a:r>
            <a:r>
              <a:rPr lang="el-GR" sz="1600" dirty="0"/>
              <a:t> Η θεωρία αναπτύσσεται </a:t>
            </a:r>
            <a:r>
              <a:rPr lang="el-GR" sz="1600" b="1" dirty="0"/>
              <a:t>κατευθείαν από τα δεδομένα</a:t>
            </a:r>
            <a:r>
              <a:rPr lang="el-GR" sz="1600" dirty="0"/>
              <a:t> που συλλέγονται, όχι από προκαθορισμένες υποθέσεις.</a:t>
            </a:r>
          </a:p>
          <a:p>
            <a:pPr>
              <a:buFont typeface="+mj-lt"/>
              <a:buAutoNum type="arabicPeriod"/>
            </a:pPr>
            <a:r>
              <a:rPr lang="el-GR" sz="1600" b="1" dirty="0"/>
              <a:t>Ποιοτική μέθοδος:</a:t>
            </a:r>
            <a:r>
              <a:rPr lang="el-GR" sz="1600" dirty="0"/>
              <a:t> Συνήθως χρησιμοποιείται σε ποιοτικές έρευνες, όπως συνεντεύξεις, παρατήρηση ή </a:t>
            </a:r>
            <a:r>
              <a:rPr lang="el-GR" sz="1600" dirty="0" err="1"/>
              <a:t>case</a:t>
            </a:r>
            <a:r>
              <a:rPr lang="el-GR" sz="1600" dirty="0"/>
              <a:t> </a:t>
            </a:r>
            <a:r>
              <a:rPr lang="el-GR" sz="1600" dirty="0" err="1"/>
              <a:t>studies</a:t>
            </a:r>
            <a:r>
              <a:rPr lang="el-GR" sz="1600" dirty="0"/>
              <a:t>.</a:t>
            </a:r>
          </a:p>
          <a:p>
            <a:pPr>
              <a:buFont typeface="+mj-lt"/>
              <a:buAutoNum type="arabicPeriod"/>
            </a:pPr>
            <a:r>
              <a:rPr lang="el-GR" sz="1600" b="1" dirty="0"/>
              <a:t>Στάδια:</a:t>
            </a:r>
            <a:endParaRPr lang="el-GR" sz="1600" dirty="0"/>
          </a:p>
          <a:p>
            <a:pPr marL="742950" lvl="1" indent="-285750">
              <a:buFont typeface="+mj-lt"/>
              <a:buAutoNum type="arabicPeriod"/>
            </a:pPr>
            <a:r>
              <a:rPr lang="el-GR" sz="1600" dirty="0"/>
              <a:t>Συλλογή δεδομένων</a:t>
            </a:r>
          </a:p>
          <a:p>
            <a:pPr marL="742950" lvl="1" indent="-285750">
              <a:buFont typeface="+mj-lt"/>
              <a:buAutoNum type="arabicPeriod"/>
            </a:pPr>
            <a:r>
              <a:rPr lang="el-GR" sz="1600" dirty="0"/>
              <a:t>Κωδικοποίηση (</a:t>
            </a:r>
            <a:r>
              <a:rPr lang="el-GR" sz="1600" dirty="0" err="1"/>
              <a:t>coding</a:t>
            </a:r>
            <a:r>
              <a:rPr lang="el-GR" sz="1600" dirty="0"/>
              <a:t>) και ανάλυση για αναγνώριση μοτίβων</a:t>
            </a:r>
          </a:p>
          <a:p>
            <a:pPr marL="742950" lvl="1" indent="-285750">
              <a:buFont typeface="+mj-lt"/>
              <a:buAutoNum type="arabicPeriod"/>
            </a:pPr>
            <a:r>
              <a:rPr lang="el-GR" sz="1600" dirty="0"/>
              <a:t>Σχηματισμός κατηγοριών και σχέσεων μεταξύ τους</a:t>
            </a:r>
          </a:p>
          <a:p>
            <a:pPr marL="742950" lvl="1" indent="-285750">
              <a:buFont typeface="+mj-lt"/>
              <a:buAutoNum type="arabicPeriod"/>
            </a:pPr>
            <a:r>
              <a:rPr lang="el-GR" sz="1600" dirty="0"/>
              <a:t>Ανάπτυξη θεωρίας που εξηγεί τα φαινόμενα</a:t>
            </a:r>
          </a:p>
          <a:p>
            <a:pPr>
              <a:buFont typeface="+mj-lt"/>
              <a:buAutoNum type="arabicPeriod"/>
            </a:pPr>
            <a:r>
              <a:rPr lang="el-GR" sz="1600" b="1" dirty="0"/>
              <a:t>Επαναληπτική διαδικασία:</a:t>
            </a:r>
            <a:r>
              <a:rPr lang="el-GR" sz="1600" dirty="0"/>
              <a:t> Συλλογή και ανάλυση δεδομένων γίνονται </a:t>
            </a:r>
            <a:r>
              <a:rPr lang="el-GR" sz="1600" b="1" dirty="0"/>
              <a:t>παράλληλα</a:t>
            </a:r>
            <a:r>
              <a:rPr lang="el-GR" sz="1600" dirty="0"/>
              <a:t>, προκειμένου η θεωρία να «αναδυθεί» σταδιακά.</a:t>
            </a:r>
          </a:p>
          <a:p>
            <a:r>
              <a:rPr lang="el-GR" sz="1600" b="1" dirty="0"/>
              <a:t>Βασική ιδέα:</a:t>
            </a:r>
          </a:p>
          <a:p>
            <a:r>
              <a:rPr lang="el-GR" sz="1600" dirty="0"/>
              <a:t>Αντί να ξεκινήσεις με μια θεωρία και να τη δοκιμάσεις, </a:t>
            </a:r>
            <a:r>
              <a:rPr lang="el-GR" sz="1600" b="1" dirty="0"/>
              <a:t>τα δεδομένα «οδηγούν» τη θεωρία</a:t>
            </a:r>
            <a:r>
              <a:rPr lang="el-GR" sz="1600" dirty="0"/>
              <a:t>. Έτσι η θεωρία είναι άμεσα συνδεδεμένη με την πραγματικότητα που μελετάς.</a:t>
            </a:r>
          </a:p>
          <a:p>
            <a:r>
              <a:rPr lang="el-GR" sz="1600" b="1" dirty="0"/>
              <a:t>Παράδειγμα στον τουρισμό:</a:t>
            </a:r>
          </a:p>
          <a:p>
            <a:pPr>
              <a:buFont typeface="Arial" panose="020B0604020202020204" pitchFamily="34" charset="0"/>
              <a:buChar char="•"/>
            </a:pPr>
            <a:r>
              <a:rPr lang="el-GR" sz="1600" dirty="0"/>
              <a:t>Συλλέγονται συνεντεύξεις από επισκέπτες ενός προορισμού σχετικά με την εμπειρία τους.</a:t>
            </a:r>
          </a:p>
          <a:p>
            <a:pPr>
              <a:buFont typeface="Arial" panose="020B0604020202020204" pitchFamily="34" charset="0"/>
              <a:buChar char="•"/>
            </a:pPr>
            <a:r>
              <a:rPr lang="el-GR" sz="1600" dirty="0"/>
              <a:t>Αναλύοντας τα δεδομένα, αναδεικνύονται κοινά μοτίβα (π.χ. σημασία καθαριότητας, φιλικό προσωπικό, δραστηριότητες).</a:t>
            </a:r>
          </a:p>
          <a:p>
            <a:pPr>
              <a:buFont typeface="Arial" panose="020B0604020202020204" pitchFamily="34" charset="0"/>
              <a:buChar char="•"/>
            </a:pPr>
            <a:r>
              <a:rPr lang="el-GR" sz="1600" dirty="0"/>
              <a:t>Από αυτά τα μοτίβα αναπτύσσεται μια θεωρία που εξηγεί </a:t>
            </a:r>
            <a:r>
              <a:rPr lang="el-GR" sz="1600" b="1" dirty="0"/>
              <a:t>πώς παράγοντες εμπειρίας οδηγούν στην ικανοποίηση και την επαναλαμβανόμενη επίσκεψη</a:t>
            </a:r>
            <a:r>
              <a:rPr lang="el-GR" sz="1600" dirty="0"/>
              <a:t>.</a:t>
            </a:r>
          </a:p>
        </p:txBody>
      </p:sp>
      <p:pic>
        <p:nvPicPr>
          <p:cNvPr id="6" name="Picture 5">
            <a:extLst>
              <a:ext uri="{FF2B5EF4-FFF2-40B4-BE49-F238E27FC236}">
                <a16:creationId xmlns:a16="http://schemas.microsoft.com/office/drawing/2014/main" id="{48AA2FCA-6088-4645-90C9-AD79A9D0633D}"/>
              </a:ext>
            </a:extLst>
          </p:cNvPr>
          <p:cNvPicPr>
            <a:picLocks noChangeAspect="1"/>
          </p:cNvPicPr>
          <p:nvPr/>
        </p:nvPicPr>
        <p:blipFill rotWithShape="1">
          <a:blip r:embed="rId2">
            <a:extLst>
              <a:ext uri="{28A0092B-C50C-407E-A947-70E740481C1C}">
                <a14:useLocalDpi xmlns:a14="http://schemas.microsoft.com/office/drawing/2010/main" val="0"/>
              </a:ext>
            </a:extLst>
          </a:blip>
          <a:srcRect t="16012"/>
          <a:stretch/>
        </p:blipFill>
        <p:spPr>
          <a:xfrm>
            <a:off x="9977757" y="408135"/>
            <a:ext cx="1599050" cy="836060"/>
          </a:xfrm>
          <a:prstGeom prst="rect">
            <a:avLst/>
          </a:prstGeom>
        </p:spPr>
      </p:pic>
    </p:spTree>
    <p:extLst>
      <p:ext uri="{BB962C8B-B14F-4D97-AF65-F5344CB8AC3E}">
        <p14:creationId xmlns:p14="http://schemas.microsoft.com/office/powerpoint/2010/main" val="1023600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658A2-9682-4DA4-8A29-150F9931F669}"/>
              </a:ext>
            </a:extLst>
          </p:cNvPr>
          <p:cNvSpPr txBox="1"/>
          <p:nvPr/>
        </p:nvSpPr>
        <p:spPr>
          <a:xfrm>
            <a:off x="461394" y="486562"/>
            <a:ext cx="2181138" cy="369332"/>
          </a:xfrm>
          <a:prstGeom prst="rect">
            <a:avLst/>
          </a:prstGeom>
          <a:noFill/>
        </p:spPr>
        <p:txBody>
          <a:bodyPr wrap="square" rtlCol="0">
            <a:spAutoFit/>
          </a:bodyPr>
          <a:lstStyle/>
          <a:p>
            <a:r>
              <a:rPr lang="el-GR" b="1" dirty="0"/>
              <a:t>Έννοιες και θεωρίες</a:t>
            </a:r>
            <a:endParaRPr lang="en-US" b="1" dirty="0"/>
          </a:p>
        </p:txBody>
      </p:sp>
      <p:sp>
        <p:nvSpPr>
          <p:cNvPr id="9" name="TextBox 8">
            <a:extLst>
              <a:ext uri="{FF2B5EF4-FFF2-40B4-BE49-F238E27FC236}">
                <a16:creationId xmlns:a16="http://schemas.microsoft.com/office/drawing/2014/main" id="{44C19BC2-1A06-4CDD-865B-695D1F02DADC}"/>
              </a:ext>
            </a:extLst>
          </p:cNvPr>
          <p:cNvSpPr txBox="1"/>
          <p:nvPr/>
        </p:nvSpPr>
        <p:spPr>
          <a:xfrm>
            <a:off x="461394" y="1378665"/>
            <a:ext cx="11174136" cy="4524315"/>
          </a:xfrm>
          <a:prstGeom prst="rect">
            <a:avLst/>
          </a:prstGeom>
          <a:noFill/>
        </p:spPr>
        <p:txBody>
          <a:bodyPr wrap="square">
            <a:spAutoFit/>
          </a:bodyPr>
          <a:lstStyle/>
          <a:p>
            <a:r>
              <a:rPr lang="el-GR" b="1" dirty="0"/>
              <a:t>Έννοια Ορισμός: </a:t>
            </a:r>
            <a:r>
              <a:rPr lang="el-GR" dirty="0"/>
              <a:t>Η έννοια είναι μια νοητική κατασκευή, μια γενική ιδέα ή αφηρημένη αναπαράσταση ενός πράγματος, ιδιότητας ή σχέσης.</a:t>
            </a:r>
          </a:p>
          <a:p>
            <a:endParaRPr lang="el-GR" dirty="0"/>
          </a:p>
          <a:p>
            <a:r>
              <a:rPr lang="el-GR" dirty="0"/>
              <a:t>Παράδειγμα: Η "ελευθερία", η "δημοκρατία«</a:t>
            </a:r>
          </a:p>
          <a:p>
            <a:endParaRPr lang="el-GR" dirty="0"/>
          </a:p>
          <a:p>
            <a:endParaRPr lang="el-GR" dirty="0"/>
          </a:p>
          <a:p>
            <a:r>
              <a:rPr lang="el-GR" b="1" dirty="0"/>
              <a:t>Θεωρία Ορισμός:</a:t>
            </a:r>
            <a:r>
              <a:rPr lang="el-GR" dirty="0"/>
              <a:t> Η θεωρία είναι ένα σύνολο συστηματοποιημένων εννοιών, κανόνων, αρχών και προτάσεων, που εξηγούν ή ερμηνεύουν ένα φαινόμενο ή μια κατηγορία φαινομένων.</a:t>
            </a:r>
          </a:p>
          <a:p>
            <a:endParaRPr lang="el-GR" dirty="0"/>
          </a:p>
          <a:p>
            <a:r>
              <a:rPr lang="el-GR" dirty="0"/>
              <a:t>Παράδειγμα: Η "θεωρία της σχετικότητας" του Αϊνστάιν, η "θεωρία της εξέλιξης" του Δαρβίνου</a:t>
            </a:r>
          </a:p>
          <a:p>
            <a:endParaRPr lang="el-GR" dirty="0"/>
          </a:p>
          <a:p>
            <a:endParaRPr lang="el-GR" dirty="0"/>
          </a:p>
          <a:p>
            <a:r>
              <a:rPr lang="el-GR" b="1" dirty="0">
                <a:highlight>
                  <a:srgbClr val="FFFF00"/>
                </a:highlight>
              </a:rPr>
              <a:t>Διαφορά έννοιας – θεωρίας: </a:t>
            </a:r>
            <a:r>
              <a:rPr lang="el-GR" dirty="0">
                <a:highlight>
                  <a:srgbClr val="FFFF00"/>
                </a:highlight>
              </a:rPr>
              <a:t>Η έννοια είναι το βασικό νοητικό εργαλείο, το "δομικό υλικό".  Η θεωρία είναι ένα οργανωμένο σύνολο από έννοιες και προτάσεις που συνθέτουν μια ολοκληρωμένη ερμηνεία ή εξήγηση.</a:t>
            </a:r>
          </a:p>
          <a:p>
            <a:endParaRPr lang="el-GR" dirty="0">
              <a:highlight>
                <a:srgbClr val="FFFF00"/>
              </a:highlight>
            </a:endParaRPr>
          </a:p>
          <a:p>
            <a:r>
              <a:rPr lang="el-GR" dirty="0">
                <a:highlight>
                  <a:srgbClr val="FFFF00"/>
                </a:highlight>
              </a:rPr>
              <a:t> Δηλαδή, η έννοια είναι πιο απλή και μεμονωμένη, ενώ η θεωρία είναι πιο σύνθετη και συστηματική.</a:t>
            </a:r>
            <a:endParaRPr lang="en-US" dirty="0">
              <a:highlight>
                <a:srgbClr val="FFFF00"/>
              </a:highlight>
            </a:endParaRPr>
          </a:p>
        </p:txBody>
      </p:sp>
      <p:pic>
        <p:nvPicPr>
          <p:cNvPr id="11" name="Picture 10">
            <a:extLst>
              <a:ext uri="{FF2B5EF4-FFF2-40B4-BE49-F238E27FC236}">
                <a16:creationId xmlns:a16="http://schemas.microsoft.com/office/drawing/2014/main" id="{3070AD87-98A2-40DE-9500-CBE46E9E5359}"/>
              </a:ext>
            </a:extLst>
          </p:cNvPr>
          <p:cNvPicPr>
            <a:picLocks noChangeAspect="1"/>
          </p:cNvPicPr>
          <p:nvPr/>
        </p:nvPicPr>
        <p:blipFill rotWithShape="1">
          <a:blip r:embed="rId2">
            <a:extLst>
              <a:ext uri="{28A0092B-C50C-407E-A947-70E740481C1C}">
                <a14:useLocalDpi xmlns:a14="http://schemas.microsoft.com/office/drawing/2010/main" val="0"/>
              </a:ext>
            </a:extLst>
          </a:blip>
          <a:srcRect t="17914"/>
          <a:stretch/>
        </p:blipFill>
        <p:spPr>
          <a:xfrm>
            <a:off x="9768906" y="209938"/>
            <a:ext cx="1805410" cy="922580"/>
          </a:xfrm>
          <a:prstGeom prst="rect">
            <a:avLst/>
          </a:prstGeom>
        </p:spPr>
      </p:pic>
    </p:spTree>
    <p:extLst>
      <p:ext uri="{BB962C8B-B14F-4D97-AF65-F5344CB8AC3E}">
        <p14:creationId xmlns:p14="http://schemas.microsoft.com/office/powerpoint/2010/main" val="1991479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CA97DC-3AC9-4AE5-B010-281175207D71}"/>
              </a:ext>
            </a:extLst>
          </p:cNvPr>
          <p:cNvSpPr txBox="1"/>
          <p:nvPr/>
        </p:nvSpPr>
        <p:spPr>
          <a:xfrm>
            <a:off x="3070371" y="2890391"/>
            <a:ext cx="5285064" cy="1077218"/>
          </a:xfrm>
          <a:prstGeom prst="rect">
            <a:avLst/>
          </a:prstGeom>
          <a:noFill/>
        </p:spPr>
        <p:txBody>
          <a:bodyPr wrap="square" rtlCol="0">
            <a:spAutoFit/>
          </a:bodyPr>
          <a:lstStyle/>
          <a:p>
            <a:pPr algn="ctr"/>
            <a:r>
              <a:rPr lang="el-GR" sz="2800" dirty="0"/>
              <a:t>Ευχαριστώ για την προσοχή σας</a:t>
            </a:r>
          </a:p>
          <a:p>
            <a:pPr algn="ctr"/>
            <a:r>
              <a:rPr lang="en-US" b="0" i="0" dirty="0">
                <a:solidFill>
                  <a:srgbClr val="284B71"/>
                </a:solidFill>
                <a:effectLst/>
                <a:latin typeface="Roboto" panose="02000000000000000000" pitchFamily="2" charset="0"/>
              </a:rPr>
              <a:t> </a:t>
            </a:r>
            <a:r>
              <a:rPr lang="en-US" b="0" i="0" u="none" strike="noStrike" dirty="0">
                <a:solidFill>
                  <a:srgbClr val="F5A125"/>
                </a:solidFill>
                <a:effectLst/>
                <a:latin typeface="Roboto" panose="02000000000000000000" pitchFamily="2" charset="0"/>
                <a:hlinkClick r:id="rId2"/>
              </a:rPr>
              <a:t>chriskaradim@ionio.gr</a:t>
            </a:r>
            <a:r>
              <a:rPr lang="el-GR" b="0" i="0" u="none" strike="noStrike" dirty="0">
                <a:solidFill>
                  <a:srgbClr val="F5A125"/>
                </a:solidFill>
                <a:effectLst/>
                <a:latin typeface="Roboto" panose="02000000000000000000" pitchFamily="2" charset="0"/>
              </a:rPr>
              <a:t> </a:t>
            </a:r>
            <a:endParaRPr lang="el-GR" dirty="0"/>
          </a:p>
          <a:p>
            <a:endParaRPr lang="en-US" dirty="0"/>
          </a:p>
        </p:txBody>
      </p:sp>
    </p:spTree>
    <p:extLst>
      <p:ext uri="{BB962C8B-B14F-4D97-AF65-F5344CB8AC3E}">
        <p14:creationId xmlns:p14="http://schemas.microsoft.com/office/powerpoint/2010/main" val="342134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5DA40F-EC7D-49FE-B30C-ECFBB93A1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062" y="0"/>
            <a:ext cx="10299875" cy="6858000"/>
          </a:xfrm>
          <a:prstGeom prst="rect">
            <a:avLst/>
          </a:prstGeom>
        </p:spPr>
      </p:pic>
    </p:spTree>
    <p:extLst>
      <p:ext uri="{BB962C8B-B14F-4D97-AF65-F5344CB8AC3E}">
        <p14:creationId xmlns:p14="http://schemas.microsoft.com/office/powerpoint/2010/main" val="3228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C7FD1E-3747-48C1-9DFD-D2A5FA696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856" y="715561"/>
            <a:ext cx="4458322" cy="5544324"/>
          </a:xfrm>
          <a:prstGeom prst="rect">
            <a:avLst/>
          </a:prstGeom>
        </p:spPr>
      </p:pic>
      <p:pic>
        <p:nvPicPr>
          <p:cNvPr id="7" name="Picture 6">
            <a:extLst>
              <a:ext uri="{FF2B5EF4-FFF2-40B4-BE49-F238E27FC236}">
                <a16:creationId xmlns:a16="http://schemas.microsoft.com/office/drawing/2014/main" id="{8A83097E-3609-44D1-B04B-36B11CAAC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196" y="1700169"/>
            <a:ext cx="5715000" cy="3810000"/>
          </a:xfrm>
          <a:prstGeom prst="rect">
            <a:avLst/>
          </a:prstGeom>
        </p:spPr>
      </p:pic>
    </p:spTree>
    <p:extLst>
      <p:ext uri="{BB962C8B-B14F-4D97-AF65-F5344CB8AC3E}">
        <p14:creationId xmlns:p14="http://schemas.microsoft.com/office/powerpoint/2010/main" val="19281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E2F1BD-7431-4126-BABA-F2FF8F355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82" y="395330"/>
            <a:ext cx="9994084" cy="6246303"/>
          </a:xfrm>
          <a:prstGeom prst="rect">
            <a:avLst/>
          </a:prstGeom>
        </p:spPr>
      </p:pic>
    </p:spTree>
    <p:extLst>
      <p:ext uri="{BB962C8B-B14F-4D97-AF65-F5344CB8AC3E}">
        <p14:creationId xmlns:p14="http://schemas.microsoft.com/office/powerpoint/2010/main" val="387514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F5F9E2-0997-4EDD-A3AF-CD61C80FA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163" y="0"/>
            <a:ext cx="6858000" cy="6858000"/>
          </a:xfrm>
          <a:prstGeom prst="rect">
            <a:avLst/>
          </a:prstGeom>
        </p:spPr>
      </p:pic>
    </p:spTree>
    <p:extLst>
      <p:ext uri="{BB962C8B-B14F-4D97-AF65-F5344CB8AC3E}">
        <p14:creationId xmlns:p14="http://schemas.microsoft.com/office/powerpoint/2010/main" val="342681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D47AA7-2001-4BD2-8CFC-358E60226572}"/>
              </a:ext>
            </a:extLst>
          </p:cNvPr>
          <p:cNvSpPr txBox="1"/>
          <p:nvPr/>
        </p:nvSpPr>
        <p:spPr>
          <a:xfrm>
            <a:off x="2233918" y="3141488"/>
            <a:ext cx="7724163" cy="369332"/>
          </a:xfrm>
          <a:prstGeom prst="rect">
            <a:avLst/>
          </a:prstGeom>
          <a:noFill/>
        </p:spPr>
        <p:txBody>
          <a:bodyPr wrap="square">
            <a:spAutoFit/>
          </a:bodyPr>
          <a:lstStyle/>
          <a:p>
            <a:r>
              <a:rPr lang="el-GR" b="1" dirty="0"/>
              <a:t>Ως έρευνα, θα μπορούσαμε να χαρακτηρίσουμε την αναζήτηση της γνώσης.</a:t>
            </a:r>
            <a:endParaRPr lang="en-US" b="1" dirty="0"/>
          </a:p>
        </p:txBody>
      </p:sp>
    </p:spTree>
    <p:extLst>
      <p:ext uri="{BB962C8B-B14F-4D97-AF65-F5344CB8AC3E}">
        <p14:creationId xmlns:p14="http://schemas.microsoft.com/office/powerpoint/2010/main" val="185676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6C96F5-2E52-4A96-8F28-F77C39559361}"/>
              </a:ext>
            </a:extLst>
          </p:cNvPr>
          <p:cNvSpPr txBox="1"/>
          <p:nvPr/>
        </p:nvSpPr>
        <p:spPr>
          <a:xfrm>
            <a:off x="247850" y="1028342"/>
            <a:ext cx="6097604" cy="369332"/>
          </a:xfrm>
          <a:prstGeom prst="rect">
            <a:avLst/>
          </a:prstGeom>
          <a:noFill/>
        </p:spPr>
        <p:txBody>
          <a:bodyPr wrap="square">
            <a:spAutoFit/>
          </a:bodyPr>
          <a:lstStyle/>
          <a:p>
            <a:r>
              <a:rPr lang="en-US" b="1" dirty="0"/>
              <a:t>Kerlinger</a:t>
            </a:r>
            <a:r>
              <a:rPr lang="en-US" dirty="0"/>
              <a:t> </a:t>
            </a:r>
            <a:r>
              <a:rPr lang="en-US" b="1" dirty="0"/>
              <a:t>(1986)</a:t>
            </a:r>
          </a:p>
        </p:txBody>
      </p:sp>
      <p:sp>
        <p:nvSpPr>
          <p:cNvPr id="7" name="TextBox 6">
            <a:extLst>
              <a:ext uri="{FF2B5EF4-FFF2-40B4-BE49-F238E27FC236}">
                <a16:creationId xmlns:a16="http://schemas.microsoft.com/office/drawing/2014/main" id="{5AD3CA4F-1CB5-4B23-9D82-A099759B4512}"/>
              </a:ext>
            </a:extLst>
          </p:cNvPr>
          <p:cNvSpPr txBox="1"/>
          <p:nvPr/>
        </p:nvSpPr>
        <p:spPr>
          <a:xfrm>
            <a:off x="247849" y="1412062"/>
            <a:ext cx="11571973" cy="646331"/>
          </a:xfrm>
          <a:prstGeom prst="rect">
            <a:avLst/>
          </a:prstGeom>
          <a:noFill/>
        </p:spPr>
        <p:txBody>
          <a:bodyPr wrap="square">
            <a:spAutoFit/>
          </a:bodyPr>
          <a:lstStyle/>
          <a:p>
            <a:r>
              <a:rPr lang="el-GR" dirty="0"/>
              <a:t>Έρευνα είναι μια συστηματική, ελεγχόμενη, εμπειρική και κριτική διερεύνηση υποθετικών προτάσεων σχετικά με τις υποτιθέμενες σχέσεις ανάμεσα στα φυσικά φαινόμενα.</a:t>
            </a:r>
            <a:endParaRPr lang="en-US" dirty="0"/>
          </a:p>
        </p:txBody>
      </p:sp>
      <p:sp>
        <p:nvSpPr>
          <p:cNvPr id="9" name="TextBox 8">
            <a:extLst>
              <a:ext uri="{FF2B5EF4-FFF2-40B4-BE49-F238E27FC236}">
                <a16:creationId xmlns:a16="http://schemas.microsoft.com/office/drawing/2014/main" id="{33D0E6DF-2214-4896-A59E-657DCF6209BC}"/>
              </a:ext>
            </a:extLst>
          </p:cNvPr>
          <p:cNvSpPr txBox="1"/>
          <p:nvPr/>
        </p:nvSpPr>
        <p:spPr>
          <a:xfrm>
            <a:off x="247849" y="2565730"/>
            <a:ext cx="11158087" cy="646331"/>
          </a:xfrm>
          <a:prstGeom prst="rect">
            <a:avLst/>
          </a:prstGeom>
          <a:noFill/>
        </p:spPr>
        <p:txBody>
          <a:bodyPr wrap="square">
            <a:spAutoFit/>
          </a:bodyPr>
          <a:lstStyle/>
          <a:p>
            <a:r>
              <a:rPr lang="el-GR" dirty="0"/>
              <a:t>Έρευνα είναι μια διαδικασία βημάτων που χρησιμοποιούνται για τη συλλογή και ανάλυση πληροφοριών με σκοπό την αύξηση της κατανόησης ενός θέματος ή ζητήματος.</a:t>
            </a:r>
            <a:endParaRPr lang="en-US" dirty="0"/>
          </a:p>
        </p:txBody>
      </p:sp>
      <p:sp>
        <p:nvSpPr>
          <p:cNvPr id="11" name="TextBox 10">
            <a:extLst>
              <a:ext uri="{FF2B5EF4-FFF2-40B4-BE49-F238E27FC236}">
                <a16:creationId xmlns:a16="http://schemas.microsoft.com/office/drawing/2014/main" id="{11583DC7-75AE-47CD-8048-E341863235B5}"/>
              </a:ext>
            </a:extLst>
          </p:cNvPr>
          <p:cNvSpPr txBox="1"/>
          <p:nvPr/>
        </p:nvSpPr>
        <p:spPr>
          <a:xfrm>
            <a:off x="247850" y="2196398"/>
            <a:ext cx="6097604" cy="369332"/>
          </a:xfrm>
          <a:prstGeom prst="rect">
            <a:avLst/>
          </a:prstGeom>
          <a:noFill/>
        </p:spPr>
        <p:txBody>
          <a:bodyPr wrap="square">
            <a:spAutoFit/>
          </a:bodyPr>
          <a:lstStyle/>
          <a:p>
            <a:r>
              <a:rPr lang="en-US" b="1" dirty="0"/>
              <a:t>Creswell</a:t>
            </a:r>
            <a:r>
              <a:rPr lang="en-US" dirty="0"/>
              <a:t> </a:t>
            </a:r>
            <a:r>
              <a:rPr lang="en-US" b="1" dirty="0"/>
              <a:t>(2014)</a:t>
            </a:r>
          </a:p>
        </p:txBody>
      </p:sp>
      <p:sp>
        <p:nvSpPr>
          <p:cNvPr id="12" name="TextBox 11">
            <a:extLst>
              <a:ext uri="{FF2B5EF4-FFF2-40B4-BE49-F238E27FC236}">
                <a16:creationId xmlns:a16="http://schemas.microsoft.com/office/drawing/2014/main" id="{3B4950AF-C8C4-49EF-A7C6-18062A5AE35C}"/>
              </a:ext>
            </a:extLst>
          </p:cNvPr>
          <p:cNvSpPr txBox="1"/>
          <p:nvPr/>
        </p:nvSpPr>
        <p:spPr>
          <a:xfrm>
            <a:off x="247849" y="244006"/>
            <a:ext cx="3429002" cy="646331"/>
          </a:xfrm>
          <a:prstGeom prst="rect">
            <a:avLst/>
          </a:prstGeom>
          <a:noFill/>
        </p:spPr>
        <p:txBody>
          <a:bodyPr wrap="square" rtlCol="0">
            <a:spAutoFit/>
          </a:bodyPr>
          <a:lstStyle/>
          <a:p>
            <a:r>
              <a:rPr lang="el-GR" b="1" dirty="0"/>
              <a:t>Ορισμοί έρευνας </a:t>
            </a:r>
          </a:p>
          <a:p>
            <a:r>
              <a:rPr lang="el-GR" b="1" dirty="0"/>
              <a:t>(Τι ορίζεται ως έρευνα</a:t>
            </a:r>
            <a:r>
              <a:rPr lang="en-US" b="1" dirty="0"/>
              <a:t>;) </a:t>
            </a:r>
          </a:p>
        </p:txBody>
      </p:sp>
      <p:pic>
        <p:nvPicPr>
          <p:cNvPr id="15" name="Picture 14">
            <a:extLst>
              <a:ext uri="{FF2B5EF4-FFF2-40B4-BE49-F238E27FC236}">
                <a16:creationId xmlns:a16="http://schemas.microsoft.com/office/drawing/2014/main" id="{2D2C21CB-29F1-4686-942C-30E52B536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873" y="3212061"/>
            <a:ext cx="1554064" cy="967446"/>
          </a:xfrm>
          <a:prstGeom prst="rect">
            <a:avLst/>
          </a:prstGeom>
        </p:spPr>
      </p:pic>
      <p:grpSp>
        <p:nvGrpSpPr>
          <p:cNvPr id="17" name="Group 16">
            <a:extLst>
              <a:ext uri="{FF2B5EF4-FFF2-40B4-BE49-F238E27FC236}">
                <a16:creationId xmlns:a16="http://schemas.microsoft.com/office/drawing/2014/main" id="{6BABDD19-15EF-41F3-B6C4-2C5D53570EC4}"/>
              </a:ext>
            </a:extLst>
          </p:cNvPr>
          <p:cNvGrpSpPr/>
          <p:nvPr/>
        </p:nvGrpSpPr>
        <p:grpSpPr>
          <a:xfrm>
            <a:off x="348912" y="4396474"/>
            <a:ext cx="11369845" cy="1653584"/>
            <a:chOff x="348912" y="4396474"/>
            <a:chExt cx="11369845" cy="1653584"/>
          </a:xfrm>
        </p:grpSpPr>
        <p:sp>
          <p:nvSpPr>
            <p:cNvPr id="16" name="Rectangle 15">
              <a:extLst>
                <a:ext uri="{FF2B5EF4-FFF2-40B4-BE49-F238E27FC236}">
                  <a16:creationId xmlns:a16="http://schemas.microsoft.com/office/drawing/2014/main" id="{CA883008-82C5-4B18-AEB7-D70D0D829784}"/>
                </a:ext>
              </a:extLst>
            </p:cNvPr>
            <p:cNvSpPr/>
            <p:nvPr/>
          </p:nvSpPr>
          <p:spPr>
            <a:xfrm>
              <a:off x="348912" y="4396474"/>
              <a:ext cx="11369845" cy="1653584"/>
            </a:xfrm>
            <a:prstGeom prst="rect">
              <a:avLst/>
            </a:prstGeom>
            <a:ln w="5715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sp>
          <p:nvSpPr>
            <p:cNvPr id="14" name="TextBox 13">
              <a:extLst>
                <a:ext uri="{FF2B5EF4-FFF2-40B4-BE49-F238E27FC236}">
                  <a16:creationId xmlns:a16="http://schemas.microsoft.com/office/drawing/2014/main" id="{360B88AB-068B-4856-BA55-21659210AC78}"/>
                </a:ext>
              </a:extLst>
            </p:cNvPr>
            <p:cNvSpPr txBox="1"/>
            <p:nvPr/>
          </p:nvSpPr>
          <p:spPr>
            <a:xfrm>
              <a:off x="473243" y="4533790"/>
              <a:ext cx="11052208" cy="1295868"/>
            </a:xfrm>
            <a:prstGeom prst="rect">
              <a:avLst/>
            </a:prstGeom>
            <a:noFill/>
          </p:spPr>
          <p:txBody>
            <a:bodyPr wrap="square">
              <a:spAutoFit/>
            </a:bodyPr>
            <a:lstStyle/>
            <a:p>
              <a:pPr>
                <a:lnSpc>
                  <a:spcPct val="150000"/>
                </a:lnSpc>
              </a:pPr>
              <a:r>
                <a:rPr lang="el-GR" dirty="0">
                  <a:highlight>
                    <a:srgbClr val="FFFF00"/>
                  </a:highlight>
                </a:rPr>
                <a:t>Έρευνα είναι η συστηματική, εμπειρική και κριτική διερεύνηση ενός ζητήματος ή προβλήματος, με χρήση μεθόδων που βασίζονται σε θεωρία ή υπόθεση, με σκοπό την αύξηση της γνώσης, την εξήγηση φαινομένων και, όπου είναι δυνατό, τη διατύπωση γενικεύσεων ή εφαρμογών.</a:t>
              </a:r>
              <a:endParaRPr lang="en-US" dirty="0">
                <a:highlight>
                  <a:srgbClr val="FFFF00"/>
                </a:highlight>
              </a:endParaRPr>
            </a:p>
          </p:txBody>
        </p:sp>
      </p:grpSp>
    </p:spTree>
    <p:extLst>
      <p:ext uri="{BB962C8B-B14F-4D97-AF65-F5344CB8AC3E}">
        <p14:creationId xmlns:p14="http://schemas.microsoft.com/office/powerpoint/2010/main" val="1423883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FB8164D-61D5-47D1-940C-83BF1E504BF9}"/>
              </a:ext>
            </a:extLst>
          </p:cNvPr>
          <p:cNvSpPr txBox="1"/>
          <p:nvPr/>
        </p:nvSpPr>
        <p:spPr>
          <a:xfrm>
            <a:off x="421105" y="128829"/>
            <a:ext cx="6097604" cy="369332"/>
          </a:xfrm>
          <a:prstGeom prst="rect">
            <a:avLst/>
          </a:prstGeom>
          <a:noFill/>
        </p:spPr>
        <p:txBody>
          <a:bodyPr wrap="square">
            <a:spAutoFit/>
          </a:bodyPr>
          <a:lstStyle/>
          <a:p>
            <a:r>
              <a:rPr lang="el-GR" b="1" dirty="0"/>
              <a:t>Μέθοδοι και μεθοδολογία έρευνας: Η διαφορά</a:t>
            </a:r>
            <a:endParaRPr lang="en-US" b="1" dirty="0"/>
          </a:p>
        </p:txBody>
      </p:sp>
      <p:sp>
        <p:nvSpPr>
          <p:cNvPr id="14" name="TextBox 13">
            <a:extLst>
              <a:ext uri="{FF2B5EF4-FFF2-40B4-BE49-F238E27FC236}">
                <a16:creationId xmlns:a16="http://schemas.microsoft.com/office/drawing/2014/main" id="{41B64235-F258-496A-9B38-1A18558A8544}"/>
              </a:ext>
            </a:extLst>
          </p:cNvPr>
          <p:cNvSpPr txBox="1"/>
          <p:nvPr/>
        </p:nvSpPr>
        <p:spPr>
          <a:xfrm>
            <a:off x="421105" y="546394"/>
            <a:ext cx="10955956" cy="6281848"/>
          </a:xfrm>
          <a:prstGeom prst="rect">
            <a:avLst/>
          </a:prstGeom>
          <a:noFill/>
        </p:spPr>
        <p:txBody>
          <a:bodyPr wrap="square">
            <a:spAutoFit/>
          </a:bodyPr>
          <a:lstStyle/>
          <a:p>
            <a:pPr algn="just">
              <a:lnSpc>
                <a:spcPct val="150000"/>
              </a:lnSpc>
            </a:pPr>
            <a:r>
              <a:rPr lang="el-GR" dirty="0">
                <a:highlight>
                  <a:srgbClr val="FFFF00"/>
                </a:highlight>
              </a:rPr>
              <a:t>Μέθοδοι έρευνας: </a:t>
            </a:r>
          </a:p>
          <a:p>
            <a:pPr algn="just">
              <a:lnSpc>
                <a:spcPct val="150000"/>
              </a:lnSpc>
            </a:pPr>
            <a:r>
              <a:rPr lang="el-GR" dirty="0">
                <a:highlight>
                  <a:srgbClr val="FFFF00"/>
                </a:highlight>
              </a:rPr>
              <a:t>Είναι τα εργαλεία ή οι τεχνικές που χρησιμοποιεί ο ερευνητής για να συλλέξει και να αναλύσει δεδομένα.</a:t>
            </a:r>
            <a:r>
              <a:rPr lang="en-US" dirty="0">
                <a:highlight>
                  <a:srgbClr val="FFFF00"/>
                </a:highlight>
              </a:rPr>
              <a:t> </a:t>
            </a:r>
            <a:r>
              <a:rPr lang="el-GR" dirty="0">
                <a:highlight>
                  <a:srgbClr val="FFFF00"/>
                </a:highlight>
              </a:rPr>
              <a:t>Παραδείγματα: ερωτηματολόγια, συνεντεύξεις, πειράματα, παρατήρηση, στατιστική ανάλυση.</a:t>
            </a:r>
            <a:r>
              <a:rPr lang="en-US" dirty="0">
                <a:highlight>
                  <a:srgbClr val="FFFF00"/>
                </a:highlight>
              </a:rPr>
              <a:t> </a:t>
            </a:r>
            <a:r>
              <a:rPr lang="el-GR" dirty="0">
                <a:highlight>
                  <a:srgbClr val="FFFF00"/>
                </a:highlight>
              </a:rPr>
              <a:t>Δηλαδή, οι μέθοδοι απαντούν στο «πώς θα μαζέψω ή θα επεξεργαστώ τα δεδομένα;».</a:t>
            </a:r>
            <a:endParaRPr lang="en-US" dirty="0">
              <a:highlight>
                <a:srgbClr val="FFFF00"/>
              </a:highlight>
            </a:endParaRPr>
          </a:p>
          <a:p>
            <a:pPr algn="just">
              <a:lnSpc>
                <a:spcPct val="150000"/>
              </a:lnSpc>
            </a:pPr>
            <a:endParaRPr lang="en-US" dirty="0">
              <a:highlight>
                <a:srgbClr val="FFFF00"/>
              </a:highlight>
            </a:endParaRPr>
          </a:p>
          <a:p>
            <a:pPr algn="just">
              <a:lnSpc>
                <a:spcPct val="150000"/>
              </a:lnSpc>
            </a:pPr>
            <a:r>
              <a:rPr lang="el-GR" dirty="0">
                <a:highlight>
                  <a:srgbClr val="FFFF00"/>
                </a:highlight>
              </a:rPr>
              <a:t>Μεθοδολογία έρευνας: </a:t>
            </a:r>
            <a:r>
              <a:rPr lang="en-US" dirty="0">
                <a:highlight>
                  <a:srgbClr val="FFFF00"/>
                </a:highlight>
              </a:rPr>
              <a:t> </a:t>
            </a:r>
            <a:endParaRPr lang="el-GR" dirty="0">
              <a:highlight>
                <a:srgbClr val="FFFF00"/>
              </a:highlight>
            </a:endParaRPr>
          </a:p>
          <a:p>
            <a:pPr algn="just">
              <a:lnSpc>
                <a:spcPct val="150000"/>
              </a:lnSpc>
            </a:pPr>
            <a:r>
              <a:rPr lang="el-GR" b="0" i="0" dirty="0">
                <a:effectLst/>
                <a:highlight>
                  <a:srgbClr val="FFFF00"/>
                </a:highlight>
              </a:rPr>
              <a:t>Η ερευνητική μεθοδολογία ή μεθοδολογία της έρευνας είναι ένα συστηματικό πλαίσιο που χρησιμοποιείται για την επίλυση του ερευνητικού προβλήματος με τη χρήση των καλύτερων και πιο εφικτών μεθόδων για τη διεξαγωγή της έρευνας, ενώ παράλληλα ευθυγραμμίζεται με τον σκοπό και τους στόχους της έρευνάς σας.</a:t>
            </a:r>
          </a:p>
          <a:p>
            <a:pPr algn="just">
              <a:lnSpc>
                <a:spcPct val="150000"/>
              </a:lnSpc>
            </a:pPr>
            <a:r>
              <a:rPr lang="el-GR" dirty="0">
                <a:highlight>
                  <a:srgbClr val="FFFF00"/>
                </a:highlight>
              </a:rPr>
              <a:t>Δηλαδή, η μεθοδολογία απαντά στο «γιατί διάλεξα αυτές τις μεθόδους και πώς εξυπηρετούν τον σκοπό της έρευνας;». </a:t>
            </a:r>
          </a:p>
          <a:p>
            <a:pPr algn="just">
              <a:lnSpc>
                <a:spcPct val="150000"/>
              </a:lnSpc>
            </a:pPr>
            <a:endParaRPr lang="el-GR" dirty="0"/>
          </a:p>
          <a:p>
            <a:pPr algn="just">
              <a:lnSpc>
                <a:spcPct val="150000"/>
              </a:lnSpc>
            </a:pPr>
            <a:r>
              <a:rPr lang="el-GR" dirty="0"/>
              <a:t>Παράδειγμα: Αν κάνω έρευνα για την ικανοποίηση πελατών: </a:t>
            </a:r>
          </a:p>
          <a:p>
            <a:pPr algn="just">
              <a:lnSpc>
                <a:spcPct val="150000"/>
              </a:lnSpc>
            </a:pPr>
            <a:r>
              <a:rPr lang="el-GR" dirty="0"/>
              <a:t>Μέθοδος: ερωτηματολόγιο με κλειστές ερωτήσεις.</a:t>
            </a:r>
          </a:p>
          <a:p>
            <a:pPr algn="just">
              <a:lnSpc>
                <a:spcPct val="150000"/>
              </a:lnSpc>
            </a:pPr>
            <a:r>
              <a:rPr lang="el-GR" dirty="0"/>
              <a:t>Μεθοδολογία: ποσοτική έρευνα, γιατί θέλω μετρήσιμα, συγκρίσιμα αποτελέσματα που θα αναλυθούν στατιστικά.</a:t>
            </a:r>
            <a:endParaRPr lang="en-US" dirty="0"/>
          </a:p>
        </p:txBody>
      </p:sp>
      <p:pic>
        <p:nvPicPr>
          <p:cNvPr id="16" name="Picture 15">
            <a:extLst>
              <a:ext uri="{FF2B5EF4-FFF2-40B4-BE49-F238E27FC236}">
                <a16:creationId xmlns:a16="http://schemas.microsoft.com/office/drawing/2014/main" id="{48BA40EE-C301-4209-A778-BFBF385B7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831" y="0"/>
            <a:ext cx="1554064" cy="967446"/>
          </a:xfrm>
          <a:prstGeom prst="rect">
            <a:avLst/>
          </a:prstGeom>
        </p:spPr>
      </p:pic>
    </p:spTree>
    <p:extLst>
      <p:ext uri="{BB962C8B-B14F-4D97-AF65-F5344CB8AC3E}">
        <p14:creationId xmlns:p14="http://schemas.microsoft.com/office/powerpoint/2010/main" val="40575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9921F9-364F-4B8F-BB27-245989BF1F76}"/>
              </a:ext>
            </a:extLst>
          </p:cNvPr>
          <p:cNvSpPr txBox="1"/>
          <p:nvPr/>
        </p:nvSpPr>
        <p:spPr>
          <a:xfrm>
            <a:off x="267100" y="612844"/>
            <a:ext cx="11071460" cy="5632311"/>
          </a:xfrm>
          <a:prstGeom prst="rect">
            <a:avLst/>
          </a:prstGeom>
          <a:noFill/>
        </p:spPr>
        <p:txBody>
          <a:bodyPr wrap="square">
            <a:spAutoFit/>
          </a:bodyPr>
          <a:lstStyle/>
          <a:p>
            <a:r>
              <a:rPr lang="el-GR" dirty="0"/>
              <a:t>Σύμφωνα με τον </a:t>
            </a:r>
            <a:r>
              <a:rPr lang="el-GR" dirty="0" err="1"/>
              <a:t>Bellenger</a:t>
            </a:r>
            <a:r>
              <a:rPr lang="el-GR" dirty="0"/>
              <a:t> και τον </a:t>
            </a:r>
            <a:r>
              <a:rPr lang="el-GR" dirty="0" err="1"/>
              <a:t>Greenberg</a:t>
            </a:r>
            <a:r>
              <a:rPr lang="el-GR" dirty="0"/>
              <a:t> (1978) μπορούμε να χαρακτηρίσουμε την ποιότητα μιας καλής έρευνας με τα παρακάτω: </a:t>
            </a:r>
          </a:p>
          <a:p>
            <a:endParaRPr lang="el-GR" dirty="0"/>
          </a:p>
          <a:p>
            <a:pPr marL="342900" indent="-342900">
              <a:buAutoNum type="arabicPeriod"/>
            </a:pPr>
            <a:r>
              <a:rPr lang="el-GR" dirty="0"/>
              <a:t>Μια καλή έρευνα είναι συστηματική: Σημαίνει ότι η έρευνα είναι δομημένη με συγκεκριμένα βήματα που πρέπει να λαμβάνονται υπόψη, σε μια συγκεκριμένη ακολουθία ,σύμφωνα με ένα καλά καθορισμένο σύνολο κανόνων. Το συστηματικό χαρακτηριστικό της έρευνας δεν αποκλείει τη δημιουργική σκέψη, αλλά σίγουρα απορρίπτει τη χρήση της εικασίας και της διαίσθησης για να καταλήξει σε συμπεράσματα. </a:t>
            </a:r>
          </a:p>
          <a:p>
            <a:pPr marL="342900" indent="-342900">
              <a:buAutoNum type="arabicPeriod"/>
            </a:pPr>
            <a:endParaRPr lang="el-GR" dirty="0"/>
          </a:p>
          <a:p>
            <a:pPr marL="342900" indent="-342900">
              <a:buAutoNum type="arabicPeriod"/>
            </a:pPr>
            <a:r>
              <a:rPr lang="el-GR" dirty="0"/>
              <a:t> Μια καλή έρευνα είναι λογική: Αυτό συνεπάγεται ότι η έρευνα καθοδηγείται από τους κανόνες της λογικής συλλογιστικής και η λογική διαδικασία της επαγωγής και των πορισμάτων έχει μεγάλη αξία στην υλοποίηση της έρευνας. Η επαγωγή είναι η διαδικασία της συλλογιστικής από ένα μέρος στο σύνολο, ενώ το πόρισμα είναι η διαδικασία της συλλογιστικής από κάποια προϋπόθεση σε ένα συμπέρασμα που προκύπτει από αυτή την ίδια προϋπόθεση. Στην πραγματικότητα, ο λογικός συλλογισμός καθιστά την έρευνα πιο ουσιαστική στο πλαίσιο της διαδικασίας λήψης αποφάσεων. </a:t>
            </a:r>
          </a:p>
          <a:p>
            <a:endParaRPr lang="el-GR" dirty="0"/>
          </a:p>
          <a:p>
            <a:pPr marL="342900" indent="-342900">
              <a:buAutoNum type="arabicPeriod"/>
            </a:pPr>
            <a:r>
              <a:rPr lang="el-GR" dirty="0"/>
              <a:t>Μια καλή έρευνα είναι εμπειρική: Υποδηλώνει ότι η έρευνα σχετίζεται βασικά με μία ή περισσότερες πτυχές μιας πραγματικής κατάστασης και ασχολείται με συγκεκριμένα δεδομένα που παρέχουν μια βάση για την εξωτερική εγκυρότητα των αποτελεσμάτων της έρευνας. 4. Μια καλή έρευνα μπορεί να αναπαραχθεί: Αυτό το χαρακτηριστικό επιτρέπει την επαλήθευση των αποτελεσμάτων της έρευνας με την αναπαραγωγή της μελέτης και την οικοδόμηση μιας βάσης για τη λήψη αποφάσεων.</a:t>
            </a:r>
            <a:endParaRPr lang="en-US" dirty="0"/>
          </a:p>
        </p:txBody>
      </p:sp>
    </p:spTree>
    <p:extLst>
      <p:ext uri="{BB962C8B-B14F-4D97-AF65-F5344CB8AC3E}">
        <p14:creationId xmlns:p14="http://schemas.microsoft.com/office/powerpoint/2010/main" val="1866266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1736</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karadimitriou</dc:creator>
  <cp:lastModifiedBy>christina karadimitriou</cp:lastModifiedBy>
  <cp:revision>30</cp:revision>
  <dcterms:created xsi:type="dcterms:W3CDTF">2025-09-12T05:31:55Z</dcterms:created>
  <dcterms:modified xsi:type="dcterms:W3CDTF">2025-10-03T10:36:58Z</dcterms:modified>
</cp:coreProperties>
</file>