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22"/>
  </p:notesMasterIdLst>
  <p:handoutMasterIdLst>
    <p:handoutMasterId r:id="rId23"/>
  </p:handoutMasterIdLst>
  <p:sldIdLst>
    <p:sldId id="256" r:id="rId2"/>
    <p:sldId id="398" r:id="rId3"/>
    <p:sldId id="428" r:id="rId4"/>
    <p:sldId id="429" r:id="rId5"/>
    <p:sldId id="430" r:id="rId6"/>
    <p:sldId id="431" r:id="rId7"/>
    <p:sldId id="432" r:id="rId8"/>
    <p:sldId id="433" r:id="rId9"/>
    <p:sldId id="434" r:id="rId10"/>
    <p:sldId id="435" r:id="rId11"/>
    <p:sldId id="436" r:id="rId12"/>
    <p:sldId id="437" r:id="rId13"/>
    <p:sldId id="438" r:id="rId14"/>
    <p:sldId id="439" r:id="rId15"/>
    <p:sldId id="445" r:id="rId16"/>
    <p:sldId id="440" r:id="rId17"/>
    <p:sldId id="441" r:id="rId18"/>
    <p:sldId id="442" r:id="rId19"/>
    <p:sldId id="443" r:id="rId20"/>
    <p:sldId id="444" r:id="rId21"/>
  </p:sldIdLst>
  <p:sldSz cx="9144000" cy="6858000" type="screen4x3"/>
  <p:notesSz cx="6858000" cy="9144000"/>
  <p:defaultTextStyle>
    <a:defPPr>
      <a:defRPr lang="el-GR"/>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20C"/>
    <a:srgbClr val="100E00"/>
    <a:srgbClr val="FFFFFF"/>
    <a:srgbClr val="FF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l-GR"/>
          </a:p>
        </p:txBody>
      </p:sp>
      <p:sp>
        <p:nvSpPr>
          <p:cNvPr id="94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9ADABD8F-47BE-4098-A677-A76B9030966F}" type="datetimeFigureOut">
              <a:rPr lang="el-GR"/>
              <a:pPr/>
              <a:t>15/12/2024</a:t>
            </a:fld>
            <a:endParaRPr lang="el-GR"/>
          </a:p>
        </p:txBody>
      </p:sp>
      <p:sp>
        <p:nvSpPr>
          <p:cNvPr id="94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l-GR"/>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DAACB66-7DC4-4A3B-B523-A8CE50B82A76}" type="slidenum">
              <a:rPr lang="el-GR"/>
              <a:pPr/>
              <a:t>‹#›</a:t>
            </a:fld>
            <a:endParaRPr lang="el-GR"/>
          </a:p>
        </p:txBody>
      </p:sp>
    </p:spTree>
    <p:extLst>
      <p:ext uri="{BB962C8B-B14F-4D97-AF65-F5344CB8AC3E}">
        <p14:creationId xmlns:p14="http://schemas.microsoft.com/office/powerpoint/2010/main" val="4128379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l-GR"/>
          </a:p>
        </p:txBody>
      </p:sp>
      <p:sp>
        <p:nvSpPr>
          <p:cNvPr id="280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l-GR"/>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0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280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l-GR"/>
          </a:p>
        </p:txBody>
      </p:sp>
      <p:sp>
        <p:nvSpPr>
          <p:cNvPr id="280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E01EB4C8-82F7-4B03-BB48-9A9FA3547375}" type="slidenum">
              <a:rPr lang="el-GR"/>
              <a:pPr>
                <a:defRPr/>
              </a:pPr>
              <a:t>‹#›</a:t>
            </a:fld>
            <a:endParaRPr lang="el-GR"/>
          </a:p>
        </p:txBody>
      </p:sp>
    </p:spTree>
    <p:extLst>
      <p:ext uri="{BB962C8B-B14F-4D97-AF65-F5344CB8AC3E}">
        <p14:creationId xmlns:p14="http://schemas.microsoft.com/office/powerpoint/2010/main" val="1849161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F257EE8-7EB1-46EB-978F-0D41B10B55AA}" type="slidenum">
              <a:rPr lang="el-GR" smtClean="0">
                <a:latin typeface="Arial" pitchFamily="34" charset="0"/>
              </a:rPr>
              <a:pPr/>
              <a:t>1</a:t>
            </a:fld>
            <a:endParaRPr lang="el-GR" smtClean="0">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l-GR" smtClean="0">
              <a:latin typeface="Arial" pitchFamily="34" charset="0"/>
            </a:endParaRPr>
          </a:p>
        </p:txBody>
      </p:sp>
    </p:spTree>
    <p:extLst>
      <p:ext uri="{BB962C8B-B14F-4D97-AF65-F5344CB8AC3E}">
        <p14:creationId xmlns:p14="http://schemas.microsoft.com/office/powerpoint/2010/main" val="4026352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GB" smtClean="0">
              <a:latin typeface="Arial" pitchFamily="34" charset="0"/>
            </a:endParaRPr>
          </a:p>
        </p:txBody>
      </p:sp>
    </p:spTree>
    <p:extLst>
      <p:ext uri="{BB962C8B-B14F-4D97-AF65-F5344CB8AC3E}">
        <p14:creationId xmlns:p14="http://schemas.microsoft.com/office/powerpoint/2010/main" val="885451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14400" y="4343400"/>
            <a:ext cx="5029200" cy="4114800"/>
          </a:xfrm>
          <a:noFill/>
          <a:ln/>
        </p:spPr>
        <p:txBody>
          <a:bodyPr/>
          <a:lstStyle/>
          <a:p>
            <a:endParaRPr lang="en-GB" smtClean="0">
              <a:latin typeface="Arial" pitchFamily="34" charset="0"/>
            </a:endParaRPr>
          </a:p>
        </p:txBody>
      </p:sp>
    </p:spTree>
    <p:extLst>
      <p:ext uri="{BB962C8B-B14F-4D97-AF65-F5344CB8AC3E}">
        <p14:creationId xmlns:p14="http://schemas.microsoft.com/office/powerpoint/2010/main" val="419323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298126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62532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208391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3988561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2155725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1064323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3258149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198435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9003282-21DE-48FE-A8DD-021815D52DB1}" type="slidenum">
              <a:rPr lang="el-GR" smtClean="0">
                <a:latin typeface="Arial" pitchFamily="34" charset="0"/>
              </a:rPr>
              <a:pPr/>
              <a:t>2</a:t>
            </a:fld>
            <a:endParaRPr lang="el-GR" smtClean="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l-GR" smtClean="0">
              <a:latin typeface="Arial" pitchFamily="34" charset="0"/>
            </a:endParaRPr>
          </a:p>
        </p:txBody>
      </p:sp>
    </p:spTree>
    <p:extLst>
      <p:ext uri="{BB962C8B-B14F-4D97-AF65-F5344CB8AC3E}">
        <p14:creationId xmlns:p14="http://schemas.microsoft.com/office/powerpoint/2010/main" val="4264817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241916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197065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404806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209794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392747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914400" y="4343400"/>
            <a:ext cx="5029200" cy="4114800"/>
          </a:xfrm>
          <a:noFill/>
          <a:ln/>
        </p:spPr>
        <p:txBody>
          <a:bodyPr/>
          <a:lstStyle/>
          <a:p>
            <a:r>
              <a:rPr lang="en-GB" sz="1600" smtClean="0">
                <a:latin typeface="Arial" pitchFamily="34" charset="0"/>
              </a:rPr>
              <a:t>Decline of  farmland birds / trend of decline for 52 farmland species/ analysis across 30 European Countries</a:t>
            </a:r>
          </a:p>
          <a:p>
            <a:r>
              <a:rPr lang="en-GB" sz="1600" smtClean="0">
                <a:latin typeface="Arial" pitchFamily="34" charset="0"/>
              </a:rPr>
              <a:t>(arrow refer to speed of disappearance)</a:t>
            </a:r>
            <a:endParaRPr lang="en-US" sz="1600" smtClean="0">
              <a:latin typeface="Arial" pitchFamily="34" charset="0"/>
            </a:endParaRPr>
          </a:p>
        </p:txBody>
      </p:sp>
      <p:graphicFrame>
        <p:nvGraphicFramePr>
          <p:cNvPr id="66563" name="Object 3"/>
          <p:cNvGraphicFramePr>
            <a:graphicFrameLocks noChangeAspect="1"/>
          </p:cNvGraphicFramePr>
          <p:nvPr/>
        </p:nvGraphicFramePr>
        <p:xfrm>
          <a:off x="1143000" y="276225"/>
          <a:ext cx="4572000" cy="3429000"/>
        </p:xfrm>
        <a:graphic>
          <a:graphicData uri="http://schemas.openxmlformats.org/presentationml/2006/ole">
            <mc:AlternateContent xmlns:mc="http://schemas.openxmlformats.org/markup-compatibility/2006">
              <mc:Choice xmlns:v="urn:schemas-microsoft-com:vml" Requires="v">
                <p:oleObj spid="_x0000_s66565" name="Slide" r:id="rId4" imgW="4572000" imgH="3429000" progId="PowerPoint.Slide.8">
                  <p:embed/>
                </p:oleObj>
              </mc:Choice>
              <mc:Fallback>
                <p:oleObj name="Slide" r:id="rId4" imgW="4572000" imgH="3429000" progId="PowerPoint.Slide.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76225"/>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7873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l-GR" smtClean="0">
              <a:latin typeface="Arial" pitchFamily="34" charset="0"/>
            </a:endParaRPr>
          </a:p>
        </p:txBody>
      </p:sp>
    </p:spTree>
    <p:extLst>
      <p:ext uri="{BB962C8B-B14F-4D97-AF65-F5344CB8AC3E}">
        <p14:creationId xmlns:p14="http://schemas.microsoft.com/office/powerpoint/2010/main" val="323311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GB" smtClean="0">
              <a:latin typeface="Arial" pitchFamily="34" charset="0"/>
            </a:endParaRPr>
          </a:p>
        </p:txBody>
      </p:sp>
    </p:spTree>
    <p:extLst>
      <p:ext uri="{BB962C8B-B14F-4D97-AF65-F5344CB8AC3E}">
        <p14:creationId xmlns:p14="http://schemas.microsoft.com/office/powerpoint/2010/main" val="4280879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4 - Στρογγυλεμένο ορθογώνιο"/>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5 - Ορθογώνιο"/>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 Ορθογώνιο"/>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 Ορθογώνιο"/>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l-GR" smtClean="0"/>
              <a:t>Kλικ για επεξεργασία του τίτλου</a:t>
            </a:r>
            <a:endParaRPr lang="en-US"/>
          </a:p>
        </p:txBody>
      </p:sp>
      <p:sp>
        <p:nvSpPr>
          <p:cNvPr id="11" name="27 - Θέση ημερομηνίας"/>
          <p:cNvSpPr>
            <a:spLocks noGrp="1"/>
          </p:cNvSpPr>
          <p:nvPr>
            <p:ph type="dt" sz="half" idx="10"/>
          </p:nvPr>
        </p:nvSpPr>
        <p:spPr/>
        <p:txBody>
          <a:bodyPr/>
          <a:lstStyle>
            <a:lvl1pPr>
              <a:defRPr/>
            </a:lvl1pPr>
          </a:lstStyle>
          <a:p>
            <a:pPr>
              <a:defRPr/>
            </a:pPr>
            <a:endParaRPr lang="el-GR"/>
          </a:p>
        </p:txBody>
      </p:sp>
      <p:sp>
        <p:nvSpPr>
          <p:cNvPr id="12" name="16 - Θέση υποσέλιδου"/>
          <p:cNvSpPr>
            <a:spLocks noGrp="1"/>
          </p:cNvSpPr>
          <p:nvPr>
            <p:ph type="ftr" sz="quarter" idx="11"/>
          </p:nvPr>
        </p:nvSpPr>
        <p:spPr/>
        <p:txBody>
          <a:bodyPr/>
          <a:lstStyle>
            <a:lvl1pPr>
              <a:defRPr/>
            </a:lvl1pPr>
          </a:lstStyle>
          <a:p>
            <a:pPr>
              <a:defRPr/>
            </a:pPr>
            <a:endParaRPr lang="el-GR"/>
          </a:p>
        </p:txBody>
      </p:sp>
      <p:sp>
        <p:nvSpPr>
          <p:cNvPr id="13" name="28 - Θέση αριθμού διαφάνειας"/>
          <p:cNvSpPr>
            <a:spLocks noGrp="1"/>
          </p:cNvSpPr>
          <p:nvPr>
            <p:ph type="sldNum" sz="quarter" idx="12"/>
          </p:nvPr>
        </p:nvSpPr>
        <p:spPr/>
        <p:txBody>
          <a:bodyPr/>
          <a:lstStyle>
            <a:lvl1pPr>
              <a:defRPr sz="1400">
                <a:solidFill>
                  <a:srgbClr val="FFFFFF"/>
                </a:solidFill>
              </a:defRPr>
            </a:lvl1pPr>
          </a:lstStyle>
          <a:p>
            <a:pPr>
              <a:defRPr/>
            </a:pPr>
            <a:fld id="{54CFDDF3-899B-4936-975D-708CE6AE01CE}"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65FC93D3-0BE2-4A8D-8E24-EBC584110B29}"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9DD5DBC1-574F-47F4-B0F7-FF06C2CC97ED}"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914400" y="1447800"/>
            <a:ext cx="38100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876800" y="1447800"/>
            <a:ext cx="3810000" cy="2209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876800" y="3810000"/>
            <a:ext cx="3810000" cy="2209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6172200" y="6191250"/>
            <a:ext cx="24765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914400" y="6172200"/>
            <a:ext cx="3962400" cy="45720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146050" y="6210300"/>
            <a:ext cx="457200" cy="457200"/>
          </a:xfrm>
        </p:spPr>
        <p:txBody>
          <a:bodyPr/>
          <a:lstStyle>
            <a:lvl1pPr>
              <a:defRPr smtClean="0"/>
            </a:lvl1pPr>
          </a:lstStyle>
          <a:p>
            <a:pPr>
              <a:defRPr/>
            </a:pPr>
            <a:fld id="{03AAAFD3-D2B8-40E5-9596-16C4081BBE79}"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914400" y="1447800"/>
            <a:ext cx="38100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876800" y="1447800"/>
            <a:ext cx="38100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6172200" y="6191250"/>
            <a:ext cx="2476500" cy="476250"/>
          </a:xfrm>
        </p:spPr>
        <p:txBody>
          <a:bodyPr/>
          <a:lstStyle>
            <a:lvl1pPr>
              <a:defRPr/>
            </a:lvl1pPr>
          </a:lstStyle>
          <a:p>
            <a:pPr>
              <a:defRPr/>
            </a:pPr>
            <a:endParaRPr lang="el-GR"/>
          </a:p>
        </p:txBody>
      </p:sp>
      <p:sp>
        <p:nvSpPr>
          <p:cNvPr id="6" name="5 - Θέση υποσέλιδου"/>
          <p:cNvSpPr>
            <a:spLocks noGrp="1"/>
          </p:cNvSpPr>
          <p:nvPr>
            <p:ph type="ftr" sz="quarter" idx="11"/>
          </p:nvPr>
        </p:nvSpPr>
        <p:spPr>
          <a:xfrm>
            <a:off x="914400" y="6172200"/>
            <a:ext cx="3962400" cy="457200"/>
          </a:xfrm>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146050" y="6210300"/>
            <a:ext cx="457200" cy="457200"/>
          </a:xfrm>
        </p:spPr>
        <p:txBody>
          <a:bodyPr/>
          <a:lstStyle>
            <a:lvl1pPr>
              <a:defRPr smtClean="0"/>
            </a:lvl1pPr>
          </a:lstStyle>
          <a:p>
            <a:pPr>
              <a:defRPr/>
            </a:pPr>
            <a:fld id="{3944CAB8-2CAE-46B7-AAE8-D2462932573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914400" y="1447800"/>
            <a:ext cx="77724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D8686E7F-664B-4230-90CB-DAD42863BB56}"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4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5 - Ορθογώνιο"/>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 Ορθογώνιο"/>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 Ορθογώνιο"/>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 Τίτλος"/>
          <p:cNvSpPr>
            <a:spLocks noGrp="1"/>
          </p:cNvSpPr>
          <p:nvPr>
            <p:ph type="title"/>
          </p:nvPr>
        </p:nvSpPr>
        <p:spPr>
          <a:xfrm>
            <a:off x="722313" y="952500"/>
            <a:ext cx="7772400" cy="1362075"/>
          </a:xfrm>
        </p:spPr>
        <p:txBody>
          <a:bodyPr/>
          <a:lstStyle>
            <a:lvl1pPr algn="l">
              <a:buNone/>
              <a:defRPr sz="4000" b="0" cap="none"/>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9" name="3 - Θέση ημερομηνίας"/>
          <p:cNvSpPr>
            <a:spLocks noGrp="1"/>
          </p:cNvSpPr>
          <p:nvPr>
            <p:ph type="dt" sz="half" idx="10"/>
          </p:nvPr>
        </p:nvSpPr>
        <p:spPr/>
        <p:txBody>
          <a:bodyPr/>
          <a:lstStyle>
            <a:lvl1pPr>
              <a:defRPr/>
            </a:lvl1pPr>
          </a:lstStyle>
          <a:p>
            <a:pPr>
              <a:defRPr/>
            </a:pPr>
            <a:endParaRPr lang="el-GR"/>
          </a:p>
        </p:txBody>
      </p:sp>
      <p:sp>
        <p:nvSpPr>
          <p:cNvPr id="10" name="4 - Θέση υποσέλιδου"/>
          <p:cNvSpPr>
            <a:spLocks noGrp="1"/>
          </p:cNvSpPr>
          <p:nvPr>
            <p:ph type="ftr" sz="quarter" idx="11"/>
          </p:nvPr>
        </p:nvSpPr>
        <p:spPr>
          <a:xfrm>
            <a:off x="800100" y="6172200"/>
            <a:ext cx="4000500" cy="457200"/>
          </a:xfrm>
        </p:spPr>
        <p:txBody>
          <a:bodyPr/>
          <a:lstStyle>
            <a:lvl1pPr>
              <a:defRPr/>
            </a:lvl1pPr>
          </a:lstStyle>
          <a:p>
            <a:pPr>
              <a:defRPr/>
            </a:pPr>
            <a:endParaRPr lang="el-GR"/>
          </a:p>
        </p:txBody>
      </p:sp>
      <p:sp>
        <p:nvSpPr>
          <p:cNvPr id="11" name="5 - Θέση αριθμού διαφάνειας"/>
          <p:cNvSpPr>
            <a:spLocks noGrp="1"/>
          </p:cNvSpPr>
          <p:nvPr>
            <p:ph type="sldNum" sz="quarter" idx="12"/>
          </p:nvPr>
        </p:nvSpPr>
        <p:spPr>
          <a:xfrm>
            <a:off x="146050" y="6208713"/>
            <a:ext cx="457200" cy="457200"/>
          </a:xfrm>
        </p:spPr>
        <p:txBody>
          <a:bodyPr/>
          <a:lstStyle>
            <a:lvl1pPr>
              <a:defRPr/>
            </a:lvl1pPr>
          </a:lstStyle>
          <a:p>
            <a:pPr>
              <a:defRPr/>
            </a:pPr>
            <a:fld id="{6BCC50CB-EC0F-4E00-B3A6-15C37EA51870}"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914400" y="1447800"/>
            <a:ext cx="374904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933950" y="1447800"/>
            <a:ext cx="374904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FC6590BE-0D41-4409-B7E9-76A31476EA87}"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11" name="10 - Θέση περιεχομένου"/>
          <p:cNvSpPr>
            <a:spLocks noGrp="1"/>
          </p:cNvSpPr>
          <p:nvPr>
            <p:ph sz="half" idx="2"/>
          </p:nvPr>
        </p:nvSpPr>
        <p:spPr>
          <a:xfrm>
            <a:off x="914400" y="2247900"/>
            <a:ext cx="37338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4"/>
          </p:nvPr>
        </p:nvSpPr>
        <p:spPr>
          <a:xfrm>
            <a:off x="4953000" y="2247900"/>
            <a:ext cx="3733800" cy="3886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13 - Θέση ημερομηνίας"/>
          <p:cNvSpPr>
            <a:spLocks noGrp="1"/>
          </p:cNvSpPr>
          <p:nvPr>
            <p:ph type="dt" sz="half" idx="10"/>
          </p:nvPr>
        </p:nvSpPr>
        <p:spPr/>
        <p:txBody>
          <a:bodyPr/>
          <a:lstStyle>
            <a:lvl1pPr>
              <a:defRPr/>
            </a:lvl1pPr>
          </a:lstStyle>
          <a:p>
            <a:pPr>
              <a:defRPr/>
            </a:pPr>
            <a:endParaRPr lang="el-GR"/>
          </a:p>
        </p:txBody>
      </p:sp>
      <p:sp>
        <p:nvSpPr>
          <p:cNvPr id="8" name="2 - Θέση υποσέλιδου"/>
          <p:cNvSpPr>
            <a:spLocks noGrp="1"/>
          </p:cNvSpPr>
          <p:nvPr>
            <p:ph type="ftr" sz="quarter" idx="11"/>
          </p:nvPr>
        </p:nvSpPr>
        <p:spPr/>
        <p:txBody>
          <a:bodyPr/>
          <a:lstStyle>
            <a:lvl1pPr>
              <a:defRPr/>
            </a:lvl1pPr>
          </a:lstStyle>
          <a:p>
            <a:pPr>
              <a:defRPr/>
            </a:pPr>
            <a:endParaRPr lang="el-GR"/>
          </a:p>
        </p:txBody>
      </p:sp>
      <p:sp>
        <p:nvSpPr>
          <p:cNvPr id="9" name="22 - Θέση αριθμού διαφάνειας"/>
          <p:cNvSpPr>
            <a:spLocks noGrp="1"/>
          </p:cNvSpPr>
          <p:nvPr>
            <p:ph type="sldNum" sz="quarter" idx="12"/>
          </p:nvPr>
        </p:nvSpPr>
        <p:spPr/>
        <p:txBody>
          <a:bodyPr/>
          <a:lstStyle>
            <a:lvl1pPr>
              <a:defRPr/>
            </a:lvl1pPr>
          </a:lstStyle>
          <a:p>
            <a:pPr>
              <a:defRPr/>
            </a:pPr>
            <a:fld id="{670699D3-4EBE-465D-97FD-2676A7267C45}"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FA3CE888-DC9C-4559-A613-71010746123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endParaRPr lang="el-GR"/>
          </a:p>
        </p:txBody>
      </p:sp>
      <p:sp>
        <p:nvSpPr>
          <p:cNvPr id="3" name="2 - Θέση υποσέλιδου"/>
          <p:cNvSpPr>
            <a:spLocks noGrp="1"/>
          </p:cNvSpPr>
          <p:nvPr>
            <p:ph type="ftr" sz="quarter" idx="11"/>
          </p:nvPr>
        </p:nvSpPr>
        <p:spPr/>
        <p:txBody>
          <a:bodyPr/>
          <a:lstStyle>
            <a:lvl1pPr>
              <a:defRPr/>
            </a:lvl1pPr>
          </a:lstStyle>
          <a:p>
            <a:pPr>
              <a:defRPr/>
            </a:pPr>
            <a:endParaRPr lang="el-GR"/>
          </a:p>
        </p:txBody>
      </p:sp>
      <p:sp>
        <p:nvSpPr>
          <p:cNvPr id="4" name="22 - Θέση αριθμού διαφάνειας"/>
          <p:cNvSpPr>
            <a:spLocks noGrp="1"/>
          </p:cNvSpPr>
          <p:nvPr>
            <p:ph type="sldNum" sz="quarter" idx="12"/>
          </p:nvPr>
        </p:nvSpPr>
        <p:spPr/>
        <p:txBody>
          <a:bodyPr/>
          <a:lstStyle>
            <a:lvl1pPr>
              <a:defRPr/>
            </a:lvl1pPr>
          </a:lstStyle>
          <a:p>
            <a:pPr>
              <a:defRPr/>
            </a:pPr>
            <a:fld id="{42F10753-B78F-48A3-B7B7-E18BFC8EC218}"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4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5 - Στρογγυλεμένο ορθογώνιο"/>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1 - Τίτλος"/>
          <p:cNvSpPr>
            <a:spLocks noGrp="1"/>
          </p:cNvSpPr>
          <p:nvPr>
            <p:ph type="title"/>
          </p:nvPr>
        </p:nvSpPr>
        <p:spPr>
          <a:xfrm>
            <a:off x="914400" y="273050"/>
            <a:ext cx="7772400" cy="1143000"/>
          </a:xfrm>
        </p:spPr>
        <p:txBody>
          <a:bodyPr/>
          <a:lstStyle>
            <a:lvl1pPr algn="l">
              <a:buNone/>
              <a:defRPr sz="4000" b="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1" name="10 - Θέση περιεχομένου"/>
          <p:cNvSpPr>
            <a:spLocks noGrp="1"/>
          </p:cNvSpPr>
          <p:nvPr>
            <p:ph sz="quarter" idx="1"/>
          </p:nvPr>
        </p:nvSpPr>
        <p:spPr>
          <a:xfrm>
            <a:off x="2971800" y="1600200"/>
            <a:ext cx="57150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4 - Θέση ημερομηνίας"/>
          <p:cNvSpPr>
            <a:spLocks noGrp="1"/>
          </p:cNvSpPr>
          <p:nvPr>
            <p:ph type="dt" sz="half" idx="10"/>
          </p:nvPr>
        </p:nvSpPr>
        <p:spPr/>
        <p:txBody>
          <a:bodyPr/>
          <a:lstStyle>
            <a:lvl1pPr>
              <a:defRPr/>
            </a:lvl1pPr>
          </a:lstStyle>
          <a:p>
            <a:pPr>
              <a:defRPr/>
            </a:pPr>
            <a:endParaRPr lang="el-GR"/>
          </a:p>
        </p:txBody>
      </p:sp>
      <p:sp>
        <p:nvSpPr>
          <p:cNvPr id="8" name="5 - Θέση υποσέλιδου"/>
          <p:cNvSpPr>
            <a:spLocks noGrp="1"/>
          </p:cNvSpPr>
          <p:nvPr>
            <p:ph type="ftr" sz="quarter" idx="11"/>
          </p:nvPr>
        </p:nvSpPr>
        <p:spPr/>
        <p:txBody>
          <a:bodyPr/>
          <a:lstStyle>
            <a:lvl1pPr>
              <a:defRPr/>
            </a:lvl1pPr>
          </a:lstStyle>
          <a:p>
            <a:pPr>
              <a:defRPr/>
            </a:pPr>
            <a:endParaRPr lang="el-GR"/>
          </a:p>
        </p:txBody>
      </p:sp>
      <p:sp>
        <p:nvSpPr>
          <p:cNvPr id="9" name="6 - Θέση αριθμού διαφάνειας"/>
          <p:cNvSpPr>
            <a:spLocks noGrp="1"/>
          </p:cNvSpPr>
          <p:nvPr>
            <p:ph type="sldNum" sz="quarter" idx="12"/>
          </p:nvPr>
        </p:nvSpPr>
        <p:spPr/>
        <p:txBody>
          <a:bodyPr/>
          <a:lstStyle>
            <a:lvl1pPr>
              <a:defRPr/>
            </a:lvl1pPr>
          </a:lstStyle>
          <a:p>
            <a:pPr>
              <a:defRPr/>
            </a:pPr>
            <a:fld id="{D1248F8F-4A1D-45C2-B3BE-C1520E9EEC0F}"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4 - Ορθογώνιο"/>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 Ορθογώνιο"/>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 Ορθογώνιο"/>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8" name="4 - Θέση ημερομηνίας"/>
          <p:cNvSpPr>
            <a:spLocks noGrp="1"/>
          </p:cNvSpPr>
          <p:nvPr>
            <p:ph type="dt" sz="half" idx="10"/>
          </p:nvPr>
        </p:nvSpPr>
        <p:spPr/>
        <p:txBody>
          <a:bodyPr/>
          <a:lstStyle>
            <a:lvl1pPr>
              <a:defRPr/>
            </a:lvl1pPr>
          </a:lstStyle>
          <a:p>
            <a:pPr>
              <a:defRPr/>
            </a:pPr>
            <a:endParaRPr lang="el-GR"/>
          </a:p>
        </p:txBody>
      </p:sp>
      <p:sp>
        <p:nvSpPr>
          <p:cNvPr id="9" name="5 - Θέση υποσέλιδου"/>
          <p:cNvSpPr>
            <a:spLocks noGrp="1"/>
          </p:cNvSpPr>
          <p:nvPr>
            <p:ph type="ftr" sz="quarter" idx="11"/>
          </p:nvPr>
        </p:nvSpPr>
        <p:spPr>
          <a:xfrm>
            <a:off x="914400" y="6172200"/>
            <a:ext cx="3886200" cy="457200"/>
          </a:xfrm>
        </p:spPr>
        <p:txBody>
          <a:bodyPr/>
          <a:lstStyle>
            <a:lvl1pPr>
              <a:defRPr/>
            </a:lvl1pPr>
          </a:lstStyle>
          <a:p>
            <a:pPr>
              <a:defRPr/>
            </a:pPr>
            <a:endParaRPr lang="el-GR"/>
          </a:p>
        </p:txBody>
      </p:sp>
      <p:sp>
        <p:nvSpPr>
          <p:cNvPr id="10" name="6 - Θέση αριθμού διαφάνειας"/>
          <p:cNvSpPr>
            <a:spLocks noGrp="1"/>
          </p:cNvSpPr>
          <p:nvPr>
            <p:ph type="sldNum" sz="quarter" idx="12"/>
          </p:nvPr>
        </p:nvSpPr>
        <p:spPr>
          <a:xfrm>
            <a:off x="146050" y="6208713"/>
            <a:ext cx="457200" cy="457200"/>
          </a:xfrm>
        </p:spPr>
        <p:txBody>
          <a:bodyPr/>
          <a:lstStyle>
            <a:lvl1pPr>
              <a:defRPr/>
            </a:lvl1pPr>
          </a:lstStyle>
          <a:p>
            <a:pPr>
              <a:defRPr/>
            </a:pPr>
            <a:fld id="{E3C4D4F3-3200-4836-8D76-0D0CFD719FFD}"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7 - Στρογγυλεμένο ορθογώνιο"/>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21 - Θέση τίτλου"/>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9" name="12 - Θέση κειμένου"/>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l-GR"/>
          </a:p>
        </p:txBody>
      </p:sp>
      <p:sp>
        <p:nvSpPr>
          <p:cNvPr id="23" name="22 - Θέση αριθμού διαφάνειας"/>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623B73A-3927-423A-9D58-B22E1D0F6D8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48" r:id="rId1"/>
    <p:sldLayoutId id="2147483845" r:id="rId2"/>
    <p:sldLayoutId id="2147483849" r:id="rId3"/>
    <p:sldLayoutId id="2147483844" r:id="rId4"/>
    <p:sldLayoutId id="2147483843" r:id="rId5"/>
    <p:sldLayoutId id="2147483842" r:id="rId6"/>
    <p:sldLayoutId id="2147483841" r:id="rId7"/>
    <p:sldLayoutId id="2147483850" r:id="rId8"/>
    <p:sldLayoutId id="2147483851" r:id="rId9"/>
    <p:sldLayoutId id="2147483840" r:id="rId10"/>
    <p:sldLayoutId id="2147483839" r:id="rId11"/>
    <p:sldLayoutId id="2147483846" r:id="rId12"/>
    <p:sldLayoutId id="2147483847" r:id="rId13"/>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0.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25.wmf"/><Relationship Id="rId4" Type="http://schemas.openxmlformats.org/officeDocument/2006/relationships/oleObject" Target="../embeddings/oleObject7.bin"/><Relationship Id="rId9" Type="http://schemas.openxmlformats.org/officeDocument/2006/relationships/image" Target="../media/image2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152400" y="6096000"/>
            <a:ext cx="8610600" cy="457200"/>
          </a:xfrm>
        </p:spPr>
        <p:txBody>
          <a:bodyPr/>
          <a:lstStyle/>
          <a:p>
            <a:pPr eaLnBrk="1" hangingPunct="1"/>
            <a:r>
              <a:rPr lang="el-GR" sz="2400" dirty="0" smtClean="0">
                <a:solidFill>
                  <a:schemeClr val="folHlink"/>
                </a:solidFill>
                <a:latin typeface="Tahoma" pitchFamily="34" charset="0"/>
              </a:rPr>
              <a:t>Γεώργιος </a:t>
            </a:r>
            <a:r>
              <a:rPr lang="el-GR" sz="2400" dirty="0" smtClean="0">
                <a:solidFill>
                  <a:schemeClr val="folHlink"/>
                </a:solidFill>
                <a:latin typeface="Tahoma" pitchFamily="34" charset="0"/>
              </a:rPr>
              <a:t>Καρρής - </a:t>
            </a:r>
            <a:r>
              <a:rPr lang="el-GR" sz="2400" dirty="0" smtClean="0">
                <a:solidFill>
                  <a:schemeClr val="folHlink"/>
                </a:solidFill>
                <a:latin typeface="Tahoma" pitchFamily="34" charset="0"/>
              </a:rPr>
              <a:t>Βιολόγος</a:t>
            </a:r>
            <a:r>
              <a:rPr lang="en-US" sz="2400" dirty="0" smtClean="0">
                <a:solidFill>
                  <a:schemeClr val="folHlink"/>
                </a:solidFill>
                <a:latin typeface="Tahoma" pitchFamily="34" charset="0"/>
              </a:rPr>
              <a:t> PhD, </a:t>
            </a:r>
            <a:r>
              <a:rPr lang="el-GR" sz="2400" dirty="0" smtClean="0">
                <a:solidFill>
                  <a:schemeClr val="folHlink"/>
                </a:solidFill>
                <a:latin typeface="Tahoma" pitchFamily="34" charset="0"/>
              </a:rPr>
              <a:t>Αναπληρωτής</a:t>
            </a:r>
            <a:r>
              <a:rPr lang="el-GR" sz="2400" dirty="0" smtClean="0">
                <a:solidFill>
                  <a:schemeClr val="folHlink"/>
                </a:solidFill>
                <a:latin typeface="Tahoma" pitchFamily="34" charset="0"/>
              </a:rPr>
              <a:t> </a:t>
            </a:r>
            <a:r>
              <a:rPr lang="el-GR" sz="2400" dirty="0" smtClean="0">
                <a:solidFill>
                  <a:schemeClr val="folHlink"/>
                </a:solidFill>
                <a:latin typeface="Tahoma" pitchFamily="34" charset="0"/>
              </a:rPr>
              <a:t>Καθηγητής</a:t>
            </a:r>
          </a:p>
        </p:txBody>
      </p:sp>
      <p:sp>
        <p:nvSpPr>
          <p:cNvPr id="5122" name="Rectangle 2"/>
          <p:cNvSpPr>
            <a:spLocks noGrp="1" noChangeArrowheads="1"/>
          </p:cNvSpPr>
          <p:nvPr>
            <p:ph type="ctrTitle"/>
          </p:nvPr>
        </p:nvSpPr>
        <p:spPr>
          <a:xfrm>
            <a:off x="152400" y="392907"/>
            <a:ext cx="8610600" cy="1470025"/>
          </a:xfrm>
        </p:spPr>
        <p:txBody>
          <a:bodyPr>
            <a:normAutofit fontScale="90000"/>
          </a:bodyPr>
          <a:lstStyle/>
          <a:p>
            <a:pPr eaLnBrk="1" fontAlgn="auto" hangingPunct="1">
              <a:spcAft>
                <a:spcPts val="0"/>
              </a:spcAft>
              <a:defRPr/>
            </a:pPr>
            <a:r>
              <a:rPr lang="el-GR" sz="2800" dirty="0" smtClean="0">
                <a:solidFill>
                  <a:schemeClr val="folHlink"/>
                </a:solidFill>
                <a:latin typeface="Tahoma" pitchFamily="34" charset="0"/>
              </a:rPr>
              <a:t/>
            </a:r>
            <a:br>
              <a:rPr lang="el-GR" sz="2800" dirty="0" smtClean="0">
                <a:solidFill>
                  <a:schemeClr val="folHlink"/>
                </a:solidFill>
                <a:latin typeface="Tahoma" pitchFamily="34" charset="0"/>
              </a:rPr>
            </a:br>
            <a:r>
              <a:rPr lang="en-US" sz="2800" dirty="0" smtClean="0">
                <a:solidFill>
                  <a:schemeClr val="folHlink"/>
                </a:solidFill>
                <a:latin typeface="Tahoma" pitchFamily="34" charset="0"/>
              </a:rPr>
              <a:t> I</a:t>
            </a:r>
            <a:r>
              <a:rPr lang="el-GR" sz="2800" dirty="0" smtClean="0">
                <a:solidFill>
                  <a:schemeClr val="folHlink"/>
                </a:solidFill>
                <a:latin typeface="Tahoma" pitchFamily="34" charset="0"/>
              </a:rPr>
              <a:t>όνιο </a:t>
            </a:r>
            <a:r>
              <a:rPr lang="el-GR" sz="2800" dirty="0" smtClean="0">
                <a:solidFill>
                  <a:schemeClr val="folHlink"/>
                </a:solidFill>
                <a:latin typeface="Tahoma" pitchFamily="34" charset="0"/>
              </a:rPr>
              <a:t>Πανεπιστήμιο</a:t>
            </a:r>
            <a:r>
              <a:rPr lang="en-US" sz="2800" dirty="0" smtClean="0">
                <a:solidFill>
                  <a:schemeClr val="folHlink"/>
                </a:solidFill>
                <a:latin typeface="Tahoma" pitchFamily="34" charset="0"/>
              </a:rPr>
              <a:t/>
            </a:r>
            <a:br>
              <a:rPr lang="en-US" sz="2800" dirty="0" smtClean="0">
                <a:solidFill>
                  <a:schemeClr val="folHlink"/>
                </a:solidFill>
                <a:latin typeface="Tahoma" pitchFamily="34" charset="0"/>
              </a:rPr>
            </a:br>
            <a:r>
              <a:rPr lang="el-GR" sz="2800" dirty="0" smtClean="0">
                <a:solidFill>
                  <a:schemeClr val="folHlink"/>
                </a:solidFill>
                <a:latin typeface="Tahoma" pitchFamily="34" charset="0"/>
              </a:rPr>
              <a:t>Σχολή Περιβάλλοντος </a:t>
            </a:r>
            <a:r>
              <a:rPr lang="el-GR" sz="2800" dirty="0" smtClean="0">
                <a:solidFill>
                  <a:schemeClr val="folHlink"/>
                </a:solidFill>
                <a:latin typeface="Tahoma" pitchFamily="34" charset="0"/>
              </a:rPr>
              <a:t/>
            </a:r>
            <a:br>
              <a:rPr lang="el-GR" sz="2800" dirty="0" smtClean="0">
                <a:solidFill>
                  <a:schemeClr val="folHlink"/>
                </a:solidFill>
                <a:latin typeface="Tahoma" pitchFamily="34" charset="0"/>
              </a:rPr>
            </a:br>
            <a:r>
              <a:rPr lang="el-GR" sz="2800" dirty="0" smtClean="0">
                <a:solidFill>
                  <a:schemeClr val="folHlink"/>
                </a:solidFill>
                <a:latin typeface="Tahoma" pitchFamily="34" charset="0"/>
              </a:rPr>
              <a:t>Τμήμα Περιβάλλοντος </a:t>
            </a:r>
            <a:r>
              <a:rPr lang="el-GR" sz="2800" dirty="0" smtClean="0">
                <a:solidFill>
                  <a:schemeClr val="folHlink"/>
                </a:solidFill>
                <a:latin typeface="Tahoma" pitchFamily="34" charset="0"/>
              </a:rPr>
              <a:t/>
            </a:r>
            <a:br>
              <a:rPr lang="el-GR" sz="2800" dirty="0" smtClean="0">
                <a:solidFill>
                  <a:schemeClr val="folHlink"/>
                </a:solidFill>
                <a:latin typeface="Tahoma" pitchFamily="34" charset="0"/>
              </a:rPr>
            </a:br>
            <a:r>
              <a:rPr lang="el-GR" sz="2800" dirty="0">
                <a:solidFill>
                  <a:schemeClr val="folHlink"/>
                </a:solidFill>
                <a:latin typeface="Tahoma" pitchFamily="34" charset="0"/>
              </a:rPr>
              <a:t/>
            </a:r>
            <a:br>
              <a:rPr lang="el-GR" sz="2800" dirty="0">
                <a:solidFill>
                  <a:schemeClr val="folHlink"/>
                </a:solidFill>
                <a:latin typeface="Tahoma" pitchFamily="34" charset="0"/>
              </a:rPr>
            </a:br>
            <a:r>
              <a:rPr sz="2800" dirty="0">
                <a:solidFill>
                  <a:schemeClr val="folHlink"/>
                </a:solidFill>
                <a:latin typeface="Tahoma" pitchFamily="34" charset="0"/>
              </a:rPr>
              <a:t/>
            </a:r>
            <a:br>
              <a:rPr sz="2800" dirty="0">
                <a:solidFill>
                  <a:schemeClr val="folHlink"/>
                </a:solidFill>
                <a:latin typeface="Tahoma" pitchFamily="34" charset="0"/>
              </a:rPr>
            </a:br>
            <a:r>
              <a:rPr lang="el-GR" sz="2800" dirty="0" smtClean="0">
                <a:solidFill>
                  <a:schemeClr val="folHlink"/>
                </a:solidFill>
                <a:latin typeface="Tahoma" pitchFamily="34" charset="0"/>
              </a:rPr>
              <a:t>ΜΑΘΗΜΑ</a:t>
            </a:r>
            <a:r>
              <a:rPr lang="el-GR" sz="2800" dirty="0">
                <a:solidFill>
                  <a:schemeClr val="folHlink"/>
                </a:solidFill>
                <a:latin typeface="Tahoma" pitchFamily="34" charset="0"/>
              </a:rPr>
              <a:t>: </a:t>
            </a:r>
            <a:r>
              <a:rPr lang="el-GR" sz="2800" dirty="0" smtClean="0">
                <a:solidFill>
                  <a:schemeClr val="folHlink"/>
                </a:solidFill>
                <a:latin typeface="Tahoma" pitchFamily="34" charset="0"/>
              </a:rPr>
              <a:t>Οικολογία Πληθυσμών - Βιοποικιλότητα</a:t>
            </a:r>
            <a:endParaRPr lang="el-GR" sz="2800" dirty="0">
              <a:solidFill>
                <a:schemeClr val="folHlink"/>
              </a:solidFill>
              <a:latin typeface="Tahoma" pitchFamily="34" charset="0"/>
            </a:endParaRPr>
          </a:p>
        </p:txBody>
      </p:sp>
      <p:sp>
        <p:nvSpPr>
          <p:cNvPr id="5124" name="Text Box 4"/>
          <p:cNvSpPr txBox="1">
            <a:spLocks noChangeArrowheads="1"/>
          </p:cNvSpPr>
          <p:nvPr/>
        </p:nvSpPr>
        <p:spPr bwMode="auto">
          <a:xfrm>
            <a:off x="914400" y="3429000"/>
            <a:ext cx="7467600" cy="1004888"/>
          </a:xfrm>
          <a:prstGeom prst="rect">
            <a:avLst/>
          </a:prstGeom>
          <a:noFill/>
          <a:ln w="9525">
            <a:noFill/>
            <a:miter lim="800000"/>
            <a:headEnd/>
            <a:tailEnd/>
          </a:ln>
          <a:effectLst/>
        </p:spPr>
        <p:txBody>
          <a:bodyPr>
            <a:spAutoFit/>
          </a:bodyPr>
          <a:lstStyle/>
          <a:p>
            <a:pPr marL="342900" indent="-342900" algn="ctr">
              <a:spcBef>
                <a:spcPct val="50000"/>
              </a:spcBef>
            </a:pPr>
            <a:r>
              <a:rPr lang="en-US" sz="2400" u="sng" dirty="0">
                <a:solidFill>
                  <a:schemeClr val="folHlink"/>
                </a:solidFill>
                <a:effectLst>
                  <a:outerShdw blurRad="38100" dist="38100" dir="2700000" algn="tl">
                    <a:srgbClr val="C0C0C0"/>
                  </a:outerShdw>
                </a:effectLst>
                <a:latin typeface="Tahoma" pitchFamily="34" charset="0"/>
              </a:rPr>
              <a:t>2</a:t>
            </a:r>
            <a:r>
              <a:rPr lang="el-GR" sz="2400" u="sng" baseline="30000" dirty="0">
                <a:solidFill>
                  <a:schemeClr val="folHlink"/>
                </a:solidFill>
                <a:effectLst>
                  <a:outerShdw blurRad="38100" dist="38100" dir="2700000" algn="tl">
                    <a:srgbClr val="C0C0C0"/>
                  </a:outerShdw>
                </a:effectLst>
                <a:latin typeface="Tahoma" pitchFamily="34" charset="0"/>
              </a:rPr>
              <a:t>η</a:t>
            </a:r>
            <a:r>
              <a:rPr lang="el-GR" sz="2400" u="sng" dirty="0">
                <a:solidFill>
                  <a:schemeClr val="folHlink"/>
                </a:solidFill>
                <a:effectLst>
                  <a:outerShdw blurRad="38100" dist="38100" dir="2700000" algn="tl">
                    <a:srgbClr val="C0C0C0"/>
                  </a:outerShdw>
                </a:effectLst>
                <a:latin typeface="Tahoma" pitchFamily="34" charset="0"/>
              </a:rPr>
              <a:t> Ενότητα </a:t>
            </a:r>
            <a:r>
              <a:rPr lang="el-GR" sz="2400" dirty="0">
                <a:solidFill>
                  <a:schemeClr val="folHlink"/>
                </a:solidFill>
                <a:effectLst>
                  <a:outerShdw blurRad="38100" dist="38100" dir="2700000" algn="tl">
                    <a:srgbClr val="C0C0C0"/>
                  </a:outerShdw>
                </a:effectLst>
                <a:latin typeface="Tahoma" pitchFamily="34" charset="0"/>
              </a:rPr>
              <a:t> </a:t>
            </a:r>
          </a:p>
          <a:p>
            <a:pPr marL="342900" indent="-342900" algn="ctr">
              <a:spcBef>
                <a:spcPct val="50000"/>
              </a:spcBef>
            </a:pPr>
            <a:r>
              <a:rPr lang="el-GR" sz="2400" dirty="0">
                <a:solidFill>
                  <a:schemeClr val="folHlink"/>
                </a:solidFill>
                <a:effectLst>
                  <a:outerShdw blurRad="38100" dist="38100" dir="2700000" algn="tl">
                    <a:srgbClr val="C0C0C0"/>
                  </a:outerShdw>
                </a:effectLst>
                <a:latin typeface="Tahoma" pitchFamily="34" charset="0"/>
              </a:rPr>
              <a:t>Μέτρηση της βιοποικιλότητας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Horizontal)">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228600" y="228600"/>
            <a:ext cx="8686800" cy="1143000"/>
          </a:xfrm>
        </p:spPr>
        <p:txBody>
          <a:bodyPr/>
          <a:lstStyle/>
          <a:p>
            <a:r>
              <a:rPr lang="el-GR" sz="2800" smtClean="0">
                <a:solidFill>
                  <a:schemeClr val="folHlink"/>
                </a:solidFill>
              </a:rPr>
              <a:t>Η πρόσφατη ιστορία της Ε.Ε.</a:t>
            </a:r>
            <a:r>
              <a:rPr lang="fr-BE" sz="2800" smtClean="0">
                <a:solidFill>
                  <a:schemeClr val="folHlink"/>
                </a:solidFill>
                <a:latin typeface="Calibri" pitchFamily="34" charset="0"/>
              </a:rPr>
              <a:t> (1980-2002)</a:t>
            </a:r>
            <a:endParaRPr lang="en-US" sz="2800" smtClean="0">
              <a:solidFill>
                <a:schemeClr val="folHlink"/>
              </a:solidFill>
              <a:latin typeface="Calibri" pitchFamily="34" charset="0"/>
            </a:endParaRPr>
          </a:p>
        </p:txBody>
      </p:sp>
      <p:graphicFrame>
        <p:nvGraphicFramePr>
          <p:cNvPr id="71683" name="Object 3"/>
          <p:cNvGraphicFramePr>
            <a:graphicFrameLocks noGrp="1" noChangeAspect="1"/>
          </p:cNvGraphicFramePr>
          <p:nvPr>
            <p:ph idx="1"/>
          </p:nvPr>
        </p:nvGraphicFramePr>
        <p:xfrm>
          <a:off x="-192088" y="1143000"/>
          <a:ext cx="9569451" cy="5445125"/>
        </p:xfrm>
        <a:graphic>
          <a:graphicData uri="http://schemas.openxmlformats.org/presentationml/2006/ole">
            <mc:AlternateContent xmlns:mc="http://schemas.openxmlformats.org/markup-compatibility/2006">
              <mc:Choice xmlns:v="urn:schemas-microsoft-com:vml" Requires="v">
                <p:oleObj spid="_x0000_s71685" name="Γράφημα" r:id="rId5" imgW="4972016" imgH="2828857" progId="">
                  <p:embed/>
                </p:oleObj>
              </mc:Choice>
              <mc:Fallback>
                <p:oleObj name="Γράφημα" r:id="rId5" imgW="4972016" imgH="2828857"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88" y="1143000"/>
                        <a:ext cx="9569451"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wipe(left)">
                                      <p:cBhvr>
                                        <p:cTn id="7" dur="500"/>
                                        <p:tgtEl>
                                          <p:spTgt spid="7168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683"/>
                                        </p:tgtEl>
                                        <p:attrNameLst>
                                          <p:attrName>style.visibility</p:attrName>
                                        </p:attrNameLst>
                                      </p:cBhvr>
                                      <p:to>
                                        <p:strVal val="visible"/>
                                      </p:to>
                                    </p:set>
                                    <p:animEffect transition="in" filter="wipe(left)">
                                      <p:cBhvr>
                                        <p:cTn id="11" dur="10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1683" grpId="0" bld="series"/>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457200" y="0"/>
            <a:ext cx="8229600" cy="533400"/>
          </a:xfrm>
          <a:noFill/>
          <a:ln/>
        </p:spPr>
        <p:txBody>
          <a:bodyPr/>
          <a:lstStyle/>
          <a:p>
            <a:r>
              <a:rPr lang="el-GR" sz="2800" smtClean="0">
                <a:solidFill>
                  <a:schemeClr val="folHlink"/>
                </a:solidFill>
                <a:latin typeface="Tahoma" pitchFamily="34" charset="0"/>
              </a:rPr>
              <a:t>Βασικά αγροπεριβαλλοντικά μέτρα</a:t>
            </a:r>
            <a:endParaRPr lang="en-US" sz="2800" smtClean="0">
              <a:solidFill>
                <a:schemeClr val="folHlink"/>
              </a:solidFill>
              <a:latin typeface="Tahoma" pitchFamily="34" charset="0"/>
            </a:endParaRPr>
          </a:p>
        </p:txBody>
      </p:sp>
      <p:pic>
        <p:nvPicPr>
          <p:cNvPr id="73731" name="Picture 3" descr="field margin CRF 2001_2408_009"/>
          <p:cNvPicPr>
            <a:picLocks noChangeAspect="1" noChangeArrowheads="1"/>
          </p:cNvPicPr>
          <p:nvPr/>
        </p:nvPicPr>
        <p:blipFill>
          <a:blip r:embed="rId3" cstate="print"/>
          <a:srcRect/>
          <a:stretch>
            <a:fillRect/>
          </a:stretch>
        </p:blipFill>
        <p:spPr bwMode="auto">
          <a:xfrm>
            <a:off x="457200" y="1187450"/>
            <a:ext cx="8153400" cy="5357813"/>
          </a:xfrm>
          <a:prstGeom prst="rect">
            <a:avLst/>
          </a:prstGeom>
          <a:noFill/>
        </p:spPr>
      </p:pic>
      <p:sp>
        <p:nvSpPr>
          <p:cNvPr id="73732" name="Text Box 4"/>
          <p:cNvSpPr txBox="1">
            <a:spLocks noChangeArrowheads="1"/>
          </p:cNvSpPr>
          <p:nvPr/>
        </p:nvSpPr>
        <p:spPr bwMode="auto">
          <a:xfrm>
            <a:off x="914400" y="1600200"/>
            <a:ext cx="3810000" cy="396875"/>
          </a:xfrm>
          <a:prstGeom prst="rect">
            <a:avLst/>
          </a:prstGeom>
          <a:noFill/>
          <a:ln w="9525">
            <a:noFill/>
            <a:miter lim="800000"/>
            <a:headEnd/>
            <a:tailEnd/>
          </a:ln>
          <a:effectLst/>
        </p:spPr>
        <p:txBody>
          <a:bodyPr>
            <a:spAutoFit/>
          </a:bodyPr>
          <a:lstStyle/>
          <a:p>
            <a:pPr algn="ctr">
              <a:spcBef>
                <a:spcPct val="50000"/>
              </a:spcBef>
            </a:pPr>
            <a:r>
              <a:rPr lang="el-GR" sz="2000">
                <a:solidFill>
                  <a:srgbClr val="FF0000"/>
                </a:solidFill>
                <a:latin typeface="Tahoma" pitchFamily="34" charset="0"/>
              </a:rPr>
              <a:t>Διατήρηση φυτοφραχτών</a:t>
            </a:r>
          </a:p>
        </p:txBody>
      </p:sp>
      <p:sp>
        <p:nvSpPr>
          <p:cNvPr id="73733" name="Line 5"/>
          <p:cNvSpPr>
            <a:spLocks noChangeShapeType="1"/>
          </p:cNvSpPr>
          <p:nvPr/>
        </p:nvSpPr>
        <p:spPr bwMode="auto">
          <a:xfrm>
            <a:off x="3810000" y="2057400"/>
            <a:ext cx="838200" cy="457200"/>
          </a:xfrm>
          <a:prstGeom prst="line">
            <a:avLst/>
          </a:prstGeom>
          <a:noFill/>
          <a:ln w="31750">
            <a:solidFill>
              <a:srgbClr val="FF0000"/>
            </a:solidFill>
            <a:round/>
            <a:headEnd/>
            <a:tailEnd type="triangle" w="med" len="med"/>
          </a:ln>
          <a:effec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2000"/>
                                        <p:tgtEl>
                                          <p:spTgt spid="73731"/>
                                        </p:tgtEl>
                                      </p:cBhvr>
                                    </p:animEffect>
                                    <p:anim calcmode="lin" valueType="num">
                                      <p:cBhvr>
                                        <p:cTn id="8" dur="2000" fill="hold"/>
                                        <p:tgtEl>
                                          <p:spTgt spid="73731"/>
                                        </p:tgtEl>
                                        <p:attrNameLst>
                                          <p:attrName>style.rotation</p:attrName>
                                        </p:attrNameLst>
                                      </p:cBhvr>
                                      <p:tavLst>
                                        <p:tav tm="0">
                                          <p:val>
                                            <p:fltVal val="720"/>
                                          </p:val>
                                        </p:tav>
                                        <p:tav tm="100000">
                                          <p:val>
                                            <p:fltVal val="0"/>
                                          </p:val>
                                        </p:tav>
                                      </p:tavLst>
                                    </p:anim>
                                    <p:anim calcmode="lin" valueType="num">
                                      <p:cBhvr>
                                        <p:cTn id="9" dur="2000" fill="hold"/>
                                        <p:tgtEl>
                                          <p:spTgt spid="73731"/>
                                        </p:tgtEl>
                                        <p:attrNameLst>
                                          <p:attrName>ppt_h</p:attrName>
                                        </p:attrNameLst>
                                      </p:cBhvr>
                                      <p:tavLst>
                                        <p:tav tm="0">
                                          <p:val>
                                            <p:fltVal val="0"/>
                                          </p:val>
                                        </p:tav>
                                        <p:tav tm="100000">
                                          <p:val>
                                            <p:strVal val="#ppt_h"/>
                                          </p:val>
                                        </p:tav>
                                      </p:tavLst>
                                    </p:anim>
                                    <p:anim calcmode="lin" valueType="num">
                                      <p:cBhvr>
                                        <p:cTn id="10" dur="2000" fill="hold"/>
                                        <p:tgtEl>
                                          <p:spTgt spid="7373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73732"/>
                                        </p:tgtEl>
                                        <p:attrNameLst>
                                          <p:attrName>style.visibility</p:attrName>
                                        </p:attrNameLst>
                                      </p:cBhvr>
                                      <p:to>
                                        <p:strVal val="visible"/>
                                      </p:to>
                                    </p:set>
                                    <p:animEffect transition="in" filter="fade">
                                      <p:cBhvr>
                                        <p:cTn id="15" dur="800" decel="100000"/>
                                        <p:tgtEl>
                                          <p:spTgt spid="73732"/>
                                        </p:tgtEl>
                                      </p:cBhvr>
                                    </p:animEffect>
                                    <p:anim calcmode="lin" valueType="num">
                                      <p:cBhvr>
                                        <p:cTn id="16" dur="800" decel="100000" fill="hold"/>
                                        <p:tgtEl>
                                          <p:spTgt spid="73732"/>
                                        </p:tgtEl>
                                        <p:attrNameLst>
                                          <p:attrName>style.rotation</p:attrName>
                                        </p:attrNameLst>
                                      </p:cBhvr>
                                      <p:tavLst>
                                        <p:tav tm="0">
                                          <p:val>
                                            <p:fltVal val="-90"/>
                                          </p:val>
                                        </p:tav>
                                        <p:tav tm="100000">
                                          <p:val>
                                            <p:fltVal val="0"/>
                                          </p:val>
                                        </p:tav>
                                      </p:tavLst>
                                    </p:anim>
                                    <p:anim calcmode="lin" valueType="num">
                                      <p:cBhvr>
                                        <p:cTn id="17" dur="800" decel="100000" fill="hold"/>
                                        <p:tgtEl>
                                          <p:spTgt spid="73732"/>
                                        </p:tgtEl>
                                        <p:attrNameLst>
                                          <p:attrName>ppt_x</p:attrName>
                                        </p:attrNameLst>
                                      </p:cBhvr>
                                      <p:tavLst>
                                        <p:tav tm="0">
                                          <p:val>
                                            <p:strVal val="#ppt_x+0.4"/>
                                          </p:val>
                                        </p:tav>
                                        <p:tav tm="100000">
                                          <p:val>
                                            <p:strVal val="#ppt_x-0.05"/>
                                          </p:val>
                                        </p:tav>
                                      </p:tavLst>
                                    </p:anim>
                                    <p:anim calcmode="lin" valueType="num">
                                      <p:cBhvr>
                                        <p:cTn id="18" dur="800" decel="100000" fill="hold"/>
                                        <p:tgtEl>
                                          <p:spTgt spid="7373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373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3732"/>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3733"/>
                                        </p:tgtEl>
                                        <p:attrNameLst>
                                          <p:attrName>style.visibility</p:attrName>
                                        </p:attrNameLst>
                                      </p:cBhvr>
                                      <p:to>
                                        <p:strVal val="visible"/>
                                      </p:to>
                                    </p:set>
                                    <p:animEffect transition="in" filter="fade">
                                      <p:cBhvr>
                                        <p:cTn id="23" dur="800" decel="100000"/>
                                        <p:tgtEl>
                                          <p:spTgt spid="73733"/>
                                        </p:tgtEl>
                                      </p:cBhvr>
                                    </p:animEffect>
                                    <p:anim calcmode="lin" valueType="num">
                                      <p:cBhvr>
                                        <p:cTn id="24" dur="800" decel="100000" fill="hold"/>
                                        <p:tgtEl>
                                          <p:spTgt spid="73733"/>
                                        </p:tgtEl>
                                        <p:attrNameLst>
                                          <p:attrName>style.rotation</p:attrName>
                                        </p:attrNameLst>
                                      </p:cBhvr>
                                      <p:tavLst>
                                        <p:tav tm="0">
                                          <p:val>
                                            <p:fltVal val="-90"/>
                                          </p:val>
                                        </p:tav>
                                        <p:tav tm="100000">
                                          <p:val>
                                            <p:fltVal val="0"/>
                                          </p:val>
                                        </p:tav>
                                      </p:tavLst>
                                    </p:anim>
                                    <p:anim calcmode="lin" valueType="num">
                                      <p:cBhvr>
                                        <p:cTn id="25" dur="800" decel="100000" fill="hold"/>
                                        <p:tgtEl>
                                          <p:spTgt spid="73733"/>
                                        </p:tgtEl>
                                        <p:attrNameLst>
                                          <p:attrName>ppt_x</p:attrName>
                                        </p:attrNameLst>
                                      </p:cBhvr>
                                      <p:tavLst>
                                        <p:tav tm="0">
                                          <p:val>
                                            <p:strVal val="#ppt_x+0.4"/>
                                          </p:val>
                                        </p:tav>
                                        <p:tav tm="100000">
                                          <p:val>
                                            <p:strVal val="#ppt_x-0.05"/>
                                          </p:val>
                                        </p:tav>
                                      </p:tavLst>
                                    </p:anim>
                                    <p:anim calcmode="lin" valueType="num">
                                      <p:cBhvr>
                                        <p:cTn id="26" dur="800" decel="100000" fill="hold"/>
                                        <p:tgtEl>
                                          <p:spTgt spid="7373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373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373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914400" y="457200"/>
            <a:ext cx="7772400" cy="182563"/>
          </a:xfrm>
        </p:spPr>
        <p:txBody>
          <a:bodyPr/>
          <a:lstStyle/>
          <a:p>
            <a:r>
              <a:rPr lang="el-GR" sz="2800" b="1" smtClean="0">
                <a:solidFill>
                  <a:srgbClr val="FF0000"/>
                </a:solidFill>
                <a:effectLst>
                  <a:outerShdw blurRad="38100" dist="38100" dir="2700000" algn="tl">
                    <a:srgbClr val="C0C0C0"/>
                  </a:outerShdw>
                </a:effectLst>
                <a:latin typeface="Tahoma" pitchFamily="34" charset="0"/>
              </a:rPr>
              <a:t>Οδηγία για τους τύπους οικοτόπων</a:t>
            </a:r>
            <a:r>
              <a:rPr lang="el-GR" smtClean="0"/>
              <a:t> </a:t>
            </a:r>
            <a:endParaRPr lang="en-US" smtClean="0">
              <a:latin typeface="Calibri" pitchFamily="34" charset="0"/>
            </a:endParaRPr>
          </a:p>
        </p:txBody>
      </p:sp>
      <p:sp>
        <p:nvSpPr>
          <p:cNvPr id="75779" name="Rectangle 3"/>
          <p:cNvSpPr>
            <a:spLocks noGrp="1"/>
          </p:cNvSpPr>
          <p:nvPr>
            <p:ph type="body" sz="half" idx="1"/>
          </p:nvPr>
        </p:nvSpPr>
        <p:spPr>
          <a:xfrm>
            <a:off x="609600" y="3810000"/>
            <a:ext cx="5105400" cy="3048000"/>
          </a:xfrm>
        </p:spPr>
        <p:txBody>
          <a:bodyPr/>
          <a:lstStyle/>
          <a:p>
            <a:r>
              <a:rPr lang="el-GR" sz="1800" smtClean="0">
                <a:solidFill>
                  <a:schemeClr val="folHlink"/>
                </a:solidFill>
                <a:latin typeface="Tahoma" pitchFamily="34" charset="0"/>
              </a:rPr>
              <a:t>Η Ευρωπαϊκή περιβαλλοντική πολιτική εστιάζεται στην προστασία των ενδιαιτημάτων</a:t>
            </a:r>
          </a:p>
          <a:p>
            <a:r>
              <a:rPr lang="en-US" sz="1800" smtClean="0">
                <a:solidFill>
                  <a:schemeClr val="folHlink"/>
                </a:solidFill>
                <a:latin typeface="Tahoma" pitchFamily="34" charset="0"/>
              </a:rPr>
              <a:t>Natura 2000</a:t>
            </a:r>
            <a:endParaRPr lang="el-GR" sz="1800" smtClean="0">
              <a:solidFill>
                <a:schemeClr val="folHlink"/>
              </a:solidFill>
              <a:latin typeface="Tahoma" pitchFamily="34" charset="0"/>
            </a:endParaRPr>
          </a:p>
          <a:p>
            <a:pPr lvl="1"/>
            <a:r>
              <a:rPr lang="el-GR" sz="1800" smtClean="0">
                <a:solidFill>
                  <a:schemeClr val="folHlink"/>
                </a:solidFill>
                <a:latin typeface="Tahoma" pitchFamily="34" charset="0"/>
              </a:rPr>
              <a:t>Τυποποίηση των ενδιαιτημάτων ενιαία για όλη την Ευρώπη </a:t>
            </a:r>
          </a:p>
          <a:p>
            <a:pPr lvl="1"/>
            <a:r>
              <a:rPr lang="el-GR" sz="1800" smtClean="0">
                <a:solidFill>
                  <a:schemeClr val="folHlink"/>
                </a:solidFill>
                <a:latin typeface="Tahoma" pitchFamily="34" charset="0"/>
              </a:rPr>
              <a:t>Καθορισμός δικτύου προστατευόμενων περιοχών </a:t>
            </a:r>
            <a:endParaRPr lang="en-US" sz="1800" smtClean="0">
              <a:solidFill>
                <a:schemeClr val="folHlink"/>
              </a:solidFill>
              <a:latin typeface="Tahoma" pitchFamily="34" charset="0"/>
            </a:endParaRPr>
          </a:p>
        </p:txBody>
      </p:sp>
      <p:pic>
        <p:nvPicPr>
          <p:cNvPr id="75780" name="Picture 4" descr="agriculture"/>
          <p:cNvPicPr>
            <a:picLocks noChangeAspect="1" noChangeArrowheads="1"/>
          </p:cNvPicPr>
          <p:nvPr/>
        </p:nvPicPr>
        <p:blipFill>
          <a:blip r:embed="rId3" cstate="print"/>
          <a:srcRect b="28070"/>
          <a:stretch>
            <a:fillRect/>
          </a:stretch>
        </p:blipFill>
        <p:spPr bwMode="auto">
          <a:xfrm>
            <a:off x="0" y="685800"/>
            <a:ext cx="9144000" cy="31242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p:txBody>
          <a:bodyPr/>
          <a:lstStyle/>
          <a:p>
            <a:r>
              <a:rPr lang="el-GR" sz="2400" b="1" smtClean="0">
                <a:solidFill>
                  <a:schemeClr val="folHlink"/>
                </a:solidFill>
                <a:latin typeface="Tahoma" pitchFamily="34" charset="0"/>
              </a:rPr>
              <a:t>ΔΙΚΤΥΟ </a:t>
            </a:r>
            <a:r>
              <a:rPr lang="en-GB" sz="2400" b="1" smtClean="0">
                <a:solidFill>
                  <a:schemeClr val="folHlink"/>
                </a:solidFill>
                <a:latin typeface="Tahoma" pitchFamily="34" charset="0"/>
              </a:rPr>
              <a:t>N</a:t>
            </a:r>
            <a:r>
              <a:rPr lang="el-GR" sz="2400" b="1" smtClean="0">
                <a:solidFill>
                  <a:schemeClr val="folHlink"/>
                </a:solidFill>
                <a:latin typeface="Tahoma" pitchFamily="34" charset="0"/>
              </a:rPr>
              <a:t>Α</a:t>
            </a:r>
            <a:r>
              <a:rPr lang="en-US" sz="2400" b="1" smtClean="0">
                <a:solidFill>
                  <a:schemeClr val="folHlink"/>
                </a:solidFill>
                <a:latin typeface="Tahoma" pitchFamily="34" charset="0"/>
              </a:rPr>
              <a:t>TURA</a:t>
            </a:r>
            <a:r>
              <a:rPr lang="el-GR" sz="2400" b="1" smtClean="0">
                <a:solidFill>
                  <a:schemeClr val="folHlink"/>
                </a:solidFill>
                <a:latin typeface="Tahoma" pitchFamily="34" charset="0"/>
              </a:rPr>
              <a:t> 2000</a:t>
            </a:r>
            <a:endParaRPr lang="el-GR" sz="2400" smtClean="0">
              <a:solidFill>
                <a:schemeClr val="folHlink"/>
              </a:solidFill>
              <a:latin typeface="Tahoma" pitchFamily="34" charset="0"/>
            </a:endParaRPr>
          </a:p>
        </p:txBody>
      </p:sp>
      <p:sp>
        <p:nvSpPr>
          <p:cNvPr id="77827" name="Rectangle 3"/>
          <p:cNvSpPr>
            <a:spLocks noGrp="1"/>
          </p:cNvSpPr>
          <p:nvPr>
            <p:ph type="body" idx="1"/>
          </p:nvPr>
        </p:nvSpPr>
        <p:spPr>
          <a:xfrm>
            <a:off x="0" y="1447800"/>
            <a:ext cx="3124200" cy="914400"/>
          </a:xfrm>
        </p:spPr>
        <p:txBody>
          <a:bodyPr/>
          <a:lstStyle/>
          <a:p>
            <a:pPr algn="ctr">
              <a:lnSpc>
                <a:spcPct val="90000"/>
              </a:lnSpc>
              <a:buFont typeface="Wingdings 2" pitchFamily="18" charset="2"/>
              <a:buNone/>
            </a:pPr>
            <a:r>
              <a:rPr lang="el-GR" sz="2000" b="1" smtClean="0">
                <a:solidFill>
                  <a:schemeClr val="folHlink"/>
                </a:solidFill>
                <a:latin typeface="Tahoma" pitchFamily="34" charset="0"/>
              </a:rPr>
              <a:t>Κοινοτική Οδηγία 79/409/ΕΟΚ</a:t>
            </a:r>
          </a:p>
        </p:txBody>
      </p:sp>
      <p:pic>
        <p:nvPicPr>
          <p:cNvPr id="77828" name="Picture 4"/>
          <p:cNvPicPr>
            <a:picLocks noChangeAspect="1" noChangeArrowheads="1"/>
          </p:cNvPicPr>
          <p:nvPr/>
        </p:nvPicPr>
        <p:blipFill>
          <a:blip r:embed="rId3" cstate="print"/>
          <a:srcRect/>
          <a:stretch>
            <a:fillRect/>
          </a:stretch>
        </p:blipFill>
        <p:spPr bwMode="auto">
          <a:xfrm>
            <a:off x="3200400" y="2362200"/>
            <a:ext cx="2895600" cy="2500313"/>
          </a:xfrm>
          <a:prstGeom prst="rect">
            <a:avLst/>
          </a:prstGeom>
          <a:noFill/>
        </p:spPr>
      </p:pic>
      <p:sp>
        <p:nvSpPr>
          <p:cNvPr id="77829" name="Rectangle 5"/>
          <p:cNvSpPr>
            <a:spLocks noChangeArrowheads="1"/>
          </p:cNvSpPr>
          <p:nvPr/>
        </p:nvSpPr>
        <p:spPr bwMode="auto">
          <a:xfrm>
            <a:off x="6019800" y="1447800"/>
            <a:ext cx="3124200" cy="914400"/>
          </a:xfrm>
          <a:prstGeom prst="rect">
            <a:avLst/>
          </a:prstGeom>
          <a:noFill/>
          <a:ln w="9525">
            <a:noFill/>
            <a:miter lim="800000"/>
            <a:headEnd/>
            <a:tailEnd/>
          </a:ln>
          <a:effectLst/>
        </p:spPr>
        <p:txBody>
          <a:bodyPr/>
          <a:lstStyle/>
          <a:p>
            <a:pPr marL="273050" indent="-273050" algn="ctr" eaLnBrk="0" hangingPunct="0">
              <a:lnSpc>
                <a:spcPct val="90000"/>
              </a:lnSpc>
              <a:spcBef>
                <a:spcPts val="575"/>
              </a:spcBef>
              <a:buClr>
                <a:schemeClr val="accent1"/>
              </a:buClr>
              <a:buSzPct val="85000"/>
              <a:buFont typeface="Wingdings 2" pitchFamily="18" charset="2"/>
              <a:buNone/>
            </a:pPr>
            <a:r>
              <a:rPr lang="el-GR" sz="2000">
                <a:solidFill>
                  <a:schemeClr val="folHlink"/>
                </a:solidFill>
                <a:latin typeface="Tahoma" pitchFamily="34" charset="0"/>
              </a:rPr>
              <a:t>Κοινοτική Οδηγία 92/43/ΕΟΚ</a:t>
            </a:r>
          </a:p>
        </p:txBody>
      </p:sp>
      <p:sp>
        <p:nvSpPr>
          <p:cNvPr id="77830" name="Line 6"/>
          <p:cNvSpPr>
            <a:spLocks noChangeShapeType="1"/>
          </p:cNvSpPr>
          <p:nvPr/>
        </p:nvSpPr>
        <p:spPr bwMode="auto">
          <a:xfrm>
            <a:off x="3505200" y="1752600"/>
            <a:ext cx="2133600" cy="0"/>
          </a:xfrm>
          <a:prstGeom prst="line">
            <a:avLst/>
          </a:prstGeom>
          <a:noFill/>
          <a:ln w="50800">
            <a:solidFill>
              <a:schemeClr val="folHlink"/>
            </a:solidFill>
            <a:round/>
            <a:headEnd type="triangle" w="med" len="med"/>
            <a:tailEnd type="triangle" w="med" len="med"/>
          </a:ln>
          <a:effectLst/>
        </p:spPr>
        <p:txBody>
          <a:bodyPr/>
          <a:lstStyle/>
          <a:p>
            <a:endParaRPr lang="el-GR"/>
          </a:p>
        </p:txBody>
      </p:sp>
      <p:sp>
        <p:nvSpPr>
          <p:cNvPr id="77831" name="Line 7"/>
          <p:cNvSpPr>
            <a:spLocks noChangeShapeType="1"/>
          </p:cNvSpPr>
          <p:nvPr/>
        </p:nvSpPr>
        <p:spPr bwMode="auto">
          <a:xfrm>
            <a:off x="4572000" y="1752600"/>
            <a:ext cx="0" cy="609600"/>
          </a:xfrm>
          <a:prstGeom prst="line">
            <a:avLst/>
          </a:prstGeom>
          <a:noFill/>
          <a:ln w="50800">
            <a:solidFill>
              <a:schemeClr val="folHlink"/>
            </a:solidFill>
            <a:round/>
            <a:headEnd/>
            <a:tailEnd type="triangle" w="med" len="med"/>
          </a:ln>
          <a:effectLst/>
        </p:spPr>
        <p:txBody>
          <a:bodyPr/>
          <a:lstStyle/>
          <a:p>
            <a:endParaRPr lang="el-GR"/>
          </a:p>
        </p:txBody>
      </p:sp>
      <p:sp>
        <p:nvSpPr>
          <p:cNvPr id="77832" name="Line 8"/>
          <p:cNvSpPr>
            <a:spLocks noChangeShapeType="1"/>
          </p:cNvSpPr>
          <p:nvPr/>
        </p:nvSpPr>
        <p:spPr bwMode="auto">
          <a:xfrm>
            <a:off x="4724400" y="4876800"/>
            <a:ext cx="0" cy="533400"/>
          </a:xfrm>
          <a:prstGeom prst="line">
            <a:avLst/>
          </a:prstGeom>
          <a:noFill/>
          <a:ln w="50800">
            <a:solidFill>
              <a:schemeClr val="folHlink"/>
            </a:solidFill>
            <a:round/>
            <a:headEnd/>
            <a:tailEnd type="triangle" w="med" len="med"/>
          </a:ln>
          <a:effectLst/>
        </p:spPr>
        <p:txBody>
          <a:bodyPr/>
          <a:lstStyle/>
          <a:p>
            <a:endParaRPr lang="el-GR"/>
          </a:p>
        </p:txBody>
      </p:sp>
      <p:sp>
        <p:nvSpPr>
          <p:cNvPr id="77833" name="Text Box 9"/>
          <p:cNvSpPr txBox="1">
            <a:spLocks noChangeArrowheads="1"/>
          </p:cNvSpPr>
          <p:nvPr/>
        </p:nvSpPr>
        <p:spPr bwMode="auto">
          <a:xfrm>
            <a:off x="1828800" y="5529263"/>
            <a:ext cx="4038600" cy="1328737"/>
          </a:xfrm>
          <a:prstGeom prst="rect">
            <a:avLst/>
          </a:prstGeom>
          <a:noFill/>
          <a:ln w="9525">
            <a:noFill/>
            <a:miter lim="800000"/>
            <a:headEnd/>
            <a:tailEnd/>
          </a:ln>
          <a:effectLst/>
        </p:spPr>
        <p:txBody>
          <a:bodyPr>
            <a:spAutoFit/>
          </a:bodyPr>
          <a:lstStyle/>
          <a:p>
            <a:pPr algn="ctr">
              <a:spcBef>
                <a:spcPct val="50000"/>
              </a:spcBef>
            </a:pPr>
            <a:r>
              <a:rPr lang="el-GR">
                <a:solidFill>
                  <a:schemeClr val="folHlink"/>
                </a:solidFill>
                <a:latin typeface="Tahoma" pitchFamily="34" charset="0"/>
              </a:rPr>
              <a:t>Κατάλογος περιοχών από κάθε κράτος μέλος της Ε.Ε. </a:t>
            </a:r>
            <a:endParaRPr lang="en-US">
              <a:solidFill>
                <a:schemeClr val="folHlink"/>
              </a:solidFill>
              <a:latin typeface="Tahoma" pitchFamily="34" charset="0"/>
            </a:endParaRPr>
          </a:p>
          <a:p>
            <a:pPr algn="ctr">
              <a:spcBef>
                <a:spcPct val="50000"/>
              </a:spcBef>
            </a:pPr>
            <a:r>
              <a:rPr lang="el-GR">
                <a:solidFill>
                  <a:schemeClr val="folHlink"/>
                </a:solidFill>
              </a:rPr>
              <a:t>(</a:t>
            </a:r>
            <a:r>
              <a:rPr lang="en-US">
                <a:solidFill>
                  <a:schemeClr val="folHlink"/>
                </a:solidFill>
              </a:rPr>
              <a:t>List of Sites of Community Importance</a:t>
            </a:r>
            <a:r>
              <a:rPr lang="el-GR">
                <a:solidFill>
                  <a:schemeClr val="folHlink"/>
                </a:solidFill>
              </a:rPr>
              <a:t>-</a:t>
            </a:r>
            <a:r>
              <a:rPr lang="en-US">
                <a:solidFill>
                  <a:schemeClr val="folHlink"/>
                </a:solidFill>
              </a:rPr>
              <a:t>SCIs</a:t>
            </a:r>
            <a:r>
              <a:rPr lang="el-GR">
                <a:solidFill>
                  <a:schemeClr val="folHlink"/>
                </a:solidFill>
              </a:rPr>
              <a:t>)</a:t>
            </a:r>
            <a:r>
              <a:rPr lang="el-GR"/>
              <a:t> </a:t>
            </a:r>
          </a:p>
        </p:txBody>
      </p:sp>
      <p:sp>
        <p:nvSpPr>
          <p:cNvPr id="77834" name="Oval 10"/>
          <p:cNvSpPr>
            <a:spLocks noChangeArrowheads="1"/>
          </p:cNvSpPr>
          <p:nvPr/>
        </p:nvSpPr>
        <p:spPr bwMode="auto">
          <a:xfrm>
            <a:off x="1066800" y="5334000"/>
            <a:ext cx="5334000" cy="1524000"/>
          </a:xfrm>
          <a:prstGeom prst="ellipse">
            <a:avLst/>
          </a:prstGeom>
          <a:noFill/>
          <a:ln w="9525">
            <a:solidFill>
              <a:schemeClr val="folHlink"/>
            </a:solidFill>
            <a:round/>
            <a:headEnd/>
            <a:tailEnd/>
          </a:ln>
          <a:effectLst/>
        </p:spPr>
        <p:txBody>
          <a:bodyPr wrap="none" anchor="ctr"/>
          <a:lstStyle/>
          <a:p>
            <a:endParaRPr lang="el-GR"/>
          </a:p>
        </p:txBody>
      </p:sp>
      <p:sp>
        <p:nvSpPr>
          <p:cNvPr id="77835" name="Rectangle 11"/>
          <p:cNvSpPr>
            <a:spLocks noChangeArrowheads="1"/>
          </p:cNvSpPr>
          <p:nvPr/>
        </p:nvSpPr>
        <p:spPr bwMode="auto">
          <a:xfrm>
            <a:off x="0" y="2971800"/>
            <a:ext cx="3124200" cy="1190625"/>
          </a:xfrm>
          <a:prstGeom prst="rect">
            <a:avLst/>
          </a:prstGeom>
          <a:noFill/>
          <a:ln w="9525">
            <a:noFill/>
            <a:miter lim="800000"/>
            <a:headEnd/>
            <a:tailEnd/>
          </a:ln>
          <a:effectLst/>
        </p:spPr>
        <p:txBody>
          <a:bodyPr>
            <a:spAutoFit/>
          </a:bodyPr>
          <a:lstStyle/>
          <a:p>
            <a:pPr algn="ctr"/>
            <a:r>
              <a:rPr lang="el-GR" b="0">
                <a:solidFill>
                  <a:schemeClr val="folHlink"/>
                </a:solidFill>
              </a:rPr>
              <a:t>Ζώνες Ειδικής Προστασίας (ΖΕΠ)</a:t>
            </a:r>
            <a:endParaRPr lang="en-US" b="0">
              <a:solidFill>
                <a:schemeClr val="folHlink"/>
              </a:solidFill>
            </a:endParaRPr>
          </a:p>
          <a:p>
            <a:pPr algn="ctr"/>
            <a:r>
              <a:rPr lang="en-US" b="0">
                <a:solidFill>
                  <a:schemeClr val="folHlink"/>
                </a:solidFill>
              </a:rPr>
              <a:t>Special Protection Areas </a:t>
            </a:r>
            <a:r>
              <a:rPr lang="el-GR" b="0">
                <a:solidFill>
                  <a:schemeClr val="folHlink"/>
                </a:solidFill>
              </a:rPr>
              <a:t>–</a:t>
            </a:r>
            <a:r>
              <a:rPr lang="en-US" b="0">
                <a:solidFill>
                  <a:schemeClr val="folHlink"/>
                </a:solidFill>
              </a:rPr>
              <a:t>(SPAs)</a:t>
            </a:r>
            <a:endParaRPr lang="el-GR" b="0">
              <a:solidFill>
                <a:schemeClr val="folHlink"/>
              </a:solidFill>
            </a:endParaRPr>
          </a:p>
        </p:txBody>
      </p:sp>
      <p:sp>
        <p:nvSpPr>
          <p:cNvPr id="77836" name="Line 12"/>
          <p:cNvSpPr>
            <a:spLocks noChangeShapeType="1"/>
          </p:cNvSpPr>
          <p:nvPr/>
        </p:nvSpPr>
        <p:spPr bwMode="auto">
          <a:xfrm>
            <a:off x="1447800" y="2133600"/>
            <a:ext cx="0" cy="609600"/>
          </a:xfrm>
          <a:prstGeom prst="line">
            <a:avLst/>
          </a:prstGeom>
          <a:noFill/>
          <a:ln w="50800">
            <a:solidFill>
              <a:schemeClr val="folHlink"/>
            </a:solidFill>
            <a:round/>
            <a:headEnd/>
            <a:tailEnd type="triangle" w="med" len="med"/>
          </a:ln>
          <a:effectLst/>
        </p:spPr>
        <p:txBody>
          <a:bodyPr/>
          <a:lstStyle/>
          <a:p>
            <a:endParaRPr lang="el-GR"/>
          </a:p>
        </p:txBody>
      </p:sp>
      <p:sp>
        <p:nvSpPr>
          <p:cNvPr id="77837" name="Line 13"/>
          <p:cNvSpPr>
            <a:spLocks noChangeShapeType="1"/>
          </p:cNvSpPr>
          <p:nvPr/>
        </p:nvSpPr>
        <p:spPr bwMode="auto">
          <a:xfrm>
            <a:off x="7696200" y="2209800"/>
            <a:ext cx="0" cy="609600"/>
          </a:xfrm>
          <a:prstGeom prst="line">
            <a:avLst/>
          </a:prstGeom>
          <a:noFill/>
          <a:ln w="50800">
            <a:solidFill>
              <a:schemeClr val="folHlink"/>
            </a:solidFill>
            <a:round/>
            <a:headEnd/>
            <a:tailEnd type="triangle" w="med" len="med"/>
          </a:ln>
          <a:effectLst/>
        </p:spPr>
        <p:txBody>
          <a:bodyPr/>
          <a:lstStyle/>
          <a:p>
            <a:endParaRPr lang="el-GR"/>
          </a:p>
        </p:txBody>
      </p:sp>
      <p:sp>
        <p:nvSpPr>
          <p:cNvPr id="77838" name="Rectangle 14"/>
          <p:cNvSpPr>
            <a:spLocks noChangeArrowheads="1"/>
          </p:cNvSpPr>
          <p:nvPr/>
        </p:nvSpPr>
        <p:spPr bwMode="auto">
          <a:xfrm>
            <a:off x="6477000" y="3048000"/>
            <a:ext cx="2362200" cy="1465263"/>
          </a:xfrm>
          <a:prstGeom prst="rect">
            <a:avLst/>
          </a:prstGeom>
          <a:noFill/>
          <a:ln w="9525">
            <a:noFill/>
            <a:miter lim="800000"/>
            <a:headEnd/>
            <a:tailEnd/>
          </a:ln>
          <a:effectLst/>
        </p:spPr>
        <p:txBody>
          <a:bodyPr>
            <a:spAutoFit/>
          </a:bodyPr>
          <a:lstStyle/>
          <a:p>
            <a:r>
              <a:rPr lang="el-GR" b="0">
                <a:solidFill>
                  <a:schemeClr val="folHlink"/>
                </a:solidFill>
              </a:rPr>
              <a:t>Προτεινόμενοι Τόποι Κοινοτικής Σημασίας (</a:t>
            </a:r>
            <a:r>
              <a:rPr lang="en-US" b="0">
                <a:solidFill>
                  <a:schemeClr val="folHlink"/>
                </a:solidFill>
              </a:rPr>
              <a:t>proposed Sites of Community Importance</a:t>
            </a:r>
            <a:r>
              <a:rPr lang="el-GR" b="0">
                <a:solidFill>
                  <a:schemeClr val="folHlink"/>
                </a:solidFill>
              </a:rPr>
              <a:t>-</a:t>
            </a:r>
            <a:r>
              <a:rPr lang="en-US" b="0">
                <a:solidFill>
                  <a:schemeClr val="folHlink"/>
                </a:solidFill>
              </a:rPr>
              <a:t>pSCIs</a:t>
            </a:r>
            <a:r>
              <a:rPr lang="el-GR" b="0">
                <a:solidFill>
                  <a:schemeClr val="folHlink"/>
                </a:solidFill>
              </a:rPr>
              <a:t>)</a:t>
            </a:r>
          </a:p>
        </p:txBody>
      </p:sp>
      <p:sp>
        <p:nvSpPr>
          <p:cNvPr id="77839" name="Line 15"/>
          <p:cNvSpPr>
            <a:spLocks noChangeShapeType="1"/>
          </p:cNvSpPr>
          <p:nvPr/>
        </p:nvSpPr>
        <p:spPr bwMode="auto">
          <a:xfrm flipV="1">
            <a:off x="6400800" y="6096000"/>
            <a:ext cx="533400" cy="0"/>
          </a:xfrm>
          <a:prstGeom prst="line">
            <a:avLst/>
          </a:prstGeom>
          <a:noFill/>
          <a:ln w="50800">
            <a:solidFill>
              <a:schemeClr val="folHlink"/>
            </a:solidFill>
            <a:round/>
            <a:headEnd/>
            <a:tailEnd type="triangle" w="med" len="med"/>
          </a:ln>
          <a:effectLst/>
        </p:spPr>
        <p:txBody>
          <a:bodyPr/>
          <a:lstStyle/>
          <a:p>
            <a:endParaRPr lang="el-GR"/>
          </a:p>
        </p:txBody>
      </p:sp>
      <p:sp>
        <p:nvSpPr>
          <p:cNvPr id="77840" name="Rectangle 16"/>
          <p:cNvSpPr>
            <a:spLocks noChangeArrowheads="1"/>
          </p:cNvSpPr>
          <p:nvPr/>
        </p:nvSpPr>
        <p:spPr bwMode="auto">
          <a:xfrm>
            <a:off x="6934200" y="5392738"/>
            <a:ext cx="2438400" cy="1465262"/>
          </a:xfrm>
          <a:prstGeom prst="rect">
            <a:avLst/>
          </a:prstGeom>
          <a:noFill/>
          <a:ln w="9525">
            <a:noFill/>
            <a:miter lim="800000"/>
            <a:headEnd/>
            <a:tailEnd/>
          </a:ln>
          <a:effectLst/>
        </p:spPr>
        <p:txBody>
          <a:bodyPr>
            <a:spAutoFit/>
          </a:bodyPr>
          <a:lstStyle/>
          <a:p>
            <a:r>
              <a:rPr lang="el-GR">
                <a:solidFill>
                  <a:schemeClr val="folHlink"/>
                </a:solidFill>
              </a:rPr>
              <a:t>Ειδικές Ζώνες Διατήρησης</a:t>
            </a:r>
            <a:r>
              <a:rPr lang="en-US">
                <a:solidFill>
                  <a:schemeClr val="folHlink"/>
                </a:solidFill>
              </a:rPr>
              <a:t> (EZ</a:t>
            </a:r>
            <a:r>
              <a:rPr lang="el-GR">
                <a:solidFill>
                  <a:schemeClr val="folHlink"/>
                </a:solidFill>
              </a:rPr>
              <a:t>Δ) </a:t>
            </a:r>
            <a:r>
              <a:rPr lang="en-US">
                <a:solidFill>
                  <a:schemeClr val="folHlink"/>
                </a:solidFill>
              </a:rPr>
              <a:t>Special Areas of Conservation</a:t>
            </a:r>
            <a:r>
              <a:rPr lang="el-GR">
                <a:solidFill>
                  <a:schemeClr val="folHlink"/>
                </a:solidFill>
              </a:rPr>
              <a:t>-(</a:t>
            </a:r>
            <a:r>
              <a:rPr lang="en-US">
                <a:solidFill>
                  <a:schemeClr val="folHlink"/>
                </a:solidFill>
              </a:rPr>
              <a:t>SACs</a:t>
            </a:r>
            <a:r>
              <a:rPr lang="el-GR">
                <a:solidFill>
                  <a:schemeClr val="fo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circle(in)">
                                      <p:cBhvr>
                                        <p:cTn id="7" dur="2000"/>
                                        <p:tgtEl>
                                          <p:spTgt spid="77827">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7836"/>
                                        </p:tgtEl>
                                        <p:attrNameLst>
                                          <p:attrName>style.visibility</p:attrName>
                                        </p:attrNameLst>
                                      </p:cBhvr>
                                      <p:to>
                                        <p:strVal val="visible"/>
                                      </p:to>
                                    </p:set>
                                    <p:animEffect transition="in" filter="circle(in)">
                                      <p:cBhvr>
                                        <p:cTn id="10" dur="2000"/>
                                        <p:tgtEl>
                                          <p:spTgt spid="7783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7835"/>
                                        </p:tgtEl>
                                        <p:attrNameLst>
                                          <p:attrName>style.visibility</p:attrName>
                                        </p:attrNameLst>
                                      </p:cBhvr>
                                      <p:to>
                                        <p:strVal val="visible"/>
                                      </p:to>
                                    </p:set>
                                    <p:animEffect transition="in" filter="circle(in)">
                                      <p:cBhvr>
                                        <p:cTn id="13" dur="2000"/>
                                        <p:tgtEl>
                                          <p:spTgt spid="7783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7829"/>
                                        </p:tgtEl>
                                        <p:attrNameLst>
                                          <p:attrName>style.visibility</p:attrName>
                                        </p:attrNameLst>
                                      </p:cBhvr>
                                      <p:to>
                                        <p:strVal val="visible"/>
                                      </p:to>
                                    </p:set>
                                    <p:animEffect transition="in" filter="circle(in)">
                                      <p:cBhvr>
                                        <p:cTn id="18" dur="2000"/>
                                        <p:tgtEl>
                                          <p:spTgt spid="7782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7837"/>
                                        </p:tgtEl>
                                        <p:attrNameLst>
                                          <p:attrName>style.visibility</p:attrName>
                                        </p:attrNameLst>
                                      </p:cBhvr>
                                      <p:to>
                                        <p:strVal val="visible"/>
                                      </p:to>
                                    </p:set>
                                    <p:animEffect transition="in" filter="circle(in)">
                                      <p:cBhvr>
                                        <p:cTn id="21" dur="2000"/>
                                        <p:tgtEl>
                                          <p:spTgt spid="7783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7838"/>
                                        </p:tgtEl>
                                        <p:attrNameLst>
                                          <p:attrName>style.visibility</p:attrName>
                                        </p:attrNameLst>
                                      </p:cBhvr>
                                      <p:to>
                                        <p:strVal val="visible"/>
                                      </p:to>
                                    </p:set>
                                    <p:animEffect transition="in" filter="circle(in)">
                                      <p:cBhvr>
                                        <p:cTn id="24" dur="2000"/>
                                        <p:tgtEl>
                                          <p:spTgt spid="7783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7830"/>
                                        </p:tgtEl>
                                        <p:attrNameLst>
                                          <p:attrName>style.visibility</p:attrName>
                                        </p:attrNameLst>
                                      </p:cBhvr>
                                      <p:to>
                                        <p:strVal val="visible"/>
                                      </p:to>
                                    </p:set>
                                    <p:animEffect transition="in" filter="circle(in)">
                                      <p:cBhvr>
                                        <p:cTn id="29" dur="2000"/>
                                        <p:tgtEl>
                                          <p:spTgt spid="7783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77831"/>
                                        </p:tgtEl>
                                        <p:attrNameLst>
                                          <p:attrName>style.visibility</p:attrName>
                                        </p:attrNameLst>
                                      </p:cBhvr>
                                      <p:to>
                                        <p:strVal val="visible"/>
                                      </p:to>
                                    </p:set>
                                    <p:animEffect transition="in" filter="circle(in)">
                                      <p:cBhvr>
                                        <p:cTn id="32" dur="2000"/>
                                        <p:tgtEl>
                                          <p:spTgt spid="77831"/>
                                        </p:tgtEl>
                                      </p:cBhvr>
                                    </p:animEffect>
                                  </p:childTnLst>
                                </p:cTn>
                              </p:par>
                              <p:par>
                                <p:cTn id="33" presetID="6" presetClass="entr" presetSubtype="16" fill="hold" nodeType="withEffect">
                                  <p:stCondLst>
                                    <p:cond delay="0"/>
                                  </p:stCondLst>
                                  <p:childTnLst>
                                    <p:set>
                                      <p:cBhvr>
                                        <p:cTn id="34" dur="1" fill="hold">
                                          <p:stCondLst>
                                            <p:cond delay="0"/>
                                          </p:stCondLst>
                                        </p:cTn>
                                        <p:tgtEl>
                                          <p:spTgt spid="77828"/>
                                        </p:tgtEl>
                                        <p:attrNameLst>
                                          <p:attrName>style.visibility</p:attrName>
                                        </p:attrNameLst>
                                      </p:cBhvr>
                                      <p:to>
                                        <p:strVal val="visible"/>
                                      </p:to>
                                    </p:set>
                                    <p:animEffect transition="in" filter="circle(in)">
                                      <p:cBhvr>
                                        <p:cTn id="35" dur="2000"/>
                                        <p:tgtEl>
                                          <p:spTgt spid="7782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7832"/>
                                        </p:tgtEl>
                                        <p:attrNameLst>
                                          <p:attrName>style.visibility</p:attrName>
                                        </p:attrNameLst>
                                      </p:cBhvr>
                                      <p:to>
                                        <p:strVal val="visible"/>
                                      </p:to>
                                    </p:set>
                                    <p:animEffect transition="in" filter="circle(in)">
                                      <p:cBhvr>
                                        <p:cTn id="40" dur="2000"/>
                                        <p:tgtEl>
                                          <p:spTgt spid="7783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77834"/>
                                        </p:tgtEl>
                                        <p:attrNameLst>
                                          <p:attrName>style.visibility</p:attrName>
                                        </p:attrNameLst>
                                      </p:cBhvr>
                                      <p:to>
                                        <p:strVal val="visible"/>
                                      </p:to>
                                    </p:set>
                                    <p:animEffect transition="in" filter="circle(in)">
                                      <p:cBhvr>
                                        <p:cTn id="43" dur="2000"/>
                                        <p:tgtEl>
                                          <p:spTgt spid="7783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77833"/>
                                        </p:tgtEl>
                                        <p:attrNameLst>
                                          <p:attrName>style.visibility</p:attrName>
                                        </p:attrNameLst>
                                      </p:cBhvr>
                                      <p:to>
                                        <p:strVal val="visible"/>
                                      </p:to>
                                    </p:set>
                                    <p:animEffect transition="in" filter="circle(in)">
                                      <p:cBhvr>
                                        <p:cTn id="46" dur="2000"/>
                                        <p:tgtEl>
                                          <p:spTgt spid="7783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77839"/>
                                        </p:tgtEl>
                                        <p:attrNameLst>
                                          <p:attrName>style.visibility</p:attrName>
                                        </p:attrNameLst>
                                      </p:cBhvr>
                                      <p:to>
                                        <p:strVal val="visible"/>
                                      </p:to>
                                    </p:set>
                                    <p:animEffect transition="in" filter="circle(in)">
                                      <p:cBhvr>
                                        <p:cTn id="51" dur="2000"/>
                                        <p:tgtEl>
                                          <p:spTgt spid="77839"/>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77840"/>
                                        </p:tgtEl>
                                        <p:attrNameLst>
                                          <p:attrName>style.visibility</p:attrName>
                                        </p:attrNameLst>
                                      </p:cBhvr>
                                      <p:to>
                                        <p:strVal val="visible"/>
                                      </p:to>
                                    </p:set>
                                    <p:animEffect transition="in" filter="circle(in)">
                                      <p:cBhvr>
                                        <p:cTn id="54" dur="2000"/>
                                        <p:tgtEl>
                                          <p:spTgt spid="77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P spid="77829" grpId="0"/>
      <p:bldP spid="77830" grpId="0" animBg="1"/>
      <p:bldP spid="77831" grpId="0" animBg="1"/>
      <p:bldP spid="77832" grpId="0" animBg="1"/>
      <p:bldP spid="77833" grpId="0"/>
      <p:bldP spid="77834" grpId="0" animBg="1"/>
      <p:bldP spid="77835" grpId="0"/>
      <p:bldP spid="77836" grpId="0" animBg="1"/>
      <p:bldP spid="77837" grpId="0" animBg="1"/>
      <p:bldP spid="77838" grpId="0"/>
      <p:bldP spid="77839" grpId="0" animBg="1"/>
      <p:bldP spid="778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457200" y="152400"/>
            <a:ext cx="8229600" cy="487363"/>
          </a:xfrm>
        </p:spPr>
        <p:txBody>
          <a:bodyPr/>
          <a:lstStyle/>
          <a:p>
            <a:r>
              <a:rPr lang="el-GR" sz="3200" b="1" smtClean="0">
                <a:solidFill>
                  <a:schemeClr val="folHlink"/>
                </a:solidFill>
                <a:latin typeface="Tahoma" pitchFamily="34" charset="0"/>
              </a:rPr>
              <a:t>Μέτρηση Βιοποικιλότητας </a:t>
            </a:r>
          </a:p>
        </p:txBody>
      </p:sp>
      <p:sp>
        <p:nvSpPr>
          <p:cNvPr id="79875" name="Text Box 3"/>
          <p:cNvSpPr txBox="1">
            <a:spLocks noChangeArrowheads="1"/>
          </p:cNvSpPr>
          <p:nvPr/>
        </p:nvSpPr>
        <p:spPr bwMode="auto">
          <a:xfrm>
            <a:off x="381000" y="2895600"/>
            <a:ext cx="3200400" cy="366713"/>
          </a:xfrm>
          <a:prstGeom prst="rect">
            <a:avLst/>
          </a:prstGeom>
          <a:noFill/>
          <a:ln w="9525">
            <a:noFill/>
            <a:miter lim="800000"/>
            <a:headEnd/>
            <a:tailEnd/>
          </a:ln>
          <a:effectLst/>
        </p:spPr>
        <p:txBody>
          <a:bodyPr>
            <a:spAutoFit/>
          </a:bodyPr>
          <a:lstStyle/>
          <a:p>
            <a:pPr>
              <a:spcBef>
                <a:spcPct val="50000"/>
              </a:spcBef>
            </a:pPr>
            <a:endParaRPr lang="el-GR"/>
          </a:p>
        </p:txBody>
      </p:sp>
      <p:sp>
        <p:nvSpPr>
          <p:cNvPr id="79876" name="Text Box 4"/>
          <p:cNvSpPr txBox="1">
            <a:spLocks noChangeArrowheads="1"/>
          </p:cNvSpPr>
          <p:nvPr/>
        </p:nvSpPr>
        <p:spPr bwMode="auto">
          <a:xfrm>
            <a:off x="0" y="838200"/>
            <a:ext cx="9144000" cy="7464425"/>
          </a:xfrm>
          <a:prstGeom prst="rect">
            <a:avLst/>
          </a:prstGeom>
          <a:noFill/>
          <a:ln w="9525">
            <a:noFill/>
            <a:miter lim="800000"/>
            <a:headEnd/>
            <a:tailEnd/>
          </a:ln>
          <a:effectLst/>
        </p:spPr>
        <p:txBody>
          <a:bodyPr>
            <a:spAutoFit/>
          </a:bodyPr>
          <a:lstStyle/>
          <a:p>
            <a:pPr marL="342900" indent="-342900"/>
            <a:r>
              <a:rPr lang="el-GR" sz="2000">
                <a:solidFill>
                  <a:schemeClr val="folHlink"/>
                </a:solidFill>
                <a:latin typeface="Tahoma" pitchFamily="34" charset="0"/>
              </a:rPr>
              <a:t>Ορισμός Βιοποικιλότητας</a:t>
            </a:r>
            <a:r>
              <a:rPr lang="el-GR" sz="2000" b="0">
                <a:solidFill>
                  <a:schemeClr val="folHlink"/>
                </a:solidFill>
                <a:latin typeface="Tahoma" pitchFamily="34" charset="0"/>
              </a:rPr>
              <a:t>: Βιοποικιλότητα είναι το σύνολο της ποικιλίας που εµφανίζουν οι ζωντανοί οργανισµοί σε όλα τα επίπεδα οργάνωσής τους. Μπορεί δηλαδή κανείς να αναφέρεται σε </a:t>
            </a:r>
            <a:r>
              <a:rPr lang="el-GR" sz="2000" b="0" u="sng">
                <a:solidFill>
                  <a:schemeClr val="folHlink"/>
                </a:solidFill>
                <a:latin typeface="Tahoma" pitchFamily="34" charset="0"/>
              </a:rPr>
              <a:t>διαφορετικά επίπεδα</a:t>
            </a:r>
            <a:r>
              <a:rPr lang="el-GR" sz="2000" b="0">
                <a:solidFill>
                  <a:schemeClr val="folHlink"/>
                </a:solidFill>
                <a:latin typeface="Tahoma" pitchFamily="34" charset="0"/>
              </a:rPr>
              <a:t>, όπως για τη βιοποικιλότητα στο επίπεδο των βιοµορίων, των γονιδίων, των ατόµων, των πληθυσµών, των ειδών, των µεγαλύτερων ταξινοµικών οµάδων (γενών, οικογενειών κλπ), των βιοκοινοτήτων, των ενδιαιτηµάτων κλπ</a:t>
            </a:r>
            <a:r>
              <a:rPr lang="el-GR" b="0"/>
              <a:t>.</a:t>
            </a:r>
          </a:p>
          <a:p>
            <a:pPr marL="342900" indent="-342900">
              <a:spcBef>
                <a:spcPct val="50000"/>
              </a:spcBef>
            </a:pPr>
            <a:r>
              <a:rPr lang="el-GR" sz="2000" b="0">
                <a:solidFill>
                  <a:schemeClr val="folHlink"/>
                </a:solidFill>
                <a:latin typeface="Tahoma" pitchFamily="34" charset="0"/>
              </a:rPr>
              <a:t>Παρατηρήσεις:</a:t>
            </a:r>
            <a:endParaRPr lang="el-GR">
              <a:solidFill>
                <a:schemeClr val="folHlink"/>
              </a:solidFill>
              <a:latin typeface="Tahoma" pitchFamily="34" charset="0"/>
            </a:endParaRPr>
          </a:p>
          <a:p>
            <a:pPr marL="342900" indent="-342900">
              <a:spcBef>
                <a:spcPct val="50000"/>
              </a:spcBef>
              <a:buFontTx/>
              <a:buAutoNum type="alphaLcPeriod"/>
            </a:pPr>
            <a:r>
              <a:rPr lang="el-GR" b="0">
                <a:solidFill>
                  <a:schemeClr val="folHlink"/>
                </a:solidFill>
                <a:latin typeface="Tahoma" pitchFamily="34" charset="0"/>
              </a:rPr>
              <a:t>Στη σηµερινή χρήση του ο όρος βιοποικιλότητα, έχει αποκτήσει ευρύτερη σηµασία, αφού θέλει να αποτελέσει ποσοτικό µέτρο για το σύνολο των διαφορετικών µορφών εµφάνισης του φαινοµένου της ζωής.</a:t>
            </a:r>
          </a:p>
          <a:p>
            <a:pPr marL="342900" indent="-342900">
              <a:spcBef>
                <a:spcPct val="50000"/>
              </a:spcBef>
              <a:buFontTx/>
              <a:buAutoNum type="alphaLcPeriod"/>
            </a:pPr>
            <a:r>
              <a:rPr lang="el-GR" b="0">
                <a:solidFill>
                  <a:schemeClr val="folHlink"/>
                </a:solidFill>
                <a:latin typeface="Tahoma" pitchFamily="34" charset="0"/>
              </a:rPr>
              <a:t>Είναι αδύνατο (βάσει ορισμού) να µετρήσουµε τη συνολική βιοποικιλότητα µιας περιοχής, αφού θα πρέπει να µετρήσουµε χιλιάδες διαφορετικές παραµέτρους, αλλά και γιατί δεν είναι γνωστό το µεγαλύτερο ποσοστό των ζωντανών οργανισµών που υπάρχουν σε οποιοδήποτε µέρος της γης, πόσο µάλλον να µετρηθεί η ποικιλότητά τους.</a:t>
            </a:r>
          </a:p>
          <a:p>
            <a:pPr marL="342900" indent="-342900">
              <a:spcBef>
                <a:spcPct val="50000"/>
              </a:spcBef>
              <a:buFontTx/>
              <a:buAutoNum type="alphaLcPeriod"/>
            </a:pPr>
            <a:r>
              <a:rPr lang="el-GR" b="0">
                <a:solidFill>
                  <a:schemeClr val="folHlink"/>
                </a:solidFill>
                <a:latin typeface="Tahoma" pitchFamily="34" charset="0"/>
              </a:rPr>
              <a:t>Συνήθως για τη μέτρηση της βιοποικιλότητας, χρησιµοποιούµε κάποια προσέγγιση, όπως είναι ο </a:t>
            </a:r>
            <a:r>
              <a:rPr lang="el-GR">
                <a:solidFill>
                  <a:schemeClr val="folHlink"/>
                </a:solidFill>
                <a:latin typeface="Tahoma" pitchFamily="34" charset="0"/>
              </a:rPr>
              <a:t>αριθµός των ειδών</a:t>
            </a:r>
            <a:r>
              <a:rPr lang="el-GR" b="0">
                <a:solidFill>
                  <a:schemeClr val="folHlink"/>
                </a:solidFill>
                <a:latin typeface="Tahoma" pitchFamily="34" charset="0"/>
              </a:rPr>
              <a:t> ή η </a:t>
            </a:r>
            <a:r>
              <a:rPr lang="el-GR">
                <a:solidFill>
                  <a:schemeClr val="folHlink"/>
                </a:solidFill>
                <a:latin typeface="Tahoma" pitchFamily="34" charset="0"/>
              </a:rPr>
              <a:t>γενετική ποικιλότητα</a:t>
            </a:r>
            <a:r>
              <a:rPr lang="el-GR" b="0">
                <a:solidFill>
                  <a:schemeClr val="folHlink"/>
                </a:solidFill>
                <a:latin typeface="Tahoma" pitchFamily="34" charset="0"/>
              </a:rPr>
              <a:t>.</a:t>
            </a:r>
          </a:p>
          <a:p>
            <a:pPr marL="342900" indent="-342900"/>
            <a:endParaRPr lang="el-GR" b="0">
              <a:solidFill>
                <a:schemeClr val="folHlink"/>
              </a:solidFill>
              <a:latin typeface="Tahoma" pitchFamily="34" charset="0"/>
            </a:endParaRPr>
          </a:p>
          <a:p>
            <a:pPr marL="342900" indent="-342900">
              <a:spcBef>
                <a:spcPct val="50000"/>
              </a:spcBef>
              <a:buFontTx/>
              <a:buAutoNum type="alphaLcPeriod"/>
            </a:pPr>
            <a:endParaRPr lang="el-GR" b="0"/>
          </a:p>
          <a:p>
            <a:pPr marL="342900" indent="-342900">
              <a:spcBef>
                <a:spcPct val="50000"/>
              </a:spcBef>
              <a:buFontTx/>
              <a:buAutoNum type="alphaLcPeriod"/>
            </a:pPr>
            <a:endParaRPr lang="el-GR" b="0"/>
          </a:p>
          <a:p>
            <a:pPr marL="342900" indent="-342900">
              <a:spcBef>
                <a:spcPct val="50000"/>
              </a:spcBef>
              <a:buFontTx/>
              <a:buAutoNum type="alphaLcPeriod"/>
            </a:pPr>
            <a:endParaRPr lang="el-GR">
              <a:solidFill>
                <a:schemeClr val="folHlink"/>
              </a:solidFill>
              <a:latin typeface="Tahoma" pitchFamily="34" charset="0"/>
            </a:endParaRPr>
          </a:p>
          <a:p>
            <a:pPr marL="342900" indent="-342900">
              <a:spcBef>
                <a:spcPct val="50000"/>
              </a:spcBef>
            </a:pPr>
            <a:endParaRPr lang="el-GR">
              <a:solidFill>
                <a:schemeClr val="folHlink"/>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Effect transition="in" filter="checkerboard(across)">
                                      <p:cBhvr>
                                        <p:cTn id="7" dur="500"/>
                                        <p:tgtEl>
                                          <p:spTgt spid="79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76">
                                            <p:txEl>
                                              <p:pRg st="1" end="1"/>
                                            </p:txEl>
                                          </p:spTgt>
                                        </p:tgtEl>
                                        <p:attrNameLst>
                                          <p:attrName>style.visibility</p:attrName>
                                        </p:attrNameLst>
                                      </p:cBhvr>
                                      <p:to>
                                        <p:strVal val="visible"/>
                                      </p:to>
                                    </p:set>
                                    <p:animEffect transition="in" filter="checkerboard(across)">
                                      <p:cBhvr>
                                        <p:cTn id="12" dur="500"/>
                                        <p:tgtEl>
                                          <p:spTgt spid="79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9876">
                                            <p:txEl>
                                              <p:pRg st="2" end="2"/>
                                            </p:txEl>
                                          </p:spTgt>
                                        </p:tgtEl>
                                        <p:attrNameLst>
                                          <p:attrName>style.visibility</p:attrName>
                                        </p:attrNameLst>
                                      </p:cBhvr>
                                      <p:to>
                                        <p:strVal val="visible"/>
                                      </p:to>
                                    </p:set>
                                    <p:animEffect transition="in" filter="checkerboard(across)">
                                      <p:cBhvr>
                                        <p:cTn id="17" dur="500"/>
                                        <p:tgtEl>
                                          <p:spTgt spid="79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9876">
                                            <p:txEl>
                                              <p:pRg st="3" end="3"/>
                                            </p:txEl>
                                          </p:spTgt>
                                        </p:tgtEl>
                                        <p:attrNameLst>
                                          <p:attrName>style.visibility</p:attrName>
                                        </p:attrNameLst>
                                      </p:cBhvr>
                                      <p:to>
                                        <p:strVal val="visible"/>
                                      </p:to>
                                    </p:set>
                                    <p:animEffect transition="in" filter="checkerboard(across)">
                                      <p:cBhvr>
                                        <p:cTn id="22" dur="500"/>
                                        <p:tgtEl>
                                          <p:spTgt spid="79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9876">
                                            <p:txEl>
                                              <p:pRg st="4" end="4"/>
                                            </p:txEl>
                                          </p:spTgt>
                                        </p:tgtEl>
                                        <p:attrNameLst>
                                          <p:attrName>style.visibility</p:attrName>
                                        </p:attrNameLst>
                                      </p:cBhvr>
                                      <p:to>
                                        <p:strVal val="visible"/>
                                      </p:to>
                                    </p:set>
                                    <p:animEffect transition="in" filter="checkerboard(across)">
                                      <p:cBhvr>
                                        <p:cTn id="27" dur="500"/>
                                        <p:tgtEl>
                                          <p:spTgt spid="798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algn="ctr"/>
            <a:r>
              <a:rPr lang="el-GR" sz="3600" smtClean="0">
                <a:latin typeface="Tahoma" pitchFamily="34" charset="0"/>
              </a:rPr>
              <a:t>Η αφθονία των ειδών ως κοινή μονάδα μέτρησης</a:t>
            </a:r>
          </a:p>
        </p:txBody>
      </p:sp>
      <p:sp>
        <p:nvSpPr>
          <p:cNvPr id="92163" name="Rectangle 3"/>
          <p:cNvSpPr>
            <a:spLocks noGrp="1"/>
          </p:cNvSpPr>
          <p:nvPr>
            <p:ph type="body" idx="1"/>
          </p:nvPr>
        </p:nvSpPr>
        <p:spPr>
          <a:xfrm>
            <a:off x="914400" y="1676400"/>
            <a:ext cx="7772400" cy="4572000"/>
          </a:xfrm>
        </p:spPr>
        <p:txBody>
          <a:bodyPr/>
          <a:lstStyle/>
          <a:p>
            <a:pPr>
              <a:lnSpc>
                <a:spcPct val="80000"/>
              </a:lnSpc>
            </a:pPr>
            <a:r>
              <a:rPr lang="el-GR" sz="2200" u="sng" smtClean="0">
                <a:latin typeface="Tahoma" pitchFamily="34" charset="0"/>
              </a:rPr>
              <a:t>Πρακτική εφαρμογή.</a:t>
            </a:r>
            <a:r>
              <a:rPr lang="el-GR" sz="2200" smtClean="0">
                <a:latin typeface="Tahoma" pitchFamily="34" charset="0"/>
              </a:rPr>
              <a:t> Η αφθονία των ειδών μπορεί να μετρηθεί σε μια συγκεκριμένη ταξινομική ομάδα και σε ένα συγκεκριμένο χώρο και χρόνο</a:t>
            </a:r>
          </a:p>
          <a:p>
            <a:pPr>
              <a:lnSpc>
                <a:spcPct val="80000"/>
              </a:lnSpc>
            </a:pPr>
            <a:r>
              <a:rPr lang="el-GR" sz="2200" u="sng" smtClean="0">
                <a:latin typeface="Tahoma" pitchFamily="34" charset="0"/>
              </a:rPr>
              <a:t>Υπάρχουσες πληροφορίες.</a:t>
            </a:r>
            <a:r>
              <a:rPr lang="el-GR" sz="2200" smtClean="0">
                <a:latin typeface="Tahoma" pitchFamily="34" charset="0"/>
              </a:rPr>
              <a:t> Μια σημαντική βάση δεδομένων με πρότυπα της αφθονίας ειδών έχει ήδη δημιουργηθεί και στηρίζεται σε συλλογές μουσείων φυσικής ιστορίας αλλά κι στη διεθνή βιβλιογραφία</a:t>
            </a:r>
          </a:p>
          <a:p>
            <a:pPr>
              <a:lnSpc>
                <a:spcPct val="80000"/>
              </a:lnSpc>
            </a:pPr>
            <a:r>
              <a:rPr lang="el-GR" sz="2200" u="sng" smtClean="0">
                <a:latin typeface="Tahoma" pitchFamily="34" charset="0"/>
              </a:rPr>
              <a:t>Υποκατάσταση.</a:t>
            </a:r>
            <a:r>
              <a:rPr lang="el-GR" sz="2200" smtClean="0">
                <a:latin typeface="Tahoma" pitchFamily="34" charset="0"/>
              </a:rPr>
              <a:t> Η μέτρηση της αφθονίας των ειδών συχνά υποκαθιστά άλλες μεθόδους εκτίμησης της βιοποικιλότητας  (π.χ. γενετική βιοποικιλότητα, ταξινομική βιοποικιλότητατα και οικολογική ποικιλότητα </a:t>
            </a:r>
          </a:p>
          <a:p>
            <a:pPr>
              <a:lnSpc>
                <a:spcPct val="80000"/>
              </a:lnSpc>
            </a:pPr>
            <a:r>
              <a:rPr lang="el-GR" sz="2200" u="sng" smtClean="0">
                <a:latin typeface="Tahoma" pitchFamily="34" charset="0"/>
              </a:rPr>
              <a:t>Ευρεία εφαρμογή.</a:t>
            </a:r>
            <a:r>
              <a:rPr lang="el-GR" sz="2200" smtClean="0">
                <a:latin typeface="Tahoma" pitchFamily="34" charset="0"/>
              </a:rPr>
              <a:t> Η έννοια του είδους χρησιμοποιείται στο πλαίσιο πρακτικής διαχείρισης, θέσπισης νόμων, πολιτικού διαλόγου κλπ. Για πολλούς ανθρώπους οι μεγάλες τιμές βιοποικιλότητας αντανακλούν και μεγάλη αφθονία ειδών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Τίτλος"/>
          <p:cNvSpPr>
            <a:spLocks noGrp="1"/>
          </p:cNvSpPr>
          <p:nvPr>
            <p:ph type="title" idx="4294967295"/>
          </p:nvPr>
        </p:nvSpPr>
        <p:spPr>
          <a:xfrm>
            <a:off x="228600" y="685800"/>
            <a:ext cx="5791200" cy="944563"/>
          </a:xfrm>
        </p:spPr>
        <p:txBody>
          <a:bodyPr bIns="45720" anchor="ctr"/>
          <a:lstStyle/>
          <a:p>
            <a:r>
              <a:rPr lang="el-GR" sz="2000" smtClean="0">
                <a:solidFill>
                  <a:srgbClr val="FF0000"/>
                </a:solidFill>
                <a:latin typeface="Tahoma" pitchFamily="34" charset="0"/>
                <a:cs typeface="Tahoma" pitchFamily="34" charset="0"/>
              </a:rPr>
              <a:t>Σχέση αριθμού ποωδών φυτικών ειδών και δειγματοληπτικών σταθμών στην περιοχή της Θεσσαλονίκης</a:t>
            </a:r>
          </a:p>
        </p:txBody>
      </p:sp>
      <p:graphicFrame>
        <p:nvGraphicFramePr>
          <p:cNvPr id="81923" name="Object 2"/>
          <p:cNvGraphicFramePr>
            <a:graphicFrameLocks noChangeAspect="1"/>
          </p:cNvGraphicFramePr>
          <p:nvPr/>
        </p:nvGraphicFramePr>
        <p:xfrm>
          <a:off x="0" y="1162050"/>
          <a:ext cx="8839200" cy="5695950"/>
        </p:xfrm>
        <a:graphic>
          <a:graphicData uri="http://schemas.openxmlformats.org/presentationml/2006/ole">
            <mc:AlternateContent xmlns:mc="http://schemas.openxmlformats.org/markup-compatibility/2006">
              <mc:Choice xmlns:v="urn:schemas-microsoft-com:vml" Requires="v">
                <p:oleObj spid="_x0000_s81925" name="Γράφημα" r:id="rId5" imgW="8839200" imgH="5696085" progId="">
                  <p:embed/>
                </p:oleObj>
              </mc:Choice>
              <mc:Fallback>
                <p:oleObj name="Γράφημα" r:id="rId5" imgW="8839200" imgH="5696085"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62050"/>
                        <a:ext cx="8839200"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24" name="Picture 4" descr="http://lh6.ggpht.com/tolinio1960/SDw_gh4_bII/AAAAAAAACFs/IbrHhWvobAQ/s320/Solanum%20elaeagnifolium%28%CE%A3%CE%BF%CE%BB%CE%AC%CE%BD%CE%BF%29.jpg"/>
          <p:cNvPicPr>
            <a:picLocks noChangeAspect="1" noChangeArrowheads="1"/>
          </p:cNvPicPr>
          <p:nvPr/>
        </p:nvPicPr>
        <p:blipFill>
          <a:blip r:embed="rId7" cstate="print"/>
          <a:srcRect/>
          <a:stretch>
            <a:fillRect/>
          </a:stretch>
        </p:blipFill>
        <p:spPr bwMode="auto">
          <a:xfrm>
            <a:off x="5867400" y="533400"/>
            <a:ext cx="3048000" cy="2286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Τίτλος"/>
          <p:cNvSpPr>
            <a:spLocks noGrp="1"/>
          </p:cNvSpPr>
          <p:nvPr>
            <p:ph type="title" idx="4294967295"/>
          </p:nvPr>
        </p:nvSpPr>
        <p:spPr>
          <a:xfrm>
            <a:off x="0" y="0"/>
            <a:ext cx="9144000" cy="1143000"/>
          </a:xfrm>
        </p:spPr>
        <p:txBody>
          <a:bodyPr bIns="45720" anchor="ctr"/>
          <a:lstStyle/>
          <a:p>
            <a:r>
              <a:rPr lang="el-GR" sz="1800" smtClean="0">
                <a:solidFill>
                  <a:schemeClr val="folHlink"/>
                </a:solidFill>
                <a:latin typeface="Tahoma" pitchFamily="34" charset="0"/>
                <a:cs typeface="Tahoma" pitchFamily="34" charset="0"/>
              </a:rPr>
              <a:t>Δενδρόγραμμα περιοχών </a:t>
            </a:r>
            <a:br>
              <a:rPr lang="el-GR" sz="1800" smtClean="0">
                <a:solidFill>
                  <a:schemeClr val="folHlink"/>
                </a:solidFill>
                <a:latin typeface="Tahoma" pitchFamily="34" charset="0"/>
                <a:cs typeface="Tahoma" pitchFamily="34" charset="0"/>
              </a:rPr>
            </a:br>
            <a:r>
              <a:rPr lang="el-GR" sz="1800" smtClean="0">
                <a:solidFill>
                  <a:schemeClr val="folHlink"/>
                </a:solidFill>
                <a:latin typeface="Tahoma" pitchFamily="34" charset="0"/>
                <a:cs typeface="Tahoma" pitchFamily="34" charset="0"/>
              </a:rPr>
              <a:t>με ποώδη φυτά για μεταβλητές </a:t>
            </a:r>
            <a:br>
              <a:rPr lang="el-GR" sz="1800" smtClean="0">
                <a:solidFill>
                  <a:schemeClr val="folHlink"/>
                </a:solidFill>
                <a:latin typeface="Tahoma" pitchFamily="34" charset="0"/>
                <a:cs typeface="Tahoma" pitchFamily="34" charset="0"/>
              </a:rPr>
            </a:br>
            <a:r>
              <a:rPr lang="el-GR" sz="1800" smtClean="0">
                <a:solidFill>
                  <a:schemeClr val="folHlink"/>
                </a:solidFill>
                <a:latin typeface="Tahoma" pitchFamily="34" charset="0"/>
                <a:cs typeface="Tahoma" pitchFamily="34" charset="0"/>
              </a:rPr>
              <a:t>(</a:t>
            </a:r>
            <a:r>
              <a:rPr lang="en-US" sz="1800" smtClean="0">
                <a:solidFill>
                  <a:schemeClr val="folHlink"/>
                </a:solidFill>
                <a:latin typeface="Tahoma" pitchFamily="34" charset="0"/>
                <a:cs typeface="Tahoma" pitchFamily="34" charset="0"/>
              </a:rPr>
              <a:t>Tree clustering</a:t>
            </a:r>
            <a:r>
              <a:rPr lang="el-GR" sz="1800" smtClean="0">
                <a:solidFill>
                  <a:schemeClr val="folHlink"/>
                </a:solidFill>
                <a:latin typeface="Tahoma" pitchFamily="34" charset="0"/>
                <a:cs typeface="Tahoma" pitchFamily="34" charset="0"/>
              </a:rPr>
              <a:t>-μεθόδου της ομαδοποιούς ανάλυσης)</a:t>
            </a:r>
            <a:r>
              <a:rPr lang="el-GR" sz="1800" smtClean="0">
                <a:solidFill>
                  <a:srgbClr val="FFFF00"/>
                </a:solidFill>
                <a:latin typeface="Tahoma" pitchFamily="34" charset="0"/>
                <a:cs typeface="Tahoma" pitchFamily="34" charset="0"/>
              </a:rPr>
              <a:t> </a:t>
            </a:r>
          </a:p>
        </p:txBody>
      </p:sp>
      <p:graphicFrame>
        <p:nvGraphicFramePr>
          <p:cNvPr id="83971" name="Object 2"/>
          <p:cNvGraphicFramePr>
            <a:graphicFrameLocks noChangeAspect="1"/>
          </p:cNvGraphicFramePr>
          <p:nvPr/>
        </p:nvGraphicFramePr>
        <p:xfrm>
          <a:off x="0" y="2128838"/>
          <a:ext cx="9144000" cy="4729162"/>
        </p:xfrm>
        <a:graphic>
          <a:graphicData uri="http://schemas.openxmlformats.org/presentationml/2006/ole">
            <mc:AlternateContent xmlns:mc="http://schemas.openxmlformats.org/markup-compatibility/2006">
              <mc:Choice xmlns:v="urn:schemas-microsoft-com:vml" Requires="v">
                <p:oleObj spid="_x0000_s83973" r:id="rId4" imgW="6114600" imgH="3802320" progId="">
                  <p:embed/>
                </p:oleObj>
              </mc:Choice>
              <mc:Fallback>
                <p:oleObj r:id="rId4" imgW="6114600" imgH="380232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28838"/>
                        <a:ext cx="9144000" cy="472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2" name="Rectangle 3"/>
          <p:cNvSpPr>
            <a:spLocks noChangeArrowheads="1"/>
          </p:cNvSpPr>
          <p:nvPr/>
        </p:nvSpPr>
        <p:spPr bwMode="auto">
          <a:xfrm>
            <a:off x="0" y="1222375"/>
            <a:ext cx="9144000" cy="730250"/>
          </a:xfrm>
          <a:prstGeom prst="rect">
            <a:avLst/>
          </a:prstGeom>
          <a:noFill/>
          <a:ln w="9525">
            <a:noFill/>
            <a:miter lim="800000"/>
            <a:headEnd/>
            <a:tailEnd/>
          </a:ln>
        </p:spPr>
        <p:txBody>
          <a:bodyPr anchor="ctr">
            <a:spAutoFit/>
          </a:bodyPr>
          <a:lstStyle/>
          <a:p>
            <a:pPr indent="179388" algn="just"/>
            <a:r>
              <a:rPr lang="el-GR" sz="1400" b="0">
                <a:solidFill>
                  <a:schemeClr val="folHlink"/>
                </a:solidFill>
                <a:latin typeface="Tahoma" pitchFamily="34" charset="0"/>
                <a:ea typeface="Times New Roman" pitchFamily="18" charset="0"/>
                <a:cs typeface="Tahoma" pitchFamily="34" charset="0"/>
              </a:rPr>
              <a:t>Η ομαδοποιός ανάλυση περικλείει έναν αριθμό διαφορετικών ταξινομικών αλγόριθμων. Η χρήση ενός τέτοιου τύπου ανάλυσης γίνεται ένα απαραίτητο εργαλείο στην ανάγκη για οργάνωση των παρατηρούμενων δεδομένων σε δομές με σημασία στη συστηματική ή γενικά στην ταξινομική έρευνα.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Τίτλος"/>
          <p:cNvSpPr>
            <a:spLocks noGrp="1"/>
          </p:cNvSpPr>
          <p:nvPr>
            <p:ph type="title" idx="4294967295"/>
          </p:nvPr>
        </p:nvSpPr>
        <p:spPr>
          <a:xfrm>
            <a:off x="914400" y="304800"/>
            <a:ext cx="7772400" cy="1143000"/>
          </a:xfrm>
        </p:spPr>
        <p:txBody>
          <a:bodyPr bIns="45720" anchor="ctr"/>
          <a:lstStyle/>
          <a:p>
            <a:r>
              <a:rPr lang="el-GR" sz="2400" b="1" smtClean="0">
                <a:solidFill>
                  <a:schemeClr val="folHlink"/>
                </a:solidFill>
                <a:latin typeface="Tahoma" pitchFamily="34" charset="0"/>
                <a:ea typeface="Times New Roman" pitchFamily="18" charset="0"/>
                <a:cs typeface="Tahoma" pitchFamily="34" charset="0"/>
              </a:rPr>
              <a:t>Δείκτης ποικιλότητας </a:t>
            </a:r>
            <a:r>
              <a:rPr lang="en-US" sz="2400" b="1" smtClean="0">
                <a:solidFill>
                  <a:schemeClr val="folHlink"/>
                </a:solidFill>
                <a:latin typeface="Tahoma" pitchFamily="34" charset="0"/>
                <a:ea typeface="Times New Roman" pitchFamily="18" charset="0"/>
                <a:cs typeface="Tahoma" pitchFamily="34" charset="0"/>
              </a:rPr>
              <a:t>Simpson</a:t>
            </a:r>
            <a:endParaRPr lang="el-GR" sz="2400" b="1" smtClean="0">
              <a:solidFill>
                <a:schemeClr val="folHlink"/>
              </a:solidFill>
              <a:latin typeface="Tahoma" pitchFamily="34" charset="0"/>
              <a:ea typeface="Times New Roman" pitchFamily="18" charset="0"/>
              <a:cs typeface="Tahoma" pitchFamily="34" charset="0"/>
            </a:endParaRPr>
          </a:p>
        </p:txBody>
      </p:sp>
      <p:sp>
        <p:nvSpPr>
          <p:cNvPr id="86019" name="Rectangle 2"/>
          <p:cNvSpPr>
            <a:spLocks noChangeArrowheads="1"/>
          </p:cNvSpPr>
          <p:nvPr/>
        </p:nvSpPr>
        <p:spPr bwMode="auto">
          <a:xfrm>
            <a:off x="0" y="1682750"/>
            <a:ext cx="9144000" cy="1647825"/>
          </a:xfrm>
          <a:prstGeom prst="rect">
            <a:avLst/>
          </a:prstGeom>
          <a:noFill/>
          <a:ln w="9525">
            <a:noFill/>
            <a:miter lim="800000"/>
            <a:headEnd/>
            <a:tailEnd/>
          </a:ln>
        </p:spPr>
        <p:txBody>
          <a:bodyPr anchor="ctr">
            <a:spAutoFit/>
          </a:bodyPr>
          <a:lstStyle/>
          <a:p>
            <a:pPr indent="179388"/>
            <a:r>
              <a:rPr lang="el-GR" b="0">
                <a:solidFill>
                  <a:schemeClr val="folHlink"/>
                </a:solidFill>
                <a:latin typeface="Tahoma" pitchFamily="34" charset="0"/>
                <a:ea typeface="Times New Roman" pitchFamily="18" charset="0"/>
                <a:cs typeface="Tahoma" pitchFamily="34" charset="0"/>
              </a:rPr>
              <a:t>Ο υπολογισμός της</a:t>
            </a:r>
            <a:r>
              <a:rPr lang="en-US" b="0">
                <a:solidFill>
                  <a:schemeClr val="folHlink"/>
                </a:solidFill>
                <a:latin typeface="Tahoma" pitchFamily="34" charset="0"/>
                <a:ea typeface="Times New Roman" pitchFamily="18" charset="0"/>
                <a:cs typeface="Tahoma" pitchFamily="34" charset="0"/>
              </a:rPr>
              <a:t> </a:t>
            </a:r>
            <a:r>
              <a:rPr lang="el-GR" b="0">
                <a:solidFill>
                  <a:schemeClr val="folHlink"/>
                </a:solidFill>
                <a:latin typeface="Tahoma" pitchFamily="34" charset="0"/>
                <a:ea typeface="Times New Roman" pitchFamily="18" charset="0"/>
                <a:cs typeface="Tahoma" pitchFamily="34" charset="0"/>
              </a:rPr>
              <a:t> </a:t>
            </a:r>
            <a:r>
              <a:rPr lang="el-GR" b="0" u="sng">
                <a:solidFill>
                  <a:schemeClr val="folHlink"/>
                </a:solidFill>
                <a:latin typeface="Tahoma" pitchFamily="34" charset="0"/>
                <a:ea typeface="Times New Roman" pitchFamily="18" charset="0"/>
                <a:cs typeface="Tahoma" pitchFamily="34" charset="0"/>
              </a:rPr>
              <a:t>α ποικιλότητας </a:t>
            </a:r>
            <a:r>
              <a:rPr lang="el-GR" b="0">
                <a:solidFill>
                  <a:schemeClr val="folHlink"/>
                </a:solidFill>
                <a:latin typeface="Tahoma" pitchFamily="34" charset="0"/>
                <a:ea typeface="Times New Roman" pitchFamily="18" charset="0"/>
                <a:cs typeface="Tahoma" pitchFamily="34" charset="0"/>
              </a:rPr>
              <a:t>των οικολογικών δομών, δηλαδή της ποικιλότητας που παρουσιάζεται μέσα στο ίδιο το ενδιαίτημα, μπορεί να γίνει  με την χρήση του δείκτη</a:t>
            </a:r>
            <a:r>
              <a:rPr lang="en-US" b="0">
                <a:solidFill>
                  <a:schemeClr val="folHlink"/>
                </a:solidFill>
                <a:latin typeface="Tahoma" pitchFamily="34" charset="0"/>
                <a:ea typeface="Times New Roman" pitchFamily="18" charset="0"/>
                <a:cs typeface="Tahoma" pitchFamily="34" charset="0"/>
              </a:rPr>
              <a:t> Simpson. H</a:t>
            </a:r>
            <a:r>
              <a:rPr lang="el-GR" b="0">
                <a:solidFill>
                  <a:schemeClr val="folHlink"/>
                </a:solidFill>
                <a:latin typeface="Tahoma" pitchFamily="34" charset="0"/>
                <a:ea typeface="Times New Roman" pitchFamily="18" charset="0"/>
                <a:cs typeface="Tahoma" pitchFamily="34" charset="0"/>
              </a:rPr>
              <a:t> τιμή του δείκτη </a:t>
            </a:r>
            <a:r>
              <a:rPr lang="en-US" b="0">
                <a:solidFill>
                  <a:schemeClr val="folHlink"/>
                </a:solidFill>
                <a:latin typeface="Tahoma" pitchFamily="34" charset="0"/>
                <a:ea typeface="Times New Roman" pitchFamily="18" charset="0"/>
                <a:cs typeface="Tahoma" pitchFamily="34" charset="0"/>
              </a:rPr>
              <a:t>Simpson</a:t>
            </a:r>
            <a:r>
              <a:rPr lang="el-GR" b="0">
                <a:solidFill>
                  <a:schemeClr val="folHlink"/>
                </a:solidFill>
                <a:latin typeface="Tahoma" pitchFamily="34" charset="0"/>
                <a:ea typeface="Times New Roman" pitchFamily="18" charset="0"/>
                <a:cs typeface="Tahoma" pitchFamily="34" charset="0"/>
              </a:rPr>
              <a:t> εξαρτάται όχι μόνο από τον </a:t>
            </a:r>
            <a:r>
              <a:rPr lang="el-GR" u="sng">
                <a:solidFill>
                  <a:schemeClr val="folHlink"/>
                </a:solidFill>
                <a:latin typeface="Tahoma" pitchFamily="34" charset="0"/>
                <a:ea typeface="Times New Roman" pitchFamily="18" charset="0"/>
                <a:cs typeface="Tahoma" pitchFamily="34" charset="0"/>
              </a:rPr>
              <a:t>αριθμό των παρατηρούμενων ειδών </a:t>
            </a:r>
            <a:r>
              <a:rPr lang="el-GR" b="0">
                <a:solidFill>
                  <a:schemeClr val="folHlink"/>
                </a:solidFill>
                <a:latin typeface="Tahoma" pitchFamily="34" charset="0"/>
                <a:ea typeface="Times New Roman" pitchFamily="18" charset="0"/>
                <a:cs typeface="Tahoma" pitchFamily="34" charset="0"/>
              </a:rPr>
              <a:t>αλλά και από τον </a:t>
            </a:r>
            <a:r>
              <a:rPr lang="el-GR" u="sng">
                <a:solidFill>
                  <a:schemeClr val="folHlink"/>
                </a:solidFill>
                <a:latin typeface="Tahoma" pitchFamily="34" charset="0"/>
                <a:ea typeface="Times New Roman" pitchFamily="18" charset="0"/>
                <a:cs typeface="Tahoma" pitchFamily="34" charset="0"/>
              </a:rPr>
              <a:t>βαθμό κυριαρχίας τους</a:t>
            </a:r>
            <a:r>
              <a:rPr lang="el-GR" b="0">
                <a:solidFill>
                  <a:schemeClr val="folHlink"/>
                </a:solidFill>
                <a:latin typeface="Tahoma" pitchFamily="34" charset="0"/>
                <a:ea typeface="Times New Roman" pitchFamily="18" charset="0"/>
                <a:cs typeface="Tahoma" pitchFamily="34" charset="0"/>
              </a:rPr>
              <a:t>.</a:t>
            </a:r>
          </a:p>
          <a:p>
            <a:pPr indent="179388" eaLnBrk="0" hangingPunct="0"/>
            <a:r>
              <a:rPr lang="el-GR" b="0">
                <a:solidFill>
                  <a:schemeClr val="folHlink"/>
                </a:solidFill>
                <a:latin typeface="Tahoma" pitchFamily="34" charset="0"/>
                <a:ea typeface="Times New Roman" pitchFamily="18" charset="0"/>
                <a:cs typeface="Tahoma" pitchFamily="34" charset="0"/>
              </a:rPr>
              <a:t>Ο δείκτης </a:t>
            </a:r>
            <a:r>
              <a:rPr lang="en-US" b="0">
                <a:solidFill>
                  <a:schemeClr val="folHlink"/>
                </a:solidFill>
                <a:latin typeface="Tahoma" pitchFamily="34" charset="0"/>
                <a:ea typeface="Times New Roman" pitchFamily="18" charset="0"/>
                <a:cs typeface="Tahoma" pitchFamily="34" charset="0"/>
              </a:rPr>
              <a:t>Simpson </a:t>
            </a:r>
            <a:r>
              <a:rPr lang="el-GR" b="0">
                <a:solidFill>
                  <a:schemeClr val="folHlink"/>
                </a:solidFill>
                <a:latin typeface="Tahoma" pitchFamily="34" charset="0"/>
                <a:ea typeface="Times New Roman" pitchFamily="18" charset="0"/>
                <a:cs typeface="Tahoma" pitchFamily="34" charset="0"/>
              </a:rPr>
              <a:t>δίνεται από τον παρακάτω τύπο</a:t>
            </a:r>
            <a:r>
              <a:rPr lang="en-US" b="0">
                <a:solidFill>
                  <a:schemeClr val="folHlink"/>
                </a:solidFill>
                <a:latin typeface="Tahoma" pitchFamily="34" charset="0"/>
                <a:ea typeface="Times New Roman" pitchFamily="18" charset="0"/>
                <a:cs typeface="Tahoma" pitchFamily="34" charset="0"/>
              </a:rPr>
              <a:t>:</a:t>
            </a:r>
            <a:endParaRPr lang="el-GR" b="0">
              <a:solidFill>
                <a:schemeClr val="folHlink"/>
              </a:solidFill>
              <a:latin typeface="Tahoma" pitchFamily="34" charset="0"/>
              <a:ea typeface="Times New Roman" pitchFamily="18" charset="0"/>
              <a:cs typeface="Tahoma" pitchFamily="34" charset="0"/>
            </a:endParaRPr>
          </a:p>
          <a:p>
            <a:pPr indent="179388" algn="just" eaLnBrk="0" hangingPunct="0"/>
            <a:r>
              <a:rPr lang="en-US" sz="1200">
                <a:ea typeface="Times New Roman" pitchFamily="18" charset="0"/>
                <a:cs typeface="Tahoma" pitchFamily="34" charset="0"/>
              </a:rPr>
              <a:t>                       </a:t>
            </a:r>
            <a:endParaRPr lang="en-US" b="0">
              <a:ea typeface="Times New Roman" pitchFamily="18" charset="0"/>
              <a:cs typeface="Tahoma" pitchFamily="34" charset="0"/>
            </a:endParaRPr>
          </a:p>
        </p:txBody>
      </p:sp>
      <p:graphicFrame>
        <p:nvGraphicFramePr>
          <p:cNvPr id="86020" name="Object 1"/>
          <p:cNvGraphicFramePr>
            <a:graphicFrameLocks noChangeAspect="1"/>
          </p:cNvGraphicFramePr>
          <p:nvPr/>
        </p:nvGraphicFramePr>
        <p:xfrm>
          <a:off x="2667000" y="3581400"/>
          <a:ext cx="4013200" cy="1371600"/>
        </p:xfrm>
        <a:graphic>
          <a:graphicData uri="http://schemas.openxmlformats.org/presentationml/2006/ole">
            <mc:AlternateContent xmlns:mc="http://schemas.openxmlformats.org/markup-compatibility/2006">
              <mc:Choice xmlns:v="urn:schemas-microsoft-com:vml" Requires="v">
                <p:oleObj spid="_x0000_s86022" name="Εξίσωση" r:id="rId4" imgW="1219200" imgH="419100" progId="Equation.3">
                  <p:embed/>
                </p:oleObj>
              </mc:Choice>
              <mc:Fallback>
                <p:oleObj name="Εξίσωση" r:id="rId4" imgW="1219200" imgH="4191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81400"/>
                        <a:ext cx="4013200" cy="1371600"/>
                      </a:xfrm>
                      <a:prstGeom prst="rect">
                        <a:avLst/>
                      </a:prstGeom>
                      <a:solidFill>
                        <a:schemeClr val="folHlink"/>
                      </a:solidFill>
                    </p:spPr>
                  </p:pic>
                </p:oleObj>
              </mc:Fallback>
            </mc:AlternateContent>
          </a:graphicData>
        </a:graphic>
      </p:graphicFrame>
      <p:sp>
        <p:nvSpPr>
          <p:cNvPr id="86021" name="Rectangle 3"/>
          <p:cNvSpPr>
            <a:spLocks noChangeArrowheads="1"/>
          </p:cNvSpPr>
          <p:nvPr/>
        </p:nvSpPr>
        <p:spPr bwMode="auto">
          <a:xfrm>
            <a:off x="762000" y="5110163"/>
            <a:ext cx="6554788" cy="1066800"/>
          </a:xfrm>
          <a:prstGeom prst="rect">
            <a:avLst/>
          </a:prstGeom>
          <a:noFill/>
          <a:ln w="9525">
            <a:noFill/>
            <a:miter lim="800000"/>
            <a:headEnd/>
            <a:tailEnd/>
          </a:ln>
        </p:spPr>
        <p:txBody>
          <a:bodyPr wrap="none" anchor="ctr">
            <a:spAutoFit/>
          </a:bodyPr>
          <a:lstStyle/>
          <a:p>
            <a:pPr indent="179388" algn="just"/>
            <a:r>
              <a:rPr lang="en-US" sz="1200">
                <a:cs typeface="Times New Roman" pitchFamily="18" charset="0"/>
              </a:rPr>
              <a:t> </a:t>
            </a:r>
            <a:endParaRPr lang="el-GR" sz="1100"/>
          </a:p>
          <a:p>
            <a:pPr indent="179388" algn="just" eaLnBrk="0" hangingPunct="0"/>
            <a:r>
              <a:rPr lang="el-GR" sz="1200">
                <a:cs typeface="Times New Roman" pitchFamily="18" charset="0"/>
              </a:rPr>
              <a:t> </a:t>
            </a:r>
            <a:endParaRPr lang="el-GR" sz="1100"/>
          </a:p>
          <a:p>
            <a:pPr indent="179388" algn="just" eaLnBrk="0" hangingPunct="0"/>
            <a:r>
              <a:rPr lang="el-GR" sz="2000" b="0">
                <a:solidFill>
                  <a:schemeClr val="folHlink"/>
                </a:solidFill>
                <a:latin typeface="Tahoma" pitchFamily="34" charset="0"/>
                <a:ea typeface="Times New Roman" pitchFamily="18" charset="0"/>
                <a:cs typeface="Tahoma" pitchFamily="34" charset="0"/>
              </a:rPr>
              <a:t>όπου Ν </a:t>
            </a:r>
            <a:r>
              <a:rPr lang="en-US" sz="2000" b="0">
                <a:solidFill>
                  <a:schemeClr val="folHlink"/>
                </a:solidFill>
                <a:latin typeface="Tahoma" pitchFamily="34" charset="0"/>
                <a:ea typeface="Times New Roman" pitchFamily="18" charset="0"/>
                <a:cs typeface="Tahoma" pitchFamily="34" charset="0"/>
              </a:rPr>
              <a:t>: </a:t>
            </a:r>
            <a:r>
              <a:rPr lang="el-GR" sz="2000" b="0">
                <a:solidFill>
                  <a:schemeClr val="folHlink"/>
                </a:solidFill>
                <a:latin typeface="Tahoma" pitchFamily="34" charset="0"/>
                <a:ea typeface="Times New Roman" pitchFamily="18" charset="0"/>
                <a:cs typeface="Tahoma" pitchFamily="34" charset="0"/>
              </a:rPr>
              <a:t>ο συνολικός αριθμός ατόμων στον  πληθυσμό και</a:t>
            </a:r>
            <a:endParaRPr lang="el-GR" sz="2000" b="0">
              <a:solidFill>
                <a:schemeClr val="folHlink"/>
              </a:solidFill>
              <a:latin typeface="Tahoma" pitchFamily="34" charset="0"/>
              <a:cs typeface="Tahoma" pitchFamily="34" charset="0"/>
            </a:endParaRPr>
          </a:p>
          <a:p>
            <a:pPr indent="179388" algn="just" eaLnBrk="0" hangingPunct="0"/>
            <a:r>
              <a:rPr lang="en-US" sz="2000" b="0">
                <a:solidFill>
                  <a:schemeClr val="folHlink"/>
                </a:solidFill>
                <a:latin typeface="Tahoma" pitchFamily="34" charset="0"/>
                <a:cs typeface="Times New Roman" pitchFamily="18" charset="0"/>
              </a:rPr>
              <a:t>n</a:t>
            </a:r>
            <a:r>
              <a:rPr lang="en-US" sz="2000" b="0" baseline="-30000">
                <a:solidFill>
                  <a:schemeClr val="folHlink"/>
                </a:solidFill>
                <a:latin typeface="Tahoma" pitchFamily="34" charset="0"/>
                <a:cs typeface="Times New Roman" pitchFamily="18" charset="0"/>
              </a:rPr>
              <a:t>i </a:t>
            </a:r>
            <a:r>
              <a:rPr lang="en-US" sz="2000" b="0">
                <a:solidFill>
                  <a:schemeClr val="folHlink"/>
                </a:solidFill>
                <a:latin typeface="Tahoma" pitchFamily="34" charset="0"/>
                <a:cs typeface="Times New Roman" pitchFamily="18" charset="0"/>
              </a:rPr>
              <a:t>: </a:t>
            </a:r>
            <a:r>
              <a:rPr lang="el-GR" sz="2000" b="0">
                <a:solidFill>
                  <a:schemeClr val="folHlink"/>
                </a:solidFill>
                <a:latin typeface="Tahoma" pitchFamily="34" charset="0"/>
                <a:cs typeface="Times New Roman" pitchFamily="18" charset="0"/>
              </a:rPr>
              <a:t>ο αριθμός των ατόμων που ανήκουν  στο </a:t>
            </a:r>
            <a:r>
              <a:rPr lang="en-US" sz="2000" b="0">
                <a:solidFill>
                  <a:schemeClr val="folHlink"/>
                </a:solidFill>
                <a:latin typeface="Tahoma" pitchFamily="34" charset="0"/>
                <a:cs typeface="Times New Roman" pitchFamily="18" charset="0"/>
              </a:rPr>
              <a:t>i </a:t>
            </a:r>
            <a:r>
              <a:rPr lang="el-GR" sz="2000" b="0">
                <a:solidFill>
                  <a:schemeClr val="folHlink"/>
                </a:solidFill>
                <a:latin typeface="Tahoma" pitchFamily="34" charset="0"/>
                <a:cs typeface="Times New Roman" pitchFamily="18" charset="0"/>
              </a:rPr>
              <a:t>είδος.</a:t>
            </a:r>
            <a:r>
              <a:rPr lang="el-GR" sz="2000" b="0">
                <a:solidFill>
                  <a:srgbClr val="FFFF00"/>
                </a:solidFill>
                <a:latin typeface="Tahoma" pitchFamily="34" charset="0"/>
                <a:cs typeface="Times New Roman" pitchFamily="18" charset="0"/>
              </a:rPr>
              <a:t> </a:t>
            </a:r>
            <a:endParaRPr lang="el-GR" sz="2000" b="0">
              <a:solidFill>
                <a:srgbClr val="FFFF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30 - Ορθογώνιο"/>
          <p:cNvSpPr>
            <a:spLocks noChangeArrowheads="1"/>
          </p:cNvSpPr>
          <p:nvPr/>
        </p:nvSpPr>
        <p:spPr bwMode="auto">
          <a:xfrm>
            <a:off x="228600" y="1066800"/>
            <a:ext cx="8915400" cy="1311275"/>
          </a:xfrm>
          <a:prstGeom prst="rect">
            <a:avLst/>
          </a:prstGeom>
          <a:noFill/>
          <a:ln w="9525">
            <a:noFill/>
            <a:miter lim="800000"/>
            <a:headEnd/>
            <a:tailEnd/>
          </a:ln>
        </p:spPr>
        <p:txBody>
          <a:bodyPr>
            <a:spAutoFit/>
          </a:bodyPr>
          <a:lstStyle/>
          <a:p>
            <a:r>
              <a:rPr lang="el-GR" sz="2000" b="0">
                <a:solidFill>
                  <a:schemeClr val="folHlink"/>
                </a:solidFill>
                <a:latin typeface="Tahoma" pitchFamily="34" charset="0"/>
                <a:cs typeface="Tahoma" pitchFamily="34" charset="0"/>
              </a:rPr>
              <a:t>Η </a:t>
            </a:r>
            <a:r>
              <a:rPr lang="el-GR" sz="2000" b="0" u="sng">
                <a:solidFill>
                  <a:schemeClr val="folHlink"/>
                </a:solidFill>
                <a:latin typeface="Tahoma" pitchFamily="34" charset="0"/>
                <a:cs typeface="Tahoma" pitchFamily="34" charset="0"/>
              </a:rPr>
              <a:t>β ποικιλότητας </a:t>
            </a:r>
            <a:r>
              <a:rPr lang="el-GR" sz="2000" b="0">
                <a:solidFill>
                  <a:schemeClr val="folHlink"/>
                </a:solidFill>
                <a:latin typeface="Tahoma" pitchFamily="34" charset="0"/>
                <a:cs typeface="Tahoma" pitchFamily="34" charset="0"/>
              </a:rPr>
              <a:t>ορίζεται ως η ποικιλότητα μεταξύ οικολογικών δομών-ενδιαιτημάτων, μπορεί να υπολογιστεί με την χρήση συντελεστών ομοιότητας. Μια μεγάλη ποικιλία από ποιοτικούς και ποσοτικούς δείκτες ομοιότητας υπάρχει (</a:t>
            </a:r>
            <a:r>
              <a:rPr lang="en-US" sz="2000" b="0">
                <a:solidFill>
                  <a:schemeClr val="folHlink"/>
                </a:solidFill>
                <a:latin typeface="Tahoma" pitchFamily="34" charset="0"/>
                <a:cs typeface="Tahoma" pitchFamily="34" charset="0"/>
              </a:rPr>
              <a:t>Clifford and Stephenson</a:t>
            </a:r>
            <a:r>
              <a:rPr lang="el-GR" sz="2000" b="0">
                <a:solidFill>
                  <a:schemeClr val="folHlink"/>
                </a:solidFill>
                <a:latin typeface="Tahoma" pitchFamily="34" charset="0"/>
                <a:cs typeface="Tahoma" pitchFamily="34" charset="0"/>
              </a:rPr>
              <a:t> 1975).</a:t>
            </a:r>
            <a:r>
              <a:rPr lang="el-GR" sz="2000" b="0">
                <a:solidFill>
                  <a:srgbClr val="FFFF00"/>
                </a:solidFill>
                <a:latin typeface="Tahoma" pitchFamily="34" charset="0"/>
                <a:cs typeface="Tahoma" pitchFamily="34" charset="0"/>
              </a:rPr>
              <a:t> </a:t>
            </a:r>
          </a:p>
        </p:txBody>
      </p:sp>
      <p:sp>
        <p:nvSpPr>
          <p:cNvPr id="88067" name="Rectangle 29"/>
          <p:cNvSpPr>
            <a:spLocks noChangeArrowheads="1"/>
          </p:cNvSpPr>
          <p:nvPr/>
        </p:nvSpPr>
        <p:spPr bwMode="auto">
          <a:xfrm>
            <a:off x="0" y="2671763"/>
            <a:ext cx="8763000" cy="1006475"/>
          </a:xfrm>
          <a:prstGeom prst="rect">
            <a:avLst/>
          </a:prstGeom>
          <a:noFill/>
          <a:ln w="9525">
            <a:noFill/>
            <a:miter lim="800000"/>
            <a:headEnd/>
            <a:tailEnd/>
          </a:ln>
        </p:spPr>
        <p:txBody>
          <a:bodyPr anchor="ctr">
            <a:spAutoFit/>
          </a:bodyPr>
          <a:lstStyle/>
          <a:p>
            <a:pPr indent="180975"/>
            <a:r>
              <a:rPr lang="el-GR" sz="2000" b="0">
                <a:solidFill>
                  <a:schemeClr val="folHlink"/>
                </a:solidFill>
                <a:latin typeface="Tahoma" pitchFamily="34" charset="0"/>
                <a:ea typeface="Times New Roman" pitchFamily="18" charset="0"/>
                <a:cs typeface="Tahoma" pitchFamily="34" charset="0"/>
              </a:rPr>
              <a:t>Ο δείκτης </a:t>
            </a:r>
            <a:r>
              <a:rPr lang="en-US" sz="2000" b="0">
                <a:solidFill>
                  <a:schemeClr val="folHlink"/>
                </a:solidFill>
                <a:latin typeface="Tahoma" pitchFamily="34" charset="0"/>
                <a:ea typeface="Times New Roman" pitchFamily="18" charset="0"/>
                <a:cs typeface="Tahoma" pitchFamily="34" charset="0"/>
              </a:rPr>
              <a:t>Sorenson </a:t>
            </a:r>
            <a:r>
              <a:rPr lang="el-GR" sz="2000" b="0">
                <a:solidFill>
                  <a:schemeClr val="folHlink"/>
                </a:solidFill>
                <a:latin typeface="Tahoma" pitchFamily="34" charset="0"/>
                <a:ea typeface="Times New Roman" pitchFamily="18" charset="0"/>
                <a:cs typeface="Tahoma" pitchFamily="34" charset="0"/>
              </a:rPr>
              <a:t>αποτελεί έναν ποιοτικό δείκτης ομοιότητας ο οποίος    στηρίζεται στην παρουσία/απουσία ειδών και εκφράζεται από τον τύπο:</a:t>
            </a:r>
          </a:p>
          <a:p>
            <a:pPr indent="180975" eaLnBrk="0" hangingPunct="0"/>
            <a:r>
              <a:rPr lang="el-GR" sz="2000" b="0">
                <a:solidFill>
                  <a:schemeClr val="folHlink"/>
                </a:solidFill>
                <a:latin typeface="Tahoma" pitchFamily="34" charset="0"/>
                <a:ea typeface="Times New Roman" pitchFamily="18" charset="0"/>
                <a:cs typeface="Tahoma" pitchFamily="34" charset="0"/>
              </a:rPr>
              <a:t>Ποιοτικός δείκτης ομοιότητας </a:t>
            </a:r>
            <a:r>
              <a:rPr lang="en-US" sz="2000" b="0">
                <a:solidFill>
                  <a:schemeClr val="folHlink"/>
                </a:solidFill>
                <a:latin typeface="Tahoma" pitchFamily="34" charset="0"/>
                <a:ea typeface="Times New Roman" pitchFamily="18" charset="0"/>
                <a:cs typeface="Tahoma" pitchFamily="34" charset="0"/>
              </a:rPr>
              <a:t>Sorenson</a:t>
            </a:r>
            <a:r>
              <a:rPr lang="el-GR" sz="2000" b="0">
                <a:solidFill>
                  <a:schemeClr val="folHlink"/>
                </a:solidFill>
                <a:latin typeface="Tahoma" pitchFamily="34" charset="0"/>
                <a:ea typeface="Times New Roman" pitchFamily="18" charset="0"/>
                <a:cs typeface="Tahoma" pitchFamily="34" charset="0"/>
              </a:rPr>
              <a:t>: </a:t>
            </a:r>
          </a:p>
        </p:txBody>
      </p:sp>
      <p:graphicFrame>
        <p:nvGraphicFramePr>
          <p:cNvPr id="88068" name="Object 28"/>
          <p:cNvGraphicFramePr>
            <a:graphicFrameLocks noChangeAspect="1"/>
          </p:cNvGraphicFramePr>
          <p:nvPr/>
        </p:nvGraphicFramePr>
        <p:xfrm>
          <a:off x="3048000" y="4114800"/>
          <a:ext cx="2289175" cy="533400"/>
        </p:xfrm>
        <a:graphic>
          <a:graphicData uri="http://schemas.openxmlformats.org/presentationml/2006/ole">
            <mc:AlternateContent xmlns:mc="http://schemas.openxmlformats.org/markup-compatibility/2006">
              <mc:Choice xmlns:v="urn:schemas-microsoft-com:vml" Requires="v">
                <p:oleObj spid="_x0000_s88070" name="Εξίσωση" r:id="rId4" imgW="660113" imgH="203112" progId="Equation.3">
                  <p:embed/>
                </p:oleObj>
              </mc:Choice>
              <mc:Fallback>
                <p:oleObj name="Εξίσωση" r:id="rId4" imgW="660113" imgH="203112" progId="Equation.3">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114800"/>
                        <a:ext cx="2289175" cy="533400"/>
                      </a:xfrm>
                      <a:prstGeom prst="rect">
                        <a:avLst/>
                      </a:prstGeom>
                      <a:solidFill>
                        <a:schemeClr val="folHlink"/>
                      </a:solidFill>
                    </p:spPr>
                  </p:pic>
                </p:oleObj>
              </mc:Fallback>
            </mc:AlternateContent>
          </a:graphicData>
        </a:graphic>
      </p:graphicFrame>
      <p:sp>
        <p:nvSpPr>
          <p:cNvPr id="88069" name="Rectangle 30"/>
          <p:cNvSpPr>
            <a:spLocks noChangeArrowheads="1"/>
          </p:cNvSpPr>
          <p:nvPr/>
        </p:nvSpPr>
        <p:spPr bwMode="auto">
          <a:xfrm>
            <a:off x="180975" y="752475"/>
            <a:ext cx="9144000" cy="0"/>
          </a:xfrm>
          <a:prstGeom prst="rect">
            <a:avLst/>
          </a:prstGeom>
          <a:noFill/>
          <a:ln w="9525">
            <a:noFill/>
            <a:miter lim="800000"/>
            <a:headEnd/>
            <a:tailEnd/>
          </a:ln>
        </p:spPr>
        <p:txBody>
          <a:bodyPr wrap="none" anchor="ctr">
            <a:spAutoFit/>
          </a:bodyPr>
          <a:lstStyle/>
          <a:p>
            <a:endParaRPr lang="el-GR" b="0"/>
          </a:p>
        </p:txBody>
      </p:sp>
      <p:sp>
        <p:nvSpPr>
          <p:cNvPr id="88070" name="Rectangle 31"/>
          <p:cNvSpPr>
            <a:spLocks noChangeArrowheads="1"/>
          </p:cNvSpPr>
          <p:nvPr/>
        </p:nvSpPr>
        <p:spPr bwMode="auto">
          <a:xfrm>
            <a:off x="228600" y="5035550"/>
            <a:ext cx="8915400" cy="1311275"/>
          </a:xfrm>
          <a:prstGeom prst="rect">
            <a:avLst/>
          </a:prstGeom>
          <a:noFill/>
          <a:ln w="9525">
            <a:noFill/>
            <a:miter lim="800000"/>
            <a:headEnd/>
            <a:tailEnd/>
          </a:ln>
        </p:spPr>
        <p:txBody>
          <a:bodyPr anchor="ctr">
            <a:spAutoFit/>
          </a:bodyPr>
          <a:lstStyle/>
          <a:p>
            <a:pPr indent="180975"/>
            <a:r>
              <a:rPr lang="el-GR" sz="2000" b="0">
                <a:solidFill>
                  <a:schemeClr val="folHlink"/>
                </a:solidFill>
                <a:latin typeface="Tahoma" pitchFamily="34" charset="0"/>
                <a:ea typeface="Times New Roman" pitchFamily="18" charset="0"/>
                <a:cs typeface="Tahoma" pitchFamily="34" charset="0"/>
              </a:rPr>
              <a:t>όπου </a:t>
            </a:r>
            <a:r>
              <a:rPr lang="en-US" sz="2000" b="0">
                <a:solidFill>
                  <a:schemeClr val="folHlink"/>
                </a:solidFill>
                <a:latin typeface="Tahoma" pitchFamily="34" charset="0"/>
                <a:ea typeface="Times New Roman" pitchFamily="18" charset="0"/>
                <a:cs typeface="Tahoma" pitchFamily="34" charset="0"/>
              </a:rPr>
              <a:t>j</a:t>
            </a:r>
            <a:r>
              <a:rPr lang="el-GR" sz="2000" b="0">
                <a:solidFill>
                  <a:schemeClr val="folHlink"/>
                </a:solidFill>
                <a:latin typeface="Tahoma" pitchFamily="34" charset="0"/>
                <a:ea typeface="Times New Roman" pitchFamily="18" charset="0"/>
                <a:cs typeface="Tahoma" pitchFamily="34" charset="0"/>
              </a:rPr>
              <a:t> : </a:t>
            </a:r>
            <a:r>
              <a:rPr lang="en-US" sz="2000" b="0">
                <a:solidFill>
                  <a:schemeClr val="folHlink"/>
                </a:solidFill>
                <a:latin typeface="Tahoma" pitchFamily="34" charset="0"/>
                <a:ea typeface="Times New Roman" pitchFamily="18" charset="0"/>
                <a:cs typeface="Tahoma" pitchFamily="34" charset="0"/>
              </a:rPr>
              <a:t>o </a:t>
            </a:r>
            <a:r>
              <a:rPr lang="el-GR" sz="2000" b="0">
                <a:solidFill>
                  <a:schemeClr val="folHlink"/>
                </a:solidFill>
                <a:latin typeface="Tahoma" pitchFamily="34" charset="0"/>
                <a:ea typeface="Times New Roman" pitchFamily="18" charset="0"/>
                <a:cs typeface="Tahoma" pitchFamily="34" charset="0"/>
              </a:rPr>
              <a:t>αριθμός των κοινών ειδών στο ζεύγος των δειγματοληπτικών σταθμών που μελετάται</a:t>
            </a:r>
          </a:p>
          <a:p>
            <a:pPr indent="180975" eaLnBrk="0" hangingPunct="0"/>
            <a:r>
              <a:rPr lang="el-GR" sz="2000" b="0">
                <a:solidFill>
                  <a:schemeClr val="folHlink"/>
                </a:solidFill>
                <a:latin typeface="Tahoma" pitchFamily="34" charset="0"/>
                <a:ea typeface="Times New Roman" pitchFamily="18" charset="0"/>
                <a:cs typeface="Tahoma" pitchFamily="34" charset="0"/>
              </a:rPr>
              <a:t>και α, </a:t>
            </a:r>
            <a:r>
              <a:rPr lang="en-US" sz="2000" b="0">
                <a:solidFill>
                  <a:schemeClr val="folHlink"/>
                </a:solidFill>
                <a:latin typeface="Tahoma" pitchFamily="34" charset="0"/>
                <a:ea typeface="Times New Roman" pitchFamily="18" charset="0"/>
                <a:cs typeface="Tahoma" pitchFamily="34" charset="0"/>
              </a:rPr>
              <a:t>b</a:t>
            </a:r>
            <a:r>
              <a:rPr lang="el-GR" sz="2000" b="0">
                <a:solidFill>
                  <a:schemeClr val="folHlink"/>
                </a:solidFill>
                <a:latin typeface="Tahoma" pitchFamily="34" charset="0"/>
                <a:ea typeface="Times New Roman" pitchFamily="18" charset="0"/>
                <a:cs typeface="Tahoma" pitchFamily="34" charset="0"/>
              </a:rPr>
              <a:t>: </a:t>
            </a:r>
            <a:r>
              <a:rPr lang="en-US" sz="2000" b="0">
                <a:solidFill>
                  <a:schemeClr val="folHlink"/>
                </a:solidFill>
                <a:latin typeface="Tahoma" pitchFamily="34" charset="0"/>
                <a:ea typeface="Times New Roman" pitchFamily="18" charset="0"/>
                <a:cs typeface="Tahoma" pitchFamily="34" charset="0"/>
              </a:rPr>
              <a:t>o</a:t>
            </a:r>
            <a:r>
              <a:rPr lang="el-GR" sz="2000" b="0">
                <a:solidFill>
                  <a:schemeClr val="folHlink"/>
                </a:solidFill>
                <a:latin typeface="Tahoma" pitchFamily="34" charset="0"/>
                <a:ea typeface="Times New Roman" pitchFamily="18" charset="0"/>
                <a:cs typeface="Tahoma" pitchFamily="34" charset="0"/>
              </a:rPr>
              <a:t> αριθμός των ειδών σε κάθε δειγματοληπτικό σταθμό του ζεύγους αντίστοιχα. </a:t>
            </a:r>
          </a:p>
        </p:txBody>
      </p:sp>
      <p:sp>
        <p:nvSpPr>
          <p:cNvPr id="88071" name="1 - Τίτλος"/>
          <p:cNvSpPr>
            <a:spLocks noGrp="1"/>
          </p:cNvSpPr>
          <p:nvPr>
            <p:ph type="title" idx="4294967295"/>
          </p:nvPr>
        </p:nvSpPr>
        <p:spPr>
          <a:xfrm>
            <a:off x="533400" y="0"/>
            <a:ext cx="8229600" cy="792163"/>
          </a:xfrm>
        </p:spPr>
        <p:txBody>
          <a:bodyPr bIns="45720" anchor="ctr"/>
          <a:lstStyle/>
          <a:p>
            <a:r>
              <a:rPr lang="el-GR" sz="2400" b="1" smtClean="0">
                <a:solidFill>
                  <a:schemeClr val="folHlink"/>
                </a:solidFill>
                <a:latin typeface="Tahoma" pitchFamily="34" charset="0"/>
                <a:ea typeface="Times New Roman" pitchFamily="18" charset="0"/>
                <a:cs typeface="Tahoma" pitchFamily="34" charset="0"/>
              </a:rPr>
              <a:t>Ποιοτικός δείκτης ομοιότητας </a:t>
            </a:r>
            <a:r>
              <a:rPr lang="en-US" sz="2400" b="1" smtClean="0">
                <a:solidFill>
                  <a:schemeClr val="folHlink"/>
                </a:solidFill>
                <a:latin typeface="Tahoma" pitchFamily="34" charset="0"/>
                <a:ea typeface="Times New Roman" pitchFamily="18" charset="0"/>
                <a:cs typeface="Tahoma" pitchFamily="34" charset="0"/>
              </a:rPr>
              <a:t>Sorenson</a:t>
            </a:r>
            <a:endParaRPr lang="el-GR" sz="2400" b="1" smtClean="0">
              <a:solidFill>
                <a:schemeClr val="folHlink"/>
              </a:solidFill>
              <a:latin typeface="Tahoma" pitchFamily="34" charset="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1143000"/>
          </a:xfrm>
        </p:spPr>
        <p:txBody>
          <a:bodyPr/>
          <a:lstStyle/>
          <a:p>
            <a:pPr algn="ctr" eaLnBrk="1" hangingPunct="1"/>
            <a:r>
              <a:rPr lang="el-GR" sz="2800" b="1" smtClean="0">
                <a:solidFill>
                  <a:schemeClr val="folHlink"/>
                </a:solidFill>
                <a:latin typeface="Tahoma" pitchFamily="34" charset="0"/>
              </a:rPr>
              <a:t>Μείωση της βιοποικιλότητας                                 (σε παγκόσμιο επίπεδο)</a:t>
            </a:r>
          </a:p>
        </p:txBody>
      </p:sp>
      <p:sp>
        <p:nvSpPr>
          <p:cNvPr id="278531" name="Rectangle 3"/>
          <p:cNvSpPr>
            <a:spLocks noGrp="1" noChangeArrowheads="1"/>
          </p:cNvSpPr>
          <p:nvPr>
            <p:ph sz="quarter" idx="1"/>
          </p:nvPr>
        </p:nvSpPr>
        <p:spPr/>
        <p:txBody>
          <a:bodyPr>
            <a:normAutofit lnSpcReduction="10000"/>
          </a:bodyPr>
          <a:lstStyle/>
          <a:p>
            <a:pPr marL="274320" indent="-274320" eaLnBrk="1" fontAlgn="auto" hangingPunct="1">
              <a:lnSpc>
                <a:spcPct val="80000"/>
              </a:lnSpc>
              <a:spcBef>
                <a:spcPts val="580"/>
              </a:spcBef>
              <a:spcAft>
                <a:spcPts val="0"/>
              </a:spcAft>
              <a:buFontTx/>
              <a:buNone/>
              <a:defRPr/>
            </a:pPr>
            <a:r>
              <a:rPr lang="el-GR" sz="2400" dirty="0" smtClean="0">
                <a:solidFill>
                  <a:schemeClr val="folHlink"/>
                </a:solidFill>
                <a:latin typeface="Tahoma" pitchFamily="34" charset="0"/>
              </a:rPr>
              <a:t>   Ιδιαίτερα </a:t>
            </a:r>
            <a:r>
              <a:rPr lang="el-GR" sz="2400" dirty="0">
                <a:solidFill>
                  <a:schemeClr val="folHlink"/>
                </a:solidFill>
                <a:latin typeface="Tahoma" pitchFamily="34" charset="0"/>
              </a:rPr>
              <a:t>ανησυχητική κατάσταση όπως φαίνεται και από τα δεδομένα:</a:t>
            </a:r>
          </a:p>
          <a:p>
            <a:pPr marL="274320" indent="-274320" eaLnBrk="1" fontAlgn="auto" hangingPunct="1">
              <a:lnSpc>
                <a:spcPct val="80000"/>
              </a:lnSpc>
              <a:spcBef>
                <a:spcPts val="580"/>
              </a:spcBef>
              <a:spcAft>
                <a:spcPts val="0"/>
              </a:spcAft>
              <a:buFont typeface="Wingdings 2"/>
              <a:buChar char=""/>
              <a:defRPr/>
            </a:pPr>
            <a:r>
              <a:rPr lang="el-GR" sz="2400" dirty="0">
                <a:solidFill>
                  <a:schemeClr val="folHlink"/>
                </a:solidFill>
                <a:latin typeface="Tahoma" pitchFamily="34" charset="0"/>
              </a:rPr>
              <a:t>Από τα τέλη της δεκαετίας του ’70 έχει καταστραφεί περιοχή του τροπικού δάσους με έκταση μεγαλύτερη της Ε.Ε. κυρίως λόγω των υλοτομιών, της ανάπτυξης μονοκαλλιεργειών όπως φοινικέλαιου και σόγιας και της εκτροφής ζώων.</a:t>
            </a:r>
          </a:p>
          <a:p>
            <a:pPr marL="274320" indent="-274320" eaLnBrk="1" fontAlgn="auto" hangingPunct="1">
              <a:lnSpc>
                <a:spcPct val="80000"/>
              </a:lnSpc>
              <a:spcBef>
                <a:spcPts val="580"/>
              </a:spcBef>
              <a:spcAft>
                <a:spcPts val="0"/>
              </a:spcAft>
              <a:buFont typeface="Wingdings 2"/>
              <a:buChar char=""/>
              <a:defRPr/>
            </a:pPr>
            <a:r>
              <a:rPr lang="el-GR" sz="2400" dirty="0">
                <a:solidFill>
                  <a:schemeClr val="folHlink"/>
                </a:solidFill>
                <a:latin typeface="Tahoma" pitchFamily="34" charset="0"/>
              </a:rPr>
              <a:t>Πολλοί τύποι οικοσυστημάτων όπως υγρότοποι, </a:t>
            </a:r>
            <a:r>
              <a:rPr lang="el-GR" sz="2400" dirty="0" err="1">
                <a:solidFill>
                  <a:schemeClr val="folHlink"/>
                </a:solidFill>
                <a:latin typeface="Tahoma" pitchFamily="34" charset="0"/>
              </a:rPr>
              <a:t>ξηρότοποι</a:t>
            </a:r>
            <a:r>
              <a:rPr lang="el-GR" sz="2400" dirty="0">
                <a:solidFill>
                  <a:schemeClr val="folHlink"/>
                </a:solidFill>
                <a:latin typeface="Tahoma" pitchFamily="34" charset="0"/>
              </a:rPr>
              <a:t>, νησιωτικά οικοσυστήματα, εύκρατα δάση και κοραλλιογενείς ύφαλοι υφίστανται σημαντικές απώλειες και συρρικνώσεις.</a:t>
            </a:r>
          </a:p>
          <a:p>
            <a:pPr marL="274320" indent="-274320" eaLnBrk="1" fontAlgn="auto" hangingPunct="1">
              <a:lnSpc>
                <a:spcPct val="80000"/>
              </a:lnSpc>
              <a:spcBef>
                <a:spcPts val="580"/>
              </a:spcBef>
              <a:spcAft>
                <a:spcPts val="0"/>
              </a:spcAft>
              <a:buFont typeface="Wingdings 2"/>
              <a:buChar char=""/>
              <a:defRPr/>
            </a:pPr>
            <a:r>
              <a:rPr lang="el-GR" sz="2400" dirty="0">
                <a:solidFill>
                  <a:schemeClr val="folHlink"/>
                </a:solidFill>
                <a:latin typeface="Tahoma" pitchFamily="34" charset="0"/>
              </a:rPr>
              <a:t>Οι ρυθμοί εξαφάνισης των ειδών είναι 100 φορές υψηλότεροι από τους προκύπτοντες από τα διαθέσιμα δεδομένα για τα απολιθώματα και προβλέπεται ότι θα επιταχυνθούν περαιτέρω (κίνδυνος για εκδήλωση φαινομένου «μαζικής εξαφάνισης ειδών»).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wipe(down)">
                                      <p:cBhvr>
                                        <p:cTn id="7" dur="580">
                                          <p:stCondLst>
                                            <p:cond delay="0"/>
                                          </p:stCondLst>
                                        </p:cTn>
                                        <p:tgtEl>
                                          <p:spTgt spid="278531">
                                            <p:txEl>
                                              <p:pRg st="0" end="0"/>
                                            </p:txEl>
                                          </p:spTgt>
                                        </p:tgtEl>
                                      </p:cBhvr>
                                    </p:animEffect>
                                    <p:anim calcmode="lin" valueType="num">
                                      <p:cBhvr>
                                        <p:cTn id="8" dur="1822" tmFilter="0,0; 0.14,0.36; 0.43,0.73; 0.71,0.91; 1.0,1.0">
                                          <p:stCondLst>
                                            <p:cond delay="0"/>
                                          </p:stCondLst>
                                        </p:cTn>
                                        <p:tgtEl>
                                          <p:spTgt spid="27853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853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853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853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853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78531">
                                            <p:txEl>
                                              <p:pRg st="0" end="0"/>
                                            </p:txEl>
                                          </p:spTgt>
                                        </p:tgtEl>
                                      </p:cBhvr>
                                      <p:to x="100000" y="60000"/>
                                    </p:animScale>
                                    <p:animScale>
                                      <p:cBhvr>
                                        <p:cTn id="14" dur="166" decel="50000">
                                          <p:stCondLst>
                                            <p:cond delay="676"/>
                                          </p:stCondLst>
                                        </p:cTn>
                                        <p:tgtEl>
                                          <p:spTgt spid="278531">
                                            <p:txEl>
                                              <p:pRg st="0" end="0"/>
                                            </p:txEl>
                                          </p:spTgt>
                                        </p:tgtEl>
                                      </p:cBhvr>
                                      <p:to x="100000" y="100000"/>
                                    </p:animScale>
                                    <p:animScale>
                                      <p:cBhvr>
                                        <p:cTn id="15" dur="26">
                                          <p:stCondLst>
                                            <p:cond delay="1312"/>
                                          </p:stCondLst>
                                        </p:cTn>
                                        <p:tgtEl>
                                          <p:spTgt spid="278531">
                                            <p:txEl>
                                              <p:pRg st="0" end="0"/>
                                            </p:txEl>
                                          </p:spTgt>
                                        </p:tgtEl>
                                      </p:cBhvr>
                                      <p:to x="100000" y="80000"/>
                                    </p:animScale>
                                    <p:animScale>
                                      <p:cBhvr>
                                        <p:cTn id="16" dur="166" decel="50000">
                                          <p:stCondLst>
                                            <p:cond delay="1338"/>
                                          </p:stCondLst>
                                        </p:cTn>
                                        <p:tgtEl>
                                          <p:spTgt spid="278531">
                                            <p:txEl>
                                              <p:pRg st="0" end="0"/>
                                            </p:txEl>
                                          </p:spTgt>
                                        </p:tgtEl>
                                      </p:cBhvr>
                                      <p:to x="100000" y="100000"/>
                                    </p:animScale>
                                    <p:animScale>
                                      <p:cBhvr>
                                        <p:cTn id="17" dur="26">
                                          <p:stCondLst>
                                            <p:cond delay="1642"/>
                                          </p:stCondLst>
                                        </p:cTn>
                                        <p:tgtEl>
                                          <p:spTgt spid="278531">
                                            <p:txEl>
                                              <p:pRg st="0" end="0"/>
                                            </p:txEl>
                                          </p:spTgt>
                                        </p:tgtEl>
                                      </p:cBhvr>
                                      <p:to x="100000" y="90000"/>
                                    </p:animScale>
                                    <p:animScale>
                                      <p:cBhvr>
                                        <p:cTn id="18" dur="166" decel="50000">
                                          <p:stCondLst>
                                            <p:cond delay="1668"/>
                                          </p:stCondLst>
                                        </p:cTn>
                                        <p:tgtEl>
                                          <p:spTgt spid="278531">
                                            <p:txEl>
                                              <p:pRg st="0" end="0"/>
                                            </p:txEl>
                                          </p:spTgt>
                                        </p:tgtEl>
                                      </p:cBhvr>
                                      <p:to x="100000" y="100000"/>
                                    </p:animScale>
                                    <p:animScale>
                                      <p:cBhvr>
                                        <p:cTn id="19" dur="26">
                                          <p:stCondLst>
                                            <p:cond delay="1808"/>
                                          </p:stCondLst>
                                        </p:cTn>
                                        <p:tgtEl>
                                          <p:spTgt spid="278531">
                                            <p:txEl>
                                              <p:pRg st="0" end="0"/>
                                            </p:txEl>
                                          </p:spTgt>
                                        </p:tgtEl>
                                      </p:cBhvr>
                                      <p:to x="100000" y="95000"/>
                                    </p:animScale>
                                    <p:animScale>
                                      <p:cBhvr>
                                        <p:cTn id="20" dur="166" decel="50000">
                                          <p:stCondLst>
                                            <p:cond delay="1834"/>
                                          </p:stCondLst>
                                        </p:cTn>
                                        <p:tgtEl>
                                          <p:spTgt spid="27853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78531">
                                            <p:txEl>
                                              <p:pRg st="1" end="1"/>
                                            </p:txEl>
                                          </p:spTgt>
                                        </p:tgtEl>
                                        <p:attrNameLst>
                                          <p:attrName>style.visibility</p:attrName>
                                        </p:attrNameLst>
                                      </p:cBhvr>
                                      <p:to>
                                        <p:strVal val="visible"/>
                                      </p:to>
                                    </p:set>
                                    <p:animEffect transition="in" filter="wipe(down)">
                                      <p:cBhvr>
                                        <p:cTn id="25" dur="580">
                                          <p:stCondLst>
                                            <p:cond delay="0"/>
                                          </p:stCondLst>
                                        </p:cTn>
                                        <p:tgtEl>
                                          <p:spTgt spid="278531">
                                            <p:txEl>
                                              <p:pRg st="1" end="1"/>
                                            </p:txEl>
                                          </p:spTgt>
                                        </p:tgtEl>
                                      </p:cBhvr>
                                    </p:animEffect>
                                    <p:anim calcmode="lin" valueType="num">
                                      <p:cBhvr>
                                        <p:cTn id="26" dur="1822" tmFilter="0,0; 0.14,0.36; 0.43,0.73; 0.71,0.91; 1.0,1.0">
                                          <p:stCondLst>
                                            <p:cond delay="0"/>
                                          </p:stCondLst>
                                        </p:cTn>
                                        <p:tgtEl>
                                          <p:spTgt spid="27853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853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853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853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853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78531">
                                            <p:txEl>
                                              <p:pRg st="1" end="1"/>
                                            </p:txEl>
                                          </p:spTgt>
                                        </p:tgtEl>
                                      </p:cBhvr>
                                      <p:to x="100000" y="60000"/>
                                    </p:animScale>
                                    <p:animScale>
                                      <p:cBhvr>
                                        <p:cTn id="32" dur="166" decel="50000">
                                          <p:stCondLst>
                                            <p:cond delay="676"/>
                                          </p:stCondLst>
                                        </p:cTn>
                                        <p:tgtEl>
                                          <p:spTgt spid="278531">
                                            <p:txEl>
                                              <p:pRg st="1" end="1"/>
                                            </p:txEl>
                                          </p:spTgt>
                                        </p:tgtEl>
                                      </p:cBhvr>
                                      <p:to x="100000" y="100000"/>
                                    </p:animScale>
                                    <p:animScale>
                                      <p:cBhvr>
                                        <p:cTn id="33" dur="26">
                                          <p:stCondLst>
                                            <p:cond delay="1312"/>
                                          </p:stCondLst>
                                        </p:cTn>
                                        <p:tgtEl>
                                          <p:spTgt spid="278531">
                                            <p:txEl>
                                              <p:pRg st="1" end="1"/>
                                            </p:txEl>
                                          </p:spTgt>
                                        </p:tgtEl>
                                      </p:cBhvr>
                                      <p:to x="100000" y="80000"/>
                                    </p:animScale>
                                    <p:animScale>
                                      <p:cBhvr>
                                        <p:cTn id="34" dur="166" decel="50000">
                                          <p:stCondLst>
                                            <p:cond delay="1338"/>
                                          </p:stCondLst>
                                        </p:cTn>
                                        <p:tgtEl>
                                          <p:spTgt spid="278531">
                                            <p:txEl>
                                              <p:pRg st="1" end="1"/>
                                            </p:txEl>
                                          </p:spTgt>
                                        </p:tgtEl>
                                      </p:cBhvr>
                                      <p:to x="100000" y="100000"/>
                                    </p:animScale>
                                    <p:animScale>
                                      <p:cBhvr>
                                        <p:cTn id="35" dur="26">
                                          <p:stCondLst>
                                            <p:cond delay="1642"/>
                                          </p:stCondLst>
                                        </p:cTn>
                                        <p:tgtEl>
                                          <p:spTgt spid="278531">
                                            <p:txEl>
                                              <p:pRg st="1" end="1"/>
                                            </p:txEl>
                                          </p:spTgt>
                                        </p:tgtEl>
                                      </p:cBhvr>
                                      <p:to x="100000" y="90000"/>
                                    </p:animScale>
                                    <p:animScale>
                                      <p:cBhvr>
                                        <p:cTn id="36" dur="166" decel="50000">
                                          <p:stCondLst>
                                            <p:cond delay="1668"/>
                                          </p:stCondLst>
                                        </p:cTn>
                                        <p:tgtEl>
                                          <p:spTgt spid="278531">
                                            <p:txEl>
                                              <p:pRg st="1" end="1"/>
                                            </p:txEl>
                                          </p:spTgt>
                                        </p:tgtEl>
                                      </p:cBhvr>
                                      <p:to x="100000" y="100000"/>
                                    </p:animScale>
                                    <p:animScale>
                                      <p:cBhvr>
                                        <p:cTn id="37" dur="26">
                                          <p:stCondLst>
                                            <p:cond delay="1808"/>
                                          </p:stCondLst>
                                        </p:cTn>
                                        <p:tgtEl>
                                          <p:spTgt spid="278531">
                                            <p:txEl>
                                              <p:pRg st="1" end="1"/>
                                            </p:txEl>
                                          </p:spTgt>
                                        </p:tgtEl>
                                      </p:cBhvr>
                                      <p:to x="100000" y="95000"/>
                                    </p:animScale>
                                    <p:animScale>
                                      <p:cBhvr>
                                        <p:cTn id="38" dur="166" decel="50000">
                                          <p:stCondLst>
                                            <p:cond delay="1834"/>
                                          </p:stCondLst>
                                        </p:cTn>
                                        <p:tgtEl>
                                          <p:spTgt spid="278531">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78531">
                                            <p:txEl>
                                              <p:pRg st="2" end="2"/>
                                            </p:txEl>
                                          </p:spTgt>
                                        </p:tgtEl>
                                        <p:attrNameLst>
                                          <p:attrName>style.visibility</p:attrName>
                                        </p:attrNameLst>
                                      </p:cBhvr>
                                      <p:to>
                                        <p:strVal val="visible"/>
                                      </p:to>
                                    </p:set>
                                    <p:animEffect transition="in" filter="wipe(down)">
                                      <p:cBhvr>
                                        <p:cTn id="43" dur="580">
                                          <p:stCondLst>
                                            <p:cond delay="0"/>
                                          </p:stCondLst>
                                        </p:cTn>
                                        <p:tgtEl>
                                          <p:spTgt spid="278531">
                                            <p:txEl>
                                              <p:pRg st="2" end="2"/>
                                            </p:txEl>
                                          </p:spTgt>
                                        </p:tgtEl>
                                      </p:cBhvr>
                                    </p:animEffect>
                                    <p:anim calcmode="lin" valueType="num">
                                      <p:cBhvr>
                                        <p:cTn id="44" dur="1822" tmFilter="0,0; 0.14,0.36; 0.43,0.73; 0.71,0.91; 1.0,1.0">
                                          <p:stCondLst>
                                            <p:cond delay="0"/>
                                          </p:stCondLst>
                                        </p:cTn>
                                        <p:tgtEl>
                                          <p:spTgt spid="278531">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78531">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78531">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78531">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78531">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78531">
                                            <p:txEl>
                                              <p:pRg st="2" end="2"/>
                                            </p:txEl>
                                          </p:spTgt>
                                        </p:tgtEl>
                                      </p:cBhvr>
                                      <p:to x="100000" y="60000"/>
                                    </p:animScale>
                                    <p:animScale>
                                      <p:cBhvr>
                                        <p:cTn id="50" dur="166" decel="50000">
                                          <p:stCondLst>
                                            <p:cond delay="676"/>
                                          </p:stCondLst>
                                        </p:cTn>
                                        <p:tgtEl>
                                          <p:spTgt spid="278531">
                                            <p:txEl>
                                              <p:pRg st="2" end="2"/>
                                            </p:txEl>
                                          </p:spTgt>
                                        </p:tgtEl>
                                      </p:cBhvr>
                                      <p:to x="100000" y="100000"/>
                                    </p:animScale>
                                    <p:animScale>
                                      <p:cBhvr>
                                        <p:cTn id="51" dur="26">
                                          <p:stCondLst>
                                            <p:cond delay="1312"/>
                                          </p:stCondLst>
                                        </p:cTn>
                                        <p:tgtEl>
                                          <p:spTgt spid="278531">
                                            <p:txEl>
                                              <p:pRg st="2" end="2"/>
                                            </p:txEl>
                                          </p:spTgt>
                                        </p:tgtEl>
                                      </p:cBhvr>
                                      <p:to x="100000" y="80000"/>
                                    </p:animScale>
                                    <p:animScale>
                                      <p:cBhvr>
                                        <p:cTn id="52" dur="166" decel="50000">
                                          <p:stCondLst>
                                            <p:cond delay="1338"/>
                                          </p:stCondLst>
                                        </p:cTn>
                                        <p:tgtEl>
                                          <p:spTgt spid="278531">
                                            <p:txEl>
                                              <p:pRg st="2" end="2"/>
                                            </p:txEl>
                                          </p:spTgt>
                                        </p:tgtEl>
                                      </p:cBhvr>
                                      <p:to x="100000" y="100000"/>
                                    </p:animScale>
                                    <p:animScale>
                                      <p:cBhvr>
                                        <p:cTn id="53" dur="26">
                                          <p:stCondLst>
                                            <p:cond delay="1642"/>
                                          </p:stCondLst>
                                        </p:cTn>
                                        <p:tgtEl>
                                          <p:spTgt spid="278531">
                                            <p:txEl>
                                              <p:pRg st="2" end="2"/>
                                            </p:txEl>
                                          </p:spTgt>
                                        </p:tgtEl>
                                      </p:cBhvr>
                                      <p:to x="100000" y="90000"/>
                                    </p:animScale>
                                    <p:animScale>
                                      <p:cBhvr>
                                        <p:cTn id="54" dur="166" decel="50000">
                                          <p:stCondLst>
                                            <p:cond delay="1668"/>
                                          </p:stCondLst>
                                        </p:cTn>
                                        <p:tgtEl>
                                          <p:spTgt spid="278531">
                                            <p:txEl>
                                              <p:pRg st="2" end="2"/>
                                            </p:txEl>
                                          </p:spTgt>
                                        </p:tgtEl>
                                      </p:cBhvr>
                                      <p:to x="100000" y="100000"/>
                                    </p:animScale>
                                    <p:animScale>
                                      <p:cBhvr>
                                        <p:cTn id="55" dur="26">
                                          <p:stCondLst>
                                            <p:cond delay="1808"/>
                                          </p:stCondLst>
                                        </p:cTn>
                                        <p:tgtEl>
                                          <p:spTgt spid="278531">
                                            <p:txEl>
                                              <p:pRg st="2" end="2"/>
                                            </p:txEl>
                                          </p:spTgt>
                                        </p:tgtEl>
                                      </p:cBhvr>
                                      <p:to x="100000" y="95000"/>
                                    </p:animScale>
                                    <p:animScale>
                                      <p:cBhvr>
                                        <p:cTn id="56" dur="166" decel="50000">
                                          <p:stCondLst>
                                            <p:cond delay="1834"/>
                                          </p:stCondLst>
                                        </p:cTn>
                                        <p:tgtEl>
                                          <p:spTgt spid="278531">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78531">
                                            <p:txEl>
                                              <p:pRg st="3" end="3"/>
                                            </p:txEl>
                                          </p:spTgt>
                                        </p:tgtEl>
                                        <p:attrNameLst>
                                          <p:attrName>style.visibility</p:attrName>
                                        </p:attrNameLst>
                                      </p:cBhvr>
                                      <p:to>
                                        <p:strVal val="visible"/>
                                      </p:to>
                                    </p:set>
                                    <p:animEffect transition="in" filter="wipe(down)">
                                      <p:cBhvr>
                                        <p:cTn id="61" dur="580">
                                          <p:stCondLst>
                                            <p:cond delay="0"/>
                                          </p:stCondLst>
                                        </p:cTn>
                                        <p:tgtEl>
                                          <p:spTgt spid="278531">
                                            <p:txEl>
                                              <p:pRg st="3" end="3"/>
                                            </p:txEl>
                                          </p:spTgt>
                                        </p:tgtEl>
                                      </p:cBhvr>
                                    </p:animEffect>
                                    <p:anim calcmode="lin" valueType="num">
                                      <p:cBhvr>
                                        <p:cTn id="62" dur="1822" tmFilter="0,0; 0.14,0.36; 0.43,0.73; 0.71,0.91; 1.0,1.0">
                                          <p:stCondLst>
                                            <p:cond delay="0"/>
                                          </p:stCondLst>
                                        </p:cTn>
                                        <p:tgtEl>
                                          <p:spTgt spid="278531">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78531">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78531">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78531">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78531">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78531">
                                            <p:txEl>
                                              <p:pRg st="3" end="3"/>
                                            </p:txEl>
                                          </p:spTgt>
                                        </p:tgtEl>
                                      </p:cBhvr>
                                      <p:to x="100000" y="60000"/>
                                    </p:animScale>
                                    <p:animScale>
                                      <p:cBhvr>
                                        <p:cTn id="68" dur="166" decel="50000">
                                          <p:stCondLst>
                                            <p:cond delay="676"/>
                                          </p:stCondLst>
                                        </p:cTn>
                                        <p:tgtEl>
                                          <p:spTgt spid="278531">
                                            <p:txEl>
                                              <p:pRg st="3" end="3"/>
                                            </p:txEl>
                                          </p:spTgt>
                                        </p:tgtEl>
                                      </p:cBhvr>
                                      <p:to x="100000" y="100000"/>
                                    </p:animScale>
                                    <p:animScale>
                                      <p:cBhvr>
                                        <p:cTn id="69" dur="26">
                                          <p:stCondLst>
                                            <p:cond delay="1312"/>
                                          </p:stCondLst>
                                        </p:cTn>
                                        <p:tgtEl>
                                          <p:spTgt spid="278531">
                                            <p:txEl>
                                              <p:pRg st="3" end="3"/>
                                            </p:txEl>
                                          </p:spTgt>
                                        </p:tgtEl>
                                      </p:cBhvr>
                                      <p:to x="100000" y="80000"/>
                                    </p:animScale>
                                    <p:animScale>
                                      <p:cBhvr>
                                        <p:cTn id="70" dur="166" decel="50000">
                                          <p:stCondLst>
                                            <p:cond delay="1338"/>
                                          </p:stCondLst>
                                        </p:cTn>
                                        <p:tgtEl>
                                          <p:spTgt spid="278531">
                                            <p:txEl>
                                              <p:pRg st="3" end="3"/>
                                            </p:txEl>
                                          </p:spTgt>
                                        </p:tgtEl>
                                      </p:cBhvr>
                                      <p:to x="100000" y="100000"/>
                                    </p:animScale>
                                    <p:animScale>
                                      <p:cBhvr>
                                        <p:cTn id="71" dur="26">
                                          <p:stCondLst>
                                            <p:cond delay="1642"/>
                                          </p:stCondLst>
                                        </p:cTn>
                                        <p:tgtEl>
                                          <p:spTgt spid="278531">
                                            <p:txEl>
                                              <p:pRg st="3" end="3"/>
                                            </p:txEl>
                                          </p:spTgt>
                                        </p:tgtEl>
                                      </p:cBhvr>
                                      <p:to x="100000" y="90000"/>
                                    </p:animScale>
                                    <p:animScale>
                                      <p:cBhvr>
                                        <p:cTn id="72" dur="166" decel="50000">
                                          <p:stCondLst>
                                            <p:cond delay="1668"/>
                                          </p:stCondLst>
                                        </p:cTn>
                                        <p:tgtEl>
                                          <p:spTgt spid="278531">
                                            <p:txEl>
                                              <p:pRg st="3" end="3"/>
                                            </p:txEl>
                                          </p:spTgt>
                                        </p:tgtEl>
                                      </p:cBhvr>
                                      <p:to x="100000" y="100000"/>
                                    </p:animScale>
                                    <p:animScale>
                                      <p:cBhvr>
                                        <p:cTn id="73" dur="26">
                                          <p:stCondLst>
                                            <p:cond delay="1808"/>
                                          </p:stCondLst>
                                        </p:cTn>
                                        <p:tgtEl>
                                          <p:spTgt spid="278531">
                                            <p:txEl>
                                              <p:pRg st="3" end="3"/>
                                            </p:txEl>
                                          </p:spTgt>
                                        </p:tgtEl>
                                      </p:cBhvr>
                                      <p:to x="100000" y="95000"/>
                                    </p:animScale>
                                    <p:animScale>
                                      <p:cBhvr>
                                        <p:cTn id="74" dur="166" decel="50000">
                                          <p:stCondLst>
                                            <p:cond delay="1834"/>
                                          </p:stCondLst>
                                        </p:cTn>
                                        <p:tgtEl>
                                          <p:spTgt spid="278531">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 Τίτλος"/>
          <p:cNvSpPr>
            <a:spLocks noGrp="1"/>
          </p:cNvSpPr>
          <p:nvPr>
            <p:ph type="title" idx="4294967295"/>
          </p:nvPr>
        </p:nvSpPr>
        <p:spPr>
          <a:xfrm>
            <a:off x="228600" y="274638"/>
            <a:ext cx="8458200" cy="1143000"/>
          </a:xfrm>
        </p:spPr>
        <p:txBody>
          <a:bodyPr bIns="45720" anchor="ctr"/>
          <a:lstStyle/>
          <a:p>
            <a:r>
              <a:rPr lang="el-GR" sz="2400" b="1" smtClean="0">
                <a:solidFill>
                  <a:schemeClr val="folHlink"/>
                </a:solidFill>
                <a:latin typeface="Tahoma" pitchFamily="34" charset="0"/>
                <a:cs typeface="Tahoma" pitchFamily="34" charset="0"/>
              </a:rPr>
              <a:t>Ποσοτικός δείκτης ομοιότητας  </a:t>
            </a:r>
            <a:r>
              <a:rPr lang="en-US" sz="2400" b="1" smtClean="0">
                <a:solidFill>
                  <a:schemeClr val="folHlink"/>
                </a:solidFill>
                <a:latin typeface="Tahoma" pitchFamily="34" charset="0"/>
                <a:cs typeface="Tahoma" pitchFamily="34" charset="0"/>
              </a:rPr>
              <a:t>Morisita</a:t>
            </a:r>
            <a:r>
              <a:rPr lang="el-GR" sz="2400" b="1" smtClean="0">
                <a:solidFill>
                  <a:schemeClr val="folHlink"/>
                </a:solidFill>
                <a:latin typeface="Tahoma" pitchFamily="34" charset="0"/>
                <a:cs typeface="Tahoma" pitchFamily="34" charset="0"/>
              </a:rPr>
              <a:t>-</a:t>
            </a:r>
            <a:r>
              <a:rPr lang="en-US" sz="2400" b="1" smtClean="0">
                <a:solidFill>
                  <a:schemeClr val="folHlink"/>
                </a:solidFill>
                <a:latin typeface="Tahoma" pitchFamily="34" charset="0"/>
                <a:cs typeface="Tahoma" pitchFamily="34" charset="0"/>
              </a:rPr>
              <a:t>Horn</a:t>
            </a:r>
            <a:endParaRPr lang="el-GR" sz="2400" b="1" smtClean="0">
              <a:solidFill>
                <a:schemeClr val="folHlink"/>
              </a:solidFill>
              <a:latin typeface="Tahoma" pitchFamily="34" charset="0"/>
            </a:endParaRPr>
          </a:p>
        </p:txBody>
      </p:sp>
      <p:sp>
        <p:nvSpPr>
          <p:cNvPr id="90115" name="3 - Ορθογώνιο"/>
          <p:cNvSpPr>
            <a:spLocks noChangeArrowheads="1"/>
          </p:cNvSpPr>
          <p:nvPr/>
        </p:nvSpPr>
        <p:spPr bwMode="auto">
          <a:xfrm>
            <a:off x="0" y="1828800"/>
            <a:ext cx="8763000" cy="1920875"/>
          </a:xfrm>
          <a:prstGeom prst="rect">
            <a:avLst/>
          </a:prstGeom>
          <a:noFill/>
          <a:ln w="9525">
            <a:noFill/>
            <a:miter lim="800000"/>
            <a:headEnd/>
            <a:tailEnd/>
          </a:ln>
        </p:spPr>
        <p:txBody>
          <a:bodyPr>
            <a:spAutoFit/>
          </a:bodyPr>
          <a:lstStyle/>
          <a:p>
            <a:r>
              <a:rPr lang="el-GR" sz="2000" b="0">
                <a:solidFill>
                  <a:schemeClr val="folHlink"/>
                </a:solidFill>
                <a:latin typeface="Tahoma" pitchFamily="34" charset="0"/>
                <a:cs typeface="Tahoma" pitchFamily="34" charset="0"/>
              </a:rPr>
              <a:t>Ο ποσοτικός δείκτης ομοιότητας που επιλέχθηκε να χρησιμοποιηθεί ήταν αυτός των </a:t>
            </a:r>
            <a:r>
              <a:rPr lang="en-US" sz="2000" b="0">
                <a:solidFill>
                  <a:schemeClr val="folHlink"/>
                </a:solidFill>
                <a:latin typeface="Tahoma" pitchFamily="34" charset="0"/>
                <a:cs typeface="Tahoma" pitchFamily="34" charset="0"/>
              </a:rPr>
              <a:t>Morisita</a:t>
            </a:r>
            <a:r>
              <a:rPr lang="el-GR" sz="2000" b="0">
                <a:solidFill>
                  <a:schemeClr val="folHlink"/>
                </a:solidFill>
                <a:latin typeface="Tahoma" pitchFamily="34" charset="0"/>
                <a:cs typeface="Tahoma" pitchFamily="34" charset="0"/>
              </a:rPr>
              <a:t>-</a:t>
            </a:r>
            <a:r>
              <a:rPr lang="en-US" sz="2000" b="0">
                <a:solidFill>
                  <a:schemeClr val="folHlink"/>
                </a:solidFill>
                <a:latin typeface="Tahoma" pitchFamily="34" charset="0"/>
                <a:cs typeface="Tahoma" pitchFamily="34" charset="0"/>
              </a:rPr>
              <a:t>Horn </a:t>
            </a:r>
            <a:r>
              <a:rPr lang="el-GR" sz="2000" b="0">
                <a:solidFill>
                  <a:schemeClr val="folHlink"/>
                </a:solidFill>
                <a:latin typeface="Tahoma" pitchFamily="34" charset="0"/>
                <a:cs typeface="Tahoma" pitchFamily="34" charset="0"/>
              </a:rPr>
              <a:t>που αποτελεί σύμφωνα και με τις διάφορες μελέτες (</a:t>
            </a:r>
            <a:r>
              <a:rPr lang="en-US" sz="2000" b="0">
                <a:solidFill>
                  <a:schemeClr val="folHlink"/>
                </a:solidFill>
                <a:latin typeface="Tahoma" pitchFamily="34" charset="0"/>
                <a:cs typeface="Tahoma" pitchFamily="34" charset="0"/>
              </a:rPr>
              <a:t>Wolda </a:t>
            </a:r>
            <a:r>
              <a:rPr lang="el-GR" sz="2000" b="0">
                <a:solidFill>
                  <a:schemeClr val="folHlink"/>
                </a:solidFill>
                <a:latin typeface="Tahoma" pitchFamily="34" charset="0"/>
                <a:cs typeface="Tahoma" pitchFamily="34" charset="0"/>
              </a:rPr>
              <a:t>1981, </a:t>
            </a:r>
            <a:r>
              <a:rPr lang="en-US" sz="2000" b="0">
                <a:solidFill>
                  <a:schemeClr val="folHlink"/>
                </a:solidFill>
                <a:latin typeface="Tahoma" pitchFamily="34" charset="0"/>
                <a:cs typeface="Tahoma" pitchFamily="34" charset="0"/>
              </a:rPr>
              <a:t>Smith</a:t>
            </a:r>
            <a:r>
              <a:rPr lang="el-GR" sz="2000" b="0">
                <a:solidFill>
                  <a:schemeClr val="folHlink"/>
                </a:solidFill>
                <a:latin typeface="Tahoma" pitchFamily="34" charset="0"/>
                <a:cs typeface="Tahoma" pitchFamily="34" charset="0"/>
              </a:rPr>
              <a:t> 1986) τον πιο αξιόπιστο ποσοτικό δείκτη. Ο ποσοτικός αυτός δείκτης επηρεάζεται έντονα από την αφθονία των ειδών και το μέγεθος του δείγματος, ενώ ο μαθηματικός του τύπος δίνεται από την εξίσωση:</a:t>
            </a:r>
          </a:p>
        </p:txBody>
      </p:sp>
      <p:sp>
        <p:nvSpPr>
          <p:cNvPr id="90116" name="Rectangle 9"/>
          <p:cNvSpPr>
            <a:spLocks noChangeArrowheads="1"/>
          </p:cNvSpPr>
          <p:nvPr/>
        </p:nvSpPr>
        <p:spPr bwMode="auto">
          <a:xfrm>
            <a:off x="0" y="3811588"/>
            <a:ext cx="4219575" cy="396875"/>
          </a:xfrm>
          <a:prstGeom prst="rect">
            <a:avLst/>
          </a:prstGeom>
          <a:noFill/>
          <a:ln w="9525">
            <a:noFill/>
            <a:miter lim="800000"/>
            <a:headEnd/>
            <a:tailEnd/>
          </a:ln>
        </p:spPr>
        <p:txBody>
          <a:bodyPr wrap="none" anchor="ctr">
            <a:spAutoFit/>
          </a:bodyPr>
          <a:lstStyle/>
          <a:p>
            <a:pPr indent="180975" algn="just"/>
            <a:r>
              <a:rPr lang="el-GR" sz="2000" b="0">
                <a:solidFill>
                  <a:schemeClr val="folHlink"/>
                </a:solidFill>
                <a:latin typeface="Tahoma" pitchFamily="34" charset="0"/>
                <a:ea typeface="Times New Roman" pitchFamily="18" charset="0"/>
                <a:cs typeface="Tahoma" pitchFamily="34" charset="0"/>
              </a:rPr>
              <a:t>Ποσοτικός δείκτης </a:t>
            </a:r>
            <a:r>
              <a:rPr lang="en-US" sz="2000" b="0">
                <a:solidFill>
                  <a:schemeClr val="folHlink"/>
                </a:solidFill>
                <a:latin typeface="Tahoma" pitchFamily="34" charset="0"/>
                <a:ea typeface="Times New Roman" pitchFamily="18" charset="0"/>
                <a:cs typeface="Tahoma" pitchFamily="34" charset="0"/>
              </a:rPr>
              <a:t>Morisita</a:t>
            </a:r>
            <a:r>
              <a:rPr lang="el-GR" sz="2000" b="0">
                <a:solidFill>
                  <a:schemeClr val="folHlink"/>
                </a:solidFill>
                <a:latin typeface="Tahoma" pitchFamily="34" charset="0"/>
                <a:ea typeface="Times New Roman" pitchFamily="18" charset="0"/>
                <a:cs typeface="Tahoma" pitchFamily="34" charset="0"/>
              </a:rPr>
              <a:t> - </a:t>
            </a:r>
            <a:r>
              <a:rPr lang="en-US" sz="2000" b="0">
                <a:solidFill>
                  <a:schemeClr val="folHlink"/>
                </a:solidFill>
                <a:latin typeface="Tahoma" pitchFamily="34" charset="0"/>
                <a:ea typeface="Times New Roman" pitchFamily="18" charset="0"/>
                <a:cs typeface="Tahoma" pitchFamily="34" charset="0"/>
              </a:rPr>
              <a:t>Horn</a:t>
            </a:r>
            <a:r>
              <a:rPr lang="el-GR" sz="2000" b="0">
                <a:solidFill>
                  <a:srgbClr val="FFFF00"/>
                </a:solidFill>
                <a:latin typeface="Tahoma" pitchFamily="34" charset="0"/>
                <a:ea typeface="Times New Roman" pitchFamily="18" charset="0"/>
                <a:cs typeface="Tahoma" pitchFamily="34" charset="0"/>
              </a:rPr>
              <a:t>: </a:t>
            </a:r>
          </a:p>
        </p:txBody>
      </p:sp>
      <p:graphicFrame>
        <p:nvGraphicFramePr>
          <p:cNvPr id="90117" name="Object 8"/>
          <p:cNvGraphicFramePr>
            <a:graphicFrameLocks noChangeAspect="1"/>
          </p:cNvGraphicFramePr>
          <p:nvPr/>
        </p:nvGraphicFramePr>
        <p:xfrm>
          <a:off x="838200" y="4343400"/>
          <a:ext cx="7391400" cy="387350"/>
        </p:xfrm>
        <a:graphic>
          <a:graphicData uri="http://schemas.openxmlformats.org/presentationml/2006/ole">
            <mc:AlternateContent xmlns:mc="http://schemas.openxmlformats.org/markup-compatibility/2006">
              <mc:Choice xmlns:v="urn:schemas-microsoft-com:vml" Requires="v">
                <p:oleObj spid="_x0000_s90127" name="Εξίσωση" r:id="rId4" imgW="2260600" imgH="203200" progId="Equation.3">
                  <p:embed/>
                </p:oleObj>
              </mc:Choice>
              <mc:Fallback>
                <p:oleObj name="Εξίσωση" r:id="rId4" imgW="2260600" imgH="2032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343400"/>
                        <a:ext cx="7391400" cy="387350"/>
                      </a:xfrm>
                      <a:prstGeom prst="rect">
                        <a:avLst/>
                      </a:prstGeom>
                      <a:solidFill>
                        <a:schemeClr val="folHlink"/>
                      </a:solidFill>
                    </p:spPr>
                  </p:pic>
                </p:oleObj>
              </mc:Fallback>
            </mc:AlternateContent>
          </a:graphicData>
        </a:graphic>
      </p:graphicFrame>
      <p:sp>
        <p:nvSpPr>
          <p:cNvPr id="90118" name="Rectangle 10"/>
          <p:cNvSpPr>
            <a:spLocks noChangeArrowheads="1"/>
          </p:cNvSpPr>
          <p:nvPr/>
        </p:nvSpPr>
        <p:spPr bwMode="auto">
          <a:xfrm>
            <a:off x="180975" y="704850"/>
            <a:ext cx="9144000" cy="0"/>
          </a:xfrm>
          <a:prstGeom prst="rect">
            <a:avLst/>
          </a:prstGeom>
          <a:noFill/>
          <a:ln w="9525">
            <a:noFill/>
            <a:miter lim="800000"/>
            <a:headEnd/>
            <a:tailEnd/>
          </a:ln>
        </p:spPr>
        <p:txBody>
          <a:bodyPr wrap="none" anchor="ctr">
            <a:spAutoFit/>
          </a:bodyPr>
          <a:lstStyle/>
          <a:p>
            <a:pPr indent="180975" algn="just"/>
            <a:r>
              <a:rPr lang="el-GR" sz="1200" b="0">
                <a:cs typeface="Times New Roman" pitchFamily="18" charset="0"/>
              </a:rPr>
              <a:t> </a:t>
            </a:r>
            <a:endParaRPr lang="el-GR" b="0"/>
          </a:p>
        </p:txBody>
      </p:sp>
      <p:sp>
        <p:nvSpPr>
          <p:cNvPr id="90119" name="Rectangle 11"/>
          <p:cNvSpPr>
            <a:spLocks noChangeArrowheads="1"/>
          </p:cNvSpPr>
          <p:nvPr/>
        </p:nvSpPr>
        <p:spPr bwMode="auto">
          <a:xfrm>
            <a:off x="0" y="5108575"/>
            <a:ext cx="8305800" cy="915988"/>
          </a:xfrm>
          <a:prstGeom prst="rect">
            <a:avLst/>
          </a:prstGeom>
          <a:noFill/>
          <a:ln w="9525">
            <a:noFill/>
            <a:miter lim="800000"/>
            <a:headEnd/>
            <a:tailEnd/>
          </a:ln>
        </p:spPr>
        <p:txBody>
          <a:bodyPr anchor="ctr">
            <a:spAutoFit/>
          </a:bodyPr>
          <a:lstStyle/>
          <a:p>
            <a:pPr indent="180975" algn="just"/>
            <a:r>
              <a:rPr lang="el-GR" b="0">
                <a:solidFill>
                  <a:schemeClr val="folHlink"/>
                </a:solidFill>
                <a:latin typeface="Tahoma" pitchFamily="34" charset="0"/>
                <a:ea typeface="Times New Roman" pitchFamily="18" charset="0"/>
                <a:cs typeface="Tahoma" pitchFamily="34" charset="0"/>
              </a:rPr>
              <a:t>όπου αΝ, </a:t>
            </a:r>
            <a:r>
              <a:rPr lang="en-US" b="0">
                <a:solidFill>
                  <a:schemeClr val="folHlink"/>
                </a:solidFill>
                <a:latin typeface="Tahoma" pitchFamily="34" charset="0"/>
                <a:ea typeface="Times New Roman" pitchFamily="18" charset="0"/>
                <a:cs typeface="Tahoma" pitchFamily="34" charset="0"/>
              </a:rPr>
              <a:t>bN</a:t>
            </a:r>
            <a:r>
              <a:rPr lang="el-GR" b="0">
                <a:solidFill>
                  <a:schemeClr val="folHlink"/>
                </a:solidFill>
                <a:latin typeface="Tahoma" pitchFamily="34" charset="0"/>
                <a:ea typeface="Times New Roman" pitchFamily="18" charset="0"/>
                <a:cs typeface="Tahoma" pitchFamily="34" charset="0"/>
              </a:rPr>
              <a:t> : ο συνολικός αριθμός ατόμων στις περιοχές Α και Β αντίστοιχα,</a:t>
            </a:r>
          </a:p>
          <a:p>
            <a:pPr indent="180975" algn="just" eaLnBrk="0" hangingPunct="0"/>
            <a:r>
              <a:rPr lang="el-GR" b="0">
                <a:solidFill>
                  <a:schemeClr val="folHlink"/>
                </a:solidFill>
                <a:latin typeface="Tahoma" pitchFamily="34" charset="0"/>
                <a:ea typeface="Times New Roman" pitchFamily="18" charset="0"/>
                <a:cs typeface="Tahoma" pitchFamily="34" charset="0"/>
              </a:rPr>
              <a:t>και α</a:t>
            </a:r>
            <a:r>
              <a:rPr lang="en-US" b="0">
                <a:solidFill>
                  <a:schemeClr val="folHlink"/>
                </a:solidFill>
                <a:latin typeface="Tahoma" pitchFamily="34" charset="0"/>
                <a:ea typeface="Times New Roman" pitchFamily="18" charset="0"/>
                <a:cs typeface="Tahoma" pitchFamily="34" charset="0"/>
              </a:rPr>
              <a:t>ni</a:t>
            </a:r>
            <a:r>
              <a:rPr lang="el-GR" b="0">
                <a:solidFill>
                  <a:schemeClr val="folHlink"/>
                </a:solidFill>
                <a:latin typeface="Tahoma" pitchFamily="34" charset="0"/>
                <a:ea typeface="Times New Roman" pitchFamily="18" charset="0"/>
                <a:cs typeface="Tahoma" pitchFamily="34" charset="0"/>
              </a:rPr>
              <a:t>, </a:t>
            </a:r>
            <a:r>
              <a:rPr lang="en-US" b="0">
                <a:solidFill>
                  <a:schemeClr val="folHlink"/>
                </a:solidFill>
                <a:latin typeface="Tahoma" pitchFamily="34" charset="0"/>
                <a:ea typeface="Times New Roman" pitchFamily="18" charset="0"/>
                <a:cs typeface="Tahoma" pitchFamily="34" charset="0"/>
              </a:rPr>
              <a:t>bni</a:t>
            </a:r>
            <a:r>
              <a:rPr lang="el-GR" b="0">
                <a:solidFill>
                  <a:schemeClr val="folHlink"/>
                </a:solidFill>
                <a:latin typeface="Tahoma" pitchFamily="34" charset="0"/>
                <a:ea typeface="Times New Roman" pitchFamily="18" charset="0"/>
                <a:cs typeface="Tahoma" pitchFamily="34" charset="0"/>
              </a:rPr>
              <a:t> : ο αριθμός των ατόμων που ανήκουν στο </a:t>
            </a:r>
            <a:r>
              <a:rPr lang="en-US" b="0">
                <a:solidFill>
                  <a:schemeClr val="folHlink"/>
                </a:solidFill>
                <a:latin typeface="Tahoma" pitchFamily="34" charset="0"/>
                <a:ea typeface="Times New Roman" pitchFamily="18" charset="0"/>
                <a:cs typeface="Tahoma" pitchFamily="34" charset="0"/>
              </a:rPr>
              <a:t>i </a:t>
            </a:r>
            <a:r>
              <a:rPr lang="el-GR" b="0">
                <a:solidFill>
                  <a:schemeClr val="folHlink"/>
                </a:solidFill>
                <a:latin typeface="Tahoma" pitchFamily="34" charset="0"/>
                <a:ea typeface="Times New Roman" pitchFamily="18" charset="0"/>
                <a:cs typeface="Tahoma" pitchFamily="34" charset="0"/>
              </a:rPr>
              <a:t>είδος στις περιοχές Α και Β αντίστοιχα, ενώ τα </a:t>
            </a:r>
            <a:r>
              <a:rPr lang="en-US" b="0">
                <a:solidFill>
                  <a:schemeClr val="folHlink"/>
                </a:solidFill>
                <a:latin typeface="Tahoma" pitchFamily="34" charset="0"/>
                <a:ea typeface="Times New Roman" pitchFamily="18" charset="0"/>
                <a:cs typeface="Tahoma" pitchFamily="34" charset="0"/>
              </a:rPr>
              <a:t>d</a:t>
            </a:r>
            <a:r>
              <a:rPr lang="el-GR" b="0">
                <a:solidFill>
                  <a:schemeClr val="folHlink"/>
                </a:solidFill>
                <a:latin typeface="Tahoma" pitchFamily="34" charset="0"/>
                <a:ea typeface="Times New Roman" pitchFamily="18" charset="0"/>
                <a:cs typeface="Tahoma" pitchFamily="34" charset="0"/>
              </a:rPr>
              <a:t>α και </a:t>
            </a:r>
            <a:r>
              <a:rPr lang="en-US" b="0">
                <a:solidFill>
                  <a:schemeClr val="folHlink"/>
                </a:solidFill>
                <a:latin typeface="Tahoma" pitchFamily="34" charset="0"/>
                <a:ea typeface="Times New Roman" pitchFamily="18" charset="0"/>
                <a:cs typeface="Tahoma" pitchFamily="34" charset="0"/>
              </a:rPr>
              <a:t>db </a:t>
            </a:r>
            <a:r>
              <a:rPr lang="el-GR" b="0">
                <a:solidFill>
                  <a:schemeClr val="folHlink"/>
                </a:solidFill>
                <a:latin typeface="Tahoma" pitchFamily="34" charset="0"/>
                <a:ea typeface="Times New Roman" pitchFamily="18" charset="0"/>
                <a:cs typeface="Tahoma" pitchFamily="34" charset="0"/>
              </a:rPr>
              <a:t>ορίζονται ως:</a:t>
            </a:r>
          </a:p>
        </p:txBody>
      </p:sp>
      <p:sp>
        <p:nvSpPr>
          <p:cNvPr id="9012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90121" name="Object 12"/>
          <p:cNvGraphicFramePr>
            <a:graphicFrameLocks noChangeAspect="1"/>
          </p:cNvGraphicFramePr>
          <p:nvPr/>
        </p:nvGraphicFramePr>
        <p:xfrm>
          <a:off x="2362200" y="6019800"/>
          <a:ext cx="1371600" cy="703263"/>
        </p:xfrm>
        <a:graphic>
          <a:graphicData uri="http://schemas.openxmlformats.org/presentationml/2006/ole">
            <mc:AlternateContent xmlns:mc="http://schemas.openxmlformats.org/markup-compatibility/2006">
              <mc:Choice xmlns:v="urn:schemas-microsoft-com:vml" Requires="v">
                <p:oleObj spid="_x0000_s90128" name="Εξίσωση" r:id="rId6" imgW="812447" imgH="418918" progId="Equation.3">
                  <p:embed/>
                </p:oleObj>
              </mc:Choice>
              <mc:Fallback>
                <p:oleObj name="Εξίσωση" r:id="rId6" imgW="812447" imgH="418918"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019800"/>
                        <a:ext cx="1371600" cy="703263"/>
                      </a:xfrm>
                      <a:prstGeom prst="rect">
                        <a:avLst/>
                      </a:prstGeom>
                      <a:solidFill>
                        <a:schemeClr val="folHlink"/>
                      </a:solidFill>
                    </p:spPr>
                  </p:pic>
                </p:oleObj>
              </mc:Fallback>
            </mc:AlternateContent>
          </a:graphicData>
        </a:graphic>
      </p:graphicFrame>
      <p:sp>
        <p:nvSpPr>
          <p:cNvPr id="90122"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90123" name="Object 14"/>
          <p:cNvGraphicFramePr>
            <a:graphicFrameLocks noChangeAspect="1"/>
          </p:cNvGraphicFramePr>
          <p:nvPr/>
        </p:nvGraphicFramePr>
        <p:xfrm>
          <a:off x="5257800" y="6019800"/>
          <a:ext cx="1295400" cy="714375"/>
        </p:xfrm>
        <a:graphic>
          <a:graphicData uri="http://schemas.openxmlformats.org/presentationml/2006/ole">
            <mc:AlternateContent xmlns:mc="http://schemas.openxmlformats.org/markup-compatibility/2006">
              <mc:Choice xmlns:v="urn:schemas-microsoft-com:vml" Requires="v">
                <p:oleObj spid="_x0000_s90129" name="Εξίσωση" r:id="rId8" imgW="761669" imgH="418918" progId="Equation.3">
                  <p:embed/>
                </p:oleObj>
              </mc:Choice>
              <mc:Fallback>
                <p:oleObj name="Εξίσωση" r:id="rId8" imgW="761669" imgH="418918"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6019800"/>
                        <a:ext cx="1295400" cy="714375"/>
                      </a:xfrm>
                      <a:prstGeom prst="rect">
                        <a:avLst/>
                      </a:prstGeom>
                      <a:solidFill>
                        <a:schemeClr val="folHlink"/>
                      </a:solidFill>
                    </p:spPr>
                  </p:pic>
                </p:oleObj>
              </mc:Fallback>
            </mc:AlternateContent>
          </a:graphicData>
        </a:graphic>
      </p:graphicFrame>
      <p:sp>
        <p:nvSpPr>
          <p:cNvPr id="90124" name="20 - Ορθογώνιο"/>
          <p:cNvSpPr>
            <a:spLocks noChangeArrowheads="1"/>
          </p:cNvSpPr>
          <p:nvPr/>
        </p:nvSpPr>
        <p:spPr bwMode="auto">
          <a:xfrm>
            <a:off x="4267200" y="6172200"/>
            <a:ext cx="685800" cy="396875"/>
          </a:xfrm>
          <a:prstGeom prst="rect">
            <a:avLst/>
          </a:prstGeom>
          <a:noFill/>
          <a:ln w="9525">
            <a:noFill/>
            <a:miter lim="800000"/>
            <a:headEnd/>
            <a:tailEnd/>
          </a:ln>
        </p:spPr>
        <p:txBody>
          <a:bodyPr>
            <a:spAutoFit/>
          </a:bodyPr>
          <a:lstStyle/>
          <a:p>
            <a:r>
              <a:rPr lang="el-GR" sz="2000" b="0">
                <a:solidFill>
                  <a:schemeClr val="folHlink"/>
                </a:solidFill>
                <a:latin typeface="Tahoma" pitchFamily="34" charset="0"/>
                <a:cs typeface="Tahoma" pitchFamily="34" charset="0"/>
              </a:rPr>
              <a:t>κα</a:t>
            </a:r>
            <a:r>
              <a:rPr lang="el-GR" sz="2000">
                <a:solidFill>
                  <a:schemeClr val="folHlink"/>
                </a:solidFill>
                <a:latin typeface="Tahoma" pitchFamily="34" charset="0"/>
                <a:cs typeface="Tahoma" pitchFamily="34" charset="0"/>
              </a:rPr>
              <a:t>ι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914400" y="274638"/>
            <a:ext cx="7772400" cy="487362"/>
          </a:xfrm>
        </p:spPr>
        <p:txBody>
          <a:bodyPr/>
          <a:lstStyle/>
          <a:p>
            <a:r>
              <a:rPr lang="el-GR" sz="2000" b="1" smtClean="0">
                <a:solidFill>
                  <a:schemeClr val="folHlink"/>
                </a:solidFill>
                <a:latin typeface="Tahoma" pitchFamily="34" charset="0"/>
              </a:rPr>
              <a:t>Μείωση της βιοποικιλότητας (στην Ευρώπη)</a:t>
            </a:r>
            <a:r>
              <a:rPr lang="el-GR" sz="3600" smtClean="0"/>
              <a:t> </a:t>
            </a:r>
          </a:p>
        </p:txBody>
      </p:sp>
      <p:sp>
        <p:nvSpPr>
          <p:cNvPr id="57347" name="Rectangle 3"/>
          <p:cNvSpPr>
            <a:spLocks noGrp="1"/>
          </p:cNvSpPr>
          <p:nvPr>
            <p:ph type="body" idx="1"/>
          </p:nvPr>
        </p:nvSpPr>
        <p:spPr>
          <a:xfrm>
            <a:off x="304800" y="1143000"/>
            <a:ext cx="8229600" cy="3810000"/>
          </a:xfrm>
        </p:spPr>
        <p:txBody>
          <a:bodyPr/>
          <a:lstStyle/>
          <a:p>
            <a:pPr>
              <a:lnSpc>
                <a:spcPct val="80000"/>
              </a:lnSpc>
            </a:pPr>
            <a:r>
              <a:rPr lang="el-GR" sz="1700" smtClean="0">
                <a:solidFill>
                  <a:schemeClr val="folHlink"/>
                </a:solidFill>
                <a:latin typeface="Tahoma" pitchFamily="34" charset="0"/>
              </a:rPr>
              <a:t>Γενική μείωση του αριθμού των ειδών πανίδας: π.χ. στην Ευρώπη το 32% των αυτόχθονων θηλαστικών, το 43% των πτηνών, το 45% των πεταλούδων, το 30% των αμφιβίων, το 35% των ερπετών και το 52% των ψαριών του γλυκού νερού κινδυνεύουν να εκλείψουν</a:t>
            </a:r>
          </a:p>
          <a:p>
            <a:pPr>
              <a:lnSpc>
                <a:spcPct val="80000"/>
              </a:lnSpc>
            </a:pPr>
            <a:r>
              <a:rPr lang="el-GR" sz="1700" smtClean="0">
                <a:solidFill>
                  <a:schemeClr val="folHlink"/>
                </a:solidFill>
                <a:latin typeface="Tahoma" pitchFamily="34" charset="0"/>
              </a:rPr>
              <a:t>800 φυτικά είδη στην Ευρώπη κινδυνεύουν να εξαλειφθούν παγκοσμίως</a:t>
            </a:r>
          </a:p>
          <a:p>
            <a:pPr>
              <a:lnSpc>
                <a:spcPct val="80000"/>
              </a:lnSpc>
            </a:pPr>
            <a:r>
              <a:rPr lang="el-GR" sz="1700" smtClean="0">
                <a:solidFill>
                  <a:schemeClr val="folHlink"/>
                </a:solidFill>
                <a:latin typeface="Tahoma" pitchFamily="34" charset="0"/>
              </a:rPr>
              <a:t>Ραγδαία συρρίκνωση των αλιευτικών αποθεμάτων</a:t>
            </a:r>
          </a:p>
          <a:p>
            <a:pPr>
              <a:lnSpc>
                <a:spcPct val="80000"/>
              </a:lnSpc>
            </a:pPr>
            <a:r>
              <a:rPr lang="el-GR" sz="1700" smtClean="0">
                <a:solidFill>
                  <a:schemeClr val="folHlink"/>
                </a:solidFill>
                <a:latin typeface="Tahoma" pitchFamily="34" charset="0"/>
              </a:rPr>
              <a:t>Ευρύτατα διαδεδομένη απώλεια της γονιμότητας του εδάφους </a:t>
            </a:r>
          </a:p>
          <a:p>
            <a:pPr>
              <a:lnSpc>
                <a:spcPct val="80000"/>
              </a:lnSpc>
            </a:pPr>
            <a:r>
              <a:rPr lang="el-GR" sz="1700" smtClean="0">
                <a:solidFill>
                  <a:schemeClr val="folHlink"/>
                </a:solidFill>
                <a:latin typeface="Tahoma" pitchFamily="34" charset="0"/>
              </a:rPr>
              <a:t>Έντονες μειώσεις των επικονιαστικών ειδών</a:t>
            </a:r>
          </a:p>
          <a:p>
            <a:pPr>
              <a:lnSpc>
                <a:spcPct val="80000"/>
              </a:lnSpc>
            </a:pPr>
            <a:r>
              <a:rPr lang="el-GR" sz="1700" smtClean="0">
                <a:solidFill>
                  <a:schemeClr val="folHlink"/>
                </a:solidFill>
                <a:latin typeface="Tahoma" pitchFamily="34" charset="0"/>
              </a:rPr>
              <a:t>Σημαντική μείωση των ειδών άγριας ορνιθοπανίδας που ζουν στα αγροτικά οικοσυστήματα</a:t>
            </a:r>
          </a:p>
          <a:p>
            <a:pPr>
              <a:lnSpc>
                <a:spcPct val="80000"/>
              </a:lnSpc>
            </a:pPr>
            <a:r>
              <a:rPr lang="el-GR" sz="1700" smtClean="0">
                <a:solidFill>
                  <a:schemeClr val="folHlink"/>
                </a:solidFill>
                <a:latin typeface="Tahoma" pitchFamily="34" charset="0"/>
              </a:rPr>
              <a:t>Μειωμένη ικανότητα κατακράτησης των πλημμυρικών υδάτων από τους ποταμούς</a:t>
            </a:r>
          </a:p>
        </p:txBody>
      </p:sp>
      <p:sp>
        <p:nvSpPr>
          <p:cNvPr id="57348" name="Text Box 4"/>
          <p:cNvSpPr txBox="1">
            <a:spLocks noChangeArrowheads="1"/>
          </p:cNvSpPr>
          <p:nvPr/>
        </p:nvSpPr>
        <p:spPr bwMode="auto">
          <a:xfrm>
            <a:off x="0" y="5105400"/>
            <a:ext cx="9144000" cy="1465263"/>
          </a:xfrm>
          <a:prstGeom prst="rect">
            <a:avLst/>
          </a:prstGeom>
          <a:noFill/>
          <a:ln w="9525">
            <a:noFill/>
            <a:miter lim="800000"/>
            <a:headEnd/>
            <a:tailEnd/>
          </a:ln>
          <a:effectLst/>
        </p:spPr>
        <p:txBody>
          <a:bodyPr>
            <a:spAutoFit/>
          </a:bodyPr>
          <a:lstStyle/>
          <a:p>
            <a:pPr>
              <a:spcBef>
                <a:spcPct val="50000"/>
              </a:spcBef>
            </a:pPr>
            <a:r>
              <a:rPr lang="el-GR" u="sng">
                <a:solidFill>
                  <a:schemeClr val="folHlink"/>
                </a:solidFill>
                <a:latin typeface="Tahoma" pitchFamily="34" charset="0"/>
              </a:rPr>
              <a:t>Σημείωση:</a:t>
            </a:r>
            <a:r>
              <a:rPr lang="el-GR">
                <a:solidFill>
                  <a:schemeClr val="folHlink"/>
                </a:solidFill>
                <a:latin typeface="Tahoma" pitchFamily="34" charset="0"/>
              </a:rPr>
              <a:t> </a:t>
            </a:r>
            <a:r>
              <a:rPr lang="el-GR" b="0">
                <a:solidFill>
                  <a:schemeClr val="folHlink"/>
                </a:solidFill>
                <a:latin typeface="Tahoma" pitchFamily="34" charset="0"/>
              </a:rPr>
              <a:t>Η ανθρώπινη επινοητικότητα και η τεχνολογία περιβάλλοντος μπορεί να υποκαταστήσει μόνο μέχρι ένα ορισμένο σημείο της προσφερόμενες υπηρεσίες της βιοποικιλότητας, και στις περιπτώσεις που αυτό είναι δυνατόν, συχνά το κόστος υπερβαίνει τις δαπάνες που απαιτούνται για τη διαφύλαξη της ήδη υφιστάμενης βιοποικιλότητας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randombar(horizontal)">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randombar(horizontal)">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randombar(horizontal)">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randombar(horizontal)">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randombar(horizontal)">
                                      <p:cBhvr>
                                        <p:cTn id="27" dur="500"/>
                                        <p:tgtEl>
                                          <p:spTgt spid="57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randombar(horizontal)">
                                      <p:cBhvr>
                                        <p:cTn id="32" dur="500"/>
                                        <p:tgtEl>
                                          <p:spTgt spid="57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Effect transition="in" filter="randombar(horizontal)">
                                      <p:cBhvr>
                                        <p:cTn id="37" dur="500"/>
                                        <p:tgtEl>
                                          <p:spTgt spid="57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7348"/>
                                        </p:tgtEl>
                                        <p:attrNameLst>
                                          <p:attrName>style.visibility</p:attrName>
                                        </p:attrNameLst>
                                      </p:cBhvr>
                                      <p:to>
                                        <p:strVal val="visible"/>
                                      </p:to>
                                    </p:set>
                                    <p:animEffect transition="in" filter="fade">
                                      <p:cBhvr>
                                        <p:cTn id="42" dur="1000"/>
                                        <p:tgtEl>
                                          <p:spTgt spid="57348"/>
                                        </p:tgtEl>
                                      </p:cBhvr>
                                    </p:animEffect>
                                    <p:anim calcmode="lin" valueType="num">
                                      <p:cBhvr>
                                        <p:cTn id="43" dur="1000" fill="hold"/>
                                        <p:tgtEl>
                                          <p:spTgt spid="57348"/>
                                        </p:tgtEl>
                                        <p:attrNameLst>
                                          <p:attrName>ppt_x</p:attrName>
                                        </p:attrNameLst>
                                      </p:cBhvr>
                                      <p:tavLst>
                                        <p:tav tm="0">
                                          <p:val>
                                            <p:strVal val="#ppt_x"/>
                                          </p:val>
                                        </p:tav>
                                        <p:tav tm="100000">
                                          <p:val>
                                            <p:strVal val="#ppt_x"/>
                                          </p:val>
                                        </p:tav>
                                      </p:tavLst>
                                    </p:anim>
                                    <p:anim calcmode="lin" valueType="num">
                                      <p:cBhvr>
                                        <p:cTn id="44" dur="1000" fill="hold"/>
                                        <p:tgtEl>
                                          <p:spTgt spid="573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573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IMG0102"/>
          <p:cNvPicPr>
            <a:picLocks noGrp="1" noChangeAspect="1" noChangeArrowheads="1"/>
          </p:cNvPicPr>
          <p:nvPr>
            <p:ph sz="half" idx="1"/>
          </p:nvPr>
        </p:nvPicPr>
        <p:blipFill>
          <a:blip r:embed="rId3" cstate="print"/>
          <a:srcRect/>
          <a:stretch>
            <a:fillRect/>
          </a:stretch>
        </p:blipFill>
        <p:spPr>
          <a:xfrm>
            <a:off x="0" y="0"/>
            <a:ext cx="9144000" cy="6858000"/>
          </a:xfrm>
          <a:noFill/>
          <a:ln/>
        </p:spPr>
      </p:pic>
      <p:pic>
        <p:nvPicPr>
          <p:cNvPr id="59395" name="Picture 3" descr="Kouvarades_A7"/>
          <p:cNvPicPr>
            <a:picLocks noGrp="1" noChangeAspect="1" noChangeArrowheads="1"/>
          </p:cNvPicPr>
          <p:nvPr>
            <p:ph sz="half" idx="2"/>
          </p:nvPr>
        </p:nvPicPr>
        <p:blipFill>
          <a:blip r:embed="rId4" cstate="print"/>
          <a:srcRect b="12810"/>
          <a:stretch>
            <a:fillRect/>
          </a:stretch>
        </p:blipFill>
        <p:spPr>
          <a:xfrm>
            <a:off x="228600" y="1295400"/>
            <a:ext cx="1752600" cy="1346200"/>
          </a:xfrm>
          <a:noFill/>
          <a:ln/>
        </p:spPr>
      </p:pic>
      <p:sp>
        <p:nvSpPr>
          <p:cNvPr id="59396" name="Rectangle 4"/>
          <p:cNvSpPr>
            <a:spLocks noGrp="1"/>
          </p:cNvSpPr>
          <p:nvPr>
            <p:ph type="title"/>
          </p:nvPr>
        </p:nvSpPr>
        <p:spPr>
          <a:xfrm>
            <a:off x="381000" y="152400"/>
            <a:ext cx="8229600" cy="563563"/>
          </a:xfrm>
        </p:spPr>
        <p:txBody>
          <a:bodyPr/>
          <a:lstStyle/>
          <a:p>
            <a:r>
              <a:rPr lang="el-GR" sz="2800" smtClean="0">
                <a:solidFill>
                  <a:schemeClr val="folHlink"/>
                </a:solidFill>
                <a:latin typeface="Tahoma" pitchFamily="34" charset="0"/>
              </a:rPr>
              <a:t>Προσαρμογές φρυγανικών ειδών για προσέλκυση επικονιαστών</a:t>
            </a:r>
          </a:p>
        </p:txBody>
      </p:sp>
      <p:sp>
        <p:nvSpPr>
          <p:cNvPr id="59397" name="Line 5"/>
          <p:cNvSpPr>
            <a:spLocks noChangeShapeType="1"/>
          </p:cNvSpPr>
          <p:nvPr/>
        </p:nvSpPr>
        <p:spPr bwMode="auto">
          <a:xfrm flipH="1" flipV="1">
            <a:off x="1219200" y="2057400"/>
            <a:ext cx="2438400" cy="1143000"/>
          </a:xfrm>
          <a:prstGeom prst="line">
            <a:avLst/>
          </a:prstGeom>
          <a:noFill/>
          <a:ln w="25400">
            <a:solidFill>
              <a:srgbClr val="FF0000"/>
            </a:solidFill>
            <a:round/>
            <a:headEnd/>
            <a:tailEnd type="triangle" w="med" len="med"/>
          </a:ln>
          <a:effec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heel(4)">
                                      <p:cBhvr>
                                        <p:cTn id="7" dur="2000"/>
                                        <p:tgtEl>
                                          <p:spTgt spid="59396"/>
                                        </p:tgtEl>
                                      </p:cBhvr>
                                    </p:animEffect>
                                  </p:childTnLst>
                                </p:cTn>
                              </p:par>
                              <p:par>
                                <p:cTn id="8" presetID="21" presetClass="entr" presetSubtype="4" fill="hold" nodeType="withEffect">
                                  <p:stCondLst>
                                    <p:cond delay="0"/>
                                  </p:stCondLst>
                                  <p:childTnLst>
                                    <p:set>
                                      <p:cBhvr>
                                        <p:cTn id="9" dur="1" fill="hold">
                                          <p:stCondLst>
                                            <p:cond delay="0"/>
                                          </p:stCondLst>
                                        </p:cTn>
                                        <p:tgtEl>
                                          <p:spTgt spid="59394"/>
                                        </p:tgtEl>
                                        <p:attrNameLst>
                                          <p:attrName>style.visibility</p:attrName>
                                        </p:attrNameLst>
                                      </p:cBhvr>
                                      <p:to>
                                        <p:strVal val="visible"/>
                                      </p:to>
                                    </p:set>
                                    <p:animEffect transition="in" filter="wheel(4)">
                                      <p:cBhvr>
                                        <p:cTn id="10" dur="2000"/>
                                        <p:tgtEl>
                                          <p:spTgt spid="59394"/>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9395"/>
                                        </p:tgtEl>
                                        <p:attrNameLst>
                                          <p:attrName>style.visibility</p:attrName>
                                        </p:attrNameLst>
                                      </p:cBhvr>
                                      <p:to>
                                        <p:strVal val="visible"/>
                                      </p:to>
                                    </p:set>
                                    <p:animEffect transition="in" filter="fade">
                                      <p:cBhvr>
                                        <p:cTn id="15" dur="2000"/>
                                        <p:tgtEl>
                                          <p:spTgt spid="59395"/>
                                        </p:tgtEl>
                                      </p:cBhvr>
                                    </p:animEffect>
                                    <p:anim calcmode="lin" valueType="num">
                                      <p:cBhvr>
                                        <p:cTn id="16" dur="2000" fill="hold"/>
                                        <p:tgtEl>
                                          <p:spTgt spid="59395"/>
                                        </p:tgtEl>
                                        <p:attrNameLst>
                                          <p:attrName>style.rotation</p:attrName>
                                        </p:attrNameLst>
                                      </p:cBhvr>
                                      <p:tavLst>
                                        <p:tav tm="0">
                                          <p:val>
                                            <p:fltVal val="720"/>
                                          </p:val>
                                        </p:tav>
                                        <p:tav tm="100000">
                                          <p:val>
                                            <p:fltVal val="0"/>
                                          </p:val>
                                        </p:tav>
                                      </p:tavLst>
                                    </p:anim>
                                    <p:anim calcmode="lin" valueType="num">
                                      <p:cBhvr>
                                        <p:cTn id="17" dur="2000" fill="hold"/>
                                        <p:tgtEl>
                                          <p:spTgt spid="59395"/>
                                        </p:tgtEl>
                                        <p:attrNameLst>
                                          <p:attrName>ppt_h</p:attrName>
                                        </p:attrNameLst>
                                      </p:cBhvr>
                                      <p:tavLst>
                                        <p:tav tm="0">
                                          <p:val>
                                            <p:fltVal val="0"/>
                                          </p:val>
                                        </p:tav>
                                        <p:tav tm="100000">
                                          <p:val>
                                            <p:strVal val="#ppt_h"/>
                                          </p:val>
                                        </p:tav>
                                      </p:tavLst>
                                    </p:anim>
                                    <p:anim calcmode="lin" valueType="num">
                                      <p:cBhvr>
                                        <p:cTn id="18" dur="2000" fill="hold"/>
                                        <p:tgtEl>
                                          <p:spTgt spid="59395"/>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0"/>
                                  </p:stCondLst>
                                  <p:childTnLst>
                                    <p:set>
                                      <p:cBhvr>
                                        <p:cTn id="20" dur="1" fill="hold">
                                          <p:stCondLst>
                                            <p:cond delay="0"/>
                                          </p:stCondLst>
                                        </p:cTn>
                                        <p:tgtEl>
                                          <p:spTgt spid="59397"/>
                                        </p:tgtEl>
                                        <p:attrNameLst>
                                          <p:attrName>style.visibility</p:attrName>
                                        </p:attrNameLst>
                                      </p:cBhvr>
                                      <p:to>
                                        <p:strVal val="visible"/>
                                      </p:to>
                                    </p:set>
                                    <p:animEffect transition="in" filter="fade">
                                      <p:cBhvr>
                                        <p:cTn id="21" dur="2000"/>
                                        <p:tgtEl>
                                          <p:spTgt spid="59397"/>
                                        </p:tgtEl>
                                      </p:cBhvr>
                                    </p:animEffect>
                                    <p:anim calcmode="lin" valueType="num">
                                      <p:cBhvr>
                                        <p:cTn id="22" dur="2000" fill="hold"/>
                                        <p:tgtEl>
                                          <p:spTgt spid="59397"/>
                                        </p:tgtEl>
                                        <p:attrNameLst>
                                          <p:attrName>style.rotation</p:attrName>
                                        </p:attrNameLst>
                                      </p:cBhvr>
                                      <p:tavLst>
                                        <p:tav tm="0">
                                          <p:val>
                                            <p:fltVal val="720"/>
                                          </p:val>
                                        </p:tav>
                                        <p:tav tm="100000">
                                          <p:val>
                                            <p:fltVal val="0"/>
                                          </p:val>
                                        </p:tav>
                                      </p:tavLst>
                                    </p:anim>
                                    <p:anim calcmode="lin" valueType="num">
                                      <p:cBhvr>
                                        <p:cTn id="23" dur="2000" fill="hold"/>
                                        <p:tgtEl>
                                          <p:spTgt spid="59397"/>
                                        </p:tgtEl>
                                        <p:attrNameLst>
                                          <p:attrName>ppt_h</p:attrName>
                                        </p:attrNameLst>
                                      </p:cBhvr>
                                      <p:tavLst>
                                        <p:tav tm="0">
                                          <p:val>
                                            <p:fltVal val="0"/>
                                          </p:val>
                                        </p:tav>
                                        <p:tav tm="100000">
                                          <p:val>
                                            <p:strVal val="#ppt_h"/>
                                          </p:val>
                                        </p:tav>
                                      </p:tavLst>
                                    </p:anim>
                                    <p:anim calcmode="lin" valueType="num">
                                      <p:cBhvr>
                                        <p:cTn id="24" dur="2000" fill="hold"/>
                                        <p:tgtEl>
                                          <p:spTgt spid="5939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381000" y="-228600"/>
            <a:ext cx="8229600" cy="1143000"/>
          </a:xfrm>
        </p:spPr>
        <p:txBody>
          <a:bodyPr/>
          <a:lstStyle/>
          <a:p>
            <a:r>
              <a:rPr lang="el-GR" sz="2800" smtClean="0">
                <a:solidFill>
                  <a:schemeClr val="folHlink"/>
                </a:solidFill>
                <a:latin typeface="Tahoma" pitchFamily="34" charset="0"/>
              </a:rPr>
              <a:t>Έντομα επικονιαστές</a:t>
            </a:r>
          </a:p>
        </p:txBody>
      </p:sp>
      <p:pic>
        <p:nvPicPr>
          <p:cNvPr id="61443" name="Picture 3" descr="GY7Z0687"/>
          <p:cNvPicPr>
            <a:picLocks noChangeAspect="1" noChangeArrowheads="1"/>
          </p:cNvPicPr>
          <p:nvPr/>
        </p:nvPicPr>
        <p:blipFill>
          <a:blip r:embed="rId3" cstate="print"/>
          <a:srcRect/>
          <a:stretch>
            <a:fillRect/>
          </a:stretch>
        </p:blipFill>
        <p:spPr bwMode="auto">
          <a:xfrm>
            <a:off x="6607175" y="228600"/>
            <a:ext cx="2536825" cy="3810000"/>
          </a:xfrm>
          <a:prstGeom prst="rect">
            <a:avLst/>
          </a:prstGeom>
          <a:noFill/>
        </p:spPr>
      </p:pic>
      <p:pic>
        <p:nvPicPr>
          <p:cNvPr id="61444" name="Picture 4" descr="GY7Z0646"/>
          <p:cNvPicPr>
            <a:picLocks noChangeAspect="1" noChangeArrowheads="1"/>
          </p:cNvPicPr>
          <p:nvPr/>
        </p:nvPicPr>
        <p:blipFill>
          <a:blip r:embed="rId4" cstate="print"/>
          <a:srcRect/>
          <a:stretch>
            <a:fillRect/>
          </a:stretch>
        </p:blipFill>
        <p:spPr bwMode="auto">
          <a:xfrm>
            <a:off x="5257800" y="4114800"/>
            <a:ext cx="3886200" cy="2587625"/>
          </a:xfrm>
          <a:prstGeom prst="rect">
            <a:avLst/>
          </a:prstGeom>
          <a:noFill/>
        </p:spPr>
      </p:pic>
      <p:pic>
        <p:nvPicPr>
          <p:cNvPr id="61445" name="Picture 5" descr="GY7Z0673"/>
          <p:cNvPicPr>
            <a:picLocks noChangeAspect="1" noChangeArrowheads="1"/>
          </p:cNvPicPr>
          <p:nvPr/>
        </p:nvPicPr>
        <p:blipFill>
          <a:blip r:embed="rId5" cstate="print"/>
          <a:srcRect/>
          <a:stretch>
            <a:fillRect/>
          </a:stretch>
        </p:blipFill>
        <p:spPr bwMode="auto">
          <a:xfrm>
            <a:off x="152400" y="889000"/>
            <a:ext cx="4953000" cy="3297238"/>
          </a:xfrm>
          <a:prstGeom prst="rect">
            <a:avLst/>
          </a:prstGeom>
          <a:noFill/>
        </p:spPr>
      </p:pic>
      <p:pic>
        <p:nvPicPr>
          <p:cNvPr id="61446" name="Picture 6" descr="GY7Z0592"/>
          <p:cNvPicPr>
            <a:picLocks noGrp="1" noChangeAspect="1" noChangeArrowheads="1"/>
          </p:cNvPicPr>
          <p:nvPr>
            <p:ph idx="1"/>
          </p:nvPr>
        </p:nvPicPr>
        <p:blipFill>
          <a:blip r:embed="rId6" cstate="print"/>
          <a:srcRect/>
          <a:stretch>
            <a:fillRect/>
          </a:stretch>
        </p:blipFill>
        <p:spPr>
          <a:xfrm>
            <a:off x="685800" y="4270375"/>
            <a:ext cx="3733800" cy="24860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circle(in)">
                                      <p:cBhvr>
                                        <p:cTn id="7" dur="2000"/>
                                        <p:tgtEl>
                                          <p:spTgt spid="61445"/>
                                        </p:tgtEl>
                                      </p:cBhvr>
                                    </p:animEffect>
                                  </p:childTnLst>
                                </p:cTn>
                              </p:par>
                              <p:par>
                                <p:cTn id="8" presetID="6" presetClass="entr" presetSubtype="16" fill="hold" nodeType="withEffect">
                                  <p:stCondLst>
                                    <p:cond delay="0"/>
                                  </p:stCondLst>
                                  <p:childTnLst>
                                    <p:set>
                                      <p:cBhvr>
                                        <p:cTn id="9" dur="1" fill="hold">
                                          <p:stCondLst>
                                            <p:cond delay="0"/>
                                          </p:stCondLst>
                                        </p:cTn>
                                        <p:tgtEl>
                                          <p:spTgt spid="61443"/>
                                        </p:tgtEl>
                                        <p:attrNameLst>
                                          <p:attrName>style.visibility</p:attrName>
                                        </p:attrNameLst>
                                      </p:cBhvr>
                                      <p:to>
                                        <p:strVal val="visible"/>
                                      </p:to>
                                    </p:set>
                                    <p:animEffect transition="in" filter="circle(in)">
                                      <p:cBhvr>
                                        <p:cTn id="10" dur="2000"/>
                                        <p:tgtEl>
                                          <p:spTgt spid="61443"/>
                                        </p:tgtEl>
                                      </p:cBhvr>
                                    </p:animEffect>
                                  </p:childTnLst>
                                </p:cTn>
                              </p:par>
                              <p:par>
                                <p:cTn id="11" presetID="6" presetClass="entr" presetSubtype="16" fill="hold" nodeType="withEffect">
                                  <p:stCondLst>
                                    <p:cond delay="0"/>
                                  </p:stCondLst>
                                  <p:childTnLst>
                                    <p:set>
                                      <p:cBhvr>
                                        <p:cTn id="12" dur="1" fill="hold">
                                          <p:stCondLst>
                                            <p:cond delay="0"/>
                                          </p:stCondLst>
                                        </p:cTn>
                                        <p:tgtEl>
                                          <p:spTgt spid="61444"/>
                                        </p:tgtEl>
                                        <p:attrNameLst>
                                          <p:attrName>style.visibility</p:attrName>
                                        </p:attrNameLst>
                                      </p:cBhvr>
                                      <p:to>
                                        <p:strVal val="visible"/>
                                      </p:to>
                                    </p:set>
                                    <p:animEffect transition="in" filter="circle(in)">
                                      <p:cBhvr>
                                        <p:cTn id="13" dur="2000"/>
                                        <p:tgtEl>
                                          <p:spTgt spid="61444"/>
                                        </p:tgtEl>
                                      </p:cBhvr>
                                    </p:animEffect>
                                  </p:childTnLst>
                                </p:cTn>
                              </p:par>
                              <p:par>
                                <p:cTn id="14" presetID="6" presetClass="entr" presetSubtype="16" fill="hold" nodeType="withEffect">
                                  <p:stCondLst>
                                    <p:cond delay="0"/>
                                  </p:stCondLst>
                                  <p:childTnLst>
                                    <p:set>
                                      <p:cBhvr>
                                        <p:cTn id="15" dur="1" fill="hold">
                                          <p:stCondLst>
                                            <p:cond delay="0"/>
                                          </p:stCondLst>
                                        </p:cTn>
                                        <p:tgtEl>
                                          <p:spTgt spid="61446"/>
                                        </p:tgtEl>
                                        <p:attrNameLst>
                                          <p:attrName>style.visibility</p:attrName>
                                        </p:attrNameLst>
                                      </p:cBhvr>
                                      <p:to>
                                        <p:strVal val="visible"/>
                                      </p:to>
                                    </p:set>
                                    <p:animEffect transition="in" filter="circle(in)">
                                      <p:cBhvr>
                                        <p:cTn id="16" dur="2000"/>
                                        <p:tgtEl>
                                          <p:spTgt spid="6144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1442"/>
                                        </p:tgtEl>
                                        <p:attrNameLst>
                                          <p:attrName>style.visibility</p:attrName>
                                        </p:attrNameLst>
                                      </p:cBhvr>
                                      <p:to>
                                        <p:strVal val="visible"/>
                                      </p:to>
                                    </p:set>
                                    <p:animEffect transition="in" filter="circle(in)">
                                      <p:cBhvr>
                                        <p:cTn id="19"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457200" y="0"/>
            <a:ext cx="8229600" cy="1143000"/>
          </a:xfrm>
        </p:spPr>
        <p:txBody>
          <a:bodyPr/>
          <a:lstStyle/>
          <a:p>
            <a:r>
              <a:rPr lang="el-GR" sz="3200" smtClean="0">
                <a:solidFill>
                  <a:schemeClr val="folHlink"/>
                </a:solidFill>
                <a:latin typeface="Tahoma" pitchFamily="34" charset="0"/>
              </a:rPr>
              <a:t>Ερώτηση</a:t>
            </a:r>
          </a:p>
        </p:txBody>
      </p:sp>
      <p:sp>
        <p:nvSpPr>
          <p:cNvPr id="63491" name="Rectangle 3"/>
          <p:cNvSpPr>
            <a:spLocks noGrp="1"/>
          </p:cNvSpPr>
          <p:nvPr>
            <p:ph type="body" sz="half" idx="1"/>
          </p:nvPr>
        </p:nvSpPr>
        <p:spPr>
          <a:xfrm>
            <a:off x="1066800" y="1066800"/>
            <a:ext cx="7467600" cy="3048000"/>
          </a:xfrm>
        </p:spPr>
        <p:txBody>
          <a:bodyPr/>
          <a:lstStyle/>
          <a:p>
            <a:pPr algn="ctr">
              <a:buFont typeface="Wingdings 2" pitchFamily="18" charset="2"/>
              <a:buNone/>
            </a:pPr>
            <a:r>
              <a:rPr lang="el-GR" sz="2200" smtClean="0"/>
              <a:t>   </a:t>
            </a:r>
            <a:r>
              <a:rPr lang="el-GR" sz="2200" smtClean="0">
                <a:solidFill>
                  <a:schemeClr val="folHlink"/>
                </a:solidFill>
                <a:latin typeface="Tahoma" pitchFamily="34" charset="0"/>
              </a:rPr>
              <a:t>Ποιες κατά τη γνώμη σας είναι οι σημαντικότερες απειλές από τη σύγχρονη τάση για επικράτηση μονοκαλλιεργειών στα αγροτικά οικοσυστήματα σε όλη τη γη?</a:t>
            </a:r>
          </a:p>
        </p:txBody>
      </p:sp>
      <p:pic>
        <p:nvPicPr>
          <p:cNvPr id="63492" name="Picture 4" descr="j0254500"/>
          <p:cNvPicPr>
            <a:picLocks noGrp="1" noChangeAspect="1" noChangeArrowheads="1" noCrop="1"/>
          </p:cNvPicPr>
          <p:nvPr>
            <p:ph sz="quarter" idx="2"/>
          </p:nvPr>
        </p:nvPicPr>
        <p:blipFill>
          <a:blip r:embed="rId3" cstate="print"/>
          <a:srcRect/>
          <a:stretch>
            <a:fillRect/>
          </a:stretch>
        </p:blipFill>
        <p:spPr>
          <a:xfrm>
            <a:off x="304800" y="1447800"/>
            <a:ext cx="762000" cy="762000"/>
          </a:xfrm>
          <a:noFill/>
          <a:ln/>
        </p:spPr>
      </p:pic>
      <p:pic>
        <p:nvPicPr>
          <p:cNvPr id="63493" name="Picture 5" descr="arable desert greeni20208"/>
          <p:cNvPicPr>
            <a:picLocks noGrp="1" noChangeAspect="1" noChangeArrowheads="1"/>
          </p:cNvPicPr>
          <p:nvPr>
            <p:ph sz="quarter" idx="3"/>
          </p:nvPr>
        </p:nvPicPr>
        <p:blipFill>
          <a:blip r:embed="rId4" cstate="print"/>
          <a:srcRect/>
          <a:stretch>
            <a:fillRect/>
          </a:stretch>
        </p:blipFill>
        <p:spPr>
          <a:xfrm>
            <a:off x="1752600" y="2963863"/>
            <a:ext cx="5943600" cy="38941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dissolve">
                                      <p:cBhvr>
                                        <p:cTn id="7" dur="500"/>
                                        <p:tgtEl>
                                          <p:spTgt spid="6349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3491">
                                            <p:txEl>
                                              <p:pRg st="0" end="0"/>
                                            </p:txEl>
                                          </p:spTgt>
                                        </p:tgtEl>
                                        <p:attrNameLst>
                                          <p:attrName>style.visibility</p:attrName>
                                        </p:attrNameLst>
                                      </p:cBhvr>
                                      <p:to>
                                        <p:strVal val="visible"/>
                                      </p:to>
                                    </p:set>
                                    <p:animEffect transition="in" filter="dissolve">
                                      <p:cBhvr>
                                        <p:cTn id="10" dur="500"/>
                                        <p:tgtEl>
                                          <p:spTgt spid="63491">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3493">
                                            <p:bg/>
                                          </p:spTgt>
                                        </p:tgtEl>
                                        <p:attrNameLst>
                                          <p:attrName>style.visibility</p:attrName>
                                        </p:attrNameLst>
                                      </p:cBhvr>
                                      <p:to>
                                        <p:strVal val="visible"/>
                                      </p:to>
                                    </p:set>
                                    <p:animEffect transition="in" filter="wipe(down)">
                                      <p:cBhvr>
                                        <p:cTn id="13" dur="500"/>
                                        <p:tgtEl>
                                          <p:spTgt spid="6349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6349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uropeCOL"/>
          <p:cNvPicPr>
            <a:picLocks noChangeAspect="1" noChangeArrowheads="1"/>
          </p:cNvPicPr>
          <p:nvPr/>
        </p:nvPicPr>
        <p:blipFill>
          <a:blip r:embed="rId3" cstate="print"/>
          <a:srcRect/>
          <a:stretch>
            <a:fillRect/>
          </a:stretch>
        </p:blipFill>
        <p:spPr bwMode="auto">
          <a:xfrm>
            <a:off x="1828800" y="152400"/>
            <a:ext cx="7315200" cy="6596063"/>
          </a:xfrm>
          <a:prstGeom prst="rect">
            <a:avLst/>
          </a:prstGeom>
          <a:noFill/>
        </p:spPr>
      </p:pic>
      <p:sp>
        <p:nvSpPr>
          <p:cNvPr id="65539" name="AutoShape 3"/>
          <p:cNvSpPr>
            <a:spLocks noChangeArrowheads="1"/>
          </p:cNvSpPr>
          <p:nvPr/>
        </p:nvSpPr>
        <p:spPr bwMode="auto">
          <a:xfrm>
            <a:off x="0" y="34290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40" name="AutoShape 4"/>
          <p:cNvSpPr>
            <a:spLocks noChangeArrowheads="1"/>
          </p:cNvSpPr>
          <p:nvPr/>
        </p:nvSpPr>
        <p:spPr bwMode="auto">
          <a:xfrm>
            <a:off x="152400" y="44958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41" name="AutoShape 5"/>
          <p:cNvSpPr>
            <a:spLocks noChangeArrowheads="1"/>
          </p:cNvSpPr>
          <p:nvPr/>
        </p:nvSpPr>
        <p:spPr bwMode="auto">
          <a:xfrm>
            <a:off x="228600" y="54102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42" name="Text Box 6"/>
          <p:cNvSpPr txBox="1">
            <a:spLocks noChangeArrowheads="1"/>
          </p:cNvSpPr>
          <p:nvPr/>
        </p:nvSpPr>
        <p:spPr bwMode="auto">
          <a:xfrm>
            <a:off x="533400" y="3429000"/>
            <a:ext cx="1295400" cy="639763"/>
          </a:xfrm>
          <a:prstGeom prst="rect">
            <a:avLst/>
          </a:prstGeom>
          <a:noFill/>
          <a:ln w="9525">
            <a:noFill/>
            <a:miter lim="800000"/>
            <a:headEnd/>
            <a:tailEnd/>
          </a:ln>
          <a:effectLst/>
        </p:spPr>
        <p:txBody>
          <a:bodyPr>
            <a:spAutoFit/>
          </a:bodyPr>
          <a:lstStyle/>
          <a:p>
            <a:pPr>
              <a:spcBef>
                <a:spcPct val="50000"/>
              </a:spcBef>
            </a:pPr>
            <a:r>
              <a:rPr lang="el-GR" sz="1200">
                <a:solidFill>
                  <a:schemeClr val="accent2"/>
                </a:solidFill>
                <a:latin typeface="Tahoma" pitchFamily="34" charset="0"/>
              </a:rPr>
              <a:t>Μεγάλη μείωση ποικιλότητας</a:t>
            </a:r>
            <a:endParaRPr lang="en-GB" sz="1200">
              <a:solidFill>
                <a:schemeClr val="accent2"/>
              </a:solidFill>
              <a:latin typeface="Tahoma" pitchFamily="34" charset="0"/>
            </a:endParaRPr>
          </a:p>
        </p:txBody>
      </p:sp>
      <p:sp>
        <p:nvSpPr>
          <p:cNvPr id="65543" name="Text Box 7"/>
          <p:cNvSpPr txBox="1">
            <a:spLocks noChangeArrowheads="1"/>
          </p:cNvSpPr>
          <p:nvPr/>
        </p:nvSpPr>
        <p:spPr bwMode="auto">
          <a:xfrm>
            <a:off x="533400" y="4495800"/>
            <a:ext cx="1219200" cy="457200"/>
          </a:xfrm>
          <a:prstGeom prst="rect">
            <a:avLst/>
          </a:prstGeom>
          <a:noFill/>
          <a:ln w="9525">
            <a:noFill/>
            <a:miter lim="800000"/>
            <a:headEnd/>
            <a:tailEnd/>
          </a:ln>
          <a:effectLst/>
        </p:spPr>
        <p:txBody>
          <a:bodyPr>
            <a:spAutoFit/>
          </a:bodyPr>
          <a:lstStyle/>
          <a:p>
            <a:pPr>
              <a:spcBef>
                <a:spcPct val="50000"/>
              </a:spcBef>
            </a:pPr>
            <a:r>
              <a:rPr lang="el-GR" sz="1200">
                <a:solidFill>
                  <a:schemeClr val="accent2"/>
                </a:solidFill>
                <a:latin typeface="Tahoma" pitchFamily="34" charset="0"/>
              </a:rPr>
              <a:t>Μείωση ποικιλότητας</a:t>
            </a:r>
            <a:endParaRPr lang="en-GB" sz="1200">
              <a:solidFill>
                <a:schemeClr val="accent2"/>
              </a:solidFill>
              <a:latin typeface="Tahoma" pitchFamily="34" charset="0"/>
            </a:endParaRPr>
          </a:p>
        </p:txBody>
      </p:sp>
      <p:sp>
        <p:nvSpPr>
          <p:cNvPr id="65544" name="Text Box 8"/>
          <p:cNvSpPr txBox="1">
            <a:spLocks noChangeArrowheads="1"/>
          </p:cNvSpPr>
          <p:nvPr/>
        </p:nvSpPr>
        <p:spPr bwMode="auto">
          <a:xfrm>
            <a:off x="609600" y="5257800"/>
            <a:ext cx="1219200" cy="639763"/>
          </a:xfrm>
          <a:prstGeom prst="rect">
            <a:avLst/>
          </a:prstGeom>
          <a:noFill/>
          <a:ln w="9525">
            <a:noFill/>
            <a:miter lim="800000"/>
            <a:headEnd/>
            <a:tailEnd/>
          </a:ln>
          <a:effectLst/>
        </p:spPr>
        <p:txBody>
          <a:bodyPr>
            <a:spAutoFit/>
          </a:bodyPr>
          <a:lstStyle/>
          <a:p>
            <a:pPr>
              <a:spcBef>
                <a:spcPct val="50000"/>
              </a:spcBef>
            </a:pPr>
            <a:r>
              <a:rPr lang="el-GR" sz="1200">
                <a:solidFill>
                  <a:schemeClr val="accent2"/>
                </a:solidFill>
                <a:latin typeface="Tahoma" pitchFamily="34" charset="0"/>
              </a:rPr>
              <a:t>Μικρή μείωση ποικιλότητας</a:t>
            </a:r>
            <a:endParaRPr lang="en-GB" sz="1200">
              <a:solidFill>
                <a:schemeClr val="accent2"/>
              </a:solidFill>
              <a:latin typeface="Tahoma" pitchFamily="34" charset="0"/>
            </a:endParaRPr>
          </a:p>
        </p:txBody>
      </p:sp>
      <p:sp>
        <p:nvSpPr>
          <p:cNvPr id="65545" name="AutoShape 9"/>
          <p:cNvSpPr>
            <a:spLocks noChangeArrowheads="1"/>
          </p:cNvSpPr>
          <p:nvPr/>
        </p:nvSpPr>
        <p:spPr bwMode="auto">
          <a:xfrm>
            <a:off x="3810000" y="25146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46" name="AutoShape 10"/>
          <p:cNvSpPr>
            <a:spLocks noChangeArrowheads="1"/>
          </p:cNvSpPr>
          <p:nvPr/>
        </p:nvSpPr>
        <p:spPr bwMode="auto">
          <a:xfrm>
            <a:off x="2895600" y="25908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47" name="AutoShape 11"/>
          <p:cNvSpPr>
            <a:spLocks noChangeArrowheads="1"/>
          </p:cNvSpPr>
          <p:nvPr/>
        </p:nvSpPr>
        <p:spPr bwMode="auto">
          <a:xfrm>
            <a:off x="5181600" y="33528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48" name="AutoShape 12"/>
          <p:cNvSpPr>
            <a:spLocks noChangeArrowheads="1"/>
          </p:cNvSpPr>
          <p:nvPr/>
        </p:nvSpPr>
        <p:spPr bwMode="auto">
          <a:xfrm>
            <a:off x="5791200" y="33528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49" name="AutoShape 13"/>
          <p:cNvSpPr>
            <a:spLocks noChangeArrowheads="1"/>
          </p:cNvSpPr>
          <p:nvPr/>
        </p:nvSpPr>
        <p:spPr bwMode="auto">
          <a:xfrm>
            <a:off x="5562600" y="37338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50" name="AutoShape 14"/>
          <p:cNvSpPr>
            <a:spLocks noChangeArrowheads="1"/>
          </p:cNvSpPr>
          <p:nvPr/>
        </p:nvSpPr>
        <p:spPr bwMode="auto">
          <a:xfrm>
            <a:off x="4724400" y="27432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51" name="AutoShape 15"/>
          <p:cNvSpPr>
            <a:spLocks noChangeArrowheads="1"/>
          </p:cNvSpPr>
          <p:nvPr/>
        </p:nvSpPr>
        <p:spPr bwMode="auto">
          <a:xfrm>
            <a:off x="4800600" y="38100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52" name="AutoShape 16"/>
          <p:cNvSpPr>
            <a:spLocks noChangeArrowheads="1"/>
          </p:cNvSpPr>
          <p:nvPr/>
        </p:nvSpPr>
        <p:spPr bwMode="auto">
          <a:xfrm>
            <a:off x="5257800" y="25146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53" name="AutoShape 17"/>
          <p:cNvSpPr>
            <a:spLocks noChangeArrowheads="1"/>
          </p:cNvSpPr>
          <p:nvPr/>
        </p:nvSpPr>
        <p:spPr bwMode="auto">
          <a:xfrm>
            <a:off x="4343400" y="30480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54" name="AutoShape 18"/>
          <p:cNvSpPr>
            <a:spLocks noChangeArrowheads="1"/>
          </p:cNvSpPr>
          <p:nvPr/>
        </p:nvSpPr>
        <p:spPr bwMode="auto">
          <a:xfrm>
            <a:off x="6934200" y="1981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55" name="AutoShape 19"/>
          <p:cNvSpPr>
            <a:spLocks noChangeArrowheads="1"/>
          </p:cNvSpPr>
          <p:nvPr/>
        </p:nvSpPr>
        <p:spPr bwMode="auto">
          <a:xfrm>
            <a:off x="6553200" y="2362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56" name="AutoShape 20"/>
          <p:cNvSpPr>
            <a:spLocks noChangeArrowheads="1"/>
          </p:cNvSpPr>
          <p:nvPr/>
        </p:nvSpPr>
        <p:spPr bwMode="auto">
          <a:xfrm>
            <a:off x="7467600" y="37338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57" name="AutoShape 21"/>
          <p:cNvSpPr>
            <a:spLocks noChangeArrowheads="1"/>
          </p:cNvSpPr>
          <p:nvPr/>
        </p:nvSpPr>
        <p:spPr bwMode="auto">
          <a:xfrm>
            <a:off x="4191000" y="4648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58" name="AutoShape 22"/>
          <p:cNvSpPr>
            <a:spLocks noChangeArrowheads="1"/>
          </p:cNvSpPr>
          <p:nvPr/>
        </p:nvSpPr>
        <p:spPr bwMode="auto">
          <a:xfrm>
            <a:off x="5029200" y="20574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59" name="AutoShape 23"/>
          <p:cNvSpPr>
            <a:spLocks noChangeArrowheads="1"/>
          </p:cNvSpPr>
          <p:nvPr/>
        </p:nvSpPr>
        <p:spPr bwMode="auto">
          <a:xfrm>
            <a:off x="6477000" y="3124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60" name="AutoShape 24"/>
          <p:cNvSpPr>
            <a:spLocks noChangeArrowheads="1"/>
          </p:cNvSpPr>
          <p:nvPr/>
        </p:nvSpPr>
        <p:spPr bwMode="auto">
          <a:xfrm>
            <a:off x="5867400" y="4267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61" name="AutoShape 25"/>
          <p:cNvSpPr>
            <a:spLocks noChangeArrowheads="1"/>
          </p:cNvSpPr>
          <p:nvPr/>
        </p:nvSpPr>
        <p:spPr bwMode="auto">
          <a:xfrm>
            <a:off x="7010400" y="57912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62" name="AutoShape 26"/>
          <p:cNvSpPr>
            <a:spLocks noChangeArrowheads="1"/>
          </p:cNvSpPr>
          <p:nvPr/>
        </p:nvSpPr>
        <p:spPr bwMode="auto">
          <a:xfrm>
            <a:off x="3200400" y="52578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3" name="AutoShape 27"/>
          <p:cNvSpPr>
            <a:spLocks noChangeArrowheads="1"/>
          </p:cNvSpPr>
          <p:nvPr/>
        </p:nvSpPr>
        <p:spPr bwMode="auto">
          <a:xfrm>
            <a:off x="2514600" y="51054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4" name="AutoShape 28"/>
          <p:cNvSpPr>
            <a:spLocks noChangeArrowheads="1"/>
          </p:cNvSpPr>
          <p:nvPr/>
        </p:nvSpPr>
        <p:spPr bwMode="auto">
          <a:xfrm>
            <a:off x="5334000" y="50292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5" name="AutoShape 29"/>
          <p:cNvSpPr>
            <a:spLocks noChangeArrowheads="1"/>
          </p:cNvSpPr>
          <p:nvPr/>
        </p:nvSpPr>
        <p:spPr bwMode="auto">
          <a:xfrm>
            <a:off x="7010400" y="29718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6" name="AutoShape 30"/>
          <p:cNvSpPr>
            <a:spLocks noChangeArrowheads="1"/>
          </p:cNvSpPr>
          <p:nvPr/>
        </p:nvSpPr>
        <p:spPr bwMode="auto">
          <a:xfrm>
            <a:off x="7772400" y="43434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7" name="AutoShape 31"/>
          <p:cNvSpPr>
            <a:spLocks noChangeArrowheads="1"/>
          </p:cNvSpPr>
          <p:nvPr/>
        </p:nvSpPr>
        <p:spPr bwMode="auto">
          <a:xfrm>
            <a:off x="7239000" y="46482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8" name="AutoShape 32"/>
          <p:cNvSpPr>
            <a:spLocks noChangeArrowheads="1"/>
          </p:cNvSpPr>
          <p:nvPr/>
        </p:nvSpPr>
        <p:spPr bwMode="auto">
          <a:xfrm>
            <a:off x="7315200" y="51816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69" name="AutoShape 33"/>
          <p:cNvSpPr>
            <a:spLocks noChangeArrowheads="1"/>
          </p:cNvSpPr>
          <p:nvPr/>
        </p:nvSpPr>
        <p:spPr bwMode="auto">
          <a:xfrm>
            <a:off x="7315200" y="32766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70" name="AutoShape 34"/>
          <p:cNvSpPr>
            <a:spLocks noChangeArrowheads="1"/>
          </p:cNvSpPr>
          <p:nvPr/>
        </p:nvSpPr>
        <p:spPr bwMode="auto">
          <a:xfrm>
            <a:off x="6629400" y="43434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71" name="AutoShape 35"/>
          <p:cNvSpPr>
            <a:spLocks noChangeArrowheads="1"/>
          </p:cNvSpPr>
          <p:nvPr/>
        </p:nvSpPr>
        <p:spPr bwMode="auto">
          <a:xfrm>
            <a:off x="5943600" y="4800600"/>
            <a:ext cx="228600" cy="228600"/>
          </a:xfrm>
          <a:prstGeom prst="down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el-GR"/>
          </a:p>
        </p:txBody>
      </p:sp>
      <p:sp>
        <p:nvSpPr>
          <p:cNvPr id="65572" name="AutoShape 36"/>
          <p:cNvSpPr>
            <a:spLocks noChangeArrowheads="1"/>
          </p:cNvSpPr>
          <p:nvPr/>
        </p:nvSpPr>
        <p:spPr bwMode="auto">
          <a:xfrm>
            <a:off x="6248400" y="38100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73" name="AutoShape 37"/>
          <p:cNvSpPr>
            <a:spLocks noChangeArrowheads="1"/>
          </p:cNvSpPr>
          <p:nvPr/>
        </p:nvSpPr>
        <p:spPr bwMode="auto">
          <a:xfrm>
            <a:off x="6705600" y="838200"/>
            <a:ext cx="457200" cy="762000"/>
          </a:xfrm>
          <a:prstGeom prst="downArrow">
            <a:avLst>
              <a:gd name="adj1" fmla="val 50000"/>
              <a:gd name="adj2" fmla="val 41667"/>
            </a:avLst>
          </a:prstGeom>
          <a:solidFill>
            <a:srgbClr val="FF0000"/>
          </a:solidFill>
          <a:ln w="9525">
            <a:solidFill>
              <a:schemeClr val="tx1"/>
            </a:solidFill>
            <a:miter lim="800000"/>
            <a:headEnd/>
            <a:tailEnd/>
          </a:ln>
          <a:effectLst/>
        </p:spPr>
        <p:txBody>
          <a:bodyPr wrap="none" anchor="ctr"/>
          <a:lstStyle/>
          <a:p>
            <a:endParaRPr lang="el-GR"/>
          </a:p>
        </p:txBody>
      </p:sp>
      <p:sp>
        <p:nvSpPr>
          <p:cNvPr id="65574" name="AutoShape 38"/>
          <p:cNvSpPr>
            <a:spLocks noChangeArrowheads="1"/>
          </p:cNvSpPr>
          <p:nvPr/>
        </p:nvSpPr>
        <p:spPr bwMode="auto">
          <a:xfrm>
            <a:off x="5791200" y="1905000"/>
            <a:ext cx="304800" cy="457200"/>
          </a:xfrm>
          <a:prstGeom prst="downArrow">
            <a:avLst>
              <a:gd name="adj1" fmla="val 50000"/>
              <a:gd name="adj2" fmla="val 37500"/>
            </a:avLst>
          </a:prstGeom>
          <a:solidFill>
            <a:srgbClr val="FF0000"/>
          </a:solidFill>
          <a:ln w="9525">
            <a:solidFill>
              <a:schemeClr val="tx1"/>
            </a:solidFill>
            <a:miter lim="800000"/>
            <a:headEnd/>
            <a:tailEnd/>
          </a:ln>
          <a:effectLst/>
        </p:spPr>
        <p:txBody>
          <a:bodyPr wrap="none" anchor="ctr"/>
          <a:lstStyle/>
          <a:p>
            <a:endParaRPr lang="el-GR"/>
          </a:p>
        </p:txBody>
      </p:sp>
      <p:sp>
        <p:nvSpPr>
          <p:cNvPr id="65575" name="Rectangle 39"/>
          <p:cNvSpPr>
            <a:spLocks noGrp="1"/>
          </p:cNvSpPr>
          <p:nvPr>
            <p:ph type="title" idx="4294967295"/>
          </p:nvPr>
        </p:nvSpPr>
        <p:spPr>
          <a:xfrm>
            <a:off x="0" y="0"/>
            <a:ext cx="4572000" cy="1524000"/>
          </a:xfrm>
          <a:solidFill>
            <a:srgbClr val="FFFF00"/>
          </a:solidFill>
          <a:ln>
            <a:solidFill>
              <a:schemeClr val="tx1"/>
            </a:solidFill>
          </a:ln>
        </p:spPr>
        <p:txBody>
          <a:bodyPr/>
          <a:lstStyle/>
          <a:p>
            <a:r>
              <a:rPr lang="el-GR" sz="2000" b="1" smtClean="0">
                <a:solidFill>
                  <a:schemeClr val="accent2"/>
                </a:solidFill>
                <a:latin typeface="Tahoma" pitchFamily="34" charset="0"/>
              </a:rPr>
              <a:t>Πτωτικές τάσεις της ποικιλότητας ειδών ορνιθοπανίδας στα αγροτικά οικοσυστήματα</a:t>
            </a:r>
            <a:r>
              <a:rPr lang="el-GR" sz="3200" b="1" smtClean="0">
                <a:solidFill>
                  <a:schemeClr val="accent2"/>
                </a:solidFill>
              </a:rPr>
              <a:t> </a:t>
            </a:r>
            <a:endParaRPr lang="en-US" sz="3200" b="1" smtClean="0">
              <a:solidFill>
                <a:schemeClr val="accent2"/>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5575"/>
                                        </p:tgtEl>
                                        <p:attrNameLst>
                                          <p:attrName>style.visibility</p:attrName>
                                        </p:attrNameLst>
                                      </p:cBhvr>
                                      <p:to>
                                        <p:strVal val="visible"/>
                                      </p:to>
                                    </p:set>
                                    <p:anim calcmode="lin" valueType="num">
                                      <p:cBhvr>
                                        <p:cTn id="7" dur="500" decel="50000" fill="hold">
                                          <p:stCondLst>
                                            <p:cond delay="0"/>
                                          </p:stCondLst>
                                        </p:cTn>
                                        <p:tgtEl>
                                          <p:spTgt spid="655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55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575"/>
                                        </p:tgtEl>
                                        <p:attrNameLst>
                                          <p:attrName>ppt_w</p:attrName>
                                        </p:attrNameLst>
                                      </p:cBhvr>
                                      <p:tavLst>
                                        <p:tav tm="0">
                                          <p:val>
                                            <p:strVal val="#ppt_w*.05"/>
                                          </p:val>
                                        </p:tav>
                                        <p:tav tm="100000">
                                          <p:val>
                                            <p:strVal val="#ppt_w"/>
                                          </p:val>
                                        </p:tav>
                                      </p:tavLst>
                                    </p:anim>
                                    <p:anim calcmode="lin" valueType="num">
                                      <p:cBhvr>
                                        <p:cTn id="10" dur="1000" fill="hold"/>
                                        <p:tgtEl>
                                          <p:spTgt spid="655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5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5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5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57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5542"/>
                                        </p:tgtEl>
                                        <p:attrNameLst>
                                          <p:attrName>style.visibility</p:attrName>
                                        </p:attrNameLst>
                                      </p:cBhvr>
                                      <p:to>
                                        <p:strVal val="visible"/>
                                      </p:to>
                                    </p:set>
                                    <p:anim calcmode="lin" valueType="num">
                                      <p:cBhvr>
                                        <p:cTn id="17" dur="500" decel="50000" fill="hold">
                                          <p:stCondLst>
                                            <p:cond delay="0"/>
                                          </p:stCondLst>
                                        </p:cTn>
                                        <p:tgtEl>
                                          <p:spTgt spid="6554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554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5542"/>
                                        </p:tgtEl>
                                        <p:attrNameLst>
                                          <p:attrName>ppt_w</p:attrName>
                                        </p:attrNameLst>
                                      </p:cBhvr>
                                      <p:tavLst>
                                        <p:tav tm="0">
                                          <p:val>
                                            <p:strVal val="#ppt_w*.05"/>
                                          </p:val>
                                        </p:tav>
                                        <p:tav tm="100000">
                                          <p:val>
                                            <p:strVal val="#ppt_w"/>
                                          </p:val>
                                        </p:tav>
                                      </p:tavLst>
                                    </p:anim>
                                    <p:anim calcmode="lin" valueType="num">
                                      <p:cBhvr>
                                        <p:cTn id="20" dur="1000" fill="hold"/>
                                        <p:tgtEl>
                                          <p:spTgt spid="6554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554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554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554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5542"/>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65539"/>
                                        </p:tgtEl>
                                        <p:attrNameLst>
                                          <p:attrName>style.visibility</p:attrName>
                                        </p:attrNameLst>
                                      </p:cBhvr>
                                      <p:to>
                                        <p:strVal val="visible"/>
                                      </p:to>
                                    </p:set>
                                    <p:anim calcmode="lin" valueType="num">
                                      <p:cBhvr>
                                        <p:cTn id="27" dur="500" decel="50000" fill="hold">
                                          <p:stCondLst>
                                            <p:cond delay="0"/>
                                          </p:stCondLst>
                                        </p:cTn>
                                        <p:tgtEl>
                                          <p:spTgt spid="6553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553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5539"/>
                                        </p:tgtEl>
                                        <p:attrNameLst>
                                          <p:attrName>ppt_w</p:attrName>
                                        </p:attrNameLst>
                                      </p:cBhvr>
                                      <p:tavLst>
                                        <p:tav tm="0">
                                          <p:val>
                                            <p:strVal val="#ppt_w*.05"/>
                                          </p:val>
                                        </p:tav>
                                        <p:tav tm="100000">
                                          <p:val>
                                            <p:strVal val="#ppt_w"/>
                                          </p:val>
                                        </p:tav>
                                      </p:tavLst>
                                    </p:anim>
                                    <p:anim calcmode="lin" valueType="num">
                                      <p:cBhvr>
                                        <p:cTn id="30" dur="1000" fill="hold"/>
                                        <p:tgtEl>
                                          <p:spTgt spid="6553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553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553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553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5539"/>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65540"/>
                                        </p:tgtEl>
                                        <p:attrNameLst>
                                          <p:attrName>style.visibility</p:attrName>
                                        </p:attrNameLst>
                                      </p:cBhvr>
                                      <p:to>
                                        <p:strVal val="visible"/>
                                      </p:to>
                                    </p:set>
                                    <p:anim calcmode="lin" valueType="num">
                                      <p:cBhvr>
                                        <p:cTn id="37" dur="500" decel="50000" fill="hold">
                                          <p:stCondLst>
                                            <p:cond delay="0"/>
                                          </p:stCondLst>
                                        </p:cTn>
                                        <p:tgtEl>
                                          <p:spTgt spid="6554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554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5540"/>
                                        </p:tgtEl>
                                        <p:attrNameLst>
                                          <p:attrName>ppt_w</p:attrName>
                                        </p:attrNameLst>
                                      </p:cBhvr>
                                      <p:tavLst>
                                        <p:tav tm="0">
                                          <p:val>
                                            <p:strVal val="#ppt_w*.05"/>
                                          </p:val>
                                        </p:tav>
                                        <p:tav tm="100000">
                                          <p:val>
                                            <p:strVal val="#ppt_w"/>
                                          </p:val>
                                        </p:tav>
                                      </p:tavLst>
                                    </p:anim>
                                    <p:anim calcmode="lin" valueType="num">
                                      <p:cBhvr>
                                        <p:cTn id="40" dur="1000" fill="hold"/>
                                        <p:tgtEl>
                                          <p:spTgt spid="6554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554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554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554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5540"/>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65543"/>
                                        </p:tgtEl>
                                        <p:attrNameLst>
                                          <p:attrName>style.visibility</p:attrName>
                                        </p:attrNameLst>
                                      </p:cBhvr>
                                      <p:to>
                                        <p:strVal val="visible"/>
                                      </p:to>
                                    </p:set>
                                    <p:anim calcmode="lin" valueType="num">
                                      <p:cBhvr>
                                        <p:cTn id="47" dur="500" decel="50000" fill="hold">
                                          <p:stCondLst>
                                            <p:cond delay="0"/>
                                          </p:stCondLst>
                                        </p:cTn>
                                        <p:tgtEl>
                                          <p:spTgt spid="6554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554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5543"/>
                                        </p:tgtEl>
                                        <p:attrNameLst>
                                          <p:attrName>ppt_w</p:attrName>
                                        </p:attrNameLst>
                                      </p:cBhvr>
                                      <p:tavLst>
                                        <p:tav tm="0">
                                          <p:val>
                                            <p:strVal val="#ppt_w*.05"/>
                                          </p:val>
                                        </p:tav>
                                        <p:tav tm="100000">
                                          <p:val>
                                            <p:strVal val="#ppt_w"/>
                                          </p:val>
                                        </p:tav>
                                      </p:tavLst>
                                    </p:anim>
                                    <p:anim calcmode="lin" valueType="num">
                                      <p:cBhvr>
                                        <p:cTn id="50" dur="1000" fill="hold"/>
                                        <p:tgtEl>
                                          <p:spTgt spid="6554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554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554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554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5543"/>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65544"/>
                                        </p:tgtEl>
                                        <p:attrNameLst>
                                          <p:attrName>style.visibility</p:attrName>
                                        </p:attrNameLst>
                                      </p:cBhvr>
                                      <p:to>
                                        <p:strVal val="visible"/>
                                      </p:to>
                                    </p:set>
                                    <p:anim calcmode="lin" valueType="num">
                                      <p:cBhvr>
                                        <p:cTn id="57" dur="500" decel="50000" fill="hold">
                                          <p:stCondLst>
                                            <p:cond delay="0"/>
                                          </p:stCondLst>
                                        </p:cTn>
                                        <p:tgtEl>
                                          <p:spTgt spid="65544"/>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65544"/>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65544"/>
                                        </p:tgtEl>
                                        <p:attrNameLst>
                                          <p:attrName>ppt_w</p:attrName>
                                        </p:attrNameLst>
                                      </p:cBhvr>
                                      <p:tavLst>
                                        <p:tav tm="0">
                                          <p:val>
                                            <p:strVal val="#ppt_w*.05"/>
                                          </p:val>
                                        </p:tav>
                                        <p:tav tm="100000">
                                          <p:val>
                                            <p:strVal val="#ppt_w"/>
                                          </p:val>
                                        </p:tav>
                                      </p:tavLst>
                                    </p:anim>
                                    <p:anim calcmode="lin" valueType="num">
                                      <p:cBhvr>
                                        <p:cTn id="60" dur="1000" fill="hold"/>
                                        <p:tgtEl>
                                          <p:spTgt spid="65544"/>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65544"/>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65544"/>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65544"/>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65544"/>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65541"/>
                                        </p:tgtEl>
                                        <p:attrNameLst>
                                          <p:attrName>style.visibility</p:attrName>
                                        </p:attrNameLst>
                                      </p:cBhvr>
                                      <p:to>
                                        <p:strVal val="visible"/>
                                      </p:to>
                                    </p:set>
                                    <p:anim calcmode="lin" valueType="num">
                                      <p:cBhvr>
                                        <p:cTn id="67" dur="500" decel="50000" fill="hold">
                                          <p:stCondLst>
                                            <p:cond delay="0"/>
                                          </p:stCondLst>
                                        </p:cTn>
                                        <p:tgtEl>
                                          <p:spTgt spid="6554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554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5541"/>
                                        </p:tgtEl>
                                        <p:attrNameLst>
                                          <p:attrName>ppt_w</p:attrName>
                                        </p:attrNameLst>
                                      </p:cBhvr>
                                      <p:tavLst>
                                        <p:tav tm="0">
                                          <p:val>
                                            <p:strVal val="#ppt_w*.05"/>
                                          </p:val>
                                        </p:tav>
                                        <p:tav tm="100000">
                                          <p:val>
                                            <p:strVal val="#ppt_w"/>
                                          </p:val>
                                        </p:tav>
                                      </p:tavLst>
                                    </p:anim>
                                    <p:anim calcmode="lin" valueType="num">
                                      <p:cBhvr>
                                        <p:cTn id="70" dur="1000" fill="hold"/>
                                        <p:tgtEl>
                                          <p:spTgt spid="6554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554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554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554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40" grpId="0" animBg="1"/>
      <p:bldP spid="65541" grpId="0" animBg="1"/>
      <p:bldP spid="65542" grpId="0"/>
      <p:bldP spid="65543" grpId="0"/>
      <p:bldP spid="65544" grpId="0"/>
      <p:bldP spid="6557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el-GR" sz="2800" smtClean="0">
                <a:solidFill>
                  <a:schemeClr val="folHlink"/>
                </a:solidFill>
                <a:latin typeface="Tahoma" pitchFamily="34" charset="0"/>
              </a:rPr>
              <a:t>Μωσαϊκό ενδιαιτημάτων</a:t>
            </a:r>
            <a:endParaRPr lang="en-GB" sz="2800" smtClean="0">
              <a:solidFill>
                <a:schemeClr val="folHlink"/>
              </a:solidFill>
              <a:latin typeface="Tahoma" pitchFamily="34" charset="0"/>
            </a:endParaRPr>
          </a:p>
        </p:txBody>
      </p:sp>
      <p:pic>
        <p:nvPicPr>
          <p:cNvPr id="67587" name="Picture 3" descr="ER dipi_0429"/>
          <p:cNvPicPr>
            <a:picLocks noGrp="1" noChangeAspect="1" noChangeArrowheads="1"/>
          </p:cNvPicPr>
          <p:nvPr>
            <p:ph idx="1"/>
          </p:nvPr>
        </p:nvPicPr>
        <p:blipFill>
          <a:blip r:embed="rId3" cstate="print"/>
          <a:srcRect/>
          <a:stretch>
            <a:fillRect/>
          </a:stretch>
        </p:blipFill>
        <p:spPr>
          <a:xfrm>
            <a:off x="419100" y="1371600"/>
            <a:ext cx="8305800" cy="51371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wipe(down)">
                                      <p:cBhvr>
                                        <p:cTn id="7" dur="500"/>
                                        <p:tgtEl>
                                          <p:spTgt spid="6758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7587">
                                            <p:bg/>
                                          </p:spTgt>
                                        </p:tgtEl>
                                        <p:attrNameLst>
                                          <p:attrName>style.visibility</p:attrName>
                                        </p:attrNameLst>
                                      </p:cBhvr>
                                      <p:to>
                                        <p:strVal val="visible"/>
                                      </p:to>
                                    </p:set>
                                    <p:animEffect transition="in" filter="wipe(down)">
                                      <p:cBhvr>
                                        <p:cTn id="10" dur="500"/>
                                        <p:tgtEl>
                                          <p:spTgt spid="6758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el-GR" sz="2800" smtClean="0">
                <a:solidFill>
                  <a:schemeClr val="folHlink"/>
                </a:solidFill>
                <a:latin typeface="Tahoma" pitchFamily="34" charset="0"/>
              </a:rPr>
              <a:t>Συσχέτιση της μείωσης της ποικιλότητας σε επίπεδο ειδών ορνιθοπανίδας με την ομογενοποίηση των καλλιεργειών</a:t>
            </a:r>
            <a:endParaRPr lang="en-US" sz="2800" smtClean="0">
              <a:solidFill>
                <a:schemeClr val="folHlink"/>
              </a:solidFill>
              <a:latin typeface="Tahoma" pitchFamily="34" charset="0"/>
            </a:endParaRPr>
          </a:p>
        </p:txBody>
      </p:sp>
      <p:pic>
        <p:nvPicPr>
          <p:cNvPr id="69635" name="Picture 3" descr="arable bare"/>
          <p:cNvPicPr>
            <a:picLocks noGrp="1" noChangeAspect="1" noChangeArrowheads="1"/>
          </p:cNvPicPr>
          <p:nvPr>
            <p:ph idx="1"/>
          </p:nvPr>
        </p:nvPicPr>
        <p:blipFill>
          <a:blip r:embed="rId3" cstate="print"/>
          <a:srcRect/>
          <a:stretch>
            <a:fillRect/>
          </a:stretch>
        </p:blipFill>
        <p:spPr>
          <a:xfrm>
            <a:off x="1562100" y="1447800"/>
            <a:ext cx="6477000" cy="4572000"/>
          </a:xfrm>
          <a:noFill/>
          <a:ln/>
        </p:spPr>
      </p:pic>
      <p:pic>
        <p:nvPicPr>
          <p:cNvPr id="69636" name="Picture 4" descr="Sp_Rich_HabDiv"/>
          <p:cNvPicPr>
            <a:picLocks noChangeAspect="1" noChangeArrowheads="1"/>
          </p:cNvPicPr>
          <p:nvPr/>
        </p:nvPicPr>
        <p:blipFill>
          <a:blip r:embed="rId4" cstate="print"/>
          <a:srcRect/>
          <a:stretch>
            <a:fillRect/>
          </a:stretch>
        </p:blipFill>
        <p:spPr bwMode="auto">
          <a:xfrm>
            <a:off x="1600200" y="1905000"/>
            <a:ext cx="5943600" cy="4760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additive="base">
                                        <p:cTn id="7" dur="1000" fill="hold"/>
                                        <p:tgtEl>
                                          <p:spTgt spid="69636"/>
                                        </p:tgtEl>
                                        <p:attrNameLst>
                                          <p:attrName>ppt_x</p:attrName>
                                        </p:attrNameLst>
                                      </p:cBhvr>
                                      <p:tavLst>
                                        <p:tav tm="0">
                                          <p:val>
                                            <p:strVal val="0-#ppt_w/2"/>
                                          </p:val>
                                        </p:tav>
                                        <p:tav tm="100000">
                                          <p:val>
                                            <p:strVal val="#ppt_x"/>
                                          </p:val>
                                        </p:tav>
                                      </p:tavLst>
                                    </p:anim>
                                    <p:anim calcmode="lin" valueType="num">
                                      <p:cBhvr additive="base">
                                        <p:cTn id="8" dur="1000" fill="hold"/>
                                        <p:tgtEl>
                                          <p:spTgt spid="69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3174</TotalTime>
  <Words>1140</Words>
  <Application>Microsoft Office PowerPoint</Application>
  <PresentationFormat>On-screen Show (4:3)</PresentationFormat>
  <Paragraphs>87</Paragraphs>
  <Slides>20</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20</vt:i4>
      </vt:variant>
    </vt:vector>
  </HeadingPairs>
  <TitlesOfParts>
    <vt:vector size="32" baseType="lpstr">
      <vt:lpstr>Arial</vt:lpstr>
      <vt:lpstr>Calibri</vt:lpstr>
      <vt:lpstr>Cambria</vt:lpstr>
      <vt:lpstr>Franklin Gothic Book</vt:lpstr>
      <vt:lpstr>Perpetua</vt:lpstr>
      <vt:lpstr>Tahoma</vt:lpstr>
      <vt:lpstr>Times New Roman</vt:lpstr>
      <vt:lpstr>Wingdings 2</vt:lpstr>
      <vt:lpstr>Δικαιοσύνη</vt:lpstr>
      <vt:lpstr>Slide</vt:lpstr>
      <vt:lpstr>Γράφημα</vt:lpstr>
      <vt:lpstr>Εξίσωση</vt:lpstr>
      <vt:lpstr>  Iόνιο Πανεπιστήμιο Σχολή Περιβάλλοντος  Τμήμα Περιβάλλοντος    ΜΑΘΗΜΑ: Οικολογία Πληθυσμών - Βιοποικιλότητα</vt:lpstr>
      <vt:lpstr>Μείωση της βιοποικιλότητας                                 (σε παγκόσμιο επίπεδο)</vt:lpstr>
      <vt:lpstr>Μείωση της βιοποικιλότητας (στην Ευρώπη) </vt:lpstr>
      <vt:lpstr>Προσαρμογές φρυγανικών ειδών για προσέλκυση επικονιαστών</vt:lpstr>
      <vt:lpstr>Έντομα επικονιαστές</vt:lpstr>
      <vt:lpstr>Ερώτηση</vt:lpstr>
      <vt:lpstr>Πτωτικές τάσεις της ποικιλότητας ειδών ορνιθοπανίδας στα αγροτικά οικοσυστήματα </vt:lpstr>
      <vt:lpstr>Μωσαϊκό ενδιαιτημάτων</vt:lpstr>
      <vt:lpstr>Συσχέτιση της μείωσης της ποικιλότητας σε επίπεδο ειδών ορνιθοπανίδας με την ομογενοποίηση των καλλιεργειών</vt:lpstr>
      <vt:lpstr>Η πρόσφατη ιστορία της Ε.Ε. (1980-2002)</vt:lpstr>
      <vt:lpstr>Βασικά αγροπεριβαλλοντικά μέτρα</vt:lpstr>
      <vt:lpstr>Οδηγία για τους τύπους οικοτόπων </vt:lpstr>
      <vt:lpstr>ΔΙΚΤΥΟ NΑTURA 2000</vt:lpstr>
      <vt:lpstr>Μέτρηση Βιοποικιλότητας </vt:lpstr>
      <vt:lpstr>Η αφθονία των ειδών ως κοινή μονάδα μέτρησης</vt:lpstr>
      <vt:lpstr>Σχέση αριθμού ποωδών φυτικών ειδών και δειγματοληπτικών σταθμών στην περιοχή της Θεσσαλονίκης</vt:lpstr>
      <vt:lpstr>Δενδρόγραμμα περιοχών  με ποώδη φυτά για μεταβλητές  (Tree clustering-μεθόδου της ομαδοποιούς ανάλυσης) </vt:lpstr>
      <vt:lpstr>Δείκτης ποικιλότητας Simpson</vt:lpstr>
      <vt:lpstr>Ποιοτικός δείκτης ομοιότητας Sorenson</vt:lpstr>
      <vt:lpstr>Ποσοτικός δείκτης ομοιότητας  Morisita-Horn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Γιώργος Καρρής</dc:creator>
  <cp:lastModifiedBy>user</cp:lastModifiedBy>
  <cp:revision>148</cp:revision>
  <cp:lastPrinted>1601-01-01T00:00:00Z</cp:lastPrinted>
  <dcterms:created xsi:type="dcterms:W3CDTF">1601-01-01T00:00:00Z</dcterms:created>
  <dcterms:modified xsi:type="dcterms:W3CDTF">2024-12-15T11:06:31Z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