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A45D56-C656-21E7-8E42-3AFE1D3E2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6AB2828-9B6A-8D02-0743-1199A50C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70B60D-5AF4-5306-A339-8348EC5A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0D62EA-63D9-95F8-03CD-ECC3E845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F456B2-1A16-4CD3-0650-A81A6AEC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28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4C0EA1-1737-1B11-9E2E-15B957EF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506A5AD-CAA9-DF38-EBA9-119001B25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4BF5A0-49B3-4A66-7ED2-0318958F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3BBE1A-B189-4F54-A49C-3AE287C5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1938CF-F480-61C8-EA5E-CE5A7E52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7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B1ABD1B-CAF1-D03D-9C0C-6A11A0B68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1A69C6-AE5B-516C-D872-C3BEF978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9956A2-BC1A-E52A-3051-E2D52B6E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A4A173-0767-A512-401B-59CACA41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F5E20F-399D-4BF8-DA54-08E8F534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7D065B-8C75-D382-25EC-1DFA2C78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041FE5-EB19-B622-3215-D9FD370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AC751E-C782-3B0A-3E7D-9FE1B5C2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2DC823-9AAD-55FF-0307-204E87ED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6DDA22-9356-CAF9-37A6-6964DE17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4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A43968-6B95-495B-43B9-E28CB986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130AA9-9B19-5B7E-5035-6D3551B5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8F86CB-B004-363C-488C-37C4E2FB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F5524C-F00B-696E-23C0-D3C89DE7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8E47B4-DAF0-2572-EAAA-6328A7DD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6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1A9B57-034C-4B09-D9E4-7D6644C3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EB79E7-D6AF-A938-7FB7-E0D298B34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DF5B1F-F914-3C12-FABE-52B7AFD73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57EA3B-395F-B04B-0279-FF86A909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ABA875E-AEB0-9563-8C73-17A438FC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F5412E3-2AC3-0E7E-76E3-24B6667E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8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D22F41-AD14-490B-73F8-3E0BFB73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843867-BB01-C2B6-9FEB-77F2EB62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8BC5AE1-8609-B8FD-6F94-16B710F9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1F1900-5E4F-B8E0-D31D-F0C0DEAD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D47BFF-30E9-2FCA-7973-8E58A79EC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86308F-2DD9-C6BB-2FDD-1ACC83E9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68944D2-300B-883C-39B8-A1D7572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A55C27A-B415-30DB-F942-90E79A83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7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92FF2-38D5-75E3-C408-6DFDCB91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D46B215-F8FE-5BD8-250D-08BCEA81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95F2BA-E68C-F95D-0704-C5EE2C9B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CBEE1F3-20C6-A49F-2380-3EC92F6A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CE6537C-F92E-AA70-ABFA-841900A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3BFEE4-3490-0473-237F-8B5CFA6C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2F52746-0523-573F-C6B1-FB50EF37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49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EBDE5B-2598-A66A-98CA-B8B6AFE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BDE3E4-42DD-7CC9-3CA2-FB18CD72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1A6A3F-B59E-4A5A-AF05-702CF1520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B91A17-9B34-360E-0EA4-A22D8889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4D1F70-5218-F6A2-F887-E5F0B3F2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0C48BB-B755-82D8-93F2-FCD4B33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83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6F65B1-092B-198C-C4DE-B9C8D726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7B4795C-54F0-455B-DD4F-8BA8450CD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B756DD-9E44-EE66-647D-33781EDC3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D90604-CE06-D4B9-2420-009B6BAA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76119F-A41D-5EF7-9F45-4437CE90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53B949-D723-65EC-8D71-59E9E199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1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CFEB05E-3DE2-DB35-060C-55CB1FBA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003AA5-0EAA-A741-663C-310A985B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1CB193-F3F0-F179-6249-8EA3F2AB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A201-F2C0-4811-9839-9E33D6F7FE36}" type="datetimeFigureOut">
              <a:rPr lang="el-GR" smtClean="0"/>
              <a:t>12/1/2025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0D79CA-7DE2-E324-11D7-B6A26989C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F9D487-BDA9-00E3-96F2-7A764CA04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EE26-1233-48E1-A5BE-141D57DF19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93EE6B8-D789-CD2A-0DE6-E999A291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παρακμή των πόλεων στον πρώιμο Μεσαίωνα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0F3A402-324B-E58F-B191-CE30689CB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u="sng" dirty="0"/>
          </a:p>
          <a:p>
            <a:r>
              <a:rPr lang="el-GR" b="1" u="sng" dirty="0"/>
              <a:t>Τί πιστεύαμε: </a:t>
            </a:r>
            <a:r>
              <a:rPr lang="el-GR" dirty="0"/>
              <a:t>κατά τον πρώιμο Μεσαίωνα, όλες οι πόλεις της δυτικής Ευρώπης παρακμάζουν, ακόμα και πριν από την κατάλυση του </a:t>
            </a:r>
            <a:r>
              <a:rPr lang="el-GR" dirty="0" err="1"/>
              <a:t>δυτ</a:t>
            </a:r>
            <a:r>
              <a:rPr lang="el-GR" dirty="0"/>
              <a:t>. τμήματος της Ρωμαϊκής αυτοκρατορίας</a:t>
            </a:r>
          </a:p>
          <a:p>
            <a:r>
              <a:rPr lang="el-GR" b="1" u="sng" dirty="0"/>
              <a:t>Τί γνωρίζουμε: </a:t>
            </a:r>
            <a:r>
              <a:rPr lang="el-GR" dirty="0"/>
              <a:t>το φαινόμενο υπάρχει αλλά δεν είναι γενικευμένο στο βαθμό που πιστεύαμε κάποτε </a:t>
            </a:r>
          </a:p>
          <a:p>
            <a:r>
              <a:rPr lang="el-GR" b="1" u="sng" dirty="0"/>
              <a:t>Προβηγκία: </a:t>
            </a:r>
            <a:r>
              <a:rPr lang="el-GR" dirty="0"/>
              <a:t>οι πόλεις εξακολουθούν να ανθίζουν και να αναπτύσσουν εμπορικές δραστηριότητες </a:t>
            </a:r>
            <a:endParaRPr lang="el-GR" b="1" u="sng" dirty="0"/>
          </a:p>
          <a:p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119012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AC5131-7CA1-A4AF-6987-0FACEC93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Ρηνανία και Γερμανία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56A63B-5EDD-42DB-8FCF-B4DD73FD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Πόλεις κτισμένες κατά μήκος των συνόρων (</a:t>
            </a:r>
            <a:r>
              <a:rPr lang="it-IT" dirty="0"/>
              <a:t>limes)</a:t>
            </a:r>
            <a:r>
              <a:rPr lang="el-GR" dirty="0"/>
              <a:t>: πιέζονται από τους λαούς της άλλης πλευράς του Δούναβη και του Ρήνου/ πολλές πόλεις της </a:t>
            </a:r>
            <a:r>
              <a:rPr lang="el-GR" dirty="0" err="1"/>
              <a:t>δυτ</a:t>
            </a:r>
            <a:r>
              <a:rPr lang="el-GR" dirty="0"/>
              <a:t>. όχθης του Ρήνου καταστρέφονται οριστικά (Αλαμανοί)</a:t>
            </a:r>
          </a:p>
          <a:p>
            <a:r>
              <a:rPr lang="el-GR" dirty="0"/>
              <a:t>Δούναβης: πέφτουν οχυρά, μεταξύ των οποίων και η Βιέννη</a:t>
            </a:r>
          </a:p>
          <a:p>
            <a:r>
              <a:rPr lang="el-GR" dirty="0"/>
              <a:t>Ορισμένες πόλεις διατηρούν τις βασικές λειτουργίες τους, αλλάζοντας τοποθεσία και χτίζοντας νέα τείχη/ εγκαταλείπονται τα παλιά ρωμαϊκά στρατόπεδα</a:t>
            </a:r>
          </a:p>
          <a:p>
            <a:r>
              <a:rPr lang="el-GR" dirty="0"/>
              <a:t>Άλλες πόλεις διατηρούν την παλιά τους, ρωμαϊκή τοποθεσία</a:t>
            </a:r>
          </a:p>
        </p:txBody>
      </p:sp>
    </p:spTree>
    <p:extLst>
      <p:ext uri="{BB962C8B-B14F-4D97-AF65-F5344CB8AC3E}">
        <p14:creationId xmlns:p14="http://schemas.microsoft.com/office/powerpoint/2010/main" val="424078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C41E6-C3BC-D869-AB83-3AD5B4A1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</a:t>
            </a:r>
            <a:r>
              <a:rPr lang="it-IT" b="1" u="sng" dirty="0"/>
              <a:t>limes </a:t>
            </a:r>
            <a:r>
              <a:rPr lang="el-GR" b="1" u="sng" dirty="0"/>
              <a:t>(όριο)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446BFC-4131-B1C2-3A9A-E78E43311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95" y="1825625"/>
            <a:ext cx="68312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0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2179E-8B81-139C-CD44-AA1C8714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ποταμοί Ρήνος και Δούναβης</a:t>
            </a:r>
          </a:p>
        </p:txBody>
      </p:sp>
      <p:pic>
        <p:nvPicPr>
          <p:cNvPr id="4098" name="Picture 2" descr="iakovos jazz: Η Γεωστρατηγική της Ρωμαϊκής Αυτοκρατορίας">
            <a:extLst>
              <a:ext uri="{FF2B5EF4-FFF2-40B4-BE49-F238E27FC236}">
                <a16:creationId xmlns:a16="http://schemas.microsoft.com/office/drawing/2014/main" id="{9AEEC740-4391-0143-54C8-7778EB2DF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15" y="1825625"/>
            <a:ext cx="62459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1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D55118-E68D-F73B-FCA2-C580EA52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Βαρβαρικές επιδρομές και διαμόρφωση των πόλεων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FFFFD6-F0BC-DB03-013F-086171C26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απειλούμενοι πληθυσμοί μπροστά στον κίνδυνο της δουλείας καταφεύγουν σε οχυρωμένες πόλεις ή στην ενδοχώρα</a:t>
            </a:r>
          </a:p>
          <a:p>
            <a:r>
              <a:rPr lang="el-GR" sz="2400" dirty="0"/>
              <a:t>Οι πόλεις δυσκολεύονται να φιλοξενήσουν νέους πληθυσμούς</a:t>
            </a:r>
          </a:p>
          <a:p>
            <a:r>
              <a:rPr lang="el-GR" sz="2400" dirty="0"/>
              <a:t>Συγκρούσεις και αναταραχές</a:t>
            </a:r>
          </a:p>
          <a:p>
            <a:r>
              <a:rPr lang="el-GR" sz="2400" dirty="0"/>
              <a:t>Σχηματισμός νέων κατοικημένων χώρων μετά την απομάκρυνση του κινδύνου (</a:t>
            </a:r>
            <a:r>
              <a:rPr lang="it-IT" sz="2400" dirty="0"/>
              <a:t>suburbia)</a:t>
            </a:r>
          </a:p>
          <a:p>
            <a:r>
              <a:rPr lang="el-GR" sz="2400" dirty="0"/>
              <a:t>Μεταφέρονται ολόκληρες γειτονιές</a:t>
            </a:r>
          </a:p>
          <a:p>
            <a:r>
              <a:rPr lang="el-GR" sz="2400" dirty="0"/>
              <a:t>Αναζήτηση καταφυγίου σε ύψωμα (όχι πάντοτε – περιπτώσεις μετακίνησης προς τις ακτές)</a:t>
            </a:r>
          </a:p>
          <a:p>
            <a:r>
              <a:rPr lang="el-GR" sz="2400" dirty="0"/>
              <a:t>Επέκταση του τειχισμένου χώρου</a:t>
            </a:r>
          </a:p>
        </p:txBody>
      </p:sp>
    </p:spTree>
    <p:extLst>
      <p:ext uri="{BB962C8B-B14F-4D97-AF65-F5344CB8AC3E}">
        <p14:creationId xmlns:p14="http://schemas.microsoft.com/office/powerpoint/2010/main" val="227324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D6AAB5-4140-B3CE-4027-108F4E80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Άλλοι παράγοντες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35B6B3-3A0C-0833-8BA0-2E419D30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Εμφύλιες συγκρούσεις</a:t>
            </a:r>
          </a:p>
          <a:p>
            <a:r>
              <a:rPr lang="el-GR" dirty="0"/>
              <a:t>Γενικευμένη ληστεία</a:t>
            </a:r>
          </a:p>
          <a:p>
            <a:r>
              <a:rPr lang="el-GR" dirty="0"/>
              <a:t>Επέκταση ελών</a:t>
            </a:r>
          </a:p>
          <a:p>
            <a:r>
              <a:rPr lang="el-GR" dirty="0"/>
              <a:t>Ελονοσία (Τυρρηνική ακτή, Αδριατική)</a:t>
            </a:r>
          </a:p>
          <a:p>
            <a:r>
              <a:rPr lang="el-GR" dirty="0"/>
              <a:t>Εκχείλιση ποταμών</a:t>
            </a:r>
          </a:p>
          <a:p>
            <a:r>
              <a:rPr lang="el-GR" dirty="0"/>
              <a:t>Εκτροπή κοίτης ποταμών (Πάδος)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5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0CA165-7039-A965-9091-6C928AE4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ρόλος του Βυζαντίου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7F1CDC-CE8C-8511-477D-86016609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i="1" dirty="0"/>
          </a:p>
          <a:p>
            <a:r>
              <a:rPr lang="el-GR" dirty="0"/>
              <a:t>Βυζαντινό αμυντικό σύστημα: πόλεις στρατιωτικής υποστήριξης/ δυνατότητα καταφυγίου</a:t>
            </a:r>
          </a:p>
          <a:p>
            <a:r>
              <a:rPr lang="el-GR" dirty="0"/>
              <a:t>Γένοβα (βυζαντινή ως το 641): το 569 υποδέχεται μια ομάδα μιλανέζων/ εγκαθίστανται κάτω από το ρωμαϊκό τείχος, κτίζουν την εκκλησία τους και λατρεύουν τον προστάτη τους, Άγιο Αμβρόσιο</a:t>
            </a:r>
          </a:p>
          <a:p>
            <a:r>
              <a:rPr lang="el-GR" i="1" dirty="0"/>
              <a:t>1204: ο επίσκοπος του Μιλάνου στέλνει πληρεξούσιο στη Γένοβα για να υπερασπίζεται τις ιδιοκτησίες της παροικίας</a:t>
            </a:r>
          </a:p>
          <a:p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25176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7EA41-193C-9DAE-2B7C-88E796AA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Γειά σου, χαρά σου Βενετιά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DCE67FE-4903-1470-095D-30ABA093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Νησιά, λιμνοθάλασσα: κατοικημένα από τα ρωμαϊκά χρόνια/ καλύβια, ψαράδες, αλυκές/ στοιχειώδεις ανταλλαγές με τους κατοίκους της στεριάς</a:t>
            </a:r>
          </a:p>
          <a:p>
            <a:r>
              <a:rPr lang="el-GR" dirty="0"/>
              <a:t>453 – 454: πρώτοι πρόσφυγες λόγω των επιδρομών των </a:t>
            </a:r>
            <a:r>
              <a:rPr lang="el-GR" dirty="0" err="1"/>
              <a:t>Ούννων</a:t>
            </a:r>
            <a:endParaRPr lang="el-GR" dirty="0"/>
          </a:p>
          <a:p>
            <a:r>
              <a:rPr lang="el-GR" dirty="0"/>
              <a:t>Λομβαρδοί, Βούλγαροι, πιθανώς </a:t>
            </a:r>
            <a:r>
              <a:rPr lang="el-GR" dirty="0" err="1"/>
              <a:t>Σάξωνες</a:t>
            </a:r>
            <a:r>
              <a:rPr lang="el-GR" dirty="0"/>
              <a:t>: ωθούν σε εγκατάσταση νέους πληθυσμούς στην περιοχή που προστατεύεται από το Βυζάντιο/ μεταβολή πληθυσμιακής σύνθεσης</a:t>
            </a:r>
          </a:p>
          <a:p>
            <a:r>
              <a:rPr lang="el-GR" dirty="0"/>
              <a:t>Πρόσφυγες από το </a:t>
            </a:r>
            <a:r>
              <a:rPr lang="el-GR" dirty="0" err="1"/>
              <a:t>Άζολο</a:t>
            </a:r>
            <a:r>
              <a:rPr lang="el-GR" dirty="0"/>
              <a:t> (</a:t>
            </a:r>
            <a:r>
              <a:rPr lang="el-GR" dirty="0" err="1"/>
              <a:t>Προάλπεις</a:t>
            </a:r>
            <a:r>
              <a:rPr lang="el-GR" dirty="0"/>
              <a:t>) ιδρύουν το </a:t>
            </a:r>
            <a:r>
              <a:rPr lang="el-GR" dirty="0" err="1"/>
              <a:t>Γιέζολο</a:t>
            </a:r>
            <a:r>
              <a:rPr lang="el-GR" dirty="0"/>
              <a:t> (παράλια)</a:t>
            </a:r>
          </a:p>
          <a:p>
            <a:r>
              <a:rPr lang="el-GR" dirty="0" err="1"/>
              <a:t>Τορτσέλλο</a:t>
            </a:r>
            <a:r>
              <a:rPr lang="el-GR" dirty="0"/>
              <a:t>: το 640, δέχεται τους πρόσφυγες  από την πτώση του βυζαντινού οχυρού του </a:t>
            </a:r>
            <a:r>
              <a:rPr lang="el-GR" dirty="0" err="1"/>
              <a:t>Οπιτέργιου</a:t>
            </a:r>
            <a:endParaRPr lang="el-GR" dirty="0"/>
          </a:p>
          <a:p>
            <a:endParaRPr lang="it-IT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50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688550-ADCD-45D0-22B0-7F0FA797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Γειά σου, χαρά σου Βενετιά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8AAF26-6D0B-78D4-E337-4C33741A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Ενοποιητικό στοιχείο των οικισμών: το Μεγάλο Κανάλι (</a:t>
            </a:r>
            <a:r>
              <a:rPr lang="it-IT" dirty="0"/>
              <a:t>Canal Grande)</a:t>
            </a:r>
            <a:endParaRPr lang="el-GR" dirty="0"/>
          </a:p>
          <a:p>
            <a:r>
              <a:rPr lang="el-GR" dirty="0"/>
              <a:t>Χωρίζει 2 νησιά (</a:t>
            </a:r>
            <a:r>
              <a:rPr lang="el-GR" dirty="0" err="1"/>
              <a:t>Ριάλτο</a:t>
            </a:r>
            <a:r>
              <a:rPr lang="el-GR" dirty="0"/>
              <a:t> και </a:t>
            </a:r>
            <a:r>
              <a:rPr lang="el-GR" dirty="0" err="1"/>
              <a:t>Λούπριο</a:t>
            </a:r>
            <a:r>
              <a:rPr lang="el-GR" dirty="0"/>
              <a:t>)</a:t>
            </a:r>
          </a:p>
          <a:p>
            <a:r>
              <a:rPr lang="el-GR" dirty="0"/>
              <a:t>Ευκολίες ελλιμενισμού για μεγάλα σκάφη</a:t>
            </a:r>
          </a:p>
          <a:p>
            <a:r>
              <a:rPr lang="el-GR" dirty="0"/>
              <a:t>Πληθυσμιακή πυκνότητα</a:t>
            </a:r>
          </a:p>
          <a:p>
            <a:r>
              <a:rPr lang="el-GR" dirty="0"/>
              <a:t>Ανάπτυξη διοικητικού μηχανισμού</a:t>
            </a:r>
          </a:p>
          <a:p>
            <a:r>
              <a:rPr lang="el-GR" dirty="0"/>
              <a:t>Προσέλευση κατοίκων άλλων κοινοτήτων</a:t>
            </a:r>
          </a:p>
          <a:p>
            <a:r>
              <a:rPr lang="el-GR" dirty="0"/>
              <a:t>Εγκατάσταση στο </a:t>
            </a:r>
            <a:r>
              <a:rPr lang="el-GR" dirty="0" err="1"/>
              <a:t>Ντορσοντούρο</a:t>
            </a:r>
            <a:r>
              <a:rPr lang="el-GR" dirty="0"/>
              <a:t> και στο </a:t>
            </a:r>
            <a:r>
              <a:rPr lang="el-GR" dirty="0" err="1"/>
              <a:t>Καναλέτο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15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905FA-EED6-4D7D-C506-D6E735BB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Βενετίας</a:t>
            </a:r>
          </a:p>
        </p:txBody>
      </p:sp>
      <p:pic>
        <p:nvPicPr>
          <p:cNvPr id="4" name="Θέση περιεχομένου 4" descr="Εικόνα που περιέχει κείμενο, χάρτης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474E957-31B8-465B-33E1-CBE7C88D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6" y="1975867"/>
            <a:ext cx="7140657" cy="4351338"/>
          </a:xfrm>
        </p:spPr>
      </p:pic>
    </p:spTree>
    <p:extLst>
      <p:ext uri="{BB962C8B-B14F-4D97-AF65-F5344CB8AC3E}">
        <p14:creationId xmlns:p14="http://schemas.microsoft.com/office/powerpoint/2010/main" val="405801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27172-D416-2A7B-4387-AC03C019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νησί </a:t>
            </a:r>
            <a:r>
              <a:rPr lang="el-GR" b="1" u="sng" dirty="0" err="1"/>
              <a:t>Τορτσέλλο</a:t>
            </a:r>
            <a:endParaRPr lang="el-GR" b="1" u="sng" dirty="0"/>
          </a:p>
        </p:txBody>
      </p:sp>
      <p:pic>
        <p:nvPicPr>
          <p:cNvPr id="5" name="Θέση περιεχομένου 4" descr="Εικόνα που περιέχει κείμενο, χάρτης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B5A9E911-B6B0-7C25-A880-FE0C6F9AB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10" y="1690688"/>
            <a:ext cx="6852427" cy="4351338"/>
          </a:xfrm>
        </p:spPr>
      </p:pic>
    </p:spTree>
    <p:extLst>
      <p:ext uri="{BB962C8B-B14F-4D97-AF65-F5344CB8AC3E}">
        <p14:creationId xmlns:p14="http://schemas.microsoft.com/office/powerpoint/2010/main" val="4359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DAD56B-0759-9E9E-5769-69D0395C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Προβηγκίας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D0FAC2-32A6-F0F9-5886-984080DC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36173" y="1825625"/>
            <a:ext cx="18252532" cy="679142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 descr="Η περιοχή της Προβηγκίας-Άλπεις-Κυανή Ακτή">
            <a:extLst>
              <a:ext uri="{FF2B5EF4-FFF2-40B4-BE49-F238E27FC236}">
                <a16:creationId xmlns:a16="http://schemas.microsoft.com/office/drawing/2014/main" id="{674FC3CC-C201-E60F-207C-B447FA9E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3" y="2528888"/>
            <a:ext cx="3306618" cy="28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6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2831B-0BBA-D910-1E85-01D118C4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βαρβαρική πόλη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FA21D5-DB1C-4FF1-9F52-8F1EB1D6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Ρωμαϊκές επιβιώσεις/ πολιτική </a:t>
            </a:r>
            <a:r>
              <a:rPr lang="el-GR" dirty="0" err="1"/>
              <a:t>Μεροβιγγείων</a:t>
            </a:r>
            <a:r>
              <a:rPr lang="el-GR" dirty="0"/>
              <a:t> – </a:t>
            </a:r>
            <a:r>
              <a:rPr lang="el-GR" dirty="0" err="1"/>
              <a:t>Καρολιδών</a:t>
            </a:r>
            <a:endParaRPr lang="el-GR" dirty="0"/>
          </a:p>
          <a:p>
            <a:r>
              <a:rPr lang="el-GR" dirty="0"/>
              <a:t>Αναδιοργάνωση εμπνευσμένη από το Ρωμαϊκό παρελθόν</a:t>
            </a:r>
          </a:p>
          <a:p>
            <a:r>
              <a:rPr lang="el-GR" dirty="0"/>
              <a:t>Βάρβαροι βασιλείς: δεν περιφρονούν πάντα τις πόλεις</a:t>
            </a:r>
          </a:p>
          <a:p>
            <a:r>
              <a:rPr lang="el-GR" dirty="0"/>
              <a:t>Νέα φυσιογνωμία πόλεων: εγκατάσταση επισκόπων, ανέγερση ναών, άνοιγμα εμπορικών δρόμων προς το Βορρά και την Ανατολή</a:t>
            </a:r>
          </a:p>
          <a:p>
            <a:r>
              <a:rPr lang="el-GR" dirty="0"/>
              <a:t>Νέες γειτονιές, αποθήκες, βιοτεχνίες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12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DD2C83-B9E9-FF9A-1008-B28C60D0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Ορισμένες περιπτώσεις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26B25-4701-B647-5073-34072C64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Τολέδο: πρωτεύουσα των Βησιγότθων, μετά από </a:t>
            </a:r>
            <a:r>
              <a:rPr lang="el-GR" dirty="0" err="1"/>
              <a:t>Μπορντώ</a:t>
            </a:r>
            <a:r>
              <a:rPr lang="el-GR" dirty="0"/>
              <a:t>, </a:t>
            </a:r>
            <a:r>
              <a:rPr lang="el-GR" dirty="0" err="1"/>
              <a:t>Τουλούζ</a:t>
            </a:r>
            <a:r>
              <a:rPr lang="el-GR" dirty="0"/>
              <a:t>, </a:t>
            </a:r>
            <a:r>
              <a:rPr lang="el-GR" dirty="0" err="1"/>
              <a:t>Ναρβόννη</a:t>
            </a:r>
            <a:r>
              <a:rPr lang="el-GR" dirty="0"/>
              <a:t>/ 568 – 586: καθεδρικός αφιερωμένος στην Παναγία, ναός Πέτρου και Παύλου</a:t>
            </a:r>
          </a:p>
          <a:p>
            <a:r>
              <a:rPr lang="el-GR" dirty="0"/>
              <a:t>Γενεύη: </a:t>
            </a:r>
            <a:r>
              <a:rPr lang="el-GR" dirty="0" err="1"/>
              <a:t>Βουργουνδοί</a:t>
            </a:r>
            <a:endParaRPr lang="el-GR" dirty="0"/>
          </a:p>
          <a:p>
            <a:r>
              <a:rPr lang="el-GR" dirty="0"/>
              <a:t>Φράγκοι: βασιλικά παλάτια σε Τουρνέ. </a:t>
            </a:r>
            <a:r>
              <a:rPr lang="el-GR" dirty="0" err="1"/>
              <a:t>Σενλί</a:t>
            </a:r>
            <a:r>
              <a:rPr lang="el-GR" dirty="0"/>
              <a:t>, Παρίσι/ δεν αναμειγνύονται με τοπικούς πληθυσμούς – αξιοποιούν δευτερεύοντα αστικά κέντρα</a:t>
            </a:r>
          </a:p>
          <a:p>
            <a:r>
              <a:rPr lang="el-GR" dirty="0" err="1"/>
              <a:t>Οστρογότθοι</a:t>
            </a:r>
            <a:r>
              <a:rPr lang="el-GR" dirty="0"/>
              <a:t>: προτιμούν τα ήδη οργανωμένα αστικά κέντρα, όπως η Ραβέννα</a:t>
            </a:r>
          </a:p>
        </p:txBody>
      </p:sp>
    </p:spTree>
    <p:extLst>
      <p:ext uri="{BB962C8B-B14F-4D97-AF65-F5344CB8AC3E}">
        <p14:creationId xmlns:p14="http://schemas.microsoft.com/office/powerpoint/2010/main" val="128215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69E00-674A-615A-D4E8-6C495DD2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οργάνωση της πόλης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B39A79-67C2-749D-6400-3865CDEB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Παλάτι: χρησιμοποιεί τα κτίρια της ρωμαϊκής διοίκησης σε πόλη και ύπαιθρο</a:t>
            </a:r>
          </a:p>
          <a:p>
            <a:r>
              <a:rPr lang="el-GR" sz="2400" dirty="0"/>
              <a:t>Βασιλική εγκατάσταση: ακόμα και σε μικρή πόλη, προσελκύει τεχνίτες και προμηθευτές/ μικρή πρωτεύουσα</a:t>
            </a:r>
          </a:p>
          <a:p>
            <a:r>
              <a:rPr lang="el-GR" sz="2400" dirty="0"/>
              <a:t>Δούκες, </a:t>
            </a:r>
            <a:r>
              <a:rPr lang="el-GR" sz="2400" dirty="0" err="1"/>
              <a:t>κόμητες</a:t>
            </a:r>
            <a:r>
              <a:rPr lang="el-GR" sz="2400" dirty="0"/>
              <a:t>: εγκαθίστανται σε ρωμαϊκά κτίρια/ συντηρούν βασιλικούς ναούς, χρησιμοποιούν θέρμες, στρατόπεδα, σιταποθήκες</a:t>
            </a:r>
          </a:p>
          <a:p>
            <a:r>
              <a:rPr lang="el-GR" sz="2400" dirty="0"/>
              <a:t>Χ</a:t>
            </a:r>
            <a:r>
              <a:rPr lang="el-GR" sz="2400"/>
              <a:t>τίζονται </a:t>
            </a:r>
            <a:r>
              <a:rPr lang="el-GR" sz="2400" dirty="0"/>
              <a:t>νέες πόλεις, συντηρούνται οι παλιές</a:t>
            </a:r>
          </a:p>
          <a:p>
            <a:r>
              <a:rPr lang="el-GR" sz="2400" dirty="0"/>
              <a:t>Έδρα διοίκησης: αποκτούν μνημειακό χαρακτήρα</a:t>
            </a:r>
          </a:p>
          <a:p>
            <a:r>
              <a:rPr lang="el-GR" sz="2400" dirty="0" err="1"/>
              <a:t>Σουασόν</a:t>
            </a:r>
            <a:r>
              <a:rPr lang="el-GR" sz="2400" dirty="0"/>
              <a:t>: πρωτεύουσα του </a:t>
            </a:r>
            <a:r>
              <a:rPr lang="el-GR" sz="2400" dirty="0" err="1"/>
              <a:t>Κλόβι</a:t>
            </a:r>
            <a:r>
              <a:rPr lang="el-GR" sz="2400" dirty="0"/>
              <a:t> </a:t>
            </a:r>
          </a:p>
          <a:p>
            <a:r>
              <a:rPr lang="el-GR" sz="2400" dirty="0"/>
              <a:t>Παβία (</a:t>
            </a:r>
            <a:r>
              <a:rPr lang="it-IT" sz="2400" dirty="0"/>
              <a:t>Tricinum)</a:t>
            </a:r>
            <a:r>
              <a:rPr lang="el-GR" sz="2400" dirty="0"/>
              <a:t>: οι Γότθοι κτίζουν θέρμες, παλάτι, αμφιθέατρο/ 632: πρωτεύουσα των Λομβαρδών μετά τη </a:t>
            </a:r>
            <a:r>
              <a:rPr lang="el-GR" sz="2400" dirty="0" err="1"/>
              <a:t>Μόντσα</a:t>
            </a:r>
            <a:r>
              <a:rPr lang="el-GR" sz="2400" dirty="0"/>
              <a:t> και το Μιλάνο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8797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55B7A-022C-807B-1AFF-0F25B5FF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</a:t>
            </a:r>
            <a:r>
              <a:rPr lang="el-GR" b="1" u="sng" dirty="0" err="1"/>
              <a:t>καρολίγγεια</a:t>
            </a:r>
            <a:r>
              <a:rPr lang="el-GR" b="1" u="sng" dirty="0"/>
              <a:t> πόλη – </a:t>
            </a:r>
            <a:r>
              <a:rPr lang="el-GR" b="1" u="sng" dirty="0" err="1"/>
              <a:t>Κομπιέν</a:t>
            </a:r>
            <a:r>
              <a:rPr lang="el-GR" b="1" u="sng" dirty="0"/>
              <a:t>, Άαχεν</a:t>
            </a:r>
          </a:p>
        </p:txBody>
      </p:sp>
      <p:pic>
        <p:nvPicPr>
          <p:cNvPr id="6" name="Picture 4" descr="η Λειψανοθήκη: 40 - Το φυλαχτό του Καρλομάγνου">
            <a:extLst>
              <a:ext uri="{FF2B5EF4-FFF2-40B4-BE49-F238E27FC236}">
                <a16:creationId xmlns:a16="http://schemas.microsoft.com/office/drawing/2014/main" id="{14A416AA-D163-5B95-0875-F7E5F850FB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60275"/>
            <a:ext cx="5181600" cy="32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12A52AD5-EC84-808A-0ED2-1F91260E15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u="sng" dirty="0"/>
              <a:t>Τα παλάτια</a:t>
            </a:r>
          </a:p>
          <a:p>
            <a:r>
              <a:rPr lang="el-GR" dirty="0"/>
              <a:t>Ναοί και παλάτια όπου υπηρετούν ιερείς και φυλάσσονται ιερά λείψανα</a:t>
            </a:r>
          </a:p>
          <a:p>
            <a:r>
              <a:rPr lang="el-GR" dirty="0"/>
              <a:t>Κτισμένα σε δάσος (χώρος κυνηγιού και ξυλείας, σε κομβικά σημεία δρόμων)</a:t>
            </a:r>
          </a:p>
          <a:p>
            <a:r>
              <a:rPr lang="el-GR" dirty="0"/>
              <a:t>Σχεδόν πανομοιότυπα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69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1B7418-9121-0B05-2653-67423CD9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διάταξη των παλατιών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0205301-15F4-74DA-135E-CA91B9B37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2 σύνολα: α) καθαυτό βασιλική κατοικία με πύργο στο Βορρά – β) βασιλικός ναός και τα παραρτήματά του στο Νότο</a:t>
            </a:r>
          </a:p>
          <a:p>
            <a:r>
              <a:rPr lang="el-GR" dirty="0"/>
              <a:t>Ανατολικά: θέρμες, λουτρά, στάβλοι, αυλές, χώροι για τους εμπόρους και τους βιοτέχνες</a:t>
            </a:r>
          </a:p>
          <a:p>
            <a:r>
              <a:rPr lang="el-GR" dirty="0"/>
              <a:t>Επιβλητικό σύνολο, δεσπόζει σε πόλη με προδιαγραφές πρωτεύουσας</a:t>
            </a:r>
          </a:p>
          <a:p>
            <a:r>
              <a:rPr lang="el-GR" dirty="0"/>
              <a:t>Κομπιένη: νομισματοκοπείο, ζυθοποιία, ταβέρνες/ πόλη στέψεων, ταφής και ανακήρυξης βασιλιάδων</a:t>
            </a:r>
          </a:p>
        </p:txBody>
      </p:sp>
    </p:spTree>
    <p:extLst>
      <p:ext uri="{BB962C8B-B14F-4D97-AF65-F5344CB8AC3E}">
        <p14:creationId xmlns:p14="http://schemas.microsoft.com/office/powerpoint/2010/main" val="237934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44535-D56E-FEC6-F27A-843F4199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η άμυνα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06C48A-D687-64B9-13CC-C6991A5A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Ρωμαϊκή κληρονομιά – συνεχίζεται από τους </a:t>
            </a:r>
            <a:r>
              <a:rPr lang="el-GR" sz="2400" dirty="0" err="1"/>
              <a:t>καρολίγγειους</a:t>
            </a:r>
            <a:endParaRPr lang="el-GR" sz="2400" dirty="0"/>
          </a:p>
          <a:p>
            <a:r>
              <a:rPr lang="el-GR" sz="2400" dirty="0"/>
              <a:t>Δεν υπάρχει αμυντικό κρατικό σύνορο</a:t>
            </a:r>
          </a:p>
          <a:p>
            <a:r>
              <a:rPr lang="el-GR" sz="2400" dirty="0"/>
              <a:t>Σύστημα αμυντικών κόμβων, φρουρίων, σημείων υποστήριξης, κέντρων συγκέντρωσης στρατευσίμων, σημείων </a:t>
            </a:r>
            <a:r>
              <a:rPr lang="el-GR" sz="2400" dirty="0" err="1"/>
              <a:t>εκστρατεύσεων</a:t>
            </a:r>
            <a:r>
              <a:rPr lang="el-GR" sz="2400" dirty="0"/>
              <a:t>, καταφυγίων</a:t>
            </a:r>
          </a:p>
          <a:p>
            <a:r>
              <a:rPr lang="el-GR" sz="2400" dirty="0"/>
              <a:t>Σαξονικοί πόλεμοι: δημιουργούνται πολλές νέες εγκαταστάσεις, κυρίως φρούρια</a:t>
            </a:r>
          </a:p>
          <a:p>
            <a:r>
              <a:rPr lang="el-GR" sz="2400" dirty="0"/>
              <a:t>Όσα βρίσκονται σε κομβικά σημεία (αμυντικά ή οδικά) εξελίσσονται σε επισκοπές ή πολιτείες </a:t>
            </a:r>
            <a:r>
              <a:rPr lang="it-IT" sz="2400" dirty="0"/>
              <a:t>(civitates)</a:t>
            </a:r>
            <a:endParaRPr lang="el-GR" sz="2400" dirty="0"/>
          </a:p>
          <a:p>
            <a:r>
              <a:rPr lang="el-GR" sz="2400" dirty="0"/>
              <a:t>Μέσα στα φρούρια, συχνά χτίζεται ένα μοναστήρι</a:t>
            </a:r>
          </a:p>
        </p:txBody>
      </p:sp>
    </p:spTree>
    <p:extLst>
      <p:ext uri="{BB962C8B-B14F-4D97-AF65-F5344CB8AC3E}">
        <p14:creationId xmlns:p14="http://schemas.microsoft.com/office/powerpoint/2010/main" val="4594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DE42EC-0C61-D397-B947-339454DA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Άγιος </a:t>
            </a:r>
            <a:r>
              <a:rPr lang="el-GR" b="1" u="sng" dirty="0" err="1"/>
              <a:t>Βονιφάτιος</a:t>
            </a:r>
            <a:r>
              <a:rPr lang="el-GR" b="1" u="sng" dirty="0"/>
              <a:t> και η επισκοπή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417DCB-CDD7-B276-62B1-09734BCC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l-GR" dirty="0" err="1"/>
              <a:t>Βύρτσμπουργκ</a:t>
            </a:r>
            <a:r>
              <a:rPr lang="el-GR" dirty="0"/>
              <a:t>, 2) </a:t>
            </a:r>
            <a:r>
              <a:rPr lang="el-GR" dirty="0" err="1"/>
              <a:t>Έρφουρτ</a:t>
            </a:r>
            <a:r>
              <a:rPr lang="el-GR" dirty="0"/>
              <a:t>, 3) </a:t>
            </a:r>
            <a:r>
              <a:rPr lang="el-GR" dirty="0" err="1"/>
              <a:t>Μπύραμπουργκ</a:t>
            </a:r>
            <a:r>
              <a:rPr lang="el-GR" dirty="0"/>
              <a:t> (ενιαία επισκοπή)</a:t>
            </a:r>
          </a:p>
          <a:p>
            <a:r>
              <a:rPr lang="el-GR" dirty="0"/>
              <a:t>Βασικό κύτταρο: το κάστρο</a:t>
            </a:r>
          </a:p>
          <a:p>
            <a:r>
              <a:rPr lang="el-GR" dirty="0"/>
              <a:t>1) </a:t>
            </a:r>
            <a:r>
              <a:rPr lang="el-GR" dirty="0" err="1"/>
              <a:t>Καστέλλο</a:t>
            </a:r>
            <a:r>
              <a:rPr lang="el-GR" dirty="0"/>
              <a:t> από το 740 (από </a:t>
            </a:r>
            <a:r>
              <a:rPr lang="el-GR" dirty="0" err="1"/>
              <a:t>δουκική</a:t>
            </a:r>
            <a:r>
              <a:rPr lang="el-GR" dirty="0"/>
              <a:t> οικογένεια)/ ο ναός γίνεται καθεδρικός/ σχηματίζεται βασιλική αυλή/ διερχόμενοι έμποροι: τελωνείο, νομίσματα/μόνιμη έδρα επισκόπου/ η πόλη αποκτά διοικητικές αρμοδιότητες</a:t>
            </a:r>
          </a:p>
          <a:p>
            <a:r>
              <a:rPr lang="el-GR" dirty="0"/>
              <a:t>2) Κωμόπολη που περιβάλλεται από φρούριο και περιλαμβάνει μοναστήρι και μερικές εκκλησίες/ περιοδική φιλοξενία επισκόπου/ βασιλική αυλή, αποθήκες για την εξυπηρέτηση των εμπόρων/ νέες οικοδομές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18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B5E6E0-2EF7-BEE4-50D0-78C14E32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Άγιος </a:t>
            </a:r>
            <a:r>
              <a:rPr lang="el-GR" b="1" u="sng" dirty="0" err="1"/>
              <a:t>Βονιφάτιος</a:t>
            </a:r>
            <a:r>
              <a:rPr lang="el-GR" b="1" u="sng" dirty="0"/>
              <a:t> και η επισκοπή του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C6D74D-A6DB-D82E-5974-23607E26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3) Φρούριο (</a:t>
            </a:r>
            <a:r>
              <a:rPr lang="it-IT" dirty="0"/>
              <a:t>oppidum)</a:t>
            </a:r>
            <a:r>
              <a:rPr lang="el-GR" dirty="0"/>
              <a:t> χτισμένο γύρω στα 700</a:t>
            </a:r>
          </a:p>
          <a:p>
            <a:r>
              <a:rPr lang="el-GR" dirty="0"/>
              <a:t>Καμμιά επέκταση της αρχικής εγκατάστασης</a:t>
            </a:r>
          </a:p>
          <a:p>
            <a:r>
              <a:rPr lang="el-GR" dirty="0"/>
              <a:t>746: μόνιμη διαμονή επισκόπου για λίγα χρόνια</a:t>
            </a:r>
          </a:p>
          <a:p>
            <a:r>
              <a:rPr lang="el-GR" dirty="0"/>
              <a:t>Το φρούριο (100 μέτρα πάνω από το ποτάμι) εγκαταλείπεται λόγω των πολέμων</a:t>
            </a:r>
          </a:p>
          <a:p>
            <a:r>
              <a:rPr lang="el-GR" dirty="0"/>
              <a:t>Αναπτύσσεται στην κοιλάδα μια νέα πόλη, το </a:t>
            </a:r>
            <a:r>
              <a:rPr lang="el-GR" dirty="0" err="1"/>
              <a:t>Φρίτζλαρ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946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17651D-550F-AE48-3412-D14AE516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Γερμανίας</a:t>
            </a:r>
          </a:p>
        </p:txBody>
      </p:sp>
      <p:pic>
        <p:nvPicPr>
          <p:cNvPr id="1026" name="Picture 2" descr="Alemanha Mapa Político Estados República Federal Alemanha Com Capital ...">
            <a:extLst>
              <a:ext uri="{FF2B5EF4-FFF2-40B4-BE49-F238E27FC236}">
                <a16:creationId xmlns:a16="http://schemas.microsoft.com/office/drawing/2014/main" id="{61F12378-3667-EB21-2ECE-155CFB7DF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352" y="467208"/>
            <a:ext cx="5123900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6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27EC2-F6EE-E260-FC9E-6CF8DFFC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πόλεις στην Αγγλία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982424-7379-E3EF-765B-F6B9DD75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το 850, επισκευάζονται τα παλιά τείχη ή κτίζονται καινούργια</a:t>
            </a:r>
          </a:p>
          <a:p>
            <a:r>
              <a:rPr lang="el-GR" dirty="0"/>
              <a:t>Οι πόλεις μετατρέπονται σε απλούς οικισμούς (</a:t>
            </a:r>
            <a:r>
              <a:rPr lang="en-US" dirty="0"/>
              <a:t>burghs)</a:t>
            </a:r>
          </a:p>
          <a:p>
            <a:r>
              <a:rPr lang="el-GR" dirty="0"/>
              <a:t>Ανατολική Αγγλία: οι Δανοί ενισχύουν τα τείχη της Υόρκης και ιδρύουν νοτιότερα 5 οικισμούς (</a:t>
            </a:r>
            <a:r>
              <a:rPr lang="en-US" dirty="0" err="1"/>
              <a:t>buroughs</a:t>
            </a:r>
            <a:r>
              <a:rPr lang="en-US" dirty="0"/>
              <a:t>)</a:t>
            </a:r>
            <a:r>
              <a:rPr lang="el-GR" dirty="0"/>
              <a:t>: Στάνφορντ, </a:t>
            </a:r>
            <a:r>
              <a:rPr lang="el-GR" dirty="0" err="1"/>
              <a:t>Νότιγχαμ</a:t>
            </a:r>
            <a:r>
              <a:rPr lang="el-GR" dirty="0"/>
              <a:t>, Ντέρμπυ, Λίνκολν, </a:t>
            </a:r>
            <a:r>
              <a:rPr lang="el-GR" dirty="0" err="1"/>
              <a:t>Λέιτσεστερ</a:t>
            </a:r>
            <a:endParaRPr lang="el-GR" dirty="0"/>
          </a:p>
          <a:p>
            <a:r>
              <a:rPr lang="el-GR" dirty="0"/>
              <a:t>Βασιλείς </a:t>
            </a:r>
            <a:r>
              <a:rPr lang="el-GR" dirty="0" err="1"/>
              <a:t>Ουέσσεξ</a:t>
            </a:r>
            <a:r>
              <a:rPr lang="el-GR" dirty="0"/>
              <a:t>: ενισχύουν τα τείχη της πρωτεύουσάς τους (</a:t>
            </a:r>
            <a:r>
              <a:rPr lang="el-GR" dirty="0" err="1"/>
              <a:t>Ουϊντσεστερ</a:t>
            </a:r>
            <a:r>
              <a:rPr lang="el-GR" dirty="0"/>
              <a:t>)/ χτίζουν παντού φρούρια που δεν απέχουν μεταξύ τους πάνω από 20 μίλια</a:t>
            </a:r>
          </a:p>
        </p:txBody>
      </p:sp>
    </p:spTree>
    <p:extLst>
      <p:ext uri="{BB962C8B-B14F-4D97-AF65-F5344CB8AC3E}">
        <p14:creationId xmlns:p14="http://schemas.microsoft.com/office/powerpoint/2010/main" val="94834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BC8BB-5486-A2A2-AB4C-6694B1B5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Μια παρέκβαση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E96F26-2677-E8F3-4D58-391B7494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Πόλη: </a:t>
            </a:r>
            <a:r>
              <a:rPr lang="el-GR" dirty="0"/>
              <a:t>στην Ιστορία, ως πόλη δεν εννοείται μόνο ο </a:t>
            </a:r>
            <a:r>
              <a:rPr lang="el-GR" dirty="0" err="1"/>
              <a:t>οικούμενος</a:t>
            </a:r>
            <a:r>
              <a:rPr lang="el-GR" dirty="0"/>
              <a:t> χώρος, αλλά και οι οικονομικές δραστηριότητες και οι σχέσεις παραγωγής που αναπτύσσονται μέσα σε αυτήν</a:t>
            </a:r>
          </a:p>
          <a:p>
            <a:r>
              <a:rPr lang="el-GR" b="1" u="sng" dirty="0"/>
              <a:t>Αστικές οικονομικές δραστηριότητες: </a:t>
            </a:r>
            <a:r>
              <a:rPr lang="el-GR" dirty="0"/>
              <a:t>εμπόριο, μεταποίηση (βιοτεχνία, βιομηχανία)</a:t>
            </a:r>
          </a:p>
          <a:p>
            <a:r>
              <a:rPr lang="el-GR" b="1" u="sng" dirty="0"/>
              <a:t>Σχέσεις παραγωγής: </a:t>
            </a:r>
            <a:r>
              <a:rPr lang="el-GR" dirty="0"/>
              <a:t>δουλοκτητικού τύπου στην αρχαιότητα, </a:t>
            </a:r>
            <a:r>
              <a:rPr lang="el-GR" dirty="0">
                <a:solidFill>
                  <a:srgbClr val="C00000"/>
                </a:solidFill>
              </a:rPr>
              <a:t>συντεχνιακό σύστημα στο Μεσαίωνα,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καπιταλισμός στα νεότερα χρόνια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18424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4C992-9890-75DA-57B6-49288E88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 στην Αγγλία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763ED0-8AB3-713C-D116-8DEDD906C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Πολιτική βούληση  για το σχεδιασμό ή την ανανέωση ενός δικτύου πόλεων</a:t>
            </a:r>
          </a:p>
          <a:p>
            <a:r>
              <a:rPr lang="el-GR" dirty="0"/>
              <a:t>Οι νέες πόλεις υποστηρίζουν το βασιλιά/ τις χρησιμοποιεί ως καταφύγιο, για τη διαμονή του, για τις συνελεύσεις του και για τη φρουρά του</a:t>
            </a:r>
          </a:p>
          <a:p>
            <a:r>
              <a:rPr lang="el-GR" dirty="0"/>
              <a:t>Αποφεύγεται η δημιουργία πρωτεύουσας για να κατανέμονται οι διοικητικές αρμοδιότητες σε περισσότερα κέντρα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413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6DB48F-D08E-FF87-6C33-B13B3684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βρετανικών νησιών</a:t>
            </a:r>
          </a:p>
        </p:txBody>
      </p:sp>
      <p:pic>
        <p:nvPicPr>
          <p:cNvPr id="4" name="Picture 2" descr="Great Britain: Sustrans/CycleCity Cycling Maps of Great Britain ...">
            <a:extLst>
              <a:ext uri="{FF2B5EF4-FFF2-40B4-BE49-F238E27FC236}">
                <a16:creationId xmlns:a16="http://schemas.microsoft.com/office/drawing/2014/main" id="{F3B62D62-3ECC-FD69-3BBA-CE42F8F13E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09" y="1825625"/>
            <a:ext cx="27581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89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133CE-9543-BDD9-AB34-9E4A2132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ο επίσκοπος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2B90ED-EB30-C37D-4ACE-44A81AE4F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Σημαντικός ρόλος για τη συνέχεια της επιβίωσης και την ανάπτυξη της πόλης</a:t>
            </a:r>
          </a:p>
          <a:p>
            <a:r>
              <a:rPr lang="el-GR" sz="2400" dirty="0"/>
              <a:t>Η ανάπτυξη των πόλεων που προέκυψαν μετά από κατάκτηση ξεκινά γύρω από μια συνήθως οχυρωμένη επισκοπική εγκατάσταση</a:t>
            </a:r>
          </a:p>
          <a:p>
            <a:r>
              <a:rPr lang="el-GR" sz="2400" dirty="0"/>
              <a:t>Ο καθεδρικός και τα παραρτήματά του, οι οχυρωμένες μονές και τα προσκυνήματα λειτουργούν ως καταφύγια για τον πληθυσμό</a:t>
            </a:r>
          </a:p>
          <a:p>
            <a:r>
              <a:rPr lang="el-GR" sz="2400" dirty="0"/>
              <a:t>Λείψανα: ασκούν έλξη στον πληθυσμό, αλλά και στον ίδιο τον επίσκοπο που εγκαταλείπει τη μόνιμη έδρα του</a:t>
            </a:r>
          </a:p>
          <a:p>
            <a:r>
              <a:rPr lang="el-GR" sz="2400" dirty="0"/>
              <a:t>Ιδρύονται ναοί, μοναστήρια, νοσοκομεία, ενοριακοί ναοί</a:t>
            </a:r>
          </a:p>
          <a:p>
            <a:r>
              <a:rPr lang="el-GR" sz="2400" dirty="0"/>
              <a:t>Οι καθεδρικοί μετατρέπονται σε οικιστικά σύνολα</a:t>
            </a:r>
          </a:p>
          <a:p>
            <a:r>
              <a:rPr lang="el-GR" sz="2400" dirty="0"/>
              <a:t>Μονές έξω από τα τείχη μετατρέπονται σε πυρήνες προαστίων</a:t>
            </a:r>
          </a:p>
        </p:txBody>
      </p:sp>
    </p:spTree>
    <p:extLst>
      <p:ext uri="{BB962C8B-B14F-4D97-AF65-F5344CB8AC3E}">
        <p14:creationId xmlns:p14="http://schemas.microsoft.com/office/powerpoint/2010/main" val="306851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CAA8E-A733-9FE2-C446-4897183C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το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30E9F8-564F-C733-0801-6C49C707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Ανάπτυξη πόλεων γύρω από εμπορικές δραστηριότητες (λιμάνια ή εμπορικές εγκαταστάσεις</a:t>
            </a:r>
          </a:p>
          <a:p>
            <a:r>
              <a:rPr lang="el-GR" dirty="0"/>
              <a:t>Παρακμάζει το εμπόριο των πολυτελών προϊόντων και των μεγάλων, χερσαίων και θαλάσσιων, εμπορικών οδών</a:t>
            </a:r>
          </a:p>
          <a:p>
            <a:r>
              <a:rPr lang="el-GR" dirty="0"/>
              <a:t>Συνεχίζεται (και κυριαρχεί) το εμπόριο προϊόντων καθημερινής χρήσης (τροφίμων και υφασμάτων)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27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8EA71-62A9-D562-0E34-F3F9824A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το εμπόριο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E40802-E2BE-919E-6965-CA2248260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Δυσκολίες στην ανάπτυξη του εμπορίου: περιπέτειες, ανταγωνισμός, αλλαγή δρόμων</a:t>
            </a:r>
          </a:p>
          <a:p>
            <a:r>
              <a:rPr lang="el-GR" dirty="0"/>
              <a:t>Μεγαλύτερη δυσκολία στις θαλάσσιες επικοινωνίες (σύνδεση Βόρειας Θάλασσας με Μάγχη και Βαλτική)</a:t>
            </a:r>
          </a:p>
          <a:p>
            <a:r>
              <a:rPr lang="el-GR" dirty="0"/>
              <a:t>Τα ποτάμια είναι οι βασικοί δρόμοι σύνδεσης με την ηπειρωτική Ευρώπη</a:t>
            </a:r>
          </a:p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αι.: χάνονται οι εμπορικοί σταθμοί που συγκέντρωναν ξένους εμπόρους, χωρίς ρίζες στο ντόπιο πληθυσμό (</a:t>
            </a:r>
            <a:r>
              <a:rPr lang="el-GR" dirty="0" err="1"/>
              <a:t>Σάξωνες</a:t>
            </a:r>
            <a:r>
              <a:rPr lang="el-GR" dirty="0"/>
              <a:t>, </a:t>
            </a:r>
            <a:r>
              <a:rPr lang="el-GR" dirty="0" err="1"/>
              <a:t>Φρίσσιοι</a:t>
            </a:r>
            <a:r>
              <a:rPr lang="el-GR" dirty="0"/>
              <a:t>, Εβραίοι)</a:t>
            </a:r>
          </a:p>
          <a:p>
            <a:r>
              <a:rPr lang="el-GR" dirty="0"/>
              <a:t>Οι πόλεις – αποβάθρες, δημιουργημένες για τις ανάγκες του εμπορίου, είναι εφήμερες</a:t>
            </a:r>
          </a:p>
        </p:txBody>
      </p:sp>
    </p:spTree>
    <p:extLst>
      <p:ext uri="{BB962C8B-B14F-4D97-AF65-F5344CB8AC3E}">
        <p14:creationId xmlns:p14="http://schemas.microsoft.com/office/powerpoint/2010/main" val="2397749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E70044D-E897-47A1-AF2B-5F4EDA9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Βαλτική και η Βόρεια Θάλασσα</a:t>
            </a:r>
          </a:p>
        </p:txBody>
      </p:sp>
      <p:pic>
        <p:nvPicPr>
          <p:cNvPr id="7" name="Picture 2" descr="Large detailed map of North Sea with cities and towns">
            <a:extLst>
              <a:ext uri="{FF2B5EF4-FFF2-40B4-BE49-F238E27FC236}">
                <a16:creationId xmlns:a16="http://schemas.microsoft.com/office/drawing/2014/main" id="{6D063C6E-ECCB-2A0B-78DD-C3EC64F077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68450"/>
            <a:ext cx="39743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BA970A5-0AD3-3B60-8D80-6F0D761D89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63" y="1643857"/>
            <a:ext cx="40654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1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D2AFD-523E-9FE3-953B-7242F1F0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το εμπόριο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0FE0D4-874F-63B0-D8EB-31D04704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Επιβιώνουν οι πόλεις – στρατηγικά σημεία/ βασιλείς ή </a:t>
            </a:r>
            <a:r>
              <a:rPr lang="el-GR" dirty="0" err="1"/>
              <a:t>κόμητες</a:t>
            </a:r>
            <a:r>
              <a:rPr lang="el-GR" dirty="0"/>
              <a:t> τις ενισχύουν με φρούρια για την προστασία των κατοίκων</a:t>
            </a:r>
          </a:p>
          <a:p>
            <a:r>
              <a:rPr lang="el-GR" dirty="0"/>
              <a:t>Μάαστριχτ, </a:t>
            </a:r>
            <a:r>
              <a:rPr lang="el-GR" dirty="0" err="1"/>
              <a:t>Ρουέν</a:t>
            </a:r>
            <a:r>
              <a:rPr lang="el-GR" dirty="0"/>
              <a:t>, Αμιένη, </a:t>
            </a:r>
            <a:r>
              <a:rPr lang="el-GR" dirty="0" err="1"/>
              <a:t>Μοντρέ</a:t>
            </a:r>
            <a:r>
              <a:rPr lang="el-GR" dirty="0"/>
              <a:t> – </a:t>
            </a:r>
            <a:r>
              <a:rPr lang="el-GR" dirty="0" err="1"/>
              <a:t>συρ</a:t>
            </a:r>
            <a:r>
              <a:rPr lang="el-GR" dirty="0"/>
              <a:t> – </a:t>
            </a:r>
            <a:r>
              <a:rPr lang="el-GR" dirty="0" err="1"/>
              <a:t>Μερ</a:t>
            </a:r>
            <a:r>
              <a:rPr lang="el-GR" dirty="0"/>
              <a:t>, </a:t>
            </a:r>
            <a:r>
              <a:rPr lang="el-GR" dirty="0" err="1"/>
              <a:t>Ντέβεντερ</a:t>
            </a:r>
            <a:r>
              <a:rPr lang="el-GR" dirty="0"/>
              <a:t>, </a:t>
            </a:r>
            <a:r>
              <a:rPr lang="el-GR" dirty="0" err="1"/>
              <a:t>Μπρυζ</a:t>
            </a:r>
            <a:r>
              <a:rPr lang="el-GR" dirty="0"/>
              <a:t>, Αμβέρσα</a:t>
            </a:r>
          </a:p>
          <a:p>
            <a:r>
              <a:rPr lang="el-GR" dirty="0"/>
              <a:t>Μεγάλες εγκαταστάσεις αναπτύσσονται σε ξεχωριστούς τομείς των μεγάλων πόλεων</a:t>
            </a:r>
          </a:p>
          <a:p>
            <a:r>
              <a:rPr lang="el-GR" dirty="0"/>
              <a:t>Προτεραιότητα στις πόλεις της κοιλάδας του Ρήνου – μεγάλη παράδοση σε αστικές εγκαταστάσεις (</a:t>
            </a:r>
            <a:r>
              <a:rPr lang="el-GR" dirty="0" err="1"/>
              <a:t>Βορμς</a:t>
            </a:r>
            <a:r>
              <a:rPr lang="el-GR" dirty="0"/>
              <a:t>, Μαγεντία)</a:t>
            </a:r>
          </a:p>
        </p:txBody>
      </p:sp>
    </p:spTree>
    <p:extLst>
      <p:ext uri="{BB962C8B-B14F-4D97-AF65-F5344CB8AC3E}">
        <p14:creationId xmlns:p14="http://schemas.microsoft.com/office/powerpoint/2010/main" val="4127183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A8F7F9D-7591-7BAB-F3CA-8857A73F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Γαλλίας – Χάρτης Ολλανδίας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F84397D-7970-C0EF-751A-814DB57B3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/>
              <a:t>Γαλλία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7AA08F51-D7D1-3FC4-FF05-80F0EC7BF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/>
              <a:t>Ολλανδία</a:t>
            </a:r>
          </a:p>
        </p:txBody>
      </p:sp>
      <p:pic>
        <p:nvPicPr>
          <p:cNvPr id="8194" name="Picture 2" descr="Ολλανδία πόλεις χάρτης - Χάρτης των κάτω χωρών με τις πόλεις (Δυτική ...">
            <a:extLst>
              <a:ext uri="{FF2B5EF4-FFF2-40B4-BE49-F238E27FC236}">
                <a16:creationId xmlns:a16="http://schemas.microsoft.com/office/drawing/2014/main" id="{A9FA8374-C2DB-555B-36F7-CA837D6EC36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37" y="2505075"/>
            <a:ext cx="326551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Ο χάρτης της Γαλλίας">
            <a:extLst>
              <a:ext uri="{FF2B5EF4-FFF2-40B4-BE49-F238E27FC236}">
                <a16:creationId xmlns:a16="http://schemas.microsoft.com/office/drawing/2014/main" id="{41D69FE0-802A-5A4E-B28B-07934DA7D0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41" y="2505075"/>
            <a:ext cx="316968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47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A20AFDF3-98F8-4BB6-1BBE-1BFDF5BF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Παράγοντες ανάπτυξης των πόλεων του Ρήνου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AE0A023E-FE77-6732-6E13-C7EC08B7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Καρολίγγειοι</a:t>
            </a:r>
            <a:r>
              <a:rPr lang="el-GR" dirty="0"/>
              <a:t> ευνοούν την αξιοποίηση των εσωτερικών εμπορικών δρόμων</a:t>
            </a:r>
          </a:p>
          <a:p>
            <a:r>
              <a:rPr lang="el-GR" dirty="0"/>
              <a:t>Οι πόλεις αυτές βρίσκονται πάνω στον κυριότερο από αυτούς τους δρόμους</a:t>
            </a:r>
          </a:p>
          <a:p>
            <a:r>
              <a:rPr lang="el-GR" dirty="0"/>
              <a:t>Πλούσια αγροτική παραγωγή στον περίγυρό τους/ δημιουργία τοπικής αγοράς</a:t>
            </a:r>
          </a:p>
          <a:p>
            <a:r>
              <a:rPr lang="el-GR" dirty="0"/>
              <a:t>Φροντίδα από τη διοίκηση</a:t>
            </a:r>
          </a:p>
          <a:p>
            <a:r>
              <a:rPr lang="el-GR" dirty="0"/>
              <a:t>Εκμετάλλευση ορυχείων και λατομείων</a:t>
            </a:r>
          </a:p>
          <a:p>
            <a:r>
              <a:rPr lang="el-GR" dirty="0"/>
              <a:t>Οι έμποροι είναι κυρίως </a:t>
            </a:r>
            <a:r>
              <a:rPr lang="el-GR" dirty="0" err="1"/>
              <a:t>Φρίσσιοι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22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A69FB-A311-51E9-7DE4-DE579343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 στα ανατολικά της αυτοκρατορίας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9367C4-FA9E-4EA8-EC37-967AE2E4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έμποροι ακολουθούν τον πόλεμο, τους προμηθευτές του στρατού και τα μοναστήρια (βάσεις εποικισμού)</a:t>
            </a:r>
          </a:p>
          <a:p>
            <a:r>
              <a:rPr lang="el-GR" dirty="0"/>
              <a:t>Συναλλαγές με </a:t>
            </a:r>
            <a:r>
              <a:rPr lang="el-GR" dirty="0" err="1"/>
              <a:t>Σάξωνες</a:t>
            </a:r>
            <a:r>
              <a:rPr lang="el-GR" dirty="0"/>
              <a:t> και </a:t>
            </a:r>
            <a:r>
              <a:rPr lang="el-GR" dirty="0" err="1"/>
              <a:t>Σλαύους</a:t>
            </a:r>
            <a:endParaRPr lang="el-GR" dirty="0"/>
          </a:p>
          <a:p>
            <a:r>
              <a:rPr lang="el-GR" dirty="0"/>
              <a:t>Η εμπορική δραστηριότητα συνδέεται με τη διοικητική και τη στρατιωτική</a:t>
            </a:r>
          </a:p>
          <a:p>
            <a:r>
              <a:rPr lang="el-GR" dirty="0"/>
              <a:t>Γειτονιά των εμπόρων και βασιλικός οικισμός αποτελούν ένα ενιαίο σύνολο από την εποχή του </a:t>
            </a:r>
            <a:r>
              <a:rPr lang="el-GR" dirty="0" err="1"/>
              <a:t>Καρλομάγνου</a:t>
            </a:r>
            <a:endParaRPr lang="el-GR" dirty="0"/>
          </a:p>
          <a:p>
            <a:r>
              <a:rPr lang="el-GR" dirty="0"/>
              <a:t>Στρατιωτική προώθηση: δημιουργεί νέες συναλλαγές και νέες εγκαταστάσεις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98037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AC79B-4C67-9B15-0F04-66C6AC33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Αίτια της παρακμής των πόλεων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7A48FF-6DF7-5DD9-4B21-923DC17B7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Α) Οι βαρβαρικές επιδρομές και η ανασφάλεια που δημιουργούν</a:t>
            </a:r>
          </a:p>
          <a:p>
            <a:r>
              <a:rPr lang="el-GR" dirty="0"/>
              <a:t>Β) Η αδυναμία του φτωχού, ελεύθερου πληθυσμού να βρει δουλειά</a:t>
            </a:r>
          </a:p>
          <a:p>
            <a:r>
              <a:rPr lang="el-GR" dirty="0"/>
              <a:t>Γ) Πολλοί απελεύθεροι δούλοι, επίσης μη βρίσκοντας δουλειά, καταφεύγουν στην ύπαιθρο</a:t>
            </a:r>
          </a:p>
          <a:p>
            <a:r>
              <a:rPr lang="el-GR" dirty="0"/>
              <a:t>Δ) Κατά τον πρώιμο Μεσαίωνα, η αποσύνθεση των δουλοκτητικών σχέσεων παραγωγής και η προοδευτική διαμόρφωση του δουλοκτητικού συστήματος οδηγούν σε «κλειστή» οικονομία και παρακμή των αγορών</a:t>
            </a:r>
          </a:p>
        </p:txBody>
      </p:sp>
    </p:spTree>
    <p:extLst>
      <p:ext uri="{BB962C8B-B14F-4D97-AF65-F5344CB8AC3E}">
        <p14:creationId xmlns:p14="http://schemas.microsoft.com/office/powerpoint/2010/main" val="1180779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A6F5DE-D5E3-C182-6B38-756FBE63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όψη μιας μεσαιωνικής πόλης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2124BF-3C99-EACA-45FC-61206B2D6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Ψηλά τείχη, ξύλινα ή πέτρινα, πύργοι, </a:t>
            </a:r>
            <a:r>
              <a:rPr lang="el-GR" dirty="0" err="1"/>
              <a:t>βαρειές</a:t>
            </a:r>
            <a:r>
              <a:rPr lang="el-GR" dirty="0"/>
              <a:t> πύλες και τάφροι</a:t>
            </a:r>
          </a:p>
          <a:p>
            <a:r>
              <a:rPr lang="el-GR" dirty="0"/>
              <a:t>Βιοτέχνες και έμποροι: συγκροτούν την πολιτοφυλακή για την άμυνα της πόλης</a:t>
            </a:r>
          </a:p>
          <a:p>
            <a:r>
              <a:rPr lang="el-GR" dirty="0"/>
              <a:t>Ο περιτειχισμένος χώρος δεν επαρκεί/ δημιουργούνται προάστια έξω από τα τείχη/ κατοικούν κυρίως βιοτέχνες, χωρισμένοι κατά ειδικότητα</a:t>
            </a:r>
          </a:p>
          <a:p>
            <a:r>
              <a:rPr lang="el-GR" dirty="0"/>
              <a:t>Προοδευτικά, τα προάστια περιβάλλονται από δεύτερη σειρά τειχών και οχυρώσεων</a:t>
            </a:r>
          </a:p>
          <a:p>
            <a:r>
              <a:rPr lang="el-GR" dirty="0"/>
              <a:t>Πληθυσμός: 3.000 – 5.000 κάτοικοι/ Σε σπάνιες περιπτώσεις γύρω στις 10.000</a:t>
            </a:r>
          </a:p>
        </p:txBody>
      </p:sp>
    </p:spTree>
    <p:extLst>
      <p:ext uri="{BB962C8B-B14F-4D97-AF65-F5344CB8AC3E}">
        <p14:creationId xmlns:p14="http://schemas.microsoft.com/office/powerpoint/2010/main" val="303087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3FE40-11F9-7E29-3372-5171A6E7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Οικονομικές δραστηριότητες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E23FE0-C20B-8908-7E82-3D3D6FB9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 πλειοψηφία ασχολείται με εμπόριο – βιοτεχνία</a:t>
            </a:r>
          </a:p>
          <a:p>
            <a:r>
              <a:rPr lang="el-GR" dirty="0"/>
              <a:t>Ορισμένοι διατηρούν χωράφια και λαχανόκηπους έξω από τα τείχη ή και μέσα στην ίδια την πόλη</a:t>
            </a:r>
          </a:p>
          <a:p>
            <a:r>
              <a:rPr lang="el-GR" dirty="0"/>
              <a:t>Εκτρέφονται ζώα είτε έξω από την πόλη είτε μέσα (γουρούνια που βρίσκουν άφθονη τροφή λόγω των απορριμμάτων)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9284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5843C8-75C6-CBE7-84EF-78E71A52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αστικό τοπίο και οι συνθήκες ζωής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9CFCD9-00C0-BF69-9181-884CCD01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πόλη χτίζεται συνήθως πάνω σε γη που ανήκει σε φεουδάρχη</a:t>
            </a:r>
          </a:p>
          <a:p>
            <a:r>
              <a:rPr lang="el-GR" dirty="0"/>
              <a:t>Στο κέντρο βρίσκεται η πλατεία της αγοράς και ο καθεδρικός ναός</a:t>
            </a:r>
          </a:p>
          <a:p>
            <a:r>
              <a:rPr lang="el-GR" dirty="0"/>
              <a:t>Στενοί, στραβοί και σκοτεινοί δρόμοι</a:t>
            </a:r>
          </a:p>
          <a:p>
            <a:r>
              <a:rPr lang="el-GR" dirty="0"/>
              <a:t>Σπίτια των οποίων ο επάνω όροφος είναι μια απλή προεξοχή σε σχέση με το ισόγειο/ οι στέγες των σπιτιών ακουμπάνε μεταξύ τους</a:t>
            </a:r>
          </a:p>
          <a:p>
            <a:r>
              <a:rPr lang="el-GR" dirty="0"/>
              <a:t>Συχνές πυρκαγιές</a:t>
            </a:r>
          </a:p>
          <a:p>
            <a:r>
              <a:rPr lang="el-GR" dirty="0"/>
              <a:t>Ανθυγιεινές συνθήκες/ επιδημίες, μεγάλη θνησιμότητα</a:t>
            </a:r>
          </a:p>
        </p:txBody>
      </p:sp>
    </p:spTree>
    <p:extLst>
      <p:ext uri="{BB962C8B-B14F-4D97-AF65-F5344CB8AC3E}">
        <p14:creationId xmlns:p14="http://schemas.microsoft.com/office/powerpoint/2010/main" val="11456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80A3D-516E-8BB0-8288-64194745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δεύτερο κύμα των βαρβαρικών επιδρομών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F010A1-84F7-3ED8-409F-DC6EE69E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Νορμανδοί, </a:t>
            </a:r>
            <a:r>
              <a:rPr lang="el-GR" dirty="0" err="1"/>
              <a:t>Σλαύοι</a:t>
            </a:r>
            <a:r>
              <a:rPr lang="el-GR" dirty="0"/>
              <a:t>, Ούγγροι, Σαρακηνοί: επιδρούν περισσότερο από το πρώτο (γερμανικά φύλα) στην παρακμή των πόλεων, χωρίς να εγκαθίστανται σε συγκεκριμένες περιοχές</a:t>
            </a:r>
          </a:p>
          <a:p>
            <a:r>
              <a:rPr lang="el-GR" dirty="0"/>
              <a:t>Λεηλασίες, πειρατεία, πυρπολήσεις, διαρπαγές</a:t>
            </a:r>
          </a:p>
          <a:p>
            <a:r>
              <a:rPr lang="el-GR" dirty="0"/>
              <a:t>Οι κάτοικοι των πόλεων και των μοναστικών συγκροτημάτων οδηγούνται σε καταφύγια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3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56F2B-919F-C6D1-BAA9-03BB0CFB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ρωμαϊκή πόλη αλλάζει μορφή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BF7736-EAE7-80BD-E5AF-55DD1012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Ρωμαϊκές πόλεις (δρόμοι, δημόσιος χώρος): γεωμετρική σχεδίαση</a:t>
            </a:r>
          </a:p>
          <a:p>
            <a:r>
              <a:rPr lang="el-GR" dirty="0"/>
              <a:t>Διάδοση χριστιανισμού: ιδρύονται καθεδρικοί ναοί εντός των τειχών/ η γεωμετρική σχεδίαση αναστατώνεται</a:t>
            </a:r>
          </a:p>
          <a:p>
            <a:r>
              <a:rPr lang="el-GR" dirty="0"/>
              <a:t>Πριν από το 300: οι ιδιωτικές καταπατήσεις συντελούν επίσης στην αλλοίωση του αστικού ιστού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3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7ACD0-4E8A-8772-62C9-248CE6B8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μεσογειακός κόσμος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4554C8-EA1D-7542-3AFF-37630E34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Εντοπίζονται οι μεγαλύτερες αλλαγές: </a:t>
            </a:r>
          </a:p>
          <a:p>
            <a:r>
              <a:rPr lang="el-GR" b="1" u="sng" dirty="0"/>
              <a:t>Α) Ιβηρική χερσόνησος: </a:t>
            </a:r>
            <a:r>
              <a:rPr lang="el-GR" dirty="0"/>
              <a:t>οι </a:t>
            </a:r>
            <a:r>
              <a:rPr lang="el-GR" dirty="0" err="1"/>
              <a:t>βησιγοτθικές</a:t>
            </a:r>
            <a:r>
              <a:rPr lang="el-GR" dirty="0"/>
              <a:t> επιδρομές προκαλούν μεγάλες εξόδους και καταστροφές, ιδιαίτερα σε μεγάλα αστικά κέντρα και εκκλησιαστικές διοικήσεις</a:t>
            </a:r>
          </a:p>
          <a:p>
            <a:r>
              <a:rPr lang="el-GR" b="1" u="sng" dirty="0"/>
              <a:t>Β) Ιταλική χερσόνησος: </a:t>
            </a:r>
            <a:r>
              <a:rPr lang="el-GR" dirty="0"/>
              <a:t>Βενετία, </a:t>
            </a:r>
            <a:r>
              <a:rPr lang="el-GR" dirty="0" err="1"/>
              <a:t>Ίστρια</a:t>
            </a:r>
            <a:r>
              <a:rPr lang="el-GR" dirty="0"/>
              <a:t>: από 25 πόλεις στην 10</a:t>
            </a:r>
            <a:r>
              <a:rPr lang="el-GR" baseline="30000" dirty="0"/>
              <a:t>η</a:t>
            </a:r>
            <a:r>
              <a:rPr lang="el-GR" dirty="0"/>
              <a:t> Περιφέρεια (</a:t>
            </a:r>
            <a:r>
              <a:rPr lang="it-IT" dirty="0"/>
              <a:t>Regio X)</a:t>
            </a:r>
            <a:r>
              <a:rPr lang="el-GR" dirty="0"/>
              <a:t> του ρωμαϊκού κράτους εξαφανίζονται 7, με στρατηγική θέση στις θαλάσσιες και ποτάμιες συγκοινωνίες</a:t>
            </a:r>
          </a:p>
          <a:p>
            <a:r>
              <a:rPr lang="el-GR" b="1" u="sng" dirty="0"/>
              <a:t>Αίτια: </a:t>
            </a:r>
            <a:r>
              <a:rPr lang="el-GR" dirty="0"/>
              <a:t>γοτθική και </a:t>
            </a:r>
            <a:r>
              <a:rPr lang="el-GR" dirty="0" err="1"/>
              <a:t>λομβαρδική</a:t>
            </a:r>
            <a:r>
              <a:rPr lang="el-GR" dirty="0"/>
              <a:t> κάθοδος, βυζαντινή παρουσία στη Ραβέννα/ τα νέα βυζαντινά σύνορα αναδιανέμουν τους ρόλους ανάμεσα στις εμπορικές πόλεις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36054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1E2565-88A1-F378-7C4F-D31780AA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μεσογειακός κόσμος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2E1286-C413-4996-8827-2D789456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Λιγουρία</a:t>
            </a:r>
            <a:r>
              <a:rPr lang="el-GR" dirty="0"/>
              <a:t>, Τοσκάνη, </a:t>
            </a:r>
            <a:r>
              <a:rPr lang="el-GR" dirty="0" err="1"/>
              <a:t>Ούμβρια</a:t>
            </a:r>
            <a:r>
              <a:rPr lang="el-GR" dirty="0"/>
              <a:t>: ερειπωμένες και οριστικά εγκαταλειμμένες πόλεις</a:t>
            </a:r>
          </a:p>
          <a:p>
            <a:r>
              <a:rPr lang="el-GR" dirty="0"/>
              <a:t>Αίτια: χάραξη νέων συνόρων, νέες εμπορικές αρτηρίες, εξάπλωση ελών</a:t>
            </a:r>
          </a:p>
          <a:p>
            <a:r>
              <a:rPr lang="el-GR" dirty="0"/>
              <a:t>Οι αρχαίες πόλεις δεν χάνονται εντελώς/ στα υπολείμματα ενός αρχαίου αστικού κέντρου συνεχίζεται μια ημιαστική ζωή/ σημείο αναφοράς για τους επισκόπους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6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CE1CB7-549D-9B2A-C0C9-7F25F23F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Ιταλίας</a:t>
            </a:r>
          </a:p>
        </p:txBody>
      </p:sp>
      <p:pic>
        <p:nvPicPr>
          <p:cNvPr id="3074" name="Picture 2" descr="Χάρτης της Ιταλίας - διανυσματική απεικόνιση Απεικόνιση αποθεμάτων ...">
            <a:extLst>
              <a:ext uri="{FF2B5EF4-FFF2-40B4-BE49-F238E27FC236}">
                <a16:creationId xmlns:a16="http://schemas.microsoft.com/office/drawing/2014/main" id="{44E9CD2C-D72F-36EB-D720-ACB004EFFC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87" y="1690688"/>
            <a:ext cx="35777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539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2091</Words>
  <Application>Microsoft Office PowerPoint</Application>
  <PresentationFormat>Ευρεία οθόνη</PresentationFormat>
  <Paragraphs>200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Θέμα του Office</vt:lpstr>
      <vt:lpstr>Η παρακμή των πόλεων στον πρώιμο Μεσαίωνα</vt:lpstr>
      <vt:lpstr>Χάρτης Προβηγκίας</vt:lpstr>
      <vt:lpstr>Μια παρέκβαση</vt:lpstr>
      <vt:lpstr>Αίτια της παρακμής των πόλεων</vt:lpstr>
      <vt:lpstr>Το δεύτερο κύμα των βαρβαρικών επιδρομών</vt:lpstr>
      <vt:lpstr>Η ρωμαϊκή πόλη αλλάζει μορφή</vt:lpstr>
      <vt:lpstr>Ο μεσογειακός κόσμος</vt:lpstr>
      <vt:lpstr>Ο μεσογειακός κόσμος (2)</vt:lpstr>
      <vt:lpstr>Χάρτης Ιταλίας</vt:lpstr>
      <vt:lpstr>Ρηνανία και Γερμανία</vt:lpstr>
      <vt:lpstr>Το limes (όριο)</vt:lpstr>
      <vt:lpstr>Οι ποταμοί Ρήνος και Δούναβης</vt:lpstr>
      <vt:lpstr>Βαρβαρικές επιδρομές και διαμόρφωση των πόλεων</vt:lpstr>
      <vt:lpstr>Άλλοι παράγοντες</vt:lpstr>
      <vt:lpstr>Ο ρόλος του Βυζαντίου</vt:lpstr>
      <vt:lpstr>Γειά σου, χαρά σου Βενετιά</vt:lpstr>
      <vt:lpstr>Γειά σου, χαρά σου Βενετιά (2)</vt:lpstr>
      <vt:lpstr>Χάρτης Βενετίας</vt:lpstr>
      <vt:lpstr>Το νησί Τορτσέλλο</vt:lpstr>
      <vt:lpstr>Η βαρβαρική πόλη</vt:lpstr>
      <vt:lpstr>Ορισμένες περιπτώσεις</vt:lpstr>
      <vt:lpstr>Η οργάνωση της πόλης</vt:lpstr>
      <vt:lpstr>Η καρολίγγεια πόλη – Κομπιέν, Άαχεν</vt:lpstr>
      <vt:lpstr>Η διάταξη των παλατιών</vt:lpstr>
      <vt:lpstr>Η πόλη και η άμυνα</vt:lpstr>
      <vt:lpstr>Ο Άγιος Βονιφάτιος και η επισκοπή του</vt:lpstr>
      <vt:lpstr>Ο Άγιος Βονιφάτιος και η επισκοπή του (2)</vt:lpstr>
      <vt:lpstr>Χάρτης Γερμανίας</vt:lpstr>
      <vt:lpstr>Οι πόλεις στην Αγγλία</vt:lpstr>
      <vt:lpstr>Οι πόλεις στην Αγγλία (2)</vt:lpstr>
      <vt:lpstr>Χάρτης βρετανικών νησιών</vt:lpstr>
      <vt:lpstr>Η πόλη και ο επίσκοπος</vt:lpstr>
      <vt:lpstr>Η πόλη και το εμπόριο</vt:lpstr>
      <vt:lpstr>Η πόλη και το εμπόριο (2)</vt:lpstr>
      <vt:lpstr>Η Βαλτική και η Βόρεια Θάλασσα</vt:lpstr>
      <vt:lpstr>Η πόλη και το εμπόριο (3)</vt:lpstr>
      <vt:lpstr>Χάρτης Γαλλίας – Χάρτης Ολλανδίας</vt:lpstr>
      <vt:lpstr>Παράγοντες ανάπτυξης των πόλεων του Ρήνου</vt:lpstr>
      <vt:lpstr>Το εμπόριο στα ανατολικά της αυτοκρατορίας</vt:lpstr>
      <vt:lpstr>Η όψη μιας μεσαιωνικής πόλης</vt:lpstr>
      <vt:lpstr>Οικονομικές δραστηριότητες</vt:lpstr>
      <vt:lpstr>Το αστικό τοπίο και οι συνθήκες ζωής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151</cp:revision>
  <dcterms:created xsi:type="dcterms:W3CDTF">2024-01-02T09:15:55Z</dcterms:created>
  <dcterms:modified xsi:type="dcterms:W3CDTF">2025-01-12T11:13:33Z</dcterms:modified>
</cp:coreProperties>
</file>