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3" r:id="rId13"/>
    <p:sldId id="301" r:id="rId14"/>
    <p:sldId id="302" r:id="rId15"/>
    <p:sldId id="304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68F0-2DEB-496F-8FB4-AE3C95B9D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9D81E-1631-4F1D-966F-C5D5A82A1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4635-F65C-4639-B99F-72C48069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48384-96C9-44FC-B3EE-61140836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1728A-7236-49D8-A09D-036E2F8E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4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E444-6189-4E8F-BFD2-105EEFE7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F93DD-AB86-4768-9CE7-1E89FBB7A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6C1C2-C07C-441A-9C47-84009421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52634-DEAF-4C9D-8A9E-9DC15140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BEB7-FA80-4F8B-91BF-34A009A1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05656-8534-4C24-9D08-74897272B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1F6AF-C0A6-4F3B-A917-2E41F67B9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DA454-2550-4354-8F96-EA4A5A54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DA1F2-62DC-4D7E-BDFC-74E73815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D57E-B79B-472C-BED5-4E4C7B39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9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0F888-4628-4B42-BEBD-EF6412F2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3A3FF-0826-40D5-BD2C-5CDFC8C00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05112-3936-4DF2-AB37-D82A027B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39CCF-069D-48A7-B02B-8F0BF015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9C3A6-A5ED-4EFE-A9A4-72828BB8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9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38A2F-0D25-4C30-8675-AE294602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937EA-1993-4483-BCE2-7115402FA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32AB6-F687-4933-9DFA-CD9EE387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AD43B-53FD-418C-9631-7EFD1E1F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5C17-5185-4BA9-B360-1113AF64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0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5330-961D-4C8F-B896-8D250488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A08C5-E45D-4996-9175-D8314B275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C3FE1-24FA-4FCB-97AB-EC5E1DD3A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CFA11-788C-493A-A83B-863E9F8B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D0FDF-2A7C-4C41-9137-10903B37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F9833-6BFD-454B-9FBD-49131D7C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83FB-BE55-4296-A9B2-C96CF5C4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C4C5E-2135-4B16-BF4A-84680E31F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3ABB8-AD6E-456E-B7ED-D84349C96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EAC0F-1BAD-4584-9983-933BFBF8E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AD203-B840-4B6E-9001-CD62C6B40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7D1C6-025C-46C7-AB5A-BF4CF085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79D306-2543-4612-BFE9-030A9CFC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646D3-843F-4594-84FC-6BA5EBCC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06B4-A1A7-413A-BE76-A3945093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0B57E-FED0-4D3A-9DCF-11675C16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EEA17-B3F6-4B81-A61E-229AAB8A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D7548-0E88-462E-AD25-88B5B14C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3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5A7B5-F31F-4A1F-B6CD-8AC3B118B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38F601-06CB-4F8A-B7CC-25C8FB33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BDAF1-7737-477F-BB58-8B89CF91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0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6A13-9FC1-4E71-8C96-82DCB3A1D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0402F-B26C-45C5-AC35-C165D6CFF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A6FF4-EB18-4C70-A918-BAB6CED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9A127-FF1E-4747-BDA1-A03213C4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7BFB1-8B6D-4FF9-972E-A90BC5A5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7C723-C9DB-43BF-94A8-41607C6B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7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6F74-8362-4BD5-A07E-72E60ECA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113573-8495-4BD1-980D-AA8FA02EC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D62F2-3A6A-460C-986E-EE9D5E070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9387A-9AF2-41DA-AFC7-D564FE39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06B22-B843-4812-BDF2-EAA0DC7D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EE454-4117-460C-8F2F-7942FE7B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8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FED54-02BA-40ED-A42E-DC4EF770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3B9D2-8DA7-4BFE-8B56-07A54C93C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BC23A-512D-4715-88EB-DC88E5814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3EF4-859C-41F9-B4CB-469145694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084A3-68F9-4B66-826C-46DCFFF9C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5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JdIOje9aQ" TargetMode="External"/><Relationship Id="rId2" Type="http://schemas.openxmlformats.org/officeDocument/2006/relationships/hyperlink" Target="https://www.youtube.com/watch?v=mYaQU4n3Lf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iT0YK4Wejr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karadim@ionio.gr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94BA16-3340-4C16-96F0-1FAAF27445BE}"/>
              </a:ext>
            </a:extLst>
          </p:cNvPr>
          <p:cNvSpPr txBox="1"/>
          <p:nvPr/>
        </p:nvSpPr>
        <p:spPr>
          <a:xfrm>
            <a:off x="5738694" y="2561742"/>
            <a:ext cx="5798341" cy="1017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12</a:t>
            </a:r>
            <a:r>
              <a:rPr lang="el-GR" baseline="30000" dirty="0"/>
              <a:t>η</a:t>
            </a:r>
            <a:r>
              <a:rPr lang="el-GR" dirty="0"/>
              <a:t> ΕΒΔΟΜΑΔΑ 18/12/2025-19/12/2025 </a:t>
            </a:r>
          </a:p>
          <a:p>
            <a:pPr algn="ctr"/>
            <a:endParaRPr lang="el-GR" kern="0" dirty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Ερμηνεία ποιοτικών και ποσοτικών δεδομένων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CE1A94-2329-4C98-AE79-70FCE3FD0AE8}"/>
              </a:ext>
            </a:extLst>
          </p:cNvPr>
          <p:cNvGrpSpPr/>
          <p:nvPr/>
        </p:nvGrpSpPr>
        <p:grpSpPr>
          <a:xfrm>
            <a:off x="353449" y="256547"/>
            <a:ext cx="11485102" cy="1523421"/>
            <a:chOff x="353449" y="256547"/>
            <a:chExt cx="11485102" cy="15234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C11E2C-FCC9-428B-B8F5-99D195F1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113" y="256547"/>
              <a:ext cx="1904438" cy="152342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DC07F9-4E78-49FC-B368-896A1B34C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49" y="522957"/>
              <a:ext cx="3048000" cy="9906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03235C5-5F67-4DB1-862C-3B2EB8653444}"/>
              </a:ext>
            </a:extLst>
          </p:cNvPr>
          <p:cNvSpPr txBox="1"/>
          <p:nvPr/>
        </p:nvSpPr>
        <p:spPr>
          <a:xfrm>
            <a:off x="5442433" y="4176244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Διδάσκουσα: Δρ. Χριστίνα Καραδημητρίου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DC32C-C5A6-44BA-BB9C-4E461AC4322A}"/>
              </a:ext>
            </a:extLst>
          </p:cNvPr>
          <p:cNvSpPr txBox="1"/>
          <p:nvPr/>
        </p:nvSpPr>
        <p:spPr>
          <a:xfrm>
            <a:off x="7580443" y="6003621"/>
            <a:ext cx="211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</a:rPr>
              <a:t>Κέρκυρα 2025-2026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1A394-0E11-418B-B675-21074732E0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/>
          <a:stretch/>
        </p:blipFill>
        <p:spPr>
          <a:xfrm>
            <a:off x="476308" y="1890829"/>
            <a:ext cx="5068026" cy="448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9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118303-ACD6-4452-BBCF-7AD79B5DF7AD}"/>
              </a:ext>
            </a:extLst>
          </p:cNvPr>
          <p:cNvSpPr txBox="1"/>
          <p:nvPr/>
        </p:nvSpPr>
        <p:spPr>
          <a:xfrm>
            <a:off x="315985" y="442562"/>
            <a:ext cx="11560030" cy="5552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400" b="1" dirty="0">
                <a:solidFill>
                  <a:schemeClr val="accent1"/>
                </a:solidFill>
              </a:rPr>
              <a:t>Ποσοτικά δεδομένα (αριθμοί, στατιστικά)</a:t>
            </a:r>
          </a:p>
          <a:p>
            <a:pPr>
              <a:lnSpc>
                <a:spcPct val="150000"/>
              </a:lnSpc>
            </a:pPr>
            <a:endParaRPr lang="el-GR" sz="1400" b="1" dirty="0"/>
          </a:p>
          <a:p>
            <a:pPr>
              <a:lnSpc>
                <a:spcPct val="150000"/>
              </a:lnSpc>
            </a:pPr>
            <a:r>
              <a:rPr lang="el-GR" sz="1400" b="1" dirty="0"/>
              <a:t>Συνηθισμένα λάθη:</a:t>
            </a:r>
          </a:p>
          <a:p>
            <a:pPr>
              <a:lnSpc>
                <a:spcPct val="150000"/>
              </a:lnSpc>
            </a:pPr>
            <a:endParaRPr lang="el-GR" sz="1400" b="1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l-GR" sz="1400" b="1" dirty="0" err="1"/>
              <a:t>Υπερ</a:t>
            </a:r>
            <a:r>
              <a:rPr lang="el-GR" sz="1400" b="1" dirty="0"/>
              <a:t>-γενίκευση</a:t>
            </a:r>
            <a:endParaRPr lang="el-GR" sz="1400" dirty="0"/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l-GR" sz="1400" dirty="0"/>
              <a:t>Παράδειγμα: Ένα δείγμα 50 τουριστών από μια πόλη χρησιμοποιείται για να βγουν συμπεράσματα για όλη τη χώρα.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l-GR" sz="1400" dirty="0"/>
              <a:t>Κίνδυνος: Τα συμπεράσματα δεν ισχύουν για τον συνολικό πληθυσμό.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l-GR" sz="1400" b="1" dirty="0"/>
              <a:t>Παράβλεψη παραμέτρων</a:t>
            </a:r>
            <a:endParaRPr lang="el-GR" sz="1400" dirty="0"/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l-GR" sz="1400" dirty="0"/>
              <a:t>Παράδειγμα: Μείωση κρατήσεων αποδίδεται μόνο στην τιμή, ενώ επηρεάζει και η εποχή ή τα γεγονότα στην περιοχή.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l-GR" sz="1400" dirty="0"/>
              <a:t>Κίνδυνος: Η ερμηνεία είναι μεροληπτική ή ημιτελής.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l-GR" sz="1400" b="1" dirty="0"/>
              <a:t>Σφάλματα στατιστικής ανάλυσης</a:t>
            </a:r>
            <a:endParaRPr lang="el-GR" sz="1400" dirty="0"/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l-GR" sz="1400" dirty="0"/>
              <a:t>Παράδειγμα: Ερμηνεία συσχέτισης ως αιτιώδους σχέσης (π.χ., αύξηση τουριστών → αυξήθηκαν τα έσοδα = η αύξηση των τουριστών είναι η αιτία των εσόδων).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l-GR" sz="1400" dirty="0"/>
              <a:t>Κίνδυνος: Λανθασμένα συμπεράσματα αιτιότητας.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l-GR" sz="1400" b="1" dirty="0"/>
              <a:t>Μη αναφορά αβεβαιότητας</a:t>
            </a:r>
            <a:endParaRPr lang="el-GR" sz="1400" dirty="0"/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l-GR" sz="1400" dirty="0"/>
              <a:t>Παράδειγμα: Δηλώνουμε ότι “100% των επισκεπτών προτιμούν κάτι” όταν στην πραγματικότητα το δείγμα ήταν μικρό.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l-GR" sz="1400" dirty="0"/>
              <a:t>Κίνδυνος: Δημιουργείται ψευδής σιγουριά για τα αποτελέσματα.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22EE3-5EF3-4A11-9232-BA58F9C7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520118"/>
            <a:ext cx="1335930" cy="18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59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CD2B85-2BDF-4889-B939-4FFD69C53895}"/>
              </a:ext>
            </a:extLst>
          </p:cNvPr>
          <p:cNvSpPr txBox="1"/>
          <p:nvPr/>
        </p:nvSpPr>
        <p:spPr>
          <a:xfrm>
            <a:off x="152400" y="543554"/>
            <a:ext cx="11887200" cy="5202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sz="1400" b="1" dirty="0">
                <a:solidFill>
                  <a:schemeClr val="accent1"/>
                </a:solidFill>
              </a:rPr>
              <a:t>Ποιοτικά δεδομένα (συνεντεύξεις, παρατηρήσεις, σχόλια)</a:t>
            </a:r>
          </a:p>
          <a:p>
            <a:pPr>
              <a:lnSpc>
                <a:spcPct val="200000"/>
              </a:lnSpc>
            </a:pPr>
            <a:r>
              <a:rPr lang="el-GR" sz="1400" b="1" dirty="0"/>
              <a:t>Συνηθισμένα λάθη: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l-GR" sz="1400" b="1" dirty="0" err="1"/>
              <a:t>Υπερ</a:t>
            </a:r>
            <a:r>
              <a:rPr lang="el-GR" sz="1400" b="1" dirty="0"/>
              <a:t>-απλούστευση ή </a:t>
            </a:r>
            <a:r>
              <a:rPr lang="el-GR" sz="1400" b="1" dirty="0" err="1"/>
              <a:t>υπερ</a:t>
            </a:r>
            <a:r>
              <a:rPr lang="el-GR" sz="1400" b="1" dirty="0"/>
              <a:t>-ερμηνεία</a:t>
            </a:r>
            <a:endParaRPr lang="el-GR" sz="1400" dirty="0"/>
          </a:p>
          <a:p>
            <a:pPr marL="742950" lvl="1" indent="-285750">
              <a:lnSpc>
                <a:spcPct val="200000"/>
              </a:lnSpc>
              <a:buFont typeface="+mj-lt"/>
              <a:buAutoNum type="arabicPeriod"/>
            </a:pPr>
            <a:r>
              <a:rPr lang="el-GR" sz="1400" dirty="0"/>
              <a:t>Παράδειγμα: Από δύο συνεντεύξεις με δυσαρεστημένους πελάτες λέμε ότι “όλοι οι πελάτες είναι δυσαρεστημένοι”.</a:t>
            </a:r>
          </a:p>
          <a:p>
            <a:pPr marL="742950" lvl="1" indent="-285750">
              <a:lnSpc>
                <a:spcPct val="200000"/>
              </a:lnSpc>
              <a:buFont typeface="+mj-lt"/>
              <a:buAutoNum type="arabicPeriod"/>
            </a:pPr>
            <a:r>
              <a:rPr lang="el-GR" sz="1400" dirty="0"/>
              <a:t>Κίνδυνος: Το νόημα χάνεται και τα δεδομένα παραμορφώνονται.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l-GR" sz="1400" b="1" dirty="0"/>
              <a:t>Παράβλεψη </a:t>
            </a:r>
            <a:r>
              <a:rPr lang="el-GR" sz="1400" b="1" dirty="0" err="1"/>
              <a:t>συμφραζομένων</a:t>
            </a:r>
            <a:endParaRPr lang="el-GR" sz="1400" dirty="0"/>
          </a:p>
          <a:p>
            <a:pPr marL="742950" lvl="1" indent="-285750">
              <a:lnSpc>
                <a:spcPct val="200000"/>
              </a:lnSpc>
              <a:buFont typeface="+mj-lt"/>
              <a:buAutoNum type="arabicPeriod"/>
            </a:pPr>
            <a:r>
              <a:rPr lang="el-GR" sz="1400" dirty="0"/>
              <a:t>Παράδειγμα: Ένας τουρίστας λέει “δυσκολεύτηκα να βρω τα αξιοθέατα” και ερμηνεύεται ως πρόβλημα σε όλη την πόλη, ενώ ίσως ήταν προσωπικό ζήτημα ή λάθος ημέρας.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l-GR" sz="1400" b="1" dirty="0"/>
              <a:t>Προκατάληψη του ερευνητή (</a:t>
            </a:r>
            <a:r>
              <a:rPr lang="el-GR" sz="1400" b="1" dirty="0" err="1"/>
              <a:t>researcher</a:t>
            </a:r>
            <a:r>
              <a:rPr lang="el-GR" sz="1400" b="1" dirty="0"/>
              <a:t> </a:t>
            </a:r>
            <a:r>
              <a:rPr lang="el-GR" sz="1400" b="1" dirty="0" err="1"/>
              <a:t>bias</a:t>
            </a:r>
            <a:r>
              <a:rPr lang="el-GR" sz="1400" b="1" dirty="0"/>
              <a:t>)</a:t>
            </a:r>
            <a:endParaRPr lang="el-GR" sz="1400" dirty="0"/>
          </a:p>
          <a:p>
            <a:pPr marL="742950" lvl="1" indent="-285750">
              <a:lnSpc>
                <a:spcPct val="200000"/>
              </a:lnSpc>
              <a:buFont typeface="+mj-lt"/>
              <a:buAutoNum type="arabicPeriod"/>
            </a:pPr>
            <a:r>
              <a:rPr lang="el-GR" sz="1400" dirty="0"/>
              <a:t>Παράδειγμα: Ο ερευνητής εστιάζει μόνο σε σχόλια που υποστηρίζουν την υπόθεση του και αγνοεί τα αντίθετα.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l-GR" sz="1400" b="1" dirty="0"/>
              <a:t>Μη συστηματική ανάλυση</a:t>
            </a:r>
            <a:endParaRPr lang="el-GR" sz="1400" dirty="0"/>
          </a:p>
          <a:p>
            <a:pPr marL="742950" lvl="1" indent="-285750">
              <a:lnSpc>
                <a:spcPct val="200000"/>
              </a:lnSpc>
              <a:buFont typeface="+mj-lt"/>
              <a:buAutoNum type="arabicPeriod"/>
            </a:pPr>
            <a:r>
              <a:rPr lang="el-GR" sz="1400" dirty="0"/>
              <a:t>Παράδειγμα: Δεν κατηγοριοποιούνται οι απαντήσεις ή δεν αναζητούνται κοινά θέματα, με αποτέλεσμα η ερμηνεία να είναι υποκειμενική και ασαφής.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327DC-474E-4750-AD9D-72BF3D680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12" y="699425"/>
            <a:ext cx="1278767" cy="167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0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127EE3-BB3B-4D4F-BA38-95223ADE2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r="943"/>
          <a:stretch/>
        </p:blipFill>
        <p:spPr>
          <a:xfrm>
            <a:off x="1929468" y="0"/>
            <a:ext cx="7373923" cy="65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57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33ACC2-8553-45A1-8E5A-800852868201}"/>
              </a:ext>
            </a:extLst>
          </p:cNvPr>
          <p:cNvSpPr txBox="1"/>
          <p:nvPr/>
        </p:nvSpPr>
        <p:spPr>
          <a:xfrm>
            <a:off x="144709" y="124754"/>
            <a:ext cx="106854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dirty="0"/>
              <a:t>Άσκηση 1: Ποσοτικά δεδομένα</a:t>
            </a:r>
          </a:p>
          <a:p>
            <a:r>
              <a:rPr lang="el-GR" sz="1600" b="1" dirty="0"/>
              <a:t>Δεδομένα:</a:t>
            </a:r>
            <a:br>
              <a:rPr lang="el-GR" sz="1600" dirty="0"/>
            </a:br>
            <a:r>
              <a:rPr lang="el-GR" sz="1600" dirty="0"/>
              <a:t>Σε μια έρευνα για τον τουρισμό, 50 επισκέπτες μιας παραθαλάσσιας πόλης απάντησαν σε ερωτηματολόγιο σχετικά με την ικανοποίησή τους από τα τοπικά εστιατόρια. Τα αποτελέσματα έδειξαν ότι 45 από αυτούς (90%) ήταν πολύ ικανοποιημένοι.</a:t>
            </a:r>
          </a:p>
          <a:p>
            <a:r>
              <a:rPr lang="el-GR" sz="1600" b="1" dirty="0"/>
              <a:t>Δήλωση για ερμηνεία:</a:t>
            </a:r>
            <a:br>
              <a:rPr lang="el-GR" sz="1600" dirty="0"/>
            </a:br>
            <a:r>
              <a:rPr lang="el-GR" sz="1600" dirty="0"/>
              <a:t>«Όλοι οι τουρίστες σε όλη τη χώρα είναι πολύ ικανοποιημένοι από τα εστιατόρια στην παραθαλάσσια πόλη.»</a:t>
            </a:r>
          </a:p>
          <a:p>
            <a:r>
              <a:rPr lang="el-GR" sz="1600" b="1" dirty="0"/>
              <a:t>Ερώτηση:</a:t>
            </a:r>
            <a:endParaRPr lang="el-G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/>
              <a:t>Εντοπίστε τα λάθη στην ερμηνεία.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/>
              <a:t>Πώς θα μπορούσε να γίνει σωστή ερμηνεία;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1F4B5-4AB7-48B9-8524-B89EA0D2EA02}"/>
              </a:ext>
            </a:extLst>
          </p:cNvPr>
          <p:cNvSpPr txBox="1"/>
          <p:nvPr/>
        </p:nvSpPr>
        <p:spPr>
          <a:xfrm>
            <a:off x="144709" y="2590101"/>
            <a:ext cx="1167537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dirty="0"/>
              <a:t>Άσκηση 2: Συνδυασμός ποσοτικών και ποιοτικών δεδομένων</a:t>
            </a:r>
          </a:p>
          <a:p>
            <a:r>
              <a:rPr lang="el-GR" sz="1600" b="1" dirty="0"/>
              <a:t>Δεδομένα:</a:t>
            </a:r>
            <a:endParaRPr lang="el-G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/>
              <a:t>Από 100 επισκέπτες, το 60% δήλωσε ότι ενδιαφέρεται για πολιτιστικές εκδηλώσεις.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/>
              <a:t>Από τις συνεντεύξεις, 10 άτομα ανέφεραν ότι δεν γνώριζαν ποιες εκδηλώσεις υπάρχουν, ενώ οι υπόλοιποι δεν έκαναν σχόλιο.</a:t>
            </a:r>
          </a:p>
          <a:p>
            <a:r>
              <a:rPr lang="el-GR" sz="1600" b="1" dirty="0"/>
              <a:t>Δήλωση για ερμηνεία:</a:t>
            </a:r>
            <a:br>
              <a:rPr lang="el-GR" sz="1600" dirty="0"/>
            </a:br>
            <a:r>
              <a:rPr lang="el-GR" sz="1600" dirty="0"/>
              <a:t>«Οι περισσότεροι τουρίστες δεν ενδιαφέρονται για πολιτιστικές εκδηλώσεις, επειδή δεν υπάρχουν πληροφορίες γι’ αυτές.»</a:t>
            </a:r>
          </a:p>
          <a:p>
            <a:r>
              <a:rPr lang="el-GR" sz="1600" b="1" dirty="0"/>
              <a:t>Ερωτήσεις:</a:t>
            </a:r>
            <a:endParaRPr lang="el-GR" sz="1600" dirty="0"/>
          </a:p>
          <a:p>
            <a:pPr>
              <a:buFont typeface="+mj-lt"/>
              <a:buAutoNum type="arabicPeriod"/>
            </a:pPr>
            <a:r>
              <a:rPr lang="el-GR" sz="1600" dirty="0"/>
              <a:t>Ποια λάθη υπάρχουν στην ερμηνεία;</a:t>
            </a:r>
          </a:p>
          <a:p>
            <a:pPr>
              <a:buFont typeface="+mj-lt"/>
              <a:buAutoNum type="arabicPeriod"/>
            </a:pPr>
            <a:r>
              <a:rPr lang="el-GR" sz="1600" dirty="0"/>
              <a:t>Ποιο είναι το σωστό συμπέρασμα με βάση τα δεδομένα;</a:t>
            </a:r>
          </a:p>
          <a:p>
            <a:pPr>
              <a:buFont typeface="+mj-lt"/>
              <a:buAutoNum type="arabicPeriod"/>
            </a:pPr>
            <a:r>
              <a:rPr lang="el-GR" sz="1600" dirty="0"/>
              <a:t>Πώς θα μπορούσαν οι υπεύθυνοι τουρισμού να χρησιμοποιήσουν τα δεδομένα σωστά;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691E6F-119A-47E2-9976-6E5BDFF7EBEE}"/>
              </a:ext>
            </a:extLst>
          </p:cNvPr>
          <p:cNvSpPr txBox="1"/>
          <p:nvPr/>
        </p:nvSpPr>
        <p:spPr>
          <a:xfrm>
            <a:off x="144709" y="6397471"/>
            <a:ext cx="66587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100" i="1" dirty="0"/>
              <a:t>*Αντιστροφή αιτίου-αιτιατού: το πρόβλημα δεν είναι ότι δεν ενδιαφέρονται, αλλά ότι δεν έχουν πληροφορίες.</a:t>
            </a:r>
            <a:endParaRPr lang="en-US" sz="11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A769B-1C72-4846-A19A-33F03094A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4"/>
          <a:stretch/>
        </p:blipFill>
        <p:spPr>
          <a:xfrm>
            <a:off x="8637864" y="3852645"/>
            <a:ext cx="2961799" cy="300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9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EE49B5-B8DD-4D2E-B27B-2FE918B820C8}"/>
              </a:ext>
            </a:extLst>
          </p:cNvPr>
          <p:cNvSpPr txBox="1"/>
          <p:nvPr/>
        </p:nvSpPr>
        <p:spPr>
          <a:xfrm>
            <a:off x="629174" y="2256638"/>
            <a:ext cx="552834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Γονείς και μαθητές μιλούν για το άνοιγμα των σχολείων</a:t>
            </a:r>
          </a:p>
          <a:p>
            <a:pPr algn="l"/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2"/>
              </a:rPr>
              <a:t>https://www.youtube.com/watch?v=mYaQU4n3Lfw</a:t>
            </a:r>
            <a:r>
              <a:rPr lang="el-GR" b="1" dirty="0">
                <a:solidFill>
                  <a:srgbClr val="0F0F0F"/>
                </a:solidFill>
                <a:latin typeface="Roboto" panose="02000000000000000000" pitchFamily="2" charset="0"/>
              </a:rPr>
              <a:t> </a:t>
            </a:r>
          </a:p>
          <a:p>
            <a:pPr algn="l"/>
            <a:endParaRPr lang="el-GR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r>
              <a:rPr lang="el-GR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Ακρίβεια «σαρώνει» μισθωτούς και συνταξιούχους: «Δεν βγαίνουμε», λένε οι πολίτες</a:t>
            </a:r>
          </a:p>
          <a:p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3"/>
              </a:rPr>
              <a:t>https://www.youtube.com/watch?v=isJdIOje9aQ</a:t>
            </a:r>
            <a:endParaRPr lang="el-GR" b="1" dirty="0">
              <a:solidFill>
                <a:srgbClr val="0F0F0F"/>
              </a:solidFill>
              <a:latin typeface="Roboto" panose="02000000000000000000" pitchFamily="2" charset="0"/>
            </a:endParaRPr>
          </a:p>
          <a:p>
            <a:endParaRPr lang="el-GR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r>
              <a:rPr lang="el-GR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η Αθήνα γεμάτη τουρίστες και το Φθινόπωρο</a:t>
            </a:r>
          </a:p>
          <a:p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4"/>
              </a:rPr>
              <a:t>https://www.youtube.com/watch?v=iT0YK4Wejr4</a:t>
            </a:r>
            <a:r>
              <a:rPr lang="el-GR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algn="l"/>
            <a:endParaRPr lang="el-GR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D5160-77AD-4A18-A51B-0B4DC6AAB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0420"/>
            <a:ext cx="5439534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08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D69C4D-244C-4952-9CCA-6E71766C6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0" y="160500"/>
            <a:ext cx="11586498" cy="65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46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795D1-A82A-4535-85CA-36B986295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5935B8-2757-4CEB-B0D3-8A508000220F}"/>
              </a:ext>
            </a:extLst>
          </p:cNvPr>
          <p:cNvSpPr txBox="1"/>
          <p:nvPr/>
        </p:nvSpPr>
        <p:spPr>
          <a:xfrm>
            <a:off x="4781725" y="2890391"/>
            <a:ext cx="528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Ευχαριστώ για την προσοχή σας</a:t>
            </a:r>
          </a:p>
          <a:p>
            <a:pPr algn="ctr"/>
            <a:r>
              <a:rPr lang="en-US" b="0" i="0" dirty="0">
                <a:solidFill>
                  <a:srgbClr val="284B7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u="none" strike="noStrike" dirty="0">
                <a:solidFill>
                  <a:srgbClr val="F5A125"/>
                </a:solidFill>
                <a:effectLst/>
                <a:latin typeface="Roboto" panose="02000000000000000000" pitchFamily="2" charset="0"/>
                <a:hlinkClick r:id="rId3"/>
              </a:rPr>
              <a:t>chriskaradim@ionio.gr</a:t>
            </a:r>
            <a:r>
              <a:rPr lang="el-GR" b="0" i="0" u="none" strike="noStrike" dirty="0">
                <a:solidFill>
                  <a:srgbClr val="F5A125"/>
                </a:solidFill>
                <a:effectLst/>
                <a:latin typeface="Roboto" panose="02000000000000000000" pitchFamily="2" charset="0"/>
              </a:rPr>
              <a:t> 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AF920-4E14-469B-AC15-33EF674F7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4" b="5808"/>
          <a:stretch/>
        </p:blipFill>
        <p:spPr>
          <a:xfrm>
            <a:off x="10863744" y="719998"/>
            <a:ext cx="798678" cy="378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801A7C-9F0B-49FA-A52D-A2965E3496E7}"/>
              </a:ext>
            </a:extLst>
          </p:cNvPr>
          <p:cNvSpPr txBox="1"/>
          <p:nvPr/>
        </p:nvSpPr>
        <p:spPr>
          <a:xfrm>
            <a:off x="5564347" y="3343558"/>
            <a:ext cx="3462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/>
              <a:t>Ερμηνεία Δεδομένων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D9208-669C-4A24-BE05-4D9B42885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89" y="985791"/>
            <a:ext cx="3972479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807C0C-AB11-445E-A533-2C75C2A24404}"/>
              </a:ext>
            </a:extLst>
          </p:cNvPr>
          <p:cNvSpPr txBox="1"/>
          <p:nvPr/>
        </p:nvSpPr>
        <p:spPr>
          <a:xfrm>
            <a:off x="218114" y="859195"/>
            <a:ext cx="10637240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>
                <a:highlight>
                  <a:srgbClr val="FFFF00"/>
                </a:highlight>
              </a:rPr>
              <a:t>Η ερμηνεία δεδομένων είναι η διαδικασία κατά την οποία οι ερευνητές αναλύουν τα δεδομένα που συλλέχθηκαν (ποσοτικά ή ποιοτικά) και τα μετατρέπουν σε κατανοητές πληροφορίες και συμπεράσματα, τα οποία απαντούν στα ερευνητικά ερωτήματα και υποστηρίζονται από στοιχεία.</a:t>
            </a:r>
          </a:p>
          <a:p>
            <a:pPr algn="just">
              <a:lnSpc>
                <a:spcPct val="150000"/>
              </a:lnSpc>
            </a:pPr>
            <a:endParaRPr lang="el-GR" dirty="0">
              <a:highlight>
                <a:srgbClr val="FFFF00"/>
              </a:highlight>
            </a:endParaRPr>
          </a:p>
          <a:p>
            <a:pPr algn="just">
              <a:lnSpc>
                <a:spcPct val="150000"/>
              </a:lnSpc>
            </a:pPr>
            <a:endParaRPr lang="el-GR" dirty="0"/>
          </a:p>
          <a:p>
            <a:pPr algn="just">
              <a:lnSpc>
                <a:spcPct val="150000"/>
              </a:lnSpc>
            </a:pPr>
            <a:r>
              <a:rPr lang="el-GR" dirty="0"/>
              <a:t>Με άλλα λόγια: δεν αρκεί να έχουμε αριθμούς ή παρατηρήσεις· πρέπει να κατανοήσουμε τι σημαίνουν και πώς σχετίζονται με το θέμα της έρευνας.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AAE99-BD4D-46B9-A9ED-7706BA31C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4" b="5808"/>
          <a:stretch/>
        </p:blipFill>
        <p:spPr>
          <a:xfrm>
            <a:off x="11006356" y="1184910"/>
            <a:ext cx="798678" cy="378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36F13A-3E72-43B0-8304-40194A4FE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29" y="4010074"/>
            <a:ext cx="6655266" cy="24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F22448-DF40-48DB-AF12-22AF8BD4035D}"/>
              </a:ext>
            </a:extLst>
          </p:cNvPr>
          <p:cNvSpPr txBox="1"/>
          <p:nvPr/>
        </p:nvSpPr>
        <p:spPr>
          <a:xfrm>
            <a:off x="312489" y="510971"/>
            <a:ext cx="110294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l-GR" b="1" dirty="0"/>
              <a:t>Ποσοτικά δεδομένα</a:t>
            </a:r>
          </a:p>
          <a:p>
            <a:pPr marL="342900" indent="-342900" algn="just">
              <a:buAutoNum type="arabicPeriod"/>
            </a:pPr>
            <a:endParaRPr lang="el-GR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b="1" dirty="0"/>
              <a:t>Δεδομένα:</a:t>
            </a:r>
            <a:r>
              <a:rPr lang="el-GR" dirty="0"/>
              <a:t> Μια έρευνα δείχνει ότι το 80% των επισκεπτών προτιμά να μένει σε ξενοδοχεία με κριτικές άνω των 4 αστέρων.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l-G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b="1" dirty="0"/>
              <a:t>Ερμηνεία:</a:t>
            </a:r>
            <a:r>
              <a:rPr lang="el-GR" dirty="0"/>
              <a:t> Οι τουρίστες δίνουν μεγάλη σημασία στις κριτικές και στην ποιότητα της διαμονής. Οι επιχειρήσεις θα μπορούσαν να βελτιώσουν την αξιολόγησή τους μέσω καλύτερης εξυπηρέτησης και καθαριότητας για να προσελκύσουν περισσότερους πελάτες.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58360-BDA8-4384-9A4A-3D5DE3206125}"/>
              </a:ext>
            </a:extLst>
          </p:cNvPr>
          <p:cNvSpPr txBox="1"/>
          <p:nvPr/>
        </p:nvSpPr>
        <p:spPr>
          <a:xfrm>
            <a:off x="379600" y="4142064"/>
            <a:ext cx="108616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b="1" dirty="0"/>
              <a:t>2. Ποιοτικά δεδομένα</a:t>
            </a:r>
          </a:p>
          <a:p>
            <a:pPr algn="just"/>
            <a:endParaRPr lang="el-GR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b="1" dirty="0"/>
              <a:t>Δεδομένα:</a:t>
            </a:r>
            <a:r>
              <a:rPr lang="el-GR" dirty="0"/>
              <a:t> Από συνεντεύξεις με τουρίστες, πολλοί αναφέρουν ότι δεν βρίσκουν εύκολη την πρόσβαση σε τοπικά αξιοθέατα λόγω έλλειψης σήμανσης και πληροφοριών.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l-G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b="1" dirty="0"/>
              <a:t>Ερμηνεία:</a:t>
            </a:r>
            <a:r>
              <a:rPr lang="el-GR" dirty="0"/>
              <a:t> Υπάρχει πρόβλημα στην πληροφόρηση και την καθοδήγηση των επισκεπτών, που μπορεί να επηρεάσει την εμπειρία τους. Οι προτάσεις περιλαμβάνουν βελτίωση σήμανσης, χάρτες και ψηφιακές εφαρμογές πληροφόρησης.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77992-6083-4631-985D-196F9409A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1" b="97568" l="3659" r="97561">
                        <a14:foregroundMark x1="8049" y1="43205" x2="8049" y2="43205"/>
                        <a14:foregroundMark x1="4024" y1="42775" x2="4024" y2="42775"/>
                        <a14:foregroundMark x1="39634" y1="92847" x2="39634" y2="92847"/>
                        <a14:foregroundMark x1="44268" y1="97854" x2="44268" y2="97854"/>
                        <a14:foregroundMark x1="92805" y1="37768" x2="92805" y2="37768"/>
                        <a14:foregroundMark x1="97561" y1="39342" x2="97561" y2="39342"/>
                        <a14:foregroundMark x1="44268" y1="3433" x2="44268" y2="3433"/>
                        <a14:foregroundMark x1="35244" y1="2861" x2="35244" y2="2861"/>
                        <a14:foregroundMark x1="65854" y1="91845" x2="65854" y2="91845"/>
                        <a14:foregroundMark x1="28902" y1="57940" x2="28902" y2="57940"/>
                        <a14:foregroundMark x1="28049" y1="59084" x2="28049" y2="59084"/>
                        <a14:foregroundMark x1="27317" y1="59800" x2="27317" y2="59800"/>
                        <a14:foregroundMark x1="73902" y1="59800" x2="73902" y2="59800"/>
                        <a14:foregroundMark x1="72683" y1="59084" x2="72683" y2="59084"/>
                        <a14:foregroundMark x1="58171" y1="25179" x2="58171" y2="25179"/>
                        <a14:foregroundMark x1="57317" y1="26037" x2="57317" y2="26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5" y="2970659"/>
            <a:ext cx="1075363" cy="916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9F2B4B-E78D-45D0-87B9-D7DEC4097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1" b="97568" l="3659" r="97561">
                        <a14:foregroundMark x1="8049" y1="43205" x2="8049" y2="43205"/>
                        <a14:foregroundMark x1="4024" y1="42775" x2="4024" y2="42775"/>
                        <a14:foregroundMark x1="39634" y1="92847" x2="39634" y2="92847"/>
                        <a14:foregroundMark x1="44268" y1="97854" x2="44268" y2="97854"/>
                        <a14:foregroundMark x1="92805" y1="37768" x2="92805" y2="37768"/>
                        <a14:foregroundMark x1="97561" y1="39342" x2="97561" y2="39342"/>
                        <a14:foregroundMark x1="44268" y1="3433" x2="44268" y2="3433"/>
                        <a14:foregroundMark x1="35244" y1="2861" x2="35244" y2="2861"/>
                        <a14:foregroundMark x1="65854" y1="91845" x2="65854" y2="91845"/>
                        <a14:foregroundMark x1="28902" y1="57940" x2="28902" y2="57940"/>
                        <a14:foregroundMark x1="28049" y1="59084" x2="28049" y2="59084"/>
                        <a14:foregroundMark x1="27317" y1="59800" x2="27317" y2="59800"/>
                        <a14:foregroundMark x1="73902" y1="59800" x2="73902" y2="59800"/>
                        <a14:foregroundMark x1="72683" y1="59084" x2="72683" y2="59084"/>
                        <a14:foregroundMark x1="58171" y1="25179" x2="58171" y2="25179"/>
                        <a14:foregroundMark x1="57317" y1="26037" x2="57317" y2="26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82" y="3022338"/>
            <a:ext cx="1075363" cy="916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0C7588-03D9-4124-8829-829E35859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1" b="97568" l="3659" r="97561">
                        <a14:foregroundMark x1="8049" y1="43205" x2="8049" y2="43205"/>
                        <a14:foregroundMark x1="4024" y1="42775" x2="4024" y2="42775"/>
                        <a14:foregroundMark x1="39634" y1="92847" x2="39634" y2="92847"/>
                        <a14:foregroundMark x1="44268" y1="97854" x2="44268" y2="97854"/>
                        <a14:foregroundMark x1="92805" y1="37768" x2="92805" y2="37768"/>
                        <a14:foregroundMark x1="97561" y1="39342" x2="97561" y2="39342"/>
                        <a14:foregroundMark x1="44268" y1="3433" x2="44268" y2="3433"/>
                        <a14:foregroundMark x1="35244" y1="2861" x2="35244" y2="2861"/>
                        <a14:foregroundMark x1="65854" y1="91845" x2="65854" y2="91845"/>
                        <a14:foregroundMark x1="28902" y1="57940" x2="28902" y2="57940"/>
                        <a14:foregroundMark x1="28049" y1="59084" x2="28049" y2="59084"/>
                        <a14:foregroundMark x1="27317" y1="59800" x2="27317" y2="59800"/>
                        <a14:foregroundMark x1="73902" y1="59800" x2="73902" y2="59800"/>
                        <a14:foregroundMark x1="72683" y1="59084" x2="72683" y2="59084"/>
                        <a14:foregroundMark x1="58171" y1="25179" x2="58171" y2="25179"/>
                        <a14:foregroundMark x1="57317" y1="26037" x2="57317" y2="26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25" y="2970659"/>
            <a:ext cx="1075363" cy="916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56BB7F-B538-441F-824B-2400701E8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1" b="97568" l="3659" r="97561">
                        <a14:foregroundMark x1="8049" y1="43205" x2="8049" y2="43205"/>
                        <a14:foregroundMark x1="4024" y1="42775" x2="4024" y2="42775"/>
                        <a14:foregroundMark x1="39634" y1="92847" x2="39634" y2="92847"/>
                        <a14:foregroundMark x1="44268" y1="97854" x2="44268" y2="97854"/>
                        <a14:foregroundMark x1="92805" y1="37768" x2="92805" y2="37768"/>
                        <a14:foregroundMark x1="97561" y1="39342" x2="97561" y2="39342"/>
                        <a14:foregroundMark x1="44268" y1="3433" x2="44268" y2="3433"/>
                        <a14:foregroundMark x1="35244" y1="2861" x2="35244" y2="2861"/>
                        <a14:foregroundMark x1="65854" y1="91845" x2="65854" y2="91845"/>
                        <a14:foregroundMark x1="28902" y1="57940" x2="28902" y2="57940"/>
                        <a14:foregroundMark x1="28049" y1="59084" x2="28049" y2="59084"/>
                        <a14:foregroundMark x1="27317" y1="59800" x2="27317" y2="59800"/>
                        <a14:foregroundMark x1="73902" y1="59800" x2="73902" y2="59800"/>
                        <a14:foregroundMark x1="72683" y1="59084" x2="72683" y2="59084"/>
                        <a14:foregroundMark x1="58171" y1="25179" x2="58171" y2="25179"/>
                        <a14:foregroundMark x1="57317" y1="26037" x2="57317" y2="26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06" y="2996419"/>
            <a:ext cx="1075363" cy="916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E1D5C9-13B4-4939-A786-6F5580430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1" b="97568" l="3659" r="97561">
                        <a14:foregroundMark x1="8049" y1="43205" x2="8049" y2="43205"/>
                        <a14:foregroundMark x1="4024" y1="42775" x2="4024" y2="42775"/>
                        <a14:foregroundMark x1="39634" y1="92847" x2="39634" y2="92847"/>
                        <a14:foregroundMark x1="44268" y1="97854" x2="44268" y2="97854"/>
                        <a14:foregroundMark x1="92805" y1="37768" x2="92805" y2="37768"/>
                        <a14:foregroundMark x1="97561" y1="39342" x2="97561" y2="39342"/>
                        <a14:foregroundMark x1="44268" y1="3433" x2="44268" y2="3433"/>
                        <a14:foregroundMark x1="35244" y1="2861" x2="35244" y2="2861"/>
                        <a14:foregroundMark x1="65854" y1="91845" x2="65854" y2="91845"/>
                        <a14:foregroundMark x1="28902" y1="57940" x2="28902" y2="57940"/>
                        <a14:foregroundMark x1="28049" y1="59084" x2="28049" y2="59084"/>
                        <a14:foregroundMark x1="27317" y1="59800" x2="27317" y2="59800"/>
                        <a14:foregroundMark x1="73902" y1="59800" x2="73902" y2="59800"/>
                        <a14:foregroundMark x1="72683" y1="59084" x2="72683" y2="59084"/>
                        <a14:foregroundMark x1="58171" y1="25179" x2="58171" y2="25179"/>
                        <a14:foregroundMark x1="57317" y1="26037" x2="57317" y2="26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87" y="2996419"/>
            <a:ext cx="1075363" cy="91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FF3A51-76DF-4933-A739-1C9D352F771A}"/>
              </a:ext>
            </a:extLst>
          </p:cNvPr>
          <p:cNvSpPr txBox="1"/>
          <p:nvPr/>
        </p:nvSpPr>
        <p:spPr>
          <a:xfrm>
            <a:off x="2067214" y="1258349"/>
            <a:ext cx="9887098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3. Συνδυασμός ποσοτικών και ποιοτικών δεδομένων</a:t>
            </a:r>
          </a:p>
          <a:p>
            <a:pPr>
              <a:lnSpc>
                <a:spcPct val="150000"/>
              </a:lnSpc>
            </a:pPr>
            <a:endParaRPr lang="el-GR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Δεδομένα:</a:t>
            </a:r>
            <a:r>
              <a:rPr lang="el-GR" dirty="0"/>
              <a:t> Το 65% των τουριστών δηλώνουν ότι ενδιαφέρονται για τοπικές πολιτιστικές δραστηριότητες, αλλά στις συνεντεύξεις λένε ότι δεν γνωρίζουν ποιες δραστηριότητες υπάρχουν διαθέσιμες.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Ερμηνεία:</a:t>
            </a:r>
            <a:r>
              <a:rPr lang="el-GR" dirty="0"/>
              <a:t> Παρότι υπάρχει ενδιαφέρον για τον πολιτιστικό τουρισμό, η έλλειψη πληροφόρησης περιορίζει τη συμμετοχή. Η ερμηνεία δείχνει την ανάγκη για καλύτερη προβολή τοπικών πολιτιστικών εκδηλώσεων και δραστηριοτήτων.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AA714-AD39-489D-80FD-6C4056745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962"/>
            <a:ext cx="2067213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2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37B854-AA1F-4CF5-ACB8-B5D66CEFF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053350"/>
              </p:ext>
            </p:extLst>
          </p:nvPr>
        </p:nvGraphicFramePr>
        <p:xfrm>
          <a:off x="544586" y="2409902"/>
          <a:ext cx="10515600" cy="420624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356453051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4233942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1260446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027173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l-GR" b="1"/>
                        <a:t>Τύπος Δεδομένων</a:t>
                      </a:r>
                      <a:endParaRPr lang="el-G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/>
                        <a:t>Δεδομένα</a:t>
                      </a:r>
                      <a:endParaRPr lang="el-G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/>
                        <a:t>Ερμηνεία</a:t>
                      </a:r>
                      <a:endParaRPr lang="el-G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/>
                        <a:t>Συμπέρασμα / Πρόταση</a:t>
                      </a:r>
                      <a:endParaRPr lang="el-G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624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dirty="0"/>
                        <a:t>Ποσοτικά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Το 80% των επισκεπτών προτιμά ξενοδοχεία με κριτικές &gt;4 αστέρων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Οι τουρίστες δίνουν σημασία στην ποιότητα και αξιολόγηση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Βελτίωση υπηρεσιών και καθαριότητας για υψηλότερη βαθμολογία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822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/>
                        <a:t>Ποιοτικά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Συνεντεύξεις δείχνουν ότι οι επισκέπτες δυσκολεύονται να βρουν αξιοθέατα λόγω έλλειψης σήμανσης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Υπάρχει πρόβλημα πληροφόρησης που επηρεάζει την εμπειρία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Τοποθέτηση σήμανσης, χάρτες, ψηφιακές εφαρμογές πληροφόρησης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404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/>
                        <a:t>Συνδυασμός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65% ενδιαφέρονται για πολιτιστικές δραστηριότητες, αλλά δεν ξέρουν ποιες υπάρχουν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Υπάρχει ζήτηση αλλά περιορισμένη ενημέρωση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Καλύτερη προβολή και επικοινωνία πολιτιστικών εκδηλώσεων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41888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B1E9D39-B331-400A-9C51-413DAF828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6" y="328157"/>
            <a:ext cx="1766389" cy="1490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38D09-8C63-4DA0-8C43-32612300E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08" y="328157"/>
            <a:ext cx="1766389" cy="1490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D67AC-564A-4F63-AB87-BAD95E3B1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30" y="328157"/>
            <a:ext cx="1766389" cy="149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3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3FAD8B4-AFD6-4514-A872-B6B347F41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24" y="905333"/>
            <a:ext cx="1140064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Στόχος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της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ερμηνεί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ας</a:t>
            </a:r>
            <a:endParaRPr kumimoji="0" lang="el-GR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Συνδέετ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αι πάντα με τα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ερευνητικά ερωτήματα</a:t>
            </a:r>
            <a:endParaRPr kumimoji="0" lang="el-GR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Τα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δεδομέν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ερμηνεύονται με τρόπο που απαντά στα ερωτήματα που τέθηκαν στην αρχή της έρευνας.</a:t>
            </a:r>
            <a:endParaRPr kumimoji="0" lang="el-GR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Υπ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ογράμμισε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ότι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η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ερμηνεί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δεν είναι τυχαία: πρέπει να βασίζεται σε στοιχεία και λογική ανάλυση.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66533-90D2-4376-86D1-202F02B3E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87" y="3752896"/>
            <a:ext cx="5685161" cy="28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6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00F903-015C-4F97-870A-2C9FD1913549}"/>
              </a:ext>
            </a:extLst>
          </p:cNvPr>
          <p:cNvSpPr txBox="1"/>
          <p:nvPr/>
        </p:nvSpPr>
        <p:spPr>
          <a:xfrm>
            <a:off x="471880" y="351744"/>
            <a:ext cx="10844869" cy="333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b="1" dirty="0">
                <a:solidFill>
                  <a:schemeClr val="accent1"/>
                </a:solidFill>
              </a:rPr>
              <a:t>Καλές πρακτικές στην ερμηνεία</a:t>
            </a:r>
          </a:p>
          <a:p>
            <a:pPr>
              <a:lnSpc>
                <a:spcPct val="200000"/>
              </a:lnSpc>
            </a:pPr>
            <a:endParaRPr lang="el-GR" b="1" dirty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Σύνδεση με τη θεωρία:</a:t>
            </a:r>
            <a:r>
              <a:rPr lang="el-GR" dirty="0"/>
              <a:t> τα ευρήματα πρέπει να συνδέονται με υπάρχουσες θεωρίες ή έρευνες.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Αποφυγή υπερβολικών συμπερασμάτων:</a:t>
            </a:r>
            <a:r>
              <a:rPr lang="el-GR" dirty="0"/>
              <a:t> μην εξάγεις συμπεράσματα που δεν στηρίζονται στα δεδομένα.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Χρήση παραδειγμάτων και οπτικών:</a:t>
            </a:r>
            <a:r>
              <a:rPr lang="el-GR" dirty="0"/>
              <a:t> γραφήματα, πίνακες και παραθέσεις από ποιοτικά δεδομένα βοηθούν στην κατανόηση.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A92DA-13A4-479B-9896-8028B322F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67" y="3334803"/>
            <a:ext cx="4507442" cy="32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769E5A-C430-436E-AEF5-33DDF41408F1}"/>
              </a:ext>
            </a:extLst>
          </p:cNvPr>
          <p:cNvSpPr txBox="1"/>
          <p:nvPr/>
        </p:nvSpPr>
        <p:spPr>
          <a:xfrm>
            <a:off x="2074527" y="1028700"/>
            <a:ext cx="80429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dirty="0"/>
              <a:t>Η </a:t>
            </a:r>
            <a:r>
              <a:rPr lang="el-GR" sz="2800" b="1" dirty="0"/>
              <a:t>ερμηνεία δεδομένων</a:t>
            </a:r>
            <a:r>
              <a:rPr lang="el-GR" sz="2800" dirty="0"/>
              <a:t> είναι πολύ κρίσιμη και συχνά γίνονται λάθη που μπορούν να οδηγήσουν σε λανθασμένα συμπεράσματα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63041-33A1-4E14-989B-187FB166F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55" y="3029748"/>
            <a:ext cx="8741329" cy="279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2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1015</Words>
  <Application>Microsoft Office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karadimitriou</dc:creator>
  <cp:lastModifiedBy>christina karadimitriou</cp:lastModifiedBy>
  <cp:revision>151</cp:revision>
  <dcterms:created xsi:type="dcterms:W3CDTF">2025-09-12T05:31:55Z</dcterms:created>
  <dcterms:modified xsi:type="dcterms:W3CDTF">2025-09-18T09:29:06Z</dcterms:modified>
</cp:coreProperties>
</file>