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EB8418-D2DB-AC45-779C-F5E52F12B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F587CF5-7112-BF2B-2293-086BE35A9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35CFC6-361F-51CF-2E7F-85C452C1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B220-99CE-41DF-B176-2E89190F1FE6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A8F53F-810B-81AA-4DDF-78A84CE8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43CCEF-36F0-C824-7E66-2BF71D4D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2DF0-73CF-4AEA-899F-B8B7D479B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4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9BDABE-7A90-067D-F289-C6476EA7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4CA1716-9E2B-CE6B-8852-E0D7FBF60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E4C9D4-D39C-4722-B1DC-DC526AE2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B220-99CE-41DF-B176-2E89190F1FE6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6C0D01-6CAC-736F-CF3D-6EDD67C6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AA1E0B-5061-1601-5171-B648E8E0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2DF0-73CF-4AEA-899F-B8B7D479B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77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5B678E4-DE31-67A7-12E5-CBD70D956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D2D2A6F-05DD-DE07-0B76-3489053EA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6CEB8D-DB9E-63E3-5459-0BCE020F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B220-99CE-41DF-B176-2E89190F1FE6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07DB57-4F33-2B67-594F-590C5776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18B9E7-3297-ACAF-D67D-EEC80261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2DF0-73CF-4AEA-899F-B8B7D479B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93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AC3AC3-2440-2419-B961-0131F9023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4E6C7F-0C00-02BC-1509-8C5CD3F97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2715CD-BB20-20A6-C739-422EC550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B220-99CE-41DF-B176-2E89190F1FE6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B644B1E-CAB0-B919-8F25-3C95BF67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03BB15-0416-2B6C-AFE0-6E83C1F1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2DF0-73CF-4AEA-899F-B8B7D479B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737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34C83F-3FE3-A981-C103-62D0DD4C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56EA79B-1AE5-CA89-1760-DA904B717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D7317C7-9FC3-D389-8B58-C7134585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B220-99CE-41DF-B176-2E89190F1FE6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ACBFB1-B0EF-EBB7-987F-B30112AE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C4BA4B7-AB15-5DBA-5D31-852FC485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2DF0-73CF-4AEA-899F-B8B7D479B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08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BD5466-A71F-8095-8CD8-75AC5A4B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3ACAE6-D39A-4CD0-3183-11A8C1B71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C00BF34-AA8F-DF33-CF6C-9EC414477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D84678F-3EA7-5A91-C509-92551A8E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B220-99CE-41DF-B176-2E89190F1FE6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454586D-9D76-9252-7FD4-F3651687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983D020-B0E1-76B8-FE45-F093902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2DF0-73CF-4AEA-899F-B8B7D479B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54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6B0E92-0A8A-EF71-C5CA-E012CB72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5AA6757-4CDE-8533-A625-D402AD6B2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F197EA-A34B-266A-FE7B-CE8D4D716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CDE289D-3C98-3308-30D5-0CBCDCD19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1FE91E6-1CD1-F89F-9DD7-D1504AEFB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B9101EE-59B6-F796-1A0C-1681E6A3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B220-99CE-41DF-B176-2E89190F1FE6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631A5F3-32C8-7B02-3FF4-866C8281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C2BD48A-CAB4-A30E-1925-85ABF0A2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2DF0-73CF-4AEA-899F-B8B7D479B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2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D681FD-2C34-5849-2DE7-5F73B05E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4D37957-BE5E-B466-1B94-F4C932F5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B220-99CE-41DF-B176-2E89190F1FE6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881C33B-E2AA-19C4-3BAD-2FA1A949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6A04B0-2D05-1353-23F2-D3B5CBD0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2DF0-73CF-4AEA-899F-B8B7D479B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76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38225C4-1DF1-3B8C-EB56-F7BB9102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B220-99CE-41DF-B176-2E89190F1FE6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0E8134D-2FD6-EBAC-9787-59A0D9E7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B2C0073-BAD3-71F8-3F05-D06AF78E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2DF0-73CF-4AEA-899F-B8B7D479B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047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46E95C-D871-3131-0B56-E71DCD0E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DC1DE8-D1E0-D44C-A090-072B56F5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D6EA552-D208-4E69-DAD6-845BA2DCA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F2344F6-9A72-E0CD-1CD4-1F14E902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B220-99CE-41DF-B176-2E89190F1FE6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3BF742D-82C7-63D5-BCAA-39ECF30C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E3B3618-E78A-7CF1-06E6-8F2F552B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2DF0-73CF-4AEA-899F-B8B7D479B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375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1D3311-0C6A-CC48-A000-B318AA79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55DBF65-C86F-75BC-0FAB-B161AACCA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19395EE-7D08-89CD-5046-745E62200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D741BA4-AB28-2EEF-A942-6280DC66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B220-99CE-41DF-B176-2E89190F1FE6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7AFC391-F7BE-C00E-41D7-25497E9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01FC4B0-4697-CD56-523D-DFC2D4EA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2DF0-73CF-4AEA-899F-B8B7D479B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58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09B6087-E78E-C2C5-2FA6-2240B225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1278B80-2EEA-EC91-1AE1-6EE3FDEE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50DB52-0B12-8D6B-540E-0B2827974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ADB220-99CE-41DF-B176-2E89190F1FE6}" type="datetimeFigureOut">
              <a:rPr lang="el-GR" smtClean="0"/>
              <a:t>21/3/2025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E10F2E7-CB6D-0D00-EE49-6E3EDDA2F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0B54FDB-028A-E789-4A22-9021D282E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F12DF0-73CF-4AEA-899F-B8B7D479B6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55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F4B35706-51D3-FD3C-88F5-E60C57DB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έτος 1000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B55D4A29-5EDD-3D7F-B1F9-AB16467A1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u="sng" dirty="0"/>
          </a:p>
          <a:p>
            <a:r>
              <a:rPr lang="el-GR" dirty="0"/>
              <a:t>Αντίθετα από ό,τι γενικά πιστεύεται, η ανθρωπότητα καλωσορίζει τη 2</a:t>
            </a:r>
            <a:r>
              <a:rPr lang="el-GR" baseline="30000" dirty="0"/>
              <a:t>η</a:t>
            </a:r>
            <a:r>
              <a:rPr lang="el-GR" dirty="0"/>
              <a:t> χιλιετία με αισιοδοξία</a:t>
            </a:r>
          </a:p>
          <a:p>
            <a:r>
              <a:rPr lang="el-GR" dirty="0"/>
              <a:t>Μεγάλη κινητικότητα σε όλη τη </a:t>
            </a:r>
            <a:r>
              <a:rPr lang="el-GR" dirty="0" err="1"/>
              <a:t>Δυτ</a:t>
            </a:r>
            <a:r>
              <a:rPr lang="el-GR" dirty="0"/>
              <a:t>. Ευρώπη</a:t>
            </a:r>
          </a:p>
          <a:p>
            <a:r>
              <a:rPr lang="el-GR" dirty="0"/>
              <a:t>Δεν επηρεάζονται με τον ίδιο τρόπο ούτε με την ίδια ένταση όλες οι περιοχές της Ευρώπης</a:t>
            </a:r>
          </a:p>
          <a:p>
            <a:r>
              <a:rPr lang="el-GR" u="sng" dirty="0"/>
              <a:t>Αίτια: </a:t>
            </a:r>
            <a:r>
              <a:rPr lang="el-GR" dirty="0"/>
              <a:t>μεγάλη δημογραφική ανάπτυξη</a:t>
            </a:r>
          </a:p>
          <a:p>
            <a:pPr marL="0" indent="0">
              <a:buNone/>
            </a:pP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47304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AC8F923-EF40-0367-00BE-2B472DA9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Ευρώπη – γεωφυσικός χάρτης</a:t>
            </a:r>
          </a:p>
        </p:txBody>
      </p:sp>
      <p:pic>
        <p:nvPicPr>
          <p:cNvPr id="1026" name="Picture 2" descr="Χαρτης Ευρωπης Γεωφυσικος (κρεμαστος Σχολικος) 140χ150">
            <a:extLst>
              <a:ext uri="{FF2B5EF4-FFF2-40B4-BE49-F238E27FC236}">
                <a16:creationId xmlns:a16="http://schemas.microsoft.com/office/drawing/2014/main" id="{5DC82C49-2C68-9294-E8C5-B875CC179F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556765"/>
            <a:ext cx="7225748" cy="574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AA7BCA-1DA2-11A8-AFCA-78050E7F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εικόνα των ευρωπαϊκών δασών από τον 9</a:t>
            </a:r>
            <a:r>
              <a:rPr lang="el-GR" b="1" u="sng" baseline="30000" dirty="0"/>
              <a:t>ο</a:t>
            </a:r>
            <a:r>
              <a:rPr lang="el-GR" b="1" u="sng" dirty="0"/>
              <a:t> ως τον 12</a:t>
            </a:r>
            <a:r>
              <a:rPr lang="el-GR" b="1" u="sng" baseline="30000" dirty="0"/>
              <a:t>ο</a:t>
            </a:r>
            <a:r>
              <a:rPr lang="el-GR" b="1" u="sng" dirty="0"/>
              <a:t> αιώνα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DC00DF-91F6-B754-DACE-C31161201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800 – 900: υποχώρηση αλπικών παγετώνων – απόσυρση των νερών που είχαν κατακλύσει την περιοχή της Φλάνδρας</a:t>
            </a:r>
          </a:p>
          <a:p>
            <a:r>
              <a:rPr lang="el-GR" dirty="0"/>
              <a:t>Οξιά: εμφανίζεται 200 ψηλότερα από τα σημερινά της επίπεδα</a:t>
            </a:r>
          </a:p>
          <a:p>
            <a:r>
              <a:rPr lang="el-GR" dirty="0"/>
              <a:t>Σημύδα: περιορίζεται από τη Σκωτία και τη Σκανδιναβία</a:t>
            </a:r>
          </a:p>
          <a:p>
            <a:r>
              <a:rPr lang="el-GR" dirty="0"/>
              <a:t>Κλιματική αναθέρμανση και σχετική ξήρανση που διαρκεί 2 ή 3 αιώνες</a:t>
            </a:r>
          </a:p>
          <a:p>
            <a:r>
              <a:rPr lang="el-GR" dirty="0"/>
              <a:t>900 – 1200: αναπτύσσεται η βλάστηση που ευνοεί τη βοσκή και τον άνθρωπο</a:t>
            </a:r>
          </a:p>
        </p:txBody>
      </p:sp>
    </p:spTree>
    <p:extLst>
      <p:ext uri="{BB962C8B-B14F-4D97-AF65-F5344CB8AC3E}">
        <p14:creationId xmlns:p14="http://schemas.microsoft.com/office/powerpoint/2010/main" val="3796765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AA98842-6F69-EBF0-0BCB-BBD7D4D4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οξιά και η σημύδα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46A9000-9802-8FDA-CFD9-DBAB7C217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u="sng" dirty="0"/>
              <a:t>Η οξιά</a:t>
            </a: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DF800E57-A2EE-A6AE-8DE5-344CA15AD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u="sng" dirty="0"/>
              <a:t>Η σημύδα</a:t>
            </a:r>
          </a:p>
        </p:txBody>
      </p:sp>
      <p:pic>
        <p:nvPicPr>
          <p:cNvPr id="2050" name="Picture 2" descr="Fagus Sylvatica Hedge">
            <a:extLst>
              <a:ext uri="{FF2B5EF4-FFF2-40B4-BE49-F238E27FC236}">
                <a16:creationId xmlns:a16="http://schemas.microsoft.com/office/drawing/2014/main" id="{23B87C5B-209A-B4CE-6B57-1608E223D2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00" y="2505075"/>
            <a:ext cx="2803362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Σημύδα: Το θεραπευτικό δέντρο, ιδιότητες και τρόπος χρήσης ...">
            <a:extLst>
              <a:ext uri="{FF2B5EF4-FFF2-40B4-BE49-F238E27FC236}">
                <a16:creationId xmlns:a16="http://schemas.microsoft.com/office/drawing/2014/main" id="{2F93DA80-108C-6952-CF08-3228F108846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94" y="2823369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4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DB0DB1-5CF4-DE52-49D4-B681DB5C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Γερμανία και ευρωπαϊκός Βορράς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571E4F-C265-1973-7060-8B9EC8FC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50 – 70% του εδάφους καλύπτονται από δάση</a:t>
            </a:r>
          </a:p>
          <a:p>
            <a:r>
              <a:rPr lang="el-GR" dirty="0"/>
              <a:t>Τα κωνοφόρα είναι περιορισμένα (αφθονούν στη Σκωτία και στη Σκανδιναβία)</a:t>
            </a:r>
          </a:p>
          <a:p>
            <a:r>
              <a:rPr lang="el-GR" dirty="0"/>
              <a:t>Σημύδα, </a:t>
            </a:r>
            <a:r>
              <a:rPr lang="el-GR" dirty="0" err="1"/>
              <a:t>σφένδαμνος</a:t>
            </a:r>
            <a:r>
              <a:rPr lang="el-GR" dirty="0"/>
              <a:t>, φτελιά: σλαβικές χώρες, </a:t>
            </a:r>
            <a:r>
              <a:rPr lang="el-GR" dirty="0" err="1"/>
              <a:t>Πομερανία</a:t>
            </a:r>
            <a:endParaRPr lang="el-GR" dirty="0"/>
          </a:p>
          <a:p>
            <a:r>
              <a:rPr lang="el-GR" dirty="0"/>
              <a:t>Υγρές περιοχές: οξιά και δρυς/ φτάνουν μέχρι και σε μεσαίο υψόμετρο (σε υψηλό στα </a:t>
            </a:r>
            <a:r>
              <a:rPr lang="el-GR" dirty="0" err="1"/>
              <a:t>Απέννινα</a:t>
            </a:r>
            <a:r>
              <a:rPr lang="el-GR" dirty="0"/>
              <a:t>)</a:t>
            </a:r>
          </a:p>
          <a:p>
            <a:r>
              <a:rPr lang="el-GR" dirty="0"/>
              <a:t>Δάση και δρυμοί οξιάς και βαλανιδιάς</a:t>
            </a:r>
          </a:p>
          <a:p>
            <a:r>
              <a:rPr lang="el-GR" dirty="0"/>
              <a:t>Θαλάσσιο μέτωπο γερμανικού κόσμου: βαλτώδες/ επηρεάζεται από τις παλίρροιες (καλαμιώνες, </a:t>
            </a:r>
            <a:r>
              <a:rPr lang="el-GR" dirty="0" err="1"/>
              <a:t>σχοίνοι</a:t>
            </a:r>
            <a:r>
              <a:rPr lang="el-GR" dirty="0"/>
              <a:t>, φτέρες)</a:t>
            </a:r>
          </a:p>
        </p:txBody>
      </p:sp>
    </p:spTree>
    <p:extLst>
      <p:ext uri="{BB962C8B-B14F-4D97-AF65-F5344CB8AC3E}">
        <p14:creationId xmlns:p14="http://schemas.microsoft.com/office/powerpoint/2010/main" val="250933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710FEF04-9FA2-4DD8-EC29-60D92C72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844" y="-4329"/>
            <a:ext cx="7020159" cy="6869586"/>
            <a:chOff x="5171844" y="-11586"/>
            <a:chExt cx="7020159" cy="6869586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1B4A5D8B-34EC-D352-BE87-4809E4CE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5411AD96-CCBD-9812-0D19-0E7C7A79E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5AF89D92-20DD-C8E9-DF7A-988B09642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77F78F10-63E0-611E-AC78-66E24EA30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1AC452A-AEE6-6E8F-AF02-84BF4F17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028" y="1536179"/>
            <a:ext cx="4987793" cy="21351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u="sng">
                <a:solidFill>
                  <a:srgbClr val="FFFFFF"/>
                </a:solidFill>
              </a:rPr>
              <a:t>Γερμανία – γεωφυσικός χάρτης</a:t>
            </a:r>
          </a:p>
        </p:txBody>
      </p:sp>
      <p:pic>
        <p:nvPicPr>
          <p:cNvPr id="3074" name="Picture 2" descr="Φυσικός χάρτης της Γερμανίας Διανυσματική απεικόνιση - εικονογραφία από ...">
            <a:extLst>
              <a:ext uri="{FF2B5EF4-FFF2-40B4-BE49-F238E27FC236}">
                <a16:creationId xmlns:a16="http://schemas.microsoft.com/office/drawing/2014/main" id="{5699C1D9-E8E1-A83C-68BE-3769E0B0F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63"/>
          <a:stretch/>
        </p:blipFill>
        <p:spPr bwMode="auto">
          <a:xfrm>
            <a:off x="-81638" y="-7622"/>
            <a:ext cx="5171828" cy="68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58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30E56C7-B876-30AC-D8EF-B65F0794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u="sng">
                <a:solidFill>
                  <a:schemeClr val="bg1"/>
                </a:solidFill>
              </a:rPr>
              <a:t>Σφένδαμνος</a:t>
            </a:r>
          </a:p>
        </p:txBody>
      </p:sp>
      <p:pic>
        <p:nvPicPr>
          <p:cNvPr id="5122" name="Picture 2" descr="Fytokomia.gr | Σφένδαμος ( Σφενδάμι , Ατσέρ )">
            <a:extLst>
              <a:ext uri="{FF2B5EF4-FFF2-40B4-BE49-F238E27FC236}">
                <a16:creationId xmlns:a16="http://schemas.microsoft.com/office/drawing/2014/main" id="{4ABD9A80-2ADF-8DFB-59B7-1F6B0CD7E4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622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2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Φτελιά (Ulmus) | PetBirds">
            <a:extLst>
              <a:ext uri="{FF2B5EF4-FFF2-40B4-BE49-F238E27FC236}">
                <a16:creationId xmlns:a16="http://schemas.microsoft.com/office/drawing/2014/main" id="{0E4B5EFC-09B0-7E86-19A6-37881EA980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b="164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Rectangle 615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7F73387-752B-26EF-5E18-0F0200A5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>
                <a:solidFill>
                  <a:schemeClr val="tx1">
                    <a:lumMod val="85000"/>
                    <a:lumOff val="15000"/>
                  </a:schemeClr>
                </a:solidFill>
              </a:rPr>
              <a:t>Φτελιά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1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FBDAFB-E29D-2DB0-862A-268AA15E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u="sng">
                <a:solidFill>
                  <a:schemeClr val="bg1"/>
                </a:solidFill>
              </a:rPr>
              <a:t>Δρυς (βαλανιδιά)</a:t>
            </a:r>
          </a:p>
        </p:txBody>
      </p:sp>
      <p:pic>
        <p:nvPicPr>
          <p:cNvPr id="7170" name="Picture 2" descr="Unforeseen River, a public service: Willow Oak, Quercus Phellos">
            <a:extLst>
              <a:ext uri="{FF2B5EF4-FFF2-40B4-BE49-F238E27FC236}">
                <a16:creationId xmlns:a16="http://schemas.microsoft.com/office/drawing/2014/main" id="{D40DF7AD-DEA2-E6D1-7DC3-4D7F02B549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4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F79C22-7737-DBAE-7E3F-9ECE7EAA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Ατλαντικός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51F74F-D8D7-2AB7-F647-8E2256BF8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Μικρότερα δάση οξιάς</a:t>
            </a:r>
          </a:p>
          <a:p>
            <a:r>
              <a:rPr lang="el-GR" dirty="0"/>
              <a:t>Θάμνοι, ρείκια, </a:t>
            </a:r>
            <a:r>
              <a:rPr lang="el-GR" dirty="0" err="1"/>
              <a:t>σχοίνοι</a:t>
            </a:r>
            <a:endParaRPr lang="el-GR" dirty="0"/>
          </a:p>
          <a:p>
            <a:r>
              <a:rPr lang="el-GR" dirty="0"/>
              <a:t>Φτωχά εδάφη</a:t>
            </a:r>
          </a:p>
          <a:p>
            <a:r>
              <a:rPr lang="el-GR" dirty="0"/>
              <a:t>Ο θαλασσινός αέρας επηρεάζει αρνητικά τη γη ή την καταστρέφει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994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B2E396-FB88-238A-CE6D-A76BABEC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βουνά του Νότου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80A21D-0AAC-7FDA-A2C5-90E018D6D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Άλπεις – Σικελία: εδαφική διαμόρφωση που εντείνει τις ιδιομορφίες</a:t>
            </a:r>
          </a:p>
          <a:p>
            <a:r>
              <a:rPr lang="el-GR" dirty="0"/>
              <a:t>Άλπεις – Πυρηναία: υψηλές κοιλάδες με εξαιρετικά δύσκολη πρόσβαση</a:t>
            </a:r>
          </a:p>
          <a:p>
            <a:r>
              <a:rPr lang="el-GR" dirty="0"/>
              <a:t>Ανοιχτές στο μεσογειακό κόσμο – δέχονται επιθέσεις από Σαρακηνούς μέχρι τα τέλη του 10</a:t>
            </a:r>
            <a:r>
              <a:rPr lang="el-GR" baseline="30000" dirty="0"/>
              <a:t>ου</a:t>
            </a:r>
            <a:r>
              <a:rPr lang="el-GR" dirty="0"/>
              <a:t> αι.</a:t>
            </a:r>
          </a:p>
          <a:p>
            <a:r>
              <a:rPr lang="el-GR" dirty="0"/>
              <a:t>Μετακίνηση πληθυσμών – ερημοποίηση γνωστή και από την αρχαιότητα</a:t>
            </a:r>
          </a:p>
        </p:txBody>
      </p:sp>
    </p:spTree>
    <p:extLst>
      <p:ext uri="{BB962C8B-B14F-4D97-AF65-F5344CB8AC3E}">
        <p14:creationId xmlns:p14="http://schemas.microsoft.com/office/powerpoint/2010/main" val="332765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9DE73D-26C1-4AFD-932E-45A5B58D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αποτελέσματα της δημογραφικής άνθισης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54AEC8-AEBD-F071-7608-36DA9CF02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Ανάπτυξη του εμπορίου και των πόλεων</a:t>
            </a:r>
          </a:p>
          <a:p>
            <a:r>
              <a:rPr lang="el-GR" dirty="0"/>
              <a:t>Χρησιμοποίηση εργατικού δυναμικού στη «βιομηχανία» του υφάσματος (τροφοδοσία διεθνούς εμπορίου)</a:t>
            </a:r>
          </a:p>
          <a:p>
            <a:r>
              <a:rPr lang="el-GR" dirty="0"/>
              <a:t>Αξιοποίηση νέων γαιών: περιορισμός των δασών, των βάλτων και των χέρσων εκτάσεων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3158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2451-4183-5414-119D-7A1C0A63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Νότος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1D41B2-34BE-0908-9E24-98E6F987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Παραθαλάσσια εδάφη: ακατάλληλα για καλλιέργεια (χαλίκια, βάλτοι, ασφόδελοι)</a:t>
            </a:r>
          </a:p>
          <a:p>
            <a:r>
              <a:rPr lang="el-GR" dirty="0"/>
              <a:t>Όριο του χιονιού: χαμηλό χορτάρι, κατάλληλο το καλοκαίρι για τη βοσκή</a:t>
            </a:r>
          </a:p>
          <a:p>
            <a:r>
              <a:rPr lang="el-GR" dirty="0"/>
              <a:t>Ενδιάμεσο επίπεδο: σπάνια δάση (οξιές, βαλανιδιές, δάφνη, μυρτιά)</a:t>
            </a:r>
          </a:p>
          <a:p>
            <a:r>
              <a:rPr lang="el-GR" dirty="0"/>
              <a:t>Υλοτομική δραστηριότητα, </a:t>
            </a:r>
            <a:r>
              <a:rPr lang="el-GR" dirty="0" err="1"/>
              <a:t>υπερβόσκηση</a:t>
            </a:r>
            <a:endParaRPr lang="el-GR" dirty="0"/>
          </a:p>
          <a:p>
            <a:r>
              <a:rPr lang="el-GR" dirty="0"/>
              <a:t>Πλημμύρες</a:t>
            </a:r>
          </a:p>
        </p:txBody>
      </p:sp>
    </p:spTree>
    <p:extLst>
      <p:ext uri="{BB962C8B-B14F-4D97-AF65-F5344CB8AC3E}">
        <p14:creationId xmlns:p14="http://schemas.microsoft.com/office/powerpoint/2010/main" val="4168177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8" name="Rectangle 819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9" name="Rectangle 820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10" name="Rectangle 820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1" name="Rectangle 820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2E96946-315B-56B9-BCB0-49B603142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Γαλλία – γεωφυσικός χάρτης</a:t>
            </a:r>
          </a:p>
        </p:txBody>
      </p:sp>
      <p:pic>
        <p:nvPicPr>
          <p:cNvPr id="8194" name="Picture 2" descr="Pin di Lorella Menegolli su carttine geografiche | Geografia fisica ...">
            <a:extLst>
              <a:ext uri="{FF2B5EF4-FFF2-40B4-BE49-F238E27FC236}">
                <a16:creationId xmlns:a16="http://schemas.microsoft.com/office/drawing/2014/main" id="{641ABD0D-BE3C-7EC6-6EA6-1AB656CE2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908" y="467208"/>
            <a:ext cx="6106787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68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1" name="Freeform: Shape 92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CBB4787-4639-098D-7E2A-493AD97D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Ιταλία – γεωφυσικός χάρτης</a:t>
            </a:r>
          </a:p>
        </p:txBody>
      </p:sp>
      <p:pic>
        <p:nvPicPr>
          <p:cNvPr id="9218" name="Picture 2" descr="χάρτης της Ιταλίας απεικόνιση αποθεμάτων. εικονογραφία από - 100084051">
            <a:extLst>
              <a:ext uri="{FF2B5EF4-FFF2-40B4-BE49-F238E27FC236}">
                <a16:creationId xmlns:a16="http://schemas.microsoft.com/office/drawing/2014/main" id="{C4949D67-4F7C-A112-C857-93599950AB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7015" y="467208"/>
            <a:ext cx="4916574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28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A75536-05C9-45CB-B48C-5A3C3801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χρήσεις του δάσους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416D20-9540-C97C-1F2F-2A0049CA7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Σύνορο, φυσικό τείχος ( </a:t>
            </a:r>
            <a:r>
              <a:rPr lang="it-IT" dirty="0"/>
              <a:t>murus nativus)</a:t>
            </a:r>
            <a:r>
              <a:rPr lang="el-GR" dirty="0"/>
              <a:t>: μεταξύ κατοικημένων περιοχών, ομάδων πληθυσμού, επικρατειών, διεισδύσεων</a:t>
            </a:r>
          </a:p>
          <a:p>
            <a:r>
              <a:rPr lang="el-GR" dirty="0"/>
              <a:t>Εκχέρσωση, βοσκή, αξιοποίηση ζωικών και φυτικών αποθεμάτων του (κυνήγι, συλλογή καρπών)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2030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F66A7B-F371-625E-8F54-BAB040CD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κυνήγι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DE4BCB-B34E-B031-28C5-E912D22EA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Ρωμαϊκή αντίληψη: το θήραμα θεωρείται κοινή ιδιοκτησία</a:t>
            </a:r>
          </a:p>
          <a:p>
            <a:r>
              <a:rPr lang="el-GR" dirty="0"/>
              <a:t>Βαρβαρική και </a:t>
            </a:r>
            <a:r>
              <a:rPr lang="el-GR" dirty="0" err="1"/>
              <a:t>καρολίγγεια</a:t>
            </a:r>
            <a:r>
              <a:rPr lang="el-GR" dirty="0"/>
              <a:t> νομοθεσία: δημόσια ιδιοκτησία που μπορεί να μεταβιβαστεί</a:t>
            </a:r>
          </a:p>
          <a:p>
            <a:r>
              <a:rPr lang="el-GR" dirty="0"/>
              <a:t>Σκοποί: ανάγκες διατροφής (δευτερευόντως), άμυνα απέναντι σε σαρκοβόρα και τρωκτικά του δάσους που απειλούν καλλιέργειες και κατοικίδια</a:t>
            </a:r>
          </a:p>
          <a:p>
            <a:r>
              <a:rPr lang="el-GR" dirty="0"/>
              <a:t>Άμυνα απέναντι σε λιγότερο επικίνδυνα ζώα (αγριογούρουνα, ελάφια) που πλησιάζουν τους οικισμούς λόγω των εκχερσώσεων</a:t>
            </a:r>
          </a:p>
        </p:txBody>
      </p:sp>
    </p:spTree>
    <p:extLst>
      <p:ext uri="{BB962C8B-B14F-4D97-AF65-F5344CB8AC3E}">
        <p14:creationId xmlns:p14="http://schemas.microsoft.com/office/powerpoint/2010/main" val="4044544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3AD516-EA80-4E65-F22F-515103D3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κυνήγι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18ED5E-10BB-64C6-DE0C-F9118ACE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Περιορισμός φιδιών: αυξάνονται οι νυφίτσες και οι αρουραίοι (πανούκλα)</a:t>
            </a:r>
          </a:p>
          <a:p>
            <a:r>
              <a:rPr lang="el-GR" dirty="0"/>
              <a:t>Βουβάλια, </a:t>
            </a:r>
            <a:r>
              <a:rPr lang="el-GR" dirty="0" err="1"/>
              <a:t>βίσσωνες</a:t>
            </a:r>
            <a:r>
              <a:rPr lang="el-GR" dirty="0"/>
              <a:t>: «τραβάνε» δυτικά τους λύκους της Πολωνίας</a:t>
            </a:r>
          </a:p>
          <a:p>
            <a:r>
              <a:rPr lang="el-GR" dirty="0"/>
              <a:t>Το κυνήγι αναλαμβάνει ο άρχοντας: συγκεντρώνει σκυλιά και όπλα/ κυνηγάει ελάφια και αγριογούρουνα</a:t>
            </a:r>
          </a:p>
          <a:p>
            <a:r>
              <a:rPr lang="el-GR" dirty="0"/>
              <a:t>Αγριοκάτσικα, ζαρκάδια, αρκούδες: είναι στη δικαιοδοσία των χωρικών</a:t>
            </a:r>
          </a:p>
          <a:p>
            <a:r>
              <a:rPr lang="el-GR" dirty="0"/>
              <a:t>Ο λύκος και η σημασία του: ζώο αγελαίο, επιθετικό και πανέξυπνο/ ξεθάβει νεκρούς, επιτίθεται σε πεινασμένους/ προάγγελος λιμού</a:t>
            </a:r>
          </a:p>
        </p:txBody>
      </p:sp>
    </p:spTree>
    <p:extLst>
      <p:ext uri="{BB962C8B-B14F-4D97-AF65-F5344CB8AC3E}">
        <p14:creationId xmlns:p14="http://schemas.microsoft.com/office/powerpoint/2010/main" val="960848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9A3856-AF90-95D7-B1D4-3B594F58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καρποί του δάσους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C0E3F-20AE-F646-594A-5C45FAB62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Βελανίδια, κάστανα, άγρια φρούτα, κουκουνάρια, ρίζες, άγριο μέλι</a:t>
            </a:r>
          </a:p>
          <a:p>
            <a:r>
              <a:rPr lang="el-GR" dirty="0"/>
              <a:t>Μεσόγειος, 10</a:t>
            </a:r>
            <a:r>
              <a:rPr lang="el-GR" baseline="30000" dirty="0"/>
              <a:t>ος</a:t>
            </a:r>
            <a:r>
              <a:rPr lang="el-GR" dirty="0"/>
              <a:t> – 12</a:t>
            </a:r>
            <a:r>
              <a:rPr lang="el-GR" baseline="30000" dirty="0"/>
              <a:t>ος</a:t>
            </a:r>
            <a:r>
              <a:rPr lang="el-GR" dirty="0"/>
              <a:t> αι.: λόγγος (</a:t>
            </a:r>
            <a:r>
              <a:rPr lang="it-IT" dirty="0"/>
              <a:t>maccia, maquis)</a:t>
            </a:r>
            <a:r>
              <a:rPr lang="el-GR" dirty="0"/>
              <a:t>/ ενδιάμεση βλάστηση μεταξύ δάσους και καλλιεργημένου χώρου</a:t>
            </a:r>
          </a:p>
          <a:p>
            <a:r>
              <a:rPr lang="el-GR" dirty="0"/>
              <a:t>Οξιές, καστανιές, αμυγδαλιές, ελιές (σε υψόμετρο μέχρι 1.000 μέτρα)</a:t>
            </a:r>
          </a:p>
          <a:p>
            <a:r>
              <a:rPr lang="el-GR" dirty="0"/>
              <a:t>Παίζει σημαντικό ρόλο στην ανάπτυξη της κτηνοτροφίας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0671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8" name="Rectangle 102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06E53FC-A706-1C6A-5E8F-079FA259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l-GR" sz="5400" b="1" u="sng"/>
              <a:t>Μακία</a:t>
            </a:r>
          </a:p>
        </p:txBody>
      </p:sp>
      <p:sp>
        <p:nvSpPr>
          <p:cNvPr id="102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EDF53DAE-6FCC-F89F-6FA5-F8F40B87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l-GR" sz="2200" dirty="0"/>
              <a:t>Η κλασική μεσογειακή βλάστηση (από την ονομασία αυτή πήραν το όνομά τους οι Γάλλοι παρτιζάνοι του Β` Παγκοσμίου Πολέμου – </a:t>
            </a:r>
            <a:r>
              <a:rPr lang="it-IT" sz="2200" dirty="0"/>
              <a:t>maquis)</a:t>
            </a:r>
            <a:r>
              <a:rPr lang="el-GR" sz="2200" dirty="0"/>
              <a:t> </a:t>
            </a:r>
            <a:endParaRPr lang="en-US" sz="2200" dirty="0"/>
          </a:p>
        </p:txBody>
      </p:sp>
      <p:pic>
        <p:nvPicPr>
          <p:cNvPr id="10242" name="Picture 2" descr="Εμφάνιση της εικόνας προέλευσης">
            <a:extLst>
              <a:ext uri="{FF2B5EF4-FFF2-40B4-BE49-F238E27FC236}">
                <a16:creationId xmlns:a16="http://schemas.microsoft.com/office/drawing/2014/main" id="{E8711830-F7F3-089F-222C-1D11F6B06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r="1937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58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6BFE40-AA54-A2B1-DB53-11F440C9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καλλιεργημένος χώρος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8F92C9-2385-8A3C-1A17-C0056B186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Μεγάλη διάσταση μεταξύ καλλιεργημένων εκτάσεων και παραγωγής (αναλογία ένα προς έξι)</a:t>
            </a:r>
          </a:p>
          <a:p>
            <a:r>
              <a:rPr lang="el-GR" dirty="0"/>
              <a:t>Μόνο ένα μέρος της έκτασης καλλιεργείται/ οι καλλιέργειες είναι περιοδικές και μεταφερόμενες</a:t>
            </a:r>
          </a:p>
          <a:p>
            <a:r>
              <a:rPr lang="el-GR" dirty="0"/>
              <a:t>Σιτάρι (χειμώνας και άνοιξη), κριθάρι, κουκιά, αρακάς, σίκαλη, αμπέλια, ελιές</a:t>
            </a:r>
          </a:p>
          <a:p>
            <a:r>
              <a:rPr lang="el-GR" dirty="0"/>
              <a:t>Βοσκή, ευκαιριακή περιφερόμενη καλλιέργεια, ανάγκη αγρανάπαυσης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9574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BB424A-FDBD-3236-4C45-9BC91F2C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Κοινότητες «έξω από το σύστημα»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91456C7A-B4FE-C8D0-6297-84D097871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Ψαράδες της Βαλτικής και της </a:t>
            </a:r>
            <a:r>
              <a:rPr lang="el-GR" dirty="0" err="1"/>
              <a:t>Φρισσίας</a:t>
            </a:r>
            <a:endParaRPr lang="el-GR" dirty="0"/>
          </a:p>
          <a:p>
            <a:r>
              <a:rPr lang="el-GR" dirty="0"/>
              <a:t>Χοιροτρόφοι και κτηνοτρόφοι στα σκωτικά υψίπεδα</a:t>
            </a:r>
          </a:p>
          <a:p>
            <a:r>
              <a:rPr lang="el-GR" dirty="0"/>
              <a:t>Κοινότητες που ξεφεύγουν από το σύστημα και δεν έχουν καμμιά επαφή μεταξύ τους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766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65B2C8-1A7B-5643-8B27-12686CF3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πηγές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A3C1A8-101B-A29D-431D-13DD3F42C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«Βίβλος της Κρίσεως» (</a:t>
            </a:r>
            <a:r>
              <a:rPr lang="en-US" sz="2400" dirty="0"/>
              <a:t>Domesday Book)</a:t>
            </a:r>
            <a:endParaRPr lang="el-GR" sz="2400" dirty="0"/>
          </a:p>
          <a:p>
            <a:r>
              <a:rPr lang="el-GR" sz="2400" dirty="0"/>
              <a:t>Έγγραφα διαχείρισης περιουσιών (απογραφές): κατάλογος αγροληπτών σε μεγάλες εκτάσεις Γαλλίας, Ιταλίας, </a:t>
            </a:r>
            <a:r>
              <a:rPr lang="el-GR" sz="2400" dirty="0" err="1"/>
              <a:t>Καταλωνίας</a:t>
            </a:r>
            <a:r>
              <a:rPr lang="el-GR" sz="2400" dirty="0"/>
              <a:t>, Αγγλίας, Γερμανίας)</a:t>
            </a:r>
          </a:p>
          <a:p>
            <a:r>
              <a:rPr lang="el-GR" sz="2400" dirty="0"/>
              <a:t>Συμβολαιογραφικά κείμενα</a:t>
            </a:r>
          </a:p>
          <a:p>
            <a:r>
              <a:rPr lang="el-GR" sz="2400" dirty="0"/>
              <a:t>Φιλολογικές πηγές (δεν είναι αμερόληπτες)</a:t>
            </a:r>
          </a:p>
          <a:p>
            <a:r>
              <a:rPr lang="el-GR" sz="2400" dirty="0"/>
              <a:t>Πριγκιπικές και αρχοντικές γενεαλογίες</a:t>
            </a:r>
          </a:p>
          <a:p>
            <a:r>
              <a:rPr lang="el-GR" sz="2400" dirty="0"/>
              <a:t>Αγιογραφικά κείμενα</a:t>
            </a:r>
          </a:p>
          <a:p>
            <a:r>
              <a:rPr lang="el-GR" sz="2400" dirty="0"/>
              <a:t>Τοπωνύμια: βοηθούν στην ανίχνευση της μετακίνησης των πληθυσμών</a:t>
            </a:r>
          </a:p>
          <a:p>
            <a:r>
              <a:rPr lang="el-GR" sz="2400" dirty="0"/>
              <a:t>Υπολείμματα βλάστησης</a:t>
            </a:r>
          </a:p>
          <a:p>
            <a:r>
              <a:rPr lang="el-GR" sz="2400" dirty="0"/>
              <a:t>Νεκροπόλεις</a:t>
            </a:r>
          </a:p>
        </p:txBody>
      </p:sp>
    </p:spTree>
    <p:extLst>
      <p:ext uri="{BB962C8B-B14F-4D97-AF65-F5344CB8AC3E}">
        <p14:creationId xmlns:p14="http://schemas.microsoft.com/office/powerpoint/2010/main" val="4156148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30CA0C-AADC-7DD5-7433-FD3780D2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βασική αγροτική εκμετάλλευση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1A2310-F565-1DAE-7739-96EE481B7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Πολύ μεγάλος αριθμός ελεύθερων ανθρώπων και αγροτεμαχίων</a:t>
            </a:r>
          </a:p>
          <a:p>
            <a:r>
              <a:rPr lang="el-GR" dirty="0"/>
              <a:t>Βόρεια Γαλλία, 9</a:t>
            </a:r>
            <a:r>
              <a:rPr lang="el-GR" baseline="30000" dirty="0"/>
              <a:t>ος</a:t>
            </a:r>
            <a:r>
              <a:rPr lang="el-GR" dirty="0"/>
              <a:t> – 10</a:t>
            </a:r>
            <a:r>
              <a:rPr lang="el-GR" baseline="30000" dirty="0"/>
              <a:t>ος</a:t>
            </a:r>
            <a:r>
              <a:rPr lang="el-GR" dirty="0"/>
              <a:t> αι.: το 1/3 των αγροτεμαχίων αποτελούν μεμονωμένες εκμεταλλεύσεις</a:t>
            </a:r>
          </a:p>
          <a:p>
            <a:r>
              <a:rPr lang="el-GR" dirty="0" err="1"/>
              <a:t>Αραγωνία</a:t>
            </a:r>
            <a:r>
              <a:rPr lang="el-GR" dirty="0"/>
              <a:t>: 30ετή συμβόλαια: συντείνουν στον κατακερματισμό της γης και στα μικρά αγροτικά νοικοκυριά</a:t>
            </a:r>
          </a:p>
          <a:p>
            <a:r>
              <a:rPr lang="el-GR" dirty="0"/>
              <a:t>Άλλες περιοχές που απαντάται το φαινόμενο: πέρα από το Ρήνο, Βουργουνδία, Βρετάνη, Πυρηναία, </a:t>
            </a:r>
            <a:r>
              <a:rPr lang="el-GR" dirty="0" err="1"/>
              <a:t>Καταλωνία</a:t>
            </a:r>
            <a:r>
              <a:rPr lang="el-GR" dirty="0"/>
              <a:t>, Βόρεια Ιταλία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91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FB0D2F-6408-28DF-50BD-4B040E52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μεγαλύτερα κτήματα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79AD53-2746-77BC-F405-802FBBAC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Μεγαλύτερα </a:t>
            </a:r>
            <a:r>
              <a:rPr lang="el-GR" dirty="0" err="1"/>
              <a:t>γαιοκτητικά</a:t>
            </a:r>
            <a:r>
              <a:rPr lang="el-GR" dirty="0"/>
              <a:t> σύνολα, εκκλησιαστικά και λαϊκά (</a:t>
            </a:r>
            <a:r>
              <a:rPr lang="it-IT" dirty="0"/>
              <a:t>curtes, coutures, villae, corti)</a:t>
            </a:r>
            <a:endParaRPr lang="el-GR" dirty="0"/>
          </a:p>
          <a:p>
            <a:r>
              <a:rPr lang="el-GR" dirty="0"/>
              <a:t>Περιλαμβάνουν κτήματα:</a:t>
            </a:r>
          </a:p>
          <a:p>
            <a:r>
              <a:rPr lang="el-GR" dirty="0"/>
              <a:t>Ελεύθερα (</a:t>
            </a:r>
            <a:r>
              <a:rPr lang="it-IT" dirty="0"/>
              <a:t>reserves)</a:t>
            </a:r>
          </a:p>
          <a:p>
            <a:r>
              <a:rPr lang="el-GR" dirty="0"/>
              <a:t>Αγροληπτικά (</a:t>
            </a:r>
            <a:r>
              <a:rPr lang="it-IT" dirty="0"/>
              <a:t>manses)</a:t>
            </a:r>
          </a:p>
          <a:p>
            <a:r>
              <a:rPr lang="el-GR" dirty="0"/>
              <a:t>Υποκείμενα σε αγγαρείες</a:t>
            </a:r>
          </a:p>
          <a:p>
            <a:r>
              <a:rPr lang="el-GR" dirty="0"/>
              <a:t>Μεγάλη διαφοροποίηση μεταξύ τους ως προς τα δοσίματα, τις συνήθειες, τη σύνθεση της περιουσίας, τις επιβαρύνσεις</a:t>
            </a:r>
          </a:p>
        </p:txBody>
      </p:sp>
    </p:spTree>
    <p:extLst>
      <p:ext uri="{BB962C8B-B14F-4D97-AF65-F5344CB8AC3E}">
        <p14:creationId xmlns:p14="http://schemas.microsoft.com/office/powerpoint/2010/main" val="4224320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7CF91B-C858-CB13-BB54-9B4FF056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οργάνωση των κτημάτων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9BD79D-387E-0DAB-0A30-B1EF113F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Δεν παρατηρείται συγκέντρωση πληθυσμού και κατοικιών σε συγκεκριμένο χώρο που συμπίπτει με τα όρια της αγροτικής εκμετάλλευσης</a:t>
            </a:r>
          </a:p>
          <a:p>
            <a:r>
              <a:rPr lang="el-GR" dirty="0"/>
              <a:t>Προσωπικές αγγαρείες, αγγαρείες αρότρου: βαραίνουν το ζεύγος των καλλιεργητών και όχι την έκταση της γης</a:t>
            </a:r>
          </a:p>
          <a:p>
            <a:r>
              <a:rPr lang="el-GR" dirty="0"/>
              <a:t>Χαλαροί δεσμοί μεταξύ καλλιεργητών και κυρίου, ιδίως σε απομακρυσμένες περιοχές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071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E598F9-363B-C662-26C1-D6F9990B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Κεντρική Γαλλία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854575-DE8C-1F3D-29A6-099A7B2C5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Μεγάλα εδαφικά σύνολα (</a:t>
            </a:r>
            <a:r>
              <a:rPr lang="it-IT" dirty="0"/>
              <a:t>curtes, villae)</a:t>
            </a:r>
            <a:r>
              <a:rPr lang="el-GR" dirty="0"/>
              <a:t> γεμάτα μικρές ελεύθερες εκμεταλλεύσεις</a:t>
            </a:r>
          </a:p>
          <a:p>
            <a:r>
              <a:rPr lang="el-GR" dirty="0"/>
              <a:t>Κέντρο: το σπίτι του κυρίου</a:t>
            </a:r>
          </a:p>
          <a:p>
            <a:r>
              <a:rPr lang="el-GR" dirty="0"/>
              <a:t>Περιφερειακά: οι κατοικίες των αγροληπτών</a:t>
            </a:r>
          </a:p>
          <a:p>
            <a:r>
              <a:rPr lang="el-GR" dirty="0"/>
              <a:t>Σχηματίζεται ένα ολόκληρο χωριό</a:t>
            </a:r>
          </a:p>
          <a:p>
            <a:r>
              <a:rPr lang="el-GR" dirty="0"/>
              <a:t>Οι παλιές αγγαρείες </a:t>
            </a:r>
            <a:r>
              <a:rPr lang="it-IT" dirty="0"/>
              <a:t>(dominicatura, mas dumenc)</a:t>
            </a:r>
            <a:r>
              <a:rPr lang="el-GR" dirty="0"/>
              <a:t> αντικαθίστανται από δοσίματα σε άλλες αξίες (προϊόντα</a:t>
            </a:r>
            <a:r>
              <a:rPr lang="it-IT" dirty="0"/>
              <a:t> – tasca, agrarium, </a:t>
            </a:r>
            <a:r>
              <a:rPr lang="it-IT" u="sng" dirty="0"/>
              <a:t>canon)</a:t>
            </a:r>
            <a:endParaRPr lang="el-GR" u="sng" dirty="0"/>
          </a:p>
          <a:p>
            <a:r>
              <a:rPr lang="el-GR" u="sng" dirty="0" err="1"/>
              <a:t>Κολονικές</a:t>
            </a:r>
            <a:r>
              <a:rPr lang="el-GR" u="sng" dirty="0"/>
              <a:t> </a:t>
            </a:r>
            <a:r>
              <a:rPr lang="el-GR" dirty="0"/>
              <a:t>εκμεταλλεύσεις (</a:t>
            </a:r>
            <a:r>
              <a:rPr lang="it-IT" dirty="0"/>
              <a:t>colonicae)</a:t>
            </a: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1715912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29E6CE-B556-23EB-874B-63B83DDA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Ιταλία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84D6AC-AA1E-30DE-1861-527A5DEEE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Σαφής διάκριση μεταξύ ελεύθερων αγροτικών εκμεταλλεύσεων και εκμεταλλεύσεων του κυρίου</a:t>
            </a:r>
          </a:p>
          <a:p>
            <a:r>
              <a:rPr lang="el-GR" dirty="0"/>
              <a:t>Ελεύθερες: αγροτεμάχια που οι νομείς τους κρατούν με συμβόλαιο (</a:t>
            </a:r>
            <a:r>
              <a:rPr lang="it-IT" dirty="0"/>
              <a:t>livello) </a:t>
            </a:r>
            <a:r>
              <a:rPr lang="el-GR" dirty="0"/>
              <a:t>– υποχρεώσεις σε χρήμα ή σε είδος</a:t>
            </a:r>
          </a:p>
          <a:p>
            <a:r>
              <a:rPr lang="el-GR" dirty="0"/>
              <a:t>Του κυρίου: καλλιεργούνται από ομάδες ανθρώπων (συχνά δούλοι)/ 50 άνθρωποι ανά εκμετάλλευση</a:t>
            </a:r>
          </a:p>
          <a:p>
            <a:r>
              <a:rPr lang="el-GR" dirty="0"/>
              <a:t>Γύρω τους πολλαπλασιάζονται χωριά και εγκαταστάσεις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9969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E6A75B-5CF4-C5A5-5418-FD0D52A6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κατακερματισμός της μεγάλης ιδιοκτησίας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70C529-9480-3E05-8547-E5A432168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el-GR" dirty="0"/>
              <a:t>Μικρότερες μονάδες </a:t>
            </a:r>
            <a:r>
              <a:rPr lang="it-IT" dirty="0"/>
              <a:t>(plèbes, pieve)</a:t>
            </a:r>
            <a:r>
              <a:rPr lang="el-GR" dirty="0"/>
              <a:t> με ασαφή όρια</a:t>
            </a:r>
          </a:p>
          <a:p>
            <a:r>
              <a:rPr lang="el-GR" dirty="0"/>
              <a:t>Εκμεταλλεύσεις που ανήκουν κατευθείαν στον κύριο </a:t>
            </a:r>
            <a:r>
              <a:rPr lang="it-IT" dirty="0"/>
              <a:t>(curtis, cella)</a:t>
            </a:r>
            <a:endParaRPr lang="el-GR" dirty="0"/>
          </a:p>
          <a:p>
            <a:r>
              <a:rPr lang="el-GR" dirty="0"/>
              <a:t>Γύρω από τις τελευταίες αναπτύσσονται μικρές ή μεγάλες μονάδες εκμετάλλευσης (</a:t>
            </a:r>
            <a:r>
              <a:rPr lang="it-IT" dirty="0"/>
              <a:t>massae, coloniae)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5749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335AB0-D226-3C5C-BD0A-B9477D38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προσδιορισμός του καλλιεργούμενου χώρου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DAA930-0CF2-6432-BC19-3B479E048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Όρια: ένα δέντρο, μια πέτρα, το όνομα ενός γείτονα</a:t>
            </a:r>
          </a:p>
          <a:p>
            <a:r>
              <a:rPr lang="el-GR" dirty="0"/>
              <a:t>Ελεύθερη πρόσβαση από δρόμους ευκαιριακούς, άσχετους με τους δημόσιους</a:t>
            </a:r>
          </a:p>
          <a:p>
            <a:r>
              <a:rPr lang="el-GR" dirty="0"/>
              <a:t>Μέχρι το 900, οι εγκαταστάσεις είναι ασταθείς, εφήμερες και αβέβαιες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5459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0F25C9-6FE5-F723-42C3-52831D47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Πώς είναι τα σπίτια τους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A12DB7-3422-F37F-70FE-B37116D1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Ωοειδές σχήμα, διαστάσεις 5Χ5, ξύλινες κολόνες</a:t>
            </a:r>
          </a:p>
          <a:p>
            <a:r>
              <a:rPr lang="el-GR" dirty="0"/>
              <a:t>Ξεχωριστοί χώροι για την ύφανση και τους δούλους</a:t>
            </a:r>
          </a:p>
          <a:p>
            <a:r>
              <a:rPr lang="el-GR" dirty="0"/>
              <a:t>Υπόγειες αποθήκες, εξωτερικές εστίες</a:t>
            </a:r>
          </a:p>
          <a:p>
            <a:r>
              <a:rPr lang="el-GR" dirty="0"/>
              <a:t>Δεν υπάρχει σχέδιο ούτε θεμέλια</a:t>
            </a:r>
          </a:p>
          <a:p>
            <a:r>
              <a:rPr lang="el-GR" dirty="0"/>
              <a:t>Στηρίζονται σε δοκάρια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8325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CA644A-E6A6-C0F3-4B4C-449D5AA0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Γιατί είναι εφήμερες οι εγκαταστάσεις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325A9F-44E7-4B25-52A6-0CE5C1AAF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Λείπει ή στερεύει το νερό</a:t>
            </a:r>
          </a:p>
          <a:p>
            <a:r>
              <a:rPr lang="el-GR" dirty="0"/>
              <a:t>Σταθεροί χώροι: τα σημεία άμυνας και ταφής των νεκρών</a:t>
            </a:r>
          </a:p>
          <a:p>
            <a:r>
              <a:rPr lang="el-GR" dirty="0"/>
              <a:t>Σημεία άμυνας: φυσικά οχυρά, κατοικία ενός ισχυρού, μια εκκλησία</a:t>
            </a:r>
          </a:p>
          <a:p>
            <a:r>
              <a:rPr lang="el-GR" dirty="0"/>
              <a:t>Νεκροταφεία: μέχρι το 900, έξω από χωριό</a:t>
            </a:r>
          </a:p>
          <a:p>
            <a:r>
              <a:rPr lang="el-GR" dirty="0"/>
              <a:t>Αργότερα, στο χωριό, μαζί με την εκκλησία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2847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C1A410-308B-B161-9B5A-D2A98E70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10</a:t>
            </a:r>
            <a:r>
              <a:rPr lang="el-GR" b="1" u="sng" baseline="30000" dirty="0"/>
              <a:t>ος</a:t>
            </a:r>
            <a:r>
              <a:rPr lang="el-GR" b="1" u="sng" dirty="0"/>
              <a:t> αιώνας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C92B67-859D-DE80-D406-19CE13AA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τα μέσα του αιώνα παρατηρούνται αλλαγές (ανάγκες διατροφής, διαμόρφωση συγκεκριμένου οικογενειακού πλαισίου, κυριαρχία ορισμένων ομάδων πάνω σε άλλες)</a:t>
            </a:r>
          </a:p>
          <a:p>
            <a:r>
              <a:rPr lang="el-GR" dirty="0"/>
              <a:t>Πολλαπλασιάζονται οι μεταβιβάσεις ακινήτων: πωλήσεις, ανταλλαγές αγροτεμαχίων</a:t>
            </a:r>
          </a:p>
          <a:p>
            <a:r>
              <a:rPr lang="el-GR" dirty="0"/>
              <a:t>Νέα ορολογία:</a:t>
            </a:r>
          </a:p>
          <a:p>
            <a:r>
              <a:rPr lang="it-IT" dirty="0"/>
              <a:t>Mansus</a:t>
            </a:r>
            <a:r>
              <a:rPr lang="el-GR" dirty="0"/>
              <a:t>: μικρά αγροτεμάχια που περιλαμβάνουν κατοικία και στα οποία ο κύριος έχει περιορισμένη εξουσία</a:t>
            </a:r>
          </a:p>
        </p:txBody>
      </p:sp>
    </p:spTree>
    <p:extLst>
      <p:ext uri="{BB962C8B-B14F-4D97-AF65-F5344CB8AC3E}">
        <p14:creationId xmlns:p14="http://schemas.microsoft.com/office/powerpoint/2010/main" val="358252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147633-CEF0-DC54-E218-74708D4D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πληθυσμός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2180871A-8BA4-185D-E619-8945C1888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13524"/>
              </p:ext>
            </p:extLst>
          </p:nvPr>
        </p:nvGraphicFramePr>
        <p:xfrm>
          <a:off x="694944" y="1825625"/>
          <a:ext cx="10658856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01056">
                  <a:extLst>
                    <a:ext uri="{9D8B030D-6E8A-4147-A177-3AD203B41FA5}">
                      <a16:colId xmlns:a16="http://schemas.microsoft.com/office/drawing/2014/main" val="219154552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09054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Χρονολογία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Πληθυσμός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71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14, 7 εκατομμύρια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44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27 εκατομμύρια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13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22,6 εκατομμύρια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73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42 εκατομμύρια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582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46 εκατομμύρια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2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48 εκατομμύρια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50 εκατομμύρια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3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61 εκατομμύρια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972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Τέλη 13</a:t>
                      </a:r>
                      <a:r>
                        <a:rPr lang="el-GR" baseline="30000" dirty="0"/>
                        <a:t>ου</a:t>
                      </a:r>
                      <a:r>
                        <a:rPr lang="el-GR" dirty="0"/>
                        <a:t> αι.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54,4 εκατομμύρια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15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797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62A7B3-CC10-B0AD-BE32-CF5905A9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θάνατος της μικρής ελεύθερης γαιοκτησίας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B459DB-BAEB-749B-4F8C-5BC350E70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10</a:t>
            </a:r>
            <a:r>
              <a:rPr lang="el-GR" baseline="30000" dirty="0"/>
              <a:t>ος</a:t>
            </a:r>
            <a:r>
              <a:rPr lang="el-GR" dirty="0"/>
              <a:t> αι: μεγάλο μέρος των μικρών ελεύθερων γαιοκτησιών περνά στα χέρια των ισχυρών</a:t>
            </a:r>
          </a:p>
          <a:p>
            <a:r>
              <a:rPr lang="el-GR" dirty="0"/>
              <a:t>Οι χωρικοί οδηγούνται στην παραχώρηση, πώληση, αντιπαροχή της περιουσίας τους</a:t>
            </a:r>
          </a:p>
          <a:p>
            <a:r>
              <a:rPr lang="el-GR" dirty="0"/>
              <a:t>Το φαινόμενο σχετίζεται με την ανάπτυξη της χωροδεσποτείας</a:t>
            </a:r>
          </a:p>
          <a:p>
            <a:r>
              <a:rPr lang="el-GR" dirty="0"/>
              <a:t>Σημαντικός ο ρόλος της εκκλησίας (δωρεές)</a:t>
            </a:r>
          </a:p>
          <a:p>
            <a:r>
              <a:rPr lang="el-GR" dirty="0"/>
              <a:t>Περιοχές όπου εκδηλώνεται το φαινόμενο: </a:t>
            </a:r>
            <a:r>
              <a:rPr lang="el-GR" dirty="0" err="1"/>
              <a:t>Καταλωνία</a:t>
            </a:r>
            <a:r>
              <a:rPr lang="el-GR" dirty="0"/>
              <a:t>, Προβηγκία, Τοσκάνη, </a:t>
            </a:r>
            <a:r>
              <a:rPr lang="el-GR" dirty="0" err="1"/>
              <a:t>Λάτιο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7042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DAD0E77-8C70-220D-E78C-C3F2F776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Καταλωνία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C54F1C-2845-AE5D-6F72-2D5B46851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594" y="467208"/>
            <a:ext cx="7115415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68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06DDCA5-07C0-3EC5-983D-D99F482F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 Προβηγκία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E021AD5-DD6A-3677-A4E7-72F57A8FDC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51" y="716677"/>
            <a:ext cx="5708649" cy="539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89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618460-1785-C7EC-E865-8598C492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νέες συνθήκες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6B5E1C-DE32-130B-D5FF-5F4DCAA52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Απορρόφηση μικρών ελεύθερων γαιών και ένταξή τους σε μεγαλύτερα σύνολα </a:t>
            </a:r>
          </a:p>
          <a:p>
            <a:r>
              <a:rPr lang="el-GR" dirty="0"/>
              <a:t>Ενίσχυση </a:t>
            </a:r>
            <a:r>
              <a:rPr lang="el-GR" dirty="0" err="1"/>
              <a:t>αρχοντίας</a:t>
            </a:r>
            <a:r>
              <a:rPr lang="el-GR" dirty="0"/>
              <a:t> (χωροδεσποτείας)</a:t>
            </a:r>
          </a:p>
          <a:p>
            <a:r>
              <a:rPr lang="el-GR" dirty="0"/>
              <a:t>Εκκλησία, μεγάλες βασιλικές και αρχοντικές οικογένειες: ενισχύουν τη συγκέντρωση πληθυσμών σε μόνιμες εγκαταστάσεις</a:t>
            </a:r>
          </a:p>
          <a:p>
            <a:r>
              <a:rPr lang="el-GR" dirty="0"/>
              <a:t>Αύξηση των βαρών στις καλλιεργούμενες γαίες: επικράτηση των ισχυρών που μπορούν να ελέγχουν τους αδύναμους</a:t>
            </a:r>
          </a:p>
          <a:p>
            <a:r>
              <a:rPr lang="el-GR" dirty="0"/>
              <a:t>Η φυσική γειτνίαση οδηγεί στη συγκεκριμενοποίηση των επιβαρύνσεων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3796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EACE0A-447C-E4BE-6D22-52929D89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νέες συνθήκες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176FBF-5B56-31B0-04EA-5F2DEA60F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/>
              <a:t>Το </a:t>
            </a:r>
            <a:r>
              <a:rPr lang="it-IT" b="1" u="sng" dirty="0"/>
              <a:t>livello </a:t>
            </a:r>
            <a:r>
              <a:rPr lang="el-GR" b="1" u="sng" dirty="0"/>
              <a:t>(συμβόλαιο): </a:t>
            </a:r>
          </a:p>
          <a:p>
            <a:r>
              <a:rPr lang="el-GR" dirty="0"/>
              <a:t>Δίνει τη δυνατότητα εγκατάστασης στη γη για 30 χρόνια (συχνά για 3 γενιές)</a:t>
            </a:r>
          </a:p>
          <a:p>
            <a:r>
              <a:rPr lang="el-GR" dirty="0"/>
              <a:t>Ο αγρολήπτης υποχρεώνεται στην καταβολή υψηλού ποσοστού της ετήσιας παραγωγής και σε μερικές αγγαρείες</a:t>
            </a:r>
          </a:p>
          <a:p>
            <a:r>
              <a:rPr lang="el-GR" dirty="0"/>
              <a:t>Ο άμεσος παραγωγός δένεται με συμβόλαιο με τη γη που καλλιεργεί</a:t>
            </a:r>
          </a:p>
        </p:txBody>
      </p:sp>
    </p:spTree>
    <p:extLst>
      <p:ext uri="{BB962C8B-B14F-4D97-AF65-F5344CB8AC3E}">
        <p14:creationId xmlns:p14="http://schemas.microsoft.com/office/powerpoint/2010/main" val="3281542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316F17-C347-A1A9-F3B2-FD1CD049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εκκλησία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8B9DDD-1C0C-8152-CC48-2536D8DAB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Ενοριακό δίκτυο</a:t>
            </a:r>
          </a:p>
          <a:p>
            <a:r>
              <a:rPr lang="el-GR" dirty="0"/>
              <a:t>Φόρος εκκλησιαστικής </a:t>
            </a:r>
            <a:r>
              <a:rPr lang="el-GR" dirty="0" err="1"/>
              <a:t>δεκάτης</a:t>
            </a:r>
            <a:endParaRPr lang="el-GR" dirty="0"/>
          </a:p>
          <a:p>
            <a:r>
              <a:rPr lang="el-GR" dirty="0" err="1"/>
              <a:t>Δεκάτη</a:t>
            </a:r>
            <a:r>
              <a:rPr lang="el-GR" dirty="0"/>
              <a:t>, ενορία, φορολογικό σύνολο: ταυτίζονται με την καλλιεργημένη περιοχή</a:t>
            </a:r>
          </a:p>
          <a:p>
            <a:r>
              <a:rPr lang="el-GR" dirty="0"/>
              <a:t>Αποσαφηνίζονται τα σύνορα μεταξύ των καλλιεργητικών περιοχών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5867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071125-3C04-A65E-8F52-556AC463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μεσαιωνικός άνθρωπος κατακτά τη γη του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080598-FAAF-3950-924A-71C26ED5F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l-GR" sz="2400" dirty="0"/>
          </a:p>
          <a:p>
            <a:r>
              <a:rPr lang="el-GR" sz="2400" dirty="0"/>
              <a:t>Επέκταση χώρων βοσκής</a:t>
            </a:r>
          </a:p>
          <a:p>
            <a:r>
              <a:rPr lang="el-GR" sz="2400" dirty="0"/>
              <a:t>Επέκταση καλλιεργήσιμου χώρου προς το δάσος και τις χέρσες κοιλάδες</a:t>
            </a:r>
          </a:p>
          <a:p>
            <a:r>
              <a:rPr lang="el-GR" sz="2400" dirty="0"/>
              <a:t>Οι πρώτες προσπάθειες κατάκτησης του χέρσου χώρου δεν σχετίζονται με την καλλιέργεια των δημητριακών, αλλά με την ανάπτυξη της κτηνοτροφίας</a:t>
            </a:r>
          </a:p>
          <a:p>
            <a:r>
              <a:rPr lang="el-GR" sz="2400" dirty="0"/>
              <a:t>12</a:t>
            </a:r>
            <a:r>
              <a:rPr lang="el-GR" sz="2400" baseline="30000" dirty="0"/>
              <a:t>ος</a:t>
            </a:r>
            <a:r>
              <a:rPr lang="el-GR" sz="2400" dirty="0"/>
              <a:t> αι.: υποχώρηση των δασών στην ευρύτερη περιοχή της Γαλλίας</a:t>
            </a:r>
          </a:p>
          <a:p>
            <a:r>
              <a:rPr lang="el-GR" sz="2400" dirty="0"/>
              <a:t>Στη Γερμανία εξαπλώνεται η αμπελοκαλλιέργεια</a:t>
            </a:r>
          </a:p>
          <a:p>
            <a:r>
              <a:rPr lang="el-GR" sz="2400" dirty="0"/>
              <a:t>Στην Αγγλία χάνονται τμήματα του δάσους για να μπορούν να βόσκουν τα γουρούνια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04122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A1A27D-3550-0959-3BF7-6AE5F8EE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κοιλάδες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6BC30D-9C0D-19E7-6616-ACBAFF0E1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Τα εδάφη τους καθαρίζονται με τα χέρια, ανυψώνονται και υποστηρίζονται από μικρές απομονωμένες ομάδες</a:t>
            </a:r>
          </a:p>
          <a:p>
            <a:r>
              <a:rPr lang="el-GR" dirty="0"/>
              <a:t>Προκύπτουν εκτάσεις καλλιεργήσιμης γης ανάμεσα σε ποτάμια με ανεξέλεγκτη ροή</a:t>
            </a:r>
          </a:p>
          <a:p>
            <a:r>
              <a:rPr lang="el-GR" dirty="0"/>
              <a:t>Περιοχές της σημερινής Γαλλίας, περιοχές της σημερινής Γερμανίας (Βαυαρία, περιοχές του Ρήνου)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3847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D77940-831F-FE36-B32D-DD28728A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Μεσόγειος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5574D1-E984-8CF2-96B9-32776869E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 καλλιεργήσιμος χώρος προχωρεί αργά (</a:t>
            </a:r>
            <a:r>
              <a:rPr lang="el-GR" sz="2400" dirty="0" err="1"/>
              <a:t>Απέννινα</a:t>
            </a:r>
            <a:r>
              <a:rPr lang="el-GR" sz="2400" dirty="0"/>
              <a:t>, Αόστα, βενετική ενδοχώρα)</a:t>
            </a:r>
          </a:p>
          <a:p>
            <a:r>
              <a:rPr lang="el-GR" sz="2400" dirty="0"/>
              <a:t>Τοπωνύμια: μαρτυρούν την παρουσία άγριας βλάστησης (- </a:t>
            </a:r>
            <a:r>
              <a:rPr lang="it-IT" sz="2400" dirty="0"/>
              <a:t>ronco, - selva)</a:t>
            </a:r>
          </a:p>
          <a:p>
            <a:r>
              <a:rPr lang="el-GR" sz="2400" dirty="0"/>
              <a:t>Εξαιρετικά δύσκολη η κατάκτηση της βουνοπλαγιάς: σκληρότητα εδάφους, άνεμοι που ξεριζώνουν τα φυτά</a:t>
            </a:r>
          </a:p>
          <a:p>
            <a:r>
              <a:rPr lang="el-GR" sz="2400" dirty="0"/>
              <a:t>Επιχώματα (</a:t>
            </a:r>
            <a:r>
              <a:rPr lang="it-IT" sz="2400" dirty="0"/>
              <a:t>gradoni, lunette)</a:t>
            </a:r>
            <a:endParaRPr lang="el-GR" sz="2400" dirty="0"/>
          </a:p>
          <a:p>
            <a:r>
              <a:rPr lang="el-GR" sz="2400" dirty="0"/>
              <a:t>Ξερολιθιές (</a:t>
            </a:r>
            <a:r>
              <a:rPr lang="it-IT" sz="2400" dirty="0"/>
              <a:t>ciglioni)</a:t>
            </a:r>
            <a:endParaRPr lang="el-GR" sz="2400" dirty="0"/>
          </a:p>
          <a:p>
            <a:r>
              <a:rPr lang="el-GR" sz="2400" dirty="0"/>
              <a:t>Αυλάκια για την παροχέτευση του νερού (</a:t>
            </a:r>
            <a:r>
              <a:rPr lang="it-IT" sz="2400" dirty="0"/>
              <a:t>cavalcapoggio)</a:t>
            </a:r>
            <a:endParaRPr lang="el-GR" sz="2400" dirty="0"/>
          </a:p>
          <a:p>
            <a:r>
              <a:rPr lang="el-GR" sz="2400" dirty="0"/>
              <a:t>Τα χώματα συγκρατούν καλύτερα τις ελιές και τις καστανιές από τα δημητριακά</a:t>
            </a:r>
          </a:p>
        </p:txBody>
      </p:sp>
    </p:spTree>
    <p:extLst>
      <p:ext uri="{BB962C8B-B14F-4D97-AF65-F5344CB8AC3E}">
        <p14:creationId xmlns:p14="http://schemas.microsoft.com/office/powerpoint/2010/main" val="1290203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E1F0C30-2C63-D875-2B5F-AA508D28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Τα Απέννινα όρη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E3CEC46D-62BD-0515-70EE-5541275D7C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903" y="467208"/>
            <a:ext cx="5286798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3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DDA4B2-3309-7C8C-70AD-B730B69F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πληθυσμός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725A02-3C09-9C1C-D2E0-D58B0C679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Γαλλία: από το 1050 μέχρι το 1350, ο πληθυσμός της Γαλλίας αυξάνεται κατά 300%</a:t>
            </a:r>
          </a:p>
          <a:p>
            <a:r>
              <a:rPr lang="el-GR" dirty="0"/>
              <a:t>Ιταλία: την ίδια περίοδο, ο πληθυσμός αυξάνεται από 5 σε 8 εκατομμύρια</a:t>
            </a:r>
          </a:p>
          <a:p>
            <a:r>
              <a:rPr lang="el-GR" i="1" dirty="0" err="1"/>
              <a:t>Καμμία</a:t>
            </a:r>
            <a:r>
              <a:rPr lang="el-GR" i="1" dirty="0"/>
              <a:t> από αυτές τις εκτιμήσεις δεν είναι απολύτως αξιόπιστη</a:t>
            </a:r>
          </a:p>
          <a:p>
            <a:r>
              <a:rPr lang="el-GR" dirty="0"/>
              <a:t>Μόνη σίγουρη εκτίμηση: στη «Βίβλο της Κρίσεως» υπάρχουν 276.000 εγγεγραμμένοι (αρχηγοί νοικοκυριών)</a:t>
            </a:r>
          </a:p>
          <a:p>
            <a:r>
              <a:rPr lang="el-GR" dirty="0"/>
              <a:t>Με συντελεστή 4 άτομα ανά οικογένεια: 1,3 εκατομμύρια κάτοικοι (πλην ανατ. Αγγλίας και περιοχών που συνορεύουν με τη Σκωτία)</a:t>
            </a:r>
          </a:p>
        </p:txBody>
      </p:sp>
    </p:spTree>
    <p:extLst>
      <p:ext uri="{BB962C8B-B14F-4D97-AF65-F5344CB8AC3E}">
        <p14:creationId xmlns:p14="http://schemas.microsoft.com/office/powerpoint/2010/main" val="3655938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A9B17D-2686-F360-E830-85AAC0E5F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Αόστα</a:t>
            </a:r>
          </a:p>
        </p:txBody>
      </p:sp>
      <p:pic>
        <p:nvPicPr>
          <p:cNvPr id="1026" name="Picture 2" descr="Τοποθεσία στο χάρτη">
            <a:extLst>
              <a:ext uri="{FF2B5EF4-FFF2-40B4-BE49-F238E27FC236}">
                <a16:creationId xmlns:a16="http://schemas.microsoft.com/office/drawing/2014/main" id="{B24E5560-21FE-269A-744D-D186A65CEB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677" y="467208"/>
            <a:ext cx="4709249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855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5E2EFB3-144C-2432-A98E-DBCE4D47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βενετική ενδοχώρα (terra ferma)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148234-1179-113D-D3AB-BAA9EAA98C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677" y="467208"/>
            <a:ext cx="4709249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786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6757D2FB-4A54-9E5E-316F-F8A7E034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9902"/>
            <a:ext cx="692402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b="1" u="sng">
                <a:solidFill>
                  <a:srgbClr val="FFFFFF"/>
                </a:solidFill>
              </a:rPr>
              <a:t>Η βενετική ενδοχώρα – γεωφυσικός χάρτης</a:t>
            </a:r>
          </a:p>
        </p:txBody>
      </p:sp>
      <p:pic>
        <p:nvPicPr>
          <p:cNvPr id="5" name="Θέση περιεχομένου 4" descr="Εικόνα που περιέχει κείμενο, χάρτης, Άτλας&#10;&#10;Περιγραφή που δημιουργήθηκε αυτόματα">
            <a:extLst>
              <a:ext uri="{FF2B5EF4-FFF2-40B4-BE49-F238E27FC236}">
                <a16:creationId xmlns:a16="http://schemas.microsoft.com/office/drawing/2014/main" id="{AD2645E1-8E35-66FF-D7EB-4B2B2F7B9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>
          <a:xfrm>
            <a:off x="108156" y="-6105"/>
            <a:ext cx="12191998" cy="53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37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7B1134-5140-EC25-2A57-69162B5A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οργανωμένες προσπάθειες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DC0694-A9F9-6C95-AEFE-473D44AEE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12</a:t>
            </a:r>
            <a:r>
              <a:rPr lang="el-GR" baseline="30000" dirty="0"/>
              <a:t>ος</a:t>
            </a:r>
            <a:r>
              <a:rPr lang="el-GR" dirty="0"/>
              <a:t> αι.: η Γένοβα αναλαμβάνει την εκχέρσωση στις πλαγιές των </a:t>
            </a:r>
            <a:r>
              <a:rPr lang="el-GR" dirty="0" err="1"/>
              <a:t>Απεννίνων</a:t>
            </a:r>
            <a:endParaRPr lang="el-GR" dirty="0"/>
          </a:p>
          <a:p>
            <a:r>
              <a:rPr lang="el-GR" dirty="0"/>
              <a:t>Οι προσπάθειες εκχέρσωσης απαιτούν χρήματα</a:t>
            </a:r>
          </a:p>
          <a:p>
            <a:r>
              <a:rPr lang="el-GR" dirty="0"/>
              <a:t>Αναχώματα του Λίγηρα: ολοκληρώνονται το 12</a:t>
            </a:r>
            <a:r>
              <a:rPr lang="el-GR" baseline="30000" dirty="0"/>
              <a:t>ο</a:t>
            </a:r>
            <a:r>
              <a:rPr lang="el-GR" dirty="0"/>
              <a:t> αι., όταν τα χρηματοδοτεί ο Ερρίκος Β` </a:t>
            </a:r>
            <a:r>
              <a:rPr lang="el-GR" dirty="0" err="1"/>
              <a:t>Πλανταγενέτης</a:t>
            </a:r>
            <a:endParaRPr lang="el-GR" dirty="0"/>
          </a:p>
          <a:p>
            <a:r>
              <a:rPr lang="el-GR" dirty="0" err="1"/>
              <a:t>Πάντοβα</a:t>
            </a:r>
            <a:r>
              <a:rPr lang="el-GR" dirty="0"/>
              <a:t>, </a:t>
            </a:r>
            <a:r>
              <a:rPr lang="el-GR" dirty="0" err="1"/>
              <a:t>Μάντοβα</a:t>
            </a:r>
            <a:r>
              <a:rPr lang="el-GR" dirty="0"/>
              <a:t>, πόλεις της </a:t>
            </a:r>
            <a:r>
              <a:rPr lang="el-GR" dirty="0" err="1"/>
              <a:t>Εμίλια</a:t>
            </a:r>
            <a:r>
              <a:rPr lang="el-GR" dirty="0"/>
              <a:t> </a:t>
            </a:r>
            <a:r>
              <a:rPr lang="el-GR" dirty="0" err="1"/>
              <a:t>Ρομάνια</a:t>
            </a:r>
            <a:r>
              <a:rPr lang="el-GR" dirty="0"/>
              <a:t>: αποξηραίνουν τα ποτάμια και κερδίζουν από τις προσχώσεις τους</a:t>
            </a:r>
          </a:p>
          <a:p>
            <a:r>
              <a:rPr lang="el-GR" dirty="0"/>
              <a:t>Νέα χωριά: επιζούν μόνο με τη θέληση του άρχοντα/ τα έργα συντήρησης είναι πανάκριβα</a:t>
            </a:r>
          </a:p>
        </p:txBody>
      </p:sp>
    </p:spTree>
    <p:extLst>
      <p:ext uri="{BB962C8B-B14F-4D97-AF65-F5344CB8AC3E}">
        <p14:creationId xmlns:p14="http://schemas.microsoft.com/office/powerpoint/2010/main" val="851295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DC6CD2-BCDE-2A7A-2638-C0B83583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πάλη με τα νερά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2E3EC0-2969-6786-0794-242766FA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Κατάκτηση εδαφών που ήταν καλυμμένα με νερά</a:t>
            </a:r>
          </a:p>
          <a:p>
            <a:r>
              <a:rPr lang="el-GR" dirty="0"/>
              <a:t>Αγγλία, Βενετία, </a:t>
            </a:r>
            <a:r>
              <a:rPr lang="el-GR" dirty="0" err="1"/>
              <a:t>Πουατού</a:t>
            </a:r>
            <a:r>
              <a:rPr lang="el-GR" dirty="0"/>
              <a:t>, Φλάνδρα: αλλαγή κοίτης ποταμών, νέα λιμάνια</a:t>
            </a:r>
          </a:p>
          <a:p>
            <a:r>
              <a:rPr lang="el-GR" dirty="0"/>
              <a:t>Παρέμβαση </a:t>
            </a:r>
            <a:r>
              <a:rPr lang="el-GR" dirty="0" err="1"/>
              <a:t>κομήτων</a:t>
            </a:r>
            <a:r>
              <a:rPr lang="el-GR" dirty="0"/>
              <a:t>, επισκόπων, πόλεων/ απαιτούνται μεγάλα χρηματικά ποσά και εργατικό δυναμικό</a:t>
            </a:r>
          </a:p>
          <a:p>
            <a:r>
              <a:rPr lang="el-GR" dirty="0"/>
              <a:t>Φλάνδρα: αποξηράνσεις από το 1055/ αυτοί που συμμετέχουν στα έργα απαλλάσσονται από τους φόρους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32587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B5729A-6AC2-A64C-6E9B-379BA94A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πάλη με τα νερά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FE607C-E551-C8B7-D73D-D2E094C99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Ανάμεσα σε βάλτους και αλυκές απομονώνονται λόφοι/ προστίθενται στη γη του άρχοντα/ δημιουργούνται νέα χωριά</a:t>
            </a:r>
          </a:p>
          <a:p>
            <a:r>
              <a:rPr lang="el-GR" sz="2400" dirty="0"/>
              <a:t>1134 και 1139: απειλούνται από παλιρροϊκά κύματα</a:t>
            </a:r>
          </a:p>
          <a:p>
            <a:r>
              <a:rPr lang="el-GR" sz="2400" dirty="0"/>
              <a:t>Συντηρούνται τα φράγματα και ανοίγονται κανάλια για να διοχετεύονται τα νερά</a:t>
            </a:r>
          </a:p>
          <a:p>
            <a:r>
              <a:rPr lang="el-GR" sz="2400" dirty="0"/>
              <a:t>Αντίστοιχες προσπάθειες στην ατλαντική ακτή της Γαλλίας</a:t>
            </a:r>
          </a:p>
          <a:p>
            <a:r>
              <a:rPr lang="el-GR" sz="2400" dirty="0"/>
              <a:t>Γαλλία: κερδίζονται 150.000 εκτάρια γης</a:t>
            </a:r>
          </a:p>
          <a:p>
            <a:r>
              <a:rPr lang="el-GR" sz="2400" dirty="0"/>
              <a:t>Φλάνδρα – Αγγλία: 300.000 εκτάρια</a:t>
            </a:r>
          </a:p>
          <a:p>
            <a:r>
              <a:rPr lang="el-GR" sz="2400" dirty="0"/>
              <a:t>Δίκτυο καναλιών και σε γλυκά και ελώδη νερά</a:t>
            </a:r>
          </a:p>
          <a:p>
            <a:r>
              <a:rPr lang="el-GR" sz="2400" dirty="0"/>
              <a:t>Χρηματοδοτείται από ισχυρούς</a:t>
            </a:r>
          </a:p>
        </p:txBody>
      </p:sp>
    </p:spTree>
    <p:extLst>
      <p:ext uri="{BB962C8B-B14F-4D97-AF65-F5344CB8AC3E}">
        <p14:creationId xmlns:p14="http://schemas.microsoft.com/office/powerpoint/2010/main" val="24666120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60D036-ED84-C624-1849-744FA5FD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Το Πουατού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19B0D4-C2D8-195C-8182-5626BE7CC4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5038" y="467208"/>
            <a:ext cx="6160527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778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97ED051-6117-9767-C9EA-49B41EBD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Φλάνδρα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262CC457-358D-C3B5-F413-6D96C4DED4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944" y="467208"/>
            <a:ext cx="6808716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964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ECB99B-F94D-C98D-3FD8-6ABFEA2C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Ξυλοκόποι και </a:t>
            </a:r>
            <a:r>
              <a:rPr lang="el-GR" b="1" u="sng" dirty="0" err="1"/>
              <a:t>εκχερσωτές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AA1443-7212-89C3-CDFF-4E9E983F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Στρατολογούνται</a:t>
            </a:r>
            <a:r>
              <a:rPr lang="el-GR" dirty="0"/>
              <a:t> από έναν ισχυρό</a:t>
            </a:r>
          </a:p>
          <a:p>
            <a:r>
              <a:rPr lang="el-GR" b="1" u="sng" dirty="0"/>
              <a:t>Η ιεραρχία:</a:t>
            </a:r>
          </a:p>
          <a:p>
            <a:r>
              <a:rPr lang="el-GR" dirty="0"/>
              <a:t>Ο κύριος του εδάφους/ κατέχει και ακαλλιέργητα τμήματα/ πρίγκιπας – άμεσος κύριος ή πληρεξούσιος για την είσπραξη του φόρου που αντιστοιχεί στο δάσος/ αρχοντική οικογένεια που κατέχει νόμιμα ή καταπατά τμήμα του δάσους</a:t>
            </a:r>
          </a:p>
          <a:p>
            <a:r>
              <a:rPr lang="el-GR" dirty="0"/>
              <a:t>Εκκλησία</a:t>
            </a:r>
          </a:p>
          <a:p>
            <a:r>
              <a:rPr lang="el-GR" dirty="0"/>
              <a:t>Αυτός που διαθέτει τη γη, συνήθως δεν είναι ο ίδιος με αυτόν που την εκχερσώνει</a:t>
            </a:r>
          </a:p>
        </p:txBody>
      </p:sp>
    </p:spTree>
    <p:extLst>
      <p:ext uri="{BB962C8B-B14F-4D97-AF65-F5344CB8AC3E}">
        <p14:creationId xmlns:p14="http://schemas.microsoft.com/office/powerpoint/2010/main" val="12167031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44F232-16AE-E6B7-9A24-602276DB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Ξυλοκόποι και </a:t>
            </a:r>
            <a:r>
              <a:rPr lang="el-GR" b="1" u="sng" dirty="0" err="1"/>
              <a:t>εκχερσωτές</a:t>
            </a:r>
            <a:r>
              <a:rPr lang="el-GR" b="1" u="sng" dirty="0"/>
              <a:t>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754155-6C76-2EDD-4149-B6BE38DF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«Ενοικιαστής» (</a:t>
            </a:r>
            <a:r>
              <a:rPr lang="it-IT" sz="2400" dirty="0"/>
              <a:t>locator)</a:t>
            </a:r>
            <a:r>
              <a:rPr lang="el-GR" sz="2400" dirty="0"/>
              <a:t>: πληρώνει ενοίκιο, στρατολογεί τους συνεταίρους του και τους εργάτες του</a:t>
            </a:r>
          </a:p>
          <a:p>
            <a:r>
              <a:rPr lang="el-GR" sz="2400" dirty="0"/>
              <a:t>Καταμερισμός εργασίας/ ομάδες σκαπανέων</a:t>
            </a:r>
          </a:p>
          <a:p>
            <a:r>
              <a:rPr lang="el-GR" sz="2400" dirty="0"/>
              <a:t>Συμμετέχουν χωρικοί της περιοχής/ προσλαμβάνονται το χειμώνα με μισθό ή τους παραχωρείται τμήμα της εκχερσωμένης γης</a:t>
            </a:r>
          </a:p>
          <a:p>
            <a:r>
              <a:rPr lang="el-GR" sz="2400" u="sng" dirty="0"/>
              <a:t>Ξένοι: </a:t>
            </a:r>
            <a:r>
              <a:rPr lang="el-GR" sz="2400" dirty="0"/>
              <a:t>νεαροί απόκληροι </a:t>
            </a:r>
            <a:r>
              <a:rPr lang="el-GR" sz="2400" dirty="0" err="1"/>
              <a:t>Βρετόνοι</a:t>
            </a:r>
            <a:r>
              <a:rPr lang="el-GR" sz="2400" dirty="0"/>
              <a:t> προς το Παρίσι και το </a:t>
            </a:r>
            <a:r>
              <a:rPr lang="el-GR" sz="2400" dirty="0" err="1"/>
              <a:t>Πουατού</a:t>
            </a:r>
            <a:r>
              <a:rPr lang="el-GR" sz="2400" dirty="0"/>
              <a:t>, ορεσίβιοι προς τα πεδινά</a:t>
            </a:r>
          </a:p>
          <a:p>
            <a:r>
              <a:rPr lang="el-GR" sz="2400" dirty="0"/>
              <a:t>Διευκολύνσεις: παραχωρήσεις γαιών, δάνεια σε σπορά ή ζώα, απαλλαγές από αγγαρείες</a:t>
            </a:r>
          </a:p>
          <a:p>
            <a:r>
              <a:rPr lang="el-GR" sz="2400" dirty="0"/>
              <a:t>Φόρος (</a:t>
            </a:r>
            <a:r>
              <a:rPr lang="it-IT" sz="2400" dirty="0"/>
              <a:t>agrarium)</a:t>
            </a:r>
            <a:r>
              <a:rPr lang="el-GR" sz="2400" dirty="0"/>
              <a:t>: τους εξασφαλίζει την δια προστασία που έχουν και οι ντόπιοι</a:t>
            </a:r>
          </a:p>
          <a:p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384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8FDB03-5AD3-0682-0728-BE86513A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 πληθυσμός – το προσδόκιμο ζωής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CD5EE6-EC94-68DE-BEF3-EBF5F5D48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1100: 20 χρόνια</a:t>
            </a:r>
          </a:p>
          <a:p>
            <a:r>
              <a:rPr lang="el-GR" dirty="0"/>
              <a:t>1375: πάνω από 35</a:t>
            </a:r>
          </a:p>
          <a:p>
            <a:r>
              <a:rPr lang="el-GR" dirty="0"/>
              <a:t>12</a:t>
            </a:r>
            <a:r>
              <a:rPr lang="el-GR" baseline="30000" dirty="0"/>
              <a:t>ος</a:t>
            </a:r>
            <a:r>
              <a:rPr lang="el-GR" dirty="0"/>
              <a:t> αι.: 45 με 50 χρόνια</a:t>
            </a:r>
          </a:p>
          <a:p>
            <a:r>
              <a:rPr lang="el-GR" i="1" dirty="0"/>
              <a:t>Τα στοιχεία αυτά αφορούν κυρίως επωνύμους (γι` αυτούς υπάρχουν αρχεία) βασιλείς και μέλη της αριστοκρατίας</a:t>
            </a:r>
          </a:p>
          <a:p>
            <a:r>
              <a:rPr lang="el-GR" dirty="0"/>
              <a:t>Μεγάλη αριθμός θανάτων γυναικών στη γέννα</a:t>
            </a:r>
          </a:p>
          <a:p>
            <a:r>
              <a:rPr lang="el-GR" dirty="0"/>
              <a:t>Μεγάλη βρεφική θνησιμότητα</a:t>
            </a:r>
          </a:p>
        </p:txBody>
      </p:sp>
    </p:spTree>
    <p:extLst>
      <p:ext uri="{BB962C8B-B14F-4D97-AF65-F5344CB8AC3E}">
        <p14:creationId xmlns:p14="http://schemas.microsoft.com/office/powerpoint/2010/main" val="2194168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733BA1-3A11-D512-E586-029909FD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Μια αποτίμηση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980A4D-75A1-8BAD-61BB-1DA264A4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Οι εκχερσώσεις συνδέονται με τη δημογραφική ανάπτυξη και με τον έλεγχό της</a:t>
            </a:r>
          </a:p>
          <a:p>
            <a:r>
              <a:rPr lang="el-GR" dirty="0"/>
              <a:t>Υπάρχει μεγάλη ανάγκη γης στις χώρες της Δύσης και του Νότου</a:t>
            </a:r>
          </a:p>
          <a:p>
            <a:r>
              <a:rPr lang="el-GR" dirty="0"/>
              <a:t>Πλούσιες χώρες: συμπληρωματική επένδυση</a:t>
            </a:r>
          </a:p>
          <a:p>
            <a:r>
              <a:rPr lang="el-GR" dirty="0"/>
              <a:t>12</a:t>
            </a:r>
            <a:r>
              <a:rPr lang="el-GR" baseline="30000" dirty="0"/>
              <a:t>ος</a:t>
            </a:r>
            <a:r>
              <a:rPr lang="el-GR" dirty="0"/>
              <a:t> αι.: περιορίζονται οι μεγάλες εκχερσώσεις</a:t>
            </a:r>
          </a:p>
          <a:p>
            <a:r>
              <a:rPr lang="el-GR"/>
              <a:t>Αξιοποιείται και οργανώνεται καλύτερα ο εκχερσωμένος χώρος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485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F97460-4F59-12D1-88E2-4E78A40A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Ένα παράδοξο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5F659B-BCC6-4AC0-531F-17C26889E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Ο ρυθμός της πληθυσμιακής ανάπτυξης δε συμβαδίζει με το μεγάλο αριθμό της παιδικής θνησιμότητας</a:t>
            </a:r>
          </a:p>
          <a:p>
            <a:r>
              <a:rPr lang="el-GR" dirty="0"/>
              <a:t>Η απάντηση: μητέρες που χάνουν τα μωρά τους γίνονται τροφοί για ορφανά παιδιά</a:t>
            </a:r>
          </a:p>
          <a:p>
            <a:r>
              <a:rPr lang="el-GR" dirty="0"/>
              <a:t>«Επανάσταση της τροφού» (12</a:t>
            </a:r>
            <a:r>
              <a:rPr lang="el-GR" baseline="30000" dirty="0"/>
              <a:t>ο</a:t>
            </a:r>
            <a:r>
              <a:rPr lang="el-GR" dirty="0"/>
              <a:t> αι.)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56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431ABF-057A-4CDC-1A78-C1274B0A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κλίμα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92FC3B-493D-D3F0-6D4C-AA7FA5646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Μέχρι το 750: ψυχρή περίοδος</a:t>
            </a:r>
          </a:p>
          <a:p>
            <a:r>
              <a:rPr lang="el-GR" dirty="0"/>
              <a:t>750 – 1200: περίοδος αναθέρμανσης (χλιαρότητα, λιώσιμο πάγων, περιορισμός παγετώνων)/ Οι Βίκινγκς πλέουν μέχρι Ισλανδία, Γροιλανδία, Καναδά)</a:t>
            </a:r>
          </a:p>
          <a:p>
            <a:r>
              <a:rPr lang="el-GR" dirty="0"/>
              <a:t>13ος αι.: περίοδος ελαφρού ψύχους</a:t>
            </a:r>
          </a:p>
          <a:p>
            <a:r>
              <a:rPr lang="el-GR" dirty="0"/>
              <a:t>14</a:t>
            </a:r>
            <a:r>
              <a:rPr lang="el-GR" baseline="30000" dirty="0"/>
              <a:t>ος</a:t>
            </a:r>
            <a:r>
              <a:rPr lang="el-GR" dirty="0"/>
              <a:t> – 16</a:t>
            </a:r>
            <a:r>
              <a:rPr lang="el-GR" baseline="30000" dirty="0"/>
              <a:t>ος</a:t>
            </a:r>
            <a:r>
              <a:rPr lang="el-GR" dirty="0"/>
              <a:t> αι.: νέα αναθέρμανση, με ορισμένους πολύ ψυχρούς χειμώνες</a:t>
            </a:r>
          </a:p>
          <a:p>
            <a:r>
              <a:rPr lang="el-GR" dirty="0"/>
              <a:t>Οι κλιματολογικές συνθήκες ήταν πιο ευνοϊκές από σήμερα</a:t>
            </a:r>
          </a:p>
        </p:txBody>
      </p:sp>
    </p:spTree>
    <p:extLst>
      <p:ext uri="{BB962C8B-B14F-4D97-AF65-F5344CB8AC3E}">
        <p14:creationId xmlns:p14="http://schemas.microsoft.com/office/powerpoint/2010/main" val="21493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020687-644E-A0BB-C607-73046814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δάση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689F2D-E07C-0277-658C-695450592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δάσος κυριαρχεί στο ευρωπαϊκό τοπίο σε όλη τη διάρκεια του Μεσαίωνα</a:t>
            </a:r>
          </a:p>
          <a:p>
            <a:r>
              <a:rPr lang="el-GR" dirty="0"/>
              <a:t>Αρχαίος γερμανικός κόσμος: το δάσος είναι ο φυσικός χώρος μέσα στον οποίο ασκεί τα επιτηδεύματά του</a:t>
            </a:r>
          </a:p>
          <a:p>
            <a:r>
              <a:rPr lang="el-GR" dirty="0"/>
              <a:t>Περιοχές που βρέχονται από τον Ατλαντικό: το δάσος αντιπροσωπεύει το κακό, το σκοτεινό, το εχθρικό</a:t>
            </a:r>
          </a:p>
          <a:p>
            <a:r>
              <a:rPr lang="el-GR" dirty="0"/>
              <a:t>Μεσόγειος: κυριαρχεί η θαμνώδης βλάστηση (λόγγος)/ δεν φοβίζει, αλλά απομονώνει</a:t>
            </a:r>
          </a:p>
        </p:txBody>
      </p:sp>
    </p:spTree>
    <p:extLst>
      <p:ext uri="{BB962C8B-B14F-4D97-AF65-F5344CB8AC3E}">
        <p14:creationId xmlns:p14="http://schemas.microsoft.com/office/powerpoint/2010/main" val="198488987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2423</Words>
  <Application>Microsoft Office PowerPoint</Application>
  <PresentationFormat>Ευρεία οθόνη</PresentationFormat>
  <Paragraphs>298</Paragraphs>
  <Slides>60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4" baseType="lpstr">
      <vt:lpstr>Aptos</vt:lpstr>
      <vt:lpstr>Aptos Display</vt:lpstr>
      <vt:lpstr>Arial</vt:lpstr>
      <vt:lpstr>Θέμα του Office</vt:lpstr>
      <vt:lpstr>Το έτος 1000</vt:lpstr>
      <vt:lpstr>Τα αποτελέσματα της δημογραφικής άνθισης</vt:lpstr>
      <vt:lpstr>Οι πηγές</vt:lpstr>
      <vt:lpstr>Ο πληθυσμός</vt:lpstr>
      <vt:lpstr>Ο πληθυσμός (2)</vt:lpstr>
      <vt:lpstr>Ο πληθυσμός – το προσδόκιμο ζωής</vt:lpstr>
      <vt:lpstr>Ένα παράδοξο</vt:lpstr>
      <vt:lpstr>Το κλίμα</vt:lpstr>
      <vt:lpstr>Τα δάση</vt:lpstr>
      <vt:lpstr>Ευρώπη – γεωφυσικός χάρτης</vt:lpstr>
      <vt:lpstr>Η εικόνα των ευρωπαϊκών δασών από τον 9ο ως τον 12ο αιώνα</vt:lpstr>
      <vt:lpstr>Η οξιά και η σημύδα</vt:lpstr>
      <vt:lpstr>Γερμανία και ευρωπαϊκός Βορράς</vt:lpstr>
      <vt:lpstr>Γερμανία – γεωφυσικός χάρτης</vt:lpstr>
      <vt:lpstr>Σφένδαμνος</vt:lpstr>
      <vt:lpstr>Φτελιά</vt:lpstr>
      <vt:lpstr>Δρυς (βαλανιδιά)</vt:lpstr>
      <vt:lpstr>Ο Ατλαντικός</vt:lpstr>
      <vt:lpstr>Τα βουνά του Νότου</vt:lpstr>
      <vt:lpstr>Ο Νότος</vt:lpstr>
      <vt:lpstr>Γαλλία – γεωφυσικός χάρτης</vt:lpstr>
      <vt:lpstr>Ιταλία – γεωφυσικός χάρτης</vt:lpstr>
      <vt:lpstr>Οι χρήσεις του δάσους</vt:lpstr>
      <vt:lpstr>Το κυνήγι</vt:lpstr>
      <vt:lpstr>Το κυνήγι (2)</vt:lpstr>
      <vt:lpstr>Οι καρποί του δάσους</vt:lpstr>
      <vt:lpstr>Μακία</vt:lpstr>
      <vt:lpstr>Ο καλλιεργημένος χώρος</vt:lpstr>
      <vt:lpstr>Κοινότητες «έξω από το σύστημα»</vt:lpstr>
      <vt:lpstr>Η βασική αγροτική εκμετάλλευση</vt:lpstr>
      <vt:lpstr>Τα μεγαλύτερα κτήματα</vt:lpstr>
      <vt:lpstr>Η οργάνωση των κτημάτων</vt:lpstr>
      <vt:lpstr>Κεντρική Γαλλία</vt:lpstr>
      <vt:lpstr>Ιταλία </vt:lpstr>
      <vt:lpstr>Ο κατακερματισμός της μεγάλης ιδιοκτησίας</vt:lpstr>
      <vt:lpstr>Ο προσδιορισμός του καλλιεργούμενου χώρου</vt:lpstr>
      <vt:lpstr>Πώς είναι τα σπίτια τους</vt:lpstr>
      <vt:lpstr>Γιατί είναι εφήμερες οι εγκαταστάσεις</vt:lpstr>
      <vt:lpstr>10ος αιώνας</vt:lpstr>
      <vt:lpstr>Ο θάνατος της μικρής ελεύθερης γαιοκτησίας</vt:lpstr>
      <vt:lpstr>Η Καταλωνία</vt:lpstr>
      <vt:lpstr>Η Προβηγκία</vt:lpstr>
      <vt:lpstr>Οι νέες συνθήκες</vt:lpstr>
      <vt:lpstr>Οι νέες συνθήκες (2)</vt:lpstr>
      <vt:lpstr>Η εκκλησία</vt:lpstr>
      <vt:lpstr>Ο μεσαιωνικός άνθρωπος κατακτά τη γη του</vt:lpstr>
      <vt:lpstr>Οι κοιλάδες</vt:lpstr>
      <vt:lpstr>Η Μεσόγειος</vt:lpstr>
      <vt:lpstr>Τα Απέννινα όρη</vt:lpstr>
      <vt:lpstr>Η Αόστα</vt:lpstr>
      <vt:lpstr>Η βενετική ενδοχώρα (terra ferma)</vt:lpstr>
      <vt:lpstr>Η βενετική ενδοχώρα – γεωφυσικός χάρτης</vt:lpstr>
      <vt:lpstr>Οι οργανωμένες προσπάθειες</vt:lpstr>
      <vt:lpstr>Η πάλη με τα νερά</vt:lpstr>
      <vt:lpstr>Η πάλη με τα νερά (2)</vt:lpstr>
      <vt:lpstr>Το Πουατού</vt:lpstr>
      <vt:lpstr>Η Φλάνδρα</vt:lpstr>
      <vt:lpstr>Ξυλοκόποι και εκχερσωτές</vt:lpstr>
      <vt:lpstr>Ξυλοκόποι και εκχερσωτές (2)</vt:lpstr>
      <vt:lpstr>Μια αποτίμηση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Δώρα Μόσχου</dc:creator>
  <cp:lastModifiedBy>Δώρα Μόσχου</cp:lastModifiedBy>
  <cp:revision>171</cp:revision>
  <dcterms:created xsi:type="dcterms:W3CDTF">2024-04-20T08:31:42Z</dcterms:created>
  <dcterms:modified xsi:type="dcterms:W3CDTF">2025-03-21T10:19:21Z</dcterms:modified>
</cp:coreProperties>
</file>