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6"/>
  </p:notesMasterIdLst>
  <p:sldIdLst>
    <p:sldId id="264"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1" r:id="rId17"/>
    <p:sldId id="282" r:id="rId18"/>
    <p:sldId id="283" r:id="rId19"/>
    <p:sldId id="285" r:id="rId20"/>
    <p:sldId id="286" r:id="rId21"/>
    <p:sldId id="289" r:id="rId22"/>
    <p:sldId id="288" r:id="rId23"/>
    <p:sldId id="290" r:id="rId24"/>
    <p:sldId id="291" r:id="rId25"/>
    <p:sldId id="292" r:id="rId26"/>
    <p:sldId id="293" r:id="rId27"/>
    <p:sldId id="302" r:id="rId28"/>
    <p:sldId id="294" r:id="rId29"/>
    <p:sldId id="303" r:id="rId30"/>
    <p:sldId id="295" r:id="rId31"/>
    <p:sldId id="296" r:id="rId32"/>
    <p:sldId id="305" r:id="rId33"/>
    <p:sldId id="304" r:id="rId34"/>
    <p:sldId id="297" r:id="rId35"/>
    <p:sldId id="298" r:id="rId36"/>
    <p:sldId id="299" r:id="rId37"/>
    <p:sldId id="301" r:id="rId38"/>
    <p:sldId id="307" r:id="rId39"/>
    <p:sldId id="308" r:id="rId40"/>
    <p:sldId id="310" r:id="rId41"/>
    <p:sldId id="306" r:id="rId42"/>
    <p:sldId id="313" r:id="rId43"/>
    <p:sldId id="315" r:id="rId44"/>
    <p:sldId id="316" r:id="rId45"/>
    <p:sldId id="314" r:id="rId46"/>
    <p:sldId id="317" r:id="rId47"/>
    <p:sldId id="318" r:id="rId48"/>
    <p:sldId id="320" r:id="rId49"/>
    <p:sldId id="319" r:id="rId50"/>
    <p:sldId id="321" r:id="rId51"/>
    <p:sldId id="325" r:id="rId52"/>
    <p:sldId id="322" r:id="rId53"/>
    <p:sldId id="323" r:id="rId54"/>
    <p:sldId id="326" r:id="rId55"/>
    <p:sldId id="328" r:id="rId56"/>
    <p:sldId id="327" r:id="rId57"/>
    <p:sldId id="335" r:id="rId58"/>
    <p:sldId id="329" r:id="rId59"/>
    <p:sldId id="330" r:id="rId60"/>
    <p:sldId id="332" r:id="rId61"/>
    <p:sldId id="324" r:id="rId62"/>
    <p:sldId id="333" r:id="rId63"/>
    <p:sldId id="334" r:id="rId64"/>
    <p:sldId id="336" r:id="rId65"/>
  </p:sldIdLst>
  <p:sldSz cx="9144000" cy="6858000" type="screen4x3"/>
  <p:notesSz cx="6858000" cy="9144000"/>
  <p:custDataLst>
    <p:tags r:id="rId67"/>
  </p:custDataLst>
  <p:defaultTextStyle>
    <a:defPPr>
      <a:defRPr lang="en-ZA"/>
    </a:defPPr>
    <a:lvl1pPr algn="ctr"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84211" autoAdjust="0"/>
  </p:normalViewPr>
  <p:slideViewPr>
    <p:cSldViewPr>
      <p:cViewPr varScale="1">
        <p:scale>
          <a:sx n="111" d="100"/>
          <a:sy n="111" d="100"/>
        </p:scale>
        <p:origin x="12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02052C8-1417-AFB8-A582-71A869FEC3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el-GR"/>
          </a:p>
        </p:txBody>
      </p:sp>
      <p:sp>
        <p:nvSpPr>
          <p:cNvPr id="106499" name="Rectangle 3">
            <a:extLst>
              <a:ext uri="{FF2B5EF4-FFF2-40B4-BE49-F238E27FC236}">
                <a16:creationId xmlns:a16="http://schemas.microsoft.com/office/drawing/2014/main" id="{BDD9E463-31C7-C854-5DB0-5636F1095FC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l-GR"/>
          </a:p>
        </p:txBody>
      </p:sp>
      <p:sp>
        <p:nvSpPr>
          <p:cNvPr id="106500" name="Rectangle 4">
            <a:extLst>
              <a:ext uri="{FF2B5EF4-FFF2-40B4-BE49-F238E27FC236}">
                <a16:creationId xmlns:a16="http://schemas.microsoft.com/office/drawing/2014/main" id="{6041D3C3-62A6-E809-DA78-50378FA4CD9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501" name="Rectangle 5">
            <a:extLst>
              <a:ext uri="{FF2B5EF4-FFF2-40B4-BE49-F238E27FC236}">
                <a16:creationId xmlns:a16="http://schemas.microsoft.com/office/drawing/2014/main" id="{5641EBDD-4D90-B4FC-6B44-8ECB19D60AE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Κάντε κλικ για να επεξεργαστείτε τα στυλ κύριου κειμένου</a:t>
            </a:r>
          </a:p>
          <a:p>
            <a:pPr lvl="1"/>
            <a:r>
              <a:rPr lang="en-US" altLang="el-GR"/>
              <a:t>Δεύτερο επίπεδο</a:t>
            </a:r>
          </a:p>
          <a:p>
            <a:pPr lvl="2"/>
            <a:r>
              <a:rPr lang="en-US" altLang="el-GR"/>
              <a:t>Τρίτο επίπεδο</a:t>
            </a:r>
          </a:p>
          <a:p>
            <a:pPr lvl="3"/>
            <a:r>
              <a:rPr lang="en-US" altLang="el-GR"/>
              <a:t>Τέταρτο επίπεδο</a:t>
            </a:r>
          </a:p>
          <a:p>
            <a:pPr lvl="4"/>
            <a:r>
              <a:rPr lang="en-US" altLang="el-GR"/>
              <a:t>Πέμπτο επίπεδο</a:t>
            </a:r>
          </a:p>
        </p:txBody>
      </p:sp>
      <p:sp>
        <p:nvSpPr>
          <p:cNvPr id="106502" name="Rectangle 6">
            <a:extLst>
              <a:ext uri="{FF2B5EF4-FFF2-40B4-BE49-F238E27FC236}">
                <a16:creationId xmlns:a16="http://schemas.microsoft.com/office/drawing/2014/main" id="{4E38E57D-61C9-3269-0CDD-38C14D7B66B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el-GR"/>
          </a:p>
        </p:txBody>
      </p:sp>
      <p:sp>
        <p:nvSpPr>
          <p:cNvPr id="106503" name="Rectangle 7">
            <a:extLst>
              <a:ext uri="{FF2B5EF4-FFF2-40B4-BE49-F238E27FC236}">
                <a16:creationId xmlns:a16="http://schemas.microsoft.com/office/drawing/2014/main" id="{12278F2A-7DC5-670F-4FD8-25BC8F7638F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72A383DE-F58E-4A25-B1C4-276FA46C2D95}" type="slidenum">
              <a:rPr lang="en-US" altLang="el-GR"/>
              <a:t>‹#›</a:t>
            </a:fld>
            <a:endParaRPr lang="en-US" alt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2E888C-1CE6-520A-C8B4-25D5AB269B6C}"/>
              </a:ext>
            </a:extLst>
          </p:cNvPr>
          <p:cNvSpPr>
            <a:spLocks noGrp="1" noChangeArrowheads="1"/>
          </p:cNvSpPr>
          <p:nvPr>
            <p:ph type="sldNum" sz="quarter" idx="5"/>
          </p:nvPr>
        </p:nvSpPr>
        <p:spPr/>
        <p:txBody>
          <a:bodyPr/>
          <a:lstStyle/>
          <a:p>
            <a:fld id="{467EAB3A-7A59-4B9F-96DF-161B135E0C16}" type="slidenum">
              <a:rPr lang="en-US" altLang="el-GR"/>
              <a:t>1</a:t>
            </a:fld>
            <a:endParaRPr lang="en-US" altLang="el-GR"/>
          </a:p>
        </p:txBody>
      </p:sp>
      <p:sp>
        <p:nvSpPr>
          <p:cNvPr id="144386" name="Rectangle 2">
            <a:extLst>
              <a:ext uri="{FF2B5EF4-FFF2-40B4-BE49-F238E27FC236}">
                <a16:creationId xmlns:a16="http://schemas.microsoft.com/office/drawing/2014/main" id="{1D8E7690-8047-3A11-3BFE-F9666EAB240F}"/>
              </a:ext>
            </a:extLst>
          </p:cNvPr>
          <p:cNvSpPr>
            <a:spLocks noGrp="1" noRot="1" noChangeAspect="1" noChangeArrowheads="1" noTextEdit="1"/>
          </p:cNvSpPr>
          <p:nvPr>
            <p:ph type="sldImg"/>
          </p:nvPr>
        </p:nvSpPr>
        <p:spPr/>
      </p:sp>
      <p:sp>
        <p:nvSpPr>
          <p:cNvPr id="144387" name="Rectangle 3">
            <a:extLst>
              <a:ext uri="{FF2B5EF4-FFF2-40B4-BE49-F238E27FC236}">
                <a16:creationId xmlns:a16="http://schemas.microsoft.com/office/drawing/2014/main" id="{4A6B0CEA-9742-FF49-A858-64B864B3417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C3678B-0843-7944-416A-B34678D35D9E}"/>
              </a:ext>
            </a:extLst>
          </p:cNvPr>
          <p:cNvSpPr>
            <a:spLocks noGrp="1" noChangeArrowheads="1"/>
          </p:cNvSpPr>
          <p:nvPr>
            <p:ph type="sldNum" sz="quarter" idx="5"/>
          </p:nvPr>
        </p:nvSpPr>
        <p:spPr/>
        <p:txBody>
          <a:bodyPr/>
          <a:lstStyle/>
          <a:p>
            <a:fld id="{57C97C30-4901-4A59-A91C-B7379577915F}" type="slidenum">
              <a:rPr lang="en-US" altLang="el-GR"/>
              <a:t>10</a:t>
            </a:fld>
            <a:endParaRPr lang="en-US" altLang="el-GR"/>
          </a:p>
        </p:txBody>
      </p:sp>
      <p:sp>
        <p:nvSpPr>
          <p:cNvPr id="193538" name="Rectangle 2">
            <a:extLst>
              <a:ext uri="{FF2B5EF4-FFF2-40B4-BE49-F238E27FC236}">
                <a16:creationId xmlns:a16="http://schemas.microsoft.com/office/drawing/2014/main" id="{43C5A461-8437-988D-FC3A-3F5ABF947FC5}"/>
              </a:ext>
            </a:extLst>
          </p:cNvPr>
          <p:cNvSpPr>
            <a:spLocks noGrp="1" noRot="1" noChangeAspect="1" noChangeArrowheads="1" noTextEdit="1"/>
          </p:cNvSpPr>
          <p:nvPr>
            <p:ph type="sldImg"/>
          </p:nvPr>
        </p:nvSpPr>
        <p:spPr/>
      </p:sp>
      <p:sp>
        <p:nvSpPr>
          <p:cNvPr id="193539" name="Rectangle 3">
            <a:extLst>
              <a:ext uri="{FF2B5EF4-FFF2-40B4-BE49-F238E27FC236}">
                <a16:creationId xmlns:a16="http://schemas.microsoft.com/office/drawing/2014/main" id="{A7BD80F6-7089-457A-9078-5A2F7C44C1C8}"/>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C81986-ABBF-8B03-0D2C-2617FA9FEB1E}"/>
              </a:ext>
            </a:extLst>
          </p:cNvPr>
          <p:cNvSpPr>
            <a:spLocks noGrp="1" noChangeArrowheads="1"/>
          </p:cNvSpPr>
          <p:nvPr>
            <p:ph type="sldNum" sz="quarter" idx="5"/>
          </p:nvPr>
        </p:nvSpPr>
        <p:spPr/>
        <p:txBody>
          <a:bodyPr/>
          <a:lstStyle/>
          <a:p>
            <a:fld id="{A1D0E009-0CCD-4824-8686-9630C56AF6D4}" type="slidenum">
              <a:rPr lang="en-US" altLang="el-GR"/>
              <a:t>11</a:t>
            </a:fld>
            <a:endParaRPr lang="en-US" altLang="el-GR"/>
          </a:p>
        </p:txBody>
      </p:sp>
      <p:sp>
        <p:nvSpPr>
          <p:cNvPr id="195586" name="Rectangle 2">
            <a:extLst>
              <a:ext uri="{FF2B5EF4-FFF2-40B4-BE49-F238E27FC236}">
                <a16:creationId xmlns:a16="http://schemas.microsoft.com/office/drawing/2014/main" id="{168B3429-957B-42E2-0BDC-FBF5AFA9F5EF}"/>
              </a:ext>
            </a:extLst>
          </p:cNvPr>
          <p:cNvSpPr>
            <a:spLocks noGrp="1" noRot="1" noChangeAspect="1" noChangeArrowheads="1" noTextEdit="1"/>
          </p:cNvSpPr>
          <p:nvPr>
            <p:ph type="sldImg"/>
          </p:nvPr>
        </p:nvSpPr>
        <p:spPr/>
      </p:sp>
      <p:sp>
        <p:nvSpPr>
          <p:cNvPr id="195587" name="Rectangle 3">
            <a:extLst>
              <a:ext uri="{FF2B5EF4-FFF2-40B4-BE49-F238E27FC236}">
                <a16:creationId xmlns:a16="http://schemas.microsoft.com/office/drawing/2014/main" id="{0828D5C6-38D0-932B-0AB4-C96C3ED575FD}"/>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DCDD0A-434B-FF4C-A8BA-A12EAFD29F50}"/>
              </a:ext>
            </a:extLst>
          </p:cNvPr>
          <p:cNvSpPr>
            <a:spLocks noGrp="1" noChangeArrowheads="1"/>
          </p:cNvSpPr>
          <p:nvPr>
            <p:ph type="sldNum" sz="quarter" idx="5"/>
          </p:nvPr>
        </p:nvSpPr>
        <p:spPr/>
        <p:txBody>
          <a:bodyPr/>
          <a:lstStyle/>
          <a:p>
            <a:fld id="{F6F48DE7-9CA1-4437-86EA-9D0B3FB935BC}" type="slidenum">
              <a:rPr lang="en-US" altLang="el-GR"/>
              <a:t>12</a:t>
            </a:fld>
            <a:endParaRPr lang="en-US" altLang="el-GR"/>
          </a:p>
        </p:txBody>
      </p:sp>
      <p:sp>
        <p:nvSpPr>
          <p:cNvPr id="197634" name="Rectangle 2">
            <a:extLst>
              <a:ext uri="{FF2B5EF4-FFF2-40B4-BE49-F238E27FC236}">
                <a16:creationId xmlns:a16="http://schemas.microsoft.com/office/drawing/2014/main" id="{9D641BBE-2596-9CC5-AA44-F6104A4BF617}"/>
              </a:ext>
            </a:extLst>
          </p:cNvPr>
          <p:cNvSpPr>
            <a:spLocks noGrp="1" noRot="1" noChangeAspect="1" noChangeArrowheads="1" noTextEdit="1"/>
          </p:cNvSpPr>
          <p:nvPr>
            <p:ph type="sldImg"/>
          </p:nvPr>
        </p:nvSpPr>
        <p:spPr/>
      </p:sp>
      <p:sp>
        <p:nvSpPr>
          <p:cNvPr id="197635" name="Rectangle 3">
            <a:extLst>
              <a:ext uri="{FF2B5EF4-FFF2-40B4-BE49-F238E27FC236}">
                <a16:creationId xmlns:a16="http://schemas.microsoft.com/office/drawing/2014/main" id="{5D44CE72-477A-CC80-4470-4255ECC87C04}"/>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867E86-566F-FD34-9652-3638DA13F35B}"/>
              </a:ext>
            </a:extLst>
          </p:cNvPr>
          <p:cNvSpPr>
            <a:spLocks noGrp="1" noChangeArrowheads="1"/>
          </p:cNvSpPr>
          <p:nvPr>
            <p:ph type="sldNum" sz="quarter" idx="5"/>
          </p:nvPr>
        </p:nvSpPr>
        <p:spPr/>
        <p:txBody>
          <a:bodyPr/>
          <a:lstStyle/>
          <a:p>
            <a:fld id="{74E147B3-D78E-433B-9034-769C2A506FE4}" type="slidenum">
              <a:rPr lang="en-US" altLang="el-GR"/>
              <a:t>13</a:t>
            </a:fld>
            <a:endParaRPr lang="en-US" altLang="el-GR"/>
          </a:p>
        </p:txBody>
      </p:sp>
      <p:sp>
        <p:nvSpPr>
          <p:cNvPr id="199682" name="Rectangle 2">
            <a:extLst>
              <a:ext uri="{FF2B5EF4-FFF2-40B4-BE49-F238E27FC236}">
                <a16:creationId xmlns:a16="http://schemas.microsoft.com/office/drawing/2014/main" id="{522E0E8C-D3DA-E4A0-5901-FF24806BAC27}"/>
              </a:ext>
            </a:extLst>
          </p:cNvPr>
          <p:cNvSpPr>
            <a:spLocks noGrp="1" noRot="1" noChangeAspect="1" noChangeArrowheads="1" noTextEdit="1"/>
          </p:cNvSpPr>
          <p:nvPr>
            <p:ph type="sldImg"/>
          </p:nvPr>
        </p:nvSpPr>
        <p:spPr/>
      </p:sp>
      <p:sp>
        <p:nvSpPr>
          <p:cNvPr id="199683" name="Rectangle 3">
            <a:extLst>
              <a:ext uri="{FF2B5EF4-FFF2-40B4-BE49-F238E27FC236}">
                <a16:creationId xmlns:a16="http://schemas.microsoft.com/office/drawing/2014/main" id="{8FBFEACF-4495-18E0-85BE-FB9046F7EF4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103CE8-BFC4-95A9-6407-D010B77E6610}"/>
              </a:ext>
            </a:extLst>
          </p:cNvPr>
          <p:cNvSpPr>
            <a:spLocks noGrp="1" noChangeArrowheads="1"/>
          </p:cNvSpPr>
          <p:nvPr>
            <p:ph type="sldNum" sz="quarter" idx="5"/>
          </p:nvPr>
        </p:nvSpPr>
        <p:spPr/>
        <p:txBody>
          <a:bodyPr/>
          <a:lstStyle/>
          <a:p>
            <a:fld id="{2C5EEA3C-1F9D-4E52-A8FA-F7F88E0C2BA3}" type="slidenum">
              <a:rPr lang="en-US" altLang="el-GR"/>
              <a:t>14</a:t>
            </a:fld>
            <a:endParaRPr lang="en-US" altLang="el-GR"/>
          </a:p>
        </p:txBody>
      </p:sp>
      <p:sp>
        <p:nvSpPr>
          <p:cNvPr id="201730" name="Rectangle 2">
            <a:extLst>
              <a:ext uri="{FF2B5EF4-FFF2-40B4-BE49-F238E27FC236}">
                <a16:creationId xmlns:a16="http://schemas.microsoft.com/office/drawing/2014/main" id="{2A536E0D-0BB2-D373-1F1E-5D0F444AAF43}"/>
              </a:ext>
            </a:extLst>
          </p:cNvPr>
          <p:cNvSpPr>
            <a:spLocks noGrp="1" noRot="1" noChangeAspect="1" noChangeArrowheads="1" noTextEdit="1"/>
          </p:cNvSpPr>
          <p:nvPr>
            <p:ph type="sldImg"/>
          </p:nvPr>
        </p:nvSpPr>
        <p:spPr/>
      </p:sp>
      <p:sp>
        <p:nvSpPr>
          <p:cNvPr id="201731" name="Rectangle 3">
            <a:extLst>
              <a:ext uri="{FF2B5EF4-FFF2-40B4-BE49-F238E27FC236}">
                <a16:creationId xmlns:a16="http://schemas.microsoft.com/office/drawing/2014/main" id="{EC008728-3990-3312-B8FA-F6E3B546FBB6}"/>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BD0B1A-9E83-8BB1-3560-1814E61D2963}"/>
              </a:ext>
            </a:extLst>
          </p:cNvPr>
          <p:cNvSpPr>
            <a:spLocks noGrp="1" noChangeArrowheads="1"/>
          </p:cNvSpPr>
          <p:nvPr>
            <p:ph type="sldNum" sz="quarter" idx="5"/>
          </p:nvPr>
        </p:nvSpPr>
        <p:spPr/>
        <p:txBody>
          <a:bodyPr/>
          <a:lstStyle/>
          <a:p>
            <a:fld id="{A88C4330-792B-4EB5-B632-5A3AC9540921}" type="slidenum">
              <a:rPr lang="en-US" altLang="el-GR"/>
              <a:t>15</a:t>
            </a:fld>
            <a:endParaRPr lang="en-US" altLang="el-GR"/>
          </a:p>
        </p:txBody>
      </p:sp>
      <p:sp>
        <p:nvSpPr>
          <p:cNvPr id="203778" name="Rectangle 2">
            <a:extLst>
              <a:ext uri="{FF2B5EF4-FFF2-40B4-BE49-F238E27FC236}">
                <a16:creationId xmlns:a16="http://schemas.microsoft.com/office/drawing/2014/main" id="{251CB5C8-1B93-9E81-21B6-E179973965FB}"/>
              </a:ext>
            </a:extLst>
          </p:cNvPr>
          <p:cNvSpPr>
            <a:spLocks noGrp="1" noRot="1" noChangeAspect="1" noChangeArrowheads="1" noTextEdit="1"/>
          </p:cNvSpPr>
          <p:nvPr>
            <p:ph type="sldImg"/>
          </p:nvPr>
        </p:nvSpPr>
        <p:spPr/>
      </p:sp>
      <p:sp>
        <p:nvSpPr>
          <p:cNvPr id="203779" name="Rectangle 3">
            <a:extLst>
              <a:ext uri="{FF2B5EF4-FFF2-40B4-BE49-F238E27FC236}">
                <a16:creationId xmlns:a16="http://schemas.microsoft.com/office/drawing/2014/main" id="{DDA4D1CE-67C1-1502-C236-71DCCBA9A5C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94E6F6-5920-221D-A98F-F7C14163164D}"/>
              </a:ext>
            </a:extLst>
          </p:cNvPr>
          <p:cNvSpPr>
            <a:spLocks noGrp="1" noChangeArrowheads="1"/>
          </p:cNvSpPr>
          <p:nvPr>
            <p:ph type="sldNum" sz="quarter" idx="5"/>
          </p:nvPr>
        </p:nvSpPr>
        <p:spPr/>
        <p:txBody>
          <a:bodyPr/>
          <a:lstStyle/>
          <a:p>
            <a:fld id="{A59A9C57-9584-4124-866B-C1553610E5BC}" type="slidenum">
              <a:rPr lang="en-US" altLang="el-GR"/>
              <a:t>16</a:t>
            </a:fld>
            <a:endParaRPr lang="en-US" altLang="el-GR"/>
          </a:p>
        </p:txBody>
      </p:sp>
      <p:sp>
        <p:nvSpPr>
          <p:cNvPr id="207874" name="Rectangle 2">
            <a:extLst>
              <a:ext uri="{FF2B5EF4-FFF2-40B4-BE49-F238E27FC236}">
                <a16:creationId xmlns:a16="http://schemas.microsoft.com/office/drawing/2014/main" id="{27A2FD68-C8F7-EDE7-A6E7-96B284113DC1}"/>
              </a:ext>
            </a:extLst>
          </p:cNvPr>
          <p:cNvSpPr>
            <a:spLocks noGrp="1" noRot="1" noChangeAspect="1" noChangeArrowheads="1" noTextEdit="1"/>
          </p:cNvSpPr>
          <p:nvPr>
            <p:ph type="sldImg"/>
          </p:nvPr>
        </p:nvSpPr>
        <p:spPr/>
      </p:sp>
      <p:sp>
        <p:nvSpPr>
          <p:cNvPr id="207875" name="Rectangle 3">
            <a:extLst>
              <a:ext uri="{FF2B5EF4-FFF2-40B4-BE49-F238E27FC236}">
                <a16:creationId xmlns:a16="http://schemas.microsoft.com/office/drawing/2014/main" id="{1983969C-2578-1D7A-749F-556D07C2F29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BD54F3-F66B-4A4F-B44B-5B99D473E32E}"/>
              </a:ext>
            </a:extLst>
          </p:cNvPr>
          <p:cNvSpPr>
            <a:spLocks noGrp="1" noChangeArrowheads="1"/>
          </p:cNvSpPr>
          <p:nvPr>
            <p:ph type="sldNum" sz="quarter" idx="5"/>
          </p:nvPr>
        </p:nvSpPr>
        <p:spPr/>
        <p:txBody>
          <a:bodyPr/>
          <a:lstStyle/>
          <a:p>
            <a:fld id="{F7F59B8A-01B3-44C5-9166-BDB3CF461D2C}" type="slidenum">
              <a:rPr lang="en-US" altLang="el-GR"/>
              <a:t>17</a:t>
            </a:fld>
            <a:endParaRPr lang="en-US" altLang="el-GR"/>
          </a:p>
        </p:txBody>
      </p:sp>
      <p:sp>
        <p:nvSpPr>
          <p:cNvPr id="211970" name="Rectangle 2">
            <a:extLst>
              <a:ext uri="{FF2B5EF4-FFF2-40B4-BE49-F238E27FC236}">
                <a16:creationId xmlns:a16="http://schemas.microsoft.com/office/drawing/2014/main" id="{F671E5B7-78BB-D7E9-FBBD-51E7F29E2151}"/>
              </a:ext>
            </a:extLst>
          </p:cNvPr>
          <p:cNvSpPr>
            <a:spLocks noGrp="1" noRot="1" noChangeAspect="1" noChangeArrowheads="1" noTextEdit="1"/>
          </p:cNvSpPr>
          <p:nvPr>
            <p:ph type="sldImg"/>
          </p:nvPr>
        </p:nvSpPr>
        <p:spPr/>
      </p:sp>
      <p:sp>
        <p:nvSpPr>
          <p:cNvPr id="211971" name="Rectangle 3">
            <a:extLst>
              <a:ext uri="{FF2B5EF4-FFF2-40B4-BE49-F238E27FC236}">
                <a16:creationId xmlns:a16="http://schemas.microsoft.com/office/drawing/2014/main" id="{339BC59E-DF8B-2197-0ED5-07FAF956582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7532F2-C4DD-1AEB-5045-C37F871ECC48}"/>
              </a:ext>
            </a:extLst>
          </p:cNvPr>
          <p:cNvSpPr>
            <a:spLocks noGrp="1" noChangeArrowheads="1"/>
          </p:cNvSpPr>
          <p:nvPr>
            <p:ph type="sldNum" sz="quarter" idx="5"/>
          </p:nvPr>
        </p:nvSpPr>
        <p:spPr/>
        <p:txBody>
          <a:bodyPr/>
          <a:lstStyle/>
          <a:p>
            <a:fld id="{7D38FB03-D124-4E4E-9800-25311A0D0B78}" type="slidenum">
              <a:rPr lang="en-US" altLang="el-GR"/>
              <a:t>18</a:t>
            </a:fld>
            <a:endParaRPr lang="en-US" altLang="el-GR"/>
          </a:p>
        </p:txBody>
      </p:sp>
      <p:sp>
        <p:nvSpPr>
          <p:cNvPr id="214018" name="Rectangle 2">
            <a:extLst>
              <a:ext uri="{FF2B5EF4-FFF2-40B4-BE49-F238E27FC236}">
                <a16:creationId xmlns:a16="http://schemas.microsoft.com/office/drawing/2014/main" id="{A8FD1648-0941-34F2-05FA-2473B7BB86AC}"/>
              </a:ext>
            </a:extLst>
          </p:cNvPr>
          <p:cNvSpPr>
            <a:spLocks noGrp="1" noRot="1" noChangeAspect="1" noChangeArrowheads="1" noTextEdit="1"/>
          </p:cNvSpPr>
          <p:nvPr>
            <p:ph type="sldImg"/>
          </p:nvPr>
        </p:nvSpPr>
        <p:spPr/>
      </p:sp>
      <p:sp>
        <p:nvSpPr>
          <p:cNvPr id="214019" name="Rectangle 3">
            <a:extLst>
              <a:ext uri="{FF2B5EF4-FFF2-40B4-BE49-F238E27FC236}">
                <a16:creationId xmlns:a16="http://schemas.microsoft.com/office/drawing/2014/main" id="{01FDFCB9-D38A-6219-83FD-A85150900B4D}"/>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FD77F4-0E13-D7DD-81EE-92BF34F71F21}"/>
              </a:ext>
            </a:extLst>
          </p:cNvPr>
          <p:cNvSpPr>
            <a:spLocks noGrp="1" noChangeArrowheads="1"/>
          </p:cNvSpPr>
          <p:nvPr>
            <p:ph type="sldNum" sz="quarter" idx="5"/>
          </p:nvPr>
        </p:nvSpPr>
        <p:spPr/>
        <p:txBody>
          <a:bodyPr/>
          <a:lstStyle/>
          <a:p>
            <a:fld id="{6A6ABF48-598D-4CBF-8FCE-20ACFFAE92D3}" type="slidenum">
              <a:rPr lang="en-US" altLang="el-GR"/>
              <a:t>19</a:t>
            </a:fld>
            <a:endParaRPr lang="en-US" altLang="el-GR"/>
          </a:p>
        </p:txBody>
      </p:sp>
      <p:sp>
        <p:nvSpPr>
          <p:cNvPr id="220162" name="Rectangle 2">
            <a:extLst>
              <a:ext uri="{FF2B5EF4-FFF2-40B4-BE49-F238E27FC236}">
                <a16:creationId xmlns:a16="http://schemas.microsoft.com/office/drawing/2014/main" id="{A36487DD-4B62-ED36-907D-066564F414F0}"/>
              </a:ext>
            </a:extLst>
          </p:cNvPr>
          <p:cNvSpPr>
            <a:spLocks noGrp="1" noRot="1" noChangeAspect="1" noChangeArrowheads="1" noTextEdit="1"/>
          </p:cNvSpPr>
          <p:nvPr>
            <p:ph type="sldImg"/>
          </p:nvPr>
        </p:nvSpPr>
        <p:spPr/>
      </p:sp>
      <p:sp>
        <p:nvSpPr>
          <p:cNvPr id="220163" name="Rectangle 3">
            <a:extLst>
              <a:ext uri="{FF2B5EF4-FFF2-40B4-BE49-F238E27FC236}">
                <a16:creationId xmlns:a16="http://schemas.microsoft.com/office/drawing/2014/main" id="{B3C0B6B6-7A39-60FB-DFA3-3A7FA01EC734}"/>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0E87B8-CAD5-E5A8-7A7F-5B27DB5098AE}"/>
              </a:ext>
            </a:extLst>
          </p:cNvPr>
          <p:cNvSpPr>
            <a:spLocks noGrp="1" noChangeArrowheads="1"/>
          </p:cNvSpPr>
          <p:nvPr>
            <p:ph type="sldNum" sz="quarter" idx="5"/>
          </p:nvPr>
        </p:nvSpPr>
        <p:spPr/>
        <p:txBody>
          <a:bodyPr/>
          <a:lstStyle/>
          <a:p>
            <a:fld id="{0D15B138-621A-4F43-95FA-A0D0DB38C62A}" type="slidenum">
              <a:rPr lang="en-US" altLang="el-GR"/>
              <a:t>2</a:t>
            </a:fld>
            <a:endParaRPr lang="en-US" altLang="el-GR"/>
          </a:p>
        </p:txBody>
      </p:sp>
      <p:sp>
        <p:nvSpPr>
          <p:cNvPr id="172034" name="Rectangle 2">
            <a:extLst>
              <a:ext uri="{FF2B5EF4-FFF2-40B4-BE49-F238E27FC236}">
                <a16:creationId xmlns:a16="http://schemas.microsoft.com/office/drawing/2014/main" id="{61CCEABF-63EC-DF97-D553-7547B4ACFD98}"/>
              </a:ext>
            </a:extLst>
          </p:cNvPr>
          <p:cNvSpPr>
            <a:spLocks noGrp="1" noRot="1" noChangeAspect="1" noChangeArrowheads="1" noTextEdit="1"/>
          </p:cNvSpPr>
          <p:nvPr>
            <p:ph type="sldImg"/>
          </p:nvPr>
        </p:nvSpPr>
        <p:spPr/>
      </p:sp>
      <p:sp>
        <p:nvSpPr>
          <p:cNvPr id="172035" name="Rectangle 3">
            <a:extLst>
              <a:ext uri="{FF2B5EF4-FFF2-40B4-BE49-F238E27FC236}">
                <a16:creationId xmlns:a16="http://schemas.microsoft.com/office/drawing/2014/main" id="{8A0E6DCC-39B0-68B0-1588-AB5A6B787970}"/>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360C2F-0F02-BA26-EDBB-AD075A34AE07}"/>
              </a:ext>
            </a:extLst>
          </p:cNvPr>
          <p:cNvSpPr>
            <a:spLocks noGrp="1" noChangeArrowheads="1"/>
          </p:cNvSpPr>
          <p:nvPr>
            <p:ph type="sldNum" sz="quarter" idx="5"/>
          </p:nvPr>
        </p:nvSpPr>
        <p:spPr/>
        <p:txBody>
          <a:bodyPr/>
          <a:lstStyle/>
          <a:p>
            <a:fld id="{3EA6EC51-42CA-43E8-821D-F7ADB946CF0C}" type="slidenum">
              <a:rPr lang="en-US" altLang="el-GR"/>
              <a:t>20</a:t>
            </a:fld>
            <a:endParaRPr lang="en-US" altLang="el-GR"/>
          </a:p>
        </p:txBody>
      </p:sp>
      <p:sp>
        <p:nvSpPr>
          <p:cNvPr id="224258" name="Rectangle 2">
            <a:extLst>
              <a:ext uri="{FF2B5EF4-FFF2-40B4-BE49-F238E27FC236}">
                <a16:creationId xmlns:a16="http://schemas.microsoft.com/office/drawing/2014/main" id="{2846D1BB-D0D1-7592-AACD-B56F06816F1E}"/>
              </a:ext>
            </a:extLst>
          </p:cNvPr>
          <p:cNvSpPr>
            <a:spLocks noGrp="1" noRot="1" noChangeAspect="1" noChangeArrowheads="1" noTextEdit="1"/>
          </p:cNvSpPr>
          <p:nvPr>
            <p:ph type="sldImg"/>
          </p:nvPr>
        </p:nvSpPr>
        <p:spPr/>
      </p:sp>
      <p:sp>
        <p:nvSpPr>
          <p:cNvPr id="224259" name="Rectangle 3">
            <a:extLst>
              <a:ext uri="{FF2B5EF4-FFF2-40B4-BE49-F238E27FC236}">
                <a16:creationId xmlns:a16="http://schemas.microsoft.com/office/drawing/2014/main" id="{D95F0947-50E8-5030-F967-831B77D25100}"/>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9934EA-2FD1-1360-ED3B-A1DAA5B29CEF}"/>
              </a:ext>
            </a:extLst>
          </p:cNvPr>
          <p:cNvSpPr>
            <a:spLocks noGrp="1" noChangeArrowheads="1"/>
          </p:cNvSpPr>
          <p:nvPr>
            <p:ph type="sldNum" sz="quarter" idx="5"/>
          </p:nvPr>
        </p:nvSpPr>
        <p:spPr/>
        <p:txBody>
          <a:bodyPr/>
          <a:lstStyle/>
          <a:p>
            <a:fld id="{9E30EBF2-4624-4449-B337-AA221F97E8AD}" type="slidenum">
              <a:rPr lang="en-US" altLang="el-GR"/>
              <a:t>21</a:t>
            </a:fld>
            <a:endParaRPr lang="en-US" altLang="el-GR"/>
          </a:p>
        </p:txBody>
      </p:sp>
      <p:sp>
        <p:nvSpPr>
          <p:cNvPr id="230402" name="Rectangle 2">
            <a:extLst>
              <a:ext uri="{FF2B5EF4-FFF2-40B4-BE49-F238E27FC236}">
                <a16:creationId xmlns:a16="http://schemas.microsoft.com/office/drawing/2014/main" id="{2140A322-D0E2-A241-DE3C-677E63708252}"/>
              </a:ext>
            </a:extLst>
          </p:cNvPr>
          <p:cNvSpPr>
            <a:spLocks noGrp="1" noRot="1" noChangeAspect="1" noChangeArrowheads="1" noTextEdit="1"/>
          </p:cNvSpPr>
          <p:nvPr>
            <p:ph type="sldImg"/>
          </p:nvPr>
        </p:nvSpPr>
        <p:spPr/>
      </p:sp>
      <p:sp>
        <p:nvSpPr>
          <p:cNvPr id="230403" name="Rectangle 3">
            <a:extLst>
              <a:ext uri="{FF2B5EF4-FFF2-40B4-BE49-F238E27FC236}">
                <a16:creationId xmlns:a16="http://schemas.microsoft.com/office/drawing/2014/main" id="{9CEDA8EA-0CF5-E2F6-5D28-E9228D01C1AD}"/>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6DFF8C-E82A-C377-DE86-0A6814201DBB}"/>
              </a:ext>
            </a:extLst>
          </p:cNvPr>
          <p:cNvSpPr>
            <a:spLocks noGrp="1" noChangeArrowheads="1"/>
          </p:cNvSpPr>
          <p:nvPr>
            <p:ph type="sldNum" sz="quarter" idx="5"/>
          </p:nvPr>
        </p:nvSpPr>
        <p:spPr/>
        <p:txBody>
          <a:bodyPr/>
          <a:lstStyle/>
          <a:p>
            <a:fld id="{C92572E2-FE4C-4DD5-872B-2768BCAC5491}" type="slidenum">
              <a:rPr lang="en-US" altLang="el-GR"/>
              <a:t>22</a:t>
            </a:fld>
            <a:endParaRPr lang="en-US" altLang="el-GR"/>
          </a:p>
        </p:txBody>
      </p:sp>
      <p:sp>
        <p:nvSpPr>
          <p:cNvPr id="228354" name="Rectangle 2">
            <a:extLst>
              <a:ext uri="{FF2B5EF4-FFF2-40B4-BE49-F238E27FC236}">
                <a16:creationId xmlns:a16="http://schemas.microsoft.com/office/drawing/2014/main" id="{356715A5-725A-44D2-6FA3-BC27D1EC0E4F}"/>
              </a:ext>
            </a:extLst>
          </p:cNvPr>
          <p:cNvSpPr>
            <a:spLocks noGrp="1" noRot="1" noChangeAspect="1" noChangeArrowheads="1" noTextEdit="1"/>
          </p:cNvSpPr>
          <p:nvPr>
            <p:ph type="sldImg"/>
          </p:nvPr>
        </p:nvSpPr>
        <p:spPr/>
      </p:sp>
      <p:sp>
        <p:nvSpPr>
          <p:cNvPr id="228355" name="Rectangle 3">
            <a:extLst>
              <a:ext uri="{FF2B5EF4-FFF2-40B4-BE49-F238E27FC236}">
                <a16:creationId xmlns:a16="http://schemas.microsoft.com/office/drawing/2014/main" id="{1C2247A1-FDD2-3F33-4D51-4BE26693D313}"/>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FDBEBC-2711-9751-8390-8EFB4423F658}"/>
              </a:ext>
            </a:extLst>
          </p:cNvPr>
          <p:cNvSpPr>
            <a:spLocks noGrp="1" noChangeArrowheads="1"/>
          </p:cNvSpPr>
          <p:nvPr>
            <p:ph type="sldNum" sz="quarter" idx="5"/>
          </p:nvPr>
        </p:nvSpPr>
        <p:spPr/>
        <p:txBody>
          <a:bodyPr/>
          <a:lstStyle/>
          <a:p>
            <a:fld id="{8563304C-4E01-4BB1-88E3-C88D9E5A8C4C}" type="slidenum">
              <a:rPr lang="en-US" altLang="el-GR"/>
              <a:t>23</a:t>
            </a:fld>
            <a:endParaRPr lang="en-US" altLang="el-GR"/>
          </a:p>
        </p:txBody>
      </p:sp>
      <p:sp>
        <p:nvSpPr>
          <p:cNvPr id="232450" name="Rectangle 2">
            <a:extLst>
              <a:ext uri="{FF2B5EF4-FFF2-40B4-BE49-F238E27FC236}">
                <a16:creationId xmlns:a16="http://schemas.microsoft.com/office/drawing/2014/main" id="{7E2515F9-91B7-9940-4E41-D0B39A577671}"/>
              </a:ext>
            </a:extLst>
          </p:cNvPr>
          <p:cNvSpPr>
            <a:spLocks noGrp="1" noRot="1" noChangeAspect="1" noChangeArrowheads="1" noTextEdit="1"/>
          </p:cNvSpPr>
          <p:nvPr>
            <p:ph type="sldImg"/>
          </p:nvPr>
        </p:nvSpPr>
        <p:spPr/>
      </p:sp>
      <p:sp>
        <p:nvSpPr>
          <p:cNvPr id="232451" name="Rectangle 3">
            <a:extLst>
              <a:ext uri="{FF2B5EF4-FFF2-40B4-BE49-F238E27FC236}">
                <a16:creationId xmlns:a16="http://schemas.microsoft.com/office/drawing/2014/main" id="{455E80BC-8651-5A24-D13C-A76376AD2EDF}"/>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96E28A-58EB-7494-EBC0-EDE8165C94FC}"/>
              </a:ext>
            </a:extLst>
          </p:cNvPr>
          <p:cNvSpPr>
            <a:spLocks noGrp="1" noChangeArrowheads="1"/>
          </p:cNvSpPr>
          <p:nvPr>
            <p:ph type="sldNum" sz="quarter" idx="5"/>
          </p:nvPr>
        </p:nvSpPr>
        <p:spPr/>
        <p:txBody>
          <a:bodyPr/>
          <a:lstStyle/>
          <a:p>
            <a:fld id="{19019C87-01AB-45CB-B459-58E349E6545A}" type="slidenum">
              <a:rPr lang="en-US" altLang="el-GR"/>
              <a:t>24</a:t>
            </a:fld>
            <a:endParaRPr lang="en-US" altLang="el-GR"/>
          </a:p>
        </p:txBody>
      </p:sp>
      <p:sp>
        <p:nvSpPr>
          <p:cNvPr id="235522" name="Rectangle 2">
            <a:extLst>
              <a:ext uri="{FF2B5EF4-FFF2-40B4-BE49-F238E27FC236}">
                <a16:creationId xmlns:a16="http://schemas.microsoft.com/office/drawing/2014/main" id="{684BB121-C87B-3472-D7FB-D993F506AC49}"/>
              </a:ext>
            </a:extLst>
          </p:cNvPr>
          <p:cNvSpPr>
            <a:spLocks noGrp="1" noRot="1" noChangeAspect="1" noChangeArrowheads="1" noTextEdit="1"/>
          </p:cNvSpPr>
          <p:nvPr>
            <p:ph type="sldImg"/>
          </p:nvPr>
        </p:nvSpPr>
        <p:spPr/>
      </p:sp>
      <p:sp>
        <p:nvSpPr>
          <p:cNvPr id="235523" name="Rectangle 3">
            <a:extLst>
              <a:ext uri="{FF2B5EF4-FFF2-40B4-BE49-F238E27FC236}">
                <a16:creationId xmlns:a16="http://schemas.microsoft.com/office/drawing/2014/main" id="{261C7F9D-8E2B-297B-9144-C168680FC289}"/>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F0AEA9-DE80-CB4A-8B47-90A7B1CDEE15}"/>
              </a:ext>
            </a:extLst>
          </p:cNvPr>
          <p:cNvSpPr>
            <a:spLocks noGrp="1" noChangeArrowheads="1"/>
          </p:cNvSpPr>
          <p:nvPr>
            <p:ph type="sldNum" sz="quarter" idx="5"/>
          </p:nvPr>
        </p:nvSpPr>
        <p:spPr/>
        <p:txBody>
          <a:bodyPr/>
          <a:lstStyle/>
          <a:p>
            <a:fld id="{4E409DE9-D6A8-49CD-AE40-A3B163FE7AC9}" type="slidenum">
              <a:rPr lang="en-US" altLang="el-GR"/>
              <a:t>25</a:t>
            </a:fld>
            <a:endParaRPr lang="en-US" altLang="el-GR"/>
          </a:p>
        </p:txBody>
      </p:sp>
      <p:sp>
        <p:nvSpPr>
          <p:cNvPr id="239618" name="Rectangle 2">
            <a:extLst>
              <a:ext uri="{FF2B5EF4-FFF2-40B4-BE49-F238E27FC236}">
                <a16:creationId xmlns:a16="http://schemas.microsoft.com/office/drawing/2014/main" id="{C0F5F7B2-ED7A-9A5A-F832-2333E7A4A5D0}"/>
              </a:ext>
            </a:extLst>
          </p:cNvPr>
          <p:cNvSpPr>
            <a:spLocks noGrp="1" noRot="1" noChangeAspect="1" noChangeArrowheads="1" noTextEdit="1"/>
          </p:cNvSpPr>
          <p:nvPr>
            <p:ph type="sldImg"/>
          </p:nvPr>
        </p:nvSpPr>
        <p:spPr/>
      </p:sp>
      <p:sp>
        <p:nvSpPr>
          <p:cNvPr id="239619" name="Rectangle 3">
            <a:extLst>
              <a:ext uri="{FF2B5EF4-FFF2-40B4-BE49-F238E27FC236}">
                <a16:creationId xmlns:a16="http://schemas.microsoft.com/office/drawing/2014/main" id="{4BFB9C23-18C3-F8A2-4ED7-FD045F851707}"/>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8C4DC2-E891-EE7F-1EAA-499E5BD30C42}"/>
              </a:ext>
            </a:extLst>
          </p:cNvPr>
          <p:cNvSpPr>
            <a:spLocks noGrp="1" noChangeArrowheads="1"/>
          </p:cNvSpPr>
          <p:nvPr>
            <p:ph type="sldNum" sz="quarter" idx="5"/>
          </p:nvPr>
        </p:nvSpPr>
        <p:spPr/>
        <p:txBody>
          <a:bodyPr/>
          <a:lstStyle/>
          <a:p>
            <a:fld id="{A78E5A65-0F12-4172-A7E7-29E879F9A79A}" type="slidenum">
              <a:rPr lang="en-US" altLang="el-GR"/>
              <a:t>26</a:t>
            </a:fld>
            <a:endParaRPr lang="en-US" altLang="el-GR"/>
          </a:p>
        </p:txBody>
      </p:sp>
      <p:sp>
        <p:nvSpPr>
          <p:cNvPr id="241666" name="Rectangle 2">
            <a:extLst>
              <a:ext uri="{FF2B5EF4-FFF2-40B4-BE49-F238E27FC236}">
                <a16:creationId xmlns:a16="http://schemas.microsoft.com/office/drawing/2014/main" id="{423722F2-6C7B-96B4-1BE6-6263DC44EF0F}"/>
              </a:ext>
            </a:extLst>
          </p:cNvPr>
          <p:cNvSpPr>
            <a:spLocks noGrp="1" noRot="1" noChangeAspect="1" noChangeArrowheads="1" noTextEdit="1"/>
          </p:cNvSpPr>
          <p:nvPr>
            <p:ph type="sldImg"/>
          </p:nvPr>
        </p:nvSpPr>
        <p:spPr/>
      </p:sp>
      <p:sp>
        <p:nvSpPr>
          <p:cNvPr id="241667" name="Rectangle 3">
            <a:extLst>
              <a:ext uri="{FF2B5EF4-FFF2-40B4-BE49-F238E27FC236}">
                <a16:creationId xmlns:a16="http://schemas.microsoft.com/office/drawing/2014/main" id="{E373C194-4DDC-801C-7CEA-CFB9A915B433}"/>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16F576-8DA3-9D8A-E189-82B980A1BA6B}"/>
              </a:ext>
            </a:extLst>
          </p:cNvPr>
          <p:cNvSpPr>
            <a:spLocks noGrp="1" noChangeArrowheads="1"/>
          </p:cNvSpPr>
          <p:nvPr>
            <p:ph type="sldNum" sz="quarter" idx="5"/>
          </p:nvPr>
        </p:nvSpPr>
        <p:spPr/>
        <p:txBody>
          <a:bodyPr/>
          <a:lstStyle/>
          <a:p>
            <a:fld id="{DE145D6D-46BB-463A-AA94-EF1196711C72}" type="slidenum">
              <a:rPr lang="en-US" altLang="el-GR"/>
              <a:t>27</a:t>
            </a:fld>
            <a:endParaRPr lang="en-US" altLang="el-GR"/>
          </a:p>
        </p:txBody>
      </p:sp>
      <p:sp>
        <p:nvSpPr>
          <p:cNvPr id="263170" name="Rectangle 2">
            <a:extLst>
              <a:ext uri="{FF2B5EF4-FFF2-40B4-BE49-F238E27FC236}">
                <a16:creationId xmlns:a16="http://schemas.microsoft.com/office/drawing/2014/main" id="{41C189EA-0D12-467F-2E93-0656517EA611}"/>
              </a:ext>
            </a:extLst>
          </p:cNvPr>
          <p:cNvSpPr>
            <a:spLocks noGrp="1" noRot="1" noChangeAspect="1" noChangeArrowheads="1" noTextEdit="1"/>
          </p:cNvSpPr>
          <p:nvPr>
            <p:ph type="sldImg"/>
          </p:nvPr>
        </p:nvSpPr>
        <p:spPr/>
      </p:sp>
      <p:sp>
        <p:nvSpPr>
          <p:cNvPr id="263171" name="Rectangle 3">
            <a:extLst>
              <a:ext uri="{FF2B5EF4-FFF2-40B4-BE49-F238E27FC236}">
                <a16:creationId xmlns:a16="http://schemas.microsoft.com/office/drawing/2014/main" id="{978B3F19-30E4-DE31-A8B2-A9A85D898E98}"/>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87B7A8-6552-8950-46A8-E36DBF0F5F7A}"/>
              </a:ext>
            </a:extLst>
          </p:cNvPr>
          <p:cNvSpPr>
            <a:spLocks noGrp="1" noChangeArrowheads="1"/>
          </p:cNvSpPr>
          <p:nvPr>
            <p:ph type="sldNum" sz="quarter" idx="5"/>
          </p:nvPr>
        </p:nvSpPr>
        <p:spPr/>
        <p:txBody>
          <a:bodyPr/>
          <a:lstStyle/>
          <a:p>
            <a:fld id="{D92BC420-0868-4B1E-878B-80F57B93A8B1}" type="slidenum">
              <a:rPr lang="en-US" altLang="el-GR"/>
              <a:t>28</a:t>
            </a:fld>
            <a:endParaRPr lang="en-US" altLang="el-GR"/>
          </a:p>
        </p:txBody>
      </p:sp>
      <p:sp>
        <p:nvSpPr>
          <p:cNvPr id="243714" name="Rectangle 2">
            <a:extLst>
              <a:ext uri="{FF2B5EF4-FFF2-40B4-BE49-F238E27FC236}">
                <a16:creationId xmlns:a16="http://schemas.microsoft.com/office/drawing/2014/main" id="{0CC1622B-34C9-7F19-1222-25DD580C71C8}"/>
              </a:ext>
            </a:extLst>
          </p:cNvPr>
          <p:cNvSpPr>
            <a:spLocks noGrp="1" noRot="1" noChangeAspect="1" noChangeArrowheads="1" noTextEdit="1"/>
          </p:cNvSpPr>
          <p:nvPr>
            <p:ph type="sldImg"/>
          </p:nvPr>
        </p:nvSpPr>
        <p:spPr/>
      </p:sp>
      <p:sp>
        <p:nvSpPr>
          <p:cNvPr id="243715" name="Rectangle 3">
            <a:extLst>
              <a:ext uri="{FF2B5EF4-FFF2-40B4-BE49-F238E27FC236}">
                <a16:creationId xmlns:a16="http://schemas.microsoft.com/office/drawing/2014/main" id="{13A17165-C876-2CAA-C6A6-13A040214E8F}"/>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76957E-128E-13F9-384F-01401B155D62}"/>
              </a:ext>
            </a:extLst>
          </p:cNvPr>
          <p:cNvSpPr>
            <a:spLocks noGrp="1" noChangeArrowheads="1"/>
          </p:cNvSpPr>
          <p:nvPr>
            <p:ph type="sldNum" sz="quarter" idx="5"/>
          </p:nvPr>
        </p:nvSpPr>
        <p:spPr/>
        <p:txBody>
          <a:bodyPr/>
          <a:lstStyle/>
          <a:p>
            <a:fld id="{51A65EFC-B9E7-49C1-8F60-42D785B747DB}" type="slidenum">
              <a:rPr lang="en-US" altLang="el-GR"/>
              <a:t>29</a:t>
            </a:fld>
            <a:endParaRPr lang="en-US" altLang="el-GR"/>
          </a:p>
        </p:txBody>
      </p:sp>
      <p:sp>
        <p:nvSpPr>
          <p:cNvPr id="267266" name="Rectangle 2">
            <a:extLst>
              <a:ext uri="{FF2B5EF4-FFF2-40B4-BE49-F238E27FC236}">
                <a16:creationId xmlns:a16="http://schemas.microsoft.com/office/drawing/2014/main" id="{4B9B6C76-9525-4926-2FA5-9429941FEF2E}"/>
              </a:ext>
            </a:extLst>
          </p:cNvPr>
          <p:cNvSpPr>
            <a:spLocks noGrp="1" noRot="1" noChangeAspect="1" noChangeArrowheads="1" noTextEdit="1"/>
          </p:cNvSpPr>
          <p:nvPr>
            <p:ph type="sldImg"/>
          </p:nvPr>
        </p:nvSpPr>
        <p:spPr/>
      </p:sp>
      <p:sp>
        <p:nvSpPr>
          <p:cNvPr id="267267" name="Rectangle 3">
            <a:extLst>
              <a:ext uri="{FF2B5EF4-FFF2-40B4-BE49-F238E27FC236}">
                <a16:creationId xmlns:a16="http://schemas.microsoft.com/office/drawing/2014/main" id="{DCF5D21F-D3B7-D6C9-0695-75840650819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4F7D85-81A4-7B4A-01C2-E1E11552AE6B}"/>
              </a:ext>
            </a:extLst>
          </p:cNvPr>
          <p:cNvSpPr>
            <a:spLocks noGrp="1" noChangeArrowheads="1"/>
          </p:cNvSpPr>
          <p:nvPr>
            <p:ph type="sldNum" sz="quarter" idx="5"/>
          </p:nvPr>
        </p:nvSpPr>
        <p:spPr/>
        <p:txBody>
          <a:bodyPr/>
          <a:lstStyle/>
          <a:p>
            <a:fld id="{0D7EA35D-C972-4236-8D1D-EDC8D75B3495}" type="slidenum">
              <a:rPr lang="en-US" altLang="el-GR"/>
              <a:t>3</a:t>
            </a:fld>
            <a:endParaRPr lang="en-US" altLang="el-GR"/>
          </a:p>
        </p:txBody>
      </p:sp>
      <p:sp>
        <p:nvSpPr>
          <p:cNvPr id="173058" name="Rectangle 2">
            <a:extLst>
              <a:ext uri="{FF2B5EF4-FFF2-40B4-BE49-F238E27FC236}">
                <a16:creationId xmlns:a16="http://schemas.microsoft.com/office/drawing/2014/main" id="{D1B09C48-1365-3BB9-B382-1DBCBE6829A0}"/>
              </a:ext>
            </a:extLst>
          </p:cNvPr>
          <p:cNvSpPr>
            <a:spLocks noGrp="1" noRot="1" noChangeAspect="1" noChangeArrowheads="1" noTextEdit="1"/>
          </p:cNvSpPr>
          <p:nvPr>
            <p:ph type="sldImg"/>
          </p:nvPr>
        </p:nvSpPr>
        <p:spPr/>
      </p:sp>
      <p:sp>
        <p:nvSpPr>
          <p:cNvPr id="173059" name="Rectangle 3">
            <a:extLst>
              <a:ext uri="{FF2B5EF4-FFF2-40B4-BE49-F238E27FC236}">
                <a16:creationId xmlns:a16="http://schemas.microsoft.com/office/drawing/2014/main" id="{F204519C-88B2-DDF8-BB4F-D28593142B12}"/>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6873A8-56D5-9C6C-138D-FE971047F34E}"/>
              </a:ext>
            </a:extLst>
          </p:cNvPr>
          <p:cNvSpPr>
            <a:spLocks noGrp="1" noChangeArrowheads="1"/>
          </p:cNvSpPr>
          <p:nvPr>
            <p:ph type="sldNum" sz="quarter" idx="5"/>
          </p:nvPr>
        </p:nvSpPr>
        <p:spPr/>
        <p:txBody>
          <a:bodyPr/>
          <a:lstStyle/>
          <a:p>
            <a:fld id="{3364AF11-1B38-42FB-87E2-B6880973E5DC}" type="slidenum">
              <a:rPr lang="en-US" altLang="el-GR"/>
              <a:t>30</a:t>
            </a:fld>
            <a:endParaRPr lang="en-US" altLang="el-GR"/>
          </a:p>
        </p:txBody>
      </p:sp>
      <p:sp>
        <p:nvSpPr>
          <p:cNvPr id="245762" name="Rectangle 2">
            <a:extLst>
              <a:ext uri="{FF2B5EF4-FFF2-40B4-BE49-F238E27FC236}">
                <a16:creationId xmlns:a16="http://schemas.microsoft.com/office/drawing/2014/main" id="{CE7D9FA3-0B33-8CB9-8E9A-BCDCFB693B04}"/>
              </a:ext>
            </a:extLst>
          </p:cNvPr>
          <p:cNvSpPr>
            <a:spLocks noGrp="1" noRot="1" noChangeAspect="1" noChangeArrowheads="1" noTextEdit="1"/>
          </p:cNvSpPr>
          <p:nvPr>
            <p:ph type="sldImg"/>
          </p:nvPr>
        </p:nvSpPr>
        <p:spPr/>
      </p:sp>
      <p:sp>
        <p:nvSpPr>
          <p:cNvPr id="245763" name="Rectangle 3">
            <a:extLst>
              <a:ext uri="{FF2B5EF4-FFF2-40B4-BE49-F238E27FC236}">
                <a16:creationId xmlns:a16="http://schemas.microsoft.com/office/drawing/2014/main" id="{43164DE4-7043-D450-931C-91161028AB4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73FA86-897B-AEF4-4110-073D38B91470}"/>
              </a:ext>
            </a:extLst>
          </p:cNvPr>
          <p:cNvSpPr>
            <a:spLocks noGrp="1" noChangeArrowheads="1"/>
          </p:cNvSpPr>
          <p:nvPr>
            <p:ph type="sldNum" sz="quarter" idx="5"/>
          </p:nvPr>
        </p:nvSpPr>
        <p:spPr/>
        <p:txBody>
          <a:bodyPr/>
          <a:lstStyle/>
          <a:p>
            <a:fld id="{FDFF3049-3712-4620-9B5C-2F55276013D9}" type="slidenum">
              <a:rPr lang="en-US" altLang="el-GR"/>
              <a:t>31</a:t>
            </a:fld>
            <a:endParaRPr lang="en-US" altLang="el-GR"/>
          </a:p>
        </p:txBody>
      </p:sp>
      <p:sp>
        <p:nvSpPr>
          <p:cNvPr id="247810" name="Rectangle 2">
            <a:extLst>
              <a:ext uri="{FF2B5EF4-FFF2-40B4-BE49-F238E27FC236}">
                <a16:creationId xmlns:a16="http://schemas.microsoft.com/office/drawing/2014/main" id="{04E93539-3B13-7939-05B3-66C79C9ACE7F}"/>
              </a:ext>
            </a:extLst>
          </p:cNvPr>
          <p:cNvSpPr>
            <a:spLocks noGrp="1" noRot="1" noChangeAspect="1" noChangeArrowheads="1" noTextEdit="1"/>
          </p:cNvSpPr>
          <p:nvPr>
            <p:ph type="sldImg"/>
          </p:nvPr>
        </p:nvSpPr>
        <p:spPr/>
      </p:sp>
      <p:sp>
        <p:nvSpPr>
          <p:cNvPr id="247811" name="Rectangle 3">
            <a:extLst>
              <a:ext uri="{FF2B5EF4-FFF2-40B4-BE49-F238E27FC236}">
                <a16:creationId xmlns:a16="http://schemas.microsoft.com/office/drawing/2014/main" id="{0F2B1148-710D-BA54-10D9-EB542713A4A9}"/>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D7D385-65F3-D51F-AEAA-141CE792E092}"/>
              </a:ext>
            </a:extLst>
          </p:cNvPr>
          <p:cNvSpPr>
            <a:spLocks noGrp="1" noChangeArrowheads="1"/>
          </p:cNvSpPr>
          <p:nvPr>
            <p:ph type="sldNum" sz="quarter" idx="5"/>
          </p:nvPr>
        </p:nvSpPr>
        <p:spPr/>
        <p:txBody>
          <a:bodyPr/>
          <a:lstStyle/>
          <a:p>
            <a:fld id="{2C96595D-560A-495E-A15B-FD2989CF4365}" type="slidenum">
              <a:rPr lang="en-US" altLang="el-GR"/>
              <a:t>32</a:t>
            </a:fld>
            <a:endParaRPr lang="en-US" altLang="el-GR"/>
          </a:p>
        </p:txBody>
      </p:sp>
      <p:sp>
        <p:nvSpPr>
          <p:cNvPr id="271362" name="Rectangle 2">
            <a:extLst>
              <a:ext uri="{FF2B5EF4-FFF2-40B4-BE49-F238E27FC236}">
                <a16:creationId xmlns:a16="http://schemas.microsoft.com/office/drawing/2014/main" id="{AAE329B8-C988-6BE4-3AAB-4B604BD64C3C}"/>
              </a:ext>
            </a:extLst>
          </p:cNvPr>
          <p:cNvSpPr>
            <a:spLocks noGrp="1" noRot="1" noChangeAspect="1" noChangeArrowheads="1" noTextEdit="1"/>
          </p:cNvSpPr>
          <p:nvPr>
            <p:ph type="sldImg"/>
          </p:nvPr>
        </p:nvSpPr>
        <p:spPr/>
      </p:sp>
      <p:sp>
        <p:nvSpPr>
          <p:cNvPr id="271363" name="Rectangle 3">
            <a:extLst>
              <a:ext uri="{FF2B5EF4-FFF2-40B4-BE49-F238E27FC236}">
                <a16:creationId xmlns:a16="http://schemas.microsoft.com/office/drawing/2014/main" id="{4028E4C4-CBFA-3B1C-C788-14EA3B6C8F2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D23707-39C3-FE59-21F0-D18396AADB22}"/>
              </a:ext>
            </a:extLst>
          </p:cNvPr>
          <p:cNvSpPr>
            <a:spLocks noGrp="1" noChangeArrowheads="1"/>
          </p:cNvSpPr>
          <p:nvPr>
            <p:ph type="sldNum" sz="quarter" idx="5"/>
          </p:nvPr>
        </p:nvSpPr>
        <p:spPr/>
        <p:txBody>
          <a:bodyPr/>
          <a:lstStyle/>
          <a:p>
            <a:fld id="{08F844CA-046A-45B7-97FE-2B9EA092B114}" type="slidenum">
              <a:rPr lang="en-US" altLang="el-GR"/>
              <a:t>33</a:t>
            </a:fld>
            <a:endParaRPr lang="en-US" altLang="el-GR"/>
          </a:p>
        </p:txBody>
      </p:sp>
      <p:sp>
        <p:nvSpPr>
          <p:cNvPr id="269314" name="Rectangle 2">
            <a:extLst>
              <a:ext uri="{FF2B5EF4-FFF2-40B4-BE49-F238E27FC236}">
                <a16:creationId xmlns:a16="http://schemas.microsoft.com/office/drawing/2014/main" id="{87732BBC-4E51-DC08-E2D9-87E86407B0D4}"/>
              </a:ext>
            </a:extLst>
          </p:cNvPr>
          <p:cNvSpPr>
            <a:spLocks noGrp="1" noRot="1" noChangeAspect="1" noChangeArrowheads="1" noTextEdit="1"/>
          </p:cNvSpPr>
          <p:nvPr>
            <p:ph type="sldImg"/>
          </p:nvPr>
        </p:nvSpPr>
        <p:spPr/>
      </p:sp>
      <p:sp>
        <p:nvSpPr>
          <p:cNvPr id="269315" name="Rectangle 3">
            <a:extLst>
              <a:ext uri="{FF2B5EF4-FFF2-40B4-BE49-F238E27FC236}">
                <a16:creationId xmlns:a16="http://schemas.microsoft.com/office/drawing/2014/main" id="{DB057F1B-9742-F0D8-DE39-29324B133A36}"/>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930034-7E0D-D574-CCEF-127014617C01}"/>
              </a:ext>
            </a:extLst>
          </p:cNvPr>
          <p:cNvSpPr>
            <a:spLocks noGrp="1" noChangeArrowheads="1"/>
          </p:cNvSpPr>
          <p:nvPr>
            <p:ph type="sldNum" sz="quarter" idx="5"/>
          </p:nvPr>
        </p:nvSpPr>
        <p:spPr/>
        <p:txBody>
          <a:bodyPr/>
          <a:lstStyle/>
          <a:p>
            <a:fld id="{67B287AD-5465-4A5B-918D-B4FB541E058D}" type="slidenum">
              <a:rPr lang="en-US" altLang="el-GR"/>
              <a:t>34</a:t>
            </a:fld>
            <a:endParaRPr lang="en-US" altLang="el-GR"/>
          </a:p>
        </p:txBody>
      </p:sp>
      <p:sp>
        <p:nvSpPr>
          <p:cNvPr id="249858" name="Rectangle 2">
            <a:extLst>
              <a:ext uri="{FF2B5EF4-FFF2-40B4-BE49-F238E27FC236}">
                <a16:creationId xmlns:a16="http://schemas.microsoft.com/office/drawing/2014/main" id="{C63FF33A-0360-B751-55B2-DFD5ED97078C}"/>
              </a:ext>
            </a:extLst>
          </p:cNvPr>
          <p:cNvSpPr>
            <a:spLocks noGrp="1" noRot="1" noChangeAspect="1" noChangeArrowheads="1" noTextEdit="1"/>
          </p:cNvSpPr>
          <p:nvPr>
            <p:ph type="sldImg"/>
          </p:nvPr>
        </p:nvSpPr>
        <p:spPr/>
      </p:sp>
      <p:sp>
        <p:nvSpPr>
          <p:cNvPr id="249859" name="Rectangle 3">
            <a:extLst>
              <a:ext uri="{FF2B5EF4-FFF2-40B4-BE49-F238E27FC236}">
                <a16:creationId xmlns:a16="http://schemas.microsoft.com/office/drawing/2014/main" id="{7642F3AA-E687-168B-9322-AC84D9D7BBB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2447E6-1547-97CB-9A1C-31E3684985BA}"/>
              </a:ext>
            </a:extLst>
          </p:cNvPr>
          <p:cNvSpPr>
            <a:spLocks noGrp="1" noChangeArrowheads="1"/>
          </p:cNvSpPr>
          <p:nvPr>
            <p:ph type="sldNum" sz="quarter" idx="5"/>
          </p:nvPr>
        </p:nvSpPr>
        <p:spPr/>
        <p:txBody>
          <a:bodyPr/>
          <a:lstStyle/>
          <a:p>
            <a:fld id="{3DF8288A-5EDA-4D46-8F93-E5FEA13CE9F1}" type="slidenum">
              <a:rPr lang="en-US" altLang="el-GR"/>
              <a:t>35</a:t>
            </a:fld>
            <a:endParaRPr lang="en-US" altLang="el-GR"/>
          </a:p>
        </p:txBody>
      </p:sp>
      <p:sp>
        <p:nvSpPr>
          <p:cNvPr id="253954" name="Rectangle 2">
            <a:extLst>
              <a:ext uri="{FF2B5EF4-FFF2-40B4-BE49-F238E27FC236}">
                <a16:creationId xmlns:a16="http://schemas.microsoft.com/office/drawing/2014/main" id="{EEEC2B88-DFD2-FF46-51F5-950F62C4E025}"/>
              </a:ext>
            </a:extLst>
          </p:cNvPr>
          <p:cNvSpPr>
            <a:spLocks noGrp="1" noRot="1" noChangeAspect="1" noChangeArrowheads="1" noTextEdit="1"/>
          </p:cNvSpPr>
          <p:nvPr>
            <p:ph type="sldImg"/>
          </p:nvPr>
        </p:nvSpPr>
        <p:spPr/>
      </p:sp>
      <p:sp>
        <p:nvSpPr>
          <p:cNvPr id="253955" name="Rectangle 3">
            <a:extLst>
              <a:ext uri="{FF2B5EF4-FFF2-40B4-BE49-F238E27FC236}">
                <a16:creationId xmlns:a16="http://schemas.microsoft.com/office/drawing/2014/main" id="{197AAE77-0337-C05C-AAAB-88AC601C6058}"/>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ED33F0-74D9-BA8B-88B0-36C6A861776C}"/>
              </a:ext>
            </a:extLst>
          </p:cNvPr>
          <p:cNvSpPr>
            <a:spLocks noGrp="1" noChangeArrowheads="1"/>
          </p:cNvSpPr>
          <p:nvPr>
            <p:ph type="sldNum" sz="quarter" idx="5"/>
          </p:nvPr>
        </p:nvSpPr>
        <p:spPr/>
        <p:txBody>
          <a:bodyPr/>
          <a:lstStyle/>
          <a:p>
            <a:fld id="{066F3A0A-CBF9-464C-A77B-7C6335E7C3ED}" type="slidenum">
              <a:rPr lang="en-US" altLang="el-GR"/>
              <a:t>36</a:t>
            </a:fld>
            <a:endParaRPr lang="en-US" altLang="el-GR"/>
          </a:p>
        </p:txBody>
      </p:sp>
      <p:sp>
        <p:nvSpPr>
          <p:cNvPr id="256002" name="Rectangle 2">
            <a:extLst>
              <a:ext uri="{FF2B5EF4-FFF2-40B4-BE49-F238E27FC236}">
                <a16:creationId xmlns:a16="http://schemas.microsoft.com/office/drawing/2014/main" id="{E20B2A11-2158-E37D-7AAE-243D374C886A}"/>
              </a:ext>
            </a:extLst>
          </p:cNvPr>
          <p:cNvSpPr>
            <a:spLocks noGrp="1" noRot="1" noChangeAspect="1" noChangeArrowheads="1" noTextEdit="1"/>
          </p:cNvSpPr>
          <p:nvPr>
            <p:ph type="sldImg"/>
          </p:nvPr>
        </p:nvSpPr>
        <p:spPr/>
      </p:sp>
      <p:sp>
        <p:nvSpPr>
          <p:cNvPr id="256003" name="Rectangle 3">
            <a:extLst>
              <a:ext uri="{FF2B5EF4-FFF2-40B4-BE49-F238E27FC236}">
                <a16:creationId xmlns:a16="http://schemas.microsoft.com/office/drawing/2014/main" id="{8DE06AB4-B7F9-116E-CF51-7313A0E9D7DB}"/>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D32318-DDEF-9741-25D8-C597DD55EE7D}"/>
              </a:ext>
            </a:extLst>
          </p:cNvPr>
          <p:cNvSpPr>
            <a:spLocks noGrp="1" noChangeArrowheads="1"/>
          </p:cNvSpPr>
          <p:nvPr>
            <p:ph type="sldNum" sz="quarter" idx="5"/>
          </p:nvPr>
        </p:nvSpPr>
        <p:spPr/>
        <p:txBody>
          <a:bodyPr/>
          <a:lstStyle/>
          <a:p>
            <a:fld id="{90A48AE1-40EB-4FA1-930F-326DF14237B7}" type="slidenum">
              <a:rPr lang="en-US" altLang="el-GR"/>
              <a:t>37</a:t>
            </a:fld>
            <a:endParaRPr lang="en-US" altLang="el-GR"/>
          </a:p>
        </p:txBody>
      </p:sp>
      <p:sp>
        <p:nvSpPr>
          <p:cNvPr id="261122" name="Rectangle 2">
            <a:extLst>
              <a:ext uri="{FF2B5EF4-FFF2-40B4-BE49-F238E27FC236}">
                <a16:creationId xmlns:a16="http://schemas.microsoft.com/office/drawing/2014/main" id="{C3F835F2-5CED-76C0-B4F0-E21D54AC81A7}"/>
              </a:ext>
            </a:extLst>
          </p:cNvPr>
          <p:cNvSpPr>
            <a:spLocks noGrp="1" noRot="1" noChangeAspect="1" noChangeArrowheads="1" noTextEdit="1"/>
          </p:cNvSpPr>
          <p:nvPr>
            <p:ph type="sldImg"/>
          </p:nvPr>
        </p:nvSpPr>
        <p:spPr/>
      </p:sp>
      <p:sp>
        <p:nvSpPr>
          <p:cNvPr id="261123" name="Rectangle 3">
            <a:extLst>
              <a:ext uri="{FF2B5EF4-FFF2-40B4-BE49-F238E27FC236}">
                <a16:creationId xmlns:a16="http://schemas.microsoft.com/office/drawing/2014/main" id="{117123AC-094C-9038-D7CC-0BA6202D1278}"/>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F78F7C-8F94-C4E5-662E-A4BF944CD008}"/>
              </a:ext>
            </a:extLst>
          </p:cNvPr>
          <p:cNvSpPr>
            <a:spLocks noGrp="1" noChangeArrowheads="1"/>
          </p:cNvSpPr>
          <p:nvPr>
            <p:ph type="sldNum" sz="quarter" idx="5"/>
          </p:nvPr>
        </p:nvSpPr>
        <p:spPr/>
        <p:txBody>
          <a:bodyPr/>
          <a:lstStyle/>
          <a:p>
            <a:fld id="{1A1962DE-0218-4FB7-A77A-1B8DBD28E1C7}" type="slidenum">
              <a:rPr lang="en-US" altLang="el-GR"/>
              <a:t>38</a:t>
            </a:fld>
            <a:endParaRPr lang="en-US" altLang="el-GR"/>
          </a:p>
        </p:txBody>
      </p:sp>
      <p:sp>
        <p:nvSpPr>
          <p:cNvPr id="275458" name="Rectangle 2">
            <a:extLst>
              <a:ext uri="{FF2B5EF4-FFF2-40B4-BE49-F238E27FC236}">
                <a16:creationId xmlns:a16="http://schemas.microsoft.com/office/drawing/2014/main" id="{5E7A4FD7-94B1-ACE4-F572-DB397137F73D}"/>
              </a:ext>
            </a:extLst>
          </p:cNvPr>
          <p:cNvSpPr>
            <a:spLocks noGrp="1" noRot="1" noChangeAspect="1" noChangeArrowheads="1" noTextEdit="1"/>
          </p:cNvSpPr>
          <p:nvPr>
            <p:ph type="sldImg"/>
          </p:nvPr>
        </p:nvSpPr>
        <p:spPr/>
      </p:sp>
      <p:sp>
        <p:nvSpPr>
          <p:cNvPr id="275459" name="Rectangle 3">
            <a:extLst>
              <a:ext uri="{FF2B5EF4-FFF2-40B4-BE49-F238E27FC236}">
                <a16:creationId xmlns:a16="http://schemas.microsoft.com/office/drawing/2014/main" id="{652B4723-A20C-569F-3CC1-2922F5322A54}"/>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7FA3E0-B10C-98CA-3E17-4B006A58BB7D}"/>
              </a:ext>
            </a:extLst>
          </p:cNvPr>
          <p:cNvSpPr>
            <a:spLocks noGrp="1" noChangeArrowheads="1"/>
          </p:cNvSpPr>
          <p:nvPr>
            <p:ph type="sldNum" sz="quarter" idx="5"/>
          </p:nvPr>
        </p:nvSpPr>
        <p:spPr/>
        <p:txBody>
          <a:bodyPr/>
          <a:lstStyle/>
          <a:p>
            <a:fld id="{BC638F72-7E81-45DF-9563-62FA0A69B92F}" type="slidenum">
              <a:rPr lang="en-US" altLang="el-GR"/>
              <a:t>39</a:t>
            </a:fld>
            <a:endParaRPr lang="en-US" altLang="el-GR"/>
          </a:p>
        </p:txBody>
      </p:sp>
      <p:sp>
        <p:nvSpPr>
          <p:cNvPr id="277506" name="Rectangle 2">
            <a:extLst>
              <a:ext uri="{FF2B5EF4-FFF2-40B4-BE49-F238E27FC236}">
                <a16:creationId xmlns:a16="http://schemas.microsoft.com/office/drawing/2014/main" id="{89907797-481E-5CF5-2FE7-E58D67182E69}"/>
              </a:ext>
            </a:extLst>
          </p:cNvPr>
          <p:cNvSpPr>
            <a:spLocks noGrp="1" noRot="1" noChangeAspect="1" noChangeArrowheads="1" noTextEdit="1"/>
          </p:cNvSpPr>
          <p:nvPr>
            <p:ph type="sldImg"/>
          </p:nvPr>
        </p:nvSpPr>
        <p:spPr/>
      </p:sp>
      <p:sp>
        <p:nvSpPr>
          <p:cNvPr id="277507" name="Rectangle 3">
            <a:extLst>
              <a:ext uri="{FF2B5EF4-FFF2-40B4-BE49-F238E27FC236}">
                <a16:creationId xmlns:a16="http://schemas.microsoft.com/office/drawing/2014/main" id="{BFC9ADD0-EF1A-F2CD-D60E-1AD8125BC086}"/>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6D2C7D-3483-7E8A-E96E-D5A332DEBDB2}"/>
              </a:ext>
            </a:extLst>
          </p:cNvPr>
          <p:cNvSpPr>
            <a:spLocks noGrp="1" noChangeArrowheads="1"/>
          </p:cNvSpPr>
          <p:nvPr>
            <p:ph type="sldNum" sz="quarter" idx="5"/>
          </p:nvPr>
        </p:nvSpPr>
        <p:spPr/>
        <p:txBody>
          <a:bodyPr/>
          <a:lstStyle/>
          <a:p>
            <a:fld id="{3252D789-F4A7-41D1-81E3-BE142B7913AC}" type="slidenum">
              <a:rPr lang="en-US" altLang="el-GR"/>
              <a:t>4</a:t>
            </a:fld>
            <a:endParaRPr lang="en-US" altLang="el-GR"/>
          </a:p>
        </p:txBody>
      </p:sp>
      <p:sp>
        <p:nvSpPr>
          <p:cNvPr id="174082" name="Rectangle 2">
            <a:extLst>
              <a:ext uri="{FF2B5EF4-FFF2-40B4-BE49-F238E27FC236}">
                <a16:creationId xmlns:a16="http://schemas.microsoft.com/office/drawing/2014/main" id="{D9181988-022B-B152-8026-3CA8D7EAF25C}"/>
              </a:ext>
            </a:extLst>
          </p:cNvPr>
          <p:cNvSpPr>
            <a:spLocks noGrp="1" noRot="1" noChangeAspect="1" noChangeArrowheads="1" noTextEdit="1"/>
          </p:cNvSpPr>
          <p:nvPr>
            <p:ph type="sldImg"/>
          </p:nvPr>
        </p:nvSpPr>
        <p:spPr/>
      </p:sp>
      <p:sp>
        <p:nvSpPr>
          <p:cNvPr id="174083" name="Rectangle 3">
            <a:extLst>
              <a:ext uri="{FF2B5EF4-FFF2-40B4-BE49-F238E27FC236}">
                <a16:creationId xmlns:a16="http://schemas.microsoft.com/office/drawing/2014/main" id="{C28BF612-53DE-FFE1-34CF-FAE1C5C90A4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1E1347-0A5A-1A51-1B32-D745DA4BE24F}"/>
              </a:ext>
            </a:extLst>
          </p:cNvPr>
          <p:cNvSpPr>
            <a:spLocks noGrp="1" noChangeArrowheads="1"/>
          </p:cNvSpPr>
          <p:nvPr>
            <p:ph type="sldNum" sz="quarter" idx="5"/>
          </p:nvPr>
        </p:nvSpPr>
        <p:spPr/>
        <p:txBody>
          <a:bodyPr/>
          <a:lstStyle/>
          <a:p>
            <a:fld id="{F5F62955-E362-4725-9122-90D486124D57}" type="slidenum">
              <a:rPr lang="en-US" altLang="el-GR"/>
              <a:t>40</a:t>
            </a:fld>
            <a:endParaRPr lang="en-US" altLang="el-GR"/>
          </a:p>
        </p:txBody>
      </p:sp>
      <p:sp>
        <p:nvSpPr>
          <p:cNvPr id="281602" name="Rectangle 2">
            <a:extLst>
              <a:ext uri="{FF2B5EF4-FFF2-40B4-BE49-F238E27FC236}">
                <a16:creationId xmlns:a16="http://schemas.microsoft.com/office/drawing/2014/main" id="{88CE0582-2AC3-AE19-007C-4FCFDF45B2FC}"/>
              </a:ext>
            </a:extLst>
          </p:cNvPr>
          <p:cNvSpPr>
            <a:spLocks noGrp="1" noRot="1" noChangeAspect="1" noChangeArrowheads="1" noTextEdit="1"/>
          </p:cNvSpPr>
          <p:nvPr>
            <p:ph type="sldImg"/>
          </p:nvPr>
        </p:nvSpPr>
        <p:spPr/>
      </p:sp>
      <p:sp>
        <p:nvSpPr>
          <p:cNvPr id="281603" name="Rectangle 3">
            <a:extLst>
              <a:ext uri="{FF2B5EF4-FFF2-40B4-BE49-F238E27FC236}">
                <a16:creationId xmlns:a16="http://schemas.microsoft.com/office/drawing/2014/main" id="{41F178F7-F1F1-249E-046A-DD366F688A17}"/>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FF1449-4558-01F9-537C-CF204539EB55}"/>
              </a:ext>
            </a:extLst>
          </p:cNvPr>
          <p:cNvSpPr>
            <a:spLocks noGrp="1" noChangeArrowheads="1"/>
          </p:cNvSpPr>
          <p:nvPr>
            <p:ph type="sldNum" sz="quarter" idx="5"/>
          </p:nvPr>
        </p:nvSpPr>
        <p:spPr/>
        <p:txBody>
          <a:bodyPr/>
          <a:lstStyle/>
          <a:p>
            <a:fld id="{2753276C-C614-48F7-98C1-7640A2BEBA02}" type="slidenum">
              <a:rPr lang="en-US" altLang="el-GR"/>
              <a:t>41</a:t>
            </a:fld>
            <a:endParaRPr lang="en-US" altLang="el-GR"/>
          </a:p>
        </p:txBody>
      </p:sp>
      <p:sp>
        <p:nvSpPr>
          <p:cNvPr id="273410" name="Rectangle 2">
            <a:extLst>
              <a:ext uri="{FF2B5EF4-FFF2-40B4-BE49-F238E27FC236}">
                <a16:creationId xmlns:a16="http://schemas.microsoft.com/office/drawing/2014/main" id="{002BFE51-B9A7-511B-7870-F88DC1C34BCD}"/>
              </a:ext>
            </a:extLst>
          </p:cNvPr>
          <p:cNvSpPr>
            <a:spLocks noGrp="1" noRot="1" noChangeAspect="1" noChangeArrowheads="1" noTextEdit="1"/>
          </p:cNvSpPr>
          <p:nvPr>
            <p:ph type="sldImg"/>
          </p:nvPr>
        </p:nvSpPr>
        <p:spPr/>
      </p:sp>
      <p:sp>
        <p:nvSpPr>
          <p:cNvPr id="273411" name="Rectangle 3">
            <a:extLst>
              <a:ext uri="{FF2B5EF4-FFF2-40B4-BE49-F238E27FC236}">
                <a16:creationId xmlns:a16="http://schemas.microsoft.com/office/drawing/2014/main" id="{26426B12-ED7B-0D82-70CA-3278A5935745}"/>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261F45-A9D9-B9A8-93E0-5F6899794149}"/>
              </a:ext>
            </a:extLst>
          </p:cNvPr>
          <p:cNvSpPr>
            <a:spLocks noGrp="1" noChangeArrowheads="1"/>
          </p:cNvSpPr>
          <p:nvPr>
            <p:ph type="sldNum" sz="quarter" idx="5"/>
          </p:nvPr>
        </p:nvSpPr>
        <p:spPr/>
        <p:txBody>
          <a:bodyPr/>
          <a:lstStyle/>
          <a:p>
            <a:fld id="{595C338B-F2E7-46D9-B421-7AE797FC7331}" type="slidenum">
              <a:rPr lang="en-US" altLang="el-GR"/>
              <a:t>42</a:t>
            </a:fld>
            <a:endParaRPr lang="en-US" altLang="el-GR"/>
          </a:p>
        </p:txBody>
      </p:sp>
      <p:sp>
        <p:nvSpPr>
          <p:cNvPr id="287746" name="Rectangle 2">
            <a:extLst>
              <a:ext uri="{FF2B5EF4-FFF2-40B4-BE49-F238E27FC236}">
                <a16:creationId xmlns:a16="http://schemas.microsoft.com/office/drawing/2014/main" id="{72417812-608D-C3F8-EFC2-994B1D47A058}"/>
              </a:ext>
            </a:extLst>
          </p:cNvPr>
          <p:cNvSpPr>
            <a:spLocks noGrp="1" noRot="1" noChangeAspect="1" noChangeArrowheads="1" noTextEdit="1"/>
          </p:cNvSpPr>
          <p:nvPr>
            <p:ph type="sldImg"/>
          </p:nvPr>
        </p:nvSpPr>
        <p:spPr/>
      </p:sp>
      <p:sp>
        <p:nvSpPr>
          <p:cNvPr id="287747" name="Rectangle 3">
            <a:extLst>
              <a:ext uri="{FF2B5EF4-FFF2-40B4-BE49-F238E27FC236}">
                <a16:creationId xmlns:a16="http://schemas.microsoft.com/office/drawing/2014/main" id="{04FCA241-D693-236B-68E3-3D45BD90B8D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4C437B-8585-42DC-3302-4597EC17EA30}"/>
              </a:ext>
            </a:extLst>
          </p:cNvPr>
          <p:cNvSpPr>
            <a:spLocks noGrp="1" noChangeArrowheads="1"/>
          </p:cNvSpPr>
          <p:nvPr>
            <p:ph type="sldNum" sz="quarter" idx="5"/>
          </p:nvPr>
        </p:nvSpPr>
        <p:spPr/>
        <p:txBody>
          <a:bodyPr/>
          <a:lstStyle/>
          <a:p>
            <a:fld id="{B7A70B20-311F-4CA8-9AA1-D9BD796790B6}" type="slidenum">
              <a:rPr lang="en-US" altLang="el-GR"/>
              <a:t>43</a:t>
            </a:fld>
            <a:endParaRPr lang="en-US" altLang="el-GR"/>
          </a:p>
        </p:txBody>
      </p:sp>
      <p:sp>
        <p:nvSpPr>
          <p:cNvPr id="291842" name="Rectangle 2">
            <a:extLst>
              <a:ext uri="{FF2B5EF4-FFF2-40B4-BE49-F238E27FC236}">
                <a16:creationId xmlns:a16="http://schemas.microsoft.com/office/drawing/2014/main" id="{99CBF734-D1E2-C4CD-4DFB-F11F31BE544B}"/>
              </a:ext>
            </a:extLst>
          </p:cNvPr>
          <p:cNvSpPr>
            <a:spLocks noGrp="1" noRot="1" noChangeAspect="1" noChangeArrowheads="1" noTextEdit="1"/>
          </p:cNvSpPr>
          <p:nvPr>
            <p:ph type="sldImg"/>
          </p:nvPr>
        </p:nvSpPr>
        <p:spPr/>
      </p:sp>
      <p:sp>
        <p:nvSpPr>
          <p:cNvPr id="291843" name="Rectangle 3">
            <a:extLst>
              <a:ext uri="{FF2B5EF4-FFF2-40B4-BE49-F238E27FC236}">
                <a16:creationId xmlns:a16="http://schemas.microsoft.com/office/drawing/2014/main" id="{44BD8F1E-C9F9-F1F1-07FA-931F1EA11225}"/>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8D80EF-31DB-4554-3DF6-8E70BB8D605B}"/>
              </a:ext>
            </a:extLst>
          </p:cNvPr>
          <p:cNvSpPr>
            <a:spLocks noGrp="1" noChangeArrowheads="1"/>
          </p:cNvSpPr>
          <p:nvPr>
            <p:ph type="sldNum" sz="quarter" idx="5"/>
          </p:nvPr>
        </p:nvSpPr>
        <p:spPr/>
        <p:txBody>
          <a:bodyPr/>
          <a:lstStyle/>
          <a:p>
            <a:fld id="{5757F20F-FF78-4006-BD6B-4737929B5367}" type="slidenum">
              <a:rPr lang="en-US" altLang="el-GR"/>
              <a:t>44</a:t>
            </a:fld>
            <a:endParaRPr lang="en-US" altLang="el-GR"/>
          </a:p>
        </p:txBody>
      </p:sp>
      <p:sp>
        <p:nvSpPr>
          <p:cNvPr id="293890" name="Rectangle 2">
            <a:extLst>
              <a:ext uri="{FF2B5EF4-FFF2-40B4-BE49-F238E27FC236}">
                <a16:creationId xmlns:a16="http://schemas.microsoft.com/office/drawing/2014/main" id="{F7E3EE2A-B222-7AF6-68EE-E6E47910B4E1}"/>
              </a:ext>
            </a:extLst>
          </p:cNvPr>
          <p:cNvSpPr>
            <a:spLocks noGrp="1" noRot="1" noChangeAspect="1" noChangeArrowheads="1" noTextEdit="1"/>
          </p:cNvSpPr>
          <p:nvPr>
            <p:ph type="sldImg"/>
          </p:nvPr>
        </p:nvSpPr>
        <p:spPr/>
      </p:sp>
      <p:sp>
        <p:nvSpPr>
          <p:cNvPr id="293891" name="Rectangle 3">
            <a:extLst>
              <a:ext uri="{FF2B5EF4-FFF2-40B4-BE49-F238E27FC236}">
                <a16:creationId xmlns:a16="http://schemas.microsoft.com/office/drawing/2014/main" id="{617BB646-2A1B-8AB9-C538-33D944A80A7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52CFD-F099-34CF-8095-4AEC44C64F61}"/>
              </a:ext>
            </a:extLst>
          </p:cNvPr>
          <p:cNvSpPr>
            <a:spLocks noGrp="1" noChangeArrowheads="1"/>
          </p:cNvSpPr>
          <p:nvPr>
            <p:ph type="sldNum" sz="quarter" idx="5"/>
          </p:nvPr>
        </p:nvSpPr>
        <p:spPr/>
        <p:txBody>
          <a:bodyPr/>
          <a:lstStyle/>
          <a:p>
            <a:fld id="{618C9F5C-98EF-4643-BCB8-4AF2CED3BB04}" type="slidenum">
              <a:rPr lang="en-US" altLang="el-GR"/>
              <a:t>45</a:t>
            </a:fld>
            <a:endParaRPr lang="en-US" altLang="el-GR"/>
          </a:p>
        </p:txBody>
      </p:sp>
      <p:sp>
        <p:nvSpPr>
          <p:cNvPr id="289794" name="Rectangle 2">
            <a:extLst>
              <a:ext uri="{FF2B5EF4-FFF2-40B4-BE49-F238E27FC236}">
                <a16:creationId xmlns:a16="http://schemas.microsoft.com/office/drawing/2014/main" id="{24027F7C-B941-6984-EC64-96B12CC90B93}"/>
              </a:ext>
            </a:extLst>
          </p:cNvPr>
          <p:cNvSpPr>
            <a:spLocks noGrp="1" noRot="1" noChangeAspect="1" noChangeArrowheads="1" noTextEdit="1"/>
          </p:cNvSpPr>
          <p:nvPr>
            <p:ph type="sldImg"/>
          </p:nvPr>
        </p:nvSpPr>
        <p:spPr/>
      </p:sp>
      <p:sp>
        <p:nvSpPr>
          <p:cNvPr id="289795" name="Rectangle 3">
            <a:extLst>
              <a:ext uri="{FF2B5EF4-FFF2-40B4-BE49-F238E27FC236}">
                <a16:creationId xmlns:a16="http://schemas.microsoft.com/office/drawing/2014/main" id="{482DD616-ACA8-3D38-1E3A-BDFDB1C01C44}"/>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0DAA60-ABA4-A760-42DC-9CB379EC2FCB}"/>
              </a:ext>
            </a:extLst>
          </p:cNvPr>
          <p:cNvSpPr>
            <a:spLocks noGrp="1" noChangeArrowheads="1"/>
          </p:cNvSpPr>
          <p:nvPr>
            <p:ph type="sldNum" sz="quarter" idx="5"/>
          </p:nvPr>
        </p:nvSpPr>
        <p:spPr/>
        <p:txBody>
          <a:bodyPr/>
          <a:lstStyle/>
          <a:p>
            <a:fld id="{A059B366-797B-498F-BD4B-2571609D42A5}" type="slidenum">
              <a:rPr lang="en-US" altLang="el-GR"/>
              <a:t>46</a:t>
            </a:fld>
            <a:endParaRPr lang="en-US" altLang="el-GR"/>
          </a:p>
        </p:txBody>
      </p:sp>
      <p:sp>
        <p:nvSpPr>
          <p:cNvPr id="295938" name="Rectangle 2">
            <a:extLst>
              <a:ext uri="{FF2B5EF4-FFF2-40B4-BE49-F238E27FC236}">
                <a16:creationId xmlns:a16="http://schemas.microsoft.com/office/drawing/2014/main" id="{C2BFACF9-5500-2C51-CB80-6FF0FB6B3568}"/>
              </a:ext>
            </a:extLst>
          </p:cNvPr>
          <p:cNvSpPr>
            <a:spLocks noGrp="1" noRot="1" noChangeAspect="1" noChangeArrowheads="1" noTextEdit="1"/>
          </p:cNvSpPr>
          <p:nvPr>
            <p:ph type="sldImg"/>
          </p:nvPr>
        </p:nvSpPr>
        <p:spPr/>
      </p:sp>
      <p:sp>
        <p:nvSpPr>
          <p:cNvPr id="295939" name="Rectangle 3">
            <a:extLst>
              <a:ext uri="{FF2B5EF4-FFF2-40B4-BE49-F238E27FC236}">
                <a16:creationId xmlns:a16="http://schemas.microsoft.com/office/drawing/2014/main" id="{5E8A080D-6776-39DD-54CF-8BF2924D65A0}"/>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60CAA6-E20B-070E-6758-EA3AAEA68264}"/>
              </a:ext>
            </a:extLst>
          </p:cNvPr>
          <p:cNvSpPr>
            <a:spLocks noGrp="1" noChangeArrowheads="1"/>
          </p:cNvSpPr>
          <p:nvPr>
            <p:ph type="sldNum" sz="quarter" idx="5"/>
          </p:nvPr>
        </p:nvSpPr>
        <p:spPr/>
        <p:txBody>
          <a:bodyPr/>
          <a:lstStyle/>
          <a:p>
            <a:fld id="{99D40EA0-5BF5-4365-9CF1-A26AEC73579C}" type="slidenum">
              <a:rPr lang="en-US" altLang="el-GR"/>
              <a:t>47</a:t>
            </a:fld>
            <a:endParaRPr lang="en-US" altLang="el-GR"/>
          </a:p>
        </p:txBody>
      </p:sp>
      <p:sp>
        <p:nvSpPr>
          <p:cNvPr id="297986" name="Rectangle 2">
            <a:extLst>
              <a:ext uri="{FF2B5EF4-FFF2-40B4-BE49-F238E27FC236}">
                <a16:creationId xmlns:a16="http://schemas.microsoft.com/office/drawing/2014/main" id="{4237A4E0-9A14-F240-F93A-C13E1C1EA47D}"/>
              </a:ext>
            </a:extLst>
          </p:cNvPr>
          <p:cNvSpPr>
            <a:spLocks noGrp="1" noRot="1" noChangeAspect="1" noChangeArrowheads="1" noTextEdit="1"/>
          </p:cNvSpPr>
          <p:nvPr>
            <p:ph type="sldImg"/>
          </p:nvPr>
        </p:nvSpPr>
        <p:spPr/>
      </p:sp>
      <p:sp>
        <p:nvSpPr>
          <p:cNvPr id="297987" name="Rectangle 3">
            <a:extLst>
              <a:ext uri="{FF2B5EF4-FFF2-40B4-BE49-F238E27FC236}">
                <a16:creationId xmlns:a16="http://schemas.microsoft.com/office/drawing/2014/main" id="{CCD145F6-ACBC-7AC5-6F75-4FC13696D6E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4E31C7-EA8C-6376-D3CA-7FCE81080A6B}"/>
              </a:ext>
            </a:extLst>
          </p:cNvPr>
          <p:cNvSpPr>
            <a:spLocks noGrp="1" noChangeArrowheads="1"/>
          </p:cNvSpPr>
          <p:nvPr>
            <p:ph type="sldNum" sz="quarter" idx="5"/>
          </p:nvPr>
        </p:nvSpPr>
        <p:spPr/>
        <p:txBody>
          <a:bodyPr/>
          <a:lstStyle/>
          <a:p>
            <a:fld id="{E3AF509E-E302-4953-BD91-C5C159733C1D}" type="slidenum">
              <a:rPr lang="en-US" altLang="el-GR"/>
              <a:t>48</a:t>
            </a:fld>
            <a:endParaRPr lang="en-US" altLang="el-GR"/>
          </a:p>
        </p:txBody>
      </p:sp>
      <p:sp>
        <p:nvSpPr>
          <p:cNvPr id="306178" name="Rectangle 2">
            <a:extLst>
              <a:ext uri="{FF2B5EF4-FFF2-40B4-BE49-F238E27FC236}">
                <a16:creationId xmlns:a16="http://schemas.microsoft.com/office/drawing/2014/main" id="{7B14830A-DA41-8DDC-3CBE-43A684C5AC4A}"/>
              </a:ext>
            </a:extLst>
          </p:cNvPr>
          <p:cNvSpPr>
            <a:spLocks noGrp="1" noRot="1" noChangeAspect="1" noChangeArrowheads="1" noTextEdit="1"/>
          </p:cNvSpPr>
          <p:nvPr>
            <p:ph type="sldImg"/>
          </p:nvPr>
        </p:nvSpPr>
        <p:spPr/>
      </p:sp>
      <p:sp>
        <p:nvSpPr>
          <p:cNvPr id="306179" name="Rectangle 3">
            <a:extLst>
              <a:ext uri="{FF2B5EF4-FFF2-40B4-BE49-F238E27FC236}">
                <a16:creationId xmlns:a16="http://schemas.microsoft.com/office/drawing/2014/main" id="{53E11D85-866E-34E4-EAA5-4AD1D6E15E73}"/>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6153C5-0E8C-28CE-2F4B-19959FF27EDC}"/>
              </a:ext>
            </a:extLst>
          </p:cNvPr>
          <p:cNvSpPr>
            <a:spLocks noGrp="1" noChangeArrowheads="1"/>
          </p:cNvSpPr>
          <p:nvPr>
            <p:ph type="sldNum" sz="quarter" idx="5"/>
          </p:nvPr>
        </p:nvSpPr>
        <p:spPr/>
        <p:txBody>
          <a:bodyPr/>
          <a:lstStyle/>
          <a:p>
            <a:fld id="{03AC57ED-07B4-471E-8F94-870C05F7701B}" type="slidenum">
              <a:rPr lang="en-US" altLang="el-GR"/>
              <a:t>49</a:t>
            </a:fld>
            <a:endParaRPr lang="en-US" altLang="el-GR"/>
          </a:p>
        </p:txBody>
      </p:sp>
      <p:sp>
        <p:nvSpPr>
          <p:cNvPr id="302082" name="Rectangle 2">
            <a:extLst>
              <a:ext uri="{FF2B5EF4-FFF2-40B4-BE49-F238E27FC236}">
                <a16:creationId xmlns:a16="http://schemas.microsoft.com/office/drawing/2014/main" id="{ABA2F318-46B4-6AA2-9484-94F0A93DF049}"/>
              </a:ext>
            </a:extLst>
          </p:cNvPr>
          <p:cNvSpPr>
            <a:spLocks noGrp="1" noRot="1" noChangeAspect="1" noChangeArrowheads="1" noTextEdit="1"/>
          </p:cNvSpPr>
          <p:nvPr>
            <p:ph type="sldImg"/>
          </p:nvPr>
        </p:nvSpPr>
        <p:spPr/>
      </p:sp>
      <p:sp>
        <p:nvSpPr>
          <p:cNvPr id="302083" name="Rectangle 3">
            <a:extLst>
              <a:ext uri="{FF2B5EF4-FFF2-40B4-BE49-F238E27FC236}">
                <a16:creationId xmlns:a16="http://schemas.microsoft.com/office/drawing/2014/main" id="{A56CA668-2E16-F162-A4B0-ECA0C22C3C60}"/>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E2E692-B2C8-A12A-A262-D48CAE92E9FE}"/>
              </a:ext>
            </a:extLst>
          </p:cNvPr>
          <p:cNvSpPr>
            <a:spLocks noGrp="1" noChangeArrowheads="1"/>
          </p:cNvSpPr>
          <p:nvPr>
            <p:ph type="sldNum" sz="quarter" idx="5"/>
          </p:nvPr>
        </p:nvSpPr>
        <p:spPr/>
        <p:txBody>
          <a:bodyPr/>
          <a:lstStyle/>
          <a:p>
            <a:fld id="{0329B846-E2C3-4168-9E61-E10DC4953D17}" type="slidenum">
              <a:rPr lang="en-US" altLang="el-GR"/>
              <a:t>5</a:t>
            </a:fld>
            <a:endParaRPr lang="en-US" altLang="el-GR"/>
          </a:p>
        </p:txBody>
      </p:sp>
      <p:sp>
        <p:nvSpPr>
          <p:cNvPr id="176130" name="Rectangle 2">
            <a:extLst>
              <a:ext uri="{FF2B5EF4-FFF2-40B4-BE49-F238E27FC236}">
                <a16:creationId xmlns:a16="http://schemas.microsoft.com/office/drawing/2014/main" id="{B65F3254-C2E0-77FD-5E6A-0F96A6B89AD6}"/>
              </a:ext>
            </a:extLst>
          </p:cNvPr>
          <p:cNvSpPr>
            <a:spLocks noGrp="1" noRot="1" noChangeAspect="1" noChangeArrowheads="1" noTextEdit="1"/>
          </p:cNvSpPr>
          <p:nvPr>
            <p:ph type="sldImg"/>
          </p:nvPr>
        </p:nvSpPr>
        <p:spPr/>
      </p:sp>
      <p:sp>
        <p:nvSpPr>
          <p:cNvPr id="176131" name="Rectangle 3">
            <a:extLst>
              <a:ext uri="{FF2B5EF4-FFF2-40B4-BE49-F238E27FC236}">
                <a16:creationId xmlns:a16="http://schemas.microsoft.com/office/drawing/2014/main" id="{C414EA5A-9769-0B7E-3A36-49FC8EA514A1}"/>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D46646-6103-9ACF-60B6-AA444B304BDF}"/>
              </a:ext>
            </a:extLst>
          </p:cNvPr>
          <p:cNvSpPr>
            <a:spLocks noGrp="1" noChangeArrowheads="1"/>
          </p:cNvSpPr>
          <p:nvPr>
            <p:ph type="sldNum" sz="quarter" idx="5"/>
          </p:nvPr>
        </p:nvSpPr>
        <p:spPr/>
        <p:txBody>
          <a:bodyPr/>
          <a:lstStyle/>
          <a:p>
            <a:fld id="{94EC45DE-D1E5-4A01-B5EA-C747033BFD40}" type="slidenum">
              <a:rPr lang="en-US" altLang="el-GR"/>
              <a:t>50</a:t>
            </a:fld>
            <a:endParaRPr lang="en-US" altLang="el-GR"/>
          </a:p>
        </p:txBody>
      </p:sp>
      <p:sp>
        <p:nvSpPr>
          <p:cNvPr id="308226" name="Rectangle 2">
            <a:extLst>
              <a:ext uri="{FF2B5EF4-FFF2-40B4-BE49-F238E27FC236}">
                <a16:creationId xmlns:a16="http://schemas.microsoft.com/office/drawing/2014/main" id="{7040EB21-4303-04A8-5091-4A487DC6985E}"/>
              </a:ext>
            </a:extLst>
          </p:cNvPr>
          <p:cNvSpPr>
            <a:spLocks noGrp="1" noRot="1" noChangeAspect="1" noChangeArrowheads="1" noTextEdit="1"/>
          </p:cNvSpPr>
          <p:nvPr>
            <p:ph type="sldImg"/>
          </p:nvPr>
        </p:nvSpPr>
        <p:spPr/>
      </p:sp>
      <p:sp>
        <p:nvSpPr>
          <p:cNvPr id="308227" name="Rectangle 3">
            <a:extLst>
              <a:ext uri="{FF2B5EF4-FFF2-40B4-BE49-F238E27FC236}">
                <a16:creationId xmlns:a16="http://schemas.microsoft.com/office/drawing/2014/main" id="{02CDB418-D1F0-E5E0-24AC-0A469C3BC1F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3422FA-5F3A-7F19-F60B-0512E85BB33F}"/>
              </a:ext>
            </a:extLst>
          </p:cNvPr>
          <p:cNvSpPr>
            <a:spLocks noGrp="1" noChangeArrowheads="1"/>
          </p:cNvSpPr>
          <p:nvPr>
            <p:ph type="sldNum" sz="quarter" idx="5"/>
          </p:nvPr>
        </p:nvSpPr>
        <p:spPr/>
        <p:txBody>
          <a:bodyPr/>
          <a:lstStyle/>
          <a:p>
            <a:fld id="{0193791D-490F-433D-825C-A312B5C0C4E3}" type="slidenum">
              <a:rPr lang="en-US" altLang="el-GR"/>
              <a:t>51</a:t>
            </a:fld>
            <a:endParaRPr lang="en-US" altLang="el-GR"/>
          </a:p>
        </p:txBody>
      </p:sp>
      <p:sp>
        <p:nvSpPr>
          <p:cNvPr id="318466" name="Rectangle 2">
            <a:extLst>
              <a:ext uri="{FF2B5EF4-FFF2-40B4-BE49-F238E27FC236}">
                <a16:creationId xmlns:a16="http://schemas.microsoft.com/office/drawing/2014/main" id="{521C0BE7-AC8D-FF63-8E33-178DCBF6B5DE}"/>
              </a:ext>
            </a:extLst>
          </p:cNvPr>
          <p:cNvSpPr>
            <a:spLocks noGrp="1" noRot="1" noChangeAspect="1" noChangeArrowheads="1" noTextEdit="1"/>
          </p:cNvSpPr>
          <p:nvPr>
            <p:ph type="sldImg"/>
          </p:nvPr>
        </p:nvSpPr>
        <p:spPr/>
      </p:sp>
      <p:sp>
        <p:nvSpPr>
          <p:cNvPr id="318467" name="Rectangle 3">
            <a:extLst>
              <a:ext uri="{FF2B5EF4-FFF2-40B4-BE49-F238E27FC236}">
                <a16:creationId xmlns:a16="http://schemas.microsoft.com/office/drawing/2014/main" id="{1981FD55-BA8D-04BC-7316-A1F234D53903}"/>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450E93-9A2F-E51A-DCF1-BA8C0E680839}"/>
              </a:ext>
            </a:extLst>
          </p:cNvPr>
          <p:cNvSpPr>
            <a:spLocks noGrp="1" noChangeArrowheads="1"/>
          </p:cNvSpPr>
          <p:nvPr>
            <p:ph type="sldNum" sz="quarter" idx="5"/>
          </p:nvPr>
        </p:nvSpPr>
        <p:spPr/>
        <p:txBody>
          <a:bodyPr/>
          <a:lstStyle/>
          <a:p>
            <a:fld id="{BFE4E91E-2B13-408B-9EB1-7F5797F638AA}" type="slidenum">
              <a:rPr lang="en-US" altLang="el-GR"/>
              <a:t>52</a:t>
            </a:fld>
            <a:endParaRPr lang="en-US" altLang="el-GR"/>
          </a:p>
        </p:txBody>
      </p:sp>
      <p:sp>
        <p:nvSpPr>
          <p:cNvPr id="310274" name="Rectangle 2">
            <a:extLst>
              <a:ext uri="{FF2B5EF4-FFF2-40B4-BE49-F238E27FC236}">
                <a16:creationId xmlns:a16="http://schemas.microsoft.com/office/drawing/2014/main" id="{A62693B7-07CD-D2AB-44EC-E5B6F290576B}"/>
              </a:ext>
            </a:extLst>
          </p:cNvPr>
          <p:cNvSpPr>
            <a:spLocks noGrp="1" noRot="1" noChangeAspect="1" noChangeArrowheads="1" noTextEdit="1"/>
          </p:cNvSpPr>
          <p:nvPr>
            <p:ph type="sldImg"/>
          </p:nvPr>
        </p:nvSpPr>
        <p:spPr/>
      </p:sp>
      <p:sp>
        <p:nvSpPr>
          <p:cNvPr id="310275" name="Rectangle 3">
            <a:extLst>
              <a:ext uri="{FF2B5EF4-FFF2-40B4-BE49-F238E27FC236}">
                <a16:creationId xmlns:a16="http://schemas.microsoft.com/office/drawing/2014/main" id="{9CCF85A4-7D69-64DD-F0D4-BA17599B6909}"/>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22A3F6-A0F8-31EC-3E57-C63C4DCDFD4C}"/>
              </a:ext>
            </a:extLst>
          </p:cNvPr>
          <p:cNvSpPr>
            <a:spLocks noGrp="1" noChangeArrowheads="1"/>
          </p:cNvSpPr>
          <p:nvPr>
            <p:ph type="sldNum" sz="quarter" idx="5"/>
          </p:nvPr>
        </p:nvSpPr>
        <p:spPr/>
        <p:txBody>
          <a:bodyPr/>
          <a:lstStyle/>
          <a:p>
            <a:fld id="{75F45312-A42E-42F2-BEDC-42F52BBA05F7}" type="slidenum">
              <a:rPr lang="en-US" altLang="el-GR"/>
              <a:t>53</a:t>
            </a:fld>
            <a:endParaRPr lang="en-US" altLang="el-GR"/>
          </a:p>
        </p:txBody>
      </p:sp>
      <p:sp>
        <p:nvSpPr>
          <p:cNvPr id="314370" name="Rectangle 2">
            <a:extLst>
              <a:ext uri="{FF2B5EF4-FFF2-40B4-BE49-F238E27FC236}">
                <a16:creationId xmlns:a16="http://schemas.microsoft.com/office/drawing/2014/main" id="{9599AC22-D725-E0FC-5EB7-4B7BD00E4457}"/>
              </a:ext>
            </a:extLst>
          </p:cNvPr>
          <p:cNvSpPr>
            <a:spLocks noGrp="1" noRot="1" noChangeAspect="1" noChangeArrowheads="1" noTextEdit="1"/>
          </p:cNvSpPr>
          <p:nvPr>
            <p:ph type="sldImg"/>
          </p:nvPr>
        </p:nvSpPr>
        <p:spPr/>
      </p:sp>
      <p:sp>
        <p:nvSpPr>
          <p:cNvPr id="314371" name="Rectangle 3">
            <a:extLst>
              <a:ext uri="{FF2B5EF4-FFF2-40B4-BE49-F238E27FC236}">
                <a16:creationId xmlns:a16="http://schemas.microsoft.com/office/drawing/2014/main" id="{9D6BCF38-C10F-1D2B-A3CF-D1D6B3ADC01D}"/>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2F142F-15D6-B759-841F-DE4BC24C9DBA}"/>
              </a:ext>
            </a:extLst>
          </p:cNvPr>
          <p:cNvSpPr>
            <a:spLocks noGrp="1" noChangeArrowheads="1"/>
          </p:cNvSpPr>
          <p:nvPr>
            <p:ph type="sldNum" sz="quarter" idx="5"/>
          </p:nvPr>
        </p:nvSpPr>
        <p:spPr/>
        <p:txBody>
          <a:bodyPr/>
          <a:lstStyle/>
          <a:p>
            <a:fld id="{C0BCB1BB-08D9-4D7F-8F12-43077C85BD5D}" type="slidenum">
              <a:rPr lang="en-US" altLang="el-GR"/>
              <a:t>54</a:t>
            </a:fld>
            <a:endParaRPr lang="en-US" altLang="el-GR"/>
          </a:p>
        </p:txBody>
      </p:sp>
      <p:sp>
        <p:nvSpPr>
          <p:cNvPr id="320514" name="Rectangle 2">
            <a:extLst>
              <a:ext uri="{FF2B5EF4-FFF2-40B4-BE49-F238E27FC236}">
                <a16:creationId xmlns:a16="http://schemas.microsoft.com/office/drawing/2014/main" id="{A0370D5D-3A7E-70C9-9307-293FD44FA26C}"/>
              </a:ext>
            </a:extLst>
          </p:cNvPr>
          <p:cNvSpPr>
            <a:spLocks noGrp="1" noRot="1" noChangeAspect="1" noChangeArrowheads="1" noTextEdit="1"/>
          </p:cNvSpPr>
          <p:nvPr>
            <p:ph type="sldImg"/>
          </p:nvPr>
        </p:nvSpPr>
        <p:spPr/>
      </p:sp>
      <p:sp>
        <p:nvSpPr>
          <p:cNvPr id="320515" name="Rectangle 3">
            <a:extLst>
              <a:ext uri="{FF2B5EF4-FFF2-40B4-BE49-F238E27FC236}">
                <a16:creationId xmlns:a16="http://schemas.microsoft.com/office/drawing/2014/main" id="{2EC204A5-ADA4-002C-5E1E-11EFA3171F5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4D9CE1-EA07-A0FF-876B-2626EFB75592}"/>
              </a:ext>
            </a:extLst>
          </p:cNvPr>
          <p:cNvSpPr>
            <a:spLocks noGrp="1" noChangeArrowheads="1"/>
          </p:cNvSpPr>
          <p:nvPr>
            <p:ph type="sldNum" sz="quarter" idx="5"/>
          </p:nvPr>
        </p:nvSpPr>
        <p:spPr/>
        <p:txBody>
          <a:bodyPr/>
          <a:lstStyle/>
          <a:p>
            <a:fld id="{6507C01B-0E47-4178-A0B5-9B5A3D4472DB}" type="slidenum">
              <a:rPr lang="en-US" altLang="el-GR"/>
              <a:t>55</a:t>
            </a:fld>
            <a:endParaRPr lang="en-US" altLang="el-GR"/>
          </a:p>
        </p:txBody>
      </p:sp>
      <p:sp>
        <p:nvSpPr>
          <p:cNvPr id="324610" name="Rectangle 2">
            <a:extLst>
              <a:ext uri="{FF2B5EF4-FFF2-40B4-BE49-F238E27FC236}">
                <a16:creationId xmlns:a16="http://schemas.microsoft.com/office/drawing/2014/main" id="{6EF95D8D-51D4-4B29-CF32-604C0FDFC64D}"/>
              </a:ext>
            </a:extLst>
          </p:cNvPr>
          <p:cNvSpPr>
            <a:spLocks noGrp="1" noRot="1" noChangeAspect="1" noChangeArrowheads="1" noTextEdit="1"/>
          </p:cNvSpPr>
          <p:nvPr>
            <p:ph type="sldImg"/>
          </p:nvPr>
        </p:nvSpPr>
        <p:spPr/>
      </p:sp>
      <p:sp>
        <p:nvSpPr>
          <p:cNvPr id="324611" name="Rectangle 3">
            <a:extLst>
              <a:ext uri="{FF2B5EF4-FFF2-40B4-BE49-F238E27FC236}">
                <a16:creationId xmlns:a16="http://schemas.microsoft.com/office/drawing/2014/main" id="{5083E659-D516-FA4B-2DBD-A1AF3C989FE2}"/>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07B6F8-146F-AA95-41AD-B5B36DCC26E9}"/>
              </a:ext>
            </a:extLst>
          </p:cNvPr>
          <p:cNvSpPr>
            <a:spLocks noGrp="1" noChangeArrowheads="1"/>
          </p:cNvSpPr>
          <p:nvPr>
            <p:ph type="sldNum" sz="quarter" idx="5"/>
          </p:nvPr>
        </p:nvSpPr>
        <p:spPr/>
        <p:txBody>
          <a:bodyPr/>
          <a:lstStyle/>
          <a:p>
            <a:fld id="{F5F82168-F7FE-4EF4-B5FC-F74428435022}" type="slidenum">
              <a:rPr lang="en-US" altLang="el-GR"/>
              <a:t>56</a:t>
            </a:fld>
            <a:endParaRPr lang="en-US" altLang="el-GR"/>
          </a:p>
        </p:txBody>
      </p:sp>
      <p:sp>
        <p:nvSpPr>
          <p:cNvPr id="322562" name="Rectangle 2">
            <a:extLst>
              <a:ext uri="{FF2B5EF4-FFF2-40B4-BE49-F238E27FC236}">
                <a16:creationId xmlns:a16="http://schemas.microsoft.com/office/drawing/2014/main" id="{31EAAE2B-9602-8474-C0CA-B15A1478F213}"/>
              </a:ext>
            </a:extLst>
          </p:cNvPr>
          <p:cNvSpPr>
            <a:spLocks noGrp="1" noRot="1" noChangeAspect="1" noChangeArrowheads="1" noTextEdit="1"/>
          </p:cNvSpPr>
          <p:nvPr>
            <p:ph type="sldImg"/>
          </p:nvPr>
        </p:nvSpPr>
        <p:spPr/>
      </p:sp>
      <p:sp>
        <p:nvSpPr>
          <p:cNvPr id="322563" name="Rectangle 3">
            <a:extLst>
              <a:ext uri="{FF2B5EF4-FFF2-40B4-BE49-F238E27FC236}">
                <a16:creationId xmlns:a16="http://schemas.microsoft.com/office/drawing/2014/main" id="{CB9B992F-CC52-219B-DD8A-E4C41903E19B}"/>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04E3FD-6CA8-AF64-3885-C8678B2CAEDE}"/>
              </a:ext>
            </a:extLst>
          </p:cNvPr>
          <p:cNvSpPr>
            <a:spLocks noGrp="1" noChangeArrowheads="1"/>
          </p:cNvSpPr>
          <p:nvPr>
            <p:ph type="sldNum" sz="quarter" idx="5"/>
          </p:nvPr>
        </p:nvSpPr>
        <p:spPr/>
        <p:txBody>
          <a:bodyPr/>
          <a:lstStyle/>
          <a:p>
            <a:fld id="{0AEC653B-C581-4134-A73E-3CA67EAD7DD0}" type="slidenum">
              <a:rPr lang="en-US" altLang="el-GR"/>
              <a:t>57</a:t>
            </a:fld>
            <a:endParaRPr lang="en-US" altLang="el-GR"/>
          </a:p>
        </p:txBody>
      </p:sp>
      <p:sp>
        <p:nvSpPr>
          <p:cNvPr id="343042" name="Rectangle 2">
            <a:extLst>
              <a:ext uri="{FF2B5EF4-FFF2-40B4-BE49-F238E27FC236}">
                <a16:creationId xmlns:a16="http://schemas.microsoft.com/office/drawing/2014/main" id="{B6FA8379-A3DD-DB47-F413-12C65D57A827}"/>
              </a:ext>
            </a:extLst>
          </p:cNvPr>
          <p:cNvSpPr>
            <a:spLocks noGrp="1" noRot="1" noChangeAspect="1" noChangeArrowheads="1" noTextEdit="1"/>
          </p:cNvSpPr>
          <p:nvPr>
            <p:ph type="sldImg"/>
          </p:nvPr>
        </p:nvSpPr>
        <p:spPr/>
      </p:sp>
      <p:sp>
        <p:nvSpPr>
          <p:cNvPr id="343043" name="Rectangle 3">
            <a:extLst>
              <a:ext uri="{FF2B5EF4-FFF2-40B4-BE49-F238E27FC236}">
                <a16:creationId xmlns:a16="http://schemas.microsoft.com/office/drawing/2014/main" id="{F983D617-5BA6-9982-DA77-62B2484A14EB}"/>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5D0D5A-314F-34A6-C40A-CE307FD3606B}"/>
              </a:ext>
            </a:extLst>
          </p:cNvPr>
          <p:cNvSpPr>
            <a:spLocks noGrp="1" noChangeArrowheads="1"/>
          </p:cNvSpPr>
          <p:nvPr>
            <p:ph type="sldNum" sz="quarter" idx="5"/>
          </p:nvPr>
        </p:nvSpPr>
        <p:spPr/>
        <p:txBody>
          <a:bodyPr/>
          <a:lstStyle/>
          <a:p>
            <a:fld id="{7021B3D2-FF3C-416D-A678-113B0C061AB4}" type="slidenum">
              <a:rPr lang="en-US" altLang="el-GR"/>
              <a:t>58</a:t>
            </a:fld>
            <a:endParaRPr lang="en-US" altLang="el-GR"/>
          </a:p>
        </p:txBody>
      </p:sp>
      <p:sp>
        <p:nvSpPr>
          <p:cNvPr id="326658" name="Rectangle 2">
            <a:extLst>
              <a:ext uri="{FF2B5EF4-FFF2-40B4-BE49-F238E27FC236}">
                <a16:creationId xmlns:a16="http://schemas.microsoft.com/office/drawing/2014/main" id="{3EA1850A-B7DE-6504-06E8-9818C6510C8E}"/>
              </a:ext>
            </a:extLst>
          </p:cNvPr>
          <p:cNvSpPr>
            <a:spLocks noGrp="1" noRot="1" noChangeAspect="1" noChangeArrowheads="1" noTextEdit="1"/>
          </p:cNvSpPr>
          <p:nvPr>
            <p:ph type="sldImg"/>
          </p:nvPr>
        </p:nvSpPr>
        <p:spPr/>
      </p:sp>
      <p:sp>
        <p:nvSpPr>
          <p:cNvPr id="326659" name="Rectangle 3">
            <a:extLst>
              <a:ext uri="{FF2B5EF4-FFF2-40B4-BE49-F238E27FC236}">
                <a16:creationId xmlns:a16="http://schemas.microsoft.com/office/drawing/2014/main" id="{136B3C44-563D-73A0-DE81-01D2585F76FF}"/>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19AA01-CCCF-2CB0-5E31-2E622891310D}"/>
              </a:ext>
            </a:extLst>
          </p:cNvPr>
          <p:cNvSpPr>
            <a:spLocks noGrp="1" noChangeArrowheads="1"/>
          </p:cNvSpPr>
          <p:nvPr>
            <p:ph type="sldNum" sz="quarter" idx="5"/>
          </p:nvPr>
        </p:nvSpPr>
        <p:spPr/>
        <p:txBody>
          <a:bodyPr/>
          <a:lstStyle/>
          <a:p>
            <a:fld id="{49B21823-F6B5-4D35-A2B6-FC306CE77562}" type="slidenum">
              <a:rPr lang="en-US" altLang="el-GR"/>
              <a:t>59</a:t>
            </a:fld>
            <a:endParaRPr lang="en-US" altLang="el-GR"/>
          </a:p>
        </p:txBody>
      </p:sp>
      <p:sp>
        <p:nvSpPr>
          <p:cNvPr id="332802" name="Rectangle 2">
            <a:extLst>
              <a:ext uri="{FF2B5EF4-FFF2-40B4-BE49-F238E27FC236}">
                <a16:creationId xmlns:a16="http://schemas.microsoft.com/office/drawing/2014/main" id="{E00DA357-C4D3-1ED4-CFCA-0FB96A2D9621}"/>
              </a:ext>
            </a:extLst>
          </p:cNvPr>
          <p:cNvSpPr>
            <a:spLocks noGrp="1" noRot="1" noChangeAspect="1" noChangeArrowheads="1" noTextEdit="1"/>
          </p:cNvSpPr>
          <p:nvPr>
            <p:ph type="sldImg"/>
          </p:nvPr>
        </p:nvSpPr>
        <p:spPr/>
      </p:sp>
      <p:sp>
        <p:nvSpPr>
          <p:cNvPr id="332803" name="Rectangle 3">
            <a:extLst>
              <a:ext uri="{FF2B5EF4-FFF2-40B4-BE49-F238E27FC236}">
                <a16:creationId xmlns:a16="http://schemas.microsoft.com/office/drawing/2014/main" id="{B3ABC406-4597-D1F7-F9FE-9FE4F5EFA7BE}"/>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CF7CBD-CAA5-BE68-0684-EC62B04529AA}"/>
              </a:ext>
            </a:extLst>
          </p:cNvPr>
          <p:cNvSpPr>
            <a:spLocks noGrp="1" noChangeArrowheads="1"/>
          </p:cNvSpPr>
          <p:nvPr>
            <p:ph type="sldNum" sz="quarter" idx="5"/>
          </p:nvPr>
        </p:nvSpPr>
        <p:spPr/>
        <p:txBody>
          <a:bodyPr/>
          <a:lstStyle/>
          <a:p>
            <a:fld id="{33F2E5D7-185B-4458-97E5-3E41394B3AC7}" type="slidenum">
              <a:rPr lang="en-US" altLang="el-GR"/>
              <a:t>6</a:t>
            </a:fld>
            <a:endParaRPr lang="en-US" altLang="el-GR"/>
          </a:p>
        </p:txBody>
      </p:sp>
      <p:sp>
        <p:nvSpPr>
          <p:cNvPr id="178178" name="Rectangle 2">
            <a:extLst>
              <a:ext uri="{FF2B5EF4-FFF2-40B4-BE49-F238E27FC236}">
                <a16:creationId xmlns:a16="http://schemas.microsoft.com/office/drawing/2014/main" id="{67727B64-A615-0E93-4145-BD304BE82931}"/>
              </a:ext>
            </a:extLst>
          </p:cNvPr>
          <p:cNvSpPr>
            <a:spLocks noGrp="1" noRot="1" noChangeAspect="1" noChangeArrowheads="1" noTextEdit="1"/>
          </p:cNvSpPr>
          <p:nvPr>
            <p:ph type="sldImg"/>
          </p:nvPr>
        </p:nvSpPr>
        <p:spPr/>
      </p:sp>
      <p:sp>
        <p:nvSpPr>
          <p:cNvPr id="178179" name="Rectangle 3">
            <a:extLst>
              <a:ext uri="{FF2B5EF4-FFF2-40B4-BE49-F238E27FC236}">
                <a16:creationId xmlns:a16="http://schemas.microsoft.com/office/drawing/2014/main" id="{721C152D-DF40-32AC-484A-D5D5F61576B3}"/>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095815-6C53-434A-6C57-2FB4E69A7B91}"/>
              </a:ext>
            </a:extLst>
          </p:cNvPr>
          <p:cNvSpPr>
            <a:spLocks noGrp="1" noChangeArrowheads="1"/>
          </p:cNvSpPr>
          <p:nvPr>
            <p:ph type="sldNum" sz="quarter" idx="5"/>
          </p:nvPr>
        </p:nvSpPr>
        <p:spPr/>
        <p:txBody>
          <a:bodyPr/>
          <a:lstStyle/>
          <a:p>
            <a:fld id="{A63F7627-38C0-4517-B344-FFDAA5AB24F5}" type="slidenum">
              <a:rPr lang="en-US" altLang="el-GR"/>
              <a:t>60</a:t>
            </a:fld>
            <a:endParaRPr lang="en-US" altLang="el-GR"/>
          </a:p>
        </p:txBody>
      </p:sp>
      <p:sp>
        <p:nvSpPr>
          <p:cNvPr id="336898" name="Rectangle 2">
            <a:extLst>
              <a:ext uri="{FF2B5EF4-FFF2-40B4-BE49-F238E27FC236}">
                <a16:creationId xmlns:a16="http://schemas.microsoft.com/office/drawing/2014/main" id="{4F324C9B-D131-E7CB-E59A-F2D26E995B51}"/>
              </a:ext>
            </a:extLst>
          </p:cNvPr>
          <p:cNvSpPr>
            <a:spLocks noGrp="1" noRot="1" noChangeAspect="1" noChangeArrowheads="1" noTextEdit="1"/>
          </p:cNvSpPr>
          <p:nvPr>
            <p:ph type="sldImg"/>
          </p:nvPr>
        </p:nvSpPr>
        <p:spPr/>
      </p:sp>
      <p:sp>
        <p:nvSpPr>
          <p:cNvPr id="336899" name="Rectangle 3">
            <a:extLst>
              <a:ext uri="{FF2B5EF4-FFF2-40B4-BE49-F238E27FC236}">
                <a16:creationId xmlns:a16="http://schemas.microsoft.com/office/drawing/2014/main" id="{2545782B-B0B9-DF2F-B9BF-B4EABAD24D4B}"/>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9958BF-F893-EF9B-6068-1E52EA4DF029}"/>
              </a:ext>
            </a:extLst>
          </p:cNvPr>
          <p:cNvSpPr>
            <a:spLocks noGrp="1" noChangeArrowheads="1"/>
          </p:cNvSpPr>
          <p:nvPr>
            <p:ph type="sldNum" sz="quarter" idx="5"/>
          </p:nvPr>
        </p:nvSpPr>
        <p:spPr/>
        <p:txBody>
          <a:bodyPr/>
          <a:lstStyle/>
          <a:p>
            <a:fld id="{0E7821E3-C2EE-464F-BEFE-7BAF7F570620}" type="slidenum">
              <a:rPr lang="en-US" altLang="el-GR"/>
              <a:t>61</a:t>
            </a:fld>
            <a:endParaRPr lang="en-US" altLang="el-GR"/>
          </a:p>
        </p:txBody>
      </p:sp>
      <p:sp>
        <p:nvSpPr>
          <p:cNvPr id="316418" name="Rectangle 2">
            <a:extLst>
              <a:ext uri="{FF2B5EF4-FFF2-40B4-BE49-F238E27FC236}">
                <a16:creationId xmlns:a16="http://schemas.microsoft.com/office/drawing/2014/main" id="{DB813B9A-46B8-198F-DF52-16D9789FC9DB}"/>
              </a:ext>
            </a:extLst>
          </p:cNvPr>
          <p:cNvSpPr>
            <a:spLocks noGrp="1" noRot="1" noChangeAspect="1" noChangeArrowheads="1" noTextEdit="1"/>
          </p:cNvSpPr>
          <p:nvPr>
            <p:ph type="sldImg"/>
          </p:nvPr>
        </p:nvSpPr>
        <p:spPr/>
      </p:sp>
      <p:sp>
        <p:nvSpPr>
          <p:cNvPr id="316419" name="Rectangle 3">
            <a:extLst>
              <a:ext uri="{FF2B5EF4-FFF2-40B4-BE49-F238E27FC236}">
                <a16:creationId xmlns:a16="http://schemas.microsoft.com/office/drawing/2014/main" id="{F35C1F15-7F3C-E34D-F546-6CFE5D7986B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3E694E-462D-37EB-2A3D-FDA44C640A3B}"/>
              </a:ext>
            </a:extLst>
          </p:cNvPr>
          <p:cNvSpPr>
            <a:spLocks noGrp="1" noChangeArrowheads="1"/>
          </p:cNvSpPr>
          <p:nvPr>
            <p:ph type="sldNum" sz="quarter" idx="5"/>
          </p:nvPr>
        </p:nvSpPr>
        <p:spPr/>
        <p:txBody>
          <a:bodyPr/>
          <a:lstStyle/>
          <a:p>
            <a:fld id="{E0392D01-0363-4D15-A999-78E30D33E543}" type="slidenum">
              <a:rPr lang="en-US" altLang="el-GR"/>
              <a:t>62</a:t>
            </a:fld>
            <a:endParaRPr lang="en-US" altLang="el-GR"/>
          </a:p>
        </p:txBody>
      </p:sp>
      <p:sp>
        <p:nvSpPr>
          <p:cNvPr id="338946" name="Rectangle 2">
            <a:extLst>
              <a:ext uri="{FF2B5EF4-FFF2-40B4-BE49-F238E27FC236}">
                <a16:creationId xmlns:a16="http://schemas.microsoft.com/office/drawing/2014/main" id="{7411C630-E526-9871-3D4A-8D134DC9DB24}"/>
              </a:ext>
            </a:extLst>
          </p:cNvPr>
          <p:cNvSpPr>
            <a:spLocks noGrp="1" noRot="1" noChangeAspect="1" noChangeArrowheads="1" noTextEdit="1"/>
          </p:cNvSpPr>
          <p:nvPr>
            <p:ph type="sldImg"/>
          </p:nvPr>
        </p:nvSpPr>
        <p:spPr/>
      </p:sp>
      <p:sp>
        <p:nvSpPr>
          <p:cNvPr id="338947" name="Rectangle 3">
            <a:extLst>
              <a:ext uri="{FF2B5EF4-FFF2-40B4-BE49-F238E27FC236}">
                <a16:creationId xmlns:a16="http://schemas.microsoft.com/office/drawing/2014/main" id="{DB4962ED-0317-BC0D-9A53-FD5E77523627}"/>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884D67-88BB-704F-9989-D2D9FE7A2BB5}"/>
              </a:ext>
            </a:extLst>
          </p:cNvPr>
          <p:cNvSpPr>
            <a:spLocks noGrp="1" noChangeArrowheads="1"/>
          </p:cNvSpPr>
          <p:nvPr>
            <p:ph type="sldNum" sz="quarter" idx="5"/>
          </p:nvPr>
        </p:nvSpPr>
        <p:spPr/>
        <p:txBody>
          <a:bodyPr/>
          <a:lstStyle/>
          <a:p>
            <a:fld id="{6C3342E8-FB59-4F1A-BE3B-AAB21C5EA780}" type="slidenum">
              <a:rPr lang="en-US" altLang="el-GR"/>
              <a:t>63</a:t>
            </a:fld>
            <a:endParaRPr lang="en-US" altLang="el-GR"/>
          </a:p>
        </p:txBody>
      </p:sp>
      <p:sp>
        <p:nvSpPr>
          <p:cNvPr id="340994" name="Rectangle 2">
            <a:extLst>
              <a:ext uri="{FF2B5EF4-FFF2-40B4-BE49-F238E27FC236}">
                <a16:creationId xmlns:a16="http://schemas.microsoft.com/office/drawing/2014/main" id="{F85830FB-35AD-6CCF-C4AC-C6AC7748564A}"/>
              </a:ext>
            </a:extLst>
          </p:cNvPr>
          <p:cNvSpPr>
            <a:spLocks noGrp="1" noRot="1" noChangeAspect="1" noChangeArrowheads="1" noTextEdit="1"/>
          </p:cNvSpPr>
          <p:nvPr>
            <p:ph type="sldImg"/>
          </p:nvPr>
        </p:nvSpPr>
        <p:spPr/>
      </p:sp>
      <p:sp>
        <p:nvSpPr>
          <p:cNvPr id="340995" name="Rectangle 3">
            <a:extLst>
              <a:ext uri="{FF2B5EF4-FFF2-40B4-BE49-F238E27FC236}">
                <a16:creationId xmlns:a16="http://schemas.microsoft.com/office/drawing/2014/main" id="{DEAF4327-4FB8-2177-B62C-C300D80E7EDC}"/>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2386AE-45D5-C5A0-0896-BA5B25121C2B}"/>
              </a:ext>
            </a:extLst>
          </p:cNvPr>
          <p:cNvSpPr>
            <a:spLocks noGrp="1" noChangeArrowheads="1"/>
          </p:cNvSpPr>
          <p:nvPr>
            <p:ph type="sldNum" sz="quarter" idx="5"/>
          </p:nvPr>
        </p:nvSpPr>
        <p:spPr/>
        <p:txBody>
          <a:bodyPr/>
          <a:lstStyle/>
          <a:p>
            <a:fld id="{5173F610-AB99-455C-867F-B556D39DFE11}" type="slidenum">
              <a:rPr lang="en-US" altLang="el-GR"/>
              <a:t>64</a:t>
            </a:fld>
            <a:endParaRPr lang="en-US" altLang="el-GR"/>
          </a:p>
        </p:txBody>
      </p:sp>
      <p:sp>
        <p:nvSpPr>
          <p:cNvPr id="345090" name="Rectangle 2">
            <a:extLst>
              <a:ext uri="{FF2B5EF4-FFF2-40B4-BE49-F238E27FC236}">
                <a16:creationId xmlns:a16="http://schemas.microsoft.com/office/drawing/2014/main" id="{15D110F2-75AE-1E20-E9AA-B2ACB6886FBD}"/>
              </a:ext>
            </a:extLst>
          </p:cNvPr>
          <p:cNvSpPr>
            <a:spLocks noGrp="1" noRot="1" noChangeAspect="1" noChangeArrowheads="1" noTextEdit="1"/>
          </p:cNvSpPr>
          <p:nvPr>
            <p:ph type="sldImg"/>
          </p:nvPr>
        </p:nvSpPr>
        <p:spPr/>
      </p:sp>
      <p:sp>
        <p:nvSpPr>
          <p:cNvPr id="345091" name="Rectangle 3">
            <a:extLst>
              <a:ext uri="{FF2B5EF4-FFF2-40B4-BE49-F238E27FC236}">
                <a16:creationId xmlns:a16="http://schemas.microsoft.com/office/drawing/2014/main" id="{561B2CB6-9A2B-7248-AA48-B404D8DED0BA}"/>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654417-1979-238C-76DC-87764AA8C199}"/>
              </a:ext>
            </a:extLst>
          </p:cNvPr>
          <p:cNvSpPr>
            <a:spLocks noGrp="1" noChangeArrowheads="1"/>
          </p:cNvSpPr>
          <p:nvPr>
            <p:ph type="sldNum" sz="quarter" idx="5"/>
          </p:nvPr>
        </p:nvSpPr>
        <p:spPr/>
        <p:txBody>
          <a:bodyPr/>
          <a:lstStyle/>
          <a:p>
            <a:fld id="{3538DE0E-1BA8-43A3-9667-24D1D41C551F}" type="slidenum">
              <a:rPr lang="en-US" altLang="el-GR"/>
              <a:t>7</a:t>
            </a:fld>
            <a:endParaRPr lang="en-US" altLang="el-GR"/>
          </a:p>
        </p:txBody>
      </p:sp>
      <p:sp>
        <p:nvSpPr>
          <p:cNvPr id="185346" name="Rectangle 2">
            <a:extLst>
              <a:ext uri="{FF2B5EF4-FFF2-40B4-BE49-F238E27FC236}">
                <a16:creationId xmlns:a16="http://schemas.microsoft.com/office/drawing/2014/main" id="{9824FF3F-3670-049C-448F-4AF627CC5BEA}"/>
              </a:ext>
            </a:extLst>
          </p:cNvPr>
          <p:cNvSpPr>
            <a:spLocks noGrp="1" noRot="1" noChangeAspect="1" noChangeArrowheads="1" noTextEdit="1"/>
          </p:cNvSpPr>
          <p:nvPr>
            <p:ph type="sldImg"/>
          </p:nvPr>
        </p:nvSpPr>
        <p:spPr/>
      </p:sp>
      <p:sp>
        <p:nvSpPr>
          <p:cNvPr id="185347" name="Rectangle 3">
            <a:extLst>
              <a:ext uri="{FF2B5EF4-FFF2-40B4-BE49-F238E27FC236}">
                <a16:creationId xmlns:a16="http://schemas.microsoft.com/office/drawing/2014/main" id="{D80581D5-17BD-57A7-D9CD-2BA9A60D0A2D}"/>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A5A5DE-2D87-F406-5491-AC09EFA08DAD}"/>
              </a:ext>
            </a:extLst>
          </p:cNvPr>
          <p:cNvSpPr>
            <a:spLocks noGrp="1" noChangeArrowheads="1"/>
          </p:cNvSpPr>
          <p:nvPr>
            <p:ph type="sldNum" sz="quarter" idx="5"/>
          </p:nvPr>
        </p:nvSpPr>
        <p:spPr/>
        <p:txBody>
          <a:bodyPr/>
          <a:lstStyle/>
          <a:p>
            <a:fld id="{3534084F-AC8E-4D19-8C6B-427D15956D16}" type="slidenum">
              <a:rPr lang="en-US" altLang="el-GR"/>
              <a:t>8</a:t>
            </a:fld>
            <a:endParaRPr lang="en-US" altLang="el-GR"/>
          </a:p>
        </p:txBody>
      </p:sp>
      <p:sp>
        <p:nvSpPr>
          <p:cNvPr id="187394" name="Rectangle 2">
            <a:extLst>
              <a:ext uri="{FF2B5EF4-FFF2-40B4-BE49-F238E27FC236}">
                <a16:creationId xmlns:a16="http://schemas.microsoft.com/office/drawing/2014/main" id="{9BD88FFE-E65D-4E4C-2B9B-6FC032165CC9}"/>
              </a:ext>
            </a:extLst>
          </p:cNvPr>
          <p:cNvSpPr>
            <a:spLocks noGrp="1" noRot="1" noChangeAspect="1" noChangeArrowheads="1" noTextEdit="1"/>
          </p:cNvSpPr>
          <p:nvPr>
            <p:ph type="sldImg"/>
          </p:nvPr>
        </p:nvSpPr>
        <p:spPr/>
      </p:sp>
      <p:sp>
        <p:nvSpPr>
          <p:cNvPr id="187395" name="Rectangle 3">
            <a:extLst>
              <a:ext uri="{FF2B5EF4-FFF2-40B4-BE49-F238E27FC236}">
                <a16:creationId xmlns:a16="http://schemas.microsoft.com/office/drawing/2014/main" id="{5D825A76-3047-F7E3-EB7E-2EED13423DCE}"/>
              </a:ext>
            </a:extLst>
          </p:cNvPr>
          <p:cNvSpPr>
            <a:spLocks noGrp="1" noChangeArrowheads="1"/>
          </p:cNvSpPr>
          <p:nvPr>
            <p:ph type="body" idx="1"/>
          </p:nvPr>
        </p:nvSpPr>
        <p:spPr/>
        <p:txBody>
          <a:bodyPr/>
          <a:lstStyle/>
          <a:p>
            <a:endParaRPr lang="en-US"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A0C496-BD09-C6D2-55D4-B4A25A97DA92}"/>
              </a:ext>
            </a:extLst>
          </p:cNvPr>
          <p:cNvSpPr>
            <a:spLocks noGrp="1" noChangeArrowheads="1"/>
          </p:cNvSpPr>
          <p:nvPr>
            <p:ph type="sldNum" sz="quarter" idx="5"/>
          </p:nvPr>
        </p:nvSpPr>
        <p:spPr/>
        <p:txBody>
          <a:bodyPr/>
          <a:lstStyle/>
          <a:p>
            <a:fld id="{0355F560-2572-4711-8C56-BD4A478236C8}" type="slidenum">
              <a:rPr lang="en-US" altLang="el-GR"/>
              <a:t>9</a:t>
            </a:fld>
            <a:endParaRPr lang="en-US" altLang="el-GR"/>
          </a:p>
        </p:txBody>
      </p:sp>
      <p:sp>
        <p:nvSpPr>
          <p:cNvPr id="189442" name="Rectangle 2">
            <a:extLst>
              <a:ext uri="{FF2B5EF4-FFF2-40B4-BE49-F238E27FC236}">
                <a16:creationId xmlns:a16="http://schemas.microsoft.com/office/drawing/2014/main" id="{D0674F78-52FE-882A-980C-317B2F553025}"/>
              </a:ext>
            </a:extLst>
          </p:cNvPr>
          <p:cNvSpPr>
            <a:spLocks noGrp="1" noRot="1" noChangeAspect="1" noChangeArrowheads="1" noTextEdit="1"/>
          </p:cNvSpPr>
          <p:nvPr>
            <p:ph type="sldImg"/>
          </p:nvPr>
        </p:nvSpPr>
        <p:spPr/>
      </p:sp>
      <p:sp>
        <p:nvSpPr>
          <p:cNvPr id="189443" name="Rectangle 3">
            <a:extLst>
              <a:ext uri="{FF2B5EF4-FFF2-40B4-BE49-F238E27FC236}">
                <a16:creationId xmlns:a16="http://schemas.microsoft.com/office/drawing/2014/main" id="{6AB1A0AC-189B-3C9E-E7B9-545BDEEB4F8C}"/>
              </a:ext>
            </a:extLst>
          </p:cNvPr>
          <p:cNvSpPr>
            <a:spLocks noGrp="1" noChangeArrowheads="1"/>
          </p:cNvSpPr>
          <p:nvPr>
            <p:ph type="body" idx="1"/>
          </p:nvPr>
        </p:nvSpPr>
        <p:spPr/>
        <p:txBody>
          <a:bodyPr/>
          <a:lstStyle/>
          <a:p>
            <a:endParaRPr lang="en-US" alt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38251" name="AutoShape 11">
            <a:extLst>
              <a:ext uri="{FF2B5EF4-FFF2-40B4-BE49-F238E27FC236}">
                <a16:creationId xmlns:a16="http://schemas.microsoft.com/office/drawing/2014/main" id="{81B64A00-3DA6-1B10-B43C-70B4E787E744}"/>
              </a:ext>
            </a:extLst>
          </p:cNvPr>
          <p:cNvSpPr>
            <a:spLocks noChangeArrowheads="1"/>
          </p:cNvSpPr>
          <p:nvPr userDrawn="1"/>
        </p:nvSpPr>
        <p:spPr bwMode="auto">
          <a:xfrm>
            <a:off x="862013" y="1606550"/>
            <a:ext cx="7715250" cy="4470400"/>
          </a:xfrm>
          <a:prstGeom prst="roundRect">
            <a:avLst>
              <a:gd name="adj" fmla="val 12296"/>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38253" name="Picture 13">
            <a:extLst>
              <a:ext uri="{FF2B5EF4-FFF2-40B4-BE49-F238E27FC236}">
                <a16:creationId xmlns:a16="http://schemas.microsoft.com/office/drawing/2014/main" id="{E6672284-C3F0-B499-FDB9-FD71411934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0225" y="265113"/>
            <a:ext cx="8377238" cy="2424112"/>
          </a:xfrm>
          <a:prstGeom prst="rect">
            <a:avLst/>
          </a:prstGeom>
          <a:solidFill>
            <a:schemeClr val="bg1"/>
          </a:solidFill>
        </p:spPr>
      </p:pic>
      <p:sp>
        <p:nvSpPr>
          <p:cNvPr id="138256" name="Rectangle 16">
            <a:extLst>
              <a:ext uri="{FF2B5EF4-FFF2-40B4-BE49-F238E27FC236}">
                <a16:creationId xmlns:a16="http://schemas.microsoft.com/office/drawing/2014/main" id="{3D0F2B97-BCA6-0814-6534-E0BCF8D3AD84}"/>
              </a:ext>
            </a:extLst>
          </p:cNvPr>
          <p:cNvSpPr>
            <a:spLocks noChangeArrowheads="1"/>
          </p:cNvSpPr>
          <p:nvPr userDrawn="1"/>
        </p:nvSpPr>
        <p:spPr bwMode="auto">
          <a:xfrm>
            <a:off x="852488" y="1901825"/>
            <a:ext cx="7742237" cy="3794125"/>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4" name="Rectangle 14">
            <a:extLst>
              <a:ext uri="{FF2B5EF4-FFF2-40B4-BE49-F238E27FC236}">
                <a16:creationId xmlns:a16="http://schemas.microsoft.com/office/drawing/2014/main" id="{07FB6CD8-580F-CD52-7B16-5B740792C5F0}"/>
              </a:ext>
            </a:extLst>
          </p:cNvPr>
          <p:cNvSpPr>
            <a:spLocks noChangeArrowheads="1"/>
          </p:cNvSpPr>
          <p:nvPr userDrawn="1"/>
        </p:nvSpPr>
        <p:spPr bwMode="auto">
          <a:xfrm>
            <a:off x="4116388" y="998538"/>
            <a:ext cx="4098925" cy="3794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0" name="WordArt 10">
            <a:extLst>
              <a:ext uri="{FF2B5EF4-FFF2-40B4-BE49-F238E27FC236}">
                <a16:creationId xmlns:a16="http://schemas.microsoft.com/office/drawing/2014/main" id="{8E3C9424-A187-5981-154C-CFCCB7AB8216}"/>
              </a:ext>
            </a:extLst>
          </p:cNvPr>
          <p:cNvSpPr>
            <a:spLocks noChangeArrowheads="1" noChangeShapeType="1" noTextEdit="1"/>
          </p:cNvSpPr>
          <p:nvPr userDrawn="1"/>
        </p:nvSpPr>
        <p:spPr bwMode="auto">
          <a:xfrm>
            <a:off x="7077075" y="998538"/>
            <a:ext cx="795338" cy="304800"/>
          </a:xfrm>
          <a:prstGeom prst="rect">
            <a:avLst/>
          </a:prstGeom>
        </p:spPr>
        <p:txBody>
          <a:bodyPr wrap="none" fromWordArt="1">
            <a:prstTxWarp prst="textPlain">
              <a:avLst>
                <a:gd name="adj" fmla="val 50000"/>
              </a:avLst>
            </a:prstTxWarp>
          </a:bodyPr>
          <a:lstStyle/>
          <a:p>
            <a:r>
              <a:rPr lang="en-US" sz="3600" i="1" kern="10">
                <a:ln w="9525">
                  <a:solidFill>
                    <a:srgbClr val="DDDDDD"/>
                  </a:solidFill>
                  <a:round/>
                </a:ln>
                <a:solidFill>
                  <a:schemeClr val="bg1"/>
                </a:solidFill>
                <a:effectLst>
                  <a:outerShdw dist="35921" dir="2700000" algn="ctr" rotWithShape="0">
                    <a:srgbClr val="808080">
                      <a:alpha val="80000"/>
                    </a:srgbClr>
                  </a:outerShdw>
                </a:effectLst>
                <a:latin typeface="Arial Black" panose="020B0A04020102020204" pitchFamily="34" charset="0"/>
              </a:rPr>
              <a:t>EI-2</a:t>
            </a:r>
            <a:endParaRPr lang="el-GR" sz="3600" i="1" kern="10">
              <a:ln w="9525">
                <a:solidFill>
                  <a:srgbClr val="DDDDDD"/>
                </a:solidFill>
                <a:round/>
              </a:ln>
              <a:solidFill>
                <a:schemeClr val="bg1"/>
              </a:solidFill>
              <a:effectLst>
                <a:outerShdw dist="35921" dir="2700000" algn="ctr" rotWithShape="0">
                  <a:srgbClr val="808080">
                    <a:alpha val="80000"/>
                  </a:srgbClr>
                </a:outerShdw>
              </a:effectLst>
              <a:latin typeface="Arial Black" panose="020B0A04020102020204" pitchFamily="34" charset="0"/>
            </a:endParaRPr>
          </a:p>
        </p:txBody>
      </p:sp>
      <p:sp>
        <p:nvSpPr>
          <p:cNvPr id="138255" name="WordArt 15">
            <a:extLst>
              <a:ext uri="{FF2B5EF4-FFF2-40B4-BE49-F238E27FC236}">
                <a16:creationId xmlns:a16="http://schemas.microsoft.com/office/drawing/2014/main" id="{D94CACA6-F4B6-D30B-D2E6-BC6A023D384D}"/>
              </a:ext>
            </a:extLst>
          </p:cNvPr>
          <p:cNvSpPr>
            <a:spLocks noChangeArrowheads="1" noChangeShapeType="1" noTextEdit="1"/>
          </p:cNvSpPr>
          <p:nvPr userDrawn="1"/>
        </p:nvSpPr>
        <p:spPr bwMode="auto">
          <a:xfrm>
            <a:off x="4268788" y="989013"/>
            <a:ext cx="2655887" cy="379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i="1" kern="10">
                <a:solidFill>
                  <a:srgbClr val="FFFFFF"/>
                </a:solidFill>
                <a:effectLst>
                  <a:outerShdw dist="35921" dir="2700000" algn="ctr" rotWithShape="0">
                    <a:srgbClr val="808080">
                      <a:alpha val="80000"/>
                    </a:srgbClr>
                  </a:outerShdw>
                </a:effectLst>
                <a:latin typeface="Arial Black" panose="020B0A04020102020204" pitchFamily="34" charset="0"/>
              </a:rPr>
              <a:t>Ecological Informatics</a:t>
            </a:r>
            <a:endParaRPr lang="el-GR" sz="3600" i="1" kern="10">
              <a:solidFill>
                <a:srgbClr val="FFFFFF"/>
              </a:solidFill>
              <a:effectLst>
                <a:outerShdw dist="35921" dir="2700000" algn="ctr" rotWithShape="0">
                  <a:srgbClr val="808080">
                    <a:alpha val="80000"/>
                  </a:srgbClr>
                </a:outerShdw>
              </a:effectLst>
              <a:latin typeface="Arial Black" panose="020B0A04020102020204" pitchFamily="34" charset="0"/>
            </a:endParaRPr>
          </a:p>
        </p:txBody>
      </p:sp>
      <p:sp>
        <p:nvSpPr>
          <p:cNvPr id="138259" name="WordArt 19">
            <a:extLst>
              <a:ext uri="{FF2B5EF4-FFF2-40B4-BE49-F238E27FC236}">
                <a16:creationId xmlns:a16="http://schemas.microsoft.com/office/drawing/2014/main" id="{2F5CDDA2-0F20-3F31-9EB5-9010C7BA5099}"/>
              </a:ext>
            </a:extLst>
          </p:cNvPr>
          <p:cNvSpPr>
            <a:spLocks noChangeArrowheads="1" noChangeShapeType="1" noTextEdit="1"/>
          </p:cNvSpPr>
          <p:nvPr userDrawn="1"/>
        </p:nvSpPr>
        <p:spPr bwMode="auto">
          <a:xfrm>
            <a:off x="1839913" y="1074738"/>
            <a:ext cx="1511300" cy="682625"/>
          </a:xfrm>
          <a:prstGeom prst="rect">
            <a:avLst/>
          </a:prstGeom>
          <a:extLst>
            <a:ext uri="{91240B29-F687-4F45-9708-019B960494DF}">
              <a14:hiddenLine xmlns:a14="http://schemas.microsoft.com/office/drawing/2010/main" w="9525">
                <a:solidFill>
                  <a:srgbClr val="FFCC00"/>
                </a:solidFill>
                <a:round/>
                <a:headEnd/>
                <a:tailEnd/>
              </a14:hiddenLine>
            </a:ext>
          </a:extLst>
        </p:spPr>
        <p:txBody>
          <a:bodyPr wrap="none" fromWordArt="1">
            <a:prstTxWarp prst="textPlain">
              <a:avLst>
                <a:gd name="adj" fmla="val 50000"/>
              </a:avLst>
            </a:prstTxWarp>
          </a:bodyPr>
          <a:lstStyle/>
          <a:p>
            <a:r>
              <a:rPr lang="en-US" sz="3600" kern="10">
                <a:gradFill rotWithShape="1">
                  <a:gsLst>
                    <a:gs pos="0">
                      <a:srgbClr val="FFCC00">
                        <a:alpha val="67999"/>
                      </a:srgbClr>
                    </a:gs>
                    <a:gs pos="100000">
                      <a:srgbClr val="FFCC66">
                        <a:alpha val="14000"/>
                      </a:srgbClr>
                    </a:gs>
                  </a:gsLst>
                  <a:lin ang="5400000" scaled="1"/>
                </a:gradFill>
                <a:effectLst>
                  <a:prstShdw prst="shdw17" dist="17961" dir="2700000">
                    <a:srgbClr val="FFCC00">
                      <a:gamma/>
                      <a:shade val="60000"/>
                      <a:invGamma/>
                    </a:srgbClr>
                  </a:prstShdw>
                </a:effectLst>
                <a:latin typeface="Arial Black" panose="020B0A04020102020204" pitchFamily="34" charset="0"/>
              </a:rPr>
              <a:t>NISL</a:t>
            </a:r>
            <a:endParaRPr lang="el-GR" sz="3600" kern="10">
              <a:gradFill rotWithShape="1">
                <a:gsLst>
                  <a:gs pos="0">
                    <a:srgbClr val="FFCC00">
                      <a:alpha val="67999"/>
                    </a:srgbClr>
                  </a:gs>
                  <a:gs pos="100000">
                    <a:srgbClr val="FFCC66">
                      <a:alpha val="14000"/>
                    </a:srgbClr>
                  </a:gs>
                </a:gsLst>
                <a:lin ang="5400000" scaled="1"/>
              </a:gradFill>
              <a:effectLst>
                <a:prstShdw prst="shdw17" dist="17961" dir="2700000">
                  <a:srgbClr val="FFCC00">
                    <a:gamma/>
                    <a:shade val="60000"/>
                    <a:invGamma/>
                  </a:srgbClr>
                </a:prstShdw>
              </a:effectLst>
              <a:latin typeface="Arial Black" panose="020B0A04020102020204" pitchFamily="34" charset="0"/>
            </a:endParaRPr>
          </a:p>
        </p:txBody>
      </p:sp>
      <p:pic>
        <p:nvPicPr>
          <p:cNvPr id="138260" name="Picture 20">
            <a:extLst>
              <a:ext uri="{FF2B5EF4-FFF2-40B4-BE49-F238E27FC236}">
                <a16:creationId xmlns:a16="http://schemas.microsoft.com/office/drawing/2014/main" id="{5C671345-2567-22DD-D279-9D8AF310F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36563" y="-44450"/>
            <a:ext cx="8575675" cy="2025650"/>
          </a:xfrm>
          <a:prstGeom prst="rect">
            <a:avLst/>
          </a:prstGeom>
          <a:noFill/>
          <a:extLst>
            <a:ext uri="{909E8E84-426E-40DD-AFC4-6F175D3DCCD1}">
              <a14:hiddenFill xmlns:a14="http://schemas.microsoft.com/office/drawing/2010/main">
                <a:solidFill>
                  <a:srgbClr val="FFFFFF"/>
                </a:solidFill>
              </a14:hiddenFill>
            </a:ext>
          </a:extLst>
        </p:spPr>
      </p:pic>
      <p:pic>
        <p:nvPicPr>
          <p:cNvPr id="138249" name="Picture 9">
            <a:extLst>
              <a:ext uri="{FF2B5EF4-FFF2-40B4-BE49-F238E27FC236}">
                <a16:creationId xmlns:a16="http://schemas.microsoft.com/office/drawing/2014/main" id="{978701D3-0BDC-3A75-1431-B4A8FD363A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rot="-36210">
            <a:off x="625475" y="1465263"/>
            <a:ext cx="906463" cy="650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A3B374-A1E2-13D7-8324-02E50A32BA78}"/>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86C4945-E449-85D1-1358-09E53E28A7E4}"/>
              </a:ext>
            </a:extLst>
          </p:cNvPr>
          <p:cNvSpPr>
            <a:spLocks noGrp="1"/>
          </p:cNvSpPr>
          <p:nvPr>
            <p:ph type="body" orient="vert" idx="1"/>
          </p:nvPr>
        </p:nvSpPr>
        <p:spPr>
          <a:xfrm>
            <a:off x="628650" y="1825625"/>
            <a:ext cx="7886700" cy="43513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4070692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7DA8676-FC21-5FC1-B635-C76243F0AAC9}"/>
              </a:ext>
            </a:extLst>
          </p:cNvPr>
          <p:cNvSpPr>
            <a:spLocks noGrp="1"/>
          </p:cNvSpPr>
          <p:nvPr>
            <p:ph type="title" orient="vert"/>
          </p:nvPr>
        </p:nvSpPr>
        <p:spPr>
          <a:xfrm>
            <a:off x="6543675" y="365125"/>
            <a:ext cx="1971675" cy="5811838"/>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A9EA2E6-3EA4-CFFB-DD07-F987F4E359A1}"/>
              </a:ext>
            </a:extLst>
          </p:cNvPr>
          <p:cNvSpPr>
            <a:spLocks noGrp="1"/>
          </p:cNvSpPr>
          <p:nvPr>
            <p:ph type="body" orient="vert" idx="1"/>
          </p:nvPr>
        </p:nvSpPr>
        <p:spPr>
          <a:xfrm>
            <a:off x="628650" y="365125"/>
            <a:ext cx="5762625" cy="58118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6058072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404743E0-E6EB-6615-D64D-148F5A3305E8}"/>
              </a:ext>
            </a:extLst>
          </p:cNvPr>
          <p:cNvSpPr>
            <a:spLocks noGrp="1"/>
          </p:cNvSpPr>
          <p:nvPr>
            <p:ph/>
          </p:nvPr>
        </p:nvSpPr>
        <p:spPr>
          <a:xfrm>
            <a:off x="628650" y="365125"/>
            <a:ext cx="7886700" cy="58118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6979940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5DA2D8-1AE2-1536-575D-B0A32D17A9D8}"/>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168629-BAC8-DCEB-65AC-B37F14BFC611}"/>
              </a:ext>
            </a:extLst>
          </p:cNvPr>
          <p:cNvSpPr>
            <a:spLocks noGrp="1"/>
          </p:cNvSpPr>
          <p:nvPr>
            <p:ph idx="1"/>
          </p:nvPr>
        </p:nvSpPr>
        <p:spPr>
          <a:xfrm>
            <a:off x="628650" y="1825625"/>
            <a:ext cx="788670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7329225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17392-4EF6-E128-F9E3-AF81847D304F}"/>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62ED15A-7C06-02C4-7738-8C899A40865E}"/>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Tree>
    <p:extLst>
      <p:ext uri="{BB962C8B-B14F-4D97-AF65-F5344CB8AC3E}">
        <p14:creationId xmlns:p14="http://schemas.microsoft.com/office/powerpoint/2010/main" val="11644660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C0980-ACAD-0B5D-A6C5-1F6A2BFA1D0A}"/>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8BFDDB5-3999-0D71-C512-DE230CBA2F3C}"/>
              </a:ext>
            </a:extLst>
          </p:cNvPr>
          <p:cNvSpPr>
            <a:spLocks noGrp="1"/>
          </p:cNvSpPr>
          <p:nvPr>
            <p:ph sz="half" idx="1"/>
          </p:nvPr>
        </p:nvSpPr>
        <p:spPr>
          <a:xfrm>
            <a:off x="628650" y="1825625"/>
            <a:ext cx="386715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50D756D-B19A-05A6-5F69-714A88E50FAC}"/>
              </a:ext>
            </a:extLst>
          </p:cNvPr>
          <p:cNvSpPr>
            <a:spLocks noGrp="1"/>
          </p:cNvSpPr>
          <p:nvPr>
            <p:ph sz="half" idx="2"/>
          </p:nvPr>
        </p:nvSpPr>
        <p:spPr>
          <a:xfrm>
            <a:off x="4648200" y="1825625"/>
            <a:ext cx="386715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6098413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DAE977-EC36-9644-EBA4-45D9B01FE856}"/>
              </a:ext>
            </a:extLst>
          </p:cNvPr>
          <p:cNvSpPr>
            <a:spLocks noGrp="1"/>
          </p:cNvSpPr>
          <p:nvPr>
            <p:ph type="title"/>
          </p:nvPr>
        </p:nvSpPr>
        <p:spPr>
          <a:xfrm>
            <a:off x="630238"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F7FDA3-8786-888F-96B3-E2D4D67F7DA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8C71D1A-D79D-F313-BE34-7CE66B6359D9}"/>
              </a:ext>
            </a:extLst>
          </p:cNvPr>
          <p:cNvSpPr>
            <a:spLocks noGrp="1"/>
          </p:cNvSpPr>
          <p:nvPr>
            <p:ph sz="half" idx="2"/>
          </p:nvPr>
        </p:nvSpPr>
        <p:spPr>
          <a:xfrm>
            <a:off x="630238" y="2505075"/>
            <a:ext cx="3868737"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9E06A04-CD50-5307-AA69-1C154D23158B}"/>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A1374B1-EBEB-60ED-D612-73B2B5730487}"/>
              </a:ext>
            </a:extLst>
          </p:cNvPr>
          <p:cNvSpPr>
            <a:spLocks noGrp="1"/>
          </p:cNvSpPr>
          <p:nvPr>
            <p:ph sz="quarter" idx="4"/>
          </p:nvPr>
        </p:nvSpPr>
        <p:spPr>
          <a:xfrm>
            <a:off x="4629150" y="2505075"/>
            <a:ext cx="3887788"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698796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E2353-F62D-F08F-840A-F5019EF2E84E}"/>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Tree>
    <p:extLst>
      <p:ext uri="{BB962C8B-B14F-4D97-AF65-F5344CB8AC3E}">
        <p14:creationId xmlns:p14="http://schemas.microsoft.com/office/powerpoint/2010/main" val="22220518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769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CBFEAB-2872-339C-74A8-D091F00B2E7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F7780B1-D97D-60FA-D44E-6A114D99507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9E41EED-B890-8EBA-3EDE-D7108C6E4C7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Tree>
    <p:extLst>
      <p:ext uri="{BB962C8B-B14F-4D97-AF65-F5344CB8AC3E}">
        <p14:creationId xmlns:p14="http://schemas.microsoft.com/office/powerpoint/2010/main" val="23101846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381AF-581A-76FB-55B1-06B3F9FE5BF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6B93FA5-4410-DEBA-CD3F-40D7640232D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350F4BA-3D0F-D9BC-B8BA-EA43DA63C81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Tree>
    <p:extLst>
      <p:ext uri="{BB962C8B-B14F-4D97-AF65-F5344CB8AC3E}">
        <p14:creationId xmlns:p14="http://schemas.microsoft.com/office/powerpoint/2010/main" val="4887296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654" name="Picture 78">
            <a:extLst>
              <a:ext uri="{FF2B5EF4-FFF2-40B4-BE49-F238E27FC236}">
                <a16:creationId xmlns:a16="http://schemas.microsoft.com/office/drawing/2014/main" id="{05FA30AE-0CAE-635C-9FB8-EF6E576DFAF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655" name="Picture 79">
            <a:extLst>
              <a:ext uri="{FF2B5EF4-FFF2-40B4-BE49-F238E27FC236}">
                <a16:creationId xmlns:a16="http://schemas.microsoft.com/office/drawing/2014/main" id="{D87C0684-7195-0CE3-5B51-F631AB0EDF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101013" y="188913"/>
            <a:ext cx="779462" cy="823912"/>
          </a:xfrm>
          <a:prstGeom prst="rect">
            <a:avLst/>
          </a:prstGeom>
          <a:noFill/>
          <a:extLst>
            <a:ext uri="{909E8E84-426E-40DD-AFC4-6F175D3DCCD1}">
              <a14:hiddenFill xmlns:a14="http://schemas.microsoft.com/office/drawing/2010/main">
                <a:solidFill>
                  <a:srgbClr val="FFFFFF"/>
                </a:solidFill>
              </a14:hiddenFill>
            </a:ext>
          </a:extLst>
        </p:spPr>
      </p:pic>
      <p:sp>
        <p:nvSpPr>
          <p:cNvPr id="24656" name="WordArt 80">
            <a:extLst>
              <a:ext uri="{FF2B5EF4-FFF2-40B4-BE49-F238E27FC236}">
                <a16:creationId xmlns:a16="http://schemas.microsoft.com/office/drawing/2014/main" id="{87DD9430-E615-41FC-BB2B-37CD02FAF519}"/>
              </a:ext>
            </a:extLst>
          </p:cNvPr>
          <p:cNvSpPr>
            <a:spLocks noChangeArrowheads="1" noChangeShapeType="1" noTextEdit="1"/>
          </p:cNvSpPr>
          <p:nvPr userDrawn="1"/>
        </p:nvSpPr>
        <p:spPr bwMode="auto">
          <a:xfrm>
            <a:off x="1331913" y="404813"/>
            <a:ext cx="6213475" cy="508000"/>
          </a:xfrm>
          <a:prstGeom prst="rect">
            <a:avLst/>
          </a:prstGeom>
        </p:spPr>
        <p:txBody>
          <a:bodyPr wrap="none" fromWordArt="1">
            <a:prstTxWarp prst="textPlain">
              <a:avLst>
                <a:gd name="adj" fmla="val 50000"/>
              </a:avLst>
            </a:prstTxWarp>
          </a:bodyPr>
          <a:lstStyle/>
          <a:p>
            <a:r>
              <a:rPr lang="en-US" sz="3200" i="1" kern="10">
                <a:ln w="9525">
                  <a:solidFill>
                    <a:srgbClr val="969696"/>
                  </a:solidFill>
                  <a:round/>
                </a:ln>
                <a:solidFill>
                  <a:srgbClr val="FFFFFF"/>
                </a:solidFill>
                <a:effectLst>
                  <a:outerShdw dist="35921" dir="2700000" algn="ctr" rotWithShape="0">
                    <a:srgbClr val="808080">
                      <a:alpha val="80000"/>
                    </a:srgbClr>
                  </a:outerShdw>
                </a:effectLst>
                <a:latin typeface="Arial Black" panose="020B0A04020102020204" pitchFamily="34" charset="0"/>
              </a:rPr>
              <a:t>Επιστημονική μεθοδολογία</a:t>
            </a:r>
            <a:endParaRPr lang="el-GR" sz="3200" i="1" kern="10">
              <a:ln w="9525">
                <a:solidFill>
                  <a:srgbClr val="969696"/>
                </a:solidFill>
                <a:round/>
              </a:ln>
              <a:solidFill>
                <a:srgbClr val="FFFFFF"/>
              </a:solidFill>
              <a:effectLst>
                <a:outerShdw dist="35921" dir="2700000" algn="ctr" rotWithShape="0">
                  <a:srgbClr val="808080">
                    <a:alpha val="80000"/>
                  </a:srgbClr>
                </a:outerShdw>
              </a:effectLst>
              <a:latin typeface="Arial Black" panose="020B0A04020102020204" pitchFamily="34" charset="0"/>
            </a:endParaRPr>
          </a:p>
        </p:txBody>
      </p:sp>
      <p:sp>
        <p:nvSpPr>
          <p:cNvPr id="24657" name="WordArt 81">
            <a:extLst>
              <a:ext uri="{FF2B5EF4-FFF2-40B4-BE49-F238E27FC236}">
                <a16:creationId xmlns:a16="http://schemas.microsoft.com/office/drawing/2014/main" id="{4CEB7268-9C4D-EAF1-84D7-9DF0FD478921}"/>
              </a:ext>
            </a:extLst>
          </p:cNvPr>
          <p:cNvSpPr>
            <a:spLocks noChangeArrowheads="1" noChangeShapeType="1" noTextEdit="1"/>
          </p:cNvSpPr>
          <p:nvPr userDrawn="1"/>
        </p:nvSpPr>
        <p:spPr bwMode="auto">
          <a:xfrm rot="5400000">
            <a:off x="8490744" y="1088232"/>
            <a:ext cx="720725" cy="217487"/>
          </a:xfrm>
          <a:prstGeom prst="rect">
            <a:avLst/>
          </a:prstGeom>
        </p:spPr>
        <p:txBody>
          <a:bodyPr wrap="none" fromWordArt="1">
            <a:prstTxWarp prst="textPlain">
              <a:avLst>
                <a:gd name="adj" fmla="val 50000"/>
              </a:avLst>
            </a:prstTxWarp>
          </a:bodyPr>
          <a:lstStyle/>
          <a:p>
            <a:r>
              <a:rPr lang="en-US" sz="3600" i="1" kern="10">
                <a:ln w="9525">
                  <a:solidFill>
                    <a:srgbClr val="DDDDDD"/>
                  </a:solidFill>
                  <a:round/>
                </a:ln>
                <a:solidFill>
                  <a:schemeClr val="bg1"/>
                </a:solidFill>
                <a:effectLst>
                  <a:outerShdw dist="35921" dir="2700000" algn="ctr" rotWithShape="0">
                    <a:srgbClr val="808080">
                      <a:alpha val="80000"/>
                    </a:srgbClr>
                  </a:outerShdw>
                </a:effectLst>
                <a:latin typeface="Arial Black" panose="020B0A04020102020204" pitchFamily="34" charset="0"/>
              </a:rPr>
              <a:t>EI-2</a:t>
            </a:r>
            <a:endParaRPr lang="el-GR" sz="3600" i="1" kern="10">
              <a:ln w="9525">
                <a:solidFill>
                  <a:srgbClr val="DDDDDD"/>
                </a:solidFill>
                <a:round/>
              </a:ln>
              <a:solidFill>
                <a:schemeClr val="bg1"/>
              </a:solidFill>
              <a:effectLst>
                <a:outerShdw dist="35921" dir="2700000" algn="ctr" rotWithShape="0">
                  <a:srgbClr val="808080">
                    <a:alpha val="80000"/>
                  </a:srgbClr>
                </a:outerShdw>
              </a:effectLst>
              <a:latin typeface="Arial Black" panose="020B0A04020102020204" pitchFamily="34" charset="0"/>
            </a:endParaRPr>
          </a:p>
        </p:txBody>
      </p:sp>
      <p:pic>
        <p:nvPicPr>
          <p:cNvPr id="24658" name="Picture 82">
            <a:extLst>
              <a:ext uri="{FF2B5EF4-FFF2-40B4-BE49-F238E27FC236}">
                <a16:creationId xmlns:a16="http://schemas.microsoft.com/office/drawing/2014/main" id="{604808DF-6F1E-D02E-E60C-D613234A889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rot="2514751">
            <a:off x="38100" y="6242050"/>
            <a:ext cx="838200" cy="601663"/>
          </a:xfrm>
          <a:prstGeom prst="rect">
            <a:avLst/>
          </a:prstGeom>
          <a:noFill/>
          <a:extLst>
            <a:ext uri="{909E8E84-426E-40DD-AFC4-6F175D3DCCD1}">
              <a14:hiddenFill xmlns:a14="http://schemas.microsoft.com/office/drawing/2010/main">
                <a:solidFill>
                  <a:srgbClr val="FFFFFF"/>
                </a:solidFill>
              </a14:hiddenFill>
            </a:ext>
          </a:extLst>
        </p:spPr>
      </p:pic>
      <p:sp>
        <p:nvSpPr>
          <p:cNvPr id="24659" name="AutoShape 83">
            <a:extLst>
              <a:ext uri="{FF2B5EF4-FFF2-40B4-BE49-F238E27FC236}">
                <a16:creationId xmlns:a16="http://schemas.microsoft.com/office/drawing/2014/main" id="{5FC1F3E2-A514-94AA-AD4D-62708B09729A}"/>
              </a:ext>
            </a:extLst>
          </p:cNvPr>
          <p:cNvSpPr>
            <a:spLocks noChangeArrowheads="1"/>
          </p:cNvSpPr>
          <p:nvPr userDrawn="1"/>
        </p:nvSpPr>
        <p:spPr bwMode="auto">
          <a:xfrm>
            <a:off x="503238" y="981075"/>
            <a:ext cx="8064500" cy="5400675"/>
          </a:xfrm>
          <a:prstGeom prst="roundRect">
            <a:avLst>
              <a:gd name="adj" fmla="val 12296"/>
            </a:avLst>
          </a:pr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es.flinders.edu.au/~mattom/science+society/lectures/lecture9.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nature.com/news/2002/021118/full/021118-1.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9">
            <a:extLst>
              <a:ext uri="{FF2B5EF4-FFF2-40B4-BE49-F238E27FC236}">
                <a16:creationId xmlns:a16="http://schemas.microsoft.com/office/drawing/2014/main" id="{856FE19B-DFBC-A162-83EF-B0B37CB9E9FB}"/>
              </a:ext>
            </a:extLst>
          </p:cNvPr>
          <p:cNvSpPr>
            <a:spLocks noGrp="1" noChangeArrowheads="1"/>
          </p:cNvSpPr>
          <p:nvPr>
            <p:ph type="ctrTitle"/>
          </p:nvPr>
        </p:nvSpPr>
        <p:spPr bwMode="auto">
          <a:xfrm>
            <a:off x="852488" y="2130425"/>
            <a:ext cx="7605712"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sz="4000" dirty="0" err="1"/>
              <a:t>Ιστορί</a:t>
            </a:r>
            <a:r>
              <a:rPr lang="en-US" altLang="el-GR" sz="4000" dirty="0"/>
              <a:t>α της Επιστήμης</a:t>
            </a:r>
            <a:br>
              <a:rPr lang="en-US" altLang="el-GR" sz="4000" dirty="0"/>
            </a:br>
            <a:r>
              <a:rPr lang="en-US" altLang="el-GR" sz="4000" dirty="0"/>
              <a:t>Ιστορία της Φιλοσοφίας</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01F7BB7-9A47-6185-B5D5-F107C451C5E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Αίγυπτος: Αιγύπτου: Εξέλιξη των Πυραμίδων</a:t>
            </a:r>
          </a:p>
        </p:txBody>
      </p:sp>
      <p:grpSp>
        <p:nvGrpSpPr>
          <p:cNvPr id="192517" name="Group 5">
            <a:extLst>
              <a:ext uri="{FF2B5EF4-FFF2-40B4-BE49-F238E27FC236}">
                <a16:creationId xmlns:a16="http://schemas.microsoft.com/office/drawing/2014/main" id="{FCFA6F9C-31E6-9EFB-116E-F9A9FD5DDE87}"/>
              </a:ext>
            </a:extLst>
          </p:cNvPr>
          <p:cNvGrpSpPr/>
          <p:nvPr/>
        </p:nvGrpSpPr>
        <p:grpSpPr>
          <a:xfrm>
            <a:off x="1004888" y="4794250"/>
            <a:ext cx="2733675" cy="911225"/>
            <a:chOff x="748" y="2704"/>
            <a:chExt cx="1678" cy="817"/>
          </a:xfrm>
        </p:grpSpPr>
        <p:sp>
          <p:nvSpPr>
            <p:cNvPr id="192518" name="AutoShape 6">
              <a:extLst>
                <a:ext uri="{FF2B5EF4-FFF2-40B4-BE49-F238E27FC236}">
                  <a16:creationId xmlns:a16="http://schemas.microsoft.com/office/drawing/2014/main" id="{42DC9A6B-7802-6A44-EE2D-FCBB84A06763}"/>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2519" name="Text Box 7">
              <a:extLst>
                <a:ext uri="{FF2B5EF4-FFF2-40B4-BE49-F238E27FC236}">
                  <a16:creationId xmlns:a16="http://schemas.microsoft.com/office/drawing/2014/main" id="{DF540B0B-E9F6-9C49-3265-25DA031E1B87}"/>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464600"/>
                  </a:solidFill>
                  <a:latin typeface="Verdana" panose="020B0604030504040204" pitchFamily="34" charset="0"/>
                </a:rPr>
                <a:t>Snefru</a:t>
              </a:r>
            </a:p>
            <a:p>
              <a:r>
                <a:rPr lang="en-US" altLang="el-GR">
                  <a:solidFill>
                    <a:srgbClr val="464600"/>
                  </a:solidFill>
                  <a:latin typeface="Verdana" panose="020B0604030504040204" pitchFamily="34" charset="0"/>
                </a:rPr>
                <a:t>2575-2551 Π.Χ.</a:t>
              </a:r>
            </a:p>
          </p:txBody>
        </p:sp>
      </p:grpSp>
      <p:grpSp>
        <p:nvGrpSpPr>
          <p:cNvPr id="192529" name="Group 17">
            <a:extLst>
              <a:ext uri="{FF2B5EF4-FFF2-40B4-BE49-F238E27FC236}">
                <a16:creationId xmlns:a16="http://schemas.microsoft.com/office/drawing/2014/main" id="{CEE04C6E-A0D7-8A4D-9016-9B1D30775D58}"/>
              </a:ext>
            </a:extLst>
          </p:cNvPr>
          <p:cNvGrpSpPr/>
          <p:nvPr/>
        </p:nvGrpSpPr>
        <p:grpSpPr>
          <a:xfrm>
            <a:off x="3965575" y="4795838"/>
            <a:ext cx="4249738" cy="911225"/>
            <a:chOff x="748" y="2704"/>
            <a:chExt cx="1678" cy="817"/>
          </a:xfrm>
        </p:grpSpPr>
        <p:sp>
          <p:nvSpPr>
            <p:cNvPr id="192530" name="AutoShape 18">
              <a:extLst>
                <a:ext uri="{FF2B5EF4-FFF2-40B4-BE49-F238E27FC236}">
                  <a16:creationId xmlns:a16="http://schemas.microsoft.com/office/drawing/2014/main" id="{B1EE3446-FCE8-E0F0-705D-38DCA77B6342}"/>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2531" name="Text Box 19">
              <a:extLst>
                <a:ext uri="{FF2B5EF4-FFF2-40B4-BE49-F238E27FC236}">
                  <a16:creationId xmlns:a16="http://schemas.microsoft.com/office/drawing/2014/main" id="{C79CA7F8-0E6F-637B-447F-7036A9A33C17}"/>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464600"/>
                  </a:solidFill>
                  <a:latin typeface="Verdana" panose="020B0604030504040204" pitchFamily="34" charset="0"/>
                </a:rPr>
                <a:t>Ενδιάμεση πυραμίδα</a:t>
              </a:r>
            </a:p>
            <a:p>
              <a:r>
                <a:rPr lang="en-US" altLang="el-GR">
                  <a:solidFill>
                    <a:srgbClr val="464600"/>
                  </a:solidFill>
                  <a:latin typeface="Verdana" panose="020B0604030504040204" pitchFamily="34" charset="0"/>
                </a:rPr>
                <a:t>Maidum, Αίγυπτος</a:t>
              </a:r>
            </a:p>
          </p:txBody>
        </p:sp>
      </p:grpSp>
      <p:grpSp>
        <p:nvGrpSpPr>
          <p:cNvPr id="192533" name="Group 21">
            <a:extLst>
              <a:ext uri="{FF2B5EF4-FFF2-40B4-BE49-F238E27FC236}">
                <a16:creationId xmlns:a16="http://schemas.microsoft.com/office/drawing/2014/main" id="{1BDA696A-C7D3-CFB2-CABA-47F666A918E4}"/>
              </a:ext>
            </a:extLst>
          </p:cNvPr>
          <p:cNvGrpSpPr/>
          <p:nvPr/>
        </p:nvGrpSpPr>
        <p:grpSpPr>
          <a:xfrm>
            <a:off x="928688" y="6008688"/>
            <a:ext cx="1746250" cy="530225"/>
            <a:chOff x="748" y="2704"/>
            <a:chExt cx="1678" cy="817"/>
          </a:xfrm>
        </p:grpSpPr>
        <p:sp>
          <p:nvSpPr>
            <p:cNvPr id="192534" name="AutoShape 22">
              <a:extLst>
                <a:ext uri="{FF2B5EF4-FFF2-40B4-BE49-F238E27FC236}">
                  <a16:creationId xmlns:a16="http://schemas.microsoft.com/office/drawing/2014/main" id="{E9A94B9D-7BEB-17AE-A042-BB89D8193B02}"/>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2535" name="Text Box 23">
              <a:extLst>
                <a:ext uri="{FF2B5EF4-FFF2-40B4-BE49-F238E27FC236}">
                  <a16:creationId xmlns:a16="http://schemas.microsoft.com/office/drawing/2014/main" id="{0153E3BC-46D6-9DE3-DCFF-8E925C5FAB1E}"/>
                </a:ext>
              </a:extLst>
            </p:cNvPr>
            <p:cNvSpPr txBox="1">
              <a:spLocks noChangeArrowheads="1"/>
            </p:cNvSpPr>
            <p:nvPr/>
          </p:nvSpPr>
          <p:spPr bwMode="auto">
            <a:xfrm>
              <a:off x="884" y="2841"/>
              <a:ext cx="1283"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Djoser</a:t>
              </a:r>
            </a:p>
            <a:p>
              <a:r>
                <a:rPr lang="en-US" altLang="el-GR" sz="1000">
                  <a:solidFill>
                    <a:srgbClr val="464600"/>
                  </a:solidFill>
                  <a:latin typeface="Verdana" panose="020B0604030504040204" pitchFamily="34" charset="0"/>
                </a:rPr>
                <a:t>2630-2611 Π.Χ.</a:t>
              </a:r>
            </a:p>
          </p:txBody>
        </p:sp>
      </p:grpSp>
      <p:sp>
        <p:nvSpPr>
          <p:cNvPr id="192536" name="AutoShape 24">
            <a:extLst>
              <a:ext uri="{FF2B5EF4-FFF2-40B4-BE49-F238E27FC236}">
                <a16:creationId xmlns:a16="http://schemas.microsoft.com/office/drawing/2014/main" id="{2CE168A8-17C8-5DC5-1F48-CC19A58A32A2}"/>
              </a:ext>
            </a:extLst>
          </p:cNvPr>
          <p:cNvSpPr>
            <a:spLocks noChangeArrowheads="1"/>
          </p:cNvSpPr>
          <p:nvPr/>
        </p:nvSpPr>
        <p:spPr bwMode="auto">
          <a:xfrm>
            <a:off x="2703513" y="6159500"/>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92537" name="Picture 25">
            <a:extLst>
              <a:ext uri="{FF2B5EF4-FFF2-40B4-BE49-F238E27FC236}">
                <a16:creationId xmlns:a16="http://schemas.microsoft.com/office/drawing/2014/main" id="{6AF1E556-88A5-5AAD-AF21-45286D8CB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37" t="3500" r="8737" b="3000"/>
          <a:stretch>
            <a:fillRect/>
          </a:stretch>
        </p:blipFill>
        <p:spPr bwMode="auto">
          <a:xfrm>
            <a:off x="1811338" y="1987550"/>
            <a:ext cx="1169987" cy="2579688"/>
          </a:xfrm>
          <a:prstGeom prst="rect">
            <a:avLst/>
          </a:prstGeom>
          <a:noFill/>
          <a:extLst>
            <a:ext uri="{909E8E84-426E-40DD-AFC4-6F175D3DCCD1}">
              <a14:hiddenFill xmlns:a14="http://schemas.microsoft.com/office/drawing/2010/main">
                <a:solidFill>
                  <a:srgbClr val="FFFFFF"/>
                </a:solidFill>
              </a14:hiddenFill>
            </a:ext>
          </a:extLst>
        </p:spPr>
      </p:pic>
      <p:pic>
        <p:nvPicPr>
          <p:cNvPr id="192538" name="Picture 26">
            <a:extLst>
              <a:ext uri="{FF2B5EF4-FFF2-40B4-BE49-F238E27FC236}">
                <a16:creationId xmlns:a16="http://schemas.microsoft.com/office/drawing/2014/main" id="{8527A040-A472-C1CF-7810-1ABB255B6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30" t="4445" r="4558" b="5080"/>
          <a:stretch>
            <a:fillRect/>
          </a:stretch>
        </p:blipFill>
        <p:spPr bwMode="auto">
          <a:xfrm>
            <a:off x="4395788" y="1852613"/>
            <a:ext cx="3363912" cy="2714625"/>
          </a:xfrm>
          <a:prstGeom prst="rect">
            <a:avLst/>
          </a:prstGeom>
          <a:noFill/>
          <a:extLst>
            <a:ext uri="{909E8E84-426E-40DD-AFC4-6F175D3DCCD1}">
              <a14:hiddenFill xmlns:a14="http://schemas.microsoft.com/office/drawing/2010/main">
                <a:solidFill>
                  <a:srgbClr val="FFFFFF"/>
                </a:solidFill>
              </a14:hiddenFill>
            </a:ext>
          </a:extLst>
        </p:spPr>
      </p:pic>
      <p:grpSp>
        <p:nvGrpSpPr>
          <p:cNvPr id="192539" name="Group 27">
            <a:extLst>
              <a:ext uri="{FF2B5EF4-FFF2-40B4-BE49-F238E27FC236}">
                <a16:creationId xmlns:a16="http://schemas.microsoft.com/office/drawing/2014/main" id="{C68919D0-70ED-369B-21AE-CE0F3CD11E8D}"/>
              </a:ext>
            </a:extLst>
          </p:cNvPr>
          <p:cNvGrpSpPr/>
          <p:nvPr/>
        </p:nvGrpSpPr>
        <p:grpSpPr>
          <a:xfrm>
            <a:off x="3489325" y="6008688"/>
            <a:ext cx="1746250" cy="530225"/>
            <a:chOff x="748" y="2704"/>
            <a:chExt cx="1678" cy="817"/>
          </a:xfrm>
        </p:grpSpPr>
        <p:sp>
          <p:nvSpPr>
            <p:cNvPr id="192540" name="AutoShape 28">
              <a:extLst>
                <a:ext uri="{FF2B5EF4-FFF2-40B4-BE49-F238E27FC236}">
                  <a16:creationId xmlns:a16="http://schemas.microsoft.com/office/drawing/2014/main" id="{152ED5A7-1644-3535-B182-372F72D702B8}"/>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2541" name="Text Box 29">
              <a:extLst>
                <a:ext uri="{FF2B5EF4-FFF2-40B4-BE49-F238E27FC236}">
                  <a16:creationId xmlns:a16="http://schemas.microsoft.com/office/drawing/2014/main" id="{58F3B3BC-C68A-3697-D92E-6053E187F47B}"/>
                </a:ext>
              </a:extLst>
            </p:cNvPr>
            <p:cNvSpPr txBox="1">
              <a:spLocks noChangeArrowheads="1"/>
            </p:cNvSpPr>
            <p:nvPr/>
          </p:nvSpPr>
          <p:spPr bwMode="auto">
            <a:xfrm>
              <a:off x="884" y="2841"/>
              <a:ext cx="1283" cy="6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Snefru</a:t>
              </a:r>
            </a:p>
            <a:p>
              <a:r>
                <a:rPr lang="en-US" altLang="el-GR" sz="1000">
                  <a:solidFill>
                    <a:srgbClr val="464600"/>
                  </a:solidFill>
                  <a:latin typeface="Verdana" panose="020B0604030504040204" pitchFamily="34" charset="0"/>
                </a:rPr>
                <a:t>2575-2551 Π.Χ.</a:t>
              </a:r>
            </a:p>
          </p:txBody>
        </p:sp>
      </p:grpSp>
      <p:sp>
        <p:nvSpPr>
          <p:cNvPr id="192542" name="AutoShape 30">
            <a:extLst>
              <a:ext uri="{FF2B5EF4-FFF2-40B4-BE49-F238E27FC236}">
                <a16:creationId xmlns:a16="http://schemas.microsoft.com/office/drawing/2014/main" id="{A8FD63BA-3FE7-FC89-9B2A-213F5C762E54}"/>
              </a:ext>
            </a:extLst>
          </p:cNvPr>
          <p:cNvSpPr>
            <a:spLocks noChangeArrowheads="1"/>
          </p:cNvSpPr>
          <p:nvPr/>
        </p:nvSpPr>
        <p:spPr bwMode="auto">
          <a:xfrm>
            <a:off x="5254625" y="6161088"/>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92543" name="AutoShape 31">
            <a:extLst>
              <a:ext uri="{FF2B5EF4-FFF2-40B4-BE49-F238E27FC236}">
                <a16:creationId xmlns:a16="http://schemas.microsoft.com/office/drawing/2014/main" id="{29812E14-89CD-610A-093C-39D039950878}"/>
              </a:ext>
            </a:extLst>
          </p:cNvPr>
          <p:cNvSpPr>
            <a:spLocks noChangeArrowheads="1"/>
          </p:cNvSpPr>
          <p:nvPr/>
        </p:nvSpPr>
        <p:spPr bwMode="auto">
          <a:xfrm>
            <a:off x="5254625" y="6161088"/>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2544" name="Group 32">
            <a:extLst>
              <a:ext uri="{FF2B5EF4-FFF2-40B4-BE49-F238E27FC236}">
                <a16:creationId xmlns:a16="http://schemas.microsoft.com/office/drawing/2014/main" id="{CDE0ABB9-DFDD-89B7-D29C-B54611829CC3}"/>
              </a:ext>
            </a:extLst>
          </p:cNvPr>
          <p:cNvGrpSpPr/>
          <p:nvPr/>
        </p:nvGrpSpPr>
        <p:grpSpPr>
          <a:xfrm>
            <a:off x="6056313" y="6008688"/>
            <a:ext cx="1746250" cy="530225"/>
            <a:chOff x="748" y="2704"/>
            <a:chExt cx="1678" cy="817"/>
          </a:xfrm>
        </p:grpSpPr>
        <p:sp>
          <p:nvSpPr>
            <p:cNvPr id="192545" name="AutoShape 33">
              <a:extLst>
                <a:ext uri="{FF2B5EF4-FFF2-40B4-BE49-F238E27FC236}">
                  <a16:creationId xmlns:a16="http://schemas.microsoft.com/office/drawing/2014/main" id="{B4796A7A-8D69-B78E-9FF1-22C0A2E6A982}"/>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2546" name="Text Box 34">
              <a:extLst>
                <a:ext uri="{FF2B5EF4-FFF2-40B4-BE49-F238E27FC236}">
                  <a16:creationId xmlns:a16="http://schemas.microsoft.com/office/drawing/2014/main" id="{7D241D52-0B6C-2A99-AB7B-286002F6C3D5}"/>
                </a:ext>
              </a:extLst>
            </p:cNvPr>
            <p:cNvSpPr txBox="1">
              <a:spLocks noChangeArrowheads="1"/>
            </p:cNvSpPr>
            <p:nvPr/>
          </p:nvSpPr>
          <p:spPr bwMode="auto">
            <a:xfrm>
              <a:off x="884" y="2841"/>
              <a:ext cx="1283"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Χέοψ/Χέοψ</a:t>
              </a:r>
            </a:p>
            <a:p>
              <a:r>
                <a:rPr lang="en-US" altLang="el-GR" sz="1000">
                  <a:solidFill>
                    <a:srgbClr val="464600"/>
                  </a:solidFill>
                  <a:latin typeface="Verdana" panose="020B0604030504040204" pitchFamily="34" charset="0"/>
                </a:rPr>
                <a:t>2551-2528 Π.Χ.</a:t>
              </a:r>
            </a:p>
          </p:txBody>
        </p:sp>
      </p:grpSp>
      <p:sp>
        <p:nvSpPr>
          <p:cNvPr id="192547" name="Text Box 35">
            <a:extLst>
              <a:ext uri="{FF2B5EF4-FFF2-40B4-BE49-F238E27FC236}">
                <a16:creationId xmlns:a16="http://schemas.microsoft.com/office/drawing/2014/main" id="{10813071-286F-14E5-F1C3-467F4437AE71}"/>
              </a:ext>
            </a:extLst>
          </p:cNvPr>
          <p:cNvSpPr txBox="1">
            <a:spLocks noChangeArrowheads="1"/>
          </p:cNvSpPr>
          <p:nvPr/>
        </p:nvSpPr>
        <p:spPr bwMode="auto">
          <a:xfrm rot="5400000">
            <a:off x="816768" y="270748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www.touregypt.net</a:t>
            </a:r>
          </a:p>
        </p:txBody>
      </p:sp>
      <p:sp>
        <p:nvSpPr>
          <p:cNvPr id="192548" name="Text Box 36">
            <a:extLst>
              <a:ext uri="{FF2B5EF4-FFF2-40B4-BE49-F238E27FC236}">
                <a16:creationId xmlns:a16="http://schemas.microsoft.com/office/drawing/2014/main" id="{A616D621-C9FC-4863-DC02-05C4307136F0}"/>
              </a:ext>
            </a:extLst>
          </p:cNvPr>
          <p:cNvSpPr txBox="1">
            <a:spLocks noChangeArrowheads="1"/>
          </p:cNvSpPr>
          <p:nvPr/>
        </p:nvSpPr>
        <p:spPr bwMode="auto">
          <a:xfrm rot="5400000">
            <a:off x="3394869" y="25566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www.touregypt.net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CBAA759E-F984-BC85-AC71-3505C15FDB80}"/>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Αίγυπτος: Αιγύπτου: Εξέλιξη των Πυραμίδων</a:t>
            </a:r>
          </a:p>
        </p:txBody>
      </p:sp>
      <p:grpSp>
        <p:nvGrpSpPr>
          <p:cNvPr id="194563" name="Group 3">
            <a:extLst>
              <a:ext uri="{FF2B5EF4-FFF2-40B4-BE49-F238E27FC236}">
                <a16:creationId xmlns:a16="http://schemas.microsoft.com/office/drawing/2014/main" id="{EF7ABDA1-F1FB-2E1F-01FC-C28D8F1C2BAD}"/>
              </a:ext>
            </a:extLst>
          </p:cNvPr>
          <p:cNvGrpSpPr/>
          <p:nvPr/>
        </p:nvGrpSpPr>
        <p:grpSpPr>
          <a:xfrm>
            <a:off x="1004888" y="4794250"/>
            <a:ext cx="2733675" cy="911225"/>
            <a:chOff x="748" y="2704"/>
            <a:chExt cx="1678" cy="817"/>
          </a:xfrm>
        </p:grpSpPr>
        <p:sp>
          <p:nvSpPr>
            <p:cNvPr id="194564" name="AutoShape 4">
              <a:extLst>
                <a:ext uri="{FF2B5EF4-FFF2-40B4-BE49-F238E27FC236}">
                  <a16:creationId xmlns:a16="http://schemas.microsoft.com/office/drawing/2014/main" id="{9980D7BA-D11A-7338-1447-E0B52F9033F9}"/>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4565" name="Text Box 5">
              <a:extLst>
                <a:ext uri="{FF2B5EF4-FFF2-40B4-BE49-F238E27FC236}">
                  <a16:creationId xmlns:a16="http://schemas.microsoft.com/office/drawing/2014/main" id="{D317D4FE-7237-86F9-48C5-A14850F13670}"/>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464600"/>
                  </a:solidFill>
                  <a:latin typeface="Verdana" panose="020B0604030504040204" pitchFamily="34" charset="0"/>
                </a:rPr>
                <a:t>Χέοψ/Χέοψ</a:t>
              </a:r>
            </a:p>
            <a:p>
              <a:r>
                <a:rPr lang="en-US" altLang="el-GR">
                  <a:solidFill>
                    <a:srgbClr val="464600"/>
                  </a:solidFill>
                  <a:latin typeface="Verdana" panose="020B0604030504040204" pitchFamily="34" charset="0"/>
                </a:rPr>
                <a:t>2551-2528 Π.Χ.</a:t>
              </a:r>
            </a:p>
          </p:txBody>
        </p:sp>
      </p:grpSp>
      <p:sp>
        <p:nvSpPr>
          <p:cNvPr id="194566" name="Text Box 6">
            <a:extLst>
              <a:ext uri="{FF2B5EF4-FFF2-40B4-BE49-F238E27FC236}">
                <a16:creationId xmlns:a16="http://schemas.microsoft.com/office/drawing/2014/main" id="{83E2E918-5470-4761-E6C3-32B7259135E2}"/>
              </a:ext>
            </a:extLst>
          </p:cNvPr>
          <p:cNvSpPr txBox="1">
            <a:spLocks noChangeArrowheads="1"/>
          </p:cNvSpPr>
          <p:nvPr/>
        </p:nvSpPr>
        <p:spPr bwMode="auto">
          <a:xfrm rot="5400000">
            <a:off x="1423194" y="23280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www.touregypt.net</a:t>
            </a:r>
          </a:p>
        </p:txBody>
      </p:sp>
      <p:grpSp>
        <p:nvGrpSpPr>
          <p:cNvPr id="194567" name="Group 7">
            <a:extLst>
              <a:ext uri="{FF2B5EF4-FFF2-40B4-BE49-F238E27FC236}">
                <a16:creationId xmlns:a16="http://schemas.microsoft.com/office/drawing/2014/main" id="{578928DF-6D8B-3A3F-3982-182FAEA6576B}"/>
              </a:ext>
            </a:extLst>
          </p:cNvPr>
          <p:cNvGrpSpPr/>
          <p:nvPr/>
        </p:nvGrpSpPr>
        <p:grpSpPr>
          <a:xfrm>
            <a:off x="3965575" y="4795838"/>
            <a:ext cx="4249738" cy="911225"/>
            <a:chOff x="748" y="2704"/>
            <a:chExt cx="1678" cy="817"/>
          </a:xfrm>
        </p:grpSpPr>
        <p:sp>
          <p:nvSpPr>
            <p:cNvPr id="194568" name="AutoShape 8">
              <a:extLst>
                <a:ext uri="{FF2B5EF4-FFF2-40B4-BE49-F238E27FC236}">
                  <a16:creationId xmlns:a16="http://schemas.microsoft.com/office/drawing/2014/main" id="{8D8E5D9E-38D0-85ED-6FBE-D27C3A9EE2A7}"/>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4569" name="Text Box 9">
              <a:extLst>
                <a:ext uri="{FF2B5EF4-FFF2-40B4-BE49-F238E27FC236}">
                  <a16:creationId xmlns:a16="http://schemas.microsoft.com/office/drawing/2014/main" id="{FEE4E1B5-92D6-6176-4C9E-1DBCE4639287}"/>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464600"/>
                  </a:solidFill>
                  <a:latin typeface="Verdana" panose="020B0604030504040204" pitchFamily="34" charset="0"/>
                </a:rPr>
                <a:t>Ομαλές πυραμίδες</a:t>
              </a:r>
            </a:p>
            <a:p>
              <a:r>
                <a:rPr lang="en-US" altLang="el-GR">
                  <a:solidFill>
                    <a:srgbClr val="464600"/>
                  </a:solidFill>
                  <a:latin typeface="Verdana" panose="020B0604030504040204" pitchFamily="34" charset="0"/>
                </a:rPr>
                <a:t>Γκίζα, Αίγυπτος</a:t>
              </a:r>
            </a:p>
          </p:txBody>
        </p:sp>
      </p:grpSp>
      <p:grpSp>
        <p:nvGrpSpPr>
          <p:cNvPr id="194570" name="Group 10">
            <a:extLst>
              <a:ext uri="{FF2B5EF4-FFF2-40B4-BE49-F238E27FC236}">
                <a16:creationId xmlns:a16="http://schemas.microsoft.com/office/drawing/2014/main" id="{C7813C5F-29A0-0BB4-68D8-4136D9C8DC9C}"/>
              </a:ext>
            </a:extLst>
          </p:cNvPr>
          <p:cNvGrpSpPr/>
          <p:nvPr/>
        </p:nvGrpSpPr>
        <p:grpSpPr>
          <a:xfrm>
            <a:off x="928688" y="6008688"/>
            <a:ext cx="1746250" cy="530225"/>
            <a:chOff x="748" y="2704"/>
            <a:chExt cx="1678" cy="817"/>
          </a:xfrm>
        </p:grpSpPr>
        <p:sp>
          <p:nvSpPr>
            <p:cNvPr id="194571" name="AutoShape 11">
              <a:extLst>
                <a:ext uri="{FF2B5EF4-FFF2-40B4-BE49-F238E27FC236}">
                  <a16:creationId xmlns:a16="http://schemas.microsoft.com/office/drawing/2014/main" id="{99640F92-AEA4-DAE4-4389-FE9DB4836B1A}"/>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4572" name="Text Box 12">
              <a:extLst>
                <a:ext uri="{FF2B5EF4-FFF2-40B4-BE49-F238E27FC236}">
                  <a16:creationId xmlns:a16="http://schemas.microsoft.com/office/drawing/2014/main" id="{35C7D71D-814B-8223-27B7-587AA1672DCB}"/>
                </a:ext>
              </a:extLst>
            </p:cNvPr>
            <p:cNvSpPr txBox="1">
              <a:spLocks noChangeArrowheads="1"/>
            </p:cNvSpPr>
            <p:nvPr/>
          </p:nvSpPr>
          <p:spPr bwMode="auto">
            <a:xfrm>
              <a:off x="884" y="2841"/>
              <a:ext cx="1283"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Djoser</a:t>
              </a:r>
            </a:p>
            <a:p>
              <a:r>
                <a:rPr lang="en-US" altLang="el-GR" sz="1000">
                  <a:solidFill>
                    <a:srgbClr val="464600"/>
                  </a:solidFill>
                  <a:latin typeface="Verdana" panose="020B0604030504040204" pitchFamily="34" charset="0"/>
                </a:rPr>
                <a:t>2630-2611 Π.Χ.</a:t>
              </a:r>
            </a:p>
          </p:txBody>
        </p:sp>
      </p:grpSp>
      <p:sp>
        <p:nvSpPr>
          <p:cNvPr id="194573" name="AutoShape 13">
            <a:extLst>
              <a:ext uri="{FF2B5EF4-FFF2-40B4-BE49-F238E27FC236}">
                <a16:creationId xmlns:a16="http://schemas.microsoft.com/office/drawing/2014/main" id="{B5A0D922-4047-BA69-0BF5-ABB4924F7B01}"/>
              </a:ext>
            </a:extLst>
          </p:cNvPr>
          <p:cNvSpPr>
            <a:spLocks noChangeArrowheads="1"/>
          </p:cNvSpPr>
          <p:nvPr/>
        </p:nvSpPr>
        <p:spPr bwMode="auto">
          <a:xfrm>
            <a:off x="2703513" y="6159500"/>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4576" name="Group 16">
            <a:extLst>
              <a:ext uri="{FF2B5EF4-FFF2-40B4-BE49-F238E27FC236}">
                <a16:creationId xmlns:a16="http://schemas.microsoft.com/office/drawing/2014/main" id="{C13A96A3-21A4-6BDE-72A7-FC936C0197BE}"/>
              </a:ext>
            </a:extLst>
          </p:cNvPr>
          <p:cNvGrpSpPr/>
          <p:nvPr/>
        </p:nvGrpSpPr>
        <p:grpSpPr>
          <a:xfrm>
            <a:off x="3489325" y="6008688"/>
            <a:ext cx="1746250" cy="530225"/>
            <a:chOff x="748" y="2704"/>
            <a:chExt cx="1678" cy="817"/>
          </a:xfrm>
        </p:grpSpPr>
        <p:sp>
          <p:nvSpPr>
            <p:cNvPr id="194577" name="AutoShape 17">
              <a:extLst>
                <a:ext uri="{FF2B5EF4-FFF2-40B4-BE49-F238E27FC236}">
                  <a16:creationId xmlns:a16="http://schemas.microsoft.com/office/drawing/2014/main" id="{E018EF61-F6B9-8A62-66ED-3079B90C5911}"/>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4578" name="Text Box 18">
              <a:extLst>
                <a:ext uri="{FF2B5EF4-FFF2-40B4-BE49-F238E27FC236}">
                  <a16:creationId xmlns:a16="http://schemas.microsoft.com/office/drawing/2014/main" id="{38D4CD49-171B-41B5-FA02-6481A0FF1E86}"/>
                </a:ext>
              </a:extLst>
            </p:cNvPr>
            <p:cNvSpPr txBox="1">
              <a:spLocks noChangeArrowheads="1"/>
            </p:cNvSpPr>
            <p:nvPr/>
          </p:nvSpPr>
          <p:spPr bwMode="auto">
            <a:xfrm>
              <a:off x="884" y="2841"/>
              <a:ext cx="1283"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Snefru</a:t>
              </a:r>
            </a:p>
            <a:p>
              <a:r>
                <a:rPr lang="en-US" altLang="el-GR" sz="1000">
                  <a:solidFill>
                    <a:srgbClr val="464600"/>
                  </a:solidFill>
                  <a:latin typeface="Verdana" panose="020B0604030504040204" pitchFamily="34" charset="0"/>
                </a:rPr>
                <a:t>2575-2551 Π.Χ.</a:t>
              </a:r>
            </a:p>
          </p:txBody>
        </p:sp>
      </p:grpSp>
      <p:sp>
        <p:nvSpPr>
          <p:cNvPr id="194579" name="AutoShape 19">
            <a:extLst>
              <a:ext uri="{FF2B5EF4-FFF2-40B4-BE49-F238E27FC236}">
                <a16:creationId xmlns:a16="http://schemas.microsoft.com/office/drawing/2014/main" id="{6C36BCCC-ECE2-F108-7839-678BA37E0E4F}"/>
              </a:ext>
            </a:extLst>
          </p:cNvPr>
          <p:cNvSpPr>
            <a:spLocks noChangeArrowheads="1"/>
          </p:cNvSpPr>
          <p:nvPr/>
        </p:nvSpPr>
        <p:spPr bwMode="auto">
          <a:xfrm>
            <a:off x="5254625" y="6161088"/>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4580" name="Group 20">
            <a:extLst>
              <a:ext uri="{FF2B5EF4-FFF2-40B4-BE49-F238E27FC236}">
                <a16:creationId xmlns:a16="http://schemas.microsoft.com/office/drawing/2014/main" id="{DC57AD9E-5153-0290-008E-D548A5513F15}"/>
              </a:ext>
            </a:extLst>
          </p:cNvPr>
          <p:cNvGrpSpPr/>
          <p:nvPr/>
        </p:nvGrpSpPr>
        <p:grpSpPr>
          <a:xfrm>
            <a:off x="6056313" y="6008688"/>
            <a:ext cx="1746250" cy="530225"/>
            <a:chOff x="748" y="2704"/>
            <a:chExt cx="1678" cy="817"/>
          </a:xfrm>
        </p:grpSpPr>
        <p:sp>
          <p:nvSpPr>
            <p:cNvPr id="194581" name="AutoShape 21">
              <a:extLst>
                <a:ext uri="{FF2B5EF4-FFF2-40B4-BE49-F238E27FC236}">
                  <a16:creationId xmlns:a16="http://schemas.microsoft.com/office/drawing/2014/main" id="{CC036895-5CD4-4343-F437-437499949C63}"/>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4582" name="Text Box 22">
              <a:extLst>
                <a:ext uri="{FF2B5EF4-FFF2-40B4-BE49-F238E27FC236}">
                  <a16:creationId xmlns:a16="http://schemas.microsoft.com/office/drawing/2014/main" id="{28DA2D86-4789-554E-0B5E-DEF9ACC808DC}"/>
                </a:ext>
              </a:extLst>
            </p:cNvPr>
            <p:cNvSpPr txBox="1">
              <a:spLocks noChangeArrowheads="1"/>
            </p:cNvSpPr>
            <p:nvPr/>
          </p:nvSpPr>
          <p:spPr bwMode="auto">
            <a:xfrm>
              <a:off x="884" y="2841"/>
              <a:ext cx="1283" cy="6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Χέοψ/Χέοψ</a:t>
              </a:r>
            </a:p>
            <a:p>
              <a:r>
                <a:rPr lang="en-US" altLang="el-GR" sz="1000">
                  <a:solidFill>
                    <a:srgbClr val="464600"/>
                  </a:solidFill>
                  <a:latin typeface="Verdana" panose="020B0604030504040204" pitchFamily="34" charset="0"/>
                </a:rPr>
                <a:t>2551-2528 Π.Χ.</a:t>
              </a:r>
            </a:p>
          </p:txBody>
        </p:sp>
      </p:grpSp>
      <p:pic>
        <p:nvPicPr>
          <p:cNvPr id="194584" name="Picture 24">
            <a:extLst>
              <a:ext uri="{FF2B5EF4-FFF2-40B4-BE49-F238E27FC236}">
                <a16:creationId xmlns:a16="http://schemas.microsoft.com/office/drawing/2014/main" id="{D244EEF4-FEDE-2266-AFE0-C5206E098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10149" r="4500" b="14925"/>
          <a:stretch>
            <a:fillRect/>
          </a:stretch>
        </p:blipFill>
        <p:spPr bwMode="auto">
          <a:xfrm>
            <a:off x="2474913" y="1622425"/>
            <a:ext cx="4524375"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D2B89D04-5D70-7F28-5635-6A97F1D3DD0F}"/>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196614" name="Text Box 6">
            <a:extLst>
              <a:ext uri="{FF2B5EF4-FFF2-40B4-BE49-F238E27FC236}">
                <a16:creationId xmlns:a16="http://schemas.microsoft.com/office/drawing/2014/main" id="{AFEBA650-1EF9-DDFF-8CB6-7E567A27C177}"/>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Αναφορά: Shaw (2003)</a:t>
            </a:r>
          </a:p>
        </p:txBody>
      </p:sp>
      <p:grpSp>
        <p:nvGrpSpPr>
          <p:cNvPr id="196618" name="Group 10">
            <a:extLst>
              <a:ext uri="{FF2B5EF4-FFF2-40B4-BE49-F238E27FC236}">
                <a16:creationId xmlns:a16="http://schemas.microsoft.com/office/drawing/2014/main" id="{447659EF-CDBE-4BA2-0EAF-B123093BD766}"/>
              </a:ext>
            </a:extLst>
          </p:cNvPr>
          <p:cNvGrpSpPr/>
          <p:nvPr/>
        </p:nvGrpSpPr>
        <p:grpSpPr>
          <a:xfrm>
            <a:off x="928688" y="5834063"/>
            <a:ext cx="1746250" cy="706437"/>
            <a:chOff x="748" y="2704"/>
            <a:chExt cx="1678" cy="817"/>
          </a:xfrm>
        </p:grpSpPr>
        <p:sp>
          <p:nvSpPr>
            <p:cNvPr id="196619" name="AutoShape 11">
              <a:extLst>
                <a:ext uri="{FF2B5EF4-FFF2-40B4-BE49-F238E27FC236}">
                  <a16:creationId xmlns:a16="http://schemas.microsoft.com/office/drawing/2014/main" id="{FA776C6A-72F0-8D58-97D8-9DFFE2343AE6}"/>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6620" name="Text Box 12">
              <a:extLst>
                <a:ext uri="{FF2B5EF4-FFF2-40B4-BE49-F238E27FC236}">
                  <a16:creationId xmlns:a16="http://schemas.microsoft.com/office/drawing/2014/main" id="{49A58FD8-D3A9-096F-D12E-7B6A898D6ABD}"/>
                </a:ext>
              </a:extLst>
            </p:cNvPr>
            <p:cNvSpPr txBox="1">
              <a:spLocks noChangeArrowheads="1"/>
            </p:cNvSpPr>
            <p:nvPr/>
          </p:nvSpPr>
          <p:spPr bwMode="auto">
            <a:xfrm>
              <a:off x="884" y="2842"/>
              <a:ext cx="1283" cy="63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Djoser</a:t>
              </a:r>
            </a:p>
            <a:p>
              <a:r>
                <a:rPr lang="en-US" altLang="el-GR" sz="1000">
                  <a:solidFill>
                    <a:srgbClr val="464600"/>
                  </a:solidFill>
                  <a:latin typeface="Verdana" panose="020B0604030504040204" pitchFamily="34" charset="0"/>
                </a:rPr>
                <a:t>Βήμα</a:t>
              </a:r>
            </a:p>
            <a:p>
              <a:r>
                <a:rPr lang="en-US" altLang="el-GR" sz="1000">
                  <a:solidFill>
                    <a:srgbClr val="464600"/>
                  </a:solidFill>
                  <a:latin typeface="Verdana" panose="020B0604030504040204" pitchFamily="34" charset="0"/>
                </a:rPr>
                <a:t>2630-2611 Π.Χ.</a:t>
              </a:r>
            </a:p>
          </p:txBody>
        </p:sp>
      </p:grpSp>
      <p:sp>
        <p:nvSpPr>
          <p:cNvPr id="196621" name="AutoShape 13">
            <a:extLst>
              <a:ext uri="{FF2B5EF4-FFF2-40B4-BE49-F238E27FC236}">
                <a16:creationId xmlns:a16="http://schemas.microsoft.com/office/drawing/2014/main" id="{0B90CC26-29DD-1D8F-875F-377BF654F1BB}"/>
              </a:ext>
            </a:extLst>
          </p:cNvPr>
          <p:cNvSpPr>
            <a:spLocks noChangeArrowheads="1"/>
          </p:cNvSpPr>
          <p:nvPr/>
        </p:nvSpPr>
        <p:spPr bwMode="auto">
          <a:xfrm>
            <a:off x="2703513" y="606107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6622" name="Group 14">
            <a:extLst>
              <a:ext uri="{FF2B5EF4-FFF2-40B4-BE49-F238E27FC236}">
                <a16:creationId xmlns:a16="http://schemas.microsoft.com/office/drawing/2014/main" id="{FAA1764D-D525-3669-2DBA-EEE47ECCB661}"/>
              </a:ext>
            </a:extLst>
          </p:cNvPr>
          <p:cNvGrpSpPr/>
          <p:nvPr/>
        </p:nvGrpSpPr>
        <p:grpSpPr>
          <a:xfrm>
            <a:off x="3489325" y="5834063"/>
            <a:ext cx="1746250" cy="703262"/>
            <a:chOff x="748" y="2704"/>
            <a:chExt cx="1678" cy="817"/>
          </a:xfrm>
        </p:grpSpPr>
        <p:sp>
          <p:nvSpPr>
            <p:cNvPr id="196623" name="AutoShape 15">
              <a:extLst>
                <a:ext uri="{FF2B5EF4-FFF2-40B4-BE49-F238E27FC236}">
                  <a16:creationId xmlns:a16="http://schemas.microsoft.com/office/drawing/2014/main" id="{5C339756-DC2D-7ABD-AAC8-3DC4AECFA3A0}"/>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6624" name="Text Box 16">
              <a:extLst>
                <a:ext uri="{FF2B5EF4-FFF2-40B4-BE49-F238E27FC236}">
                  <a16:creationId xmlns:a16="http://schemas.microsoft.com/office/drawing/2014/main" id="{496ABDA4-497D-3F34-8C83-E23E6B229E60}"/>
                </a:ext>
              </a:extLst>
            </p:cNvPr>
            <p:cNvSpPr txBox="1">
              <a:spLocks noChangeArrowheads="1"/>
            </p:cNvSpPr>
            <p:nvPr/>
          </p:nvSpPr>
          <p:spPr bwMode="auto">
            <a:xfrm>
              <a:off x="884" y="2840"/>
              <a:ext cx="1283" cy="63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Snefru</a:t>
              </a:r>
            </a:p>
            <a:p>
              <a:r>
                <a:rPr lang="en-US" altLang="el-GR" sz="1000">
                  <a:solidFill>
                    <a:srgbClr val="464600"/>
                  </a:solidFill>
                  <a:latin typeface="Verdana" panose="020B0604030504040204" pitchFamily="34" charset="0"/>
                </a:rPr>
                <a:t>Ενδιάμεσο</a:t>
              </a:r>
            </a:p>
            <a:p>
              <a:r>
                <a:rPr lang="en-US" altLang="el-GR" sz="1000">
                  <a:solidFill>
                    <a:srgbClr val="464600"/>
                  </a:solidFill>
                  <a:latin typeface="Verdana" panose="020B0604030504040204" pitchFamily="34" charset="0"/>
                </a:rPr>
                <a:t>2575-2551 Π.Χ.</a:t>
              </a:r>
            </a:p>
          </p:txBody>
        </p:sp>
      </p:grpSp>
      <p:sp>
        <p:nvSpPr>
          <p:cNvPr id="196625" name="AutoShape 17">
            <a:extLst>
              <a:ext uri="{FF2B5EF4-FFF2-40B4-BE49-F238E27FC236}">
                <a16:creationId xmlns:a16="http://schemas.microsoft.com/office/drawing/2014/main" id="{14E09FF3-BD03-A7F8-1F40-350D5927F8B4}"/>
              </a:ext>
            </a:extLst>
          </p:cNvPr>
          <p:cNvSpPr>
            <a:spLocks noChangeArrowheads="1"/>
          </p:cNvSpPr>
          <p:nvPr/>
        </p:nvSpPr>
        <p:spPr bwMode="auto">
          <a:xfrm>
            <a:off x="5254625" y="606107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6626" name="Group 18">
            <a:extLst>
              <a:ext uri="{FF2B5EF4-FFF2-40B4-BE49-F238E27FC236}">
                <a16:creationId xmlns:a16="http://schemas.microsoft.com/office/drawing/2014/main" id="{4449C32C-4A73-251A-A11A-6B21C14AAD68}"/>
              </a:ext>
            </a:extLst>
          </p:cNvPr>
          <p:cNvGrpSpPr/>
          <p:nvPr/>
        </p:nvGrpSpPr>
        <p:grpSpPr>
          <a:xfrm>
            <a:off x="6042025" y="5834063"/>
            <a:ext cx="1746250" cy="679450"/>
            <a:chOff x="748" y="2704"/>
            <a:chExt cx="1678" cy="817"/>
          </a:xfrm>
        </p:grpSpPr>
        <p:sp>
          <p:nvSpPr>
            <p:cNvPr id="196627" name="AutoShape 19">
              <a:extLst>
                <a:ext uri="{FF2B5EF4-FFF2-40B4-BE49-F238E27FC236}">
                  <a16:creationId xmlns:a16="http://schemas.microsoft.com/office/drawing/2014/main" id="{DB0C756E-684F-85D8-48F1-6C4381280157}"/>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6628" name="Text Box 20">
              <a:extLst>
                <a:ext uri="{FF2B5EF4-FFF2-40B4-BE49-F238E27FC236}">
                  <a16:creationId xmlns:a16="http://schemas.microsoft.com/office/drawing/2014/main" id="{C7B29229-2C4E-4A07-FA3F-D758A3B9CAA0}"/>
                </a:ext>
              </a:extLst>
            </p:cNvPr>
            <p:cNvSpPr txBox="1">
              <a:spLocks noChangeArrowheads="1"/>
            </p:cNvSpPr>
            <p:nvPr/>
          </p:nvSpPr>
          <p:spPr bwMode="auto">
            <a:xfrm>
              <a:off x="884" y="2843"/>
              <a:ext cx="1283" cy="6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Χέοπες/Χέοψ</a:t>
              </a:r>
            </a:p>
            <a:p>
              <a:r>
                <a:rPr lang="en-US" altLang="el-GR" sz="1000">
                  <a:solidFill>
                    <a:srgbClr val="464600"/>
                  </a:solidFill>
                  <a:latin typeface="Verdana" panose="020B0604030504040204" pitchFamily="34" charset="0"/>
                </a:rPr>
                <a:t>Ομαλή</a:t>
              </a:r>
            </a:p>
            <a:p>
              <a:r>
                <a:rPr lang="en-US" altLang="el-GR" sz="1000">
                  <a:solidFill>
                    <a:srgbClr val="464600"/>
                  </a:solidFill>
                  <a:latin typeface="Verdana" panose="020B0604030504040204" pitchFamily="34" charset="0"/>
                </a:rPr>
                <a:t>2551-2528 Π.Χ.</a:t>
              </a:r>
            </a:p>
          </p:txBody>
        </p:sp>
      </p:grpSp>
      <p:sp>
        <p:nvSpPr>
          <p:cNvPr id="196634" name="Text Box 26">
            <a:extLst>
              <a:ext uri="{FF2B5EF4-FFF2-40B4-BE49-F238E27FC236}">
                <a16:creationId xmlns:a16="http://schemas.microsoft.com/office/drawing/2014/main" id="{C6CB789B-A965-64AC-A1E6-2BFB828ECD12}"/>
              </a:ext>
            </a:extLst>
          </p:cNvPr>
          <p:cNvSpPr txBox="1">
            <a:spLocks noChangeArrowheads="1"/>
          </p:cNvSpPr>
          <p:nvPr/>
        </p:nvSpPr>
        <p:spPr bwMode="auto">
          <a:xfrm>
            <a:off x="684213" y="1758950"/>
            <a:ext cx="787082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olidFill>
                  <a:srgbClr val="464600"/>
                </a:solidFill>
              </a:rPr>
              <a:t>Είχαν οι αρχαίοι Αιγύπτιοι </a:t>
            </a:r>
            <a:r>
              <a:rPr lang="en-US" altLang="el-GR" sz="2000">
                <a:solidFill>
                  <a:schemeClr val="tx2"/>
                </a:solidFill>
                <a:sym typeface="Wingdings" panose="05000000000000000000" pitchFamily="2" charset="2"/>
              </a:rPr>
              <a:t>επιστήμη</a:t>
            </a:r>
            <a:endParaRPr lang="en-US" altLang="el-GR">
              <a:solidFill>
                <a:schemeClr val="tx2"/>
              </a:solidFill>
              <a:sym typeface="Wingdings" panose="05000000000000000000" pitchFamily="2" charset="2"/>
            </a:endParaRPr>
          </a:p>
          <a:p>
            <a:pPr>
              <a:spcBef>
                <a:spcPct val="50000"/>
              </a:spcBef>
              <a:buClr>
                <a:srgbClr val="808000"/>
              </a:buClr>
              <a:buFont typeface="Wingdings" panose="05000000000000000000" pitchFamily="2" charset="2"/>
              <a:buChar char="q"/>
            </a:pPr>
            <a:r>
              <a:rPr lang="en-US" altLang="el-GR">
                <a:solidFill>
                  <a:srgbClr val="464600"/>
                </a:solidFill>
              </a:rPr>
              <a:t>Για να χτίσετε μια πυραμίδα πρέπει να έχετε γνώσεις και δεξιότητες σχετικά με την πέτρα και τον βράχο.</a:t>
            </a:r>
          </a:p>
          <a:p>
            <a:pPr>
              <a:spcBef>
                <a:spcPct val="50000"/>
              </a:spcBef>
              <a:buClr>
                <a:srgbClr val="808000"/>
              </a:buClr>
              <a:buFont typeface="Wingdings" panose="05000000000000000000" pitchFamily="2" charset="2"/>
              <a:buChar char="q"/>
            </a:pPr>
            <a:r>
              <a:rPr lang="en-US" altLang="el-GR">
                <a:solidFill>
                  <a:srgbClr val="464600"/>
                </a:solidFill>
              </a:rPr>
              <a:t>Π.χ. πόση πέτρα, πόσοι άνδρες θα κόψουν και θα μετακινήσουν την πέτρα κ.λπ.</a:t>
            </a:r>
          </a:p>
          <a:p>
            <a:pPr>
              <a:spcBef>
                <a:spcPct val="50000"/>
              </a:spcBef>
              <a:buClr>
                <a:srgbClr val="808000"/>
              </a:buClr>
              <a:buFont typeface="Wingdings" panose="05000000000000000000" pitchFamily="2" charset="2"/>
              <a:buChar char="q"/>
            </a:pPr>
            <a:r>
              <a:rPr lang="en-US" altLang="el-GR">
                <a:solidFill>
                  <a:srgbClr val="464600"/>
                </a:solidFill>
              </a:rPr>
              <a:t>Π.χ. πώς βρίσκω πέτρα καλής ποιότητας, πώς μετακινώ την πέτρα (γεωλογία και μηχανική (μαθηματικά))</a:t>
            </a:r>
          </a:p>
          <a:p>
            <a:pPr>
              <a:spcBef>
                <a:spcPct val="50000"/>
              </a:spcBef>
              <a:buClr>
                <a:srgbClr val="808000"/>
              </a:buClr>
              <a:buFont typeface="Wingdings" panose="05000000000000000000" pitchFamily="2" charset="2"/>
              <a:buChar char="q"/>
            </a:pPr>
            <a:r>
              <a:rPr lang="en-US" altLang="el-GR">
                <a:solidFill>
                  <a:srgbClr val="464600"/>
                </a:solidFill>
              </a:rPr>
              <a:t>Η εξέλιξη των πυραμίδων είναι ένα παράδειγμα της εξέλιξης της αρχαίας αιγυπτιακής επιστήμης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dur="1000" fill="hold" grpId="0" nodeType="clickEffect">
                                  <p:stCondLst>
                                    <p:cond delay="0"/>
                                  </p:stCondLst>
                                  <p:childTnLst>
                                    <p:set>
                                      <p:cBhvr>
                                        <p:cTn id="6" dur="1" fill="hold">
                                          <p:stCondLst>
                                            <p:cond delay="0"/>
                                          </p:stCondLst>
                                        </p:cTn>
                                        <p:tgtEl>
                                          <p:spTgt spid="196634">
                                            <p:txEl>
                                              <p:pRg st="0" end="0"/>
                                            </p:txEl>
                                          </p:spTgt>
                                        </p:tgtEl>
                                        <p:attrNameLst>
                                          <p:attrName>style.visibility</p:attrName>
                                        </p:attrNameLst>
                                      </p:cBhvr>
                                      <p:to>
                                        <p:strVal val="visible"/>
                                      </p:to>
                                    </p:set>
                                    <p:animEffect transition="in" filter="blinds(horizontal)">
                                      <p:cBhvr>
                                        <p:cTn id="7" dur="1000"/>
                                        <p:tgtEl>
                                          <p:spTgt spid="196634">
                                            <p:txEl>
                                              <p:pRg st="0" end="0"/>
                                            </p:txEl>
                                          </p:spTgt>
                                        </p:tgtEl>
                                      </p:cBhvr>
                                    </p:animEffect>
                                  </p:childTnLst>
                                  <p:subTnLst>
                                    <p:animClr clrSpc="rgb" dir="cw">
                                      <p:cBhvr override="childStyle">
                                        <p:cTn dur="1" fill="hold" display="0" masterRel="nextClick" afterEffect="1"/>
                                        <p:tgtEl>
                                          <p:spTgt spid="196634">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dur="1000" fill="hold" grpId="0" nodeType="clickEffect">
                                  <p:stCondLst>
                                    <p:cond delay="0"/>
                                  </p:stCondLst>
                                  <p:childTnLst>
                                    <p:set>
                                      <p:cBhvr>
                                        <p:cTn id="11" dur="1" fill="hold">
                                          <p:stCondLst>
                                            <p:cond delay="0"/>
                                          </p:stCondLst>
                                        </p:cTn>
                                        <p:tgtEl>
                                          <p:spTgt spid="196634">
                                            <p:txEl>
                                              <p:pRg st="1" end="1"/>
                                            </p:txEl>
                                          </p:spTgt>
                                        </p:tgtEl>
                                        <p:attrNameLst>
                                          <p:attrName>style.visibility</p:attrName>
                                        </p:attrNameLst>
                                      </p:cBhvr>
                                      <p:to>
                                        <p:strVal val="visible"/>
                                      </p:to>
                                    </p:set>
                                    <p:animEffect transition="in" filter="blinds(horizontal)">
                                      <p:cBhvr>
                                        <p:cTn id="12" dur="1000"/>
                                        <p:tgtEl>
                                          <p:spTgt spid="196634">
                                            <p:txEl>
                                              <p:pRg st="1" end="1"/>
                                            </p:txEl>
                                          </p:spTgt>
                                        </p:tgtEl>
                                      </p:cBhvr>
                                    </p:animEffect>
                                  </p:childTnLst>
                                  <p:subTnLst>
                                    <p:animClr clrSpc="rgb" dir="cw">
                                      <p:cBhvr override="childStyle">
                                        <p:cTn dur="1" fill="hold" display="0" masterRel="nextClick" afterEffect="1"/>
                                        <p:tgtEl>
                                          <p:spTgt spid="196634">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dur="1000" fill="hold" grpId="0" nodeType="clickEffect">
                                  <p:stCondLst>
                                    <p:cond delay="0"/>
                                  </p:stCondLst>
                                  <p:childTnLst>
                                    <p:set>
                                      <p:cBhvr>
                                        <p:cTn id="16" dur="1" fill="hold">
                                          <p:stCondLst>
                                            <p:cond delay="0"/>
                                          </p:stCondLst>
                                        </p:cTn>
                                        <p:tgtEl>
                                          <p:spTgt spid="196634">
                                            <p:txEl>
                                              <p:pRg st="2" end="2"/>
                                            </p:txEl>
                                          </p:spTgt>
                                        </p:tgtEl>
                                        <p:attrNameLst>
                                          <p:attrName>style.visibility</p:attrName>
                                        </p:attrNameLst>
                                      </p:cBhvr>
                                      <p:to>
                                        <p:strVal val="visible"/>
                                      </p:to>
                                    </p:set>
                                    <p:animEffect transition="in" filter="blinds(horizontal)">
                                      <p:cBhvr>
                                        <p:cTn id="17" dur="1000"/>
                                        <p:tgtEl>
                                          <p:spTgt spid="196634">
                                            <p:txEl>
                                              <p:pRg st="2" end="2"/>
                                            </p:txEl>
                                          </p:spTgt>
                                        </p:tgtEl>
                                      </p:cBhvr>
                                    </p:animEffect>
                                  </p:childTnLst>
                                  <p:subTnLst>
                                    <p:animClr clrSpc="rgb" dir="cw">
                                      <p:cBhvr override="childStyle">
                                        <p:cTn dur="1" fill="hold" display="0" masterRel="nextClick" afterEffect="1"/>
                                        <p:tgtEl>
                                          <p:spTgt spid="196634">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dur="1000" fill="hold" grpId="0" nodeType="clickEffect">
                                  <p:stCondLst>
                                    <p:cond delay="0"/>
                                  </p:stCondLst>
                                  <p:childTnLst>
                                    <p:set>
                                      <p:cBhvr>
                                        <p:cTn id="21" dur="1" fill="hold">
                                          <p:stCondLst>
                                            <p:cond delay="0"/>
                                          </p:stCondLst>
                                        </p:cTn>
                                        <p:tgtEl>
                                          <p:spTgt spid="196634">
                                            <p:txEl>
                                              <p:pRg st="3" end="3"/>
                                            </p:txEl>
                                          </p:spTgt>
                                        </p:tgtEl>
                                        <p:attrNameLst>
                                          <p:attrName>style.visibility</p:attrName>
                                        </p:attrNameLst>
                                      </p:cBhvr>
                                      <p:to>
                                        <p:strVal val="visible"/>
                                      </p:to>
                                    </p:set>
                                    <p:animEffect transition="in" filter="blinds(horizontal)">
                                      <p:cBhvr>
                                        <p:cTn id="22" dur="1000"/>
                                        <p:tgtEl>
                                          <p:spTgt spid="196634">
                                            <p:txEl>
                                              <p:pRg st="3" end="3"/>
                                            </p:txEl>
                                          </p:spTgt>
                                        </p:tgtEl>
                                      </p:cBhvr>
                                    </p:animEffect>
                                  </p:childTnLst>
                                  <p:subTnLst>
                                    <p:animClr clrSpc="rgb" dir="cw">
                                      <p:cBhvr override="childStyle">
                                        <p:cTn dur="1" fill="hold" display="0" masterRel="nextClick" afterEffect="1"/>
                                        <p:tgtEl>
                                          <p:spTgt spid="196634">
                                            <p:txEl>
                                              <p:pRg st="3" end="3"/>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dur="1000" fill="hold" grpId="0" nodeType="clickEffect">
                                  <p:stCondLst>
                                    <p:cond delay="0"/>
                                  </p:stCondLst>
                                  <p:childTnLst>
                                    <p:set>
                                      <p:cBhvr>
                                        <p:cTn id="26" dur="1" fill="hold">
                                          <p:stCondLst>
                                            <p:cond delay="0"/>
                                          </p:stCondLst>
                                        </p:cTn>
                                        <p:tgtEl>
                                          <p:spTgt spid="196634">
                                            <p:txEl>
                                              <p:pRg st="4" end="4"/>
                                            </p:txEl>
                                          </p:spTgt>
                                        </p:tgtEl>
                                        <p:attrNameLst>
                                          <p:attrName>style.visibility</p:attrName>
                                        </p:attrNameLst>
                                      </p:cBhvr>
                                      <p:to>
                                        <p:strVal val="visible"/>
                                      </p:to>
                                    </p:set>
                                    <p:animEffect transition="in" filter="blinds(horizontal)">
                                      <p:cBhvr>
                                        <p:cTn id="27" dur="1000"/>
                                        <p:tgtEl>
                                          <p:spTgt spid="196634">
                                            <p:txEl>
                                              <p:pRg st="4" end="4"/>
                                            </p:txEl>
                                          </p:spTgt>
                                        </p:tgtEl>
                                      </p:cBhvr>
                                    </p:animEffect>
                                  </p:childTnLst>
                                  <p:subTnLst>
                                    <p:animClr clrSpc="rgb" dir="cw">
                                      <p:cBhvr override="childStyle">
                                        <p:cTn dur="1" fill="hold" display="0" masterRel="nextClick" afterEffect="1"/>
                                        <p:tgtEl>
                                          <p:spTgt spid="196634">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D82AB3F9-BB9F-C271-D923-6E354C3674EE}"/>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198659" name="Text Box 3">
            <a:extLst>
              <a:ext uri="{FF2B5EF4-FFF2-40B4-BE49-F238E27FC236}">
                <a16:creationId xmlns:a16="http://schemas.microsoft.com/office/drawing/2014/main" id="{55B6CDEF-091A-3711-363B-43FD25B0999B}"/>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Εικόνες: www.touregypt.net</a:t>
            </a:r>
          </a:p>
        </p:txBody>
      </p:sp>
      <p:grpSp>
        <p:nvGrpSpPr>
          <p:cNvPr id="198660" name="Group 4">
            <a:extLst>
              <a:ext uri="{FF2B5EF4-FFF2-40B4-BE49-F238E27FC236}">
                <a16:creationId xmlns:a16="http://schemas.microsoft.com/office/drawing/2014/main" id="{141AC9ED-57CA-AEC9-A8E8-7655F43C9925}"/>
              </a:ext>
            </a:extLst>
          </p:cNvPr>
          <p:cNvGrpSpPr/>
          <p:nvPr/>
        </p:nvGrpSpPr>
        <p:grpSpPr>
          <a:xfrm>
            <a:off x="928688" y="5834063"/>
            <a:ext cx="1746250" cy="706437"/>
            <a:chOff x="748" y="2704"/>
            <a:chExt cx="1678" cy="817"/>
          </a:xfrm>
        </p:grpSpPr>
        <p:sp>
          <p:nvSpPr>
            <p:cNvPr id="198661" name="AutoShape 5">
              <a:extLst>
                <a:ext uri="{FF2B5EF4-FFF2-40B4-BE49-F238E27FC236}">
                  <a16:creationId xmlns:a16="http://schemas.microsoft.com/office/drawing/2014/main" id="{A32E6961-73A6-7342-6409-C4A21B64FC3E}"/>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8662" name="Text Box 6">
              <a:extLst>
                <a:ext uri="{FF2B5EF4-FFF2-40B4-BE49-F238E27FC236}">
                  <a16:creationId xmlns:a16="http://schemas.microsoft.com/office/drawing/2014/main" id="{9F7F587F-B11B-F4BE-4EE6-5F2AD8042508}"/>
                </a:ext>
              </a:extLst>
            </p:cNvPr>
            <p:cNvSpPr txBox="1">
              <a:spLocks noChangeArrowheads="1"/>
            </p:cNvSpPr>
            <p:nvPr/>
          </p:nvSpPr>
          <p:spPr bwMode="auto">
            <a:xfrm>
              <a:off x="884" y="2842"/>
              <a:ext cx="1283" cy="63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Djoser</a:t>
              </a:r>
            </a:p>
            <a:p>
              <a:r>
                <a:rPr lang="en-US" altLang="el-GR" sz="1000">
                  <a:solidFill>
                    <a:srgbClr val="464600"/>
                  </a:solidFill>
                  <a:latin typeface="Verdana" panose="020B0604030504040204" pitchFamily="34" charset="0"/>
                </a:rPr>
                <a:t>Βήμα</a:t>
              </a:r>
            </a:p>
            <a:p>
              <a:r>
                <a:rPr lang="en-US" altLang="el-GR" sz="1000">
                  <a:solidFill>
                    <a:srgbClr val="464600"/>
                  </a:solidFill>
                  <a:latin typeface="Verdana" panose="020B0604030504040204" pitchFamily="34" charset="0"/>
                </a:rPr>
                <a:t>2630-2611 Π.Χ.</a:t>
              </a:r>
            </a:p>
          </p:txBody>
        </p:sp>
      </p:grpSp>
      <p:sp>
        <p:nvSpPr>
          <p:cNvPr id="198663" name="AutoShape 7">
            <a:extLst>
              <a:ext uri="{FF2B5EF4-FFF2-40B4-BE49-F238E27FC236}">
                <a16:creationId xmlns:a16="http://schemas.microsoft.com/office/drawing/2014/main" id="{7444DA78-888F-5497-A9A2-FFD480A36382}"/>
              </a:ext>
            </a:extLst>
          </p:cNvPr>
          <p:cNvSpPr>
            <a:spLocks noChangeArrowheads="1"/>
          </p:cNvSpPr>
          <p:nvPr/>
        </p:nvSpPr>
        <p:spPr bwMode="auto">
          <a:xfrm>
            <a:off x="2703513" y="606107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8664" name="Group 8">
            <a:extLst>
              <a:ext uri="{FF2B5EF4-FFF2-40B4-BE49-F238E27FC236}">
                <a16:creationId xmlns:a16="http://schemas.microsoft.com/office/drawing/2014/main" id="{831406E6-9A04-BEF3-059D-25513AC3C58D}"/>
              </a:ext>
            </a:extLst>
          </p:cNvPr>
          <p:cNvGrpSpPr/>
          <p:nvPr/>
        </p:nvGrpSpPr>
        <p:grpSpPr>
          <a:xfrm>
            <a:off x="3489325" y="5834063"/>
            <a:ext cx="1746250" cy="703262"/>
            <a:chOff x="748" y="2704"/>
            <a:chExt cx="1678" cy="817"/>
          </a:xfrm>
        </p:grpSpPr>
        <p:sp>
          <p:nvSpPr>
            <p:cNvPr id="198665" name="AutoShape 9">
              <a:extLst>
                <a:ext uri="{FF2B5EF4-FFF2-40B4-BE49-F238E27FC236}">
                  <a16:creationId xmlns:a16="http://schemas.microsoft.com/office/drawing/2014/main" id="{B1D068EC-C04C-FC0C-9D00-6B5E8537406F}"/>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8666" name="Text Box 10">
              <a:extLst>
                <a:ext uri="{FF2B5EF4-FFF2-40B4-BE49-F238E27FC236}">
                  <a16:creationId xmlns:a16="http://schemas.microsoft.com/office/drawing/2014/main" id="{F943559D-1A79-A286-F14C-19B8E4E69BA5}"/>
                </a:ext>
              </a:extLst>
            </p:cNvPr>
            <p:cNvSpPr txBox="1">
              <a:spLocks noChangeArrowheads="1"/>
            </p:cNvSpPr>
            <p:nvPr/>
          </p:nvSpPr>
          <p:spPr bwMode="auto">
            <a:xfrm>
              <a:off x="884" y="2840"/>
              <a:ext cx="1283" cy="63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Snefru</a:t>
              </a:r>
            </a:p>
            <a:p>
              <a:r>
                <a:rPr lang="en-US" altLang="el-GR" sz="1000">
                  <a:solidFill>
                    <a:srgbClr val="464600"/>
                  </a:solidFill>
                  <a:latin typeface="Verdana" panose="020B0604030504040204" pitchFamily="34" charset="0"/>
                </a:rPr>
                <a:t>Ενδιάμεσο</a:t>
              </a:r>
            </a:p>
            <a:p>
              <a:r>
                <a:rPr lang="en-US" altLang="el-GR" sz="1000">
                  <a:solidFill>
                    <a:srgbClr val="464600"/>
                  </a:solidFill>
                  <a:latin typeface="Verdana" panose="020B0604030504040204" pitchFamily="34" charset="0"/>
                </a:rPr>
                <a:t>2575-2551 Π.Χ.</a:t>
              </a:r>
            </a:p>
          </p:txBody>
        </p:sp>
      </p:grpSp>
      <p:sp>
        <p:nvSpPr>
          <p:cNvPr id="198667" name="AutoShape 11">
            <a:extLst>
              <a:ext uri="{FF2B5EF4-FFF2-40B4-BE49-F238E27FC236}">
                <a16:creationId xmlns:a16="http://schemas.microsoft.com/office/drawing/2014/main" id="{5C72BC83-0427-D403-9CBD-FD2C44E5A20C}"/>
              </a:ext>
            </a:extLst>
          </p:cNvPr>
          <p:cNvSpPr>
            <a:spLocks noChangeArrowheads="1"/>
          </p:cNvSpPr>
          <p:nvPr/>
        </p:nvSpPr>
        <p:spPr bwMode="auto">
          <a:xfrm>
            <a:off x="5254625" y="606107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98668" name="Group 12">
            <a:extLst>
              <a:ext uri="{FF2B5EF4-FFF2-40B4-BE49-F238E27FC236}">
                <a16:creationId xmlns:a16="http://schemas.microsoft.com/office/drawing/2014/main" id="{911054F4-AC41-98BC-A224-BEA236330F52}"/>
              </a:ext>
            </a:extLst>
          </p:cNvPr>
          <p:cNvGrpSpPr/>
          <p:nvPr/>
        </p:nvGrpSpPr>
        <p:grpSpPr>
          <a:xfrm>
            <a:off x="6042025" y="5834063"/>
            <a:ext cx="1746250" cy="679450"/>
            <a:chOff x="748" y="2704"/>
            <a:chExt cx="1678" cy="817"/>
          </a:xfrm>
        </p:grpSpPr>
        <p:sp>
          <p:nvSpPr>
            <p:cNvPr id="198669" name="AutoShape 13">
              <a:extLst>
                <a:ext uri="{FF2B5EF4-FFF2-40B4-BE49-F238E27FC236}">
                  <a16:creationId xmlns:a16="http://schemas.microsoft.com/office/drawing/2014/main" id="{1653817E-5B93-1063-7B1C-71832F019598}"/>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98670" name="Text Box 14">
              <a:extLst>
                <a:ext uri="{FF2B5EF4-FFF2-40B4-BE49-F238E27FC236}">
                  <a16:creationId xmlns:a16="http://schemas.microsoft.com/office/drawing/2014/main" id="{84056BBE-4C0A-83DB-3D2B-E0F81874B3A8}"/>
                </a:ext>
              </a:extLst>
            </p:cNvPr>
            <p:cNvSpPr txBox="1">
              <a:spLocks noChangeArrowheads="1"/>
            </p:cNvSpPr>
            <p:nvPr/>
          </p:nvSpPr>
          <p:spPr bwMode="auto">
            <a:xfrm>
              <a:off x="884" y="2843"/>
              <a:ext cx="1283" cy="6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Χέοπες/Χέοψ</a:t>
              </a:r>
            </a:p>
            <a:p>
              <a:r>
                <a:rPr lang="en-US" altLang="el-GR" sz="1000">
                  <a:solidFill>
                    <a:srgbClr val="464600"/>
                  </a:solidFill>
                  <a:latin typeface="Verdana" panose="020B0604030504040204" pitchFamily="34" charset="0"/>
                </a:rPr>
                <a:t>Ομαλή</a:t>
              </a:r>
            </a:p>
            <a:p>
              <a:r>
                <a:rPr lang="en-US" altLang="el-GR" sz="1000">
                  <a:solidFill>
                    <a:srgbClr val="464600"/>
                  </a:solidFill>
                  <a:latin typeface="Verdana" panose="020B0604030504040204" pitchFamily="34" charset="0"/>
                </a:rPr>
                <a:t>2551-2528 Π.Χ.</a:t>
              </a:r>
            </a:p>
          </p:txBody>
        </p:sp>
      </p:grpSp>
      <p:sp>
        <p:nvSpPr>
          <p:cNvPr id="198671" name="Text Box 15">
            <a:extLst>
              <a:ext uri="{FF2B5EF4-FFF2-40B4-BE49-F238E27FC236}">
                <a16:creationId xmlns:a16="http://schemas.microsoft.com/office/drawing/2014/main" id="{5739BFDC-CD39-5E3E-891D-CEDEFB51D066}"/>
              </a:ext>
            </a:extLst>
          </p:cNvPr>
          <p:cNvSpPr txBox="1">
            <a:spLocks noChangeArrowheads="1"/>
          </p:cNvSpPr>
          <p:nvPr/>
        </p:nvSpPr>
        <p:spPr bwMode="auto">
          <a:xfrm>
            <a:off x="684213" y="1758950"/>
            <a:ext cx="78501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olidFill>
                  <a:srgbClr val="464600"/>
                </a:solidFill>
              </a:rPr>
              <a:t>Είχαν οι αρχαίοι Αιγύπτιοι εξελισσόμενη </a:t>
            </a:r>
            <a:r>
              <a:rPr lang="en-US" altLang="el-GR" sz="2000">
                <a:solidFill>
                  <a:schemeClr val="tx2"/>
                </a:solidFill>
                <a:sym typeface="Wingdings" panose="05000000000000000000" pitchFamily="2" charset="2"/>
              </a:rPr>
              <a:t>επιστήμη</a:t>
            </a:r>
            <a:endParaRPr lang="en-US" altLang="el-GR">
              <a:solidFill>
                <a:schemeClr val="tx2"/>
              </a:solidFill>
              <a:sym typeface="Wingdings" panose="05000000000000000000" pitchFamily="2" charset="2"/>
            </a:endParaRPr>
          </a:p>
          <a:p>
            <a:pPr>
              <a:spcBef>
                <a:spcPct val="50000"/>
              </a:spcBef>
              <a:buClr>
                <a:srgbClr val="808000"/>
              </a:buClr>
              <a:buFont typeface="Wingdings" panose="05000000000000000000" pitchFamily="2" charset="2"/>
              <a:buChar char="q"/>
            </a:pPr>
            <a:r>
              <a:rPr lang="en-US" altLang="el-GR">
                <a:solidFill>
                  <a:srgbClr val="464600"/>
                </a:solidFill>
              </a:rPr>
              <a:t>Οι αρχαίοι Αιγύπτιοι έπρεπε να βελτιώσουν τις τεχνικές κατασκευής τους πηγαίνοντας από το βήμα στην ενδιάμεση στην ομαλή πυραμίδα (αυξανόμενη δυσκολία και πρόκληση για την κατασκευή μιας ομαλής πυραμίδας).</a:t>
            </a:r>
          </a:p>
          <a:p>
            <a:pPr>
              <a:spcBef>
                <a:spcPct val="50000"/>
              </a:spcBef>
              <a:buClr>
                <a:srgbClr val="808000"/>
              </a:buClr>
              <a:buFont typeface="Wingdings" panose="05000000000000000000" pitchFamily="2" charset="2"/>
              <a:buChar char="q"/>
            </a:pPr>
            <a:r>
              <a:rPr lang="en-US" altLang="el-GR">
                <a:solidFill>
                  <a:srgbClr val="464600"/>
                </a:solidFill>
              </a:rPr>
              <a:t>Η ενδιάμεση πυραμίδα στο Maidum θα μπορούσε να θεωρηθεί ως μια πρότυπη πυραμίδα</a:t>
            </a:r>
          </a:p>
          <a:p>
            <a:pPr>
              <a:spcBef>
                <a:spcPct val="50000"/>
              </a:spcBef>
              <a:buClr>
                <a:srgbClr val="808000"/>
              </a:buClr>
              <a:buFont typeface="Wingdings" panose="05000000000000000000" pitchFamily="2" charset="2"/>
              <a:buChar char="q"/>
            </a:pPr>
            <a:r>
              <a:rPr lang="en-US" altLang="el-GR">
                <a:solidFill>
                  <a:srgbClr val="464600"/>
                </a:solidFill>
              </a:rPr>
              <a:t>Η πυραμίδα του Maidum εικάζεται ότι είτε εγκαταλείφθηκε είτε κατέρρευσε λόγω της κλίσης της πυραμίδας.</a:t>
            </a:r>
          </a:p>
          <a:p>
            <a:pPr>
              <a:spcBef>
                <a:spcPct val="50000"/>
              </a:spcBef>
              <a:buClr>
                <a:srgbClr val="808000"/>
              </a:buClr>
              <a:buFont typeface="Wingdings" panose="05000000000000000000" pitchFamily="2" charset="2"/>
              <a:buChar char="q"/>
            </a:pPr>
            <a:r>
              <a:rPr lang="en-US" altLang="el-GR">
                <a:solidFill>
                  <a:srgbClr val="464600"/>
                </a:solidFill>
              </a:rPr>
              <a:t>Τα διδάγματα που αντλήθηκαν από αυτή την πυραμίδα και τις προηγούμενες πυραμίδες ήταν: (1) να χτίζουν σε βράχο αντί για άμμο και (2) να γέρνουν τους πέτρινους όγκους προς τα μέσα για να σταθεροποιήσουν την πυραμίδα. </a:t>
            </a:r>
            <a:br>
              <a:rPr lang="en-US" altLang="el-GR">
                <a:solidFill>
                  <a:srgbClr val="464600"/>
                </a:solidFill>
              </a:rPr>
            </a:br>
            <a:r>
              <a:rPr lang="en-US" altLang="el-GR">
                <a:solidFill>
                  <a:srgbClr val="464600"/>
                </a:solidFill>
              </a:rPr>
              <a:t>(βλ. επόμενη διαφάνεια)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dur="1000" fill="hold" grpId="0" nodeType="clickEffect">
                                  <p:stCondLst>
                                    <p:cond delay="0"/>
                                  </p:stCondLst>
                                  <p:childTnLst>
                                    <p:set>
                                      <p:cBhvr>
                                        <p:cTn id="6" dur="1" fill="hold">
                                          <p:stCondLst>
                                            <p:cond delay="0"/>
                                          </p:stCondLst>
                                        </p:cTn>
                                        <p:tgtEl>
                                          <p:spTgt spid="198671">
                                            <p:txEl>
                                              <p:pRg st="0" end="0"/>
                                            </p:txEl>
                                          </p:spTgt>
                                        </p:tgtEl>
                                        <p:attrNameLst>
                                          <p:attrName>style.visibility</p:attrName>
                                        </p:attrNameLst>
                                      </p:cBhvr>
                                      <p:to>
                                        <p:strVal val="visible"/>
                                      </p:to>
                                    </p:set>
                                    <p:animEffect transition="in" filter="blinds(horizontal)">
                                      <p:cBhvr>
                                        <p:cTn id="7" dur="1000"/>
                                        <p:tgtEl>
                                          <p:spTgt spid="198671">
                                            <p:txEl>
                                              <p:pRg st="0" end="0"/>
                                            </p:txEl>
                                          </p:spTgt>
                                        </p:tgtEl>
                                      </p:cBhvr>
                                    </p:animEffect>
                                  </p:childTnLst>
                                  <p:subTnLst>
                                    <p:animClr clrSpc="rgb" dir="cw">
                                      <p:cBhvr override="childStyle">
                                        <p:cTn dur="1" fill="hold" display="0" masterRel="nextClick" afterEffect="1"/>
                                        <p:tgtEl>
                                          <p:spTgt spid="198671">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dur="1000" fill="hold" grpId="0" nodeType="clickEffect">
                                  <p:stCondLst>
                                    <p:cond delay="0"/>
                                  </p:stCondLst>
                                  <p:childTnLst>
                                    <p:set>
                                      <p:cBhvr>
                                        <p:cTn id="11" dur="1" fill="hold">
                                          <p:stCondLst>
                                            <p:cond delay="0"/>
                                          </p:stCondLst>
                                        </p:cTn>
                                        <p:tgtEl>
                                          <p:spTgt spid="198671">
                                            <p:txEl>
                                              <p:pRg st="1" end="1"/>
                                            </p:txEl>
                                          </p:spTgt>
                                        </p:tgtEl>
                                        <p:attrNameLst>
                                          <p:attrName>style.visibility</p:attrName>
                                        </p:attrNameLst>
                                      </p:cBhvr>
                                      <p:to>
                                        <p:strVal val="visible"/>
                                      </p:to>
                                    </p:set>
                                    <p:animEffect transition="in" filter="blinds(horizontal)">
                                      <p:cBhvr>
                                        <p:cTn id="12" dur="1000"/>
                                        <p:tgtEl>
                                          <p:spTgt spid="198671">
                                            <p:txEl>
                                              <p:pRg st="1" end="1"/>
                                            </p:txEl>
                                          </p:spTgt>
                                        </p:tgtEl>
                                      </p:cBhvr>
                                    </p:animEffect>
                                  </p:childTnLst>
                                  <p:subTnLst>
                                    <p:animClr clrSpc="rgb" dir="cw">
                                      <p:cBhvr override="childStyle">
                                        <p:cTn dur="1" fill="hold" display="0" masterRel="nextClick" afterEffect="1"/>
                                        <p:tgtEl>
                                          <p:spTgt spid="198671">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dur="1000" fill="hold" grpId="0" nodeType="clickEffect">
                                  <p:stCondLst>
                                    <p:cond delay="0"/>
                                  </p:stCondLst>
                                  <p:childTnLst>
                                    <p:set>
                                      <p:cBhvr>
                                        <p:cTn id="16" dur="1" fill="hold">
                                          <p:stCondLst>
                                            <p:cond delay="0"/>
                                          </p:stCondLst>
                                        </p:cTn>
                                        <p:tgtEl>
                                          <p:spTgt spid="198671">
                                            <p:txEl>
                                              <p:pRg st="2" end="2"/>
                                            </p:txEl>
                                          </p:spTgt>
                                        </p:tgtEl>
                                        <p:attrNameLst>
                                          <p:attrName>style.visibility</p:attrName>
                                        </p:attrNameLst>
                                      </p:cBhvr>
                                      <p:to>
                                        <p:strVal val="visible"/>
                                      </p:to>
                                    </p:set>
                                    <p:animEffect transition="in" filter="blinds(horizontal)">
                                      <p:cBhvr>
                                        <p:cTn id="17" dur="1000"/>
                                        <p:tgtEl>
                                          <p:spTgt spid="198671">
                                            <p:txEl>
                                              <p:pRg st="2" end="2"/>
                                            </p:txEl>
                                          </p:spTgt>
                                        </p:tgtEl>
                                      </p:cBhvr>
                                    </p:animEffect>
                                  </p:childTnLst>
                                  <p:subTnLst>
                                    <p:animClr clrSpc="rgb" dir="cw">
                                      <p:cBhvr override="childStyle">
                                        <p:cTn dur="1" fill="hold" display="0" masterRel="nextClick" afterEffect="1"/>
                                        <p:tgtEl>
                                          <p:spTgt spid="198671">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dur="1000" fill="hold" grpId="0" nodeType="clickEffect">
                                  <p:stCondLst>
                                    <p:cond delay="0"/>
                                  </p:stCondLst>
                                  <p:childTnLst>
                                    <p:set>
                                      <p:cBhvr>
                                        <p:cTn id="21" dur="1" fill="hold">
                                          <p:stCondLst>
                                            <p:cond delay="0"/>
                                          </p:stCondLst>
                                        </p:cTn>
                                        <p:tgtEl>
                                          <p:spTgt spid="198671">
                                            <p:txEl>
                                              <p:pRg st="3" end="3"/>
                                            </p:txEl>
                                          </p:spTgt>
                                        </p:tgtEl>
                                        <p:attrNameLst>
                                          <p:attrName>style.visibility</p:attrName>
                                        </p:attrNameLst>
                                      </p:cBhvr>
                                      <p:to>
                                        <p:strVal val="visible"/>
                                      </p:to>
                                    </p:set>
                                    <p:animEffect transition="in" filter="blinds(horizontal)">
                                      <p:cBhvr>
                                        <p:cTn id="22" dur="1000"/>
                                        <p:tgtEl>
                                          <p:spTgt spid="198671">
                                            <p:txEl>
                                              <p:pRg st="3" end="3"/>
                                            </p:txEl>
                                          </p:spTgt>
                                        </p:tgtEl>
                                      </p:cBhvr>
                                    </p:animEffect>
                                  </p:childTnLst>
                                  <p:subTnLst>
                                    <p:animClr clrSpc="rgb" dir="cw">
                                      <p:cBhvr override="childStyle">
                                        <p:cTn dur="1" fill="hold" display="0" masterRel="nextClick" afterEffect="1"/>
                                        <p:tgtEl>
                                          <p:spTgt spid="198671">
                                            <p:txEl>
                                              <p:pRg st="3" end="3"/>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dur="1000" fill="hold" grpId="0" nodeType="clickEffect">
                                  <p:stCondLst>
                                    <p:cond delay="0"/>
                                  </p:stCondLst>
                                  <p:childTnLst>
                                    <p:set>
                                      <p:cBhvr>
                                        <p:cTn id="26" dur="1" fill="hold">
                                          <p:stCondLst>
                                            <p:cond delay="0"/>
                                          </p:stCondLst>
                                        </p:cTn>
                                        <p:tgtEl>
                                          <p:spTgt spid="198671">
                                            <p:txEl>
                                              <p:pRg st="4" end="4"/>
                                            </p:txEl>
                                          </p:spTgt>
                                        </p:tgtEl>
                                        <p:attrNameLst>
                                          <p:attrName>style.visibility</p:attrName>
                                        </p:attrNameLst>
                                      </p:cBhvr>
                                      <p:to>
                                        <p:strVal val="visible"/>
                                      </p:to>
                                    </p:set>
                                    <p:animEffect transition="in" filter="blinds(horizontal)">
                                      <p:cBhvr>
                                        <p:cTn id="27" dur="1000"/>
                                        <p:tgtEl>
                                          <p:spTgt spid="198671">
                                            <p:txEl>
                                              <p:pRg st="4" end="4"/>
                                            </p:txEl>
                                          </p:spTgt>
                                        </p:tgtEl>
                                      </p:cBhvr>
                                    </p:animEffect>
                                  </p:childTnLst>
                                  <p:subTnLst>
                                    <p:animClr clrSpc="rgb" dir="cw">
                                      <p:cBhvr override="childStyle">
                                        <p:cTn dur="1" fill="hold" display="0" masterRel="nextClick" afterEffect="1"/>
                                        <p:tgtEl>
                                          <p:spTgt spid="198671">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D384E32-C4B0-96A2-0875-85C612F6F6C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200707" name="Text Box 3">
            <a:extLst>
              <a:ext uri="{FF2B5EF4-FFF2-40B4-BE49-F238E27FC236}">
                <a16:creationId xmlns:a16="http://schemas.microsoft.com/office/drawing/2014/main" id="{98E56AAB-4203-A4AE-F18F-D3D09326B22E}"/>
              </a:ext>
            </a:extLst>
          </p:cNvPr>
          <p:cNvSpPr txBox="1">
            <a:spLocks noChangeArrowheads="1"/>
          </p:cNvSpPr>
          <p:nvPr/>
        </p:nvSpPr>
        <p:spPr bwMode="auto">
          <a:xfrm rot="5400000">
            <a:off x="929481" y="2821782"/>
            <a:ext cx="20494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www.unmuseum.org</a:t>
            </a:r>
          </a:p>
        </p:txBody>
      </p:sp>
      <p:grpSp>
        <p:nvGrpSpPr>
          <p:cNvPr id="200712" name="Group 8">
            <a:extLst>
              <a:ext uri="{FF2B5EF4-FFF2-40B4-BE49-F238E27FC236}">
                <a16:creationId xmlns:a16="http://schemas.microsoft.com/office/drawing/2014/main" id="{075124EE-A886-26A0-0767-41AADAD4540F}"/>
              </a:ext>
            </a:extLst>
          </p:cNvPr>
          <p:cNvGrpSpPr/>
          <p:nvPr/>
        </p:nvGrpSpPr>
        <p:grpSpPr>
          <a:xfrm>
            <a:off x="810420" y="5233988"/>
            <a:ext cx="3116262" cy="1279525"/>
            <a:chOff x="748" y="2704"/>
            <a:chExt cx="1678" cy="2746"/>
          </a:xfrm>
        </p:grpSpPr>
        <p:sp>
          <p:nvSpPr>
            <p:cNvPr id="200713" name="AutoShape 9">
              <a:extLst>
                <a:ext uri="{FF2B5EF4-FFF2-40B4-BE49-F238E27FC236}">
                  <a16:creationId xmlns:a16="http://schemas.microsoft.com/office/drawing/2014/main" id="{0B4620C8-55F7-4856-90C7-E15ED8F5D75B}"/>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0714" name="Text Box 10">
              <a:extLst>
                <a:ext uri="{FF2B5EF4-FFF2-40B4-BE49-F238E27FC236}">
                  <a16:creationId xmlns:a16="http://schemas.microsoft.com/office/drawing/2014/main" id="{464D02A6-42D3-649B-B972-2C0C293030F8}"/>
                </a:ext>
              </a:extLst>
            </p:cNvPr>
            <p:cNvSpPr txBox="1">
              <a:spLocks noChangeArrowheads="1"/>
            </p:cNvSpPr>
            <p:nvPr/>
          </p:nvSpPr>
          <p:spPr bwMode="auto">
            <a:xfrm>
              <a:off x="884" y="2840"/>
              <a:ext cx="1283" cy="261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000" dirty="0">
                  <a:solidFill>
                    <a:srgbClr val="464600"/>
                  </a:solidFill>
                  <a:latin typeface="Verdana" panose="020B0604030504040204" pitchFamily="34" charset="0"/>
                </a:rPr>
                <a:t>Ο </a:t>
              </a:r>
              <a:r>
                <a:rPr lang="el-GR" altLang="el-GR" sz="1000" dirty="0" err="1">
                  <a:solidFill>
                    <a:srgbClr val="464600"/>
                  </a:solidFill>
                  <a:latin typeface="Verdana" panose="020B0604030504040204" pitchFamily="34" charset="0"/>
                </a:rPr>
                <a:t>Σνεφρού</a:t>
              </a:r>
              <a:r>
                <a:rPr lang="el-GR" altLang="el-GR" sz="1000" dirty="0">
                  <a:solidFill>
                    <a:srgbClr val="464600"/>
                  </a:solidFill>
                  <a:latin typeface="Verdana" panose="020B0604030504040204" pitchFamily="34" charset="0"/>
                </a:rPr>
                <a:t> ήταν ο πρώτος βασιλιάς της 4ης Δυναστείας της αρχαίας Αιγύπτου, και σύμφωνα με τον Μανέθων βασίλευσε για 24 χρόνια (2613-2589 π.Χ.). </a:t>
              </a:r>
              <a:r>
                <a:rPr lang="en-US" altLang="el-GR" sz="1000" dirty="0" err="1">
                  <a:solidFill>
                    <a:srgbClr val="464600"/>
                  </a:solidFill>
                  <a:latin typeface="Verdana" panose="020B0604030504040204" pitchFamily="34" charset="0"/>
                </a:rPr>
                <a:t>Ενδιάμεσο</a:t>
              </a:r>
              <a:endParaRPr lang="en-US" altLang="el-GR" sz="1000" dirty="0">
                <a:solidFill>
                  <a:srgbClr val="464600"/>
                </a:solidFill>
                <a:latin typeface="Verdana" panose="020B0604030504040204" pitchFamily="34" charset="0"/>
              </a:endParaRPr>
            </a:p>
            <a:p>
              <a:r>
                <a:rPr lang="en-US" altLang="el-GR" sz="1000" dirty="0">
                  <a:solidFill>
                    <a:srgbClr val="464600"/>
                  </a:solidFill>
                  <a:latin typeface="Verdana" panose="020B0604030504040204" pitchFamily="34" charset="0"/>
                </a:rPr>
                <a:t>2575-2551 Π.Χ.</a:t>
              </a:r>
            </a:p>
          </p:txBody>
        </p:sp>
      </p:grpSp>
      <p:sp>
        <p:nvSpPr>
          <p:cNvPr id="200715" name="AutoShape 11">
            <a:extLst>
              <a:ext uri="{FF2B5EF4-FFF2-40B4-BE49-F238E27FC236}">
                <a16:creationId xmlns:a16="http://schemas.microsoft.com/office/drawing/2014/main" id="{913756F7-2FC5-CEAD-29DF-8DD1442D6CBC}"/>
              </a:ext>
            </a:extLst>
          </p:cNvPr>
          <p:cNvSpPr>
            <a:spLocks noChangeArrowheads="1"/>
          </p:cNvSpPr>
          <p:nvPr/>
        </p:nvSpPr>
        <p:spPr bwMode="auto">
          <a:xfrm>
            <a:off x="4192588" y="606107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00716" name="Group 12">
            <a:extLst>
              <a:ext uri="{FF2B5EF4-FFF2-40B4-BE49-F238E27FC236}">
                <a16:creationId xmlns:a16="http://schemas.microsoft.com/office/drawing/2014/main" id="{6361FD37-81DD-D51C-0798-7DFF69F3D6A6}"/>
              </a:ext>
            </a:extLst>
          </p:cNvPr>
          <p:cNvGrpSpPr/>
          <p:nvPr/>
        </p:nvGrpSpPr>
        <p:grpSpPr>
          <a:xfrm>
            <a:off x="5483225" y="5834063"/>
            <a:ext cx="1746250" cy="679450"/>
            <a:chOff x="748" y="2704"/>
            <a:chExt cx="1678" cy="817"/>
          </a:xfrm>
        </p:grpSpPr>
        <p:sp>
          <p:nvSpPr>
            <p:cNvPr id="200717" name="AutoShape 13">
              <a:extLst>
                <a:ext uri="{FF2B5EF4-FFF2-40B4-BE49-F238E27FC236}">
                  <a16:creationId xmlns:a16="http://schemas.microsoft.com/office/drawing/2014/main" id="{DDD1D904-BF97-FDE7-BF75-85BE93FD29DB}"/>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0718" name="Text Box 14">
              <a:extLst>
                <a:ext uri="{FF2B5EF4-FFF2-40B4-BE49-F238E27FC236}">
                  <a16:creationId xmlns:a16="http://schemas.microsoft.com/office/drawing/2014/main" id="{1AADDAA7-A242-EEFE-D79B-2ED3A52BA18C}"/>
                </a:ext>
              </a:extLst>
            </p:cNvPr>
            <p:cNvSpPr txBox="1">
              <a:spLocks noChangeArrowheads="1"/>
            </p:cNvSpPr>
            <p:nvPr/>
          </p:nvSpPr>
          <p:spPr bwMode="auto">
            <a:xfrm>
              <a:off x="884" y="2843"/>
              <a:ext cx="1283" cy="6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Χέοπες/Χέοψ</a:t>
              </a:r>
            </a:p>
            <a:p>
              <a:r>
                <a:rPr lang="en-US" altLang="el-GR" sz="1000">
                  <a:solidFill>
                    <a:srgbClr val="464600"/>
                  </a:solidFill>
                  <a:latin typeface="Verdana" panose="020B0604030504040204" pitchFamily="34" charset="0"/>
                </a:rPr>
                <a:t>Ομαλή</a:t>
              </a:r>
            </a:p>
            <a:p>
              <a:r>
                <a:rPr lang="en-US" altLang="el-GR" sz="1000">
                  <a:solidFill>
                    <a:srgbClr val="464600"/>
                  </a:solidFill>
                  <a:latin typeface="Verdana" panose="020B0604030504040204" pitchFamily="34" charset="0"/>
                </a:rPr>
                <a:t>2551-2528 Π.Χ.</a:t>
              </a:r>
            </a:p>
          </p:txBody>
        </p:sp>
      </p:grpSp>
      <p:pic>
        <p:nvPicPr>
          <p:cNvPr id="200723" name="Picture 19">
            <a:extLst>
              <a:ext uri="{FF2B5EF4-FFF2-40B4-BE49-F238E27FC236}">
                <a16:creationId xmlns:a16="http://schemas.microsoft.com/office/drawing/2014/main" id="{D5BDA039-DA1D-53F6-C888-814352C849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4550" y="1930400"/>
            <a:ext cx="4891088" cy="305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6CEFE25F-DE17-0BC9-3E23-3CEFA0C789AD}"/>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202755" name="Text Box 3">
            <a:extLst>
              <a:ext uri="{FF2B5EF4-FFF2-40B4-BE49-F238E27FC236}">
                <a16:creationId xmlns:a16="http://schemas.microsoft.com/office/drawing/2014/main" id="{589E44B5-A274-EAC8-88F7-1B97C20F0C7A}"/>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02767" name="Text Box 15">
            <a:extLst>
              <a:ext uri="{FF2B5EF4-FFF2-40B4-BE49-F238E27FC236}">
                <a16:creationId xmlns:a16="http://schemas.microsoft.com/office/drawing/2014/main" id="{C3409BB2-C021-5F2C-AF2C-4BDC7C2BCBE1}"/>
              </a:ext>
            </a:extLst>
          </p:cNvPr>
          <p:cNvSpPr txBox="1">
            <a:spLocks noChangeArrowheads="1"/>
          </p:cNvSpPr>
          <p:nvPr/>
        </p:nvSpPr>
        <p:spPr bwMode="auto">
          <a:xfrm>
            <a:off x="684213" y="1758950"/>
            <a:ext cx="78708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olidFill>
                  <a:srgbClr val="464600"/>
                </a:solidFill>
              </a:rPr>
              <a:t>Είχαν οι αρχαίοι Αιγύπτιοι </a:t>
            </a:r>
            <a:r>
              <a:rPr lang="en-US" altLang="el-GR" sz="2000">
                <a:solidFill>
                  <a:schemeClr val="tx2"/>
                </a:solidFill>
                <a:sym typeface="Wingdings" panose="05000000000000000000" pitchFamily="2" charset="2"/>
              </a:rPr>
              <a:t>επιστήμη</a:t>
            </a:r>
          </a:p>
          <a:p>
            <a:pPr>
              <a:spcBef>
                <a:spcPct val="50000"/>
              </a:spcBef>
              <a:buClr>
                <a:srgbClr val="808000"/>
              </a:buClr>
              <a:buFont typeface="Wingdings" panose="05000000000000000000" pitchFamily="2" charset="2"/>
              <a:buChar char="q"/>
            </a:pPr>
            <a:r>
              <a:rPr lang="en-US" altLang="el-GR">
                <a:solidFill>
                  <a:srgbClr val="464600"/>
                </a:solidFill>
              </a:rPr>
              <a:t>Είχαν οι αρχαίοι Αιγύπτιοι εξελισσόμενη </a:t>
            </a:r>
            <a:r>
              <a:rPr lang="en-US" altLang="el-GR" sz="2000">
                <a:solidFill>
                  <a:schemeClr val="tx2"/>
                </a:solidFill>
                <a:sym typeface="Wingdings" panose="05000000000000000000" pitchFamily="2" charset="2"/>
              </a:rPr>
              <a:t>επιστήμη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Είχαν οι αρχαίοι Αιγύπτιοι φιλοσοφία της επιστήμης </a:t>
            </a:r>
            <a:r>
              <a:rPr lang="en-US" altLang="el-GR" sz="2000">
                <a:solidFill>
                  <a:schemeClr val="tx2"/>
                </a:solidFill>
                <a:sym typeface="Wingdings" panose="05000000000000000000" pitchFamily="2" charset="2"/>
              </a:rPr>
              <a:t>???</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Δηλαδή δεν χρειάζεται να έχετε ΦΙΛΟΣΟΦΙΑ ΤΗΣ ΕΠΙΣΤΗΜΗΣ για να έχετε ΕΠΙΣΤΗΜΗ;</a:t>
            </a:r>
            <a:r>
              <a:rPr lang="en-US" altLang="el-GR" sz="2000">
                <a:solidFill>
                  <a:schemeClr val="tx2"/>
                </a:solidFill>
                <a:sym typeface="Wingdings" panose="05000000000000000000" pitchFamily="2" charset="2"/>
              </a:rPr>
              <a:t> ΝΑΙ και ΟΧΙ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dur="1000" fill="hold" grpId="0" nodeType="clickEffect">
                                  <p:stCondLst>
                                    <p:cond delay="0"/>
                                  </p:stCondLst>
                                  <p:childTnLst>
                                    <p:set>
                                      <p:cBhvr>
                                        <p:cTn id="6" dur="1" fill="hold">
                                          <p:stCondLst>
                                            <p:cond delay="0"/>
                                          </p:stCondLst>
                                        </p:cTn>
                                        <p:tgtEl>
                                          <p:spTgt spid="202767">
                                            <p:txEl>
                                              <p:pRg st="0" end="0"/>
                                            </p:txEl>
                                          </p:spTgt>
                                        </p:tgtEl>
                                        <p:attrNameLst>
                                          <p:attrName>style.visibility</p:attrName>
                                        </p:attrNameLst>
                                      </p:cBhvr>
                                      <p:to>
                                        <p:strVal val="visible"/>
                                      </p:to>
                                    </p:set>
                                    <p:animEffect transition="in" filter="blinds(horizontal)">
                                      <p:cBhvr>
                                        <p:cTn id="7" dur="1000"/>
                                        <p:tgtEl>
                                          <p:spTgt spid="202767">
                                            <p:txEl>
                                              <p:pRg st="0" end="0"/>
                                            </p:txEl>
                                          </p:spTgt>
                                        </p:tgtEl>
                                      </p:cBhvr>
                                    </p:animEffect>
                                  </p:childTnLst>
                                  <p:subTnLst>
                                    <p:animClr clrSpc="rgb" dir="cw">
                                      <p:cBhvr override="childStyle">
                                        <p:cTn dur="1" fill="hold" display="0" masterRel="nextClick" afterEffect="1"/>
                                        <p:tgtEl>
                                          <p:spTgt spid="20276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dur="1000" fill="hold" grpId="0" nodeType="clickEffect">
                                  <p:stCondLst>
                                    <p:cond delay="0"/>
                                  </p:stCondLst>
                                  <p:childTnLst>
                                    <p:set>
                                      <p:cBhvr>
                                        <p:cTn id="11" dur="1" fill="hold">
                                          <p:stCondLst>
                                            <p:cond delay="0"/>
                                          </p:stCondLst>
                                        </p:cTn>
                                        <p:tgtEl>
                                          <p:spTgt spid="202767">
                                            <p:txEl>
                                              <p:pRg st="1" end="1"/>
                                            </p:txEl>
                                          </p:spTgt>
                                        </p:tgtEl>
                                        <p:attrNameLst>
                                          <p:attrName>style.visibility</p:attrName>
                                        </p:attrNameLst>
                                      </p:cBhvr>
                                      <p:to>
                                        <p:strVal val="visible"/>
                                      </p:to>
                                    </p:set>
                                    <p:animEffect transition="in" filter="blinds(horizontal)">
                                      <p:cBhvr>
                                        <p:cTn id="12" dur="1000"/>
                                        <p:tgtEl>
                                          <p:spTgt spid="202767">
                                            <p:txEl>
                                              <p:pRg st="1" end="1"/>
                                            </p:txEl>
                                          </p:spTgt>
                                        </p:tgtEl>
                                      </p:cBhvr>
                                    </p:animEffect>
                                  </p:childTnLst>
                                  <p:subTnLst>
                                    <p:animClr clrSpc="rgb" dir="cw">
                                      <p:cBhvr override="childStyle">
                                        <p:cTn dur="1" fill="hold" display="0" masterRel="nextClick" afterEffect="1"/>
                                        <p:tgtEl>
                                          <p:spTgt spid="20276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dur="1000" fill="hold" grpId="0" nodeType="clickEffect">
                                  <p:stCondLst>
                                    <p:cond delay="0"/>
                                  </p:stCondLst>
                                  <p:childTnLst>
                                    <p:set>
                                      <p:cBhvr>
                                        <p:cTn id="16" dur="1" fill="hold">
                                          <p:stCondLst>
                                            <p:cond delay="0"/>
                                          </p:stCondLst>
                                        </p:cTn>
                                        <p:tgtEl>
                                          <p:spTgt spid="202767">
                                            <p:txEl>
                                              <p:pRg st="2" end="2"/>
                                            </p:txEl>
                                          </p:spTgt>
                                        </p:tgtEl>
                                        <p:attrNameLst>
                                          <p:attrName>style.visibility</p:attrName>
                                        </p:attrNameLst>
                                      </p:cBhvr>
                                      <p:to>
                                        <p:strVal val="visible"/>
                                      </p:to>
                                    </p:set>
                                    <p:animEffect transition="in" filter="blinds(horizontal)">
                                      <p:cBhvr>
                                        <p:cTn id="17" dur="1000"/>
                                        <p:tgtEl>
                                          <p:spTgt spid="202767">
                                            <p:txEl>
                                              <p:pRg st="2" end="2"/>
                                            </p:txEl>
                                          </p:spTgt>
                                        </p:tgtEl>
                                      </p:cBhvr>
                                    </p:animEffect>
                                  </p:childTnLst>
                                  <p:subTnLst>
                                    <p:animClr clrSpc="rgb" dir="cw">
                                      <p:cBhvr override="childStyle">
                                        <p:cTn dur="1" fill="hold" display="0" masterRel="nextClick" afterEffect="1"/>
                                        <p:tgtEl>
                                          <p:spTgt spid="20276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dur="1000" fill="hold" grpId="0" nodeType="clickEffect">
                                  <p:stCondLst>
                                    <p:cond delay="0"/>
                                  </p:stCondLst>
                                  <p:childTnLst>
                                    <p:set>
                                      <p:cBhvr>
                                        <p:cTn id="21" dur="1" fill="hold">
                                          <p:stCondLst>
                                            <p:cond delay="0"/>
                                          </p:stCondLst>
                                        </p:cTn>
                                        <p:tgtEl>
                                          <p:spTgt spid="202767">
                                            <p:txEl>
                                              <p:pRg st="3" end="3"/>
                                            </p:txEl>
                                          </p:spTgt>
                                        </p:tgtEl>
                                        <p:attrNameLst>
                                          <p:attrName>style.visibility</p:attrName>
                                        </p:attrNameLst>
                                      </p:cBhvr>
                                      <p:to>
                                        <p:strVal val="visible"/>
                                      </p:to>
                                    </p:set>
                                    <p:animEffect transition="in" filter="blinds(horizontal)">
                                      <p:cBhvr>
                                        <p:cTn id="22" dur="1000"/>
                                        <p:tgtEl>
                                          <p:spTgt spid="202767">
                                            <p:txEl>
                                              <p:pRg st="3" end="3"/>
                                            </p:txEl>
                                          </p:spTgt>
                                        </p:tgtEl>
                                      </p:cBhvr>
                                    </p:animEffect>
                                  </p:childTnLst>
                                  <p:subTnLst>
                                    <p:animClr clrSpc="rgb" dir="cw">
                                      <p:cBhvr override="childStyle">
                                        <p:cTn dur="1" fill="hold" display="0" masterRel="nextClick" afterEffect="1"/>
                                        <p:tgtEl>
                                          <p:spTgt spid="202767">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55E0D6A7-A544-E1E0-BA0F-3A9B6611B65A}"/>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206851" name="Text Box 3">
            <a:extLst>
              <a:ext uri="{FF2B5EF4-FFF2-40B4-BE49-F238E27FC236}">
                <a16:creationId xmlns:a16="http://schemas.microsoft.com/office/drawing/2014/main" id="{2AEE30C1-942D-067E-DB3B-F26008553378}"/>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06852" name="Text Box 4">
            <a:extLst>
              <a:ext uri="{FF2B5EF4-FFF2-40B4-BE49-F238E27FC236}">
                <a16:creationId xmlns:a16="http://schemas.microsoft.com/office/drawing/2014/main" id="{AD8F8621-3E38-F340-D0AF-F2C591C49F49}"/>
              </a:ext>
            </a:extLst>
          </p:cNvPr>
          <p:cNvSpPr txBox="1">
            <a:spLocks noChangeArrowheads="1"/>
          </p:cNvSpPr>
          <p:nvPr/>
        </p:nvSpPr>
        <p:spPr bwMode="auto">
          <a:xfrm>
            <a:off x="684213" y="1758950"/>
            <a:ext cx="7870825"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Δηλαδή δεν χρειάζεται να έχετε ΦΙΛΟΣΟΦΙΑ ΤΗΣ ΕΠΙΣΤΗΜΗΣ για να έχετε ΕΠΙΣΤΗΜΗ; </a:t>
            </a:r>
            <a:r>
              <a:rPr lang="en-US" altLang="el-GR" sz="2000">
                <a:solidFill>
                  <a:schemeClr val="tx2"/>
                </a:solidFill>
                <a:sym typeface="Wingdings" panose="05000000000000000000" pitchFamily="2" charset="2"/>
              </a:rPr>
              <a:t>ΝΑΙ και ΟΧΙ</a:t>
            </a:r>
          </a:p>
        </p:txBody>
      </p:sp>
      <p:grpSp>
        <p:nvGrpSpPr>
          <p:cNvPr id="206891" name="Group 43">
            <a:extLst>
              <a:ext uri="{FF2B5EF4-FFF2-40B4-BE49-F238E27FC236}">
                <a16:creationId xmlns:a16="http://schemas.microsoft.com/office/drawing/2014/main" id="{FC842597-5A96-96C0-E893-B895D3B3EB12}"/>
              </a:ext>
            </a:extLst>
          </p:cNvPr>
          <p:cNvGrpSpPr/>
          <p:nvPr/>
        </p:nvGrpSpPr>
        <p:grpSpPr>
          <a:xfrm>
            <a:off x="3586163" y="5162550"/>
            <a:ext cx="4705350" cy="682625"/>
            <a:chOff x="2402" y="3252"/>
            <a:chExt cx="2964" cy="430"/>
          </a:xfrm>
        </p:grpSpPr>
        <p:grpSp>
          <p:nvGrpSpPr>
            <p:cNvPr id="206864" name="Group 16">
              <a:extLst>
                <a:ext uri="{FF2B5EF4-FFF2-40B4-BE49-F238E27FC236}">
                  <a16:creationId xmlns:a16="http://schemas.microsoft.com/office/drawing/2014/main" id="{3E33A465-AAB0-02C9-610D-0CC5004542A7}"/>
                </a:ext>
              </a:extLst>
            </p:cNvPr>
            <p:cNvGrpSpPr/>
            <p:nvPr/>
          </p:nvGrpSpPr>
          <p:grpSpPr>
            <a:xfrm>
              <a:off x="4266" y="3254"/>
              <a:ext cx="1100" cy="428"/>
              <a:chOff x="748" y="2704"/>
              <a:chExt cx="1678" cy="817"/>
            </a:xfrm>
          </p:grpSpPr>
          <p:sp>
            <p:nvSpPr>
              <p:cNvPr id="206865" name="AutoShape 17">
                <a:extLst>
                  <a:ext uri="{FF2B5EF4-FFF2-40B4-BE49-F238E27FC236}">
                    <a16:creationId xmlns:a16="http://schemas.microsoft.com/office/drawing/2014/main" id="{E2F56E8A-EA76-A267-2EA9-50CC9B53F012}"/>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66" name="Text Box 18">
                <a:extLst>
                  <a:ext uri="{FF2B5EF4-FFF2-40B4-BE49-F238E27FC236}">
                    <a16:creationId xmlns:a16="http://schemas.microsoft.com/office/drawing/2014/main" id="{47FCCAB5-F168-9AAB-3E14-0FF815A493C5}"/>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06867" name="Group 19">
              <a:extLst>
                <a:ext uri="{FF2B5EF4-FFF2-40B4-BE49-F238E27FC236}">
                  <a16:creationId xmlns:a16="http://schemas.microsoft.com/office/drawing/2014/main" id="{023CC378-C06B-68C2-8E3E-77B4914B3CD2}"/>
                </a:ext>
              </a:extLst>
            </p:cNvPr>
            <p:cNvGrpSpPr/>
            <p:nvPr/>
          </p:nvGrpSpPr>
          <p:grpSpPr>
            <a:xfrm>
              <a:off x="2402" y="3252"/>
              <a:ext cx="1291" cy="428"/>
              <a:chOff x="748" y="2704"/>
              <a:chExt cx="1678" cy="817"/>
            </a:xfrm>
          </p:grpSpPr>
          <p:sp>
            <p:nvSpPr>
              <p:cNvPr id="206868" name="AutoShape 20">
                <a:extLst>
                  <a:ext uri="{FF2B5EF4-FFF2-40B4-BE49-F238E27FC236}">
                    <a16:creationId xmlns:a16="http://schemas.microsoft.com/office/drawing/2014/main" id="{5AA1255A-F415-A3A9-4D52-55303AFBFB1E}"/>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69" name="Text Box 21">
                <a:extLst>
                  <a:ext uri="{FF2B5EF4-FFF2-40B4-BE49-F238E27FC236}">
                    <a16:creationId xmlns:a16="http://schemas.microsoft.com/office/drawing/2014/main" id="{7109BC81-3B04-2A4B-9332-F64647141DB3}"/>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06870" name="AutoShape 22">
              <a:extLst>
                <a:ext uri="{FF2B5EF4-FFF2-40B4-BE49-F238E27FC236}">
                  <a16:creationId xmlns:a16="http://schemas.microsoft.com/office/drawing/2014/main" id="{37F48F06-B555-B853-9026-6B53C74FF0E4}"/>
                </a:ext>
              </a:extLst>
            </p:cNvPr>
            <p:cNvSpPr>
              <a:spLocks noChangeArrowheads="1"/>
            </p:cNvSpPr>
            <p:nvPr/>
          </p:nvSpPr>
          <p:spPr bwMode="auto">
            <a:xfrm>
              <a:off x="3741" y="3395"/>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06890" name="Group 42">
            <a:extLst>
              <a:ext uri="{FF2B5EF4-FFF2-40B4-BE49-F238E27FC236}">
                <a16:creationId xmlns:a16="http://schemas.microsoft.com/office/drawing/2014/main" id="{58F4DB36-BC1F-D645-849A-3984BD9B2D9C}"/>
              </a:ext>
            </a:extLst>
          </p:cNvPr>
          <p:cNvGrpSpPr/>
          <p:nvPr/>
        </p:nvGrpSpPr>
        <p:grpSpPr>
          <a:xfrm>
            <a:off x="701675" y="3727450"/>
            <a:ext cx="7589838" cy="1112838"/>
            <a:chOff x="585" y="2348"/>
            <a:chExt cx="4781" cy="701"/>
          </a:xfrm>
        </p:grpSpPr>
        <p:grpSp>
          <p:nvGrpSpPr>
            <p:cNvPr id="206860" name="Group 12">
              <a:extLst>
                <a:ext uri="{FF2B5EF4-FFF2-40B4-BE49-F238E27FC236}">
                  <a16:creationId xmlns:a16="http://schemas.microsoft.com/office/drawing/2014/main" id="{7FE33385-2530-D9B2-7B1D-B6694CAF12D6}"/>
                </a:ext>
              </a:extLst>
            </p:cNvPr>
            <p:cNvGrpSpPr/>
            <p:nvPr/>
          </p:nvGrpSpPr>
          <p:grpSpPr>
            <a:xfrm>
              <a:off x="585" y="2348"/>
              <a:ext cx="1243" cy="701"/>
              <a:chOff x="748" y="2704"/>
              <a:chExt cx="1678" cy="817"/>
            </a:xfrm>
          </p:grpSpPr>
          <p:sp>
            <p:nvSpPr>
              <p:cNvPr id="206861" name="AutoShape 13">
                <a:extLst>
                  <a:ext uri="{FF2B5EF4-FFF2-40B4-BE49-F238E27FC236}">
                    <a16:creationId xmlns:a16="http://schemas.microsoft.com/office/drawing/2014/main" id="{AC8192AA-D54F-4FEA-953A-F0EE362FAD32}"/>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62" name="Text Box 14">
                <a:extLst>
                  <a:ext uri="{FF2B5EF4-FFF2-40B4-BE49-F238E27FC236}">
                    <a16:creationId xmlns:a16="http://schemas.microsoft.com/office/drawing/2014/main" id="{8C68F216-5EFF-27BC-E95C-95932CA39343}"/>
                  </a:ext>
                </a:extLst>
              </p:cNvPr>
              <p:cNvSpPr txBox="1">
                <a:spLocks noChangeArrowheads="1"/>
              </p:cNvSpPr>
              <p:nvPr/>
            </p:nvSpPr>
            <p:spPr bwMode="auto">
              <a:xfrm>
                <a:off x="884" y="2840"/>
                <a:ext cx="1283" cy="60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06863" name="AutoShape 15">
              <a:extLst>
                <a:ext uri="{FF2B5EF4-FFF2-40B4-BE49-F238E27FC236}">
                  <a16:creationId xmlns:a16="http://schemas.microsoft.com/office/drawing/2014/main" id="{9AE94AA2-A378-345C-699C-9390BE68F851}"/>
                </a:ext>
              </a:extLst>
            </p:cNvPr>
            <p:cNvSpPr>
              <a:spLocks noChangeArrowheads="1"/>
            </p:cNvSpPr>
            <p:nvPr/>
          </p:nvSpPr>
          <p:spPr bwMode="auto">
            <a:xfrm>
              <a:off x="1876" y="261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06880" name="Group 32">
              <a:extLst>
                <a:ext uri="{FF2B5EF4-FFF2-40B4-BE49-F238E27FC236}">
                  <a16:creationId xmlns:a16="http://schemas.microsoft.com/office/drawing/2014/main" id="{C634F61E-DA8F-108F-2F0E-CB0361AEA5B0}"/>
                </a:ext>
              </a:extLst>
            </p:cNvPr>
            <p:cNvGrpSpPr/>
            <p:nvPr/>
          </p:nvGrpSpPr>
          <p:grpSpPr>
            <a:xfrm>
              <a:off x="4266" y="2497"/>
              <a:ext cx="1100" cy="428"/>
              <a:chOff x="748" y="2704"/>
              <a:chExt cx="1678" cy="817"/>
            </a:xfrm>
          </p:grpSpPr>
          <p:sp>
            <p:nvSpPr>
              <p:cNvPr id="206881" name="AutoShape 33">
                <a:extLst>
                  <a:ext uri="{FF2B5EF4-FFF2-40B4-BE49-F238E27FC236}">
                    <a16:creationId xmlns:a16="http://schemas.microsoft.com/office/drawing/2014/main" id="{309108D3-96B5-23CF-64C9-74834FE5C23E}"/>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82" name="Text Box 34">
                <a:extLst>
                  <a:ext uri="{FF2B5EF4-FFF2-40B4-BE49-F238E27FC236}">
                    <a16:creationId xmlns:a16="http://schemas.microsoft.com/office/drawing/2014/main" id="{CC62ACE7-EE1B-B2FE-BD00-8D3AD829AD95}"/>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06883" name="Group 35">
              <a:extLst>
                <a:ext uri="{FF2B5EF4-FFF2-40B4-BE49-F238E27FC236}">
                  <a16:creationId xmlns:a16="http://schemas.microsoft.com/office/drawing/2014/main" id="{F3837D24-3FB9-3A36-C2BD-16F9A9D0FDA6}"/>
                </a:ext>
              </a:extLst>
            </p:cNvPr>
            <p:cNvGrpSpPr/>
            <p:nvPr/>
          </p:nvGrpSpPr>
          <p:grpSpPr>
            <a:xfrm>
              <a:off x="2402" y="2495"/>
              <a:ext cx="1291" cy="428"/>
              <a:chOff x="748" y="2704"/>
              <a:chExt cx="1678" cy="817"/>
            </a:xfrm>
          </p:grpSpPr>
          <p:sp>
            <p:nvSpPr>
              <p:cNvPr id="206884" name="AutoShape 36">
                <a:extLst>
                  <a:ext uri="{FF2B5EF4-FFF2-40B4-BE49-F238E27FC236}">
                    <a16:creationId xmlns:a16="http://schemas.microsoft.com/office/drawing/2014/main" id="{AB6EB0A1-1A23-6D9F-574D-C1BCA33F66C1}"/>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85" name="Text Box 37">
                <a:extLst>
                  <a:ext uri="{FF2B5EF4-FFF2-40B4-BE49-F238E27FC236}">
                    <a16:creationId xmlns:a16="http://schemas.microsoft.com/office/drawing/2014/main" id="{83FA2A64-BB85-7744-44D3-3B0D66AC25E7}"/>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06886" name="AutoShape 38">
              <a:extLst>
                <a:ext uri="{FF2B5EF4-FFF2-40B4-BE49-F238E27FC236}">
                  <a16:creationId xmlns:a16="http://schemas.microsoft.com/office/drawing/2014/main" id="{62D21E64-E6F0-4FA6-7A30-76FB7CDB0BA3}"/>
                </a:ext>
              </a:extLst>
            </p:cNvPr>
            <p:cNvSpPr>
              <a:spLocks noChangeArrowheads="1"/>
            </p:cNvSpPr>
            <p:nvPr/>
          </p:nvSpPr>
          <p:spPr bwMode="auto">
            <a:xfrm>
              <a:off x="3741" y="263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06889" name="Group 41">
            <a:extLst>
              <a:ext uri="{FF2B5EF4-FFF2-40B4-BE49-F238E27FC236}">
                <a16:creationId xmlns:a16="http://schemas.microsoft.com/office/drawing/2014/main" id="{29D2777F-65F6-ED63-95D9-F76A29FA9359}"/>
              </a:ext>
            </a:extLst>
          </p:cNvPr>
          <p:cNvGrpSpPr/>
          <p:nvPr/>
        </p:nvGrpSpPr>
        <p:grpSpPr>
          <a:xfrm>
            <a:off x="701675" y="2543175"/>
            <a:ext cx="7589838" cy="1112838"/>
            <a:chOff x="585" y="1602"/>
            <a:chExt cx="4781" cy="701"/>
          </a:xfrm>
        </p:grpSpPr>
        <p:grpSp>
          <p:nvGrpSpPr>
            <p:cNvPr id="206873" name="Group 25">
              <a:extLst>
                <a:ext uri="{FF2B5EF4-FFF2-40B4-BE49-F238E27FC236}">
                  <a16:creationId xmlns:a16="http://schemas.microsoft.com/office/drawing/2014/main" id="{F38AF029-5EDB-3DF1-2B34-964A67AE5293}"/>
                </a:ext>
              </a:extLst>
            </p:cNvPr>
            <p:cNvGrpSpPr/>
            <p:nvPr/>
          </p:nvGrpSpPr>
          <p:grpSpPr>
            <a:xfrm>
              <a:off x="585" y="1602"/>
              <a:ext cx="1243" cy="701"/>
              <a:chOff x="748" y="2704"/>
              <a:chExt cx="1678" cy="817"/>
            </a:xfrm>
          </p:grpSpPr>
          <p:sp>
            <p:nvSpPr>
              <p:cNvPr id="206874" name="AutoShape 26">
                <a:extLst>
                  <a:ext uri="{FF2B5EF4-FFF2-40B4-BE49-F238E27FC236}">
                    <a16:creationId xmlns:a16="http://schemas.microsoft.com/office/drawing/2014/main" id="{567A621D-6E30-D167-C230-DF531187365A}"/>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75" name="Text Box 27">
                <a:extLst>
                  <a:ext uri="{FF2B5EF4-FFF2-40B4-BE49-F238E27FC236}">
                    <a16:creationId xmlns:a16="http://schemas.microsoft.com/office/drawing/2014/main" id="{57A52271-4684-A4CE-10C6-089D43FBCFEE}"/>
                  </a:ext>
                </a:extLst>
              </p:cNvPr>
              <p:cNvSpPr txBox="1">
                <a:spLocks noChangeArrowheads="1"/>
              </p:cNvSpPr>
              <p:nvPr/>
            </p:nvSpPr>
            <p:spPr bwMode="auto">
              <a:xfrm>
                <a:off x="884" y="2840"/>
                <a:ext cx="1283" cy="60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06876" name="AutoShape 28">
              <a:extLst>
                <a:ext uri="{FF2B5EF4-FFF2-40B4-BE49-F238E27FC236}">
                  <a16:creationId xmlns:a16="http://schemas.microsoft.com/office/drawing/2014/main" id="{04A2F2B2-6E1A-B133-29C0-14DF98F6C5DF}"/>
                </a:ext>
              </a:extLst>
            </p:cNvPr>
            <p:cNvSpPr>
              <a:spLocks noChangeArrowheads="1"/>
            </p:cNvSpPr>
            <p:nvPr/>
          </p:nvSpPr>
          <p:spPr bwMode="auto">
            <a:xfrm>
              <a:off x="1972" y="1889"/>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nvGrpSpPr>
            <p:cNvPr id="206877" name="Group 29">
              <a:extLst>
                <a:ext uri="{FF2B5EF4-FFF2-40B4-BE49-F238E27FC236}">
                  <a16:creationId xmlns:a16="http://schemas.microsoft.com/office/drawing/2014/main" id="{BC10ACEA-CD75-B378-C0BC-BD0BC22DCCB9}"/>
                </a:ext>
              </a:extLst>
            </p:cNvPr>
            <p:cNvGrpSpPr/>
            <p:nvPr/>
          </p:nvGrpSpPr>
          <p:grpSpPr>
            <a:xfrm>
              <a:off x="4266" y="1748"/>
              <a:ext cx="1100" cy="428"/>
              <a:chOff x="748" y="2704"/>
              <a:chExt cx="1678" cy="817"/>
            </a:xfrm>
          </p:grpSpPr>
          <p:sp>
            <p:nvSpPr>
              <p:cNvPr id="206878" name="AutoShape 30">
                <a:extLst>
                  <a:ext uri="{FF2B5EF4-FFF2-40B4-BE49-F238E27FC236}">
                    <a16:creationId xmlns:a16="http://schemas.microsoft.com/office/drawing/2014/main" id="{FEC812A7-FE38-3D0E-D591-FB0BE4B8E50E}"/>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06879" name="Text Box 31">
                <a:extLst>
                  <a:ext uri="{FF2B5EF4-FFF2-40B4-BE49-F238E27FC236}">
                    <a16:creationId xmlns:a16="http://schemas.microsoft.com/office/drawing/2014/main" id="{6C0B2B3B-CB57-61DA-3A89-9FB3A2D468A0}"/>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sp>
          <p:nvSpPr>
            <p:cNvPr id="206887" name="AutoShape 39">
              <a:extLst>
                <a:ext uri="{FF2B5EF4-FFF2-40B4-BE49-F238E27FC236}">
                  <a16:creationId xmlns:a16="http://schemas.microsoft.com/office/drawing/2014/main" id="{64CFB28D-6360-60DA-7B49-E2BF58BB718F}"/>
                </a:ext>
              </a:extLst>
            </p:cNvPr>
            <p:cNvSpPr>
              <a:spLocks noChangeArrowheads="1"/>
            </p:cNvSpPr>
            <p:nvPr/>
          </p:nvSpPr>
          <p:spPr bwMode="auto">
            <a:xfrm>
              <a:off x="3741"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sp>
          <p:nvSpPr>
            <p:cNvPr id="206888" name="AutoShape 40">
              <a:extLst>
                <a:ext uri="{FF2B5EF4-FFF2-40B4-BE49-F238E27FC236}">
                  <a16:creationId xmlns:a16="http://schemas.microsoft.com/office/drawing/2014/main" id="{7AEA68CE-E43B-B163-4D0F-0A199B7665FB}"/>
                </a:ext>
              </a:extLst>
            </p:cNvPr>
            <p:cNvSpPr>
              <a:spLocks noChangeArrowheads="1"/>
            </p:cNvSpPr>
            <p:nvPr/>
          </p:nvSpPr>
          <p:spPr bwMode="auto">
            <a:xfrm>
              <a:off x="2832"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dur="500" fill="hold" nodeType="clickEffect">
                                  <p:stCondLst>
                                    <p:cond delay="0"/>
                                  </p:stCondLst>
                                  <p:childTnLst>
                                    <p:set>
                                      <p:cBhvr>
                                        <p:cTn id="6" dur="1" fill="hold">
                                          <p:stCondLst>
                                            <p:cond delay="0"/>
                                          </p:stCondLst>
                                        </p:cTn>
                                        <p:tgtEl>
                                          <p:spTgt spid="206889"/>
                                        </p:tgtEl>
                                        <p:attrNameLst>
                                          <p:attrName>style.visibility</p:attrName>
                                        </p:attrNameLst>
                                      </p:cBhvr>
                                      <p:to>
                                        <p:strVal val="visible"/>
                                      </p:to>
                                    </p:set>
                                    <p:animEffect transition="in" filter="dissolve">
                                      <p:cBhvr>
                                        <p:cTn id="7" dur="500"/>
                                        <p:tgtEl>
                                          <p:spTgt spid="206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dur="500" fill="hold" nodeType="clickEffect">
                                  <p:stCondLst>
                                    <p:cond delay="0"/>
                                  </p:stCondLst>
                                  <p:childTnLst>
                                    <p:set>
                                      <p:cBhvr>
                                        <p:cTn id="11" dur="1" fill="hold">
                                          <p:stCondLst>
                                            <p:cond delay="0"/>
                                          </p:stCondLst>
                                        </p:cTn>
                                        <p:tgtEl>
                                          <p:spTgt spid="206890"/>
                                        </p:tgtEl>
                                        <p:attrNameLst>
                                          <p:attrName>style.visibility</p:attrName>
                                        </p:attrNameLst>
                                      </p:cBhvr>
                                      <p:to>
                                        <p:strVal val="visible"/>
                                      </p:to>
                                    </p:set>
                                    <p:animEffect transition="in" filter="dissolve">
                                      <p:cBhvr>
                                        <p:cTn id="12" dur="500"/>
                                        <p:tgtEl>
                                          <p:spTgt spid="206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dur="500" fill="hold" nodeType="clickEffect">
                                  <p:stCondLst>
                                    <p:cond delay="0"/>
                                  </p:stCondLst>
                                  <p:childTnLst>
                                    <p:set>
                                      <p:cBhvr>
                                        <p:cTn id="16" dur="1" fill="hold">
                                          <p:stCondLst>
                                            <p:cond delay="0"/>
                                          </p:stCondLst>
                                        </p:cTn>
                                        <p:tgtEl>
                                          <p:spTgt spid="206891"/>
                                        </p:tgtEl>
                                        <p:attrNameLst>
                                          <p:attrName>style.visibility</p:attrName>
                                        </p:attrNameLst>
                                      </p:cBhvr>
                                      <p:to>
                                        <p:strVal val="visible"/>
                                      </p:to>
                                    </p:set>
                                    <p:animEffect transition="in" filter="dissolve">
                                      <p:cBhvr>
                                        <p:cTn id="17" dur="500"/>
                                        <p:tgtEl>
                                          <p:spTgt spid="206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8F2FCA3-AE51-8C28-BB66-03B34BCA6871}"/>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Γιατί να δείξετε την εξέλιξη των Πυραμίδων;</a:t>
            </a:r>
          </a:p>
        </p:txBody>
      </p:sp>
      <p:sp>
        <p:nvSpPr>
          <p:cNvPr id="210947" name="Text Box 3">
            <a:extLst>
              <a:ext uri="{FF2B5EF4-FFF2-40B4-BE49-F238E27FC236}">
                <a16:creationId xmlns:a16="http://schemas.microsoft.com/office/drawing/2014/main" id="{5CCD2145-9B26-A7EE-468C-1177C506C6F2}"/>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10948" name="Text Box 4">
            <a:extLst>
              <a:ext uri="{FF2B5EF4-FFF2-40B4-BE49-F238E27FC236}">
                <a16:creationId xmlns:a16="http://schemas.microsoft.com/office/drawing/2014/main" id="{5BC328D7-71CF-2A0E-A43D-4CC8C39CDB09}"/>
              </a:ext>
            </a:extLst>
          </p:cNvPr>
          <p:cNvSpPr txBox="1">
            <a:spLocks noChangeArrowheads="1"/>
          </p:cNvSpPr>
          <p:nvPr/>
        </p:nvSpPr>
        <p:spPr bwMode="auto">
          <a:xfrm>
            <a:off x="684213" y="1758950"/>
            <a:ext cx="7870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Αντίθετα, έχετε επίσης τρία παρόμοια μονοπάτια, που οδηγούν στη ΜΗ ΕΠΙΣΤΗΜΗ, αντί για την ΕΠΙΣΤΗΜΗ.</a:t>
            </a:r>
            <a:endParaRPr lang="en-US" altLang="el-GR" sz="2000">
              <a:solidFill>
                <a:schemeClr val="tx2"/>
              </a:solidFill>
              <a:sym typeface="Wingdings" panose="05000000000000000000" pitchFamily="2" charset="2"/>
            </a:endParaRPr>
          </a:p>
        </p:txBody>
      </p:sp>
      <p:grpSp>
        <p:nvGrpSpPr>
          <p:cNvPr id="210979" name="Group 35">
            <a:extLst>
              <a:ext uri="{FF2B5EF4-FFF2-40B4-BE49-F238E27FC236}">
                <a16:creationId xmlns:a16="http://schemas.microsoft.com/office/drawing/2014/main" id="{B72A71FF-0756-1632-8E0C-AD6071444594}"/>
              </a:ext>
            </a:extLst>
          </p:cNvPr>
          <p:cNvGrpSpPr/>
          <p:nvPr/>
        </p:nvGrpSpPr>
        <p:grpSpPr>
          <a:xfrm>
            <a:off x="3586163" y="5162550"/>
            <a:ext cx="4979987" cy="682625"/>
            <a:chOff x="2259" y="3252"/>
            <a:chExt cx="3137" cy="430"/>
          </a:xfrm>
        </p:grpSpPr>
        <p:grpSp>
          <p:nvGrpSpPr>
            <p:cNvPr id="210950" name="Group 6">
              <a:extLst>
                <a:ext uri="{FF2B5EF4-FFF2-40B4-BE49-F238E27FC236}">
                  <a16:creationId xmlns:a16="http://schemas.microsoft.com/office/drawing/2014/main" id="{8F7E24EC-2FBB-5604-355B-6EA103E60E10}"/>
                </a:ext>
              </a:extLst>
            </p:cNvPr>
            <p:cNvGrpSpPr/>
            <p:nvPr/>
          </p:nvGrpSpPr>
          <p:grpSpPr>
            <a:xfrm>
              <a:off x="4123" y="3254"/>
              <a:ext cx="1273" cy="428"/>
              <a:chOff x="748" y="2704"/>
              <a:chExt cx="1678" cy="817"/>
            </a:xfrm>
          </p:grpSpPr>
          <p:sp>
            <p:nvSpPr>
              <p:cNvPr id="210951" name="AutoShape 7">
                <a:extLst>
                  <a:ext uri="{FF2B5EF4-FFF2-40B4-BE49-F238E27FC236}">
                    <a16:creationId xmlns:a16="http://schemas.microsoft.com/office/drawing/2014/main" id="{CCD2ACFD-053D-FC52-3CD2-838F3BE9A830}"/>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52" name="Text Box 8">
                <a:extLst>
                  <a:ext uri="{FF2B5EF4-FFF2-40B4-BE49-F238E27FC236}">
                    <a16:creationId xmlns:a16="http://schemas.microsoft.com/office/drawing/2014/main" id="{26191309-C155-88AD-3C66-FA9086139FE0}"/>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grpSp>
          <p:nvGrpSpPr>
            <p:cNvPr id="210953" name="Group 9">
              <a:extLst>
                <a:ext uri="{FF2B5EF4-FFF2-40B4-BE49-F238E27FC236}">
                  <a16:creationId xmlns:a16="http://schemas.microsoft.com/office/drawing/2014/main" id="{056F219D-7CD8-C62C-0E46-CF3885EBB2E4}"/>
                </a:ext>
              </a:extLst>
            </p:cNvPr>
            <p:cNvGrpSpPr/>
            <p:nvPr/>
          </p:nvGrpSpPr>
          <p:grpSpPr>
            <a:xfrm>
              <a:off x="2259" y="3252"/>
              <a:ext cx="1291" cy="428"/>
              <a:chOff x="748" y="2704"/>
              <a:chExt cx="1678" cy="817"/>
            </a:xfrm>
          </p:grpSpPr>
          <p:sp>
            <p:nvSpPr>
              <p:cNvPr id="210954" name="AutoShape 10">
                <a:extLst>
                  <a:ext uri="{FF2B5EF4-FFF2-40B4-BE49-F238E27FC236}">
                    <a16:creationId xmlns:a16="http://schemas.microsoft.com/office/drawing/2014/main" id="{E87AED15-7B84-22F5-5647-E8DB0DCA326D}"/>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55" name="Text Box 11">
                <a:extLst>
                  <a:ext uri="{FF2B5EF4-FFF2-40B4-BE49-F238E27FC236}">
                    <a16:creationId xmlns:a16="http://schemas.microsoft.com/office/drawing/2014/main" id="{9CDC0CD2-2AA2-4CD1-AB83-858585A87607}"/>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10956" name="AutoShape 12">
              <a:extLst>
                <a:ext uri="{FF2B5EF4-FFF2-40B4-BE49-F238E27FC236}">
                  <a16:creationId xmlns:a16="http://schemas.microsoft.com/office/drawing/2014/main" id="{2C8A80D7-96CB-DE01-14B6-9BF647E9BD09}"/>
                </a:ext>
              </a:extLst>
            </p:cNvPr>
            <p:cNvSpPr>
              <a:spLocks noChangeArrowheads="1"/>
            </p:cNvSpPr>
            <p:nvPr/>
          </p:nvSpPr>
          <p:spPr bwMode="auto">
            <a:xfrm>
              <a:off x="3598" y="3395"/>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10980" name="Group 36">
            <a:extLst>
              <a:ext uri="{FF2B5EF4-FFF2-40B4-BE49-F238E27FC236}">
                <a16:creationId xmlns:a16="http://schemas.microsoft.com/office/drawing/2014/main" id="{7D566722-7665-E985-98F8-9706A8B3644E}"/>
              </a:ext>
            </a:extLst>
          </p:cNvPr>
          <p:cNvGrpSpPr/>
          <p:nvPr/>
        </p:nvGrpSpPr>
        <p:grpSpPr>
          <a:xfrm>
            <a:off x="701675" y="3727450"/>
            <a:ext cx="7866063" cy="1112838"/>
            <a:chOff x="442" y="2348"/>
            <a:chExt cx="4955" cy="701"/>
          </a:xfrm>
        </p:grpSpPr>
        <p:grpSp>
          <p:nvGrpSpPr>
            <p:cNvPr id="210958" name="Group 14">
              <a:extLst>
                <a:ext uri="{FF2B5EF4-FFF2-40B4-BE49-F238E27FC236}">
                  <a16:creationId xmlns:a16="http://schemas.microsoft.com/office/drawing/2014/main" id="{705104D8-957F-B1A8-9D8C-950FA078A43A}"/>
                </a:ext>
              </a:extLst>
            </p:cNvPr>
            <p:cNvGrpSpPr/>
            <p:nvPr/>
          </p:nvGrpSpPr>
          <p:grpSpPr>
            <a:xfrm>
              <a:off x="442" y="2348"/>
              <a:ext cx="1243" cy="701"/>
              <a:chOff x="748" y="2704"/>
              <a:chExt cx="1678" cy="817"/>
            </a:xfrm>
          </p:grpSpPr>
          <p:sp>
            <p:nvSpPr>
              <p:cNvPr id="210959" name="AutoShape 15">
                <a:extLst>
                  <a:ext uri="{FF2B5EF4-FFF2-40B4-BE49-F238E27FC236}">
                    <a16:creationId xmlns:a16="http://schemas.microsoft.com/office/drawing/2014/main" id="{09771350-EC1D-63B0-7292-E42BBBF41607}"/>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60" name="Text Box 16">
                <a:extLst>
                  <a:ext uri="{FF2B5EF4-FFF2-40B4-BE49-F238E27FC236}">
                    <a16:creationId xmlns:a16="http://schemas.microsoft.com/office/drawing/2014/main" id="{EB865AC0-E2BD-57E9-104C-C307BD8AD822}"/>
                  </a:ext>
                </a:extLst>
              </p:cNvPr>
              <p:cNvSpPr txBox="1">
                <a:spLocks noChangeArrowheads="1"/>
              </p:cNvSpPr>
              <p:nvPr/>
            </p:nvSpPr>
            <p:spPr bwMode="auto">
              <a:xfrm>
                <a:off x="884" y="2840"/>
                <a:ext cx="1283" cy="60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10961" name="AutoShape 17">
              <a:extLst>
                <a:ext uri="{FF2B5EF4-FFF2-40B4-BE49-F238E27FC236}">
                  <a16:creationId xmlns:a16="http://schemas.microsoft.com/office/drawing/2014/main" id="{9B1DF4E6-7C05-17F6-E7DF-91AF7037AAE6}"/>
                </a:ext>
              </a:extLst>
            </p:cNvPr>
            <p:cNvSpPr>
              <a:spLocks noChangeArrowheads="1"/>
            </p:cNvSpPr>
            <p:nvPr/>
          </p:nvSpPr>
          <p:spPr bwMode="auto">
            <a:xfrm>
              <a:off x="1733" y="261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10962" name="Group 18">
              <a:extLst>
                <a:ext uri="{FF2B5EF4-FFF2-40B4-BE49-F238E27FC236}">
                  <a16:creationId xmlns:a16="http://schemas.microsoft.com/office/drawing/2014/main" id="{510BEC82-84B2-F4D9-8D69-97E235AAB3FB}"/>
                </a:ext>
              </a:extLst>
            </p:cNvPr>
            <p:cNvGrpSpPr/>
            <p:nvPr/>
          </p:nvGrpSpPr>
          <p:grpSpPr>
            <a:xfrm>
              <a:off x="4123" y="2497"/>
              <a:ext cx="1274" cy="428"/>
              <a:chOff x="748" y="2704"/>
              <a:chExt cx="1678" cy="817"/>
            </a:xfrm>
          </p:grpSpPr>
          <p:sp>
            <p:nvSpPr>
              <p:cNvPr id="210963" name="AutoShape 19">
                <a:extLst>
                  <a:ext uri="{FF2B5EF4-FFF2-40B4-BE49-F238E27FC236}">
                    <a16:creationId xmlns:a16="http://schemas.microsoft.com/office/drawing/2014/main" id="{18A37500-08FC-681E-6F83-B1EB7CB221D0}"/>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64" name="Text Box 20">
                <a:extLst>
                  <a:ext uri="{FF2B5EF4-FFF2-40B4-BE49-F238E27FC236}">
                    <a16:creationId xmlns:a16="http://schemas.microsoft.com/office/drawing/2014/main" id="{C3DB2E04-001A-842B-23AB-6B960BB3BD83}"/>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grpSp>
          <p:nvGrpSpPr>
            <p:cNvPr id="210965" name="Group 21">
              <a:extLst>
                <a:ext uri="{FF2B5EF4-FFF2-40B4-BE49-F238E27FC236}">
                  <a16:creationId xmlns:a16="http://schemas.microsoft.com/office/drawing/2014/main" id="{14996C16-046D-DF9C-C8A8-7232A797AAE9}"/>
                </a:ext>
              </a:extLst>
            </p:cNvPr>
            <p:cNvGrpSpPr/>
            <p:nvPr/>
          </p:nvGrpSpPr>
          <p:grpSpPr>
            <a:xfrm>
              <a:off x="2259" y="2495"/>
              <a:ext cx="1291" cy="428"/>
              <a:chOff x="748" y="2704"/>
              <a:chExt cx="1678" cy="817"/>
            </a:xfrm>
          </p:grpSpPr>
          <p:sp>
            <p:nvSpPr>
              <p:cNvPr id="210966" name="AutoShape 22">
                <a:extLst>
                  <a:ext uri="{FF2B5EF4-FFF2-40B4-BE49-F238E27FC236}">
                    <a16:creationId xmlns:a16="http://schemas.microsoft.com/office/drawing/2014/main" id="{E4741906-A8EC-7597-8037-0B4FCCF092F3}"/>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67" name="Text Box 23">
                <a:extLst>
                  <a:ext uri="{FF2B5EF4-FFF2-40B4-BE49-F238E27FC236}">
                    <a16:creationId xmlns:a16="http://schemas.microsoft.com/office/drawing/2014/main" id="{C7574307-F43B-8F33-6A65-D3FD5FA3239E}"/>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10968" name="AutoShape 24">
              <a:extLst>
                <a:ext uri="{FF2B5EF4-FFF2-40B4-BE49-F238E27FC236}">
                  <a16:creationId xmlns:a16="http://schemas.microsoft.com/office/drawing/2014/main" id="{B0870D9E-73A8-F292-D42B-665E43DA667D}"/>
                </a:ext>
              </a:extLst>
            </p:cNvPr>
            <p:cNvSpPr>
              <a:spLocks noChangeArrowheads="1"/>
            </p:cNvSpPr>
            <p:nvPr/>
          </p:nvSpPr>
          <p:spPr bwMode="auto">
            <a:xfrm>
              <a:off x="3598" y="263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10981" name="Group 37">
            <a:extLst>
              <a:ext uri="{FF2B5EF4-FFF2-40B4-BE49-F238E27FC236}">
                <a16:creationId xmlns:a16="http://schemas.microsoft.com/office/drawing/2014/main" id="{B430892F-A35C-4920-C252-35C6382E0832}"/>
              </a:ext>
            </a:extLst>
          </p:cNvPr>
          <p:cNvGrpSpPr/>
          <p:nvPr/>
        </p:nvGrpSpPr>
        <p:grpSpPr>
          <a:xfrm>
            <a:off x="701675" y="2543175"/>
            <a:ext cx="7864475" cy="1112838"/>
            <a:chOff x="442" y="1602"/>
            <a:chExt cx="4954" cy="701"/>
          </a:xfrm>
        </p:grpSpPr>
        <p:grpSp>
          <p:nvGrpSpPr>
            <p:cNvPr id="210970" name="Group 26">
              <a:extLst>
                <a:ext uri="{FF2B5EF4-FFF2-40B4-BE49-F238E27FC236}">
                  <a16:creationId xmlns:a16="http://schemas.microsoft.com/office/drawing/2014/main" id="{3D090CED-0ECD-0504-42B7-0764A6DB7B66}"/>
                </a:ext>
              </a:extLst>
            </p:cNvPr>
            <p:cNvGrpSpPr/>
            <p:nvPr/>
          </p:nvGrpSpPr>
          <p:grpSpPr>
            <a:xfrm>
              <a:off x="442" y="1602"/>
              <a:ext cx="1243" cy="701"/>
              <a:chOff x="748" y="2704"/>
              <a:chExt cx="1678" cy="817"/>
            </a:xfrm>
          </p:grpSpPr>
          <p:sp>
            <p:nvSpPr>
              <p:cNvPr id="210971" name="AutoShape 27">
                <a:extLst>
                  <a:ext uri="{FF2B5EF4-FFF2-40B4-BE49-F238E27FC236}">
                    <a16:creationId xmlns:a16="http://schemas.microsoft.com/office/drawing/2014/main" id="{73DF84D3-E7A0-00DE-4B7D-3A5C616B87F0}"/>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72" name="Text Box 28">
                <a:extLst>
                  <a:ext uri="{FF2B5EF4-FFF2-40B4-BE49-F238E27FC236}">
                    <a16:creationId xmlns:a16="http://schemas.microsoft.com/office/drawing/2014/main" id="{D3BB54BD-8C48-C92F-2DB8-CAB866BEC12F}"/>
                  </a:ext>
                </a:extLst>
              </p:cNvPr>
              <p:cNvSpPr txBox="1">
                <a:spLocks noChangeArrowheads="1"/>
              </p:cNvSpPr>
              <p:nvPr/>
            </p:nvSpPr>
            <p:spPr bwMode="auto">
              <a:xfrm>
                <a:off x="884" y="2840"/>
                <a:ext cx="1283" cy="60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10973" name="AutoShape 29">
              <a:extLst>
                <a:ext uri="{FF2B5EF4-FFF2-40B4-BE49-F238E27FC236}">
                  <a16:creationId xmlns:a16="http://schemas.microsoft.com/office/drawing/2014/main" id="{BB65A731-4E14-908D-7BDA-A33C67E9C666}"/>
                </a:ext>
              </a:extLst>
            </p:cNvPr>
            <p:cNvSpPr>
              <a:spLocks noChangeArrowheads="1"/>
            </p:cNvSpPr>
            <p:nvPr/>
          </p:nvSpPr>
          <p:spPr bwMode="auto">
            <a:xfrm>
              <a:off x="1829" y="1889"/>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nvGrpSpPr>
            <p:cNvPr id="210974" name="Group 30">
              <a:extLst>
                <a:ext uri="{FF2B5EF4-FFF2-40B4-BE49-F238E27FC236}">
                  <a16:creationId xmlns:a16="http://schemas.microsoft.com/office/drawing/2014/main" id="{2AE26721-E8E4-7855-2970-C1FD755BA55D}"/>
                </a:ext>
              </a:extLst>
            </p:cNvPr>
            <p:cNvGrpSpPr/>
            <p:nvPr/>
          </p:nvGrpSpPr>
          <p:grpSpPr>
            <a:xfrm>
              <a:off x="4123" y="1748"/>
              <a:ext cx="1273" cy="415"/>
              <a:chOff x="748" y="2704"/>
              <a:chExt cx="1678" cy="817"/>
            </a:xfrm>
          </p:grpSpPr>
          <p:sp>
            <p:nvSpPr>
              <p:cNvPr id="210975" name="AutoShape 31">
                <a:extLst>
                  <a:ext uri="{FF2B5EF4-FFF2-40B4-BE49-F238E27FC236}">
                    <a16:creationId xmlns:a16="http://schemas.microsoft.com/office/drawing/2014/main" id="{52302ADC-1968-BAA0-101C-07BB2E1A65B5}"/>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0976" name="Text Box 32">
                <a:extLst>
                  <a:ext uri="{FF2B5EF4-FFF2-40B4-BE49-F238E27FC236}">
                    <a16:creationId xmlns:a16="http://schemas.microsoft.com/office/drawing/2014/main" id="{A215F492-9F03-35BF-613B-299542D5046F}"/>
                  </a:ext>
                </a:extLst>
              </p:cNvPr>
              <p:cNvSpPr txBox="1">
                <a:spLocks noChangeArrowheads="1"/>
              </p:cNvSpPr>
              <p:nvPr/>
            </p:nvSpPr>
            <p:spPr bwMode="auto">
              <a:xfrm>
                <a:off x="884" y="2844"/>
                <a:ext cx="1284" cy="41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sp>
          <p:nvSpPr>
            <p:cNvPr id="210977" name="AutoShape 33">
              <a:extLst>
                <a:ext uri="{FF2B5EF4-FFF2-40B4-BE49-F238E27FC236}">
                  <a16:creationId xmlns:a16="http://schemas.microsoft.com/office/drawing/2014/main" id="{4318A74A-67FF-B675-3E38-5A1F64F57AE7}"/>
                </a:ext>
              </a:extLst>
            </p:cNvPr>
            <p:cNvSpPr>
              <a:spLocks noChangeArrowheads="1"/>
            </p:cNvSpPr>
            <p:nvPr/>
          </p:nvSpPr>
          <p:spPr bwMode="auto">
            <a:xfrm>
              <a:off x="3598"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sp>
          <p:nvSpPr>
            <p:cNvPr id="210978" name="AutoShape 34">
              <a:extLst>
                <a:ext uri="{FF2B5EF4-FFF2-40B4-BE49-F238E27FC236}">
                  <a16:creationId xmlns:a16="http://schemas.microsoft.com/office/drawing/2014/main" id="{19179EC2-191D-4496-632E-F172B8B024FA}"/>
                </a:ext>
              </a:extLst>
            </p:cNvPr>
            <p:cNvSpPr>
              <a:spLocks noChangeArrowheads="1"/>
            </p:cNvSpPr>
            <p:nvPr/>
          </p:nvSpPr>
          <p:spPr bwMode="auto">
            <a:xfrm>
              <a:off x="2689"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dur="500" fill="hold" nodeType="clickEffect">
                                  <p:stCondLst>
                                    <p:cond delay="0"/>
                                  </p:stCondLst>
                                  <p:childTnLst>
                                    <p:set>
                                      <p:cBhvr>
                                        <p:cTn id="6" dur="1" fill="hold">
                                          <p:stCondLst>
                                            <p:cond delay="0"/>
                                          </p:stCondLst>
                                        </p:cTn>
                                        <p:tgtEl>
                                          <p:spTgt spid="210981"/>
                                        </p:tgtEl>
                                        <p:attrNameLst>
                                          <p:attrName>style.visibility</p:attrName>
                                        </p:attrNameLst>
                                      </p:cBhvr>
                                      <p:to>
                                        <p:strVal val="visible"/>
                                      </p:to>
                                    </p:set>
                                    <p:animEffect transition="in" filter="dissolve">
                                      <p:cBhvr>
                                        <p:cTn id="7" dur="500"/>
                                        <p:tgtEl>
                                          <p:spTgt spid="210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dur="500" fill="hold" nodeType="clickEffect">
                                  <p:stCondLst>
                                    <p:cond delay="0"/>
                                  </p:stCondLst>
                                  <p:childTnLst>
                                    <p:set>
                                      <p:cBhvr>
                                        <p:cTn id="11" dur="1" fill="hold">
                                          <p:stCondLst>
                                            <p:cond delay="0"/>
                                          </p:stCondLst>
                                        </p:cTn>
                                        <p:tgtEl>
                                          <p:spTgt spid="210980"/>
                                        </p:tgtEl>
                                        <p:attrNameLst>
                                          <p:attrName>style.visibility</p:attrName>
                                        </p:attrNameLst>
                                      </p:cBhvr>
                                      <p:to>
                                        <p:strVal val="visible"/>
                                      </p:to>
                                    </p:set>
                                    <p:animEffect transition="in" filter="dissolve">
                                      <p:cBhvr>
                                        <p:cTn id="12" dur="500"/>
                                        <p:tgtEl>
                                          <p:spTgt spid="2109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dur="500" fill="hold" nodeType="clickEffect">
                                  <p:stCondLst>
                                    <p:cond delay="0"/>
                                  </p:stCondLst>
                                  <p:childTnLst>
                                    <p:set>
                                      <p:cBhvr>
                                        <p:cTn id="16" dur="1" fill="hold">
                                          <p:stCondLst>
                                            <p:cond delay="0"/>
                                          </p:stCondLst>
                                        </p:cTn>
                                        <p:tgtEl>
                                          <p:spTgt spid="210979"/>
                                        </p:tgtEl>
                                        <p:attrNameLst>
                                          <p:attrName>style.visibility</p:attrName>
                                        </p:attrNameLst>
                                      </p:cBhvr>
                                      <p:to>
                                        <p:strVal val="visible"/>
                                      </p:to>
                                    </p:set>
                                    <p:animEffect transition="in" filter="dissolve">
                                      <p:cBhvr>
                                        <p:cTn id="17" dur="500"/>
                                        <p:tgtEl>
                                          <p:spTgt spid="21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50A6AA30-4FC2-4591-8A0B-5B2ECFD15DB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αιγυπτιακή ιατρική</a:t>
            </a:r>
          </a:p>
        </p:txBody>
      </p:sp>
      <p:sp>
        <p:nvSpPr>
          <p:cNvPr id="212995" name="Text Box 3">
            <a:extLst>
              <a:ext uri="{FF2B5EF4-FFF2-40B4-BE49-F238E27FC236}">
                <a16:creationId xmlns:a16="http://schemas.microsoft.com/office/drawing/2014/main" id="{31EBD705-2886-F4FB-F810-9F08C1D3AD62}"/>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12996" name="Text Box 4">
            <a:extLst>
              <a:ext uri="{FF2B5EF4-FFF2-40B4-BE49-F238E27FC236}">
                <a16:creationId xmlns:a16="http://schemas.microsoft.com/office/drawing/2014/main" id="{8913315A-0D8D-A07E-2E17-EC68242E686B}"/>
              </a:ext>
            </a:extLst>
          </p:cNvPr>
          <p:cNvSpPr txBox="1">
            <a:spLocks noChangeArrowheads="1"/>
          </p:cNvSpPr>
          <p:nvPr/>
        </p:nvSpPr>
        <p:spPr bwMode="auto">
          <a:xfrm>
            <a:off x="684213" y="1758950"/>
            <a:ext cx="78708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εξέλιξη των πυραμίδων χρησιμεύει για να δείξει ότι οι αρχαίοι Αιγύπτιοι είχαν ΕΠΙΣΤΗΜΗ. Θα δείξω τώρα ένα σαφέστερο παράδειγμα, για να δείξω την αρχαία αιγυπτιακή ΕΠΙΣΤΗΜΗ και τη ΜΗ ΕΠΙΣΤΗΜΗ</a:t>
            </a:r>
            <a:endParaRPr lang="en-US" altLang="el-GR" sz="2000">
              <a:solidFill>
                <a:schemeClr val="tx2"/>
              </a:solidFill>
              <a:sym typeface="Wingdings" panose="05000000000000000000" pitchFamily="2" charset="2"/>
            </a:endParaRPr>
          </a:p>
        </p:txBody>
      </p:sp>
      <p:grpSp>
        <p:nvGrpSpPr>
          <p:cNvPr id="213018" name="Group 26">
            <a:extLst>
              <a:ext uri="{FF2B5EF4-FFF2-40B4-BE49-F238E27FC236}">
                <a16:creationId xmlns:a16="http://schemas.microsoft.com/office/drawing/2014/main" id="{EA2C69C3-26DD-472B-00DD-77109D2C4B6B}"/>
              </a:ext>
            </a:extLst>
          </p:cNvPr>
          <p:cNvGrpSpPr/>
          <p:nvPr/>
        </p:nvGrpSpPr>
        <p:grpSpPr>
          <a:xfrm>
            <a:off x="1308100" y="3683000"/>
            <a:ext cx="1973263" cy="1112838"/>
            <a:chOff x="748" y="2704"/>
            <a:chExt cx="1678" cy="817"/>
          </a:xfrm>
        </p:grpSpPr>
        <p:sp>
          <p:nvSpPr>
            <p:cNvPr id="213019" name="AutoShape 27">
              <a:extLst>
                <a:ext uri="{FF2B5EF4-FFF2-40B4-BE49-F238E27FC236}">
                  <a16:creationId xmlns:a16="http://schemas.microsoft.com/office/drawing/2014/main" id="{17394046-704F-F3EE-5F11-99146E7DA00B}"/>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3020" name="Text Box 28">
              <a:extLst>
                <a:ext uri="{FF2B5EF4-FFF2-40B4-BE49-F238E27FC236}">
                  <a16:creationId xmlns:a16="http://schemas.microsoft.com/office/drawing/2014/main" id="{44F2025B-C67C-3357-A3FF-140B6719BF1D}"/>
                </a:ext>
              </a:extLst>
            </p:cNvPr>
            <p:cNvSpPr txBox="1">
              <a:spLocks noChangeArrowheads="1"/>
            </p:cNvSpPr>
            <p:nvPr/>
          </p:nvSpPr>
          <p:spPr bwMode="auto">
            <a:xfrm>
              <a:off x="884" y="2840"/>
              <a:ext cx="1283" cy="60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grpSp>
        <p:nvGrpSpPr>
          <p:cNvPr id="213022" name="Group 30">
            <a:extLst>
              <a:ext uri="{FF2B5EF4-FFF2-40B4-BE49-F238E27FC236}">
                <a16:creationId xmlns:a16="http://schemas.microsoft.com/office/drawing/2014/main" id="{4331C530-106A-06E3-DC6E-825B44D0C7E8}"/>
              </a:ext>
            </a:extLst>
          </p:cNvPr>
          <p:cNvGrpSpPr/>
          <p:nvPr/>
        </p:nvGrpSpPr>
        <p:grpSpPr>
          <a:xfrm>
            <a:off x="4875213" y="3230563"/>
            <a:ext cx="1746250" cy="679450"/>
            <a:chOff x="748" y="2704"/>
            <a:chExt cx="1678" cy="817"/>
          </a:xfrm>
        </p:grpSpPr>
        <p:sp>
          <p:nvSpPr>
            <p:cNvPr id="213023" name="AutoShape 31">
              <a:extLst>
                <a:ext uri="{FF2B5EF4-FFF2-40B4-BE49-F238E27FC236}">
                  <a16:creationId xmlns:a16="http://schemas.microsoft.com/office/drawing/2014/main" id="{7833660C-2D9D-30FB-39DB-4DDF36CD4A8B}"/>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3024" name="Text Box 32">
              <a:extLst>
                <a:ext uri="{FF2B5EF4-FFF2-40B4-BE49-F238E27FC236}">
                  <a16:creationId xmlns:a16="http://schemas.microsoft.com/office/drawing/2014/main" id="{1DCE728E-D01D-0031-90E7-358E4000F3F0}"/>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sp>
        <p:nvSpPr>
          <p:cNvPr id="213025" name="AutoShape 33">
            <a:extLst>
              <a:ext uri="{FF2B5EF4-FFF2-40B4-BE49-F238E27FC236}">
                <a16:creationId xmlns:a16="http://schemas.microsoft.com/office/drawing/2014/main" id="{FB2C9AB9-3CD9-5779-BC9B-994EED67055D}"/>
              </a:ext>
            </a:extLst>
          </p:cNvPr>
          <p:cNvSpPr>
            <a:spLocks noChangeArrowheads="1"/>
          </p:cNvSpPr>
          <p:nvPr/>
        </p:nvSpPr>
        <p:spPr bwMode="auto">
          <a:xfrm rot="19800000">
            <a:off x="3660775" y="3732213"/>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13032" name="Group 40">
            <a:extLst>
              <a:ext uri="{FF2B5EF4-FFF2-40B4-BE49-F238E27FC236}">
                <a16:creationId xmlns:a16="http://schemas.microsoft.com/office/drawing/2014/main" id="{2FA05620-65A6-D4A6-2BA5-6D9D9D90888D}"/>
              </a:ext>
            </a:extLst>
          </p:cNvPr>
          <p:cNvGrpSpPr/>
          <p:nvPr/>
        </p:nvGrpSpPr>
        <p:grpSpPr>
          <a:xfrm>
            <a:off x="4903788" y="4340225"/>
            <a:ext cx="2020887" cy="658813"/>
            <a:chOff x="748" y="2704"/>
            <a:chExt cx="1678" cy="817"/>
          </a:xfrm>
        </p:grpSpPr>
        <p:sp>
          <p:nvSpPr>
            <p:cNvPr id="213033" name="AutoShape 41">
              <a:extLst>
                <a:ext uri="{FF2B5EF4-FFF2-40B4-BE49-F238E27FC236}">
                  <a16:creationId xmlns:a16="http://schemas.microsoft.com/office/drawing/2014/main" id="{29D8CAD8-ABAD-67B9-7176-1B0D82C2A907}"/>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13034" name="Text Box 42">
              <a:extLst>
                <a:ext uri="{FF2B5EF4-FFF2-40B4-BE49-F238E27FC236}">
                  <a16:creationId xmlns:a16="http://schemas.microsoft.com/office/drawing/2014/main" id="{B62C0314-8E41-4001-551C-6DA07FCDE393}"/>
                </a:ext>
              </a:extLst>
            </p:cNvPr>
            <p:cNvSpPr txBox="1">
              <a:spLocks noChangeArrowheads="1"/>
            </p:cNvSpPr>
            <p:nvPr/>
          </p:nvSpPr>
          <p:spPr bwMode="auto">
            <a:xfrm>
              <a:off x="884" y="2844"/>
              <a:ext cx="1284" cy="41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sp>
        <p:nvSpPr>
          <p:cNvPr id="213035" name="AutoShape 43">
            <a:extLst>
              <a:ext uri="{FF2B5EF4-FFF2-40B4-BE49-F238E27FC236}">
                <a16:creationId xmlns:a16="http://schemas.microsoft.com/office/drawing/2014/main" id="{563E5FE1-C65C-2413-67AE-9DCDB093DEB9}"/>
              </a:ext>
            </a:extLst>
          </p:cNvPr>
          <p:cNvSpPr>
            <a:spLocks noChangeArrowheads="1"/>
          </p:cNvSpPr>
          <p:nvPr/>
        </p:nvSpPr>
        <p:spPr bwMode="auto">
          <a:xfrm rot="1800000">
            <a:off x="3660775" y="4416425"/>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sp>
        <p:nvSpPr>
          <p:cNvPr id="213038" name="Text Box 46">
            <a:extLst>
              <a:ext uri="{FF2B5EF4-FFF2-40B4-BE49-F238E27FC236}">
                <a16:creationId xmlns:a16="http://schemas.microsoft.com/office/drawing/2014/main" id="{99EFFA11-5B49-4DFE-D3D2-A5DC9CC3CC68}"/>
              </a:ext>
            </a:extLst>
          </p:cNvPr>
          <p:cNvSpPr txBox="1">
            <a:spLocks noChangeArrowheads="1"/>
          </p:cNvSpPr>
          <p:nvPr/>
        </p:nvSpPr>
        <p:spPr bwMode="auto">
          <a:xfrm>
            <a:off x="1687513" y="5414963"/>
            <a:ext cx="47053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a:t>Παράδειγμα: Αρχαία Αιγυπτιακή Ιατρική</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84A6F995-88A1-FC7E-9291-7D0F19AEAA6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αιγυπτιακή ιατρική</a:t>
            </a:r>
          </a:p>
        </p:txBody>
      </p:sp>
      <p:sp>
        <p:nvSpPr>
          <p:cNvPr id="219139" name="Text Box 3">
            <a:extLst>
              <a:ext uri="{FF2B5EF4-FFF2-40B4-BE49-F238E27FC236}">
                <a16:creationId xmlns:a16="http://schemas.microsoft.com/office/drawing/2014/main" id="{67532555-D680-DE07-81AC-75ED176CEB08}"/>
              </a:ext>
            </a:extLst>
          </p:cNvPr>
          <p:cNvSpPr txBox="1">
            <a:spLocks noChangeArrowheads="1"/>
          </p:cNvSpPr>
          <p:nvPr/>
        </p:nvSpPr>
        <p:spPr bwMode="auto">
          <a:xfrm>
            <a:off x="5786438" y="6540500"/>
            <a:ext cx="311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 Wikipedia, www.nyu.edu, Crystalinks</a:t>
            </a:r>
          </a:p>
        </p:txBody>
      </p:sp>
      <p:sp>
        <p:nvSpPr>
          <p:cNvPr id="219152" name="Text Box 16">
            <a:extLst>
              <a:ext uri="{FF2B5EF4-FFF2-40B4-BE49-F238E27FC236}">
                <a16:creationId xmlns:a16="http://schemas.microsoft.com/office/drawing/2014/main" id="{DD2EFF85-CABD-B874-E806-BCA48ADE6F99}"/>
              </a:ext>
            </a:extLst>
          </p:cNvPr>
          <p:cNvSpPr txBox="1">
            <a:spLocks noChangeArrowheads="1"/>
          </p:cNvSpPr>
          <p:nvPr/>
        </p:nvSpPr>
        <p:spPr bwMode="auto">
          <a:xfrm>
            <a:off x="1004888" y="2366963"/>
            <a:ext cx="5616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b="0">
              <a:solidFill>
                <a:srgbClr val="009999"/>
              </a:solidFill>
              <a:latin typeface="Verdana" panose="020B0604030504040204" pitchFamily="34" charset="0"/>
            </a:endParaRPr>
          </a:p>
        </p:txBody>
      </p:sp>
      <p:sp>
        <p:nvSpPr>
          <p:cNvPr id="219153" name="Text Box 17">
            <a:extLst>
              <a:ext uri="{FF2B5EF4-FFF2-40B4-BE49-F238E27FC236}">
                <a16:creationId xmlns:a16="http://schemas.microsoft.com/office/drawing/2014/main" id="{5B814435-0471-5DE4-9946-0C9BE53524F4}"/>
              </a:ext>
            </a:extLst>
          </p:cNvPr>
          <p:cNvSpPr txBox="1">
            <a:spLocks noChangeArrowheads="1"/>
          </p:cNvSpPr>
          <p:nvPr/>
        </p:nvSpPr>
        <p:spPr bwMode="auto">
          <a:xfrm>
            <a:off x="684213" y="1758950"/>
            <a:ext cx="44196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t>Παράδειγμα: Αρχαία Αιγυπτιακή Ιατρική</a:t>
            </a:r>
          </a:p>
          <a:p>
            <a:pPr>
              <a:spcBef>
                <a:spcPct val="50000"/>
              </a:spcBef>
              <a:buClr>
                <a:srgbClr val="808000"/>
              </a:buClr>
              <a:buFont typeface="Wingdings" panose="05000000000000000000" pitchFamily="2" charset="2"/>
              <a:buChar char="q"/>
            </a:pPr>
            <a:r>
              <a:rPr lang="en-US" altLang="el-GR"/>
              <a:t>Μερικά από τα παλαιότερα επιστημονικά αντικείμενα</a:t>
            </a:r>
          </a:p>
          <a:p>
            <a:pPr>
              <a:spcBef>
                <a:spcPct val="50000"/>
              </a:spcBef>
              <a:buClr>
                <a:srgbClr val="808000"/>
              </a:buClr>
              <a:buFont typeface="Wingdings" panose="05000000000000000000" pitchFamily="2" charset="2"/>
              <a:buChar char="q"/>
            </a:pPr>
            <a:r>
              <a:rPr lang="en-US" altLang="el-GR"/>
              <a:t>Πάπυρος Edwin Smith (περίπου 1600 π.Χ.), 22 σελίδες που αφορούν κυρίως τη θεραπεία των πληγών.</a:t>
            </a:r>
          </a:p>
          <a:p>
            <a:pPr>
              <a:spcBef>
                <a:spcPct val="50000"/>
              </a:spcBef>
              <a:buClr>
                <a:srgbClr val="808000"/>
              </a:buClr>
              <a:buFont typeface="Wingdings" panose="05000000000000000000" pitchFamily="2" charset="2"/>
              <a:buChar char="q"/>
            </a:pPr>
            <a:r>
              <a:rPr lang="en-US" altLang="el-GR"/>
              <a:t>Πάπυρος Ebers (περίπου 1550 π.Χ.), 110 σελίδες που περιέχουν 700 μαγικές φόρμουλες και θεραπείες.</a:t>
            </a:r>
          </a:p>
          <a:p>
            <a:pPr>
              <a:spcBef>
                <a:spcPct val="50000"/>
              </a:spcBef>
              <a:buClr>
                <a:srgbClr val="808000"/>
              </a:buClr>
              <a:buFont typeface="Wingdings" panose="05000000000000000000" pitchFamily="2" charset="2"/>
              <a:buChar char="q"/>
            </a:pPr>
            <a:endParaRPr lang="en-US" altLang="el-GR"/>
          </a:p>
        </p:txBody>
      </p:sp>
      <p:pic>
        <p:nvPicPr>
          <p:cNvPr id="219154" name="Picture 18">
            <a:extLst>
              <a:ext uri="{FF2B5EF4-FFF2-40B4-BE49-F238E27FC236}">
                <a16:creationId xmlns:a16="http://schemas.microsoft.com/office/drawing/2014/main" id="{8AE19008-515A-AD25-4C42-8FD7059E3C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5425" y="4262438"/>
            <a:ext cx="1755775" cy="2278062"/>
          </a:xfrm>
          <a:prstGeom prst="rect">
            <a:avLst/>
          </a:prstGeom>
          <a:noFill/>
          <a:extLst>
            <a:ext uri="{909E8E84-426E-40DD-AFC4-6F175D3DCCD1}">
              <a14:hiddenFill xmlns:a14="http://schemas.microsoft.com/office/drawing/2010/main">
                <a:solidFill>
                  <a:srgbClr val="FFFFFF"/>
                </a:solidFill>
              </a14:hiddenFill>
            </a:ext>
          </a:extLst>
        </p:spPr>
      </p:pic>
      <p:pic>
        <p:nvPicPr>
          <p:cNvPr id="219155" name="Picture 19">
            <a:extLst>
              <a:ext uri="{FF2B5EF4-FFF2-40B4-BE49-F238E27FC236}">
                <a16:creationId xmlns:a16="http://schemas.microsoft.com/office/drawing/2014/main" id="{6A4AC3BA-EF26-18A5-909A-9A00149390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26038" y="1682750"/>
            <a:ext cx="3290887" cy="2525713"/>
          </a:xfrm>
          <a:prstGeom prst="rect">
            <a:avLst/>
          </a:prstGeom>
          <a:noFill/>
          <a:extLst>
            <a:ext uri="{909E8E84-426E-40DD-AFC4-6F175D3DCCD1}">
              <a14:hiddenFill xmlns:a14="http://schemas.microsoft.com/office/drawing/2010/main">
                <a:solidFill>
                  <a:srgbClr val="FFFFFF"/>
                </a:solidFill>
              </a14:hiddenFill>
            </a:ext>
          </a:extLst>
        </p:spPr>
      </p:pic>
      <p:sp>
        <p:nvSpPr>
          <p:cNvPr id="219157" name="Text Box 21">
            <a:extLst>
              <a:ext uri="{FF2B5EF4-FFF2-40B4-BE49-F238E27FC236}">
                <a16:creationId xmlns:a16="http://schemas.microsoft.com/office/drawing/2014/main" id="{2CA1E283-182F-BD91-2D33-1A938A7DF7B8}"/>
              </a:ext>
            </a:extLst>
          </p:cNvPr>
          <p:cNvSpPr txBox="1">
            <a:spLocks noChangeArrowheads="1"/>
          </p:cNvSpPr>
          <p:nvPr/>
        </p:nvSpPr>
        <p:spPr bwMode="auto">
          <a:xfrm rot="5400000">
            <a:off x="4039394" y="2518569"/>
            <a:ext cx="2049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www.nyu.edu</a:t>
            </a:r>
          </a:p>
        </p:txBody>
      </p:sp>
      <p:sp>
        <p:nvSpPr>
          <p:cNvPr id="219158" name="Text Box 22">
            <a:extLst>
              <a:ext uri="{FF2B5EF4-FFF2-40B4-BE49-F238E27FC236}">
                <a16:creationId xmlns:a16="http://schemas.microsoft.com/office/drawing/2014/main" id="{D3D9059B-5114-5467-9CBC-0DF6A093E912}"/>
              </a:ext>
            </a:extLst>
          </p:cNvPr>
          <p:cNvSpPr txBox="1">
            <a:spLocks noChangeArrowheads="1"/>
          </p:cNvSpPr>
          <p:nvPr/>
        </p:nvSpPr>
        <p:spPr bwMode="auto">
          <a:xfrm rot="5400000">
            <a:off x="5482431" y="5174457"/>
            <a:ext cx="20494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5">
            <a:extLst>
              <a:ext uri="{FF2B5EF4-FFF2-40B4-BE49-F238E27FC236}">
                <a16:creationId xmlns:a16="http://schemas.microsoft.com/office/drawing/2014/main" id="{58CE3678-EDAE-A6B3-2704-71142F719879}"/>
              </a:ext>
            </a:extLst>
          </p:cNvPr>
          <p:cNvSpPr>
            <a:spLocks noChangeArrowheads="1"/>
          </p:cNvSpPr>
          <p:nvPr/>
        </p:nvSpPr>
        <p:spPr bwMode="auto">
          <a:xfrm>
            <a:off x="719138" y="1125538"/>
            <a:ext cx="764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200"/>
              <a:t>Τι είναι η Ιστορία;</a:t>
            </a:r>
            <a:br>
              <a:rPr lang="en-US" altLang="el-GR" sz="3200"/>
            </a:br>
            <a:br>
              <a:rPr lang="en-US" altLang="el-GR" sz="3200"/>
            </a:br>
            <a:r>
              <a:rPr lang="en-US" altLang="el-GR" sz="3200"/>
              <a:t>Τι είναι η Επιστήμη;</a:t>
            </a:r>
            <a:br>
              <a:rPr lang="en-US" altLang="el-GR" sz="3200"/>
            </a:br>
            <a:br>
              <a:rPr lang="en-US" altLang="el-GR" sz="3200"/>
            </a:br>
            <a:r>
              <a:rPr lang="en-US" altLang="el-GR" sz="3200"/>
              <a:t> Τι είναι η Φιλοσοφία;</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796B6E9-A878-C7AD-D241-FFC26D31E23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αιγυπτιακή ιατρική</a:t>
            </a:r>
          </a:p>
        </p:txBody>
      </p:sp>
      <p:sp>
        <p:nvSpPr>
          <p:cNvPr id="223235" name="Text Box 3">
            <a:extLst>
              <a:ext uri="{FF2B5EF4-FFF2-40B4-BE49-F238E27FC236}">
                <a16:creationId xmlns:a16="http://schemas.microsoft.com/office/drawing/2014/main" id="{6C9BF7C2-9731-6A04-572B-E7BDFC950E65}"/>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Ref:Wikipedia</a:t>
            </a:r>
          </a:p>
        </p:txBody>
      </p:sp>
      <p:sp>
        <p:nvSpPr>
          <p:cNvPr id="223236" name="Text Box 4">
            <a:extLst>
              <a:ext uri="{FF2B5EF4-FFF2-40B4-BE49-F238E27FC236}">
                <a16:creationId xmlns:a16="http://schemas.microsoft.com/office/drawing/2014/main" id="{6ADC4DF4-AD26-9279-C3C0-F25E8D8524C3}"/>
              </a:ext>
            </a:extLst>
          </p:cNvPr>
          <p:cNvSpPr txBox="1">
            <a:spLocks noChangeArrowheads="1"/>
          </p:cNvSpPr>
          <p:nvPr/>
        </p:nvSpPr>
        <p:spPr bwMode="auto">
          <a:xfrm>
            <a:off x="684213" y="1758950"/>
            <a:ext cx="78708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Από τον Έντουιν Σμιθ και τους παπύρους Έμπερς, μπορεί κανείς να αντλήσει παραδείγματα ΕΠΙΣΤΗΜΗΣ και ΜΗ ΕΠΙΣΤΗΜΗΣ (από τα οποία θα αναφέρω μόνο μερικά).</a:t>
            </a:r>
            <a:endParaRPr lang="en-US" altLang="el-GR" sz="2000">
              <a:solidFill>
                <a:schemeClr val="tx2"/>
              </a:solidFill>
              <a:sym typeface="Wingdings" panose="05000000000000000000" pitchFamily="2" charset="2"/>
            </a:endParaRPr>
          </a:p>
        </p:txBody>
      </p:sp>
      <p:grpSp>
        <p:nvGrpSpPr>
          <p:cNvPr id="223240" name="Group 8">
            <a:extLst>
              <a:ext uri="{FF2B5EF4-FFF2-40B4-BE49-F238E27FC236}">
                <a16:creationId xmlns:a16="http://schemas.microsoft.com/office/drawing/2014/main" id="{111E3829-CD3F-E2B3-F7C3-03F7A53A9CE2}"/>
              </a:ext>
            </a:extLst>
          </p:cNvPr>
          <p:cNvGrpSpPr/>
          <p:nvPr/>
        </p:nvGrpSpPr>
        <p:grpSpPr>
          <a:xfrm>
            <a:off x="1155700" y="2749550"/>
            <a:ext cx="1746250" cy="679450"/>
            <a:chOff x="748" y="2704"/>
            <a:chExt cx="1678" cy="817"/>
          </a:xfrm>
        </p:grpSpPr>
        <p:sp>
          <p:nvSpPr>
            <p:cNvPr id="223241" name="AutoShape 9">
              <a:extLst>
                <a:ext uri="{FF2B5EF4-FFF2-40B4-BE49-F238E27FC236}">
                  <a16:creationId xmlns:a16="http://schemas.microsoft.com/office/drawing/2014/main" id="{3765766B-623A-4EB0-57CF-52A4BC4C92E6}"/>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23242" name="Text Box 10">
              <a:extLst>
                <a:ext uri="{FF2B5EF4-FFF2-40B4-BE49-F238E27FC236}">
                  <a16:creationId xmlns:a16="http://schemas.microsoft.com/office/drawing/2014/main" id="{A45102D4-7FCD-65D3-A62B-BC17B838D7F8}"/>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23244" name="Group 12">
            <a:extLst>
              <a:ext uri="{FF2B5EF4-FFF2-40B4-BE49-F238E27FC236}">
                <a16:creationId xmlns:a16="http://schemas.microsoft.com/office/drawing/2014/main" id="{3BA8D952-A2D7-2D6D-6F98-17649A7F650F}"/>
              </a:ext>
            </a:extLst>
          </p:cNvPr>
          <p:cNvGrpSpPr/>
          <p:nvPr/>
        </p:nvGrpSpPr>
        <p:grpSpPr>
          <a:xfrm>
            <a:off x="928688" y="4264025"/>
            <a:ext cx="2020887" cy="658813"/>
            <a:chOff x="748" y="2704"/>
            <a:chExt cx="1678" cy="817"/>
          </a:xfrm>
        </p:grpSpPr>
        <p:sp>
          <p:nvSpPr>
            <p:cNvPr id="223245" name="AutoShape 13">
              <a:extLst>
                <a:ext uri="{FF2B5EF4-FFF2-40B4-BE49-F238E27FC236}">
                  <a16:creationId xmlns:a16="http://schemas.microsoft.com/office/drawing/2014/main" id="{40B47F3D-F6E3-4EDC-0B21-2936D2FDBB00}"/>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23246" name="Text Box 14">
              <a:extLst>
                <a:ext uri="{FF2B5EF4-FFF2-40B4-BE49-F238E27FC236}">
                  <a16:creationId xmlns:a16="http://schemas.microsoft.com/office/drawing/2014/main" id="{78A2B603-621E-F94E-F0A0-CCAD5265A4C0}"/>
                </a:ext>
              </a:extLst>
            </p:cNvPr>
            <p:cNvSpPr txBox="1">
              <a:spLocks noChangeArrowheads="1"/>
            </p:cNvSpPr>
            <p:nvPr/>
          </p:nvSpPr>
          <p:spPr bwMode="auto">
            <a:xfrm>
              <a:off x="884" y="2844"/>
              <a:ext cx="1284" cy="41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sp>
        <p:nvSpPr>
          <p:cNvPr id="223251" name="Text Box 19">
            <a:extLst>
              <a:ext uri="{FF2B5EF4-FFF2-40B4-BE49-F238E27FC236}">
                <a16:creationId xmlns:a16="http://schemas.microsoft.com/office/drawing/2014/main" id="{CAB0E736-6A26-53CF-CA05-DBF6D0890240}"/>
              </a:ext>
            </a:extLst>
          </p:cNvPr>
          <p:cNvSpPr txBox="1">
            <a:spLocks noChangeArrowheads="1"/>
          </p:cNvSpPr>
          <p:nvPr/>
        </p:nvSpPr>
        <p:spPr bwMode="auto">
          <a:xfrm>
            <a:off x="3128963" y="2746375"/>
            <a:ext cx="543083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Χρήση συκωτιού βοδιού, για τη θεραπεία της νυχτερινής τύφλωσης</a:t>
            </a:r>
            <a:br>
              <a:rPr lang="en-US" altLang="el-GR">
                <a:sym typeface="Wingdings" panose="05000000000000000000" pitchFamily="2" charset="2"/>
              </a:rPr>
            </a:br>
            <a:r>
              <a:rPr lang="en-US" altLang="el-GR" sz="1000">
                <a:solidFill>
                  <a:srgbClr val="009999"/>
                </a:solidFill>
                <a:latin typeface="Verdana" panose="020B0604030504040204" pitchFamily="34" charset="0"/>
                <a:sym typeface="Wingdings" panose="05000000000000000000" pitchFamily="2" charset="2"/>
                <a:hlinkClick r:id="rId3"/>
              </a:rPr>
              <a:t>(www.es.flinders.edu.au)</a:t>
            </a:r>
            <a:endParaRPr lang="en-US" altLang="el-GR" sz="1000">
              <a:sym typeface="Wingdings" panose="05000000000000000000" pitchFamily="2" charset="2"/>
            </a:endParaRP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Χρήση του μελιού ως αντιβιοτικό σε ανοιχτές πληγές</a:t>
            </a:r>
            <a:br>
              <a:rPr lang="en-US" altLang="el-GR">
                <a:sym typeface="Wingdings" panose="05000000000000000000" pitchFamily="2" charset="2"/>
              </a:rPr>
            </a:br>
            <a:r>
              <a:rPr lang="en-US" altLang="el-GR" sz="1000">
                <a:sym typeface="Wingdings" panose="05000000000000000000" pitchFamily="2" charset="2"/>
                <a:hlinkClick r:id="rId4"/>
              </a:rPr>
              <a:t>(</a:t>
            </a:r>
            <a:r>
              <a:rPr lang="en-US" altLang="el-GR">
                <a:sym typeface="Wingdings" panose="05000000000000000000" pitchFamily="2" charset="2"/>
              </a:rPr>
              <a:t>www.nature.com) </a:t>
            </a:r>
          </a:p>
        </p:txBody>
      </p:sp>
      <p:sp>
        <p:nvSpPr>
          <p:cNvPr id="223252" name="Text Box 20">
            <a:extLst>
              <a:ext uri="{FF2B5EF4-FFF2-40B4-BE49-F238E27FC236}">
                <a16:creationId xmlns:a16="http://schemas.microsoft.com/office/drawing/2014/main" id="{C007D7E8-1616-E3F6-C713-8B801AFBECDE}"/>
              </a:ext>
            </a:extLst>
          </p:cNvPr>
          <p:cNvSpPr txBox="1">
            <a:spLocks noChangeArrowheads="1"/>
          </p:cNvSpPr>
          <p:nvPr/>
        </p:nvSpPr>
        <p:spPr bwMode="auto">
          <a:xfrm>
            <a:off x="3205890" y="4552926"/>
            <a:ext cx="54308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Μισό</a:t>
            </a:r>
            <a:r>
              <a:rPr lang="en-US" altLang="el-GR" dirty="0">
                <a:sym typeface="Wingdings" panose="05000000000000000000" pitchFamily="2" charset="2"/>
              </a:rPr>
              <a:t> </a:t>
            </a:r>
            <a:r>
              <a:rPr lang="en-US" altLang="el-GR" dirty="0" err="1">
                <a:sym typeface="Wingdings" panose="05000000000000000000" pitchFamily="2" charset="2"/>
              </a:rPr>
              <a:t>κρεμμύδι</a:t>
            </a:r>
            <a:r>
              <a:rPr lang="en-US" altLang="el-GR" dirty="0">
                <a:sym typeface="Wingdings" panose="05000000000000000000" pitchFamily="2" charset="2"/>
              </a:rPr>
              <a:t> και ο α</a:t>
            </a:r>
            <a:r>
              <a:rPr lang="en-US" altLang="el-GR" dirty="0" err="1">
                <a:sym typeface="Wingdings" panose="05000000000000000000" pitchFamily="2" charset="2"/>
              </a:rPr>
              <a:t>φρός</a:t>
            </a:r>
            <a:r>
              <a:rPr lang="en-US" altLang="el-GR" dirty="0">
                <a:sym typeface="Wingdings" panose="05000000000000000000" pitchFamily="2" charset="2"/>
              </a:rPr>
              <a:t> </a:t>
            </a:r>
            <a:r>
              <a:rPr lang="en-US" altLang="el-GR" dirty="0" err="1">
                <a:sym typeface="Wingdings" panose="05000000000000000000" pitchFamily="2" charset="2"/>
              </a:rPr>
              <a:t>της</a:t>
            </a:r>
            <a:r>
              <a:rPr lang="en-US" altLang="el-GR" dirty="0">
                <a:sym typeface="Wingdings" panose="05000000000000000000" pitchFamily="2" charset="2"/>
              </a:rPr>
              <a:t> μπ</a:t>
            </a:r>
            <a:r>
              <a:rPr lang="en-US" altLang="el-GR" dirty="0" err="1">
                <a:sym typeface="Wingdings" panose="05000000000000000000" pitchFamily="2" charset="2"/>
              </a:rPr>
              <a:t>ύρ</a:t>
            </a:r>
            <a:r>
              <a:rPr lang="en-US" altLang="el-GR" dirty="0">
                <a:sym typeface="Wingdings" panose="05000000000000000000" pitchFamily="2" charset="2"/>
              </a:rPr>
              <a:t>ας ως φάρμακο κατά του θανάτου</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Χρήση</a:t>
            </a:r>
            <a:r>
              <a:rPr lang="en-US" altLang="el-GR" dirty="0">
                <a:sym typeface="Wingdings" panose="05000000000000000000" pitchFamily="2" charset="2"/>
              </a:rPr>
              <a:t> μα</a:t>
            </a:r>
            <a:r>
              <a:rPr lang="en-US" altLang="el-GR" dirty="0" err="1">
                <a:sym typeface="Wingdings" panose="05000000000000000000" pitchFamily="2" charset="2"/>
              </a:rPr>
              <a:t>ρουλιού</a:t>
            </a:r>
            <a:r>
              <a:rPr lang="en-US" altLang="el-GR" dirty="0">
                <a:sym typeface="Wingdings" panose="05000000000000000000" pitchFamily="2" charset="2"/>
              </a:rPr>
              <a:t> ή κα</a:t>
            </a:r>
            <a:r>
              <a:rPr lang="en-US" altLang="el-GR" dirty="0" err="1">
                <a:sym typeface="Wingdings" panose="05000000000000000000" pitchFamily="2" charset="2"/>
              </a:rPr>
              <a:t>στορέλ</a:t>
            </a:r>
            <a:r>
              <a:rPr lang="en-US" altLang="el-GR" dirty="0">
                <a:sym typeface="Wingdings" panose="05000000000000000000" pitchFamily="2" charset="2"/>
              </a:rPr>
              <a:t>αιου για αλωπεκία</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8EB9450B-8EC5-40A5-E2FD-65EA06056724}"/>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Εντύπωση των Αρχαίων Αιγυπτίων</a:t>
            </a:r>
          </a:p>
        </p:txBody>
      </p:sp>
      <p:sp>
        <p:nvSpPr>
          <p:cNvPr id="229379" name="Text Box 3">
            <a:extLst>
              <a:ext uri="{FF2B5EF4-FFF2-40B4-BE49-F238E27FC236}">
                <a16:creationId xmlns:a16="http://schemas.microsoft.com/office/drawing/2014/main" id="{CAB80D66-77C3-5546-EE94-AF6F3DED9F3E}"/>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29380" name="Text Box 4">
            <a:extLst>
              <a:ext uri="{FF2B5EF4-FFF2-40B4-BE49-F238E27FC236}">
                <a16:creationId xmlns:a16="http://schemas.microsoft.com/office/drawing/2014/main" id="{93C312D6-70F0-FF30-647B-B28F314C4FF4}"/>
              </a:ext>
            </a:extLst>
          </p:cNvPr>
          <p:cNvSpPr txBox="1">
            <a:spLocks noChangeArrowheads="1"/>
          </p:cNvSpPr>
          <p:nvPr/>
        </p:nvSpPr>
        <p:spPr bwMode="auto">
          <a:xfrm>
            <a:off x="511175" y="1758950"/>
            <a:ext cx="8120063"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dirty="0">
                <a:sym typeface="Wingdings" panose="05000000000000000000" pitchFamily="2" charset="2"/>
              </a:rPr>
              <a:t>Οπ</a:t>
            </a:r>
            <a:r>
              <a:rPr lang="en-US" altLang="el-GR" dirty="0" err="1">
                <a:sym typeface="Wingdings" panose="05000000000000000000" pitchFamily="2" charset="2"/>
              </a:rPr>
              <a:t>ότε</a:t>
            </a:r>
            <a:r>
              <a:rPr lang="en-US" altLang="el-GR" dirty="0">
                <a:sym typeface="Wingdings" panose="05000000000000000000" pitchFamily="2" charset="2"/>
              </a:rPr>
              <a:t>, </a:t>
            </a:r>
            <a:r>
              <a:rPr lang="en-US" altLang="el-GR" dirty="0" err="1">
                <a:sym typeface="Wingdings" panose="05000000000000000000" pitchFamily="2" charset="2"/>
              </a:rPr>
              <a:t>κά</a:t>
            </a:r>
            <a:r>
              <a:rPr lang="en-US" altLang="el-GR" dirty="0">
                <a:sym typeface="Wingdings" panose="05000000000000000000" pitchFamily="2" charset="2"/>
              </a:rPr>
              <a:t>ποια έχουν δίκιο, κάποια λάθος. </a:t>
            </a:r>
            <a:r>
              <a:rPr lang="en-US" altLang="el-GR" dirty="0" err="1">
                <a:sym typeface="Wingdings" panose="05000000000000000000" pitchFamily="2" charset="2"/>
              </a:rPr>
              <a:t>Αρκετά</a:t>
            </a:r>
            <a:r>
              <a:rPr lang="en-US" altLang="el-GR" dirty="0">
                <a:sym typeface="Wingdings" panose="05000000000000000000" pitchFamily="2" charset="2"/>
              </a:rPr>
              <a:t> </a:t>
            </a:r>
            <a:r>
              <a:rPr lang="en-US" altLang="el-GR" dirty="0" err="1">
                <a:sym typeface="Wingdings" panose="05000000000000000000" pitchFamily="2" charset="2"/>
              </a:rPr>
              <a:t>εντυ</a:t>
            </a:r>
            <a:r>
              <a:rPr lang="en-US" altLang="el-GR" dirty="0">
                <a:sym typeface="Wingdings" panose="05000000000000000000" pitchFamily="2" charset="2"/>
              </a:rPr>
              <a:t>πωσιακό πάντως να υπάρχει μια δομή (πυραμίδα της Γκίζας) που στέκεται ακόμα όρθια μετά από περισσότερα από 4.000 χρόνια (περίπου 2500 π.Χ.-2000 μ.Χ.).</a:t>
            </a:r>
          </a:p>
          <a:p>
            <a:pPr>
              <a:spcBef>
                <a:spcPct val="50000"/>
              </a:spcBef>
              <a:buClr>
                <a:srgbClr val="808000"/>
              </a:buClr>
              <a:buFont typeface="Wingdings" panose="05000000000000000000" pitchFamily="2" charset="2"/>
              <a:buChar char="q"/>
            </a:pPr>
            <a:r>
              <a:rPr lang="en-US" altLang="el-GR" u="sng" dirty="0">
                <a:sym typeface="Wingdings" panose="05000000000000000000" pitchFamily="2" charset="2"/>
              </a:rPr>
              <a:t>Επ</a:t>
            </a:r>
            <a:r>
              <a:rPr lang="en-US" altLang="el-GR" u="sng" dirty="0" err="1">
                <a:sym typeface="Wingdings" panose="05000000000000000000" pitchFamily="2" charset="2"/>
              </a:rPr>
              <a:t>ιστρέφοντ</a:t>
            </a:r>
            <a:r>
              <a:rPr lang="en-US" altLang="el-GR" u="sng" dirty="0">
                <a:sym typeface="Wingdings" panose="05000000000000000000" pitchFamily="2" charset="2"/>
              </a:rPr>
              <a:t>ας στο προηγούμενο σημείο:</a:t>
            </a:r>
            <a:br>
              <a:rPr lang="en-US" altLang="el-GR" u="sng" dirty="0">
                <a:sym typeface="Wingdings" panose="05000000000000000000" pitchFamily="2" charset="2"/>
              </a:rPr>
            </a:br>
            <a:r>
              <a:rPr lang="en-US" altLang="el-GR" dirty="0">
                <a:sym typeface="Wingdings" panose="05000000000000000000" pitchFamily="2" charset="2"/>
              </a:rPr>
              <a:t>Δεν υπάρχουν στοιχεία που να αποδεικνύουν ότι οι αρχαίοι Αιγύπτιοι είχαν φιλοσοφία της επιστήμης.</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Πώς</a:t>
            </a:r>
            <a:r>
              <a:rPr lang="en-US" altLang="el-GR" dirty="0">
                <a:sym typeface="Wingdings" panose="05000000000000000000" pitchFamily="2" charset="2"/>
              </a:rPr>
              <a:t> μπ</a:t>
            </a:r>
            <a:r>
              <a:rPr lang="en-US" altLang="el-GR" dirty="0" err="1">
                <a:sym typeface="Wingdings" panose="05000000000000000000" pitchFamily="2" charset="2"/>
              </a:rPr>
              <a:t>όρεσ</a:t>
            </a:r>
            <a:r>
              <a:rPr lang="en-US" altLang="el-GR" dirty="0">
                <a:sym typeface="Wingdings" panose="05000000000000000000" pitchFamily="2" charset="2"/>
              </a:rPr>
              <a:t>αν λοιπόν να καθιερωθούν ως ένας από τους μεγάλους αρχαίους πολιτισμούς; </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Έν</a:t>
            </a:r>
            <a:r>
              <a:rPr lang="en-US" altLang="el-GR" dirty="0">
                <a:sym typeface="Wingdings" panose="05000000000000000000" pitchFamily="2" charset="2"/>
              </a:rPr>
              <a:t>ας πολιτισμός, όπως οι αρχαίοι Αιγύπτιοι, αντέχει και διατηρείται επειδή:</a:t>
            </a:r>
            <a:br>
              <a:rPr lang="en-US" altLang="el-GR" dirty="0">
                <a:sym typeface="Wingdings" panose="05000000000000000000" pitchFamily="2" charset="2"/>
              </a:rPr>
            </a:br>
            <a:r>
              <a:rPr lang="en-US" altLang="el-GR" dirty="0">
                <a:sym typeface="Wingdings" panose="05000000000000000000" pitchFamily="2" charset="2"/>
              </a:rPr>
              <a:t>(1) επιλύει πρακτικά προβλήματα (σίτιση και υπεράσπιση του λαού του) και </a:t>
            </a:r>
            <a:br>
              <a:rPr lang="en-US" altLang="el-GR" dirty="0">
                <a:sym typeface="Wingdings" panose="05000000000000000000" pitchFamily="2" charset="2"/>
              </a:rPr>
            </a:br>
            <a:r>
              <a:rPr lang="en-US" altLang="el-GR" dirty="0">
                <a:sym typeface="Wingdings" panose="05000000000000000000" pitchFamily="2" charset="2"/>
              </a:rPr>
              <a:t>(2) θέτει σε εφαρμογή μια μορφή διακυβέρνησης ικανή να τον διατηρήσει.</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Έτσι</a:t>
            </a:r>
            <a:r>
              <a:rPr lang="en-US" altLang="el-GR" dirty="0">
                <a:sym typeface="Wingdings" panose="05000000000000000000" pitchFamily="2" charset="2"/>
              </a:rPr>
              <a:t>, η επ</a:t>
            </a:r>
            <a:r>
              <a:rPr lang="en-US" altLang="el-GR" dirty="0" err="1">
                <a:sym typeface="Wingdings" panose="05000000000000000000" pitchFamily="2" charset="2"/>
              </a:rPr>
              <a:t>ιστήμη</a:t>
            </a:r>
            <a:r>
              <a:rPr lang="en-US" altLang="el-GR" dirty="0">
                <a:sym typeface="Wingdings" panose="05000000000000000000" pitchFamily="2" charset="2"/>
              </a:rPr>
              <a:t> και η </a:t>
            </a:r>
            <a:r>
              <a:rPr lang="en-US" altLang="el-GR" dirty="0" err="1">
                <a:sym typeface="Wingdings" panose="05000000000000000000" pitchFamily="2" charset="2"/>
              </a:rPr>
              <a:t>δι</a:t>
            </a:r>
            <a:r>
              <a:rPr lang="en-US" altLang="el-GR" dirty="0">
                <a:sym typeface="Wingdings" panose="05000000000000000000" pitchFamily="2" charset="2"/>
              </a:rPr>
              <a:t>ακυβέρνηση, όχι η φιλοσοφία, είναι απαραίτητες για να έχουμε μια ανεπτυγμένη κουλτούρα ή πολιτισμό. </a:t>
            </a:r>
          </a:p>
          <a:p>
            <a:pPr>
              <a:spcBef>
                <a:spcPct val="50000"/>
              </a:spcBef>
              <a:buClr>
                <a:srgbClr val="808000"/>
              </a:buClr>
              <a:buFont typeface="Wingdings" panose="05000000000000000000" pitchFamily="2" charset="2"/>
              <a:buChar char="q"/>
            </a:pPr>
            <a:endParaRPr lang="en-US" altLang="el-GR" dirty="0">
              <a:sym typeface="Wingdings" panose="05000000000000000000" pitchFamily="2" charset="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9C40CD87-CE2D-0696-A53A-0489BD21CD49}"/>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Εντύπωση των Αρχαίων Αιγυπτίων</a:t>
            </a:r>
          </a:p>
        </p:txBody>
      </p:sp>
      <p:sp>
        <p:nvSpPr>
          <p:cNvPr id="227331" name="Text Box 3">
            <a:extLst>
              <a:ext uri="{FF2B5EF4-FFF2-40B4-BE49-F238E27FC236}">
                <a16:creationId xmlns:a16="http://schemas.microsoft.com/office/drawing/2014/main" id="{6D0FBB2B-813F-B806-9CDA-DF9C43150B8E}"/>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Ref:epnet</a:t>
            </a:r>
          </a:p>
        </p:txBody>
      </p:sp>
      <p:sp>
        <p:nvSpPr>
          <p:cNvPr id="227332" name="Text Box 4">
            <a:extLst>
              <a:ext uri="{FF2B5EF4-FFF2-40B4-BE49-F238E27FC236}">
                <a16:creationId xmlns:a16="http://schemas.microsoft.com/office/drawing/2014/main" id="{3C6D658F-EDAC-A036-C624-9BE6031DED64}"/>
              </a:ext>
            </a:extLst>
          </p:cNvPr>
          <p:cNvSpPr txBox="1">
            <a:spLocks noChangeArrowheads="1"/>
          </p:cNvSpPr>
          <p:nvPr/>
        </p:nvSpPr>
        <p:spPr bwMode="auto">
          <a:xfrm>
            <a:off x="511175" y="1758950"/>
            <a:ext cx="8120063"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Ένα πιο σημαντικό σημείο σχετίζεται με:</a:t>
            </a:r>
            <a:br>
              <a:rPr lang="en-US" altLang="el-GR" u="sng">
                <a:sym typeface="Wingdings" panose="05000000000000000000" pitchFamily="2" charset="2"/>
              </a:rPr>
            </a:br>
            <a:r>
              <a:rPr lang="en-US" altLang="el-GR">
                <a:sym typeface="Wingdings" panose="05000000000000000000" pitchFamily="2" charset="2"/>
              </a:rPr>
              <a:t>"Έτσι, κάποιοι έχουν δίκιο, κάποιοι έχουν άδικο".</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Πώς μεγιστοποιούμε το σωστό και ελαχιστοποιούμε το λάθος;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Ή μάλλον, </a:t>
            </a:r>
            <a:r>
              <a:rPr lang="en-US" altLang="el-GR" u="sng">
                <a:sym typeface="Wingdings" panose="05000000000000000000" pitchFamily="2" charset="2"/>
              </a:rPr>
              <a:t>Πώς μεγιστοποιούμε την ΕΠΙΣΤΗΜΗ </a:t>
            </a:r>
            <a:r>
              <a:rPr lang="en-US" altLang="el-GR">
                <a:sym typeface="Wingdings" panose="05000000000000000000" pitchFamily="2" charset="2"/>
              </a:rPr>
              <a:t>και </a:t>
            </a:r>
            <a:r>
              <a:rPr lang="en-US" altLang="el-GR" u="sng">
                <a:sym typeface="Wingdings" panose="05000000000000000000" pitchFamily="2" charset="2"/>
              </a:rPr>
              <a:t>ελαχιστοποιούμε τη ΜΗ ΕΠΙΣΤΗΜΗ</a:t>
            </a:r>
            <a:r>
              <a:rPr lang="en-US" altLang="el-GR">
                <a:sym typeface="Wingdings" panose="05000000000000000000" pitchFamily="2" charset="2"/>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40646128-D50F-35A5-B426-E996F0975F64}"/>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Περίληψη της ενότητας για τους αρχαίους Αιγυπτίους</a:t>
            </a:r>
          </a:p>
        </p:txBody>
      </p:sp>
      <p:sp>
        <p:nvSpPr>
          <p:cNvPr id="231427" name="Text Box 3">
            <a:extLst>
              <a:ext uri="{FF2B5EF4-FFF2-40B4-BE49-F238E27FC236}">
                <a16:creationId xmlns:a16="http://schemas.microsoft.com/office/drawing/2014/main" id="{65896272-929B-F27A-8AA9-B08C15A51E7C}"/>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31428" name="Text Box 4">
            <a:extLst>
              <a:ext uri="{FF2B5EF4-FFF2-40B4-BE49-F238E27FC236}">
                <a16:creationId xmlns:a16="http://schemas.microsoft.com/office/drawing/2014/main" id="{9D726561-A751-23E7-484A-454DD5E6BB53}"/>
              </a:ext>
            </a:extLst>
          </p:cNvPr>
          <p:cNvSpPr txBox="1">
            <a:spLocks noChangeArrowheads="1"/>
          </p:cNvSpPr>
          <p:nvPr/>
        </p:nvSpPr>
        <p:spPr bwMode="auto">
          <a:xfrm>
            <a:off x="684213" y="1758950"/>
            <a:ext cx="78708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Τα δύο σημεία που αναφέρονται στις προηγούμενες διαφάνειες, συνοψίζουν ουσιαστικά το τμήμα αυτό</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Έχω καλύψει το πρώτο μονοπάτι μέχρι στιγμής (διαγραμμένο). Θα συνδυάσω το δεύτερο και το τρίτο μονοπάτι και θα τα συζητήσω σαν να είναι ένα.</a:t>
            </a:r>
          </a:p>
        </p:txBody>
      </p:sp>
      <p:grpSp>
        <p:nvGrpSpPr>
          <p:cNvPr id="231429" name="Group 5">
            <a:extLst>
              <a:ext uri="{FF2B5EF4-FFF2-40B4-BE49-F238E27FC236}">
                <a16:creationId xmlns:a16="http://schemas.microsoft.com/office/drawing/2014/main" id="{4A67D9C5-5E2C-2545-FAA5-CDA74BFE6B41}"/>
              </a:ext>
            </a:extLst>
          </p:cNvPr>
          <p:cNvGrpSpPr/>
          <p:nvPr/>
        </p:nvGrpSpPr>
        <p:grpSpPr>
          <a:xfrm>
            <a:off x="3586163" y="5745163"/>
            <a:ext cx="4705350" cy="682625"/>
            <a:chOff x="2402" y="3252"/>
            <a:chExt cx="2964" cy="430"/>
          </a:xfrm>
        </p:grpSpPr>
        <p:grpSp>
          <p:nvGrpSpPr>
            <p:cNvPr id="231430" name="Group 6">
              <a:extLst>
                <a:ext uri="{FF2B5EF4-FFF2-40B4-BE49-F238E27FC236}">
                  <a16:creationId xmlns:a16="http://schemas.microsoft.com/office/drawing/2014/main" id="{BE70F0CA-6B50-6252-7DE0-D89C2EA5DDB3}"/>
                </a:ext>
              </a:extLst>
            </p:cNvPr>
            <p:cNvGrpSpPr/>
            <p:nvPr/>
          </p:nvGrpSpPr>
          <p:grpSpPr>
            <a:xfrm>
              <a:off x="4266" y="3254"/>
              <a:ext cx="1100" cy="428"/>
              <a:chOff x="748" y="2704"/>
              <a:chExt cx="1678" cy="817"/>
            </a:xfrm>
          </p:grpSpPr>
          <p:sp>
            <p:nvSpPr>
              <p:cNvPr id="231431" name="AutoShape 7">
                <a:extLst>
                  <a:ext uri="{FF2B5EF4-FFF2-40B4-BE49-F238E27FC236}">
                    <a16:creationId xmlns:a16="http://schemas.microsoft.com/office/drawing/2014/main" id="{8DD0C089-F5B4-13EF-EFE4-04D79BE2B5BC}"/>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32" name="Text Box 8">
                <a:extLst>
                  <a:ext uri="{FF2B5EF4-FFF2-40B4-BE49-F238E27FC236}">
                    <a16:creationId xmlns:a16="http://schemas.microsoft.com/office/drawing/2014/main" id="{324905AB-B3D9-CFB2-CC76-3D2D21A59D5D}"/>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31433" name="Group 9">
              <a:extLst>
                <a:ext uri="{FF2B5EF4-FFF2-40B4-BE49-F238E27FC236}">
                  <a16:creationId xmlns:a16="http://schemas.microsoft.com/office/drawing/2014/main" id="{25A4974C-A653-C5B6-C4E5-7A07E1568BA0}"/>
                </a:ext>
              </a:extLst>
            </p:cNvPr>
            <p:cNvGrpSpPr/>
            <p:nvPr/>
          </p:nvGrpSpPr>
          <p:grpSpPr>
            <a:xfrm>
              <a:off x="2402" y="3252"/>
              <a:ext cx="1291" cy="428"/>
              <a:chOff x="748" y="2704"/>
              <a:chExt cx="1678" cy="817"/>
            </a:xfrm>
          </p:grpSpPr>
          <p:sp>
            <p:nvSpPr>
              <p:cNvPr id="231434" name="AutoShape 10">
                <a:extLst>
                  <a:ext uri="{FF2B5EF4-FFF2-40B4-BE49-F238E27FC236}">
                    <a16:creationId xmlns:a16="http://schemas.microsoft.com/office/drawing/2014/main" id="{65B91DE9-8513-6F63-94D0-E378F2C6B75F}"/>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35" name="Text Box 11">
                <a:extLst>
                  <a:ext uri="{FF2B5EF4-FFF2-40B4-BE49-F238E27FC236}">
                    <a16:creationId xmlns:a16="http://schemas.microsoft.com/office/drawing/2014/main" id="{227C0598-AB6A-CCEB-0C06-6DA53B3761E2}"/>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31436" name="AutoShape 12">
              <a:extLst>
                <a:ext uri="{FF2B5EF4-FFF2-40B4-BE49-F238E27FC236}">
                  <a16:creationId xmlns:a16="http://schemas.microsoft.com/office/drawing/2014/main" id="{838C74A7-E783-7A6D-9E28-179584DBF538}"/>
                </a:ext>
              </a:extLst>
            </p:cNvPr>
            <p:cNvSpPr>
              <a:spLocks noChangeArrowheads="1"/>
            </p:cNvSpPr>
            <p:nvPr/>
          </p:nvSpPr>
          <p:spPr bwMode="auto">
            <a:xfrm>
              <a:off x="3741" y="3395"/>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31437" name="Group 13">
            <a:extLst>
              <a:ext uri="{FF2B5EF4-FFF2-40B4-BE49-F238E27FC236}">
                <a16:creationId xmlns:a16="http://schemas.microsoft.com/office/drawing/2014/main" id="{A6EABA79-D860-7C33-2B0C-6EB00EA00611}"/>
              </a:ext>
            </a:extLst>
          </p:cNvPr>
          <p:cNvGrpSpPr/>
          <p:nvPr/>
        </p:nvGrpSpPr>
        <p:grpSpPr>
          <a:xfrm>
            <a:off x="701675" y="4310063"/>
            <a:ext cx="7589838" cy="1112837"/>
            <a:chOff x="585" y="2348"/>
            <a:chExt cx="4781" cy="701"/>
          </a:xfrm>
        </p:grpSpPr>
        <p:grpSp>
          <p:nvGrpSpPr>
            <p:cNvPr id="231438" name="Group 14">
              <a:extLst>
                <a:ext uri="{FF2B5EF4-FFF2-40B4-BE49-F238E27FC236}">
                  <a16:creationId xmlns:a16="http://schemas.microsoft.com/office/drawing/2014/main" id="{A9C53CBD-56AF-F139-AD75-97487DC1C73B}"/>
                </a:ext>
              </a:extLst>
            </p:cNvPr>
            <p:cNvGrpSpPr/>
            <p:nvPr/>
          </p:nvGrpSpPr>
          <p:grpSpPr>
            <a:xfrm>
              <a:off x="585" y="2348"/>
              <a:ext cx="1243" cy="701"/>
              <a:chOff x="748" y="2704"/>
              <a:chExt cx="1678" cy="817"/>
            </a:xfrm>
          </p:grpSpPr>
          <p:sp>
            <p:nvSpPr>
              <p:cNvPr id="231439" name="AutoShape 15">
                <a:extLst>
                  <a:ext uri="{FF2B5EF4-FFF2-40B4-BE49-F238E27FC236}">
                    <a16:creationId xmlns:a16="http://schemas.microsoft.com/office/drawing/2014/main" id="{B34C0BE0-A7BF-7938-FCA1-65366AAEAB36}"/>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40" name="Text Box 16">
                <a:extLst>
                  <a:ext uri="{FF2B5EF4-FFF2-40B4-BE49-F238E27FC236}">
                    <a16:creationId xmlns:a16="http://schemas.microsoft.com/office/drawing/2014/main" id="{7D50AA42-4DE1-50D3-4AD8-817CD043FCFB}"/>
                  </a:ext>
                </a:extLst>
              </p:cNvPr>
              <p:cNvSpPr txBox="1">
                <a:spLocks noChangeArrowheads="1"/>
              </p:cNvSpPr>
              <p:nvPr/>
            </p:nvSpPr>
            <p:spPr bwMode="auto">
              <a:xfrm>
                <a:off x="884" y="2840"/>
                <a:ext cx="1283" cy="60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31441" name="AutoShape 17">
              <a:extLst>
                <a:ext uri="{FF2B5EF4-FFF2-40B4-BE49-F238E27FC236}">
                  <a16:creationId xmlns:a16="http://schemas.microsoft.com/office/drawing/2014/main" id="{0FD3BD28-6DB4-EB98-4545-A7473059B2A2}"/>
                </a:ext>
              </a:extLst>
            </p:cNvPr>
            <p:cNvSpPr>
              <a:spLocks noChangeArrowheads="1"/>
            </p:cNvSpPr>
            <p:nvPr/>
          </p:nvSpPr>
          <p:spPr bwMode="auto">
            <a:xfrm>
              <a:off x="1876" y="261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31442" name="Group 18">
              <a:extLst>
                <a:ext uri="{FF2B5EF4-FFF2-40B4-BE49-F238E27FC236}">
                  <a16:creationId xmlns:a16="http://schemas.microsoft.com/office/drawing/2014/main" id="{090B09FC-0160-D19C-F512-99E1BA8D7E60}"/>
                </a:ext>
              </a:extLst>
            </p:cNvPr>
            <p:cNvGrpSpPr/>
            <p:nvPr/>
          </p:nvGrpSpPr>
          <p:grpSpPr>
            <a:xfrm>
              <a:off x="4266" y="2497"/>
              <a:ext cx="1100" cy="428"/>
              <a:chOff x="748" y="2704"/>
              <a:chExt cx="1678" cy="817"/>
            </a:xfrm>
          </p:grpSpPr>
          <p:sp>
            <p:nvSpPr>
              <p:cNvPr id="231443" name="AutoShape 19">
                <a:extLst>
                  <a:ext uri="{FF2B5EF4-FFF2-40B4-BE49-F238E27FC236}">
                    <a16:creationId xmlns:a16="http://schemas.microsoft.com/office/drawing/2014/main" id="{069A0230-E071-AE96-3E15-9AC52BFAD259}"/>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44" name="Text Box 20">
                <a:extLst>
                  <a:ext uri="{FF2B5EF4-FFF2-40B4-BE49-F238E27FC236}">
                    <a16:creationId xmlns:a16="http://schemas.microsoft.com/office/drawing/2014/main" id="{E29DE207-0BD3-D653-1AD6-3AD665B9FD7A}"/>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31445" name="Group 21">
              <a:extLst>
                <a:ext uri="{FF2B5EF4-FFF2-40B4-BE49-F238E27FC236}">
                  <a16:creationId xmlns:a16="http://schemas.microsoft.com/office/drawing/2014/main" id="{04E9F68E-B8CC-AB65-C306-42DCE7067384}"/>
                </a:ext>
              </a:extLst>
            </p:cNvPr>
            <p:cNvGrpSpPr/>
            <p:nvPr/>
          </p:nvGrpSpPr>
          <p:grpSpPr>
            <a:xfrm>
              <a:off x="2402" y="2495"/>
              <a:ext cx="1291" cy="428"/>
              <a:chOff x="748" y="2704"/>
              <a:chExt cx="1678" cy="817"/>
            </a:xfrm>
          </p:grpSpPr>
          <p:sp>
            <p:nvSpPr>
              <p:cNvPr id="231446" name="AutoShape 22">
                <a:extLst>
                  <a:ext uri="{FF2B5EF4-FFF2-40B4-BE49-F238E27FC236}">
                    <a16:creationId xmlns:a16="http://schemas.microsoft.com/office/drawing/2014/main" id="{D941C7B4-2277-5CE0-1AD2-D804202FA3B0}"/>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47" name="Text Box 23">
                <a:extLst>
                  <a:ext uri="{FF2B5EF4-FFF2-40B4-BE49-F238E27FC236}">
                    <a16:creationId xmlns:a16="http://schemas.microsoft.com/office/drawing/2014/main" id="{2B244178-22AF-2485-9A00-617BB3BEE8F7}"/>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31448" name="AutoShape 24">
              <a:extLst>
                <a:ext uri="{FF2B5EF4-FFF2-40B4-BE49-F238E27FC236}">
                  <a16:creationId xmlns:a16="http://schemas.microsoft.com/office/drawing/2014/main" id="{71A96485-F8A6-E921-2FEF-68E8663C79E1}"/>
                </a:ext>
              </a:extLst>
            </p:cNvPr>
            <p:cNvSpPr>
              <a:spLocks noChangeArrowheads="1"/>
            </p:cNvSpPr>
            <p:nvPr/>
          </p:nvSpPr>
          <p:spPr bwMode="auto">
            <a:xfrm>
              <a:off x="3741" y="263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31449" name="Group 25">
            <a:extLst>
              <a:ext uri="{FF2B5EF4-FFF2-40B4-BE49-F238E27FC236}">
                <a16:creationId xmlns:a16="http://schemas.microsoft.com/office/drawing/2014/main" id="{15101939-A121-9B28-8C9F-7501324A1855}"/>
              </a:ext>
            </a:extLst>
          </p:cNvPr>
          <p:cNvGrpSpPr/>
          <p:nvPr/>
        </p:nvGrpSpPr>
        <p:grpSpPr>
          <a:xfrm>
            <a:off x="701675" y="3125788"/>
            <a:ext cx="7589838" cy="1112837"/>
            <a:chOff x="585" y="1602"/>
            <a:chExt cx="4781" cy="701"/>
          </a:xfrm>
        </p:grpSpPr>
        <p:grpSp>
          <p:nvGrpSpPr>
            <p:cNvPr id="231450" name="Group 26">
              <a:extLst>
                <a:ext uri="{FF2B5EF4-FFF2-40B4-BE49-F238E27FC236}">
                  <a16:creationId xmlns:a16="http://schemas.microsoft.com/office/drawing/2014/main" id="{9C41A604-81F0-5467-786C-05B02C6D644A}"/>
                </a:ext>
              </a:extLst>
            </p:cNvPr>
            <p:cNvGrpSpPr/>
            <p:nvPr/>
          </p:nvGrpSpPr>
          <p:grpSpPr>
            <a:xfrm>
              <a:off x="585" y="1602"/>
              <a:ext cx="1243" cy="701"/>
              <a:chOff x="748" y="2704"/>
              <a:chExt cx="1678" cy="817"/>
            </a:xfrm>
          </p:grpSpPr>
          <p:sp>
            <p:nvSpPr>
              <p:cNvPr id="231451" name="AutoShape 27">
                <a:extLst>
                  <a:ext uri="{FF2B5EF4-FFF2-40B4-BE49-F238E27FC236}">
                    <a16:creationId xmlns:a16="http://schemas.microsoft.com/office/drawing/2014/main" id="{E68EA52B-2906-A3C5-F554-F00A6BE0B9AB}"/>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52" name="Text Box 28">
                <a:extLst>
                  <a:ext uri="{FF2B5EF4-FFF2-40B4-BE49-F238E27FC236}">
                    <a16:creationId xmlns:a16="http://schemas.microsoft.com/office/drawing/2014/main" id="{46AE3697-D1FB-C762-F0F4-E1F49682EAD4}"/>
                  </a:ext>
                </a:extLst>
              </p:cNvPr>
              <p:cNvSpPr txBox="1">
                <a:spLocks noChangeArrowheads="1"/>
              </p:cNvSpPr>
              <p:nvPr/>
            </p:nvSpPr>
            <p:spPr bwMode="auto">
              <a:xfrm>
                <a:off x="884" y="2840"/>
                <a:ext cx="1283" cy="60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31453" name="AutoShape 29">
              <a:extLst>
                <a:ext uri="{FF2B5EF4-FFF2-40B4-BE49-F238E27FC236}">
                  <a16:creationId xmlns:a16="http://schemas.microsoft.com/office/drawing/2014/main" id="{F7200BA7-559B-DF08-0937-24BCEB724F84}"/>
                </a:ext>
              </a:extLst>
            </p:cNvPr>
            <p:cNvSpPr>
              <a:spLocks noChangeArrowheads="1"/>
            </p:cNvSpPr>
            <p:nvPr/>
          </p:nvSpPr>
          <p:spPr bwMode="auto">
            <a:xfrm>
              <a:off x="1972" y="1889"/>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nvGrpSpPr>
            <p:cNvPr id="231454" name="Group 30">
              <a:extLst>
                <a:ext uri="{FF2B5EF4-FFF2-40B4-BE49-F238E27FC236}">
                  <a16:creationId xmlns:a16="http://schemas.microsoft.com/office/drawing/2014/main" id="{99ADE3C4-188B-A225-D61D-FE68E26EDCA7}"/>
                </a:ext>
              </a:extLst>
            </p:cNvPr>
            <p:cNvGrpSpPr/>
            <p:nvPr/>
          </p:nvGrpSpPr>
          <p:grpSpPr>
            <a:xfrm>
              <a:off x="4266" y="1748"/>
              <a:ext cx="1100" cy="428"/>
              <a:chOff x="748" y="2704"/>
              <a:chExt cx="1678" cy="817"/>
            </a:xfrm>
          </p:grpSpPr>
          <p:sp>
            <p:nvSpPr>
              <p:cNvPr id="231455" name="AutoShape 31">
                <a:extLst>
                  <a:ext uri="{FF2B5EF4-FFF2-40B4-BE49-F238E27FC236}">
                    <a16:creationId xmlns:a16="http://schemas.microsoft.com/office/drawing/2014/main" id="{839D3A70-55E7-F267-DBEA-4D734AFC82EB}"/>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31456" name="Text Box 32">
                <a:extLst>
                  <a:ext uri="{FF2B5EF4-FFF2-40B4-BE49-F238E27FC236}">
                    <a16:creationId xmlns:a16="http://schemas.microsoft.com/office/drawing/2014/main" id="{E1AC3C8C-9038-0E46-561C-5AD4DE2057E0}"/>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sp>
          <p:nvSpPr>
            <p:cNvPr id="231457" name="AutoShape 33">
              <a:extLst>
                <a:ext uri="{FF2B5EF4-FFF2-40B4-BE49-F238E27FC236}">
                  <a16:creationId xmlns:a16="http://schemas.microsoft.com/office/drawing/2014/main" id="{5451EF0B-489D-99E2-381B-F5397F001286}"/>
                </a:ext>
              </a:extLst>
            </p:cNvPr>
            <p:cNvSpPr>
              <a:spLocks noChangeArrowheads="1"/>
            </p:cNvSpPr>
            <p:nvPr/>
          </p:nvSpPr>
          <p:spPr bwMode="auto">
            <a:xfrm>
              <a:off x="3741"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sp>
          <p:nvSpPr>
            <p:cNvPr id="231458" name="AutoShape 34">
              <a:extLst>
                <a:ext uri="{FF2B5EF4-FFF2-40B4-BE49-F238E27FC236}">
                  <a16:creationId xmlns:a16="http://schemas.microsoft.com/office/drawing/2014/main" id="{EC23E2AD-9A9D-AD4A-456F-D95FF21E63C7}"/>
                </a:ext>
              </a:extLst>
            </p:cNvPr>
            <p:cNvSpPr>
              <a:spLocks noChangeArrowheads="1"/>
            </p:cNvSpPr>
            <p:nvPr/>
          </p:nvSpPr>
          <p:spPr bwMode="auto">
            <a:xfrm>
              <a:off x="2832" y="1882"/>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74721BB0-31F4-98EA-B87C-2111477AEC2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Τι είναι η Φιλοσοφία;</a:t>
            </a:r>
          </a:p>
        </p:txBody>
      </p:sp>
      <p:sp>
        <p:nvSpPr>
          <p:cNvPr id="234499" name="Text Box 3">
            <a:extLst>
              <a:ext uri="{FF2B5EF4-FFF2-40B4-BE49-F238E27FC236}">
                <a16:creationId xmlns:a16="http://schemas.microsoft.com/office/drawing/2014/main" id="{63861EFC-587E-39B1-8EC4-5B3FCA322735}"/>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34500" name="Text Box 4">
            <a:extLst>
              <a:ext uri="{FF2B5EF4-FFF2-40B4-BE49-F238E27FC236}">
                <a16:creationId xmlns:a16="http://schemas.microsoft.com/office/drawing/2014/main" id="{3E96B0D5-7AB7-197F-8C8C-DA2FF5AADEFB}"/>
              </a:ext>
            </a:extLst>
          </p:cNvPr>
          <p:cNvSpPr txBox="1">
            <a:spLocks noChangeArrowheads="1"/>
          </p:cNvSpPr>
          <p:nvPr/>
        </p:nvSpPr>
        <p:spPr bwMode="auto">
          <a:xfrm>
            <a:off x="684213" y="1758950"/>
            <a:ext cx="7870825"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Πώς μεγιστοποιούμε το σωστό και ελαχιστοποιούμε το λάθος;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Ή μάλλον, Πώς μεγιστοποιούμε την ΕΠΙΣΤΗΜΗ και ελαχιστοποιούμε τη ΜΗ ΕΠΙΣΤΗΜΗ;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Και μόνο που θέτουμε αυτά τα ερωτήματα, θέτουμε φιλοσοφικά ερωτήματα. Απαντάμε επίσης στο τι είναι η φιλοσοφία.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"Λοιπόν, τι είναι η φιλοσοφία, ούτως ή άλλως; Η φιλοσοφία δεν υπάρχει για να λύνει πρακτικά προβλήματα, προβλήματα της κοινωνίας ή του ατόμου. Αντίθετα, η φιλοσοφία δοκιμάζει τις πιο θεμελιώδεις πεποιθήσεις, αξίες και πεποιθήσεις που έχουμε, και να τις δοκιμάζει με σκοπό να τις βρει σωστές. Αυτή η δοκιμή έχει τη μορφή της υποβολής κρίσιμων ερωτήσεων, της συζήτησης, η οποία αποτελεί την κεντρική πτυχή της φιλοσοφίας. Η φιλοσοφία είναι η αγάπη για τη σοφία. Η αγάπη να φτάνουμε στη σωστή απάντηση χρησιμοποιώντας τη συζήτηση".</a:t>
            </a:r>
            <a:br>
              <a:rPr lang="en-US" altLang="el-GR">
                <a:sym typeface="Wingdings" panose="05000000000000000000" pitchFamily="2" charset="2"/>
              </a:rPr>
            </a:br>
            <a:r>
              <a:rPr lang="en-US" altLang="el-GR">
                <a:sym typeface="Wingdings" panose="05000000000000000000" pitchFamily="2" charset="2"/>
              </a:rPr>
              <a:t>(Daniel Robinson, Πανεπιστήμιο Georgetown). </a:t>
            </a:r>
          </a:p>
          <a:p>
            <a:pPr>
              <a:spcBef>
                <a:spcPct val="50000"/>
              </a:spcBef>
              <a:buClr>
                <a:srgbClr val="808000"/>
              </a:buClr>
              <a:buFont typeface="Wingdings" panose="05000000000000000000" pitchFamily="2" charset="2"/>
              <a:buChar char="q"/>
            </a:pPr>
            <a:endParaRPr lang="en-US" altLang="el-GR">
              <a:sym typeface="Wingdings" panose="05000000000000000000" pitchFamily="2" charset="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4D63D77C-357D-A8BE-09F6-26CBBF08A88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Τι είναι η Φιλοσοφία της Επιστήμης;</a:t>
            </a:r>
          </a:p>
        </p:txBody>
      </p:sp>
      <p:sp>
        <p:nvSpPr>
          <p:cNvPr id="238595" name="Text Box 3">
            <a:extLst>
              <a:ext uri="{FF2B5EF4-FFF2-40B4-BE49-F238E27FC236}">
                <a16:creationId xmlns:a16="http://schemas.microsoft.com/office/drawing/2014/main" id="{1434FF2E-1F39-5EF9-6630-5879480EC858}"/>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38596" name="Text Box 4">
            <a:extLst>
              <a:ext uri="{FF2B5EF4-FFF2-40B4-BE49-F238E27FC236}">
                <a16:creationId xmlns:a16="http://schemas.microsoft.com/office/drawing/2014/main" id="{3F2E6113-CE60-1EA2-FFCA-8A9243E25F08}"/>
              </a:ext>
            </a:extLst>
          </p:cNvPr>
          <p:cNvSpPr txBox="1">
            <a:spLocks noChangeArrowheads="1"/>
          </p:cNvSpPr>
          <p:nvPr/>
        </p:nvSpPr>
        <p:spPr bwMode="auto">
          <a:xfrm>
            <a:off x="684213" y="1758950"/>
            <a:ext cx="787082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κατανόηση της φιλοσοφίας μπορεί να απλοποιηθεί με δύο απλές ερωτήσεις, συγκεκριμένα:</a:t>
            </a:r>
            <a:br>
              <a:rPr lang="en-US" altLang="el-GR">
                <a:sym typeface="Wingdings" panose="05000000000000000000" pitchFamily="2" charset="2"/>
              </a:rPr>
            </a:br>
            <a:r>
              <a:rPr lang="en-US" altLang="el-GR">
                <a:sym typeface="Wingdings" panose="05000000000000000000" pitchFamily="2" charset="2"/>
              </a:rPr>
              <a:t>1. Τι είναι καλό, τι είναι κακό;</a:t>
            </a:r>
            <a:br>
              <a:rPr lang="en-US" altLang="el-GR">
                <a:sym typeface="Wingdings" panose="05000000000000000000" pitchFamily="2" charset="2"/>
              </a:rPr>
            </a:br>
            <a:r>
              <a:rPr lang="en-US" altLang="el-GR">
                <a:sym typeface="Wingdings" panose="05000000000000000000" pitchFamily="2" charset="2"/>
              </a:rPr>
              <a:t>2. Τι είναι σωστό, τι είναι λάθος;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πρώτη ερώτηση αφορά την ανθρώπινη συμπεριφορά, και συγκεκριμένα, για παράδειγμα, τις ιδέες για την αρετή, την ηθική και την δεοντολογία.</a:t>
            </a:r>
            <a:br>
              <a:rPr lang="en-US" altLang="el-GR">
                <a:sym typeface="Wingdings" panose="05000000000000000000" pitchFamily="2" charset="2"/>
              </a:rPr>
            </a:br>
            <a:r>
              <a:rPr lang="en-US" altLang="el-GR" u="sng">
                <a:sym typeface="Wingdings" panose="05000000000000000000" pitchFamily="2" charset="2"/>
              </a:rPr>
              <a:t>ΓΕΝΙΚΉ ΔΉΛΩΣΗ: Οι επιστήμονες ενδιαφέρονται λιγότερο γι' αυτό.</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Το δεύτερο ερώτημα σχετίζεται συγκεκριμένα με τις ιδέες για τη λογική και τον λόγο, καθώς και για την αντίληψη και την πραγματικότητα.</a:t>
            </a:r>
            <a:br>
              <a:rPr lang="en-US" altLang="el-GR">
                <a:sym typeface="Wingdings" panose="05000000000000000000" pitchFamily="2" charset="2"/>
              </a:rPr>
            </a:br>
            <a:r>
              <a:rPr lang="en-US" altLang="el-GR" u="sng">
                <a:sym typeface="Wingdings" panose="05000000000000000000" pitchFamily="2" charset="2"/>
              </a:rPr>
              <a:t>ΕΥΡΕΊΑ ΔΉΛΩΣΗ: Οι επιστήμονες ενδιαφέρονται περισσότερο γι' αυτό.</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Έτσι, παρόλο που μπορούμε να πούμε ότι "...Η φιλοσοφία δεν υπάρχει για να λύνει πρακτικά προβλήματα, ...", αυτό δεν σημαίνει ότι δεν μπορούμε να χρησιμοποιήσουμε τη φιλοσοφική σκέψη για να μας βοηθήσει να λύσουμε επιστημονικά ή πρακτικά προβλήματα.</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283CE0D8-B831-EA78-3223-BD1CDFB33CC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Εποχή της Μυθολογίας</a:t>
            </a:r>
          </a:p>
        </p:txBody>
      </p:sp>
      <p:sp>
        <p:nvSpPr>
          <p:cNvPr id="240643" name="Text Box 3">
            <a:extLst>
              <a:ext uri="{FF2B5EF4-FFF2-40B4-BE49-F238E27FC236}">
                <a16:creationId xmlns:a16="http://schemas.microsoft.com/office/drawing/2014/main" id="{AFB20F64-90B2-6568-5226-13F207CE9433}"/>
              </a:ext>
            </a:extLst>
          </p:cNvPr>
          <p:cNvSpPr txBox="1">
            <a:spLocks noChangeArrowheads="1"/>
          </p:cNvSpPr>
          <p:nvPr/>
        </p:nvSpPr>
        <p:spPr bwMode="auto">
          <a:xfrm rot="5400000">
            <a:off x="4182269" y="2407444"/>
            <a:ext cx="1973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Μίλητος</a:t>
            </a:r>
          </a:p>
        </p:txBody>
      </p:sp>
      <p:sp>
        <p:nvSpPr>
          <p:cNvPr id="240644" name="Text Box 4">
            <a:extLst>
              <a:ext uri="{FF2B5EF4-FFF2-40B4-BE49-F238E27FC236}">
                <a16:creationId xmlns:a16="http://schemas.microsoft.com/office/drawing/2014/main" id="{3558D409-2286-2EE9-CE34-6916643B9DEE}"/>
              </a:ext>
            </a:extLst>
          </p:cNvPr>
          <p:cNvSpPr txBox="1">
            <a:spLocks noChangeArrowheads="1"/>
          </p:cNvSpPr>
          <p:nvPr/>
        </p:nvSpPr>
        <p:spPr bwMode="auto">
          <a:xfrm>
            <a:off x="549275" y="1919288"/>
            <a:ext cx="4098925"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Πριν από τη δημιουργία της πρώτης ελληνικής σχολής σκέψης από τον Θαλή της Μιλήτου (περ. 624-546 π.Χ.), οι Έλληνες αναζητούσαν μόνο στην Ολυμπία (ουρανό) και τους θεούς εξηγήσεις για τον κόσμο τους.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Θεώρημα Θαλή: Η εγγεγραμμένη γωνία σε ένα ημικύκλιο είναι ορθή γωνία.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Προέβλεψε επίσης ότι μια έκλειψη θα συνέβαινε το 585 π.Χ., η οποία πράγματι συνέβη.</a:t>
            </a:r>
          </a:p>
        </p:txBody>
      </p:sp>
      <p:pic>
        <p:nvPicPr>
          <p:cNvPr id="240645" name="Picture 5">
            <a:extLst>
              <a:ext uri="{FF2B5EF4-FFF2-40B4-BE49-F238E27FC236}">
                <a16:creationId xmlns:a16="http://schemas.microsoft.com/office/drawing/2014/main" id="{93371F8C-8848-22F2-F8DF-5A1CF765CF11}"/>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bwMode="auto">
          <a:xfrm>
            <a:off x="5283200" y="1608138"/>
            <a:ext cx="2552700" cy="333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7" name="Picture 7">
            <a:extLst>
              <a:ext uri="{FF2B5EF4-FFF2-40B4-BE49-F238E27FC236}">
                <a16:creationId xmlns:a16="http://schemas.microsoft.com/office/drawing/2014/main" id="{7C0C91EF-C214-3AF9-1A99-62FA98E6093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92725" y="5175250"/>
            <a:ext cx="2371725" cy="1219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50" name="Text Box 10">
            <a:extLst>
              <a:ext uri="{FF2B5EF4-FFF2-40B4-BE49-F238E27FC236}">
                <a16:creationId xmlns:a16="http://schemas.microsoft.com/office/drawing/2014/main" id="{D353C263-33AC-6F00-98A3-FCFB39065F78}"/>
              </a:ext>
            </a:extLst>
          </p:cNvPr>
          <p:cNvSpPr txBox="1">
            <a:spLocks noChangeArrowheads="1"/>
          </p:cNvSpPr>
          <p:nvPr/>
        </p:nvSpPr>
        <p:spPr bwMode="auto">
          <a:xfrm rot="5400000">
            <a:off x="4751387" y="5402263"/>
            <a:ext cx="835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Wolfram</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FA20D72C-BD55-E97D-01D2-5696CF3E248D}"/>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Εποχή της Μυθολογίας</a:t>
            </a:r>
          </a:p>
        </p:txBody>
      </p:sp>
      <p:sp>
        <p:nvSpPr>
          <p:cNvPr id="262148" name="Text Box 4">
            <a:extLst>
              <a:ext uri="{FF2B5EF4-FFF2-40B4-BE49-F238E27FC236}">
                <a16:creationId xmlns:a16="http://schemas.microsoft.com/office/drawing/2014/main" id="{B0195777-7B83-0964-563B-0A296AEF31C4}"/>
              </a:ext>
            </a:extLst>
          </p:cNvPr>
          <p:cNvSpPr txBox="1">
            <a:spLocks noChangeArrowheads="1"/>
          </p:cNvSpPr>
          <p:nvPr/>
        </p:nvSpPr>
        <p:spPr bwMode="auto">
          <a:xfrm>
            <a:off x="684213" y="1758950"/>
            <a:ext cx="4949825"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ρόλος των θεών στη σκέψη των αρχαίων Ελλήνων απεικονίζεται στο έπος του Ομήρου (περίπου 7</a:t>
            </a:r>
            <a:r>
              <a:rPr lang="en-US" altLang="el-GR" baseline="30000">
                <a:sym typeface="Wingdings" panose="05000000000000000000" pitchFamily="2" charset="2"/>
              </a:rPr>
              <a:t>th</a:t>
            </a:r>
            <a:r>
              <a:rPr lang="en-US" altLang="el-GR">
                <a:sym typeface="Wingdings" panose="05000000000000000000" pitchFamily="2" charset="2"/>
              </a:rPr>
              <a:t> αιώνα π.Χ.), που ονομάζεται Ιλιάδα.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Ιλιάδα είναι μια ιστορία που πιστεύεται ότι συνδυάζει τον μύθο (μυθοπλασία) και την αρχαία ελληνική ιστορία και υποτίθεται ότι συνέβη τον 12ο</a:t>
            </a:r>
            <a:r>
              <a:rPr lang="en-US" altLang="el-GR" baseline="30000">
                <a:sym typeface="Wingdings" panose="05000000000000000000" pitchFamily="2" charset="2"/>
              </a:rPr>
              <a:t>th</a:t>
            </a:r>
            <a:r>
              <a:rPr lang="en-US" altLang="el-GR">
                <a:sym typeface="Wingdings" panose="05000000000000000000" pitchFamily="2" charset="2"/>
              </a:rPr>
              <a:t> αιώνα (οι ταινίες </a:t>
            </a:r>
            <a:r>
              <a:rPr lang="en-US" altLang="el-GR" i="1">
                <a:sym typeface="Wingdings" panose="05000000000000000000" pitchFamily="2" charset="2"/>
              </a:rPr>
              <a:t>Η Ελένη της Τροίας </a:t>
            </a:r>
            <a:r>
              <a:rPr lang="en-US" altLang="el-GR">
                <a:sym typeface="Wingdings" panose="05000000000000000000" pitchFamily="2" charset="2"/>
              </a:rPr>
              <a:t>και Η </a:t>
            </a:r>
            <a:r>
              <a:rPr lang="en-US" altLang="el-GR" i="1">
                <a:sym typeface="Wingdings" panose="05000000000000000000" pitchFamily="2" charset="2"/>
              </a:rPr>
              <a:t>Τροία </a:t>
            </a:r>
            <a:r>
              <a:rPr lang="en-US" altLang="el-GR">
                <a:sym typeface="Wingdings" panose="05000000000000000000" pitchFamily="2" charset="2"/>
              </a:rPr>
              <a:t>βασίζονται σε αυτή την ιστορία).</a:t>
            </a:r>
          </a:p>
        </p:txBody>
      </p:sp>
      <p:pic>
        <p:nvPicPr>
          <p:cNvPr id="262149" name="Picture 5">
            <a:extLst>
              <a:ext uri="{FF2B5EF4-FFF2-40B4-BE49-F238E27FC236}">
                <a16:creationId xmlns:a16="http://schemas.microsoft.com/office/drawing/2014/main" id="{C00B30AD-395C-121E-06C8-104650807B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5963" y="1608138"/>
            <a:ext cx="2495550" cy="3325812"/>
          </a:xfrm>
          <a:prstGeom prst="rect">
            <a:avLst/>
          </a:prstGeom>
          <a:noFill/>
          <a:extLst>
            <a:ext uri="{909E8E84-426E-40DD-AFC4-6F175D3DCCD1}">
              <a14:hiddenFill xmlns:a14="http://schemas.microsoft.com/office/drawing/2010/main">
                <a:solidFill>
                  <a:srgbClr val="FFFFFF"/>
                </a:solidFill>
              </a14:hiddenFill>
            </a:ext>
          </a:extLst>
        </p:spPr>
      </p:pic>
      <p:sp>
        <p:nvSpPr>
          <p:cNvPr id="262150" name="Text Box 6">
            <a:extLst>
              <a:ext uri="{FF2B5EF4-FFF2-40B4-BE49-F238E27FC236}">
                <a16:creationId xmlns:a16="http://schemas.microsoft.com/office/drawing/2014/main" id="{F4D1016C-50B9-FE6E-5CC6-4F3CFD3ADBD3}"/>
              </a:ext>
            </a:extLst>
          </p:cNvPr>
          <p:cNvSpPr txBox="1">
            <a:spLocks noChangeArrowheads="1"/>
          </p:cNvSpPr>
          <p:nvPr/>
        </p:nvSpPr>
        <p:spPr bwMode="auto">
          <a:xfrm rot="5400000">
            <a:off x="5255419" y="1864519"/>
            <a:ext cx="835025"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
        <p:nvSpPr>
          <p:cNvPr id="262151" name="Text Box 7">
            <a:extLst>
              <a:ext uri="{FF2B5EF4-FFF2-40B4-BE49-F238E27FC236}">
                <a16:creationId xmlns:a16="http://schemas.microsoft.com/office/drawing/2014/main" id="{529A73AE-621D-5F3D-CD29-D27DFB67ED8E}"/>
              </a:ext>
            </a:extLst>
          </p:cNvPr>
          <p:cNvSpPr txBox="1">
            <a:spLocks noChangeArrowheads="1"/>
          </p:cNvSpPr>
          <p:nvPr/>
        </p:nvSpPr>
        <p:spPr bwMode="auto">
          <a:xfrm>
            <a:off x="684213" y="4946650"/>
            <a:ext cx="76073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Ιλιάδα ξεκινά με τους Έλληνες θεούς Δία και Ποσειδώνα που επιθυμούν και οι δύο τη θαλάσσια νύμφη Θέτιδα.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Φοβούνται να κυνηγήσουν τη Θέτιδα όταν προφητεύεται ότι κάθε μελλοντικός γιος της Θέτιδας θα είναι μεγαλύτερος από τον πατέρα του- έτσι κάνουν πίσω.</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DA81EB20-4CA4-3A65-42B5-E4FADB035FC0}"/>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Εποχή της Μυθολογίας</a:t>
            </a:r>
          </a:p>
        </p:txBody>
      </p:sp>
      <p:sp>
        <p:nvSpPr>
          <p:cNvPr id="242691" name="Text Box 3">
            <a:extLst>
              <a:ext uri="{FF2B5EF4-FFF2-40B4-BE49-F238E27FC236}">
                <a16:creationId xmlns:a16="http://schemas.microsoft.com/office/drawing/2014/main" id="{504D6917-6157-72F8-9A8A-5ABB7D801C1D}"/>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42692" name="Text Box 4">
            <a:extLst>
              <a:ext uri="{FF2B5EF4-FFF2-40B4-BE49-F238E27FC236}">
                <a16:creationId xmlns:a16="http://schemas.microsoft.com/office/drawing/2014/main" id="{4B601CEA-6FBB-7ECD-943C-8A6D8803C9E4}"/>
              </a:ext>
            </a:extLst>
          </p:cNvPr>
          <p:cNvSpPr txBox="1">
            <a:spLocks noChangeArrowheads="1"/>
          </p:cNvSpPr>
          <p:nvPr/>
        </p:nvSpPr>
        <p:spPr bwMode="auto">
          <a:xfrm>
            <a:off x="684213" y="1758950"/>
            <a:ext cx="4799012"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Επιτρέπουν στη Θέτιδα να παντρευτεί τον θνητό βασιλιά Πηλέα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Στο γάμο παρευρίσκονται θεοί, θεές, ημίθεοι και θνητοί.</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Δημιουργείται μια διαμάχη για το ποια είναι η πιο όμορφη θεά. Οι θεοί αποφασίζουν ότι ο νεαρός Τρώας πρίγκιπας, ο Πάρης, πρέπει να αποφασίσει...</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Επιλέγει τη θεά Αφροδίτη, επειδή του υπόσχεται την πιο όμορφη γυναίκα στον κόσμο, που είναι η Ελένη.</a:t>
            </a:r>
          </a:p>
        </p:txBody>
      </p:sp>
      <p:pic>
        <p:nvPicPr>
          <p:cNvPr id="242693" name="Picture 5">
            <a:extLst>
              <a:ext uri="{FF2B5EF4-FFF2-40B4-BE49-F238E27FC236}">
                <a16:creationId xmlns:a16="http://schemas.microsoft.com/office/drawing/2014/main" id="{4DA382EA-5B26-C3AA-83E0-2272AFFFF4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4038" y="1789113"/>
            <a:ext cx="2486025" cy="4524375"/>
          </a:xfrm>
          <a:prstGeom prst="rect">
            <a:avLst/>
          </a:prstGeom>
          <a:noFill/>
          <a:extLst>
            <a:ext uri="{909E8E84-426E-40DD-AFC4-6F175D3DCCD1}">
              <a14:hiddenFill xmlns:a14="http://schemas.microsoft.com/office/drawing/2010/main">
                <a:solidFill>
                  <a:srgbClr val="FFFFFF"/>
                </a:solidFill>
              </a14:hiddenFill>
            </a:ext>
          </a:extLst>
        </p:spPr>
      </p:pic>
      <p:sp>
        <p:nvSpPr>
          <p:cNvPr id="242694" name="Text Box 6">
            <a:extLst>
              <a:ext uri="{FF2B5EF4-FFF2-40B4-BE49-F238E27FC236}">
                <a16:creationId xmlns:a16="http://schemas.microsoft.com/office/drawing/2014/main" id="{7CA774D1-4CD7-91BC-8983-54C43E1EF486}"/>
              </a:ext>
            </a:extLst>
          </p:cNvPr>
          <p:cNvSpPr txBox="1">
            <a:spLocks noChangeArrowheads="1"/>
          </p:cNvSpPr>
          <p:nvPr/>
        </p:nvSpPr>
        <p:spPr bwMode="auto">
          <a:xfrm rot="5400000">
            <a:off x="4837113" y="2328863"/>
            <a:ext cx="1365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Amazon.com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5744B9AA-30FF-6340-C392-845A3563737C}"/>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Εποχή της Μυθολογίας</a:t>
            </a:r>
          </a:p>
        </p:txBody>
      </p:sp>
      <p:sp>
        <p:nvSpPr>
          <p:cNvPr id="266243" name="Text Box 3">
            <a:extLst>
              <a:ext uri="{FF2B5EF4-FFF2-40B4-BE49-F238E27FC236}">
                <a16:creationId xmlns:a16="http://schemas.microsoft.com/office/drawing/2014/main" id="{B3012186-E90C-7547-FDF8-AA53F21CB94C}"/>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66244" name="Text Box 4">
            <a:extLst>
              <a:ext uri="{FF2B5EF4-FFF2-40B4-BE49-F238E27FC236}">
                <a16:creationId xmlns:a16="http://schemas.microsoft.com/office/drawing/2014/main" id="{AB66D98E-CE80-06AC-2184-6D5896E6FE2E}"/>
              </a:ext>
            </a:extLst>
          </p:cNvPr>
          <p:cNvSpPr txBox="1">
            <a:spLocks noChangeArrowheads="1"/>
          </p:cNvSpPr>
          <p:nvPr/>
        </p:nvSpPr>
        <p:spPr bwMode="auto">
          <a:xfrm>
            <a:off x="684213" y="1758950"/>
            <a:ext cx="44196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Λίγο καιρό αργότερα, ο Πάρης συναντά την Ελένη, αλλά δυστυχώς τη βρίσκει παντρεμένη με τον Μεληνάο, έναν Σπαρτιάτη πρίγκιπα.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Ελένη είχε πολλούς μνηστήρες πριν παντρευτεί, ο καθένας από τους οποίους δεσμεύτηκε στον πατέρα της να προστατεύσει την Ελένη και τον μελλοντικό της σύζυγο.</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Έτσι, με την απαγωγή της Ελένης, ξεκίνησαν για την Τροία...</a:t>
            </a:r>
          </a:p>
        </p:txBody>
      </p:sp>
      <p:pic>
        <p:nvPicPr>
          <p:cNvPr id="266245" name="Picture 5">
            <a:extLst>
              <a:ext uri="{FF2B5EF4-FFF2-40B4-BE49-F238E27FC236}">
                <a16:creationId xmlns:a16="http://schemas.microsoft.com/office/drawing/2014/main" id="{E192C0B3-0295-F1AA-A63D-C08BE6E76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3" t="8633" r="24374" b="9599"/>
          <a:stretch>
            <a:fillRect/>
          </a:stretch>
        </p:blipFill>
        <p:spPr bwMode="auto">
          <a:xfrm>
            <a:off x="5330825" y="1758950"/>
            <a:ext cx="2917825" cy="3894138"/>
          </a:xfrm>
          <a:prstGeom prst="rect">
            <a:avLst/>
          </a:prstGeom>
          <a:noFill/>
          <a:extLst>
            <a:ext uri="{909E8E84-426E-40DD-AFC4-6F175D3DCCD1}">
              <a14:hiddenFill xmlns:a14="http://schemas.microsoft.com/office/drawing/2010/main">
                <a:solidFill>
                  <a:srgbClr val="FFFFFF"/>
                </a:solidFill>
              </a14:hiddenFill>
            </a:ext>
          </a:extLst>
        </p:spPr>
      </p:pic>
      <p:sp>
        <p:nvSpPr>
          <p:cNvPr id="266246" name="Text Box 6">
            <a:extLst>
              <a:ext uri="{FF2B5EF4-FFF2-40B4-BE49-F238E27FC236}">
                <a16:creationId xmlns:a16="http://schemas.microsoft.com/office/drawing/2014/main" id="{FF0A93B0-04EE-EFBB-1A76-AFD92916E362}"/>
              </a:ext>
            </a:extLst>
          </p:cNvPr>
          <p:cNvSpPr txBox="1">
            <a:spLocks noChangeArrowheads="1"/>
          </p:cNvSpPr>
          <p:nvPr/>
        </p:nvSpPr>
        <p:spPr bwMode="auto">
          <a:xfrm rot="5400000">
            <a:off x="4535488" y="2252663"/>
            <a:ext cx="1365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Amazon.com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42498C50-FFFB-9D47-EA23-38F8E7B1444B}"/>
              </a:ext>
            </a:extLst>
          </p:cNvPr>
          <p:cNvSpPr>
            <a:spLocks noChangeArrowheads="1"/>
          </p:cNvSpPr>
          <p:nvPr/>
        </p:nvSpPr>
        <p:spPr bwMode="auto">
          <a:xfrm>
            <a:off x="719138"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200"/>
              <a:t>Τι είναι η Ιστορία;</a:t>
            </a:r>
          </a:p>
        </p:txBody>
      </p:sp>
      <p:sp>
        <p:nvSpPr>
          <p:cNvPr id="2" name="Θέση περιεχομένου 1">
            <a:extLst>
              <a:ext uri="{FF2B5EF4-FFF2-40B4-BE49-F238E27FC236}">
                <a16:creationId xmlns:a16="http://schemas.microsoft.com/office/drawing/2014/main" id="{FD2244D7-2B5E-6D12-A67E-99448FA65A0B}"/>
              </a:ext>
            </a:extLst>
          </p:cNvPr>
          <p:cNvSpPr>
            <a:spLocks noGrp="1"/>
          </p:cNvSpPr>
          <p:nvPr>
            <p:ph/>
          </p:nvPr>
        </p:nvSpPr>
        <p:spPr>
          <a:xfrm>
            <a:off x="481013" y="1931223"/>
            <a:ext cx="7886700" cy="5811838"/>
          </a:xfrm>
        </p:spPr>
        <p:txBody>
          <a:bodyPr/>
          <a:lstStyle/>
          <a:p>
            <a:r>
              <a:rPr lang="el-GR" dirty="0"/>
              <a:t>Ορισμός της ιστορίας</a:t>
            </a:r>
          </a:p>
          <a:p>
            <a:r>
              <a:rPr lang="el-GR" dirty="0"/>
              <a:t>«</a:t>
            </a:r>
            <a:r>
              <a:rPr lang="el-GR" sz="1600" dirty="0"/>
              <a:t>Η ιστορία είναι η επιστήμη που ασχολείται με την γνώση του παρελθόντος, τη διαπίστωση και κατανόηση των γεγονότων. Ο όρος δηλώνει ακόμη και την ιστορική πραγματικότητα, τα ίδια δηλαδή τα ιστορικά γεγονότα. </a:t>
            </a:r>
            <a:endParaRPr lang="en-US" sz="1600" dirty="0"/>
          </a:p>
          <a:p>
            <a:r>
              <a:rPr lang="el-GR" sz="1600" dirty="0"/>
              <a:t>Η λέξη ιστορία έχει τη ρίζα της στη λέξη </a:t>
            </a:r>
            <a:r>
              <a:rPr lang="el-GR" sz="1600" dirty="0" err="1"/>
              <a:t>ίστωρ</a:t>
            </a:r>
            <a:r>
              <a:rPr lang="el-GR" sz="1600" dirty="0"/>
              <a:t>, που σημαίνει “αυτός που γνωρίζει”, είναι η ίδια ρίζα με το ρήμα οίδα = γνωρίζω, την οποία βρίσκουμε και στα λατινικά ως </a:t>
            </a:r>
            <a:r>
              <a:rPr lang="el-GR" sz="1600" dirty="0" err="1"/>
              <a:t>historia</a:t>
            </a:r>
            <a:r>
              <a:rPr lang="el-GR" sz="1600" dirty="0"/>
              <a:t>. Απ’ αυτήν πέρασε και στις άλλες ευρωπαϊκές γλώσσες: </a:t>
            </a:r>
            <a:r>
              <a:rPr lang="el-GR" sz="1600" dirty="0" err="1"/>
              <a:t>histoire</a:t>
            </a:r>
            <a:r>
              <a:rPr lang="el-GR" sz="1600" dirty="0"/>
              <a:t>, </a:t>
            </a:r>
            <a:r>
              <a:rPr lang="el-GR" sz="1600" dirty="0" err="1"/>
              <a:t>history</a:t>
            </a:r>
            <a:r>
              <a:rPr lang="el-GR" sz="1600" dirty="0"/>
              <a:t>, </a:t>
            </a:r>
            <a:r>
              <a:rPr lang="el-GR" sz="1600" dirty="0" err="1"/>
              <a:t>storia</a:t>
            </a:r>
            <a:r>
              <a:rPr lang="el-GR" sz="1600" dirty="0"/>
              <a:t>, </a:t>
            </a:r>
            <a:r>
              <a:rPr lang="el-GR" sz="1600" dirty="0" err="1"/>
              <a:t>istorie</a:t>
            </a:r>
            <a:r>
              <a:rPr lang="el-GR" sz="1600" dirty="0"/>
              <a:t>. </a:t>
            </a:r>
            <a:endParaRPr lang="en-US" sz="1600" dirty="0"/>
          </a:p>
          <a:p>
            <a:r>
              <a:rPr lang="el-GR" sz="1600" dirty="0"/>
              <a:t>Στις λατινογενείς γλώσσες ξεκινά από την υποκειμενική σημασία, τη γνώση, και προχωρεί στην αντικειμενική. Αντίθετα στα γερμανικά (όπου ο όρος </a:t>
            </a:r>
            <a:r>
              <a:rPr lang="el-GR" sz="1600" dirty="0" err="1"/>
              <a:t>Geschichte</a:t>
            </a:r>
            <a:r>
              <a:rPr lang="el-GR" sz="1600" dirty="0"/>
              <a:t> = ιστορία συνδέεται με το ρήμα </a:t>
            </a:r>
            <a:r>
              <a:rPr lang="el-GR" sz="1600" dirty="0" err="1"/>
              <a:t>geschehen</a:t>
            </a:r>
            <a:r>
              <a:rPr lang="el-GR" sz="1600" dirty="0"/>
              <a:t> = συμβαίνει), δηλώνει το γεγονός. Κι εδώ η σημασία είναι διπλή, αλλ’ η αφετηρία είναι το γεγονός, το αντικείμενο, και κατάληξη υποκειμενική σημασία, η γνώση»</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2D1A3E4A-5156-4AEB-79A6-3DA7F8EB680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a:t>
            </a:r>
          </a:p>
        </p:txBody>
      </p:sp>
      <p:sp>
        <p:nvSpPr>
          <p:cNvPr id="244739" name="Text Box 3">
            <a:extLst>
              <a:ext uri="{FF2B5EF4-FFF2-40B4-BE49-F238E27FC236}">
                <a16:creationId xmlns:a16="http://schemas.microsoft.com/office/drawing/2014/main" id="{0D0FDCAA-66BE-AFC7-E9F4-13AB5E939545}"/>
              </a:ext>
            </a:extLst>
          </p:cNvPr>
          <p:cNvSpPr txBox="1">
            <a:spLocks noChangeArrowheads="1"/>
          </p:cNvSpPr>
          <p:nvPr/>
        </p:nvSpPr>
        <p:spPr bwMode="auto">
          <a:xfrm rot="5400000">
            <a:off x="4411662" y="2281238"/>
            <a:ext cx="2428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969696"/>
                </a:solidFill>
                <a:latin typeface="Verdana" panose="020B0604030504040204" pitchFamily="34" charset="0"/>
              </a:rPr>
              <a:t>Wikipedia: 12 Θεοί του Ολύμπου</a:t>
            </a:r>
          </a:p>
        </p:txBody>
      </p:sp>
      <p:sp>
        <p:nvSpPr>
          <p:cNvPr id="244740" name="Text Box 4">
            <a:extLst>
              <a:ext uri="{FF2B5EF4-FFF2-40B4-BE49-F238E27FC236}">
                <a16:creationId xmlns:a16="http://schemas.microsoft.com/office/drawing/2014/main" id="{9A0F4BF6-33A2-4F12-FFC5-91407078A4C7}"/>
              </a:ext>
            </a:extLst>
          </p:cNvPr>
          <p:cNvSpPr txBox="1">
            <a:spLocks noChangeArrowheads="1"/>
          </p:cNvSpPr>
          <p:nvPr/>
        </p:nvSpPr>
        <p:spPr bwMode="auto">
          <a:xfrm>
            <a:off x="684213" y="1758950"/>
            <a:ext cx="4799012"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Ιλιάδα δείχνει ξεκάθαρα την ασταθή, συναισθηματική και απρόβλεπτη φύση των θεών.</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Απεικονίζει επίσης ότι οι θεοί παρεμβαίνουν στις ζωές των θνητών, αλλά παραμένουν κυρίως ενδιαφερόμενοι για τις δικές τους ανάγκες.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Οι αρχαίοι Έλληνες αισθάνονταν ότι υπήρχε μια απόσταση μεταξύ της Ολυμπίας (Ουρανός) και της Αθηνίας (Γη). </a:t>
            </a:r>
          </a:p>
        </p:txBody>
      </p:sp>
      <p:pic>
        <p:nvPicPr>
          <p:cNvPr id="244741" name="Picture 5">
            <a:extLst>
              <a:ext uri="{FF2B5EF4-FFF2-40B4-BE49-F238E27FC236}">
                <a16:creationId xmlns:a16="http://schemas.microsoft.com/office/drawing/2014/main" id="{CE3D1EC6-E459-5863-08E6-F89D798EDC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9763" y="1608138"/>
            <a:ext cx="2495550" cy="3108325"/>
          </a:xfrm>
          <a:prstGeom prst="rect">
            <a:avLst/>
          </a:prstGeom>
          <a:noFill/>
          <a:extLst>
            <a:ext uri="{909E8E84-426E-40DD-AFC4-6F175D3DCCD1}">
              <a14:hiddenFill xmlns:a14="http://schemas.microsoft.com/office/drawing/2010/main">
                <a:solidFill>
                  <a:srgbClr val="FFFFFF"/>
                </a:solidFill>
              </a14:hiddenFill>
            </a:ext>
          </a:extLst>
        </p:spPr>
      </p:pic>
      <p:sp>
        <p:nvSpPr>
          <p:cNvPr id="244742" name="Text Box 6">
            <a:extLst>
              <a:ext uri="{FF2B5EF4-FFF2-40B4-BE49-F238E27FC236}">
                <a16:creationId xmlns:a16="http://schemas.microsoft.com/office/drawing/2014/main" id="{BDA95F8D-96CB-3F17-E0FA-4B93ED20B5E9}"/>
              </a:ext>
            </a:extLst>
          </p:cNvPr>
          <p:cNvSpPr txBox="1">
            <a:spLocks noChangeArrowheads="1"/>
          </p:cNvSpPr>
          <p:nvPr/>
        </p:nvSpPr>
        <p:spPr bwMode="auto">
          <a:xfrm>
            <a:off x="657225" y="4772025"/>
            <a:ext cx="75898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808000"/>
              </a:buClr>
              <a:buFont typeface="Wingdings" panose="05000000000000000000" pitchFamily="2" charset="2"/>
              <a:buChar char="q"/>
            </a:pPr>
            <a:r>
              <a:rPr lang="en-US" altLang="el-GR">
                <a:sym typeface="Wingdings" panose="05000000000000000000" pitchFamily="2" charset="2"/>
              </a:rPr>
              <a:t>  Ωστόσο, αυτό δεν σημαίνει απαραίτητα ότι άρχισαν να απορρίπτουν τη θρησκεία τους, τον Ολυμπισμό. </a:t>
            </a:r>
            <a:br>
              <a:rPr lang="en-US" altLang="el-GR">
                <a:sym typeface="Wingdings" panose="05000000000000000000" pitchFamily="2" charset="2"/>
              </a:rPr>
            </a:br>
            <a:r>
              <a:rPr lang="en-US" altLang="el-GR">
                <a:sym typeface="Wingdings" panose="05000000000000000000" pitchFamily="2" charset="2"/>
              </a:rPr>
              <a:t>Σημαίνει ότι έπρεπε να αντιμετωπίσουν αυτόν τον δυϊσμό, ο καθένας με τον δικό του τρόπο για παράδειγμα ο Πλάτωνας δήλωσε: </a:t>
            </a:r>
            <a:r>
              <a:rPr lang="en-US" altLang="el-GR" i="1">
                <a:sym typeface="Wingdings" panose="05000000000000000000" pitchFamily="2" charset="2"/>
              </a:rPr>
              <a:t>Η Γη είναι ατελής και ευμετάβλητη, οι ουρανοί ήταν τέλειοι και αμετάβλητοι</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BBE2788C-6F94-0731-8B14-8D8C389A7941}"/>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a:t>
            </a:r>
          </a:p>
        </p:txBody>
      </p:sp>
      <p:sp>
        <p:nvSpPr>
          <p:cNvPr id="246787" name="Text Box 3">
            <a:extLst>
              <a:ext uri="{FF2B5EF4-FFF2-40B4-BE49-F238E27FC236}">
                <a16:creationId xmlns:a16="http://schemas.microsoft.com/office/drawing/2014/main" id="{6D299C73-6A2E-0503-C70C-5A8CDBEE1603}"/>
              </a:ext>
            </a:extLst>
          </p:cNvPr>
          <p:cNvSpPr txBox="1">
            <a:spLocks noChangeArrowheads="1"/>
          </p:cNvSpPr>
          <p:nvPr/>
        </p:nvSpPr>
        <p:spPr bwMode="auto">
          <a:xfrm rot="5400000">
            <a:off x="5065713" y="2100263"/>
            <a:ext cx="1365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Πλάτωνας</a:t>
            </a:r>
          </a:p>
        </p:txBody>
      </p:sp>
      <p:sp>
        <p:nvSpPr>
          <p:cNvPr id="246788" name="Text Box 4">
            <a:extLst>
              <a:ext uri="{FF2B5EF4-FFF2-40B4-BE49-F238E27FC236}">
                <a16:creationId xmlns:a16="http://schemas.microsoft.com/office/drawing/2014/main" id="{B17BEA97-1CE4-95E9-C3E9-3899C87AB5C2}"/>
              </a:ext>
            </a:extLst>
          </p:cNvPr>
          <p:cNvSpPr txBox="1">
            <a:spLocks noChangeArrowheads="1"/>
          </p:cNvSpPr>
          <p:nvPr/>
        </p:nvSpPr>
        <p:spPr bwMode="auto">
          <a:xfrm>
            <a:off x="684213" y="1758950"/>
            <a:ext cx="45704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Οι Έλληνες φιλόσοφοι, ο Πλάτωνας (427-347 π.Χ.) και ο Αριστοτέλης (384-322 π.Χ.), ήταν οι πρώτοι Έλληνες φιλόσοφοι που ασχολήθηκαν επαρκώς με ερωτήματα σχετικά με τον κόσμο τους, τις πεποιθήσεις τους και την πραγματικότητά τους - για να αντιμετωπίσουν τον δυϊσμό</a:t>
            </a:r>
          </a:p>
        </p:txBody>
      </p:sp>
      <p:pic>
        <p:nvPicPr>
          <p:cNvPr id="246790" name="Picture 6">
            <a:extLst>
              <a:ext uri="{FF2B5EF4-FFF2-40B4-BE49-F238E27FC236}">
                <a16:creationId xmlns:a16="http://schemas.microsoft.com/office/drawing/2014/main" id="{54C2D602-5E40-7871-35AB-BBCDD158C1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2638" y="1608138"/>
            <a:ext cx="1633537" cy="2176462"/>
          </a:xfrm>
          <a:prstGeom prst="rect">
            <a:avLst/>
          </a:prstGeom>
          <a:noFill/>
          <a:extLst>
            <a:ext uri="{909E8E84-426E-40DD-AFC4-6F175D3DCCD1}">
              <a14:hiddenFill xmlns:a14="http://schemas.microsoft.com/office/drawing/2010/main">
                <a:solidFill>
                  <a:srgbClr val="FFFFFF"/>
                </a:solidFill>
              </a14:hiddenFill>
            </a:ext>
          </a:extLst>
        </p:spPr>
      </p:pic>
      <p:sp>
        <p:nvSpPr>
          <p:cNvPr id="246791" name="Text Box 7">
            <a:extLst>
              <a:ext uri="{FF2B5EF4-FFF2-40B4-BE49-F238E27FC236}">
                <a16:creationId xmlns:a16="http://schemas.microsoft.com/office/drawing/2014/main" id="{7B808611-F325-FCF6-E324-8BB6F78690E4}"/>
              </a:ext>
            </a:extLst>
          </p:cNvPr>
          <p:cNvSpPr txBox="1">
            <a:spLocks noChangeArrowheads="1"/>
          </p:cNvSpPr>
          <p:nvPr/>
        </p:nvSpPr>
        <p:spPr bwMode="auto">
          <a:xfrm rot="5400000">
            <a:off x="5008563" y="4510088"/>
            <a:ext cx="1479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Αριστοτέλης</a:t>
            </a:r>
          </a:p>
        </p:txBody>
      </p:sp>
      <p:pic>
        <p:nvPicPr>
          <p:cNvPr id="246792" name="Picture 8">
            <a:extLst>
              <a:ext uri="{FF2B5EF4-FFF2-40B4-BE49-F238E27FC236}">
                <a16:creationId xmlns:a16="http://schemas.microsoft.com/office/drawing/2014/main" id="{83FC678D-D57E-12D8-7429-BF106C5DF5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2638" y="3960813"/>
            <a:ext cx="1636712" cy="218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86597AB3-E9E9-688E-7E1C-EAB2680E094A}"/>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a:t>
            </a:r>
          </a:p>
        </p:txBody>
      </p:sp>
      <p:pic>
        <p:nvPicPr>
          <p:cNvPr id="270344" name="Picture 8">
            <a:extLst>
              <a:ext uri="{FF2B5EF4-FFF2-40B4-BE49-F238E27FC236}">
                <a16:creationId xmlns:a16="http://schemas.microsoft.com/office/drawing/2014/main" id="{022DFDD5-6C15-F4EA-CEEA-5512DF9E0D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088" y="1631950"/>
            <a:ext cx="7258050" cy="48514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70347" name="Text Box 11">
            <a:extLst>
              <a:ext uri="{FF2B5EF4-FFF2-40B4-BE49-F238E27FC236}">
                <a16:creationId xmlns:a16="http://schemas.microsoft.com/office/drawing/2014/main" id="{31A51AC4-5B06-D070-FEB0-819A9DE9706A}"/>
              </a:ext>
            </a:extLst>
          </p:cNvPr>
          <p:cNvSpPr txBox="1">
            <a:spLocks noChangeArrowheads="1"/>
          </p:cNvSpPr>
          <p:nvPr/>
        </p:nvSpPr>
        <p:spPr bwMode="auto">
          <a:xfrm rot="5400000">
            <a:off x="-1004094" y="3242469"/>
            <a:ext cx="3640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Ραφαήλ; www.hull.ac.uk</a:t>
            </a:r>
          </a:p>
        </p:txBody>
      </p:sp>
      <p:sp>
        <p:nvSpPr>
          <p:cNvPr id="270348" name="AutoShape 12">
            <a:extLst>
              <a:ext uri="{FF2B5EF4-FFF2-40B4-BE49-F238E27FC236}">
                <a16:creationId xmlns:a16="http://schemas.microsoft.com/office/drawing/2014/main" id="{7664172F-F763-52DC-8CA6-B50910A2470F}"/>
              </a:ext>
            </a:extLst>
          </p:cNvPr>
          <p:cNvSpPr>
            <a:spLocks noChangeArrowheads="1"/>
          </p:cNvSpPr>
          <p:nvPr/>
        </p:nvSpPr>
        <p:spPr bwMode="auto">
          <a:xfrm>
            <a:off x="3813175" y="4111625"/>
            <a:ext cx="1441450" cy="1517650"/>
          </a:xfrm>
          <a:prstGeom prst="roundRect">
            <a:avLst>
              <a:gd name="adj" fmla="val 16667"/>
            </a:avLst>
          </a:prstGeom>
          <a:solidFill>
            <a:schemeClr val="accent1">
              <a:alpha val="20000"/>
            </a:schemeClr>
          </a:solidFill>
          <a:ln w="508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E774A9E2-128C-0EAF-F266-E07B3E4D1626}"/>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a:t>
            </a:r>
          </a:p>
        </p:txBody>
      </p:sp>
      <p:sp>
        <p:nvSpPr>
          <p:cNvPr id="268291" name="Text Box 3">
            <a:extLst>
              <a:ext uri="{FF2B5EF4-FFF2-40B4-BE49-F238E27FC236}">
                <a16:creationId xmlns:a16="http://schemas.microsoft.com/office/drawing/2014/main" id="{3D8558B0-F8A3-3EAD-3AC7-3171803F42EA}"/>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68292" name="Text Box 4">
            <a:extLst>
              <a:ext uri="{FF2B5EF4-FFF2-40B4-BE49-F238E27FC236}">
                <a16:creationId xmlns:a16="http://schemas.microsoft.com/office/drawing/2014/main" id="{5F7946F7-9085-2A67-1772-4363590471DC}"/>
              </a:ext>
            </a:extLst>
          </p:cNvPr>
          <p:cNvSpPr txBox="1">
            <a:spLocks noChangeArrowheads="1"/>
          </p:cNvSpPr>
          <p:nvPr/>
        </p:nvSpPr>
        <p:spPr bwMode="auto">
          <a:xfrm>
            <a:off x="473075" y="1758950"/>
            <a:ext cx="508476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Πλάτων (αριστερά) δείχνει προς τα πάνω: ενδιαφέρεται για τις μορφές, τα καθολικά, τα γενικά.</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Αριστοτέλης (στα δεξιά): ενδιαφέρεται για τις λεπτομέρειες, τις ιδιαιτερότητες.</a:t>
            </a:r>
          </a:p>
        </p:txBody>
      </p:sp>
      <p:pic>
        <p:nvPicPr>
          <p:cNvPr id="268296" name="Picture 8">
            <a:extLst>
              <a:ext uri="{FF2B5EF4-FFF2-40B4-BE49-F238E27FC236}">
                <a16:creationId xmlns:a16="http://schemas.microsoft.com/office/drawing/2014/main" id="{AFC2FF8F-86A6-63B3-4C60-2009CB9152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46788" y="1682750"/>
            <a:ext cx="2395537" cy="2817813"/>
          </a:xfrm>
          <a:prstGeom prst="rect">
            <a:avLst/>
          </a:prstGeom>
          <a:noFill/>
          <a:ln w="25400">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68297" name="Text Box 9">
            <a:extLst>
              <a:ext uri="{FF2B5EF4-FFF2-40B4-BE49-F238E27FC236}">
                <a16:creationId xmlns:a16="http://schemas.microsoft.com/office/drawing/2014/main" id="{4DF8E82A-7106-7EC5-CA7D-10753341A6D0}"/>
              </a:ext>
            </a:extLst>
          </p:cNvPr>
          <p:cNvSpPr txBox="1">
            <a:spLocks noChangeArrowheads="1"/>
          </p:cNvSpPr>
          <p:nvPr/>
        </p:nvSpPr>
        <p:spPr bwMode="auto">
          <a:xfrm rot="5400000">
            <a:off x="4680744" y="2669382"/>
            <a:ext cx="25034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Ραφαήλ; www.hull.ac.uk</a:t>
            </a:r>
          </a:p>
        </p:txBody>
      </p:sp>
      <p:pic>
        <p:nvPicPr>
          <p:cNvPr id="268300" name="Picture 12">
            <a:extLst>
              <a:ext uri="{FF2B5EF4-FFF2-40B4-BE49-F238E27FC236}">
                <a16:creationId xmlns:a16="http://schemas.microsoft.com/office/drawing/2014/main" id="{4738A8EC-D0C6-BD27-2FD5-CB7B2153A3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95525" y="3656013"/>
            <a:ext cx="2343150" cy="2495550"/>
          </a:xfrm>
          <a:prstGeom prst="rect">
            <a:avLst/>
          </a:prstGeom>
          <a:noFill/>
          <a:extLst>
            <a:ext uri="{909E8E84-426E-40DD-AFC4-6F175D3DCCD1}">
              <a14:hiddenFill xmlns:a14="http://schemas.microsoft.com/office/drawing/2010/main">
                <a:solidFill>
                  <a:srgbClr val="FFFFFF"/>
                </a:solidFill>
              </a14:hiddenFill>
            </a:ext>
          </a:extLst>
        </p:spPr>
      </p:pic>
      <p:sp>
        <p:nvSpPr>
          <p:cNvPr id="268301" name="Text Box 13">
            <a:extLst>
              <a:ext uri="{FF2B5EF4-FFF2-40B4-BE49-F238E27FC236}">
                <a16:creationId xmlns:a16="http://schemas.microsoft.com/office/drawing/2014/main" id="{760ACFD2-45F8-7CB0-0501-4F7FDCDD9BDB}"/>
              </a:ext>
            </a:extLst>
          </p:cNvPr>
          <p:cNvSpPr txBox="1">
            <a:spLocks noChangeArrowheads="1"/>
          </p:cNvSpPr>
          <p:nvPr/>
        </p:nvSpPr>
        <p:spPr bwMode="auto">
          <a:xfrm rot="5400000">
            <a:off x="904081" y="4693444"/>
            <a:ext cx="25034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Ραφαήλ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dur="500" fill="hold" nodeType="clickEffect">
                                  <p:stCondLst>
                                    <p:cond delay="0"/>
                                  </p:stCondLst>
                                  <p:childTnLst>
                                    <p:set>
                                      <p:cBhvr>
                                        <p:cTn id="6" dur="1" fill="hold">
                                          <p:stCondLst>
                                            <p:cond delay="0"/>
                                          </p:stCondLst>
                                        </p:cTn>
                                        <p:tgtEl>
                                          <p:spTgt spid="268296"/>
                                        </p:tgtEl>
                                        <p:attrNameLst>
                                          <p:attrName>style.visibility</p:attrName>
                                        </p:attrNameLst>
                                      </p:cBhvr>
                                      <p:to>
                                        <p:strVal val="visible"/>
                                      </p:to>
                                    </p:set>
                                    <p:animEffect transition="in" filter="dissolve">
                                      <p:cBhvr>
                                        <p:cTn id="7" dur="500"/>
                                        <p:tgtEl>
                                          <p:spTgt spid="268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98895757-C571-AABE-4EFE-2BAA10AF202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 PLATO</a:t>
            </a:r>
          </a:p>
        </p:txBody>
      </p:sp>
      <p:sp>
        <p:nvSpPr>
          <p:cNvPr id="248835" name="Text Box 3">
            <a:extLst>
              <a:ext uri="{FF2B5EF4-FFF2-40B4-BE49-F238E27FC236}">
                <a16:creationId xmlns:a16="http://schemas.microsoft.com/office/drawing/2014/main" id="{51C134AF-3BD5-D0BC-D81B-DCF4129FADCC}"/>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Ref:fWikipedia</a:t>
            </a:r>
          </a:p>
        </p:txBody>
      </p:sp>
      <p:sp>
        <p:nvSpPr>
          <p:cNvPr id="248839" name="Text Box 7">
            <a:extLst>
              <a:ext uri="{FF2B5EF4-FFF2-40B4-BE49-F238E27FC236}">
                <a16:creationId xmlns:a16="http://schemas.microsoft.com/office/drawing/2014/main" id="{4626CF02-BEEE-E280-8F9C-1A8D29329139}"/>
              </a:ext>
            </a:extLst>
          </p:cNvPr>
          <p:cNvSpPr txBox="1">
            <a:spLocks noChangeArrowheads="1"/>
          </p:cNvSpPr>
          <p:nvPr/>
        </p:nvSpPr>
        <p:spPr bwMode="auto">
          <a:xfrm>
            <a:off x="673100" y="1754188"/>
            <a:ext cx="38989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Clr>
                <a:srgbClr val="808000"/>
              </a:buClr>
              <a:buFont typeface="Wingdings" panose="05000000000000000000" pitchFamily="2" charset="2"/>
              <a:buChar char="q"/>
            </a:pPr>
            <a:r>
              <a:rPr lang="en-US" altLang="el-GR">
                <a:sym typeface="Wingdings" panose="05000000000000000000" pitchFamily="2" charset="2"/>
              </a:rPr>
              <a:t>Γνώση είναι αυτό που είναι αληθινό και αυτό που πιστεύεται.</a:t>
            </a:r>
          </a:p>
          <a:p>
            <a:pPr algn="just">
              <a:spcBef>
                <a:spcPct val="50000"/>
              </a:spcBef>
              <a:buClr>
                <a:srgbClr val="808000"/>
              </a:buClr>
              <a:buFont typeface="Wingdings" panose="05000000000000000000" pitchFamily="2" charset="2"/>
              <a:buChar char="q"/>
            </a:pPr>
            <a:r>
              <a:rPr lang="en-US" altLang="el-GR">
                <a:sym typeface="Wingdings" panose="05000000000000000000" pitchFamily="2" charset="2"/>
              </a:rPr>
              <a:t>1. Κάτι μπορεί να είναι αληθινό, αλλά δεν πιστεύεται, π.χ. κάποια αλήθεια για το σύμπαν μας που δεν έχει ανακαλυφθεί ακόμη.</a:t>
            </a:r>
            <a:br>
              <a:rPr lang="en-US" altLang="el-GR">
                <a:sym typeface="Wingdings" panose="05000000000000000000" pitchFamily="2" charset="2"/>
              </a:rPr>
            </a:br>
            <a:r>
              <a:rPr lang="en-US" altLang="el-GR">
                <a:sym typeface="Wingdings" panose="05000000000000000000" pitchFamily="2" charset="2"/>
              </a:rPr>
              <a:t>2. Κάτι μπορεί να γίνει πιστευτό, αλλά δεν είναι αληθινό π.χ. αστικοί θρύλοι, μύθοι, θεωρίες συνωμοσίας</a:t>
            </a:r>
          </a:p>
        </p:txBody>
      </p:sp>
      <p:pic>
        <p:nvPicPr>
          <p:cNvPr id="248841" name="Picture 9">
            <a:extLst>
              <a:ext uri="{FF2B5EF4-FFF2-40B4-BE49-F238E27FC236}">
                <a16:creationId xmlns:a16="http://schemas.microsoft.com/office/drawing/2014/main" id="{9495EC01-D7C6-705A-A17E-23EB39CBA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21" t="3865" r="5701" b="5476"/>
          <a:stretch>
            <a:fillRect/>
          </a:stretch>
        </p:blipFill>
        <p:spPr bwMode="auto">
          <a:xfrm>
            <a:off x="4799013" y="1835150"/>
            <a:ext cx="3644900" cy="2573338"/>
          </a:xfrm>
          <a:prstGeom prst="rect">
            <a:avLst/>
          </a:prstGeom>
          <a:noFill/>
          <a:ln w="9525">
            <a:solidFill>
              <a:srgbClr val="000000"/>
            </a:solidFill>
            <a:miter lim="800000"/>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42" name="Text Box 10">
            <a:extLst>
              <a:ext uri="{FF2B5EF4-FFF2-40B4-BE49-F238E27FC236}">
                <a16:creationId xmlns:a16="http://schemas.microsoft.com/office/drawing/2014/main" id="{3A273562-86BD-3DB2-1A78-9D7C2F781878}"/>
              </a:ext>
            </a:extLst>
          </p:cNvPr>
          <p:cNvSpPr txBox="1">
            <a:spLocks noChangeArrowheads="1"/>
          </p:cNvSpPr>
          <p:nvPr/>
        </p:nvSpPr>
        <p:spPr bwMode="auto">
          <a:xfrm rot="5400000">
            <a:off x="4003675" y="2328863"/>
            <a:ext cx="1365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
        <p:nvSpPr>
          <p:cNvPr id="248843" name="Text Box 11">
            <a:extLst>
              <a:ext uri="{FF2B5EF4-FFF2-40B4-BE49-F238E27FC236}">
                <a16:creationId xmlns:a16="http://schemas.microsoft.com/office/drawing/2014/main" id="{02811773-E7BC-A22E-8549-E5FD533DD440}"/>
              </a:ext>
            </a:extLst>
          </p:cNvPr>
          <p:cNvSpPr txBox="1">
            <a:spLocks noChangeArrowheads="1"/>
          </p:cNvSpPr>
          <p:nvPr/>
        </p:nvSpPr>
        <p:spPr bwMode="auto">
          <a:xfrm>
            <a:off x="625475" y="5249863"/>
            <a:ext cx="781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a:solidFill>
                  <a:srgbClr val="CC9900"/>
                </a:solidFill>
                <a:sym typeface="Wingdings" panose="05000000000000000000" pitchFamily="2" charset="2"/>
              </a:rPr>
              <a:t>Ο Πλάτωνας έχει μια προοπτική της γνώσης από πάνω προς τα κάτω, ευνοεί την επαγωγική συλλογιστική.</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17806CCF-0C85-DD33-044F-F24A952B5585}"/>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 ΑΡΙΣΤΟΤΕΛΗΣ</a:t>
            </a:r>
          </a:p>
        </p:txBody>
      </p:sp>
      <p:sp>
        <p:nvSpPr>
          <p:cNvPr id="252931" name="Text Box 3">
            <a:extLst>
              <a:ext uri="{FF2B5EF4-FFF2-40B4-BE49-F238E27FC236}">
                <a16:creationId xmlns:a16="http://schemas.microsoft.com/office/drawing/2014/main" id="{7C0233AA-66D5-CEFC-35A8-DAB7F506E892}"/>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52932" name="Text Box 4">
            <a:extLst>
              <a:ext uri="{FF2B5EF4-FFF2-40B4-BE49-F238E27FC236}">
                <a16:creationId xmlns:a16="http://schemas.microsoft.com/office/drawing/2014/main" id="{28BAC460-A625-80AB-E969-CA5D43FB7EAB}"/>
              </a:ext>
            </a:extLst>
          </p:cNvPr>
          <p:cNvSpPr txBox="1">
            <a:spLocks noChangeArrowheads="1"/>
          </p:cNvSpPr>
          <p:nvPr/>
        </p:nvSpPr>
        <p:spPr bwMode="auto">
          <a:xfrm>
            <a:off x="684213" y="1758950"/>
            <a:ext cx="525462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olidFill>
                  <a:srgbClr val="CC9900"/>
                </a:solidFill>
                <a:sym typeface="Wingdings" panose="05000000000000000000" pitchFamily="2" charset="2"/>
              </a:rPr>
              <a:t>Ο Αριστοτέλης (384-322 π.Χ.) διέφερε από τον Πλάτωνα στο ότι είχε προτιμήσει μια προσέγγιση "από κάτω προς τα πάνω" και προτιμούσε τον εμπειρισμό από την εξαγωγή συμπερασμάτων.</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Αριστοτέλης ενδιαφέρεται περισσότερο για τις ιδιαιτερότητες, γι' αυτό γράφει τα </a:t>
            </a:r>
            <a:r>
              <a:rPr lang="en-US" altLang="el-GR" i="1">
                <a:sym typeface="Wingdings" panose="05000000000000000000" pitchFamily="2" charset="2"/>
              </a:rPr>
              <a:t>Φυσικά</a:t>
            </a:r>
            <a:r>
              <a:rPr lang="en-US" altLang="el-GR">
                <a:sym typeface="Wingdings" panose="05000000000000000000" pitchFamily="2" charset="2"/>
              </a:rPr>
              <a:t>, και στη συνέχεια τα </a:t>
            </a:r>
            <a:r>
              <a:rPr lang="en-US" altLang="el-GR" i="1">
                <a:sym typeface="Wingdings" panose="05000000000000000000" pitchFamily="2" charset="2"/>
              </a:rPr>
              <a:t>Μεταφυσικά </a:t>
            </a:r>
            <a:r>
              <a:rPr lang="en-US" altLang="el-GR">
                <a:sym typeface="Wingdings" panose="05000000000000000000" pitchFamily="2" charset="2"/>
              </a:rPr>
              <a:t>και αργότερα την </a:t>
            </a:r>
            <a:r>
              <a:rPr lang="en-US" altLang="el-GR" i="1">
                <a:sym typeface="Wingdings" panose="05000000000000000000" pitchFamily="2" charset="2"/>
              </a:rPr>
              <a:t>Ιστορία των Ζώων (Historia Animalium).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a:t>
            </a:r>
            <a:r>
              <a:rPr lang="en-US" altLang="el-GR" i="1">
                <a:sym typeface="Wingdings" panose="05000000000000000000" pitchFamily="2" charset="2"/>
              </a:rPr>
              <a:t>Historia Animalium </a:t>
            </a:r>
            <a:r>
              <a:rPr lang="en-US" altLang="el-GR">
                <a:sym typeface="Wingdings" panose="05000000000000000000" pitchFamily="2" charset="2"/>
              </a:rPr>
              <a:t>γράφτηκε μάλλον βιαστικά, αλλά περιέχει εκτενείς περιγραφές αμέτρητων ειδών ψαριών, οστρακοειδών και άλλων ζώων και της ανατομίας τους.</a:t>
            </a:r>
          </a:p>
          <a:p>
            <a:pPr>
              <a:spcBef>
                <a:spcPct val="50000"/>
              </a:spcBef>
              <a:buClr>
                <a:srgbClr val="808000"/>
              </a:buClr>
              <a:buFont typeface="Wingdings" panose="05000000000000000000" pitchFamily="2" charset="2"/>
              <a:buChar char="q"/>
            </a:pPr>
            <a:endParaRPr lang="en-US" altLang="el-GR">
              <a:sym typeface="Wingdings" panose="05000000000000000000" pitchFamily="2" charset="2"/>
            </a:endParaRPr>
          </a:p>
          <a:p>
            <a:pPr>
              <a:spcBef>
                <a:spcPct val="50000"/>
              </a:spcBef>
              <a:buClr>
                <a:srgbClr val="808000"/>
              </a:buClr>
              <a:buFont typeface="Wingdings" panose="05000000000000000000" pitchFamily="2" charset="2"/>
              <a:buChar char="q"/>
            </a:pPr>
            <a:endParaRPr lang="en-US" altLang="el-GR" i="1">
              <a:sym typeface="Wingdings" panose="05000000000000000000" pitchFamily="2" charset="2"/>
            </a:endParaRPr>
          </a:p>
        </p:txBody>
      </p:sp>
      <p:pic>
        <p:nvPicPr>
          <p:cNvPr id="252933" name="Picture 5">
            <a:extLst>
              <a:ext uri="{FF2B5EF4-FFF2-40B4-BE49-F238E27FC236}">
                <a16:creationId xmlns:a16="http://schemas.microsoft.com/office/drawing/2014/main" id="{A16A91C4-7E25-37C1-C194-A74FF21CDE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2050" y="1835150"/>
            <a:ext cx="1965325" cy="2554288"/>
          </a:xfrm>
          <a:prstGeom prst="rect">
            <a:avLst/>
          </a:prstGeom>
          <a:noFill/>
          <a:extLst>
            <a:ext uri="{909E8E84-426E-40DD-AFC4-6F175D3DCCD1}">
              <a14:hiddenFill xmlns:a14="http://schemas.microsoft.com/office/drawing/2010/main">
                <a:solidFill>
                  <a:srgbClr val="FFFFFF"/>
                </a:solidFill>
              </a14:hiddenFill>
            </a:ext>
          </a:extLst>
        </p:spPr>
      </p:pic>
      <p:sp>
        <p:nvSpPr>
          <p:cNvPr id="252934" name="Text Box 6">
            <a:extLst>
              <a:ext uri="{FF2B5EF4-FFF2-40B4-BE49-F238E27FC236}">
                <a16:creationId xmlns:a16="http://schemas.microsoft.com/office/drawing/2014/main" id="{CA202C39-2828-CA99-04CE-72EC461F7B52}"/>
              </a:ext>
            </a:extLst>
          </p:cNvPr>
          <p:cNvSpPr txBox="1">
            <a:spLocks noChangeArrowheads="1"/>
          </p:cNvSpPr>
          <p:nvPr/>
        </p:nvSpPr>
        <p:spPr bwMode="auto">
          <a:xfrm rot="5400000">
            <a:off x="5254625" y="2517775"/>
            <a:ext cx="174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www.natuurinformatie.nl</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64E9A996-3FE6-F2FC-FFB0-CA0AE6C651EC}"/>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φιλοσοφίας</a:t>
            </a:r>
          </a:p>
        </p:txBody>
      </p:sp>
      <p:sp>
        <p:nvSpPr>
          <p:cNvPr id="254979" name="Text Box 3">
            <a:extLst>
              <a:ext uri="{FF2B5EF4-FFF2-40B4-BE49-F238E27FC236}">
                <a16:creationId xmlns:a16="http://schemas.microsoft.com/office/drawing/2014/main" id="{53B64C7D-451F-DFE8-5416-6C13585F40F0}"/>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sp>
        <p:nvSpPr>
          <p:cNvPr id="254980" name="Text Box 4">
            <a:extLst>
              <a:ext uri="{FF2B5EF4-FFF2-40B4-BE49-F238E27FC236}">
                <a16:creationId xmlns:a16="http://schemas.microsoft.com/office/drawing/2014/main" id="{9DF1EE93-C50A-379A-AE3D-69D7C9F90DAA}"/>
              </a:ext>
            </a:extLst>
          </p:cNvPr>
          <p:cNvSpPr txBox="1">
            <a:spLocks noChangeArrowheads="1"/>
          </p:cNvSpPr>
          <p:nvPr/>
        </p:nvSpPr>
        <p:spPr bwMode="auto">
          <a:xfrm>
            <a:off x="684213" y="1758950"/>
            <a:ext cx="78708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a:t>
            </a:r>
            <a:r>
              <a:rPr lang="en-US" altLang="el-GR" i="1">
                <a:sym typeface="Wingdings" panose="05000000000000000000" pitchFamily="2" charset="2"/>
              </a:rPr>
              <a:t>Φυσική </a:t>
            </a:r>
            <a:r>
              <a:rPr lang="en-US" altLang="el-GR">
                <a:sym typeface="Wingdings" panose="05000000000000000000" pitchFamily="2" charset="2"/>
              </a:rPr>
              <a:t>είναι μια συλλογή μαθημάτων για θεωρητικούς, μεθοδολογικούς και φιλοσοφικούς προβληματισμούς και όχι για φυσικές θεωρίες ή για το περιεχόμενο συγκεκριμένων ερευνών.</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Θέτει τις βάσεις για να μελετήσουν οι επιστήμονες τον κόσμο που υπόκειται σε αλλαγές, και η αλλαγή, ή κίνηση, ή κίνηση (κινησιολογία) είναι ένα από τα κύρια θέματα του έργου.</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a:t>
            </a:r>
            <a:r>
              <a:rPr lang="en-US" altLang="el-GR" i="1">
                <a:sym typeface="Wingdings" panose="05000000000000000000" pitchFamily="2" charset="2"/>
              </a:rPr>
              <a:t>Μεταφυσική </a:t>
            </a:r>
            <a:r>
              <a:rPr lang="en-US" altLang="el-GR">
                <a:sym typeface="Wingdings" panose="05000000000000000000" pitchFamily="2" charset="2"/>
              </a:rPr>
              <a:t>ονομάστηκε έτσι επειδή ακολούθησε τη </a:t>
            </a:r>
            <a:r>
              <a:rPr lang="en-US" altLang="el-GR" i="1">
                <a:sym typeface="Wingdings" panose="05000000000000000000" pitchFamily="2" charset="2"/>
              </a:rPr>
              <a:t>Φυσική. </a:t>
            </a:r>
            <a:r>
              <a:rPr lang="en-US" altLang="el-GR">
                <a:sym typeface="Wingdings" panose="05000000000000000000" pitchFamily="2" charset="2"/>
              </a:rPr>
              <a:t>Χωρίζεται σε τρία μέρη (1) οντολογία, (2) θεολογία και </a:t>
            </a:r>
            <a:br>
              <a:rPr lang="en-US" altLang="el-GR">
                <a:sym typeface="Wingdings" panose="05000000000000000000" pitchFamily="2" charset="2"/>
              </a:rPr>
            </a:br>
            <a:r>
              <a:rPr lang="en-US" altLang="el-GR">
                <a:sym typeface="Wingdings" panose="05000000000000000000" pitchFamily="2" charset="2"/>
              </a:rPr>
              <a:t>(3) καθολική επιστήμη.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οντολογία είναι η μελέτη της ύπαρξης- παραδοσιακά ορίζεται ως "η επιστήμη του είναι". Η θεολογία αναφέρεται στη μελέτη του Θεού (ή των θεών). Η καθολική επιστήμη υποτίθεται ότι είναι η μελέτη των λεγόμενων πρώτων αρχών, οι οποίες διέπουν όλες τις άλλες έρευνες.</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CAFF842B-1CC5-F345-FB13-97ED486D35D4}"/>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Πλάτων και Αριστοτέλης: Αριστοτέλης: Δύο οπτικές γωνίες</a:t>
            </a:r>
          </a:p>
        </p:txBody>
      </p:sp>
      <p:sp>
        <p:nvSpPr>
          <p:cNvPr id="260099" name="Text Box 3">
            <a:extLst>
              <a:ext uri="{FF2B5EF4-FFF2-40B4-BE49-F238E27FC236}">
                <a16:creationId xmlns:a16="http://schemas.microsoft.com/office/drawing/2014/main" id="{DC79ACEC-9FAB-06E0-4DF0-831F3B62D431}"/>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RefRobinson:</a:t>
            </a:r>
          </a:p>
        </p:txBody>
      </p:sp>
      <p:graphicFrame>
        <p:nvGraphicFramePr>
          <p:cNvPr id="260167" name="Group 71">
            <a:extLst>
              <a:ext uri="{FF2B5EF4-FFF2-40B4-BE49-F238E27FC236}">
                <a16:creationId xmlns:a16="http://schemas.microsoft.com/office/drawing/2014/main" id="{D4A9CA8B-280D-7336-EABA-EAE138F826BE}"/>
              </a:ext>
            </a:extLst>
          </p:cNvPr>
          <p:cNvGraphicFramePr>
            <a:graphicFrameLocks noGrp="1"/>
          </p:cNvGraphicFramePr>
          <p:nvPr/>
        </p:nvGraphicFramePr>
        <p:xfrm>
          <a:off x="928688" y="1758950"/>
          <a:ext cx="7286625" cy="3564573"/>
        </p:xfrm>
        <a:graphic>
          <a:graphicData uri="http://schemas.openxmlformats.org/drawingml/2006/table">
            <a:tbl>
              <a:tblPr/>
              <a:tblGrid>
                <a:gridCol w="3643312">
                  <a:extLst>
                    <a:ext uri="{9D8B030D-6E8A-4147-A177-3AD203B41FA5}">
                      <a16:colId xmlns:a16="http://schemas.microsoft.com/office/drawing/2014/main" val="2723429177"/>
                    </a:ext>
                  </a:extLst>
                </a:gridCol>
                <a:gridCol w="3643313">
                  <a:extLst>
                    <a:ext uri="{9D8B030D-6E8A-4147-A177-3AD203B41FA5}">
                      <a16:colId xmlns:a16="http://schemas.microsoft.com/office/drawing/2014/main" val="3560146980"/>
                    </a:ext>
                  </a:extLst>
                </a:gridCol>
              </a:tblGrid>
              <a:tr h="455613">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Πλάτωνας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Αριστοτέλης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6158078"/>
                  </a:ext>
                </a:extLst>
              </a:tr>
              <a:tr h="2352675">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pP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"Προσέγγιση "από πάνω προς τα κάτω</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Ξεκινάμε με μια ιδέα</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Παρατήρηση φορτωμένη με θεωρία</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Ορθολογική παράδοση</a:t>
                      </a: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ΕΠΑΓΩΓΙΚΌΣ ΣΥΛΛΟΓΙΣΜΌΣ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Προσέγγιση εκ των κάτω προς τα πάνω</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Εξαγωγή συμπερασμάτων από την παρατήρηση</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Εμπειρική παράδοση</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ΕΠΑΓΩΓΙΚΉ ΣΥΛΛΟΓΙΣΤΙΚΉ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0916582"/>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CB1C3E6C-FF13-76CA-927F-86F3A842973C}"/>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Συμπέρασμα για την αρχαία ελληνική φιλοσοφία</a:t>
            </a:r>
          </a:p>
        </p:txBody>
      </p:sp>
      <p:sp>
        <p:nvSpPr>
          <p:cNvPr id="274435" name="Text Box 3">
            <a:extLst>
              <a:ext uri="{FF2B5EF4-FFF2-40B4-BE49-F238E27FC236}">
                <a16:creationId xmlns:a16="http://schemas.microsoft.com/office/drawing/2014/main" id="{0C8311E1-48B3-0397-D56B-8611656884E8}"/>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74436" name="Text Box 4">
            <a:extLst>
              <a:ext uri="{FF2B5EF4-FFF2-40B4-BE49-F238E27FC236}">
                <a16:creationId xmlns:a16="http://schemas.microsoft.com/office/drawing/2014/main" id="{73DDB030-AE28-2CBE-ADA3-3223C3E8C217}"/>
              </a:ext>
            </a:extLst>
          </p:cNvPr>
          <p:cNvSpPr txBox="1">
            <a:spLocks noChangeArrowheads="1"/>
          </p:cNvSpPr>
          <p:nvPr/>
        </p:nvSpPr>
        <p:spPr bwMode="auto">
          <a:xfrm>
            <a:off x="684213" y="1758950"/>
            <a:ext cx="78708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Με τον Πλάτωνα και τον Αριστοτέλη τέθηκαν τα θεμέλια για την επαγωγική και την επαγωγική σκέψη, μέθοδοι σκέψης που θα μπορούσαν να μεγιστοποιήσουν την επιστήμη και να ελαχιστοποιήσουν τη μη επιστήμη.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Ωστόσο, αυτό ήταν μόνο η αρχή σε έναν κατά τα άλλα μακρύ δρόμο</a:t>
            </a:r>
            <a:endParaRPr lang="en-US" altLang="el-GR" sz="2000">
              <a:solidFill>
                <a:schemeClr val="tx2"/>
              </a:solidFill>
              <a:sym typeface="Wingdings" panose="05000000000000000000" pitchFamily="2" charset="2"/>
            </a:endParaRPr>
          </a:p>
        </p:txBody>
      </p:sp>
      <p:grpSp>
        <p:nvGrpSpPr>
          <p:cNvPr id="274445" name="Group 13">
            <a:extLst>
              <a:ext uri="{FF2B5EF4-FFF2-40B4-BE49-F238E27FC236}">
                <a16:creationId xmlns:a16="http://schemas.microsoft.com/office/drawing/2014/main" id="{93B22A76-FA51-90A6-F657-298296478B94}"/>
              </a:ext>
            </a:extLst>
          </p:cNvPr>
          <p:cNvGrpSpPr/>
          <p:nvPr/>
        </p:nvGrpSpPr>
        <p:grpSpPr>
          <a:xfrm>
            <a:off x="701675" y="3530600"/>
            <a:ext cx="7589838" cy="1112838"/>
            <a:chOff x="585" y="2348"/>
            <a:chExt cx="4781" cy="701"/>
          </a:xfrm>
        </p:grpSpPr>
        <p:grpSp>
          <p:nvGrpSpPr>
            <p:cNvPr id="274446" name="Group 14">
              <a:extLst>
                <a:ext uri="{FF2B5EF4-FFF2-40B4-BE49-F238E27FC236}">
                  <a16:creationId xmlns:a16="http://schemas.microsoft.com/office/drawing/2014/main" id="{8EA55C73-D010-76FD-78B6-BCE0EA82B851}"/>
                </a:ext>
              </a:extLst>
            </p:cNvPr>
            <p:cNvGrpSpPr/>
            <p:nvPr/>
          </p:nvGrpSpPr>
          <p:grpSpPr>
            <a:xfrm>
              <a:off x="585" y="2348"/>
              <a:ext cx="1243" cy="701"/>
              <a:chOff x="748" y="2704"/>
              <a:chExt cx="1678" cy="817"/>
            </a:xfrm>
          </p:grpSpPr>
          <p:sp>
            <p:nvSpPr>
              <p:cNvPr id="274447" name="AutoShape 15">
                <a:extLst>
                  <a:ext uri="{FF2B5EF4-FFF2-40B4-BE49-F238E27FC236}">
                    <a16:creationId xmlns:a16="http://schemas.microsoft.com/office/drawing/2014/main" id="{199AC4CB-516F-DDEE-1CFD-52BE272105B4}"/>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48" name="Text Box 16">
                <a:extLst>
                  <a:ext uri="{FF2B5EF4-FFF2-40B4-BE49-F238E27FC236}">
                    <a16:creationId xmlns:a16="http://schemas.microsoft.com/office/drawing/2014/main" id="{31035983-4570-11A5-CCBE-58F61E92276C}"/>
                  </a:ext>
                </a:extLst>
              </p:cNvPr>
              <p:cNvSpPr txBox="1">
                <a:spLocks noChangeArrowheads="1"/>
              </p:cNvSpPr>
              <p:nvPr/>
            </p:nvSpPr>
            <p:spPr bwMode="auto">
              <a:xfrm>
                <a:off x="884" y="2840"/>
                <a:ext cx="1283" cy="60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74449" name="AutoShape 17">
              <a:extLst>
                <a:ext uri="{FF2B5EF4-FFF2-40B4-BE49-F238E27FC236}">
                  <a16:creationId xmlns:a16="http://schemas.microsoft.com/office/drawing/2014/main" id="{D4D45461-4A4D-173C-73CF-3803147D4E5F}"/>
                </a:ext>
              </a:extLst>
            </p:cNvPr>
            <p:cNvSpPr>
              <a:spLocks noChangeArrowheads="1"/>
            </p:cNvSpPr>
            <p:nvPr/>
          </p:nvSpPr>
          <p:spPr bwMode="auto">
            <a:xfrm>
              <a:off x="1876" y="261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74450" name="Group 18">
              <a:extLst>
                <a:ext uri="{FF2B5EF4-FFF2-40B4-BE49-F238E27FC236}">
                  <a16:creationId xmlns:a16="http://schemas.microsoft.com/office/drawing/2014/main" id="{CFCD41FA-D562-9316-D8B5-C78EFCDAE613}"/>
                </a:ext>
              </a:extLst>
            </p:cNvPr>
            <p:cNvGrpSpPr/>
            <p:nvPr/>
          </p:nvGrpSpPr>
          <p:grpSpPr>
            <a:xfrm>
              <a:off x="4266" y="2497"/>
              <a:ext cx="1100" cy="428"/>
              <a:chOff x="748" y="2704"/>
              <a:chExt cx="1678" cy="817"/>
            </a:xfrm>
          </p:grpSpPr>
          <p:sp>
            <p:nvSpPr>
              <p:cNvPr id="274451" name="AutoShape 19">
                <a:extLst>
                  <a:ext uri="{FF2B5EF4-FFF2-40B4-BE49-F238E27FC236}">
                    <a16:creationId xmlns:a16="http://schemas.microsoft.com/office/drawing/2014/main" id="{82DB2EF8-D255-71D1-9920-03D6DB25C413}"/>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52" name="Text Box 20">
                <a:extLst>
                  <a:ext uri="{FF2B5EF4-FFF2-40B4-BE49-F238E27FC236}">
                    <a16:creationId xmlns:a16="http://schemas.microsoft.com/office/drawing/2014/main" id="{572CA06B-F801-738A-06DE-897E19051FD6}"/>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ΕΠΙΣΤΗΜΗ</a:t>
                </a:r>
              </a:p>
            </p:txBody>
          </p:sp>
        </p:grpSp>
        <p:grpSp>
          <p:nvGrpSpPr>
            <p:cNvPr id="274453" name="Group 21">
              <a:extLst>
                <a:ext uri="{FF2B5EF4-FFF2-40B4-BE49-F238E27FC236}">
                  <a16:creationId xmlns:a16="http://schemas.microsoft.com/office/drawing/2014/main" id="{66EE7BE3-4FCC-401C-B76E-DB256C315645}"/>
                </a:ext>
              </a:extLst>
            </p:cNvPr>
            <p:cNvGrpSpPr/>
            <p:nvPr/>
          </p:nvGrpSpPr>
          <p:grpSpPr>
            <a:xfrm>
              <a:off x="2402" y="2495"/>
              <a:ext cx="1291" cy="428"/>
              <a:chOff x="748" y="2704"/>
              <a:chExt cx="1678" cy="817"/>
            </a:xfrm>
          </p:grpSpPr>
          <p:sp>
            <p:nvSpPr>
              <p:cNvPr id="274454" name="AutoShape 22">
                <a:extLst>
                  <a:ext uri="{FF2B5EF4-FFF2-40B4-BE49-F238E27FC236}">
                    <a16:creationId xmlns:a16="http://schemas.microsoft.com/office/drawing/2014/main" id="{00540B0B-1601-16BF-86FC-AADBDE12F0A2}"/>
                  </a:ext>
                </a:extLst>
              </p:cNvPr>
              <p:cNvSpPr>
                <a:spLocks noChangeArrowheads="1"/>
              </p:cNvSpPr>
              <p:nvPr/>
            </p:nvSpPr>
            <p:spPr bwMode="auto">
              <a:xfrm>
                <a:off x="748" y="2704"/>
                <a:ext cx="1678" cy="817"/>
              </a:xfrm>
              <a:prstGeom prst="roundRect">
                <a:avLst>
                  <a:gd name="adj" fmla="val 16667"/>
                </a:avLst>
              </a:prstGeom>
              <a:solidFill>
                <a:srgbClr val="FFCC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55" name="Text Box 23">
                <a:extLst>
                  <a:ext uri="{FF2B5EF4-FFF2-40B4-BE49-F238E27FC236}">
                    <a16:creationId xmlns:a16="http://schemas.microsoft.com/office/drawing/2014/main" id="{5C650444-FA25-817E-B1E8-471326C536AF}"/>
                  </a:ext>
                </a:extLst>
              </p:cNvPr>
              <p:cNvSpPr txBox="1">
                <a:spLocks noChangeArrowheads="1"/>
              </p:cNvSpPr>
              <p:nvPr/>
            </p:nvSpPr>
            <p:spPr bwMode="auto">
              <a:xfrm>
                <a:off x="884" y="2843"/>
                <a:ext cx="1283" cy="40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74456" name="AutoShape 24">
              <a:extLst>
                <a:ext uri="{FF2B5EF4-FFF2-40B4-BE49-F238E27FC236}">
                  <a16:creationId xmlns:a16="http://schemas.microsoft.com/office/drawing/2014/main" id="{26251245-59A8-BE95-E154-7AE8EAAB969B}"/>
                </a:ext>
              </a:extLst>
            </p:cNvPr>
            <p:cNvSpPr>
              <a:spLocks noChangeArrowheads="1"/>
            </p:cNvSpPr>
            <p:nvPr/>
          </p:nvSpPr>
          <p:spPr bwMode="auto">
            <a:xfrm>
              <a:off x="3741" y="263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grpSp>
        <p:nvGrpSpPr>
          <p:cNvPr id="274467" name="Group 35">
            <a:extLst>
              <a:ext uri="{FF2B5EF4-FFF2-40B4-BE49-F238E27FC236}">
                <a16:creationId xmlns:a16="http://schemas.microsoft.com/office/drawing/2014/main" id="{D4B3C268-59F3-6FFF-8A22-A851C2132414}"/>
              </a:ext>
            </a:extLst>
          </p:cNvPr>
          <p:cNvGrpSpPr/>
          <p:nvPr/>
        </p:nvGrpSpPr>
        <p:grpSpPr>
          <a:xfrm>
            <a:off x="701675" y="5124450"/>
            <a:ext cx="7866063" cy="1112838"/>
            <a:chOff x="442" y="2348"/>
            <a:chExt cx="4955" cy="701"/>
          </a:xfrm>
        </p:grpSpPr>
        <p:grpSp>
          <p:nvGrpSpPr>
            <p:cNvPr id="274468" name="Group 36">
              <a:extLst>
                <a:ext uri="{FF2B5EF4-FFF2-40B4-BE49-F238E27FC236}">
                  <a16:creationId xmlns:a16="http://schemas.microsoft.com/office/drawing/2014/main" id="{D86C3C94-C312-E437-0828-A6576D248C6E}"/>
                </a:ext>
              </a:extLst>
            </p:cNvPr>
            <p:cNvGrpSpPr/>
            <p:nvPr/>
          </p:nvGrpSpPr>
          <p:grpSpPr>
            <a:xfrm>
              <a:off x="442" y="2348"/>
              <a:ext cx="1243" cy="701"/>
              <a:chOff x="748" y="2704"/>
              <a:chExt cx="1678" cy="817"/>
            </a:xfrm>
          </p:grpSpPr>
          <p:sp>
            <p:nvSpPr>
              <p:cNvPr id="274469" name="AutoShape 37">
                <a:extLst>
                  <a:ext uri="{FF2B5EF4-FFF2-40B4-BE49-F238E27FC236}">
                    <a16:creationId xmlns:a16="http://schemas.microsoft.com/office/drawing/2014/main" id="{B9D30D79-076A-2FEC-3692-A342E927883C}"/>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70" name="Text Box 38">
                <a:extLst>
                  <a:ext uri="{FF2B5EF4-FFF2-40B4-BE49-F238E27FC236}">
                    <a16:creationId xmlns:a16="http://schemas.microsoft.com/office/drawing/2014/main" id="{04818D71-8720-45A1-B888-164B5B4878E8}"/>
                  </a:ext>
                </a:extLst>
              </p:cNvPr>
              <p:cNvSpPr txBox="1">
                <a:spLocks noChangeArrowheads="1"/>
              </p:cNvSpPr>
              <p:nvPr/>
            </p:nvSpPr>
            <p:spPr bwMode="auto">
              <a:xfrm>
                <a:off x="884" y="2840"/>
                <a:ext cx="1283" cy="60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ΜΥΘΟΛΟΓΙΑ</a:t>
                </a:r>
              </a:p>
              <a:p>
                <a:r>
                  <a:rPr lang="en-US" altLang="el-GR" sz="1600">
                    <a:solidFill>
                      <a:srgbClr val="464600"/>
                    </a:solidFill>
                  </a:rPr>
                  <a:t>ΘΡΗΣΚΕΙΑ</a:t>
                </a:r>
              </a:p>
              <a:p>
                <a:r>
                  <a:rPr lang="en-US" altLang="el-GR" sz="1600">
                    <a:solidFill>
                      <a:srgbClr val="464600"/>
                    </a:solidFill>
                  </a:rPr>
                  <a:t>DOGMA</a:t>
                </a:r>
              </a:p>
            </p:txBody>
          </p:sp>
        </p:grpSp>
        <p:sp>
          <p:nvSpPr>
            <p:cNvPr id="274471" name="AutoShape 39">
              <a:extLst>
                <a:ext uri="{FF2B5EF4-FFF2-40B4-BE49-F238E27FC236}">
                  <a16:creationId xmlns:a16="http://schemas.microsoft.com/office/drawing/2014/main" id="{04D2A018-3019-95A8-F1DC-E6DCD5FB1301}"/>
                </a:ext>
              </a:extLst>
            </p:cNvPr>
            <p:cNvSpPr>
              <a:spLocks noChangeArrowheads="1"/>
            </p:cNvSpPr>
            <p:nvPr/>
          </p:nvSpPr>
          <p:spPr bwMode="auto">
            <a:xfrm>
              <a:off x="1733" y="261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nvGrpSpPr>
            <p:cNvPr id="274472" name="Group 40">
              <a:extLst>
                <a:ext uri="{FF2B5EF4-FFF2-40B4-BE49-F238E27FC236}">
                  <a16:creationId xmlns:a16="http://schemas.microsoft.com/office/drawing/2014/main" id="{15EE33FF-B6C8-023B-0BEC-498B3D142A07}"/>
                </a:ext>
              </a:extLst>
            </p:cNvPr>
            <p:cNvGrpSpPr/>
            <p:nvPr/>
          </p:nvGrpSpPr>
          <p:grpSpPr>
            <a:xfrm>
              <a:off x="4123" y="2497"/>
              <a:ext cx="1274" cy="428"/>
              <a:chOff x="748" y="2704"/>
              <a:chExt cx="1678" cy="817"/>
            </a:xfrm>
          </p:grpSpPr>
          <p:sp>
            <p:nvSpPr>
              <p:cNvPr id="274473" name="AutoShape 41">
                <a:extLst>
                  <a:ext uri="{FF2B5EF4-FFF2-40B4-BE49-F238E27FC236}">
                    <a16:creationId xmlns:a16="http://schemas.microsoft.com/office/drawing/2014/main" id="{4F9856D4-2BC2-B050-3AD1-A49D87100383}"/>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74" name="Text Box 42">
                <a:extLst>
                  <a:ext uri="{FF2B5EF4-FFF2-40B4-BE49-F238E27FC236}">
                    <a16:creationId xmlns:a16="http://schemas.microsoft.com/office/drawing/2014/main" id="{4F2A0F95-A903-3187-AF16-F9AC56AF3115}"/>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ΜΗ ΕΠΙΣΤΗΜΗ</a:t>
                </a:r>
              </a:p>
            </p:txBody>
          </p:sp>
        </p:grpSp>
        <p:grpSp>
          <p:nvGrpSpPr>
            <p:cNvPr id="274475" name="Group 43">
              <a:extLst>
                <a:ext uri="{FF2B5EF4-FFF2-40B4-BE49-F238E27FC236}">
                  <a16:creationId xmlns:a16="http://schemas.microsoft.com/office/drawing/2014/main" id="{FD76DB69-6CC2-30BF-39A7-535766AD0C52}"/>
                </a:ext>
              </a:extLst>
            </p:cNvPr>
            <p:cNvGrpSpPr/>
            <p:nvPr/>
          </p:nvGrpSpPr>
          <p:grpSpPr>
            <a:xfrm>
              <a:off x="2259" y="2495"/>
              <a:ext cx="1291" cy="428"/>
              <a:chOff x="748" y="2704"/>
              <a:chExt cx="1678" cy="817"/>
            </a:xfrm>
          </p:grpSpPr>
          <p:sp>
            <p:nvSpPr>
              <p:cNvPr id="274476" name="AutoShape 44">
                <a:extLst>
                  <a:ext uri="{FF2B5EF4-FFF2-40B4-BE49-F238E27FC236}">
                    <a16:creationId xmlns:a16="http://schemas.microsoft.com/office/drawing/2014/main" id="{D29B0B33-8451-3FDD-7800-54BF50CC7A22}"/>
                  </a:ext>
                </a:extLst>
              </p:cNvPr>
              <p:cNvSpPr>
                <a:spLocks noChangeArrowheads="1"/>
              </p:cNvSpPr>
              <p:nvPr/>
            </p:nvSpPr>
            <p:spPr bwMode="auto">
              <a:xfrm>
                <a:off x="748" y="2704"/>
                <a:ext cx="1678" cy="817"/>
              </a:xfrm>
              <a:prstGeom prst="roundRect">
                <a:avLst>
                  <a:gd name="adj" fmla="val 16667"/>
                </a:avLst>
              </a:prstGeom>
              <a:solidFill>
                <a:srgbClr val="FF6600"/>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274477" name="Text Box 45">
                <a:extLst>
                  <a:ext uri="{FF2B5EF4-FFF2-40B4-BE49-F238E27FC236}">
                    <a16:creationId xmlns:a16="http://schemas.microsoft.com/office/drawing/2014/main" id="{6CF41E16-36D5-1040-B10E-2CBE5245AAEB}"/>
                  </a:ext>
                </a:extLst>
              </p:cNvPr>
              <p:cNvSpPr txBox="1">
                <a:spLocks noChangeArrowheads="1"/>
              </p:cNvSpPr>
              <p:nvPr/>
            </p:nvSpPr>
            <p:spPr bwMode="auto">
              <a:xfrm>
                <a:off x="884" y="2843"/>
                <a:ext cx="1283" cy="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a:solidFill>
                      <a:srgbClr val="464600"/>
                    </a:solidFill>
                  </a:rPr>
                  <a:t>ΦΙΛΟΣΟΦΙΑ</a:t>
                </a:r>
              </a:p>
            </p:txBody>
          </p:sp>
        </p:grpSp>
        <p:sp>
          <p:nvSpPr>
            <p:cNvPr id="274478" name="AutoShape 46">
              <a:extLst>
                <a:ext uri="{FF2B5EF4-FFF2-40B4-BE49-F238E27FC236}">
                  <a16:creationId xmlns:a16="http://schemas.microsoft.com/office/drawing/2014/main" id="{4D54FA68-2E78-DE2B-784F-337FF07AA950}"/>
                </a:ext>
              </a:extLst>
            </p:cNvPr>
            <p:cNvSpPr>
              <a:spLocks noChangeArrowheads="1"/>
            </p:cNvSpPr>
            <p:nvPr/>
          </p:nvSpPr>
          <p:spPr bwMode="auto">
            <a:xfrm>
              <a:off x="3598" y="2638"/>
              <a:ext cx="478"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sz="1200"/>
                <a:t>μπορεί να</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dur="500" fill="hold" nodeType="clickEffect">
                                  <p:stCondLst>
                                    <p:cond delay="0"/>
                                  </p:stCondLst>
                                  <p:childTnLst>
                                    <p:set>
                                      <p:cBhvr>
                                        <p:cTn id="6" dur="1" fill="hold">
                                          <p:stCondLst>
                                            <p:cond delay="0"/>
                                          </p:stCondLst>
                                        </p:cTn>
                                        <p:tgtEl>
                                          <p:spTgt spid="274445"/>
                                        </p:tgtEl>
                                        <p:attrNameLst>
                                          <p:attrName>style.visibility</p:attrName>
                                        </p:attrNameLst>
                                      </p:cBhvr>
                                      <p:to>
                                        <p:strVal val="visible"/>
                                      </p:to>
                                    </p:set>
                                    <p:animEffect transition="in" filter="dissolve">
                                      <p:cBhvr>
                                        <p:cTn id="7" dur="500"/>
                                        <p:tgtEl>
                                          <p:spTgt spid="274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dur="500" fill="hold" nodeType="clickEffect">
                                  <p:stCondLst>
                                    <p:cond delay="0"/>
                                  </p:stCondLst>
                                  <p:childTnLst>
                                    <p:set>
                                      <p:cBhvr>
                                        <p:cTn id="11" dur="1" fill="hold">
                                          <p:stCondLst>
                                            <p:cond delay="0"/>
                                          </p:stCondLst>
                                        </p:cTn>
                                        <p:tgtEl>
                                          <p:spTgt spid="274467"/>
                                        </p:tgtEl>
                                        <p:attrNameLst>
                                          <p:attrName>style.visibility</p:attrName>
                                        </p:attrNameLst>
                                      </p:cBhvr>
                                      <p:to>
                                        <p:strVal val="visible"/>
                                      </p:to>
                                    </p:set>
                                    <p:animEffect transition="in" filter="dissolve">
                                      <p:cBhvr>
                                        <p:cTn id="12" dur="500"/>
                                        <p:tgtEl>
                                          <p:spTgt spid="274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F2E8880C-3323-2384-F911-FC93D18FF656}"/>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Ρωμαϊκής Αυτοκρατορίας</a:t>
            </a:r>
          </a:p>
        </p:txBody>
      </p:sp>
      <p:sp>
        <p:nvSpPr>
          <p:cNvPr id="276483" name="Text Box 3">
            <a:extLst>
              <a:ext uri="{FF2B5EF4-FFF2-40B4-BE49-F238E27FC236}">
                <a16:creationId xmlns:a16="http://schemas.microsoft.com/office/drawing/2014/main" id="{D5527518-B53F-1AFF-0F54-B0D87D1819BF}"/>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76484" name="Text Box 4">
            <a:extLst>
              <a:ext uri="{FF2B5EF4-FFF2-40B4-BE49-F238E27FC236}">
                <a16:creationId xmlns:a16="http://schemas.microsoft.com/office/drawing/2014/main" id="{996AE2B1-EE1E-3247-987E-337FBB1424BB}"/>
              </a:ext>
            </a:extLst>
          </p:cNvPr>
          <p:cNvSpPr txBox="1">
            <a:spLocks noChangeArrowheads="1"/>
          </p:cNvSpPr>
          <p:nvPr/>
        </p:nvSpPr>
        <p:spPr bwMode="auto">
          <a:xfrm>
            <a:off x="684213" y="1758950"/>
            <a:ext cx="3887787"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Ρωμαϊκή Αυτοκρατορία άρχισε να αναδύεται το 282 π.Χ., μετά την ήττα των Ετρούσκων στη μάχη της Ποπουλωνίας και την ήττα της ελληνικής αποικίας στο Τάραντο.</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Ρώμη εγκαθίδρυσε αποικίες σε στρατηγικές περιοχές, γεγονός που οδήγησε στην κατάρρευση της Μακεδονικής και της Αυτοκρατορίας των Σελευκιδών (περίπου 2</a:t>
            </a:r>
            <a:r>
              <a:rPr lang="en-US" altLang="el-GR" baseline="30000">
                <a:sym typeface="Wingdings" panose="05000000000000000000" pitchFamily="2" charset="2"/>
              </a:rPr>
              <a:t>nd</a:t>
            </a:r>
            <a:r>
              <a:rPr lang="en-US" altLang="el-GR">
                <a:sym typeface="Wingdings" panose="05000000000000000000" pitchFamily="2" charset="2"/>
              </a:rPr>
              <a:t> αιώνας π.Χ.).</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Ρώμη ήταν η υπερδύναμη, ήλεγχε τη Μεσόγειο Θάλασσα</a:t>
            </a:r>
          </a:p>
        </p:txBody>
      </p:sp>
      <p:pic>
        <p:nvPicPr>
          <p:cNvPr id="276515" name="Picture 35">
            <a:extLst>
              <a:ext uri="{FF2B5EF4-FFF2-40B4-BE49-F238E27FC236}">
                <a16:creationId xmlns:a16="http://schemas.microsoft.com/office/drawing/2014/main" id="{F39C2A16-1B61-63E9-388C-FFC6C7328E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3813" y="1682750"/>
            <a:ext cx="3281362" cy="4406900"/>
          </a:xfrm>
          <a:prstGeom prst="rect">
            <a:avLst/>
          </a:prstGeom>
          <a:noFill/>
          <a:extLst>
            <a:ext uri="{909E8E84-426E-40DD-AFC4-6F175D3DCCD1}">
              <a14:hiddenFill xmlns:a14="http://schemas.microsoft.com/office/drawing/2010/main">
                <a:solidFill>
                  <a:srgbClr val="FFFFFF"/>
                </a:solidFill>
              </a14:hiddenFill>
            </a:ext>
          </a:extLst>
        </p:spPr>
      </p:pic>
      <p:sp>
        <p:nvSpPr>
          <p:cNvPr id="276517" name="Text Box 37">
            <a:extLst>
              <a:ext uri="{FF2B5EF4-FFF2-40B4-BE49-F238E27FC236}">
                <a16:creationId xmlns:a16="http://schemas.microsoft.com/office/drawing/2014/main" id="{10A8C1D6-2D6F-044B-52EB-8AF8E0DE3543}"/>
              </a:ext>
            </a:extLst>
          </p:cNvPr>
          <p:cNvSpPr txBox="1">
            <a:spLocks noChangeArrowheads="1"/>
          </p:cNvSpPr>
          <p:nvPr/>
        </p:nvSpPr>
        <p:spPr bwMode="auto">
          <a:xfrm rot="5400000">
            <a:off x="4116388" y="2441575"/>
            <a:ext cx="174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44D62A0C-29DE-F118-F53A-580D9E866153}"/>
              </a:ext>
            </a:extLst>
          </p:cNvPr>
          <p:cNvSpPr>
            <a:spLocks noChangeArrowheads="1"/>
          </p:cNvSpPr>
          <p:nvPr/>
        </p:nvSpPr>
        <p:spPr bwMode="auto">
          <a:xfrm>
            <a:off x="1156725" y="1076255"/>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200" dirty="0" err="1"/>
              <a:t>Τι</a:t>
            </a:r>
            <a:r>
              <a:rPr lang="en-US" altLang="el-GR" sz="3200" dirty="0"/>
              <a:t> </a:t>
            </a:r>
            <a:r>
              <a:rPr lang="en-US" altLang="el-GR" sz="3200" dirty="0" err="1"/>
              <a:t>είν</a:t>
            </a:r>
            <a:r>
              <a:rPr lang="en-US" altLang="el-GR" sz="3200" dirty="0"/>
              <a:t>αι η Επιστήμη;</a:t>
            </a:r>
          </a:p>
        </p:txBody>
      </p:sp>
      <p:sp>
        <p:nvSpPr>
          <p:cNvPr id="2" name="Θέση περιεχομένου 1">
            <a:extLst>
              <a:ext uri="{FF2B5EF4-FFF2-40B4-BE49-F238E27FC236}">
                <a16:creationId xmlns:a16="http://schemas.microsoft.com/office/drawing/2014/main" id="{D5C3F13E-5DA6-278C-75D0-2B78A66F56CF}"/>
              </a:ext>
            </a:extLst>
          </p:cNvPr>
          <p:cNvSpPr>
            <a:spLocks noGrp="1"/>
          </p:cNvSpPr>
          <p:nvPr>
            <p:ph/>
          </p:nvPr>
        </p:nvSpPr>
        <p:spPr>
          <a:xfrm>
            <a:off x="628650" y="2243100"/>
            <a:ext cx="7886700" cy="5811838"/>
          </a:xfrm>
        </p:spPr>
        <p:txBody>
          <a:bodyPr/>
          <a:lstStyle/>
          <a:p>
            <a:r>
              <a:rPr lang="el-GR" sz="2000" dirty="0"/>
              <a:t>Επιστήμη είναι ένας όρος που παραδοσιακά χρησιμοποιούνταν για να δηλώσει το σύνολο της γνώσης που έχει εξακριβωθεί και τεκμηριωθεί με λογικά επιχειρήματα.</a:t>
            </a:r>
          </a:p>
          <a:p>
            <a:endParaRPr lang="el-GR" sz="2000" dirty="0"/>
          </a:p>
          <a:p>
            <a:r>
              <a:rPr lang="el-GR" sz="2000" dirty="0"/>
              <a:t>Στην ουσία πρόκειται για ένα σύνολο από λογικούς και εμπειρικούς, κατά βάση, κανόνες που θέσπισε ο άνθρωπος προκειμένου να μπορέσει να κατανοήσει τον κόσμο και όσα συμβαίνουν γύρω του, μέσω της διαδικασίας της παρατήρησης.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25762121-1748-EB7F-178F-60A0E76F688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Ρωμαϊκής Αυτοκρατορίας</a:t>
            </a:r>
          </a:p>
        </p:txBody>
      </p:sp>
      <p:sp>
        <p:nvSpPr>
          <p:cNvPr id="280579" name="Text Box 3">
            <a:extLst>
              <a:ext uri="{FF2B5EF4-FFF2-40B4-BE49-F238E27FC236}">
                <a16:creationId xmlns:a16="http://schemas.microsoft.com/office/drawing/2014/main" id="{284750AF-E686-911A-E901-998738116F4D}"/>
              </a:ext>
            </a:extLst>
          </p:cNvPr>
          <p:cNvSpPr txBox="1">
            <a:spLocks noChangeArrowheads="1"/>
          </p:cNvSpPr>
          <p:nvPr/>
        </p:nvSpPr>
        <p:spPr bwMode="auto">
          <a:xfrm>
            <a:off x="7077075" y="6540500"/>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l-GR" sz="900" b="0">
                <a:solidFill>
                  <a:srgbClr val="009999"/>
                </a:solidFill>
                <a:latin typeface="Verdana" panose="020B0604030504040204" pitchFamily="34" charset="0"/>
              </a:rPr>
              <a:t>Ref:</a:t>
            </a:r>
          </a:p>
        </p:txBody>
      </p:sp>
      <p:sp>
        <p:nvSpPr>
          <p:cNvPr id="280580" name="Text Box 4">
            <a:extLst>
              <a:ext uri="{FF2B5EF4-FFF2-40B4-BE49-F238E27FC236}">
                <a16:creationId xmlns:a16="http://schemas.microsoft.com/office/drawing/2014/main" id="{61D8AC25-BBE6-54F9-30D9-B865D8300193}"/>
              </a:ext>
            </a:extLst>
          </p:cNvPr>
          <p:cNvSpPr txBox="1">
            <a:spLocks noChangeArrowheads="1"/>
          </p:cNvSpPr>
          <p:nvPr/>
        </p:nvSpPr>
        <p:spPr bwMode="auto">
          <a:xfrm>
            <a:off x="684213" y="1758950"/>
            <a:ext cx="3887787"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ελληνικός πολιτισμός επιβίωσε, επειδή η Ρώμη τον πήρε ως δικό της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Ωστόσο, σε γενικές γραμμές, οι Ρωμαίοι δεν είχαν την ίδια έφεση στη διαλεκτική παράδοση (συζήτηση) και η φιλοσοφία έχασε την ελκυστικότητά της.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Ρώμη ενδιαφερόταν περισσότερο για την κατάκτηση</a:t>
            </a:r>
          </a:p>
        </p:txBody>
      </p:sp>
      <p:pic>
        <p:nvPicPr>
          <p:cNvPr id="280581" name="Picture 5">
            <a:extLst>
              <a:ext uri="{FF2B5EF4-FFF2-40B4-BE49-F238E27FC236}">
                <a16:creationId xmlns:a16="http://schemas.microsoft.com/office/drawing/2014/main" id="{D3F9987B-4A6A-7A1F-00D2-4E60455AA6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3813" y="1682750"/>
            <a:ext cx="3281362" cy="4406900"/>
          </a:xfrm>
          <a:prstGeom prst="rect">
            <a:avLst/>
          </a:prstGeom>
          <a:noFill/>
          <a:extLst>
            <a:ext uri="{909E8E84-426E-40DD-AFC4-6F175D3DCCD1}">
              <a14:hiddenFill xmlns:a14="http://schemas.microsoft.com/office/drawing/2010/main">
                <a:solidFill>
                  <a:srgbClr val="FFFFFF"/>
                </a:solidFill>
              </a14:hiddenFill>
            </a:ext>
          </a:extLst>
        </p:spPr>
      </p:pic>
      <p:sp>
        <p:nvSpPr>
          <p:cNvPr id="280582" name="Text Box 6">
            <a:extLst>
              <a:ext uri="{FF2B5EF4-FFF2-40B4-BE49-F238E27FC236}">
                <a16:creationId xmlns:a16="http://schemas.microsoft.com/office/drawing/2014/main" id="{BBF3CA63-8424-A252-CE11-2950CD6623E7}"/>
              </a:ext>
            </a:extLst>
          </p:cNvPr>
          <p:cNvSpPr txBox="1">
            <a:spLocks noChangeArrowheads="1"/>
          </p:cNvSpPr>
          <p:nvPr/>
        </p:nvSpPr>
        <p:spPr bwMode="auto">
          <a:xfrm rot="5400000">
            <a:off x="4116388" y="2441575"/>
            <a:ext cx="174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0994B90C-68B6-2A40-523D-36D7B235439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άνοδος της Ρωμαϊκής Αυτοκρατορίας</a:t>
            </a:r>
          </a:p>
        </p:txBody>
      </p:sp>
      <p:sp>
        <p:nvSpPr>
          <p:cNvPr id="272387" name="Text Box 3">
            <a:extLst>
              <a:ext uri="{FF2B5EF4-FFF2-40B4-BE49-F238E27FC236}">
                <a16:creationId xmlns:a16="http://schemas.microsoft.com/office/drawing/2014/main" id="{FD35C9E4-4943-8521-D279-31839DBACA3E}"/>
              </a:ext>
            </a:extLst>
          </p:cNvPr>
          <p:cNvSpPr txBox="1">
            <a:spLocks noChangeArrowheads="1"/>
          </p:cNvSpPr>
          <p:nvPr/>
        </p:nvSpPr>
        <p:spPr bwMode="auto">
          <a:xfrm rot="5400000">
            <a:off x="-261144" y="270748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pic>
        <p:nvPicPr>
          <p:cNvPr id="272389" name="Picture 5">
            <a:extLst>
              <a:ext uri="{FF2B5EF4-FFF2-40B4-BE49-F238E27FC236}">
                <a16:creationId xmlns:a16="http://schemas.microsoft.com/office/drawing/2014/main" id="{B97EBD01-9EE6-1642-0B15-9DAA2EEBE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3" t="2982" r="5348" b="13550"/>
          <a:stretch>
            <a:fillRect/>
          </a:stretch>
        </p:blipFill>
        <p:spPr bwMode="auto">
          <a:xfrm>
            <a:off x="709613" y="1917700"/>
            <a:ext cx="2557462"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72390" name="Picture 6">
            <a:extLst>
              <a:ext uri="{FF2B5EF4-FFF2-40B4-BE49-F238E27FC236}">
                <a16:creationId xmlns:a16="http://schemas.microsoft.com/office/drawing/2014/main" id="{24801158-C6C7-492D-1339-C9396A635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73" t="2744" r="3433" b="12801"/>
          <a:stretch>
            <a:fillRect/>
          </a:stretch>
        </p:blipFill>
        <p:spPr bwMode="auto">
          <a:xfrm>
            <a:off x="3314700" y="1909763"/>
            <a:ext cx="2559050" cy="1995487"/>
          </a:xfrm>
          <a:prstGeom prst="rect">
            <a:avLst/>
          </a:prstGeom>
          <a:noFill/>
          <a:extLst>
            <a:ext uri="{909E8E84-426E-40DD-AFC4-6F175D3DCCD1}">
              <a14:hiddenFill xmlns:a14="http://schemas.microsoft.com/office/drawing/2010/main">
                <a:solidFill>
                  <a:srgbClr val="FFFFFF"/>
                </a:solidFill>
              </a14:hiddenFill>
            </a:ext>
          </a:extLst>
        </p:spPr>
      </p:pic>
      <p:pic>
        <p:nvPicPr>
          <p:cNvPr id="272391" name="Picture 7">
            <a:extLst>
              <a:ext uri="{FF2B5EF4-FFF2-40B4-BE49-F238E27FC236}">
                <a16:creationId xmlns:a16="http://schemas.microsoft.com/office/drawing/2014/main" id="{AFC5DE0F-C7F6-ACF4-233A-618D8C53C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43" t="4544" r="6895" b="26698"/>
          <a:stretch>
            <a:fillRect/>
          </a:stretch>
        </p:blipFill>
        <p:spPr bwMode="auto">
          <a:xfrm>
            <a:off x="5940425" y="1909763"/>
            <a:ext cx="2559050" cy="1847850"/>
          </a:xfrm>
          <a:prstGeom prst="rect">
            <a:avLst/>
          </a:prstGeom>
          <a:noFill/>
          <a:extLst>
            <a:ext uri="{909E8E84-426E-40DD-AFC4-6F175D3DCCD1}">
              <a14:hiddenFill xmlns:a14="http://schemas.microsoft.com/office/drawing/2010/main">
                <a:solidFill>
                  <a:srgbClr val="FFFFFF"/>
                </a:solidFill>
              </a14:hiddenFill>
            </a:ext>
          </a:extLst>
        </p:spPr>
      </p:pic>
      <p:sp>
        <p:nvSpPr>
          <p:cNvPr id="272392" name="Text Box 8">
            <a:extLst>
              <a:ext uri="{FF2B5EF4-FFF2-40B4-BE49-F238E27FC236}">
                <a16:creationId xmlns:a16="http://schemas.microsoft.com/office/drawing/2014/main" id="{7269F4A1-DBCC-BCF6-3E4F-BBAE66F107D4}"/>
              </a:ext>
            </a:extLst>
          </p:cNvPr>
          <p:cNvSpPr txBox="1">
            <a:spLocks noChangeArrowheads="1"/>
          </p:cNvSpPr>
          <p:nvPr/>
        </p:nvSpPr>
        <p:spPr bwMode="auto">
          <a:xfrm>
            <a:off x="701675" y="4035425"/>
            <a:ext cx="227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c. 49-45 Π.Χ.</a:t>
            </a:r>
            <a:br>
              <a:rPr lang="en-US" altLang="el-GR">
                <a:sym typeface="Wingdings" panose="05000000000000000000" pitchFamily="2" charset="2"/>
              </a:rPr>
            </a:br>
            <a:r>
              <a:rPr lang="en-US" altLang="el-GR">
                <a:sym typeface="Wingdings" panose="05000000000000000000" pitchFamily="2" charset="2"/>
              </a:rPr>
              <a:t>Επέκταση υπό τον Ιούλιο Καίσαρα </a:t>
            </a:r>
          </a:p>
        </p:txBody>
      </p:sp>
      <p:sp>
        <p:nvSpPr>
          <p:cNvPr id="272393" name="Text Box 9">
            <a:extLst>
              <a:ext uri="{FF2B5EF4-FFF2-40B4-BE49-F238E27FC236}">
                <a16:creationId xmlns:a16="http://schemas.microsoft.com/office/drawing/2014/main" id="{25EC3F29-F49D-2299-B644-5A4721C5C244}"/>
              </a:ext>
            </a:extLst>
          </p:cNvPr>
          <p:cNvSpPr txBox="1">
            <a:spLocks noChangeArrowheads="1"/>
          </p:cNvSpPr>
          <p:nvPr/>
        </p:nvSpPr>
        <p:spPr bwMode="auto">
          <a:xfrm>
            <a:off x="3433763" y="4035425"/>
            <a:ext cx="227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14-117 CE</a:t>
            </a:r>
            <a:br>
              <a:rPr lang="en-US" altLang="el-GR">
                <a:sym typeface="Wingdings" panose="05000000000000000000" pitchFamily="2" charset="2"/>
              </a:rPr>
            </a:br>
            <a:r>
              <a:rPr lang="en-US" altLang="el-GR">
                <a:sym typeface="Wingdings" panose="05000000000000000000" pitchFamily="2" charset="2"/>
              </a:rPr>
              <a:t>Αποκορύφωμα της ρωμαϊκής εξουσίας </a:t>
            </a:r>
          </a:p>
        </p:txBody>
      </p:sp>
      <p:sp>
        <p:nvSpPr>
          <p:cNvPr id="272394" name="Text Box 10">
            <a:extLst>
              <a:ext uri="{FF2B5EF4-FFF2-40B4-BE49-F238E27FC236}">
                <a16:creationId xmlns:a16="http://schemas.microsoft.com/office/drawing/2014/main" id="{47610AFA-C7DB-C63B-7830-8F31735AA728}"/>
              </a:ext>
            </a:extLst>
          </p:cNvPr>
          <p:cNvSpPr txBox="1">
            <a:spLocks noChangeArrowheads="1"/>
          </p:cNvSpPr>
          <p:nvPr/>
        </p:nvSpPr>
        <p:spPr bwMode="auto">
          <a:xfrm>
            <a:off x="6089650" y="4035425"/>
            <a:ext cx="2276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284-305 Μ.Χ.</a:t>
            </a:r>
            <a:br>
              <a:rPr lang="en-US" altLang="el-GR">
                <a:sym typeface="Wingdings" panose="05000000000000000000" pitchFamily="2" charset="2"/>
              </a:rPr>
            </a:br>
            <a:r>
              <a:rPr lang="en-US" altLang="el-GR">
                <a:sym typeface="Wingdings" panose="05000000000000000000" pitchFamily="2" charset="2"/>
              </a:rPr>
              <a:t>Η αυτοκρατορία υπό πίεση</a:t>
            </a:r>
          </a:p>
          <a:p>
            <a:pPr>
              <a:spcBef>
                <a:spcPct val="50000"/>
              </a:spcBef>
              <a:buClr>
                <a:srgbClr val="808000"/>
              </a:buClr>
              <a:buFont typeface="Wingdings" panose="05000000000000000000" pitchFamily="2" charset="2"/>
              <a:buNone/>
            </a:pPr>
            <a:r>
              <a:rPr lang="en-US" altLang="el-GR">
                <a:sym typeface="Wingdings" panose="05000000000000000000" pitchFamily="2" charset="2"/>
              </a:rPr>
              <a:t>Αποχώρηση από τη Βρετανία, τη Δακία και τη Μεσοποταμία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D8701369-D369-4C4C-34C2-137F5713D659}"/>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παρακμή της Ρωμαϊκής Αυτοκρατορίας</a:t>
            </a:r>
          </a:p>
        </p:txBody>
      </p:sp>
      <p:sp>
        <p:nvSpPr>
          <p:cNvPr id="286727" name="Text Box 7">
            <a:extLst>
              <a:ext uri="{FF2B5EF4-FFF2-40B4-BE49-F238E27FC236}">
                <a16:creationId xmlns:a16="http://schemas.microsoft.com/office/drawing/2014/main" id="{F5AC41A7-0321-1CE6-1DFF-1E8477A9B1D9}"/>
              </a:ext>
            </a:extLst>
          </p:cNvPr>
          <p:cNvSpPr txBox="1">
            <a:spLocks noChangeArrowheads="1"/>
          </p:cNvSpPr>
          <p:nvPr/>
        </p:nvSpPr>
        <p:spPr bwMode="auto">
          <a:xfrm>
            <a:off x="701675" y="4035425"/>
            <a:ext cx="2276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c. 400-526 Μ.Χ.</a:t>
            </a:r>
            <a:br>
              <a:rPr lang="en-US" altLang="el-GR">
                <a:sym typeface="Wingdings" panose="05000000000000000000" pitchFamily="2" charset="2"/>
              </a:rPr>
            </a:br>
            <a:r>
              <a:rPr lang="en-US" altLang="el-GR">
                <a:sym typeface="Wingdings" panose="05000000000000000000" pitchFamily="2" charset="2"/>
              </a:rPr>
              <a:t>Μεταναστεύσεις και εισβολές βαρβάρων</a:t>
            </a:r>
          </a:p>
        </p:txBody>
      </p:sp>
      <p:sp>
        <p:nvSpPr>
          <p:cNvPr id="286728" name="Text Box 8">
            <a:extLst>
              <a:ext uri="{FF2B5EF4-FFF2-40B4-BE49-F238E27FC236}">
                <a16:creationId xmlns:a16="http://schemas.microsoft.com/office/drawing/2014/main" id="{8700D4CD-0FC6-4B30-DE44-0760EE41E236}"/>
              </a:ext>
            </a:extLst>
          </p:cNvPr>
          <p:cNvSpPr txBox="1">
            <a:spLocks noChangeArrowheads="1"/>
          </p:cNvSpPr>
          <p:nvPr/>
        </p:nvSpPr>
        <p:spPr bwMode="auto">
          <a:xfrm>
            <a:off x="3433763" y="4035425"/>
            <a:ext cx="227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527-565 Μ.Χ.</a:t>
            </a:r>
            <a:br>
              <a:rPr lang="en-US" altLang="el-GR">
                <a:sym typeface="Wingdings" panose="05000000000000000000" pitchFamily="2" charset="2"/>
              </a:rPr>
            </a:br>
            <a:r>
              <a:rPr lang="en-US" altLang="el-GR">
                <a:sym typeface="Wingdings" panose="05000000000000000000" pitchFamily="2" charset="2"/>
              </a:rPr>
              <a:t>Αυτοκρατορία του Βυζαντίου υπό τον Ιουστινιανό </a:t>
            </a:r>
          </a:p>
        </p:txBody>
      </p:sp>
      <p:pic>
        <p:nvPicPr>
          <p:cNvPr id="286730" name="Picture 10">
            <a:extLst>
              <a:ext uri="{FF2B5EF4-FFF2-40B4-BE49-F238E27FC236}">
                <a16:creationId xmlns:a16="http://schemas.microsoft.com/office/drawing/2014/main" id="{E280F9DC-5A4E-292A-F482-059173108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26" t="4744" r="4964" b="18297"/>
          <a:stretch>
            <a:fillRect/>
          </a:stretch>
        </p:blipFill>
        <p:spPr bwMode="auto">
          <a:xfrm>
            <a:off x="3317875" y="1909763"/>
            <a:ext cx="2559050" cy="1244600"/>
          </a:xfrm>
          <a:prstGeom prst="rect">
            <a:avLst/>
          </a:prstGeom>
          <a:noFill/>
          <a:extLst>
            <a:ext uri="{909E8E84-426E-40DD-AFC4-6F175D3DCCD1}">
              <a14:hiddenFill xmlns:a14="http://schemas.microsoft.com/office/drawing/2010/main">
                <a:solidFill>
                  <a:srgbClr val="FFFFFF"/>
                </a:solidFill>
              </a14:hiddenFill>
            </a:ext>
          </a:extLst>
        </p:spPr>
      </p:pic>
      <p:pic>
        <p:nvPicPr>
          <p:cNvPr id="286732" name="Picture 12">
            <a:extLst>
              <a:ext uri="{FF2B5EF4-FFF2-40B4-BE49-F238E27FC236}">
                <a16:creationId xmlns:a16="http://schemas.microsoft.com/office/drawing/2014/main" id="{F0D7EE4A-C9E4-432A-2C45-49DD2AEDD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9" t="3110" r="4977" b="19434"/>
          <a:stretch>
            <a:fillRect/>
          </a:stretch>
        </p:blipFill>
        <p:spPr bwMode="auto">
          <a:xfrm>
            <a:off x="712788" y="1919288"/>
            <a:ext cx="2559050" cy="1443037"/>
          </a:xfrm>
          <a:prstGeom prst="rect">
            <a:avLst/>
          </a:prstGeom>
          <a:noFill/>
          <a:extLst>
            <a:ext uri="{909E8E84-426E-40DD-AFC4-6F175D3DCCD1}">
              <a14:hiddenFill xmlns:a14="http://schemas.microsoft.com/office/drawing/2010/main">
                <a:solidFill>
                  <a:srgbClr val="FFFFFF"/>
                </a:solidFill>
              </a14:hiddenFill>
            </a:ext>
          </a:extLst>
        </p:spPr>
      </p:pic>
      <p:sp>
        <p:nvSpPr>
          <p:cNvPr id="286734" name="Text Box 14">
            <a:extLst>
              <a:ext uri="{FF2B5EF4-FFF2-40B4-BE49-F238E27FC236}">
                <a16:creationId xmlns:a16="http://schemas.microsoft.com/office/drawing/2014/main" id="{92089015-F972-B77C-DAF9-F64986A219E6}"/>
              </a:ext>
            </a:extLst>
          </p:cNvPr>
          <p:cNvSpPr txBox="1">
            <a:spLocks noChangeArrowheads="1"/>
          </p:cNvSpPr>
          <p:nvPr/>
        </p:nvSpPr>
        <p:spPr bwMode="auto">
          <a:xfrm rot="5400000">
            <a:off x="-261144" y="270748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sp>
        <p:nvSpPr>
          <p:cNvPr id="286735" name="Text Box 15">
            <a:extLst>
              <a:ext uri="{FF2B5EF4-FFF2-40B4-BE49-F238E27FC236}">
                <a16:creationId xmlns:a16="http://schemas.microsoft.com/office/drawing/2014/main" id="{96CF7C40-DDA6-ED7D-7395-E6821EA08E91}"/>
              </a:ext>
            </a:extLst>
          </p:cNvPr>
          <p:cNvSpPr txBox="1">
            <a:spLocks noChangeArrowheads="1"/>
          </p:cNvSpPr>
          <p:nvPr/>
        </p:nvSpPr>
        <p:spPr bwMode="auto">
          <a:xfrm>
            <a:off x="5938838" y="4035425"/>
            <a:ext cx="2655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914400" indent="-342900" algn="l">
              <a:defRPr>
                <a:solidFill>
                  <a:schemeClr val="tx1"/>
                </a:solidFill>
                <a:latin typeface="Arial" panose="020B0604020202020204" pitchFamily="34" charset="0"/>
              </a:defRPr>
            </a:lvl2pPr>
            <a:lvl3pPr marL="1371600" indent="-342900" algn="l">
              <a:defRPr>
                <a:solidFill>
                  <a:schemeClr val="tx1"/>
                </a:solidFill>
                <a:latin typeface="Arial" panose="020B0604020202020204" pitchFamily="34" charset="0"/>
              </a:defRPr>
            </a:lvl3pPr>
            <a:lvl4pPr marL="1828800" indent="-342900" algn="l">
              <a:defRPr>
                <a:solidFill>
                  <a:schemeClr val="tx1"/>
                </a:solidFill>
                <a:latin typeface="Arial" panose="020B0604020202020204" pitchFamily="34" charset="0"/>
              </a:defRPr>
            </a:lvl4pPr>
            <a:lvl5pPr marL="2286000" indent="-342900" algn="l">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None/>
            </a:pPr>
            <a:r>
              <a:rPr lang="en-US" altLang="el-GR" u="sng">
                <a:sym typeface="Wingdings" panose="05000000000000000000" pitchFamily="2" charset="2"/>
              </a:rPr>
              <a:t>c. 632-750 Μ.Χ.</a:t>
            </a:r>
            <a:br>
              <a:rPr lang="en-US" altLang="el-GR">
                <a:sym typeface="Wingdings" panose="05000000000000000000" pitchFamily="2" charset="2"/>
              </a:rPr>
            </a:br>
            <a:r>
              <a:rPr lang="en-US" altLang="el-GR">
                <a:sym typeface="Wingdings" panose="05000000000000000000" pitchFamily="2" charset="2"/>
              </a:rPr>
              <a:t>Άνοδος του Ισλάμ</a:t>
            </a:r>
          </a:p>
        </p:txBody>
      </p:sp>
      <p:pic>
        <p:nvPicPr>
          <p:cNvPr id="286736" name="Picture 16">
            <a:extLst>
              <a:ext uri="{FF2B5EF4-FFF2-40B4-BE49-F238E27FC236}">
                <a16:creationId xmlns:a16="http://schemas.microsoft.com/office/drawing/2014/main" id="{8E87BCA2-04F0-DBA5-ACB9-A3E99E0B1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27" t="3407" r="3856" b="15833"/>
          <a:stretch>
            <a:fillRect/>
          </a:stretch>
        </p:blipFill>
        <p:spPr bwMode="auto">
          <a:xfrm>
            <a:off x="5930900" y="1893888"/>
            <a:ext cx="2559050" cy="1458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95D7530B-C94F-A2C3-3132-FA8EBFB786CB}"/>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Διατήρηση της υποτροφίας</a:t>
            </a:r>
          </a:p>
        </p:txBody>
      </p:sp>
      <p:sp>
        <p:nvSpPr>
          <p:cNvPr id="290823" name="Text Box 7">
            <a:extLst>
              <a:ext uri="{FF2B5EF4-FFF2-40B4-BE49-F238E27FC236}">
                <a16:creationId xmlns:a16="http://schemas.microsoft.com/office/drawing/2014/main" id="{7AE93C94-C9F8-0176-BE50-F2AA636C9CCF}"/>
              </a:ext>
            </a:extLst>
          </p:cNvPr>
          <p:cNvSpPr txBox="1">
            <a:spLocks noChangeArrowheads="1"/>
          </p:cNvSpPr>
          <p:nvPr/>
        </p:nvSpPr>
        <p:spPr bwMode="auto">
          <a:xfrm rot="5400000">
            <a:off x="3548857" y="23280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pic>
        <p:nvPicPr>
          <p:cNvPr id="290825" name="Picture 9">
            <a:extLst>
              <a:ext uri="{FF2B5EF4-FFF2-40B4-BE49-F238E27FC236}">
                <a16:creationId xmlns:a16="http://schemas.microsoft.com/office/drawing/2014/main" id="{CFC5D41D-BF81-EE55-4DB1-68168AC5A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7" t="3407" r="3856" b="15833"/>
          <a:stretch>
            <a:fillRect/>
          </a:stretch>
        </p:blipFill>
        <p:spPr bwMode="auto">
          <a:xfrm>
            <a:off x="4572000" y="3505200"/>
            <a:ext cx="3656013" cy="2084388"/>
          </a:xfrm>
          <a:prstGeom prst="rect">
            <a:avLst/>
          </a:prstGeom>
          <a:noFill/>
          <a:extLst>
            <a:ext uri="{909E8E84-426E-40DD-AFC4-6F175D3DCCD1}">
              <a14:hiddenFill xmlns:a14="http://schemas.microsoft.com/office/drawing/2010/main">
                <a:solidFill>
                  <a:srgbClr val="FFFFFF"/>
                </a:solidFill>
              </a14:hiddenFill>
            </a:ext>
          </a:extLst>
        </p:spPr>
      </p:pic>
      <p:pic>
        <p:nvPicPr>
          <p:cNvPr id="290826" name="Picture 10">
            <a:extLst>
              <a:ext uri="{FF2B5EF4-FFF2-40B4-BE49-F238E27FC236}">
                <a16:creationId xmlns:a16="http://schemas.microsoft.com/office/drawing/2014/main" id="{A3B6782E-E6E5-2797-5D71-383FAB9C9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26" t="4744" r="4964" b="18297"/>
          <a:stretch>
            <a:fillRect/>
          </a:stretch>
        </p:blipFill>
        <p:spPr bwMode="auto">
          <a:xfrm>
            <a:off x="4572000" y="1608138"/>
            <a:ext cx="3656013" cy="1778000"/>
          </a:xfrm>
          <a:prstGeom prst="rect">
            <a:avLst/>
          </a:prstGeom>
          <a:noFill/>
          <a:extLst>
            <a:ext uri="{909E8E84-426E-40DD-AFC4-6F175D3DCCD1}">
              <a14:hiddenFill xmlns:a14="http://schemas.microsoft.com/office/drawing/2010/main">
                <a:solidFill>
                  <a:srgbClr val="FFFFFF"/>
                </a:solidFill>
              </a14:hiddenFill>
            </a:ext>
          </a:extLst>
        </p:spPr>
      </p:pic>
      <p:sp>
        <p:nvSpPr>
          <p:cNvPr id="290827" name="Text Box 11">
            <a:extLst>
              <a:ext uri="{FF2B5EF4-FFF2-40B4-BE49-F238E27FC236}">
                <a16:creationId xmlns:a16="http://schemas.microsoft.com/office/drawing/2014/main" id="{75EAF5B5-C16D-6F4D-5311-75BE2D7E70CE}"/>
              </a:ext>
            </a:extLst>
          </p:cNvPr>
          <p:cNvSpPr txBox="1">
            <a:spLocks noChangeArrowheads="1"/>
          </p:cNvSpPr>
          <p:nvPr/>
        </p:nvSpPr>
        <p:spPr bwMode="auto">
          <a:xfrm rot="5400000">
            <a:off x="3547268" y="414893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wps.ablongman.com</a:t>
            </a:r>
          </a:p>
        </p:txBody>
      </p:sp>
      <p:sp>
        <p:nvSpPr>
          <p:cNvPr id="290828" name="Text Box 12">
            <a:extLst>
              <a:ext uri="{FF2B5EF4-FFF2-40B4-BE49-F238E27FC236}">
                <a16:creationId xmlns:a16="http://schemas.microsoft.com/office/drawing/2014/main" id="{A3323F06-F6AC-340D-F889-B0A81ADB9573}"/>
              </a:ext>
            </a:extLst>
          </p:cNvPr>
          <p:cNvSpPr txBox="1">
            <a:spLocks noChangeArrowheads="1"/>
          </p:cNvSpPr>
          <p:nvPr/>
        </p:nvSpPr>
        <p:spPr bwMode="auto">
          <a:xfrm>
            <a:off x="684213" y="1763713"/>
            <a:ext cx="3660775"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9</a:t>
            </a:r>
            <a:r>
              <a:rPr lang="en-US" altLang="el-GR" u="sng" baseline="30000">
                <a:sym typeface="Wingdings" panose="05000000000000000000" pitchFamily="2" charset="2"/>
              </a:rPr>
              <a:t>th</a:t>
            </a:r>
            <a:r>
              <a:rPr lang="en-US" altLang="el-GR" u="sng">
                <a:sym typeface="Wingdings" panose="05000000000000000000" pitchFamily="2" charset="2"/>
              </a:rPr>
              <a:t> και 10</a:t>
            </a:r>
            <a:r>
              <a:rPr lang="en-US" altLang="el-GR" u="sng" baseline="30000">
                <a:sym typeface="Wingdings" panose="05000000000000000000" pitchFamily="2" charset="2"/>
              </a:rPr>
              <a:t>th</a:t>
            </a:r>
            <a:r>
              <a:rPr lang="en-US" altLang="el-GR" u="sng">
                <a:sym typeface="Wingdings" panose="05000000000000000000" pitchFamily="2" charset="2"/>
              </a:rPr>
              <a:t> αιώνες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Το Ισλάμ αρχίζει να καταλαμβάνει τμήματα της Βυζαντινής Αυτοκρατορίας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Πόλεμος μεταξύ των δύο μπλοκ, αλλά και διάλογος (debate)</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Αρχίζουν να εμφανίζονται ισλαμιστές και εβραίοι λόγιοι και φιλόσοφοι που μεταφράζουν ελληνικά κείμενα στα λατινικά.</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Π.χ. ο Αλ Φαράμπι σχολιάζει τη Δημοκρατία του Πλάτωνα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D16CCF52-B454-D42A-838B-A92E6226A774}"/>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dirty="0" err="1"/>
              <a:t>Δι</a:t>
            </a:r>
            <a:r>
              <a:rPr lang="en-US" altLang="el-GR" sz="3000" dirty="0"/>
              <a:t>ατήρηση της </a:t>
            </a:r>
            <a:r>
              <a:rPr lang="el-GR" altLang="el-GR" sz="3000" dirty="0"/>
              <a:t>Λογιότητας</a:t>
            </a:r>
            <a:endParaRPr lang="en-US" altLang="el-GR" sz="3000" dirty="0"/>
          </a:p>
        </p:txBody>
      </p:sp>
      <p:sp>
        <p:nvSpPr>
          <p:cNvPr id="292867" name="Text Box 3">
            <a:extLst>
              <a:ext uri="{FF2B5EF4-FFF2-40B4-BE49-F238E27FC236}">
                <a16:creationId xmlns:a16="http://schemas.microsoft.com/office/drawing/2014/main" id="{4D12D079-1E2F-2633-B224-E73F72ECC76B}"/>
              </a:ext>
            </a:extLst>
          </p:cNvPr>
          <p:cNvSpPr txBox="1">
            <a:spLocks noChangeArrowheads="1"/>
          </p:cNvSpPr>
          <p:nvPr/>
        </p:nvSpPr>
        <p:spPr bwMode="auto">
          <a:xfrm rot="5400000">
            <a:off x="4326731" y="2520157"/>
            <a:ext cx="9858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
        <p:nvSpPr>
          <p:cNvPr id="292871" name="Text Box 7">
            <a:extLst>
              <a:ext uri="{FF2B5EF4-FFF2-40B4-BE49-F238E27FC236}">
                <a16:creationId xmlns:a16="http://schemas.microsoft.com/office/drawing/2014/main" id="{5DE5DE3E-522F-1A56-E3E4-5E8C29F9ADCB}"/>
              </a:ext>
            </a:extLst>
          </p:cNvPr>
          <p:cNvSpPr txBox="1">
            <a:spLocks noChangeArrowheads="1"/>
          </p:cNvSpPr>
          <p:nvPr/>
        </p:nvSpPr>
        <p:spPr bwMode="auto">
          <a:xfrm>
            <a:off x="684213" y="1763713"/>
            <a:ext cx="3963987"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9</a:t>
            </a:r>
            <a:r>
              <a:rPr lang="en-US" altLang="el-GR" u="sng" baseline="30000">
                <a:sym typeface="Wingdings" panose="05000000000000000000" pitchFamily="2" charset="2"/>
              </a:rPr>
              <a:t>th</a:t>
            </a:r>
            <a:r>
              <a:rPr lang="en-US" altLang="el-GR" u="sng">
                <a:sym typeface="Wingdings" panose="05000000000000000000" pitchFamily="2" charset="2"/>
              </a:rPr>
              <a:t> και 10</a:t>
            </a:r>
            <a:r>
              <a:rPr lang="en-US" altLang="el-GR" u="sng" baseline="30000">
                <a:sym typeface="Wingdings" panose="05000000000000000000" pitchFamily="2" charset="2"/>
              </a:rPr>
              <a:t>th</a:t>
            </a:r>
            <a:r>
              <a:rPr lang="en-US" altLang="el-GR" u="sng">
                <a:sym typeface="Wingdings" panose="05000000000000000000" pitchFamily="2" charset="2"/>
              </a:rPr>
              <a:t> αιώνες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Αλ-Φαραμπί σχολιάζει ότι η δικαιοσύνη και η ορθολογική σκέψη δεν θα έρθουν όταν οι βασιλιάδες είναι φιλόσοφοι και οι φιλόσοφοι είναι βασιλιάδες, αλλά μάλλον θα έρθουν όταν ο φιλόσοφος είναι προφήτης και ο προφήτης είναι φιλόσοφος.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Το Ισλάμ ενθαρρύνει την επιστήμη</a:t>
            </a:r>
            <a:br>
              <a:rPr lang="en-US" altLang="el-GR">
                <a:sym typeface="Wingdings" panose="05000000000000000000" pitchFamily="2" charset="2"/>
              </a:rPr>
            </a:br>
            <a:r>
              <a:rPr lang="en-US" altLang="el-GR">
                <a:sym typeface="Wingdings" panose="05000000000000000000" pitchFamily="2" charset="2"/>
              </a:rPr>
              <a:t>π.χ. η πρώτη αποκάλυψη που έλαβε ο αγράμματος Προφήτης (SAW), του έδωσε εντολή να διαβάζει,</a:t>
            </a:r>
            <a:br>
              <a:rPr lang="en-US" altLang="el-GR">
                <a:sym typeface="Wingdings" panose="05000000000000000000" pitchFamily="2" charset="2"/>
              </a:rPr>
            </a:br>
            <a:r>
              <a:rPr lang="en-US" altLang="el-GR">
                <a:sym typeface="Wingdings" panose="05000000000000000000" pitchFamily="2" charset="2"/>
              </a:rPr>
              <a:t>ο Προφήτης (SAW) είπε επίσης ότι η γνώση πρέπει να αναζητείται ακόμη και αν βρίσκεται στην Κίνα</a:t>
            </a:r>
          </a:p>
        </p:txBody>
      </p:sp>
      <p:pic>
        <p:nvPicPr>
          <p:cNvPr id="292872" name="Picture 8">
            <a:extLst>
              <a:ext uri="{FF2B5EF4-FFF2-40B4-BE49-F238E27FC236}">
                <a16:creationId xmlns:a16="http://schemas.microsoft.com/office/drawing/2014/main" id="{EAF99F40-2A75-1BB5-937D-1B089F7A9E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5213" y="2216150"/>
            <a:ext cx="3565525" cy="1690688"/>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a:extLst>
              <a:ext uri="{FF2B5EF4-FFF2-40B4-BE49-F238E27FC236}">
                <a16:creationId xmlns:a16="http://schemas.microsoft.com/office/drawing/2014/main" id="{BA4FE619-848D-BF0B-F1C8-0C8FD0F3023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5213" y="3960813"/>
            <a:ext cx="3662362" cy="771525"/>
          </a:xfrm>
          <a:prstGeom prst="rect">
            <a:avLst/>
          </a:prstGeom>
          <a:noFill/>
          <a:extLst>
            <a:ext uri="{909E8E84-426E-40DD-AFC4-6F175D3DCCD1}">
              <a14:hiddenFill xmlns:a14="http://schemas.microsoft.com/office/drawing/2010/main">
                <a:solidFill>
                  <a:srgbClr val="FFFFFF"/>
                </a:solidFill>
              </a14:hiddenFill>
            </a:ext>
          </a:extLst>
        </p:spPr>
      </p:pic>
      <p:pic>
        <p:nvPicPr>
          <p:cNvPr id="292874" name="Picture 10">
            <a:extLst>
              <a:ext uri="{FF2B5EF4-FFF2-40B4-BE49-F238E27FC236}">
                <a16:creationId xmlns:a16="http://schemas.microsoft.com/office/drawing/2014/main" id="{2B72061B-52B3-816D-AF0F-8EDD364D98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00600" y="4629150"/>
            <a:ext cx="3738563" cy="735013"/>
          </a:xfrm>
          <a:prstGeom prst="rect">
            <a:avLst/>
          </a:prstGeom>
          <a:noFill/>
          <a:extLst>
            <a:ext uri="{909E8E84-426E-40DD-AFC4-6F175D3DCCD1}">
              <a14:hiddenFill xmlns:a14="http://schemas.microsoft.com/office/drawing/2010/main">
                <a:solidFill>
                  <a:srgbClr val="FFFFFF"/>
                </a:solidFill>
              </a14:hiddenFill>
            </a:ext>
          </a:extLst>
        </p:spPr>
      </p:pic>
      <p:sp>
        <p:nvSpPr>
          <p:cNvPr id="292875" name="Text Box 11">
            <a:extLst>
              <a:ext uri="{FF2B5EF4-FFF2-40B4-BE49-F238E27FC236}">
                <a16:creationId xmlns:a16="http://schemas.microsoft.com/office/drawing/2014/main" id="{C3029B1F-314F-4915-8960-6893E39D5CB4}"/>
              </a:ext>
            </a:extLst>
          </p:cNvPr>
          <p:cNvSpPr txBox="1">
            <a:spLocks noChangeArrowheads="1"/>
          </p:cNvSpPr>
          <p:nvPr/>
        </p:nvSpPr>
        <p:spPr bwMode="auto">
          <a:xfrm>
            <a:off x="4951413" y="5249863"/>
            <a:ext cx="3414712" cy="650875"/>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a:t>Διάβασε: Στο όνομα του Κυρίου σου, ο οποίος δημιούργησε </a:t>
            </a:r>
          </a:p>
        </p:txBody>
      </p:sp>
      <p:sp>
        <p:nvSpPr>
          <p:cNvPr id="292877" name="Text Box 13">
            <a:extLst>
              <a:ext uri="{FF2B5EF4-FFF2-40B4-BE49-F238E27FC236}">
                <a16:creationId xmlns:a16="http://schemas.microsoft.com/office/drawing/2014/main" id="{D2B71DF9-48AA-B6DC-D1BF-45729F3E2D0A}"/>
              </a:ext>
            </a:extLst>
          </p:cNvPr>
          <p:cNvSpPr txBox="1">
            <a:spLocks noChangeArrowheads="1"/>
          </p:cNvSpPr>
          <p:nvPr/>
        </p:nvSpPr>
        <p:spPr bwMode="auto">
          <a:xfrm rot="5400000">
            <a:off x="3852862" y="4681538"/>
            <a:ext cx="1819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www.multimediaquran.com</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87C4916B-43DC-167A-7175-04A62406CA3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πτώση της Βυζαντινής Αυτοκρατορίας</a:t>
            </a:r>
          </a:p>
        </p:txBody>
      </p:sp>
      <p:sp>
        <p:nvSpPr>
          <p:cNvPr id="288777" name="Text Box 9">
            <a:extLst>
              <a:ext uri="{FF2B5EF4-FFF2-40B4-BE49-F238E27FC236}">
                <a16:creationId xmlns:a16="http://schemas.microsoft.com/office/drawing/2014/main" id="{CC239E42-2756-2DBA-4AC0-E6042F996FBA}"/>
              </a:ext>
            </a:extLst>
          </p:cNvPr>
          <p:cNvSpPr txBox="1">
            <a:spLocks noChangeArrowheads="1"/>
          </p:cNvSpPr>
          <p:nvPr/>
        </p:nvSpPr>
        <p:spPr bwMode="auto">
          <a:xfrm rot="5400000">
            <a:off x="2912269" y="24804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Ψαραετός</a:t>
            </a:r>
          </a:p>
        </p:txBody>
      </p:sp>
      <p:pic>
        <p:nvPicPr>
          <p:cNvPr id="288782" name="Picture 14">
            <a:extLst>
              <a:ext uri="{FF2B5EF4-FFF2-40B4-BE49-F238E27FC236}">
                <a16:creationId xmlns:a16="http://schemas.microsoft.com/office/drawing/2014/main" id="{F56AC6BD-04A7-F01C-925B-F0F3B35B83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8900" y="1758950"/>
            <a:ext cx="4543425" cy="3265488"/>
          </a:xfrm>
          <a:prstGeom prst="rect">
            <a:avLst/>
          </a:prstGeom>
          <a:noFill/>
          <a:extLst>
            <a:ext uri="{909E8E84-426E-40DD-AFC4-6F175D3DCCD1}">
              <a14:hiddenFill xmlns:a14="http://schemas.microsoft.com/office/drawing/2010/main">
                <a:solidFill>
                  <a:srgbClr val="FFFFFF"/>
                </a:solidFill>
              </a14:hiddenFill>
            </a:ext>
          </a:extLst>
        </p:spPr>
      </p:pic>
      <p:sp>
        <p:nvSpPr>
          <p:cNvPr id="288784" name="Text Box 16">
            <a:extLst>
              <a:ext uri="{FF2B5EF4-FFF2-40B4-BE49-F238E27FC236}">
                <a16:creationId xmlns:a16="http://schemas.microsoft.com/office/drawing/2014/main" id="{A2CD8E6B-B84D-DA8F-AC5E-D3EB3BA60C6F}"/>
              </a:ext>
            </a:extLst>
          </p:cNvPr>
          <p:cNvSpPr txBox="1">
            <a:spLocks noChangeArrowheads="1"/>
          </p:cNvSpPr>
          <p:nvPr/>
        </p:nvSpPr>
        <p:spPr bwMode="auto">
          <a:xfrm>
            <a:off x="684213" y="1763713"/>
            <a:ext cx="3128962"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dirty="0">
                <a:sym typeface="Wingdings" panose="05000000000000000000" pitchFamily="2" charset="2"/>
              </a:rPr>
              <a:t>1453</a:t>
            </a:r>
            <a:br>
              <a:rPr lang="en-US" altLang="el-GR" dirty="0">
                <a:sym typeface="Wingdings" panose="05000000000000000000" pitchFamily="2" charset="2"/>
              </a:rPr>
            </a:br>
            <a:r>
              <a:rPr lang="en-US" altLang="el-GR" dirty="0" err="1">
                <a:sym typeface="Wingdings" panose="05000000000000000000" pitchFamily="2" charset="2"/>
              </a:rPr>
              <a:t>Νοοτρο</a:t>
            </a:r>
            <a:r>
              <a:rPr lang="en-US" altLang="el-GR" dirty="0">
                <a:sym typeface="Wingdings" panose="05000000000000000000" pitchFamily="2" charset="2"/>
              </a:rPr>
              <a:t>πία πολιορκίας</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Στ</a:t>
            </a:r>
            <a:r>
              <a:rPr lang="en-US" altLang="el-GR" dirty="0">
                <a:sym typeface="Wingdings" panose="05000000000000000000" pitchFamily="2" charset="2"/>
              </a:rPr>
              <a:t>αθερή εκροή βυζαντινοελληνιστών προς τη Δύση</a:t>
            </a:r>
          </a:p>
          <a:p>
            <a:pPr>
              <a:spcBef>
                <a:spcPct val="50000"/>
              </a:spcBef>
              <a:buClr>
                <a:srgbClr val="808000"/>
              </a:buClr>
              <a:buFont typeface="Wingdings" panose="05000000000000000000" pitchFamily="2" charset="2"/>
              <a:buChar char="q"/>
            </a:pPr>
            <a:r>
              <a:rPr lang="en-US" altLang="el-GR" dirty="0" err="1">
                <a:sym typeface="Wingdings" panose="05000000000000000000" pitchFamily="2" charset="2"/>
              </a:rPr>
              <a:t>Αυξάνει</a:t>
            </a:r>
            <a:r>
              <a:rPr lang="en-US" altLang="el-GR" dirty="0">
                <a:sym typeface="Wingdings" panose="05000000000000000000" pitchFamily="2" charset="2"/>
              </a:rPr>
              <a:t> </a:t>
            </a:r>
            <a:r>
              <a:rPr lang="en-US" altLang="el-GR" dirty="0" err="1">
                <a:sym typeface="Wingdings" panose="05000000000000000000" pitchFamily="2" charset="2"/>
              </a:rPr>
              <a:t>την</a:t>
            </a:r>
            <a:r>
              <a:rPr lang="en-US" altLang="el-GR" dirty="0">
                <a:sym typeface="Wingdings" panose="05000000000000000000" pitchFamily="2" charset="2"/>
              </a:rPr>
              <a:t> </a:t>
            </a:r>
            <a:r>
              <a:rPr lang="el-GR" altLang="el-GR" dirty="0">
                <a:sym typeface="Wingdings" panose="05000000000000000000" pitchFamily="2" charset="2"/>
              </a:rPr>
              <a:t>πνευματική επιρροή</a:t>
            </a:r>
            <a:r>
              <a:rPr lang="en-US" altLang="el-GR" dirty="0">
                <a:sym typeface="Wingdings" panose="05000000000000000000" pitchFamily="2" charset="2"/>
              </a:rPr>
              <a:t> στη Δύση</a:t>
            </a:r>
          </a:p>
          <a:p>
            <a:pPr>
              <a:spcBef>
                <a:spcPct val="50000"/>
              </a:spcBef>
              <a:buClr>
                <a:srgbClr val="808000"/>
              </a:buClr>
              <a:buFont typeface="Wingdings" panose="05000000000000000000" pitchFamily="2" charset="2"/>
              <a:buChar char="q"/>
            </a:pPr>
            <a:r>
              <a:rPr lang="en-US" altLang="el-GR" dirty="0">
                <a:sym typeface="Wingdings" panose="05000000000000000000" pitchFamily="2" charset="2"/>
              </a:rPr>
              <a:t>Η </a:t>
            </a:r>
            <a:r>
              <a:rPr lang="el-GR" altLang="el-GR" dirty="0">
                <a:sym typeface="Wingdings" panose="05000000000000000000" pitchFamily="2" charset="2"/>
              </a:rPr>
              <a:t>επιρροή αυτή</a:t>
            </a:r>
            <a:r>
              <a:rPr lang="en-US" altLang="el-GR" dirty="0">
                <a:sym typeface="Wingdings" panose="05000000000000000000" pitchFamily="2" charset="2"/>
              </a:rPr>
              <a:t> σταμάτησε το 476 μ.Χ. επ</a:t>
            </a:r>
            <a:r>
              <a:rPr lang="en-US" altLang="el-GR" dirty="0" err="1">
                <a:sym typeface="Wingdings" panose="05000000000000000000" pitchFamily="2" charset="2"/>
              </a:rPr>
              <a:t>ειδή</a:t>
            </a:r>
            <a:br>
              <a:rPr lang="en-US" altLang="el-GR" dirty="0">
                <a:sym typeface="Wingdings" panose="05000000000000000000" pitchFamily="2" charset="2"/>
              </a:rPr>
            </a:br>
            <a:r>
              <a:rPr lang="en-US" altLang="el-GR" dirty="0">
                <a:sym typeface="Wingdings" panose="05000000000000000000" pitchFamily="2" charset="2"/>
              </a:rPr>
              <a:t>1. απ</a:t>
            </a:r>
            <a:r>
              <a:rPr lang="en-US" altLang="el-GR" dirty="0" err="1">
                <a:sym typeface="Wingdings" panose="05000000000000000000" pitchFamily="2" charset="2"/>
              </a:rPr>
              <a:t>οσύνθεση</a:t>
            </a:r>
            <a:r>
              <a:rPr lang="en-US" altLang="el-GR" dirty="0">
                <a:sym typeface="Wingdings" panose="05000000000000000000" pitchFamily="2" charset="2"/>
              </a:rPr>
              <a:t> </a:t>
            </a:r>
            <a:r>
              <a:rPr lang="en-US" altLang="el-GR" dirty="0" err="1">
                <a:sym typeface="Wingdings" panose="05000000000000000000" pitchFamily="2" charset="2"/>
              </a:rPr>
              <a:t>των</a:t>
            </a:r>
            <a:r>
              <a:rPr lang="en-US" altLang="el-GR" dirty="0">
                <a:sym typeface="Wingdings" panose="05000000000000000000" pitchFamily="2" charset="2"/>
              </a:rPr>
              <a:t> π</a:t>
            </a:r>
            <a:r>
              <a:rPr lang="en-US" altLang="el-GR" dirty="0" err="1">
                <a:sym typeface="Wingdings" panose="05000000000000000000" pitchFamily="2" charset="2"/>
              </a:rPr>
              <a:t>ολιτικών</a:t>
            </a:r>
            <a:r>
              <a:rPr lang="en-US" altLang="el-GR" dirty="0">
                <a:sym typeface="Wingdings" panose="05000000000000000000" pitchFamily="2" charset="2"/>
              </a:rPr>
              <a:t> </a:t>
            </a:r>
            <a:r>
              <a:rPr lang="en-US" altLang="el-GR" dirty="0" err="1">
                <a:sym typeface="Wingdings" panose="05000000000000000000" pitchFamily="2" charset="2"/>
              </a:rPr>
              <a:t>δομών</a:t>
            </a:r>
            <a:endParaRPr lang="en-US" altLang="el-GR" dirty="0">
              <a:sym typeface="Wingdings" panose="05000000000000000000" pitchFamily="2" charset="2"/>
            </a:endParaRPr>
          </a:p>
        </p:txBody>
      </p:sp>
      <p:sp>
        <p:nvSpPr>
          <p:cNvPr id="288785" name="Text Box 17">
            <a:extLst>
              <a:ext uri="{FF2B5EF4-FFF2-40B4-BE49-F238E27FC236}">
                <a16:creationId xmlns:a16="http://schemas.microsoft.com/office/drawing/2014/main" id="{83C285F0-7326-0C62-842D-3DE415E80C76}"/>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sp>
        <p:nvSpPr>
          <p:cNvPr id="288788" name="Text Box 20">
            <a:extLst>
              <a:ext uri="{FF2B5EF4-FFF2-40B4-BE49-F238E27FC236}">
                <a16:creationId xmlns:a16="http://schemas.microsoft.com/office/drawing/2014/main" id="{A6C92F17-F0FD-6B04-4F26-026FCAE8E287}"/>
              </a:ext>
            </a:extLst>
          </p:cNvPr>
          <p:cNvSpPr txBox="1">
            <a:spLocks noChangeArrowheads="1"/>
          </p:cNvSpPr>
          <p:nvPr/>
        </p:nvSpPr>
        <p:spPr bwMode="auto">
          <a:xfrm>
            <a:off x="849313" y="5509419"/>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dirty="0">
                <a:sym typeface="Wingdings" panose="05000000000000000000" pitchFamily="2" charset="2"/>
              </a:rPr>
              <a:t>2. επ</a:t>
            </a:r>
            <a:r>
              <a:rPr lang="en-US" altLang="el-GR" dirty="0" err="1">
                <a:sym typeface="Wingdings" panose="05000000000000000000" pitchFamily="2" charset="2"/>
              </a:rPr>
              <a:t>ιθέσεις</a:t>
            </a:r>
            <a:r>
              <a:rPr lang="en-US" altLang="el-GR" dirty="0">
                <a:sym typeface="Wingdings" panose="05000000000000000000" pitchFamily="2" charset="2"/>
              </a:rPr>
              <a:t> και </a:t>
            </a:r>
            <a:r>
              <a:rPr lang="en-US" altLang="el-GR" dirty="0" err="1">
                <a:sym typeface="Wingdings" panose="05000000000000000000" pitchFamily="2" charset="2"/>
              </a:rPr>
              <a:t>εισ</a:t>
            </a:r>
            <a:r>
              <a:rPr lang="en-US" altLang="el-GR" dirty="0">
                <a:sym typeface="Wingdings" panose="05000000000000000000" pitchFamily="2" charset="2"/>
              </a:rPr>
              <a:t>βολές</a:t>
            </a:r>
            <a:br>
              <a:rPr lang="en-US" altLang="el-GR" dirty="0">
                <a:sym typeface="Wingdings" panose="05000000000000000000" pitchFamily="2" charset="2"/>
              </a:rPr>
            </a:br>
            <a:r>
              <a:rPr lang="en-US" altLang="el-GR" dirty="0">
                <a:sym typeface="Wingdings" panose="05000000000000000000" pitchFamily="2" charset="2"/>
              </a:rPr>
              <a:t>3. απ</a:t>
            </a:r>
            <a:r>
              <a:rPr lang="en-US" altLang="el-GR" dirty="0" err="1">
                <a:sym typeface="Wingdings" panose="05000000000000000000" pitchFamily="2" charset="2"/>
              </a:rPr>
              <a:t>ώλει</a:t>
            </a:r>
            <a:r>
              <a:rPr lang="en-US" altLang="el-GR" dirty="0">
                <a:sym typeface="Wingdings" panose="05000000000000000000" pitchFamily="2" charset="2"/>
              </a:rPr>
              <a:t>α του ελέγχου της Μεσογείου και των εμπορικών δρόμων</a:t>
            </a:r>
            <a:br>
              <a:rPr lang="en-US" altLang="el-GR" dirty="0">
                <a:sym typeface="Wingdings" panose="05000000000000000000" pitchFamily="2" charset="2"/>
              </a:rPr>
            </a:br>
            <a:r>
              <a:rPr lang="en-US" altLang="el-GR" dirty="0">
                <a:sym typeface="Wingdings" panose="05000000000000000000" pitchFamily="2" charset="2"/>
              </a:rPr>
              <a:t>4. </a:t>
            </a:r>
            <a:r>
              <a:rPr lang="en-US" altLang="el-GR" dirty="0" err="1">
                <a:sym typeface="Wingdings" panose="05000000000000000000" pitchFamily="2" charset="2"/>
              </a:rPr>
              <a:t>εμφάνιση</a:t>
            </a:r>
            <a:r>
              <a:rPr lang="en-US" altLang="el-GR" dirty="0">
                <a:sym typeface="Wingdings" panose="05000000000000000000" pitchFamily="2" charset="2"/>
              </a:rPr>
              <a:t> </a:t>
            </a:r>
            <a:r>
              <a:rPr lang="en-US" altLang="el-GR" dirty="0" err="1">
                <a:sym typeface="Wingdings" panose="05000000000000000000" pitchFamily="2" charset="2"/>
              </a:rPr>
              <a:t>της</a:t>
            </a:r>
            <a:r>
              <a:rPr lang="en-US" altLang="el-GR" dirty="0">
                <a:sym typeface="Wingdings" panose="05000000000000000000" pitchFamily="2" charset="2"/>
              </a:rPr>
              <a:t> </a:t>
            </a:r>
            <a:r>
              <a:rPr lang="en-US" altLang="el-GR" dirty="0" err="1">
                <a:sym typeface="Wingdings" panose="05000000000000000000" pitchFamily="2" charset="2"/>
              </a:rPr>
              <a:t>Εκκλησί</a:t>
            </a:r>
            <a:r>
              <a:rPr lang="en-US" altLang="el-GR" dirty="0">
                <a:sym typeface="Wingdings" panose="05000000000000000000" pitchFamily="2" charset="2"/>
              </a:rPr>
              <a:t>ας</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B0A7A980-0C49-5E38-54FE-0B0EB9A094FD}"/>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επιστημονική επανάσταση</a:t>
            </a:r>
          </a:p>
        </p:txBody>
      </p:sp>
      <p:sp>
        <p:nvSpPr>
          <p:cNvPr id="294917" name="Text Box 5">
            <a:extLst>
              <a:ext uri="{FF2B5EF4-FFF2-40B4-BE49-F238E27FC236}">
                <a16:creationId xmlns:a16="http://schemas.microsoft.com/office/drawing/2014/main" id="{CA212DE0-5F91-AA65-5642-4689756023B6}"/>
              </a:ext>
            </a:extLst>
          </p:cNvPr>
          <p:cNvSpPr txBox="1">
            <a:spLocks noChangeArrowheads="1"/>
          </p:cNvSpPr>
          <p:nvPr/>
        </p:nvSpPr>
        <p:spPr bwMode="auto">
          <a:xfrm>
            <a:off x="684213" y="1763713"/>
            <a:ext cx="366077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12</a:t>
            </a:r>
            <a:r>
              <a:rPr lang="en-US" altLang="el-GR" u="sng" baseline="30000">
                <a:sym typeface="Wingdings" panose="05000000000000000000" pitchFamily="2" charset="2"/>
              </a:rPr>
              <a:t>th</a:t>
            </a:r>
            <a:r>
              <a:rPr lang="en-US" altLang="el-GR" u="sng">
                <a:sym typeface="Wingdings" panose="05000000000000000000" pitchFamily="2" charset="2"/>
              </a:rPr>
              <a:t> και 13</a:t>
            </a:r>
            <a:r>
              <a:rPr lang="en-US" altLang="el-GR" u="sng" baseline="30000">
                <a:sym typeface="Wingdings" panose="05000000000000000000" pitchFamily="2" charset="2"/>
              </a:rPr>
              <a:t>th</a:t>
            </a:r>
            <a:r>
              <a:rPr lang="en-US" altLang="el-GR" u="sng">
                <a:sym typeface="Wingdings" panose="05000000000000000000" pitchFamily="2" charset="2"/>
              </a:rPr>
              <a:t> αιώνες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Αναγέννηση</a:t>
            </a:r>
          </a:p>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1543</a:t>
            </a:r>
            <a:br>
              <a:rPr lang="en-US" altLang="el-GR" u="sng">
                <a:sym typeface="Wingdings" panose="05000000000000000000" pitchFamily="2" charset="2"/>
              </a:rPr>
            </a:br>
            <a:r>
              <a:rPr lang="en-US" altLang="el-GR">
                <a:sym typeface="Wingdings" panose="05000000000000000000" pitchFamily="2" charset="2"/>
              </a:rPr>
              <a:t>Επιστημονική επανάσταση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Δημοσίευση του Αρχιμήδη (287-212 π.Χ.)</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Κοπέρνικος (1473-1543)</a:t>
            </a:r>
            <a:br>
              <a:rPr lang="en-US" altLang="el-GR">
                <a:sym typeface="Wingdings" panose="05000000000000000000" pitchFamily="2" charset="2"/>
              </a:rPr>
            </a:br>
            <a:r>
              <a:rPr lang="en-US" altLang="el-GR">
                <a:sym typeface="Wingdings" panose="05000000000000000000" pitchFamily="2" charset="2"/>
              </a:rPr>
              <a:t>Ηλιοκεντρικό σύστημα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Βεσάλιος (1514-1564)</a:t>
            </a:r>
            <a:br>
              <a:rPr lang="en-US" altLang="el-GR">
                <a:sym typeface="Wingdings" panose="05000000000000000000" pitchFamily="2" charset="2"/>
              </a:rPr>
            </a:br>
            <a:r>
              <a:rPr lang="en-US" altLang="el-GR">
                <a:sym typeface="Wingdings" panose="05000000000000000000" pitchFamily="2" charset="2"/>
              </a:rPr>
              <a:t>Δημοσιευμένο έργο για τις ανατομές αντικαθιστά τον Γαληνό (129-200 μ.Χ.)</a:t>
            </a:r>
          </a:p>
        </p:txBody>
      </p:sp>
      <p:sp>
        <p:nvSpPr>
          <p:cNvPr id="294918" name="Text Box 6">
            <a:extLst>
              <a:ext uri="{FF2B5EF4-FFF2-40B4-BE49-F238E27FC236}">
                <a16:creationId xmlns:a16="http://schemas.microsoft.com/office/drawing/2014/main" id="{2B5E9675-E6C4-8584-959C-3BB99B2DB130}"/>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pic>
        <p:nvPicPr>
          <p:cNvPr id="294920" name="Picture 8">
            <a:extLst>
              <a:ext uri="{FF2B5EF4-FFF2-40B4-BE49-F238E27FC236}">
                <a16:creationId xmlns:a16="http://schemas.microsoft.com/office/drawing/2014/main" id="{862BF946-4C69-C893-2AA6-9A750991EA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608138"/>
            <a:ext cx="3602038" cy="240823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94921" name="Text Box 9">
            <a:extLst>
              <a:ext uri="{FF2B5EF4-FFF2-40B4-BE49-F238E27FC236}">
                <a16:creationId xmlns:a16="http://schemas.microsoft.com/office/drawing/2014/main" id="{26E98006-2D7D-E8E9-9004-2E2EB7F2ED75}"/>
              </a:ext>
            </a:extLst>
          </p:cNvPr>
          <p:cNvSpPr txBox="1">
            <a:spLocks noChangeArrowheads="1"/>
          </p:cNvSpPr>
          <p:nvPr/>
        </p:nvSpPr>
        <p:spPr bwMode="auto">
          <a:xfrm rot="5400000">
            <a:off x="4042568" y="183753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pic>
        <p:nvPicPr>
          <p:cNvPr id="294922" name="Picture 10">
            <a:extLst>
              <a:ext uri="{FF2B5EF4-FFF2-40B4-BE49-F238E27FC236}">
                <a16:creationId xmlns:a16="http://schemas.microsoft.com/office/drawing/2014/main" id="{72B2C26B-B219-A137-2C77-4E16822BEDD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0" y="4111625"/>
            <a:ext cx="1417638" cy="1882775"/>
          </a:xfrm>
          <a:prstGeom prst="rect">
            <a:avLst/>
          </a:prstGeom>
          <a:noFill/>
          <a:extLst>
            <a:ext uri="{909E8E84-426E-40DD-AFC4-6F175D3DCCD1}">
              <a14:hiddenFill xmlns:a14="http://schemas.microsoft.com/office/drawing/2010/main">
                <a:solidFill>
                  <a:srgbClr val="FFFFFF"/>
                </a:solidFill>
              </a14:hiddenFill>
            </a:ext>
          </a:extLst>
        </p:spPr>
      </p:pic>
      <p:sp>
        <p:nvSpPr>
          <p:cNvPr id="294928" name="Text Box 16">
            <a:extLst>
              <a:ext uri="{FF2B5EF4-FFF2-40B4-BE49-F238E27FC236}">
                <a16:creationId xmlns:a16="http://schemas.microsoft.com/office/drawing/2014/main" id="{DE53436C-91CD-197F-1485-E72283B6E9F4}"/>
              </a:ext>
            </a:extLst>
          </p:cNvPr>
          <p:cNvSpPr txBox="1">
            <a:spLocks noChangeArrowheads="1"/>
          </p:cNvSpPr>
          <p:nvPr/>
        </p:nvSpPr>
        <p:spPr bwMode="auto">
          <a:xfrm rot="5400000">
            <a:off x="3551238" y="4835525"/>
            <a:ext cx="1816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Κοπέρνικος</a:t>
            </a:r>
          </a:p>
        </p:txBody>
      </p:sp>
      <p:pic>
        <p:nvPicPr>
          <p:cNvPr id="294929" name="Picture 17">
            <a:extLst>
              <a:ext uri="{FF2B5EF4-FFF2-40B4-BE49-F238E27FC236}">
                <a16:creationId xmlns:a16="http://schemas.microsoft.com/office/drawing/2014/main" id="{53E35BCC-521D-ABB9-D4CF-3978A8E26D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70663" y="4111625"/>
            <a:ext cx="16446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94930" name="Text Box 18">
            <a:extLst>
              <a:ext uri="{FF2B5EF4-FFF2-40B4-BE49-F238E27FC236}">
                <a16:creationId xmlns:a16="http://schemas.microsoft.com/office/drawing/2014/main" id="{DB713556-9B08-5B22-5D71-FD02A332D648}"/>
              </a:ext>
            </a:extLst>
          </p:cNvPr>
          <p:cNvSpPr txBox="1">
            <a:spLocks noChangeArrowheads="1"/>
          </p:cNvSpPr>
          <p:nvPr/>
        </p:nvSpPr>
        <p:spPr bwMode="auto">
          <a:xfrm rot="5400000">
            <a:off x="5558631" y="4793457"/>
            <a:ext cx="17446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Βεσάλιος</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63C8F5DC-4F12-B628-5C43-352593D58A0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επιστημονική επανάσταση</a:t>
            </a:r>
          </a:p>
        </p:txBody>
      </p:sp>
      <p:sp>
        <p:nvSpPr>
          <p:cNvPr id="296963" name="Text Box 3">
            <a:extLst>
              <a:ext uri="{FF2B5EF4-FFF2-40B4-BE49-F238E27FC236}">
                <a16:creationId xmlns:a16="http://schemas.microsoft.com/office/drawing/2014/main" id="{24932D83-124B-0CCB-BA40-B3A2C35CA9E7}"/>
              </a:ext>
            </a:extLst>
          </p:cNvPr>
          <p:cNvSpPr txBox="1">
            <a:spLocks noChangeArrowheads="1"/>
          </p:cNvSpPr>
          <p:nvPr/>
        </p:nvSpPr>
        <p:spPr bwMode="auto">
          <a:xfrm>
            <a:off x="684213" y="1763713"/>
            <a:ext cx="3660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1543</a:t>
            </a:r>
            <a:br>
              <a:rPr lang="en-US" altLang="el-GR" u="sng">
                <a:sym typeface="Wingdings" panose="05000000000000000000" pitchFamily="2" charset="2"/>
              </a:rPr>
            </a:br>
            <a:r>
              <a:rPr lang="en-US" altLang="el-GR">
                <a:sym typeface="Wingdings" panose="05000000000000000000" pitchFamily="2" charset="2"/>
              </a:rPr>
              <a:t>Ανάδυση της φιλοσοφίας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Πατέρας της φιλοσοφίας Ρενέ Ντεκάρτ (1596-1626)</a:t>
            </a:r>
            <a:br>
              <a:rPr lang="en-US" altLang="el-GR">
                <a:sym typeface="Wingdings" panose="05000000000000000000" pitchFamily="2" charset="2"/>
              </a:rPr>
            </a:br>
            <a:r>
              <a:rPr lang="en-US" altLang="el-GR" i="1">
                <a:sym typeface="Wingdings" panose="05000000000000000000" pitchFamily="2" charset="2"/>
              </a:rPr>
              <a:t>Σκέφτομαι, άρα είμαι</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Εμφάνιση του Σερ Φράνσις Μπέικον (1561-1626)</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Galileo Galilei (1564-1642)</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Johannes Kepler (1571-1630)</a:t>
            </a:r>
          </a:p>
          <a:p>
            <a:pPr>
              <a:spcBef>
                <a:spcPct val="50000"/>
              </a:spcBef>
              <a:buClr>
                <a:srgbClr val="808000"/>
              </a:buClr>
              <a:buFont typeface="Wingdings" panose="05000000000000000000" pitchFamily="2" charset="2"/>
              <a:buChar char="q"/>
            </a:pPr>
            <a:endParaRPr lang="en-US" altLang="el-GR">
              <a:sym typeface="Wingdings" panose="05000000000000000000" pitchFamily="2" charset="2"/>
            </a:endParaRPr>
          </a:p>
          <a:p>
            <a:pPr>
              <a:spcBef>
                <a:spcPct val="50000"/>
              </a:spcBef>
              <a:buClr>
                <a:srgbClr val="808000"/>
              </a:buClr>
              <a:buFont typeface="Wingdings" panose="05000000000000000000" pitchFamily="2" charset="2"/>
              <a:buChar char="q"/>
            </a:pPr>
            <a:endParaRPr lang="en-US" altLang="el-GR">
              <a:sym typeface="Wingdings" panose="05000000000000000000" pitchFamily="2" charset="2"/>
            </a:endParaRPr>
          </a:p>
        </p:txBody>
      </p:sp>
      <p:sp>
        <p:nvSpPr>
          <p:cNvPr id="296964" name="Text Box 4">
            <a:extLst>
              <a:ext uri="{FF2B5EF4-FFF2-40B4-BE49-F238E27FC236}">
                <a16:creationId xmlns:a16="http://schemas.microsoft.com/office/drawing/2014/main" id="{DBE7D942-834F-8C28-50C8-FF342EAB71C4}"/>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sp>
        <p:nvSpPr>
          <p:cNvPr id="296966" name="Text Box 6">
            <a:extLst>
              <a:ext uri="{FF2B5EF4-FFF2-40B4-BE49-F238E27FC236}">
                <a16:creationId xmlns:a16="http://schemas.microsoft.com/office/drawing/2014/main" id="{226E58CA-788C-D387-CBE8-A32F711EE3F6}"/>
              </a:ext>
            </a:extLst>
          </p:cNvPr>
          <p:cNvSpPr txBox="1">
            <a:spLocks noChangeArrowheads="1"/>
          </p:cNvSpPr>
          <p:nvPr/>
        </p:nvSpPr>
        <p:spPr bwMode="auto">
          <a:xfrm rot="5400000">
            <a:off x="6130131" y="1866107"/>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Descartes</a:t>
            </a:r>
          </a:p>
        </p:txBody>
      </p:sp>
      <p:sp>
        <p:nvSpPr>
          <p:cNvPr id="296973" name="Text Box 13">
            <a:extLst>
              <a:ext uri="{FF2B5EF4-FFF2-40B4-BE49-F238E27FC236}">
                <a16:creationId xmlns:a16="http://schemas.microsoft.com/office/drawing/2014/main" id="{2B8A9C8E-2FFF-00D7-9430-2E023A95F175}"/>
              </a:ext>
            </a:extLst>
          </p:cNvPr>
          <p:cNvSpPr txBox="1">
            <a:spLocks noChangeArrowheads="1"/>
          </p:cNvSpPr>
          <p:nvPr/>
        </p:nvSpPr>
        <p:spPr bwMode="auto">
          <a:xfrm rot="5400000">
            <a:off x="4283869" y="1861344"/>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Μπέικον</a:t>
            </a:r>
          </a:p>
        </p:txBody>
      </p:sp>
      <p:pic>
        <p:nvPicPr>
          <p:cNvPr id="296974" name="Picture 14">
            <a:extLst>
              <a:ext uri="{FF2B5EF4-FFF2-40B4-BE49-F238E27FC236}">
                <a16:creationId xmlns:a16="http://schemas.microsoft.com/office/drawing/2014/main" id="{993D2753-5BED-C383-CCD7-93931A8C5E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1463" y="1608138"/>
            <a:ext cx="1590675" cy="1855787"/>
          </a:xfrm>
          <a:prstGeom prst="rect">
            <a:avLst/>
          </a:prstGeom>
          <a:noFill/>
          <a:extLst>
            <a:ext uri="{909E8E84-426E-40DD-AFC4-6F175D3DCCD1}">
              <a14:hiddenFill xmlns:a14="http://schemas.microsoft.com/office/drawing/2010/main">
                <a:solidFill>
                  <a:srgbClr val="FFFFFF"/>
                </a:solidFill>
              </a14:hiddenFill>
            </a:ext>
          </a:extLst>
        </p:spPr>
      </p:pic>
      <p:pic>
        <p:nvPicPr>
          <p:cNvPr id="296975" name="Picture 15">
            <a:extLst>
              <a:ext uri="{FF2B5EF4-FFF2-40B4-BE49-F238E27FC236}">
                <a16:creationId xmlns:a16="http://schemas.microsoft.com/office/drawing/2014/main" id="{C41F97A1-C69E-5DA0-E7C2-57191467F5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9013" y="1608138"/>
            <a:ext cx="135255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296976" name="Picture 16">
            <a:extLst>
              <a:ext uri="{FF2B5EF4-FFF2-40B4-BE49-F238E27FC236}">
                <a16:creationId xmlns:a16="http://schemas.microsoft.com/office/drawing/2014/main" id="{6266056F-6F0C-BABC-E185-D10D3B4D8B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89750" y="3713163"/>
            <a:ext cx="1325563" cy="1841500"/>
          </a:xfrm>
          <a:prstGeom prst="rect">
            <a:avLst/>
          </a:prstGeom>
          <a:noFill/>
          <a:extLst>
            <a:ext uri="{909E8E84-426E-40DD-AFC4-6F175D3DCCD1}">
              <a14:hiddenFill xmlns:a14="http://schemas.microsoft.com/office/drawing/2010/main">
                <a:solidFill>
                  <a:srgbClr val="FFFFFF"/>
                </a:solidFill>
              </a14:hiddenFill>
            </a:ext>
          </a:extLst>
        </p:spPr>
      </p:pic>
      <p:sp>
        <p:nvSpPr>
          <p:cNvPr id="296977" name="Text Box 17">
            <a:extLst>
              <a:ext uri="{FF2B5EF4-FFF2-40B4-BE49-F238E27FC236}">
                <a16:creationId xmlns:a16="http://schemas.microsoft.com/office/drawing/2014/main" id="{0F0A7B34-E51E-2080-215D-61D7A829F66B}"/>
              </a:ext>
            </a:extLst>
          </p:cNvPr>
          <p:cNvSpPr txBox="1">
            <a:spLocks noChangeArrowheads="1"/>
          </p:cNvSpPr>
          <p:nvPr/>
        </p:nvSpPr>
        <p:spPr bwMode="auto">
          <a:xfrm rot="5400000">
            <a:off x="6369843" y="3948907"/>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Galileo</a:t>
            </a:r>
          </a:p>
        </p:txBody>
      </p:sp>
      <p:pic>
        <p:nvPicPr>
          <p:cNvPr id="296979" name="Picture 19">
            <a:extLst>
              <a:ext uri="{FF2B5EF4-FFF2-40B4-BE49-F238E27FC236}">
                <a16:creationId xmlns:a16="http://schemas.microsoft.com/office/drawing/2014/main" id="{584AB1D0-7FF5-2D24-FC8F-8E51D1E7CB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51413" y="3732213"/>
            <a:ext cx="1617662" cy="1855787"/>
          </a:xfrm>
          <a:prstGeom prst="rect">
            <a:avLst/>
          </a:prstGeom>
          <a:noFill/>
          <a:extLst>
            <a:ext uri="{909E8E84-426E-40DD-AFC4-6F175D3DCCD1}">
              <a14:hiddenFill xmlns:a14="http://schemas.microsoft.com/office/drawing/2010/main">
                <a:solidFill>
                  <a:srgbClr val="FFFFFF"/>
                </a:solidFill>
              </a14:hiddenFill>
            </a:ext>
          </a:extLst>
        </p:spPr>
      </p:pic>
      <p:sp>
        <p:nvSpPr>
          <p:cNvPr id="296980" name="Text Box 20">
            <a:extLst>
              <a:ext uri="{FF2B5EF4-FFF2-40B4-BE49-F238E27FC236}">
                <a16:creationId xmlns:a16="http://schemas.microsoft.com/office/drawing/2014/main" id="{F92B32DE-98CF-3087-D51F-E65E7131DE9A}"/>
              </a:ext>
            </a:extLst>
          </p:cNvPr>
          <p:cNvSpPr txBox="1">
            <a:spLocks noChangeArrowheads="1"/>
          </p:cNvSpPr>
          <p:nvPr/>
        </p:nvSpPr>
        <p:spPr bwMode="auto">
          <a:xfrm rot="5400000">
            <a:off x="4423568" y="396478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Kepler</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132" name="Group 28">
            <a:extLst>
              <a:ext uri="{FF2B5EF4-FFF2-40B4-BE49-F238E27FC236}">
                <a16:creationId xmlns:a16="http://schemas.microsoft.com/office/drawing/2014/main" id="{23DD8810-665E-9947-F6AB-D0C440299A85}"/>
              </a:ext>
            </a:extLst>
          </p:cNvPr>
          <p:cNvGraphicFramePr>
            <a:graphicFrameLocks noGrp="1"/>
          </p:cNvGraphicFramePr>
          <p:nvPr/>
        </p:nvGraphicFramePr>
        <p:xfrm>
          <a:off x="928688" y="1758950"/>
          <a:ext cx="7286625" cy="3840480"/>
        </p:xfrm>
        <a:graphic>
          <a:graphicData uri="http://schemas.openxmlformats.org/drawingml/2006/table">
            <a:tbl>
              <a:tblPr/>
              <a:tblGrid>
                <a:gridCol w="3643312">
                  <a:extLst>
                    <a:ext uri="{9D8B030D-6E8A-4147-A177-3AD203B41FA5}">
                      <a16:colId xmlns:a16="http://schemas.microsoft.com/office/drawing/2014/main" val="3167966785"/>
                    </a:ext>
                  </a:extLst>
                </a:gridCol>
                <a:gridCol w="3643313">
                  <a:extLst>
                    <a:ext uri="{9D8B030D-6E8A-4147-A177-3AD203B41FA5}">
                      <a16:colId xmlns:a16="http://schemas.microsoft.com/office/drawing/2014/main" val="385556751"/>
                    </a:ext>
                  </a:extLst>
                </a:gridCol>
              </a:tblGrid>
              <a:tr h="220663">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Πλάτωνας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Αριστοτέλης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920328"/>
                  </a:ext>
                </a:extLst>
              </a:tr>
              <a:tr h="1549400">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pP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"Προσέγγιση "από πάνω προς τα κάτω</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Ξεκινάμε με μια ιδέα</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Παρατήρηση φορτωμένη με θεωρία</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Ορθολογική παράδοση</a:t>
                      </a: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ΕΠΑΓΩΓΙΚΌΣ ΣΥΛΛΟΓΙΣΜΌΣ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Προσέγγιση εκ των κάτω προς τα πάνω</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Εξαγωγή συμπερασμάτων από την παρατήρηση</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Εμπειρική παράδοση</a:t>
                      </a:r>
                      <a:br>
                        <a:rPr kumimoji="0" lang="en-US" altLang="el-GR" sz="1800" b="1" i="0" u="none" strike="noStrike" cap="none" normalizeH="0" baseline="0">
                          <a:ln>
                            <a:noFill/>
                          </a:ln>
                          <a:solidFill>
                            <a:schemeClr val="tx1"/>
                          </a:solidFill>
                          <a:effectLst/>
                          <a:latin typeface="Arial" panose="020B0604020202020204" pitchFamily="34" charset="0"/>
                        </a:rPr>
                      </a:br>
                      <a:br>
                        <a:rPr kumimoji="0" lang="en-US" altLang="el-GR" sz="1800" b="1" i="0" u="none" strike="noStrike" cap="none" normalizeH="0" baseline="0">
                          <a:ln>
                            <a:noFill/>
                          </a:ln>
                          <a:solidFill>
                            <a:schemeClr val="tx1"/>
                          </a:solidFill>
                          <a:effectLst/>
                          <a:latin typeface="Arial" panose="020B0604020202020204" pitchFamily="34" charset="0"/>
                        </a:rPr>
                      </a:br>
                      <a:r>
                        <a:rPr kumimoji="0" lang="en-US" altLang="el-GR" sz="1800" b="1" i="0" u="none" strike="noStrike" cap="none" normalizeH="0" baseline="0">
                          <a:ln>
                            <a:noFill/>
                          </a:ln>
                          <a:solidFill>
                            <a:schemeClr val="tx1"/>
                          </a:solidFill>
                          <a:effectLst/>
                          <a:latin typeface="Arial" panose="020B0604020202020204" pitchFamily="34" charset="0"/>
                        </a:rPr>
                        <a:t>ΕΠΑΓΩΓΙΚΉ ΣΥΛΛΟΓΙΣΤΙΚΉ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9903948"/>
                  </a:ext>
                </a:extLst>
              </a:tr>
              <a:tr h="260350">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Ρενέ Ντεκάρτ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el-GR" sz="1800" b="1" i="0" u="sng" strike="noStrike" cap="none" normalizeH="0" baseline="0">
                          <a:ln>
                            <a:noFill/>
                          </a:ln>
                          <a:solidFill>
                            <a:schemeClr val="tx1"/>
                          </a:solidFill>
                          <a:effectLst/>
                          <a:latin typeface="Arial" panose="020B0604020202020204" pitchFamily="34" charset="0"/>
                        </a:rPr>
                        <a:t>Σερ Φράνσις Μπέικον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9455199"/>
                  </a:ext>
                </a:extLst>
              </a:tr>
            </a:tbl>
          </a:graphicData>
        </a:graphic>
      </p:graphicFrame>
      <p:sp>
        <p:nvSpPr>
          <p:cNvPr id="303119" name="Rectangle 15">
            <a:extLst>
              <a:ext uri="{FF2B5EF4-FFF2-40B4-BE49-F238E27FC236}">
                <a16:creationId xmlns:a16="http://schemas.microsoft.com/office/drawing/2014/main" id="{370026B8-67B8-C7E4-8C8E-85DA5391B2DD}"/>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Η επιστημονική επανάσταση</a:t>
            </a:r>
          </a:p>
        </p:txBody>
      </p:sp>
      <p:pic>
        <p:nvPicPr>
          <p:cNvPr id="303129" name="Picture 25">
            <a:extLst>
              <a:ext uri="{FF2B5EF4-FFF2-40B4-BE49-F238E27FC236}">
                <a16:creationId xmlns:a16="http://schemas.microsoft.com/office/drawing/2014/main" id="{53278347-1F49-709B-90CC-7692A02317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8205" y="5250480"/>
            <a:ext cx="1279525" cy="1492250"/>
          </a:xfrm>
          <a:prstGeom prst="rect">
            <a:avLst/>
          </a:prstGeom>
          <a:noFill/>
          <a:extLst>
            <a:ext uri="{909E8E84-426E-40DD-AFC4-6F175D3DCCD1}">
              <a14:hiddenFill xmlns:a14="http://schemas.microsoft.com/office/drawing/2010/main">
                <a:solidFill>
                  <a:srgbClr val="FFFFFF"/>
                </a:solidFill>
              </a14:hiddenFill>
            </a:ext>
          </a:extLst>
        </p:spPr>
      </p:pic>
      <p:pic>
        <p:nvPicPr>
          <p:cNvPr id="303135" name="Picture 31">
            <a:extLst>
              <a:ext uri="{FF2B5EF4-FFF2-40B4-BE49-F238E27FC236}">
                <a16:creationId xmlns:a16="http://schemas.microsoft.com/office/drawing/2014/main" id="{BAA0FA0C-9D41-0DA3-5655-46F045C10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799"/>
          <a:stretch>
            <a:fillRect/>
          </a:stretch>
        </p:blipFill>
        <p:spPr bwMode="auto">
          <a:xfrm>
            <a:off x="5938110" y="5587254"/>
            <a:ext cx="1408113" cy="1500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FE34CD61-E4A9-4200-9997-18208AF1DF02}"/>
              </a:ext>
            </a:extLst>
          </p:cNvPr>
          <p:cNvSpPr>
            <a:spLocks noChangeArrowheads="1"/>
          </p:cNvSpPr>
          <p:nvPr/>
        </p:nvSpPr>
        <p:spPr bwMode="auto">
          <a:xfrm>
            <a:off x="8493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Σερ Φράνσις Μπέικον: Bacon: Induction</a:t>
            </a:r>
          </a:p>
        </p:txBody>
      </p:sp>
      <p:sp>
        <p:nvSpPr>
          <p:cNvPr id="301059" name="Text Box 3">
            <a:extLst>
              <a:ext uri="{FF2B5EF4-FFF2-40B4-BE49-F238E27FC236}">
                <a16:creationId xmlns:a16="http://schemas.microsoft.com/office/drawing/2014/main" id="{F4270975-4E80-FD65-554C-099A855F708B}"/>
              </a:ext>
            </a:extLst>
          </p:cNvPr>
          <p:cNvSpPr txBox="1">
            <a:spLocks noChangeArrowheads="1"/>
          </p:cNvSpPr>
          <p:nvPr/>
        </p:nvSpPr>
        <p:spPr bwMode="auto">
          <a:xfrm>
            <a:off x="684213" y="1763713"/>
            <a:ext cx="60134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u="sng">
                <a:sym typeface="Wingdings" panose="05000000000000000000" pitchFamily="2" charset="2"/>
              </a:rPr>
              <a:t>Τι είναι η επαγωγή;</a:t>
            </a:r>
            <a:br>
              <a:rPr lang="en-US" altLang="el-GR" u="sng">
                <a:sym typeface="Wingdings" panose="05000000000000000000" pitchFamily="2" charset="2"/>
              </a:rPr>
            </a:br>
            <a:r>
              <a:rPr lang="en-US" altLang="el-GR">
                <a:sym typeface="Wingdings" panose="05000000000000000000" pitchFamily="2" charset="2"/>
              </a:rPr>
              <a:t>Ο επαγωγικός συλλογισμός ξεκινά με μια παρατήρηση. Η επαναλαμβανόμενη παρατήρηση οδηγεί στο συμπέρασμα ότι: </a:t>
            </a:r>
            <a:r>
              <a:rPr lang="en-US" altLang="el-GR" u="sng">
                <a:sym typeface="Wingdings" panose="05000000000000000000" pitchFamily="2" charset="2"/>
              </a:rPr>
              <a:t>Όλοι οι κύκνοι που παρατηρήθηκαν είναι λευκοί </a:t>
            </a:r>
            <a:r>
              <a:rPr lang="en-US" altLang="el-GR">
                <a:sym typeface="Wingdings" panose="05000000000000000000" pitchFamily="2" charset="2"/>
              </a:rPr>
              <a:t>(ειδική δήλωση) </a:t>
            </a:r>
            <a:r>
              <a:rPr lang="en-US" altLang="el-GR" u="sng">
                <a:sym typeface="Wingdings" panose="05000000000000000000" pitchFamily="2" charset="2"/>
              </a:rPr>
              <a:t>Επομένως, όλοι οι κύκνοι είναι λευκοί </a:t>
            </a:r>
            <a:r>
              <a:rPr lang="en-US" altLang="el-GR">
                <a:sym typeface="Wingdings" panose="05000000000000000000" pitchFamily="2" charset="2"/>
              </a:rPr>
              <a:t>(γενική δήλωση)</a:t>
            </a:r>
          </a:p>
        </p:txBody>
      </p:sp>
      <p:sp>
        <p:nvSpPr>
          <p:cNvPr id="301060" name="Text Box 4">
            <a:extLst>
              <a:ext uri="{FF2B5EF4-FFF2-40B4-BE49-F238E27FC236}">
                <a16:creationId xmlns:a16="http://schemas.microsoft.com/office/drawing/2014/main" id="{948FD074-6289-65E3-3997-E27C035F88A2}"/>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sp>
        <p:nvSpPr>
          <p:cNvPr id="301062" name="Text Box 6">
            <a:extLst>
              <a:ext uri="{FF2B5EF4-FFF2-40B4-BE49-F238E27FC236}">
                <a16:creationId xmlns:a16="http://schemas.microsoft.com/office/drawing/2014/main" id="{12C13967-0E57-96A3-2359-529D7474E0C7}"/>
              </a:ext>
            </a:extLst>
          </p:cNvPr>
          <p:cNvSpPr txBox="1">
            <a:spLocks noChangeArrowheads="1"/>
          </p:cNvSpPr>
          <p:nvPr/>
        </p:nvSpPr>
        <p:spPr bwMode="auto">
          <a:xfrm rot="5400000">
            <a:off x="6471444" y="1861344"/>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Μπέικον</a:t>
            </a:r>
          </a:p>
        </p:txBody>
      </p:sp>
      <p:pic>
        <p:nvPicPr>
          <p:cNvPr id="301064" name="Picture 8">
            <a:extLst>
              <a:ext uri="{FF2B5EF4-FFF2-40B4-BE49-F238E27FC236}">
                <a16:creationId xmlns:a16="http://schemas.microsoft.com/office/drawing/2014/main" id="{358707C3-B33E-976D-115B-32D43CC592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86588" y="1608138"/>
            <a:ext cx="135255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301069" name="Picture 13">
            <a:extLst>
              <a:ext uri="{FF2B5EF4-FFF2-40B4-BE49-F238E27FC236}">
                <a16:creationId xmlns:a16="http://schemas.microsoft.com/office/drawing/2014/main" id="{2B11C67F-FFAE-2B59-0BB7-2496F6547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21" t="3865" r="5701" b="5476"/>
          <a:stretch>
            <a:fillRect/>
          </a:stretch>
        </p:blipFill>
        <p:spPr bwMode="auto">
          <a:xfrm>
            <a:off x="2522538" y="3505200"/>
            <a:ext cx="4103687" cy="2897188"/>
          </a:xfrm>
          <a:prstGeom prst="rect">
            <a:avLst/>
          </a:prstGeom>
          <a:noFill/>
          <a:ln w="9525">
            <a:solidFill>
              <a:srgbClr val="000000"/>
            </a:solidFill>
            <a:miter lim="800000"/>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70" name="Text Box 14">
            <a:extLst>
              <a:ext uri="{FF2B5EF4-FFF2-40B4-BE49-F238E27FC236}">
                <a16:creationId xmlns:a16="http://schemas.microsoft.com/office/drawing/2014/main" id="{3586165F-4F35-918C-9AFC-C79152BE4D36}"/>
              </a:ext>
            </a:extLst>
          </p:cNvPr>
          <p:cNvSpPr txBox="1">
            <a:spLocks noChangeArrowheads="1"/>
          </p:cNvSpPr>
          <p:nvPr/>
        </p:nvSpPr>
        <p:spPr bwMode="auto">
          <a:xfrm>
            <a:off x="5391150" y="3563938"/>
            <a:ext cx="1077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l-GR" sz="1000" i="1">
                <a:solidFill>
                  <a:srgbClr val="000000"/>
                </a:solidFill>
              </a:rPr>
              <a:t>Παρατήρηση(ες)</a:t>
            </a:r>
          </a:p>
        </p:txBody>
      </p:sp>
      <p:sp>
        <p:nvSpPr>
          <p:cNvPr id="301072" name="AutoShape 16">
            <a:extLst>
              <a:ext uri="{FF2B5EF4-FFF2-40B4-BE49-F238E27FC236}">
                <a16:creationId xmlns:a16="http://schemas.microsoft.com/office/drawing/2014/main" id="{5D39CB90-0267-34F5-E52F-81B6F96B2FB3}"/>
              </a:ext>
            </a:extLst>
          </p:cNvPr>
          <p:cNvSpPr>
            <a:spLocks noChangeArrowheads="1"/>
          </p:cNvSpPr>
          <p:nvPr/>
        </p:nvSpPr>
        <p:spPr bwMode="auto">
          <a:xfrm rot="900000">
            <a:off x="5726113" y="3816350"/>
            <a:ext cx="484187" cy="1138238"/>
          </a:xfrm>
          <a:prstGeom prst="downArrow">
            <a:avLst>
              <a:gd name="adj1" fmla="val 50000"/>
              <a:gd name="adj2" fmla="val 5877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a:t>1</a:t>
            </a:r>
          </a:p>
        </p:txBody>
      </p:sp>
      <p:sp>
        <p:nvSpPr>
          <p:cNvPr id="301073" name="AutoShape 17">
            <a:extLst>
              <a:ext uri="{FF2B5EF4-FFF2-40B4-BE49-F238E27FC236}">
                <a16:creationId xmlns:a16="http://schemas.microsoft.com/office/drawing/2014/main" id="{67F2C201-1DA4-0053-48CC-E133773D4E0D}"/>
              </a:ext>
            </a:extLst>
          </p:cNvPr>
          <p:cNvSpPr>
            <a:spLocks noChangeArrowheads="1"/>
          </p:cNvSpPr>
          <p:nvPr/>
        </p:nvSpPr>
        <p:spPr bwMode="auto">
          <a:xfrm flipH="1">
            <a:off x="2978150" y="4264025"/>
            <a:ext cx="2732088" cy="606425"/>
          </a:xfrm>
          <a:prstGeom prst="curvedDownArrow">
            <a:avLst>
              <a:gd name="adj1" fmla="val 68475"/>
              <a:gd name="adj2" fmla="val 182608"/>
              <a:gd name="adj3" fmla="val 54356"/>
            </a:avLst>
          </a:prstGeom>
          <a:solidFill>
            <a:schemeClr val="accent1"/>
          </a:solidFill>
          <a:ln w="9525">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altLang="el-GR"/>
          </a:p>
        </p:txBody>
      </p:sp>
      <p:sp>
        <p:nvSpPr>
          <p:cNvPr id="301074" name="Text Box 18">
            <a:extLst>
              <a:ext uri="{FF2B5EF4-FFF2-40B4-BE49-F238E27FC236}">
                <a16:creationId xmlns:a16="http://schemas.microsoft.com/office/drawing/2014/main" id="{3DDA7661-31B0-0091-6789-DF050FC86627}"/>
              </a:ext>
            </a:extLst>
          </p:cNvPr>
          <p:cNvSpPr txBox="1">
            <a:spLocks noChangeArrowheads="1"/>
          </p:cNvSpPr>
          <p:nvPr/>
        </p:nvSpPr>
        <p:spPr bwMode="auto">
          <a:xfrm>
            <a:off x="3354388" y="4491038"/>
            <a:ext cx="45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altLang="el-GR"/>
              <a:t>2</a:t>
            </a:r>
          </a:p>
        </p:txBody>
      </p:sp>
      <p:sp>
        <p:nvSpPr>
          <p:cNvPr id="301075" name="AutoShape 19">
            <a:extLst>
              <a:ext uri="{FF2B5EF4-FFF2-40B4-BE49-F238E27FC236}">
                <a16:creationId xmlns:a16="http://schemas.microsoft.com/office/drawing/2014/main" id="{29658348-BE2E-B8F9-9B66-11B9303788FC}"/>
              </a:ext>
            </a:extLst>
          </p:cNvPr>
          <p:cNvSpPr>
            <a:spLocks noChangeArrowheads="1"/>
          </p:cNvSpPr>
          <p:nvPr/>
        </p:nvSpPr>
        <p:spPr bwMode="auto">
          <a:xfrm rot="10800000" flipH="1">
            <a:off x="3130550" y="5251450"/>
            <a:ext cx="1897063" cy="606425"/>
          </a:xfrm>
          <a:prstGeom prst="curvedDownArrow">
            <a:avLst>
              <a:gd name="adj1" fmla="val 47547"/>
              <a:gd name="adj2" fmla="val 126796"/>
              <a:gd name="adj3" fmla="val 54356"/>
            </a:avLst>
          </a:prstGeom>
          <a:solidFill>
            <a:schemeClr val="accent1"/>
          </a:solidFill>
          <a:ln w="9525">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a:endParaRPr lang="en-US" altLang="el-GR"/>
          </a:p>
        </p:txBody>
      </p:sp>
      <p:sp>
        <p:nvSpPr>
          <p:cNvPr id="301076" name="Text Box 20">
            <a:extLst>
              <a:ext uri="{FF2B5EF4-FFF2-40B4-BE49-F238E27FC236}">
                <a16:creationId xmlns:a16="http://schemas.microsoft.com/office/drawing/2014/main" id="{15DAAD4C-EF87-DEE7-3CC4-FDEBDF975F5E}"/>
              </a:ext>
            </a:extLst>
          </p:cNvPr>
          <p:cNvSpPr txBox="1">
            <a:spLocks noChangeArrowheads="1"/>
          </p:cNvSpPr>
          <p:nvPr/>
        </p:nvSpPr>
        <p:spPr bwMode="auto">
          <a:xfrm>
            <a:off x="4383088" y="5249863"/>
            <a:ext cx="4587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a:t>3</a:t>
            </a:r>
          </a:p>
        </p:txBody>
      </p:sp>
      <p:sp>
        <p:nvSpPr>
          <p:cNvPr id="301077" name="Text Box 21">
            <a:extLst>
              <a:ext uri="{FF2B5EF4-FFF2-40B4-BE49-F238E27FC236}">
                <a16:creationId xmlns:a16="http://schemas.microsoft.com/office/drawing/2014/main" id="{C8B69B9E-C630-A1AF-B53E-956055F7B6A1}"/>
              </a:ext>
            </a:extLst>
          </p:cNvPr>
          <p:cNvSpPr txBox="1">
            <a:spLocks noChangeArrowheads="1"/>
          </p:cNvSpPr>
          <p:nvPr/>
        </p:nvSpPr>
        <p:spPr bwMode="auto">
          <a:xfrm rot="5400000">
            <a:off x="1961356" y="3720307"/>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71A2D20-BB56-8FF5-B61F-CFDA39A90EA2}"/>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200" dirty="0" err="1"/>
              <a:t>Τι</a:t>
            </a:r>
            <a:r>
              <a:rPr lang="en-US" altLang="el-GR" sz="3200" dirty="0"/>
              <a:t> </a:t>
            </a:r>
            <a:r>
              <a:rPr lang="en-US" altLang="el-GR" sz="3200" dirty="0" err="1"/>
              <a:t>είν</a:t>
            </a:r>
            <a:r>
              <a:rPr lang="en-US" altLang="el-GR" sz="3200" dirty="0"/>
              <a:t>αι η Φιλοσοφία;</a:t>
            </a:r>
          </a:p>
        </p:txBody>
      </p:sp>
      <p:sp>
        <p:nvSpPr>
          <p:cNvPr id="2" name="Θέση περιεχομένου 1">
            <a:extLst>
              <a:ext uri="{FF2B5EF4-FFF2-40B4-BE49-F238E27FC236}">
                <a16:creationId xmlns:a16="http://schemas.microsoft.com/office/drawing/2014/main" id="{8C19EF93-6BA8-6178-3CF8-1209E925B310}"/>
              </a:ext>
            </a:extLst>
          </p:cNvPr>
          <p:cNvSpPr>
            <a:spLocks noGrp="1"/>
          </p:cNvSpPr>
          <p:nvPr>
            <p:ph/>
          </p:nvPr>
        </p:nvSpPr>
        <p:spPr>
          <a:xfrm>
            <a:off x="633316" y="1988273"/>
            <a:ext cx="7886700" cy="5811838"/>
          </a:xfrm>
        </p:spPr>
        <p:txBody>
          <a:bodyPr/>
          <a:lstStyle/>
          <a:p>
            <a:pPr algn="l"/>
            <a:r>
              <a:rPr lang="el-GR" sz="1600" b="1" dirty="0">
                <a:solidFill>
                  <a:srgbClr val="CC0000"/>
                </a:solidFill>
                <a:effectLst/>
              </a:rPr>
              <a:t>Φιλοσοφία</a:t>
            </a:r>
            <a:r>
              <a:rPr lang="el-GR" sz="1600" b="0" dirty="0">
                <a:effectLst/>
              </a:rPr>
              <a:t> είναι η επιστήμη που ασχολείται με ερωτήματα, προβλήματα ή απορίες που μπορούμε να αποκαλέσουμε </a:t>
            </a:r>
            <a:r>
              <a:rPr lang="el-GR" sz="1600" b="0" i="1" dirty="0">
                <a:effectLst/>
              </a:rPr>
              <a:t>οριακά, θεμελιώδη, ή έσχατα,</a:t>
            </a:r>
            <a:r>
              <a:rPr lang="el-GR" sz="1600" b="0" dirty="0">
                <a:effectLst/>
              </a:rPr>
              <a:t> όπως αυτά της ύπαρξης, γνώσης, αξίας, αιτίας, γλώσσας και του νου.</a:t>
            </a:r>
            <a:endParaRPr lang="el-GR" sz="1600" dirty="0">
              <a:effectLst/>
            </a:endParaRPr>
          </a:p>
          <a:p>
            <a:pPr algn="l"/>
            <a:r>
              <a:rPr lang="el-GR" sz="1600" b="0" dirty="0">
                <a:effectLst/>
              </a:rPr>
              <a:t>Ξεχωρίζει από άλλους τρόπους αντιμετώπισης των παραπάνω προβλημάτων, από την κριτική και γενικώς συστηματική προσέγγιση των θεμάτων και την οικοδόμησή της πάνω σε λογικές εξηγήσεις.</a:t>
            </a:r>
            <a:br>
              <a:rPr lang="el-GR" sz="1600" b="0" dirty="0">
                <a:effectLst/>
              </a:rPr>
            </a:br>
            <a:endParaRPr lang="el-GR" sz="1600" dirty="0">
              <a:effectLst/>
            </a:endParaRPr>
          </a:p>
          <a:p>
            <a:pPr algn="l"/>
            <a:r>
              <a:rPr lang="el-GR" sz="1600" b="0" dirty="0">
                <a:effectLst/>
              </a:rPr>
              <a:t>Η λέξη φιλοσοφία ετυμολογικώς είναι σύνθετη και προέρχεται από το αρχαίο ελληνικό </a:t>
            </a:r>
            <a:r>
              <a:rPr lang="el-GR" sz="1600" b="0" dirty="0" err="1">
                <a:effectLst/>
              </a:rPr>
              <a:t>φιλείν</a:t>
            </a:r>
            <a:r>
              <a:rPr lang="el-GR" sz="1600" b="0" dirty="0">
                <a:effectLst/>
              </a:rPr>
              <a:t> (αγαπώ) και τη λέξη σοφία, δηλαδή αγάπη για τη σοφία. Τον όρο εισήγαγε ο μεγάλος Προσωκρατικός Φιλόσοφος και Μαθηματικός, Πυθαγόρας. </a:t>
            </a:r>
            <a:endParaRPr lang="el-GR" sz="1600" dirty="0">
              <a:effectLst/>
            </a:endParaRPr>
          </a:p>
          <a:p>
            <a:pPr algn="l"/>
            <a:r>
              <a:rPr lang="el-GR" sz="1600" b="0" dirty="0">
                <a:effectLst/>
              </a:rPr>
              <a:t>Η φιλοσοφία μάς ανοίγει νέους δρόμους και αναζητά απαντήσεις σε ερωτήματα που πιθανώς ξεπερνούν τις ανθρώπινες γνωστικές δυνατότητες, βοηθώντας στη διερεύνηση των ορίων της ανθρώπινης σκέψης, ακόμα και όταν δεν φτάνει σε κάποιο αποτέλεσμα ο επαγωγικός της προβληματισμός. </a:t>
            </a:r>
            <a:endParaRPr lang="el-GR" sz="1600" dirty="0">
              <a:effectLst/>
            </a:endParaRPr>
          </a:p>
          <a:p>
            <a:endParaRPr lang="el-GR"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4747E8BF-99C6-C074-3AA7-492ECD50CBC0}"/>
              </a:ext>
            </a:extLst>
          </p:cNvPr>
          <p:cNvSpPr>
            <a:spLocks noChangeArrowheads="1"/>
          </p:cNvSpPr>
          <p:nvPr/>
        </p:nvSpPr>
        <p:spPr bwMode="auto">
          <a:xfrm>
            <a:off x="8493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Προβλήματα με την επαγωγή</a:t>
            </a:r>
          </a:p>
        </p:txBody>
      </p:sp>
      <p:sp>
        <p:nvSpPr>
          <p:cNvPr id="307203" name="Text Box 3">
            <a:extLst>
              <a:ext uri="{FF2B5EF4-FFF2-40B4-BE49-F238E27FC236}">
                <a16:creationId xmlns:a16="http://schemas.microsoft.com/office/drawing/2014/main" id="{6B3F628A-C943-FFCF-9DC9-BDDF3B781F1C}"/>
              </a:ext>
            </a:extLst>
          </p:cNvPr>
          <p:cNvSpPr txBox="1">
            <a:spLocks noChangeArrowheads="1"/>
          </p:cNvSpPr>
          <p:nvPr/>
        </p:nvSpPr>
        <p:spPr bwMode="auto">
          <a:xfrm>
            <a:off x="684213" y="1763713"/>
            <a:ext cx="52546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Υπάρχουν αδυναμίες στην επαγωγική μέθοδο συλλογισμού, για παράδειγμα, εξετάζοντας το επιχείρημά μας:</a:t>
            </a:r>
            <a:br>
              <a:rPr lang="en-US" altLang="el-GR">
                <a:sym typeface="Wingdings" panose="05000000000000000000" pitchFamily="2" charset="2"/>
              </a:rPr>
            </a:br>
            <a:r>
              <a:rPr lang="en-US" altLang="el-GR" u="sng">
                <a:sym typeface="Wingdings" panose="05000000000000000000" pitchFamily="2" charset="2"/>
              </a:rPr>
              <a:t>Επομένως, όλοι οι κύκνοι είναι λευκοί </a:t>
            </a:r>
            <a:r>
              <a:rPr lang="en-US" altLang="el-GR">
                <a:sym typeface="Wingdings" panose="05000000000000000000" pitchFamily="2" charset="2"/>
              </a:rPr>
              <a:t>(γενική δήλωση).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Τι θα συνέβαινε αν μέναμε στην Ευρώπη και βλέπαμε μόνο λευκούς κύκνους κατά τη διάρκεια της ζωής μας;</a:t>
            </a:r>
            <a:br>
              <a:rPr lang="en-US" altLang="el-GR">
                <a:sym typeface="Wingdings" panose="05000000000000000000" pitchFamily="2" charset="2"/>
              </a:rPr>
            </a:br>
            <a:r>
              <a:rPr lang="en-US" altLang="el-GR">
                <a:sym typeface="Wingdings" panose="05000000000000000000" pitchFamily="2" charset="2"/>
              </a:rPr>
              <a:t>ΣΥΜΠΕΡΑΣΜΑ: Όλοι οι κύκνοι είναι λευκοί.</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Τι θα συνέβαινε αν πηγαίναμε στην Αυστραλία και βλέπαμε έναν μαύρο κύκνο; </a:t>
            </a:r>
            <a:br>
              <a:rPr lang="en-US" altLang="el-GR">
                <a:sym typeface="Wingdings" panose="05000000000000000000" pitchFamily="2" charset="2"/>
              </a:rPr>
            </a:br>
            <a:r>
              <a:rPr lang="en-US" altLang="el-GR">
                <a:sym typeface="Wingdings" panose="05000000000000000000" pitchFamily="2" charset="2"/>
              </a:rPr>
              <a:t>ΣΥΜΠΕΡΑΣΜΑ: Κάναμε λάθος, ο συλλογισμός μας δεν είναι ορθός.</a:t>
            </a:r>
          </a:p>
        </p:txBody>
      </p:sp>
      <p:sp>
        <p:nvSpPr>
          <p:cNvPr id="307204" name="Text Box 4">
            <a:extLst>
              <a:ext uri="{FF2B5EF4-FFF2-40B4-BE49-F238E27FC236}">
                <a16:creationId xmlns:a16="http://schemas.microsoft.com/office/drawing/2014/main" id="{69E3BE92-2934-B484-E5C5-A086B8C73B32}"/>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sp>
        <p:nvSpPr>
          <p:cNvPr id="307205" name="Text Box 5">
            <a:extLst>
              <a:ext uri="{FF2B5EF4-FFF2-40B4-BE49-F238E27FC236}">
                <a16:creationId xmlns:a16="http://schemas.microsoft.com/office/drawing/2014/main" id="{FC436DF3-1193-6C94-9F94-5F0705B7A6F3}"/>
              </a:ext>
            </a:extLst>
          </p:cNvPr>
          <p:cNvSpPr txBox="1">
            <a:spLocks noChangeArrowheads="1"/>
          </p:cNvSpPr>
          <p:nvPr/>
        </p:nvSpPr>
        <p:spPr bwMode="auto">
          <a:xfrm rot="5400000">
            <a:off x="5239544" y="2201069"/>
            <a:ext cx="16398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Κύκνος</a:t>
            </a:r>
            <a:br>
              <a:rPr lang="en-US" altLang="el-GR" sz="900" b="0">
                <a:solidFill>
                  <a:srgbClr val="969696"/>
                </a:solidFill>
                <a:latin typeface="Verdana" panose="020B0604030504040204" pitchFamily="34" charset="0"/>
              </a:rPr>
            </a:br>
            <a:r>
              <a:rPr lang="en-US" altLang="el-GR" sz="900" b="0">
                <a:solidFill>
                  <a:srgbClr val="969696"/>
                </a:solidFill>
                <a:latin typeface="Verdana" panose="020B0604030504040204" pitchFamily="34" charset="0"/>
              </a:rPr>
              <a:t>(</a:t>
            </a:r>
            <a:r>
              <a:rPr lang="en-US" altLang="el-GR" sz="900" b="0" i="1">
                <a:solidFill>
                  <a:srgbClr val="969696"/>
                </a:solidFill>
                <a:latin typeface="Verdana" panose="020B0604030504040204" pitchFamily="34" charset="0"/>
              </a:rPr>
              <a:t>Cygnus olor</a:t>
            </a:r>
            <a:r>
              <a:rPr lang="en-US" altLang="el-GR" sz="900" b="0">
                <a:solidFill>
                  <a:srgbClr val="969696"/>
                </a:solidFill>
                <a:latin typeface="Verdana" panose="020B0604030504040204" pitchFamily="34" charset="0"/>
              </a:rPr>
              <a:t>)</a:t>
            </a:r>
          </a:p>
        </p:txBody>
      </p:sp>
      <p:pic>
        <p:nvPicPr>
          <p:cNvPr id="307215" name="Picture 15">
            <a:extLst>
              <a:ext uri="{FF2B5EF4-FFF2-40B4-BE49-F238E27FC236}">
                <a16:creationId xmlns:a16="http://schemas.microsoft.com/office/drawing/2014/main" id="{D0E97633-FE03-D9CD-3455-2E9484A127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2050" y="1608138"/>
            <a:ext cx="1984375" cy="1493837"/>
          </a:xfrm>
          <a:prstGeom prst="rect">
            <a:avLst/>
          </a:prstGeom>
          <a:noFill/>
          <a:extLst>
            <a:ext uri="{909E8E84-426E-40DD-AFC4-6F175D3DCCD1}">
              <a14:hiddenFill xmlns:a14="http://schemas.microsoft.com/office/drawing/2010/main">
                <a:solidFill>
                  <a:srgbClr val="FFFFFF"/>
                </a:solidFill>
              </a14:hiddenFill>
            </a:ext>
          </a:extLst>
        </p:spPr>
      </p:pic>
      <p:pic>
        <p:nvPicPr>
          <p:cNvPr id="307216" name="Picture 16">
            <a:extLst>
              <a:ext uri="{FF2B5EF4-FFF2-40B4-BE49-F238E27FC236}">
                <a16:creationId xmlns:a16="http://schemas.microsoft.com/office/drawing/2014/main" id="{8FBA62D3-BD2E-2252-257C-14704F61A0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2050" y="3429000"/>
            <a:ext cx="1992313" cy="1563688"/>
          </a:xfrm>
          <a:prstGeom prst="rect">
            <a:avLst/>
          </a:prstGeom>
          <a:noFill/>
          <a:extLst>
            <a:ext uri="{909E8E84-426E-40DD-AFC4-6F175D3DCCD1}">
              <a14:hiddenFill xmlns:a14="http://schemas.microsoft.com/office/drawing/2010/main">
                <a:solidFill>
                  <a:srgbClr val="FFFFFF"/>
                </a:solidFill>
              </a14:hiddenFill>
            </a:ext>
          </a:extLst>
        </p:spPr>
      </p:pic>
      <p:sp>
        <p:nvSpPr>
          <p:cNvPr id="307217" name="Text Box 17">
            <a:extLst>
              <a:ext uri="{FF2B5EF4-FFF2-40B4-BE49-F238E27FC236}">
                <a16:creationId xmlns:a16="http://schemas.microsoft.com/office/drawing/2014/main" id="{0357359C-4C01-300B-0689-85CBCCD2CB13}"/>
              </a:ext>
            </a:extLst>
          </p:cNvPr>
          <p:cNvSpPr txBox="1">
            <a:spLocks noChangeArrowheads="1"/>
          </p:cNvSpPr>
          <p:nvPr/>
        </p:nvSpPr>
        <p:spPr bwMode="auto">
          <a:xfrm rot="5400000">
            <a:off x="4883944" y="4352131"/>
            <a:ext cx="23447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Κύκνος</a:t>
            </a:r>
            <a:br>
              <a:rPr lang="en-US" altLang="el-GR" sz="900" b="0">
                <a:solidFill>
                  <a:srgbClr val="969696"/>
                </a:solidFill>
                <a:latin typeface="Verdana" panose="020B0604030504040204" pitchFamily="34" charset="0"/>
              </a:rPr>
            </a:br>
            <a:r>
              <a:rPr lang="en-US" altLang="el-GR" sz="900" b="0">
                <a:solidFill>
                  <a:srgbClr val="969696"/>
                </a:solidFill>
                <a:latin typeface="Verdana" panose="020B0604030504040204" pitchFamily="34" charset="0"/>
              </a:rPr>
              <a:t>(</a:t>
            </a:r>
            <a:r>
              <a:rPr lang="en-US" altLang="el-GR" sz="900" b="0" i="1">
                <a:solidFill>
                  <a:srgbClr val="969696"/>
                </a:solidFill>
                <a:latin typeface="Verdana" panose="020B0604030504040204" pitchFamily="34" charset="0"/>
              </a:rPr>
              <a:t>Cygnus atratus</a:t>
            </a:r>
            <a:r>
              <a:rPr lang="en-US" altLang="el-GR" sz="900" b="0">
                <a:solidFill>
                  <a:srgbClr val="969696"/>
                </a:solidFill>
                <a:latin typeface="Verdana" panose="020B0604030504040204" pitchFamily="34" charset="0"/>
              </a:rPr>
              <a: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AA1909C2-A568-7F4A-C20B-CF3E8A207AD0}"/>
              </a:ext>
            </a:extLst>
          </p:cNvPr>
          <p:cNvSpPr>
            <a:spLocks noChangeArrowheads="1"/>
          </p:cNvSpPr>
          <p:nvPr/>
        </p:nvSpPr>
        <p:spPr bwMode="auto">
          <a:xfrm>
            <a:off x="8493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Προβλήματα με την επαγωγή</a:t>
            </a:r>
          </a:p>
        </p:txBody>
      </p:sp>
      <p:sp>
        <p:nvSpPr>
          <p:cNvPr id="317443" name="Text Box 3">
            <a:extLst>
              <a:ext uri="{FF2B5EF4-FFF2-40B4-BE49-F238E27FC236}">
                <a16:creationId xmlns:a16="http://schemas.microsoft.com/office/drawing/2014/main" id="{886478A6-6819-5C6F-E97A-3C15CE8D909A}"/>
              </a:ext>
            </a:extLst>
          </p:cNvPr>
          <p:cNvSpPr txBox="1">
            <a:spLocks noChangeArrowheads="1"/>
          </p:cNvSpPr>
          <p:nvPr/>
        </p:nvSpPr>
        <p:spPr bwMode="auto">
          <a:xfrm>
            <a:off x="684213" y="1763713"/>
            <a:ext cx="76073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Παρακάτω ένα άλλο παράδειγμα: Γιατί θα έπρεπε η 25η Δεκεμβρίου να είναι διαφορετική;</a:t>
            </a:r>
            <a:br>
              <a:rPr lang="en-US" altLang="el-GR">
                <a:sym typeface="Wingdings" panose="05000000000000000000" pitchFamily="2" charset="2"/>
              </a:rPr>
            </a:br>
            <a:r>
              <a:rPr lang="en-US" altLang="el-GR">
                <a:sym typeface="Wingdings" panose="05000000000000000000" pitchFamily="2" charset="2"/>
              </a:rPr>
              <a:t>Η επαγωγή αποδεικνύεται μοιραία </a:t>
            </a:r>
          </a:p>
        </p:txBody>
      </p:sp>
      <p:sp>
        <p:nvSpPr>
          <p:cNvPr id="317444" name="Text Box 4">
            <a:extLst>
              <a:ext uri="{FF2B5EF4-FFF2-40B4-BE49-F238E27FC236}">
                <a16:creationId xmlns:a16="http://schemas.microsoft.com/office/drawing/2014/main" id="{14A80B93-C3A6-5D46-264F-1C1126100D0D}"/>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sp>
        <p:nvSpPr>
          <p:cNvPr id="317445" name="Text Box 5">
            <a:extLst>
              <a:ext uri="{FF2B5EF4-FFF2-40B4-BE49-F238E27FC236}">
                <a16:creationId xmlns:a16="http://schemas.microsoft.com/office/drawing/2014/main" id="{BCEFFFFE-17D8-C531-DBEB-587AEB3E38D3}"/>
              </a:ext>
            </a:extLst>
          </p:cNvPr>
          <p:cNvSpPr txBox="1">
            <a:spLocks noChangeArrowheads="1"/>
          </p:cNvSpPr>
          <p:nvPr/>
        </p:nvSpPr>
        <p:spPr bwMode="auto">
          <a:xfrm rot="5400000">
            <a:off x="450056" y="4936332"/>
            <a:ext cx="16398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www.kidzone.ws</a:t>
            </a:r>
          </a:p>
        </p:txBody>
      </p:sp>
      <p:sp>
        <p:nvSpPr>
          <p:cNvPr id="317446" name="Text Box 6">
            <a:extLst>
              <a:ext uri="{FF2B5EF4-FFF2-40B4-BE49-F238E27FC236}">
                <a16:creationId xmlns:a16="http://schemas.microsoft.com/office/drawing/2014/main" id="{DDEF3797-F551-51A6-FF2B-54E958DF4243}"/>
              </a:ext>
            </a:extLst>
          </p:cNvPr>
          <p:cNvSpPr txBox="1">
            <a:spLocks noChangeArrowheads="1"/>
          </p:cNvSpPr>
          <p:nvPr/>
        </p:nvSpPr>
        <p:spPr bwMode="auto">
          <a:xfrm rot="5400000">
            <a:off x="4919662" y="5283201"/>
            <a:ext cx="1355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www.kidzone.ws</a:t>
            </a:r>
          </a:p>
        </p:txBody>
      </p:sp>
      <p:pic>
        <p:nvPicPr>
          <p:cNvPr id="317447" name="Picture 7">
            <a:extLst>
              <a:ext uri="{FF2B5EF4-FFF2-40B4-BE49-F238E27FC236}">
                <a16:creationId xmlns:a16="http://schemas.microsoft.com/office/drawing/2014/main" id="{799E2937-FFC7-C12B-B921-ED828BEEEA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1925" y="4348163"/>
            <a:ext cx="2001838" cy="2039937"/>
          </a:xfrm>
          <a:prstGeom prst="rect">
            <a:avLst/>
          </a:prstGeom>
          <a:noFill/>
          <a:extLst>
            <a:ext uri="{909E8E84-426E-40DD-AFC4-6F175D3DCCD1}">
              <a14:hiddenFill xmlns:a14="http://schemas.microsoft.com/office/drawing/2010/main">
                <a:solidFill>
                  <a:srgbClr val="FFFFFF"/>
                </a:solidFill>
              </a14:hiddenFill>
            </a:ext>
          </a:extLst>
        </p:spPr>
      </p:pic>
      <p:pic>
        <p:nvPicPr>
          <p:cNvPr id="317448" name="Picture 8">
            <a:extLst>
              <a:ext uri="{FF2B5EF4-FFF2-40B4-BE49-F238E27FC236}">
                <a16:creationId xmlns:a16="http://schemas.microsoft.com/office/drawing/2014/main" id="{06293215-4B9B-F67C-20EF-3D30ED08BC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5000" y="4784725"/>
            <a:ext cx="1992313" cy="1338263"/>
          </a:xfrm>
          <a:prstGeom prst="rect">
            <a:avLst/>
          </a:prstGeom>
          <a:noFill/>
          <a:extLst>
            <a:ext uri="{909E8E84-426E-40DD-AFC4-6F175D3DCCD1}">
              <a14:hiddenFill xmlns:a14="http://schemas.microsoft.com/office/drawing/2010/main">
                <a:solidFill>
                  <a:srgbClr val="FFFFFF"/>
                </a:solidFill>
              </a14:hiddenFill>
            </a:ext>
          </a:extLst>
        </p:spPr>
      </p:pic>
      <p:sp>
        <p:nvSpPr>
          <p:cNvPr id="317449" name="AutoShape 9">
            <a:extLst>
              <a:ext uri="{FF2B5EF4-FFF2-40B4-BE49-F238E27FC236}">
                <a16:creationId xmlns:a16="http://schemas.microsoft.com/office/drawing/2014/main" id="{BDB87A65-EC20-7952-51FA-56181D2FA69A}"/>
              </a:ext>
            </a:extLst>
          </p:cNvPr>
          <p:cNvSpPr>
            <a:spLocks noChangeArrowheads="1"/>
          </p:cNvSpPr>
          <p:nvPr/>
        </p:nvSpPr>
        <p:spPr bwMode="auto">
          <a:xfrm>
            <a:off x="4116388" y="5099050"/>
            <a:ext cx="941387"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l-GR" sz="1200"/>
          </a:p>
        </p:txBody>
      </p:sp>
      <p:sp>
        <p:nvSpPr>
          <p:cNvPr id="317450" name="Text Box 10">
            <a:extLst>
              <a:ext uri="{FF2B5EF4-FFF2-40B4-BE49-F238E27FC236}">
                <a16:creationId xmlns:a16="http://schemas.microsoft.com/office/drawing/2014/main" id="{1A2100E0-CDD4-5EC0-BD51-4594E1261A70}"/>
              </a:ext>
            </a:extLst>
          </p:cNvPr>
          <p:cNvSpPr txBox="1">
            <a:spLocks noChangeArrowheads="1"/>
          </p:cNvSpPr>
          <p:nvPr/>
        </p:nvSpPr>
        <p:spPr bwMode="auto">
          <a:xfrm>
            <a:off x="928688" y="3884613"/>
            <a:ext cx="3036887"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altLang="el-GR"/>
              <a:t>01 Ιανουαρίου-24 Δεκεμβρίου</a:t>
            </a:r>
          </a:p>
        </p:txBody>
      </p:sp>
      <p:sp>
        <p:nvSpPr>
          <p:cNvPr id="317451" name="Text Box 11">
            <a:extLst>
              <a:ext uri="{FF2B5EF4-FFF2-40B4-BE49-F238E27FC236}">
                <a16:creationId xmlns:a16="http://schemas.microsoft.com/office/drawing/2014/main" id="{86A078DC-0CEF-7E23-EAEA-FE85CE3743F2}"/>
              </a:ext>
            </a:extLst>
          </p:cNvPr>
          <p:cNvSpPr txBox="1">
            <a:spLocks noChangeArrowheads="1"/>
          </p:cNvSpPr>
          <p:nvPr/>
        </p:nvSpPr>
        <p:spPr bwMode="auto">
          <a:xfrm>
            <a:off x="5481638" y="3884613"/>
            <a:ext cx="2884487"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altLang="el-GR"/>
              <a:t>25 Δεκεμβρίου</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B1A48929-0306-13E6-EED2-8FBD55A31567}"/>
              </a:ext>
            </a:extLst>
          </p:cNvPr>
          <p:cNvSpPr>
            <a:spLocks noChangeArrowheads="1"/>
          </p:cNvSpPr>
          <p:nvPr/>
        </p:nvSpPr>
        <p:spPr bwMode="auto">
          <a:xfrm>
            <a:off x="8493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Προβλήματα με την επαγωγή: Χιουμ</a:t>
            </a:r>
          </a:p>
        </p:txBody>
      </p:sp>
      <p:sp>
        <p:nvSpPr>
          <p:cNvPr id="309251" name="Text Box 3">
            <a:extLst>
              <a:ext uri="{FF2B5EF4-FFF2-40B4-BE49-F238E27FC236}">
                <a16:creationId xmlns:a16="http://schemas.microsoft.com/office/drawing/2014/main" id="{26010EC1-5CF4-136A-EC00-509A90E863CB}"/>
              </a:ext>
            </a:extLst>
          </p:cNvPr>
          <p:cNvSpPr txBox="1">
            <a:spLocks noChangeArrowheads="1"/>
          </p:cNvSpPr>
          <p:nvPr/>
        </p:nvSpPr>
        <p:spPr bwMode="auto">
          <a:xfrm>
            <a:off x="684213" y="1763713"/>
            <a:ext cx="5481637"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Το παράδειγμα των κύκνων και της γαλοπούλας είναι και τα δύο βιαστικές γενικεύσεις, οι οποίες προϋποθέτουν ότι όλοι οι κύκνοι είναι λευκοί, και ως υγιής γαλοπούλα μπορώ να περιμένω να δω την επόμενη μέρα</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Ντέιβιντ Χιουμ (1711-1776), Σκωτσέζος φιλόσοφος, επεσήμανε αυτή την αδυναμία της επαγωγής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Ωστόσο, ο Χιουμ συμφωνούσε με τον Μπέικον ότι η γνώση πρέπει να αποκτάται εμπειρικά, μέσω της παρατήρησης, της εμπειρίας και του πειραματισμού.</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Παρά την αντίρρηση του Χιουμ και τα προβλήματα με την επαγωγή, βλέπουμε τρεις αιώνες μαζικής συλλογής επιστημονικών γνώσεων με τη χρήση της επαγωγής.</a:t>
            </a:r>
          </a:p>
        </p:txBody>
      </p:sp>
      <p:sp>
        <p:nvSpPr>
          <p:cNvPr id="309252" name="Text Box 4">
            <a:extLst>
              <a:ext uri="{FF2B5EF4-FFF2-40B4-BE49-F238E27FC236}">
                <a16:creationId xmlns:a16="http://schemas.microsoft.com/office/drawing/2014/main" id="{B9904A2F-5D23-D25F-46FD-2FC1D459DBF5}"/>
              </a:ext>
            </a:extLst>
          </p:cNvPr>
          <p:cNvSpPr txBox="1">
            <a:spLocks noChangeArrowheads="1"/>
          </p:cNvSpPr>
          <p:nvPr/>
        </p:nvSpPr>
        <p:spPr bwMode="auto">
          <a:xfrm>
            <a:off x="441325" y="5326063"/>
            <a:ext cx="819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l-GR"/>
          </a:p>
        </p:txBody>
      </p:sp>
      <p:pic>
        <p:nvPicPr>
          <p:cNvPr id="309272" name="Picture 24">
            <a:extLst>
              <a:ext uri="{FF2B5EF4-FFF2-40B4-BE49-F238E27FC236}">
                <a16:creationId xmlns:a16="http://schemas.microsoft.com/office/drawing/2014/main" id="{5C910AEF-6312-EBFE-3801-0F78829C01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2050" y="1608138"/>
            <a:ext cx="1974850" cy="2392362"/>
          </a:xfrm>
          <a:prstGeom prst="rect">
            <a:avLst/>
          </a:prstGeom>
          <a:noFill/>
          <a:extLst>
            <a:ext uri="{909E8E84-426E-40DD-AFC4-6F175D3DCCD1}">
              <a14:hiddenFill xmlns:a14="http://schemas.microsoft.com/office/drawing/2010/main">
                <a:solidFill>
                  <a:srgbClr val="FFFFFF"/>
                </a:solidFill>
              </a14:hiddenFill>
            </a:ext>
          </a:extLst>
        </p:spPr>
      </p:pic>
      <p:sp>
        <p:nvSpPr>
          <p:cNvPr id="309273" name="Text Box 25">
            <a:extLst>
              <a:ext uri="{FF2B5EF4-FFF2-40B4-BE49-F238E27FC236}">
                <a16:creationId xmlns:a16="http://schemas.microsoft.com/office/drawing/2014/main" id="{BB134298-AFC0-82C4-0828-41FCA909D2BF}"/>
              </a:ext>
            </a:extLst>
          </p:cNvPr>
          <p:cNvSpPr txBox="1">
            <a:spLocks noChangeArrowheads="1"/>
          </p:cNvSpPr>
          <p:nvPr/>
        </p:nvSpPr>
        <p:spPr bwMode="auto">
          <a:xfrm rot="5400000">
            <a:off x="5717382" y="1832769"/>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14DA0062-AA0F-A0C5-2053-10467AE8B99F}"/>
              </a:ext>
            </a:extLst>
          </p:cNvPr>
          <p:cNvSpPr>
            <a:spLocks noChangeArrowheads="1"/>
          </p:cNvSpPr>
          <p:nvPr/>
        </p:nvSpPr>
        <p:spPr bwMode="auto">
          <a:xfrm>
            <a:off x="7350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Εμπειρισμός vs Δόγμα (Επαγωγή vs Αγωγή)</a:t>
            </a:r>
          </a:p>
        </p:txBody>
      </p:sp>
      <p:sp>
        <p:nvSpPr>
          <p:cNvPr id="313347" name="Text Box 3">
            <a:extLst>
              <a:ext uri="{FF2B5EF4-FFF2-40B4-BE49-F238E27FC236}">
                <a16:creationId xmlns:a16="http://schemas.microsoft.com/office/drawing/2014/main" id="{E417A73F-873B-F4E0-F143-56D6CB2E36E1}"/>
              </a:ext>
            </a:extLst>
          </p:cNvPr>
          <p:cNvSpPr txBox="1">
            <a:spLocks noChangeArrowheads="1"/>
          </p:cNvSpPr>
          <p:nvPr/>
        </p:nvSpPr>
        <p:spPr bwMode="auto">
          <a:xfrm>
            <a:off x="684213" y="1763713"/>
            <a:ext cx="76073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Σερ Φράνσις Μπέικον τόνισε ότι η γνώση μπορεί να αποκτηθεί μόνο με την εμπειρία του κόσμου, δηλαδή με παρατηρήσεις, συλλογή δεδομένων, διεξαγωγή πειραμάτων (εμπειρισμός).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επαγωγική μέθοδος έρευνας ήταν σε αντίθεση με τις δογματικές διδασκαλίες της Εκκλησίας, οι οποίες έκαναν προκατειλημμένες, υποκειμενικές υποθέσεις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Εκκλησία είναι δογματική επειδή θεωρεί ότι η θρησκευτική γνώση είναι αληθινή και μπορεί να χρησιμοποιηθεί για την εξαγωγή επιστημονικών γνώσεων ή αληθειών.</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Ένα παράδειγμα αυτής της σύγκρουσης μπορεί να δει κανείς με την αντίδραση της Εκκλησίας στον Γαλιλαίο, αφού αυτός υποστήριξε την ιδέα του Κοπέρνικου για το ηλιοκεντρικό σύστημα (η Γη είναι το κέντρο και τα άλλα ουράνια σώματα περιστρέφονται γύρω της). </a:t>
            </a:r>
          </a:p>
          <a:p>
            <a:pPr>
              <a:spcBef>
                <a:spcPct val="50000"/>
              </a:spcBef>
              <a:buClr>
                <a:srgbClr val="808000"/>
              </a:buClr>
              <a:buFont typeface="Wingdings" panose="05000000000000000000" pitchFamily="2" charset="2"/>
              <a:buChar char="q"/>
            </a:pPr>
            <a:endParaRPr lang="en-US" altLang="el-GR">
              <a:sym typeface="Wingdings" panose="05000000000000000000" pitchFamily="2" charset="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18FADAD8-3111-9AB0-B5F4-05F60D7AD4F5}"/>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Εμπειρισμός vs Ορθολογισμός (Επαγωγή vs Αγωγή)</a:t>
            </a:r>
          </a:p>
        </p:txBody>
      </p:sp>
      <p:sp>
        <p:nvSpPr>
          <p:cNvPr id="319491" name="Text Box 3">
            <a:extLst>
              <a:ext uri="{FF2B5EF4-FFF2-40B4-BE49-F238E27FC236}">
                <a16:creationId xmlns:a16="http://schemas.microsoft.com/office/drawing/2014/main" id="{3F60D910-EE4B-C923-DC3B-063440EC323E}"/>
              </a:ext>
            </a:extLst>
          </p:cNvPr>
          <p:cNvSpPr txBox="1">
            <a:spLocks noChangeArrowheads="1"/>
          </p:cNvSpPr>
          <p:nvPr/>
        </p:nvSpPr>
        <p:spPr bwMode="auto">
          <a:xfrm>
            <a:off x="684213" y="1763713"/>
            <a:ext cx="76073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Μπέικον και ο Χιουμ ήταν επίσης σε αντίθεση με τους ηπειρωτικούς ορθολογιστές, για παράδειγμα τον Ρενέ Ντεκάρτ (1596-1626).</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Ντεκάρτ ήταν μαθηματικός και ακολούθησε την ίδια μέθοδο που χρησιμοποιούσαν οι αρχαίοι Έλληνες μαθηματικοί, δηλαδή, ξεκινούσε με ένα σύνολο ιδεών (θεωρήματα, αξιώματα) και εξήγαγε ένα νέο θεώρημα από αυτό το σώμα της υπάρχουσας γνώσης.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Οι ηπειρωτικοί ορθολογιστές, όπως ο Ντεκάρτ, ο Λάιμπνιτς και ο Σπινόζα, έκαναν διάκριση μεταξύ της γνώσης της αιώνιας αλήθειας, για παράδειγμα των μαθηματικών, και της γνώσης που έπρεπε να αποκτηθεί μέσω της εμπειρίας (πειραματισμού), για παράδειγμα της βιολογίας.</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EB5E4998-F9AF-2FEC-22FF-FB56ED5671AB}"/>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Εμπειρισμός vs Ορθολογισμός (Επαγωγή vs Αγωγή)</a:t>
            </a:r>
          </a:p>
        </p:txBody>
      </p:sp>
      <p:sp>
        <p:nvSpPr>
          <p:cNvPr id="323587" name="Text Box 3">
            <a:extLst>
              <a:ext uri="{FF2B5EF4-FFF2-40B4-BE49-F238E27FC236}">
                <a16:creationId xmlns:a16="http://schemas.microsoft.com/office/drawing/2014/main" id="{BC620A52-0DF3-6EA3-B834-C70AFD2C6004}"/>
              </a:ext>
            </a:extLst>
          </p:cNvPr>
          <p:cNvSpPr txBox="1">
            <a:spLocks noChangeArrowheads="1"/>
          </p:cNvSpPr>
          <p:nvPr/>
        </p:nvSpPr>
        <p:spPr bwMode="auto">
          <a:xfrm>
            <a:off x="684213" y="1763713"/>
            <a:ext cx="7607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νέα μαθηματική γνώση μπορεί να αποκτηθεί με τη χρήση της υπάρχουσας γνώσης, με τη χρήση της λογικής και του λόγου για την παραγωγή νέας μαθηματικής γνώσης, επειδή η μαθηματική αλήθεια είναι απόλυτη, αιώνια και βέβαιη.</a:t>
            </a:r>
          </a:p>
        </p:txBody>
      </p:sp>
      <p:pic>
        <p:nvPicPr>
          <p:cNvPr id="323588" name="Picture 4">
            <a:extLst>
              <a:ext uri="{FF2B5EF4-FFF2-40B4-BE49-F238E27FC236}">
                <a16:creationId xmlns:a16="http://schemas.microsoft.com/office/drawing/2014/main" id="{821147E3-D0E7-23D7-688E-8C655DEEC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21" t="3865" r="5701" b="5476"/>
          <a:stretch>
            <a:fillRect/>
          </a:stretch>
        </p:blipFill>
        <p:spPr bwMode="auto">
          <a:xfrm>
            <a:off x="2509838" y="3352800"/>
            <a:ext cx="4103687" cy="2897188"/>
          </a:xfrm>
          <a:prstGeom prst="rect">
            <a:avLst/>
          </a:prstGeom>
          <a:noFill/>
          <a:ln w="9525">
            <a:solidFill>
              <a:srgbClr val="000000"/>
            </a:solidFill>
            <a:miter lim="800000"/>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589" name="AutoShape 5">
            <a:extLst>
              <a:ext uri="{FF2B5EF4-FFF2-40B4-BE49-F238E27FC236}">
                <a16:creationId xmlns:a16="http://schemas.microsoft.com/office/drawing/2014/main" id="{9E049A4B-725B-742B-D2E7-A09C536A70B7}"/>
              </a:ext>
            </a:extLst>
          </p:cNvPr>
          <p:cNvSpPr>
            <a:spLocks noChangeArrowheads="1"/>
          </p:cNvSpPr>
          <p:nvPr/>
        </p:nvSpPr>
        <p:spPr bwMode="auto">
          <a:xfrm rot="16800000">
            <a:off x="3752056" y="4560095"/>
            <a:ext cx="384175" cy="703262"/>
          </a:xfrm>
          <a:prstGeom prst="downArrow">
            <a:avLst>
              <a:gd name="adj1" fmla="val 50000"/>
              <a:gd name="adj2" fmla="val 45764"/>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altLang="el-GR"/>
              <a:t>1</a:t>
            </a:r>
          </a:p>
        </p:txBody>
      </p:sp>
      <p:sp>
        <p:nvSpPr>
          <p:cNvPr id="323590" name="AutoShape 6">
            <a:extLst>
              <a:ext uri="{FF2B5EF4-FFF2-40B4-BE49-F238E27FC236}">
                <a16:creationId xmlns:a16="http://schemas.microsoft.com/office/drawing/2014/main" id="{943EE4EA-933D-C2B4-5423-61FEC9753AE6}"/>
              </a:ext>
            </a:extLst>
          </p:cNvPr>
          <p:cNvSpPr>
            <a:spLocks noChangeAspect="1" noChangeArrowheads="1"/>
          </p:cNvSpPr>
          <p:nvPr/>
        </p:nvSpPr>
        <p:spPr bwMode="auto">
          <a:xfrm rot="21000000">
            <a:off x="3038475" y="3732213"/>
            <a:ext cx="384175" cy="898525"/>
          </a:xfrm>
          <a:prstGeom prst="downArrow">
            <a:avLst>
              <a:gd name="adj1" fmla="val 50000"/>
              <a:gd name="adj2" fmla="val 5847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a:t>1</a:t>
            </a:r>
          </a:p>
        </p:txBody>
      </p:sp>
      <p:sp>
        <p:nvSpPr>
          <p:cNvPr id="323591" name="Text Box 7">
            <a:extLst>
              <a:ext uri="{FF2B5EF4-FFF2-40B4-BE49-F238E27FC236}">
                <a16:creationId xmlns:a16="http://schemas.microsoft.com/office/drawing/2014/main" id="{5DB7C0D4-A4EB-0280-6F67-62B8DA70C917}"/>
              </a:ext>
            </a:extLst>
          </p:cNvPr>
          <p:cNvSpPr txBox="1">
            <a:spLocks noChangeArrowheads="1"/>
          </p:cNvSpPr>
          <p:nvPr/>
        </p:nvSpPr>
        <p:spPr bwMode="auto">
          <a:xfrm rot="5400000">
            <a:off x="1961356" y="365363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FA6DB988-2C80-D187-614C-B44157FE6FC9}"/>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Υποθετικο-παραγωγική μέθοδος</a:t>
            </a:r>
          </a:p>
        </p:txBody>
      </p:sp>
      <p:sp>
        <p:nvSpPr>
          <p:cNvPr id="321539" name="Text Box 3">
            <a:extLst>
              <a:ext uri="{FF2B5EF4-FFF2-40B4-BE49-F238E27FC236}">
                <a16:creationId xmlns:a16="http://schemas.microsoft.com/office/drawing/2014/main" id="{3E63BF82-50FD-8BF1-6122-2B94E8FD51B5}"/>
              </a:ext>
            </a:extLst>
          </p:cNvPr>
          <p:cNvSpPr txBox="1">
            <a:spLocks noChangeArrowheads="1"/>
          </p:cNvSpPr>
          <p:nvPr/>
        </p:nvSpPr>
        <p:spPr bwMode="auto">
          <a:xfrm>
            <a:off x="684213" y="1763713"/>
            <a:ext cx="4419600"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Οι φυσικές και οι φυσικές επιστήμες προσφέρονται καλύτερα για τον εμπειρισμό και λιγότερο για τον ορθολογισμό (χρησιμοποιώντας μόνο τη λογική και το λόγο).</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Ωστόσο, αυτό δεν σημαίνει ότι οι βιολόγοι δεν χρησιμοποιούν την επαγωγική μέθοδο συλλογισμού.</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συναγωγή και η επαγωγή λειτουργούν συχνά μαζί στις φυσικές και τις φυσικές επιστήμες.</a:t>
            </a:r>
          </a:p>
        </p:txBody>
      </p:sp>
      <p:pic>
        <p:nvPicPr>
          <p:cNvPr id="321541" name="Picture 5">
            <a:extLst>
              <a:ext uri="{FF2B5EF4-FFF2-40B4-BE49-F238E27FC236}">
                <a16:creationId xmlns:a16="http://schemas.microsoft.com/office/drawing/2014/main" id="{9943C82C-AD4B-925D-E32B-47CFBD9FD6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4038" y="1608138"/>
            <a:ext cx="2540000" cy="3187700"/>
          </a:xfrm>
          <a:prstGeom prst="rect">
            <a:avLst/>
          </a:prstGeom>
          <a:noFill/>
          <a:extLst>
            <a:ext uri="{909E8E84-426E-40DD-AFC4-6F175D3DCCD1}">
              <a14:hiddenFill xmlns:a14="http://schemas.microsoft.com/office/drawing/2010/main">
                <a:solidFill>
                  <a:srgbClr val="FFFFFF"/>
                </a:solidFill>
              </a14:hiddenFill>
            </a:ext>
          </a:extLst>
        </p:spPr>
      </p:pic>
      <p:sp>
        <p:nvSpPr>
          <p:cNvPr id="321542" name="Text Box 6">
            <a:extLst>
              <a:ext uri="{FF2B5EF4-FFF2-40B4-BE49-F238E27FC236}">
                <a16:creationId xmlns:a16="http://schemas.microsoft.com/office/drawing/2014/main" id="{DEFB6FB8-7CBD-073D-FF88-487DD98B145A}"/>
              </a:ext>
            </a:extLst>
          </p:cNvPr>
          <p:cNvSpPr txBox="1">
            <a:spLocks noChangeArrowheads="1"/>
          </p:cNvSpPr>
          <p:nvPr/>
        </p:nvSpPr>
        <p:spPr bwMode="auto">
          <a:xfrm rot="5400000">
            <a:off x="4703763" y="2255838"/>
            <a:ext cx="1663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 Popper</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A88B96C2-3C0D-77D7-D0A4-89B81B56B195}"/>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Υποθετικο-παραγωγική μέθοδος</a:t>
            </a:r>
          </a:p>
        </p:txBody>
      </p:sp>
      <p:sp>
        <p:nvSpPr>
          <p:cNvPr id="342019" name="Text Box 3">
            <a:extLst>
              <a:ext uri="{FF2B5EF4-FFF2-40B4-BE49-F238E27FC236}">
                <a16:creationId xmlns:a16="http://schemas.microsoft.com/office/drawing/2014/main" id="{FF931134-B070-BB54-2302-B1D185A6198F}"/>
              </a:ext>
            </a:extLst>
          </p:cNvPr>
          <p:cNvSpPr txBox="1">
            <a:spLocks noChangeArrowheads="1"/>
          </p:cNvSpPr>
          <p:nvPr/>
        </p:nvSpPr>
        <p:spPr bwMode="auto">
          <a:xfrm>
            <a:off x="684213" y="1763713"/>
            <a:ext cx="3963987"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επαγωγή εξασφαλίζει ότι υπάρχει επαρκής αριθμός αμερόληπτων παρατηρήσεων (συσσωρευμένη γνώση).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συναγωγή μπορεί να χρησιμοποιήσει τη συσσωρευμένη γνώση για να θέσει ερωτήματα με βάση τη λογική και τη λογική.</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Ένα παράδειγμα αυτού είναι το θέμα της υπερθέρμανσης του πλανήτη και της παγκόσμιας εξασθένισης.</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649066E0-B6BD-D804-D485-0EF4B6C5FD86}"/>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Υποθετικο-παραγωγική μέθοδος</a:t>
            </a:r>
          </a:p>
        </p:txBody>
      </p:sp>
      <p:sp>
        <p:nvSpPr>
          <p:cNvPr id="325635" name="Text Box 3">
            <a:extLst>
              <a:ext uri="{FF2B5EF4-FFF2-40B4-BE49-F238E27FC236}">
                <a16:creationId xmlns:a16="http://schemas.microsoft.com/office/drawing/2014/main" id="{6946E6B1-6819-3787-C0F7-0EB23C9857BB}"/>
              </a:ext>
            </a:extLst>
          </p:cNvPr>
          <p:cNvSpPr txBox="1">
            <a:spLocks noChangeArrowheads="1"/>
          </p:cNvSpPr>
          <p:nvPr/>
        </p:nvSpPr>
        <p:spPr bwMode="auto">
          <a:xfrm>
            <a:off x="684213" y="1763713"/>
            <a:ext cx="7607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Ένα παράδειγμα αυτού είναι το θέμα της υπερθέρμανσης του πλανήτη και της παγκόσμιας εξασθένισης.</a:t>
            </a:r>
          </a:p>
        </p:txBody>
      </p:sp>
      <p:sp>
        <p:nvSpPr>
          <p:cNvPr id="325636" name="Text Box 4">
            <a:extLst>
              <a:ext uri="{FF2B5EF4-FFF2-40B4-BE49-F238E27FC236}">
                <a16:creationId xmlns:a16="http://schemas.microsoft.com/office/drawing/2014/main" id="{C09BEA00-7E37-A67D-EC3C-7EA19E0B4122}"/>
              </a:ext>
            </a:extLst>
          </p:cNvPr>
          <p:cNvSpPr txBox="1">
            <a:spLocks noChangeArrowheads="1"/>
          </p:cNvSpPr>
          <p:nvPr/>
        </p:nvSpPr>
        <p:spPr bwMode="auto">
          <a:xfrm>
            <a:off x="1536700" y="2795588"/>
            <a:ext cx="15176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l-GR"/>
          </a:p>
        </p:txBody>
      </p:sp>
      <p:sp>
        <p:nvSpPr>
          <p:cNvPr id="325650" name="Rectangle 18">
            <a:extLst>
              <a:ext uri="{FF2B5EF4-FFF2-40B4-BE49-F238E27FC236}">
                <a16:creationId xmlns:a16="http://schemas.microsoft.com/office/drawing/2014/main" id="{B067B993-A1DA-3D87-AEDD-AC8D1E4D7943}"/>
              </a:ext>
            </a:extLst>
          </p:cNvPr>
          <p:cNvSpPr>
            <a:spLocks noChangeArrowheads="1"/>
          </p:cNvSpPr>
          <p:nvPr/>
        </p:nvSpPr>
        <p:spPr bwMode="auto">
          <a:xfrm>
            <a:off x="1562100" y="2366963"/>
            <a:ext cx="1501775" cy="1474787"/>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INDUCTION</a:t>
            </a:r>
            <a:br>
              <a:rPr lang="en-US" altLang="el-GR"/>
            </a:br>
            <a:r>
              <a:rPr lang="en-US" altLang="el-GR"/>
              <a:t>εμπειρία</a:t>
            </a:r>
            <a:br>
              <a:rPr lang="en-US" altLang="el-GR"/>
            </a:br>
            <a:r>
              <a:rPr lang="en-US" altLang="el-GR"/>
              <a:t>πείραμα</a:t>
            </a:r>
            <a:br>
              <a:rPr lang="en-US" altLang="el-GR"/>
            </a:br>
            <a:r>
              <a:rPr lang="en-US" altLang="el-GR"/>
              <a:t>παρατηρήστε</a:t>
            </a:r>
            <a:br>
              <a:rPr lang="en-US" altLang="el-GR"/>
            </a:br>
            <a:r>
              <a:rPr lang="en-US" altLang="el-GR"/>
              <a:t>EMPIRICIST</a:t>
            </a:r>
          </a:p>
        </p:txBody>
      </p:sp>
      <p:sp>
        <p:nvSpPr>
          <p:cNvPr id="325651" name="Rectangle 19">
            <a:extLst>
              <a:ext uri="{FF2B5EF4-FFF2-40B4-BE49-F238E27FC236}">
                <a16:creationId xmlns:a16="http://schemas.microsoft.com/office/drawing/2014/main" id="{41C555A2-6DA0-58B9-5608-109073849EC7}"/>
              </a:ext>
            </a:extLst>
          </p:cNvPr>
          <p:cNvSpPr>
            <a:spLocks noChangeArrowheads="1"/>
          </p:cNvSpPr>
          <p:nvPr/>
        </p:nvSpPr>
        <p:spPr bwMode="auto">
          <a:xfrm>
            <a:off x="6051550" y="2503488"/>
            <a:ext cx="1730375" cy="1200150"/>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ΑΠΟΖΗΜΙΩΣΗ</a:t>
            </a:r>
            <a:br>
              <a:rPr lang="en-US" altLang="el-GR"/>
            </a:br>
            <a:r>
              <a:rPr lang="en-US" altLang="el-GR"/>
              <a:t>λόγος</a:t>
            </a:r>
            <a:br>
              <a:rPr lang="en-US" altLang="el-GR"/>
            </a:br>
            <a:r>
              <a:rPr lang="en-US" altLang="el-GR"/>
              <a:t>λογική</a:t>
            </a:r>
            <a:br>
              <a:rPr lang="en-US" altLang="el-GR"/>
            </a:br>
            <a:r>
              <a:rPr lang="en-US" altLang="el-GR"/>
              <a:t>ΡΑΤΙΟΝΑΛΙΣΤΗΣ</a:t>
            </a:r>
          </a:p>
        </p:txBody>
      </p:sp>
      <p:sp>
        <p:nvSpPr>
          <p:cNvPr id="325652" name="AutoShape 20">
            <a:extLst>
              <a:ext uri="{FF2B5EF4-FFF2-40B4-BE49-F238E27FC236}">
                <a16:creationId xmlns:a16="http://schemas.microsoft.com/office/drawing/2014/main" id="{39A65F4C-78B6-8AA8-E335-0A6867146AC1}"/>
              </a:ext>
            </a:extLst>
          </p:cNvPr>
          <p:cNvSpPr>
            <a:spLocks noChangeArrowheads="1"/>
          </p:cNvSpPr>
          <p:nvPr/>
        </p:nvSpPr>
        <p:spPr bwMode="auto">
          <a:xfrm>
            <a:off x="3079750" y="2719388"/>
            <a:ext cx="2960688" cy="606425"/>
          </a:xfrm>
          <a:prstGeom prst="leftRightArrow">
            <a:avLst>
              <a:gd name="adj1" fmla="val 50000"/>
              <a:gd name="adj2" fmla="val 97644"/>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a:t>παραποίηση</a:t>
            </a:r>
          </a:p>
        </p:txBody>
      </p:sp>
      <p:sp>
        <p:nvSpPr>
          <p:cNvPr id="325653" name="AutoShape 21">
            <a:extLst>
              <a:ext uri="{FF2B5EF4-FFF2-40B4-BE49-F238E27FC236}">
                <a16:creationId xmlns:a16="http://schemas.microsoft.com/office/drawing/2014/main" id="{7DD41017-3326-07FE-A981-439BDE68FC8F}"/>
              </a:ext>
            </a:extLst>
          </p:cNvPr>
          <p:cNvSpPr>
            <a:spLocks noChangeArrowheads="1"/>
          </p:cNvSpPr>
          <p:nvPr/>
        </p:nvSpPr>
        <p:spPr bwMode="auto">
          <a:xfrm>
            <a:off x="3079750" y="3022600"/>
            <a:ext cx="987425" cy="76200"/>
          </a:xfrm>
          <a:prstGeom prst="leftRightArrow">
            <a:avLst>
              <a:gd name="adj1" fmla="val 50000"/>
              <a:gd name="adj2" fmla="val 2591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5655" name="Text Box 23">
            <a:extLst>
              <a:ext uri="{FF2B5EF4-FFF2-40B4-BE49-F238E27FC236}">
                <a16:creationId xmlns:a16="http://schemas.microsoft.com/office/drawing/2014/main" id="{2FC343EF-BA7C-41E1-3B4A-EA08C84627E1}"/>
              </a:ext>
            </a:extLst>
          </p:cNvPr>
          <p:cNvSpPr txBox="1">
            <a:spLocks noChangeArrowheads="1"/>
          </p:cNvSpPr>
          <p:nvPr/>
        </p:nvSpPr>
        <p:spPr bwMode="auto">
          <a:xfrm>
            <a:off x="3219450" y="4768850"/>
            <a:ext cx="2655888" cy="650875"/>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ΣΎΝΟΛΟ ΓΝΏΣΕΩΝ</a:t>
            </a:r>
          </a:p>
        </p:txBody>
      </p:sp>
      <p:sp>
        <p:nvSpPr>
          <p:cNvPr id="325656" name="AutoShape 24">
            <a:extLst>
              <a:ext uri="{FF2B5EF4-FFF2-40B4-BE49-F238E27FC236}">
                <a16:creationId xmlns:a16="http://schemas.microsoft.com/office/drawing/2014/main" id="{DFFE53E1-83D4-5A4D-096F-E2B1624F2949}"/>
              </a:ext>
            </a:extLst>
          </p:cNvPr>
          <p:cNvSpPr>
            <a:spLocks noChangeArrowheads="1"/>
          </p:cNvSpPr>
          <p:nvPr/>
        </p:nvSpPr>
        <p:spPr bwMode="auto">
          <a:xfrm rot="2170806">
            <a:off x="1687513" y="4313238"/>
            <a:ext cx="1593850" cy="531812"/>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25657" name="AutoShape 25">
            <a:extLst>
              <a:ext uri="{FF2B5EF4-FFF2-40B4-BE49-F238E27FC236}">
                <a16:creationId xmlns:a16="http://schemas.microsoft.com/office/drawing/2014/main" id="{5879B25B-8806-22A5-0ED3-D96A04B40A31}"/>
              </a:ext>
            </a:extLst>
          </p:cNvPr>
          <p:cNvSpPr>
            <a:spLocks noChangeArrowheads="1"/>
          </p:cNvSpPr>
          <p:nvPr/>
        </p:nvSpPr>
        <p:spPr bwMode="auto">
          <a:xfrm rot="-3069821">
            <a:off x="5785644" y="4161632"/>
            <a:ext cx="1593850" cy="531812"/>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25658" name="Text Box 26">
            <a:extLst>
              <a:ext uri="{FF2B5EF4-FFF2-40B4-BE49-F238E27FC236}">
                <a16:creationId xmlns:a16="http://schemas.microsoft.com/office/drawing/2014/main" id="{1668CC28-3CC7-007F-4C65-AB82AD004DC5}"/>
              </a:ext>
            </a:extLst>
          </p:cNvPr>
          <p:cNvSpPr txBox="1">
            <a:spLocks noChangeArrowheads="1"/>
          </p:cNvSpPr>
          <p:nvPr/>
        </p:nvSpPr>
        <p:spPr bwMode="auto">
          <a:xfrm>
            <a:off x="6545263" y="4465638"/>
            <a:ext cx="1214437"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εξαγωγή συμπερασμάτων αντλεί από το σύνολο των γνώσεων</a:t>
            </a:r>
          </a:p>
        </p:txBody>
      </p:sp>
      <p:sp>
        <p:nvSpPr>
          <p:cNvPr id="325659" name="Text Box 27">
            <a:extLst>
              <a:ext uri="{FF2B5EF4-FFF2-40B4-BE49-F238E27FC236}">
                <a16:creationId xmlns:a16="http://schemas.microsoft.com/office/drawing/2014/main" id="{E4700B47-5EC7-E2ED-F342-A15ABF64337A}"/>
              </a:ext>
            </a:extLst>
          </p:cNvPr>
          <p:cNvSpPr txBox="1">
            <a:spLocks noChangeArrowheads="1"/>
          </p:cNvSpPr>
          <p:nvPr/>
        </p:nvSpPr>
        <p:spPr bwMode="auto">
          <a:xfrm>
            <a:off x="1157288" y="4465638"/>
            <a:ext cx="1214437"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επαγωγή αυξάνει το σύνολο των γνώσεων</a:t>
            </a:r>
          </a:p>
        </p:txBody>
      </p:sp>
      <p:sp>
        <p:nvSpPr>
          <p:cNvPr id="325660" name="Text Box 28">
            <a:extLst>
              <a:ext uri="{FF2B5EF4-FFF2-40B4-BE49-F238E27FC236}">
                <a16:creationId xmlns:a16="http://schemas.microsoft.com/office/drawing/2014/main" id="{9D8BCA4C-CB67-68BC-B140-7B626139198E}"/>
              </a:ext>
            </a:extLst>
          </p:cNvPr>
          <p:cNvSpPr txBox="1">
            <a:spLocks noChangeArrowheads="1"/>
          </p:cNvSpPr>
          <p:nvPr/>
        </p:nvSpPr>
        <p:spPr bwMode="auto">
          <a:xfrm>
            <a:off x="1992313" y="5784850"/>
            <a:ext cx="1352550" cy="376238"/>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FACT</a:t>
            </a:r>
          </a:p>
        </p:txBody>
      </p:sp>
      <p:sp>
        <p:nvSpPr>
          <p:cNvPr id="325661" name="Text Box 29">
            <a:extLst>
              <a:ext uri="{FF2B5EF4-FFF2-40B4-BE49-F238E27FC236}">
                <a16:creationId xmlns:a16="http://schemas.microsoft.com/office/drawing/2014/main" id="{2C7277AA-C4BD-AFC1-840B-3C7C81749C3E}"/>
              </a:ext>
            </a:extLst>
          </p:cNvPr>
          <p:cNvSpPr txBox="1">
            <a:spLocks noChangeArrowheads="1"/>
          </p:cNvSpPr>
          <p:nvPr/>
        </p:nvSpPr>
        <p:spPr bwMode="auto">
          <a:xfrm>
            <a:off x="5786438" y="5784850"/>
            <a:ext cx="1352550" cy="376238"/>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ΘΕΩΡΙΑ</a:t>
            </a:r>
          </a:p>
        </p:txBody>
      </p:sp>
      <p:sp>
        <p:nvSpPr>
          <p:cNvPr id="325662" name="AutoShape 30">
            <a:extLst>
              <a:ext uri="{FF2B5EF4-FFF2-40B4-BE49-F238E27FC236}">
                <a16:creationId xmlns:a16="http://schemas.microsoft.com/office/drawing/2014/main" id="{CC244F1E-E6E2-3DA6-E611-2D02C4DBE484}"/>
              </a:ext>
            </a:extLst>
          </p:cNvPr>
          <p:cNvSpPr>
            <a:spLocks noChangeAspect="1" noChangeArrowheads="1"/>
          </p:cNvSpPr>
          <p:nvPr/>
        </p:nvSpPr>
        <p:spPr bwMode="auto">
          <a:xfrm rot="2170806">
            <a:off x="502761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25663" name="AutoShape 31">
            <a:extLst>
              <a:ext uri="{FF2B5EF4-FFF2-40B4-BE49-F238E27FC236}">
                <a16:creationId xmlns:a16="http://schemas.microsoft.com/office/drawing/2014/main" id="{23B6B3C3-5B08-CDDD-9262-2F9E196F451B}"/>
              </a:ext>
            </a:extLst>
          </p:cNvPr>
          <p:cNvSpPr>
            <a:spLocks noChangeAspect="1" noChangeArrowheads="1"/>
          </p:cNvSpPr>
          <p:nvPr/>
        </p:nvSpPr>
        <p:spPr bwMode="auto">
          <a:xfrm rot="8666097">
            <a:off x="328136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C9386534-0D15-4D39-408B-ED96228DBF00}"/>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Υποθετικο-παραγωγική μέθοδος</a:t>
            </a:r>
          </a:p>
        </p:txBody>
      </p:sp>
      <p:sp>
        <p:nvSpPr>
          <p:cNvPr id="331780" name="Text Box 4">
            <a:extLst>
              <a:ext uri="{FF2B5EF4-FFF2-40B4-BE49-F238E27FC236}">
                <a16:creationId xmlns:a16="http://schemas.microsoft.com/office/drawing/2014/main" id="{AF0EC455-CD9B-3F3A-4B6F-255F423A03FC}"/>
              </a:ext>
            </a:extLst>
          </p:cNvPr>
          <p:cNvSpPr txBox="1">
            <a:spLocks noChangeArrowheads="1"/>
          </p:cNvSpPr>
          <p:nvPr/>
        </p:nvSpPr>
        <p:spPr bwMode="auto">
          <a:xfrm>
            <a:off x="1536700" y="2795588"/>
            <a:ext cx="15176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l-GR"/>
          </a:p>
        </p:txBody>
      </p:sp>
      <p:sp>
        <p:nvSpPr>
          <p:cNvPr id="331781" name="Rectangle 5">
            <a:extLst>
              <a:ext uri="{FF2B5EF4-FFF2-40B4-BE49-F238E27FC236}">
                <a16:creationId xmlns:a16="http://schemas.microsoft.com/office/drawing/2014/main" id="{73B31F76-1677-D21F-DB1E-9EB61E231602}"/>
              </a:ext>
            </a:extLst>
          </p:cNvPr>
          <p:cNvSpPr>
            <a:spLocks noChangeArrowheads="1"/>
          </p:cNvSpPr>
          <p:nvPr/>
        </p:nvSpPr>
        <p:spPr bwMode="auto">
          <a:xfrm>
            <a:off x="1004888" y="1911350"/>
            <a:ext cx="2428875" cy="1749425"/>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a:t>INDUCTION</a:t>
            </a:r>
            <a:br>
              <a:rPr lang="en-US" altLang="el-GR"/>
            </a:br>
            <a:r>
              <a:rPr lang="en-US" altLang="el-GR"/>
              <a:t>συσσώρευση</a:t>
            </a:r>
            <a:br>
              <a:rPr lang="en-US" altLang="el-GR"/>
            </a:br>
            <a:r>
              <a:rPr lang="en-US" altLang="el-GR"/>
              <a:t>δεδομένων καιρού</a:t>
            </a:r>
            <a:br>
              <a:rPr lang="en-US" altLang="el-GR"/>
            </a:br>
            <a:r>
              <a:rPr lang="en-US" altLang="el-GR"/>
              <a:t>Υποστήριξη</a:t>
            </a:r>
            <a:br>
              <a:rPr lang="en-US" altLang="el-GR"/>
            </a:br>
            <a:r>
              <a:rPr lang="en-US" altLang="el-GR"/>
              <a:t>την υπερθέρμανση του πλανήτη</a:t>
            </a:r>
            <a:br>
              <a:rPr lang="en-US" altLang="el-GR"/>
            </a:br>
            <a:r>
              <a:rPr lang="en-US" altLang="el-GR"/>
              <a:t>ΕΜΠΕΙΡΙΚΙΣΤΗΣ</a:t>
            </a:r>
          </a:p>
        </p:txBody>
      </p:sp>
      <p:sp>
        <p:nvSpPr>
          <p:cNvPr id="331782" name="Rectangle 6">
            <a:extLst>
              <a:ext uri="{FF2B5EF4-FFF2-40B4-BE49-F238E27FC236}">
                <a16:creationId xmlns:a16="http://schemas.microsoft.com/office/drawing/2014/main" id="{963D06AA-59A2-3512-845E-FCAAC8DA2C1C}"/>
              </a:ext>
            </a:extLst>
          </p:cNvPr>
          <p:cNvSpPr>
            <a:spLocks noChangeArrowheads="1"/>
          </p:cNvSpPr>
          <p:nvPr/>
        </p:nvSpPr>
        <p:spPr bwMode="auto">
          <a:xfrm>
            <a:off x="6089650" y="1909763"/>
            <a:ext cx="2100263" cy="1749425"/>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a:t>ΑΠΟΖΗΜΙΩΣΗ</a:t>
            </a:r>
            <a:br>
              <a:rPr lang="en-US" altLang="el-GR"/>
            </a:br>
            <a:r>
              <a:rPr lang="en-US" altLang="el-GR"/>
              <a:t>λόγος για</a:t>
            </a:r>
            <a:br>
              <a:rPr lang="en-US" altLang="el-GR"/>
            </a:br>
            <a:r>
              <a:rPr lang="en-US" altLang="el-GR"/>
              <a:t>καιρικά δεδομένα</a:t>
            </a:r>
            <a:br>
              <a:rPr lang="en-US" altLang="el-GR"/>
            </a:br>
            <a:r>
              <a:rPr lang="en-US" altLang="el-GR"/>
              <a:t>και τα αποτελέσματά τους</a:t>
            </a:r>
            <a:br>
              <a:rPr lang="en-US" altLang="el-GR"/>
            </a:br>
            <a:r>
              <a:rPr lang="en-US" altLang="el-GR"/>
              <a:t>ΡΑΤΙΟΝΑΛΙΣΤΗΣ</a:t>
            </a:r>
          </a:p>
        </p:txBody>
      </p:sp>
      <p:sp>
        <p:nvSpPr>
          <p:cNvPr id="331783" name="AutoShape 7">
            <a:extLst>
              <a:ext uri="{FF2B5EF4-FFF2-40B4-BE49-F238E27FC236}">
                <a16:creationId xmlns:a16="http://schemas.microsoft.com/office/drawing/2014/main" id="{AAD289E8-2481-2925-C455-DB227FE589D0}"/>
              </a:ext>
            </a:extLst>
          </p:cNvPr>
          <p:cNvSpPr>
            <a:spLocks noChangeAspect="1" noChangeArrowheads="1"/>
          </p:cNvSpPr>
          <p:nvPr/>
        </p:nvSpPr>
        <p:spPr bwMode="auto">
          <a:xfrm>
            <a:off x="3509963" y="2384425"/>
            <a:ext cx="2505075" cy="512763"/>
          </a:xfrm>
          <a:prstGeom prst="leftRightArrow">
            <a:avLst>
              <a:gd name="adj1" fmla="val 50000"/>
              <a:gd name="adj2" fmla="val 97709"/>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a:t>παραποίηση</a:t>
            </a:r>
          </a:p>
        </p:txBody>
      </p:sp>
      <p:sp>
        <p:nvSpPr>
          <p:cNvPr id="331784" name="AutoShape 8">
            <a:extLst>
              <a:ext uri="{FF2B5EF4-FFF2-40B4-BE49-F238E27FC236}">
                <a16:creationId xmlns:a16="http://schemas.microsoft.com/office/drawing/2014/main" id="{FFE96490-6C53-2CA0-95FF-A05322FC9A57}"/>
              </a:ext>
            </a:extLst>
          </p:cNvPr>
          <p:cNvSpPr>
            <a:spLocks noChangeArrowheads="1"/>
          </p:cNvSpPr>
          <p:nvPr/>
        </p:nvSpPr>
        <p:spPr bwMode="auto">
          <a:xfrm>
            <a:off x="3079750" y="3022600"/>
            <a:ext cx="987425" cy="76200"/>
          </a:xfrm>
          <a:prstGeom prst="leftRightArrow">
            <a:avLst>
              <a:gd name="adj1" fmla="val 50000"/>
              <a:gd name="adj2" fmla="val 2591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1785" name="Text Box 9">
            <a:extLst>
              <a:ext uri="{FF2B5EF4-FFF2-40B4-BE49-F238E27FC236}">
                <a16:creationId xmlns:a16="http://schemas.microsoft.com/office/drawing/2014/main" id="{D02B5ED8-936D-C681-4645-32AC193B2E23}"/>
              </a:ext>
            </a:extLst>
          </p:cNvPr>
          <p:cNvSpPr txBox="1">
            <a:spLocks noChangeArrowheads="1"/>
          </p:cNvSpPr>
          <p:nvPr/>
        </p:nvSpPr>
        <p:spPr bwMode="auto">
          <a:xfrm>
            <a:off x="3216275" y="4414838"/>
            <a:ext cx="2660650" cy="760412"/>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altLang="el-GR"/>
              <a:t>ΣΩΜΑ </a:t>
            </a:r>
            <a:br>
              <a:rPr lang="en-US" altLang="el-GR"/>
            </a:br>
            <a:r>
              <a:rPr lang="en-US" altLang="el-GR"/>
              <a:t>ΤΗΣ ΓΝΩΣΗΣ</a:t>
            </a:r>
          </a:p>
        </p:txBody>
      </p:sp>
      <p:sp>
        <p:nvSpPr>
          <p:cNvPr id="331786" name="AutoShape 10">
            <a:extLst>
              <a:ext uri="{FF2B5EF4-FFF2-40B4-BE49-F238E27FC236}">
                <a16:creationId xmlns:a16="http://schemas.microsoft.com/office/drawing/2014/main" id="{572F70A3-99DB-902F-F0E2-65B9EFA14964}"/>
              </a:ext>
            </a:extLst>
          </p:cNvPr>
          <p:cNvSpPr>
            <a:spLocks noChangeArrowheads="1"/>
          </p:cNvSpPr>
          <p:nvPr/>
        </p:nvSpPr>
        <p:spPr bwMode="auto">
          <a:xfrm rot="2170806">
            <a:off x="1763713" y="3960813"/>
            <a:ext cx="1593850" cy="531812"/>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1787" name="AutoShape 11">
            <a:extLst>
              <a:ext uri="{FF2B5EF4-FFF2-40B4-BE49-F238E27FC236}">
                <a16:creationId xmlns:a16="http://schemas.microsoft.com/office/drawing/2014/main" id="{D085644D-26E5-5ADD-D944-0086C0622990}"/>
              </a:ext>
            </a:extLst>
          </p:cNvPr>
          <p:cNvSpPr>
            <a:spLocks noChangeArrowheads="1"/>
          </p:cNvSpPr>
          <p:nvPr/>
        </p:nvSpPr>
        <p:spPr bwMode="auto">
          <a:xfrm rot="-3069821">
            <a:off x="5634832" y="3960018"/>
            <a:ext cx="1593850" cy="531813"/>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1788" name="Text Box 12">
            <a:extLst>
              <a:ext uri="{FF2B5EF4-FFF2-40B4-BE49-F238E27FC236}">
                <a16:creationId xmlns:a16="http://schemas.microsoft.com/office/drawing/2014/main" id="{F88B0180-E361-3C64-A486-D2210DA649BF}"/>
              </a:ext>
            </a:extLst>
          </p:cNvPr>
          <p:cNvSpPr txBox="1">
            <a:spLocks noChangeArrowheads="1"/>
          </p:cNvSpPr>
          <p:nvPr/>
        </p:nvSpPr>
        <p:spPr bwMode="auto">
          <a:xfrm>
            <a:off x="6545263" y="4414838"/>
            <a:ext cx="1214437"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συναγωγή αντλεί από το σύνολο των γνώσεων</a:t>
            </a:r>
          </a:p>
        </p:txBody>
      </p:sp>
      <p:sp>
        <p:nvSpPr>
          <p:cNvPr id="331789" name="Text Box 13">
            <a:extLst>
              <a:ext uri="{FF2B5EF4-FFF2-40B4-BE49-F238E27FC236}">
                <a16:creationId xmlns:a16="http://schemas.microsoft.com/office/drawing/2014/main" id="{2620817B-9FB9-3378-CD51-3DFA19AC2082}"/>
              </a:ext>
            </a:extLst>
          </p:cNvPr>
          <p:cNvSpPr txBox="1">
            <a:spLocks noChangeArrowheads="1"/>
          </p:cNvSpPr>
          <p:nvPr/>
        </p:nvSpPr>
        <p:spPr bwMode="auto">
          <a:xfrm>
            <a:off x="1231900" y="4187825"/>
            <a:ext cx="1214438"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επαγωγή αυξάνει το σύνολο των γνώσεων</a:t>
            </a:r>
          </a:p>
        </p:txBody>
      </p:sp>
      <p:sp>
        <p:nvSpPr>
          <p:cNvPr id="331790" name="Text Box 14">
            <a:extLst>
              <a:ext uri="{FF2B5EF4-FFF2-40B4-BE49-F238E27FC236}">
                <a16:creationId xmlns:a16="http://schemas.microsoft.com/office/drawing/2014/main" id="{541A09AF-BC34-545A-F9C3-4032BA0A09CC}"/>
              </a:ext>
            </a:extLst>
          </p:cNvPr>
          <p:cNvSpPr txBox="1">
            <a:spLocks noChangeArrowheads="1"/>
          </p:cNvSpPr>
          <p:nvPr/>
        </p:nvSpPr>
        <p:spPr bwMode="auto">
          <a:xfrm>
            <a:off x="1992313" y="5784850"/>
            <a:ext cx="1352550" cy="376238"/>
          </a:xfrm>
          <a:prstGeom prst="rect">
            <a:avLst/>
          </a:prstGeom>
          <a:solidFill>
            <a:srgbClr val="99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FACT</a:t>
            </a:r>
          </a:p>
        </p:txBody>
      </p:sp>
      <p:sp>
        <p:nvSpPr>
          <p:cNvPr id="331791" name="Text Box 15">
            <a:extLst>
              <a:ext uri="{FF2B5EF4-FFF2-40B4-BE49-F238E27FC236}">
                <a16:creationId xmlns:a16="http://schemas.microsoft.com/office/drawing/2014/main" id="{93EEFBB1-2777-A6C8-01A4-5877CB0A7905}"/>
              </a:ext>
            </a:extLst>
          </p:cNvPr>
          <p:cNvSpPr txBox="1">
            <a:spLocks noChangeArrowheads="1"/>
          </p:cNvSpPr>
          <p:nvPr/>
        </p:nvSpPr>
        <p:spPr bwMode="auto">
          <a:xfrm>
            <a:off x="5786438" y="5784850"/>
            <a:ext cx="1352550" cy="376238"/>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ΘΕΩΡΙΑ</a:t>
            </a:r>
          </a:p>
        </p:txBody>
      </p:sp>
      <p:sp>
        <p:nvSpPr>
          <p:cNvPr id="331792" name="AutoShape 16">
            <a:extLst>
              <a:ext uri="{FF2B5EF4-FFF2-40B4-BE49-F238E27FC236}">
                <a16:creationId xmlns:a16="http://schemas.microsoft.com/office/drawing/2014/main" id="{A192F7EE-D135-8314-F903-2B18010F75F4}"/>
              </a:ext>
            </a:extLst>
          </p:cNvPr>
          <p:cNvSpPr>
            <a:spLocks noChangeAspect="1" noChangeArrowheads="1"/>
          </p:cNvSpPr>
          <p:nvPr/>
        </p:nvSpPr>
        <p:spPr bwMode="auto">
          <a:xfrm rot="2170806">
            <a:off x="502761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1793" name="AutoShape 17">
            <a:extLst>
              <a:ext uri="{FF2B5EF4-FFF2-40B4-BE49-F238E27FC236}">
                <a16:creationId xmlns:a16="http://schemas.microsoft.com/office/drawing/2014/main" id="{FDB63170-4FB7-ABE0-3354-58EE5CE1B0DD}"/>
              </a:ext>
            </a:extLst>
          </p:cNvPr>
          <p:cNvSpPr>
            <a:spLocks noChangeAspect="1" noChangeArrowheads="1"/>
          </p:cNvSpPr>
          <p:nvPr/>
        </p:nvSpPr>
        <p:spPr bwMode="auto">
          <a:xfrm rot="8666097">
            <a:off x="328136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E70FBA1-5EB4-4B3E-337A-69AB3912FF93}"/>
              </a:ext>
            </a:extLst>
          </p:cNvPr>
          <p:cNvSpPr>
            <a:spLocks noChangeArrowheads="1"/>
          </p:cNvSpPr>
          <p:nvPr/>
        </p:nvSpPr>
        <p:spPr bwMode="auto">
          <a:xfrm>
            <a:off x="677514" y="924465"/>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dirty="0" err="1"/>
              <a:t>Ιστορί</a:t>
            </a:r>
            <a:r>
              <a:rPr lang="en-US" altLang="el-GR" sz="3000" dirty="0"/>
              <a:t>α; Επιστήμη; Φιλοσοφία; Περιέργεια;</a:t>
            </a:r>
          </a:p>
        </p:txBody>
      </p:sp>
      <p:sp>
        <p:nvSpPr>
          <p:cNvPr id="177158" name="Text Box 6">
            <a:extLst>
              <a:ext uri="{FF2B5EF4-FFF2-40B4-BE49-F238E27FC236}">
                <a16:creationId xmlns:a16="http://schemas.microsoft.com/office/drawing/2014/main" id="{F56CE303-AE38-196B-4B35-31D3DA3C6571}"/>
              </a:ext>
            </a:extLst>
          </p:cNvPr>
          <p:cNvSpPr txBox="1">
            <a:spLocks noChangeArrowheads="1"/>
          </p:cNvSpPr>
          <p:nvPr/>
        </p:nvSpPr>
        <p:spPr bwMode="auto">
          <a:xfrm>
            <a:off x="670815" y="1379835"/>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i="1" dirty="0" err="1">
                <a:solidFill>
                  <a:srgbClr val="464600"/>
                </a:solidFill>
              </a:rPr>
              <a:t>Σχεδόν</a:t>
            </a:r>
            <a:r>
              <a:rPr lang="en-US" altLang="el-GR" i="1" dirty="0">
                <a:solidFill>
                  <a:srgbClr val="464600"/>
                </a:solidFill>
              </a:rPr>
              <a:t> </a:t>
            </a:r>
            <a:r>
              <a:rPr lang="en-US" altLang="el-GR" i="1" dirty="0" err="1">
                <a:solidFill>
                  <a:srgbClr val="464600"/>
                </a:solidFill>
              </a:rPr>
              <a:t>στην</a:t>
            </a:r>
            <a:r>
              <a:rPr lang="en-US" altLang="el-GR" i="1" dirty="0">
                <a:solidFill>
                  <a:srgbClr val="464600"/>
                </a:solidFill>
              </a:rPr>
              <a:t> α</a:t>
            </a:r>
            <a:r>
              <a:rPr lang="en-US" altLang="el-GR" i="1" dirty="0" err="1">
                <a:solidFill>
                  <a:srgbClr val="464600"/>
                </a:solidFill>
              </a:rPr>
              <a:t>ρχή</a:t>
            </a:r>
            <a:r>
              <a:rPr lang="en-US" altLang="el-GR" i="1" dirty="0">
                <a:solidFill>
                  <a:srgbClr val="464600"/>
                </a:solidFill>
              </a:rPr>
              <a:t> </a:t>
            </a:r>
            <a:r>
              <a:rPr lang="en-US" altLang="el-GR" i="1" dirty="0" err="1">
                <a:solidFill>
                  <a:srgbClr val="464600"/>
                </a:solidFill>
              </a:rPr>
              <a:t>ήτ</a:t>
            </a:r>
            <a:r>
              <a:rPr lang="en-US" altLang="el-GR" i="1" dirty="0">
                <a:solidFill>
                  <a:srgbClr val="464600"/>
                </a:solidFill>
              </a:rPr>
              <a:t>αν η περιέργεια.</a:t>
            </a:r>
            <a:br>
              <a:rPr lang="en-US" altLang="el-GR" dirty="0">
                <a:solidFill>
                  <a:srgbClr val="464600"/>
                </a:solidFill>
              </a:rPr>
            </a:br>
            <a:r>
              <a:rPr lang="en-US" altLang="el-GR" dirty="0">
                <a:solidFill>
                  <a:srgbClr val="464600"/>
                </a:solidFill>
              </a:rPr>
              <a:t>Ο </a:t>
            </a:r>
            <a:r>
              <a:rPr lang="en-US" altLang="el-GR" dirty="0" err="1">
                <a:solidFill>
                  <a:srgbClr val="464600"/>
                </a:solidFill>
              </a:rPr>
              <a:t>νέος</a:t>
            </a:r>
            <a:r>
              <a:rPr lang="en-US" altLang="el-GR" dirty="0">
                <a:solidFill>
                  <a:srgbClr val="464600"/>
                </a:solidFill>
              </a:rPr>
              <a:t> </a:t>
            </a:r>
            <a:r>
              <a:rPr lang="en-US" altLang="el-GR" dirty="0" err="1">
                <a:solidFill>
                  <a:srgbClr val="464600"/>
                </a:solidFill>
              </a:rPr>
              <a:t>οδηγός</a:t>
            </a:r>
            <a:r>
              <a:rPr lang="en-US" altLang="el-GR" dirty="0">
                <a:solidFill>
                  <a:srgbClr val="464600"/>
                </a:solidFill>
              </a:rPr>
              <a:t> </a:t>
            </a:r>
            <a:r>
              <a:rPr lang="en-US" altLang="el-GR" dirty="0" err="1">
                <a:solidFill>
                  <a:srgbClr val="464600"/>
                </a:solidFill>
              </a:rPr>
              <a:t>του</a:t>
            </a:r>
            <a:r>
              <a:rPr lang="en-US" altLang="el-GR" dirty="0">
                <a:solidFill>
                  <a:srgbClr val="464600"/>
                </a:solidFill>
              </a:rPr>
              <a:t> </a:t>
            </a:r>
            <a:r>
              <a:rPr lang="en-US" altLang="el-GR" dirty="0" err="1">
                <a:solidFill>
                  <a:srgbClr val="464600"/>
                </a:solidFill>
              </a:rPr>
              <a:t>Ασίμοφ</a:t>
            </a:r>
            <a:r>
              <a:rPr lang="en-US" altLang="el-GR" dirty="0">
                <a:solidFill>
                  <a:srgbClr val="464600"/>
                </a:solidFill>
              </a:rPr>
              <a:t> </a:t>
            </a:r>
            <a:r>
              <a:rPr lang="en-US" altLang="el-GR" dirty="0" err="1">
                <a:solidFill>
                  <a:srgbClr val="464600"/>
                </a:solidFill>
              </a:rPr>
              <a:t>γι</a:t>
            </a:r>
            <a:r>
              <a:rPr lang="en-US" altLang="el-GR" dirty="0">
                <a:solidFill>
                  <a:srgbClr val="464600"/>
                </a:solidFill>
              </a:rPr>
              <a:t>α την επιστήμη (Asimov 1987)</a:t>
            </a:r>
          </a:p>
        </p:txBody>
      </p:sp>
      <p:sp>
        <p:nvSpPr>
          <p:cNvPr id="3" name="Θέση περιεχομένου 2">
            <a:extLst>
              <a:ext uri="{FF2B5EF4-FFF2-40B4-BE49-F238E27FC236}">
                <a16:creationId xmlns:a16="http://schemas.microsoft.com/office/drawing/2014/main" id="{CF7FD4AD-513F-FED8-FF7C-98D944DE3A13}"/>
              </a:ext>
            </a:extLst>
          </p:cNvPr>
          <p:cNvSpPr>
            <a:spLocks noGrp="1"/>
          </p:cNvSpPr>
          <p:nvPr>
            <p:ph sz="half" idx="2"/>
          </p:nvPr>
        </p:nvSpPr>
        <p:spPr>
          <a:xfrm>
            <a:off x="245985" y="1928644"/>
            <a:ext cx="8652030" cy="4351338"/>
          </a:xfrm>
        </p:spPr>
        <p:txBody>
          <a:bodyPr/>
          <a:lstStyle/>
          <a:p>
            <a:r>
              <a:rPr lang="el-GR" sz="1600" dirty="0"/>
              <a:t>Το «Χρονικό των Επιστημονικών Ανακαλύψεων» του </a:t>
            </a:r>
            <a:r>
              <a:rPr lang="el-GR" sz="1600" dirty="0" err="1"/>
              <a:t>Ασίμοφ</a:t>
            </a:r>
            <a:r>
              <a:rPr lang="el-GR" sz="1600" dirty="0"/>
              <a:t> ερευνά διεισδυτικά όλα τα επιτεύγματα των επιστημών στη διαδρομή του χρόνου. Ο </a:t>
            </a:r>
            <a:r>
              <a:rPr lang="el-GR" sz="1600" dirty="0" err="1"/>
              <a:t>Ασίμοφ</a:t>
            </a:r>
            <a:r>
              <a:rPr lang="el-GR" sz="1600" dirty="0"/>
              <a:t> εξετάζει τις ανακαλύψεις και εφευρέσεις στην αστρονομία, τις εξερευνήσεις, τη βιολογία, τη φυσική, τη χημεία, τα μαθηματικά, και πολλά άλλα, αποκρυπτογραφώντας κάθε γεγονός με το δικό του, μοναδικό ύφος. Σύντομα κείμενα, που ακολουθούν τις επιστημονικές ανακαλύψεις κάθε έτους, δείχνουν πώς οι επιστήμονες επηρέασαν τον κόσμο και πώς ο κόσμος ανταποκρίθηκε στις επιστημονικές προόδους. </a:t>
            </a:r>
            <a:br>
              <a:rPr lang="el-GR" sz="1600" dirty="0"/>
            </a:br>
            <a:r>
              <a:rPr lang="el-GR" sz="1600" dirty="0"/>
              <a:t>Εδώ μπορεί να μάθει ο αναγνώστης: </a:t>
            </a:r>
            <a:br>
              <a:rPr lang="el-GR" sz="1600" dirty="0"/>
            </a:br>
            <a:r>
              <a:rPr lang="el-GR" sz="1600" dirty="0"/>
              <a:t>- Πώς τιθασεύτηκε η φωτιά, το 500.000 π.Χ. </a:t>
            </a:r>
            <a:br>
              <a:rPr lang="el-GR" sz="1600" dirty="0"/>
            </a:br>
            <a:r>
              <a:rPr lang="el-GR" sz="1600" dirty="0"/>
              <a:t>- Γιατί προστέθηκε το μηδέν στο αριθμητικό σύστημα, το 810</a:t>
            </a:r>
            <a:br>
              <a:rPr lang="el-GR" sz="1600" dirty="0"/>
            </a:br>
            <a:r>
              <a:rPr lang="el-GR" sz="1600" dirty="0"/>
              <a:t>- Ποιος επινόησε το μικροσκόπιο, το 1590</a:t>
            </a:r>
            <a:br>
              <a:rPr lang="el-GR" sz="1600" dirty="0"/>
            </a:br>
            <a:r>
              <a:rPr lang="el-GR" sz="1600" dirty="0"/>
              <a:t>- Πώς αναγνωρίστηκε το DNA ως γενετικό υλικό, το 1944</a:t>
            </a:r>
            <a:br>
              <a:rPr lang="el-GR" sz="1600" dirty="0"/>
            </a:br>
            <a:r>
              <a:rPr lang="el-GR" sz="1600" dirty="0"/>
              <a:t>και να γνωρίσει από κοντά: </a:t>
            </a:r>
            <a:br>
              <a:rPr lang="el-GR" sz="1600" dirty="0"/>
            </a:br>
            <a:r>
              <a:rPr lang="el-GR" sz="1600" dirty="0"/>
              <a:t>- Την πρώτη πτήση αεροστάτου με θερμό αέρα, το 1783</a:t>
            </a:r>
            <a:br>
              <a:rPr lang="el-GR" sz="1600" dirty="0"/>
            </a:br>
            <a:r>
              <a:rPr lang="el-GR" sz="1600" dirty="0"/>
              <a:t>- τις ακτίνες Χ, που ανακαλύφθηκαν το 1895</a:t>
            </a:r>
            <a:br>
              <a:rPr lang="el-GR" sz="1600" dirty="0"/>
            </a:br>
            <a:r>
              <a:rPr lang="el-GR" sz="1600" dirty="0"/>
              <a:t>- το τεστ </a:t>
            </a:r>
            <a:r>
              <a:rPr lang="el-GR" sz="1600" dirty="0" err="1"/>
              <a:t>Rorschach</a:t>
            </a:r>
            <a:r>
              <a:rPr lang="el-GR" sz="1600" dirty="0"/>
              <a:t>, που καθιερώθηκε το 1921</a:t>
            </a:r>
            <a:br>
              <a:rPr lang="el-GR" sz="1600" dirty="0"/>
            </a:br>
            <a:r>
              <a:rPr lang="el-GR" sz="1600" dirty="0"/>
              <a:t>- την ανακάλυψη του </a:t>
            </a:r>
            <a:r>
              <a:rPr lang="el-GR" sz="1600" dirty="0" err="1"/>
              <a:t>Πλούτωνα</a:t>
            </a:r>
            <a:r>
              <a:rPr lang="el-GR" sz="1600" dirty="0"/>
              <a:t> το 1930</a:t>
            </a:r>
            <a:br>
              <a:rPr lang="el-GR" sz="1600" dirty="0"/>
            </a:br>
            <a:r>
              <a:rPr lang="el-GR" sz="1600" dirty="0"/>
              <a:t>- τον Σπούτνικ, τον πρώτο τεχνητό δορυφόρο που τέθηκε σε γήινη τροχιά το 1957</a:t>
            </a:r>
            <a:br>
              <a:rPr lang="el-GR" sz="1600" dirty="0"/>
            </a:br>
            <a:r>
              <a:rPr lang="el-GR" sz="1600" dirty="0"/>
              <a:t>- το πρώτο παιδί του σωλήνα, που γεννήθηκε το 1978</a:t>
            </a:r>
            <a:br>
              <a:rPr lang="el-GR" sz="1600" dirty="0"/>
            </a:br>
            <a:endParaRPr lang="el-G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dur="1000" fill="hold" grpId="0"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animEffect transition="in" filter="blinds(horizontal)">
                                      <p:cBhvr>
                                        <p:cTn id="7" dur="1000"/>
                                        <p:tgtEl>
                                          <p:spTgt spid="177158">
                                            <p:txEl>
                                              <p:pRg st="0" end="0"/>
                                            </p:txEl>
                                          </p:spTgt>
                                        </p:tgtEl>
                                      </p:cBhvr>
                                    </p:animEffect>
                                  </p:childTnLst>
                                  <p:subTnLst>
                                    <p:animClr clrSpc="rgb" dir="cw">
                                      <p:cBhvr override="childStyle">
                                        <p:cTn dur="1" fill="hold" display="0" masterRel="nextClick" afterEffect="1"/>
                                        <p:tgtEl>
                                          <p:spTgt spid="177158">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68298ABF-A310-6EEF-8B29-8162F09B84F6}"/>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Υποθετικο-παραγωγική μέθοδος</a:t>
            </a:r>
          </a:p>
        </p:txBody>
      </p:sp>
      <p:sp>
        <p:nvSpPr>
          <p:cNvPr id="335875" name="Text Box 3">
            <a:extLst>
              <a:ext uri="{FF2B5EF4-FFF2-40B4-BE49-F238E27FC236}">
                <a16:creationId xmlns:a16="http://schemas.microsoft.com/office/drawing/2014/main" id="{68790617-0502-9A49-9B16-72079EA4C6FD}"/>
              </a:ext>
            </a:extLst>
          </p:cNvPr>
          <p:cNvSpPr txBox="1">
            <a:spLocks noChangeArrowheads="1"/>
          </p:cNvSpPr>
          <p:nvPr/>
        </p:nvSpPr>
        <p:spPr bwMode="auto">
          <a:xfrm>
            <a:off x="1536700" y="2795588"/>
            <a:ext cx="15176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l-GR"/>
          </a:p>
        </p:txBody>
      </p:sp>
      <p:sp>
        <p:nvSpPr>
          <p:cNvPr id="335876" name="Rectangle 4">
            <a:extLst>
              <a:ext uri="{FF2B5EF4-FFF2-40B4-BE49-F238E27FC236}">
                <a16:creationId xmlns:a16="http://schemas.microsoft.com/office/drawing/2014/main" id="{581117D9-24C0-560C-4970-8F17A60FBF46}"/>
              </a:ext>
            </a:extLst>
          </p:cNvPr>
          <p:cNvSpPr>
            <a:spLocks noChangeArrowheads="1"/>
          </p:cNvSpPr>
          <p:nvPr/>
        </p:nvSpPr>
        <p:spPr bwMode="auto">
          <a:xfrm>
            <a:off x="1004888" y="1911350"/>
            <a:ext cx="2428875" cy="1749425"/>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a:t>INDUCTION</a:t>
            </a:r>
            <a:br>
              <a:rPr lang="en-US" altLang="el-GR"/>
            </a:br>
            <a:r>
              <a:rPr lang="en-US" altLang="el-GR"/>
              <a:t>συσσώρευση</a:t>
            </a:r>
            <a:br>
              <a:rPr lang="en-US" altLang="el-GR"/>
            </a:br>
            <a:r>
              <a:rPr lang="en-US" altLang="el-GR"/>
              <a:t>δεδομένων καιρού</a:t>
            </a:r>
            <a:br>
              <a:rPr lang="en-US" altLang="el-GR"/>
            </a:br>
            <a:r>
              <a:rPr lang="en-US" altLang="el-GR"/>
              <a:t>Υποστήριξη</a:t>
            </a:r>
            <a:br>
              <a:rPr lang="en-US" altLang="el-GR"/>
            </a:br>
            <a:r>
              <a:rPr lang="en-US" altLang="el-GR"/>
              <a:t>Παγκόσμια εξασθένιση</a:t>
            </a:r>
            <a:br>
              <a:rPr lang="en-US" altLang="el-GR"/>
            </a:br>
            <a:r>
              <a:rPr lang="en-US" altLang="el-GR"/>
              <a:t>EMPIRICIST</a:t>
            </a:r>
          </a:p>
        </p:txBody>
      </p:sp>
      <p:sp>
        <p:nvSpPr>
          <p:cNvPr id="335877" name="Rectangle 5">
            <a:extLst>
              <a:ext uri="{FF2B5EF4-FFF2-40B4-BE49-F238E27FC236}">
                <a16:creationId xmlns:a16="http://schemas.microsoft.com/office/drawing/2014/main" id="{27C8AE27-B54A-7EE0-FCA4-A5616F3427F0}"/>
              </a:ext>
            </a:extLst>
          </p:cNvPr>
          <p:cNvSpPr>
            <a:spLocks noChangeArrowheads="1"/>
          </p:cNvSpPr>
          <p:nvPr/>
        </p:nvSpPr>
        <p:spPr bwMode="auto">
          <a:xfrm>
            <a:off x="6089650" y="1909763"/>
            <a:ext cx="2100263" cy="1749425"/>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l-GR"/>
              <a:t>ΑΠΟΖΗΜΙΩΣΗ</a:t>
            </a:r>
            <a:br>
              <a:rPr lang="en-US" altLang="el-GR"/>
            </a:br>
            <a:r>
              <a:rPr lang="en-US" altLang="el-GR"/>
              <a:t>λόγος για</a:t>
            </a:r>
            <a:br>
              <a:rPr lang="en-US" altLang="el-GR"/>
            </a:br>
            <a:r>
              <a:rPr lang="en-US" altLang="el-GR"/>
              <a:t>καιρικά δεδομένα</a:t>
            </a:r>
            <a:br>
              <a:rPr lang="en-US" altLang="el-GR"/>
            </a:br>
            <a:r>
              <a:rPr lang="en-US" altLang="el-GR"/>
              <a:t>και τα αποτελέσματά τους</a:t>
            </a:r>
            <a:br>
              <a:rPr lang="en-US" altLang="el-GR"/>
            </a:br>
            <a:r>
              <a:rPr lang="en-US" altLang="el-GR"/>
              <a:t>ΡΑΤΙΟΝΑΛΙΣΤΗΣ</a:t>
            </a:r>
          </a:p>
        </p:txBody>
      </p:sp>
      <p:sp>
        <p:nvSpPr>
          <p:cNvPr id="335878" name="AutoShape 6">
            <a:extLst>
              <a:ext uri="{FF2B5EF4-FFF2-40B4-BE49-F238E27FC236}">
                <a16:creationId xmlns:a16="http://schemas.microsoft.com/office/drawing/2014/main" id="{8D460DB1-C902-4534-9B4A-3D51320659B4}"/>
              </a:ext>
            </a:extLst>
          </p:cNvPr>
          <p:cNvSpPr>
            <a:spLocks noChangeAspect="1" noChangeArrowheads="1"/>
          </p:cNvSpPr>
          <p:nvPr/>
        </p:nvSpPr>
        <p:spPr bwMode="auto">
          <a:xfrm>
            <a:off x="3509963" y="2384425"/>
            <a:ext cx="2505075" cy="512763"/>
          </a:xfrm>
          <a:prstGeom prst="leftRightArrow">
            <a:avLst>
              <a:gd name="adj1" fmla="val 50000"/>
              <a:gd name="adj2" fmla="val 97709"/>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l-GR"/>
              <a:t>παραποίηση</a:t>
            </a:r>
          </a:p>
        </p:txBody>
      </p:sp>
      <p:sp>
        <p:nvSpPr>
          <p:cNvPr id="335879" name="AutoShape 7">
            <a:extLst>
              <a:ext uri="{FF2B5EF4-FFF2-40B4-BE49-F238E27FC236}">
                <a16:creationId xmlns:a16="http://schemas.microsoft.com/office/drawing/2014/main" id="{21945B63-EC7F-3765-2157-79F74B6FE54C}"/>
              </a:ext>
            </a:extLst>
          </p:cNvPr>
          <p:cNvSpPr>
            <a:spLocks noChangeArrowheads="1"/>
          </p:cNvSpPr>
          <p:nvPr/>
        </p:nvSpPr>
        <p:spPr bwMode="auto">
          <a:xfrm>
            <a:off x="3079750" y="3022600"/>
            <a:ext cx="987425" cy="76200"/>
          </a:xfrm>
          <a:prstGeom prst="leftRightArrow">
            <a:avLst>
              <a:gd name="adj1" fmla="val 50000"/>
              <a:gd name="adj2" fmla="val 2591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5880" name="Text Box 8">
            <a:extLst>
              <a:ext uri="{FF2B5EF4-FFF2-40B4-BE49-F238E27FC236}">
                <a16:creationId xmlns:a16="http://schemas.microsoft.com/office/drawing/2014/main" id="{976EEF04-F80C-41BE-803D-BE3AAF02A145}"/>
              </a:ext>
            </a:extLst>
          </p:cNvPr>
          <p:cNvSpPr txBox="1">
            <a:spLocks noChangeArrowheads="1"/>
          </p:cNvSpPr>
          <p:nvPr/>
        </p:nvSpPr>
        <p:spPr bwMode="auto">
          <a:xfrm>
            <a:off x="3216275" y="4414838"/>
            <a:ext cx="2660650" cy="760412"/>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altLang="el-GR"/>
              <a:t>ΣΩΜΑ </a:t>
            </a:r>
            <a:br>
              <a:rPr lang="en-US" altLang="el-GR"/>
            </a:br>
            <a:r>
              <a:rPr lang="en-US" altLang="el-GR"/>
              <a:t>ΤΗΣ ΓΝΩΣΗΣ</a:t>
            </a:r>
          </a:p>
        </p:txBody>
      </p:sp>
      <p:sp>
        <p:nvSpPr>
          <p:cNvPr id="335881" name="AutoShape 9">
            <a:extLst>
              <a:ext uri="{FF2B5EF4-FFF2-40B4-BE49-F238E27FC236}">
                <a16:creationId xmlns:a16="http://schemas.microsoft.com/office/drawing/2014/main" id="{2F0AD2D9-48EA-DD9E-41FE-7664A9168161}"/>
              </a:ext>
            </a:extLst>
          </p:cNvPr>
          <p:cNvSpPr>
            <a:spLocks noChangeArrowheads="1"/>
          </p:cNvSpPr>
          <p:nvPr/>
        </p:nvSpPr>
        <p:spPr bwMode="auto">
          <a:xfrm rot="2170806">
            <a:off x="1763713" y="3960813"/>
            <a:ext cx="1593850" cy="531812"/>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5882" name="AutoShape 10">
            <a:extLst>
              <a:ext uri="{FF2B5EF4-FFF2-40B4-BE49-F238E27FC236}">
                <a16:creationId xmlns:a16="http://schemas.microsoft.com/office/drawing/2014/main" id="{C08842AE-4894-ED5D-7B10-02A7C22330AB}"/>
              </a:ext>
            </a:extLst>
          </p:cNvPr>
          <p:cNvSpPr>
            <a:spLocks noChangeArrowheads="1"/>
          </p:cNvSpPr>
          <p:nvPr/>
        </p:nvSpPr>
        <p:spPr bwMode="auto">
          <a:xfrm rot="-3069821">
            <a:off x="5634832" y="3960018"/>
            <a:ext cx="1593850" cy="531813"/>
          </a:xfrm>
          <a:prstGeom prst="rightArrow">
            <a:avLst>
              <a:gd name="adj1" fmla="val 50000"/>
              <a:gd name="adj2" fmla="val 74925"/>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5883" name="Text Box 11">
            <a:extLst>
              <a:ext uri="{FF2B5EF4-FFF2-40B4-BE49-F238E27FC236}">
                <a16:creationId xmlns:a16="http://schemas.microsoft.com/office/drawing/2014/main" id="{67265290-DCEB-CA9F-DFEC-04A20F57BF96}"/>
              </a:ext>
            </a:extLst>
          </p:cNvPr>
          <p:cNvSpPr txBox="1">
            <a:spLocks noChangeArrowheads="1"/>
          </p:cNvSpPr>
          <p:nvPr/>
        </p:nvSpPr>
        <p:spPr bwMode="auto">
          <a:xfrm>
            <a:off x="6545263" y="4414838"/>
            <a:ext cx="1214437"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εξαγωγή συμπερασμάτων αντλεί από το σύνολο των γνώσεων</a:t>
            </a:r>
          </a:p>
        </p:txBody>
      </p:sp>
      <p:sp>
        <p:nvSpPr>
          <p:cNvPr id="335884" name="Text Box 12">
            <a:extLst>
              <a:ext uri="{FF2B5EF4-FFF2-40B4-BE49-F238E27FC236}">
                <a16:creationId xmlns:a16="http://schemas.microsoft.com/office/drawing/2014/main" id="{F7DCD6A9-ABF2-73CA-AA4D-4D4CC571B1E6}"/>
              </a:ext>
            </a:extLst>
          </p:cNvPr>
          <p:cNvSpPr txBox="1">
            <a:spLocks noChangeArrowheads="1"/>
          </p:cNvSpPr>
          <p:nvPr/>
        </p:nvSpPr>
        <p:spPr bwMode="auto">
          <a:xfrm>
            <a:off x="1231900" y="4187825"/>
            <a:ext cx="1214438" cy="95250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400"/>
              <a:t>Η επαγωγή αυξάνει το σύνολο των γνώσεων</a:t>
            </a:r>
          </a:p>
        </p:txBody>
      </p:sp>
      <p:sp>
        <p:nvSpPr>
          <p:cNvPr id="335885" name="Text Box 13">
            <a:extLst>
              <a:ext uri="{FF2B5EF4-FFF2-40B4-BE49-F238E27FC236}">
                <a16:creationId xmlns:a16="http://schemas.microsoft.com/office/drawing/2014/main" id="{E385D52E-352A-8E06-8AC0-6434B372F784}"/>
              </a:ext>
            </a:extLst>
          </p:cNvPr>
          <p:cNvSpPr txBox="1">
            <a:spLocks noChangeArrowheads="1"/>
          </p:cNvSpPr>
          <p:nvPr/>
        </p:nvSpPr>
        <p:spPr bwMode="auto">
          <a:xfrm>
            <a:off x="1992313" y="5784850"/>
            <a:ext cx="1352550" cy="376238"/>
          </a:xfrm>
          <a:prstGeom prst="rect">
            <a:avLst/>
          </a:prstGeom>
          <a:solidFill>
            <a:srgbClr val="99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FACT</a:t>
            </a:r>
          </a:p>
        </p:txBody>
      </p:sp>
      <p:sp>
        <p:nvSpPr>
          <p:cNvPr id="335886" name="Text Box 14">
            <a:extLst>
              <a:ext uri="{FF2B5EF4-FFF2-40B4-BE49-F238E27FC236}">
                <a16:creationId xmlns:a16="http://schemas.microsoft.com/office/drawing/2014/main" id="{093AE1DC-CA4B-BFAB-C41A-F12E24DCC2A6}"/>
              </a:ext>
            </a:extLst>
          </p:cNvPr>
          <p:cNvSpPr txBox="1">
            <a:spLocks noChangeArrowheads="1"/>
          </p:cNvSpPr>
          <p:nvPr/>
        </p:nvSpPr>
        <p:spPr bwMode="auto">
          <a:xfrm>
            <a:off x="5786438" y="5784850"/>
            <a:ext cx="1352550" cy="376238"/>
          </a:xfrm>
          <a:prstGeom prst="rect">
            <a:avLst/>
          </a:prstGeom>
          <a:solidFill>
            <a:srgbClr val="99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a:t>ΘΕΩΡΙΑ</a:t>
            </a:r>
          </a:p>
        </p:txBody>
      </p:sp>
      <p:sp>
        <p:nvSpPr>
          <p:cNvPr id="335887" name="AutoShape 15">
            <a:extLst>
              <a:ext uri="{FF2B5EF4-FFF2-40B4-BE49-F238E27FC236}">
                <a16:creationId xmlns:a16="http://schemas.microsoft.com/office/drawing/2014/main" id="{3FC53D2B-EA5E-549E-18B7-518C562F89D8}"/>
              </a:ext>
            </a:extLst>
          </p:cNvPr>
          <p:cNvSpPr>
            <a:spLocks noChangeAspect="1" noChangeArrowheads="1"/>
          </p:cNvSpPr>
          <p:nvPr/>
        </p:nvSpPr>
        <p:spPr bwMode="auto">
          <a:xfrm rot="2170806">
            <a:off x="502761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335888" name="AutoShape 16">
            <a:extLst>
              <a:ext uri="{FF2B5EF4-FFF2-40B4-BE49-F238E27FC236}">
                <a16:creationId xmlns:a16="http://schemas.microsoft.com/office/drawing/2014/main" id="{F3EEEFEB-D38C-AACB-A568-619FF86A0FB1}"/>
              </a:ext>
            </a:extLst>
          </p:cNvPr>
          <p:cNvSpPr>
            <a:spLocks noChangeAspect="1" noChangeArrowheads="1"/>
          </p:cNvSpPr>
          <p:nvPr/>
        </p:nvSpPr>
        <p:spPr bwMode="auto">
          <a:xfrm rot="8666097">
            <a:off x="3281363" y="5478463"/>
            <a:ext cx="822325" cy="274637"/>
          </a:xfrm>
          <a:prstGeom prst="rightArrow">
            <a:avLst>
              <a:gd name="adj1" fmla="val 50000"/>
              <a:gd name="adj2" fmla="val 74856"/>
            </a:avLst>
          </a:prstGeom>
          <a:solidFill>
            <a:srgbClr val="FFCC00"/>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D1FE18D7-121B-7C77-B5DA-11689600F66F}"/>
              </a:ext>
            </a:extLst>
          </p:cNvPr>
          <p:cNvSpPr>
            <a:spLocks noChangeArrowheads="1"/>
          </p:cNvSpPr>
          <p:nvPr/>
        </p:nvSpPr>
        <p:spPr bwMode="auto">
          <a:xfrm>
            <a:off x="849313"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Υποθετικο-παραγωγική μέθοδος</a:t>
            </a:r>
          </a:p>
        </p:txBody>
      </p:sp>
      <p:sp>
        <p:nvSpPr>
          <p:cNvPr id="315395" name="Text Box 3">
            <a:extLst>
              <a:ext uri="{FF2B5EF4-FFF2-40B4-BE49-F238E27FC236}">
                <a16:creationId xmlns:a16="http://schemas.microsoft.com/office/drawing/2014/main" id="{3A1ED94B-69DC-A01A-3BBB-ADE0FAC08BC4}"/>
              </a:ext>
            </a:extLst>
          </p:cNvPr>
          <p:cNvSpPr txBox="1">
            <a:spLocks noChangeArrowheads="1"/>
          </p:cNvSpPr>
          <p:nvPr/>
        </p:nvSpPr>
        <p:spPr bwMode="auto">
          <a:xfrm>
            <a:off x="684213" y="1763713"/>
            <a:ext cx="343217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υποθετική μέθοδος χρησιμοποιεί τη διάψευση αντί της επαλήθευσης για τον έλεγχο των θεωριών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σερ Καρλ Πόπερ ανέπτυξε την υποθετικο-παραγωγική μέθοδο για να αντιμετωπίσει τη μεροληπτική επαλήθευση των θεωριών.</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μέθοδος αυτή εξέτασε επίσης τις υπάρχουσες θεωρίες και ιδέες, χρησιμοποιώντας την αφαίρεση</a:t>
            </a:r>
          </a:p>
        </p:txBody>
      </p:sp>
      <p:pic>
        <p:nvPicPr>
          <p:cNvPr id="315396" name="Picture 4">
            <a:extLst>
              <a:ext uri="{FF2B5EF4-FFF2-40B4-BE49-F238E27FC236}">
                <a16:creationId xmlns:a16="http://schemas.microsoft.com/office/drawing/2014/main" id="{18FC0AD0-EB4D-F875-DD55-B4B477D4EA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8788" y="1682750"/>
            <a:ext cx="4103687" cy="400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F07E9E15-DC71-4577-C42E-BA508D2AB031}"/>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Thomas Kuhn</a:t>
            </a:r>
          </a:p>
        </p:txBody>
      </p:sp>
      <p:sp>
        <p:nvSpPr>
          <p:cNvPr id="337923" name="Text Box 3">
            <a:extLst>
              <a:ext uri="{FF2B5EF4-FFF2-40B4-BE49-F238E27FC236}">
                <a16:creationId xmlns:a16="http://schemas.microsoft.com/office/drawing/2014/main" id="{FE0E0452-F0D4-3EFF-D78C-CE7251B7AA47}"/>
              </a:ext>
            </a:extLst>
          </p:cNvPr>
          <p:cNvSpPr txBox="1">
            <a:spLocks noChangeArrowheads="1"/>
          </p:cNvSpPr>
          <p:nvPr/>
        </p:nvSpPr>
        <p:spPr bwMode="auto">
          <a:xfrm>
            <a:off x="684213" y="1763713"/>
            <a:ext cx="4570412"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Ο Τόμας Κουν (1922-1996) δήλωσε ότι υπάρχουν δύο τύποι γνώσης ή επιστήμης, δηλαδή η βασική επιστήμη και η κανονική επιστήμη.</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βασική επιστήμη είναι αποδεδειγμένη επιστημονική γνώση, την οποία οι επιστήμονες δεν αμφισβητούν, δεν προσπαθούν να τη διαψεύσουν. </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κανονική επιστήμη είναι η επιστήμη που οι επιστήμονες κάνουν καθημερινά για να βρουν απαντήσεις, δηλαδή η συσσώρευση δεδομένων και η επίλυση ερωτημάτων ή γρίφων.</a:t>
            </a:r>
          </a:p>
        </p:txBody>
      </p:sp>
      <p:sp>
        <p:nvSpPr>
          <p:cNvPr id="337925" name="Text Box 5">
            <a:extLst>
              <a:ext uri="{FF2B5EF4-FFF2-40B4-BE49-F238E27FC236}">
                <a16:creationId xmlns:a16="http://schemas.microsoft.com/office/drawing/2014/main" id="{FEF8E11F-592E-0304-5E77-05E4DA86121E}"/>
              </a:ext>
            </a:extLst>
          </p:cNvPr>
          <p:cNvSpPr txBox="1">
            <a:spLocks noChangeArrowheads="1"/>
          </p:cNvSpPr>
          <p:nvPr/>
        </p:nvSpPr>
        <p:spPr bwMode="auto">
          <a:xfrm rot="5400000">
            <a:off x="5484018" y="1913732"/>
            <a:ext cx="830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Wikipedia</a:t>
            </a:r>
          </a:p>
        </p:txBody>
      </p:sp>
      <p:pic>
        <p:nvPicPr>
          <p:cNvPr id="337926" name="Picture 6">
            <a:extLst>
              <a:ext uri="{FF2B5EF4-FFF2-40B4-BE49-F238E27FC236}">
                <a16:creationId xmlns:a16="http://schemas.microsoft.com/office/drawing/2014/main" id="{784E28FD-6918-E81C-13F2-FB032E5DD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3" t="35721" r="4466"/>
          <a:stretch>
            <a:fillRect/>
          </a:stretch>
        </p:blipFill>
        <p:spPr bwMode="auto">
          <a:xfrm>
            <a:off x="6013450" y="1682750"/>
            <a:ext cx="2200275" cy="239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C9AD5B1B-15AB-0788-9E04-951F246A381B}"/>
              </a:ext>
            </a:extLst>
          </p:cNvPr>
          <p:cNvSpPr>
            <a:spLocks noChangeArrowheads="1"/>
          </p:cNvSpPr>
          <p:nvPr/>
        </p:nvSpPr>
        <p:spPr bwMode="auto">
          <a:xfrm>
            <a:off x="730250"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2400"/>
              <a:t>Thomas Kuhn</a:t>
            </a:r>
          </a:p>
        </p:txBody>
      </p:sp>
      <p:sp>
        <p:nvSpPr>
          <p:cNvPr id="339971" name="Text Box 3">
            <a:extLst>
              <a:ext uri="{FF2B5EF4-FFF2-40B4-BE49-F238E27FC236}">
                <a16:creationId xmlns:a16="http://schemas.microsoft.com/office/drawing/2014/main" id="{AA58BCC8-AB98-CE66-DEA7-F6079108F730}"/>
              </a:ext>
            </a:extLst>
          </p:cNvPr>
          <p:cNvSpPr txBox="1">
            <a:spLocks noChangeArrowheads="1"/>
          </p:cNvSpPr>
          <p:nvPr/>
        </p:nvSpPr>
        <p:spPr bwMode="auto">
          <a:xfrm>
            <a:off x="684213" y="1608138"/>
            <a:ext cx="775811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808000"/>
              </a:buClr>
              <a:buFont typeface="Wingdings" panose="05000000000000000000" pitchFamily="2" charset="2"/>
              <a:buChar char="q"/>
            </a:pPr>
            <a:r>
              <a:rPr lang="en-US" altLang="el-GR">
                <a:sym typeface="Wingdings" panose="05000000000000000000" pitchFamily="2" charset="2"/>
              </a:rPr>
              <a:t>Η κανονική επιστήμη εμφανίζει μερικές φορές ανωμαλίες, οι οποίες δεν απειλούν τον πυρήνα της επιστήμης, για παράδειγμα, η παγκόσμια εξασθένιση εξηγήθηκε ως σύμπτωμα της κλιματικής αλλαγής.</a:t>
            </a:r>
          </a:p>
          <a:p>
            <a:pPr>
              <a:spcBef>
                <a:spcPct val="50000"/>
              </a:spcBef>
              <a:buClr>
                <a:srgbClr val="808000"/>
              </a:buClr>
              <a:buFont typeface="Wingdings" panose="05000000000000000000" pitchFamily="2" charset="2"/>
              <a:buChar char="q"/>
            </a:pPr>
            <a:r>
              <a:rPr lang="en-US" altLang="el-GR">
                <a:sym typeface="Wingdings" panose="05000000000000000000" pitchFamily="2" charset="2"/>
              </a:rPr>
              <a:t>Ωστόσο, καθώς οι ανωμαλίες συσσωρεύονται με την πάροδο του χρόνου, οι επιστήμονες πρέπει να επανεξετάσουν αυτά που προηγουμένως θεωρούσαν αληθινά.</a:t>
            </a:r>
            <a:br>
              <a:rPr lang="en-US" altLang="el-GR">
                <a:sym typeface="Wingdings" panose="05000000000000000000" pitchFamily="2" charset="2"/>
              </a:rPr>
            </a:br>
            <a:r>
              <a:rPr lang="en-US" altLang="el-GR">
                <a:sym typeface="Wingdings" panose="05000000000000000000" pitchFamily="2" charset="2"/>
              </a:rPr>
              <a:t>Δεν μπορούν πλέον να αγνοούν τις ανωμαλίες και πρέπει, αντίθετα, να αντικαταστήσουν ή να τροποποιήσουν τον υπάρχοντα πυρήνα της επιστήμης.</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110" name="Picture 46">
            <a:extLst>
              <a:ext uri="{FF2B5EF4-FFF2-40B4-BE49-F238E27FC236}">
                <a16:creationId xmlns:a16="http://schemas.microsoft.com/office/drawing/2014/main" id="{C4519537-0FE3-571B-2930-667B6C8FA9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905000"/>
            <a:ext cx="6410325" cy="4533900"/>
          </a:xfrm>
          <a:prstGeom prst="rect">
            <a:avLst/>
          </a:prstGeom>
          <a:noFill/>
          <a:extLst>
            <a:ext uri="{909E8E84-426E-40DD-AFC4-6F175D3DCCD1}">
              <a14:hiddenFill xmlns:a14="http://schemas.microsoft.com/office/drawing/2010/main">
                <a:solidFill>
                  <a:srgbClr val="FFFFFF"/>
                </a:solidFill>
              </a14:hiddenFill>
            </a:ext>
          </a:extLst>
        </p:spPr>
      </p:pic>
      <p:pic>
        <p:nvPicPr>
          <p:cNvPr id="344111" name="Picture 47">
            <a:extLst>
              <a:ext uri="{FF2B5EF4-FFF2-40B4-BE49-F238E27FC236}">
                <a16:creationId xmlns:a16="http://schemas.microsoft.com/office/drawing/2014/main" id="{1BC752C3-1F48-DDB9-91DD-178C7BF543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0" y="1905000"/>
            <a:ext cx="6410325" cy="4495800"/>
          </a:xfrm>
          <a:prstGeom prst="rect">
            <a:avLst/>
          </a:prstGeom>
          <a:noFill/>
          <a:extLst>
            <a:ext uri="{909E8E84-426E-40DD-AFC4-6F175D3DCCD1}">
              <a14:hiddenFill xmlns:a14="http://schemas.microsoft.com/office/drawing/2010/main">
                <a:solidFill>
                  <a:srgbClr val="FFFFFF"/>
                </a:solidFill>
              </a14:hiddenFill>
            </a:ext>
          </a:extLst>
        </p:spPr>
      </p:pic>
      <p:pic>
        <p:nvPicPr>
          <p:cNvPr id="344112" name="Picture 48">
            <a:extLst>
              <a:ext uri="{FF2B5EF4-FFF2-40B4-BE49-F238E27FC236}">
                <a16:creationId xmlns:a16="http://schemas.microsoft.com/office/drawing/2014/main" id="{A156F58B-4FE4-078A-2DC8-E5E3051D89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24000" y="1828800"/>
            <a:ext cx="6410325" cy="4533900"/>
          </a:xfrm>
          <a:prstGeom prst="rect">
            <a:avLst/>
          </a:prstGeom>
          <a:solidFill>
            <a:schemeClr val="tx2"/>
          </a:solidFill>
        </p:spPr>
      </p:pic>
      <p:grpSp>
        <p:nvGrpSpPr>
          <p:cNvPr id="344113" name="Group 49">
            <a:extLst>
              <a:ext uri="{FF2B5EF4-FFF2-40B4-BE49-F238E27FC236}">
                <a16:creationId xmlns:a16="http://schemas.microsoft.com/office/drawing/2014/main" id="{B345E8F7-5446-9FE1-04DA-25ECC9173107}"/>
              </a:ext>
            </a:extLst>
          </p:cNvPr>
          <p:cNvGrpSpPr/>
          <p:nvPr/>
        </p:nvGrpSpPr>
        <p:grpSpPr>
          <a:xfrm>
            <a:off x="2362200" y="4724400"/>
            <a:ext cx="2111375" cy="457200"/>
            <a:chOff x="1488" y="2976"/>
            <a:chExt cx="1330" cy="288"/>
          </a:xfrm>
        </p:grpSpPr>
        <p:sp>
          <p:nvSpPr>
            <p:cNvPr id="344114" name="Rectangle 50">
              <a:extLst>
                <a:ext uri="{FF2B5EF4-FFF2-40B4-BE49-F238E27FC236}">
                  <a16:creationId xmlns:a16="http://schemas.microsoft.com/office/drawing/2014/main" id="{B58C3791-57B6-87E6-319E-CC320D79EAF9}"/>
                </a:ext>
              </a:extLst>
            </p:cNvPr>
            <p:cNvSpPr>
              <a:spLocks noChangeArrowheads="1"/>
            </p:cNvSpPr>
            <p:nvPr/>
          </p:nvSpPr>
          <p:spPr bwMode="auto">
            <a:xfrm>
              <a:off x="1984" y="2976"/>
              <a:ext cx="834" cy="23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l-GR" b="0"/>
                <a:t>Συνείδηση</a:t>
              </a:r>
              <a:endParaRPr lang="en-US" altLang="el-GR" sz="3200" b="0">
                <a:solidFill>
                  <a:srgbClr val="FFFF00"/>
                </a:solidFill>
                <a:latin typeface="Times New Roman" panose="02020603050405020304" pitchFamily="18" charset="0"/>
              </a:endParaRPr>
            </a:p>
          </p:txBody>
        </p:sp>
        <p:sp>
          <p:nvSpPr>
            <p:cNvPr id="344115" name="Line 51">
              <a:extLst>
                <a:ext uri="{FF2B5EF4-FFF2-40B4-BE49-F238E27FC236}">
                  <a16:creationId xmlns:a16="http://schemas.microsoft.com/office/drawing/2014/main" id="{77DABC5D-688D-177A-E82F-7327720237F4}"/>
                </a:ext>
              </a:extLst>
            </p:cNvPr>
            <p:cNvSpPr>
              <a:spLocks noChangeShapeType="1"/>
            </p:cNvSpPr>
            <p:nvPr/>
          </p:nvSpPr>
          <p:spPr bwMode="auto">
            <a:xfrm flipH="1">
              <a:off x="1488" y="3120"/>
              <a:ext cx="512" cy="144"/>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grpSp>
        <p:nvGrpSpPr>
          <p:cNvPr id="344118" name="Group 54">
            <a:extLst>
              <a:ext uri="{FF2B5EF4-FFF2-40B4-BE49-F238E27FC236}">
                <a16:creationId xmlns:a16="http://schemas.microsoft.com/office/drawing/2014/main" id="{39C67C1F-9CEF-6067-5348-E563DBF6334C}"/>
              </a:ext>
            </a:extLst>
          </p:cNvPr>
          <p:cNvGrpSpPr/>
          <p:nvPr/>
        </p:nvGrpSpPr>
        <p:grpSpPr>
          <a:xfrm>
            <a:off x="3352800" y="2971800"/>
            <a:ext cx="765175" cy="909638"/>
            <a:chOff x="2208" y="1968"/>
            <a:chExt cx="482" cy="573"/>
          </a:xfrm>
        </p:grpSpPr>
        <p:sp>
          <p:nvSpPr>
            <p:cNvPr id="344119" name="Rectangle 55">
              <a:extLst>
                <a:ext uri="{FF2B5EF4-FFF2-40B4-BE49-F238E27FC236}">
                  <a16:creationId xmlns:a16="http://schemas.microsoft.com/office/drawing/2014/main" id="{A34D3330-4132-E7D3-FD99-4FA8EA3B7857}"/>
                </a:ext>
              </a:extLst>
            </p:cNvPr>
            <p:cNvSpPr>
              <a:spLocks noChangeArrowheads="1"/>
            </p:cNvSpPr>
            <p:nvPr/>
          </p:nvSpPr>
          <p:spPr bwMode="auto">
            <a:xfrm>
              <a:off x="2208" y="2304"/>
              <a:ext cx="482" cy="23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l-GR" b="0"/>
                <a:t>Κρίση</a:t>
              </a:r>
              <a:endParaRPr lang="en-US" altLang="el-GR" sz="3200" b="0">
                <a:solidFill>
                  <a:srgbClr val="FFFF00"/>
                </a:solidFill>
              </a:endParaRPr>
            </a:p>
          </p:txBody>
        </p:sp>
        <p:sp>
          <p:nvSpPr>
            <p:cNvPr id="344120" name="Line 56">
              <a:extLst>
                <a:ext uri="{FF2B5EF4-FFF2-40B4-BE49-F238E27FC236}">
                  <a16:creationId xmlns:a16="http://schemas.microsoft.com/office/drawing/2014/main" id="{EF2718E2-B1C7-DF30-B8C8-96363C454B52}"/>
                </a:ext>
              </a:extLst>
            </p:cNvPr>
            <p:cNvSpPr>
              <a:spLocks noChangeShapeType="1"/>
            </p:cNvSpPr>
            <p:nvPr/>
          </p:nvSpPr>
          <p:spPr bwMode="auto">
            <a:xfrm flipV="1">
              <a:off x="2496" y="1968"/>
              <a:ext cx="96" cy="336"/>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pSp>
      <p:grpSp>
        <p:nvGrpSpPr>
          <p:cNvPr id="344123" name="Group 59">
            <a:extLst>
              <a:ext uri="{FF2B5EF4-FFF2-40B4-BE49-F238E27FC236}">
                <a16:creationId xmlns:a16="http://schemas.microsoft.com/office/drawing/2014/main" id="{CCC22816-F875-3192-AFB1-1FEC5651D080}"/>
              </a:ext>
            </a:extLst>
          </p:cNvPr>
          <p:cNvGrpSpPr/>
          <p:nvPr/>
        </p:nvGrpSpPr>
        <p:grpSpPr>
          <a:xfrm>
            <a:off x="3810000" y="2057400"/>
            <a:ext cx="1882775" cy="685800"/>
            <a:chOff x="2400" y="1296"/>
            <a:chExt cx="1186" cy="432"/>
          </a:xfrm>
        </p:grpSpPr>
        <p:sp>
          <p:nvSpPr>
            <p:cNvPr id="344124" name="Rectangle 60">
              <a:extLst>
                <a:ext uri="{FF2B5EF4-FFF2-40B4-BE49-F238E27FC236}">
                  <a16:creationId xmlns:a16="http://schemas.microsoft.com/office/drawing/2014/main" id="{FE8E8BC0-D9DE-A205-1207-CB7B72EF8FB4}"/>
                </a:ext>
              </a:extLst>
            </p:cNvPr>
            <p:cNvSpPr>
              <a:spLocks noChangeArrowheads="1"/>
            </p:cNvSpPr>
            <p:nvPr/>
          </p:nvSpPr>
          <p:spPr bwMode="auto">
            <a:xfrm>
              <a:off x="2448" y="1296"/>
              <a:ext cx="1138" cy="23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l-GR" b="0"/>
                <a:t>Κανονική επιστήμη</a:t>
              </a:r>
              <a:endParaRPr lang="en-US" altLang="el-GR" sz="3200" b="0">
                <a:solidFill>
                  <a:srgbClr val="FFFF00"/>
                </a:solidFill>
                <a:latin typeface="Times New Roman" panose="02020603050405020304" pitchFamily="18" charset="0"/>
              </a:endParaRPr>
            </a:p>
          </p:txBody>
        </p:sp>
        <p:sp>
          <p:nvSpPr>
            <p:cNvPr id="344125" name="Line 61">
              <a:extLst>
                <a:ext uri="{FF2B5EF4-FFF2-40B4-BE49-F238E27FC236}">
                  <a16:creationId xmlns:a16="http://schemas.microsoft.com/office/drawing/2014/main" id="{70643CFA-BD75-9954-0761-EAC1BAB275B8}"/>
                </a:ext>
              </a:extLst>
            </p:cNvPr>
            <p:cNvSpPr>
              <a:spLocks noChangeShapeType="1"/>
            </p:cNvSpPr>
            <p:nvPr/>
          </p:nvSpPr>
          <p:spPr bwMode="auto">
            <a:xfrm flipH="1">
              <a:off x="2400" y="1536"/>
              <a:ext cx="96" cy="192"/>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pSp>
      <p:grpSp>
        <p:nvGrpSpPr>
          <p:cNvPr id="344128" name="Group 64">
            <a:extLst>
              <a:ext uri="{FF2B5EF4-FFF2-40B4-BE49-F238E27FC236}">
                <a16:creationId xmlns:a16="http://schemas.microsoft.com/office/drawing/2014/main" id="{02CE44D0-8A5F-9FCF-5372-1DAB2C47CD9A}"/>
              </a:ext>
            </a:extLst>
          </p:cNvPr>
          <p:cNvGrpSpPr/>
          <p:nvPr/>
        </p:nvGrpSpPr>
        <p:grpSpPr>
          <a:xfrm>
            <a:off x="2895600" y="4114800"/>
            <a:ext cx="1962150" cy="376238"/>
            <a:chOff x="1824" y="2592"/>
            <a:chExt cx="2867" cy="237"/>
          </a:xfrm>
        </p:grpSpPr>
        <p:sp>
          <p:nvSpPr>
            <p:cNvPr id="344129" name="Rectangle 65">
              <a:extLst>
                <a:ext uri="{FF2B5EF4-FFF2-40B4-BE49-F238E27FC236}">
                  <a16:creationId xmlns:a16="http://schemas.microsoft.com/office/drawing/2014/main" id="{60D1425F-F305-94E3-3210-4487415AC300}"/>
                </a:ext>
              </a:extLst>
            </p:cNvPr>
            <p:cNvSpPr>
              <a:spLocks noChangeArrowheads="1"/>
            </p:cNvSpPr>
            <p:nvPr/>
          </p:nvSpPr>
          <p:spPr bwMode="auto">
            <a:xfrm>
              <a:off x="2831" y="2592"/>
              <a:ext cx="1860" cy="23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l-GR" b="0"/>
                <a:t>Επανάσταση</a:t>
              </a:r>
              <a:endParaRPr lang="en-US" altLang="el-GR" sz="3200" b="0">
                <a:solidFill>
                  <a:srgbClr val="FFFF00"/>
                </a:solidFill>
                <a:latin typeface="Times New Roman" panose="02020603050405020304" pitchFamily="18" charset="0"/>
              </a:endParaRPr>
            </a:p>
          </p:txBody>
        </p:sp>
        <p:sp>
          <p:nvSpPr>
            <p:cNvPr id="344130" name="Line 66">
              <a:extLst>
                <a:ext uri="{FF2B5EF4-FFF2-40B4-BE49-F238E27FC236}">
                  <a16:creationId xmlns:a16="http://schemas.microsoft.com/office/drawing/2014/main" id="{9ECD22DF-C782-67FD-D9D5-B2EAB62DEB4A}"/>
                </a:ext>
              </a:extLst>
            </p:cNvPr>
            <p:cNvSpPr>
              <a:spLocks noChangeShapeType="1"/>
            </p:cNvSpPr>
            <p:nvPr/>
          </p:nvSpPr>
          <p:spPr bwMode="auto">
            <a:xfrm flipH="1">
              <a:off x="1824" y="2736"/>
              <a:ext cx="1536"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dur="500" fill="hold" nodeType="clickEffect">
                                  <p:stCondLst>
                                    <p:cond delay="0"/>
                                  </p:stCondLst>
                                  <p:childTnLst>
                                    <p:set>
                                      <p:cBhvr>
                                        <p:cTn id="6" dur="1" fill="hold">
                                          <p:stCondLst>
                                            <p:cond delay="0"/>
                                          </p:stCondLst>
                                        </p:cTn>
                                        <p:tgtEl>
                                          <p:spTgt spid="344110"/>
                                        </p:tgtEl>
                                        <p:attrNameLst>
                                          <p:attrName>style.visibility</p:attrName>
                                        </p:attrNameLst>
                                      </p:cBhvr>
                                      <p:to>
                                        <p:strVal val="visible"/>
                                      </p:to>
                                    </p:set>
                                    <p:animEffect transition="in" filter="dissolve">
                                      <p:cBhvr>
                                        <p:cTn id="7" dur="500"/>
                                        <p:tgtEl>
                                          <p:spTgt spid="344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dur="500" fill="hold" nodeType="clickEffect">
                                  <p:stCondLst>
                                    <p:cond delay="0"/>
                                  </p:stCondLst>
                                  <p:childTnLst>
                                    <p:set>
                                      <p:cBhvr>
                                        <p:cTn id="11" dur="1" fill="hold">
                                          <p:stCondLst>
                                            <p:cond delay="0"/>
                                          </p:stCondLst>
                                        </p:cTn>
                                        <p:tgtEl>
                                          <p:spTgt spid="344113"/>
                                        </p:tgtEl>
                                        <p:attrNameLst>
                                          <p:attrName>style.visibility</p:attrName>
                                        </p:attrNameLst>
                                      </p:cBhvr>
                                      <p:to>
                                        <p:strVal val="visible"/>
                                      </p:to>
                                    </p:set>
                                    <p:anim calcmode="lin" valueType="num">
                                      <p:cBhvr additive="base">
                                        <p:cTn id="12" dur="500" fill="hold"/>
                                        <p:tgtEl>
                                          <p:spTgt spid="344113"/>
                                        </p:tgtEl>
                                        <p:attrNameLst>
                                          <p:attrName>ppt_x</p:attrName>
                                        </p:attrNameLst>
                                      </p:cBhvr>
                                      <p:tavLst>
                                        <p:tav tm="0">
                                          <p:val>
                                            <p:strVal val="0-#ppt_w/2"/>
                                          </p:val>
                                        </p:tav>
                                        <p:tav tm="100000">
                                          <p:val>
                                            <p:strVal val="#ppt_x"/>
                                          </p:val>
                                        </p:tav>
                                      </p:tavLst>
                                    </p:anim>
                                    <p:anim calcmode="lin" valueType="num">
                                      <p:cBhvr additive="base">
                                        <p:cTn id="13" dur="500" fill="hold"/>
                                        <p:tgtEl>
                                          <p:spTgt spid="3441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dur="500" fill="hold" nodeType="clickEffect">
                                  <p:stCondLst>
                                    <p:cond delay="0"/>
                                  </p:stCondLst>
                                  <p:childTnLst>
                                    <p:set>
                                      <p:cBhvr>
                                        <p:cTn id="17" dur="1" fill="hold">
                                          <p:stCondLst>
                                            <p:cond delay="0"/>
                                          </p:stCondLst>
                                        </p:cTn>
                                        <p:tgtEl>
                                          <p:spTgt spid="344128"/>
                                        </p:tgtEl>
                                        <p:attrNameLst>
                                          <p:attrName>style.visibility</p:attrName>
                                        </p:attrNameLst>
                                      </p:cBhvr>
                                      <p:to>
                                        <p:strVal val="visible"/>
                                      </p:to>
                                    </p:set>
                                    <p:anim calcmode="lin" valueType="num">
                                      <p:cBhvr additive="base">
                                        <p:cTn id="18" dur="500" fill="hold"/>
                                        <p:tgtEl>
                                          <p:spTgt spid="344128"/>
                                        </p:tgtEl>
                                        <p:attrNameLst>
                                          <p:attrName>ppt_x</p:attrName>
                                        </p:attrNameLst>
                                      </p:cBhvr>
                                      <p:tavLst>
                                        <p:tav tm="0">
                                          <p:val>
                                            <p:strVal val="0-#ppt_w/2"/>
                                          </p:val>
                                        </p:tav>
                                        <p:tav tm="100000">
                                          <p:val>
                                            <p:strVal val="#ppt_x"/>
                                          </p:val>
                                        </p:tav>
                                      </p:tavLst>
                                    </p:anim>
                                    <p:anim calcmode="lin" valueType="num">
                                      <p:cBhvr additive="base">
                                        <p:cTn id="19" dur="500" fill="hold"/>
                                        <p:tgtEl>
                                          <p:spTgt spid="3441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dur="500" fill="hold" nodeType="clickEffect">
                                  <p:stCondLst>
                                    <p:cond delay="0"/>
                                  </p:stCondLst>
                                  <p:childTnLst>
                                    <p:set>
                                      <p:cBhvr>
                                        <p:cTn id="23" dur="1" fill="hold">
                                          <p:stCondLst>
                                            <p:cond delay="0"/>
                                          </p:stCondLst>
                                        </p:cTn>
                                        <p:tgtEl>
                                          <p:spTgt spid="344123"/>
                                        </p:tgtEl>
                                        <p:attrNameLst>
                                          <p:attrName>style.visibility</p:attrName>
                                        </p:attrNameLst>
                                      </p:cBhvr>
                                      <p:to>
                                        <p:strVal val="visible"/>
                                      </p:to>
                                    </p:set>
                                    <p:anim calcmode="lin" valueType="num">
                                      <p:cBhvr additive="base">
                                        <p:cTn id="24" dur="500" fill="hold"/>
                                        <p:tgtEl>
                                          <p:spTgt spid="344123"/>
                                        </p:tgtEl>
                                        <p:attrNameLst>
                                          <p:attrName>ppt_x</p:attrName>
                                        </p:attrNameLst>
                                      </p:cBhvr>
                                      <p:tavLst>
                                        <p:tav tm="0">
                                          <p:val>
                                            <p:strVal val="0-#ppt_w/2"/>
                                          </p:val>
                                        </p:tav>
                                        <p:tav tm="100000">
                                          <p:val>
                                            <p:strVal val="#ppt_x"/>
                                          </p:val>
                                        </p:tav>
                                      </p:tavLst>
                                    </p:anim>
                                    <p:anim calcmode="lin" valueType="num">
                                      <p:cBhvr additive="base">
                                        <p:cTn id="25" dur="500" fill="hold"/>
                                        <p:tgtEl>
                                          <p:spTgt spid="34412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dur="500" fill="hold" nodeType="clickEffect">
                                  <p:stCondLst>
                                    <p:cond delay="0"/>
                                  </p:stCondLst>
                                  <p:childTnLst>
                                    <p:set>
                                      <p:cBhvr>
                                        <p:cTn id="29" dur="1" fill="hold">
                                          <p:stCondLst>
                                            <p:cond delay="0"/>
                                          </p:stCondLst>
                                        </p:cTn>
                                        <p:tgtEl>
                                          <p:spTgt spid="344118"/>
                                        </p:tgtEl>
                                        <p:attrNameLst>
                                          <p:attrName>style.visibility</p:attrName>
                                        </p:attrNameLst>
                                      </p:cBhvr>
                                      <p:to>
                                        <p:strVal val="visible"/>
                                      </p:to>
                                    </p:set>
                                    <p:anim calcmode="lin" valueType="num">
                                      <p:cBhvr additive="base">
                                        <p:cTn id="30" dur="500" fill="hold"/>
                                        <p:tgtEl>
                                          <p:spTgt spid="344118"/>
                                        </p:tgtEl>
                                        <p:attrNameLst>
                                          <p:attrName>ppt_x</p:attrName>
                                        </p:attrNameLst>
                                      </p:cBhvr>
                                      <p:tavLst>
                                        <p:tav tm="0">
                                          <p:val>
                                            <p:strVal val="0-#ppt_w/2"/>
                                          </p:val>
                                        </p:tav>
                                        <p:tav tm="100000">
                                          <p:val>
                                            <p:strVal val="#ppt_x"/>
                                          </p:val>
                                        </p:tav>
                                      </p:tavLst>
                                    </p:anim>
                                    <p:anim calcmode="lin" valueType="num">
                                      <p:cBhvr additive="base">
                                        <p:cTn id="31" dur="500" fill="hold"/>
                                        <p:tgtEl>
                                          <p:spTgt spid="34411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dur="500" fill="hold" nodeType="clickEffect">
                                  <p:stCondLst>
                                    <p:cond delay="0"/>
                                  </p:stCondLst>
                                  <p:childTnLst>
                                    <p:set>
                                      <p:cBhvr>
                                        <p:cTn id="35" dur="1" fill="hold">
                                          <p:stCondLst>
                                            <p:cond delay="0"/>
                                          </p:stCondLst>
                                        </p:cTn>
                                        <p:tgtEl>
                                          <p:spTgt spid="344111"/>
                                        </p:tgtEl>
                                        <p:attrNameLst>
                                          <p:attrName>style.visibility</p:attrName>
                                        </p:attrNameLst>
                                      </p:cBhvr>
                                      <p:to>
                                        <p:strVal val="visible"/>
                                      </p:to>
                                    </p:set>
                                    <p:animEffect transition="in" filter="dissolve">
                                      <p:cBhvr>
                                        <p:cTn id="36" dur="500"/>
                                        <p:tgtEl>
                                          <p:spTgt spid="3441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dur="500" fill="hold" nodeType="clickEffect">
                                  <p:stCondLst>
                                    <p:cond delay="0"/>
                                  </p:stCondLst>
                                  <p:childTnLst>
                                    <p:set>
                                      <p:cBhvr>
                                        <p:cTn id="40" dur="1" fill="hold">
                                          <p:stCondLst>
                                            <p:cond delay="0"/>
                                          </p:stCondLst>
                                        </p:cTn>
                                        <p:tgtEl>
                                          <p:spTgt spid="344112"/>
                                        </p:tgtEl>
                                        <p:attrNameLst>
                                          <p:attrName>style.visibility</p:attrName>
                                        </p:attrNameLst>
                                      </p:cBhvr>
                                      <p:to>
                                        <p:strVal val="visible"/>
                                      </p:to>
                                    </p:set>
                                    <p:animEffect transition="in" filter="dissolve">
                                      <p:cBhvr>
                                        <p:cTn id="41" dur="500"/>
                                        <p:tgtEl>
                                          <p:spTgt spid="34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7F0A17C9-0984-1359-1DF9-AD764F70700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Πρώιμος άνθρωπος: Curiosity </a:t>
            </a:r>
            <a:r>
              <a:rPr lang="en-US" altLang="el-GR" sz="3000">
                <a:sym typeface="Wingdings" panose="05000000000000000000" pitchFamily="2" charset="2"/>
              </a:rPr>
              <a:t>Science</a:t>
            </a:r>
            <a:endParaRPr lang="en-US" altLang="el-GR" sz="3000"/>
          </a:p>
        </p:txBody>
      </p:sp>
      <p:pic>
        <p:nvPicPr>
          <p:cNvPr id="184328" name="Picture 8">
            <a:extLst>
              <a:ext uri="{FF2B5EF4-FFF2-40B4-BE49-F238E27FC236}">
                <a16:creationId xmlns:a16="http://schemas.microsoft.com/office/drawing/2014/main" id="{73BA651C-12E9-973C-A7F4-13BC499F4F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688" y="1758950"/>
            <a:ext cx="2809875" cy="4402138"/>
          </a:xfrm>
          <a:prstGeom prst="rect">
            <a:avLst/>
          </a:prstGeom>
          <a:noFill/>
          <a:extLst>
            <a:ext uri="{909E8E84-426E-40DD-AFC4-6F175D3DCCD1}">
              <a14:hiddenFill xmlns:a14="http://schemas.microsoft.com/office/drawing/2010/main">
                <a:solidFill>
                  <a:srgbClr val="FFFFFF"/>
                </a:solidFill>
              </a14:hiddenFill>
            </a:ext>
          </a:extLst>
        </p:spPr>
      </p:pic>
      <p:sp>
        <p:nvSpPr>
          <p:cNvPr id="184329" name="AutoShape 9">
            <a:extLst>
              <a:ext uri="{FF2B5EF4-FFF2-40B4-BE49-F238E27FC236}">
                <a16:creationId xmlns:a16="http://schemas.microsoft.com/office/drawing/2014/main" id="{A8531CDC-E25C-85A5-4E67-0B3497AD99CD}"/>
              </a:ext>
            </a:extLst>
          </p:cNvPr>
          <p:cNvSpPr>
            <a:spLocks noChangeArrowheads="1"/>
          </p:cNvSpPr>
          <p:nvPr/>
        </p:nvSpPr>
        <p:spPr bwMode="auto">
          <a:xfrm>
            <a:off x="5028407" y="1976700"/>
            <a:ext cx="2278062" cy="682625"/>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808000"/>
              </a:buClr>
            </a:pPr>
            <a:r>
              <a:rPr lang="el-GR" altLang="el-GR" dirty="0">
                <a:solidFill>
                  <a:srgbClr val="464600"/>
                </a:solidFill>
                <a:latin typeface="Verdana" panose="020B0604030504040204" pitchFamily="34" charset="0"/>
              </a:rPr>
              <a:t>ΠΕΡΙΕΡΓΕΙΑ</a:t>
            </a:r>
            <a:endParaRPr lang="en-US" altLang="el-GR" dirty="0">
              <a:solidFill>
                <a:srgbClr val="464600"/>
              </a:solidFill>
              <a:latin typeface="Verdana" panose="020B0604030504040204" pitchFamily="34" charset="0"/>
            </a:endParaRPr>
          </a:p>
        </p:txBody>
      </p:sp>
      <p:sp>
        <p:nvSpPr>
          <p:cNvPr id="184330" name="AutoShape 10">
            <a:extLst>
              <a:ext uri="{FF2B5EF4-FFF2-40B4-BE49-F238E27FC236}">
                <a16:creationId xmlns:a16="http://schemas.microsoft.com/office/drawing/2014/main" id="{81CEF11E-1D7D-CF3E-5609-4B2632DFE695}"/>
              </a:ext>
            </a:extLst>
          </p:cNvPr>
          <p:cNvSpPr>
            <a:spLocks noChangeArrowheads="1"/>
          </p:cNvSpPr>
          <p:nvPr/>
        </p:nvSpPr>
        <p:spPr bwMode="auto">
          <a:xfrm>
            <a:off x="5103813" y="2998788"/>
            <a:ext cx="2278062" cy="682625"/>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808000"/>
              </a:buClr>
              <a:buFont typeface="Wingdings" panose="05000000000000000000" pitchFamily="2" charset="2"/>
              <a:buNone/>
            </a:pPr>
            <a:r>
              <a:rPr lang="en-US" altLang="el-GR" dirty="0">
                <a:solidFill>
                  <a:srgbClr val="464600"/>
                </a:solidFill>
                <a:latin typeface="Verdana" panose="020B0604030504040204" pitchFamily="34" charset="0"/>
              </a:rPr>
              <a:t>ΕΡΕΥΝΑ</a:t>
            </a:r>
            <a:endParaRPr lang="en-US" altLang="el-GR" b="0" dirty="0">
              <a:solidFill>
                <a:srgbClr val="009999"/>
              </a:solidFill>
              <a:latin typeface="Verdana" panose="020B0604030504040204" pitchFamily="34" charset="0"/>
            </a:endParaRPr>
          </a:p>
        </p:txBody>
      </p:sp>
      <p:sp>
        <p:nvSpPr>
          <p:cNvPr id="184331" name="AutoShape 11">
            <a:extLst>
              <a:ext uri="{FF2B5EF4-FFF2-40B4-BE49-F238E27FC236}">
                <a16:creationId xmlns:a16="http://schemas.microsoft.com/office/drawing/2014/main" id="{C2FBA83D-72AD-322A-046C-7A2AA0255084}"/>
              </a:ext>
            </a:extLst>
          </p:cNvPr>
          <p:cNvSpPr>
            <a:spLocks noChangeArrowheads="1"/>
          </p:cNvSpPr>
          <p:nvPr/>
        </p:nvSpPr>
        <p:spPr bwMode="auto">
          <a:xfrm>
            <a:off x="5103813" y="4010025"/>
            <a:ext cx="2278062" cy="682625"/>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808000"/>
              </a:buClr>
              <a:buFont typeface="Wingdings" panose="05000000000000000000" pitchFamily="2" charset="2"/>
              <a:buNone/>
            </a:pPr>
            <a:r>
              <a:rPr lang="el-GR" altLang="el-GR" b="0" dirty="0">
                <a:solidFill>
                  <a:srgbClr val="464600"/>
                </a:solidFill>
                <a:latin typeface="Verdana" panose="020B0604030504040204" pitchFamily="34" charset="0"/>
              </a:rPr>
              <a:t>ΑΝΑΚΑΛΥΨΗ</a:t>
            </a:r>
            <a:endParaRPr lang="en-US" altLang="el-GR" b="0" dirty="0">
              <a:solidFill>
                <a:srgbClr val="009999"/>
              </a:solidFill>
              <a:latin typeface="Verdana" panose="020B0604030504040204" pitchFamily="34" charset="0"/>
            </a:endParaRPr>
          </a:p>
        </p:txBody>
      </p:sp>
      <p:sp>
        <p:nvSpPr>
          <p:cNvPr id="184332" name="AutoShape 12">
            <a:extLst>
              <a:ext uri="{FF2B5EF4-FFF2-40B4-BE49-F238E27FC236}">
                <a16:creationId xmlns:a16="http://schemas.microsoft.com/office/drawing/2014/main" id="{66DD2870-BF83-0802-44F1-8B945C29FCF3}"/>
              </a:ext>
            </a:extLst>
          </p:cNvPr>
          <p:cNvSpPr>
            <a:spLocks noChangeArrowheads="1"/>
          </p:cNvSpPr>
          <p:nvPr/>
        </p:nvSpPr>
        <p:spPr bwMode="auto">
          <a:xfrm>
            <a:off x="5103813" y="5022850"/>
            <a:ext cx="2278062" cy="682625"/>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808000"/>
              </a:buClr>
              <a:buFont typeface="Wingdings" panose="05000000000000000000" pitchFamily="2" charset="2"/>
              <a:buNone/>
            </a:pPr>
            <a:r>
              <a:rPr lang="en-US" altLang="el-GR">
                <a:solidFill>
                  <a:srgbClr val="464600"/>
                </a:solidFill>
                <a:latin typeface="Verdana" panose="020B0604030504040204" pitchFamily="34" charset="0"/>
              </a:rPr>
              <a:t>ΕΠΙΣΤΗΜΗ</a:t>
            </a:r>
            <a:endParaRPr lang="en-US" altLang="el-GR" b="0">
              <a:solidFill>
                <a:srgbClr val="009999"/>
              </a:solidFill>
              <a:latin typeface="Verdana" panose="020B0604030504040204" pitchFamily="34" charset="0"/>
            </a:endParaRPr>
          </a:p>
        </p:txBody>
      </p:sp>
      <p:sp>
        <p:nvSpPr>
          <p:cNvPr id="184334" name="AutoShape 14">
            <a:extLst>
              <a:ext uri="{FF2B5EF4-FFF2-40B4-BE49-F238E27FC236}">
                <a16:creationId xmlns:a16="http://schemas.microsoft.com/office/drawing/2014/main" id="{7A00D2ED-BF1B-987E-FA8A-7F1A0862AC56}"/>
              </a:ext>
            </a:extLst>
          </p:cNvPr>
          <p:cNvSpPr>
            <a:spLocks noChangeArrowheads="1"/>
          </p:cNvSpPr>
          <p:nvPr/>
        </p:nvSpPr>
        <p:spPr bwMode="auto">
          <a:xfrm>
            <a:off x="7381875" y="2159000"/>
            <a:ext cx="682625" cy="1138238"/>
          </a:xfrm>
          <a:prstGeom prst="curvedLeftArrow">
            <a:avLst>
              <a:gd name="adj1" fmla="val 33349"/>
              <a:gd name="adj2" fmla="val 66698"/>
              <a:gd name="adj3" fmla="val 33333"/>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335" name="AutoShape 15">
            <a:extLst>
              <a:ext uri="{FF2B5EF4-FFF2-40B4-BE49-F238E27FC236}">
                <a16:creationId xmlns:a16="http://schemas.microsoft.com/office/drawing/2014/main" id="{886607CA-C85B-9836-833C-39C59AE67BDC}"/>
              </a:ext>
            </a:extLst>
          </p:cNvPr>
          <p:cNvSpPr>
            <a:spLocks noChangeArrowheads="1"/>
          </p:cNvSpPr>
          <p:nvPr/>
        </p:nvSpPr>
        <p:spPr bwMode="auto">
          <a:xfrm>
            <a:off x="7381875" y="3278188"/>
            <a:ext cx="682625" cy="1138237"/>
          </a:xfrm>
          <a:prstGeom prst="curvedLeftArrow">
            <a:avLst>
              <a:gd name="adj1" fmla="val 33349"/>
              <a:gd name="adj2" fmla="val 66698"/>
              <a:gd name="adj3" fmla="val 33333"/>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336" name="AutoShape 16">
            <a:extLst>
              <a:ext uri="{FF2B5EF4-FFF2-40B4-BE49-F238E27FC236}">
                <a16:creationId xmlns:a16="http://schemas.microsoft.com/office/drawing/2014/main" id="{ECD56900-B4AC-6C1D-9827-6EEA47D085CE}"/>
              </a:ext>
            </a:extLst>
          </p:cNvPr>
          <p:cNvSpPr>
            <a:spLocks noChangeArrowheads="1"/>
          </p:cNvSpPr>
          <p:nvPr/>
        </p:nvSpPr>
        <p:spPr bwMode="auto">
          <a:xfrm>
            <a:off x="7381875" y="4416425"/>
            <a:ext cx="682625" cy="1138238"/>
          </a:xfrm>
          <a:prstGeom prst="curvedLeftArrow">
            <a:avLst>
              <a:gd name="adj1" fmla="val 33349"/>
              <a:gd name="adj2" fmla="val 66698"/>
              <a:gd name="adj3" fmla="val 33333"/>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337" name="AutoShape 17">
            <a:extLst>
              <a:ext uri="{FF2B5EF4-FFF2-40B4-BE49-F238E27FC236}">
                <a16:creationId xmlns:a16="http://schemas.microsoft.com/office/drawing/2014/main" id="{52A68AD1-EAB0-B3CF-DAF2-18F8B27EFB93}"/>
              </a:ext>
            </a:extLst>
          </p:cNvPr>
          <p:cNvSpPr>
            <a:spLocks noChangeArrowheads="1"/>
          </p:cNvSpPr>
          <p:nvPr/>
        </p:nvSpPr>
        <p:spPr bwMode="auto">
          <a:xfrm>
            <a:off x="4344988" y="1987550"/>
            <a:ext cx="608012" cy="3717925"/>
          </a:xfrm>
          <a:prstGeom prst="roundRect">
            <a:avLst>
              <a:gd name="adj" fmla="val 16667"/>
            </a:avLst>
          </a:prstGeom>
          <a:solidFill>
            <a:srgbClr val="99CC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808000"/>
              </a:buClr>
              <a:buFont typeface="Wingdings" panose="05000000000000000000" pitchFamily="2" charset="2"/>
              <a:buNone/>
            </a:pPr>
            <a:r>
              <a:rPr lang="en-US" altLang="el-GR">
                <a:latin typeface="Verdana" panose="020B0604030504040204" pitchFamily="34" charset="0"/>
              </a:rPr>
              <a:t>H</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I</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S</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T</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O</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R</a:t>
            </a:r>
          </a:p>
          <a:p>
            <a:pPr>
              <a:spcBef>
                <a:spcPct val="50000"/>
              </a:spcBef>
              <a:buClr>
                <a:srgbClr val="808000"/>
              </a:buClr>
              <a:buFont typeface="Wingdings" panose="05000000000000000000" pitchFamily="2" charset="2"/>
              <a:buNone/>
            </a:pPr>
            <a:r>
              <a:rPr lang="en-US" altLang="el-GR">
                <a:latin typeface="Verdana" panose="020B0604030504040204" pitchFamily="34" charset="0"/>
              </a:rPr>
              <a:t>Y</a:t>
            </a:r>
          </a:p>
        </p:txBody>
      </p:sp>
      <p:sp>
        <p:nvSpPr>
          <p:cNvPr id="184340" name="Text Box 20">
            <a:extLst>
              <a:ext uri="{FF2B5EF4-FFF2-40B4-BE49-F238E27FC236}">
                <a16:creationId xmlns:a16="http://schemas.microsoft.com/office/drawing/2014/main" id="{39B649DB-0B66-7329-F14B-4CDA5ACC3E2F}"/>
              </a:ext>
            </a:extLst>
          </p:cNvPr>
          <p:cNvSpPr txBox="1">
            <a:spLocks noChangeArrowheads="1"/>
          </p:cNvSpPr>
          <p:nvPr/>
        </p:nvSpPr>
        <p:spPr bwMode="auto">
          <a:xfrm rot="5400000">
            <a:off x="-94456" y="24804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www.fi.edu</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70031E6-3F99-844E-7512-08C03D7C15A7}"/>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dirty="0" err="1"/>
              <a:t>Αρχ</a:t>
            </a:r>
            <a:r>
              <a:rPr lang="en-US" altLang="el-GR" sz="3000" dirty="0"/>
              <a:t>αία Αίγυπτος: Αιγύπτου: </a:t>
            </a:r>
            <a:r>
              <a:rPr lang="en-US" altLang="el-GR" sz="3000" dirty="0">
                <a:sym typeface="Wingdings" panose="05000000000000000000" pitchFamily="2" charset="2"/>
              </a:rPr>
              <a:t>Science</a:t>
            </a:r>
            <a:endParaRPr lang="en-US" altLang="el-GR" sz="3000" dirty="0"/>
          </a:p>
        </p:txBody>
      </p:sp>
      <p:pic>
        <p:nvPicPr>
          <p:cNvPr id="186380" name="Picture 12">
            <a:extLst>
              <a:ext uri="{FF2B5EF4-FFF2-40B4-BE49-F238E27FC236}">
                <a16:creationId xmlns:a16="http://schemas.microsoft.com/office/drawing/2014/main" id="{EFB27617-4444-0776-3172-530D8129AD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4425" y="1682750"/>
            <a:ext cx="6097588" cy="4667250"/>
          </a:xfrm>
          <a:prstGeom prst="rect">
            <a:avLst/>
          </a:prstGeom>
          <a:noFill/>
          <a:extLst>
            <a:ext uri="{909E8E84-426E-40DD-AFC4-6F175D3DCCD1}">
              <a14:hiddenFill xmlns:a14="http://schemas.microsoft.com/office/drawing/2010/main">
                <a:solidFill>
                  <a:srgbClr val="FFFFFF"/>
                </a:solidFill>
              </a14:hiddenFill>
            </a:ext>
          </a:extLst>
        </p:spPr>
      </p:pic>
      <p:sp>
        <p:nvSpPr>
          <p:cNvPr id="186384" name="Text Box 16">
            <a:extLst>
              <a:ext uri="{FF2B5EF4-FFF2-40B4-BE49-F238E27FC236}">
                <a16:creationId xmlns:a16="http://schemas.microsoft.com/office/drawing/2014/main" id="{A3F7F203-4A01-9E50-72CF-EFF98B64892F}"/>
              </a:ext>
            </a:extLst>
          </p:cNvPr>
          <p:cNvSpPr txBox="1">
            <a:spLocks noChangeArrowheads="1"/>
          </p:cNvSpPr>
          <p:nvPr/>
        </p:nvSpPr>
        <p:spPr bwMode="auto">
          <a:xfrm rot="5400000">
            <a:off x="-18256" y="2404269"/>
            <a:ext cx="1820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Ψαραετός</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D06682AA-20F2-8DC7-E05A-3F95CB660D78}"/>
              </a:ext>
            </a:extLst>
          </p:cNvPr>
          <p:cNvSpPr>
            <a:spLocks noChangeArrowheads="1"/>
          </p:cNvSpPr>
          <p:nvPr/>
        </p:nvSpPr>
        <p:spPr bwMode="auto">
          <a:xfrm>
            <a:off x="849313" y="1125538"/>
            <a:ext cx="7648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panose="020B0604020202020204" pitchFamily="34" charset="0"/>
              </a:defRPr>
            </a:lvl1pPr>
            <a:lvl2pPr algn="l">
              <a:defRPr sz="3900" b="1">
                <a:solidFill>
                  <a:schemeClr val="tx2"/>
                </a:solidFill>
                <a:latin typeface="Arial" panose="020B0604020202020204" pitchFamily="34" charset="0"/>
              </a:defRPr>
            </a:lvl2pPr>
            <a:lvl3pPr algn="l">
              <a:defRPr sz="3900" b="1">
                <a:solidFill>
                  <a:schemeClr val="tx2"/>
                </a:solidFill>
                <a:latin typeface="Arial" panose="020B0604020202020204" pitchFamily="34" charset="0"/>
              </a:defRPr>
            </a:lvl3pPr>
            <a:lvl4pPr algn="l">
              <a:defRPr sz="3900" b="1">
                <a:solidFill>
                  <a:schemeClr val="tx2"/>
                </a:solidFill>
                <a:latin typeface="Arial" panose="020B0604020202020204" pitchFamily="34" charset="0"/>
              </a:defRPr>
            </a:lvl4pPr>
            <a:lvl5pPr algn="l">
              <a:defRPr sz="3900" b="1">
                <a:solidFill>
                  <a:schemeClr val="tx2"/>
                </a:solidFill>
                <a:latin typeface="Arial" panose="020B0604020202020204" pitchFamily="34" charset="0"/>
              </a:defRPr>
            </a:lvl5pPr>
            <a:lvl6pPr marL="457200" fontAlgn="base">
              <a:spcBef>
                <a:spcPct val="0"/>
              </a:spcBef>
              <a:spcAft>
                <a:spcPct val="0"/>
              </a:spcAft>
              <a:defRPr sz="3900" b="1">
                <a:solidFill>
                  <a:schemeClr val="tx2"/>
                </a:solidFill>
                <a:latin typeface="Arial" panose="020B0604020202020204" pitchFamily="34" charset="0"/>
              </a:defRPr>
            </a:lvl6pPr>
            <a:lvl7pPr marL="914400" fontAlgn="base">
              <a:spcBef>
                <a:spcPct val="0"/>
              </a:spcBef>
              <a:spcAft>
                <a:spcPct val="0"/>
              </a:spcAft>
              <a:defRPr sz="3900" b="1">
                <a:solidFill>
                  <a:schemeClr val="tx2"/>
                </a:solidFill>
                <a:latin typeface="Arial" panose="020B0604020202020204" pitchFamily="34" charset="0"/>
              </a:defRPr>
            </a:lvl7pPr>
            <a:lvl8pPr marL="1371600" fontAlgn="base">
              <a:spcBef>
                <a:spcPct val="0"/>
              </a:spcBef>
              <a:spcAft>
                <a:spcPct val="0"/>
              </a:spcAft>
              <a:defRPr sz="3900" b="1">
                <a:solidFill>
                  <a:schemeClr val="tx2"/>
                </a:solidFill>
                <a:latin typeface="Arial" panose="020B0604020202020204" pitchFamily="34" charset="0"/>
              </a:defRPr>
            </a:lvl8pPr>
            <a:lvl9pPr marL="1828800" fontAlgn="base">
              <a:spcBef>
                <a:spcPct val="0"/>
              </a:spcBef>
              <a:spcAft>
                <a:spcPct val="0"/>
              </a:spcAft>
              <a:defRPr sz="3900" b="1">
                <a:solidFill>
                  <a:schemeClr val="tx2"/>
                </a:solidFill>
                <a:latin typeface="Arial" panose="020B0604020202020204" pitchFamily="34" charset="0"/>
              </a:defRPr>
            </a:lvl9pPr>
          </a:lstStyle>
          <a:p>
            <a:r>
              <a:rPr lang="en-US" altLang="el-GR" sz="3000"/>
              <a:t>Αρχαία Αίγυπτος: Αιγύπτου: Εξέλιξη των Πυραμίδων</a:t>
            </a:r>
          </a:p>
        </p:txBody>
      </p:sp>
      <p:pic>
        <p:nvPicPr>
          <p:cNvPr id="188420" name="Picture 4">
            <a:extLst>
              <a:ext uri="{FF2B5EF4-FFF2-40B4-BE49-F238E27FC236}">
                <a16:creationId xmlns:a16="http://schemas.microsoft.com/office/drawing/2014/main" id="{9A8795C2-04A9-BB4B-D4B1-667FAEA67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52" t="4266" r="4152" b="3734"/>
          <a:stretch>
            <a:fillRect/>
          </a:stretch>
        </p:blipFill>
        <p:spPr bwMode="auto">
          <a:xfrm>
            <a:off x="1504950" y="1976438"/>
            <a:ext cx="1809750" cy="2363787"/>
          </a:xfrm>
          <a:prstGeom prst="rect">
            <a:avLst/>
          </a:prstGeom>
          <a:noFill/>
          <a:extLst>
            <a:ext uri="{909E8E84-426E-40DD-AFC4-6F175D3DCCD1}">
              <a14:hiddenFill xmlns:a14="http://schemas.microsoft.com/office/drawing/2010/main">
                <a:solidFill>
                  <a:srgbClr val="FFFFFF"/>
                </a:solidFill>
              </a14:hiddenFill>
            </a:ext>
          </a:extLst>
        </p:spPr>
      </p:pic>
      <p:grpSp>
        <p:nvGrpSpPr>
          <p:cNvPr id="188425" name="Group 9">
            <a:extLst>
              <a:ext uri="{FF2B5EF4-FFF2-40B4-BE49-F238E27FC236}">
                <a16:creationId xmlns:a16="http://schemas.microsoft.com/office/drawing/2014/main" id="{6F108878-45DC-03CF-9AEE-B6A457E33CEC}"/>
              </a:ext>
            </a:extLst>
          </p:cNvPr>
          <p:cNvGrpSpPr/>
          <p:nvPr/>
        </p:nvGrpSpPr>
        <p:grpSpPr>
          <a:xfrm>
            <a:off x="1038566" y="4631022"/>
            <a:ext cx="2733675" cy="911225"/>
            <a:chOff x="748" y="2704"/>
            <a:chExt cx="1678" cy="817"/>
          </a:xfrm>
        </p:grpSpPr>
        <p:sp>
          <p:nvSpPr>
            <p:cNvPr id="188426" name="AutoShape 10">
              <a:extLst>
                <a:ext uri="{FF2B5EF4-FFF2-40B4-BE49-F238E27FC236}">
                  <a16:creationId xmlns:a16="http://schemas.microsoft.com/office/drawing/2014/main" id="{AEB67AB9-E0AF-08AF-F9C3-2960F69DEB88}"/>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88427" name="Text Box 11">
              <a:extLst>
                <a:ext uri="{FF2B5EF4-FFF2-40B4-BE49-F238E27FC236}">
                  <a16:creationId xmlns:a16="http://schemas.microsoft.com/office/drawing/2014/main" id="{5C6044E3-E5EE-F47E-0FAF-87E2F2BF22B6}"/>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a:solidFill>
                    <a:srgbClr val="464600"/>
                  </a:solidFill>
                  <a:latin typeface="Verdana" panose="020B0604030504040204" pitchFamily="34" charset="0"/>
                </a:rPr>
                <a:t>Djoser</a:t>
              </a:r>
            </a:p>
            <a:p>
              <a:r>
                <a:rPr lang="en-US" altLang="el-GR">
                  <a:solidFill>
                    <a:srgbClr val="464600"/>
                  </a:solidFill>
                  <a:latin typeface="Verdana" panose="020B0604030504040204" pitchFamily="34" charset="0"/>
                </a:rPr>
                <a:t>2630-2611 Π.Χ.</a:t>
              </a:r>
            </a:p>
          </p:txBody>
        </p:sp>
      </p:grpSp>
      <p:pic>
        <p:nvPicPr>
          <p:cNvPr id="188428" name="Picture 12">
            <a:extLst>
              <a:ext uri="{FF2B5EF4-FFF2-40B4-BE49-F238E27FC236}">
                <a16:creationId xmlns:a16="http://schemas.microsoft.com/office/drawing/2014/main" id="{C3241764-6B49-AB0A-03F4-9A0FB37B9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56" t="4807" r="3560" b="6778"/>
          <a:stretch>
            <a:fillRect/>
          </a:stretch>
        </p:blipFill>
        <p:spPr bwMode="auto">
          <a:xfrm>
            <a:off x="4799013" y="2062163"/>
            <a:ext cx="3370262" cy="2278062"/>
          </a:xfrm>
          <a:prstGeom prst="rect">
            <a:avLst/>
          </a:prstGeom>
          <a:noFill/>
          <a:extLst>
            <a:ext uri="{909E8E84-426E-40DD-AFC4-6F175D3DCCD1}">
              <a14:hiddenFill xmlns:a14="http://schemas.microsoft.com/office/drawing/2010/main">
                <a:solidFill>
                  <a:srgbClr val="FFFFFF"/>
                </a:solidFill>
              </a14:hiddenFill>
            </a:ext>
          </a:extLst>
        </p:spPr>
      </p:pic>
      <p:grpSp>
        <p:nvGrpSpPr>
          <p:cNvPr id="188432" name="Group 16">
            <a:extLst>
              <a:ext uri="{FF2B5EF4-FFF2-40B4-BE49-F238E27FC236}">
                <a16:creationId xmlns:a16="http://schemas.microsoft.com/office/drawing/2014/main" id="{83D72964-2D21-69CC-DE95-C1ADBF1B8518}"/>
              </a:ext>
            </a:extLst>
          </p:cNvPr>
          <p:cNvGrpSpPr/>
          <p:nvPr/>
        </p:nvGrpSpPr>
        <p:grpSpPr>
          <a:xfrm>
            <a:off x="4966041" y="4520793"/>
            <a:ext cx="2884488" cy="911225"/>
            <a:chOff x="748" y="2704"/>
            <a:chExt cx="1678" cy="817"/>
          </a:xfrm>
        </p:grpSpPr>
        <p:sp>
          <p:nvSpPr>
            <p:cNvPr id="188433" name="AutoShape 17">
              <a:extLst>
                <a:ext uri="{FF2B5EF4-FFF2-40B4-BE49-F238E27FC236}">
                  <a16:creationId xmlns:a16="http://schemas.microsoft.com/office/drawing/2014/main" id="{03BBCE7B-D572-718F-72B7-DDA9BAD8938C}"/>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88434" name="Text Box 18">
              <a:extLst>
                <a:ext uri="{FF2B5EF4-FFF2-40B4-BE49-F238E27FC236}">
                  <a16:creationId xmlns:a16="http://schemas.microsoft.com/office/drawing/2014/main" id="{7E783E5F-2E34-DADC-BCDE-10FCFD00F679}"/>
                </a:ext>
              </a:extLst>
            </p:cNvPr>
            <p:cNvSpPr txBox="1">
              <a:spLocks noChangeArrowheads="1"/>
            </p:cNvSpPr>
            <p:nvPr/>
          </p:nvSpPr>
          <p:spPr bwMode="auto">
            <a:xfrm>
              <a:off x="884" y="2841"/>
              <a:ext cx="1283"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dirty="0" err="1">
                  <a:solidFill>
                    <a:srgbClr val="464600"/>
                  </a:solidFill>
                  <a:latin typeface="Verdana" panose="020B0604030504040204" pitchFamily="34" charset="0"/>
                </a:rPr>
                <a:t>Πυρ</a:t>
              </a:r>
              <a:r>
                <a:rPr lang="en-US" altLang="el-GR" dirty="0">
                  <a:solidFill>
                    <a:srgbClr val="464600"/>
                  </a:solidFill>
                  <a:latin typeface="Verdana" panose="020B0604030504040204" pitchFamily="34" charset="0"/>
                </a:rPr>
                <a:t>αμίδα Step Saqqara, Αίγυπτος</a:t>
              </a:r>
            </a:p>
          </p:txBody>
        </p:sp>
      </p:grpSp>
      <p:grpSp>
        <p:nvGrpSpPr>
          <p:cNvPr id="188436" name="Group 20">
            <a:extLst>
              <a:ext uri="{FF2B5EF4-FFF2-40B4-BE49-F238E27FC236}">
                <a16:creationId xmlns:a16="http://schemas.microsoft.com/office/drawing/2014/main" id="{DCD9D6B3-F897-8F54-077B-7D07B76A2A6D}"/>
              </a:ext>
            </a:extLst>
          </p:cNvPr>
          <p:cNvGrpSpPr/>
          <p:nvPr/>
        </p:nvGrpSpPr>
        <p:grpSpPr>
          <a:xfrm>
            <a:off x="928688" y="6008688"/>
            <a:ext cx="1746250" cy="530225"/>
            <a:chOff x="748" y="2704"/>
            <a:chExt cx="1678" cy="817"/>
          </a:xfrm>
        </p:grpSpPr>
        <p:sp>
          <p:nvSpPr>
            <p:cNvPr id="188437" name="AutoShape 21">
              <a:extLst>
                <a:ext uri="{FF2B5EF4-FFF2-40B4-BE49-F238E27FC236}">
                  <a16:creationId xmlns:a16="http://schemas.microsoft.com/office/drawing/2014/main" id="{DE6E378A-F890-20F7-E9DB-B1800C9D32A8}"/>
                </a:ext>
              </a:extLst>
            </p:cNvPr>
            <p:cNvSpPr>
              <a:spLocks noChangeArrowheads="1"/>
            </p:cNvSpPr>
            <p:nvPr/>
          </p:nvSpPr>
          <p:spPr bwMode="auto">
            <a:xfrm>
              <a:off x="748" y="2704"/>
              <a:ext cx="1678" cy="817"/>
            </a:xfrm>
            <a:prstGeom prst="roundRect">
              <a:avLst>
                <a:gd name="adj" fmla="val 16667"/>
              </a:avLst>
            </a:prstGeom>
            <a:solidFill>
              <a:schemeClr val="accent1"/>
            </a:solidFill>
            <a:ln w="12700">
              <a:solidFill>
                <a:schemeClr val="tx1"/>
              </a:solidFill>
              <a:round/>
            </a:ln>
            <a:effectLst/>
            <a:extLs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88438" name="Text Box 22">
              <a:extLst>
                <a:ext uri="{FF2B5EF4-FFF2-40B4-BE49-F238E27FC236}">
                  <a16:creationId xmlns:a16="http://schemas.microsoft.com/office/drawing/2014/main" id="{A8D03530-6D03-3FD0-7BF9-424593F92F96}"/>
                </a:ext>
              </a:extLst>
            </p:cNvPr>
            <p:cNvSpPr txBox="1">
              <a:spLocks noChangeArrowheads="1"/>
            </p:cNvSpPr>
            <p:nvPr/>
          </p:nvSpPr>
          <p:spPr bwMode="auto">
            <a:xfrm>
              <a:off x="884" y="2841"/>
              <a:ext cx="1283" cy="6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Djoser</a:t>
              </a:r>
            </a:p>
            <a:p>
              <a:r>
                <a:rPr lang="en-US" altLang="el-GR" sz="1000">
                  <a:solidFill>
                    <a:srgbClr val="464600"/>
                  </a:solidFill>
                  <a:latin typeface="Verdana" panose="020B0604030504040204" pitchFamily="34" charset="0"/>
                </a:rPr>
                <a:t>2630-2611 Π.Χ.</a:t>
              </a:r>
            </a:p>
          </p:txBody>
        </p:sp>
      </p:grpSp>
      <p:sp>
        <p:nvSpPr>
          <p:cNvPr id="188439" name="AutoShape 23">
            <a:extLst>
              <a:ext uri="{FF2B5EF4-FFF2-40B4-BE49-F238E27FC236}">
                <a16:creationId xmlns:a16="http://schemas.microsoft.com/office/drawing/2014/main" id="{3129DEBA-85F8-B837-40B6-D34D692BF23C}"/>
              </a:ext>
            </a:extLst>
          </p:cNvPr>
          <p:cNvSpPr>
            <a:spLocks noChangeArrowheads="1"/>
          </p:cNvSpPr>
          <p:nvPr/>
        </p:nvSpPr>
        <p:spPr bwMode="auto">
          <a:xfrm>
            <a:off x="2705100" y="6159500"/>
            <a:ext cx="758825" cy="303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88441" name="Group 25">
            <a:extLst>
              <a:ext uri="{FF2B5EF4-FFF2-40B4-BE49-F238E27FC236}">
                <a16:creationId xmlns:a16="http://schemas.microsoft.com/office/drawing/2014/main" id="{F47CD46D-2F22-7318-E0C6-5131999C1D29}"/>
              </a:ext>
            </a:extLst>
          </p:cNvPr>
          <p:cNvGrpSpPr/>
          <p:nvPr/>
        </p:nvGrpSpPr>
        <p:grpSpPr>
          <a:xfrm>
            <a:off x="3489325" y="6008688"/>
            <a:ext cx="1746250" cy="530225"/>
            <a:chOff x="748" y="2704"/>
            <a:chExt cx="1678" cy="817"/>
          </a:xfrm>
        </p:grpSpPr>
        <p:sp>
          <p:nvSpPr>
            <p:cNvPr id="188442" name="AutoShape 26">
              <a:extLst>
                <a:ext uri="{FF2B5EF4-FFF2-40B4-BE49-F238E27FC236}">
                  <a16:creationId xmlns:a16="http://schemas.microsoft.com/office/drawing/2014/main" id="{11AA4E37-0FAD-E218-A756-15043A25107F}"/>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88443" name="Text Box 27">
              <a:extLst>
                <a:ext uri="{FF2B5EF4-FFF2-40B4-BE49-F238E27FC236}">
                  <a16:creationId xmlns:a16="http://schemas.microsoft.com/office/drawing/2014/main" id="{B4EEEDEF-C77A-6296-06FB-38AE4B65D13E}"/>
                </a:ext>
              </a:extLst>
            </p:cNvPr>
            <p:cNvSpPr txBox="1">
              <a:spLocks noChangeArrowheads="1"/>
            </p:cNvSpPr>
            <p:nvPr/>
          </p:nvSpPr>
          <p:spPr bwMode="auto">
            <a:xfrm>
              <a:off x="884" y="2841"/>
              <a:ext cx="1283"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Snefru</a:t>
              </a:r>
            </a:p>
            <a:p>
              <a:r>
                <a:rPr lang="en-US" altLang="el-GR" sz="1000">
                  <a:solidFill>
                    <a:srgbClr val="464600"/>
                  </a:solidFill>
                  <a:latin typeface="Verdana" panose="020B0604030504040204" pitchFamily="34" charset="0"/>
                </a:rPr>
                <a:t>2575-2551 Π.Χ.</a:t>
              </a:r>
            </a:p>
          </p:txBody>
        </p:sp>
      </p:grpSp>
      <p:sp>
        <p:nvSpPr>
          <p:cNvPr id="188444" name="AutoShape 28">
            <a:extLst>
              <a:ext uri="{FF2B5EF4-FFF2-40B4-BE49-F238E27FC236}">
                <a16:creationId xmlns:a16="http://schemas.microsoft.com/office/drawing/2014/main" id="{BECD68F9-F68E-2795-A0AA-D85458F6BE72}"/>
              </a:ext>
            </a:extLst>
          </p:cNvPr>
          <p:cNvSpPr>
            <a:spLocks noChangeArrowheads="1"/>
          </p:cNvSpPr>
          <p:nvPr/>
        </p:nvSpPr>
        <p:spPr bwMode="auto">
          <a:xfrm>
            <a:off x="5254625" y="6161088"/>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8445" name="AutoShape 29">
            <a:extLst>
              <a:ext uri="{FF2B5EF4-FFF2-40B4-BE49-F238E27FC236}">
                <a16:creationId xmlns:a16="http://schemas.microsoft.com/office/drawing/2014/main" id="{F40B4DC3-6CE8-1A64-AF5B-F363388967DC}"/>
              </a:ext>
            </a:extLst>
          </p:cNvPr>
          <p:cNvSpPr>
            <a:spLocks noChangeArrowheads="1"/>
          </p:cNvSpPr>
          <p:nvPr/>
        </p:nvSpPr>
        <p:spPr bwMode="auto">
          <a:xfrm>
            <a:off x="5254625" y="6161088"/>
            <a:ext cx="758825" cy="303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88446" name="Group 30">
            <a:extLst>
              <a:ext uri="{FF2B5EF4-FFF2-40B4-BE49-F238E27FC236}">
                <a16:creationId xmlns:a16="http://schemas.microsoft.com/office/drawing/2014/main" id="{D90491DE-D41D-7881-9770-23ED9E92B60B}"/>
              </a:ext>
            </a:extLst>
          </p:cNvPr>
          <p:cNvGrpSpPr/>
          <p:nvPr/>
        </p:nvGrpSpPr>
        <p:grpSpPr>
          <a:xfrm>
            <a:off x="6056313" y="6008688"/>
            <a:ext cx="1746250" cy="530225"/>
            <a:chOff x="748" y="2704"/>
            <a:chExt cx="1678" cy="817"/>
          </a:xfrm>
        </p:grpSpPr>
        <p:sp>
          <p:nvSpPr>
            <p:cNvPr id="188447" name="AutoShape 31">
              <a:extLst>
                <a:ext uri="{FF2B5EF4-FFF2-40B4-BE49-F238E27FC236}">
                  <a16:creationId xmlns:a16="http://schemas.microsoft.com/office/drawing/2014/main" id="{D22EFF65-1DE2-8A36-06D3-F841EE19F07D}"/>
                </a:ext>
              </a:extLst>
            </p:cNvPr>
            <p:cNvSpPr>
              <a:spLocks noChangeArrowheads="1"/>
            </p:cNvSpPr>
            <p:nvPr/>
          </p:nvSpPr>
          <p:spPr bwMode="auto">
            <a:xfrm>
              <a:off x="748" y="2704"/>
              <a:ext cx="1678" cy="817"/>
            </a:xfrm>
            <a:prstGeom prst="roundRect">
              <a:avLst>
                <a:gd name="adj" fmla="val 16667"/>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en-US" altLang="el-GR" b="0">
                <a:solidFill>
                  <a:schemeClr val="bg2"/>
                </a:solidFill>
                <a:latin typeface="Verdana" panose="020B0604030504040204" pitchFamily="34" charset="0"/>
              </a:endParaRPr>
            </a:p>
          </p:txBody>
        </p:sp>
        <p:sp>
          <p:nvSpPr>
            <p:cNvPr id="188448" name="Text Box 32">
              <a:extLst>
                <a:ext uri="{FF2B5EF4-FFF2-40B4-BE49-F238E27FC236}">
                  <a16:creationId xmlns:a16="http://schemas.microsoft.com/office/drawing/2014/main" id="{AB53BFBF-5AE4-D33F-DC56-56C281709D2B}"/>
                </a:ext>
              </a:extLst>
            </p:cNvPr>
            <p:cNvSpPr txBox="1">
              <a:spLocks noChangeArrowheads="1"/>
            </p:cNvSpPr>
            <p:nvPr/>
          </p:nvSpPr>
          <p:spPr bwMode="auto">
            <a:xfrm>
              <a:off x="884" y="2841"/>
              <a:ext cx="1283"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a:solidFill>
                    <a:srgbClr val="464600"/>
                  </a:solidFill>
                  <a:latin typeface="Verdana" panose="020B0604030504040204" pitchFamily="34" charset="0"/>
                </a:rPr>
                <a:t>Χέοπες/Χέοψ</a:t>
              </a:r>
            </a:p>
            <a:p>
              <a:r>
                <a:rPr lang="en-US" altLang="el-GR" sz="1000">
                  <a:solidFill>
                    <a:srgbClr val="464600"/>
                  </a:solidFill>
                  <a:latin typeface="Verdana" panose="020B0604030504040204" pitchFamily="34" charset="0"/>
                </a:rPr>
                <a:t>2551-2528 Π.Χ.</a:t>
              </a:r>
            </a:p>
          </p:txBody>
        </p:sp>
      </p:grpSp>
      <p:sp>
        <p:nvSpPr>
          <p:cNvPr id="188449" name="Text Box 33">
            <a:extLst>
              <a:ext uri="{FF2B5EF4-FFF2-40B4-BE49-F238E27FC236}">
                <a16:creationId xmlns:a16="http://schemas.microsoft.com/office/drawing/2014/main" id="{12B5A91D-A047-D243-6C7E-6B567E320CD8}"/>
              </a:ext>
            </a:extLst>
          </p:cNvPr>
          <p:cNvSpPr txBox="1">
            <a:spLocks noChangeArrowheads="1"/>
          </p:cNvSpPr>
          <p:nvPr/>
        </p:nvSpPr>
        <p:spPr bwMode="auto">
          <a:xfrm rot="5400000">
            <a:off x="511968" y="270748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www.touregypt.net</a:t>
            </a:r>
          </a:p>
        </p:txBody>
      </p:sp>
      <p:sp>
        <p:nvSpPr>
          <p:cNvPr id="188450" name="Text Box 34">
            <a:extLst>
              <a:ext uri="{FF2B5EF4-FFF2-40B4-BE49-F238E27FC236}">
                <a16:creationId xmlns:a16="http://schemas.microsoft.com/office/drawing/2014/main" id="{65B2658D-7CDF-196B-BB14-7F4049923B2C}"/>
              </a:ext>
            </a:extLst>
          </p:cNvPr>
          <p:cNvSpPr txBox="1">
            <a:spLocks noChangeArrowheads="1"/>
          </p:cNvSpPr>
          <p:nvPr/>
        </p:nvSpPr>
        <p:spPr bwMode="auto">
          <a:xfrm rot="5400000">
            <a:off x="3775868" y="2783682"/>
            <a:ext cx="182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900" b="0">
                <a:solidFill>
                  <a:srgbClr val="969696"/>
                </a:solidFill>
                <a:latin typeface="Verdana" panose="020B0604030504040204" pitchFamily="34" charset="0"/>
              </a:rPr>
              <a:t>www.touregypt.net</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3.0.1022"/>
  <p:tag name="AS_RELEASE_DATE" val="2022.08.14"/>
  <p:tag name="AS_TITLE" val="Aspose.Slides for .NET5"/>
  <p:tag name="AS_VERSION" val="22.8"/>
</p:tagLst>
</file>

<file path=ppt/theme/theme1.xml><?xml version="1.0" encoding="utf-8"?>
<a:theme xmlns:a="http://schemas.openxmlformats.org/drawingml/2006/main" name="Network">
  <a:themeElements>
    <a:clrScheme name="Network 15">
      <a:dk1>
        <a:srgbClr val="464400"/>
      </a:dk1>
      <a:lt1>
        <a:srgbClr val="FFFFFF"/>
      </a:lt1>
      <a:dk2>
        <a:srgbClr val="990000"/>
      </a:dk2>
      <a:lt2>
        <a:srgbClr val="808000"/>
      </a:lt2>
      <a:accent1>
        <a:srgbClr val="CCCC00"/>
      </a:accent1>
      <a:accent2>
        <a:srgbClr val="CC9900"/>
      </a:accent2>
      <a:accent3>
        <a:srgbClr val="FFFFFF"/>
      </a:accent3>
      <a:accent4>
        <a:srgbClr val="3A3900"/>
      </a:accent4>
      <a:accent5>
        <a:srgbClr val="E2E2AA"/>
      </a:accent5>
      <a:accent6>
        <a:srgbClr val="B98A00"/>
      </a:accent6>
      <a:hlink>
        <a:srgbClr val="608471"/>
      </a:hlink>
      <a:folHlink>
        <a:srgbClr val="CC6600"/>
      </a:folHlink>
    </a:clrScheme>
    <a:fontScheme name="Network">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l-G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l-GR"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996600"/>
        </a:dk1>
        <a:lt1>
          <a:srgbClr val="FFFFFF"/>
        </a:lt1>
        <a:dk2>
          <a:srgbClr val="990000"/>
        </a:dk2>
        <a:lt2>
          <a:srgbClr val="808080"/>
        </a:lt2>
        <a:accent1>
          <a:srgbClr val="CCCC00"/>
        </a:accent1>
        <a:accent2>
          <a:srgbClr val="669999"/>
        </a:accent2>
        <a:accent3>
          <a:srgbClr val="FFFFFF"/>
        </a:accent3>
        <a:accent4>
          <a:srgbClr val="8256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996600"/>
        </a:dk1>
        <a:lt1>
          <a:srgbClr val="FFFFFF"/>
        </a:lt1>
        <a:dk2>
          <a:srgbClr val="990000"/>
        </a:dk2>
        <a:lt2>
          <a:srgbClr val="808000"/>
        </a:lt2>
        <a:accent1>
          <a:srgbClr val="CCCC00"/>
        </a:accent1>
        <a:accent2>
          <a:srgbClr val="CC9900"/>
        </a:accent2>
        <a:accent3>
          <a:srgbClr val="FFFFFF"/>
        </a:accent3>
        <a:accent4>
          <a:srgbClr val="825600"/>
        </a:accent4>
        <a:accent5>
          <a:srgbClr val="E2E2AA"/>
        </a:accent5>
        <a:accent6>
          <a:srgbClr val="B98A00"/>
        </a:accent6>
        <a:hlink>
          <a:srgbClr val="FF9900"/>
        </a:hlink>
        <a:folHlink>
          <a:srgbClr val="CC6600"/>
        </a:folHlink>
      </a:clrScheme>
      <a:clrMap bg1="lt1" tx1="dk1" bg2="lt2" tx2="dk2" accent1="accent1" accent2="accent2" accent3="accent3" accent4="accent4" accent5="accent5" accent6="accent6" hlink="hlink" folHlink="folHlink"/>
    </a:extraClrScheme>
    <a:extraClrScheme>
      <a:clrScheme name="Network 13">
        <a:dk1>
          <a:srgbClr val="996600"/>
        </a:dk1>
        <a:lt1>
          <a:srgbClr val="FFFFFF"/>
        </a:lt1>
        <a:dk2>
          <a:srgbClr val="990000"/>
        </a:dk2>
        <a:lt2>
          <a:srgbClr val="808000"/>
        </a:lt2>
        <a:accent1>
          <a:srgbClr val="CCCC00"/>
        </a:accent1>
        <a:accent2>
          <a:srgbClr val="CC9900"/>
        </a:accent2>
        <a:accent3>
          <a:srgbClr val="FFFFFF"/>
        </a:accent3>
        <a:accent4>
          <a:srgbClr val="825600"/>
        </a:accent4>
        <a:accent5>
          <a:srgbClr val="E2E2AA"/>
        </a:accent5>
        <a:accent6>
          <a:srgbClr val="B98A00"/>
        </a:accent6>
        <a:hlink>
          <a:srgbClr val="608471"/>
        </a:hlink>
        <a:folHlink>
          <a:srgbClr val="CC6600"/>
        </a:folHlink>
      </a:clrScheme>
      <a:clrMap bg1="lt1" tx1="dk1" bg2="lt2" tx2="dk2" accent1="accent1" accent2="accent2" accent3="accent3" accent4="accent4" accent5="accent5" accent6="accent6" hlink="hlink" folHlink="folHlink"/>
    </a:extraClrScheme>
    <a:extraClrScheme>
      <a:clrScheme name="Network 14">
        <a:dk1>
          <a:srgbClr val="B2241B"/>
        </a:dk1>
        <a:lt1>
          <a:srgbClr val="FFFFFF"/>
        </a:lt1>
        <a:dk2>
          <a:srgbClr val="990000"/>
        </a:dk2>
        <a:lt2>
          <a:srgbClr val="808000"/>
        </a:lt2>
        <a:accent1>
          <a:srgbClr val="CCCC00"/>
        </a:accent1>
        <a:accent2>
          <a:srgbClr val="CC9900"/>
        </a:accent2>
        <a:accent3>
          <a:srgbClr val="FFFFFF"/>
        </a:accent3>
        <a:accent4>
          <a:srgbClr val="971D15"/>
        </a:accent4>
        <a:accent5>
          <a:srgbClr val="E2E2AA"/>
        </a:accent5>
        <a:accent6>
          <a:srgbClr val="B98A00"/>
        </a:accent6>
        <a:hlink>
          <a:srgbClr val="608471"/>
        </a:hlink>
        <a:folHlink>
          <a:srgbClr val="CC6600"/>
        </a:folHlink>
      </a:clrScheme>
      <a:clrMap bg1="lt1" tx1="dk1" bg2="lt2" tx2="dk2" accent1="accent1" accent2="accent2" accent3="accent3" accent4="accent4" accent5="accent5" accent6="accent6" hlink="hlink" folHlink="folHlink"/>
    </a:extraClrScheme>
    <a:extraClrScheme>
      <a:clrScheme name="Network 15">
        <a:dk1>
          <a:srgbClr val="464400"/>
        </a:dk1>
        <a:lt1>
          <a:srgbClr val="FFFFFF"/>
        </a:lt1>
        <a:dk2>
          <a:srgbClr val="990000"/>
        </a:dk2>
        <a:lt2>
          <a:srgbClr val="808000"/>
        </a:lt2>
        <a:accent1>
          <a:srgbClr val="CCCC00"/>
        </a:accent1>
        <a:accent2>
          <a:srgbClr val="CC9900"/>
        </a:accent2>
        <a:accent3>
          <a:srgbClr val="FFFFFF"/>
        </a:accent3>
        <a:accent4>
          <a:srgbClr val="3A3900"/>
        </a:accent4>
        <a:accent5>
          <a:srgbClr val="E2E2AA"/>
        </a:accent5>
        <a:accent6>
          <a:srgbClr val="B98A00"/>
        </a:accent6>
        <a:hlink>
          <a:srgbClr val="608471"/>
        </a:hlink>
        <a:folHlink>
          <a:srgbClr val="CC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6575</TotalTime>
  <Words>4937</Words>
  <Application>Microsoft Office PowerPoint</Application>
  <PresentationFormat>Προβολή στην οθόνη (4:3)</PresentationFormat>
  <Paragraphs>537</Paragraphs>
  <Slides>64</Slides>
  <Notes>64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64</vt:i4>
      </vt:variant>
    </vt:vector>
  </HeadingPairs>
  <TitlesOfParts>
    <vt:vector size="70" baseType="lpstr">
      <vt:lpstr>Arial</vt:lpstr>
      <vt:lpstr>Arial Black</vt:lpstr>
      <vt:lpstr>Times New Roman</vt:lpstr>
      <vt:lpstr>Verdana</vt:lpstr>
      <vt:lpstr>Wingdings</vt:lpstr>
      <vt:lpstr>Network</vt:lpstr>
      <vt:lpstr>Ιστορία της Επιστήμης Ιστορία της Φιλοσοφίας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BCB UWC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Knight</dc:creator>
  <cp:keywords>, docId:9B5D9755CDE5FD516D532540999A33E4</cp:keywords>
  <cp:lastModifiedBy>ΜΑΡΙΟΣ ΠΟΥΛΟΣ;MARIOS POULOS</cp:lastModifiedBy>
  <cp:revision>77</cp:revision>
  <dcterms:created xsi:type="dcterms:W3CDTF">2003-10-30T17:32:00Z</dcterms:created>
  <dcterms:modified xsi:type="dcterms:W3CDTF">2022-10-02T08:44:22Z</dcterms:modified>
</cp:coreProperties>
</file>