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7" r:id="rId2"/>
    <p:sldId id="317" r:id="rId3"/>
    <p:sldId id="309" r:id="rId4"/>
    <p:sldId id="307" r:id="rId5"/>
    <p:sldId id="273" r:id="rId6"/>
    <p:sldId id="274" r:id="rId7"/>
    <p:sldId id="279" r:id="rId8"/>
    <p:sldId id="318" r:id="rId9"/>
    <p:sldId id="319" r:id="rId10"/>
    <p:sldId id="258" r:id="rId11"/>
    <p:sldId id="259" r:id="rId12"/>
    <p:sldId id="260" r:id="rId13"/>
    <p:sldId id="261" r:id="rId14"/>
    <p:sldId id="262" r:id="rId15"/>
    <p:sldId id="332" r:id="rId16"/>
    <p:sldId id="263" r:id="rId17"/>
    <p:sldId id="320" r:id="rId18"/>
    <p:sldId id="467" r:id="rId19"/>
    <p:sldId id="423" r:id="rId20"/>
    <p:sldId id="421" r:id="rId21"/>
    <p:sldId id="422" r:id="rId22"/>
    <p:sldId id="424" r:id="rId23"/>
    <p:sldId id="426" r:id="rId24"/>
    <p:sldId id="425" r:id="rId25"/>
    <p:sldId id="430" r:id="rId26"/>
    <p:sldId id="468" r:id="rId27"/>
    <p:sldId id="469" r:id="rId28"/>
    <p:sldId id="473" r:id="rId29"/>
    <p:sldId id="475" r:id="rId30"/>
    <p:sldId id="440" r:id="rId31"/>
    <p:sldId id="441" r:id="rId32"/>
    <p:sldId id="442" r:id="rId33"/>
    <p:sldId id="443" r:id="rId34"/>
    <p:sldId id="445" r:id="rId35"/>
    <p:sldId id="447" r:id="rId36"/>
    <p:sldId id="474" r:id="rId37"/>
    <p:sldId id="448" r:id="rId38"/>
    <p:sldId id="452" r:id="rId39"/>
    <p:sldId id="450" r:id="rId40"/>
    <p:sldId id="454" r:id="rId41"/>
    <p:sldId id="453" r:id="rId42"/>
    <p:sldId id="464" r:id="rId43"/>
    <p:sldId id="455" r:id="rId44"/>
    <p:sldId id="477" r:id="rId45"/>
    <p:sldId id="478" r:id="rId46"/>
    <p:sldId id="479" r:id="rId47"/>
    <p:sldId id="265" r:id="rId48"/>
    <p:sldId id="266" r:id="rId49"/>
    <p:sldId id="267" r:id="rId50"/>
    <p:sldId id="268" r:id="rId51"/>
    <p:sldId id="269" r:id="rId52"/>
    <p:sldId id="270" r:id="rId53"/>
    <p:sldId id="465" r:id="rId54"/>
    <p:sldId id="271" r:id="rId55"/>
    <p:sldId id="328" r:id="rId56"/>
    <p:sldId id="330" r:id="rId57"/>
    <p:sldId id="272" r:id="rId58"/>
    <p:sldId id="329" r:id="rId59"/>
    <p:sldId id="476" r:id="rId6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8"/>
    <p:restoredTop sz="94726"/>
  </p:normalViewPr>
  <p:slideViewPr>
    <p:cSldViewPr snapToGrid="0">
      <p:cViewPr varScale="1">
        <p:scale>
          <a:sx n="119" d="100"/>
          <a:sy n="119" d="100"/>
        </p:scale>
        <p:origin x="6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1E4E8-2E60-428F-9A0D-2F8E5FD43A9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CD79AB8-F57A-48B8-8DB3-8C5C8AA734AE}">
      <dgm:prSet/>
      <dgm:spPr/>
      <dgm:t>
        <a:bodyPr/>
        <a:lstStyle/>
        <a:p>
          <a:r>
            <a:rPr lang="en-US"/>
            <a:t>Selective Exposure Theory</a:t>
          </a:r>
        </a:p>
      </dgm:t>
    </dgm:pt>
    <dgm:pt modelId="{64FF20E2-AC04-4364-9DAF-EBC437C231DD}" type="parTrans" cxnId="{37B56745-8AE9-4CCC-84ED-A282A5745EED}">
      <dgm:prSet/>
      <dgm:spPr/>
      <dgm:t>
        <a:bodyPr/>
        <a:lstStyle/>
        <a:p>
          <a:endParaRPr lang="en-US"/>
        </a:p>
      </dgm:t>
    </dgm:pt>
    <dgm:pt modelId="{6C6FEA83-E4F3-45E7-A48D-8DF3DC3C3F83}" type="sibTrans" cxnId="{37B56745-8AE9-4CCC-84ED-A282A5745EED}">
      <dgm:prSet/>
      <dgm:spPr/>
      <dgm:t>
        <a:bodyPr/>
        <a:lstStyle/>
        <a:p>
          <a:endParaRPr lang="en-US"/>
        </a:p>
      </dgm:t>
    </dgm:pt>
    <dgm:pt modelId="{138A3F39-F502-4080-B62A-830BBC5C2B35}">
      <dgm:prSet/>
      <dgm:spPr/>
      <dgm:t>
        <a:bodyPr/>
        <a:lstStyle/>
        <a:p>
          <a:r>
            <a:rPr lang="en-US"/>
            <a:t>Social Cognitive Theory</a:t>
          </a:r>
        </a:p>
      </dgm:t>
    </dgm:pt>
    <dgm:pt modelId="{C58D417D-AA5A-46E0-B8A8-34F976F1AB72}" type="parTrans" cxnId="{F9F41AB1-EAFC-47F8-A1B5-E600387EC615}">
      <dgm:prSet/>
      <dgm:spPr/>
      <dgm:t>
        <a:bodyPr/>
        <a:lstStyle/>
        <a:p>
          <a:endParaRPr lang="en-US"/>
        </a:p>
      </dgm:t>
    </dgm:pt>
    <dgm:pt modelId="{9F060FC3-A071-4935-962D-35116281BCEA}" type="sibTrans" cxnId="{F9F41AB1-EAFC-47F8-A1B5-E600387EC615}">
      <dgm:prSet/>
      <dgm:spPr/>
      <dgm:t>
        <a:bodyPr/>
        <a:lstStyle/>
        <a:p>
          <a:endParaRPr lang="en-US"/>
        </a:p>
      </dgm:t>
    </dgm:pt>
    <dgm:pt modelId="{E9E1795C-739D-4186-B082-E4F81B2C8F86}">
      <dgm:prSet/>
      <dgm:spPr/>
      <dgm:t>
        <a:bodyPr/>
        <a:lstStyle/>
        <a:p>
          <a:r>
            <a:rPr lang="en-US"/>
            <a:t>Reinforcing Spiral Model</a:t>
          </a:r>
        </a:p>
      </dgm:t>
    </dgm:pt>
    <dgm:pt modelId="{E521C75F-204A-4686-B5B3-C36883CD4BFA}" type="parTrans" cxnId="{3C8B4E22-BE26-4220-A0A6-4CC8D737B255}">
      <dgm:prSet/>
      <dgm:spPr/>
      <dgm:t>
        <a:bodyPr/>
        <a:lstStyle/>
        <a:p>
          <a:endParaRPr lang="en-US"/>
        </a:p>
      </dgm:t>
    </dgm:pt>
    <dgm:pt modelId="{1A8575FD-9B2B-4E36-85DC-47BB65D01F93}" type="sibTrans" cxnId="{3C8B4E22-BE26-4220-A0A6-4CC8D737B255}">
      <dgm:prSet/>
      <dgm:spPr/>
      <dgm:t>
        <a:bodyPr/>
        <a:lstStyle/>
        <a:p>
          <a:endParaRPr lang="en-US"/>
        </a:p>
      </dgm:t>
    </dgm:pt>
    <dgm:pt modelId="{C40068EE-E817-42C7-AB02-8F4E1726638D}">
      <dgm:prSet/>
      <dgm:spPr/>
      <dgm:t>
        <a:bodyPr/>
        <a:lstStyle/>
        <a:p>
          <a:r>
            <a:rPr lang="en-US"/>
            <a:t>Use and Gratification</a:t>
          </a:r>
        </a:p>
      </dgm:t>
    </dgm:pt>
    <dgm:pt modelId="{B5A54454-56CD-43D4-88C1-E8D8392FA34E}" type="parTrans" cxnId="{70D93A2A-98BB-47B8-A81A-AAACDE6D8D41}">
      <dgm:prSet/>
      <dgm:spPr/>
      <dgm:t>
        <a:bodyPr/>
        <a:lstStyle/>
        <a:p>
          <a:endParaRPr lang="en-US"/>
        </a:p>
      </dgm:t>
    </dgm:pt>
    <dgm:pt modelId="{BBF62A28-06DF-4BD3-9ABF-479FCA389DD2}" type="sibTrans" cxnId="{70D93A2A-98BB-47B8-A81A-AAACDE6D8D41}">
      <dgm:prSet/>
      <dgm:spPr/>
      <dgm:t>
        <a:bodyPr/>
        <a:lstStyle/>
        <a:p>
          <a:endParaRPr lang="en-US"/>
        </a:p>
      </dgm:t>
    </dgm:pt>
    <dgm:pt modelId="{8991AAB8-ED26-0446-AC3F-9F66020A7A80}" type="pres">
      <dgm:prSet presAssocID="{10C1E4E8-2E60-428F-9A0D-2F8E5FD43A9C}" presName="linear" presStyleCnt="0">
        <dgm:presLayoutVars>
          <dgm:animLvl val="lvl"/>
          <dgm:resizeHandles val="exact"/>
        </dgm:presLayoutVars>
      </dgm:prSet>
      <dgm:spPr/>
    </dgm:pt>
    <dgm:pt modelId="{D7F32A63-EDEC-CE42-842D-D2FA41EA50C9}" type="pres">
      <dgm:prSet presAssocID="{8CD79AB8-F57A-48B8-8DB3-8C5C8AA734AE}" presName="parentText" presStyleLbl="node1" presStyleIdx="0" presStyleCnt="4">
        <dgm:presLayoutVars>
          <dgm:chMax val="0"/>
          <dgm:bulletEnabled val="1"/>
        </dgm:presLayoutVars>
      </dgm:prSet>
      <dgm:spPr/>
    </dgm:pt>
    <dgm:pt modelId="{7712F4B3-8991-3B45-A3A7-F4B171993EB2}" type="pres">
      <dgm:prSet presAssocID="{6C6FEA83-E4F3-45E7-A48D-8DF3DC3C3F83}" presName="spacer" presStyleCnt="0"/>
      <dgm:spPr/>
    </dgm:pt>
    <dgm:pt modelId="{0CAC1D14-2F96-2249-A2CA-B0085B59B910}" type="pres">
      <dgm:prSet presAssocID="{138A3F39-F502-4080-B62A-830BBC5C2B35}" presName="parentText" presStyleLbl="node1" presStyleIdx="1" presStyleCnt="4">
        <dgm:presLayoutVars>
          <dgm:chMax val="0"/>
          <dgm:bulletEnabled val="1"/>
        </dgm:presLayoutVars>
      </dgm:prSet>
      <dgm:spPr/>
    </dgm:pt>
    <dgm:pt modelId="{26D58854-0C2D-F047-9CE7-3141E93E091E}" type="pres">
      <dgm:prSet presAssocID="{9F060FC3-A071-4935-962D-35116281BCEA}" presName="spacer" presStyleCnt="0"/>
      <dgm:spPr/>
    </dgm:pt>
    <dgm:pt modelId="{CA39AC03-4C20-C140-AAED-A1D727A71383}" type="pres">
      <dgm:prSet presAssocID="{E9E1795C-739D-4186-B082-E4F81B2C8F86}" presName="parentText" presStyleLbl="node1" presStyleIdx="2" presStyleCnt="4">
        <dgm:presLayoutVars>
          <dgm:chMax val="0"/>
          <dgm:bulletEnabled val="1"/>
        </dgm:presLayoutVars>
      </dgm:prSet>
      <dgm:spPr/>
    </dgm:pt>
    <dgm:pt modelId="{DADEC732-948A-564C-B3EB-98874AA154D6}" type="pres">
      <dgm:prSet presAssocID="{1A8575FD-9B2B-4E36-85DC-47BB65D01F93}" presName="spacer" presStyleCnt="0"/>
      <dgm:spPr/>
    </dgm:pt>
    <dgm:pt modelId="{BEFBC8A2-765B-C54B-B385-9A249A691B8D}" type="pres">
      <dgm:prSet presAssocID="{C40068EE-E817-42C7-AB02-8F4E1726638D}" presName="parentText" presStyleLbl="node1" presStyleIdx="3" presStyleCnt="4">
        <dgm:presLayoutVars>
          <dgm:chMax val="0"/>
          <dgm:bulletEnabled val="1"/>
        </dgm:presLayoutVars>
      </dgm:prSet>
      <dgm:spPr/>
    </dgm:pt>
  </dgm:ptLst>
  <dgm:cxnLst>
    <dgm:cxn modelId="{7488290F-7E8C-4740-BAEE-DF61748F20C1}" type="presOf" srcId="{10C1E4E8-2E60-428F-9A0D-2F8E5FD43A9C}" destId="{8991AAB8-ED26-0446-AC3F-9F66020A7A80}" srcOrd="0" destOrd="0" presId="urn:microsoft.com/office/officeart/2005/8/layout/vList2"/>
    <dgm:cxn modelId="{3C8B4E22-BE26-4220-A0A6-4CC8D737B255}" srcId="{10C1E4E8-2E60-428F-9A0D-2F8E5FD43A9C}" destId="{E9E1795C-739D-4186-B082-E4F81B2C8F86}" srcOrd="2" destOrd="0" parTransId="{E521C75F-204A-4686-B5B3-C36883CD4BFA}" sibTransId="{1A8575FD-9B2B-4E36-85DC-47BB65D01F93}"/>
    <dgm:cxn modelId="{70D93A2A-98BB-47B8-A81A-AAACDE6D8D41}" srcId="{10C1E4E8-2E60-428F-9A0D-2F8E5FD43A9C}" destId="{C40068EE-E817-42C7-AB02-8F4E1726638D}" srcOrd="3" destOrd="0" parTransId="{B5A54454-56CD-43D4-88C1-E8D8392FA34E}" sibTransId="{BBF62A28-06DF-4BD3-9ABF-479FCA389DD2}"/>
    <dgm:cxn modelId="{8E23362F-3F54-2C42-9B3A-5FDBF41D20F6}" type="presOf" srcId="{8CD79AB8-F57A-48B8-8DB3-8C5C8AA734AE}" destId="{D7F32A63-EDEC-CE42-842D-D2FA41EA50C9}" srcOrd="0" destOrd="0" presId="urn:microsoft.com/office/officeart/2005/8/layout/vList2"/>
    <dgm:cxn modelId="{37B56745-8AE9-4CCC-84ED-A282A5745EED}" srcId="{10C1E4E8-2E60-428F-9A0D-2F8E5FD43A9C}" destId="{8CD79AB8-F57A-48B8-8DB3-8C5C8AA734AE}" srcOrd="0" destOrd="0" parTransId="{64FF20E2-AC04-4364-9DAF-EBC437C231DD}" sibTransId="{6C6FEA83-E4F3-45E7-A48D-8DF3DC3C3F83}"/>
    <dgm:cxn modelId="{71A21090-F02D-2541-ABFE-537E284D33DB}" type="presOf" srcId="{C40068EE-E817-42C7-AB02-8F4E1726638D}" destId="{BEFBC8A2-765B-C54B-B385-9A249A691B8D}" srcOrd="0" destOrd="0" presId="urn:microsoft.com/office/officeart/2005/8/layout/vList2"/>
    <dgm:cxn modelId="{4D939F92-486A-A44E-AD6A-44EBF6087994}" type="presOf" srcId="{138A3F39-F502-4080-B62A-830BBC5C2B35}" destId="{0CAC1D14-2F96-2249-A2CA-B0085B59B910}" srcOrd="0" destOrd="0" presId="urn:microsoft.com/office/officeart/2005/8/layout/vList2"/>
    <dgm:cxn modelId="{F9F41AB1-EAFC-47F8-A1B5-E600387EC615}" srcId="{10C1E4E8-2E60-428F-9A0D-2F8E5FD43A9C}" destId="{138A3F39-F502-4080-B62A-830BBC5C2B35}" srcOrd="1" destOrd="0" parTransId="{C58D417D-AA5A-46E0-B8A8-34F976F1AB72}" sibTransId="{9F060FC3-A071-4935-962D-35116281BCEA}"/>
    <dgm:cxn modelId="{CD66C8D1-29DA-2B41-BA0F-2C272D39A367}" type="presOf" srcId="{E9E1795C-739D-4186-B082-E4F81B2C8F86}" destId="{CA39AC03-4C20-C140-AAED-A1D727A71383}" srcOrd="0" destOrd="0" presId="urn:microsoft.com/office/officeart/2005/8/layout/vList2"/>
    <dgm:cxn modelId="{AB34A2ED-20BF-1843-BC9B-78671F121758}" type="presParOf" srcId="{8991AAB8-ED26-0446-AC3F-9F66020A7A80}" destId="{D7F32A63-EDEC-CE42-842D-D2FA41EA50C9}" srcOrd="0" destOrd="0" presId="urn:microsoft.com/office/officeart/2005/8/layout/vList2"/>
    <dgm:cxn modelId="{24EBCF81-331A-1845-9C93-AE651CA88C49}" type="presParOf" srcId="{8991AAB8-ED26-0446-AC3F-9F66020A7A80}" destId="{7712F4B3-8991-3B45-A3A7-F4B171993EB2}" srcOrd="1" destOrd="0" presId="urn:microsoft.com/office/officeart/2005/8/layout/vList2"/>
    <dgm:cxn modelId="{FB1F7963-D296-0D41-AFFC-019DD499C648}" type="presParOf" srcId="{8991AAB8-ED26-0446-AC3F-9F66020A7A80}" destId="{0CAC1D14-2F96-2249-A2CA-B0085B59B910}" srcOrd="2" destOrd="0" presId="urn:microsoft.com/office/officeart/2005/8/layout/vList2"/>
    <dgm:cxn modelId="{250E04AC-F726-2041-8BC1-D9BDD7E74A7F}" type="presParOf" srcId="{8991AAB8-ED26-0446-AC3F-9F66020A7A80}" destId="{26D58854-0C2D-F047-9CE7-3141E93E091E}" srcOrd="3" destOrd="0" presId="urn:microsoft.com/office/officeart/2005/8/layout/vList2"/>
    <dgm:cxn modelId="{2FF9983B-79D4-3347-97CB-4FA1A4D3B68D}" type="presParOf" srcId="{8991AAB8-ED26-0446-AC3F-9F66020A7A80}" destId="{CA39AC03-4C20-C140-AAED-A1D727A71383}" srcOrd="4" destOrd="0" presId="urn:microsoft.com/office/officeart/2005/8/layout/vList2"/>
    <dgm:cxn modelId="{10049D88-3446-B840-856D-4828065F2E79}" type="presParOf" srcId="{8991AAB8-ED26-0446-AC3F-9F66020A7A80}" destId="{DADEC732-948A-564C-B3EB-98874AA154D6}" srcOrd="5" destOrd="0" presId="urn:microsoft.com/office/officeart/2005/8/layout/vList2"/>
    <dgm:cxn modelId="{810BA1C8-205C-9042-8612-E1F9FBB6195A}" type="presParOf" srcId="{8991AAB8-ED26-0446-AC3F-9F66020A7A80}" destId="{BEFBC8A2-765B-C54B-B385-9A249A691B8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6E26E3-80CB-4DDA-A794-F6E27ACA3B4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A531C86-9C99-4EC3-A444-5ADD748F0B09}">
      <dgm:prSet/>
      <dgm:spPr/>
      <dgm:t>
        <a:bodyPr/>
        <a:lstStyle/>
        <a:p>
          <a:r>
            <a:rPr lang="el-GR" b="1"/>
            <a:t>‘Χρυσοί’ κανόνες</a:t>
          </a:r>
          <a:endParaRPr lang="en-US"/>
        </a:p>
      </dgm:t>
    </dgm:pt>
    <dgm:pt modelId="{C0A09851-4984-4284-A48C-AE136C6000AA}" type="parTrans" cxnId="{98605183-DD17-437F-9240-A6DAF2883676}">
      <dgm:prSet/>
      <dgm:spPr/>
      <dgm:t>
        <a:bodyPr/>
        <a:lstStyle/>
        <a:p>
          <a:endParaRPr lang="en-US"/>
        </a:p>
      </dgm:t>
    </dgm:pt>
    <dgm:pt modelId="{BBB6DD5D-AE49-4273-BA11-5D9A29EC770E}" type="sibTrans" cxnId="{98605183-DD17-437F-9240-A6DAF2883676}">
      <dgm:prSet/>
      <dgm:spPr/>
      <dgm:t>
        <a:bodyPr/>
        <a:lstStyle/>
        <a:p>
          <a:endParaRPr lang="en-US"/>
        </a:p>
      </dgm:t>
    </dgm:pt>
    <dgm:pt modelId="{9DFE06FE-EDA6-407F-B53B-B209AB49BFEB}">
      <dgm:prSet/>
      <dgm:spPr/>
      <dgm:t>
        <a:bodyPr/>
        <a:lstStyle/>
        <a:p>
          <a:r>
            <a:rPr lang="el-GR"/>
            <a:t>Σαφήνεια και λιτότητα</a:t>
          </a:r>
          <a:endParaRPr lang="en-US"/>
        </a:p>
      </dgm:t>
    </dgm:pt>
    <dgm:pt modelId="{1AACAD7B-FD11-45ED-9C97-5E267140FFA0}" type="parTrans" cxnId="{2D77CBE8-06E4-4DD9-B0BA-27703F158ADE}">
      <dgm:prSet/>
      <dgm:spPr/>
      <dgm:t>
        <a:bodyPr/>
        <a:lstStyle/>
        <a:p>
          <a:endParaRPr lang="en-US"/>
        </a:p>
      </dgm:t>
    </dgm:pt>
    <dgm:pt modelId="{5BDB8237-F8E2-4DE3-8D8B-3A33C8646C41}" type="sibTrans" cxnId="{2D77CBE8-06E4-4DD9-B0BA-27703F158ADE}">
      <dgm:prSet/>
      <dgm:spPr/>
      <dgm:t>
        <a:bodyPr/>
        <a:lstStyle/>
        <a:p>
          <a:endParaRPr lang="en-US"/>
        </a:p>
      </dgm:t>
    </dgm:pt>
    <dgm:pt modelId="{15B1C1DD-0E07-554B-AB33-5C676B8E1B50}" type="pres">
      <dgm:prSet presAssocID="{4B6E26E3-80CB-4DDA-A794-F6E27ACA3B40}" presName="linear" presStyleCnt="0">
        <dgm:presLayoutVars>
          <dgm:animLvl val="lvl"/>
          <dgm:resizeHandles val="exact"/>
        </dgm:presLayoutVars>
      </dgm:prSet>
      <dgm:spPr/>
    </dgm:pt>
    <dgm:pt modelId="{2770014C-E5FF-FF44-967A-34D0BF040E9B}" type="pres">
      <dgm:prSet presAssocID="{1A531C86-9C99-4EC3-A444-5ADD748F0B09}" presName="parentText" presStyleLbl="node1" presStyleIdx="0" presStyleCnt="1">
        <dgm:presLayoutVars>
          <dgm:chMax val="0"/>
          <dgm:bulletEnabled val="1"/>
        </dgm:presLayoutVars>
      </dgm:prSet>
      <dgm:spPr/>
    </dgm:pt>
    <dgm:pt modelId="{2A474C9B-BEE7-FA42-A8D3-AC4A136A8498}" type="pres">
      <dgm:prSet presAssocID="{1A531C86-9C99-4EC3-A444-5ADD748F0B09}" presName="childText" presStyleLbl="revTx" presStyleIdx="0" presStyleCnt="1">
        <dgm:presLayoutVars>
          <dgm:bulletEnabled val="1"/>
        </dgm:presLayoutVars>
      </dgm:prSet>
      <dgm:spPr/>
    </dgm:pt>
  </dgm:ptLst>
  <dgm:cxnLst>
    <dgm:cxn modelId="{0A083F46-3B39-4043-949B-72E31CDB3E22}" type="presOf" srcId="{1A531C86-9C99-4EC3-A444-5ADD748F0B09}" destId="{2770014C-E5FF-FF44-967A-34D0BF040E9B}" srcOrd="0" destOrd="0" presId="urn:microsoft.com/office/officeart/2005/8/layout/vList2"/>
    <dgm:cxn modelId="{98605183-DD17-437F-9240-A6DAF2883676}" srcId="{4B6E26E3-80CB-4DDA-A794-F6E27ACA3B40}" destId="{1A531C86-9C99-4EC3-A444-5ADD748F0B09}" srcOrd="0" destOrd="0" parTransId="{C0A09851-4984-4284-A48C-AE136C6000AA}" sibTransId="{BBB6DD5D-AE49-4273-BA11-5D9A29EC770E}"/>
    <dgm:cxn modelId="{05F477C4-DDAD-0545-B71E-D8C10732DC33}" type="presOf" srcId="{9DFE06FE-EDA6-407F-B53B-B209AB49BFEB}" destId="{2A474C9B-BEE7-FA42-A8D3-AC4A136A8498}" srcOrd="0" destOrd="0" presId="urn:microsoft.com/office/officeart/2005/8/layout/vList2"/>
    <dgm:cxn modelId="{0ADB20D5-69B8-8147-B2B9-4E16C4BDFD13}" type="presOf" srcId="{4B6E26E3-80CB-4DDA-A794-F6E27ACA3B40}" destId="{15B1C1DD-0E07-554B-AB33-5C676B8E1B50}" srcOrd="0" destOrd="0" presId="urn:microsoft.com/office/officeart/2005/8/layout/vList2"/>
    <dgm:cxn modelId="{2D77CBE8-06E4-4DD9-B0BA-27703F158ADE}" srcId="{1A531C86-9C99-4EC3-A444-5ADD748F0B09}" destId="{9DFE06FE-EDA6-407F-B53B-B209AB49BFEB}" srcOrd="0" destOrd="0" parTransId="{1AACAD7B-FD11-45ED-9C97-5E267140FFA0}" sibTransId="{5BDB8237-F8E2-4DE3-8D8B-3A33C8646C41}"/>
    <dgm:cxn modelId="{2908CC88-4E77-C448-ADBC-01C84A08B60F}" type="presParOf" srcId="{15B1C1DD-0E07-554B-AB33-5C676B8E1B50}" destId="{2770014C-E5FF-FF44-967A-34D0BF040E9B}" srcOrd="0" destOrd="0" presId="urn:microsoft.com/office/officeart/2005/8/layout/vList2"/>
    <dgm:cxn modelId="{B450A6A6-1A8F-B147-91E5-E9DA779461F7}" type="presParOf" srcId="{15B1C1DD-0E07-554B-AB33-5C676B8E1B50}" destId="{2A474C9B-BEE7-FA42-A8D3-AC4A136A849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21ED67-F379-4926-B4B0-D19B1449ECF4}"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55C3E006-6708-4ECC-938A-E864031CDCC3}">
      <dgm:prSet/>
      <dgm:spPr/>
      <dgm:t>
        <a:bodyPr/>
        <a:lstStyle/>
        <a:p>
          <a:r>
            <a:rPr lang="el-GR" b="1" i="1"/>
            <a:t>2. Μακροσκελών ερωτήσεων</a:t>
          </a:r>
          <a:endParaRPr lang="en-US"/>
        </a:p>
      </dgm:t>
    </dgm:pt>
    <dgm:pt modelId="{FB3E9F04-F42A-4AB1-A91A-EC558A4E580D}" type="parTrans" cxnId="{133D9F38-1A53-4E50-B4D1-3747F1CA33A9}">
      <dgm:prSet/>
      <dgm:spPr/>
      <dgm:t>
        <a:bodyPr/>
        <a:lstStyle/>
        <a:p>
          <a:endParaRPr lang="en-US"/>
        </a:p>
      </dgm:t>
    </dgm:pt>
    <dgm:pt modelId="{AF5F2A31-006B-4E7E-9470-0A7064B27DB2}" type="sibTrans" cxnId="{133D9F38-1A53-4E50-B4D1-3747F1CA33A9}">
      <dgm:prSet/>
      <dgm:spPr/>
      <dgm:t>
        <a:bodyPr/>
        <a:lstStyle/>
        <a:p>
          <a:endParaRPr lang="en-US"/>
        </a:p>
      </dgm:t>
    </dgm:pt>
    <dgm:pt modelId="{AE559CB8-C92D-46A5-AC0C-8BF302F1500C}">
      <dgm:prSet/>
      <dgm:spPr/>
      <dgm:t>
        <a:bodyPr/>
        <a:lstStyle/>
        <a:p>
          <a:r>
            <a:rPr lang="el-GR"/>
            <a:t>οι ερωτήσεις πρέπει να έχουν περιορισμένη έκταση και να είναι σύντομες.</a:t>
          </a:r>
          <a:endParaRPr lang="en-US"/>
        </a:p>
      </dgm:t>
    </dgm:pt>
    <dgm:pt modelId="{7ABAA615-8791-48E7-82AC-1BFAA04A3C22}" type="parTrans" cxnId="{26AB408A-5E7D-44F4-94F6-9DDE0863AC76}">
      <dgm:prSet/>
      <dgm:spPr/>
      <dgm:t>
        <a:bodyPr/>
        <a:lstStyle/>
        <a:p>
          <a:endParaRPr lang="en-US"/>
        </a:p>
      </dgm:t>
    </dgm:pt>
    <dgm:pt modelId="{A16AD798-4EC9-4F47-9327-6E8617F4FC43}" type="sibTrans" cxnId="{26AB408A-5E7D-44F4-94F6-9DDE0863AC76}">
      <dgm:prSet/>
      <dgm:spPr/>
      <dgm:t>
        <a:bodyPr/>
        <a:lstStyle/>
        <a:p>
          <a:endParaRPr lang="en-US"/>
        </a:p>
      </dgm:t>
    </dgm:pt>
    <dgm:pt modelId="{C8FCBA84-35F5-E647-963C-54C45C982852}" type="pres">
      <dgm:prSet presAssocID="{1E21ED67-F379-4926-B4B0-D19B1449ECF4}" presName="diagram" presStyleCnt="0">
        <dgm:presLayoutVars>
          <dgm:dir/>
          <dgm:resizeHandles val="exact"/>
        </dgm:presLayoutVars>
      </dgm:prSet>
      <dgm:spPr/>
    </dgm:pt>
    <dgm:pt modelId="{C4DB1318-00EA-0343-9F15-93D68EACCB02}" type="pres">
      <dgm:prSet presAssocID="{55C3E006-6708-4ECC-938A-E864031CDCC3}" presName="arrow" presStyleLbl="node1" presStyleIdx="0" presStyleCnt="1">
        <dgm:presLayoutVars>
          <dgm:bulletEnabled val="1"/>
        </dgm:presLayoutVars>
      </dgm:prSet>
      <dgm:spPr/>
    </dgm:pt>
  </dgm:ptLst>
  <dgm:cxnLst>
    <dgm:cxn modelId="{32B80C14-EDD1-9C48-8B2D-A2D1586389F7}" type="presOf" srcId="{55C3E006-6708-4ECC-938A-E864031CDCC3}" destId="{C4DB1318-00EA-0343-9F15-93D68EACCB02}" srcOrd="0" destOrd="0" presId="urn:microsoft.com/office/officeart/2005/8/layout/arrow5"/>
    <dgm:cxn modelId="{4606702E-1F93-5840-9F43-31176786BB10}" type="presOf" srcId="{1E21ED67-F379-4926-B4B0-D19B1449ECF4}" destId="{C8FCBA84-35F5-E647-963C-54C45C982852}" srcOrd="0" destOrd="0" presId="urn:microsoft.com/office/officeart/2005/8/layout/arrow5"/>
    <dgm:cxn modelId="{133D9F38-1A53-4E50-B4D1-3747F1CA33A9}" srcId="{1E21ED67-F379-4926-B4B0-D19B1449ECF4}" destId="{55C3E006-6708-4ECC-938A-E864031CDCC3}" srcOrd="0" destOrd="0" parTransId="{FB3E9F04-F42A-4AB1-A91A-EC558A4E580D}" sibTransId="{AF5F2A31-006B-4E7E-9470-0A7064B27DB2}"/>
    <dgm:cxn modelId="{26AB408A-5E7D-44F4-94F6-9DDE0863AC76}" srcId="{55C3E006-6708-4ECC-938A-E864031CDCC3}" destId="{AE559CB8-C92D-46A5-AC0C-8BF302F1500C}" srcOrd="0" destOrd="0" parTransId="{7ABAA615-8791-48E7-82AC-1BFAA04A3C22}" sibTransId="{A16AD798-4EC9-4F47-9327-6E8617F4FC43}"/>
    <dgm:cxn modelId="{17BFDBD7-4074-C54E-AF5F-D6E097C10086}" type="presOf" srcId="{AE559CB8-C92D-46A5-AC0C-8BF302F1500C}" destId="{C4DB1318-00EA-0343-9F15-93D68EACCB02}" srcOrd="0" destOrd="1" presId="urn:microsoft.com/office/officeart/2005/8/layout/arrow5"/>
    <dgm:cxn modelId="{D777A72A-A19A-CF4C-AF33-2BB7285AA8E4}" type="presParOf" srcId="{C8FCBA84-35F5-E647-963C-54C45C982852}" destId="{C4DB1318-00EA-0343-9F15-93D68EACCB02}"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6B6CD-5960-4275-86B2-2E4A640B855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022A1A-A567-4AA1-9271-0BAEF7F8CE68}">
      <dgm:prSet/>
      <dgm:spPr/>
      <dgm:t>
        <a:bodyPr/>
        <a:lstStyle/>
        <a:p>
          <a:r>
            <a:rPr lang="el-GR"/>
            <a:t>ΣΚΟΠΟΣ ΤΗΣ ΕΡΓΑΣΙΑΣ</a:t>
          </a:r>
          <a:endParaRPr lang="en-US"/>
        </a:p>
      </dgm:t>
    </dgm:pt>
    <dgm:pt modelId="{C49DE079-3B1A-4D1E-A971-020E8DA448C7}" type="parTrans" cxnId="{4AFFBE61-D5B3-4E00-80E6-2618C594C7D3}">
      <dgm:prSet/>
      <dgm:spPr/>
      <dgm:t>
        <a:bodyPr/>
        <a:lstStyle/>
        <a:p>
          <a:endParaRPr lang="en-US"/>
        </a:p>
      </dgm:t>
    </dgm:pt>
    <dgm:pt modelId="{87982CCA-6AD9-4808-A9EE-6612C8E50C60}" type="sibTrans" cxnId="{4AFFBE61-D5B3-4E00-80E6-2618C594C7D3}">
      <dgm:prSet/>
      <dgm:spPr/>
      <dgm:t>
        <a:bodyPr/>
        <a:lstStyle/>
        <a:p>
          <a:endParaRPr lang="en-US"/>
        </a:p>
      </dgm:t>
    </dgm:pt>
    <dgm:pt modelId="{A1484352-67D3-4AB5-89A7-951E9E245A1E}">
      <dgm:prSet/>
      <dgm:spPr/>
      <dgm:t>
        <a:bodyPr/>
        <a:lstStyle/>
        <a:p>
          <a:r>
            <a:rPr lang="el-GR" b="0" i="0" baseline="0"/>
            <a:t>Διατύπωση του προβλήματος με σαφήνεια</a:t>
          </a:r>
          <a:endParaRPr lang="en-US"/>
        </a:p>
      </dgm:t>
    </dgm:pt>
    <dgm:pt modelId="{F61B5196-4901-4491-A96B-402AC521770F}" type="parTrans" cxnId="{831882D2-2F9B-418F-B341-FB85AB8AEF67}">
      <dgm:prSet/>
      <dgm:spPr/>
      <dgm:t>
        <a:bodyPr/>
        <a:lstStyle/>
        <a:p>
          <a:endParaRPr lang="en-US"/>
        </a:p>
      </dgm:t>
    </dgm:pt>
    <dgm:pt modelId="{FB1CA8D5-C673-4CB9-B6BA-23E2E847EF64}" type="sibTrans" cxnId="{831882D2-2F9B-418F-B341-FB85AB8AEF67}">
      <dgm:prSet/>
      <dgm:spPr/>
      <dgm:t>
        <a:bodyPr/>
        <a:lstStyle/>
        <a:p>
          <a:endParaRPr lang="en-US"/>
        </a:p>
      </dgm:t>
    </dgm:pt>
    <dgm:pt modelId="{754B4820-D45B-4E8B-9241-02102A6ACE1C}">
      <dgm:prSet/>
      <dgm:spPr/>
      <dgm:t>
        <a:bodyPr/>
        <a:lstStyle/>
        <a:p>
          <a:r>
            <a:rPr lang="el-GR" b="0" i="0" baseline="0"/>
            <a:t>Ακολουθούν επιμέρους σκοποί της έρευνας (εάν υπάρχουν)</a:t>
          </a:r>
          <a:endParaRPr lang="en-US"/>
        </a:p>
      </dgm:t>
    </dgm:pt>
    <dgm:pt modelId="{4A3A6724-7E93-40C5-8435-BB808659FA0C}" type="parTrans" cxnId="{2859A132-AEB5-4A0F-99F7-C01B9F83D185}">
      <dgm:prSet/>
      <dgm:spPr/>
      <dgm:t>
        <a:bodyPr/>
        <a:lstStyle/>
        <a:p>
          <a:endParaRPr lang="en-US"/>
        </a:p>
      </dgm:t>
    </dgm:pt>
    <dgm:pt modelId="{13E65AC2-CE34-4093-8066-6250FC0B6C20}" type="sibTrans" cxnId="{2859A132-AEB5-4A0F-99F7-C01B9F83D185}">
      <dgm:prSet/>
      <dgm:spPr/>
      <dgm:t>
        <a:bodyPr/>
        <a:lstStyle/>
        <a:p>
          <a:endParaRPr lang="en-US"/>
        </a:p>
      </dgm:t>
    </dgm:pt>
    <dgm:pt modelId="{7707F5E8-DC7A-8646-B9E6-4413824FD6E9}" type="pres">
      <dgm:prSet presAssocID="{8956B6CD-5960-4275-86B2-2E4A640B855B}" presName="linear" presStyleCnt="0">
        <dgm:presLayoutVars>
          <dgm:animLvl val="lvl"/>
          <dgm:resizeHandles val="exact"/>
        </dgm:presLayoutVars>
      </dgm:prSet>
      <dgm:spPr/>
    </dgm:pt>
    <dgm:pt modelId="{8092A36E-075E-1445-A892-9D77617A2536}" type="pres">
      <dgm:prSet presAssocID="{B0022A1A-A567-4AA1-9271-0BAEF7F8CE68}" presName="parentText" presStyleLbl="node1" presStyleIdx="0" presStyleCnt="1" custScaleY="73260">
        <dgm:presLayoutVars>
          <dgm:chMax val="0"/>
          <dgm:bulletEnabled val="1"/>
        </dgm:presLayoutVars>
      </dgm:prSet>
      <dgm:spPr/>
    </dgm:pt>
    <dgm:pt modelId="{2111C483-12BB-8842-ABED-E50CF873D82E}" type="pres">
      <dgm:prSet presAssocID="{B0022A1A-A567-4AA1-9271-0BAEF7F8CE68}" presName="childText" presStyleLbl="revTx" presStyleIdx="0" presStyleCnt="1">
        <dgm:presLayoutVars>
          <dgm:bulletEnabled val="1"/>
        </dgm:presLayoutVars>
      </dgm:prSet>
      <dgm:spPr/>
    </dgm:pt>
  </dgm:ptLst>
  <dgm:cxnLst>
    <dgm:cxn modelId="{857AAD25-DE74-AE4F-A8BD-811106978850}" type="presOf" srcId="{8956B6CD-5960-4275-86B2-2E4A640B855B}" destId="{7707F5E8-DC7A-8646-B9E6-4413824FD6E9}" srcOrd="0" destOrd="0" presId="urn:microsoft.com/office/officeart/2005/8/layout/vList2"/>
    <dgm:cxn modelId="{2859A132-AEB5-4A0F-99F7-C01B9F83D185}" srcId="{B0022A1A-A567-4AA1-9271-0BAEF7F8CE68}" destId="{754B4820-D45B-4E8B-9241-02102A6ACE1C}" srcOrd="1" destOrd="0" parTransId="{4A3A6724-7E93-40C5-8435-BB808659FA0C}" sibTransId="{13E65AC2-CE34-4093-8066-6250FC0B6C20}"/>
    <dgm:cxn modelId="{DBCF1A39-72AD-DF44-81D5-D397EA695599}" type="presOf" srcId="{B0022A1A-A567-4AA1-9271-0BAEF7F8CE68}" destId="{8092A36E-075E-1445-A892-9D77617A2536}" srcOrd="0" destOrd="0" presId="urn:microsoft.com/office/officeart/2005/8/layout/vList2"/>
    <dgm:cxn modelId="{4AFFBE61-D5B3-4E00-80E6-2618C594C7D3}" srcId="{8956B6CD-5960-4275-86B2-2E4A640B855B}" destId="{B0022A1A-A567-4AA1-9271-0BAEF7F8CE68}" srcOrd="0" destOrd="0" parTransId="{C49DE079-3B1A-4D1E-A971-020E8DA448C7}" sibTransId="{87982CCA-6AD9-4808-A9EE-6612C8E50C60}"/>
    <dgm:cxn modelId="{B8220C83-9514-6A47-ABE2-03B97E5B8ED0}" type="presOf" srcId="{754B4820-D45B-4E8B-9241-02102A6ACE1C}" destId="{2111C483-12BB-8842-ABED-E50CF873D82E}" srcOrd="0" destOrd="1" presId="urn:microsoft.com/office/officeart/2005/8/layout/vList2"/>
    <dgm:cxn modelId="{E41560C2-0A04-7D40-BB22-B893C48838A9}" type="presOf" srcId="{A1484352-67D3-4AB5-89A7-951E9E245A1E}" destId="{2111C483-12BB-8842-ABED-E50CF873D82E}" srcOrd="0" destOrd="0" presId="urn:microsoft.com/office/officeart/2005/8/layout/vList2"/>
    <dgm:cxn modelId="{831882D2-2F9B-418F-B341-FB85AB8AEF67}" srcId="{B0022A1A-A567-4AA1-9271-0BAEF7F8CE68}" destId="{A1484352-67D3-4AB5-89A7-951E9E245A1E}" srcOrd="0" destOrd="0" parTransId="{F61B5196-4901-4491-A96B-402AC521770F}" sibTransId="{FB1CA8D5-C673-4CB9-B6BA-23E2E847EF64}"/>
    <dgm:cxn modelId="{CC7E0F6E-54E6-A440-96D1-202F69822F54}" type="presParOf" srcId="{7707F5E8-DC7A-8646-B9E6-4413824FD6E9}" destId="{8092A36E-075E-1445-A892-9D77617A2536}" srcOrd="0" destOrd="0" presId="urn:microsoft.com/office/officeart/2005/8/layout/vList2"/>
    <dgm:cxn modelId="{4882FFAF-67DB-544A-9BDB-9918993D3C9F}" type="presParOf" srcId="{7707F5E8-DC7A-8646-B9E6-4413824FD6E9}" destId="{2111C483-12BB-8842-ABED-E50CF873D82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8832B-B5F6-4D1D-8774-4087F32F0D6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CB7AE6C-B60B-47B2-9DA9-5D4AAA52C575}">
      <dgm:prSet/>
      <dgm:spPr/>
      <dgm:t>
        <a:bodyPr/>
        <a:lstStyle/>
        <a:p>
          <a:r>
            <a:rPr lang="el-GR" b="0" i="0" baseline="0"/>
            <a:t>Με ποιο τρόπο η έρευνα αυτή θα συμβάλλει στην αύξηση των γνώσεων γύρω από το θέμα που πραγματεύεται;</a:t>
          </a:r>
          <a:endParaRPr lang="en-US"/>
        </a:p>
      </dgm:t>
    </dgm:pt>
    <dgm:pt modelId="{FA807456-AC20-4DC0-987C-A076EF3194C7}" type="parTrans" cxnId="{2EA14ECB-4B8F-4E1C-B366-AE1D329BED64}">
      <dgm:prSet/>
      <dgm:spPr/>
      <dgm:t>
        <a:bodyPr/>
        <a:lstStyle/>
        <a:p>
          <a:endParaRPr lang="en-US"/>
        </a:p>
      </dgm:t>
    </dgm:pt>
    <dgm:pt modelId="{71344B62-A5E3-471F-9C7E-EF7C55F02353}" type="sibTrans" cxnId="{2EA14ECB-4B8F-4E1C-B366-AE1D329BED64}">
      <dgm:prSet/>
      <dgm:spPr/>
      <dgm:t>
        <a:bodyPr/>
        <a:lstStyle/>
        <a:p>
          <a:endParaRPr lang="en-US"/>
        </a:p>
      </dgm:t>
    </dgm:pt>
    <dgm:pt modelId="{E0F43827-633F-4EC2-8B45-01EFEFB3D68E}">
      <dgm:prSet/>
      <dgm:spPr/>
      <dgm:t>
        <a:bodyPr/>
        <a:lstStyle/>
        <a:p>
          <a:r>
            <a:rPr lang="el-GR" b="0" i="0" baseline="0"/>
            <a:t>Με ποιο τρόπο ή έρευνα θα βελτιώσει την υπάρχουσα πρακτική;</a:t>
          </a:r>
          <a:endParaRPr lang="en-US"/>
        </a:p>
      </dgm:t>
    </dgm:pt>
    <dgm:pt modelId="{0AA52A25-44A2-460C-B01C-2906650D4048}" type="parTrans" cxnId="{D026FD12-EC71-4BB6-A48D-3043D187BB91}">
      <dgm:prSet/>
      <dgm:spPr/>
      <dgm:t>
        <a:bodyPr/>
        <a:lstStyle/>
        <a:p>
          <a:endParaRPr lang="en-US"/>
        </a:p>
      </dgm:t>
    </dgm:pt>
    <dgm:pt modelId="{D510406C-39FB-47DA-A738-F378E9B7F5C0}" type="sibTrans" cxnId="{D026FD12-EC71-4BB6-A48D-3043D187BB91}">
      <dgm:prSet/>
      <dgm:spPr/>
      <dgm:t>
        <a:bodyPr/>
        <a:lstStyle/>
        <a:p>
          <a:endParaRPr lang="en-US"/>
        </a:p>
      </dgm:t>
    </dgm:pt>
    <dgm:pt modelId="{8B0EDD70-01C1-5741-BB8A-1D8F9F8E078C}" type="pres">
      <dgm:prSet presAssocID="{A358832B-B5F6-4D1D-8774-4087F32F0D68}" presName="hierChild1" presStyleCnt="0">
        <dgm:presLayoutVars>
          <dgm:chPref val="1"/>
          <dgm:dir/>
          <dgm:animOne val="branch"/>
          <dgm:animLvl val="lvl"/>
          <dgm:resizeHandles/>
        </dgm:presLayoutVars>
      </dgm:prSet>
      <dgm:spPr/>
    </dgm:pt>
    <dgm:pt modelId="{C593F2AC-CE4A-0A44-B64B-5E53CFC50B1F}" type="pres">
      <dgm:prSet presAssocID="{6CB7AE6C-B60B-47B2-9DA9-5D4AAA52C575}" presName="hierRoot1" presStyleCnt="0"/>
      <dgm:spPr/>
    </dgm:pt>
    <dgm:pt modelId="{A2C213B2-6DDD-3D4A-97C2-678EAE2628A8}" type="pres">
      <dgm:prSet presAssocID="{6CB7AE6C-B60B-47B2-9DA9-5D4AAA52C575}" presName="composite" presStyleCnt="0"/>
      <dgm:spPr/>
    </dgm:pt>
    <dgm:pt modelId="{A387E5A5-2CD1-004D-ADDF-E19FFFD2576E}" type="pres">
      <dgm:prSet presAssocID="{6CB7AE6C-B60B-47B2-9DA9-5D4AAA52C575}" presName="background" presStyleLbl="node0" presStyleIdx="0" presStyleCnt="2"/>
      <dgm:spPr/>
    </dgm:pt>
    <dgm:pt modelId="{B191E5C1-C997-6848-8DC8-97F91372A741}" type="pres">
      <dgm:prSet presAssocID="{6CB7AE6C-B60B-47B2-9DA9-5D4AAA52C575}" presName="text" presStyleLbl="fgAcc0" presStyleIdx="0" presStyleCnt="2">
        <dgm:presLayoutVars>
          <dgm:chPref val="3"/>
        </dgm:presLayoutVars>
      </dgm:prSet>
      <dgm:spPr/>
    </dgm:pt>
    <dgm:pt modelId="{5DDC0671-1202-5742-9DBA-48099843AC58}" type="pres">
      <dgm:prSet presAssocID="{6CB7AE6C-B60B-47B2-9DA9-5D4AAA52C575}" presName="hierChild2" presStyleCnt="0"/>
      <dgm:spPr/>
    </dgm:pt>
    <dgm:pt modelId="{0C80DB62-64DD-3948-94CC-E583D373F66A}" type="pres">
      <dgm:prSet presAssocID="{E0F43827-633F-4EC2-8B45-01EFEFB3D68E}" presName="hierRoot1" presStyleCnt="0"/>
      <dgm:spPr/>
    </dgm:pt>
    <dgm:pt modelId="{57AE4948-1666-8140-9CE1-6D54496D7214}" type="pres">
      <dgm:prSet presAssocID="{E0F43827-633F-4EC2-8B45-01EFEFB3D68E}" presName="composite" presStyleCnt="0"/>
      <dgm:spPr/>
    </dgm:pt>
    <dgm:pt modelId="{788E561A-FA28-FE4A-8C74-045E54C2AA8A}" type="pres">
      <dgm:prSet presAssocID="{E0F43827-633F-4EC2-8B45-01EFEFB3D68E}" presName="background" presStyleLbl="node0" presStyleIdx="1" presStyleCnt="2"/>
      <dgm:spPr/>
    </dgm:pt>
    <dgm:pt modelId="{AC3C8960-E6D7-7140-9659-32B2E94C2A4B}" type="pres">
      <dgm:prSet presAssocID="{E0F43827-633F-4EC2-8B45-01EFEFB3D68E}" presName="text" presStyleLbl="fgAcc0" presStyleIdx="1" presStyleCnt="2">
        <dgm:presLayoutVars>
          <dgm:chPref val="3"/>
        </dgm:presLayoutVars>
      </dgm:prSet>
      <dgm:spPr/>
    </dgm:pt>
    <dgm:pt modelId="{5BCE04D8-D960-BA42-AD41-F93432EB6609}" type="pres">
      <dgm:prSet presAssocID="{E0F43827-633F-4EC2-8B45-01EFEFB3D68E}" presName="hierChild2" presStyleCnt="0"/>
      <dgm:spPr/>
    </dgm:pt>
  </dgm:ptLst>
  <dgm:cxnLst>
    <dgm:cxn modelId="{78B66003-5613-B24A-899D-D50FB0904A11}" type="presOf" srcId="{A358832B-B5F6-4D1D-8774-4087F32F0D68}" destId="{8B0EDD70-01C1-5741-BB8A-1D8F9F8E078C}" srcOrd="0" destOrd="0" presId="urn:microsoft.com/office/officeart/2005/8/layout/hierarchy1"/>
    <dgm:cxn modelId="{7CAFA909-9982-194A-B601-E2CFFC17F6B5}" type="presOf" srcId="{E0F43827-633F-4EC2-8B45-01EFEFB3D68E}" destId="{AC3C8960-E6D7-7140-9659-32B2E94C2A4B}" srcOrd="0" destOrd="0" presId="urn:microsoft.com/office/officeart/2005/8/layout/hierarchy1"/>
    <dgm:cxn modelId="{D026FD12-EC71-4BB6-A48D-3043D187BB91}" srcId="{A358832B-B5F6-4D1D-8774-4087F32F0D68}" destId="{E0F43827-633F-4EC2-8B45-01EFEFB3D68E}" srcOrd="1" destOrd="0" parTransId="{0AA52A25-44A2-460C-B01C-2906650D4048}" sibTransId="{D510406C-39FB-47DA-A738-F378E9B7F5C0}"/>
    <dgm:cxn modelId="{0FDD9563-6635-5F4B-A077-30CE7D907FF8}" type="presOf" srcId="{6CB7AE6C-B60B-47B2-9DA9-5D4AAA52C575}" destId="{B191E5C1-C997-6848-8DC8-97F91372A741}" srcOrd="0" destOrd="0" presId="urn:microsoft.com/office/officeart/2005/8/layout/hierarchy1"/>
    <dgm:cxn modelId="{2EA14ECB-4B8F-4E1C-B366-AE1D329BED64}" srcId="{A358832B-B5F6-4D1D-8774-4087F32F0D68}" destId="{6CB7AE6C-B60B-47B2-9DA9-5D4AAA52C575}" srcOrd="0" destOrd="0" parTransId="{FA807456-AC20-4DC0-987C-A076EF3194C7}" sibTransId="{71344B62-A5E3-471F-9C7E-EF7C55F02353}"/>
    <dgm:cxn modelId="{615864BA-C38C-1646-BA5A-48FB45359399}" type="presParOf" srcId="{8B0EDD70-01C1-5741-BB8A-1D8F9F8E078C}" destId="{C593F2AC-CE4A-0A44-B64B-5E53CFC50B1F}" srcOrd="0" destOrd="0" presId="urn:microsoft.com/office/officeart/2005/8/layout/hierarchy1"/>
    <dgm:cxn modelId="{7ED25D61-D8F2-3D49-BB98-B6E6602D53D1}" type="presParOf" srcId="{C593F2AC-CE4A-0A44-B64B-5E53CFC50B1F}" destId="{A2C213B2-6DDD-3D4A-97C2-678EAE2628A8}" srcOrd="0" destOrd="0" presId="urn:microsoft.com/office/officeart/2005/8/layout/hierarchy1"/>
    <dgm:cxn modelId="{B73FEC73-2E4C-8F43-97C1-F0DC7E3B4F5A}" type="presParOf" srcId="{A2C213B2-6DDD-3D4A-97C2-678EAE2628A8}" destId="{A387E5A5-2CD1-004D-ADDF-E19FFFD2576E}" srcOrd="0" destOrd="0" presId="urn:microsoft.com/office/officeart/2005/8/layout/hierarchy1"/>
    <dgm:cxn modelId="{7BEB108D-05A4-7E4B-997E-3562354F8233}" type="presParOf" srcId="{A2C213B2-6DDD-3D4A-97C2-678EAE2628A8}" destId="{B191E5C1-C997-6848-8DC8-97F91372A741}" srcOrd="1" destOrd="0" presId="urn:microsoft.com/office/officeart/2005/8/layout/hierarchy1"/>
    <dgm:cxn modelId="{B4B11AEA-9CB5-1D4C-86BA-A0528EEEF119}" type="presParOf" srcId="{C593F2AC-CE4A-0A44-B64B-5E53CFC50B1F}" destId="{5DDC0671-1202-5742-9DBA-48099843AC58}" srcOrd="1" destOrd="0" presId="urn:microsoft.com/office/officeart/2005/8/layout/hierarchy1"/>
    <dgm:cxn modelId="{60F62D7F-3D43-E748-8B09-E4524FF0DBF0}" type="presParOf" srcId="{8B0EDD70-01C1-5741-BB8A-1D8F9F8E078C}" destId="{0C80DB62-64DD-3948-94CC-E583D373F66A}" srcOrd="1" destOrd="0" presId="urn:microsoft.com/office/officeart/2005/8/layout/hierarchy1"/>
    <dgm:cxn modelId="{49352386-BD71-1A47-8CE6-69127C4A4C10}" type="presParOf" srcId="{0C80DB62-64DD-3948-94CC-E583D373F66A}" destId="{57AE4948-1666-8140-9CE1-6D54496D7214}" srcOrd="0" destOrd="0" presId="urn:microsoft.com/office/officeart/2005/8/layout/hierarchy1"/>
    <dgm:cxn modelId="{B46C08C8-560C-1E4D-B4EF-F6F6D22CC384}" type="presParOf" srcId="{57AE4948-1666-8140-9CE1-6D54496D7214}" destId="{788E561A-FA28-FE4A-8C74-045E54C2AA8A}" srcOrd="0" destOrd="0" presId="urn:microsoft.com/office/officeart/2005/8/layout/hierarchy1"/>
    <dgm:cxn modelId="{402891FA-FDB9-8844-A6F2-C82FCBF4DFC0}" type="presParOf" srcId="{57AE4948-1666-8140-9CE1-6D54496D7214}" destId="{AC3C8960-E6D7-7140-9659-32B2E94C2A4B}" srcOrd="1" destOrd="0" presId="urn:microsoft.com/office/officeart/2005/8/layout/hierarchy1"/>
    <dgm:cxn modelId="{B215C850-B5A8-DF43-B310-74895839A61A}" type="presParOf" srcId="{0C80DB62-64DD-3948-94CC-E583D373F66A}" destId="{5BCE04D8-D960-BA42-AD41-F93432EB66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3E53A-9A51-4FF2-8597-D856090716B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DED1157-8C25-44F0-BBED-DAE7E9A1A002}">
      <dgm:prSet/>
      <dgm:spPr/>
      <dgm:t>
        <a:bodyPr/>
        <a:lstStyle/>
        <a:p>
          <a:r>
            <a:rPr lang="el-GR" b="0" i="0" baseline="0"/>
            <a:t>Σε κάποια θεωρία</a:t>
          </a:r>
          <a:endParaRPr lang="en-US"/>
        </a:p>
      </dgm:t>
    </dgm:pt>
    <dgm:pt modelId="{FB96DD3F-0F04-499C-94F5-84097FF4C18C}" type="parTrans" cxnId="{F74BC15A-5527-4252-9FF4-9AE8E8B01C83}">
      <dgm:prSet/>
      <dgm:spPr/>
      <dgm:t>
        <a:bodyPr/>
        <a:lstStyle/>
        <a:p>
          <a:endParaRPr lang="en-US"/>
        </a:p>
      </dgm:t>
    </dgm:pt>
    <dgm:pt modelId="{1C27A3B2-8405-4B97-8F08-FE23317C0A8A}" type="sibTrans" cxnId="{F74BC15A-5527-4252-9FF4-9AE8E8B01C83}">
      <dgm:prSet/>
      <dgm:spPr/>
      <dgm:t>
        <a:bodyPr/>
        <a:lstStyle/>
        <a:p>
          <a:endParaRPr lang="en-US"/>
        </a:p>
      </dgm:t>
    </dgm:pt>
    <dgm:pt modelId="{1E014454-C43C-406F-8D2F-87101FD97861}">
      <dgm:prSet/>
      <dgm:spPr/>
      <dgm:t>
        <a:bodyPr/>
        <a:lstStyle/>
        <a:p>
          <a:r>
            <a:rPr lang="el-GR" b="0" i="0" baseline="0"/>
            <a:t>Στα αποτελέσματα προηγούμενων ερευνών</a:t>
          </a:r>
          <a:endParaRPr lang="en-US"/>
        </a:p>
      </dgm:t>
    </dgm:pt>
    <dgm:pt modelId="{BEEDED9A-5F8D-44B5-B700-448113362DE1}" type="parTrans" cxnId="{5E08F69A-887C-42EA-987B-C24C07D48B4C}">
      <dgm:prSet/>
      <dgm:spPr/>
      <dgm:t>
        <a:bodyPr/>
        <a:lstStyle/>
        <a:p>
          <a:endParaRPr lang="en-US"/>
        </a:p>
      </dgm:t>
    </dgm:pt>
    <dgm:pt modelId="{42662068-3BCB-41BA-86DC-18B014CBEC0F}" type="sibTrans" cxnId="{5E08F69A-887C-42EA-987B-C24C07D48B4C}">
      <dgm:prSet/>
      <dgm:spPr/>
      <dgm:t>
        <a:bodyPr/>
        <a:lstStyle/>
        <a:p>
          <a:endParaRPr lang="en-US"/>
        </a:p>
      </dgm:t>
    </dgm:pt>
    <dgm:pt modelId="{E8AD342E-65DF-40B2-B54E-FD1550D93FBB}">
      <dgm:prSet/>
      <dgm:spPr/>
      <dgm:t>
        <a:bodyPr/>
        <a:lstStyle/>
        <a:p>
          <a:r>
            <a:rPr lang="el-GR" b="0" i="0" baseline="0"/>
            <a:t>Πρέπει να διατυπώνονται υπό μορφή δήλωσης</a:t>
          </a:r>
          <a:endParaRPr lang="en-US"/>
        </a:p>
      </dgm:t>
    </dgm:pt>
    <dgm:pt modelId="{C54293F9-216C-4052-885A-7D4B5B276014}" type="parTrans" cxnId="{D9A38E17-FEA3-4CDF-8F44-FBBD51A6B9EA}">
      <dgm:prSet/>
      <dgm:spPr/>
      <dgm:t>
        <a:bodyPr/>
        <a:lstStyle/>
        <a:p>
          <a:endParaRPr lang="en-US"/>
        </a:p>
      </dgm:t>
    </dgm:pt>
    <dgm:pt modelId="{D45345F0-8F70-4EC3-AE86-AB382B8E5CFB}" type="sibTrans" cxnId="{D9A38E17-FEA3-4CDF-8F44-FBBD51A6B9EA}">
      <dgm:prSet/>
      <dgm:spPr/>
      <dgm:t>
        <a:bodyPr/>
        <a:lstStyle/>
        <a:p>
          <a:endParaRPr lang="en-US"/>
        </a:p>
      </dgm:t>
    </dgm:pt>
    <dgm:pt modelId="{9C47AF60-A575-4B3C-AF54-D9302F4B762A}">
      <dgm:prSet/>
      <dgm:spPr/>
      <dgm:t>
        <a:bodyPr/>
        <a:lstStyle/>
        <a:p>
          <a:r>
            <a:rPr lang="el-GR" b="0" i="0" baseline="0"/>
            <a:t>Πρέπει να περιγράφουν μια σχέση ανάμεσα σε δύο ή περισσότερες μεταβλητές</a:t>
          </a:r>
          <a:endParaRPr lang="en-US"/>
        </a:p>
      </dgm:t>
    </dgm:pt>
    <dgm:pt modelId="{7510BE05-2386-471B-9F4B-4DC8609E1032}" type="parTrans" cxnId="{4070D356-C8B0-4C89-BAB6-491DB984B141}">
      <dgm:prSet/>
      <dgm:spPr/>
      <dgm:t>
        <a:bodyPr/>
        <a:lstStyle/>
        <a:p>
          <a:endParaRPr lang="en-US"/>
        </a:p>
      </dgm:t>
    </dgm:pt>
    <dgm:pt modelId="{ABE46585-3A48-4029-8AA4-2DB00799146A}" type="sibTrans" cxnId="{4070D356-C8B0-4C89-BAB6-491DB984B141}">
      <dgm:prSet/>
      <dgm:spPr/>
      <dgm:t>
        <a:bodyPr/>
        <a:lstStyle/>
        <a:p>
          <a:endParaRPr lang="en-US"/>
        </a:p>
      </dgm:t>
    </dgm:pt>
    <dgm:pt modelId="{38948645-C6DF-486D-8DF7-DE2C6682B7B4}">
      <dgm:prSet/>
      <dgm:spPr/>
      <dgm:t>
        <a:bodyPr/>
        <a:lstStyle/>
        <a:p>
          <a:r>
            <a:rPr lang="el-GR" b="0" i="0" baseline="0"/>
            <a:t>Πρέπει να μπορούν να εξεταστούν εμπειρικά</a:t>
          </a:r>
          <a:endParaRPr lang="en-US"/>
        </a:p>
      </dgm:t>
    </dgm:pt>
    <dgm:pt modelId="{5FD6D152-ED7D-4F8D-94A0-2E4B888A8D45}" type="parTrans" cxnId="{D60BE7B1-C2A9-4FEA-A2CE-FFC2947F434B}">
      <dgm:prSet/>
      <dgm:spPr/>
      <dgm:t>
        <a:bodyPr/>
        <a:lstStyle/>
        <a:p>
          <a:endParaRPr lang="en-US"/>
        </a:p>
      </dgm:t>
    </dgm:pt>
    <dgm:pt modelId="{0964DD6C-53DA-4E0A-9AA8-F03C7512EC31}" type="sibTrans" cxnId="{D60BE7B1-C2A9-4FEA-A2CE-FFC2947F434B}">
      <dgm:prSet/>
      <dgm:spPr/>
      <dgm:t>
        <a:bodyPr/>
        <a:lstStyle/>
        <a:p>
          <a:endParaRPr lang="en-US"/>
        </a:p>
      </dgm:t>
    </dgm:pt>
    <dgm:pt modelId="{7862A533-845F-4CFE-AF5C-474A9F5DA453}">
      <dgm:prSet/>
      <dgm:spPr/>
      <dgm:t>
        <a:bodyPr/>
        <a:lstStyle/>
        <a:p>
          <a:r>
            <a:rPr lang="el-GR" b="0" i="0" baseline="0"/>
            <a:t>Πρέπει να αντικατοπτρίζουν μία εικασία</a:t>
          </a:r>
          <a:endParaRPr lang="en-US"/>
        </a:p>
      </dgm:t>
    </dgm:pt>
    <dgm:pt modelId="{5E0FE23D-0F21-4CB8-9423-240BD8C5B2FF}" type="parTrans" cxnId="{AAAEE3FA-E2E6-4647-ADCE-3C97B5540D89}">
      <dgm:prSet/>
      <dgm:spPr/>
      <dgm:t>
        <a:bodyPr/>
        <a:lstStyle/>
        <a:p>
          <a:endParaRPr lang="en-US"/>
        </a:p>
      </dgm:t>
    </dgm:pt>
    <dgm:pt modelId="{B4D00F3F-93E2-40B7-8B10-18DFF75C2854}" type="sibTrans" cxnId="{AAAEE3FA-E2E6-4647-ADCE-3C97B5540D89}">
      <dgm:prSet/>
      <dgm:spPr/>
      <dgm:t>
        <a:bodyPr/>
        <a:lstStyle/>
        <a:p>
          <a:endParaRPr lang="en-US"/>
        </a:p>
      </dgm:t>
    </dgm:pt>
    <dgm:pt modelId="{33872C5B-525B-7A42-AFB4-F3A124A409F2}" type="pres">
      <dgm:prSet presAssocID="{6E53E53A-9A51-4FF2-8597-D856090716B7}" presName="diagram" presStyleCnt="0">
        <dgm:presLayoutVars>
          <dgm:dir/>
          <dgm:resizeHandles val="exact"/>
        </dgm:presLayoutVars>
      </dgm:prSet>
      <dgm:spPr/>
    </dgm:pt>
    <dgm:pt modelId="{BE5F39BB-99C2-8B41-A31D-25F217B7FCA9}" type="pres">
      <dgm:prSet presAssocID="{7DED1157-8C25-44F0-BBED-DAE7E9A1A002}" presName="node" presStyleLbl="node1" presStyleIdx="0" presStyleCnt="6">
        <dgm:presLayoutVars>
          <dgm:bulletEnabled val="1"/>
        </dgm:presLayoutVars>
      </dgm:prSet>
      <dgm:spPr/>
    </dgm:pt>
    <dgm:pt modelId="{B73BF7F0-4ED4-3A4E-94E3-5511A153B266}" type="pres">
      <dgm:prSet presAssocID="{1C27A3B2-8405-4B97-8F08-FE23317C0A8A}" presName="sibTrans" presStyleCnt="0"/>
      <dgm:spPr/>
    </dgm:pt>
    <dgm:pt modelId="{62F434F1-4B7C-E147-9433-936C1F33608D}" type="pres">
      <dgm:prSet presAssocID="{1E014454-C43C-406F-8D2F-87101FD97861}" presName="node" presStyleLbl="node1" presStyleIdx="1" presStyleCnt="6">
        <dgm:presLayoutVars>
          <dgm:bulletEnabled val="1"/>
        </dgm:presLayoutVars>
      </dgm:prSet>
      <dgm:spPr/>
    </dgm:pt>
    <dgm:pt modelId="{71122712-75D4-D94B-A645-893CBE8645AF}" type="pres">
      <dgm:prSet presAssocID="{42662068-3BCB-41BA-86DC-18B014CBEC0F}" presName="sibTrans" presStyleCnt="0"/>
      <dgm:spPr/>
    </dgm:pt>
    <dgm:pt modelId="{96E5563A-9317-3341-992E-B9732B76FCA1}" type="pres">
      <dgm:prSet presAssocID="{E8AD342E-65DF-40B2-B54E-FD1550D93FBB}" presName="node" presStyleLbl="node1" presStyleIdx="2" presStyleCnt="6">
        <dgm:presLayoutVars>
          <dgm:bulletEnabled val="1"/>
        </dgm:presLayoutVars>
      </dgm:prSet>
      <dgm:spPr/>
    </dgm:pt>
    <dgm:pt modelId="{3D82124E-1ADA-E646-8361-984DCA18EB9D}" type="pres">
      <dgm:prSet presAssocID="{D45345F0-8F70-4EC3-AE86-AB382B8E5CFB}" presName="sibTrans" presStyleCnt="0"/>
      <dgm:spPr/>
    </dgm:pt>
    <dgm:pt modelId="{42607E72-EEA1-C040-ABB0-84AF5CC72C32}" type="pres">
      <dgm:prSet presAssocID="{9C47AF60-A575-4B3C-AF54-D9302F4B762A}" presName="node" presStyleLbl="node1" presStyleIdx="3" presStyleCnt="6">
        <dgm:presLayoutVars>
          <dgm:bulletEnabled val="1"/>
        </dgm:presLayoutVars>
      </dgm:prSet>
      <dgm:spPr/>
    </dgm:pt>
    <dgm:pt modelId="{3A49EED6-E4F6-794F-A0E9-4325365E227C}" type="pres">
      <dgm:prSet presAssocID="{ABE46585-3A48-4029-8AA4-2DB00799146A}" presName="sibTrans" presStyleCnt="0"/>
      <dgm:spPr/>
    </dgm:pt>
    <dgm:pt modelId="{5DB844E2-06D0-054D-A978-5209C63B3AA8}" type="pres">
      <dgm:prSet presAssocID="{38948645-C6DF-486D-8DF7-DE2C6682B7B4}" presName="node" presStyleLbl="node1" presStyleIdx="4" presStyleCnt="6">
        <dgm:presLayoutVars>
          <dgm:bulletEnabled val="1"/>
        </dgm:presLayoutVars>
      </dgm:prSet>
      <dgm:spPr/>
    </dgm:pt>
    <dgm:pt modelId="{FCD94F01-A55F-6B4B-8915-9033516BA363}" type="pres">
      <dgm:prSet presAssocID="{0964DD6C-53DA-4E0A-9AA8-F03C7512EC31}" presName="sibTrans" presStyleCnt="0"/>
      <dgm:spPr/>
    </dgm:pt>
    <dgm:pt modelId="{FD7FEF99-4743-784E-8E10-9761389E36EC}" type="pres">
      <dgm:prSet presAssocID="{7862A533-845F-4CFE-AF5C-474A9F5DA453}" presName="node" presStyleLbl="node1" presStyleIdx="5" presStyleCnt="6">
        <dgm:presLayoutVars>
          <dgm:bulletEnabled val="1"/>
        </dgm:presLayoutVars>
      </dgm:prSet>
      <dgm:spPr/>
    </dgm:pt>
  </dgm:ptLst>
  <dgm:cxnLst>
    <dgm:cxn modelId="{D9A38E17-FEA3-4CDF-8F44-FBBD51A6B9EA}" srcId="{6E53E53A-9A51-4FF2-8597-D856090716B7}" destId="{E8AD342E-65DF-40B2-B54E-FD1550D93FBB}" srcOrd="2" destOrd="0" parTransId="{C54293F9-216C-4052-885A-7D4B5B276014}" sibTransId="{D45345F0-8F70-4EC3-AE86-AB382B8E5CFB}"/>
    <dgm:cxn modelId="{BB150D28-B8D7-A646-8602-29FF111A1CCB}" type="presOf" srcId="{7862A533-845F-4CFE-AF5C-474A9F5DA453}" destId="{FD7FEF99-4743-784E-8E10-9761389E36EC}" srcOrd="0" destOrd="0" presId="urn:microsoft.com/office/officeart/2005/8/layout/default"/>
    <dgm:cxn modelId="{7C65DB33-A09C-2C4C-B9C0-8D729AB41276}" type="presOf" srcId="{7DED1157-8C25-44F0-BBED-DAE7E9A1A002}" destId="{BE5F39BB-99C2-8B41-A31D-25F217B7FCA9}" srcOrd="0" destOrd="0" presId="urn:microsoft.com/office/officeart/2005/8/layout/default"/>
    <dgm:cxn modelId="{0601A04B-0503-F74A-8B31-13D2141865BF}" type="presOf" srcId="{6E53E53A-9A51-4FF2-8597-D856090716B7}" destId="{33872C5B-525B-7A42-AFB4-F3A124A409F2}" srcOrd="0" destOrd="0" presId="urn:microsoft.com/office/officeart/2005/8/layout/default"/>
    <dgm:cxn modelId="{4070D356-C8B0-4C89-BAB6-491DB984B141}" srcId="{6E53E53A-9A51-4FF2-8597-D856090716B7}" destId="{9C47AF60-A575-4B3C-AF54-D9302F4B762A}" srcOrd="3" destOrd="0" parTransId="{7510BE05-2386-471B-9F4B-4DC8609E1032}" sibTransId="{ABE46585-3A48-4029-8AA4-2DB00799146A}"/>
    <dgm:cxn modelId="{F74BC15A-5527-4252-9FF4-9AE8E8B01C83}" srcId="{6E53E53A-9A51-4FF2-8597-D856090716B7}" destId="{7DED1157-8C25-44F0-BBED-DAE7E9A1A002}" srcOrd="0" destOrd="0" parTransId="{FB96DD3F-0F04-499C-94F5-84097FF4C18C}" sibTransId="{1C27A3B2-8405-4B97-8F08-FE23317C0A8A}"/>
    <dgm:cxn modelId="{5E08F69A-887C-42EA-987B-C24C07D48B4C}" srcId="{6E53E53A-9A51-4FF2-8597-D856090716B7}" destId="{1E014454-C43C-406F-8D2F-87101FD97861}" srcOrd="1" destOrd="0" parTransId="{BEEDED9A-5F8D-44B5-B700-448113362DE1}" sibTransId="{42662068-3BCB-41BA-86DC-18B014CBEC0F}"/>
    <dgm:cxn modelId="{BEE5D89C-8DDE-5F45-971E-8342C275CB1B}" type="presOf" srcId="{38948645-C6DF-486D-8DF7-DE2C6682B7B4}" destId="{5DB844E2-06D0-054D-A978-5209C63B3AA8}" srcOrd="0" destOrd="0" presId="urn:microsoft.com/office/officeart/2005/8/layout/default"/>
    <dgm:cxn modelId="{D60BE7B1-C2A9-4FEA-A2CE-FFC2947F434B}" srcId="{6E53E53A-9A51-4FF2-8597-D856090716B7}" destId="{38948645-C6DF-486D-8DF7-DE2C6682B7B4}" srcOrd="4" destOrd="0" parTransId="{5FD6D152-ED7D-4F8D-94A0-2E4B888A8D45}" sibTransId="{0964DD6C-53DA-4E0A-9AA8-F03C7512EC31}"/>
    <dgm:cxn modelId="{9E61D9C5-5FCB-2A4B-9B8A-5802926CE0F8}" type="presOf" srcId="{9C47AF60-A575-4B3C-AF54-D9302F4B762A}" destId="{42607E72-EEA1-C040-ABB0-84AF5CC72C32}" srcOrd="0" destOrd="0" presId="urn:microsoft.com/office/officeart/2005/8/layout/default"/>
    <dgm:cxn modelId="{ED6F93D1-0B8E-C941-999A-C70E43544FC7}" type="presOf" srcId="{1E014454-C43C-406F-8D2F-87101FD97861}" destId="{62F434F1-4B7C-E147-9433-936C1F33608D}" srcOrd="0" destOrd="0" presId="urn:microsoft.com/office/officeart/2005/8/layout/default"/>
    <dgm:cxn modelId="{AAAEE3FA-E2E6-4647-ADCE-3C97B5540D89}" srcId="{6E53E53A-9A51-4FF2-8597-D856090716B7}" destId="{7862A533-845F-4CFE-AF5C-474A9F5DA453}" srcOrd="5" destOrd="0" parTransId="{5E0FE23D-0F21-4CB8-9423-240BD8C5B2FF}" sibTransId="{B4D00F3F-93E2-40B7-8B10-18DFF75C2854}"/>
    <dgm:cxn modelId="{25A4DCFB-7B77-164E-98B0-2722576AA3FA}" type="presOf" srcId="{E8AD342E-65DF-40B2-B54E-FD1550D93FBB}" destId="{96E5563A-9317-3341-992E-B9732B76FCA1}" srcOrd="0" destOrd="0" presId="urn:microsoft.com/office/officeart/2005/8/layout/default"/>
    <dgm:cxn modelId="{ECFD4D48-B02A-EA4C-8913-9FC32DFA24C0}" type="presParOf" srcId="{33872C5B-525B-7A42-AFB4-F3A124A409F2}" destId="{BE5F39BB-99C2-8B41-A31D-25F217B7FCA9}" srcOrd="0" destOrd="0" presId="urn:microsoft.com/office/officeart/2005/8/layout/default"/>
    <dgm:cxn modelId="{7F44AD43-8188-B940-9466-AB1763E47EC3}" type="presParOf" srcId="{33872C5B-525B-7A42-AFB4-F3A124A409F2}" destId="{B73BF7F0-4ED4-3A4E-94E3-5511A153B266}" srcOrd="1" destOrd="0" presId="urn:microsoft.com/office/officeart/2005/8/layout/default"/>
    <dgm:cxn modelId="{89FBA13C-22F4-4F43-AFB7-5A8984895B88}" type="presParOf" srcId="{33872C5B-525B-7A42-AFB4-F3A124A409F2}" destId="{62F434F1-4B7C-E147-9433-936C1F33608D}" srcOrd="2" destOrd="0" presId="urn:microsoft.com/office/officeart/2005/8/layout/default"/>
    <dgm:cxn modelId="{630579C6-5FE4-2B43-91D2-307DB49A838C}" type="presParOf" srcId="{33872C5B-525B-7A42-AFB4-F3A124A409F2}" destId="{71122712-75D4-D94B-A645-893CBE8645AF}" srcOrd="3" destOrd="0" presId="urn:microsoft.com/office/officeart/2005/8/layout/default"/>
    <dgm:cxn modelId="{C521F5F5-65F9-5340-963D-A27B4C070AC5}" type="presParOf" srcId="{33872C5B-525B-7A42-AFB4-F3A124A409F2}" destId="{96E5563A-9317-3341-992E-B9732B76FCA1}" srcOrd="4" destOrd="0" presId="urn:microsoft.com/office/officeart/2005/8/layout/default"/>
    <dgm:cxn modelId="{ABC1DFC7-C14D-3F44-8E72-3E2415D29678}" type="presParOf" srcId="{33872C5B-525B-7A42-AFB4-F3A124A409F2}" destId="{3D82124E-1ADA-E646-8361-984DCA18EB9D}" srcOrd="5" destOrd="0" presId="urn:microsoft.com/office/officeart/2005/8/layout/default"/>
    <dgm:cxn modelId="{A7A43D8B-6FEA-6F45-866E-3AE1D98D224E}" type="presParOf" srcId="{33872C5B-525B-7A42-AFB4-F3A124A409F2}" destId="{42607E72-EEA1-C040-ABB0-84AF5CC72C32}" srcOrd="6" destOrd="0" presId="urn:microsoft.com/office/officeart/2005/8/layout/default"/>
    <dgm:cxn modelId="{47A7250B-A183-C94A-853F-7E88B62E2579}" type="presParOf" srcId="{33872C5B-525B-7A42-AFB4-F3A124A409F2}" destId="{3A49EED6-E4F6-794F-A0E9-4325365E227C}" srcOrd="7" destOrd="0" presId="urn:microsoft.com/office/officeart/2005/8/layout/default"/>
    <dgm:cxn modelId="{1F52BC9B-4F9F-0C41-B262-13F8C55E499A}" type="presParOf" srcId="{33872C5B-525B-7A42-AFB4-F3A124A409F2}" destId="{5DB844E2-06D0-054D-A978-5209C63B3AA8}" srcOrd="8" destOrd="0" presId="urn:microsoft.com/office/officeart/2005/8/layout/default"/>
    <dgm:cxn modelId="{6C2F356C-854D-2046-BD11-B11DF3CAD630}" type="presParOf" srcId="{33872C5B-525B-7A42-AFB4-F3A124A409F2}" destId="{FCD94F01-A55F-6B4B-8915-9033516BA363}" srcOrd="9" destOrd="0" presId="urn:microsoft.com/office/officeart/2005/8/layout/default"/>
    <dgm:cxn modelId="{2DB44745-2841-3A4B-91B1-E421099EB678}" type="presParOf" srcId="{33872C5B-525B-7A42-AFB4-F3A124A409F2}" destId="{FD7FEF99-4743-784E-8E10-9761389E36E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89780E-867F-4F41-9411-25FDA361485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0AA7B29-7213-4A9A-877E-4745410C7395}">
      <dgm:prSet/>
      <dgm:spPr/>
      <dgm:t>
        <a:bodyPr/>
        <a:lstStyle/>
        <a:p>
          <a:r>
            <a:rPr lang="el-GR" dirty="0"/>
            <a:t>Μπορούμε να μετρήσουμε τις επιδράσεις της μίας έννοιας στην άλλη </a:t>
          </a:r>
          <a:endParaRPr lang="en-US" dirty="0"/>
        </a:p>
      </dgm:t>
    </dgm:pt>
    <dgm:pt modelId="{33157C97-BEE1-4722-A809-8662F368B9E7}" type="parTrans" cxnId="{34C90294-0DFC-4B03-A578-3478357043D3}">
      <dgm:prSet/>
      <dgm:spPr/>
      <dgm:t>
        <a:bodyPr/>
        <a:lstStyle/>
        <a:p>
          <a:endParaRPr lang="en-US"/>
        </a:p>
      </dgm:t>
    </dgm:pt>
    <dgm:pt modelId="{10937011-069C-46D2-8365-1850034C53BC}" type="sibTrans" cxnId="{34C90294-0DFC-4B03-A578-3478357043D3}">
      <dgm:prSet/>
      <dgm:spPr/>
      <dgm:t>
        <a:bodyPr/>
        <a:lstStyle/>
        <a:p>
          <a:endParaRPr lang="en-US"/>
        </a:p>
      </dgm:t>
    </dgm:pt>
    <dgm:pt modelId="{C14B78D5-D8D8-4E26-80BC-55DDFF0D82F4}">
      <dgm:prSet/>
      <dgm:spPr/>
      <dgm:t>
        <a:bodyPr/>
        <a:lstStyle/>
        <a:p>
          <a:r>
            <a:rPr lang="el-GR" dirty="0"/>
            <a:t>Μπορούμε να επαληθεύσουμε τα στατιστικά μοντέλα</a:t>
          </a:r>
          <a:endParaRPr lang="en-US" dirty="0"/>
        </a:p>
      </dgm:t>
    </dgm:pt>
    <dgm:pt modelId="{23DCAEBE-83D6-45F6-901B-039AC062960F}" type="parTrans" cxnId="{95DFB902-8A11-415E-A42F-AD797634AAEA}">
      <dgm:prSet/>
      <dgm:spPr/>
      <dgm:t>
        <a:bodyPr/>
        <a:lstStyle/>
        <a:p>
          <a:endParaRPr lang="en-US"/>
        </a:p>
      </dgm:t>
    </dgm:pt>
    <dgm:pt modelId="{56AAD4DF-4E4F-400A-BDAB-2B3635256563}" type="sibTrans" cxnId="{95DFB902-8A11-415E-A42F-AD797634AAEA}">
      <dgm:prSet/>
      <dgm:spPr/>
      <dgm:t>
        <a:bodyPr/>
        <a:lstStyle/>
        <a:p>
          <a:endParaRPr lang="en-US"/>
        </a:p>
      </dgm:t>
    </dgm:pt>
    <dgm:pt modelId="{D3648D60-8830-46B5-BF6C-F7703E96561E}">
      <dgm:prSet/>
      <dgm:spPr/>
      <dgm:t>
        <a:bodyPr/>
        <a:lstStyle/>
        <a:p>
          <a:r>
            <a:rPr lang="el-GR"/>
            <a:t>Μπορούμε να εξετάσουμε τη σχέση αιτίας και αιτιατού</a:t>
          </a:r>
          <a:endParaRPr lang="en-US"/>
        </a:p>
      </dgm:t>
    </dgm:pt>
    <dgm:pt modelId="{C0C3B3DB-35B8-4DC5-8A2A-2DB98AF18F5F}" type="parTrans" cxnId="{D27A4580-624E-4E18-B7DC-477CBA84CA8A}">
      <dgm:prSet/>
      <dgm:spPr/>
      <dgm:t>
        <a:bodyPr/>
        <a:lstStyle/>
        <a:p>
          <a:endParaRPr lang="en-US"/>
        </a:p>
      </dgm:t>
    </dgm:pt>
    <dgm:pt modelId="{A4836792-D22C-4E1B-8503-5AA97DC038E3}" type="sibTrans" cxnId="{D27A4580-624E-4E18-B7DC-477CBA84CA8A}">
      <dgm:prSet/>
      <dgm:spPr/>
      <dgm:t>
        <a:bodyPr/>
        <a:lstStyle/>
        <a:p>
          <a:endParaRPr lang="en-US"/>
        </a:p>
      </dgm:t>
    </dgm:pt>
    <dgm:pt modelId="{D15D53E4-89ED-6B4B-8B0B-9BCB6E0BB678}" type="pres">
      <dgm:prSet presAssocID="{1489780E-867F-4F41-9411-25FDA3614855}" presName="hierChild1" presStyleCnt="0">
        <dgm:presLayoutVars>
          <dgm:chPref val="1"/>
          <dgm:dir/>
          <dgm:animOne val="branch"/>
          <dgm:animLvl val="lvl"/>
          <dgm:resizeHandles/>
        </dgm:presLayoutVars>
      </dgm:prSet>
      <dgm:spPr/>
    </dgm:pt>
    <dgm:pt modelId="{0F717E14-8444-4C4F-81B7-FC098FB06484}" type="pres">
      <dgm:prSet presAssocID="{30AA7B29-7213-4A9A-877E-4745410C7395}" presName="hierRoot1" presStyleCnt="0"/>
      <dgm:spPr/>
    </dgm:pt>
    <dgm:pt modelId="{452D7795-4B5A-A64E-94A1-8C68EC43F11B}" type="pres">
      <dgm:prSet presAssocID="{30AA7B29-7213-4A9A-877E-4745410C7395}" presName="composite" presStyleCnt="0"/>
      <dgm:spPr/>
    </dgm:pt>
    <dgm:pt modelId="{E81899FF-53DC-FC40-A2F2-D805EEE9DADD}" type="pres">
      <dgm:prSet presAssocID="{30AA7B29-7213-4A9A-877E-4745410C7395}" presName="background" presStyleLbl="node0" presStyleIdx="0" presStyleCnt="3"/>
      <dgm:spPr/>
    </dgm:pt>
    <dgm:pt modelId="{1E6BFB73-51D8-E043-9625-7B59D9D6A7E0}" type="pres">
      <dgm:prSet presAssocID="{30AA7B29-7213-4A9A-877E-4745410C7395}" presName="text" presStyleLbl="fgAcc0" presStyleIdx="0" presStyleCnt="3">
        <dgm:presLayoutVars>
          <dgm:chPref val="3"/>
        </dgm:presLayoutVars>
      </dgm:prSet>
      <dgm:spPr/>
    </dgm:pt>
    <dgm:pt modelId="{242C3F5F-C083-4149-8FD7-8ED6E9655E34}" type="pres">
      <dgm:prSet presAssocID="{30AA7B29-7213-4A9A-877E-4745410C7395}" presName="hierChild2" presStyleCnt="0"/>
      <dgm:spPr/>
    </dgm:pt>
    <dgm:pt modelId="{899EC69A-347A-4149-A403-52688BBC8696}" type="pres">
      <dgm:prSet presAssocID="{C14B78D5-D8D8-4E26-80BC-55DDFF0D82F4}" presName="hierRoot1" presStyleCnt="0"/>
      <dgm:spPr/>
    </dgm:pt>
    <dgm:pt modelId="{CA39CBD6-9C07-7D4D-B9A2-0A1ABCF910C7}" type="pres">
      <dgm:prSet presAssocID="{C14B78D5-D8D8-4E26-80BC-55DDFF0D82F4}" presName="composite" presStyleCnt="0"/>
      <dgm:spPr/>
    </dgm:pt>
    <dgm:pt modelId="{F9C103B5-F04A-2748-9A4E-57B6D6BD80E7}" type="pres">
      <dgm:prSet presAssocID="{C14B78D5-D8D8-4E26-80BC-55DDFF0D82F4}" presName="background" presStyleLbl="node0" presStyleIdx="1" presStyleCnt="3"/>
      <dgm:spPr/>
    </dgm:pt>
    <dgm:pt modelId="{F958D179-1411-BB43-9EA1-E5CD98594EF4}" type="pres">
      <dgm:prSet presAssocID="{C14B78D5-D8D8-4E26-80BC-55DDFF0D82F4}" presName="text" presStyleLbl="fgAcc0" presStyleIdx="1" presStyleCnt="3">
        <dgm:presLayoutVars>
          <dgm:chPref val="3"/>
        </dgm:presLayoutVars>
      </dgm:prSet>
      <dgm:spPr/>
    </dgm:pt>
    <dgm:pt modelId="{C776AF7A-D59A-1645-ABDA-F451B8AA3E8F}" type="pres">
      <dgm:prSet presAssocID="{C14B78D5-D8D8-4E26-80BC-55DDFF0D82F4}" presName="hierChild2" presStyleCnt="0"/>
      <dgm:spPr/>
    </dgm:pt>
    <dgm:pt modelId="{1669B1E7-0568-C747-AC5D-3DB4CB92CFBE}" type="pres">
      <dgm:prSet presAssocID="{D3648D60-8830-46B5-BF6C-F7703E96561E}" presName="hierRoot1" presStyleCnt="0"/>
      <dgm:spPr/>
    </dgm:pt>
    <dgm:pt modelId="{52DDE8F4-6F2C-F24E-839A-CE405A588CFE}" type="pres">
      <dgm:prSet presAssocID="{D3648D60-8830-46B5-BF6C-F7703E96561E}" presName="composite" presStyleCnt="0"/>
      <dgm:spPr/>
    </dgm:pt>
    <dgm:pt modelId="{AE73F382-ED60-144E-81BB-D86C2B7227A6}" type="pres">
      <dgm:prSet presAssocID="{D3648D60-8830-46B5-BF6C-F7703E96561E}" presName="background" presStyleLbl="node0" presStyleIdx="2" presStyleCnt="3"/>
      <dgm:spPr/>
    </dgm:pt>
    <dgm:pt modelId="{D1FD051A-B31B-5843-8892-9FEA43FC5F38}" type="pres">
      <dgm:prSet presAssocID="{D3648D60-8830-46B5-BF6C-F7703E96561E}" presName="text" presStyleLbl="fgAcc0" presStyleIdx="2" presStyleCnt="3">
        <dgm:presLayoutVars>
          <dgm:chPref val="3"/>
        </dgm:presLayoutVars>
      </dgm:prSet>
      <dgm:spPr/>
    </dgm:pt>
    <dgm:pt modelId="{B28F9B2A-F2B5-8F4D-BF19-C27129C5DC27}" type="pres">
      <dgm:prSet presAssocID="{D3648D60-8830-46B5-BF6C-F7703E96561E}" presName="hierChild2" presStyleCnt="0"/>
      <dgm:spPr/>
    </dgm:pt>
  </dgm:ptLst>
  <dgm:cxnLst>
    <dgm:cxn modelId="{95DFB902-8A11-415E-A42F-AD797634AAEA}" srcId="{1489780E-867F-4F41-9411-25FDA3614855}" destId="{C14B78D5-D8D8-4E26-80BC-55DDFF0D82F4}" srcOrd="1" destOrd="0" parTransId="{23DCAEBE-83D6-45F6-901B-039AC062960F}" sibTransId="{56AAD4DF-4E4F-400A-BDAB-2B3635256563}"/>
    <dgm:cxn modelId="{91B2C432-27EB-4141-87DB-ADD256649763}" type="presOf" srcId="{30AA7B29-7213-4A9A-877E-4745410C7395}" destId="{1E6BFB73-51D8-E043-9625-7B59D9D6A7E0}" srcOrd="0" destOrd="0" presId="urn:microsoft.com/office/officeart/2005/8/layout/hierarchy1"/>
    <dgm:cxn modelId="{D27A4580-624E-4E18-B7DC-477CBA84CA8A}" srcId="{1489780E-867F-4F41-9411-25FDA3614855}" destId="{D3648D60-8830-46B5-BF6C-F7703E96561E}" srcOrd="2" destOrd="0" parTransId="{C0C3B3DB-35B8-4DC5-8A2A-2DB98AF18F5F}" sibTransId="{A4836792-D22C-4E1B-8503-5AA97DC038E3}"/>
    <dgm:cxn modelId="{34C90294-0DFC-4B03-A578-3478357043D3}" srcId="{1489780E-867F-4F41-9411-25FDA3614855}" destId="{30AA7B29-7213-4A9A-877E-4745410C7395}" srcOrd="0" destOrd="0" parTransId="{33157C97-BEE1-4722-A809-8662F368B9E7}" sibTransId="{10937011-069C-46D2-8365-1850034C53BC}"/>
    <dgm:cxn modelId="{17DF73A6-E5BB-BE41-8500-D8FADCBB6AE1}" type="presOf" srcId="{D3648D60-8830-46B5-BF6C-F7703E96561E}" destId="{D1FD051A-B31B-5843-8892-9FEA43FC5F38}" srcOrd="0" destOrd="0" presId="urn:microsoft.com/office/officeart/2005/8/layout/hierarchy1"/>
    <dgm:cxn modelId="{54B182AE-27D6-9B4D-A6EB-C5555D4A9916}" type="presOf" srcId="{C14B78D5-D8D8-4E26-80BC-55DDFF0D82F4}" destId="{F958D179-1411-BB43-9EA1-E5CD98594EF4}" srcOrd="0" destOrd="0" presId="urn:microsoft.com/office/officeart/2005/8/layout/hierarchy1"/>
    <dgm:cxn modelId="{3F03F0F0-5640-C447-B659-DA202D2AA60F}" type="presOf" srcId="{1489780E-867F-4F41-9411-25FDA3614855}" destId="{D15D53E4-89ED-6B4B-8B0B-9BCB6E0BB678}" srcOrd="0" destOrd="0" presId="urn:microsoft.com/office/officeart/2005/8/layout/hierarchy1"/>
    <dgm:cxn modelId="{47662D6B-FDF3-5A4B-A158-46AA1C59AE30}" type="presParOf" srcId="{D15D53E4-89ED-6B4B-8B0B-9BCB6E0BB678}" destId="{0F717E14-8444-4C4F-81B7-FC098FB06484}" srcOrd="0" destOrd="0" presId="urn:microsoft.com/office/officeart/2005/8/layout/hierarchy1"/>
    <dgm:cxn modelId="{2B594E1C-ABA4-5445-BFD8-30ADBD5CDB47}" type="presParOf" srcId="{0F717E14-8444-4C4F-81B7-FC098FB06484}" destId="{452D7795-4B5A-A64E-94A1-8C68EC43F11B}" srcOrd="0" destOrd="0" presId="urn:microsoft.com/office/officeart/2005/8/layout/hierarchy1"/>
    <dgm:cxn modelId="{6188308D-F69E-A841-BD33-181358C8B1C2}" type="presParOf" srcId="{452D7795-4B5A-A64E-94A1-8C68EC43F11B}" destId="{E81899FF-53DC-FC40-A2F2-D805EEE9DADD}" srcOrd="0" destOrd="0" presId="urn:microsoft.com/office/officeart/2005/8/layout/hierarchy1"/>
    <dgm:cxn modelId="{130A97FD-8AB1-B549-90D6-BB638C51C9B4}" type="presParOf" srcId="{452D7795-4B5A-A64E-94A1-8C68EC43F11B}" destId="{1E6BFB73-51D8-E043-9625-7B59D9D6A7E0}" srcOrd="1" destOrd="0" presId="urn:microsoft.com/office/officeart/2005/8/layout/hierarchy1"/>
    <dgm:cxn modelId="{E302B4C2-EA77-EA40-807F-6A42D100128E}" type="presParOf" srcId="{0F717E14-8444-4C4F-81B7-FC098FB06484}" destId="{242C3F5F-C083-4149-8FD7-8ED6E9655E34}" srcOrd="1" destOrd="0" presId="urn:microsoft.com/office/officeart/2005/8/layout/hierarchy1"/>
    <dgm:cxn modelId="{6D130855-57EC-F94F-B683-D0395AA6BEE9}" type="presParOf" srcId="{D15D53E4-89ED-6B4B-8B0B-9BCB6E0BB678}" destId="{899EC69A-347A-4149-A403-52688BBC8696}" srcOrd="1" destOrd="0" presId="urn:microsoft.com/office/officeart/2005/8/layout/hierarchy1"/>
    <dgm:cxn modelId="{9D9DE177-D01A-DE4B-AD9D-C78451898590}" type="presParOf" srcId="{899EC69A-347A-4149-A403-52688BBC8696}" destId="{CA39CBD6-9C07-7D4D-B9A2-0A1ABCF910C7}" srcOrd="0" destOrd="0" presId="urn:microsoft.com/office/officeart/2005/8/layout/hierarchy1"/>
    <dgm:cxn modelId="{8187FEC1-3EAE-4D4D-B532-B1A4709DDF7E}" type="presParOf" srcId="{CA39CBD6-9C07-7D4D-B9A2-0A1ABCF910C7}" destId="{F9C103B5-F04A-2748-9A4E-57B6D6BD80E7}" srcOrd="0" destOrd="0" presId="urn:microsoft.com/office/officeart/2005/8/layout/hierarchy1"/>
    <dgm:cxn modelId="{F0FA2E98-FADB-BA4E-BC2A-58CEE69A07C8}" type="presParOf" srcId="{CA39CBD6-9C07-7D4D-B9A2-0A1ABCF910C7}" destId="{F958D179-1411-BB43-9EA1-E5CD98594EF4}" srcOrd="1" destOrd="0" presId="urn:microsoft.com/office/officeart/2005/8/layout/hierarchy1"/>
    <dgm:cxn modelId="{4ED0F76D-D002-2B41-88E7-25C0F02AE3FB}" type="presParOf" srcId="{899EC69A-347A-4149-A403-52688BBC8696}" destId="{C776AF7A-D59A-1645-ABDA-F451B8AA3E8F}" srcOrd="1" destOrd="0" presId="urn:microsoft.com/office/officeart/2005/8/layout/hierarchy1"/>
    <dgm:cxn modelId="{F4818F0B-88D7-7748-A8CF-5F96E2CFCB91}" type="presParOf" srcId="{D15D53E4-89ED-6B4B-8B0B-9BCB6E0BB678}" destId="{1669B1E7-0568-C747-AC5D-3DB4CB92CFBE}" srcOrd="2" destOrd="0" presId="urn:microsoft.com/office/officeart/2005/8/layout/hierarchy1"/>
    <dgm:cxn modelId="{57EEC806-FAFD-DA43-AB80-3AED756ECB7E}" type="presParOf" srcId="{1669B1E7-0568-C747-AC5D-3DB4CB92CFBE}" destId="{52DDE8F4-6F2C-F24E-839A-CE405A588CFE}" srcOrd="0" destOrd="0" presId="urn:microsoft.com/office/officeart/2005/8/layout/hierarchy1"/>
    <dgm:cxn modelId="{57AD57B3-6F99-924F-AAEE-5F38504CD3AF}" type="presParOf" srcId="{52DDE8F4-6F2C-F24E-839A-CE405A588CFE}" destId="{AE73F382-ED60-144E-81BB-D86C2B7227A6}" srcOrd="0" destOrd="0" presId="urn:microsoft.com/office/officeart/2005/8/layout/hierarchy1"/>
    <dgm:cxn modelId="{12B40D10-2486-994D-AA39-935FFE073BC1}" type="presParOf" srcId="{52DDE8F4-6F2C-F24E-839A-CE405A588CFE}" destId="{D1FD051A-B31B-5843-8892-9FEA43FC5F38}" srcOrd="1" destOrd="0" presId="urn:microsoft.com/office/officeart/2005/8/layout/hierarchy1"/>
    <dgm:cxn modelId="{1D8D18CC-E88D-7041-AFFD-620FA7E78BDA}" type="presParOf" srcId="{1669B1E7-0568-C747-AC5D-3DB4CB92CFBE}" destId="{B28F9B2A-F2B5-8F4D-BF19-C27129C5DC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BD9C2-183F-44F0-BCD0-47D5EE37EC2B}"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1BE65EBD-F0C2-4DFF-A155-42E05F07DECC}">
      <dgm:prSet/>
      <dgm:spPr/>
      <dgm:t>
        <a:bodyPr/>
        <a:lstStyle/>
        <a:p>
          <a:r>
            <a:rPr lang="el-GR" dirty="0"/>
            <a:t>Το ερωτηματολόγιο μετρά έννοιες, οι </a:t>
          </a:r>
          <a:r>
            <a:rPr lang="el-GR"/>
            <a:t>οποίες  αποτελούνται </a:t>
          </a:r>
          <a:r>
            <a:rPr lang="el-GR" dirty="0"/>
            <a:t>από στοιχεία (</a:t>
          </a:r>
          <a:r>
            <a:rPr lang="en-US" dirty="0"/>
            <a:t>items)</a:t>
          </a:r>
        </a:p>
      </dgm:t>
    </dgm:pt>
    <dgm:pt modelId="{BE451E50-142F-4832-B639-73A57F8345B4}" type="parTrans" cxnId="{E05E2185-506B-415E-A670-596ADF8B900A}">
      <dgm:prSet/>
      <dgm:spPr/>
      <dgm:t>
        <a:bodyPr/>
        <a:lstStyle/>
        <a:p>
          <a:endParaRPr lang="en-US"/>
        </a:p>
      </dgm:t>
    </dgm:pt>
    <dgm:pt modelId="{3C3A749F-88F3-4EF5-A643-B60B28EA022D}" type="sibTrans" cxnId="{E05E2185-506B-415E-A670-596ADF8B900A}">
      <dgm:prSet/>
      <dgm:spPr/>
      <dgm:t>
        <a:bodyPr/>
        <a:lstStyle/>
        <a:p>
          <a:endParaRPr lang="en-US"/>
        </a:p>
      </dgm:t>
    </dgm:pt>
    <dgm:pt modelId="{67B98824-5DA6-4021-A489-36A56027301B}">
      <dgm:prSet/>
      <dgm:spPr/>
      <dgm:t>
        <a:bodyPr/>
        <a:lstStyle/>
        <a:p>
          <a:r>
            <a:rPr lang="el-GR"/>
            <a:t>Ο ερευνητής μπορεί να χρησιμοποιήσει διάφορες κλίμακες από διαφορετικά ερωτηματολόγια ανάλογα με τις έννοιες που θέλει να ερευνήσει</a:t>
          </a:r>
          <a:endParaRPr lang="en-US"/>
        </a:p>
      </dgm:t>
    </dgm:pt>
    <dgm:pt modelId="{A265AE23-7B6A-43AB-AE5F-CEF7871032C8}" type="parTrans" cxnId="{BE9E7983-255B-46DC-82AA-061E53B114A5}">
      <dgm:prSet/>
      <dgm:spPr/>
      <dgm:t>
        <a:bodyPr/>
        <a:lstStyle/>
        <a:p>
          <a:endParaRPr lang="en-US"/>
        </a:p>
      </dgm:t>
    </dgm:pt>
    <dgm:pt modelId="{F0B7840D-2584-473F-8619-7CFFF4E81D95}" type="sibTrans" cxnId="{BE9E7983-255B-46DC-82AA-061E53B114A5}">
      <dgm:prSet/>
      <dgm:spPr/>
      <dgm:t>
        <a:bodyPr/>
        <a:lstStyle/>
        <a:p>
          <a:endParaRPr lang="en-US"/>
        </a:p>
      </dgm:t>
    </dgm:pt>
    <dgm:pt modelId="{5CF82F9D-A35D-4BF0-BAE0-A46E60F61411}">
      <dgm:prSet/>
      <dgm:spPr/>
      <dgm:t>
        <a:bodyPr/>
        <a:lstStyle/>
        <a:p>
          <a:r>
            <a:rPr lang="el-GR"/>
            <a:t>Η κάθε έννοια εξετάζεται από συγκεκριμένες κλίμακες</a:t>
          </a:r>
          <a:endParaRPr lang="en-US"/>
        </a:p>
      </dgm:t>
    </dgm:pt>
    <dgm:pt modelId="{068EF42D-8497-439E-B431-10E7C5FB43C4}" type="parTrans" cxnId="{0221DD37-6701-4D9D-BFEC-E9F5DB0827AB}">
      <dgm:prSet/>
      <dgm:spPr/>
      <dgm:t>
        <a:bodyPr/>
        <a:lstStyle/>
        <a:p>
          <a:endParaRPr lang="en-US"/>
        </a:p>
      </dgm:t>
    </dgm:pt>
    <dgm:pt modelId="{BC46EA78-1BCC-436F-973A-E2A8CE228AB8}" type="sibTrans" cxnId="{0221DD37-6701-4D9D-BFEC-E9F5DB0827AB}">
      <dgm:prSet/>
      <dgm:spPr/>
      <dgm:t>
        <a:bodyPr/>
        <a:lstStyle/>
        <a:p>
          <a:endParaRPr lang="en-US"/>
        </a:p>
      </dgm:t>
    </dgm:pt>
    <dgm:pt modelId="{70325DC5-C118-624C-8B6B-45A5A5218910}" type="pres">
      <dgm:prSet presAssocID="{2BABD9C2-183F-44F0-BCD0-47D5EE37EC2B}" presName="Name0" presStyleCnt="0">
        <dgm:presLayoutVars>
          <dgm:dir/>
          <dgm:animLvl val="lvl"/>
          <dgm:resizeHandles val="exact"/>
        </dgm:presLayoutVars>
      </dgm:prSet>
      <dgm:spPr/>
    </dgm:pt>
    <dgm:pt modelId="{AC6A5428-7FD2-1142-B445-1EDABABAE99E}" type="pres">
      <dgm:prSet presAssocID="{1BE65EBD-F0C2-4DFF-A155-42E05F07DECC}" presName="linNode" presStyleCnt="0"/>
      <dgm:spPr/>
    </dgm:pt>
    <dgm:pt modelId="{AB143481-DA03-124D-8ABE-5621C1E38CAE}" type="pres">
      <dgm:prSet presAssocID="{1BE65EBD-F0C2-4DFF-A155-42E05F07DECC}" presName="parentText" presStyleLbl="node1" presStyleIdx="0" presStyleCnt="3">
        <dgm:presLayoutVars>
          <dgm:chMax val="1"/>
          <dgm:bulletEnabled val="1"/>
        </dgm:presLayoutVars>
      </dgm:prSet>
      <dgm:spPr/>
    </dgm:pt>
    <dgm:pt modelId="{E9EC65B3-C873-374D-B44C-F58BB0C3BD52}" type="pres">
      <dgm:prSet presAssocID="{3C3A749F-88F3-4EF5-A643-B60B28EA022D}" presName="sp" presStyleCnt="0"/>
      <dgm:spPr/>
    </dgm:pt>
    <dgm:pt modelId="{07F0F922-100B-2E4C-9283-0AED47F1D207}" type="pres">
      <dgm:prSet presAssocID="{67B98824-5DA6-4021-A489-36A56027301B}" presName="linNode" presStyleCnt="0"/>
      <dgm:spPr/>
    </dgm:pt>
    <dgm:pt modelId="{0670072A-FE39-E243-B744-32FD751546CE}" type="pres">
      <dgm:prSet presAssocID="{67B98824-5DA6-4021-A489-36A56027301B}" presName="parentText" presStyleLbl="node1" presStyleIdx="1" presStyleCnt="3">
        <dgm:presLayoutVars>
          <dgm:chMax val="1"/>
          <dgm:bulletEnabled val="1"/>
        </dgm:presLayoutVars>
      </dgm:prSet>
      <dgm:spPr/>
    </dgm:pt>
    <dgm:pt modelId="{5E423062-FE22-E143-8FCD-E2BAF418C86D}" type="pres">
      <dgm:prSet presAssocID="{F0B7840D-2584-473F-8619-7CFFF4E81D95}" presName="sp" presStyleCnt="0"/>
      <dgm:spPr/>
    </dgm:pt>
    <dgm:pt modelId="{AE69AC72-0364-3C45-B83D-754B704C6A81}" type="pres">
      <dgm:prSet presAssocID="{5CF82F9D-A35D-4BF0-BAE0-A46E60F61411}" presName="linNode" presStyleCnt="0"/>
      <dgm:spPr/>
    </dgm:pt>
    <dgm:pt modelId="{90C1BFEC-B500-0946-814F-E967B661A32D}" type="pres">
      <dgm:prSet presAssocID="{5CF82F9D-A35D-4BF0-BAE0-A46E60F61411}" presName="parentText" presStyleLbl="node1" presStyleIdx="2" presStyleCnt="3">
        <dgm:presLayoutVars>
          <dgm:chMax val="1"/>
          <dgm:bulletEnabled val="1"/>
        </dgm:presLayoutVars>
      </dgm:prSet>
      <dgm:spPr/>
    </dgm:pt>
  </dgm:ptLst>
  <dgm:cxnLst>
    <dgm:cxn modelId="{FFAB430A-670E-7A4D-9682-82E41FE1F74F}" type="presOf" srcId="{67B98824-5DA6-4021-A489-36A56027301B}" destId="{0670072A-FE39-E243-B744-32FD751546CE}" srcOrd="0" destOrd="0" presId="urn:microsoft.com/office/officeart/2005/8/layout/vList5"/>
    <dgm:cxn modelId="{2D0F0A25-CF0D-CF41-A75D-A33AE758CAD6}" type="presOf" srcId="{2BABD9C2-183F-44F0-BCD0-47D5EE37EC2B}" destId="{70325DC5-C118-624C-8B6B-45A5A5218910}" srcOrd="0" destOrd="0" presId="urn:microsoft.com/office/officeart/2005/8/layout/vList5"/>
    <dgm:cxn modelId="{0221DD37-6701-4D9D-BFEC-E9F5DB0827AB}" srcId="{2BABD9C2-183F-44F0-BCD0-47D5EE37EC2B}" destId="{5CF82F9D-A35D-4BF0-BAE0-A46E60F61411}" srcOrd="2" destOrd="0" parTransId="{068EF42D-8497-439E-B431-10E7C5FB43C4}" sibTransId="{BC46EA78-1BCC-436F-973A-E2A8CE228AB8}"/>
    <dgm:cxn modelId="{BE9E7983-255B-46DC-82AA-061E53B114A5}" srcId="{2BABD9C2-183F-44F0-BCD0-47D5EE37EC2B}" destId="{67B98824-5DA6-4021-A489-36A56027301B}" srcOrd="1" destOrd="0" parTransId="{A265AE23-7B6A-43AB-AE5F-CEF7871032C8}" sibTransId="{F0B7840D-2584-473F-8619-7CFFF4E81D95}"/>
    <dgm:cxn modelId="{E05E2185-506B-415E-A670-596ADF8B900A}" srcId="{2BABD9C2-183F-44F0-BCD0-47D5EE37EC2B}" destId="{1BE65EBD-F0C2-4DFF-A155-42E05F07DECC}" srcOrd="0" destOrd="0" parTransId="{BE451E50-142F-4832-B639-73A57F8345B4}" sibTransId="{3C3A749F-88F3-4EF5-A643-B60B28EA022D}"/>
    <dgm:cxn modelId="{A9F9208D-AF35-5340-8B02-DDA1BE1B25C5}" type="presOf" srcId="{1BE65EBD-F0C2-4DFF-A155-42E05F07DECC}" destId="{AB143481-DA03-124D-8ABE-5621C1E38CAE}" srcOrd="0" destOrd="0" presId="urn:microsoft.com/office/officeart/2005/8/layout/vList5"/>
    <dgm:cxn modelId="{6BA2CDAB-E2E0-5645-899E-DF04042AA4D6}" type="presOf" srcId="{5CF82F9D-A35D-4BF0-BAE0-A46E60F61411}" destId="{90C1BFEC-B500-0946-814F-E967B661A32D}" srcOrd="0" destOrd="0" presId="urn:microsoft.com/office/officeart/2005/8/layout/vList5"/>
    <dgm:cxn modelId="{10D15083-21C7-AB4F-AA85-51F3569D94E1}" type="presParOf" srcId="{70325DC5-C118-624C-8B6B-45A5A5218910}" destId="{AC6A5428-7FD2-1142-B445-1EDABABAE99E}" srcOrd="0" destOrd="0" presId="urn:microsoft.com/office/officeart/2005/8/layout/vList5"/>
    <dgm:cxn modelId="{E1DD62F4-837C-5248-A961-010F4C42C5C0}" type="presParOf" srcId="{AC6A5428-7FD2-1142-B445-1EDABABAE99E}" destId="{AB143481-DA03-124D-8ABE-5621C1E38CAE}" srcOrd="0" destOrd="0" presId="urn:microsoft.com/office/officeart/2005/8/layout/vList5"/>
    <dgm:cxn modelId="{24EC34CC-FEA8-8C4D-81BD-130C367DFA55}" type="presParOf" srcId="{70325DC5-C118-624C-8B6B-45A5A5218910}" destId="{E9EC65B3-C873-374D-B44C-F58BB0C3BD52}" srcOrd="1" destOrd="0" presId="urn:microsoft.com/office/officeart/2005/8/layout/vList5"/>
    <dgm:cxn modelId="{6C1F5092-C271-EA48-B506-6D8B7B75ED60}" type="presParOf" srcId="{70325DC5-C118-624C-8B6B-45A5A5218910}" destId="{07F0F922-100B-2E4C-9283-0AED47F1D207}" srcOrd="2" destOrd="0" presId="urn:microsoft.com/office/officeart/2005/8/layout/vList5"/>
    <dgm:cxn modelId="{1AE3BE23-AA8B-2E4E-B253-35C285317C9F}" type="presParOf" srcId="{07F0F922-100B-2E4C-9283-0AED47F1D207}" destId="{0670072A-FE39-E243-B744-32FD751546CE}" srcOrd="0" destOrd="0" presId="urn:microsoft.com/office/officeart/2005/8/layout/vList5"/>
    <dgm:cxn modelId="{FD2D82E6-FE61-2247-BDA1-DFF05CD042D3}" type="presParOf" srcId="{70325DC5-C118-624C-8B6B-45A5A5218910}" destId="{5E423062-FE22-E143-8FCD-E2BAF418C86D}" srcOrd="3" destOrd="0" presId="urn:microsoft.com/office/officeart/2005/8/layout/vList5"/>
    <dgm:cxn modelId="{F833D752-DD63-3A47-80DE-4E9E2E21FCAA}" type="presParOf" srcId="{70325DC5-C118-624C-8B6B-45A5A5218910}" destId="{AE69AC72-0364-3C45-B83D-754B704C6A81}" srcOrd="4" destOrd="0" presId="urn:microsoft.com/office/officeart/2005/8/layout/vList5"/>
    <dgm:cxn modelId="{1A30A362-290D-F647-B4F2-2BAF3438A08F}" type="presParOf" srcId="{AE69AC72-0364-3C45-B83D-754B704C6A81}" destId="{90C1BFEC-B500-0946-814F-E967B661A32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55C51A-03CC-4CDA-BA7E-D0D91EBEDF8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AE323D6-332A-47E5-A177-3F4D50378106}">
      <dgm:prSet/>
      <dgm:spPr/>
      <dgm:t>
        <a:bodyPr/>
        <a:lstStyle/>
        <a:p>
          <a:pPr>
            <a:defRPr cap="all"/>
          </a:pPr>
          <a:r>
            <a:rPr lang="en-US"/>
            <a:t>Lime survey</a:t>
          </a:r>
        </a:p>
      </dgm:t>
    </dgm:pt>
    <dgm:pt modelId="{53E79D5D-E146-47CA-A757-6A67B63D798E}" type="parTrans" cxnId="{E14F7A3D-2BA3-496D-819B-F5AE4FD8579A}">
      <dgm:prSet/>
      <dgm:spPr/>
      <dgm:t>
        <a:bodyPr/>
        <a:lstStyle/>
        <a:p>
          <a:endParaRPr lang="en-US"/>
        </a:p>
      </dgm:t>
    </dgm:pt>
    <dgm:pt modelId="{C22E977B-E914-4448-B1C4-97FD360EDC9B}" type="sibTrans" cxnId="{E14F7A3D-2BA3-496D-819B-F5AE4FD8579A}">
      <dgm:prSet/>
      <dgm:spPr/>
      <dgm:t>
        <a:bodyPr/>
        <a:lstStyle/>
        <a:p>
          <a:endParaRPr lang="en-US"/>
        </a:p>
      </dgm:t>
    </dgm:pt>
    <dgm:pt modelId="{28E1AE1C-522D-4FDC-9223-79511D89EFD4}">
      <dgm:prSet/>
      <dgm:spPr/>
      <dgm:t>
        <a:bodyPr/>
        <a:lstStyle/>
        <a:p>
          <a:pPr>
            <a:defRPr cap="all"/>
          </a:pPr>
          <a:r>
            <a:rPr lang="en-US"/>
            <a:t>Google forms</a:t>
          </a:r>
        </a:p>
      </dgm:t>
    </dgm:pt>
    <dgm:pt modelId="{5FD72EC4-38E1-4B44-995E-B0534EDA439B}" type="parTrans" cxnId="{46681C27-EBC3-462B-94EA-84EEE216208A}">
      <dgm:prSet/>
      <dgm:spPr/>
      <dgm:t>
        <a:bodyPr/>
        <a:lstStyle/>
        <a:p>
          <a:endParaRPr lang="en-US"/>
        </a:p>
      </dgm:t>
    </dgm:pt>
    <dgm:pt modelId="{1752CCFB-DAA0-464C-89D2-31819018222A}" type="sibTrans" cxnId="{46681C27-EBC3-462B-94EA-84EEE216208A}">
      <dgm:prSet/>
      <dgm:spPr/>
      <dgm:t>
        <a:bodyPr/>
        <a:lstStyle/>
        <a:p>
          <a:endParaRPr lang="en-US"/>
        </a:p>
      </dgm:t>
    </dgm:pt>
    <dgm:pt modelId="{600B59B6-F6A5-44B5-88FC-6E54D9AE3BDF}" type="pres">
      <dgm:prSet presAssocID="{9255C51A-03CC-4CDA-BA7E-D0D91EBEDF87}" presName="root" presStyleCnt="0">
        <dgm:presLayoutVars>
          <dgm:dir/>
          <dgm:resizeHandles val="exact"/>
        </dgm:presLayoutVars>
      </dgm:prSet>
      <dgm:spPr/>
    </dgm:pt>
    <dgm:pt modelId="{3E01D611-C9A2-434A-8BCC-7E43497ADD59}" type="pres">
      <dgm:prSet presAssocID="{AAE323D6-332A-47E5-A177-3F4D50378106}" presName="compNode" presStyleCnt="0"/>
      <dgm:spPr/>
    </dgm:pt>
    <dgm:pt modelId="{B1FB2936-9760-44CC-9EF8-9EFB3531FA38}" type="pres">
      <dgm:prSet presAssocID="{AAE323D6-332A-47E5-A177-3F4D50378106}" presName="iconBgRect" presStyleLbl="bgShp" presStyleIdx="0" presStyleCnt="2"/>
      <dgm:spPr/>
    </dgm:pt>
    <dgm:pt modelId="{BCFF6CA8-F8D0-45C7-BB74-DC6824C9EC9E}" type="pres">
      <dgm:prSet presAssocID="{AAE323D6-332A-47E5-A177-3F4D503781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1DB2AB43-6CAC-406E-ABE2-2DABA49DF23D}" type="pres">
      <dgm:prSet presAssocID="{AAE323D6-332A-47E5-A177-3F4D50378106}" presName="spaceRect" presStyleCnt="0"/>
      <dgm:spPr/>
    </dgm:pt>
    <dgm:pt modelId="{0E5D502E-4106-499F-91E4-23368851DE19}" type="pres">
      <dgm:prSet presAssocID="{AAE323D6-332A-47E5-A177-3F4D50378106}" presName="textRect" presStyleLbl="revTx" presStyleIdx="0" presStyleCnt="2">
        <dgm:presLayoutVars>
          <dgm:chMax val="1"/>
          <dgm:chPref val="1"/>
        </dgm:presLayoutVars>
      </dgm:prSet>
      <dgm:spPr/>
    </dgm:pt>
    <dgm:pt modelId="{D23FA292-2C69-4343-BE26-4135DF8F8D03}" type="pres">
      <dgm:prSet presAssocID="{C22E977B-E914-4448-B1C4-97FD360EDC9B}" presName="sibTrans" presStyleCnt="0"/>
      <dgm:spPr/>
    </dgm:pt>
    <dgm:pt modelId="{CE9493C3-7B0F-4567-A4C1-1CB5DFBF4AB1}" type="pres">
      <dgm:prSet presAssocID="{28E1AE1C-522D-4FDC-9223-79511D89EFD4}" presName="compNode" presStyleCnt="0"/>
      <dgm:spPr/>
    </dgm:pt>
    <dgm:pt modelId="{70EE194A-76FE-453A-A5CE-FA19F6EDAC5E}" type="pres">
      <dgm:prSet presAssocID="{28E1AE1C-522D-4FDC-9223-79511D89EFD4}" presName="iconBgRect" presStyleLbl="bgShp" presStyleIdx="1" presStyleCnt="2"/>
      <dgm:spPr/>
    </dgm:pt>
    <dgm:pt modelId="{27E37B7B-66BF-4374-871F-A9BA8D4887F7}" type="pres">
      <dgm:prSet presAssocID="{28E1AE1C-522D-4FDC-9223-79511D89EF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Έγγραφο"/>
        </a:ext>
      </dgm:extLst>
    </dgm:pt>
    <dgm:pt modelId="{A95B1AB7-8EEA-446C-9C06-29788EE8D709}" type="pres">
      <dgm:prSet presAssocID="{28E1AE1C-522D-4FDC-9223-79511D89EFD4}" presName="spaceRect" presStyleCnt="0"/>
      <dgm:spPr/>
    </dgm:pt>
    <dgm:pt modelId="{6C73EFB0-0D2D-4B88-B0E2-5FD92BBC8DDF}" type="pres">
      <dgm:prSet presAssocID="{28E1AE1C-522D-4FDC-9223-79511D89EFD4}" presName="textRect" presStyleLbl="revTx" presStyleIdx="1" presStyleCnt="2">
        <dgm:presLayoutVars>
          <dgm:chMax val="1"/>
          <dgm:chPref val="1"/>
        </dgm:presLayoutVars>
      </dgm:prSet>
      <dgm:spPr/>
    </dgm:pt>
  </dgm:ptLst>
  <dgm:cxnLst>
    <dgm:cxn modelId="{46681C27-EBC3-462B-94EA-84EEE216208A}" srcId="{9255C51A-03CC-4CDA-BA7E-D0D91EBEDF87}" destId="{28E1AE1C-522D-4FDC-9223-79511D89EFD4}" srcOrd="1" destOrd="0" parTransId="{5FD72EC4-38E1-4B44-995E-B0534EDA439B}" sibTransId="{1752CCFB-DAA0-464C-89D2-31819018222A}"/>
    <dgm:cxn modelId="{E14F7A3D-2BA3-496D-819B-F5AE4FD8579A}" srcId="{9255C51A-03CC-4CDA-BA7E-D0D91EBEDF87}" destId="{AAE323D6-332A-47E5-A177-3F4D50378106}" srcOrd="0" destOrd="0" parTransId="{53E79D5D-E146-47CA-A757-6A67B63D798E}" sibTransId="{C22E977B-E914-4448-B1C4-97FD360EDC9B}"/>
    <dgm:cxn modelId="{C5BB6248-83FD-43A0-8EAB-E659D4F9273C}" type="presOf" srcId="{AAE323D6-332A-47E5-A177-3F4D50378106}" destId="{0E5D502E-4106-499F-91E4-23368851DE19}" srcOrd="0" destOrd="0" presId="urn:microsoft.com/office/officeart/2018/5/layout/IconCircleLabelList"/>
    <dgm:cxn modelId="{943B435D-F84A-45BC-ABE8-490DAFC68BDB}" type="presOf" srcId="{9255C51A-03CC-4CDA-BA7E-D0D91EBEDF87}" destId="{600B59B6-F6A5-44B5-88FC-6E54D9AE3BDF}" srcOrd="0" destOrd="0" presId="urn:microsoft.com/office/officeart/2018/5/layout/IconCircleLabelList"/>
    <dgm:cxn modelId="{B62DCBFA-62F9-462A-A9C0-724B9A8479ED}" type="presOf" srcId="{28E1AE1C-522D-4FDC-9223-79511D89EFD4}" destId="{6C73EFB0-0D2D-4B88-B0E2-5FD92BBC8DDF}" srcOrd="0" destOrd="0" presId="urn:microsoft.com/office/officeart/2018/5/layout/IconCircleLabelList"/>
    <dgm:cxn modelId="{9E328BAA-CCC3-40AB-82A6-8CB6D8A53B13}" type="presParOf" srcId="{600B59B6-F6A5-44B5-88FC-6E54D9AE3BDF}" destId="{3E01D611-C9A2-434A-8BCC-7E43497ADD59}" srcOrd="0" destOrd="0" presId="urn:microsoft.com/office/officeart/2018/5/layout/IconCircleLabelList"/>
    <dgm:cxn modelId="{35AC9751-C4D7-447D-992E-6626367E9C92}" type="presParOf" srcId="{3E01D611-C9A2-434A-8BCC-7E43497ADD59}" destId="{B1FB2936-9760-44CC-9EF8-9EFB3531FA38}" srcOrd="0" destOrd="0" presId="urn:microsoft.com/office/officeart/2018/5/layout/IconCircleLabelList"/>
    <dgm:cxn modelId="{7D880875-42A4-4847-8F17-96ECAC4F3D8D}" type="presParOf" srcId="{3E01D611-C9A2-434A-8BCC-7E43497ADD59}" destId="{BCFF6CA8-F8D0-45C7-BB74-DC6824C9EC9E}" srcOrd="1" destOrd="0" presId="urn:microsoft.com/office/officeart/2018/5/layout/IconCircleLabelList"/>
    <dgm:cxn modelId="{41BF8827-8BD2-4D98-B0D7-48A205841391}" type="presParOf" srcId="{3E01D611-C9A2-434A-8BCC-7E43497ADD59}" destId="{1DB2AB43-6CAC-406E-ABE2-2DABA49DF23D}" srcOrd="2" destOrd="0" presId="urn:microsoft.com/office/officeart/2018/5/layout/IconCircleLabelList"/>
    <dgm:cxn modelId="{49F98974-1605-4DBD-93DE-A2F4123681A4}" type="presParOf" srcId="{3E01D611-C9A2-434A-8BCC-7E43497ADD59}" destId="{0E5D502E-4106-499F-91E4-23368851DE19}" srcOrd="3" destOrd="0" presId="urn:microsoft.com/office/officeart/2018/5/layout/IconCircleLabelList"/>
    <dgm:cxn modelId="{4C7E4256-28FC-4FDF-9FF4-AA5528639866}" type="presParOf" srcId="{600B59B6-F6A5-44B5-88FC-6E54D9AE3BDF}" destId="{D23FA292-2C69-4343-BE26-4135DF8F8D03}" srcOrd="1" destOrd="0" presId="urn:microsoft.com/office/officeart/2018/5/layout/IconCircleLabelList"/>
    <dgm:cxn modelId="{A7D36909-E8F8-48E9-B5A3-E427395AA682}" type="presParOf" srcId="{600B59B6-F6A5-44B5-88FC-6E54D9AE3BDF}" destId="{CE9493C3-7B0F-4567-A4C1-1CB5DFBF4AB1}" srcOrd="2" destOrd="0" presId="urn:microsoft.com/office/officeart/2018/5/layout/IconCircleLabelList"/>
    <dgm:cxn modelId="{1BAE9D23-487C-4FEA-A548-0C7E569E65DF}" type="presParOf" srcId="{CE9493C3-7B0F-4567-A4C1-1CB5DFBF4AB1}" destId="{70EE194A-76FE-453A-A5CE-FA19F6EDAC5E}" srcOrd="0" destOrd="0" presId="urn:microsoft.com/office/officeart/2018/5/layout/IconCircleLabelList"/>
    <dgm:cxn modelId="{55206585-1569-4504-A8DB-F59D799A04C3}" type="presParOf" srcId="{CE9493C3-7B0F-4567-A4C1-1CB5DFBF4AB1}" destId="{27E37B7B-66BF-4374-871F-A9BA8D4887F7}" srcOrd="1" destOrd="0" presId="urn:microsoft.com/office/officeart/2018/5/layout/IconCircleLabelList"/>
    <dgm:cxn modelId="{147AB834-0010-4A1D-B0AD-2E8AB4D06EF1}" type="presParOf" srcId="{CE9493C3-7B0F-4567-A4C1-1CB5DFBF4AB1}" destId="{A95B1AB7-8EEA-446C-9C06-29788EE8D709}" srcOrd="2" destOrd="0" presId="urn:microsoft.com/office/officeart/2018/5/layout/IconCircleLabelList"/>
    <dgm:cxn modelId="{071F130A-C28E-49B4-8DD0-05B040BF6725}" type="presParOf" srcId="{CE9493C3-7B0F-4567-A4C1-1CB5DFBF4AB1}" destId="{6C73EFB0-0D2D-4B88-B0E2-5FD92BBC8DD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FE1FC1-DE92-436D-ADC2-4DB96E662B59}"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E70916D2-581C-4585-8AC3-7244F83F1755}">
      <dgm:prSet/>
      <dgm:spPr/>
      <dgm:t>
        <a:bodyPr/>
        <a:lstStyle/>
        <a:p>
          <a:r>
            <a:rPr lang="el-GR" b="1"/>
            <a:t>Ερωτήσεις:</a:t>
          </a:r>
          <a:endParaRPr lang="en-US"/>
        </a:p>
      </dgm:t>
    </dgm:pt>
    <dgm:pt modelId="{A6ABBDD6-2B89-4869-8FD2-6857D223F1B9}" type="parTrans" cxnId="{9968A37F-39AB-425E-AB1D-9269E67AB15A}">
      <dgm:prSet/>
      <dgm:spPr/>
      <dgm:t>
        <a:bodyPr/>
        <a:lstStyle/>
        <a:p>
          <a:endParaRPr lang="en-US"/>
        </a:p>
      </dgm:t>
    </dgm:pt>
    <dgm:pt modelId="{0C82D8FA-1E56-4D90-93C0-EE1DB63FCF9A}" type="sibTrans" cxnId="{9968A37F-39AB-425E-AB1D-9269E67AB15A}">
      <dgm:prSet/>
      <dgm:spPr/>
      <dgm:t>
        <a:bodyPr/>
        <a:lstStyle/>
        <a:p>
          <a:endParaRPr lang="en-US"/>
        </a:p>
      </dgm:t>
    </dgm:pt>
    <dgm:pt modelId="{BB8850B8-6CE7-4034-8BA6-14185A88EF9D}">
      <dgm:prSet/>
      <dgm:spPr/>
      <dgm:t>
        <a:bodyPr/>
        <a:lstStyle/>
        <a:p>
          <a:r>
            <a:rPr lang="el-GR"/>
            <a:t>Ανοικτές – κλειστές </a:t>
          </a:r>
          <a:r>
            <a:rPr lang="el-GR" b="1"/>
            <a:t> </a:t>
          </a:r>
          <a:endParaRPr lang="en-US"/>
        </a:p>
      </dgm:t>
    </dgm:pt>
    <dgm:pt modelId="{390C39F5-3D6B-4069-83D3-43739BE46259}" type="parTrans" cxnId="{B369846B-8F27-4FF4-A90F-BFD9A6295281}">
      <dgm:prSet/>
      <dgm:spPr/>
      <dgm:t>
        <a:bodyPr/>
        <a:lstStyle/>
        <a:p>
          <a:endParaRPr lang="en-US"/>
        </a:p>
      </dgm:t>
    </dgm:pt>
    <dgm:pt modelId="{B85E56A8-6049-47D8-B4DC-CF99E52E144A}" type="sibTrans" cxnId="{B369846B-8F27-4FF4-A90F-BFD9A6295281}">
      <dgm:prSet/>
      <dgm:spPr/>
      <dgm:t>
        <a:bodyPr/>
        <a:lstStyle/>
        <a:p>
          <a:endParaRPr lang="en-US"/>
        </a:p>
      </dgm:t>
    </dgm:pt>
    <dgm:pt modelId="{65F01E21-CA1A-984D-8D86-755040533355}" type="pres">
      <dgm:prSet presAssocID="{8BFE1FC1-DE92-436D-ADC2-4DB96E662B59}" presName="hierChild1" presStyleCnt="0">
        <dgm:presLayoutVars>
          <dgm:orgChart val="1"/>
          <dgm:chPref val="1"/>
          <dgm:dir/>
          <dgm:animOne val="branch"/>
          <dgm:animLvl val="lvl"/>
          <dgm:resizeHandles/>
        </dgm:presLayoutVars>
      </dgm:prSet>
      <dgm:spPr/>
    </dgm:pt>
    <dgm:pt modelId="{4F85D37F-EF98-9549-83B0-94300A3259BB}" type="pres">
      <dgm:prSet presAssocID="{E70916D2-581C-4585-8AC3-7244F83F1755}" presName="hierRoot1" presStyleCnt="0">
        <dgm:presLayoutVars>
          <dgm:hierBranch val="init"/>
        </dgm:presLayoutVars>
      </dgm:prSet>
      <dgm:spPr/>
    </dgm:pt>
    <dgm:pt modelId="{FF5B7D9F-9103-DB49-B480-2968A0441B3B}" type="pres">
      <dgm:prSet presAssocID="{E70916D2-581C-4585-8AC3-7244F83F1755}" presName="rootComposite1" presStyleCnt="0"/>
      <dgm:spPr/>
    </dgm:pt>
    <dgm:pt modelId="{2BF3357F-1261-3B4F-9698-0E3EF0313F3B}" type="pres">
      <dgm:prSet presAssocID="{E70916D2-581C-4585-8AC3-7244F83F1755}" presName="rootText1" presStyleLbl="node0" presStyleIdx="0" presStyleCnt="2">
        <dgm:presLayoutVars>
          <dgm:chPref val="3"/>
        </dgm:presLayoutVars>
      </dgm:prSet>
      <dgm:spPr/>
    </dgm:pt>
    <dgm:pt modelId="{EB81EBD1-9EEE-924A-9348-72426B783876}" type="pres">
      <dgm:prSet presAssocID="{E70916D2-581C-4585-8AC3-7244F83F1755}" presName="rootConnector1" presStyleLbl="node1" presStyleIdx="0" presStyleCnt="0"/>
      <dgm:spPr/>
    </dgm:pt>
    <dgm:pt modelId="{992DC2FB-0D45-ED4C-A698-EC299645EBA4}" type="pres">
      <dgm:prSet presAssocID="{E70916D2-581C-4585-8AC3-7244F83F1755}" presName="hierChild2" presStyleCnt="0"/>
      <dgm:spPr/>
    </dgm:pt>
    <dgm:pt modelId="{0B9E6F1A-98BA-F34A-A305-30CDC52BA47F}" type="pres">
      <dgm:prSet presAssocID="{E70916D2-581C-4585-8AC3-7244F83F1755}" presName="hierChild3" presStyleCnt="0"/>
      <dgm:spPr/>
    </dgm:pt>
    <dgm:pt modelId="{72211D61-374E-8F41-BBD0-63B82A2901E3}" type="pres">
      <dgm:prSet presAssocID="{BB8850B8-6CE7-4034-8BA6-14185A88EF9D}" presName="hierRoot1" presStyleCnt="0">
        <dgm:presLayoutVars>
          <dgm:hierBranch val="init"/>
        </dgm:presLayoutVars>
      </dgm:prSet>
      <dgm:spPr/>
    </dgm:pt>
    <dgm:pt modelId="{16286378-913D-6047-BF09-512F8D5E034E}" type="pres">
      <dgm:prSet presAssocID="{BB8850B8-6CE7-4034-8BA6-14185A88EF9D}" presName="rootComposite1" presStyleCnt="0"/>
      <dgm:spPr/>
    </dgm:pt>
    <dgm:pt modelId="{7172915B-F2DE-9448-A83F-3EE0B8ACE81B}" type="pres">
      <dgm:prSet presAssocID="{BB8850B8-6CE7-4034-8BA6-14185A88EF9D}" presName="rootText1" presStyleLbl="node0" presStyleIdx="1" presStyleCnt="2">
        <dgm:presLayoutVars>
          <dgm:chPref val="3"/>
        </dgm:presLayoutVars>
      </dgm:prSet>
      <dgm:spPr/>
    </dgm:pt>
    <dgm:pt modelId="{AD53D69C-D16A-194D-ABED-2BA1ED2F5885}" type="pres">
      <dgm:prSet presAssocID="{BB8850B8-6CE7-4034-8BA6-14185A88EF9D}" presName="rootConnector1" presStyleLbl="node1" presStyleIdx="0" presStyleCnt="0"/>
      <dgm:spPr/>
    </dgm:pt>
    <dgm:pt modelId="{625C19AC-9C8F-A844-BDA2-07962DBBAD18}" type="pres">
      <dgm:prSet presAssocID="{BB8850B8-6CE7-4034-8BA6-14185A88EF9D}" presName="hierChild2" presStyleCnt="0"/>
      <dgm:spPr/>
    </dgm:pt>
    <dgm:pt modelId="{48A03FC3-F76E-A749-BE50-A6F7957944A0}" type="pres">
      <dgm:prSet presAssocID="{BB8850B8-6CE7-4034-8BA6-14185A88EF9D}" presName="hierChild3" presStyleCnt="0"/>
      <dgm:spPr/>
    </dgm:pt>
  </dgm:ptLst>
  <dgm:cxnLst>
    <dgm:cxn modelId="{C799EA33-5DC2-7C4F-8D0B-CF61AC3D0F22}" type="presOf" srcId="{BB8850B8-6CE7-4034-8BA6-14185A88EF9D}" destId="{AD53D69C-D16A-194D-ABED-2BA1ED2F5885}" srcOrd="1" destOrd="0" presId="urn:microsoft.com/office/officeart/2009/3/layout/HorizontalOrganizationChart"/>
    <dgm:cxn modelId="{EB376135-594C-FA46-8AEE-B506AE28C0E7}" type="presOf" srcId="{E70916D2-581C-4585-8AC3-7244F83F1755}" destId="{2BF3357F-1261-3B4F-9698-0E3EF0313F3B}" srcOrd="0" destOrd="0" presId="urn:microsoft.com/office/officeart/2009/3/layout/HorizontalOrganizationChart"/>
    <dgm:cxn modelId="{B369846B-8F27-4FF4-A90F-BFD9A6295281}" srcId="{8BFE1FC1-DE92-436D-ADC2-4DB96E662B59}" destId="{BB8850B8-6CE7-4034-8BA6-14185A88EF9D}" srcOrd="1" destOrd="0" parTransId="{390C39F5-3D6B-4069-83D3-43739BE46259}" sibTransId="{B85E56A8-6049-47D8-B4DC-CF99E52E144A}"/>
    <dgm:cxn modelId="{9968A37F-39AB-425E-AB1D-9269E67AB15A}" srcId="{8BFE1FC1-DE92-436D-ADC2-4DB96E662B59}" destId="{E70916D2-581C-4585-8AC3-7244F83F1755}" srcOrd="0" destOrd="0" parTransId="{A6ABBDD6-2B89-4869-8FD2-6857D223F1B9}" sibTransId="{0C82D8FA-1E56-4D90-93C0-EE1DB63FCF9A}"/>
    <dgm:cxn modelId="{577E708B-C237-3943-91BC-9C492E3FC8B2}" type="presOf" srcId="{E70916D2-581C-4585-8AC3-7244F83F1755}" destId="{EB81EBD1-9EEE-924A-9348-72426B783876}" srcOrd="1" destOrd="0" presId="urn:microsoft.com/office/officeart/2009/3/layout/HorizontalOrganizationChart"/>
    <dgm:cxn modelId="{E137E8DF-41F8-1145-87A0-7DFDB3AF5DC9}" type="presOf" srcId="{BB8850B8-6CE7-4034-8BA6-14185A88EF9D}" destId="{7172915B-F2DE-9448-A83F-3EE0B8ACE81B}" srcOrd="0" destOrd="0" presId="urn:microsoft.com/office/officeart/2009/3/layout/HorizontalOrganizationChart"/>
    <dgm:cxn modelId="{49C6FBEE-F9DD-8043-B283-4FD4A445A993}" type="presOf" srcId="{8BFE1FC1-DE92-436D-ADC2-4DB96E662B59}" destId="{65F01E21-CA1A-984D-8D86-755040533355}" srcOrd="0" destOrd="0" presId="urn:microsoft.com/office/officeart/2009/3/layout/HorizontalOrganizationChart"/>
    <dgm:cxn modelId="{BB01D0B0-80D1-EE41-92C9-F01D8FADEC69}" type="presParOf" srcId="{65F01E21-CA1A-984D-8D86-755040533355}" destId="{4F85D37F-EF98-9549-83B0-94300A3259BB}" srcOrd="0" destOrd="0" presId="urn:microsoft.com/office/officeart/2009/3/layout/HorizontalOrganizationChart"/>
    <dgm:cxn modelId="{B1FBD51E-5A38-5B4A-B515-27112D99243F}" type="presParOf" srcId="{4F85D37F-EF98-9549-83B0-94300A3259BB}" destId="{FF5B7D9F-9103-DB49-B480-2968A0441B3B}" srcOrd="0" destOrd="0" presId="urn:microsoft.com/office/officeart/2009/3/layout/HorizontalOrganizationChart"/>
    <dgm:cxn modelId="{DC4F0FFA-5CB3-2341-BA9E-A1D4714C2901}" type="presParOf" srcId="{FF5B7D9F-9103-DB49-B480-2968A0441B3B}" destId="{2BF3357F-1261-3B4F-9698-0E3EF0313F3B}" srcOrd="0" destOrd="0" presId="urn:microsoft.com/office/officeart/2009/3/layout/HorizontalOrganizationChart"/>
    <dgm:cxn modelId="{6ABF4C85-98E7-DB49-BAB5-BE2CB9A2022C}" type="presParOf" srcId="{FF5B7D9F-9103-DB49-B480-2968A0441B3B}" destId="{EB81EBD1-9EEE-924A-9348-72426B783876}" srcOrd="1" destOrd="0" presId="urn:microsoft.com/office/officeart/2009/3/layout/HorizontalOrganizationChart"/>
    <dgm:cxn modelId="{F41C2218-195F-5840-9EAE-4E44031B2033}" type="presParOf" srcId="{4F85D37F-EF98-9549-83B0-94300A3259BB}" destId="{992DC2FB-0D45-ED4C-A698-EC299645EBA4}" srcOrd="1" destOrd="0" presId="urn:microsoft.com/office/officeart/2009/3/layout/HorizontalOrganizationChart"/>
    <dgm:cxn modelId="{6EC1A436-C155-C141-983A-B13BED604DAC}" type="presParOf" srcId="{4F85D37F-EF98-9549-83B0-94300A3259BB}" destId="{0B9E6F1A-98BA-F34A-A305-30CDC52BA47F}" srcOrd="2" destOrd="0" presId="urn:microsoft.com/office/officeart/2009/3/layout/HorizontalOrganizationChart"/>
    <dgm:cxn modelId="{A0B1457C-4F20-2042-AE7A-F1693A13AB03}" type="presParOf" srcId="{65F01E21-CA1A-984D-8D86-755040533355}" destId="{72211D61-374E-8F41-BBD0-63B82A2901E3}" srcOrd="1" destOrd="0" presId="urn:microsoft.com/office/officeart/2009/3/layout/HorizontalOrganizationChart"/>
    <dgm:cxn modelId="{9E15C7D7-F102-5A49-AE21-C8DD6ADF9C21}" type="presParOf" srcId="{72211D61-374E-8F41-BBD0-63B82A2901E3}" destId="{16286378-913D-6047-BF09-512F8D5E034E}" srcOrd="0" destOrd="0" presId="urn:microsoft.com/office/officeart/2009/3/layout/HorizontalOrganizationChart"/>
    <dgm:cxn modelId="{A20619AD-70F2-B144-A7D2-85698FDB2EB4}" type="presParOf" srcId="{16286378-913D-6047-BF09-512F8D5E034E}" destId="{7172915B-F2DE-9448-A83F-3EE0B8ACE81B}" srcOrd="0" destOrd="0" presId="urn:microsoft.com/office/officeart/2009/3/layout/HorizontalOrganizationChart"/>
    <dgm:cxn modelId="{D39532BB-B976-A643-AA15-F3B9BAB3405A}" type="presParOf" srcId="{16286378-913D-6047-BF09-512F8D5E034E}" destId="{AD53D69C-D16A-194D-ABED-2BA1ED2F5885}" srcOrd="1" destOrd="0" presId="urn:microsoft.com/office/officeart/2009/3/layout/HorizontalOrganizationChart"/>
    <dgm:cxn modelId="{A9B6A63C-3D0E-AE4B-B87F-48EA7BD914D0}" type="presParOf" srcId="{72211D61-374E-8F41-BBD0-63B82A2901E3}" destId="{625C19AC-9C8F-A844-BDA2-07962DBBAD18}" srcOrd="1" destOrd="0" presId="urn:microsoft.com/office/officeart/2009/3/layout/HorizontalOrganizationChart"/>
    <dgm:cxn modelId="{75BF6AEC-B38C-4D45-8FF3-7EA6BCEFB713}" type="presParOf" srcId="{72211D61-374E-8F41-BBD0-63B82A2901E3}" destId="{48A03FC3-F76E-A749-BE50-A6F7957944A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12B684-1FB4-4A22-9EB6-CAB410DBEEEB}"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AAA58682-31A5-4C79-B22B-D9D58F1ED7F4}">
      <dgm:prSet/>
      <dgm:spPr/>
      <dgm:t>
        <a:bodyPr/>
        <a:lstStyle/>
        <a:p>
          <a:r>
            <a:rPr lang="el-GR" b="1"/>
            <a:t>Τύποι ερωτήσεων</a:t>
          </a:r>
          <a:endParaRPr lang="en-US"/>
        </a:p>
      </dgm:t>
    </dgm:pt>
    <dgm:pt modelId="{E6371DF8-6C41-46DC-9094-C43D3B81D3D3}" type="parTrans" cxnId="{2FCF5812-A414-42AC-97D8-45617CE4AD08}">
      <dgm:prSet/>
      <dgm:spPr/>
      <dgm:t>
        <a:bodyPr/>
        <a:lstStyle/>
        <a:p>
          <a:endParaRPr lang="en-US"/>
        </a:p>
      </dgm:t>
    </dgm:pt>
    <dgm:pt modelId="{094EF032-5D2A-446B-B615-E267AC8CF7BD}" type="sibTrans" cxnId="{2FCF5812-A414-42AC-97D8-45617CE4AD08}">
      <dgm:prSet/>
      <dgm:spPr/>
      <dgm:t>
        <a:bodyPr/>
        <a:lstStyle/>
        <a:p>
          <a:endParaRPr lang="en-US"/>
        </a:p>
      </dgm:t>
    </dgm:pt>
    <dgm:pt modelId="{9C47D380-0E79-405F-8074-B3F244737BCC}">
      <dgm:prSet/>
      <dgm:spPr/>
      <dgm:t>
        <a:bodyPr/>
        <a:lstStyle/>
        <a:p>
          <a:r>
            <a:rPr lang="el-GR"/>
            <a:t>Προσωπικές πληροφορίες </a:t>
          </a:r>
          <a:endParaRPr lang="en-US"/>
        </a:p>
      </dgm:t>
    </dgm:pt>
    <dgm:pt modelId="{43F0DBC5-7713-4A87-AE2D-D31B3A952A84}" type="parTrans" cxnId="{7FEEB869-1BBE-4FEC-98B4-808A0C9408DC}">
      <dgm:prSet/>
      <dgm:spPr/>
      <dgm:t>
        <a:bodyPr/>
        <a:lstStyle/>
        <a:p>
          <a:endParaRPr lang="en-US"/>
        </a:p>
      </dgm:t>
    </dgm:pt>
    <dgm:pt modelId="{CDB1D323-107E-40F2-A981-6EAE600B74AD}" type="sibTrans" cxnId="{7FEEB869-1BBE-4FEC-98B4-808A0C9408DC}">
      <dgm:prSet/>
      <dgm:spPr/>
      <dgm:t>
        <a:bodyPr/>
        <a:lstStyle/>
        <a:p>
          <a:endParaRPr lang="en-US"/>
        </a:p>
      </dgm:t>
    </dgm:pt>
    <dgm:pt modelId="{B03E56FF-3951-4FBC-B873-E90B8D82698A}">
      <dgm:prSet/>
      <dgm:spPr/>
      <dgm:t>
        <a:bodyPr/>
        <a:lstStyle/>
        <a:p>
          <a:r>
            <a:rPr lang="el-GR"/>
            <a:t>Στάσεις</a:t>
          </a:r>
          <a:endParaRPr lang="en-US"/>
        </a:p>
      </dgm:t>
    </dgm:pt>
    <dgm:pt modelId="{E5E79769-860B-48E8-B80E-2A10200E72D3}" type="parTrans" cxnId="{3195BA28-3B74-4054-B579-7295A24C8D4D}">
      <dgm:prSet/>
      <dgm:spPr/>
      <dgm:t>
        <a:bodyPr/>
        <a:lstStyle/>
        <a:p>
          <a:endParaRPr lang="en-US"/>
        </a:p>
      </dgm:t>
    </dgm:pt>
    <dgm:pt modelId="{28B0E078-ADAF-4769-AECB-865FD92AE775}" type="sibTrans" cxnId="{3195BA28-3B74-4054-B579-7295A24C8D4D}">
      <dgm:prSet/>
      <dgm:spPr/>
      <dgm:t>
        <a:bodyPr/>
        <a:lstStyle/>
        <a:p>
          <a:endParaRPr lang="en-US"/>
        </a:p>
      </dgm:t>
    </dgm:pt>
    <dgm:pt modelId="{A824772E-AAE1-4C41-847F-C410046E0C97}">
      <dgm:prSet/>
      <dgm:spPr/>
      <dgm:t>
        <a:bodyPr/>
        <a:lstStyle/>
        <a:p>
          <a:r>
            <a:rPr lang="el-GR"/>
            <a:t>Πεποιθήσεις</a:t>
          </a:r>
          <a:endParaRPr lang="en-US"/>
        </a:p>
      </dgm:t>
    </dgm:pt>
    <dgm:pt modelId="{64BBFDF7-451E-48D1-BFE2-551D0827CF68}" type="parTrans" cxnId="{53FE8C6C-95FD-4D91-B436-0CCD2033F09F}">
      <dgm:prSet/>
      <dgm:spPr/>
      <dgm:t>
        <a:bodyPr/>
        <a:lstStyle/>
        <a:p>
          <a:endParaRPr lang="en-US"/>
        </a:p>
      </dgm:t>
    </dgm:pt>
    <dgm:pt modelId="{4B19CA89-BADD-4037-A381-93364A5FA73D}" type="sibTrans" cxnId="{53FE8C6C-95FD-4D91-B436-0CCD2033F09F}">
      <dgm:prSet/>
      <dgm:spPr/>
      <dgm:t>
        <a:bodyPr/>
        <a:lstStyle/>
        <a:p>
          <a:endParaRPr lang="en-US"/>
        </a:p>
      </dgm:t>
    </dgm:pt>
    <dgm:pt modelId="{B8AC9397-FC13-4A63-9F3F-1EF7FB761227}">
      <dgm:prSet/>
      <dgm:spPr/>
      <dgm:t>
        <a:bodyPr/>
        <a:lstStyle/>
        <a:p>
          <a:r>
            <a:rPr lang="el-GR"/>
            <a:t>Αξίες </a:t>
          </a:r>
          <a:endParaRPr lang="en-US"/>
        </a:p>
      </dgm:t>
    </dgm:pt>
    <dgm:pt modelId="{6F059046-659D-4392-9535-ED2B2C2E2887}" type="parTrans" cxnId="{603C118B-2DF4-4E31-BB08-6DA200785A03}">
      <dgm:prSet/>
      <dgm:spPr/>
      <dgm:t>
        <a:bodyPr/>
        <a:lstStyle/>
        <a:p>
          <a:endParaRPr lang="en-US"/>
        </a:p>
      </dgm:t>
    </dgm:pt>
    <dgm:pt modelId="{08D74A59-1E13-423A-A8D8-44C370DB6F55}" type="sibTrans" cxnId="{603C118B-2DF4-4E31-BB08-6DA200785A03}">
      <dgm:prSet/>
      <dgm:spPr/>
      <dgm:t>
        <a:bodyPr/>
        <a:lstStyle/>
        <a:p>
          <a:endParaRPr lang="en-US"/>
        </a:p>
      </dgm:t>
    </dgm:pt>
    <dgm:pt modelId="{9743A7E8-C95C-43B5-82C6-26940C55891F}">
      <dgm:prSet/>
      <dgm:spPr/>
      <dgm:t>
        <a:bodyPr/>
        <a:lstStyle/>
        <a:p>
          <a:r>
            <a:rPr lang="el-GR"/>
            <a:t>Γνώσεις </a:t>
          </a:r>
          <a:endParaRPr lang="en-US"/>
        </a:p>
      </dgm:t>
    </dgm:pt>
    <dgm:pt modelId="{52FF9840-1AB4-4859-859D-E21E804876A5}" type="parTrans" cxnId="{3C483816-6932-4348-BCA3-B34A27AB9185}">
      <dgm:prSet/>
      <dgm:spPr/>
      <dgm:t>
        <a:bodyPr/>
        <a:lstStyle/>
        <a:p>
          <a:endParaRPr lang="en-US"/>
        </a:p>
      </dgm:t>
    </dgm:pt>
    <dgm:pt modelId="{B85FFBAD-BDEA-4AAC-9980-5E0B71E14885}" type="sibTrans" cxnId="{3C483816-6932-4348-BCA3-B34A27AB9185}">
      <dgm:prSet/>
      <dgm:spPr/>
      <dgm:t>
        <a:bodyPr/>
        <a:lstStyle/>
        <a:p>
          <a:endParaRPr lang="en-US"/>
        </a:p>
      </dgm:t>
    </dgm:pt>
    <dgm:pt modelId="{2AA2EF11-AB5E-2C4F-915A-9E7513A226AB}" type="pres">
      <dgm:prSet presAssocID="{8512B684-1FB4-4A22-9EB6-CAB410DBEEEB}" presName="hierChild1" presStyleCnt="0">
        <dgm:presLayoutVars>
          <dgm:orgChart val="1"/>
          <dgm:chPref val="1"/>
          <dgm:dir/>
          <dgm:animOne val="branch"/>
          <dgm:animLvl val="lvl"/>
          <dgm:resizeHandles/>
        </dgm:presLayoutVars>
      </dgm:prSet>
      <dgm:spPr/>
    </dgm:pt>
    <dgm:pt modelId="{2A8C2581-75A9-A24F-ADFF-643E02B8EA8A}" type="pres">
      <dgm:prSet presAssocID="{AAA58682-31A5-4C79-B22B-D9D58F1ED7F4}" presName="hierRoot1" presStyleCnt="0">
        <dgm:presLayoutVars>
          <dgm:hierBranch val="init"/>
        </dgm:presLayoutVars>
      </dgm:prSet>
      <dgm:spPr/>
    </dgm:pt>
    <dgm:pt modelId="{D62A5282-69F0-144A-B2BB-AE5E8CD93534}" type="pres">
      <dgm:prSet presAssocID="{AAA58682-31A5-4C79-B22B-D9D58F1ED7F4}" presName="rootComposite1" presStyleCnt="0"/>
      <dgm:spPr/>
    </dgm:pt>
    <dgm:pt modelId="{C07BB19C-822A-7447-B0BE-C4B0497ED314}" type="pres">
      <dgm:prSet presAssocID="{AAA58682-31A5-4C79-B22B-D9D58F1ED7F4}" presName="rootText1" presStyleLbl="node0" presStyleIdx="0" presStyleCnt="1">
        <dgm:presLayoutVars>
          <dgm:chPref val="3"/>
        </dgm:presLayoutVars>
      </dgm:prSet>
      <dgm:spPr/>
    </dgm:pt>
    <dgm:pt modelId="{E86DCD1C-F075-5040-870F-D7965D75B19A}" type="pres">
      <dgm:prSet presAssocID="{AAA58682-31A5-4C79-B22B-D9D58F1ED7F4}" presName="rootConnector1" presStyleLbl="node1" presStyleIdx="0" presStyleCnt="0"/>
      <dgm:spPr/>
    </dgm:pt>
    <dgm:pt modelId="{B6D0778B-4E61-464D-B1A7-DC7530101D81}" type="pres">
      <dgm:prSet presAssocID="{AAA58682-31A5-4C79-B22B-D9D58F1ED7F4}" presName="hierChild2" presStyleCnt="0"/>
      <dgm:spPr/>
    </dgm:pt>
    <dgm:pt modelId="{A0059B99-5D24-F242-9998-DFAFCCDA9D2F}" type="pres">
      <dgm:prSet presAssocID="{43F0DBC5-7713-4A87-AE2D-D31B3A952A84}" presName="Name64" presStyleLbl="parChTrans1D2" presStyleIdx="0" presStyleCnt="5"/>
      <dgm:spPr/>
    </dgm:pt>
    <dgm:pt modelId="{0F0AC055-A87F-7A4F-B34C-446B4E56451B}" type="pres">
      <dgm:prSet presAssocID="{9C47D380-0E79-405F-8074-B3F244737BCC}" presName="hierRoot2" presStyleCnt="0">
        <dgm:presLayoutVars>
          <dgm:hierBranch val="init"/>
        </dgm:presLayoutVars>
      </dgm:prSet>
      <dgm:spPr/>
    </dgm:pt>
    <dgm:pt modelId="{2EC819DA-120F-5C41-BE39-F7DB222B4C7E}" type="pres">
      <dgm:prSet presAssocID="{9C47D380-0E79-405F-8074-B3F244737BCC}" presName="rootComposite" presStyleCnt="0"/>
      <dgm:spPr/>
    </dgm:pt>
    <dgm:pt modelId="{BD6F6213-C25C-6247-9E9D-A55D783970E2}" type="pres">
      <dgm:prSet presAssocID="{9C47D380-0E79-405F-8074-B3F244737BCC}" presName="rootText" presStyleLbl="node2" presStyleIdx="0" presStyleCnt="5">
        <dgm:presLayoutVars>
          <dgm:chPref val="3"/>
        </dgm:presLayoutVars>
      </dgm:prSet>
      <dgm:spPr/>
    </dgm:pt>
    <dgm:pt modelId="{979CDCF8-B8A8-B045-AA5B-1956D1349FDC}" type="pres">
      <dgm:prSet presAssocID="{9C47D380-0E79-405F-8074-B3F244737BCC}" presName="rootConnector" presStyleLbl="node2" presStyleIdx="0" presStyleCnt="5"/>
      <dgm:spPr/>
    </dgm:pt>
    <dgm:pt modelId="{32C68803-15BC-4247-A520-A55DB8201ED5}" type="pres">
      <dgm:prSet presAssocID="{9C47D380-0E79-405F-8074-B3F244737BCC}" presName="hierChild4" presStyleCnt="0"/>
      <dgm:spPr/>
    </dgm:pt>
    <dgm:pt modelId="{301CA0C3-1083-0144-9E8D-FF959F9C9505}" type="pres">
      <dgm:prSet presAssocID="{9C47D380-0E79-405F-8074-B3F244737BCC}" presName="hierChild5" presStyleCnt="0"/>
      <dgm:spPr/>
    </dgm:pt>
    <dgm:pt modelId="{E7E1A9EC-F4FF-7147-A857-C991AFC3209B}" type="pres">
      <dgm:prSet presAssocID="{E5E79769-860B-48E8-B80E-2A10200E72D3}" presName="Name64" presStyleLbl="parChTrans1D2" presStyleIdx="1" presStyleCnt="5"/>
      <dgm:spPr/>
    </dgm:pt>
    <dgm:pt modelId="{DE0ED40D-86FF-FF43-97A2-18D9243ADCC7}" type="pres">
      <dgm:prSet presAssocID="{B03E56FF-3951-4FBC-B873-E90B8D82698A}" presName="hierRoot2" presStyleCnt="0">
        <dgm:presLayoutVars>
          <dgm:hierBranch val="init"/>
        </dgm:presLayoutVars>
      </dgm:prSet>
      <dgm:spPr/>
    </dgm:pt>
    <dgm:pt modelId="{6182A7B5-9D91-E448-A135-A8F51B3DA7E9}" type="pres">
      <dgm:prSet presAssocID="{B03E56FF-3951-4FBC-B873-E90B8D82698A}" presName="rootComposite" presStyleCnt="0"/>
      <dgm:spPr/>
    </dgm:pt>
    <dgm:pt modelId="{6D8AECCF-87FE-604F-B386-5E98211ECF77}" type="pres">
      <dgm:prSet presAssocID="{B03E56FF-3951-4FBC-B873-E90B8D82698A}" presName="rootText" presStyleLbl="node2" presStyleIdx="1" presStyleCnt="5">
        <dgm:presLayoutVars>
          <dgm:chPref val="3"/>
        </dgm:presLayoutVars>
      </dgm:prSet>
      <dgm:spPr/>
    </dgm:pt>
    <dgm:pt modelId="{4D1E1140-7883-9943-AB52-3FC9DBD707BF}" type="pres">
      <dgm:prSet presAssocID="{B03E56FF-3951-4FBC-B873-E90B8D82698A}" presName="rootConnector" presStyleLbl="node2" presStyleIdx="1" presStyleCnt="5"/>
      <dgm:spPr/>
    </dgm:pt>
    <dgm:pt modelId="{FDE6AABD-EDF5-314B-89A5-D8CA8B1BEF9A}" type="pres">
      <dgm:prSet presAssocID="{B03E56FF-3951-4FBC-B873-E90B8D82698A}" presName="hierChild4" presStyleCnt="0"/>
      <dgm:spPr/>
    </dgm:pt>
    <dgm:pt modelId="{9C73CB64-EED8-AC4F-B030-B5A46237B82F}" type="pres">
      <dgm:prSet presAssocID="{B03E56FF-3951-4FBC-B873-E90B8D82698A}" presName="hierChild5" presStyleCnt="0"/>
      <dgm:spPr/>
    </dgm:pt>
    <dgm:pt modelId="{0FAF90A2-02F4-D64B-AA0F-EAC24518544B}" type="pres">
      <dgm:prSet presAssocID="{64BBFDF7-451E-48D1-BFE2-551D0827CF68}" presName="Name64" presStyleLbl="parChTrans1D2" presStyleIdx="2" presStyleCnt="5"/>
      <dgm:spPr/>
    </dgm:pt>
    <dgm:pt modelId="{26CAA9E1-8AB3-674B-8CAE-BD57EC5244E5}" type="pres">
      <dgm:prSet presAssocID="{A824772E-AAE1-4C41-847F-C410046E0C97}" presName="hierRoot2" presStyleCnt="0">
        <dgm:presLayoutVars>
          <dgm:hierBranch val="init"/>
        </dgm:presLayoutVars>
      </dgm:prSet>
      <dgm:spPr/>
    </dgm:pt>
    <dgm:pt modelId="{C8EBB6F5-3281-4746-A7C4-C1F97B6DF8B7}" type="pres">
      <dgm:prSet presAssocID="{A824772E-AAE1-4C41-847F-C410046E0C97}" presName="rootComposite" presStyleCnt="0"/>
      <dgm:spPr/>
    </dgm:pt>
    <dgm:pt modelId="{4FC82B82-D060-334D-BD90-287FE0DA919C}" type="pres">
      <dgm:prSet presAssocID="{A824772E-AAE1-4C41-847F-C410046E0C97}" presName="rootText" presStyleLbl="node2" presStyleIdx="2" presStyleCnt="5">
        <dgm:presLayoutVars>
          <dgm:chPref val="3"/>
        </dgm:presLayoutVars>
      </dgm:prSet>
      <dgm:spPr/>
    </dgm:pt>
    <dgm:pt modelId="{863F4D93-9307-C544-9546-A71D33C80607}" type="pres">
      <dgm:prSet presAssocID="{A824772E-AAE1-4C41-847F-C410046E0C97}" presName="rootConnector" presStyleLbl="node2" presStyleIdx="2" presStyleCnt="5"/>
      <dgm:spPr/>
    </dgm:pt>
    <dgm:pt modelId="{BD00924B-B46C-F342-9629-952EEBD08F4B}" type="pres">
      <dgm:prSet presAssocID="{A824772E-AAE1-4C41-847F-C410046E0C97}" presName="hierChild4" presStyleCnt="0"/>
      <dgm:spPr/>
    </dgm:pt>
    <dgm:pt modelId="{B97ED03B-93BD-D944-A8D0-3F37655C5942}" type="pres">
      <dgm:prSet presAssocID="{A824772E-AAE1-4C41-847F-C410046E0C97}" presName="hierChild5" presStyleCnt="0"/>
      <dgm:spPr/>
    </dgm:pt>
    <dgm:pt modelId="{77AC92AA-1545-1743-ACCB-B4ABDE503D05}" type="pres">
      <dgm:prSet presAssocID="{6F059046-659D-4392-9535-ED2B2C2E2887}" presName="Name64" presStyleLbl="parChTrans1D2" presStyleIdx="3" presStyleCnt="5"/>
      <dgm:spPr/>
    </dgm:pt>
    <dgm:pt modelId="{DF18458A-47FD-A644-8921-AD204384AAE8}" type="pres">
      <dgm:prSet presAssocID="{B8AC9397-FC13-4A63-9F3F-1EF7FB761227}" presName="hierRoot2" presStyleCnt="0">
        <dgm:presLayoutVars>
          <dgm:hierBranch val="init"/>
        </dgm:presLayoutVars>
      </dgm:prSet>
      <dgm:spPr/>
    </dgm:pt>
    <dgm:pt modelId="{90ED4CA5-61E9-C14A-87E7-0E406FFC7DF2}" type="pres">
      <dgm:prSet presAssocID="{B8AC9397-FC13-4A63-9F3F-1EF7FB761227}" presName="rootComposite" presStyleCnt="0"/>
      <dgm:spPr/>
    </dgm:pt>
    <dgm:pt modelId="{2AB00A03-2EA6-B041-A124-BAC0879C921E}" type="pres">
      <dgm:prSet presAssocID="{B8AC9397-FC13-4A63-9F3F-1EF7FB761227}" presName="rootText" presStyleLbl="node2" presStyleIdx="3" presStyleCnt="5">
        <dgm:presLayoutVars>
          <dgm:chPref val="3"/>
        </dgm:presLayoutVars>
      </dgm:prSet>
      <dgm:spPr/>
    </dgm:pt>
    <dgm:pt modelId="{8F5E2A0A-7B6E-4D43-BB79-B229B4B0DD05}" type="pres">
      <dgm:prSet presAssocID="{B8AC9397-FC13-4A63-9F3F-1EF7FB761227}" presName="rootConnector" presStyleLbl="node2" presStyleIdx="3" presStyleCnt="5"/>
      <dgm:spPr/>
    </dgm:pt>
    <dgm:pt modelId="{65B8F742-ABC3-F545-AD4B-6E5DC753477E}" type="pres">
      <dgm:prSet presAssocID="{B8AC9397-FC13-4A63-9F3F-1EF7FB761227}" presName="hierChild4" presStyleCnt="0"/>
      <dgm:spPr/>
    </dgm:pt>
    <dgm:pt modelId="{5BEC7BF9-8C55-EC48-A8A4-E17CBAAED77A}" type="pres">
      <dgm:prSet presAssocID="{B8AC9397-FC13-4A63-9F3F-1EF7FB761227}" presName="hierChild5" presStyleCnt="0"/>
      <dgm:spPr/>
    </dgm:pt>
    <dgm:pt modelId="{E04D3E11-1183-ED4A-8077-FD38F9318C11}" type="pres">
      <dgm:prSet presAssocID="{52FF9840-1AB4-4859-859D-E21E804876A5}" presName="Name64" presStyleLbl="parChTrans1D2" presStyleIdx="4" presStyleCnt="5"/>
      <dgm:spPr/>
    </dgm:pt>
    <dgm:pt modelId="{138DC522-30F6-3F4B-859B-85EEBA1921FA}" type="pres">
      <dgm:prSet presAssocID="{9743A7E8-C95C-43B5-82C6-26940C55891F}" presName="hierRoot2" presStyleCnt="0">
        <dgm:presLayoutVars>
          <dgm:hierBranch val="init"/>
        </dgm:presLayoutVars>
      </dgm:prSet>
      <dgm:spPr/>
    </dgm:pt>
    <dgm:pt modelId="{E8281A7C-A2C2-F84F-8571-BD9A7461AB18}" type="pres">
      <dgm:prSet presAssocID="{9743A7E8-C95C-43B5-82C6-26940C55891F}" presName="rootComposite" presStyleCnt="0"/>
      <dgm:spPr/>
    </dgm:pt>
    <dgm:pt modelId="{A6E74B10-C35E-CF42-A426-0C46FFC46CED}" type="pres">
      <dgm:prSet presAssocID="{9743A7E8-C95C-43B5-82C6-26940C55891F}" presName="rootText" presStyleLbl="node2" presStyleIdx="4" presStyleCnt="5">
        <dgm:presLayoutVars>
          <dgm:chPref val="3"/>
        </dgm:presLayoutVars>
      </dgm:prSet>
      <dgm:spPr/>
    </dgm:pt>
    <dgm:pt modelId="{05E2409F-9B09-F841-831C-4F64DD737EB4}" type="pres">
      <dgm:prSet presAssocID="{9743A7E8-C95C-43B5-82C6-26940C55891F}" presName="rootConnector" presStyleLbl="node2" presStyleIdx="4" presStyleCnt="5"/>
      <dgm:spPr/>
    </dgm:pt>
    <dgm:pt modelId="{02350882-A326-5F4D-B630-A32F6D48D2B7}" type="pres">
      <dgm:prSet presAssocID="{9743A7E8-C95C-43B5-82C6-26940C55891F}" presName="hierChild4" presStyleCnt="0"/>
      <dgm:spPr/>
    </dgm:pt>
    <dgm:pt modelId="{43EEECBA-873F-A342-92A5-D6C68CA41D25}" type="pres">
      <dgm:prSet presAssocID="{9743A7E8-C95C-43B5-82C6-26940C55891F}" presName="hierChild5" presStyleCnt="0"/>
      <dgm:spPr/>
    </dgm:pt>
    <dgm:pt modelId="{DEC5594B-6CD9-0949-A0C0-1B4177315D75}" type="pres">
      <dgm:prSet presAssocID="{AAA58682-31A5-4C79-B22B-D9D58F1ED7F4}" presName="hierChild3" presStyleCnt="0"/>
      <dgm:spPr/>
    </dgm:pt>
  </dgm:ptLst>
  <dgm:cxnLst>
    <dgm:cxn modelId="{2619D402-99FC-244E-B93F-08A4CA2D0842}" type="presOf" srcId="{B03E56FF-3951-4FBC-B873-E90B8D82698A}" destId="{6D8AECCF-87FE-604F-B386-5E98211ECF77}" srcOrd="0" destOrd="0" presId="urn:microsoft.com/office/officeart/2009/3/layout/HorizontalOrganizationChart"/>
    <dgm:cxn modelId="{5FCECB03-C2DB-C244-93E8-DF917329BFFC}" type="presOf" srcId="{9C47D380-0E79-405F-8074-B3F244737BCC}" destId="{979CDCF8-B8A8-B045-AA5B-1956D1349FDC}" srcOrd="1" destOrd="0" presId="urn:microsoft.com/office/officeart/2009/3/layout/HorizontalOrganizationChart"/>
    <dgm:cxn modelId="{C9057005-2345-BF40-8F46-8DB151889316}" type="presOf" srcId="{B8AC9397-FC13-4A63-9F3F-1EF7FB761227}" destId="{2AB00A03-2EA6-B041-A124-BAC0879C921E}" srcOrd="0" destOrd="0" presId="urn:microsoft.com/office/officeart/2009/3/layout/HorizontalOrganizationChart"/>
    <dgm:cxn modelId="{2FCCEC09-99C4-364A-BE3E-8828E5ABA200}" type="presOf" srcId="{AAA58682-31A5-4C79-B22B-D9D58F1ED7F4}" destId="{E86DCD1C-F075-5040-870F-D7965D75B19A}" srcOrd="1" destOrd="0" presId="urn:microsoft.com/office/officeart/2009/3/layout/HorizontalOrganizationChart"/>
    <dgm:cxn modelId="{F03C6F0F-6830-9A4C-BD4F-76C74BB25B9B}" type="presOf" srcId="{8512B684-1FB4-4A22-9EB6-CAB410DBEEEB}" destId="{2AA2EF11-AB5E-2C4F-915A-9E7513A226AB}" srcOrd="0" destOrd="0" presId="urn:microsoft.com/office/officeart/2009/3/layout/HorizontalOrganizationChart"/>
    <dgm:cxn modelId="{2FCF5812-A414-42AC-97D8-45617CE4AD08}" srcId="{8512B684-1FB4-4A22-9EB6-CAB410DBEEEB}" destId="{AAA58682-31A5-4C79-B22B-D9D58F1ED7F4}" srcOrd="0" destOrd="0" parTransId="{E6371DF8-6C41-46DC-9094-C43D3B81D3D3}" sibTransId="{094EF032-5D2A-446B-B615-E267AC8CF7BD}"/>
    <dgm:cxn modelId="{3C483816-6932-4348-BCA3-B34A27AB9185}" srcId="{AAA58682-31A5-4C79-B22B-D9D58F1ED7F4}" destId="{9743A7E8-C95C-43B5-82C6-26940C55891F}" srcOrd="4" destOrd="0" parTransId="{52FF9840-1AB4-4859-859D-E21E804876A5}" sibTransId="{B85FFBAD-BDEA-4AAC-9980-5E0B71E14885}"/>
    <dgm:cxn modelId="{3660461F-8B38-2941-BA2E-3842FB0BDCCD}" type="presOf" srcId="{64BBFDF7-451E-48D1-BFE2-551D0827CF68}" destId="{0FAF90A2-02F4-D64B-AA0F-EAC24518544B}" srcOrd="0" destOrd="0" presId="urn:microsoft.com/office/officeart/2009/3/layout/HorizontalOrganizationChart"/>
    <dgm:cxn modelId="{3195BA28-3B74-4054-B579-7295A24C8D4D}" srcId="{AAA58682-31A5-4C79-B22B-D9D58F1ED7F4}" destId="{B03E56FF-3951-4FBC-B873-E90B8D82698A}" srcOrd="1" destOrd="0" parTransId="{E5E79769-860B-48E8-B80E-2A10200E72D3}" sibTransId="{28B0E078-ADAF-4769-AECB-865FD92AE775}"/>
    <dgm:cxn modelId="{194E543A-14B9-B041-9715-C5144B90113A}" type="presOf" srcId="{A824772E-AAE1-4C41-847F-C410046E0C97}" destId="{4FC82B82-D060-334D-BD90-287FE0DA919C}" srcOrd="0" destOrd="0" presId="urn:microsoft.com/office/officeart/2009/3/layout/HorizontalOrganizationChart"/>
    <dgm:cxn modelId="{966CC53D-C89D-0E4F-9E79-1FFAE6D511C4}" type="presOf" srcId="{43F0DBC5-7713-4A87-AE2D-D31B3A952A84}" destId="{A0059B99-5D24-F242-9998-DFAFCCDA9D2F}" srcOrd="0" destOrd="0" presId="urn:microsoft.com/office/officeart/2009/3/layout/HorizontalOrganizationChart"/>
    <dgm:cxn modelId="{9ABD9F59-F716-C44A-897D-0178EFA8B99F}" type="presOf" srcId="{A824772E-AAE1-4C41-847F-C410046E0C97}" destId="{863F4D93-9307-C544-9546-A71D33C80607}" srcOrd="1" destOrd="0" presId="urn:microsoft.com/office/officeart/2009/3/layout/HorizontalOrganizationChart"/>
    <dgm:cxn modelId="{62E38861-296E-B54A-9802-F1A9042F3DE0}" type="presOf" srcId="{6F059046-659D-4392-9535-ED2B2C2E2887}" destId="{77AC92AA-1545-1743-ACCB-B4ABDE503D05}" srcOrd="0" destOrd="0" presId="urn:microsoft.com/office/officeart/2009/3/layout/HorizontalOrganizationChart"/>
    <dgm:cxn modelId="{EEFB2968-FC60-A94D-97DA-A4AA55F8803F}" type="presOf" srcId="{9C47D380-0E79-405F-8074-B3F244737BCC}" destId="{BD6F6213-C25C-6247-9E9D-A55D783970E2}" srcOrd="0" destOrd="0" presId="urn:microsoft.com/office/officeart/2009/3/layout/HorizontalOrganizationChart"/>
    <dgm:cxn modelId="{7FEEB869-1BBE-4FEC-98B4-808A0C9408DC}" srcId="{AAA58682-31A5-4C79-B22B-D9D58F1ED7F4}" destId="{9C47D380-0E79-405F-8074-B3F244737BCC}" srcOrd="0" destOrd="0" parTransId="{43F0DBC5-7713-4A87-AE2D-D31B3A952A84}" sibTransId="{CDB1D323-107E-40F2-A981-6EAE600B74AD}"/>
    <dgm:cxn modelId="{53FE8C6C-95FD-4D91-B436-0CCD2033F09F}" srcId="{AAA58682-31A5-4C79-B22B-D9D58F1ED7F4}" destId="{A824772E-AAE1-4C41-847F-C410046E0C97}" srcOrd="2" destOrd="0" parTransId="{64BBFDF7-451E-48D1-BFE2-551D0827CF68}" sibTransId="{4B19CA89-BADD-4037-A381-93364A5FA73D}"/>
    <dgm:cxn modelId="{AB746183-BDD9-F24D-8966-AFA9103BDE2E}" type="presOf" srcId="{E5E79769-860B-48E8-B80E-2A10200E72D3}" destId="{E7E1A9EC-F4FF-7147-A857-C991AFC3209B}" srcOrd="0" destOrd="0" presId="urn:microsoft.com/office/officeart/2009/3/layout/HorizontalOrganizationChart"/>
    <dgm:cxn modelId="{603C118B-2DF4-4E31-BB08-6DA200785A03}" srcId="{AAA58682-31A5-4C79-B22B-D9D58F1ED7F4}" destId="{B8AC9397-FC13-4A63-9F3F-1EF7FB761227}" srcOrd="3" destOrd="0" parTransId="{6F059046-659D-4392-9535-ED2B2C2E2887}" sibTransId="{08D74A59-1E13-423A-A8D8-44C370DB6F55}"/>
    <dgm:cxn modelId="{0EDD76A0-3178-1C41-8248-8817438FC341}" type="presOf" srcId="{B03E56FF-3951-4FBC-B873-E90B8D82698A}" destId="{4D1E1140-7883-9943-AB52-3FC9DBD707BF}" srcOrd="1" destOrd="0" presId="urn:microsoft.com/office/officeart/2009/3/layout/HorizontalOrganizationChart"/>
    <dgm:cxn modelId="{095D8FA0-94E6-4343-AF99-05504B551DD8}" type="presOf" srcId="{9743A7E8-C95C-43B5-82C6-26940C55891F}" destId="{A6E74B10-C35E-CF42-A426-0C46FFC46CED}" srcOrd="0" destOrd="0" presId="urn:microsoft.com/office/officeart/2009/3/layout/HorizontalOrganizationChart"/>
    <dgm:cxn modelId="{F7E66BAA-9F2C-144A-8118-787C4296571B}" type="presOf" srcId="{9743A7E8-C95C-43B5-82C6-26940C55891F}" destId="{05E2409F-9B09-F841-831C-4F64DD737EB4}" srcOrd="1" destOrd="0" presId="urn:microsoft.com/office/officeart/2009/3/layout/HorizontalOrganizationChart"/>
    <dgm:cxn modelId="{2042B0B8-C100-E745-9060-94D45AFC07C0}" type="presOf" srcId="{B8AC9397-FC13-4A63-9F3F-1EF7FB761227}" destId="{8F5E2A0A-7B6E-4D43-BB79-B229B4B0DD05}" srcOrd="1" destOrd="0" presId="urn:microsoft.com/office/officeart/2009/3/layout/HorizontalOrganizationChart"/>
    <dgm:cxn modelId="{F7834EC4-F869-0245-9B3B-2D6F74C0A10E}" type="presOf" srcId="{AAA58682-31A5-4C79-B22B-D9D58F1ED7F4}" destId="{C07BB19C-822A-7447-B0BE-C4B0497ED314}" srcOrd="0" destOrd="0" presId="urn:microsoft.com/office/officeart/2009/3/layout/HorizontalOrganizationChart"/>
    <dgm:cxn modelId="{0CF556D1-C865-7A40-9D94-B39EAE058B5D}" type="presOf" srcId="{52FF9840-1AB4-4859-859D-E21E804876A5}" destId="{E04D3E11-1183-ED4A-8077-FD38F9318C11}" srcOrd="0" destOrd="0" presId="urn:microsoft.com/office/officeart/2009/3/layout/HorizontalOrganizationChart"/>
    <dgm:cxn modelId="{5CC3666C-E547-EA4A-8A57-813115EA0764}" type="presParOf" srcId="{2AA2EF11-AB5E-2C4F-915A-9E7513A226AB}" destId="{2A8C2581-75A9-A24F-ADFF-643E02B8EA8A}" srcOrd="0" destOrd="0" presId="urn:microsoft.com/office/officeart/2009/3/layout/HorizontalOrganizationChart"/>
    <dgm:cxn modelId="{D949705D-810D-FB44-A508-0A1AE80C5374}" type="presParOf" srcId="{2A8C2581-75A9-A24F-ADFF-643E02B8EA8A}" destId="{D62A5282-69F0-144A-B2BB-AE5E8CD93534}" srcOrd="0" destOrd="0" presId="urn:microsoft.com/office/officeart/2009/3/layout/HorizontalOrganizationChart"/>
    <dgm:cxn modelId="{9D39D47C-2D6C-E044-A455-74BD0F4B5A8F}" type="presParOf" srcId="{D62A5282-69F0-144A-B2BB-AE5E8CD93534}" destId="{C07BB19C-822A-7447-B0BE-C4B0497ED314}" srcOrd="0" destOrd="0" presId="urn:microsoft.com/office/officeart/2009/3/layout/HorizontalOrganizationChart"/>
    <dgm:cxn modelId="{21CFEA9B-9DEF-0A4A-B497-05061A8CF937}" type="presParOf" srcId="{D62A5282-69F0-144A-B2BB-AE5E8CD93534}" destId="{E86DCD1C-F075-5040-870F-D7965D75B19A}" srcOrd="1" destOrd="0" presId="urn:microsoft.com/office/officeart/2009/3/layout/HorizontalOrganizationChart"/>
    <dgm:cxn modelId="{50485EF3-2A04-CE41-BCDA-61D7B2168754}" type="presParOf" srcId="{2A8C2581-75A9-A24F-ADFF-643E02B8EA8A}" destId="{B6D0778B-4E61-464D-B1A7-DC7530101D81}" srcOrd="1" destOrd="0" presId="urn:microsoft.com/office/officeart/2009/3/layout/HorizontalOrganizationChart"/>
    <dgm:cxn modelId="{23BC9037-A0C3-404A-ABCC-B3E32657B595}" type="presParOf" srcId="{B6D0778B-4E61-464D-B1A7-DC7530101D81}" destId="{A0059B99-5D24-F242-9998-DFAFCCDA9D2F}" srcOrd="0" destOrd="0" presId="urn:microsoft.com/office/officeart/2009/3/layout/HorizontalOrganizationChart"/>
    <dgm:cxn modelId="{5BDB5479-57A8-7747-8C40-6F0C59F8CFF0}" type="presParOf" srcId="{B6D0778B-4E61-464D-B1A7-DC7530101D81}" destId="{0F0AC055-A87F-7A4F-B34C-446B4E56451B}" srcOrd="1" destOrd="0" presId="urn:microsoft.com/office/officeart/2009/3/layout/HorizontalOrganizationChart"/>
    <dgm:cxn modelId="{F567553B-8759-B749-A7FD-A56AFBD0BA20}" type="presParOf" srcId="{0F0AC055-A87F-7A4F-B34C-446B4E56451B}" destId="{2EC819DA-120F-5C41-BE39-F7DB222B4C7E}" srcOrd="0" destOrd="0" presId="urn:microsoft.com/office/officeart/2009/3/layout/HorizontalOrganizationChart"/>
    <dgm:cxn modelId="{ACD42276-CF7E-AF4F-9317-601837EDCDFA}" type="presParOf" srcId="{2EC819DA-120F-5C41-BE39-F7DB222B4C7E}" destId="{BD6F6213-C25C-6247-9E9D-A55D783970E2}" srcOrd="0" destOrd="0" presId="urn:microsoft.com/office/officeart/2009/3/layout/HorizontalOrganizationChart"/>
    <dgm:cxn modelId="{09601691-C9FC-3847-A018-7953065147A1}" type="presParOf" srcId="{2EC819DA-120F-5C41-BE39-F7DB222B4C7E}" destId="{979CDCF8-B8A8-B045-AA5B-1956D1349FDC}" srcOrd="1" destOrd="0" presId="urn:microsoft.com/office/officeart/2009/3/layout/HorizontalOrganizationChart"/>
    <dgm:cxn modelId="{CA6075FC-D0C3-D84B-98F1-BA939FA7A180}" type="presParOf" srcId="{0F0AC055-A87F-7A4F-B34C-446B4E56451B}" destId="{32C68803-15BC-4247-A520-A55DB8201ED5}" srcOrd="1" destOrd="0" presId="urn:microsoft.com/office/officeart/2009/3/layout/HorizontalOrganizationChart"/>
    <dgm:cxn modelId="{6808F96D-CC7E-6A40-B6A2-5CA7048130EC}" type="presParOf" srcId="{0F0AC055-A87F-7A4F-B34C-446B4E56451B}" destId="{301CA0C3-1083-0144-9E8D-FF959F9C9505}" srcOrd="2" destOrd="0" presId="urn:microsoft.com/office/officeart/2009/3/layout/HorizontalOrganizationChart"/>
    <dgm:cxn modelId="{3AA86536-2110-494F-91EC-292C35374CCB}" type="presParOf" srcId="{B6D0778B-4E61-464D-B1A7-DC7530101D81}" destId="{E7E1A9EC-F4FF-7147-A857-C991AFC3209B}" srcOrd="2" destOrd="0" presId="urn:microsoft.com/office/officeart/2009/3/layout/HorizontalOrganizationChart"/>
    <dgm:cxn modelId="{8F72DA27-24EB-C842-B430-14F4EF7AF55C}" type="presParOf" srcId="{B6D0778B-4E61-464D-B1A7-DC7530101D81}" destId="{DE0ED40D-86FF-FF43-97A2-18D9243ADCC7}" srcOrd="3" destOrd="0" presId="urn:microsoft.com/office/officeart/2009/3/layout/HorizontalOrganizationChart"/>
    <dgm:cxn modelId="{A81810D9-BBAB-2D42-8476-9D83FEFDD2CC}" type="presParOf" srcId="{DE0ED40D-86FF-FF43-97A2-18D9243ADCC7}" destId="{6182A7B5-9D91-E448-A135-A8F51B3DA7E9}" srcOrd="0" destOrd="0" presId="urn:microsoft.com/office/officeart/2009/3/layout/HorizontalOrganizationChart"/>
    <dgm:cxn modelId="{F0DDA511-63D0-C140-A52B-B8EA4195047B}" type="presParOf" srcId="{6182A7B5-9D91-E448-A135-A8F51B3DA7E9}" destId="{6D8AECCF-87FE-604F-B386-5E98211ECF77}" srcOrd="0" destOrd="0" presId="urn:microsoft.com/office/officeart/2009/3/layout/HorizontalOrganizationChart"/>
    <dgm:cxn modelId="{9E8ACED6-CD9D-3E4B-A03E-639372E8B5AD}" type="presParOf" srcId="{6182A7B5-9D91-E448-A135-A8F51B3DA7E9}" destId="{4D1E1140-7883-9943-AB52-3FC9DBD707BF}" srcOrd="1" destOrd="0" presId="urn:microsoft.com/office/officeart/2009/3/layout/HorizontalOrganizationChart"/>
    <dgm:cxn modelId="{C6C0DF03-8EB0-814E-A109-3F8F6BC11FD6}" type="presParOf" srcId="{DE0ED40D-86FF-FF43-97A2-18D9243ADCC7}" destId="{FDE6AABD-EDF5-314B-89A5-D8CA8B1BEF9A}" srcOrd="1" destOrd="0" presId="urn:microsoft.com/office/officeart/2009/3/layout/HorizontalOrganizationChart"/>
    <dgm:cxn modelId="{DAD00189-A8E6-E64E-867B-D7E70DDA22B2}" type="presParOf" srcId="{DE0ED40D-86FF-FF43-97A2-18D9243ADCC7}" destId="{9C73CB64-EED8-AC4F-B030-B5A46237B82F}" srcOrd="2" destOrd="0" presId="urn:microsoft.com/office/officeart/2009/3/layout/HorizontalOrganizationChart"/>
    <dgm:cxn modelId="{29D916D4-F9F8-ED40-A000-913729EC1DB3}" type="presParOf" srcId="{B6D0778B-4E61-464D-B1A7-DC7530101D81}" destId="{0FAF90A2-02F4-D64B-AA0F-EAC24518544B}" srcOrd="4" destOrd="0" presId="urn:microsoft.com/office/officeart/2009/3/layout/HorizontalOrganizationChart"/>
    <dgm:cxn modelId="{B5D2CD84-FBCD-BC46-81FD-B87149EC7BE0}" type="presParOf" srcId="{B6D0778B-4E61-464D-B1A7-DC7530101D81}" destId="{26CAA9E1-8AB3-674B-8CAE-BD57EC5244E5}" srcOrd="5" destOrd="0" presId="urn:microsoft.com/office/officeart/2009/3/layout/HorizontalOrganizationChart"/>
    <dgm:cxn modelId="{E44EC4D2-7E17-4D4E-A30C-1425BF920185}" type="presParOf" srcId="{26CAA9E1-8AB3-674B-8CAE-BD57EC5244E5}" destId="{C8EBB6F5-3281-4746-A7C4-C1F97B6DF8B7}" srcOrd="0" destOrd="0" presId="urn:microsoft.com/office/officeart/2009/3/layout/HorizontalOrganizationChart"/>
    <dgm:cxn modelId="{0C82C339-5303-B148-80B0-75BE7F7DBA45}" type="presParOf" srcId="{C8EBB6F5-3281-4746-A7C4-C1F97B6DF8B7}" destId="{4FC82B82-D060-334D-BD90-287FE0DA919C}" srcOrd="0" destOrd="0" presId="urn:microsoft.com/office/officeart/2009/3/layout/HorizontalOrganizationChart"/>
    <dgm:cxn modelId="{72E9F7D6-7AD9-5D43-8BF0-B62AAFC256A1}" type="presParOf" srcId="{C8EBB6F5-3281-4746-A7C4-C1F97B6DF8B7}" destId="{863F4D93-9307-C544-9546-A71D33C80607}" srcOrd="1" destOrd="0" presId="urn:microsoft.com/office/officeart/2009/3/layout/HorizontalOrganizationChart"/>
    <dgm:cxn modelId="{3340AF41-A110-4445-B850-F8854E5C3005}" type="presParOf" srcId="{26CAA9E1-8AB3-674B-8CAE-BD57EC5244E5}" destId="{BD00924B-B46C-F342-9629-952EEBD08F4B}" srcOrd="1" destOrd="0" presId="urn:microsoft.com/office/officeart/2009/3/layout/HorizontalOrganizationChart"/>
    <dgm:cxn modelId="{3B4DBDCD-BE31-6D43-AE8B-FF2BEE4A0FC3}" type="presParOf" srcId="{26CAA9E1-8AB3-674B-8CAE-BD57EC5244E5}" destId="{B97ED03B-93BD-D944-A8D0-3F37655C5942}" srcOrd="2" destOrd="0" presId="urn:microsoft.com/office/officeart/2009/3/layout/HorizontalOrganizationChart"/>
    <dgm:cxn modelId="{2B4172D8-143F-234F-9C2F-F6304C0A1CE4}" type="presParOf" srcId="{B6D0778B-4E61-464D-B1A7-DC7530101D81}" destId="{77AC92AA-1545-1743-ACCB-B4ABDE503D05}" srcOrd="6" destOrd="0" presId="urn:microsoft.com/office/officeart/2009/3/layout/HorizontalOrganizationChart"/>
    <dgm:cxn modelId="{40E148F8-F93B-2840-B5DD-A110628904B6}" type="presParOf" srcId="{B6D0778B-4E61-464D-B1A7-DC7530101D81}" destId="{DF18458A-47FD-A644-8921-AD204384AAE8}" srcOrd="7" destOrd="0" presId="urn:microsoft.com/office/officeart/2009/3/layout/HorizontalOrganizationChart"/>
    <dgm:cxn modelId="{376A8162-A5B2-0A4B-B938-CF8D4E86584E}" type="presParOf" srcId="{DF18458A-47FD-A644-8921-AD204384AAE8}" destId="{90ED4CA5-61E9-C14A-87E7-0E406FFC7DF2}" srcOrd="0" destOrd="0" presId="urn:microsoft.com/office/officeart/2009/3/layout/HorizontalOrganizationChart"/>
    <dgm:cxn modelId="{CD872929-49E3-B44D-B79D-D5051A2C5FFD}" type="presParOf" srcId="{90ED4CA5-61E9-C14A-87E7-0E406FFC7DF2}" destId="{2AB00A03-2EA6-B041-A124-BAC0879C921E}" srcOrd="0" destOrd="0" presId="urn:microsoft.com/office/officeart/2009/3/layout/HorizontalOrganizationChart"/>
    <dgm:cxn modelId="{9B8B50F7-3584-2843-B8E8-4E17D9A18754}" type="presParOf" srcId="{90ED4CA5-61E9-C14A-87E7-0E406FFC7DF2}" destId="{8F5E2A0A-7B6E-4D43-BB79-B229B4B0DD05}" srcOrd="1" destOrd="0" presId="urn:microsoft.com/office/officeart/2009/3/layout/HorizontalOrganizationChart"/>
    <dgm:cxn modelId="{FDA0D093-B334-FC49-B2F0-F998A6D38079}" type="presParOf" srcId="{DF18458A-47FD-A644-8921-AD204384AAE8}" destId="{65B8F742-ABC3-F545-AD4B-6E5DC753477E}" srcOrd="1" destOrd="0" presId="urn:microsoft.com/office/officeart/2009/3/layout/HorizontalOrganizationChart"/>
    <dgm:cxn modelId="{29183667-4A7B-4840-BE3B-AAA629D99B02}" type="presParOf" srcId="{DF18458A-47FD-A644-8921-AD204384AAE8}" destId="{5BEC7BF9-8C55-EC48-A8A4-E17CBAAED77A}" srcOrd="2" destOrd="0" presId="urn:microsoft.com/office/officeart/2009/3/layout/HorizontalOrganizationChart"/>
    <dgm:cxn modelId="{50D0DD99-1B6E-BC45-96B2-1AA779DB0213}" type="presParOf" srcId="{B6D0778B-4E61-464D-B1A7-DC7530101D81}" destId="{E04D3E11-1183-ED4A-8077-FD38F9318C11}" srcOrd="8" destOrd="0" presId="urn:microsoft.com/office/officeart/2009/3/layout/HorizontalOrganizationChart"/>
    <dgm:cxn modelId="{5E402ACC-B7D9-7C45-92FE-5031CFAFDF53}" type="presParOf" srcId="{B6D0778B-4E61-464D-B1A7-DC7530101D81}" destId="{138DC522-30F6-3F4B-859B-85EEBA1921FA}" srcOrd="9" destOrd="0" presId="urn:microsoft.com/office/officeart/2009/3/layout/HorizontalOrganizationChart"/>
    <dgm:cxn modelId="{57A3F7C2-B63F-5745-A1D8-0216E58DD713}" type="presParOf" srcId="{138DC522-30F6-3F4B-859B-85EEBA1921FA}" destId="{E8281A7C-A2C2-F84F-8571-BD9A7461AB18}" srcOrd="0" destOrd="0" presId="urn:microsoft.com/office/officeart/2009/3/layout/HorizontalOrganizationChart"/>
    <dgm:cxn modelId="{04757504-4CCB-6649-AE8A-FB9B8F64685C}" type="presParOf" srcId="{E8281A7C-A2C2-F84F-8571-BD9A7461AB18}" destId="{A6E74B10-C35E-CF42-A426-0C46FFC46CED}" srcOrd="0" destOrd="0" presId="urn:microsoft.com/office/officeart/2009/3/layout/HorizontalOrganizationChart"/>
    <dgm:cxn modelId="{C08D2BC3-878C-3742-A14B-16E0A5B71953}" type="presParOf" srcId="{E8281A7C-A2C2-F84F-8571-BD9A7461AB18}" destId="{05E2409F-9B09-F841-831C-4F64DD737EB4}" srcOrd="1" destOrd="0" presId="urn:microsoft.com/office/officeart/2009/3/layout/HorizontalOrganizationChart"/>
    <dgm:cxn modelId="{3E490090-A995-604F-AF44-F60E6D82C542}" type="presParOf" srcId="{138DC522-30F6-3F4B-859B-85EEBA1921FA}" destId="{02350882-A326-5F4D-B630-A32F6D48D2B7}" srcOrd="1" destOrd="0" presId="urn:microsoft.com/office/officeart/2009/3/layout/HorizontalOrganizationChart"/>
    <dgm:cxn modelId="{4C59FE47-1ED7-F943-B983-9CCFEE1DF1DE}" type="presParOf" srcId="{138DC522-30F6-3F4B-859B-85EEBA1921FA}" destId="{43EEECBA-873F-A342-92A5-D6C68CA41D25}" srcOrd="2" destOrd="0" presId="urn:microsoft.com/office/officeart/2009/3/layout/HorizontalOrganizationChart"/>
    <dgm:cxn modelId="{7429F65E-2952-EE40-917F-B976999CE837}" type="presParOf" srcId="{2A8C2581-75A9-A24F-ADFF-643E02B8EA8A}" destId="{DEC5594B-6CD9-0949-A0C0-1B4177315D7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32A63-EDEC-CE42-842D-D2FA41EA50C9}">
      <dsp:nvSpPr>
        <dsp:cNvPr id="0" name=""/>
        <dsp:cNvSpPr/>
      </dsp:nvSpPr>
      <dsp:spPr>
        <a:xfrm>
          <a:off x="0" y="415830"/>
          <a:ext cx="6900512" cy="10810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Selective Exposure Theory</a:t>
          </a:r>
        </a:p>
      </dsp:txBody>
      <dsp:txXfrm>
        <a:off x="52774" y="468604"/>
        <a:ext cx="6794964" cy="975532"/>
      </dsp:txXfrm>
    </dsp:sp>
    <dsp:sp modelId="{0CAC1D14-2F96-2249-A2CA-B0085B59B910}">
      <dsp:nvSpPr>
        <dsp:cNvPr id="0" name=""/>
        <dsp:cNvSpPr/>
      </dsp:nvSpPr>
      <dsp:spPr>
        <a:xfrm>
          <a:off x="0" y="1623630"/>
          <a:ext cx="6900512" cy="108108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Social Cognitive Theory</a:t>
          </a:r>
        </a:p>
      </dsp:txBody>
      <dsp:txXfrm>
        <a:off x="52774" y="1676404"/>
        <a:ext cx="6794964" cy="975532"/>
      </dsp:txXfrm>
    </dsp:sp>
    <dsp:sp modelId="{CA39AC03-4C20-C140-AAED-A1D727A71383}">
      <dsp:nvSpPr>
        <dsp:cNvPr id="0" name=""/>
        <dsp:cNvSpPr/>
      </dsp:nvSpPr>
      <dsp:spPr>
        <a:xfrm>
          <a:off x="0" y="2831430"/>
          <a:ext cx="6900512" cy="108108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Reinforcing Spiral Model</a:t>
          </a:r>
        </a:p>
      </dsp:txBody>
      <dsp:txXfrm>
        <a:off x="52774" y="2884204"/>
        <a:ext cx="6794964" cy="975532"/>
      </dsp:txXfrm>
    </dsp:sp>
    <dsp:sp modelId="{BEFBC8A2-765B-C54B-B385-9A249A691B8D}">
      <dsp:nvSpPr>
        <dsp:cNvPr id="0" name=""/>
        <dsp:cNvSpPr/>
      </dsp:nvSpPr>
      <dsp:spPr>
        <a:xfrm>
          <a:off x="0" y="4039230"/>
          <a:ext cx="6900512" cy="108108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Use and Gratification</a:t>
          </a:r>
        </a:p>
      </dsp:txBody>
      <dsp:txXfrm>
        <a:off x="52774" y="4092004"/>
        <a:ext cx="6794964" cy="9755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0014C-E5FF-FF44-967A-34D0BF040E9B}">
      <dsp:nvSpPr>
        <dsp:cNvPr id="0" name=""/>
        <dsp:cNvSpPr/>
      </dsp:nvSpPr>
      <dsp:spPr>
        <a:xfrm>
          <a:off x="0" y="521846"/>
          <a:ext cx="6589260" cy="25857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b="1" kern="1200"/>
            <a:t>‘Χρυσοί’ κανόνες</a:t>
          </a:r>
          <a:endParaRPr lang="en-US" sz="6500" kern="1200"/>
        </a:p>
      </dsp:txBody>
      <dsp:txXfrm>
        <a:off x="126223" y="648069"/>
        <a:ext cx="6336814" cy="2333254"/>
      </dsp:txXfrm>
    </dsp:sp>
    <dsp:sp modelId="{2A474C9B-BEE7-FA42-A8D3-AC4A136A8498}">
      <dsp:nvSpPr>
        <dsp:cNvPr id="0" name=""/>
        <dsp:cNvSpPr/>
      </dsp:nvSpPr>
      <dsp:spPr>
        <a:xfrm>
          <a:off x="0" y="3107546"/>
          <a:ext cx="6589260"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09"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l-GR" sz="5100" kern="1200"/>
            <a:t>Σαφήνεια και λιτότητα</a:t>
          </a:r>
          <a:endParaRPr lang="en-US" sz="5100" kern="1200"/>
        </a:p>
      </dsp:txBody>
      <dsp:txXfrm>
        <a:off x="0" y="3107546"/>
        <a:ext cx="6589260" cy="1614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B1318-00EA-0343-9F15-93D68EACCB02}">
      <dsp:nvSpPr>
        <dsp:cNvPr id="0" name=""/>
        <dsp:cNvSpPr/>
      </dsp:nvSpPr>
      <dsp:spPr>
        <a:xfrm>
          <a:off x="675656" y="3023"/>
          <a:ext cx="5237946" cy="5237946"/>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l-GR" sz="2600" b="1" i="1" kern="1200"/>
            <a:t>2. Μακροσκελών ερωτήσεων</a:t>
          </a:r>
          <a:endParaRPr lang="en-US" sz="2600" kern="1200"/>
        </a:p>
        <a:p>
          <a:pPr marL="228600" lvl="1" indent="-228600" algn="l" defTabSz="889000">
            <a:lnSpc>
              <a:spcPct val="90000"/>
            </a:lnSpc>
            <a:spcBef>
              <a:spcPct val="0"/>
            </a:spcBef>
            <a:spcAft>
              <a:spcPct val="15000"/>
            </a:spcAft>
            <a:buChar char="•"/>
          </a:pPr>
          <a:r>
            <a:rPr lang="el-GR" sz="2000" kern="1200"/>
            <a:t>οι ερωτήσεις πρέπει να έχουν περιορισμένη έκταση και να είναι σύντομες.</a:t>
          </a:r>
          <a:endParaRPr lang="en-US" sz="2000" kern="1200"/>
        </a:p>
      </dsp:txBody>
      <dsp:txXfrm>
        <a:off x="1985143" y="3023"/>
        <a:ext cx="2618973" cy="4321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2A36E-075E-1445-A892-9D77617A2536}">
      <dsp:nvSpPr>
        <dsp:cNvPr id="0" name=""/>
        <dsp:cNvSpPr/>
      </dsp:nvSpPr>
      <dsp:spPr>
        <a:xfrm>
          <a:off x="0" y="43029"/>
          <a:ext cx="10515600" cy="115199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l-GR" sz="4700" kern="1200"/>
            <a:t>ΣΚΟΠΟΣ ΤΗΣ ΕΡΓΑΣΙΑΣ</a:t>
          </a:r>
          <a:endParaRPr lang="en-US" sz="4700" kern="1200"/>
        </a:p>
      </dsp:txBody>
      <dsp:txXfrm>
        <a:off x="56236" y="99265"/>
        <a:ext cx="10403128" cy="1039526"/>
      </dsp:txXfrm>
    </dsp:sp>
    <dsp:sp modelId="{2111C483-12BB-8842-ABED-E50CF873D82E}">
      <dsp:nvSpPr>
        <dsp:cNvPr id="0" name=""/>
        <dsp:cNvSpPr/>
      </dsp:nvSpPr>
      <dsp:spPr>
        <a:xfrm>
          <a:off x="0" y="1195028"/>
          <a:ext cx="10515600"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l-GR" sz="3700" b="0" i="0" kern="1200" baseline="0"/>
            <a:t>Διατύπωση του προβλήματος με σαφήνεια</a:t>
          </a:r>
          <a:endParaRPr lang="en-US" sz="3700" kern="1200"/>
        </a:p>
        <a:p>
          <a:pPr marL="285750" lvl="1" indent="-285750" algn="l" defTabSz="1644650">
            <a:lnSpc>
              <a:spcPct val="90000"/>
            </a:lnSpc>
            <a:spcBef>
              <a:spcPct val="0"/>
            </a:spcBef>
            <a:spcAft>
              <a:spcPct val="20000"/>
            </a:spcAft>
            <a:buChar char="•"/>
          </a:pPr>
          <a:r>
            <a:rPr lang="el-GR" sz="3700" b="0" i="0" kern="1200" baseline="0"/>
            <a:t>Ακολουθούν επιμέρους σκοποί της έρευνας (εάν υπάρχουν)</a:t>
          </a:r>
          <a:endParaRPr lang="en-US" sz="3700" kern="1200"/>
        </a:p>
      </dsp:txBody>
      <dsp:txXfrm>
        <a:off x="0" y="1195028"/>
        <a:ext cx="10515600" cy="311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7E5A5-2CD1-004D-ADDF-E19FFFD2576E}">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1E5C1-C997-6848-8DC8-97F91372A741}">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0" i="0" kern="1200" baseline="0"/>
            <a:t>Με ποιο τρόπο η έρευνα αυτή θα συμβάλλει στην αύξηση των γνώσεων γύρω από το θέμα που πραγματεύεται;</a:t>
          </a:r>
          <a:endParaRPr lang="en-US" sz="2900" kern="1200"/>
        </a:p>
      </dsp:txBody>
      <dsp:txXfrm>
        <a:off x="696297" y="538547"/>
        <a:ext cx="4171627" cy="2590157"/>
      </dsp:txXfrm>
    </dsp:sp>
    <dsp:sp modelId="{788E561A-FA28-FE4A-8C74-045E54C2AA8A}">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C8960-E6D7-7140-9659-32B2E94C2A4B}">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0" i="0" kern="1200" baseline="0"/>
            <a:t>Με ποιο τρόπο ή έρευνα θα βελτιώσει την υπάρχουσα πρακτική;</a:t>
          </a:r>
          <a:endParaRPr lang="en-US" sz="29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F39BB-99C2-8B41-A31D-25F217B7FCA9}">
      <dsp:nvSpPr>
        <dsp:cNvPr id="0" name=""/>
        <dsp:cNvSpPr/>
      </dsp:nvSpPr>
      <dsp:spPr>
        <a:xfrm>
          <a:off x="287912" y="535"/>
          <a:ext cx="2756380" cy="16538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a:t>Σε κάποια θεωρία</a:t>
          </a:r>
          <a:endParaRPr lang="en-US" sz="2100" kern="1200"/>
        </a:p>
      </dsp:txBody>
      <dsp:txXfrm>
        <a:off x="287912" y="535"/>
        <a:ext cx="2756380" cy="1653828"/>
      </dsp:txXfrm>
    </dsp:sp>
    <dsp:sp modelId="{62F434F1-4B7C-E147-9433-936C1F33608D}">
      <dsp:nvSpPr>
        <dsp:cNvPr id="0" name=""/>
        <dsp:cNvSpPr/>
      </dsp:nvSpPr>
      <dsp:spPr>
        <a:xfrm>
          <a:off x="3319931" y="535"/>
          <a:ext cx="2756380" cy="16538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a:t>Στα αποτελέσματα προηγούμενων ερευνών</a:t>
          </a:r>
          <a:endParaRPr lang="en-US" sz="2100" kern="1200"/>
        </a:p>
      </dsp:txBody>
      <dsp:txXfrm>
        <a:off x="3319931" y="535"/>
        <a:ext cx="2756380" cy="1653828"/>
      </dsp:txXfrm>
    </dsp:sp>
    <dsp:sp modelId="{96E5563A-9317-3341-992E-B9732B76FCA1}">
      <dsp:nvSpPr>
        <dsp:cNvPr id="0" name=""/>
        <dsp:cNvSpPr/>
      </dsp:nvSpPr>
      <dsp:spPr>
        <a:xfrm>
          <a:off x="287912" y="1930001"/>
          <a:ext cx="2756380" cy="16538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a:t>Πρέπει να διατυπώνονται υπό μορφή δήλωσης</a:t>
          </a:r>
          <a:endParaRPr lang="en-US" sz="2100" kern="1200"/>
        </a:p>
      </dsp:txBody>
      <dsp:txXfrm>
        <a:off x="287912" y="1930001"/>
        <a:ext cx="2756380" cy="1653828"/>
      </dsp:txXfrm>
    </dsp:sp>
    <dsp:sp modelId="{42607E72-EEA1-C040-ABB0-84AF5CC72C32}">
      <dsp:nvSpPr>
        <dsp:cNvPr id="0" name=""/>
        <dsp:cNvSpPr/>
      </dsp:nvSpPr>
      <dsp:spPr>
        <a:xfrm>
          <a:off x="3319931" y="1930001"/>
          <a:ext cx="2756380" cy="165382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a:t>Πρέπει να περιγράφουν μια σχέση ανάμεσα σε δύο ή περισσότερες μεταβλητές</a:t>
          </a:r>
          <a:endParaRPr lang="en-US" sz="2100" kern="1200"/>
        </a:p>
      </dsp:txBody>
      <dsp:txXfrm>
        <a:off x="3319931" y="1930001"/>
        <a:ext cx="2756380" cy="1653828"/>
      </dsp:txXfrm>
    </dsp:sp>
    <dsp:sp modelId="{5DB844E2-06D0-054D-A978-5209C63B3AA8}">
      <dsp:nvSpPr>
        <dsp:cNvPr id="0" name=""/>
        <dsp:cNvSpPr/>
      </dsp:nvSpPr>
      <dsp:spPr>
        <a:xfrm>
          <a:off x="287912" y="3859468"/>
          <a:ext cx="2756380" cy="165382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a:t>Πρέπει να μπορούν να εξεταστούν εμπειρικά</a:t>
          </a:r>
          <a:endParaRPr lang="en-US" sz="2100" kern="1200"/>
        </a:p>
      </dsp:txBody>
      <dsp:txXfrm>
        <a:off x="287912" y="3859468"/>
        <a:ext cx="2756380" cy="1653828"/>
      </dsp:txXfrm>
    </dsp:sp>
    <dsp:sp modelId="{FD7FEF99-4743-784E-8E10-9761389E36EC}">
      <dsp:nvSpPr>
        <dsp:cNvPr id="0" name=""/>
        <dsp:cNvSpPr/>
      </dsp:nvSpPr>
      <dsp:spPr>
        <a:xfrm>
          <a:off x="3319931" y="3859468"/>
          <a:ext cx="2756380" cy="16538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0" i="0" kern="1200" baseline="0"/>
            <a:t>Πρέπει να αντικατοπτρίζουν μία εικασία</a:t>
          </a:r>
          <a:endParaRPr lang="en-US" sz="2100" kern="1200"/>
        </a:p>
      </dsp:txBody>
      <dsp:txXfrm>
        <a:off x="3319931" y="3859468"/>
        <a:ext cx="2756380" cy="1653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899FF-53DC-FC40-A2F2-D805EEE9DADD}">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BFB73-51D8-E043-9625-7B59D9D6A7E0}">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Μπορούμε να μετρήσουμε τις επιδράσεις της μίας έννοιας στην άλλη </a:t>
          </a:r>
          <a:endParaRPr lang="en-US" sz="2400" kern="1200" dirty="0"/>
        </a:p>
      </dsp:txBody>
      <dsp:txXfrm>
        <a:off x="378614" y="886531"/>
        <a:ext cx="2810360" cy="1744948"/>
      </dsp:txXfrm>
    </dsp:sp>
    <dsp:sp modelId="{F9C103B5-F04A-2748-9A4E-57B6D6BD80E7}">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8D179-1411-BB43-9EA1-E5CD98594EF4}">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Μπορούμε να επαληθεύσουμε τα στατιστικά μοντέλα</a:t>
          </a:r>
          <a:endParaRPr lang="en-US" sz="2400" kern="1200" dirty="0"/>
        </a:p>
      </dsp:txBody>
      <dsp:txXfrm>
        <a:off x="3946203" y="886531"/>
        <a:ext cx="2810360" cy="1744948"/>
      </dsp:txXfrm>
    </dsp:sp>
    <dsp:sp modelId="{AE73F382-ED60-144E-81BB-D86C2B7227A6}">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D051A-B31B-5843-8892-9FEA43FC5F38}">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a:t>Μπορούμε να εξετάσουμε τη σχέση αιτίας και αιτιατού</a:t>
          </a:r>
          <a:endParaRPr lang="en-US" sz="2400" kern="1200"/>
        </a:p>
      </dsp:txBody>
      <dsp:txXfrm>
        <a:off x="7513791" y="886531"/>
        <a:ext cx="2810360" cy="174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43481-DA03-124D-8ABE-5621C1E38CAE}">
      <dsp:nvSpPr>
        <dsp:cNvPr id="0" name=""/>
        <dsp:cNvSpPr/>
      </dsp:nvSpPr>
      <dsp:spPr>
        <a:xfrm>
          <a:off x="3364992" y="2124"/>
          <a:ext cx="3785616" cy="140228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l-GR" sz="1700" kern="1200" dirty="0"/>
            <a:t>Το ερωτηματολόγιο μετρά έννοιες, οι </a:t>
          </a:r>
          <a:r>
            <a:rPr lang="el-GR" sz="1700" kern="1200"/>
            <a:t>οποίες  αποτελούνται </a:t>
          </a:r>
          <a:r>
            <a:rPr lang="el-GR" sz="1700" kern="1200" dirty="0"/>
            <a:t>από στοιχεία (</a:t>
          </a:r>
          <a:r>
            <a:rPr lang="en-US" sz="1700" kern="1200" dirty="0"/>
            <a:t>items)</a:t>
          </a:r>
        </a:p>
      </dsp:txBody>
      <dsp:txXfrm>
        <a:off x="3433446" y="70578"/>
        <a:ext cx="3648708" cy="1265378"/>
      </dsp:txXfrm>
    </dsp:sp>
    <dsp:sp modelId="{0670072A-FE39-E243-B744-32FD751546CE}">
      <dsp:nvSpPr>
        <dsp:cNvPr id="0" name=""/>
        <dsp:cNvSpPr/>
      </dsp:nvSpPr>
      <dsp:spPr>
        <a:xfrm>
          <a:off x="3364992" y="1474525"/>
          <a:ext cx="3785616" cy="140228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l-GR" sz="1700" kern="1200"/>
            <a:t>Ο ερευνητής μπορεί να χρησιμοποιήσει διάφορες κλίμακες από διαφορετικά ερωτηματολόγια ανάλογα με τις έννοιες που θέλει να ερευνήσει</a:t>
          </a:r>
          <a:endParaRPr lang="en-US" sz="1700" kern="1200"/>
        </a:p>
      </dsp:txBody>
      <dsp:txXfrm>
        <a:off x="3433446" y="1542979"/>
        <a:ext cx="3648708" cy="1265378"/>
      </dsp:txXfrm>
    </dsp:sp>
    <dsp:sp modelId="{90C1BFEC-B500-0946-814F-E967B661A32D}">
      <dsp:nvSpPr>
        <dsp:cNvPr id="0" name=""/>
        <dsp:cNvSpPr/>
      </dsp:nvSpPr>
      <dsp:spPr>
        <a:xfrm>
          <a:off x="3364992" y="2946926"/>
          <a:ext cx="3785616" cy="140228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l-GR" sz="1700" kern="1200"/>
            <a:t>Η κάθε έννοια εξετάζεται από συγκεκριμένες κλίμακες</a:t>
          </a:r>
          <a:endParaRPr lang="en-US" sz="1700" kern="1200"/>
        </a:p>
      </dsp:txBody>
      <dsp:txXfrm>
        <a:off x="3433446" y="3015380"/>
        <a:ext cx="3648708" cy="1265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B2936-9760-44CC-9EF8-9EFB3531FA38}">
      <dsp:nvSpPr>
        <dsp:cNvPr id="0" name=""/>
        <dsp:cNvSpPr/>
      </dsp:nvSpPr>
      <dsp:spPr>
        <a:xfrm>
          <a:off x="2044800" y="17443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F6CA8-F8D0-45C7-BB74-DC6824C9EC9E}">
      <dsp:nvSpPr>
        <dsp:cNvPr id="0" name=""/>
        <dsp:cNvSpPr/>
      </dsp:nvSpPr>
      <dsp:spPr>
        <a:xfrm>
          <a:off x="2512800" y="642438"/>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5D502E-4106-499F-91E4-23368851DE19}">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90000"/>
            </a:lnSpc>
            <a:spcBef>
              <a:spcPct val="0"/>
            </a:spcBef>
            <a:spcAft>
              <a:spcPct val="35000"/>
            </a:spcAft>
            <a:buNone/>
            <a:defRPr cap="all"/>
          </a:pPr>
          <a:r>
            <a:rPr lang="en-US" sz="3800" kern="1200"/>
            <a:t>Lime survey</a:t>
          </a:r>
        </a:p>
      </dsp:txBody>
      <dsp:txXfrm>
        <a:off x="1342800" y="3054438"/>
        <a:ext cx="3600000" cy="720000"/>
      </dsp:txXfrm>
    </dsp:sp>
    <dsp:sp modelId="{70EE194A-76FE-453A-A5CE-FA19F6EDAC5E}">
      <dsp:nvSpPr>
        <dsp:cNvPr id="0" name=""/>
        <dsp:cNvSpPr/>
      </dsp:nvSpPr>
      <dsp:spPr>
        <a:xfrm>
          <a:off x="6274800" y="17443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37B7B-66BF-4374-871F-A9BA8D4887F7}">
      <dsp:nvSpPr>
        <dsp:cNvPr id="0" name=""/>
        <dsp:cNvSpPr/>
      </dsp:nvSpPr>
      <dsp:spPr>
        <a:xfrm>
          <a:off x="6742800" y="642438"/>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73EFB0-0D2D-4B88-B0E2-5FD92BBC8DDF}">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90000"/>
            </a:lnSpc>
            <a:spcBef>
              <a:spcPct val="0"/>
            </a:spcBef>
            <a:spcAft>
              <a:spcPct val="35000"/>
            </a:spcAft>
            <a:buNone/>
            <a:defRPr cap="all"/>
          </a:pPr>
          <a:r>
            <a:rPr lang="en-US" sz="3800" kern="1200"/>
            <a:t>Google forms</a:t>
          </a:r>
        </a:p>
      </dsp:txBody>
      <dsp:txXfrm>
        <a:off x="5572800" y="3054438"/>
        <a:ext cx="36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3357F-1261-3B4F-9698-0E3EF0313F3B}">
      <dsp:nvSpPr>
        <dsp:cNvPr id="0" name=""/>
        <dsp:cNvSpPr/>
      </dsp:nvSpPr>
      <dsp:spPr>
        <a:xfrm>
          <a:off x="482328" y="118"/>
          <a:ext cx="6922042" cy="21112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l-GR" sz="6500" b="1" kern="1200"/>
            <a:t>Ερωτήσεις:</a:t>
          </a:r>
          <a:endParaRPr lang="en-US" sz="6500" kern="1200"/>
        </a:p>
      </dsp:txBody>
      <dsp:txXfrm>
        <a:off x="482328" y="118"/>
        <a:ext cx="6922042" cy="2111222"/>
      </dsp:txXfrm>
    </dsp:sp>
    <dsp:sp modelId="{7172915B-F2DE-9448-A83F-3EE0B8ACE81B}">
      <dsp:nvSpPr>
        <dsp:cNvPr id="0" name=""/>
        <dsp:cNvSpPr/>
      </dsp:nvSpPr>
      <dsp:spPr>
        <a:xfrm>
          <a:off x="482328" y="2976596"/>
          <a:ext cx="6922042" cy="21112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l-GR" sz="6500" kern="1200"/>
            <a:t>Ανοικτές – κλειστές </a:t>
          </a:r>
          <a:r>
            <a:rPr lang="el-GR" sz="6500" b="1" kern="1200"/>
            <a:t> </a:t>
          </a:r>
          <a:endParaRPr lang="en-US" sz="6500" kern="1200"/>
        </a:p>
      </dsp:txBody>
      <dsp:txXfrm>
        <a:off x="482328" y="2976596"/>
        <a:ext cx="6922042" cy="21112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D3E11-1183-ED4A-8077-FD38F9318C11}">
      <dsp:nvSpPr>
        <dsp:cNvPr id="0" name=""/>
        <dsp:cNvSpPr/>
      </dsp:nvSpPr>
      <dsp:spPr>
        <a:xfrm>
          <a:off x="3694002" y="2528887"/>
          <a:ext cx="498695" cy="2144389"/>
        </a:xfrm>
        <a:custGeom>
          <a:avLst/>
          <a:gdLst/>
          <a:ahLst/>
          <a:cxnLst/>
          <a:rect l="0" t="0" r="0" b="0"/>
          <a:pathLst>
            <a:path>
              <a:moveTo>
                <a:pt x="0" y="0"/>
              </a:moveTo>
              <a:lnTo>
                <a:pt x="249347" y="0"/>
              </a:lnTo>
              <a:lnTo>
                <a:pt x="249347" y="2144389"/>
              </a:lnTo>
              <a:lnTo>
                <a:pt x="498695" y="214438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AC92AA-1545-1743-ACCB-B4ABDE503D05}">
      <dsp:nvSpPr>
        <dsp:cNvPr id="0" name=""/>
        <dsp:cNvSpPr/>
      </dsp:nvSpPr>
      <dsp:spPr>
        <a:xfrm>
          <a:off x="3694002" y="2528887"/>
          <a:ext cx="498695" cy="1072194"/>
        </a:xfrm>
        <a:custGeom>
          <a:avLst/>
          <a:gdLst/>
          <a:ahLst/>
          <a:cxnLst/>
          <a:rect l="0" t="0" r="0" b="0"/>
          <a:pathLst>
            <a:path>
              <a:moveTo>
                <a:pt x="0" y="0"/>
              </a:moveTo>
              <a:lnTo>
                <a:pt x="249347" y="0"/>
              </a:lnTo>
              <a:lnTo>
                <a:pt x="249347" y="1072194"/>
              </a:lnTo>
              <a:lnTo>
                <a:pt x="498695" y="107219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AF90A2-02F4-D64B-AA0F-EAC24518544B}">
      <dsp:nvSpPr>
        <dsp:cNvPr id="0" name=""/>
        <dsp:cNvSpPr/>
      </dsp:nvSpPr>
      <dsp:spPr>
        <a:xfrm>
          <a:off x="3694002" y="2483167"/>
          <a:ext cx="498695" cy="91440"/>
        </a:xfrm>
        <a:custGeom>
          <a:avLst/>
          <a:gdLst/>
          <a:ahLst/>
          <a:cxnLst/>
          <a:rect l="0" t="0" r="0" b="0"/>
          <a:pathLst>
            <a:path>
              <a:moveTo>
                <a:pt x="0" y="45720"/>
              </a:moveTo>
              <a:lnTo>
                <a:pt x="498695" y="4572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1A9EC-F4FF-7147-A857-C991AFC3209B}">
      <dsp:nvSpPr>
        <dsp:cNvPr id="0" name=""/>
        <dsp:cNvSpPr/>
      </dsp:nvSpPr>
      <dsp:spPr>
        <a:xfrm>
          <a:off x="3694002" y="1456692"/>
          <a:ext cx="498695" cy="1072194"/>
        </a:xfrm>
        <a:custGeom>
          <a:avLst/>
          <a:gdLst/>
          <a:ahLst/>
          <a:cxnLst/>
          <a:rect l="0" t="0" r="0" b="0"/>
          <a:pathLst>
            <a:path>
              <a:moveTo>
                <a:pt x="0" y="1072194"/>
              </a:moveTo>
              <a:lnTo>
                <a:pt x="249347" y="1072194"/>
              </a:lnTo>
              <a:lnTo>
                <a:pt x="249347" y="0"/>
              </a:lnTo>
              <a:lnTo>
                <a:pt x="498695"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059B99-5D24-F242-9998-DFAFCCDA9D2F}">
      <dsp:nvSpPr>
        <dsp:cNvPr id="0" name=""/>
        <dsp:cNvSpPr/>
      </dsp:nvSpPr>
      <dsp:spPr>
        <a:xfrm>
          <a:off x="3694002" y="384498"/>
          <a:ext cx="498695" cy="2144389"/>
        </a:xfrm>
        <a:custGeom>
          <a:avLst/>
          <a:gdLst/>
          <a:ahLst/>
          <a:cxnLst/>
          <a:rect l="0" t="0" r="0" b="0"/>
          <a:pathLst>
            <a:path>
              <a:moveTo>
                <a:pt x="0" y="2144389"/>
              </a:moveTo>
              <a:lnTo>
                <a:pt x="249347" y="2144389"/>
              </a:lnTo>
              <a:lnTo>
                <a:pt x="249347" y="0"/>
              </a:lnTo>
              <a:lnTo>
                <a:pt x="498695"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7BB19C-822A-7447-B0BE-C4B0497ED314}">
      <dsp:nvSpPr>
        <dsp:cNvPr id="0" name=""/>
        <dsp:cNvSpPr/>
      </dsp:nvSpPr>
      <dsp:spPr>
        <a:xfrm>
          <a:off x="1200526" y="2148632"/>
          <a:ext cx="2493475" cy="76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b="1" kern="1200"/>
            <a:t>Τύποι ερωτήσεων</a:t>
          </a:r>
          <a:endParaRPr lang="en-US" sz="2500" kern="1200"/>
        </a:p>
      </dsp:txBody>
      <dsp:txXfrm>
        <a:off x="1200526" y="2148632"/>
        <a:ext cx="2493475" cy="760510"/>
      </dsp:txXfrm>
    </dsp:sp>
    <dsp:sp modelId="{BD6F6213-C25C-6247-9E9D-A55D783970E2}">
      <dsp:nvSpPr>
        <dsp:cNvPr id="0" name=""/>
        <dsp:cNvSpPr/>
      </dsp:nvSpPr>
      <dsp:spPr>
        <a:xfrm>
          <a:off x="4192697" y="4243"/>
          <a:ext cx="2493475" cy="76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a:t>Προσωπικές πληροφορίες </a:t>
          </a:r>
          <a:endParaRPr lang="en-US" sz="2500" kern="1200"/>
        </a:p>
      </dsp:txBody>
      <dsp:txXfrm>
        <a:off x="4192697" y="4243"/>
        <a:ext cx="2493475" cy="760510"/>
      </dsp:txXfrm>
    </dsp:sp>
    <dsp:sp modelId="{6D8AECCF-87FE-604F-B386-5E98211ECF77}">
      <dsp:nvSpPr>
        <dsp:cNvPr id="0" name=""/>
        <dsp:cNvSpPr/>
      </dsp:nvSpPr>
      <dsp:spPr>
        <a:xfrm>
          <a:off x="4192697" y="1076437"/>
          <a:ext cx="2493475" cy="76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a:t>Στάσεις</a:t>
          </a:r>
          <a:endParaRPr lang="en-US" sz="2500" kern="1200"/>
        </a:p>
      </dsp:txBody>
      <dsp:txXfrm>
        <a:off x="4192697" y="1076437"/>
        <a:ext cx="2493475" cy="760510"/>
      </dsp:txXfrm>
    </dsp:sp>
    <dsp:sp modelId="{4FC82B82-D060-334D-BD90-287FE0DA919C}">
      <dsp:nvSpPr>
        <dsp:cNvPr id="0" name=""/>
        <dsp:cNvSpPr/>
      </dsp:nvSpPr>
      <dsp:spPr>
        <a:xfrm>
          <a:off x="4192697" y="2148632"/>
          <a:ext cx="2493475" cy="76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a:t>Πεποιθήσεις</a:t>
          </a:r>
          <a:endParaRPr lang="en-US" sz="2500" kern="1200"/>
        </a:p>
      </dsp:txBody>
      <dsp:txXfrm>
        <a:off x="4192697" y="2148632"/>
        <a:ext cx="2493475" cy="760510"/>
      </dsp:txXfrm>
    </dsp:sp>
    <dsp:sp modelId="{2AB00A03-2EA6-B041-A124-BAC0879C921E}">
      <dsp:nvSpPr>
        <dsp:cNvPr id="0" name=""/>
        <dsp:cNvSpPr/>
      </dsp:nvSpPr>
      <dsp:spPr>
        <a:xfrm>
          <a:off x="4192697" y="3220827"/>
          <a:ext cx="2493475" cy="76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a:t>Αξίες </a:t>
          </a:r>
          <a:endParaRPr lang="en-US" sz="2500" kern="1200"/>
        </a:p>
      </dsp:txBody>
      <dsp:txXfrm>
        <a:off x="4192697" y="3220827"/>
        <a:ext cx="2493475" cy="760510"/>
      </dsp:txXfrm>
    </dsp:sp>
    <dsp:sp modelId="{A6E74B10-C35E-CF42-A426-0C46FFC46CED}">
      <dsp:nvSpPr>
        <dsp:cNvPr id="0" name=""/>
        <dsp:cNvSpPr/>
      </dsp:nvSpPr>
      <dsp:spPr>
        <a:xfrm>
          <a:off x="4192697" y="4293021"/>
          <a:ext cx="2493475" cy="76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a:t>Γνώσεις </a:t>
          </a:r>
          <a:endParaRPr lang="en-US" sz="2500" kern="1200"/>
        </a:p>
      </dsp:txBody>
      <dsp:txXfrm>
        <a:off x="4192697" y="4293021"/>
        <a:ext cx="2493475" cy="7605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03FBA-E0E5-924C-BE9A-D5C980A2BEB0}" type="datetimeFigureOut">
              <a:rPr lang="el-GR" smtClean="0"/>
              <a:t>30/10/24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376E3-54EF-DD44-9D4E-0E8DE15C37B3}" type="slidenum">
              <a:rPr lang="el-GR" smtClean="0"/>
              <a:t>‹#›</a:t>
            </a:fld>
            <a:endParaRPr lang="el-GR"/>
          </a:p>
        </p:txBody>
      </p:sp>
    </p:spTree>
    <p:extLst>
      <p:ext uri="{BB962C8B-B14F-4D97-AF65-F5344CB8AC3E}">
        <p14:creationId xmlns:p14="http://schemas.microsoft.com/office/powerpoint/2010/main" val="174010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51BD395-D6B1-E390-60E7-0984EC5DE9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9FA3B950-A675-8D40-8E42-B0310E4474A3}" type="slidenum">
              <a:rPr lang="en-GB" altLang="en-US">
                <a:latin typeface="Times New Roman" panose="02020603050405020304" pitchFamily="18" charset="0"/>
              </a:rPr>
              <a:pPr/>
              <a:t>18</a:t>
            </a:fld>
            <a:endParaRPr lang="en-GB" altLang="en-US">
              <a:latin typeface="Times New Roman" panose="02020603050405020304" pitchFamily="18" charset="0"/>
            </a:endParaRPr>
          </a:p>
        </p:txBody>
      </p:sp>
      <p:sp>
        <p:nvSpPr>
          <p:cNvPr id="29698" name="Slide Image Placeholder 1">
            <a:extLst>
              <a:ext uri="{FF2B5EF4-FFF2-40B4-BE49-F238E27FC236}">
                <a16:creationId xmlns:a16="http://schemas.microsoft.com/office/drawing/2014/main" id="{38488E0F-5CC1-BFD0-E90B-58F7E0CF2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B441EDC-E547-D79C-248B-8EAAE52CE0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7A8A40D9-8735-4877-EB49-7E3E31FF5A93}"/>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80983A25-5718-2340-B5FA-8CFD05D4C3CF}" type="slidenum">
              <a:rPr lang="en-GB" altLang="en-US" sz="1300">
                <a:latin typeface="Times New Roman" panose="02020603050405020304" pitchFamily="18" charset="0"/>
              </a:rPr>
              <a:pPr algn="r"/>
              <a:t>18</a:t>
            </a:fld>
            <a:endParaRPr lang="en-GB" altLang="en-US"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7A19BAB-D6CA-6311-80EB-326F35D98B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1FC0F628-2410-CF49-9CF6-F1ED67D1F04F}" type="slidenum">
              <a:rPr lang="en-GB" altLang="en-US">
                <a:latin typeface="Times New Roman" panose="02020603050405020304" pitchFamily="18" charset="0"/>
              </a:rPr>
              <a:pPr/>
              <a:t>27</a:t>
            </a:fld>
            <a:endParaRPr lang="en-GB" altLang="en-US">
              <a:latin typeface="Times New Roman" panose="02020603050405020304" pitchFamily="18" charset="0"/>
            </a:endParaRPr>
          </a:p>
        </p:txBody>
      </p:sp>
      <p:sp>
        <p:nvSpPr>
          <p:cNvPr id="60418" name="Slide Image Placeholder 1">
            <a:extLst>
              <a:ext uri="{FF2B5EF4-FFF2-40B4-BE49-F238E27FC236}">
                <a16:creationId xmlns:a16="http://schemas.microsoft.com/office/drawing/2014/main" id="{B02DCEF1-D912-C745-00B1-39FD0BA46E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60E3009-7E40-C027-0D06-D83EBF7EE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7E593791-CEFD-A11F-226A-66A7632884CA}"/>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004584F9-BB7D-724A-90F8-9C56748EB1CB}" type="slidenum">
              <a:rPr lang="en-GB" altLang="en-US" sz="1300">
                <a:latin typeface="Times New Roman" panose="02020603050405020304" pitchFamily="18" charset="0"/>
              </a:rPr>
              <a:pPr algn="r"/>
              <a:t>27</a:t>
            </a:fld>
            <a:endParaRPr lang="en-GB" altLang="en-US" sz="13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706CA64B-D5D7-FE5F-3883-36AA7A0603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5D77F331-F42C-6E42-91D0-47622B2386CB}" type="slidenum">
              <a:rPr lang="en-GB" altLang="en-US">
                <a:latin typeface="Times New Roman" panose="02020603050405020304" pitchFamily="18" charset="0"/>
              </a:rPr>
              <a:pPr/>
              <a:t>28</a:t>
            </a:fld>
            <a:endParaRPr lang="en-GB" altLang="en-US">
              <a:latin typeface="Times New Roman" panose="02020603050405020304" pitchFamily="18" charset="0"/>
            </a:endParaRPr>
          </a:p>
        </p:txBody>
      </p:sp>
      <p:sp>
        <p:nvSpPr>
          <p:cNvPr id="62466" name="Slide Image Placeholder 1">
            <a:extLst>
              <a:ext uri="{FF2B5EF4-FFF2-40B4-BE49-F238E27FC236}">
                <a16:creationId xmlns:a16="http://schemas.microsoft.com/office/drawing/2014/main" id="{6E8C64F3-6C00-4174-A1DE-0A999B1A2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F0DCAB40-7765-DAE0-BAE3-1EC529E4F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425438EF-B15D-3AF6-4C0D-6E6A01156299}"/>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9418B958-2853-F84A-A4DF-DD857751F7EF}" type="slidenum">
              <a:rPr lang="en-GB" altLang="en-US" sz="1300">
                <a:latin typeface="Times New Roman" panose="02020603050405020304" pitchFamily="18" charset="0"/>
              </a:rPr>
              <a:pPr algn="r"/>
              <a:t>28</a:t>
            </a:fld>
            <a:endParaRPr lang="en-GB" altLang="en-US" sz="13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0CDE8256-C3EF-8653-94D8-FD9842C2F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A00966B7-319B-8645-A4C8-88E08EC017B3}" type="slidenum">
              <a:rPr lang="en-GB" altLang="en-US">
                <a:latin typeface="Times New Roman" panose="02020603050405020304" pitchFamily="18" charset="0"/>
              </a:rPr>
              <a:pPr/>
              <a:t>29</a:t>
            </a:fld>
            <a:endParaRPr lang="en-GB" altLang="en-US">
              <a:latin typeface="Times New Roman" panose="02020603050405020304" pitchFamily="18" charset="0"/>
            </a:endParaRPr>
          </a:p>
        </p:txBody>
      </p:sp>
      <p:sp>
        <p:nvSpPr>
          <p:cNvPr id="66562" name="Slide Image Placeholder 1">
            <a:extLst>
              <a:ext uri="{FF2B5EF4-FFF2-40B4-BE49-F238E27FC236}">
                <a16:creationId xmlns:a16="http://schemas.microsoft.com/office/drawing/2014/main" id="{62A94F71-5568-ABBA-A91F-730717CCB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21F5E5D-88F3-4F7A-CDFA-0D356BF2E2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7E189FF0-BDB6-FA12-577E-CEE886572FD0}"/>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FEE66DB5-FC8C-194D-9CBC-EA6C347A9F97}" type="slidenum">
              <a:rPr lang="en-GB" altLang="en-US" sz="1300">
                <a:latin typeface="Times New Roman" panose="02020603050405020304" pitchFamily="18" charset="0"/>
              </a:rPr>
              <a:pPr algn="r"/>
              <a:t>29</a:t>
            </a:fld>
            <a:endParaRPr lang="en-GB" altLang="en-US" sz="13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EC7B5C0E-B112-63C3-543F-A29436E4D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563457FF-B938-E24B-9B8D-7D6484B63CCC}" type="slidenum">
              <a:rPr lang="en-GB" altLang="en-US">
                <a:latin typeface="Times New Roman" panose="02020603050405020304" pitchFamily="18" charset="0"/>
              </a:rPr>
              <a:pPr/>
              <a:t>30</a:t>
            </a:fld>
            <a:endParaRPr lang="en-GB" altLang="en-US">
              <a:latin typeface="Times New Roman" panose="02020603050405020304" pitchFamily="18" charset="0"/>
            </a:endParaRPr>
          </a:p>
        </p:txBody>
      </p:sp>
      <p:sp>
        <p:nvSpPr>
          <p:cNvPr id="68610" name="Slide Image Placeholder 1">
            <a:extLst>
              <a:ext uri="{FF2B5EF4-FFF2-40B4-BE49-F238E27FC236}">
                <a16:creationId xmlns:a16="http://schemas.microsoft.com/office/drawing/2014/main" id="{1E445580-9FD2-598B-2DF1-801CEA951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D7EAB6C-95A2-604B-2845-859BFE112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07AC6682-0673-57A7-F27B-DEDF49519B92}"/>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E1D721A2-7267-E949-AD6E-876CC6ED7235}" type="slidenum">
              <a:rPr lang="en-GB" altLang="en-US" sz="1300">
                <a:latin typeface="Times New Roman" panose="02020603050405020304" pitchFamily="18" charset="0"/>
              </a:rPr>
              <a:pPr algn="r"/>
              <a:t>30</a:t>
            </a:fld>
            <a:endParaRPr lang="en-GB" altLang="en-US" sz="13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2E97DA6E-FC38-B6ED-2EAD-30E11CB8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448E697D-AEAB-924B-BB3C-177B2B9EE093}" type="slidenum">
              <a:rPr lang="en-GB" altLang="en-US">
                <a:latin typeface="Times New Roman" panose="02020603050405020304" pitchFamily="18" charset="0"/>
              </a:rPr>
              <a:pPr/>
              <a:t>31</a:t>
            </a:fld>
            <a:endParaRPr lang="en-GB" altLang="en-US">
              <a:latin typeface="Times New Roman" panose="02020603050405020304" pitchFamily="18" charset="0"/>
            </a:endParaRPr>
          </a:p>
        </p:txBody>
      </p:sp>
      <p:sp>
        <p:nvSpPr>
          <p:cNvPr id="72706" name="Slide Image Placeholder 1">
            <a:extLst>
              <a:ext uri="{FF2B5EF4-FFF2-40B4-BE49-F238E27FC236}">
                <a16:creationId xmlns:a16="http://schemas.microsoft.com/office/drawing/2014/main" id="{8529C21B-DD28-4F35-30B6-AF1F25C40F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069DCB02-AB79-3E16-4642-D9752A947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6F3E8D05-60D5-0010-98B4-4DD0C35043C8}"/>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14222A0A-8FCA-B345-B0A5-F466BA048D11}" type="slidenum">
              <a:rPr lang="en-GB" altLang="en-US" sz="1300">
                <a:latin typeface="Times New Roman" panose="02020603050405020304" pitchFamily="18" charset="0"/>
              </a:rPr>
              <a:pPr algn="r"/>
              <a:t>31</a:t>
            </a:fld>
            <a:endParaRPr lang="en-GB" altLang="en-US" sz="13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415789C4-4374-9BAA-7D85-5492C0171D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6E977177-4AB9-454A-844C-E84B130E351D}" type="slidenum">
              <a:rPr lang="en-GB" altLang="en-US">
                <a:latin typeface="Times New Roman" panose="02020603050405020304" pitchFamily="18" charset="0"/>
              </a:rPr>
              <a:pPr/>
              <a:t>32</a:t>
            </a:fld>
            <a:endParaRPr lang="en-GB" altLang="en-US">
              <a:latin typeface="Times New Roman" panose="02020603050405020304" pitchFamily="18" charset="0"/>
            </a:endParaRPr>
          </a:p>
        </p:txBody>
      </p:sp>
      <p:sp>
        <p:nvSpPr>
          <p:cNvPr id="74754" name="Slide Image Placeholder 1">
            <a:extLst>
              <a:ext uri="{FF2B5EF4-FFF2-40B4-BE49-F238E27FC236}">
                <a16:creationId xmlns:a16="http://schemas.microsoft.com/office/drawing/2014/main" id="{16138B71-EEB9-0129-AA78-F1FAADAC5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98856BB-5268-7DEA-9340-4C38D93D2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FA8D4001-57C1-9AA1-70E1-1345092A8579}"/>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70961BF7-DB4E-1F43-ACEC-58DD8F8D8BBA}" type="slidenum">
              <a:rPr lang="en-GB" altLang="en-US" sz="1300">
                <a:latin typeface="Times New Roman" panose="02020603050405020304" pitchFamily="18" charset="0"/>
              </a:rPr>
              <a:pPr algn="r"/>
              <a:t>32</a:t>
            </a:fld>
            <a:endParaRPr lang="en-GB" altLang="en-US" sz="13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26EBE877-4686-DD72-56A7-EFF3E81952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B46865F3-386F-5548-8AF8-1A3CE928ED85}" type="slidenum">
              <a:rPr lang="en-GB" altLang="en-US">
                <a:latin typeface="Times New Roman" panose="02020603050405020304" pitchFamily="18" charset="0"/>
              </a:rPr>
              <a:pPr/>
              <a:t>33</a:t>
            </a:fld>
            <a:endParaRPr lang="en-GB" altLang="en-US">
              <a:latin typeface="Times New Roman" panose="02020603050405020304" pitchFamily="18" charset="0"/>
            </a:endParaRPr>
          </a:p>
        </p:txBody>
      </p:sp>
      <p:sp>
        <p:nvSpPr>
          <p:cNvPr id="78850" name="Slide Image Placeholder 1">
            <a:extLst>
              <a:ext uri="{FF2B5EF4-FFF2-40B4-BE49-F238E27FC236}">
                <a16:creationId xmlns:a16="http://schemas.microsoft.com/office/drawing/2014/main" id="{B4833468-5FF9-6C3E-BA35-0488B8029A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660BFBA2-F634-472A-E43A-3C40C9618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9682B534-E6E4-A82F-B8C0-C4B5ECA5BE18}"/>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B5231A6C-2F94-4844-86FF-1587F3122F1B}" type="slidenum">
              <a:rPr lang="en-GB" altLang="en-US" sz="1300">
                <a:latin typeface="Times New Roman" panose="02020603050405020304" pitchFamily="18" charset="0"/>
              </a:rPr>
              <a:pPr algn="r"/>
              <a:t>33</a:t>
            </a:fld>
            <a:endParaRPr lang="en-GB" altLang="en-US" sz="13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D71953E5-54D1-17D6-1919-CBE5DE7B26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21CF4CB7-1C1F-2B44-A097-3472B7B50B15}" type="slidenum">
              <a:rPr lang="en-GB" altLang="en-US">
                <a:latin typeface="Times New Roman" panose="02020603050405020304" pitchFamily="18" charset="0"/>
              </a:rPr>
              <a:pPr/>
              <a:t>34</a:t>
            </a:fld>
            <a:endParaRPr lang="en-GB" altLang="en-US">
              <a:latin typeface="Times New Roman" panose="02020603050405020304" pitchFamily="18" charset="0"/>
            </a:endParaRPr>
          </a:p>
        </p:txBody>
      </p:sp>
      <p:sp>
        <p:nvSpPr>
          <p:cNvPr id="80898" name="Slide Image Placeholder 1">
            <a:extLst>
              <a:ext uri="{FF2B5EF4-FFF2-40B4-BE49-F238E27FC236}">
                <a16:creationId xmlns:a16="http://schemas.microsoft.com/office/drawing/2014/main" id="{5A625665-EC0F-1F25-07CD-61934AB91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E5E3B3F-9301-EB37-3F74-2CED98A49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A5D0C381-0CFF-2739-6019-0E3D5F3E7B58}"/>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CA88A4D9-371E-9B41-BA43-2A39F602EDCD}" type="slidenum">
              <a:rPr lang="en-GB" altLang="en-US" sz="1300">
                <a:latin typeface="Times New Roman" panose="02020603050405020304" pitchFamily="18" charset="0"/>
              </a:rPr>
              <a:pPr algn="r"/>
              <a:t>34</a:t>
            </a:fld>
            <a:endParaRPr lang="en-GB" altLang="en-US" sz="13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D2E96C51-3AA0-7AF6-6F05-2C6115C60D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3715800D-EDFF-7F41-834D-8E10960814E7}" type="slidenum">
              <a:rPr lang="en-GB" altLang="en-US">
                <a:latin typeface="Times New Roman" panose="02020603050405020304" pitchFamily="18" charset="0"/>
              </a:rPr>
              <a:pPr/>
              <a:t>35</a:t>
            </a:fld>
            <a:endParaRPr lang="en-GB" altLang="en-US">
              <a:latin typeface="Times New Roman" panose="02020603050405020304" pitchFamily="18" charset="0"/>
            </a:endParaRPr>
          </a:p>
        </p:txBody>
      </p:sp>
      <p:sp>
        <p:nvSpPr>
          <p:cNvPr id="84994" name="Slide Image Placeholder 1">
            <a:extLst>
              <a:ext uri="{FF2B5EF4-FFF2-40B4-BE49-F238E27FC236}">
                <a16:creationId xmlns:a16="http://schemas.microsoft.com/office/drawing/2014/main" id="{566BE397-E683-FDBA-7504-9471F364C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CB28FD5-2C66-F02E-4FE4-0ABAB3D535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4996" name="Slide Number Placeholder 3">
            <a:extLst>
              <a:ext uri="{FF2B5EF4-FFF2-40B4-BE49-F238E27FC236}">
                <a16:creationId xmlns:a16="http://schemas.microsoft.com/office/drawing/2014/main" id="{CD089345-C59B-40F9-0D9D-F625F07ED2AE}"/>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C32315B6-7064-FD48-8CFB-70BDB99034AD}" type="slidenum">
              <a:rPr lang="en-GB" altLang="en-US" sz="1300">
                <a:latin typeface="Times New Roman" panose="02020603050405020304" pitchFamily="18" charset="0"/>
              </a:rPr>
              <a:pPr algn="r"/>
              <a:t>35</a:t>
            </a:fld>
            <a:endParaRPr lang="en-GB" altLang="en-US" sz="13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985F4A68-F544-0347-2E00-D77033C99A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E03F4B8D-8DDE-7A43-91BA-C2BC66F9C2E7}" type="slidenum">
              <a:rPr lang="en-GB" altLang="en-US">
                <a:latin typeface="Times New Roman" panose="02020603050405020304" pitchFamily="18" charset="0"/>
              </a:rPr>
              <a:pPr/>
              <a:t>36</a:t>
            </a:fld>
            <a:endParaRPr lang="en-GB" altLang="en-US">
              <a:latin typeface="Times New Roman" panose="02020603050405020304" pitchFamily="18" charset="0"/>
            </a:endParaRPr>
          </a:p>
        </p:txBody>
      </p:sp>
      <p:sp>
        <p:nvSpPr>
          <p:cNvPr id="87042" name="Slide Image Placeholder 1">
            <a:extLst>
              <a:ext uri="{FF2B5EF4-FFF2-40B4-BE49-F238E27FC236}">
                <a16:creationId xmlns:a16="http://schemas.microsoft.com/office/drawing/2014/main" id="{8D94C03F-83C6-83DC-47E4-2B99AC14A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B761239-8BA3-22C0-15A3-DFA625799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7044" name="Slide Number Placeholder 3">
            <a:extLst>
              <a:ext uri="{FF2B5EF4-FFF2-40B4-BE49-F238E27FC236}">
                <a16:creationId xmlns:a16="http://schemas.microsoft.com/office/drawing/2014/main" id="{377D0BDF-71E8-B02F-88C8-9FA64D59D47C}"/>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4242352F-A540-FF4C-8FEC-FBCEDC39FF25}" type="slidenum">
              <a:rPr lang="en-GB" altLang="en-US" sz="1300">
                <a:latin typeface="Times New Roman" panose="02020603050405020304" pitchFamily="18" charset="0"/>
              </a:rPr>
              <a:pPr algn="r"/>
              <a:t>36</a:t>
            </a:fld>
            <a:endParaRPr lang="en-GB" altLang="en-US" sz="13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A80DBC6-739E-0496-7AA6-E15D6583C6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D79BBE5A-D747-2244-AEA2-6F0BF8DD6B28}" type="slidenum">
              <a:rPr lang="en-GB" altLang="en-US">
                <a:latin typeface="Times New Roman" panose="02020603050405020304" pitchFamily="18" charset="0"/>
              </a:rPr>
              <a:pPr/>
              <a:t>19</a:t>
            </a:fld>
            <a:endParaRPr lang="en-GB" altLang="en-US">
              <a:latin typeface="Times New Roman" panose="02020603050405020304" pitchFamily="18" charset="0"/>
            </a:endParaRPr>
          </a:p>
        </p:txBody>
      </p:sp>
      <p:sp>
        <p:nvSpPr>
          <p:cNvPr id="31746" name="Slide Image Placeholder 1">
            <a:extLst>
              <a:ext uri="{FF2B5EF4-FFF2-40B4-BE49-F238E27FC236}">
                <a16:creationId xmlns:a16="http://schemas.microsoft.com/office/drawing/2014/main" id="{530E1765-07F4-4B41-91EE-B6B36E577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E849F77-4918-769F-9855-6C0F6CB888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17DB3D57-8895-54D3-EF52-D295D7865422}"/>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76E34440-C192-DB47-9B89-1DF5B59CE746}" type="slidenum">
              <a:rPr lang="en-GB" altLang="en-US" sz="1300">
                <a:latin typeface="Times New Roman" panose="02020603050405020304" pitchFamily="18" charset="0"/>
              </a:rPr>
              <a:pPr algn="r"/>
              <a:t>19</a:t>
            </a:fld>
            <a:endParaRPr lang="en-GB" altLang="en-US" sz="130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5FF6B2ED-AE0D-36C6-3D3C-DE32A82467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07DFE0F5-C890-3B48-8E6F-4D3B1BA330FC}" type="slidenum">
              <a:rPr lang="en-GB" altLang="en-US">
                <a:latin typeface="Times New Roman" panose="02020603050405020304" pitchFamily="18" charset="0"/>
              </a:rPr>
              <a:pPr/>
              <a:t>37</a:t>
            </a:fld>
            <a:endParaRPr lang="en-GB" altLang="en-US">
              <a:latin typeface="Times New Roman" panose="02020603050405020304" pitchFamily="18" charset="0"/>
            </a:endParaRPr>
          </a:p>
        </p:txBody>
      </p:sp>
      <p:sp>
        <p:nvSpPr>
          <p:cNvPr id="89090" name="Slide Image Placeholder 1">
            <a:extLst>
              <a:ext uri="{FF2B5EF4-FFF2-40B4-BE49-F238E27FC236}">
                <a16:creationId xmlns:a16="http://schemas.microsoft.com/office/drawing/2014/main" id="{98CD36D7-B05B-2F65-76A9-D365C45EB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0BC8DBE-099E-E630-EC22-202705325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9092" name="Slide Number Placeholder 3">
            <a:extLst>
              <a:ext uri="{FF2B5EF4-FFF2-40B4-BE49-F238E27FC236}">
                <a16:creationId xmlns:a16="http://schemas.microsoft.com/office/drawing/2014/main" id="{2505A1D9-3DF9-9FD4-6A45-B55566073791}"/>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08FD6722-6C57-1F4C-A3B0-CBFD141AF2D0}" type="slidenum">
              <a:rPr lang="en-GB" altLang="en-US" sz="1300">
                <a:latin typeface="Times New Roman" panose="02020603050405020304" pitchFamily="18" charset="0"/>
              </a:rPr>
              <a:pPr algn="r"/>
              <a:t>37</a:t>
            </a:fld>
            <a:endParaRPr lang="en-GB" altLang="en-US" sz="130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DC238D25-E644-21A1-2B0A-C7A6A0D11A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2C495C27-0CC6-1042-BB6E-B710011A7734}" type="slidenum">
              <a:rPr lang="en-GB" altLang="en-US">
                <a:latin typeface="Times New Roman" panose="02020603050405020304" pitchFamily="18" charset="0"/>
              </a:rPr>
              <a:pPr/>
              <a:t>38</a:t>
            </a:fld>
            <a:endParaRPr lang="en-GB" altLang="en-US">
              <a:latin typeface="Times New Roman" panose="02020603050405020304" pitchFamily="18" charset="0"/>
            </a:endParaRPr>
          </a:p>
        </p:txBody>
      </p:sp>
      <p:sp>
        <p:nvSpPr>
          <p:cNvPr id="91138" name="Slide Image Placeholder 1">
            <a:extLst>
              <a:ext uri="{FF2B5EF4-FFF2-40B4-BE49-F238E27FC236}">
                <a16:creationId xmlns:a16="http://schemas.microsoft.com/office/drawing/2014/main" id="{E799FF15-76C2-7182-4FF8-3190205880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732095D9-EA85-834D-F238-04D7FD28A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1140" name="Slide Number Placeholder 3">
            <a:extLst>
              <a:ext uri="{FF2B5EF4-FFF2-40B4-BE49-F238E27FC236}">
                <a16:creationId xmlns:a16="http://schemas.microsoft.com/office/drawing/2014/main" id="{516F780D-8902-D9E9-00DB-725BE7428D31}"/>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75314756-EB68-6642-977D-BBAC6DF8E018}" type="slidenum">
              <a:rPr lang="en-GB" altLang="en-US" sz="1300">
                <a:latin typeface="Times New Roman" panose="02020603050405020304" pitchFamily="18" charset="0"/>
              </a:rPr>
              <a:pPr algn="r"/>
              <a:t>38</a:t>
            </a:fld>
            <a:endParaRPr lang="en-GB" altLang="en-US" sz="130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CFBB2ED2-1506-5A82-C3CB-C4B16C8335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CBC9E3A9-E5B1-7448-8642-0B1CCD98D854}" type="slidenum">
              <a:rPr lang="en-GB" altLang="en-US">
                <a:latin typeface="Times New Roman" panose="02020603050405020304" pitchFamily="18" charset="0"/>
              </a:rPr>
              <a:pPr/>
              <a:t>39</a:t>
            </a:fld>
            <a:endParaRPr lang="en-GB" altLang="en-US">
              <a:latin typeface="Times New Roman" panose="02020603050405020304" pitchFamily="18" charset="0"/>
            </a:endParaRPr>
          </a:p>
        </p:txBody>
      </p:sp>
      <p:sp>
        <p:nvSpPr>
          <p:cNvPr id="93186" name="Slide Image Placeholder 1">
            <a:extLst>
              <a:ext uri="{FF2B5EF4-FFF2-40B4-BE49-F238E27FC236}">
                <a16:creationId xmlns:a16="http://schemas.microsoft.com/office/drawing/2014/main" id="{4DB3CBC0-F1C5-833E-48B5-500708420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DF3A91E6-C6BC-FD82-5BAA-651018878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3188" name="Slide Number Placeholder 3">
            <a:extLst>
              <a:ext uri="{FF2B5EF4-FFF2-40B4-BE49-F238E27FC236}">
                <a16:creationId xmlns:a16="http://schemas.microsoft.com/office/drawing/2014/main" id="{FB13B7D2-3598-1EA7-90C1-D95F3EC8F3E4}"/>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6CB922C8-15E2-A144-8093-7754346ED2BB}" type="slidenum">
              <a:rPr lang="en-GB" altLang="en-US" sz="1300">
                <a:latin typeface="Times New Roman" panose="02020603050405020304" pitchFamily="18" charset="0"/>
              </a:rPr>
              <a:pPr algn="r"/>
              <a:t>39</a:t>
            </a:fld>
            <a:endParaRPr lang="en-GB" altLang="en-US" sz="13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6E7FBB02-17AC-62B8-48AD-3EE798E94B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E344DD86-81EC-CB47-BB52-384815539DF1}" type="slidenum">
              <a:rPr lang="en-GB" altLang="en-US">
                <a:latin typeface="Times New Roman" panose="02020603050405020304" pitchFamily="18" charset="0"/>
              </a:rPr>
              <a:pPr/>
              <a:t>40</a:t>
            </a:fld>
            <a:endParaRPr lang="en-GB" altLang="en-US">
              <a:latin typeface="Times New Roman" panose="02020603050405020304" pitchFamily="18" charset="0"/>
            </a:endParaRPr>
          </a:p>
        </p:txBody>
      </p:sp>
      <p:sp>
        <p:nvSpPr>
          <p:cNvPr id="97282" name="Slide Image Placeholder 1">
            <a:extLst>
              <a:ext uri="{FF2B5EF4-FFF2-40B4-BE49-F238E27FC236}">
                <a16:creationId xmlns:a16="http://schemas.microsoft.com/office/drawing/2014/main" id="{5827465B-76D2-6BA2-2C5C-ECC36DDFC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373D2920-427C-AC32-3C1F-D626B9E1F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7284" name="Slide Number Placeholder 3">
            <a:extLst>
              <a:ext uri="{FF2B5EF4-FFF2-40B4-BE49-F238E27FC236}">
                <a16:creationId xmlns:a16="http://schemas.microsoft.com/office/drawing/2014/main" id="{AE709545-767C-A79D-1171-4882177E7DBE}"/>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96E3668E-29E0-414F-945C-1FAB0AF686C8}" type="slidenum">
              <a:rPr lang="en-GB" altLang="en-US" sz="1300">
                <a:latin typeface="Times New Roman" panose="02020603050405020304" pitchFamily="18" charset="0"/>
              </a:rPr>
              <a:pPr algn="r"/>
              <a:t>40</a:t>
            </a:fld>
            <a:endParaRPr lang="en-GB" altLang="en-US" sz="130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C74E020B-FD3F-1C64-2C20-123DD92A64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87FB80B6-AA05-3A4C-8AD1-8194BE68D4BE}" type="slidenum">
              <a:rPr lang="en-GB" altLang="en-US">
                <a:latin typeface="Times New Roman" panose="02020603050405020304" pitchFamily="18" charset="0"/>
              </a:rPr>
              <a:pPr/>
              <a:t>41</a:t>
            </a:fld>
            <a:endParaRPr lang="en-GB" altLang="en-US">
              <a:latin typeface="Times New Roman" panose="02020603050405020304" pitchFamily="18" charset="0"/>
            </a:endParaRPr>
          </a:p>
        </p:txBody>
      </p:sp>
      <p:sp>
        <p:nvSpPr>
          <p:cNvPr id="99330" name="Slide Image Placeholder 1">
            <a:extLst>
              <a:ext uri="{FF2B5EF4-FFF2-40B4-BE49-F238E27FC236}">
                <a16:creationId xmlns:a16="http://schemas.microsoft.com/office/drawing/2014/main" id="{D985E1FA-D4C3-1B31-20D9-671043550C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27FEB83A-9212-22B2-8D9A-3A0AFC823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965C678F-B020-3CD4-505A-66FE55071451}"/>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45ECE2E9-D354-334C-AF0F-8F0B87E89424}" type="slidenum">
              <a:rPr lang="en-GB" altLang="en-US" sz="1300">
                <a:latin typeface="Times New Roman" panose="02020603050405020304" pitchFamily="18" charset="0"/>
              </a:rPr>
              <a:pPr algn="r"/>
              <a:t>41</a:t>
            </a:fld>
            <a:endParaRPr lang="en-GB" altLang="en-US" sz="13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F21423C4-3121-2C07-3473-F9F2B77669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56749B6D-5813-EA4E-ADAB-969AB49C4268}" type="slidenum">
              <a:rPr lang="en-GB" altLang="en-US">
                <a:latin typeface="Times New Roman" panose="02020603050405020304" pitchFamily="18" charset="0"/>
              </a:rPr>
              <a:pPr/>
              <a:t>42</a:t>
            </a:fld>
            <a:endParaRPr lang="en-GB" altLang="en-US">
              <a:latin typeface="Times New Roman" panose="02020603050405020304" pitchFamily="18" charset="0"/>
            </a:endParaRPr>
          </a:p>
        </p:txBody>
      </p:sp>
      <p:sp>
        <p:nvSpPr>
          <p:cNvPr id="117762" name="Slide Image Placeholder 1">
            <a:extLst>
              <a:ext uri="{FF2B5EF4-FFF2-40B4-BE49-F238E27FC236}">
                <a16:creationId xmlns:a16="http://schemas.microsoft.com/office/drawing/2014/main" id="{37D3D03E-5819-210D-1D61-C2B8B29BDB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4C5E2F4F-D390-27A7-716A-57C88408C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7BC1A84B-4B03-38DE-877B-466CEECBAB73}"/>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FDF0AC80-EF2A-2F41-85BB-615383560E2F}" type="slidenum">
              <a:rPr lang="en-GB" altLang="en-US" sz="1300">
                <a:latin typeface="Times New Roman" panose="02020603050405020304" pitchFamily="18" charset="0"/>
              </a:rPr>
              <a:pPr algn="r"/>
              <a:t>42</a:t>
            </a:fld>
            <a:endParaRPr lang="en-GB" altLang="en-US" sz="130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D379FCEF-198C-FB65-15A2-EE6B39A78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51E33A75-64A4-9D47-8C24-CED0154313E1}" type="slidenum">
              <a:rPr lang="en-GB" altLang="en-US">
                <a:latin typeface="Times New Roman" panose="02020603050405020304" pitchFamily="18" charset="0"/>
              </a:rPr>
              <a:pPr/>
              <a:t>43</a:t>
            </a:fld>
            <a:endParaRPr lang="en-GB" altLang="en-US">
              <a:latin typeface="Times New Roman" panose="02020603050405020304" pitchFamily="18" charset="0"/>
            </a:endParaRPr>
          </a:p>
        </p:txBody>
      </p:sp>
      <p:sp>
        <p:nvSpPr>
          <p:cNvPr id="101378" name="Slide Image Placeholder 1">
            <a:extLst>
              <a:ext uri="{FF2B5EF4-FFF2-40B4-BE49-F238E27FC236}">
                <a16:creationId xmlns:a16="http://schemas.microsoft.com/office/drawing/2014/main" id="{01574AE4-FDA5-6B2D-0859-6C4A490112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8D74568F-A324-BA19-58EB-748A902081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1380" name="Slide Number Placeholder 3">
            <a:extLst>
              <a:ext uri="{FF2B5EF4-FFF2-40B4-BE49-F238E27FC236}">
                <a16:creationId xmlns:a16="http://schemas.microsoft.com/office/drawing/2014/main" id="{DA4E7BB1-BDAA-C98B-1FC3-CCFF57BAD262}"/>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A422E07A-2597-B342-A589-D33314EA8FA4}" type="slidenum">
              <a:rPr lang="en-GB" altLang="en-US" sz="1300">
                <a:latin typeface="Times New Roman" panose="02020603050405020304" pitchFamily="18" charset="0"/>
              </a:rPr>
              <a:pPr algn="r"/>
              <a:t>43</a:t>
            </a:fld>
            <a:endParaRPr lang="en-GB" altLang="en-US" sz="13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DA721A3-6A82-6E5A-2E1A-5A641EC555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F43BD240-D4F1-F74E-B7B9-A21BFD001BAB}" type="slidenum">
              <a:rPr lang="en-GB" altLang="en-US">
                <a:latin typeface="Times New Roman" panose="02020603050405020304" pitchFamily="18" charset="0"/>
              </a:rPr>
              <a:pPr/>
              <a:t>20</a:t>
            </a:fld>
            <a:endParaRPr lang="en-GB" altLang="en-US">
              <a:latin typeface="Times New Roman" panose="02020603050405020304" pitchFamily="18" charset="0"/>
            </a:endParaRPr>
          </a:p>
        </p:txBody>
      </p:sp>
      <p:sp>
        <p:nvSpPr>
          <p:cNvPr id="33794" name="Slide Image Placeholder 1">
            <a:extLst>
              <a:ext uri="{FF2B5EF4-FFF2-40B4-BE49-F238E27FC236}">
                <a16:creationId xmlns:a16="http://schemas.microsoft.com/office/drawing/2014/main" id="{7C8313F3-A62F-5D3B-93E0-AE81752C01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F5856E8-03D6-9569-27B1-91D501FD82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0289ED55-F6E3-9C03-C14F-46C284B47EC5}"/>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71F98D0A-B47A-CE48-B858-E7EFEBCBFD03}" type="slidenum">
              <a:rPr lang="en-GB" altLang="en-US" sz="1300">
                <a:latin typeface="Times New Roman" panose="02020603050405020304" pitchFamily="18" charset="0"/>
              </a:rPr>
              <a:pPr algn="r"/>
              <a:t>20</a:t>
            </a:fld>
            <a:endParaRPr lang="en-GB" altLang="en-US" sz="13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60D5C37-BDD5-1C4A-D531-B31B5BB19F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40BD9D77-DDB4-4C4A-B6A2-C34CEB077D3A}" type="slidenum">
              <a:rPr lang="en-GB" altLang="en-US">
                <a:latin typeface="Times New Roman" panose="02020603050405020304" pitchFamily="18" charset="0"/>
              </a:rPr>
              <a:pPr/>
              <a:t>21</a:t>
            </a:fld>
            <a:endParaRPr lang="en-GB" altLang="en-US">
              <a:latin typeface="Times New Roman" panose="02020603050405020304" pitchFamily="18" charset="0"/>
            </a:endParaRPr>
          </a:p>
        </p:txBody>
      </p:sp>
      <p:sp>
        <p:nvSpPr>
          <p:cNvPr id="35842" name="Slide Image Placeholder 1">
            <a:extLst>
              <a:ext uri="{FF2B5EF4-FFF2-40B4-BE49-F238E27FC236}">
                <a16:creationId xmlns:a16="http://schemas.microsoft.com/office/drawing/2014/main" id="{ED1CAEAE-0220-6DE7-132F-EB5F97A585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4041743-500D-F4CD-1215-625F68228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058865B6-A178-3087-0E82-5C02464B6CE6}"/>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D3424ABF-8FA5-664B-B830-A49AA2BA9FAA}" type="slidenum">
              <a:rPr lang="en-GB" altLang="en-US" sz="1300">
                <a:latin typeface="Times New Roman" panose="02020603050405020304" pitchFamily="18" charset="0"/>
              </a:rPr>
              <a:pPr algn="r"/>
              <a:t>21</a:t>
            </a:fld>
            <a:endParaRPr lang="en-GB" altLang="en-US" sz="13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36B79276-6C76-399A-7853-D95F0C3D2E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F2190586-7856-CA4D-9B46-B763109EBAB8}" type="slidenum">
              <a:rPr lang="en-GB" altLang="en-US">
                <a:latin typeface="Times New Roman" panose="02020603050405020304" pitchFamily="18" charset="0"/>
              </a:rPr>
              <a:pPr/>
              <a:t>22</a:t>
            </a:fld>
            <a:endParaRPr lang="en-GB" altLang="en-US">
              <a:latin typeface="Times New Roman" panose="02020603050405020304" pitchFamily="18" charset="0"/>
            </a:endParaRPr>
          </a:p>
        </p:txBody>
      </p:sp>
      <p:sp>
        <p:nvSpPr>
          <p:cNvPr id="37890" name="Slide Image Placeholder 1">
            <a:extLst>
              <a:ext uri="{FF2B5EF4-FFF2-40B4-BE49-F238E27FC236}">
                <a16:creationId xmlns:a16="http://schemas.microsoft.com/office/drawing/2014/main" id="{7B5E536B-1DE2-36B5-A4B3-D99D71504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2E2B659-9684-4575-486C-42F30100C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85141794-D526-6C6F-E13F-6A15576D1E83}"/>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BBBA202A-30AF-B841-AD6C-D5D9DDEC85F4}" type="slidenum">
              <a:rPr lang="en-GB" altLang="en-US" sz="1300">
                <a:latin typeface="Times New Roman" panose="02020603050405020304" pitchFamily="18" charset="0"/>
              </a:rPr>
              <a:pPr algn="r"/>
              <a:t>22</a:t>
            </a:fld>
            <a:endParaRPr lang="en-GB" altLang="en-US" sz="13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1218CF0E-D81B-274C-0D30-1A26C07EF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5E9B1CAB-CEBC-D640-A075-915E4B7733B1}" type="slidenum">
              <a:rPr lang="en-GB" altLang="en-US">
                <a:latin typeface="Times New Roman" panose="02020603050405020304" pitchFamily="18" charset="0"/>
              </a:rPr>
              <a:pPr/>
              <a:t>23</a:t>
            </a:fld>
            <a:endParaRPr lang="en-GB" altLang="en-US">
              <a:latin typeface="Times New Roman" panose="02020603050405020304" pitchFamily="18" charset="0"/>
            </a:endParaRPr>
          </a:p>
        </p:txBody>
      </p:sp>
      <p:sp>
        <p:nvSpPr>
          <p:cNvPr id="39938" name="Slide Image Placeholder 1">
            <a:extLst>
              <a:ext uri="{FF2B5EF4-FFF2-40B4-BE49-F238E27FC236}">
                <a16:creationId xmlns:a16="http://schemas.microsoft.com/office/drawing/2014/main" id="{7F942F73-2AA9-65F5-AF35-FD6F48B98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43787EB-307C-E6D0-4AF5-B96E325024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13510ED7-1B23-E385-D71A-C8B0941D8E24}"/>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C07F0404-E3CF-EC4F-96A8-0D8982F5F52F}" type="slidenum">
              <a:rPr lang="en-GB" altLang="en-US" sz="1300">
                <a:latin typeface="Times New Roman" panose="02020603050405020304" pitchFamily="18" charset="0"/>
              </a:rPr>
              <a:pPr algn="r"/>
              <a:t>23</a:t>
            </a:fld>
            <a:endParaRPr lang="en-GB" altLang="en-US" sz="13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9D16E60-8CD8-2F19-C803-B64D929BA0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57703766-CBE7-7C40-9B5B-A0558FF8C01B}" type="slidenum">
              <a:rPr lang="en-GB" altLang="en-US">
                <a:latin typeface="Times New Roman" panose="02020603050405020304" pitchFamily="18" charset="0"/>
              </a:rPr>
              <a:pPr/>
              <a:t>24</a:t>
            </a:fld>
            <a:endParaRPr lang="en-GB" altLang="en-US">
              <a:latin typeface="Times New Roman" panose="02020603050405020304" pitchFamily="18" charset="0"/>
            </a:endParaRPr>
          </a:p>
        </p:txBody>
      </p:sp>
      <p:sp>
        <p:nvSpPr>
          <p:cNvPr id="41986" name="Slide Image Placeholder 1">
            <a:extLst>
              <a:ext uri="{FF2B5EF4-FFF2-40B4-BE49-F238E27FC236}">
                <a16:creationId xmlns:a16="http://schemas.microsoft.com/office/drawing/2014/main" id="{541113D6-8505-6545-E7DC-F86C52974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B04C0EC-8B8A-0597-2967-2172B7D05F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EF0080AA-A3AD-9C7C-A949-F7879CE4CF7D}"/>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9D0C0175-3D2C-B24E-817B-CD0D90531AD4}" type="slidenum">
              <a:rPr lang="en-GB" altLang="en-US" sz="1300">
                <a:latin typeface="Times New Roman" panose="02020603050405020304" pitchFamily="18" charset="0"/>
              </a:rPr>
              <a:pPr algn="r"/>
              <a:t>24</a:t>
            </a:fld>
            <a:endParaRPr lang="en-GB" altLang="en-US" sz="13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754F68D7-E7A0-8F86-A7C3-5DCB721F76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D990ED6C-DCC1-8445-8992-BF9144775B58}" type="slidenum">
              <a:rPr lang="en-GB" altLang="en-US">
                <a:latin typeface="Times New Roman" panose="02020603050405020304" pitchFamily="18" charset="0"/>
              </a:rPr>
              <a:pPr/>
              <a:t>25</a:t>
            </a:fld>
            <a:endParaRPr lang="en-GB" altLang="en-US">
              <a:latin typeface="Times New Roman" panose="02020603050405020304" pitchFamily="18" charset="0"/>
            </a:endParaRPr>
          </a:p>
        </p:txBody>
      </p:sp>
      <p:sp>
        <p:nvSpPr>
          <p:cNvPr id="44034" name="Slide Image Placeholder 1">
            <a:extLst>
              <a:ext uri="{FF2B5EF4-FFF2-40B4-BE49-F238E27FC236}">
                <a16:creationId xmlns:a16="http://schemas.microsoft.com/office/drawing/2014/main" id="{6801FAE8-0ADC-1517-E15E-D9C6006E6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D46B600-166D-3EB3-58DE-49AEA50EC9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398C0EB0-F500-35BF-CCC4-F5B3C836816A}"/>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0A00F682-A899-CD4D-A208-5CFB5E6144A9}" type="slidenum">
              <a:rPr lang="en-GB" altLang="en-US" sz="1300">
                <a:latin typeface="Times New Roman" panose="02020603050405020304" pitchFamily="18" charset="0"/>
              </a:rPr>
              <a:pPr algn="r"/>
              <a:t>25</a:t>
            </a:fld>
            <a:endParaRPr lang="en-GB" altLang="en-US" sz="13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02B4DAF-741B-CFA4-E6FB-A799B5F248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ea typeface="ＭＳ Ｐゴシック" panose="020B0600070205080204" pitchFamily="34" charset="-128"/>
              </a:defRPr>
            </a:lvl1pPr>
            <a:lvl2pPr marL="742950" indent="-285750">
              <a:defRPr>
                <a:solidFill>
                  <a:schemeClr val="tx1"/>
                </a:solidFill>
                <a:latin typeface="Trebuchet MS" panose="020B0703020202090204" pitchFamily="34" charset="0"/>
                <a:ea typeface="ＭＳ Ｐゴシック" panose="020B0600070205080204" pitchFamily="34" charset="-128"/>
              </a:defRPr>
            </a:lvl2pPr>
            <a:lvl3pPr marL="1143000" indent="-228600">
              <a:defRPr>
                <a:solidFill>
                  <a:schemeClr val="tx1"/>
                </a:solidFill>
                <a:latin typeface="Trebuchet MS" panose="020B0703020202090204" pitchFamily="34" charset="0"/>
                <a:ea typeface="ＭＳ Ｐゴシック" panose="020B0600070205080204" pitchFamily="34" charset="-128"/>
              </a:defRPr>
            </a:lvl3pPr>
            <a:lvl4pPr marL="1600200" indent="-228600">
              <a:defRPr>
                <a:solidFill>
                  <a:schemeClr val="tx1"/>
                </a:solidFill>
                <a:latin typeface="Trebuchet MS" panose="020B0703020202090204" pitchFamily="34" charset="0"/>
                <a:ea typeface="ＭＳ Ｐゴシック" panose="020B0600070205080204" pitchFamily="34" charset="-128"/>
              </a:defRPr>
            </a:lvl4pPr>
            <a:lvl5pPr marL="2057400" indent="-228600">
              <a:defRPr>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fld id="{46949C33-849E-A741-9A31-B96A3644EB4E}" type="slidenum">
              <a:rPr lang="en-GB" altLang="en-US">
                <a:latin typeface="Times New Roman" panose="02020603050405020304" pitchFamily="18" charset="0"/>
              </a:rPr>
              <a:pPr/>
              <a:t>26</a:t>
            </a:fld>
            <a:endParaRPr lang="en-GB" altLang="en-US">
              <a:latin typeface="Times New Roman" panose="02020603050405020304" pitchFamily="18" charset="0"/>
            </a:endParaRPr>
          </a:p>
        </p:txBody>
      </p:sp>
      <p:sp>
        <p:nvSpPr>
          <p:cNvPr id="46082" name="Slide Image Placeholder 1">
            <a:extLst>
              <a:ext uri="{FF2B5EF4-FFF2-40B4-BE49-F238E27FC236}">
                <a16:creationId xmlns:a16="http://schemas.microsoft.com/office/drawing/2014/main" id="{5F5B1A2D-3D32-3144-4EBA-05233D68E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609BB4A-D0E0-EFE7-95B1-19B7F016F0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40" tIns="48870" rIns="97740" bIns="4887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644D4EDD-E832-0A40-169D-0936C2861A37}"/>
              </a:ext>
            </a:extLst>
          </p:cNvPr>
          <p:cNvSpPr txBox="1">
            <a:spLocks noGrp="1"/>
          </p:cNvSpPr>
          <p:nvPr/>
        </p:nvSpPr>
        <p:spPr bwMode="auto">
          <a:xfrm>
            <a:off x="3956050" y="9612313"/>
            <a:ext cx="302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0" tIns="48870" rIns="97740" bIns="48870" anchor="b"/>
          <a:lstStyle>
            <a:lvl1pPr defTabSz="977900">
              <a:defRPr>
                <a:solidFill>
                  <a:schemeClr val="tx1"/>
                </a:solidFill>
                <a:latin typeface="Trebuchet MS" panose="020B0703020202090204" pitchFamily="34" charset="0"/>
                <a:ea typeface="ＭＳ Ｐゴシック" panose="020B0600070205080204" pitchFamily="34" charset="-128"/>
              </a:defRPr>
            </a:lvl1pPr>
            <a:lvl2pPr marL="742950" indent="-285750" defTabSz="977900">
              <a:defRPr>
                <a:solidFill>
                  <a:schemeClr val="tx1"/>
                </a:solidFill>
                <a:latin typeface="Trebuchet MS" panose="020B0703020202090204" pitchFamily="34" charset="0"/>
                <a:ea typeface="ＭＳ Ｐゴシック" panose="020B0600070205080204" pitchFamily="34" charset="-128"/>
              </a:defRPr>
            </a:lvl2pPr>
            <a:lvl3pPr marL="1143000" indent="-228600" defTabSz="977900">
              <a:defRPr>
                <a:solidFill>
                  <a:schemeClr val="tx1"/>
                </a:solidFill>
                <a:latin typeface="Trebuchet MS" panose="020B0703020202090204" pitchFamily="34" charset="0"/>
                <a:ea typeface="ＭＳ Ｐゴシック" panose="020B0600070205080204" pitchFamily="34" charset="-128"/>
              </a:defRPr>
            </a:lvl3pPr>
            <a:lvl4pPr marL="1600200" indent="-228600" defTabSz="977900">
              <a:defRPr>
                <a:solidFill>
                  <a:schemeClr val="tx1"/>
                </a:solidFill>
                <a:latin typeface="Trebuchet MS" panose="020B0703020202090204" pitchFamily="34" charset="0"/>
                <a:ea typeface="ＭＳ Ｐゴシック" panose="020B0600070205080204" pitchFamily="34" charset="-128"/>
              </a:defRPr>
            </a:lvl4pPr>
            <a:lvl5pPr marL="2057400" indent="-228600" defTabSz="977900">
              <a:defRPr>
                <a:solidFill>
                  <a:schemeClr val="tx1"/>
                </a:solidFill>
                <a:latin typeface="Trebuchet MS" panose="020B0703020202090204" pitchFamily="34" charset="0"/>
                <a:ea typeface="ＭＳ Ｐゴシック" panose="020B0600070205080204" pitchFamily="34" charset="-128"/>
              </a:defRPr>
            </a:lvl5pPr>
            <a:lvl6pPr marL="25146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6pPr>
            <a:lvl7pPr marL="29718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7pPr>
            <a:lvl8pPr marL="34290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8pPr>
            <a:lvl9pPr marL="3886200" indent="-228600" defTabSz="977900" eaLnBrk="0" fontAlgn="base" hangingPunct="0">
              <a:spcBef>
                <a:spcPct val="0"/>
              </a:spcBef>
              <a:spcAft>
                <a:spcPct val="0"/>
              </a:spcAft>
              <a:defRPr>
                <a:solidFill>
                  <a:schemeClr val="tx1"/>
                </a:solidFill>
                <a:latin typeface="Trebuchet MS" panose="020B0703020202090204" pitchFamily="34" charset="0"/>
                <a:ea typeface="ＭＳ Ｐゴシック" panose="020B0600070205080204" pitchFamily="34" charset="-128"/>
              </a:defRPr>
            </a:lvl9pPr>
          </a:lstStyle>
          <a:p>
            <a:pPr algn="r"/>
            <a:fld id="{2CD63163-5C67-DC41-B2AB-53B3EA65BF8F}" type="slidenum">
              <a:rPr lang="en-GB" altLang="en-US" sz="1300">
                <a:latin typeface="Times New Roman" panose="02020603050405020304" pitchFamily="18" charset="0"/>
              </a:rPr>
              <a:pPr algn="r"/>
              <a:t>26</a:t>
            </a:fld>
            <a:endParaRPr lang="en-GB" altLang="en-US" sz="13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1F198-7C2C-52A6-9458-022505249A4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1B4EF8F-BA7C-8642-2003-184FAC8C72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0B12FDC-A65E-837F-2DDD-B88789528ECE}"/>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5" name="Θέση υποσέλιδου 4">
            <a:extLst>
              <a:ext uri="{FF2B5EF4-FFF2-40B4-BE49-F238E27FC236}">
                <a16:creationId xmlns:a16="http://schemas.microsoft.com/office/drawing/2014/main" id="{5F3D0E46-20B7-70FA-A9D4-A6A020B692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BF7AB6-8CDB-0005-0AC0-6690E75EBD2A}"/>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36337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0BCE9-0BFE-AE1E-15D7-F39FCD5B198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F8BB099-56B3-37AC-4A51-9919D87472F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CFE1FCB-7A4C-F7AC-68DF-9FA536C19863}"/>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5" name="Θέση υποσέλιδου 4">
            <a:extLst>
              <a:ext uri="{FF2B5EF4-FFF2-40B4-BE49-F238E27FC236}">
                <a16:creationId xmlns:a16="http://schemas.microsoft.com/office/drawing/2014/main" id="{39097182-07B0-9B97-09D0-D887B528885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BDA5179-2F7D-D3DE-8EB6-7C53E8F75BAD}"/>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371294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AEA8B39-3DED-E269-F855-A85873A22BE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91E4E4F-E887-9E7B-40BD-4FA1A3D0A58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CCB0DA3-28BC-0229-9805-136EF137D675}"/>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5" name="Θέση υποσέλιδου 4">
            <a:extLst>
              <a:ext uri="{FF2B5EF4-FFF2-40B4-BE49-F238E27FC236}">
                <a16:creationId xmlns:a16="http://schemas.microsoft.com/office/drawing/2014/main" id="{565693ED-7CA7-0ED0-62B0-FD8F9660AB4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46C63E-AA37-357D-59AA-B97938978BF5}"/>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1936589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87227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307E4-05A9-6469-64FD-056440848B3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B3B2591-7F7B-032C-181A-7223BA31EFC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041B721-EDE8-FFA8-6464-11369CB2DDE3}"/>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5" name="Θέση υποσέλιδου 4">
            <a:extLst>
              <a:ext uri="{FF2B5EF4-FFF2-40B4-BE49-F238E27FC236}">
                <a16:creationId xmlns:a16="http://schemas.microsoft.com/office/drawing/2014/main" id="{388A88F2-B3C0-4E04-A85A-AFD35F0A07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EF6954-4782-5C58-D19E-1CA3BF1D8FE5}"/>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105542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C54D1E-EF81-C69E-2937-3EBAE6FB167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9D046AA-D627-7F65-470B-EFC8131681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72FC5DE-83D9-49B6-5F4E-03922DB3EE07}"/>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5" name="Θέση υποσέλιδου 4">
            <a:extLst>
              <a:ext uri="{FF2B5EF4-FFF2-40B4-BE49-F238E27FC236}">
                <a16:creationId xmlns:a16="http://schemas.microsoft.com/office/drawing/2014/main" id="{8DB7CE5E-D3B2-AEAE-7A8C-57AD7D73F2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649148-CAF8-26ED-0711-68A9F4EB3765}"/>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88488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4F884C-3BA3-D2E7-B235-279EF0B21D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C36D372-FF4C-8A44-9A21-0450A908737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5D80EC0-1A95-9965-4767-4CA27B5DD40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9FC271E-FC69-3E7F-D20A-BE74F8E73FB7}"/>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6" name="Θέση υποσέλιδου 5">
            <a:extLst>
              <a:ext uri="{FF2B5EF4-FFF2-40B4-BE49-F238E27FC236}">
                <a16:creationId xmlns:a16="http://schemas.microsoft.com/office/drawing/2014/main" id="{2AE7EC29-BDE7-6D63-7254-4BC23A7DD41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26D5509-60CA-7931-458C-92E529941FE9}"/>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25856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41DF5-C871-9A7E-5CD3-FB4F5DBDA25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465109C-09E2-817E-4C02-DBC8843A5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50D0CB6-EF92-2EDF-7B9D-7DD716D7369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F10C68F-61C1-227A-BF21-751CC27AF7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6508A7E-F706-0D92-A405-173D85255CB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C5C30D2-E2D7-1C0A-5BAC-F606BBABF4DA}"/>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8" name="Θέση υποσέλιδου 7">
            <a:extLst>
              <a:ext uri="{FF2B5EF4-FFF2-40B4-BE49-F238E27FC236}">
                <a16:creationId xmlns:a16="http://schemas.microsoft.com/office/drawing/2014/main" id="{96758450-D7D1-18BE-77B7-48647B3F66E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B850377-3EB8-7AED-EEC7-8524A150F4BC}"/>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12156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C44E81-BD82-FC23-EE1D-3608F5779B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8E03874-78E0-D4F0-C17A-7EA987DFF7A6}"/>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4" name="Θέση υποσέλιδου 3">
            <a:extLst>
              <a:ext uri="{FF2B5EF4-FFF2-40B4-BE49-F238E27FC236}">
                <a16:creationId xmlns:a16="http://schemas.microsoft.com/office/drawing/2014/main" id="{B01465BF-10BE-8D7E-8803-4B693B47C54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52D3AE8-DE73-3C1C-C82F-6D7546D308F1}"/>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60274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58E62AC-5331-0894-5414-2862F2D7BFCE}"/>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3" name="Θέση υποσέλιδου 2">
            <a:extLst>
              <a:ext uri="{FF2B5EF4-FFF2-40B4-BE49-F238E27FC236}">
                <a16:creationId xmlns:a16="http://schemas.microsoft.com/office/drawing/2014/main" id="{5C885F9C-2A17-1125-9A98-3F247C46A60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DBD6AB5-C310-FE1D-E7B9-01CDAFCC9219}"/>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93286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CC0C0E-7159-51D2-D043-692C684E3A3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05011A5-4E99-5444-47E3-F46A6C78A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EED3518-AD76-1F31-620E-0B4AC5F64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10BC59B-FD73-CB9E-9113-7F6C86E975C6}"/>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6" name="Θέση υποσέλιδου 5">
            <a:extLst>
              <a:ext uri="{FF2B5EF4-FFF2-40B4-BE49-F238E27FC236}">
                <a16:creationId xmlns:a16="http://schemas.microsoft.com/office/drawing/2014/main" id="{37290F9F-B532-A28A-FC67-21FF542ED8A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52022E4-E2FA-07A4-F404-F42BDE19DFD3}"/>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213211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870248-790B-5316-9DDC-034F7C0B160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9C5108F-1A56-861B-9876-2C0B564D9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F295056-E5CC-C0D1-628C-B59262342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79F1403-995C-2E5A-730D-110F658DF6E4}"/>
              </a:ext>
            </a:extLst>
          </p:cNvPr>
          <p:cNvSpPr>
            <a:spLocks noGrp="1"/>
          </p:cNvSpPr>
          <p:nvPr>
            <p:ph type="dt" sz="half" idx="10"/>
          </p:nvPr>
        </p:nvSpPr>
        <p:spPr/>
        <p:txBody>
          <a:bodyPr/>
          <a:lstStyle/>
          <a:p>
            <a:fld id="{BD5E0333-27D0-8D44-AA1E-FA97C799FB38}" type="datetimeFigureOut">
              <a:rPr lang="el-GR" smtClean="0"/>
              <a:t>30/10/24</a:t>
            </a:fld>
            <a:endParaRPr lang="el-GR"/>
          </a:p>
        </p:txBody>
      </p:sp>
      <p:sp>
        <p:nvSpPr>
          <p:cNvPr id="6" name="Θέση υποσέλιδου 5">
            <a:extLst>
              <a:ext uri="{FF2B5EF4-FFF2-40B4-BE49-F238E27FC236}">
                <a16:creationId xmlns:a16="http://schemas.microsoft.com/office/drawing/2014/main" id="{6971E008-3577-D345-8095-0220851F85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20C92F-8F3B-EFC5-7323-E4B2C90BCBA1}"/>
              </a:ext>
            </a:extLst>
          </p:cNvPr>
          <p:cNvSpPr>
            <a:spLocks noGrp="1"/>
          </p:cNvSpPr>
          <p:nvPr>
            <p:ph type="sldNum" sz="quarter" idx="12"/>
          </p:nvPr>
        </p:nvSpPr>
        <p:spPr/>
        <p:txBody>
          <a:bodyPr/>
          <a:lstStyle/>
          <a:p>
            <a:fld id="{55B36E55-FFF9-E844-8248-4B3CA0E71FC3}" type="slidenum">
              <a:rPr lang="el-GR" smtClean="0"/>
              <a:t>‹#›</a:t>
            </a:fld>
            <a:endParaRPr lang="el-GR"/>
          </a:p>
        </p:txBody>
      </p:sp>
    </p:spTree>
    <p:extLst>
      <p:ext uri="{BB962C8B-B14F-4D97-AF65-F5344CB8AC3E}">
        <p14:creationId xmlns:p14="http://schemas.microsoft.com/office/powerpoint/2010/main" val="135589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981C163-CF24-CF5A-4B11-69A5E8C75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FE2A95-0E69-A0C3-3578-30A318F064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9213CFC-EC4D-1F54-C1BF-47C7C3761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5E0333-27D0-8D44-AA1E-FA97C799FB38}" type="datetimeFigureOut">
              <a:rPr lang="el-GR" smtClean="0"/>
              <a:t>30/10/24</a:t>
            </a:fld>
            <a:endParaRPr lang="el-GR"/>
          </a:p>
        </p:txBody>
      </p:sp>
      <p:sp>
        <p:nvSpPr>
          <p:cNvPr id="5" name="Θέση υποσέλιδου 4">
            <a:extLst>
              <a:ext uri="{FF2B5EF4-FFF2-40B4-BE49-F238E27FC236}">
                <a16:creationId xmlns:a16="http://schemas.microsoft.com/office/drawing/2014/main" id="{D09CDE3B-972B-B67F-91F1-643C8F2D9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A90C3A5-A589-1993-BB34-006188C36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B36E55-FFF9-E844-8248-4B3CA0E71FC3}" type="slidenum">
              <a:rPr lang="el-GR" smtClean="0"/>
              <a:t>‹#›</a:t>
            </a:fld>
            <a:endParaRPr lang="el-GR"/>
          </a:p>
        </p:txBody>
      </p:sp>
    </p:spTree>
    <p:extLst>
      <p:ext uri="{BB962C8B-B14F-4D97-AF65-F5344CB8AC3E}">
        <p14:creationId xmlns:p14="http://schemas.microsoft.com/office/powerpoint/2010/main" val="170953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A7E115-205C-E602-65A4-7E9276EA5485}"/>
              </a:ext>
            </a:extLst>
          </p:cNvPr>
          <p:cNvSpPr>
            <a:spLocks noGrp="1"/>
          </p:cNvSpPr>
          <p:nvPr>
            <p:ph type="ctrTitle"/>
          </p:nvPr>
        </p:nvSpPr>
        <p:spPr>
          <a:xfrm>
            <a:off x="1524000" y="551962"/>
            <a:ext cx="9144000" cy="2659324"/>
          </a:xfrm>
        </p:spPr>
        <p:txBody>
          <a:bodyPr anchor="ctr">
            <a:normAutofit/>
          </a:bodyPr>
          <a:lstStyle/>
          <a:p>
            <a:r>
              <a:rPr lang="el-GR" sz="4800" b="1" dirty="0"/>
              <a:t>ΙΟΝΙΟ ΠΑΝΕΠΙΣΤΗΜΙΟ</a:t>
            </a:r>
            <a:br>
              <a:rPr lang="el-GR" sz="5600" dirty="0"/>
            </a:br>
            <a:r>
              <a:rPr lang="el-GR" sz="3200" dirty="0">
                <a:latin typeface="Arial" panose="020B0604020202020204" pitchFamily="34" charset="0"/>
                <a:cs typeface="Arial" panose="020B0604020202020204" pitchFamily="34" charset="0"/>
              </a:rPr>
              <a:t>ΤΜΗΜΑ ΨΗΦΙΑΚΩΝ ΜΕΣΩΝ </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ΚΑΙ </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ΕΠΙΚΟΙΝΩΝΙΑΣ</a:t>
            </a:r>
          </a:p>
        </p:txBody>
      </p:sp>
      <p:sp>
        <p:nvSpPr>
          <p:cNvPr id="3" name="Υπότιτλος 2">
            <a:extLst>
              <a:ext uri="{FF2B5EF4-FFF2-40B4-BE49-F238E27FC236}">
                <a16:creationId xmlns:a16="http://schemas.microsoft.com/office/drawing/2014/main" id="{2E696A19-9E72-0064-6C16-B8CEA49217A0}"/>
              </a:ext>
            </a:extLst>
          </p:cNvPr>
          <p:cNvSpPr>
            <a:spLocks noGrp="1"/>
          </p:cNvSpPr>
          <p:nvPr>
            <p:ph type="subTitle" idx="1"/>
          </p:nvPr>
        </p:nvSpPr>
        <p:spPr>
          <a:xfrm>
            <a:off x="1415144" y="3646715"/>
            <a:ext cx="9144000" cy="2659311"/>
          </a:xfrm>
        </p:spPr>
        <p:txBody>
          <a:bodyPr anchor="ctr">
            <a:noAutofit/>
          </a:bodyPr>
          <a:lstStyle/>
          <a:p>
            <a:r>
              <a:rPr lang="el-GR" b="1" dirty="0">
                <a:latin typeface="Arial" panose="020B0604020202020204" pitchFamily="34" charset="0"/>
                <a:cs typeface="Arial" panose="020B0604020202020204" pitchFamily="34" charset="0"/>
              </a:rPr>
              <a:t>Μέθοδοι Ποιοτικής και Ποσοτικής Έρευνας </a:t>
            </a:r>
          </a:p>
          <a:p>
            <a:r>
              <a:rPr lang="el-GR" sz="2000" i="1" dirty="0">
                <a:latin typeface="Arial" panose="020B0604020202020204" pitchFamily="34" charset="0"/>
                <a:cs typeface="Arial" panose="020B0604020202020204" pitchFamily="34" charset="0"/>
              </a:rPr>
              <a:t>Σχεδιασμός ποσοτικής έρευνας (1)</a:t>
            </a:r>
          </a:p>
          <a:p>
            <a:r>
              <a:rPr lang="el-GR" i="1" dirty="0">
                <a:latin typeface="Arial" panose="020B0604020202020204" pitchFamily="34" charset="0"/>
                <a:cs typeface="Arial" panose="020B0604020202020204" pitchFamily="34" charset="0"/>
              </a:rPr>
              <a:t> </a:t>
            </a:r>
          </a:p>
          <a:p>
            <a:r>
              <a:rPr lang="el-GR" sz="2000" dirty="0">
                <a:latin typeface="Arial" panose="020B0604020202020204" pitchFamily="34" charset="0"/>
                <a:cs typeface="Arial" panose="020B0604020202020204" pitchFamily="34" charset="0"/>
              </a:rPr>
              <a:t>Δρ. Ζαχαρένια </a:t>
            </a:r>
            <a:r>
              <a:rPr lang="el-GR" sz="2000" dirty="0" err="1">
                <a:latin typeface="Arial" panose="020B0604020202020204" pitchFamily="34" charset="0"/>
                <a:cs typeface="Arial" panose="020B0604020202020204" pitchFamily="34" charset="0"/>
              </a:rPr>
              <a:t>Πιλιτσίδου</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45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AF175D-0940-BC19-50EC-54881EFEEC9E}"/>
              </a:ext>
            </a:extLst>
          </p:cNvPr>
          <p:cNvSpPr>
            <a:spLocks noGrp="1"/>
          </p:cNvSpPr>
          <p:nvPr>
            <p:ph type="title"/>
          </p:nvPr>
        </p:nvSpPr>
        <p:spPr/>
        <p:txBody>
          <a:bodyPr/>
          <a:lstStyle/>
          <a:p>
            <a:pPr algn="ctr"/>
            <a:r>
              <a:rPr lang="el-GR" dirty="0"/>
              <a:t>Ποσοτική έρευνα</a:t>
            </a:r>
          </a:p>
        </p:txBody>
      </p:sp>
      <p:sp>
        <p:nvSpPr>
          <p:cNvPr id="3" name="Θέση περιεχομένου 2">
            <a:extLst>
              <a:ext uri="{FF2B5EF4-FFF2-40B4-BE49-F238E27FC236}">
                <a16:creationId xmlns:a16="http://schemas.microsoft.com/office/drawing/2014/main" id="{07058CFB-2C8B-9F64-BD11-956794ABDF3F}"/>
              </a:ext>
            </a:extLst>
          </p:cNvPr>
          <p:cNvSpPr>
            <a:spLocks noGrp="1"/>
          </p:cNvSpPr>
          <p:nvPr>
            <p:ph idx="1"/>
          </p:nvPr>
        </p:nvSpPr>
        <p:spPr/>
        <p:txBody>
          <a:bodyPr/>
          <a:lstStyle/>
          <a:p>
            <a:pPr marL="0" indent="0">
              <a:lnSpc>
                <a:spcPct val="150000"/>
              </a:lnSpc>
              <a:buNone/>
            </a:pPr>
            <a:r>
              <a:rPr lang="el-GR" dirty="0"/>
              <a:t>Η ποσοτική έρευνα περιλαμβάνει την έρευνα με δομημένο ερωτηματολόγιο και τη χρήση συνήθως κλειστών ερωτήσεων. </a:t>
            </a:r>
          </a:p>
          <a:p>
            <a:pPr marL="0" indent="0">
              <a:lnSpc>
                <a:spcPct val="150000"/>
              </a:lnSpc>
              <a:buNone/>
            </a:pPr>
            <a:r>
              <a:rPr lang="el-GR" dirty="0"/>
              <a:t>Το ερωτηματολόγιο καταγράφει τις μετρήσεις εννοιών ενός μοντέλου, δηλαδή έχει προηγηθεί η </a:t>
            </a:r>
            <a:r>
              <a:rPr lang="el-GR" i="1" dirty="0" err="1"/>
              <a:t>εννοιολόγηση</a:t>
            </a:r>
            <a:r>
              <a:rPr lang="el-GR" dirty="0"/>
              <a:t> και η </a:t>
            </a:r>
            <a:r>
              <a:rPr lang="el-GR" i="1" dirty="0" err="1"/>
              <a:t>λειτουργικοποίηση</a:t>
            </a:r>
            <a:r>
              <a:rPr lang="el-GR" dirty="0"/>
              <a:t> των εννοιών. Είναι δύο διαδικασίες που αποτελούν το στάδιο από τη θεωρία στην πράξη</a:t>
            </a:r>
          </a:p>
          <a:p>
            <a:pPr marL="0" indent="0">
              <a:lnSpc>
                <a:spcPct val="150000"/>
              </a:lnSpc>
              <a:buNone/>
            </a:pPr>
            <a:endParaRPr lang="el-GR" dirty="0"/>
          </a:p>
        </p:txBody>
      </p:sp>
    </p:spTree>
    <p:extLst>
      <p:ext uri="{BB962C8B-B14F-4D97-AF65-F5344CB8AC3E}">
        <p14:creationId xmlns:p14="http://schemas.microsoft.com/office/powerpoint/2010/main" val="123206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9B43C6A-CCDF-512C-886B-5F439C41DE0B}"/>
              </a:ext>
            </a:extLst>
          </p:cNvPr>
          <p:cNvSpPr>
            <a:spLocks noGrp="1"/>
          </p:cNvSpPr>
          <p:nvPr>
            <p:ph type="title"/>
          </p:nvPr>
        </p:nvSpPr>
        <p:spPr>
          <a:xfrm>
            <a:off x="1043631" y="809898"/>
            <a:ext cx="10173010" cy="1554480"/>
          </a:xfrm>
        </p:spPr>
        <p:txBody>
          <a:bodyPr anchor="ctr">
            <a:normAutofit/>
          </a:bodyPr>
          <a:lstStyle/>
          <a:p>
            <a:r>
              <a:rPr lang="el-GR" sz="4800"/>
              <a:t>Ποσοτική έρευνα</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5" name="Θέση περιεχομένου 2">
            <a:extLst>
              <a:ext uri="{FF2B5EF4-FFF2-40B4-BE49-F238E27FC236}">
                <a16:creationId xmlns:a16="http://schemas.microsoft.com/office/drawing/2014/main" id="{84B67697-8454-492A-0C7E-359B480E5E91}"/>
              </a:ext>
            </a:extLst>
          </p:cNvPr>
          <p:cNvGraphicFramePr>
            <a:graphicFrameLocks noGrp="1"/>
          </p:cNvGraphicFramePr>
          <p:nvPr>
            <p:ph idx="1"/>
            <p:extLst>
              <p:ext uri="{D42A27DB-BD31-4B8C-83A1-F6EECF244321}">
                <p14:modId xmlns:p14="http://schemas.microsoft.com/office/powerpoint/2010/main" val="426639282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07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3366303-F3BB-93ED-CE80-EA33BD0D4AED}"/>
              </a:ext>
            </a:extLst>
          </p:cNvPr>
          <p:cNvSpPr>
            <a:spLocks noGrp="1"/>
          </p:cNvSpPr>
          <p:nvPr>
            <p:ph type="title"/>
          </p:nvPr>
        </p:nvSpPr>
        <p:spPr>
          <a:xfrm>
            <a:off x="1115568" y="548640"/>
            <a:ext cx="10168128" cy="1179576"/>
          </a:xfrm>
        </p:spPr>
        <p:txBody>
          <a:bodyPr>
            <a:normAutofit/>
          </a:bodyPr>
          <a:lstStyle/>
          <a:p>
            <a:r>
              <a:rPr lang="el-GR" sz="4000"/>
              <a:t>ΕΠΙΔΡΑΣΗ</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F619DFFE-5FBE-5C91-22C4-ED335A01C981}"/>
              </a:ext>
            </a:extLst>
          </p:cNvPr>
          <p:cNvSpPr>
            <a:spLocks noGrp="1"/>
          </p:cNvSpPr>
          <p:nvPr>
            <p:ph idx="1"/>
          </p:nvPr>
        </p:nvSpPr>
        <p:spPr>
          <a:xfrm>
            <a:off x="566928" y="2481943"/>
            <a:ext cx="11062088" cy="3695020"/>
          </a:xfrm>
        </p:spPr>
        <p:txBody>
          <a:bodyPr>
            <a:normAutofit/>
          </a:bodyPr>
          <a:lstStyle/>
          <a:p>
            <a:pPr marL="0" indent="0">
              <a:buNone/>
            </a:pPr>
            <a:r>
              <a:rPr lang="el-GR" sz="2400" dirty="0"/>
              <a:t>Παρ</a:t>
            </a:r>
            <a:r>
              <a:rPr lang="en-US" sz="2400" dirty="0" err="1"/>
              <a:t>ά</a:t>
            </a:r>
            <a:r>
              <a:rPr lang="el-GR" sz="2400" dirty="0" err="1"/>
              <a:t>δειγμα</a:t>
            </a:r>
            <a:r>
              <a:rPr lang="el-GR" sz="2400" dirty="0"/>
              <a:t>:</a:t>
            </a:r>
          </a:p>
          <a:p>
            <a:pPr marL="0" indent="0">
              <a:buNone/>
            </a:pPr>
            <a:r>
              <a:rPr lang="el-GR" sz="2400" dirty="0"/>
              <a:t>Ερευνήθηκε η επίδραση της χρήσης των μέσων κοινωνικής δικτύωσης στην αυτοεκτίμηση των ατόμων </a:t>
            </a:r>
          </a:p>
          <a:p>
            <a:pPr marL="0" indent="0">
              <a:buNone/>
            </a:pPr>
            <a:r>
              <a:rPr lang="el-GR" sz="2400" dirty="0"/>
              <a:t>Για να εξεταστεί η επίδραση οφείλει ο ερευνητής να βρει ερωτηματολόγια μέτρησης της χρήσης των μ</a:t>
            </a:r>
            <a:r>
              <a:rPr lang="en-US" sz="2400" dirty="0" err="1"/>
              <a:t>έ</a:t>
            </a:r>
            <a:r>
              <a:rPr lang="el-GR" sz="2400" dirty="0" err="1"/>
              <a:t>σων</a:t>
            </a:r>
            <a:r>
              <a:rPr lang="el-GR" sz="2400" dirty="0"/>
              <a:t> κοινωνικής δικτύωσης και ερωτηματολόγια που εξετάζουν την αυτοεκτίμηση </a:t>
            </a:r>
          </a:p>
        </p:txBody>
      </p:sp>
    </p:spTree>
    <p:extLst>
      <p:ext uri="{BB962C8B-B14F-4D97-AF65-F5344CB8AC3E}">
        <p14:creationId xmlns:p14="http://schemas.microsoft.com/office/powerpoint/2010/main" val="39824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6AD144-987F-3628-00A7-F6883E9D1850}"/>
              </a:ext>
            </a:extLst>
          </p:cNvPr>
          <p:cNvSpPr>
            <a:spLocks noGrp="1"/>
          </p:cNvSpPr>
          <p:nvPr>
            <p:ph type="title"/>
          </p:nvPr>
        </p:nvSpPr>
        <p:spPr/>
        <p:txBody>
          <a:bodyPr/>
          <a:lstStyle/>
          <a:p>
            <a:pPr algn="ctr"/>
            <a:r>
              <a:rPr lang="el-GR" dirty="0"/>
              <a:t>ΣΤΑΤΙΣΤΙΚΟ ΜΟΝΤΕΛΟ</a:t>
            </a:r>
          </a:p>
        </p:txBody>
      </p:sp>
      <p:pic>
        <p:nvPicPr>
          <p:cNvPr id="5" name="Θέση περιεχομένου 4" descr="Εικόνα που περιέχει κείμενο, στιγμιότυπο οθόνης, σχεδίαση&#10;&#10;Περιγραφή που δημιουργήθηκε αυτόματα">
            <a:extLst>
              <a:ext uri="{FF2B5EF4-FFF2-40B4-BE49-F238E27FC236}">
                <a16:creationId xmlns:a16="http://schemas.microsoft.com/office/drawing/2014/main" id="{DCC67CA5-1397-EB97-FE25-7D6692C26A59}"/>
              </a:ext>
            </a:extLst>
          </p:cNvPr>
          <p:cNvPicPr>
            <a:picLocks noGrp="1" noChangeAspect="1"/>
          </p:cNvPicPr>
          <p:nvPr>
            <p:ph idx="1"/>
          </p:nvPr>
        </p:nvPicPr>
        <p:blipFill>
          <a:blip r:embed="rId2"/>
          <a:srcRect t="40219" b="14616"/>
          <a:stretch/>
        </p:blipFill>
        <p:spPr>
          <a:xfrm>
            <a:off x="1807285" y="1936376"/>
            <a:ext cx="7841681" cy="3318012"/>
          </a:xfrm>
        </p:spPr>
      </p:pic>
    </p:spTree>
    <p:extLst>
      <p:ext uri="{BB962C8B-B14F-4D97-AF65-F5344CB8AC3E}">
        <p14:creationId xmlns:p14="http://schemas.microsoft.com/office/powerpoint/2010/main" val="260012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44C9E-35E9-BAFA-300C-AEA88011EDF3}"/>
              </a:ext>
            </a:extLst>
          </p:cNvPr>
          <p:cNvSpPr>
            <a:spLocks noGrp="1"/>
          </p:cNvSpPr>
          <p:nvPr>
            <p:ph type="title"/>
          </p:nvPr>
        </p:nvSpPr>
        <p:spPr>
          <a:xfrm>
            <a:off x="838200" y="171488"/>
            <a:ext cx="10515600" cy="646093"/>
          </a:xfrm>
        </p:spPr>
        <p:txBody>
          <a:bodyPr>
            <a:normAutofit fontScale="90000"/>
          </a:bodyPr>
          <a:lstStyle/>
          <a:p>
            <a:pPr algn="ctr"/>
            <a:r>
              <a:rPr lang="el-GR" dirty="0"/>
              <a:t>ΕΡΕΥΝΑ ΣΧΕΣΗΣ ΑΙΤΙΑΣ ΑΙΤΙΑΤΟΥ</a:t>
            </a:r>
          </a:p>
        </p:txBody>
      </p:sp>
      <p:sp>
        <p:nvSpPr>
          <p:cNvPr id="3" name="Θέση περιεχομένου 2">
            <a:extLst>
              <a:ext uri="{FF2B5EF4-FFF2-40B4-BE49-F238E27FC236}">
                <a16:creationId xmlns:a16="http://schemas.microsoft.com/office/drawing/2014/main" id="{23F2C16B-EFD7-9199-5D48-45AB5C4DA9C0}"/>
              </a:ext>
            </a:extLst>
          </p:cNvPr>
          <p:cNvSpPr>
            <a:spLocks noGrp="1"/>
          </p:cNvSpPr>
          <p:nvPr>
            <p:ph idx="1"/>
          </p:nvPr>
        </p:nvSpPr>
        <p:spPr>
          <a:xfrm>
            <a:off x="441064" y="1192044"/>
            <a:ext cx="11618259" cy="5187241"/>
          </a:xfrm>
        </p:spPr>
        <p:txBody>
          <a:bodyPr>
            <a:noAutofit/>
          </a:bodyPr>
          <a:lstStyle/>
          <a:p>
            <a:pPr marL="0" indent="0">
              <a:lnSpc>
                <a:spcPct val="150000"/>
              </a:lnSpc>
              <a:buNone/>
            </a:pPr>
            <a:r>
              <a:rPr lang="el-GR" sz="2400" b="0" i="0" u="none" strike="noStrike" dirty="0">
                <a:solidFill>
                  <a:srgbClr val="555555"/>
                </a:solidFill>
                <a:effectLst/>
              </a:rPr>
              <a:t>Σκοπός της παρούσας έρευνας ήταν η διερεύνηση της σχέσης της επαγγελματικής εξουθένωσης και ικανοποίησης και ειδικότερα η σχέση αιτίας - αιτιατού στο χώρο της εκπαίδευσης, μέσα σε δυο διαφορετικές χρονικές στιγμές της σχολικής χρονιάς, τον Οκτώβριο και Μάιο. Στην έρευνα συμμετείχαν 490 καθηγητές φυσικής αγωγής πρωτοβάθμιας και δευτεροβάθμιας εκπαίδευσης από πέντε νομούς της χώρας. Οι συμμετέχοντες συμπλήρωσαν μία σειρά από ερωτηματολόγια τα οποία αξιολογούσαν: την επαγγελματική ικανοποίηση, την επαγγελματική εξουθένωση που βιώνουν οι εκπαιδευτικοί και τις </a:t>
            </a:r>
            <a:r>
              <a:rPr lang="el-GR" sz="2400" b="0" i="0" u="none" strike="noStrike" dirty="0" err="1">
                <a:solidFill>
                  <a:srgbClr val="555555"/>
                </a:solidFill>
                <a:effectLst/>
              </a:rPr>
              <a:t>οργανωσιακές</a:t>
            </a:r>
            <a:r>
              <a:rPr lang="el-GR" sz="2400" b="0" i="0" u="none" strike="noStrike" dirty="0">
                <a:solidFill>
                  <a:srgbClr val="555555"/>
                </a:solidFill>
                <a:effectLst/>
              </a:rPr>
              <a:t> μεταβλητές. </a:t>
            </a:r>
            <a:endParaRPr lang="el-GR" sz="2400" dirty="0"/>
          </a:p>
        </p:txBody>
      </p:sp>
    </p:spTree>
    <p:extLst>
      <p:ext uri="{BB962C8B-B14F-4D97-AF65-F5344CB8AC3E}">
        <p14:creationId xmlns:p14="http://schemas.microsoft.com/office/powerpoint/2010/main" val="357429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1711A9-C02C-7769-B576-CFB79734F12B}"/>
              </a:ext>
            </a:extLst>
          </p:cNvPr>
          <p:cNvSpPr>
            <a:spLocks noGrp="1"/>
          </p:cNvSpPr>
          <p:nvPr>
            <p:ph type="title"/>
          </p:nvPr>
        </p:nvSpPr>
        <p:spPr>
          <a:xfrm>
            <a:off x="838200" y="365125"/>
            <a:ext cx="10515600" cy="1022611"/>
          </a:xfrm>
        </p:spPr>
        <p:txBody>
          <a:bodyPr/>
          <a:lstStyle/>
          <a:p>
            <a:pPr algn="ctr"/>
            <a:r>
              <a:rPr lang="el-GR" dirty="0"/>
              <a:t>ΑΝΕΞΑΡΤΗΤΗ/ ΕΞΑΡΤΗΜΕΝΗ ΜΕΤΑΒΛΗΤΗ</a:t>
            </a:r>
          </a:p>
        </p:txBody>
      </p:sp>
      <p:sp>
        <p:nvSpPr>
          <p:cNvPr id="3" name="Θέση περιεχομένου 2">
            <a:extLst>
              <a:ext uri="{FF2B5EF4-FFF2-40B4-BE49-F238E27FC236}">
                <a16:creationId xmlns:a16="http://schemas.microsoft.com/office/drawing/2014/main" id="{144AF8FD-B5BA-432B-D24A-66F6C8EE7B07}"/>
              </a:ext>
            </a:extLst>
          </p:cNvPr>
          <p:cNvSpPr>
            <a:spLocks noGrp="1"/>
          </p:cNvSpPr>
          <p:nvPr>
            <p:ph idx="1"/>
          </p:nvPr>
        </p:nvSpPr>
        <p:spPr>
          <a:xfrm>
            <a:off x="505609" y="1290918"/>
            <a:ext cx="11392349" cy="5059778"/>
          </a:xfrm>
        </p:spPr>
        <p:txBody>
          <a:bodyPr>
            <a:normAutofit fontScale="62500" lnSpcReduction="20000"/>
          </a:bodyPr>
          <a:lstStyle/>
          <a:p>
            <a:pPr>
              <a:lnSpc>
                <a:spcPct val="120000"/>
              </a:lnSpc>
            </a:pPr>
            <a:endParaRPr lang="el-GR" dirty="0"/>
          </a:p>
          <a:p>
            <a:pPr>
              <a:lnSpc>
                <a:spcPct val="120000"/>
              </a:lnSpc>
            </a:pPr>
            <a:r>
              <a:rPr lang="el-GR" sz="3300" dirty="0">
                <a:latin typeface="Times New Roman" panose="02020603050405020304" pitchFamily="18" charset="0"/>
                <a:cs typeface="Times New Roman" panose="02020603050405020304" pitchFamily="18" charset="0"/>
              </a:rPr>
              <a:t>Ανεξάρτητη μεταβλητή: Είναι η μεταβλητή που ελέγχεται ή αλλάζει από τον ερευνητή. Αυτή δεν επηρεάζεται από άλλες μεταβλητές στο πλαίσιο της ανάλυσης. Για παράδειγμα, σε ένα πείραμα που μετρά την επίδραση της θερμοκρασίας στον ρυθμό ανάπτυξης ενός φυτού, η θερμοκρασία είναι η ανεξάρτητη μεταβλητή, γιατί την επιλέγουμε και την αλλάζουμε εμείς.</a:t>
            </a:r>
          </a:p>
          <a:p>
            <a:pPr>
              <a:lnSpc>
                <a:spcPct val="120000"/>
              </a:lnSpc>
            </a:pPr>
            <a:endParaRPr lang="el-GR" sz="3300" dirty="0">
              <a:latin typeface="Times New Roman" panose="02020603050405020304" pitchFamily="18" charset="0"/>
              <a:cs typeface="Times New Roman" panose="02020603050405020304" pitchFamily="18" charset="0"/>
            </a:endParaRPr>
          </a:p>
          <a:p>
            <a:pPr>
              <a:lnSpc>
                <a:spcPct val="120000"/>
              </a:lnSpc>
            </a:pPr>
            <a:r>
              <a:rPr lang="el-GR" sz="3300" dirty="0">
                <a:latin typeface="Times New Roman" panose="02020603050405020304" pitchFamily="18" charset="0"/>
                <a:cs typeface="Times New Roman" panose="02020603050405020304" pitchFamily="18" charset="0"/>
              </a:rPr>
              <a:t>Εξαρτημένη μεταβλητή: Είναι η μεταβλητή που </a:t>
            </a:r>
            <a:r>
              <a:rPr lang="el-GR" sz="3300" dirty="0" err="1">
                <a:latin typeface="Times New Roman" panose="02020603050405020304" pitchFamily="18" charset="0"/>
                <a:cs typeface="Times New Roman" panose="02020603050405020304" pitchFamily="18" charset="0"/>
              </a:rPr>
              <a:t>μετράται</a:t>
            </a:r>
            <a:r>
              <a:rPr lang="el-GR" sz="3300" dirty="0">
                <a:latin typeface="Times New Roman" panose="02020603050405020304" pitchFamily="18" charset="0"/>
                <a:cs typeface="Times New Roman" panose="02020603050405020304" pitchFamily="18" charset="0"/>
              </a:rPr>
              <a:t> και επηρεάζεται από την ανεξάρτητη μεταβλητή. Δηλαδή, εξαρτάται από τις αλλαγές στην ανεξάρτητη μεταβλητή. Στο παραπάνω παράδειγμα, ο ρυθμός ανάπτυξης του φυτού είναι η εξαρτημένη μεταβλητή, γιατί εξαρτάται από τις αλλαγές στη θερμοκρασία.</a:t>
            </a:r>
          </a:p>
          <a:p>
            <a:pPr>
              <a:lnSpc>
                <a:spcPct val="120000"/>
              </a:lnSpc>
            </a:pPr>
            <a:endParaRPr lang="el-GR" sz="3300" dirty="0">
              <a:latin typeface="Times New Roman" panose="02020603050405020304" pitchFamily="18" charset="0"/>
              <a:cs typeface="Times New Roman" panose="02020603050405020304" pitchFamily="18" charset="0"/>
            </a:endParaRPr>
          </a:p>
          <a:p>
            <a:pPr>
              <a:lnSpc>
                <a:spcPct val="120000"/>
              </a:lnSpc>
            </a:pPr>
            <a:r>
              <a:rPr lang="el-GR" sz="3300" dirty="0">
                <a:latin typeface="Times New Roman" panose="02020603050405020304" pitchFamily="18" charset="0"/>
                <a:cs typeface="Times New Roman" panose="02020603050405020304" pitchFamily="18" charset="0"/>
              </a:rPr>
              <a:t>Με απλά λόγια, η ανεξάρτητη μεταβλητή είναι αυτή που χειριζόμαστε, ενώ η εξαρτημένη είναι αυτή που μετράμε για να δούμε πώς επηρεάζεται από την πρώτη.</a:t>
            </a:r>
          </a:p>
        </p:txBody>
      </p:sp>
    </p:spTree>
    <p:extLst>
      <p:ext uri="{BB962C8B-B14F-4D97-AF65-F5344CB8AC3E}">
        <p14:creationId xmlns:p14="http://schemas.microsoft.com/office/powerpoint/2010/main" val="108488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Εικόνα που περιέχει μπλε, πολυχρωμία, στιγμιότυπο οθόνης, διανυσματικά γραφικά&#10;&#10;Περιγραφή που δημιουργήθηκε αυτόματα">
            <a:extLst>
              <a:ext uri="{FF2B5EF4-FFF2-40B4-BE49-F238E27FC236}">
                <a16:creationId xmlns:a16="http://schemas.microsoft.com/office/drawing/2014/main" id="{8542CC63-7239-25C6-570E-D06DF0822DD3}"/>
              </a:ext>
            </a:extLst>
          </p:cNvPr>
          <p:cNvPicPr>
            <a:picLocks noChangeAspect="1"/>
          </p:cNvPicPr>
          <p:nvPr/>
        </p:nvPicPr>
        <p:blipFill>
          <a:blip r:embed="rId2">
            <a:duotone>
              <a:schemeClr val="bg2">
                <a:shade val="45000"/>
                <a:satMod val="135000"/>
              </a:schemeClr>
              <a:prstClr val="white"/>
            </a:duotone>
          </a:blip>
          <a:srcRect t="6953" b="3679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5AEEC5E-5F43-346F-4709-FD3C743CFA57}"/>
              </a:ext>
            </a:extLst>
          </p:cNvPr>
          <p:cNvSpPr>
            <a:spLocks noGrp="1"/>
          </p:cNvSpPr>
          <p:nvPr>
            <p:ph type="title"/>
          </p:nvPr>
        </p:nvSpPr>
        <p:spPr>
          <a:xfrm>
            <a:off x="838200" y="365125"/>
            <a:ext cx="10515600" cy="1325563"/>
          </a:xfrm>
        </p:spPr>
        <p:txBody>
          <a:bodyPr>
            <a:normAutofit/>
          </a:bodyPr>
          <a:lstStyle/>
          <a:p>
            <a:r>
              <a:rPr lang="el-GR" dirty="0"/>
              <a:t>ΣΤΟΙΧΕΙΑ ΕΡΩΤΗΜΑΤΟΛΟΓΙΟΥ</a:t>
            </a:r>
            <a:endParaRPr lang="el-GR"/>
          </a:p>
        </p:txBody>
      </p:sp>
      <p:graphicFrame>
        <p:nvGraphicFramePr>
          <p:cNvPr id="5" name="Θέση περιεχομένου 2">
            <a:extLst>
              <a:ext uri="{FF2B5EF4-FFF2-40B4-BE49-F238E27FC236}">
                <a16:creationId xmlns:a16="http://schemas.microsoft.com/office/drawing/2014/main" id="{F9AC264D-FF56-83C6-248B-9B0222FF6D58}"/>
              </a:ext>
            </a:extLst>
          </p:cNvPr>
          <p:cNvGraphicFramePr>
            <a:graphicFrameLocks noGrp="1"/>
          </p:cNvGraphicFramePr>
          <p:nvPr>
            <p:ph idx="1"/>
            <p:extLst>
              <p:ext uri="{D42A27DB-BD31-4B8C-83A1-F6EECF244321}">
                <p14:modId xmlns:p14="http://schemas.microsoft.com/office/powerpoint/2010/main" val="12531524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88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9CB2648-3D81-9BE7-5F1C-121E1FE2CB98}"/>
              </a:ext>
            </a:extLst>
          </p:cNvPr>
          <p:cNvSpPr>
            <a:spLocks noGrp="1"/>
          </p:cNvSpPr>
          <p:nvPr>
            <p:ph type="title"/>
          </p:nvPr>
        </p:nvSpPr>
        <p:spPr>
          <a:xfrm>
            <a:off x="838200" y="365125"/>
            <a:ext cx="10515600" cy="1325563"/>
          </a:xfrm>
        </p:spPr>
        <p:txBody>
          <a:bodyPr>
            <a:normAutofit/>
          </a:bodyPr>
          <a:lstStyle/>
          <a:p>
            <a:r>
              <a:rPr lang="el-GR" sz="5400"/>
              <a:t>ΔΟΜΗ ΕΡΩΤΗΜΑΤΟΛΟΓΙΟΥ</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9D1089D3-1917-FC6C-DFC8-9D9A6BB33643}"/>
              </a:ext>
            </a:extLst>
          </p:cNvPr>
          <p:cNvGraphicFramePr>
            <a:graphicFrameLocks noGrp="1"/>
          </p:cNvGraphicFramePr>
          <p:nvPr>
            <p:ph idx="1"/>
            <p:extLst>
              <p:ext uri="{D42A27DB-BD31-4B8C-83A1-F6EECF244321}">
                <p14:modId xmlns:p14="http://schemas.microsoft.com/office/powerpoint/2010/main" val="8942397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74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Rectangle 3">
            <a:extLst>
              <a:ext uri="{FF2B5EF4-FFF2-40B4-BE49-F238E27FC236}">
                <a16:creationId xmlns:a16="http://schemas.microsoft.com/office/drawing/2014/main" id="{FE7C0553-6FAE-FADC-9C46-839EAFB870AC}"/>
              </a:ext>
            </a:extLst>
          </p:cNvPr>
          <p:cNvGraphicFramePr>
            <a:graphicFrameLocks noGrp="1"/>
          </p:cNvGraphicFramePr>
          <p:nvPr>
            <p:ph idx="1"/>
          </p:nvPr>
        </p:nvGraphicFramePr>
        <p:xfrm>
          <a:off x="2152650" y="1089025"/>
          <a:ext cx="7886700" cy="508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A3001AA3-84E2-B72A-D3A3-3D9B2F79FEB2}"/>
              </a:ext>
            </a:extLst>
          </p:cNvPr>
          <p:cNvSpPr>
            <a:spLocks noGrp="1" noChangeArrowheads="1"/>
          </p:cNvSpPr>
          <p:nvPr>
            <p:ph type="title"/>
          </p:nvPr>
        </p:nvSpPr>
        <p:spPr>
          <a:xfrm>
            <a:off x="2152650" y="365125"/>
            <a:ext cx="7886700" cy="723900"/>
          </a:xfrm>
        </p:spPr>
        <p:txBody>
          <a:bodyPr anchor="t"/>
          <a:lstStyle/>
          <a:p>
            <a:pPr eaLnBrk="1" hangingPunct="1"/>
            <a:r>
              <a:rPr lang="el-GR" altLang="en-US" sz="3600" b="1">
                <a:latin typeface="Calibri" panose="020F0502020204030204" pitchFamily="34" charset="0"/>
                <a:ea typeface="ＭＳ Ｐゴシック" panose="020B0600070205080204" pitchFamily="34" charset="-128"/>
                <a:cs typeface="Calibri" panose="020F0502020204030204" pitchFamily="34" charset="0"/>
              </a:rPr>
              <a:t>Τύποι ερωτήσεων: Ανοικτές </a:t>
            </a:r>
            <a:endParaRPr lang="en-GB" altLang="en-US" sz="3600" b="1">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0722" name="Rectangle 3">
            <a:extLst>
              <a:ext uri="{FF2B5EF4-FFF2-40B4-BE49-F238E27FC236}">
                <a16:creationId xmlns:a16="http://schemas.microsoft.com/office/drawing/2014/main" id="{ED72D3A5-2409-8A2B-0C53-CEC429EB87F4}"/>
              </a:ext>
            </a:extLst>
          </p:cNvPr>
          <p:cNvSpPr>
            <a:spLocks noGrp="1" noChangeArrowheads="1"/>
          </p:cNvSpPr>
          <p:nvPr>
            <p:ph idx="1"/>
          </p:nvPr>
        </p:nvSpPr>
        <p:spPr>
          <a:xfrm>
            <a:off x="2152650" y="1089025"/>
            <a:ext cx="7886700" cy="5087938"/>
          </a:xfrm>
        </p:spPr>
        <p:txBody>
          <a:bodyPr/>
          <a:lstStyle/>
          <a:p>
            <a:pPr eaLnBrk="1" hangingPunct="1">
              <a:lnSpc>
                <a:spcPct val="80000"/>
              </a:lnSpc>
            </a:pPr>
            <a:r>
              <a:rPr lang="el-GR" altLang="en-US" sz="3200">
                <a:ea typeface="ＭＳ Ｐゴシック" panose="020B0600070205080204" pitchFamily="34" charset="-128"/>
              </a:rPr>
              <a:t> Απάντηση σε ρέοντα λόγο (όπως θέλει ο συμμετέχων)</a:t>
            </a:r>
          </a:p>
          <a:p>
            <a:pPr lvl="1" eaLnBrk="1" hangingPunct="1">
              <a:lnSpc>
                <a:spcPct val="80000"/>
              </a:lnSpc>
            </a:pPr>
            <a:r>
              <a:rPr lang="el-GR" altLang="en-US" sz="3200">
                <a:ea typeface="ＭＳ Ｐゴシック" panose="020B0600070205080204" pitchFamily="34" charset="-128"/>
              </a:rPr>
              <a:t>(Υπάρχει κάποιος περιορισμός;)</a:t>
            </a:r>
          </a:p>
          <a:p>
            <a:pPr lvl="1" eaLnBrk="1" hangingPunct="1">
              <a:lnSpc>
                <a:spcPct val="80000"/>
              </a:lnSpc>
            </a:pPr>
            <a:endParaRPr lang="el-GR" altLang="en-US" sz="3300">
              <a:ea typeface="ＭＳ Ｐゴシック" panose="020B0600070205080204" pitchFamily="34" charset="-128"/>
            </a:endParaRPr>
          </a:p>
          <a:p>
            <a:pPr eaLnBrk="1" hangingPunct="1">
              <a:lnSpc>
                <a:spcPct val="80000"/>
              </a:lnSpc>
              <a:buFont typeface="Arial" panose="020B0604020202020204" pitchFamily="34" charset="0"/>
              <a:buNone/>
            </a:pPr>
            <a:r>
              <a:rPr lang="el-GR" altLang="en-US" sz="2400" b="1" i="1">
                <a:ea typeface="ＭＳ Ｐゴシック" panose="020B0600070205080204" pitchFamily="34" charset="-128"/>
              </a:rPr>
              <a:t>«</a:t>
            </a:r>
            <a:r>
              <a:rPr lang="el-GR" altLang="en-US" sz="2400" b="1" i="1">
                <a:ea typeface="Verdana" panose="020B0604030504040204" pitchFamily="34" charset="0"/>
                <a:cs typeface="Verdana" panose="020B0604030504040204" pitchFamily="34" charset="0"/>
              </a:rPr>
              <a:t>Ποιο πιστεύετε ότι είναι το σοβαρότερο ζήτημα που αντιμετωπίζει σήμερα η χώρα μας</a:t>
            </a:r>
            <a:r>
              <a:rPr lang="el-GR" altLang="en-US" sz="2400" b="1" i="1">
                <a:ea typeface="ＭＳ Ｐゴシック" panose="020B0600070205080204" pitchFamily="34" charset="-128"/>
              </a:rPr>
              <a:t>;»</a:t>
            </a:r>
          </a:p>
          <a:p>
            <a:pPr eaLnBrk="1" hangingPunct="1">
              <a:lnSpc>
                <a:spcPct val="80000"/>
              </a:lnSpc>
              <a:buFont typeface="Arial" panose="020B0604020202020204" pitchFamily="34" charset="0"/>
              <a:buNone/>
            </a:pPr>
            <a:r>
              <a:rPr lang="el-GR" altLang="en-US" sz="3600">
                <a:ea typeface="ＭＳ Ｐゴシック" panose="020B0600070205080204" pitchFamily="34" charset="-128"/>
              </a:rPr>
              <a:t>_________________________________</a:t>
            </a:r>
          </a:p>
          <a:p>
            <a:pPr eaLnBrk="1" hangingPunct="1">
              <a:lnSpc>
                <a:spcPct val="80000"/>
              </a:lnSpc>
              <a:buFont typeface="Arial" panose="020B0604020202020204" pitchFamily="34" charset="0"/>
              <a:buNone/>
            </a:pPr>
            <a:r>
              <a:rPr lang="el-GR" altLang="en-US" sz="3600">
                <a:ea typeface="ＭＳ Ｐゴシック" panose="020B0600070205080204" pitchFamily="34" charset="-128"/>
              </a:rPr>
              <a:t>_________________________________</a:t>
            </a:r>
          </a:p>
          <a:p>
            <a:pPr eaLnBrk="1" hangingPunct="1">
              <a:lnSpc>
                <a:spcPct val="80000"/>
              </a:lnSpc>
              <a:buFont typeface="Arial" panose="020B0604020202020204" pitchFamily="34" charset="0"/>
              <a:buNone/>
            </a:pPr>
            <a:r>
              <a:rPr lang="el-GR" altLang="en-US" sz="3600">
                <a:ea typeface="ＭＳ Ｐゴシック" panose="020B0600070205080204" pitchFamily="34" charset="-128"/>
              </a:rPr>
              <a:t>_________________________________</a:t>
            </a:r>
          </a:p>
          <a:p>
            <a:pPr eaLnBrk="1" hangingPunct="1">
              <a:lnSpc>
                <a:spcPct val="80000"/>
              </a:lnSpc>
              <a:buFont typeface="Arial" panose="020B0604020202020204" pitchFamily="34" charset="0"/>
              <a:buNone/>
            </a:pPr>
            <a:r>
              <a:rPr lang="el-GR" altLang="en-US" sz="3600">
                <a:ea typeface="ＭＳ Ｐゴシック" panose="020B0600070205080204" pitchFamily="34" charset="-128"/>
              </a:rPr>
              <a:t>_________________________________</a:t>
            </a:r>
          </a:p>
          <a:p>
            <a:pPr eaLnBrk="1" hangingPunct="1">
              <a:lnSpc>
                <a:spcPct val="80000"/>
              </a:lnSpc>
              <a:buFont typeface="Arial" panose="020B0604020202020204" pitchFamily="34" charset="0"/>
              <a:buNone/>
            </a:pPr>
            <a:endParaRPr lang="el-GR" altLang="en-US" sz="360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F8A9B-CE87-F6FE-A8F3-0488DF7A367C}"/>
              </a:ext>
            </a:extLst>
          </p:cNvPr>
          <p:cNvSpPr>
            <a:spLocks noGrp="1"/>
          </p:cNvSpPr>
          <p:nvPr>
            <p:ph type="title"/>
          </p:nvPr>
        </p:nvSpPr>
        <p:spPr/>
        <p:txBody>
          <a:bodyPr>
            <a:normAutofit/>
          </a:bodyPr>
          <a:lstStyle/>
          <a:p>
            <a:r>
              <a:rPr lang="el-GR" sz="3733" dirty="0"/>
              <a:t>Ορισμός ποιοτικής και ποσοτικής μεθοδολογίας</a:t>
            </a:r>
          </a:p>
        </p:txBody>
      </p:sp>
      <p:sp>
        <p:nvSpPr>
          <p:cNvPr id="3" name="Θέση περιεχομένου 2">
            <a:extLst>
              <a:ext uri="{FF2B5EF4-FFF2-40B4-BE49-F238E27FC236}">
                <a16:creationId xmlns:a16="http://schemas.microsoft.com/office/drawing/2014/main" id="{53109F68-0F96-4BB3-440A-B5F87FB6DB6B}"/>
              </a:ext>
            </a:extLst>
          </p:cNvPr>
          <p:cNvSpPr>
            <a:spLocks noGrp="1"/>
          </p:cNvSpPr>
          <p:nvPr>
            <p:ph idx="1"/>
          </p:nvPr>
        </p:nvSpPr>
        <p:spPr>
          <a:xfrm>
            <a:off x="335360" y="1600201"/>
            <a:ext cx="11247040" cy="4982633"/>
          </a:xfrm>
        </p:spPr>
        <p:txBody>
          <a:bodyPr>
            <a:noAutofit/>
          </a:bodyPr>
          <a:lstStyle/>
          <a:p>
            <a:pPr algn="ctr">
              <a:lnSpc>
                <a:spcPct val="150000"/>
              </a:lnSpc>
            </a:pPr>
            <a:r>
              <a:rPr lang="el-GR" sz="2400" dirty="0">
                <a:latin typeface="Arial" panose="020B0604020202020204" pitchFamily="34" charset="0"/>
                <a:cs typeface="Arial" panose="020B0604020202020204" pitchFamily="34" charset="0"/>
              </a:rPr>
              <a:t>Η </a:t>
            </a:r>
            <a:r>
              <a:rPr lang="el-GR" sz="2400" dirty="0">
                <a:solidFill>
                  <a:srgbClr val="FF0000"/>
                </a:solidFill>
                <a:latin typeface="Arial" panose="020B0604020202020204" pitchFamily="34" charset="0"/>
                <a:cs typeface="Arial" panose="020B0604020202020204" pitchFamily="34" charset="0"/>
              </a:rPr>
              <a:t>ποιοτική έρευνα </a:t>
            </a:r>
            <a:r>
              <a:rPr lang="el-GR" sz="2400" dirty="0">
                <a:latin typeface="Arial" panose="020B0604020202020204" pitchFamily="34" charset="0"/>
                <a:cs typeface="Arial" panose="020B0604020202020204" pitchFamily="34" charset="0"/>
              </a:rPr>
              <a:t>στοχεύει στη διερεύνηση και κατανόηση εις βάθος </a:t>
            </a:r>
          </a:p>
          <a:p>
            <a:pPr marL="0" indent="0" algn="ctr">
              <a:lnSpc>
                <a:spcPct val="150000"/>
              </a:lnSpc>
              <a:buNone/>
            </a:pPr>
            <a:r>
              <a:rPr lang="el-GR" sz="2400" dirty="0">
                <a:latin typeface="Arial" panose="020B0604020202020204" pitchFamily="34" charset="0"/>
                <a:cs typeface="Arial" panose="020B0604020202020204" pitchFamily="34" charset="0"/>
              </a:rPr>
              <a:t>των κοινωνικών φαινομένων. Πιο συγκεκριμένα ερευνώνται στάσεις, </a:t>
            </a:r>
          </a:p>
          <a:p>
            <a:pPr marL="0" indent="0" algn="ctr">
              <a:lnSpc>
                <a:spcPct val="150000"/>
              </a:lnSpc>
              <a:buNone/>
            </a:pPr>
            <a:r>
              <a:rPr lang="el-GR" sz="2400" dirty="0">
                <a:latin typeface="Arial" panose="020B0604020202020204" pitchFamily="34" charset="0"/>
                <a:cs typeface="Arial" panose="020B0604020202020204" pitchFamily="34" charset="0"/>
              </a:rPr>
              <a:t>αναπαραστάσεις, αντιλήψεις, κίνητρα καθώς και ιδιαιτερότητες στη</a:t>
            </a:r>
          </a:p>
          <a:p>
            <a:pPr marL="0" indent="0" algn="ctr">
              <a:lnSpc>
                <a:spcPct val="150000"/>
              </a:lnSpc>
              <a:buNone/>
            </a:pPr>
            <a:r>
              <a:rPr lang="el-GR" sz="2400" dirty="0">
                <a:latin typeface="Arial" panose="020B0604020202020204" pitchFamily="34" charset="0"/>
                <a:cs typeface="Arial" panose="020B0604020202020204" pitchFamily="34" charset="0"/>
              </a:rPr>
              <a:t> συμπεριφορά των ατόμων. </a:t>
            </a:r>
          </a:p>
          <a:p>
            <a:pPr algn="ctr">
              <a:lnSpc>
                <a:spcPct val="150000"/>
              </a:lnSpc>
            </a:pPr>
            <a:r>
              <a:rPr lang="el-GR" sz="2400" dirty="0">
                <a:latin typeface="Arial" panose="020B0604020202020204" pitchFamily="34" charset="0"/>
                <a:cs typeface="Arial" panose="020B0604020202020204" pitchFamily="34" charset="0"/>
              </a:rPr>
              <a:t>Στην </a:t>
            </a:r>
            <a:r>
              <a:rPr lang="el-GR" sz="2400" dirty="0">
                <a:solidFill>
                  <a:srgbClr val="FF0000"/>
                </a:solidFill>
                <a:latin typeface="Arial" panose="020B0604020202020204" pitchFamily="34" charset="0"/>
                <a:cs typeface="Arial" panose="020B0604020202020204" pitchFamily="34" charset="0"/>
              </a:rPr>
              <a:t>ποσοτική έρευνα </a:t>
            </a:r>
            <a:r>
              <a:rPr lang="el-GR" sz="2400" dirty="0">
                <a:latin typeface="Arial" panose="020B0604020202020204" pitchFamily="34" charset="0"/>
                <a:cs typeface="Arial" panose="020B0604020202020204" pitchFamily="34" charset="0"/>
              </a:rPr>
              <a:t>διερευνώνται τα φαινόμενα με στατιστικές </a:t>
            </a:r>
          </a:p>
          <a:p>
            <a:pPr marL="0" indent="0" algn="ctr">
              <a:lnSpc>
                <a:spcPct val="150000"/>
              </a:lnSpc>
              <a:buNone/>
            </a:pPr>
            <a:r>
              <a:rPr lang="el-GR" sz="2400" dirty="0">
                <a:latin typeface="Arial" panose="020B0604020202020204" pitchFamily="34" charset="0"/>
                <a:cs typeface="Arial" panose="020B0604020202020204" pitchFamily="34" charset="0"/>
              </a:rPr>
              <a:t>μεθόδους, με ερωτηματολόγια, με κλίμακες και αριθμητικά δεδομένα. </a:t>
            </a:r>
          </a:p>
          <a:p>
            <a:pPr marL="0" indent="0" algn="ctr">
              <a:lnSpc>
                <a:spcPct val="150000"/>
              </a:lnSpc>
              <a:buNone/>
            </a:pPr>
            <a:r>
              <a:rPr lang="el-GR" sz="2400" dirty="0">
                <a:latin typeface="Arial" panose="020B0604020202020204" pitchFamily="34" charset="0"/>
                <a:cs typeface="Arial" panose="020B0604020202020204" pitchFamily="34" charset="0"/>
              </a:rPr>
              <a:t>Έχει ως στόχο </a:t>
            </a:r>
          </a:p>
          <a:p>
            <a:pPr marL="0" indent="0" algn="ctr">
              <a:lnSpc>
                <a:spcPct val="150000"/>
              </a:lnSpc>
              <a:buNone/>
            </a:pPr>
            <a:r>
              <a:rPr lang="el-GR" sz="2400" dirty="0">
                <a:latin typeface="Arial" panose="020B0604020202020204" pitchFamily="34" charset="0"/>
                <a:cs typeface="Arial" panose="020B0604020202020204" pitchFamily="34" charset="0"/>
              </a:rPr>
              <a:t>τη γενίκευση των δεδομένων</a:t>
            </a:r>
            <a:endParaRPr lang="el-GR" sz="2400" dirty="0"/>
          </a:p>
        </p:txBody>
      </p:sp>
    </p:spTree>
    <p:extLst>
      <p:ext uri="{BB962C8B-B14F-4D97-AF65-F5344CB8AC3E}">
        <p14:creationId xmlns:p14="http://schemas.microsoft.com/office/powerpoint/2010/main" val="398220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4" name="Rectangle 3277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2">
            <a:extLst>
              <a:ext uri="{FF2B5EF4-FFF2-40B4-BE49-F238E27FC236}">
                <a16:creationId xmlns:a16="http://schemas.microsoft.com/office/drawing/2014/main" id="{A94031E4-C5F8-C84D-FF80-391D7CB57227}"/>
              </a:ext>
            </a:extLst>
          </p:cNvPr>
          <p:cNvSpPr>
            <a:spLocks noGrp="1" noChangeArrowheads="1"/>
          </p:cNvSpPr>
          <p:nvPr>
            <p:ph type="title"/>
          </p:nvPr>
        </p:nvSpPr>
        <p:spPr>
          <a:xfrm>
            <a:off x="1136397" y="502022"/>
            <a:ext cx="9688296" cy="1388356"/>
          </a:xfrm>
        </p:spPr>
        <p:txBody>
          <a:bodyPr anchor="b">
            <a:normAutofit/>
          </a:bodyPr>
          <a:lstStyle/>
          <a:p>
            <a:pPr eaLnBrk="1" hangingPunct="1"/>
            <a:r>
              <a:rPr lang="el-GR" altLang="en-US" sz="4000" b="1" dirty="0">
                <a:latin typeface="Calibri" panose="020F0502020204030204" pitchFamily="34" charset="0"/>
                <a:ea typeface="ＭＳ Ｐゴシック" panose="020B0600070205080204" pitchFamily="34" charset="-128"/>
                <a:cs typeface="Calibri" panose="020F0502020204030204" pitchFamily="34" charset="0"/>
              </a:rPr>
              <a:t>Ερωτήσεις: Ανοικτές </a:t>
            </a:r>
            <a:endParaRPr lang="en-GB" altLang="en-US" sz="4000"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7" name="Rectangle 3">
            <a:extLst>
              <a:ext uri="{FF2B5EF4-FFF2-40B4-BE49-F238E27FC236}">
                <a16:creationId xmlns:a16="http://schemas.microsoft.com/office/drawing/2014/main" id="{41905039-7682-3508-7432-2C76C42782F5}"/>
              </a:ext>
            </a:extLst>
          </p:cNvPr>
          <p:cNvSpPr>
            <a:spLocks noGrp="1" noChangeArrowheads="1"/>
          </p:cNvSpPr>
          <p:nvPr>
            <p:ph idx="1"/>
          </p:nvPr>
        </p:nvSpPr>
        <p:spPr>
          <a:xfrm>
            <a:off x="1136397" y="2418409"/>
            <a:ext cx="9688296" cy="3454358"/>
          </a:xfrm>
        </p:spPr>
        <p:txBody>
          <a:bodyPr rtlCol="0" anchor="t">
            <a:normAutofit lnSpcReduction="10000"/>
          </a:bodyPr>
          <a:lstStyle/>
          <a:p>
            <a:pPr>
              <a:defRPr/>
            </a:pPr>
            <a:r>
              <a:rPr lang="el-GR" altLang="en-US" sz="2000" b="1" dirty="0">
                <a:ea typeface="ＭＳ Ｐゴシック" panose="020B0600070205080204" pitchFamily="34" charset="-128"/>
              </a:rPr>
              <a:t>Πλεονεκτήματα</a:t>
            </a:r>
            <a:endParaRPr lang="en-US" altLang="en-US" sz="2000" b="1" dirty="0">
              <a:ea typeface="ＭＳ Ｐゴシック" panose="020B0600070205080204" pitchFamily="34" charset="-128"/>
            </a:endParaRPr>
          </a:p>
          <a:p>
            <a:pPr lvl="1">
              <a:defRPr/>
            </a:pPr>
            <a:r>
              <a:rPr lang="el-GR" altLang="en-US" sz="2800" dirty="0">
                <a:ea typeface="ＭＳ Ｐゴシック" panose="020B0600070205080204" pitchFamily="34" charset="-128"/>
              </a:rPr>
              <a:t>Οι ερωτώμενοι μπορούν να απαντήσουν με δικούς τους όρους</a:t>
            </a:r>
          </a:p>
          <a:p>
            <a:pPr lvl="1">
              <a:defRPr/>
            </a:pPr>
            <a:r>
              <a:rPr lang="el-GR" altLang="en-US" sz="2800" dirty="0">
                <a:ea typeface="ＭＳ Ｐゴシック" panose="020B0600070205080204" pitchFamily="34" charset="-128"/>
              </a:rPr>
              <a:t>Πλούτος πληροφοριών</a:t>
            </a:r>
            <a:endParaRPr lang="en-US" altLang="en-US" sz="2800" dirty="0">
              <a:ea typeface="ＭＳ Ｐゴシック" panose="020B0600070205080204" pitchFamily="34" charset="-128"/>
            </a:endParaRPr>
          </a:p>
          <a:p>
            <a:pPr lvl="1">
              <a:defRPr/>
            </a:pPr>
            <a:r>
              <a:rPr lang="el-GR" altLang="en-US" sz="2800" dirty="0">
                <a:ea typeface="ＭＳ Ｐゴシック" panose="020B0600070205080204" pitchFamily="34" charset="-128"/>
              </a:rPr>
              <a:t>Μας επιτρέπουν να έχουμε νέες, ασυνήθιστες απαντήσεις</a:t>
            </a:r>
            <a:r>
              <a:rPr lang="en-US" altLang="en-US" sz="2800" dirty="0">
                <a:ea typeface="ＭＳ Ｐゴシック" panose="020B0600070205080204" pitchFamily="34" charset="-128"/>
              </a:rPr>
              <a:t>, </a:t>
            </a:r>
            <a:r>
              <a:rPr lang="el-GR" altLang="en-US" sz="2800" dirty="0">
                <a:ea typeface="ＭＳ Ｐゴシック" panose="020B0600070205080204" pitchFamily="34" charset="-128"/>
              </a:rPr>
              <a:t>χρήσιμες για την εξερεύνηση νέων πεδίων</a:t>
            </a:r>
          </a:p>
          <a:p>
            <a:pPr lvl="1">
              <a:defRPr/>
            </a:pPr>
            <a:r>
              <a:rPr lang="el-GR" altLang="en-US" sz="2800" dirty="0">
                <a:ea typeface="ＭＳ Ｐゴシック" panose="020B0600070205080204" pitchFamily="34" charset="-128"/>
              </a:rPr>
              <a:t>Απαραίτητες για τη διαμόρφωση απαντήσεων προκαθορισμένης επιλογής </a:t>
            </a:r>
          </a:p>
          <a:p>
            <a:pPr lvl="1">
              <a:defRPr/>
            </a:pPr>
            <a:r>
              <a:rPr lang="el-GR" altLang="en-US" sz="2800" dirty="0">
                <a:ea typeface="ＭＳ Ｐゴシック" panose="020B0600070205080204" pitchFamily="34" charset="-128"/>
              </a:rPr>
              <a:t>Χρήσιμη στην πιλοτική έρευνα</a:t>
            </a:r>
            <a:endParaRPr lang="en-US" altLang="en-US" sz="2800" dirty="0">
              <a:ea typeface="ＭＳ Ｐゴシック" panose="020B0600070205080204" pitchFamily="34" charset="-128"/>
            </a:endParaRPr>
          </a:p>
          <a:p>
            <a:pPr marL="0" indent="0">
              <a:buNone/>
              <a:defRPr/>
            </a:pPr>
            <a:endParaRPr lang="el-GR" altLang="en-US" sz="2000" dirty="0">
              <a:ea typeface="ＭＳ Ｐゴシック" panose="020B0600070205080204" pitchFamily="34" charset="-128"/>
            </a:endParaRPr>
          </a:p>
        </p:txBody>
      </p:sp>
      <p:sp>
        <p:nvSpPr>
          <p:cNvPr id="32776" name="Rectangle 3277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8" name="Rectangle 3277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2" name="Rectangle 348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Rectangle 2">
            <a:extLst>
              <a:ext uri="{FF2B5EF4-FFF2-40B4-BE49-F238E27FC236}">
                <a16:creationId xmlns:a16="http://schemas.microsoft.com/office/drawing/2014/main" id="{1E32EBB6-241E-44E8-4FBC-3E0236BD2753}"/>
              </a:ext>
            </a:extLst>
          </p:cNvPr>
          <p:cNvSpPr>
            <a:spLocks noGrp="1" noChangeArrowheads="1"/>
          </p:cNvSpPr>
          <p:nvPr>
            <p:ph type="title"/>
          </p:nvPr>
        </p:nvSpPr>
        <p:spPr>
          <a:xfrm>
            <a:off x="1136397" y="502021"/>
            <a:ext cx="9688296" cy="1219203"/>
          </a:xfrm>
        </p:spPr>
        <p:txBody>
          <a:bodyPr anchor="b">
            <a:normAutofit/>
          </a:bodyPr>
          <a:lstStyle/>
          <a:p>
            <a:pPr eaLnBrk="1" hangingPunct="1"/>
            <a:r>
              <a:rPr lang="el-GR" altLang="en-US" sz="4000" b="1" dirty="0">
                <a:latin typeface="Calibri" panose="020F0502020204030204" pitchFamily="34" charset="0"/>
                <a:ea typeface="ＭＳ Ｐゴシック" panose="020B0600070205080204" pitchFamily="34" charset="-128"/>
                <a:cs typeface="Calibri" panose="020F0502020204030204" pitchFamily="34" charset="0"/>
              </a:rPr>
              <a:t>Ερωτήσεις: Ανοικτές </a:t>
            </a:r>
            <a:endParaRPr lang="en-GB" altLang="en-US" sz="4000"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7" name="Rectangle 3">
            <a:extLst>
              <a:ext uri="{FF2B5EF4-FFF2-40B4-BE49-F238E27FC236}">
                <a16:creationId xmlns:a16="http://schemas.microsoft.com/office/drawing/2014/main" id="{D6618648-0CD7-C824-6026-1A57B0A252CD}"/>
              </a:ext>
            </a:extLst>
          </p:cNvPr>
          <p:cNvSpPr>
            <a:spLocks noGrp="1" noChangeArrowheads="1"/>
          </p:cNvSpPr>
          <p:nvPr>
            <p:ph idx="1"/>
          </p:nvPr>
        </p:nvSpPr>
        <p:spPr>
          <a:xfrm>
            <a:off x="1136397" y="2418409"/>
            <a:ext cx="9688296" cy="3454358"/>
          </a:xfrm>
        </p:spPr>
        <p:txBody>
          <a:bodyPr rtlCol="0" anchor="t">
            <a:normAutofit/>
          </a:bodyPr>
          <a:lstStyle/>
          <a:p>
            <a:pPr>
              <a:defRPr/>
            </a:pPr>
            <a:r>
              <a:rPr lang="el-GR" altLang="en-US" sz="2000" b="1" dirty="0">
                <a:ea typeface="ＭＳ Ｐゴシック" panose="020B0600070205080204" pitchFamily="34" charset="-128"/>
              </a:rPr>
              <a:t>Μειονεκτήματα</a:t>
            </a:r>
            <a:endParaRPr lang="en-US" altLang="en-US" sz="2000" b="1" dirty="0">
              <a:ea typeface="ＭＳ Ｐゴシック" panose="020B0600070205080204" pitchFamily="34" charset="-128"/>
            </a:endParaRPr>
          </a:p>
          <a:p>
            <a:pPr lvl="1">
              <a:defRPr/>
            </a:pPr>
            <a:r>
              <a:rPr lang="el-GR" altLang="en-US" sz="2800" dirty="0">
                <a:ea typeface="ＭＳ Ｐゴシック" panose="020B0600070205080204" pitchFamily="34" charset="-128"/>
              </a:rPr>
              <a:t>Δύσκολη η κωδικοποίηση και η ανάλυσή τους (θεματική ανάλυση, ανάλυση περιεχομένου)</a:t>
            </a:r>
            <a:endParaRPr lang="en-US" altLang="en-US" sz="2800" dirty="0">
              <a:ea typeface="ＭＳ Ｐゴシック" panose="020B0600070205080204" pitchFamily="34" charset="-128"/>
            </a:endParaRPr>
          </a:p>
          <a:p>
            <a:pPr lvl="1">
              <a:defRPr/>
            </a:pPr>
            <a:r>
              <a:rPr lang="el-GR" altLang="en-US" sz="2800" dirty="0">
                <a:ea typeface="ＭＳ Ｐゴシック" panose="020B0600070205080204" pitchFamily="34" charset="-128"/>
              </a:rPr>
              <a:t>Απαιτούν από τους ερωτώμενους μεγαλύτερη προσπάθεια</a:t>
            </a:r>
          </a:p>
          <a:p>
            <a:pPr lvl="1">
              <a:defRPr/>
            </a:pPr>
            <a:r>
              <a:rPr lang="el-GR" altLang="en-US" sz="2800" dirty="0">
                <a:ea typeface="ＭＳ Ｐゴシック" panose="020B0600070205080204" pitchFamily="34" charset="-128"/>
              </a:rPr>
              <a:t>Αυξημένος χρόνος</a:t>
            </a:r>
            <a:endParaRPr lang="en-US" altLang="en-US" sz="2800" dirty="0">
              <a:ea typeface="ＭＳ Ｐゴシック" panose="020B0600070205080204" pitchFamily="34" charset="-128"/>
            </a:endParaRPr>
          </a:p>
          <a:p>
            <a:pPr marL="0" indent="0">
              <a:buNone/>
              <a:defRPr/>
            </a:pPr>
            <a:endParaRPr lang="el-GR" altLang="en-US" sz="2000" dirty="0">
              <a:ea typeface="ＭＳ Ｐゴシック" panose="020B0600070205080204" pitchFamily="34" charset="-128"/>
            </a:endParaRPr>
          </a:p>
        </p:txBody>
      </p:sp>
      <p:sp>
        <p:nvSpPr>
          <p:cNvPr id="34824" name="Rectangle 348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6" name="Rectangle 348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A529826-749E-A2D9-EEE9-77F0703B4A03}"/>
              </a:ext>
            </a:extLst>
          </p:cNvPr>
          <p:cNvSpPr>
            <a:spLocks noGrp="1" noChangeArrowheads="1"/>
          </p:cNvSpPr>
          <p:nvPr>
            <p:ph type="title"/>
          </p:nvPr>
        </p:nvSpPr>
        <p:spPr>
          <a:xfrm>
            <a:off x="2152650" y="365125"/>
            <a:ext cx="7886700" cy="723900"/>
          </a:xfrm>
        </p:spPr>
        <p:txBody>
          <a:bodyPr anchor="t"/>
          <a:lstStyle/>
          <a:p>
            <a:pPr eaLnBrk="1" hangingPunct="1"/>
            <a:r>
              <a:rPr lang="el-GR" altLang="en-US" sz="3600" b="1">
                <a:latin typeface="Calibri" panose="020F0502020204030204" pitchFamily="34" charset="0"/>
                <a:ea typeface="ＭＳ Ｐゴシック" panose="020B0600070205080204" pitchFamily="34" charset="-128"/>
                <a:cs typeface="Calibri" panose="020F0502020204030204" pitchFamily="34" charset="0"/>
              </a:rPr>
              <a:t>Ερωτήσεις: Κλειστές </a:t>
            </a:r>
            <a:endParaRPr lang="en-GB" altLang="en-US" sz="3600" b="1">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7" name="Rectangle 3">
            <a:extLst>
              <a:ext uri="{FF2B5EF4-FFF2-40B4-BE49-F238E27FC236}">
                <a16:creationId xmlns:a16="http://schemas.microsoft.com/office/drawing/2014/main" id="{7BC156E9-0C33-AFB6-8C40-C3D63589AEF4}"/>
              </a:ext>
            </a:extLst>
          </p:cNvPr>
          <p:cNvSpPr>
            <a:spLocks noGrp="1" noChangeArrowheads="1"/>
          </p:cNvSpPr>
          <p:nvPr>
            <p:ph idx="1"/>
          </p:nvPr>
        </p:nvSpPr>
        <p:spPr>
          <a:xfrm>
            <a:off x="2152650" y="1089025"/>
            <a:ext cx="7886700" cy="5087938"/>
          </a:xfrm>
        </p:spPr>
        <p:txBody>
          <a:bodyPr rtlCol="0">
            <a:normAutofit fontScale="92500" lnSpcReduction="10000"/>
          </a:bodyPr>
          <a:lstStyle/>
          <a:p>
            <a:pPr>
              <a:defRPr/>
            </a:pPr>
            <a:r>
              <a:rPr lang="el-GR" altLang="en-US" sz="3200" dirty="0">
                <a:ea typeface="ＭＳ Ｐゴシック" panose="020B0600070205080204" pitchFamily="34" charset="-128"/>
              </a:rPr>
              <a:t>Η απάντηση είναι εκ των προτέρων καθορισμένη / δομημένη.</a:t>
            </a:r>
            <a:endParaRPr lang="en-US" altLang="en-US" dirty="0">
              <a:ea typeface="ＭＳ Ｐゴシック" panose="020B0600070205080204" pitchFamily="34" charset="-128"/>
            </a:endParaRPr>
          </a:p>
          <a:p>
            <a:pPr>
              <a:defRPr/>
            </a:pPr>
            <a:endParaRPr lang="el-GR" b="1" dirty="0"/>
          </a:p>
          <a:p>
            <a:pPr>
              <a:defRPr/>
            </a:pPr>
            <a:r>
              <a:rPr lang="el-GR" b="1" i="1" dirty="0"/>
              <a:t>Α.3. Ποιο είναι το ανώτατο επίπεδο εκπαίδευσης που έχετε ολοκληρώσει επιτυχώς;</a:t>
            </a:r>
            <a:endParaRPr lang="el-GR" i="1" dirty="0"/>
          </a:p>
          <a:p>
            <a:pPr lvl="1">
              <a:defRPr/>
            </a:pPr>
            <a:r>
              <a:rPr lang="el-GR" dirty="0"/>
              <a:t>Δημοτικό			</a:t>
            </a:r>
            <a:r>
              <a:rPr lang="el-GR" dirty="0">
                <a:sym typeface="Wingdings" pitchFamily="2" charset="2"/>
              </a:rPr>
              <a:t></a:t>
            </a:r>
            <a:endParaRPr lang="el-GR" dirty="0"/>
          </a:p>
          <a:p>
            <a:pPr lvl="1">
              <a:defRPr/>
            </a:pPr>
            <a:r>
              <a:rPr lang="el-GR" dirty="0"/>
              <a:t>Απόφοιτος γυμνασίου 		</a:t>
            </a:r>
            <a:r>
              <a:rPr lang="el-GR" dirty="0">
                <a:sym typeface="Wingdings" pitchFamily="2" charset="2"/>
              </a:rPr>
              <a:t></a:t>
            </a:r>
            <a:endParaRPr lang="el-GR" dirty="0"/>
          </a:p>
          <a:p>
            <a:pPr lvl="1">
              <a:defRPr/>
            </a:pPr>
            <a:r>
              <a:rPr lang="el-GR" dirty="0"/>
              <a:t>Απόφοιτος λυκείου 		</a:t>
            </a:r>
            <a:r>
              <a:rPr lang="el-GR" dirty="0">
                <a:sym typeface="Wingdings" pitchFamily="2" charset="2"/>
              </a:rPr>
              <a:t></a:t>
            </a:r>
            <a:endParaRPr lang="el-GR" dirty="0"/>
          </a:p>
          <a:p>
            <a:pPr lvl="1">
              <a:defRPr/>
            </a:pPr>
            <a:r>
              <a:rPr lang="el-GR" dirty="0"/>
              <a:t>Μεταλυκειακή εκπαίδευση </a:t>
            </a:r>
          </a:p>
          <a:p>
            <a:pPr marL="342900" lvl="1" indent="0">
              <a:buNone/>
              <a:defRPr/>
            </a:pPr>
            <a:r>
              <a:rPr lang="el-GR" dirty="0"/>
              <a:t>(τεχνική σχολή/ΙΕΚ) 		</a:t>
            </a:r>
            <a:r>
              <a:rPr lang="el-GR" dirty="0">
                <a:sym typeface="Wingdings" pitchFamily="2" charset="2"/>
              </a:rPr>
              <a:t></a:t>
            </a:r>
            <a:endParaRPr lang="el-GR" dirty="0"/>
          </a:p>
          <a:p>
            <a:pPr lvl="1">
              <a:defRPr/>
            </a:pPr>
            <a:r>
              <a:rPr lang="el-GR" dirty="0"/>
              <a:t>Κάτοχος πτυχίου ΑΕΙ/ΑΤΕΙ 	</a:t>
            </a:r>
            <a:r>
              <a:rPr lang="el-GR" dirty="0">
                <a:sym typeface="Wingdings" pitchFamily="2" charset="2"/>
              </a:rPr>
              <a:t></a:t>
            </a:r>
            <a:endParaRPr lang="el-GR" dirty="0"/>
          </a:p>
          <a:p>
            <a:pPr lvl="1">
              <a:defRPr/>
            </a:pPr>
            <a:r>
              <a:rPr lang="el-GR" dirty="0"/>
              <a:t>Κάτοχος μεταπτυχιακού	</a:t>
            </a:r>
            <a:r>
              <a:rPr lang="el-GR" dirty="0">
                <a:sym typeface="Wingdings" pitchFamily="2" charset="2"/>
              </a:rPr>
              <a:t></a:t>
            </a:r>
            <a:endParaRPr lang="el-GR" dirty="0"/>
          </a:p>
          <a:p>
            <a:pPr lvl="1">
              <a:defRPr/>
            </a:pPr>
            <a:r>
              <a:rPr lang="el-GR" dirty="0"/>
              <a:t>Κάτοχος διδακτορικού 		</a:t>
            </a:r>
            <a:r>
              <a:rPr lang="el-GR" dirty="0">
                <a:sym typeface="Wingdings" pitchFamily="2" charset="2"/>
              </a:rPr>
              <a:t></a:t>
            </a:r>
            <a:endParaRPr lang="el-GR" dirty="0"/>
          </a:p>
          <a:p>
            <a:pPr marL="0" indent="0">
              <a:buNone/>
              <a:defRPr/>
            </a:pPr>
            <a:endParaRPr lang="el-GR" altLang="en-US" sz="4800" dirty="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EF8F501-54CB-9CD5-CF7F-DDBEA6C8C37A}"/>
              </a:ext>
            </a:extLst>
          </p:cNvPr>
          <p:cNvSpPr>
            <a:spLocks noGrp="1" noChangeArrowheads="1"/>
          </p:cNvSpPr>
          <p:nvPr>
            <p:ph type="title"/>
          </p:nvPr>
        </p:nvSpPr>
        <p:spPr>
          <a:xfrm>
            <a:off x="2152650" y="365125"/>
            <a:ext cx="7886700" cy="723900"/>
          </a:xfrm>
        </p:spPr>
        <p:txBody>
          <a:bodyPr anchor="t"/>
          <a:lstStyle/>
          <a:p>
            <a:pPr eaLnBrk="1" hangingPunct="1"/>
            <a:r>
              <a:rPr lang="el-GR" altLang="en-US" sz="3600" b="1">
                <a:latin typeface="Calibri" panose="020F0502020204030204" pitchFamily="34" charset="0"/>
                <a:ea typeface="ＭＳ Ｐゴシック" panose="020B0600070205080204" pitchFamily="34" charset="-128"/>
                <a:cs typeface="Calibri" panose="020F0502020204030204" pitchFamily="34" charset="0"/>
              </a:rPr>
              <a:t>Ερωτήσεις: Κλειστές </a:t>
            </a:r>
            <a:endParaRPr lang="en-GB" altLang="en-US" sz="3600" b="1">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8914" name="Rectangle 3">
            <a:extLst>
              <a:ext uri="{FF2B5EF4-FFF2-40B4-BE49-F238E27FC236}">
                <a16:creationId xmlns:a16="http://schemas.microsoft.com/office/drawing/2014/main" id="{D215E2FA-514D-2A9D-ACD6-779E9D831693}"/>
              </a:ext>
            </a:extLst>
          </p:cNvPr>
          <p:cNvSpPr>
            <a:spLocks noGrp="1" noChangeArrowheads="1"/>
          </p:cNvSpPr>
          <p:nvPr>
            <p:ph idx="1"/>
          </p:nvPr>
        </p:nvSpPr>
        <p:spPr>
          <a:xfrm>
            <a:off x="2152650" y="1089025"/>
            <a:ext cx="7886700" cy="5087938"/>
          </a:xfrm>
        </p:spPr>
        <p:txBody>
          <a:bodyPr/>
          <a:lstStyle/>
          <a:p>
            <a:pPr eaLnBrk="1" hangingPunct="1"/>
            <a:r>
              <a:rPr lang="el-GR" altLang="en-US" sz="3200" b="1">
                <a:ea typeface="ＭＳ Ｐゴシック" panose="020B0600070205080204" pitchFamily="34" charset="-128"/>
              </a:rPr>
              <a:t>Πλεονεκτήματα</a:t>
            </a:r>
            <a:endParaRPr lang="en-US" altLang="en-US" sz="3600" b="1">
              <a:ea typeface="ＭＳ Ｐゴシック" panose="020B0600070205080204" pitchFamily="34" charset="-128"/>
            </a:endParaRPr>
          </a:p>
          <a:p>
            <a:pPr lvl="1" eaLnBrk="1" hangingPunct="1"/>
            <a:r>
              <a:rPr lang="el-GR" altLang="en-US" sz="2800">
                <a:ea typeface="ＭＳ Ｐゴシック" panose="020B0600070205080204" pitchFamily="34" charset="-128"/>
              </a:rPr>
              <a:t>Συμπλήρωση γρήγορη και εύκολη </a:t>
            </a:r>
            <a:r>
              <a:rPr lang="en-US" altLang="en-US" sz="2800">
                <a:ea typeface="ＭＳ Ｐゴシック" panose="020B0600070205080204" pitchFamily="34" charset="-128"/>
              </a:rPr>
              <a:t>(</a:t>
            </a:r>
            <a:r>
              <a:rPr lang="el-GR" altLang="en-US" sz="2800">
                <a:ea typeface="ＭＳ Ｐゴシック" panose="020B0600070205080204" pitchFamily="34" charset="-128"/>
              </a:rPr>
              <a:t>καλύτερα ποσοστά απόκρισης, ενώ λείπουν λιγότερα δεδομένα</a:t>
            </a:r>
            <a:r>
              <a:rPr lang="en-US" altLang="en-US" sz="2800">
                <a:ea typeface="ＭＳ Ｐゴシック" panose="020B0600070205080204" pitchFamily="34" charset="-128"/>
              </a:rPr>
              <a:t>)</a:t>
            </a:r>
          </a:p>
          <a:p>
            <a:pPr lvl="1" eaLnBrk="1" hangingPunct="1"/>
            <a:r>
              <a:rPr lang="el-GR" altLang="en-US" sz="2800">
                <a:ea typeface="ＭＳ Ｐゴシック" panose="020B0600070205080204" pitchFamily="34" charset="-128"/>
              </a:rPr>
              <a:t>Εύκολη επεξεργασία των δεδομένων </a:t>
            </a:r>
            <a:r>
              <a:rPr lang="en-US" altLang="en-US" sz="2800">
                <a:ea typeface="ＭＳ Ｐゴシック" panose="020B0600070205080204" pitchFamily="34" charset="-128"/>
              </a:rPr>
              <a:t>(</a:t>
            </a:r>
            <a:r>
              <a:rPr lang="el-GR" altLang="en-US" sz="2800">
                <a:ea typeface="ＭＳ Ｐゴシック" panose="020B0600070205080204" pitchFamily="34" charset="-128"/>
              </a:rPr>
              <a:t>κωδικοποιημένα εκ των προτέρων</a:t>
            </a:r>
            <a:r>
              <a:rPr lang="en-US" altLang="en-US" sz="2800">
                <a:ea typeface="ＭＳ Ｐゴシック" panose="020B0600070205080204" pitchFamily="34" charset="-128"/>
              </a:rPr>
              <a:t>)</a:t>
            </a:r>
            <a:endParaRPr lang="el-GR" altLang="en-US" sz="2800">
              <a:ea typeface="ＭＳ Ｐゴシック" panose="020B0600070205080204" pitchFamily="34" charset="-128"/>
            </a:endParaRPr>
          </a:p>
          <a:p>
            <a:pPr lvl="1" eaLnBrk="1" hangingPunct="1"/>
            <a:r>
              <a:rPr lang="el-GR" altLang="en-US" sz="2800">
                <a:ea typeface="ＭＳ Ｐゴシック" panose="020B0600070205080204" pitchFamily="34" charset="-128"/>
              </a:rPr>
              <a:t>Ευκολ</a:t>
            </a:r>
            <a:r>
              <a:rPr lang="en-US" altLang="en-US" sz="2800">
                <a:ea typeface="ＭＳ Ｐゴシック" panose="020B0600070205080204" pitchFamily="34" charset="-128"/>
              </a:rPr>
              <a:t>ό</a:t>
            </a:r>
            <a:r>
              <a:rPr lang="el-GR" altLang="en-US" sz="2800">
                <a:ea typeface="ＭＳ Ｐゴシック" panose="020B0600070205080204" pitchFamily="34" charset="-128"/>
              </a:rPr>
              <a:t>τερη ανάλυση</a:t>
            </a:r>
            <a:endParaRPr lang="en-US" altLang="en-US" sz="2800">
              <a:ea typeface="ＭＳ Ｐゴシック" panose="020B0600070205080204" pitchFamily="34" charset="-128"/>
            </a:endParaRPr>
          </a:p>
          <a:p>
            <a:pPr lvl="1" eaLnBrk="1" hangingPunct="1"/>
            <a:r>
              <a:rPr lang="el-GR" altLang="en-US" sz="2800">
                <a:ea typeface="ＭＳ Ｐゴシック" panose="020B0600070205080204" pitchFamily="34" charset="-128"/>
              </a:rPr>
              <a:t>Μεγαλύτερη συγκρισιμότητα των απαντήσεων</a:t>
            </a:r>
            <a:endParaRPr lang="el-GR" altLang="en-US" sz="480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949A29D-7794-B072-10E8-DB8888DF4611}"/>
              </a:ext>
            </a:extLst>
          </p:cNvPr>
          <p:cNvSpPr>
            <a:spLocks noGrp="1" noChangeArrowheads="1"/>
          </p:cNvSpPr>
          <p:nvPr>
            <p:ph type="title"/>
          </p:nvPr>
        </p:nvSpPr>
        <p:spPr>
          <a:xfrm>
            <a:off x="2152650" y="365125"/>
            <a:ext cx="7886700" cy="723900"/>
          </a:xfrm>
        </p:spPr>
        <p:txBody>
          <a:bodyPr anchor="t"/>
          <a:lstStyle/>
          <a:p>
            <a:pPr eaLnBrk="1" hangingPunct="1"/>
            <a:r>
              <a:rPr lang="el-GR" altLang="en-US" sz="3600" b="1">
                <a:latin typeface="Calibri" panose="020F0502020204030204" pitchFamily="34" charset="0"/>
                <a:ea typeface="ＭＳ Ｐゴシック" panose="020B0600070205080204" pitchFamily="34" charset="-128"/>
                <a:cs typeface="Calibri" panose="020F0502020204030204" pitchFamily="34" charset="0"/>
              </a:rPr>
              <a:t>Ερωτήσεις: Κλειστές </a:t>
            </a:r>
            <a:endParaRPr lang="en-GB" altLang="en-US" sz="3600" b="1">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7" name="Rectangle 3">
            <a:extLst>
              <a:ext uri="{FF2B5EF4-FFF2-40B4-BE49-F238E27FC236}">
                <a16:creationId xmlns:a16="http://schemas.microsoft.com/office/drawing/2014/main" id="{78155C59-0037-9D56-10FC-392A187B134F}"/>
              </a:ext>
            </a:extLst>
          </p:cNvPr>
          <p:cNvSpPr>
            <a:spLocks noGrp="1" noChangeArrowheads="1"/>
          </p:cNvSpPr>
          <p:nvPr>
            <p:ph idx="1"/>
          </p:nvPr>
        </p:nvSpPr>
        <p:spPr>
          <a:xfrm>
            <a:off x="2152650" y="1089025"/>
            <a:ext cx="7886700" cy="5087938"/>
          </a:xfrm>
        </p:spPr>
        <p:txBody>
          <a:bodyPr rtlCol="0">
            <a:normAutofit/>
          </a:bodyPr>
          <a:lstStyle/>
          <a:p>
            <a:pPr>
              <a:defRPr/>
            </a:pPr>
            <a:r>
              <a:rPr lang="el-GR" altLang="en-US" sz="3200" b="1" dirty="0">
                <a:ea typeface="ＭＳ Ｐゴシック" panose="020B0600070205080204" pitchFamily="34" charset="-128"/>
              </a:rPr>
              <a:t>Μειονεκτήματα</a:t>
            </a:r>
            <a:endParaRPr lang="en-US" altLang="en-US" sz="3200" b="1" dirty="0">
              <a:ea typeface="ＭＳ Ｐゴシック" panose="020B0600070205080204" pitchFamily="34" charset="-128"/>
            </a:endParaRPr>
          </a:p>
          <a:p>
            <a:pPr lvl="1">
              <a:defRPr/>
            </a:pPr>
            <a:r>
              <a:rPr lang="el-GR" altLang="en-US" sz="2800" dirty="0">
                <a:ea typeface="ＭＳ Ｐゴシック" panose="020B0600070205080204" pitchFamily="34" charset="-128"/>
              </a:rPr>
              <a:t>‘Επιβάλλουν’ την απάντηση.</a:t>
            </a:r>
          </a:p>
          <a:p>
            <a:pPr lvl="1">
              <a:defRPr/>
            </a:pPr>
            <a:r>
              <a:rPr lang="el-GR" altLang="en-US" sz="2800" dirty="0">
                <a:ea typeface="ＭＳ Ｐゴシック" panose="020B0600070205080204" pitchFamily="34" charset="-128"/>
              </a:rPr>
              <a:t>Περιορισμένη ποικιλία απαντήσεων: έλλειψη αυθορμητισμού</a:t>
            </a:r>
            <a:endParaRPr lang="en-US" altLang="en-US" sz="2800" dirty="0">
              <a:ea typeface="ＭＳ Ｐゴシック" panose="020B0600070205080204" pitchFamily="34" charset="-128"/>
            </a:endParaRPr>
          </a:p>
          <a:p>
            <a:pPr lvl="1">
              <a:defRPr/>
            </a:pPr>
            <a:r>
              <a:rPr lang="el-GR" altLang="en-US" sz="2800" dirty="0">
                <a:ea typeface="ＭＳ Ｐゴシック" panose="020B0600070205080204" pitchFamily="34" charset="-128"/>
              </a:rPr>
              <a:t>Οι ερωτώμενοι μπορεί να ερμηνεύσουν τις ερωτήσεις διαφορετικά</a:t>
            </a:r>
          </a:p>
          <a:p>
            <a:pPr lvl="1">
              <a:defRPr/>
            </a:pPr>
            <a:r>
              <a:rPr lang="el-GR" altLang="en-US" sz="2800" dirty="0">
                <a:ea typeface="ＭＳ Ｐゴシック" panose="020B0600070205080204" pitchFamily="34" charset="-128"/>
              </a:rPr>
              <a:t>Αβέβαιη ειλικρίνεια</a:t>
            </a:r>
            <a:endParaRPr lang="en-US" altLang="en-US" sz="2800" dirty="0">
              <a:ea typeface="ＭＳ Ｐゴシック" panose="020B0600070205080204" pitchFamily="34" charset="-128"/>
            </a:endParaRPr>
          </a:p>
          <a:p>
            <a:pPr marL="0" indent="0">
              <a:buNone/>
              <a:defRPr/>
            </a:pPr>
            <a:endParaRPr lang="el-GR" altLang="en-US" sz="3600"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7" name="Rectangle 3">
            <a:extLst>
              <a:ext uri="{FF2B5EF4-FFF2-40B4-BE49-F238E27FC236}">
                <a16:creationId xmlns:a16="http://schemas.microsoft.com/office/drawing/2014/main" id="{F9B6D0A2-085E-3D99-1EEF-2D5481516FB8}"/>
              </a:ext>
            </a:extLst>
          </p:cNvPr>
          <p:cNvGraphicFramePr>
            <a:graphicFrameLocks noGrp="1"/>
          </p:cNvGraphicFramePr>
          <p:nvPr>
            <p:ph idx="1"/>
          </p:nvPr>
        </p:nvGraphicFramePr>
        <p:xfrm>
          <a:off x="2152650" y="1119189"/>
          <a:ext cx="7886700" cy="5057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0C4925-6E7D-BD92-FE8F-B1EB8012E2A3}"/>
              </a:ext>
            </a:extLst>
          </p:cNvPr>
          <p:cNvSpPr>
            <a:spLocks noGrp="1" noChangeArrowheads="1"/>
          </p:cNvSpPr>
          <p:nvPr>
            <p:ph type="title"/>
          </p:nvPr>
        </p:nvSpPr>
        <p:spPr>
          <a:xfrm>
            <a:off x="2152650" y="365126"/>
            <a:ext cx="7886700" cy="620713"/>
          </a:xfrm>
        </p:spPr>
        <p:txBody>
          <a:bodyPr rtlCol="0" anchor="t">
            <a:normAutofit/>
          </a:bodyPr>
          <a:lstStyle/>
          <a:p>
            <a:pPr>
              <a:defRPr/>
            </a:pPr>
            <a:r>
              <a:rPr lang="el-GR" altLang="en-US" sz="3600" b="1" dirty="0">
                <a:latin typeface="+mn-lt"/>
                <a:ea typeface="ＭＳ Ｐゴシック" panose="020B0600070205080204" pitchFamily="34" charset="-128"/>
              </a:rPr>
              <a:t>Τύποι ερωτήσεων</a:t>
            </a:r>
            <a:endParaRPr lang="en-US" altLang="en-US" sz="3600" b="1" dirty="0">
              <a:latin typeface="+mn-lt"/>
              <a:ea typeface="ＭＳ Ｐゴシック" panose="020B0600070205080204" pitchFamily="34" charset="-128"/>
            </a:endParaRPr>
          </a:p>
        </p:txBody>
      </p:sp>
      <p:sp>
        <p:nvSpPr>
          <p:cNvPr id="45058" name="Rectangle 3">
            <a:extLst>
              <a:ext uri="{FF2B5EF4-FFF2-40B4-BE49-F238E27FC236}">
                <a16:creationId xmlns:a16="http://schemas.microsoft.com/office/drawing/2014/main" id="{3C8DB80B-8D26-DF71-C587-ECDE551D1238}"/>
              </a:ext>
            </a:extLst>
          </p:cNvPr>
          <p:cNvSpPr>
            <a:spLocks noGrp="1" noChangeArrowheads="1"/>
          </p:cNvSpPr>
          <p:nvPr>
            <p:ph idx="1"/>
          </p:nvPr>
        </p:nvSpPr>
        <p:spPr>
          <a:xfrm>
            <a:off x="2152650" y="1119189"/>
            <a:ext cx="7886700" cy="5057775"/>
          </a:xfrm>
        </p:spPr>
        <p:txBody>
          <a:bodyPr/>
          <a:lstStyle/>
          <a:p>
            <a:pPr marL="0" indent="0">
              <a:buNone/>
            </a:pPr>
            <a:r>
              <a:rPr lang="en-US" altLang="en-US" sz="3200">
                <a:ea typeface="ＭＳ Ｐゴシック" panose="020B0600070205080204" pitchFamily="34" charset="-128"/>
              </a:rPr>
              <a:t>1. </a:t>
            </a:r>
            <a:r>
              <a:rPr lang="el-GR" altLang="en-US" sz="3200">
                <a:ea typeface="ＭＳ Ｐゴシック" panose="020B0600070205080204" pitchFamily="34" charset="-128"/>
              </a:rPr>
              <a:t>Προσωπικές ερωτήσεις πληροφοριακού χαρακτήρα</a:t>
            </a:r>
          </a:p>
          <a:p>
            <a:pPr lvl="1" eaLnBrk="1" hangingPunct="1"/>
            <a:r>
              <a:rPr lang="el-GR" altLang="en-US" sz="2800" b="1">
                <a:ea typeface="ＭＳ Ｐゴシック" panose="020B0600070205080204" pitchFamily="34" charset="-128"/>
              </a:rPr>
              <a:t>Προσωπικές πληροφορίες</a:t>
            </a:r>
            <a:r>
              <a:rPr lang="el-GR" altLang="en-US" sz="2800">
                <a:ea typeface="ＭＳ Ｐゴシック" panose="020B0600070205080204" pitchFamily="34" charset="-128"/>
              </a:rPr>
              <a:t>: φύλο, εκπαίδευση, εισόδημα κλπ.</a:t>
            </a:r>
          </a:p>
          <a:p>
            <a:pPr lvl="1" eaLnBrk="1" hangingPunct="1"/>
            <a:r>
              <a:rPr lang="el-GR" altLang="en-US" sz="2800" b="1">
                <a:ea typeface="ＭＳ Ｐゴシック" panose="020B0600070205080204" pitchFamily="34" charset="-128"/>
              </a:rPr>
              <a:t>Συμπεριφορές</a:t>
            </a:r>
            <a:r>
              <a:rPr lang="el-GR" altLang="en-US" sz="2800">
                <a:ea typeface="ＭＳ Ｐゴシック" panose="020B0600070205080204" pitchFamily="34" charset="-128"/>
              </a:rPr>
              <a:t>: π.χ., συχνότητα χρήση των μέσων κοινωνικής δικτύωσης</a:t>
            </a:r>
            <a:endParaRPr lang="en-US" altLang="en-US" sz="280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3030FD1-BB4B-2C23-B5FC-AF7E3FAD76DE}"/>
              </a:ext>
            </a:extLst>
          </p:cNvPr>
          <p:cNvSpPr>
            <a:spLocks noGrp="1" noChangeArrowheads="1"/>
          </p:cNvSpPr>
          <p:nvPr>
            <p:ph type="title"/>
          </p:nvPr>
        </p:nvSpPr>
        <p:spPr>
          <a:xfrm>
            <a:off x="1997076" y="365125"/>
            <a:ext cx="8042275" cy="539750"/>
          </a:xfrm>
        </p:spPr>
        <p:txBody>
          <a:bodyPr rtlCol="0" anchor="t">
            <a:normAutofit fontScale="90000"/>
          </a:bodyPr>
          <a:lstStyle/>
          <a:p>
            <a:pPr>
              <a:defRPr/>
            </a:pPr>
            <a:r>
              <a:rPr lang="el-GR" altLang="en-US" sz="4000" b="1" dirty="0">
                <a:latin typeface="+mn-lt"/>
                <a:ea typeface="ＭＳ Ｐゴシック" panose="020B0600070205080204" pitchFamily="34" charset="-128"/>
              </a:rPr>
              <a:t>Σχεδιασμός ερωτήσεων</a:t>
            </a:r>
            <a:endParaRPr lang="en-US" altLang="en-US" sz="3600" b="1" dirty="0">
              <a:latin typeface="+mn-lt"/>
              <a:ea typeface="ＭＳ Ｐゴシック" panose="020B0600070205080204" pitchFamily="34" charset="-128"/>
            </a:endParaRPr>
          </a:p>
        </p:txBody>
      </p:sp>
      <p:sp>
        <p:nvSpPr>
          <p:cNvPr id="15363" name="Rectangle 3">
            <a:extLst>
              <a:ext uri="{FF2B5EF4-FFF2-40B4-BE49-F238E27FC236}">
                <a16:creationId xmlns:a16="http://schemas.microsoft.com/office/drawing/2014/main" id="{12E26796-84DE-2564-E3E7-1CC741B87F29}"/>
              </a:ext>
            </a:extLst>
          </p:cNvPr>
          <p:cNvSpPr>
            <a:spLocks noGrp="1" noChangeArrowheads="1"/>
          </p:cNvSpPr>
          <p:nvPr>
            <p:ph idx="1"/>
          </p:nvPr>
        </p:nvSpPr>
        <p:spPr>
          <a:xfrm>
            <a:off x="2152650" y="1263651"/>
            <a:ext cx="7886700" cy="4913313"/>
          </a:xfrm>
        </p:spPr>
        <p:txBody>
          <a:bodyPr rtlCol="0">
            <a:normAutofit lnSpcReduction="10000"/>
          </a:bodyPr>
          <a:lstStyle/>
          <a:p>
            <a:pPr marL="0" indent="0">
              <a:buNone/>
              <a:defRPr/>
            </a:pPr>
            <a:r>
              <a:rPr lang="el-GR" altLang="en-US" b="1" dirty="0">
                <a:ea typeface="ＭＳ Ｐゴシック" panose="020B0600070205080204" pitchFamily="34" charset="-128"/>
              </a:rPr>
              <a:t>Πρακτικοί/εμπειρικοί κανόνες</a:t>
            </a:r>
          </a:p>
          <a:p>
            <a:pPr>
              <a:defRPr/>
            </a:pPr>
            <a:r>
              <a:rPr lang="el-GR" altLang="en-US" dirty="0">
                <a:ea typeface="ＭＳ Ｐゴシック" panose="020B0600070205080204" pitchFamily="34" charset="-128"/>
              </a:rPr>
              <a:t>Ερωτήσεις στη βάση των ερευνητικών ερωτημάτων</a:t>
            </a:r>
          </a:p>
          <a:p>
            <a:pPr lvl="1">
              <a:defRPr/>
            </a:pPr>
            <a:r>
              <a:rPr lang="el-GR" altLang="en-US" dirty="0">
                <a:ea typeface="ＭＳ Ｐゴシック" panose="020B0600070205080204" pitchFamily="34" charset="-128"/>
              </a:rPr>
              <a:t>Διατύπωση ερωτημάτων συναφών προς τα ερευνητικά ερωτήματα</a:t>
            </a:r>
          </a:p>
          <a:p>
            <a:pPr>
              <a:defRPr/>
            </a:pPr>
            <a:r>
              <a:rPr lang="el-GR" altLang="en-US" dirty="0">
                <a:ea typeface="ＭＳ Ｐゴシック" panose="020B0600070205080204" pitchFamily="34" charset="-128"/>
              </a:rPr>
              <a:t>Τι ακριβώς θέλετε να μετρήσετε; (ακριβείς λειτουργικοί ορισμοί)</a:t>
            </a:r>
          </a:p>
          <a:p>
            <a:pPr lvl="1">
              <a:defRPr/>
            </a:pPr>
            <a:r>
              <a:rPr lang="el-GR" altLang="en-US" dirty="0">
                <a:ea typeface="ＭＳ Ｐゴシック" panose="020B0600070205080204" pitchFamily="34" charset="-128"/>
              </a:rPr>
              <a:t>Π.χ. ‘</a:t>
            </a:r>
            <a:r>
              <a:rPr lang="el-GR" altLang="en-US" i="1" dirty="0">
                <a:ea typeface="ＭＳ Ｐゴシック" panose="020B0600070205080204" pitchFamily="34" charset="-128"/>
              </a:rPr>
              <a:t>Πόσα παιδιά έχετε</a:t>
            </a:r>
            <a:r>
              <a:rPr lang="el-GR" altLang="en-US" dirty="0">
                <a:ea typeface="ＭＳ Ｐゴシック" panose="020B0600070205080204" pitchFamily="34" charset="-128"/>
              </a:rPr>
              <a:t>;’ εάν σας ενδιαφέρει όμως το επίπεδο διαβίωσης καλύτερα ‘</a:t>
            </a:r>
            <a:r>
              <a:rPr lang="el-GR" altLang="en-US" i="1" dirty="0">
                <a:ea typeface="ＭＳ Ｐゴシック" panose="020B0600070205080204" pitchFamily="34" charset="-128"/>
              </a:rPr>
              <a:t>Πόσα άτομα μένουν μαζί σας στο σπίτι</a:t>
            </a:r>
            <a:r>
              <a:rPr lang="el-GR" altLang="en-US" dirty="0">
                <a:ea typeface="ＭＳ Ｐゴシック" panose="020B0600070205080204" pitchFamily="34" charset="-128"/>
              </a:rPr>
              <a:t>’.</a:t>
            </a:r>
            <a:endParaRPr lang="en-US" altLang="en-US" dirty="0">
              <a:ea typeface="ＭＳ Ｐゴシック" panose="020B0600070205080204" pitchFamily="34" charset="-128"/>
            </a:endParaRPr>
          </a:p>
          <a:p>
            <a:pPr>
              <a:defRPr/>
            </a:pPr>
            <a:r>
              <a:rPr lang="el-GR" altLang="en-US" dirty="0">
                <a:ea typeface="ＭＳ Ｐゴシック" panose="020B0600070205080204" pitchFamily="34" charset="-128"/>
              </a:rPr>
              <a:t>Φανταστείτε ότι είστε ο ερωτώμενος</a:t>
            </a:r>
            <a:endParaRPr lang="en-US" altLang="en-US" dirty="0">
              <a:ea typeface="ＭＳ Ｐゴシック" panose="020B0600070205080204" pitchFamily="34" charset="-128"/>
            </a:endParaRPr>
          </a:p>
          <a:p>
            <a:pPr lvl="1">
              <a:defRPr/>
            </a:pPr>
            <a:r>
              <a:rPr lang="el-GR" altLang="en-US" dirty="0">
                <a:ea typeface="ＭＳ Ｐゴシック" panose="020B0600070205080204" pitchFamily="34" charset="-128"/>
              </a:rPr>
              <a:t>Πώς θα απαντούσατε εσείς τις ερωτήσεις;</a:t>
            </a:r>
            <a:endParaRPr lang="en-US" altLang="en-US" dirty="0">
              <a:ea typeface="ＭＳ Ｐゴシック" panose="020B0600070205080204" pitchFamily="34" charset="-128"/>
            </a:endParaRPr>
          </a:p>
          <a:p>
            <a:pPr lvl="1">
              <a:defRPr/>
            </a:pPr>
            <a:r>
              <a:rPr lang="el-GR" altLang="en-US" dirty="0">
                <a:ea typeface="ＭＳ Ｐゴシック" panose="020B0600070205080204" pitchFamily="34" charset="-128"/>
              </a:rPr>
              <a:t>Εντοπίστε ασαφείς ή παραπλανητικές ερωτήσεις</a:t>
            </a:r>
            <a:endParaRPr lang="en-US" altLang="en-US"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5369" name="Rectangle 1536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71" name="Rectangle 1537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73" name="Rectangle 1537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5" name="Rectangle 1537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4E51DB9C-6B20-249B-CDFF-E5F298472125}"/>
              </a:ext>
            </a:extLst>
          </p:cNvPr>
          <p:cNvSpPr>
            <a:spLocks noGrp="1" noChangeArrowheads="1"/>
          </p:cNvSpPr>
          <p:nvPr>
            <p:ph type="title"/>
          </p:nvPr>
        </p:nvSpPr>
        <p:spPr>
          <a:xfrm>
            <a:off x="504967" y="675564"/>
            <a:ext cx="3609833" cy="5204085"/>
          </a:xfrm>
        </p:spPr>
        <p:txBody>
          <a:bodyPr rtlCol="0">
            <a:normAutofit/>
          </a:bodyPr>
          <a:lstStyle/>
          <a:p>
            <a:pPr>
              <a:defRPr/>
            </a:pPr>
            <a:r>
              <a:rPr lang="el-GR" altLang="en-US" b="1">
                <a:latin typeface="+mn-lt"/>
                <a:ea typeface="ＭＳ Ｐゴシック" panose="020B0600070205080204" pitchFamily="34" charset="-128"/>
              </a:rPr>
              <a:t>Σχεδιασμός ερωτήσεων</a:t>
            </a:r>
            <a:endParaRPr lang="en-US" altLang="en-US" b="1">
              <a:latin typeface="+mn-lt"/>
              <a:ea typeface="ＭＳ Ｐゴシック" panose="020B0600070205080204" pitchFamily="34" charset="-128"/>
            </a:endParaRPr>
          </a:p>
        </p:txBody>
      </p:sp>
      <p:cxnSp>
        <p:nvCxnSpPr>
          <p:cNvPr id="15377" name="Straight Connector 1537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379" name="Straight Connector 1537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365" name="Rectangle 3">
            <a:extLst>
              <a:ext uri="{FF2B5EF4-FFF2-40B4-BE49-F238E27FC236}">
                <a16:creationId xmlns:a16="http://schemas.microsoft.com/office/drawing/2014/main" id="{F9CC03F3-B677-E535-F73B-614171C475E7}"/>
              </a:ext>
            </a:extLst>
          </p:cNvPr>
          <p:cNvGraphicFramePr>
            <a:graphicFrameLocks noGrp="1"/>
          </p:cNvGraphicFramePr>
          <p:nvPr>
            <p:ph idx="1"/>
            <p:extLst>
              <p:ext uri="{D42A27DB-BD31-4B8C-83A1-F6EECF244321}">
                <p14:modId xmlns:p14="http://schemas.microsoft.com/office/powerpoint/2010/main" val="3316110286"/>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27AC717-9573-505C-28DF-136ADD96CA54}"/>
              </a:ext>
            </a:extLst>
          </p:cNvPr>
          <p:cNvSpPr>
            <a:spLocks noGrp="1" noChangeArrowheads="1"/>
          </p:cNvSpPr>
          <p:nvPr>
            <p:ph type="title"/>
          </p:nvPr>
        </p:nvSpPr>
        <p:spPr>
          <a:xfrm>
            <a:off x="1997076" y="365125"/>
            <a:ext cx="8042275" cy="539750"/>
          </a:xfrm>
        </p:spPr>
        <p:txBody>
          <a:bodyPr rtlCol="0" anchor="t">
            <a:normAutofit fontScale="90000"/>
          </a:bodyPr>
          <a:lstStyle/>
          <a:p>
            <a:pPr>
              <a:defRPr/>
            </a:pPr>
            <a:r>
              <a:rPr lang="el-GR" altLang="en-US" sz="4000" b="1" dirty="0">
                <a:latin typeface="+mn-lt"/>
                <a:ea typeface="ＭＳ Ｐゴシック" panose="020B0600070205080204" pitchFamily="34" charset="-128"/>
              </a:rPr>
              <a:t>Σχεδιασμός ερωτήσεων: Αποφυγή</a:t>
            </a:r>
            <a:endParaRPr lang="en-US" altLang="en-US" sz="3600" b="1" dirty="0">
              <a:latin typeface="+mn-lt"/>
              <a:ea typeface="ＭＳ Ｐゴシック" panose="020B0600070205080204" pitchFamily="34" charset="-128"/>
            </a:endParaRPr>
          </a:p>
        </p:txBody>
      </p:sp>
      <p:sp>
        <p:nvSpPr>
          <p:cNvPr id="15363" name="Rectangle 3">
            <a:extLst>
              <a:ext uri="{FF2B5EF4-FFF2-40B4-BE49-F238E27FC236}">
                <a16:creationId xmlns:a16="http://schemas.microsoft.com/office/drawing/2014/main" id="{1455679C-D02C-9EEF-5F7C-85C26F404D71}"/>
              </a:ext>
            </a:extLst>
          </p:cNvPr>
          <p:cNvSpPr>
            <a:spLocks noGrp="1" noChangeArrowheads="1"/>
          </p:cNvSpPr>
          <p:nvPr>
            <p:ph idx="1"/>
          </p:nvPr>
        </p:nvSpPr>
        <p:spPr>
          <a:xfrm>
            <a:off x="2152650" y="1079501"/>
            <a:ext cx="7886700" cy="5097463"/>
          </a:xfrm>
        </p:spPr>
        <p:txBody>
          <a:bodyPr rtlCol="0">
            <a:normAutofit fontScale="55000" lnSpcReduction="20000"/>
          </a:bodyPr>
          <a:lstStyle/>
          <a:p>
            <a:pPr>
              <a:defRPr/>
            </a:pPr>
            <a:endParaRPr lang="el-GR" altLang="en-US" b="1" i="1" dirty="0">
              <a:ea typeface="ＭＳ Ｐゴシック" panose="020B0600070205080204" pitchFamily="34" charset="-128"/>
            </a:endParaRPr>
          </a:p>
          <a:p>
            <a:pPr marL="0" indent="0">
              <a:buNone/>
              <a:defRPr/>
            </a:pPr>
            <a:r>
              <a:rPr lang="el-GR" altLang="en-US" sz="3800" b="1" i="1" dirty="0">
                <a:ea typeface="ＭＳ Ｐゴシック" panose="020B0600070205080204" pitchFamily="34" charset="-128"/>
              </a:rPr>
              <a:t>1. Ασαφών όρων</a:t>
            </a:r>
            <a:r>
              <a:rPr lang="hu-HU" altLang="en-US" sz="3800" dirty="0">
                <a:ea typeface="ＭＳ Ｐゴシック" panose="020B0600070205080204" pitchFamily="34" charset="-128"/>
              </a:rPr>
              <a:t>: </a:t>
            </a:r>
            <a:r>
              <a:rPr lang="en-US" altLang="en-US" sz="3800" dirty="0">
                <a:ea typeface="ＭＳ Ｐゴシック" panose="020B0600070205080204" pitchFamily="34" charset="-128"/>
              </a:rPr>
              <a:t>‘</a:t>
            </a:r>
            <a:r>
              <a:rPr lang="el-GR" altLang="en-US" sz="3800" dirty="0">
                <a:ea typeface="ＭＳ Ｐゴシック" panose="020B0600070205080204" pitchFamily="34" charset="-128"/>
              </a:rPr>
              <a:t>συχνά</a:t>
            </a:r>
            <a:r>
              <a:rPr lang="en-US" altLang="en-US" sz="3800" dirty="0">
                <a:ea typeface="ＭＳ Ｐゴシック" panose="020B0600070205080204" pitchFamily="34" charset="-128"/>
              </a:rPr>
              <a:t>’, ‘</a:t>
            </a:r>
            <a:r>
              <a:rPr lang="el-GR" altLang="en-US" sz="3800" dirty="0">
                <a:ea typeface="ＭＳ Ｐゴシック" panose="020B0600070205080204" pitchFamily="34" charset="-128"/>
              </a:rPr>
              <a:t>τακτικά</a:t>
            </a:r>
            <a:r>
              <a:rPr lang="en-US" altLang="en-US" sz="3800" dirty="0">
                <a:ea typeface="ＭＳ Ｐゴシック" panose="020B0600070205080204" pitchFamily="34" charset="-128"/>
              </a:rPr>
              <a:t>’, ‘</a:t>
            </a:r>
            <a:r>
              <a:rPr lang="el-GR" altLang="en-US" sz="3800" dirty="0">
                <a:ea typeface="ＭＳ Ｐゴシック" panose="020B0600070205080204" pitchFamily="34" charset="-128"/>
              </a:rPr>
              <a:t>πολύ συχνά</a:t>
            </a:r>
            <a:r>
              <a:rPr lang="en-US" altLang="en-US" sz="3800" dirty="0">
                <a:ea typeface="ＭＳ Ｐゴシック" panose="020B0600070205080204" pitchFamily="34" charset="-128"/>
              </a:rPr>
              <a:t>’</a:t>
            </a:r>
            <a:endParaRPr lang="el-GR" altLang="en-US" sz="3800" dirty="0">
              <a:ea typeface="ＭＳ Ｐゴシック" panose="020B0600070205080204" pitchFamily="34" charset="-128"/>
            </a:endParaRPr>
          </a:p>
          <a:p>
            <a:pPr marL="0" indent="0">
              <a:buNone/>
              <a:defRPr/>
            </a:pPr>
            <a:endParaRPr lang="el-GR" altLang="en-US" dirty="0">
              <a:ea typeface="ＭＳ Ｐゴシック" panose="020B0600070205080204" pitchFamily="34" charset="-128"/>
            </a:endParaRPr>
          </a:p>
          <a:p>
            <a:pPr marL="0" indent="0">
              <a:buNone/>
              <a:defRPr/>
            </a:pPr>
            <a:r>
              <a:rPr lang="el-GR" altLang="en-US" b="1" i="1" dirty="0">
                <a:ea typeface="ＭＳ Ｐゴシック" panose="020B0600070205080204" pitchFamily="34" charset="-128"/>
              </a:rPr>
              <a:t>Π.χ. </a:t>
            </a:r>
          </a:p>
          <a:p>
            <a:pPr marL="0" indent="0">
              <a:buNone/>
              <a:defRPr/>
            </a:pPr>
            <a:r>
              <a:rPr lang="el-GR" altLang="en-US" sz="2300" b="1" dirty="0">
                <a:solidFill>
                  <a:srgbClr val="FF0000"/>
                </a:solidFill>
                <a:ea typeface="ＭＳ Ｐゴシック" panose="020B0600070205080204" pitchFamily="34" charset="-128"/>
              </a:rPr>
              <a:t>Όχι</a:t>
            </a:r>
            <a:r>
              <a:rPr lang="el-GR" altLang="en-US" b="1" dirty="0">
                <a:ea typeface="ＭＳ Ｐゴシック" panose="020B0600070205080204" pitchFamily="34" charset="-128"/>
              </a:rPr>
              <a:t> </a:t>
            </a:r>
          </a:p>
          <a:p>
            <a:pPr marL="0" indent="0">
              <a:buNone/>
              <a:defRPr/>
            </a:pPr>
            <a:r>
              <a:rPr lang="el-GR" altLang="en-US" sz="2900" b="1" dirty="0">
                <a:ea typeface="ＭＳ Ｐゴシック" panose="020B0600070205080204" pitchFamily="34" charset="-128"/>
              </a:rPr>
              <a:t>Π</a:t>
            </a:r>
            <a:r>
              <a:rPr lang="en-US" altLang="en-US" sz="2900" b="1" dirty="0" err="1">
                <a:ea typeface="ＭＳ Ｐゴシック" panose="020B0600070205080204" pitchFamily="34" charset="-128"/>
              </a:rPr>
              <a:t>ό</a:t>
            </a:r>
            <a:r>
              <a:rPr lang="el-GR" altLang="en-US" sz="2900" b="1" dirty="0" err="1">
                <a:ea typeface="ＭＳ Ｐゴシック" panose="020B0600070205080204" pitchFamily="34" charset="-128"/>
              </a:rPr>
              <a:t>σο</a:t>
            </a:r>
            <a:r>
              <a:rPr lang="el-GR" altLang="en-US" sz="2900" b="1" dirty="0">
                <a:ea typeface="ＭＳ Ｐゴシック" panose="020B0600070205080204" pitchFamily="34" charset="-128"/>
              </a:rPr>
              <a:t> συχνά πηγαίνετε στον κινηματογράφο;</a:t>
            </a:r>
          </a:p>
          <a:p>
            <a:pPr>
              <a:defRPr/>
            </a:pPr>
            <a:r>
              <a:rPr lang="el-GR" altLang="en-US" sz="2200" dirty="0">
                <a:ea typeface="ＭＳ Ｐゴシック" panose="020B0600070205080204" pitchFamily="34" charset="-128"/>
              </a:rPr>
              <a:t>πολύ συχνά____, αρκετά συχνά____, όχι πολύ συχνά_____, καθόλου____</a:t>
            </a:r>
          </a:p>
          <a:p>
            <a:pPr>
              <a:defRPr/>
            </a:pPr>
            <a:endParaRPr lang="el-GR" altLang="en-US" sz="1800" dirty="0">
              <a:ea typeface="ＭＳ Ｐゴシック" panose="020B0600070205080204" pitchFamily="34" charset="-128"/>
            </a:endParaRPr>
          </a:p>
          <a:p>
            <a:pPr marL="0" indent="0">
              <a:buNone/>
              <a:defRPr/>
            </a:pPr>
            <a:r>
              <a:rPr lang="el-GR" altLang="en-US" b="1" dirty="0">
                <a:solidFill>
                  <a:schemeClr val="accent6"/>
                </a:solidFill>
                <a:ea typeface="ＭＳ Ｐゴシック" panose="020B0600070205080204" pitchFamily="34" charset="-128"/>
              </a:rPr>
              <a:t>Ναι</a:t>
            </a:r>
          </a:p>
          <a:p>
            <a:pPr marL="0" indent="0">
              <a:buNone/>
              <a:defRPr/>
            </a:pPr>
            <a:r>
              <a:rPr lang="el-GR" altLang="en-US" sz="2900" b="1" dirty="0">
                <a:ea typeface="ＭＳ Ｐゴシック" panose="020B0600070205080204" pitchFamily="34" charset="-128"/>
              </a:rPr>
              <a:t>Π</a:t>
            </a:r>
            <a:r>
              <a:rPr lang="en-US" altLang="en-US" sz="2900" b="1" dirty="0" err="1">
                <a:ea typeface="ＭＳ Ｐゴシック" panose="020B0600070205080204" pitchFamily="34" charset="-128"/>
              </a:rPr>
              <a:t>ό</a:t>
            </a:r>
            <a:r>
              <a:rPr lang="el-GR" altLang="en-US" sz="2900" b="1" dirty="0" err="1">
                <a:ea typeface="ＭＳ Ｐゴシック" panose="020B0600070205080204" pitchFamily="34" charset="-128"/>
              </a:rPr>
              <a:t>σο</a:t>
            </a:r>
            <a:r>
              <a:rPr lang="el-GR" altLang="en-US" sz="2900" b="1" dirty="0">
                <a:ea typeface="ＭＳ Ｐゴシック" panose="020B0600070205080204" pitchFamily="34" charset="-128"/>
              </a:rPr>
              <a:t> συχνά πηγαίνετε στον κινηματογράφο; (παρακαλώ σημειώστε οποιαδήποτε κατηγορία πλησιάζει περισσότερο στον αριθμό επισκέψεών σας στον κινηματογράφο)</a:t>
            </a:r>
          </a:p>
          <a:p>
            <a:pPr>
              <a:defRPr/>
            </a:pPr>
            <a:r>
              <a:rPr lang="el-GR" altLang="en-US" sz="2200" dirty="0">
                <a:ea typeface="ＭＳ Ｐゴシック" panose="020B0600070205080204" pitchFamily="34" charset="-128"/>
              </a:rPr>
              <a:t>Περισσότερες από μία φορές την εβδομάδα____, </a:t>
            </a:r>
          </a:p>
          <a:p>
            <a:pPr>
              <a:defRPr/>
            </a:pPr>
            <a:r>
              <a:rPr lang="el-GR" altLang="en-US" sz="2200" dirty="0">
                <a:ea typeface="ＭＳ Ｐゴシック" panose="020B0600070205080204" pitchFamily="34" charset="-128"/>
              </a:rPr>
              <a:t>Μια φορά την εβδομάδα ____,</a:t>
            </a:r>
          </a:p>
          <a:p>
            <a:pPr>
              <a:defRPr/>
            </a:pPr>
            <a:r>
              <a:rPr lang="el-GR" altLang="en-US" sz="2200" dirty="0">
                <a:ea typeface="ＭＳ Ｐゴシック" panose="020B0600070205080204" pitchFamily="34" charset="-128"/>
              </a:rPr>
              <a:t>2 με 3 φορές το μήνα ____,</a:t>
            </a:r>
          </a:p>
          <a:p>
            <a:pPr>
              <a:defRPr/>
            </a:pPr>
            <a:r>
              <a:rPr lang="el-GR" altLang="en-US" sz="2200" dirty="0">
                <a:ea typeface="ＭＳ Ｐゴシック" panose="020B0600070205080204" pitchFamily="34" charset="-128"/>
              </a:rPr>
              <a:t>Μια φορά το μήνα ____,</a:t>
            </a:r>
          </a:p>
          <a:p>
            <a:pPr>
              <a:defRPr/>
            </a:pPr>
            <a:r>
              <a:rPr lang="el-GR" altLang="en-US" sz="2200" dirty="0">
                <a:ea typeface="ＭＳ Ｐゴシック" panose="020B0600070205080204" pitchFamily="34" charset="-128"/>
              </a:rPr>
              <a:t>Μερικές φορές το χρόνο ____,</a:t>
            </a:r>
          </a:p>
          <a:p>
            <a:pPr>
              <a:defRPr/>
            </a:pPr>
            <a:r>
              <a:rPr lang="el-GR" altLang="en-US" sz="2200" dirty="0">
                <a:ea typeface="ＭＳ Ｐゴシック" panose="020B0600070205080204" pitchFamily="34" charset="-128"/>
              </a:rPr>
              <a:t>Μια φορά το χρόνο ____,</a:t>
            </a:r>
          </a:p>
          <a:p>
            <a:pPr>
              <a:defRPr/>
            </a:pPr>
            <a:r>
              <a:rPr lang="el-GR" altLang="en-US" sz="2200" dirty="0">
                <a:ea typeface="ＭＳ Ｐゴシック" panose="020B0600070205080204" pitchFamily="34" charset="-128"/>
              </a:rPr>
              <a:t>Λιγότερο από μια φορά το χρόνο ____,</a:t>
            </a:r>
          </a:p>
          <a:p>
            <a:pPr>
              <a:defRPr/>
            </a:pPr>
            <a:endParaRPr lang="el-GR" altLang="en-US" sz="24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052EF6-13F4-4AC5-B6FF-51F55C166762}"/>
              </a:ext>
            </a:extLst>
          </p:cNvPr>
          <p:cNvSpPr>
            <a:spLocks noGrp="1"/>
          </p:cNvSpPr>
          <p:nvPr>
            <p:ph type="title"/>
          </p:nvPr>
        </p:nvSpPr>
        <p:spPr/>
        <p:txBody>
          <a:bodyPr/>
          <a:lstStyle/>
          <a:p>
            <a:pPr algn="ctr"/>
            <a:r>
              <a:rPr lang="el-GR" dirty="0"/>
              <a:t>ΠΟΣΟΤΙΚΗ ΕΡΕΥΝΑ</a:t>
            </a:r>
          </a:p>
        </p:txBody>
      </p:sp>
      <p:sp>
        <p:nvSpPr>
          <p:cNvPr id="3" name="Θέση περιεχομένου 2">
            <a:extLst>
              <a:ext uri="{FF2B5EF4-FFF2-40B4-BE49-F238E27FC236}">
                <a16:creationId xmlns:a16="http://schemas.microsoft.com/office/drawing/2014/main" id="{1A486DA6-605D-4864-B291-23DF26BB322D}"/>
              </a:ext>
            </a:extLst>
          </p:cNvPr>
          <p:cNvSpPr>
            <a:spLocks noGrp="1"/>
          </p:cNvSpPr>
          <p:nvPr>
            <p:ph idx="1"/>
          </p:nvPr>
        </p:nvSpPr>
        <p:spPr/>
        <p:txBody>
          <a:bodyPr>
            <a:normAutofit/>
          </a:bodyPr>
          <a:lstStyle/>
          <a:p>
            <a:r>
              <a:rPr lang="el-GR" sz="2667" dirty="0"/>
              <a:t>Στην ποσοτική έρευνα τα δεδομένα τυποποιούνται και λαμβάνουν αριθμητική μορφή ώστε να ελεγχθούν με στατιστικό τρόπο και οι συσχετίσεις τους</a:t>
            </a:r>
          </a:p>
          <a:p>
            <a:r>
              <a:rPr lang="el-GR" sz="2667" dirty="0"/>
              <a:t>Οι ποσοτικές έρευνες ακολουθούν έναν αυστηρό και προκαθορισμένο ερευνητικό σχεδιασμό, σύμφωνα με τον οποίο όλες οι σημαντικές αποφάσεις έχουν ληφθεί πριν από τη διεξαγωγή της έρευνας. Επιδιώκεται ο έλεγχος των </a:t>
            </a:r>
            <a:r>
              <a:rPr lang="el-GR" sz="2667" dirty="0" err="1"/>
              <a:t>προδιατυπωμένων</a:t>
            </a:r>
            <a:r>
              <a:rPr lang="el-GR" sz="2667" dirty="0"/>
              <a:t> ερευνητικών υποθέσεων</a:t>
            </a:r>
          </a:p>
          <a:p>
            <a:r>
              <a:rPr lang="el-GR" sz="2667" dirty="0"/>
              <a:t>Αξιοποίηση μεθόδων και εργαλείων που ελαχιστοποιούν την υποκειμενικότητα του ερευνητή</a:t>
            </a:r>
          </a:p>
          <a:p>
            <a:endParaRPr lang="el-GR" sz="2667" dirty="0"/>
          </a:p>
          <a:p>
            <a:endParaRPr lang="el-GR" sz="2667" dirty="0"/>
          </a:p>
          <a:p>
            <a:endParaRPr lang="el-GR" sz="3200" dirty="0"/>
          </a:p>
        </p:txBody>
      </p:sp>
    </p:spTree>
    <p:extLst>
      <p:ext uri="{BB962C8B-B14F-4D97-AF65-F5344CB8AC3E}">
        <p14:creationId xmlns:p14="http://schemas.microsoft.com/office/powerpoint/2010/main" val="52262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5374" name="Rectangle 1536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76" name="Rectangle 1537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73" name="Rectangle 1537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5" name="Rectangle 1537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3806526C-43E8-F8E0-9A97-9F85A9A0D0F8}"/>
              </a:ext>
            </a:extLst>
          </p:cNvPr>
          <p:cNvSpPr>
            <a:spLocks noGrp="1" noChangeArrowheads="1"/>
          </p:cNvSpPr>
          <p:nvPr>
            <p:ph type="title"/>
          </p:nvPr>
        </p:nvSpPr>
        <p:spPr>
          <a:xfrm>
            <a:off x="504967" y="675564"/>
            <a:ext cx="3609833" cy="5204085"/>
          </a:xfrm>
        </p:spPr>
        <p:txBody>
          <a:bodyPr rtlCol="0">
            <a:normAutofit/>
          </a:bodyPr>
          <a:lstStyle/>
          <a:p>
            <a:pPr>
              <a:defRPr/>
            </a:pPr>
            <a:r>
              <a:rPr lang="el-GR" altLang="en-US" b="1">
                <a:latin typeface="+mn-lt"/>
                <a:ea typeface="ＭＳ Ｐゴシック" panose="020B0600070205080204" pitchFamily="34" charset="-128"/>
              </a:rPr>
              <a:t>Σχεδιασμός ερωτήσεων: </a:t>
            </a:r>
            <a:r>
              <a:rPr lang="el-GR" altLang="en-US" b="1">
                <a:latin typeface="Calibri" panose="020F0502020204030204" pitchFamily="34" charset="0"/>
                <a:ea typeface="ＭＳ Ｐゴシック" panose="020B0600070205080204" pitchFamily="34" charset="-128"/>
                <a:cs typeface="Calibri" panose="020F0502020204030204" pitchFamily="34" charset="0"/>
              </a:rPr>
              <a:t>Αποφυγή</a:t>
            </a:r>
            <a:endParaRPr lang="en-US" altLang="en-US" b="1">
              <a:latin typeface="Calibri" panose="020F0502020204030204" pitchFamily="34" charset="0"/>
              <a:ea typeface="ＭＳ Ｐゴシック" panose="020B0600070205080204" pitchFamily="34" charset="-128"/>
              <a:cs typeface="Calibri" panose="020F0502020204030204" pitchFamily="34" charset="0"/>
            </a:endParaRPr>
          </a:p>
        </p:txBody>
      </p:sp>
      <p:cxnSp>
        <p:nvCxnSpPr>
          <p:cNvPr id="15377" name="Straight Connector 1537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379" name="Straight Connector 1537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378" name="Rectangle 3">
            <a:extLst>
              <a:ext uri="{FF2B5EF4-FFF2-40B4-BE49-F238E27FC236}">
                <a16:creationId xmlns:a16="http://schemas.microsoft.com/office/drawing/2014/main" id="{E708406E-FB1A-E0B9-F396-64DDC735C8A2}"/>
              </a:ext>
            </a:extLst>
          </p:cNvPr>
          <p:cNvGraphicFramePr>
            <a:graphicFrameLocks noGrp="1"/>
          </p:cNvGraphicFramePr>
          <p:nvPr>
            <p:ph idx="1"/>
            <p:extLst>
              <p:ext uri="{D42A27DB-BD31-4B8C-83A1-F6EECF244321}">
                <p14:modId xmlns:p14="http://schemas.microsoft.com/office/powerpoint/2010/main" val="1275226787"/>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5EB27B3-C896-E753-05BF-EF21B7BBA8BF}"/>
              </a:ext>
            </a:extLst>
          </p:cNvPr>
          <p:cNvSpPr>
            <a:spLocks noGrp="1" noChangeArrowheads="1"/>
          </p:cNvSpPr>
          <p:nvPr>
            <p:ph type="title"/>
          </p:nvPr>
        </p:nvSpPr>
        <p:spPr>
          <a:xfrm>
            <a:off x="1997076" y="365125"/>
            <a:ext cx="8042275" cy="539750"/>
          </a:xfrm>
        </p:spPr>
        <p:txBody>
          <a:bodyPr rtlCol="0" anchor="t">
            <a:normAutofit fontScale="90000"/>
          </a:bodyPr>
          <a:lstStyle/>
          <a:p>
            <a:pPr>
              <a:defRPr/>
            </a:pPr>
            <a:r>
              <a:rPr lang="el-GR" altLang="en-US" sz="4000" b="1" dirty="0">
                <a:latin typeface="+mn-lt"/>
                <a:ea typeface="ＭＳ Ｐゴシック" panose="020B0600070205080204" pitchFamily="34" charset="-128"/>
              </a:rPr>
              <a:t>Σχεδιασμός ερωτήσεων: Αποφυγή</a:t>
            </a:r>
            <a:endParaRPr lang="en-US" altLang="en-US" sz="3600" b="1" dirty="0">
              <a:latin typeface="+mn-lt"/>
              <a:ea typeface="ＭＳ Ｐゴシック" panose="020B0600070205080204" pitchFamily="34" charset="-128"/>
            </a:endParaRPr>
          </a:p>
        </p:txBody>
      </p:sp>
      <p:sp>
        <p:nvSpPr>
          <p:cNvPr id="15363" name="Rectangle 3">
            <a:extLst>
              <a:ext uri="{FF2B5EF4-FFF2-40B4-BE49-F238E27FC236}">
                <a16:creationId xmlns:a16="http://schemas.microsoft.com/office/drawing/2014/main" id="{C860CD65-69AA-CEBC-EE36-939E44E8E981}"/>
              </a:ext>
            </a:extLst>
          </p:cNvPr>
          <p:cNvSpPr>
            <a:spLocks noGrp="1" noChangeArrowheads="1"/>
          </p:cNvSpPr>
          <p:nvPr>
            <p:ph idx="1"/>
          </p:nvPr>
        </p:nvSpPr>
        <p:spPr>
          <a:xfrm>
            <a:off x="1997076" y="1079501"/>
            <a:ext cx="8177213" cy="5097463"/>
          </a:xfrm>
        </p:spPr>
        <p:txBody>
          <a:bodyPr rtlCol="0">
            <a:normAutofit/>
          </a:bodyPr>
          <a:lstStyle/>
          <a:p>
            <a:pPr marL="0" indent="0">
              <a:buNone/>
              <a:defRPr/>
            </a:pPr>
            <a:r>
              <a:rPr lang="el-GR" altLang="en-US" b="1" dirty="0">
                <a:ea typeface="ＭＳ Ｐゴシック" panose="020B0600070205080204" pitchFamily="34" charset="-128"/>
              </a:rPr>
              <a:t> </a:t>
            </a:r>
          </a:p>
          <a:p>
            <a:pPr marL="0" indent="0">
              <a:buNone/>
              <a:defRPr/>
            </a:pPr>
            <a:r>
              <a:rPr lang="el-GR" altLang="en-US" b="1" i="1" dirty="0">
                <a:ea typeface="ＭＳ Ｐゴシック" panose="020B0600070205080204" pitchFamily="34" charset="-128"/>
              </a:rPr>
              <a:t>4. Πολύ γενικών ερωτήσεων</a:t>
            </a:r>
            <a:r>
              <a:rPr lang="hu-HU" altLang="en-US" dirty="0">
                <a:ea typeface="ＭＳ Ｐゴシック" panose="020B0600070205080204" pitchFamily="34" charset="-128"/>
              </a:rPr>
              <a:t>: </a:t>
            </a:r>
            <a:r>
              <a:rPr lang="el-GR" altLang="en-US" dirty="0">
                <a:ea typeface="ＭＳ Ｐゴシック" panose="020B0600070205080204" pitchFamily="34" charset="-128"/>
              </a:rPr>
              <a:t>στερούνται πλαισίου αναφοράς</a:t>
            </a:r>
            <a:endParaRPr lang="en-US" altLang="en-US" dirty="0">
              <a:ea typeface="ＭＳ Ｐゴシック" panose="020B0600070205080204" pitchFamily="34" charset="-128"/>
            </a:endParaRPr>
          </a:p>
          <a:p>
            <a:pPr marL="342900" lvl="1" indent="0">
              <a:buNone/>
              <a:defRPr/>
            </a:pPr>
            <a:endParaRPr lang="el-GR" altLang="en-US" sz="2500" b="1" i="1" dirty="0">
              <a:ea typeface="ＭＳ Ｐゴシック" panose="020B0600070205080204" pitchFamily="34" charset="-128"/>
            </a:endParaRPr>
          </a:p>
          <a:p>
            <a:pPr marL="342900" lvl="1" indent="0">
              <a:buNone/>
              <a:defRPr/>
            </a:pPr>
            <a:r>
              <a:rPr lang="el-GR" altLang="en-US" sz="2500" b="1" i="1" dirty="0">
                <a:ea typeface="ＭＳ Ｐゴシック" panose="020B0600070205080204" pitchFamily="34" charset="-128"/>
              </a:rPr>
              <a:t>Π.χ.</a:t>
            </a:r>
          </a:p>
          <a:p>
            <a:pPr lvl="1">
              <a:defRPr/>
            </a:pPr>
            <a:r>
              <a:rPr lang="el-GR" altLang="en-US" sz="2500" b="1" i="1" dirty="0">
                <a:ea typeface="ＭＳ Ｐゴシック" panose="020B0600070205080204" pitchFamily="34" charset="-128"/>
              </a:rPr>
              <a:t>Πόσο ικανοποιημένος/η είστε από τη δουλειά σας;</a:t>
            </a:r>
          </a:p>
          <a:p>
            <a:pPr marL="342900" lvl="1" indent="0">
              <a:buNone/>
              <a:defRPr/>
            </a:pPr>
            <a:r>
              <a:rPr lang="el-GR" altLang="en-US" sz="2500" dirty="0">
                <a:ea typeface="ＭＳ Ｐゴシック" panose="020B0600070205080204" pitchFamily="34" charset="-128"/>
              </a:rPr>
              <a:t>[αποδοχές, συνθήκες εργασίας, φύση δουλειάς κλπ;]</a:t>
            </a:r>
          </a:p>
          <a:p>
            <a:pPr>
              <a:defRPr/>
            </a:pPr>
            <a:endParaRPr lang="el-GR" altLang="en-US" i="1" u="sng" dirty="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140D18C-9D23-7F21-5404-FD149228D542}"/>
              </a:ext>
            </a:extLst>
          </p:cNvPr>
          <p:cNvSpPr>
            <a:spLocks noGrp="1" noChangeArrowheads="1"/>
          </p:cNvSpPr>
          <p:nvPr>
            <p:ph type="title"/>
          </p:nvPr>
        </p:nvSpPr>
        <p:spPr>
          <a:xfrm>
            <a:off x="1997076" y="365125"/>
            <a:ext cx="8042275" cy="539750"/>
          </a:xfrm>
        </p:spPr>
        <p:txBody>
          <a:bodyPr rtlCol="0" anchor="t">
            <a:normAutofit fontScale="90000"/>
          </a:bodyPr>
          <a:lstStyle/>
          <a:p>
            <a:pPr>
              <a:defRPr/>
            </a:pPr>
            <a:r>
              <a:rPr lang="el-GR" altLang="en-US" sz="4000" b="1" dirty="0">
                <a:latin typeface="+mn-lt"/>
                <a:ea typeface="ＭＳ Ｐゴシック" panose="020B0600070205080204" pitchFamily="34" charset="-128"/>
              </a:rPr>
              <a:t>Σχεδιασμός ερωτήσεων: Αποφυγή</a:t>
            </a:r>
            <a:endParaRPr lang="en-US" altLang="en-US" sz="3600" b="1" dirty="0">
              <a:latin typeface="+mn-lt"/>
              <a:ea typeface="ＭＳ Ｐゴシック" panose="020B0600070205080204" pitchFamily="34" charset="-128"/>
            </a:endParaRPr>
          </a:p>
        </p:txBody>
      </p:sp>
      <p:sp>
        <p:nvSpPr>
          <p:cNvPr id="15363" name="Rectangle 3">
            <a:extLst>
              <a:ext uri="{FF2B5EF4-FFF2-40B4-BE49-F238E27FC236}">
                <a16:creationId xmlns:a16="http://schemas.microsoft.com/office/drawing/2014/main" id="{E71F8BF3-7A0F-DE80-A322-1914B64253F8}"/>
              </a:ext>
            </a:extLst>
          </p:cNvPr>
          <p:cNvSpPr>
            <a:spLocks noGrp="1" noChangeArrowheads="1"/>
          </p:cNvSpPr>
          <p:nvPr>
            <p:ph idx="1"/>
          </p:nvPr>
        </p:nvSpPr>
        <p:spPr>
          <a:xfrm>
            <a:off x="2152650" y="1079501"/>
            <a:ext cx="7886700" cy="5097463"/>
          </a:xfrm>
        </p:spPr>
        <p:txBody>
          <a:bodyPr rtlCol="0">
            <a:normAutofit/>
          </a:bodyPr>
          <a:lstStyle/>
          <a:p>
            <a:pPr marL="0" indent="0">
              <a:buNone/>
              <a:defRPr/>
            </a:pPr>
            <a:r>
              <a:rPr lang="el-GR" altLang="en-US" b="1" dirty="0">
                <a:ea typeface="ＭＳ Ｐゴシック" panose="020B0600070205080204" pitchFamily="34" charset="-128"/>
              </a:rPr>
              <a:t> </a:t>
            </a:r>
          </a:p>
          <a:p>
            <a:pPr marL="0" indent="0">
              <a:buNone/>
              <a:defRPr/>
            </a:pPr>
            <a:r>
              <a:rPr lang="el-GR" altLang="en-US" b="1" i="1" dirty="0">
                <a:ea typeface="ＭＳ Ｐゴシック" panose="020B0600070205080204" pitchFamily="34" charset="-128"/>
              </a:rPr>
              <a:t>5. Καθοδηγητικών (ή μεροληπτικών) ερωτήσεων</a:t>
            </a:r>
            <a:r>
              <a:rPr lang="hu-HU" altLang="en-US" dirty="0">
                <a:ea typeface="ＭＳ Ｐゴシック" panose="020B0600070205080204" pitchFamily="34" charset="-128"/>
              </a:rPr>
              <a:t>: </a:t>
            </a:r>
            <a:r>
              <a:rPr lang="el-GR" altLang="en-US" dirty="0">
                <a:ea typeface="ＭＳ Ｐゴシック" panose="020B0600070205080204" pitchFamily="34" charset="-128"/>
              </a:rPr>
              <a:t>καθοδηγούν σε μια ορισμένη κατεύθυνση</a:t>
            </a:r>
            <a:r>
              <a:rPr lang="el-GR" altLang="en-US" sz="2000" dirty="0">
                <a:ea typeface="ＭＳ Ｐゴシック" panose="020B0600070205080204" pitchFamily="34" charset="-128"/>
              </a:rPr>
              <a:t> </a:t>
            </a:r>
          </a:p>
          <a:p>
            <a:pPr marL="0" indent="0">
              <a:buNone/>
              <a:defRPr/>
            </a:pPr>
            <a:r>
              <a:rPr lang="el-GR" altLang="en-US" sz="2400" b="1" i="1" dirty="0">
                <a:ea typeface="ＭＳ Ｐゴシック" panose="020B0600070205080204" pitchFamily="34" charset="-128"/>
              </a:rPr>
              <a:t>Π.χ.</a:t>
            </a:r>
          </a:p>
          <a:p>
            <a:pPr marL="0" indent="0">
              <a:buNone/>
              <a:defRPr/>
            </a:pPr>
            <a:r>
              <a:rPr lang="el-GR" altLang="en-US" sz="2400" b="1" dirty="0">
                <a:solidFill>
                  <a:srgbClr val="FF0000"/>
                </a:solidFill>
                <a:ea typeface="ＭＳ Ｐゴシック" panose="020B0600070205080204" pitchFamily="34" charset="-128"/>
              </a:rPr>
              <a:t>Όχι</a:t>
            </a:r>
            <a:r>
              <a:rPr lang="el-GR" altLang="en-US" b="1" dirty="0">
                <a:ea typeface="ＭＳ Ｐゴシック" panose="020B0600070205080204" pitchFamily="34" charset="-128"/>
              </a:rPr>
              <a:t> </a:t>
            </a:r>
            <a:endParaRPr lang="el-GR" altLang="en-US" sz="2400" b="1" dirty="0">
              <a:ea typeface="ＭＳ Ｐゴシック" panose="020B0600070205080204" pitchFamily="34" charset="-128"/>
            </a:endParaRPr>
          </a:p>
          <a:p>
            <a:pPr>
              <a:defRPr/>
            </a:pPr>
            <a:r>
              <a:rPr lang="el-GR" altLang="en-US" sz="2400" b="1" dirty="0">
                <a:ea typeface="ＭＳ Ｐゴシック" panose="020B0600070205080204" pitchFamily="34" charset="-128"/>
              </a:rPr>
              <a:t>«Συμφωνείτε με την άποψη ότι...»</a:t>
            </a:r>
          </a:p>
          <a:p>
            <a:pPr marL="0" indent="0">
              <a:buNone/>
              <a:defRPr/>
            </a:pPr>
            <a:r>
              <a:rPr lang="el-GR" altLang="en-US" sz="2400" b="1" dirty="0">
                <a:ea typeface="ＭＳ Ｐゴシック" panose="020B0600070205080204" pitchFamily="34" charset="-128"/>
              </a:rPr>
              <a:t>Ή</a:t>
            </a:r>
          </a:p>
          <a:p>
            <a:pPr>
              <a:defRPr/>
            </a:pPr>
            <a:r>
              <a:rPr lang="el-GR" altLang="en-US" sz="2400" b="1" dirty="0">
                <a:ea typeface="ＭＳ Ｐゴシック" panose="020B0600070205080204" pitchFamily="34" charset="-128"/>
              </a:rPr>
              <a:t>«Συμφωνείτε με την άποψη των ειδικών ότι...»</a:t>
            </a:r>
          </a:p>
          <a:p>
            <a:pPr>
              <a:defRPr/>
            </a:pPr>
            <a:r>
              <a:rPr lang="el-GR" altLang="en-US" sz="2400" b="1" dirty="0">
                <a:ea typeface="ＭＳ Ｐゴシック" panose="020B0600070205080204" pitchFamily="34" charset="-128"/>
              </a:rPr>
              <a:t>«Συμφωνείτε ή διαφωνείτε με την άποψη του ειδικού Χ ότι...»</a:t>
            </a:r>
          </a:p>
          <a:p>
            <a:pPr>
              <a:defRPr/>
            </a:pPr>
            <a:endParaRPr lang="el-GR" altLang="en-US" sz="2400" b="1" dirty="0">
              <a:ea typeface="ＭＳ Ｐゴシック" panose="020B0600070205080204" pitchFamily="34" charset="-128"/>
            </a:endParaRPr>
          </a:p>
          <a:p>
            <a:pPr>
              <a:defRPr/>
            </a:pPr>
            <a:endParaRPr lang="el-GR" altLang="en-US" sz="2400" b="1" dirty="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8783775-6623-9ED3-716E-88E04794E4BC}"/>
              </a:ext>
            </a:extLst>
          </p:cNvPr>
          <p:cNvSpPr>
            <a:spLocks noGrp="1" noChangeArrowheads="1"/>
          </p:cNvSpPr>
          <p:nvPr>
            <p:ph type="title"/>
          </p:nvPr>
        </p:nvSpPr>
        <p:spPr>
          <a:xfrm>
            <a:off x="1997076" y="365125"/>
            <a:ext cx="8042275" cy="539750"/>
          </a:xfrm>
        </p:spPr>
        <p:txBody>
          <a:bodyPr rtlCol="0" anchor="t">
            <a:normAutofit fontScale="90000"/>
          </a:bodyPr>
          <a:lstStyle/>
          <a:p>
            <a:pPr>
              <a:defRPr/>
            </a:pPr>
            <a:r>
              <a:rPr lang="el-GR" altLang="en-US" sz="4000" b="1" dirty="0">
                <a:latin typeface="+mn-lt"/>
                <a:ea typeface="ＭＳ Ｐゴシック" panose="020B0600070205080204" pitchFamily="34" charset="-128"/>
              </a:rPr>
              <a:t>Σχεδιασμός ερωτήσεων: Αποφυγή</a:t>
            </a:r>
            <a:endParaRPr lang="en-US" altLang="en-US" sz="3600" b="1" dirty="0">
              <a:latin typeface="+mn-lt"/>
              <a:ea typeface="ＭＳ Ｐゴシック" panose="020B0600070205080204" pitchFamily="34" charset="-128"/>
            </a:endParaRPr>
          </a:p>
        </p:txBody>
      </p:sp>
      <p:sp>
        <p:nvSpPr>
          <p:cNvPr id="15363" name="Rectangle 3">
            <a:extLst>
              <a:ext uri="{FF2B5EF4-FFF2-40B4-BE49-F238E27FC236}">
                <a16:creationId xmlns:a16="http://schemas.microsoft.com/office/drawing/2014/main" id="{C05FC564-CB9A-560B-A515-E30BF2DD43E7}"/>
              </a:ext>
            </a:extLst>
          </p:cNvPr>
          <p:cNvSpPr>
            <a:spLocks noGrp="1" noChangeArrowheads="1"/>
          </p:cNvSpPr>
          <p:nvPr>
            <p:ph idx="1"/>
          </p:nvPr>
        </p:nvSpPr>
        <p:spPr>
          <a:xfrm>
            <a:off x="2152650" y="1079501"/>
            <a:ext cx="7886700" cy="5097463"/>
          </a:xfrm>
        </p:spPr>
        <p:txBody>
          <a:bodyPr rtlCol="0">
            <a:normAutofit fontScale="92500" lnSpcReduction="20000"/>
          </a:bodyPr>
          <a:lstStyle/>
          <a:p>
            <a:pPr marL="0" indent="0">
              <a:buNone/>
              <a:defRPr/>
            </a:pPr>
            <a:r>
              <a:rPr lang="el-GR" altLang="en-US" b="1" dirty="0">
                <a:ea typeface="ＭＳ Ｐゴシック" panose="020B0600070205080204" pitchFamily="34" charset="-128"/>
              </a:rPr>
              <a:t> </a:t>
            </a:r>
          </a:p>
          <a:p>
            <a:pPr marL="0" indent="0">
              <a:buNone/>
              <a:defRPr/>
            </a:pPr>
            <a:r>
              <a:rPr lang="el-GR" altLang="en-US" b="1" i="1" dirty="0">
                <a:ea typeface="ＭＳ Ｐゴシック" panose="020B0600070205080204" pitchFamily="34" charset="-128"/>
              </a:rPr>
              <a:t>6. Ερωτήσεων που στην πραγματικότητα είναι διπλές</a:t>
            </a:r>
            <a:endParaRPr lang="en-US" altLang="en-US" b="1" i="1" dirty="0">
              <a:ea typeface="ＭＳ Ｐゴシック" panose="020B0600070205080204" pitchFamily="34" charset="-128"/>
            </a:endParaRPr>
          </a:p>
          <a:p>
            <a:pPr lvl="1">
              <a:defRPr/>
            </a:pPr>
            <a:endParaRPr lang="el-GR" altLang="en-US" sz="2500" dirty="0">
              <a:ea typeface="ＭＳ Ｐゴシック" panose="020B0600070205080204" pitchFamily="34" charset="-128"/>
            </a:endParaRPr>
          </a:p>
          <a:p>
            <a:pPr marL="0" indent="0">
              <a:buNone/>
              <a:defRPr/>
            </a:pPr>
            <a:r>
              <a:rPr lang="el-GR" altLang="en-US" b="1" dirty="0">
                <a:solidFill>
                  <a:srgbClr val="FF0000"/>
                </a:solidFill>
                <a:ea typeface="ＭＳ Ｐゴシック" panose="020B0600070205080204" pitchFamily="34" charset="-128"/>
              </a:rPr>
              <a:t>Όχι</a:t>
            </a:r>
            <a:r>
              <a:rPr lang="el-GR" altLang="en-US" sz="3200" b="1" dirty="0">
                <a:ea typeface="ＭＳ Ｐゴシック" panose="020B0600070205080204" pitchFamily="34" charset="-128"/>
              </a:rPr>
              <a:t> </a:t>
            </a:r>
            <a:endParaRPr lang="el-GR" altLang="en-US" dirty="0">
              <a:ea typeface="ＭＳ Ｐゴシック" panose="020B0600070205080204" pitchFamily="34" charset="-128"/>
            </a:endParaRPr>
          </a:p>
          <a:p>
            <a:pPr>
              <a:defRPr/>
            </a:pPr>
            <a:r>
              <a:rPr lang="el-GR" altLang="en-US" dirty="0">
                <a:ea typeface="ＭＳ Ｐゴシック" panose="020B0600070205080204" pitchFamily="34" charset="-128"/>
              </a:rPr>
              <a:t>Ποιο </a:t>
            </a:r>
            <a:r>
              <a:rPr lang="el-GR" altLang="en-US" dirty="0" err="1">
                <a:ea typeface="ＭＳ Ｐゴシック" panose="020B0600070205080204" pitchFamily="34" charset="-128"/>
              </a:rPr>
              <a:t>πολιτικ</a:t>
            </a:r>
            <a:r>
              <a:rPr lang="en-US" altLang="en-US" dirty="0" err="1">
                <a:ea typeface="ＭＳ Ｐゴシック" panose="020B0600070205080204" pitchFamily="34" charset="-128"/>
              </a:rPr>
              <a:t>ό</a:t>
            </a:r>
            <a:r>
              <a:rPr lang="el-GR" altLang="en-US" dirty="0">
                <a:ea typeface="ＭＳ Ｐゴシック" panose="020B0600070205080204" pitchFamily="34" charset="-128"/>
              </a:rPr>
              <a:t> κόμμα ψηφίσατε στις τελευταίες εθνικές εκλογές;</a:t>
            </a:r>
          </a:p>
          <a:p>
            <a:pPr marL="0" indent="0">
              <a:buNone/>
              <a:defRPr/>
            </a:pPr>
            <a:endParaRPr lang="el-GR" altLang="en-US" b="1" dirty="0">
              <a:solidFill>
                <a:schemeClr val="accent6"/>
              </a:solidFill>
              <a:ea typeface="ＭＳ Ｐゴシック" panose="020B0600070205080204" pitchFamily="34" charset="-128"/>
            </a:endParaRPr>
          </a:p>
          <a:p>
            <a:pPr marL="0" indent="0">
              <a:buNone/>
              <a:defRPr/>
            </a:pPr>
            <a:r>
              <a:rPr lang="el-GR" altLang="en-US" b="1" dirty="0">
                <a:solidFill>
                  <a:schemeClr val="accent6"/>
                </a:solidFill>
                <a:ea typeface="ＭＳ Ｐゴシック" panose="020B0600070205080204" pitchFamily="34" charset="-128"/>
              </a:rPr>
              <a:t>Ναι</a:t>
            </a:r>
            <a:endParaRPr lang="el-GR" altLang="en-US" sz="2500" dirty="0">
              <a:ea typeface="ＭＳ Ｐゴシック" panose="020B0600070205080204" pitchFamily="34" charset="-128"/>
            </a:endParaRPr>
          </a:p>
          <a:p>
            <a:pPr lvl="1">
              <a:defRPr/>
            </a:pPr>
            <a:r>
              <a:rPr lang="el-GR" altLang="en-US" sz="2800" dirty="0">
                <a:ea typeface="ＭＳ Ｐゴシック" panose="020B0600070205080204" pitchFamily="34" charset="-128"/>
              </a:rPr>
              <a:t>Ψηφίσατε στις τελευταίες εθνικές εκλογές;</a:t>
            </a:r>
          </a:p>
          <a:p>
            <a:pPr lvl="2">
              <a:defRPr/>
            </a:pPr>
            <a:r>
              <a:rPr lang="el-GR" altLang="en-US" sz="2400" dirty="0">
                <a:ea typeface="ＭＳ Ｐゴシック" panose="020B0600070205080204" pitchFamily="34" charset="-128"/>
              </a:rPr>
              <a:t>Ναι_____, όχι_____.</a:t>
            </a:r>
          </a:p>
          <a:p>
            <a:pPr lvl="2">
              <a:defRPr/>
            </a:pPr>
            <a:endParaRPr lang="el-GR" altLang="en-US" sz="2400" dirty="0">
              <a:ea typeface="ＭＳ Ｐゴシック" panose="020B0600070205080204" pitchFamily="34" charset="-128"/>
            </a:endParaRPr>
          </a:p>
          <a:p>
            <a:pPr lvl="1">
              <a:defRPr/>
            </a:pPr>
            <a:r>
              <a:rPr lang="el-GR" altLang="en-US" sz="2800" dirty="0">
                <a:ea typeface="ＭＳ Ｐゴシック" panose="020B0600070205080204" pitchFamily="34" charset="-128"/>
              </a:rPr>
              <a:t>Αν η απάντησή σας είναι ‘ναι’, ποιο πολιτικό κόμμα ψηφίσατε;</a:t>
            </a:r>
          </a:p>
          <a:p>
            <a:pPr marL="0" indent="0">
              <a:buNone/>
              <a:defRPr/>
            </a:pPr>
            <a:endParaRPr lang="el-GR" altLang="en-US" sz="2400" b="1" dirty="0">
              <a:solidFill>
                <a:schemeClr val="accent6"/>
              </a:solidFill>
              <a:ea typeface="ＭＳ Ｐゴシック" panose="020B0600070205080204" pitchFamily="34" charset="-128"/>
            </a:endParaRPr>
          </a:p>
          <a:p>
            <a:pPr lvl="1">
              <a:defRPr/>
            </a:pPr>
            <a:endParaRPr lang="en-US" altLang="en-US" sz="2500" dirty="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48E04A0-4537-736B-6BE3-34FB5FF1D650}"/>
              </a:ext>
            </a:extLst>
          </p:cNvPr>
          <p:cNvSpPr>
            <a:spLocks noGrp="1" noChangeArrowheads="1"/>
          </p:cNvSpPr>
          <p:nvPr>
            <p:ph type="title"/>
          </p:nvPr>
        </p:nvSpPr>
        <p:spPr>
          <a:xfrm>
            <a:off x="1997076" y="365125"/>
            <a:ext cx="8042275" cy="539750"/>
          </a:xfrm>
        </p:spPr>
        <p:txBody>
          <a:bodyPr rtlCol="0" anchor="t">
            <a:normAutofit fontScale="90000"/>
          </a:bodyPr>
          <a:lstStyle/>
          <a:p>
            <a:pPr>
              <a:defRPr/>
            </a:pPr>
            <a:r>
              <a:rPr lang="el-GR" altLang="en-US" sz="4000" b="1" dirty="0">
                <a:latin typeface="+mn-lt"/>
                <a:ea typeface="ＭＳ Ｐゴシック" panose="020B0600070205080204" pitchFamily="34" charset="-128"/>
              </a:rPr>
              <a:t>Σχεδιασμός ερωτήσεων: Αποφυγή</a:t>
            </a:r>
            <a:endParaRPr lang="en-US" altLang="en-US" sz="3600" b="1" dirty="0">
              <a:latin typeface="+mn-lt"/>
              <a:ea typeface="ＭＳ Ｐゴシック" panose="020B0600070205080204" pitchFamily="34" charset="-128"/>
            </a:endParaRPr>
          </a:p>
        </p:txBody>
      </p:sp>
      <p:sp>
        <p:nvSpPr>
          <p:cNvPr id="15363" name="Rectangle 3">
            <a:extLst>
              <a:ext uri="{FF2B5EF4-FFF2-40B4-BE49-F238E27FC236}">
                <a16:creationId xmlns:a16="http://schemas.microsoft.com/office/drawing/2014/main" id="{2E959EC1-68A8-0743-CCB7-D1F861605603}"/>
              </a:ext>
            </a:extLst>
          </p:cNvPr>
          <p:cNvSpPr>
            <a:spLocks noGrp="1" noChangeArrowheads="1"/>
          </p:cNvSpPr>
          <p:nvPr>
            <p:ph idx="1"/>
          </p:nvPr>
        </p:nvSpPr>
        <p:spPr>
          <a:xfrm>
            <a:off x="2152650" y="1079501"/>
            <a:ext cx="7886700" cy="5097463"/>
          </a:xfrm>
        </p:spPr>
        <p:txBody>
          <a:bodyPr rtlCol="0">
            <a:normAutofit lnSpcReduction="10000"/>
          </a:bodyPr>
          <a:lstStyle/>
          <a:p>
            <a:pPr marL="0" indent="0">
              <a:buNone/>
              <a:defRPr/>
            </a:pPr>
            <a:r>
              <a:rPr lang="el-GR" altLang="en-US" b="1" dirty="0">
                <a:ea typeface="ＭＳ Ｐゴシック" panose="020B0600070205080204" pitchFamily="34" charset="-128"/>
              </a:rPr>
              <a:t> </a:t>
            </a:r>
          </a:p>
          <a:p>
            <a:pPr marL="0" indent="0">
              <a:buNone/>
              <a:defRPr/>
            </a:pPr>
            <a:r>
              <a:rPr lang="el-GR" altLang="en-US" b="1" i="1" dirty="0">
                <a:ea typeface="ＭＳ Ｐゴシック" panose="020B0600070205080204" pitchFamily="34" charset="-128"/>
              </a:rPr>
              <a:t>7. Ερωτήσεων που περιέχουν άρνηση</a:t>
            </a:r>
            <a:r>
              <a:rPr lang="hu-HU" altLang="en-US" dirty="0">
                <a:ea typeface="ＭＳ Ｐゴシック" panose="020B0600070205080204" pitchFamily="34" charset="-128"/>
              </a:rPr>
              <a:t>: </a:t>
            </a:r>
            <a:r>
              <a:rPr lang="en-US" altLang="en-US" dirty="0">
                <a:ea typeface="ＭＳ Ｐゴシック" panose="020B0600070205080204" pitchFamily="34" charset="-128"/>
              </a:rPr>
              <a:t>‘</a:t>
            </a:r>
            <a:r>
              <a:rPr lang="el-GR" altLang="en-US" dirty="0">
                <a:ea typeface="ＭＳ Ｐゴシック" panose="020B0600070205080204" pitchFamily="34" charset="-128"/>
              </a:rPr>
              <a:t>μην</a:t>
            </a:r>
            <a:r>
              <a:rPr lang="en-US" altLang="en-US" dirty="0">
                <a:ea typeface="ＭＳ Ｐゴシック" panose="020B0600070205080204" pitchFamily="34" charset="-128"/>
              </a:rPr>
              <a:t>’, ‘</a:t>
            </a:r>
            <a:r>
              <a:rPr lang="el-GR" altLang="en-US" dirty="0">
                <a:ea typeface="ＭＳ Ｐゴシック" panose="020B0600070205080204" pitchFamily="34" charset="-128"/>
              </a:rPr>
              <a:t>ποτέ</a:t>
            </a:r>
            <a:r>
              <a:rPr lang="en-US" altLang="en-US" dirty="0">
                <a:ea typeface="ＭＳ Ｐゴシック" panose="020B0600070205080204" pitchFamily="34" charset="-128"/>
              </a:rPr>
              <a:t>’</a:t>
            </a:r>
            <a:r>
              <a:rPr lang="hu-HU" altLang="en-US" dirty="0">
                <a:ea typeface="ＭＳ Ｐゴシック" panose="020B0600070205080204" pitchFamily="34" charset="-128"/>
              </a:rPr>
              <a:t> – </a:t>
            </a:r>
            <a:r>
              <a:rPr lang="el-GR" altLang="en-US" dirty="0">
                <a:ea typeface="ＭＳ Ｐゴシック" panose="020B0600070205080204" pitchFamily="34" charset="-128"/>
              </a:rPr>
              <a:t>ειδικά με διπλή άρνηση</a:t>
            </a:r>
          </a:p>
          <a:p>
            <a:pPr marL="0" indent="0">
              <a:buNone/>
              <a:defRPr/>
            </a:pPr>
            <a:endParaRPr lang="el-GR" altLang="en-US" sz="2400" b="1" dirty="0">
              <a:solidFill>
                <a:srgbClr val="FF0000"/>
              </a:solidFill>
              <a:ea typeface="ＭＳ Ｐゴシック" panose="020B0600070205080204" pitchFamily="34" charset="-128"/>
            </a:endParaRPr>
          </a:p>
          <a:p>
            <a:pPr marL="0" indent="0">
              <a:buNone/>
              <a:defRPr/>
            </a:pPr>
            <a:r>
              <a:rPr lang="el-GR" altLang="en-US" sz="2400" b="1" dirty="0">
                <a:solidFill>
                  <a:srgbClr val="FF0000"/>
                </a:solidFill>
                <a:ea typeface="ＭＳ Ｐゴシック" panose="020B0600070205080204" pitchFamily="34" charset="-128"/>
              </a:rPr>
              <a:t>Όχι</a:t>
            </a:r>
            <a:r>
              <a:rPr lang="el-GR" altLang="en-US" b="1" dirty="0">
                <a:ea typeface="ＭＳ Ｐゴシック" panose="020B0600070205080204" pitchFamily="34" charset="-128"/>
              </a:rPr>
              <a:t> </a:t>
            </a:r>
            <a:endParaRPr lang="el-GR" altLang="en-US" sz="2500" dirty="0">
              <a:ea typeface="ＭＳ Ｐゴシック" panose="020B0600070205080204" pitchFamily="34" charset="-128"/>
            </a:endParaRPr>
          </a:p>
          <a:p>
            <a:pPr>
              <a:defRPr/>
            </a:pPr>
            <a:r>
              <a:rPr lang="el-GR" altLang="en-US" dirty="0">
                <a:ea typeface="ＭＳ Ｐゴシック" panose="020B0600070205080204" pitchFamily="34" charset="-128"/>
              </a:rPr>
              <a:t>«Θα προτιμούσατε να μη χρησιμοποιήσετε ένα μη φαρμακευτικό προϊόν;»</a:t>
            </a:r>
          </a:p>
          <a:p>
            <a:pPr>
              <a:defRPr/>
            </a:pPr>
            <a:r>
              <a:rPr lang="el-GR" altLang="en-US" dirty="0">
                <a:ea typeface="ＭＳ Ｐゴシック" panose="020B0600070205080204" pitchFamily="34" charset="-128"/>
              </a:rPr>
              <a:t>«...θα έπρεπε να απαγορεύεται στις παρακάτω κοινωνικές ομάδες να προσλαμβάνονται στο στρατό». </a:t>
            </a:r>
          </a:p>
          <a:p>
            <a:pPr lvl="1">
              <a:defRPr/>
            </a:pPr>
            <a:r>
              <a:rPr lang="el-GR" altLang="en-US" sz="2500" dirty="0">
                <a:ea typeface="ＭＳ Ｐゴシック" panose="020B0600070205080204" pitchFamily="34" charset="-128"/>
              </a:rPr>
              <a:t>Απάντηση ‘ναι’ ‘όχι’ (μπερδεύει), καλύτερα ‘να προσλαμβάνονται’ ‘να μην προσλαμβάνονται’</a:t>
            </a:r>
            <a:endParaRPr lang="hu-HU" altLang="en-US" sz="2500" dirty="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DA42D60-ACB6-AF19-35A4-FB39BD35B6E0}"/>
              </a:ext>
            </a:extLst>
          </p:cNvPr>
          <p:cNvSpPr>
            <a:spLocks noGrp="1" noChangeArrowheads="1"/>
          </p:cNvSpPr>
          <p:nvPr>
            <p:ph type="title"/>
          </p:nvPr>
        </p:nvSpPr>
        <p:spPr>
          <a:xfrm>
            <a:off x="2152650" y="365126"/>
            <a:ext cx="7886700" cy="733425"/>
          </a:xfrm>
        </p:spPr>
        <p:txBody>
          <a:bodyPr rtlCol="0" anchor="t">
            <a:normAutofit/>
          </a:bodyPr>
          <a:lstStyle/>
          <a:p>
            <a:pPr>
              <a:defRPr/>
            </a:pPr>
            <a:r>
              <a:rPr lang="el-GR" altLang="en-US" sz="3600" b="1" dirty="0">
                <a:latin typeface="+mn-lt"/>
                <a:ea typeface="ＭＳ Ｐゴシック" panose="020B0600070205080204" pitchFamily="34" charset="-128"/>
              </a:rPr>
              <a:t>Σχεδιασμός ερωτήσεων</a:t>
            </a:r>
            <a:endParaRPr lang="en-US" altLang="en-US" sz="3600" dirty="0">
              <a:latin typeface="+mn-lt"/>
              <a:ea typeface="ＭＳ Ｐゴシック" panose="020B0600070205080204" pitchFamily="34" charset="-128"/>
            </a:endParaRPr>
          </a:p>
        </p:txBody>
      </p:sp>
      <p:sp>
        <p:nvSpPr>
          <p:cNvPr id="83970" name="Rectangle 3">
            <a:extLst>
              <a:ext uri="{FF2B5EF4-FFF2-40B4-BE49-F238E27FC236}">
                <a16:creationId xmlns:a16="http://schemas.microsoft.com/office/drawing/2014/main" id="{57E71C74-8577-A3FC-0095-EBD72EAA5EA7}"/>
              </a:ext>
            </a:extLst>
          </p:cNvPr>
          <p:cNvSpPr>
            <a:spLocks noGrp="1" noChangeArrowheads="1"/>
          </p:cNvSpPr>
          <p:nvPr>
            <p:ph idx="1"/>
          </p:nvPr>
        </p:nvSpPr>
        <p:spPr>
          <a:xfrm>
            <a:off x="2152650" y="1027113"/>
            <a:ext cx="7886700" cy="5149850"/>
          </a:xfrm>
        </p:spPr>
        <p:txBody>
          <a:bodyPr/>
          <a:lstStyle/>
          <a:p>
            <a:pPr marL="0" indent="0">
              <a:buNone/>
            </a:pPr>
            <a:r>
              <a:rPr lang="el-GR" altLang="en-US" b="1">
                <a:ea typeface="ＭＳ Ｐゴシック" panose="020B0600070205080204" pitchFamily="34" charset="-128"/>
              </a:rPr>
              <a:t> </a:t>
            </a:r>
          </a:p>
          <a:p>
            <a:pPr marL="0" indent="0" algn="ctr">
              <a:buNone/>
            </a:pPr>
            <a:endParaRPr lang="el-GR" altLang="en-US" b="1">
              <a:ea typeface="ＭＳ Ｐゴシック" panose="020B0600070205080204" pitchFamily="34" charset="-128"/>
            </a:endParaRPr>
          </a:p>
          <a:p>
            <a:pPr marL="0" indent="0" algn="ctr">
              <a:buNone/>
            </a:pPr>
            <a:r>
              <a:rPr lang="el-GR" altLang="en-US" sz="3200" b="1">
                <a:ea typeface="ＭＳ Ｐゴシック" panose="020B0600070205080204" pitchFamily="34" charset="-128"/>
              </a:rPr>
              <a:t>Τι πρέπει να έχουμε διασφαλίσει;</a:t>
            </a:r>
            <a:endParaRPr lang="el-GR" altLang="en-US" b="1">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604EF6B-ECC7-8D40-1DC5-8EB727585CD8}"/>
              </a:ext>
            </a:extLst>
          </p:cNvPr>
          <p:cNvSpPr>
            <a:spLocks noGrp="1" noChangeArrowheads="1"/>
          </p:cNvSpPr>
          <p:nvPr>
            <p:ph type="title"/>
          </p:nvPr>
        </p:nvSpPr>
        <p:spPr>
          <a:xfrm>
            <a:off x="2152650" y="365126"/>
            <a:ext cx="7886700" cy="733425"/>
          </a:xfrm>
        </p:spPr>
        <p:txBody>
          <a:bodyPr rtlCol="0" anchor="t">
            <a:normAutofit/>
          </a:bodyPr>
          <a:lstStyle/>
          <a:p>
            <a:pPr>
              <a:defRPr/>
            </a:pPr>
            <a:r>
              <a:rPr lang="el-GR" altLang="en-US" sz="3600" b="1" dirty="0">
                <a:latin typeface="+mn-lt"/>
                <a:ea typeface="ＭＳ Ｐゴシック" panose="020B0600070205080204" pitchFamily="34" charset="-128"/>
              </a:rPr>
              <a:t>Σχεδιασμός ερωτήσεων: Διασφάλιση</a:t>
            </a:r>
            <a:endParaRPr lang="en-US" altLang="en-US" sz="3600" dirty="0">
              <a:latin typeface="+mn-lt"/>
              <a:ea typeface="ＭＳ Ｐゴシック" panose="020B0600070205080204" pitchFamily="34" charset="-128"/>
            </a:endParaRPr>
          </a:p>
        </p:txBody>
      </p:sp>
      <p:sp>
        <p:nvSpPr>
          <p:cNvPr id="19459" name="Rectangle 3">
            <a:extLst>
              <a:ext uri="{FF2B5EF4-FFF2-40B4-BE49-F238E27FC236}">
                <a16:creationId xmlns:a16="http://schemas.microsoft.com/office/drawing/2014/main" id="{C26D69C5-C1F1-F4EC-CA67-E58E56A6E1A3}"/>
              </a:ext>
            </a:extLst>
          </p:cNvPr>
          <p:cNvSpPr>
            <a:spLocks noGrp="1" noChangeArrowheads="1"/>
          </p:cNvSpPr>
          <p:nvPr>
            <p:ph idx="1"/>
          </p:nvPr>
        </p:nvSpPr>
        <p:spPr>
          <a:xfrm>
            <a:off x="2152650" y="1027113"/>
            <a:ext cx="7886700" cy="5149850"/>
          </a:xfrm>
        </p:spPr>
        <p:txBody>
          <a:bodyPr rtlCol="0">
            <a:normAutofit/>
          </a:bodyPr>
          <a:lstStyle/>
          <a:p>
            <a:pPr marL="0" indent="0">
              <a:buNone/>
              <a:defRPr/>
            </a:pPr>
            <a:r>
              <a:rPr lang="el-GR" altLang="en-US" b="1" dirty="0">
                <a:ea typeface="ＭＳ Ｐゴシック" panose="020B0600070205080204" pitchFamily="34" charset="-128"/>
              </a:rPr>
              <a:t> </a:t>
            </a:r>
          </a:p>
          <a:p>
            <a:pPr marL="0" indent="0">
              <a:buNone/>
              <a:defRPr/>
            </a:pPr>
            <a:r>
              <a:rPr lang="el-GR" altLang="en-US" dirty="0">
                <a:ea typeface="ＭＳ Ｐゴシック" panose="020B0600070205080204" pitchFamily="34" charset="-128"/>
              </a:rPr>
              <a:t>1. Έχουν οι ερωτώμενοι την απαιτούμενη </a:t>
            </a:r>
            <a:r>
              <a:rPr lang="el-GR" altLang="en-US" b="1" dirty="0">
                <a:ea typeface="ＭＳ Ｐゴシック" panose="020B0600070205080204" pitchFamily="34" charset="-128"/>
              </a:rPr>
              <a:t>γνώση</a:t>
            </a:r>
            <a:r>
              <a:rPr lang="el-GR" altLang="en-US" dirty="0">
                <a:ea typeface="ＭＳ Ｐゴシック" panose="020B0600070205080204" pitchFamily="34" charset="-128"/>
              </a:rPr>
              <a:t>;</a:t>
            </a:r>
          </a:p>
          <a:p>
            <a:pPr lvl="1">
              <a:defRPr/>
            </a:pPr>
            <a:r>
              <a:rPr lang="el-GR" altLang="en-US" dirty="0">
                <a:ea typeface="ＭＳ Ｐゴシック" panose="020B0600070205080204" pitchFamily="34" charset="-128"/>
              </a:rPr>
              <a:t>Π.χ. Ερώτηση για τα </a:t>
            </a:r>
            <a:r>
              <a:rPr lang="en-US" altLang="en-US" dirty="0">
                <a:ea typeface="ＭＳ Ｐゴシック" panose="020B0600070205080204" pitchFamily="34" charset="-128"/>
              </a:rPr>
              <a:t>smartphones </a:t>
            </a:r>
            <a:r>
              <a:rPr lang="el-GR" altLang="en-US" dirty="0">
                <a:ea typeface="ＭＳ Ｐゴシック" panose="020B0600070205080204" pitchFamily="34" charset="-128"/>
              </a:rPr>
              <a:t>σε ηλικιακές ομάδες που δεν έχουν χρησιμοποιήσει ποτέ.</a:t>
            </a:r>
            <a:endParaRPr lang="en-US" altLang="en-US" dirty="0">
              <a:ea typeface="ＭＳ Ｐゴシック" panose="020B0600070205080204" pitchFamily="34" charset="-128"/>
            </a:endParaRPr>
          </a:p>
          <a:p>
            <a:pPr>
              <a:defRPr/>
            </a:pPr>
            <a:endParaRPr lang="el-GR" altLang="en-US" dirty="0">
              <a:ea typeface="ＭＳ Ｐゴシック" panose="020B0600070205080204" pitchFamily="34" charset="-128"/>
            </a:endParaRPr>
          </a:p>
          <a:p>
            <a:pPr marL="0" indent="0">
              <a:buNone/>
              <a:defRPr/>
            </a:pPr>
            <a:r>
              <a:rPr lang="el-GR" altLang="en-US" dirty="0">
                <a:ea typeface="ＭＳ Ｐゴシック" panose="020B0600070205080204" pitchFamily="34" charset="-128"/>
              </a:rPr>
              <a:t>2. Έχετε δώσει </a:t>
            </a:r>
            <a:r>
              <a:rPr lang="el-GR" altLang="en-US" b="1" dirty="0">
                <a:ea typeface="ＭＳ Ｐゴシック" panose="020B0600070205080204" pitchFamily="34" charset="-128"/>
              </a:rPr>
              <a:t>ισάριθμες</a:t>
            </a:r>
            <a:r>
              <a:rPr lang="el-GR" altLang="en-US" dirty="0">
                <a:ea typeface="ＭＳ Ｐゴシック" panose="020B0600070205080204" pitchFamily="34" charset="-128"/>
              </a:rPr>
              <a:t> θετικές και αρνητικές απαντήσεις σε κάποια ερώτηση για να μη δημιουργηθεί μεροληψία;</a:t>
            </a:r>
          </a:p>
          <a:p>
            <a:pPr marL="342900" lvl="1" indent="0">
              <a:buNone/>
              <a:defRPr/>
            </a:pPr>
            <a:r>
              <a:rPr lang="el-GR" altLang="en-US" sz="2800" b="1" dirty="0">
                <a:solidFill>
                  <a:srgbClr val="FF0000"/>
                </a:solidFill>
                <a:ea typeface="ＭＳ Ｐゴシック" panose="020B0600070205080204" pitchFamily="34" charset="-128"/>
              </a:rPr>
              <a:t>Όχι</a:t>
            </a:r>
            <a:r>
              <a:rPr lang="el-GR" altLang="en-US" sz="3200" b="1" dirty="0">
                <a:ea typeface="ＭＳ Ｐゴシック" panose="020B0600070205080204" pitchFamily="34" charset="-128"/>
              </a:rPr>
              <a:t> </a:t>
            </a:r>
            <a:endParaRPr lang="el-GR" altLang="en-US" sz="2800" dirty="0">
              <a:ea typeface="ＭＳ Ｐゴシック" panose="020B0600070205080204" pitchFamily="34" charset="-128"/>
            </a:endParaRPr>
          </a:p>
          <a:p>
            <a:pPr lvl="1">
              <a:defRPr/>
            </a:pPr>
            <a:r>
              <a:rPr lang="el-GR" altLang="en-US" dirty="0">
                <a:ea typeface="ＭＳ Ｐゴシック" panose="020B0600070205080204" pitchFamily="34" charset="-128"/>
              </a:rPr>
              <a:t>Κλίμακα απάντησης: υψηλό, καλό, αποδεκτό, χαμηλό</a:t>
            </a:r>
            <a:endParaRPr lang="en-US" altLang="en-US" dirty="0">
              <a:ea typeface="ＭＳ Ｐゴシック" panose="020B0600070205080204" pitchFamily="34" charset="-128"/>
            </a:endParaRPr>
          </a:p>
          <a:p>
            <a:pPr marL="342900" lvl="1" indent="0">
              <a:buNone/>
              <a:defRPr/>
            </a:pPr>
            <a:r>
              <a:rPr lang="el-GR" altLang="en-US" dirty="0">
                <a:ea typeface="ＭＳ Ｐゴシック" panose="020B0600070205080204" pitchFamily="34" charset="-128"/>
              </a:rPr>
              <a:t>[πρόσθεση μίας ακόμη αρνητικής επιλογής: π.χ. Πολύ χαμηλό]</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9B3818-875B-D12B-AE5D-64591C6E1726}"/>
              </a:ext>
            </a:extLst>
          </p:cNvPr>
          <p:cNvSpPr>
            <a:spLocks noGrp="1" noChangeArrowheads="1"/>
          </p:cNvSpPr>
          <p:nvPr>
            <p:ph type="title"/>
          </p:nvPr>
        </p:nvSpPr>
        <p:spPr>
          <a:xfrm>
            <a:off x="2152650" y="365126"/>
            <a:ext cx="7886700" cy="733425"/>
          </a:xfrm>
        </p:spPr>
        <p:txBody>
          <a:bodyPr rtlCol="0" anchor="t">
            <a:normAutofit/>
          </a:bodyPr>
          <a:lstStyle/>
          <a:p>
            <a:pPr>
              <a:defRPr/>
            </a:pPr>
            <a:r>
              <a:rPr lang="el-GR" altLang="en-US" sz="3600" b="1" dirty="0">
                <a:latin typeface="+mn-lt"/>
                <a:ea typeface="ＭＳ Ｐゴシック" panose="020B0600070205080204" pitchFamily="34" charset="-128"/>
              </a:rPr>
              <a:t>Σχεδιασμός ερωτήσεων: Διασφάλιση</a:t>
            </a:r>
            <a:endParaRPr lang="en-US" altLang="en-US" sz="3600" dirty="0">
              <a:latin typeface="+mn-lt"/>
              <a:ea typeface="ＭＳ Ｐゴシック" panose="020B0600070205080204" pitchFamily="34" charset="-128"/>
            </a:endParaRPr>
          </a:p>
        </p:txBody>
      </p:sp>
      <p:sp>
        <p:nvSpPr>
          <p:cNvPr id="19459" name="Rectangle 3">
            <a:extLst>
              <a:ext uri="{FF2B5EF4-FFF2-40B4-BE49-F238E27FC236}">
                <a16:creationId xmlns:a16="http://schemas.microsoft.com/office/drawing/2014/main" id="{11BFD078-1425-8BDE-6B1D-72399E6A1C77}"/>
              </a:ext>
            </a:extLst>
          </p:cNvPr>
          <p:cNvSpPr>
            <a:spLocks noGrp="1" noChangeArrowheads="1"/>
          </p:cNvSpPr>
          <p:nvPr>
            <p:ph idx="1"/>
          </p:nvPr>
        </p:nvSpPr>
        <p:spPr>
          <a:xfrm>
            <a:off x="2152650" y="1027113"/>
            <a:ext cx="7886700" cy="5149850"/>
          </a:xfrm>
        </p:spPr>
        <p:txBody>
          <a:bodyPr rtlCol="0">
            <a:normAutofit/>
          </a:bodyPr>
          <a:lstStyle/>
          <a:p>
            <a:pPr marL="0" indent="0">
              <a:buNone/>
              <a:defRPr/>
            </a:pPr>
            <a:r>
              <a:rPr lang="el-GR" altLang="en-US" b="1" dirty="0">
                <a:ea typeface="ＭＳ Ｐゴシック" panose="020B0600070205080204" pitchFamily="34" charset="-128"/>
              </a:rPr>
              <a:t> </a:t>
            </a:r>
          </a:p>
          <a:p>
            <a:pPr marL="0" indent="0">
              <a:buNone/>
              <a:defRPr/>
            </a:pPr>
            <a:r>
              <a:rPr lang="el-GR" altLang="en-US" dirty="0">
                <a:ea typeface="ＭＳ Ｐゴシック" panose="020B0600070205080204" pitchFamily="34" charset="-128"/>
              </a:rPr>
              <a:t>3. Βασίζεστε υπερβολικά στη μνήμη των ερωτωμένων;</a:t>
            </a:r>
          </a:p>
          <a:p>
            <a:pPr marL="342900" lvl="1" indent="0">
              <a:buNone/>
              <a:defRPr/>
            </a:pPr>
            <a:endParaRPr lang="el-GR" altLang="en-US" dirty="0">
              <a:ea typeface="ＭＳ Ｐゴシック" panose="020B0600070205080204" pitchFamily="34" charset="-128"/>
            </a:endParaRPr>
          </a:p>
          <a:p>
            <a:pPr lvl="1">
              <a:defRPr/>
            </a:pPr>
            <a:r>
              <a:rPr lang="el-GR" altLang="en-US" dirty="0">
                <a:ea typeface="ＭＳ Ｐゴシック" panose="020B0600070205080204" pitchFamily="34" charset="-128"/>
              </a:rPr>
              <a:t>Πόσες φορές πήγατε στον κινηματογράφο τον τελευταίο χρόνο;</a:t>
            </a:r>
          </a:p>
          <a:p>
            <a:pPr lvl="1">
              <a:defRPr/>
            </a:pPr>
            <a:r>
              <a:rPr lang="el-GR" altLang="en-US" dirty="0">
                <a:ea typeface="ＭＳ Ｐゴシック" panose="020B0600070205080204" pitchFamily="34" charset="-128"/>
              </a:rPr>
              <a:t>Ή πόσο συχνά χρησιμοποιήσατε το </a:t>
            </a:r>
            <a:r>
              <a:rPr lang="en-US" altLang="en-US" dirty="0" err="1">
                <a:ea typeface="ＭＳ Ｐゴシック" panose="020B0600070205080204" pitchFamily="34" charset="-128"/>
              </a:rPr>
              <a:t>instagram</a:t>
            </a:r>
            <a:r>
              <a:rPr lang="en-US" altLang="en-US" dirty="0">
                <a:ea typeface="ＭＳ Ｐゴシック" panose="020B0600070205080204" pitchFamily="34" charset="-128"/>
              </a:rPr>
              <a:t> </a:t>
            </a:r>
            <a:r>
              <a:rPr lang="el-GR" altLang="en-US" dirty="0">
                <a:ea typeface="ＭＳ Ｐゴシック" panose="020B0600070205080204" pitchFamily="34" charset="-128"/>
              </a:rPr>
              <a:t>τον τελευταίο χρόνο;</a:t>
            </a:r>
          </a:p>
          <a:p>
            <a:pPr marL="342900" lvl="1" indent="0">
              <a:buNone/>
              <a:defRPr/>
            </a:pPr>
            <a:r>
              <a:rPr lang="el-GR" altLang="en-US" dirty="0">
                <a:ea typeface="ＭＳ Ｐゴシック" panose="020B0600070205080204" pitchFamily="34" charset="-128"/>
              </a:rPr>
              <a:t>[Καλύτερα τον ‘τελευταίο μήνα’]</a:t>
            </a:r>
          </a:p>
          <a:p>
            <a:pPr marL="342900" lvl="1" indent="0">
              <a:buNone/>
              <a:defRPr/>
            </a:pPr>
            <a:endParaRPr lang="en-US" altLang="en-US" sz="2000" dirty="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6AC2166-41BE-AB58-1CD3-BCF6F0659F8C}"/>
              </a:ext>
            </a:extLst>
          </p:cNvPr>
          <p:cNvSpPr>
            <a:spLocks noGrp="1" noChangeArrowheads="1"/>
          </p:cNvSpPr>
          <p:nvPr>
            <p:ph type="title"/>
          </p:nvPr>
        </p:nvSpPr>
        <p:spPr>
          <a:xfrm>
            <a:off x="2152650" y="365126"/>
            <a:ext cx="7886700" cy="733425"/>
          </a:xfrm>
        </p:spPr>
        <p:txBody>
          <a:bodyPr rtlCol="0" anchor="t">
            <a:normAutofit/>
          </a:bodyPr>
          <a:lstStyle/>
          <a:p>
            <a:pPr>
              <a:defRPr/>
            </a:pPr>
            <a:r>
              <a:rPr lang="el-GR" altLang="en-US" sz="3600" b="1" dirty="0">
                <a:latin typeface="+mn-lt"/>
                <a:ea typeface="ＭＳ Ｐゴシック" panose="020B0600070205080204" pitchFamily="34" charset="-128"/>
              </a:rPr>
              <a:t>Σχεδιασμός ερωτήσεων: Διασφάλιση</a:t>
            </a:r>
            <a:endParaRPr lang="en-US" altLang="en-US" sz="3600" dirty="0">
              <a:latin typeface="+mn-lt"/>
              <a:ea typeface="ＭＳ Ｐゴシック" panose="020B0600070205080204" pitchFamily="34" charset="-128"/>
            </a:endParaRPr>
          </a:p>
        </p:txBody>
      </p:sp>
      <p:sp>
        <p:nvSpPr>
          <p:cNvPr id="19459" name="Rectangle 3">
            <a:extLst>
              <a:ext uri="{FF2B5EF4-FFF2-40B4-BE49-F238E27FC236}">
                <a16:creationId xmlns:a16="http://schemas.microsoft.com/office/drawing/2014/main" id="{F44DE30B-6DC5-339D-A529-E96626884301}"/>
              </a:ext>
            </a:extLst>
          </p:cNvPr>
          <p:cNvSpPr>
            <a:spLocks noGrp="1" noChangeArrowheads="1"/>
          </p:cNvSpPr>
          <p:nvPr>
            <p:ph idx="1"/>
          </p:nvPr>
        </p:nvSpPr>
        <p:spPr>
          <a:xfrm>
            <a:off x="2152650" y="1027113"/>
            <a:ext cx="7886700" cy="5149850"/>
          </a:xfrm>
        </p:spPr>
        <p:txBody>
          <a:bodyPr rtlCol="0">
            <a:normAutofit/>
          </a:bodyPr>
          <a:lstStyle/>
          <a:p>
            <a:pPr marL="0" indent="0">
              <a:buNone/>
              <a:defRPr/>
            </a:pPr>
            <a:r>
              <a:rPr lang="el-GR" altLang="en-US" sz="2400" b="1" dirty="0">
                <a:ea typeface="ＭＳ Ｐゴシック" panose="020B0600070205080204" pitchFamily="34" charset="-128"/>
              </a:rPr>
              <a:t>4. Ενδιάμεση εναλλακτική απάντηση; </a:t>
            </a:r>
          </a:p>
          <a:p>
            <a:pPr marL="0" indent="0">
              <a:buNone/>
              <a:defRPr/>
            </a:pPr>
            <a:r>
              <a:rPr lang="el-GR" altLang="en-US" sz="2400" dirty="0">
                <a:ea typeface="ＭＳ Ｐゴシック" panose="020B0600070205080204" pitchFamily="34" charset="-128"/>
              </a:rPr>
              <a:t>π.χ. </a:t>
            </a:r>
            <a:r>
              <a:rPr lang="el-GR" altLang="en-US" sz="2400" i="1" dirty="0">
                <a:ea typeface="ＭＳ Ｐゴシック" panose="020B0600070205080204" pitchFamily="34" charset="-128"/>
              </a:rPr>
              <a:t>‘ούτε συμφωνώ/ούτε διαφωνώ’</a:t>
            </a:r>
          </a:p>
          <a:p>
            <a:pPr>
              <a:defRPr/>
            </a:pPr>
            <a:r>
              <a:rPr lang="el-GR" altLang="en-US" sz="2400" dirty="0">
                <a:ea typeface="ＭＳ Ｐゴシック" panose="020B0600070205080204" pitchFamily="34" charset="-128"/>
              </a:rPr>
              <a:t>Αν δεν υπάρχει μπορεί να μην έχουν τη δυνατότητα να απαντήσουν όπως νιώθουν</a:t>
            </a:r>
          </a:p>
          <a:p>
            <a:pPr>
              <a:defRPr/>
            </a:pPr>
            <a:r>
              <a:rPr lang="el-GR" altLang="en-US" sz="2400" dirty="0">
                <a:ea typeface="ＭＳ Ｐゴシック" panose="020B0600070205080204" pitchFamily="34" charset="-128"/>
              </a:rPr>
              <a:t>Μείωση της ‘ποικιλίας’</a:t>
            </a:r>
            <a:endParaRPr lang="el-GR" altLang="en-US" sz="2000" dirty="0">
              <a:ea typeface="ＭＳ Ｐゴシック" panose="020B0600070205080204" pitchFamily="34" charset="-128"/>
            </a:endParaRPr>
          </a:p>
          <a:p>
            <a:pPr marL="0" indent="0">
              <a:buNone/>
              <a:defRPr/>
            </a:pPr>
            <a:endParaRPr lang="el-GR" altLang="en-US" sz="2300" dirty="0">
              <a:ea typeface="ＭＳ Ｐゴシック" panose="020B0600070205080204" pitchFamily="34" charset="-128"/>
            </a:endParaRPr>
          </a:p>
          <a:p>
            <a:pPr marL="0" indent="0">
              <a:buNone/>
              <a:defRPr/>
            </a:pPr>
            <a:r>
              <a:rPr lang="el-GR" altLang="en-US" sz="2400" b="1" dirty="0">
                <a:ea typeface="ＭＳ Ｐゴシック" panose="020B0600070205080204" pitchFamily="34" charset="-128"/>
              </a:rPr>
              <a:t>5. Επιλογή ‘δε γνωρίζω’;</a:t>
            </a:r>
          </a:p>
          <a:p>
            <a:pPr>
              <a:defRPr/>
            </a:pPr>
            <a:r>
              <a:rPr lang="el-GR" altLang="en-US" sz="2300" dirty="0">
                <a:ea typeface="ＭＳ Ｐゴシック" panose="020B0600070205080204" pitchFamily="34" charset="-128"/>
              </a:rPr>
              <a:t>Γενικά είναι καλό να συμπεριλαμβάνεται</a:t>
            </a:r>
          </a:p>
          <a:p>
            <a:pPr>
              <a:defRPr/>
            </a:pPr>
            <a:r>
              <a:rPr lang="el-GR" altLang="en-US" sz="2300" dirty="0">
                <a:ea typeface="ＭＳ Ｐゴシック" panose="020B0600070205080204" pitchFamily="34" charset="-128"/>
              </a:rPr>
              <a:t>Όμως συνδέεται με την κόπωση και αποτελεί εύκολη λύση</a:t>
            </a:r>
          </a:p>
          <a:p>
            <a:pPr>
              <a:defRPr/>
            </a:pPr>
            <a:r>
              <a:rPr lang="el-GR" altLang="en-US" sz="2300" dirty="0">
                <a:ea typeface="ＭＳ Ｐゴシック" panose="020B0600070205080204" pitchFamily="34" charset="-128"/>
              </a:rPr>
              <a:t>Στα συντομότερα ερωτηματολόγια πρέπει οπωσδήποτε να συμπεριλαμβάνεται</a:t>
            </a:r>
            <a:endParaRPr lang="en-US" altLang="en-US" sz="2300" dirty="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2567BBC-78E6-B3D1-3A00-FC302DAB857A}"/>
              </a:ext>
            </a:extLst>
          </p:cNvPr>
          <p:cNvSpPr>
            <a:spLocks noGrp="1" noChangeArrowheads="1"/>
          </p:cNvSpPr>
          <p:nvPr>
            <p:ph type="title"/>
          </p:nvPr>
        </p:nvSpPr>
        <p:spPr>
          <a:xfrm>
            <a:off x="2152650" y="365126"/>
            <a:ext cx="7886700" cy="733425"/>
          </a:xfrm>
        </p:spPr>
        <p:txBody>
          <a:bodyPr rtlCol="0" anchor="t">
            <a:normAutofit/>
          </a:bodyPr>
          <a:lstStyle/>
          <a:p>
            <a:pPr>
              <a:defRPr/>
            </a:pPr>
            <a:r>
              <a:rPr lang="el-GR" altLang="en-US" sz="3600" b="1" dirty="0">
                <a:latin typeface="+mn-lt"/>
                <a:ea typeface="ＭＳ Ｐゴシック" panose="020B0600070205080204" pitchFamily="34" charset="-128"/>
              </a:rPr>
              <a:t>Σχεδιασμός ερωτήσεων: Διασφάλιση</a:t>
            </a:r>
            <a:endParaRPr lang="en-US" altLang="en-US" sz="3600" dirty="0">
              <a:latin typeface="+mn-lt"/>
              <a:ea typeface="ＭＳ Ｐゴシック" panose="020B0600070205080204" pitchFamily="34" charset="-128"/>
            </a:endParaRPr>
          </a:p>
        </p:txBody>
      </p:sp>
      <p:sp>
        <p:nvSpPr>
          <p:cNvPr id="19459" name="Rectangle 3">
            <a:extLst>
              <a:ext uri="{FF2B5EF4-FFF2-40B4-BE49-F238E27FC236}">
                <a16:creationId xmlns:a16="http://schemas.microsoft.com/office/drawing/2014/main" id="{E4BF6150-D4F5-AF13-C677-497CEEB4B554}"/>
              </a:ext>
            </a:extLst>
          </p:cNvPr>
          <p:cNvSpPr>
            <a:spLocks noGrp="1" noChangeArrowheads="1"/>
          </p:cNvSpPr>
          <p:nvPr>
            <p:ph idx="1"/>
          </p:nvPr>
        </p:nvSpPr>
        <p:spPr>
          <a:xfrm>
            <a:off x="1955800" y="1027114"/>
            <a:ext cx="8083550" cy="5424487"/>
          </a:xfrm>
        </p:spPr>
        <p:txBody>
          <a:bodyPr rtlCol="0">
            <a:normAutofit fontScale="25000" lnSpcReduction="20000"/>
          </a:bodyPr>
          <a:lstStyle/>
          <a:p>
            <a:pPr marL="0" indent="0">
              <a:buNone/>
              <a:defRPr/>
            </a:pPr>
            <a:r>
              <a:rPr lang="el-GR" altLang="en-US" sz="8800" b="1" dirty="0">
                <a:ea typeface="ＭＳ Ｐゴシック" panose="020B0600070205080204" pitchFamily="34" charset="-128"/>
              </a:rPr>
              <a:t>6. Εναλλακτικές απαντήσεις, αναγκαστικής επιλογής, διαβάθμισης: </a:t>
            </a:r>
            <a:r>
              <a:rPr lang="el-GR" altLang="en-US" sz="8800" i="1" dirty="0">
                <a:ea typeface="ＭＳ Ｐゴシック" panose="020B0600070205080204" pitchFamily="34" charset="-128"/>
              </a:rPr>
              <a:t>περισσότερες πληροφορίες;</a:t>
            </a:r>
          </a:p>
          <a:p>
            <a:pPr marL="0" indent="0">
              <a:buNone/>
              <a:defRPr/>
            </a:pPr>
            <a:endParaRPr lang="el-GR" altLang="en-US" sz="2400" b="1" dirty="0">
              <a:solidFill>
                <a:srgbClr val="FF0000"/>
              </a:solidFill>
              <a:ea typeface="ＭＳ Ｐゴシック" panose="020B0600070205080204" pitchFamily="34" charset="-128"/>
            </a:endParaRPr>
          </a:p>
          <a:p>
            <a:pPr marL="0" indent="0">
              <a:buNone/>
              <a:defRPr/>
            </a:pPr>
            <a:r>
              <a:rPr lang="el-GR" altLang="en-US" sz="4800" b="1" dirty="0">
                <a:solidFill>
                  <a:srgbClr val="FF0000"/>
                </a:solidFill>
                <a:ea typeface="ＭＳ Ｐゴシック" panose="020B0600070205080204" pitchFamily="34" charset="-128"/>
              </a:rPr>
              <a:t>Περιορισμένη </a:t>
            </a:r>
            <a:r>
              <a:rPr lang="el-GR" altLang="en-US" sz="4800" b="1" dirty="0">
                <a:ea typeface="ＭＳ Ｐゴシック" panose="020B0600070205080204" pitchFamily="34" charset="-128"/>
              </a:rPr>
              <a:t> </a:t>
            </a:r>
          </a:p>
          <a:p>
            <a:pPr marL="0" indent="0">
              <a:buNone/>
              <a:defRPr/>
            </a:pPr>
            <a:r>
              <a:rPr lang="el-GR" altLang="en-US" sz="4800" b="1" dirty="0">
                <a:ea typeface="ＭＳ Ｐゴシック" panose="020B0600070205080204" pitchFamily="34" charset="-128"/>
              </a:rPr>
              <a:t>Σε ποια από τα παρακάτω μέσα κοινωνικής δικτύωσης αφιερώσατε χρόνο την τελευταία εβδομάδα;</a:t>
            </a:r>
          </a:p>
          <a:p>
            <a:pPr marL="0" indent="0">
              <a:buNone/>
              <a:defRPr/>
            </a:pPr>
            <a:r>
              <a:rPr lang="el-GR" altLang="en-US" sz="4800" dirty="0">
                <a:ea typeface="ＭＳ Ｐゴシック" panose="020B0600070205080204" pitchFamily="34" charset="-128"/>
              </a:rPr>
              <a:t>(σημειώστε ό,τι ισχύει)</a:t>
            </a:r>
          </a:p>
          <a:p>
            <a:pPr marL="0" indent="0">
              <a:buNone/>
              <a:defRPr/>
            </a:pPr>
            <a:r>
              <a:rPr lang="en-US" altLang="en-US" sz="4800" b="1" dirty="0">
                <a:ea typeface="ＭＳ Ｐゴシック" panose="020B0600070205080204" pitchFamily="34" charset="-128"/>
              </a:rPr>
              <a:t>Facebook</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Instagram </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Twitter </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a:t>
            </a:r>
            <a:r>
              <a:rPr lang="el-GR" altLang="en-US" sz="4800" b="1" dirty="0">
                <a:ea typeface="ＭＳ Ｐゴシック" panose="020B0600070205080204" pitchFamily="34" charset="-128"/>
              </a:rPr>
              <a:t>..</a:t>
            </a:r>
            <a:endParaRPr lang="el-GR" altLang="en-US" sz="4800" b="1" dirty="0">
              <a:solidFill>
                <a:schemeClr val="accent6"/>
              </a:solidFill>
              <a:ea typeface="ＭＳ Ｐゴシック" panose="020B0600070205080204" pitchFamily="34" charset="-128"/>
            </a:endParaRPr>
          </a:p>
          <a:p>
            <a:pPr marL="0" indent="0">
              <a:buNone/>
              <a:defRPr/>
            </a:pPr>
            <a:r>
              <a:rPr lang="el-GR" altLang="en-US" sz="4800" b="1" dirty="0">
                <a:solidFill>
                  <a:schemeClr val="accent6"/>
                </a:solidFill>
                <a:ea typeface="ＭＳ Ｐゴシック" panose="020B0600070205080204" pitchFamily="34" charset="-128"/>
              </a:rPr>
              <a:t>Καλύτερα </a:t>
            </a:r>
            <a:endParaRPr lang="el-GR" altLang="en-US" sz="4800" dirty="0">
              <a:ea typeface="ＭＳ Ｐゴシック" panose="020B0600070205080204" pitchFamily="34" charset="-128"/>
            </a:endParaRPr>
          </a:p>
          <a:p>
            <a:pPr marL="0" indent="0">
              <a:buNone/>
              <a:defRPr/>
            </a:pPr>
            <a:r>
              <a:rPr lang="el-GR" altLang="en-US" sz="4800" b="1" dirty="0">
                <a:ea typeface="ＭＳ Ｐゴシック" panose="020B0600070205080204" pitchFamily="34" charset="-128"/>
              </a:rPr>
              <a:t>Έχετε αφιερώσει χρόνο στα παρακάτω μέσα κοινωνικής δικτύωσης την τελευταία εβδομάδα;</a:t>
            </a:r>
          </a:p>
          <a:p>
            <a:pPr marL="0" indent="0">
              <a:buNone/>
              <a:defRPr/>
            </a:pPr>
            <a:r>
              <a:rPr lang="en-US" altLang="en-US" sz="4800" b="1" dirty="0">
                <a:ea typeface="ＭＳ Ｐゴシック" panose="020B0600070205080204" pitchFamily="34" charset="-128"/>
              </a:rPr>
              <a:t>				</a:t>
            </a:r>
            <a:r>
              <a:rPr lang="el-GR" altLang="en-US" sz="4800" b="1" dirty="0">
                <a:ea typeface="ＭＳ Ｐゴシック" panose="020B0600070205080204" pitchFamily="34" charset="-128"/>
              </a:rPr>
              <a:t>ναι 	όχι</a:t>
            </a:r>
          </a:p>
          <a:p>
            <a:pPr marL="0" indent="0">
              <a:buNone/>
              <a:defRPr/>
            </a:pPr>
            <a:r>
              <a:rPr lang="en-US" altLang="en-US" sz="4800" b="1" dirty="0">
                <a:ea typeface="ＭＳ Ｐゴシック" panose="020B0600070205080204" pitchFamily="34" charset="-128"/>
              </a:rPr>
              <a:t>Facebook</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r>
              <a:rPr lang="el-GR" sz="4800" dirty="0">
                <a:sym typeface="Wingdings" pitchFamily="2" charset="2"/>
              </a:rPr>
              <a:t></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Instagram </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r>
              <a:rPr lang="el-GR" sz="4800" dirty="0">
                <a:sym typeface="Wingdings" pitchFamily="2" charset="2"/>
              </a:rPr>
              <a:t></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Twitter </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r>
              <a:rPr lang="el-GR" sz="4800" dirty="0">
                <a:sym typeface="Wingdings" pitchFamily="2" charset="2"/>
              </a:rPr>
              <a:t></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a:t>
            </a:r>
            <a:r>
              <a:rPr lang="el-GR" altLang="en-US" sz="4800" b="1" dirty="0">
                <a:ea typeface="ＭＳ Ｐゴシック" panose="020B0600070205080204" pitchFamily="34" charset="-128"/>
              </a:rPr>
              <a:t>..</a:t>
            </a:r>
          </a:p>
          <a:p>
            <a:pPr marL="0" indent="0">
              <a:buNone/>
              <a:defRPr/>
            </a:pPr>
            <a:r>
              <a:rPr lang="el-GR" altLang="en-US" sz="4800" b="1" dirty="0">
                <a:solidFill>
                  <a:schemeClr val="accent6"/>
                </a:solidFill>
                <a:ea typeface="ＭＳ Ｐゴシック" panose="020B0600070205080204" pitchFamily="34" charset="-128"/>
              </a:rPr>
              <a:t>Ακόμη καλύτερα</a:t>
            </a:r>
            <a:endParaRPr lang="el-GR" altLang="en-US" sz="4800" dirty="0">
              <a:ea typeface="ＭＳ Ｐゴシック" panose="020B0600070205080204" pitchFamily="34" charset="-128"/>
            </a:endParaRPr>
          </a:p>
          <a:p>
            <a:pPr marL="0" indent="0">
              <a:buNone/>
              <a:defRPr/>
            </a:pPr>
            <a:r>
              <a:rPr lang="el-GR" altLang="en-US" sz="4800" b="1" dirty="0">
                <a:ea typeface="ＭＳ Ｐゴシック" panose="020B0600070205080204" pitchFamily="34" charset="-128"/>
              </a:rPr>
              <a:t>Πόσο χρόνο αφιερώσατε στα παρακάτω μέσα κοινωνικής δικτύωσης την τελευταία εβδομάδα;</a:t>
            </a:r>
          </a:p>
          <a:p>
            <a:pPr marL="0" indent="0">
              <a:buNone/>
              <a:defRPr/>
            </a:pPr>
            <a:r>
              <a:rPr lang="en-US" altLang="en-US" sz="4800" b="1" dirty="0">
                <a:ea typeface="ＭＳ Ｐゴシック" panose="020B0600070205080204" pitchFamily="34" charset="-128"/>
              </a:rPr>
              <a:t>	</a:t>
            </a:r>
            <a:r>
              <a:rPr lang="el-GR" altLang="en-US" sz="4800" b="1" dirty="0">
                <a:ea typeface="ＭＳ Ｐゴシック" panose="020B0600070205080204" pitchFamily="34" charset="-128"/>
              </a:rPr>
              <a:t>καθόλου	0-30’	31-60’	1-2 ώρες	2-3 ώρες	πάνω από 3 ώρες</a:t>
            </a:r>
          </a:p>
          <a:p>
            <a:pPr marL="0" indent="0">
              <a:buNone/>
              <a:defRPr/>
            </a:pPr>
            <a:r>
              <a:rPr lang="en-US" altLang="en-US" sz="4800" b="1" dirty="0">
                <a:ea typeface="ＭＳ Ｐゴシック" panose="020B0600070205080204" pitchFamily="34" charset="-128"/>
              </a:rPr>
              <a:t>Facebook</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r>
              <a:rPr lang="el-GR" sz="4800" dirty="0">
                <a:sym typeface="Wingdings" pitchFamily="2" charset="2"/>
              </a:rPr>
              <a:t>	</a:t>
            </a:r>
            <a:r>
              <a:rPr lang="el-GR" altLang="en-US" sz="4800" b="1" dirty="0">
                <a:ea typeface="ＭＳ Ｐゴシック" panose="020B0600070205080204" pitchFamily="34" charset="-128"/>
              </a:rPr>
              <a:t>	</a:t>
            </a:r>
            <a:r>
              <a:rPr lang="el-GR" sz="4800" dirty="0">
                <a:sym typeface="Wingdings" pitchFamily="2" charset="2"/>
              </a:rPr>
              <a:t> 	</a:t>
            </a:r>
            <a:r>
              <a:rPr lang="el-GR" altLang="en-US" sz="4800" b="1" dirty="0">
                <a:ea typeface="ＭＳ Ｐゴシック" panose="020B0600070205080204" pitchFamily="34" charset="-128"/>
              </a:rPr>
              <a:t>	</a:t>
            </a:r>
            <a:r>
              <a:rPr lang="el-GR" sz="4800" dirty="0">
                <a:sym typeface="Wingdings" pitchFamily="2" charset="2"/>
              </a:rPr>
              <a:t></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Instagram </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r>
              <a:rPr lang="el-GR" sz="4800" dirty="0">
                <a:sym typeface="Wingdings" pitchFamily="2" charset="2"/>
              </a:rPr>
              <a:t>	</a:t>
            </a:r>
            <a:r>
              <a:rPr lang="el-GR" altLang="en-US" sz="4800" b="1" dirty="0">
                <a:ea typeface="ＭＳ Ｐゴシック" panose="020B0600070205080204" pitchFamily="34" charset="-128"/>
              </a:rPr>
              <a:t>	</a:t>
            </a:r>
            <a:r>
              <a:rPr lang="el-GR" sz="4800" dirty="0">
                <a:sym typeface="Wingdings" pitchFamily="2" charset="2"/>
              </a:rPr>
              <a:t> 	</a:t>
            </a:r>
            <a:r>
              <a:rPr lang="el-GR" altLang="en-US" sz="4800" b="1" dirty="0">
                <a:ea typeface="ＭＳ Ｐゴシック" panose="020B0600070205080204" pitchFamily="34" charset="-128"/>
              </a:rPr>
              <a:t>	</a:t>
            </a:r>
            <a:r>
              <a:rPr lang="el-GR" sz="4800" dirty="0">
                <a:sym typeface="Wingdings" pitchFamily="2" charset="2"/>
              </a:rPr>
              <a:t></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Twitter </a:t>
            </a:r>
            <a:r>
              <a:rPr lang="el-GR" altLang="en-US" sz="4800" b="1" dirty="0">
                <a:ea typeface="ＭＳ Ｐゴシック" panose="020B0600070205080204" pitchFamily="34" charset="-128"/>
              </a:rPr>
              <a:t>	</a:t>
            </a:r>
            <a:r>
              <a:rPr lang="el-GR" sz="4800" dirty="0">
                <a:sym typeface="Wingdings" pitchFamily="2" charset="2"/>
              </a:rPr>
              <a:t></a:t>
            </a:r>
            <a:r>
              <a:rPr lang="el-GR" altLang="en-US" sz="4800" b="1" dirty="0">
                <a:ea typeface="ＭＳ Ｐゴシック" panose="020B0600070205080204" pitchFamily="34" charset="-128"/>
              </a:rPr>
              <a:t>	</a:t>
            </a:r>
            <a:r>
              <a:rPr lang="el-GR" sz="4800" dirty="0">
                <a:sym typeface="Wingdings" pitchFamily="2" charset="2"/>
              </a:rPr>
              <a:t>	</a:t>
            </a:r>
            <a:r>
              <a:rPr lang="el-GR" altLang="en-US" sz="4800" b="1" dirty="0">
                <a:ea typeface="ＭＳ Ｐゴシック" panose="020B0600070205080204" pitchFamily="34" charset="-128"/>
              </a:rPr>
              <a:t>	</a:t>
            </a:r>
            <a:r>
              <a:rPr lang="el-GR" sz="4800" dirty="0">
                <a:sym typeface="Wingdings" pitchFamily="2" charset="2"/>
              </a:rPr>
              <a:t> 	</a:t>
            </a:r>
            <a:r>
              <a:rPr lang="el-GR" altLang="en-US" sz="4800" b="1" dirty="0">
                <a:ea typeface="ＭＳ Ｐゴシック" panose="020B0600070205080204" pitchFamily="34" charset="-128"/>
              </a:rPr>
              <a:t>	</a:t>
            </a:r>
            <a:r>
              <a:rPr lang="el-GR" sz="4800" dirty="0">
                <a:sym typeface="Wingdings" pitchFamily="2" charset="2"/>
              </a:rPr>
              <a:t></a:t>
            </a:r>
            <a:endParaRPr lang="en-US" altLang="en-US" sz="4800" b="1" dirty="0">
              <a:ea typeface="ＭＳ Ｐゴシック" panose="020B0600070205080204" pitchFamily="34" charset="-128"/>
            </a:endParaRPr>
          </a:p>
          <a:p>
            <a:pPr marL="0" indent="0">
              <a:buNone/>
              <a:defRPr/>
            </a:pPr>
            <a:r>
              <a:rPr lang="en-US" altLang="en-US" sz="4800" b="1" dirty="0">
                <a:ea typeface="ＭＳ Ｐゴシック" panose="020B0600070205080204" pitchFamily="34" charset="-128"/>
              </a:rPr>
              <a:t>.</a:t>
            </a:r>
            <a:r>
              <a:rPr lang="el-GR" altLang="en-US" sz="4800" b="1" dirty="0">
                <a:ea typeface="ＭＳ Ｐゴシック" panose="020B0600070205080204" pitchFamily="34" charset="-128"/>
              </a:rPr>
              <a:t>..</a:t>
            </a:r>
            <a:endParaRPr lang="en-US" altLang="en-US" sz="4800" b="1" dirty="0">
              <a:ea typeface="ＭＳ Ｐゴシック" panose="020B0600070205080204" pitchFamily="34" charset="-128"/>
            </a:endParaRPr>
          </a:p>
          <a:p>
            <a:pPr marL="0" indent="0">
              <a:buNone/>
              <a:defRPr/>
            </a:pPr>
            <a:endParaRPr lang="en-US" altLang="en-US" sz="2400" b="1" dirty="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F06562-BD62-41FF-8D0D-F6638BA66306}"/>
              </a:ext>
            </a:extLst>
          </p:cNvPr>
          <p:cNvSpPr>
            <a:spLocks noGrp="1"/>
          </p:cNvSpPr>
          <p:nvPr>
            <p:ph type="title"/>
          </p:nvPr>
        </p:nvSpPr>
        <p:spPr>
          <a:xfrm>
            <a:off x="2063552" y="0"/>
            <a:ext cx="10128448" cy="1179288"/>
          </a:xfrm>
        </p:spPr>
        <p:txBody>
          <a:bodyPr/>
          <a:lstStyle/>
          <a:p>
            <a:pPr algn="ctr"/>
            <a:r>
              <a:rPr lang="el-GR" sz="2667" dirty="0"/>
              <a:t>Η κοινωνική έρευνα ως γραμμική διαδικασία</a:t>
            </a:r>
          </a:p>
        </p:txBody>
      </p:sp>
      <p:sp>
        <p:nvSpPr>
          <p:cNvPr id="5" name="Βέλος: Πεντάγωνο 4">
            <a:extLst>
              <a:ext uri="{FF2B5EF4-FFF2-40B4-BE49-F238E27FC236}">
                <a16:creationId xmlns:a16="http://schemas.microsoft.com/office/drawing/2014/main" id="{78B6F3C4-1224-4A09-8449-07E368077B95}"/>
              </a:ext>
            </a:extLst>
          </p:cNvPr>
          <p:cNvSpPr/>
          <p:nvPr/>
        </p:nvSpPr>
        <p:spPr>
          <a:xfrm>
            <a:off x="2639616" y="1604797"/>
            <a:ext cx="1920213"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467" dirty="0"/>
              <a:t>Επιλογή θεωρίας</a:t>
            </a:r>
          </a:p>
        </p:txBody>
      </p:sp>
      <p:sp>
        <p:nvSpPr>
          <p:cNvPr id="8" name="Θέση περιεχομένου 7">
            <a:extLst>
              <a:ext uri="{FF2B5EF4-FFF2-40B4-BE49-F238E27FC236}">
                <a16:creationId xmlns:a16="http://schemas.microsoft.com/office/drawing/2014/main" id="{438D2BC7-6B86-4353-86F0-E28550A84FDE}"/>
              </a:ext>
            </a:extLst>
          </p:cNvPr>
          <p:cNvSpPr>
            <a:spLocks noGrp="1"/>
          </p:cNvSpPr>
          <p:nvPr>
            <p:ph idx="10"/>
          </p:nvPr>
        </p:nvSpPr>
        <p:spPr>
          <a:xfrm>
            <a:off x="2653408" y="1179290"/>
            <a:ext cx="9217024" cy="3977903"/>
          </a:xfrm>
        </p:spPr>
        <p:txBody>
          <a:bodyPr/>
          <a:lstStyle/>
          <a:p>
            <a:endParaRPr lang="el-GR" dirty="0"/>
          </a:p>
        </p:txBody>
      </p:sp>
      <p:sp>
        <p:nvSpPr>
          <p:cNvPr id="9" name="Βέλος: Πεντάγωνο 8">
            <a:extLst>
              <a:ext uri="{FF2B5EF4-FFF2-40B4-BE49-F238E27FC236}">
                <a16:creationId xmlns:a16="http://schemas.microsoft.com/office/drawing/2014/main" id="{3F985DB3-8A6D-40BC-909B-F3CB0DA7854A}"/>
              </a:ext>
            </a:extLst>
          </p:cNvPr>
          <p:cNvSpPr/>
          <p:nvPr/>
        </p:nvSpPr>
        <p:spPr>
          <a:xfrm>
            <a:off x="4943872" y="1604797"/>
            <a:ext cx="1688587"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467" dirty="0"/>
              <a:t>Διατύπωση </a:t>
            </a:r>
          </a:p>
          <a:p>
            <a:pPr algn="ctr"/>
            <a:r>
              <a:rPr lang="el-GR" sz="1467" dirty="0"/>
              <a:t>υποθέσεων</a:t>
            </a:r>
          </a:p>
        </p:txBody>
      </p:sp>
      <p:sp>
        <p:nvSpPr>
          <p:cNvPr id="10" name="Βέλος: Πεντάγωνο 9">
            <a:extLst>
              <a:ext uri="{FF2B5EF4-FFF2-40B4-BE49-F238E27FC236}">
                <a16:creationId xmlns:a16="http://schemas.microsoft.com/office/drawing/2014/main" id="{88E826C7-7313-4847-B782-E03FA2AD87DE}"/>
              </a:ext>
            </a:extLst>
          </p:cNvPr>
          <p:cNvSpPr/>
          <p:nvPr/>
        </p:nvSpPr>
        <p:spPr>
          <a:xfrm>
            <a:off x="6864085" y="1604797"/>
            <a:ext cx="2204160"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333" dirty="0"/>
              <a:t>Διατύπωση ορισμών</a:t>
            </a:r>
          </a:p>
          <a:p>
            <a:pPr algn="ctr"/>
            <a:r>
              <a:rPr lang="el-GR" sz="1333" dirty="0"/>
              <a:t>Κατασκευή εργαλείου</a:t>
            </a:r>
          </a:p>
        </p:txBody>
      </p:sp>
      <p:sp>
        <p:nvSpPr>
          <p:cNvPr id="13" name="Βέλος: Πεντάγωνο 12">
            <a:extLst>
              <a:ext uri="{FF2B5EF4-FFF2-40B4-BE49-F238E27FC236}">
                <a16:creationId xmlns:a16="http://schemas.microsoft.com/office/drawing/2014/main" id="{D2B73C66-546C-4995-8535-1137B31B899B}"/>
              </a:ext>
            </a:extLst>
          </p:cNvPr>
          <p:cNvSpPr/>
          <p:nvPr/>
        </p:nvSpPr>
        <p:spPr>
          <a:xfrm>
            <a:off x="9299872" y="1604797"/>
            <a:ext cx="2204160"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467" dirty="0"/>
              <a:t>Συλλογή εμπειρικού υλικού</a:t>
            </a:r>
          </a:p>
        </p:txBody>
      </p:sp>
      <p:sp>
        <p:nvSpPr>
          <p:cNvPr id="14" name="Βέλος: Πεντάγωνο 13">
            <a:extLst>
              <a:ext uri="{FF2B5EF4-FFF2-40B4-BE49-F238E27FC236}">
                <a16:creationId xmlns:a16="http://schemas.microsoft.com/office/drawing/2014/main" id="{6A62C0A3-4DCE-491A-A80A-E8A5ED2CEAEE}"/>
              </a:ext>
            </a:extLst>
          </p:cNvPr>
          <p:cNvSpPr/>
          <p:nvPr/>
        </p:nvSpPr>
        <p:spPr>
          <a:xfrm>
            <a:off x="2831638" y="3115069"/>
            <a:ext cx="1698812"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467" dirty="0"/>
              <a:t>επεξεργασία</a:t>
            </a:r>
          </a:p>
        </p:txBody>
      </p:sp>
      <p:sp>
        <p:nvSpPr>
          <p:cNvPr id="15" name="Βέλος: Πεντάγωνο 14">
            <a:extLst>
              <a:ext uri="{FF2B5EF4-FFF2-40B4-BE49-F238E27FC236}">
                <a16:creationId xmlns:a16="http://schemas.microsoft.com/office/drawing/2014/main" id="{013DC2A7-FDDA-4F44-8157-EF5CA9ED4BD7}"/>
              </a:ext>
            </a:extLst>
          </p:cNvPr>
          <p:cNvSpPr/>
          <p:nvPr/>
        </p:nvSpPr>
        <p:spPr>
          <a:xfrm>
            <a:off x="4943872" y="3115069"/>
            <a:ext cx="1920213"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467" dirty="0"/>
              <a:t>συμπεράσματα</a:t>
            </a:r>
          </a:p>
        </p:txBody>
      </p:sp>
    </p:spTree>
    <p:extLst>
      <p:ext uri="{BB962C8B-B14F-4D97-AF65-F5344CB8AC3E}">
        <p14:creationId xmlns:p14="http://schemas.microsoft.com/office/powerpoint/2010/main" val="3871199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C95358C-F501-96C7-3340-23B792C23941}"/>
              </a:ext>
            </a:extLst>
          </p:cNvPr>
          <p:cNvSpPr>
            <a:spLocks noGrp="1" noChangeArrowheads="1"/>
          </p:cNvSpPr>
          <p:nvPr>
            <p:ph type="title"/>
          </p:nvPr>
        </p:nvSpPr>
        <p:spPr>
          <a:xfrm>
            <a:off x="1935163" y="365125"/>
            <a:ext cx="8208962" cy="661988"/>
          </a:xfrm>
        </p:spPr>
        <p:txBody>
          <a:bodyPr rtlCol="0" anchor="t">
            <a:normAutofit fontScale="90000"/>
          </a:bodyPr>
          <a:lstStyle/>
          <a:p>
            <a:pPr>
              <a:defRPr/>
            </a:pPr>
            <a:r>
              <a:rPr lang="el-GR" altLang="en-US" sz="3200" b="1" dirty="0">
                <a:latin typeface="+mn-lt"/>
                <a:ea typeface="ＭＳ Ｐゴシック" panose="020B0600070205080204" pitchFamily="34" charset="-128"/>
              </a:rPr>
              <a:t>Συνήθη σφάλματα στη διατύπωση ερωτήσεων</a:t>
            </a:r>
            <a:endParaRPr lang="en-US" altLang="en-US" sz="3200" b="1" dirty="0">
              <a:latin typeface="+mn-lt"/>
              <a:ea typeface="ＭＳ Ｐゴシック" panose="020B0600070205080204" pitchFamily="34" charset="-128"/>
            </a:endParaRPr>
          </a:p>
        </p:txBody>
      </p:sp>
      <p:sp>
        <p:nvSpPr>
          <p:cNvPr id="21507" name="Rectangle 3">
            <a:extLst>
              <a:ext uri="{FF2B5EF4-FFF2-40B4-BE49-F238E27FC236}">
                <a16:creationId xmlns:a16="http://schemas.microsoft.com/office/drawing/2014/main" id="{1D8FA656-C4B5-F514-32FB-9FF97E1961FF}"/>
              </a:ext>
            </a:extLst>
          </p:cNvPr>
          <p:cNvSpPr>
            <a:spLocks noGrp="1" noChangeArrowheads="1"/>
          </p:cNvSpPr>
          <p:nvPr>
            <p:ph idx="1"/>
          </p:nvPr>
        </p:nvSpPr>
        <p:spPr>
          <a:xfrm>
            <a:off x="2152650" y="1130301"/>
            <a:ext cx="7886700" cy="5046663"/>
          </a:xfrm>
        </p:spPr>
        <p:txBody>
          <a:bodyPr rtlCol="0">
            <a:normAutofit fontScale="92500" lnSpcReduction="10000"/>
          </a:bodyPr>
          <a:lstStyle/>
          <a:p>
            <a:pPr>
              <a:defRPr/>
            </a:pPr>
            <a:r>
              <a:rPr lang="el-GR" altLang="en-US" b="1" dirty="0">
                <a:ea typeface="ＭＳ Ｐゴシック" panose="020B0600070205080204" pitchFamily="34" charset="-128"/>
              </a:rPr>
              <a:t>Υπερβολική χρήση διχοτομικών ερωτήσεων </a:t>
            </a:r>
            <a:r>
              <a:rPr lang="el-GR" altLang="en-US" dirty="0">
                <a:ea typeface="ＭＳ Ｐゴシック" panose="020B0600070205080204" pitchFamily="34" charset="-128"/>
              </a:rPr>
              <a:t>(Ναι/όχι)</a:t>
            </a:r>
          </a:p>
          <a:p>
            <a:pPr marL="0" indent="0">
              <a:buNone/>
              <a:defRPr/>
            </a:pPr>
            <a:endParaRPr lang="el-GR" altLang="en-US" sz="2400" b="1" dirty="0">
              <a:solidFill>
                <a:srgbClr val="FF0000"/>
              </a:solidFill>
              <a:ea typeface="ＭＳ Ｐゴシック" panose="020B0600070205080204" pitchFamily="34" charset="-128"/>
            </a:endParaRPr>
          </a:p>
          <a:p>
            <a:pPr marL="0" indent="0">
              <a:buNone/>
              <a:defRPr/>
            </a:pPr>
            <a:r>
              <a:rPr lang="el-GR" altLang="en-US" sz="2400" b="1" dirty="0">
                <a:solidFill>
                  <a:srgbClr val="FF0000"/>
                </a:solidFill>
                <a:ea typeface="ＭＳ Ｐゴシック" panose="020B0600070205080204" pitchFamily="34" charset="-128"/>
              </a:rPr>
              <a:t>Όχι</a:t>
            </a:r>
            <a:r>
              <a:rPr lang="el-GR" altLang="en-US" b="1" dirty="0">
                <a:ea typeface="ＭＳ Ｐゴシック" panose="020B0600070205080204" pitchFamily="34" charset="-128"/>
              </a:rPr>
              <a:t> </a:t>
            </a:r>
            <a:endParaRPr lang="el-GR" altLang="en-US" sz="2400" dirty="0">
              <a:ea typeface="ＭＳ Ｐゴシック" panose="020B0600070205080204" pitchFamily="34" charset="-128"/>
            </a:endParaRPr>
          </a:p>
          <a:p>
            <a:pPr lvl="1">
              <a:defRPr/>
            </a:pPr>
            <a:r>
              <a:rPr lang="el-GR" altLang="en-US" sz="2500" b="1" dirty="0">
                <a:ea typeface="ＭＳ Ｐゴシック" panose="020B0600070205080204" pitchFamily="34" charset="-128"/>
              </a:rPr>
              <a:t>Είστε ικανοποιημένος/η από το Χ;’</a:t>
            </a:r>
          </a:p>
          <a:p>
            <a:pPr lvl="2">
              <a:defRPr/>
            </a:pPr>
            <a:r>
              <a:rPr lang="el-GR" altLang="en-US" sz="2200" dirty="0">
                <a:ea typeface="ＭＳ Ｐゴシック" panose="020B0600070205080204" pitchFamily="34" charset="-128"/>
              </a:rPr>
              <a:t>Ναι </a:t>
            </a:r>
          </a:p>
          <a:p>
            <a:pPr lvl="2">
              <a:defRPr/>
            </a:pPr>
            <a:r>
              <a:rPr lang="el-GR" altLang="en-US" sz="2200" dirty="0">
                <a:ea typeface="ＭＳ Ｐゴシック" panose="020B0600070205080204" pitchFamily="34" charset="-128"/>
              </a:rPr>
              <a:t>Όχι </a:t>
            </a:r>
          </a:p>
          <a:p>
            <a:pPr marL="0" indent="0">
              <a:buNone/>
              <a:defRPr/>
            </a:pPr>
            <a:r>
              <a:rPr lang="el-GR" altLang="en-US" sz="2400" b="1" dirty="0">
                <a:solidFill>
                  <a:schemeClr val="accent6"/>
                </a:solidFill>
                <a:ea typeface="ＭＳ Ｐゴシック" panose="020B0600070205080204" pitchFamily="34" charset="-128"/>
              </a:rPr>
              <a:t>Ναι </a:t>
            </a:r>
          </a:p>
          <a:p>
            <a:pPr lvl="1">
              <a:defRPr/>
            </a:pPr>
            <a:r>
              <a:rPr lang="el-GR" altLang="en-US" sz="2500" b="1" dirty="0">
                <a:ea typeface="ＭＳ Ｐゴシック" panose="020B0600070205080204" pitchFamily="34" charset="-128"/>
              </a:rPr>
              <a:t>Πόσο ικανοποιημένος/η είστε από το Χ;’</a:t>
            </a:r>
          </a:p>
          <a:p>
            <a:pPr lvl="2">
              <a:defRPr/>
            </a:pPr>
            <a:r>
              <a:rPr lang="el-GR" altLang="en-US" sz="2200" dirty="0">
                <a:ea typeface="ＭＳ Ｐゴシック" panose="020B0600070205080204" pitchFamily="34" charset="-128"/>
              </a:rPr>
              <a:t>Πολύ ικανοποιημένος/η</a:t>
            </a:r>
          </a:p>
          <a:p>
            <a:pPr lvl="2">
              <a:defRPr/>
            </a:pPr>
            <a:r>
              <a:rPr lang="el-GR" altLang="en-US" sz="2200" dirty="0">
                <a:ea typeface="ＭＳ Ｐゴシック" panose="020B0600070205080204" pitchFamily="34" charset="-128"/>
              </a:rPr>
              <a:t>Ικανοποιημένος/η</a:t>
            </a:r>
          </a:p>
          <a:p>
            <a:pPr lvl="2">
              <a:defRPr/>
            </a:pPr>
            <a:r>
              <a:rPr lang="el-GR" altLang="en-US" sz="2200" dirty="0">
                <a:ea typeface="ＭＳ Ｐゴシック" panose="020B0600070205080204" pitchFamily="34" charset="-128"/>
              </a:rPr>
              <a:t>Ούτε ικανοποιημένος/η / ούτε δυσαρεστημένος/η</a:t>
            </a:r>
          </a:p>
          <a:p>
            <a:pPr lvl="2">
              <a:defRPr/>
            </a:pPr>
            <a:r>
              <a:rPr lang="el-GR" altLang="en-US" sz="2200" dirty="0">
                <a:ea typeface="ＭＳ Ｐゴシック" panose="020B0600070205080204" pitchFamily="34" charset="-128"/>
              </a:rPr>
              <a:t>Δυσαρεστημένος/η</a:t>
            </a:r>
          </a:p>
          <a:p>
            <a:pPr lvl="2">
              <a:defRPr/>
            </a:pPr>
            <a:r>
              <a:rPr lang="el-GR" altLang="en-US" sz="2200" dirty="0">
                <a:ea typeface="ＭＳ Ｐゴシック" panose="020B0600070205080204" pitchFamily="34" charset="-128"/>
              </a:rPr>
              <a:t>Πολύ δυσαρεστημένος/η</a:t>
            </a:r>
            <a:endParaRPr lang="en-US" altLang="en-US" sz="2200" dirty="0">
              <a:ea typeface="ＭＳ Ｐゴシック"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B2CEBC4-3677-32E3-8A6A-7AA0E478ECFB}"/>
              </a:ext>
            </a:extLst>
          </p:cNvPr>
          <p:cNvSpPr>
            <a:spLocks noGrp="1" noChangeArrowheads="1"/>
          </p:cNvSpPr>
          <p:nvPr>
            <p:ph type="title"/>
          </p:nvPr>
        </p:nvSpPr>
        <p:spPr>
          <a:xfrm>
            <a:off x="1935163" y="365125"/>
            <a:ext cx="8208962" cy="661988"/>
          </a:xfrm>
        </p:spPr>
        <p:txBody>
          <a:bodyPr rtlCol="0" anchor="t">
            <a:normAutofit fontScale="90000"/>
          </a:bodyPr>
          <a:lstStyle/>
          <a:p>
            <a:pPr>
              <a:defRPr/>
            </a:pPr>
            <a:r>
              <a:rPr lang="el-GR" altLang="en-US" sz="3200" b="1" dirty="0">
                <a:latin typeface="+mn-lt"/>
                <a:ea typeface="ＭＳ Ｐゴシック" panose="020B0600070205080204" pitchFamily="34" charset="-128"/>
              </a:rPr>
              <a:t>Συνήθη σφάλματα στη διατύπωση ερωτήσεων</a:t>
            </a:r>
            <a:endParaRPr lang="en-US" altLang="en-US" sz="3200" b="1" dirty="0">
              <a:latin typeface="+mn-lt"/>
              <a:ea typeface="ＭＳ Ｐゴシック" panose="020B0600070205080204" pitchFamily="34" charset="-128"/>
            </a:endParaRPr>
          </a:p>
        </p:txBody>
      </p:sp>
      <p:sp>
        <p:nvSpPr>
          <p:cNvPr id="21507" name="Rectangle 3">
            <a:extLst>
              <a:ext uri="{FF2B5EF4-FFF2-40B4-BE49-F238E27FC236}">
                <a16:creationId xmlns:a16="http://schemas.microsoft.com/office/drawing/2014/main" id="{BAE073F5-8C0D-BC92-CDF5-5A51DAA07A4F}"/>
              </a:ext>
            </a:extLst>
          </p:cNvPr>
          <p:cNvSpPr>
            <a:spLocks noGrp="1" noChangeArrowheads="1"/>
          </p:cNvSpPr>
          <p:nvPr>
            <p:ph idx="1"/>
          </p:nvPr>
        </p:nvSpPr>
        <p:spPr>
          <a:xfrm>
            <a:off x="2152650" y="1130301"/>
            <a:ext cx="7886700" cy="5046663"/>
          </a:xfrm>
        </p:spPr>
        <p:txBody>
          <a:bodyPr rtlCol="0">
            <a:normAutofit/>
          </a:bodyPr>
          <a:lstStyle/>
          <a:p>
            <a:pPr>
              <a:defRPr/>
            </a:pPr>
            <a:r>
              <a:rPr lang="el-GR" altLang="en-US" b="1" dirty="0">
                <a:ea typeface="ＭＳ Ｐゴシック" panose="020B0600070205080204" pitchFamily="34" charset="-128"/>
              </a:rPr>
              <a:t>Μπορεί να ταιριάζουν περισσότερες από μία απαντήσεις</a:t>
            </a:r>
            <a:endParaRPr lang="en-US" altLang="en-US" b="1" dirty="0">
              <a:ea typeface="ＭＳ Ｐゴシック" panose="020B0600070205080204" pitchFamily="34" charset="-128"/>
            </a:endParaRPr>
          </a:p>
          <a:p>
            <a:pPr marL="342900" lvl="1" indent="0">
              <a:buNone/>
              <a:defRPr/>
            </a:pPr>
            <a:endParaRPr lang="el-GR" altLang="en-US" dirty="0">
              <a:ea typeface="ＭＳ Ｐゴシック" panose="020B0600070205080204" pitchFamily="34" charset="-128"/>
            </a:endParaRPr>
          </a:p>
          <a:p>
            <a:pPr marL="0" indent="0">
              <a:buNone/>
              <a:defRPr/>
            </a:pPr>
            <a:r>
              <a:rPr lang="el-GR" altLang="en-US" sz="2400" dirty="0">
                <a:solidFill>
                  <a:srgbClr val="FF0000"/>
                </a:solidFill>
                <a:ea typeface="ＭＳ Ｐゴシック" panose="020B0600070205080204" pitchFamily="34" charset="-128"/>
              </a:rPr>
              <a:t>Όχι </a:t>
            </a:r>
          </a:p>
          <a:p>
            <a:pPr marL="342900" lvl="1" indent="0">
              <a:buNone/>
              <a:defRPr/>
            </a:pPr>
            <a:r>
              <a:rPr lang="el-GR" altLang="en-US" b="1" dirty="0">
                <a:ea typeface="ＭＳ Ｐゴシック" panose="020B0600070205080204" pitchFamily="34" charset="-128"/>
              </a:rPr>
              <a:t>Πόσο συχνά χρησιμοποιείτε το Χ την εβδομάδα</a:t>
            </a:r>
            <a:r>
              <a:rPr lang="el-GR" altLang="en-US" dirty="0">
                <a:ea typeface="ＭＳ Ｐゴシック" panose="020B0600070205080204" pitchFamily="34" charset="-128"/>
              </a:rPr>
              <a:t>;</a:t>
            </a:r>
          </a:p>
          <a:p>
            <a:pPr lvl="2">
              <a:defRPr/>
            </a:pPr>
            <a:r>
              <a:rPr lang="el-GR" altLang="en-US" sz="2100" dirty="0">
                <a:ea typeface="ＭＳ Ｐゴシック" panose="020B0600070205080204" pitchFamily="34" charset="-128"/>
              </a:rPr>
              <a:t>1-3 φορές</a:t>
            </a:r>
          </a:p>
          <a:p>
            <a:pPr lvl="2">
              <a:defRPr/>
            </a:pPr>
            <a:r>
              <a:rPr lang="el-GR" altLang="en-US" sz="2100" dirty="0">
                <a:ea typeface="ＭＳ Ｐゴシック" panose="020B0600070205080204" pitchFamily="34" charset="-128"/>
              </a:rPr>
              <a:t>3-6 φορές</a:t>
            </a:r>
          </a:p>
          <a:p>
            <a:pPr lvl="2">
              <a:defRPr/>
            </a:pPr>
            <a:r>
              <a:rPr lang="el-GR" altLang="en-US" sz="2100" dirty="0">
                <a:ea typeface="ＭＳ Ｐゴシック" panose="020B0600070205080204" pitchFamily="34" charset="-128"/>
              </a:rPr>
              <a:t>6-9 φορές</a:t>
            </a:r>
          </a:p>
          <a:p>
            <a:pPr lvl="2">
              <a:defRPr/>
            </a:pPr>
            <a:r>
              <a:rPr lang="el-GR" altLang="en-US" sz="2100" dirty="0">
                <a:ea typeface="ＭＳ Ｐゴシック" panose="020B0600070205080204" pitchFamily="34" charset="-128"/>
              </a:rPr>
              <a:t>Περισσότερες από 10 φορές</a:t>
            </a:r>
            <a:endParaRPr lang="en-US" altLang="en-US" sz="2100" dirty="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2405EB-A6FF-4BDD-CF23-E5A138C484BF}"/>
              </a:ext>
            </a:extLst>
          </p:cNvPr>
          <p:cNvSpPr>
            <a:spLocks noGrp="1" noChangeArrowheads="1"/>
          </p:cNvSpPr>
          <p:nvPr>
            <p:ph type="title"/>
          </p:nvPr>
        </p:nvSpPr>
        <p:spPr>
          <a:xfrm>
            <a:off x="2152650" y="365125"/>
            <a:ext cx="7886700" cy="661988"/>
          </a:xfrm>
        </p:spPr>
        <p:txBody>
          <a:bodyPr rtlCol="0" anchor="t">
            <a:normAutofit/>
          </a:bodyPr>
          <a:lstStyle/>
          <a:p>
            <a:pPr>
              <a:defRPr/>
            </a:pPr>
            <a:r>
              <a:rPr lang="el-GR" altLang="en-US" sz="3600" b="1" dirty="0">
                <a:latin typeface="+mn-lt"/>
                <a:ea typeface="ＭＳ Ｐゴシック" panose="020B0600070205080204" pitchFamily="34" charset="-128"/>
              </a:rPr>
              <a:t>Σχεδιασμός ερωτηματολογίου</a:t>
            </a:r>
            <a:endParaRPr lang="en-GB" altLang="en-US" sz="3600" b="1" dirty="0">
              <a:latin typeface="+mn-lt"/>
              <a:ea typeface="ＭＳ Ｐゴシック" panose="020B0600070205080204" pitchFamily="34" charset="-128"/>
            </a:endParaRPr>
          </a:p>
        </p:txBody>
      </p:sp>
      <p:sp>
        <p:nvSpPr>
          <p:cNvPr id="18435" name="Rectangle 3">
            <a:extLst>
              <a:ext uri="{FF2B5EF4-FFF2-40B4-BE49-F238E27FC236}">
                <a16:creationId xmlns:a16="http://schemas.microsoft.com/office/drawing/2014/main" id="{BFEA7A9C-F3CE-7D53-D656-A899BB9080D1}"/>
              </a:ext>
            </a:extLst>
          </p:cNvPr>
          <p:cNvSpPr>
            <a:spLocks noGrp="1" noChangeArrowheads="1"/>
          </p:cNvSpPr>
          <p:nvPr>
            <p:ph idx="1"/>
          </p:nvPr>
        </p:nvSpPr>
        <p:spPr>
          <a:xfrm>
            <a:off x="2006600" y="1027113"/>
            <a:ext cx="8032750" cy="5149850"/>
          </a:xfrm>
        </p:spPr>
        <p:txBody>
          <a:bodyPr rtlCol="0">
            <a:normAutofit fontScale="92500" lnSpcReduction="10000"/>
          </a:bodyPr>
          <a:lstStyle/>
          <a:p>
            <a:pPr>
              <a:defRPr/>
            </a:pPr>
            <a:r>
              <a:rPr lang="el-GR" altLang="en-US" sz="2700" b="1" dirty="0">
                <a:ea typeface="ＭＳ Ｐゴシック" panose="020B0600070205080204" pitchFamily="34" charset="-128"/>
              </a:rPr>
              <a:t>Κάθετες απαντήσεις</a:t>
            </a:r>
          </a:p>
          <a:p>
            <a:pPr lvl="1">
              <a:defRPr/>
            </a:pPr>
            <a:r>
              <a:rPr lang="el-GR" altLang="en-US" dirty="0">
                <a:ea typeface="ＭＳ Ｐゴシック" panose="020B0600070205080204" pitchFamily="34" charset="-128"/>
              </a:rPr>
              <a:t>Καθιστούν το ερωτηματολόγιο ευκολοδιάβαστο</a:t>
            </a:r>
            <a:endParaRPr lang="en-GB" altLang="en-US" dirty="0">
              <a:ea typeface="ＭＳ Ｐゴシック" panose="020B0600070205080204" pitchFamily="34" charset="-128"/>
            </a:endParaRPr>
          </a:p>
          <a:p>
            <a:pPr lvl="1">
              <a:defRPr/>
            </a:pPr>
            <a:r>
              <a:rPr lang="el-GR" altLang="en-US" dirty="0">
                <a:ea typeface="ＭＳ Ｐゴシック" panose="020B0600070205080204" pitchFamily="34" charset="-128"/>
              </a:rPr>
              <a:t>Οι ερωτήσεις διακρίνονται από τις απαντήσεις</a:t>
            </a:r>
            <a:endParaRPr lang="en-GB" altLang="en-US" dirty="0">
              <a:ea typeface="ＭＳ Ｐゴシック" panose="020B0600070205080204" pitchFamily="34" charset="-128"/>
            </a:endParaRPr>
          </a:p>
          <a:p>
            <a:pPr lvl="1">
              <a:defRPr/>
            </a:pPr>
            <a:r>
              <a:rPr lang="el-GR" altLang="en-US" dirty="0">
                <a:ea typeface="ＭＳ Ｐゴシック" panose="020B0600070205080204" pitchFamily="34" charset="-128"/>
              </a:rPr>
              <a:t>Ο ερωτώμενος είναι λιγότερο πιθανό να κάνει λάθος</a:t>
            </a:r>
            <a:endParaRPr lang="el-GR" altLang="en-US" sz="2700" dirty="0">
              <a:ea typeface="ＭＳ Ｐゴシック" panose="020B0600070205080204" pitchFamily="34" charset="-128"/>
            </a:endParaRPr>
          </a:p>
          <a:p>
            <a:pPr marL="342900" lvl="1" indent="0">
              <a:buNone/>
              <a:defRPr/>
            </a:pPr>
            <a:endParaRPr lang="el-GR" altLang="en-US" b="1" i="1" dirty="0">
              <a:ea typeface="ＭＳ Ｐゴシック" panose="020B0600070205080204" pitchFamily="34" charset="-128"/>
            </a:endParaRPr>
          </a:p>
          <a:p>
            <a:pPr marL="342900" lvl="1" indent="0">
              <a:buNone/>
              <a:defRPr/>
            </a:pPr>
            <a:r>
              <a:rPr lang="el-GR" altLang="en-US" b="1" i="1" dirty="0">
                <a:ea typeface="ＭＳ Ｐゴシック" panose="020B0600070205080204" pitchFamily="34" charset="-128"/>
              </a:rPr>
              <a:t>Π.χ.</a:t>
            </a:r>
          </a:p>
          <a:p>
            <a:pPr marL="342900" lvl="1" indent="0">
              <a:buNone/>
              <a:defRPr/>
            </a:pPr>
            <a:r>
              <a:rPr lang="el-GR" altLang="en-US" b="1" dirty="0">
                <a:ea typeface="ＭＳ Ｐゴシック" panose="020B0600070205080204" pitchFamily="34" charset="-128"/>
              </a:rPr>
              <a:t>Πώς βρίσκετε τη μέχρι τώρα θητεία του πρωθυπουργού;</a:t>
            </a:r>
          </a:p>
          <a:p>
            <a:pPr marL="342900" lvl="1" indent="0">
              <a:buNone/>
              <a:defRPr/>
            </a:pPr>
            <a:r>
              <a:rPr lang="el-GR" altLang="en-US" sz="2000" dirty="0">
                <a:ea typeface="ＭＳ Ｐゴシック" panose="020B0600070205080204" pitchFamily="34" charset="-128"/>
              </a:rPr>
              <a:t>πολύ καλή___ καλή ___ μέτρια___ καλή___ πολύ καλή ___</a:t>
            </a:r>
          </a:p>
          <a:p>
            <a:pPr marL="342900" lvl="1" indent="0">
              <a:buNone/>
              <a:defRPr/>
            </a:pPr>
            <a:endParaRPr lang="el-GR" altLang="en-US" sz="2000" dirty="0">
              <a:ea typeface="ＭＳ Ｐゴシック" panose="020B0600070205080204" pitchFamily="34" charset="-128"/>
            </a:endParaRPr>
          </a:p>
          <a:p>
            <a:pPr marL="342900" lvl="1" indent="0">
              <a:buNone/>
              <a:defRPr/>
            </a:pPr>
            <a:r>
              <a:rPr lang="el-GR" altLang="en-US" sz="2000" b="1" dirty="0">
                <a:solidFill>
                  <a:schemeClr val="accent6"/>
                </a:solidFill>
                <a:ea typeface="ＭＳ Ｐゴシック" panose="020B0600070205080204" pitchFamily="34" charset="-128"/>
              </a:rPr>
              <a:t>Καλύτερα</a:t>
            </a:r>
            <a:r>
              <a:rPr lang="el-GR" altLang="en-US" sz="2000" dirty="0">
                <a:ea typeface="ＭＳ Ｐゴシック" panose="020B0600070205080204" pitchFamily="34" charset="-128"/>
              </a:rPr>
              <a:t> </a:t>
            </a:r>
          </a:p>
          <a:p>
            <a:pPr marL="342900" lvl="1" indent="0">
              <a:buNone/>
              <a:defRPr/>
            </a:pPr>
            <a:r>
              <a:rPr lang="el-GR" altLang="en-US" b="1" dirty="0">
                <a:ea typeface="ＭＳ Ｐゴシック" panose="020B0600070205080204" pitchFamily="34" charset="-128"/>
              </a:rPr>
              <a:t>Πώς βρίσκετε τη μέχρι τώρα θητεία του πρωθυπουργού;</a:t>
            </a:r>
          </a:p>
          <a:p>
            <a:pPr lvl="1">
              <a:defRPr/>
            </a:pPr>
            <a:r>
              <a:rPr lang="el-GR" altLang="en-US" sz="2000" dirty="0">
                <a:ea typeface="ＭＳ Ｐゴシック" panose="020B0600070205080204" pitchFamily="34" charset="-128"/>
              </a:rPr>
              <a:t>Πολύ καλή	___ </a:t>
            </a:r>
          </a:p>
          <a:p>
            <a:pPr lvl="1">
              <a:defRPr/>
            </a:pPr>
            <a:r>
              <a:rPr lang="el-GR" altLang="en-US" sz="2000" dirty="0">
                <a:ea typeface="ＭＳ Ｐゴシック" panose="020B0600070205080204" pitchFamily="34" charset="-128"/>
              </a:rPr>
              <a:t>Καλή		___ </a:t>
            </a:r>
          </a:p>
          <a:p>
            <a:pPr lvl="1">
              <a:defRPr/>
            </a:pPr>
            <a:r>
              <a:rPr lang="el-GR" altLang="en-US" sz="2000" dirty="0">
                <a:ea typeface="ＭＳ Ｐゴシック" panose="020B0600070205080204" pitchFamily="34" charset="-128"/>
              </a:rPr>
              <a:t>Μέτρια		___ </a:t>
            </a:r>
          </a:p>
          <a:p>
            <a:pPr lvl="1">
              <a:defRPr/>
            </a:pPr>
            <a:r>
              <a:rPr lang="el-GR" altLang="en-US" sz="2000" dirty="0">
                <a:ea typeface="ＭＳ Ｐゴシック" panose="020B0600070205080204" pitchFamily="34" charset="-128"/>
              </a:rPr>
              <a:t>Καλή		___ </a:t>
            </a:r>
          </a:p>
          <a:p>
            <a:pPr lvl="1">
              <a:defRPr/>
            </a:pPr>
            <a:r>
              <a:rPr lang="el-GR" altLang="en-US" sz="2000" dirty="0">
                <a:ea typeface="ＭＳ Ｐゴシック" panose="020B0600070205080204" pitchFamily="34" charset="-128"/>
              </a:rPr>
              <a:t>πολύ καλή	___</a:t>
            </a:r>
          </a:p>
          <a:p>
            <a:pPr lvl="1">
              <a:defRPr/>
            </a:pPr>
            <a:endParaRPr lang="el-GR" altLang="en-US" dirty="0">
              <a:ea typeface="ＭＳ Ｐゴシック" panose="020B0600070205080204" pitchFamily="34" charset="-128"/>
            </a:endParaRPr>
          </a:p>
          <a:p>
            <a:pPr lvl="1">
              <a:defRPr/>
            </a:pPr>
            <a:endParaRPr lang="en-GB" altLang="en-US" dirty="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a:extLst>
              <a:ext uri="{FF2B5EF4-FFF2-40B4-BE49-F238E27FC236}">
                <a16:creationId xmlns:a16="http://schemas.microsoft.com/office/drawing/2014/main" id="{7DFE89DF-E654-DF66-A1EA-E1A784B7C0EF}"/>
              </a:ext>
            </a:extLst>
          </p:cNvPr>
          <p:cNvSpPr>
            <a:spLocks noGrp="1" noChangeArrowheads="1"/>
          </p:cNvSpPr>
          <p:nvPr>
            <p:ph idx="1"/>
          </p:nvPr>
        </p:nvSpPr>
        <p:spPr>
          <a:xfrm>
            <a:off x="2152650" y="1006475"/>
            <a:ext cx="7886700" cy="5170488"/>
          </a:xfrm>
        </p:spPr>
        <p:txBody>
          <a:bodyPr/>
          <a:lstStyle/>
          <a:p>
            <a:pPr marL="0" indent="0">
              <a:buNone/>
            </a:pPr>
            <a:endParaRPr lang="el-GR" altLang="en-US" sz="2400" b="1">
              <a:ea typeface="ＭＳ Ｐゴシック" panose="020B0600070205080204" pitchFamily="34" charset="-128"/>
            </a:endParaRPr>
          </a:p>
          <a:p>
            <a:pPr marL="0" indent="0">
              <a:buNone/>
            </a:pPr>
            <a:endParaRPr lang="el-GR" altLang="en-US" sz="2400" b="1">
              <a:ea typeface="ＭＳ Ｐゴシック" panose="020B0600070205080204" pitchFamily="34" charset="-128"/>
            </a:endParaRPr>
          </a:p>
          <a:p>
            <a:pPr marL="0" indent="0">
              <a:buNone/>
            </a:pPr>
            <a:endParaRPr lang="el-GR" altLang="en-US" sz="2400" b="1">
              <a:ea typeface="ＭＳ Ｐゴシック" panose="020B0600070205080204" pitchFamily="34" charset="-128"/>
            </a:endParaRPr>
          </a:p>
          <a:p>
            <a:pPr marL="0" indent="0" algn="ctr">
              <a:buNone/>
            </a:pPr>
            <a:r>
              <a:rPr lang="el-GR" altLang="en-US" sz="3200" b="1">
                <a:ea typeface="ＭＳ Ｐゴシック" panose="020B0600070205080204" pitchFamily="34" charset="-128"/>
              </a:rPr>
              <a:t>Π</a:t>
            </a:r>
            <a:r>
              <a:rPr lang="en-US" altLang="en-US" sz="3200" b="1">
                <a:ea typeface="ＭＳ Ｐゴシック" panose="020B0600070205080204" pitchFamily="34" charset="-128"/>
              </a:rPr>
              <a:t>ώ</a:t>
            </a:r>
            <a:r>
              <a:rPr lang="el-GR" altLang="en-US" sz="3200" b="1">
                <a:ea typeface="ＭＳ Ｐゴシック" panose="020B0600070205080204" pitchFamily="34" charset="-128"/>
              </a:rPr>
              <a:t>ς προλαμβάνονται τα προβλήματα κατά τον σχεδιασμό ενός ερωτηματολογίου;</a:t>
            </a:r>
            <a:endParaRPr lang="en-US" altLang="en-US" sz="3200" b="1">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35D6-C6BB-6D8E-2DE8-5E12D6D00B9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93D3F1D-C170-BB2E-287C-91F8061C0876}"/>
              </a:ext>
            </a:extLst>
          </p:cNvPr>
          <p:cNvSpPr>
            <a:spLocks noGrp="1"/>
          </p:cNvSpPr>
          <p:nvPr>
            <p:ph type="title"/>
          </p:nvPr>
        </p:nvSpPr>
        <p:spPr>
          <a:xfrm>
            <a:off x="1136397" y="502021"/>
            <a:ext cx="9688296" cy="1642969"/>
          </a:xfrm>
        </p:spPr>
        <p:txBody>
          <a:bodyPr anchor="b">
            <a:normAutofit/>
          </a:bodyPr>
          <a:lstStyle/>
          <a:p>
            <a:r>
              <a:rPr lang="el-GR" sz="4000" dirty="0"/>
              <a:t>ΠΙΛΟΤΙΚΗ ΕΡΕΥΝΑ</a:t>
            </a:r>
          </a:p>
        </p:txBody>
      </p:sp>
      <p:sp>
        <p:nvSpPr>
          <p:cNvPr id="3" name="Θέση περιεχομένου 2">
            <a:extLst>
              <a:ext uri="{FF2B5EF4-FFF2-40B4-BE49-F238E27FC236}">
                <a16:creationId xmlns:a16="http://schemas.microsoft.com/office/drawing/2014/main" id="{8A2BE9FC-2ED3-13F8-72EC-66AA27F3F86D}"/>
              </a:ext>
            </a:extLst>
          </p:cNvPr>
          <p:cNvSpPr>
            <a:spLocks noGrp="1"/>
          </p:cNvSpPr>
          <p:nvPr>
            <p:ph idx="1"/>
          </p:nvPr>
        </p:nvSpPr>
        <p:spPr>
          <a:xfrm>
            <a:off x="1136397" y="2418409"/>
            <a:ext cx="9688296" cy="3454358"/>
          </a:xfrm>
        </p:spPr>
        <p:txBody>
          <a:bodyPr anchor="t">
            <a:normAutofit/>
          </a:bodyPr>
          <a:lstStyle/>
          <a:p>
            <a:pPr marL="0" indent="0">
              <a:lnSpc>
                <a:spcPct val="150000"/>
              </a:lnSpc>
              <a:buNone/>
            </a:pPr>
            <a:r>
              <a:rPr lang="el-GR" sz="2400" b="0" i="0" u="none" strike="noStrike" dirty="0">
                <a:effectLst/>
              </a:rPr>
              <a:t>Η </a:t>
            </a:r>
            <a:r>
              <a:rPr lang="el-GR" sz="2400" b="1" i="0" u="none" strike="noStrike" dirty="0">
                <a:effectLst/>
              </a:rPr>
              <a:t>πιλοτική έρευνα</a:t>
            </a:r>
            <a:r>
              <a:rPr lang="el-GR" sz="2400" b="0" i="0" u="none" strike="noStrike" dirty="0">
                <a:effectLst/>
              </a:rPr>
              <a:t> (ή πιλοτική μελέτη) είναι μια μικρής κλίμακας, προκαταρκτική έρευνα που διεξάγεται πριν από την κύρια έρευνα ή μελέτη. Ο βασικός στόχος μιας πιλοτικής έρευνας είναι να δοκιμαστούν οι διαδικασίες, τα εργαλεία, οι μεθοδολογίες και τα πρωτόκολλα που θα χρησιμοποιηθούν στην κύρια έρευνα, προκειμένου να εντοπιστούν πιθανά προβλήματα ή προκλήσεις και να γίνουν απαραίτητες βελτιώσεις.</a:t>
            </a:r>
          </a:p>
          <a:p>
            <a:endParaRPr lang="el-GR" sz="2000" dirty="0"/>
          </a:p>
        </p:txBody>
      </p:sp>
    </p:spTree>
    <p:extLst>
      <p:ext uri="{BB962C8B-B14F-4D97-AF65-F5344CB8AC3E}">
        <p14:creationId xmlns:p14="http://schemas.microsoft.com/office/powerpoint/2010/main" val="2267996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1E7E7-52B5-1F12-4387-DD5ADFCC283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3CDEAA8-C4C7-2CC6-BCC0-0F265218C806}"/>
              </a:ext>
            </a:extLst>
          </p:cNvPr>
          <p:cNvSpPr>
            <a:spLocks noGrp="1"/>
          </p:cNvSpPr>
          <p:nvPr>
            <p:ph type="title"/>
          </p:nvPr>
        </p:nvSpPr>
        <p:spPr/>
        <p:txBody>
          <a:bodyPr/>
          <a:lstStyle/>
          <a:p>
            <a:r>
              <a:rPr lang="el-GR" b="0" i="0" u="none" strike="noStrike" dirty="0">
                <a:solidFill>
                  <a:srgbClr val="000000"/>
                </a:solidFill>
                <a:effectLst/>
                <a:latin typeface="-webkit-standard"/>
              </a:rPr>
              <a:t>Κύριοι στόχοι της πιλοτικής έρευνας</a:t>
            </a:r>
            <a:endParaRPr lang="el-GR" dirty="0"/>
          </a:p>
        </p:txBody>
      </p:sp>
      <p:sp>
        <p:nvSpPr>
          <p:cNvPr id="3" name="Θέση περιεχομένου 2">
            <a:extLst>
              <a:ext uri="{FF2B5EF4-FFF2-40B4-BE49-F238E27FC236}">
                <a16:creationId xmlns:a16="http://schemas.microsoft.com/office/drawing/2014/main" id="{5B3F60C2-16F2-F8A1-6189-AEA8866A8B8D}"/>
              </a:ext>
            </a:extLst>
          </p:cNvPr>
          <p:cNvSpPr>
            <a:spLocks noGrp="1"/>
          </p:cNvSpPr>
          <p:nvPr>
            <p:ph idx="1"/>
          </p:nvPr>
        </p:nvSpPr>
        <p:spPr>
          <a:xfrm>
            <a:off x="484093" y="1825625"/>
            <a:ext cx="11177195" cy="4790328"/>
          </a:xfrm>
        </p:spPr>
        <p:txBody>
          <a:bodyPr>
            <a:normAutofit/>
          </a:bodyPr>
          <a:lstStyle/>
          <a:p>
            <a:pPr marL="0" indent="0">
              <a:buNone/>
            </a:pPr>
            <a:r>
              <a:rPr lang="el-GR" b="1" dirty="0"/>
              <a:t>Δοκιμή εργαλείων μέτρησης</a:t>
            </a:r>
            <a:r>
              <a:rPr lang="el-GR" dirty="0"/>
              <a:t>: Αν τα ερωτηματολόγια, οι συνεντεύξεις ή τα τεστ που θα χρησιμοποιηθούν είναι αποτελεσματικά και κατάλληλα για την κύρια μελέτη.</a:t>
            </a:r>
          </a:p>
          <a:p>
            <a:pPr marL="0" indent="0">
              <a:buNone/>
            </a:pPr>
            <a:r>
              <a:rPr lang="el-GR" b="1" dirty="0"/>
              <a:t>Αξιολόγηση διαδικασιών</a:t>
            </a:r>
            <a:r>
              <a:rPr lang="el-GR" dirty="0"/>
              <a:t>: Εξέταση της οργάνωσης και των πρακτικών θεμάτων που αφορούν τη συλλογή δεδομένων, όπως η προσέγγιση των συμμετεχόντων ή η διάρκεια της μελέτης.</a:t>
            </a:r>
          </a:p>
          <a:p>
            <a:pPr marL="0" indent="0">
              <a:buNone/>
            </a:pPr>
            <a:r>
              <a:rPr lang="el-GR" b="1" dirty="0"/>
              <a:t>Εντοπισμός προβλημάτων</a:t>
            </a:r>
            <a:r>
              <a:rPr lang="el-GR" dirty="0"/>
              <a:t>: Βοηθά να αναγνωριστούν πιθανά λάθη ή προβλήματα στο σχεδιασμό της μελέτης, τα οποία θα μπορούσαν να επηρεάσουν τα αποτελέσματα ή την εγκυρότητα της έρευνας.</a:t>
            </a:r>
          </a:p>
          <a:p>
            <a:pPr marL="0" indent="0">
              <a:buNone/>
            </a:pPr>
            <a:r>
              <a:rPr lang="el-GR" b="1" dirty="0"/>
              <a:t>Αξιολόγηση των πόρων</a:t>
            </a:r>
            <a:r>
              <a:rPr lang="el-GR" dirty="0"/>
              <a:t>: Αξιολόγηση του χρόνου, των πόρων και του κόστους που απαιτούνται για τη διεξαγωγή της κύριας έρευνας.</a:t>
            </a:r>
          </a:p>
        </p:txBody>
      </p:sp>
    </p:spTree>
    <p:extLst>
      <p:ext uri="{BB962C8B-B14F-4D97-AF65-F5344CB8AC3E}">
        <p14:creationId xmlns:p14="http://schemas.microsoft.com/office/powerpoint/2010/main" val="3882200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8C0D-F2FD-C266-16EA-B4D19B22539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72C13AB-EF03-C3C2-9527-F3805F854E3B}"/>
              </a:ext>
            </a:extLst>
          </p:cNvPr>
          <p:cNvSpPr>
            <a:spLocks noGrp="1"/>
          </p:cNvSpPr>
          <p:nvPr>
            <p:ph type="title"/>
          </p:nvPr>
        </p:nvSpPr>
        <p:spPr/>
        <p:txBody>
          <a:bodyPr/>
          <a:lstStyle/>
          <a:p>
            <a:r>
              <a:rPr lang="el-GR" b="0" i="0" u="none" strike="noStrike" dirty="0">
                <a:solidFill>
                  <a:srgbClr val="000000"/>
                </a:solidFill>
                <a:effectLst/>
                <a:latin typeface="-webkit-standard"/>
              </a:rPr>
              <a:t>Πλεονεκτήματα της πιλοτικής έρευνας</a:t>
            </a:r>
            <a:endParaRPr lang="el-GR" dirty="0"/>
          </a:p>
        </p:txBody>
      </p:sp>
      <p:sp>
        <p:nvSpPr>
          <p:cNvPr id="3" name="Θέση περιεχομένου 2">
            <a:extLst>
              <a:ext uri="{FF2B5EF4-FFF2-40B4-BE49-F238E27FC236}">
                <a16:creationId xmlns:a16="http://schemas.microsoft.com/office/drawing/2014/main" id="{F250BDCB-EAF6-DEBA-C920-4F77B9EF9AEB}"/>
              </a:ext>
            </a:extLst>
          </p:cNvPr>
          <p:cNvSpPr>
            <a:spLocks noGrp="1"/>
          </p:cNvSpPr>
          <p:nvPr>
            <p:ph idx="1"/>
          </p:nvPr>
        </p:nvSpPr>
        <p:spPr>
          <a:xfrm>
            <a:off x="838200" y="1825625"/>
            <a:ext cx="10515600" cy="3606987"/>
          </a:xfrm>
        </p:spPr>
        <p:txBody>
          <a:bodyPr/>
          <a:lstStyle/>
          <a:p>
            <a:pPr marL="0" indent="0">
              <a:lnSpc>
                <a:spcPct val="150000"/>
              </a:lnSpc>
              <a:buNone/>
            </a:pPr>
            <a:r>
              <a:rPr lang="el-GR" dirty="0"/>
              <a:t>Μειώνει τον κίνδυνο αποτυχίας της κύριας έρευνας. Επιτρέπει τη βελτίωση του ερευνητικού σχεδίου. Προσφέρει μια πρώτη ένδειξη για τα πιθανά αποτελέσματα της κύριας</a:t>
            </a:r>
          </a:p>
        </p:txBody>
      </p:sp>
    </p:spTree>
    <p:extLst>
      <p:ext uri="{BB962C8B-B14F-4D97-AF65-F5344CB8AC3E}">
        <p14:creationId xmlns:p14="http://schemas.microsoft.com/office/powerpoint/2010/main" val="1450264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7994C8-2F8A-CF8E-2EC1-C3D6CE188C30}"/>
              </a:ext>
            </a:extLst>
          </p:cNvPr>
          <p:cNvSpPr>
            <a:spLocks noGrp="1"/>
          </p:cNvSpPr>
          <p:nvPr>
            <p:ph type="title"/>
          </p:nvPr>
        </p:nvSpPr>
        <p:spPr>
          <a:xfrm>
            <a:off x="838200" y="365126"/>
            <a:ext cx="10515600" cy="872004"/>
          </a:xfrm>
        </p:spPr>
        <p:txBody>
          <a:bodyPr/>
          <a:lstStyle/>
          <a:p>
            <a:pPr algn="ctr"/>
            <a:r>
              <a:rPr lang="el-GR" dirty="0"/>
              <a:t>ΚΛΙΜΑΚΕΣ</a:t>
            </a:r>
          </a:p>
        </p:txBody>
      </p:sp>
      <p:sp>
        <p:nvSpPr>
          <p:cNvPr id="3" name="Θέση περιεχομένου 2">
            <a:extLst>
              <a:ext uri="{FF2B5EF4-FFF2-40B4-BE49-F238E27FC236}">
                <a16:creationId xmlns:a16="http://schemas.microsoft.com/office/drawing/2014/main" id="{FC758790-F431-7402-B215-CCA991E24E4A}"/>
              </a:ext>
            </a:extLst>
          </p:cNvPr>
          <p:cNvSpPr>
            <a:spLocks noGrp="1"/>
          </p:cNvSpPr>
          <p:nvPr>
            <p:ph idx="1"/>
          </p:nvPr>
        </p:nvSpPr>
        <p:spPr>
          <a:xfrm>
            <a:off x="710005" y="1398494"/>
            <a:ext cx="10897496" cy="4778469"/>
          </a:xfrm>
        </p:spPr>
        <p:txBody>
          <a:bodyPr/>
          <a:lstStyle/>
          <a:p>
            <a:pPr marL="0" indent="0">
              <a:lnSpc>
                <a:spcPct val="150000"/>
              </a:lnSpc>
              <a:buNone/>
            </a:pPr>
            <a:r>
              <a:rPr lang="el-GR" dirty="0"/>
              <a:t>Κλίμακες ονομάζουμε συχνά το σύνολο των στοιχείων που μετρούν το ίδιο ζήτημα</a:t>
            </a:r>
          </a:p>
          <a:p>
            <a:pPr marL="0" indent="0">
              <a:lnSpc>
                <a:spcPct val="150000"/>
              </a:lnSpc>
              <a:buNone/>
            </a:pPr>
            <a:r>
              <a:rPr lang="el-GR" dirty="0"/>
              <a:t>Συχνά χρησιμοποιούνται οι κλίμακες διάταξης, πρόκειται για ερωτήσεις ή καταφατικά διατυπωμένες προτάσεις που με συγκεκριμένο σύνολο τιμών, οι οποίες τιμές παρουσιάζουν διάταξη ή κλιμάκωση</a:t>
            </a:r>
          </a:p>
          <a:p>
            <a:pPr marL="0" indent="0">
              <a:lnSpc>
                <a:spcPct val="150000"/>
              </a:lnSpc>
              <a:buNone/>
            </a:pPr>
            <a:endParaRPr lang="el-GR" dirty="0"/>
          </a:p>
        </p:txBody>
      </p:sp>
    </p:spTree>
    <p:extLst>
      <p:ext uri="{BB962C8B-B14F-4D97-AF65-F5344CB8AC3E}">
        <p14:creationId xmlns:p14="http://schemas.microsoft.com/office/powerpoint/2010/main" val="205718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2DDA7-A89F-D14C-5E6B-2BAA901D1DD4}"/>
              </a:ext>
            </a:extLst>
          </p:cNvPr>
          <p:cNvSpPr>
            <a:spLocks noGrp="1"/>
          </p:cNvSpPr>
          <p:nvPr>
            <p:ph type="title"/>
          </p:nvPr>
        </p:nvSpPr>
        <p:spPr/>
        <p:txBody>
          <a:bodyPr>
            <a:normAutofit/>
          </a:bodyPr>
          <a:lstStyle/>
          <a:p>
            <a:pPr algn="ctr"/>
            <a:r>
              <a:rPr lang="el-GR" sz="4000" dirty="0"/>
              <a:t>ΔΙΧΟΤΟΜΙΚΕΣ ΚΛΙΜΑΚΕΣ</a:t>
            </a:r>
          </a:p>
        </p:txBody>
      </p:sp>
      <p:sp>
        <p:nvSpPr>
          <p:cNvPr id="3" name="Θέση περιεχομένου 2">
            <a:extLst>
              <a:ext uri="{FF2B5EF4-FFF2-40B4-BE49-F238E27FC236}">
                <a16:creationId xmlns:a16="http://schemas.microsoft.com/office/drawing/2014/main" id="{8041E5FC-6669-5473-C258-34160ACF4668}"/>
              </a:ext>
            </a:extLst>
          </p:cNvPr>
          <p:cNvSpPr>
            <a:spLocks noGrp="1"/>
          </p:cNvSpPr>
          <p:nvPr>
            <p:ph idx="1"/>
          </p:nvPr>
        </p:nvSpPr>
        <p:spPr/>
        <p:txBody>
          <a:bodyPr/>
          <a:lstStyle/>
          <a:p>
            <a:pPr marL="0" indent="0">
              <a:lnSpc>
                <a:spcPct val="150000"/>
              </a:lnSpc>
              <a:buNone/>
            </a:pPr>
            <a:r>
              <a:rPr lang="el-GR" dirty="0"/>
              <a:t>Πρόκειται για ερωτήσεις που επιδέχονται ως απάντηση μία από τις δύο δυνατές τιμές, και χρησιμοποιούνται για να μετρήσουμε συμπεριφορές και όχι απόψεις </a:t>
            </a:r>
          </a:p>
          <a:p>
            <a:pPr>
              <a:lnSpc>
                <a:spcPct val="150000"/>
              </a:lnSpc>
              <a:buFont typeface="Wingdings" pitchFamily="2" charset="2"/>
              <a:buChar char="Ø"/>
            </a:pPr>
            <a:r>
              <a:rPr lang="el-GR" dirty="0"/>
              <a:t>ΝΑΙ</a:t>
            </a:r>
          </a:p>
          <a:p>
            <a:pPr>
              <a:lnSpc>
                <a:spcPct val="150000"/>
              </a:lnSpc>
              <a:buFont typeface="Wingdings" pitchFamily="2" charset="2"/>
              <a:buChar char="Ø"/>
            </a:pPr>
            <a:r>
              <a:rPr lang="el-GR" dirty="0"/>
              <a:t>ΟΧΙ</a:t>
            </a:r>
          </a:p>
        </p:txBody>
      </p:sp>
    </p:spTree>
    <p:extLst>
      <p:ext uri="{BB962C8B-B14F-4D97-AF65-F5344CB8AC3E}">
        <p14:creationId xmlns:p14="http://schemas.microsoft.com/office/powerpoint/2010/main" val="3293962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737F-7162-4E81-F4C8-2A9B01A97A4A}"/>
              </a:ext>
            </a:extLst>
          </p:cNvPr>
          <p:cNvSpPr>
            <a:spLocks noGrp="1"/>
          </p:cNvSpPr>
          <p:nvPr>
            <p:ph type="title"/>
          </p:nvPr>
        </p:nvSpPr>
        <p:spPr/>
        <p:txBody>
          <a:bodyPr/>
          <a:lstStyle/>
          <a:p>
            <a:pPr algn="ctr"/>
            <a:r>
              <a:rPr lang="el-GR" dirty="0"/>
              <a:t>ΚΛΙΜΑΚΕΣ ΑΠΛΗΣ ΕΠΙΛΟΓΗΣ</a:t>
            </a:r>
          </a:p>
        </p:txBody>
      </p:sp>
      <p:sp>
        <p:nvSpPr>
          <p:cNvPr id="3" name="Θέση περιεχομένου 2">
            <a:extLst>
              <a:ext uri="{FF2B5EF4-FFF2-40B4-BE49-F238E27FC236}">
                <a16:creationId xmlns:a16="http://schemas.microsoft.com/office/drawing/2014/main" id="{193E4313-56CD-4FCD-1210-30660CD12BCD}"/>
              </a:ext>
            </a:extLst>
          </p:cNvPr>
          <p:cNvSpPr>
            <a:spLocks noGrp="1"/>
          </p:cNvSpPr>
          <p:nvPr>
            <p:ph idx="1"/>
          </p:nvPr>
        </p:nvSpPr>
        <p:spPr>
          <a:xfrm>
            <a:off x="838200" y="1825624"/>
            <a:ext cx="10515600" cy="4575175"/>
          </a:xfrm>
        </p:spPr>
        <p:txBody>
          <a:bodyPr>
            <a:normAutofit/>
          </a:bodyPr>
          <a:lstStyle/>
          <a:p>
            <a:pPr marL="0" indent="0">
              <a:lnSpc>
                <a:spcPct val="150000"/>
              </a:lnSpc>
              <a:buNone/>
            </a:pPr>
            <a:r>
              <a:rPr lang="el-GR" sz="2400" dirty="0"/>
              <a:t>Πρόκειται για ερωτήσεις που επιδέχονται μόνο μία από μία σειρά προτεινόμενων απαντήσεων</a:t>
            </a:r>
          </a:p>
          <a:p>
            <a:pPr marL="0" indent="0">
              <a:lnSpc>
                <a:spcPct val="150000"/>
              </a:lnSpc>
              <a:buNone/>
            </a:pPr>
            <a:r>
              <a:rPr lang="el-GR" sz="2400" b="1" dirty="0"/>
              <a:t>Παρακαλώ δηλώστε τον αριθμό επισκέψεων στην ιστοσελίδα σας</a:t>
            </a:r>
          </a:p>
          <a:p>
            <a:pPr>
              <a:lnSpc>
                <a:spcPct val="150000"/>
              </a:lnSpc>
              <a:buFont typeface="Wingdings" pitchFamily="2" charset="2"/>
              <a:buChar char="q"/>
            </a:pPr>
            <a:r>
              <a:rPr lang="el-GR" sz="2400" dirty="0"/>
              <a:t>Λιγότερο από 50</a:t>
            </a:r>
          </a:p>
          <a:p>
            <a:pPr>
              <a:lnSpc>
                <a:spcPct val="150000"/>
              </a:lnSpc>
              <a:buFont typeface="Wingdings" pitchFamily="2" charset="2"/>
              <a:buChar char="q"/>
            </a:pPr>
            <a:r>
              <a:rPr lang="el-GR" sz="2400" dirty="0"/>
              <a:t>51-100</a:t>
            </a:r>
          </a:p>
          <a:p>
            <a:pPr>
              <a:lnSpc>
                <a:spcPct val="150000"/>
              </a:lnSpc>
              <a:buFont typeface="Wingdings" pitchFamily="2" charset="2"/>
              <a:buChar char="q"/>
            </a:pPr>
            <a:r>
              <a:rPr lang="el-GR" sz="2400" dirty="0"/>
              <a:t>101-150</a:t>
            </a:r>
          </a:p>
          <a:p>
            <a:pPr>
              <a:lnSpc>
                <a:spcPct val="150000"/>
              </a:lnSpc>
              <a:buFont typeface="Wingdings" pitchFamily="2" charset="2"/>
              <a:buChar char="q"/>
            </a:pPr>
            <a:r>
              <a:rPr lang="el-GR" sz="2400" dirty="0"/>
              <a:t>200-250</a:t>
            </a:r>
          </a:p>
        </p:txBody>
      </p:sp>
    </p:spTree>
    <p:extLst>
      <p:ext uri="{BB962C8B-B14F-4D97-AF65-F5344CB8AC3E}">
        <p14:creationId xmlns:p14="http://schemas.microsoft.com/office/powerpoint/2010/main" val="421424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B2F4E8-351C-0551-8A52-39185688212C}"/>
              </a:ext>
            </a:extLst>
          </p:cNvPr>
          <p:cNvSpPr>
            <a:spLocks noGrp="1"/>
          </p:cNvSpPr>
          <p:nvPr>
            <p:ph type="title"/>
          </p:nvPr>
        </p:nvSpPr>
        <p:spPr>
          <a:xfrm>
            <a:off x="635000" y="640823"/>
            <a:ext cx="3418659" cy="5583148"/>
          </a:xfrm>
        </p:spPr>
        <p:txBody>
          <a:bodyPr anchor="ctr">
            <a:normAutofit/>
          </a:bodyPr>
          <a:lstStyle/>
          <a:p>
            <a:r>
              <a:rPr lang="el-GR" sz="5400" dirty="0"/>
              <a:t>ΕΠΙΛΟΓΗ ΘΕΩΡΙΑΣ</a:t>
            </a:r>
            <a:br>
              <a:rPr lang="el-GR" sz="5400" dirty="0"/>
            </a:br>
            <a:r>
              <a:rPr lang="el-GR" sz="3600" dirty="0"/>
              <a:t>(</a:t>
            </a:r>
            <a:r>
              <a:rPr lang="el-GR" sz="3600" dirty="0" err="1"/>
              <a:t>παραδε</a:t>
            </a:r>
            <a:r>
              <a:rPr lang="en-US" sz="3600" dirty="0" err="1"/>
              <a:t>ί</a:t>
            </a:r>
            <a:r>
              <a:rPr lang="el-GR" sz="3600" dirty="0" err="1"/>
              <a:t>γματα</a:t>
            </a:r>
            <a:r>
              <a:rPr lang="el-GR" sz="3600" dirty="0"/>
              <a: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4A1283D7-1904-23E4-70F0-8AAF8905F8D7}"/>
              </a:ext>
            </a:extLst>
          </p:cNvPr>
          <p:cNvGraphicFramePr>
            <a:graphicFrameLocks noGrp="1"/>
          </p:cNvGraphicFramePr>
          <p:nvPr>
            <p:ph idx="1"/>
            <p:extLst>
              <p:ext uri="{D42A27DB-BD31-4B8C-83A1-F6EECF244321}">
                <p14:modId xmlns:p14="http://schemas.microsoft.com/office/powerpoint/2010/main" val="8273442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260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E1A3A-2FD2-2686-5CEA-2E198A17E58D}"/>
              </a:ext>
            </a:extLst>
          </p:cNvPr>
          <p:cNvSpPr>
            <a:spLocks noGrp="1"/>
          </p:cNvSpPr>
          <p:nvPr>
            <p:ph type="title"/>
          </p:nvPr>
        </p:nvSpPr>
        <p:spPr>
          <a:xfrm>
            <a:off x="838200" y="365125"/>
            <a:ext cx="10515600" cy="979581"/>
          </a:xfrm>
        </p:spPr>
        <p:txBody>
          <a:bodyPr>
            <a:normAutofit/>
          </a:bodyPr>
          <a:lstStyle/>
          <a:p>
            <a:pPr algn="ctr"/>
            <a:r>
              <a:rPr lang="el-GR" sz="4000" dirty="0"/>
              <a:t>ΚΛΙΜΑΚΕΣ ΠΟΛΛΑΠΛΗΣ ΕΠΙΛΟΓΗΣ</a:t>
            </a:r>
          </a:p>
        </p:txBody>
      </p:sp>
      <p:sp>
        <p:nvSpPr>
          <p:cNvPr id="3" name="Θέση περιεχομένου 2">
            <a:extLst>
              <a:ext uri="{FF2B5EF4-FFF2-40B4-BE49-F238E27FC236}">
                <a16:creationId xmlns:a16="http://schemas.microsoft.com/office/drawing/2014/main" id="{BF2245FD-25AB-DC39-92F9-1B6D8D173517}"/>
              </a:ext>
            </a:extLst>
          </p:cNvPr>
          <p:cNvSpPr>
            <a:spLocks noGrp="1"/>
          </p:cNvSpPr>
          <p:nvPr>
            <p:ph idx="1"/>
          </p:nvPr>
        </p:nvSpPr>
        <p:spPr>
          <a:xfrm>
            <a:off x="656216" y="1473798"/>
            <a:ext cx="10697584" cy="4703165"/>
          </a:xfrm>
        </p:spPr>
        <p:txBody>
          <a:bodyPr>
            <a:normAutofit/>
          </a:bodyPr>
          <a:lstStyle/>
          <a:p>
            <a:pPr marL="0" indent="0">
              <a:lnSpc>
                <a:spcPct val="150000"/>
              </a:lnSpc>
              <a:buNone/>
            </a:pPr>
            <a:r>
              <a:rPr lang="el-GR" sz="2400" dirty="0"/>
              <a:t>Πρ</a:t>
            </a:r>
            <a:r>
              <a:rPr lang="en-US" sz="2400" dirty="0" err="1"/>
              <a:t>ό</a:t>
            </a:r>
            <a:r>
              <a:rPr lang="el-GR" sz="2400" dirty="0"/>
              <a:t>κειται για ερωτήσεις που δέχονται μία ή περισσότερες απαντήσεις από μία σειρά προτεινόμενων απαντήσεων. Σε αυτή την περίπτωση ο ερευνητής οφείλει να ενημερώνει ότι (υπάρχει η δυνατότητα και περισσότερες από μία απαντήσεις)</a:t>
            </a:r>
          </a:p>
          <a:p>
            <a:pPr marL="0" indent="0">
              <a:lnSpc>
                <a:spcPct val="150000"/>
              </a:lnSpc>
              <a:buNone/>
            </a:pPr>
            <a:r>
              <a:rPr lang="el-GR" sz="2400" b="1" dirty="0"/>
              <a:t>Ποιες από τις παρακάτω εταιρείες ανθρωπιστικού χαρακτήρα γνωρίζετε;</a:t>
            </a:r>
          </a:p>
          <a:p>
            <a:pPr>
              <a:lnSpc>
                <a:spcPct val="150000"/>
              </a:lnSpc>
              <a:buFont typeface="Wingdings" pitchFamily="2" charset="2"/>
              <a:buChar char="q"/>
            </a:pPr>
            <a:r>
              <a:rPr lang="el-GR" sz="2400" dirty="0"/>
              <a:t>Γιατροί χωρίς σύνορα</a:t>
            </a:r>
          </a:p>
          <a:p>
            <a:pPr>
              <a:lnSpc>
                <a:spcPct val="150000"/>
              </a:lnSpc>
              <a:buFont typeface="Wingdings" pitchFamily="2" charset="2"/>
              <a:buChar char="q"/>
            </a:pPr>
            <a:r>
              <a:rPr lang="el-GR" sz="2400" dirty="0"/>
              <a:t>Γιατροί του κόσμου</a:t>
            </a:r>
          </a:p>
          <a:p>
            <a:pPr>
              <a:lnSpc>
                <a:spcPct val="150000"/>
              </a:lnSpc>
              <a:buFont typeface="Wingdings" pitchFamily="2" charset="2"/>
              <a:buChar char="q"/>
            </a:pPr>
            <a:r>
              <a:rPr lang="en-US" sz="2400" dirty="0"/>
              <a:t>UNICEF</a:t>
            </a:r>
            <a:endParaRPr lang="el-GR" sz="2400" dirty="0"/>
          </a:p>
        </p:txBody>
      </p:sp>
    </p:spTree>
    <p:extLst>
      <p:ext uri="{BB962C8B-B14F-4D97-AF65-F5344CB8AC3E}">
        <p14:creationId xmlns:p14="http://schemas.microsoft.com/office/powerpoint/2010/main" val="4104957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545D41-36C0-397E-DAE3-4E92B7DFFD97}"/>
              </a:ext>
            </a:extLst>
          </p:cNvPr>
          <p:cNvSpPr>
            <a:spLocks noGrp="1"/>
          </p:cNvSpPr>
          <p:nvPr>
            <p:ph type="title"/>
          </p:nvPr>
        </p:nvSpPr>
        <p:spPr>
          <a:xfrm>
            <a:off x="838200" y="365126"/>
            <a:ext cx="10515600" cy="1011854"/>
          </a:xfrm>
        </p:spPr>
        <p:txBody>
          <a:bodyPr>
            <a:normAutofit/>
          </a:bodyPr>
          <a:lstStyle/>
          <a:p>
            <a:pPr algn="ctr"/>
            <a:r>
              <a:rPr lang="el-GR" sz="4000" dirty="0"/>
              <a:t>ΚΛΙΜΑΚΕΣ ΑΞΙΟΛΟΓΗΣΗΣ</a:t>
            </a:r>
          </a:p>
        </p:txBody>
      </p:sp>
      <p:sp>
        <p:nvSpPr>
          <p:cNvPr id="3" name="Θέση περιεχομένου 2">
            <a:extLst>
              <a:ext uri="{FF2B5EF4-FFF2-40B4-BE49-F238E27FC236}">
                <a16:creationId xmlns:a16="http://schemas.microsoft.com/office/drawing/2014/main" id="{C6DFB6BE-BB60-49D3-E490-34426E3109C4}"/>
              </a:ext>
            </a:extLst>
          </p:cNvPr>
          <p:cNvSpPr>
            <a:spLocks noGrp="1"/>
          </p:cNvSpPr>
          <p:nvPr>
            <p:ph idx="1"/>
          </p:nvPr>
        </p:nvSpPr>
        <p:spPr>
          <a:xfrm>
            <a:off x="838200" y="1603332"/>
            <a:ext cx="10515600" cy="4573631"/>
          </a:xfrm>
        </p:spPr>
        <p:txBody>
          <a:bodyPr>
            <a:normAutofit/>
          </a:bodyPr>
          <a:lstStyle/>
          <a:p>
            <a:pPr marL="0" indent="0">
              <a:lnSpc>
                <a:spcPct val="150000"/>
              </a:lnSpc>
              <a:buNone/>
            </a:pPr>
            <a:r>
              <a:rPr lang="el-GR" sz="2400" dirty="0"/>
              <a:t>Στις ερωτήσεις αυτές ο ερωτώμενος βαθμολογεί μία σειρά από προτάσεις, λόγους ή άλλα στοιχεία με σειρά σπουδαιότητας αριθμώντας από 1, 2 … αντίστοιχα. Η κλίμακα αυτή αντιμετωπίζει ορισμένα προβλήματα όπως</a:t>
            </a:r>
          </a:p>
          <a:p>
            <a:pPr marL="457200" indent="-457200">
              <a:lnSpc>
                <a:spcPct val="100000"/>
              </a:lnSpc>
              <a:buAutoNum type="arabicPeriod"/>
            </a:pPr>
            <a:r>
              <a:rPr lang="el-GR" sz="2400" dirty="0"/>
              <a:t>Ορισμένες τιμές δεν αξιολογούνται ποτέ</a:t>
            </a:r>
          </a:p>
          <a:p>
            <a:pPr marL="457200" indent="-457200">
              <a:lnSpc>
                <a:spcPct val="100000"/>
              </a:lnSpc>
              <a:buAutoNum type="arabicPeriod"/>
            </a:pPr>
            <a:r>
              <a:rPr lang="el-GR" sz="2400" dirty="0"/>
              <a:t>Οι ερωτώμενοι απλώς τσεκάρουν ορισμένες τιμές που θεωρούν σημαντικές και δεν απαντούν σε όλες τις ερωτήσεις</a:t>
            </a:r>
          </a:p>
          <a:p>
            <a:pPr marL="457200" indent="-457200">
              <a:lnSpc>
                <a:spcPct val="100000"/>
              </a:lnSpc>
              <a:buAutoNum type="arabicPeriod"/>
            </a:pPr>
            <a:r>
              <a:rPr lang="el-GR" sz="2400" dirty="0"/>
              <a:t>Θα πρέπει να διαβάσει όλη τη λίστα των ερωτήσεων και να την αξιολογήσει, γεγονός που πολλές φορές κουράζει και κάνει τον ερωτώμενο να βαρεθεί</a:t>
            </a:r>
          </a:p>
          <a:p>
            <a:pPr marL="0" indent="0">
              <a:lnSpc>
                <a:spcPct val="150000"/>
              </a:lnSpc>
              <a:buNone/>
            </a:pPr>
            <a:endParaRPr lang="el-GR" sz="2400" dirty="0"/>
          </a:p>
        </p:txBody>
      </p:sp>
    </p:spTree>
    <p:extLst>
      <p:ext uri="{BB962C8B-B14F-4D97-AF65-F5344CB8AC3E}">
        <p14:creationId xmlns:p14="http://schemas.microsoft.com/office/powerpoint/2010/main" val="973070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3626E4-34E6-2A70-B30F-FC189B563AC1}"/>
              </a:ext>
            </a:extLst>
          </p:cNvPr>
          <p:cNvSpPr>
            <a:spLocks noGrp="1"/>
          </p:cNvSpPr>
          <p:nvPr>
            <p:ph type="title"/>
          </p:nvPr>
        </p:nvSpPr>
        <p:spPr>
          <a:xfrm>
            <a:off x="838200" y="365125"/>
            <a:ext cx="10515600" cy="1022611"/>
          </a:xfrm>
        </p:spPr>
        <p:txBody>
          <a:bodyPr/>
          <a:lstStyle/>
          <a:p>
            <a:pPr algn="ctr"/>
            <a:r>
              <a:rPr lang="el-GR" dirty="0"/>
              <a:t>Κλίμακες </a:t>
            </a:r>
            <a:r>
              <a:rPr lang="en-US" dirty="0"/>
              <a:t>Likert</a:t>
            </a:r>
            <a:endParaRPr lang="el-GR" dirty="0"/>
          </a:p>
        </p:txBody>
      </p:sp>
      <p:sp>
        <p:nvSpPr>
          <p:cNvPr id="3" name="Θέση περιεχομένου 2">
            <a:extLst>
              <a:ext uri="{FF2B5EF4-FFF2-40B4-BE49-F238E27FC236}">
                <a16:creationId xmlns:a16="http://schemas.microsoft.com/office/drawing/2014/main" id="{D1B97A93-F97C-8A9C-55B1-FBF9C9E7AD06}"/>
              </a:ext>
            </a:extLst>
          </p:cNvPr>
          <p:cNvSpPr>
            <a:spLocks noGrp="1"/>
          </p:cNvSpPr>
          <p:nvPr>
            <p:ph idx="1"/>
          </p:nvPr>
        </p:nvSpPr>
        <p:spPr>
          <a:xfrm>
            <a:off x="570155" y="1495312"/>
            <a:ext cx="11080377" cy="4797911"/>
          </a:xfrm>
        </p:spPr>
        <p:txBody>
          <a:bodyPr>
            <a:normAutofit/>
          </a:bodyPr>
          <a:lstStyle/>
          <a:p>
            <a:pPr marL="0" indent="0">
              <a:lnSpc>
                <a:spcPct val="150000"/>
              </a:lnSpc>
              <a:buNone/>
            </a:pPr>
            <a:r>
              <a:rPr lang="el-GR" sz="2400" dirty="0"/>
              <a:t>Οι </a:t>
            </a:r>
            <a:r>
              <a:rPr lang="el-GR" sz="2400" dirty="0" err="1"/>
              <a:t>κλ</a:t>
            </a:r>
            <a:r>
              <a:rPr lang="en-US" sz="2400" dirty="0" err="1"/>
              <a:t>ί</a:t>
            </a:r>
            <a:r>
              <a:rPr lang="el-GR" sz="2400" dirty="0" err="1"/>
              <a:t>μακες</a:t>
            </a:r>
            <a:r>
              <a:rPr lang="el-GR" sz="2400" dirty="0"/>
              <a:t> συμφωνίας με μία άποψη, για να κατασκευαστεί τέτοιου είδους κλίμακα βάζουμε μία άποψη και τον βαθμό συμφωνίας ή διαφωνίας. Τα σημεία κλειδιά είναι:</a:t>
            </a:r>
          </a:p>
          <a:p>
            <a:pPr marL="457200" indent="-457200">
              <a:lnSpc>
                <a:spcPct val="150000"/>
              </a:lnSpc>
              <a:buAutoNum type="arabicPeriod"/>
            </a:pPr>
            <a:r>
              <a:rPr lang="el-GR" sz="2400" dirty="0"/>
              <a:t>Η διατύπωση μία καταφατικής πρότασης</a:t>
            </a:r>
          </a:p>
          <a:p>
            <a:pPr marL="457200" indent="-457200">
              <a:lnSpc>
                <a:spcPct val="150000"/>
              </a:lnSpc>
              <a:buAutoNum type="arabicPeriod"/>
            </a:pPr>
            <a:r>
              <a:rPr lang="el-GR" sz="2400" dirty="0"/>
              <a:t>Το αίτημα προς τον ερωτώμενο να δηλώσει τον βαθμό συμφωνίας</a:t>
            </a:r>
          </a:p>
          <a:p>
            <a:pPr marL="457200" indent="-457200">
              <a:lnSpc>
                <a:spcPct val="150000"/>
              </a:lnSpc>
              <a:buAutoNum type="arabicPeriod"/>
            </a:pPr>
            <a:r>
              <a:rPr lang="el-GR" sz="2400" dirty="0"/>
              <a:t>Η χρήση μίας κλιμάκωσης τιμών, συνήθως από το συμφωνώ, συμφωνώ λίγο έως απόλυτα (συνήθως οι τιμές είναι πέντε)</a:t>
            </a:r>
          </a:p>
        </p:txBody>
      </p:sp>
    </p:spTree>
    <p:extLst>
      <p:ext uri="{BB962C8B-B14F-4D97-AF65-F5344CB8AC3E}">
        <p14:creationId xmlns:p14="http://schemas.microsoft.com/office/powerpoint/2010/main" val="546842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E5A6C52B-815B-2D9C-F2EC-9F33F2411EA1}"/>
              </a:ext>
            </a:extLst>
          </p:cNvPr>
          <p:cNvSpPr>
            <a:spLocks noGrp="1" noChangeArrowheads="1"/>
          </p:cNvSpPr>
          <p:nvPr>
            <p:ph type="title"/>
          </p:nvPr>
        </p:nvSpPr>
        <p:spPr>
          <a:xfrm>
            <a:off x="2152650" y="365125"/>
            <a:ext cx="7886700" cy="806450"/>
          </a:xfrm>
        </p:spPr>
        <p:txBody>
          <a:bodyPr anchor="t">
            <a:normAutofit fontScale="90000"/>
          </a:bodyPr>
          <a:lstStyle/>
          <a:p>
            <a:pPr eaLnBrk="1" hangingPunct="1"/>
            <a:r>
              <a:rPr lang="el-GR" altLang="en-US" b="1">
                <a:latin typeface="Calibri" panose="020F0502020204030204" pitchFamily="34" charset="0"/>
                <a:ea typeface="ＭＳ Ｐゴシック" panose="020B0600070205080204" pitchFamily="34" charset="-128"/>
                <a:cs typeface="Times New Roman" panose="02020603050405020304" pitchFamily="18" charset="0"/>
              </a:rPr>
              <a:t>Μορφοποίηση μιας κλίμακας </a:t>
            </a:r>
            <a:r>
              <a:rPr lang="en-GB" altLang="en-US" b="1">
                <a:latin typeface="Calibri" panose="020F0502020204030204" pitchFamily="34" charset="0"/>
                <a:ea typeface="ＭＳ Ｐゴシック" panose="020B0600070205080204" pitchFamily="34" charset="-128"/>
                <a:cs typeface="Times New Roman" panose="02020603050405020304" pitchFamily="18" charset="0"/>
              </a:rPr>
              <a:t>Likert</a:t>
            </a:r>
          </a:p>
        </p:txBody>
      </p:sp>
      <p:sp>
        <p:nvSpPr>
          <p:cNvPr id="118786" name="Rectangle 3">
            <a:extLst>
              <a:ext uri="{FF2B5EF4-FFF2-40B4-BE49-F238E27FC236}">
                <a16:creationId xmlns:a16="http://schemas.microsoft.com/office/drawing/2014/main" id="{8F415FA6-8BF3-0FCE-2F3F-A9DFB7E74418}"/>
              </a:ext>
            </a:extLst>
          </p:cNvPr>
          <p:cNvSpPr>
            <a:spLocks noGrp="1" noChangeArrowheads="1"/>
          </p:cNvSpPr>
          <p:nvPr>
            <p:ph idx="1"/>
          </p:nvPr>
        </p:nvSpPr>
        <p:spPr/>
        <p:txBody>
          <a:bodyPr/>
          <a:lstStyle/>
          <a:p>
            <a:pPr>
              <a:buNone/>
              <a:tabLst>
                <a:tab pos="1136650" algn="l"/>
                <a:tab pos="1905000" algn="l"/>
                <a:tab pos="2673350" algn="l"/>
                <a:tab pos="3425825" algn="l"/>
                <a:tab pos="4194175" algn="l"/>
              </a:tabLst>
            </a:pPr>
            <a:r>
              <a:rPr lang="el-GR" altLang="en-US" sz="1600">
                <a:ea typeface="ＭＳ Ｐゴシック" panose="020B0600070205080204" pitchFamily="34" charset="-128"/>
                <a:cs typeface="Times New Roman" panose="02020603050405020304" pitchFamily="18" charset="0"/>
              </a:rPr>
              <a:t>	Στις επόμενες ερωτήσεις, σας δίνεται από μια πρόταση. Σας ζητείται να δηλώσετε το βαθμό συμφωνίας ή διαφωνίας σας, σημειώνοντας κάθε φορά αν:  Συμφωνείτε Απολύτως (ΣΑ), Συμφωνείτε (Σ), είστε Ουδέτερος,/η (Ο), Διαφωνείτε (Δ) ή Διαφωνείτε Απολύτως (ΔΑ).</a:t>
            </a:r>
          </a:p>
          <a:p>
            <a:pPr>
              <a:buNone/>
              <a:tabLst>
                <a:tab pos="1136650" algn="l"/>
                <a:tab pos="1905000" algn="l"/>
                <a:tab pos="2673350" algn="l"/>
                <a:tab pos="3425825" algn="l"/>
                <a:tab pos="4194175" algn="l"/>
              </a:tabLst>
            </a:pPr>
            <a:r>
              <a:rPr lang="el-GR" altLang="en-US" sz="1600">
                <a:ea typeface="ＭＳ Ｐゴシック" panose="020B0600070205080204" pitchFamily="34" charset="-128"/>
                <a:cs typeface="Times New Roman" panose="02020603050405020304" pitchFamily="18" charset="0"/>
              </a:rPr>
              <a:t>(Παρακαλώ, σημειώστε το βαθμό συμφωνίας σας </a:t>
            </a:r>
            <a:r>
              <a:rPr lang="el-GR" altLang="en-US" sz="1600" b="1" u="sng">
                <a:ea typeface="ＭＳ Ｐゴシック" panose="020B0600070205080204" pitchFamily="34" charset="-128"/>
                <a:cs typeface="Times New Roman" panose="02020603050405020304" pitchFamily="18" charset="0"/>
              </a:rPr>
              <a:t>κυκλώνοντας</a:t>
            </a:r>
            <a:r>
              <a:rPr lang="el-GR" altLang="en-US" sz="1600">
                <a:ea typeface="ＭＳ Ｐゴシック" panose="020B0600070205080204" pitchFamily="34" charset="-128"/>
                <a:cs typeface="Times New Roman" panose="02020603050405020304" pitchFamily="18" charset="0"/>
              </a:rPr>
              <a:t> την κατάλληλη απάντηση)</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endParaRPr lang="en-GB" altLang="en-US" sz="4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endParaRPr lang="en-GB" altLang="en-US" sz="8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23. </a:t>
            </a:r>
            <a:r>
              <a:rPr lang="el-GR" altLang="en-US" sz="1600">
                <a:ea typeface="ＭＳ Ｐゴシック" panose="020B0600070205080204" pitchFamily="34" charset="-128"/>
                <a:cs typeface="Times New Roman" panose="02020603050405020304" pitchFamily="18" charset="0"/>
              </a:rPr>
              <a:t>Η δουλειά μου είναι σαν χόμπι</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	</a:t>
            </a:r>
            <a:r>
              <a:rPr lang="el-GR" altLang="en-US" sz="1600">
                <a:ea typeface="ＭＳ Ｐゴシック" panose="020B0600070205080204" pitchFamily="34" charset="-128"/>
                <a:cs typeface="Times New Roman" panose="02020603050405020304" pitchFamily="18" charset="0"/>
              </a:rPr>
              <a:t>ΣΑ	Σ	Ο	Δ	ΔΑ</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24. </a:t>
            </a:r>
            <a:r>
              <a:rPr lang="el-GR" altLang="en-US" sz="1600">
                <a:ea typeface="ＭＳ Ｐゴシック" panose="020B0600070205080204" pitchFamily="34" charset="-128"/>
                <a:cs typeface="Times New Roman" panose="02020603050405020304" pitchFamily="18" charset="0"/>
              </a:rPr>
              <a:t>Συνήθως η δουλειά μου είναι αρκετά ενδιαφέρουσα ώστε να μην  με αφήνει να πλήξω</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	</a:t>
            </a:r>
            <a:r>
              <a:rPr lang="el-GR" altLang="en-US" sz="1600">
                <a:ea typeface="ＭＳ Ｐゴシック" panose="020B0600070205080204" pitchFamily="34" charset="-128"/>
                <a:cs typeface="Times New Roman" panose="02020603050405020304" pitchFamily="18" charset="0"/>
              </a:rPr>
              <a:t>ΣΑ	Σ	Ο	Δ	ΔΑ</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25. </a:t>
            </a:r>
            <a:r>
              <a:rPr lang="el-GR" altLang="en-US" sz="1600">
                <a:ea typeface="ＭＳ Ｐゴシック" panose="020B0600070205080204" pitchFamily="34" charset="-128"/>
                <a:cs typeface="Times New Roman" panose="02020603050405020304" pitchFamily="18" charset="0"/>
              </a:rPr>
              <a:t>Φαίνεται ότι οι φίλοι μου ενδιαφέρονται περισσότερο για τις δουλειές τους</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	</a:t>
            </a:r>
            <a:r>
              <a:rPr lang="el-GR" altLang="en-US" sz="1600">
                <a:ea typeface="ＭＳ Ｐゴシック" panose="020B0600070205080204" pitchFamily="34" charset="-128"/>
                <a:cs typeface="Times New Roman" panose="02020603050405020304" pitchFamily="18" charset="0"/>
              </a:rPr>
              <a:t>ΣΑ	Σ	Ο	Δ	ΔΑ</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26. </a:t>
            </a:r>
            <a:r>
              <a:rPr lang="el-GR" altLang="en-US" sz="1600">
                <a:ea typeface="ＭＳ Ｐゴシック" panose="020B0600070205080204" pitchFamily="34" charset="-128"/>
                <a:cs typeface="Times New Roman" panose="02020603050405020304" pitchFamily="18" charset="0"/>
              </a:rPr>
              <a:t>Απολαμβάνω περισσότερο τη δουλειά μου από τον ελεύθερο χρόνο μου</a:t>
            </a:r>
            <a:endParaRPr lang="en-GB" altLang="en-US" sz="1600">
              <a:ea typeface="ＭＳ Ｐゴシック" panose="020B0600070205080204" pitchFamily="34" charset="-128"/>
              <a:cs typeface="Times New Roman" panose="02020603050405020304" pitchFamily="18" charset="0"/>
            </a:endParaRPr>
          </a:p>
          <a:p>
            <a:pPr>
              <a:buNone/>
              <a:tabLst>
                <a:tab pos="1136650" algn="l"/>
                <a:tab pos="1905000" algn="l"/>
                <a:tab pos="2673350" algn="l"/>
                <a:tab pos="3425825" algn="l"/>
                <a:tab pos="4194175" algn="l"/>
              </a:tabLst>
            </a:pPr>
            <a:r>
              <a:rPr lang="en-GB" altLang="en-US" sz="1600">
                <a:ea typeface="ＭＳ Ｐゴシック" panose="020B0600070205080204" pitchFamily="34" charset="-128"/>
                <a:cs typeface="Times New Roman" panose="02020603050405020304" pitchFamily="18" charset="0"/>
              </a:rPr>
              <a:t>	</a:t>
            </a:r>
            <a:r>
              <a:rPr lang="el-GR" altLang="en-US" sz="1600">
                <a:ea typeface="ＭＳ Ｐゴシック" panose="020B0600070205080204" pitchFamily="34" charset="-128"/>
                <a:cs typeface="Times New Roman" panose="02020603050405020304" pitchFamily="18" charset="0"/>
              </a:rPr>
              <a:t>ΣΑ	Σ	Ο	Δ	ΔΑ</a:t>
            </a:r>
            <a:endParaRPr lang="en-GB" altLang="en-US" sz="160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37259-13B1-D800-894C-8773E226FA63}"/>
              </a:ext>
            </a:extLst>
          </p:cNvPr>
          <p:cNvSpPr>
            <a:spLocks noGrp="1"/>
          </p:cNvSpPr>
          <p:nvPr>
            <p:ph type="title"/>
          </p:nvPr>
        </p:nvSpPr>
        <p:spPr>
          <a:xfrm>
            <a:off x="838200" y="365126"/>
            <a:ext cx="10515600" cy="936550"/>
          </a:xfrm>
        </p:spPr>
        <p:txBody>
          <a:bodyPr/>
          <a:lstStyle/>
          <a:p>
            <a:pPr algn="ctr"/>
            <a:r>
              <a:rPr lang="el-GR" dirty="0"/>
              <a:t>Παράδειγμα έρευνας</a:t>
            </a:r>
          </a:p>
        </p:txBody>
      </p:sp>
      <p:sp>
        <p:nvSpPr>
          <p:cNvPr id="3" name="Θέση περιεχομένου 2">
            <a:extLst>
              <a:ext uri="{FF2B5EF4-FFF2-40B4-BE49-F238E27FC236}">
                <a16:creationId xmlns:a16="http://schemas.microsoft.com/office/drawing/2014/main" id="{C54E613B-2101-4721-0256-85D64A9D10E9}"/>
              </a:ext>
            </a:extLst>
          </p:cNvPr>
          <p:cNvSpPr>
            <a:spLocks noGrp="1"/>
          </p:cNvSpPr>
          <p:nvPr>
            <p:ph idx="1"/>
          </p:nvPr>
        </p:nvSpPr>
        <p:spPr>
          <a:xfrm>
            <a:off x="666974" y="1559859"/>
            <a:ext cx="10865224" cy="3538234"/>
          </a:xfrm>
        </p:spPr>
        <p:txBody>
          <a:bodyPr/>
          <a:lstStyle/>
          <a:p>
            <a:endParaRPr lang="en-US" dirty="0"/>
          </a:p>
          <a:p>
            <a:pPr marL="0" indent="0">
              <a:lnSpc>
                <a:spcPct val="150000"/>
              </a:lnSpc>
              <a:buNone/>
            </a:pPr>
            <a:r>
              <a:rPr lang="en" b="0" i="0" u="none" strike="noStrike" dirty="0">
                <a:solidFill>
                  <a:srgbClr val="222222"/>
                </a:solidFill>
                <a:effectLst/>
                <a:latin typeface="Arial" panose="020B0604020202020204" pitchFamily="34" charset="0"/>
              </a:rPr>
              <a:t>Caplan, S. E. (2010). Theory and measurement of generalized 	problematic Internet use: A two-step approach. </a:t>
            </a:r>
            <a:r>
              <a:rPr lang="en" b="0" i="1" u="none" strike="noStrike" dirty="0">
                <a:solidFill>
                  <a:srgbClr val="222222"/>
                </a:solidFill>
                <a:effectLst/>
                <a:latin typeface="Arial" panose="020B0604020202020204" pitchFamily="34" charset="0"/>
              </a:rPr>
              <a:t>Computers in 	</a:t>
            </a:r>
            <a:r>
              <a:rPr lang="el-GR" b="0" i="1" u="none" strike="noStrike" dirty="0">
                <a:solidFill>
                  <a:srgbClr val="222222"/>
                </a:solidFill>
                <a:effectLst/>
                <a:latin typeface="Arial" panose="020B0604020202020204" pitchFamily="34" charset="0"/>
              </a:rPr>
              <a:t>Η</a:t>
            </a:r>
            <a:r>
              <a:rPr lang="en" b="0" i="1" u="none" strike="noStrike" dirty="0" err="1">
                <a:solidFill>
                  <a:srgbClr val="222222"/>
                </a:solidFill>
                <a:effectLst/>
                <a:latin typeface="Arial" panose="020B0604020202020204" pitchFamily="34" charset="0"/>
              </a:rPr>
              <a:t>uman</a:t>
            </a:r>
            <a:r>
              <a:rPr lang="en" b="0" i="1" u="none" strike="noStrike" dirty="0">
                <a:solidFill>
                  <a:srgbClr val="222222"/>
                </a:solidFill>
                <a:effectLst/>
                <a:latin typeface="Arial" panose="020B0604020202020204" pitchFamily="34" charset="0"/>
              </a:rPr>
              <a:t> </a:t>
            </a:r>
            <a:r>
              <a:rPr lang="el-GR" i="1" dirty="0">
                <a:solidFill>
                  <a:srgbClr val="222222"/>
                </a:solidFill>
                <a:latin typeface="Arial" panose="020B0604020202020204" pitchFamily="34" charset="0"/>
              </a:rPr>
              <a:t>Β</a:t>
            </a:r>
            <a:r>
              <a:rPr lang="en" b="0" i="1" u="none" strike="noStrike" dirty="0" err="1">
                <a:solidFill>
                  <a:srgbClr val="222222"/>
                </a:solidFill>
                <a:effectLst/>
                <a:latin typeface="Arial" panose="020B0604020202020204" pitchFamily="34" charset="0"/>
              </a:rPr>
              <a:t>ehavior</a:t>
            </a:r>
            <a:r>
              <a:rPr lang="en" b="0" i="0" u="none" strike="noStrike" dirty="0">
                <a:solidFill>
                  <a:srgbClr val="222222"/>
                </a:solidFill>
                <a:effectLst/>
                <a:latin typeface="Arial" panose="020B0604020202020204" pitchFamily="34" charset="0"/>
              </a:rPr>
              <a:t>, </a:t>
            </a:r>
            <a:r>
              <a:rPr lang="en" b="0" i="1" u="none" strike="noStrike" dirty="0">
                <a:solidFill>
                  <a:srgbClr val="222222"/>
                </a:solidFill>
                <a:effectLst/>
                <a:latin typeface="Arial" panose="020B0604020202020204" pitchFamily="34" charset="0"/>
              </a:rPr>
              <a:t>26</a:t>
            </a:r>
            <a:r>
              <a:rPr lang="en" b="0" i="0" u="none" strike="noStrike" dirty="0">
                <a:solidFill>
                  <a:srgbClr val="222222"/>
                </a:solidFill>
                <a:effectLst/>
                <a:latin typeface="Arial" panose="020B0604020202020204" pitchFamily="34" charset="0"/>
              </a:rPr>
              <a:t>(5), 1089-1097.</a:t>
            </a:r>
            <a:endParaRPr lang="el-GR" dirty="0"/>
          </a:p>
        </p:txBody>
      </p:sp>
    </p:spTree>
    <p:extLst>
      <p:ext uri="{BB962C8B-B14F-4D97-AF65-F5344CB8AC3E}">
        <p14:creationId xmlns:p14="http://schemas.microsoft.com/office/powerpoint/2010/main" val="2960031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1E726-697A-C18F-FF07-6C84B027342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CD135EA-8C88-A01F-B41B-95FDF670095C}"/>
              </a:ext>
            </a:extLst>
          </p:cNvPr>
          <p:cNvSpPr>
            <a:spLocks noGrp="1"/>
          </p:cNvSpPr>
          <p:nvPr>
            <p:ph type="title"/>
          </p:nvPr>
        </p:nvSpPr>
        <p:spPr>
          <a:xfrm>
            <a:off x="838200" y="365125"/>
            <a:ext cx="10515600" cy="915035"/>
          </a:xfrm>
        </p:spPr>
        <p:txBody>
          <a:bodyPr/>
          <a:lstStyle/>
          <a:p>
            <a:pPr algn="ctr"/>
            <a:r>
              <a:rPr lang="el-GR" dirty="0"/>
              <a:t>ΠΑΡΑΔΕΙΓΜΑ ΕΡΕΥΝΗΤΙΚΗΣ ΥΠΟΘΕΣΗΣ</a:t>
            </a:r>
          </a:p>
        </p:txBody>
      </p:sp>
      <p:sp>
        <p:nvSpPr>
          <p:cNvPr id="3" name="Θέση περιεχομένου 2">
            <a:extLst>
              <a:ext uri="{FF2B5EF4-FFF2-40B4-BE49-F238E27FC236}">
                <a16:creationId xmlns:a16="http://schemas.microsoft.com/office/drawing/2014/main" id="{D2DE65F2-20C8-7EE2-5A1E-0B3CEBE630D9}"/>
              </a:ext>
            </a:extLst>
          </p:cNvPr>
          <p:cNvSpPr>
            <a:spLocks noGrp="1"/>
          </p:cNvSpPr>
          <p:nvPr>
            <p:ph idx="1"/>
          </p:nvPr>
        </p:nvSpPr>
        <p:spPr>
          <a:xfrm>
            <a:off x="838200" y="1527586"/>
            <a:ext cx="10515600" cy="4776395"/>
          </a:xfrm>
        </p:spPr>
        <p:txBody>
          <a:bodyPr>
            <a:normAutofit fontScale="92500" lnSpcReduction="10000"/>
          </a:bodyPr>
          <a:lstStyle/>
          <a:p>
            <a:pPr marL="0" indent="0">
              <a:buNone/>
            </a:pPr>
            <a:r>
              <a:rPr lang="en" sz="3200" dirty="0">
                <a:effectLst/>
                <a:latin typeface="Times New Roman" panose="02020603050405020304" pitchFamily="18" charset="0"/>
                <a:cs typeface="Times New Roman" panose="02020603050405020304" pitchFamily="18" charset="0"/>
              </a:rPr>
              <a:t>H1: </a:t>
            </a:r>
            <a:r>
              <a:rPr lang="el-GR" sz="3200" dirty="0">
                <a:effectLst/>
                <a:latin typeface="Times New Roman" panose="02020603050405020304" pitchFamily="18" charset="0"/>
                <a:cs typeface="Times New Roman" panose="02020603050405020304" pitchFamily="18" charset="0"/>
              </a:rPr>
              <a:t>Η χρήση του Διαδικτύου για τη ρύθμιση της διάθεσης αποτελεί άμεσο θετικό προγνωστικό παράγοντα της ελλιπούς αυτορρύθμισης της χρήσης του Διαδικτύου. </a:t>
            </a:r>
          </a:p>
          <a:p>
            <a:pPr marL="0" indent="0">
              <a:buNone/>
            </a:pPr>
            <a:endParaRPr lang="el-GR" sz="3200" dirty="0">
              <a:effectLst/>
              <a:latin typeface="Times New Roman" panose="02020603050405020304" pitchFamily="18" charset="0"/>
              <a:cs typeface="Times New Roman" panose="02020603050405020304" pitchFamily="18" charset="0"/>
            </a:endParaRPr>
          </a:p>
          <a:p>
            <a:pPr marL="0" indent="0">
              <a:buNone/>
            </a:pPr>
            <a:r>
              <a:rPr lang="en" sz="3200" dirty="0">
                <a:effectLst/>
                <a:latin typeface="Times New Roman" panose="02020603050405020304" pitchFamily="18" charset="0"/>
                <a:cs typeface="Times New Roman" panose="02020603050405020304" pitchFamily="18" charset="0"/>
              </a:rPr>
              <a:t>H1: </a:t>
            </a:r>
            <a:r>
              <a:rPr lang="el-GR" sz="3200" dirty="0">
                <a:effectLst/>
                <a:latin typeface="Times New Roman" panose="02020603050405020304" pitchFamily="18" charset="0"/>
                <a:cs typeface="Times New Roman" panose="02020603050405020304" pitchFamily="18" charset="0"/>
              </a:rPr>
              <a:t>Η ανεπαρκής αυτορρύθμιση αποτελεί άμεσο θετικό προγνωστικό παράγοντα των αρνητικών αποτελεσμάτων που προκύπτουν από τη χρήση του Διαδικτύου. </a:t>
            </a:r>
          </a:p>
          <a:p>
            <a:pPr marL="0" indent="0">
              <a:buNone/>
            </a:pPr>
            <a:endParaRPr lang="el-GR" sz="3200" dirty="0">
              <a:effectLst/>
              <a:latin typeface="Times New Roman" panose="02020603050405020304" pitchFamily="18" charset="0"/>
              <a:cs typeface="Times New Roman" panose="02020603050405020304" pitchFamily="18" charset="0"/>
            </a:endParaRPr>
          </a:p>
          <a:p>
            <a:pPr marL="0" indent="0">
              <a:buNone/>
            </a:pPr>
            <a:r>
              <a:rPr lang="en" sz="3200" dirty="0">
                <a:effectLst/>
                <a:latin typeface="Times New Roman" panose="02020603050405020304" pitchFamily="18" charset="0"/>
                <a:cs typeface="Times New Roman" panose="02020603050405020304" pitchFamily="18" charset="0"/>
              </a:rPr>
              <a:t>H1: </a:t>
            </a:r>
            <a:r>
              <a:rPr lang="el-GR" sz="3200" dirty="0">
                <a:effectLst/>
                <a:latin typeface="Times New Roman" panose="02020603050405020304" pitchFamily="18" charset="0"/>
                <a:cs typeface="Times New Roman" panose="02020603050405020304" pitchFamily="18" charset="0"/>
              </a:rPr>
              <a:t>Η προτίμηση για την κοινωνική αλληλεπίδραση στο διαδίκτυο αποτελεί άμεσο θετικό προγνωστικό παράγοντα της χρήσης του Διαδικτύου για τη ρύθμιση της διάθεσης.</a:t>
            </a:r>
          </a:p>
          <a:p>
            <a:pPr marL="0" indent="0">
              <a:buNone/>
            </a:pPr>
            <a:endParaRPr lang="el-GR" sz="3200" dirty="0">
              <a:effectLst/>
              <a:latin typeface="Times New Roman" panose="02020603050405020304" pitchFamily="18" charset="0"/>
              <a:cs typeface="Times New Roman" panose="02020603050405020304" pitchFamily="18" charset="0"/>
            </a:endParaRPr>
          </a:p>
          <a:p>
            <a:endParaRPr lang="en" sz="3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03804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F0CFD-F4DB-B17E-FE26-A9DCFFDFB0BC}"/>
              </a:ext>
            </a:extLst>
          </p:cNvPr>
          <p:cNvSpPr>
            <a:spLocks noGrp="1"/>
          </p:cNvSpPr>
          <p:nvPr>
            <p:ph type="title"/>
          </p:nvPr>
        </p:nvSpPr>
        <p:spPr/>
        <p:txBody>
          <a:bodyPr/>
          <a:lstStyle/>
          <a:p>
            <a:pPr algn="ctr"/>
            <a:r>
              <a:rPr lang="el-GR" dirty="0"/>
              <a:t>ΚΛΙΜΑΚΑ ΔΙΑΘΕΣΗΣ</a:t>
            </a:r>
          </a:p>
        </p:txBody>
      </p:sp>
      <p:sp>
        <p:nvSpPr>
          <p:cNvPr id="3" name="Θέση περιεχομένου 2">
            <a:extLst>
              <a:ext uri="{FF2B5EF4-FFF2-40B4-BE49-F238E27FC236}">
                <a16:creationId xmlns:a16="http://schemas.microsoft.com/office/drawing/2014/main" id="{9861D1F5-040F-F0B0-3EE2-78A839DC18B7}"/>
              </a:ext>
            </a:extLst>
          </p:cNvPr>
          <p:cNvSpPr>
            <a:spLocks noGrp="1"/>
          </p:cNvSpPr>
          <p:nvPr>
            <p:ph idx="1"/>
          </p:nvPr>
        </p:nvSpPr>
        <p:spPr/>
        <p:txBody>
          <a:bodyPr/>
          <a:lstStyle/>
          <a:p>
            <a:pPr algn="l"/>
            <a:r>
              <a:rPr lang="el-GR" b="0" i="0" u="none" strike="noStrike" dirty="0">
                <a:solidFill>
                  <a:srgbClr val="000000"/>
                </a:solidFill>
                <a:effectLst/>
              </a:rPr>
              <a:t>1. Έχω χρησιμοποιήσει το Διαδίκτυο για να μιλήσω με άλλους όταν αισθανόμουν απομονωμένος</a:t>
            </a:r>
            <a:br>
              <a:rPr lang="el-GR" b="0" i="0" u="none" strike="noStrike" dirty="0">
                <a:solidFill>
                  <a:srgbClr val="000000"/>
                </a:solidFill>
                <a:effectLst/>
              </a:rPr>
            </a:br>
            <a:endParaRPr lang="el-GR" b="0" i="0" u="none" strike="noStrike" dirty="0">
              <a:solidFill>
                <a:srgbClr val="000000"/>
              </a:solidFill>
              <a:effectLst/>
            </a:endParaRPr>
          </a:p>
          <a:p>
            <a:pPr algn="l"/>
            <a:r>
              <a:rPr lang="el-GR" b="0" i="0" u="none" strike="noStrike" dirty="0">
                <a:solidFill>
                  <a:srgbClr val="000000"/>
                </a:solidFill>
                <a:effectLst/>
              </a:rPr>
              <a:t>2. Έχω χρησιμοποιήσει το Διαδίκτυο για να νιώσω καλύτερα όταν ήμουν πεσμένος </a:t>
            </a:r>
          </a:p>
          <a:p>
            <a:pPr algn="l"/>
            <a:endParaRPr lang="el-GR" dirty="0">
              <a:solidFill>
                <a:srgbClr val="000000"/>
              </a:solidFill>
            </a:endParaRPr>
          </a:p>
          <a:p>
            <a:pPr algn="l"/>
            <a:r>
              <a:rPr lang="el-GR" b="0" i="0" u="none" strike="noStrike" dirty="0">
                <a:solidFill>
                  <a:srgbClr val="000000"/>
                </a:solidFill>
                <a:effectLst/>
              </a:rPr>
              <a:t>3. Έχω χρησιμοποιήσει το Διαδίκτυο για να νιώσω καλύτερα όταν ένιωθα αναστατωμένος</a:t>
            </a:r>
          </a:p>
          <a:p>
            <a:endParaRPr lang="el-GR" dirty="0"/>
          </a:p>
        </p:txBody>
      </p:sp>
    </p:spTree>
    <p:extLst>
      <p:ext uri="{BB962C8B-B14F-4D97-AF65-F5344CB8AC3E}">
        <p14:creationId xmlns:p14="http://schemas.microsoft.com/office/powerpoint/2010/main" val="14319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5B0F59-A345-43EB-9434-F576FA90075E}"/>
              </a:ext>
            </a:extLst>
          </p:cNvPr>
          <p:cNvSpPr>
            <a:spLocks noGrp="1"/>
          </p:cNvSpPr>
          <p:nvPr>
            <p:ph type="title"/>
          </p:nvPr>
        </p:nvSpPr>
        <p:spPr>
          <a:xfrm>
            <a:off x="838200" y="365125"/>
            <a:ext cx="10515600" cy="915035"/>
          </a:xfrm>
        </p:spPr>
        <p:txBody>
          <a:bodyPr/>
          <a:lstStyle/>
          <a:p>
            <a:pPr algn="ctr"/>
            <a:r>
              <a:rPr lang="el-GR" dirty="0"/>
              <a:t>ΚΛΙΜΑΚΑ ΑΥΤΟΡΡΥΘΜΙΣΗΣ</a:t>
            </a:r>
          </a:p>
        </p:txBody>
      </p:sp>
      <p:sp>
        <p:nvSpPr>
          <p:cNvPr id="3" name="Θέση περιεχομένου 2">
            <a:extLst>
              <a:ext uri="{FF2B5EF4-FFF2-40B4-BE49-F238E27FC236}">
                <a16:creationId xmlns:a16="http://schemas.microsoft.com/office/drawing/2014/main" id="{E7CB7BB2-DBE2-A109-213B-28B3BECE4133}"/>
              </a:ext>
            </a:extLst>
          </p:cNvPr>
          <p:cNvSpPr>
            <a:spLocks noGrp="1"/>
          </p:cNvSpPr>
          <p:nvPr>
            <p:ph idx="1"/>
          </p:nvPr>
        </p:nvSpPr>
        <p:spPr>
          <a:xfrm>
            <a:off x="538619" y="1280160"/>
            <a:ext cx="11073008" cy="5421854"/>
          </a:xfrm>
        </p:spPr>
        <p:txBody>
          <a:bodyPr>
            <a:normAutofit fontScale="92500"/>
          </a:bodyPr>
          <a:lstStyle/>
          <a:p>
            <a:pPr marL="0" indent="0" algn="l">
              <a:buNone/>
            </a:pPr>
            <a:r>
              <a:rPr lang="el-GR" b="0" i="0" u="none" strike="noStrike" dirty="0">
                <a:solidFill>
                  <a:srgbClr val="000000"/>
                </a:solidFill>
                <a:effectLst/>
              </a:rPr>
              <a:t>1. Όταν δεν έχω συνδεθεί στο διαδίκτυο για κάποιο χρονικό διάστημα, με απασχολεί η σκέψη ότι θα συνδεθώ στο διαδίκτυο.</a:t>
            </a:r>
            <a:br>
              <a:rPr lang="el-GR" b="0" i="0" u="none" strike="noStrike" dirty="0">
                <a:solidFill>
                  <a:srgbClr val="000000"/>
                </a:solidFill>
                <a:effectLst/>
              </a:rPr>
            </a:br>
            <a:endParaRPr lang="el-GR" b="0" i="0" u="none" strike="noStrike" dirty="0">
              <a:solidFill>
                <a:srgbClr val="000000"/>
              </a:solidFill>
              <a:effectLst/>
            </a:endParaRPr>
          </a:p>
          <a:p>
            <a:pPr marL="0" indent="0" algn="l">
              <a:buNone/>
            </a:pPr>
            <a:r>
              <a:rPr lang="el-GR" b="0" i="0" u="none" strike="noStrike" dirty="0">
                <a:solidFill>
                  <a:srgbClr val="000000"/>
                </a:solidFill>
                <a:effectLst/>
              </a:rPr>
              <a:t>2. Θα ένιωθα χαμένος αν δεν μπορούσα να μπω στο διαδίκτυο</a:t>
            </a:r>
            <a:br>
              <a:rPr lang="el-GR" b="0" i="0" u="none" strike="noStrike" dirty="0">
                <a:solidFill>
                  <a:srgbClr val="000000"/>
                </a:solidFill>
                <a:effectLst/>
              </a:rPr>
            </a:br>
            <a:endParaRPr lang="el-GR" b="0" i="0" u="none" strike="noStrike" dirty="0">
              <a:solidFill>
                <a:srgbClr val="000000"/>
              </a:solidFill>
              <a:effectLst/>
            </a:endParaRPr>
          </a:p>
          <a:p>
            <a:pPr marL="0" indent="0" algn="l">
              <a:buNone/>
            </a:pPr>
            <a:r>
              <a:rPr lang="el-GR" b="0" i="0" u="none" strike="noStrike" dirty="0">
                <a:solidFill>
                  <a:srgbClr val="000000"/>
                </a:solidFill>
                <a:effectLst/>
              </a:rPr>
              <a:t>3. Σκέφτομαι </a:t>
            </a:r>
            <a:r>
              <a:rPr lang="el-GR" b="0" i="0" u="none" strike="noStrike" dirty="0" err="1">
                <a:solidFill>
                  <a:srgbClr val="000000"/>
                </a:solidFill>
                <a:effectLst/>
              </a:rPr>
              <a:t>εμμονικά</a:t>
            </a:r>
            <a:r>
              <a:rPr lang="el-GR" b="0" i="0" u="none" strike="noStrike" dirty="0">
                <a:solidFill>
                  <a:srgbClr val="000000"/>
                </a:solidFill>
                <a:effectLst/>
              </a:rPr>
              <a:t> να μπω στο διαδίκτυο όταν είμαι εκτός σύνδεσης</a:t>
            </a:r>
            <a:br>
              <a:rPr lang="el-GR" b="0" i="0" u="none" strike="noStrike" dirty="0">
                <a:solidFill>
                  <a:srgbClr val="000000"/>
                </a:solidFill>
                <a:effectLst/>
              </a:rPr>
            </a:br>
            <a:endParaRPr lang="el-GR" b="0" i="0" u="none" strike="noStrike" dirty="0">
              <a:solidFill>
                <a:srgbClr val="000000"/>
              </a:solidFill>
              <a:effectLst/>
            </a:endParaRPr>
          </a:p>
          <a:p>
            <a:pPr marL="0" indent="0" algn="l">
              <a:buNone/>
            </a:pPr>
            <a:r>
              <a:rPr lang="el-GR" b="0" i="0" u="none" strike="noStrike" dirty="0">
                <a:solidFill>
                  <a:srgbClr val="000000"/>
                </a:solidFill>
                <a:effectLst/>
              </a:rPr>
              <a:t>1. Δυσκολεύομαι να ελέγξω τον χρόνο που περνάω στο διαδίκτυο</a:t>
            </a:r>
            <a:br>
              <a:rPr lang="el-GR" b="0" i="0" u="none" strike="noStrike" dirty="0">
                <a:solidFill>
                  <a:srgbClr val="000000"/>
                </a:solidFill>
                <a:effectLst/>
              </a:rPr>
            </a:br>
            <a:endParaRPr lang="el-GR" b="0" i="0" u="none" strike="noStrike" dirty="0">
              <a:solidFill>
                <a:srgbClr val="000000"/>
              </a:solidFill>
              <a:effectLst/>
            </a:endParaRPr>
          </a:p>
          <a:p>
            <a:pPr marL="0" indent="0" algn="l">
              <a:buNone/>
            </a:pPr>
            <a:r>
              <a:rPr lang="el-GR" b="0" i="0" u="none" strike="noStrike" dirty="0">
                <a:solidFill>
                  <a:srgbClr val="000000"/>
                </a:solidFill>
                <a:effectLst/>
              </a:rPr>
              <a:t>2. Δυσκολεύομαι να ελέγξω τη χρήση του Διαδικτύου</a:t>
            </a:r>
            <a:br>
              <a:rPr lang="el-GR" b="0" i="0" u="none" strike="noStrike" dirty="0">
                <a:solidFill>
                  <a:srgbClr val="000000"/>
                </a:solidFill>
                <a:effectLst/>
              </a:rPr>
            </a:br>
            <a:endParaRPr lang="el-GR" b="0" i="0" u="none" strike="noStrike" dirty="0">
              <a:solidFill>
                <a:srgbClr val="000000"/>
              </a:solidFill>
              <a:effectLst/>
            </a:endParaRPr>
          </a:p>
          <a:p>
            <a:pPr marL="0" indent="0" algn="l">
              <a:buNone/>
            </a:pPr>
            <a:r>
              <a:rPr lang="el-GR" b="0" i="0" u="none" strike="noStrike" dirty="0">
                <a:solidFill>
                  <a:srgbClr val="000000"/>
                </a:solidFill>
                <a:effectLst/>
              </a:rPr>
              <a:t>3. Όταν είμαι εκτός σύνδεσης, δυσκολεύομαι να αντισταθώ στην παρόρμηση να μπω στο διαδίκτυο</a:t>
            </a:r>
          </a:p>
          <a:p>
            <a:pPr marL="0" indent="0">
              <a:buNone/>
            </a:pPr>
            <a:endParaRPr lang="el-GR" dirty="0"/>
          </a:p>
        </p:txBody>
      </p:sp>
    </p:spTree>
    <p:extLst>
      <p:ext uri="{BB962C8B-B14F-4D97-AF65-F5344CB8AC3E}">
        <p14:creationId xmlns:p14="http://schemas.microsoft.com/office/powerpoint/2010/main" val="895859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στιγμιότυπο οθόνης, διάγραμμα, λογισμικό&#10;&#10;Περιγραφή που δημιουργήθηκε αυτόματα">
            <a:extLst>
              <a:ext uri="{FF2B5EF4-FFF2-40B4-BE49-F238E27FC236}">
                <a16:creationId xmlns:a16="http://schemas.microsoft.com/office/drawing/2014/main" id="{9A4F2B1E-092A-AC2A-90B9-AB635E728BFD}"/>
              </a:ext>
            </a:extLst>
          </p:cNvPr>
          <p:cNvPicPr>
            <a:picLocks noGrp="1" noChangeAspect="1"/>
          </p:cNvPicPr>
          <p:nvPr>
            <p:ph idx="1"/>
          </p:nvPr>
        </p:nvPicPr>
        <p:blipFill>
          <a:blip r:embed="rId2"/>
          <a:srcRect t="17874"/>
          <a:stretch/>
        </p:blipFill>
        <p:spPr>
          <a:xfrm>
            <a:off x="1108038" y="677732"/>
            <a:ext cx="9552790" cy="5400339"/>
          </a:xfrm>
        </p:spPr>
      </p:pic>
    </p:spTree>
    <p:extLst>
      <p:ext uri="{BB962C8B-B14F-4D97-AF65-F5344CB8AC3E}">
        <p14:creationId xmlns:p14="http://schemas.microsoft.com/office/powerpoint/2010/main" val="2192774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2D228D-92B8-7B41-F572-F4DBE2A4517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ΕΥΧΑΡΙΣΤΩ ΠΟΛΥ</a:t>
            </a:r>
          </a:p>
        </p:txBody>
      </p:sp>
      <p:sp>
        <p:nvSpPr>
          <p:cNvPr id="3" name="Θέση περιεχομένου 2">
            <a:extLst>
              <a:ext uri="{FF2B5EF4-FFF2-40B4-BE49-F238E27FC236}">
                <a16:creationId xmlns:a16="http://schemas.microsoft.com/office/drawing/2014/main" id="{713CE4E5-4382-738D-625A-22FA5ED26D62}"/>
              </a:ext>
            </a:extLst>
          </p:cNvPr>
          <p:cNvSpPr>
            <a:spLocks noGrp="1"/>
          </p:cNvSpPr>
          <p:nvPr>
            <p:ph idx="1"/>
          </p:nvPr>
        </p:nvSpPr>
        <p:spPr>
          <a:xfrm>
            <a:off x="2197101" y="4078424"/>
            <a:ext cx="4978399" cy="1268128"/>
          </a:xfrm>
        </p:spPr>
        <p:txBody>
          <a:bodyPr vert="horz" lIns="91440" tIns="45720" rIns="91440" bIns="45720" rtlCol="0">
            <a:normAutofit/>
          </a:bodyPr>
          <a:lstStyle/>
          <a:p>
            <a:pPr marL="0" indent="0">
              <a:buNone/>
            </a:pPr>
            <a:r>
              <a:rPr lang="en-US" sz="2400" kern="1200" dirty="0" err="1">
                <a:solidFill>
                  <a:schemeClr val="tx1"/>
                </a:solidFill>
                <a:latin typeface="+mn-lt"/>
                <a:ea typeface="+mn-ea"/>
                <a:cs typeface="+mn-cs"/>
              </a:rPr>
              <a:t>zpilitsidou@gmail.com</a:t>
            </a:r>
            <a:endParaRPr lang="en-US" sz="2400" kern="1200" dirty="0">
              <a:solidFill>
                <a:schemeClr val="tx1"/>
              </a:solidFill>
              <a:latin typeface="+mn-lt"/>
              <a:ea typeface="+mn-ea"/>
              <a:cs typeface="+mn-cs"/>
            </a:endParaRPr>
          </a:p>
        </p:txBody>
      </p:sp>
      <p:pic>
        <p:nvPicPr>
          <p:cNvPr id="7" name="Graphic 6" descr="Ηλεκτρονικό ταχυδρομείο">
            <a:extLst>
              <a:ext uri="{FF2B5EF4-FFF2-40B4-BE49-F238E27FC236}">
                <a16:creationId xmlns:a16="http://schemas.microsoft.com/office/drawing/2014/main" id="{CC397F22-30F0-B635-1CA6-1C2F2BCB9C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Ηλεκτρονικό ταχυδρομείο">
            <a:extLst>
              <a:ext uri="{FF2B5EF4-FFF2-40B4-BE49-F238E27FC236}">
                <a16:creationId xmlns:a16="http://schemas.microsoft.com/office/drawing/2014/main" id="{D9E3651D-9D61-4F8D-9596-8C626BCFAE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8817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656EC42-1828-4599-ADEF-33A69D3562F1}"/>
              </a:ext>
            </a:extLst>
          </p:cNvPr>
          <p:cNvSpPr>
            <a:spLocks noGrp="1"/>
          </p:cNvSpPr>
          <p:nvPr>
            <p:ph type="title"/>
          </p:nvPr>
        </p:nvSpPr>
        <p:spPr>
          <a:xfrm>
            <a:off x="838200" y="365125"/>
            <a:ext cx="10515600" cy="1325563"/>
          </a:xfrm>
        </p:spPr>
        <p:txBody>
          <a:bodyPr>
            <a:normAutofit/>
          </a:bodyPr>
          <a:lstStyle/>
          <a:p>
            <a:r>
              <a:rPr lang="en-GB"/>
              <a:t>   </a:t>
            </a:r>
            <a:endParaRPr lang="el-GR" dirty="0"/>
          </a:p>
        </p:txBody>
      </p:sp>
      <p:graphicFrame>
        <p:nvGraphicFramePr>
          <p:cNvPr id="5" name="Θέση περιεχομένου 2">
            <a:extLst>
              <a:ext uri="{FF2B5EF4-FFF2-40B4-BE49-F238E27FC236}">
                <a16:creationId xmlns:a16="http://schemas.microsoft.com/office/drawing/2014/main" id="{E692DE72-8804-FD39-825F-4D7BE7A6D076}"/>
              </a:ext>
            </a:extLst>
          </p:cNvPr>
          <p:cNvGraphicFramePr>
            <a:graphicFrameLocks noGrp="1"/>
          </p:cNvGraphicFramePr>
          <p:nvPr>
            <p:ph idx="1"/>
            <p:extLst>
              <p:ext uri="{D42A27DB-BD31-4B8C-83A1-F6EECF244321}">
                <p14:modId xmlns:p14="http://schemas.microsoft.com/office/powerpoint/2010/main" val="594509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78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C042626-C221-44E2-B436-A53CD5E42115}"/>
              </a:ext>
            </a:extLst>
          </p:cNvPr>
          <p:cNvSpPr>
            <a:spLocks noGrp="1"/>
          </p:cNvSpPr>
          <p:nvPr>
            <p:ph type="title"/>
          </p:nvPr>
        </p:nvSpPr>
        <p:spPr>
          <a:xfrm>
            <a:off x="1043631" y="809898"/>
            <a:ext cx="10173010" cy="1554480"/>
          </a:xfrm>
        </p:spPr>
        <p:txBody>
          <a:bodyPr anchor="ctr">
            <a:normAutofit/>
          </a:bodyPr>
          <a:lstStyle/>
          <a:p>
            <a:r>
              <a:rPr kumimoji="0" lang="el-GR" sz="4800" b="0" i="0" u="none" strike="noStrike" kern="1200" cap="none" spc="0" normalizeH="0" baseline="0" noProof="0">
                <a:ln>
                  <a:noFill/>
                </a:ln>
                <a:effectLst/>
                <a:uLnTx/>
                <a:uFillTx/>
                <a:latin typeface="Calibri"/>
                <a:ea typeface="+mj-ea"/>
                <a:cs typeface="+mj-cs"/>
              </a:rPr>
              <a:t>Σημασία της έρευνας</a:t>
            </a:r>
            <a:endParaRPr lang="el-G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4EC25521-47E1-5A8D-21E4-9C91942991BD}"/>
              </a:ext>
            </a:extLst>
          </p:cNvPr>
          <p:cNvGraphicFramePr>
            <a:graphicFrameLocks noGrp="1"/>
          </p:cNvGraphicFramePr>
          <p:nvPr>
            <p:ph idx="1"/>
            <p:extLst>
              <p:ext uri="{D42A27DB-BD31-4B8C-83A1-F6EECF244321}">
                <p14:modId xmlns:p14="http://schemas.microsoft.com/office/powerpoint/2010/main" val="280600320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9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89C4F70-E927-4933-5170-DDF535F88CD3}"/>
              </a:ext>
            </a:extLst>
          </p:cNvPr>
          <p:cNvSpPr>
            <a:spLocks noGrp="1"/>
          </p:cNvSpPr>
          <p:nvPr>
            <p:ph type="title"/>
          </p:nvPr>
        </p:nvSpPr>
        <p:spPr>
          <a:xfrm>
            <a:off x="621792" y="1161288"/>
            <a:ext cx="3602736" cy="4526280"/>
          </a:xfrm>
        </p:spPr>
        <p:txBody>
          <a:bodyPr>
            <a:normAutofit/>
          </a:bodyPr>
          <a:lstStyle/>
          <a:p>
            <a:r>
              <a:rPr lang="en-US" sz="4000" dirty="0">
                <a:latin typeface="Calibri"/>
                <a:ea typeface="+mn-ea"/>
                <a:cs typeface="+mn-cs"/>
              </a:rPr>
              <a:t>E</a:t>
            </a:r>
            <a:r>
              <a:rPr kumimoji="0" lang="el-GR" sz="4000" b="0" i="0" u="none" strike="noStrike" kern="1200" cap="none" spc="0" normalizeH="0" baseline="0" noProof="0">
                <a:ln>
                  <a:noFill/>
                </a:ln>
                <a:effectLst/>
                <a:uLnTx/>
                <a:uFillTx/>
                <a:latin typeface="Calibri"/>
                <a:ea typeface="+mn-ea"/>
                <a:cs typeface="+mn-cs"/>
              </a:rPr>
              <a:t>ρευνητική</a:t>
            </a:r>
            <a:r>
              <a:rPr kumimoji="0" lang="el-GR" sz="4000" b="0" i="0" u="none" strike="noStrike" kern="1200" cap="none" spc="0" normalizeH="0" baseline="0" noProof="0" dirty="0">
                <a:ln>
                  <a:noFill/>
                </a:ln>
                <a:effectLst/>
                <a:uLnTx/>
                <a:uFillTx/>
                <a:latin typeface="Calibri"/>
                <a:ea typeface="+mn-ea"/>
                <a:cs typeface="+mn-cs"/>
              </a:rPr>
              <a:t> </a:t>
            </a:r>
            <a:r>
              <a:rPr kumimoji="0" lang="en-US" sz="4000" b="0" i="0" u="none" strike="noStrike" kern="1200" cap="none" spc="0" normalizeH="0" baseline="0" noProof="0" dirty="0">
                <a:ln>
                  <a:noFill/>
                </a:ln>
                <a:effectLst/>
                <a:uLnTx/>
                <a:uFillTx/>
                <a:latin typeface="Calibri"/>
                <a:ea typeface="+mn-ea"/>
                <a:cs typeface="+mn-cs"/>
              </a:rPr>
              <a:t>Y</a:t>
            </a:r>
            <a:r>
              <a:rPr kumimoji="0" lang="el-GR" sz="4000" b="0" i="0" u="none" strike="noStrike" kern="1200" cap="none" spc="0" normalizeH="0" baseline="0" noProof="0">
                <a:ln>
                  <a:noFill/>
                </a:ln>
                <a:effectLst/>
                <a:uLnTx/>
                <a:uFillTx/>
                <a:latin typeface="Calibri"/>
                <a:ea typeface="+mn-ea"/>
                <a:cs typeface="+mn-cs"/>
              </a:rPr>
              <a:t>πόθεση</a:t>
            </a:r>
            <a:endParaRPr lang="el-GR" sz="40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Θέση περιεχομένου 2">
            <a:extLst>
              <a:ext uri="{FF2B5EF4-FFF2-40B4-BE49-F238E27FC236}">
                <a16:creationId xmlns:a16="http://schemas.microsoft.com/office/drawing/2014/main" id="{69663179-D80E-D910-CAF0-FF66CF5BF531}"/>
              </a:ext>
            </a:extLst>
          </p:cNvPr>
          <p:cNvGraphicFramePr>
            <a:graphicFrameLocks noGrp="1"/>
          </p:cNvGraphicFramePr>
          <p:nvPr>
            <p:ph idx="1"/>
            <p:extLst>
              <p:ext uri="{D42A27DB-BD31-4B8C-83A1-F6EECF244321}">
                <p14:modId xmlns:p14="http://schemas.microsoft.com/office/powerpoint/2010/main" val="330134145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8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6B6F89-CBC6-DDAD-29C2-F5C581B192EA}"/>
              </a:ext>
            </a:extLst>
          </p:cNvPr>
          <p:cNvSpPr>
            <a:spLocks noGrp="1"/>
          </p:cNvSpPr>
          <p:nvPr>
            <p:ph type="title"/>
          </p:nvPr>
        </p:nvSpPr>
        <p:spPr>
          <a:xfrm>
            <a:off x="838200" y="365125"/>
            <a:ext cx="10515600" cy="915035"/>
          </a:xfrm>
        </p:spPr>
        <p:txBody>
          <a:bodyPr/>
          <a:lstStyle/>
          <a:p>
            <a:pPr algn="ctr"/>
            <a:r>
              <a:rPr lang="el-GR" dirty="0"/>
              <a:t>ΠΑΡΑΔΕΙΓΜΑ ΕΡΕΥΝΗΤΙΚΗΣ ΥΠΟΘΕΣΗΣ</a:t>
            </a:r>
          </a:p>
        </p:txBody>
      </p:sp>
      <p:sp>
        <p:nvSpPr>
          <p:cNvPr id="3" name="Θέση περιεχομένου 2">
            <a:extLst>
              <a:ext uri="{FF2B5EF4-FFF2-40B4-BE49-F238E27FC236}">
                <a16:creationId xmlns:a16="http://schemas.microsoft.com/office/drawing/2014/main" id="{5675F8B3-6298-ADE1-8FC2-89B9226063B9}"/>
              </a:ext>
            </a:extLst>
          </p:cNvPr>
          <p:cNvSpPr>
            <a:spLocks noGrp="1"/>
          </p:cNvSpPr>
          <p:nvPr>
            <p:ph idx="1"/>
          </p:nvPr>
        </p:nvSpPr>
        <p:spPr>
          <a:xfrm>
            <a:off x="838200" y="1527586"/>
            <a:ext cx="10515600" cy="4776395"/>
          </a:xfrm>
        </p:spPr>
        <p:txBody>
          <a:bodyPr>
            <a:normAutofit fontScale="92500"/>
          </a:bodyPr>
          <a:lstStyle/>
          <a:p>
            <a:r>
              <a:rPr lang="en" sz="3200" dirty="0">
                <a:effectLst/>
                <a:latin typeface="Times New Roman" panose="02020603050405020304" pitchFamily="18" charset="0"/>
                <a:cs typeface="Times New Roman" panose="02020603050405020304" pitchFamily="18" charset="0"/>
              </a:rPr>
              <a:t>H1: Using the Internet for mood regulation is a direct positive predictor of deficient self-regulation of Internet use. </a:t>
            </a:r>
            <a:endParaRPr lang="el-GR" sz="3200" dirty="0">
              <a:effectLst/>
              <a:latin typeface="Times New Roman" panose="02020603050405020304" pitchFamily="18" charset="0"/>
              <a:cs typeface="Times New Roman" panose="02020603050405020304" pitchFamily="18" charset="0"/>
            </a:endParaRPr>
          </a:p>
          <a:p>
            <a:endParaRPr lang="el-GR" sz="3200" dirty="0">
              <a:latin typeface="Times New Roman" panose="02020603050405020304" pitchFamily="18" charset="0"/>
              <a:cs typeface="Times New Roman" panose="02020603050405020304" pitchFamily="18" charset="0"/>
            </a:endParaRPr>
          </a:p>
          <a:p>
            <a:r>
              <a:rPr lang="en" sz="3600" dirty="0">
                <a:effectLst/>
                <a:latin typeface="Times New Roman" panose="02020603050405020304" pitchFamily="18" charset="0"/>
                <a:cs typeface="Times New Roman" panose="02020603050405020304" pitchFamily="18" charset="0"/>
              </a:rPr>
              <a:t>H1: Deficient self-regulation is a direct positive predictor of negative outcomes arising from one’s Internet use. </a:t>
            </a:r>
            <a:endParaRPr lang="el-GR" sz="3600" dirty="0">
              <a:latin typeface="Times New Roman" panose="02020603050405020304" pitchFamily="18" charset="0"/>
              <a:cs typeface="Times New Roman" panose="02020603050405020304" pitchFamily="18" charset="0"/>
            </a:endParaRPr>
          </a:p>
          <a:p>
            <a:endParaRPr lang="en" sz="3600" dirty="0">
              <a:latin typeface="Times New Roman" panose="02020603050405020304" pitchFamily="18" charset="0"/>
              <a:cs typeface="Times New Roman" panose="02020603050405020304" pitchFamily="18" charset="0"/>
            </a:endParaRPr>
          </a:p>
          <a:p>
            <a:r>
              <a:rPr lang="en" sz="3600" dirty="0">
                <a:effectLst/>
                <a:latin typeface="Times New Roman" panose="02020603050405020304" pitchFamily="18" charset="0"/>
                <a:cs typeface="Times New Roman" panose="02020603050405020304" pitchFamily="18" charset="0"/>
              </a:rPr>
              <a:t>H1: Preference for online social interaction is a direct positive predictor of using the Internet for mood regulation. </a:t>
            </a:r>
            <a:endParaRPr lang="en" sz="3600" dirty="0">
              <a:latin typeface="Times New Roman" panose="02020603050405020304" pitchFamily="18" charset="0"/>
              <a:cs typeface="Times New Roman" panose="02020603050405020304" pitchFamily="18" charset="0"/>
            </a:endParaRPr>
          </a:p>
          <a:p>
            <a:endParaRPr lang="en" sz="36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3426897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1002</TotalTime>
  <Words>2956</Words>
  <Application>Microsoft Macintosh PowerPoint</Application>
  <PresentationFormat>Ευρεία οθόνη</PresentationFormat>
  <Paragraphs>433</Paragraphs>
  <Slides>59</Slides>
  <Notes>26</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59</vt:i4>
      </vt:variant>
    </vt:vector>
  </HeadingPairs>
  <TitlesOfParts>
    <vt:vector size="69" baseType="lpstr">
      <vt:lpstr>ＭＳ Ｐゴシック</vt:lpstr>
      <vt:lpstr>-webkit-standard</vt:lpstr>
      <vt:lpstr>Aptos</vt:lpstr>
      <vt:lpstr>Aptos Display</vt:lpstr>
      <vt:lpstr>Arial</vt:lpstr>
      <vt:lpstr>Calibri</vt:lpstr>
      <vt:lpstr>Times New Roman</vt:lpstr>
      <vt:lpstr>Verdana</vt:lpstr>
      <vt:lpstr>Wingdings</vt:lpstr>
      <vt:lpstr>Θέμα του Office</vt:lpstr>
      <vt:lpstr>ΙΟΝΙΟ ΠΑΝΕΠΙΣΤΗΜΙΟ ΤΜΗΜΑ ΨΗΦΙΑΚΩΝ ΜΕΣΩΝ  ΚΑΙ  ΕΠΙΚΟΙΝΩΝΙΑΣ</vt:lpstr>
      <vt:lpstr>Ορισμός ποιοτικής και ποσοτικής μεθοδολογίας</vt:lpstr>
      <vt:lpstr>ΠΟΣΟΤΙΚΗ ΕΡΕΥΝΑ</vt:lpstr>
      <vt:lpstr>Η κοινωνική έρευνα ως γραμμική διαδικασία</vt:lpstr>
      <vt:lpstr>ΕΠΙΛΟΓΗ ΘΕΩΡΙΑΣ (παραδείγματα)</vt:lpstr>
      <vt:lpstr>   </vt:lpstr>
      <vt:lpstr>Σημασία της έρευνας</vt:lpstr>
      <vt:lpstr>Eρευνητική Yπόθεση</vt:lpstr>
      <vt:lpstr>ΠΑΡΑΔΕΙΓΜΑ ΕΡΕΥΝΗΤΙΚΗΣ ΥΠΟΘΕΣΗΣ</vt:lpstr>
      <vt:lpstr>Ποσοτική έρευνα</vt:lpstr>
      <vt:lpstr>Ποσοτική έρευνα</vt:lpstr>
      <vt:lpstr>ΕΠΙΔΡΑΣΗ</vt:lpstr>
      <vt:lpstr>ΣΤΑΤΙΣΤΙΚΟ ΜΟΝΤΕΛΟ</vt:lpstr>
      <vt:lpstr>ΕΡΕΥΝΑ ΣΧΕΣΗΣ ΑΙΤΙΑΣ ΑΙΤΙΑΤΟΥ</vt:lpstr>
      <vt:lpstr>ΑΝΕΞΑΡΤΗΤΗ/ ΕΞΑΡΤΗΜΕΝΗ ΜΕΤΑΒΛΗΤΗ</vt:lpstr>
      <vt:lpstr>ΣΤΟΙΧΕΙΑ ΕΡΩΤΗΜΑΤΟΛΟΓΙΟΥ</vt:lpstr>
      <vt:lpstr>ΔΟΜΗ ΕΡΩΤΗΜΑΤΟΛΟΓΙΟΥ</vt:lpstr>
      <vt:lpstr>Παρουσίαση του PowerPoint</vt:lpstr>
      <vt:lpstr>Τύποι ερωτήσεων: Ανοικτές </vt:lpstr>
      <vt:lpstr>Ερωτήσεις: Ανοικτές </vt:lpstr>
      <vt:lpstr>Ερωτήσεις: Ανοικτές </vt:lpstr>
      <vt:lpstr>Ερωτήσεις: Κλειστές </vt:lpstr>
      <vt:lpstr>Ερωτήσεις: Κλειστές </vt:lpstr>
      <vt:lpstr>Ερωτήσεις: Κλειστές </vt:lpstr>
      <vt:lpstr>Παρουσίαση του PowerPoint</vt:lpstr>
      <vt:lpstr>Τύποι ερωτήσεων</vt:lpstr>
      <vt:lpstr>Σχεδιασμός ερωτήσεων</vt:lpstr>
      <vt:lpstr>Σχεδιασμός ερωτήσεων</vt:lpstr>
      <vt:lpstr>Σχεδιασμός ερωτήσεων: Αποφυγή</vt:lpstr>
      <vt:lpstr>Σχεδιασμός ερωτήσεων: Αποφυγή</vt:lpstr>
      <vt:lpstr>Σχεδιασμός ερωτήσεων: Αποφυγή</vt:lpstr>
      <vt:lpstr>Σχεδιασμός ερωτήσεων: Αποφυγή</vt:lpstr>
      <vt:lpstr>Σχεδιασμός ερωτήσεων: Αποφυγή</vt:lpstr>
      <vt:lpstr>Σχεδιασμός ερωτήσεων: Αποφυγή</vt:lpstr>
      <vt:lpstr>Σχεδιασμός ερωτήσεων</vt:lpstr>
      <vt:lpstr>Σχεδιασμός ερωτήσεων: Διασφάλιση</vt:lpstr>
      <vt:lpstr>Σχεδιασμός ερωτήσεων: Διασφάλιση</vt:lpstr>
      <vt:lpstr>Σχεδιασμός ερωτήσεων: Διασφάλιση</vt:lpstr>
      <vt:lpstr>Σχεδιασμός ερωτήσεων: Διασφάλιση</vt:lpstr>
      <vt:lpstr>Συνήθη σφάλματα στη διατύπωση ερωτήσεων</vt:lpstr>
      <vt:lpstr>Συνήθη σφάλματα στη διατύπωση ερωτήσεων</vt:lpstr>
      <vt:lpstr>Σχεδιασμός ερωτηματολογίου</vt:lpstr>
      <vt:lpstr>Παρουσίαση του PowerPoint</vt:lpstr>
      <vt:lpstr>ΠΙΛΟΤΙΚΗ ΕΡΕΥΝΑ</vt:lpstr>
      <vt:lpstr>Κύριοι στόχοι της πιλοτικής έρευνας</vt:lpstr>
      <vt:lpstr>Πλεονεκτήματα της πιλοτικής έρευνας</vt:lpstr>
      <vt:lpstr>ΚΛΙΜΑΚΕΣ</vt:lpstr>
      <vt:lpstr>ΔΙΧΟΤΟΜΙΚΕΣ ΚΛΙΜΑΚΕΣ</vt:lpstr>
      <vt:lpstr>ΚΛΙΜΑΚΕΣ ΑΠΛΗΣ ΕΠΙΛΟΓΗΣ</vt:lpstr>
      <vt:lpstr>ΚΛΙΜΑΚΕΣ ΠΟΛΛΑΠΛΗΣ ΕΠΙΛΟΓΗΣ</vt:lpstr>
      <vt:lpstr>ΚΛΙΜΑΚΕΣ ΑΞΙΟΛΟΓΗΣΗΣ</vt:lpstr>
      <vt:lpstr>Κλίμακες Likert</vt:lpstr>
      <vt:lpstr>Μορφοποίηση μιας κλίμακας Likert</vt:lpstr>
      <vt:lpstr>Παράδειγμα έρευνας</vt:lpstr>
      <vt:lpstr>ΠΑΡΑΔΕΙΓΜΑ ΕΡΕΥΝΗΤΙΚΗΣ ΥΠΟΘΕΣΗΣ</vt:lpstr>
      <vt:lpstr>ΚΛΙΜΑΚΑ ΔΙΑΘΕΣΗΣ</vt:lpstr>
      <vt:lpstr>ΚΛΙΜΑΚΑ ΑΥΤΟΡΡΥΘΜΙΣΗΣ</vt:lpstr>
      <vt:lpstr>Παρουσίαση του PowerPoint</vt:lpstr>
      <vt:lpstr>ΕΥΧΑΡΙΣΤΩ ΠΟΛΥ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Zacharenia Pilitsidou</dc:creator>
  <cp:lastModifiedBy>Zacharenia Pilitsidou</cp:lastModifiedBy>
  <cp:revision>52</cp:revision>
  <dcterms:created xsi:type="dcterms:W3CDTF">2024-10-22T19:56:08Z</dcterms:created>
  <dcterms:modified xsi:type="dcterms:W3CDTF">2024-10-30T05:27:33Z</dcterms:modified>
</cp:coreProperties>
</file>