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4"/>
  </p:notesMasterIdLst>
  <p:sldIdLst>
    <p:sldId id="256" r:id="rId2"/>
    <p:sldId id="266" r:id="rId3"/>
    <p:sldId id="316" r:id="rId4"/>
    <p:sldId id="317" r:id="rId5"/>
    <p:sldId id="318" r:id="rId6"/>
    <p:sldId id="319" r:id="rId7"/>
    <p:sldId id="268" r:id="rId8"/>
    <p:sldId id="320" r:id="rId9"/>
    <p:sldId id="339" r:id="rId10"/>
    <p:sldId id="340" r:id="rId11"/>
    <p:sldId id="321" r:id="rId12"/>
    <p:sldId id="353" r:id="rId13"/>
    <p:sldId id="354" r:id="rId14"/>
    <p:sldId id="263" r:id="rId15"/>
    <p:sldId id="344" r:id="rId16"/>
    <p:sldId id="345" r:id="rId17"/>
    <p:sldId id="346" r:id="rId18"/>
    <p:sldId id="343" r:id="rId19"/>
    <p:sldId id="348" r:id="rId20"/>
    <p:sldId id="356" r:id="rId21"/>
    <p:sldId id="355" r:id="rId22"/>
    <p:sldId id="357" r:id="rId23"/>
    <p:sldId id="349" r:id="rId24"/>
    <p:sldId id="350" r:id="rId25"/>
    <p:sldId id="351" r:id="rId26"/>
    <p:sldId id="347" r:id="rId27"/>
    <p:sldId id="341" r:id="rId28"/>
    <p:sldId id="257" r:id="rId29"/>
    <p:sldId id="260" r:id="rId30"/>
    <p:sldId id="342" r:id="rId31"/>
    <p:sldId id="272" r:id="rId32"/>
    <p:sldId id="262" r:id="rId33"/>
    <p:sldId id="273" r:id="rId34"/>
    <p:sldId id="274" r:id="rId35"/>
    <p:sldId id="261" r:id="rId36"/>
    <p:sldId id="275" r:id="rId37"/>
    <p:sldId id="276" r:id="rId38"/>
    <p:sldId id="258" r:id="rId39"/>
    <p:sldId id="277" r:id="rId40"/>
    <p:sldId id="264" r:id="rId41"/>
    <p:sldId id="259" r:id="rId42"/>
    <p:sldId id="278" r:id="rId43"/>
    <p:sldId id="267" r:id="rId44"/>
    <p:sldId id="279" r:id="rId45"/>
    <p:sldId id="280" r:id="rId46"/>
    <p:sldId id="281" r:id="rId47"/>
    <p:sldId id="282" r:id="rId48"/>
    <p:sldId id="283" r:id="rId49"/>
    <p:sldId id="284" r:id="rId50"/>
    <p:sldId id="285" r:id="rId51"/>
    <p:sldId id="286" r:id="rId52"/>
    <p:sldId id="287" r:id="rId53"/>
    <p:sldId id="288" r:id="rId54"/>
    <p:sldId id="289" r:id="rId55"/>
    <p:sldId id="291" r:id="rId56"/>
    <p:sldId id="298" r:id="rId57"/>
    <p:sldId id="299" r:id="rId58"/>
    <p:sldId id="358" r:id="rId59"/>
    <p:sldId id="300" r:id="rId60"/>
    <p:sldId id="301" r:id="rId61"/>
    <p:sldId id="302" r:id="rId62"/>
    <p:sldId id="303" r:id="rId63"/>
    <p:sldId id="304" r:id="rId64"/>
    <p:sldId id="305" r:id="rId65"/>
    <p:sldId id="306" r:id="rId66"/>
    <p:sldId id="307" r:id="rId67"/>
    <p:sldId id="322" r:id="rId68"/>
    <p:sldId id="323" r:id="rId69"/>
    <p:sldId id="324" r:id="rId70"/>
    <p:sldId id="325" r:id="rId71"/>
    <p:sldId id="326" r:id="rId72"/>
    <p:sldId id="328" r:id="rId73"/>
    <p:sldId id="329" r:id="rId74"/>
    <p:sldId id="352" r:id="rId75"/>
    <p:sldId id="330" r:id="rId76"/>
    <p:sldId id="332" r:id="rId77"/>
    <p:sldId id="333" r:id="rId78"/>
    <p:sldId id="334" r:id="rId79"/>
    <p:sldId id="336" r:id="rId80"/>
    <p:sldId id="337" r:id="rId81"/>
    <p:sldId id="338" r:id="rId82"/>
    <p:sldId id="265" r:id="rId8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03"/>
  </p:normalViewPr>
  <p:slideViewPr>
    <p:cSldViewPr snapToGrid="0" snapToObjects="1">
      <p:cViewPr varScale="1">
        <p:scale>
          <a:sx n="104" d="100"/>
          <a:sy n="104" d="100"/>
        </p:scale>
        <p:origin x="83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notesMaster" Target="notesMasters/notesMaster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EF63DE-5F12-4C66-93AC-8961E72AE227}"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46F9076F-C335-4374-8D81-98D01338AE76}">
      <dgm:prSet/>
      <dgm:spPr/>
      <dgm:t>
        <a:bodyPr/>
        <a:lstStyle/>
        <a:p>
          <a:r>
            <a:rPr lang="el-GR" dirty="0"/>
            <a:t>Ποια είναι τα χαρακτηριστικά του ψηφιακού πολιτισμού;</a:t>
          </a:r>
          <a:endParaRPr lang="en-US" dirty="0"/>
        </a:p>
      </dgm:t>
    </dgm:pt>
    <dgm:pt modelId="{24218593-80DC-455E-A8A1-2AFB2B9EF588}" type="parTrans" cxnId="{70A1617A-F7C5-41ED-9703-D91F53534697}">
      <dgm:prSet/>
      <dgm:spPr/>
      <dgm:t>
        <a:bodyPr/>
        <a:lstStyle/>
        <a:p>
          <a:endParaRPr lang="en-US"/>
        </a:p>
      </dgm:t>
    </dgm:pt>
    <dgm:pt modelId="{CFDA7C7F-FF81-4A30-8F51-14049AC62A7D}" type="sibTrans" cxnId="{70A1617A-F7C5-41ED-9703-D91F53534697}">
      <dgm:prSet/>
      <dgm:spPr/>
      <dgm:t>
        <a:bodyPr/>
        <a:lstStyle/>
        <a:p>
          <a:endParaRPr lang="en-US"/>
        </a:p>
      </dgm:t>
    </dgm:pt>
    <dgm:pt modelId="{C8C723D1-9403-4F64-8AB1-85CF3AE03DA0}">
      <dgm:prSet/>
      <dgm:spPr/>
      <dgm:t>
        <a:bodyPr/>
        <a:lstStyle/>
        <a:p>
          <a:r>
            <a:rPr lang="el-GR" dirty="0"/>
            <a:t>Ποιες είναι οι βασικές προσεγγίσεις στην μετάβαση από τα αναλογικά στα ψηφιακά πολιτιστικά προϊόντα;</a:t>
          </a:r>
          <a:endParaRPr lang="en-US" dirty="0"/>
        </a:p>
      </dgm:t>
    </dgm:pt>
    <dgm:pt modelId="{6365E3A2-34D9-4B0F-90CD-127C883BF3FE}" type="parTrans" cxnId="{94D2DB62-8FA9-4A65-BD12-A9727BA0412B}">
      <dgm:prSet/>
      <dgm:spPr/>
      <dgm:t>
        <a:bodyPr/>
        <a:lstStyle/>
        <a:p>
          <a:endParaRPr lang="en-US"/>
        </a:p>
      </dgm:t>
    </dgm:pt>
    <dgm:pt modelId="{CB8160C0-C364-4068-B859-7E4DBFFF8725}" type="sibTrans" cxnId="{94D2DB62-8FA9-4A65-BD12-A9727BA0412B}">
      <dgm:prSet/>
      <dgm:spPr/>
      <dgm:t>
        <a:bodyPr/>
        <a:lstStyle/>
        <a:p>
          <a:endParaRPr lang="en-US"/>
        </a:p>
      </dgm:t>
    </dgm:pt>
    <dgm:pt modelId="{5BE11BDE-CD98-41C0-9267-C122477BBAC3}">
      <dgm:prSet/>
      <dgm:spPr/>
      <dgm:t>
        <a:bodyPr/>
        <a:lstStyle/>
        <a:p>
          <a:r>
            <a:rPr lang="el-GR" dirty="0"/>
            <a:t>Πώς επηρεάζεται η πολιτιστική ταυτότητα από την εξέλιξη της τεχνολογίας;</a:t>
          </a:r>
          <a:endParaRPr lang="en-US" dirty="0"/>
        </a:p>
      </dgm:t>
    </dgm:pt>
    <dgm:pt modelId="{57AAD529-16DA-4FEB-93FC-E0153497800B}" type="parTrans" cxnId="{C689B824-C3F3-4EBF-A140-D2CFBD8CCEF2}">
      <dgm:prSet/>
      <dgm:spPr/>
      <dgm:t>
        <a:bodyPr/>
        <a:lstStyle/>
        <a:p>
          <a:endParaRPr lang="en-US"/>
        </a:p>
      </dgm:t>
    </dgm:pt>
    <dgm:pt modelId="{ADDFFEE8-3BD0-457F-9036-5396B1F760A1}" type="sibTrans" cxnId="{C689B824-C3F3-4EBF-A140-D2CFBD8CCEF2}">
      <dgm:prSet/>
      <dgm:spPr/>
      <dgm:t>
        <a:bodyPr/>
        <a:lstStyle/>
        <a:p>
          <a:endParaRPr lang="en-US"/>
        </a:p>
      </dgm:t>
    </dgm:pt>
    <dgm:pt modelId="{A0F468E7-8502-445D-9ED3-03184A08DABA}">
      <dgm:prSet/>
      <dgm:spPr/>
      <dgm:t>
        <a:bodyPr/>
        <a:lstStyle/>
        <a:p>
          <a:r>
            <a:rPr lang="el-GR" dirty="0"/>
            <a:t>Πώς επηρεάζει η παγκοσμιοποίηση τη μελέτη του (ψηφιακού) πολιτισμού; </a:t>
          </a:r>
          <a:endParaRPr lang="en-US" dirty="0"/>
        </a:p>
      </dgm:t>
    </dgm:pt>
    <dgm:pt modelId="{16552563-B92D-4187-9F23-B0B3D8F28A0C}" type="parTrans" cxnId="{B84799EF-27C1-46EA-BBFD-68C8A703C1D6}">
      <dgm:prSet/>
      <dgm:spPr/>
      <dgm:t>
        <a:bodyPr/>
        <a:lstStyle/>
        <a:p>
          <a:endParaRPr lang="en-US"/>
        </a:p>
      </dgm:t>
    </dgm:pt>
    <dgm:pt modelId="{F1095155-859E-4938-A5FF-214728ABE1A9}" type="sibTrans" cxnId="{B84799EF-27C1-46EA-BBFD-68C8A703C1D6}">
      <dgm:prSet/>
      <dgm:spPr/>
      <dgm:t>
        <a:bodyPr/>
        <a:lstStyle/>
        <a:p>
          <a:endParaRPr lang="en-US"/>
        </a:p>
      </dgm:t>
    </dgm:pt>
    <dgm:pt modelId="{E504E342-5F7C-6A48-A124-AB7CE5EC4F21}" type="pres">
      <dgm:prSet presAssocID="{6DEF63DE-5F12-4C66-93AC-8961E72AE227}" presName="vert0" presStyleCnt="0">
        <dgm:presLayoutVars>
          <dgm:dir/>
          <dgm:animOne val="branch"/>
          <dgm:animLvl val="lvl"/>
        </dgm:presLayoutVars>
      </dgm:prSet>
      <dgm:spPr/>
    </dgm:pt>
    <dgm:pt modelId="{7F8FBE81-0A7B-EA4E-8231-8094392B5CD6}" type="pres">
      <dgm:prSet presAssocID="{46F9076F-C335-4374-8D81-98D01338AE76}" presName="thickLine" presStyleLbl="alignNode1" presStyleIdx="0" presStyleCnt="4"/>
      <dgm:spPr/>
    </dgm:pt>
    <dgm:pt modelId="{9565E547-CB87-BF4E-A8AC-A4E2476677AC}" type="pres">
      <dgm:prSet presAssocID="{46F9076F-C335-4374-8D81-98D01338AE76}" presName="horz1" presStyleCnt="0"/>
      <dgm:spPr/>
    </dgm:pt>
    <dgm:pt modelId="{9CAD4FE0-2122-5C45-A6B5-E481897D9428}" type="pres">
      <dgm:prSet presAssocID="{46F9076F-C335-4374-8D81-98D01338AE76}" presName="tx1" presStyleLbl="revTx" presStyleIdx="0" presStyleCnt="4"/>
      <dgm:spPr/>
    </dgm:pt>
    <dgm:pt modelId="{94F573C6-2A8B-5B4D-A8BD-F529F253DBC5}" type="pres">
      <dgm:prSet presAssocID="{46F9076F-C335-4374-8D81-98D01338AE76}" presName="vert1" presStyleCnt="0"/>
      <dgm:spPr/>
    </dgm:pt>
    <dgm:pt modelId="{F0F45D63-3AFF-594D-80B8-354CEC76B794}" type="pres">
      <dgm:prSet presAssocID="{C8C723D1-9403-4F64-8AB1-85CF3AE03DA0}" presName="thickLine" presStyleLbl="alignNode1" presStyleIdx="1" presStyleCnt="4"/>
      <dgm:spPr/>
    </dgm:pt>
    <dgm:pt modelId="{464DA496-242A-CB4E-A43C-CB0C0D901B2C}" type="pres">
      <dgm:prSet presAssocID="{C8C723D1-9403-4F64-8AB1-85CF3AE03DA0}" presName="horz1" presStyleCnt="0"/>
      <dgm:spPr/>
    </dgm:pt>
    <dgm:pt modelId="{BD71B044-AB28-8C41-8375-6E68834B1B57}" type="pres">
      <dgm:prSet presAssocID="{C8C723D1-9403-4F64-8AB1-85CF3AE03DA0}" presName="tx1" presStyleLbl="revTx" presStyleIdx="1" presStyleCnt="4"/>
      <dgm:spPr/>
    </dgm:pt>
    <dgm:pt modelId="{A4C5105C-A40C-0546-9105-C41ECD1FF2CB}" type="pres">
      <dgm:prSet presAssocID="{C8C723D1-9403-4F64-8AB1-85CF3AE03DA0}" presName="vert1" presStyleCnt="0"/>
      <dgm:spPr/>
    </dgm:pt>
    <dgm:pt modelId="{81717EC3-31C1-F941-99E2-851CACADE251}" type="pres">
      <dgm:prSet presAssocID="{5BE11BDE-CD98-41C0-9267-C122477BBAC3}" presName="thickLine" presStyleLbl="alignNode1" presStyleIdx="2" presStyleCnt="4"/>
      <dgm:spPr/>
    </dgm:pt>
    <dgm:pt modelId="{E847F5A8-5EC2-2849-A7AC-1F4849A169C0}" type="pres">
      <dgm:prSet presAssocID="{5BE11BDE-CD98-41C0-9267-C122477BBAC3}" presName="horz1" presStyleCnt="0"/>
      <dgm:spPr/>
    </dgm:pt>
    <dgm:pt modelId="{FFDB1221-9897-E342-8E46-33B203E9340F}" type="pres">
      <dgm:prSet presAssocID="{5BE11BDE-CD98-41C0-9267-C122477BBAC3}" presName="tx1" presStyleLbl="revTx" presStyleIdx="2" presStyleCnt="4"/>
      <dgm:spPr/>
    </dgm:pt>
    <dgm:pt modelId="{898A06BA-10C0-2F4C-AA66-B23B237FD26A}" type="pres">
      <dgm:prSet presAssocID="{5BE11BDE-CD98-41C0-9267-C122477BBAC3}" presName="vert1" presStyleCnt="0"/>
      <dgm:spPr/>
    </dgm:pt>
    <dgm:pt modelId="{0452E33A-5EEE-D644-A3B8-633D776E5198}" type="pres">
      <dgm:prSet presAssocID="{A0F468E7-8502-445D-9ED3-03184A08DABA}" presName="thickLine" presStyleLbl="alignNode1" presStyleIdx="3" presStyleCnt="4"/>
      <dgm:spPr/>
    </dgm:pt>
    <dgm:pt modelId="{F4F85803-E0E7-A34C-87A4-EDD379057E99}" type="pres">
      <dgm:prSet presAssocID="{A0F468E7-8502-445D-9ED3-03184A08DABA}" presName="horz1" presStyleCnt="0"/>
      <dgm:spPr/>
    </dgm:pt>
    <dgm:pt modelId="{5045246B-2E31-A742-89CE-FD0CECEBB4B3}" type="pres">
      <dgm:prSet presAssocID="{A0F468E7-8502-445D-9ED3-03184A08DABA}" presName="tx1" presStyleLbl="revTx" presStyleIdx="3" presStyleCnt="4"/>
      <dgm:spPr/>
    </dgm:pt>
    <dgm:pt modelId="{D5569090-08D2-F942-BC18-0F6A684474FE}" type="pres">
      <dgm:prSet presAssocID="{A0F468E7-8502-445D-9ED3-03184A08DABA}" presName="vert1" presStyleCnt="0"/>
      <dgm:spPr/>
    </dgm:pt>
  </dgm:ptLst>
  <dgm:cxnLst>
    <dgm:cxn modelId="{C689B824-C3F3-4EBF-A140-D2CFBD8CCEF2}" srcId="{6DEF63DE-5F12-4C66-93AC-8961E72AE227}" destId="{5BE11BDE-CD98-41C0-9267-C122477BBAC3}" srcOrd="2" destOrd="0" parTransId="{57AAD529-16DA-4FEB-93FC-E0153497800B}" sibTransId="{ADDFFEE8-3BD0-457F-9036-5396B1F760A1}"/>
    <dgm:cxn modelId="{F8DF3B2B-D4A1-444A-87C3-929B2CB59868}" type="presOf" srcId="{5BE11BDE-CD98-41C0-9267-C122477BBAC3}" destId="{FFDB1221-9897-E342-8E46-33B203E9340F}" srcOrd="0" destOrd="0" presId="urn:microsoft.com/office/officeart/2008/layout/LinedList"/>
    <dgm:cxn modelId="{94D2DB62-8FA9-4A65-BD12-A9727BA0412B}" srcId="{6DEF63DE-5F12-4C66-93AC-8961E72AE227}" destId="{C8C723D1-9403-4F64-8AB1-85CF3AE03DA0}" srcOrd="1" destOrd="0" parTransId="{6365E3A2-34D9-4B0F-90CD-127C883BF3FE}" sibTransId="{CB8160C0-C364-4068-B859-7E4DBFFF8725}"/>
    <dgm:cxn modelId="{70A1617A-F7C5-41ED-9703-D91F53534697}" srcId="{6DEF63DE-5F12-4C66-93AC-8961E72AE227}" destId="{46F9076F-C335-4374-8D81-98D01338AE76}" srcOrd="0" destOrd="0" parTransId="{24218593-80DC-455E-A8A1-2AFB2B9EF588}" sibTransId="{CFDA7C7F-FF81-4A30-8F51-14049AC62A7D}"/>
    <dgm:cxn modelId="{8A16EF81-B6A3-554A-83F4-FF5BD59DCAA7}" type="presOf" srcId="{C8C723D1-9403-4F64-8AB1-85CF3AE03DA0}" destId="{BD71B044-AB28-8C41-8375-6E68834B1B57}" srcOrd="0" destOrd="0" presId="urn:microsoft.com/office/officeart/2008/layout/LinedList"/>
    <dgm:cxn modelId="{BC65368B-9FB7-E44C-988A-C390707289E2}" type="presOf" srcId="{6DEF63DE-5F12-4C66-93AC-8961E72AE227}" destId="{E504E342-5F7C-6A48-A124-AB7CE5EC4F21}" srcOrd="0" destOrd="0" presId="urn:microsoft.com/office/officeart/2008/layout/LinedList"/>
    <dgm:cxn modelId="{377F2CBC-B98D-484F-8039-37D37622F752}" type="presOf" srcId="{A0F468E7-8502-445D-9ED3-03184A08DABA}" destId="{5045246B-2E31-A742-89CE-FD0CECEBB4B3}" srcOrd="0" destOrd="0" presId="urn:microsoft.com/office/officeart/2008/layout/LinedList"/>
    <dgm:cxn modelId="{1968D2CF-5676-9449-B486-E338A49811F4}" type="presOf" srcId="{46F9076F-C335-4374-8D81-98D01338AE76}" destId="{9CAD4FE0-2122-5C45-A6B5-E481897D9428}" srcOrd="0" destOrd="0" presId="urn:microsoft.com/office/officeart/2008/layout/LinedList"/>
    <dgm:cxn modelId="{B84799EF-27C1-46EA-BBFD-68C8A703C1D6}" srcId="{6DEF63DE-5F12-4C66-93AC-8961E72AE227}" destId="{A0F468E7-8502-445D-9ED3-03184A08DABA}" srcOrd="3" destOrd="0" parTransId="{16552563-B92D-4187-9F23-B0B3D8F28A0C}" sibTransId="{F1095155-859E-4938-A5FF-214728ABE1A9}"/>
    <dgm:cxn modelId="{384A9339-0219-DC40-943E-45C2C5884A59}" type="presParOf" srcId="{E504E342-5F7C-6A48-A124-AB7CE5EC4F21}" destId="{7F8FBE81-0A7B-EA4E-8231-8094392B5CD6}" srcOrd="0" destOrd="0" presId="urn:microsoft.com/office/officeart/2008/layout/LinedList"/>
    <dgm:cxn modelId="{E9E4E7A4-F4F7-844A-90BF-4F095C0B8213}" type="presParOf" srcId="{E504E342-5F7C-6A48-A124-AB7CE5EC4F21}" destId="{9565E547-CB87-BF4E-A8AC-A4E2476677AC}" srcOrd="1" destOrd="0" presId="urn:microsoft.com/office/officeart/2008/layout/LinedList"/>
    <dgm:cxn modelId="{058B95EA-5547-DA42-9533-9C059C3583F5}" type="presParOf" srcId="{9565E547-CB87-BF4E-A8AC-A4E2476677AC}" destId="{9CAD4FE0-2122-5C45-A6B5-E481897D9428}" srcOrd="0" destOrd="0" presId="urn:microsoft.com/office/officeart/2008/layout/LinedList"/>
    <dgm:cxn modelId="{57FF20F3-CDF8-8E41-819F-D2715369E5D4}" type="presParOf" srcId="{9565E547-CB87-BF4E-A8AC-A4E2476677AC}" destId="{94F573C6-2A8B-5B4D-A8BD-F529F253DBC5}" srcOrd="1" destOrd="0" presId="urn:microsoft.com/office/officeart/2008/layout/LinedList"/>
    <dgm:cxn modelId="{FF9223EB-2987-F740-AD57-496430AD8208}" type="presParOf" srcId="{E504E342-5F7C-6A48-A124-AB7CE5EC4F21}" destId="{F0F45D63-3AFF-594D-80B8-354CEC76B794}" srcOrd="2" destOrd="0" presId="urn:microsoft.com/office/officeart/2008/layout/LinedList"/>
    <dgm:cxn modelId="{92F5F192-2EC9-8C42-AE09-3284AC6486A7}" type="presParOf" srcId="{E504E342-5F7C-6A48-A124-AB7CE5EC4F21}" destId="{464DA496-242A-CB4E-A43C-CB0C0D901B2C}" srcOrd="3" destOrd="0" presId="urn:microsoft.com/office/officeart/2008/layout/LinedList"/>
    <dgm:cxn modelId="{39AF8EA7-53CE-5448-A07F-8BF0CB5E5701}" type="presParOf" srcId="{464DA496-242A-CB4E-A43C-CB0C0D901B2C}" destId="{BD71B044-AB28-8C41-8375-6E68834B1B57}" srcOrd="0" destOrd="0" presId="urn:microsoft.com/office/officeart/2008/layout/LinedList"/>
    <dgm:cxn modelId="{A2902D5F-2E1A-524F-9925-5523D73A7679}" type="presParOf" srcId="{464DA496-242A-CB4E-A43C-CB0C0D901B2C}" destId="{A4C5105C-A40C-0546-9105-C41ECD1FF2CB}" srcOrd="1" destOrd="0" presId="urn:microsoft.com/office/officeart/2008/layout/LinedList"/>
    <dgm:cxn modelId="{2E7C34E2-8594-E145-83DC-856DC50345D4}" type="presParOf" srcId="{E504E342-5F7C-6A48-A124-AB7CE5EC4F21}" destId="{81717EC3-31C1-F941-99E2-851CACADE251}" srcOrd="4" destOrd="0" presId="urn:microsoft.com/office/officeart/2008/layout/LinedList"/>
    <dgm:cxn modelId="{1830D644-60D2-F148-AB00-0CBD1075A0D2}" type="presParOf" srcId="{E504E342-5F7C-6A48-A124-AB7CE5EC4F21}" destId="{E847F5A8-5EC2-2849-A7AC-1F4849A169C0}" srcOrd="5" destOrd="0" presId="urn:microsoft.com/office/officeart/2008/layout/LinedList"/>
    <dgm:cxn modelId="{DD09B58F-346E-D843-80D4-CC086C1D4A36}" type="presParOf" srcId="{E847F5A8-5EC2-2849-A7AC-1F4849A169C0}" destId="{FFDB1221-9897-E342-8E46-33B203E9340F}" srcOrd="0" destOrd="0" presId="urn:microsoft.com/office/officeart/2008/layout/LinedList"/>
    <dgm:cxn modelId="{F5D05C25-2626-3B41-9A0D-47050CCF4658}" type="presParOf" srcId="{E847F5A8-5EC2-2849-A7AC-1F4849A169C0}" destId="{898A06BA-10C0-2F4C-AA66-B23B237FD26A}" srcOrd="1" destOrd="0" presId="urn:microsoft.com/office/officeart/2008/layout/LinedList"/>
    <dgm:cxn modelId="{BAA47A4B-16B6-E347-9EE8-75642FF60032}" type="presParOf" srcId="{E504E342-5F7C-6A48-A124-AB7CE5EC4F21}" destId="{0452E33A-5EEE-D644-A3B8-633D776E5198}" srcOrd="6" destOrd="0" presId="urn:microsoft.com/office/officeart/2008/layout/LinedList"/>
    <dgm:cxn modelId="{F4179F81-2396-E343-873A-CAD76A58B5EC}" type="presParOf" srcId="{E504E342-5F7C-6A48-A124-AB7CE5EC4F21}" destId="{F4F85803-E0E7-A34C-87A4-EDD379057E99}" srcOrd="7" destOrd="0" presId="urn:microsoft.com/office/officeart/2008/layout/LinedList"/>
    <dgm:cxn modelId="{51588BE9-4A77-6347-A6F0-F939FAE5E62B}" type="presParOf" srcId="{F4F85803-E0E7-A34C-87A4-EDD379057E99}" destId="{5045246B-2E31-A742-89CE-FD0CECEBB4B3}" srcOrd="0" destOrd="0" presId="urn:microsoft.com/office/officeart/2008/layout/LinedList"/>
    <dgm:cxn modelId="{63C68ECA-2101-714D-9CB7-7CDC9BAF61FC}" type="presParOf" srcId="{F4F85803-E0E7-A34C-87A4-EDD379057E99}" destId="{D5569090-08D2-F942-BC18-0F6A684474F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7F12700-905F-4E6E-A56D-9D5228D3040A}"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739DBFA7-790E-47BF-962E-CC27F616E98D}">
      <dgm:prSet/>
      <dgm:spPr/>
      <dgm:t>
        <a:bodyPr/>
        <a:lstStyle/>
        <a:p>
          <a:r>
            <a:rPr lang="en-GB" b="1" dirty="0"/>
            <a:t>Serious Games</a:t>
          </a:r>
          <a:r>
            <a:rPr lang="el-GR" b="1" dirty="0"/>
            <a:t> / Εκπαιδευτικά / Πολιτιστικά Παιχνίδια</a:t>
          </a:r>
          <a:r>
            <a:rPr lang="el-GR" dirty="0"/>
            <a:t>: παιχνίδια που έχουν κύριο στόχο τη μάθηση, τη διάδοση πολιτισμού, ή την κοινωνική αλλαγή, όχι απλώς διασκέδαση. Παράδειγμα - </a:t>
          </a:r>
          <a:r>
            <a:rPr lang="en-GB" b="0" dirty="0"/>
            <a:t>Assassin’s Creed Discovery Tours</a:t>
          </a:r>
          <a:r>
            <a:rPr lang="el-GR" b="0" dirty="0"/>
            <a:t> (αρχαίες πόλεις)</a:t>
          </a:r>
          <a:endParaRPr lang="en-US" b="0" dirty="0"/>
        </a:p>
      </dgm:t>
    </dgm:pt>
    <dgm:pt modelId="{9E4DDF75-6676-4D9D-8C53-E7EF08A346E3}" type="parTrans" cxnId="{6F4C0B12-D0D1-483E-8589-34383905A97E}">
      <dgm:prSet/>
      <dgm:spPr/>
      <dgm:t>
        <a:bodyPr/>
        <a:lstStyle/>
        <a:p>
          <a:endParaRPr lang="en-US"/>
        </a:p>
      </dgm:t>
    </dgm:pt>
    <dgm:pt modelId="{AD2190EF-633D-4131-8DA1-64EC724A4DDE}" type="sibTrans" cxnId="{6F4C0B12-D0D1-483E-8589-34383905A97E}">
      <dgm:prSet/>
      <dgm:spPr/>
      <dgm:t>
        <a:bodyPr/>
        <a:lstStyle/>
        <a:p>
          <a:endParaRPr lang="en-US"/>
        </a:p>
      </dgm:t>
    </dgm:pt>
    <dgm:pt modelId="{7E4E6C94-8BA5-46E6-B8C2-109396466062}">
      <dgm:prSet/>
      <dgm:spPr/>
      <dgm:t>
        <a:bodyPr/>
        <a:lstStyle/>
        <a:p>
          <a:r>
            <a:rPr lang="en-GB" b="1" dirty="0"/>
            <a:t>Gamification</a:t>
          </a:r>
          <a:r>
            <a:rPr lang="el-GR" dirty="0"/>
            <a:t>: χρήση στοιχείων παιχνιδιού (π.χ. </a:t>
          </a:r>
          <a:r>
            <a:rPr lang="en-GB" dirty="0"/>
            <a:t>badges</a:t>
          </a:r>
          <a:r>
            <a:rPr lang="el-GR" dirty="0"/>
            <a:t>, </a:t>
          </a:r>
          <a:r>
            <a:rPr lang="en-GB" dirty="0"/>
            <a:t>challenges</a:t>
          </a:r>
          <a:r>
            <a:rPr lang="el-GR" dirty="0"/>
            <a:t>) σε περιβάλλοντα πολιτισμού (μουσεία, ξεναγήσεις, περιηγήσεις πόλης) για ενίσχυση της αλληλεπίδρασης</a:t>
          </a:r>
          <a:endParaRPr lang="en-US" dirty="0"/>
        </a:p>
      </dgm:t>
    </dgm:pt>
    <dgm:pt modelId="{B9BEDBE9-0990-43E2-8845-F776B2089288}" type="parTrans" cxnId="{3EA44892-3127-4296-AF47-954EE9D79E8F}">
      <dgm:prSet/>
      <dgm:spPr/>
      <dgm:t>
        <a:bodyPr/>
        <a:lstStyle/>
        <a:p>
          <a:endParaRPr lang="en-US"/>
        </a:p>
      </dgm:t>
    </dgm:pt>
    <dgm:pt modelId="{24A53D9E-72DE-4AA1-9D38-E0B610B154F5}" type="sibTrans" cxnId="{3EA44892-3127-4296-AF47-954EE9D79E8F}">
      <dgm:prSet/>
      <dgm:spPr/>
      <dgm:t>
        <a:bodyPr/>
        <a:lstStyle/>
        <a:p>
          <a:endParaRPr lang="en-US"/>
        </a:p>
      </dgm:t>
    </dgm:pt>
    <dgm:pt modelId="{1EE11C9D-35CF-49E1-8753-D60FAD777B10}">
      <dgm:prSet/>
      <dgm:spPr/>
      <dgm:t>
        <a:bodyPr/>
        <a:lstStyle/>
        <a:p>
          <a:r>
            <a:rPr lang="el-GR" b="1" dirty="0"/>
            <a:t>Διαδραστικότητα</a:t>
          </a:r>
          <a:r>
            <a:rPr lang="el-GR" dirty="0"/>
            <a:t>: εμπλοκή του χρήστη ενεργά — επιλογές, εξερεύνηση, επίλυση γρίφων, χρήση αισθητήρων, </a:t>
          </a:r>
          <a:r>
            <a:rPr lang="en-GB" dirty="0"/>
            <a:t>AR</a:t>
          </a:r>
          <a:r>
            <a:rPr lang="el-GR" dirty="0"/>
            <a:t>/</a:t>
          </a:r>
          <a:r>
            <a:rPr lang="en-GB" dirty="0"/>
            <a:t>VR</a:t>
          </a:r>
          <a:r>
            <a:rPr lang="el-GR" dirty="0"/>
            <a:t>, παιχνίδια βάσει τοποθεσίας (</a:t>
          </a:r>
          <a:r>
            <a:rPr lang="en-GB" dirty="0"/>
            <a:t>location</a:t>
          </a:r>
          <a:r>
            <a:rPr lang="el-GR" dirty="0"/>
            <a:t>-</a:t>
          </a:r>
          <a:r>
            <a:rPr lang="en-GB" dirty="0"/>
            <a:t>based</a:t>
          </a:r>
          <a:r>
            <a:rPr lang="el-GR" dirty="0"/>
            <a:t>).</a:t>
          </a:r>
          <a:endParaRPr lang="en-US" dirty="0"/>
        </a:p>
      </dgm:t>
    </dgm:pt>
    <dgm:pt modelId="{1AB79860-ADCC-4928-BDCC-E1C937EC3F5F}" type="parTrans" cxnId="{B33EAD67-D5AD-46CB-8DD9-7E16541588D6}">
      <dgm:prSet/>
      <dgm:spPr/>
      <dgm:t>
        <a:bodyPr/>
        <a:lstStyle/>
        <a:p>
          <a:endParaRPr lang="en-US"/>
        </a:p>
      </dgm:t>
    </dgm:pt>
    <dgm:pt modelId="{0DBBE60F-1930-47E1-8C15-12B53E36F7AC}" type="sibTrans" cxnId="{B33EAD67-D5AD-46CB-8DD9-7E16541588D6}">
      <dgm:prSet/>
      <dgm:spPr/>
      <dgm:t>
        <a:bodyPr/>
        <a:lstStyle/>
        <a:p>
          <a:endParaRPr lang="en-US"/>
        </a:p>
      </dgm:t>
    </dgm:pt>
    <dgm:pt modelId="{5198E101-C690-48A9-BFC0-51D97383DFCD}">
      <dgm:prSet/>
      <dgm:spPr/>
      <dgm:t>
        <a:bodyPr/>
        <a:lstStyle/>
        <a:p>
          <a:r>
            <a:rPr lang="el-GR" b="1" dirty="0"/>
            <a:t>Εμπειρία χρήστη (</a:t>
          </a:r>
          <a:r>
            <a:rPr lang="en-GB" b="1" dirty="0"/>
            <a:t>User Experience</a:t>
          </a:r>
          <a:r>
            <a:rPr lang="el-GR" b="1" dirty="0"/>
            <a:t>, </a:t>
          </a:r>
          <a:r>
            <a:rPr lang="en-GB" b="1" dirty="0"/>
            <a:t>UX</a:t>
          </a:r>
          <a:r>
            <a:rPr lang="el-GR" b="1" dirty="0"/>
            <a:t>)</a:t>
          </a:r>
          <a:r>
            <a:rPr lang="el-GR" dirty="0"/>
            <a:t> στον πολιτισμό: πώς αισθάνεται ο επισκέπτης / παίκτης, πόσο εύκολα κατανοεί τους κανόνες, πόσο διασκεδαστικό / εκπαιδευτικό είναι.</a:t>
          </a:r>
          <a:endParaRPr lang="en-US" dirty="0"/>
        </a:p>
      </dgm:t>
    </dgm:pt>
    <dgm:pt modelId="{CEA4203F-5DA1-456B-83E2-6C8F3E140C6D}" type="parTrans" cxnId="{0E650C01-7549-4C6B-8C27-CD3C14F7517B}">
      <dgm:prSet/>
      <dgm:spPr/>
      <dgm:t>
        <a:bodyPr/>
        <a:lstStyle/>
        <a:p>
          <a:endParaRPr lang="en-US"/>
        </a:p>
      </dgm:t>
    </dgm:pt>
    <dgm:pt modelId="{44FF4351-572F-4292-9C2C-3076D6679E1F}" type="sibTrans" cxnId="{0E650C01-7549-4C6B-8C27-CD3C14F7517B}">
      <dgm:prSet/>
      <dgm:spPr/>
      <dgm:t>
        <a:bodyPr/>
        <a:lstStyle/>
        <a:p>
          <a:endParaRPr lang="en-US"/>
        </a:p>
      </dgm:t>
    </dgm:pt>
    <dgm:pt modelId="{C76FCBA8-B919-6D48-8CF6-3A0781E69A40}" type="pres">
      <dgm:prSet presAssocID="{27F12700-905F-4E6E-A56D-9D5228D3040A}" presName="vert0" presStyleCnt="0">
        <dgm:presLayoutVars>
          <dgm:dir/>
          <dgm:animOne val="branch"/>
          <dgm:animLvl val="lvl"/>
        </dgm:presLayoutVars>
      </dgm:prSet>
      <dgm:spPr/>
    </dgm:pt>
    <dgm:pt modelId="{BE513F18-1301-7F46-BF01-CFFD96F223EF}" type="pres">
      <dgm:prSet presAssocID="{739DBFA7-790E-47BF-962E-CC27F616E98D}" presName="thickLine" presStyleLbl="alignNode1" presStyleIdx="0" presStyleCnt="4"/>
      <dgm:spPr/>
    </dgm:pt>
    <dgm:pt modelId="{BA8AF715-7847-434D-B23E-220D018D1C7E}" type="pres">
      <dgm:prSet presAssocID="{739DBFA7-790E-47BF-962E-CC27F616E98D}" presName="horz1" presStyleCnt="0"/>
      <dgm:spPr/>
    </dgm:pt>
    <dgm:pt modelId="{68DBEF0C-EB17-5947-8867-326C6CE989DC}" type="pres">
      <dgm:prSet presAssocID="{739DBFA7-790E-47BF-962E-CC27F616E98D}" presName="tx1" presStyleLbl="revTx" presStyleIdx="0" presStyleCnt="4"/>
      <dgm:spPr/>
    </dgm:pt>
    <dgm:pt modelId="{7525D45B-BA22-D84E-B2DD-0D55BCBEBC9E}" type="pres">
      <dgm:prSet presAssocID="{739DBFA7-790E-47BF-962E-CC27F616E98D}" presName="vert1" presStyleCnt="0"/>
      <dgm:spPr/>
    </dgm:pt>
    <dgm:pt modelId="{B22C8BEB-8329-D144-86A3-1830A0847443}" type="pres">
      <dgm:prSet presAssocID="{7E4E6C94-8BA5-46E6-B8C2-109396466062}" presName="thickLine" presStyleLbl="alignNode1" presStyleIdx="1" presStyleCnt="4"/>
      <dgm:spPr/>
    </dgm:pt>
    <dgm:pt modelId="{EFB58B50-3F4B-0C4A-A263-01B6480343D1}" type="pres">
      <dgm:prSet presAssocID="{7E4E6C94-8BA5-46E6-B8C2-109396466062}" presName="horz1" presStyleCnt="0"/>
      <dgm:spPr/>
    </dgm:pt>
    <dgm:pt modelId="{4E4358DC-FACF-5245-88FD-FDA393276D7A}" type="pres">
      <dgm:prSet presAssocID="{7E4E6C94-8BA5-46E6-B8C2-109396466062}" presName="tx1" presStyleLbl="revTx" presStyleIdx="1" presStyleCnt="4"/>
      <dgm:spPr/>
    </dgm:pt>
    <dgm:pt modelId="{0A44A122-D751-0B4F-A40C-1B1A7EB64A60}" type="pres">
      <dgm:prSet presAssocID="{7E4E6C94-8BA5-46E6-B8C2-109396466062}" presName="vert1" presStyleCnt="0"/>
      <dgm:spPr/>
    </dgm:pt>
    <dgm:pt modelId="{2C24964E-FB22-BC43-B8F0-F7C3CD9199EF}" type="pres">
      <dgm:prSet presAssocID="{1EE11C9D-35CF-49E1-8753-D60FAD777B10}" presName="thickLine" presStyleLbl="alignNode1" presStyleIdx="2" presStyleCnt="4"/>
      <dgm:spPr/>
    </dgm:pt>
    <dgm:pt modelId="{F45B4427-C5E7-C14F-A29E-F367FA425F39}" type="pres">
      <dgm:prSet presAssocID="{1EE11C9D-35CF-49E1-8753-D60FAD777B10}" presName="horz1" presStyleCnt="0"/>
      <dgm:spPr/>
    </dgm:pt>
    <dgm:pt modelId="{7969356D-6CEA-1949-84A1-F7ABDDE01D0C}" type="pres">
      <dgm:prSet presAssocID="{1EE11C9D-35CF-49E1-8753-D60FAD777B10}" presName="tx1" presStyleLbl="revTx" presStyleIdx="2" presStyleCnt="4"/>
      <dgm:spPr/>
    </dgm:pt>
    <dgm:pt modelId="{F71EF60C-59F3-3E4C-9794-CD6BAF677236}" type="pres">
      <dgm:prSet presAssocID="{1EE11C9D-35CF-49E1-8753-D60FAD777B10}" presName="vert1" presStyleCnt="0"/>
      <dgm:spPr/>
    </dgm:pt>
    <dgm:pt modelId="{839BF4F5-1612-1E43-8614-A29232E29ABE}" type="pres">
      <dgm:prSet presAssocID="{5198E101-C690-48A9-BFC0-51D97383DFCD}" presName="thickLine" presStyleLbl="alignNode1" presStyleIdx="3" presStyleCnt="4"/>
      <dgm:spPr/>
    </dgm:pt>
    <dgm:pt modelId="{55C3C0EB-8695-9441-B63F-A4AB7C61ED88}" type="pres">
      <dgm:prSet presAssocID="{5198E101-C690-48A9-BFC0-51D97383DFCD}" presName="horz1" presStyleCnt="0"/>
      <dgm:spPr/>
    </dgm:pt>
    <dgm:pt modelId="{57964490-0144-DE4E-80FA-AF6571752F67}" type="pres">
      <dgm:prSet presAssocID="{5198E101-C690-48A9-BFC0-51D97383DFCD}" presName="tx1" presStyleLbl="revTx" presStyleIdx="3" presStyleCnt="4"/>
      <dgm:spPr/>
    </dgm:pt>
    <dgm:pt modelId="{4A6DA4EE-2F79-9D48-A4B3-C98CEC74A973}" type="pres">
      <dgm:prSet presAssocID="{5198E101-C690-48A9-BFC0-51D97383DFCD}" presName="vert1" presStyleCnt="0"/>
      <dgm:spPr/>
    </dgm:pt>
  </dgm:ptLst>
  <dgm:cxnLst>
    <dgm:cxn modelId="{0E650C01-7549-4C6B-8C27-CD3C14F7517B}" srcId="{27F12700-905F-4E6E-A56D-9D5228D3040A}" destId="{5198E101-C690-48A9-BFC0-51D97383DFCD}" srcOrd="3" destOrd="0" parTransId="{CEA4203F-5DA1-456B-83E2-6C8F3E140C6D}" sibTransId="{44FF4351-572F-4292-9C2C-3076D6679E1F}"/>
    <dgm:cxn modelId="{6F4C0B12-D0D1-483E-8589-34383905A97E}" srcId="{27F12700-905F-4E6E-A56D-9D5228D3040A}" destId="{739DBFA7-790E-47BF-962E-CC27F616E98D}" srcOrd="0" destOrd="0" parTransId="{9E4DDF75-6676-4D9D-8C53-E7EF08A346E3}" sibTransId="{AD2190EF-633D-4131-8DA1-64EC724A4DDE}"/>
    <dgm:cxn modelId="{1BC49B35-FF9D-4D49-B22E-43DE2FDD658C}" type="presOf" srcId="{739DBFA7-790E-47BF-962E-CC27F616E98D}" destId="{68DBEF0C-EB17-5947-8867-326C6CE989DC}" srcOrd="0" destOrd="0" presId="urn:microsoft.com/office/officeart/2008/layout/LinedList"/>
    <dgm:cxn modelId="{B33EAD67-D5AD-46CB-8DD9-7E16541588D6}" srcId="{27F12700-905F-4E6E-A56D-9D5228D3040A}" destId="{1EE11C9D-35CF-49E1-8753-D60FAD777B10}" srcOrd="2" destOrd="0" parTransId="{1AB79860-ADCC-4928-BDCC-E1C937EC3F5F}" sibTransId="{0DBBE60F-1930-47E1-8C15-12B53E36F7AC}"/>
    <dgm:cxn modelId="{101CD78F-CBC3-7A47-8936-0C04F505049E}" type="presOf" srcId="{7E4E6C94-8BA5-46E6-B8C2-109396466062}" destId="{4E4358DC-FACF-5245-88FD-FDA393276D7A}" srcOrd="0" destOrd="0" presId="urn:microsoft.com/office/officeart/2008/layout/LinedList"/>
    <dgm:cxn modelId="{3EA44892-3127-4296-AF47-954EE9D79E8F}" srcId="{27F12700-905F-4E6E-A56D-9D5228D3040A}" destId="{7E4E6C94-8BA5-46E6-B8C2-109396466062}" srcOrd="1" destOrd="0" parTransId="{B9BEDBE9-0990-43E2-8845-F776B2089288}" sibTransId="{24A53D9E-72DE-4AA1-9D38-E0B610B154F5}"/>
    <dgm:cxn modelId="{F472709C-2B6D-EE48-9F42-A53D67A0A01E}" type="presOf" srcId="{1EE11C9D-35CF-49E1-8753-D60FAD777B10}" destId="{7969356D-6CEA-1949-84A1-F7ABDDE01D0C}" srcOrd="0" destOrd="0" presId="urn:microsoft.com/office/officeart/2008/layout/LinedList"/>
    <dgm:cxn modelId="{0EBD049E-2A5C-D944-AE46-B4B5198DAC4D}" type="presOf" srcId="{5198E101-C690-48A9-BFC0-51D97383DFCD}" destId="{57964490-0144-DE4E-80FA-AF6571752F67}" srcOrd="0" destOrd="0" presId="urn:microsoft.com/office/officeart/2008/layout/LinedList"/>
    <dgm:cxn modelId="{640CA0C8-8ED2-4343-9603-002451E87DC8}" type="presOf" srcId="{27F12700-905F-4E6E-A56D-9D5228D3040A}" destId="{C76FCBA8-B919-6D48-8CF6-3A0781E69A40}" srcOrd="0" destOrd="0" presId="urn:microsoft.com/office/officeart/2008/layout/LinedList"/>
    <dgm:cxn modelId="{7C9E32E5-5E0C-CC47-999C-16BBF9F8A2E6}" type="presParOf" srcId="{C76FCBA8-B919-6D48-8CF6-3A0781E69A40}" destId="{BE513F18-1301-7F46-BF01-CFFD96F223EF}" srcOrd="0" destOrd="0" presId="urn:microsoft.com/office/officeart/2008/layout/LinedList"/>
    <dgm:cxn modelId="{541F5D77-ACAE-0F49-B1B0-BEB2B97D1893}" type="presParOf" srcId="{C76FCBA8-B919-6D48-8CF6-3A0781E69A40}" destId="{BA8AF715-7847-434D-B23E-220D018D1C7E}" srcOrd="1" destOrd="0" presId="urn:microsoft.com/office/officeart/2008/layout/LinedList"/>
    <dgm:cxn modelId="{1DD1A71C-05AA-0747-A148-6F3A1C601FEC}" type="presParOf" srcId="{BA8AF715-7847-434D-B23E-220D018D1C7E}" destId="{68DBEF0C-EB17-5947-8867-326C6CE989DC}" srcOrd="0" destOrd="0" presId="urn:microsoft.com/office/officeart/2008/layout/LinedList"/>
    <dgm:cxn modelId="{857E79FE-620D-E84F-8AC6-3DB3F12D7D7E}" type="presParOf" srcId="{BA8AF715-7847-434D-B23E-220D018D1C7E}" destId="{7525D45B-BA22-D84E-B2DD-0D55BCBEBC9E}" srcOrd="1" destOrd="0" presId="urn:microsoft.com/office/officeart/2008/layout/LinedList"/>
    <dgm:cxn modelId="{6BF7A4D0-363F-ED43-B78B-9B0DAD9703D3}" type="presParOf" srcId="{C76FCBA8-B919-6D48-8CF6-3A0781E69A40}" destId="{B22C8BEB-8329-D144-86A3-1830A0847443}" srcOrd="2" destOrd="0" presId="urn:microsoft.com/office/officeart/2008/layout/LinedList"/>
    <dgm:cxn modelId="{357BD90D-C42A-FD42-9051-FCB12E963077}" type="presParOf" srcId="{C76FCBA8-B919-6D48-8CF6-3A0781E69A40}" destId="{EFB58B50-3F4B-0C4A-A263-01B6480343D1}" srcOrd="3" destOrd="0" presId="urn:microsoft.com/office/officeart/2008/layout/LinedList"/>
    <dgm:cxn modelId="{34B49305-4AD7-A04A-B955-5ECA87424017}" type="presParOf" srcId="{EFB58B50-3F4B-0C4A-A263-01B6480343D1}" destId="{4E4358DC-FACF-5245-88FD-FDA393276D7A}" srcOrd="0" destOrd="0" presId="urn:microsoft.com/office/officeart/2008/layout/LinedList"/>
    <dgm:cxn modelId="{77607671-255D-A145-BC78-239021566755}" type="presParOf" srcId="{EFB58B50-3F4B-0C4A-A263-01B6480343D1}" destId="{0A44A122-D751-0B4F-A40C-1B1A7EB64A60}" srcOrd="1" destOrd="0" presId="urn:microsoft.com/office/officeart/2008/layout/LinedList"/>
    <dgm:cxn modelId="{877C1EB7-81F4-C74E-B74F-6E0221A054ED}" type="presParOf" srcId="{C76FCBA8-B919-6D48-8CF6-3A0781E69A40}" destId="{2C24964E-FB22-BC43-B8F0-F7C3CD9199EF}" srcOrd="4" destOrd="0" presId="urn:microsoft.com/office/officeart/2008/layout/LinedList"/>
    <dgm:cxn modelId="{ECD14E4F-AE85-AA4A-971F-73C13F76CEAB}" type="presParOf" srcId="{C76FCBA8-B919-6D48-8CF6-3A0781E69A40}" destId="{F45B4427-C5E7-C14F-A29E-F367FA425F39}" srcOrd="5" destOrd="0" presId="urn:microsoft.com/office/officeart/2008/layout/LinedList"/>
    <dgm:cxn modelId="{CEFF3B88-AF03-5545-B6FA-673BB251E249}" type="presParOf" srcId="{F45B4427-C5E7-C14F-A29E-F367FA425F39}" destId="{7969356D-6CEA-1949-84A1-F7ABDDE01D0C}" srcOrd="0" destOrd="0" presId="urn:microsoft.com/office/officeart/2008/layout/LinedList"/>
    <dgm:cxn modelId="{9D268EEA-1D51-4E43-8A5B-27B14A8B6578}" type="presParOf" srcId="{F45B4427-C5E7-C14F-A29E-F367FA425F39}" destId="{F71EF60C-59F3-3E4C-9794-CD6BAF677236}" srcOrd="1" destOrd="0" presId="urn:microsoft.com/office/officeart/2008/layout/LinedList"/>
    <dgm:cxn modelId="{EF92FA80-3363-694C-84C3-F28A60D334CF}" type="presParOf" srcId="{C76FCBA8-B919-6D48-8CF6-3A0781E69A40}" destId="{839BF4F5-1612-1E43-8614-A29232E29ABE}" srcOrd="6" destOrd="0" presId="urn:microsoft.com/office/officeart/2008/layout/LinedList"/>
    <dgm:cxn modelId="{E2981430-BCDD-B446-A112-D4F2589B5445}" type="presParOf" srcId="{C76FCBA8-B919-6D48-8CF6-3A0781E69A40}" destId="{55C3C0EB-8695-9441-B63F-A4AB7C61ED88}" srcOrd="7" destOrd="0" presId="urn:microsoft.com/office/officeart/2008/layout/LinedList"/>
    <dgm:cxn modelId="{8CF1EB24-6D2B-A34E-A333-70F71E4C5864}" type="presParOf" srcId="{55C3C0EB-8695-9441-B63F-A4AB7C61ED88}" destId="{57964490-0144-DE4E-80FA-AF6571752F67}" srcOrd="0" destOrd="0" presId="urn:microsoft.com/office/officeart/2008/layout/LinedList"/>
    <dgm:cxn modelId="{FD4D1E5D-6B6A-1B47-BCB7-404B8AEB225A}" type="presParOf" srcId="{55C3C0EB-8695-9441-B63F-A4AB7C61ED88}" destId="{4A6DA4EE-2F79-9D48-A4B3-C98CEC74A97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7F12700-905F-4E6E-A56D-9D5228D3040A}"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739DBFA7-790E-47BF-962E-CC27F616E98D}">
      <dgm:prSet/>
      <dgm:spPr/>
      <dgm:t>
        <a:bodyPr/>
        <a:lstStyle/>
        <a:p>
          <a:r>
            <a:rPr lang="el-GR" b="1" dirty="0"/>
            <a:t>Αφήγηση (</a:t>
          </a:r>
          <a:r>
            <a:rPr lang="en-GB" b="1" dirty="0"/>
            <a:t>Narrative</a:t>
          </a:r>
          <a:r>
            <a:rPr lang="el-GR" b="1" dirty="0"/>
            <a:t>) &amp; Πολιτιστική ταυτότητα</a:t>
          </a:r>
          <a:r>
            <a:rPr lang="el-GR" dirty="0"/>
            <a:t>: ιστορίες που συνδέονται με τον τόπο, το παρελθόν, παραδόσεις. Πώς να γίνει σεβαστή η πολιτιστική κληρονομιά ενώ παραμένει ελκυστική.</a:t>
          </a:r>
          <a:endParaRPr lang="en-US" dirty="0"/>
        </a:p>
      </dgm:t>
    </dgm:pt>
    <dgm:pt modelId="{9E4DDF75-6676-4D9D-8C53-E7EF08A346E3}" type="parTrans" cxnId="{6F4C0B12-D0D1-483E-8589-34383905A97E}">
      <dgm:prSet/>
      <dgm:spPr/>
      <dgm:t>
        <a:bodyPr/>
        <a:lstStyle/>
        <a:p>
          <a:endParaRPr lang="en-US"/>
        </a:p>
      </dgm:t>
    </dgm:pt>
    <dgm:pt modelId="{AD2190EF-633D-4131-8DA1-64EC724A4DDE}" type="sibTrans" cxnId="{6F4C0B12-D0D1-483E-8589-34383905A97E}">
      <dgm:prSet/>
      <dgm:spPr/>
      <dgm:t>
        <a:bodyPr/>
        <a:lstStyle/>
        <a:p>
          <a:endParaRPr lang="en-US"/>
        </a:p>
      </dgm:t>
    </dgm:pt>
    <dgm:pt modelId="{7E4E6C94-8BA5-46E6-B8C2-109396466062}">
      <dgm:prSet/>
      <dgm:spPr/>
      <dgm:t>
        <a:bodyPr/>
        <a:lstStyle/>
        <a:p>
          <a:r>
            <a:rPr lang="el-GR" b="1" dirty="0"/>
            <a:t>Τεχνολογίες</a:t>
          </a:r>
          <a:r>
            <a:rPr lang="el-GR" dirty="0"/>
            <a:t>: </a:t>
          </a:r>
          <a:r>
            <a:rPr lang="en-GB" dirty="0"/>
            <a:t>mobile apps</a:t>
          </a:r>
          <a:r>
            <a:rPr lang="el-GR" dirty="0"/>
            <a:t>, </a:t>
          </a:r>
          <a:r>
            <a:rPr lang="en-GB" dirty="0"/>
            <a:t>AR</a:t>
          </a:r>
          <a:r>
            <a:rPr lang="el-GR" dirty="0"/>
            <a:t> (επαυξημένη πραγματικότητα), </a:t>
          </a:r>
          <a:r>
            <a:rPr lang="en-GB" dirty="0"/>
            <a:t>VR</a:t>
          </a:r>
          <a:r>
            <a:rPr lang="el-GR" dirty="0"/>
            <a:t> (εικονική πραγματικότητα), πλατφόρμες </a:t>
          </a:r>
          <a:r>
            <a:rPr lang="en-GB" dirty="0"/>
            <a:t>wander</a:t>
          </a:r>
          <a:r>
            <a:rPr lang="el-GR" dirty="0"/>
            <a:t> / </a:t>
          </a:r>
          <a:r>
            <a:rPr lang="en-GB" dirty="0"/>
            <a:t>trail games</a:t>
          </a:r>
          <a:r>
            <a:rPr lang="el-GR" dirty="0"/>
            <a:t> (Περιηγήσεις-παιχνίδια), χρήση </a:t>
          </a:r>
          <a:r>
            <a:rPr lang="en-GB" dirty="0"/>
            <a:t>GPS</a:t>
          </a:r>
          <a:r>
            <a:rPr lang="el-GR" dirty="0"/>
            <a:t> / χαρτών / </a:t>
          </a:r>
          <a:r>
            <a:rPr lang="en-GB" dirty="0"/>
            <a:t>QR codes</a:t>
          </a:r>
          <a:r>
            <a:rPr lang="el-GR" dirty="0"/>
            <a:t> / αισθητήρων</a:t>
          </a:r>
          <a:endParaRPr lang="en-US" dirty="0"/>
        </a:p>
      </dgm:t>
    </dgm:pt>
    <dgm:pt modelId="{B9BEDBE9-0990-43E2-8845-F776B2089288}" type="parTrans" cxnId="{3EA44892-3127-4296-AF47-954EE9D79E8F}">
      <dgm:prSet/>
      <dgm:spPr/>
      <dgm:t>
        <a:bodyPr/>
        <a:lstStyle/>
        <a:p>
          <a:endParaRPr lang="en-US"/>
        </a:p>
      </dgm:t>
    </dgm:pt>
    <dgm:pt modelId="{24A53D9E-72DE-4AA1-9D38-E0B610B154F5}" type="sibTrans" cxnId="{3EA44892-3127-4296-AF47-954EE9D79E8F}">
      <dgm:prSet/>
      <dgm:spPr/>
      <dgm:t>
        <a:bodyPr/>
        <a:lstStyle/>
        <a:p>
          <a:endParaRPr lang="en-US"/>
        </a:p>
      </dgm:t>
    </dgm:pt>
    <dgm:pt modelId="{1EE11C9D-35CF-49E1-8753-D60FAD777B10}">
      <dgm:prSet/>
      <dgm:spPr/>
      <dgm:t>
        <a:bodyPr/>
        <a:lstStyle/>
        <a:p>
          <a:r>
            <a:rPr lang="el-GR" b="1" dirty="0"/>
            <a:t>Στοιχεία σχεδιασμού</a:t>
          </a:r>
          <a:r>
            <a:rPr lang="el-GR" dirty="0"/>
            <a:t>: Αφήγηση &amp; πολιτιστικά στοιχεία — ιστορικό υπόβαθρο, παραδόσεις, μύθοι / </a:t>
          </a:r>
          <a:r>
            <a:rPr lang="en-GB" dirty="0"/>
            <a:t>game mechanics</a:t>
          </a:r>
          <a:r>
            <a:rPr lang="el-GR" dirty="0"/>
            <a:t>: γρίφοι, εξερεύνηση, </a:t>
          </a:r>
          <a:r>
            <a:rPr lang="en-GB" dirty="0"/>
            <a:t>quests</a:t>
          </a:r>
          <a:r>
            <a:rPr lang="el-GR" dirty="0"/>
            <a:t>, ανταγωνισμός ή συνεργασία / Επίπεδα δυσκολίας, προσαρμογή για διαφορετικές ηλικίες / προφίλ χρηστών / Οπτική &amp; αισθητική σχεδίαση</a:t>
          </a:r>
          <a:endParaRPr lang="en-US" dirty="0"/>
        </a:p>
      </dgm:t>
    </dgm:pt>
    <dgm:pt modelId="{1AB79860-ADCC-4928-BDCC-E1C937EC3F5F}" type="parTrans" cxnId="{B33EAD67-D5AD-46CB-8DD9-7E16541588D6}">
      <dgm:prSet/>
      <dgm:spPr/>
      <dgm:t>
        <a:bodyPr/>
        <a:lstStyle/>
        <a:p>
          <a:endParaRPr lang="en-US"/>
        </a:p>
      </dgm:t>
    </dgm:pt>
    <dgm:pt modelId="{0DBBE60F-1930-47E1-8C15-12B53E36F7AC}" type="sibTrans" cxnId="{B33EAD67-D5AD-46CB-8DD9-7E16541588D6}">
      <dgm:prSet/>
      <dgm:spPr/>
      <dgm:t>
        <a:bodyPr/>
        <a:lstStyle/>
        <a:p>
          <a:endParaRPr lang="en-US"/>
        </a:p>
      </dgm:t>
    </dgm:pt>
    <dgm:pt modelId="{5198E101-C690-48A9-BFC0-51D97383DFCD}">
      <dgm:prSet/>
      <dgm:spPr/>
      <dgm:t>
        <a:bodyPr/>
        <a:lstStyle/>
        <a:p>
          <a:r>
            <a:rPr lang="el-GR" b="1" dirty="0"/>
            <a:t>Μετρήσιμα αποτελέσματα &amp; </a:t>
          </a:r>
          <a:r>
            <a:rPr lang="en-GB" b="1" dirty="0"/>
            <a:t>KPI</a:t>
          </a:r>
          <a:r>
            <a:rPr lang="el-GR" dirty="0"/>
            <a:t>: χρόνος αλληλεπίδρασης, ποσοστά ολοκλήρωσης, ποσοστά επιστροφής, βαθμολογία ικανοποίησης, εκπαιδευτικά αποτελέσματα.</a:t>
          </a:r>
          <a:endParaRPr lang="en-US" dirty="0"/>
        </a:p>
      </dgm:t>
    </dgm:pt>
    <dgm:pt modelId="{CEA4203F-5DA1-456B-83E2-6C8F3E140C6D}" type="parTrans" cxnId="{0E650C01-7549-4C6B-8C27-CD3C14F7517B}">
      <dgm:prSet/>
      <dgm:spPr/>
      <dgm:t>
        <a:bodyPr/>
        <a:lstStyle/>
        <a:p>
          <a:endParaRPr lang="en-US"/>
        </a:p>
      </dgm:t>
    </dgm:pt>
    <dgm:pt modelId="{44FF4351-572F-4292-9C2C-3076D6679E1F}" type="sibTrans" cxnId="{0E650C01-7549-4C6B-8C27-CD3C14F7517B}">
      <dgm:prSet/>
      <dgm:spPr/>
      <dgm:t>
        <a:bodyPr/>
        <a:lstStyle/>
        <a:p>
          <a:endParaRPr lang="en-US"/>
        </a:p>
      </dgm:t>
    </dgm:pt>
    <dgm:pt modelId="{C76FCBA8-B919-6D48-8CF6-3A0781E69A40}" type="pres">
      <dgm:prSet presAssocID="{27F12700-905F-4E6E-A56D-9D5228D3040A}" presName="vert0" presStyleCnt="0">
        <dgm:presLayoutVars>
          <dgm:dir/>
          <dgm:animOne val="branch"/>
          <dgm:animLvl val="lvl"/>
        </dgm:presLayoutVars>
      </dgm:prSet>
      <dgm:spPr/>
    </dgm:pt>
    <dgm:pt modelId="{BE513F18-1301-7F46-BF01-CFFD96F223EF}" type="pres">
      <dgm:prSet presAssocID="{739DBFA7-790E-47BF-962E-CC27F616E98D}" presName="thickLine" presStyleLbl="alignNode1" presStyleIdx="0" presStyleCnt="4"/>
      <dgm:spPr/>
    </dgm:pt>
    <dgm:pt modelId="{BA8AF715-7847-434D-B23E-220D018D1C7E}" type="pres">
      <dgm:prSet presAssocID="{739DBFA7-790E-47BF-962E-CC27F616E98D}" presName="horz1" presStyleCnt="0"/>
      <dgm:spPr/>
    </dgm:pt>
    <dgm:pt modelId="{68DBEF0C-EB17-5947-8867-326C6CE989DC}" type="pres">
      <dgm:prSet presAssocID="{739DBFA7-790E-47BF-962E-CC27F616E98D}" presName="tx1" presStyleLbl="revTx" presStyleIdx="0" presStyleCnt="4"/>
      <dgm:spPr/>
    </dgm:pt>
    <dgm:pt modelId="{7525D45B-BA22-D84E-B2DD-0D55BCBEBC9E}" type="pres">
      <dgm:prSet presAssocID="{739DBFA7-790E-47BF-962E-CC27F616E98D}" presName="vert1" presStyleCnt="0"/>
      <dgm:spPr/>
    </dgm:pt>
    <dgm:pt modelId="{B22C8BEB-8329-D144-86A3-1830A0847443}" type="pres">
      <dgm:prSet presAssocID="{7E4E6C94-8BA5-46E6-B8C2-109396466062}" presName="thickLine" presStyleLbl="alignNode1" presStyleIdx="1" presStyleCnt="4"/>
      <dgm:spPr/>
    </dgm:pt>
    <dgm:pt modelId="{EFB58B50-3F4B-0C4A-A263-01B6480343D1}" type="pres">
      <dgm:prSet presAssocID="{7E4E6C94-8BA5-46E6-B8C2-109396466062}" presName="horz1" presStyleCnt="0"/>
      <dgm:spPr/>
    </dgm:pt>
    <dgm:pt modelId="{4E4358DC-FACF-5245-88FD-FDA393276D7A}" type="pres">
      <dgm:prSet presAssocID="{7E4E6C94-8BA5-46E6-B8C2-109396466062}" presName="tx1" presStyleLbl="revTx" presStyleIdx="1" presStyleCnt="4"/>
      <dgm:spPr/>
    </dgm:pt>
    <dgm:pt modelId="{0A44A122-D751-0B4F-A40C-1B1A7EB64A60}" type="pres">
      <dgm:prSet presAssocID="{7E4E6C94-8BA5-46E6-B8C2-109396466062}" presName="vert1" presStyleCnt="0"/>
      <dgm:spPr/>
    </dgm:pt>
    <dgm:pt modelId="{2C24964E-FB22-BC43-B8F0-F7C3CD9199EF}" type="pres">
      <dgm:prSet presAssocID="{1EE11C9D-35CF-49E1-8753-D60FAD777B10}" presName="thickLine" presStyleLbl="alignNode1" presStyleIdx="2" presStyleCnt="4"/>
      <dgm:spPr/>
    </dgm:pt>
    <dgm:pt modelId="{F45B4427-C5E7-C14F-A29E-F367FA425F39}" type="pres">
      <dgm:prSet presAssocID="{1EE11C9D-35CF-49E1-8753-D60FAD777B10}" presName="horz1" presStyleCnt="0"/>
      <dgm:spPr/>
    </dgm:pt>
    <dgm:pt modelId="{7969356D-6CEA-1949-84A1-F7ABDDE01D0C}" type="pres">
      <dgm:prSet presAssocID="{1EE11C9D-35CF-49E1-8753-D60FAD777B10}" presName="tx1" presStyleLbl="revTx" presStyleIdx="2" presStyleCnt="4"/>
      <dgm:spPr/>
    </dgm:pt>
    <dgm:pt modelId="{F71EF60C-59F3-3E4C-9794-CD6BAF677236}" type="pres">
      <dgm:prSet presAssocID="{1EE11C9D-35CF-49E1-8753-D60FAD777B10}" presName="vert1" presStyleCnt="0"/>
      <dgm:spPr/>
    </dgm:pt>
    <dgm:pt modelId="{839BF4F5-1612-1E43-8614-A29232E29ABE}" type="pres">
      <dgm:prSet presAssocID="{5198E101-C690-48A9-BFC0-51D97383DFCD}" presName="thickLine" presStyleLbl="alignNode1" presStyleIdx="3" presStyleCnt="4"/>
      <dgm:spPr/>
    </dgm:pt>
    <dgm:pt modelId="{55C3C0EB-8695-9441-B63F-A4AB7C61ED88}" type="pres">
      <dgm:prSet presAssocID="{5198E101-C690-48A9-BFC0-51D97383DFCD}" presName="horz1" presStyleCnt="0"/>
      <dgm:spPr/>
    </dgm:pt>
    <dgm:pt modelId="{57964490-0144-DE4E-80FA-AF6571752F67}" type="pres">
      <dgm:prSet presAssocID="{5198E101-C690-48A9-BFC0-51D97383DFCD}" presName="tx1" presStyleLbl="revTx" presStyleIdx="3" presStyleCnt="4"/>
      <dgm:spPr/>
    </dgm:pt>
    <dgm:pt modelId="{4A6DA4EE-2F79-9D48-A4B3-C98CEC74A973}" type="pres">
      <dgm:prSet presAssocID="{5198E101-C690-48A9-BFC0-51D97383DFCD}" presName="vert1" presStyleCnt="0"/>
      <dgm:spPr/>
    </dgm:pt>
  </dgm:ptLst>
  <dgm:cxnLst>
    <dgm:cxn modelId="{0E650C01-7549-4C6B-8C27-CD3C14F7517B}" srcId="{27F12700-905F-4E6E-A56D-9D5228D3040A}" destId="{5198E101-C690-48A9-BFC0-51D97383DFCD}" srcOrd="3" destOrd="0" parTransId="{CEA4203F-5DA1-456B-83E2-6C8F3E140C6D}" sibTransId="{44FF4351-572F-4292-9C2C-3076D6679E1F}"/>
    <dgm:cxn modelId="{6F4C0B12-D0D1-483E-8589-34383905A97E}" srcId="{27F12700-905F-4E6E-A56D-9D5228D3040A}" destId="{739DBFA7-790E-47BF-962E-CC27F616E98D}" srcOrd="0" destOrd="0" parTransId="{9E4DDF75-6676-4D9D-8C53-E7EF08A346E3}" sibTransId="{AD2190EF-633D-4131-8DA1-64EC724A4DDE}"/>
    <dgm:cxn modelId="{1BC49B35-FF9D-4D49-B22E-43DE2FDD658C}" type="presOf" srcId="{739DBFA7-790E-47BF-962E-CC27F616E98D}" destId="{68DBEF0C-EB17-5947-8867-326C6CE989DC}" srcOrd="0" destOrd="0" presId="urn:microsoft.com/office/officeart/2008/layout/LinedList"/>
    <dgm:cxn modelId="{B33EAD67-D5AD-46CB-8DD9-7E16541588D6}" srcId="{27F12700-905F-4E6E-A56D-9D5228D3040A}" destId="{1EE11C9D-35CF-49E1-8753-D60FAD777B10}" srcOrd="2" destOrd="0" parTransId="{1AB79860-ADCC-4928-BDCC-E1C937EC3F5F}" sibTransId="{0DBBE60F-1930-47E1-8C15-12B53E36F7AC}"/>
    <dgm:cxn modelId="{101CD78F-CBC3-7A47-8936-0C04F505049E}" type="presOf" srcId="{7E4E6C94-8BA5-46E6-B8C2-109396466062}" destId="{4E4358DC-FACF-5245-88FD-FDA393276D7A}" srcOrd="0" destOrd="0" presId="urn:microsoft.com/office/officeart/2008/layout/LinedList"/>
    <dgm:cxn modelId="{3EA44892-3127-4296-AF47-954EE9D79E8F}" srcId="{27F12700-905F-4E6E-A56D-9D5228D3040A}" destId="{7E4E6C94-8BA5-46E6-B8C2-109396466062}" srcOrd="1" destOrd="0" parTransId="{B9BEDBE9-0990-43E2-8845-F776B2089288}" sibTransId="{24A53D9E-72DE-4AA1-9D38-E0B610B154F5}"/>
    <dgm:cxn modelId="{F472709C-2B6D-EE48-9F42-A53D67A0A01E}" type="presOf" srcId="{1EE11C9D-35CF-49E1-8753-D60FAD777B10}" destId="{7969356D-6CEA-1949-84A1-F7ABDDE01D0C}" srcOrd="0" destOrd="0" presId="urn:microsoft.com/office/officeart/2008/layout/LinedList"/>
    <dgm:cxn modelId="{0EBD049E-2A5C-D944-AE46-B4B5198DAC4D}" type="presOf" srcId="{5198E101-C690-48A9-BFC0-51D97383DFCD}" destId="{57964490-0144-DE4E-80FA-AF6571752F67}" srcOrd="0" destOrd="0" presId="urn:microsoft.com/office/officeart/2008/layout/LinedList"/>
    <dgm:cxn modelId="{640CA0C8-8ED2-4343-9603-002451E87DC8}" type="presOf" srcId="{27F12700-905F-4E6E-A56D-9D5228D3040A}" destId="{C76FCBA8-B919-6D48-8CF6-3A0781E69A40}" srcOrd="0" destOrd="0" presId="urn:microsoft.com/office/officeart/2008/layout/LinedList"/>
    <dgm:cxn modelId="{7C9E32E5-5E0C-CC47-999C-16BBF9F8A2E6}" type="presParOf" srcId="{C76FCBA8-B919-6D48-8CF6-3A0781E69A40}" destId="{BE513F18-1301-7F46-BF01-CFFD96F223EF}" srcOrd="0" destOrd="0" presId="urn:microsoft.com/office/officeart/2008/layout/LinedList"/>
    <dgm:cxn modelId="{541F5D77-ACAE-0F49-B1B0-BEB2B97D1893}" type="presParOf" srcId="{C76FCBA8-B919-6D48-8CF6-3A0781E69A40}" destId="{BA8AF715-7847-434D-B23E-220D018D1C7E}" srcOrd="1" destOrd="0" presId="urn:microsoft.com/office/officeart/2008/layout/LinedList"/>
    <dgm:cxn modelId="{1DD1A71C-05AA-0747-A148-6F3A1C601FEC}" type="presParOf" srcId="{BA8AF715-7847-434D-B23E-220D018D1C7E}" destId="{68DBEF0C-EB17-5947-8867-326C6CE989DC}" srcOrd="0" destOrd="0" presId="urn:microsoft.com/office/officeart/2008/layout/LinedList"/>
    <dgm:cxn modelId="{857E79FE-620D-E84F-8AC6-3DB3F12D7D7E}" type="presParOf" srcId="{BA8AF715-7847-434D-B23E-220D018D1C7E}" destId="{7525D45B-BA22-D84E-B2DD-0D55BCBEBC9E}" srcOrd="1" destOrd="0" presId="urn:microsoft.com/office/officeart/2008/layout/LinedList"/>
    <dgm:cxn modelId="{6BF7A4D0-363F-ED43-B78B-9B0DAD9703D3}" type="presParOf" srcId="{C76FCBA8-B919-6D48-8CF6-3A0781E69A40}" destId="{B22C8BEB-8329-D144-86A3-1830A0847443}" srcOrd="2" destOrd="0" presId="urn:microsoft.com/office/officeart/2008/layout/LinedList"/>
    <dgm:cxn modelId="{357BD90D-C42A-FD42-9051-FCB12E963077}" type="presParOf" srcId="{C76FCBA8-B919-6D48-8CF6-3A0781E69A40}" destId="{EFB58B50-3F4B-0C4A-A263-01B6480343D1}" srcOrd="3" destOrd="0" presId="urn:microsoft.com/office/officeart/2008/layout/LinedList"/>
    <dgm:cxn modelId="{34B49305-4AD7-A04A-B955-5ECA87424017}" type="presParOf" srcId="{EFB58B50-3F4B-0C4A-A263-01B6480343D1}" destId="{4E4358DC-FACF-5245-88FD-FDA393276D7A}" srcOrd="0" destOrd="0" presId="urn:microsoft.com/office/officeart/2008/layout/LinedList"/>
    <dgm:cxn modelId="{77607671-255D-A145-BC78-239021566755}" type="presParOf" srcId="{EFB58B50-3F4B-0C4A-A263-01B6480343D1}" destId="{0A44A122-D751-0B4F-A40C-1B1A7EB64A60}" srcOrd="1" destOrd="0" presId="urn:microsoft.com/office/officeart/2008/layout/LinedList"/>
    <dgm:cxn modelId="{877C1EB7-81F4-C74E-B74F-6E0221A054ED}" type="presParOf" srcId="{C76FCBA8-B919-6D48-8CF6-3A0781E69A40}" destId="{2C24964E-FB22-BC43-B8F0-F7C3CD9199EF}" srcOrd="4" destOrd="0" presId="urn:microsoft.com/office/officeart/2008/layout/LinedList"/>
    <dgm:cxn modelId="{ECD14E4F-AE85-AA4A-971F-73C13F76CEAB}" type="presParOf" srcId="{C76FCBA8-B919-6D48-8CF6-3A0781E69A40}" destId="{F45B4427-C5E7-C14F-A29E-F367FA425F39}" srcOrd="5" destOrd="0" presId="urn:microsoft.com/office/officeart/2008/layout/LinedList"/>
    <dgm:cxn modelId="{CEFF3B88-AF03-5545-B6FA-673BB251E249}" type="presParOf" srcId="{F45B4427-C5E7-C14F-A29E-F367FA425F39}" destId="{7969356D-6CEA-1949-84A1-F7ABDDE01D0C}" srcOrd="0" destOrd="0" presId="urn:microsoft.com/office/officeart/2008/layout/LinedList"/>
    <dgm:cxn modelId="{9D268EEA-1D51-4E43-8A5B-27B14A8B6578}" type="presParOf" srcId="{F45B4427-C5E7-C14F-A29E-F367FA425F39}" destId="{F71EF60C-59F3-3E4C-9794-CD6BAF677236}" srcOrd="1" destOrd="0" presId="urn:microsoft.com/office/officeart/2008/layout/LinedList"/>
    <dgm:cxn modelId="{EF92FA80-3363-694C-84C3-F28A60D334CF}" type="presParOf" srcId="{C76FCBA8-B919-6D48-8CF6-3A0781E69A40}" destId="{839BF4F5-1612-1E43-8614-A29232E29ABE}" srcOrd="6" destOrd="0" presId="urn:microsoft.com/office/officeart/2008/layout/LinedList"/>
    <dgm:cxn modelId="{E2981430-BCDD-B446-A112-D4F2589B5445}" type="presParOf" srcId="{C76FCBA8-B919-6D48-8CF6-3A0781E69A40}" destId="{55C3C0EB-8695-9441-B63F-A4AB7C61ED88}" srcOrd="7" destOrd="0" presId="urn:microsoft.com/office/officeart/2008/layout/LinedList"/>
    <dgm:cxn modelId="{8CF1EB24-6D2B-A34E-A333-70F71E4C5864}" type="presParOf" srcId="{55C3C0EB-8695-9441-B63F-A4AB7C61ED88}" destId="{57964490-0144-DE4E-80FA-AF6571752F67}" srcOrd="0" destOrd="0" presId="urn:microsoft.com/office/officeart/2008/layout/LinedList"/>
    <dgm:cxn modelId="{FD4D1E5D-6B6A-1B47-BCB7-404B8AEB225A}" type="presParOf" srcId="{55C3C0EB-8695-9441-B63F-A4AB7C61ED88}" destId="{4A6DA4EE-2F79-9D48-A4B3-C98CEC74A97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C16C400-888E-4A38-8DAE-CCB73C6535C4}"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63342D74-67B9-4927-BBFF-E68441632588}">
      <dgm:prSet/>
      <dgm:spPr/>
      <dgm:t>
        <a:bodyPr/>
        <a:lstStyle/>
        <a:p>
          <a:pPr>
            <a:buSzPts val="1000"/>
            <a:buFont typeface="Symbol" panose="05050102010706020507" pitchFamily="18" charset="2"/>
            <a:buChar char=""/>
          </a:pPr>
          <a:r>
            <a:rPr lang="el-GR" b="1" dirty="0"/>
            <a:t>Αναπαράσταση Πολιτισμών</a:t>
          </a:r>
          <a:r>
            <a:rPr lang="el-GR" dirty="0"/>
            <a:t>: Ανάλυση του τρόπου με τον οποίο οι πολιτισμοί αναπαρίστανται στα κοινωνικά δίκτυα και επιπτώσεις αυτής της αναπαράστασης στην αντίληψη και αναγνώριση τους.</a:t>
          </a:r>
          <a:endParaRPr lang="en-US" dirty="0"/>
        </a:p>
      </dgm:t>
    </dgm:pt>
    <dgm:pt modelId="{06197FFB-ED58-422F-B8A0-5222FF61CE86}" type="parTrans" cxnId="{18979A84-F7D4-4248-80D8-7E21A756386E}">
      <dgm:prSet/>
      <dgm:spPr/>
      <dgm:t>
        <a:bodyPr/>
        <a:lstStyle/>
        <a:p>
          <a:endParaRPr lang="en-US"/>
        </a:p>
      </dgm:t>
    </dgm:pt>
    <dgm:pt modelId="{B394EB7C-9A91-4EEA-9B53-EAC66EA5C557}" type="sibTrans" cxnId="{18979A84-F7D4-4248-80D8-7E21A756386E}">
      <dgm:prSet/>
      <dgm:spPr/>
      <dgm:t>
        <a:bodyPr/>
        <a:lstStyle/>
        <a:p>
          <a:endParaRPr lang="en-US"/>
        </a:p>
      </dgm:t>
    </dgm:pt>
    <dgm:pt modelId="{27FA3049-D04C-45EC-856E-3C24D3AF257C}">
      <dgm:prSet/>
      <dgm:spPr/>
      <dgm:t>
        <a:bodyPr/>
        <a:lstStyle/>
        <a:p>
          <a:r>
            <a:rPr lang="el-GR" b="1" dirty="0"/>
            <a:t>Παγκοσμιοποίηση Πολιτισμών</a:t>
          </a:r>
          <a:r>
            <a:rPr lang="el-GR" dirty="0"/>
            <a:t>: Εξέταση της διαδικασίας μέσω της οποίας τοπικοί πολιτισμοί διαδίδονται και ενσωματώνονται σε παγκόσμιες πολιτιστικές τάσεις, συχνά μέσω των κοινωνικών δικτύων.</a:t>
          </a:r>
          <a:endParaRPr lang="en-US" dirty="0"/>
        </a:p>
      </dgm:t>
    </dgm:pt>
    <dgm:pt modelId="{FA0574A3-87C7-4916-A0F2-B80B41C988AB}" type="parTrans" cxnId="{F9E4F902-57D4-45BD-9A15-423DD4489498}">
      <dgm:prSet/>
      <dgm:spPr/>
      <dgm:t>
        <a:bodyPr/>
        <a:lstStyle/>
        <a:p>
          <a:endParaRPr lang="en-US"/>
        </a:p>
      </dgm:t>
    </dgm:pt>
    <dgm:pt modelId="{3FAFA146-D539-4578-88C8-BDC2EAE413EF}" type="sibTrans" cxnId="{F9E4F902-57D4-45BD-9A15-423DD4489498}">
      <dgm:prSet/>
      <dgm:spPr/>
      <dgm:t>
        <a:bodyPr/>
        <a:lstStyle/>
        <a:p>
          <a:endParaRPr lang="en-US"/>
        </a:p>
      </dgm:t>
    </dgm:pt>
    <dgm:pt modelId="{E14F80E1-10F1-49E6-A49A-2FE3C568E2B6}">
      <dgm:prSet/>
      <dgm:spPr/>
      <dgm:t>
        <a:bodyPr/>
        <a:lstStyle/>
        <a:p>
          <a:r>
            <a:rPr lang="el-GR" b="1" dirty="0"/>
            <a:t>Προκλήσεις</a:t>
          </a:r>
          <a:r>
            <a:rPr lang="el-GR" dirty="0"/>
            <a:t>: Ανάλυση των προκλήσεων που προκύπτουν από την αναπαράσταση και διάδοση πολιτιστικών στοιχείων μέσω των κοινωνικών δικτύων, όπως η παραποίηση ή </a:t>
          </a:r>
          <a:r>
            <a:rPr lang="el-GR" dirty="0" err="1"/>
            <a:t>εξορθολογισμός</a:t>
          </a:r>
          <a:r>
            <a:rPr lang="el-GR" dirty="0"/>
            <a:t> των παραδόσεων.</a:t>
          </a:r>
          <a:endParaRPr lang="en-US" dirty="0"/>
        </a:p>
      </dgm:t>
    </dgm:pt>
    <dgm:pt modelId="{F340DB6A-AE08-4397-A5FD-8E20C335B046}" type="parTrans" cxnId="{68B10F68-6993-47D2-A709-44957189F997}">
      <dgm:prSet/>
      <dgm:spPr/>
      <dgm:t>
        <a:bodyPr/>
        <a:lstStyle/>
        <a:p>
          <a:endParaRPr lang="en-US"/>
        </a:p>
      </dgm:t>
    </dgm:pt>
    <dgm:pt modelId="{695073D3-2354-4540-9550-4387EB26B249}" type="sibTrans" cxnId="{68B10F68-6993-47D2-A709-44957189F997}">
      <dgm:prSet/>
      <dgm:spPr/>
      <dgm:t>
        <a:bodyPr/>
        <a:lstStyle/>
        <a:p>
          <a:endParaRPr lang="en-US"/>
        </a:p>
      </dgm:t>
    </dgm:pt>
    <dgm:pt modelId="{BE099944-3085-48A3-A14C-0303A065A78E}">
      <dgm:prSet/>
      <dgm:spPr/>
      <dgm:t>
        <a:bodyPr/>
        <a:lstStyle/>
        <a:p>
          <a:r>
            <a:rPr lang="el-GR" b="1" dirty="0"/>
            <a:t>Ηθικά Ζητήματα</a:t>
          </a:r>
          <a:r>
            <a:rPr lang="el-GR" dirty="0"/>
            <a:t>: Εξέταση των ηθικών ζητημάτων που σχετίζονται με την πολιτιστική αναπαράσταση και την παγκοσμιοποίηση, όπως η πολιτιστική οικειοποίηση και η έλλειψη σεβασμού προς τις τοπικές παραδόσεις.</a:t>
          </a:r>
          <a:endParaRPr lang="en-US" dirty="0"/>
        </a:p>
      </dgm:t>
    </dgm:pt>
    <dgm:pt modelId="{0A6DCE3B-9CF9-4DD3-A7F5-7BACFA998E67}" type="parTrans" cxnId="{9654B82B-C171-4BE4-B9D5-AC3FC0F2BB80}">
      <dgm:prSet/>
      <dgm:spPr/>
      <dgm:t>
        <a:bodyPr/>
        <a:lstStyle/>
        <a:p>
          <a:endParaRPr lang="en-US"/>
        </a:p>
      </dgm:t>
    </dgm:pt>
    <dgm:pt modelId="{BAE9ED20-9C76-4733-9207-2C563C2955D2}" type="sibTrans" cxnId="{9654B82B-C171-4BE4-B9D5-AC3FC0F2BB80}">
      <dgm:prSet/>
      <dgm:spPr/>
      <dgm:t>
        <a:bodyPr/>
        <a:lstStyle/>
        <a:p>
          <a:endParaRPr lang="en-US"/>
        </a:p>
      </dgm:t>
    </dgm:pt>
    <dgm:pt modelId="{C48EFC1D-E111-0A49-B870-485B5E78CE43}" type="pres">
      <dgm:prSet presAssocID="{AC16C400-888E-4A38-8DAE-CCB73C6535C4}" presName="vert0" presStyleCnt="0">
        <dgm:presLayoutVars>
          <dgm:dir/>
          <dgm:animOne val="branch"/>
          <dgm:animLvl val="lvl"/>
        </dgm:presLayoutVars>
      </dgm:prSet>
      <dgm:spPr/>
    </dgm:pt>
    <dgm:pt modelId="{078082F8-3159-154E-A2FD-C78F3ECD2152}" type="pres">
      <dgm:prSet presAssocID="{63342D74-67B9-4927-BBFF-E68441632588}" presName="thickLine" presStyleLbl="alignNode1" presStyleIdx="0" presStyleCnt="4"/>
      <dgm:spPr/>
    </dgm:pt>
    <dgm:pt modelId="{F07C57A9-D862-D043-A9DF-F5605BAE1BDB}" type="pres">
      <dgm:prSet presAssocID="{63342D74-67B9-4927-BBFF-E68441632588}" presName="horz1" presStyleCnt="0"/>
      <dgm:spPr/>
    </dgm:pt>
    <dgm:pt modelId="{4AC94076-2583-A249-881C-BA59F79619B1}" type="pres">
      <dgm:prSet presAssocID="{63342D74-67B9-4927-BBFF-E68441632588}" presName="tx1" presStyleLbl="revTx" presStyleIdx="0" presStyleCnt="4"/>
      <dgm:spPr/>
    </dgm:pt>
    <dgm:pt modelId="{A168E77C-1FB9-C649-9721-65DDFC4C278C}" type="pres">
      <dgm:prSet presAssocID="{63342D74-67B9-4927-BBFF-E68441632588}" presName="vert1" presStyleCnt="0"/>
      <dgm:spPr/>
    </dgm:pt>
    <dgm:pt modelId="{C9A08521-C0A5-384D-8694-F3BD2DA004DB}" type="pres">
      <dgm:prSet presAssocID="{27FA3049-D04C-45EC-856E-3C24D3AF257C}" presName="thickLine" presStyleLbl="alignNode1" presStyleIdx="1" presStyleCnt="4"/>
      <dgm:spPr/>
    </dgm:pt>
    <dgm:pt modelId="{A0C94B73-DC37-6542-B6AE-B6D7A6F80544}" type="pres">
      <dgm:prSet presAssocID="{27FA3049-D04C-45EC-856E-3C24D3AF257C}" presName="horz1" presStyleCnt="0"/>
      <dgm:spPr/>
    </dgm:pt>
    <dgm:pt modelId="{BD8B8423-08C5-0F4A-9146-BC11DAF7BC3A}" type="pres">
      <dgm:prSet presAssocID="{27FA3049-D04C-45EC-856E-3C24D3AF257C}" presName="tx1" presStyleLbl="revTx" presStyleIdx="1" presStyleCnt="4"/>
      <dgm:spPr/>
    </dgm:pt>
    <dgm:pt modelId="{096E40CF-E891-7247-9820-F666B649E6E1}" type="pres">
      <dgm:prSet presAssocID="{27FA3049-D04C-45EC-856E-3C24D3AF257C}" presName="vert1" presStyleCnt="0"/>
      <dgm:spPr/>
    </dgm:pt>
    <dgm:pt modelId="{3A775BDB-14B6-FA40-92BC-BCAB380135E5}" type="pres">
      <dgm:prSet presAssocID="{E14F80E1-10F1-49E6-A49A-2FE3C568E2B6}" presName="thickLine" presStyleLbl="alignNode1" presStyleIdx="2" presStyleCnt="4"/>
      <dgm:spPr/>
    </dgm:pt>
    <dgm:pt modelId="{2B59650F-9C7D-CF44-B28A-4930D4E0C80D}" type="pres">
      <dgm:prSet presAssocID="{E14F80E1-10F1-49E6-A49A-2FE3C568E2B6}" presName="horz1" presStyleCnt="0"/>
      <dgm:spPr/>
    </dgm:pt>
    <dgm:pt modelId="{BDE9C329-9673-A346-B8AD-B920FA39BF0C}" type="pres">
      <dgm:prSet presAssocID="{E14F80E1-10F1-49E6-A49A-2FE3C568E2B6}" presName="tx1" presStyleLbl="revTx" presStyleIdx="2" presStyleCnt="4"/>
      <dgm:spPr/>
    </dgm:pt>
    <dgm:pt modelId="{7EE62592-A83A-B448-A9B5-8898AFB77303}" type="pres">
      <dgm:prSet presAssocID="{E14F80E1-10F1-49E6-A49A-2FE3C568E2B6}" presName="vert1" presStyleCnt="0"/>
      <dgm:spPr/>
    </dgm:pt>
    <dgm:pt modelId="{DE0E9278-3DD8-1740-BBFB-B2B673C5E2A5}" type="pres">
      <dgm:prSet presAssocID="{BE099944-3085-48A3-A14C-0303A065A78E}" presName="thickLine" presStyleLbl="alignNode1" presStyleIdx="3" presStyleCnt="4"/>
      <dgm:spPr/>
    </dgm:pt>
    <dgm:pt modelId="{02923877-6D76-A649-959B-ACBF73D58F86}" type="pres">
      <dgm:prSet presAssocID="{BE099944-3085-48A3-A14C-0303A065A78E}" presName="horz1" presStyleCnt="0"/>
      <dgm:spPr/>
    </dgm:pt>
    <dgm:pt modelId="{C7E3CFE6-4DC4-204B-92EE-3BD0B4815705}" type="pres">
      <dgm:prSet presAssocID="{BE099944-3085-48A3-A14C-0303A065A78E}" presName="tx1" presStyleLbl="revTx" presStyleIdx="3" presStyleCnt="4"/>
      <dgm:spPr/>
    </dgm:pt>
    <dgm:pt modelId="{8D57BD80-9FB0-B244-896E-B21BE8F4FFE6}" type="pres">
      <dgm:prSet presAssocID="{BE099944-3085-48A3-A14C-0303A065A78E}" presName="vert1" presStyleCnt="0"/>
      <dgm:spPr/>
    </dgm:pt>
  </dgm:ptLst>
  <dgm:cxnLst>
    <dgm:cxn modelId="{F9E4F902-57D4-45BD-9A15-423DD4489498}" srcId="{AC16C400-888E-4A38-8DAE-CCB73C6535C4}" destId="{27FA3049-D04C-45EC-856E-3C24D3AF257C}" srcOrd="1" destOrd="0" parTransId="{FA0574A3-87C7-4916-A0F2-B80B41C988AB}" sibTransId="{3FAFA146-D539-4578-88C8-BDC2EAE413EF}"/>
    <dgm:cxn modelId="{AF3FF709-93AA-9A48-8041-2A0C3884E3DC}" type="presOf" srcId="{E14F80E1-10F1-49E6-A49A-2FE3C568E2B6}" destId="{BDE9C329-9673-A346-B8AD-B920FA39BF0C}" srcOrd="0" destOrd="0" presId="urn:microsoft.com/office/officeart/2008/layout/LinedList"/>
    <dgm:cxn modelId="{74FF7525-B424-F947-8E19-F075E78A6F8F}" type="presOf" srcId="{27FA3049-D04C-45EC-856E-3C24D3AF257C}" destId="{BD8B8423-08C5-0F4A-9146-BC11DAF7BC3A}" srcOrd="0" destOrd="0" presId="urn:microsoft.com/office/officeart/2008/layout/LinedList"/>
    <dgm:cxn modelId="{9654B82B-C171-4BE4-B9D5-AC3FC0F2BB80}" srcId="{AC16C400-888E-4A38-8DAE-CCB73C6535C4}" destId="{BE099944-3085-48A3-A14C-0303A065A78E}" srcOrd="3" destOrd="0" parTransId="{0A6DCE3B-9CF9-4DD3-A7F5-7BACFA998E67}" sibTransId="{BAE9ED20-9C76-4733-9207-2C563C2955D2}"/>
    <dgm:cxn modelId="{68B10F68-6993-47D2-A709-44957189F997}" srcId="{AC16C400-888E-4A38-8DAE-CCB73C6535C4}" destId="{E14F80E1-10F1-49E6-A49A-2FE3C568E2B6}" srcOrd="2" destOrd="0" parTransId="{F340DB6A-AE08-4397-A5FD-8E20C335B046}" sibTransId="{695073D3-2354-4540-9550-4387EB26B249}"/>
    <dgm:cxn modelId="{9342666A-37B8-AA42-A168-686D2627B6F4}" type="presOf" srcId="{AC16C400-888E-4A38-8DAE-CCB73C6535C4}" destId="{C48EFC1D-E111-0A49-B870-485B5E78CE43}" srcOrd="0" destOrd="0" presId="urn:microsoft.com/office/officeart/2008/layout/LinedList"/>
    <dgm:cxn modelId="{18979A84-F7D4-4248-80D8-7E21A756386E}" srcId="{AC16C400-888E-4A38-8DAE-CCB73C6535C4}" destId="{63342D74-67B9-4927-BBFF-E68441632588}" srcOrd="0" destOrd="0" parTransId="{06197FFB-ED58-422F-B8A0-5222FF61CE86}" sibTransId="{B394EB7C-9A91-4EEA-9B53-EAC66EA5C557}"/>
    <dgm:cxn modelId="{DB882292-9198-CD44-9BBA-7B22221A4BD9}" type="presOf" srcId="{63342D74-67B9-4927-BBFF-E68441632588}" destId="{4AC94076-2583-A249-881C-BA59F79619B1}" srcOrd="0" destOrd="0" presId="urn:microsoft.com/office/officeart/2008/layout/LinedList"/>
    <dgm:cxn modelId="{18C31FB9-F650-6140-8D46-7C481752C1A3}" type="presOf" srcId="{BE099944-3085-48A3-A14C-0303A065A78E}" destId="{C7E3CFE6-4DC4-204B-92EE-3BD0B4815705}" srcOrd="0" destOrd="0" presId="urn:microsoft.com/office/officeart/2008/layout/LinedList"/>
    <dgm:cxn modelId="{7ED229D8-C19E-0249-9E33-350DEBA1E278}" type="presParOf" srcId="{C48EFC1D-E111-0A49-B870-485B5E78CE43}" destId="{078082F8-3159-154E-A2FD-C78F3ECD2152}" srcOrd="0" destOrd="0" presId="urn:microsoft.com/office/officeart/2008/layout/LinedList"/>
    <dgm:cxn modelId="{A7AE05B7-BC70-BC40-AF91-974E98267E3F}" type="presParOf" srcId="{C48EFC1D-E111-0A49-B870-485B5E78CE43}" destId="{F07C57A9-D862-D043-A9DF-F5605BAE1BDB}" srcOrd="1" destOrd="0" presId="urn:microsoft.com/office/officeart/2008/layout/LinedList"/>
    <dgm:cxn modelId="{A4BC638E-2B0D-4A4C-A961-88965903EEFE}" type="presParOf" srcId="{F07C57A9-D862-D043-A9DF-F5605BAE1BDB}" destId="{4AC94076-2583-A249-881C-BA59F79619B1}" srcOrd="0" destOrd="0" presId="urn:microsoft.com/office/officeart/2008/layout/LinedList"/>
    <dgm:cxn modelId="{E814A15F-9F5C-F641-83BE-237B6281BB0A}" type="presParOf" srcId="{F07C57A9-D862-D043-A9DF-F5605BAE1BDB}" destId="{A168E77C-1FB9-C649-9721-65DDFC4C278C}" srcOrd="1" destOrd="0" presId="urn:microsoft.com/office/officeart/2008/layout/LinedList"/>
    <dgm:cxn modelId="{5C18B07F-B4E3-0C4A-AC8C-038CB5801E10}" type="presParOf" srcId="{C48EFC1D-E111-0A49-B870-485B5E78CE43}" destId="{C9A08521-C0A5-384D-8694-F3BD2DA004DB}" srcOrd="2" destOrd="0" presId="urn:microsoft.com/office/officeart/2008/layout/LinedList"/>
    <dgm:cxn modelId="{77DB9EC6-9AA6-B349-B53B-225AE56C45DD}" type="presParOf" srcId="{C48EFC1D-E111-0A49-B870-485B5E78CE43}" destId="{A0C94B73-DC37-6542-B6AE-B6D7A6F80544}" srcOrd="3" destOrd="0" presId="urn:microsoft.com/office/officeart/2008/layout/LinedList"/>
    <dgm:cxn modelId="{541B04B6-931E-9A41-87FD-E543CCB61509}" type="presParOf" srcId="{A0C94B73-DC37-6542-B6AE-B6D7A6F80544}" destId="{BD8B8423-08C5-0F4A-9146-BC11DAF7BC3A}" srcOrd="0" destOrd="0" presId="urn:microsoft.com/office/officeart/2008/layout/LinedList"/>
    <dgm:cxn modelId="{672BC109-FEFA-674D-B851-DA122E361362}" type="presParOf" srcId="{A0C94B73-DC37-6542-B6AE-B6D7A6F80544}" destId="{096E40CF-E891-7247-9820-F666B649E6E1}" srcOrd="1" destOrd="0" presId="urn:microsoft.com/office/officeart/2008/layout/LinedList"/>
    <dgm:cxn modelId="{8D142B35-DC61-CD41-BDBA-3A6D917FD772}" type="presParOf" srcId="{C48EFC1D-E111-0A49-B870-485B5E78CE43}" destId="{3A775BDB-14B6-FA40-92BC-BCAB380135E5}" srcOrd="4" destOrd="0" presId="urn:microsoft.com/office/officeart/2008/layout/LinedList"/>
    <dgm:cxn modelId="{22860270-87F8-2842-A295-6319BAD84E36}" type="presParOf" srcId="{C48EFC1D-E111-0A49-B870-485B5E78CE43}" destId="{2B59650F-9C7D-CF44-B28A-4930D4E0C80D}" srcOrd="5" destOrd="0" presId="urn:microsoft.com/office/officeart/2008/layout/LinedList"/>
    <dgm:cxn modelId="{34531F96-6AC5-A54A-ACB2-BBE254DBEEE8}" type="presParOf" srcId="{2B59650F-9C7D-CF44-B28A-4930D4E0C80D}" destId="{BDE9C329-9673-A346-B8AD-B920FA39BF0C}" srcOrd="0" destOrd="0" presId="urn:microsoft.com/office/officeart/2008/layout/LinedList"/>
    <dgm:cxn modelId="{5F725CCC-6E16-B347-A620-6B940524C271}" type="presParOf" srcId="{2B59650F-9C7D-CF44-B28A-4930D4E0C80D}" destId="{7EE62592-A83A-B448-A9B5-8898AFB77303}" srcOrd="1" destOrd="0" presId="urn:microsoft.com/office/officeart/2008/layout/LinedList"/>
    <dgm:cxn modelId="{24F36F99-6C4F-C748-9D27-1F570E4BA301}" type="presParOf" srcId="{C48EFC1D-E111-0A49-B870-485B5E78CE43}" destId="{DE0E9278-3DD8-1740-BBFB-B2B673C5E2A5}" srcOrd="6" destOrd="0" presId="urn:microsoft.com/office/officeart/2008/layout/LinedList"/>
    <dgm:cxn modelId="{192C19FB-879D-0F4F-8A03-44ADD4CB62B0}" type="presParOf" srcId="{C48EFC1D-E111-0A49-B870-485B5E78CE43}" destId="{02923877-6D76-A649-959B-ACBF73D58F86}" srcOrd="7" destOrd="0" presId="urn:microsoft.com/office/officeart/2008/layout/LinedList"/>
    <dgm:cxn modelId="{7425D205-729E-1F4E-A8B9-EF6CB2224036}" type="presParOf" srcId="{02923877-6D76-A649-959B-ACBF73D58F86}" destId="{C7E3CFE6-4DC4-204B-92EE-3BD0B4815705}" srcOrd="0" destOrd="0" presId="urn:microsoft.com/office/officeart/2008/layout/LinedList"/>
    <dgm:cxn modelId="{9C160208-B6F1-A141-8B5A-577AAE6AFAD5}" type="presParOf" srcId="{02923877-6D76-A649-959B-ACBF73D58F86}" destId="{8D57BD80-9FB0-B244-896E-B21BE8F4FFE6}"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C16C400-888E-4A38-8DAE-CCB73C6535C4}"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63342D74-67B9-4927-BBFF-E68441632588}">
      <dgm:prSet/>
      <dgm:spPr/>
      <dgm:t>
        <a:bodyPr/>
        <a:lstStyle/>
        <a:p>
          <a:pPr>
            <a:buSzPts val="1000"/>
            <a:buFont typeface="Symbol" panose="05050102010706020507" pitchFamily="18" charset="2"/>
            <a:buChar char=""/>
          </a:pPr>
          <a:r>
            <a:rPr lang="el-GR" b="1" dirty="0"/>
            <a:t>Αλγόριθμοι Προσωποποίησης</a:t>
          </a:r>
          <a:r>
            <a:rPr lang="el-GR" dirty="0"/>
            <a:t>: Οι αλγόριθμοι που προσαρμόζουν το περιεχόμενο στις προτιμήσεις των χρηστών μπορεί να ενισχύσουν ή να περιορίσουν την έκθεση σε διαφορετικές πολιτιστικές απόψεις.</a:t>
          </a:r>
          <a:endParaRPr lang="en-US" dirty="0"/>
        </a:p>
      </dgm:t>
    </dgm:pt>
    <dgm:pt modelId="{06197FFB-ED58-422F-B8A0-5222FF61CE86}" type="parTrans" cxnId="{18979A84-F7D4-4248-80D8-7E21A756386E}">
      <dgm:prSet/>
      <dgm:spPr/>
      <dgm:t>
        <a:bodyPr/>
        <a:lstStyle/>
        <a:p>
          <a:endParaRPr lang="en-US"/>
        </a:p>
      </dgm:t>
    </dgm:pt>
    <dgm:pt modelId="{B394EB7C-9A91-4EEA-9B53-EAC66EA5C557}" type="sibTrans" cxnId="{18979A84-F7D4-4248-80D8-7E21A756386E}">
      <dgm:prSet/>
      <dgm:spPr/>
      <dgm:t>
        <a:bodyPr/>
        <a:lstStyle/>
        <a:p>
          <a:endParaRPr lang="en-US"/>
        </a:p>
      </dgm:t>
    </dgm:pt>
    <dgm:pt modelId="{27FA3049-D04C-45EC-856E-3C24D3AF257C}">
      <dgm:prSet/>
      <dgm:spPr/>
      <dgm:t>
        <a:bodyPr/>
        <a:lstStyle/>
        <a:p>
          <a:r>
            <a:rPr lang="el-GR" b="1" dirty="0"/>
            <a:t>Δημιουργία Φούσκας Φίλτρων</a:t>
          </a:r>
          <a:r>
            <a:rPr lang="el-GR" dirty="0"/>
            <a:t>: Η υπερβολική προσωποποίηση μπορεί να οδηγήσει σε φούσκες φίλτρων, περιορίζοντας την έκθεση σε διαφορετικές πολιτιστικές απόψεις και ενισχύοντας υπάρχοντα στερεότυπα..</a:t>
          </a:r>
          <a:endParaRPr lang="en-US" dirty="0"/>
        </a:p>
      </dgm:t>
    </dgm:pt>
    <dgm:pt modelId="{FA0574A3-87C7-4916-A0F2-B80B41C988AB}" type="parTrans" cxnId="{F9E4F902-57D4-45BD-9A15-423DD4489498}">
      <dgm:prSet/>
      <dgm:spPr/>
      <dgm:t>
        <a:bodyPr/>
        <a:lstStyle/>
        <a:p>
          <a:endParaRPr lang="en-US"/>
        </a:p>
      </dgm:t>
    </dgm:pt>
    <dgm:pt modelId="{3FAFA146-D539-4578-88C8-BDC2EAE413EF}" type="sibTrans" cxnId="{F9E4F902-57D4-45BD-9A15-423DD4489498}">
      <dgm:prSet/>
      <dgm:spPr/>
      <dgm:t>
        <a:bodyPr/>
        <a:lstStyle/>
        <a:p>
          <a:endParaRPr lang="en-US"/>
        </a:p>
      </dgm:t>
    </dgm:pt>
    <dgm:pt modelId="{E14F80E1-10F1-49E6-A49A-2FE3C568E2B6}">
      <dgm:prSet/>
      <dgm:spPr/>
      <dgm:t>
        <a:bodyPr/>
        <a:lstStyle/>
        <a:p>
          <a:r>
            <a:rPr lang="el-GR" b="1" dirty="0"/>
            <a:t>Αναπαράσταση Πολιτιστικών Ταυτοτήτων</a:t>
          </a:r>
          <a:r>
            <a:rPr lang="el-GR" dirty="0"/>
            <a:t>: Η αναπαράσταση διαφορετικών πολιτισμών σε πλατφόρμες </a:t>
          </a:r>
          <a:r>
            <a:rPr lang="en-GB" dirty="0"/>
            <a:t>streaming</a:t>
          </a:r>
          <a:r>
            <a:rPr lang="el-GR" dirty="0"/>
            <a:t> επηρεάζει την κατανόηση και την εκτίμηση των πολιτιστικών ταυτοτήτων από το κοινό.</a:t>
          </a:r>
          <a:endParaRPr lang="en-US" dirty="0"/>
        </a:p>
      </dgm:t>
    </dgm:pt>
    <dgm:pt modelId="{F340DB6A-AE08-4397-A5FD-8E20C335B046}" type="parTrans" cxnId="{68B10F68-6993-47D2-A709-44957189F997}">
      <dgm:prSet/>
      <dgm:spPr/>
      <dgm:t>
        <a:bodyPr/>
        <a:lstStyle/>
        <a:p>
          <a:endParaRPr lang="en-US"/>
        </a:p>
      </dgm:t>
    </dgm:pt>
    <dgm:pt modelId="{695073D3-2354-4540-9550-4387EB26B249}" type="sibTrans" cxnId="{68B10F68-6993-47D2-A709-44957189F997}">
      <dgm:prSet/>
      <dgm:spPr/>
      <dgm:t>
        <a:bodyPr/>
        <a:lstStyle/>
        <a:p>
          <a:endParaRPr lang="en-US"/>
        </a:p>
      </dgm:t>
    </dgm:pt>
    <dgm:pt modelId="{BE099944-3085-48A3-A14C-0303A065A78E}">
      <dgm:prSet/>
      <dgm:spPr/>
      <dgm:t>
        <a:bodyPr/>
        <a:lstStyle/>
        <a:p>
          <a:r>
            <a:rPr lang="el-GR" b="1" dirty="0"/>
            <a:t>Ανάγκη για Ποικιλία Περιεχομένου</a:t>
          </a:r>
          <a:r>
            <a:rPr lang="el-GR" dirty="0"/>
            <a:t>: Η ανάγκη για ποικιλία περιεχομένου είναι επιτακτική, ώστε να διασφαλιστεί η δίκαιη και ισότιμη εκπροσώπηση όλων των πολιτιστικών ταυτοτήτων.</a:t>
          </a:r>
          <a:endParaRPr lang="en-US" dirty="0"/>
        </a:p>
      </dgm:t>
    </dgm:pt>
    <dgm:pt modelId="{0A6DCE3B-9CF9-4DD3-A7F5-7BACFA998E67}" type="parTrans" cxnId="{9654B82B-C171-4BE4-B9D5-AC3FC0F2BB80}">
      <dgm:prSet/>
      <dgm:spPr/>
      <dgm:t>
        <a:bodyPr/>
        <a:lstStyle/>
        <a:p>
          <a:endParaRPr lang="en-US"/>
        </a:p>
      </dgm:t>
    </dgm:pt>
    <dgm:pt modelId="{BAE9ED20-9C76-4733-9207-2C563C2955D2}" type="sibTrans" cxnId="{9654B82B-C171-4BE4-B9D5-AC3FC0F2BB80}">
      <dgm:prSet/>
      <dgm:spPr/>
      <dgm:t>
        <a:bodyPr/>
        <a:lstStyle/>
        <a:p>
          <a:endParaRPr lang="en-US"/>
        </a:p>
      </dgm:t>
    </dgm:pt>
    <dgm:pt modelId="{C48EFC1D-E111-0A49-B870-485B5E78CE43}" type="pres">
      <dgm:prSet presAssocID="{AC16C400-888E-4A38-8DAE-CCB73C6535C4}" presName="vert0" presStyleCnt="0">
        <dgm:presLayoutVars>
          <dgm:dir/>
          <dgm:animOne val="branch"/>
          <dgm:animLvl val="lvl"/>
        </dgm:presLayoutVars>
      </dgm:prSet>
      <dgm:spPr/>
    </dgm:pt>
    <dgm:pt modelId="{078082F8-3159-154E-A2FD-C78F3ECD2152}" type="pres">
      <dgm:prSet presAssocID="{63342D74-67B9-4927-BBFF-E68441632588}" presName="thickLine" presStyleLbl="alignNode1" presStyleIdx="0" presStyleCnt="4"/>
      <dgm:spPr/>
    </dgm:pt>
    <dgm:pt modelId="{F07C57A9-D862-D043-A9DF-F5605BAE1BDB}" type="pres">
      <dgm:prSet presAssocID="{63342D74-67B9-4927-BBFF-E68441632588}" presName="horz1" presStyleCnt="0"/>
      <dgm:spPr/>
    </dgm:pt>
    <dgm:pt modelId="{4AC94076-2583-A249-881C-BA59F79619B1}" type="pres">
      <dgm:prSet presAssocID="{63342D74-67B9-4927-BBFF-E68441632588}" presName="tx1" presStyleLbl="revTx" presStyleIdx="0" presStyleCnt="4"/>
      <dgm:spPr/>
    </dgm:pt>
    <dgm:pt modelId="{A168E77C-1FB9-C649-9721-65DDFC4C278C}" type="pres">
      <dgm:prSet presAssocID="{63342D74-67B9-4927-BBFF-E68441632588}" presName="vert1" presStyleCnt="0"/>
      <dgm:spPr/>
    </dgm:pt>
    <dgm:pt modelId="{C9A08521-C0A5-384D-8694-F3BD2DA004DB}" type="pres">
      <dgm:prSet presAssocID="{27FA3049-D04C-45EC-856E-3C24D3AF257C}" presName="thickLine" presStyleLbl="alignNode1" presStyleIdx="1" presStyleCnt="4"/>
      <dgm:spPr/>
    </dgm:pt>
    <dgm:pt modelId="{A0C94B73-DC37-6542-B6AE-B6D7A6F80544}" type="pres">
      <dgm:prSet presAssocID="{27FA3049-D04C-45EC-856E-3C24D3AF257C}" presName="horz1" presStyleCnt="0"/>
      <dgm:spPr/>
    </dgm:pt>
    <dgm:pt modelId="{BD8B8423-08C5-0F4A-9146-BC11DAF7BC3A}" type="pres">
      <dgm:prSet presAssocID="{27FA3049-D04C-45EC-856E-3C24D3AF257C}" presName="tx1" presStyleLbl="revTx" presStyleIdx="1" presStyleCnt="4"/>
      <dgm:spPr/>
    </dgm:pt>
    <dgm:pt modelId="{096E40CF-E891-7247-9820-F666B649E6E1}" type="pres">
      <dgm:prSet presAssocID="{27FA3049-D04C-45EC-856E-3C24D3AF257C}" presName="vert1" presStyleCnt="0"/>
      <dgm:spPr/>
    </dgm:pt>
    <dgm:pt modelId="{3A775BDB-14B6-FA40-92BC-BCAB380135E5}" type="pres">
      <dgm:prSet presAssocID="{E14F80E1-10F1-49E6-A49A-2FE3C568E2B6}" presName="thickLine" presStyleLbl="alignNode1" presStyleIdx="2" presStyleCnt="4"/>
      <dgm:spPr/>
    </dgm:pt>
    <dgm:pt modelId="{2B59650F-9C7D-CF44-B28A-4930D4E0C80D}" type="pres">
      <dgm:prSet presAssocID="{E14F80E1-10F1-49E6-A49A-2FE3C568E2B6}" presName="horz1" presStyleCnt="0"/>
      <dgm:spPr/>
    </dgm:pt>
    <dgm:pt modelId="{BDE9C329-9673-A346-B8AD-B920FA39BF0C}" type="pres">
      <dgm:prSet presAssocID="{E14F80E1-10F1-49E6-A49A-2FE3C568E2B6}" presName="tx1" presStyleLbl="revTx" presStyleIdx="2" presStyleCnt="4"/>
      <dgm:spPr/>
    </dgm:pt>
    <dgm:pt modelId="{7EE62592-A83A-B448-A9B5-8898AFB77303}" type="pres">
      <dgm:prSet presAssocID="{E14F80E1-10F1-49E6-A49A-2FE3C568E2B6}" presName="vert1" presStyleCnt="0"/>
      <dgm:spPr/>
    </dgm:pt>
    <dgm:pt modelId="{DE0E9278-3DD8-1740-BBFB-B2B673C5E2A5}" type="pres">
      <dgm:prSet presAssocID="{BE099944-3085-48A3-A14C-0303A065A78E}" presName="thickLine" presStyleLbl="alignNode1" presStyleIdx="3" presStyleCnt="4"/>
      <dgm:spPr/>
    </dgm:pt>
    <dgm:pt modelId="{02923877-6D76-A649-959B-ACBF73D58F86}" type="pres">
      <dgm:prSet presAssocID="{BE099944-3085-48A3-A14C-0303A065A78E}" presName="horz1" presStyleCnt="0"/>
      <dgm:spPr/>
    </dgm:pt>
    <dgm:pt modelId="{C7E3CFE6-4DC4-204B-92EE-3BD0B4815705}" type="pres">
      <dgm:prSet presAssocID="{BE099944-3085-48A3-A14C-0303A065A78E}" presName="tx1" presStyleLbl="revTx" presStyleIdx="3" presStyleCnt="4"/>
      <dgm:spPr/>
    </dgm:pt>
    <dgm:pt modelId="{8D57BD80-9FB0-B244-896E-B21BE8F4FFE6}" type="pres">
      <dgm:prSet presAssocID="{BE099944-3085-48A3-A14C-0303A065A78E}" presName="vert1" presStyleCnt="0"/>
      <dgm:spPr/>
    </dgm:pt>
  </dgm:ptLst>
  <dgm:cxnLst>
    <dgm:cxn modelId="{F9E4F902-57D4-45BD-9A15-423DD4489498}" srcId="{AC16C400-888E-4A38-8DAE-CCB73C6535C4}" destId="{27FA3049-D04C-45EC-856E-3C24D3AF257C}" srcOrd="1" destOrd="0" parTransId="{FA0574A3-87C7-4916-A0F2-B80B41C988AB}" sibTransId="{3FAFA146-D539-4578-88C8-BDC2EAE413EF}"/>
    <dgm:cxn modelId="{AF3FF709-93AA-9A48-8041-2A0C3884E3DC}" type="presOf" srcId="{E14F80E1-10F1-49E6-A49A-2FE3C568E2B6}" destId="{BDE9C329-9673-A346-B8AD-B920FA39BF0C}" srcOrd="0" destOrd="0" presId="urn:microsoft.com/office/officeart/2008/layout/LinedList"/>
    <dgm:cxn modelId="{74FF7525-B424-F947-8E19-F075E78A6F8F}" type="presOf" srcId="{27FA3049-D04C-45EC-856E-3C24D3AF257C}" destId="{BD8B8423-08C5-0F4A-9146-BC11DAF7BC3A}" srcOrd="0" destOrd="0" presId="urn:microsoft.com/office/officeart/2008/layout/LinedList"/>
    <dgm:cxn modelId="{9654B82B-C171-4BE4-B9D5-AC3FC0F2BB80}" srcId="{AC16C400-888E-4A38-8DAE-CCB73C6535C4}" destId="{BE099944-3085-48A3-A14C-0303A065A78E}" srcOrd="3" destOrd="0" parTransId="{0A6DCE3B-9CF9-4DD3-A7F5-7BACFA998E67}" sibTransId="{BAE9ED20-9C76-4733-9207-2C563C2955D2}"/>
    <dgm:cxn modelId="{68B10F68-6993-47D2-A709-44957189F997}" srcId="{AC16C400-888E-4A38-8DAE-CCB73C6535C4}" destId="{E14F80E1-10F1-49E6-A49A-2FE3C568E2B6}" srcOrd="2" destOrd="0" parTransId="{F340DB6A-AE08-4397-A5FD-8E20C335B046}" sibTransId="{695073D3-2354-4540-9550-4387EB26B249}"/>
    <dgm:cxn modelId="{9342666A-37B8-AA42-A168-686D2627B6F4}" type="presOf" srcId="{AC16C400-888E-4A38-8DAE-CCB73C6535C4}" destId="{C48EFC1D-E111-0A49-B870-485B5E78CE43}" srcOrd="0" destOrd="0" presId="urn:microsoft.com/office/officeart/2008/layout/LinedList"/>
    <dgm:cxn modelId="{18979A84-F7D4-4248-80D8-7E21A756386E}" srcId="{AC16C400-888E-4A38-8DAE-CCB73C6535C4}" destId="{63342D74-67B9-4927-BBFF-E68441632588}" srcOrd="0" destOrd="0" parTransId="{06197FFB-ED58-422F-B8A0-5222FF61CE86}" sibTransId="{B394EB7C-9A91-4EEA-9B53-EAC66EA5C557}"/>
    <dgm:cxn modelId="{DB882292-9198-CD44-9BBA-7B22221A4BD9}" type="presOf" srcId="{63342D74-67B9-4927-BBFF-E68441632588}" destId="{4AC94076-2583-A249-881C-BA59F79619B1}" srcOrd="0" destOrd="0" presId="urn:microsoft.com/office/officeart/2008/layout/LinedList"/>
    <dgm:cxn modelId="{18C31FB9-F650-6140-8D46-7C481752C1A3}" type="presOf" srcId="{BE099944-3085-48A3-A14C-0303A065A78E}" destId="{C7E3CFE6-4DC4-204B-92EE-3BD0B4815705}" srcOrd="0" destOrd="0" presId="urn:microsoft.com/office/officeart/2008/layout/LinedList"/>
    <dgm:cxn modelId="{7ED229D8-C19E-0249-9E33-350DEBA1E278}" type="presParOf" srcId="{C48EFC1D-E111-0A49-B870-485B5E78CE43}" destId="{078082F8-3159-154E-A2FD-C78F3ECD2152}" srcOrd="0" destOrd="0" presId="urn:microsoft.com/office/officeart/2008/layout/LinedList"/>
    <dgm:cxn modelId="{A7AE05B7-BC70-BC40-AF91-974E98267E3F}" type="presParOf" srcId="{C48EFC1D-E111-0A49-B870-485B5E78CE43}" destId="{F07C57A9-D862-D043-A9DF-F5605BAE1BDB}" srcOrd="1" destOrd="0" presId="urn:microsoft.com/office/officeart/2008/layout/LinedList"/>
    <dgm:cxn modelId="{A4BC638E-2B0D-4A4C-A961-88965903EEFE}" type="presParOf" srcId="{F07C57A9-D862-D043-A9DF-F5605BAE1BDB}" destId="{4AC94076-2583-A249-881C-BA59F79619B1}" srcOrd="0" destOrd="0" presId="urn:microsoft.com/office/officeart/2008/layout/LinedList"/>
    <dgm:cxn modelId="{E814A15F-9F5C-F641-83BE-237B6281BB0A}" type="presParOf" srcId="{F07C57A9-D862-D043-A9DF-F5605BAE1BDB}" destId="{A168E77C-1FB9-C649-9721-65DDFC4C278C}" srcOrd="1" destOrd="0" presId="urn:microsoft.com/office/officeart/2008/layout/LinedList"/>
    <dgm:cxn modelId="{5C18B07F-B4E3-0C4A-AC8C-038CB5801E10}" type="presParOf" srcId="{C48EFC1D-E111-0A49-B870-485B5E78CE43}" destId="{C9A08521-C0A5-384D-8694-F3BD2DA004DB}" srcOrd="2" destOrd="0" presId="urn:microsoft.com/office/officeart/2008/layout/LinedList"/>
    <dgm:cxn modelId="{77DB9EC6-9AA6-B349-B53B-225AE56C45DD}" type="presParOf" srcId="{C48EFC1D-E111-0A49-B870-485B5E78CE43}" destId="{A0C94B73-DC37-6542-B6AE-B6D7A6F80544}" srcOrd="3" destOrd="0" presId="urn:microsoft.com/office/officeart/2008/layout/LinedList"/>
    <dgm:cxn modelId="{541B04B6-931E-9A41-87FD-E543CCB61509}" type="presParOf" srcId="{A0C94B73-DC37-6542-B6AE-B6D7A6F80544}" destId="{BD8B8423-08C5-0F4A-9146-BC11DAF7BC3A}" srcOrd="0" destOrd="0" presId="urn:microsoft.com/office/officeart/2008/layout/LinedList"/>
    <dgm:cxn modelId="{672BC109-FEFA-674D-B851-DA122E361362}" type="presParOf" srcId="{A0C94B73-DC37-6542-B6AE-B6D7A6F80544}" destId="{096E40CF-E891-7247-9820-F666B649E6E1}" srcOrd="1" destOrd="0" presId="urn:microsoft.com/office/officeart/2008/layout/LinedList"/>
    <dgm:cxn modelId="{8D142B35-DC61-CD41-BDBA-3A6D917FD772}" type="presParOf" srcId="{C48EFC1D-E111-0A49-B870-485B5E78CE43}" destId="{3A775BDB-14B6-FA40-92BC-BCAB380135E5}" srcOrd="4" destOrd="0" presId="urn:microsoft.com/office/officeart/2008/layout/LinedList"/>
    <dgm:cxn modelId="{22860270-87F8-2842-A295-6319BAD84E36}" type="presParOf" srcId="{C48EFC1D-E111-0A49-B870-485B5E78CE43}" destId="{2B59650F-9C7D-CF44-B28A-4930D4E0C80D}" srcOrd="5" destOrd="0" presId="urn:microsoft.com/office/officeart/2008/layout/LinedList"/>
    <dgm:cxn modelId="{34531F96-6AC5-A54A-ACB2-BBE254DBEEE8}" type="presParOf" srcId="{2B59650F-9C7D-CF44-B28A-4930D4E0C80D}" destId="{BDE9C329-9673-A346-B8AD-B920FA39BF0C}" srcOrd="0" destOrd="0" presId="urn:microsoft.com/office/officeart/2008/layout/LinedList"/>
    <dgm:cxn modelId="{5F725CCC-6E16-B347-A620-6B940524C271}" type="presParOf" srcId="{2B59650F-9C7D-CF44-B28A-4930D4E0C80D}" destId="{7EE62592-A83A-B448-A9B5-8898AFB77303}" srcOrd="1" destOrd="0" presId="urn:microsoft.com/office/officeart/2008/layout/LinedList"/>
    <dgm:cxn modelId="{24F36F99-6C4F-C748-9D27-1F570E4BA301}" type="presParOf" srcId="{C48EFC1D-E111-0A49-B870-485B5E78CE43}" destId="{DE0E9278-3DD8-1740-BBFB-B2B673C5E2A5}" srcOrd="6" destOrd="0" presId="urn:microsoft.com/office/officeart/2008/layout/LinedList"/>
    <dgm:cxn modelId="{192C19FB-879D-0F4F-8A03-44ADD4CB62B0}" type="presParOf" srcId="{C48EFC1D-E111-0A49-B870-485B5E78CE43}" destId="{02923877-6D76-A649-959B-ACBF73D58F86}" srcOrd="7" destOrd="0" presId="urn:microsoft.com/office/officeart/2008/layout/LinedList"/>
    <dgm:cxn modelId="{7425D205-729E-1F4E-A8B9-EF6CB2224036}" type="presParOf" srcId="{02923877-6D76-A649-959B-ACBF73D58F86}" destId="{C7E3CFE6-4DC4-204B-92EE-3BD0B4815705}" srcOrd="0" destOrd="0" presId="urn:microsoft.com/office/officeart/2008/layout/LinedList"/>
    <dgm:cxn modelId="{9C160208-B6F1-A141-8B5A-577AAE6AFAD5}" type="presParOf" srcId="{02923877-6D76-A649-959B-ACBF73D58F86}" destId="{8D57BD80-9FB0-B244-896E-B21BE8F4FFE6}"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8FBE81-0A7B-EA4E-8231-8094392B5CD6}">
      <dsp:nvSpPr>
        <dsp:cNvPr id="0" name=""/>
        <dsp:cNvSpPr/>
      </dsp:nvSpPr>
      <dsp:spPr>
        <a:xfrm>
          <a:off x="0" y="0"/>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CAD4FE0-2122-5C45-A6B5-E481897D9428}">
      <dsp:nvSpPr>
        <dsp:cNvPr id="0" name=""/>
        <dsp:cNvSpPr/>
      </dsp:nvSpPr>
      <dsp:spPr>
        <a:xfrm>
          <a:off x="0" y="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l-GR" sz="2700" kern="1200" dirty="0"/>
            <a:t>Ποια είναι τα χαρακτηριστικά του ψηφιακού πολιτισμού;</a:t>
          </a:r>
          <a:endParaRPr lang="en-US" sz="2700" kern="1200" dirty="0"/>
        </a:p>
      </dsp:txBody>
      <dsp:txXfrm>
        <a:off x="0" y="0"/>
        <a:ext cx="6900512" cy="1384035"/>
      </dsp:txXfrm>
    </dsp:sp>
    <dsp:sp modelId="{F0F45D63-3AFF-594D-80B8-354CEC76B794}">
      <dsp:nvSpPr>
        <dsp:cNvPr id="0" name=""/>
        <dsp:cNvSpPr/>
      </dsp:nvSpPr>
      <dsp:spPr>
        <a:xfrm>
          <a:off x="0" y="1384035"/>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D71B044-AB28-8C41-8375-6E68834B1B57}">
      <dsp:nvSpPr>
        <dsp:cNvPr id="0" name=""/>
        <dsp:cNvSpPr/>
      </dsp:nvSpPr>
      <dsp:spPr>
        <a:xfrm>
          <a:off x="0" y="138403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l-GR" sz="2700" kern="1200" dirty="0"/>
            <a:t>Ποιες είναι οι βασικές προσεγγίσεις στην μετάβαση από τα αναλογικά στα ψηφιακά πολιτιστικά προϊόντα;</a:t>
          </a:r>
          <a:endParaRPr lang="en-US" sz="2700" kern="1200" dirty="0"/>
        </a:p>
      </dsp:txBody>
      <dsp:txXfrm>
        <a:off x="0" y="1384035"/>
        <a:ext cx="6900512" cy="1384035"/>
      </dsp:txXfrm>
    </dsp:sp>
    <dsp:sp modelId="{81717EC3-31C1-F941-99E2-851CACADE251}">
      <dsp:nvSpPr>
        <dsp:cNvPr id="0" name=""/>
        <dsp:cNvSpPr/>
      </dsp:nvSpPr>
      <dsp:spPr>
        <a:xfrm>
          <a:off x="0" y="2768070"/>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FDB1221-9897-E342-8E46-33B203E9340F}">
      <dsp:nvSpPr>
        <dsp:cNvPr id="0" name=""/>
        <dsp:cNvSpPr/>
      </dsp:nvSpPr>
      <dsp:spPr>
        <a:xfrm>
          <a:off x="0" y="276807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l-GR" sz="2700" kern="1200" dirty="0"/>
            <a:t>Πώς επηρεάζεται η πολιτιστική ταυτότητα από την εξέλιξη της τεχνολογίας;</a:t>
          </a:r>
          <a:endParaRPr lang="en-US" sz="2700" kern="1200" dirty="0"/>
        </a:p>
      </dsp:txBody>
      <dsp:txXfrm>
        <a:off x="0" y="2768070"/>
        <a:ext cx="6900512" cy="1384035"/>
      </dsp:txXfrm>
    </dsp:sp>
    <dsp:sp modelId="{0452E33A-5EEE-D644-A3B8-633D776E5198}">
      <dsp:nvSpPr>
        <dsp:cNvPr id="0" name=""/>
        <dsp:cNvSpPr/>
      </dsp:nvSpPr>
      <dsp:spPr>
        <a:xfrm>
          <a:off x="0" y="4152105"/>
          <a:ext cx="690051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045246B-2E31-A742-89CE-FD0CECEBB4B3}">
      <dsp:nvSpPr>
        <dsp:cNvPr id="0" name=""/>
        <dsp:cNvSpPr/>
      </dsp:nvSpPr>
      <dsp:spPr>
        <a:xfrm>
          <a:off x="0" y="415210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l-GR" sz="2700" kern="1200" dirty="0"/>
            <a:t>Πώς επηρεάζει η παγκοσμιοποίηση τη μελέτη του (ψηφιακού) πολιτισμού; </a:t>
          </a:r>
          <a:endParaRPr lang="en-US" sz="2700" kern="1200" dirty="0"/>
        </a:p>
      </dsp:txBody>
      <dsp:txXfrm>
        <a:off x="0" y="4152105"/>
        <a:ext cx="6900512" cy="13840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513F18-1301-7F46-BF01-CFFD96F223EF}">
      <dsp:nvSpPr>
        <dsp:cNvPr id="0" name=""/>
        <dsp:cNvSpPr/>
      </dsp:nvSpPr>
      <dsp:spPr>
        <a:xfrm>
          <a:off x="0" y="0"/>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DBEF0C-EB17-5947-8867-326C6CE989DC}">
      <dsp:nvSpPr>
        <dsp:cNvPr id="0" name=""/>
        <dsp:cNvSpPr/>
      </dsp:nvSpPr>
      <dsp:spPr>
        <a:xfrm>
          <a:off x="0" y="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GB" sz="2000" b="1" kern="1200" dirty="0"/>
            <a:t>Serious Games</a:t>
          </a:r>
          <a:r>
            <a:rPr lang="el-GR" sz="2000" b="1" kern="1200" dirty="0"/>
            <a:t> / Εκπαιδευτικά / Πολιτιστικά Παιχνίδια</a:t>
          </a:r>
          <a:r>
            <a:rPr lang="el-GR" sz="2000" kern="1200" dirty="0"/>
            <a:t>: παιχνίδια που έχουν κύριο στόχο τη μάθηση, τη διάδοση πολιτισμού, ή την κοινωνική αλλαγή, όχι απλώς διασκέδαση. Παράδειγμα - </a:t>
          </a:r>
          <a:r>
            <a:rPr lang="en-GB" sz="2000" b="0" kern="1200" dirty="0"/>
            <a:t>Assassin’s Creed Discovery Tours</a:t>
          </a:r>
          <a:r>
            <a:rPr lang="el-GR" sz="2000" b="0" kern="1200" dirty="0"/>
            <a:t> (αρχαίες πόλεις)</a:t>
          </a:r>
          <a:endParaRPr lang="en-US" sz="2000" b="0" kern="1200" dirty="0"/>
        </a:p>
      </dsp:txBody>
      <dsp:txXfrm>
        <a:off x="0" y="0"/>
        <a:ext cx="6900512" cy="1384035"/>
      </dsp:txXfrm>
    </dsp:sp>
    <dsp:sp modelId="{B22C8BEB-8329-D144-86A3-1830A0847443}">
      <dsp:nvSpPr>
        <dsp:cNvPr id="0" name=""/>
        <dsp:cNvSpPr/>
      </dsp:nvSpPr>
      <dsp:spPr>
        <a:xfrm>
          <a:off x="0" y="1384035"/>
          <a:ext cx="6900512" cy="0"/>
        </a:xfrm>
        <a:prstGeom prst="line">
          <a:avLst/>
        </a:prstGeom>
        <a:solidFill>
          <a:schemeClr val="accent2">
            <a:hueOff val="-485121"/>
            <a:satOff val="-27976"/>
            <a:lumOff val="2876"/>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4358DC-FACF-5245-88FD-FDA393276D7A}">
      <dsp:nvSpPr>
        <dsp:cNvPr id="0" name=""/>
        <dsp:cNvSpPr/>
      </dsp:nvSpPr>
      <dsp:spPr>
        <a:xfrm>
          <a:off x="0" y="138403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GB" sz="2000" b="1" kern="1200" dirty="0"/>
            <a:t>Gamification</a:t>
          </a:r>
          <a:r>
            <a:rPr lang="el-GR" sz="2000" kern="1200" dirty="0"/>
            <a:t>: χρήση στοιχείων παιχνιδιού (π.χ. </a:t>
          </a:r>
          <a:r>
            <a:rPr lang="en-GB" sz="2000" kern="1200" dirty="0"/>
            <a:t>badges</a:t>
          </a:r>
          <a:r>
            <a:rPr lang="el-GR" sz="2000" kern="1200" dirty="0"/>
            <a:t>, </a:t>
          </a:r>
          <a:r>
            <a:rPr lang="en-GB" sz="2000" kern="1200" dirty="0"/>
            <a:t>challenges</a:t>
          </a:r>
          <a:r>
            <a:rPr lang="el-GR" sz="2000" kern="1200" dirty="0"/>
            <a:t>) σε περιβάλλοντα πολιτισμού (μουσεία, ξεναγήσεις, περιηγήσεις πόλης) για ενίσχυση της αλληλεπίδρασης</a:t>
          </a:r>
          <a:endParaRPr lang="en-US" sz="2000" kern="1200" dirty="0"/>
        </a:p>
      </dsp:txBody>
      <dsp:txXfrm>
        <a:off x="0" y="1384035"/>
        <a:ext cx="6900512" cy="1384035"/>
      </dsp:txXfrm>
    </dsp:sp>
    <dsp:sp modelId="{2C24964E-FB22-BC43-B8F0-F7C3CD9199EF}">
      <dsp:nvSpPr>
        <dsp:cNvPr id="0" name=""/>
        <dsp:cNvSpPr/>
      </dsp:nvSpPr>
      <dsp:spPr>
        <a:xfrm>
          <a:off x="0" y="2768070"/>
          <a:ext cx="6900512" cy="0"/>
        </a:xfrm>
        <a:prstGeom prst="line">
          <a:avLst/>
        </a:prstGeom>
        <a:solidFill>
          <a:schemeClr val="accent2">
            <a:hueOff val="-970242"/>
            <a:satOff val="-55952"/>
            <a:lumOff val="5752"/>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969356D-6CEA-1949-84A1-F7ABDDE01D0C}">
      <dsp:nvSpPr>
        <dsp:cNvPr id="0" name=""/>
        <dsp:cNvSpPr/>
      </dsp:nvSpPr>
      <dsp:spPr>
        <a:xfrm>
          <a:off x="0" y="276807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l-GR" sz="2000" b="1" kern="1200" dirty="0"/>
            <a:t>Διαδραστικότητα</a:t>
          </a:r>
          <a:r>
            <a:rPr lang="el-GR" sz="2000" kern="1200" dirty="0"/>
            <a:t>: εμπλοκή του χρήστη ενεργά — επιλογές, εξερεύνηση, επίλυση γρίφων, χρήση αισθητήρων, </a:t>
          </a:r>
          <a:r>
            <a:rPr lang="en-GB" sz="2000" kern="1200" dirty="0"/>
            <a:t>AR</a:t>
          </a:r>
          <a:r>
            <a:rPr lang="el-GR" sz="2000" kern="1200" dirty="0"/>
            <a:t>/</a:t>
          </a:r>
          <a:r>
            <a:rPr lang="en-GB" sz="2000" kern="1200" dirty="0"/>
            <a:t>VR</a:t>
          </a:r>
          <a:r>
            <a:rPr lang="el-GR" sz="2000" kern="1200" dirty="0"/>
            <a:t>, παιχνίδια βάσει τοποθεσίας (</a:t>
          </a:r>
          <a:r>
            <a:rPr lang="en-GB" sz="2000" kern="1200" dirty="0"/>
            <a:t>location</a:t>
          </a:r>
          <a:r>
            <a:rPr lang="el-GR" sz="2000" kern="1200" dirty="0"/>
            <a:t>-</a:t>
          </a:r>
          <a:r>
            <a:rPr lang="en-GB" sz="2000" kern="1200" dirty="0"/>
            <a:t>based</a:t>
          </a:r>
          <a:r>
            <a:rPr lang="el-GR" sz="2000" kern="1200" dirty="0"/>
            <a:t>).</a:t>
          </a:r>
          <a:endParaRPr lang="en-US" sz="2000" kern="1200" dirty="0"/>
        </a:p>
      </dsp:txBody>
      <dsp:txXfrm>
        <a:off x="0" y="2768070"/>
        <a:ext cx="6900512" cy="1384035"/>
      </dsp:txXfrm>
    </dsp:sp>
    <dsp:sp modelId="{839BF4F5-1612-1E43-8614-A29232E29ABE}">
      <dsp:nvSpPr>
        <dsp:cNvPr id="0" name=""/>
        <dsp:cNvSpPr/>
      </dsp:nvSpPr>
      <dsp:spPr>
        <a:xfrm>
          <a:off x="0" y="4152105"/>
          <a:ext cx="6900512"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964490-0144-DE4E-80FA-AF6571752F67}">
      <dsp:nvSpPr>
        <dsp:cNvPr id="0" name=""/>
        <dsp:cNvSpPr/>
      </dsp:nvSpPr>
      <dsp:spPr>
        <a:xfrm>
          <a:off x="0" y="415210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l-GR" sz="2000" b="1" kern="1200" dirty="0"/>
            <a:t>Εμπειρία χρήστη (</a:t>
          </a:r>
          <a:r>
            <a:rPr lang="en-GB" sz="2000" b="1" kern="1200" dirty="0"/>
            <a:t>User Experience</a:t>
          </a:r>
          <a:r>
            <a:rPr lang="el-GR" sz="2000" b="1" kern="1200" dirty="0"/>
            <a:t>, </a:t>
          </a:r>
          <a:r>
            <a:rPr lang="en-GB" sz="2000" b="1" kern="1200" dirty="0"/>
            <a:t>UX</a:t>
          </a:r>
          <a:r>
            <a:rPr lang="el-GR" sz="2000" b="1" kern="1200" dirty="0"/>
            <a:t>)</a:t>
          </a:r>
          <a:r>
            <a:rPr lang="el-GR" sz="2000" kern="1200" dirty="0"/>
            <a:t> στον πολιτισμό: πώς αισθάνεται ο επισκέπτης / παίκτης, πόσο εύκολα κατανοεί τους κανόνες, πόσο διασκεδαστικό / εκπαιδευτικό είναι.</a:t>
          </a:r>
          <a:endParaRPr lang="en-US" sz="2000" kern="1200" dirty="0"/>
        </a:p>
      </dsp:txBody>
      <dsp:txXfrm>
        <a:off x="0" y="4152105"/>
        <a:ext cx="6900512" cy="13840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513F18-1301-7F46-BF01-CFFD96F223EF}">
      <dsp:nvSpPr>
        <dsp:cNvPr id="0" name=""/>
        <dsp:cNvSpPr/>
      </dsp:nvSpPr>
      <dsp:spPr>
        <a:xfrm>
          <a:off x="0" y="0"/>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DBEF0C-EB17-5947-8867-326C6CE989DC}">
      <dsp:nvSpPr>
        <dsp:cNvPr id="0" name=""/>
        <dsp:cNvSpPr/>
      </dsp:nvSpPr>
      <dsp:spPr>
        <a:xfrm>
          <a:off x="0" y="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l-GR" sz="1700" b="1" kern="1200" dirty="0"/>
            <a:t>Αφήγηση (</a:t>
          </a:r>
          <a:r>
            <a:rPr lang="en-GB" sz="1700" b="1" kern="1200" dirty="0"/>
            <a:t>Narrative</a:t>
          </a:r>
          <a:r>
            <a:rPr lang="el-GR" sz="1700" b="1" kern="1200" dirty="0"/>
            <a:t>) &amp; Πολιτιστική ταυτότητα</a:t>
          </a:r>
          <a:r>
            <a:rPr lang="el-GR" sz="1700" kern="1200" dirty="0"/>
            <a:t>: ιστορίες που συνδέονται με τον τόπο, το παρελθόν, παραδόσεις. Πώς να γίνει σεβαστή η πολιτιστική κληρονομιά ενώ παραμένει ελκυστική.</a:t>
          </a:r>
          <a:endParaRPr lang="en-US" sz="1700" kern="1200" dirty="0"/>
        </a:p>
      </dsp:txBody>
      <dsp:txXfrm>
        <a:off x="0" y="0"/>
        <a:ext cx="6900512" cy="1384035"/>
      </dsp:txXfrm>
    </dsp:sp>
    <dsp:sp modelId="{B22C8BEB-8329-D144-86A3-1830A0847443}">
      <dsp:nvSpPr>
        <dsp:cNvPr id="0" name=""/>
        <dsp:cNvSpPr/>
      </dsp:nvSpPr>
      <dsp:spPr>
        <a:xfrm>
          <a:off x="0" y="1384035"/>
          <a:ext cx="6900512" cy="0"/>
        </a:xfrm>
        <a:prstGeom prst="line">
          <a:avLst/>
        </a:prstGeom>
        <a:solidFill>
          <a:schemeClr val="accent2">
            <a:hueOff val="-485121"/>
            <a:satOff val="-27976"/>
            <a:lumOff val="2876"/>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4358DC-FACF-5245-88FD-FDA393276D7A}">
      <dsp:nvSpPr>
        <dsp:cNvPr id="0" name=""/>
        <dsp:cNvSpPr/>
      </dsp:nvSpPr>
      <dsp:spPr>
        <a:xfrm>
          <a:off x="0" y="138403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l-GR" sz="1700" b="1" kern="1200" dirty="0"/>
            <a:t>Τεχνολογίες</a:t>
          </a:r>
          <a:r>
            <a:rPr lang="el-GR" sz="1700" kern="1200" dirty="0"/>
            <a:t>: </a:t>
          </a:r>
          <a:r>
            <a:rPr lang="en-GB" sz="1700" kern="1200" dirty="0"/>
            <a:t>mobile apps</a:t>
          </a:r>
          <a:r>
            <a:rPr lang="el-GR" sz="1700" kern="1200" dirty="0"/>
            <a:t>, </a:t>
          </a:r>
          <a:r>
            <a:rPr lang="en-GB" sz="1700" kern="1200" dirty="0"/>
            <a:t>AR</a:t>
          </a:r>
          <a:r>
            <a:rPr lang="el-GR" sz="1700" kern="1200" dirty="0"/>
            <a:t> (επαυξημένη πραγματικότητα), </a:t>
          </a:r>
          <a:r>
            <a:rPr lang="en-GB" sz="1700" kern="1200" dirty="0"/>
            <a:t>VR</a:t>
          </a:r>
          <a:r>
            <a:rPr lang="el-GR" sz="1700" kern="1200" dirty="0"/>
            <a:t> (εικονική πραγματικότητα), πλατφόρμες </a:t>
          </a:r>
          <a:r>
            <a:rPr lang="en-GB" sz="1700" kern="1200" dirty="0"/>
            <a:t>wander</a:t>
          </a:r>
          <a:r>
            <a:rPr lang="el-GR" sz="1700" kern="1200" dirty="0"/>
            <a:t> / </a:t>
          </a:r>
          <a:r>
            <a:rPr lang="en-GB" sz="1700" kern="1200" dirty="0"/>
            <a:t>trail games</a:t>
          </a:r>
          <a:r>
            <a:rPr lang="el-GR" sz="1700" kern="1200" dirty="0"/>
            <a:t> (Περιηγήσεις-παιχνίδια), χρήση </a:t>
          </a:r>
          <a:r>
            <a:rPr lang="en-GB" sz="1700" kern="1200" dirty="0"/>
            <a:t>GPS</a:t>
          </a:r>
          <a:r>
            <a:rPr lang="el-GR" sz="1700" kern="1200" dirty="0"/>
            <a:t> / χαρτών / </a:t>
          </a:r>
          <a:r>
            <a:rPr lang="en-GB" sz="1700" kern="1200" dirty="0"/>
            <a:t>QR codes</a:t>
          </a:r>
          <a:r>
            <a:rPr lang="el-GR" sz="1700" kern="1200" dirty="0"/>
            <a:t> / αισθητήρων</a:t>
          </a:r>
          <a:endParaRPr lang="en-US" sz="1700" kern="1200" dirty="0"/>
        </a:p>
      </dsp:txBody>
      <dsp:txXfrm>
        <a:off x="0" y="1384035"/>
        <a:ext cx="6900512" cy="1384035"/>
      </dsp:txXfrm>
    </dsp:sp>
    <dsp:sp modelId="{2C24964E-FB22-BC43-B8F0-F7C3CD9199EF}">
      <dsp:nvSpPr>
        <dsp:cNvPr id="0" name=""/>
        <dsp:cNvSpPr/>
      </dsp:nvSpPr>
      <dsp:spPr>
        <a:xfrm>
          <a:off x="0" y="2768070"/>
          <a:ext cx="6900512" cy="0"/>
        </a:xfrm>
        <a:prstGeom prst="line">
          <a:avLst/>
        </a:prstGeom>
        <a:solidFill>
          <a:schemeClr val="accent2">
            <a:hueOff val="-970242"/>
            <a:satOff val="-55952"/>
            <a:lumOff val="5752"/>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969356D-6CEA-1949-84A1-F7ABDDE01D0C}">
      <dsp:nvSpPr>
        <dsp:cNvPr id="0" name=""/>
        <dsp:cNvSpPr/>
      </dsp:nvSpPr>
      <dsp:spPr>
        <a:xfrm>
          <a:off x="0" y="276807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l-GR" sz="1700" b="1" kern="1200" dirty="0"/>
            <a:t>Στοιχεία σχεδιασμού</a:t>
          </a:r>
          <a:r>
            <a:rPr lang="el-GR" sz="1700" kern="1200" dirty="0"/>
            <a:t>: Αφήγηση &amp; πολιτιστικά στοιχεία — ιστορικό υπόβαθρο, παραδόσεις, μύθοι / </a:t>
          </a:r>
          <a:r>
            <a:rPr lang="en-GB" sz="1700" kern="1200" dirty="0"/>
            <a:t>game mechanics</a:t>
          </a:r>
          <a:r>
            <a:rPr lang="el-GR" sz="1700" kern="1200" dirty="0"/>
            <a:t>: γρίφοι, εξερεύνηση, </a:t>
          </a:r>
          <a:r>
            <a:rPr lang="en-GB" sz="1700" kern="1200" dirty="0"/>
            <a:t>quests</a:t>
          </a:r>
          <a:r>
            <a:rPr lang="el-GR" sz="1700" kern="1200" dirty="0"/>
            <a:t>, ανταγωνισμός ή συνεργασία / Επίπεδα δυσκολίας, προσαρμογή για διαφορετικές ηλικίες / προφίλ χρηστών / Οπτική &amp; αισθητική σχεδίαση</a:t>
          </a:r>
          <a:endParaRPr lang="en-US" sz="1700" kern="1200" dirty="0"/>
        </a:p>
      </dsp:txBody>
      <dsp:txXfrm>
        <a:off x="0" y="2768070"/>
        <a:ext cx="6900512" cy="1384035"/>
      </dsp:txXfrm>
    </dsp:sp>
    <dsp:sp modelId="{839BF4F5-1612-1E43-8614-A29232E29ABE}">
      <dsp:nvSpPr>
        <dsp:cNvPr id="0" name=""/>
        <dsp:cNvSpPr/>
      </dsp:nvSpPr>
      <dsp:spPr>
        <a:xfrm>
          <a:off x="0" y="4152105"/>
          <a:ext cx="6900512"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964490-0144-DE4E-80FA-AF6571752F67}">
      <dsp:nvSpPr>
        <dsp:cNvPr id="0" name=""/>
        <dsp:cNvSpPr/>
      </dsp:nvSpPr>
      <dsp:spPr>
        <a:xfrm>
          <a:off x="0" y="415210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l-GR" sz="1700" b="1" kern="1200" dirty="0"/>
            <a:t>Μετρήσιμα αποτελέσματα &amp; </a:t>
          </a:r>
          <a:r>
            <a:rPr lang="en-GB" sz="1700" b="1" kern="1200" dirty="0"/>
            <a:t>KPI</a:t>
          </a:r>
          <a:r>
            <a:rPr lang="el-GR" sz="1700" kern="1200" dirty="0"/>
            <a:t>: χρόνος αλληλεπίδρασης, ποσοστά ολοκλήρωσης, ποσοστά επιστροφής, βαθμολογία ικανοποίησης, εκπαιδευτικά αποτελέσματα.</a:t>
          </a:r>
          <a:endParaRPr lang="en-US" sz="1700" kern="1200" dirty="0"/>
        </a:p>
      </dsp:txBody>
      <dsp:txXfrm>
        <a:off x="0" y="4152105"/>
        <a:ext cx="6900512" cy="13840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8082F8-3159-154E-A2FD-C78F3ECD2152}">
      <dsp:nvSpPr>
        <dsp:cNvPr id="0" name=""/>
        <dsp:cNvSpPr/>
      </dsp:nvSpPr>
      <dsp:spPr>
        <a:xfrm>
          <a:off x="0" y="0"/>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AC94076-2583-A249-881C-BA59F79619B1}">
      <dsp:nvSpPr>
        <dsp:cNvPr id="0" name=""/>
        <dsp:cNvSpPr/>
      </dsp:nvSpPr>
      <dsp:spPr>
        <a:xfrm>
          <a:off x="0" y="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SzPts val="1000"/>
            <a:buFont typeface="Symbol" panose="05050102010706020507" pitchFamily="18" charset="2"/>
            <a:buNone/>
          </a:pPr>
          <a:r>
            <a:rPr lang="el-GR" sz="2100" b="1" kern="1200" dirty="0"/>
            <a:t>Αναπαράσταση Πολιτισμών</a:t>
          </a:r>
          <a:r>
            <a:rPr lang="el-GR" sz="2100" kern="1200" dirty="0"/>
            <a:t>: Ανάλυση του τρόπου με τον οποίο οι πολιτισμοί αναπαρίστανται στα κοινωνικά δίκτυα και επιπτώσεις αυτής της αναπαράστασης στην αντίληψη και αναγνώριση τους.</a:t>
          </a:r>
          <a:endParaRPr lang="en-US" sz="2100" kern="1200" dirty="0"/>
        </a:p>
      </dsp:txBody>
      <dsp:txXfrm>
        <a:off x="0" y="0"/>
        <a:ext cx="6900512" cy="1384035"/>
      </dsp:txXfrm>
    </dsp:sp>
    <dsp:sp modelId="{C9A08521-C0A5-384D-8694-F3BD2DA004DB}">
      <dsp:nvSpPr>
        <dsp:cNvPr id="0" name=""/>
        <dsp:cNvSpPr/>
      </dsp:nvSpPr>
      <dsp:spPr>
        <a:xfrm>
          <a:off x="0" y="1384035"/>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D8B8423-08C5-0F4A-9146-BC11DAF7BC3A}">
      <dsp:nvSpPr>
        <dsp:cNvPr id="0" name=""/>
        <dsp:cNvSpPr/>
      </dsp:nvSpPr>
      <dsp:spPr>
        <a:xfrm>
          <a:off x="0" y="138403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l-GR" sz="2100" b="1" kern="1200" dirty="0"/>
            <a:t>Παγκοσμιοποίηση Πολιτισμών</a:t>
          </a:r>
          <a:r>
            <a:rPr lang="el-GR" sz="2100" kern="1200" dirty="0"/>
            <a:t>: Εξέταση της διαδικασίας μέσω της οποίας τοπικοί πολιτισμοί διαδίδονται και ενσωματώνονται σε παγκόσμιες πολιτιστικές τάσεις, συχνά μέσω των κοινωνικών δικτύων.</a:t>
          </a:r>
          <a:endParaRPr lang="en-US" sz="2100" kern="1200" dirty="0"/>
        </a:p>
      </dsp:txBody>
      <dsp:txXfrm>
        <a:off x="0" y="1384035"/>
        <a:ext cx="6900512" cy="1384035"/>
      </dsp:txXfrm>
    </dsp:sp>
    <dsp:sp modelId="{3A775BDB-14B6-FA40-92BC-BCAB380135E5}">
      <dsp:nvSpPr>
        <dsp:cNvPr id="0" name=""/>
        <dsp:cNvSpPr/>
      </dsp:nvSpPr>
      <dsp:spPr>
        <a:xfrm>
          <a:off x="0" y="2768070"/>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DE9C329-9673-A346-B8AD-B920FA39BF0C}">
      <dsp:nvSpPr>
        <dsp:cNvPr id="0" name=""/>
        <dsp:cNvSpPr/>
      </dsp:nvSpPr>
      <dsp:spPr>
        <a:xfrm>
          <a:off x="0" y="276807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l-GR" sz="2100" b="1" kern="1200" dirty="0"/>
            <a:t>Προκλήσεις</a:t>
          </a:r>
          <a:r>
            <a:rPr lang="el-GR" sz="2100" kern="1200" dirty="0"/>
            <a:t>: Ανάλυση των προκλήσεων που προκύπτουν από την αναπαράσταση και διάδοση πολιτιστικών στοιχείων μέσω των κοινωνικών δικτύων, όπως η παραποίηση ή </a:t>
          </a:r>
          <a:r>
            <a:rPr lang="el-GR" sz="2100" kern="1200" dirty="0" err="1"/>
            <a:t>εξορθολογισμός</a:t>
          </a:r>
          <a:r>
            <a:rPr lang="el-GR" sz="2100" kern="1200" dirty="0"/>
            <a:t> των παραδόσεων.</a:t>
          </a:r>
          <a:endParaRPr lang="en-US" sz="2100" kern="1200" dirty="0"/>
        </a:p>
      </dsp:txBody>
      <dsp:txXfrm>
        <a:off x="0" y="2768070"/>
        <a:ext cx="6900512" cy="1384035"/>
      </dsp:txXfrm>
    </dsp:sp>
    <dsp:sp modelId="{DE0E9278-3DD8-1740-BBFB-B2B673C5E2A5}">
      <dsp:nvSpPr>
        <dsp:cNvPr id="0" name=""/>
        <dsp:cNvSpPr/>
      </dsp:nvSpPr>
      <dsp:spPr>
        <a:xfrm>
          <a:off x="0" y="4152105"/>
          <a:ext cx="690051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7E3CFE6-4DC4-204B-92EE-3BD0B4815705}">
      <dsp:nvSpPr>
        <dsp:cNvPr id="0" name=""/>
        <dsp:cNvSpPr/>
      </dsp:nvSpPr>
      <dsp:spPr>
        <a:xfrm>
          <a:off x="0" y="415210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l-GR" sz="2100" b="1" kern="1200" dirty="0"/>
            <a:t>Ηθικά Ζητήματα</a:t>
          </a:r>
          <a:r>
            <a:rPr lang="el-GR" sz="2100" kern="1200" dirty="0"/>
            <a:t>: Εξέταση των ηθικών ζητημάτων που σχετίζονται με την πολιτιστική αναπαράσταση και την παγκοσμιοποίηση, όπως η πολιτιστική οικειοποίηση και η έλλειψη σεβασμού προς τις τοπικές παραδόσεις.</a:t>
          </a:r>
          <a:endParaRPr lang="en-US" sz="2100" kern="1200" dirty="0"/>
        </a:p>
      </dsp:txBody>
      <dsp:txXfrm>
        <a:off x="0" y="4152105"/>
        <a:ext cx="6900512" cy="138403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8082F8-3159-154E-A2FD-C78F3ECD2152}">
      <dsp:nvSpPr>
        <dsp:cNvPr id="0" name=""/>
        <dsp:cNvSpPr/>
      </dsp:nvSpPr>
      <dsp:spPr>
        <a:xfrm>
          <a:off x="0" y="0"/>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AC94076-2583-A249-881C-BA59F79619B1}">
      <dsp:nvSpPr>
        <dsp:cNvPr id="0" name=""/>
        <dsp:cNvSpPr/>
      </dsp:nvSpPr>
      <dsp:spPr>
        <a:xfrm>
          <a:off x="0" y="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SzPts val="1000"/>
            <a:buFont typeface="Symbol" panose="05050102010706020507" pitchFamily="18" charset="2"/>
            <a:buNone/>
          </a:pPr>
          <a:r>
            <a:rPr lang="el-GR" sz="2100" b="1" kern="1200" dirty="0"/>
            <a:t>Αλγόριθμοι Προσωποποίησης</a:t>
          </a:r>
          <a:r>
            <a:rPr lang="el-GR" sz="2100" kern="1200" dirty="0"/>
            <a:t>: Οι αλγόριθμοι που προσαρμόζουν το περιεχόμενο στις προτιμήσεις των χρηστών μπορεί να ενισχύσουν ή να περιορίσουν την έκθεση σε διαφορετικές πολιτιστικές απόψεις.</a:t>
          </a:r>
          <a:endParaRPr lang="en-US" sz="2100" kern="1200" dirty="0"/>
        </a:p>
      </dsp:txBody>
      <dsp:txXfrm>
        <a:off x="0" y="0"/>
        <a:ext cx="6900512" cy="1384035"/>
      </dsp:txXfrm>
    </dsp:sp>
    <dsp:sp modelId="{C9A08521-C0A5-384D-8694-F3BD2DA004DB}">
      <dsp:nvSpPr>
        <dsp:cNvPr id="0" name=""/>
        <dsp:cNvSpPr/>
      </dsp:nvSpPr>
      <dsp:spPr>
        <a:xfrm>
          <a:off x="0" y="1384035"/>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D8B8423-08C5-0F4A-9146-BC11DAF7BC3A}">
      <dsp:nvSpPr>
        <dsp:cNvPr id="0" name=""/>
        <dsp:cNvSpPr/>
      </dsp:nvSpPr>
      <dsp:spPr>
        <a:xfrm>
          <a:off x="0" y="138403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l-GR" sz="2100" b="1" kern="1200" dirty="0"/>
            <a:t>Δημιουργία Φούσκας Φίλτρων</a:t>
          </a:r>
          <a:r>
            <a:rPr lang="el-GR" sz="2100" kern="1200" dirty="0"/>
            <a:t>: Η υπερβολική προσωποποίηση μπορεί να οδηγήσει σε φούσκες φίλτρων, περιορίζοντας την έκθεση σε διαφορετικές πολιτιστικές απόψεις και ενισχύοντας υπάρχοντα στερεότυπα..</a:t>
          </a:r>
          <a:endParaRPr lang="en-US" sz="2100" kern="1200" dirty="0"/>
        </a:p>
      </dsp:txBody>
      <dsp:txXfrm>
        <a:off x="0" y="1384035"/>
        <a:ext cx="6900512" cy="1384035"/>
      </dsp:txXfrm>
    </dsp:sp>
    <dsp:sp modelId="{3A775BDB-14B6-FA40-92BC-BCAB380135E5}">
      <dsp:nvSpPr>
        <dsp:cNvPr id="0" name=""/>
        <dsp:cNvSpPr/>
      </dsp:nvSpPr>
      <dsp:spPr>
        <a:xfrm>
          <a:off x="0" y="2768070"/>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DE9C329-9673-A346-B8AD-B920FA39BF0C}">
      <dsp:nvSpPr>
        <dsp:cNvPr id="0" name=""/>
        <dsp:cNvSpPr/>
      </dsp:nvSpPr>
      <dsp:spPr>
        <a:xfrm>
          <a:off x="0" y="276807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l-GR" sz="2100" b="1" kern="1200" dirty="0"/>
            <a:t>Αναπαράσταση Πολιτιστικών Ταυτοτήτων</a:t>
          </a:r>
          <a:r>
            <a:rPr lang="el-GR" sz="2100" kern="1200" dirty="0"/>
            <a:t>: Η αναπαράσταση διαφορετικών πολιτισμών σε πλατφόρμες </a:t>
          </a:r>
          <a:r>
            <a:rPr lang="en-GB" sz="2100" kern="1200" dirty="0"/>
            <a:t>streaming</a:t>
          </a:r>
          <a:r>
            <a:rPr lang="el-GR" sz="2100" kern="1200" dirty="0"/>
            <a:t> επηρεάζει την κατανόηση και την εκτίμηση των πολιτιστικών ταυτοτήτων από το κοινό.</a:t>
          </a:r>
          <a:endParaRPr lang="en-US" sz="2100" kern="1200" dirty="0"/>
        </a:p>
      </dsp:txBody>
      <dsp:txXfrm>
        <a:off x="0" y="2768070"/>
        <a:ext cx="6900512" cy="1384035"/>
      </dsp:txXfrm>
    </dsp:sp>
    <dsp:sp modelId="{DE0E9278-3DD8-1740-BBFB-B2B673C5E2A5}">
      <dsp:nvSpPr>
        <dsp:cNvPr id="0" name=""/>
        <dsp:cNvSpPr/>
      </dsp:nvSpPr>
      <dsp:spPr>
        <a:xfrm>
          <a:off x="0" y="4152105"/>
          <a:ext cx="690051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7E3CFE6-4DC4-204B-92EE-3BD0B4815705}">
      <dsp:nvSpPr>
        <dsp:cNvPr id="0" name=""/>
        <dsp:cNvSpPr/>
      </dsp:nvSpPr>
      <dsp:spPr>
        <a:xfrm>
          <a:off x="0" y="415210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l-GR" sz="2100" b="1" kern="1200" dirty="0"/>
            <a:t>Ανάγκη για Ποικιλία Περιεχομένου</a:t>
          </a:r>
          <a:r>
            <a:rPr lang="el-GR" sz="2100" kern="1200" dirty="0"/>
            <a:t>: Η ανάγκη για ποικιλία περιεχομένου είναι επιτακτική, ώστε να διασφαλιστεί η δίκαιη και ισότιμη εκπροσώπηση όλων των πολιτιστικών ταυτοτήτων.</a:t>
          </a:r>
          <a:endParaRPr lang="en-US" sz="2100" kern="1200" dirty="0"/>
        </a:p>
      </dsp:txBody>
      <dsp:txXfrm>
        <a:off x="0" y="4152105"/>
        <a:ext cx="6900512" cy="138403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094226-BC91-0247-80BD-B7D13E847868}" type="datetimeFigureOut">
              <a:rPr lang="en-US" smtClean="0"/>
              <a:t>9/27/2025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666956-CCD8-D547-B562-237594FB57A9}" type="slidenum">
              <a:rPr lang="en-US" smtClean="0"/>
              <a:t>‹#›</a:t>
            </a:fld>
            <a:endParaRPr lang="en-US"/>
          </a:p>
        </p:txBody>
      </p:sp>
    </p:spTree>
    <p:extLst>
      <p:ext uri="{BB962C8B-B14F-4D97-AF65-F5344CB8AC3E}">
        <p14:creationId xmlns:p14="http://schemas.microsoft.com/office/powerpoint/2010/main" val="18471489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666956-CCD8-D547-B562-237594FB57A9}" type="slidenum">
              <a:rPr lang="en-US" smtClean="0"/>
              <a:t>28</a:t>
            </a:fld>
            <a:endParaRPr lang="en-US"/>
          </a:p>
        </p:txBody>
      </p:sp>
    </p:spTree>
    <p:extLst>
      <p:ext uri="{BB962C8B-B14F-4D97-AF65-F5344CB8AC3E}">
        <p14:creationId xmlns:p14="http://schemas.microsoft.com/office/powerpoint/2010/main" val="10646061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FE252-DA17-79E2-BA4A-4F6E43303E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C691C1-198F-255D-2733-D9AD05EB1F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799803-FAA8-8B29-532C-790844B0093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CAB8A6-6F26-7040-5578-E7F5D93A7DBA}"/>
              </a:ext>
            </a:extLst>
          </p:cNvPr>
          <p:cNvSpPr>
            <a:spLocks noGrp="1"/>
          </p:cNvSpPr>
          <p:nvPr>
            <p:ph type="sldNum" sz="quarter" idx="10"/>
          </p:nvPr>
        </p:nvSpPr>
        <p:spPr/>
        <p:txBody>
          <a:bodyPr/>
          <a:lstStyle/>
          <a:p>
            <a:fld id="{7F666956-CCD8-D547-B562-237594FB57A9}" type="slidenum">
              <a:rPr lang="en-US" smtClean="0"/>
              <a:t>34</a:t>
            </a:fld>
            <a:endParaRPr lang="en-US"/>
          </a:p>
        </p:txBody>
      </p:sp>
    </p:spTree>
    <p:extLst>
      <p:ext uri="{BB962C8B-B14F-4D97-AF65-F5344CB8AC3E}">
        <p14:creationId xmlns:p14="http://schemas.microsoft.com/office/powerpoint/2010/main" val="17461641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664D8B-E2A7-5FA3-8553-E38345CEF9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19A06A-6A6B-D919-9A66-4203EB2CF5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C11678-3E36-F005-541C-B0B563235E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046461-ADB3-9C5F-C7C5-32207CB3FC86}"/>
              </a:ext>
            </a:extLst>
          </p:cNvPr>
          <p:cNvSpPr>
            <a:spLocks noGrp="1"/>
          </p:cNvSpPr>
          <p:nvPr>
            <p:ph type="sldNum" sz="quarter" idx="10"/>
          </p:nvPr>
        </p:nvSpPr>
        <p:spPr/>
        <p:txBody>
          <a:bodyPr/>
          <a:lstStyle/>
          <a:p>
            <a:fld id="{7F666956-CCD8-D547-B562-237594FB57A9}" type="slidenum">
              <a:rPr lang="en-US" smtClean="0"/>
              <a:t>37</a:t>
            </a:fld>
            <a:endParaRPr lang="en-US"/>
          </a:p>
        </p:txBody>
      </p:sp>
    </p:spTree>
    <p:extLst>
      <p:ext uri="{BB962C8B-B14F-4D97-AF65-F5344CB8AC3E}">
        <p14:creationId xmlns:p14="http://schemas.microsoft.com/office/powerpoint/2010/main" val="12565734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9510D13-A928-A344-B767-180D9FF0F4CF}" type="datetimeFigureOut">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190CD-A38A-CD42-8F13-151DCF01D88C}" type="slidenum">
              <a:rPr lang="en-US" smtClean="0"/>
              <a:t>‹#›</a:t>
            </a:fld>
            <a:endParaRPr lang="en-US"/>
          </a:p>
        </p:txBody>
      </p:sp>
    </p:spTree>
    <p:extLst>
      <p:ext uri="{BB962C8B-B14F-4D97-AF65-F5344CB8AC3E}">
        <p14:creationId xmlns:p14="http://schemas.microsoft.com/office/powerpoint/2010/main" val="633649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510D13-A928-A344-B767-180D9FF0F4CF}" type="datetimeFigureOut">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190CD-A38A-CD42-8F13-151DCF01D88C}" type="slidenum">
              <a:rPr lang="en-US" smtClean="0"/>
              <a:t>‹#›</a:t>
            </a:fld>
            <a:endParaRPr lang="en-US"/>
          </a:p>
        </p:txBody>
      </p:sp>
    </p:spTree>
    <p:extLst>
      <p:ext uri="{BB962C8B-B14F-4D97-AF65-F5344CB8AC3E}">
        <p14:creationId xmlns:p14="http://schemas.microsoft.com/office/powerpoint/2010/main" val="1268818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510D13-A928-A344-B767-180D9FF0F4CF}" type="datetimeFigureOut">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190CD-A38A-CD42-8F13-151DCF01D88C}" type="slidenum">
              <a:rPr lang="en-US" smtClean="0"/>
              <a:t>‹#›</a:t>
            </a:fld>
            <a:endParaRPr lang="en-US"/>
          </a:p>
        </p:txBody>
      </p:sp>
    </p:spTree>
    <p:extLst>
      <p:ext uri="{BB962C8B-B14F-4D97-AF65-F5344CB8AC3E}">
        <p14:creationId xmlns:p14="http://schemas.microsoft.com/office/powerpoint/2010/main" val="514402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510D13-A928-A344-B767-180D9FF0F4CF}" type="datetimeFigureOut">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190CD-A38A-CD42-8F13-151DCF01D88C}" type="slidenum">
              <a:rPr lang="en-US" smtClean="0"/>
              <a:t>‹#›</a:t>
            </a:fld>
            <a:endParaRPr lang="en-US"/>
          </a:p>
        </p:txBody>
      </p:sp>
    </p:spTree>
    <p:extLst>
      <p:ext uri="{BB962C8B-B14F-4D97-AF65-F5344CB8AC3E}">
        <p14:creationId xmlns:p14="http://schemas.microsoft.com/office/powerpoint/2010/main" val="382413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510D13-A928-A344-B767-180D9FF0F4CF}" type="datetimeFigureOut">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190CD-A38A-CD42-8F13-151DCF01D88C}" type="slidenum">
              <a:rPr lang="en-US" smtClean="0"/>
              <a:t>‹#›</a:t>
            </a:fld>
            <a:endParaRPr lang="en-US"/>
          </a:p>
        </p:txBody>
      </p:sp>
    </p:spTree>
    <p:extLst>
      <p:ext uri="{BB962C8B-B14F-4D97-AF65-F5344CB8AC3E}">
        <p14:creationId xmlns:p14="http://schemas.microsoft.com/office/powerpoint/2010/main" val="1951042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9510D13-A928-A344-B767-180D9FF0F4CF}" type="datetimeFigureOut">
              <a:rPr lang="en-US" smtClean="0"/>
              <a:t>9/27/2025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1190CD-A38A-CD42-8F13-151DCF01D88C}" type="slidenum">
              <a:rPr lang="en-US" smtClean="0"/>
              <a:t>‹#›</a:t>
            </a:fld>
            <a:endParaRPr lang="en-US"/>
          </a:p>
        </p:txBody>
      </p:sp>
    </p:spTree>
    <p:extLst>
      <p:ext uri="{BB962C8B-B14F-4D97-AF65-F5344CB8AC3E}">
        <p14:creationId xmlns:p14="http://schemas.microsoft.com/office/powerpoint/2010/main" val="1248836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9510D13-A928-A344-B767-180D9FF0F4CF}" type="datetimeFigureOut">
              <a:rPr lang="en-US" smtClean="0"/>
              <a:t>9/27/2025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1190CD-A38A-CD42-8F13-151DCF01D88C}" type="slidenum">
              <a:rPr lang="en-US" smtClean="0"/>
              <a:t>‹#›</a:t>
            </a:fld>
            <a:endParaRPr lang="en-US"/>
          </a:p>
        </p:txBody>
      </p:sp>
    </p:spTree>
    <p:extLst>
      <p:ext uri="{BB962C8B-B14F-4D97-AF65-F5344CB8AC3E}">
        <p14:creationId xmlns:p14="http://schemas.microsoft.com/office/powerpoint/2010/main" val="1830364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9510D13-A928-A344-B767-180D9FF0F4CF}" type="datetimeFigureOut">
              <a:rPr lang="en-US" smtClean="0"/>
              <a:t>9/27/2025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1190CD-A38A-CD42-8F13-151DCF01D88C}" type="slidenum">
              <a:rPr lang="en-US" smtClean="0"/>
              <a:t>‹#›</a:t>
            </a:fld>
            <a:endParaRPr lang="en-US"/>
          </a:p>
        </p:txBody>
      </p:sp>
    </p:spTree>
    <p:extLst>
      <p:ext uri="{BB962C8B-B14F-4D97-AF65-F5344CB8AC3E}">
        <p14:creationId xmlns:p14="http://schemas.microsoft.com/office/powerpoint/2010/main" val="238790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510D13-A928-A344-B767-180D9FF0F4CF}" type="datetimeFigureOut">
              <a:rPr lang="en-US" smtClean="0"/>
              <a:t>9/27/2025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1190CD-A38A-CD42-8F13-151DCF01D88C}" type="slidenum">
              <a:rPr lang="en-US" smtClean="0"/>
              <a:t>‹#›</a:t>
            </a:fld>
            <a:endParaRPr lang="en-US"/>
          </a:p>
        </p:txBody>
      </p:sp>
    </p:spTree>
    <p:extLst>
      <p:ext uri="{BB962C8B-B14F-4D97-AF65-F5344CB8AC3E}">
        <p14:creationId xmlns:p14="http://schemas.microsoft.com/office/powerpoint/2010/main" val="1855422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510D13-A928-A344-B767-180D9FF0F4CF}" type="datetimeFigureOut">
              <a:rPr lang="en-US" smtClean="0"/>
              <a:t>9/27/2025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1190CD-A38A-CD42-8F13-151DCF01D88C}" type="slidenum">
              <a:rPr lang="en-US" smtClean="0"/>
              <a:t>‹#›</a:t>
            </a:fld>
            <a:endParaRPr lang="en-US"/>
          </a:p>
        </p:txBody>
      </p:sp>
    </p:spTree>
    <p:extLst>
      <p:ext uri="{BB962C8B-B14F-4D97-AF65-F5344CB8AC3E}">
        <p14:creationId xmlns:p14="http://schemas.microsoft.com/office/powerpoint/2010/main" val="469684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510D13-A928-A344-B767-180D9FF0F4CF}" type="datetimeFigureOut">
              <a:rPr lang="en-US" smtClean="0"/>
              <a:t>9/27/2025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1190CD-A38A-CD42-8F13-151DCF01D88C}" type="slidenum">
              <a:rPr lang="en-US" smtClean="0"/>
              <a:t>‹#›</a:t>
            </a:fld>
            <a:endParaRPr lang="en-US"/>
          </a:p>
        </p:txBody>
      </p:sp>
    </p:spTree>
    <p:extLst>
      <p:ext uri="{BB962C8B-B14F-4D97-AF65-F5344CB8AC3E}">
        <p14:creationId xmlns:p14="http://schemas.microsoft.com/office/powerpoint/2010/main" val="1976854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510D13-A928-A344-B767-180D9FF0F4CF}" type="datetimeFigureOut">
              <a:rPr lang="en-US" smtClean="0"/>
              <a:t>9/27/2025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1190CD-A38A-CD42-8F13-151DCF01D88C}" type="slidenum">
              <a:rPr lang="en-US" smtClean="0"/>
              <a:t>‹#›</a:t>
            </a:fld>
            <a:endParaRPr lang="en-US"/>
          </a:p>
        </p:txBody>
      </p:sp>
    </p:spTree>
    <p:extLst>
      <p:ext uri="{BB962C8B-B14F-4D97-AF65-F5344CB8AC3E}">
        <p14:creationId xmlns:p14="http://schemas.microsoft.com/office/powerpoint/2010/main" val="1101781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hyperlink" Target="https://www.youtube.com/watch?v=UG5KLnvyeEo&amp;utm_source=chatgpt.com" TargetMode="External"/><Relationship Id="rId2" Type="http://schemas.openxmlformats.org/officeDocument/2006/relationships/hyperlink" Target="https://time.com/6969520/ai-technology-video-mona-lisa-rapping-online-reaction/?utm_source=chatgpt.com" TargetMode="External"/><Relationship Id="rId1" Type="http://schemas.openxmlformats.org/officeDocument/2006/relationships/slideLayout" Target="../slideLayouts/slideLayout2.xml"/><Relationship Id="rId5" Type="http://schemas.openxmlformats.org/officeDocument/2006/relationships/hyperlink" Target="https://arxiv.org/abs/2308.00802?utm_source=chatgpt.com" TargetMode="External"/><Relationship Id="rId4" Type="http://schemas.openxmlformats.org/officeDocument/2006/relationships/hyperlink" Target="https://arxiv.org/abs/1910.06262?utm_source=chatgpt.com"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www.openarchives.gr/aggregator-openarchives/edm/apothesis/000099-188301?utm_source=chatgpt.com" TargetMode="External"/><Relationship Id="rId2" Type="http://schemas.openxmlformats.org/officeDocument/2006/relationships/hyperlink" Target="https://www.openarchives.gr/aggregator-openarchives/edm/pyxida/000170-123456789_553?utm_source=chatgpt.com" TargetMode="External"/><Relationship Id="rId1" Type="http://schemas.openxmlformats.org/officeDocument/2006/relationships/slideLayout" Target="../slideLayouts/slideLayout2.xml"/><Relationship Id="rId4" Type="http://schemas.openxmlformats.org/officeDocument/2006/relationships/hyperlink" Target="https://arenametrix.com/blog/digital-transformation-museums?utm_source=chatgpt.com" TargetMode="Externa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hyperlink" Target="https://youtu.be/PoRvtMnJqnU" TargetMode="External"/><Relationship Id="rId2" Type="http://schemas.openxmlformats.org/officeDocument/2006/relationships/hyperlink" Target="https://www.youtube.com/watch?v=PoRvtMnJqnU" TargetMode="External"/><Relationship Id="rId1" Type="http://schemas.openxmlformats.org/officeDocument/2006/relationships/slideLayout" Target="../slideLayouts/slideLayout2.xml"/><Relationship Id="rId4" Type="http://schemas.openxmlformats.org/officeDocument/2006/relationships/hyperlink" Target="https://cultureindex.digital/" TargetMode="Externa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Freeform: Shape 11">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4" name="Freeform: Shape 13">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p:cNvSpPr>
            <a:spLocks noGrp="1"/>
          </p:cNvSpPr>
          <p:nvPr>
            <p:ph type="ctrTitle"/>
          </p:nvPr>
        </p:nvSpPr>
        <p:spPr>
          <a:xfrm>
            <a:off x="1524003" y="1999615"/>
            <a:ext cx="9144000" cy="2764028"/>
          </a:xfrm>
        </p:spPr>
        <p:txBody>
          <a:bodyPr anchor="ctr">
            <a:normAutofit fontScale="90000"/>
          </a:bodyPr>
          <a:lstStyle/>
          <a:p>
            <a:r>
              <a:rPr lang="el-GR" sz="7200" b="1" dirty="0"/>
              <a:t>Πολιτισμός και παγκοσμιοποίηση </a:t>
            </a:r>
            <a:br>
              <a:rPr lang="el-GR" sz="7200" b="1" dirty="0"/>
            </a:br>
            <a:r>
              <a:rPr lang="el-GR" sz="7200" b="1" dirty="0"/>
              <a:t>στον ψηφιακό κόσμο</a:t>
            </a:r>
            <a:endParaRPr lang="en-US" sz="7200" b="1" dirty="0"/>
          </a:p>
        </p:txBody>
      </p:sp>
      <p:sp>
        <p:nvSpPr>
          <p:cNvPr id="5" name="Subtitle 4"/>
          <p:cNvSpPr>
            <a:spLocks noGrp="1"/>
          </p:cNvSpPr>
          <p:nvPr>
            <p:ph type="subTitle" idx="1"/>
          </p:nvPr>
        </p:nvSpPr>
        <p:spPr>
          <a:xfrm>
            <a:off x="1966912" y="5645150"/>
            <a:ext cx="8258176" cy="631825"/>
          </a:xfrm>
        </p:spPr>
        <p:txBody>
          <a:bodyPr anchor="ctr">
            <a:normAutofit fontScale="85000" lnSpcReduction="20000"/>
          </a:bodyPr>
          <a:lstStyle/>
          <a:p>
            <a:r>
              <a:rPr lang="el-GR" sz="2800" dirty="0"/>
              <a:t>Σημειώσεις μαθήματος ΠΟΛΙΤΙΣΜΟΣ ΚΑΙ ΠΑΓΚΟΣΜΙΟΠΟΙΗΣΗ Κατερίνα Χρυσανθοπούλου</a:t>
            </a:r>
            <a:endParaRPr lang="en-US" sz="2800" dirty="0"/>
          </a:p>
        </p:txBody>
      </p:sp>
      <p:sp>
        <p:nvSpPr>
          <p:cNvPr id="16" name="Rectangle 15">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53313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0CB653E-1128-D182-CA9C-C64EE65974E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46E956E-78BD-7B69-1298-822437F579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96A541C-B83C-12CF-51BC-529467CB06DB}"/>
              </a:ext>
            </a:extLst>
          </p:cNvPr>
          <p:cNvSpPr>
            <a:spLocks noGrp="1"/>
          </p:cNvSpPr>
          <p:nvPr>
            <p:ph type="title"/>
          </p:nvPr>
        </p:nvSpPr>
        <p:spPr>
          <a:xfrm>
            <a:off x="838200" y="365125"/>
            <a:ext cx="10515600" cy="1325563"/>
          </a:xfrm>
        </p:spPr>
        <p:txBody>
          <a:bodyPr>
            <a:normAutofit/>
          </a:bodyPr>
          <a:lstStyle/>
          <a:p>
            <a:pPr algn="ctr"/>
            <a:r>
              <a:rPr lang="en-GB" b="1" dirty="0" err="1"/>
              <a:t>Ψηφι</a:t>
            </a:r>
            <a:r>
              <a:rPr lang="en-GB" b="1" dirty="0"/>
              <a:t>ακός Πολιτισμός </a:t>
            </a:r>
            <a:r>
              <a:rPr lang="el-GR" b="1" dirty="0"/>
              <a:t>&amp;</a:t>
            </a:r>
            <a:r>
              <a:rPr lang="en-GB" b="1" dirty="0"/>
              <a:t> Πα</a:t>
            </a:r>
            <a:r>
              <a:rPr lang="en-GB" b="1" dirty="0" err="1"/>
              <a:t>γκοσμιο</a:t>
            </a:r>
            <a:r>
              <a:rPr lang="en-GB" b="1" dirty="0"/>
              <a:t>ποίηση</a:t>
            </a:r>
            <a:endParaRPr lang="en-GB" dirty="0"/>
          </a:p>
        </p:txBody>
      </p:sp>
      <p:sp>
        <p:nvSpPr>
          <p:cNvPr id="10" name="sketch line">
            <a:extLst>
              <a:ext uri="{FF2B5EF4-FFF2-40B4-BE49-F238E27FC236}">
                <a16:creationId xmlns:a16="http://schemas.microsoft.com/office/drawing/2014/main" id="{86648277-132E-F4D3-6CAD-F2D14ED15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BEA74D9-464D-4EE7-6897-449A8A657426}"/>
              </a:ext>
            </a:extLst>
          </p:cNvPr>
          <p:cNvSpPr>
            <a:spLocks noGrp="1"/>
          </p:cNvSpPr>
          <p:nvPr>
            <p:ph idx="1"/>
          </p:nvPr>
        </p:nvSpPr>
        <p:spPr>
          <a:xfrm>
            <a:off x="838200" y="1929384"/>
            <a:ext cx="10515600" cy="4251960"/>
          </a:xfrm>
        </p:spPr>
        <p:txBody>
          <a:bodyPr>
            <a:normAutofit fontScale="92500" lnSpcReduction="10000"/>
          </a:bodyPr>
          <a:lstStyle/>
          <a:p>
            <a:pPr lvl="0"/>
            <a:r>
              <a:rPr lang="el-GR" b="1" dirty="0"/>
              <a:t>Ενίσχυση Πολιτιστικής Ποικιλομορφίας αλλά και Ομογενοποίηση</a:t>
            </a:r>
            <a:endParaRPr lang="en-GB" dirty="0"/>
          </a:p>
          <a:p>
            <a:pPr lvl="1"/>
            <a:r>
              <a:rPr lang="el-GR" dirty="0"/>
              <a:t>Θετικά: Περισσότερες φωνές και πολιτιστικά προϊόντα γίνονται προσβάσιμα σε διεθνές κοινό.</a:t>
            </a:r>
            <a:endParaRPr lang="en-GB" dirty="0"/>
          </a:p>
          <a:p>
            <a:pPr lvl="1"/>
            <a:r>
              <a:rPr lang="el-GR" dirty="0"/>
              <a:t>Αρνητικά: Οι πλατφόρμες προσαρμόζουν περιεχόμενο για το μεγαλύτερο δυνατό κοινό, με αποτέλεσμα την «ομογενοποίηση» της κουλτούρας.</a:t>
            </a:r>
            <a:endParaRPr lang="en-GB" dirty="0"/>
          </a:p>
          <a:p>
            <a:pPr lvl="1"/>
            <a:r>
              <a:rPr lang="el-GR" dirty="0"/>
              <a:t>Παράδειγμα: το </a:t>
            </a:r>
            <a:r>
              <a:rPr lang="en-GB" dirty="0"/>
              <a:t>Netflix</a:t>
            </a:r>
            <a:r>
              <a:rPr lang="el-GR" dirty="0"/>
              <a:t> δημιουργεί σειρές με διεθνή απήχηση, προσαρμόζοντας πολιτιστικά στοιχεία ώστε να γίνουν κατανοητά σε ευρύ («εκπαιδευμένο») κοινό.</a:t>
            </a:r>
            <a:endParaRPr lang="en-GB" dirty="0"/>
          </a:p>
          <a:p>
            <a:pPr lvl="0"/>
            <a:r>
              <a:rPr lang="en-GB" b="1" dirty="0" err="1"/>
              <a:t>Αλληλε</a:t>
            </a:r>
            <a:r>
              <a:rPr lang="en-GB" b="1" dirty="0"/>
              <a:t>πίδραση και Κοινότητες Χρηστών</a:t>
            </a:r>
            <a:endParaRPr lang="en-GB" dirty="0"/>
          </a:p>
          <a:p>
            <a:pPr lvl="1"/>
            <a:r>
              <a:rPr lang="el-GR" dirty="0"/>
              <a:t>Οι χρήστες από διαφορετικά μέρη του κόσμου μπορούν να αλληλεπιδρούν μέσω </a:t>
            </a:r>
            <a:r>
              <a:rPr lang="en-GB" dirty="0"/>
              <a:t>social media</a:t>
            </a:r>
            <a:r>
              <a:rPr lang="el-GR" dirty="0"/>
              <a:t>, </a:t>
            </a:r>
            <a:r>
              <a:rPr lang="en-GB" dirty="0"/>
              <a:t>forums</a:t>
            </a:r>
            <a:r>
              <a:rPr lang="el-GR" dirty="0"/>
              <a:t> ή </a:t>
            </a:r>
            <a:r>
              <a:rPr lang="en-GB" dirty="0"/>
              <a:t>multiplayer games</a:t>
            </a:r>
            <a:r>
              <a:rPr lang="el-GR" dirty="0"/>
              <a:t>, ανταλλάσσοντας πολιτιστικά πρότυπα και δημιουργώντας «παγκόσμιες υποκουλτούρες».</a:t>
            </a:r>
            <a:endParaRPr lang="en-GB" dirty="0"/>
          </a:p>
          <a:p>
            <a:pPr lvl="1"/>
            <a:r>
              <a:rPr lang="el-GR" dirty="0"/>
              <a:t>Παράδειγμα: Κοινότητες γύρω από δημοφιλή </a:t>
            </a:r>
            <a:r>
              <a:rPr lang="en-GB" dirty="0"/>
              <a:t>video games</a:t>
            </a:r>
            <a:r>
              <a:rPr lang="el-GR" dirty="0"/>
              <a:t> ή </a:t>
            </a:r>
            <a:r>
              <a:rPr lang="en-GB" dirty="0"/>
              <a:t>TikTok trends</a:t>
            </a:r>
            <a:r>
              <a:rPr lang="el-GR" dirty="0"/>
              <a:t> που συγκεντρώνουν χρήστες από πολλές χώρες.</a:t>
            </a:r>
            <a:endParaRPr lang="en-GB" dirty="0"/>
          </a:p>
        </p:txBody>
      </p:sp>
    </p:spTree>
    <p:extLst>
      <p:ext uri="{BB962C8B-B14F-4D97-AF65-F5344CB8AC3E}">
        <p14:creationId xmlns:p14="http://schemas.microsoft.com/office/powerpoint/2010/main" val="1114804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854D7CF-E64A-8DA0-421C-558F8FD65B5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C84BBE8-56A9-593E-A985-198684C90F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299BD34-8E8C-F9C9-7083-AC6740531111}"/>
              </a:ext>
            </a:extLst>
          </p:cNvPr>
          <p:cNvSpPr>
            <a:spLocks noGrp="1"/>
          </p:cNvSpPr>
          <p:nvPr>
            <p:ph type="title"/>
          </p:nvPr>
        </p:nvSpPr>
        <p:spPr>
          <a:xfrm>
            <a:off x="838200" y="365125"/>
            <a:ext cx="10515600" cy="1325563"/>
          </a:xfrm>
        </p:spPr>
        <p:txBody>
          <a:bodyPr>
            <a:normAutofit/>
          </a:bodyPr>
          <a:lstStyle/>
          <a:p>
            <a:pPr algn="ctr"/>
            <a:r>
              <a:rPr lang="el-GR" b="1" dirty="0"/>
              <a:t>Αλληλεπίδραση </a:t>
            </a:r>
            <a:endParaRPr lang="en-GB" dirty="0"/>
          </a:p>
        </p:txBody>
      </p:sp>
      <p:sp>
        <p:nvSpPr>
          <p:cNvPr id="10" name="sketch line">
            <a:extLst>
              <a:ext uri="{FF2B5EF4-FFF2-40B4-BE49-F238E27FC236}">
                <a16:creationId xmlns:a16="http://schemas.microsoft.com/office/drawing/2014/main" id="{C27666D9-862D-E2C5-4AB3-A75CD68699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1532264-0076-1620-239F-E9324895B90D}"/>
              </a:ext>
            </a:extLst>
          </p:cNvPr>
          <p:cNvSpPr>
            <a:spLocks noGrp="1"/>
          </p:cNvSpPr>
          <p:nvPr>
            <p:ph idx="1"/>
          </p:nvPr>
        </p:nvSpPr>
        <p:spPr>
          <a:xfrm>
            <a:off x="838200" y="1929384"/>
            <a:ext cx="10515600" cy="4251960"/>
          </a:xfrm>
        </p:spPr>
        <p:txBody>
          <a:bodyPr>
            <a:normAutofit/>
          </a:bodyPr>
          <a:lstStyle/>
          <a:p>
            <a:pPr marL="0" indent="0">
              <a:buNone/>
            </a:pPr>
            <a:r>
              <a:rPr lang="el-GR" dirty="0"/>
              <a:t>Ο ψηφιακός πολιτισμός και η παγκοσμιοποίηση αλληλεπιδρούν στενά: η ψηφιακή τεχνολογία διευκολύνει την παγκόσμια διάδοση της τέχνης και των πολιτιστικών προτύπων, δημιουργώντας νέα πολιτιστικά οικοσυστήματα, αλλά ταυτόχρονα θέτει προκλήσεις όσον αφορά την αυθεντικότητα και την ποικιλομορφία της πολιτιστικής έκφρασης.</a:t>
            </a:r>
          </a:p>
          <a:p>
            <a:pPr marL="0" indent="0">
              <a:buNone/>
            </a:pPr>
            <a:r>
              <a:rPr lang="el-GR" dirty="0"/>
              <a:t>Αυτή η αλληλεπίδραση επιφέρει θετικές και αρνητικές συνέπειες</a:t>
            </a:r>
            <a:r>
              <a:rPr lang="en-GB" dirty="0"/>
              <a:t>:</a:t>
            </a:r>
          </a:p>
        </p:txBody>
      </p:sp>
    </p:spTree>
    <p:extLst>
      <p:ext uri="{BB962C8B-B14F-4D97-AF65-F5344CB8AC3E}">
        <p14:creationId xmlns:p14="http://schemas.microsoft.com/office/powerpoint/2010/main" val="962597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0FADCD7-398C-6417-8796-531E6434CD4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B921310-B61A-A184-5958-08FE7442FF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DDE694B-AB68-CFC2-81F7-F1B355DD586D}"/>
              </a:ext>
            </a:extLst>
          </p:cNvPr>
          <p:cNvSpPr>
            <a:spLocks noGrp="1"/>
          </p:cNvSpPr>
          <p:nvPr>
            <p:ph type="title"/>
          </p:nvPr>
        </p:nvSpPr>
        <p:spPr>
          <a:xfrm>
            <a:off x="838200" y="365125"/>
            <a:ext cx="10515600" cy="1325563"/>
          </a:xfrm>
        </p:spPr>
        <p:txBody>
          <a:bodyPr>
            <a:normAutofit/>
          </a:bodyPr>
          <a:lstStyle/>
          <a:p>
            <a:pPr algn="ctr"/>
            <a:r>
              <a:rPr lang="el-GR" b="1" dirty="0"/>
              <a:t>Αλληλεπίδραση </a:t>
            </a:r>
            <a:endParaRPr lang="en-GB" dirty="0"/>
          </a:p>
        </p:txBody>
      </p:sp>
      <p:sp>
        <p:nvSpPr>
          <p:cNvPr id="10" name="sketch line">
            <a:extLst>
              <a:ext uri="{FF2B5EF4-FFF2-40B4-BE49-F238E27FC236}">
                <a16:creationId xmlns:a16="http://schemas.microsoft.com/office/drawing/2014/main" id="{F877E8FF-14ED-655F-E531-DDEB75C72E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7AD1906-9885-81CE-509A-43043A687768}"/>
              </a:ext>
            </a:extLst>
          </p:cNvPr>
          <p:cNvSpPr>
            <a:spLocks noGrp="1"/>
          </p:cNvSpPr>
          <p:nvPr>
            <p:ph idx="1"/>
          </p:nvPr>
        </p:nvSpPr>
        <p:spPr>
          <a:xfrm>
            <a:off x="838200" y="1929382"/>
            <a:ext cx="10515600" cy="4297591"/>
          </a:xfrm>
        </p:spPr>
        <p:txBody>
          <a:bodyPr>
            <a:normAutofit fontScale="62500" lnSpcReduction="20000"/>
          </a:bodyPr>
          <a:lstStyle/>
          <a:p>
            <a:pPr marL="0" indent="0">
              <a:buNone/>
            </a:pPr>
            <a:r>
              <a:rPr lang="en-GB" sz="3000" b="1" dirty="0" err="1"/>
              <a:t>Θετικά</a:t>
            </a:r>
            <a:r>
              <a:rPr lang="en-GB" sz="3000" b="1" dirty="0"/>
              <a:t>:</a:t>
            </a:r>
            <a:endParaRPr lang="en-GB" sz="3000" dirty="0"/>
          </a:p>
          <a:p>
            <a:pPr lvl="0"/>
            <a:r>
              <a:rPr lang="el-GR" sz="3000" b="1" dirty="0"/>
              <a:t>Διάδοση πολιτισμού σε παγκόσμιο επίπεδο:</a:t>
            </a:r>
            <a:r>
              <a:rPr lang="el-GR" sz="3000" dirty="0"/>
              <a:t> Η ψηφιακή τεχνολογία επιτρέπει σε καλλιτέχνες και δημιουργούς να φτάσουν σε κοινό από διαφορετικές χώρες χωρίς γεωγραφικούς περιορισμούς.</a:t>
            </a:r>
            <a:endParaRPr lang="en-GB" sz="3000" dirty="0"/>
          </a:p>
          <a:p>
            <a:pPr lvl="0"/>
            <a:r>
              <a:rPr lang="el-GR" sz="3000" b="1" dirty="0"/>
              <a:t>Δημιουργία νέων μορφών τέχνης και </a:t>
            </a:r>
            <a:r>
              <a:rPr lang="el-GR" sz="3000" b="1" dirty="0" err="1"/>
              <a:t>υβριδικότητας</a:t>
            </a:r>
            <a:r>
              <a:rPr lang="el-GR" sz="3000" b="1" dirty="0"/>
              <a:t>:</a:t>
            </a:r>
            <a:r>
              <a:rPr lang="el-GR" sz="3000" dirty="0"/>
              <a:t> Ο συνδυασμός διαφορετικών πολιτιστικών στοιχείων οδηγεί σε καινοτόμες μορφές έκφρασης, όπως τα </a:t>
            </a:r>
            <a:r>
              <a:rPr lang="en-GB" sz="3000" dirty="0"/>
              <a:t>anime</a:t>
            </a:r>
            <a:r>
              <a:rPr lang="el-GR" sz="3000" dirty="0"/>
              <a:t>-</a:t>
            </a:r>
            <a:r>
              <a:rPr lang="en-GB" sz="3000" dirty="0"/>
              <a:t>inspired video games</a:t>
            </a:r>
            <a:r>
              <a:rPr lang="el-GR" sz="3000" dirty="0"/>
              <a:t> ή η </a:t>
            </a:r>
            <a:r>
              <a:rPr lang="en-GB" sz="3000" dirty="0"/>
              <a:t>afro</a:t>
            </a:r>
            <a:r>
              <a:rPr lang="el-GR" sz="3000" dirty="0"/>
              <a:t>-</a:t>
            </a:r>
            <a:r>
              <a:rPr lang="en-GB" sz="3000" dirty="0"/>
              <a:t>futurism</a:t>
            </a:r>
            <a:r>
              <a:rPr lang="el-GR" sz="3000" dirty="0"/>
              <a:t> μόδα.</a:t>
            </a:r>
            <a:endParaRPr lang="en-GB" sz="3000" dirty="0"/>
          </a:p>
          <a:p>
            <a:pPr lvl="0"/>
            <a:r>
              <a:rPr lang="el-GR" sz="3000" b="1" dirty="0"/>
              <a:t>Ενίσχυση συνεργασιών και ανταλλαγής ιδεών:</a:t>
            </a:r>
            <a:r>
              <a:rPr lang="el-GR" sz="3000" dirty="0"/>
              <a:t> Οι ψηφιακές πλατφόρμες διευκολύνουν τη συνεργασία μεταξύ καλλιτεχνών από διαφορετικά μέρη του κόσμου, ενισχύοντας τη δημιουργικότητα.</a:t>
            </a:r>
            <a:endParaRPr lang="en-GB" sz="3000" dirty="0"/>
          </a:p>
          <a:p>
            <a:pPr marL="0" indent="0">
              <a:buNone/>
            </a:pPr>
            <a:r>
              <a:rPr lang="en-GB" sz="3000" b="1" dirty="0" err="1"/>
              <a:t>Αρνητικά</a:t>
            </a:r>
            <a:r>
              <a:rPr lang="en-GB" sz="3000" b="1" dirty="0"/>
              <a:t>:</a:t>
            </a:r>
            <a:endParaRPr lang="en-GB" sz="3000" dirty="0"/>
          </a:p>
          <a:p>
            <a:pPr lvl="0"/>
            <a:r>
              <a:rPr lang="el-GR" sz="3000" b="1" dirty="0"/>
              <a:t>Κίνδυνος ομογενοποίησης:</a:t>
            </a:r>
            <a:r>
              <a:rPr lang="el-GR" sz="3000" dirty="0"/>
              <a:t> Η παγκόσμια διάδοση μπορεί να οδηγήσει σε κυριαρχία κάποιων πολιτιστικών προτύπων και στην εξαφάνιση λιγότερο γνωστών ή παραδοσιακών μορφών τέχνης.</a:t>
            </a:r>
            <a:endParaRPr lang="en-GB" sz="3000" dirty="0"/>
          </a:p>
          <a:p>
            <a:pPr lvl="0"/>
            <a:r>
              <a:rPr lang="el-GR" sz="3000" b="1" dirty="0"/>
              <a:t>Προβλήματα αυθεντικότητας:</a:t>
            </a:r>
            <a:r>
              <a:rPr lang="el-GR" sz="3000" dirty="0"/>
              <a:t> Η ανάμιξη πολλών πολιτισμών μπορεί να δημιουργήσει έργα που χάνουν το «αυθεντικό» πολιτιστικό τους πλαίσιο.</a:t>
            </a:r>
            <a:endParaRPr lang="en-GB" sz="3000" dirty="0"/>
          </a:p>
          <a:p>
            <a:pPr lvl="0"/>
            <a:r>
              <a:rPr lang="el-GR" sz="3000" b="1" dirty="0"/>
              <a:t>Ψηφιακή ανισότητα:</a:t>
            </a:r>
            <a:r>
              <a:rPr lang="el-GR" sz="3000" dirty="0"/>
              <a:t> Όσοι δεν έχουν πρόσβαση σε τεχνολογία ή πλατφόρμες μένουν έξω από τη διαδικασία της παγκόσμιας πολιτιστικής ανταλλαγής, αυξάνοντας το χάσμα μεταξύ πολιτισμών.</a:t>
            </a:r>
          </a:p>
        </p:txBody>
      </p:sp>
    </p:spTree>
    <p:extLst>
      <p:ext uri="{BB962C8B-B14F-4D97-AF65-F5344CB8AC3E}">
        <p14:creationId xmlns:p14="http://schemas.microsoft.com/office/powerpoint/2010/main" val="3643940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22CA67E-A67A-B3FA-E58C-06401FBEE0D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87FA009-1488-066D-78CA-DB8014D641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EF1F663-5202-79D4-F410-9BB19C636705}"/>
              </a:ext>
            </a:extLst>
          </p:cNvPr>
          <p:cNvSpPr>
            <a:spLocks noGrp="1"/>
          </p:cNvSpPr>
          <p:nvPr>
            <p:ph type="title"/>
          </p:nvPr>
        </p:nvSpPr>
        <p:spPr>
          <a:xfrm>
            <a:off x="838200" y="365125"/>
            <a:ext cx="10515600" cy="1325563"/>
          </a:xfrm>
        </p:spPr>
        <p:txBody>
          <a:bodyPr>
            <a:normAutofit/>
          </a:bodyPr>
          <a:lstStyle/>
          <a:p>
            <a:pPr algn="ctr"/>
            <a:r>
              <a:rPr lang="el-GR" b="1" dirty="0"/>
              <a:t>Αλληλεπίδραση </a:t>
            </a:r>
            <a:endParaRPr lang="en-GB" dirty="0"/>
          </a:p>
        </p:txBody>
      </p:sp>
      <p:sp>
        <p:nvSpPr>
          <p:cNvPr id="10" name="sketch line">
            <a:extLst>
              <a:ext uri="{FF2B5EF4-FFF2-40B4-BE49-F238E27FC236}">
                <a16:creationId xmlns:a16="http://schemas.microsoft.com/office/drawing/2014/main" id="{B92B7C91-8563-ED03-3D2C-71E3484DAB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AC6BF75-9E8A-D0D5-BABA-43099D7430F8}"/>
              </a:ext>
            </a:extLst>
          </p:cNvPr>
          <p:cNvSpPr>
            <a:spLocks noGrp="1"/>
          </p:cNvSpPr>
          <p:nvPr>
            <p:ph idx="1"/>
          </p:nvPr>
        </p:nvSpPr>
        <p:spPr>
          <a:xfrm>
            <a:off x="838200" y="1929382"/>
            <a:ext cx="10515600" cy="4563493"/>
          </a:xfrm>
        </p:spPr>
        <p:txBody>
          <a:bodyPr>
            <a:normAutofit fontScale="62500" lnSpcReduction="20000"/>
          </a:bodyPr>
          <a:lstStyle/>
          <a:p>
            <a:pPr marL="0" indent="0">
              <a:buNone/>
            </a:pPr>
            <a:r>
              <a:rPr lang="en-GB" sz="3000" b="1" dirty="0" err="1"/>
              <a:t>Δυν</a:t>
            </a:r>
            <a:r>
              <a:rPr lang="en-GB" sz="3000" b="1" dirty="0"/>
              <a:t>ατότητες:</a:t>
            </a:r>
            <a:endParaRPr lang="en-GB" sz="3000" dirty="0"/>
          </a:p>
          <a:p>
            <a:pPr lvl="0"/>
            <a:r>
              <a:rPr lang="en-GB" sz="3000" b="1" dirty="0"/>
              <a:t>Πα</a:t>
            </a:r>
            <a:r>
              <a:rPr lang="en-GB" sz="3000" b="1" dirty="0" err="1"/>
              <a:t>γκόσμι</a:t>
            </a:r>
            <a:r>
              <a:rPr lang="en-GB" sz="3000" b="1" dirty="0"/>
              <a:t>α προσβασιμότητα και αγοραστικό κοινό:</a:t>
            </a:r>
            <a:r>
              <a:rPr lang="en-GB" sz="3000" dirty="0"/>
              <a:t> </a:t>
            </a:r>
            <a:r>
              <a:rPr lang="el-GR" sz="3000" dirty="0"/>
              <a:t>Ένα προϊόν</a:t>
            </a:r>
            <a:r>
              <a:rPr lang="en-GB" sz="3000" dirty="0"/>
              <a:t> </a:t>
            </a:r>
            <a:r>
              <a:rPr lang="en-GB" sz="3000" dirty="0" err="1"/>
              <a:t>ψηφι</a:t>
            </a:r>
            <a:r>
              <a:rPr lang="en-GB" sz="3000" dirty="0"/>
              <a:t>ακ</a:t>
            </a:r>
            <a:r>
              <a:rPr lang="el-GR" sz="3000" dirty="0" err="1"/>
              <a:t>ού</a:t>
            </a:r>
            <a:r>
              <a:rPr lang="en-GB" sz="3000" dirty="0"/>
              <a:t> π</a:t>
            </a:r>
            <a:r>
              <a:rPr lang="en-GB" sz="3000" dirty="0" err="1"/>
              <a:t>ολιτισμ</a:t>
            </a:r>
            <a:r>
              <a:rPr lang="el-GR" sz="3000" dirty="0" err="1"/>
              <a:t>ού</a:t>
            </a:r>
            <a:r>
              <a:rPr lang="en-GB" sz="3000" dirty="0"/>
              <a:t> μπορεί να κυκλοφορήσει εύκολα σε διεθνές επίπεδο (π.χ. </a:t>
            </a:r>
            <a:r>
              <a:rPr lang="en-GB" sz="3000" dirty="0" err="1"/>
              <a:t>μουσική</a:t>
            </a:r>
            <a:r>
              <a:rPr lang="en-GB" sz="3000" dirty="0"/>
              <a:t> </a:t>
            </a:r>
            <a:r>
              <a:rPr lang="el-GR" sz="3000" dirty="0"/>
              <a:t>ή</a:t>
            </a:r>
            <a:r>
              <a:rPr lang="en-GB" sz="3000" dirty="0"/>
              <a:t> πα</a:t>
            </a:r>
            <a:r>
              <a:rPr lang="en-GB" sz="3000" dirty="0" err="1"/>
              <a:t>ιχνίδι</a:t>
            </a:r>
            <a:r>
              <a:rPr lang="en-GB" sz="3000" dirty="0"/>
              <a:t>α σε Steam), αυξάνοντας τις πωλήσεις και την οικονομική απόδοση.</a:t>
            </a:r>
          </a:p>
          <a:p>
            <a:pPr lvl="0"/>
            <a:r>
              <a:rPr lang="en-GB" sz="3000" b="1" dirty="0" err="1"/>
              <a:t>Δημιουργί</a:t>
            </a:r>
            <a:r>
              <a:rPr lang="en-GB" sz="3000" b="1" dirty="0"/>
              <a:t>α νέων αγορών:</a:t>
            </a:r>
            <a:r>
              <a:rPr lang="en-GB" sz="3000" dirty="0"/>
              <a:t> Η υβριδική φύση του περιεχομένου προσελκύει διαφορετικά πολιτισμικά κοινά, διευρύνοντας το target market και ενισχύοντας την κερδοφορία.</a:t>
            </a:r>
          </a:p>
          <a:p>
            <a:pPr lvl="0"/>
            <a:r>
              <a:rPr lang="en-GB" sz="3000" b="1" dirty="0" err="1"/>
              <a:t>Ευελιξί</a:t>
            </a:r>
            <a:r>
              <a:rPr lang="en-GB" sz="3000" b="1" dirty="0"/>
              <a:t>α και χαμηλό κόστος διανομής:</a:t>
            </a:r>
            <a:r>
              <a:rPr lang="en-GB" sz="3000" dirty="0"/>
              <a:t> Η ψηφιακή τεχνολογία μειώνει τα κόστη παραγωγής και διανομής σε σύγκριση με τα παραδοσιακά προϊόντα πολιτισμού.</a:t>
            </a:r>
          </a:p>
          <a:p>
            <a:pPr marL="0" indent="0">
              <a:buNone/>
            </a:pPr>
            <a:r>
              <a:rPr lang="en-GB" sz="3000" b="1" dirty="0" err="1"/>
              <a:t>Περιορισμοί</a:t>
            </a:r>
            <a:r>
              <a:rPr lang="en-GB" sz="3000" b="1" dirty="0"/>
              <a:t>:</a:t>
            </a:r>
            <a:endParaRPr lang="en-GB" sz="3000" dirty="0"/>
          </a:p>
          <a:p>
            <a:pPr lvl="0"/>
            <a:r>
              <a:rPr lang="en-GB" sz="3000" b="1" dirty="0" err="1"/>
              <a:t>Κίνδυνος</a:t>
            </a:r>
            <a:r>
              <a:rPr lang="en-GB" sz="3000" b="1" dirty="0"/>
              <a:t> υπ</a:t>
            </a:r>
            <a:r>
              <a:rPr lang="en-GB" sz="3000" b="1" dirty="0" err="1"/>
              <a:t>ερ-εμ</a:t>
            </a:r>
            <a:r>
              <a:rPr lang="en-GB" sz="3000" b="1" dirty="0"/>
              <a:t>πορευματοποίησης:</a:t>
            </a:r>
            <a:r>
              <a:rPr lang="en-GB" sz="3000" dirty="0"/>
              <a:t> Η πίεση για οικονομικό κέρδος μπορεί να οδηγήσει σε απλοποίηση ή αλλοίωση της πολιτιστικής αξίας, με αποτέλεσμα έργα να χάνουν αυθεντικότητα.</a:t>
            </a:r>
          </a:p>
          <a:p>
            <a:pPr lvl="0"/>
            <a:r>
              <a:rPr lang="en-GB" sz="3000" b="1" dirty="0" err="1"/>
              <a:t>Αντ</a:t>
            </a:r>
            <a:r>
              <a:rPr lang="en-GB" sz="3000" b="1" dirty="0"/>
              <a:t>αγωνισμός και κορεσμός της αγοράς:</a:t>
            </a:r>
            <a:r>
              <a:rPr lang="en-GB" sz="3000" dirty="0"/>
              <a:t> Η ευκολία διάθεσης ψηφιακού περιεχομένου δημιουργεί έντονο ανταγωνισμό, μειώνοντας την ορατότητα λιγότερο δημοφιλών έργων.</a:t>
            </a:r>
          </a:p>
          <a:p>
            <a:pPr lvl="0"/>
            <a:r>
              <a:rPr lang="en-GB" sz="3000" b="1" dirty="0" err="1"/>
              <a:t>Πολιτιστική</a:t>
            </a:r>
            <a:r>
              <a:rPr lang="en-GB" sz="3000" b="1" dirty="0"/>
              <a:t> </a:t>
            </a:r>
            <a:r>
              <a:rPr lang="en-GB" sz="3000" b="1" dirty="0" err="1"/>
              <a:t>ομογενο</a:t>
            </a:r>
            <a:r>
              <a:rPr lang="en-GB" sz="3000" b="1" dirty="0"/>
              <a:t>ποίηση:</a:t>
            </a:r>
            <a:r>
              <a:rPr lang="en-GB" sz="3000" dirty="0"/>
              <a:t> Τα προϊόντα που αποδίδουν οικονομικά συχνά προωθούν στερεότυπα ή κοινά πρότυπα για να προσελκύσουν μαζικό κοινό, περιορίζοντας την ποικιλομορφία των πολιτιστικών εκφράσεων.</a:t>
            </a:r>
          </a:p>
          <a:p>
            <a:pPr marL="0" indent="0">
              <a:buNone/>
            </a:pPr>
            <a:endParaRPr lang="el-GR" sz="3000" dirty="0"/>
          </a:p>
        </p:txBody>
      </p:sp>
    </p:spTree>
    <p:extLst>
      <p:ext uri="{BB962C8B-B14F-4D97-AF65-F5344CB8AC3E}">
        <p14:creationId xmlns:p14="http://schemas.microsoft.com/office/powerpoint/2010/main" val="40268690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6834" y="1153572"/>
            <a:ext cx="3200400" cy="4461163"/>
          </a:xfrm>
        </p:spPr>
        <p:txBody>
          <a:bodyPr>
            <a:normAutofit fontScale="90000"/>
          </a:bodyPr>
          <a:lstStyle/>
          <a:p>
            <a:r>
              <a:rPr lang="el-GR" b="1" dirty="0">
                <a:solidFill>
                  <a:srgbClr val="FFFFFF"/>
                </a:solidFill>
                <a:latin typeface="+mn-lt"/>
              </a:rPr>
              <a:t>Κοινωνία, οικονομία και πολιτισμός στην εποχή της πληροφορίας</a:t>
            </a:r>
            <a:endParaRPr lang="en-US" b="1" dirty="0">
              <a:solidFill>
                <a:srgbClr val="FFFFFF"/>
              </a:solidFill>
              <a:latin typeface="+mn-lt"/>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4447308" y="591344"/>
            <a:ext cx="6906491" cy="5585619"/>
          </a:xfrm>
        </p:spPr>
        <p:txBody>
          <a:bodyPr anchor="ctr">
            <a:normAutofit fontScale="92500" lnSpcReduction="20000"/>
          </a:bodyPr>
          <a:lstStyle/>
          <a:p>
            <a:pPr marL="0" indent="0">
              <a:buNone/>
            </a:pPr>
            <a:r>
              <a:rPr lang="el-GR" dirty="0"/>
              <a:t>Το βιβλίο </a:t>
            </a:r>
            <a:r>
              <a:rPr lang="el-GR" i="1" dirty="0"/>
              <a:t>The </a:t>
            </a:r>
            <a:r>
              <a:rPr lang="el-GR" i="1" dirty="0" err="1"/>
              <a:t>Rise</a:t>
            </a:r>
            <a:r>
              <a:rPr lang="el-GR" i="1" dirty="0"/>
              <a:t> of the </a:t>
            </a:r>
            <a:r>
              <a:rPr lang="el-GR" i="1" dirty="0" err="1"/>
              <a:t>Network</a:t>
            </a:r>
            <a:r>
              <a:rPr lang="el-GR" i="1" dirty="0"/>
              <a:t> Society (</a:t>
            </a:r>
            <a:r>
              <a:rPr lang="el-GR" dirty="0"/>
              <a:t>1996) είναι ο πρώτος τόμος της </a:t>
            </a:r>
            <a:r>
              <a:rPr lang="el-GR" dirty="0" err="1"/>
              <a:t>επιδραστικής</a:t>
            </a:r>
            <a:r>
              <a:rPr lang="el-GR" dirty="0"/>
              <a:t> τριλογίας του </a:t>
            </a:r>
            <a:r>
              <a:rPr lang="el-GR" dirty="0" err="1"/>
              <a:t>Manuel</a:t>
            </a:r>
            <a:r>
              <a:rPr lang="el-GR" dirty="0"/>
              <a:t> </a:t>
            </a:r>
            <a:r>
              <a:rPr lang="el-GR" dirty="0" err="1"/>
              <a:t>Castells</a:t>
            </a:r>
            <a:r>
              <a:rPr lang="el-GR" dirty="0"/>
              <a:t> </a:t>
            </a:r>
            <a:r>
              <a:rPr lang="en-GB" i="1" dirty="0"/>
              <a:t>The Information Age: Economy, Society and Culture</a:t>
            </a:r>
            <a:r>
              <a:rPr lang="el-GR" dirty="0"/>
              <a:t>. Αναλύει πώς οι νέες τεχνολογίες πληροφορίας και επικοινωνίας, ιδιαίτερα τα ψηφιακά δίκτυα, έχουν μετασχηματίσει την οικονομία, την πολιτική και τον πολιτισμό σε παγκόσμια κλίμακα.</a:t>
            </a:r>
          </a:p>
          <a:p>
            <a:pPr marL="0" indent="0">
              <a:buNone/>
            </a:pPr>
            <a:r>
              <a:rPr lang="el-GR" dirty="0"/>
              <a:t>Ο </a:t>
            </a:r>
            <a:r>
              <a:rPr lang="el-GR" dirty="0" err="1"/>
              <a:t>Castells</a:t>
            </a:r>
            <a:r>
              <a:rPr lang="el-GR" dirty="0"/>
              <a:t> υποστηρίζει ότι από τα τέλη του 20ού αιώνα η κοινωνία έχει μπει σε μια νέα ιστορική εποχή που διαμορφώνεται από τις δικτυωμένες τεχνολογίες πληροφορίας και επικοινωνίας. Σε αντίθεση με τη βιομηχανική εποχή (που βασιζόταν στην ενέργεια και τη μαζική παραγωγή), η νέα εποχή καθορίζεται από τις ροές πληροφορίας, οργανωμένες σε δίκτυα που ξεπερνούν τη γεωγραφία, την ιεραρχία και τους παραδοσιακούς θεσμούς.</a:t>
            </a:r>
            <a:endParaRPr lang="en-US" b="1" i="1" dirty="0"/>
          </a:p>
        </p:txBody>
      </p:sp>
    </p:spTree>
    <p:extLst>
      <p:ext uri="{BB962C8B-B14F-4D97-AF65-F5344CB8AC3E}">
        <p14:creationId xmlns:p14="http://schemas.microsoft.com/office/powerpoint/2010/main" val="10199961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3A524F9-5E1B-2B71-C865-6CA8EB8FC46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F394B77-021C-B17A-32DF-DE05726BDF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01ECA0-BE7C-2755-D373-96F94200EEFD}"/>
              </a:ext>
            </a:extLst>
          </p:cNvPr>
          <p:cNvSpPr>
            <a:spLocks noGrp="1"/>
          </p:cNvSpPr>
          <p:nvPr>
            <p:ph type="title"/>
          </p:nvPr>
        </p:nvSpPr>
        <p:spPr>
          <a:xfrm>
            <a:off x="838200" y="365125"/>
            <a:ext cx="10515600" cy="1325563"/>
          </a:xfrm>
        </p:spPr>
        <p:txBody>
          <a:bodyPr>
            <a:normAutofit/>
          </a:bodyPr>
          <a:lstStyle/>
          <a:p>
            <a:pPr algn="ctr"/>
            <a:r>
              <a:rPr lang="el-GR" b="1" dirty="0"/>
              <a:t>Η εμφάνιση της κοινωνίας των δικτύων</a:t>
            </a:r>
            <a:endParaRPr lang="en-GB" dirty="0"/>
          </a:p>
        </p:txBody>
      </p:sp>
      <p:sp>
        <p:nvSpPr>
          <p:cNvPr id="10" name="sketch line">
            <a:extLst>
              <a:ext uri="{FF2B5EF4-FFF2-40B4-BE49-F238E27FC236}">
                <a16:creationId xmlns:a16="http://schemas.microsoft.com/office/drawing/2014/main" id="{69F034FF-9CD0-7C1A-2EEF-F7ACDD549B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D654599-2F8C-CC0A-44F4-8FF05DE1AF12}"/>
              </a:ext>
            </a:extLst>
          </p:cNvPr>
          <p:cNvSpPr>
            <a:spLocks noGrp="1"/>
          </p:cNvSpPr>
          <p:nvPr>
            <p:ph idx="1"/>
          </p:nvPr>
        </p:nvSpPr>
        <p:spPr>
          <a:xfrm>
            <a:off x="838200" y="1929384"/>
            <a:ext cx="10515600" cy="4251960"/>
          </a:xfrm>
        </p:spPr>
        <p:txBody>
          <a:bodyPr>
            <a:normAutofit fontScale="85000" lnSpcReduction="20000"/>
          </a:bodyPr>
          <a:lstStyle/>
          <a:p>
            <a:pPr lvl="0"/>
            <a:r>
              <a:rPr lang="en-GB" b="1" dirty="0" err="1"/>
              <a:t>Πληροφορισμός</a:t>
            </a:r>
            <a:r>
              <a:rPr lang="en-GB" b="1" dirty="0"/>
              <a:t> vs. </a:t>
            </a:r>
            <a:r>
              <a:rPr lang="en-GB" b="1" dirty="0" err="1"/>
              <a:t>Βιομηχ</a:t>
            </a:r>
            <a:r>
              <a:rPr lang="en-GB" b="1" dirty="0"/>
              <a:t>ανισμός</a:t>
            </a:r>
            <a:endParaRPr lang="en-GB" dirty="0"/>
          </a:p>
          <a:p>
            <a:pPr lvl="1"/>
            <a:r>
              <a:rPr lang="el-GR" dirty="0"/>
              <a:t>Η νέα οικονομία είναι </a:t>
            </a:r>
            <a:r>
              <a:rPr lang="el-GR" i="1" dirty="0"/>
              <a:t>πληροφοριακή</a:t>
            </a:r>
            <a:r>
              <a:rPr lang="el-GR" dirty="0"/>
              <a:t> (κεντρικός άξονας η γνώση και η επεξεργασία δεδομένων) και </a:t>
            </a:r>
            <a:r>
              <a:rPr lang="el-GR" i="1" dirty="0"/>
              <a:t>παγκόσμια</a:t>
            </a:r>
            <a:r>
              <a:rPr lang="el-GR" dirty="0"/>
              <a:t> (λειτουργεί μέσω διεθνών δικτύων).</a:t>
            </a:r>
            <a:endParaRPr lang="en-GB" dirty="0"/>
          </a:p>
          <a:p>
            <a:pPr lvl="1"/>
            <a:r>
              <a:rPr lang="el-GR" dirty="0"/>
              <a:t>Η παραγωγικότητα και η ισχύς εξαρτώνται από την ικανότητα παραγωγής και διάδοσης της πληροφορίας.</a:t>
            </a:r>
            <a:endParaRPr lang="en-GB" dirty="0"/>
          </a:p>
          <a:p>
            <a:pPr lvl="0"/>
            <a:r>
              <a:rPr lang="en-GB" b="1" dirty="0"/>
              <a:t>Η </a:t>
            </a:r>
            <a:r>
              <a:rPr lang="en-GB" b="1" dirty="0" err="1"/>
              <a:t>Δικτυ</a:t>
            </a:r>
            <a:r>
              <a:rPr lang="en-GB" b="1" dirty="0"/>
              <a:t>ακή Επιχείρηση</a:t>
            </a:r>
            <a:endParaRPr lang="en-GB" dirty="0"/>
          </a:p>
          <a:p>
            <a:pPr lvl="1"/>
            <a:r>
              <a:rPr lang="el-GR" dirty="0"/>
              <a:t>Η οικονομική δραστηριότητα οργανώνεται ολοένα και περισσότερο σε ευέλικτα, αποκεντρωμένα δίκτυα εταιρειών, θεσμών και ατόμων.</a:t>
            </a:r>
            <a:endParaRPr lang="en-GB" dirty="0"/>
          </a:p>
          <a:p>
            <a:pPr lvl="1"/>
            <a:r>
              <a:rPr lang="el-GR" dirty="0"/>
              <a:t>Αυτά τα δίκτυα ενισχύουν την καινοτομία, αλλά παράλληλα δημιουργούν αστάθεια και επισφάλεια στην εργασία.</a:t>
            </a:r>
            <a:endParaRPr lang="en-GB" dirty="0"/>
          </a:p>
          <a:p>
            <a:pPr lvl="0"/>
            <a:r>
              <a:rPr lang="en-GB" b="1" dirty="0"/>
              <a:t>Ο </a:t>
            </a:r>
            <a:r>
              <a:rPr lang="en-GB" b="1" dirty="0" err="1"/>
              <a:t>Χώρος</a:t>
            </a:r>
            <a:r>
              <a:rPr lang="en-GB" b="1" dirty="0"/>
              <a:t> </a:t>
            </a:r>
            <a:r>
              <a:rPr lang="en-GB" b="1" dirty="0" err="1"/>
              <a:t>των</a:t>
            </a:r>
            <a:r>
              <a:rPr lang="en-GB" b="1" dirty="0"/>
              <a:t> </a:t>
            </a:r>
            <a:r>
              <a:rPr lang="en-GB" b="1" dirty="0" err="1"/>
              <a:t>Ροών</a:t>
            </a:r>
            <a:endParaRPr lang="en-GB" dirty="0"/>
          </a:p>
          <a:p>
            <a:pPr lvl="1"/>
            <a:r>
              <a:rPr lang="el-GR" dirty="0"/>
              <a:t>Οι κοινωνικές και οικονομικές αλληλεπιδράσεις λαμβάνουν χώρα όλο και λιγότερο σε τοπικούς, φυσικούς χώρους και περισσότερο σε ροές πληροφορίας, κεφαλαίου και ανθρώπων μέσα από τα δίκτυα.</a:t>
            </a:r>
            <a:endParaRPr lang="en-GB" dirty="0"/>
          </a:p>
          <a:p>
            <a:pPr lvl="1"/>
            <a:r>
              <a:rPr lang="el-GR" dirty="0"/>
              <a:t>Αυτό έρχεται σε αντίθεση με τον παραδοσιακό "χώρο των τόπων".</a:t>
            </a:r>
            <a:endParaRPr lang="en-GB" dirty="0"/>
          </a:p>
        </p:txBody>
      </p:sp>
    </p:spTree>
    <p:extLst>
      <p:ext uri="{BB962C8B-B14F-4D97-AF65-F5344CB8AC3E}">
        <p14:creationId xmlns:p14="http://schemas.microsoft.com/office/powerpoint/2010/main" val="30791670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1C2A0E1-E7A0-84DC-92CE-7330E1F8951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67DB868-34A3-53CF-BF9B-F540CDFA4C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0238F61-B4A4-BF40-8D2B-84D7F7F1135B}"/>
              </a:ext>
            </a:extLst>
          </p:cNvPr>
          <p:cNvSpPr>
            <a:spLocks noGrp="1"/>
          </p:cNvSpPr>
          <p:nvPr>
            <p:ph type="title"/>
          </p:nvPr>
        </p:nvSpPr>
        <p:spPr>
          <a:xfrm>
            <a:off x="838200" y="365125"/>
            <a:ext cx="10515600" cy="1325563"/>
          </a:xfrm>
        </p:spPr>
        <p:txBody>
          <a:bodyPr>
            <a:normAutofit/>
          </a:bodyPr>
          <a:lstStyle/>
          <a:p>
            <a:pPr algn="ctr"/>
            <a:r>
              <a:rPr lang="el-GR" b="1" dirty="0"/>
              <a:t>Η εμφάνιση της κοινωνίας των δικτύων</a:t>
            </a:r>
            <a:endParaRPr lang="en-GB" dirty="0"/>
          </a:p>
        </p:txBody>
      </p:sp>
      <p:sp>
        <p:nvSpPr>
          <p:cNvPr id="10" name="sketch line">
            <a:extLst>
              <a:ext uri="{FF2B5EF4-FFF2-40B4-BE49-F238E27FC236}">
                <a16:creationId xmlns:a16="http://schemas.microsoft.com/office/drawing/2014/main" id="{FA9FE249-9ED4-9AAB-5309-8D13955E8E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37CFEDC-165F-8966-6957-D8648108D440}"/>
              </a:ext>
            </a:extLst>
          </p:cNvPr>
          <p:cNvSpPr>
            <a:spLocks noGrp="1"/>
          </p:cNvSpPr>
          <p:nvPr>
            <p:ph idx="1"/>
          </p:nvPr>
        </p:nvSpPr>
        <p:spPr>
          <a:xfrm>
            <a:off x="838200" y="1929384"/>
            <a:ext cx="10515600" cy="4251960"/>
          </a:xfrm>
        </p:spPr>
        <p:txBody>
          <a:bodyPr>
            <a:normAutofit fontScale="92500" lnSpcReduction="20000"/>
          </a:bodyPr>
          <a:lstStyle/>
          <a:p>
            <a:pPr lvl="0"/>
            <a:r>
              <a:rPr lang="en-GB" b="1" dirty="0" err="1"/>
              <a:t>Άχρονος</a:t>
            </a:r>
            <a:r>
              <a:rPr lang="en-GB" b="1" dirty="0"/>
              <a:t> </a:t>
            </a:r>
            <a:r>
              <a:rPr lang="en-GB" b="1" dirty="0" err="1"/>
              <a:t>Χρόνος</a:t>
            </a:r>
            <a:endParaRPr lang="en-GB" dirty="0"/>
          </a:p>
          <a:p>
            <a:pPr lvl="1"/>
            <a:r>
              <a:rPr lang="el-GR" dirty="0"/>
              <a:t>Οι ψηφιακές τεχνολογίες μετασχηματίζουν την εμπειρία του χρόνου: οι ρυθμοί παραγωγής, επικοινωνίας και χρηματοδότησης επιταχύνονται, δημιουργώντας ένα </a:t>
            </a:r>
            <a:r>
              <a:rPr lang="el-GR" b="1" dirty="0"/>
              <a:t>«αιώνιο παρόν»</a:t>
            </a:r>
            <a:r>
              <a:rPr lang="el-GR" dirty="0"/>
              <a:t> όπου παρελθόν και μέλλον θολώνουν.</a:t>
            </a:r>
            <a:endParaRPr lang="en-GB" dirty="0"/>
          </a:p>
          <a:p>
            <a:pPr lvl="0"/>
            <a:r>
              <a:rPr lang="en-GB" b="1" dirty="0" err="1"/>
              <a:t>Ανισότητ</a:t>
            </a:r>
            <a:r>
              <a:rPr lang="en-GB" b="1" dirty="0"/>
              <a:t>α και Αποκλεισμός</a:t>
            </a:r>
            <a:endParaRPr lang="en-GB" dirty="0"/>
          </a:p>
          <a:p>
            <a:pPr lvl="1"/>
            <a:r>
              <a:rPr lang="el-GR" dirty="0"/>
              <a:t>Η πρόσβαση στα δίκτυα γίνεται καθοριστικός παράγοντας: όσοι συνδέονται αποκτούν ευκαιρίες, ενώ όσοι μένουν εκτός περιθωριοποιούνται.</a:t>
            </a:r>
            <a:endParaRPr lang="en-GB" dirty="0"/>
          </a:p>
          <a:p>
            <a:pPr lvl="1"/>
            <a:r>
              <a:rPr lang="el-GR" dirty="0"/>
              <a:t>Ο </a:t>
            </a:r>
            <a:r>
              <a:rPr lang="en-GB" dirty="0"/>
              <a:t>Castells</a:t>
            </a:r>
            <a:r>
              <a:rPr lang="el-GR" dirty="0"/>
              <a:t> μιλά για τον «τέταρτο κόσμο» του δομικού αποκλεισμού, που περιλαμβάνει τμήματα της Αφρικής, αποκλεισμένους αστικούς πληθυσμούς και κοινωνικές ομάδες εκτός δικτύων.</a:t>
            </a:r>
            <a:endParaRPr lang="en-GB" dirty="0"/>
          </a:p>
          <a:p>
            <a:pPr lvl="0"/>
            <a:r>
              <a:rPr lang="en-GB" b="1" dirty="0"/>
              <a:t>Πα</a:t>
            </a:r>
            <a:r>
              <a:rPr lang="en-GB" b="1" dirty="0" err="1"/>
              <a:t>γκοσμιο</a:t>
            </a:r>
            <a:r>
              <a:rPr lang="en-GB" b="1" dirty="0"/>
              <a:t>ποίηση και Ταυτότητα</a:t>
            </a:r>
            <a:endParaRPr lang="en-GB" dirty="0"/>
          </a:p>
          <a:p>
            <a:pPr lvl="1"/>
            <a:r>
              <a:rPr lang="el-GR" dirty="0"/>
              <a:t>Η δικτυακή κοινωνία ενισχύει την παγκοσμιοποίηση αλλά προκαλεί και αντιδράσεις, με την ανάδυση τοπικών, εθνικών ή θρησκευτικών ταυτοτήτων που αντιστέκονται στην ομογενοποίηση.</a:t>
            </a:r>
            <a:endParaRPr lang="en-GB" dirty="0"/>
          </a:p>
        </p:txBody>
      </p:sp>
    </p:spTree>
    <p:extLst>
      <p:ext uri="{BB962C8B-B14F-4D97-AF65-F5344CB8AC3E}">
        <p14:creationId xmlns:p14="http://schemas.microsoft.com/office/powerpoint/2010/main" val="27318471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BCA5EAB-CFFB-02BD-EB30-B1A5F0AFD63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8E84E2F-B5F0-378C-B59B-54BD063A03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382A9B-CCDD-1898-3654-46E39772FE0E}"/>
              </a:ext>
            </a:extLst>
          </p:cNvPr>
          <p:cNvSpPr>
            <a:spLocks noGrp="1"/>
          </p:cNvSpPr>
          <p:nvPr>
            <p:ph type="title"/>
          </p:nvPr>
        </p:nvSpPr>
        <p:spPr>
          <a:xfrm>
            <a:off x="838200" y="365125"/>
            <a:ext cx="10515600" cy="1325563"/>
          </a:xfrm>
        </p:spPr>
        <p:txBody>
          <a:bodyPr>
            <a:normAutofit/>
          </a:bodyPr>
          <a:lstStyle/>
          <a:p>
            <a:pPr algn="ctr"/>
            <a:r>
              <a:rPr lang="el-GR" b="1" dirty="0"/>
              <a:t>Η εμφάνιση της κοινωνίας των δικτύων</a:t>
            </a:r>
            <a:endParaRPr lang="en-GB" dirty="0"/>
          </a:p>
        </p:txBody>
      </p:sp>
      <p:sp>
        <p:nvSpPr>
          <p:cNvPr id="10" name="sketch line">
            <a:extLst>
              <a:ext uri="{FF2B5EF4-FFF2-40B4-BE49-F238E27FC236}">
                <a16:creationId xmlns:a16="http://schemas.microsoft.com/office/drawing/2014/main" id="{99CF5640-22A7-DB68-0861-638A5F9FB2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CDDD3E8-DAFA-99C1-A873-3582F8D642F3}"/>
              </a:ext>
            </a:extLst>
          </p:cNvPr>
          <p:cNvSpPr>
            <a:spLocks noGrp="1"/>
          </p:cNvSpPr>
          <p:nvPr>
            <p:ph idx="1"/>
          </p:nvPr>
        </p:nvSpPr>
        <p:spPr>
          <a:xfrm>
            <a:off x="838200" y="1929384"/>
            <a:ext cx="10515600" cy="4251960"/>
          </a:xfrm>
        </p:spPr>
        <p:txBody>
          <a:bodyPr>
            <a:normAutofit lnSpcReduction="10000"/>
          </a:bodyPr>
          <a:lstStyle/>
          <a:p>
            <a:pPr marL="0" indent="0">
              <a:buNone/>
            </a:pPr>
            <a:r>
              <a:rPr lang="en-GB" b="1" dirty="0"/>
              <a:t>Επ</a:t>
            </a:r>
            <a:r>
              <a:rPr lang="en-GB" b="1" dirty="0" err="1"/>
              <a:t>ίδρ</a:t>
            </a:r>
            <a:r>
              <a:rPr lang="en-GB" b="1" dirty="0"/>
              <a:t>αση</a:t>
            </a:r>
            <a:r>
              <a:rPr lang="el-GR" b="1" dirty="0"/>
              <a:t> του βιβλίου</a:t>
            </a:r>
            <a:endParaRPr lang="en-GB" dirty="0"/>
          </a:p>
          <a:p>
            <a:pPr lvl="0"/>
            <a:r>
              <a:rPr lang="el-GR" dirty="0"/>
              <a:t>Ο </a:t>
            </a:r>
            <a:r>
              <a:rPr lang="en-GB" dirty="0"/>
              <a:t>Castells</a:t>
            </a:r>
            <a:r>
              <a:rPr lang="el-GR" dirty="0"/>
              <a:t> παρουσιάζει τη δικτυακή κοινωνία ως την κυρίαρχη κοινωνική δομή της εποχής μας, που διαμορφώνει την οικονομία, την πολιτική, τον πολιτισμό και την καθημερινότητα.</a:t>
            </a:r>
            <a:endParaRPr lang="en-GB" dirty="0"/>
          </a:p>
          <a:p>
            <a:pPr lvl="0"/>
            <a:r>
              <a:rPr lang="el-GR" dirty="0"/>
              <a:t>Έννοιες όπως δικτυακή επιχείρηση, χώρος των ροών, άχρονος χρόνος, </a:t>
            </a:r>
            <a:r>
              <a:rPr lang="el-GR" dirty="0" err="1"/>
              <a:t>πληροφορισμός</a:t>
            </a:r>
            <a:r>
              <a:rPr lang="el-GR" dirty="0"/>
              <a:t> έγιναν βασικά εργαλεία στην κοινωνιολογία, τις επικοινωνιακές σπουδές και την πολιτική οικονομία.</a:t>
            </a:r>
            <a:endParaRPr lang="en-GB" dirty="0"/>
          </a:p>
          <a:p>
            <a:r>
              <a:rPr lang="el-GR" dirty="0"/>
              <a:t>Τα ψηφιακά δίκτυα αναδιοργανώνουν την εξουσία, την εργασία, τον πολιτισμό και την ταυτότητα σε παγκόσμιο επίπεδο, δημιουργώντας νέες δυνατότητες αλλά και νέες ανισότητες.</a:t>
            </a:r>
            <a:endParaRPr lang="en-GB" dirty="0"/>
          </a:p>
        </p:txBody>
      </p:sp>
    </p:spTree>
    <p:extLst>
      <p:ext uri="{BB962C8B-B14F-4D97-AF65-F5344CB8AC3E}">
        <p14:creationId xmlns:p14="http://schemas.microsoft.com/office/powerpoint/2010/main" val="32048983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7661EE2-4E02-7248-00BF-4BD332C1C45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7A7BB91-6358-238E-3774-5C9283D3D1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2931BC41-EA38-0BDE-BEAB-660413F937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9C2CB3-BA33-82E9-16AE-A7425A211699}"/>
              </a:ext>
            </a:extLst>
          </p:cNvPr>
          <p:cNvSpPr>
            <a:spLocks noGrp="1"/>
          </p:cNvSpPr>
          <p:nvPr>
            <p:ph type="title"/>
          </p:nvPr>
        </p:nvSpPr>
        <p:spPr>
          <a:xfrm>
            <a:off x="686834" y="1153572"/>
            <a:ext cx="3200400" cy="4461163"/>
          </a:xfrm>
        </p:spPr>
        <p:txBody>
          <a:bodyPr>
            <a:normAutofit/>
          </a:bodyPr>
          <a:lstStyle/>
          <a:p>
            <a:r>
              <a:rPr lang="el-GR" b="1" dirty="0">
                <a:solidFill>
                  <a:srgbClr val="FFFFFF"/>
                </a:solidFill>
                <a:latin typeface="+mn-lt"/>
              </a:rPr>
              <a:t>Σύγκλιση παλιών και νέων μέσων</a:t>
            </a:r>
            <a:endParaRPr lang="en-US" b="1" dirty="0">
              <a:solidFill>
                <a:srgbClr val="FFFFFF"/>
              </a:solidFill>
              <a:latin typeface="+mn-lt"/>
            </a:endParaRPr>
          </a:p>
        </p:txBody>
      </p:sp>
      <p:sp>
        <p:nvSpPr>
          <p:cNvPr id="12" name="Arc 11">
            <a:extLst>
              <a:ext uri="{FF2B5EF4-FFF2-40B4-BE49-F238E27FC236}">
                <a16:creationId xmlns:a16="http://schemas.microsoft.com/office/drawing/2014/main" id="{8157A3DB-05E2-1C20-00D8-366450041B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DA7AEA9-27E8-266E-FB80-7333DC2609FB}"/>
              </a:ext>
            </a:extLst>
          </p:cNvPr>
          <p:cNvSpPr>
            <a:spLocks noGrp="1"/>
          </p:cNvSpPr>
          <p:nvPr>
            <p:ph idx="1"/>
          </p:nvPr>
        </p:nvSpPr>
        <p:spPr>
          <a:xfrm>
            <a:off x="4447308" y="591344"/>
            <a:ext cx="6906491" cy="5585619"/>
          </a:xfrm>
        </p:spPr>
        <p:txBody>
          <a:bodyPr anchor="ctr">
            <a:normAutofit lnSpcReduction="10000"/>
          </a:bodyPr>
          <a:lstStyle/>
          <a:p>
            <a:pPr marL="0" indent="0">
              <a:buNone/>
            </a:pPr>
            <a:r>
              <a:rPr lang="el-GR" dirty="0"/>
              <a:t>Στο </a:t>
            </a:r>
            <a:r>
              <a:rPr lang="en-GB" dirty="0"/>
              <a:t>βιβ</a:t>
            </a:r>
            <a:r>
              <a:rPr lang="en-GB" dirty="0" err="1"/>
              <a:t>λίο</a:t>
            </a:r>
            <a:r>
              <a:rPr lang="el-GR" dirty="0"/>
              <a:t> </a:t>
            </a:r>
            <a:r>
              <a:rPr lang="en-GB" i="1" dirty="0"/>
              <a:t>Convergence Culture: Where Old and New Media Collide</a:t>
            </a:r>
            <a:r>
              <a:rPr lang="en-GB" dirty="0"/>
              <a:t> (2006)</a:t>
            </a:r>
            <a:r>
              <a:rPr lang="el-GR" dirty="0"/>
              <a:t> ο</a:t>
            </a:r>
            <a:r>
              <a:rPr lang="en-GB" dirty="0"/>
              <a:t> Henry</a:t>
            </a:r>
            <a:r>
              <a:rPr lang="el-GR" dirty="0"/>
              <a:t> </a:t>
            </a:r>
            <a:r>
              <a:rPr lang="el-GR" dirty="0" err="1"/>
              <a:t>Jenkins</a:t>
            </a:r>
            <a:r>
              <a:rPr lang="el-GR" dirty="0"/>
              <a:t> εξετάζει πώς η </a:t>
            </a:r>
            <a:r>
              <a:rPr lang="el-GR" b="1" dirty="0"/>
              <a:t>σύγκλιση παλιών και νέων μέσων</a:t>
            </a:r>
            <a:r>
              <a:rPr lang="el-GR" dirty="0"/>
              <a:t> μετασχηματίζει την κουλτούρα, την επικοινωνία και τις σχέσεις εξουσίας στα μέσα ενημέρωσης. Η «σύγκλιση» δεν είναι μόνο τεχνολογική· είναι και </a:t>
            </a:r>
            <a:r>
              <a:rPr lang="el-GR" b="1" dirty="0"/>
              <a:t>πολιτισμική διαδικασία</a:t>
            </a:r>
            <a:r>
              <a:rPr lang="el-GR" dirty="0"/>
              <a:t>, όπου οι καταναλωτές γίνονται ενεργοί συμμετέχοντες στη δημιουργία και διανομή περιεχομένου.</a:t>
            </a:r>
          </a:p>
          <a:p>
            <a:pPr marL="0" indent="0">
              <a:buNone/>
            </a:pPr>
            <a:r>
              <a:rPr lang="el-GR" dirty="0"/>
              <a:t>Η κουλτούρα της σύγκλισης δημιουργεί έναν νέο χώρο αλληλεπίδρασης όπου παραγωγοί και καταναλωτές συνεργάζονται, συγκλίνουν ή συγκρούονται και συν-διαμορφώνουν τον κόσμο των μέσων.</a:t>
            </a:r>
            <a:endParaRPr lang="en-US" i="1" dirty="0"/>
          </a:p>
        </p:txBody>
      </p:sp>
    </p:spTree>
    <p:extLst>
      <p:ext uri="{BB962C8B-B14F-4D97-AF65-F5344CB8AC3E}">
        <p14:creationId xmlns:p14="http://schemas.microsoft.com/office/powerpoint/2010/main" val="21104741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478B2E7-36BE-06B9-816C-E46664EC628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A5349AF-7041-E01D-B920-C4AA98B13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9AC5D3-6121-6C79-7B9E-B4DBDC3A8486}"/>
              </a:ext>
            </a:extLst>
          </p:cNvPr>
          <p:cNvSpPr>
            <a:spLocks noGrp="1"/>
          </p:cNvSpPr>
          <p:nvPr>
            <p:ph type="title"/>
          </p:nvPr>
        </p:nvSpPr>
        <p:spPr>
          <a:xfrm>
            <a:off x="838200" y="365125"/>
            <a:ext cx="10515600" cy="1325563"/>
          </a:xfrm>
        </p:spPr>
        <p:txBody>
          <a:bodyPr>
            <a:normAutofit/>
          </a:bodyPr>
          <a:lstStyle/>
          <a:p>
            <a:pPr algn="ctr"/>
            <a:r>
              <a:rPr lang="el-GR" b="1" dirty="0"/>
              <a:t>Σύγκλιση παλιών και νέων μέσων</a:t>
            </a:r>
            <a:endParaRPr lang="en-GB" dirty="0"/>
          </a:p>
        </p:txBody>
      </p:sp>
      <p:sp>
        <p:nvSpPr>
          <p:cNvPr id="10" name="sketch line">
            <a:extLst>
              <a:ext uri="{FF2B5EF4-FFF2-40B4-BE49-F238E27FC236}">
                <a16:creationId xmlns:a16="http://schemas.microsoft.com/office/drawing/2014/main" id="{5CAA3F11-7846-7CC6-AD4E-1FBFBE92BB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FEAF6D0-1011-2BCA-7A5C-2D1FCF4A312D}"/>
              </a:ext>
            </a:extLst>
          </p:cNvPr>
          <p:cNvSpPr>
            <a:spLocks noGrp="1"/>
          </p:cNvSpPr>
          <p:nvPr>
            <p:ph idx="1"/>
          </p:nvPr>
        </p:nvSpPr>
        <p:spPr>
          <a:xfrm>
            <a:off x="838200" y="1929384"/>
            <a:ext cx="10515600" cy="4251960"/>
          </a:xfrm>
        </p:spPr>
        <p:txBody>
          <a:bodyPr>
            <a:normAutofit/>
          </a:bodyPr>
          <a:lstStyle/>
          <a:p>
            <a:pPr marL="0" indent="0">
              <a:buNone/>
            </a:pPr>
            <a:r>
              <a:rPr lang="el-GR" sz="2400" b="1" dirty="0"/>
              <a:t>Σύγκλιση Μέσων</a:t>
            </a:r>
            <a:endParaRPr lang="el-GR" sz="2400" dirty="0"/>
          </a:p>
          <a:p>
            <a:pPr lvl="1"/>
            <a:r>
              <a:rPr lang="el-GR" dirty="0"/>
              <a:t>Τα όρια ανάμεσα σε παλιά και νέα μέσα (τηλεόραση, κινηματογράφος, διαδίκτυο, παιχνίδια) θολώνουν.</a:t>
            </a:r>
          </a:p>
          <a:p>
            <a:pPr lvl="1"/>
            <a:r>
              <a:rPr lang="el-GR" dirty="0"/>
              <a:t>Οι ιστορίες και τα προϊόντα διαχέονται σε πολλαπλές πλατφόρμες.</a:t>
            </a:r>
          </a:p>
          <a:p>
            <a:pPr marL="457200" lvl="1" indent="0">
              <a:buNone/>
            </a:pPr>
            <a:endParaRPr lang="el-GR" dirty="0"/>
          </a:p>
          <a:p>
            <a:pPr marL="457200" lvl="1" indent="0">
              <a:buNone/>
            </a:pPr>
            <a:r>
              <a:rPr lang="el-GR" dirty="0"/>
              <a:t>Παραδείγματα </a:t>
            </a:r>
          </a:p>
          <a:p>
            <a:pPr lvl="0"/>
            <a:r>
              <a:rPr lang="en-GB" sz="2400" i="1" dirty="0"/>
              <a:t>Marvel Cinematic Universe</a:t>
            </a:r>
            <a:r>
              <a:rPr lang="el-GR" sz="2400" dirty="0"/>
              <a:t>: Οι ιστορίες και οι χαρακτήρες εμφανίζονται σε ταινίες, σειρές, κόμικς, βιντεοπαιχνίδια και </a:t>
            </a:r>
            <a:r>
              <a:rPr lang="en-GB" sz="2400" dirty="0"/>
              <a:t>streaming</a:t>
            </a:r>
            <a:r>
              <a:rPr lang="el-GR" sz="2400" dirty="0"/>
              <a:t> πλατφόρμες.</a:t>
            </a:r>
            <a:endParaRPr lang="en-GB" sz="2400" dirty="0"/>
          </a:p>
          <a:p>
            <a:pPr lvl="0"/>
            <a:r>
              <a:rPr lang="en-GB" sz="2400" i="1" dirty="0"/>
              <a:t>Fortnite Events</a:t>
            </a:r>
            <a:r>
              <a:rPr lang="el-GR" sz="2400" dirty="0"/>
              <a:t>: Το παιχνίδι φιλοξενεί συναυλίες και </a:t>
            </a:r>
            <a:r>
              <a:rPr lang="en-GB" sz="2400" dirty="0"/>
              <a:t>trailers</a:t>
            </a:r>
            <a:r>
              <a:rPr lang="el-GR" sz="2400" dirty="0"/>
              <a:t> ταινιών, θολώνοντας τα όρια μεταξύ παιχνιδιού, μουσικής και κινηματογράφου.</a:t>
            </a:r>
            <a:endParaRPr lang="en-GB" sz="2400" dirty="0"/>
          </a:p>
          <a:p>
            <a:pPr lvl="1"/>
            <a:endParaRPr lang="el-GR" dirty="0"/>
          </a:p>
          <a:p>
            <a:pPr lvl="1"/>
            <a:endParaRPr lang="el-GR" b="1" dirty="0"/>
          </a:p>
        </p:txBody>
      </p:sp>
    </p:spTree>
    <p:extLst>
      <p:ext uri="{BB962C8B-B14F-4D97-AF65-F5344CB8AC3E}">
        <p14:creationId xmlns:p14="http://schemas.microsoft.com/office/powerpoint/2010/main" val="4029704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5000" y="640823"/>
            <a:ext cx="3418659" cy="5583148"/>
          </a:xfrm>
        </p:spPr>
        <p:txBody>
          <a:bodyPr anchor="ctr">
            <a:normAutofit/>
          </a:bodyPr>
          <a:lstStyle/>
          <a:p>
            <a:r>
              <a:rPr lang="el-GR" sz="5400" b="1" dirty="0">
                <a:latin typeface="+mn-lt"/>
              </a:rPr>
              <a:t>Βασικά θέματα:</a:t>
            </a:r>
            <a:endParaRPr lang="en-US" sz="5400" b="1" dirty="0">
              <a:latin typeface="+mn-lt"/>
            </a:endParaRP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8E9D5E20-8547-088C-DE06-79F1FD424582}"/>
              </a:ext>
            </a:extLst>
          </p:cNvPr>
          <p:cNvGraphicFramePr>
            <a:graphicFrameLocks noGrp="1"/>
          </p:cNvGraphicFramePr>
          <p:nvPr>
            <p:ph idx="1"/>
            <p:extLst>
              <p:ext uri="{D42A27DB-BD31-4B8C-83A1-F6EECF244321}">
                <p14:modId xmlns:p14="http://schemas.microsoft.com/office/powerpoint/2010/main" val="1836816589"/>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220213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F37E4C6-B23C-672D-AA0C-EAC1ACB6C99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21FF6D9-D120-D20C-5108-291307C8A6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E06BEC-DA71-EA4B-7DDC-E67F7370C38A}"/>
              </a:ext>
            </a:extLst>
          </p:cNvPr>
          <p:cNvSpPr>
            <a:spLocks noGrp="1"/>
          </p:cNvSpPr>
          <p:nvPr>
            <p:ph type="title"/>
          </p:nvPr>
        </p:nvSpPr>
        <p:spPr>
          <a:xfrm>
            <a:off x="838200" y="365125"/>
            <a:ext cx="10515600" cy="1325563"/>
          </a:xfrm>
        </p:spPr>
        <p:txBody>
          <a:bodyPr>
            <a:normAutofit/>
          </a:bodyPr>
          <a:lstStyle/>
          <a:p>
            <a:pPr algn="ctr"/>
            <a:r>
              <a:rPr lang="el-GR" b="1" dirty="0"/>
              <a:t>Σύγκλιση παλιών και νέων μέσων</a:t>
            </a:r>
            <a:endParaRPr lang="en-GB" dirty="0"/>
          </a:p>
        </p:txBody>
      </p:sp>
      <p:sp>
        <p:nvSpPr>
          <p:cNvPr id="10" name="sketch line">
            <a:extLst>
              <a:ext uri="{FF2B5EF4-FFF2-40B4-BE49-F238E27FC236}">
                <a16:creationId xmlns:a16="http://schemas.microsoft.com/office/drawing/2014/main" id="{A53616B2-15EF-9386-C049-CB3786CC7A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D19C1D3-53F8-DB82-30D3-E9E7D78806E0}"/>
              </a:ext>
            </a:extLst>
          </p:cNvPr>
          <p:cNvSpPr>
            <a:spLocks noGrp="1"/>
          </p:cNvSpPr>
          <p:nvPr>
            <p:ph idx="1"/>
          </p:nvPr>
        </p:nvSpPr>
        <p:spPr>
          <a:xfrm>
            <a:off x="838200" y="1929384"/>
            <a:ext cx="10515600" cy="4251960"/>
          </a:xfrm>
        </p:spPr>
        <p:txBody>
          <a:bodyPr>
            <a:normAutofit fontScale="92500" lnSpcReduction="20000"/>
          </a:bodyPr>
          <a:lstStyle/>
          <a:p>
            <a:pPr marL="0" indent="0">
              <a:buNone/>
            </a:pPr>
            <a:r>
              <a:rPr lang="el-GR" sz="2600" b="1" dirty="0"/>
              <a:t>Συμμετοχική Κουλτούρα</a:t>
            </a:r>
            <a:endParaRPr lang="el-GR" sz="2600" dirty="0"/>
          </a:p>
          <a:p>
            <a:pPr lvl="1"/>
            <a:r>
              <a:rPr lang="el-GR" sz="2600" dirty="0"/>
              <a:t>Το κοινό δεν είναι παθητικό, αλλά συμμετέχει ενεργά, δημιουργεί περιεχόμενο (</a:t>
            </a:r>
            <a:r>
              <a:rPr lang="el-GR" sz="2600" dirty="0" err="1"/>
              <a:t>fan</a:t>
            </a:r>
            <a:r>
              <a:rPr lang="el-GR" sz="2600" dirty="0"/>
              <a:t> </a:t>
            </a:r>
            <a:r>
              <a:rPr lang="el-GR" sz="2600" dirty="0" err="1"/>
              <a:t>fiction</a:t>
            </a:r>
            <a:r>
              <a:rPr lang="el-GR" sz="2600" dirty="0"/>
              <a:t>, </a:t>
            </a:r>
            <a:r>
              <a:rPr lang="el-GR" sz="2600" dirty="0" err="1"/>
              <a:t>blogs</a:t>
            </a:r>
            <a:r>
              <a:rPr lang="el-GR" sz="2600" dirty="0"/>
              <a:t>, </a:t>
            </a:r>
            <a:r>
              <a:rPr lang="el-GR" sz="2600" dirty="0" err="1"/>
              <a:t>forums</a:t>
            </a:r>
            <a:r>
              <a:rPr lang="el-GR" sz="2600" dirty="0"/>
              <a:t>), και επηρεάζει τη βιομηχανία των μέσων.</a:t>
            </a:r>
          </a:p>
          <a:p>
            <a:pPr marL="457200" lvl="1" indent="0">
              <a:buNone/>
            </a:pPr>
            <a:r>
              <a:rPr lang="el-GR" sz="2600" dirty="0"/>
              <a:t>Παραδείγματα </a:t>
            </a:r>
          </a:p>
          <a:p>
            <a:pPr lvl="0"/>
            <a:r>
              <a:rPr lang="el-GR" sz="2600" i="1" dirty="0" err="1"/>
              <a:t>Minecraft</a:t>
            </a:r>
            <a:r>
              <a:rPr lang="el-GR" sz="2600" i="1" dirty="0"/>
              <a:t> </a:t>
            </a:r>
            <a:r>
              <a:rPr lang="el-GR" sz="2600" i="1" dirty="0" err="1"/>
              <a:t>Mods</a:t>
            </a:r>
            <a:r>
              <a:rPr lang="el-GR" sz="2600" i="1" dirty="0"/>
              <a:t>: </a:t>
            </a:r>
            <a:r>
              <a:rPr lang="el-GR" sz="2600" dirty="0"/>
              <a:t>Οι παίκτες δημιουργούν επεκτάσεις και τροποποιήσεις του </a:t>
            </a:r>
            <a:r>
              <a:rPr lang="en-GB" sz="2600" i="1" dirty="0"/>
              <a:t>YouTube Tutorials</a:t>
            </a:r>
            <a:r>
              <a:rPr lang="el-GR" sz="2600" i="1" dirty="0"/>
              <a:t> &amp; </a:t>
            </a:r>
            <a:r>
              <a:rPr lang="en-GB" sz="2600" i="1" dirty="0"/>
              <a:t>Reviews</a:t>
            </a:r>
            <a:r>
              <a:rPr lang="el-GR" sz="2600" dirty="0"/>
              <a:t>: Οι χρήστες δημιουργούν περιεχόμενο που επηρεάζει τη δημοτικότητα προϊόντων ή παιχνιδιών.</a:t>
            </a:r>
          </a:p>
          <a:p>
            <a:r>
              <a:rPr lang="en-GB" sz="2600" i="1" dirty="0"/>
              <a:t>Wikipedia: </a:t>
            </a:r>
            <a:r>
              <a:rPr lang="el-GR" sz="2600" dirty="0"/>
              <a:t>Οι χρήστες δεν είναι απλώς αναγνώστες, αλλά συνεισφέρουν, επεξεργάζονται και οργανώνουν περιεχόμενο. Η συλλογική προσπάθεια παράγει μια τεράστια βάση γνώσης που κανένα άτομο ή εταιρεία δεν θα μπορούσε να δημιουργήσει μόνο του. Το κοινό έχει πραγματική δύναμη να διαμορφώνει το περιεχόμενο, καθιστώντας το παράδειγμα ζωντανής μεταβαλλόμενης εξουσίας και συλλογικής νοημοσύνης ταυτόχρονα.</a:t>
            </a:r>
            <a:endParaRPr lang="en-GB" sz="2600" dirty="0"/>
          </a:p>
          <a:p>
            <a:pPr lvl="0"/>
            <a:endParaRPr lang="en-GB" sz="2400" dirty="0"/>
          </a:p>
          <a:p>
            <a:pPr lvl="1"/>
            <a:endParaRPr lang="el-GR" b="1" dirty="0"/>
          </a:p>
        </p:txBody>
      </p:sp>
    </p:spTree>
    <p:extLst>
      <p:ext uri="{BB962C8B-B14F-4D97-AF65-F5344CB8AC3E}">
        <p14:creationId xmlns:p14="http://schemas.microsoft.com/office/powerpoint/2010/main" val="26015418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5B26B4F-44E8-EE44-EDD2-C82E98E53A7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3AFFDAD-7396-BC0B-E57E-D25CDEC54A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974546-D9D7-C1A1-39B1-912AEFAC81EA}"/>
              </a:ext>
            </a:extLst>
          </p:cNvPr>
          <p:cNvSpPr>
            <a:spLocks noGrp="1"/>
          </p:cNvSpPr>
          <p:nvPr>
            <p:ph type="title"/>
          </p:nvPr>
        </p:nvSpPr>
        <p:spPr>
          <a:xfrm>
            <a:off x="838200" y="365125"/>
            <a:ext cx="10515600" cy="1325563"/>
          </a:xfrm>
        </p:spPr>
        <p:txBody>
          <a:bodyPr>
            <a:normAutofit/>
          </a:bodyPr>
          <a:lstStyle/>
          <a:p>
            <a:pPr algn="ctr"/>
            <a:r>
              <a:rPr lang="el-GR" b="1" dirty="0"/>
              <a:t>Σύγκλιση παλιών και νέων μέσων</a:t>
            </a:r>
            <a:endParaRPr lang="en-GB" dirty="0"/>
          </a:p>
        </p:txBody>
      </p:sp>
      <p:sp>
        <p:nvSpPr>
          <p:cNvPr id="10" name="sketch line">
            <a:extLst>
              <a:ext uri="{FF2B5EF4-FFF2-40B4-BE49-F238E27FC236}">
                <a16:creationId xmlns:a16="http://schemas.microsoft.com/office/drawing/2014/main" id="{85A1DD63-9C6B-10E9-AFCF-890B4C8730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A22F316-83B6-AE7D-66CD-E3BF51E5C5B0}"/>
              </a:ext>
            </a:extLst>
          </p:cNvPr>
          <p:cNvSpPr>
            <a:spLocks noGrp="1"/>
          </p:cNvSpPr>
          <p:nvPr>
            <p:ph idx="1"/>
          </p:nvPr>
        </p:nvSpPr>
        <p:spPr>
          <a:xfrm>
            <a:off x="838200" y="1929384"/>
            <a:ext cx="10515600" cy="4251960"/>
          </a:xfrm>
        </p:spPr>
        <p:txBody>
          <a:bodyPr>
            <a:normAutofit/>
          </a:bodyPr>
          <a:lstStyle/>
          <a:p>
            <a:pPr marL="0" indent="0">
              <a:buNone/>
            </a:pPr>
            <a:r>
              <a:rPr lang="el-GR" sz="2400" b="1" dirty="0"/>
              <a:t>Συλλογική Νοημοσύνη</a:t>
            </a:r>
            <a:endParaRPr lang="el-GR" sz="2400" dirty="0"/>
          </a:p>
          <a:p>
            <a:pPr lvl="1"/>
            <a:r>
              <a:rPr lang="el-GR" dirty="0"/>
              <a:t>Οι κοινότητες μοιράζονται πληροφορίες, γνώσεις και ερμηνείες, αξιοποιώντας τη συνεργασία για να κατανοήσουν ή να επεκτείνουν το περιεχόμενο (π.χ. γύρω από τηλεοπτικές σειρές ή παιχνίδια).</a:t>
            </a:r>
          </a:p>
          <a:p>
            <a:pPr marL="457200" lvl="1" indent="0">
              <a:buNone/>
            </a:pPr>
            <a:r>
              <a:rPr lang="el-GR" dirty="0"/>
              <a:t>Παραδείγματα</a:t>
            </a:r>
          </a:p>
          <a:p>
            <a:pPr lvl="0"/>
            <a:r>
              <a:rPr lang="en-GB" sz="2400" i="1" dirty="0"/>
              <a:t>Wikis</a:t>
            </a:r>
            <a:r>
              <a:rPr lang="el-GR" sz="2400" dirty="0"/>
              <a:t>: Πλατφόρμες όπως το </a:t>
            </a:r>
            <a:r>
              <a:rPr lang="en-GB" sz="2400" dirty="0"/>
              <a:t>Fandom</a:t>
            </a:r>
            <a:r>
              <a:rPr lang="el-GR" sz="2400" dirty="0"/>
              <a:t> όπου οι κοινότητες καταγράφουν και επεξεργάζονται λεπτομέρειες γύρω από σειρές, παιχνίδια ή ταινίες.</a:t>
            </a:r>
            <a:endParaRPr lang="en-GB" sz="2400" dirty="0"/>
          </a:p>
          <a:p>
            <a:pPr lvl="0"/>
            <a:r>
              <a:rPr lang="en-GB" sz="2400" i="1" dirty="0"/>
              <a:t>Reddit Threads</a:t>
            </a:r>
            <a:r>
              <a:rPr lang="el-GR" sz="2400" dirty="0"/>
              <a:t>: Συζητήσεις γύρω από στρατηγικές παιχνιδιών ή ανάλυση σειρών (π.χ. </a:t>
            </a:r>
            <a:r>
              <a:rPr lang="en-GB" sz="2400" dirty="0"/>
              <a:t>Game of Thrones</a:t>
            </a:r>
            <a:r>
              <a:rPr lang="el-GR" sz="2400" dirty="0"/>
              <a:t>) που συλλέγουν γνώση από πολλούς χρήστες.</a:t>
            </a:r>
            <a:endParaRPr lang="en-GB" sz="2400" dirty="0"/>
          </a:p>
          <a:p>
            <a:pPr lvl="1"/>
            <a:endParaRPr lang="el-GR" dirty="0"/>
          </a:p>
        </p:txBody>
      </p:sp>
    </p:spTree>
    <p:extLst>
      <p:ext uri="{BB962C8B-B14F-4D97-AF65-F5344CB8AC3E}">
        <p14:creationId xmlns:p14="http://schemas.microsoft.com/office/powerpoint/2010/main" val="34704153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4049A23-979F-2E41-65D4-EB9013ACF2B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6A1829A-CB27-6C03-8DFB-4A92DC632E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5DC6AE-6C9A-F206-C4BD-ADAB16D7F812}"/>
              </a:ext>
            </a:extLst>
          </p:cNvPr>
          <p:cNvSpPr>
            <a:spLocks noGrp="1"/>
          </p:cNvSpPr>
          <p:nvPr>
            <p:ph type="title"/>
          </p:nvPr>
        </p:nvSpPr>
        <p:spPr>
          <a:xfrm>
            <a:off x="838200" y="365125"/>
            <a:ext cx="10515600" cy="1325563"/>
          </a:xfrm>
        </p:spPr>
        <p:txBody>
          <a:bodyPr>
            <a:normAutofit/>
          </a:bodyPr>
          <a:lstStyle/>
          <a:p>
            <a:pPr algn="ctr"/>
            <a:r>
              <a:rPr lang="el-GR" b="1" dirty="0"/>
              <a:t>Σύγκλιση παλιών και νέων μέσων</a:t>
            </a:r>
            <a:endParaRPr lang="en-GB" dirty="0"/>
          </a:p>
        </p:txBody>
      </p:sp>
      <p:sp>
        <p:nvSpPr>
          <p:cNvPr id="10" name="sketch line">
            <a:extLst>
              <a:ext uri="{FF2B5EF4-FFF2-40B4-BE49-F238E27FC236}">
                <a16:creationId xmlns:a16="http://schemas.microsoft.com/office/drawing/2014/main" id="{9539B3D0-814E-BF1F-BB94-3A72B066C8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399211D-CBA4-8121-7830-F929E5687358}"/>
              </a:ext>
            </a:extLst>
          </p:cNvPr>
          <p:cNvSpPr>
            <a:spLocks noGrp="1"/>
          </p:cNvSpPr>
          <p:nvPr>
            <p:ph idx="1"/>
          </p:nvPr>
        </p:nvSpPr>
        <p:spPr>
          <a:xfrm>
            <a:off x="838200" y="1929384"/>
            <a:ext cx="10515600" cy="4251960"/>
          </a:xfrm>
        </p:spPr>
        <p:txBody>
          <a:bodyPr>
            <a:normAutofit/>
          </a:bodyPr>
          <a:lstStyle/>
          <a:p>
            <a:pPr marL="0" indent="0">
              <a:buNone/>
            </a:pPr>
            <a:r>
              <a:rPr lang="el-GR" sz="2400" b="1" dirty="0"/>
              <a:t>Μεταβαλλόμενη Εξουσία</a:t>
            </a:r>
            <a:endParaRPr lang="el-GR" sz="2400" dirty="0"/>
          </a:p>
          <a:p>
            <a:pPr lvl="1"/>
            <a:r>
              <a:rPr lang="el-GR" dirty="0"/>
              <a:t>Οι εταιρείες μέσων επιδιώκουν τον έλεγχο του περιεχομένου, αλλά το κοινό αποκτά μεγαλύτερη δύναμη να διαμορφώνει πολιτισμικές πρακτικές.</a:t>
            </a:r>
          </a:p>
          <a:p>
            <a:pPr marL="457200" lvl="1" indent="0">
              <a:buNone/>
            </a:pPr>
            <a:r>
              <a:rPr lang="el-GR" dirty="0"/>
              <a:t>Παραδείγματα </a:t>
            </a:r>
          </a:p>
          <a:p>
            <a:pPr lvl="0"/>
            <a:r>
              <a:rPr lang="en-GB" sz="2400" i="1" dirty="0"/>
              <a:t>Crowdsourced Campaigns</a:t>
            </a:r>
            <a:r>
              <a:rPr lang="en-GB" sz="2400" dirty="0"/>
              <a:t>: </a:t>
            </a:r>
            <a:r>
              <a:rPr lang="en-GB" sz="2400" dirty="0" err="1"/>
              <a:t>Οι</a:t>
            </a:r>
            <a:r>
              <a:rPr lang="en-GB" sz="2400" dirty="0"/>
              <a:t> φαν μπ</a:t>
            </a:r>
            <a:r>
              <a:rPr lang="en-GB" sz="2400" dirty="0" err="1"/>
              <a:t>ορούν</a:t>
            </a:r>
            <a:r>
              <a:rPr lang="en-GB" sz="2400" dirty="0"/>
              <a:t> να επ</a:t>
            </a:r>
            <a:r>
              <a:rPr lang="en-GB" sz="2400" dirty="0" err="1"/>
              <a:t>ηρεάσουν</a:t>
            </a:r>
            <a:r>
              <a:rPr lang="en-GB" sz="2400" dirty="0"/>
              <a:t> απ</a:t>
            </a:r>
            <a:r>
              <a:rPr lang="en-GB" sz="2400" dirty="0" err="1"/>
              <a:t>οφάσεις</a:t>
            </a:r>
            <a:r>
              <a:rPr lang="en-GB" sz="2400" dirty="0"/>
              <a:t> παρα</a:t>
            </a:r>
            <a:r>
              <a:rPr lang="en-GB" sz="2400" dirty="0" err="1"/>
              <a:t>γωγής</a:t>
            </a:r>
            <a:r>
              <a:rPr lang="en-GB" sz="2400" dirty="0"/>
              <a:t> ή merchandising </a:t>
            </a:r>
            <a:r>
              <a:rPr lang="en-GB" sz="2400" dirty="0" err="1"/>
              <a:t>μέσω</a:t>
            </a:r>
            <a:r>
              <a:rPr lang="en-GB" sz="2400" dirty="0"/>
              <a:t> petitions και social media feedback.</a:t>
            </a:r>
          </a:p>
          <a:p>
            <a:pPr lvl="0"/>
            <a:r>
              <a:rPr lang="en-GB" sz="2400" i="1" dirty="0"/>
              <a:t>Streaming Platforms</a:t>
            </a:r>
            <a:r>
              <a:rPr lang="el-GR" sz="2400" dirty="0"/>
              <a:t>: Οι πλατφόρμες βασίζονται στα δεδομένα θεατών/</a:t>
            </a:r>
            <a:r>
              <a:rPr lang="en-GB" sz="2400" dirty="0"/>
              <a:t> </a:t>
            </a:r>
            <a:r>
              <a:rPr lang="el-GR" sz="2400" dirty="0"/>
              <a:t>ακροατών για να καθορίσουν ποιες σειρές ή τραγούδια θα προωθηθούν.</a:t>
            </a:r>
            <a:endParaRPr lang="en-GB" sz="2400" dirty="0"/>
          </a:p>
          <a:p>
            <a:pPr lvl="1"/>
            <a:endParaRPr lang="el-GR" dirty="0"/>
          </a:p>
        </p:txBody>
      </p:sp>
    </p:spTree>
    <p:extLst>
      <p:ext uri="{BB962C8B-B14F-4D97-AF65-F5344CB8AC3E}">
        <p14:creationId xmlns:p14="http://schemas.microsoft.com/office/powerpoint/2010/main" val="32901900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B3B927A-47F4-AF76-4DE0-33FA68C1C59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E0457AB-70BA-CB69-FED4-47068F9219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9B535AA0-55B9-E051-8DCD-90F4F99A5B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864143-2916-E9D6-824F-94AD173E2C10}"/>
              </a:ext>
            </a:extLst>
          </p:cNvPr>
          <p:cNvSpPr>
            <a:spLocks noGrp="1"/>
          </p:cNvSpPr>
          <p:nvPr>
            <p:ph type="title"/>
          </p:nvPr>
        </p:nvSpPr>
        <p:spPr>
          <a:xfrm>
            <a:off x="686834" y="1153572"/>
            <a:ext cx="3200400" cy="4461163"/>
          </a:xfrm>
        </p:spPr>
        <p:txBody>
          <a:bodyPr>
            <a:normAutofit/>
          </a:bodyPr>
          <a:lstStyle/>
          <a:p>
            <a:r>
              <a:rPr lang="el-GR" b="1" dirty="0">
                <a:solidFill>
                  <a:srgbClr val="FFFFFF"/>
                </a:solidFill>
                <a:latin typeface="+mn-lt"/>
              </a:rPr>
              <a:t>Η γλώσσα των νέων μέσων</a:t>
            </a:r>
            <a:endParaRPr lang="en-US" b="1" dirty="0">
              <a:solidFill>
                <a:srgbClr val="FFFFFF"/>
              </a:solidFill>
              <a:latin typeface="+mn-lt"/>
            </a:endParaRPr>
          </a:p>
        </p:txBody>
      </p:sp>
      <p:sp>
        <p:nvSpPr>
          <p:cNvPr id="12" name="Arc 11">
            <a:extLst>
              <a:ext uri="{FF2B5EF4-FFF2-40B4-BE49-F238E27FC236}">
                <a16:creationId xmlns:a16="http://schemas.microsoft.com/office/drawing/2014/main" id="{DD5B13F4-21EF-8087-2794-F3B54CEFFD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CD35D7E-7FD3-9D7A-C300-42310623911D}"/>
              </a:ext>
            </a:extLst>
          </p:cNvPr>
          <p:cNvSpPr>
            <a:spLocks noGrp="1"/>
          </p:cNvSpPr>
          <p:nvPr>
            <p:ph idx="1"/>
          </p:nvPr>
        </p:nvSpPr>
        <p:spPr>
          <a:xfrm>
            <a:off x="4447308" y="591344"/>
            <a:ext cx="6906491" cy="5585619"/>
          </a:xfrm>
        </p:spPr>
        <p:txBody>
          <a:bodyPr anchor="ctr">
            <a:normAutofit lnSpcReduction="10000"/>
          </a:bodyPr>
          <a:lstStyle/>
          <a:p>
            <a:pPr marL="0" indent="0">
              <a:buNone/>
            </a:pPr>
            <a:r>
              <a:rPr lang="el-GR" dirty="0"/>
              <a:t>Ο </a:t>
            </a:r>
            <a:r>
              <a:rPr lang="el-GR" dirty="0" err="1"/>
              <a:t>Manovich</a:t>
            </a:r>
            <a:r>
              <a:rPr lang="el-GR" dirty="0"/>
              <a:t> θεωρείται από τους πρώτους θεωρητικούς που έδωσαν ένα συστηματικό πλαίσιο για την κατανόηση των νέων μέσων. Στο βιβλίο του </a:t>
            </a:r>
            <a:r>
              <a:rPr lang="en-GB" i="1" dirty="0"/>
              <a:t>The Language of New Media</a:t>
            </a:r>
            <a:r>
              <a:rPr lang="en-GB" dirty="0"/>
              <a:t> (2002)</a:t>
            </a:r>
            <a:r>
              <a:rPr lang="el-GR" dirty="0"/>
              <a:t> υποστηρίζει ότι τα νέα μέσα (π.χ. ψηφιακές εικόνες, βίντεο, πολυμέσα, διαδίκτυο) έχουν τη δική τους «γλώσσα», η οποία τα διαφοροποιεί από τα παραδοσιακά μέσα (κινηματογράφο, φωτογραφία, τηλεόραση).</a:t>
            </a:r>
          </a:p>
          <a:p>
            <a:pPr marL="0" indent="0">
              <a:buNone/>
            </a:pPr>
            <a:r>
              <a:rPr lang="el-GR" dirty="0"/>
              <a:t>Το βιβλίο</a:t>
            </a:r>
            <a:r>
              <a:rPr lang="el-GR" i="1" dirty="0"/>
              <a:t> </a:t>
            </a:r>
            <a:r>
              <a:rPr lang="el-GR" dirty="0"/>
              <a:t>ορίζει τις θεωρητικές βάσεις για την κατανόηση της ψηφιακής κουλτούρας και εξηγεί πώς τα νέα μέσα μετασχηματίζουν την αισθητική, την επικοινωνία και την εμπειρία του χρήστη.</a:t>
            </a:r>
          </a:p>
        </p:txBody>
      </p:sp>
    </p:spTree>
    <p:extLst>
      <p:ext uri="{BB962C8B-B14F-4D97-AF65-F5344CB8AC3E}">
        <p14:creationId xmlns:p14="http://schemas.microsoft.com/office/powerpoint/2010/main" val="13978417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9397C52-71D4-B7C2-EC02-DDA4868DC81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4D6110E-8F65-7C16-3939-10FC88309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E45FC64-9CAF-750C-68A3-FCF65BD42988}"/>
              </a:ext>
            </a:extLst>
          </p:cNvPr>
          <p:cNvSpPr>
            <a:spLocks noGrp="1"/>
          </p:cNvSpPr>
          <p:nvPr>
            <p:ph type="title"/>
          </p:nvPr>
        </p:nvSpPr>
        <p:spPr>
          <a:xfrm>
            <a:off x="838200" y="365125"/>
            <a:ext cx="10515600" cy="1325563"/>
          </a:xfrm>
        </p:spPr>
        <p:txBody>
          <a:bodyPr>
            <a:normAutofit/>
          </a:bodyPr>
          <a:lstStyle/>
          <a:p>
            <a:pPr algn="ctr"/>
            <a:r>
              <a:rPr lang="el-GR" b="1" dirty="0"/>
              <a:t>Η γλώσσα των νέων μέσων</a:t>
            </a:r>
            <a:endParaRPr lang="en-GB" dirty="0"/>
          </a:p>
        </p:txBody>
      </p:sp>
      <p:sp>
        <p:nvSpPr>
          <p:cNvPr id="10" name="sketch line">
            <a:extLst>
              <a:ext uri="{FF2B5EF4-FFF2-40B4-BE49-F238E27FC236}">
                <a16:creationId xmlns:a16="http://schemas.microsoft.com/office/drawing/2014/main" id="{D42D7BD0-3CED-910F-7080-CF44BEE8A9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C12C1B-9171-5D50-C189-6D90FD011355}"/>
              </a:ext>
            </a:extLst>
          </p:cNvPr>
          <p:cNvSpPr>
            <a:spLocks noGrp="1"/>
          </p:cNvSpPr>
          <p:nvPr>
            <p:ph idx="1"/>
          </p:nvPr>
        </p:nvSpPr>
        <p:spPr>
          <a:xfrm>
            <a:off x="838200" y="1929384"/>
            <a:ext cx="10515600" cy="4251960"/>
          </a:xfrm>
        </p:spPr>
        <p:txBody>
          <a:bodyPr>
            <a:normAutofit fontScale="92500" lnSpcReduction="10000"/>
          </a:bodyPr>
          <a:lstStyle/>
          <a:p>
            <a:pPr marL="0" indent="0">
              <a:buNone/>
            </a:pPr>
            <a:r>
              <a:rPr lang="el-GR" b="1" dirty="0"/>
              <a:t>Πέντε Αρχές των Νέων Μέσων</a:t>
            </a:r>
            <a:endParaRPr lang="el-GR" dirty="0"/>
          </a:p>
          <a:p>
            <a:r>
              <a:rPr lang="el-GR" b="1" dirty="0"/>
              <a:t>Αριθμητική Αναπαράσταση</a:t>
            </a:r>
            <a:r>
              <a:rPr lang="el-GR" dirty="0"/>
              <a:t>: Όλα τα νέα μέσα βασίζονται σε ψηφιακό κώδικα (0 και 1).</a:t>
            </a:r>
          </a:p>
          <a:p>
            <a:r>
              <a:rPr lang="en-GB" b="1" dirty="0"/>
              <a:t>Modularity</a:t>
            </a:r>
            <a:r>
              <a:rPr lang="el-GR" dirty="0"/>
              <a:t>: Το περιεχόμενο αποτελείται από αυτόνομα «</a:t>
            </a:r>
            <a:r>
              <a:rPr lang="el-GR" dirty="0" err="1"/>
              <a:t>modules</a:t>
            </a:r>
            <a:r>
              <a:rPr lang="el-GR" dirty="0"/>
              <a:t>» (εικόνες, κείμενα, ήχοι) που συνδυάζονται ευέλικτα.</a:t>
            </a:r>
          </a:p>
          <a:p>
            <a:r>
              <a:rPr lang="el-GR" b="1" dirty="0"/>
              <a:t>Αυτοματισμός</a:t>
            </a:r>
            <a:r>
              <a:rPr lang="el-GR" dirty="0"/>
              <a:t>: Πολλές διαδικασίες (μοντάζ, φίλτρα, εφέ) μπορούν να αυτοματοποιηθούν μέσω λογισμικού.</a:t>
            </a:r>
          </a:p>
          <a:p>
            <a:r>
              <a:rPr lang="el-GR" b="1" dirty="0"/>
              <a:t>Μεταβλητότητα</a:t>
            </a:r>
            <a:r>
              <a:rPr lang="el-GR" dirty="0"/>
              <a:t>: Ένα έργο νέων μέσων μπορεί να έχει πολλές εκδοχές (π.χ. μια ιστοσελίδα σε διάφορες συσκευές).</a:t>
            </a:r>
          </a:p>
          <a:p>
            <a:r>
              <a:rPr lang="el-GR" b="1" dirty="0"/>
              <a:t>Μετα-κωδικοποίηση</a:t>
            </a:r>
            <a:r>
              <a:rPr lang="el-GR" dirty="0"/>
              <a:t>: Τα νέα μέσα αναμειγνύουν παλιά μέσα και πολιτισμικές μορφές με υπολογιστικές διαδικασίες.</a:t>
            </a:r>
          </a:p>
        </p:txBody>
      </p:sp>
    </p:spTree>
    <p:extLst>
      <p:ext uri="{BB962C8B-B14F-4D97-AF65-F5344CB8AC3E}">
        <p14:creationId xmlns:p14="http://schemas.microsoft.com/office/powerpoint/2010/main" val="36826495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3501EE3-8BBF-0EED-C94C-0FA0ADF0E40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13B4E73-8A0F-2A85-EA2D-902C2365F6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465F03C-3EC0-D34C-CFC7-B4A4F2BBEAB2}"/>
              </a:ext>
            </a:extLst>
          </p:cNvPr>
          <p:cNvSpPr>
            <a:spLocks noGrp="1"/>
          </p:cNvSpPr>
          <p:nvPr>
            <p:ph type="title"/>
          </p:nvPr>
        </p:nvSpPr>
        <p:spPr>
          <a:xfrm>
            <a:off x="838200" y="365125"/>
            <a:ext cx="10515600" cy="1325563"/>
          </a:xfrm>
        </p:spPr>
        <p:txBody>
          <a:bodyPr>
            <a:normAutofit/>
          </a:bodyPr>
          <a:lstStyle/>
          <a:p>
            <a:pPr algn="ctr"/>
            <a:r>
              <a:rPr lang="el-GR" b="1" dirty="0"/>
              <a:t>Η γλώσσα των νέων μέσων</a:t>
            </a:r>
            <a:endParaRPr lang="en-GB" dirty="0"/>
          </a:p>
        </p:txBody>
      </p:sp>
      <p:sp>
        <p:nvSpPr>
          <p:cNvPr id="10" name="sketch line">
            <a:extLst>
              <a:ext uri="{FF2B5EF4-FFF2-40B4-BE49-F238E27FC236}">
                <a16:creationId xmlns:a16="http://schemas.microsoft.com/office/drawing/2014/main" id="{3ACBD45D-F1A1-BB34-E8A1-FCE2F1ABE7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EE6807B-862E-0DF3-ED54-F6E79E27CE2F}"/>
              </a:ext>
            </a:extLst>
          </p:cNvPr>
          <p:cNvSpPr>
            <a:spLocks noGrp="1"/>
          </p:cNvSpPr>
          <p:nvPr>
            <p:ph idx="1"/>
          </p:nvPr>
        </p:nvSpPr>
        <p:spPr>
          <a:xfrm>
            <a:off x="838200" y="1929384"/>
            <a:ext cx="10515600" cy="4251960"/>
          </a:xfrm>
        </p:spPr>
        <p:txBody>
          <a:bodyPr>
            <a:normAutofit fontScale="85000" lnSpcReduction="20000"/>
          </a:bodyPr>
          <a:lstStyle/>
          <a:p>
            <a:pPr marL="0" indent="0">
              <a:buNone/>
            </a:pPr>
            <a:r>
              <a:rPr lang="en-GB" b="1" dirty="0"/>
              <a:t>Η Επ</a:t>
            </a:r>
            <a:r>
              <a:rPr lang="en-GB" b="1" dirty="0" err="1"/>
              <a:t>ιρροή</a:t>
            </a:r>
            <a:r>
              <a:rPr lang="en-GB" b="1" dirty="0"/>
              <a:t> </a:t>
            </a:r>
            <a:r>
              <a:rPr lang="en-GB" b="1" dirty="0" err="1"/>
              <a:t>του</a:t>
            </a:r>
            <a:r>
              <a:rPr lang="en-GB" b="1" dirty="0"/>
              <a:t> </a:t>
            </a:r>
            <a:r>
              <a:rPr lang="en-GB" b="1" dirty="0" err="1"/>
              <a:t>Κινημ</a:t>
            </a:r>
            <a:r>
              <a:rPr lang="en-GB" b="1" dirty="0"/>
              <a:t>ατογράφου</a:t>
            </a:r>
            <a:endParaRPr lang="en-GB" dirty="0"/>
          </a:p>
          <a:p>
            <a:pPr lvl="0"/>
            <a:r>
              <a:rPr lang="el-GR" dirty="0"/>
              <a:t>Ο </a:t>
            </a:r>
            <a:r>
              <a:rPr lang="en-GB" dirty="0"/>
              <a:t>Manovich</a:t>
            </a:r>
            <a:r>
              <a:rPr lang="el-GR" dirty="0"/>
              <a:t> θεωρεί ότι ο κινηματογράφος λειτουργεί ως «λογισμικό» που επηρέασε τον τρόπο με τον οποίο σχεδιάζονται τα νέα μέσα (οπτική γλώσσα, αφήγηση, </a:t>
            </a:r>
            <a:r>
              <a:rPr lang="el-GR" dirty="0" err="1"/>
              <a:t>χωροχρονικές</a:t>
            </a:r>
            <a:r>
              <a:rPr lang="el-GR" dirty="0"/>
              <a:t> συμβάσεις).</a:t>
            </a:r>
            <a:endParaRPr lang="en-GB" dirty="0"/>
          </a:p>
          <a:p>
            <a:pPr marL="0" indent="0">
              <a:buNone/>
            </a:pPr>
            <a:r>
              <a:rPr lang="en-GB" b="1" dirty="0" err="1"/>
              <a:t>Δι</a:t>
            </a:r>
            <a:r>
              <a:rPr lang="en-GB" b="1" dirty="0"/>
              <a:t>αδραστικότητα και Πολυμεσικότητα</a:t>
            </a:r>
            <a:endParaRPr lang="en-GB" dirty="0"/>
          </a:p>
          <a:p>
            <a:pPr lvl="0"/>
            <a:r>
              <a:rPr lang="el-GR" dirty="0"/>
              <a:t>Τα νέα μέσα χαρακτηρίζονται από τη δυνατότητα διαδραστικότητας, δηλαδή την ενεργή συμμετοχή του χρήστη.</a:t>
            </a:r>
            <a:endParaRPr lang="en-GB" dirty="0"/>
          </a:p>
          <a:p>
            <a:pPr lvl="0"/>
            <a:r>
              <a:rPr lang="el-GR" dirty="0"/>
              <a:t>Ο χρήστης μπορεί να επιλέξει, να συνδυάσει, να επηρεάσει την τελική μορφή του περιεχομένου.</a:t>
            </a:r>
            <a:endParaRPr lang="en-GB" dirty="0"/>
          </a:p>
          <a:p>
            <a:pPr marL="0" indent="0">
              <a:buNone/>
            </a:pPr>
            <a:r>
              <a:rPr lang="en-GB" b="1" dirty="0"/>
              <a:t>Η </a:t>
            </a:r>
            <a:r>
              <a:rPr lang="en-GB" b="1" dirty="0" err="1"/>
              <a:t>Κουλτούρ</a:t>
            </a:r>
            <a:r>
              <a:rPr lang="en-GB" b="1" dirty="0"/>
              <a:t>α του Λογισμικού</a:t>
            </a:r>
            <a:endParaRPr lang="en-GB" dirty="0"/>
          </a:p>
          <a:p>
            <a:pPr lvl="0"/>
            <a:r>
              <a:rPr lang="el-GR" dirty="0"/>
              <a:t>Ο </a:t>
            </a:r>
            <a:r>
              <a:rPr lang="en-GB" dirty="0"/>
              <a:t>Manovich</a:t>
            </a:r>
            <a:r>
              <a:rPr lang="el-GR" dirty="0"/>
              <a:t> τονίζει ότι ο πολιτισμός μας πλέον </a:t>
            </a:r>
            <a:r>
              <a:rPr lang="el-GR" dirty="0" err="1"/>
              <a:t>μεσολαβείται</a:t>
            </a:r>
            <a:r>
              <a:rPr lang="el-GR" dirty="0"/>
              <a:t> από λογισμικό: τα εργαλεία και οι πλατφόρμες καθορίζουν πώς παράγουμε και καταναλώνουμε περιεχόμενο.</a:t>
            </a:r>
            <a:endParaRPr lang="en-GB" dirty="0"/>
          </a:p>
        </p:txBody>
      </p:sp>
    </p:spTree>
    <p:extLst>
      <p:ext uri="{BB962C8B-B14F-4D97-AF65-F5344CB8AC3E}">
        <p14:creationId xmlns:p14="http://schemas.microsoft.com/office/powerpoint/2010/main" val="14571171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F8E6354-814C-6811-7EE6-0D8A2811ED3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D18E015-9AFE-2058-43E5-14CE6BC711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F53636B-5F39-60B5-F2EB-F333D90ACF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BCD2B6F-8B93-1998-1F2A-F26BF5FF6913}"/>
              </a:ext>
            </a:extLst>
          </p:cNvPr>
          <p:cNvSpPr>
            <a:spLocks noGrp="1"/>
          </p:cNvSpPr>
          <p:nvPr>
            <p:ph type="title"/>
          </p:nvPr>
        </p:nvSpPr>
        <p:spPr>
          <a:xfrm>
            <a:off x="686834" y="1153572"/>
            <a:ext cx="3200400" cy="4461163"/>
          </a:xfrm>
        </p:spPr>
        <p:txBody>
          <a:bodyPr>
            <a:normAutofit/>
          </a:bodyPr>
          <a:lstStyle/>
          <a:p>
            <a:r>
              <a:rPr lang="el-GR" b="1" dirty="0">
                <a:solidFill>
                  <a:srgbClr val="FFFFFF"/>
                </a:solidFill>
                <a:latin typeface="+mn-lt"/>
              </a:rPr>
              <a:t>Ψηφιακό πολιτιστικό περιεχόμενο και επικοινωνία</a:t>
            </a:r>
            <a:endParaRPr lang="en-US" b="1" dirty="0">
              <a:solidFill>
                <a:srgbClr val="FFFFFF"/>
              </a:solidFill>
              <a:latin typeface="+mn-lt"/>
            </a:endParaRPr>
          </a:p>
        </p:txBody>
      </p:sp>
      <p:sp>
        <p:nvSpPr>
          <p:cNvPr id="12" name="Arc 11">
            <a:extLst>
              <a:ext uri="{FF2B5EF4-FFF2-40B4-BE49-F238E27FC236}">
                <a16:creationId xmlns:a16="http://schemas.microsoft.com/office/drawing/2014/main" id="{BF2C4BA9-511B-0710-CE5B-43B93950A8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54E38B0-25EF-BC98-13A1-AEFFF98760B3}"/>
              </a:ext>
            </a:extLst>
          </p:cNvPr>
          <p:cNvSpPr>
            <a:spLocks noGrp="1"/>
          </p:cNvSpPr>
          <p:nvPr>
            <p:ph idx="1"/>
          </p:nvPr>
        </p:nvSpPr>
        <p:spPr>
          <a:xfrm>
            <a:off x="4447308" y="591344"/>
            <a:ext cx="6906491" cy="5585619"/>
          </a:xfrm>
        </p:spPr>
        <p:txBody>
          <a:bodyPr anchor="ctr">
            <a:normAutofit fontScale="92500" lnSpcReduction="10000"/>
          </a:bodyPr>
          <a:lstStyle/>
          <a:p>
            <a:pPr marL="0" indent="0">
              <a:buNone/>
            </a:pPr>
            <a:r>
              <a:rPr lang="el-GR" dirty="0"/>
              <a:t>Σήμερα, το πολιτιστικό περιεχόμενο δεν περιορίζεται σε παραδοσιακά μέσα, εκθέσεις, βιβλία κτλ. ή αλλά μεταφέρεται δυναμικά σε ψηφιακές πλατφόρμες όπως </a:t>
            </a:r>
            <a:r>
              <a:rPr lang="en-GB" dirty="0"/>
              <a:t>TikTok</a:t>
            </a:r>
            <a:r>
              <a:rPr lang="el-GR" dirty="0"/>
              <a:t>, </a:t>
            </a:r>
            <a:r>
              <a:rPr lang="en-GB" dirty="0"/>
              <a:t>Instagram</a:t>
            </a:r>
            <a:r>
              <a:rPr lang="el-GR" dirty="0"/>
              <a:t>, </a:t>
            </a:r>
            <a:r>
              <a:rPr lang="en-GB" dirty="0"/>
              <a:t>YouTube</a:t>
            </a:r>
            <a:r>
              <a:rPr lang="el-GR" dirty="0"/>
              <a:t>. </a:t>
            </a:r>
          </a:p>
          <a:p>
            <a:pPr marL="0" indent="0">
              <a:buNone/>
            </a:pPr>
            <a:r>
              <a:rPr lang="el-GR" dirty="0"/>
              <a:t>Νέες δυνατότητες διάδοσης και επικοινωνίας, που απαιτούν στρατηγική σκέψη και κατανόηση των εργαλείων:</a:t>
            </a:r>
            <a:endParaRPr lang="en-GB" dirty="0"/>
          </a:p>
          <a:p>
            <a:pPr lvl="0"/>
            <a:r>
              <a:rPr lang="en-GB" dirty="0" err="1"/>
              <a:t>Δημιουργικότητ</a:t>
            </a:r>
            <a:r>
              <a:rPr lang="en-GB" dirty="0"/>
              <a:t>α στην παραγωγή</a:t>
            </a:r>
          </a:p>
          <a:p>
            <a:pPr lvl="0"/>
            <a:r>
              <a:rPr lang="en-GB" dirty="0" err="1"/>
              <a:t>Στρ</a:t>
            </a:r>
            <a:r>
              <a:rPr lang="en-GB" dirty="0"/>
              <a:t>ατηγική στη διανομή</a:t>
            </a:r>
            <a:r>
              <a:rPr lang="el-GR" dirty="0"/>
              <a:t> &amp; αλληλεπίδραση</a:t>
            </a:r>
            <a:endParaRPr lang="en-GB" dirty="0"/>
          </a:p>
          <a:p>
            <a:pPr lvl="0"/>
            <a:r>
              <a:rPr lang="el-GR" dirty="0"/>
              <a:t>Σεβασμό στο κοινό και στον πολιτισμό</a:t>
            </a:r>
            <a:endParaRPr lang="en-GB" dirty="0"/>
          </a:p>
          <a:p>
            <a:pPr marL="0" indent="0">
              <a:buNone/>
            </a:pPr>
            <a:r>
              <a:rPr lang="el-GR" dirty="0"/>
              <a:t>Ο συνδυασμός αυτών των στοιχείων οδηγεί σε ενεργή κοινότητα και επιτυχημένη διάχυση του πολιτισμού στη σύγχρονη ψηφιακή εποχή.</a:t>
            </a:r>
            <a:endParaRPr lang="en-GB" dirty="0"/>
          </a:p>
          <a:p>
            <a:endParaRPr lang="en-US" b="1" i="1" dirty="0"/>
          </a:p>
        </p:txBody>
      </p:sp>
    </p:spTree>
    <p:extLst>
      <p:ext uri="{BB962C8B-B14F-4D97-AF65-F5344CB8AC3E}">
        <p14:creationId xmlns:p14="http://schemas.microsoft.com/office/powerpoint/2010/main" val="31062488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76E9A79-7C3E-928A-7CDE-80E77E32637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261DED0-718D-B488-A4EF-EB4E266D87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0A62E0-2AD3-9D43-7BE8-88AA4ACAF9EC}"/>
              </a:ext>
            </a:extLst>
          </p:cNvPr>
          <p:cNvSpPr>
            <a:spLocks noGrp="1"/>
          </p:cNvSpPr>
          <p:nvPr>
            <p:ph type="title"/>
          </p:nvPr>
        </p:nvSpPr>
        <p:spPr>
          <a:xfrm>
            <a:off x="838200" y="365125"/>
            <a:ext cx="10515600" cy="1325563"/>
          </a:xfrm>
        </p:spPr>
        <p:txBody>
          <a:bodyPr>
            <a:normAutofit/>
          </a:bodyPr>
          <a:lstStyle/>
          <a:p>
            <a:pPr algn="ctr"/>
            <a:r>
              <a:rPr lang="en-GB" b="1" dirty="0" err="1"/>
              <a:t>Ηθικά</a:t>
            </a:r>
            <a:r>
              <a:rPr lang="en-GB" b="1" dirty="0"/>
              <a:t> &amp; </a:t>
            </a:r>
            <a:r>
              <a:rPr lang="en-GB" b="1" dirty="0" err="1"/>
              <a:t>Πολιτιστικά</a:t>
            </a:r>
            <a:r>
              <a:rPr lang="en-GB" b="1" dirty="0"/>
              <a:t> </a:t>
            </a:r>
            <a:r>
              <a:rPr lang="en-GB" b="1" dirty="0" err="1"/>
              <a:t>Ζητήμ</a:t>
            </a:r>
            <a:r>
              <a:rPr lang="en-GB" b="1" dirty="0"/>
              <a:t>ατα</a:t>
            </a:r>
            <a:r>
              <a:rPr lang="el-GR" b="1" dirty="0"/>
              <a:t> </a:t>
            </a:r>
            <a:endParaRPr lang="en-GB" dirty="0"/>
          </a:p>
        </p:txBody>
      </p:sp>
      <p:sp>
        <p:nvSpPr>
          <p:cNvPr id="10" name="sketch line">
            <a:extLst>
              <a:ext uri="{FF2B5EF4-FFF2-40B4-BE49-F238E27FC236}">
                <a16:creationId xmlns:a16="http://schemas.microsoft.com/office/drawing/2014/main" id="{E60B3772-8B82-F11E-133F-2DB2E56B40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79B64F5-A2F8-0ED6-1BF7-4653E4F5731D}"/>
              </a:ext>
            </a:extLst>
          </p:cNvPr>
          <p:cNvSpPr>
            <a:spLocks noGrp="1"/>
          </p:cNvSpPr>
          <p:nvPr>
            <p:ph idx="1"/>
          </p:nvPr>
        </p:nvSpPr>
        <p:spPr>
          <a:xfrm>
            <a:off x="838200" y="1929384"/>
            <a:ext cx="10515600" cy="4251960"/>
          </a:xfrm>
        </p:spPr>
        <p:txBody>
          <a:bodyPr>
            <a:normAutofit/>
          </a:bodyPr>
          <a:lstStyle/>
          <a:p>
            <a:pPr lvl="0"/>
            <a:r>
              <a:rPr lang="el-GR" b="1" dirty="0"/>
              <a:t>Πολιτιστική ευαισθησία</a:t>
            </a:r>
            <a:r>
              <a:rPr lang="el-GR" dirty="0"/>
              <a:t>: παρουσίαση χωρίς στερεότυπα ή παραπλανητική πληροφόρηση.</a:t>
            </a:r>
            <a:endParaRPr lang="en-GB" dirty="0"/>
          </a:p>
          <a:p>
            <a:pPr lvl="0"/>
            <a:r>
              <a:rPr lang="el-GR" b="1" dirty="0"/>
              <a:t>Πνευματικά δικαιώματα</a:t>
            </a:r>
            <a:r>
              <a:rPr lang="el-GR" dirty="0"/>
              <a:t>: στη μουσική, εικόνες, κείμενα τρίτων.</a:t>
            </a:r>
            <a:endParaRPr lang="en-GB" dirty="0"/>
          </a:p>
          <a:p>
            <a:pPr lvl="0"/>
            <a:r>
              <a:rPr lang="el-GR" b="1" dirty="0"/>
              <a:t>Αξιοπιστία</a:t>
            </a:r>
            <a:r>
              <a:rPr lang="el-GR" dirty="0"/>
              <a:t>: διατήρηση εμπιστοσύνης κοινού.</a:t>
            </a:r>
            <a:endParaRPr lang="en-GB" dirty="0"/>
          </a:p>
          <a:p>
            <a:pPr marL="0" indent="0">
              <a:buNone/>
            </a:pPr>
            <a:endParaRPr lang="el-GR" b="1" dirty="0"/>
          </a:p>
          <a:p>
            <a:pPr marL="0" indent="0">
              <a:buNone/>
            </a:pPr>
            <a:r>
              <a:rPr lang="el-GR" b="1" dirty="0"/>
              <a:t>Παράδειγμα</a:t>
            </a:r>
            <a:endParaRPr lang="en-GB" dirty="0"/>
          </a:p>
          <a:p>
            <a:pPr lvl="0"/>
            <a:r>
              <a:rPr lang="el-GR" b="1" dirty="0"/>
              <a:t>Πολιτιστικές καμπάνιες</a:t>
            </a:r>
            <a:r>
              <a:rPr lang="el-GR" dirty="0"/>
              <a:t>: μουσεία και πολιτιστικοί οργανισμοί που χρησιμοποίησαν </a:t>
            </a:r>
            <a:r>
              <a:rPr lang="en-GB" dirty="0"/>
              <a:t>Reels</a:t>
            </a:r>
            <a:r>
              <a:rPr lang="el-GR" dirty="0"/>
              <a:t> για να φέρουν νέους επισκέπτες.</a:t>
            </a:r>
            <a:endParaRPr lang="en-GB" dirty="0"/>
          </a:p>
        </p:txBody>
      </p:sp>
    </p:spTree>
    <p:extLst>
      <p:ext uri="{BB962C8B-B14F-4D97-AF65-F5344CB8AC3E}">
        <p14:creationId xmlns:p14="http://schemas.microsoft.com/office/powerpoint/2010/main" val="36487991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6834" y="1153572"/>
            <a:ext cx="3200400" cy="4461163"/>
          </a:xfrm>
        </p:spPr>
        <p:txBody>
          <a:bodyPr>
            <a:normAutofit/>
          </a:bodyPr>
          <a:lstStyle/>
          <a:p>
            <a:r>
              <a:rPr lang="el-GR" b="1" dirty="0">
                <a:solidFill>
                  <a:srgbClr val="FFFFFF"/>
                </a:solidFill>
                <a:latin typeface="+mn-lt"/>
              </a:rPr>
              <a:t>Τεχνητή νοημοσύνη, πολιτισμός και επικοινωνία</a:t>
            </a:r>
            <a:endParaRPr lang="en-US" b="1" dirty="0">
              <a:solidFill>
                <a:srgbClr val="FFFFFF"/>
              </a:solidFill>
              <a:latin typeface="+mn-lt"/>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4447308" y="591344"/>
            <a:ext cx="6906491" cy="5585619"/>
          </a:xfrm>
        </p:spPr>
        <p:txBody>
          <a:bodyPr anchor="ctr">
            <a:normAutofit fontScale="77500" lnSpcReduction="20000"/>
          </a:bodyPr>
          <a:lstStyle/>
          <a:p>
            <a:pPr lvl="0"/>
            <a:r>
              <a:rPr lang="el-GR" b="1" dirty="0"/>
              <a:t>Γενετική Τεχνητή Νοημοσύνη / </a:t>
            </a:r>
            <a:r>
              <a:rPr lang="en-GB" b="1" dirty="0"/>
              <a:t>Generative AI</a:t>
            </a:r>
            <a:br>
              <a:rPr lang="el-GR" dirty="0"/>
            </a:br>
            <a:r>
              <a:rPr lang="el-GR" dirty="0"/>
              <a:t>Δημιουργεί νέο περιεχόμενο (κείμενο, εικόνες, βίντεο, μουσική) με βάση εκπαίδευση σε τεράστια σύνολα δεδομένων.</a:t>
            </a:r>
            <a:endParaRPr lang="en-GB" dirty="0"/>
          </a:p>
          <a:p>
            <a:pPr lvl="0"/>
            <a:r>
              <a:rPr lang="el-GR" b="1" dirty="0"/>
              <a:t>Μηχανική μάθηση (</a:t>
            </a:r>
            <a:r>
              <a:rPr lang="en-GB" b="1" dirty="0"/>
              <a:t>Machine Learning</a:t>
            </a:r>
            <a:r>
              <a:rPr lang="el-GR" b="1" dirty="0"/>
              <a:t>), Επεξεργασία φυσικής γλώσσας (</a:t>
            </a:r>
            <a:r>
              <a:rPr lang="en-GB" b="1" dirty="0"/>
              <a:t>NLP</a:t>
            </a:r>
            <a:r>
              <a:rPr lang="el-GR" b="1" dirty="0"/>
              <a:t>), </a:t>
            </a:r>
            <a:r>
              <a:rPr lang="en-GB" b="1" dirty="0"/>
              <a:t>Computer Vision</a:t>
            </a:r>
            <a:br>
              <a:rPr lang="el-GR" dirty="0"/>
            </a:br>
            <a:r>
              <a:rPr lang="el-GR" dirty="0"/>
              <a:t>Εργαλεία που υποστηρίζουν την ανάλυση του κοινού, τη δημιουργία περιεχομένου προσαρμοσμένου στο κοινό και την αυτόματη κατηγοριοποίηση.</a:t>
            </a:r>
            <a:endParaRPr lang="en-GB" dirty="0"/>
          </a:p>
          <a:p>
            <a:pPr lvl="0"/>
            <a:r>
              <a:rPr lang="el-GR" b="1" dirty="0"/>
              <a:t>Εξατομίκευση (</a:t>
            </a:r>
            <a:r>
              <a:rPr lang="en-GB" b="1" dirty="0"/>
              <a:t>Personalization</a:t>
            </a:r>
            <a:r>
              <a:rPr lang="el-GR" b="1" dirty="0"/>
              <a:t>)</a:t>
            </a:r>
            <a:br>
              <a:rPr lang="el-GR" dirty="0"/>
            </a:br>
            <a:r>
              <a:rPr lang="el-GR" dirty="0"/>
              <a:t>Χρήση δεδομένων χρηστών (προτιμήσεις, συμπεριφορές) για να παρέχεται περιεχόμενο που “μιλάει” προσωπικά στον κάθε χρήστη.</a:t>
            </a:r>
            <a:endParaRPr lang="en-GB" dirty="0"/>
          </a:p>
          <a:p>
            <a:pPr lvl="0"/>
            <a:r>
              <a:rPr lang="en-GB" b="1" dirty="0"/>
              <a:t>Data</a:t>
            </a:r>
            <a:r>
              <a:rPr lang="el-GR" b="1" dirty="0"/>
              <a:t>-</a:t>
            </a:r>
            <a:r>
              <a:rPr lang="en-GB" b="1" dirty="0"/>
              <a:t>Driven Marketing</a:t>
            </a:r>
            <a:br>
              <a:rPr lang="el-GR" dirty="0"/>
            </a:br>
            <a:r>
              <a:rPr lang="el-GR" dirty="0"/>
              <a:t>Λήψη αποφάσεων με βάση αναλύσεις δεδομένων, μοντέλα πρόβλεψης, </a:t>
            </a:r>
            <a:r>
              <a:rPr lang="en-GB" dirty="0"/>
              <a:t>A</a:t>
            </a:r>
            <a:r>
              <a:rPr lang="el-GR" dirty="0"/>
              <a:t>/</a:t>
            </a:r>
            <a:r>
              <a:rPr lang="en-GB" dirty="0"/>
              <a:t>B testing</a:t>
            </a:r>
            <a:r>
              <a:rPr lang="el-GR" dirty="0"/>
              <a:t>, για τη μεγιστοποίηση </a:t>
            </a:r>
            <a:r>
              <a:rPr lang="en-GB" dirty="0"/>
              <a:t>engagement</a:t>
            </a:r>
            <a:r>
              <a:rPr lang="el-GR" dirty="0"/>
              <a:t> / μετατροπών.</a:t>
            </a:r>
            <a:endParaRPr lang="en-GB" dirty="0"/>
          </a:p>
          <a:p>
            <a:pPr lvl="0"/>
            <a:r>
              <a:rPr lang="el-GR" b="1" dirty="0"/>
              <a:t>Ηθικά / Δικτυακά / Πολιτιστικά Ζητήματα</a:t>
            </a:r>
            <a:br>
              <a:rPr lang="el-GR" dirty="0"/>
            </a:br>
            <a:r>
              <a:rPr lang="el-GR" dirty="0"/>
              <a:t>Όρια χρήσης δεδομένων, ιδιωτικότητα, πιθανή προκατάληψη (</a:t>
            </a:r>
            <a:r>
              <a:rPr lang="en-GB" dirty="0"/>
              <a:t>bias</a:t>
            </a:r>
            <a:r>
              <a:rPr lang="el-GR" dirty="0"/>
              <a:t>), αυθεντικότητα, πνευματικά δικαιώματα, </a:t>
            </a:r>
            <a:r>
              <a:rPr lang="en-GB" dirty="0"/>
              <a:t>deepfakes</a:t>
            </a:r>
            <a:r>
              <a:rPr lang="el-GR" dirty="0"/>
              <a:t>, πολιτιστική ευαισθησία.</a:t>
            </a:r>
            <a:endParaRPr lang="en-GB" dirty="0"/>
          </a:p>
          <a:p>
            <a:endParaRPr lang="en-US" sz="2400" dirty="0"/>
          </a:p>
        </p:txBody>
      </p:sp>
    </p:spTree>
    <p:extLst>
      <p:ext uri="{BB962C8B-B14F-4D97-AF65-F5344CB8AC3E}">
        <p14:creationId xmlns:p14="http://schemas.microsoft.com/office/powerpoint/2010/main" val="37206540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365125"/>
            <a:ext cx="10515600" cy="1325563"/>
          </a:xfrm>
        </p:spPr>
        <p:txBody>
          <a:bodyPr>
            <a:normAutofit/>
          </a:bodyPr>
          <a:lstStyle/>
          <a:p>
            <a:pPr algn="ctr"/>
            <a:r>
              <a:rPr lang="el-GR" b="1" dirty="0"/>
              <a:t>Τεχνολογίες και Τύποι Εφαρμογών</a:t>
            </a:r>
            <a:endParaRPr lang="en-GB"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38200" y="1929384"/>
            <a:ext cx="10515600" cy="4251960"/>
          </a:xfrm>
        </p:spPr>
        <p:txBody>
          <a:bodyPr>
            <a:normAutofit/>
          </a:bodyPr>
          <a:lstStyle/>
          <a:p>
            <a:pPr lvl="0"/>
            <a:r>
              <a:rPr lang="en-GB" b="1" dirty="0"/>
              <a:t>Generative AI</a:t>
            </a:r>
            <a:r>
              <a:rPr lang="el-GR" dirty="0"/>
              <a:t>: παραγωγή κειμένου, εικόνων, βίντεο. </a:t>
            </a:r>
            <a:r>
              <a:rPr lang="en-GB" dirty="0" err="1"/>
              <a:t>Π.χ</a:t>
            </a:r>
            <a:r>
              <a:rPr lang="en-GB" dirty="0"/>
              <a:t>. </a:t>
            </a:r>
            <a:r>
              <a:rPr lang="en-GB" dirty="0" err="1"/>
              <a:t>μοντέλ</a:t>
            </a:r>
            <a:r>
              <a:rPr lang="en-GB" dirty="0"/>
              <a:t>α όπως Veo 3 (text-to-video).</a:t>
            </a:r>
          </a:p>
          <a:p>
            <a:pPr lvl="0"/>
            <a:r>
              <a:rPr lang="el-GR" b="1" dirty="0"/>
              <a:t>Συστήματα </a:t>
            </a:r>
            <a:r>
              <a:rPr lang="en-GB" b="1" dirty="0"/>
              <a:t>Recommendation</a:t>
            </a:r>
            <a:r>
              <a:rPr lang="el-GR" dirty="0"/>
              <a:t>: πώς προτείνουν περιεχόμενο βάσει γούστου, ιστορικού χρήστη.</a:t>
            </a:r>
            <a:endParaRPr lang="en-GB" dirty="0"/>
          </a:p>
          <a:p>
            <a:pPr lvl="0"/>
            <a:r>
              <a:rPr lang="en-GB" b="1" dirty="0"/>
              <a:t>Chatbots</a:t>
            </a:r>
            <a:r>
              <a:rPr lang="el-GR" b="1" dirty="0"/>
              <a:t> / </a:t>
            </a:r>
            <a:r>
              <a:rPr lang="en-GB" b="1" dirty="0"/>
              <a:t>conversation agents</a:t>
            </a:r>
            <a:r>
              <a:rPr lang="el-GR" dirty="0"/>
              <a:t>: διαδραστική επικοινωνία πολιτιστικού περιεχομένου.</a:t>
            </a:r>
            <a:endParaRPr lang="en-GB" dirty="0"/>
          </a:p>
          <a:p>
            <a:pPr lvl="0"/>
            <a:r>
              <a:rPr lang="en-GB" b="1" dirty="0"/>
              <a:t>Predictive Analytics</a:t>
            </a:r>
            <a:r>
              <a:rPr lang="el-GR" b="1" dirty="0"/>
              <a:t> / </a:t>
            </a:r>
            <a:r>
              <a:rPr lang="en-GB" b="1" dirty="0" err="1"/>
              <a:t>Behavioral</a:t>
            </a:r>
            <a:r>
              <a:rPr lang="en-GB" b="1" dirty="0"/>
              <a:t> Data</a:t>
            </a:r>
            <a:r>
              <a:rPr lang="el-GR" dirty="0"/>
              <a:t>: συλλογή &amp; ανάλυση δεδομένων χρηστών για πρόβλεψη ενδιαφέροντος, προσαρμογή προσφορών.</a:t>
            </a:r>
            <a:endParaRPr lang="en-GB" dirty="0"/>
          </a:p>
        </p:txBody>
      </p:sp>
    </p:spTree>
    <p:extLst>
      <p:ext uri="{BB962C8B-B14F-4D97-AF65-F5344CB8AC3E}">
        <p14:creationId xmlns:p14="http://schemas.microsoft.com/office/powerpoint/2010/main" val="1017165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D82D829-03D4-FB30-CE08-7C300B95D2F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60E3C88-F85E-E470-6E21-F76C595472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20DD065-00A3-2F23-F5DC-EAF335FAD3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7FCD173-8136-AEAB-D3FF-4C6F25ABC283}"/>
              </a:ext>
            </a:extLst>
          </p:cNvPr>
          <p:cNvSpPr>
            <a:spLocks noGrp="1"/>
          </p:cNvSpPr>
          <p:nvPr>
            <p:ph type="title"/>
          </p:nvPr>
        </p:nvSpPr>
        <p:spPr>
          <a:xfrm>
            <a:off x="686834" y="1153572"/>
            <a:ext cx="3200400" cy="4461163"/>
          </a:xfrm>
        </p:spPr>
        <p:txBody>
          <a:bodyPr>
            <a:normAutofit/>
          </a:bodyPr>
          <a:lstStyle/>
          <a:p>
            <a:r>
              <a:rPr lang="el-GR" b="1" dirty="0">
                <a:solidFill>
                  <a:srgbClr val="FFFFFF"/>
                </a:solidFill>
                <a:latin typeface="+mn-lt"/>
              </a:rPr>
              <a:t>Ψηφιακός πολιτισμός</a:t>
            </a:r>
            <a:endParaRPr lang="en-US" b="1" dirty="0">
              <a:solidFill>
                <a:srgbClr val="FFFFFF"/>
              </a:solidFill>
              <a:latin typeface="+mn-lt"/>
            </a:endParaRPr>
          </a:p>
        </p:txBody>
      </p:sp>
      <p:sp>
        <p:nvSpPr>
          <p:cNvPr id="12" name="Arc 11">
            <a:extLst>
              <a:ext uri="{FF2B5EF4-FFF2-40B4-BE49-F238E27FC236}">
                <a16:creationId xmlns:a16="http://schemas.microsoft.com/office/drawing/2014/main" id="{9D729573-BFD3-D4F6-C05C-BBAE1FF32E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D6DBC23-2120-DFC7-6A07-43DD31E899AA}"/>
              </a:ext>
            </a:extLst>
          </p:cNvPr>
          <p:cNvSpPr>
            <a:spLocks noGrp="1"/>
          </p:cNvSpPr>
          <p:nvPr>
            <p:ph idx="1"/>
          </p:nvPr>
        </p:nvSpPr>
        <p:spPr>
          <a:xfrm>
            <a:off x="4447308" y="591344"/>
            <a:ext cx="6906491" cy="5585619"/>
          </a:xfrm>
        </p:spPr>
        <p:txBody>
          <a:bodyPr anchor="ctr">
            <a:normAutofit fontScale="92500"/>
          </a:bodyPr>
          <a:lstStyle/>
          <a:p>
            <a:pPr marL="0" indent="0">
              <a:buNone/>
            </a:pPr>
            <a:r>
              <a:rPr lang="el-GR" dirty="0"/>
              <a:t>Ο ψηφιακός πολιτισμός αφορά το σύνολο των συμπεριφορών, πρακτικών και αξιών που αναπτύσσονται μέσω της χρήσης ψηφιακών τεχνολογιών, που περιλαμβάνουν </a:t>
            </a:r>
            <a:r>
              <a:rPr lang="en-GB" dirty="0"/>
              <a:t>smartphones</a:t>
            </a:r>
            <a:r>
              <a:rPr lang="el-GR" dirty="0"/>
              <a:t>, </a:t>
            </a:r>
            <a:r>
              <a:rPr lang="en-GB" dirty="0"/>
              <a:t>social media</a:t>
            </a:r>
            <a:r>
              <a:rPr lang="el-GR" dirty="0"/>
              <a:t>, εργαλεία ψηφιακής συνεργασίας, υποδομές </a:t>
            </a:r>
            <a:r>
              <a:rPr lang="en-GB" dirty="0"/>
              <a:t>cloud</a:t>
            </a:r>
            <a:r>
              <a:rPr lang="el-GR" dirty="0"/>
              <a:t> και το διαδίκτυο, τα οποία αποτελούν τη βάση του σύγχρονου ψηφιακού κόσμου. Η ευρεία χρήση ψηφιακών τεχνολογιών σε όλη την κοινωνία διασφαλίζει τη συνεχιζόμενη προεξοχή και εξέλιξη του ψηφιακού πολιτισμού. Παράλληλα, συνδέεται με μια θεμελιώδη αλλαγή στον τρόπο με τον οποίο δισεκατομμύρια άνθρωποι επικοινωνούν, εργάζονται, μαθαίνουν και ψυχαγωγούνται, επιφέροντας αλλαγές στις κοινωνικές δομές και πρότυπα.</a:t>
            </a:r>
            <a:endParaRPr lang="en-GB" dirty="0"/>
          </a:p>
        </p:txBody>
      </p:sp>
    </p:spTree>
    <p:extLst>
      <p:ext uri="{BB962C8B-B14F-4D97-AF65-F5344CB8AC3E}">
        <p14:creationId xmlns:p14="http://schemas.microsoft.com/office/powerpoint/2010/main" val="38945447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775BF81-153F-4A16-0141-C9FAEB114B5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02FBCD8-02C2-43A9-0204-527DE8ACCD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38CC1DB-E143-D0FF-A443-65A85F10D1A7}"/>
              </a:ext>
            </a:extLst>
          </p:cNvPr>
          <p:cNvSpPr>
            <a:spLocks noGrp="1"/>
          </p:cNvSpPr>
          <p:nvPr>
            <p:ph type="title"/>
          </p:nvPr>
        </p:nvSpPr>
        <p:spPr>
          <a:xfrm>
            <a:off x="838200" y="365125"/>
            <a:ext cx="10515600" cy="1325563"/>
          </a:xfrm>
        </p:spPr>
        <p:txBody>
          <a:bodyPr>
            <a:normAutofit/>
          </a:bodyPr>
          <a:lstStyle/>
          <a:p>
            <a:pPr algn="ctr"/>
            <a:r>
              <a:rPr lang="el-GR" b="1" dirty="0"/>
              <a:t>Παραδείγματα </a:t>
            </a:r>
            <a:endParaRPr lang="en-GB" dirty="0"/>
          </a:p>
        </p:txBody>
      </p:sp>
      <p:sp>
        <p:nvSpPr>
          <p:cNvPr id="10" name="sketch line">
            <a:extLst>
              <a:ext uri="{FF2B5EF4-FFF2-40B4-BE49-F238E27FC236}">
                <a16:creationId xmlns:a16="http://schemas.microsoft.com/office/drawing/2014/main" id="{EA761EAD-0B26-D1F7-28B5-38FD2CD05E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13425B8-0BE6-D7AC-3B3D-F3346FC15873}"/>
              </a:ext>
            </a:extLst>
          </p:cNvPr>
          <p:cNvSpPr>
            <a:spLocks noGrp="1"/>
          </p:cNvSpPr>
          <p:nvPr>
            <p:ph idx="1"/>
          </p:nvPr>
        </p:nvSpPr>
        <p:spPr>
          <a:xfrm>
            <a:off x="838200" y="1929384"/>
            <a:ext cx="10515600" cy="4251960"/>
          </a:xfrm>
        </p:spPr>
        <p:txBody>
          <a:bodyPr>
            <a:normAutofit/>
          </a:bodyPr>
          <a:lstStyle/>
          <a:p>
            <a:pPr lvl="0"/>
            <a:r>
              <a:rPr lang="el-GR" b="1" dirty="0"/>
              <a:t>Εταιρείες που χρησιμοποιούν </a:t>
            </a:r>
            <a:r>
              <a:rPr lang="en-GB" b="1" dirty="0"/>
              <a:t>AI</a:t>
            </a:r>
            <a:r>
              <a:rPr lang="el-GR" b="1" dirty="0"/>
              <a:t> για πολιτιστική/γεωγραφική προσαρμογή</a:t>
            </a:r>
            <a:endParaRPr lang="en-GB" dirty="0"/>
          </a:p>
          <a:p>
            <a:pPr lvl="1"/>
            <a:r>
              <a:rPr lang="en-GB" i="1" dirty="0" err="1"/>
              <a:t>Qloo</a:t>
            </a:r>
            <a:r>
              <a:rPr lang="el-GR" dirty="0"/>
              <a:t>: πλατφόρμα που χρησιμοποιεί </a:t>
            </a:r>
            <a:r>
              <a:rPr lang="en-GB" dirty="0"/>
              <a:t>AI</a:t>
            </a:r>
            <a:r>
              <a:rPr lang="el-GR" dirty="0"/>
              <a:t> για να καταλάβει προτιμήσεις πολιτισμού και γούστα στο πεδίο της μουσικής, του κινηματογράφου, της μόδας, των βιβλίων, κ.ά. </a:t>
            </a:r>
            <a:r>
              <a:rPr lang="el-GR" u="sng" dirty="0"/>
              <a:t> </a:t>
            </a:r>
            <a:endParaRPr lang="en-GB" dirty="0"/>
          </a:p>
          <a:p>
            <a:pPr lvl="0"/>
            <a:r>
              <a:rPr lang="el-GR" b="1" dirty="0"/>
              <a:t>Γενετικά μοντέλα βίντεο / εργαλεία δημιουργίας περιεχομένου</a:t>
            </a:r>
            <a:endParaRPr lang="en-GB" dirty="0"/>
          </a:p>
          <a:p>
            <a:pPr lvl="1"/>
            <a:r>
              <a:rPr lang="en-GB" i="1" dirty="0"/>
              <a:t>Veo</a:t>
            </a:r>
            <a:r>
              <a:rPr lang="el-GR" i="1" dirty="0"/>
              <a:t> 3</a:t>
            </a:r>
            <a:r>
              <a:rPr lang="el-GR" dirty="0"/>
              <a:t> από </a:t>
            </a:r>
            <a:r>
              <a:rPr lang="en-GB" dirty="0"/>
              <a:t>DeepMind</a:t>
            </a:r>
            <a:r>
              <a:rPr lang="el-GR" dirty="0"/>
              <a:t> / </a:t>
            </a:r>
            <a:r>
              <a:rPr lang="en-GB" dirty="0"/>
              <a:t>Google</a:t>
            </a:r>
            <a:r>
              <a:rPr lang="el-GR" dirty="0"/>
              <a:t>: μοντέλο που μετατρέπει κείμενα σε βίντεο (</a:t>
            </a:r>
            <a:r>
              <a:rPr lang="en-GB" dirty="0"/>
              <a:t>text</a:t>
            </a:r>
            <a:r>
              <a:rPr lang="el-GR" dirty="0"/>
              <a:t>-</a:t>
            </a:r>
            <a:r>
              <a:rPr lang="en-GB" dirty="0"/>
              <a:t>to</a:t>
            </a:r>
            <a:r>
              <a:rPr lang="el-GR" dirty="0"/>
              <a:t>-</a:t>
            </a:r>
            <a:r>
              <a:rPr lang="en-GB" dirty="0"/>
              <a:t>video</a:t>
            </a:r>
            <a:r>
              <a:rPr lang="el-GR" dirty="0"/>
              <a:t>) και συνοδευτικό ήχο. </a:t>
            </a:r>
            <a:endParaRPr lang="en-GB" dirty="0"/>
          </a:p>
        </p:txBody>
      </p:sp>
    </p:spTree>
    <p:extLst>
      <p:ext uri="{BB962C8B-B14F-4D97-AF65-F5344CB8AC3E}">
        <p14:creationId xmlns:p14="http://schemas.microsoft.com/office/powerpoint/2010/main" val="41136828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C2DB04F-7085-7FF9-B71E-1C29B1C35C9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E119A6-D6FB-43C3-5123-851AA209BD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3A0FE9-4556-1A1B-BE66-DEA362B4D72E}"/>
              </a:ext>
            </a:extLst>
          </p:cNvPr>
          <p:cNvSpPr>
            <a:spLocks noGrp="1"/>
          </p:cNvSpPr>
          <p:nvPr>
            <p:ph type="title"/>
          </p:nvPr>
        </p:nvSpPr>
        <p:spPr>
          <a:xfrm>
            <a:off x="838200" y="365125"/>
            <a:ext cx="10515600" cy="1325563"/>
          </a:xfrm>
        </p:spPr>
        <p:txBody>
          <a:bodyPr>
            <a:normAutofit/>
          </a:bodyPr>
          <a:lstStyle/>
          <a:p>
            <a:pPr algn="ctr"/>
            <a:r>
              <a:rPr lang="el-GR" b="1" dirty="0"/>
              <a:t>Προκλήσεις και ηθικά ζητήματα</a:t>
            </a:r>
            <a:endParaRPr lang="en-GB" dirty="0"/>
          </a:p>
        </p:txBody>
      </p:sp>
      <p:sp>
        <p:nvSpPr>
          <p:cNvPr id="10" name="sketch line">
            <a:extLst>
              <a:ext uri="{FF2B5EF4-FFF2-40B4-BE49-F238E27FC236}">
                <a16:creationId xmlns:a16="http://schemas.microsoft.com/office/drawing/2014/main" id="{D5DD3D74-10AD-EE47-1B83-5A67BF92BD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82F2F42-8C8C-ADCB-E6FA-9F70612FB1AF}"/>
              </a:ext>
            </a:extLst>
          </p:cNvPr>
          <p:cNvSpPr>
            <a:spLocks noGrp="1"/>
          </p:cNvSpPr>
          <p:nvPr>
            <p:ph idx="1"/>
          </p:nvPr>
        </p:nvSpPr>
        <p:spPr>
          <a:xfrm>
            <a:off x="838200" y="1929384"/>
            <a:ext cx="10515600" cy="4251960"/>
          </a:xfrm>
        </p:spPr>
        <p:txBody>
          <a:bodyPr>
            <a:normAutofit fontScale="92500"/>
          </a:bodyPr>
          <a:lstStyle/>
          <a:p>
            <a:pPr lvl="0"/>
            <a:r>
              <a:rPr lang="en-GB" b="1" dirty="0"/>
              <a:t>Authenticity</a:t>
            </a:r>
            <a:r>
              <a:rPr lang="el-GR" b="1" dirty="0"/>
              <a:t> / Αυθεντικότητα</a:t>
            </a:r>
            <a:r>
              <a:rPr lang="el-GR" dirty="0"/>
              <a:t>: Πώς επηρεάζει η χρήση </a:t>
            </a:r>
            <a:r>
              <a:rPr lang="en-GB" dirty="0"/>
              <a:t>AI</a:t>
            </a:r>
            <a:r>
              <a:rPr lang="el-GR" dirty="0"/>
              <a:t> την αντίληψη του κοινού για το τι είναι “δημιουργία”;</a:t>
            </a:r>
            <a:endParaRPr lang="en-GB" dirty="0"/>
          </a:p>
          <a:p>
            <a:pPr lvl="0"/>
            <a:r>
              <a:rPr lang="en-GB" b="1" dirty="0"/>
              <a:t>Bias</a:t>
            </a:r>
            <a:r>
              <a:rPr lang="el-GR" b="1" dirty="0"/>
              <a:t> και προκαταλήψεις</a:t>
            </a:r>
            <a:r>
              <a:rPr lang="el-GR" dirty="0"/>
              <a:t>: τα δεδομένα εκπαίδευσης μπορεί να ενσωματώνουν πολιτισμικά στερεότυπα, προκαταλήψεις.</a:t>
            </a:r>
            <a:endParaRPr lang="en-GB" dirty="0"/>
          </a:p>
          <a:p>
            <a:pPr lvl="0"/>
            <a:r>
              <a:rPr lang="el-GR" b="1" dirty="0"/>
              <a:t>Ιδιωτικότητα &amp; Προστασία δεδομένων</a:t>
            </a:r>
            <a:r>
              <a:rPr lang="el-GR" dirty="0"/>
              <a:t>: συλλογή δεδομένων συμπεριφοράς, προτιμήσεων — ποιος τα ελέγχει;</a:t>
            </a:r>
            <a:endParaRPr lang="en-GB" dirty="0"/>
          </a:p>
          <a:p>
            <a:pPr lvl="0"/>
            <a:r>
              <a:rPr lang="en-GB" b="1" dirty="0"/>
              <a:t>Deepfakes</a:t>
            </a:r>
            <a:r>
              <a:rPr lang="el-GR" b="1" dirty="0"/>
              <a:t> / παραπληροφόρηση</a:t>
            </a:r>
            <a:r>
              <a:rPr lang="el-GR" dirty="0"/>
              <a:t>: χρήση εικόνων ή φωνής προσώπων χωρίς συγκατάθεση, πλαστά νέα / περιεχόμενο που εξαπατά.</a:t>
            </a:r>
            <a:endParaRPr lang="en-GB" dirty="0"/>
          </a:p>
          <a:p>
            <a:pPr lvl="0"/>
            <a:r>
              <a:rPr lang="el-GR" b="1" dirty="0"/>
              <a:t>Πνευματικά δικαιώματα / </a:t>
            </a:r>
            <a:r>
              <a:rPr lang="en-GB" b="1" dirty="0"/>
              <a:t>copyright</a:t>
            </a:r>
            <a:r>
              <a:rPr lang="el-GR" dirty="0"/>
              <a:t>: γενετικά μοντέλα που έχουν εκπαιδευτεί σε υλικό άλλων καλλιτεχνών.</a:t>
            </a:r>
            <a:endParaRPr lang="en-GB" dirty="0"/>
          </a:p>
        </p:txBody>
      </p:sp>
    </p:spTree>
    <p:extLst>
      <p:ext uri="{BB962C8B-B14F-4D97-AF65-F5344CB8AC3E}">
        <p14:creationId xmlns:p14="http://schemas.microsoft.com/office/powerpoint/2010/main" val="1722184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4600" b="1" dirty="0">
                <a:latin typeface="+mn-lt"/>
              </a:rPr>
              <a:t>Προαιρετική εργασία</a:t>
            </a:r>
            <a:endParaRPr lang="en-US" sz="4600" b="1" dirty="0">
              <a:latin typeface="+mn-lt"/>
            </a:endParaRPr>
          </a:p>
        </p:txBody>
      </p:sp>
      <p:sp>
        <p:nvSpPr>
          <p:cNvPr id="3" name="Content Placeholder 2"/>
          <p:cNvSpPr>
            <a:spLocks noGrp="1"/>
          </p:cNvSpPr>
          <p:nvPr>
            <p:ph sz="half" idx="1"/>
          </p:nvPr>
        </p:nvSpPr>
        <p:spPr>
          <a:xfrm>
            <a:off x="509016" y="1825625"/>
            <a:ext cx="7488936" cy="4351338"/>
          </a:xfrm>
        </p:spPr>
        <p:txBody>
          <a:bodyPr>
            <a:normAutofit fontScale="70000" lnSpcReduction="20000"/>
          </a:bodyPr>
          <a:lstStyle/>
          <a:p>
            <a:pPr lvl="0"/>
            <a:r>
              <a:rPr lang="el-GR" b="1" dirty="0"/>
              <a:t>Μελέτη</a:t>
            </a:r>
            <a:r>
              <a:rPr lang="el-GR" dirty="0"/>
              <a:t>: Σύγκριση δύο οργανισμών ή πλατφορμών που χρησιμοποιούν παραδοσιακές στρατηγικές ο ένας και </a:t>
            </a:r>
            <a:r>
              <a:rPr lang="en-GB" dirty="0"/>
              <a:t>AI</a:t>
            </a:r>
            <a:r>
              <a:rPr lang="el-GR" dirty="0"/>
              <a:t> ο άλλος — π.χ. ένας πολιτιστικός οργανισμός που χρησιμοποιεί </a:t>
            </a:r>
            <a:r>
              <a:rPr lang="en-GB" dirty="0"/>
              <a:t>recommendation engine vs</a:t>
            </a:r>
            <a:r>
              <a:rPr lang="el-GR" dirty="0"/>
              <a:t> ένας που δεν το κάνει.</a:t>
            </a:r>
            <a:endParaRPr lang="en-GB" dirty="0"/>
          </a:p>
          <a:p>
            <a:pPr lvl="1"/>
            <a:r>
              <a:rPr lang="el-GR" dirty="0"/>
              <a:t>Σε ποια έκταση αυξάνει την προσέλευση / συμμετοχή.</a:t>
            </a:r>
            <a:endParaRPr lang="en-GB" dirty="0"/>
          </a:p>
          <a:p>
            <a:pPr lvl="1"/>
            <a:r>
              <a:rPr lang="en-GB" dirty="0" err="1"/>
              <a:t>Κόστος</a:t>
            </a:r>
            <a:r>
              <a:rPr lang="en-GB" dirty="0"/>
              <a:t> vs </a:t>
            </a:r>
            <a:r>
              <a:rPr lang="en-GB" dirty="0" err="1"/>
              <a:t>όφελος</a:t>
            </a:r>
            <a:r>
              <a:rPr lang="en-GB" dirty="0"/>
              <a:t>.</a:t>
            </a:r>
          </a:p>
          <a:p>
            <a:pPr lvl="1"/>
            <a:r>
              <a:rPr lang="en-GB" dirty="0" err="1"/>
              <a:t>Ποιότητ</a:t>
            </a:r>
            <a:r>
              <a:rPr lang="en-GB" dirty="0"/>
              <a:t>α περιεχομένου / αντίδραση κοινού.</a:t>
            </a:r>
          </a:p>
          <a:p>
            <a:pPr lvl="0"/>
            <a:r>
              <a:rPr lang="el-GR" b="1" dirty="0"/>
              <a:t>Παράδειγμα</a:t>
            </a:r>
            <a:r>
              <a:rPr lang="el-GR" dirty="0"/>
              <a:t>: Οργανισμοί πολιτιστικής κληρονομιάς. Ο ένας λειτουργεί ως παραδοσιακό μουσείο, ο άλλος δημιουργεί ψηφιακές ξεναγήσεις με χρήση </a:t>
            </a:r>
            <a:r>
              <a:rPr lang="en-GB" dirty="0"/>
              <a:t>AI</a:t>
            </a:r>
            <a:r>
              <a:rPr lang="el-GR" dirty="0"/>
              <a:t> + εξατομικευμένα </a:t>
            </a:r>
            <a:r>
              <a:rPr lang="en-GB" dirty="0"/>
              <a:t>tours</a:t>
            </a:r>
            <a:r>
              <a:rPr lang="el-GR" dirty="0"/>
              <a:t> (π.χ. </a:t>
            </a:r>
            <a:r>
              <a:rPr lang="en-GB" dirty="0"/>
              <a:t>VR</a:t>
            </a:r>
            <a:r>
              <a:rPr lang="el-GR" dirty="0"/>
              <a:t> / </a:t>
            </a:r>
            <a:r>
              <a:rPr lang="en-GB" dirty="0"/>
              <a:t>AR</a:t>
            </a:r>
            <a:r>
              <a:rPr lang="el-GR" dirty="0"/>
              <a:t>). </a:t>
            </a:r>
          </a:p>
          <a:p>
            <a:pPr lvl="0"/>
            <a:r>
              <a:rPr lang="el-GR" b="1" dirty="0"/>
              <a:t>Καταρτίστε </a:t>
            </a:r>
            <a:r>
              <a:rPr lang="el-GR" dirty="0"/>
              <a:t>- Σχέδιο για πολιτιστικό πρόγραμμα που αξιοποιεί </a:t>
            </a:r>
            <a:r>
              <a:rPr lang="en-GB" dirty="0"/>
              <a:t>AI</a:t>
            </a:r>
            <a:r>
              <a:rPr lang="el-GR" dirty="0"/>
              <a:t> — τι δεδομένα χρειάζεται, ποια εργαλεία, ποια μορφή επικοινωνίας, πώς διατηρεί τον πολιτιστικό χαρακτήρα.</a:t>
            </a:r>
            <a:endParaRPr lang="en-GB" dirty="0"/>
          </a:p>
          <a:p>
            <a:pPr lvl="0"/>
            <a:r>
              <a:rPr lang="el-GR" b="1" dirty="0"/>
              <a:t>Ανάλυση κινδύνων</a:t>
            </a:r>
            <a:r>
              <a:rPr lang="el-GR" dirty="0"/>
              <a:t>: ενδεικτικά, </a:t>
            </a:r>
            <a:r>
              <a:rPr lang="en-GB" dirty="0"/>
              <a:t>deepfake</a:t>
            </a:r>
            <a:r>
              <a:rPr lang="el-GR" dirty="0"/>
              <a:t>, παραπληροφόρηση, αλλοίωση ιστορικών / πολιτιστικών αφηγήσεων.</a:t>
            </a:r>
            <a:endParaRPr lang="en-GB" dirty="0"/>
          </a:p>
        </p:txBody>
      </p:sp>
      <p:sp>
        <p:nvSpPr>
          <p:cNvPr id="5" name="Content Placeholder 4"/>
          <p:cNvSpPr>
            <a:spLocks noGrp="1"/>
          </p:cNvSpPr>
          <p:nvPr>
            <p:ph sz="half" idx="2"/>
          </p:nvPr>
        </p:nvSpPr>
        <p:spPr>
          <a:xfrm>
            <a:off x="8996218" y="1825625"/>
            <a:ext cx="2357582" cy="4351338"/>
          </a:xfrm>
        </p:spPr>
        <p:txBody>
          <a:bodyPr>
            <a:normAutofit fontScale="70000" lnSpcReduction="20000"/>
          </a:bodyPr>
          <a:lstStyle/>
          <a:p>
            <a:pPr marL="0" lvl="0" indent="0">
              <a:lnSpc>
                <a:spcPct val="100000"/>
              </a:lnSpc>
              <a:spcBef>
                <a:spcPts val="0"/>
              </a:spcBef>
              <a:buNone/>
              <a:defRPr/>
            </a:pPr>
            <a:r>
              <a:rPr lang="en-GB" b="1" i="1" dirty="0" err="1">
                <a:solidFill>
                  <a:srgbClr val="FF9933"/>
                </a:solidFill>
              </a:rPr>
              <a:t>Μελέτη</a:t>
            </a:r>
            <a:r>
              <a:rPr lang="en-GB" b="1" i="1" dirty="0">
                <a:solidFill>
                  <a:srgbClr val="FF9933"/>
                </a:solidFill>
              </a:rPr>
              <a:t> π</a:t>
            </a:r>
            <a:r>
              <a:rPr lang="en-GB" b="1" i="1" dirty="0" err="1">
                <a:solidFill>
                  <a:srgbClr val="FF9933"/>
                </a:solidFill>
              </a:rPr>
              <a:t>ερί</a:t>
            </a:r>
            <a:r>
              <a:rPr lang="en-GB" b="1" i="1" dirty="0">
                <a:solidFill>
                  <a:srgbClr val="FF9933"/>
                </a:solidFill>
              </a:rPr>
              <a:t>πτωσης</a:t>
            </a:r>
            <a:endParaRPr lang="el-GR" b="1" i="1" dirty="0">
              <a:solidFill>
                <a:srgbClr val="FF9933"/>
              </a:solidFill>
            </a:endParaRPr>
          </a:p>
          <a:p>
            <a:pPr marL="0" lvl="0" indent="0">
              <a:lnSpc>
                <a:spcPct val="100000"/>
              </a:lnSpc>
              <a:spcBef>
                <a:spcPts val="0"/>
              </a:spcBef>
              <a:buNone/>
              <a:defRPr/>
            </a:pPr>
            <a:endParaRPr lang="el-GR" b="1" i="1" dirty="0">
              <a:solidFill>
                <a:srgbClr val="FF9933"/>
              </a:solidFill>
            </a:endParaRPr>
          </a:p>
          <a:p>
            <a:pPr marL="0" lvl="0" indent="0">
              <a:lnSpc>
                <a:spcPct val="100000"/>
              </a:lnSpc>
              <a:spcBef>
                <a:spcPts val="0"/>
              </a:spcBef>
              <a:buNone/>
              <a:defRPr/>
            </a:pPr>
            <a:r>
              <a:rPr lang="en-GB" b="1" i="1" dirty="0" err="1">
                <a:solidFill>
                  <a:srgbClr val="FF9933"/>
                </a:solidFill>
              </a:rPr>
              <a:t>Σύγκριση</a:t>
            </a:r>
            <a:endParaRPr lang="el-GR" b="1" i="1" dirty="0">
              <a:solidFill>
                <a:srgbClr val="FF9933"/>
              </a:solidFill>
            </a:endParaRPr>
          </a:p>
          <a:p>
            <a:pPr marL="0" lvl="0" indent="0">
              <a:lnSpc>
                <a:spcPct val="100000"/>
              </a:lnSpc>
              <a:spcBef>
                <a:spcPts val="0"/>
              </a:spcBef>
              <a:buNone/>
              <a:defRPr/>
            </a:pPr>
            <a:endParaRPr lang="el-GR" b="1" i="1" dirty="0">
              <a:solidFill>
                <a:srgbClr val="FF9933"/>
              </a:solidFill>
            </a:endParaRPr>
          </a:p>
          <a:p>
            <a:pPr marL="0" lvl="0" indent="0">
              <a:lnSpc>
                <a:spcPct val="100000"/>
              </a:lnSpc>
              <a:spcBef>
                <a:spcPts val="0"/>
              </a:spcBef>
              <a:buNone/>
              <a:defRPr/>
            </a:pPr>
            <a:r>
              <a:rPr lang="el-GR" b="1" i="1" dirty="0">
                <a:solidFill>
                  <a:srgbClr val="FF9933"/>
                </a:solidFill>
              </a:rPr>
              <a:t>Παραδείγματα</a:t>
            </a:r>
          </a:p>
          <a:p>
            <a:pPr marL="0" lvl="0" indent="0">
              <a:lnSpc>
                <a:spcPct val="100000"/>
              </a:lnSpc>
              <a:spcBef>
                <a:spcPts val="0"/>
              </a:spcBef>
              <a:buNone/>
              <a:defRPr/>
            </a:pPr>
            <a:endParaRPr lang="el-GR" b="1" i="1" dirty="0">
              <a:solidFill>
                <a:srgbClr val="FF9933"/>
              </a:solidFill>
            </a:endParaRPr>
          </a:p>
          <a:p>
            <a:pPr marL="0" lvl="0" indent="0">
              <a:lnSpc>
                <a:spcPct val="100000"/>
              </a:lnSpc>
              <a:spcBef>
                <a:spcPts val="0"/>
              </a:spcBef>
              <a:buNone/>
              <a:defRPr/>
            </a:pPr>
            <a:r>
              <a:rPr lang="el-GR" b="1" i="1" dirty="0">
                <a:solidFill>
                  <a:srgbClr val="FF9933"/>
                </a:solidFill>
              </a:rPr>
              <a:t>Ανάλυση κινδύνων</a:t>
            </a:r>
            <a:endParaRPr lang="en-US" i="1" dirty="0">
              <a:solidFill>
                <a:srgbClr val="FF9933"/>
              </a:solidFill>
            </a:endParaRPr>
          </a:p>
        </p:txBody>
      </p:sp>
    </p:spTree>
    <p:extLst>
      <p:ext uri="{BB962C8B-B14F-4D97-AF65-F5344CB8AC3E}">
        <p14:creationId xmlns:p14="http://schemas.microsoft.com/office/powerpoint/2010/main" val="2940334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1AC91D1-1D91-8AB5-BA7C-A962E69118B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D0456E7-A582-8FB3-1AD5-6DCE496E05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521C49-3FD5-57C1-FE88-81AB741B23A2}"/>
              </a:ext>
            </a:extLst>
          </p:cNvPr>
          <p:cNvSpPr>
            <a:spLocks noGrp="1"/>
          </p:cNvSpPr>
          <p:nvPr>
            <p:ph type="title"/>
          </p:nvPr>
        </p:nvSpPr>
        <p:spPr>
          <a:xfrm>
            <a:off x="838200" y="365125"/>
            <a:ext cx="10515600" cy="1325563"/>
          </a:xfrm>
        </p:spPr>
        <p:txBody>
          <a:bodyPr>
            <a:normAutofit/>
          </a:bodyPr>
          <a:lstStyle/>
          <a:p>
            <a:pPr algn="ctr"/>
            <a:r>
              <a:rPr lang="el-GR" b="1" dirty="0"/>
              <a:t>Παραδείγματα </a:t>
            </a:r>
            <a:endParaRPr lang="en-GB" dirty="0"/>
          </a:p>
        </p:txBody>
      </p:sp>
      <p:sp>
        <p:nvSpPr>
          <p:cNvPr id="10" name="sketch line">
            <a:extLst>
              <a:ext uri="{FF2B5EF4-FFF2-40B4-BE49-F238E27FC236}">
                <a16:creationId xmlns:a16="http://schemas.microsoft.com/office/drawing/2014/main" id="{90C7880C-0585-716F-69C9-D81DD27C92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8023D45-FC26-5D8D-851B-8568D81D9877}"/>
              </a:ext>
            </a:extLst>
          </p:cNvPr>
          <p:cNvSpPr>
            <a:spLocks noGrp="1"/>
          </p:cNvSpPr>
          <p:nvPr>
            <p:ph idx="1"/>
          </p:nvPr>
        </p:nvSpPr>
        <p:spPr>
          <a:xfrm>
            <a:off x="838200" y="1929384"/>
            <a:ext cx="10515600" cy="4251960"/>
          </a:xfrm>
        </p:spPr>
        <p:txBody>
          <a:bodyPr>
            <a:normAutofit lnSpcReduction="10000"/>
          </a:bodyPr>
          <a:lstStyle/>
          <a:p>
            <a:pPr lvl="0"/>
            <a:r>
              <a:rPr lang="en-GB" b="1" dirty="0"/>
              <a:t>AI</a:t>
            </a:r>
            <a:r>
              <a:rPr lang="el-GR" b="1" dirty="0"/>
              <a:t>-γεννημένο βίντεο της </a:t>
            </a:r>
            <a:r>
              <a:rPr lang="en-GB" b="1" dirty="0"/>
              <a:t>Mona Lisa</a:t>
            </a:r>
            <a:r>
              <a:rPr lang="el-GR" b="1" dirty="0"/>
              <a:t> που </a:t>
            </a:r>
            <a:r>
              <a:rPr lang="el-GR" b="1" dirty="0" err="1"/>
              <a:t>ραπάρει</a:t>
            </a:r>
            <a:r>
              <a:rPr lang="el-GR" b="1" dirty="0"/>
              <a:t> </a:t>
            </a:r>
            <a:r>
              <a:rPr lang="el-GR" dirty="0"/>
              <a:t>– επίδειξη της τεχνολογίας </a:t>
            </a:r>
            <a:r>
              <a:rPr lang="en-GB" dirty="0"/>
              <a:t>VASA</a:t>
            </a:r>
            <a:r>
              <a:rPr lang="el-GR" dirty="0"/>
              <a:t>-1. </a:t>
            </a:r>
            <a:r>
              <a:rPr lang="en-GB" u="sng" dirty="0">
                <a:hlinkClick r:id="rId2"/>
              </a:rPr>
              <a:t>TIME+1</a:t>
            </a:r>
            <a:endParaRPr lang="en-GB" dirty="0"/>
          </a:p>
          <a:p>
            <a:pPr lvl="0"/>
            <a:r>
              <a:rPr lang="en-GB" i="1" dirty="0"/>
              <a:t>Ancient Greece</a:t>
            </a:r>
            <a:r>
              <a:rPr lang="el-GR" i="1" dirty="0"/>
              <a:t> | </a:t>
            </a:r>
            <a:r>
              <a:rPr lang="en-GB" i="1" dirty="0"/>
              <a:t>AI Generated Video</a:t>
            </a:r>
            <a:r>
              <a:rPr lang="el-GR" dirty="0"/>
              <a:t> — βίντεο όπου η </a:t>
            </a:r>
            <a:r>
              <a:rPr lang="en-GB" dirty="0"/>
              <a:t>AI</a:t>
            </a:r>
            <a:r>
              <a:rPr lang="el-GR" dirty="0"/>
              <a:t> δημιουργεί σκηνές προς αναπαράσταση της αρχαίας Ελλάδας. </a:t>
            </a:r>
            <a:r>
              <a:rPr lang="en-GB" u="sng" dirty="0">
                <a:hlinkClick r:id="rId3"/>
              </a:rPr>
              <a:t>YouTube</a:t>
            </a:r>
            <a:endParaRPr lang="en-GB" dirty="0"/>
          </a:p>
          <a:p>
            <a:pPr lvl="0"/>
            <a:r>
              <a:rPr lang="en-GB" b="1" dirty="0"/>
              <a:t>Restoring ancient text using deep learning: a case study on Greek epigraphy (Pythia)</a:t>
            </a:r>
            <a:r>
              <a:rPr lang="en-GB" dirty="0"/>
              <a:t> — </a:t>
            </a:r>
            <a:r>
              <a:rPr lang="en-GB" dirty="0" err="1"/>
              <a:t>μοντέλο</a:t>
            </a:r>
            <a:r>
              <a:rPr lang="en-GB" dirty="0"/>
              <a:t> π</a:t>
            </a:r>
            <a:r>
              <a:rPr lang="en-GB" dirty="0" err="1"/>
              <a:t>ου</a:t>
            </a:r>
            <a:r>
              <a:rPr lang="en-GB" dirty="0"/>
              <a:t> επανα</a:t>
            </a:r>
            <a:r>
              <a:rPr lang="en-GB" dirty="0" err="1"/>
              <a:t>φέρει</a:t>
            </a:r>
            <a:r>
              <a:rPr lang="en-GB" dirty="0"/>
              <a:t> κα</a:t>
            </a:r>
            <a:r>
              <a:rPr lang="en-GB" dirty="0" err="1"/>
              <a:t>τεστρ</a:t>
            </a:r>
            <a:r>
              <a:rPr lang="en-GB" dirty="0"/>
              <a:t>αμμένα σημεία επιγραφών στην αρχαία ελληνική γραφή χρησιμοποιώντας deep learning. </a:t>
            </a:r>
            <a:r>
              <a:rPr lang="en-GB" u="sng" dirty="0" err="1">
                <a:hlinkClick r:id="rId4"/>
              </a:rPr>
              <a:t>arXiv</a:t>
            </a:r>
            <a:endParaRPr lang="en-GB" dirty="0"/>
          </a:p>
          <a:p>
            <a:pPr lvl="0"/>
            <a:r>
              <a:rPr lang="en-GB" b="1" dirty="0"/>
              <a:t>GRDD</a:t>
            </a:r>
            <a:r>
              <a:rPr lang="el-GR" b="1" dirty="0"/>
              <a:t>: </a:t>
            </a:r>
            <a:r>
              <a:rPr lang="en-GB" b="1" dirty="0"/>
              <a:t>A Dataset for Greek Dialectal NLP</a:t>
            </a:r>
            <a:r>
              <a:rPr lang="el-GR" dirty="0"/>
              <a:t> — διαδικασία χρήσης </a:t>
            </a:r>
            <a:r>
              <a:rPr lang="en-GB" dirty="0"/>
              <a:t>AI</a:t>
            </a:r>
            <a:r>
              <a:rPr lang="el-GR" dirty="0"/>
              <a:t> / μηχανικής μάθησης για διάκριση διαλέκτων της ελληνικής γλώσσας. </a:t>
            </a:r>
            <a:r>
              <a:rPr lang="en-GB" u="sng" dirty="0" err="1">
                <a:hlinkClick r:id="rId5"/>
              </a:rPr>
              <a:t>arXiv</a:t>
            </a:r>
            <a:endParaRPr lang="en-GB" dirty="0"/>
          </a:p>
          <a:p>
            <a:pPr lvl="0"/>
            <a:endParaRPr lang="en-GB" dirty="0"/>
          </a:p>
        </p:txBody>
      </p:sp>
    </p:spTree>
    <p:extLst>
      <p:ext uri="{BB962C8B-B14F-4D97-AF65-F5344CB8AC3E}">
        <p14:creationId xmlns:p14="http://schemas.microsoft.com/office/powerpoint/2010/main" val="18085023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5CCA8B4-9D36-F103-4711-160DB6725F4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472E63A-744B-13EF-B6BC-426F37A5F3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AEA2D6A1-C41E-2E19-F99C-8FA60A36A4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739E01-FA2E-132E-6B63-8203ACA16F27}"/>
              </a:ext>
            </a:extLst>
          </p:cNvPr>
          <p:cNvSpPr>
            <a:spLocks noGrp="1"/>
          </p:cNvSpPr>
          <p:nvPr>
            <p:ph type="title"/>
          </p:nvPr>
        </p:nvSpPr>
        <p:spPr>
          <a:xfrm>
            <a:off x="686834" y="1153572"/>
            <a:ext cx="3200400" cy="4461163"/>
          </a:xfrm>
        </p:spPr>
        <p:txBody>
          <a:bodyPr>
            <a:normAutofit/>
          </a:bodyPr>
          <a:lstStyle/>
          <a:p>
            <a:r>
              <a:rPr lang="el-GR" b="1" dirty="0">
                <a:solidFill>
                  <a:srgbClr val="FFFFFF"/>
                </a:solidFill>
                <a:latin typeface="+mn-lt"/>
              </a:rPr>
              <a:t>Ανάλυση δεδομένων και εφαρμογές πολιτισμού</a:t>
            </a:r>
            <a:endParaRPr lang="en-US" b="1" dirty="0">
              <a:solidFill>
                <a:srgbClr val="FFFFFF"/>
              </a:solidFill>
              <a:latin typeface="+mn-lt"/>
            </a:endParaRPr>
          </a:p>
        </p:txBody>
      </p:sp>
      <p:sp>
        <p:nvSpPr>
          <p:cNvPr id="12" name="Arc 11">
            <a:extLst>
              <a:ext uri="{FF2B5EF4-FFF2-40B4-BE49-F238E27FC236}">
                <a16:creationId xmlns:a16="http://schemas.microsoft.com/office/drawing/2014/main" id="{642FD462-52E5-3C51-D57C-8131458968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54758E9-81D1-C380-4EB6-8FBF6FD61A3A}"/>
              </a:ext>
            </a:extLst>
          </p:cNvPr>
          <p:cNvSpPr>
            <a:spLocks noGrp="1"/>
          </p:cNvSpPr>
          <p:nvPr>
            <p:ph idx="1"/>
          </p:nvPr>
        </p:nvSpPr>
        <p:spPr>
          <a:xfrm>
            <a:off x="4447308" y="591344"/>
            <a:ext cx="6906491" cy="5585619"/>
          </a:xfrm>
        </p:spPr>
        <p:txBody>
          <a:bodyPr anchor="ctr">
            <a:normAutofit fontScale="92500" lnSpcReduction="10000"/>
          </a:bodyPr>
          <a:lstStyle/>
          <a:p>
            <a:pPr marL="0" indent="0">
              <a:buNone/>
            </a:pPr>
            <a:r>
              <a:rPr lang="el-GR" b="1" dirty="0"/>
              <a:t>Γιατί η ανάλυση δεδομένων είναι κρίσιμη</a:t>
            </a:r>
            <a:endParaRPr lang="en-GB" dirty="0"/>
          </a:p>
          <a:p>
            <a:pPr lvl="0"/>
            <a:r>
              <a:rPr lang="el-GR" dirty="0"/>
              <a:t>Οι πολιτιστικοί θεσμοί (μουσεία, πολιτιστικά κέντρα, εκθέσεις) συχνά έχουν περιορισμένους πόρους, πρέπει να στοχεύουν αποδοτικά.</a:t>
            </a:r>
            <a:endParaRPr lang="en-GB" dirty="0"/>
          </a:p>
          <a:p>
            <a:pPr lvl="0"/>
            <a:r>
              <a:rPr lang="el-GR" dirty="0"/>
              <a:t>Να κατανοήσουν τις ανάγκες και τις προσδοκίες του κοινού τους, ώστε να κάνουν πιο ελκυστικές εκδηλώσεις / εκθέσεις / εμπειρίες.</a:t>
            </a:r>
            <a:endParaRPr lang="en-GB" dirty="0"/>
          </a:p>
          <a:p>
            <a:pPr lvl="0"/>
            <a:r>
              <a:rPr lang="el-GR" dirty="0"/>
              <a:t>Να μετρούν το αντίκτυπο των </a:t>
            </a:r>
            <a:r>
              <a:rPr lang="el-GR" dirty="0" err="1"/>
              <a:t>δράσεών</a:t>
            </a:r>
            <a:r>
              <a:rPr lang="el-GR" dirty="0"/>
              <a:t> τους, για χρηματοδότηση, αιτήματα επιχορηγήσεων, συνεργασίες.</a:t>
            </a:r>
            <a:endParaRPr lang="en-GB" dirty="0"/>
          </a:p>
          <a:p>
            <a:pPr lvl="0"/>
            <a:r>
              <a:rPr lang="el-GR" dirty="0"/>
              <a:t>Να βελτιώνουν την επικοινωνία και την προβολή τους, ώστε να φέρνουν περισσότερο κοινό και να αυξάνουν την επισκεψιμότητα ή τη συμμετοχή.</a:t>
            </a:r>
            <a:endParaRPr lang="en-GB" dirty="0"/>
          </a:p>
          <a:p>
            <a:endParaRPr lang="en-US" sz="2400" dirty="0"/>
          </a:p>
        </p:txBody>
      </p:sp>
    </p:spTree>
    <p:extLst>
      <p:ext uri="{BB962C8B-B14F-4D97-AF65-F5344CB8AC3E}">
        <p14:creationId xmlns:p14="http://schemas.microsoft.com/office/powerpoint/2010/main" val="31576433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365125"/>
            <a:ext cx="10515600" cy="1325563"/>
          </a:xfrm>
        </p:spPr>
        <p:txBody>
          <a:bodyPr>
            <a:normAutofit fontScale="90000"/>
          </a:bodyPr>
          <a:lstStyle/>
          <a:p>
            <a:pPr algn="ctr"/>
            <a:r>
              <a:rPr lang="el-GR" sz="5400" b="1" dirty="0">
                <a:latin typeface="+mn-lt"/>
              </a:rPr>
              <a:t>Παραδείγματα</a:t>
            </a:r>
            <a:r>
              <a:rPr lang="en-GB" sz="5400" b="1" dirty="0">
                <a:latin typeface="+mn-lt"/>
              </a:rPr>
              <a:t> </a:t>
            </a:r>
            <a:r>
              <a:rPr lang="el-GR" sz="5400" b="1" dirty="0">
                <a:latin typeface="+mn-lt"/>
              </a:rPr>
              <a:t>ανάλυσης δεδομένων </a:t>
            </a:r>
            <a:endParaRPr lang="en-US" sz="5400" b="1" dirty="0">
              <a:latin typeface="+mn-lt"/>
            </a:endParaRP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38200" y="1929384"/>
            <a:ext cx="10515600" cy="4251960"/>
          </a:xfrm>
        </p:spPr>
        <p:txBody>
          <a:bodyPr>
            <a:normAutofit fontScale="77500" lnSpcReduction="20000"/>
          </a:bodyPr>
          <a:lstStyle/>
          <a:p>
            <a:pPr lvl="0"/>
            <a:r>
              <a:rPr lang="en-GB" b="1" dirty="0"/>
              <a:t>“Human-centered design and digital communication strategy for the museums in the 21st century: the case of the National History Museum”.</a:t>
            </a:r>
            <a:br>
              <a:rPr lang="en-GB" dirty="0"/>
            </a:br>
            <a:r>
              <a:rPr lang="el-GR" dirty="0"/>
              <a:t>Περιλαμβάνει: συνεντεύξεις υπευθύνων, ερωτηματολόγια χρηστών, </a:t>
            </a:r>
            <a:r>
              <a:rPr lang="en-GB" dirty="0"/>
              <a:t>usability test</a:t>
            </a:r>
            <a:r>
              <a:rPr lang="el-GR" dirty="0"/>
              <a:t> για την ιστοσελίδα, δημιουργία προσωποποιημένης εμπειρίας χρήσης. </a:t>
            </a:r>
            <a:r>
              <a:rPr lang="en-GB" u="sng" dirty="0" err="1">
                <a:hlinkClick r:id="rId2"/>
              </a:rPr>
              <a:t>OpenArchives</a:t>
            </a:r>
            <a:endParaRPr lang="en-GB" dirty="0"/>
          </a:p>
          <a:p>
            <a:pPr lvl="0"/>
            <a:r>
              <a:rPr lang="el-GR" b="1" dirty="0"/>
              <a:t>“</a:t>
            </a:r>
            <a:r>
              <a:rPr lang="en-GB" b="1" dirty="0"/>
              <a:t>Digital communication strategy and audience development of museums after the pandemic</a:t>
            </a:r>
            <a:r>
              <a:rPr lang="el-GR" b="1" dirty="0"/>
              <a:t>: Συγκριτική μελέτη περίπτωσης του Ιστορικού Μουσείου Κρήτης και του Εθνικού Ιστορικού Μουσείου Αθήνας”</a:t>
            </a:r>
            <a:br>
              <a:rPr lang="el-GR" dirty="0"/>
            </a:br>
            <a:r>
              <a:rPr lang="el-GR" dirty="0"/>
              <a:t>Διαφορετικές μεθοδολογίες (ποιοτικές και ποσοτικές), έρευνα για το πόσο γνωρίζουν οι χρήστες τις ψηφιακές δράσεις, αν συμμετέχουν και αν επηρεάζονται για μετά πανδημίας επισκέψεις. </a:t>
            </a:r>
            <a:r>
              <a:rPr lang="en-GB" u="sng" dirty="0" err="1">
                <a:hlinkClick r:id="rId3"/>
              </a:rPr>
              <a:t>OpenArchives</a:t>
            </a:r>
            <a:endParaRPr lang="en-GB" dirty="0"/>
          </a:p>
          <a:p>
            <a:pPr lvl="0"/>
            <a:r>
              <a:rPr lang="en-GB" b="1" dirty="0"/>
              <a:t>Digital transformation</a:t>
            </a:r>
            <a:r>
              <a:rPr lang="el-GR" b="1" dirty="0"/>
              <a:t> – Μουσείο </a:t>
            </a:r>
            <a:r>
              <a:rPr lang="en-GB" b="1" dirty="0"/>
              <a:t>MUCEM</a:t>
            </a:r>
            <a:r>
              <a:rPr lang="el-GR" b="1" dirty="0"/>
              <a:t> (Μασσαλία) και </a:t>
            </a:r>
            <a:r>
              <a:rPr lang="en-GB" b="1" dirty="0"/>
              <a:t>Mus</a:t>
            </a:r>
            <a:r>
              <a:rPr lang="el-GR" b="1" dirty="0"/>
              <a:t>é</a:t>
            </a:r>
            <a:r>
              <a:rPr lang="en-GB" b="1" dirty="0"/>
              <a:t>e d</a:t>
            </a:r>
            <a:r>
              <a:rPr lang="el-GR" b="1" dirty="0"/>
              <a:t>’</a:t>
            </a:r>
            <a:r>
              <a:rPr lang="en-GB" b="1" dirty="0"/>
              <a:t>Art Moderne de Paris</a:t>
            </a:r>
            <a:br>
              <a:rPr lang="el-GR" dirty="0"/>
            </a:br>
            <a:r>
              <a:rPr lang="el-GR" dirty="0"/>
              <a:t>Βελτίωση της εμπειρίας μέσω ψηφιακών εργαλείων, συλλογή δεδομένων για να αυξηθεί η βάση των επισκεπτών, εξατομίκευση μηνυμάτων, καλύτερη χρήση του ψηφιακού περιεχομένου. </a:t>
            </a:r>
            <a:r>
              <a:rPr lang="en-GB" u="sng" dirty="0" err="1">
                <a:hlinkClick r:id="rId4"/>
              </a:rPr>
              <a:t>arenametrix</a:t>
            </a:r>
            <a:r>
              <a:rPr lang="el-GR" u="sng" dirty="0">
                <a:hlinkClick r:id="rId4"/>
              </a:rPr>
              <a:t>.</a:t>
            </a:r>
            <a:r>
              <a:rPr lang="en-GB" u="sng" dirty="0">
                <a:hlinkClick r:id="rId4"/>
              </a:rPr>
              <a:t>com</a:t>
            </a:r>
            <a:endParaRPr lang="en-GB" dirty="0"/>
          </a:p>
        </p:txBody>
      </p:sp>
    </p:spTree>
    <p:extLst>
      <p:ext uri="{BB962C8B-B14F-4D97-AF65-F5344CB8AC3E}">
        <p14:creationId xmlns:p14="http://schemas.microsoft.com/office/powerpoint/2010/main" val="1620768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E4B90AD-250A-5668-D631-2C89065F82B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2D65E81-1A74-8883-49F4-F690834B1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290191-98C0-C5DD-CA0B-96E67854AB68}"/>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Προκλήσεις – ηθικά ζητήματα</a:t>
            </a:r>
            <a:endParaRPr lang="en-US" sz="5400" b="1" dirty="0">
              <a:latin typeface="+mn-lt"/>
            </a:endParaRPr>
          </a:p>
        </p:txBody>
      </p:sp>
      <p:sp>
        <p:nvSpPr>
          <p:cNvPr id="10" name="sketch line">
            <a:extLst>
              <a:ext uri="{FF2B5EF4-FFF2-40B4-BE49-F238E27FC236}">
                <a16:creationId xmlns:a16="http://schemas.microsoft.com/office/drawing/2014/main" id="{61C7A281-1753-A1FC-8406-ACFE0219E9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DFD77EB-DF9D-039E-F8BA-778BACE9575C}"/>
              </a:ext>
            </a:extLst>
          </p:cNvPr>
          <p:cNvSpPr>
            <a:spLocks noGrp="1"/>
          </p:cNvSpPr>
          <p:nvPr>
            <p:ph idx="1"/>
          </p:nvPr>
        </p:nvSpPr>
        <p:spPr>
          <a:xfrm>
            <a:off x="838200" y="1929384"/>
            <a:ext cx="10515600" cy="4251960"/>
          </a:xfrm>
        </p:spPr>
        <p:txBody>
          <a:bodyPr>
            <a:normAutofit fontScale="92500" lnSpcReduction="10000"/>
          </a:bodyPr>
          <a:lstStyle/>
          <a:p>
            <a:pPr lvl="0"/>
            <a:r>
              <a:rPr lang="en-GB" b="1" dirty="0" err="1"/>
              <a:t>Προκλήσεις</a:t>
            </a:r>
            <a:r>
              <a:rPr lang="en-GB" dirty="0"/>
              <a:t>:</a:t>
            </a:r>
          </a:p>
          <a:p>
            <a:pPr lvl="1"/>
            <a:r>
              <a:rPr lang="el-GR" dirty="0"/>
              <a:t>Έλλειψη δεδομένων ή δεδομένα χαμηλής ποιότητας</a:t>
            </a:r>
            <a:endParaRPr lang="en-GB" dirty="0"/>
          </a:p>
          <a:p>
            <a:pPr lvl="1"/>
            <a:r>
              <a:rPr lang="en-GB" dirty="0" err="1"/>
              <a:t>Προστ</a:t>
            </a:r>
            <a:r>
              <a:rPr lang="en-GB" dirty="0"/>
              <a:t>ασία Προσωπικών Δεδομένων / GDPR</a:t>
            </a:r>
          </a:p>
          <a:p>
            <a:pPr lvl="1"/>
            <a:r>
              <a:rPr lang="el-GR" dirty="0"/>
              <a:t>Αντίσταση αλλαγής στην οργάνωση (</a:t>
            </a:r>
            <a:r>
              <a:rPr lang="en-GB" dirty="0"/>
              <a:t>staff</a:t>
            </a:r>
            <a:r>
              <a:rPr lang="el-GR" dirty="0"/>
              <a:t>, νοοτροπίες)</a:t>
            </a:r>
            <a:endParaRPr lang="en-GB" dirty="0"/>
          </a:p>
          <a:p>
            <a:pPr lvl="1"/>
            <a:r>
              <a:rPr lang="el-GR" dirty="0"/>
              <a:t>Υπερβολική εξάρτηση από ποσοτικά δεδομένα — αγνοώντας την εμπειρία, το ποιοτικό στοιχείο</a:t>
            </a:r>
            <a:endParaRPr lang="en-GB" dirty="0"/>
          </a:p>
          <a:p>
            <a:pPr lvl="0"/>
            <a:r>
              <a:rPr lang="en-GB" b="1" dirty="0" err="1"/>
              <a:t>Ηθικά</a:t>
            </a:r>
            <a:r>
              <a:rPr lang="en-GB" b="1" dirty="0"/>
              <a:t> / π</a:t>
            </a:r>
            <a:r>
              <a:rPr lang="en-GB" b="1" dirty="0" err="1"/>
              <a:t>ολιτιστικά</a:t>
            </a:r>
            <a:r>
              <a:rPr lang="en-GB" b="1" dirty="0"/>
              <a:t> </a:t>
            </a:r>
            <a:r>
              <a:rPr lang="en-GB" b="1" dirty="0" err="1"/>
              <a:t>ζητήμ</a:t>
            </a:r>
            <a:r>
              <a:rPr lang="en-GB" b="1" dirty="0"/>
              <a:t>ατα</a:t>
            </a:r>
            <a:r>
              <a:rPr lang="en-GB" dirty="0"/>
              <a:t>:</a:t>
            </a:r>
          </a:p>
          <a:p>
            <a:pPr lvl="1"/>
            <a:r>
              <a:rPr lang="en-GB" dirty="0" err="1"/>
              <a:t>Ιδιωτικότητ</a:t>
            </a:r>
            <a:r>
              <a:rPr lang="en-GB" dirty="0"/>
              <a:t>α &amp; συναίνεση στη χρήση δεδομένων</a:t>
            </a:r>
          </a:p>
          <a:p>
            <a:pPr lvl="1"/>
            <a:r>
              <a:rPr lang="el-GR" dirty="0"/>
              <a:t>Διαφάνεια: πώς χρησιμοποιούνται τα δεδομένα, πώς συλλέγονται</a:t>
            </a:r>
            <a:endParaRPr lang="en-GB" dirty="0"/>
          </a:p>
          <a:p>
            <a:pPr lvl="1"/>
            <a:r>
              <a:rPr lang="el-GR" dirty="0"/>
              <a:t>Η πολιτιστική ταυτότητα δεν πρέπει να χάσει την αυθεντικότητά της εξαιτίας “</a:t>
            </a:r>
            <a:r>
              <a:rPr lang="en-GB" dirty="0"/>
              <a:t>data</a:t>
            </a:r>
            <a:r>
              <a:rPr lang="el-GR" dirty="0"/>
              <a:t>-</a:t>
            </a:r>
            <a:r>
              <a:rPr lang="en-GB" dirty="0"/>
              <a:t>optimization</a:t>
            </a:r>
            <a:r>
              <a:rPr lang="el-GR" dirty="0"/>
              <a:t>”</a:t>
            </a:r>
            <a:endParaRPr lang="en-GB" dirty="0"/>
          </a:p>
          <a:p>
            <a:pPr lvl="1"/>
            <a:r>
              <a:rPr lang="el-GR" dirty="0"/>
              <a:t>Προτεραιότητα στην προσβασιμότητα και στην πολιτιστική ευαισθησία</a:t>
            </a:r>
            <a:endParaRPr lang="en-GB" dirty="0"/>
          </a:p>
          <a:p>
            <a:pPr lvl="0"/>
            <a:endParaRPr lang="en-GB" dirty="0"/>
          </a:p>
        </p:txBody>
      </p:sp>
    </p:spTree>
    <p:extLst>
      <p:ext uri="{BB962C8B-B14F-4D97-AF65-F5344CB8AC3E}">
        <p14:creationId xmlns:p14="http://schemas.microsoft.com/office/powerpoint/2010/main" val="766695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B3C1BB1-97C9-C915-45E3-1375EE73B7E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DCA09A2-C7F9-C5BD-F8E3-C8C940AB16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1440A2A-2748-6733-AEC9-39B7D64594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923DD4-E105-FEED-6833-8F18D0507900}"/>
              </a:ext>
            </a:extLst>
          </p:cNvPr>
          <p:cNvSpPr>
            <a:spLocks noGrp="1"/>
          </p:cNvSpPr>
          <p:nvPr>
            <p:ph type="title"/>
          </p:nvPr>
        </p:nvSpPr>
        <p:spPr>
          <a:xfrm>
            <a:off x="686834" y="1153572"/>
            <a:ext cx="3200400" cy="4461163"/>
          </a:xfrm>
        </p:spPr>
        <p:txBody>
          <a:bodyPr>
            <a:normAutofit/>
          </a:bodyPr>
          <a:lstStyle/>
          <a:p>
            <a:r>
              <a:rPr lang="el-GR" b="1" dirty="0">
                <a:solidFill>
                  <a:srgbClr val="FFFFFF"/>
                </a:solidFill>
                <a:latin typeface="+mn-lt"/>
              </a:rPr>
              <a:t>Παιχνίδια και </a:t>
            </a:r>
            <a:r>
              <a:rPr lang="el-GR" b="1" dirty="0" err="1">
                <a:solidFill>
                  <a:srgbClr val="FFFFFF"/>
                </a:solidFill>
                <a:latin typeface="+mn-lt"/>
              </a:rPr>
              <a:t>διάδραση</a:t>
            </a:r>
            <a:r>
              <a:rPr lang="el-GR" b="1" dirty="0">
                <a:solidFill>
                  <a:srgbClr val="FFFFFF"/>
                </a:solidFill>
                <a:latin typeface="+mn-lt"/>
              </a:rPr>
              <a:t> στον πολιτισμό</a:t>
            </a:r>
            <a:endParaRPr lang="en-US" b="1" dirty="0">
              <a:solidFill>
                <a:srgbClr val="FFFFFF"/>
              </a:solidFill>
              <a:latin typeface="+mn-lt"/>
            </a:endParaRPr>
          </a:p>
        </p:txBody>
      </p:sp>
      <p:sp>
        <p:nvSpPr>
          <p:cNvPr id="12" name="Arc 11">
            <a:extLst>
              <a:ext uri="{FF2B5EF4-FFF2-40B4-BE49-F238E27FC236}">
                <a16:creationId xmlns:a16="http://schemas.microsoft.com/office/drawing/2014/main" id="{2E9D5676-C86C-4099-0D5A-B68FC63B7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E3D7563-AB0C-CBE8-2B8A-EBDC818B027C}"/>
              </a:ext>
            </a:extLst>
          </p:cNvPr>
          <p:cNvSpPr>
            <a:spLocks noGrp="1"/>
          </p:cNvSpPr>
          <p:nvPr>
            <p:ph idx="1"/>
          </p:nvPr>
        </p:nvSpPr>
        <p:spPr>
          <a:xfrm>
            <a:off x="4447308" y="591344"/>
            <a:ext cx="6906491" cy="5585619"/>
          </a:xfrm>
        </p:spPr>
        <p:txBody>
          <a:bodyPr anchor="ctr">
            <a:normAutofit fontScale="92500" lnSpcReduction="20000"/>
          </a:bodyPr>
          <a:lstStyle/>
          <a:p>
            <a:pPr marL="457200" lvl="1" indent="0">
              <a:buNone/>
            </a:pPr>
            <a:r>
              <a:rPr lang="el-GR" sz="2600" dirty="0"/>
              <a:t>Η ψηφιοποίηση και η τεχνολογία προσφέρουν νέες δυνατότητες για τον πολιτισμό. Τα παιχνίδια / διαδραστικές εφαρμογές δεν είναι απλά ψυχαγωγία — είναι εργαλεία μάθησης, διάδοσης πολιτισμού, συμμετοχής κοινού.</a:t>
            </a:r>
            <a:endParaRPr lang="en-GB" sz="2600" dirty="0"/>
          </a:p>
          <a:p>
            <a:pPr lvl="0"/>
            <a:r>
              <a:rPr lang="en-GB" sz="2600" b="1" dirty="0" err="1"/>
              <a:t>Προ</a:t>
            </a:r>
            <a:r>
              <a:rPr lang="en-GB" sz="2600" b="1" dirty="0"/>
              <a:t>βληματισμοί / Ερωτήματα</a:t>
            </a:r>
            <a:endParaRPr lang="en-GB" sz="2600" dirty="0"/>
          </a:p>
          <a:p>
            <a:pPr lvl="1"/>
            <a:r>
              <a:rPr lang="el-GR" sz="2600" dirty="0"/>
              <a:t>Πώς σχεδιάζεις ένα παιχνίδι που σέβεται την πολιτιστική κληρονομιά;</a:t>
            </a:r>
            <a:endParaRPr lang="en-GB" sz="2600" dirty="0"/>
          </a:p>
          <a:p>
            <a:pPr lvl="1"/>
            <a:r>
              <a:rPr lang="en-GB" sz="2600" dirty="0" err="1"/>
              <a:t>Πώς</a:t>
            </a:r>
            <a:r>
              <a:rPr lang="en-GB" sz="2600" dirty="0"/>
              <a:t> </a:t>
            </a:r>
            <a:r>
              <a:rPr lang="en-GB" sz="2600" dirty="0" err="1"/>
              <a:t>συνδυάζεις</a:t>
            </a:r>
            <a:r>
              <a:rPr lang="en-GB" sz="2600" dirty="0"/>
              <a:t> </a:t>
            </a:r>
            <a:r>
              <a:rPr lang="en-GB" sz="2600" dirty="0" err="1"/>
              <a:t>δι</a:t>
            </a:r>
            <a:r>
              <a:rPr lang="en-GB" sz="2600" dirty="0"/>
              <a:t>ασκέδαση &amp; εκπαίδευση;</a:t>
            </a:r>
          </a:p>
          <a:p>
            <a:pPr lvl="1"/>
            <a:r>
              <a:rPr lang="el-GR" sz="2600" dirty="0"/>
              <a:t>Πώς εξασφαλίζεις ότι το κοινό συμμετέχει;</a:t>
            </a:r>
            <a:endParaRPr lang="en-GB" sz="2600" dirty="0"/>
          </a:p>
          <a:p>
            <a:pPr lvl="1"/>
            <a:r>
              <a:rPr lang="el-GR" sz="2600" dirty="0"/>
              <a:t>Ποιες τεχνολογίες &amp; πλατφόρμες είναι κατάλληλες;</a:t>
            </a:r>
            <a:endParaRPr lang="en-GB" sz="2600" dirty="0"/>
          </a:p>
          <a:p>
            <a:pPr lvl="0"/>
            <a:r>
              <a:rPr lang="en-GB" sz="2600" b="1" dirty="0"/>
              <a:t>Βασικά </a:t>
            </a:r>
            <a:r>
              <a:rPr lang="en-GB" sz="2600" b="1" dirty="0" err="1"/>
              <a:t>θεωρητικά</a:t>
            </a:r>
            <a:r>
              <a:rPr lang="en-GB" sz="2600" b="1" dirty="0"/>
              <a:t> </a:t>
            </a:r>
            <a:r>
              <a:rPr lang="en-GB" sz="2600" b="1" dirty="0" err="1"/>
              <a:t>στοιχεί</a:t>
            </a:r>
            <a:r>
              <a:rPr lang="en-GB" sz="2600" b="1" dirty="0"/>
              <a:t>α</a:t>
            </a:r>
            <a:endParaRPr lang="en-GB" sz="2600" dirty="0"/>
          </a:p>
          <a:p>
            <a:pPr lvl="1"/>
            <a:r>
              <a:rPr lang="en-GB" sz="2600" dirty="0"/>
              <a:t>Serious games vs gamification vs </a:t>
            </a:r>
            <a:r>
              <a:rPr lang="en-GB" sz="2600" dirty="0" err="1"/>
              <a:t>εφ</a:t>
            </a:r>
            <a:r>
              <a:rPr lang="en-GB" sz="2600" dirty="0"/>
              <a:t>αρμογές augmented / virtual reality</a:t>
            </a:r>
          </a:p>
          <a:p>
            <a:pPr lvl="1"/>
            <a:r>
              <a:rPr lang="en-GB" sz="2600" dirty="0" err="1"/>
              <a:t>Δι</a:t>
            </a:r>
            <a:r>
              <a:rPr lang="en-GB" sz="2600" dirty="0"/>
              <a:t>αδραστικότητα &amp; εμπειρία χρήστη</a:t>
            </a:r>
          </a:p>
          <a:p>
            <a:pPr lvl="1"/>
            <a:r>
              <a:rPr lang="en-GB" sz="2600" dirty="0"/>
              <a:t>Narrative &amp; storytelling π</a:t>
            </a:r>
            <a:r>
              <a:rPr lang="en-GB" sz="2600" dirty="0" err="1"/>
              <a:t>ολιτισμού</a:t>
            </a:r>
            <a:endParaRPr lang="en-GB" sz="2600" dirty="0"/>
          </a:p>
          <a:p>
            <a:endParaRPr lang="en-US" sz="2400" dirty="0"/>
          </a:p>
        </p:txBody>
      </p:sp>
    </p:spTree>
    <p:extLst>
      <p:ext uri="{BB962C8B-B14F-4D97-AF65-F5344CB8AC3E}">
        <p14:creationId xmlns:p14="http://schemas.microsoft.com/office/powerpoint/2010/main" val="231133264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5000" y="640823"/>
            <a:ext cx="3418659" cy="5583148"/>
          </a:xfrm>
        </p:spPr>
        <p:txBody>
          <a:bodyPr anchor="ctr">
            <a:normAutofit/>
          </a:bodyPr>
          <a:lstStyle/>
          <a:p>
            <a:r>
              <a:rPr lang="el-GR" dirty="0"/>
              <a:t>Διαδραστικές εφαρμογές και παιχνίδια</a:t>
            </a:r>
            <a:r>
              <a:rPr lang="en-GB" dirty="0"/>
              <a:t>:</a:t>
            </a:r>
            <a:r>
              <a:rPr lang="el-GR" dirty="0"/>
              <a:t> συνδυάζουν επικοινωνία, τεχνολογία &amp; δημιουργικό-</a:t>
            </a:r>
            <a:r>
              <a:rPr lang="el-GR" dirty="0" err="1"/>
              <a:t>τητα</a:t>
            </a:r>
            <a:endParaRPr lang="en-GB" dirty="0"/>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9DB61B6E-B0F0-DF79-DD3D-BE832D5C80C4}"/>
              </a:ext>
            </a:extLst>
          </p:cNvPr>
          <p:cNvGraphicFramePr>
            <a:graphicFrameLocks noGrp="1"/>
          </p:cNvGraphicFramePr>
          <p:nvPr>
            <p:ph idx="1"/>
            <p:extLst>
              <p:ext uri="{D42A27DB-BD31-4B8C-83A1-F6EECF244321}">
                <p14:modId xmlns:p14="http://schemas.microsoft.com/office/powerpoint/2010/main" val="1234111415"/>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185434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57DBCD4-7785-EA7E-33B6-7A46510BE7D3}"/>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422D0A9-4D1D-E744-E298-3CC20F47F3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461AE5E-D75B-9A8E-F2A7-4464F03B8328}"/>
              </a:ext>
            </a:extLst>
          </p:cNvPr>
          <p:cNvSpPr>
            <a:spLocks noGrp="1"/>
          </p:cNvSpPr>
          <p:nvPr>
            <p:ph type="title"/>
          </p:nvPr>
        </p:nvSpPr>
        <p:spPr>
          <a:xfrm>
            <a:off x="635000" y="640823"/>
            <a:ext cx="3418659" cy="5583148"/>
          </a:xfrm>
        </p:spPr>
        <p:txBody>
          <a:bodyPr anchor="ctr">
            <a:normAutofit/>
          </a:bodyPr>
          <a:lstStyle/>
          <a:p>
            <a:r>
              <a:rPr lang="el-GR" dirty="0"/>
              <a:t>Διαδραστικές εφαρμογές και παιχνίδια</a:t>
            </a:r>
            <a:r>
              <a:rPr lang="en-GB" dirty="0"/>
              <a:t>:</a:t>
            </a:r>
            <a:r>
              <a:rPr lang="el-GR" dirty="0"/>
              <a:t> συνδυάζουν επικοινωνία, τεχνολογία &amp; δημιουργικό-</a:t>
            </a:r>
            <a:r>
              <a:rPr lang="el-GR" dirty="0" err="1"/>
              <a:t>τητα</a:t>
            </a:r>
            <a:endParaRPr lang="en-GB" dirty="0"/>
          </a:p>
        </p:txBody>
      </p:sp>
      <p:sp>
        <p:nvSpPr>
          <p:cNvPr id="11" name="sketch line">
            <a:extLst>
              <a:ext uri="{FF2B5EF4-FFF2-40B4-BE49-F238E27FC236}">
                <a16:creationId xmlns:a16="http://schemas.microsoft.com/office/drawing/2014/main" id="{89928C22-942A-1954-B34E-9F0704BB6E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83C8A201-B01E-0E00-C7C1-A66ED1915592}"/>
              </a:ext>
            </a:extLst>
          </p:cNvPr>
          <p:cNvGraphicFramePr>
            <a:graphicFrameLocks noGrp="1"/>
          </p:cNvGraphicFramePr>
          <p:nvPr>
            <p:ph idx="1"/>
            <p:extLst>
              <p:ext uri="{D42A27DB-BD31-4B8C-83A1-F6EECF244321}">
                <p14:modId xmlns:p14="http://schemas.microsoft.com/office/powerpoint/2010/main" val="4049246041"/>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09160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A7339F7-335D-08FE-6C16-A7198E1C8DB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9A3C1CA-8523-542E-E8C3-008437CCDF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B94C0C7-DC5E-3780-B461-38FDE623C479}"/>
              </a:ext>
            </a:extLst>
          </p:cNvPr>
          <p:cNvSpPr>
            <a:spLocks noGrp="1"/>
          </p:cNvSpPr>
          <p:nvPr>
            <p:ph type="title"/>
          </p:nvPr>
        </p:nvSpPr>
        <p:spPr>
          <a:xfrm>
            <a:off x="838200" y="365125"/>
            <a:ext cx="10515600" cy="1325563"/>
          </a:xfrm>
        </p:spPr>
        <p:txBody>
          <a:bodyPr>
            <a:normAutofit/>
          </a:bodyPr>
          <a:lstStyle/>
          <a:p>
            <a:pPr algn="ctr"/>
            <a:r>
              <a:rPr lang="el-GR" b="1" dirty="0">
                <a:latin typeface="+mn-lt"/>
              </a:rPr>
              <a:t>Μετάβαση από Παραδοσιακές Μορφές Τέχνης σε Ψηφιακές</a:t>
            </a:r>
            <a:endParaRPr lang="en-GB" dirty="0">
              <a:latin typeface="+mn-lt"/>
            </a:endParaRPr>
          </a:p>
        </p:txBody>
      </p:sp>
      <p:sp>
        <p:nvSpPr>
          <p:cNvPr id="10" name="sketch line">
            <a:extLst>
              <a:ext uri="{FF2B5EF4-FFF2-40B4-BE49-F238E27FC236}">
                <a16:creationId xmlns:a16="http://schemas.microsoft.com/office/drawing/2014/main" id="{3B732CAB-820B-AD3D-9C24-7862F1ECCA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30D0BBC-B446-A77F-C832-1605E90CD3EA}"/>
              </a:ext>
            </a:extLst>
          </p:cNvPr>
          <p:cNvSpPr>
            <a:spLocks noGrp="1"/>
          </p:cNvSpPr>
          <p:nvPr>
            <p:ph idx="1"/>
          </p:nvPr>
        </p:nvSpPr>
        <p:spPr>
          <a:xfrm>
            <a:off x="838200" y="1929384"/>
            <a:ext cx="10515600" cy="4251960"/>
          </a:xfrm>
        </p:spPr>
        <p:txBody>
          <a:bodyPr>
            <a:normAutofit/>
          </a:bodyPr>
          <a:lstStyle/>
          <a:p>
            <a:pPr marL="0" indent="0">
              <a:buNone/>
            </a:pPr>
            <a:r>
              <a:rPr lang="el-GR" b="1" dirty="0"/>
              <a:t>1. Μουσική</a:t>
            </a:r>
            <a:endParaRPr lang="en-GB" dirty="0"/>
          </a:p>
          <a:p>
            <a:r>
              <a:rPr lang="el-GR" dirty="0"/>
              <a:t>Η μετάβαση από τα αναλογικά μέσα (π.χ., </a:t>
            </a:r>
            <a:r>
              <a:rPr lang="el-GR" dirty="0" err="1"/>
              <a:t>βινύλια</a:t>
            </a:r>
            <a:r>
              <a:rPr lang="el-GR" dirty="0"/>
              <a:t>, κασέτες) στα ψηφιακά μέσα (π.χ., </a:t>
            </a:r>
            <a:r>
              <a:rPr lang="en-GB" dirty="0"/>
              <a:t>MP</a:t>
            </a:r>
            <a:r>
              <a:rPr lang="el-GR" dirty="0"/>
              <a:t>3, </a:t>
            </a:r>
            <a:r>
              <a:rPr lang="en-GB" dirty="0"/>
              <a:t>streaming</a:t>
            </a:r>
            <a:r>
              <a:rPr lang="el-GR" dirty="0"/>
              <a:t>) έχει επιτρέψει στους καλλιτέχνες να διανέμουν τη μουσική τους παγκοσμίως μέσω πλατφορμών όπως το </a:t>
            </a:r>
            <a:r>
              <a:rPr lang="en-GB" dirty="0"/>
              <a:t>Spotify</a:t>
            </a:r>
            <a:r>
              <a:rPr lang="el-GR" dirty="0"/>
              <a:t> και το </a:t>
            </a:r>
            <a:r>
              <a:rPr lang="en-GB" dirty="0"/>
              <a:t>Apple Music</a:t>
            </a:r>
            <a:r>
              <a:rPr lang="el-GR" dirty="0"/>
              <a:t>. Αυτό έχει οδηγήσει σε «εκδημοκρατισμό» της μουσικής βιομηχανίας, επιτρέποντας σε ανεξάρτητους καλλιτέχνες να φτάσουν σε παγκόσμιο κοινό χωρίς τη μεσολάβηση μεγάλων δισκογραφικών εταιρειών.</a:t>
            </a:r>
            <a:endParaRPr lang="en-GB" dirty="0"/>
          </a:p>
        </p:txBody>
      </p:sp>
    </p:spTree>
    <p:extLst>
      <p:ext uri="{BB962C8B-B14F-4D97-AF65-F5344CB8AC3E}">
        <p14:creationId xmlns:p14="http://schemas.microsoft.com/office/powerpoint/2010/main" val="20846855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365125"/>
            <a:ext cx="10515600" cy="1325563"/>
          </a:xfrm>
        </p:spPr>
        <p:txBody>
          <a:bodyPr>
            <a:normAutofit/>
          </a:bodyPr>
          <a:lstStyle/>
          <a:p>
            <a:pPr algn="ctr"/>
            <a:r>
              <a:rPr lang="el-GR" sz="5400" b="1" dirty="0">
                <a:latin typeface="+mn-lt"/>
              </a:rPr>
              <a:t>Προκλήσεις και ηθικά ζητήματα</a:t>
            </a:r>
            <a:endParaRPr lang="en-US" sz="5400" b="1" dirty="0">
              <a:latin typeface="+mn-lt"/>
            </a:endParaRP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38200" y="1690688"/>
            <a:ext cx="10515600" cy="4807648"/>
          </a:xfrm>
        </p:spPr>
        <p:txBody>
          <a:bodyPr>
            <a:normAutofit/>
          </a:bodyPr>
          <a:lstStyle/>
          <a:p>
            <a:pPr lvl="0"/>
            <a:r>
              <a:rPr lang="en-GB" b="1" dirty="0" err="1"/>
              <a:t>Προκλήσεις</a:t>
            </a:r>
            <a:r>
              <a:rPr lang="en-GB" b="1" dirty="0"/>
              <a:t> </a:t>
            </a:r>
            <a:r>
              <a:rPr lang="el-GR" b="1" dirty="0"/>
              <a:t> </a:t>
            </a:r>
            <a:endParaRPr lang="en-GB" dirty="0"/>
          </a:p>
          <a:p>
            <a:pPr lvl="1"/>
            <a:r>
              <a:rPr lang="el-GR" dirty="0"/>
              <a:t>Κόστος ανάπτυξης / συντήρησης διαδραστικών εφαρμογών και παιχνιδιών</a:t>
            </a:r>
            <a:endParaRPr lang="en-GB" dirty="0"/>
          </a:p>
          <a:p>
            <a:pPr lvl="1"/>
            <a:r>
              <a:rPr lang="el-GR" dirty="0"/>
              <a:t>Τεχνικά προβλήματα (συμβατότητα συσκευών, πρόσβαση </a:t>
            </a:r>
            <a:r>
              <a:rPr lang="en-GB" dirty="0"/>
              <a:t>Internet</a:t>
            </a:r>
            <a:r>
              <a:rPr lang="el-GR" dirty="0"/>
              <a:t>, </a:t>
            </a:r>
            <a:r>
              <a:rPr lang="en-GB" dirty="0"/>
              <a:t>AR</a:t>
            </a:r>
            <a:r>
              <a:rPr lang="el-GR" dirty="0"/>
              <a:t>/</a:t>
            </a:r>
            <a:r>
              <a:rPr lang="en-GB" dirty="0"/>
              <a:t>VR hardware</a:t>
            </a:r>
            <a:r>
              <a:rPr lang="el-GR" dirty="0"/>
              <a:t>)</a:t>
            </a:r>
            <a:endParaRPr lang="en-GB" dirty="0"/>
          </a:p>
          <a:p>
            <a:pPr lvl="1"/>
            <a:r>
              <a:rPr lang="el-GR" dirty="0"/>
              <a:t>Πρόσβαση κοινού — ηλικίες, ψηφιακές δεξιότητες, διαφορετικές γλώσσες</a:t>
            </a:r>
            <a:endParaRPr lang="en-GB" dirty="0"/>
          </a:p>
          <a:p>
            <a:pPr lvl="1"/>
            <a:r>
              <a:rPr lang="el-GR" dirty="0"/>
              <a:t>Πολιτιστική ακρίβεια &amp; σεβασμός — αποφυγή παραποιήσεων ή γενίκευσης</a:t>
            </a:r>
            <a:endParaRPr lang="en-GB" dirty="0"/>
          </a:p>
          <a:p>
            <a:pPr lvl="0"/>
            <a:r>
              <a:rPr lang="en-GB" b="1" dirty="0" err="1"/>
              <a:t>Ηθικά</a:t>
            </a:r>
            <a:r>
              <a:rPr lang="en-GB" b="1" dirty="0"/>
              <a:t> / </a:t>
            </a:r>
            <a:r>
              <a:rPr lang="en-GB" b="1" dirty="0" err="1"/>
              <a:t>κοινωνικά</a:t>
            </a:r>
            <a:r>
              <a:rPr lang="en-GB" b="1" dirty="0"/>
              <a:t> </a:t>
            </a:r>
            <a:r>
              <a:rPr lang="en-GB" b="1" dirty="0" err="1"/>
              <a:t>ζητήμ</a:t>
            </a:r>
            <a:r>
              <a:rPr lang="en-GB" b="1" dirty="0"/>
              <a:t>ατα</a:t>
            </a:r>
            <a:endParaRPr lang="en-GB" dirty="0"/>
          </a:p>
          <a:p>
            <a:pPr lvl="1"/>
            <a:r>
              <a:rPr lang="el-GR" dirty="0"/>
              <a:t>Ποιος ελέγχει τα δεδομένα των χρηστών / ασφάλεια / ιδιωτικότητα</a:t>
            </a:r>
            <a:endParaRPr lang="en-GB" dirty="0"/>
          </a:p>
          <a:p>
            <a:pPr lvl="1"/>
            <a:r>
              <a:rPr lang="el-GR" dirty="0"/>
              <a:t>Παραδόσεις &amp; ταυτότητα — διασφάλιση ότι η εφαρμογή δεν «απλοποιεί» υπερβολικά πολιτιστικό υλικό</a:t>
            </a:r>
            <a:endParaRPr lang="en-GB" dirty="0"/>
          </a:p>
          <a:p>
            <a:pPr lvl="1"/>
            <a:r>
              <a:rPr lang="el-GR" dirty="0"/>
              <a:t>Διαφάνεια στην αφήγηση (π.χ. ποια ιστορία «λέμε» και γιατί)</a:t>
            </a:r>
            <a:endParaRPr lang="en-GB" dirty="0"/>
          </a:p>
          <a:p>
            <a:endParaRPr lang="en-US" sz="2200" dirty="0"/>
          </a:p>
        </p:txBody>
      </p:sp>
    </p:spTree>
    <p:extLst>
      <p:ext uri="{BB962C8B-B14F-4D97-AF65-F5344CB8AC3E}">
        <p14:creationId xmlns:p14="http://schemas.microsoft.com/office/powerpoint/2010/main" val="37840894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6834" y="1153572"/>
            <a:ext cx="3200400" cy="4461163"/>
          </a:xfrm>
        </p:spPr>
        <p:txBody>
          <a:bodyPr>
            <a:normAutofit/>
          </a:bodyPr>
          <a:lstStyle/>
          <a:p>
            <a:r>
              <a:rPr lang="el-GR" b="1" dirty="0">
                <a:solidFill>
                  <a:srgbClr val="FFFFFF"/>
                </a:solidFill>
                <a:latin typeface="+mn-lt"/>
              </a:rPr>
              <a:t>Ψηφιακός πολιτισμός και κοινωνικά δίκτυα</a:t>
            </a:r>
            <a:endParaRPr lang="en-US" b="1" dirty="0">
              <a:solidFill>
                <a:srgbClr val="FFFFFF"/>
              </a:solidFill>
              <a:latin typeface="+mn-lt"/>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4447308" y="591344"/>
            <a:ext cx="6906491" cy="5585619"/>
          </a:xfrm>
        </p:spPr>
        <p:txBody>
          <a:bodyPr anchor="ctr">
            <a:normAutofit fontScale="77500" lnSpcReduction="20000"/>
          </a:bodyPr>
          <a:lstStyle/>
          <a:p>
            <a:pPr lvl="0"/>
            <a:r>
              <a:rPr lang="el-GR" b="1" dirty="0"/>
              <a:t>Ψηφιακός Πολιτισμός</a:t>
            </a:r>
            <a:r>
              <a:rPr lang="el-GR" dirty="0"/>
              <a:t>: Η διαμόρφωση και αναπαραγωγή πολιτιστικών εκφράσεων μέσω ψηφιακών μέσων, όπως τα κοινωνικά δίκτυα, τα οποία επιτρέπουν τη δημιουργία, διανομή και κατανάλωση πολιτιστικού περιεχομένου σε παγκόσμιο επίπεδο.</a:t>
            </a:r>
            <a:endParaRPr lang="en-GB" dirty="0"/>
          </a:p>
          <a:p>
            <a:pPr lvl="0"/>
            <a:r>
              <a:rPr lang="el-GR" b="1" dirty="0"/>
              <a:t>Κοινωνικά Δίκτυα (</a:t>
            </a:r>
            <a:r>
              <a:rPr lang="en-GB" b="1" dirty="0"/>
              <a:t>Social Media</a:t>
            </a:r>
            <a:r>
              <a:rPr lang="el-GR" b="1" dirty="0"/>
              <a:t>)</a:t>
            </a:r>
            <a:r>
              <a:rPr lang="el-GR" dirty="0"/>
              <a:t>: Πλατφόρμες επιτρέπουν στους χρήστες να δημιουργούν και να μοιράζονται περιεχόμενο, να αλληλεπιδρούν και να διαμορφώνουν κοινότητες γύρω από κοινούς πολιτιστικούς κώδικες και ενδιαφέροντα.</a:t>
            </a:r>
            <a:endParaRPr lang="en-GB" dirty="0"/>
          </a:p>
          <a:p>
            <a:pPr lvl="0"/>
            <a:r>
              <a:rPr lang="el-GR" b="1" dirty="0"/>
              <a:t>Πολιτιστική Αναπαράσταση</a:t>
            </a:r>
            <a:r>
              <a:rPr lang="el-GR" dirty="0"/>
              <a:t>: Ο τρόπος με τον οποίο οι πολιτιστικές ταυτότητες, παραδόσεις και πρακτικές αναπαρίστανται και αναπαράγονται στα κοινωνικά δίκτυα, επηρεάζοντας την αντίληψη και την αναγνώριση τους σε παγκόσμιο επίπεδο.</a:t>
            </a:r>
            <a:endParaRPr lang="en-GB" dirty="0"/>
          </a:p>
          <a:p>
            <a:pPr lvl="0"/>
            <a:r>
              <a:rPr lang="el-GR" b="1" dirty="0"/>
              <a:t>Παγκοσμιοποίηση Πολιτισμών</a:t>
            </a:r>
            <a:r>
              <a:rPr lang="el-GR" dirty="0"/>
              <a:t>: Η διαδικασία μέσω της οποίας τοπικοί πολιτισμοί διαδίδονται και ενσωματώνονται σε παγκόσμιες πολιτιστικές τάσεις, συχνά μέσω της ψηφιακής τεχνολογίας και των κοινωνικών δικτύων.</a:t>
            </a:r>
            <a:endParaRPr lang="en-GB" dirty="0"/>
          </a:p>
        </p:txBody>
      </p:sp>
    </p:spTree>
    <p:extLst>
      <p:ext uri="{BB962C8B-B14F-4D97-AF65-F5344CB8AC3E}">
        <p14:creationId xmlns:p14="http://schemas.microsoft.com/office/powerpoint/2010/main" val="31642457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6F07D44-ABFE-F601-11DC-958E4DE703A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D1F794-13E9-64AA-8B23-A50BB482F9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1129B5-E7F9-4850-F285-6468D7B44936}"/>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Παραδείγματα</a:t>
            </a:r>
            <a:r>
              <a:rPr lang="el-GR" sz="5400" dirty="0"/>
              <a:t> </a:t>
            </a:r>
            <a:endParaRPr lang="en-US" sz="5400" dirty="0"/>
          </a:p>
        </p:txBody>
      </p:sp>
      <p:sp>
        <p:nvSpPr>
          <p:cNvPr id="10" name="sketch line">
            <a:extLst>
              <a:ext uri="{FF2B5EF4-FFF2-40B4-BE49-F238E27FC236}">
                <a16:creationId xmlns:a16="http://schemas.microsoft.com/office/drawing/2014/main" id="{F7DEA301-1F8A-90C0-2823-E0717B608C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9B93546-D644-555C-AC81-8DB4C434F5F1}"/>
              </a:ext>
            </a:extLst>
          </p:cNvPr>
          <p:cNvSpPr>
            <a:spLocks noGrp="1"/>
          </p:cNvSpPr>
          <p:nvPr>
            <p:ph idx="1"/>
          </p:nvPr>
        </p:nvSpPr>
        <p:spPr>
          <a:xfrm>
            <a:off x="838200" y="1690688"/>
            <a:ext cx="10515600" cy="4807648"/>
          </a:xfrm>
        </p:spPr>
        <p:txBody>
          <a:bodyPr>
            <a:normAutofit fontScale="77500" lnSpcReduction="20000"/>
          </a:bodyPr>
          <a:lstStyle/>
          <a:p>
            <a:pPr marL="0" indent="0">
              <a:buNone/>
            </a:pPr>
            <a:r>
              <a:rPr lang="en-GB" b="1" dirty="0"/>
              <a:t>TikTok</a:t>
            </a:r>
            <a:r>
              <a:rPr lang="el-GR" b="1" dirty="0"/>
              <a:t> και Πολιτιστικές Τάσεις</a:t>
            </a:r>
            <a:endParaRPr lang="en-GB" dirty="0"/>
          </a:p>
          <a:p>
            <a:r>
              <a:rPr lang="el-GR" dirty="0"/>
              <a:t>Η πλατφόρμα </a:t>
            </a:r>
            <a:r>
              <a:rPr lang="en-GB" dirty="0"/>
              <a:t>TikTok</a:t>
            </a:r>
            <a:r>
              <a:rPr lang="el-GR" dirty="0"/>
              <a:t> έχει γίνει χώρος για την ανάδειξη και διάδοση τοπικών πολιτιστικών στοιχείων, όπως χοροί, μουσική και μόδα που γίνονται </a:t>
            </a:r>
            <a:r>
              <a:rPr lang="el-GR" dirty="0" err="1"/>
              <a:t>viral</a:t>
            </a:r>
            <a:r>
              <a:rPr lang="el-GR" dirty="0"/>
              <a:t> και φτάνουν σε διεθνές κοινό. Έτσι, παραδοσιακές πολιτιστικές εκφράσεις αναβιώνουν και αναμειγνύονται με σύγχρονες, δημιουργώντας νέα υβριδικά πολιτιστικά προϊόντα.  </a:t>
            </a:r>
            <a:endParaRPr lang="en-GB" dirty="0"/>
          </a:p>
          <a:p>
            <a:pPr marL="0" indent="0">
              <a:buNone/>
            </a:pPr>
            <a:r>
              <a:rPr lang="en-GB" b="1" dirty="0"/>
              <a:t>Instagram</a:t>
            </a:r>
            <a:r>
              <a:rPr lang="el-GR" b="1" dirty="0"/>
              <a:t> και Πολιτιστική Αναπαράσταση</a:t>
            </a:r>
            <a:endParaRPr lang="en-GB" dirty="0"/>
          </a:p>
          <a:p>
            <a:r>
              <a:rPr lang="el-GR" dirty="0"/>
              <a:t>Το </a:t>
            </a:r>
            <a:r>
              <a:rPr lang="en-GB" dirty="0"/>
              <a:t>Instagram</a:t>
            </a:r>
            <a:r>
              <a:rPr lang="el-GR" dirty="0"/>
              <a:t> λειτουργεί ως πλατφόρμα για την προβολή πολιτιστικών πρακτικών και παραδόσεων, επιτρέποντας στους χρήστες να μοιράζονται φωτογραφίες και βίντεο που αναδεικνύουν την πολιτιστική τους κληρονομιά. Ωστόσο, η αναπαράσταση αυτή μπορεί να οδηγήσει σε εξορθολογισμό ή παραποίηση των παραδόσεων, όταν αποκόπτονται από το πολιτιστικό τους πλαίσιο. </a:t>
            </a:r>
            <a:endParaRPr lang="en-GB" dirty="0"/>
          </a:p>
          <a:p>
            <a:pPr marL="0" indent="0">
              <a:buNone/>
            </a:pPr>
            <a:r>
              <a:rPr lang="en-GB" b="1" dirty="0"/>
              <a:t>Influencers</a:t>
            </a:r>
            <a:r>
              <a:rPr lang="el-GR" b="1" dirty="0"/>
              <a:t> και Πολιτιστική Διάδοση</a:t>
            </a:r>
            <a:endParaRPr lang="en-GB" dirty="0"/>
          </a:p>
          <a:p>
            <a:r>
              <a:rPr lang="el-GR" dirty="0"/>
              <a:t>Οι </a:t>
            </a:r>
            <a:r>
              <a:rPr lang="en-GB" dirty="0"/>
              <a:t>influencers</a:t>
            </a:r>
            <a:r>
              <a:rPr lang="el-GR" dirty="0"/>
              <a:t> χρησιμοποιούν τις πλατφόρμες κοινωνικών δικτύων για να προωθήσουν και να διαδώσουν τοπικές πολιτιστικές πρακτικές σε παγκόσμιο επίπεδο. Για παράδειγμα, η προώθηση τοπικών φεστιβάλ και παραδόσεων μέσω του </a:t>
            </a:r>
            <a:r>
              <a:rPr lang="en-GB" dirty="0"/>
              <a:t>Instagram</a:t>
            </a:r>
            <a:r>
              <a:rPr lang="el-GR" dirty="0"/>
              <a:t> και του </a:t>
            </a:r>
            <a:r>
              <a:rPr lang="en-GB" dirty="0"/>
              <a:t>YouTube</a:t>
            </a:r>
            <a:r>
              <a:rPr lang="el-GR" dirty="0"/>
              <a:t> έχει συμβάλει στην παγκόσμια αναγνώριση και εκτίμηση τους.  </a:t>
            </a:r>
            <a:endParaRPr lang="en-GB" dirty="0"/>
          </a:p>
          <a:p>
            <a:endParaRPr lang="en-US" sz="2200" dirty="0"/>
          </a:p>
        </p:txBody>
      </p:sp>
    </p:spTree>
    <p:extLst>
      <p:ext uri="{BB962C8B-B14F-4D97-AF65-F5344CB8AC3E}">
        <p14:creationId xmlns:p14="http://schemas.microsoft.com/office/powerpoint/2010/main" val="41108897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5000" y="640823"/>
            <a:ext cx="3418659" cy="5583148"/>
          </a:xfrm>
        </p:spPr>
        <p:txBody>
          <a:bodyPr anchor="ctr">
            <a:normAutofit/>
          </a:bodyPr>
          <a:lstStyle/>
          <a:p>
            <a:r>
              <a:rPr lang="el-GR" sz="5400" dirty="0"/>
              <a:t>Προκλήσεις στις </a:t>
            </a:r>
            <a:r>
              <a:rPr lang="el-GR" sz="5400" dirty="0" err="1"/>
              <a:t>αναπαρα</a:t>
            </a:r>
            <a:r>
              <a:rPr lang="el-GR" sz="5400" dirty="0"/>
              <a:t>-στάσεις πτυχών του πολιτισμού</a:t>
            </a:r>
            <a:endParaRPr lang="en-US" sz="5400" dirty="0"/>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43A5740A-B3A1-BFD4-BCBB-00A59C085FAC}"/>
              </a:ext>
            </a:extLst>
          </p:cNvPr>
          <p:cNvGraphicFramePr>
            <a:graphicFrameLocks noGrp="1"/>
          </p:cNvGraphicFramePr>
          <p:nvPr>
            <p:ph idx="1"/>
            <p:extLst>
              <p:ext uri="{D42A27DB-BD31-4B8C-83A1-F6EECF244321}">
                <p14:modId xmlns:p14="http://schemas.microsoft.com/office/powerpoint/2010/main" val="1213031696"/>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836967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EA453F9-68DC-9F47-064F-A32662B7743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350811C-59F8-C90F-1981-73FF3FA0C2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2D4BCEE2-A26A-86D8-4AF7-A9874B8D87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D25FE3-87F4-A9F5-5AC6-085C5DD5D67B}"/>
              </a:ext>
            </a:extLst>
          </p:cNvPr>
          <p:cNvSpPr>
            <a:spLocks noGrp="1"/>
          </p:cNvSpPr>
          <p:nvPr>
            <p:ph type="title"/>
          </p:nvPr>
        </p:nvSpPr>
        <p:spPr>
          <a:xfrm>
            <a:off x="686834" y="1153572"/>
            <a:ext cx="3200400" cy="4461163"/>
          </a:xfrm>
        </p:spPr>
        <p:txBody>
          <a:bodyPr>
            <a:normAutofit/>
          </a:bodyPr>
          <a:lstStyle/>
          <a:p>
            <a:r>
              <a:rPr lang="el-GR" b="1" dirty="0">
                <a:solidFill>
                  <a:srgbClr val="FFFFFF"/>
                </a:solidFill>
                <a:latin typeface="+mn-lt"/>
              </a:rPr>
              <a:t>Πολιτισμός και διαφήμιση</a:t>
            </a:r>
            <a:endParaRPr lang="en-US" b="1" dirty="0">
              <a:solidFill>
                <a:srgbClr val="FFFFFF"/>
              </a:solidFill>
              <a:latin typeface="+mn-lt"/>
            </a:endParaRPr>
          </a:p>
        </p:txBody>
      </p:sp>
      <p:sp>
        <p:nvSpPr>
          <p:cNvPr id="12" name="Arc 11">
            <a:extLst>
              <a:ext uri="{FF2B5EF4-FFF2-40B4-BE49-F238E27FC236}">
                <a16:creationId xmlns:a16="http://schemas.microsoft.com/office/drawing/2014/main" id="{3E6BE169-1653-7F17-6438-5F36DDA6AC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BD30CDD-AC6B-3525-7230-6510BBCA71D8}"/>
              </a:ext>
            </a:extLst>
          </p:cNvPr>
          <p:cNvSpPr>
            <a:spLocks noGrp="1"/>
          </p:cNvSpPr>
          <p:nvPr>
            <p:ph idx="1"/>
          </p:nvPr>
        </p:nvSpPr>
        <p:spPr>
          <a:xfrm>
            <a:off x="4447308" y="591344"/>
            <a:ext cx="6906491" cy="5585619"/>
          </a:xfrm>
        </p:spPr>
        <p:txBody>
          <a:bodyPr anchor="ctr">
            <a:normAutofit fontScale="92500" lnSpcReduction="20000"/>
          </a:bodyPr>
          <a:lstStyle/>
          <a:p>
            <a:pPr lvl="0"/>
            <a:r>
              <a:rPr lang="el-GR" b="1" dirty="0"/>
              <a:t>Πολιτιστική Οικειοποίηση (</a:t>
            </a:r>
            <a:r>
              <a:rPr lang="en-GB" b="1" dirty="0"/>
              <a:t>Cultural Appropriation</a:t>
            </a:r>
            <a:r>
              <a:rPr lang="el-GR" b="1" dirty="0"/>
              <a:t>)</a:t>
            </a:r>
            <a:r>
              <a:rPr lang="el-GR" dirty="0"/>
              <a:t>: Η ακατάλληλη ή μη σεβαστή χρήση στοιχείων μιας πολιτιστικής ομάδας από άτομα ή οργανισμούς εκτός αυτής, συχνά χωρίς κατανόηση ή σεβασμό προς το αρχικό πλαίσιο.</a:t>
            </a:r>
            <a:endParaRPr lang="en-GB" dirty="0"/>
          </a:p>
          <a:p>
            <a:pPr lvl="0"/>
            <a:r>
              <a:rPr lang="el-GR" b="1" dirty="0"/>
              <a:t>Πολιτιστική Προσαρμογή (</a:t>
            </a:r>
            <a:r>
              <a:rPr lang="en-GB" b="1" dirty="0"/>
              <a:t>Cultural Adaptation</a:t>
            </a:r>
            <a:r>
              <a:rPr lang="el-GR" b="1" dirty="0"/>
              <a:t>)</a:t>
            </a:r>
            <a:r>
              <a:rPr lang="el-GR" dirty="0"/>
              <a:t>: Η διαδικασία προσαρμογής προϊόντων, υπηρεσιών ή μηνυμάτων σε τοπικές πολιτιστικές αξίες, έθιμα και προτιμήσεις, διατηρώντας παράλληλα την παγκόσμια ταυτότητα του </a:t>
            </a:r>
            <a:r>
              <a:rPr lang="en-GB" dirty="0"/>
              <a:t>brand</a:t>
            </a:r>
            <a:r>
              <a:rPr lang="el-GR" dirty="0"/>
              <a:t>.</a:t>
            </a:r>
            <a:endParaRPr lang="en-GB" dirty="0"/>
          </a:p>
          <a:p>
            <a:pPr lvl="0"/>
            <a:r>
              <a:rPr lang="el-GR" b="1" dirty="0"/>
              <a:t>Πολιτισμική Αισθητική στις Διαφημίσεις</a:t>
            </a:r>
            <a:r>
              <a:rPr lang="el-GR" dirty="0"/>
              <a:t>: Η ενσωμάτωση πολιτιστικών στοιχείων, όπως χρώματα, σύμβολα και παραδόσεις, στις διαφημιστικές καμπάνιες, προκειμένου να αντανακλούν και να σέβονται τις αξίες και τα ήθη της </a:t>
            </a:r>
            <a:r>
              <a:rPr lang="el-GR" dirty="0" err="1"/>
              <a:t>στοχευόμενης</a:t>
            </a:r>
            <a:r>
              <a:rPr lang="el-GR" dirty="0"/>
              <a:t> αγοράς.</a:t>
            </a:r>
            <a:endParaRPr lang="en-GB" dirty="0"/>
          </a:p>
        </p:txBody>
      </p:sp>
    </p:spTree>
    <p:extLst>
      <p:ext uri="{BB962C8B-B14F-4D97-AF65-F5344CB8AC3E}">
        <p14:creationId xmlns:p14="http://schemas.microsoft.com/office/powerpoint/2010/main" val="1750480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2EC65F3-D059-C8E6-14FC-BDE11D7DBF0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329538-BD67-6A34-CC81-A9821222E4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4123E1-D170-0460-1154-F7F7BA7F1A56}"/>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Παραδείγματα </a:t>
            </a:r>
            <a:endParaRPr lang="en-US" sz="5400" b="1" dirty="0">
              <a:latin typeface="+mn-lt"/>
            </a:endParaRPr>
          </a:p>
        </p:txBody>
      </p:sp>
      <p:sp>
        <p:nvSpPr>
          <p:cNvPr id="10" name="sketch line">
            <a:extLst>
              <a:ext uri="{FF2B5EF4-FFF2-40B4-BE49-F238E27FC236}">
                <a16:creationId xmlns:a16="http://schemas.microsoft.com/office/drawing/2014/main" id="{FB31A3B3-23A9-37B0-B677-3E04B272F4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EAB1276-6A92-0014-4D77-9951ABE7E50C}"/>
              </a:ext>
            </a:extLst>
          </p:cNvPr>
          <p:cNvSpPr>
            <a:spLocks noGrp="1"/>
          </p:cNvSpPr>
          <p:nvPr>
            <p:ph idx="1"/>
          </p:nvPr>
        </p:nvSpPr>
        <p:spPr>
          <a:xfrm>
            <a:off x="838200" y="1690688"/>
            <a:ext cx="10515600" cy="4807648"/>
          </a:xfrm>
        </p:spPr>
        <p:txBody>
          <a:bodyPr>
            <a:normAutofit lnSpcReduction="10000"/>
          </a:bodyPr>
          <a:lstStyle/>
          <a:p>
            <a:pPr marL="0" indent="0">
              <a:buNone/>
            </a:pPr>
            <a:r>
              <a:rPr lang="en-GB" b="1" dirty="0" err="1"/>
              <a:t>Πολιτιστική</a:t>
            </a:r>
            <a:r>
              <a:rPr lang="en-GB" b="1" dirty="0"/>
              <a:t> </a:t>
            </a:r>
            <a:r>
              <a:rPr lang="en-GB" b="1" dirty="0" err="1"/>
              <a:t>Οικειο</a:t>
            </a:r>
            <a:r>
              <a:rPr lang="en-GB" b="1" dirty="0"/>
              <a:t>ποίηση</a:t>
            </a:r>
            <a:endParaRPr lang="en-GB" dirty="0"/>
          </a:p>
          <a:p>
            <a:pPr lvl="0"/>
            <a:r>
              <a:rPr lang="en-GB" b="1" dirty="0"/>
              <a:t>Dior</a:t>
            </a:r>
            <a:r>
              <a:rPr lang="el-GR" b="1" dirty="0"/>
              <a:t> – </a:t>
            </a:r>
            <a:r>
              <a:rPr lang="en-GB" b="1" dirty="0"/>
              <a:t>Sauvage</a:t>
            </a:r>
            <a:r>
              <a:rPr lang="el-GR" b="1" dirty="0"/>
              <a:t> (2019)</a:t>
            </a:r>
            <a:r>
              <a:rPr lang="el-GR" dirty="0"/>
              <a:t>: Η διαφημιστική καμπάνια για το άρωμα "</a:t>
            </a:r>
            <a:r>
              <a:rPr lang="en-GB" dirty="0"/>
              <a:t>Sauvage</a:t>
            </a:r>
            <a:r>
              <a:rPr lang="el-GR" dirty="0"/>
              <a:t>" προκάλεσε αντιδράσεις λόγω της χρήσης ιθαγενών Αμερικανών συμβόλων και του όρου "</a:t>
            </a:r>
            <a:r>
              <a:rPr lang="en-GB" dirty="0"/>
              <a:t>savage</a:t>
            </a:r>
            <a:r>
              <a:rPr lang="el-GR" dirty="0"/>
              <a:t>", ο οποίος θεωρήθηκε προσβλητικός. Παρά τις προσπάθειες συνεργασίας με ιθαγενείς συμβούλους, η καμπάνια απέτυχε να αποφύγει την πολιτιστική οικειοποίηση  </a:t>
            </a:r>
            <a:endParaRPr lang="en-GB" dirty="0"/>
          </a:p>
          <a:p>
            <a:pPr lvl="0"/>
            <a:r>
              <a:rPr lang="en-GB" b="1" dirty="0"/>
              <a:t>Urban Outfitters</a:t>
            </a:r>
            <a:r>
              <a:rPr lang="el-GR" b="1" dirty="0"/>
              <a:t> – </a:t>
            </a:r>
            <a:r>
              <a:rPr lang="en-GB" b="1" dirty="0"/>
              <a:t>Navajo Collection</a:t>
            </a:r>
            <a:r>
              <a:rPr lang="el-GR" b="1" dirty="0"/>
              <a:t> (2011)</a:t>
            </a:r>
            <a:r>
              <a:rPr lang="el-GR" dirty="0"/>
              <a:t>: Η αμερικανική αλυσίδα μόδας κατηγορήθηκε για πολιτιστική οικειοποίηση λόγω της πώλησης προϊόντων με παραδοσιακά μοτίβα των </a:t>
            </a:r>
            <a:r>
              <a:rPr lang="el-GR" dirty="0" err="1"/>
              <a:t>Ναβάχο</a:t>
            </a:r>
            <a:r>
              <a:rPr lang="el-GR" dirty="0"/>
              <a:t> χωρίς τη συγκατάθεση της φυλής, οδηγώντας σε απόσυρση των προϊόντων και δημόσια συγγνώμη  </a:t>
            </a:r>
            <a:endParaRPr lang="en-GB" dirty="0"/>
          </a:p>
          <a:p>
            <a:endParaRPr lang="en-US" sz="2200" dirty="0"/>
          </a:p>
        </p:txBody>
      </p:sp>
    </p:spTree>
    <p:extLst>
      <p:ext uri="{BB962C8B-B14F-4D97-AF65-F5344CB8AC3E}">
        <p14:creationId xmlns:p14="http://schemas.microsoft.com/office/powerpoint/2010/main" val="30161335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808B856-7B03-524C-BE74-16DE378B84D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1D1D022-E1C2-446D-E437-E4151F7CFB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E2A31C-F0A1-17DB-99D4-7A02357150D1}"/>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Παραδείγματα</a:t>
            </a:r>
            <a:r>
              <a:rPr lang="el-GR" sz="5400" dirty="0"/>
              <a:t> </a:t>
            </a:r>
            <a:endParaRPr lang="en-US" sz="5400" dirty="0"/>
          </a:p>
        </p:txBody>
      </p:sp>
      <p:sp>
        <p:nvSpPr>
          <p:cNvPr id="10" name="sketch line">
            <a:extLst>
              <a:ext uri="{FF2B5EF4-FFF2-40B4-BE49-F238E27FC236}">
                <a16:creationId xmlns:a16="http://schemas.microsoft.com/office/drawing/2014/main" id="{D376EC0C-7220-DF1E-0F28-3952CE845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74A2ABB-1FB8-DD4F-336C-CC841293EF83}"/>
              </a:ext>
            </a:extLst>
          </p:cNvPr>
          <p:cNvSpPr>
            <a:spLocks noGrp="1"/>
          </p:cNvSpPr>
          <p:nvPr>
            <p:ph idx="1"/>
          </p:nvPr>
        </p:nvSpPr>
        <p:spPr>
          <a:xfrm>
            <a:off x="838200" y="1690688"/>
            <a:ext cx="10515600" cy="4807648"/>
          </a:xfrm>
        </p:spPr>
        <p:txBody>
          <a:bodyPr>
            <a:normAutofit/>
          </a:bodyPr>
          <a:lstStyle/>
          <a:p>
            <a:pPr marL="0" indent="0">
              <a:buNone/>
            </a:pPr>
            <a:r>
              <a:rPr lang="en-GB" b="1" dirty="0" err="1"/>
              <a:t>Πολιτιστική</a:t>
            </a:r>
            <a:r>
              <a:rPr lang="en-GB" b="1" dirty="0"/>
              <a:t> </a:t>
            </a:r>
            <a:r>
              <a:rPr lang="en-GB" b="1" dirty="0" err="1"/>
              <a:t>Προσ</a:t>
            </a:r>
            <a:r>
              <a:rPr lang="en-GB" b="1" dirty="0"/>
              <a:t>αρμογή</a:t>
            </a:r>
            <a:endParaRPr lang="en-GB" dirty="0"/>
          </a:p>
          <a:p>
            <a:pPr lvl="0"/>
            <a:r>
              <a:rPr lang="en-GB" b="1" dirty="0"/>
              <a:t>McDonald</a:t>
            </a:r>
            <a:r>
              <a:rPr lang="el-GR" b="1" dirty="0"/>
              <a:t>'</a:t>
            </a:r>
            <a:r>
              <a:rPr lang="en-GB" b="1" dirty="0"/>
              <a:t>s</a:t>
            </a:r>
            <a:r>
              <a:rPr lang="el-GR" dirty="0"/>
              <a:t>: Η αλυσίδα </a:t>
            </a:r>
            <a:r>
              <a:rPr lang="el-GR" dirty="0" err="1"/>
              <a:t>ταχυφαγείων</a:t>
            </a:r>
            <a:r>
              <a:rPr lang="el-GR" dirty="0"/>
              <a:t> προσαρμόζει το μενού της σε διάφορες χώρες για να ανταποκριθεί στις τοπικές γεύσεις. Στην Ιαπωνία, προσφέρει το "</a:t>
            </a:r>
            <a:r>
              <a:rPr lang="en-GB" dirty="0"/>
              <a:t>Ebi Filet</a:t>
            </a:r>
            <a:r>
              <a:rPr lang="el-GR" dirty="0"/>
              <a:t>-</a:t>
            </a:r>
            <a:r>
              <a:rPr lang="en-GB" dirty="0"/>
              <a:t>O</a:t>
            </a:r>
            <a:r>
              <a:rPr lang="el-GR" dirty="0"/>
              <a:t>", ένα </a:t>
            </a:r>
            <a:r>
              <a:rPr lang="el-GR" dirty="0" err="1"/>
              <a:t>μπέργκερ</a:t>
            </a:r>
            <a:r>
              <a:rPr lang="el-GR" dirty="0"/>
              <a:t> με γαρίδα, ενώ στην Ινδία προσφέρει χορτοφαγικές επιλογές, όπως το "</a:t>
            </a:r>
            <a:r>
              <a:rPr lang="en-GB" dirty="0" err="1"/>
              <a:t>McAloo</a:t>
            </a:r>
            <a:r>
              <a:rPr lang="en-GB" dirty="0"/>
              <a:t> Tikki</a:t>
            </a:r>
            <a:r>
              <a:rPr lang="el-GR" dirty="0"/>
              <a:t>"  </a:t>
            </a:r>
            <a:endParaRPr lang="en-GB" dirty="0"/>
          </a:p>
          <a:p>
            <a:pPr lvl="0"/>
            <a:r>
              <a:rPr lang="en-GB" b="1" dirty="0"/>
              <a:t>Coca</a:t>
            </a:r>
            <a:r>
              <a:rPr lang="el-GR" b="1" dirty="0"/>
              <a:t>-</a:t>
            </a:r>
            <a:r>
              <a:rPr lang="en-GB" b="1" dirty="0"/>
              <a:t>Cola</a:t>
            </a:r>
            <a:r>
              <a:rPr lang="el-GR" b="1" dirty="0"/>
              <a:t> – "</a:t>
            </a:r>
            <a:r>
              <a:rPr lang="en-GB" b="1" dirty="0"/>
              <a:t>Share a Coke</a:t>
            </a:r>
            <a:r>
              <a:rPr lang="el-GR" b="1" dirty="0"/>
              <a:t>" (2011)</a:t>
            </a:r>
            <a:r>
              <a:rPr lang="el-GR" dirty="0"/>
              <a:t>: Η καμπάνια αντικατέστησε το λογότυπο της </a:t>
            </a:r>
            <a:r>
              <a:rPr lang="en-GB" dirty="0"/>
              <a:t>Coca</a:t>
            </a:r>
            <a:r>
              <a:rPr lang="el-GR" dirty="0"/>
              <a:t>-</a:t>
            </a:r>
            <a:r>
              <a:rPr lang="en-GB" dirty="0"/>
              <a:t>Cola</a:t>
            </a:r>
            <a:r>
              <a:rPr lang="el-GR" dirty="0"/>
              <a:t> με δημοφιλή ονόματα σε διάφορες χώρες, προσαρμόζοντας το περιεχόμενο στις τοπικές προτιμήσεις και ενισχύοντας τη σύνδεση με τους καταναλωτές  </a:t>
            </a:r>
            <a:endParaRPr lang="en-GB" dirty="0"/>
          </a:p>
          <a:p>
            <a:endParaRPr lang="en-US" sz="2200" dirty="0"/>
          </a:p>
        </p:txBody>
      </p:sp>
    </p:spTree>
    <p:extLst>
      <p:ext uri="{BB962C8B-B14F-4D97-AF65-F5344CB8AC3E}">
        <p14:creationId xmlns:p14="http://schemas.microsoft.com/office/powerpoint/2010/main" val="215390080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3CD7109-6938-FC98-B0B9-4384655B7F5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FA7FE2-9280-9034-EE70-402C6A7013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16E03CE2-1737-A075-357D-90C85449F6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236804-4892-01EB-2738-B3712FD1D799}"/>
              </a:ext>
            </a:extLst>
          </p:cNvPr>
          <p:cNvSpPr>
            <a:spLocks noGrp="1"/>
          </p:cNvSpPr>
          <p:nvPr>
            <p:ph type="title"/>
          </p:nvPr>
        </p:nvSpPr>
        <p:spPr>
          <a:xfrm>
            <a:off x="686834" y="1153572"/>
            <a:ext cx="3200400" cy="4461163"/>
          </a:xfrm>
        </p:spPr>
        <p:txBody>
          <a:bodyPr>
            <a:normAutofit/>
          </a:bodyPr>
          <a:lstStyle/>
          <a:p>
            <a:r>
              <a:rPr lang="el-GR" b="1" dirty="0">
                <a:solidFill>
                  <a:srgbClr val="FFFFFF"/>
                </a:solidFill>
                <a:latin typeface="+mn-lt"/>
              </a:rPr>
              <a:t>Πολιτισμός και ψηφιακή αφήγηση</a:t>
            </a:r>
            <a:endParaRPr lang="en-US" b="1" dirty="0">
              <a:solidFill>
                <a:srgbClr val="FFFFFF"/>
              </a:solidFill>
              <a:latin typeface="+mn-lt"/>
            </a:endParaRPr>
          </a:p>
        </p:txBody>
      </p:sp>
      <p:sp>
        <p:nvSpPr>
          <p:cNvPr id="12" name="Arc 11">
            <a:extLst>
              <a:ext uri="{FF2B5EF4-FFF2-40B4-BE49-F238E27FC236}">
                <a16:creationId xmlns:a16="http://schemas.microsoft.com/office/drawing/2014/main" id="{6CD36D8F-D5D5-72B0-BB70-CEFC35F973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1E45AD0-BCE9-8F04-9C99-9411AEF8F10B}"/>
              </a:ext>
            </a:extLst>
          </p:cNvPr>
          <p:cNvSpPr>
            <a:spLocks noGrp="1"/>
          </p:cNvSpPr>
          <p:nvPr>
            <p:ph idx="1"/>
          </p:nvPr>
        </p:nvSpPr>
        <p:spPr>
          <a:xfrm>
            <a:off x="4447308" y="591344"/>
            <a:ext cx="6906491" cy="5585619"/>
          </a:xfrm>
        </p:spPr>
        <p:txBody>
          <a:bodyPr anchor="ctr">
            <a:normAutofit/>
          </a:bodyPr>
          <a:lstStyle/>
          <a:p>
            <a:pPr lvl="0"/>
            <a:r>
              <a:rPr lang="el-GR" b="1" dirty="0"/>
              <a:t>Ψηφιακή Αφήγηση (</a:t>
            </a:r>
            <a:r>
              <a:rPr lang="en-GB" b="1" dirty="0"/>
              <a:t>Digital Storytelling</a:t>
            </a:r>
            <a:r>
              <a:rPr lang="el-GR" b="1" dirty="0"/>
              <a:t>)</a:t>
            </a:r>
            <a:r>
              <a:rPr lang="el-GR" dirty="0"/>
              <a:t>: Η χρήση ψηφιακών μέσων, όπως βίντεο, ήχος, εικόνες και κείμενο, για τη δημιουργία και παρουσίαση ιστοριών που συνδέονται με την πολιτιστική κληρονομιά.</a:t>
            </a:r>
            <a:endParaRPr lang="en-GB" dirty="0"/>
          </a:p>
          <a:p>
            <a:pPr lvl="0"/>
            <a:r>
              <a:rPr lang="el-GR" b="1" dirty="0"/>
              <a:t>Ψηφιακή Διατήρηση (</a:t>
            </a:r>
            <a:r>
              <a:rPr lang="en-GB" b="1" dirty="0"/>
              <a:t>Digital Preservation</a:t>
            </a:r>
            <a:r>
              <a:rPr lang="el-GR" b="1" dirty="0"/>
              <a:t>)</a:t>
            </a:r>
            <a:r>
              <a:rPr lang="el-GR" dirty="0"/>
              <a:t>: Η διαδικασία διατήρησης και προστασίας ψηφιακών αντικειμένων, ώστε να παραμείνουν προσβάσιμα και αναγνώσιμα στο μέλλον.</a:t>
            </a:r>
            <a:endParaRPr lang="en-GB" dirty="0"/>
          </a:p>
        </p:txBody>
      </p:sp>
    </p:spTree>
    <p:extLst>
      <p:ext uri="{BB962C8B-B14F-4D97-AF65-F5344CB8AC3E}">
        <p14:creationId xmlns:p14="http://schemas.microsoft.com/office/powerpoint/2010/main" val="337318650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536485E-C7E4-76B1-C425-6446EB29378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3A54F93-5651-105F-7FAB-AA678405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827C8D-C3EA-DCB5-ECB3-C6F6A320C8EE}"/>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Παραδείγματα</a:t>
            </a:r>
            <a:r>
              <a:rPr lang="el-GR" sz="5400" dirty="0"/>
              <a:t> </a:t>
            </a:r>
            <a:endParaRPr lang="en-US" sz="5400" dirty="0"/>
          </a:p>
        </p:txBody>
      </p:sp>
      <p:sp>
        <p:nvSpPr>
          <p:cNvPr id="10" name="sketch line">
            <a:extLst>
              <a:ext uri="{FF2B5EF4-FFF2-40B4-BE49-F238E27FC236}">
                <a16:creationId xmlns:a16="http://schemas.microsoft.com/office/drawing/2014/main" id="{6C3C24E2-EDA1-AF75-BF95-B2CEBF7177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8284622-F353-476C-B833-703BE45C076B}"/>
              </a:ext>
            </a:extLst>
          </p:cNvPr>
          <p:cNvSpPr>
            <a:spLocks noGrp="1"/>
          </p:cNvSpPr>
          <p:nvPr>
            <p:ph idx="1"/>
          </p:nvPr>
        </p:nvSpPr>
        <p:spPr>
          <a:xfrm>
            <a:off x="838200" y="1690688"/>
            <a:ext cx="10515600" cy="4807648"/>
          </a:xfrm>
        </p:spPr>
        <p:txBody>
          <a:bodyPr>
            <a:normAutofit/>
          </a:bodyPr>
          <a:lstStyle/>
          <a:p>
            <a:pPr marL="0" indent="0">
              <a:buNone/>
            </a:pPr>
            <a:r>
              <a:rPr lang="el-GR" b="1" dirty="0"/>
              <a:t>Ψηφιακή Διατήρηση Πολιτιστικής Κληρονομιάς</a:t>
            </a:r>
            <a:endParaRPr lang="en-GB" dirty="0"/>
          </a:p>
          <a:p>
            <a:pPr lvl="0"/>
            <a:r>
              <a:rPr lang="en-GB" b="1" dirty="0" err="1"/>
              <a:t>SearchCulture</a:t>
            </a:r>
            <a:r>
              <a:rPr lang="el-GR" b="1" dirty="0"/>
              <a:t>.</a:t>
            </a:r>
            <a:r>
              <a:rPr lang="en-GB" b="1" dirty="0"/>
              <a:t>gr</a:t>
            </a:r>
            <a:r>
              <a:rPr lang="el-GR" dirty="0"/>
              <a:t>: Η πλατφόρμα αυτή συγκεντρώνει και παρέχει πρόσβαση σε ψηφιοποιημένα πολιτιστικά αγαθά από ελληνικούς φορείς, ενισχύοντας την προσβασιμότητα και την αξιοποίηση της πολιτιστικής κληρονομιάς. </a:t>
            </a:r>
            <a:endParaRPr lang="en-GB" dirty="0"/>
          </a:p>
          <a:p>
            <a:pPr lvl="0"/>
            <a:r>
              <a:rPr lang="en-GB" b="1" dirty="0"/>
              <a:t>Ancestors Portal</a:t>
            </a:r>
            <a:r>
              <a:rPr lang="el-GR" dirty="0"/>
              <a:t>: Μια πλατφόρμα που παρέχει πρόσβαση σε γενεαλογικά και αρχειακά δεδομένα από τα Ιταλικά Κρατικά Αρχεία, διευκολύνοντας την έρευνα οικογενειακής και ατομικής ιστορίας.  </a:t>
            </a:r>
            <a:endParaRPr lang="en-GB" dirty="0"/>
          </a:p>
          <a:p>
            <a:endParaRPr lang="en-US" sz="2200" dirty="0"/>
          </a:p>
        </p:txBody>
      </p:sp>
    </p:spTree>
    <p:extLst>
      <p:ext uri="{BB962C8B-B14F-4D97-AF65-F5344CB8AC3E}">
        <p14:creationId xmlns:p14="http://schemas.microsoft.com/office/powerpoint/2010/main" val="18252872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26BE113-7C2F-007F-0F39-3CC35E31BEC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F6F30AA-FC57-2438-6920-357C5A79EA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6ED61F56-1728-7D5D-3956-2AA068CE00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2C7398-0EC4-A66A-50D5-D180F07B73BB}"/>
              </a:ext>
            </a:extLst>
          </p:cNvPr>
          <p:cNvSpPr>
            <a:spLocks noGrp="1"/>
          </p:cNvSpPr>
          <p:nvPr>
            <p:ph type="title"/>
          </p:nvPr>
        </p:nvSpPr>
        <p:spPr>
          <a:xfrm>
            <a:off x="686834" y="1153572"/>
            <a:ext cx="3200400" cy="4461163"/>
          </a:xfrm>
        </p:spPr>
        <p:txBody>
          <a:bodyPr>
            <a:normAutofit/>
          </a:bodyPr>
          <a:lstStyle/>
          <a:p>
            <a:r>
              <a:rPr lang="el-GR" b="1" dirty="0">
                <a:solidFill>
                  <a:srgbClr val="FFFFFF"/>
                </a:solidFill>
                <a:latin typeface="+mn-lt"/>
              </a:rPr>
              <a:t>Πολιτισμός και ψηφιακή τέχνη</a:t>
            </a:r>
            <a:endParaRPr lang="en-US" b="1" dirty="0">
              <a:solidFill>
                <a:srgbClr val="FFFFFF"/>
              </a:solidFill>
              <a:latin typeface="+mn-lt"/>
            </a:endParaRPr>
          </a:p>
        </p:txBody>
      </p:sp>
      <p:sp>
        <p:nvSpPr>
          <p:cNvPr id="12" name="Arc 11">
            <a:extLst>
              <a:ext uri="{FF2B5EF4-FFF2-40B4-BE49-F238E27FC236}">
                <a16:creationId xmlns:a16="http://schemas.microsoft.com/office/drawing/2014/main" id="{42531CE7-2D81-7B05-3D55-909965FC7E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24A441B-8C9F-1A75-CBF0-B42721BE1CBE}"/>
              </a:ext>
            </a:extLst>
          </p:cNvPr>
          <p:cNvSpPr>
            <a:spLocks noGrp="1"/>
          </p:cNvSpPr>
          <p:nvPr>
            <p:ph idx="1"/>
          </p:nvPr>
        </p:nvSpPr>
        <p:spPr>
          <a:xfrm>
            <a:off x="4447308" y="591344"/>
            <a:ext cx="6906491" cy="5585619"/>
          </a:xfrm>
        </p:spPr>
        <p:txBody>
          <a:bodyPr anchor="ctr">
            <a:normAutofit fontScale="92500" lnSpcReduction="10000"/>
          </a:bodyPr>
          <a:lstStyle/>
          <a:p>
            <a:r>
              <a:rPr lang="el-GR" b="1" dirty="0"/>
              <a:t>Ψηφιακή Τέχνη (</a:t>
            </a:r>
            <a:r>
              <a:rPr lang="en-GB" b="1" dirty="0"/>
              <a:t>Digital Art</a:t>
            </a:r>
            <a:r>
              <a:rPr lang="el-GR" b="1" dirty="0"/>
              <a:t>)</a:t>
            </a:r>
            <a:r>
              <a:rPr lang="el-GR" dirty="0"/>
              <a:t>: Η δημιουργία καλλιτεχνικών έργων μέσω ψηφιακών μέσων, όπως υπολογιστές, λογισμικό και ψηφιακές συσκευές.</a:t>
            </a:r>
            <a:endParaRPr lang="en-GB" dirty="0"/>
          </a:p>
          <a:p>
            <a:pPr lvl="0"/>
            <a:r>
              <a:rPr lang="en-GB" b="1" dirty="0"/>
              <a:t>NFTs</a:t>
            </a:r>
            <a:r>
              <a:rPr lang="el-GR" b="1" dirty="0"/>
              <a:t> (</a:t>
            </a:r>
            <a:r>
              <a:rPr lang="en-GB" b="1" dirty="0"/>
              <a:t>Non</a:t>
            </a:r>
            <a:r>
              <a:rPr lang="el-GR" b="1" dirty="0"/>
              <a:t>-</a:t>
            </a:r>
            <a:r>
              <a:rPr lang="en-GB" b="1" dirty="0"/>
              <a:t>Fungible Tokens</a:t>
            </a:r>
            <a:r>
              <a:rPr lang="el-GR" b="1" dirty="0"/>
              <a:t>)</a:t>
            </a:r>
            <a:r>
              <a:rPr lang="el-GR" dirty="0"/>
              <a:t>: Ψηφιακά πιστοποιητικά ιδιοκτησίας για μοναδικά ψηφιακά αντικείμενα, όπως έργα τέχνης, που χρησιμοποιούν τεχνολογία </a:t>
            </a:r>
            <a:r>
              <a:rPr lang="en-GB" dirty="0"/>
              <a:t>blockchain</a:t>
            </a:r>
            <a:r>
              <a:rPr lang="el-GR" dirty="0"/>
              <a:t> για την επαλήθευση της αυθεντικότητας και της ιδιοκτησίας.</a:t>
            </a:r>
            <a:endParaRPr lang="en-GB" dirty="0"/>
          </a:p>
          <a:p>
            <a:pPr lvl="0"/>
            <a:r>
              <a:rPr lang="el-GR" b="1" dirty="0"/>
              <a:t>Διαδικτυακή Καλλιτεχνική Συνεργασία</a:t>
            </a:r>
            <a:r>
              <a:rPr lang="el-GR" dirty="0"/>
              <a:t>: Η συνεργασία καλλιτεχνών από διάφορες γεωγραφικές περιοχές μέσω διαδικτυακών πλατφορμών, επιτρέποντας τη δημιουργία και την ανταλλαγή έργων τέχνης σε παγκόσμιο επίπεδο.</a:t>
            </a:r>
            <a:endParaRPr lang="en-GB" dirty="0"/>
          </a:p>
          <a:p>
            <a:pPr lvl="0"/>
            <a:endParaRPr lang="en-GB" dirty="0"/>
          </a:p>
        </p:txBody>
      </p:sp>
    </p:spTree>
    <p:extLst>
      <p:ext uri="{BB962C8B-B14F-4D97-AF65-F5344CB8AC3E}">
        <p14:creationId xmlns:p14="http://schemas.microsoft.com/office/powerpoint/2010/main" val="3513786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1B03077-3B51-C5D1-A7A2-0B510262E34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9318B9-19DA-23C7-5067-0354FF45D0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5BE3D0-C5D5-2C6E-CC7E-FFD3FA8465A1}"/>
              </a:ext>
            </a:extLst>
          </p:cNvPr>
          <p:cNvSpPr>
            <a:spLocks noGrp="1"/>
          </p:cNvSpPr>
          <p:nvPr>
            <p:ph type="title"/>
          </p:nvPr>
        </p:nvSpPr>
        <p:spPr>
          <a:xfrm>
            <a:off x="838200" y="365125"/>
            <a:ext cx="10515600" cy="1325563"/>
          </a:xfrm>
        </p:spPr>
        <p:txBody>
          <a:bodyPr>
            <a:normAutofit/>
          </a:bodyPr>
          <a:lstStyle/>
          <a:p>
            <a:pPr algn="ctr"/>
            <a:r>
              <a:rPr lang="el-GR" b="1" dirty="0"/>
              <a:t>Μετάβαση από Παραδοσιακές Μορφές Τέχνης σε Ψηφιακές</a:t>
            </a:r>
            <a:endParaRPr lang="en-GB" dirty="0"/>
          </a:p>
        </p:txBody>
      </p:sp>
      <p:sp>
        <p:nvSpPr>
          <p:cNvPr id="10" name="sketch line">
            <a:extLst>
              <a:ext uri="{FF2B5EF4-FFF2-40B4-BE49-F238E27FC236}">
                <a16:creationId xmlns:a16="http://schemas.microsoft.com/office/drawing/2014/main" id="{D2C5E564-D424-255D-18ED-9DACC9C845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3672355-1C02-6E45-6BFB-682DEA9E8958}"/>
              </a:ext>
            </a:extLst>
          </p:cNvPr>
          <p:cNvSpPr>
            <a:spLocks noGrp="1"/>
          </p:cNvSpPr>
          <p:nvPr>
            <p:ph idx="1"/>
          </p:nvPr>
        </p:nvSpPr>
        <p:spPr>
          <a:xfrm>
            <a:off x="838200" y="1929384"/>
            <a:ext cx="10515600" cy="4251960"/>
          </a:xfrm>
        </p:spPr>
        <p:txBody>
          <a:bodyPr>
            <a:normAutofit/>
          </a:bodyPr>
          <a:lstStyle/>
          <a:p>
            <a:pPr marL="0" indent="0">
              <a:buNone/>
            </a:pPr>
            <a:r>
              <a:rPr lang="el-GR" b="1" dirty="0"/>
              <a:t>2. Ζωγραφική</a:t>
            </a:r>
            <a:endParaRPr lang="en-GB" dirty="0"/>
          </a:p>
          <a:p>
            <a:r>
              <a:rPr lang="el-GR" dirty="0"/>
              <a:t>Η ψηφιακή ζωγραφική έχει αναδειχθεί μέσω νέων τεχνολογικών εργαλείων, επιτρέποντας στους καλλιτέχνες να δημιουργούν έργα τέχνης χωρίς τη χρήση παραδοσιακών υλικών, ακόμα και στο εικονικό τοπίο. Αυτή η δυνατότητα έχει ανοίξει δρόμους για πειραματισμό και δημιουργικότητα, ενώ παράλληλα έχει διευκολύνει την αποθήκευση και διανομή των έργων.</a:t>
            </a:r>
            <a:endParaRPr lang="en-GB" dirty="0"/>
          </a:p>
        </p:txBody>
      </p:sp>
    </p:spTree>
    <p:extLst>
      <p:ext uri="{BB962C8B-B14F-4D97-AF65-F5344CB8AC3E}">
        <p14:creationId xmlns:p14="http://schemas.microsoft.com/office/powerpoint/2010/main" val="63690075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A053912-F72C-3187-6117-B6388B65E13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C19D296-CA81-1D71-DAD7-CD1ACD7EE1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974FD2-7974-67CA-61F1-41747835AF66}"/>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Παραδείγματα</a:t>
            </a:r>
            <a:r>
              <a:rPr lang="el-GR" sz="5400" dirty="0"/>
              <a:t> </a:t>
            </a:r>
            <a:endParaRPr lang="en-US" sz="5400" dirty="0"/>
          </a:p>
        </p:txBody>
      </p:sp>
      <p:sp>
        <p:nvSpPr>
          <p:cNvPr id="10" name="sketch line">
            <a:extLst>
              <a:ext uri="{FF2B5EF4-FFF2-40B4-BE49-F238E27FC236}">
                <a16:creationId xmlns:a16="http://schemas.microsoft.com/office/drawing/2014/main" id="{FD333DAC-C7E8-A095-0409-7F6CDB6EBA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6390CAD-6854-D7B6-9B99-A946692DF2DB}"/>
              </a:ext>
            </a:extLst>
          </p:cNvPr>
          <p:cNvSpPr>
            <a:spLocks noGrp="1"/>
          </p:cNvSpPr>
          <p:nvPr>
            <p:ph idx="1"/>
          </p:nvPr>
        </p:nvSpPr>
        <p:spPr>
          <a:xfrm>
            <a:off x="838200" y="1690688"/>
            <a:ext cx="10515600" cy="4807648"/>
          </a:xfrm>
        </p:spPr>
        <p:txBody>
          <a:bodyPr>
            <a:normAutofit/>
          </a:bodyPr>
          <a:lstStyle/>
          <a:p>
            <a:pPr lvl="0"/>
            <a:r>
              <a:rPr lang="en-GB" b="1" dirty="0" err="1"/>
              <a:t>Yatreda</a:t>
            </a:r>
            <a:r>
              <a:rPr lang="el-GR" dirty="0"/>
              <a:t>: Ένα οικογενειακό καλλιτεχνικό συλλογικό έργο που επικεντρώνεται στην ιστορία της Αιθιοπίας μέσω </a:t>
            </a:r>
            <a:r>
              <a:rPr lang="en-GB" dirty="0"/>
              <a:t>NFTs</a:t>
            </a:r>
            <a:r>
              <a:rPr lang="el-GR" dirty="0"/>
              <a:t>, συνδυάζοντας παραδοσιακές αφηγήσεις με σύγχρονη τεχνολογία. </a:t>
            </a:r>
            <a:r>
              <a:rPr lang="el-GR" u="sng" dirty="0"/>
              <a:t> </a:t>
            </a:r>
            <a:endParaRPr lang="en-GB" dirty="0"/>
          </a:p>
          <a:p>
            <a:pPr lvl="0"/>
            <a:r>
              <a:rPr lang="en-GB" b="1" dirty="0" err="1"/>
              <a:t>teamLab</a:t>
            </a:r>
            <a:r>
              <a:rPr lang="el-GR" dirty="0"/>
              <a:t>: Ιαπωνική καλλιτεχνική ομάδα που δημιουργεί διαδραστικές ψηφιακές εγκαταστάσεις, επιτρέποντας στο κοινό να συμμετέχει ενεργά στη δημιουργία του έργου. </a:t>
            </a:r>
            <a:endParaRPr lang="en-GB" dirty="0"/>
          </a:p>
          <a:p>
            <a:pPr lvl="0"/>
            <a:r>
              <a:rPr lang="en-GB" b="1" dirty="0"/>
              <a:t>Micah Johnson</a:t>
            </a:r>
            <a:r>
              <a:rPr lang="el-GR" dirty="0"/>
              <a:t>: Ο πρώην παίκτης του μπέιζμπολ που δημιούργησε τον χαρακτήρα "</a:t>
            </a:r>
            <a:r>
              <a:rPr lang="en-GB" dirty="0"/>
              <a:t>Aku</a:t>
            </a:r>
            <a:r>
              <a:rPr lang="el-GR" dirty="0"/>
              <a:t>", έναν ψηφιακό εξερευνητή, ως μέρος του έργου του στον κόσμο των </a:t>
            </a:r>
            <a:r>
              <a:rPr lang="en-GB" dirty="0"/>
              <a:t>NFTs</a:t>
            </a:r>
            <a:r>
              <a:rPr lang="el-GR" dirty="0"/>
              <a:t>.</a:t>
            </a:r>
            <a:endParaRPr lang="en-GB" dirty="0"/>
          </a:p>
          <a:p>
            <a:endParaRPr lang="en-US" sz="2200" dirty="0"/>
          </a:p>
        </p:txBody>
      </p:sp>
    </p:spTree>
    <p:extLst>
      <p:ext uri="{BB962C8B-B14F-4D97-AF65-F5344CB8AC3E}">
        <p14:creationId xmlns:p14="http://schemas.microsoft.com/office/powerpoint/2010/main" val="364467693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3D45553-71CE-0DF4-18E6-05C9BFE319F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A59ACA5-6BF6-B551-0742-C6515825A3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C2FE5410-4838-CEAB-A070-33FBC0ACC2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8756086-54E7-3559-9AF4-9A05C46F88C5}"/>
              </a:ext>
            </a:extLst>
          </p:cNvPr>
          <p:cNvSpPr>
            <a:spLocks noGrp="1"/>
          </p:cNvSpPr>
          <p:nvPr>
            <p:ph type="title"/>
          </p:nvPr>
        </p:nvSpPr>
        <p:spPr>
          <a:xfrm>
            <a:off x="686834" y="1153572"/>
            <a:ext cx="3200400" cy="4461163"/>
          </a:xfrm>
        </p:spPr>
        <p:txBody>
          <a:bodyPr>
            <a:normAutofit/>
          </a:bodyPr>
          <a:lstStyle/>
          <a:p>
            <a:r>
              <a:rPr lang="el-GR" b="1" dirty="0">
                <a:solidFill>
                  <a:srgbClr val="FFFFFF"/>
                </a:solidFill>
                <a:latin typeface="+mn-lt"/>
              </a:rPr>
              <a:t>Διαπολιτισμική επικοινωνία στον ψηφιακό κόσμο</a:t>
            </a:r>
            <a:endParaRPr lang="en-US" b="1" dirty="0">
              <a:solidFill>
                <a:srgbClr val="FFFFFF"/>
              </a:solidFill>
              <a:latin typeface="+mn-lt"/>
            </a:endParaRPr>
          </a:p>
        </p:txBody>
      </p:sp>
      <p:sp>
        <p:nvSpPr>
          <p:cNvPr id="12" name="Arc 11">
            <a:extLst>
              <a:ext uri="{FF2B5EF4-FFF2-40B4-BE49-F238E27FC236}">
                <a16:creationId xmlns:a16="http://schemas.microsoft.com/office/drawing/2014/main" id="{31DDA41C-4693-0C02-C27F-03F5C5B462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8081ADD-F48D-AA6A-B5A3-B8A727B2DEEB}"/>
              </a:ext>
            </a:extLst>
          </p:cNvPr>
          <p:cNvSpPr>
            <a:spLocks noGrp="1"/>
          </p:cNvSpPr>
          <p:nvPr>
            <p:ph idx="1"/>
          </p:nvPr>
        </p:nvSpPr>
        <p:spPr>
          <a:xfrm>
            <a:off x="4447308" y="591344"/>
            <a:ext cx="6906491" cy="5585619"/>
          </a:xfrm>
        </p:spPr>
        <p:txBody>
          <a:bodyPr anchor="ctr">
            <a:normAutofit fontScale="92500" lnSpcReduction="10000"/>
          </a:bodyPr>
          <a:lstStyle/>
          <a:p>
            <a:pPr lvl="0"/>
            <a:r>
              <a:rPr lang="el-GR" b="1" dirty="0"/>
              <a:t>Διαπολιτισμική Επικοινωνία</a:t>
            </a:r>
            <a:r>
              <a:rPr lang="el-GR" dirty="0"/>
              <a:t>: Η διαδικασία ανταλλαγής πληροφοριών μεταξύ ατόμων ή ομάδων από διαφορετικούς πολιτισμούς, λαμβάνοντας υπόψη τις πολιτισμικές διαφορές και προσαρμόζοντας τις επικοινωνιακές στρατηγικές αναλόγως.</a:t>
            </a:r>
            <a:endParaRPr lang="en-GB" dirty="0"/>
          </a:p>
          <a:p>
            <a:pPr lvl="0"/>
            <a:r>
              <a:rPr lang="el-GR" b="1" dirty="0"/>
              <a:t>Πολιτισμικά Εμπόδια</a:t>
            </a:r>
            <a:r>
              <a:rPr lang="el-GR" dirty="0"/>
              <a:t>: Διαφορές στις αξίες, τις πεποιθήσεις, τις συμπεριφορές και τις επικοινωνιακές πρακτικές ίσως προκαλέσουν παρανοήσεις ή συγκρούσεις στην επικοινωνία μεταξύ ατόμων από διαφορετικούς πολιτισμούς.</a:t>
            </a:r>
            <a:endParaRPr lang="en-GB" dirty="0"/>
          </a:p>
          <a:p>
            <a:pPr lvl="0"/>
            <a:r>
              <a:rPr lang="el-GR" b="1" dirty="0"/>
              <a:t>Γλωσσικά Εμπόδια</a:t>
            </a:r>
            <a:r>
              <a:rPr lang="el-GR" dirty="0"/>
              <a:t>: Διαφορές στη γλώσσα ή στην κατανόηση της γλώσσας μπορεί να επηρεάσουν την αποτελεσματικότητα της επικοινωνίας.</a:t>
            </a:r>
            <a:endParaRPr lang="en-GB" dirty="0"/>
          </a:p>
          <a:p>
            <a:pPr lvl="0"/>
            <a:endParaRPr lang="en-GB" dirty="0"/>
          </a:p>
        </p:txBody>
      </p:sp>
    </p:spTree>
    <p:extLst>
      <p:ext uri="{BB962C8B-B14F-4D97-AF65-F5344CB8AC3E}">
        <p14:creationId xmlns:p14="http://schemas.microsoft.com/office/powerpoint/2010/main" val="126005895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3CB0CBE-FF96-CFFE-FEB0-43260A5F591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F83817C-A91B-D33B-B9CE-8B47D2056E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D30E22-162D-B0D7-4E1E-AA3140804F5F}"/>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Παραδείγματα</a:t>
            </a:r>
            <a:r>
              <a:rPr lang="el-GR" sz="5400" dirty="0"/>
              <a:t> </a:t>
            </a:r>
            <a:endParaRPr lang="en-US" sz="5400" dirty="0"/>
          </a:p>
        </p:txBody>
      </p:sp>
      <p:sp>
        <p:nvSpPr>
          <p:cNvPr id="10" name="sketch line">
            <a:extLst>
              <a:ext uri="{FF2B5EF4-FFF2-40B4-BE49-F238E27FC236}">
                <a16:creationId xmlns:a16="http://schemas.microsoft.com/office/drawing/2014/main" id="{75C4180D-BBA2-9A23-43C7-7CE58AC9BD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75D1363-05DC-53D7-2B3B-FF868C30CE7F}"/>
              </a:ext>
            </a:extLst>
          </p:cNvPr>
          <p:cNvSpPr>
            <a:spLocks noGrp="1"/>
          </p:cNvSpPr>
          <p:nvPr>
            <p:ph idx="1"/>
          </p:nvPr>
        </p:nvSpPr>
        <p:spPr>
          <a:xfrm>
            <a:off x="838200" y="1690688"/>
            <a:ext cx="10515600" cy="4807648"/>
          </a:xfrm>
        </p:spPr>
        <p:txBody>
          <a:bodyPr>
            <a:normAutofit/>
          </a:bodyPr>
          <a:lstStyle/>
          <a:p>
            <a:pPr marL="0" indent="0">
              <a:buNone/>
            </a:pPr>
            <a:r>
              <a:rPr lang="el-GR" b="1" dirty="0"/>
              <a:t>Εργαλεία για Αποτελεσματική Επικοινωνία</a:t>
            </a:r>
            <a:endParaRPr lang="en-GB" dirty="0"/>
          </a:p>
          <a:p>
            <a:pPr lvl="0"/>
            <a:r>
              <a:rPr lang="el-GR" b="1" dirty="0"/>
              <a:t>Μεταφραστικά Εργαλεία</a:t>
            </a:r>
            <a:r>
              <a:rPr lang="el-GR" dirty="0"/>
              <a:t>: βοηθούν στην υπέρβαση γλωσσικών φραγμάτων, επιτρέποντας την επικοινωνία σε πραγματικό χρόνο μεταξύ ατόμων που μιλούν διαφορετικές γλώσσες.</a:t>
            </a:r>
            <a:endParaRPr lang="en-GB" dirty="0"/>
          </a:p>
          <a:p>
            <a:pPr lvl="0"/>
            <a:r>
              <a:rPr lang="el-GR" b="1" dirty="0"/>
              <a:t>Πλατφόρμες Συνεργασίας</a:t>
            </a:r>
            <a:r>
              <a:rPr lang="el-GR" dirty="0"/>
              <a:t>: Εργαλεία όπως το </a:t>
            </a:r>
            <a:r>
              <a:rPr lang="en-GB" dirty="0"/>
              <a:t>Slack</a:t>
            </a:r>
            <a:r>
              <a:rPr lang="el-GR" dirty="0"/>
              <a:t>, το </a:t>
            </a:r>
            <a:r>
              <a:rPr lang="en-GB" dirty="0"/>
              <a:t>Microsoft Teams</a:t>
            </a:r>
            <a:r>
              <a:rPr lang="el-GR" dirty="0"/>
              <a:t> και το </a:t>
            </a:r>
            <a:r>
              <a:rPr lang="en-GB" dirty="0"/>
              <a:t>Zoom</a:t>
            </a:r>
            <a:r>
              <a:rPr lang="el-GR" dirty="0"/>
              <a:t> διευκολύνουν την επικοινωνία και τη συνεργασία σε διεθνείς ομάδες, επιτρέποντας την ανταλλαγή ιδεών και την επίλυση προβλημάτων σε πραγματικό χρόνο.</a:t>
            </a:r>
            <a:endParaRPr lang="en-GB" dirty="0"/>
          </a:p>
          <a:p>
            <a:endParaRPr lang="en-US" sz="2200" dirty="0"/>
          </a:p>
        </p:txBody>
      </p:sp>
    </p:spTree>
    <p:extLst>
      <p:ext uri="{BB962C8B-B14F-4D97-AF65-F5344CB8AC3E}">
        <p14:creationId xmlns:p14="http://schemas.microsoft.com/office/powerpoint/2010/main" val="69109558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FECCD1F-0AB3-84F4-77F5-55FB0F49FCF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FDA1434-4556-8A04-3F5C-9BB3FB57A5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72C2B1C-29CB-62FF-1A1E-7364A54A7246}"/>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Προκλήσεις</a:t>
            </a:r>
            <a:r>
              <a:rPr lang="el-GR" sz="5400" dirty="0"/>
              <a:t> </a:t>
            </a:r>
            <a:endParaRPr lang="en-US" sz="5400" dirty="0"/>
          </a:p>
        </p:txBody>
      </p:sp>
      <p:sp>
        <p:nvSpPr>
          <p:cNvPr id="10" name="sketch line">
            <a:extLst>
              <a:ext uri="{FF2B5EF4-FFF2-40B4-BE49-F238E27FC236}">
                <a16:creationId xmlns:a16="http://schemas.microsoft.com/office/drawing/2014/main" id="{8A11EE6D-707A-7035-4EE4-9A77DD0958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61F44FA-97B4-1D57-2AC4-BE3E651A4ADA}"/>
              </a:ext>
            </a:extLst>
          </p:cNvPr>
          <p:cNvSpPr>
            <a:spLocks noGrp="1"/>
          </p:cNvSpPr>
          <p:nvPr>
            <p:ph idx="1"/>
          </p:nvPr>
        </p:nvSpPr>
        <p:spPr>
          <a:xfrm>
            <a:off x="838200" y="1690688"/>
            <a:ext cx="10515600" cy="4807648"/>
          </a:xfrm>
        </p:spPr>
        <p:txBody>
          <a:bodyPr>
            <a:normAutofit lnSpcReduction="10000"/>
          </a:bodyPr>
          <a:lstStyle/>
          <a:p>
            <a:pPr lvl="0"/>
            <a:r>
              <a:rPr lang="el-GR" b="1" dirty="0"/>
              <a:t>Εκπαίδευση Πολιτισμικής Ευαισθησίας</a:t>
            </a:r>
            <a:r>
              <a:rPr lang="el-GR" dirty="0"/>
              <a:t>: Προγράμματα εκπαίδευσης που εστιάζουν στην κατανόηση και τον σεβασμό των πολιτισμικών διαφορών μπορούν να μειώσουν τις παρανοήσεις και να ενισχύσουν τη συνεργασία σε πολυπολιτισμικά περιβάλλοντα.</a:t>
            </a:r>
            <a:endParaRPr lang="en-GB" dirty="0"/>
          </a:p>
          <a:p>
            <a:pPr lvl="0"/>
            <a:r>
              <a:rPr lang="el-GR" b="1" dirty="0"/>
              <a:t>Προσαρμογή Επικοινωνιακών Στρατηγικών</a:t>
            </a:r>
            <a:r>
              <a:rPr lang="el-GR" dirty="0"/>
              <a:t>: Η προσαρμογή του τρόπου επικοινωνίας (π.χ., τόνου, μορφής, περιεχομένου) σύμφωνα με τις πολιτισμικές προτιμήσεις του κοινού μπορεί να βελτιώσει την αποτελεσματικότητα της επικοινωνίας.</a:t>
            </a:r>
            <a:endParaRPr lang="en-GB" dirty="0"/>
          </a:p>
          <a:p>
            <a:pPr lvl="0"/>
            <a:r>
              <a:rPr lang="el-GR" b="1" dirty="0"/>
              <a:t>Εκπαίδευση σε </a:t>
            </a:r>
            <a:r>
              <a:rPr lang="el-GR" b="1" dirty="0" err="1"/>
              <a:t>Πολυγλωσσικό</a:t>
            </a:r>
            <a:r>
              <a:rPr lang="el-GR" b="1" dirty="0"/>
              <a:t> Περιβάλλον</a:t>
            </a:r>
            <a:r>
              <a:rPr lang="el-GR" dirty="0"/>
              <a:t>: Η εκπαίδευση ατόμων σε </a:t>
            </a:r>
            <a:r>
              <a:rPr lang="el-GR" dirty="0" err="1"/>
              <a:t>πολυγλωσσικά</a:t>
            </a:r>
            <a:r>
              <a:rPr lang="el-GR" dirty="0"/>
              <a:t> περιβάλλοντα μπορεί να ενισχύσει την ικανότητά τους να επικοινωνούν αποτελεσματικά σε διεθνείς και πολυπολιτισμικές καταστάσεις.</a:t>
            </a:r>
            <a:endParaRPr lang="en-GB" dirty="0"/>
          </a:p>
          <a:p>
            <a:endParaRPr lang="en-US" sz="2200" dirty="0"/>
          </a:p>
        </p:txBody>
      </p:sp>
    </p:spTree>
    <p:extLst>
      <p:ext uri="{BB962C8B-B14F-4D97-AF65-F5344CB8AC3E}">
        <p14:creationId xmlns:p14="http://schemas.microsoft.com/office/powerpoint/2010/main" val="304682220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40D2CDB-EFCB-FD97-341C-115AF2C649C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4BBECEB-3FAC-330B-4F63-0FD5E4E77E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405C86EF-ECB3-E546-050C-F9477241EF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F228BC9-D46F-5F3A-4655-E5DA7F9F6049}"/>
              </a:ext>
            </a:extLst>
          </p:cNvPr>
          <p:cNvSpPr>
            <a:spLocks noGrp="1"/>
          </p:cNvSpPr>
          <p:nvPr>
            <p:ph type="title"/>
          </p:nvPr>
        </p:nvSpPr>
        <p:spPr>
          <a:xfrm>
            <a:off x="686834" y="1153572"/>
            <a:ext cx="3200400" cy="4461163"/>
          </a:xfrm>
        </p:spPr>
        <p:txBody>
          <a:bodyPr>
            <a:normAutofit/>
          </a:bodyPr>
          <a:lstStyle/>
          <a:p>
            <a:r>
              <a:rPr lang="el-GR" b="1" dirty="0">
                <a:solidFill>
                  <a:srgbClr val="FFFFFF"/>
                </a:solidFill>
                <a:latin typeface="+mn-lt"/>
              </a:rPr>
              <a:t>Πολιτιστική ταυτότητα και αλγόριθμοι</a:t>
            </a:r>
            <a:endParaRPr lang="en-US" b="1" dirty="0">
              <a:solidFill>
                <a:srgbClr val="FFFFFF"/>
              </a:solidFill>
              <a:latin typeface="+mn-lt"/>
            </a:endParaRPr>
          </a:p>
        </p:txBody>
      </p:sp>
      <p:sp>
        <p:nvSpPr>
          <p:cNvPr id="12" name="Arc 11">
            <a:extLst>
              <a:ext uri="{FF2B5EF4-FFF2-40B4-BE49-F238E27FC236}">
                <a16:creationId xmlns:a16="http://schemas.microsoft.com/office/drawing/2014/main" id="{5BE810D3-772E-FCE3-819C-144EE7AFE5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507EB87-9D1B-583E-329F-3DD43F35C2EE}"/>
              </a:ext>
            </a:extLst>
          </p:cNvPr>
          <p:cNvSpPr>
            <a:spLocks noGrp="1"/>
          </p:cNvSpPr>
          <p:nvPr>
            <p:ph idx="1"/>
          </p:nvPr>
        </p:nvSpPr>
        <p:spPr>
          <a:xfrm>
            <a:off x="4447308" y="591344"/>
            <a:ext cx="6906491" cy="5585619"/>
          </a:xfrm>
        </p:spPr>
        <p:txBody>
          <a:bodyPr anchor="ctr">
            <a:normAutofit fontScale="92500" lnSpcReduction="20000"/>
          </a:bodyPr>
          <a:lstStyle/>
          <a:p>
            <a:pPr lvl="0"/>
            <a:r>
              <a:rPr lang="el-GR" b="1" dirty="0"/>
              <a:t>Αλγόριθμοι και Πολιτιστική Ταυτότητα</a:t>
            </a:r>
            <a:r>
              <a:rPr lang="el-GR" dirty="0"/>
              <a:t>: Οι αλγόριθμοι που χρησιμοποιούνται σε ψηφιακές πλατφόρμες καθορίζουν το περιεχόμενο που προβάλλεται στους χρήστες, επηρεάζοντας έτσι την αντίληψη και την έκφραση της πολιτιστικής ταυτότητας.</a:t>
            </a:r>
            <a:endParaRPr lang="en-GB" dirty="0"/>
          </a:p>
          <a:p>
            <a:pPr lvl="0"/>
            <a:r>
              <a:rPr lang="el-GR" b="1" dirty="0"/>
              <a:t>Φίλτρα στα </a:t>
            </a:r>
            <a:r>
              <a:rPr lang="en-GB" b="1" dirty="0"/>
              <a:t>Social Media</a:t>
            </a:r>
            <a:r>
              <a:rPr lang="el-GR" dirty="0"/>
              <a:t>: Τα φίλτρα που εφαρμόζονται στα κοινωνικά δίκτυα προσαρμόζουν το περιεχόμενο που βλέπουν οι χρήστες, δημιουργώντας "φούσκες φίλτρων" που περιορίζουν την έκθεση σε διαφορετικές πολιτιστικές απόψεις.</a:t>
            </a:r>
            <a:endParaRPr lang="en-GB" dirty="0"/>
          </a:p>
          <a:p>
            <a:pPr lvl="0"/>
            <a:r>
              <a:rPr lang="el-GR" b="1" dirty="0"/>
              <a:t>Πολιτιστική Εκπροσώπηση σε </a:t>
            </a:r>
            <a:r>
              <a:rPr lang="en-GB" b="1" dirty="0"/>
              <a:t>Streaming Platforms</a:t>
            </a:r>
            <a:r>
              <a:rPr lang="el-GR" dirty="0"/>
              <a:t>: Η αναπαράσταση διαφορετικών πολιτισμών σε πλατφόρμες </a:t>
            </a:r>
            <a:r>
              <a:rPr lang="en-GB" dirty="0"/>
              <a:t>streaming</a:t>
            </a:r>
            <a:r>
              <a:rPr lang="el-GR" dirty="0"/>
              <a:t> επηρεάζει την κατανόηση και την εκτίμηση των πολιτιστικών ταυτοτήτων από το κοινό.</a:t>
            </a:r>
            <a:endParaRPr lang="en-GB" dirty="0"/>
          </a:p>
          <a:p>
            <a:pPr lvl="0"/>
            <a:endParaRPr lang="en-GB" dirty="0"/>
          </a:p>
        </p:txBody>
      </p:sp>
    </p:spTree>
    <p:extLst>
      <p:ext uri="{BB962C8B-B14F-4D97-AF65-F5344CB8AC3E}">
        <p14:creationId xmlns:p14="http://schemas.microsoft.com/office/powerpoint/2010/main" val="166165691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0C984-66DC-01B1-BBEE-3C95E23D7C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1E470E-CBA6-A353-B193-6CE7BEEF8155}"/>
              </a:ext>
            </a:extLst>
          </p:cNvPr>
          <p:cNvSpPr>
            <a:spLocks noGrp="1"/>
          </p:cNvSpPr>
          <p:nvPr>
            <p:ph type="title"/>
          </p:nvPr>
        </p:nvSpPr>
        <p:spPr>
          <a:xfrm>
            <a:off x="635000" y="640823"/>
            <a:ext cx="3418659" cy="5583148"/>
          </a:xfrm>
        </p:spPr>
        <p:txBody>
          <a:bodyPr anchor="ctr">
            <a:normAutofit/>
          </a:bodyPr>
          <a:lstStyle/>
          <a:p>
            <a:r>
              <a:rPr lang="el-GR" sz="5400" dirty="0"/>
              <a:t>Πολιτιστική ταυτότητα και αλγόριθμοι</a:t>
            </a:r>
            <a:endParaRPr lang="en-US" sz="5400" dirty="0"/>
          </a:p>
        </p:txBody>
      </p:sp>
      <p:graphicFrame>
        <p:nvGraphicFramePr>
          <p:cNvPr id="5" name="Content Placeholder 2">
            <a:extLst>
              <a:ext uri="{FF2B5EF4-FFF2-40B4-BE49-F238E27FC236}">
                <a16:creationId xmlns:a16="http://schemas.microsoft.com/office/drawing/2014/main" id="{5C8A1B64-6079-637F-3B36-DC15633CBFC3}"/>
              </a:ext>
            </a:extLst>
          </p:cNvPr>
          <p:cNvGraphicFramePr>
            <a:graphicFrameLocks noGrp="1"/>
          </p:cNvGraphicFramePr>
          <p:nvPr>
            <p:ph idx="1"/>
            <p:extLst>
              <p:ext uri="{D42A27DB-BD31-4B8C-83A1-F6EECF244321}">
                <p14:modId xmlns:p14="http://schemas.microsoft.com/office/powerpoint/2010/main" val="2460266466"/>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080853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6DC46F4-3773-22C1-A6BC-EBE656001AB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06A7FD-4E11-DB1A-E1AA-B8C69FB8A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6277E643-6E9B-19AF-DDDA-29E5FFB693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9F901C-A7E0-2133-BFA6-65AACEFC0579}"/>
              </a:ext>
            </a:extLst>
          </p:cNvPr>
          <p:cNvSpPr>
            <a:spLocks noGrp="1"/>
          </p:cNvSpPr>
          <p:nvPr>
            <p:ph type="title"/>
          </p:nvPr>
        </p:nvSpPr>
        <p:spPr>
          <a:xfrm>
            <a:off x="686834" y="1153572"/>
            <a:ext cx="3200400" cy="4461163"/>
          </a:xfrm>
        </p:spPr>
        <p:txBody>
          <a:bodyPr>
            <a:normAutofit/>
          </a:bodyPr>
          <a:lstStyle/>
          <a:p>
            <a:r>
              <a:rPr lang="el-GR" b="1" dirty="0">
                <a:solidFill>
                  <a:srgbClr val="FFFFFF"/>
                </a:solidFill>
                <a:latin typeface="+mn-lt"/>
              </a:rPr>
              <a:t>Πολιτιστική ταυτότητα και βιντεοπαιχνίδια</a:t>
            </a:r>
            <a:endParaRPr lang="en-US" b="1" dirty="0">
              <a:solidFill>
                <a:srgbClr val="FFFFFF"/>
              </a:solidFill>
              <a:latin typeface="+mn-lt"/>
            </a:endParaRPr>
          </a:p>
        </p:txBody>
      </p:sp>
      <p:sp>
        <p:nvSpPr>
          <p:cNvPr id="12" name="Arc 11">
            <a:extLst>
              <a:ext uri="{FF2B5EF4-FFF2-40B4-BE49-F238E27FC236}">
                <a16:creationId xmlns:a16="http://schemas.microsoft.com/office/drawing/2014/main" id="{4457B8B6-642D-D1C1-184A-109D9900B0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22F0284-5FE9-A0EC-C146-F26C72F12E0E}"/>
              </a:ext>
            </a:extLst>
          </p:cNvPr>
          <p:cNvSpPr>
            <a:spLocks noGrp="1"/>
          </p:cNvSpPr>
          <p:nvPr>
            <p:ph idx="1"/>
          </p:nvPr>
        </p:nvSpPr>
        <p:spPr>
          <a:xfrm>
            <a:off x="4447308" y="591344"/>
            <a:ext cx="6906491" cy="5585619"/>
          </a:xfrm>
        </p:spPr>
        <p:txBody>
          <a:bodyPr anchor="ctr">
            <a:normAutofit/>
          </a:bodyPr>
          <a:lstStyle/>
          <a:p>
            <a:pPr marL="0" indent="0">
              <a:buNone/>
            </a:pPr>
            <a:endParaRPr lang="el-GR" dirty="0"/>
          </a:p>
          <a:p>
            <a:pPr marL="0" indent="0">
              <a:buNone/>
            </a:pPr>
            <a:r>
              <a:rPr lang="el-GR" dirty="0"/>
              <a:t>Τα βιντεοπαιχνίδια είναι πολυδιάστατα πολιτιστικά τεχνουργήματα που συνδυάζουν τέχνη, τεχνολογία, αφήγηση και κοινωνική αλληλεπίδραση. Τα παιχνίδια τοποθετούνται στα όρια αρκετών επιστημονικών τομέων, και η μελέτη τους απαιτεί προσεγγίσεις που συνδυάζουν την ιστορική γνώση με τις «</a:t>
            </a:r>
            <a:r>
              <a:rPr lang="en-GB" dirty="0" err="1"/>
              <a:t>posthumanities</a:t>
            </a:r>
            <a:r>
              <a:rPr lang="el-GR" dirty="0"/>
              <a:t>» προσεγγίσεις </a:t>
            </a:r>
            <a:endParaRPr lang="en-GB" dirty="0"/>
          </a:p>
          <a:p>
            <a:pPr lvl="0"/>
            <a:endParaRPr lang="en-GB" dirty="0"/>
          </a:p>
        </p:txBody>
      </p:sp>
    </p:spTree>
    <p:extLst>
      <p:ext uri="{BB962C8B-B14F-4D97-AF65-F5344CB8AC3E}">
        <p14:creationId xmlns:p14="http://schemas.microsoft.com/office/powerpoint/2010/main" val="177060218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F35F47B-D4CC-5573-D5F6-C8CC0246401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4DF7A91-8643-F059-5F11-BC4904960B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127BD5-E778-7882-B214-D65D70233DFD}"/>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Νέοι τρόποι αντίληψης </a:t>
            </a:r>
            <a:endParaRPr lang="en-US" sz="5400" b="1" dirty="0">
              <a:latin typeface="+mn-lt"/>
            </a:endParaRPr>
          </a:p>
        </p:txBody>
      </p:sp>
      <p:sp>
        <p:nvSpPr>
          <p:cNvPr id="10" name="sketch line">
            <a:extLst>
              <a:ext uri="{FF2B5EF4-FFF2-40B4-BE49-F238E27FC236}">
                <a16:creationId xmlns:a16="http://schemas.microsoft.com/office/drawing/2014/main" id="{DCD2A498-719C-26B7-E325-66649AEAED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36837C1-CFD5-5AA8-1A99-B7DA8A0DA833}"/>
              </a:ext>
            </a:extLst>
          </p:cNvPr>
          <p:cNvSpPr>
            <a:spLocks noGrp="1"/>
          </p:cNvSpPr>
          <p:nvPr>
            <p:ph idx="1"/>
          </p:nvPr>
        </p:nvSpPr>
        <p:spPr>
          <a:xfrm>
            <a:off x="838200" y="1690688"/>
            <a:ext cx="10515600" cy="4807648"/>
          </a:xfrm>
        </p:spPr>
        <p:txBody>
          <a:bodyPr>
            <a:normAutofit fontScale="77500" lnSpcReduction="20000"/>
          </a:bodyPr>
          <a:lstStyle/>
          <a:p>
            <a:pPr marL="0" indent="0">
              <a:buNone/>
            </a:pPr>
            <a:r>
              <a:rPr lang="el-GR" b="1" dirty="0"/>
              <a:t>«</a:t>
            </a:r>
            <a:r>
              <a:rPr lang="en-GB" b="1" dirty="0" err="1"/>
              <a:t>posthumanities</a:t>
            </a:r>
            <a:r>
              <a:rPr lang="el-GR" b="1" dirty="0"/>
              <a:t>»</a:t>
            </a:r>
            <a:r>
              <a:rPr lang="el-GR" dirty="0"/>
              <a:t> είναι ένας σχετικά νέος τομέας στις ανθρωπιστικές επιστήμες που επικεντρώνεται στην αναθεώρηση της παραδοσιακής αντίληψης του ανθρώπου ως κεντρικού σημείου αναφοράς για τη γνώση, την κουλτούρα και την ηθική. Σε αντίθεση με τις κλασικές ανθρωπιστικές επιστήμες που εξετάζουν τον άνθρωπο ως ξεχωριστό και κυρίαρχο ον, οι </a:t>
            </a:r>
            <a:r>
              <a:rPr lang="en-GB" dirty="0" err="1"/>
              <a:t>posthumanities</a:t>
            </a:r>
            <a:r>
              <a:rPr lang="el-GR" dirty="0"/>
              <a:t>:</a:t>
            </a:r>
            <a:endParaRPr lang="en-GB" dirty="0"/>
          </a:p>
          <a:p>
            <a:pPr lvl="0"/>
            <a:r>
              <a:rPr lang="el-GR" b="1" dirty="0"/>
              <a:t>Αμφισβητούν τον ανθρωποκεντρισμό</a:t>
            </a:r>
            <a:r>
              <a:rPr lang="el-GR" dirty="0"/>
              <a:t> – δεν θεωρούν τον άνθρωπο το μόνο μέτρο των πραγμάτων, αλλά μελετούν τη σχέση ανθρώπου, τεχνολογίας, ζώων, περιβάλλοντος και ψηφιακών συστημάτων.</a:t>
            </a:r>
            <a:endParaRPr lang="en-GB" dirty="0"/>
          </a:p>
          <a:p>
            <a:pPr lvl="0"/>
            <a:r>
              <a:rPr lang="el-GR" b="1" dirty="0"/>
              <a:t>Μελετούν την αλληλεπίδραση με τεχνολογία και ψηφιακά μέσα</a:t>
            </a:r>
            <a:r>
              <a:rPr lang="el-GR" dirty="0"/>
              <a:t> – π.χ. βιντεοπαιχνίδια, </a:t>
            </a:r>
            <a:r>
              <a:rPr lang="en-GB" dirty="0"/>
              <a:t>AI</a:t>
            </a:r>
            <a:r>
              <a:rPr lang="el-GR" dirty="0"/>
              <a:t>, </a:t>
            </a:r>
            <a:r>
              <a:rPr lang="en-GB" dirty="0"/>
              <a:t>virtual reality</a:t>
            </a:r>
            <a:r>
              <a:rPr lang="el-GR" dirty="0"/>
              <a:t> και η επίδρασή τους στην πολιτιστική δημιουργία και εμπειρία.</a:t>
            </a:r>
            <a:endParaRPr lang="en-GB" dirty="0"/>
          </a:p>
          <a:p>
            <a:pPr lvl="0"/>
            <a:r>
              <a:rPr lang="el-GR" b="1" dirty="0"/>
              <a:t>Διερευνούν νέες μορφές υποκειμενικότητας και πολιτισμού</a:t>
            </a:r>
            <a:r>
              <a:rPr lang="el-GR" dirty="0"/>
              <a:t> – πώς η ψηφιακή τεχνολογία ή οι «μη ανθρώπινες» οντότητες επηρεάζουν τις αξίες, τις αφηγήσεις και την τέχνη.</a:t>
            </a:r>
            <a:endParaRPr lang="en-GB" dirty="0"/>
          </a:p>
          <a:p>
            <a:pPr marL="0" indent="0">
              <a:buNone/>
            </a:pPr>
            <a:r>
              <a:rPr lang="el-GR" dirty="0"/>
              <a:t>Στην πράξη, οι </a:t>
            </a:r>
            <a:r>
              <a:rPr lang="en-GB" dirty="0" err="1"/>
              <a:t>posthumanities</a:t>
            </a:r>
            <a:r>
              <a:rPr lang="el-GR" dirty="0"/>
              <a:t> προσφέρουν εργαλεία για να κατανοήσουμε πώς ο πολιτισμός, η τέχνη και η κοινωνία εξελίσσονται σε έναν κόσμο όπου η τεχνολογία και οι μη-ανθρώπινες οντότητες παίζουν κεντρικό ρόλο.</a:t>
            </a:r>
            <a:endParaRPr lang="en-GB" dirty="0"/>
          </a:p>
          <a:p>
            <a:pPr marL="0" indent="0">
              <a:buNone/>
            </a:pPr>
            <a:endParaRPr lang="en-US" sz="2200" dirty="0"/>
          </a:p>
        </p:txBody>
      </p:sp>
    </p:spTree>
    <p:extLst>
      <p:ext uri="{BB962C8B-B14F-4D97-AF65-F5344CB8AC3E}">
        <p14:creationId xmlns:p14="http://schemas.microsoft.com/office/powerpoint/2010/main" val="14314413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0AC0622-50C5-B085-B427-E188D85B05A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2F203BF-4267-9ADC-00E9-130E777BE4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CF03465-11BF-8B35-08C9-32EF86A4E86A}"/>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Προκλήσεις </a:t>
            </a:r>
            <a:endParaRPr lang="en-US" sz="5400" b="1" dirty="0">
              <a:latin typeface="+mn-lt"/>
            </a:endParaRPr>
          </a:p>
        </p:txBody>
      </p:sp>
      <p:sp>
        <p:nvSpPr>
          <p:cNvPr id="10" name="sketch line">
            <a:extLst>
              <a:ext uri="{FF2B5EF4-FFF2-40B4-BE49-F238E27FC236}">
                <a16:creationId xmlns:a16="http://schemas.microsoft.com/office/drawing/2014/main" id="{40FABC3C-09EA-58BC-A383-82F7400990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49B3412-F642-CB3E-5F11-DFDBBA50DF8A}"/>
              </a:ext>
            </a:extLst>
          </p:cNvPr>
          <p:cNvSpPr>
            <a:spLocks noGrp="1"/>
          </p:cNvSpPr>
          <p:nvPr>
            <p:ph idx="1"/>
          </p:nvPr>
        </p:nvSpPr>
        <p:spPr>
          <a:xfrm>
            <a:off x="838200" y="1690688"/>
            <a:ext cx="10515600" cy="4807648"/>
          </a:xfrm>
        </p:spPr>
        <p:txBody>
          <a:bodyPr>
            <a:normAutofit fontScale="92500" lnSpcReduction="20000"/>
          </a:bodyPr>
          <a:lstStyle/>
          <a:p>
            <a:pPr marL="0" indent="0">
              <a:buNone/>
            </a:pPr>
            <a:r>
              <a:rPr lang="el-GR" b="1" dirty="0"/>
              <a:t>Πολιτιστική Αναπαράσταση μέσω Ιστορικών Θεμάτων</a:t>
            </a:r>
            <a:endParaRPr lang="en-GB" dirty="0"/>
          </a:p>
          <a:p>
            <a:r>
              <a:rPr lang="el-GR" dirty="0"/>
              <a:t>Παιχνίδια όπως το </a:t>
            </a:r>
            <a:r>
              <a:rPr lang="en-GB" i="1" dirty="0"/>
              <a:t>Civilization</a:t>
            </a:r>
            <a:r>
              <a:rPr lang="el-GR" dirty="0"/>
              <a:t> επιτρέπουν στους παίκτες να εξερευνήσουν και να αλληλεπιδράσουν με διάφορους πολιτισμούς και ιστορικές περιόδους, αναδεικνύοντας τις πολιτιστικές τους κληρονομιές και επιτεύγματα.</a:t>
            </a:r>
            <a:endParaRPr lang="en-GB" dirty="0"/>
          </a:p>
          <a:p>
            <a:pPr marL="0" indent="0">
              <a:buNone/>
            </a:pPr>
            <a:r>
              <a:rPr lang="el-GR" b="1" dirty="0"/>
              <a:t>Αντιμετώπιση Στερεοτύπων και Πολιτιστική Ευαισθησία</a:t>
            </a:r>
            <a:endParaRPr lang="en-GB" dirty="0"/>
          </a:p>
          <a:p>
            <a:r>
              <a:rPr lang="el-GR" dirty="0"/>
              <a:t>Η σειρά </a:t>
            </a:r>
            <a:r>
              <a:rPr lang="el-GR" dirty="0" err="1"/>
              <a:t>Assassin’s</a:t>
            </a:r>
            <a:r>
              <a:rPr lang="el-GR" dirty="0"/>
              <a:t> </a:t>
            </a:r>
            <a:r>
              <a:rPr lang="el-GR" dirty="0" err="1"/>
              <a:t>Creed</a:t>
            </a:r>
            <a:r>
              <a:rPr lang="el-GR" dirty="0"/>
              <a:t> δέχτηκε κριτική για την απλουστευμένη και ενίοτε στερεοτυπική αναπαράσταση των Ινδιάνικων φυλών στη Βόρεια Αμερική του 18ου αιώνα, αγνοώντας την πολυπλοκότητα των πολιτιστικών και κοινωνικών δομών τους.</a:t>
            </a:r>
            <a:endParaRPr lang="en-GB" dirty="0"/>
          </a:p>
          <a:p>
            <a:pPr marL="0" indent="0">
              <a:buNone/>
            </a:pPr>
            <a:r>
              <a:rPr lang="el-GR" b="1" dirty="0"/>
              <a:t>Συνεργασία με Αυθεντικούς Πολιτιστικούς Εκπροσώπους</a:t>
            </a:r>
            <a:endParaRPr lang="en-GB" dirty="0"/>
          </a:p>
          <a:p>
            <a:r>
              <a:rPr lang="el-GR" dirty="0"/>
              <a:t>Η συνεργασία των δημιουργών δημοφιλών παιχνιδιών με τοπικές φυλές για την ακριβή αναπαράσταση του πολιτισμού τους στο παιχνίδι αποτελεί παράδειγμα σεβασμού και πολιτιστικής ευαισθησίας  </a:t>
            </a:r>
            <a:endParaRPr lang="en-GB" dirty="0"/>
          </a:p>
          <a:p>
            <a:endParaRPr lang="en-US" sz="2200" dirty="0"/>
          </a:p>
        </p:txBody>
      </p:sp>
    </p:spTree>
    <p:extLst>
      <p:ext uri="{BB962C8B-B14F-4D97-AF65-F5344CB8AC3E}">
        <p14:creationId xmlns:p14="http://schemas.microsoft.com/office/powerpoint/2010/main" val="337144010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C7A5B2A-C476-504B-19DA-B9F35C5A8AB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062379-F14F-9044-E0E4-3490FAB6D8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4979419-93B3-0EDC-6479-D7261E33820C}"/>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Επιρροή </a:t>
            </a:r>
            <a:endParaRPr lang="en-US" sz="5400" b="1" dirty="0">
              <a:latin typeface="+mn-lt"/>
            </a:endParaRPr>
          </a:p>
        </p:txBody>
      </p:sp>
      <p:sp>
        <p:nvSpPr>
          <p:cNvPr id="10" name="sketch line">
            <a:extLst>
              <a:ext uri="{FF2B5EF4-FFF2-40B4-BE49-F238E27FC236}">
                <a16:creationId xmlns:a16="http://schemas.microsoft.com/office/drawing/2014/main" id="{05461428-F3A0-D865-1546-C963497510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4F5988F-1E88-F35B-A454-834A58A9C7F4}"/>
              </a:ext>
            </a:extLst>
          </p:cNvPr>
          <p:cNvSpPr>
            <a:spLocks noGrp="1"/>
          </p:cNvSpPr>
          <p:nvPr>
            <p:ph idx="1"/>
          </p:nvPr>
        </p:nvSpPr>
        <p:spPr>
          <a:xfrm>
            <a:off x="838200" y="1690688"/>
            <a:ext cx="10515600" cy="4807648"/>
          </a:xfrm>
        </p:spPr>
        <p:txBody>
          <a:bodyPr>
            <a:normAutofit/>
          </a:bodyPr>
          <a:lstStyle/>
          <a:p>
            <a:pPr marL="0" indent="0">
              <a:buNone/>
            </a:pPr>
            <a:r>
              <a:rPr lang="el-GR" b="1" dirty="0"/>
              <a:t>Πολιτιστική Επιρροή και Επίδραση</a:t>
            </a:r>
            <a:endParaRPr lang="en-GB" dirty="0"/>
          </a:p>
          <a:p>
            <a:pPr marL="0" indent="0">
              <a:buNone/>
            </a:pPr>
            <a:r>
              <a:rPr lang="el-GR" dirty="0"/>
              <a:t>Τα βιντεοπαιχνίδια λειτουργούν ως εργαλεία μετάδοσης πολιτιστικών στοιχείων, επιτρέποντας στους παίκτες να βιώσουν και να κατανοήσουν διαφορετικούς πολιτισμούς. Ωστόσο, η αναπαράσταση αυτή μπορεί να ενισχύσει ή να αμφισβητήσει στερεότυπα, επηρεάζοντας τη συλλογική συνείδηση και την πολιτιστική ταυτότητα.</a:t>
            </a:r>
            <a:endParaRPr lang="en-GB" dirty="0"/>
          </a:p>
          <a:p>
            <a:pPr lvl="0"/>
            <a:r>
              <a:rPr lang="el-GR" b="1" dirty="0"/>
              <a:t>Μετάδοση Πολιτιστικών Στοιχείων</a:t>
            </a:r>
            <a:r>
              <a:rPr lang="el-GR" dirty="0"/>
              <a:t>: ρόλος των παιχνιδιών στη μετάδοση πολιτιστικών στοιχείων.</a:t>
            </a:r>
            <a:endParaRPr lang="en-GB" dirty="0"/>
          </a:p>
          <a:p>
            <a:pPr lvl="0"/>
            <a:r>
              <a:rPr lang="el-GR" b="1" dirty="0"/>
              <a:t>Επίδραση στην Πολιτιστική Ταυτότητα</a:t>
            </a:r>
            <a:r>
              <a:rPr lang="el-GR" dirty="0"/>
              <a:t>: Ανάλυση του τρόπου με τον οποίο τα παιχνίδια επηρεάζουν την πολιτιστική ταυτότητα των παικτών.</a:t>
            </a:r>
            <a:endParaRPr lang="en-GB" dirty="0"/>
          </a:p>
          <a:p>
            <a:endParaRPr lang="en-US" sz="2200" dirty="0"/>
          </a:p>
        </p:txBody>
      </p:sp>
    </p:spTree>
    <p:extLst>
      <p:ext uri="{BB962C8B-B14F-4D97-AF65-F5344CB8AC3E}">
        <p14:creationId xmlns:p14="http://schemas.microsoft.com/office/powerpoint/2010/main" val="3591137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3CBCD0F-63F3-4D13-C557-B97AC2B59C3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FC5678-6EF2-D71E-95BA-3F10E1860E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4B8B0F-38E9-ADE1-FAA7-2A3FC41A2395}"/>
              </a:ext>
            </a:extLst>
          </p:cNvPr>
          <p:cNvSpPr>
            <a:spLocks noGrp="1"/>
          </p:cNvSpPr>
          <p:nvPr>
            <p:ph type="title"/>
          </p:nvPr>
        </p:nvSpPr>
        <p:spPr>
          <a:xfrm>
            <a:off x="838200" y="365125"/>
            <a:ext cx="10515600" cy="1325563"/>
          </a:xfrm>
        </p:spPr>
        <p:txBody>
          <a:bodyPr>
            <a:normAutofit/>
          </a:bodyPr>
          <a:lstStyle/>
          <a:p>
            <a:pPr algn="ctr"/>
            <a:r>
              <a:rPr lang="el-GR" b="1" dirty="0"/>
              <a:t>Μετάβαση από Παραδοσιακές Μορφές Τέχνης σε Ψηφιακές</a:t>
            </a:r>
            <a:endParaRPr lang="en-GB" dirty="0"/>
          </a:p>
        </p:txBody>
      </p:sp>
      <p:sp>
        <p:nvSpPr>
          <p:cNvPr id="10" name="sketch line">
            <a:extLst>
              <a:ext uri="{FF2B5EF4-FFF2-40B4-BE49-F238E27FC236}">
                <a16:creationId xmlns:a16="http://schemas.microsoft.com/office/drawing/2014/main" id="{865DF6B9-1CDD-F4AF-4239-CE6F731301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ACE6B87-19D5-10A3-7F79-4E54B5E439C5}"/>
              </a:ext>
            </a:extLst>
          </p:cNvPr>
          <p:cNvSpPr>
            <a:spLocks noGrp="1"/>
          </p:cNvSpPr>
          <p:nvPr>
            <p:ph idx="1"/>
          </p:nvPr>
        </p:nvSpPr>
        <p:spPr>
          <a:xfrm>
            <a:off x="838200" y="1929384"/>
            <a:ext cx="10515600" cy="4251960"/>
          </a:xfrm>
        </p:spPr>
        <p:txBody>
          <a:bodyPr>
            <a:normAutofit/>
          </a:bodyPr>
          <a:lstStyle/>
          <a:p>
            <a:pPr marL="0" indent="0">
              <a:buNone/>
            </a:pPr>
            <a:r>
              <a:rPr lang="el-GR" b="1" dirty="0"/>
              <a:t>3. Φωτογραφία</a:t>
            </a:r>
            <a:endParaRPr lang="en-GB" dirty="0"/>
          </a:p>
          <a:p>
            <a:r>
              <a:rPr lang="el-GR" dirty="0"/>
              <a:t>Η ψηφιακή φωτογραφία έχει αντικαταστήσει την αναλογική, επιτρέποντας στους φωτογράφους να τραβούν και να επεξεργάζονται εικόνες άμεσα μέσω ψηφιακών μέσων. Πλατφόρμες όπως το </a:t>
            </a:r>
            <a:r>
              <a:rPr lang="en-GB" dirty="0"/>
              <a:t>Instagram</a:t>
            </a:r>
            <a:r>
              <a:rPr lang="el-GR" dirty="0"/>
              <a:t> έχουν δημιουργήσει νέες ευκαιρίες για τους φωτογράφους να παρουσιάσουν και να μοιραστούν τη δουλειά τους με ένα παγκόσμιο κοινό. </a:t>
            </a:r>
            <a:endParaRPr lang="en-GB" dirty="0"/>
          </a:p>
        </p:txBody>
      </p:sp>
    </p:spTree>
    <p:extLst>
      <p:ext uri="{BB962C8B-B14F-4D97-AF65-F5344CB8AC3E}">
        <p14:creationId xmlns:p14="http://schemas.microsoft.com/office/powerpoint/2010/main" val="237386977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A584B74-9266-0608-F0B6-E583B484EA5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6AB8546-AAAB-0A65-54EE-24B5438A39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1C8DDC3A-348A-8995-78BB-245C7EA724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C6EADC-7A16-DD1A-FE40-148B6F886C39}"/>
              </a:ext>
            </a:extLst>
          </p:cNvPr>
          <p:cNvSpPr>
            <a:spLocks noGrp="1"/>
          </p:cNvSpPr>
          <p:nvPr>
            <p:ph type="title"/>
          </p:nvPr>
        </p:nvSpPr>
        <p:spPr>
          <a:xfrm>
            <a:off x="686834" y="1153572"/>
            <a:ext cx="3200400" cy="4461163"/>
          </a:xfrm>
        </p:spPr>
        <p:txBody>
          <a:bodyPr>
            <a:normAutofit/>
          </a:bodyPr>
          <a:lstStyle/>
          <a:p>
            <a:r>
              <a:rPr lang="el-GR" b="1" dirty="0">
                <a:solidFill>
                  <a:srgbClr val="FFFFFF"/>
                </a:solidFill>
                <a:latin typeface="+mn-lt"/>
              </a:rPr>
              <a:t>Εικονικές κοινότητες και πολιτισμική ταυτότητα</a:t>
            </a:r>
            <a:endParaRPr lang="en-US" b="1" dirty="0">
              <a:solidFill>
                <a:srgbClr val="FFFFFF"/>
              </a:solidFill>
              <a:latin typeface="+mn-lt"/>
            </a:endParaRPr>
          </a:p>
        </p:txBody>
      </p:sp>
      <p:sp>
        <p:nvSpPr>
          <p:cNvPr id="12" name="Arc 11">
            <a:extLst>
              <a:ext uri="{FF2B5EF4-FFF2-40B4-BE49-F238E27FC236}">
                <a16:creationId xmlns:a16="http://schemas.microsoft.com/office/drawing/2014/main" id="{DBED1197-8C8F-CFA3-6386-274E80DE1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AB19528-BA6B-2C5C-3B72-B72F6CA17F77}"/>
              </a:ext>
            </a:extLst>
          </p:cNvPr>
          <p:cNvSpPr>
            <a:spLocks noGrp="1"/>
          </p:cNvSpPr>
          <p:nvPr>
            <p:ph idx="1"/>
          </p:nvPr>
        </p:nvSpPr>
        <p:spPr>
          <a:xfrm>
            <a:off x="4447308" y="591344"/>
            <a:ext cx="6906491" cy="5585619"/>
          </a:xfrm>
        </p:spPr>
        <p:txBody>
          <a:bodyPr anchor="ctr">
            <a:normAutofit/>
          </a:bodyPr>
          <a:lstStyle/>
          <a:p>
            <a:pPr marL="0" indent="0">
              <a:buNone/>
            </a:pPr>
            <a:endParaRPr lang="el-GR" dirty="0"/>
          </a:p>
          <a:p>
            <a:pPr marL="0" indent="0">
              <a:buNone/>
            </a:pPr>
            <a:r>
              <a:rPr lang="el-GR" dirty="0"/>
              <a:t>Οι εικονικές κοινότητες, όπως οι διαδικτυακές υποκουλτούρες, αποτελούν ψηφιακούς χώρους όπου άτομα με κοινά ενδιαφέροντα αλληλεπιδρούν και δημιουργούν νέες πολιτισμικές ταυτότητες. Η συμμετοχή σε αυτές τις κοινότητες επιτρέπει την έκφραση και την αναγνώριση πολιτισμικών χαρακτηριστικών που ενδέχεται να μην είναι ευρέως αποδεκτά ή αναγνωρισμένα στον ευρύτερο κοινωνικό χώρο.</a:t>
            </a:r>
            <a:endParaRPr lang="en-GB" dirty="0"/>
          </a:p>
          <a:p>
            <a:pPr lvl="0"/>
            <a:endParaRPr lang="en-GB" dirty="0"/>
          </a:p>
        </p:txBody>
      </p:sp>
    </p:spTree>
    <p:extLst>
      <p:ext uri="{BB962C8B-B14F-4D97-AF65-F5344CB8AC3E}">
        <p14:creationId xmlns:p14="http://schemas.microsoft.com/office/powerpoint/2010/main" val="319216347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FD27C3F-4DE5-0553-913F-4431B7AA920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2092D4A-3744-5A00-D39D-1004841283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824AE1B-8708-8E92-F0C5-9EDD7E8B67A4}"/>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Επιρροή </a:t>
            </a:r>
            <a:r>
              <a:rPr lang="en-GB" sz="5400" b="1" dirty="0">
                <a:latin typeface="+mn-lt"/>
              </a:rPr>
              <a:t>influencers</a:t>
            </a:r>
            <a:endParaRPr lang="en-US" sz="5400" b="1" dirty="0">
              <a:latin typeface="+mn-lt"/>
            </a:endParaRPr>
          </a:p>
        </p:txBody>
      </p:sp>
      <p:sp>
        <p:nvSpPr>
          <p:cNvPr id="10" name="sketch line">
            <a:extLst>
              <a:ext uri="{FF2B5EF4-FFF2-40B4-BE49-F238E27FC236}">
                <a16:creationId xmlns:a16="http://schemas.microsoft.com/office/drawing/2014/main" id="{0AF21505-D981-F52E-0A53-193C796B3C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CE88ED9-DEA0-78AB-67A6-F2E86B28F693}"/>
              </a:ext>
            </a:extLst>
          </p:cNvPr>
          <p:cNvSpPr>
            <a:spLocks noGrp="1"/>
          </p:cNvSpPr>
          <p:nvPr>
            <p:ph idx="1"/>
          </p:nvPr>
        </p:nvSpPr>
        <p:spPr>
          <a:xfrm>
            <a:off x="838200" y="1690688"/>
            <a:ext cx="10515600" cy="4807648"/>
          </a:xfrm>
        </p:spPr>
        <p:txBody>
          <a:bodyPr>
            <a:normAutofit/>
          </a:bodyPr>
          <a:lstStyle/>
          <a:p>
            <a:pPr marL="0" indent="0">
              <a:buNone/>
            </a:pPr>
            <a:r>
              <a:rPr lang="el-GR" dirty="0"/>
              <a:t>Οι </a:t>
            </a:r>
            <a:r>
              <a:rPr lang="en-GB" dirty="0"/>
              <a:t>influencers</a:t>
            </a:r>
            <a:r>
              <a:rPr lang="el-GR" dirty="0"/>
              <a:t>, είτε πραγματικοί είτε εικονικοί, διαδραματίζουν κεντρικό ρόλο στη διαμόρφωση και διάδοση πολιτισμικών ταυτοτήτων. Η επιρροή τους εξαρτάται όχι μόνο από την προσωπική τους δημοφιλία, αλλά και από την κοινότητα που έχουν δημιουργήσει ή στην οποία συμμετέχουν. Η δυναμική αυτή ενισχύεται από το φαινόμενο του "δικτύου", όπου η αξία αυξάνεται με τον αριθμό των χρηστών και την ενεργή συμμετοχή τους </a:t>
            </a:r>
            <a:endParaRPr lang="en-GB" dirty="0"/>
          </a:p>
          <a:p>
            <a:endParaRPr lang="en-US" sz="2200" dirty="0"/>
          </a:p>
        </p:txBody>
      </p:sp>
    </p:spTree>
    <p:extLst>
      <p:ext uri="{BB962C8B-B14F-4D97-AF65-F5344CB8AC3E}">
        <p14:creationId xmlns:p14="http://schemas.microsoft.com/office/powerpoint/2010/main" val="387441604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0A027E8-F687-ACEC-0E54-33F277DEDFE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46C46CC-54B0-5550-6015-A289575D4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007436-51A4-E520-6130-D06059815D11}"/>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Υποκουλτούρες - παραδείγματα</a:t>
            </a:r>
            <a:endParaRPr lang="en-US" sz="5400" b="1" dirty="0">
              <a:latin typeface="+mn-lt"/>
            </a:endParaRPr>
          </a:p>
        </p:txBody>
      </p:sp>
      <p:sp>
        <p:nvSpPr>
          <p:cNvPr id="10" name="sketch line">
            <a:extLst>
              <a:ext uri="{FF2B5EF4-FFF2-40B4-BE49-F238E27FC236}">
                <a16:creationId xmlns:a16="http://schemas.microsoft.com/office/drawing/2014/main" id="{D31EAB6A-4463-C975-BA65-5157104DA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E01DCC7-CE84-C001-E787-7E54BE594FF7}"/>
              </a:ext>
            </a:extLst>
          </p:cNvPr>
          <p:cNvSpPr>
            <a:spLocks noGrp="1"/>
          </p:cNvSpPr>
          <p:nvPr>
            <p:ph idx="1"/>
          </p:nvPr>
        </p:nvSpPr>
        <p:spPr>
          <a:xfrm>
            <a:off x="838200" y="1690688"/>
            <a:ext cx="10515600" cy="4807648"/>
          </a:xfrm>
        </p:spPr>
        <p:txBody>
          <a:bodyPr>
            <a:normAutofit fontScale="70000" lnSpcReduction="20000"/>
          </a:bodyPr>
          <a:lstStyle/>
          <a:p>
            <a:pPr marL="0" indent="0">
              <a:buNone/>
            </a:pPr>
            <a:r>
              <a:rPr lang="en-GB" b="1" dirty="0"/>
              <a:t>Alt TikTok</a:t>
            </a:r>
            <a:endParaRPr lang="en-GB" dirty="0"/>
          </a:p>
          <a:p>
            <a:r>
              <a:rPr lang="el-GR" dirty="0"/>
              <a:t>Το </a:t>
            </a:r>
            <a:r>
              <a:rPr lang="en-GB" dirty="0"/>
              <a:t>Alt TikTok</a:t>
            </a:r>
            <a:r>
              <a:rPr lang="el-GR" dirty="0"/>
              <a:t> αναδύθηκε ως εναλλακτική κοινότητα εντός της πλατφόρμας </a:t>
            </a:r>
            <a:r>
              <a:rPr lang="en-GB" dirty="0"/>
              <a:t>TikTok</a:t>
            </a:r>
            <a:r>
              <a:rPr lang="el-GR" dirty="0"/>
              <a:t>, προσελκύοντας χρήστες που επιθυμούσαν να εκφράσουν μη συμβατικές ταυτότητες και αισθητικές. Η κοινότητα αυτή συνδέθηκε με μουσικά είδη όπως το </a:t>
            </a:r>
            <a:r>
              <a:rPr lang="en-GB" dirty="0"/>
              <a:t>hyperpop</a:t>
            </a:r>
            <a:r>
              <a:rPr lang="el-GR" dirty="0"/>
              <a:t> και το </a:t>
            </a:r>
            <a:r>
              <a:rPr lang="en-GB" dirty="0" err="1"/>
              <a:t>digicore</a:t>
            </a:r>
            <a:r>
              <a:rPr lang="el-GR" dirty="0"/>
              <a:t>, και υιοθέτησε μόδες που συνδυάζουν στοιχεία </a:t>
            </a:r>
            <a:r>
              <a:rPr lang="el-GR" dirty="0" err="1"/>
              <a:t>γκοθ</a:t>
            </a:r>
            <a:r>
              <a:rPr lang="el-GR" dirty="0"/>
              <a:t>, πανκ και </a:t>
            </a:r>
            <a:r>
              <a:rPr lang="el-GR" dirty="0" err="1"/>
              <a:t>γκράντζ</a:t>
            </a:r>
            <a:r>
              <a:rPr lang="el-GR" dirty="0"/>
              <a:t>  </a:t>
            </a:r>
            <a:endParaRPr lang="en-GB" dirty="0"/>
          </a:p>
          <a:p>
            <a:pPr marL="0" indent="0">
              <a:buNone/>
            </a:pPr>
            <a:r>
              <a:rPr lang="en-GB" b="1" dirty="0" err="1"/>
              <a:t>VTubers</a:t>
            </a:r>
            <a:endParaRPr lang="en-GB" dirty="0"/>
          </a:p>
          <a:p>
            <a:r>
              <a:rPr lang="el-GR" dirty="0"/>
              <a:t>Οι </a:t>
            </a:r>
            <a:r>
              <a:rPr lang="en-GB" dirty="0" err="1"/>
              <a:t>VTubers</a:t>
            </a:r>
            <a:r>
              <a:rPr lang="el-GR" dirty="0"/>
              <a:t> είναι δημιουργοί περιεχομένου που χρησιμοποιούν εικονικούς χαρακτήρες για να αλληλεπιδρούν με το κοινό τους. Αυτή η πρακτική επιτρέπει στους δημιουργούς να παρουσιάζουν εναλλακτικές ή υπερβολικές εκδοχές του εαυτού τους, ενισχύοντας την αίσθηση της κοινότητας και της συμμετοχής. Η χρήση εικονικών </a:t>
            </a:r>
            <a:r>
              <a:rPr lang="en-GB" dirty="0"/>
              <a:t>avatars</a:t>
            </a:r>
            <a:r>
              <a:rPr lang="el-GR" dirty="0"/>
              <a:t> προσφέρει μεγαλύτερη ευχέρεια στην έκφραση ταυτοτήτων και φύλων, ενώ ταυτόχρονα μπορεί να μειώσει φαινόμενα σεξουαλικής παρενόχλησης  </a:t>
            </a:r>
            <a:endParaRPr lang="en-GB" dirty="0"/>
          </a:p>
          <a:p>
            <a:pPr marL="0" indent="0">
              <a:buNone/>
            </a:pPr>
            <a:r>
              <a:rPr lang="en-GB" b="1" dirty="0"/>
              <a:t>E</a:t>
            </a:r>
            <a:r>
              <a:rPr lang="el-GR" b="1" dirty="0"/>
              <a:t>-</a:t>
            </a:r>
            <a:r>
              <a:rPr lang="en-GB" b="1" dirty="0"/>
              <a:t>girls</a:t>
            </a:r>
            <a:r>
              <a:rPr lang="el-GR" b="1" dirty="0"/>
              <a:t> και </a:t>
            </a:r>
            <a:r>
              <a:rPr lang="en-GB" b="1" dirty="0"/>
              <a:t>E</a:t>
            </a:r>
            <a:r>
              <a:rPr lang="el-GR" b="1" dirty="0"/>
              <a:t>-</a:t>
            </a:r>
            <a:r>
              <a:rPr lang="en-GB" b="1" dirty="0"/>
              <a:t>boys</a:t>
            </a:r>
            <a:endParaRPr lang="en-GB" dirty="0"/>
          </a:p>
          <a:p>
            <a:r>
              <a:rPr lang="el-GR" dirty="0"/>
              <a:t>Είναι διαδικτυακές υποκουλτούρες που συνδυάζουν στοιχεία από τη </a:t>
            </a:r>
            <a:r>
              <a:rPr lang="el-GR" dirty="0" err="1"/>
              <a:t>γκοθ</a:t>
            </a:r>
            <a:r>
              <a:rPr lang="el-GR" dirty="0"/>
              <a:t>, την </a:t>
            </a:r>
            <a:r>
              <a:rPr lang="el-GR" dirty="0" err="1"/>
              <a:t>ανιμε</a:t>
            </a:r>
            <a:r>
              <a:rPr lang="el-GR" dirty="0"/>
              <a:t> και την κουλτούρα των </a:t>
            </a:r>
            <a:r>
              <a:rPr lang="en-GB" dirty="0"/>
              <a:t>gamers</a:t>
            </a:r>
            <a:r>
              <a:rPr lang="el-GR" dirty="0"/>
              <a:t>. Η αισθητική τους εκφράζεται μέσω συγκεκριμένων στιλιστικών επιλογών, όπως βαμμένα μαλλιά, έντονο μακιγιάζ και ρούχα με ρίγες. Αυτές οι κοινότητες αμφισβητούν τα κυρίαρχα πρότυπα ομορφιάς και προάγουν την ατομική έκφραση και την εναλλακτική μόδα  </a:t>
            </a:r>
            <a:endParaRPr lang="en-GB" dirty="0"/>
          </a:p>
          <a:p>
            <a:endParaRPr lang="en-US" sz="2200" dirty="0"/>
          </a:p>
        </p:txBody>
      </p:sp>
    </p:spTree>
    <p:extLst>
      <p:ext uri="{BB962C8B-B14F-4D97-AF65-F5344CB8AC3E}">
        <p14:creationId xmlns:p14="http://schemas.microsoft.com/office/powerpoint/2010/main" val="285360005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C8EA442-50F8-54F3-FB1B-BE8A0A4BBF3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355919D-6256-1E62-DA6E-E9256675B9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1F4E1B-3A68-97AA-BB44-F50F704C0982}"/>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Ψηφιακές υποκουλτούρες</a:t>
            </a:r>
            <a:endParaRPr lang="en-US" sz="5400" b="1" dirty="0">
              <a:latin typeface="+mn-lt"/>
            </a:endParaRPr>
          </a:p>
        </p:txBody>
      </p:sp>
      <p:sp>
        <p:nvSpPr>
          <p:cNvPr id="10" name="sketch line">
            <a:extLst>
              <a:ext uri="{FF2B5EF4-FFF2-40B4-BE49-F238E27FC236}">
                <a16:creationId xmlns:a16="http://schemas.microsoft.com/office/drawing/2014/main" id="{5F713F96-0875-9961-E91F-2A81563133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D8C3E35-F81E-C2AC-8B77-0237CAC8E6F3}"/>
              </a:ext>
            </a:extLst>
          </p:cNvPr>
          <p:cNvSpPr>
            <a:spLocks noGrp="1"/>
          </p:cNvSpPr>
          <p:nvPr>
            <p:ph idx="1"/>
          </p:nvPr>
        </p:nvSpPr>
        <p:spPr>
          <a:xfrm>
            <a:off x="838200" y="1690688"/>
            <a:ext cx="10515600" cy="4807648"/>
          </a:xfrm>
        </p:spPr>
        <p:txBody>
          <a:bodyPr>
            <a:normAutofit/>
          </a:bodyPr>
          <a:lstStyle/>
          <a:p>
            <a:pPr lvl="0"/>
            <a:r>
              <a:rPr lang="el-GR" b="1" dirty="0"/>
              <a:t>Δημιουργία Νέων Πολιτισμικών Ταυτοτήτων</a:t>
            </a:r>
            <a:r>
              <a:rPr lang="el-GR" dirty="0"/>
              <a:t>: Οι εικονικές κοινότητες επιτρέπουν την ανάπτυξη και έκφραση νέων πολιτισμικών ταυτοτήτων, που συχνά αμφισβητούν τα παραδοσιακά κοινωνικά πρότυπα.</a:t>
            </a:r>
            <a:endParaRPr lang="en-GB" dirty="0"/>
          </a:p>
          <a:p>
            <a:pPr lvl="0"/>
            <a:r>
              <a:rPr lang="el-GR" b="1" dirty="0"/>
              <a:t>Επιρροή των </a:t>
            </a:r>
            <a:r>
              <a:rPr lang="en-GB" b="1" dirty="0"/>
              <a:t>Influencers</a:t>
            </a:r>
            <a:r>
              <a:rPr lang="el-GR" dirty="0"/>
              <a:t>: Οι </a:t>
            </a:r>
            <a:r>
              <a:rPr lang="en-GB" dirty="0"/>
              <a:t>influencers</a:t>
            </a:r>
            <a:r>
              <a:rPr lang="el-GR" dirty="0"/>
              <a:t>, είτε πραγματικοί είτε εικονικοί, διαδραματίζουν καθοριστικό ρόλο στη διαμόρφωση και διάδοση αυτών των ταυτοτήτων, λειτουργώντας ως ηγέτες και καθοδηγητές εντός των κοινοτήτων τους.</a:t>
            </a:r>
            <a:endParaRPr lang="en-GB" dirty="0"/>
          </a:p>
          <a:p>
            <a:pPr lvl="0"/>
            <a:r>
              <a:rPr lang="el-GR" b="1" dirty="0"/>
              <a:t>Ανάδειξη Πολιτισμικής Διαφορετικότητας</a:t>
            </a:r>
            <a:r>
              <a:rPr lang="el-GR" dirty="0"/>
              <a:t>: Η ύπαρξη αυτών των κοινοτήτων ενισχύει την πολιτισμική πολυμορφία και προάγει την αποδοχή εναλλακτικών τρόπων έκφρασης και ζωής.</a:t>
            </a:r>
            <a:endParaRPr lang="en-GB" dirty="0"/>
          </a:p>
          <a:p>
            <a:endParaRPr lang="en-US" sz="2200" dirty="0"/>
          </a:p>
        </p:txBody>
      </p:sp>
    </p:spTree>
    <p:extLst>
      <p:ext uri="{BB962C8B-B14F-4D97-AF65-F5344CB8AC3E}">
        <p14:creationId xmlns:p14="http://schemas.microsoft.com/office/powerpoint/2010/main" val="329723104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C4C1E53-6881-83BA-C2C9-DD017318431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3E4A372-67BA-612A-BC41-5037A3C507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1936228D-9F5E-A008-DDA2-E7405BF9B1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FE64665-6707-AC33-67C6-11082A851DA2}"/>
              </a:ext>
            </a:extLst>
          </p:cNvPr>
          <p:cNvSpPr>
            <a:spLocks noGrp="1"/>
          </p:cNvSpPr>
          <p:nvPr>
            <p:ph type="title"/>
          </p:nvPr>
        </p:nvSpPr>
        <p:spPr>
          <a:xfrm>
            <a:off x="686834" y="1153572"/>
            <a:ext cx="3200400" cy="4461163"/>
          </a:xfrm>
        </p:spPr>
        <p:txBody>
          <a:bodyPr>
            <a:normAutofit/>
          </a:bodyPr>
          <a:lstStyle/>
          <a:p>
            <a:r>
              <a:rPr lang="el-GR" b="1" dirty="0">
                <a:solidFill>
                  <a:srgbClr val="FFFFFF"/>
                </a:solidFill>
                <a:latin typeface="+mn-lt"/>
              </a:rPr>
              <a:t>Κινηματογράφος, πλατφόρμες και </a:t>
            </a:r>
            <a:r>
              <a:rPr lang="el-GR" b="1" dirty="0" err="1">
                <a:solidFill>
                  <a:srgbClr val="FFFFFF"/>
                </a:solidFill>
                <a:latin typeface="+mn-lt"/>
              </a:rPr>
              <a:t>παγκοσμιο</a:t>
            </a:r>
            <a:r>
              <a:rPr lang="el-GR" b="1" dirty="0">
                <a:solidFill>
                  <a:srgbClr val="FFFFFF"/>
                </a:solidFill>
                <a:latin typeface="+mn-lt"/>
              </a:rPr>
              <a:t>-ποίηση</a:t>
            </a:r>
            <a:endParaRPr lang="en-US" b="1" dirty="0">
              <a:solidFill>
                <a:srgbClr val="FFFFFF"/>
              </a:solidFill>
              <a:latin typeface="+mn-lt"/>
            </a:endParaRPr>
          </a:p>
        </p:txBody>
      </p:sp>
      <p:sp>
        <p:nvSpPr>
          <p:cNvPr id="12" name="Arc 11">
            <a:extLst>
              <a:ext uri="{FF2B5EF4-FFF2-40B4-BE49-F238E27FC236}">
                <a16:creationId xmlns:a16="http://schemas.microsoft.com/office/drawing/2014/main" id="{93FBDABB-6226-AC2F-4C04-81FE49DEC2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44E7EB2-5808-22A7-5DA5-766E99F4B525}"/>
              </a:ext>
            </a:extLst>
          </p:cNvPr>
          <p:cNvSpPr>
            <a:spLocks noGrp="1"/>
          </p:cNvSpPr>
          <p:nvPr>
            <p:ph idx="1"/>
          </p:nvPr>
        </p:nvSpPr>
        <p:spPr>
          <a:xfrm>
            <a:off x="4447308" y="591344"/>
            <a:ext cx="6906491" cy="5585619"/>
          </a:xfrm>
        </p:spPr>
        <p:txBody>
          <a:bodyPr anchor="ctr">
            <a:normAutofit fontScale="92500" lnSpcReduction="10000"/>
          </a:bodyPr>
          <a:lstStyle/>
          <a:p>
            <a:pPr marL="0" indent="0">
              <a:buNone/>
            </a:pPr>
            <a:endParaRPr lang="el-GR" dirty="0"/>
          </a:p>
          <a:p>
            <a:r>
              <a:rPr lang="el-GR" b="1" dirty="0"/>
              <a:t>Εμπορική Εκμετάλλευση της Πολιτιστικής Ποικιλότητας: </a:t>
            </a:r>
            <a:r>
              <a:rPr lang="el-GR" dirty="0"/>
              <a:t>Οι πλατφόρμες </a:t>
            </a:r>
            <a:r>
              <a:rPr lang="en-GB" dirty="0"/>
              <a:t>streaming</a:t>
            </a:r>
            <a:r>
              <a:rPr lang="el-GR" dirty="0"/>
              <a:t> συχνά προβάλλουν την πολιτιστική ποικιλότητα ως στρατηγική μάρκετινγκ, χωρίς πάντα να υποστηρίζουν ουσιαστικά τις τοπικές κουλτούρες </a:t>
            </a:r>
            <a:endParaRPr lang="en-GB" dirty="0"/>
          </a:p>
          <a:p>
            <a:r>
              <a:rPr lang="el-GR" b="1" dirty="0"/>
              <a:t>Αντιφάσεις στην Πολιτιστική Αντιπροσώπευση: </a:t>
            </a:r>
            <a:r>
              <a:rPr lang="el-GR" dirty="0"/>
              <a:t>Η προσπάθεια παγκοσμιοποίησης του περιεχομένου μπορεί να οδηγήσει σε πολιτιστική εξομάλυνση, όπου οι τοπικές κουλτούρες παρουσιάζονται με τρόπο που εξυπηρετεί τις ανάγκες ενός διεθνούς κοινού, παραβλέποντας τις αυθεντικές πολιτιστικές ιδιαιτερότητες </a:t>
            </a:r>
            <a:endParaRPr lang="en-GB" dirty="0"/>
          </a:p>
          <a:p>
            <a:pPr lvl="0"/>
            <a:endParaRPr lang="en-GB" dirty="0"/>
          </a:p>
        </p:txBody>
      </p:sp>
    </p:spTree>
    <p:extLst>
      <p:ext uri="{BB962C8B-B14F-4D97-AF65-F5344CB8AC3E}">
        <p14:creationId xmlns:p14="http://schemas.microsoft.com/office/powerpoint/2010/main" val="117916658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E049433-9C1D-4271-AC98-2A5D81C98A5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4EEB59B-F71F-C754-B5D6-2214B2F8C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A2BB9C4-7372-EFC1-7179-111D90B78E80}"/>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Πλατφόρμες </a:t>
            </a:r>
            <a:r>
              <a:rPr lang="en-GB" sz="5400" b="1" dirty="0">
                <a:latin typeface="+mn-lt"/>
              </a:rPr>
              <a:t>Streaming</a:t>
            </a:r>
            <a:endParaRPr lang="en-US" sz="5400" b="1" dirty="0">
              <a:latin typeface="+mn-lt"/>
            </a:endParaRPr>
          </a:p>
        </p:txBody>
      </p:sp>
      <p:sp>
        <p:nvSpPr>
          <p:cNvPr id="10" name="sketch line">
            <a:extLst>
              <a:ext uri="{FF2B5EF4-FFF2-40B4-BE49-F238E27FC236}">
                <a16:creationId xmlns:a16="http://schemas.microsoft.com/office/drawing/2014/main" id="{9A4349FE-302E-FADA-B917-30D9D3E265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DE67585-E34D-FFA2-2037-1C0BDF60025A}"/>
              </a:ext>
            </a:extLst>
          </p:cNvPr>
          <p:cNvSpPr>
            <a:spLocks noGrp="1"/>
          </p:cNvSpPr>
          <p:nvPr>
            <p:ph idx="1"/>
          </p:nvPr>
        </p:nvSpPr>
        <p:spPr>
          <a:xfrm>
            <a:off x="838200" y="1690688"/>
            <a:ext cx="10515600" cy="4807648"/>
          </a:xfrm>
        </p:spPr>
        <p:txBody>
          <a:bodyPr>
            <a:normAutofit/>
          </a:bodyPr>
          <a:lstStyle/>
          <a:p>
            <a:pPr marL="0" indent="0">
              <a:buNone/>
            </a:pPr>
            <a:r>
              <a:rPr lang="el-GR" dirty="0"/>
              <a:t>Οι πλατφόρμες </a:t>
            </a:r>
            <a:r>
              <a:rPr lang="en-GB" dirty="0"/>
              <a:t>streaming</a:t>
            </a:r>
            <a:r>
              <a:rPr lang="el-GR" dirty="0"/>
              <a:t> έχουν αναδειχθεί σε ισχυρούς παράγοντες στην πολιτιστική παγκοσμιοποίηση, επιτρέποντας την παγκόσμια διανομή και κατανάλωση περιεχομένου. </a:t>
            </a:r>
          </a:p>
          <a:p>
            <a:pPr marL="0" indent="0">
              <a:buNone/>
            </a:pPr>
            <a:r>
              <a:rPr lang="el-GR" dirty="0"/>
              <a:t>Ωστόσο, η στρατηγική τους για την ενσωμάτωση της πολιτιστικής ποικιλομορφίας συχνά εξυπηρετεί εμπορικούς σκοπούς, προκειμένου να προσελκύσουν ένα ευρύτερο κοινό, χωρίς πάντα να αντανακλά μια πραγματική δέσμευση για την προώθηση διαφορετικών πολιτισμών  </a:t>
            </a:r>
            <a:endParaRPr lang="en-GB" dirty="0"/>
          </a:p>
          <a:p>
            <a:endParaRPr lang="en-US" sz="2200" dirty="0"/>
          </a:p>
        </p:txBody>
      </p:sp>
    </p:spTree>
    <p:extLst>
      <p:ext uri="{BB962C8B-B14F-4D97-AF65-F5344CB8AC3E}">
        <p14:creationId xmlns:p14="http://schemas.microsoft.com/office/powerpoint/2010/main" val="49751204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E4D5D81-B3B1-48A4-D303-242382E2749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BF4AB65-223D-51C2-6416-ABE450848D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9BFC841-0223-27A9-F4D1-47CA9D571B1C}"/>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Σειρές</a:t>
            </a:r>
            <a:endParaRPr lang="en-US" sz="5400" b="1" dirty="0">
              <a:latin typeface="+mn-lt"/>
            </a:endParaRPr>
          </a:p>
        </p:txBody>
      </p:sp>
      <p:sp>
        <p:nvSpPr>
          <p:cNvPr id="10" name="sketch line">
            <a:extLst>
              <a:ext uri="{FF2B5EF4-FFF2-40B4-BE49-F238E27FC236}">
                <a16:creationId xmlns:a16="http://schemas.microsoft.com/office/drawing/2014/main" id="{4B6EF2F2-7F99-02A4-365F-CD3798C163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DB3CB7B-8A5D-4B89-6CA0-6DA05B7A623F}"/>
              </a:ext>
            </a:extLst>
          </p:cNvPr>
          <p:cNvSpPr>
            <a:spLocks noGrp="1"/>
          </p:cNvSpPr>
          <p:nvPr>
            <p:ph idx="1"/>
          </p:nvPr>
        </p:nvSpPr>
        <p:spPr>
          <a:xfrm>
            <a:off x="838200" y="1690688"/>
            <a:ext cx="10515600" cy="4807648"/>
          </a:xfrm>
        </p:spPr>
        <p:txBody>
          <a:bodyPr>
            <a:normAutofit/>
          </a:bodyPr>
          <a:lstStyle/>
          <a:p>
            <a:pPr marL="0" indent="0">
              <a:buNone/>
            </a:pPr>
            <a:r>
              <a:rPr lang="el-GR" dirty="0"/>
              <a:t>Η παραγωγή και διανομή διεθνών σειρών και ταινιών από τις πλατφόρμες έχει οδηγήσει σε μια αυξανόμενη αναγνώριση και αποδοχή διαφορετικών πολιτισμών. </a:t>
            </a:r>
          </a:p>
          <a:p>
            <a:pPr marL="0" indent="0">
              <a:buNone/>
            </a:pPr>
            <a:r>
              <a:rPr lang="el-GR" dirty="0"/>
              <a:t>Ωστόσο, η πολιτιστική αντιπροσώπευση παραμένει αμφιλεγόμενη, καθώς η επιλογή περιεχομένου και η παρουσίαση των πολιτισμών συχνά επηρεάζονται από εμπορικούς και πολιτικούς παράγοντες  </a:t>
            </a:r>
            <a:endParaRPr lang="en-GB" dirty="0"/>
          </a:p>
          <a:p>
            <a:endParaRPr lang="en-US" sz="2200" dirty="0"/>
          </a:p>
        </p:txBody>
      </p:sp>
    </p:spTree>
    <p:extLst>
      <p:ext uri="{BB962C8B-B14F-4D97-AF65-F5344CB8AC3E}">
        <p14:creationId xmlns:p14="http://schemas.microsoft.com/office/powerpoint/2010/main" val="311212850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B20D6B4-C96D-AF1F-25C8-5E19EB122F4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2BE86C-6990-3F0C-5EC0-481114567A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2C53A8FC-4633-6639-9051-B7C9AD1990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48CA4D-AE1B-2FC0-FFD6-5615646883D9}"/>
              </a:ext>
            </a:extLst>
          </p:cNvPr>
          <p:cNvSpPr>
            <a:spLocks noGrp="1"/>
          </p:cNvSpPr>
          <p:nvPr>
            <p:ph type="title"/>
          </p:nvPr>
        </p:nvSpPr>
        <p:spPr>
          <a:xfrm>
            <a:off x="686834" y="1153572"/>
            <a:ext cx="3200400" cy="4461163"/>
          </a:xfrm>
        </p:spPr>
        <p:txBody>
          <a:bodyPr>
            <a:normAutofit/>
          </a:bodyPr>
          <a:lstStyle/>
          <a:p>
            <a:r>
              <a:rPr lang="el-GR" b="1" dirty="0">
                <a:solidFill>
                  <a:srgbClr val="FFFFFF"/>
                </a:solidFill>
                <a:latin typeface="+mn-lt"/>
              </a:rPr>
              <a:t>Μεταφορά πολιτισμικών αξιών με χιούμορ</a:t>
            </a:r>
            <a:endParaRPr lang="en-US" b="1" dirty="0">
              <a:solidFill>
                <a:srgbClr val="FFFFFF"/>
              </a:solidFill>
              <a:latin typeface="+mn-lt"/>
            </a:endParaRPr>
          </a:p>
        </p:txBody>
      </p:sp>
      <p:sp>
        <p:nvSpPr>
          <p:cNvPr id="12" name="Arc 11">
            <a:extLst>
              <a:ext uri="{FF2B5EF4-FFF2-40B4-BE49-F238E27FC236}">
                <a16:creationId xmlns:a16="http://schemas.microsoft.com/office/drawing/2014/main" id="{D5FADC68-5341-FCF5-B719-D779140128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C8ABBF5-17D5-E4FA-3C39-D1F7AC5FBD03}"/>
              </a:ext>
            </a:extLst>
          </p:cNvPr>
          <p:cNvSpPr>
            <a:spLocks noGrp="1"/>
          </p:cNvSpPr>
          <p:nvPr>
            <p:ph idx="1"/>
          </p:nvPr>
        </p:nvSpPr>
        <p:spPr>
          <a:xfrm>
            <a:off x="4447308" y="591344"/>
            <a:ext cx="6906491" cy="5585619"/>
          </a:xfrm>
        </p:spPr>
        <p:txBody>
          <a:bodyPr anchor="ctr">
            <a:normAutofit/>
          </a:bodyPr>
          <a:lstStyle/>
          <a:p>
            <a:pPr marL="0" indent="0">
              <a:buNone/>
            </a:pPr>
            <a:endParaRPr lang="el-GR" dirty="0"/>
          </a:p>
          <a:p>
            <a:pPr marL="0" indent="0">
              <a:buNone/>
            </a:pPr>
            <a:r>
              <a:rPr lang="el-GR" dirty="0"/>
              <a:t>Τα </a:t>
            </a:r>
            <a:r>
              <a:rPr lang="en-GB" dirty="0"/>
              <a:t>memes</a:t>
            </a:r>
            <a:r>
              <a:rPr lang="el-GR" dirty="0"/>
              <a:t> είναι ψηφιακά πολιτιστικά προϊόντα που αναπαράγουν και αναδιαμορφώνουν κοινωνικές, πολιτικές και πολιτιστικές αξίες. Αποτελούν βασικό στοιχείο της ψηφιακής κουλτούρας, λειτουργώντας ως μονάδες περιεχομένου που δημιουργούνται με κοινή συνείδηση και κυκλοφορούν, μιμούνται και μετασχηματίζονται από πολλούς χρήστες </a:t>
            </a:r>
            <a:endParaRPr lang="en-GB" dirty="0"/>
          </a:p>
          <a:p>
            <a:pPr lvl="0"/>
            <a:endParaRPr lang="en-GB" dirty="0"/>
          </a:p>
        </p:txBody>
      </p:sp>
    </p:spTree>
    <p:extLst>
      <p:ext uri="{BB962C8B-B14F-4D97-AF65-F5344CB8AC3E}">
        <p14:creationId xmlns:p14="http://schemas.microsoft.com/office/powerpoint/2010/main" val="210031716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D2058D2-1AE9-E35A-636D-4D1DD131506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6A34537-A829-F884-293A-629B661A58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5AA6CF2-5675-0CA7-4A27-FF986A2630B1}"/>
              </a:ext>
            </a:extLst>
          </p:cNvPr>
          <p:cNvSpPr>
            <a:spLocks noGrp="1"/>
          </p:cNvSpPr>
          <p:nvPr>
            <p:ph type="title"/>
          </p:nvPr>
        </p:nvSpPr>
        <p:spPr>
          <a:xfrm>
            <a:off x="838200" y="365125"/>
            <a:ext cx="10515600" cy="1325563"/>
          </a:xfrm>
        </p:spPr>
        <p:txBody>
          <a:bodyPr>
            <a:normAutofit/>
          </a:bodyPr>
          <a:lstStyle/>
          <a:p>
            <a:pPr algn="ctr"/>
            <a:r>
              <a:rPr lang="en-GB" sz="5400" b="1" dirty="0" err="1">
                <a:latin typeface="+mn-lt"/>
              </a:rPr>
              <a:t>Distructed</a:t>
            </a:r>
            <a:r>
              <a:rPr lang="en-GB" sz="5400" b="1" dirty="0">
                <a:latin typeface="+mn-lt"/>
              </a:rPr>
              <a:t> cultures</a:t>
            </a:r>
            <a:endParaRPr lang="en-US" sz="5400" b="1" dirty="0">
              <a:latin typeface="+mn-lt"/>
            </a:endParaRPr>
          </a:p>
        </p:txBody>
      </p:sp>
      <p:sp>
        <p:nvSpPr>
          <p:cNvPr id="10" name="sketch line">
            <a:extLst>
              <a:ext uri="{FF2B5EF4-FFF2-40B4-BE49-F238E27FC236}">
                <a16:creationId xmlns:a16="http://schemas.microsoft.com/office/drawing/2014/main" id="{443A5D20-E486-4709-622A-919F92E868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1D80A5A-4A6F-3408-422D-2400752564CD}"/>
              </a:ext>
            </a:extLst>
          </p:cNvPr>
          <p:cNvSpPr>
            <a:spLocks noGrp="1"/>
          </p:cNvSpPr>
          <p:nvPr>
            <p:ph idx="1"/>
          </p:nvPr>
        </p:nvSpPr>
        <p:spPr>
          <a:xfrm>
            <a:off x="838200" y="1690688"/>
            <a:ext cx="10515600" cy="4807648"/>
          </a:xfrm>
        </p:spPr>
        <p:txBody>
          <a:bodyPr>
            <a:normAutofit/>
          </a:bodyPr>
          <a:lstStyle/>
          <a:p>
            <a:pPr marL="0" indent="0">
              <a:buNone/>
            </a:pPr>
            <a:r>
              <a:rPr lang="en-GB" b="1" dirty="0"/>
              <a:t>Πα</a:t>
            </a:r>
            <a:r>
              <a:rPr lang="en-GB" b="1" dirty="0" err="1"/>
              <a:t>ράδειγμ</a:t>
            </a:r>
            <a:r>
              <a:rPr lang="en-GB" b="1" dirty="0"/>
              <a:t>α: Το Meme «Distracted Boyfriend»</a:t>
            </a:r>
            <a:endParaRPr lang="en-GB" dirty="0"/>
          </a:p>
          <a:p>
            <a:r>
              <a:rPr lang="el-GR" dirty="0"/>
              <a:t>Το </a:t>
            </a:r>
            <a:r>
              <a:rPr lang="en-GB" dirty="0"/>
              <a:t>meme</a:t>
            </a:r>
            <a:r>
              <a:rPr lang="el-GR" dirty="0"/>
              <a:t> «</a:t>
            </a:r>
            <a:r>
              <a:rPr lang="en-GB" dirty="0"/>
              <a:t>Distracted Boyfriend</a:t>
            </a:r>
            <a:r>
              <a:rPr lang="el-GR" dirty="0"/>
              <a:t>» είναι ένα παράδειγμα του πώς μια απλή εικόνα μπορεί να αναπαραστήσει και να σατιρίσει κοινωνικές καταστάσεις. Αρχικά, χρησιμοποιήθηκε για να αναπαραστήσει την συμπεριφορά ενός ατόμου που έλκεται από νέα σχέση, ενώ αγνοεί την υπάρχουσα. Ωστόσο, το </a:t>
            </a:r>
            <a:r>
              <a:rPr lang="en-GB" dirty="0"/>
              <a:t>meme</a:t>
            </a:r>
            <a:r>
              <a:rPr lang="el-GR" dirty="0"/>
              <a:t> εξελίχθηκε και προσαρμόστηκε σε διάφορα πολιτιστικά συμφραζόμενα, αναδεικνύοντας την ικανότητά του να αναπαριστά διαφορετικές κοινωνικές και πολιτικές καταστάσεις  </a:t>
            </a:r>
            <a:endParaRPr lang="en-GB" dirty="0"/>
          </a:p>
          <a:p>
            <a:endParaRPr lang="en-US" sz="2200" dirty="0"/>
          </a:p>
        </p:txBody>
      </p:sp>
    </p:spTree>
    <p:extLst>
      <p:ext uri="{BB962C8B-B14F-4D97-AF65-F5344CB8AC3E}">
        <p14:creationId xmlns:p14="http://schemas.microsoft.com/office/powerpoint/2010/main" val="122884685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77FACB5-FA23-8293-70DA-C1526AD6D46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8C9E999-36E4-849B-B00D-B8D0A60543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A98D6D-5FAD-ACA6-A9E9-D0AE94685CF8}"/>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Καλλιτεχνική και πολιτισμική αξία</a:t>
            </a:r>
            <a:endParaRPr lang="en-US" sz="5400" b="1" dirty="0">
              <a:latin typeface="+mn-lt"/>
            </a:endParaRPr>
          </a:p>
        </p:txBody>
      </p:sp>
      <p:sp>
        <p:nvSpPr>
          <p:cNvPr id="10" name="sketch line">
            <a:extLst>
              <a:ext uri="{FF2B5EF4-FFF2-40B4-BE49-F238E27FC236}">
                <a16:creationId xmlns:a16="http://schemas.microsoft.com/office/drawing/2014/main" id="{5169A01D-B44C-A407-E34D-FD243443E3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DB9B6D2-C8BB-2C9D-389C-B6B4149BD78A}"/>
              </a:ext>
            </a:extLst>
          </p:cNvPr>
          <p:cNvSpPr>
            <a:spLocks noGrp="1"/>
          </p:cNvSpPr>
          <p:nvPr>
            <p:ph idx="1"/>
          </p:nvPr>
        </p:nvSpPr>
        <p:spPr>
          <a:xfrm>
            <a:off x="838200" y="1690688"/>
            <a:ext cx="10515600" cy="4807648"/>
          </a:xfrm>
        </p:spPr>
        <p:txBody>
          <a:bodyPr>
            <a:normAutofit fontScale="92500"/>
          </a:bodyPr>
          <a:lstStyle/>
          <a:p>
            <a:pPr marL="0" indent="0">
              <a:buNone/>
            </a:pPr>
            <a:r>
              <a:rPr lang="el-GR" b="1" dirty="0"/>
              <a:t>Μπορεί Ένα </a:t>
            </a:r>
            <a:r>
              <a:rPr lang="en-GB" b="1" dirty="0"/>
              <a:t>Meme</a:t>
            </a:r>
            <a:r>
              <a:rPr lang="el-GR" b="1" dirty="0"/>
              <a:t> να Θεωρηθεί Τέχνη;</a:t>
            </a:r>
            <a:endParaRPr lang="en-GB" dirty="0"/>
          </a:p>
          <a:p>
            <a:r>
              <a:rPr lang="el-GR" dirty="0"/>
              <a:t>Η καλλιτεχνική αξία των </a:t>
            </a:r>
            <a:r>
              <a:rPr lang="en-GB" dirty="0"/>
              <a:t>memes</a:t>
            </a:r>
            <a:r>
              <a:rPr lang="el-GR" dirty="0"/>
              <a:t> είναι αντικείμενο συζήτησης. Ορισμένοι υποστηρίζουν ότι τα </a:t>
            </a:r>
            <a:r>
              <a:rPr lang="en-GB" dirty="0"/>
              <a:t>memes</a:t>
            </a:r>
            <a:r>
              <a:rPr lang="el-GR" dirty="0"/>
              <a:t> είναι μορφές τέχνης, καθώς εκφράζουν ιδέες και συναισθήματα, παρόμοια με την ποπ ή τη </a:t>
            </a:r>
            <a:r>
              <a:rPr lang="en-GB" dirty="0"/>
              <a:t>street art</a:t>
            </a:r>
            <a:r>
              <a:rPr lang="el-GR" dirty="0"/>
              <a:t>, και συχνά εκτίθενται σε εκθέσεις τέχνης. Αντίθετα, άλλοι θεωρούν ότι τα </a:t>
            </a:r>
            <a:r>
              <a:rPr lang="en-GB" dirty="0"/>
              <a:t>memes</a:t>
            </a:r>
            <a:r>
              <a:rPr lang="el-GR" dirty="0"/>
              <a:t> είναι περισσότερο μέθοδοι αυτοέκφρασης με ελάχιστη δημιουργικότητα</a:t>
            </a:r>
            <a:endParaRPr lang="en-GB" dirty="0"/>
          </a:p>
          <a:p>
            <a:pPr marL="0" indent="0">
              <a:buNone/>
            </a:pPr>
            <a:r>
              <a:rPr lang="el-GR" b="1" dirty="0"/>
              <a:t>Πολιτισμική Σημασία των </a:t>
            </a:r>
            <a:r>
              <a:rPr lang="en-GB" b="1" dirty="0"/>
              <a:t>Memes</a:t>
            </a:r>
            <a:endParaRPr lang="en-GB" dirty="0"/>
          </a:p>
          <a:p>
            <a:r>
              <a:rPr lang="el-GR" dirty="0"/>
              <a:t>Τα </a:t>
            </a:r>
            <a:r>
              <a:rPr lang="en-GB" dirty="0"/>
              <a:t>memes</a:t>
            </a:r>
            <a:r>
              <a:rPr lang="el-GR" dirty="0"/>
              <a:t> λειτουργούν ως πολιτισμικά αγαθά, αναπαράγοντας και αναδιαμορφώνοντας κοινωνικές, πολιτικές και πολιτιστικές αξίες. Αποτελούν βασικό στοιχείο της ψηφιακής κουλτούρας, λειτουργώντας ως μονάδες περιεχομένου που δημιουργούνται με κοινή συνείδηση και κυκλοφορούν, μιμούνται και μετασχηματίζονται από πολλούς χρήστες  </a:t>
            </a:r>
            <a:endParaRPr lang="en-GB" dirty="0"/>
          </a:p>
          <a:p>
            <a:endParaRPr lang="en-US" sz="2200" dirty="0"/>
          </a:p>
        </p:txBody>
      </p:sp>
    </p:spTree>
    <p:extLst>
      <p:ext uri="{BB962C8B-B14F-4D97-AF65-F5344CB8AC3E}">
        <p14:creationId xmlns:p14="http://schemas.microsoft.com/office/powerpoint/2010/main" val="995118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77348"/>
          </a:xfrm>
        </p:spPr>
        <p:txBody>
          <a:bodyPr>
            <a:normAutofit/>
          </a:bodyPr>
          <a:lstStyle/>
          <a:p>
            <a:r>
              <a:rPr lang="el-GR" b="1" dirty="0"/>
              <a:t>Διαφορές αναλογικού – ψηφιακού πολιτισμού </a:t>
            </a:r>
            <a:endParaRPr lang="en-US" b="1" dirty="0"/>
          </a:p>
        </p:txBody>
      </p:sp>
      <p:graphicFrame>
        <p:nvGraphicFramePr>
          <p:cNvPr id="5" name="Content Placeholder 4">
            <a:extLst>
              <a:ext uri="{FF2B5EF4-FFF2-40B4-BE49-F238E27FC236}">
                <a16:creationId xmlns:a16="http://schemas.microsoft.com/office/drawing/2014/main" id="{DE90A5BE-24A1-AF44-E5B2-33769CCCF495}"/>
              </a:ext>
            </a:extLst>
          </p:cNvPr>
          <p:cNvGraphicFramePr>
            <a:graphicFrameLocks noGrp="1"/>
          </p:cNvGraphicFramePr>
          <p:nvPr>
            <p:ph idx="1"/>
            <p:extLst>
              <p:ext uri="{D42A27DB-BD31-4B8C-83A1-F6EECF244321}">
                <p14:modId xmlns:p14="http://schemas.microsoft.com/office/powerpoint/2010/main" val="3542219474"/>
              </p:ext>
            </p:extLst>
          </p:nvPr>
        </p:nvGraphicFramePr>
        <p:xfrm>
          <a:off x="1653308" y="1773381"/>
          <a:ext cx="8626764" cy="4045528"/>
        </p:xfrm>
        <a:graphic>
          <a:graphicData uri="http://schemas.openxmlformats.org/drawingml/2006/table">
            <a:tbl>
              <a:tblPr firstRow="1" firstCol="1" bandRow="1">
                <a:tableStyleId>{5C22544A-7EE6-4342-B048-85BDC9FD1C3A}</a:tableStyleId>
              </a:tblPr>
              <a:tblGrid>
                <a:gridCol w="2875588">
                  <a:extLst>
                    <a:ext uri="{9D8B030D-6E8A-4147-A177-3AD203B41FA5}">
                      <a16:colId xmlns:a16="http://schemas.microsoft.com/office/drawing/2014/main" val="4028657262"/>
                    </a:ext>
                  </a:extLst>
                </a:gridCol>
                <a:gridCol w="2875588">
                  <a:extLst>
                    <a:ext uri="{9D8B030D-6E8A-4147-A177-3AD203B41FA5}">
                      <a16:colId xmlns:a16="http://schemas.microsoft.com/office/drawing/2014/main" val="3217727438"/>
                    </a:ext>
                  </a:extLst>
                </a:gridCol>
                <a:gridCol w="2875588">
                  <a:extLst>
                    <a:ext uri="{9D8B030D-6E8A-4147-A177-3AD203B41FA5}">
                      <a16:colId xmlns:a16="http://schemas.microsoft.com/office/drawing/2014/main" val="4031910258"/>
                    </a:ext>
                  </a:extLst>
                </a:gridCol>
              </a:tblGrid>
              <a:tr h="918727">
                <a:tc>
                  <a:txBody>
                    <a:bodyPr/>
                    <a:lstStyle/>
                    <a:p>
                      <a:pPr>
                        <a:lnSpc>
                          <a:spcPct val="107000"/>
                        </a:lnSpc>
                        <a:spcAft>
                          <a:spcPts val="800"/>
                        </a:spcAft>
                        <a:buNone/>
                      </a:pPr>
                      <a:r>
                        <a:rPr lang="en-GB" sz="1800">
                          <a:effectLst/>
                        </a:rPr>
                        <a:t>Χαρακτηριστικό</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a:effectLst/>
                        </a:rPr>
                        <a:t>Αναλογικός Πολιτισμός</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a:effectLst/>
                        </a:rPr>
                        <a:t>Ψηφιακός Πολιτισμός</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365725549"/>
                  </a:ext>
                </a:extLst>
              </a:tr>
              <a:tr h="662647">
                <a:tc>
                  <a:txBody>
                    <a:bodyPr/>
                    <a:lstStyle/>
                    <a:p>
                      <a:pPr>
                        <a:lnSpc>
                          <a:spcPct val="107000"/>
                        </a:lnSpc>
                        <a:spcAft>
                          <a:spcPts val="800"/>
                        </a:spcAft>
                        <a:buNone/>
                      </a:pPr>
                      <a:r>
                        <a:rPr lang="en-GB" sz="1800">
                          <a:effectLst/>
                        </a:rPr>
                        <a:t>Μέσα Έκφρασης</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dirty="0" err="1">
                          <a:effectLst/>
                        </a:rPr>
                        <a:t>Φωτογρ</a:t>
                      </a:r>
                      <a:r>
                        <a:rPr lang="en-GB" sz="1800" dirty="0">
                          <a:effectLst/>
                        </a:rPr>
                        <a:t>αφία, βινύλια, κασέτες, βιβλία</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a:effectLst/>
                        </a:rPr>
                        <a:t>Ψηφιακές εικόνες, MP3, e-books, streaming</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850200181"/>
                  </a:ext>
                </a:extLst>
              </a:tr>
              <a:tr h="662647">
                <a:tc>
                  <a:txBody>
                    <a:bodyPr/>
                    <a:lstStyle/>
                    <a:p>
                      <a:pPr>
                        <a:lnSpc>
                          <a:spcPct val="107000"/>
                        </a:lnSpc>
                        <a:spcAft>
                          <a:spcPts val="800"/>
                        </a:spcAft>
                        <a:buNone/>
                      </a:pPr>
                      <a:r>
                        <a:rPr lang="en-GB" sz="1800">
                          <a:effectLst/>
                        </a:rPr>
                        <a:t>Διανομή Περιεχομένου</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l-GR" sz="1800">
                          <a:effectLst/>
                        </a:rPr>
                        <a:t>Φυσική διανομή (π.χ., δίσκοι, βιβλιοπωλεία)</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GB" sz="1800">
                          <a:effectLst/>
                        </a:rPr>
                        <a:t>Ψηφιακή διανομή μέσω διαδικτύου</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50159057"/>
                  </a:ext>
                </a:extLst>
              </a:tr>
              <a:tr h="1025653">
                <a:tc>
                  <a:txBody>
                    <a:bodyPr/>
                    <a:lstStyle/>
                    <a:p>
                      <a:pPr>
                        <a:lnSpc>
                          <a:spcPct val="107000"/>
                        </a:lnSpc>
                        <a:spcAft>
                          <a:spcPts val="800"/>
                        </a:spcAft>
                        <a:buNone/>
                      </a:pPr>
                      <a:r>
                        <a:rPr lang="en-GB" sz="1800">
                          <a:effectLst/>
                        </a:rPr>
                        <a:t>Δημιουργία Περιεχομένου</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l-GR" sz="1800" dirty="0" err="1">
                          <a:effectLst/>
                        </a:rPr>
                        <a:t>Χειρονακτική</a:t>
                      </a:r>
                      <a:r>
                        <a:rPr lang="el-GR" sz="1800" dirty="0">
                          <a:effectLst/>
                        </a:rPr>
                        <a:t> παραγωγή (π.χ., ζωγραφική, γλυπτική)</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l-GR" sz="1800">
                          <a:effectLst/>
                        </a:rPr>
                        <a:t>Ψηφιακή παραγωγή μέσω υπολογιστών και λογισμικού</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660269770"/>
                  </a:ext>
                </a:extLst>
              </a:tr>
              <a:tr h="775854">
                <a:tc>
                  <a:txBody>
                    <a:bodyPr/>
                    <a:lstStyle/>
                    <a:p>
                      <a:pPr>
                        <a:lnSpc>
                          <a:spcPct val="107000"/>
                        </a:lnSpc>
                        <a:spcAft>
                          <a:spcPts val="800"/>
                        </a:spcAft>
                        <a:buNone/>
                      </a:pPr>
                      <a:r>
                        <a:rPr lang="en-GB" sz="1800">
                          <a:effectLst/>
                        </a:rPr>
                        <a:t>Αλληλεπίδραση Κοινού</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l-GR" sz="1800">
                          <a:effectLst/>
                        </a:rPr>
                        <a:t>Παθητική (π.χ., παρακολούθηση ταινίας)</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l-GR" sz="1800" dirty="0">
                          <a:effectLst/>
                        </a:rPr>
                        <a:t>Διαδραστική (π.χ., βιντεοπαιχνίδια, </a:t>
                      </a:r>
                      <a:r>
                        <a:rPr lang="en-GB" sz="1800" dirty="0">
                          <a:effectLst/>
                        </a:rPr>
                        <a:t>social media</a:t>
                      </a:r>
                      <a:r>
                        <a:rPr lang="el-GR" sz="1800" dirty="0">
                          <a:effectLst/>
                        </a:rPr>
                        <a: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441445743"/>
                  </a:ext>
                </a:extLst>
              </a:tr>
            </a:tbl>
          </a:graphicData>
        </a:graphic>
      </p:graphicFrame>
    </p:spTree>
    <p:extLst>
      <p:ext uri="{BB962C8B-B14F-4D97-AF65-F5344CB8AC3E}">
        <p14:creationId xmlns:p14="http://schemas.microsoft.com/office/powerpoint/2010/main" val="387727948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25D2385-B7E8-2BEF-BDED-C8F060CFDCB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05D2E79-7082-1027-0A82-23B050D4BA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9A40F7BE-9692-67C1-E4D8-B733443037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50DE3E2-40C7-B412-E01C-BB054DFB6676}"/>
              </a:ext>
            </a:extLst>
          </p:cNvPr>
          <p:cNvSpPr>
            <a:spLocks noGrp="1"/>
          </p:cNvSpPr>
          <p:nvPr>
            <p:ph type="title"/>
          </p:nvPr>
        </p:nvSpPr>
        <p:spPr>
          <a:xfrm>
            <a:off x="686834" y="1153572"/>
            <a:ext cx="3200400" cy="4461163"/>
          </a:xfrm>
        </p:spPr>
        <p:txBody>
          <a:bodyPr>
            <a:normAutofit/>
          </a:bodyPr>
          <a:lstStyle/>
          <a:p>
            <a:r>
              <a:rPr lang="el-GR" b="1" dirty="0">
                <a:solidFill>
                  <a:srgbClr val="FFFFFF"/>
                </a:solidFill>
                <a:latin typeface="+mn-lt"/>
              </a:rPr>
              <a:t>Πολιτισμική </a:t>
            </a:r>
            <a:r>
              <a:rPr lang="el-GR" b="1" dirty="0" err="1">
                <a:solidFill>
                  <a:srgbClr val="FFFFFF"/>
                </a:solidFill>
                <a:latin typeface="+mn-lt"/>
              </a:rPr>
              <a:t>αναπαρά-σταση</a:t>
            </a:r>
            <a:r>
              <a:rPr lang="el-GR" b="1" dirty="0">
                <a:solidFill>
                  <a:srgbClr val="FFFFFF"/>
                </a:solidFill>
                <a:latin typeface="+mn-lt"/>
              </a:rPr>
              <a:t> στα ψηφιακά μέσα</a:t>
            </a:r>
            <a:endParaRPr lang="en-US" b="1" dirty="0">
              <a:solidFill>
                <a:srgbClr val="FFFFFF"/>
              </a:solidFill>
              <a:latin typeface="+mn-lt"/>
            </a:endParaRPr>
          </a:p>
        </p:txBody>
      </p:sp>
      <p:sp>
        <p:nvSpPr>
          <p:cNvPr id="12" name="Arc 11">
            <a:extLst>
              <a:ext uri="{FF2B5EF4-FFF2-40B4-BE49-F238E27FC236}">
                <a16:creationId xmlns:a16="http://schemas.microsoft.com/office/drawing/2014/main" id="{4159F75B-E9E0-14AC-B0DE-36759FD5C4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D5F3A6F-A888-A9FA-DFEB-229EB3E831CF}"/>
              </a:ext>
            </a:extLst>
          </p:cNvPr>
          <p:cNvSpPr>
            <a:spLocks noGrp="1"/>
          </p:cNvSpPr>
          <p:nvPr>
            <p:ph idx="1"/>
          </p:nvPr>
        </p:nvSpPr>
        <p:spPr>
          <a:xfrm>
            <a:off x="4447308" y="591344"/>
            <a:ext cx="6906491" cy="5585619"/>
          </a:xfrm>
        </p:spPr>
        <p:txBody>
          <a:bodyPr anchor="ctr">
            <a:normAutofit/>
          </a:bodyPr>
          <a:lstStyle/>
          <a:p>
            <a:pPr marL="0" indent="0">
              <a:buNone/>
            </a:pPr>
            <a:endParaRPr lang="el-GR" dirty="0"/>
          </a:p>
          <a:p>
            <a:pPr marL="0" indent="0">
              <a:buNone/>
            </a:pPr>
            <a:r>
              <a:rPr lang="el-GR" dirty="0"/>
              <a:t>Οι πλατφόρμες μέσων μαζικής ενημέρωσης και διαφήμισης διαδραματίζουν κεντρικό ρόλο στη διαμόρφωση και αναπαραγωγή πολιτιστικών ταυτοτήτων. Η προβολή συγκεκριμένων προτύπων ομορφιάς, συμπεριφορών και αξιών επηρεάζει τη συλλογική αντίληψη και ταυτότητα των κοινοτήτων.</a:t>
            </a:r>
            <a:endParaRPr lang="en-GB" dirty="0"/>
          </a:p>
          <a:p>
            <a:pPr lvl="0"/>
            <a:endParaRPr lang="en-GB" dirty="0"/>
          </a:p>
        </p:txBody>
      </p:sp>
    </p:spTree>
    <p:extLst>
      <p:ext uri="{BB962C8B-B14F-4D97-AF65-F5344CB8AC3E}">
        <p14:creationId xmlns:p14="http://schemas.microsoft.com/office/powerpoint/2010/main" val="341907548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CA04BDA-8FCD-C1DF-01E3-AEE98FDC515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A047E7A-0D4A-4755-E280-16057FB52E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44A2F6E-1A7A-062C-41AB-804F3E179946}"/>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Παράδειγμα</a:t>
            </a:r>
            <a:r>
              <a:rPr lang="el-GR" sz="5400" dirty="0"/>
              <a:t> </a:t>
            </a:r>
            <a:endParaRPr lang="en-US" sz="5400" dirty="0"/>
          </a:p>
        </p:txBody>
      </p:sp>
      <p:sp>
        <p:nvSpPr>
          <p:cNvPr id="10" name="sketch line">
            <a:extLst>
              <a:ext uri="{FF2B5EF4-FFF2-40B4-BE49-F238E27FC236}">
                <a16:creationId xmlns:a16="http://schemas.microsoft.com/office/drawing/2014/main" id="{89BB8FF6-4B90-E8EB-0C65-E9812BA926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C848854-87C1-459D-8C2E-785D22F4E145}"/>
              </a:ext>
            </a:extLst>
          </p:cNvPr>
          <p:cNvSpPr>
            <a:spLocks noGrp="1"/>
          </p:cNvSpPr>
          <p:nvPr>
            <p:ph idx="1"/>
          </p:nvPr>
        </p:nvSpPr>
        <p:spPr>
          <a:xfrm>
            <a:off x="838200" y="1690688"/>
            <a:ext cx="10515600" cy="4807648"/>
          </a:xfrm>
        </p:spPr>
        <p:txBody>
          <a:bodyPr>
            <a:normAutofit/>
          </a:bodyPr>
          <a:lstStyle/>
          <a:p>
            <a:pPr marL="0" indent="0">
              <a:buNone/>
            </a:pPr>
            <a:r>
              <a:rPr lang="el-GR" b="1" dirty="0"/>
              <a:t>Παράδειγμα: Καμπάνια «</a:t>
            </a:r>
            <a:r>
              <a:rPr lang="en-GB" b="1" dirty="0"/>
              <a:t>Real Beauty</a:t>
            </a:r>
            <a:r>
              <a:rPr lang="el-GR" b="1" dirty="0"/>
              <a:t>» της </a:t>
            </a:r>
            <a:r>
              <a:rPr lang="en-GB" b="1" dirty="0"/>
              <a:t>Dove</a:t>
            </a:r>
            <a:endParaRPr lang="en-GB" dirty="0"/>
          </a:p>
          <a:p>
            <a:r>
              <a:rPr lang="el-GR" dirty="0"/>
              <a:t>Η καμπάνια, που ξεκίνησε το 2004, στόχευε να αναδείξει την ποικιλία των γυναικείων σωμάτων και να αμφισβητήσει τα στερεότυπα ομορφιάς που προβάλλονται από τα μέσα ενημέρωσης. Χρησιμοποιώντας «πραγματικές» γυναίκες αντί για επαγγελματίες μοντέλα, η καμπάνια προώθησε την αυτοεκτίμηση και την αποδοχή του σώματος.</a:t>
            </a:r>
            <a:endParaRPr lang="en-GB" dirty="0"/>
          </a:p>
          <a:p>
            <a:endParaRPr lang="en-US" sz="2200" dirty="0"/>
          </a:p>
        </p:txBody>
      </p:sp>
    </p:spTree>
    <p:extLst>
      <p:ext uri="{BB962C8B-B14F-4D97-AF65-F5344CB8AC3E}">
        <p14:creationId xmlns:p14="http://schemas.microsoft.com/office/powerpoint/2010/main" val="220208483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228F004-722B-E603-DA9E-77156628935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E6C3DCC-723D-5A60-BA68-E91B04529A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7B1304-8370-6BA2-2622-EB80DC9012A6}"/>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Παράδειγμα </a:t>
            </a:r>
            <a:endParaRPr lang="en-US" sz="5400" b="1" dirty="0">
              <a:latin typeface="+mn-lt"/>
            </a:endParaRPr>
          </a:p>
        </p:txBody>
      </p:sp>
      <p:sp>
        <p:nvSpPr>
          <p:cNvPr id="10" name="sketch line">
            <a:extLst>
              <a:ext uri="{FF2B5EF4-FFF2-40B4-BE49-F238E27FC236}">
                <a16:creationId xmlns:a16="http://schemas.microsoft.com/office/drawing/2014/main" id="{B984E02B-DCDD-F8E8-9A76-7B908A1180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B00493-FA9F-E383-A917-A0C74E8B0D88}"/>
              </a:ext>
            </a:extLst>
          </p:cNvPr>
          <p:cNvSpPr>
            <a:spLocks noGrp="1"/>
          </p:cNvSpPr>
          <p:nvPr>
            <p:ph idx="1"/>
          </p:nvPr>
        </p:nvSpPr>
        <p:spPr>
          <a:xfrm>
            <a:off x="838200" y="1690688"/>
            <a:ext cx="10515600" cy="4807648"/>
          </a:xfrm>
        </p:spPr>
        <p:txBody>
          <a:bodyPr>
            <a:normAutofit fontScale="85000" lnSpcReduction="20000"/>
          </a:bodyPr>
          <a:lstStyle/>
          <a:p>
            <a:pPr marL="0" indent="0">
              <a:buNone/>
            </a:pPr>
            <a:r>
              <a:rPr lang="el-GR" b="1" dirty="0"/>
              <a:t>Καμπάνια «</a:t>
            </a:r>
            <a:r>
              <a:rPr lang="en-GB" b="1" dirty="0"/>
              <a:t>Real Beauty</a:t>
            </a:r>
            <a:r>
              <a:rPr lang="el-GR" b="1" dirty="0"/>
              <a:t>» της </a:t>
            </a:r>
            <a:r>
              <a:rPr lang="en-GB" b="1" dirty="0"/>
              <a:t>Dove</a:t>
            </a:r>
            <a:endParaRPr lang="en-GB" dirty="0"/>
          </a:p>
          <a:p>
            <a:pPr marL="0" indent="0">
              <a:buNone/>
            </a:pPr>
            <a:r>
              <a:rPr lang="en-GB" b="1" dirty="0" err="1"/>
              <a:t>Θετικά</a:t>
            </a:r>
            <a:r>
              <a:rPr lang="en-GB" b="1" dirty="0"/>
              <a:t> </a:t>
            </a:r>
            <a:r>
              <a:rPr lang="en-GB" b="1" dirty="0" err="1"/>
              <a:t>Στοιχεί</a:t>
            </a:r>
            <a:r>
              <a:rPr lang="en-GB" b="1" dirty="0"/>
              <a:t>α:</a:t>
            </a:r>
            <a:endParaRPr lang="en-GB" dirty="0"/>
          </a:p>
          <a:p>
            <a:pPr lvl="0"/>
            <a:r>
              <a:rPr lang="el-GR" b="1" dirty="0"/>
              <a:t>Προώθηση της Αυτοεκτίμησης</a:t>
            </a:r>
            <a:r>
              <a:rPr lang="el-GR" dirty="0"/>
              <a:t>: Η καμπάνια ενθάρρυνε τις γυναίκες να αποδεχτούν την εμφάνισή τους και να αισθάνονται όμορφες χωρίς να πληρούν τα παραδοσιακά πρότυπα.</a:t>
            </a:r>
            <a:endParaRPr lang="en-GB" dirty="0"/>
          </a:p>
          <a:p>
            <a:pPr lvl="0"/>
            <a:r>
              <a:rPr lang="el-GR" b="1" dirty="0"/>
              <a:t>Διαφορετικότητα και Συμπερίληψη</a:t>
            </a:r>
            <a:r>
              <a:rPr lang="el-GR" dirty="0"/>
              <a:t>: Η χρήση μοντέλων από διάφορες ηλικίες, φυλές και </a:t>
            </a:r>
            <a:r>
              <a:rPr lang="el-GR" dirty="0" err="1"/>
              <a:t>σωματότυπους</a:t>
            </a:r>
            <a:r>
              <a:rPr lang="el-GR" dirty="0"/>
              <a:t> προώθησε την πολιτιστική ποικιλία και την αποδοχή διαφορετικών ταυτοτήτων.</a:t>
            </a:r>
            <a:endParaRPr lang="en-GB" dirty="0"/>
          </a:p>
          <a:p>
            <a:pPr marL="0" indent="0">
              <a:buNone/>
            </a:pPr>
            <a:r>
              <a:rPr lang="en-GB" b="1" dirty="0" err="1"/>
              <a:t>Κριτική</a:t>
            </a:r>
            <a:r>
              <a:rPr lang="en-GB" b="1" dirty="0"/>
              <a:t> και </a:t>
            </a:r>
            <a:r>
              <a:rPr lang="en-GB" b="1" dirty="0" err="1"/>
              <a:t>Ζητήμ</a:t>
            </a:r>
            <a:r>
              <a:rPr lang="en-GB" b="1" dirty="0"/>
              <a:t>ατα:</a:t>
            </a:r>
            <a:endParaRPr lang="en-GB" dirty="0"/>
          </a:p>
          <a:p>
            <a:pPr lvl="0"/>
            <a:r>
              <a:rPr lang="el-GR" b="1" dirty="0"/>
              <a:t>Εμπορευματοποίηση της Αυτοεκτίμησης</a:t>
            </a:r>
            <a:r>
              <a:rPr lang="el-GR" dirty="0"/>
              <a:t>: Ορισμένοι επικριτές υποστηρίζουν ότι η καμπάνια χρησιμοποιήθηκε ως στρατηγική «</a:t>
            </a:r>
            <a:r>
              <a:rPr lang="en-GB" dirty="0"/>
              <a:t>cause branding</a:t>
            </a:r>
            <a:r>
              <a:rPr lang="el-GR" dirty="0"/>
              <a:t>», συνδέοντας την </a:t>
            </a:r>
            <a:r>
              <a:rPr lang="en-GB" dirty="0"/>
              <a:t>Dove</a:t>
            </a:r>
            <a:r>
              <a:rPr lang="el-GR" dirty="0"/>
              <a:t> με κοινωνικά ζητήματα για εμπορικούς σκοπούς.</a:t>
            </a:r>
            <a:endParaRPr lang="en-GB" dirty="0"/>
          </a:p>
          <a:p>
            <a:pPr lvl="0"/>
            <a:r>
              <a:rPr lang="el-GR" b="1" dirty="0"/>
              <a:t>Πολιτιστική Οικειοποίηση</a:t>
            </a:r>
            <a:r>
              <a:rPr lang="el-GR" dirty="0"/>
              <a:t>: Η καμπάνια κατηγορήθηκε ότι ενσωμάτωσε στοιχεία πολιτισμών χωρίς να αναγνωρίζει ή να σέβεται τις πολιτιστικές τους ρίζες, ενισχύοντας στερεότυπα και προκαταλήψεις.</a:t>
            </a:r>
            <a:endParaRPr lang="en-GB" dirty="0"/>
          </a:p>
          <a:p>
            <a:endParaRPr lang="en-US" sz="2200" dirty="0"/>
          </a:p>
        </p:txBody>
      </p:sp>
    </p:spTree>
    <p:extLst>
      <p:ext uri="{BB962C8B-B14F-4D97-AF65-F5344CB8AC3E}">
        <p14:creationId xmlns:p14="http://schemas.microsoft.com/office/powerpoint/2010/main" val="355870774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C5539A4-598D-4993-4986-BFFD12AB8AD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FD1CCFF-0D7C-28BD-1911-A89EC3D55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7990BCF-E053-E6AE-9CAF-05D85406C278}"/>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Πολιτιστική οικειοποίηση </a:t>
            </a:r>
            <a:endParaRPr lang="en-US" sz="5400" b="1" dirty="0">
              <a:latin typeface="+mn-lt"/>
            </a:endParaRPr>
          </a:p>
        </p:txBody>
      </p:sp>
      <p:sp>
        <p:nvSpPr>
          <p:cNvPr id="10" name="sketch line">
            <a:extLst>
              <a:ext uri="{FF2B5EF4-FFF2-40B4-BE49-F238E27FC236}">
                <a16:creationId xmlns:a16="http://schemas.microsoft.com/office/drawing/2014/main" id="{8BD17967-F3DB-B95C-B8DB-5130973E0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EE96311-733B-2C25-3EBB-C5B62054D959}"/>
              </a:ext>
            </a:extLst>
          </p:cNvPr>
          <p:cNvSpPr>
            <a:spLocks noGrp="1"/>
          </p:cNvSpPr>
          <p:nvPr>
            <p:ph idx="1"/>
          </p:nvPr>
        </p:nvSpPr>
        <p:spPr>
          <a:xfrm>
            <a:off x="838200" y="1690688"/>
            <a:ext cx="10515600" cy="4807648"/>
          </a:xfrm>
        </p:spPr>
        <p:txBody>
          <a:bodyPr>
            <a:normAutofit/>
          </a:bodyPr>
          <a:lstStyle/>
          <a:p>
            <a:pPr marL="0" indent="0">
              <a:buNone/>
            </a:pPr>
            <a:r>
              <a:rPr lang="el-GR" dirty="0"/>
              <a:t>Η πολιτιστική οικειοποίηση αναφέρεται στη χρήση στοιχείων μιας κουλτούρας από άτομα ή ομάδες που δεν ανήκουν σε αυτήν, συχνά χωρίς κατανόηση ή σεβασμό προς την αρχική τους σημασία. Στη διαφήμιση και τα μέσα ενημέρωσης, αυτό μπορεί να οδηγήσει σε αναπαραγωγή στερεοτύπων και εκμετάλλευση πολιτιστικών στοιχείων για εμπορικούς σκοπούς.</a:t>
            </a:r>
          </a:p>
          <a:p>
            <a:pPr lvl="0"/>
            <a:r>
              <a:rPr lang="el-GR" dirty="0"/>
              <a:t>Χ</a:t>
            </a:r>
            <a:r>
              <a:rPr lang="en-GB" dirty="0" err="1"/>
              <a:t>ρήση</a:t>
            </a:r>
            <a:r>
              <a:rPr lang="en-GB" dirty="0"/>
              <a:t> </a:t>
            </a:r>
            <a:r>
              <a:rPr lang="en-GB" dirty="0" err="1"/>
              <a:t>συμ</a:t>
            </a:r>
            <a:r>
              <a:rPr lang="en-GB" dirty="0"/>
              <a:t>βόλων, πρακτικών, τεχνών, μουσικής ή παραδόσεων από μια εξωτερική ομάδα.</a:t>
            </a:r>
          </a:p>
          <a:p>
            <a:pPr lvl="0"/>
            <a:r>
              <a:rPr lang="en-GB" dirty="0" err="1"/>
              <a:t>Δι</a:t>
            </a:r>
            <a:r>
              <a:rPr lang="en-GB" dirty="0"/>
              <a:t>αφορετικοί τύποι ιδιοποίησης: καλλιτεχνική, εμπορική, θρησκευτική, στιλιστική.</a:t>
            </a:r>
          </a:p>
          <a:p>
            <a:pPr marL="0" indent="0">
              <a:buNone/>
            </a:pPr>
            <a:endParaRPr lang="en-GB" dirty="0"/>
          </a:p>
          <a:p>
            <a:endParaRPr lang="en-US" sz="2200" dirty="0"/>
          </a:p>
        </p:txBody>
      </p:sp>
    </p:spTree>
    <p:extLst>
      <p:ext uri="{BB962C8B-B14F-4D97-AF65-F5344CB8AC3E}">
        <p14:creationId xmlns:p14="http://schemas.microsoft.com/office/powerpoint/2010/main" val="247248849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C06A67C-A0E4-84B4-778D-A12893135CF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8F116AF-8B08-209F-1451-0B6A780565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56211-BCE4-97E2-A1CF-462F2E1D895B}"/>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Πολιτιστική οικειοποίηση </a:t>
            </a:r>
            <a:endParaRPr lang="en-US" sz="5400" b="1" dirty="0">
              <a:latin typeface="+mn-lt"/>
            </a:endParaRPr>
          </a:p>
        </p:txBody>
      </p:sp>
      <p:sp>
        <p:nvSpPr>
          <p:cNvPr id="10" name="sketch line">
            <a:extLst>
              <a:ext uri="{FF2B5EF4-FFF2-40B4-BE49-F238E27FC236}">
                <a16:creationId xmlns:a16="http://schemas.microsoft.com/office/drawing/2014/main" id="{1CCEB748-4169-3C06-BD3A-1B8D1A332D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374C4C7-FE7F-4207-BBBD-01A8568DB303}"/>
              </a:ext>
            </a:extLst>
          </p:cNvPr>
          <p:cNvSpPr>
            <a:spLocks noGrp="1"/>
          </p:cNvSpPr>
          <p:nvPr>
            <p:ph idx="1"/>
          </p:nvPr>
        </p:nvSpPr>
        <p:spPr>
          <a:xfrm>
            <a:off x="838200" y="1690688"/>
            <a:ext cx="10515600" cy="4807648"/>
          </a:xfrm>
        </p:spPr>
        <p:txBody>
          <a:bodyPr>
            <a:normAutofit fontScale="77500" lnSpcReduction="20000"/>
          </a:bodyPr>
          <a:lstStyle/>
          <a:p>
            <a:pPr marL="0" indent="0">
              <a:buNone/>
            </a:pPr>
            <a:r>
              <a:rPr lang="en-GB" b="1" dirty="0" err="1"/>
              <a:t>Ηθικές</a:t>
            </a:r>
            <a:r>
              <a:rPr lang="en-GB" b="1" dirty="0"/>
              <a:t> </a:t>
            </a:r>
            <a:r>
              <a:rPr lang="en-GB" b="1" dirty="0" err="1"/>
              <a:t>Προσεγγίσεις</a:t>
            </a:r>
            <a:endParaRPr lang="en-GB" dirty="0"/>
          </a:p>
          <a:p>
            <a:pPr lvl="0"/>
            <a:r>
              <a:rPr lang="en-GB" dirty="0" err="1"/>
              <a:t>Κά</a:t>
            </a:r>
            <a:r>
              <a:rPr lang="en-GB" dirty="0"/>
              <a:t>ποιοι θεωρούν την </a:t>
            </a:r>
            <a:r>
              <a:rPr lang="el-GR" dirty="0"/>
              <a:t>οικειοποίηση</a:t>
            </a:r>
            <a:r>
              <a:rPr lang="en-GB" dirty="0"/>
              <a:t> </a:t>
            </a:r>
            <a:r>
              <a:rPr lang="en-GB" b="1" dirty="0"/>
              <a:t>ανήθικη</a:t>
            </a:r>
            <a:r>
              <a:rPr lang="en-GB" dirty="0"/>
              <a:t>, επειδή βασίζεται σε άνιση ισχύ (π.χ. απ</a:t>
            </a:r>
            <a:r>
              <a:rPr lang="en-GB" dirty="0" err="1"/>
              <a:t>οικιοκρ</a:t>
            </a:r>
            <a:r>
              <a:rPr lang="en-GB" dirty="0"/>
              <a:t>ατία, ρατσισμός).</a:t>
            </a:r>
          </a:p>
          <a:p>
            <a:pPr lvl="0"/>
            <a:r>
              <a:rPr lang="en-GB" dirty="0" err="1"/>
              <a:t>Άλλοι</a:t>
            </a:r>
            <a:r>
              <a:rPr lang="en-GB" dirty="0"/>
              <a:t> υπ</a:t>
            </a:r>
            <a:r>
              <a:rPr lang="en-GB" dirty="0" err="1"/>
              <a:t>οστηρίζουν</a:t>
            </a:r>
            <a:r>
              <a:rPr lang="en-GB" dirty="0"/>
              <a:t> </a:t>
            </a:r>
            <a:r>
              <a:rPr lang="en-GB" dirty="0" err="1"/>
              <a:t>ότι</a:t>
            </a:r>
            <a:r>
              <a:rPr lang="en-GB" dirty="0"/>
              <a:t> </a:t>
            </a:r>
            <a:r>
              <a:rPr lang="en-GB" dirty="0" err="1"/>
              <a:t>οι</a:t>
            </a:r>
            <a:r>
              <a:rPr lang="en-GB" dirty="0"/>
              <a:t> π</a:t>
            </a:r>
            <a:r>
              <a:rPr lang="en-GB" dirty="0" err="1"/>
              <a:t>ολιτισμοί</a:t>
            </a:r>
            <a:r>
              <a:rPr lang="en-GB" dirty="0"/>
              <a:t> </a:t>
            </a:r>
            <a:r>
              <a:rPr lang="en-GB" dirty="0" err="1"/>
              <a:t>είν</a:t>
            </a:r>
            <a:r>
              <a:rPr lang="en-GB" dirty="0"/>
              <a:t>αι πάντα σε </a:t>
            </a:r>
            <a:r>
              <a:rPr lang="en-GB" b="1" dirty="0"/>
              <a:t>διάλογο και αλληλεπίδραση</a:t>
            </a:r>
            <a:r>
              <a:rPr lang="en-GB" dirty="0"/>
              <a:t>, άρα η </a:t>
            </a:r>
            <a:r>
              <a:rPr lang="el-GR" dirty="0"/>
              <a:t>οικειοποίηση, ή </a:t>
            </a:r>
            <a:r>
              <a:rPr lang="en-GB" dirty="0" err="1"/>
              <a:t>ιδιο</a:t>
            </a:r>
            <a:r>
              <a:rPr lang="en-GB" dirty="0"/>
              <a:t>ποίηση</a:t>
            </a:r>
            <a:r>
              <a:rPr lang="el-GR" dirty="0"/>
              <a:t>,</a:t>
            </a:r>
            <a:r>
              <a:rPr lang="en-GB" dirty="0"/>
              <a:t> μπορεί να είναι θεμιτή ή αναπόφευκτη.</a:t>
            </a:r>
          </a:p>
          <a:p>
            <a:pPr marL="0" indent="0">
              <a:buNone/>
            </a:pPr>
            <a:r>
              <a:rPr lang="en-GB" b="1" dirty="0" err="1"/>
              <a:t>Δικ</a:t>
            </a:r>
            <a:r>
              <a:rPr lang="en-GB" b="1" dirty="0"/>
              <a:t>αιοσύνη και Ιδιοκτησία</a:t>
            </a:r>
            <a:endParaRPr lang="en-GB" dirty="0"/>
          </a:p>
          <a:p>
            <a:pPr lvl="0"/>
            <a:r>
              <a:rPr lang="en-GB" dirty="0" err="1"/>
              <a:t>Τίθεντ</a:t>
            </a:r>
            <a:r>
              <a:rPr lang="en-GB" dirty="0"/>
              <a:t>αι ερωτήματα για το αν πολιτισμικά στοιχεία μπορούν να θεωρηθούν «ιδιοκτησία» και ποιος έχει το δικαίωμα να τα χρησιμοποιεί.</a:t>
            </a:r>
          </a:p>
          <a:p>
            <a:pPr lvl="0"/>
            <a:r>
              <a:rPr lang="en-GB" dirty="0" err="1"/>
              <a:t>Συζητούντ</a:t>
            </a:r>
            <a:r>
              <a:rPr lang="en-GB" dirty="0"/>
              <a:t>αι ζητήματα </a:t>
            </a:r>
            <a:r>
              <a:rPr lang="en-GB" b="1" dirty="0"/>
              <a:t>σεβασμού, συγκατάθεσης και οικονομικής εκμετάλλευσης</a:t>
            </a:r>
            <a:r>
              <a:rPr lang="en-GB" dirty="0"/>
              <a:t>.</a:t>
            </a:r>
          </a:p>
          <a:p>
            <a:pPr marL="0" indent="0">
              <a:buNone/>
            </a:pPr>
            <a:r>
              <a:rPr lang="en-GB" b="1" dirty="0"/>
              <a:t>Παρα</a:t>
            </a:r>
            <a:r>
              <a:rPr lang="en-GB" b="1" dirty="0" err="1"/>
              <a:t>δείγμ</a:t>
            </a:r>
            <a:r>
              <a:rPr lang="en-GB" b="1" dirty="0"/>
              <a:t>ατα και Πεδίο Εφαρμογής</a:t>
            </a:r>
            <a:endParaRPr lang="en-GB" dirty="0"/>
          </a:p>
          <a:p>
            <a:pPr lvl="0"/>
            <a:r>
              <a:rPr lang="en-GB" dirty="0"/>
              <a:t>Από </a:t>
            </a:r>
            <a:r>
              <a:rPr lang="en-GB" dirty="0" err="1"/>
              <a:t>τη</a:t>
            </a:r>
            <a:r>
              <a:rPr lang="en-GB" dirty="0"/>
              <a:t> </a:t>
            </a:r>
            <a:r>
              <a:rPr lang="en-GB" dirty="0" err="1"/>
              <a:t>μόδ</a:t>
            </a:r>
            <a:r>
              <a:rPr lang="en-GB" dirty="0"/>
              <a:t>α και τη μουσική μέχρι την τέχνη και τη θρησκεία (π.χ. </a:t>
            </a:r>
            <a:r>
              <a:rPr lang="en-GB" dirty="0" err="1"/>
              <a:t>χρήση</a:t>
            </a:r>
            <a:r>
              <a:rPr lang="en-GB" dirty="0"/>
              <a:t> </a:t>
            </a:r>
            <a:r>
              <a:rPr lang="en-GB" dirty="0" err="1"/>
              <a:t>ιθ</a:t>
            </a:r>
            <a:r>
              <a:rPr lang="en-GB" dirty="0"/>
              <a:t>αγενών συμβόλων, γιόγκα στη Δύση, ethnic chic).</a:t>
            </a:r>
          </a:p>
          <a:p>
            <a:pPr lvl="0"/>
            <a:r>
              <a:rPr lang="en-GB" dirty="0" err="1"/>
              <a:t>Αν</a:t>
            </a:r>
            <a:r>
              <a:rPr lang="en-GB" dirty="0"/>
              <a:t>αλύεται πώς τα παραδείγματα αυτά δημιουργούν συζητήσεις για τα όρια του σεβασμού και της δημιουργικής ελευθερίας.</a:t>
            </a:r>
          </a:p>
          <a:p>
            <a:endParaRPr lang="en-US" sz="2200" dirty="0"/>
          </a:p>
        </p:txBody>
      </p:sp>
    </p:spTree>
    <p:extLst>
      <p:ext uri="{BB962C8B-B14F-4D97-AF65-F5344CB8AC3E}">
        <p14:creationId xmlns:p14="http://schemas.microsoft.com/office/powerpoint/2010/main" val="192757082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A96A511-EE21-0BDA-047B-5670FB59DA2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FA0579F-9F24-1571-5C1B-820C4F8836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6CE3CA-9753-4C62-D822-9E7C8B58BE78}"/>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Πολιτιστική ομογενοποίηση </a:t>
            </a:r>
            <a:endParaRPr lang="en-US" sz="5400" b="1" dirty="0">
              <a:latin typeface="+mn-lt"/>
            </a:endParaRPr>
          </a:p>
        </p:txBody>
      </p:sp>
      <p:sp>
        <p:nvSpPr>
          <p:cNvPr id="10" name="sketch line">
            <a:extLst>
              <a:ext uri="{FF2B5EF4-FFF2-40B4-BE49-F238E27FC236}">
                <a16:creationId xmlns:a16="http://schemas.microsoft.com/office/drawing/2014/main" id="{E41E53D3-FEFA-F784-89BE-33DC795868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640615F-FF65-EAA1-B5B7-9D73EAC630FE}"/>
              </a:ext>
            </a:extLst>
          </p:cNvPr>
          <p:cNvSpPr>
            <a:spLocks noGrp="1"/>
          </p:cNvSpPr>
          <p:nvPr>
            <p:ph idx="1"/>
          </p:nvPr>
        </p:nvSpPr>
        <p:spPr>
          <a:xfrm>
            <a:off x="838200" y="1690688"/>
            <a:ext cx="10515600" cy="4807648"/>
          </a:xfrm>
        </p:spPr>
        <p:txBody>
          <a:bodyPr>
            <a:normAutofit/>
          </a:bodyPr>
          <a:lstStyle/>
          <a:p>
            <a:pPr lvl="0"/>
            <a:r>
              <a:rPr lang="el-GR" b="1" dirty="0"/>
              <a:t>Απώλεια Τοπικών Πολιτιστικών Χαρακτηριστικών</a:t>
            </a:r>
            <a:r>
              <a:rPr lang="el-GR" dirty="0"/>
              <a:t>: Η παγκόσμια διάδοση ορισμένων πολιτιστικών στοιχείων μπορεί να οδηγήσει στην υποβάθμιση ή εξαφάνιση τοπικών παραδόσεων και πρακτικών.</a:t>
            </a:r>
            <a:endParaRPr lang="en-GB" dirty="0"/>
          </a:p>
          <a:p>
            <a:pPr lvl="0"/>
            <a:r>
              <a:rPr lang="el-GR" b="1" dirty="0"/>
              <a:t>Επιβολή Δυτικών Προτύπων</a:t>
            </a:r>
            <a:r>
              <a:rPr lang="el-GR" dirty="0"/>
              <a:t>: Η κυριαρχία δυτικών πολιτιστικών προτύπων μέσω των μέσων μαζικής ενημέρωσης μπορεί να οδηγήσει σε πολιτιστική ομοιομορφία, παραμελώντας άλλες πολιτιστικές εκφράσεις.</a:t>
            </a:r>
            <a:endParaRPr lang="en-GB" dirty="0"/>
          </a:p>
          <a:p>
            <a:pPr lvl="0"/>
            <a:r>
              <a:rPr lang="el-GR" b="1" dirty="0"/>
              <a:t>Προκλήσεις Διατήρησης Πολιτιστικής Ποικιλομορφίας</a:t>
            </a:r>
            <a:r>
              <a:rPr lang="el-GR" dirty="0"/>
              <a:t>: Η εξάπλωση του </a:t>
            </a:r>
            <a:r>
              <a:rPr lang="en-GB" dirty="0"/>
              <a:t>viral</a:t>
            </a:r>
            <a:r>
              <a:rPr lang="el-GR" dirty="0"/>
              <a:t> περιεχομένου απαιτεί στρατηγικές για την προστασία και προώθηση της πολιτιστικής ποικιλομορφίας σε παγκόσμιο επίπεδο.</a:t>
            </a:r>
            <a:endParaRPr lang="en-GB" dirty="0"/>
          </a:p>
          <a:p>
            <a:endParaRPr lang="en-US" sz="2200" dirty="0"/>
          </a:p>
        </p:txBody>
      </p:sp>
    </p:spTree>
    <p:extLst>
      <p:ext uri="{BB962C8B-B14F-4D97-AF65-F5344CB8AC3E}">
        <p14:creationId xmlns:p14="http://schemas.microsoft.com/office/powerpoint/2010/main" val="279203477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B895F15-DA78-5DFD-24F1-6294BA133EC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1CEC37A-04EA-7699-5679-B0A055F142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4C26F5-B744-3C74-B89E-191186EBF1D9}"/>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Προκλήσεις </a:t>
            </a:r>
            <a:endParaRPr lang="en-US" sz="5400" b="1" dirty="0">
              <a:latin typeface="+mn-lt"/>
            </a:endParaRPr>
          </a:p>
        </p:txBody>
      </p:sp>
      <p:sp>
        <p:nvSpPr>
          <p:cNvPr id="10" name="sketch line">
            <a:extLst>
              <a:ext uri="{FF2B5EF4-FFF2-40B4-BE49-F238E27FC236}">
                <a16:creationId xmlns:a16="http://schemas.microsoft.com/office/drawing/2014/main" id="{0DF95A6F-3A27-8F4D-3E13-AAAF7CF420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53BA444-27A9-CEA2-CB06-1CB4F45A9547}"/>
              </a:ext>
            </a:extLst>
          </p:cNvPr>
          <p:cNvSpPr>
            <a:spLocks noGrp="1"/>
          </p:cNvSpPr>
          <p:nvPr>
            <p:ph idx="1"/>
          </p:nvPr>
        </p:nvSpPr>
        <p:spPr>
          <a:xfrm>
            <a:off x="838200" y="1690688"/>
            <a:ext cx="10515600" cy="4807648"/>
          </a:xfrm>
        </p:spPr>
        <p:txBody>
          <a:bodyPr>
            <a:normAutofit/>
          </a:bodyPr>
          <a:lstStyle/>
          <a:p>
            <a:pPr lvl="0"/>
            <a:r>
              <a:rPr lang="el-GR" b="1" dirty="0"/>
              <a:t>Οι πλατφόρμες αναπαράγουν πολιτιστικές ταυτότητες</a:t>
            </a:r>
            <a:r>
              <a:rPr lang="el-GR" dirty="0"/>
              <a:t>: Οι πλατφόρμες διαμορφώνουν την αντίληψη των χρηστών για την πολιτιστική ταυτότητα μέσω της επιλογής του περιεχομένου που προβάλλουν και της προβολής συγκεκριμένων προτύπων.</a:t>
            </a:r>
            <a:endParaRPr lang="en-GB" dirty="0"/>
          </a:p>
          <a:p>
            <a:pPr lvl="0"/>
            <a:r>
              <a:rPr lang="el-GR" b="1" dirty="0"/>
              <a:t>Η ευθύνη</a:t>
            </a:r>
            <a:r>
              <a:rPr lang="el-GR" dirty="0"/>
              <a:t>: Οι πλατφόρμες έχουν την ευθύνη να προάγουν την πολιτιστική ποικιλία και να αποφεύγουν την αναπαραγωγή στερεοτύπων ή την εκμετάλλευση πολιτιστικών στοιχείων.</a:t>
            </a:r>
            <a:endParaRPr lang="en-GB" dirty="0"/>
          </a:p>
          <a:p>
            <a:endParaRPr lang="en-US" sz="2200" dirty="0"/>
          </a:p>
        </p:txBody>
      </p:sp>
    </p:spTree>
    <p:extLst>
      <p:ext uri="{BB962C8B-B14F-4D97-AF65-F5344CB8AC3E}">
        <p14:creationId xmlns:p14="http://schemas.microsoft.com/office/powerpoint/2010/main" val="85099935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25AEBA8-9223-97CE-868C-85AC93C8064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36D21DE-3A6C-9B2B-FE1A-578506D047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952D07AC-0A42-C860-195A-1FBFE0698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8B5F58-3ECE-D86D-5EEE-0E107C6A7D86}"/>
              </a:ext>
            </a:extLst>
          </p:cNvPr>
          <p:cNvSpPr>
            <a:spLocks noGrp="1"/>
          </p:cNvSpPr>
          <p:nvPr>
            <p:ph type="title"/>
          </p:nvPr>
        </p:nvSpPr>
        <p:spPr>
          <a:xfrm>
            <a:off x="686834" y="1153572"/>
            <a:ext cx="3200400" cy="4461163"/>
          </a:xfrm>
        </p:spPr>
        <p:txBody>
          <a:bodyPr>
            <a:normAutofit/>
          </a:bodyPr>
          <a:lstStyle/>
          <a:p>
            <a:r>
              <a:rPr lang="el-GR" b="1" dirty="0">
                <a:solidFill>
                  <a:srgbClr val="FFFFFF"/>
                </a:solidFill>
                <a:latin typeface="+mn-lt"/>
              </a:rPr>
              <a:t>Τοπικός πολιτισμός στην παγκόσμια ψηφιακή σκηνή</a:t>
            </a:r>
            <a:endParaRPr lang="en-US" b="1" dirty="0">
              <a:solidFill>
                <a:srgbClr val="FFFFFF"/>
              </a:solidFill>
              <a:latin typeface="+mn-lt"/>
            </a:endParaRPr>
          </a:p>
        </p:txBody>
      </p:sp>
      <p:sp>
        <p:nvSpPr>
          <p:cNvPr id="12" name="Arc 11">
            <a:extLst>
              <a:ext uri="{FF2B5EF4-FFF2-40B4-BE49-F238E27FC236}">
                <a16:creationId xmlns:a16="http://schemas.microsoft.com/office/drawing/2014/main" id="{BCF1AC06-DA8E-BAC8-5124-8679039003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A2D8E15-4535-DDF8-C178-0A60E6717431}"/>
              </a:ext>
            </a:extLst>
          </p:cNvPr>
          <p:cNvSpPr>
            <a:spLocks noGrp="1"/>
          </p:cNvSpPr>
          <p:nvPr>
            <p:ph idx="1"/>
          </p:nvPr>
        </p:nvSpPr>
        <p:spPr>
          <a:xfrm>
            <a:off x="4447308" y="591344"/>
            <a:ext cx="6906491" cy="5585619"/>
          </a:xfrm>
        </p:spPr>
        <p:txBody>
          <a:bodyPr anchor="ctr">
            <a:normAutofit/>
          </a:bodyPr>
          <a:lstStyle/>
          <a:p>
            <a:pPr marL="0" indent="0">
              <a:buNone/>
            </a:pPr>
            <a:endParaRPr lang="el-GR" dirty="0"/>
          </a:p>
          <a:p>
            <a:pPr marL="0" indent="0">
              <a:buNone/>
            </a:pPr>
            <a:r>
              <a:rPr lang="el-GR" dirty="0"/>
              <a:t>Οι πλατφόρμες κοινωνικής δικτύωσης, λειτουργούν ως ψηφιακές γέφυρες, επιτρέπουν σε τοπικούς πολιτισμούς να αναδειχθούν σε παγκόσμια </a:t>
            </a:r>
            <a:r>
              <a:rPr lang="en-GB" dirty="0"/>
              <a:t>trends</a:t>
            </a:r>
            <a:r>
              <a:rPr lang="el-GR" dirty="0"/>
              <a:t>. Αυτές οι πλατφόρμες διευκολύνουν την άμεση και ευρεία διάδοση πολιτιστικών στοιχείων, όπως μουσική, χορός, μόδα και παραδόσεις, σε κοινό πέρα από τα γεωγραφικά και πολιτιστικά σύνορα. Αυτό έχει οδηγήσει σε μια νέα εποχή πολιτιστικής ανταλλαγής και επιρροής.</a:t>
            </a:r>
            <a:endParaRPr lang="en-GB" dirty="0"/>
          </a:p>
          <a:p>
            <a:pPr lvl="0"/>
            <a:endParaRPr lang="en-GB" dirty="0"/>
          </a:p>
        </p:txBody>
      </p:sp>
    </p:spTree>
    <p:extLst>
      <p:ext uri="{BB962C8B-B14F-4D97-AF65-F5344CB8AC3E}">
        <p14:creationId xmlns:p14="http://schemas.microsoft.com/office/powerpoint/2010/main" val="258827068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FD815C6-D4FF-BFA6-F650-65C3200E36E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D5A259B-B868-E2AC-3B54-B9C46F9326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7D038B0-4FD8-C61B-8BE1-B3C0A6911C67}"/>
              </a:ext>
            </a:extLst>
          </p:cNvPr>
          <p:cNvSpPr>
            <a:spLocks noGrp="1"/>
          </p:cNvSpPr>
          <p:nvPr>
            <p:ph type="title"/>
          </p:nvPr>
        </p:nvSpPr>
        <p:spPr>
          <a:xfrm>
            <a:off x="838200" y="365125"/>
            <a:ext cx="10515600" cy="1325563"/>
          </a:xfrm>
        </p:spPr>
        <p:txBody>
          <a:bodyPr>
            <a:normAutofit/>
          </a:bodyPr>
          <a:lstStyle/>
          <a:p>
            <a:pPr algn="ctr"/>
            <a:r>
              <a:rPr lang="el-GR" sz="5400" b="1" dirty="0">
                <a:latin typeface="+mn-lt"/>
              </a:rPr>
              <a:t>Παραδείγματα </a:t>
            </a:r>
            <a:endParaRPr lang="en-US" sz="5400" b="1" dirty="0">
              <a:latin typeface="+mn-lt"/>
            </a:endParaRPr>
          </a:p>
        </p:txBody>
      </p:sp>
      <p:sp>
        <p:nvSpPr>
          <p:cNvPr id="10" name="sketch line">
            <a:extLst>
              <a:ext uri="{FF2B5EF4-FFF2-40B4-BE49-F238E27FC236}">
                <a16:creationId xmlns:a16="http://schemas.microsoft.com/office/drawing/2014/main" id="{07FB90B5-F59E-F3E2-90B0-5CD3410F22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02B70F7-05FB-17DB-E28B-700C0EC9FE1D}"/>
              </a:ext>
            </a:extLst>
          </p:cNvPr>
          <p:cNvSpPr>
            <a:spLocks noGrp="1"/>
          </p:cNvSpPr>
          <p:nvPr>
            <p:ph idx="1"/>
          </p:nvPr>
        </p:nvSpPr>
        <p:spPr>
          <a:xfrm>
            <a:off x="838200" y="1690688"/>
            <a:ext cx="10515600" cy="4807648"/>
          </a:xfrm>
        </p:spPr>
        <p:txBody>
          <a:bodyPr>
            <a:normAutofit fontScale="85000" lnSpcReduction="10000"/>
          </a:bodyPr>
          <a:lstStyle/>
          <a:p>
            <a:pPr marL="0" indent="0">
              <a:buNone/>
            </a:pPr>
            <a:r>
              <a:rPr lang="en-GB" b="1" dirty="0"/>
              <a:t>K</a:t>
            </a:r>
            <a:r>
              <a:rPr lang="el-GR" b="1" dirty="0"/>
              <a:t>-</a:t>
            </a:r>
            <a:r>
              <a:rPr lang="en-GB" b="1" dirty="0"/>
              <a:t>pop</a:t>
            </a:r>
            <a:r>
              <a:rPr lang="el-GR" b="1" dirty="0"/>
              <a:t>: Το Παράδειγμα της Κορεατικής Πολιτιστικής Εξάπλωσης</a:t>
            </a:r>
            <a:endParaRPr lang="en-GB" dirty="0"/>
          </a:p>
          <a:p>
            <a:r>
              <a:rPr lang="el-GR" dirty="0"/>
              <a:t>Η κουλτούρα </a:t>
            </a:r>
            <a:r>
              <a:rPr lang="en-GB" dirty="0"/>
              <a:t>K</a:t>
            </a:r>
            <a:r>
              <a:rPr lang="el-GR" dirty="0"/>
              <a:t>-</a:t>
            </a:r>
            <a:r>
              <a:rPr lang="en-GB" dirty="0"/>
              <a:t>pop</a:t>
            </a:r>
            <a:r>
              <a:rPr lang="el-GR" dirty="0"/>
              <a:t> αποτελεί χαρακτηριστικό παράδειγμα τοπικού πολιτισμού που έχει γίνει παγκόσμιο φαινόμενο μέσω των </a:t>
            </a:r>
            <a:r>
              <a:rPr lang="en-GB" dirty="0"/>
              <a:t>social media</a:t>
            </a:r>
            <a:r>
              <a:rPr lang="el-GR" dirty="0"/>
              <a:t>. Οι πλατφόρμες όπως το </a:t>
            </a:r>
            <a:r>
              <a:rPr lang="en-GB" dirty="0"/>
              <a:t>YouTube</a:t>
            </a:r>
            <a:r>
              <a:rPr lang="el-GR" dirty="0"/>
              <a:t>, το </a:t>
            </a:r>
            <a:r>
              <a:rPr lang="en-GB" dirty="0"/>
              <a:t>Twitter</a:t>
            </a:r>
            <a:r>
              <a:rPr lang="el-GR" dirty="0"/>
              <a:t> και το </a:t>
            </a:r>
            <a:r>
              <a:rPr lang="en-GB" dirty="0"/>
              <a:t>TikTok</a:t>
            </a:r>
            <a:r>
              <a:rPr lang="el-GR" dirty="0"/>
              <a:t> έχουν επιτρέψει σε καλλιτέχνες και συγκροτήματα να φτάσουν σε διεθνές κοινό, δημιουργώντας παγκόσμιες κοινότητες θαυμαστών. Η χρήση αυτών των πλατφορμών έχει ενισχύσει την εξάπλωση της </a:t>
            </a:r>
            <a:r>
              <a:rPr lang="en-GB" dirty="0"/>
              <a:t>K</a:t>
            </a:r>
            <a:r>
              <a:rPr lang="el-GR" dirty="0"/>
              <a:t>-</a:t>
            </a:r>
            <a:r>
              <a:rPr lang="en-GB" dirty="0"/>
              <a:t>pop</a:t>
            </a:r>
            <a:r>
              <a:rPr lang="el-GR" dirty="0"/>
              <a:t> και την πολιτιστική επιρροή της Κορέας.</a:t>
            </a:r>
            <a:endParaRPr lang="en-GB" dirty="0"/>
          </a:p>
          <a:p>
            <a:pPr marL="0" indent="0">
              <a:buNone/>
            </a:pPr>
            <a:r>
              <a:rPr lang="el-GR" b="1" dirty="0"/>
              <a:t>Πολιτιστική Αντιπροσώπευση και Επιρροή</a:t>
            </a:r>
            <a:endParaRPr lang="en-GB" dirty="0"/>
          </a:p>
          <a:p>
            <a:r>
              <a:rPr lang="el-GR" dirty="0"/>
              <a:t>Η ταινία κινουμένων σχεδίων </a:t>
            </a:r>
            <a:r>
              <a:rPr lang="en-GB" i="1" dirty="0" err="1"/>
              <a:t>KPop</a:t>
            </a:r>
            <a:r>
              <a:rPr lang="en-GB" i="1" dirty="0"/>
              <a:t> Demon Hunters</a:t>
            </a:r>
            <a:r>
              <a:rPr lang="el-GR" dirty="0"/>
              <a:t> έχει γίνει η πιο επιτυχημένη από την άποψη της παρακολούθησης ταινία στην ιστορία του </a:t>
            </a:r>
            <a:r>
              <a:rPr lang="en-GB" dirty="0"/>
              <a:t>Netflix</a:t>
            </a:r>
            <a:r>
              <a:rPr lang="el-GR" dirty="0"/>
              <a:t>, με πάνω από 314 εκατομμύρια προβολές παγκοσμίως. Ακολουθεί τρία </a:t>
            </a:r>
            <a:r>
              <a:rPr lang="en-GB" dirty="0"/>
              <a:t>K</a:t>
            </a:r>
            <a:r>
              <a:rPr lang="el-GR" dirty="0"/>
              <a:t>-</a:t>
            </a:r>
            <a:r>
              <a:rPr lang="en-GB" dirty="0"/>
              <a:t>pop</a:t>
            </a:r>
            <a:r>
              <a:rPr lang="el-GR" dirty="0"/>
              <a:t> είδωλα που μυστικά κυνηγούν δαίμονες, συνδυάζοντας μουσικό θέαμα με υπερφυσική δράση. Η επιτυχία της ταινίας έχει ενισχύσει την παγκόσμια επιρροή της </a:t>
            </a:r>
            <a:r>
              <a:rPr lang="en-GB" dirty="0"/>
              <a:t>K</a:t>
            </a:r>
            <a:r>
              <a:rPr lang="el-GR" dirty="0"/>
              <a:t>-</a:t>
            </a:r>
            <a:r>
              <a:rPr lang="en-GB" dirty="0"/>
              <a:t>pop</a:t>
            </a:r>
            <a:r>
              <a:rPr lang="el-GR" dirty="0"/>
              <a:t> και έχει αναδείξει την πολιτιστική αντιπροσώπευση της Κορεάτικης κουλτούρας.</a:t>
            </a:r>
            <a:endParaRPr lang="en-GB" dirty="0"/>
          </a:p>
          <a:p>
            <a:endParaRPr lang="en-US" sz="2200" dirty="0"/>
          </a:p>
        </p:txBody>
      </p:sp>
    </p:spTree>
    <p:extLst>
      <p:ext uri="{BB962C8B-B14F-4D97-AF65-F5344CB8AC3E}">
        <p14:creationId xmlns:p14="http://schemas.microsoft.com/office/powerpoint/2010/main" val="36001392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B43FE6A-5EC9-80FA-4D3C-C14A3D63DCC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5896E0F-0C95-C909-F783-EDE7752EB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71087C3-6DA6-EB33-A335-E9CED255C87D}"/>
              </a:ext>
            </a:extLst>
          </p:cNvPr>
          <p:cNvSpPr>
            <a:spLocks noGrp="1"/>
          </p:cNvSpPr>
          <p:nvPr>
            <p:ph type="title"/>
          </p:nvPr>
        </p:nvSpPr>
        <p:spPr>
          <a:xfrm>
            <a:off x="838200" y="365125"/>
            <a:ext cx="10515600" cy="1325563"/>
          </a:xfrm>
        </p:spPr>
        <p:txBody>
          <a:bodyPr>
            <a:normAutofit/>
          </a:bodyPr>
          <a:lstStyle/>
          <a:p>
            <a:pPr algn="ctr"/>
            <a:r>
              <a:rPr lang="el-GR" sz="5400" b="1" dirty="0"/>
              <a:t>Ενίσχυση ή Αλλοίωση;</a:t>
            </a:r>
            <a:endParaRPr lang="en-GB" sz="5400" dirty="0"/>
          </a:p>
        </p:txBody>
      </p:sp>
      <p:sp>
        <p:nvSpPr>
          <p:cNvPr id="10" name="sketch line">
            <a:extLst>
              <a:ext uri="{FF2B5EF4-FFF2-40B4-BE49-F238E27FC236}">
                <a16:creationId xmlns:a16="http://schemas.microsoft.com/office/drawing/2014/main" id="{1DF0FC2A-E0CA-D0C3-CEEF-A8E0685928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2A2530C-E6A0-6A7D-D0D4-DBAFCBFD483D}"/>
              </a:ext>
            </a:extLst>
          </p:cNvPr>
          <p:cNvSpPr>
            <a:spLocks noGrp="1"/>
          </p:cNvSpPr>
          <p:nvPr>
            <p:ph idx="1"/>
          </p:nvPr>
        </p:nvSpPr>
        <p:spPr>
          <a:xfrm>
            <a:off x="838200" y="1690688"/>
            <a:ext cx="10515600" cy="4807648"/>
          </a:xfrm>
        </p:spPr>
        <p:txBody>
          <a:bodyPr>
            <a:normAutofit fontScale="85000" lnSpcReduction="20000"/>
          </a:bodyPr>
          <a:lstStyle/>
          <a:p>
            <a:pPr marL="0" indent="0">
              <a:buNone/>
            </a:pPr>
            <a:r>
              <a:rPr lang="en-GB" b="1" dirty="0" err="1"/>
              <a:t>Ενίσχυση</a:t>
            </a:r>
            <a:endParaRPr lang="en-GB" dirty="0"/>
          </a:p>
          <a:p>
            <a:pPr lvl="0"/>
            <a:r>
              <a:rPr lang="el-GR" b="1" dirty="0"/>
              <a:t>Διεθνής Αναγνώριση</a:t>
            </a:r>
            <a:r>
              <a:rPr lang="el-GR" dirty="0"/>
              <a:t>: Οι πλατφόρμες κοινωνικής δικτύωσης επιτρέπουν σε τοπικούς πολιτισμούς να αποκτήσουν διεθνή αναγνώριση και να προσελκύσουν παγκόσμιο ενδιαφέρον.</a:t>
            </a:r>
            <a:endParaRPr lang="en-GB" dirty="0"/>
          </a:p>
          <a:p>
            <a:pPr lvl="0"/>
            <a:r>
              <a:rPr lang="el-GR" b="1" dirty="0"/>
              <a:t>Δημιουργία Παγκόσμιων Κοινοτήτων</a:t>
            </a:r>
            <a:r>
              <a:rPr lang="el-GR" dirty="0"/>
              <a:t>: Οι θαυμαστές από διάφορες χώρες μπορούν να συνδεθούν και να μοιραστούν την αγάπη τους για έναν πολιτισμό, ενισχύοντας την πολιτιστική ανταλλαγή.</a:t>
            </a:r>
            <a:endParaRPr lang="en-GB" dirty="0"/>
          </a:p>
          <a:p>
            <a:pPr marL="0" indent="0">
              <a:buNone/>
            </a:pPr>
            <a:r>
              <a:rPr lang="en-GB" b="1" dirty="0" err="1"/>
              <a:t>Αλλοίωση</a:t>
            </a:r>
            <a:endParaRPr lang="en-GB" dirty="0"/>
          </a:p>
          <a:p>
            <a:pPr lvl="0"/>
            <a:r>
              <a:rPr lang="el-GR" b="1" dirty="0"/>
              <a:t>Εμπορευματοποίηση</a:t>
            </a:r>
            <a:r>
              <a:rPr lang="el-GR" dirty="0"/>
              <a:t>: Η εμπορική εκμετάλλευση πολιτιστικών στοιχείων μπορεί να οδηγήσει σε αλλοίωση ή απλοποίηση του αυθεντικού πολιτισμού για εμπορικούς σκοπούς.</a:t>
            </a:r>
            <a:endParaRPr lang="en-GB" dirty="0"/>
          </a:p>
          <a:p>
            <a:pPr lvl="0"/>
            <a:r>
              <a:rPr lang="el-GR" b="1" dirty="0"/>
              <a:t>Πολιτιστική Οικειοποίηση</a:t>
            </a:r>
            <a:r>
              <a:rPr lang="el-GR" dirty="0"/>
              <a:t>: Η χρήση πολιτιστικών στοιχείων χωρίς κατανόηση ή σεβασμό προς την αρχική τους σημασία μπορεί να θεωρηθεί πολιτιστική οικειοποίηση, προκαλώντας αντιδράσεις από τις κοινότητες προέλευσης.</a:t>
            </a:r>
            <a:endParaRPr lang="en-GB" dirty="0"/>
          </a:p>
          <a:p>
            <a:endParaRPr lang="en-US" sz="2200" dirty="0"/>
          </a:p>
        </p:txBody>
      </p:sp>
    </p:spTree>
    <p:extLst>
      <p:ext uri="{BB962C8B-B14F-4D97-AF65-F5344CB8AC3E}">
        <p14:creationId xmlns:p14="http://schemas.microsoft.com/office/powerpoint/2010/main" val="2257480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7C70F3D-8565-45C7-2B23-AE462ADBF27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C1F4A30-7F40-994D-9C2E-DC24F2C05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BCBD3D4-C68E-EEEC-094D-3F733C4F7D57}"/>
              </a:ext>
            </a:extLst>
          </p:cNvPr>
          <p:cNvSpPr>
            <a:spLocks noGrp="1"/>
          </p:cNvSpPr>
          <p:nvPr>
            <p:ph type="title"/>
          </p:nvPr>
        </p:nvSpPr>
        <p:spPr>
          <a:xfrm>
            <a:off x="838200" y="365125"/>
            <a:ext cx="10515600" cy="1325563"/>
          </a:xfrm>
        </p:spPr>
        <p:txBody>
          <a:bodyPr>
            <a:normAutofit/>
          </a:bodyPr>
          <a:lstStyle/>
          <a:p>
            <a:pPr algn="ctr"/>
            <a:r>
              <a:rPr lang="el-GR" b="1" dirty="0"/>
              <a:t>Πολιτισμός σε ψηφιακές μορφές</a:t>
            </a:r>
            <a:endParaRPr lang="en-GB" dirty="0"/>
          </a:p>
        </p:txBody>
      </p:sp>
      <p:sp>
        <p:nvSpPr>
          <p:cNvPr id="10" name="sketch line">
            <a:extLst>
              <a:ext uri="{FF2B5EF4-FFF2-40B4-BE49-F238E27FC236}">
                <a16:creationId xmlns:a16="http://schemas.microsoft.com/office/drawing/2014/main" id="{2FC8EBF5-0D09-90A3-13E5-E51335E8A0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BB58C48-1CB6-00B7-47D8-0EB23062CE5A}"/>
              </a:ext>
            </a:extLst>
          </p:cNvPr>
          <p:cNvSpPr>
            <a:spLocks noGrp="1"/>
          </p:cNvSpPr>
          <p:nvPr>
            <p:ph idx="1"/>
          </p:nvPr>
        </p:nvSpPr>
        <p:spPr>
          <a:xfrm>
            <a:off x="838200" y="1929384"/>
            <a:ext cx="10515600" cy="4251960"/>
          </a:xfrm>
        </p:spPr>
        <p:txBody>
          <a:bodyPr>
            <a:normAutofit/>
          </a:bodyPr>
          <a:lstStyle/>
          <a:p>
            <a:pPr lvl="0"/>
            <a:r>
              <a:rPr lang="el-GR" b="1" dirty="0"/>
              <a:t>Ψηφιακή Εξέλιξη</a:t>
            </a:r>
            <a:r>
              <a:rPr lang="el-GR" dirty="0"/>
              <a:t>: Η μετάβαση από τον αναλογικό στον ψηφιακό πολιτισμό έχει επιφέρει σημαντικές αλλαγές στον τρόπο δημιουργίας, διανομής και κατανάλωσης πολιτιστικού περιεχομένου.</a:t>
            </a:r>
            <a:endParaRPr lang="en-GB" dirty="0"/>
          </a:p>
          <a:p>
            <a:pPr lvl="0"/>
            <a:r>
              <a:rPr lang="el-GR" b="1" dirty="0"/>
              <a:t>Εκδημοκρατισμός της Τέχνης</a:t>
            </a:r>
            <a:r>
              <a:rPr lang="el-GR" dirty="0"/>
              <a:t>: Οι ψηφιακές τεχνολογίες έχουν επιτρέψει σε περισσότερους ανθρώπους να συμμετέχουν στην καλλιτεχνική δημιουργία και να έχουν πρόσβαση σε πολιτιστικά έργα.</a:t>
            </a:r>
            <a:endParaRPr lang="en-GB" dirty="0"/>
          </a:p>
          <a:p>
            <a:pPr lvl="0"/>
            <a:r>
              <a:rPr lang="el-GR" b="1" dirty="0"/>
              <a:t>Αλληλεπίδραση Κοινού</a:t>
            </a:r>
            <a:r>
              <a:rPr lang="el-GR" dirty="0"/>
              <a:t>: Η ψηφιακή εποχή έχει ενισχύσει την αλληλεπίδραση μεταξύ καλλιτεχνών και κοινού, δημιουργώντας νέες μορφές συμμετοχής και εμπειρίας.</a:t>
            </a:r>
            <a:endParaRPr lang="en-GB" dirty="0"/>
          </a:p>
        </p:txBody>
      </p:sp>
    </p:spTree>
    <p:extLst>
      <p:ext uri="{BB962C8B-B14F-4D97-AF65-F5344CB8AC3E}">
        <p14:creationId xmlns:p14="http://schemas.microsoft.com/office/powerpoint/2010/main" val="315166210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9069AE0-2A97-A37D-11EB-D9D3E2E663A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EFC347A-FE1C-080C-B466-1DF79B0E64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37DE88-4127-F2BC-855D-75BD8E279448}"/>
              </a:ext>
            </a:extLst>
          </p:cNvPr>
          <p:cNvSpPr>
            <a:spLocks noGrp="1"/>
          </p:cNvSpPr>
          <p:nvPr>
            <p:ph type="title"/>
          </p:nvPr>
        </p:nvSpPr>
        <p:spPr>
          <a:xfrm>
            <a:off x="838200" y="365125"/>
            <a:ext cx="10515600" cy="1325563"/>
          </a:xfrm>
        </p:spPr>
        <p:txBody>
          <a:bodyPr>
            <a:normAutofit/>
          </a:bodyPr>
          <a:lstStyle/>
          <a:p>
            <a:pPr algn="ctr"/>
            <a:r>
              <a:rPr lang="el-GR" sz="5400" b="1" dirty="0"/>
              <a:t>Συμπεράσματα </a:t>
            </a:r>
            <a:endParaRPr lang="en-GB" sz="5400" dirty="0"/>
          </a:p>
        </p:txBody>
      </p:sp>
      <p:sp>
        <p:nvSpPr>
          <p:cNvPr id="10" name="sketch line">
            <a:extLst>
              <a:ext uri="{FF2B5EF4-FFF2-40B4-BE49-F238E27FC236}">
                <a16:creationId xmlns:a16="http://schemas.microsoft.com/office/drawing/2014/main" id="{91770B95-7CB3-5BCF-6C76-2E37A52F5D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C9053EB-CEE7-43A9-71A4-724353F1B299}"/>
              </a:ext>
            </a:extLst>
          </p:cNvPr>
          <p:cNvSpPr>
            <a:spLocks noGrp="1"/>
          </p:cNvSpPr>
          <p:nvPr>
            <p:ph idx="1"/>
          </p:nvPr>
        </p:nvSpPr>
        <p:spPr>
          <a:xfrm>
            <a:off x="838200" y="1690688"/>
            <a:ext cx="10515600" cy="4807648"/>
          </a:xfrm>
        </p:spPr>
        <p:txBody>
          <a:bodyPr>
            <a:normAutofit/>
          </a:bodyPr>
          <a:lstStyle/>
          <a:p>
            <a:pPr marL="0" indent="0">
              <a:buNone/>
            </a:pPr>
            <a:r>
              <a:rPr lang="el-GR" dirty="0"/>
              <a:t>Οι πλατφόρμες κοινωνικής δικτύωσης έχουν παίξει καθοριστικό ρόλο στην αναγνώριση και εξάπλωση τοπικών πολιτισμών σε παγκόσμιο επίπεδο. Ωστόσο, είναι σημαντικό να διασφαλιστεί ότι αυτή η εξάπλωση γίνεται με σεβασμό και κατανόηση προς την αυθεντικότητα και την ιστορία των πολιτιστικών στοιχείων. Η ισορροπία μεταξύ παγκοσμιοποίησης και διατήρησης της πολιτιστικής ταυτότητας είναι κρίσιμη για την αειφόρο ανάπτυξη των τοπικών πολιτισμών στον παγκόσμιο πολιτιστικό χάρτη.</a:t>
            </a:r>
            <a:endParaRPr lang="en-GB" dirty="0"/>
          </a:p>
          <a:p>
            <a:endParaRPr lang="en-US" sz="2200" dirty="0"/>
          </a:p>
        </p:txBody>
      </p:sp>
    </p:spTree>
    <p:extLst>
      <p:ext uri="{BB962C8B-B14F-4D97-AF65-F5344CB8AC3E}">
        <p14:creationId xmlns:p14="http://schemas.microsoft.com/office/powerpoint/2010/main" val="158812820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3535482-7CDE-7263-6467-5950465811C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841FDD7-4051-626C-3A8F-4E4D38988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97D6151-668B-8ACE-FAE2-72EC4250A754}"/>
              </a:ext>
            </a:extLst>
          </p:cNvPr>
          <p:cNvSpPr>
            <a:spLocks noGrp="1"/>
          </p:cNvSpPr>
          <p:nvPr>
            <p:ph type="title"/>
          </p:nvPr>
        </p:nvSpPr>
        <p:spPr>
          <a:xfrm>
            <a:off x="838200" y="365125"/>
            <a:ext cx="10515600" cy="1325563"/>
          </a:xfrm>
        </p:spPr>
        <p:txBody>
          <a:bodyPr>
            <a:normAutofit/>
          </a:bodyPr>
          <a:lstStyle/>
          <a:p>
            <a:pPr algn="ctr"/>
            <a:r>
              <a:rPr lang="el-GR" sz="5400" b="1" dirty="0"/>
              <a:t>Βίντεο  </a:t>
            </a:r>
            <a:endParaRPr lang="en-GB" sz="5400" dirty="0"/>
          </a:p>
        </p:txBody>
      </p:sp>
      <p:sp>
        <p:nvSpPr>
          <p:cNvPr id="10" name="sketch line">
            <a:extLst>
              <a:ext uri="{FF2B5EF4-FFF2-40B4-BE49-F238E27FC236}">
                <a16:creationId xmlns:a16="http://schemas.microsoft.com/office/drawing/2014/main" id="{57E9FFA3-C135-D272-212E-21685D6CC1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3DF4171-AB9D-09CD-581F-AA02E5A7EE73}"/>
              </a:ext>
            </a:extLst>
          </p:cNvPr>
          <p:cNvSpPr>
            <a:spLocks noGrp="1"/>
          </p:cNvSpPr>
          <p:nvPr>
            <p:ph idx="1"/>
          </p:nvPr>
        </p:nvSpPr>
        <p:spPr>
          <a:xfrm>
            <a:off x="838200" y="1690688"/>
            <a:ext cx="10515600" cy="4807648"/>
          </a:xfrm>
        </p:spPr>
        <p:txBody>
          <a:bodyPr>
            <a:normAutofit/>
          </a:bodyPr>
          <a:lstStyle/>
          <a:p>
            <a:pPr marL="0" indent="0" algn="ctr">
              <a:buNone/>
            </a:pPr>
            <a:endParaRPr lang="el-GR" b="1" u="sng" dirty="0">
              <a:hlinkClick r:id="rId2"/>
            </a:endParaRPr>
          </a:p>
          <a:p>
            <a:pPr marL="0" indent="0" algn="ctr">
              <a:buNone/>
            </a:pPr>
            <a:r>
              <a:rPr lang="en-GB" b="1" u="sng" dirty="0">
                <a:hlinkClick r:id="rId2"/>
              </a:rPr>
              <a:t>Making Cultural Connections Through Technology</a:t>
            </a:r>
            <a:endParaRPr lang="en-GB" dirty="0"/>
          </a:p>
          <a:p>
            <a:pPr marL="0" indent="0" algn="ctr">
              <a:buNone/>
            </a:pPr>
            <a:endParaRPr lang="el-GR" b="1" dirty="0"/>
          </a:p>
          <a:p>
            <a:pPr marL="0" indent="0" algn="ctr">
              <a:buNone/>
            </a:pPr>
            <a:r>
              <a:rPr lang="en-GB" b="1" dirty="0"/>
              <a:t> </a:t>
            </a:r>
            <a:endParaRPr lang="en-GB" dirty="0"/>
          </a:p>
          <a:p>
            <a:pPr marL="0" indent="0" algn="ctr">
              <a:buNone/>
            </a:pPr>
            <a:r>
              <a:rPr lang="el-GR" b="1" u="sng" dirty="0">
                <a:hlinkClick r:id="rId3"/>
              </a:rPr>
              <a:t>https://youtu.be/PoRvtMnJqnU</a:t>
            </a:r>
            <a:endParaRPr lang="en-GB" dirty="0"/>
          </a:p>
          <a:p>
            <a:pPr marL="0" indent="0" algn="ctr">
              <a:buNone/>
            </a:pPr>
            <a:endParaRPr lang="el-GR" b="1" dirty="0"/>
          </a:p>
          <a:p>
            <a:pPr marL="0" indent="0" algn="ctr">
              <a:buNone/>
            </a:pPr>
            <a:r>
              <a:rPr lang="en-GB" b="1" dirty="0"/>
              <a:t> </a:t>
            </a:r>
            <a:endParaRPr lang="en-GB" dirty="0"/>
          </a:p>
          <a:p>
            <a:pPr marL="0" indent="0" algn="ctr">
              <a:buNone/>
            </a:pPr>
            <a:r>
              <a:rPr lang="en-GB" b="1" u="sng" dirty="0">
                <a:hlinkClick r:id="rId4"/>
              </a:rPr>
              <a:t>https://cultureindex.digital/</a:t>
            </a:r>
            <a:endParaRPr lang="en-GB" dirty="0"/>
          </a:p>
          <a:p>
            <a:endParaRPr lang="en-US" sz="2200" dirty="0"/>
          </a:p>
        </p:txBody>
      </p:sp>
    </p:spTree>
    <p:extLst>
      <p:ext uri="{BB962C8B-B14F-4D97-AF65-F5344CB8AC3E}">
        <p14:creationId xmlns:p14="http://schemas.microsoft.com/office/powerpoint/2010/main" val="106904566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p:cNvSpPr>
            <a:spLocks noGrp="1"/>
          </p:cNvSpPr>
          <p:nvPr>
            <p:ph type="title"/>
          </p:nvPr>
        </p:nvSpPr>
        <p:spPr>
          <a:xfrm>
            <a:off x="1524003" y="1999615"/>
            <a:ext cx="9144000" cy="2764028"/>
          </a:xfrm>
        </p:spPr>
        <p:txBody>
          <a:bodyPr vert="horz" lIns="91440" tIns="45720" rIns="91440" bIns="45720" rtlCol="0" anchor="ctr">
            <a:normAutofit fontScale="90000"/>
          </a:bodyPr>
          <a:lstStyle/>
          <a:p>
            <a:r>
              <a:rPr lang="el-GR" sz="2700" b="1" kern="1200" dirty="0">
                <a:solidFill>
                  <a:schemeClr val="tx1"/>
                </a:solidFill>
                <a:latin typeface="+mj-lt"/>
                <a:ea typeface="+mj-ea"/>
                <a:cs typeface="+mj-cs"/>
              </a:rPr>
              <a:t>Βασική βιβλιογραφία</a:t>
            </a:r>
            <a:br>
              <a:rPr lang="el-GR" sz="2700" kern="1200" dirty="0">
                <a:solidFill>
                  <a:schemeClr val="tx1"/>
                </a:solidFill>
                <a:latin typeface="+mj-lt"/>
                <a:ea typeface="+mj-ea"/>
                <a:cs typeface="+mj-cs"/>
              </a:rPr>
            </a:br>
            <a:r>
              <a:rPr lang="el-GR" sz="2700" kern="1200" dirty="0">
                <a:solidFill>
                  <a:schemeClr val="tx1"/>
                </a:solidFill>
                <a:latin typeface="+mj-lt"/>
                <a:ea typeface="+mj-ea"/>
                <a:cs typeface="+mj-cs"/>
              </a:rPr>
              <a:t>- </a:t>
            </a:r>
            <a:r>
              <a:rPr lang="en-GB" sz="2700" dirty="0"/>
              <a:t>Jenkins, H. (2006). Convergence culture: Where old and new media </a:t>
            </a:r>
            <a:r>
              <a:rPr lang="en-GB" sz="2700" dirty="0" err="1"/>
              <a:t>collid</a:t>
            </a:r>
            <a:r>
              <a:rPr lang="en-GB" sz="2700" dirty="0"/>
              <a:t>. </a:t>
            </a:r>
            <a:r>
              <a:rPr lang="en-GB" sz="2700" i="1" dirty="0"/>
              <a:t>New York, NY: New</a:t>
            </a:r>
            <a:r>
              <a:rPr lang="en-GB" sz="2700" dirty="0"/>
              <a:t>, 1-2.</a:t>
            </a:r>
            <a:br>
              <a:rPr lang="el-GR" sz="2700" dirty="0"/>
            </a:br>
            <a:r>
              <a:rPr lang="el-GR" sz="2700" dirty="0"/>
              <a:t>- </a:t>
            </a:r>
            <a:r>
              <a:rPr lang="en-GB" sz="2700" dirty="0"/>
              <a:t>Manovich, L. (2002). The language of new media.</a:t>
            </a:r>
            <a:br>
              <a:rPr lang="el-GR" sz="2700" dirty="0"/>
            </a:br>
            <a:r>
              <a:rPr lang="el-GR" sz="2700" dirty="0"/>
              <a:t>- </a:t>
            </a:r>
            <a:r>
              <a:rPr lang="en-GB" sz="2700" dirty="0"/>
              <a:t>Castells, M. (2011). </a:t>
            </a:r>
            <a:r>
              <a:rPr lang="en-GB" sz="2700" i="1" dirty="0"/>
              <a:t>The rise of the network society</a:t>
            </a:r>
            <a:r>
              <a:rPr lang="en-GB" sz="2700" dirty="0"/>
              <a:t>. John </a:t>
            </a:r>
            <a:r>
              <a:rPr lang="en-GB" sz="2700" dirty="0" err="1"/>
              <a:t>wiley</a:t>
            </a:r>
            <a:r>
              <a:rPr lang="en-GB" sz="2700" dirty="0"/>
              <a:t> &amp; sons.</a:t>
            </a:r>
            <a:br>
              <a:rPr lang="el-GR" sz="2700" dirty="0"/>
            </a:br>
            <a:r>
              <a:rPr lang="el-GR" sz="2700" dirty="0"/>
              <a:t>- </a:t>
            </a:r>
            <a:r>
              <a:rPr lang="en-GB" sz="2700" dirty="0"/>
              <a:t>Young, J. O., &amp; Brunk, C. G. (Eds.). (2012). </a:t>
            </a:r>
            <a:r>
              <a:rPr lang="en-GB" sz="2700" i="1" dirty="0"/>
              <a:t>The ethics of cultural appropriation</a:t>
            </a:r>
            <a:r>
              <a:rPr lang="en-GB" sz="2700" dirty="0"/>
              <a:t>. John Wiley &amp; Sons.</a:t>
            </a:r>
            <a:br>
              <a:rPr lang="el-GR" sz="4000" kern="1200" dirty="0">
                <a:solidFill>
                  <a:schemeClr val="tx1"/>
                </a:solidFill>
                <a:latin typeface="+mj-lt"/>
                <a:ea typeface="+mj-ea"/>
                <a:cs typeface="+mj-cs"/>
              </a:rPr>
            </a:br>
            <a:endParaRPr lang="en-US" sz="4000" kern="1200" dirty="0">
              <a:solidFill>
                <a:schemeClr val="tx1"/>
              </a:solidFill>
              <a:latin typeface="+mj-lt"/>
              <a:ea typeface="+mj-ea"/>
              <a:cs typeface="+mj-cs"/>
            </a:endParaRPr>
          </a:p>
        </p:txBody>
      </p:sp>
      <p:sp>
        <p:nvSpPr>
          <p:cNvPr id="15" name="Rectangle 14">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357843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C79FF44-F065-53B4-6CCA-34066211D1D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A4165B-66A4-A6C9-ADCF-A767C2F7CC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715222A-9018-EA13-2C3F-3A8E41D694C3}"/>
              </a:ext>
            </a:extLst>
          </p:cNvPr>
          <p:cNvSpPr>
            <a:spLocks noGrp="1"/>
          </p:cNvSpPr>
          <p:nvPr>
            <p:ph type="title"/>
          </p:nvPr>
        </p:nvSpPr>
        <p:spPr>
          <a:xfrm>
            <a:off x="838200" y="365125"/>
            <a:ext cx="10515600" cy="1325563"/>
          </a:xfrm>
        </p:spPr>
        <p:txBody>
          <a:bodyPr>
            <a:normAutofit/>
          </a:bodyPr>
          <a:lstStyle/>
          <a:p>
            <a:pPr algn="ctr"/>
            <a:r>
              <a:rPr lang="en-GB" b="1" dirty="0" err="1"/>
              <a:t>Ψηφι</a:t>
            </a:r>
            <a:r>
              <a:rPr lang="en-GB" b="1" dirty="0"/>
              <a:t>ακός Πολιτισμός </a:t>
            </a:r>
            <a:r>
              <a:rPr lang="el-GR" b="1" dirty="0"/>
              <a:t>&amp;</a:t>
            </a:r>
            <a:r>
              <a:rPr lang="en-GB" b="1" dirty="0"/>
              <a:t> Πα</a:t>
            </a:r>
            <a:r>
              <a:rPr lang="en-GB" b="1" dirty="0" err="1"/>
              <a:t>γκοσμιο</a:t>
            </a:r>
            <a:r>
              <a:rPr lang="en-GB" b="1" dirty="0"/>
              <a:t>ποίηση</a:t>
            </a:r>
            <a:endParaRPr lang="en-GB" dirty="0"/>
          </a:p>
        </p:txBody>
      </p:sp>
      <p:sp>
        <p:nvSpPr>
          <p:cNvPr id="10" name="sketch line">
            <a:extLst>
              <a:ext uri="{FF2B5EF4-FFF2-40B4-BE49-F238E27FC236}">
                <a16:creationId xmlns:a16="http://schemas.microsoft.com/office/drawing/2014/main" id="{31E7C9BA-9B69-6221-163E-FCBEFB85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C1140AC-45EB-7178-8501-7C394361CD3E}"/>
              </a:ext>
            </a:extLst>
          </p:cNvPr>
          <p:cNvSpPr>
            <a:spLocks noGrp="1"/>
          </p:cNvSpPr>
          <p:nvPr>
            <p:ph idx="1"/>
          </p:nvPr>
        </p:nvSpPr>
        <p:spPr>
          <a:xfrm>
            <a:off x="838200" y="1929384"/>
            <a:ext cx="10515600" cy="4251960"/>
          </a:xfrm>
        </p:spPr>
        <p:txBody>
          <a:bodyPr>
            <a:normAutofit fontScale="92500" lnSpcReduction="10000"/>
          </a:bodyPr>
          <a:lstStyle/>
          <a:p>
            <a:pPr lvl="0"/>
            <a:r>
              <a:rPr lang="en-GB" b="1" dirty="0"/>
              <a:t>Πα</a:t>
            </a:r>
            <a:r>
              <a:rPr lang="en-GB" b="1" dirty="0" err="1"/>
              <a:t>γκόσμι</a:t>
            </a:r>
            <a:r>
              <a:rPr lang="en-GB" b="1" dirty="0"/>
              <a:t>α Διανομή Περιεχομένου</a:t>
            </a:r>
            <a:endParaRPr lang="en-GB" dirty="0"/>
          </a:p>
          <a:p>
            <a:pPr lvl="1"/>
            <a:r>
              <a:rPr lang="el-GR" dirty="0"/>
              <a:t>Οι ψηφιακές τεχνολογίες επιτρέπουν τη γρήγορη και μαζική διάδοση πολιτιστικού περιεχομένου σε παγκόσμιο επίπεδο.</a:t>
            </a:r>
            <a:endParaRPr lang="en-GB" dirty="0"/>
          </a:p>
          <a:p>
            <a:pPr lvl="1"/>
            <a:r>
              <a:rPr lang="el-GR" dirty="0"/>
              <a:t>Παράδειγμα: Μια ελληνική ταινία ή μουσικό άλμπουμ μπορεί να φτάσει σε θεατές σε Αμερική, Ασία και Αφρική μέσω πλατφορμών και εφαρμογών.</a:t>
            </a:r>
            <a:endParaRPr lang="en-GB" dirty="0"/>
          </a:p>
          <a:p>
            <a:pPr lvl="0"/>
            <a:r>
              <a:rPr lang="en-GB" b="1" dirty="0" err="1"/>
              <a:t>Δημιουργί</a:t>
            </a:r>
            <a:r>
              <a:rPr lang="en-GB" b="1" dirty="0"/>
              <a:t>α Πολιτιστικής Υβριδικότητας</a:t>
            </a:r>
            <a:endParaRPr lang="en-GB" dirty="0"/>
          </a:p>
          <a:p>
            <a:pPr lvl="1"/>
            <a:r>
              <a:rPr lang="el-GR" dirty="0"/>
              <a:t>Ο ψηφιακός πολιτισμός επιτρέπει τη συνάντηση διαφορετικών πολιτισμών και την ανάδυση νέων μορφών υβριδικής τέχνης.</a:t>
            </a:r>
            <a:endParaRPr lang="en-GB" dirty="0"/>
          </a:p>
          <a:p>
            <a:pPr lvl="1"/>
            <a:r>
              <a:rPr lang="el-GR" dirty="0"/>
              <a:t>Παραδείγματα: </a:t>
            </a:r>
            <a:r>
              <a:rPr lang="el-GR" dirty="0" err="1"/>
              <a:t>Street</a:t>
            </a:r>
            <a:r>
              <a:rPr lang="el-GR" dirty="0"/>
              <a:t> </a:t>
            </a:r>
            <a:r>
              <a:rPr lang="el-GR" dirty="0" err="1"/>
              <a:t>Art</a:t>
            </a:r>
            <a:r>
              <a:rPr lang="el-GR" dirty="0"/>
              <a:t> - Καλλιτέχνες όπως ο </a:t>
            </a:r>
            <a:r>
              <a:rPr lang="el-GR" dirty="0" err="1"/>
              <a:t>Banksy</a:t>
            </a:r>
            <a:r>
              <a:rPr lang="el-GR" dirty="0"/>
              <a:t> συνδυάζουν τοπικά κοινωνικά/πολιτικά μηνύματα με παγκόσμιες αισθητικές επιρροές του γκράφιτι και της ποπ κουλτούρας. </a:t>
            </a:r>
            <a:r>
              <a:rPr lang="el-GR" dirty="0" err="1"/>
              <a:t>Anime-inspired</a:t>
            </a:r>
            <a:r>
              <a:rPr lang="el-GR" dirty="0"/>
              <a:t> </a:t>
            </a:r>
            <a:r>
              <a:rPr lang="el-GR" dirty="0" err="1"/>
              <a:t>video</a:t>
            </a:r>
            <a:r>
              <a:rPr lang="el-GR" dirty="0"/>
              <a:t> games- Δυτικές εταιρείες παιχνιδιών υιοθετούν ιαπωνικά αισθητικά στοιχεία (</a:t>
            </a:r>
            <a:r>
              <a:rPr lang="el-GR" dirty="0" err="1"/>
              <a:t>anime</a:t>
            </a:r>
            <a:r>
              <a:rPr lang="el-GR" dirty="0"/>
              <a:t> χαρακτήρες, αφήγηση </a:t>
            </a:r>
            <a:r>
              <a:rPr lang="el-GR" dirty="0" err="1"/>
              <a:t>manga</a:t>
            </a:r>
            <a:r>
              <a:rPr lang="el-GR" dirty="0"/>
              <a:t>), δημιουργώντας προϊόντα που κυκλοφορούν και στις δύο κουλτούρες</a:t>
            </a:r>
            <a:endParaRPr lang="en-GB" dirty="0"/>
          </a:p>
        </p:txBody>
      </p:sp>
    </p:spTree>
    <p:extLst>
      <p:ext uri="{BB962C8B-B14F-4D97-AF65-F5344CB8AC3E}">
        <p14:creationId xmlns:p14="http://schemas.microsoft.com/office/powerpoint/2010/main" val="38078950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3786</TotalTime>
  <Words>7577</Words>
  <Application>Microsoft Office PowerPoint</Application>
  <PresentationFormat>Widescreen</PresentationFormat>
  <Paragraphs>443</Paragraphs>
  <Slides>82</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82</vt:i4>
      </vt:variant>
    </vt:vector>
  </HeadingPairs>
  <TitlesOfParts>
    <vt:vector size="87" baseType="lpstr">
      <vt:lpstr>Arial</vt:lpstr>
      <vt:lpstr>Calibri</vt:lpstr>
      <vt:lpstr>Calibri Light</vt:lpstr>
      <vt:lpstr>Symbol</vt:lpstr>
      <vt:lpstr>Office Theme</vt:lpstr>
      <vt:lpstr>Πολιτισμός και παγκοσμιοποίηση  στον ψηφιακό κόσμο</vt:lpstr>
      <vt:lpstr>Βασικά θέματα:</vt:lpstr>
      <vt:lpstr>Ψηφιακός πολιτισμός</vt:lpstr>
      <vt:lpstr>Μετάβαση από Παραδοσιακές Μορφές Τέχνης σε Ψηφιακές</vt:lpstr>
      <vt:lpstr>Μετάβαση από Παραδοσιακές Μορφές Τέχνης σε Ψηφιακές</vt:lpstr>
      <vt:lpstr>Μετάβαση από Παραδοσιακές Μορφές Τέχνης σε Ψηφιακές</vt:lpstr>
      <vt:lpstr>Διαφορές αναλογικού – ψηφιακού πολιτισμού </vt:lpstr>
      <vt:lpstr>Πολιτισμός σε ψηφιακές μορφές</vt:lpstr>
      <vt:lpstr>Ψηφιακός Πολιτισμός &amp; Παγκοσμιοποίηση</vt:lpstr>
      <vt:lpstr>Ψηφιακός Πολιτισμός &amp; Παγκοσμιοποίηση</vt:lpstr>
      <vt:lpstr>Αλληλεπίδραση </vt:lpstr>
      <vt:lpstr>Αλληλεπίδραση </vt:lpstr>
      <vt:lpstr>Αλληλεπίδραση </vt:lpstr>
      <vt:lpstr>Κοινωνία, οικονομία και πολιτισμός στην εποχή της πληροφορίας</vt:lpstr>
      <vt:lpstr>Η εμφάνιση της κοινωνίας των δικτύων</vt:lpstr>
      <vt:lpstr>Η εμφάνιση της κοινωνίας των δικτύων</vt:lpstr>
      <vt:lpstr>Η εμφάνιση της κοινωνίας των δικτύων</vt:lpstr>
      <vt:lpstr>Σύγκλιση παλιών και νέων μέσων</vt:lpstr>
      <vt:lpstr>Σύγκλιση παλιών και νέων μέσων</vt:lpstr>
      <vt:lpstr>Σύγκλιση παλιών και νέων μέσων</vt:lpstr>
      <vt:lpstr>Σύγκλιση παλιών και νέων μέσων</vt:lpstr>
      <vt:lpstr>Σύγκλιση παλιών και νέων μέσων</vt:lpstr>
      <vt:lpstr>Η γλώσσα των νέων μέσων</vt:lpstr>
      <vt:lpstr>Η γλώσσα των νέων μέσων</vt:lpstr>
      <vt:lpstr>Η γλώσσα των νέων μέσων</vt:lpstr>
      <vt:lpstr>Ψηφιακό πολιτιστικό περιεχόμενο και επικοινωνία</vt:lpstr>
      <vt:lpstr>Ηθικά &amp; Πολιτιστικά Ζητήματα </vt:lpstr>
      <vt:lpstr>Τεχνητή νοημοσύνη, πολιτισμός και επικοινωνία</vt:lpstr>
      <vt:lpstr>Τεχνολογίες και Τύποι Εφαρμογών</vt:lpstr>
      <vt:lpstr>Παραδείγματα </vt:lpstr>
      <vt:lpstr>Προκλήσεις και ηθικά ζητήματα</vt:lpstr>
      <vt:lpstr>Προαιρετική εργασία</vt:lpstr>
      <vt:lpstr>Παραδείγματα </vt:lpstr>
      <vt:lpstr>Ανάλυση δεδομένων και εφαρμογές πολιτισμού</vt:lpstr>
      <vt:lpstr>Παραδείγματα ανάλυσης δεδομένων </vt:lpstr>
      <vt:lpstr>Προκλήσεις – ηθικά ζητήματα</vt:lpstr>
      <vt:lpstr>Παιχνίδια και διάδραση στον πολιτισμό</vt:lpstr>
      <vt:lpstr>Διαδραστικές εφαρμογές και παιχνίδια: συνδυάζουν επικοινωνία, τεχνολογία &amp; δημιουργικό-τητα</vt:lpstr>
      <vt:lpstr>Διαδραστικές εφαρμογές και παιχνίδια: συνδυάζουν επικοινωνία, τεχνολογία &amp; δημιουργικό-τητα</vt:lpstr>
      <vt:lpstr>Προκλήσεις και ηθικά ζητήματα</vt:lpstr>
      <vt:lpstr>Ψηφιακός πολιτισμός και κοινωνικά δίκτυα</vt:lpstr>
      <vt:lpstr>Παραδείγματα </vt:lpstr>
      <vt:lpstr>Προκλήσεις στις αναπαρα-στάσεις πτυχών του πολιτισμού</vt:lpstr>
      <vt:lpstr>Πολιτισμός και διαφήμιση</vt:lpstr>
      <vt:lpstr>Παραδείγματα </vt:lpstr>
      <vt:lpstr>Παραδείγματα </vt:lpstr>
      <vt:lpstr>Πολιτισμός και ψηφιακή αφήγηση</vt:lpstr>
      <vt:lpstr>Παραδείγματα </vt:lpstr>
      <vt:lpstr>Πολιτισμός και ψηφιακή τέχνη</vt:lpstr>
      <vt:lpstr>Παραδείγματα </vt:lpstr>
      <vt:lpstr>Διαπολιτισμική επικοινωνία στον ψηφιακό κόσμο</vt:lpstr>
      <vt:lpstr>Παραδείγματα </vt:lpstr>
      <vt:lpstr>Προκλήσεις </vt:lpstr>
      <vt:lpstr>Πολιτιστική ταυτότητα και αλγόριθμοι</vt:lpstr>
      <vt:lpstr>Πολιτιστική ταυτότητα και αλγόριθμοι</vt:lpstr>
      <vt:lpstr>Πολιτιστική ταυτότητα και βιντεοπαιχνίδια</vt:lpstr>
      <vt:lpstr>Νέοι τρόποι αντίληψης </vt:lpstr>
      <vt:lpstr>Προκλήσεις </vt:lpstr>
      <vt:lpstr>Επιρροή </vt:lpstr>
      <vt:lpstr>Εικονικές κοινότητες και πολιτισμική ταυτότητα</vt:lpstr>
      <vt:lpstr>Επιρροή influencers</vt:lpstr>
      <vt:lpstr>Υποκουλτούρες - παραδείγματα</vt:lpstr>
      <vt:lpstr>Ψηφιακές υποκουλτούρες</vt:lpstr>
      <vt:lpstr>Κινηματογράφος, πλατφόρμες και παγκοσμιο-ποίηση</vt:lpstr>
      <vt:lpstr>Πλατφόρμες Streaming</vt:lpstr>
      <vt:lpstr>Σειρές</vt:lpstr>
      <vt:lpstr>Μεταφορά πολιτισμικών αξιών με χιούμορ</vt:lpstr>
      <vt:lpstr>Distructed cultures</vt:lpstr>
      <vt:lpstr>Καλλιτεχνική και πολιτισμική αξία</vt:lpstr>
      <vt:lpstr>Πολιτισμική αναπαρά-σταση στα ψηφιακά μέσα</vt:lpstr>
      <vt:lpstr>Παράδειγμα </vt:lpstr>
      <vt:lpstr>Παράδειγμα </vt:lpstr>
      <vt:lpstr>Πολιτιστική οικειοποίηση </vt:lpstr>
      <vt:lpstr>Πολιτιστική οικειοποίηση </vt:lpstr>
      <vt:lpstr>Πολιτιστική ομογενοποίηση </vt:lpstr>
      <vt:lpstr>Προκλήσεις </vt:lpstr>
      <vt:lpstr>Τοπικός πολιτισμός στην παγκόσμια ψηφιακή σκηνή</vt:lpstr>
      <vt:lpstr>Παραδείγματα </vt:lpstr>
      <vt:lpstr>Ενίσχυση ή Αλλοίωση;</vt:lpstr>
      <vt:lpstr>Συμπεράσματα </vt:lpstr>
      <vt:lpstr>Βίντεο  </vt:lpstr>
      <vt:lpstr>Βασική βιβλιογραφία - Jenkins, H. (2006). Convergence culture: Where old and new media collid. New York, NY: New, 1-2. - Manovich, L. (2002). The language of new media. - Castells, M. (2011). The rise of the network society. John wiley &amp; sons. - Young, J. O., &amp; Brunk, C. G. (Eds.). (2012). The ethics of cultural appropriation. John Wiley &amp; Sons.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Marina Angelaki</dc:creator>
  <cp:lastModifiedBy>Katerina Chryssanthopoulou</cp:lastModifiedBy>
  <cp:revision>134</cp:revision>
  <dcterms:created xsi:type="dcterms:W3CDTF">2022-06-15T06:28:49Z</dcterms:created>
  <dcterms:modified xsi:type="dcterms:W3CDTF">2025-09-27T10:41:17Z</dcterms:modified>
</cp:coreProperties>
</file>