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71" r:id="rId13"/>
    <p:sldId id="267" r:id="rId14"/>
    <p:sldId id="265" r:id="rId15"/>
    <p:sldId id="266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EABAE3-464B-BDE6-051C-B49F614D1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080DDE5-F6D5-272D-2FE1-04FE386F0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060CD48-2B69-FC25-D679-00D0CD21F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9A45ADD-41BE-9DAF-820A-2A8A59175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632B7A-C9EA-8A59-DCF3-2F1FEF7FA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7978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CB2F83-9A7E-586F-D437-A5C843485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03778A0-CA31-6C09-4862-93F3D00A7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2CB219-5097-112A-68B6-96F5AC989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B78B05A-931F-D4A8-7724-0A21DCC12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1B0B35A-467F-2EE9-FF28-2C1F19F7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385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A3BF3C5-4894-7028-7C62-28A31805B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19B5C61-9E9A-7EDA-335E-4CFA9A7A6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CC005C3-4AAC-F22F-9489-3E5C6282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4D79B8-8EBC-D29C-5B17-768C8CF1D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63ACF2E-BD06-1EE9-B9AF-51B609983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6682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5BE4D5-AF35-4D13-53AD-17035A856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E6C917-1936-273E-7DE0-FE0F12329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11B9A7-94F0-8B62-B7B4-7E48CB8B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2D7C457-1B87-5B7F-532F-509333829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E55F223-8981-078C-CA06-55CA0DAE0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170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FD2B29-805B-3F5F-B3F5-0E56AC5CB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69C60ED-0DB4-5831-4C36-096F41EA5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142171-3B18-9355-AA73-5F3BD55A0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7CF6C8-3A7A-62A2-2FBB-ADC4DF05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FC5CEEB-67D5-DD4B-D057-93FF658B1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690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CD1ADF-C759-D880-C32B-F1EAD3B3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048D3C-206E-7030-3D48-5FB0B8DDB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FAE7D1E-A451-5D98-1399-5E370CF0C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E881028-9263-7861-828C-CA1633DF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989270C-8476-171B-BAE8-E09DAE174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F4DC483-C0F0-A86F-6022-E51278CA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90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964923-C2F4-EC6C-9922-B735ABD4F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66660B2-A9DE-165B-288E-882FB9EFF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D6133EB-AC5B-4FB2-0768-302BD4247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DDEE6F1-2EC6-6B53-A7EF-7FFB08D96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38030AB-13F0-3448-6E96-B4CE8212D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29ED7B4-146A-FCF1-9D32-E7AC1FC2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2B57A27-DC11-3360-D7E1-F960BB17E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491E2C7-1181-1AEF-2DD5-EC7EC17C9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50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7FD780-8DAA-6644-8321-50C444818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03E0E01-CD60-8CA3-AA86-4C1BEB6D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8F1A8C1-4EDB-8D7C-F1BA-27C4747A9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8C4F74F-DE5C-04D8-A51C-78D82403A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46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2D641E4-964F-BD81-735A-E24DEC03D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3A836CF-118D-1B04-B2B7-E2472D664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F25DC45-C2FC-12B9-32E8-44B41882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390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5EE8F9-6C8F-3080-1931-AC417BCCF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931F28-E1A1-7E9A-9A8C-6A99EA73A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8D493A-719C-3118-16B6-59FF9B552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D2CAA26-F569-2C24-8026-A85E6A7A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EC2C942-63D6-412B-D19B-A17215CC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96413FC-CD5A-859B-46A5-1D89B6F64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584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AFA12C-55A2-1C21-BDDE-E23DAF8C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EA0B2EB-C7C9-E2E3-A70F-1AFA1908D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D29A548-AEDA-9578-593E-DB70E8CD8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6AB64DA-D7B9-C028-2ED5-2113EC568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91AF6F7-1848-E586-AAAE-5E43F44A7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5CB2B96-5AE3-E069-C9DA-0B65F6B8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7927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7C0BC91-C575-D17D-6C97-0CE5E7513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067A5B9-6309-7569-0935-8AEC7F6E5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8A600B1-9A14-81DB-3F44-0D2B9F686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09BA4B-7577-43FD-967C-60E7A8463F0F}" type="datetimeFigureOut">
              <a:rPr lang="el-GR" smtClean="0"/>
              <a:t>11/5/2025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CC60BB1-A81D-A3F7-475C-00ED243A1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345E1E7-E5A0-EBCE-2B62-52DDC19EB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398EF4-E325-4CDF-A18F-D578CFD16B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556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A97CDB-E542-C7BA-7D13-CAC022B8C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Λουδοβίκος ο Θ` (ο Άγιος) της Γαλλίας (1226 – 1270)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5A47B9-5A67-03B0-7ADD-23733E650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Δικαστική, νομισματική, στρατιωτική μεταρρύθμιση: ενισχύεται ο κεντρικός κρατικός μηχανισμός</a:t>
            </a:r>
          </a:p>
          <a:p>
            <a:r>
              <a:rPr lang="el-GR" dirty="0"/>
              <a:t>Οι σπουδαιότερες ποινικές και πολιτικές υποθέσεις δικάζονται από έμμισθο βασιλικό δικαστήριο</a:t>
            </a:r>
          </a:p>
          <a:p>
            <a:r>
              <a:rPr lang="el-GR" dirty="0"/>
              <a:t>Απαγορεύεται να λύνονται οι δικαστικές διαμάχες με μονομαχίες</a:t>
            </a:r>
          </a:p>
          <a:p>
            <a:r>
              <a:rPr lang="el-GR" dirty="0"/>
              <a:t>Οι φεουδάρχες απαγορεύεται να ξεκινήσουν πόλεμο πριν περάσουν 40 ημέρες από την κήρυξή του, ώστε ο πιο αδύναμος να μπορεί να καταφύγει σε βασιλικό δικαστήριο</a:t>
            </a:r>
          </a:p>
          <a:p>
            <a:r>
              <a:rPr lang="el-GR" dirty="0"/>
              <a:t>Οι δουλοπάροικοι δεν έχουν το δικαίωμα προσφυγής σε δικαστήριο</a:t>
            </a:r>
          </a:p>
        </p:txBody>
      </p:sp>
    </p:spTree>
    <p:extLst>
      <p:ext uri="{BB962C8B-B14F-4D97-AF65-F5344CB8AC3E}">
        <p14:creationId xmlns:p14="http://schemas.microsoft.com/office/powerpoint/2010/main" val="2764560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05075E-C638-CBCF-FF69-CE58C134E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 μοναρχία και οι κάστες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6840B5-077E-4C00-410B-FC7822B7A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Αντίθεση ανάμεσα στις δυο πρώτες τάξεις και στην Τρίτη</a:t>
            </a:r>
          </a:p>
          <a:p>
            <a:r>
              <a:rPr lang="el-GR" dirty="0"/>
              <a:t>Οικονομική και διοικητική διαίρεση της Γαλλίας</a:t>
            </a:r>
          </a:p>
          <a:p>
            <a:r>
              <a:rPr lang="el-GR" dirty="0"/>
              <a:t>Υπονομεύεται η ισχύς των γενικών συνελεύσεων</a:t>
            </a:r>
          </a:p>
          <a:p>
            <a:r>
              <a:rPr lang="el-GR" dirty="0"/>
              <a:t>Οι συνελεύσεις δίνουν στο βασιλιά το δικαίωμα να επιβάλει νέους φόρους</a:t>
            </a:r>
          </a:p>
          <a:p>
            <a:r>
              <a:rPr lang="el-GR" dirty="0"/>
              <a:t>Η σύγκληση των γενικών συνελεύσεων γίνεται προοδευτικά διοικητικός θεσμός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548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7A3C4C-A583-2B56-B8D5-0FE287452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Βάση και εποικοδόμημα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EBA795-BA37-7996-541D-3A312EAE4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των παραγωγικών δυνάμεων – οικονομική και κοινωνική άνοδος της αστικής τάξης</a:t>
            </a:r>
          </a:p>
          <a:p>
            <a:r>
              <a:rPr lang="el-GR" dirty="0"/>
              <a:t>Η αστική τάξη γίνεται υπολογίσιμη πολιτική δύναμη</a:t>
            </a:r>
          </a:p>
          <a:p>
            <a:r>
              <a:rPr lang="el-GR" dirty="0"/>
              <a:t>Άνοδος της αστικής τάξης+ δυσαρέσκεια των χωρικών = συσπείρωση της φεουδαρχικής άρχουσας τάξης</a:t>
            </a:r>
          </a:p>
          <a:p>
            <a:r>
              <a:rPr lang="el-GR" dirty="0"/>
              <a:t>Γενικές συνελεύσεις: κάθε τάξη έχει μια ψήφο/ οι δυο πρώτες στηρίζουν το βασιλιά</a:t>
            </a:r>
          </a:p>
          <a:p>
            <a:r>
              <a:rPr lang="el-GR" dirty="0"/>
              <a:t>Επιβολή νέων φόρων: επιβαρύνει τα λαϊκά στρώματα</a:t>
            </a:r>
          </a:p>
        </p:txBody>
      </p:sp>
    </p:spTree>
    <p:extLst>
      <p:ext uri="{BB962C8B-B14F-4D97-AF65-F5344CB8AC3E}">
        <p14:creationId xmlns:p14="http://schemas.microsoft.com/office/powerpoint/2010/main" val="3679526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86CDA5-DDC1-C842-8C6A-944DB933D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Αγγλία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762270-F1AA-D7DA-D6CD-F3787F09A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αι. : οι βασιλείς της Αγγλίας απαιτούν όρκο πίστης από όλους τους ελεύθερους υπηκόους τους (δικαίωμα που απορρέει από την κατάκτηση)</a:t>
            </a:r>
          </a:p>
          <a:p>
            <a:r>
              <a:rPr lang="el-GR" dirty="0"/>
              <a:t>1205: ο Ιωάννης ο Ακτήμων (βασιλεύει στη θέση του απόντος στις Σταυροφορίες αδελφού του, Ριχάρδου Γ`) αναγκάζεται να υπογράψει τη </a:t>
            </a:r>
            <a:r>
              <a:rPr lang="en-US" dirty="0"/>
              <a:t>Magna Carta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9865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6BFB106-2E90-68F4-201E-109AF43915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4" b="12462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355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590EEB-4E8E-9B45-6DF2-34E71442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εκατονταετής πόλεμος (1337 – 1453)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1255F4-6BAD-4E32-4D49-D1FC7FAD2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Πόλεμος μεταξύ Αγγλίας και Γαλλίας με αφορμή τη διαδοχή στο γαλλικό θρόνο</a:t>
            </a:r>
          </a:p>
          <a:p>
            <a:r>
              <a:rPr lang="el-GR" dirty="0"/>
              <a:t>Οι </a:t>
            </a:r>
            <a:r>
              <a:rPr lang="el-GR" dirty="0" err="1"/>
              <a:t>άγγλοι</a:t>
            </a:r>
            <a:r>
              <a:rPr lang="el-GR" dirty="0"/>
              <a:t> κατακτούν τη Βόρεια Γαλλία, όπου συμπεριφέρονται τυραννικά</a:t>
            </a:r>
          </a:p>
          <a:p>
            <a:r>
              <a:rPr lang="el-GR" dirty="0"/>
              <a:t>1358: «</a:t>
            </a:r>
            <a:r>
              <a:rPr lang="el-GR" dirty="0" err="1"/>
              <a:t>ζακερί</a:t>
            </a:r>
            <a:r>
              <a:rPr lang="el-GR" dirty="0"/>
              <a:t>» (γενικευμένη αγροτική εξέγερση)</a:t>
            </a:r>
          </a:p>
          <a:p>
            <a:r>
              <a:rPr lang="el-GR" dirty="0"/>
              <a:t>Η εξέγερση καταπνίγεται από συνασπισμένους </a:t>
            </a:r>
            <a:r>
              <a:rPr lang="el-GR" dirty="0" err="1"/>
              <a:t>άγγλους</a:t>
            </a:r>
            <a:r>
              <a:rPr lang="el-GR" dirty="0"/>
              <a:t> και </a:t>
            </a:r>
            <a:r>
              <a:rPr lang="el-GR" dirty="0" err="1"/>
              <a:t>γάλλους</a:t>
            </a:r>
            <a:r>
              <a:rPr lang="el-GR" dirty="0"/>
              <a:t> ιππότες</a:t>
            </a:r>
          </a:p>
          <a:p>
            <a:r>
              <a:rPr lang="el-GR" dirty="0"/>
              <a:t>1425 – 1431: Ιωάννα της </a:t>
            </a:r>
            <a:r>
              <a:rPr lang="el-GR" dirty="0" err="1"/>
              <a:t>Λωρραίνης</a:t>
            </a:r>
            <a:endParaRPr lang="el-GR" dirty="0"/>
          </a:p>
          <a:p>
            <a:r>
              <a:rPr lang="el-GR" dirty="0"/>
              <a:t>1453: τέλος του πολέμου, με νικητές τους Γάλλους</a:t>
            </a:r>
          </a:p>
        </p:txBody>
      </p:sp>
    </p:spTree>
    <p:extLst>
      <p:ext uri="{BB962C8B-B14F-4D97-AF65-F5344CB8AC3E}">
        <p14:creationId xmlns:p14="http://schemas.microsoft.com/office/powerpoint/2010/main" val="218020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3B2229-A6BF-F858-229F-F34B3D67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αποτελέσματα της νίκης των Γάλλων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32CAE3-CAFC-1EA6-D7F4-BBDF5A00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της οικονομίας (γεωργία, βιοτεχνία – νέες τεχνικές – εμπόριο)</a:t>
            </a:r>
          </a:p>
          <a:p>
            <a:r>
              <a:rPr lang="el-GR" dirty="0"/>
              <a:t>Ανάπτυξη της οικοδομικής</a:t>
            </a:r>
          </a:p>
          <a:p>
            <a:r>
              <a:rPr lang="el-GR" dirty="0"/>
              <a:t>Ενίσχυση των σχέσεων ανάμεσα στις διάφορες περιοχές της Γαλλίας</a:t>
            </a:r>
          </a:p>
          <a:p>
            <a:r>
              <a:rPr lang="el-GR" dirty="0"/>
              <a:t>Ενίσχυση ενιαίας εσωτερικής αγοράς</a:t>
            </a:r>
          </a:p>
          <a:p>
            <a:r>
              <a:rPr lang="el-GR" dirty="0"/>
              <a:t>Φύτρα εθνικής συνείδησης</a:t>
            </a:r>
          </a:p>
          <a:p>
            <a:r>
              <a:rPr lang="el-GR" dirty="0"/>
              <a:t>Ενίσχυση της μοναρχίας και του συγκεντρωτικού κράτους</a:t>
            </a:r>
          </a:p>
        </p:txBody>
      </p:sp>
    </p:spTree>
    <p:extLst>
      <p:ext uri="{BB962C8B-B14F-4D97-AF65-F5344CB8AC3E}">
        <p14:creationId xmlns:p14="http://schemas.microsoft.com/office/powerpoint/2010/main" val="238643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9D74A3-1390-8DD7-6026-9F29019A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νόμισμα – ο στρατός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BAE396-2F3F-F1F7-5AD3-293D90196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Θεσπίζεται υποχρεωτικά το χρυσό νόμισμα στις εμπορικές συναλλαγές</a:t>
            </a:r>
          </a:p>
          <a:p>
            <a:r>
              <a:rPr lang="el-GR" dirty="0"/>
              <a:t>Απαγορεύεται στους φεουδάρχες να κόβουν νομίσματα</a:t>
            </a:r>
          </a:p>
          <a:p>
            <a:r>
              <a:rPr lang="el-GR" dirty="0"/>
              <a:t>Το ενιαίο βασιλικό νόμισμα εκτοπίζει όλα τα άλλα</a:t>
            </a:r>
          </a:p>
          <a:p>
            <a:r>
              <a:rPr lang="el-GR" dirty="0"/>
              <a:t>Αναπτύσσονται οι εμπορευματικές – χρηματιστικές σχέσεις και το εμπόριο</a:t>
            </a:r>
          </a:p>
          <a:p>
            <a:r>
              <a:rPr lang="el-GR" dirty="0"/>
              <a:t>Ο φεουδαρχικός στρατός αντικαθίσταται από μισθοφορικά στρατεύματα</a:t>
            </a:r>
          </a:p>
        </p:txBody>
      </p:sp>
    </p:spTree>
    <p:extLst>
      <p:ext uri="{BB962C8B-B14F-4D97-AF65-F5344CB8AC3E}">
        <p14:creationId xmlns:p14="http://schemas.microsoft.com/office/powerpoint/2010/main" val="34228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D0D683-BB22-A1D5-2A3C-A1CA00B2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στηρίγματα του βασιλιά – ο κρατικός μηχανισμός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FF2301-721A-D770-7FF6-71D33FC7C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Μικροί και μεσαίοι φεουδάρχες – συμμαχούν με τις πόλεις/ στηρίζουν το βασιλιά και ενισχύουν τον κεντρικό κρατικό μηχανισμό</a:t>
            </a:r>
          </a:p>
          <a:p>
            <a:r>
              <a:rPr lang="el-GR" dirty="0"/>
              <a:t>Προοδευτική ιστορική διαδικασία: </a:t>
            </a:r>
            <a:r>
              <a:rPr lang="el-GR" i="1" dirty="0"/>
              <a:t>«Ότι σε όλη αυτή τη γενική σύγχυση, η βασιλική εξουσία ήταν προοδευτικό στοιχείο, αυτό είναι ολοφάνερο. Αυτή αντιπροσώπευε την τάξη μέσα στην αταξία, αντιπροσώπευε το έθνος που διαμορφωνόταν, καταπολεμώντας το κομμάτιασμα σε ατίθασα υποτελή κράτη’ (Φρ. </a:t>
            </a:r>
            <a:r>
              <a:rPr lang="el-GR" i="1" dirty="0" err="1"/>
              <a:t>Ένγκελς</a:t>
            </a:r>
            <a:r>
              <a:rPr lang="el-GR" i="1" dirty="0"/>
              <a:t>).</a:t>
            </a:r>
          </a:p>
          <a:p>
            <a:r>
              <a:rPr lang="el-GR" dirty="0"/>
              <a:t>Η καταπίεση των χωρικών στην ύπαιθρο οξύνεται</a:t>
            </a:r>
          </a:p>
        </p:txBody>
      </p:sp>
    </p:spTree>
    <p:extLst>
      <p:ext uri="{BB962C8B-B14F-4D97-AF65-F5344CB8AC3E}">
        <p14:creationId xmlns:p14="http://schemas.microsoft.com/office/powerpoint/2010/main" val="227142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C49C14B8-2C83-AA2F-35B2-31844EAD7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Φίλιππος Δ` της Γαλλίας (1268 – 1314)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404D017F-5554-4DCB-D844-C814C540C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Διάρκεια βασιλείας: 1285 – 1314</a:t>
            </a:r>
          </a:p>
          <a:p>
            <a:r>
              <a:rPr lang="el-GR" dirty="0"/>
              <a:t>Εσωτερική πολιτική: στηρίζεται σε μικρούς και μεσαίους φεουδάρχες και στον κλήρο</a:t>
            </a:r>
          </a:p>
          <a:p>
            <a:r>
              <a:rPr lang="it-IT" dirty="0"/>
              <a:t>Legistes</a:t>
            </a:r>
            <a:r>
              <a:rPr lang="el-GR" dirty="0"/>
              <a:t>: βασιλικοί υπάλληλοι, κάτοικοι των πόλεων/ γνωρίζουν τους γαλλικούς νόμους και το ρωμαϊκό δίκαιο/ επιδιώκουν την εδραίωση μιας συγκεντρωτικής διοίκησης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5523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62BBA0-2C30-BE70-DC40-DC690C0F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δίκη των </a:t>
            </a:r>
            <a:r>
              <a:rPr lang="el-GR" b="1" u="sng" dirty="0" err="1"/>
              <a:t>ναϊτών</a:t>
            </a:r>
            <a:r>
              <a:rPr lang="el-GR" b="1" u="sng" dirty="0"/>
              <a:t> ιπποτών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A69BAD-01FB-7168-7457-F532BD517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αι.: το τάγμα έχει γίνει πάμπλουτη οργάνωση – τεράστια κτηματική περιουσία, τραπεζικές – τοκογλυφικές επιχειρήσεις</a:t>
            </a:r>
          </a:p>
          <a:p>
            <a:r>
              <a:rPr lang="el-GR" dirty="0"/>
              <a:t>Επιδιώκουν να γίνουν πολιτικά ανεξάρτητοι (μέχρι τότε υπάγονταν στον Πάπα)</a:t>
            </a:r>
          </a:p>
          <a:p>
            <a:r>
              <a:rPr lang="el-GR" dirty="0"/>
              <a:t>Ο Φίλιππος Δ` θέλει να απαλλαγεί από τα τεράστια χρέη του προς τους </a:t>
            </a:r>
            <a:r>
              <a:rPr lang="el-GR" dirty="0" err="1"/>
              <a:t>Ναϊτες</a:t>
            </a:r>
            <a:endParaRPr lang="el-GR" dirty="0"/>
          </a:p>
          <a:p>
            <a:r>
              <a:rPr lang="el-GR" dirty="0"/>
              <a:t>1307: με βασιλική διαταγή συλλαμβάνονται όλοι οι </a:t>
            </a:r>
            <a:r>
              <a:rPr lang="el-GR" dirty="0" err="1"/>
              <a:t>ναίτες</a:t>
            </a:r>
            <a:r>
              <a:rPr lang="el-GR" dirty="0"/>
              <a:t> και δημεύεται η αμύθητη περιουσία τους</a:t>
            </a:r>
          </a:p>
        </p:txBody>
      </p:sp>
    </p:spTree>
    <p:extLst>
      <p:ext uri="{BB962C8B-B14F-4D97-AF65-F5344CB8AC3E}">
        <p14:creationId xmlns:p14="http://schemas.microsoft.com/office/powerpoint/2010/main" val="163563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D216E8-863C-4D1F-24D8-3878020B6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διάλυση του τάγματος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ACF9BB-0A81-AD66-B592-55EABE901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Πρόσχημα για τη σύλληψή τους: αίρεση, άσκηση ανήθικων πρακτικών</a:t>
            </a:r>
          </a:p>
          <a:p>
            <a:r>
              <a:rPr lang="el-GR" dirty="0"/>
              <a:t>Παραδίδονται στην Ιερά Εξέταση</a:t>
            </a:r>
          </a:p>
          <a:p>
            <a:r>
              <a:rPr lang="el-GR" dirty="0"/>
              <a:t>Ομολογούν υπαρκτά και ανύπαρκτα εγκλήματα </a:t>
            </a:r>
          </a:p>
          <a:p>
            <a:r>
              <a:rPr lang="el-GR" dirty="0"/>
              <a:t>1312: μετά από πίεση του Φίλιππου Δ`, το τάγμα διαλύεται, με την έγκριση του Πάπα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031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AC2FA3-7F48-77F5-0FFD-1D093DBD4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Σύγκρουση ανάμεσα στο βασιλιά και στον πάπα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765C40-4D35-B533-B626-00D9280B6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1303: εκπρόσωποι του γαλλικού κλήρου και των Γάλλων φεουδαρχών κατηγορούν για διάφορα εγκλήματα τον Πάπα </a:t>
            </a:r>
            <a:r>
              <a:rPr lang="el-GR" dirty="0" err="1"/>
              <a:t>Βονιφάτιο</a:t>
            </a:r>
            <a:r>
              <a:rPr lang="el-GR" dirty="0"/>
              <a:t> Η`.</a:t>
            </a:r>
          </a:p>
          <a:p>
            <a:r>
              <a:rPr lang="el-GR" dirty="0"/>
              <a:t>Ο πάπας συλλαμβάνεται και εξευτελίζεται</a:t>
            </a:r>
          </a:p>
          <a:p>
            <a:r>
              <a:rPr lang="el-GR" dirty="0"/>
              <a:t>Μετά το θάνατό του, με πίεση από το Γάλλο βασιλιά, εκλέγεται πάπας ο γαλλικής καταγωγής Κλήμης Ε`</a:t>
            </a:r>
          </a:p>
          <a:p>
            <a:r>
              <a:rPr lang="el-GR" dirty="0"/>
              <a:t>Μεταφορά της παπικής έδρας στην Αβινιόν μέχρι το 1377 («αιχμαλωσία της Αβινιόν)</a:t>
            </a:r>
          </a:p>
        </p:txBody>
      </p:sp>
    </p:spTree>
    <p:extLst>
      <p:ext uri="{BB962C8B-B14F-4D97-AF65-F5344CB8AC3E}">
        <p14:creationId xmlns:p14="http://schemas.microsoft.com/office/powerpoint/2010/main" val="2539013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9AD2B9-0A1C-0579-01AC-B7CB6D1E2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αποτελέσματα της σύγκρουσης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ADE83C-5816-032A-FF4A-F551D59A6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Προχωρεί η συνένωση της χώρας</a:t>
            </a:r>
          </a:p>
          <a:p>
            <a:r>
              <a:rPr lang="el-GR" dirty="0"/>
              <a:t>Ενισχύεται η βασιλική εξουσία</a:t>
            </a:r>
          </a:p>
          <a:p>
            <a:r>
              <a:rPr lang="el-GR" dirty="0"/>
              <a:t>Καταρρέουν τα σχέδια του Πάπα:</a:t>
            </a:r>
          </a:p>
          <a:p>
            <a:r>
              <a:rPr lang="el-GR" dirty="0"/>
              <a:t>Διαιώνιση της φεουδαρχικής διαίρεσης της Ευρώπης</a:t>
            </a:r>
          </a:p>
          <a:p>
            <a:r>
              <a:rPr lang="el-GR" dirty="0"/>
              <a:t>Ενίσχυση της θεοκρατικού τύπου εξουσίας του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966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F6A08D-65F1-9787-DB51-E7768ECAC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σύγκληση της συνέλευσης των «τριών τάξεων» (</a:t>
            </a:r>
            <a:r>
              <a:rPr lang="it-IT" b="1" u="sng" dirty="0"/>
              <a:t>ètats generaux)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EDCB37-5E25-A2FB-3AA6-D5B3E6EBF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1302: η συνέλευση </a:t>
            </a:r>
            <a:r>
              <a:rPr lang="el-GR" dirty="0" err="1"/>
              <a:t>συγκαλείται</a:t>
            </a:r>
            <a:r>
              <a:rPr lang="el-GR" dirty="0"/>
              <a:t> από το Φίλιππο Δ`, για να εξασφαλίσει τη συμφωνία των 3 τάξεων στη διαμάχη του με τον Πάπα</a:t>
            </a:r>
          </a:p>
          <a:p>
            <a:r>
              <a:rPr lang="el-GR" dirty="0"/>
              <a:t>«Πρώτη τάξη»: κλήρος</a:t>
            </a:r>
          </a:p>
          <a:p>
            <a:r>
              <a:rPr lang="el-GR" dirty="0"/>
              <a:t>«Δεύτερη τάξη»: φεουδάρχες</a:t>
            </a:r>
          </a:p>
          <a:p>
            <a:r>
              <a:rPr lang="el-GR" dirty="0"/>
              <a:t>«Τρίτη τάξη»: πλούσιοι αστοί</a:t>
            </a:r>
          </a:p>
          <a:p>
            <a:r>
              <a:rPr lang="el-GR" dirty="0"/>
              <a:t>Δεν συμμετέχουν οι χωρικοί</a:t>
            </a:r>
          </a:p>
          <a:p>
            <a:r>
              <a:rPr lang="el-GR" u="sng" dirty="0" err="1"/>
              <a:t>Καστική</a:t>
            </a:r>
            <a:r>
              <a:rPr lang="el-GR" u="sng" dirty="0"/>
              <a:t> </a:t>
            </a:r>
            <a:r>
              <a:rPr lang="el-GR" dirty="0"/>
              <a:t>διάρθρωση της γαλλικής φεουδαρχικής κοινωνίας – διαρκεί μέχρι τη Γαλλική Επανάσταση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9669606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804</Words>
  <Application>Microsoft Office PowerPoint</Application>
  <PresentationFormat>Ευρεία οθόνη</PresentationFormat>
  <Paragraphs>82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Θέμα του Office</vt:lpstr>
      <vt:lpstr>Ο Λουδοβίκος ο Θ` (ο Άγιος) της Γαλλίας (1226 – 1270)</vt:lpstr>
      <vt:lpstr>Το νόμισμα – ο στρατός</vt:lpstr>
      <vt:lpstr>Τα στηρίγματα του βασιλιά – ο κρατικός μηχανισμός</vt:lpstr>
      <vt:lpstr>Ο Φίλιππος Δ` της Γαλλίας (1268 – 1314)</vt:lpstr>
      <vt:lpstr>Η δίκη των ναϊτών ιπποτών</vt:lpstr>
      <vt:lpstr>Η διάλυση του τάγματος</vt:lpstr>
      <vt:lpstr>Σύγκρουση ανάμεσα στο βασιλιά και στον πάπα</vt:lpstr>
      <vt:lpstr>Τα αποτελέσματα της σύγκρουσης</vt:lpstr>
      <vt:lpstr>Η σύγκληση της συνέλευσης των «τριών τάξεων» (ètats generaux)</vt:lpstr>
      <vt:lpstr>Η  μοναρχία και οι κάστες</vt:lpstr>
      <vt:lpstr>Βάση και εποικοδόμημα</vt:lpstr>
      <vt:lpstr>Η Αγγλία</vt:lpstr>
      <vt:lpstr>Παρουσίαση του PowerPoint</vt:lpstr>
      <vt:lpstr>Ο εκατονταετής πόλεμος (1337 – 1453)</vt:lpstr>
      <vt:lpstr>Τα αποτελέσματα της νίκης των Γάλλων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70</cp:revision>
  <dcterms:created xsi:type="dcterms:W3CDTF">2024-05-21T08:32:14Z</dcterms:created>
  <dcterms:modified xsi:type="dcterms:W3CDTF">2025-05-11T11:05:02Z</dcterms:modified>
</cp:coreProperties>
</file>