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7" autoAdjust="0"/>
    <p:restoredTop sz="94660"/>
  </p:normalViewPr>
  <p:slideViewPr>
    <p:cSldViewPr snapToGrid="0">
      <p:cViewPr varScale="1">
        <p:scale>
          <a:sx n="51" d="100"/>
          <a:sy n="51" d="100"/>
        </p:scale>
        <p:origin x="106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90FE388-3566-4081-19E9-A9805DFA5BE4}"/>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24F3CD79-807F-A20C-6ED1-E1BA7222691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DA176EC1-BDA2-EE32-A14E-FDFBC5D09670}"/>
              </a:ext>
            </a:extLst>
          </p:cNvPr>
          <p:cNvSpPr>
            <a:spLocks noGrp="1"/>
          </p:cNvSpPr>
          <p:nvPr>
            <p:ph type="dt" sz="half" idx="10"/>
          </p:nvPr>
        </p:nvSpPr>
        <p:spPr/>
        <p:txBody>
          <a:bodyPr/>
          <a:lstStyle/>
          <a:p>
            <a:fld id="{FDF6F26D-946C-4FC0-8FD1-35B52285AE61}" type="datetimeFigureOut">
              <a:rPr lang="el-GR" smtClean="0"/>
              <a:t>9/3/2025</a:t>
            </a:fld>
            <a:endParaRPr lang="el-GR"/>
          </a:p>
        </p:txBody>
      </p:sp>
      <p:sp>
        <p:nvSpPr>
          <p:cNvPr id="5" name="Θέση υποσέλιδου 4">
            <a:extLst>
              <a:ext uri="{FF2B5EF4-FFF2-40B4-BE49-F238E27FC236}">
                <a16:creationId xmlns:a16="http://schemas.microsoft.com/office/drawing/2014/main" id="{F56AEC7F-8728-2D10-65CB-9C266D53907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A819F4A-264B-C9AA-134E-4373EFD41262}"/>
              </a:ext>
            </a:extLst>
          </p:cNvPr>
          <p:cNvSpPr>
            <a:spLocks noGrp="1"/>
          </p:cNvSpPr>
          <p:nvPr>
            <p:ph type="sldNum" sz="quarter" idx="12"/>
          </p:nvPr>
        </p:nvSpPr>
        <p:spPr/>
        <p:txBody>
          <a:bodyPr/>
          <a:lstStyle/>
          <a:p>
            <a:fld id="{95F8E436-F85E-4609-A4A1-E0F9AAAD516F}" type="slidenum">
              <a:rPr lang="el-GR" smtClean="0"/>
              <a:t>‹#›</a:t>
            </a:fld>
            <a:endParaRPr lang="el-GR"/>
          </a:p>
        </p:txBody>
      </p:sp>
    </p:spTree>
    <p:extLst>
      <p:ext uri="{BB962C8B-B14F-4D97-AF65-F5344CB8AC3E}">
        <p14:creationId xmlns:p14="http://schemas.microsoft.com/office/powerpoint/2010/main" val="3992935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B626E1-0468-0CA2-A271-B19DC359B3C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17B62AE6-5B91-6459-464D-5905043F95F9}"/>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04C1989-85D5-9A4C-C61F-A6D01887280F}"/>
              </a:ext>
            </a:extLst>
          </p:cNvPr>
          <p:cNvSpPr>
            <a:spLocks noGrp="1"/>
          </p:cNvSpPr>
          <p:nvPr>
            <p:ph type="dt" sz="half" idx="10"/>
          </p:nvPr>
        </p:nvSpPr>
        <p:spPr/>
        <p:txBody>
          <a:bodyPr/>
          <a:lstStyle/>
          <a:p>
            <a:fld id="{FDF6F26D-946C-4FC0-8FD1-35B52285AE61}" type="datetimeFigureOut">
              <a:rPr lang="el-GR" smtClean="0"/>
              <a:t>9/3/2025</a:t>
            </a:fld>
            <a:endParaRPr lang="el-GR"/>
          </a:p>
        </p:txBody>
      </p:sp>
      <p:sp>
        <p:nvSpPr>
          <p:cNvPr id="5" name="Θέση υποσέλιδου 4">
            <a:extLst>
              <a:ext uri="{FF2B5EF4-FFF2-40B4-BE49-F238E27FC236}">
                <a16:creationId xmlns:a16="http://schemas.microsoft.com/office/drawing/2014/main" id="{1CB2E528-F990-C7F4-9938-38A33374DF6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8664359-0A1E-7DE1-725C-DB54A8F9C09F}"/>
              </a:ext>
            </a:extLst>
          </p:cNvPr>
          <p:cNvSpPr>
            <a:spLocks noGrp="1"/>
          </p:cNvSpPr>
          <p:nvPr>
            <p:ph type="sldNum" sz="quarter" idx="12"/>
          </p:nvPr>
        </p:nvSpPr>
        <p:spPr/>
        <p:txBody>
          <a:bodyPr/>
          <a:lstStyle/>
          <a:p>
            <a:fld id="{95F8E436-F85E-4609-A4A1-E0F9AAAD516F}" type="slidenum">
              <a:rPr lang="el-GR" smtClean="0"/>
              <a:t>‹#›</a:t>
            </a:fld>
            <a:endParaRPr lang="el-GR"/>
          </a:p>
        </p:txBody>
      </p:sp>
    </p:spTree>
    <p:extLst>
      <p:ext uri="{BB962C8B-B14F-4D97-AF65-F5344CB8AC3E}">
        <p14:creationId xmlns:p14="http://schemas.microsoft.com/office/powerpoint/2010/main" val="3717107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27CC039E-0B46-21F8-59E4-2730ED179835}"/>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50F3A1A2-2EE8-2793-3388-3FE9D765C35A}"/>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B485C6C-A5BB-41A9-9331-C9F8430E67DC}"/>
              </a:ext>
            </a:extLst>
          </p:cNvPr>
          <p:cNvSpPr>
            <a:spLocks noGrp="1"/>
          </p:cNvSpPr>
          <p:nvPr>
            <p:ph type="dt" sz="half" idx="10"/>
          </p:nvPr>
        </p:nvSpPr>
        <p:spPr/>
        <p:txBody>
          <a:bodyPr/>
          <a:lstStyle/>
          <a:p>
            <a:fld id="{FDF6F26D-946C-4FC0-8FD1-35B52285AE61}" type="datetimeFigureOut">
              <a:rPr lang="el-GR" smtClean="0"/>
              <a:t>9/3/2025</a:t>
            </a:fld>
            <a:endParaRPr lang="el-GR"/>
          </a:p>
        </p:txBody>
      </p:sp>
      <p:sp>
        <p:nvSpPr>
          <p:cNvPr id="5" name="Θέση υποσέλιδου 4">
            <a:extLst>
              <a:ext uri="{FF2B5EF4-FFF2-40B4-BE49-F238E27FC236}">
                <a16:creationId xmlns:a16="http://schemas.microsoft.com/office/drawing/2014/main" id="{80A4D183-A07A-0B9A-FE1E-4220DDB9ED0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8D27396-EDE1-84BF-62FD-98B03D46FDF8}"/>
              </a:ext>
            </a:extLst>
          </p:cNvPr>
          <p:cNvSpPr>
            <a:spLocks noGrp="1"/>
          </p:cNvSpPr>
          <p:nvPr>
            <p:ph type="sldNum" sz="quarter" idx="12"/>
          </p:nvPr>
        </p:nvSpPr>
        <p:spPr/>
        <p:txBody>
          <a:bodyPr/>
          <a:lstStyle/>
          <a:p>
            <a:fld id="{95F8E436-F85E-4609-A4A1-E0F9AAAD516F}" type="slidenum">
              <a:rPr lang="el-GR" smtClean="0"/>
              <a:t>‹#›</a:t>
            </a:fld>
            <a:endParaRPr lang="el-GR"/>
          </a:p>
        </p:txBody>
      </p:sp>
    </p:spTree>
    <p:extLst>
      <p:ext uri="{BB962C8B-B14F-4D97-AF65-F5344CB8AC3E}">
        <p14:creationId xmlns:p14="http://schemas.microsoft.com/office/powerpoint/2010/main" val="1689348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5E2B515-8B19-FEAC-1EA5-51B87CB9A1D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EAE40F7-3AC8-93C2-75E1-7E7A1FAC8B67}"/>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6BEDF3F-F84A-111C-382F-DF153A846D20}"/>
              </a:ext>
            </a:extLst>
          </p:cNvPr>
          <p:cNvSpPr>
            <a:spLocks noGrp="1"/>
          </p:cNvSpPr>
          <p:nvPr>
            <p:ph type="dt" sz="half" idx="10"/>
          </p:nvPr>
        </p:nvSpPr>
        <p:spPr/>
        <p:txBody>
          <a:bodyPr/>
          <a:lstStyle/>
          <a:p>
            <a:fld id="{FDF6F26D-946C-4FC0-8FD1-35B52285AE61}" type="datetimeFigureOut">
              <a:rPr lang="el-GR" smtClean="0"/>
              <a:t>9/3/2025</a:t>
            </a:fld>
            <a:endParaRPr lang="el-GR"/>
          </a:p>
        </p:txBody>
      </p:sp>
      <p:sp>
        <p:nvSpPr>
          <p:cNvPr id="5" name="Θέση υποσέλιδου 4">
            <a:extLst>
              <a:ext uri="{FF2B5EF4-FFF2-40B4-BE49-F238E27FC236}">
                <a16:creationId xmlns:a16="http://schemas.microsoft.com/office/drawing/2014/main" id="{81BCB083-8AC8-F0DE-739F-76AD0C54FCC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D8EC91D-8BC6-6D67-9B3A-B04DA827C7F1}"/>
              </a:ext>
            </a:extLst>
          </p:cNvPr>
          <p:cNvSpPr>
            <a:spLocks noGrp="1"/>
          </p:cNvSpPr>
          <p:nvPr>
            <p:ph type="sldNum" sz="quarter" idx="12"/>
          </p:nvPr>
        </p:nvSpPr>
        <p:spPr/>
        <p:txBody>
          <a:bodyPr/>
          <a:lstStyle/>
          <a:p>
            <a:fld id="{95F8E436-F85E-4609-A4A1-E0F9AAAD516F}" type="slidenum">
              <a:rPr lang="el-GR" smtClean="0"/>
              <a:t>‹#›</a:t>
            </a:fld>
            <a:endParaRPr lang="el-GR"/>
          </a:p>
        </p:txBody>
      </p:sp>
    </p:spTree>
    <p:extLst>
      <p:ext uri="{BB962C8B-B14F-4D97-AF65-F5344CB8AC3E}">
        <p14:creationId xmlns:p14="http://schemas.microsoft.com/office/powerpoint/2010/main" val="3542260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47476FD-E3C5-3217-B624-080B2F2496B4}"/>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8E84EC3-A1CA-C788-2CAF-CBDF171F60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9094BEAD-0A1C-C848-9EB8-D7849DEEA7A5}"/>
              </a:ext>
            </a:extLst>
          </p:cNvPr>
          <p:cNvSpPr>
            <a:spLocks noGrp="1"/>
          </p:cNvSpPr>
          <p:nvPr>
            <p:ph type="dt" sz="half" idx="10"/>
          </p:nvPr>
        </p:nvSpPr>
        <p:spPr/>
        <p:txBody>
          <a:bodyPr/>
          <a:lstStyle/>
          <a:p>
            <a:fld id="{FDF6F26D-946C-4FC0-8FD1-35B52285AE61}" type="datetimeFigureOut">
              <a:rPr lang="el-GR" smtClean="0"/>
              <a:t>9/3/2025</a:t>
            </a:fld>
            <a:endParaRPr lang="el-GR"/>
          </a:p>
        </p:txBody>
      </p:sp>
      <p:sp>
        <p:nvSpPr>
          <p:cNvPr id="5" name="Θέση υποσέλιδου 4">
            <a:extLst>
              <a:ext uri="{FF2B5EF4-FFF2-40B4-BE49-F238E27FC236}">
                <a16:creationId xmlns:a16="http://schemas.microsoft.com/office/drawing/2014/main" id="{46261C83-A799-B484-6D72-C916447B4DA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A0B5D8D-9244-BE87-B2B0-5041CB41ED36}"/>
              </a:ext>
            </a:extLst>
          </p:cNvPr>
          <p:cNvSpPr>
            <a:spLocks noGrp="1"/>
          </p:cNvSpPr>
          <p:nvPr>
            <p:ph type="sldNum" sz="quarter" idx="12"/>
          </p:nvPr>
        </p:nvSpPr>
        <p:spPr/>
        <p:txBody>
          <a:bodyPr/>
          <a:lstStyle/>
          <a:p>
            <a:fld id="{95F8E436-F85E-4609-A4A1-E0F9AAAD516F}" type="slidenum">
              <a:rPr lang="el-GR" smtClean="0"/>
              <a:t>‹#›</a:t>
            </a:fld>
            <a:endParaRPr lang="el-GR"/>
          </a:p>
        </p:txBody>
      </p:sp>
    </p:spTree>
    <p:extLst>
      <p:ext uri="{BB962C8B-B14F-4D97-AF65-F5344CB8AC3E}">
        <p14:creationId xmlns:p14="http://schemas.microsoft.com/office/powerpoint/2010/main" val="2809549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AB41533-C7DE-AD05-1F3A-76F36BC5791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28D9554-7CA9-F63C-E624-375BC3696C85}"/>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8C5FA4E7-09EC-1A9F-EA18-D830690752E1}"/>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9BAB4F67-402A-0EA2-F2B1-74D7B647943A}"/>
              </a:ext>
            </a:extLst>
          </p:cNvPr>
          <p:cNvSpPr>
            <a:spLocks noGrp="1"/>
          </p:cNvSpPr>
          <p:nvPr>
            <p:ph type="dt" sz="half" idx="10"/>
          </p:nvPr>
        </p:nvSpPr>
        <p:spPr/>
        <p:txBody>
          <a:bodyPr/>
          <a:lstStyle/>
          <a:p>
            <a:fld id="{FDF6F26D-946C-4FC0-8FD1-35B52285AE61}" type="datetimeFigureOut">
              <a:rPr lang="el-GR" smtClean="0"/>
              <a:t>9/3/2025</a:t>
            </a:fld>
            <a:endParaRPr lang="el-GR"/>
          </a:p>
        </p:txBody>
      </p:sp>
      <p:sp>
        <p:nvSpPr>
          <p:cNvPr id="6" name="Θέση υποσέλιδου 5">
            <a:extLst>
              <a:ext uri="{FF2B5EF4-FFF2-40B4-BE49-F238E27FC236}">
                <a16:creationId xmlns:a16="http://schemas.microsoft.com/office/drawing/2014/main" id="{AEC91CD6-43D6-C71B-CD9A-7634AE998A17}"/>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29FDB02-860F-F92A-4854-DB44E7913102}"/>
              </a:ext>
            </a:extLst>
          </p:cNvPr>
          <p:cNvSpPr>
            <a:spLocks noGrp="1"/>
          </p:cNvSpPr>
          <p:nvPr>
            <p:ph type="sldNum" sz="quarter" idx="12"/>
          </p:nvPr>
        </p:nvSpPr>
        <p:spPr/>
        <p:txBody>
          <a:bodyPr/>
          <a:lstStyle/>
          <a:p>
            <a:fld id="{95F8E436-F85E-4609-A4A1-E0F9AAAD516F}" type="slidenum">
              <a:rPr lang="el-GR" smtClean="0"/>
              <a:t>‹#›</a:t>
            </a:fld>
            <a:endParaRPr lang="el-GR"/>
          </a:p>
        </p:txBody>
      </p:sp>
    </p:spTree>
    <p:extLst>
      <p:ext uri="{BB962C8B-B14F-4D97-AF65-F5344CB8AC3E}">
        <p14:creationId xmlns:p14="http://schemas.microsoft.com/office/powerpoint/2010/main" val="2125857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9D8A524-A656-8C10-01CC-BFCB7B15AE88}"/>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829A32B-79EB-2ADD-2A24-096F642662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0F4CDE0D-205F-525E-B45B-E7F5C2D3D856}"/>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DB74283B-1C8D-BCAD-ABB5-C1D6406FCC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8652A8F9-179E-6D92-8901-EFB9174FF6A6}"/>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2E8BEF76-FC1D-16AA-B7AC-62A0F53FD2E8}"/>
              </a:ext>
            </a:extLst>
          </p:cNvPr>
          <p:cNvSpPr>
            <a:spLocks noGrp="1"/>
          </p:cNvSpPr>
          <p:nvPr>
            <p:ph type="dt" sz="half" idx="10"/>
          </p:nvPr>
        </p:nvSpPr>
        <p:spPr/>
        <p:txBody>
          <a:bodyPr/>
          <a:lstStyle/>
          <a:p>
            <a:fld id="{FDF6F26D-946C-4FC0-8FD1-35B52285AE61}" type="datetimeFigureOut">
              <a:rPr lang="el-GR" smtClean="0"/>
              <a:t>9/3/2025</a:t>
            </a:fld>
            <a:endParaRPr lang="el-GR"/>
          </a:p>
        </p:txBody>
      </p:sp>
      <p:sp>
        <p:nvSpPr>
          <p:cNvPr id="8" name="Θέση υποσέλιδου 7">
            <a:extLst>
              <a:ext uri="{FF2B5EF4-FFF2-40B4-BE49-F238E27FC236}">
                <a16:creationId xmlns:a16="http://schemas.microsoft.com/office/drawing/2014/main" id="{0CB05A19-E793-4640-85DF-1898DA8F3647}"/>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A204A928-6971-EA74-6EE2-4E1140B0A7F6}"/>
              </a:ext>
            </a:extLst>
          </p:cNvPr>
          <p:cNvSpPr>
            <a:spLocks noGrp="1"/>
          </p:cNvSpPr>
          <p:nvPr>
            <p:ph type="sldNum" sz="quarter" idx="12"/>
          </p:nvPr>
        </p:nvSpPr>
        <p:spPr/>
        <p:txBody>
          <a:bodyPr/>
          <a:lstStyle/>
          <a:p>
            <a:fld id="{95F8E436-F85E-4609-A4A1-E0F9AAAD516F}" type="slidenum">
              <a:rPr lang="el-GR" smtClean="0"/>
              <a:t>‹#›</a:t>
            </a:fld>
            <a:endParaRPr lang="el-GR"/>
          </a:p>
        </p:txBody>
      </p:sp>
    </p:spTree>
    <p:extLst>
      <p:ext uri="{BB962C8B-B14F-4D97-AF65-F5344CB8AC3E}">
        <p14:creationId xmlns:p14="http://schemas.microsoft.com/office/powerpoint/2010/main" val="3227152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8E0CA17-DFB6-FDA0-55FF-D4894301B31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D048ED8F-BBF4-4DF3-86EB-3E5836F022E7}"/>
              </a:ext>
            </a:extLst>
          </p:cNvPr>
          <p:cNvSpPr>
            <a:spLocks noGrp="1"/>
          </p:cNvSpPr>
          <p:nvPr>
            <p:ph type="dt" sz="half" idx="10"/>
          </p:nvPr>
        </p:nvSpPr>
        <p:spPr/>
        <p:txBody>
          <a:bodyPr/>
          <a:lstStyle/>
          <a:p>
            <a:fld id="{FDF6F26D-946C-4FC0-8FD1-35B52285AE61}" type="datetimeFigureOut">
              <a:rPr lang="el-GR" smtClean="0"/>
              <a:t>9/3/2025</a:t>
            </a:fld>
            <a:endParaRPr lang="el-GR"/>
          </a:p>
        </p:txBody>
      </p:sp>
      <p:sp>
        <p:nvSpPr>
          <p:cNvPr id="4" name="Θέση υποσέλιδου 3">
            <a:extLst>
              <a:ext uri="{FF2B5EF4-FFF2-40B4-BE49-F238E27FC236}">
                <a16:creationId xmlns:a16="http://schemas.microsoft.com/office/drawing/2014/main" id="{192DF287-800A-DED3-F86F-852D5BA92EDF}"/>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27129458-D04B-74E5-C58A-208CA32533C5}"/>
              </a:ext>
            </a:extLst>
          </p:cNvPr>
          <p:cNvSpPr>
            <a:spLocks noGrp="1"/>
          </p:cNvSpPr>
          <p:nvPr>
            <p:ph type="sldNum" sz="quarter" idx="12"/>
          </p:nvPr>
        </p:nvSpPr>
        <p:spPr/>
        <p:txBody>
          <a:bodyPr/>
          <a:lstStyle/>
          <a:p>
            <a:fld id="{95F8E436-F85E-4609-A4A1-E0F9AAAD516F}" type="slidenum">
              <a:rPr lang="el-GR" smtClean="0"/>
              <a:t>‹#›</a:t>
            </a:fld>
            <a:endParaRPr lang="el-GR"/>
          </a:p>
        </p:txBody>
      </p:sp>
    </p:spTree>
    <p:extLst>
      <p:ext uri="{BB962C8B-B14F-4D97-AF65-F5344CB8AC3E}">
        <p14:creationId xmlns:p14="http://schemas.microsoft.com/office/powerpoint/2010/main" val="6329892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4A9E45B9-702B-3758-7FC6-E4ECF3C301C1}"/>
              </a:ext>
            </a:extLst>
          </p:cNvPr>
          <p:cNvSpPr>
            <a:spLocks noGrp="1"/>
          </p:cNvSpPr>
          <p:nvPr>
            <p:ph type="dt" sz="half" idx="10"/>
          </p:nvPr>
        </p:nvSpPr>
        <p:spPr/>
        <p:txBody>
          <a:bodyPr/>
          <a:lstStyle/>
          <a:p>
            <a:fld id="{FDF6F26D-946C-4FC0-8FD1-35B52285AE61}" type="datetimeFigureOut">
              <a:rPr lang="el-GR" smtClean="0"/>
              <a:t>9/3/2025</a:t>
            </a:fld>
            <a:endParaRPr lang="el-GR"/>
          </a:p>
        </p:txBody>
      </p:sp>
      <p:sp>
        <p:nvSpPr>
          <p:cNvPr id="3" name="Θέση υποσέλιδου 2">
            <a:extLst>
              <a:ext uri="{FF2B5EF4-FFF2-40B4-BE49-F238E27FC236}">
                <a16:creationId xmlns:a16="http://schemas.microsoft.com/office/drawing/2014/main" id="{ADC1A2BC-F5F2-9A9C-03D9-F70D070C9DF9}"/>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6AA9AC80-0119-6EBE-B6F6-46A702921FA0}"/>
              </a:ext>
            </a:extLst>
          </p:cNvPr>
          <p:cNvSpPr>
            <a:spLocks noGrp="1"/>
          </p:cNvSpPr>
          <p:nvPr>
            <p:ph type="sldNum" sz="quarter" idx="12"/>
          </p:nvPr>
        </p:nvSpPr>
        <p:spPr/>
        <p:txBody>
          <a:bodyPr/>
          <a:lstStyle/>
          <a:p>
            <a:fld id="{95F8E436-F85E-4609-A4A1-E0F9AAAD516F}" type="slidenum">
              <a:rPr lang="el-GR" smtClean="0"/>
              <a:t>‹#›</a:t>
            </a:fld>
            <a:endParaRPr lang="el-GR"/>
          </a:p>
        </p:txBody>
      </p:sp>
    </p:spTree>
    <p:extLst>
      <p:ext uri="{BB962C8B-B14F-4D97-AF65-F5344CB8AC3E}">
        <p14:creationId xmlns:p14="http://schemas.microsoft.com/office/powerpoint/2010/main" val="1209081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196E4B-0ECF-B8E4-A19D-613525244FAA}"/>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EF14C53-B898-63EB-FA95-9926186008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BE6653A6-EC69-8CB4-7F9A-686A5E3D00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0CF80EFD-EBF1-2FE1-0C60-D477829E99EB}"/>
              </a:ext>
            </a:extLst>
          </p:cNvPr>
          <p:cNvSpPr>
            <a:spLocks noGrp="1"/>
          </p:cNvSpPr>
          <p:nvPr>
            <p:ph type="dt" sz="half" idx="10"/>
          </p:nvPr>
        </p:nvSpPr>
        <p:spPr/>
        <p:txBody>
          <a:bodyPr/>
          <a:lstStyle/>
          <a:p>
            <a:fld id="{FDF6F26D-946C-4FC0-8FD1-35B52285AE61}" type="datetimeFigureOut">
              <a:rPr lang="el-GR" smtClean="0"/>
              <a:t>9/3/2025</a:t>
            </a:fld>
            <a:endParaRPr lang="el-GR"/>
          </a:p>
        </p:txBody>
      </p:sp>
      <p:sp>
        <p:nvSpPr>
          <p:cNvPr id="6" name="Θέση υποσέλιδου 5">
            <a:extLst>
              <a:ext uri="{FF2B5EF4-FFF2-40B4-BE49-F238E27FC236}">
                <a16:creationId xmlns:a16="http://schemas.microsoft.com/office/drawing/2014/main" id="{F7D043CE-6CA1-340E-532C-A333FE3BFDB7}"/>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2D53FF5-E8FB-CCC5-6F67-DEFD7AF106D6}"/>
              </a:ext>
            </a:extLst>
          </p:cNvPr>
          <p:cNvSpPr>
            <a:spLocks noGrp="1"/>
          </p:cNvSpPr>
          <p:nvPr>
            <p:ph type="sldNum" sz="quarter" idx="12"/>
          </p:nvPr>
        </p:nvSpPr>
        <p:spPr/>
        <p:txBody>
          <a:bodyPr/>
          <a:lstStyle/>
          <a:p>
            <a:fld id="{95F8E436-F85E-4609-A4A1-E0F9AAAD516F}" type="slidenum">
              <a:rPr lang="el-GR" smtClean="0"/>
              <a:t>‹#›</a:t>
            </a:fld>
            <a:endParaRPr lang="el-GR"/>
          </a:p>
        </p:txBody>
      </p:sp>
    </p:spTree>
    <p:extLst>
      <p:ext uri="{BB962C8B-B14F-4D97-AF65-F5344CB8AC3E}">
        <p14:creationId xmlns:p14="http://schemas.microsoft.com/office/powerpoint/2010/main" val="3844596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13A96B3-51CB-CBB9-D6FD-1D884F9EE0B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5C4BC921-574F-F9CB-3BC3-31CABDBED1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B5523892-BB5B-CCAB-2888-787CC0FC26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8BCD824F-249B-E16F-79A8-D0C36508BCB6}"/>
              </a:ext>
            </a:extLst>
          </p:cNvPr>
          <p:cNvSpPr>
            <a:spLocks noGrp="1"/>
          </p:cNvSpPr>
          <p:nvPr>
            <p:ph type="dt" sz="half" idx="10"/>
          </p:nvPr>
        </p:nvSpPr>
        <p:spPr/>
        <p:txBody>
          <a:bodyPr/>
          <a:lstStyle/>
          <a:p>
            <a:fld id="{FDF6F26D-946C-4FC0-8FD1-35B52285AE61}" type="datetimeFigureOut">
              <a:rPr lang="el-GR" smtClean="0"/>
              <a:t>9/3/2025</a:t>
            </a:fld>
            <a:endParaRPr lang="el-GR"/>
          </a:p>
        </p:txBody>
      </p:sp>
      <p:sp>
        <p:nvSpPr>
          <p:cNvPr id="6" name="Θέση υποσέλιδου 5">
            <a:extLst>
              <a:ext uri="{FF2B5EF4-FFF2-40B4-BE49-F238E27FC236}">
                <a16:creationId xmlns:a16="http://schemas.microsoft.com/office/drawing/2014/main" id="{6EFBD32F-0D62-4207-DBD5-56C86D97341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402AE70-E23E-CC42-421B-63813DDDAEE6}"/>
              </a:ext>
            </a:extLst>
          </p:cNvPr>
          <p:cNvSpPr>
            <a:spLocks noGrp="1"/>
          </p:cNvSpPr>
          <p:nvPr>
            <p:ph type="sldNum" sz="quarter" idx="12"/>
          </p:nvPr>
        </p:nvSpPr>
        <p:spPr/>
        <p:txBody>
          <a:bodyPr/>
          <a:lstStyle/>
          <a:p>
            <a:fld id="{95F8E436-F85E-4609-A4A1-E0F9AAAD516F}" type="slidenum">
              <a:rPr lang="el-GR" smtClean="0"/>
              <a:t>‹#›</a:t>
            </a:fld>
            <a:endParaRPr lang="el-GR"/>
          </a:p>
        </p:txBody>
      </p:sp>
    </p:spTree>
    <p:extLst>
      <p:ext uri="{BB962C8B-B14F-4D97-AF65-F5344CB8AC3E}">
        <p14:creationId xmlns:p14="http://schemas.microsoft.com/office/powerpoint/2010/main" val="2558847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63E8F1C5-A8E7-75BE-CC4A-A88F249867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2B1A1C1-07C1-975D-68A3-E370DF2EE4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8EEC78A-57CA-026E-E7EC-5607076FCA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F6F26D-946C-4FC0-8FD1-35B52285AE61}" type="datetimeFigureOut">
              <a:rPr lang="el-GR" smtClean="0"/>
              <a:t>9/3/2025</a:t>
            </a:fld>
            <a:endParaRPr lang="el-GR"/>
          </a:p>
        </p:txBody>
      </p:sp>
      <p:sp>
        <p:nvSpPr>
          <p:cNvPr id="5" name="Θέση υποσέλιδου 4">
            <a:extLst>
              <a:ext uri="{FF2B5EF4-FFF2-40B4-BE49-F238E27FC236}">
                <a16:creationId xmlns:a16="http://schemas.microsoft.com/office/drawing/2014/main" id="{CF1438CB-A71A-111B-4D40-DE3D26E2C4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64225487-C9D1-21B7-330A-76E9C52F8C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F8E436-F85E-4609-A4A1-E0F9AAAD516F}" type="slidenum">
              <a:rPr lang="el-GR" smtClean="0"/>
              <a:t>‹#›</a:t>
            </a:fld>
            <a:endParaRPr lang="el-GR"/>
          </a:p>
        </p:txBody>
      </p:sp>
    </p:spTree>
    <p:extLst>
      <p:ext uri="{BB962C8B-B14F-4D97-AF65-F5344CB8AC3E}">
        <p14:creationId xmlns:p14="http://schemas.microsoft.com/office/powerpoint/2010/main" val="13345425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504E14A-E4BC-027A-A7E5-316EBD1AB2B4}"/>
              </a:ext>
            </a:extLst>
          </p:cNvPr>
          <p:cNvSpPr>
            <a:spLocks noGrp="1"/>
          </p:cNvSpPr>
          <p:nvPr>
            <p:ph type="ctrTitle"/>
          </p:nvPr>
        </p:nvSpPr>
        <p:spPr/>
        <p:txBody>
          <a:bodyPr>
            <a:normAutofit/>
          </a:bodyPr>
          <a:lstStyle/>
          <a:p>
            <a:br>
              <a:rPr lang="el-GR" sz="3200" dirty="0"/>
            </a:br>
            <a:r>
              <a:rPr lang="el-GR" sz="3200" dirty="0"/>
              <a:t>θεματικός Τουρισμός – Τουρισμός Υγείας ΙΙΙ</a:t>
            </a:r>
            <a:br>
              <a:rPr lang="el-GR" sz="3200" dirty="0"/>
            </a:br>
            <a:r>
              <a:rPr lang="el-GR" sz="3200" dirty="0"/>
              <a:t>Διάλεξη 11-3-25</a:t>
            </a:r>
            <a:br>
              <a:rPr lang="el-GR" sz="3200" dirty="0"/>
            </a:br>
            <a:endParaRPr lang="el-GR" sz="3200" dirty="0"/>
          </a:p>
        </p:txBody>
      </p:sp>
      <p:sp>
        <p:nvSpPr>
          <p:cNvPr id="3" name="Υπότιτλος 2">
            <a:extLst>
              <a:ext uri="{FF2B5EF4-FFF2-40B4-BE49-F238E27FC236}">
                <a16:creationId xmlns:a16="http://schemas.microsoft.com/office/drawing/2014/main" id="{95BA3F11-574A-98A6-4C7C-4CE65D0C78BE}"/>
              </a:ext>
            </a:extLst>
          </p:cNvPr>
          <p:cNvSpPr>
            <a:spLocks noGrp="1"/>
          </p:cNvSpPr>
          <p:nvPr>
            <p:ph type="subTitle" idx="1"/>
          </p:nvPr>
        </p:nvSpPr>
        <p:spPr/>
        <p:txBody>
          <a:bodyPr/>
          <a:lstStyle/>
          <a:p>
            <a:r>
              <a:rPr lang="el-GR" dirty="0"/>
              <a:t>Διδάσκων Δρ Ευθύμιος Παππάς</a:t>
            </a:r>
          </a:p>
        </p:txBody>
      </p:sp>
    </p:spTree>
    <p:extLst>
      <p:ext uri="{BB962C8B-B14F-4D97-AF65-F5344CB8AC3E}">
        <p14:creationId xmlns:p14="http://schemas.microsoft.com/office/powerpoint/2010/main" val="26605808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4EC81C-E408-6B82-84D4-CB6E798562E3}"/>
              </a:ext>
            </a:extLst>
          </p:cNvPr>
          <p:cNvSpPr>
            <a:spLocks noGrp="1"/>
          </p:cNvSpPr>
          <p:nvPr>
            <p:ph type="title"/>
          </p:nvPr>
        </p:nvSpPr>
        <p:spPr/>
        <p:txBody>
          <a:bodyPr>
            <a:normAutofit fontScale="90000"/>
          </a:bodyPr>
          <a:lstStyle/>
          <a:p>
            <a:pPr algn="ctr"/>
            <a:r>
              <a:rPr lang="el-GR" sz="3200" b="1" dirty="0"/>
              <a:t>10</a:t>
            </a:r>
            <a:br>
              <a:rPr lang="el-GR" sz="3200" b="1" dirty="0"/>
            </a:br>
            <a:r>
              <a:rPr lang="el-GR" sz="3200" b="1" dirty="0"/>
              <a:t>συμπέρασμα 2</a:t>
            </a:r>
            <a:br>
              <a:rPr lang="el-GR" sz="3200" b="1" dirty="0"/>
            </a:br>
            <a:endParaRPr lang="el-GR" sz="3200" b="1" dirty="0"/>
          </a:p>
        </p:txBody>
      </p:sp>
      <p:sp>
        <p:nvSpPr>
          <p:cNvPr id="3" name="Θέση περιεχομένου 2">
            <a:extLst>
              <a:ext uri="{FF2B5EF4-FFF2-40B4-BE49-F238E27FC236}">
                <a16:creationId xmlns:a16="http://schemas.microsoft.com/office/drawing/2014/main" id="{4975FC3F-6F0A-E2EF-2924-B316E1D2A5FC}"/>
              </a:ext>
            </a:extLst>
          </p:cNvPr>
          <p:cNvSpPr>
            <a:spLocks noGrp="1"/>
          </p:cNvSpPr>
          <p:nvPr>
            <p:ph idx="1"/>
          </p:nvPr>
        </p:nvSpPr>
        <p:spPr/>
        <p:txBody>
          <a:bodyPr/>
          <a:lstStyle/>
          <a:p>
            <a:pPr marL="0" indent="0">
              <a:buNone/>
            </a:pPr>
            <a:r>
              <a:rPr lang="el-GR" b="1" dirty="0"/>
              <a:t>Τέλος, εκτιμάται </a:t>
            </a:r>
            <a:r>
              <a:rPr lang="el-GR" dirty="0"/>
              <a:t>ότι θα ενισχυθούν και οι πωλήσεις των υφιστάμενων</a:t>
            </a:r>
          </a:p>
          <a:p>
            <a:pPr marL="0" indent="0">
              <a:buNone/>
            </a:pPr>
            <a:r>
              <a:rPr lang="el-GR" dirty="0"/>
              <a:t>κατοικιών, με αγορές από ξένους: 6,7 χιλιάδες μεταβιβάσεις κάθε</a:t>
            </a:r>
          </a:p>
          <a:p>
            <a:pPr marL="0" indent="0">
              <a:buNone/>
            </a:pPr>
            <a:r>
              <a:rPr lang="el-GR" dirty="0"/>
              <a:t> έτος, και 530 εκατ. ευρώ αξία μεταβιβάσεων προς ελληνικά</a:t>
            </a:r>
          </a:p>
          <a:p>
            <a:pPr marL="0" indent="0">
              <a:buNone/>
            </a:pPr>
            <a:r>
              <a:rPr lang="el-GR" dirty="0"/>
              <a:t> νοικοκυριά και επιχειρήσεις, επί είκοσι έτη. </a:t>
            </a:r>
          </a:p>
          <a:p>
            <a:pPr marL="0" indent="0">
              <a:buNone/>
            </a:pPr>
            <a:endParaRPr lang="el-GR" dirty="0"/>
          </a:p>
          <a:p>
            <a:pPr marL="0" indent="0">
              <a:buNone/>
            </a:pPr>
            <a:r>
              <a:rPr lang="el-GR" b="1" dirty="0"/>
              <a:t>Προστίθενται στην </a:t>
            </a:r>
            <a:r>
              <a:rPr lang="el-GR" dirty="0"/>
              <a:t>ρευστότητα της οικονομίας δεν αυξάνουν άμεσα</a:t>
            </a:r>
          </a:p>
          <a:p>
            <a:pPr marL="0" indent="0">
              <a:buNone/>
            </a:pPr>
            <a:r>
              <a:rPr lang="el-GR" dirty="0"/>
              <a:t> το ΑΕΠ ή τις θέσεις εργασίας</a:t>
            </a:r>
          </a:p>
        </p:txBody>
      </p:sp>
    </p:spTree>
    <p:extLst>
      <p:ext uri="{BB962C8B-B14F-4D97-AF65-F5344CB8AC3E}">
        <p14:creationId xmlns:p14="http://schemas.microsoft.com/office/powerpoint/2010/main" val="18184982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23C4C0-4801-9E97-DA85-67785146E58D}"/>
              </a:ext>
            </a:extLst>
          </p:cNvPr>
          <p:cNvSpPr>
            <a:spLocks noGrp="1"/>
          </p:cNvSpPr>
          <p:nvPr>
            <p:ph type="title"/>
          </p:nvPr>
        </p:nvSpPr>
        <p:spPr/>
        <p:txBody>
          <a:bodyPr>
            <a:normAutofit fontScale="90000"/>
          </a:bodyPr>
          <a:lstStyle/>
          <a:p>
            <a:pPr algn="ctr"/>
            <a:r>
              <a:rPr lang="el-GR" sz="3200" b="1" dirty="0"/>
              <a:t>11</a:t>
            </a:r>
            <a:br>
              <a:rPr lang="el-GR" sz="3200" b="1" dirty="0"/>
            </a:br>
            <a:r>
              <a:rPr lang="el-GR" sz="3200" b="1" dirty="0"/>
              <a:t>Τα ανταγωνιστικά πλεονεκτήματα και μειονεκτήματα </a:t>
            </a:r>
            <a:br>
              <a:rPr lang="el-GR" sz="3200" b="1" dirty="0"/>
            </a:br>
            <a:r>
              <a:rPr lang="el-GR" sz="3200" b="1" dirty="0" err="1"/>
              <a:t>α.Στη</a:t>
            </a:r>
            <a:r>
              <a:rPr lang="el-GR" sz="3200" b="1" dirty="0"/>
              <a:t> μακροκλίμακα Πλεονεκτήματα:</a:t>
            </a:r>
          </a:p>
        </p:txBody>
      </p:sp>
      <p:sp>
        <p:nvSpPr>
          <p:cNvPr id="3" name="Θέση περιεχομένου 2">
            <a:extLst>
              <a:ext uri="{FF2B5EF4-FFF2-40B4-BE49-F238E27FC236}">
                <a16:creationId xmlns:a16="http://schemas.microsoft.com/office/drawing/2014/main" id="{FED2BFEA-4304-AED1-6349-24F42C5CE6E1}"/>
              </a:ext>
            </a:extLst>
          </p:cNvPr>
          <p:cNvSpPr>
            <a:spLocks noGrp="1"/>
          </p:cNvSpPr>
          <p:nvPr>
            <p:ph idx="1"/>
          </p:nvPr>
        </p:nvSpPr>
        <p:spPr>
          <a:xfrm>
            <a:off x="190500" y="1690688"/>
            <a:ext cx="12001500" cy="5014911"/>
          </a:xfrm>
        </p:spPr>
        <p:txBody>
          <a:bodyPr>
            <a:normAutofit/>
          </a:bodyPr>
          <a:lstStyle/>
          <a:p>
            <a:pPr marL="0" indent="0">
              <a:buNone/>
            </a:pPr>
            <a:r>
              <a:rPr lang="el-GR" sz="3200" b="1" dirty="0"/>
              <a:t>Η Ελλάδα έχει πολύ </a:t>
            </a:r>
            <a:r>
              <a:rPr lang="el-GR" sz="3200" dirty="0"/>
              <a:t>ελκυστικό κλίμα και φύση. </a:t>
            </a:r>
          </a:p>
          <a:p>
            <a:pPr marL="0" indent="0">
              <a:buNone/>
            </a:pPr>
            <a:r>
              <a:rPr lang="el-GR" sz="3200" b="1" dirty="0"/>
              <a:t>Είναι κοντά σε μεγάλους </a:t>
            </a:r>
            <a:r>
              <a:rPr lang="el-GR" sz="3200" dirty="0"/>
              <a:t>πληθυσμούς σχετικά εύπορων ηλικιωμένων, αυτών της βόρειας και δυτικής Ευρώπης. </a:t>
            </a:r>
          </a:p>
          <a:p>
            <a:pPr marL="0" indent="0">
              <a:buNone/>
            </a:pPr>
            <a:r>
              <a:rPr lang="el-GR" sz="3200" b="1" dirty="0"/>
              <a:t>Είναι μέλος της Ευρωπαϊκής Ένωσης (Ε.Ε.), </a:t>
            </a:r>
            <a:r>
              <a:rPr lang="el-GR" sz="3200" dirty="0"/>
              <a:t>στοιχείο που σηματοδοτεί μια σχετική ασφάλεια θεσμών σε σύγκριση με άλλους προορισμούς που έχουν παρόμοιο κλίμα, διευκολύνει τις διαδικασίες μετεγκατάστασης συνταξιούχων, και επιτρέπει την κάλυψη των ιατρικών δαπανών στην Ελλάδα από τα ασφαλιστικά ταμεία της χώρας προέλευσης. </a:t>
            </a:r>
          </a:p>
          <a:p>
            <a:pPr marL="0" indent="0">
              <a:buNone/>
            </a:pPr>
            <a:r>
              <a:rPr lang="el-GR" sz="3200" dirty="0"/>
              <a:t> </a:t>
            </a:r>
            <a:r>
              <a:rPr lang="el-GR" sz="3200" b="1" dirty="0"/>
              <a:t>Έχει χαμηλό κόστος ζωής </a:t>
            </a:r>
            <a:r>
              <a:rPr lang="el-GR" sz="3200" dirty="0"/>
              <a:t>συγκριτικά με άλλες ευρωπαϊκές χώρες</a:t>
            </a:r>
          </a:p>
        </p:txBody>
      </p:sp>
    </p:spTree>
    <p:extLst>
      <p:ext uri="{BB962C8B-B14F-4D97-AF65-F5344CB8AC3E}">
        <p14:creationId xmlns:p14="http://schemas.microsoft.com/office/powerpoint/2010/main" val="23114876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F6F827A-35A6-552A-3687-D528D58CFC90}"/>
              </a:ext>
            </a:extLst>
          </p:cNvPr>
          <p:cNvSpPr>
            <a:spLocks noGrp="1"/>
          </p:cNvSpPr>
          <p:nvPr>
            <p:ph type="title"/>
          </p:nvPr>
        </p:nvSpPr>
        <p:spPr/>
        <p:txBody>
          <a:bodyPr/>
          <a:lstStyle/>
          <a:p>
            <a:pPr algn="ctr"/>
            <a:r>
              <a:rPr lang="el-GR" dirty="0"/>
              <a:t>12</a:t>
            </a:r>
            <a:br>
              <a:rPr lang="el-GR" dirty="0"/>
            </a:br>
            <a:r>
              <a:rPr lang="el-GR" b="1" dirty="0"/>
              <a:t>Μειονεκτήματα:</a:t>
            </a:r>
          </a:p>
        </p:txBody>
      </p:sp>
      <p:sp>
        <p:nvSpPr>
          <p:cNvPr id="3" name="Θέση περιεχομένου 2">
            <a:extLst>
              <a:ext uri="{FF2B5EF4-FFF2-40B4-BE49-F238E27FC236}">
                <a16:creationId xmlns:a16="http://schemas.microsoft.com/office/drawing/2014/main" id="{F9D7A05D-B4B9-C6CE-2FC6-0881ECF61EFD}"/>
              </a:ext>
            </a:extLst>
          </p:cNvPr>
          <p:cNvSpPr>
            <a:spLocks noGrp="1"/>
          </p:cNvSpPr>
          <p:nvPr>
            <p:ph idx="1"/>
          </p:nvPr>
        </p:nvSpPr>
        <p:spPr>
          <a:xfrm>
            <a:off x="838200" y="1690688"/>
            <a:ext cx="10515600" cy="4976812"/>
          </a:xfrm>
        </p:spPr>
        <p:txBody>
          <a:bodyPr>
            <a:noAutofit/>
          </a:bodyPr>
          <a:lstStyle/>
          <a:p>
            <a:pPr marL="0" indent="0">
              <a:buNone/>
            </a:pPr>
            <a:r>
              <a:rPr lang="el-GR" sz="3200" b="1" dirty="0"/>
              <a:t>1. Οι περισσότερες </a:t>
            </a:r>
            <a:r>
              <a:rPr lang="el-GR" sz="3200" dirty="0"/>
              <a:t>ελληνικές πόλεις δεν έχουν καλές υποδομές για άτομα με προβλήματα κινητικότητας.</a:t>
            </a:r>
          </a:p>
          <a:p>
            <a:pPr marL="0" indent="0">
              <a:buNone/>
            </a:pPr>
            <a:r>
              <a:rPr lang="el-GR" sz="3200" dirty="0"/>
              <a:t> </a:t>
            </a:r>
            <a:r>
              <a:rPr lang="el-GR" sz="3200" b="1" dirty="0"/>
              <a:t>2.Οι υπηρεσίες των </a:t>
            </a:r>
            <a:r>
              <a:rPr lang="el-GR" sz="3200" dirty="0"/>
              <a:t>μέσων μαζικής μεταφοράς είναι κακές, ιδίως για ηλικιωμένους και ξένους.</a:t>
            </a:r>
          </a:p>
          <a:p>
            <a:pPr marL="0" indent="0">
              <a:buNone/>
            </a:pPr>
            <a:r>
              <a:rPr lang="el-GR" sz="3200" dirty="0"/>
              <a:t> </a:t>
            </a:r>
            <a:r>
              <a:rPr lang="el-GR" sz="3200" b="1" dirty="0"/>
              <a:t>3.Το δημόσιο σύστημα </a:t>
            </a:r>
            <a:r>
              <a:rPr lang="el-GR" sz="3200" dirty="0"/>
              <a:t>υγείας πάσχει από ελλείψεις προσωπικού και υλικών, και από κακή οργάνωση.</a:t>
            </a:r>
          </a:p>
          <a:p>
            <a:pPr marL="0" indent="0">
              <a:buNone/>
            </a:pPr>
            <a:r>
              <a:rPr lang="el-GR" sz="3200" dirty="0"/>
              <a:t> </a:t>
            </a:r>
            <a:r>
              <a:rPr lang="el-GR" sz="3200" b="1" dirty="0"/>
              <a:t>4.Οι χωροταξικοί </a:t>
            </a:r>
            <a:r>
              <a:rPr lang="el-GR" sz="3200" dirty="0"/>
              <a:t>κανονισμοί και διαδικασίες δυσχεραίνουν τις επενδύσεις σε οικιστικά συγκροτήματα</a:t>
            </a:r>
          </a:p>
        </p:txBody>
      </p:sp>
    </p:spTree>
    <p:extLst>
      <p:ext uri="{BB962C8B-B14F-4D97-AF65-F5344CB8AC3E}">
        <p14:creationId xmlns:p14="http://schemas.microsoft.com/office/powerpoint/2010/main" val="42103483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50370E0-9ECE-E5FD-C855-1D153AFEEA57}"/>
              </a:ext>
            </a:extLst>
          </p:cNvPr>
          <p:cNvSpPr>
            <a:spLocks noGrp="1"/>
          </p:cNvSpPr>
          <p:nvPr>
            <p:ph type="title"/>
          </p:nvPr>
        </p:nvSpPr>
        <p:spPr/>
        <p:txBody>
          <a:bodyPr>
            <a:normAutofit fontScale="90000"/>
          </a:bodyPr>
          <a:lstStyle/>
          <a:p>
            <a:pPr algn="ctr"/>
            <a:r>
              <a:rPr lang="el-GR" sz="3200" dirty="0"/>
              <a:t>13</a:t>
            </a:r>
            <a:br>
              <a:rPr lang="el-GR" sz="3200" dirty="0"/>
            </a:br>
            <a:r>
              <a:rPr kumimoji="0" lang="el-GR" sz="3200" b="1" i="0" u="none" strike="noStrike" kern="1200" cap="none" spc="0" normalizeH="0" baseline="0" noProof="0" dirty="0">
                <a:ln>
                  <a:noFill/>
                </a:ln>
                <a:solidFill>
                  <a:prstClr val="black"/>
                </a:solidFill>
                <a:effectLst/>
                <a:uLnTx/>
                <a:uFillTx/>
                <a:latin typeface="Calibri" panose="020F0502020204030204"/>
                <a:ea typeface="+mn-ea"/>
                <a:cs typeface="+mn-cs"/>
              </a:rPr>
              <a:t>β. Στη μικροκλίμακα Πλεονεκτήματα</a:t>
            </a:r>
            <a:br>
              <a:rPr lang="el-GR" sz="3200" dirty="0"/>
            </a:br>
            <a:endParaRPr lang="el-GR" sz="3200" dirty="0"/>
          </a:p>
        </p:txBody>
      </p:sp>
      <p:sp>
        <p:nvSpPr>
          <p:cNvPr id="3" name="Θέση περιεχομένου 2">
            <a:extLst>
              <a:ext uri="{FF2B5EF4-FFF2-40B4-BE49-F238E27FC236}">
                <a16:creationId xmlns:a16="http://schemas.microsoft.com/office/drawing/2014/main" id="{499C531E-8A83-FA60-6E91-9E7F5A571906}"/>
              </a:ext>
            </a:extLst>
          </p:cNvPr>
          <p:cNvSpPr>
            <a:spLocks noGrp="1"/>
          </p:cNvSpPr>
          <p:nvPr>
            <p:ph idx="1"/>
          </p:nvPr>
        </p:nvSpPr>
        <p:spPr/>
        <p:txBody>
          <a:bodyPr/>
          <a:lstStyle/>
          <a:p>
            <a:pPr marL="514350" indent="-514350">
              <a:buAutoNum type="arabicPeriod"/>
            </a:pPr>
            <a:r>
              <a:rPr lang="el-GR" dirty="0"/>
              <a:t>Υπάρχουν πολλές τουριστικές επιχειρήσεις με έμπειρα στελέχη. </a:t>
            </a:r>
          </a:p>
          <a:p>
            <a:pPr marL="514350" indent="-514350">
              <a:buAutoNum type="arabicPeriod"/>
            </a:pPr>
            <a:r>
              <a:rPr lang="el-GR" dirty="0"/>
              <a:t>• Πολλοί και ικανοί διαθέσιμοι ιατροί. • </a:t>
            </a:r>
          </a:p>
          <a:p>
            <a:pPr marL="514350" indent="-514350">
              <a:buAutoNum type="arabicPeriod"/>
            </a:pPr>
            <a:r>
              <a:rPr lang="el-GR" dirty="0"/>
              <a:t>Μεγάλη και υποαπασχολούμενη βιομηχανία οικοδομών.</a:t>
            </a:r>
          </a:p>
        </p:txBody>
      </p:sp>
    </p:spTree>
    <p:extLst>
      <p:ext uri="{BB962C8B-B14F-4D97-AF65-F5344CB8AC3E}">
        <p14:creationId xmlns:p14="http://schemas.microsoft.com/office/powerpoint/2010/main" val="16237771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125469E-76B5-A041-45A4-7EBDAAAA2B0E}"/>
              </a:ext>
            </a:extLst>
          </p:cNvPr>
          <p:cNvSpPr>
            <a:spLocks noGrp="1"/>
          </p:cNvSpPr>
          <p:nvPr>
            <p:ph type="title"/>
          </p:nvPr>
        </p:nvSpPr>
        <p:spPr/>
        <p:txBody>
          <a:bodyPr>
            <a:normAutofit fontScale="90000"/>
          </a:bodyPr>
          <a:lstStyle/>
          <a:p>
            <a:pPr algn="ctr"/>
            <a:r>
              <a:rPr lang="el-GR" sz="3200" dirty="0"/>
              <a:t>14</a:t>
            </a:r>
            <a:br>
              <a:rPr lang="el-GR" sz="3200" dirty="0"/>
            </a:br>
            <a:r>
              <a:rPr lang="el-GR" sz="3200" dirty="0"/>
              <a:t>Μειονεκτήματα:</a:t>
            </a:r>
            <a:br>
              <a:rPr lang="el-GR" sz="3200" dirty="0"/>
            </a:br>
            <a:endParaRPr lang="el-GR" sz="3200" dirty="0"/>
          </a:p>
        </p:txBody>
      </p:sp>
      <p:sp>
        <p:nvSpPr>
          <p:cNvPr id="3" name="Θέση περιεχομένου 2">
            <a:extLst>
              <a:ext uri="{FF2B5EF4-FFF2-40B4-BE49-F238E27FC236}">
                <a16:creationId xmlns:a16="http://schemas.microsoft.com/office/drawing/2014/main" id="{39E2DF0C-FBD9-D115-F05F-DC2C893CDA5C}"/>
              </a:ext>
            </a:extLst>
          </p:cNvPr>
          <p:cNvSpPr>
            <a:spLocks noGrp="1"/>
          </p:cNvSpPr>
          <p:nvPr>
            <p:ph idx="1"/>
          </p:nvPr>
        </p:nvSpPr>
        <p:spPr/>
        <p:txBody>
          <a:bodyPr/>
          <a:lstStyle/>
          <a:p>
            <a:pPr marL="0" indent="0">
              <a:buNone/>
            </a:pPr>
            <a:r>
              <a:rPr lang="el-GR" dirty="0"/>
              <a:t>1  . </a:t>
            </a:r>
            <a:r>
              <a:rPr lang="el-GR" b="1" dirty="0"/>
              <a:t>Λείπουν οι μεγάλες </a:t>
            </a:r>
            <a:r>
              <a:rPr lang="el-GR" dirty="0"/>
              <a:t>επιχειρήσεις με δυνατότητα να επενδύουν σε</a:t>
            </a:r>
          </a:p>
          <a:p>
            <a:pPr marL="0" indent="0">
              <a:buNone/>
            </a:pPr>
            <a:r>
              <a:rPr lang="el-GR" dirty="0"/>
              <a:t>     μεγάλης έκτασης εγκαταστάσεις, και να παρέχουν σύνθετα πακέτα</a:t>
            </a:r>
          </a:p>
          <a:p>
            <a:pPr marL="0" indent="0">
              <a:buNone/>
            </a:pPr>
            <a:r>
              <a:rPr lang="el-GR" dirty="0"/>
              <a:t>     υπηρεσιών.</a:t>
            </a:r>
          </a:p>
          <a:p>
            <a:pPr marL="0" indent="0">
              <a:buNone/>
            </a:pPr>
            <a:r>
              <a:rPr lang="el-GR" dirty="0"/>
              <a:t>2  . </a:t>
            </a:r>
            <a:r>
              <a:rPr lang="el-GR" b="1" dirty="0"/>
              <a:t>Είναι εξαιρετικά υψηλή η φορολογία </a:t>
            </a:r>
            <a:r>
              <a:rPr lang="el-GR" dirty="0"/>
              <a:t>στα μεσαία εισοδήματα</a:t>
            </a:r>
          </a:p>
          <a:p>
            <a:pPr marL="0" indent="0">
              <a:buNone/>
            </a:pPr>
            <a:r>
              <a:rPr lang="el-GR" dirty="0"/>
              <a:t>     (που αφορούν στα εξειδικευμένα στελέχη), και υψηλή η φορολογία</a:t>
            </a:r>
          </a:p>
          <a:p>
            <a:pPr marL="0" indent="0">
              <a:buNone/>
            </a:pPr>
            <a:r>
              <a:rPr lang="el-GR" dirty="0"/>
              <a:t>    στα εταιρικά κέρδη</a:t>
            </a:r>
          </a:p>
        </p:txBody>
      </p:sp>
    </p:spTree>
    <p:extLst>
      <p:ext uri="{BB962C8B-B14F-4D97-AF65-F5344CB8AC3E}">
        <p14:creationId xmlns:p14="http://schemas.microsoft.com/office/powerpoint/2010/main" val="22174194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E2C0859-DE51-CFF5-65B9-E01ECA818C1C}"/>
              </a:ext>
            </a:extLst>
          </p:cNvPr>
          <p:cNvSpPr>
            <a:spLocks noGrp="1"/>
          </p:cNvSpPr>
          <p:nvPr>
            <p:ph type="title"/>
          </p:nvPr>
        </p:nvSpPr>
        <p:spPr/>
        <p:txBody>
          <a:bodyPr>
            <a:normAutofit fontScale="90000"/>
          </a:bodyPr>
          <a:lstStyle/>
          <a:p>
            <a:pPr algn="ctr"/>
            <a:r>
              <a:rPr lang="el-GR" sz="3200" b="1" dirty="0"/>
              <a:t>25</a:t>
            </a:r>
            <a:br>
              <a:rPr lang="el-GR" sz="3200" b="1" dirty="0"/>
            </a:b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Οι βασικοί στόχοι δημόσιας πολιτικής</a:t>
            </a:r>
            <a:b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Για να αντιμετωπιστούν τα μειονεκτήματα είναι:</a:t>
            </a:r>
            <a:b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br>
            <a:b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br>
            <a:endParaRPr lang="el-GR" sz="3200" b="1" dirty="0"/>
          </a:p>
        </p:txBody>
      </p:sp>
      <p:sp>
        <p:nvSpPr>
          <p:cNvPr id="3" name="Θέση περιεχομένου 2">
            <a:extLst>
              <a:ext uri="{FF2B5EF4-FFF2-40B4-BE49-F238E27FC236}">
                <a16:creationId xmlns:a16="http://schemas.microsoft.com/office/drawing/2014/main" id="{BEFE2AA5-7D9D-1F3B-2928-60D96EA9E5BE}"/>
              </a:ext>
            </a:extLst>
          </p:cNvPr>
          <p:cNvSpPr>
            <a:spLocks noGrp="1"/>
          </p:cNvSpPr>
          <p:nvPr>
            <p:ph idx="1"/>
          </p:nvPr>
        </p:nvSpPr>
        <p:spPr>
          <a:xfrm>
            <a:off x="228600" y="1466850"/>
            <a:ext cx="11791950" cy="5238749"/>
          </a:xfrm>
        </p:spPr>
        <p:txBody>
          <a:bodyPr>
            <a:normAutofit/>
          </a:bodyPr>
          <a:lstStyle/>
          <a:p>
            <a:pPr marL="0" indent="0">
              <a:buNone/>
            </a:pPr>
            <a:r>
              <a:rPr lang="el-GR" b="1" dirty="0"/>
              <a:t>α. Να αλλάξει </a:t>
            </a:r>
            <a:r>
              <a:rPr lang="el-GR" dirty="0"/>
              <a:t>το θεσμικό πλαίσιο που εμποδίζει τις μεγάλες</a:t>
            </a:r>
          </a:p>
          <a:p>
            <a:pPr marL="0" indent="0">
              <a:buNone/>
            </a:pPr>
            <a:r>
              <a:rPr lang="el-GR" dirty="0"/>
              <a:t> επενδύσεις σε οργανωμένα συγκροτήματα κατοικιών, εκτός σχεδίου</a:t>
            </a:r>
          </a:p>
          <a:p>
            <a:pPr marL="0" indent="0">
              <a:buNone/>
            </a:pPr>
            <a:r>
              <a:rPr lang="el-GR" dirty="0"/>
              <a:t> πόλης, που περιλαμβάνουν και υπηρεσίες ψυχαγωγίας και υγείας.</a:t>
            </a:r>
          </a:p>
          <a:p>
            <a:pPr marL="0" indent="0">
              <a:buNone/>
            </a:pPr>
            <a:r>
              <a:rPr lang="el-GR" b="1" dirty="0"/>
              <a:t>β. Να υπάρξουν </a:t>
            </a:r>
            <a:r>
              <a:rPr lang="el-GR" dirty="0"/>
              <a:t>ολοκληρωμένα τοπικά σχέδια παροχής σύνθετου πακέτου</a:t>
            </a:r>
          </a:p>
          <a:p>
            <a:pPr marL="0" indent="0">
              <a:buNone/>
            </a:pPr>
            <a:r>
              <a:rPr lang="el-GR" dirty="0"/>
              <a:t>υπηρεσιών από μικρές επιχειρήσεις διαφόρων κλάδων. Για να συμβεί</a:t>
            </a:r>
          </a:p>
          <a:p>
            <a:pPr marL="0" indent="0">
              <a:buNone/>
            </a:pPr>
            <a:r>
              <a:rPr lang="el-GR" dirty="0"/>
              <a:t>αυτό, θα πρέπει να πάρει την πρωτοβουλία μια ικανή και αξιόπιστη αρχή</a:t>
            </a:r>
          </a:p>
          <a:p>
            <a:pPr marL="0" indent="0">
              <a:buNone/>
            </a:pPr>
            <a:r>
              <a:rPr lang="el-GR" dirty="0"/>
              <a:t>τοπικής αυτοδιοίκησης, ή ένας συλλογικός φορέας του ιδιωτικού τομέα.</a:t>
            </a:r>
          </a:p>
          <a:p>
            <a:pPr marL="0" indent="0">
              <a:buNone/>
            </a:pPr>
            <a:r>
              <a:rPr lang="el-GR" b="1" dirty="0"/>
              <a:t>γ. Να βελτιωθούν </a:t>
            </a:r>
            <a:r>
              <a:rPr lang="el-GR" dirty="0"/>
              <a:t>σημαντικά οι δημόσιες υπηρεσίες υγείας και μεταφορών, ώστε οι μικρές μονάδες φιλοξενίας να μην χρειάζεται να παρέχουν</a:t>
            </a:r>
          </a:p>
          <a:p>
            <a:pPr marL="0" indent="0">
              <a:buNone/>
            </a:pPr>
            <a:r>
              <a:rPr lang="el-GR" dirty="0"/>
              <a:t>ιδιωτικά τέτοιες υπηρεσίες.</a:t>
            </a:r>
          </a:p>
        </p:txBody>
      </p:sp>
    </p:spTree>
    <p:extLst>
      <p:ext uri="{BB962C8B-B14F-4D97-AF65-F5344CB8AC3E}">
        <p14:creationId xmlns:p14="http://schemas.microsoft.com/office/powerpoint/2010/main" val="6139433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23FB0E-A4E8-F6BD-7B84-F6215BB7FBC3}"/>
              </a:ext>
            </a:extLst>
          </p:cNvPr>
          <p:cNvSpPr>
            <a:spLocks noGrp="1"/>
          </p:cNvSpPr>
          <p:nvPr>
            <p:ph type="title"/>
          </p:nvPr>
        </p:nvSpPr>
        <p:spPr/>
        <p:txBody>
          <a:bodyPr/>
          <a:lstStyle/>
          <a:p>
            <a:pPr algn="ctr"/>
            <a:r>
              <a:rPr lang="el-GR" dirty="0"/>
              <a:t>16</a:t>
            </a:r>
            <a:br>
              <a:rPr lang="el-GR" dirty="0"/>
            </a:br>
            <a:r>
              <a:rPr lang="el-GR" sz="3200" b="1" dirty="0"/>
              <a:t>ωφέλιμοι ορισμοί </a:t>
            </a:r>
            <a:endParaRPr lang="el-GR" dirty="0"/>
          </a:p>
        </p:txBody>
      </p:sp>
      <p:sp>
        <p:nvSpPr>
          <p:cNvPr id="3" name="Θέση περιεχομένου 2">
            <a:extLst>
              <a:ext uri="{FF2B5EF4-FFF2-40B4-BE49-F238E27FC236}">
                <a16:creationId xmlns:a16="http://schemas.microsoft.com/office/drawing/2014/main" id="{74BF1199-C0A3-183D-C0B2-23F8C05C6CC7}"/>
              </a:ext>
            </a:extLst>
          </p:cNvPr>
          <p:cNvSpPr>
            <a:spLocks noGrp="1"/>
          </p:cNvSpPr>
          <p:nvPr>
            <p:ph idx="1"/>
          </p:nvPr>
        </p:nvSpPr>
        <p:spPr/>
        <p:txBody>
          <a:bodyPr/>
          <a:lstStyle/>
          <a:p>
            <a:pPr algn="ctr"/>
            <a:r>
              <a:rPr lang="el-GR" b="1" dirty="0"/>
              <a:t>Τουρισμός υγείας:</a:t>
            </a:r>
          </a:p>
          <a:p>
            <a:pPr marL="0" indent="0">
              <a:buNone/>
            </a:pPr>
            <a:r>
              <a:rPr lang="el-GR" b="1" dirty="0"/>
              <a:t>Οι όροι τουρισμός υγείας </a:t>
            </a:r>
            <a:r>
              <a:rPr lang="el-GR" dirty="0"/>
              <a:t>(</a:t>
            </a:r>
            <a:r>
              <a:rPr lang="el-GR" dirty="0" err="1"/>
              <a:t>health</a:t>
            </a:r>
            <a:r>
              <a:rPr lang="el-GR" dirty="0"/>
              <a:t> tourism), ιατρικός τουρισμός</a:t>
            </a:r>
          </a:p>
          <a:p>
            <a:pPr marL="0" indent="0">
              <a:buNone/>
            </a:pPr>
            <a:r>
              <a:rPr lang="el-GR" dirty="0"/>
              <a:t> (</a:t>
            </a:r>
            <a:r>
              <a:rPr lang="el-GR" dirty="0" err="1"/>
              <a:t>medical</a:t>
            </a:r>
            <a:r>
              <a:rPr lang="el-GR" dirty="0"/>
              <a:t> tourism) και τουρισμός ευεξίας (</a:t>
            </a:r>
            <a:r>
              <a:rPr lang="el-GR" dirty="0" err="1"/>
              <a:t>wellbeing</a:t>
            </a:r>
            <a:r>
              <a:rPr lang="el-GR" dirty="0"/>
              <a:t> tourism) συχνά</a:t>
            </a:r>
          </a:p>
          <a:p>
            <a:pPr marL="0" indent="0">
              <a:buNone/>
            </a:pPr>
            <a:r>
              <a:rPr lang="el-GR" dirty="0"/>
              <a:t> χρησιμοποιούνται με διαφορετικό περιεχόμενο. </a:t>
            </a:r>
          </a:p>
          <a:p>
            <a:pPr marL="0" indent="0">
              <a:buNone/>
            </a:pPr>
            <a:endParaRPr lang="el-GR" dirty="0"/>
          </a:p>
          <a:p>
            <a:pPr marL="0" indent="0">
              <a:buNone/>
            </a:pPr>
            <a:r>
              <a:rPr lang="el-GR" b="1" dirty="0"/>
              <a:t>Για τις ανάγκες της παρούσας διάλεξης </a:t>
            </a:r>
            <a:r>
              <a:rPr lang="el-GR" dirty="0"/>
              <a:t>υιοθετήθηκε η εξής</a:t>
            </a:r>
          </a:p>
          <a:p>
            <a:pPr marL="0" indent="0">
              <a:buNone/>
            </a:pPr>
            <a:r>
              <a:rPr lang="el-GR" dirty="0"/>
              <a:t> ταξινόμηση βασισμένη σε διακριτά περιεχόμενα του κάθε όρου.</a:t>
            </a:r>
          </a:p>
        </p:txBody>
      </p:sp>
    </p:spTree>
    <p:extLst>
      <p:ext uri="{BB962C8B-B14F-4D97-AF65-F5344CB8AC3E}">
        <p14:creationId xmlns:p14="http://schemas.microsoft.com/office/powerpoint/2010/main" val="31200691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5EA740-8504-70F5-6072-5081C85CE97D}"/>
              </a:ext>
            </a:extLst>
          </p:cNvPr>
          <p:cNvSpPr>
            <a:spLocks noGrp="1"/>
          </p:cNvSpPr>
          <p:nvPr>
            <p:ph type="title"/>
          </p:nvPr>
        </p:nvSpPr>
        <p:spPr/>
        <p:txBody>
          <a:bodyPr>
            <a:normAutofit fontScale="90000"/>
          </a:bodyPr>
          <a:lstStyle/>
          <a:p>
            <a:pPr algn="ctr"/>
            <a:r>
              <a:rPr lang="el-GR" dirty="0"/>
              <a:t>17</a:t>
            </a:r>
            <a:br>
              <a:rPr lang="el-GR" dirty="0"/>
            </a:br>
            <a:r>
              <a:rPr lang="el-GR" sz="3600" b="1" dirty="0"/>
              <a:t>Ο όρος τουρισμός υγείας περιλαμβάνει τρεις βασικές κατηγορίες</a:t>
            </a:r>
          </a:p>
        </p:txBody>
      </p:sp>
      <p:sp>
        <p:nvSpPr>
          <p:cNvPr id="3" name="Θέση περιεχομένου 2">
            <a:extLst>
              <a:ext uri="{FF2B5EF4-FFF2-40B4-BE49-F238E27FC236}">
                <a16:creationId xmlns:a16="http://schemas.microsoft.com/office/drawing/2014/main" id="{81BDE2D2-9489-8598-8339-D603A45989D1}"/>
              </a:ext>
            </a:extLst>
          </p:cNvPr>
          <p:cNvSpPr>
            <a:spLocks noGrp="1"/>
          </p:cNvSpPr>
          <p:nvPr>
            <p:ph idx="1"/>
          </p:nvPr>
        </p:nvSpPr>
        <p:spPr/>
        <p:txBody>
          <a:bodyPr/>
          <a:lstStyle/>
          <a:p>
            <a:pPr marL="0" indent="0">
              <a:buNone/>
            </a:pPr>
            <a:r>
              <a:rPr lang="el-GR" b="1" dirty="0"/>
              <a:t>1.Τον ιατρικό </a:t>
            </a:r>
            <a:r>
              <a:rPr lang="el-GR" dirty="0"/>
              <a:t>τουρισμό (</a:t>
            </a:r>
            <a:r>
              <a:rPr lang="el-GR" dirty="0" err="1"/>
              <a:t>medical</a:t>
            </a:r>
            <a:r>
              <a:rPr lang="el-GR" dirty="0"/>
              <a:t> tourism), </a:t>
            </a:r>
          </a:p>
          <a:p>
            <a:pPr marL="0" indent="0">
              <a:buNone/>
            </a:pPr>
            <a:r>
              <a:rPr lang="el-GR" b="1" dirty="0"/>
              <a:t>2. τον ιαματικό </a:t>
            </a:r>
            <a:r>
              <a:rPr lang="el-GR" dirty="0"/>
              <a:t>τουρισμό (</a:t>
            </a:r>
            <a:r>
              <a:rPr lang="el-GR" dirty="0" err="1"/>
              <a:t>thermal</a:t>
            </a:r>
            <a:r>
              <a:rPr lang="el-GR" dirty="0"/>
              <a:t> tourism) και τον </a:t>
            </a:r>
          </a:p>
          <a:p>
            <a:pPr marL="0" indent="0">
              <a:buNone/>
            </a:pPr>
            <a:r>
              <a:rPr lang="el-GR" b="1" dirty="0"/>
              <a:t>3. τουρισμό</a:t>
            </a:r>
            <a:r>
              <a:rPr lang="el-GR" dirty="0"/>
              <a:t> ευεξίας (</a:t>
            </a:r>
            <a:r>
              <a:rPr lang="el-GR" dirty="0" err="1"/>
              <a:t>wellbeing</a:t>
            </a:r>
            <a:r>
              <a:rPr lang="el-GR" dirty="0"/>
              <a:t> tourism). </a:t>
            </a:r>
          </a:p>
          <a:p>
            <a:pPr marL="0" indent="0">
              <a:buNone/>
            </a:pPr>
            <a:endParaRPr lang="el-GR" dirty="0"/>
          </a:p>
          <a:p>
            <a:pPr marL="0" indent="0">
              <a:buNone/>
            </a:pPr>
            <a:r>
              <a:rPr lang="el-GR" b="1" dirty="0"/>
              <a:t>Σύμφωνα με έναν </a:t>
            </a:r>
            <a:r>
              <a:rPr lang="el-GR" dirty="0"/>
              <a:t>από τους πολλούς ορισμούς που έχουν προταθεί,</a:t>
            </a:r>
          </a:p>
          <a:p>
            <a:pPr marL="0" indent="0">
              <a:buNone/>
            </a:pPr>
            <a:r>
              <a:rPr lang="el-GR" dirty="0"/>
              <a:t> ως τουρισμός υγείας περιγράφεται το οργανωμένο ταξίδι εκτός της</a:t>
            </a:r>
          </a:p>
          <a:p>
            <a:pPr marL="0" indent="0">
              <a:buNone/>
            </a:pPr>
            <a:r>
              <a:rPr lang="el-GR" dirty="0"/>
              <a:t> χώρας του ατόμου, με στόχο τη διατήρηση, προαγωγή και</a:t>
            </a:r>
          </a:p>
          <a:p>
            <a:pPr marL="0" indent="0">
              <a:buNone/>
            </a:pPr>
            <a:r>
              <a:rPr lang="el-GR" dirty="0"/>
              <a:t> αποκατάσταση της υγείας του.</a:t>
            </a:r>
          </a:p>
        </p:txBody>
      </p:sp>
    </p:spTree>
    <p:extLst>
      <p:ext uri="{BB962C8B-B14F-4D97-AF65-F5344CB8AC3E}">
        <p14:creationId xmlns:p14="http://schemas.microsoft.com/office/powerpoint/2010/main" val="9401932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C873891-B906-29CA-9D97-0E570DFB34EA}"/>
              </a:ext>
            </a:extLst>
          </p:cNvPr>
          <p:cNvSpPr>
            <a:spLocks noGrp="1"/>
          </p:cNvSpPr>
          <p:nvPr>
            <p:ph type="title"/>
          </p:nvPr>
        </p:nvSpPr>
        <p:spPr/>
        <p:txBody>
          <a:bodyPr/>
          <a:lstStyle/>
          <a:p>
            <a:pPr algn="ctr"/>
            <a:r>
              <a:rPr lang="el-GR" dirty="0"/>
              <a:t>18</a:t>
            </a:r>
            <a:br>
              <a:rPr lang="el-GR" dirty="0"/>
            </a:br>
            <a:r>
              <a:rPr lang="el-GR" b="1" dirty="0"/>
              <a:t>σωματική υγεία, </a:t>
            </a:r>
          </a:p>
        </p:txBody>
      </p:sp>
      <p:sp>
        <p:nvSpPr>
          <p:cNvPr id="3" name="Θέση περιεχομένου 2">
            <a:extLst>
              <a:ext uri="{FF2B5EF4-FFF2-40B4-BE49-F238E27FC236}">
                <a16:creationId xmlns:a16="http://schemas.microsoft.com/office/drawing/2014/main" id="{DBE02C54-C780-64AA-CB55-AF98A421EC98}"/>
              </a:ext>
            </a:extLst>
          </p:cNvPr>
          <p:cNvSpPr>
            <a:spLocks noGrp="1"/>
          </p:cNvSpPr>
          <p:nvPr>
            <p:ph idx="1"/>
          </p:nvPr>
        </p:nvSpPr>
        <p:spPr>
          <a:xfrm>
            <a:off x="0" y="1825624"/>
            <a:ext cx="12039600" cy="5032375"/>
          </a:xfrm>
        </p:spPr>
        <p:txBody>
          <a:bodyPr>
            <a:normAutofit/>
          </a:bodyPr>
          <a:lstStyle/>
          <a:p>
            <a:pPr marL="0" indent="0">
              <a:buNone/>
            </a:pPr>
            <a:r>
              <a:rPr lang="el-GR" b="1" dirty="0"/>
              <a:t>Ο τουρισμός υγείας περιλαμβάνει</a:t>
            </a:r>
            <a:r>
              <a:rPr lang="el-GR" dirty="0"/>
              <a:t> τις μορφές του τουρισμού που</a:t>
            </a:r>
          </a:p>
          <a:p>
            <a:pPr marL="0" indent="0">
              <a:buNone/>
            </a:pPr>
            <a:r>
              <a:rPr lang="el-GR" dirty="0"/>
              <a:t> επικεντρώνονται στη σωματική υγεία, αλλά που αποσκοπούν, επίσης,</a:t>
            </a:r>
          </a:p>
          <a:p>
            <a:pPr marL="0" indent="0">
              <a:buNone/>
            </a:pPr>
            <a:r>
              <a:rPr lang="el-GR" dirty="0"/>
              <a:t> στη βελτίωση της ψυχικής και πνευματικής ευεξίας και που</a:t>
            </a:r>
          </a:p>
          <a:p>
            <a:pPr marL="0" indent="0">
              <a:buNone/>
            </a:pPr>
            <a:r>
              <a:rPr lang="el-GR" dirty="0"/>
              <a:t> βελτιώνουν τις δυνατότητες του ατόμου να ικανοποιεί τις ιδιαίτερες</a:t>
            </a:r>
          </a:p>
          <a:p>
            <a:pPr marL="0" indent="0">
              <a:buNone/>
            </a:pPr>
            <a:r>
              <a:rPr lang="el-GR" dirty="0"/>
              <a:t> ανάγκες του στο περιβάλλον και στην κοινωνία που ζει.</a:t>
            </a:r>
          </a:p>
          <a:p>
            <a:pPr marL="0" indent="0">
              <a:buNone/>
            </a:pPr>
            <a:r>
              <a:rPr lang="el-GR" b="1" dirty="0"/>
              <a:t>O τουρισμός υγείας μαζί με τις τρεις υποκατηγορίες </a:t>
            </a:r>
            <a:r>
              <a:rPr lang="el-GR" dirty="0"/>
              <a:t>απευθύνονται τόσο σε</a:t>
            </a:r>
          </a:p>
          <a:p>
            <a:pPr marL="0" indent="0">
              <a:buNone/>
            </a:pPr>
            <a:r>
              <a:rPr lang="el-GR" dirty="0"/>
              <a:t>υγιείς όσο και σε αρρώστους. </a:t>
            </a:r>
            <a:r>
              <a:rPr lang="el-GR" b="1" dirty="0"/>
              <a:t>Ο ιατρικός τουρισμός </a:t>
            </a:r>
            <a:r>
              <a:rPr lang="el-GR" dirty="0"/>
              <a:t>αφορά περισσότερο</a:t>
            </a:r>
          </a:p>
          <a:p>
            <a:pPr marL="0" indent="0">
              <a:buNone/>
            </a:pPr>
            <a:r>
              <a:rPr lang="el-GR" dirty="0"/>
              <a:t>τους αρρώστους, </a:t>
            </a:r>
            <a:r>
              <a:rPr lang="el-GR" b="1" dirty="0"/>
              <a:t>ο ιαματικός τουρισμός </a:t>
            </a:r>
            <a:r>
              <a:rPr lang="el-GR" dirty="0"/>
              <a:t>αφορά αρρώστους και υγιείς,</a:t>
            </a:r>
          </a:p>
          <a:p>
            <a:pPr marL="0" indent="0">
              <a:buNone/>
            </a:pPr>
            <a:r>
              <a:rPr lang="el-GR" dirty="0"/>
              <a:t>ενώ ο τουρισμός ευεξίας απευθύνεται περισσότερο σε υγιείς.</a:t>
            </a:r>
          </a:p>
        </p:txBody>
      </p:sp>
    </p:spTree>
    <p:extLst>
      <p:ext uri="{BB962C8B-B14F-4D97-AF65-F5344CB8AC3E}">
        <p14:creationId xmlns:p14="http://schemas.microsoft.com/office/powerpoint/2010/main" val="23987255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43E7A65-D70C-EF5B-FC26-7D53D1163056}"/>
              </a:ext>
            </a:extLst>
          </p:cNvPr>
          <p:cNvSpPr>
            <a:spLocks noGrp="1"/>
          </p:cNvSpPr>
          <p:nvPr>
            <p:ph type="title"/>
          </p:nvPr>
        </p:nvSpPr>
        <p:spPr/>
        <p:txBody>
          <a:bodyPr>
            <a:normAutofit fontScale="90000"/>
          </a:bodyPr>
          <a:lstStyle/>
          <a:p>
            <a:pPr algn="ctr"/>
            <a:r>
              <a:rPr lang="el-GR" dirty="0"/>
              <a:t>19</a:t>
            </a:r>
            <a:br>
              <a:rPr lang="el-GR" dirty="0"/>
            </a:br>
            <a:r>
              <a:rPr lang="el-GR" dirty="0"/>
              <a:t>Ιατρικός τουρισμός:</a:t>
            </a:r>
            <a:br>
              <a:rPr lang="el-GR" dirty="0"/>
            </a:br>
            <a:endParaRPr lang="el-GR" dirty="0"/>
          </a:p>
        </p:txBody>
      </p:sp>
      <p:sp>
        <p:nvSpPr>
          <p:cNvPr id="3" name="Θέση περιεχομένου 2">
            <a:extLst>
              <a:ext uri="{FF2B5EF4-FFF2-40B4-BE49-F238E27FC236}">
                <a16:creationId xmlns:a16="http://schemas.microsoft.com/office/drawing/2014/main" id="{0C6E8D19-559D-88BC-B64C-FA94355BE1B6}"/>
              </a:ext>
            </a:extLst>
          </p:cNvPr>
          <p:cNvSpPr>
            <a:spLocks noGrp="1"/>
          </p:cNvSpPr>
          <p:nvPr>
            <p:ph idx="1"/>
          </p:nvPr>
        </p:nvSpPr>
        <p:spPr>
          <a:xfrm>
            <a:off x="304800" y="1276350"/>
            <a:ext cx="11525250" cy="5353050"/>
          </a:xfrm>
        </p:spPr>
        <p:txBody>
          <a:bodyPr>
            <a:normAutofit/>
          </a:bodyPr>
          <a:lstStyle/>
          <a:p>
            <a:pPr marL="0" indent="0">
              <a:buNone/>
            </a:pPr>
            <a:r>
              <a:rPr lang="el-GR" b="1" dirty="0"/>
              <a:t>Σύμφωνα με τον Οργανισμό Οικονομικής Συνεργασίας </a:t>
            </a:r>
            <a:r>
              <a:rPr lang="el-GR" dirty="0"/>
              <a:t>και Ανάπτυξης</a:t>
            </a:r>
          </a:p>
          <a:p>
            <a:pPr marL="0" indent="0">
              <a:buNone/>
            </a:pPr>
            <a:r>
              <a:rPr lang="el-GR" dirty="0"/>
              <a:t>(ΟΟΣΑ), ως ιατρικός τουρισμός ορίζεται η δραστηριότητα κατά την οποία ο</a:t>
            </a:r>
          </a:p>
          <a:p>
            <a:pPr marL="0" indent="0">
              <a:buNone/>
            </a:pPr>
            <a:r>
              <a:rPr lang="el-GR" dirty="0"/>
              <a:t> επισκέπτης επιλέγει να ταξιδέψει εκτός εθνικών συνόρων με την πρόθεση να</a:t>
            </a:r>
          </a:p>
          <a:p>
            <a:pPr marL="0" indent="0">
              <a:buNone/>
            </a:pPr>
            <a:r>
              <a:rPr lang="el-GR" dirty="0"/>
              <a:t> λάβει κάποιας μορφής ιατρική θεραπεία. </a:t>
            </a:r>
          </a:p>
          <a:p>
            <a:pPr marL="0" indent="0">
              <a:buNone/>
            </a:pPr>
            <a:r>
              <a:rPr lang="el-GR" b="1" dirty="0"/>
              <a:t>Η ιατρική αυτή </a:t>
            </a:r>
            <a:r>
              <a:rPr lang="el-GR" dirty="0"/>
              <a:t>θεραπεία μπορεί να είναι μια οποιαδήποτε ιατρική πράξη,</a:t>
            </a:r>
          </a:p>
          <a:p>
            <a:pPr marL="0" indent="0">
              <a:buNone/>
            </a:pPr>
            <a:r>
              <a:rPr lang="el-GR" dirty="0"/>
              <a:t> αλλά συνήθως αφορά οδοντιατρικές, οφθαλμολογικές, αισθητικές</a:t>
            </a:r>
          </a:p>
          <a:p>
            <a:pPr marL="0" indent="0">
              <a:buNone/>
            </a:pPr>
            <a:r>
              <a:rPr lang="el-GR" dirty="0"/>
              <a:t> παρεμβάσεις, υπηρεσίες αποκατάστασης-αποθεραπείας, προγραμματισμένα</a:t>
            </a:r>
          </a:p>
          <a:p>
            <a:pPr marL="0" indent="0">
              <a:buNone/>
            </a:pPr>
            <a:r>
              <a:rPr lang="el-GR" dirty="0"/>
              <a:t> χειρουργεία και θεραπείες γονιμότητας. </a:t>
            </a:r>
          </a:p>
          <a:p>
            <a:pPr marL="0" indent="0">
              <a:buNone/>
            </a:pPr>
            <a:r>
              <a:rPr lang="el-GR" b="1" dirty="0"/>
              <a:t>Η δραστηριότητα αυτή </a:t>
            </a:r>
            <a:r>
              <a:rPr lang="el-GR" dirty="0"/>
              <a:t>ορίζεται ως ιατρικός τουρισμός επιλογής (</a:t>
            </a:r>
            <a:r>
              <a:rPr lang="el-GR" dirty="0" err="1"/>
              <a:t>elective</a:t>
            </a:r>
            <a:endParaRPr lang="el-GR" dirty="0"/>
          </a:p>
          <a:p>
            <a:pPr marL="0" indent="0">
              <a:buNone/>
            </a:pPr>
            <a:r>
              <a:rPr lang="el-GR" dirty="0"/>
              <a:t> </a:t>
            </a:r>
            <a:r>
              <a:rPr lang="el-GR" dirty="0" err="1"/>
              <a:t>medical</a:t>
            </a:r>
            <a:r>
              <a:rPr lang="el-GR" dirty="0"/>
              <a:t> tourism)</a:t>
            </a:r>
          </a:p>
        </p:txBody>
      </p:sp>
    </p:spTree>
    <p:extLst>
      <p:ext uri="{BB962C8B-B14F-4D97-AF65-F5344CB8AC3E}">
        <p14:creationId xmlns:p14="http://schemas.microsoft.com/office/powerpoint/2010/main" val="190592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CDFD65-697F-9F95-24A0-4FAABC6CD1D2}"/>
              </a:ext>
            </a:extLst>
          </p:cNvPr>
          <p:cNvSpPr>
            <a:spLocks noGrp="1"/>
          </p:cNvSpPr>
          <p:nvPr>
            <p:ph type="title"/>
          </p:nvPr>
        </p:nvSpPr>
        <p:spPr/>
        <p:txBody>
          <a:bodyPr>
            <a:normAutofit fontScale="90000"/>
          </a:bodyPr>
          <a:lstStyle/>
          <a:p>
            <a:pPr algn="ctr"/>
            <a:r>
              <a:rPr lang="el-GR" dirty="0"/>
              <a:t>2</a:t>
            </a:r>
            <a:br>
              <a:rPr lang="el-GR" dirty="0"/>
            </a:br>
            <a:r>
              <a:rPr lang="el-GR" b="1" dirty="0"/>
              <a:t>το αναπτυξιακό πρότυπο της</a:t>
            </a:r>
            <a:br>
              <a:rPr lang="el-GR" b="1" dirty="0"/>
            </a:br>
            <a:r>
              <a:rPr lang="el-GR" b="1" dirty="0"/>
              <a:t>Ελλάδας</a:t>
            </a:r>
          </a:p>
        </p:txBody>
      </p:sp>
      <p:sp>
        <p:nvSpPr>
          <p:cNvPr id="3" name="Θέση περιεχομένου 2">
            <a:extLst>
              <a:ext uri="{FF2B5EF4-FFF2-40B4-BE49-F238E27FC236}">
                <a16:creationId xmlns:a16="http://schemas.microsoft.com/office/drawing/2014/main" id="{D3A9CED0-D8A7-B05B-C1BD-CE92888D43BC}"/>
              </a:ext>
            </a:extLst>
          </p:cNvPr>
          <p:cNvSpPr>
            <a:spLocks noGrp="1"/>
          </p:cNvSpPr>
          <p:nvPr>
            <p:ph idx="1"/>
          </p:nvPr>
        </p:nvSpPr>
        <p:spPr/>
        <p:txBody>
          <a:bodyPr/>
          <a:lstStyle/>
          <a:p>
            <a:pPr marL="0" indent="0">
              <a:buNone/>
            </a:pPr>
            <a:r>
              <a:rPr lang="el-GR" b="1" dirty="0"/>
              <a:t>α. Αξιοποιεί </a:t>
            </a:r>
            <a:r>
              <a:rPr lang="el-GR" dirty="0"/>
              <a:t>δυναμικό που υπάρχει και για το οποίο έχουν ήδη γίνει σημαντικές επενδύσεις:</a:t>
            </a:r>
          </a:p>
          <a:p>
            <a:pPr marL="0" indent="0">
              <a:buNone/>
            </a:pPr>
            <a:r>
              <a:rPr lang="el-GR" b="1" dirty="0"/>
              <a:t>Το ξενοδοχειακό δυναμικό </a:t>
            </a:r>
            <a:r>
              <a:rPr lang="el-GR" dirty="0"/>
              <a:t>εκτός περιόδου αιχμής, και αυτό που βρίσκεται σε περιοχές μακριά από τις δημοφιλείς ακτές.</a:t>
            </a:r>
          </a:p>
          <a:p>
            <a:pPr marL="0" indent="0">
              <a:buNone/>
            </a:pPr>
            <a:r>
              <a:rPr lang="el-GR" dirty="0"/>
              <a:t> </a:t>
            </a:r>
            <a:r>
              <a:rPr lang="el-GR" b="1" dirty="0"/>
              <a:t>Τους ιατρούς που </a:t>
            </a:r>
            <a:r>
              <a:rPr lang="el-GR" dirty="0"/>
              <a:t>υποαπασχολούνται, τα διαγνωστικά κέντρα και κλινικές.</a:t>
            </a:r>
          </a:p>
          <a:p>
            <a:pPr marL="0" indent="0">
              <a:buNone/>
            </a:pPr>
            <a:r>
              <a:rPr lang="el-GR" dirty="0"/>
              <a:t> </a:t>
            </a:r>
            <a:r>
              <a:rPr lang="el-GR" b="1" dirty="0"/>
              <a:t>Το μεγάλο αργούν </a:t>
            </a:r>
            <a:r>
              <a:rPr lang="el-GR" dirty="0"/>
              <a:t>δυναμικό του οικοδομικού κλάδου.</a:t>
            </a:r>
          </a:p>
        </p:txBody>
      </p:sp>
    </p:spTree>
    <p:extLst>
      <p:ext uri="{BB962C8B-B14F-4D97-AF65-F5344CB8AC3E}">
        <p14:creationId xmlns:p14="http://schemas.microsoft.com/office/powerpoint/2010/main" val="22982300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B49422-15EC-0B9E-0A9B-5F53CEFEF39C}"/>
              </a:ext>
            </a:extLst>
          </p:cNvPr>
          <p:cNvSpPr>
            <a:spLocks noGrp="1"/>
          </p:cNvSpPr>
          <p:nvPr>
            <p:ph type="title"/>
          </p:nvPr>
        </p:nvSpPr>
        <p:spPr/>
        <p:txBody>
          <a:bodyPr/>
          <a:lstStyle/>
          <a:p>
            <a:pPr algn="ctr"/>
            <a:r>
              <a:rPr lang="el-GR" dirty="0"/>
              <a:t>20</a:t>
            </a:r>
            <a:br>
              <a:rPr lang="el-GR" dirty="0"/>
            </a:br>
            <a:r>
              <a:rPr lang="el-GR" b="1" dirty="0"/>
              <a:t>Ασθενής ταξιδιώτης: </a:t>
            </a:r>
          </a:p>
        </p:txBody>
      </p:sp>
      <p:sp>
        <p:nvSpPr>
          <p:cNvPr id="3" name="Θέση περιεχομένου 2">
            <a:extLst>
              <a:ext uri="{FF2B5EF4-FFF2-40B4-BE49-F238E27FC236}">
                <a16:creationId xmlns:a16="http://schemas.microsoft.com/office/drawing/2014/main" id="{39BDA27A-072A-715B-17A2-201E3207C165}"/>
              </a:ext>
            </a:extLst>
          </p:cNvPr>
          <p:cNvSpPr>
            <a:spLocks noGrp="1"/>
          </p:cNvSpPr>
          <p:nvPr>
            <p:ph idx="1"/>
          </p:nvPr>
        </p:nvSpPr>
        <p:spPr/>
        <p:txBody>
          <a:bodyPr>
            <a:normAutofit lnSpcReduction="10000"/>
          </a:bodyPr>
          <a:lstStyle/>
          <a:p>
            <a:pPr marL="0" indent="0">
              <a:buNone/>
            </a:pPr>
            <a:r>
              <a:rPr lang="el-GR" sz="3200" dirty="0"/>
              <a:t>Ο όρος «ασθενής ταξιδιώτης» τείνει να αντικαταστήσει τον</a:t>
            </a:r>
          </a:p>
          <a:p>
            <a:pPr marL="0" indent="0">
              <a:buNone/>
            </a:pPr>
            <a:r>
              <a:rPr lang="el-GR" sz="3200" dirty="0"/>
              <a:t> παλαιότερο όρο «ασθενής τουρίστας», ο οποίος συχνά</a:t>
            </a:r>
          </a:p>
          <a:p>
            <a:pPr marL="0" indent="0">
              <a:buNone/>
            </a:pPr>
            <a:r>
              <a:rPr lang="el-GR" sz="3200" dirty="0"/>
              <a:t> υπονοούσε τον συνδυασμό ιατρικής πράξης σε ξένη χώρα</a:t>
            </a:r>
          </a:p>
          <a:p>
            <a:pPr marL="0" indent="0">
              <a:buNone/>
            </a:pPr>
            <a:r>
              <a:rPr lang="el-GR" sz="3200" dirty="0"/>
              <a:t> μαζί με διακοπές. </a:t>
            </a:r>
          </a:p>
          <a:p>
            <a:pPr marL="0" indent="0">
              <a:buNone/>
            </a:pPr>
            <a:r>
              <a:rPr lang="el-GR" sz="3200" b="1" dirty="0"/>
              <a:t>Από αυτό τον ορισμό του «ασθενή ταξιδιώτη» </a:t>
            </a:r>
            <a:r>
              <a:rPr lang="el-GR" sz="3200" dirty="0"/>
              <a:t>αποκλείονται</a:t>
            </a:r>
          </a:p>
          <a:p>
            <a:pPr marL="0" indent="0">
              <a:buNone/>
            </a:pPr>
            <a:r>
              <a:rPr lang="el-GR" sz="3200" dirty="0"/>
              <a:t> οι περιπτώσεις που το άτομο κάνει τουρισμό και θα τύχει</a:t>
            </a:r>
          </a:p>
          <a:p>
            <a:pPr marL="0" indent="0">
              <a:buNone/>
            </a:pPr>
            <a:r>
              <a:rPr lang="el-GR" sz="3200" dirty="0"/>
              <a:t> επείγουσας περίθαλψης λόγω ατυχήματος ή ξαφνικής</a:t>
            </a:r>
          </a:p>
          <a:p>
            <a:pPr marL="0" indent="0">
              <a:buNone/>
            </a:pPr>
            <a:r>
              <a:rPr lang="el-GR" sz="3200" dirty="0"/>
              <a:t> ασθένειας στον τόπο τουρισμού.</a:t>
            </a:r>
          </a:p>
        </p:txBody>
      </p:sp>
    </p:spTree>
    <p:extLst>
      <p:ext uri="{BB962C8B-B14F-4D97-AF65-F5344CB8AC3E}">
        <p14:creationId xmlns:p14="http://schemas.microsoft.com/office/powerpoint/2010/main" val="18990774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ACC941-40DA-3F44-3B0E-E43CC2E701AC}"/>
              </a:ext>
            </a:extLst>
          </p:cNvPr>
          <p:cNvSpPr>
            <a:spLocks noGrp="1"/>
          </p:cNvSpPr>
          <p:nvPr>
            <p:ph type="title"/>
          </p:nvPr>
        </p:nvSpPr>
        <p:spPr/>
        <p:txBody>
          <a:bodyPr>
            <a:normAutofit fontScale="90000"/>
          </a:bodyPr>
          <a:lstStyle/>
          <a:p>
            <a:pPr algn="ctr"/>
            <a:r>
              <a:rPr lang="el-GR" b="1" dirty="0"/>
              <a:t>22</a:t>
            </a:r>
            <a:br>
              <a:rPr lang="el-GR" b="1" dirty="0"/>
            </a:br>
            <a:r>
              <a:rPr lang="el-GR" b="1" dirty="0"/>
              <a:t>Έκτακτος ιατρικός τουρισμός:</a:t>
            </a:r>
            <a:br>
              <a:rPr lang="el-GR" b="1" dirty="0"/>
            </a:br>
            <a:endParaRPr lang="el-GR" b="1" dirty="0"/>
          </a:p>
        </p:txBody>
      </p:sp>
      <p:sp>
        <p:nvSpPr>
          <p:cNvPr id="3" name="Θέση περιεχομένου 2">
            <a:extLst>
              <a:ext uri="{FF2B5EF4-FFF2-40B4-BE49-F238E27FC236}">
                <a16:creationId xmlns:a16="http://schemas.microsoft.com/office/drawing/2014/main" id="{7911B3D3-D26F-150B-AC63-81948D9622C3}"/>
              </a:ext>
            </a:extLst>
          </p:cNvPr>
          <p:cNvSpPr>
            <a:spLocks noGrp="1"/>
          </p:cNvSpPr>
          <p:nvPr>
            <p:ph idx="1"/>
          </p:nvPr>
        </p:nvSpPr>
        <p:spPr>
          <a:xfrm>
            <a:off x="323850" y="1825624"/>
            <a:ext cx="11487150" cy="4841875"/>
          </a:xfrm>
        </p:spPr>
        <p:txBody>
          <a:bodyPr>
            <a:normAutofit/>
          </a:bodyPr>
          <a:lstStyle/>
          <a:p>
            <a:r>
              <a:rPr lang="el-GR" b="1" dirty="0"/>
              <a:t>Ο όρος έκτακτος ιατρικός τουρισμός </a:t>
            </a:r>
            <a:r>
              <a:rPr lang="el-GR" dirty="0"/>
              <a:t>(</a:t>
            </a:r>
            <a:r>
              <a:rPr lang="el-GR" dirty="0" err="1"/>
              <a:t>emergency</a:t>
            </a:r>
            <a:r>
              <a:rPr lang="el-GR" dirty="0"/>
              <a:t> </a:t>
            </a:r>
            <a:r>
              <a:rPr lang="el-GR" dirty="0" err="1"/>
              <a:t>medical</a:t>
            </a:r>
            <a:r>
              <a:rPr lang="el-GR" dirty="0"/>
              <a:t> tourism) αφορά</a:t>
            </a:r>
          </a:p>
          <a:p>
            <a:pPr marL="0" indent="0">
              <a:buNone/>
            </a:pPr>
            <a:r>
              <a:rPr lang="el-GR" dirty="0"/>
              <a:t>την αντιμετώπιση έκτακτων ιατρικών αναγκών ενός τουρίστα κατά τη</a:t>
            </a:r>
          </a:p>
          <a:p>
            <a:pPr marL="0" indent="0">
              <a:buNone/>
            </a:pPr>
            <a:r>
              <a:rPr lang="el-GR" dirty="0"/>
              <a:t> διάρκεια των διακοπών του. </a:t>
            </a:r>
          </a:p>
          <a:p>
            <a:pPr marL="0" indent="0">
              <a:buNone/>
            </a:pPr>
            <a:r>
              <a:rPr lang="el-GR" b="1" dirty="0"/>
              <a:t>Έχει υπολογισθεί ότι </a:t>
            </a:r>
            <a:r>
              <a:rPr lang="el-GR" dirty="0"/>
              <a:t>το 1-2% των τουριστών-επισκεπτών σε μία χώρα θα</a:t>
            </a:r>
          </a:p>
          <a:p>
            <a:pPr marL="0" indent="0">
              <a:buNone/>
            </a:pPr>
            <a:r>
              <a:rPr lang="el-GR" dirty="0"/>
              <a:t> χρειαστούν κάποιο είδος ιατρικής βοήθειας κατά τη διάρκεια της σύντομης</a:t>
            </a:r>
          </a:p>
          <a:p>
            <a:pPr marL="0" indent="0">
              <a:buNone/>
            </a:pPr>
            <a:r>
              <a:rPr lang="el-GR" dirty="0"/>
              <a:t> παραμονής τους. </a:t>
            </a:r>
          </a:p>
          <a:p>
            <a:pPr marL="0" indent="0">
              <a:buNone/>
            </a:pPr>
            <a:r>
              <a:rPr lang="el-GR" b="1" dirty="0"/>
              <a:t>Από τον ορισμό αυτό </a:t>
            </a:r>
            <a:r>
              <a:rPr lang="el-GR" dirty="0"/>
              <a:t>αποκλείονται όσοι ταξιδεύουν για να κάνουν τουρισμό</a:t>
            </a:r>
          </a:p>
          <a:p>
            <a:pPr marL="0" indent="0">
              <a:buNone/>
            </a:pPr>
            <a:r>
              <a:rPr lang="el-GR" dirty="0"/>
              <a:t> ευεξίας και όσοι είναι οικονομικοί μετανάστες ή πρόσφυγες και επιστρέφουν</a:t>
            </a:r>
          </a:p>
          <a:p>
            <a:pPr marL="0" indent="0">
              <a:buNone/>
            </a:pPr>
            <a:r>
              <a:rPr lang="el-GR" dirty="0"/>
              <a:t> στον τόπο καταγωγής τους για να λάβουν ιατρική θεραπεία.</a:t>
            </a:r>
          </a:p>
          <a:p>
            <a:endParaRPr lang="el-GR" dirty="0"/>
          </a:p>
        </p:txBody>
      </p:sp>
    </p:spTree>
    <p:extLst>
      <p:ext uri="{BB962C8B-B14F-4D97-AF65-F5344CB8AC3E}">
        <p14:creationId xmlns:p14="http://schemas.microsoft.com/office/powerpoint/2010/main" val="34656866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520C32-8731-A64B-22BE-E8825E37C966}"/>
              </a:ext>
            </a:extLst>
          </p:cNvPr>
          <p:cNvSpPr>
            <a:spLocks noGrp="1"/>
          </p:cNvSpPr>
          <p:nvPr>
            <p:ph type="title"/>
          </p:nvPr>
        </p:nvSpPr>
        <p:spPr/>
        <p:txBody>
          <a:bodyPr/>
          <a:lstStyle/>
          <a:p>
            <a:pPr algn="ctr"/>
            <a:r>
              <a:rPr lang="el-GR" dirty="0"/>
              <a:t> 22</a:t>
            </a:r>
            <a:br>
              <a:rPr lang="el-GR" dirty="0"/>
            </a:br>
            <a:r>
              <a:rPr lang="el-GR" dirty="0"/>
              <a:t>συμπέρασμα </a:t>
            </a:r>
          </a:p>
        </p:txBody>
      </p:sp>
      <p:sp>
        <p:nvSpPr>
          <p:cNvPr id="3" name="Θέση περιεχομένου 2">
            <a:extLst>
              <a:ext uri="{FF2B5EF4-FFF2-40B4-BE49-F238E27FC236}">
                <a16:creationId xmlns:a16="http://schemas.microsoft.com/office/drawing/2014/main" id="{0BA1BF72-DA0E-F019-971F-843DB67F84A0}"/>
              </a:ext>
            </a:extLst>
          </p:cNvPr>
          <p:cNvSpPr>
            <a:spLocks noGrp="1"/>
          </p:cNvSpPr>
          <p:nvPr>
            <p:ph idx="1"/>
          </p:nvPr>
        </p:nvSpPr>
        <p:spPr/>
        <p:txBody>
          <a:bodyPr/>
          <a:lstStyle/>
          <a:p>
            <a:pPr marL="0" indent="0">
              <a:lnSpc>
                <a:spcPct val="200000"/>
              </a:lnSpc>
              <a:buNone/>
            </a:pPr>
            <a:r>
              <a:rPr lang="el-GR" dirty="0"/>
              <a:t>Όλα όσα προαναφέρθηκαν  και όσα θα ακολουθήσουν στις επόμενες διαλέξεις  πρεπει να χρησιμοποιηθούν από όλους μας  για την ολιστική κατανόηση του φαινομένου που εξετάζουμε.</a:t>
            </a:r>
          </a:p>
          <a:p>
            <a:pPr marL="0" indent="0">
              <a:lnSpc>
                <a:spcPct val="200000"/>
              </a:lnSpc>
              <a:buNone/>
            </a:pPr>
            <a:r>
              <a:rPr lang="en-US" sz="2000" dirty="0"/>
              <a:t>Pg 34 </a:t>
            </a:r>
            <a:endParaRPr lang="el-GR" sz="2000" dirty="0"/>
          </a:p>
          <a:p>
            <a:endParaRPr lang="el-GR" dirty="0"/>
          </a:p>
        </p:txBody>
      </p:sp>
    </p:spTree>
    <p:extLst>
      <p:ext uri="{BB962C8B-B14F-4D97-AF65-F5344CB8AC3E}">
        <p14:creationId xmlns:p14="http://schemas.microsoft.com/office/powerpoint/2010/main" val="2686636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5C94EBF-4740-2970-7CE1-22A434251094}"/>
              </a:ext>
            </a:extLst>
          </p:cNvPr>
          <p:cNvSpPr>
            <a:spLocks noGrp="1"/>
          </p:cNvSpPr>
          <p:nvPr>
            <p:ph type="title"/>
          </p:nvPr>
        </p:nvSpPr>
        <p:spPr/>
        <p:txBody>
          <a:bodyPr>
            <a:normAutofit fontScale="90000"/>
          </a:bodyPr>
          <a:lstStyle/>
          <a:p>
            <a:pPr algn="ctr"/>
            <a:r>
              <a:rPr lang="el-GR" dirty="0"/>
              <a:t>3</a:t>
            </a:r>
            <a:br>
              <a:rPr lang="el-GR" dirty="0"/>
            </a:br>
            <a:r>
              <a:rPr lang="en-US" dirty="0"/>
              <a:t>(capabilities)</a:t>
            </a:r>
            <a:br>
              <a:rPr lang="el-GR" dirty="0"/>
            </a:br>
            <a:endParaRPr lang="el-GR" dirty="0"/>
          </a:p>
        </p:txBody>
      </p:sp>
      <p:sp>
        <p:nvSpPr>
          <p:cNvPr id="3" name="Θέση περιεχομένου 2">
            <a:extLst>
              <a:ext uri="{FF2B5EF4-FFF2-40B4-BE49-F238E27FC236}">
                <a16:creationId xmlns:a16="http://schemas.microsoft.com/office/drawing/2014/main" id="{8BF28FE0-8CA0-3D12-E79C-1C8020558022}"/>
              </a:ext>
            </a:extLst>
          </p:cNvPr>
          <p:cNvSpPr>
            <a:spLocks noGrp="1"/>
          </p:cNvSpPr>
          <p:nvPr>
            <p:ph idx="1"/>
          </p:nvPr>
        </p:nvSpPr>
        <p:spPr>
          <a:xfrm>
            <a:off x="0" y="1825624"/>
            <a:ext cx="11353800" cy="5584826"/>
          </a:xfrm>
        </p:spPr>
        <p:txBody>
          <a:bodyPr>
            <a:noAutofit/>
          </a:bodyPr>
          <a:lstStyle/>
          <a:p>
            <a:pPr marL="0" indent="0">
              <a:buNone/>
            </a:pPr>
            <a:r>
              <a:rPr lang="el-GR" sz="3200" b="1" dirty="0"/>
              <a:t>β. Συνθέτει </a:t>
            </a:r>
            <a:r>
              <a:rPr lang="el-GR" sz="3200" dirty="0"/>
              <a:t>με διαφορετικό τρόπο υπαρκτές παραγωγικές</a:t>
            </a:r>
          </a:p>
          <a:p>
            <a:pPr marL="0" indent="0">
              <a:buNone/>
            </a:pPr>
            <a:r>
              <a:rPr lang="el-GR" sz="3200" dirty="0"/>
              <a:t> ικανότητες (</a:t>
            </a:r>
            <a:r>
              <a:rPr lang="el-GR" sz="3200" b="1" dirty="0" err="1"/>
              <a:t>capabilities</a:t>
            </a:r>
            <a:r>
              <a:rPr lang="el-GR" sz="3200" dirty="0"/>
              <a:t>), και αυξάνει την «πολυπλοκότητα»</a:t>
            </a:r>
          </a:p>
          <a:p>
            <a:pPr marL="0" indent="0">
              <a:buNone/>
            </a:pPr>
            <a:r>
              <a:rPr lang="el-GR" sz="3200" dirty="0"/>
              <a:t> (</a:t>
            </a:r>
            <a:r>
              <a:rPr lang="el-GR" sz="3200" dirty="0" err="1"/>
              <a:t>complexity</a:t>
            </a:r>
            <a:r>
              <a:rPr lang="el-GR" sz="3200" dirty="0"/>
              <a:t>) της οικονομίας. </a:t>
            </a:r>
          </a:p>
          <a:p>
            <a:pPr marL="0" indent="0">
              <a:buNone/>
            </a:pPr>
            <a:r>
              <a:rPr lang="el-GR" sz="3200" b="1" dirty="0"/>
              <a:t>Οι υπηρεσίες προς </a:t>
            </a:r>
            <a:r>
              <a:rPr lang="el-GR" sz="3200" dirty="0"/>
              <a:t>την τρίτη ηλικία απαιτούν διαφορετικά</a:t>
            </a:r>
          </a:p>
          <a:p>
            <a:pPr marL="0" indent="0">
              <a:buNone/>
            </a:pPr>
            <a:r>
              <a:rPr lang="el-GR" sz="3200" dirty="0"/>
              <a:t> μοντέλα σύνθεσης και διοίκησης υπηρεσιών, που θα βελτιώσουν</a:t>
            </a:r>
          </a:p>
          <a:p>
            <a:pPr marL="0" indent="0">
              <a:buNone/>
            </a:pPr>
            <a:r>
              <a:rPr lang="el-GR" sz="3200" dirty="0"/>
              <a:t> την παραγωγικότητα και τη διεθνή ανταγωνιστικότητα της</a:t>
            </a:r>
          </a:p>
          <a:p>
            <a:pPr marL="0" indent="0">
              <a:buNone/>
            </a:pPr>
            <a:r>
              <a:rPr lang="el-GR" sz="3200" dirty="0"/>
              <a:t> χώρας.</a:t>
            </a:r>
          </a:p>
          <a:p>
            <a:pPr marL="0" indent="0">
              <a:buNone/>
            </a:pPr>
            <a:r>
              <a:rPr lang="el-GR" sz="3200" dirty="0"/>
              <a:t> </a:t>
            </a:r>
            <a:r>
              <a:rPr lang="el-GR" sz="3200" b="1" dirty="0"/>
              <a:t>Το γεγονός </a:t>
            </a:r>
            <a:r>
              <a:rPr lang="el-GR" sz="3200" dirty="0"/>
              <a:t>ότι στοχεύουν σε δημογραφικές ομάδες που θα αυξάνονται για πολλά χρόνια δίνει πρόσθετο πλεονέκτημα.</a:t>
            </a:r>
          </a:p>
        </p:txBody>
      </p:sp>
    </p:spTree>
    <p:extLst>
      <p:ext uri="{BB962C8B-B14F-4D97-AF65-F5344CB8AC3E}">
        <p14:creationId xmlns:p14="http://schemas.microsoft.com/office/powerpoint/2010/main" val="2210128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16FDC17-12E7-9B7F-DA0B-8A5531D8042B}"/>
              </a:ext>
            </a:extLst>
          </p:cNvPr>
          <p:cNvSpPr>
            <a:spLocks noGrp="1"/>
          </p:cNvSpPr>
          <p:nvPr>
            <p:ph type="title"/>
          </p:nvPr>
        </p:nvSpPr>
        <p:spPr/>
        <p:txBody>
          <a:bodyPr>
            <a:normAutofit fontScale="90000"/>
          </a:bodyPr>
          <a:lstStyle/>
          <a:p>
            <a:pPr algn="ctr"/>
            <a:r>
              <a:rPr lang="el-GR" dirty="0"/>
              <a:t>4</a:t>
            </a:r>
            <a:br>
              <a:rPr lang="el-GR" dirty="0"/>
            </a:br>
            <a:r>
              <a:rPr lang="el-GR" b="1" dirty="0"/>
              <a:t>Οι επισκέπτες μακράς διαμονής </a:t>
            </a:r>
            <a:br>
              <a:rPr lang="el-GR" dirty="0"/>
            </a:br>
            <a:endParaRPr lang="el-GR" dirty="0"/>
          </a:p>
        </p:txBody>
      </p:sp>
      <p:sp>
        <p:nvSpPr>
          <p:cNvPr id="3" name="Θέση περιεχομένου 2">
            <a:extLst>
              <a:ext uri="{FF2B5EF4-FFF2-40B4-BE49-F238E27FC236}">
                <a16:creationId xmlns:a16="http://schemas.microsoft.com/office/drawing/2014/main" id="{970C53B0-3A6C-A822-C599-C0030F232FA8}"/>
              </a:ext>
            </a:extLst>
          </p:cNvPr>
          <p:cNvSpPr>
            <a:spLocks noGrp="1"/>
          </p:cNvSpPr>
          <p:nvPr>
            <p:ph idx="1"/>
          </p:nvPr>
        </p:nvSpPr>
        <p:spPr>
          <a:xfrm>
            <a:off x="838200" y="1314450"/>
            <a:ext cx="10515600" cy="5178425"/>
          </a:xfrm>
        </p:spPr>
        <p:txBody>
          <a:bodyPr>
            <a:normAutofit/>
          </a:bodyPr>
          <a:lstStyle/>
          <a:p>
            <a:pPr marL="0" indent="0">
              <a:buNone/>
            </a:pPr>
            <a:r>
              <a:rPr lang="el-GR" sz="3200" b="1" dirty="0"/>
              <a:t>γ. Οι επισκέπτες </a:t>
            </a:r>
            <a:r>
              <a:rPr lang="el-GR" sz="3200" dirty="0"/>
              <a:t>μακράς διαμονής δημιουργούν ζήτηση που</a:t>
            </a:r>
          </a:p>
          <a:p>
            <a:pPr marL="0" indent="0">
              <a:buNone/>
            </a:pPr>
            <a:r>
              <a:rPr lang="el-GR" sz="3200" dirty="0"/>
              <a:t> δεν αυξάνει το έλλειμμα του ισοζυγίου πληρωμών, και είναι</a:t>
            </a:r>
          </a:p>
          <a:p>
            <a:pPr marL="0" indent="0">
              <a:buNone/>
            </a:pPr>
            <a:r>
              <a:rPr lang="el-GR" sz="3200" dirty="0"/>
              <a:t> υγιής τρόπος να αυξηθούν τα έσοδα των μη εμπορεύσιμων</a:t>
            </a:r>
          </a:p>
          <a:p>
            <a:pPr marL="0" indent="0">
              <a:buNone/>
            </a:pPr>
            <a:r>
              <a:rPr lang="el-GR" sz="3200" dirty="0"/>
              <a:t> δραστηριοτήτων που έχουν πληγεί ιδιαίτερα από την κρίση. </a:t>
            </a:r>
          </a:p>
          <a:p>
            <a:pPr marL="0" indent="0">
              <a:buNone/>
            </a:pPr>
            <a:r>
              <a:rPr lang="el-GR" sz="3200" b="1" dirty="0"/>
              <a:t>Επιπλέον, η ζήτηση </a:t>
            </a:r>
            <a:r>
              <a:rPr lang="el-GR" sz="3200" dirty="0"/>
              <a:t>για μη εμπορεύσιμες δραστηριότητες</a:t>
            </a:r>
          </a:p>
          <a:p>
            <a:pPr marL="0" indent="0">
              <a:buNone/>
            </a:pPr>
            <a:r>
              <a:rPr lang="el-GR" sz="3200" dirty="0"/>
              <a:t> έχει γενικά ισχυρότερη θετική επίδραση στο εθνικό εισόδημα</a:t>
            </a:r>
          </a:p>
          <a:p>
            <a:pPr marL="0" indent="0">
              <a:buNone/>
            </a:pPr>
            <a:r>
              <a:rPr lang="el-GR" sz="3200" dirty="0"/>
              <a:t> και στην απασχόληση από ό,τι η ζήτηση για βιομηχανικά ή</a:t>
            </a:r>
          </a:p>
          <a:p>
            <a:pPr marL="0" indent="0">
              <a:buNone/>
            </a:pPr>
            <a:r>
              <a:rPr lang="el-GR" sz="3200" dirty="0"/>
              <a:t> αγροτικά προϊόντα</a:t>
            </a:r>
          </a:p>
        </p:txBody>
      </p:sp>
    </p:spTree>
    <p:extLst>
      <p:ext uri="{BB962C8B-B14F-4D97-AF65-F5344CB8AC3E}">
        <p14:creationId xmlns:p14="http://schemas.microsoft.com/office/powerpoint/2010/main" val="2695077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26199A-A651-64F8-C88F-65B3B7CBA034}"/>
              </a:ext>
            </a:extLst>
          </p:cNvPr>
          <p:cNvSpPr>
            <a:spLocks noGrp="1"/>
          </p:cNvSpPr>
          <p:nvPr>
            <p:ph type="title"/>
          </p:nvPr>
        </p:nvSpPr>
        <p:spPr/>
        <p:txBody>
          <a:bodyPr/>
          <a:lstStyle/>
          <a:p>
            <a:pPr algn="ctr"/>
            <a:r>
              <a:rPr lang="el-GR" dirty="0"/>
              <a:t>5</a:t>
            </a:r>
            <a:br>
              <a:rPr lang="el-GR" dirty="0"/>
            </a:br>
            <a:r>
              <a:rPr lang="el-GR" dirty="0"/>
              <a:t>μεγάλες τεχνολογικές καινοτομίες </a:t>
            </a:r>
          </a:p>
        </p:txBody>
      </p:sp>
      <p:sp>
        <p:nvSpPr>
          <p:cNvPr id="3" name="Θέση περιεχομένου 2">
            <a:extLst>
              <a:ext uri="{FF2B5EF4-FFF2-40B4-BE49-F238E27FC236}">
                <a16:creationId xmlns:a16="http://schemas.microsoft.com/office/drawing/2014/main" id="{B3796F50-9EA0-74F7-28F0-8025BDDBF3B1}"/>
              </a:ext>
            </a:extLst>
          </p:cNvPr>
          <p:cNvSpPr>
            <a:spLocks noGrp="1"/>
          </p:cNvSpPr>
          <p:nvPr>
            <p:ph idx="1"/>
          </p:nvPr>
        </p:nvSpPr>
        <p:spPr/>
        <p:txBody>
          <a:bodyPr>
            <a:noAutofit/>
          </a:bodyPr>
          <a:lstStyle/>
          <a:p>
            <a:pPr marL="0" indent="0">
              <a:buNone/>
            </a:pPr>
            <a:r>
              <a:rPr lang="el-GR" sz="3200" b="1" dirty="0"/>
              <a:t>δ. Οι υπηρεσίες προς την τρίτη ηλικία </a:t>
            </a:r>
            <a:r>
              <a:rPr lang="el-GR" sz="3200" dirty="0"/>
              <a:t>είναι πεδίο όπου θα</a:t>
            </a:r>
          </a:p>
          <a:p>
            <a:pPr marL="0" indent="0">
              <a:buNone/>
            </a:pPr>
            <a:r>
              <a:rPr lang="el-GR" sz="3200" dirty="0"/>
              <a:t> υπάρξουν πολύ μεγάλες τεχνολογικές καινοτομίες στο</a:t>
            </a:r>
          </a:p>
          <a:p>
            <a:pPr marL="0" indent="0">
              <a:buNone/>
            </a:pPr>
            <a:r>
              <a:rPr lang="el-GR" sz="3200" dirty="0"/>
              <a:t> κοντινό μέλλον. </a:t>
            </a:r>
          </a:p>
          <a:p>
            <a:pPr marL="0" indent="0">
              <a:buNone/>
            </a:pPr>
            <a:r>
              <a:rPr lang="el-GR" sz="3200" b="1" i="1" dirty="0"/>
              <a:t>Όσο πιο οργανωμένοι </a:t>
            </a:r>
            <a:r>
              <a:rPr lang="el-GR" sz="3200" dirty="0"/>
              <a:t>είναι οι πάροχοι αυτών των υπηρεσιών</a:t>
            </a:r>
          </a:p>
          <a:p>
            <a:pPr marL="0" indent="0">
              <a:buNone/>
            </a:pPr>
            <a:r>
              <a:rPr lang="el-GR" sz="3200" dirty="0"/>
              <a:t> στην Ελλάδα, και όσο περισσότερο αναγνωρίζεται η χώρα ως</a:t>
            </a:r>
          </a:p>
          <a:p>
            <a:pPr marL="0" indent="0">
              <a:buNone/>
            </a:pPr>
            <a:r>
              <a:rPr lang="el-GR" sz="3200" dirty="0"/>
              <a:t> διεθνής πόλος έλξης, τόσο πιθανότερο είναι να βρεθεί στην</a:t>
            </a:r>
          </a:p>
          <a:p>
            <a:pPr marL="0" indent="0">
              <a:buNone/>
            </a:pPr>
            <a:r>
              <a:rPr lang="el-GR" sz="3200" dirty="0"/>
              <a:t> πρωτοπορία της εισαγωγής των νέων τεχνολογιών της</a:t>
            </a:r>
          </a:p>
          <a:p>
            <a:pPr marL="0" indent="0">
              <a:buNone/>
            </a:pPr>
            <a:r>
              <a:rPr lang="el-GR" sz="3200" dirty="0"/>
              <a:t> φροντίδας</a:t>
            </a:r>
          </a:p>
        </p:txBody>
      </p:sp>
    </p:spTree>
    <p:extLst>
      <p:ext uri="{BB962C8B-B14F-4D97-AF65-F5344CB8AC3E}">
        <p14:creationId xmlns:p14="http://schemas.microsoft.com/office/powerpoint/2010/main" val="3334033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4A2CDB-DFB7-42E0-F035-CE7966395127}"/>
              </a:ext>
            </a:extLst>
          </p:cNvPr>
          <p:cNvSpPr>
            <a:spLocks noGrp="1"/>
          </p:cNvSpPr>
          <p:nvPr>
            <p:ph type="title"/>
          </p:nvPr>
        </p:nvSpPr>
        <p:spPr/>
        <p:txBody>
          <a:bodyPr>
            <a:normAutofit fontScale="90000"/>
          </a:bodyPr>
          <a:lstStyle/>
          <a:p>
            <a:pPr algn="ctr"/>
            <a:br>
              <a:rPr lang="el-GR" sz="3600" dirty="0"/>
            </a:br>
            <a:br>
              <a:rPr lang="el-GR" sz="3600" dirty="0"/>
            </a:br>
            <a:br>
              <a:rPr lang="el-GR" sz="3600" dirty="0"/>
            </a:br>
            <a:r>
              <a:rPr lang="el-GR" sz="3600" dirty="0"/>
              <a:t>6</a:t>
            </a:r>
            <a:br>
              <a:rPr lang="el-GR" sz="3600" dirty="0"/>
            </a:br>
            <a:r>
              <a:rPr lang="el-GR" sz="3600" b="1" dirty="0"/>
              <a:t>Η άμεση και έμμεση επίδραση στο ΑΕΠ και στην απασχόληση</a:t>
            </a:r>
            <a:br>
              <a:rPr lang="el-GR" sz="3600" b="1" dirty="0"/>
            </a:br>
            <a:r>
              <a:rPr lang="el-GR" sz="3600" b="1" dirty="0"/>
              <a:t>εκτιμώνται ως εξής ως εξής:1.</a:t>
            </a:r>
            <a:br>
              <a:rPr lang="el-GR" sz="3600" b="1" dirty="0"/>
            </a:br>
            <a:br>
              <a:rPr lang="el-GR" dirty="0"/>
            </a:br>
            <a:endParaRPr lang="el-GR" dirty="0"/>
          </a:p>
        </p:txBody>
      </p:sp>
      <p:sp>
        <p:nvSpPr>
          <p:cNvPr id="3" name="Θέση περιεχομένου 2">
            <a:extLst>
              <a:ext uri="{FF2B5EF4-FFF2-40B4-BE49-F238E27FC236}">
                <a16:creationId xmlns:a16="http://schemas.microsoft.com/office/drawing/2014/main" id="{FD06E0E6-C589-DC01-B5F0-493D7F5923D0}"/>
              </a:ext>
            </a:extLst>
          </p:cNvPr>
          <p:cNvSpPr>
            <a:spLocks noGrp="1"/>
          </p:cNvSpPr>
          <p:nvPr>
            <p:ph idx="1"/>
          </p:nvPr>
        </p:nvSpPr>
        <p:spPr>
          <a:xfrm>
            <a:off x="266700" y="1825624"/>
            <a:ext cx="11677650" cy="4822825"/>
          </a:xfrm>
        </p:spPr>
        <p:txBody>
          <a:bodyPr>
            <a:normAutofit/>
          </a:bodyPr>
          <a:lstStyle/>
          <a:p>
            <a:r>
              <a:rPr lang="el-GR" sz="3200" b="1" dirty="0"/>
              <a:t>α. Τουρισμός τρίτης ηλικίας βραχείας διάρκειας: </a:t>
            </a:r>
            <a:r>
              <a:rPr lang="el-GR" sz="3200" dirty="0"/>
              <a:t>Αύξηση ΑΕΠ κατά</a:t>
            </a:r>
          </a:p>
          <a:p>
            <a:r>
              <a:rPr lang="el-GR" sz="3200" dirty="0"/>
              <a:t> 3,7 δισ. και 60 χιλιάδες νέες θέσεις εργασίας, σε ορίζοντα</a:t>
            </a:r>
          </a:p>
          <a:p>
            <a:r>
              <a:rPr lang="el-GR" sz="3200" dirty="0"/>
              <a:t> πενταετίας. </a:t>
            </a:r>
          </a:p>
          <a:p>
            <a:r>
              <a:rPr lang="el-GR" sz="3200" b="1" dirty="0"/>
              <a:t>β. Τουρισμός μακράς διάρκειας: </a:t>
            </a:r>
            <a:r>
              <a:rPr lang="el-GR" sz="3200" dirty="0"/>
              <a:t>Αύξηση ΑΕΠ κατά 3,9 δισ. και 42</a:t>
            </a:r>
          </a:p>
          <a:p>
            <a:r>
              <a:rPr lang="el-GR" sz="3200" dirty="0"/>
              <a:t> χιλιάδες νέες θέσεις εργασίας, σε ορίζοντα πενταετίας. Αύξηση</a:t>
            </a:r>
          </a:p>
          <a:p>
            <a:r>
              <a:rPr lang="el-GR" sz="3200" dirty="0"/>
              <a:t> ΑΕΠ κατά 15,7 δισ. και 167 χιλιάδες νέες θέσεις εργασίας, σε</a:t>
            </a:r>
          </a:p>
          <a:p>
            <a:r>
              <a:rPr lang="el-GR" sz="3200" dirty="0"/>
              <a:t> ορίζοντα εικοσαετίας.</a:t>
            </a:r>
          </a:p>
        </p:txBody>
      </p:sp>
    </p:spTree>
    <p:extLst>
      <p:ext uri="{BB962C8B-B14F-4D97-AF65-F5344CB8AC3E}">
        <p14:creationId xmlns:p14="http://schemas.microsoft.com/office/powerpoint/2010/main" val="14316034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B6FB382-A403-5D4B-362B-4D7E010A2213}"/>
              </a:ext>
            </a:extLst>
          </p:cNvPr>
          <p:cNvSpPr>
            <a:spLocks noGrp="1"/>
          </p:cNvSpPr>
          <p:nvPr>
            <p:ph type="title"/>
          </p:nvPr>
        </p:nvSpPr>
        <p:spPr/>
        <p:txBody>
          <a:bodyPr>
            <a:normAutofit fontScale="90000"/>
          </a:bodyPr>
          <a:lstStyle/>
          <a:p>
            <a:pPr algn="ctr"/>
            <a:r>
              <a:rPr lang="el-GR" dirty="0"/>
              <a:t>7</a:t>
            </a:r>
            <a:br>
              <a:rPr lang="el-GR" dirty="0"/>
            </a:br>
            <a:r>
              <a:rPr kumimoji="0" lang="el-GR" sz="3200" b="1" i="0" u="none" strike="noStrike" kern="1200" cap="none" spc="0" normalizeH="0" baseline="0" noProof="0" dirty="0">
                <a:ln>
                  <a:noFill/>
                </a:ln>
                <a:solidFill>
                  <a:prstClr val="black"/>
                </a:solidFill>
                <a:effectLst/>
                <a:uLnTx/>
                <a:uFillTx/>
                <a:latin typeface="Calibri Light" panose="020F0302020204030204"/>
                <a:ea typeface="+mj-ea"/>
                <a:cs typeface="+mj-cs"/>
              </a:rPr>
              <a:t>Η άμεση και έμμεση επίδραση στο ΑΕΠ και στην απασχόληση</a:t>
            </a:r>
            <a:br>
              <a:rPr kumimoji="0" lang="el-GR" sz="3200" b="1" i="0" u="none" strike="noStrike" kern="1200" cap="none" spc="0" normalizeH="0" baseline="0" noProof="0" dirty="0">
                <a:ln>
                  <a:noFill/>
                </a:ln>
                <a:solidFill>
                  <a:prstClr val="black"/>
                </a:solidFill>
                <a:effectLst/>
                <a:uLnTx/>
                <a:uFillTx/>
                <a:latin typeface="Calibri Light" panose="020F0302020204030204"/>
                <a:ea typeface="+mj-ea"/>
                <a:cs typeface="+mj-cs"/>
              </a:rPr>
            </a:br>
            <a:r>
              <a:rPr kumimoji="0" lang="el-GR" sz="3200" b="1" i="0" u="none" strike="noStrike" kern="1200" cap="none" spc="0" normalizeH="0" baseline="0" noProof="0" dirty="0">
                <a:ln>
                  <a:noFill/>
                </a:ln>
                <a:solidFill>
                  <a:prstClr val="black"/>
                </a:solidFill>
                <a:effectLst/>
                <a:uLnTx/>
                <a:uFillTx/>
                <a:latin typeface="Calibri Light" panose="020F0302020204030204"/>
                <a:ea typeface="+mj-ea"/>
                <a:cs typeface="+mj-cs"/>
              </a:rPr>
              <a:t>εκτιμώνται ως εξής ως εξής:2.</a:t>
            </a:r>
            <a:br>
              <a:rPr kumimoji="0" lang="el-GR" sz="3200" b="1" i="0" u="none" strike="noStrike" kern="1200" cap="none" spc="0" normalizeH="0" baseline="0" noProof="0" dirty="0">
                <a:ln>
                  <a:noFill/>
                </a:ln>
                <a:solidFill>
                  <a:prstClr val="black"/>
                </a:solidFill>
                <a:effectLst/>
                <a:uLnTx/>
                <a:uFillTx/>
                <a:latin typeface="Calibri Light" panose="020F0302020204030204"/>
                <a:ea typeface="+mj-ea"/>
                <a:cs typeface="+mj-cs"/>
              </a:rPr>
            </a:br>
            <a:endParaRPr lang="el-GR" dirty="0"/>
          </a:p>
        </p:txBody>
      </p:sp>
      <p:sp>
        <p:nvSpPr>
          <p:cNvPr id="3" name="Θέση περιεχομένου 2">
            <a:extLst>
              <a:ext uri="{FF2B5EF4-FFF2-40B4-BE49-F238E27FC236}">
                <a16:creationId xmlns:a16="http://schemas.microsoft.com/office/drawing/2014/main" id="{254656C5-06EA-7CEE-A4EF-2EB9685B2BD7}"/>
              </a:ext>
            </a:extLst>
          </p:cNvPr>
          <p:cNvSpPr>
            <a:spLocks noGrp="1"/>
          </p:cNvSpPr>
          <p:nvPr>
            <p:ph idx="1"/>
          </p:nvPr>
        </p:nvSpPr>
        <p:spPr/>
        <p:txBody>
          <a:bodyPr>
            <a:normAutofit lnSpcReduction="10000"/>
          </a:bodyPr>
          <a:lstStyle/>
          <a:p>
            <a:r>
              <a:rPr lang="el-GR" b="1" dirty="0"/>
              <a:t>γ. Κατασκευή νέων κατοικιών </a:t>
            </a:r>
            <a:r>
              <a:rPr lang="el-GR" dirty="0"/>
              <a:t>που πωλούνται σε ξένους τρίτης </a:t>
            </a:r>
          </a:p>
          <a:p>
            <a:r>
              <a:rPr lang="el-GR" dirty="0"/>
              <a:t> ηλικίας: Αύξηση ΑΕΠ κατά 4,5 δισ. και 51 χιλιάδες νέες θέσεις </a:t>
            </a:r>
          </a:p>
          <a:p>
            <a:r>
              <a:rPr lang="el-GR" dirty="0"/>
              <a:t> εργασίας κάθε έτος επί είκοσι έτη.</a:t>
            </a:r>
          </a:p>
          <a:p>
            <a:r>
              <a:rPr lang="el-GR" b="1" dirty="0"/>
              <a:t>δ. Ιατρικός τουρισμός επιλογής</a:t>
            </a:r>
            <a:r>
              <a:rPr lang="el-GR" dirty="0"/>
              <a:t>: Αύξηση ΑΕΠ κατά 1,5 δισ. και 20</a:t>
            </a:r>
          </a:p>
          <a:p>
            <a:r>
              <a:rPr lang="el-GR" dirty="0"/>
              <a:t> χιλιάδες νέες θέσεις εργασίας, σε ορίζοντα πενταετίας.</a:t>
            </a:r>
          </a:p>
          <a:p>
            <a:endParaRPr lang="el-GR" dirty="0"/>
          </a:p>
          <a:p>
            <a:r>
              <a:rPr lang="el-GR" b="1" dirty="0"/>
              <a:t>ε. Ιαματικός τουρισμός</a:t>
            </a:r>
            <a:r>
              <a:rPr lang="el-GR" dirty="0"/>
              <a:t>: Αύξηση ΑΕΠ κατά 2 δισ. και 26 χιλιάδες νέες</a:t>
            </a:r>
          </a:p>
          <a:p>
            <a:endParaRPr lang="el-GR" dirty="0"/>
          </a:p>
          <a:p>
            <a:r>
              <a:rPr lang="el-GR" dirty="0"/>
              <a:t>θέσεις εργασίας, σε ορίζοντα δεκαετίας</a:t>
            </a:r>
          </a:p>
        </p:txBody>
      </p:sp>
    </p:spTree>
    <p:extLst>
      <p:ext uri="{BB962C8B-B14F-4D97-AF65-F5344CB8AC3E}">
        <p14:creationId xmlns:p14="http://schemas.microsoft.com/office/powerpoint/2010/main" val="40543332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3B87F1-9B4A-33DC-B9A7-504A44EF9EF3}"/>
              </a:ext>
            </a:extLst>
          </p:cNvPr>
          <p:cNvSpPr>
            <a:spLocks noGrp="1"/>
          </p:cNvSpPr>
          <p:nvPr>
            <p:ph type="title"/>
          </p:nvPr>
        </p:nvSpPr>
        <p:spPr/>
        <p:txBody>
          <a:bodyPr/>
          <a:lstStyle/>
          <a:p>
            <a:pPr algn="ctr"/>
            <a:r>
              <a:rPr lang="el-GR" dirty="0"/>
              <a:t>8</a:t>
            </a:r>
            <a:br>
              <a:rPr lang="el-GR" dirty="0"/>
            </a:br>
            <a:r>
              <a:rPr lang="el-GR" dirty="0"/>
              <a:t>συνολικό συμπέρασμα</a:t>
            </a:r>
          </a:p>
        </p:txBody>
      </p:sp>
      <p:sp>
        <p:nvSpPr>
          <p:cNvPr id="3" name="Θέση περιεχομένου 2">
            <a:extLst>
              <a:ext uri="{FF2B5EF4-FFF2-40B4-BE49-F238E27FC236}">
                <a16:creationId xmlns:a16="http://schemas.microsoft.com/office/drawing/2014/main" id="{D3CC7E05-F6B4-C9F0-8893-AAB6FB098D66}"/>
              </a:ext>
            </a:extLst>
          </p:cNvPr>
          <p:cNvSpPr>
            <a:spLocks noGrp="1"/>
          </p:cNvSpPr>
          <p:nvPr>
            <p:ph idx="1"/>
          </p:nvPr>
        </p:nvSpPr>
        <p:spPr/>
        <p:txBody>
          <a:bodyPr/>
          <a:lstStyle/>
          <a:p>
            <a:pPr marL="0" indent="0">
              <a:buNone/>
            </a:pPr>
            <a:r>
              <a:rPr lang="el-GR" sz="3200" b="1" dirty="0"/>
              <a:t>Συνολικά για τις παραπάνω δραστηριότητες: </a:t>
            </a:r>
            <a:r>
              <a:rPr lang="el-GR" sz="3200" dirty="0"/>
              <a:t>Στο πέμπτο</a:t>
            </a:r>
          </a:p>
          <a:p>
            <a:pPr marL="0" indent="0">
              <a:buNone/>
            </a:pPr>
            <a:r>
              <a:rPr lang="el-GR" sz="3200" dirty="0"/>
              <a:t> έτος: το ΑΕΠ θα είναι μεγαλύτερο κατά 13,6 δισ. ευρώ (7,3%</a:t>
            </a:r>
          </a:p>
          <a:p>
            <a:pPr marL="0" indent="0">
              <a:buNone/>
            </a:pPr>
            <a:r>
              <a:rPr lang="el-GR" sz="3200" dirty="0"/>
              <a:t> του ΑΕΠ του 2017), και η απασχόληση κατά 173 χιλιάδες</a:t>
            </a:r>
          </a:p>
          <a:p>
            <a:pPr marL="0" indent="0">
              <a:buNone/>
            </a:pPr>
            <a:r>
              <a:rPr lang="el-GR" sz="3200" dirty="0"/>
              <a:t> θέσεις εργασίας. </a:t>
            </a:r>
          </a:p>
          <a:p>
            <a:pPr marL="0" indent="0">
              <a:buNone/>
            </a:pPr>
            <a:r>
              <a:rPr lang="el-GR" sz="3200" b="1" dirty="0"/>
              <a:t>Στο εικοστό έτος: </a:t>
            </a:r>
            <a:r>
              <a:rPr lang="el-GR" sz="3200" dirty="0"/>
              <a:t>το ΑΕΠ θα είναι μεγαλύτερο κατά 27,4 δισ.</a:t>
            </a:r>
          </a:p>
          <a:p>
            <a:pPr marL="0" indent="0">
              <a:buNone/>
            </a:pPr>
            <a:r>
              <a:rPr lang="el-GR" sz="3200" dirty="0"/>
              <a:t> ευρώ (14,7% του ΑΕΠ του 2017), και η απασχόληση κατά 324</a:t>
            </a:r>
          </a:p>
          <a:p>
            <a:pPr marL="0" indent="0">
              <a:buNone/>
            </a:pPr>
            <a:r>
              <a:rPr lang="el-GR" sz="3200" dirty="0"/>
              <a:t> χιλιάδες θέσεις εργασίας. </a:t>
            </a:r>
          </a:p>
        </p:txBody>
      </p:sp>
    </p:spTree>
    <p:extLst>
      <p:ext uri="{BB962C8B-B14F-4D97-AF65-F5344CB8AC3E}">
        <p14:creationId xmlns:p14="http://schemas.microsoft.com/office/powerpoint/2010/main" val="279514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2CFF61-2ECC-561E-F561-567F1B79BB47}"/>
              </a:ext>
            </a:extLst>
          </p:cNvPr>
          <p:cNvSpPr>
            <a:spLocks noGrp="1"/>
          </p:cNvSpPr>
          <p:nvPr>
            <p:ph type="title"/>
          </p:nvPr>
        </p:nvSpPr>
        <p:spPr/>
        <p:txBody>
          <a:bodyPr>
            <a:normAutofit fontScale="90000"/>
          </a:bodyPr>
          <a:lstStyle/>
          <a:p>
            <a:pPr algn="ctr"/>
            <a:r>
              <a:rPr lang="el-GR" sz="3200" b="1" dirty="0"/>
              <a:t>9</a:t>
            </a:r>
            <a:br>
              <a:rPr lang="el-GR" sz="3200" b="1" dirty="0"/>
            </a:br>
            <a:r>
              <a:rPr lang="el-GR" sz="3200" b="1" dirty="0"/>
              <a:t>συμπέρασμα 1</a:t>
            </a:r>
            <a:br>
              <a:rPr lang="el-GR" sz="3200" b="1" dirty="0"/>
            </a:br>
            <a:endParaRPr lang="el-GR" sz="3200" b="1" dirty="0"/>
          </a:p>
        </p:txBody>
      </p:sp>
      <p:sp>
        <p:nvSpPr>
          <p:cNvPr id="3" name="Θέση περιεχομένου 2">
            <a:extLst>
              <a:ext uri="{FF2B5EF4-FFF2-40B4-BE49-F238E27FC236}">
                <a16:creationId xmlns:a16="http://schemas.microsoft.com/office/drawing/2014/main" id="{D0AEBB71-F605-F889-10CF-D973B5E36620}"/>
              </a:ext>
            </a:extLst>
          </p:cNvPr>
          <p:cNvSpPr>
            <a:spLocks noGrp="1"/>
          </p:cNvSpPr>
          <p:nvPr>
            <p:ph idx="1"/>
          </p:nvPr>
        </p:nvSpPr>
        <p:spPr/>
        <p:txBody>
          <a:bodyPr>
            <a:normAutofit/>
          </a:bodyPr>
          <a:lstStyle/>
          <a:p>
            <a:pPr marL="0" indent="0">
              <a:buNone/>
            </a:pPr>
            <a:r>
              <a:rPr lang="el-GR" sz="3200" b="1" dirty="0"/>
              <a:t>Επιπλέον, μπορούν να υπάρξουν </a:t>
            </a:r>
            <a:r>
              <a:rPr lang="el-GR" sz="3200" dirty="0"/>
              <a:t>μεγάλα οφέλη από τον</a:t>
            </a:r>
          </a:p>
          <a:p>
            <a:pPr marL="0" indent="0">
              <a:buNone/>
            </a:pPr>
            <a:r>
              <a:rPr lang="el-GR" sz="3200" dirty="0"/>
              <a:t> τουρισμό ευεξίας, ο οποίος όμως στοχεύει σε μεγάλο</a:t>
            </a:r>
          </a:p>
          <a:p>
            <a:pPr marL="0" indent="0">
              <a:buNone/>
            </a:pPr>
            <a:r>
              <a:rPr lang="el-GR" sz="3200" dirty="0"/>
              <a:t> βαθμό και στις νεότερες ηλικίες:</a:t>
            </a:r>
          </a:p>
          <a:p>
            <a:endParaRPr lang="el-GR" sz="3200" dirty="0"/>
          </a:p>
          <a:p>
            <a:pPr marL="0" indent="0">
              <a:buNone/>
            </a:pPr>
            <a:r>
              <a:rPr lang="el-GR" sz="3200" b="1" dirty="0"/>
              <a:t>Αύξηση ΑΕΠ κατά 13,5 δισ. και 171 χιλιάδες </a:t>
            </a:r>
            <a:r>
              <a:rPr lang="el-GR" sz="3200" dirty="0"/>
              <a:t>νέες θέσεις</a:t>
            </a:r>
          </a:p>
          <a:p>
            <a:pPr marL="0" indent="0">
              <a:buNone/>
            </a:pPr>
            <a:r>
              <a:rPr lang="el-GR" sz="3200" dirty="0"/>
              <a:t> εργασίας, σε ορίζοντα πενταετίας.</a:t>
            </a:r>
          </a:p>
        </p:txBody>
      </p:sp>
    </p:spTree>
    <p:extLst>
      <p:ext uri="{BB962C8B-B14F-4D97-AF65-F5344CB8AC3E}">
        <p14:creationId xmlns:p14="http://schemas.microsoft.com/office/powerpoint/2010/main" val="83788074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TotalTime>
  <Words>1586</Words>
  <Application>Microsoft Office PowerPoint</Application>
  <PresentationFormat>Ευρεία οθόνη</PresentationFormat>
  <Paragraphs>166</Paragraphs>
  <Slides>22</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22</vt:i4>
      </vt:variant>
    </vt:vector>
  </HeadingPairs>
  <TitlesOfParts>
    <vt:vector size="26" baseType="lpstr">
      <vt:lpstr>Arial</vt:lpstr>
      <vt:lpstr>Calibri</vt:lpstr>
      <vt:lpstr>Calibri Light</vt:lpstr>
      <vt:lpstr>Θέμα του Office</vt:lpstr>
      <vt:lpstr> θεματικός Τουρισμός – Τουρισμός Υγείας ΙΙΙ Διάλεξη 11-3-25 </vt:lpstr>
      <vt:lpstr>2 το αναπτυξιακό πρότυπο της Ελλάδας</vt:lpstr>
      <vt:lpstr>3 (capabilities) </vt:lpstr>
      <vt:lpstr>4 Οι επισκέπτες μακράς διαμονής  </vt:lpstr>
      <vt:lpstr>5 μεγάλες τεχνολογικές καινοτομίες </vt:lpstr>
      <vt:lpstr>   6 Η άμεση και έμμεση επίδραση στο ΑΕΠ και στην απασχόληση εκτιμώνται ως εξής ως εξής:1.  </vt:lpstr>
      <vt:lpstr>7 Η άμεση και έμμεση επίδραση στο ΑΕΠ και στην απασχόληση εκτιμώνται ως εξής ως εξής:2. </vt:lpstr>
      <vt:lpstr>8 συνολικό συμπέρασμα</vt:lpstr>
      <vt:lpstr>9 συμπέρασμα 1 </vt:lpstr>
      <vt:lpstr>10 συμπέρασμα 2 </vt:lpstr>
      <vt:lpstr>11 Τα ανταγωνιστικά πλεονεκτήματα και μειονεκτήματα  α.Στη μακροκλίμακα Πλεονεκτήματα:</vt:lpstr>
      <vt:lpstr>12 Μειονεκτήματα:</vt:lpstr>
      <vt:lpstr>13 β. Στη μικροκλίμακα Πλεονεκτήματα </vt:lpstr>
      <vt:lpstr>14 Μειονεκτήματα: </vt:lpstr>
      <vt:lpstr>25 Οι βασικοί στόχοι δημόσιας πολιτικής Για να αντιμετωπιστούν τα μειονεκτήματα είναι:  </vt:lpstr>
      <vt:lpstr>16 ωφέλιμοι ορισμοί </vt:lpstr>
      <vt:lpstr>17 Ο όρος τουρισμός υγείας περιλαμβάνει τρεις βασικές κατηγορίες</vt:lpstr>
      <vt:lpstr>18 σωματική υγεία, </vt:lpstr>
      <vt:lpstr>19 Ιατρικός τουρισμός: </vt:lpstr>
      <vt:lpstr>20 Ασθενής ταξιδιώτης: </vt:lpstr>
      <vt:lpstr>22 Έκτακτος ιατρικός τουρισμός: </vt:lpstr>
      <vt:lpstr> 22 συμπέρασμα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EFTHYMIOS PAPPAS</dc:creator>
  <cp:lastModifiedBy>EFTHYMIOS PAPPAS</cp:lastModifiedBy>
  <cp:revision>7</cp:revision>
  <dcterms:created xsi:type="dcterms:W3CDTF">2025-03-09T16:19:36Z</dcterms:created>
  <dcterms:modified xsi:type="dcterms:W3CDTF">2025-03-09T17:58:45Z</dcterms:modified>
</cp:coreProperties>
</file>