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62" r:id="rId3"/>
    <p:sldId id="257" r:id="rId4"/>
    <p:sldId id="260" r:id="rId5"/>
    <p:sldId id="259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AD523-1363-461A-9C06-58D150575653}" type="doc">
      <dgm:prSet loTypeId="urn:microsoft.com/office/officeart/2005/8/layout/vList2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53D2FF43-5C06-4DD8-82E5-D32F926BD4CC}">
      <dgm:prSet custT="1"/>
      <dgm:spPr/>
      <dgm:t>
        <a:bodyPr/>
        <a:lstStyle/>
        <a:p>
          <a:r>
            <a:rPr lang="el-GR" sz="2000" b="0" i="0" dirty="0"/>
            <a:t>Προσβασιμότητα Πελατών (κόστος αποστολής και αξία </a:t>
          </a:r>
          <a:r>
            <a:rPr lang="el-GR" sz="2000" b="0" i="0" dirty="0" err="1"/>
            <a:t>προιόντος</a:t>
          </a:r>
          <a:r>
            <a:rPr lang="el-GR" sz="2000" b="0" i="0" dirty="0"/>
            <a:t>)</a:t>
          </a:r>
          <a:endParaRPr lang="en-US" sz="2000" dirty="0"/>
        </a:p>
      </dgm:t>
    </dgm:pt>
    <dgm:pt modelId="{86F2F5A7-2094-4949-B08C-AB9883B8D17F}" type="parTrans" cxnId="{1A6F6A0C-08CA-4F83-BF5F-8F7296A7A300}">
      <dgm:prSet/>
      <dgm:spPr/>
      <dgm:t>
        <a:bodyPr/>
        <a:lstStyle/>
        <a:p>
          <a:endParaRPr lang="en-US" sz="1600"/>
        </a:p>
      </dgm:t>
    </dgm:pt>
    <dgm:pt modelId="{ECFB8420-2CC2-4305-AEFE-E90AF408CB2B}" type="sibTrans" cxnId="{1A6F6A0C-08CA-4F83-BF5F-8F7296A7A300}">
      <dgm:prSet/>
      <dgm:spPr/>
      <dgm:t>
        <a:bodyPr/>
        <a:lstStyle/>
        <a:p>
          <a:endParaRPr lang="en-US" sz="1600"/>
        </a:p>
      </dgm:t>
    </dgm:pt>
    <dgm:pt modelId="{0D8C8045-943B-4090-A905-C2203CDFBF36}">
      <dgm:prSet custT="1"/>
      <dgm:spPr/>
      <dgm:t>
        <a:bodyPr/>
        <a:lstStyle/>
        <a:p>
          <a:r>
            <a:rPr lang="el-GR" sz="2000" b="0" i="0" dirty="0"/>
            <a:t>Συνθήκες Επιχειρηματικού Περιβάλλοντος (διατάξεις πολεοδομικού σχεδιασμού)</a:t>
          </a:r>
          <a:endParaRPr lang="en-US" sz="2000" dirty="0"/>
        </a:p>
      </dgm:t>
    </dgm:pt>
    <dgm:pt modelId="{C5E9B662-48E6-4F60-A156-CEDB1951E958}" type="parTrans" cxnId="{57701C7D-F119-47B0-8CE3-8A47F04D7903}">
      <dgm:prSet/>
      <dgm:spPr/>
      <dgm:t>
        <a:bodyPr/>
        <a:lstStyle/>
        <a:p>
          <a:endParaRPr lang="en-US" sz="1600"/>
        </a:p>
      </dgm:t>
    </dgm:pt>
    <dgm:pt modelId="{9101341D-43C0-476A-A841-5DFA9B57E7F6}" type="sibTrans" cxnId="{57701C7D-F119-47B0-8CE3-8A47F04D7903}">
      <dgm:prSet/>
      <dgm:spPr/>
      <dgm:t>
        <a:bodyPr/>
        <a:lstStyle/>
        <a:p>
          <a:endParaRPr lang="en-US" sz="1600"/>
        </a:p>
      </dgm:t>
    </dgm:pt>
    <dgm:pt modelId="{2FA7F936-B890-4CF1-A9F3-0D3D94C1059E}">
      <dgm:prSet custT="1"/>
      <dgm:spPr/>
      <dgm:t>
        <a:bodyPr/>
        <a:lstStyle/>
        <a:p>
          <a:r>
            <a:rPr lang="el-GR" sz="2000" b="0" i="0" dirty="0"/>
            <a:t>Διαθεσιμότητα πόρων (οδικά δίκτυα – εγγύτητα)</a:t>
          </a:r>
          <a:endParaRPr lang="en-US" sz="2000" dirty="0"/>
        </a:p>
      </dgm:t>
    </dgm:pt>
    <dgm:pt modelId="{00E94F56-3469-4639-B5E2-829F49AECC7B}" type="parTrans" cxnId="{B6368C3B-0A68-4EEE-AF2C-AFEC58858A97}">
      <dgm:prSet/>
      <dgm:spPr/>
      <dgm:t>
        <a:bodyPr/>
        <a:lstStyle/>
        <a:p>
          <a:endParaRPr lang="en-US" sz="1600"/>
        </a:p>
      </dgm:t>
    </dgm:pt>
    <dgm:pt modelId="{7586E95F-CACE-4DAD-9F05-C18E8CFDAA89}" type="sibTrans" cxnId="{B6368C3B-0A68-4EEE-AF2C-AFEC58858A97}">
      <dgm:prSet/>
      <dgm:spPr/>
      <dgm:t>
        <a:bodyPr/>
        <a:lstStyle/>
        <a:p>
          <a:endParaRPr lang="en-US" sz="1600"/>
        </a:p>
      </dgm:t>
    </dgm:pt>
    <dgm:pt modelId="{79B471C2-93E3-439E-91F5-E294D85CC4BB}">
      <dgm:prSet custT="1"/>
      <dgm:spPr/>
      <dgm:t>
        <a:bodyPr/>
        <a:lstStyle/>
        <a:p>
          <a:r>
            <a:rPr lang="el-GR" sz="2000" b="0" i="0" dirty="0"/>
            <a:t>Προσωπική Προτίμηση του Επιχειρηματία (οικειότητα – διασυνδέσεις σε μια περιοχή)</a:t>
          </a:r>
          <a:endParaRPr lang="en-US" sz="2000" dirty="0"/>
        </a:p>
      </dgm:t>
    </dgm:pt>
    <dgm:pt modelId="{50B78B3D-3F48-4D30-A7DC-A84C1E4765BC}" type="parTrans" cxnId="{765BDD38-66A2-4ADC-8E99-1F7CBCEB521C}">
      <dgm:prSet/>
      <dgm:spPr/>
      <dgm:t>
        <a:bodyPr/>
        <a:lstStyle/>
        <a:p>
          <a:endParaRPr lang="en-US" sz="1600"/>
        </a:p>
      </dgm:t>
    </dgm:pt>
    <dgm:pt modelId="{E63BBA66-FB86-4648-809E-1780C172B87C}" type="sibTrans" cxnId="{765BDD38-66A2-4ADC-8E99-1F7CBCEB521C}">
      <dgm:prSet/>
      <dgm:spPr/>
      <dgm:t>
        <a:bodyPr/>
        <a:lstStyle/>
        <a:p>
          <a:endParaRPr lang="en-US" sz="1600"/>
        </a:p>
      </dgm:t>
    </dgm:pt>
    <dgm:pt modelId="{2DECE1E7-EE74-490B-9748-7A7DD6FD0836}">
      <dgm:prSet custT="1"/>
      <dgm:spPr/>
      <dgm:t>
        <a:bodyPr/>
        <a:lstStyle/>
        <a:p>
          <a:r>
            <a:rPr lang="el-GR" sz="2000" b="0" i="0" dirty="0"/>
            <a:t>Διαθεσιμότητα χώρων και έσοδα (μίσθωση ή αγορά ή εκκολαπτήρια επιχειρήσεων)</a:t>
          </a:r>
          <a:endParaRPr lang="en-US" sz="2000" dirty="0"/>
        </a:p>
      </dgm:t>
    </dgm:pt>
    <dgm:pt modelId="{D326EC18-E531-4458-9832-2863AB60DDF4}" type="parTrans" cxnId="{6DFD8B56-4875-43E9-AD82-E315E5047C6F}">
      <dgm:prSet/>
      <dgm:spPr/>
      <dgm:t>
        <a:bodyPr/>
        <a:lstStyle/>
        <a:p>
          <a:endParaRPr lang="en-US" sz="1600"/>
        </a:p>
      </dgm:t>
    </dgm:pt>
    <dgm:pt modelId="{55423D0E-9FD9-4DAE-8422-88C6F409336B}" type="sibTrans" cxnId="{6DFD8B56-4875-43E9-AD82-E315E5047C6F}">
      <dgm:prSet/>
      <dgm:spPr/>
      <dgm:t>
        <a:bodyPr/>
        <a:lstStyle/>
        <a:p>
          <a:endParaRPr lang="en-US" sz="1600"/>
        </a:p>
      </dgm:t>
    </dgm:pt>
    <dgm:pt modelId="{DD99B75A-08F6-4DFE-BAD1-C795A217F23C}" type="pres">
      <dgm:prSet presAssocID="{D94AD523-1363-461A-9C06-58D150575653}" presName="linear" presStyleCnt="0">
        <dgm:presLayoutVars>
          <dgm:animLvl val="lvl"/>
          <dgm:resizeHandles val="exact"/>
        </dgm:presLayoutVars>
      </dgm:prSet>
      <dgm:spPr/>
    </dgm:pt>
    <dgm:pt modelId="{6339DDA3-9D77-401D-AA58-F79FA3ABFA8C}" type="pres">
      <dgm:prSet presAssocID="{53D2FF43-5C06-4DD8-82E5-D32F926BD4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2499313-E4BD-404F-A218-E558A88B220E}" type="pres">
      <dgm:prSet presAssocID="{ECFB8420-2CC2-4305-AEFE-E90AF408CB2B}" presName="spacer" presStyleCnt="0"/>
      <dgm:spPr/>
    </dgm:pt>
    <dgm:pt modelId="{87867239-AABD-486F-8229-D839B7285DF8}" type="pres">
      <dgm:prSet presAssocID="{0D8C8045-943B-4090-A905-C2203CDFBF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3F2429-B920-4B83-BF59-1F2F516B38DB}" type="pres">
      <dgm:prSet presAssocID="{9101341D-43C0-476A-A841-5DFA9B57E7F6}" presName="spacer" presStyleCnt="0"/>
      <dgm:spPr/>
    </dgm:pt>
    <dgm:pt modelId="{C11F6885-0B7C-4FCD-B3EB-78CA0D36AE2C}" type="pres">
      <dgm:prSet presAssocID="{2FA7F936-B890-4CF1-A9F3-0D3D94C105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B1DB79-B570-44AF-980C-E6A6401C7211}" type="pres">
      <dgm:prSet presAssocID="{7586E95F-CACE-4DAD-9F05-C18E8CFDAA89}" presName="spacer" presStyleCnt="0"/>
      <dgm:spPr/>
    </dgm:pt>
    <dgm:pt modelId="{64797AF2-DB85-42A8-B8E8-EA524409D972}" type="pres">
      <dgm:prSet presAssocID="{79B471C2-93E3-439E-91F5-E294D85CC4BB}" presName="parentText" presStyleLbl="node1" presStyleIdx="3" presStyleCnt="5" custLinFactNeighborX="442" custLinFactNeighborY="-16729">
        <dgm:presLayoutVars>
          <dgm:chMax val="0"/>
          <dgm:bulletEnabled val="1"/>
        </dgm:presLayoutVars>
      </dgm:prSet>
      <dgm:spPr/>
    </dgm:pt>
    <dgm:pt modelId="{5902ED91-8670-4496-86E9-8BDB99FDC0CB}" type="pres">
      <dgm:prSet presAssocID="{E63BBA66-FB86-4648-809E-1780C172B87C}" presName="spacer" presStyleCnt="0"/>
      <dgm:spPr/>
    </dgm:pt>
    <dgm:pt modelId="{0678A769-5940-4CA9-9DE1-5FBAF8C6ABD1}" type="pres">
      <dgm:prSet presAssocID="{2DECE1E7-EE74-490B-9748-7A7DD6FD08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A6F6A0C-08CA-4F83-BF5F-8F7296A7A300}" srcId="{D94AD523-1363-461A-9C06-58D150575653}" destId="{53D2FF43-5C06-4DD8-82E5-D32F926BD4CC}" srcOrd="0" destOrd="0" parTransId="{86F2F5A7-2094-4949-B08C-AB9883B8D17F}" sibTransId="{ECFB8420-2CC2-4305-AEFE-E90AF408CB2B}"/>
    <dgm:cxn modelId="{FDBDB21C-E1EA-4575-96D9-F6F6AD5A666F}" type="presOf" srcId="{2DECE1E7-EE74-490B-9748-7A7DD6FD0836}" destId="{0678A769-5940-4CA9-9DE1-5FBAF8C6ABD1}" srcOrd="0" destOrd="0" presId="urn:microsoft.com/office/officeart/2005/8/layout/vList2"/>
    <dgm:cxn modelId="{D98DB333-927F-4847-908E-32C766787D3D}" type="presOf" srcId="{53D2FF43-5C06-4DD8-82E5-D32F926BD4CC}" destId="{6339DDA3-9D77-401D-AA58-F79FA3ABFA8C}" srcOrd="0" destOrd="0" presId="urn:microsoft.com/office/officeart/2005/8/layout/vList2"/>
    <dgm:cxn modelId="{765BDD38-66A2-4ADC-8E99-1F7CBCEB521C}" srcId="{D94AD523-1363-461A-9C06-58D150575653}" destId="{79B471C2-93E3-439E-91F5-E294D85CC4BB}" srcOrd="3" destOrd="0" parTransId="{50B78B3D-3F48-4D30-A7DC-A84C1E4765BC}" sibTransId="{E63BBA66-FB86-4648-809E-1780C172B87C}"/>
    <dgm:cxn modelId="{B6368C3B-0A68-4EEE-AF2C-AFEC58858A97}" srcId="{D94AD523-1363-461A-9C06-58D150575653}" destId="{2FA7F936-B890-4CF1-A9F3-0D3D94C1059E}" srcOrd="2" destOrd="0" parTransId="{00E94F56-3469-4639-B5E2-829F49AECC7B}" sibTransId="{7586E95F-CACE-4DAD-9F05-C18E8CFDAA89}"/>
    <dgm:cxn modelId="{6DFD8B56-4875-43E9-AD82-E315E5047C6F}" srcId="{D94AD523-1363-461A-9C06-58D150575653}" destId="{2DECE1E7-EE74-490B-9748-7A7DD6FD0836}" srcOrd="4" destOrd="0" parTransId="{D326EC18-E531-4458-9832-2863AB60DDF4}" sibTransId="{55423D0E-9FD9-4DAE-8422-88C6F409336B}"/>
    <dgm:cxn modelId="{FD167179-C818-4FEC-A32C-C3C19AFD2DC9}" type="presOf" srcId="{0D8C8045-943B-4090-A905-C2203CDFBF36}" destId="{87867239-AABD-486F-8229-D839B7285DF8}" srcOrd="0" destOrd="0" presId="urn:microsoft.com/office/officeart/2005/8/layout/vList2"/>
    <dgm:cxn modelId="{57701C7D-F119-47B0-8CE3-8A47F04D7903}" srcId="{D94AD523-1363-461A-9C06-58D150575653}" destId="{0D8C8045-943B-4090-A905-C2203CDFBF36}" srcOrd="1" destOrd="0" parTransId="{C5E9B662-48E6-4F60-A156-CEDB1951E958}" sibTransId="{9101341D-43C0-476A-A841-5DFA9B57E7F6}"/>
    <dgm:cxn modelId="{A9F39498-B73D-4AAA-9AFF-0E6A125216E8}" type="presOf" srcId="{79B471C2-93E3-439E-91F5-E294D85CC4BB}" destId="{64797AF2-DB85-42A8-B8E8-EA524409D972}" srcOrd="0" destOrd="0" presId="urn:microsoft.com/office/officeart/2005/8/layout/vList2"/>
    <dgm:cxn modelId="{71E637BE-4586-48AA-8768-2428982D9655}" type="presOf" srcId="{2FA7F936-B890-4CF1-A9F3-0D3D94C1059E}" destId="{C11F6885-0B7C-4FCD-B3EB-78CA0D36AE2C}" srcOrd="0" destOrd="0" presId="urn:microsoft.com/office/officeart/2005/8/layout/vList2"/>
    <dgm:cxn modelId="{C225C2EB-BE4F-4376-98C3-32822C97D1BE}" type="presOf" srcId="{D94AD523-1363-461A-9C06-58D150575653}" destId="{DD99B75A-08F6-4DFE-BAD1-C795A217F23C}" srcOrd="0" destOrd="0" presId="urn:microsoft.com/office/officeart/2005/8/layout/vList2"/>
    <dgm:cxn modelId="{A53EB007-4702-48E9-B568-C6B99B932A69}" type="presParOf" srcId="{DD99B75A-08F6-4DFE-BAD1-C795A217F23C}" destId="{6339DDA3-9D77-401D-AA58-F79FA3ABFA8C}" srcOrd="0" destOrd="0" presId="urn:microsoft.com/office/officeart/2005/8/layout/vList2"/>
    <dgm:cxn modelId="{4BEDF28D-878A-482E-A3E7-E7CC248B8B07}" type="presParOf" srcId="{DD99B75A-08F6-4DFE-BAD1-C795A217F23C}" destId="{B2499313-E4BD-404F-A218-E558A88B220E}" srcOrd="1" destOrd="0" presId="urn:microsoft.com/office/officeart/2005/8/layout/vList2"/>
    <dgm:cxn modelId="{78A9C21A-0888-44C3-BCEE-C35566BDB944}" type="presParOf" srcId="{DD99B75A-08F6-4DFE-BAD1-C795A217F23C}" destId="{87867239-AABD-486F-8229-D839B7285DF8}" srcOrd="2" destOrd="0" presId="urn:microsoft.com/office/officeart/2005/8/layout/vList2"/>
    <dgm:cxn modelId="{37C46C9E-B93A-4D2B-9C7B-000F0608D5DD}" type="presParOf" srcId="{DD99B75A-08F6-4DFE-BAD1-C795A217F23C}" destId="{6E3F2429-B920-4B83-BF59-1F2F516B38DB}" srcOrd="3" destOrd="0" presId="urn:microsoft.com/office/officeart/2005/8/layout/vList2"/>
    <dgm:cxn modelId="{C56436A0-9FEC-4E35-B038-25A07ABCCCC4}" type="presParOf" srcId="{DD99B75A-08F6-4DFE-BAD1-C795A217F23C}" destId="{C11F6885-0B7C-4FCD-B3EB-78CA0D36AE2C}" srcOrd="4" destOrd="0" presId="urn:microsoft.com/office/officeart/2005/8/layout/vList2"/>
    <dgm:cxn modelId="{DC049866-EA46-4223-9964-53D448095333}" type="presParOf" srcId="{DD99B75A-08F6-4DFE-BAD1-C795A217F23C}" destId="{90B1DB79-B570-44AF-980C-E6A6401C7211}" srcOrd="5" destOrd="0" presId="urn:microsoft.com/office/officeart/2005/8/layout/vList2"/>
    <dgm:cxn modelId="{A628C897-CEE3-4720-A0D8-01DA00514492}" type="presParOf" srcId="{DD99B75A-08F6-4DFE-BAD1-C795A217F23C}" destId="{64797AF2-DB85-42A8-B8E8-EA524409D972}" srcOrd="6" destOrd="0" presId="urn:microsoft.com/office/officeart/2005/8/layout/vList2"/>
    <dgm:cxn modelId="{27D6511A-CF34-43D7-9308-F22683C0E988}" type="presParOf" srcId="{DD99B75A-08F6-4DFE-BAD1-C795A217F23C}" destId="{5902ED91-8670-4496-86E9-8BDB99FDC0CB}" srcOrd="7" destOrd="0" presId="urn:microsoft.com/office/officeart/2005/8/layout/vList2"/>
    <dgm:cxn modelId="{9119E102-7C24-4078-A8F2-4F0E89D09C64}" type="presParOf" srcId="{DD99B75A-08F6-4DFE-BAD1-C795A217F23C}" destId="{0678A769-5940-4CA9-9DE1-5FBAF8C6AB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6CF23-9F09-4604-8467-16F2C49CCAC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385298-1FCD-4C43-987F-87CF7D58F606}">
      <dgm:prSet/>
      <dgm:spPr/>
      <dgm:t>
        <a:bodyPr/>
        <a:lstStyle/>
        <a:p>
          <a:r>
            <a:rPr lang="el-GR" b="0" i="0"/>
            <a:t>Γειτονιά – ποιοι είναι οι γείτονες</a:t>
          </a:r>
          <a:endParaRPr lang="en-US"/>
        </a:p>
      </dgm:t>
    </dgm:pt>
    <dgm:pt modelId="{1C8F280A-E34D-4208-9A51-E54F65B03244}" type="parTrans" cxnId="{D62000D9-5CE2-429C-A9F1-894D0E102EBF}">
      <dgm:prSet/>
      <dgm:spPr/>
      <dgm:t>
        <a:bodyPr/>
        <a:lstStyle/>
        <a:p>
          <a:endParaRPr lang="en-US"/>
        </a:p>
      </dgm:t>
    </dgm:pt>
    <dgm:pt modelId="{E15D790A-7DB6-4EFD-BF68-F03912F953FA}" type="sibTrans" cxnId="{D62000D9-5CE2-429C-A9F1-894D0E102EBF}">
      <dgm:prSet/>
      <dgm:spPr/>
      <dgm:t>
        <a:bodyPr/>
        <a:lstStyle/>
        <a:p>
          <a:endParaRPr lang="en-US"/>
        </a:p>
      </dgm:t>
    </dgm:pt>
    <dgm:pt modelId="{344E0D87-AF88-4601-9319-49177F0A7711}">
      <dgm:prSet/>
      <dgm:spPr/>
      <dgm:t>
        <a:bodyPr/>
        <a:lstStyle/>
        <a:p>
          <a:r>
            <a:rPr lang="el-GR" b="0" i="0" dirty="0"/>
            <a:t>Ασφάλεια και προστασία</a:t>
          </a:r>
          <a:endParaRPr lang="en-US" dirty="0"/>
        </a:p>
      </dgm:t>
    </dgm:pt>
    <dgm:pt modelId="{5FAC4544-FBFF-4B81-B680-A43B25A90E72}" type="parTrans" cxnId="{8E988C84-6476-4CCF-86DC-BDD2F732DF14}">
      <dgm:prSet/>
      <dgm:spPr/>
      <dgm:t>
        <a:bodyPr/>
        <a:lstStyle/>
        <a:p>
          <a:endParaRPr lang="en-US"/>
        </a:p>
      </dgm:t>
    </dgm:pt>
    <dgm:pt modelId="{D2A5481C-BDBF-4FB8-835D-72E248FFE22B}" type="sibTrans" cxnId="{8E988C84-6476-4CCF-86DC-BDD2F732DF14}">
      <dgm:prSet/>
      <dgm:spPr/>
      <dgm:t>
        <a:bodyPr/>
        <a:lstStyle/>
        <a:p>
          <a:endParaRPr lang="en-US"/>
        </a:p>
      </dgm:t>
    </dgm:pt>
    <dgm:pt modelId="{64486DA3-4FC3-46BE-A77F-1551AF29B8E6}">
      <dgm:prSet/>
      <dgm:spPr/>
      <dgm:t>
        <a:bodyPr/>
        <a:lstStyle/>
        <a:p>
          <a:r>
            <a:rPr lang="el-GR" b="0" i="0" dirty="0"/>
            <a:t>Υπηρεσίες – υποδομές του δήμου (</a:t>
          </a:r>
          <a:r>
            <a:rPr lang="el-GR" b="0" i="0" dirty="0" err="1"/>
            <a:t>π.χ</a:t>
          </a:r>
          <a:r>
            <a:rPr lang="el-GR" b="0" i="0" dirty="0"/>
            <a:t> υπηρεσίες συγκομιδής </a:t>
          </a:r>
          <a:r>
            <a:rPr lang="el-GR" b="0" i="0" dirty="0" err="1"/>
            <a:t>απορριμάτων</a:t>
          </a:r>
          <a:r>
            <a:rPr lang="el-GR" b="0" i="0" dirty="0"/>
            <a:t>) </a:t>
          </a:r>
          <a:endParaRPr lang="en-US" dirty="0"/>
        </a:p>
      </dgm:t>
    </dgm:pt>
    <dgm:pt modelId="{D50FFD2F-17C4-4855-AEEA-59AEDF7162B3}" type="parTrans" cxnId="{AAE898CD-2994-4F43-B760-B5A11599B5D7}">
      <dgm:prSet/>
      <dgm:spPr/>
      <dgm:t>
        <a:bodyPr/>
        <a:lstStyle/>
        <a:p>
          <a:endParaRPr lang="en-US"/>
        </a:p>
      </dgm:t>
    </dgm:pt>
    <dgm:pt modelId="{23E47051-0519-41AB-AC13-2F1CFC15C6AA}" type="sibTrans" cxnId="{AAE898CD-2994-4F43-B760-B5A11599B5D7}">
      <dgm:prSet/>
      <dgm:spPr/>
      <dgm:t>
        <a:bodyPr/>
        <a:lstStyle/>
        <a:p>
          <a:endParaRPr lang="en-US"/>
        </a:p>
      </dgm:t>
    </dgm:pt>
    <dgm:pt modelId="{DDA9A2A9-33F0-459B-8CAF-69AEB76CEF12}">
      <dgm:prSet/>
      <dgm:spPr/>
      <dgm:t>
        <a:bodyPr/>
        <a:lstStyle/>
        <a:p>
          <a:r>
            <a:rPr lang="el-GR" b="0" i="0"/>
            <a:t>Η τύχη των προηγούμενων ενοικιαστών στη δεδομένη θέση</a:t>
          </a:r>
          <a:endParaRPr lang="en-US"/>
        </a:p>
      </dgm:t>
    </dgm:pt>
    <dgm:pt modelId="{D99D9CAD-468A-4A03-A94C-3EE63A50207A}" type="parTrans" cxnId="{BA8783D6-211C-47EF-8F82-0F04ABCFBBD2}">
      <dgm:prSet/>
      <dgm:spPr/>
      <dgm:t>
        <a:bodyPr/>
        <a:lstStyle/>
        <a:p>
          <a:endParaRPr lang="en-US"/>
        </a:p>
      </dgm:t>
    </dgm:pt>
    <dgm:pt modelId="{48655120-C340-4D70-9769-A3628D80E06B}" type="sibTrans" cxnId="{BA8783D6-211C-47EF-8F82-0F04ABCFBBD2}">
      <dgm:prSet/>
      <dgm:spPr/>
      <dgm:t>
        <a:bodyPr/>
        <a:lstStyle/>
        <a:p>
          <a:endParaRPr lang="en-US"/>
        </a:p>
      </dgm:t>
    </dgm:pt>
    <dgm:pt modelId="{5FD027F1-AF22-4EAC-92EE-810C35BA0BAA}">
      <dgm:prSet/>
      <dgm:spPr/>
      <dgm:t>
        <a:bodyPr/>
        <a:lstStyle/>
        <a:p>
          <a:r>
            <a:rPr lang="el-GR" b="0" i="0"/>
            <a:t>Στάδιο κύκλου ζωής της τοποθεσίας</a:t>
          </a:r>
          <a:endParaRPr lang="en-US"/>
        </a:p>
      </dgm:t>
    </dgm:pt>
    <dgm:pt modelId="{D8B26E7D-CACE-47D4-BD14-4B7689D6BDD2}" type="parTrans" cxnId="{4D78FFF4-C299-484B-AAE8-D1914C44E4A2}">
      <dgm:prSet/>
      <dgm:spPr/>
      <dgm:t>
        <a:bodyPr/>
        <a:lstStyle/>
        <a:p>
          <a:endParaRPr lang="en-US"/>
        </a:p>
      </dgm:t>
    </dgm:pt>
    <dgm:pt modelId="{F32F98C1-D683-4D51-AF71-3736FA8CCCAD}" type="sibTrans" cxnId="{4D78FFF4-C299-484B-AAE8-D1914C44E4A2}">
      <dgm:prSet/>
      <dgm:spPr/>
      <dgm:t>
        <a:bodyPr/>
        <a:lstStyle/>
        <a:p>
          <a:endParaRPr lang="en-US"/>
        </a:p>
      </dgm:t>
    </dgm:pt>
    <dgm:pt modelId="{7F494729-8859-4840-911F-9974B54224BA}" type="pres">
      <dgm:prSet presAssocID="{A026CF23-9F09-4604-8467-16F2C49CCACC}" presName="vert0" presStyleCnt="0">
        <dgm:presLayoutVars>
          <dgm:dir/>
          <dgm:animOne val="branch"/>
          <dgm:animLvl val="lvl"/>
        </dgm:presLayoutVars>
      </dgm:prSet>
      <dgm:spPr/>
    </dgm:pt>
    <dgm:pt modelId="{742176EA-22A1-466A-8192-235F70F8925B}" type="pres">
      <dgm:prSet presAssocID="{57385298-1FCD-4C43-987F-87CF7D58F606}" presName="thickLine" presStyleLbl="alignNode1" presStyleIdx="0" presStyleCnt="5"/>
      <dgm:spPr/>
    </dgm:pt>
    <dgm:pt modelId="{4C96CCE4-040C-4041-80CE-0A1086A0D89A}" type="pres">
      <dgm:prSet presAssocID="{57385298-1FCD-4C43-987F-87CF7D58F606}" presName="horz1" presStyleCnt="0"/>
      <dgm:spPr/>
    </dgm:pt>
    <dgm:pt modelId="{84A9E83A-2A8D-4F87-993A-931A323D7C4F}" type="pres">
      <dgm:prSet presAssocID="{57385298-1FCD-4C43-987F-87CF7D58F606}" presName="tx1" presStyleLbl="revTx" presStyleIdx="0" presStyleCnt="5"/>
      <dgm:spPr/>
    </dgm:pt>
    <dgm:pt modelId="{F29C4C23-FFD5-4E49-A0A5-CD5E1685743A}" type="pres">
      <dgm:prSet presAssocID="{57385298-1FCD-4C43-987F-87CF7D58F606}" presName="vert1" presStyleCnt="0"/>
      <dgm:spPr/>
    </dgm:pt>
    <dgm:pt modelId="{25D45ADB-B8B3-4DD9-9E63-C23865216492}" type="pres">
      <dgm:prSet presAssocID="{344E0D87-AF88-4601-9319-49177F0A7711}" presName="thickLine" presStyleLbl="alignNode1" presStyleIdx="1" presStyleCnt="5"/>
      <dgm:spPr/>
    </dgm:pt>
    <dgm:pt modelId="{BF5E6594-EDC9-4C77-A6F1-72615B9A2422}" type="pres">
      <dgm:prSet presAssocID="{344E0D87-AF88-4601-9319-49177F0A7711}" presName="horz1" presStyleCnt="0"/>
      <dgm:spPr/>
    </dgm:pt>
    <dgm:pt modelId="{74C5778D-4869-4CF2-A873-2C4BF976AAC5}" type="pres">
      <dgm:prSet presAssocID="{344E0D87-AF88-4601-9319-49177F0A7711}" presName="tx1" presStyleLbl="revTx" presStyleIdx="1" presStyleCnt="5"/>
      <dgm:spPr/>
    </dgm:pt>
    <dgm:pt modelId="{0445611F-D5B8-4D1A-990E-0D4571FB56D5}" type="pres">
      <dgm:prSet presAssocID="{344E0D87-AF88-4601-9319-49177F0A7711}" presName="vert1" presStyleCnt="0"/>
      <dgm:spPr/>
    </dgm:pt>
    <dgm:pt modelId="{1B3A0781-931C-4FF4-9EA3-8D33E38729C7}" type="pres">
      <dgm:prSet presAssocID="{64486DA3-4FC3-46BE-A77F-1551AF29B8E6}" presName="thickLine" presStyleLbl="alignNode1" presStyleIdx="2" presStyleCnt="5"/>
      <dgm:spPr/>
    </dgm:pt>
    <dgm:pt modelId="{BDC3687E-3E84-4639-AB12-8CF8D9DF33C6}" type="pres">
      <dgm:prSet presAssocID="{64486DA3-4FC3-46BE-A77F-1551AF29B8E6}" presName="horz1" presStyleCnt="0"/>
      <dgm:spPr/>
    </dgm:pt>
    <dgm:pt modelId="{31529B35-C223-4703-906E-AAB8D6DB02B7}" type="pres">
      <dgm:prSet presAssocID="{64486DA3-4FC3-46BE-A77F-1551AF29B8E6}" presName="tx1" presStyleLbl="revTx" presStyleIdx="2" presStyleCnt="5" custScaleY="178008"/>
      <dgm:spPr/>
    </dgm:pt>
    <dgm:pt modelId="{0E160786-B53D-40F2-AA78-A6D996D08550}" type="pres">
      <dgm:prSet presAssocID="{64486DA3-4FC3-46BE-A77F-1551AF29B8E6}" presName="vert1" presStyleCnt="0"/>
      <dgm:spPr/>
    </dgm:pt>
    <dgm:pt modelId="{CE625961-CF2C-47C4-8B55-0DED353D662E}" type="pres">
      <dgm:prSet presAssocID="{DDA9A2A9-33F0-459B-8CAF-69AEB76CEF12}" presName="thickLine" presStyleLbl="alignNode1" presStyleIdx="3" presStyleCnt="5"/>
      <dgm:spPr/>
    </dgm:pt>
    <dgm:pt modelId="{BA5622BE-41AC-4886-9441-7501E021FB5B}" type="pres">
      <dgm:prSet presAssocID="{DDA9A2A9-33F0-459B-8CAF-69AEB76CEF12}" presName="horz1" presStyleCnt="0"/>
      <dgm:spPr/>
    </dgm:pt>
    <dgm:pt modelId="{A78B620D-1207-4375-9F8E-1628EA5724CA}" type="pres">
      <dgm:prSet presAssocID="{DDA9A2A9-33F0-459B-8CAF-69AEB76CEF12}" presName="tx1" presStyleLbl="revTx" presStyleIdx="3" presStyleCnt="5"/>
      <dgm:spPr/>
    </dgm:pt>
    <dgm:pt modelId="{BA354763-1B81-42F5-9C74-370FF727A3FD}" type="pres">
      <dgm:prSet presAssocID="{DDA9A2A9-33F0-459B-8CAF-69AEB76CEF12}" presName="vert1" presStyleCnt="0"/>
      <dgm:spPr/>
    </dgm:pt>
    <dgm:pt modelId="{DCE63705-D649-42F1-82CB-64453FC6F96C}" type="pres">
      <dgm:prSet presAssocID="{5FD027F1-AF22-4EAC-92EE-810C35BA0BAA}" presName="thickLine" presStyleLbl="alignNode1" presStyleIdx="4" presStyleCnt="5"/>
      <dgm:spPr/>
    </dgm:pt>
    <dgm:pt modelId="{24805F0D-A7B1-45E5-A724-5E93B7D6648B}" type="pres">
      <dgm:prSet presAssocID="{5FD027F1-AF22-4EAC-92EE-810C35BA0BAA}" presName="horz1" presStyleCnt="0"/>
      <dgm:spPr/>
    </dgm:pt>
    <dgm:pt modelId="{8140B965-F74B-41D4-B491-07607E43BC5A}" type="pres">
      <dgm:prSet presAssocID="{5FD027F1-AF22-4EAC-92EE-810C35BA0BAA}" presName="tx1" presStyleLbl="revTx" presStyleIdx="4" presStyleCnt="5"/>
      <dgm:spPr/>
    </dgm:pt>
    <dgm:pt modelId="{025E44A5-B12C-4936-A7BF-F941E2C209D8}" type="pres">
      <dgm:prSet presAssocID="{5FD027F1-AF22-4EAC-92EE-810C35BA0BAA}" presName="vert1" presStyleCnt="0"/>
      <dgm:spPr/>
    </dgm:pt>
  </dgm:ptLst>
  <dgm:cxnLst>
    <dgm:cxn modelId="{168C0D1C-D646-486D-8E7B-C5C7477A45FE}" type="presOf" srcId="{5FD027F1-AF22-4EAC-92EE-810C35BA0BAA}" destId="{8140B965-F74B-41D4-B491-07607E43BC5A}" srcOrd="0" destOrd="0" presId="urn:microsoft.com/office/officeart/2008/layout/LinedList"/>
    <dgm:cxn modelId="{19E2B968-EA5E-4803-AB01-ABE5639491F1}" type="presOf" srcId="{344E0D87-AF88-4601-9319-49177F0A7711}" destId="{74C5778D-4869-4CF2-A873-2C4BF976AAC5}" srcOrd="0" destOrd="0" presId="urn:microsoft.com/office/officeart/2008/layout/LinedList"/>
    <dgm:cxn modelId="{B31D947A-DA6A-4254-9233-4879D01C726D}" type="presOf" srcId="{DDA9A2A9-33F0-459B-8CAF-69AEB76CEF12}" destId="{A78B620D-1207-4375-9F8E-1628EA5724CA}" srcOrd="0" destOrd="0" presId="urn:microsoft.com/office/officeart/2008/layout/LinedList"/>
    <dgm:cxn modelId="{8E988C84-6476-4CCF-86DC-BDD2F732DF14}" srcId="{A026CF23-9F09-4604-8467-16F2C49CCACC}" destId="{344E0D87-AF88-4601-9319-49177F0A7711}" srcOrd="1" destOrd="0" parTransId="{5FAC4544-FBFF-4B81-B680-A43B25A90E72}" sibTransId="{D2A5481C-BDBF-4FB8-835D-72E248FFE22B}"/>
    <dgm:cxn modelId="{5629DDAA-DC7E-4876-8F8C-EF5038908EFE}" type="presOf" srcId="{64486DA3-4FC3-46BE-A77F-1551AF29B8E6}" destId="{31529B35-C223-4703-906E-AAB8D6DB02B7}" srcOrd="0" destOrd="0" presId="urn:microsoft.com/office/officeart/2008/layout/LinedList"/>
    <dgm:cxn modelId="{B49E82BB-1DFA-4E89-9CFE-E3326D3542BA}" type="presOf" srcId="{A026CF23-9F09-4604-8467-16F2C49CCACC}" destId="{7F494729-8859-4840-911F-9974B54224BA}" srcOrd="0" destOrd="0" presId="urn:microsoft.com/office/officeart/2008/layout/LinedList"/>
    <dgm:cxn modelId="{AAE898CD-2994-4F43-B760-B5A11599B5D7}" srcId="{A026CF23-9F09-4604-8467-16F2C49CCACC}" destId="{64486DA3-4FC3-46BE-A77F-1551AF29B8E6}" srcOrd="2" destOrd="0" parTransId="{D50FFD2F-17C4-4855-AEEA-59AEDF7162B3}" sibTransId="{23E47051-0519-41AB-AC13-2F1CFC15C6AA}"/>
    <dgm:cxn modelId="{BA8783D6-211C-47EF-8F82-0F04ABCFBBD2}" srcId="{A026CF23-9F09-4604-8467-16F2C49CCACC}" destId="{DDA9A2A9-33F0-459B-8CAF-69AEB76CEF12}" srcOrd="3" destOrd="0" parTransId="{D99D9CAD-468A-4A03-A94C-3EE63A50207A}" sibTransId="{48655120-C340-4D70-9769-A3628D80E06B}"/>
    <dgm:cxn modelId="{D62000D9-5CE2-429C-A9F1-894D0E102EBF}" srcId="{A026CF23-9F09-4604-8467-16F2C49CCACC}" destId="{57385298-1FCD-4C43-987F-87CF7D58F606}" srcOrd="0" destOrd="0" parTransId="{1C8F280A-E34D-4208-9A51-E54F65B03244}" sibTransId="{E15D790A-7DB6-4EFD-BF68-F03912F953FA}"/>
    <dgm:cxn modelId="{4D78FFF4-C299-484B-AAE8-D1914C44E4A2}" srcId="{A026CF23-9F09-4604-8467-16F2C49CCACC}" destId="{5FD027F1-AF22-4EAC-92EE-810C35BA0BAA}" srcOrd="4" destOrd="0" parTransId="{D8B26E7D-CACE-47D4-BD14-4B7689D6BDD2}" sibTransId="{F32F98C1-D683-4D51-AF71-3736FA8CCCAD}"/>
    <dgm:cxn modelId="{F94D70F7-A00F-4678-AB7C-989F867814F4}" type="presOf" srcId="{57385298-1FCD-4C43-987F-87CF7D58F606}" destId="{84A9E83A-2A8D-4F87-993A-931A323D7C4F}" srcOrd="0" destOrd="0" presId="urn:microsoft.com/office/officeart/2008/layout/LinedList"/>
    <dgm:cxn modelId="{CD268DBF-A2B8-4AE9-8A75-3A5F63F88D4C}" type="presParOf" srcId="{7F494729-8859-4840-911F-9974B54224BA}" destId="{742176EA-22A1-466A-8192-235F70F8925B}" srcOrd="0" destOrd="0" presId="urn:microsoft.com/office/officeart/2008/layout/LinedList"/>
    <dgm:cxn modelId="{B306AB60-74D2-4838-A311-CA390A254C12}" type="presParOf" srcId="{7F494729-8859-4840-911F-9974B54224BA}" destId="{4C96CCE4-040C-4041-80CE-0A1086A0D89A}" srcOrd="1" destOrd="0" presId="urn:microsoft.com/office/officeart/2008/layout/LinedList"/>
    <dgm:cxn modelId="{B5B4F12B-B3D4-435F-B26D-87AF26CA16D5}" type="presParOf" srcId="{4C96CCE4-040C-4041-80CE-0A1086A0D89A}" destId="{84A9E83A-2A8D-4F87-993A-931A323D7C4F}" srcOrd="0" destOrd="0" presId="urn:microsoft.com/office/officeart/2008/layout/LinedList"/>
    <dgm:cxn modelId="{FE7CE73E-00DA-4E66-8BE6-36A33E30E24C}" type="presParOf" srcId="{4C96CCE4-040C-4041-80CE-0A1086A0D89A}" destId="{F29C4C23-FFD5-4E49-A0A5-CD5E1685743A}" srcOrd="1" destOrd="0" presId="urn:microsoft.com/office/officeart/2008/layout/LinedList"/>
    <dgm:cxn modelId="{CF1E969E-CBF1-4073-8C15-AFBA8209C599}" type="presParOf" srcId="{7F494729-8859-4840-911F-9974B54224BA}" destId="{25D45ADB-B8B3-4DD9-9E63-C23865216492}" srcOrd="2" destOrd="0" presId="urn:microsoft.com/office/officeart/2008/layout/LinedList"/>
    <dgm:cxn modelId="{0DBBA143-DCBE-4E05-A43B-666C56607E79}" type="presParOf" srcId="{7F494729-8859-4840-911F-9974B54224BA}" destId="{BF5E6594-EDC9-4C77-A6F1-72615B9A2422}" srcOrd="3" destOrd="0" presId="urn:microsoft.com/office/officeart/2008/layout/LinedList"/>
    <dgm:cxn modelId="{3DEC74B0-F558-41C1-926A-5524500D1613}" type="presParOf" srcId="{BF5E6594-EDC9-4C77-A6F1-72615B9A2422}" destId="{74C5778D-4869-4CF2-A873-2C4BF976AAC5}" srcOrd="0" destOrd="0" presId="urn:microsoft.com/office/officeart/2008/layout/LinedList"/>
    <dgm:cxn modelId="{A433DA6C-7EBC-4B38-B73D-41564DC100FD}" type="presParOf" srcId="{BF5E6594-EDC9-4C77-A6F1-72615B9A2422}" destId="{0445611F-D5B8-4D1A-990E-0D4571FB56D5}" srcOrd="1" destOrd="0" presId="urn:microsoft.com/office/officeart/2008/layout/LinedList"/>
    <dgm:cxn modelId="{B91A7C06-7F58-4E3D-8CB9-9802D1F44A16}" type="presParOf" srcId="{7F494729-8859-4840-911F-9974B54224BA}" destId="{1B3A0781-931C-4FF4-9EA3-8D33E38729C7}" srcOrd="4" destOrd="0" presId="urn:microsoft.com/office/officeart/2008/layout/LinedList"/>
    <dgm:cxn modelId="{C07690C4-CDB9-4540-BCEC-9B975A19CD67}" type="presParOf" srcId="{7F494729-8859-4840-911F-9974B54224BA}" destId="{BDC3687E-3E84-4639-AB12-8CF8D9DF33C6}" srcOrd="5" destOrd="0" presId="urn:microsoft.com/office/officeart/2008/layout/LinedList"/>
    <dgm:cxn modelId="{C4C86E9B-AF9D-4206-A03E-48ED2ECC9304}" type="presParOf" srcId="{BDC3687E-3E84-4639-AB12-8CF8D9DF33C6}" destId="{31529B35-C223-4703-906E-AAB8D6DB02B7}" srcOrd="0" destOrd="0" presId="urn:microsoft.com/office/officeart/2008/layout/LinedList"/>
    <dgm:cxn modelId="{B807C1EF-6070-4362-ABE4-D6D4C1FB7F96}" type="presParOf" srcId="{BDC3687E-3E84-4639-AB12-8CF8D9DF33C6}" destId="{0E160786-B53D-40F2-AA78-A6D996D08550}" srcOrd="1" destOrd="0" presId="urn:microsoft.com/office/officeart/2008/layout/LinedList"/>
    <dgm:cxn modelId="{FD9EC1AE-2C8B-46FF-B3AE-78AA0F62152F}" type="presParOf" srcId="{7F494729-8859-4840-911F-9974B54224BA}" destId="{CE625961-CF2C-47C4-8B55-0DED353D662E}" srcOrd="6" destOrd="0" presId="urn:microsoft.com/office/officeart/2008/layout/LinedList"/>
    <dgm:cxn modelId="{2F80BF9E-BFDB-47D1-A3F0-BEC47603633D}" type="presParOf" srcId="{7F494729-8859-4840-911F-9974B54224BA}" destId="{BA5622BE-41AC-4886-9441-7501E021FB5B}" srcOrd="7" destOrd="0" presId="urn:microsoft.com/office/officeart/2008/layout/LinedList"/>
    <dgm:cxn modelId="{67882408-CC8F-41CF-B60E-869B919B4976}" type="presParOf" srcId="{BA5622BE-41AC-4886-9441-7501E021FB5B}" destId="{A78B620D-1207-4375-9F8E-1628EA5724CA}" srcOrd="0" destOrd="0" presId="urn:microsoft.com/office/officeart/2008/layout/LinedList"/>
    <dgm:cxn modelId="{D21DBB9A-C66A-4937-BAAA-26E2AE9EC982}" type="presParOf" srcId="{BA5622BE-41AC-4886-9441-7501E021FB5B}" destId="{BA354763-1B81-42F5-9C74-370FF727A3FD}" srcOrd="1" destOrd="0" presId="urn:microsoft.com/office/officeart/2008/layout/LinedList"/>
    <dgm:cxn modelId="{4E4B2F1B-4007-40E5-B699-8D0CF08FB094}" type="presParOf" srcId="{7F494729-8859-4840-911F-9974B54224BA}" destId="{DCE63705-D649-42F1-82CB-64453FC6F96C}" srcOrd="8" destOrd="0" presId="urn:microsoft.com/office/officeart/2008/layout/LinedList"/>
    <dgm:cxn modelId="{871C95B0-D2AD-4BFA-97EF-3A931A33FB83}" type="presParOf" srcId="{7F494729-8859-4840-911F-9974B54224BA}" destId="{24805F0D-A7B1-45E5-A724-5E93B7D6648B}" srcOrd="9" destOrd="0" presId="urn:microsoft.com/office/officeart/2008/layout/LinedList"/>
    <dgm:cxn modelId="{09CDE5A1-C48C-4D7A-945E-3E1373DFC30F}" type="presParOf" srcId="{24805F0D-A7B1-45E5-A724-5E93B7D6648B}" destId="{8140B965-F74B-41D4-B491-07607E43BC5A}" srcOrd="0" destOrd="0" presId="urn:microsoft.com/office/officeart/2008/layout/LinedList"/>
    <dgm:cxn modelId="{7BCC4E84-C5EC-495E-A3F9-ED0DB962F429}" type="presParOf" srcId="{24805F0D-A7B1-45E5-A724-5E93B7D6648B}" destId="{025E44A5-B12C-4936-A7BF-F941E2C209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9DDA3-9D77-401D-AA58-F79FA3ABFA8C}">
      <dsp:nvSpPr>
        <dsp:cNvPr id="0" name=""/>
        <dsp:cNvSpPr/>
      </dsp:nvSpPr>
      <dsp:spPr>
        <a:xfrm>
          <a:off x="0" y="8172"/>
          <a:ext cx="8136904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kern="1200" dirty="0"/>
            <a:t>Προσβασιμότητα Πελατών (κόστος αποστολής και αξία </a:t>
          </a:r>
          <a:r>
            <a:rPr lang="el-GR" sz="2000" b="0" i="0" kern="1200" dirty="0" err="1"/>
            <a:t>προιόντος</a:t>
          </a:r>
          <a:r>
            <a:rPr lang="el-GR" sz="2000" b="0" i="0" kern="1200" dirty="0"/>
            <a:t>)</a:t>
          </a:r>
          <a:endParaRPr lang="en-US" sz="2000" kern="1200" dirty="0"/>
        </a:p>
      </dsp:txBody>
      <dsp:txXfrm>
        <a:off x="39295" y="47467"/>
        <a:ext cx="8058314" cy="726370"/>
      </dsp:txXfrm>
    </dsp:sp>
    <dsp:sp modelId="{87867239-AABD-486F-8229-D839B7285DF8}">
      <dsp:nvSpPr>
        <dsp:cNvPr id="0" name=""/>
        <dsp:cNvSpPr/>
      </dsp:nvSpPr>
      <dsp:spPr>
        <a:xfrm>
          <a:off x="0" y="936972"/>
          <a:ext cx="8136904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kern="1200" dirty="0"/>
            <a:t>Συνθήκες Επιχειρηματικού Περιβάλλοντος (διατάξεις πολεοδομικού σχεδιασμού)</a:t>
          </a:r>
          <a:endParaRPr lang="en-US" sz="2000" kern="1200" dirty="0"/>
        </a:p>
      </dsp:txBody>
      <dsp:txXfrm>
        <a:off x="39295" y="976267"/>
        <a:ext cx="8058314" cy="726370"/>
      </dsp:txXfrm>
    </dsp:sp>
    <dsp:sp modelId="{C11F6885-0B7C-4FCD-B3EB-78CA0D36AE2C}">
      <dsp:nvSpPr>
        <dsp:cNvPr id="0" name=""/>
        <dsp:cNvSpPr/>
      </dsp:nvSpPr>
      <dsp:spPr>
        <a:xfrm>
          <a:off x="0" y="1865772"/>
          <a:ext cx="8136904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kern="1200" dirty="0"/>
            <a:t>Διαθεσιμότητα πόρων (οδικά δίκτυα – εγγύτητα)</a:t>
          </a:r>
          <a:endParaRPr lang="en-US" sz="2000" kern="1200" dirty="0"/>
        </a:p>
      </dsp:txBody>
      <dsp:txXfrm>
        <a:off x="39295" y="1905067"/>
        <a:ext cx="8058314" cy="726370"/>
      </dsp:txXfrm>
    </dsp:sp>
    <dsp:sp modelId="{64797AF2-DB85-42A8-B8E8-EA524409D972}">
      <dsp:nvSpPr>
        <dsp:cNvPr id="0" name=""/>
        <dsp:cNvSpPr/>
      </dsp:nvSpPr>
      <dsp:spPr>
        <a:xfrm>
          <a:off x="0" y="2773854"/>
          <a:ext cx="8136904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kern="1200" dirty="0"/>
            <a:t>Προσωπική Προτίμηση του Επιχειρηματία (οικειότητα – διασυνδέσεις σε μια περιοχή)</a:t>
          </a:r>
          <a:endParaRPr lang="en-US" sz="2000" kern="1200" dirty="0"/>
        </a:p>
      </dsp:txBody>
      <dsp:txXfrm>
        <a:off x="39295" y="2813149"/>
        <a:ext cx="8058314" cy="726370"/>
      </dsp:txXfrm>
    </dsp:sp>
    <dsp:sp modelId="{0678A769-5940-4CA9-9DE1-5FBAF8C6ABD1}">
      <dsp:nvSpPr>
        <dsp:cNvPr id="0" name=""/>
        <dsp:cNvSpPr/>
      </dsp:nvSpPr>
      <dsp:spPr>
        <a:xfrm>
          <a:off x="0" y="3723372"/>
          <a:ext cx="8136904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kern="1200" dirty="0"/>
            <a:t>Διαθεσιμότητα χώρων και έσοδα (μίσθωση ή αγορά ή εκκολαπτήρια επιχειρήσεων)</a:t>
          </a:r>
          <a:endParaRPr lang="en-US" sz="2000" kern="1200" dirty="0"/>
        </a:p>
      </dsp:txBody>
      <dsp:txXfrm>
        <a:off x="39295" y="3762667"/>
        <a:ext cx="8058314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176EA-22A1-466A-8192-235F70F8925B}">
      <dsp:nvSpPr>
        <dsp:cNvPr id="0" name=""/>
        <dsp:cNvSpPr/>
      </dsp:nvSpPr>
      <dsp:spPr>
        <a:xfrm>
          <a:off x="0" y="2478"/>
          <a:ext cx="47934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9E83A-2A8D-4F87-993A-931A323D7C4F}">
      <dsp:nvSpPr>
        <dsp:cNvPr id="0" name=""/>
        <dsp:cNvSpPr/>
      </dsp:nvSpPr>
      <dsp:spPr>
        <a:xfrm>
          <a:off x="0" y="2478"/>
          <a:ext cx="4793456" cy="94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0" i="0" kern="1200"/>
            <a:t>Γειτονιά – ποιοι είναι οι γείτονες</a:t>
          </a:r>
          <a:endParaRPr lang="en-US" sz="2300" kern="1200"/>
        </a:p>
      </dsp:txBody>
      <dsp:txXfrm>
        <a:off x="0" y="2478"/>
        <a:ext cx="4793456" cy="947601"/>
      </dsp:txXfrm>
    </dsp:sp>
    <dsp:sp modelId="{25D45ADB-B8B3-4DD9-9E63-C23865216492}">
      <dsp:nvSpPr>
        <dsp:cNvPr id="0" name=""/>
        <dsp:cNvSpPr/>
      </dsp:nvSpPr>
      <dsp:spPr>
        <a:xfrm>
          <a:off x="0" y="950079"/>
          <a:ext cx="47934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5778D-4869-4CF2-A873-2C4BF976AAC5}">
      <dsp:nvSpPr>
        <dsp:cNvPr id="0" name=""/>
        <dsp:cNvSpPr/>
      </dsp:nvSpPr>
      <dsp:spPr>
        <a:xfrm>
          <a:off x="0" y="950079"/>
          <a:ext cx="4793456" cy="94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0" i="0" kern="1200" dirty="0"/>
            <a:t>Ασφάλεια και προστασία</a:t>
          </a:r>
          <a:endParaRPr lang="en-US" sz="2300" kern="1200" dirty="0"/>
        </a:p>
      </dsp:txBody>
      <dsp:txXfrm>
        <a:off x="0" y="950079"/>
        <a:ext cx="4793456" cy="947601"/>
      </dsp:txXfrm>
    </dsp:sp>
    <dsp:sp modelId="{1B3A0781-931C-4FF4-9EA3-8D33E38729C7}">
      <dsp:nvSpPr>
        <dsp:cNvPr id="0" name=""/>
        <dsp:cNvSpPr/>
      </dsp:nvSpPr>
      <dsp:spPr>
        <a:xfrm>
          <a:off x="0" y="1897680"/>
          <a:ext cx="47934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9B35-C223-4703-906E-AAB8D6DB02B7}">
      <dsp:nvSpPr>
        <dsp:cNvPr id="0" name=""/>
        <dsp:cNvSpPr/>
      </dsp:nvSpPr>
      <dsp:spPr>
        <a:xfrm>
          <a:off x="0" y="1897680"/>
          <a:ext cx="4784098" cy="1686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0" i="0" kern="1200" dirty="0"/>
            <a:t>Υπηρεσίες – υποδομές του δήμου (</a:t>
          </a:r>
          <a:r>
            <a:rPr lang="el-GR" sz="2300" b="0" i="0" kern="1200" dirty="0" err="1"/>
            <a:t>π.χ</a:t>
          </a:r>
          <a:r>
            <a:rPr lang="el-GR" sz="2300" b="0" i="0" kern="1200" dirty="0"/>
            <a:t> υπηρεσίες συγκομιδής </a:t>
          </a:r>
          <a:r>
            <a:rPr lang="el-GR" sz="2300" b="0" i="0" kern="1200" dirty="0" err="1"/>
            <a:t>απορριμάτων</a:t>
          </a:r>
          <a:r>
            <a:rPr lang="el-GR" sz="2300" b="0" i="0" kern="1200" dirty="0"/>
            <a:t>) </a:t>
          </a:r>
          <a:endParaRPr lang="en-US" sz="2300" kern="1200" dirty="0"/>
        </a:p>
      </dsp:txBody>
      <dsp:txXfrm>
        <a:off x="0" y="1897680"/>
        <a:ext cx="4784098" cy="1686806"/>
      </dsp:txXfrm>
    </dsp:sp>
    <dsp:sp modelId="{CE625961-CF2C-47C4-8B55-0DED353D662E}">
      <dsp:nvSpPr>
        <dsp:cNvPr id="0" name=""/>
        <dsp:cNvSpPr/>
      </dsp:nvSpPr>
      <dsp:spPr>
        <a:xfrm>
          <a:off x="0" y="3584487"/>
          <a:ext cx="47934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620D-1207-4375-9F8E-1628EA5724CA}">
      <dsp:nvSpPr>
        <dsp:cNvPr id="0" name=""/>
        <dsp:cNvSpPr/>
      </dsp:nvSpPr>
      <dsp:spPr>
        <a:xfrm>
          <a:off x="0" y="3584487"/>
          <a:ext cx="4793456" cy="94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0" i="0" kern="1200"/>
            <a:t>Η τύχη των προηγούμενων ενοικιαστών στη δεδομένη θέση</a:t>
          </a:r>
          <a:endParaRPr lang="en-US" sz="2300" kern="1200"/>
        </a:p>
      </dsp:txBody>
      <dsp:txXfrm>
        <a:off x="0" y="3584487"/>
        <a:ext cx="4793456" cy="947601"/>
      </dsp:txXfrm>
    </dsp:sp>
    <dsp:sp modelId="{DCE63705-D649-42F1-82CB-64453FC6F96C}">
      <dsp:nvSpPr>
        <dsp:cNvPr id="0" name=""/>
        <dsp:cNvSpPr/>
      </dsp:nvSpPr>
      <dsp:spPr>
        <a:xfrm>
          <a:off x="0" y="4532088"/>
          <a:ext cx="47934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0B965-F74B-41D4-B491-07607E43BC5A}">
      <dsp:nvSpPr>
        <dsp:cNvPr id="0" name=""/>
        <dsp:cNvSpPr/>
      </dsp:nvSpPr>
      <dsp:spPr>
        <a:xfrm>
          <a:off x="0" y="4532088"/>
          <a:ext cx="4793456" cy="94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0" i="0" kern="1200"/>
            <a:t>Στάδιο κύκλου ζωής της τοποθεσίας</a:t>
          </a:r>
          <a:endParaRPr lang="en-US" sz="2300" kern="1200"/>
        </a:p>
      </dsp:txBody>
      <dsp:txXfrm>
        <a:off x="0" y="4532088"/>
        <a:ext cx="4793456" cy="94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F4BF-C2E3-4010-A39C-4B7C9E48EE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C79D-BA1E-4788-99A3-10219790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Λήψης αδειών, σύναψη συμβάσεων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2C79D-BA1E-4788-99A3-102197903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9719C1-EF58-4D2F-AD3C-9CC0CE79B228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907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15439-3EC3-433A-8F07-72D567A788A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420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15439-3EC3-433A-8F07-72D567A788A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91386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15439-3EC3-433A-8F07-72D567A788A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7951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15439-3EC3-433A-8F07-72D567A788A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8780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15439-3EC3-433A-8F07-72D567A788A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931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15439-3EC3-433A-8F07-72D567A788A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522976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5BDFE22-22F1-45FE-86EC-A5485CB4406A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4086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3710368-8DDC-4AE1-A253-854031B1F5E7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56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15439-3EC3-433A-8F07-72D567A788A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8867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1EF85D-16A4-4E66-9A9B-43A2CD24425E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190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148E50-4433-4EBB-92E1-0BF0B142603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7758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8EEBCEA-85AF-406B-B0FC-8DBA34E76F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7169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2D92A7-D7B4-4A51-AD86-98D62DF97CE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5313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15439-3EC3-433A-8F07-72D567A788A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972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A0C646B-7B83-4365-B020-EF060536138E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5823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56CE114-B240-4FC1-BFE6-966BFE8666F2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3111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25/5/2022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0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vue.com/" TargetMode="External"/><Relationship Id="rId2" Type="http://schemas.openxmlformats.org/officeDocument/2006/relationships/hyperlink" Target="https://www.pitneybowes.com/us/location-intelligence/geographic-information-systems/mapinfo-pr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election.com/" TargetMode="External"/><Relationship Id="rId4" Type="http://schemas.openxmlformats.org/officeDocument/2006/relationships/hyperlink" Target="https://www.piinpoint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0DBE754-6827-4577-AFCC-BAA2FB4F82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84715" y="1488129"/>
            <a:ext cx="7200404" cy="3024336"/>
          </a:xfrm>
        </p:spPr>
        <p:txBody>
          <a:bodyPr/>
          <a:lstStyle/>
          <a:p>
            <a:pPr algn="ctr"/>
            <a:br>
              <a:rPr lang="el-GR" altLang="el-GR" sz="3200" dirty="0"/>
            </a:br>
            <a:br>
              <a:rPr lang="el-GR" altLang="el-GR" sz="2000" b="1" dirty="0"/>
            </a:br>
            <a:br>
              <a:rPr lang="el-GR" altLang="el-GR" sz="2000" b="1" dirty="0"/>
            </a:br>
            <a:br>
              <a:rPr lang="el-GR" altLang="el-GR" sz="2000" b="1" dirty="0"/>
            </a:br>
            <a:br>
              <a:rPr lang="el-GR" altLang="el-GR" sz="3200" b="1" dirty="0"/>
            </a:br>
            <a:r>
              <a:rPr lang="el-GR" altLang="el-GR" sz="3200" b="1" dirty="0"/>
              <a:t>Ενότητες</a:t>
            </a:r>
            <a:br>
              <a:rPr lang="el-GR" altLang="el-GR" sz="3200" dirty="0"/>
            </a:br>
            <a:r>
              <a:rPr lang="el-GR" altLang="el-GR" sz="2800" dirty="0"/>
              <a:t>Δημιουργία στρατηγικών συμμαχιών – Το σχέδιο εγκατάστασης</a:t>
            </a:r>
            <a:endParaRPr lang="el-GR" altLang="el-GR" sz="32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EAE2091-D62F-4197-AFD9-30E5AAB941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8361" y="5307828"/>
            <a:ext cx="6912372" cy="973509"/>
          </a:xfrm>
        </p:spPr>
        <p:txBody>
          <a:bodyPr>
            <a:normAutofit/>
          </a:bodyPr>
          <a:lstStyle/>
          <a:p>
            <a:pPr marL="63500" eaLnBrk="1" hangingPunct="1"/>
            <a:endParaRPr lang="el-GR" altLang="el-GR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3500" algn="ctr" eaLnBrk="1" hangingPunct="1"/>
            <a:r>
              <a:rPr lang="el-GR" altLang="el-GR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Δρ. </a:t>
            </a:r>
            <a:r>
              <a:rPr lang="el-GR" altLang="el-GR" sz="20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ναουμ</a:t>
            </a:r>
            <a:r>
              <a:rPr lang="el-GR" altLang="el-GR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l-GR" altLang="el-GR" sz="20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Μυλωνασ</a:t>
            </a:r>
            <a:endParaRPr lang="el-GR" altLang="el-GR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D8B6A5D-EBCD-4ED7-8A41-103F6162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719C1-EF58-4D2F-AD3C-9CC0CE79B228}" type="slidenum">
              <a:rPr kumimoji="0" lang="el-GR" altLang="el-G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altLang="el-G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A31D5-3E84-4E30-B91F-773F4B26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2696"/>
            <a:ext cx="6619244" cy="1080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EBEBEB"/>
                </a:solidFill>
              </a:rPr>
              <a:t>Βασικοί παράγοντες στην επιλογή σωστής τοποθεσίας</a:t>
            </a:r>
            <a:endParaRPr lang="en-US" sz="2400" dirty="0">
              <a:solidFill>
                <a:srgbClr val="EBEBEB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879459D-E393-4EE3-894E-F87F6A863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984352"/>
              </p:ext>
            </p:extLst>
          </p:nvPr>
        </p:nvGraphicFramePr>
        <p:xfrm>
          <a:off x="467544" y="2132856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33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285059" y="402165"/>
            <a:ext cx="454143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15324" y="2958541"/>
            <a:ext cx="6053670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52FA4E2-0374-40CF-99F6-2E0E1AB7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l-GR" sz="2700">
                <a:solidFill>
                  <a:srgbClr val="EBEBEB"/>
                </a:solidFill>
              </a:rPr>
              <a:t>Άλλοι  παράγοντες στην επιλογή σωστής τοποθεσίας</a:t>
            </a:r>
            <a:endParaRPr lang="en-US" sz="2700">
              <a:solidFill>
                <a:srgbClr val="EBEBE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582DF671-7A55-4A37-ACD7-DAD5DB240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081031"/>
              </p:ext>
            </p:extLst>
          </p:nvPr>
        </p:nvGraphicFramePr>
        <p:xfrm>
          <a:off x="3895725" y="973667"/>
          <a:ext cx="4793456" cy="548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255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A92337-BFE2-4ABC-A380-24A2B614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833072"/>
            <a:ext cx="6345260" cy="709865"/>
          </a:xfrm>
        </p:spPr>
        <p:txBody>
          <a:bodyPr/>
          <a:lstStyle/>
          <a:p>
            <a:r>
              <a:rPr lang="el-GR" dirty="0"/>
              <a:t>Λογισμικά για προσβασιμότητα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BB000F-AE5D-4E2D-855F-1D00CCFD6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48880"/>
            <a:ext cx="7488832" cy="4176464"/>
          </a:xfrm>
        </p:spPr>
        <p:txBody>
          <a:bodyPr>
            <a:normAutofit/>
          </a:bodyPr>
          <a:lstStyle/>
          <a:p>
            <a:r>
              <a:rPr lang="en-US" sz="2000" dirty="0"/>
              <a:t>MapInfo </a:t>
            </a:r>
            <a:r>
              <a:rPr lang="en-US" sz="2000" dirty="0" err="1"/>
              <a:t>AnySite</a:t>
            </a:r>
            <a:r>
              <a:rPr lang="en-US" sz="2000" dirty="0"/>
              <a:t> Pro (</a:t>
            </a:r>
            <a:r>
              <a:rPr lang="en-US" sz="2000" dirty="0">
                <a:hlinkClick r:id="rId2"/>
              </a:rPr>
              <a:t>https://www.pitneybowes.com/us/location-intelligence/geographic-information-systems/mapinfo-pro.html</a:t>
            </a:r>
            <a:r>
              <a:rPr lang="en-US" sz="2000" dirty="0"/>
              <a:t>) </a:t>
            </a:r>
          </a:p>
          <a:p>
            <a:r>
              <a:rPr lang="en-US" sz="2000" dirty="0" err="1"/>
              <a:t>i</a:t>
            </a:r>
            <a:r>
              <a:rPr lang="en-US" sz="2000" dirty="0"/>
              <a:t>-SITE – Geo Vue (</a:t>
            </a:r>
            <a:r>
              <a:rPr lang="en-US" sz="2000" dirty="0">
                <a:hlinkClick r:id="rId3"/>
              </a:rPr>
              <a:t>http://www.geovue.com/</a:t>
            </a:r>
            <a:r>
              <a:rPr lang="en-US" sz="2000" dirty="0"/>
              <a:t>) </a:t>
            </a:r>
          </a:p>
          <a:p>
            <a:r>
              <a:rPr lang="en-US" sz="2000" dirty="0" err="1"/>
              <a:t>Piin</a:t>
            </a:r>
            <a:r>
              <a:rPr lang="en-US" sz="2000" dirty="0"/>
              <a:t> Point (</a:t>
            </a:r>
            <a:r>
              <a:rPr lang="en-US" sz="2000" dirty="0">
                <a:hlinkClick r:id="rId4"/>
              </a:rPr>
              <a:t>https://www.piinpoint.com/</a:t>
            </a:r>
            <a:r>
              <a:rPr lang="en-US" sz="2000" dirty="0"/>
              <a:t> 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l-GR" sz="2000" dirty="0"/>
              <a:t>και το περιοδικό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Site Selection (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https://siteselection.com/</a:t>
            </a:r>
            <a:r>
              <a:rPr lang="en-US" sz="2000" dirty="0">
                <a:solidFill>
                  <a:schemeClr val="tx1"/>
                </a:solidFill>
              </a:rPr>
              <a:t>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984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2124A8-1629-427C-B1FA-C2197B0E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620688"/>
            <a:ext cx="6345260" cy="1224136"/>
          </a:xfrm>
        </p:spPr>
        <p:txBody>
          <a:bodyPr/>
          <a:lstStyle/>
          <a:p>
            <a:r>
              <a:rPr lang="el-GR" sz="2800" dirty="0"/>
              <a:t>Προκλήσεις στον σχεδιασμό των φυσικών εγκαταστάσεων</a:t>
            </a:r>
            <a:endParaRPr lang="en-US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1906F0-5D80-4A71-AFAD-1934A34B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0" y="2276872"/>
            <a:ext cx="7161943" cy="4320480"/>
          </a:xfrm>
        </p:spPr>
        <p:txBody>
          <a:bodyPr>
            <a:normAutofit/>
          </a:bodyPr>
          <a:lstStyle/>
          <a:p>
            <a:r>
              <a:rPr lang="el-GR" sz="2000" dirty="0"/>
              <a:t>Εξαρτώνται πάντα όπως τις λειτουργικές απαιτήσεις και το  είδος της επιχείρησης</a:t>
            </a:r>
          </a:p>
          <a:p>
            <a:r>
              <a:rPr lang="el-GR" sz="2000" dirty="0"/>
              <a:t>Κάποια συνηθισμένα κριτήρια:</a:t>
            </a:r>
          </a:p>
          <a:p>
            <a:pPr lvl="1"/>
            <a:r>
              <a:rPr lang="el-GR" sz="1800" dirty="0"/>
              <a:t>Ηλικία – κατάσταση κτιρίου / ακινήτου</a:t>
            </a:r>
          </a:p>
          <a:p>
            <a:pPr lvl="1"/>
            <a:r>
              <a:rPr lang="el-GR" sz="1800" dirty="0"/>
              <a:t>Πιθανούς κινδύνους πυρκαγιάς</a:t>
            </a:r>
          </a:p>
          <a:p>
            <a:pPr lvl="1"/>
            <a:r>
              <a:rPr lang="el-GR" sz="1800" dirty="0"/>
              <a:t>Ποιότητα συστημάτων θέρμανσης και κλιματισμού</a:t>
            </a:r>
          </a:p>
          <a:p>
            <a:pPr lvl="1"/>
            <a:r>
              <a:rPr lang="el-GR" sz="1800" dirty="0"/>
              <a:t>Επάρκεια εγκαταστάσεων φωτισμού και τουαλετών</a:t>
            </a:r>
          </a:p>
          <a:p>
            <a:pPr lvl="1"/>
            <a:r>
              <a:rPr lang="el-GR" sz="1800" dirty="0"/>
              <a:t>Κατάλληλες εισόδους – εξόδους</a:t>
            </a:r>
          </a:p>
          <a:p>
            <a:pPr lvl="1"/>
            <a:r>
              <a:rPr lang="el-GR" sz="1800" dirty="0"/>
              <a:t>Άνεση και πρακτικότητα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89352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F5B632-755F-46FE-9D0A-3C9149C1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620688"/>
            <a:ext cx="6585879" cy="1224136"/>
          </a:xfrm>
        </p:spPr>
        <p:txBody>
          <a:bodyPr/>
          <a:lstStyle/>
          <a:p>
            <a:r>
              <a:rPr lang="el-GR" dirty="0"/>
              <a:t>Προκλήσεις στον εξοπλισμό των φυσικών εγκαταστάσεων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13A73B-63CF-49D2-A882-BD86684E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2" y="2564904"/>
            <a:ext cx="7704856" cy="4104456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accent1"/>
                </a:solidFill>
              </a:rPr>
              <a:t>Παραγωγικός Εξοπλισμός </a:t>
            </a:r>
            <a:r>
              <a:rPr lang="el-GR" sz="2000" dirty="0"/>
              <a:t>(για τις μεγάλες μονάδες)</a:t>
            </a:r>
          </a:p>
          <a:p>
            <a:pPr lvl="1"/>
            <a:r>
              <a:rPr lang="el-GR" sz="2000" dirty="0">
                <a:solidFill>
                  <a:schemeClr val="accent4"/>
                </a:solidFill>
              </a:rPr>
              <a:t>Εξοπλισμός γενικής χρήσης</a:t>
            </a:r>
            <a:r>
              <a:rPr lang="el-GR" sz="2000" dirty="0"/>
              <a:t>: μηχανήματα που επιτελούν λειτουργίες στη διαδικασία παραγωγής</a:t>
            </a:r>
          </a:p>
          <a:p>
            <a:pPr lvl="1"/>
            <a:r>
              <a:rPr lang="el-GR" sz="2000" dirty="0">
                <a:solidFill>
                  <a:schemeClr val="accent4"/>
                </a:solidFill>
              </a:rPr>
              <a:t>Εξοπλισμός ειδικής χρήσης</a:t>
            </a:r>
            <a:r>
              <a:rPr lang="el-GR" sz="2000" dirty="0"/>
              <a:t>: μηχανήματα που επιτελούν εξειδικευμένες λειτουργίες στη διαδικασία παραγωγής</a:t>
            </a:r>
          </a:p>
          <a:p>
            <a:r>
              <a:rPr lang="el-GR" sz="2000" dirty="0">
                <a:solidFill>
                  <a:schemeClr val="accent1"/>
                </a:solidFill>
              </a:rPr>
              <a:t>Εξοπλισμός Λιανικής Πώλησης </a:t>
            </a:r>
            <a:r>
              <a:rPr lang="el-GR" sz="2000" dirty="0"/>
              <a:t>(για </a:t>
            </a:r>
            <a:r>
              <a:rPr lang="el-GR" sz="2000" dirty="0" err="1"/>
              <a:t>ΜμΕ</a:t>
            </a:r>
            <a:r>
              <a:rPr lang="el-GR" sz="2000" dirty="0"/>
              <a:t> μονάδες)</a:t>
            </a:r>
          </a:p>
          <a:p>
            <a:r>
              <a:rPr lang="el-GR" sz="2000" dirty="0">
                <a:solidFill>
                  <a:schemeClr val="accent1"/>
                </a:solidFill>
              </a:rPr>
              <a:t>Εξοπλισμός Γραφείου </a:t>
            </a:r>
            <a:r>
              <a:rPr lang="el-GR" sz="2000" dirty="0"/>
              <a:t>(για μικρές επιχειρήσεις παροχής υπηρεσιών)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238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867A88-9BD4-4964-82C7-B23A001A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620688"/>
            <a:ext cx="6729895" cy="1222648"/>
          </a:xfrm>
        </p:spPr>
        <p:txBody>
          <a:bodyPr/>
          <a:lstStyle/>
          <a:p>
            <a:r>
              <a:rPr lang="el-GR" dirty="0"/>
              <a:t>Η εγκατάσταση μιας </a:t>
            </a:r>
            <a:r>
              <a:rPr lang="el-GR" dirty="0" err="1"/>
              <a:t>νεας</a:t>
            </a:r>
            <a:r>
              <a:rPr lang="el-GR" dirty="0"/>
              <a:t> επιχείρησης στο σπίτι του/της επιχειρηματία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5C4610-9265-4B57-9F5E-A5028BAB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76872"/>
            <a:ext cx="79208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u="sng" dirty="0"/>
              <a:t>Πλεονεκτήματα:</a:t>
            </a:r>
          </a:p>
          <a:p>
            <a:r>
              <a:rPr lang="el-GR" sz="2000" dirty="0"/>
              <a:t>Γρήγορη και οικονομική έναρξη της επιχείρησης</a:t>
            </a:r>
          </a:p>
          <a:p>
            <a:r>
              <a:rPr lang="el-GR" sz="2000" dirty="0"/>
              <a:t>Ενασχόληση με κάτι ενδιαφέρον και παράλληλα έχουν κέρδη</a:t>
            </a:r>
          </a:p>
          <a:p>
            <a:r>
              <a:rPr lang="el-GR" sz="2000" dirty="0"/>
              <a:t>Καλύτερη ισορροπία στη σχέση απασχόληση – οικογένεια</a:t>
            </a:r>
          </a:p>
          <a:p>
            <a:r>
              <a:rPr lang="el-GR" sz="2000" dirty="0"/>
              <a:t>Εξοικονόμηση χρόνου και χρημάτων, περιορισμός καθημερινών μετακινήσεων</a:t>
            </a:r>
          </a:p>
          <a:p>
            <a:pPr marL="0" indent="0">
              <a:buNone/>
            </a:pPr>
            <a:r>
              <a:rPr lang="el-GR" sz="2000" u="sng" dirty="0"/>
              <a:t>Προβλήματα:</a:t>
            </a:r>
          </a:p>
          <a:p>
            <a:r>
              <a:rPr lang="el-GR" sz="2000" dirty="0"/>
              <a:t>Επαγγελματική Εικόνα</a:t>
            </a:r>
          </a:p>
          <a:p>
            <a:r>
              <a:rPr lang="el-GR" sz="2000" dirty="0"/>
              <a:t>Νομικά ζητήματα – περιορισμοί (πολεοδομικοί κανονισμοί, φορολογική έδρα, προβλήματα με ασφαλιστήρια συμβόλαια)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895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B47F15-751D-4B30-A749-F753AABE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7200800" cy="1078632"/>
          </a:xfrm>
        </p:spPr>
        <p:txBody>
          <a:bodyPr/>
          <a:lstStyle/>
          <a:p>
            <a:r>
              <a:rPr lang="el-GR" dirty="0"/>
              <a:t>Ηλεκτρονικό Εμπόριο – ανάπτυξη διαδικτυακής επιχείρησης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F80BFF-B218-43E6-9CFD-C0D3576C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420888"/>
            <a:ext cx="806489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Τα οφέλη του </a:t>
            </a:r>
            <a:r>
              <a:rPr lang="en-US" sz="2000" dirty="0">
                <a:solidFill>
                  <a:schemeClr val="tx1"/>
                </a:solidFill>
              </a:rPr>
              <a:t>e-commerce </a:t>
            </a:r>
            <a:r>
              <a:rPr lang="el-GR" sz="2000" dirty="0">
                <a:solidFill>
                  <a:schemeClr val="tx1"/>
                </a:solidFill>
              </a:rPr>
              <a:t>για τις νέες ή νεοφυείς επιχειρήσεις:</a:t>
            </a:r>
          </a:p>
          <a:p>
            <a:r>
              <a:rPr lang="el-GR" sz="2000" dirty="0"/>
              <a:t>Ο ανταγωνισμός με μεγάλες </a:t>
            </a:r>
            <a:r>
              <a:rPr lang="el-GR" sz="2000" b="1" dirty="0"/>
              <a:t>με πιο ισότιμους όρους</a:t>
            </a:r>
          </a:p>
          <a:p>
            <a:r>
              <a:rPr lang="el-GR" sz="2000" dirty="0"/>
              <a:t>Η </a:t>
            </a:r>
            <a:r>
              <a:rPr lang="el-GR" sz="2000" b="1" dirty="0"/>
              <a:t>επέκταση πέραν των τοπικών αγορών </a:t>
            </a:r>
            <a:r>
              <a:rPr lang="el-GR" sz="2000" dirty="0"/>
              <a:t>και πρόσβαση σε πελάτες σχεδόν οπουδήποτε</a:t>
            </a:r>
          </a:p>
          <a:p>
            <a:r>
              <a:rPr lang="el-GR" sz="2000" b="1" dirty="0"/>
              <a:t>Περιορισμός των προβλημάτων ρευστότητας</a:t>
            </a:r>
            <a:r>
              <a:rPr lang="el-GR" sz="2000" dirty="0"/>
              <a:t>, συμπιέζοντας τον κύκλο πωλήσεων, δηλαδή μειώνοντας τον χρόνο μεταξύ της παραλαβής μιας παραγγελίας και της μετατροπής της πώλησης σε μετρητά </a:t>
            </a:r>
          </a:p>
          <a:p>
            <a:pPr lvl="1"/>
            <a:r>
              <a:rPr lang="el-GR" sz="1800" dirty="0"/>
              <a:t>Πιστωτικές-χρεωστικές κάρτες </a:t>
            </a:r>
            <a:r>
              <a:rPr lang="el-GR" sz="1800" dirty="0">
                <a:sym typeface="Wingdings" panose="05000000000000000000" pitchFamily="2" charset="2"/>
              </a:rPr>
              <a:t> ταχύτερες πληρωμές και βελτιωμένες ταμειακές ροές</a:t>
            </a:r>
            <a:endParaRPr lang="el-GR" sz="1800" dirty="0"/>
          </a:p>
          <a:p>
            <a:endParaRPr lang="el-GR" sz="2000" dirty="0"/>
          </a:p>
          <a:p>
            <a:endParaRPr lang="el-GR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19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18288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5870955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4EE38C-2BB8-4F8B-BC23-A1486385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530" y="1825244"/>
            <a:ext cx="2477773" cy="25647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2400" dirty="0">
                <a:solidFill>
                  <a:schemeClr val="bg2"/>
                </a:solidFill>
              </a:rPr>
              <a:t>Επιχειρηματικά μοντέλα ηλεκτρονικού εμπορίου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9E6C6F1-5747-418E-BBA9-9FC16684A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41" y="1365950"/>
            <a:ext cx="5654422" cy="43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BA176B-EDAF-4E3B-A49A-A7F714A3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4" y="620688"/>
            <a:ext cx="6792340" cy="1224136"/>
          </a:xfrm>
        </p:spPr>
        <p:txBody>
          <a:bodyPr/>
          <a:lstStyle/>
          <a:p>
            <a:r>
              <a:rPr lang="el-GR" sz="2800" dirty="0"/>
              <a:t>Επιχειρηματικά μοντέλα ηλεκτρονικού εμπορίου</a:t>
            </a:r>
            <a:br>
              <a:rPr lang="el-GR" sz="2800" dirty="0"/>
            </a:br>
            <a:r>
              <a:rPr lang="el-GR" sz="2800" i="1" dirty="0"/>
              <a:t>Τύπος εξυπηρετούμενων πελατών</a:t>
            </a:r>
            <a:endParaRPr lang="en-US" sz="28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0B9493-66D6-4FE5-B452-DE234C2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04864"/>
            <a:ext cx="7992888" cy="4464496"/>
          </a:xfrm>
        </p:spPr>
        <p:txBody>
          <a:bodyPr>
            <a:normAutofit/>
          </a:bodyPr>
          <a:lstStyle/>
          <a:p>
            <a:r>
              <a:rPr lang="el-GR" sz="2000" dirty="0"/>
              <a:t>Μοντέλα επιχείρησης προς επιχείρηση (</a:t>
            </a:r>
            <a:r>
              <a:rPr lang="en-US" sz="2000" dirty="0"/>
              <a:t>B2B)</a:t>
            </a:r>
          </a:p>
          <a:p>
            <a:pPr lvl="1"/>
            <a:r>
              <a:rPr lang="el-GR" sz="1800" dirty="0"/>
              <a:t>Προβάλλονται λιγότερο, αλλά παράγουν πιο υψηλά χρηματικά ποσά</a:t>
            </a:r>
          </a:p>
          <a:p>
            <a:pPr lvl="1"/>
            <a:r>
              <a:rPr lang="el-GR" sz="1800" dirty="0"/>
              <a:t>Διαθέτουν εκτεταμένο δίκτυο πωλήσεων αλλά και συμβουλευτικές υπηρεσίες πληροφορικής</a:t>
            </a:r>
            <a:endParaRPr lang="en-US" sz="1800" dirty="0"/>
          </a:p>
          <a:p>
            <a:pPr lvl="1"/>
            <a:r>
              <a:rPr lang="en-US" sz="1800" dirty="0"/>
              <a:t>Outsourcing (</a:t>
            </a:r>
            <a:r>
              <a:rPr lang="el-GR" sz="1800" dirty="0" err="1"/>
              <a:t>π.χ</a:t>
            </a:r>
            <a:r>
              <a:rPr lang="el-GR" sz="1800" dirty="0"/>
              <a:t> </a:t>
            </a:r>
            <a:r>
              <a:rPr lang="en-US" sz="1800" dirty="0"/>
              <a:t>Guru.com, Freelancer.com)</a:t>
            </a:r>
            <a:endParaRPr lang="el-GR" sz="1800" dirty="0"/>
          </a:p>
          <a:p>
            <a:r>
              <a:rPr lang="el-GR" sz="2000" dirty="0"/>
              <a:t>Επιχείρηση προς καταναλωτή (</a:t>
            </a:r>
            <a:r>
              <a:rPr lang="en-US" sz="2000" dirty="0"/>
              <a:t>B2C)</a:t>
            </a:r>
          </a:p>
          <a:p>
            <a:pPr lvl="1"/>
            <a:r>
              <a:rPr lang="el-GR" sz="1800" dirty="0" err="1">
                <a:solidFill>
                  <a:schemeClr val="accent1"/>
                </a:solidFill>
              </a:rPr>
              <a:t>Αποδιαμεσολάβηση</a:t>
            </a:r>
            <a:r>
              <a:rPr lang="el-GR" sz="1800" dirty="0"/>
              <a:t> (</a:t>
            </a:r>
            <a:r>
              <a:rPr lang="en-US" sz="1800" dirty="0"/>
              <a:t>disintermediation) </a:t>
            </a:r>
          </a:p>
          <a:p>
            <a:r>
              <a:rPr lang="el-GR" sz="2000" dirty="0"/>
              <a:t>Μοντέλα Καταναλωτή προς καταναλωτή (</a:t>
            </a:r>
            <a:r>
              <a:rPr lang="en-US" sz="2000" dirty="0"/>
              <a:t>C2C)</a:t>
            </a:r>
          </a:p>
          <a:p>
            <a:pPr lvl="1"/>
            <a:r>
              <a:rPr lang="el-GR" sz="1800" dirty="0"/>
              <a:t>Δημιουργείται από </a:t>
            </a:r>
            <a:r>
              <a:rPr lang="el-GR" sz="1800" dirty="0" err="1">
                <a:solidFill>
                  <a:schemeClr val="accent1"/>
                </a:solidFill>
              </a:rPr>
              <a:t>ιστοτόπους</a:t>
            </a:r>
            <a:r>
              <a:rPr lang="el-GR" sz="1800" dirty="0">
                <a:solidFill>
                  <a:schemeClr val="accent1"/>
                </a:solidFill>
              </a:rPr>
              <a:t> δημοπρασιών </a:t>
            </a:r>
            <a:r>
              <a:rPr lang="el-GR" sz="1800" dirty="0"/>
              <a:t>(</a:t>
            </a:r>
            <a:r>
              <a:rPr lang="en-US" sz="1800" dirty="0"/>
              <a:t>auction sites) </a:t>
            </a:r>
            <a:r>
              <a:rPr lang="el-GR" sz="1800" dirty="0"/>
              <a:t>που επιτρέπουν σε άτομα και μικρές εταιρίες να προβάλλουν τα προϊόντα που θέλουν να πωλήσουν σε δυνητικούς υποψηφίους </a:t>
            </a:r>
            <a:endParaRPr lang="en-US" sz="1800" dirty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556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CFCE16-2C49-4EAB-9AE7-5D3FD192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7056784" cy="1224136"/>
          </a:xfrm>
        </p:spPr>
        <p:txBody>
          <a:bodyPr/>
          <a:lstStyle/>
          <a:p>
            <a:r>
              <a:rPr lang="el-GR" sz="2800" dirty="0"/>
              <a:t>Επιχειρηματικά μοντέλα ηλεκτρονικού εμπορίου</a:t>
            </a:r>
            <a:br>
              <a:rPr lang="el-GR" sz="2800" dirty="0"/>
            </a:br>
            <a:r>
              <a:rPr lang="el-GR" sz="2800" i="1" dirty="0"/>
              <a:t>Φύση της διαδικτυακής παρουσίας</a:t>
            </a:r>
            <a:endParaRPr lang="en-US" sz="28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23BE15-4422-4262-8C05-90D2C0B8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76872"/>
            <a:ext cx="7992888" cy="4464496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solidFill>
                  <a:schemeClr val="accent1"/>
                </a:solidFill>
              </a:rPr>
              <a:t>Μοντέλο βάσει πληροφοριών</a:t>
            </a:r>
            <a:r>
              <a:rPr lang="el-GR" sz="2000" dirty="0"/>
              <a:t>: </a:t>
            </a:r>
            <a:r>
              <a:rPr lang="el-GR" sz="2000" dirty="0">
                <a:solidFill>
                  <a:schemeClr val="tx1"/>
                </a:solidFill>
              </a:rPr>
              <a:t>ένας </a:t>
            </a:r>
            <a:r>
              <a:rPr lang="el-GR" sz="2000" dirty="0" err="1">
                <a:solidFill>
                  <a:schemeClr val="tx1"/>
                </a:solidFill>
              </a:rPr>
              <a:t>ιστότοπος</a:t>
            </a:r>
            <a:r>
              <a:rPr lang="el-GR" sz="2000" dirty="0">
                <a:solidFill>
                  <a:schemeClr val="tx1"/>
                </a:solidFill>
              </a:rPr>
              <a:t> που παρέχει απλώς πληροφορίες για μια επιχείρηση, τα προϊόντα της και άλλα συναφή</a:t>
            </a:r>
            <a:endParaRPr lang="el-GR" sz="2000" dirty="0"/>
          </a:p>
          <a:p>
            <a:r>
              <a:rPr lang="el-GR" sz="2000" dirty="0">
                <a:solidFill>
                  <a:schemeClr val="accent1"/>
                </a:solidFill>
              </a:rPr>
              <a:t>Μοντέλο βάσει περιεχομένου</a:t>
            </a:r>
            <a:r>
              <a:rPr lang="el-GR" sz="2000" dirty="0"/>
              <a:t>: παρέχει πληροφορίες που προσελκύει επισκέπτες, συνήθως με την ελπίδα να δημιουργήσει έσοδα μέσω της διαφήμισης ή κατευθύνοντας αυτούς τους επισκέπτες σε άλλους </a:t>
            </a:r>
            <a:r>
              <a:rPr lang="el-GR" sz="2000" dirty="0" err="1"/>
              <a:t>ιστοτόπους</a:t>
            </a:r>
            <a:endParaRPr lang="el-GR" sz="2000" dirty="0"/>
          </a:p>
          <a:p>
            <a:r>
              <a:rPr lang="el-GR" sz="2000" dirty="0">
                <a:solidFill>
                  <a:schemeClr val="accent1"/>
                </a:solidFill>
              </a:rPr>
              <a:t>Μοντέλο βάσει συναλλαγών</a:t>
            </a:r>
            <a:r>
              <a:rPr lang="el-GR" sz="2000" dirty="0"/>
              <a:t>: ένας </a:t>
            </a:r>
            <a:r>
              <a:rPr lang="el-GR" sz="2000" dirty="0" err="1"/>
              <a:t>ιστότοπος</a:t>
            </a:r>
            <a:r>
              <a:rPr lang="el-GR" sz="2000" dirty="0"/>
              <a:t> παρέχει έναν μηχανισμό αγοράς ή πώλησης αγαθών ή υπηρεσιών</a:t>
            </a:r>
          </a:p>
          <a:p>
            <a:r>
              <a:rPr lang="el-GR" sz="2000" dirty="0">
                <a:solidFill>
                  <a:schemeClr val="accent1"/>
                </a:solidFill>
              </a:rPr>
              <a:t>Αναδυόμενες επιλογές</a:t>
            </a:r>
            <a:r>
              <a:rPr lang="el-GR" sz="2000" dirty="0"/>
              <a:t>: ο κόσμος του διαδικτύου κινείται πολύ γρήγορα και παρατηρούνται παραλλαγές του μοντέλου περιεχομένου</a:t>
            </a:r>
          </a:p>
          <a:p>
            <a:pPr lvl="1"/>
            <a:r>
              <a:rPr lang="el-GR" sz="1800" dirty="0" err="1"/>
              <a:t>Π.χ</a:t>
            </a:r>
            <a:r>
              <a:rPr lang="el-GR" sz="1800" dirty="0"/>
              <a:t> </a:t>
            </a:r>
            <a:r>
              <a:rPr lang="en-US" sz="1800" dirty="0" err="1"/>
              <a:t>Mongabay</a:t>
            </a:r>
            <a:r>
              <a:rPr lang="en-US" sz="1800" dirty="0"/>
              <a:t>, YouTube, Pinterest</a:t>
            </a:r>
            <a:endParaRPr lang="el-GR" sz="1800" dirty="0"/>
          </a:p>
          <a:p>
            <a:endParaRPr lang="el-GR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79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22FB0E9-8BC1-42C9-A954-C1433A96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600" dirty="0"/>
              <a:t>Οι στρατηγικές συμμαχίες</a:t>
            </a:r>
            <a:endParaRPr lang="en-US" sz="360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45EBD0D-5B13-400B-B6C5-5F8E5C105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/>
              <a:t>8</a:t>
            </a:r>
            <a:r>
              <a:rPr lang="el-GR" sz="2800" b="1" baseline="30000" dirty="0"/>
              <a:t>η</a:t>
            </a:r>
            <a:r>
              <a:rPr lang="el-GR" sz="2800" b="1" dirty="0"/>
              <a:t> Διάλεξη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962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A066E2-3287-4E30-95A3-F655189B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2000"/>
            <a:ext cx="6696744" cy="845717"/>
          </a:xfrm>
        </p:spPr>
        <p:txBody>
          <a:bodyPr/>
          <a:lstStyle/>
          <a:p>
            <a:r>
              <a:rPr lang="el-GR" dirty="0"/>
              <a:t>Δημιουργία Στρατηγικών Συνεργασιών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1A175F-D6AC-4A1F-BC0D-4328679E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608512"/>
          </a:xfrm>
        </p:spPr>
        <p:txBody>
          <a:bodyPr>
            <a:normAutofit/>
          </a:bodyPr>
          <a:lstStyle/>
          <a:p>
            <a:r>
              <a:rPr lang="el-GR" sz="2000" dirty="0"/>
              <a:t>Στρατηγική συμμαχία: Μια οργανωσιακή σχέση που συνδέει δύο ή περισσότερες ανεξάρτητες επιχειρήσεις σε μια κοινή προσπάθεια. </a:t>
            </a:r>
          </a:p>
          <a:p>
            <a:pPr lvl="1"/>
            <a:r>
              <a:rPr lang="el-GR" sz="1800" dirty="0"/>
              <a:t>Μορφές: από ανεπίσημες ανταλλαγές πληροφοριών έως επίσημες ανταλλαγές πληροφοριών έως επίσημες σχέσεις που βασίζονται σε μετοχές ή συμβάσεις και άλλες ενδιάμεσες επιλογές.</a:t>
            </a:r>
          </a:p>
          <a:p>
            <a:r>
              <a:rPr lang="el-GR" sz="2000" b="1" dirty="0"/>
              <a:t>Όλο και μεγαλύτερη η σημασία τους </a:t>
            </a:r>
            <a:r>
              <a:rPr lang="el-GR" sz="2000" dirty="0"/>
              <a:t>στην ανάπτυξη των </a:t>
            </a:r>
            <a:r>
              <a:rPr lang="el-GR" sz="2000" dirty="0" err="1"/>
              <a:t>ΜμΕ</a:t>
            </a:r>
            <a:r>
              <a:rPr lang="el-GR" sz="2000" dirty="0"/>
              <a:t> – 2/3  χρησιμοποιούν συμμαχίες ενώ τα 3/4 δηλώνουν ότι έχουν θετική εμπειρία</a:t>
            </a:r>
          </a:p>
          <a:p>
            <a:r>
              <a:rPr lang="el-GR" sz="2000" dirty="0"/>
              <a:t>Χαρίζουν ένα </a:t>
            </a:r>
            <a:r>
              <a:rPr lang="el-GR" sz="2000" b="1" dirty="0"/>
              <a:t>ασφαλέστερο πλαίσιο ανάπτυξης </a:t>
            </a:r>
            <a:r>
              <a:rPr lang="el-GR" sz="2000" dirty="0"/>
              <a:t>των νέων </a:t>
            </a:r>
            <a:r>
              <a:rPr lang="el-GR" sz="2000" dirty="0" err="1"/>
              <a:t>ΜμΕ</a:t>
            </a:r>
            <a:r>
              <a:rPr lang="el-GR" sz="2000" dirty="0"/>
              <a:t> δεδομένου του ανταγωνισμού και του αυξανόμενου κόστους που αντιμετωπίζουν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587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9C021F-F1E7-4A72-AFF8-D04CD86C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2696"/>
            <a:ext cx="6984776" cy="1152128"/>
          </a:xfrm>
        </p:spPr>
        <p:txBody>
          <a:bodyPr/>
          <a:lstStyle/>
          <a:p>
            <a:r>
              <a:rPr lang="el-GR" dirty="0"/>
              <a:t>Οι πιο δημοφιλείς συμμαχίες </a:t>
            </a:r>
            <a:r>
              <a:rPr lang="el-GR" dirty="0" err="1"/>
              <a:t>ΜμΕ</a:t>
            </a:r>
            <a:r>
              <a:rPr lang="el-GR" dirty="0"/>
              <a:t> ανά τύπο</a:t>
            </a:r>
            <a:endParaRPr lang="en-US" dirty="0"/>
          </a:p>
        </p:txBody>
      </p:sp>
      <p:pic>
        <p:nvPicPr>
          <p:cNvPr id="4" name="Picture 3" descr="Exhibit 8.4 Most Popular Small Business Alliances by Type" title="Exhibit 8.4 Most Popular Small Business Alliances by Type">
            <a:extLst>
              <a:ext uri="{FF2B5EF4-FFF2-40B4-BE49-F238E27FC236}">
                <a16:creationId xmlns:a16="http://schemas.microsoft.com/office/drawing/2014/main" id="{7CCDFD96-9422-43D3-A97F-F3DB8192B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031" y="2420888"/>
            <a:ext cx="8519937" cy="32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3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FA0457-47CE-4E89-8DA3-4F0094AA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6984776" cy="1080120"/>
          </a:xfrm>
        </p:spPr>
        <p:txBody>
          <a:bodyPr/>
          <a:lstStyle/>
          <a:p>
            <a:r>
              <a:rPr lang="el-GR" dirty="0"/>
              <a:t>Πλεονεκτήματα και Κίνδυνοι των συμμαχιών για τις </a:t>
            </a:r>
            <a:r>
              <a:rPr lang="el-GR" dirty="0" err="1"/>
              <a:t>ΜμΕ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285D0D-2F3B-443B-8A61-D2EC79AA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76872"/>
            <a:ext cx="8064896" cy="4392488"/>
          </a:xfrm>
        </p:spPr>
        <p:txBody>
          <a:bodyPr>
            <a:normAutofit/>
          </a:bodyPr>
          <a:lstStyle/>
          <a:p>
            <a:r>
              <a:rPr lang="el-GR" sz="2000" dirty="0"/>
              <a:t>Πλεονεκτήματα:</a:t>
            </a:r>
          </a:p>
          <a:p>
            <a:pPr lvl="1"/>
            <a:r>
              <a:rPr lang="el-GR" sz="1800" dirty="0"/>
              <a:t>Πρόσβαση σε πόρους άλλης επιχείρησης, επέκταση εύρους αγοράς για τα προσφερόμενα αγαθά ή υπηρεσίες, συνδυασμός διαφημιστικών προσπάθειών, επιτυγχάνοντας οικονομίας κλίμακας και αναλαμβάνοντας από κοινού κινδύνους</a:t>
            </a:r>
          </a:p>
          <a:p>
            <a:r>
              <a:rPr lang="el-GR" sz="2000" dirty="0"/>
              <a:t>Κίνδυνοι:</a:t>
            </a:r>
          </a:p>
          <a:p>
            <a:pPr lvl="1"/>
            <a:r>
              <a:rPr lang="el-GR" sz="1800" dirty="0"/>
              <a:t>Οι επιχειρήσεις της συμμαχίας μπορεί να  γίνουν ανά πάσα στιγμή ανταγωνιστικές, δεδομένου ότι γνωρίζουν την στρατηγική και την πελατειακή βάση των επιχειρήσεων μέσα στη συμμαχία</a:t>
            </a:r>
            <a:endParaRPr lang="en-US" sz="1800" dirty="0"/>
          </a:p>
          <a:p>
            <a:pPr lvl="1"/>
            <a:r>
              <a:rPr lang="el-GR" sz="1800" dirty="0"/>
              <a:t>Ρήτρα «εύκολης εξόδου» αν η συμμαχία δε λειτουργήσει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80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16053-7149-4D00-B15E-CD7EA1DB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82" y="620688"/>
            <a:ext cx="7044554" cy="1008112"/>
          </a:xfrm>
        </p:spPr>
        <p:txBody>
          <a:bodyPr/>
          <a:lstStyle/>
          <a:p>
            <a:r>
              <a:rPr lang="el-GR" sz="2800" dirty="0"/>
              <a:t>Δημιουργία και διατήρηση επιτυχημένων στρατηγικών συνεργασιών </a:t>
            </a:r>
            <a:endParaRPr lang="en-US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561D03-4BA4-4A46-9AE6-772405A1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276872"/>
            <a:ext cx="7200799" cy="4392488"/>
          </a:xfrm>
        </p:spPr>
        <p:txBody>
          <a:bodyPr>
            <a:normAutofit/>
          </a:bodyPr>
          <a:lstStyle/>
          <a:p>
            <a:r>
              <a:rPr lang="el-GR" sz="2000" dirty="0"/>
              <a:t>Δημιουργία υγιούς δικτύου επαφών</a:t>
            </a:r>
          </a:p>
          <a:p>
            <a:r>
              <a:rPr lang="el-GR" sz="2000" dirty="0"/>
              <a:t>Εντοπισμός των ατόμων μέσα σε μια επιχείρηση που έχουν τον τρόπο τους να βοηθήσουν  </a:t>
            </a:r>
          </a:p>
          <a:p>
            <a:r>
              <a:rPr lang="el-GR" sz="2000" dirty="0"/>
              <a:t>Ενημέρωση και προετοιμασία για την περιγραφή των πιθανών οικονομικών οφελών</a:t>
            </a:r>
          </a:p>
          <a:p>
            <a:r>
              <a:rPr lang="el-GR" sz="2000" dirty="0"/>
              <a:t>Εκμάθηση της «γλώσσας» - τρόπου επικοινωνίας και συμπεριφοράς </a:t>
            </a:r>
          </a:p>
          <a:p>
            <a:r>
              <a:rPr lang="el-GR" sz="2000" dirty="0"/>
              <a:t>Έλεγχος μιας συμμαχίας αν είναι ξεκάθαρα μια «επωφελής συνεργασία» για όλα τα μέρη</a:t>
            </a:r>
          </a:p>
          <a:p>
            <a:r>
              <a:rPr lang="el-GR" sz="2000" dirty="0"/>
              <a:t>Παρακολούθηση της προόδου της συμμαχίας για την διασφάλιση τω στόχων και προσδοκιών και αλλαγές όταν αυτό είναι απαραίτητο </a:t>
            </a:r>
          </a:p>
        </p:txBody>
      </p:sp>
    </p:spTree>
    <p:extLst>
      <p:ext uri="{BB962C8B-B14F-4D97-AF65-F5344CB8AC3E}">
        <p14:creationId xmlns:p14="http://schemas.microsoft.com/office/powerpoint/2010/main" val="134989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0D5CBF1-503A-416D-B5DB-F91D0642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σχέδιο εγκατάστασης μιας νέας </a:t>
            </a:r>
            <a:r>
              <a:rPr lang="el-GR" dirty="0" err="1"/>
              <a:t>ΜμΕ</a:t>
            </a:r>
            <a:endParaRPr lang="en-US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49391C4-52DE-4845-A0BD-DDD732B3C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9</a:t>
            </a:r>
            <a:r>
              <a:rPr lang="el-GR" sz="2400" b="1" baseline="30000" dirty="0"/>
              <a:t>η</a:t>
            </a:r>
            <a:r>
              <a:rPr lang="el-GR" sz="2400" b="1" dirty="0"/>
              <a:t> Διάλεξη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381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D930FDE-8C32-4ABF-A90E-31706CF0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692696"/>
            <a:ext cx="6345260" cy="1080120"/>
          </a:xfrm>
        </p:spPr>
        <p:txBody>
          <a:bodyPr/>
          <a:lstStyle/>
          <a:p>
            <a:r>
              <a:rPr lang="el-GR" dirty="0"/>
              <a:t>Η απόφαση επιλογής τοποθεσίας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E12EE3CA-7FAD-46AB-AA16-4E97AA89A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76872"/>
            <a:ext cx="8064896" cy="4392488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Η σημασία της αρχικής απόφασης για τον τόπο εγκατάστασης της φυσικής έδρας της επιχείρησης είναι μεγάλη</a:t>
            </a:r>
          </a:p>
          <a:p>
            <a:pPr lvl="1"/>
            <a:r>
              <a:rPr lang="el-GR" sz="1800" dirty="0"/>
              <a:t>Υψηλό χρηματικό κόστος</a:t>
            </a:r>
          </a:p>
          <a:p>
            <a:pPr lvl="1"/>
            <a:r>
              <a:rPr lang="el-GR" sz="1800" dirty="0"/>
              <a:t>Διοικητικό κόστος για τη πιθανή μετεγκατάσταση </a:t>
            </a:r>
          </a:p>
          <a:p>
            <a:pPr lvl="1"/>
            <a:r>
              <a:rPr lang="el-GR" sz="1800" dirty="0"/>
              <a:t>Η εσφαλμένη εγκατάσταση δημιουργεί περιορισμούς στη μετέπειτα πορεία της ακόμη και αν διαθέτει ικανά στελέχη</a:t>
            </a:r>
          </a:p>
          <a:p>
            <a:pPr lvl="1"/>
            <a:r>
              <a:rPr lang="el-GR" sz="1800" dirty="0"/>
              <a:t>Οι αλυσίδες δαπανούν συνήθως υπέρογκα ποσά σε μελέτες για την διερεύνηση εναλλακτικών τοποθεσιών και την επιλογή της καταλληλότερης</a:t>
            </a:r>
          </a:p>
          <a:p>
            <a:r>
              <a:rPr lang="el-GR" sz="2000" dirty="0"/>
              <a:t>Η επιλογή της τοποθεσίας είναι περισσότερο σημαντική για ορισμένες επιχειρήσεις (</a:t>
            </a:r>
            <a:r>
              <a:rPr lang="el-GR" sz="2000" dirty="0" err="1"/>
              <a:t>π.χ</a:t>
            </a:r>
            <a:r>
              <a:rPr lang="el-GR" sz="2000" dirty="0"/>
              <a:t> καταστήματα ένδυσης, εστίασης) έναντι άλλων.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289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943AB9-69DD-4577-81E4-1F1AC94A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92696"/>
            <a:ext cx="6912768" cy="1152128"/>
          </a:xfrm>
        </p:spPr>
        <p:txBody>
          <a:bodyPr/>
          <a:lstStyle/>
          <a:p>
            <a:r>
              <a:rPr lang="el-GR" dirty="0"/>
              <a:t>Βασικοί παράγοντες στην επιλογή σωστής τοποθεσίας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53BAC7-DC62-491D-8BAE-669D98F7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165304"/>
            <a:ext cx="799288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FE487E4-97A6-45FA-9A57-D46C0990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32" y="2492896"/>
            <a:ext cx="7829665" cy="28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9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1006</Words>
  <Application>Microsoft Office PowerPoint</Application>
  <PresentationFormat>Προβολή στην οθόνη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Αίθουσα συσκέψεων "Ιόν"</vt:lpstr>
      <vt:lpstr>     Ενότητες Δημιουργία στρατηγικών συμμαχιών – Το σχέδιο εγκατάστασης</vt:lpstr>
      <vt:lpstr>Οι στρατηγικές συμμαχίες</vt:lpstr>
      <vt:lpstr>Δημιουργία Στρατηγικών Συνεργασιών</vt:lpstr>
      <vt:lpstr>Οι πιο δημοφιλείς συμμαχίες ΜμΕ ανά τύπο</vt:lpstr>
      <vt:lpstr>Πλεονεκτήματα και Κίνδυνοι των συμμαχιών για τις ΜμΕ</vt:lpstr>
      <vt:lpstr>Δημιουργία και διατήρηση επιτυχημένων στρατηγικών συνεργασιών </vt:lpstr>
      <vt:lpstr>Το σχέδιο εγκατάστασης μιας νέας ΜμΕ</vt:lpstr>
      <vt:lpstr>Η απόφαση επιλογής τοποθεσίας</vt:lpstr>
      <vt:lpstr>Βασικοί παράγοντες στην επιλογή σωστής τοποθεσίας</vt:lpstr>
      <vt:lpstr>Βασικοί παράγοντες στην επιλογή σωστής τοποθεσίας</vt:lpstr>
      <vt:lpstr>Άλλοι  παράγοντες στην επιλογή σωστής τοποθεσίας</vt:lpstr>
      <vt:lpstr>Λογισμικά για προσβασιμότητα</vt:lpstr>
      <vt:lpstr>Προκλήσεις στον σχεδιασμό των φυσικών εγκαταστάσεων</vt:lpstr>
      <vt:lpstr>Προκλήσεις στον εξοπλισμό των φυσικών εγκαταστάσεων</vt:lpstr>
      <vt:lpstr>Η εγκατάσταση μιας νεας επιχείρησης στο σπίτι του/της επιχειρηματία</vt:lpstr>
      <vt:lpstr>Ηλεκτρονικό Εμπόριο – ανάπτυξη διαδικτυακής επιχείρησης</vt:lpstr>
      <vt:lpstr>Επιχειρηματικά μοντέλα ηλεκτρονικού εμπορίου</vt:lpstr>
      <vt:lpstr>Επιχειρηματικά μοντέλα ηλεκτρονικού εμπορίου Τύπος εξυπηρετούμενων πελατών</vt:lpstr>
      <vt:lpstr>Επιχειρηματικά μοντέλα ηλεκτρονικού εμπορίου Φύση της διαδικτυακής παρουσίας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ΔΙΟΙΚΗΣΗ ΜΙΚΡΟΜΕΣΑΙΩΝ ΕΠΙΧΕΙΡΗΣΕΩΝ – ΕΠΙΧΕΙΡΗΜΑΤΙΚΟΤΗΤΑ   5η Διάλεξη Δημιουργία στρατηγικών συμμαχιών – Το σχέδιο εγκατάστασης</dc:title>
  <dc:creator>User NM</dc:creator>
  <cp:lastModifiedBy>Naoum Mylonas</cp:lastModifiedBy>
  <cp:revision>9</cp:revision>
  <dcterms:created xsi:type="dcterms:W3CDTF">2019-03-22T08:09:14Z</dcterms:created>
  <dcterms:modified xsi:type="dcterms:W3CDTF">2022-05-25T06:05:59Z</dcterms:modified>
</cp:coreProperties>
</file>