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6" r:id="rId3"/>
    <p:sldId id="257" r:id="rId4"/>
    <p:sldId id="258" r:id="rId5"/>
    <p:sldId id="259" r:id="rId7"/>
    <p:sldId id="260" r:id="rId8"/>
    <p:sldId id="261" r:id="rId9"/>
    <p:sldId id="262" r:id="rId10"/>
    <p:sldId id="263" r:id="rId11"/>
    <p:sldId id="264" r:id="rId12"/>
    <p:sldId id="271" r:id="rId13"/>
    <p:sldId id="265" r:id="rId14"/>
    <p:sldId id="266" r:id="rId15"/>
    <p:sldId id="268" r:id="rId16"/>
    <p:sldId id="26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2"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image" Target="../media/image33.png"/><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hyperlink" Target="https://www.nhmuseum.gr/el/ektheseis/oikia-atelie-tetsi-ydra/" TargetMode="External"/><Relationship Id="rId3" Type="http://schemas.openxmlformats.org/officeDocument/2006/relationships/hyperlink" Target="https://www.nhmuseum.gr/el/ektheseis/ydra/" TargetMode="External"/><Relationship Id="rId2" Type="http://schemas.openxmlformats.org/officeDocument/2006/relationships/hyperlink" Target="https://www.nhmuseum.gr/el/ektheseis/periodikes-ektheseis/" TargetMode="External"/><Relationship Id="rId1" Type="http://schemas.openxmlformats.org/officeDocument/2006/relationships/hyperlink" Target="https://www.nhmuseum.gr/el/ektheseis/monimi-ekthesi/%20" TargetMode="Externa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image" Target="../media/image37.png"/><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image" Target="../media/image38.png"/></Relationships>
</file>

<file path=ppt/slides/_rels/slide14.xml.rels><?xml version="1.0" encoding="UTF-8" standalone="yes"?>
<Relationships xmlns="http://schemas.openxmlformats.org/package/2006/relationships"><Relationship Id="rId9" Type="http://schemas.openxmlformats.org/officeDocument/2006/relationships/image" Target="../media/image45.png"/><Relationship Id="rId8" Type="http://schemas.openxmlformats.org/officeDocument/2006/relationships/hyperlink" Target="https://www.nhmuseum.gr/multimedia/thematikes-diadromes/?thematikh=6" TargetMode="External"/><Relationship Id="rId7" Type="http://schemas.openxmlformats.org/officeDocument/2006/relationships/image" Target="../media/image44.png"/><Relationship Id="rId6" Type="http://schemas.openxmlformats.org/officeDocument/2006/relationships/hyperlink" Target="https://www.nhmuseum.gr/multimedia/gamos/index.html" TargetMode="External"/><Relationship Id="rId5" Type="http://schemas.openxmlformats.org/officeDocument/2006/relationships/image" Target="../media/image43.png"/><Relationship Id="rId4" Type="http://schemas.openxmlformats.org/officeDocument/2006/relationships/hyperlink" Target="https://www.nhmuseum.gr/multimedia/kastro/index.html" TargetMode="External"/><Relationship Id="rId3" Type="http://schemas.openxmlformats.org/officeDocument/2006/relationships/image" Target="../media/image42.png"/><Relationship Id="rId2" Type="http://schemas.openxmlformats.org/officeDocument/2006/relationships/hyperlink" Target="https://www.nhmuseum.gr/multimedia/panoramas/intro/index.html" TargetMode="External"/><Relationship Id="rId10" Type="http://schemas.openxmlformats.org/officeDocument/2006/relationships/slideLayout" Target="../slideLayouts/slideLayout4.xml"/><Relationship Id="rId1" Type="http://schemas.openxmlformats.org/officeDocument/2006/relationships/image" Target="../media/image4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4.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9" Type="http://schemas.openxmlformats.org/officeDocument/2006/relationships/image" Target="../media/image15.png"/><Relationship Id="rId8" Type="http://schemas.openxmlformats.org/officeDocument/2006/relationships/image" Target="../media/image14.png"/><Relationship Id="rId7" Type="http://schemas.openxmlformats.org/officeDocument/2006/relationships/image" Target="../media/image13.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4" Type="http://schemas.openxmlformats.org/officeDocument/2006/relationships/slideLayout" Target="../slideLayouts/slideLayout4.xml"/><Relationship Id="rId13" Type="http://schemas.openxmlformats.org/officeDocument/2006/relationships/image" Target="../media/image19.png"/><Relationship Id="rId12" Type="http://schemas.openxmlformats.org/officeDocument/2006/relationships/image" Target="../media/image18.png"/><Relationship Id="rId11" Type="http://schemas.openxmlformats.org/officeDocument/2006/relationships/image" Target="../media/image17.png"/><Relationship Id="rId10" Type="http://schemas.openxmlformats.org/officeDocument/2006/relationships/image" Target="../media/image16.png"/><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588135" y="184150"/>
            <a:ext cx="9706610" cy="2879090"/>
          </a:xfrm>
        </p:spPr>
        <p:txBody>
          <a:bodyPr>
            <a:normAutofit/>
          </a:bodyPr>
          <a:lstStyle/>
          <a:p>
            <a:pPr algn="ctr"/>
            <a:br>
              <a:rPr lang="el-GR" altLang="en-US" dirty="0">
                <a:ln/>
                <a:solidFill>
                  <a:schemeClr val="tx1"/>
                </a:solidFill>
                <a:effectLst/>
              </a:rPr>
            </a:br>
            <a:r>
              <a:rPr lang="el-GR" altLang="en-US" dirty="0">
                <a:ln/>
                <a:solidFill>
                  <a:schemeClr val="bg2">
                    <a:lumMod val="10000"/>
                  </a:schemeClr>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rPr>
              <a:t>Ιστορική και Εθνολογική Εταιρεία Ελλάδος (1882) </a:t>
            </a:r>
            <a:br>
              <a:rPr lang="en-US" dirty="0">
                <a:ln/>
                <a:solidFill>
                  <a:schemeClr val="accent4"/>
                </a:solidFill>
                <a:effectLst/>
                <a:latin typeface="Malgun Gothic" panose="020B0503020000020004" charset="-127"/>
                <a:ea typeface="Malgun Gothic" panose="020B0503020000020004" charset="-127"/>
              </a:rPr>
            </a:br>
            <a:endParaRPr lang="en-US" dirty="0">
              <a:ln/>
              <a:solidFill>
                <a:schemeClr val="accent4"/>
              </a:solidFill>
              <a:effectLst/>
              <a:latin typeface="Malgun Gothic" panose="020B0503020000020004" charset="-127"/>
              <a:ea typeface="Malgun Gothic" panose="020B0503020000020004" charset="-127"/>
            </a:endParaRPr>
          </a:p>
        </p:txBody>
      </p:sp>
      <p:pic>
        <p:nvPicPr>
          <p:cNvPr id="4" name="Picture 3" descr="logo"/>
          <p:cNvPicPr>
            <a:picLocks noChangeAspect="1"/>
          </p:cNvPicPr>
          <p:nvPr/>
        </p:nvPicPr>
        <p:blipFill>
          <a:blip r:embed="rId1"/>
          <a:stretch>
            <a:fillRect/>
          </a:stretch>
        </p:blipFill>
        <p:spPr>
          <a:xfrm>
            <a:off x="4305935" y="3152140"/>
            <a:ext cx="3579495" cy="1384300"/>
          </a:xfrm>
          <a:prstGeom prst="rect">
            <a:avLst/>
          </a:prstGeom>
          <a:effectLst>
            <a:reflection blurRad="6350" stA="50000" endA="300" endPos="55500" dist="50800" dir="5400000" sy="-100000" algn="bl" rotWithShape="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473075" y="124460"/>
            <a:ext cx="10515600" cy="1325563"/>
          </a:xfrm>
        </p:spPr>
        <p:txBody>
          <a:bodyPr>
            <a:normAutofit fontScale="90000"/>
          </a:bodyPr>
          <a:p>
            <a:pPr algn="ctr"/>
            <a:r>
              <a:rPr lang="el-GR" altLang="en-US"/>
              <a:t>Η βιβλιοθήκη της Ιστορικής και Εθνολογικής Εταιρείας</a:t>
            </a:r>
            <a:endParaRPr lang="el-GR" altLang="en-US"/>
          </a:p>
        </p:txBody>
      </p:sp>
      <p:pic>
        <p:nvPicPr>
          <p:cNvPr id="6" name="Content Placeholder 5"/>
          <p:cNvPicPr>
            <a:picLocks noChangeAspect="1"/>
          </p:cNvPicPr>
          <p:nvPr>
            <p:ph sz="half" idx="2"/>
          </p:nvPr>
        </p:nvPicPr>
        <p:blipFill>
          <a:blip r:embed="rId1"/>
          <a:stretch>
            <a:fillRect/>
          </a:stretch>
        </p:blipFill>
        <p:spPr>
          <a:xfrm>
            <a:off x="10325735" y="124460"/>
            <a:ext cx="1583055" cy="2491105"/>
          </a:xfrm>
          <a:prstGeom prst="rect">
            <a:avLst/>
          </a:prstGeom>
          <a:effectLst>
            <a:outerShdw blurRad="50800" dist="38100" dir="10800000" algn="r" rotWithShape="0">
              <a:prstClr val="black">
                <a:alpha val="40000"/>
              </a:prstClr>
            </a:outerShdw>
          </a:effectLst>
        </p:spPr>
      </p:pic>
      <p:pic>
        <p:nvPicPr>
          <p:cNvPr id="8" name="Picture 7"/>
          <p:cNvPicPr>
            <a:picLocks noChangeAspect="1"/>
          </p:cNvPicPr>
          <p:nvPr/>
        </p:nvPicPr>
        <p:blipFill>
          <a:blip r:embed="rId2"/>
          <a:stretch>
            <a:fillRect/>
          </a:stretch>
        </p:blipFill>
        <p:spPr>
          <a:xfrm>
            <a:off x="8899525" y="1621155"/>
            <a:ext cx="2794635" cy="2056130"/>
          </a:xfrm>
          <a:prstGeom prst="rect">
            <a:avLst/>
          </a:prstGeom>
          <a:effectLst>
            <a:outerShdw blurRad="50800" dist="38100" dir="10800000" algn="r" rotWithShape="0">
              <a:prstClr val="black">
                <a:alpha val="40000"/>
              </a:prstClr>
            </a:outerShdw>
          </a:effectLst>
        </p:spPr>
      </p:pic>
      <p:sp>
        <p:nvSpPr>
          <p:cNvPr id="9" name="Text Box 8"/>
          <p:cNvSpPr txBox="1"/>
          <p:nvPr/>
        </p:nvSpPr>
        <p:spPr>
          <a:xfrm>
            <a:off x="292100" y="1349375"/>
            <a:ext cx="8607425" cy="5507990"/>
          </a:xfrm>
          <a:prstGeom prst="rect">
            <a:avLst/>
          </a:prstGeom>
          <a:noFill/>
        </p:spPr>
        <p:txBody>
          <a:bodyPr wrap="square" rtlCol="0" anchor="t">
            <a:spAutoFit/>
          </a:bodyPr>
          <a:p>
            <a:r>
              <a:rPr lang="el-GR" altLang="en-US" sz="1600"/>
              <a:t>Συ</a:t>
            </a:r>
            <a:r>
              <a:rPr lang="en-US" sz="1600"/>
              <a:t>γκροτήθηκε το 1884, υπό την εποπτεία του διαπρεπούς λογίου Αντώνη Μηλιαράκη, με σπανιότατες εκδόσεις που αφορούσαν στην ελληνική ιστορία. Έκτοτε </a:t>
            </a:r>
            <a:r>
              <a:rPr lang="el-GR" altLang="en-US" sz="1600"/>
              <a:t>έχουν διαμορφωθεί </a:t>
            </a:r>
            <a:r>
              <a:rPr lang="en-US" sz="1600"/>
              <a:t>συστηματικά ενότητες </a:t>
            </a:r>
            <a:r>
              <a:rPr lang="el-GR" altLang="en-US" sz="1600"/>
              <a:t>με</a:t>
            </a:r>
            <a:r>
              <a:rPr lang="en-US" sz="1600"/>
              <a:t> αντικείμενο την ιστορία του Ελληνισμού από τον 15ο έως και τον 20ό αιώνα</a:t>
            </a:r>
            <a:r>
              <a:rPr lang="el-GR" altLang="en-US" sz="1600"/>
              <a:t>.</a:t>
            </a:r>
            <a:r>
              <a:rPr lang="en-US" sz="1600"/>
              <a:t> </a:t>
            </a:r>
            <a:r>
              <a:rPr lang="el-GR" altLang="en-US" sz="1600"/>
              <a:t>Κ</a:t>
            </a:r>
            <a:r>
              <a:rPr lang="el-GR" altLang="en-US" sz="1600"/>
              <a:t>ατατάσσεται</a:t>
            </a:r>
            <a:r>
              <a:rPr lang="en-US" sz="1600"/>
              <a:t> στο χώρο των εξειδικευμένων βιβλιοθηκών και απευθύνεται σε ειδικό κοινό.</a:t>
            </a:r>
            <a:endParaRPr lang="en-US" sz="1600"/>
          </a:p>
          <a:p>
            <a:endParaRPr lang="en-US" sz="1600"/>
          </a:p>
          <a:p>
            <a:r>
              <a:rPr lang="el-GR" altLang="en-US" sz="1600"/>
              <a:t>Περιέχει</a:t>
            </a:r>
            <a:r>
              <a:rPr lang="en-US" sz="1600"/>
              <a:t> βιβλία για την ιστορία της Βυζαντινής Αυτοκρατορίας, την περίοδο της Λατινοκρατίας, της Φραγκοκρατίας, της Τουρκοκρατίας και κυρίως την ελληνική ιστορία του 19ου αι. και του 20ού: τον Αγώνα της Εθνικής Ανεξαρτησίας, την περίοδο Καποδίστρια και την ίδρυση του Ελληνικού Κράτους, τις βασιλείες του Όθωνα και του Γεωργίου, το Ανατολικό Ζήτημα, την αγγλική κατοχή των Ιονίων Νήσων και την ένωσή τους με την Ελλάδα, τον Κριμαϊκό Πόλεμο, τις Κρητικές Επαναστάσεις, το Μακεδονικό Αγώνα, τον πόλεμο του 1897, τους Βαλκανικούς Πολέμους, τον Α΄ Παγκόσμιο Πόλεμο και τη Μικρασιατική Καταστροφή καθώς και τα μετέπειτα ιστορικά γεγονότα. </a:t>
            </a:r>
            <a:endParaRPr lang="en-US" sz="1600"/>
          </a:p>
          <a:p>
            <a:endParaRPr lang="en-US" sz="1600"/>
          </a:p>
          <a:p>
            <a:r>
              <a:rPr lang="el-GR" altLang="en-US" sz="1600"/>
              <a:t>Σ</a:t>
            </a:r>
            <a:r>
              <a:rPr lang="en-US" sz="1600"/>
              <a:t>ημαντική ενότητα αποτελούν τα περιοδικά επιστημονικά συγγράμματα του 19ου και 20ού  αι., οι εκδόσεις που αφορούν στην ιστορία των λαών με τους οποίους ο Ελληνισμός  είχε άμεση συνάφεια και εκδόσεις που αναδεικνύουν την τοπική ιστορία.</a:t>
            </a:r>
            <a:endParaRPr lang="en-US" sz="1600"/>
          </a:p>
          <a:p>
            <a:endParaRPr lang="en-US" sz="1600"/>
          </a:p>
          <a:p>
            <a:r>
              <a:rPr lang="en-US" sz="1600"/>
              <a:t>Κύρια </a:t>
            </a:r>
            <a:r>
              <a:rPr lang="el-GR" altLang="en-US" sz="1600"/>
              <a:t>πρόθεση </a:t>
            </a:r>
            <a:r>
              <a:rPr lang="en-US" sz="1600"/>
              <a:t>της Βιβλιοθήκης παραμένει  η συγκέντρωση</a:t>
            </a:r>
            <a:r>
              <a:rPr lang="el-GR" altLang="en-US" sz="1600"/>
              <a:t>, η </a:t>
            </a:r>
            <a:r>
              <a:rPr lang="en-US" sz="1600"/>
              <a:t>φύλαξη καθώς και η βιβλιοθηκονομι</a:t>
            </a:r>
            <a:r>
              <a:rPr lang="en-US" sz="1600">
                <a:sym typeface="+mn-ea"/>
              </a:rPr>
              <a:t>αποστολή </a:t>
            </a:r>
            <a:r>
              <a:rPr lang="el-GR" altLang="en-US" sz="1600"/>
              <a:t>και </a:t>
            </a:r>
            <a:r>
              <a:rPr lang="en-US" sz="1600"/>
              <a:t>επεξεργασία</a:t>
            </a:r>
            <a:r>
              <a:rPr lang="el-GR" altLang="en-US" sz="1600"/>
              <a:t>. </a:t>
            </a:r>
            <a:r>
              <a:rPr lang="el-GR" altLang="en-US" sz="1600"/>
              <a:t>Γίνεται </a:t>
            </a:r>
            <a:r>
              <a:rPr lang="en-US" sz="1600"/>
              <a:t> βιβλιογραφική  έρευνα</a:t>
            </a:r>
            <a:r>
              <a:rPr lang="el-GR" altLang="en-US" sz="1600"/>
              <a:t>, </a:t>
            </a:r>
            <a:r>
              <a:rPr lang="en-US" sz="1600"/>
              <a:t>μελέτη </a:t>
            </a:r>
            <a:r>
              <a:rPr lang="el-GR" altLang="en-US" sz="1600"/>
              <a:t>και τεκμηρίωση </a:t>
            </a:r>
            <a:r>
              <a:rPr lang="en-US" sz="1600"/>
              <a:t>από το επιστημονικό προσωπικό του </a:t>
            </a:r>
            <a:r>
              <a:rPr lang="el-GR" altLang="en-US" sz="1600"/>
              <a:t>ΕΙΜ </a:t>
            </a:r>
            <a:r>
              <a:rPr lang="en-US" sz="1600"/>
              <a:t> καθώς και εξυπηρέτηση ερευνητών. Το μεγαλύτερο μέρος των εντύπων έχει καταχωρηθεί ηλεκτρονικά με νέο αυτοματοποιημένο σύστημα και βάση δεδομένων</a:t>
            </a:r>
            <a:r>
              <a:rPr lang="el-GR" altLang="en-US" sz="1600"/>
              <a:t>.</a:t>
            </a:r>
            <a:endParaRPr lang="en-US" sz="1600"/>
          </a:p>
        </p:txBody>
      </p:sp>
      <p:pic>
        <p:nvPicPr>
          <p:cNvPr id="7" name="Picture 6"/>
          <p:cNvPicPr>
            <a:picLocks noChangeAspect="1"/>
          </p:cNvPicPr>
          <p:nvPr/>
        </p:nvPicPr>
        <p:blipFill>
          <a:blip r:embed="rId3"/>
          <a:stretch>
            <a:fillRect/>
          </a:stretch>
        </p:blipFill>
        <p:spPr>
          <a:xfrm>
            <a:off x="8899525" y="3428365"/>
            <a:ext cx="1972310" cy="2524760"/>
          </a:xfrm>
          <a:prstGeom prst="rect">
            <a:avLst/>
          </a:prstGeom>
          <a:effectLst>
            <a:outerShdw blurRad="50800" dist="38100" dir="10800000" algn="r" rotWithShape="0">
              <a:prstClr val="black">
                <a:alpha val="40000"/>
              </a:prstClr>
            </a:outerShdw>
          </a:effectLst>
        </p:spPr>
      </p:pic>
      <p:pic>
        <p:nvPicPr>
          <p:cNvPr id="5" name="Content Placeholder 4"/>
          <p:cNvPicPr>
            <a:picLocks noChangeAspect="1"/>
          </p:cNvPicPr>
          <p:nvPr>
            <p:ph sz="half" idx="1"/>
          </p:nvPr>
        </p:nvPicPr>
        <p:blipFill>
          <a:blip r:embed="rId4"/>
          <a:stretch>
            <a:fillRect/>
          </a:stretch>
        </p:blipFill>
        <p:spPr>
          <a:xfrm>
            <a:off x="10731500" y="4003040"/>
            <a:ext cx="1428750" cy="2385695"/>
          </a:xfrm>
          <a:prstGeom prst="rect">
            <a:avLst/>
          </a:prstGeom>
          <a:effectLst>
            <a:outerShdw blurRad="50800" dist="38100" dir="10800000" algn="r" rotWithShape="0">
              <a:prstClr val="black">
                <a:alpha val="40000"/>
              </a:prst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bodyPr>
          <a:p>
            <a:r>
              <a:rPr lang="el-GR" altLang="en-US"/>
              <a:t>Εκθέσεις του Ιστορικού και Εθνικού Μουσείου</a:t>
            </a:r>
            <a:endParaRPr lang="el-GR" altLang="en-US"/>
          </a:p>
        </p:txBody>
      </p:sp>
      <p:sp>
        <p:nvSpPr>
          <p:cNvPr id="3" name="Content Placeholder 2"/>
          <p:cNvSpPr>
            <a:spLocks noGrp="1"/>
          </p:cNvSpPr>
          <p:nvPr>
            <p:ph idx="1"/>
          </p:nvPr>
        </p:nvSpPr>
        <p:spPr>
          <a:xfrm>
            <a:off x="1732915" y="2348230"/>
            <a:ext cx="7449820" cy="2582545"/>
          </a:xfrm>
          <a:solidFill>
            <a:schemeClr val="tx2">
              <a:lumMod val="60000"/>
              <a:lumOff val="40000"/>
            </a:schemeClr>
          </a:solidFill>
          <a:effectLst>
            <a:outerShdw blurRad="50800" dist="38100" dir="5400000" algn="t" rotWithShape="0">
              <a:prstClr val="black">
                <a:alpha val="40000"/>
              </a:prstClr>
            </a:outerShdw>
          </a:effectLst>
        </p:spPr>
        <p:txBody>
          <a:bodyPr/>
          <a:p>
            <a:r>
              <a:rPr lang="el-GR" altLang="en-US">
                <a:solidFill>
                  <a:schemeClr val="accent6">
                    <a:lumMod val="75000"/>
                  </a:schemeClr>
                </a:solidFill>
                <a:hlinkClick r:id="rId1" tooltip="" action="ppaction://hlinkfile"/>
              </a:rPr>
              <a:t>Μόνιμη Έκθεση   </a:t>
            </a:r>
            <a:endParaRPr lang="el-GR" altLang="en-US">
              <a:solidFill>
                <a:schemeClr val="accent6">
                  <a:lumMod val="75000"/>
                </a:schemeClr>
              </a:solidFill>
            </a:endParaRPr>
          </a:p>
          <a:p>
            <a:r>
              <a:rPr lang="el-GR" altLang="en-US">
                <a:solidFill>
                  <a:schemeClr val="accent6">
                    <a:lumMod val="75000"/>
                  </a:schemeClr>
                </a:solidFill>
                <a:hlinkClick r:id="rId2" tooltip="" action="ppaction://hlinkfile"/>
              </a:rPr>
              <a:t>Περιοδικές Εκθέσεις</a:t>
            </a:r>
            <a:endParaRPr lang="el-GR" altLang="en-US">
              <a:solidFill>
                <a:schemeClr val="accent6">
                  <a:lumMod val="75000"/>
                </a:schemeClr>
              </a:solidFill>
            </a:endParaRPr>
          </a:p>
          <a:p>
            <a:r>
              <a:rPr lang="el-GR" altLang="en-US">
                <a:solidFill>
                  <a:schemeClr val="accent6">
                    <a:lumMod val="75000"/>
                  </a:schemeClr>
                </a:solidFill>
                <a:hlinkClick r:id="rId3" tooltip="" action="ppaction://hlinkfile"/>
              </a:rPr>
              <a:t>Ιστορική Οικία Λαζάρου Κουντουριώτη (Ύδρα)</a:t>
            </a:r>
            <a:endParaRPr lang="el-GR" altLang="en-US">
              <a:solidFill>
                <a:schemeClr val="accent6">
                  <a:lumMod val="75000"/>
                </a:schemeClr>
              </a:solidFill>
            </a:endParaRPr>
          </a:p>
          <a:p>
            <a:r>
              <a:rPr lang="el-GR" altLang="en-US">
                <a:solidFill>
                  <a:schemeClr val="accent6">
                    <a:lumMod val="75000"/>
                  </a:schemeClr>
                </a:solidFill>
                <a:hlinkClick r:id="rId4" tooltip="" action="ppaction://hlinkfile"/>
              </a:rPr>
              <a:t>Οικία και Ατελιέ Τέτση (Ύδρα)</a:t>
            </a:r>
            <a:endParaRPr lang="el-GR" altLang="en-US">
              <a:solidFill>
                <a:schemeClr val="accent6">
                  <a:lumMod val="75000"/>
                </a:schemeClr>
              </a:solidFill>
              <a:hlinkClick r:id="rId4" tooltip="" action="ppaction://hlinkfile"/>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l-GR" altLang="en-US"/>
              <a:t>Δράσεις: κυρίως εκπαιδευτικές</a:t>
            </a:r>
            <a:endParaRPr lang="el-GR" altLang="en-US"/>
          </a:p>
        </p:txBody>
      </p:sp>
      <p:sp>
        <p:nvSpPr>
          <p:cNvPr id="3" name="Content Placeholder 2"/>
          <p:cNvSpPr>
            <a:spLocks noGrp="1"/>
          </p:cNvSpPr>
          <p:nvPr>
            <p:ph sz="half" idx="1"/>
          </p:nvPr>
        </p:nvSpPr>
        <p:spPr/>
        <p:txBody>
          <a:bodyPr/>
          <a:p>
            <a:r>
              <a:rPr lang="el-GR" altLang="en-US"/>
              <a:t>εκπαιδευτικά προγράμματα</a:t>
            </a:r>
            <a:endParaRPr lang="el-GR" altLang="en-US"/>
          </a:p>
          <a:p>
            <a:r>
              <a:rPr lang="el-GR" altLang="en-US"/>
              <a:t>ενημέρωση εκπαιδευτών</a:t>
            </a:r>
            <a:endParaRPr lang="el-GR" altLang="en-US"/>
          </a:p>
          <a:p>
            <a:r>
              <a:rPr lang="el-GR" altLang="en-US"/>
              <a:t>εκπαιδευτικό υλικό</a:t>
            </a:r>
            <a:endParaRPr lang="el-GR" altLang="en-US"/>
          </a:p>
          <a:p>
            <a:r>
              <a:rPr lang="el-GR" altLang="en-US"/>
              <a:t>παιχνίδια</a:t>
            </a:r>
            <a:endParaRPr lang="el-GR" altLang="en-US"/>
          </a:p>
          <a:p>
            <a:r>
              <a:rPr lang="el-GR" altLang="en-US"/>
              <a:t>ψηφιακό υλικό</a:t>
            </a:r>
            <a:endParaRPr lang="el-GR" altLang="en-US"/>
          </a:p>
          <a:p>
            <a:r>
              <a:rPr lang="el-GR" altLang="en-US"/>
              <a:t>εφαρμογές</a:t>
            </a:r>
            <a:endParaRPr lang="el-GR" altLang="en-US"/>
          </a:p>
          <a:p>
            <a:r>
              <a:rPr lang="el-GR" altLang="en-US"/>
              <a:t>εκδηλώσεις</a:t>
            </a:r>
            <a:endParaRPr lang="el-GR" altLang="en-US"/>
          </a:p>
        </p:txBody>
      </p:sp>
      <p:pic>
        <p:nvPicPr>
          <p:cNvPr id="5" name="Picture 4"/>
          <p:cNvPicPr>
            <a:picLocks noChangeAspect="1"/>
          </p:cNvPicPr>
          <p:nvPr/>
        </p:nvPicPr>
        <p:blipFill>
          <a:blip r:embed="rId1"/>
          <a:stretch>
            <a:fillRect/>
          </a:stretch>
        </p:blipFill>
        <p:spPr>
          <a:xfrm>
            <a:off x="4814570" y="3923665"/>
            <a:ext cx="3666490" cy="2427605"/>
          </a:xfrm>
          <a:prstGeom prst="rect">
            <a:avLst/>
          </a:prstGeom>
        </p:spPr>
      </p:pic>
      <p:pic>
        <p:nvPicPr>
          <p:cNvPr id="6" name="Picture 5"/>
          <p:cNvPicPr>
            <a:picLocks noChangeAspect="1"/>
          </p:cNvPicPr>
          <p:nvPr/>
        </p:nvPicPr>
        <p:blipFill>
          <a:blip r:embed="rId2"/>
          <a:stretch>
            <a:fillRect/>
          </a:stretch>
        </p:blipFill>
        <p:spPr>
          <a:xfrm>
            <a:off x="8621395" y="690880"/>
            <a:ext cx="2598420" cy="2598420"/>
          </a:xfrm>
          <a:prstGeom prst="rect">
            <a:avLst/>
          </a:prstGeom>
        </p:spPr>
      </p:pic>
      <p:pic>
        <p:nvPicPr>
          <p:cNvPr id="7" name="Picture 6"/>
          <p:cNvPicPr>
            <a:picLocks noChangeAspect="1"/>
          </p:cNvPicPr>
          <p:nvPr/>
        </p:nvPicPr>
        <p:blipFill>
          <a:blip r:embed="rId3"/>
          <a:stretch>
            <a:fillRect/>
          </a:stretch>
        </p:blipFill>
        <p:spPr>
          <a:xfrm>
            <a:off x="9267190" y="3068320"/>
            <a:ext cx="2502535" cy="3533140"/>
          </a:xfrm>
          <a:prstGeom prst="rect">
            <a:avLst/>
          </a:prstGeom>
        </p:spPr>
      </p:pic>
      <p:pic>
        <p:nvPicPr>
          <p:cNvPr id="9" name="Picture 8"/>
          <p:cNvPicPr>
            <a:picLocks noChangeAspect="1"/>
          </p:cNvPicPr>
          <p:nvPr/>
        </p:nvPicPr>
        <p:blipFill>
          <a:blip r:embed="rId1"/>
          <a:stretch>
            <a:fillRect/>
          </a:stretch>
        </p:blipFill>
        <p:spPr>
          <a:xfrm>
            <a:off x="4864735" y="3963670"/>
            <a:ext cx="3666490" cy="2427605"/>
          </a:xfrm>
          <a:prstGeom prst="rect">
            <a:avLst/>
          </a:prstGeom>
        </p:spPr>
      </p:pic>
      <p:pic>
        <p:nvPicPr>
          <p:cNvPr id="10" name="Picture 9"/>
          <p:cNvPicPr>
            <a:picLocks noChangeAspect="1"/>
          </p:cNvPicPr>
          <p:nvPr/>
        </p:nvPicPr>
        <p:blipFill>
          <a:blip r:embed="rId2"/>
          <a:stretch>
            <a:fillRect/>
          </a:stretch>
        </p:blipFill>
        <p:spPr>
          <a:xfrm>
            <a:off x="8641080" y="700405"/>
            <a:ext cx="2598420" cy="2598420"/>
          </a:xfrm>
          <a:prstGeom prst="rect">
            <a:avLst/>
          </a:prstGeom>
          <a:effectLst>
            <a:outerShdw blurRad="50800" dist="38100" dir="10800000" algn="r" rotWithShape="0">
              <a:prstClr val="black">
                <a:alpha val="40000"/>
              </a:prstClr>
            </a:outerShdw>
          </a:effectLst>
        </p:spPr>
      </p:pic>
      <p:pic>
        <p:nvPicPr>
          <p:cNvPr id="11" name="Content Placeholder 3"/>
          <p:cNvPicPr>
            <a:picLocks noChangeAspect="1"/>
          </p:cNvPicPr>
          <p:nvPr/>
        </p:nvPicPr>
        <p:blipFill>
          <a:blip r:embed="rId4"/>
          <a:stretch>
            <a:fillRect/>
          </a:stretch>
        </p:blipFill>
        <p:spPr>
          <a:xfrm>
            <a:off x="5372735" y="1537970"/>
            <a:ext cx="2987675" cy="1991995"/>
          </a:xfrm>
          <a:prstGeom prst="rect">
            <a:avLst/>
          </a:prstGeom>
        </p:spPr>
      </p:pic>
      <p:pic>
        <p:nvPicPr>
          <p:cNvPr id="12" name="Picture 11"/>
          <p:cNvPicPr>
            <a:picLocks noChangeAspect="1"/>
          </p:cNvPicPr>
          <p:nvPr/>
        </p:nvPicPr>
        <p:blipFill>
          <a:blip r:embed="rId1"/>
          <a:stretch>
            <a:fillRect/>
          </a:stretch>
        </p:blipFill>
        <p:spPr>
          <a:xfrm>
            <a:off x="4884420" y="3973195"/>
            <a:ext cx="3666490" cy="2427605"/>
          </a:xfrm>
          <a:prstGeom prst="rect">
            <a:avLst/>
          </a:prstGeom>
        </p:spPr>
      </p:pic>
      <p:pic>
        <p:nvPicPr>
          <p:cNvPr id="13" name="Picture 12"/>
          <p:cNvPicPr>
            <a:picLocks noChangeAspect="1"/>
          </p:cNvPicPr>
          <p:nvPr/>
        </p:nvPicPr>
        <p:blipFill>
          <a:blip r:embed="rId3"/>
          <a:stretch>
            <a:fillRect/>
          </a:stretch>
        </p:blipFill>
        <p:spPr>
          <a:xfrm>
            <a:off x="9267190" y="3169285"/>
            <a:ext cx="2502535" cy="3533140"/>
          </a:xfrm>
          <a:prstGeom prst="rect">
            <a:avLst/>
          </a:prstGeom>
          <a:effectLst>
            <a:outerShdw blurRad="50800" dist="38100" dir="10800000" algn="r" rotWithShape="0">
              <a:prstClr val="black">
                <a:alpha val="40000"/>
              </a:prstClr>
            </a:outerShdw>
          </a:effectLst>
        </p:spPr>
      </p:pic>
      <p:sp>
        <p:nvSpPr>
          <p:cNvPr id="17" name="Content Placeholder 16"/>
          <p:cNvSpPr/>
          <p:nvPr>
            <p:ph sz="half" idx="2"/>
          </p:nvPr>
        </p:nvSpPr>
        <p:spPr/>
        <p:txBody>
          <a:bodyPr/>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l-GR" altLang="en-US"/>
              <a:t>Εκδόσεις</a:t>
            </a:r>
            <a:endParaRPr lang="el-GR" altLang="en-US"/>
          </a:p>
        </p:txBody>
      </p:sp>
      <p:sp>
        <p:nvSpPr>
          <p:cNvPr id="3" name="Content Placeholder 2"/>
          <p:cNvSpPr>
            <a:spLocks noGrp="1"/>
          </p:cNvSpPr>
          <p:nvPr>
            <p:ph sz="half" idx="1"/>
          </p:nvPr>
        </p:nvSpPr>
        <p:spPr>
          <a:xfrm>
            <a:off x="506730" y="1383030"/>
            <a:ext cx="5181600" cy="4351338"/>
          </a:xfrm>
        </p:spPr>
        <p:txBody>
          <a:bodyPr>
            <a:noAutofit/>
          </a:bodyPr>
          <a:p>
            <a:r>
              <a:rPr lang="el-GR" altLang="en-US" sz="1800"/>
              <a:t>Οδηγοί</a:t>
            </a:r>
            <a:endParaRPr lang="el-GR" altLang="en-US" sz="1800"/>
          </a:p>
          <a:p>
            <a:r>
              <a:rPr lang="el-GR" altLang="en-US" sz="1800"/>
              <a:t>Μελέτες</a:t>
            </a:r>
            <a:endParaRPr lang="el-GR" altLang="en-US" sz="1800"/>
          </a:p>
          <a:p>
            <a:r>
              <a:rPr lang="el-GR" altLang="en-US" sz="1800"/>
              <a:t>Αρχεία </a:t>
            </a:r>
            <a:endParaRPr lang="el-GR" altLang="en-US" sz="1800"/>
          </a:p>
          <a:p>
            <a:r>
              <a:rPr lang="el-GR" altLang="en-US" sz="1800"/>
              <a:t>Ζωγραφική</a:t>
            </a:r>
            <a:endParaRPr lang="el-GR" altLang="en-US" sz="1800"/>
          </a:p>
          <a:p>
            <a:r>
              <a:rPr lang="el-GR" altLang="en-US" sz="1800"/>
              <a:t>Ιστορία</a:t>
            </a:r>
            <a:endParaRPr lang="el-GR" altLang="en-US" sz="1800"/>
          </a:p>
          <a:p>
            <a:r>
              <a:rPr lang="el-GR" altLang="en-US" sz="1800"/>
              <a:t>Αρχιτεκτονική</a:t>
            </a:r>
            <a:endParaRPr lang="el-GR" altLang="en-US" sz="1800"/>
          </a:p>
          <a:p>
            <a:r>
              <a:rPr lang="el-GR" altLang="en-US" sz="1800"/>
              <a:t>Λαογραφία</a:t>
            </a:r>
            <a:endParaRPr lang="el-GR" altLang="en-US" sz="1800"/>
          </a:p>
          <a:p>
            <a:r>
              <a:rPr lang="el-GR" altLang="en-US" sz="1800"/>
              <a:t>Φωτογραφία</a:t>
            </a:r>
            <a:endParaRPr lang="el-GR" altLang="en-US" sz="1800"/>
          </a:p>
          <a:p>
            <a:r>
              <a:rPr lang="el-GR" altLang="en-US" sz="1800"/>
              <a:t>Κατάλογοι Εκθέσεων</a:t>
            </a:r>
            <a:endParaRPr lang="el-GR" altLang="en-US" sz="1800"/>
          </a:p>
          <a:p>
            <a:r>
              <a:rPr lang="el-GR" altLang="en-US" sz="1800"/>
              <a:t>Τεκμήρια Ιστορίας</a:t>
            </a:r>
            <a:endParaRPr lang="el-GR" altLang="en-US" sz="1800"/>
          </a:p>
          <a:p>
            <a:r>
              <a:rPr lang="el-GR" altLang="en-US" sz="1800"/>
              <a:t>Ημερολόγια</a:t>
            </a:r>
            <a:endParaRPr lang="el-GR" altLang="en-US" sz="1800"/>
          </a:p>
          <a:p>
            <a:r>
              <a:rPr lang="el-GR" altLang="en-US" sz="1800"/>
              <a:t>Φάκελοι Εκπαιδευτικών Προγραμμάτων</a:t>
            </a:r>
            <a:endParaRPr lang="el-GR" altLang="en-US" sz="1800"/>
          </a:p>
          <a:p>
            <a:r>
              <a:rPr lang="el-GR" altLang="en-US" sz="1800"/>
              <a:t>Παιδικά Βιβλία και Παιχνίδια</a:t>
            </a:r>
            <a:endParaRPr lang="el-GR" altLang="en-US" sz="1800"/>
          </a:p>
          <a:p>
            <a:r>
              <a:rPr lang="el-GR" altLang="en-US" sz="1800"/>
              <a:t>Λογοτεχνία</a:t>
            </a:r>
            <a:endParaRPr lang="el-GR" altLang="en-US" sz="1800"/>
          </a:p>
        </p:txBody>
      </p:sp>
      <p:pic>
        <p:nvPicPr>
          <p:cNvPr id="4" name="Content Placeholder 3"/>
          <p:cNvPicPr>
            <a:picLocks noChangeAspect="1"/>
          </p:cNvPicPr>
          <p:nvPr>
            <p:ph sz="half" idx="2"/>
          </p:nvPr>
        </p:nvPicPr>
        <p:blipFill>
          <a:blip r:embed="rId1"/>
          <a:srcRect l="20944" t="22397" r="21532" b="13115"/>
          <a:stretch>
            <a:fillRect/>
          </a:stretch>
        </p:blipFill>
        <p:spPr>
          <a:xfrm>
            <a:off x="3279140" y="599440"/>
            <a:ext cx="5099685" cy="3216275"/>
          </a:xfrm>
          <a:prstGeom prst="rect">
            <a:avLst/>
          </a:prstGeom>
          <a:effectLst>
            <a:outerShdw blurRad="50800" dist="38100" dir="10800000" algn="r" rotWithShape="0">
              <a:prstClr val="black">
                <a:alpha val="40000"/>
              </a:prstClr>
            </a:outerShdw>
          </a:effectLst>
        </p:spPr>
      </p:pic>
      <p:pic>
        <p:nvPicPr>
          <p:cNvPr id="7" name="Picture 6"/>
          <p:cNvPicPr>
            <a:picLocks noChangeAspect="1"/>
          </p:cNvPicPr>
          <p:nvPr/>
        </p:nvPicPr>
        <p:blipFill>
          <a:blip r:embed="rId2"/>
          <a:srcRect l="22219" t="35586" r="22875" b="27018"/>
          <a:stretch>
            <a:fillRect/>
          </a:stretch>
        </p:blipFill>
        <p:spPr>
          <a:xfrm>
            <a:off x="4641850" y="4440555"/>
            <a:ext cx="5558790" cy="2129790"/>
          </a:xfrm>
          <a:prstGeom prst="rect">
            <a:avLst/>
          </a:prstGeom>
          <a:effectLst>
            <a:outerShdw blurRad="50800" dist="38100" dir="10800000" algn="r" rotWithShape="0">
              <a:prstClr val="black">
                <a:alpha val="40000"/>
              </a:prstClr>
            </a:outerShdw>
          </a:effectLst>
        </p:spPr>
      </p:pic>
      <p:pic>
        <p:nvPicPr>
          <p:cNvPr id="8" name="Picture 7"/>
          <p:cNvPicPr>
            <a:picLocks noChangeAspect="1"/>
          </p:cNvPicPr>
          <p:nvPr/>
        </p:nvPicPr>
        <p:blipFill>
          <a:blip r:embed="rId3"/>
          <a:srcRect l="22249" t="8717" r="22083" b="14325"/>
          <a:stretch>
            <a:fillRect/>
          </a:stretch>
        </p:blipFill>
        <p:spPr>
          <a:xfrm>
            <a:off x="7738745" y="1383030"/>
            <a:ext cx="4136390" cy="3216910"/>
          </a:xfrm>
          <a:prstGeom prst="rect">
            <a:avLst/>
          </a:prstGeom>
          <a:effectLst>
            <a:outerShdw blurRad="50800" dist="38100" dir="10800000" algn="r" rotWithShape="0">
              <a:prstClr val="black">
                <a:alpha val="40000"/>
              </a:prst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p:cNvPicPr>
            <a:picLocks noChangeAspect="1"/>
          </p:cNvPicPr>
          <p:nvPr>
            <p:ph sz="half" idx="1"/>
          </p:nvPr>
        </p:nvPicPr>
        <p:blipFill>
          <a:blip r:embed="rId1"/>
          <a:srcRect l="73535" t="24705" r="9613" b="11309"/>
          <a:stretch>
            <a:fillRect/>
          </a:stretch>
        </p:blipFill>
        <p:spPr>
          <a:xfrm>
            <a:off x="183515" y="181610"/>
            <a:ext cx="2759710" cy="6421755"/>
          </a:xfrm>
          <a:prstGeom prst="rect">
            <a:avLst/>
          </a:prstGeom>
          <a:effectLst>
            <a:outerShdw blurRad="50800" dist="38100" dir="10800000" algn="r" rotWithShape="0">
              <a:prstClr val="black">
                <a:alpha val="40000"/>
              </a:prstClr>
            </a:outerShdw>
          </a:effectLst>
        </p:spPr>
      </p:pic>
      <p:sp>
        <p:nvSpPr>
          <p:cNvPr id="5" name="Text Box 4"/>
          <p:cNvSpPr txBox="1"/>
          <p:nvPr/>
        </p:nvSpPr>
        <p:spPr>
          <a:xfrm>
            <a:off x="3316605" y="181610"/>
            <a:ext cx="7893050" cy="706755"/>
          </a:xfrm>
          <a:prstGeom prst="rect">
            <a:avLst/>
          </a:prstGeom>
          <a:solidFill>
            <a:schemeClr val="tx2">
              <a:lumMod val="20000"/>
              <a:lumOff val="80000"/>
            </a:schemeClr>
          </a:solidFill>
        </p:spPr>
        <p:txBody>
          <a:bodyPr wrap="square" rtlCol="0">
            <a:spAutoFit/>
          </a:bodyPr>
          <a:p>
            <a:pPr marL="285750" indent="-285750">
              <a:buFont typeface="Arial" panose="020B0604020202020204" pitchFamily="34" charset="0"/>
              <a:buChar char="•"/>
            </a:pPr>
            <a:r>
              <a:rPr lang="el-GR" altLang="en-US" sz="2000"/>
              <a:t>εικονικές περιηγήσεις</a:t>
            </a:r>
            <a:endParaRPr lang="el-GR" altLang="en-US" sz="2000"/>
          </a:p>
          <a:p>
            <a:pPr marL="285750" indent="-285750">
              <a:buFont typeface="Arial" panose="020B0604020202020204" pitchFamily="34" charset="0"/>
              <a:buChar char="•"/>
            </a:pPr>
            <a:r>
              <a:rPr lang="el-GR" altLang="en-US" sz="2000"/>
              <a:t>εικονικές παρουσιάσεις με θεματικές διαδρομές ή παιχνίδια</a:t>
            </a:r>
            <a:r>
              <a:rPr lang="el-GR" altLang="en-US"/>
              <a:t> </a:t>
            </a:r>
            <a:endParaRPr lang="el-GR" altLang="en-US"/>
          </a:p>
        </p:txBody>
      </p:sp>
      <p:pic>
        <p:nvPicPr>
          <p:cNvPr id="8" name="Picture 7">
            <a:hlinkClick r:id="rId2" tooltip="" action="ppaction://hlinkfile"/>
          </p:cNvPr>
          <p:cNvPicPr>
            <a:picLocks noChangeAspect="1"/>
          </p:cNvPicPr>
          <p:nvPr/>
        </p:nvPicPr>
        <p:blipFill>
          <a:blip r:embed="rId3"/>
          <a:srcRect l="18790" t="10364" r="19916" b="3578"/>
          <a:stretch>
            <a:fillRect/>
          </a:stretch>
        </p:blipFill>
        <p:spPr>
          <a:xfrm>
            <a:off x="4707255" y="1020445"/>
            <a:ext cx="3009900" cy="2377440"/>
          </a:xfrm>
          <a:prstGeom prst="rect">
            <a:avLst/>
          </a:prstGeom>
          <a:effectLst>
            <a:outerShdw blurRad="50800" dist="38100" dir="10800000" algn="r" rotWithShape="0">
              <a:prstClr val="black">
                <a:alpha val="40000"/>
              </a:prstClr>
            </a:outerShdw>
          </a:effectLst>
        </p:spPr>
      </p:pic>
      <p:pic>
        <p:nvPicPr>
          <p:cNvPr id="10" name="Content Placeholder 9">
            <a:hlinkClick r:id="rId4" tooltip="" action="ppaction://hlinkfile"/>
          </p:cNvPr>
          <p:cNvPicPr>
            <a:picLocks noChangeAspect="1"/>
          </p:cNvPicPr>
          <p:nvPr>
            <p:ph sz="half" idx="2"/>
          </p:nvPr>
        </p:nvPicPr>
        <p:blipFill>
          <a:blip r:embed="rId5"/>
          <a:srcRect l="11054" t="13791" r="11838" b="12070"/>
          <a:stretch>
            <a:fillRect/>
          </a:stretch>
        </p:blipFill>
        <p:spPr>
          <a:xfrm>
            <a:off x="8008620" y="1590040"/>
            <a:ext cx="3995420" cy="2160905"/>
          </a:xfrm>
          <a:prstGeom prst="rect">
            <a:avLst/>
          </a:prstGeom>
          <a:effectLst>
            <a:outerShdw blurRad="50800" dist="38100" dir="10800000" algn="r" rotWithShape="0">
              <a:prstClr val="black">
                <a:alpha val="40000"/>
              </a:prstClr>
            </a:outerShdw>
          </a:effectLst>
        </p:spPr>
      </p:pic>
      <p:pic>
        <p:nvPicPr>
          <p:cNvPr id="12" name="Picture 11">
            <a:hlinkClick r:id="rId6" tooltip="" action="ppaction://hlinkfile"/>
          </p:cNvPr>
          <p:cNvPicPr>
            <a:picLocks noChangeAspect="1"/>
          </p:cNvPicPr>
          <p:nvPr/>
        </p:nvPicPr>
        <p:blipFill>
          <a:blip r:embed="rId7"/>
          <a:srcRect l="14309" t="11994" r="15125" b="16749"/>
          <a:stretch>
            <a:fillRect/>
          </a:stretch>
        </p:blipFill>
        <p:spPr>
          <a:xfrm>
            <a:off x="7954645" y="3971290"/>
            <a:ext cx="4049395" cy="2299970"/>
          </a:xfrm>
          <a:prstGeom prst="rect">
            <a:avLst/>
          </a:prstGeom>
          <a:effectLst>
            <a:outerShdw blurRad="50800" dist="38100" dir="10800000" algn="r" rotWithShape="0">
              <a:prstClr val="black">
                <a:alpha val="40000"/>
              </a:prstClr>
            </a:outerShdw>
          </a:effectLst>
        </p:spPr>
      </p:pic>
      <p:pic>
        <p:nvPicPr>
          <p:cNvPr id="13" name="Picture 12">
            <a:hlinkClick r:id="rId8" tooltip="" action="ppaction://hlinkfile"/>
          </p:cNvPr>
          <p:cNvPicPr>
            <a:picLocks noChangeAspect="1"/>
          </p:cNvPicPr>
          <p:nvPr/>
        </p:nvPicPr>
        <p:blipFill>
          <a:blip r:embed="rId9"/>
          <a:srcRect l="780" t="12520" r="-780" b="11677"/>
          <a:stretch>
            <a:fillRect/>
          </a:stretch>
        </p:blipFill>
        <p:spPr>
          <a:xfrm>
            <a:off x="3316605" y="3529965"/>
            <a:ext cx="4319270" cy="2741295"/>
          </a:xfrm>
          <a:prstGeom prst="rect">
            <a:avLst/>
          </a:prstGeom>
          <a:effectLst>
            <a:outerShdw blurRad="50800" dist="38100" dir="10800000" algn="r" rotWithShape="0">
              <a:prstClr val="black">
                <a:alpha val="40000"/>
              </a:prst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l-GR" altLang="en-US"/>
              <a:t>Η Εταιρεία </a:t>
            </a:r>
            <a:endParaRPr lang="el-GR" altLang="en-US"/>
          </a:p>
        </p:txBody>
      </p:sp>
      <p:sp>
        <p:nvSpPr>
          <p:cNvPr id="3" name="Content Placeholder 2"/>
          <p:cNvSpPr>
            <a:spLocks noGrp="1"/>
          </p:cNvSpPr>
          <p:nvPr>
            <p:ph idx="1"/>
          </p:nvPr>
        </p:nvSpPr>
        <p:spPr/>
        <p:txBody>
          <a:bodyPr/>
          <a:p>
            <a:r>
              <a:rPr lang="el-GR" altLang="en-US"/>
              <a:t>Η Ιστορική και Εθνολογική Εταιρεία Ελλάδος είναι Νομικό Πρόσωπο Ιδιωτικού Δικαίου.</a:t>
            </a:r>
            <a:endParaRPr lang="el-GR" altLang="en-US"/>
          </a:p>
          <a:p>
            <a:r>
              <a:rPr lang="el-GR" altLang="en-US"/>
              <a:t>Λειτουργεί αδιάλειπτα απο το 1882.</a:t>
            </a:r>
            <a:endParaRPr lang="el-GR" altLang="en-US"/>
          </a:p>
          <a:p>
            <a:r>
              <a:rPr lang="el-GR" altLang="en-US"/>
              <a:t>Σκοπός της είναι η συλλογή, διατήρηση και προβολή αντικειμένων και μαρτυριών που φωτίζουν την ιστορία του νεότερου Ελληνισμού.</a:t>
            </a:r>
            <a:endParaRPr lang="el-GR" altLang="en-US"/>
          </a:p>
          <a:p>
            <a:r>
              <a:rPr lang="el-GR" altLang="en-US"/>
              <a:t>Το 1884 δημιουργεί το Εθνικό Ιστορικό Μουσείο.</a:t>
            </a:r>
            <a:endParaRPr lang="el-GR"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l-GR" altLang="en-US"/>
              <a:t>Η ίδρυσή της</a:t>
            </a:r>
            <a:endParaRPr lang="el-GR" altLang="en-US"/>
          </a:p>
        </p:txBody>
      </p:sp>
      <p:sp>
        <p:nvSpPr>
          <p:cNvPr id="3" name="Content Placeholder 2"/>
          <p:cNvSpPr>
            <a:spLocks noGrp="1"/>
          </p:cNvSpPr>
          <p:nvPr>
            <p:ph sz="half" idx="1"/>
          </p:nvPr>
        </p:nvSpPr>
        <p:spPr>
          <a:xfrm>
            <a:off x="838200" y="1587500"/>
            <a:ext cx="4367530" cy="4351655"/>
          </a:xfrm>
        </p:spPr>
        <p:txBody>
          <a:bodyPr/>
          <a:p>
            <a:r>
              <a:rPr lang="el-GR" altLang="en-US"/>
              <a:t>Ιδρύθηκε το 1882, μια εποχή οικονομικής και κοινωνικής ανέλιξης του Ελληνικού Κράτους.</a:t>
            </a:r>
            <a:endParaRPr lang="el-GR" altLang="en-US"/>
          </a:p>
          <a:p>
            <a:r>
              <a:rPr lang="el-GR" altLang="en-US"/>
              <a:t>Ιδρυτικά μέλη της ήταν επιφανείς εκπρόσωποι των επιστημών, των γραμμάτων και των τεχνών της εποχής:</a:t>
            </a:r>
            <a:endParaRPr lang="el-GR" altLang="en-US"/>
          </a:p>
          <a:p>
            <a:pPr marL="0" indent="0">
              <a:buNone/>
            </a:pPr>
            <a:endParaRPr lang="el-GR" altLang="en-US"/>
          </a:p>
        </p:txBody>
      </p:sp>
      <p:pic>
        <p:nvPicPr>
          <p:cNvPr id="8" name="Content Placeholder 7"/>
          <p:cNvPicPr>
            <a:picLocks noChangeAspect="1"/>
          </p:cNvPicPr>
          <p:nvPr>
            <p:ph sz="half" idx="2"/>
          </p:nvPr>
        </p:nvPicPr>
        <p:blipFill>
          <a:blip r:embed="rId1"/>
          <a:stretch>
            <a:fillRect/>
          </a:stretch>
        </p:blipFill>
        <p:spPr>
          <a:xfrm>
            <a:off x="6239510" y="500380"/>
            <a:ext cx="1770380" cy="2570480"/>
          </a:xfrm>
          <a:prstGeom prst="rect">
            <a:avLst/>
          </a:prstGeom>
        </p:spPr>
      </p:pic>
      <p:pic>
        <p:nvPicPr>
          <p:cNvPr id="9" name="Picture 8"/>
          <p:cNvPicPr>
            <a:picLocks noChangeAspect="1"/>
          </p:cNvPicPr>
          <p:nvPr/>
        </p:nvPicPr>
        <p:blipFill>
          <a:blip r:embed="rId2"/>
          <a:stretch>
            <a:fillRect/>
          </a:stretch>
        </p:blipFill>
        <p:spPr>
          <a:xfrm>
            <a:off x="8812530" y="500380"/>
            <a:ext cx="1858010" cy="2362835"/>
          </a:xfrm>
          <a:prstGeom prst="rect">
            <a:avLst/>
          </a:prstGeom>
        </p:spPr>
      </p:pic>
      <p:pic>
        <p:nvPicPr>
          <p:cNvPr id="10" name="Picture 9"/>
          <p:cNvPicPr>
            <a:picLocks noChangeAspect="1"/>
          </p:cNvPicPr>
          <p:nvPr/>
        </p:nvPicPr>
        <p:blipFill>
          <a:blip r:embed="rId3"/>
          <a:stretch>
            <a:fillRect/>
          </a:stretch>
        </p:blipFill>
        <p:spPr>
          <a:xfrm>
            <a:off x="6345555" y="3515360"/>
            <a:ext cx="1672590" cy="2611120"/>
          </a:xfrm>
          <a:prstGeom prst="rect">
            <a:avLst/>
          </a:prstGeom>
        </p:spPr>
      </p:pic>
      <p:sp>
        <p:nvSpPr>
          <p:cNvPr id="6" name="Text Box 5"/>
          <p:cNvSpPr txBox="1"/>
          <p:nvPr/>
        </p:nvSpPr>
        <p:spPr>
          <a:xfrm>
            <a:off x="6129655" y="6126480"/>
            <a:ext cx="1990725" cy="368300"/>
          </a:xfrm>
          <a:prstGeom prst="rect">
            <a:avLst/>
          </a:prstGeom>
          <a:solidFill>
            <a:schemeClr val="tx2">
              <a:lumMod val="20000"/>
              <a:lumOff val="80000"/>
            </a:schemeClr>
          </a:solidFill>
        </p:spPr>
        <p:txBody>
          <a:bodyPr wrap="none" rtlCol="0">
            <a:spAutoFit/>
          </a:bodyPr>
          <a:p>
            <a:r>
              <a:rPr lang="el-GR" altLang="en-US"/>
              <a:t>Σπυρίδων Λάμπρος </a:t>
            </a:r>
            <a:endParaRPr lang="el-GR" altLang="en-US"/>
          </a:p>
        </p:txBody>
      </p:sp>
      <p:pic>
        <p:nvPicPr>
          <p:cNvPr id="11" name="Picture 10"/>
          <p:cNvPicPr>
            <a:picLocks noChangeAspect="1"/>
          </p:cNvPicPr>
          <p:nvPr/>
        </p:nvPicPr>
        <p:blipFill>
          <a:blip r:embed="rId4"/>
          <a:stretch>
            <a:fillRect/>
          </a:stretch>
        </p:blipFill>
        <p:spPr>
          <a:xfrm>
            <a:off x="8812530" y="3543935"/>
            <a:ext cx="1717675" cy="2395220"/>
          </a:xfrm>
          <a:prstGeom prst="rect">
            <a:avLst/>
          </a:prstGeom>
        </p:spPr>
      </p:pic>
      <p:sp>
        <p:nvSpPr>
          <p:cNvPr id="5" name="Text Box 4"/>
          <p:cNvSpPr txBox="1"/>
          <p:nvPr/>
        </p:nvSpPr>
        <p:spPr>
          <a:xfrm>
            <a:off x="8580120" y="5939155"/>
            <a:ext cx="2637790" cy="368300"/>
          </a:xfrm>
          <a:prstGeom prst="rect">
            <a:avLst/>
          </a:prstGeom>
          <a:solidFill>
            <a:schemeClr val="tx2">
              <a:lumMod val="20000"/>
              <a:lumOff val="80000"/>
            </a:schemeClr>
          </a:solidFill>
        </p:spPr>
        <p:txBody>
          <a:bodyPr wrap="none" rtlCol="0">
            <a:spAutoFit/>
          </a:bodyPr>
          <a:p>
            <a:r>
              <a:rPr lang="el-GR" altLang="en-US"/>
              <a:t>Δημήτριος Καμπούρογλου</a:t>
            </a:r>
            <a:endParaRPr lang="el-GR" altLang="en-US"/>
          </a:p>
        </p:txBody>
      </p:sp>
      <p:pic>
        <p:nvPicPr>
          <p:cNvPr id="12" name="Content Placeholder 7"/>
          <p:cNvPicPr>
            <a:picLocks noChangeAspect="1"/>
          </p:cNvPicPr>
          <p:nvPr/>
        </p:nvPicPr>
        <p:blipFill>
          <a:blip r:embed="rId1"/>
          <a:stretch>
            <a:fillRect/>
          </a:stretch>
        </p:blipFill>
        <p:spPr>
          <a:xfrm>
            <a:off x="6235700" y="500380"/>
            <a:ext cx="1770380" cy="2570480"/>
          </a:xfrm>
          <a:prstGeom prst="rect">
            <a:avLst/>
          </a:prstGeom>
        </p:spPr>
      </p:pic>
      <p:pic>
        <p:nvPicPr>
          <p:cNvPr id="13" name="Picture 12"/>
          <p:cNvPicPr>
            <a:picLocks noChangeAspect="1"/>
          </p:cNvPicPr>
          <p:nvPr/>
        </p:nvPicPr>
        <p:blipFill>
          <a:blip r:embed="rId2"/>
          <a:stretch>
            <a:fillRect/>
          </a:stretch>
        </p:blipFill>
        <p:spPr>
          <a:xfrm>
            <a:off x="8808720" y="500380"/>
            <a:ext cx="1858010" cy="2362835"/>
          </a:xfrm>
          <a:prstGeom prst="rect">
            <a:avLst/>
          </a:prstGeom>
        </p:spPr>
      </p:pic>
      <p:pic>
        <p:nvPicPr>
          <p:cNvPr id="14" name="Picture 13"/>
          <p:cNvPicPr>
            <a:picLocks noChangeAspect="1"/>
          </p:cNvPicPr>
          <p:nvPr/>
        </p:nvPicPr>
        <p:blipFill>
          <a:blip r:embed="rId3"/>
          <a:stretch>
            <a:fillRect/>
          </a:stretch>
        </p:blipFill>
        <p:spPr>
          <a:xfrm>
            <a:off x="6335395" y="3515360"/>
            <a:ext cx="1672590" cy="2611120"/>
          </a:xfrm>
          <a:prstGeom prst="rect">
            <a:avLst/>
          </a:prstGeom>
          <a:effectLst>
            <a:outerShdw blurRad="50800" dist="38100" dir="10800000" algn="r" rotWithShape="0">
              <a:prstClr val="black">
                <a:alpha val="40000"/>
              </a:prstClr>
            </a:outerShdw>
          </a:effectLst>
        </p:spPr>
      </p:pic>
      <p:sp>
        <p:nvSpPr>
          <p:cNvPr id="15" name="Text Box 14"/>
          <p:cNvSpPr txBox="1"/>
          <p:nvPr/>
        </p:nvSpPr>
        <p:spPr>
          <a:xfrm>
            <a:off x="6119495" y="6126480"/>
            <a:ext cx="1990725" cy="368300"/>
          </a:xfrm>
          <a:prstGeom prst="rect">
            <a:avLst/>
          </a:prstGeom>
          <a:solidFill>
            <a:schemeClr val="tx2">
              <a:lumMod val="20000"/>
              <a:lumOff val="80000"/>
            </a:schemeClr>
          </a:solidFill>
          <a:effectLst>
            <a:outerShdw blurRad="50800" dist="38100" dir="10800000" algn="r" rotWithShape="0">
              <a:prstClr val="black">
                <a:alpha val="40000"/>
              </a:prstClr>
            </a:outerShdw>
          </a:effectLst>
        </p:spPr>
        <p:txBody>
          <a:bodyPr wrap="none" rtlCol="0">
            <a:spAutoFit/>
          </a:bodyPr>
          <a:p>
            <a:r>
              <a:rPr lang="el-GR" altLang="en-US"/>
              <a:t>Σπυρίδων Λάμπρος </a:t>
            </a:r>
            <a:endParaRPr lang="el-GR" altLang="en-US"/>
          </a:p>
        </p:txBody>
      </p:sp>
      <p:pic>
        <p:nvPicPr>
          <p:cNvPr id="16" name="Picture 15"/>
          <p:cNvPicPr>
            <a:picLocks noChangeAspect="1"/>
          </p:cNvPicPr>
          <p:nvPr/>
        </p:nvPicPr>
        <p:blipFill>
          <a:blip r:embed="rId4"/>
          <a:stretch>
            <a:fillRect/>
          </a:stretch>
        </p:blipFill>
        <p:spPr>
          <a:xfrm>
            <a:off x="8802370" y="3543935"/>
            <a:ext cx="1717675" cy="2395220"/>
          </a:xfrm>
          <a:prstGeom prst="rect">
            <a:avLst/>
          </a:prstGeom>
          <a:effectLst>
            <a:outerShdw blurRad="50800" dist="38100" dir="10800000" algn="r" rotWithShape="0">
              <a:prstClr val="black">
                <a:alpha val="40000"/>
              </a:prstClr>
            </a:outerShdw>
          </a:effectLst>
        </p:spPr>
      </p:pic>
      <p:sp>
        <p:nvSpPr>
          <p:cNvPr id="17" name="Text Box 16"/>
          <p:cNvSpPr txBox="1"/>
          <p:nvPr/>
        </p:nvSpPr>
        <p:spPr>
          <a:xfrm>
            <a:off x="8569960" y="5939155"/>
            <a:ext cx="2637790" cy="368300"/>
          </a:xfrm>
          <a:prstGeom prst="rect">
            <a:avLst/>
          </a:prstGeom>
          <a:solidFill>
            <a:schemeClr val="tx2">
              <a:lumMod val="20000"/>
              <a:lumOff val="80000"/>
            </a:schemeClr>
          </a:solidFill>
          <a:effectLst>
            <a:outerShdw blurRad="50800" dist="38100" dir="10800000" algn="r" rotWithShape="0">
              <a:prstClr val="black">
                <a:alpha val="40000"/>
              </a:prstClr>
            </a:outerShdw>
          </a:effectLst>
        </p:spPr>
        <p:txBody>
          <a:bodyPr wrap="none" rtlCol="0">
            <a:spAutoFit/>
          </a:bodyPr>
          <a:p>
            <a:r>
              <a:rPr lang="el-GR" altLang="en-US"/>
              <a:t>Δημήτριος Καμπούρογλου</a:t>
            </a:r>
            <a:endParaRPr lang="el-GR" altLang="en-US"/>
          </a:p>
        </p:txBody>
      </p:sp>
      <p:pic>
        <p:nvPicPr>
          <p:cNvPr id="18" name="Content Placeholder 7"/>
          <p:cNvPicPr>
            <a:picLocks noChangeAspect="1"/>
          </p:cNvPicPr>
          <p:nvPr/>
        </p:nvPicPr>
        <p:blipFill>
          <a:blip r:embed="rId1"/>
          <a:stretch>
            <a:fillRect/>
          </a:stretch>
        </p:blipFill>
        <p:spPr>
          <a:xfrm>
            <a:off x="6247765" y="500380"/>
            <a:ext cx="1770380" cy="2570480"/>
          </a:xfrm>
          <a:prstGeom prst="rect">
            <a:avLst/>
          </a:prstGeom>
          <a:effectLst>
            <a:outerShdw blurRad="50800" dist="38100" dir="10800000" algn="r" rotWithShape="0">
              <a:prstClr val="black">
                <a:alpha val="40000"/>
              </a:prstClr>
            </a:outerShdw>
          </a:effectLst>
        </p:spPr>
      </p:pic>
      <p:pic>
        <p:nvPicPr>
          <p:cNvPr id="19" name="Picture 18"/>
          <p:cNvPicPr>
            <a:picLocks noChangeAspect="1"/>
          </p:cNvPicPr>
          <p:nvPr/>
        </p:nvPicPr>
        <p:blipFill>
          <a:blip r:embed="rId2"/>
          <a:stretch>
            <a:fillRect/>
          </a:stretch>
        </p:blipFill>
        <p:spPr>
          <a:xfrm>
            <a:off x="8798560" y="500380"/>
            <a:ext cx="1858010" cy="2362835"/>
          </a:xfrm>
          <a:prstGeom prst="rect">
            <a:avLst/>
          </a:prstGeom>
          <a:effectLst>
            <a:outerShdw blurRad="50800" dist="38100" dir="10800000" algn="r" rotWithShape="0">
              <a:prstClr val="black">
                <a:alpha val="40000"/>
              </a:prstClr>
            </a:outerShdw>
          </a:effectLst>
        </p:spPr>
      </p:pic>
      <p:sp>
        <p:nvSpPr>
          <p:cNvPr id="4" name="Text Box 3"/>
          <p:cNvSpPr txBox="1"/>
          <p:nvPr/>
        </p:nvSpPr>
        <p:spPr>
          <a:xfrm>
            <a:off x="6135370" y="2863215"/>
            <a:ext cx="1974850" cy="368300"/>
          </a:xfrm>
          <a:prstGeom prst="rect">
            <a:avLst/>
          </a:prstGeom>
          <a:solidFill>
            <a:schemeClr val="tx2">
              <a:lumMod val="20000"/>
              <a:lumOff val="80000"/>
            </a:schemeClr>
          </a:solidFill>
          <a:effectLst>
            <a:outerShdw blurRad="50800" dist="38100" dir="10800000" algn="r" rotWithShape="0">
              <a:prstClr val="black">
                <a:alpha val="40000"/>
              </a:prstClr>
            </a:outerShdw>
          </a:effectLst>
        </p:spPr>
        <p:txBody>
          <a:bodyPr wrap="none" rtlCol="0">
            <a:spAutoFit/>
          </a:bodyPr>
          <a:p>
            <a:r>
              <a:rPr lang="el-GR" altLang="en-US"/>
              <a:t>Τιμολέων Φιλήμων</a:t>
            </a:r>
            <a:endParaRPr lang="el-GR" altLang="en-US"/>
          </a:p>
        </p:txBody>
      </p:sp>
      <p:sp>
        <p:nvSpPr>
          <p:cNvPr id="7" name="Text Box 6"/>
          <p:cNvSpPr txBox="1"/>
          <p:nvPr/>
        </p:nvSpPr>
        <p:spPr>
          <a:xfrm>
            <a:off x="8724900" y="2702560"/>
            <a:ext cx="2025650" cy="368300"/>
          </a:xfrm>
          <a:prstGeom prst="rect">
            <a:avLst/>
          </a:prstGeom>
          <a:solidFill>
            <a:schemeClr val="tx2">
              <a:lumMod val="20000"/>
              <a:lumOff val="80000"/>
            </a:schemeClr>
          </a:solidFill>
          <a:effectLst>
            <a:outerShdw blurRad="50800" dist="38100" dir="10800000" algn="r" rotWithShape="0">
              <a:prstClr val="black">
                <a:alpha val="40000"/>
              </a:prstClr>
            </a:outerShdw>
          </a:effectLst>
        </p:spPr>
        <p:txBody>
          <a:bodyPr wrap="square" rtlCol="0">
            <a:spAutoFit/>
          </a:bodyPr>
          <a:p>
            <a:r>
              <a:rPr lang="el-GR" altLang="en-US"/>
              <a:t>Νικόλαος Πολίτης</a:t>
            </a:r>
            <a:endParaRPr lang="el-GR"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l-GR" altLang="en-US"/>
              <a:t>Σκοπός της</a:t>
            </a:r>
            <a:endParaRPr lang="el-GR" altLang="en-US"/>
          </a:p>
        </p:txBody>
      </p:sp>
      <p:sp>
        <p:nvSpPr>
          <p:cNvPr id="3" name="Content Placeholder 2"/>
          <p:cNvSpPr>
            <a:spLocks noGrp="1"/>
          </p:cNvSpPr>
          <p:nvPr>
            <p:ph idx="1"/>
          </p:nvPr>
        </p:nvSpPr>
        <p:spPr/>
        <p:txBody>
          <a:bodyPr/>
          <a:p>
            <a:pPr marL="0" indent="0">
              <a:buNone/>
            </a:pPr>
            <a:r>
              <a:rPr lang="el-GR" altLang="en-US"/>
              <a:t>Η συλλογή, διαφύλαξη και προβολή κειμηλίων και μαρτυριών που προβάλλουν την ιστορία του νεότερου Ελληνισμού.</a:t>
            </a:r>
            <a:endParaRPr lang="el-GR" altLang="en-US"/>
          </a:p>
          <a:p>
            <a:r>
              <a:rPr lang="el-GR" altLang="en-US"/>
              <a:t>Για την εκπλήρωση αυτού του σκοπού προέβει άμεσα στη σύσταση Μουσείου, Αρχείου και Βιβλιοθήκης.</a:t>
            </a:r>
            <a:endParaRPr lang="el-GR" altLang="en-US"/>
          </a:p>
          <a:p>
            <a:r>
              <a:rPr lang="el-GR" altLang="en-US"/>
              <a:t>Από το 1883 εξέδιδε περιοδικό επιστημονικό σύγγραμμα, “το Δελτίο της Ιστορικής και Εθνολογικής Εταιρείας της Ελλάδος”.</a:t>
            </a:r>
            <a:endParaRPr lang="el-GR" altLang="en-US"/>
          </a:p>
          <a:p>
            <a:r>
              <a:rPr lang="el-GR" altLang="en-US"/>
              <a:t>Σήμερα η δράση της Εταιρείας προβάλλεται κυρίως μέσα από το έργο του Εθνικού Ιστορικού Μουσείου και του παραρτήματός της στην Ύδρα.</a:t>
            </a:r>
            <a:endParaRPr lang="el-GR"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315595" y="144780"/>
            <a:ext cx="10515600" cy="1325563"/>
          </a:xfrm>
        </p:spPr>
        <p:txBody>
          <a:bodyPr/>
          <a:p>
            <a:r>
              <a:rPr lang="el-GR" altLang="en-US"/>
              <a:t>Το Εθνικό Ιστορικό Μουσείο</a:t>
            </a:r>
            <a:endParaRPr lang="el-GR" altLang="en-US"/>
          </a:p>
        </p:txBody>
      </p:sp>
      <p:sp>
        <p:nvSpPr>
          <p:cNvPr id="3" name="Content Placeholder 2"/>
          <p:cNvSpPr>
            <a:spLocks noGrp="1"/>
          </p:cNvSpPr>
          <p:nvPr>
            <p:ph sz="half" idx="1"/>
          </p:nvPr>
        </p:nvSpPr>
        <p:spPr>
          <a:xfrm>
            <a:off x="225425" y="1544955"/>
            <a:ext cx="6005830" cy="4351655"/>
          </a:xfrm>
        </p:spPr>
        <p:txBody>
          <a:bodyPr>
            <a:normAutofit fontScale="90000"/>
          </a:bodyPr>
          <a:p>
            <a:pPr marL="0" indent="0">
              <a:buNone/>
            </a:pPr>
            <a:r>
              <a:rPr lang="el-GR" altLang="en-US"/>
              <a:t>Στεγάζεται μόνιμα στο Μέγαρο της Παλαιάς Βουλής απο το 1962.</a:t>
            </a:r>
            <a:endParaRPr lang="el-GR" altLang="en-US"/>
          </a:p>
          <a:p>
            <a:pPr marL="0" indent="0">
              <a:buNone/>
            </a:pPr>
            <a:endParaRPr lang="el-GR" altLang="en-US"/>
          </a:p>
          <a:p>
            <a:pPr marL="0" indent="0">
              <a:buNone/>
            </a:pPr>
            <a:r>
              <a:rPr lang="el-GR" altLang="en-US"/>
              <a:t>Αντικείμενο του Μουσείου είναι η ιστορία του Νεότερου Ελληνισμού με αναφορές:</a:t>
            </a:r>
            <a:endParaRPr lang="el-GR" altLang="en-US"/>
          </a:p>
          <a:p>
            <a:r>
              <a:rPr lang="el-GR" altLang="en-US"/>
              <a:t>στην Επανάσταση του 1821</a:t>
            </a:r>
            <a:endParaRPr lang="el-GR" altLang="en-US"/>
          </a:p>
          <a:p>
            <a:r>
              <a:rPr lang="el-GR" altLang="en-US"/>
              <a:t>στους απελευθερωτικούς αγώνες</a:t>
            </a:r>
            <a:endParaRPr lang="el-GR" altLang="en-US"/>
          </a:p>
          <a:p>
            <a:r>
              <a:rPr lang="el-GR" altLang="en-US"/>
              <a:t>στη δημιουργία ανεξάρτητου κράτους και</a:t>
            </a:r>
            <a:endParaRPr lang="el-GR" altLang="en-US"/>
          </a:p>
          <a:p>
            <a:r>
              <a:rPr lang="el-GR" altLang="en-US"/>
              <a:t>στην κοινωνική και πνευματική εξέλιξη του Ελληνισμού μέχρι σήμερα</a:t>
            </a:r>
            <a:endParaRPr lang="el-GR" altLang="en-US"/>
          </a:p>
          <a:p>
            <a:endParaRPr lang="el-GR" altLang="en-US"/>
          </a:p>
        </p:txBody>
      </p:sp>
      <p:pic>
        <p:nvPicPr>
          <p:cNvPr id="4" name="Content Placeholder 3"/>
          <p:cNvPicPr>
            <a:picLocks noChangeAspect="1"/>
          </p:cNvPicPr>
          <p:nvPr>
            <p:ph sz="half" idx="2"/>
          </p:nvPr>
        </p:nvPicPr>
        <p:blipFill>
          <a:blip r:embed="rId1"/>
          <a:stretch>
            <a:fillRect/>
          </a:stretch>
        </p:blipFill>
        <p:spPr>
          <a:xfrm>
            <a:off x="6350635" y="1849755"/>
            <a:ext cx="5547360" cy="3157855"/>
          </a:xfrm>
          <a:prstGeom prst="rect">
            <a:avLst/>
          </a:prstGeom>
          <a:effectLst>
            <a:outerShdw blurRad="50800" dist="38100" dir="10800000" algn="r" rotWithShape="0">
              <a:prstClr val="black">
                <a:alpha val="40000"/>
              </a:prstClr>
            </a:outerShdw>
            <a:reflection blurRad="6350" stA="50000" endA="275" endPos="40000" dist="101600" dir="5400000" sy="-100000" algn="bl" rotWithShape="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527050" y="63500"/>
            <a:ext cx="10515600" cy="1325563"/>
          </a:xfrm>
        </p:spPr>
        <p:txBody>
          <a:bodyPr/>
          <a:p>
            <a:r>
              <a:rPr lang="el-GR" altLang="en-US"/>
              <a:t>Ιστορικές Πληροφορίες</a:t>
            </a:r>
            <a:endParaRPr lang="el-GR" altLang="en-US"/>
          </a:p>
        </p:txBody>
      </p:sp>
      <p:sp>
        <p:nvSpPr>
          <p:cNvPr id="3" name="Content Placeholder 2"/>
          <p:cNvSpPr>
            <a:spLocks noGrp="1"/>
          </p:cNvSpPr>
          <p:nvPr>
            <p:ph idx="1"/>
          </p:nvPr>
        </p:nvSpPr>
        <p:spPr>
          <a:xfrm>
            <a:off x="384810" y="1258570"/>
            <a:ext cx="9942830" cy="5196205"/>
          </a:xfrm>
        </p:spPr>
        <p:txBody>
          <a:bodyPr>
            <a:noAutofit/>
          </a:bodyPr>
          <a:p>
            <a:r>
              <a:rPr lang="el-GR" altLang="en-US" sz="1800"/>
              <a:t>Ι</a:t>
            </a:r>
            <a:r>
              <a:rPr lang="en-US" sz="1800"/>
              <a:t>δρύθηκε το 1884 από την </a:t>
            </a:r>
            <a:r>
              <a:rPr lang="en-US" sz="1800" b="1"/>
              <a:t>Ιστορική και Εθνολογική Εταιρεία της Ελλάδος</a:t>
            </a:r>
            <a:endParaRPr lang="en-US" sz="1800"/>
          </a:p>
          <a:p>
            <a:r>
              <a:rPr lang="en-US" sz="1800"/>
              <a:t>Η έναρξη της λειτουργίας του είναι άρρηκτα συνδεδεμένη με την πρώτη επίσημη δημόσια παρουσία της Εταιρείας, την</a:t>
            </a:r>
            <a:r>
              <a:rPr lang="en-US" sz="1800" b="1"/>
              <a:t> Έκθεσιν Μνημείων του Ιερού Αγώνος</a:t>
            </a:r>
            <a:r>
              <a:rPr lang="en-US" sz="1800"/>
              <a:t>, δύο χρόνια αργότερα. </a:t>
            </a:r>
            <a:r>
              <a:rPr lang="el-GR" altLang="en-US" sz="1800"/>
              <a:t>Η </a:t>
            </a:r>
            <a:r>
              <a:rPr lang="en-US" sz="1800"/>
              <a:t>έκθεση αυτή </a:t>
            </a:r>
            <a:r>
              <a:rPr lang="el-GR" altLang="en-US" sz="1800"/>
              <a:t>δημιουργήθηκε μετά από</a:t>
            </a:r>
            <a:r>
              <a:rPr lang="en-US" sz="1800"/>
              <a:t> έκκληση της Εταιρείας </a:t>
            </a:r>
            <a:r>
              <a:rPr lang="el-GR" altLang="en-US" sz="1800"/>
              <a:t>στο κοινό να</a:t>
            </a:r>
            <a:r>
              <a:rPr lang="en-US" sz="1800"/>
              <a:t> παραχώρησαν αντικείμενα όλοι όσοι είχαν στην κατοχή τους ιστορικά κειμήλια μιας εποχής όχι πολύ μακρινής, κυρίως οι οικογένειες των αγωνιστών του 1821 αλλά και κρατικοί φορείς, όπως τα Υπουργεία Στρατιωτικών και Ναυτικών. Tα περισσότερα από τα αντικείμενα αυτά μετά το πέρας της έκθεσης δωρήθηκαν στο Μουσείο της Ιστορικής και Εθνολογικής Εταιρείας</a:t>
            </a:r>
            <a:r>
              <a:rPr lang="el-GR" altLang="en-US" sz="1800"/>
              <a:t>.</a:t>
            </a:r>
            <a:r>
              <a:rPr lang="en-US" sz="1800"/>
              <a:t> </a:t>
            </a:r>
            <a:endParaRPr lang="en-US" sz="1800"/>
          </a:p>
          <a:p>
            <a:r>
              <a:rPr lang="el-GR" altLang="en-US" sz="1800"/>
              <a:t> Γι</a:t>
            </a:r>
            <a:r>
              <a:rPr lang="en-US" sz="1800"/>
              <a:t>α πάνω από μισό αιώνα </a:t>
            </a:r>
            <a:r>
              <a:rPr lang="el-GR" altLang="en-US" sz="1800"/>
              <a:t>το ΕΙΜ</a:t>
            </a:r>
            <a:r>
              <a:rPr lang="en-US" sz="1800"/>
              <a:t> λειτουργούσε για το κοινό σε αίθουσες του Πολυτεχνείου</a:t>
            </a:r>
            <a:r>
              <a:rPr lang="el-GR" altLang="en-US" sz="1800"/>
              <a:t>. </a:t>
            </a:r>
            <a:r>
              <a:rPr lang="en-US" sz="1800"/>
              <a:t>Συνέχισε το έργο του εμπλουτισμού των συλλογών του τόσο στο εσωτερικό της χώρας αλλά και </a:t>
            </a:r>
            <a:r>
              <a:rPr lang="el-GR" altLang="en-US" sz="1800"/>
              <a:t>με </a:t>
            </a:r>
            <a:r>
              <a:rPr lang="en-US" sz="1800"/>
              <a:t>εξορμήσεις σε περιοχές του Ελληνισμού εκτός των τότε συνόρων</a:t>
            </a:r>
            <a:r>
              <a:rPr lang="el-GR" altLang="en-US" sz="1800"/>
              <a:t>.</a:t>
            </a:r>
            <a:endParaRPr lang="el-GR" altLang="en-US" sz="1800"/>
          </a:p>
          <a:p>
            <a:r>
              <a:rPr lang="en-US" sz="1800"/>
              <a:t>Στις παραμονές του Β΄ Παγκοσμίου Πολέμου για προληπτικούς λόγους τα αντικείμενα συσκευάστηκαν και κρύφτηκαν στα υπόγεια του Πολυτεχνείου και σε ιδιωτικούς χώρους.</a:t>
            </a:r>
            <a:endParaRPr lang="en-US" sz="1800"/>
          </a:p>
          <a:p>
            <a:r>
              <a:rPr lang="en-US" sz="1800"/>
              <a:t>Μεταπολεμικά  λειτούργησε μία πρόχειρη έκθεση. </a:t>
            </a:r>
            <a:endParaRPr lang="en-US" sz="1800"/>
          </a:p>
          <a:p>
            <a:r>
              <a:rPr lang="en-US" sz="1800"/>
              <a:t>Από το 1960 το Μουσείο στεγάζεται μόνιμα στο Μέγαρο της Παλαιάς Βουλής στην οδό Σταδίου (πλατεία Κολοκοτρώνη).</a:t>
            </a:r>
            <a:endParaRPr lang="en-US" sz="1800"/>
          </a:p>
          <a:p>
            <a:r>
              <a:rPr lang="en-US" sz="1800"/>
              <a:t>Από το 2001 η Ιστορική Οικία Λαζάρου Κουντουριώτη λειτουργεί ως παράρτημα του Ε</a:t>
            </a:r>
            <a:r>
              <a:rPr lang="el-GR" altLang="en-US" sz="1800"/>
              <a:t>ΙΜ</a:t>
            </a:r>
            <a:r>
              <a:rPr lang="en-US" sz="1800"/>
              <a:t> </a:t>
            </a:r>
            <a:r>
              <a:rPr lang="el-GR" altLang="en-US" sz="1800"/>
              <a:t>στην  Ύδρα</a:t>
            </a:r>
            <a:endParaRPr lang="el-GR" altLang="en-US" sz="1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l-GR" altLang="en-US"/>
              <a:t>Συλογές του ΕΙΜ</a:t>
            </a:r>
            <a:endParaRPr lang="el-GR" altLang="en-US"/>
          </a:p>
        </p:txBody>
      </p:sp>
      <p:sp>
        <p:nvSpPr>
          <p:cNvPr id="3" name="Content Placeholder 2"/>
          <p:cNvSpPr>
            <a:spLocks noGrp="1"/>
          </p:cNvSpPr>
          <p:nvPr>
            <p:ph sz="half" idx="1"/>
          </p:nvPr>
        </p:nvSpPr>
        <p:spPr>
          <a:xfrm>
            <a:off x="266065" y="1553210"/>
            <a:ext cx="5181600" cy="5159375"/>
          </a:xfrm>
        </p:spPr>
        <p:txBody>
          <a:bodyPr>
            <a:normAutofit fontScale="70000"/>
          </a:bodyPr>
          <a:p>
            <a:r>
              <a:rPr lang="el-GR" altLang="en-US"/>
              <a:t>ζωγραφικών έργων  </a:t>
            </a:r>
            <a:endParaRPr lang="el-GR" altLang="en-US"/>
          </a:p>
          <a:p>
            <a:r>
              <a:rPr lang="el-GR" altLang="en-US"/>
              <a:t>χαρακτικών και γραφικών τεχνών</a:t>
            </a:r>
            <a:endParaRPr lang="el-GR" altLang="en-US"/>
          </a:p>
          <a:p>
            <a:r>
              <a:rPr lang="el-GR" altLang="en-US"/>
              <a:t>αρχιτεκτονικών σχεδίων</a:t>
            </a:r>
            <a:endParaRPr lang="el-GR" altLang="en-US"/>
          </a:p>
          <a:p>
            <a:r>
              <a:rPr lang="el-GR" altLang="en-US"/>
              <a:t>γλυπτών</a:t>
            </a:r>
            <a:endParaRPr lang="el-GR" altLang="en-US"/>
          </a:p>
          <a:p>
            <a:r>
              <a:rPr lang="el-GR" altLang="en-US"/>
              <a:t>σημαιών</a:t>
            </a:r>
            <a:endParaRPr lang="el-GR" altLang="en-US"/>
          </a:p>
          <a:p>
            <a:r>
              <a:rPr lang="el-GR" altLang="en-US"/>
              <a:t>μεταλλίων και παρασήμων</a:t>
            </a:r>
            <a:endParaRPr lang="el-GR" altLang="en-US"/>
          </a:p>
          <a:p>
            <a:r>
              <a:rPr lang="el-GR" altLang="en-US"/>
              <a:t>όπλων και οπλισμού</a:t>
            </a:r>
            <a:endParaRPr lang="el-GR" altLang="en-US"/>
          </a:p>
          <a:p>
            <a:r>
              <a:rPr lang="el-GR" altLang="en-US"/>
              <a:t>προσωπικών και αναμνηστικών αντικειμένων</a:t>
            </a:r>
            <a:endParaRPr lang="el-GR" altLang="en-US"/>
          </a:p>
          <a:p>
            <a:r>
              <a:rPr lang="el-GR" altLang="en-US"/>
              <a:t>νομισμάτων και σφραγίδων</a:t>
            </a:r>
            <a:endParaRPr lang="el-GR" altLang="en-US"/>
          </a:p>
          <a:p>
            <a:r>
              <a:rPr lang="el-GR" altLang="en-US"/>
              <a:t>ενδυμάτων</a:t>
            </a:r>
            <a:endParaRPr lang="el-GR" altLang="en-US"/>
          </a:p>
          <a:p>
            <a:r>
              <a:rPr lang="el-GR" altLang="en-US"/>
              <a:t>κοσμημάτων</a:t>
            </a:r>
            <a:endParaRPr lang="el-GR" altLang="en-US"/>
          </a:p>
          <a:p>
            <a:r>
              <a:rPr lang="el-GR" altLang="en-US"/>
              <a:t>οικιακού και επαγγελματικού εξοπλισμού</a:t>
            </a:r>
            <a:endParaRPr lang="el-GR" altLang="en-US"/>
          </a:p>
        </p:txBody>
      </p:sp>
      <p:pic>
        <p:nvPicPr>
          <p:cNvPr id="4" name="Content Placeholder 3"/>
          <p:cNvPicPr>
            <a:picLocks noChangeAspect="1"/>
          </p:cNvPicPr>
          <p:nvPr>
            <p:ph sz="half" idx="2"/>
          </p:nvPr>
        </p:nvPicPr>
        <p:blipFill>
          <a:blip r:embed="rId1"/>
          <a:stretch>
            <a:fillRect/>
          </a:stretch>
        </p:blipFill>
        <p:spPr>
          <a:xfrm>
            <a:off x="5447665" y="227965"/>
            <a:ext cx="2461260" cy="1463040"/>
          </a:xfrm>
          <a:prstGeom prst="rect">
            <a:avLst/>
          </a:prstGeom>
        </p:spPr>
      </p:pic>
      <p:pic>
        <p:nvPicPr>
          <p:cNvPr id="5" name="Picture 4"/>
          <p:cNvPicPr>
            <a:picLocks noChangeAspect="1"/>
          </p:cNvPicPr>
          <p:nvPr/>
        </p:nvPicPr>
        <p:blipFill>
          <a:blip r:embed="rId2"/>
          <a:stretch>
            <a:fillRect/>
          </a:stretch>
        </p:blipFill>
        <p:spPr>
          <a:xfrm>
            <a:off x="8154035" y="227965"/>
            <a:ext cx="2331720" cy="1463040"/>
          </a:xfrm>
          <a:prstGeom prst="rect">
            <a:avLst/>
          </a:prstGeom>
        </p:spPr>
      </p:pic>
      <p:pic>
        <p:nvPicPr>
          <p:cNvPr id="6" name="Picture 5"/>
          <p:cNvPicPr>
            <a:picLocks noChangeAspect="1"/>
          </p:cNvPicPr>
          <p:nvPr/>
        </p:nvPicPr>
        <p:blipFill>
          <a:blip r:embed="rId3"/>
          <a:stretch>
            <a:fillRect/>
          </a:stretch>
        </p:blipFill>
        <p:spPr>
          <a:xfrm>
            <a:off x="10695305" y="227965"/>
            <a:ext cx="1295400" cy="1463040"/>
          </a:xfrm>
          <a:prstGeom prst="rect">
            <a:avLst/>
          </a:prstGeom>
        </p:spPr>
      </p:pic>
      <p:pic>
        <p:nvPicPr>
          <p:cNvPr id="7" name="Picture 6"/>
          <p:cNvPicPr>
            <a:picLocks noChangeAspect="1"/>
          </p:cNvPicPr>
          <p:nvPr/>
        </p:nvPicPr>
        <p:blipFill>
          <a:blip r:embed="rId4"/>
          <a:stretch>
            <a:fillRect/>
          </a:stretch>
        </p:blipFill>
        <p:spPr>
          <a:xfrm>
            <a:off x="6292215" y="1915795"/>
            <a:ext cx="1653540" cy="1463040"/>
          </a:xfrm>
          <a:prstGeom prst="rect">
            <a:avLst/>
          </a:prstGeom>
        </p:spPr>
      </p:pic>
      <p:pic>
        <p:nvPicPr>
          <p:cNvPr id="8" name="Picture 7"/>
          <p:cNvPicPr>
            <a:picLocks noChangeAspect="1"/>
          </p:cNvPicPr>
          <p:nvPr/>
        </p:nvPicPr>
        <p:blipFill>
          <a:blip r:embed="rId5"/>
          <a:stretch>
            <a:fillRect/>
          </a:stretch>
        </p:blipFill>
        <p:spPr>
          <a:xfrm>
            <a:off x="8123555" y="1915795"/>
            <a:ext cx="2362200" cy="1463040"/>
          </a:xfrm>
          <a:prstGeom prst="rect">
            <a:avLst/>
          </a:prstGeom>
        </p:spPr>
      </p:pic>
      <p:pic>
        <p:nvPicPr>
          <p:cNvPr id="9" name="Picture 8"/>
          <p:cNvPicPr>
            <a:picLocks noChangeAspect="1"/>
          </p:cNvPicPr>
          <p:nvPr/>
        </p:nvPicPr>
        <p:blipFill>
          <a:blip r:embed="rId6"/>
          <a:stretch>
            <a:fillRect/>
          </a:stretch>
        </p:blipFill>
        <p:spPr>
          <a:xfrm>
            <a:off x="10745470" y="1915795"/>
            <a:ext cx="1371600" cy="1463040"/>
          </a:xfrm>
          <a:prstGeom prst="rect">
            <a:avLst/>
          </a:prstGeom>
        </p:spPr>
      </p:pic>
      <p:pic>
        <p:nvPicPr>
          <p:cNvPr id="10" name="Picture 9"/>
          <p:cNvPicPr>
            <a:picLocks noChangeAspect="1"/>
          </p:cNvPicPr>
          <p:nvPr/>
        </p:nvPicPr>
        <p:blipFill>
          <a:blip r:embed="rId7"/>
          <a:stretch>
            <a:fillRect/>
          </a:stretch>
        </p:blipFill>
        <p:spPr>
          <a:xfrm>
            <a:off x="5351145" y="3510915"/>
            <a:ext cx="1874520" cy="1463040"/>
          </a:xfrm>
          <a:prstGeom prst="rect">
            <a:avLst/>
          </a:prstGeom>
        </p:spPr>
      </p:pic>
      <p:pic>
        <p:nvPicPr>
          <p:cNvPr id="11" name="Picture 10"/>
          <p:cNvPicPr>
            <a:picLocks noChangeAspect="1"/>
          </p:cNvPicPr>
          <p:nvPr/>
        </p:nvPicPr>
        <p:blipFill>
          <a:blip r:embed="rId8"/>
          <a:stretch>
            <a:fillRect/>
          </a:stretch>
        </p:blipFill>
        <p:spPr>
          <a:xfrm>
            <a:off x="7498080" y="3510915"/>
            <a:ext cx="1935480" cy="1463040"/>
          </a:xfrm>
          <a:prstGeom prst="rect">
            <a:avLst/>
          </a:prstGeom>
        </p:spPr>
      </p:pic>
      <p:pic>
        <p:nvPicPr>
          <p:cNvPr id="12" name="Picture 11"/>
          <p:cNvPicPr>
            <a:picLocks noChangeAspect="1"/>
          </p:cNvPicPr>
          <p:nvPr/>
        </p:nvPicPr>
        <p:blipFill>
          <a:blip r:embed="rId9"/>
          <a:stretch>
            <a:fillRect/>
          </a:stretch>
        </p:blipFill>
        <p:spPr>
          <a:xfrm>
            <a:off x="9579610" y="3510915"/>
            <a:ext cx="2537460" cy="1463040"/>
          </a:xfrm>
          <a:prstGeom prst="rect">
            <a:avLst/>
          </a:prstGeom>
        </p:spPr>
      </p:pic>
      <p:pic>
        <p:nvPicPr>
          <p:cNvPr id="13" name="Picture 12"/>
          <p:cNvPicPr>
            <a:picLocks noChangeAspect="1"/>
          </p:cNvPicPr>
          <p:nvPr/>
        </p:nvPicPr>
        <p:blipFill>
          <a:blip r:embed="rId10"/>
          <a:stretch>
            <a:fillRect/>
          </a:stretch>
        </p:blipFill>
        <p:spPr>
          <a:xfrm>
            <a:off x="5447665" y="5059045"/>
            <a:ext cx="1102360" cy="1653540"/>
          </a:xfrm>
          <a:prstGeom prst="rect">
            <a:avLst/>
          </a:prstGeom>
        </p:spPr>
      </p:pic>
      <p:pic>
        <p:nvPicPr>
          <p:cNvPr id="14" name="Picture 13"/>
          <p:cNvPicPr>
            <a:picLocks noChangeAspect="1"/>
          </p:cNvPicPr>
          <p:nvPr/>
        </p:nvPicPr>
        <p:blipFill>
          <a:blip r:embed="rId11"/>
          <a:stretch>
            <a:fillRect/>
          </a:stretch>
        </p:blipFill>
        <p:spPr>
          <a:xfrm>
            <a:off x="6809105" y="5059045"/>
            <a:ext cx="1136650" cy="1653540"/>
          </a:xfrm>
          <a:prstGeom prst="rect">
            <a:avLst/>
          </a:prstGeom>
        </p:spPr>
      </p:pic>
      <p:pic>
        <p:nvPicPr>
          <p:cNvPr id="15" name="Picture 14"/>
          <p:cNvPicPr>
            <a:picLocks noChangeAspect="1"/>
          </p:cNvPicPr>
          <p:nvPr/>
        </p:nvPicPr>
        <p:blipFill>
          <a:blip r:embed="rId12"/>
          <a:stretch>
            <a:fillRect/>
          </a:stretch>
        </p:blipFill>
        <p:spPr>
          <a:xfrm>
            <a:off x="8138795" y="5154295"/>
            <a:ext cx="2346960" cy="1463040"/>
          </a:xfrm>
          <a:prstGeom prst="rect">
            <a:avLst/>
          </a:prstGeom>
        </p:spPr>
      </p:pic>
      <p:pic>
        <p:nvPicPr>
          <p:cNvPr id="16" name="Picture 15"/>
          <p:cNvPicPr>
            <a:picLocks noChangeAspect="1"/>
          </p:cNvPicPr>
          <p:nvPr/>
        </p:nvPicPr>
        <p:blipFill>
          <a:blip r:embed="rId13"/>
          <a:stretch>
            <a:fillRect/>
          </a:stretch>
        </p:blipFill>
        <p:spPr>
          <a:xfrm>
            <a:off x="10855325" y="5154295"/>
            <a:ext cx="975360" cy="1463040"/>
          </a:xfrm>
          <a:prstGeom prst="rect">
            <a:avLst/>
          </a:prstGeom>
          <a:effectLst>
            <a:outerShdw blurRad="50800" dist="38100" dir="8100000" algn="tr" rotWithShape="0">
              <a:prstClr val="black">
                <a:alpha val="40000"/>
              </a:prstClr>
            </a:outerShdw>
          </a:effectLst>
        </p:spPr>
      </p:pic>
      <p:pic>
        <p:nvPicPr>
          <p:cNvPr id="17" name="Content Placeholder 3"/>
          <p:cNvPicPr>
            <a:picLocks noChangeAspect="1"/>
          </p:cNvPicPr>
          <p:nvPr/>
        </p:nvPicPr>
        <p:blipFill>
          <a:blip r:embed="rId1"/>
          <a:stretch>
            <a:fillRect/>
          </a:stretch>
        </p:blipFill>
        <p:spPr>
          <a:xfrm>
            <a:off x="5447665" y="227965"/>
            <a:ext cx="2461260" cy="1463040"/>
          </a:xfrm>
          <a:prstGeom prst="rect">
            <a:avLst/>
          </a:prstGeom>
        </p:spPr>
      </p:pic>
      <p:pic>
        <p:nvPicPr>
          <p:cNvPr id="18" name="Picture 17"/>
          <p:cNvPicPr>
            <a:picLocks noChangeAspect="1"/>
          </p:cNvPicPr>
          <p:nvPr/>
        </p:nvPicPr>
        <p:blipFill>
          <a:blip r:embed="rId2"/>
          <a:stretch>
            <a:fillRect/>
          </a:stretch>
        </p:blipFill>
        <p:spPr>
          <a:xfrm>
            <a:off x="8154035" y="227965"/>
            <a:ext cx="2331720" cy="1463040"/>
          </a:xfrm>
          <a:prstGeom prst="rect">
            <a:avLst/>
          </a:prstGeom>
        </p:spPr>
      </p:pic>
      <p:pic>
        <p:nvPicPr>
          <p:cNvPr id="19" name="Picture 18"/>
          <p:cNvPicPr>
            <a:picLocks noChangeAspect="1"/>
          </p:cNvPicPr>
          <p:nvPr/>
        </p:nvPicPr>
        <p:blipFill>
          <a:blip r:embed="rId3"/>
          <a:stretch>
            <a:fillRect/>
          </a:stretch>
        </p:blipFill>
        <p:spPr>
          <a:xfrm>
            <a:off x="10710545" y="227965"/>
            <a:ext cx="1295400" cy="1463040"/>
          </a:xfrm>
          <a:prstGeom prst="rect">
            <a:avLst/>
          </a:prstGeom>
        </p:spPr>
      </p:pic>
      <p:pic>
        <p:nvPicPr>
          <p:cNvPr id="20" name="Picture 19"/>
          <p:cNvPicPr>
            <a:picLocks noChangeAspect="1"/>
          </p:cNvPicPr>
          <p:nvPr/>
        </p:nvPicPr>
        <p:blipFill>
          <a:blip r:embed="rId4"/>
          <a:stretch>
            <a:fillRect/>
          </a:stretch>
        </p:blipFill>
        <p:spPr>
          <a:xfrm>
            <a:off x="6307455" y="1915795"/>
            <a:ext cx="1653540" cy="1463040"/>
          </a:xfrm>
          <a:prstGeom prst="rect">
            <a:avLst/>
          </a:prstGeom>
        </p:spPr>
      </p:pic>
      <p:pic>
        <p:nvPicPr>
          <p:cNvPr id="21" name="Picture 20"/>
          <p:cNvPicPr>
            <a:picLocks noChangeAspect="1"/>
          </p:cNvPicPr>
          <p:nvPr/>
        </p:nvPicPr>
        <p:blipFill>
          <a:blip r:embed="rId5"/>
          <a:stretch>
            <a:fillRect/>
          </a:stretch>
        </p:blipFill>
        <p:spPr>
          <a:xfrm>
            <a:off x="8138795" y="1915795"/>
            <a:ext cx="2362200" cy="1463040"/>
          </a:xfrm>
          <a:prstGeom prst="rect">
            <a:avLst/>
          </a:prstGeom>
        </p:spPr>
      </p:pic>
      <p:pic>
        <p:nvPicPr>
          <p:cNvPr id="22" name="Content Placeholder 3"/>
          <p:cNvPicPr>
            <a:picLocks noChangeAspect="1"/>
          </p:cNvPicPr>
          <p:nvPr/>
        </p:nvPicPr>
        <p:blipFill>
          <a:blip r:embed="rId1"/>
          <a:stretch>
            <a:fillRect/>
          </a:stretch>
        </p:blipFill>
        <p:spPr>
          <a:xfrm>
            <a:off x="5462905" y="227965"/>
            <a:ext cx="2461260" cy="1463040"/>
          </a:xfrm>
          <a:prstGeom prst="rect">
            <a:avLst/>
          </a:prstGeom>
        </p:spPr>
      </p:pic>
      <p:pic>
        <p:nvPicPr>
          <p:cNvPr id="23" name="Picture 22"/>
          <p:cNvPicPr>
            <a:picLocks noChangeAspect="1"/>
          </p:cNvPicPr>
          <p:nvPr/>
        </p:nvPicPr>
        <p:blipFill>
          <a:blip r:embed="rId2"/>
          <a:stretch>
            <a:fillRect/>
          </a:stretch>
        </p:blipFill>
        <p:spPr>
          <a:xfrm>
            <a:off x="8169275" y="227965"/>
            <a:ext cx="2331720" cy="1463040"/>
          </a:xfrm>
          <a:prstGeom prst="rect">
            <a:avLst/>
          </a:prstGeom>
        </p:spPr>
      </p:pic>
      <p:pic>
        <p:nvPicPr>
          <p:cNvPr id="24" name="Picture 23"/>
          <p:cNvPicPr>
            <a:picLocks noChangeAspect="1"/>
          </p:cNvPicPr>
          <p:nvPr/>
        </p:nvPicPr>
        <p:blipFill>
          <a:blip r:embed="rId6"/>
          <a:stretch>
            <a:fillRect/>
          </a:stretch>
        </p:blipFill>
        <p:spPr>
          <a:xfrm>
            <a:off x="10745470" y="1915795"/>
            <a:ext cx="1371600" cy="1463040"/>
          </a:xfrm>
          <a:prstGeom prst="rect">
            <a:avLst/>
          </a:prstGeom>
        </p:spPr>
      </p:pic>
      <p:pic>
        <p:nvPicPr>
          <p:cNvPr id="25" name="Picture 24"/>
          <p:cNvPicPr>
            <a:picLocks noChangeAspect="1"/>
          </p:cNvPicPr>
          <p:nvPr/>
        </p:nvPicPr>
        <p:blipFill>
          <a:blip r:embed="rId7"/>
          <a:stretch>
            <a:fillRect/>
          </a:stretch>
        </p:blipFill>
        <p:spPr>
          <a:xfrm>
            <a:off x="5351145" y="3510915"/>
            <a:ext cx="1874520" cy="1463040"/>
          </a:xfrm>
          <a:prstGeom prst="rect">
            <a:avLst/>
          </a:prstGeom>
        </p:spPr>
      </p:pic>
      <p:pic>
        <p:nvPicPr>
          <p:cNvPr id="26" name="Picture 25"/>
          <p:cNvPicPr>
            <a:picLocks noChangeAspect="1"/>
          </p:cNvPicPr>
          <p:nvPr/>
        </p:nvPicPr>
        <p:blipFill>
          <a:blip r:embed="rId8"/>
          <a:stretch>
            <a:fillRect/>
          </a:stretch>
        </p:blipFill>
        <p:spPr>
          <a:xfrm>
            <a:off x="7498080" y="3510915"/>
            <a:ext cx="1935480" cy="1463040"/>
          </a:xfrm>
          <a:prstGeom prst="rect">
            <a:avLst/>
          </a:prstGeom>
        </p:spPr>
      </p:pic>
      <p:pic>
        <p:nvPicPr>
          <p:cNvPr id="27" name="Picture 26"/>
          <p:cNvPicPr>
            <a:picLocks noChangeAspect="1"/>
          </p:cNvPicPr>
          <p:nvPr/>
        </p:nvPicPr>
        <p:blipFill>
          <a:blip r:embed="rId9"/>
          <a:stretch>
            <a:fillRect/>
          </a:stretch>
        </p:blipFill>
        <p:spPr>
          <a:xfrm>
            <a:off x="9579610" y="3510915"/>
            <a:ext cx="2537460" cy="1463040"/>
          </a:xfrm>
          <a:prstGeom prst="rect">
            <a:avLst/>
          </a:prstGeom>
        </p:spPr>
      </p:pic>
      <p:pic>
        <p:nvPicPr>
          <p:cNvPr id="28" name="Picture 27"/>
          <p:cNvPicPr>
            <a:picLocks noChangeAspect="1"/>
          </p:cNvPicPr>
          <p:nvPr/>
        </p:nvPicPr>
        <p:blipFill>
          <a:blip r:embed="rId10"/>
          <a:stretch>
            <a:fillRect/>
          </a:stretch>
        </p:blipFill>
        <p:spPr>
          <a:xfrm>
            <a:off x="5447665" y="5059045"/>
            <a:ext cx="1102360" cy="1653540"/>
          </a:xfrm>
          <a:prstGeom prst="rect">
            <a:avLst/>
          </a:prstGeom>
        </p:spPr>
      </p:pic>
      <p:pic>
        <p:nvPicPr>
          <p:cNvPr id="29" name="Picture 28"/>
          <p:cNvPicPr>
            <a:picLocks noChangeAspect="1"/>
          </p:cNvPicPr>
          <p:nvPr/>
        </p:nvPicPr>
        <p:blipFill>
          <a:blip r:embed="rId11"/>
          <a:stretch>
            <a:fillRect/>
          </a:stretch>
        </p:blipFill>
        <p:spPr>
          <a:xfrm>
            <a:off x="6809105" y="5059045"/>
            <a:ext cx="1136650" cy="1653540"/>
          </a:xfrm>
          <a:prstGeom prst="rect">
            <a:avLst/>
          </a:prstGeom>
        </p:spPr>
      </p:pic>
      <p:pic>
        <p:nvPicPr>
          <p:cNvPr id="30" name="Picture 29"/>
          <p:cNvPicPr>
            <a:picLocks noChangeAspect="1"/>
          </p:cNvPicPr>
          <p:nvPr/>
        </p:nvPicPr>
        <p:blipFill>
          <a:blip r:embed="rId3"/>
          <a:stretch>
            <a:fillRect/>
          </a:stretch>
        </p:blipFill>
        <p:spPr>
          <a:xfrm>
            <a:off x="10710545" y="227965"/>
            <a:ext cx="1295400" cy="1463040"/>
          </a:xfrm>
          <a:prstGeom prst="rect">
            <a:avLst/>
          </a:prstGeom>
        </p:spPr>
      </p:pic>
      <p:pic>
        <p:nvPicPr>
          <p:cNvPr id="31" name="Picture 30"/>
          <p:cNvPicPr>
            <a:picLocks noChangeAspect="1"/>
          </p:cNvPicPr>
          <p:nvPr/>
        </p:nvPicPr>
        <p:blipFill>
          <a:blip r:embed="rId4"/>
          <a:stretch>
            <a:fillRect/>
          </a:stretch>
        </p:blipFill>
        <p:spPr>
          <a:xfrm>
            <a:off x="6307455" y="1915795"/>
            <a:ext cx="1653540" cy="1463040"/>
          </a:xfrm>
          <a:prstGeom prst="rect">
            <a:avLst/>
          </a:prstGeom>
        </p:spPr>
      </p:pic>
      <p:pic>
        <p:nvPicPr>
          <p:cNvPr id="32" name="Picture 31"/>
          <p:cNvPicPr>
            <a:picLocks noChangeAspect="1"/>
          </p:cNvPicPr>
          <p:nvPr/>
        </p:nvPicPr>
        <p:blipFill>
          <a:blip r:embed="rId5"/>
          <a:stretch>
            <a:fillRect/>
          </a:stretch>
        </p:blipFill>
        <p:spPr>
          <a:xfrm>
            <a:off x="8138795" y="1915795"/>
            <a:ext cx="2362200" cy="1463040"/>
          </a:xfrm>
          <a:prstGeom prst="rect">
            <a:avLst/>
          </a:prstGeom>
        </p:spPr>
      </p:pic>
      <p:pic>
        <p:nvPicPr>
          <p:cNvPr id="33" name="Content Placeholder 3"/>
          <p:cNvPicPr>
            <a:picLocks noChangeAspect="1"/>
          </p:cNvPicPr>
          <p:nvPr/>
        </p:nvPicPr>
        <p:blipFill>
          <a:blip r:embed="rId1"/>
          <a:stretch>
            <a:fillRect/>
          </a:stretch>
        </p:blipFill>
        <p:spPr>
          <a:xfrm>
            <a:off x="5462905" y="227965"/>
            <a:ext cx="2461260" cy="1463040"/>
          </a:xfrm>
          <a:prstGeom prst="rect">
            <a:avLst/>
          </a:prstGeom>
        </p:spPr>
      </p:pic>
      <p:pic>
        <p:nvPicPr>
          <p:cNvPr id="34" name="Picture 33"/>
          <p:cNvPicPr>
            <a:picLocks noChangeAspect="1"/>
          </p:cNvPicPr>
          <p:nvPr/>
        </p:nvPicPr>
        <p:blipFill>
          <a:blip r:embed="rId2"/>
          <a:stretch>
            <a:fillRect/>
          </a:stretch>
        </p:blipFill>
        <p:spPr>
          <a:xfrm>
            <a:off x="8169275" y="227965"/>
            <a:ext cx="2331720" cy="1463040"/>
          </a:xfrm>
          <a:prstGeom prst="rect">
            <a:avLst/>
          </a:prstGeom>
        </p:spPr>
      </p:pic>
      <p:pic>
        <p:nvPicPr>
          <p:cNvPr id="35" name="Picture 34"/>
          <p:cNvPicPr>
            <a:picLocks noChangeAspect="1"/>
          </p:cNvPicPr>
          <p:nvPr/>
        </p:nvPicPr>
        <p:blipFill>
          <a:blip r:embed="rId12"/>
          <a:stretch>
            <a:fillRect/>
          </a:stretch>
        </p:blipFill>
        <p:spPr>
          <a:xfrm>
            <a:off x="8146415" y="5154295"/>
            <a:ext cx="2346960" cy="1463040"/>
          </a:xfrm>
          <a:prstGeom prst="rect">
            <a:avLst/>
          </a:prstGeom>
          <a:effectLst>
            <a:outerShdw blurRad="50800" dist="38100" dir="8100000" algn="tr" rotWithShape="0">
              <a:prstClr val="black">
                <a:alpha val="40000"/>
              </a:prstClr>
            </a:outerShdw>
          </a:effectLst>
        </p:spPr>
      </p:pic>
      <p:pic>
        <p:nvPicPr>
          <p:cNvPr id="36" name="Picture 35"/>
          <p:cNvPicPr>
            <a:picLocks noChangeAspect="1"/>
          </p:cNvPicPr>
          <p:nvPr/>
        </p:nvPicPr>
        <p:blipFill>
          <a:blip r:embed="rId6"/>
          <a:stretch>
            <a:fillRect/>
          </a:stretch>
        </p:blipFill>
        <p:spPr>
          <a:xfrm>
            <a:off x="10753090" y="1915795"/>
            <a:ext cx="1371600" cy="1463040"/>
          </a:xfrm>
          <a:prstGeom prst="rect">
            <a:avLst/>
          </a:prstGeom>
          <a:effectLst>
            <a:outerShdw blurRad="50800" dist="38100" dir="8100000" algn="tr" rotWithShape="0">
              <a:prstClr val="black">
                <a:alpha val="40000"/>
              </a:prstClr>
            </a:outerShdw>
          </a:effectLst>
        </p:spPr>
      </p:pic>
      <p:pic>
        <p:nvPicPr>
          <p:cNvPr id="37" name="Picture 36"/>
          <p:cNvPicPr>
            <a:picLocks noChangeAspect="1"/>
          </p:cNvPicPr>
          <p:nvPr/>
        </p:nvPicPr>
        <p:blipFill>
          <a:blip r:embed="rId7"/>
          <a:stretch>
            <a:fillRect/>
          </a:stretch>
        </p:blipFill>
        <p:spPr>
          <a:xfrm>
            <a:off x="5358765" y="3510915"/>
            <a:ext cx="1874520" cy="1463040"/>
          </a:xfrm>
          <a:prstGeom prst="rect">
            <a:avLst/>
          </a:prstGeom>
          <a:effectLst>
            <a:outerShdw blurRad="50800" dist="38100" dir="8100000" algn="tr" rotWithShape="0">
              <a:prstClr val="black">
                <a:alpha val="40000"/>
              </a:prstClr>
            </a:outerShdw>
          </a:effectLst>
        </p:spPr>
      </p:pic>
      <p:pic>
        <p:nvPicPr>
          <p:cNvPr id="38" name="Picture 37"/>
          <p:cNvPicPr>
            <a:picLocks noChangeAspect="1"/>
          </p:cNvPicPr>
          <p:nvPr/>
        </p:nvPicPr>
        <p:blipFill>
          <a:blip r:embed="rId8"/>
          <a:stretch>
            <a:fillRect/>
          </a:stretch>
        </p:blipFill>
        <p:spPr>
          <a:xfrm>
            <a:off x="7505700" y="3510915"/>
            <a:ext cx="1935480" cy="1463040"/>
          </a:xfrm>
          <a:prstGeom prst="rect">
            <a:avLst/>
          </a:prstGeom>
          <a:effectLst>
            <a:outerShdw blurRad="50800" dist="38100" dir="8100000" algn="tr" rotWithShape="0">
              <a:prstClr val="black">
                <a:alpha val="40000"/>
              </a:prstClr>
            </a:outerShdw>
          </a:effectLst>
        </p:spPr>
      </p:pic>
      <p:pic>
        <p:nvPicPr>
          <p:cNvPr id="39" name="Picture 38"/>
          <p:cNvPicPr>
            <a:picLocks noChangeAspect="1"/>
          </p:cNvPicPr>
          <p:nvPr/>
        </p:nvPicPr>
        <p:blipFill>
          <a:blip r:embed="rId9"/>
          <a:stretch>
            <a:fillRect/>
          </a:stretch>
        </p:blipFill>
        <p:spPr>
          <a:xfrm>
            <a:off x="9587230" y="3510915"/>
            <a:ext cx="2537460" cy="1463040"/>
          </a:xfrm>
          <a:prstGeom prst="rect">
            <a:avLst/>
          </a:prstGeom>
          <a:effectLst>
            <a:outerShdw blurRad="50800" dist="38100" dir="8100000" algn="tr" rotWithShape="0">
              <a:prstClr val="black">
                <a:alpha val="40000"/>
              </a:prstClr>
            </a:outerShdw>
          </a:effectLst>
        </p:spPr>
      </p:pic>
      <p:pic>
        <p:nvPicPr>
          <p:cNvPr id="40" name="Picture 39"/>
          <p:cNvPicPr>
            <a:picLocks noChangeAspect="1"/>
          </p:cNvPicPr>
          <p:nvPr/>
        </p:nvPicPr>
        <p:blipFill>
          <a:blip r:embed="rId10"/>
          <a:stretch>
            <a:fillRect/>
          </a:stretch>
        </p:blipFill>
        <p:spPr>
          <a:xfrm>
            <a:off x="5455285" y="5059045"/>
            <a:ext cx="1102360" cy="1653540"/>
          </a:xfrm>
          <a:prstGeom prst="rect">
            <a:avLst/>
          </a:prstGeom>
          <a:effectLst>
            <a:outerShdw blurRad="50800" dist="38100" dir="8100000" algn="tr" rotWithShape="0">
              <a:prstClr val="black">
                <a:alpha val="40000"/>
              </a:prstClr>
            </a:outerShdw>
          </a:effectLst>
        </p:spPr>
      </p:pic>
      <p:pic>
        <p:nvPicPr>
          <p:cNvPr id="41" name="Picture 40"/>
          <p:cNvPicPr>
            <a:picLocks noChangeAspect="1"/>
          </p:cNvPicPr>
          <p:nvPr/>
        </p:nvPicPr>
        <p:blipFill>
          <a:blip r:embed="rId11"/>
          <a:stretch>
            <a:fillRect/>
          </a:stretch>
        </p:blipFill>
        <p:spPr>
          <a:xfrm>
            <a:off x="6816725" y="5059045"/>
            <a:ext cx="1136650" cy="1653540"/>
          </a:xfrm>
          <a:prstGeom prst="rect">
            <a:avLst/>
          </a:prstGeom>
          <a:effectLst>
            <a:outerShdw blurRad="50800" dist="38100" dir="8100000" algn="tr" rotWithShape="0">
              <a:prstClr val="black">
                <a:alpha val="40000"/>
              </a:prstClr>
            </a:outerShdw>
          </a:effectLst>
        </p:spPr>
      </p:pic>
      <p:pic>
        <p:nvPicPr>
          <p:cNvPr id="42" name="Picture 41"/>
          <p:cNvPicPr>
            <a:picLocks noChangeAspect="1"/>
          </p:cNvPicPr>
          <p:nvPr/>
        </p:nvPicPr>
        <p:blipFill>
          <a:blip r:embed="rId3"/>
          <a:stretch>
            <a:fillRect/>
          </a:stretch>
        </p:blipFill>
        <p:spPr>
          <a:xfrm>
            <a:off x="10718165" y="227965"/>
            <a:ext cx="1295400" cy="1463040"/>
          </a:xfrm>
          <a:prstGeom prst="rect">
            <a:avLst/>
          </a:prstGeom>
          <a:effectLst>
            <a:outerShdw blurRad="50800" dist="38100" dir="8100000" algn="tr" rotWithShape="0">
              <a:prstClr val="black">
                <a:alpha val="40000"/>
              </a:prstClr>
            </a:outerShdw>
          </a:effectLst>
        </p:spPr>
      </p:pic>
      <p:pic>
        <p:nvPicPr>
          <p:cNvPr id="43" name="Picture 42"/>
          <p:cNvPicPr>
            <a:picLocks noChangeAspect="1"/>
          </p:cNvPicPr>
          <p:nvPr/>
        </p:nvPicPr>
        <p:blipFill>
          <a:blip r:embed="rId4"/>
          <a:stretch>
            <a:fillRect/>
          </a:stretch>
        </p:blipFill>
        <p:spPr>
          <a:xfrm>
            <a:off x="6315075" y="1915795"/>
            <a:ext cx="1653540" cy="1463040"/>
          </a:xfrm>
          <a:prstGeom prst="rect">
            <a:avLst/>
          </a:prstGeom>
          <a:effectLst>
            <a:outerShdw blurRad="50800" dist="38100" dir="8100000" algn="tr" rotWithShape="0">
              <a:prstClr val="black">
                <a:alpha val="40000"/>
              </a:prstClr>
            </a:outerShdw>
          </a:effectLst>
        </p:spPr>
      </p:pic>
      <p:pic>
        <p:nvPicPr>
          <p:cNvPr id="44" name="Picture 43"/>
          <p:cNvPicPr>
            <a:picLocks noChangeAspect="1"/>
          </p:cNvPicPr>
          <p:nvPr/>
        </p:nvPicPr>
        <p:blipFill>
          <a:blip r:embed="rId5"/>
          <a:stretch>
            <a:fillRect/>
          </a:stretch>
        </p:blipFill>
        <p:spPr>
          <a:xfrm>
            <a:off x="8146415" y="1915795"/>
            <a:ext cx="2362200" cy="1463040"/>
          </a:xfrm>
          <a:prstGeom prst="rect">
            <a:avLst/>
          </a:prstGeom>
          <a:effectLst>
            <a:outerShdw blurRad="50800" dist="38100" dir="8100000" algn="tr" rotWithShape="0">
              <a:prstClr val="black">
                <a:alpha val="40000"/>
              </a:prstClr>
            </a:outerShdw>
          </a:effectLst>
        </p:spPr>
      </p:pic>
      <p:pic>
        <p:nvPicPr>
          <p:cNvPr id="45" name="Content Placeholder 3"/>
          <p:cNvPicPr>
            <a:picLocks noChangeAspect="1"/>
          </p:cNvPicPr>
          <p:nvPr/>
        </p:nvPicPr>
        <p:blipFill>
          <a:blip r:embed="rId1"/>
          <a:stretch>
            <a:fillRect/>
          </a:stretch>
        </p:blipFill>
        <p:spPr>
          <a:xfrm>
            <a:off x="5484495" y="227965"/>
            <a:ext cx="2461260" cy="1463040"/>
          </a:xfrm>
          <a:prstGeom prst="rect">
            <a:avLst/>
          </a:prstGeom>
          <a:effectLst>
            <a:outerShdw blurRad="50800" dist="38100" dir="8100000" algn="tr" rotWithShape="0">
              <a:prstClr val="black">
                <a:alpha val="40000"/>
              </a:prstClr>
            </a:outerShdw>
          </a:effectLst>
        </p:spPr>
      </p:pic>
      <p:pic>
        <p:nvPicPr>
          <p:cNvPr id="46" name="Picture 45"/>
          <p:cNvPicPr>
            <a:picLocks noChangeAspect="1"/>
          </p:cNvPicPr>
          <p:nvPr/>
        </p:nvPicPr>
        <p:blipFill>
          <a:blip r:embed="rId2"/>
          <a:stretch>
            <a:fillRect/>
          </a:stretch>
        </p:blipFill>
        <p:spPr>
          <a:xfrm>
            <a:off x="8176895" y="227965"/>
            <a:ext cx="2331720" cy="1463040"/>
          </a:xfrm>
          <a:prstGeom prst="rect">
            <a:avLst/>
          </a:prstGeom>
          <a:effectLst>
            <a:outerShdw blurRad="50800" dist="38100" dir="8100000" algn="tr" rotWithShape="0">
              <a:prstClr val="black">
                <a:alpha val="40000"/>
              </a:prstClr>
            </a:outerShdw>
          </a:effectLst>
        </p:spPr>
      </p:pic>
      <p:pic>
        <p:nvPicPr>
          <p:cNvPr id="47" name="Picture 46"/>
          <p:cNvPicPr>
            <a:picLocks noChangeAspect="1"/>
          </p:cNvPicPr>
          <p:nvPr/>
        </p:nvPicPr>
        <p:blipFill>
          <a:blip r:embed="rId6"/>
          <a:stretch>
            <a:fillRect/>
          </a:stretch>
        </p:blipFill>
        <p:spPr>
          <a:xfrm>
            <a:off x="10745470" y="1915795"/>
            <a:ext cx="1371600" cy="1463040"/>
          </a:xfrm>
          <a:prstGeom prst="rect">
            <a:avLst/>
          </a:prstGeom>
          <a:effectLst>
            <a:outerShdw blurRad="50800" dist="38100" dir="8100000" algn="tr" rotWithShape="0">
              <a:prstClr val="black">
                <a:alpha val="40000"/>
              </a:prstClr>
            </a:outerShdw>
          </a:effectLst>
        </p:spPr>
      </p:pic>
      <p:pic>
        <p:nvPicPr>
          <p:cNvPr id="48" name="Picture 47"/>
          <p:cNvPicPr>
            <a:picLocks noChangeAspect="1"/>
          </p:cNvPicPr>
          <p:nvPr/>
        </p:nvPicPr>
        <p:blipFill>
          <a:blip r:embed="rId7"/>
          <a:stretch>
            <a:fillRect/>
          </a:stretch>
        </p:blipFill>
        <p:spPr>
          <a:xfrm>
            <a:off x="5351145" y="3510915"/>
            <a:ext cx="1874520" cy="1463040"/>
          </a:xfrm>
          <a:prstGeom prst="rect">
            <a:avLst/>
          </a:prstGeom>
          <a:effectLst>
            <a:outerShdw blurRad="50800" dist="38100" dir="8100000" algn="tr" rotWithShape="0">
              <a:prstClr val="black">
                <a:alpha val="40000"/>
              </a:prstClr>
            </a:outerShdw>
          </a:effectLst>
        </p:spPr>
      </p:pic>
      <p:pic>
        <p:nvPicPr>
          <p:cNvPr id="49" name="Picture 48"/>
          <p:cNvPicPr>
            <a:picLocks noChangeAspect="1"/>
          </p:cNvPicPr>
          <p:nvPr/>
        </p:nvPicPr>
        <p:blipFill>
          <a:blip r:embed="rId8"/>
          <a:stretch>
            <a:fillRect/>
          </a:stretch>
        </p:blipFill>
        <p:spPr>
          <a:xfrm>
            <a:off x="7498080" y="3510915"/>
            <a:ext cx="1935480" cy="1463040"/>
          </a:xfrm>
          <a:prstGeom prst="rect">
            <a:avLst/>
          </a:prstGeom>
          <a:effectLst>
            <a:outerShdw blurRad="50800" dist="38100" dir="8100000" algn="tr" rotWithShape="0">
              <a:prstClr val="black">
                <a:alpha val="40000"/>
              </a:prstClr>
            </a:outerShdw>
          </a:effectLst>
        </p:spPr>
      </p:pic>
      <p:pic>
        <p:nvPicPr>
          <p:cNvPr id="50" name="Picture 49"/>
          <p:cNvPicPr>
            <a:picLocks noChangeAspect="1"/>
          </p:cNvPicPr>
          <p:nvPr/>
        </p:nvPicPr>
        <p:blipFill>
          <a:blip r:embed="rId3"/>
          <a:stretch>
            <a:fillRect/>
          </a:stretch>
        </p:blipFill>
        <p:spPr>
          <a:xfrm>
            <a:off x="10710545" y="227965"/>
            <a:ext cx="1295400" cy="1463040"/>
          </a:xfrm>
          <a:prstGeom prst="rect">
            <a:avLst/>
          </a:prstGeom>
          <a:effectLst>
            <a:outerShdw blurRad="50800" dist="38100" dir="8100000" algn="tr" rotWithShape="0">
              <a:prstClr val="black">
                <a:alpha val="40000"/>
              </a:prstClr>
            </a:outerShdw>
          </a:effectLst>
        </p:spPr>
      </p:pic>
      <p:pic>
        <p:nvPicPr>
          <p:cNvPr id="51" name="Picture 50"/>
          <p:cNvPicPr>
            <a:picLocks noChangeAspect="1"/>
          </p:cNvPicPr>
          <p:nvPr/>
        </p:nvPicPr>
        <p:blipFill>
          <a:blip r:embed="rId4"/>
          <a:stretch>
            <a:fillRect/>
          </a:stretch>
        </p:blipFill>
        <p:spPr>
          <a:xfrm>
            <a:off x="6307455" y="1915795"/>
            <a:ext cx="1653540" cy="1463040"/>
          </a:xfrm>
          <a:prstGeom prst="rect">
            <a:avLst/>
          </a:prstGeom>
          <a:effectLst>
            <a:outerShdw blurRad="50800" dist="38100" dir="8100000" algn="tr" rotWithShape="0">
              <a:prstClr val="black">
                <a:alpha val="40000"/>
              </a:prstClr>
            </a:outerShdw>
          </a:effectLst>
        </p:spPr>
      </p:pic>
      <p:pic>
        <p:nvPicPr>
          <p:cNvPr id="52" name="Picture 51"/>
          <p:cNvPicPr>
            <a:picLocks noChangeAspect="1"/>
          </p:cNvPicPr>
          <p:nvPr/>
        </p:nvPicPr>
        <p:blipFill>
          <a:blip r:embed="rId5"/>
          <a:stretch>
            <a:fillRect/>
          </a:stretch>
        </p:blipFill>
        <p:spPr>
          <a:xfrm>
            <a:off x="8138795" y="1915795"/>
            <a:ext cx="2362200" cy="1463040"/>
          </a:xfrm>
          <a:prstGeom prst="rect">
            <a:avLst/>
          </a:prstGeom>
          <a:effectLst>
            <a:outerShdw blurRad="50800" dist="38100" dir="8100000" algn="tr" rotWithShape="0">
              <a:prstClr val="black">
                <a:alpha val="40000"/>
              </a:prstClr>
            </a:outerShdw>
          </a:effectLst>
        </p:spPr>
      </p:pic>
      <p:pic>
        <p:nvPicPr>
          <p:cNvPr id="53" name="Content Placeholder 3"/>
          <p:cNvPicPr>
            <a:picLocks noChangeAspect="1"/>
          </p:cNvPicPr>
          <p:nvPr/>
        </p:nvPicPr>
        <p:blipFill>
          <a:blip r:embed="rId1"/>
          <a:stretch>
            <a:fillRect/>
          </a:stretch>
        </p:blipFill>
        <p:spPr>
          <a:xfrm>
            <a:off x="5476875" y="227965"/>
            <a:ext cx="2461260" cy="1463040"/>
          </a:xfrm>
          <a:prstGeom prst="rect">
            <a:avLst/>
          </a:prstGeom>
          <a:effectLst>
            <a:outerShdw blurRad="50800" dist="38100" dir="8100000" algn="tr" rotWithShape="0">
              <a:prstClr val="black">
                <a:alpha val="40000"/>
              </a:prstClr>
            </a:outerShdw>
          </a:effectLst>
        </p:spPr>
      </p:pic>
      <p:pic>
        <p:nvPicPr>
          <p:cNvPr id="54" name="Picture 53"/>
          <p:cNvPicPr>
            <a:picLocks noChangeAspect="1"/>
          </p:cNvPicPr>
          <p:nvPr/>
        </p:nvPicPr>
        <p:blipFill>
          <a:blip r:embed="rId2"/>
          <a:stretch>
            <a:fillRect/>
          </a:stretch>
        </p:blipFill>
        <p:spPr>
          <a:xfrm>
            <a:off x="8169275" y="227965"/>
            <a:ext cx="2331720" cy="1463040"/>
          </a:xfrm>
          <a:prstGeom prst="rect">
            <a:avLst/>
          </a:prstGeom>
          <a:effectLst>
            <a:outerShdw blurRad="50800" dist="38100" dir="8100000" algn="tr" rotWithShape="0">
              <a:prstClr val="black">
                <a:alpha val="40000"/>
              </a:prstClr>
            </a:outerShdw>
          </a:effectLst>
        </p:spPr>
      </p:pic>
      <p:pic>
        <p:nvPicPr>
          <p:cNvPr id="55" name="Picture 54"/>
          <p:cNvPicPr>
            <a:picLocks noChangeAspect="1"/>
          </p:cNvPicPr>
          <p:nvPr/>
        </p:nvPicPr>
        <p:blipFill>
          <a:blip r:embed="rId13"/>
          <a:stretch>
            <a:fillRect/>
          </a:stretch>
        </p:blipFill>
        <p:spPr>
          <a:xfrm>
            <a:off x="10847705" y="5154295"/>
            <a:ext cx="975360" cy="1463040"/>
          </a:xfrm>
          <a:prstGeom prst="rect">
            <a:avLst/>
          </a:prstGeom>
          <a:effectLst>
            <a:outerShdw blurRad="50800" dist="38100" dir="8100000" algn="tr" rotWithShape="0">
              <a:prstClr val="black">
                <a:alpha val="40000"/>
              </a:prstClr>
            </a:outerShdw>
          </a:effectLst>
        </p:spPr>
      </p:pic>
      <p:pic>
        <p:nvPicPr>
          <p:cNvPr id="56" name="Picture 55"/>
          <p:cNvPicPr>
            <a:picLocks noChangeAspect="1"/>
          </p:cNvPicPr>
          <p:nvPr/>
        </p:nvPicPr>
        <p:blipFill>
          <a:blip r:embed="rId12"/>
          <a:stretch>
            <a:fillRect/>
          </a:stretch>
        </p:blipFill>
        <p:spPr>
          <a:xfrm>
            <a:off x="8138795" y="5154295"/>
            <a:ext cx="2346960" cy="1463040"/>
          </a:xfrm>
          <a:prstGeom prst="rect">
            <a:avLst/>
          </a:prstGeom>
          <a:effectLst>
            <a:outerShdw blurRad="50800" dist="38100" dir="8100000" algn="tr" rotWithShape="0">
              <a:prstClr val="black">
                <a:alpha val="40000"/>
              </a:prstClr>
            </a:outerShdw>
          </a:effectLst>
        </p:spPr>
      </p:pic>
      <p:pic>
        <p:nvPicPr>
          <p:cNvPr id="57" name="Picture 56"/>
          <p:cNvPicPr>
            <a:picLocks noChangeAspect="1"/>
          </p:cNvPicPr>
          <p:nvPr/>
        </p:nvPicPr>
        <p:blipFill>
          <a:blip r:embed="rId9"/>
          <a:stretch>
            <a:fillRect/>
          </a:stretch>
        </p:blipFill>
        <p:spPr>
          <a:xfrm>
            <a:off x="9579610" y="3510915"/>
            <a:ext cx="2537460" cy="1463040"/>
          </a:xfrm>
          <a:prstGeom prst="rect">
            <a:avLst/>
          </a:prstGeom>
          <a:effectLst>
            <a:outerShdw blurRad="50800" dist="38100" dir="8100000" algn="tr" rotWithShape="0">
              <a:prstClr val="black">
                <a:alpha val="40000"/>
              </a:prstClr>
            </a:outerShdw>
          </a:effectLst>
        </p:spPr>
      </p:pic>
      <p:pic>
        <p:nvPicPr>
          <p:cNvPr id="58" name="Picture 57"/>
          <p:cNvPicPr>
            <a:picLocks noChangeAspect="1"/>
          </p:cNvPicPr>
          <p:nvPr/>
        </p:nvPicPr>
        <p:blipFill>
          <a:blip r:embed="rId11"/>
          <a:stretch>
            <a:fillRect/>
          </a:stretch>
        </p:blipFill>
        <p:spPr>
          <a:xfrm>
            <a:off x="6809105" y="5059045"/>
            <a:ext cx="1136650" cy="1653540"/>
          </a:xfrm>
          <a:prstGeom prst="rect">
            <a:avLst/>
          </a:prstGeom>
          <a:effectLst>
            <a:outerShdw blurRad="50800" dist="38100" dir="8100000" algn="tr" rotWithShape="0">
              <a:prstClr val="black">
                <a:alpha val="40000"/>
              </a:prstClr>
            </a:outerShdw>
          </a:effectLst>
        </p:spPr>
      </p:pic>
      <p:pic>
        <p:nvPicPr>
          <p:cNvPr id="59" name="Picture 58"/>
          <p:cNvPicPr>
            <a:picLocks noChangeAspect="1"/>
          </p:cNvPicPr>
          <p:nvPr/>
        </p:nvPicPr>
        <p:blipFill>
          <a:blip r:embed="rId6"/>
          <a:stretch>
            <a:fillRect/>
          </a:stretch>
        </p:blipFill>
        <p:spPr>
          <a:xfrm>
            <a:off x="10737850" y="1915795"/>
            <a:ext cx="1371600" cy="1463040"/>
          </a:xfrm>
          <a:prstGeom prst="rect">
            <a:avLst/>
          </a:prstGeom>
          <a:effectLst>
            <a:outerShdw blurRad="50800" dist="38100" dir="8100000" algn="tr" rotWithShape="0">
              <a:prstClr val="black">
                <a:alpha val="40000"/>
              </a:prstClr>
            </a:outerShdw>
          </a:effectLst>
        </p:spPr>
      </p:pic>
      <p:pic>
        <p:nvPicPr>
          <p:cNvPr id="60" name="Picture 59"/>
          <p:cNvPicPr>
            <a:picLocks noChangeAspect="1"/>
          </p:cNvPicPr>
          <p:nvPr/>
        </p:nvPicPr>
        <p:blipFill>
          <a:blip r:embed="rId7"/>
          <a:stretch>
            <a:fillRect/>
          </a:stretch>
        </p:blipFill>
        <p:spPr>
          <a:xfrm>
            <a:off x="5343525" y="3510915"/>
            <a:ext cx="1874520" cy="1463040"/>
          </a:xfrm>
          <a:prstGeom prst="rect">
            <a:avLst/>
          </a:prstGeom>
          <a:effectLst>
            <a:outerShdw blurRad="50800" dist="38100" dir="8100000" algn="tr" rotWithShape="0">
              <a:prstClr val="black">
                <a:alpha val="40000"/>
              </a:prstClr>
            </a:outerShdw>
          </a:effectLst>
        </p:spPr>
      </p:pic>
      <p:pic>
        <p:nvPicPr>
          <p:cNvPr id="61" name="Picture 60"/>
          <p:cNvPicPr>
            <a:picLocks noChangeAspect="1"/>
          </p:cNvPicPr>
          <p:nvPr/>
        </p:nvPicPr>
        <p:blipFill>
          <a:blip r:embed="rId8"/>
          <a:stretch>
            <a:fillRect/>
          </a:stretch>
        </p:blipFill>
        <p:spPr>
          <a:xfrm>
            <a:off x="7490460" y="3510915"/>
            <a:ext cx="1935480" cy="1463040"/>
          </a:xfrm>
          <a:prstGeom prst="rect">
            <a:avLst/>
          </a:prstGeom>
          <a:effectLst>
            <a:outerShdw blurRad="50800" dist="38100" dir="8100000" algn="tr" rotWithShape="0">
              <a:prstClr val="black">
                <a:alpha val="40000"/>
              </a:prstClr>
            </a:outerShdw>
          </a:effectLst>
        </p:spPr>
      </p:pic>
      <p:pic>
        <p:nvPicPr>
          <p:cNvPr id="62" name="Picture 61"/>
          <p:cNvPicPr>
            <a:picLocks noChangeAspect="1"/>
          </p:cNvPicPr>
          <p:nvPr/>
        </p:nvPicPr>
        <p:blipFill>
          <a:blip r:embed="rId3"/>
          <a:stretch>
            <a:fillRect/>
          </a:stretch>
        </p:blipFill>
        <p:spPr>
          <a:xfrm>
            <a:off x="10702925" y="227965"/>
            <a:ext cx="1295400" cy="1463040"/>
          </a:xfrm>
          <a:prstGeom prst="rect">
            <a:avLst/>
          </a:prstGeom>
          <a:effectLst>
            <a:outerShdw blurRad="50800" dist="38100" dir="8100000" algn="tr" rotWithShape="0">
              <a:prstClr val="black">
                <a:alpha val="40000"/>
              </a:prstClr>
            </a:outerShdw>
          </a:effectLst>
        </p:spPr>
      </p:pic>
      <p:pic>
        <p:nvPicPr>
          <p:cNvPr id="63" name="Picture 62"/>
          <p:cNvPicPr>
            <a:picLocks noChangeAspect="1"/>
          </p:cNvPicPr>
          <p:nvPr/>
        </p:nvPicPr>
        <p:blipFill>
          <a:blip r:embed="rId4"/>
          <a:stretch>
            <a:fillRect/>
          </a:stretch>
        </p:blipFill>
        <p:spPr>
          <a:xfrm>
            <a:off x="6299835" y="1915795"/>
            <a:ext cx="1653540" cy="1463040"/>
          </a:xfrm>
          <a:prstGeom prst="rect">
            <a:avLst/>
          </a:prstGeom>
          <a:effectLst>
            <a:outerShdw blurRad="50800" dist="38100" dir="8100000" algn="tr" rotWithShape="0">
              <a:prstClr val="black">
                <a:alpha val="40000"/>
              </a:prstClr>
            </a:outerShdw>
          </a:effectLst>
        </p:spPr>
      </p:pic>
      <p:pic>
        <p:nvPicPr>
          <p:cNvPr id="64" name="Picture 63"/>
          <p:cNvPicPr>
            <a:picLocks noChangeAspect="1"/>
          </p:cNvPicPr>
          <p:nvPr/>
        </p:nvPicPr>
        <p:blipFill>
          <a:blip r:embed="rId5"/>
          <a:stretch>
            <a:fillRect/>
          </a:stretch>
        </p:blipFill>
        <p:spPr>
          <a:xfrm>
            <a:off x="8131175" y="1915795"/>
            <a:ext cx="2362200" cy="1463040"/>
          </a:xfrm>
          <a:prstGeom prst="rect">
            <a:avLst/>
          </a:prstGeom>
          <a:effectLst>
            <a:outerShdw blurRad="50800" dist="38100" dir="8100000" algn="tr" rotWithShape="0">
              <a:prstClr val="black">
                <a:alpha val="40000"/>
              </a:prstClr>
            </a:outerShdw>
          </a:effectLst>
        </p:spPr>
      </p:pic>
      <p:pic>
        <p:nvPicPr>
          <p:cNvPr id="65" name="Content Placeholder 3"/>
          <p:cNvPicPr>
            <a:picLocks noChangeAspect="1"/>
          </p:cNvPicPr>
          <p:nvPr/>
        </p:nvPicPr>
        <p:blipFill>
          <a:blip r:embed="rId1"/>
          <a:stretch>
            <a:fillRect/>
          </a:stretch>
        </p:blipFill>
        <p:spPr>
          <a:xfrm>
            <a:off x="5469255" y="227965"/>
            <a:ext cx="2461260" cy="1463040"/>
          </a:xfrm>
          <a:prstGeom prst="rect">
            <a:avLst/>
          </a:prstGeom>
          <a:effectLst>
            <a:outerShdw blurRad="50800" dist="38100" dir="8100000" algn="tr" rotWithShape="0">
              <a:prstClr val="black">
                <a:alpha val="40000"/>
              </a:prstClr>
            </a:outerShdw>
          </a:effectLst>
        </p:spPr>
      </p:pic>
      <p:pic>
        <p:nvPicPr>
          <p:cNvPr id="66" name="Picture 65"/>
          <p:cNvPicPr>
            <a:picLocks noChangeAspect="1"/>
          </p:cNvPicPr>
          <p:nvPr/>
        </p:nvPicPr>
        <p:blipFill>
          <a:blip r:embed="rId2"/>
          <a:stretch>
            <a:fillRect/>
          </a:stretch>
        </p:blipFill>
        <p:spPr>
          <a:xfrm>
            <a:off x="8161655" y="227965"/>
            <a:ext cx="2331720" cy="1463040"/>
          </a:xfrm>
          <a:prstGeom prst="rect">
            <a:avLst/>
          </a:prstGeom>
          <a:effectLst>
            <a:outerShdw blurRad="50800" dist="38100" dir="8100000" algn="tr" rotWithShape="0">
              <a:prstClr val="black">
                <a:alpha val="40000"/>
              </a:prst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38200" y="365125"/>
            <a:ext cx="8344535" cy="1325880"/>
          </a:xfrm>
        </p:spPr>
        <p:txBody>
          <a:bodyPr>
            <a:normAutofit/>
          </a:bodyPr>
          <a:p>
            <a:r>
              <a:rPr lang="el-GR" altLang="en-US"/>
              <a:t>Ιστορικό Αρχείο Εγγράφων  </a:t>
            </a:r>
            <a:r>
              <a:rPr lang="el-GR" altLang="en-US">
                <a:sym typeface="+mn-ea"/>
              </a:rPr>
              <a:t>του ΕΙΜ</a:t>
            </a:r>
            <a:endParaRPr lang="el-GR" altLang="en-US"/>
          </a:p>
        </p:txBody>
      </p:sp>
      <p:sp>
        <p:nvSpPr>
          <p:cNvPr id="3" name="Content Placeholder 2"/>
          <p:cNvSpPr>
            <a:spLocks noGrp="1"/>
          </p:cNvSpPr>
          <p:nvPr>
            <p:ph sz="half" idx="1"/>
          </p:nvPr>
        </p:nvSpPr>
        <p:spPr/>
        <p:txBody>
          <a:bodyPr/>
          <a:p>
            <a:r>
              <a:rPr lang="el-GR" altLang="en-US"/>
              <a:t>ιστορικά έγγραφα</a:t>
            </a:r>
            <a:endParaRPr lang="el-GR" altLang="en-US"/>
          </a:p>
          <a:p>
            <a:r>
              <a:rPr lang="el-GR" altLang="en-US"/>
              <a:t>προεπαναστατικά αρχεία</a:t>
            </a:r>
            <a:endParaRPr lang="el-GR" altLang="en-US"/>
          </a:p>
          <a:p>
            <a:r>
              <a:rPr lang="el-GR" altLang="en-US"/>
              <a:t>έντυπα</a:t>
            </a:r>
            <a:endParaRPr lang="el-GR" altLang="en-US"/>
          </a:p>
          <a:p>
            <a:r>
              <a:rPr lang="el-GR" altLang="en-US"/>
              <a:t>χειρόγραφοι κώδικες</a:t>
            </a:r>
            <a:endParaRPr lang="el-GR" altLang="en-US"/>
          </a:p>
          <a:p>
            <a:r>
              <a:rPr lang="el-GR" altLang="en-US"/>
              <a:t>αρχεία μεγάλων ενοτήτων (ψηφιοποιημένα)</a:t>
            </a:r>
            <a:endParaRPr lang="el-GR" altLang="en-US"/>
          </a:p>
          <a:p>
            <a:pPr marL="0" indent="0">
              <a:buNone/>
            </a:pPr>
            <a:endParaRPr lang="el-GR" altLang="en-US"/>
          </a:p>
        </p:txBody>
      </p:sp>
      <p:pic>
        <p:nvPicPr>
          <p:cNvPr id="4" name="Content Placeholder 3"/>
          <p:cNvPicPr>
            <a:picLocks noChangeAspect="1"/>
          </p:cNvPicPr>
          <p:nvPr>
            <p:ph sz="half" idx="2"/>
          </p:nvPr>
        </p:nvPicPr>
        <p:blipFill>
          <a:blip r:embed="rId1"/>
          <a:stretch>
            <a:fillRect/>
          </a:stretch>
        </p:blipFill>
        <p:spPr>
          <a:xfrm>
            <a:off x="5406390" y="1421765"/>
            <a:ext cx="2010410" cy="2680970"/>
          </a:xfrm>
          <a:prstGeom prst="rect">
            <a:avLst/>
          </a:prstGeom>
        </p:spPr>
      </p:pic>
      <p:pic>
        <p:nvPicPr>
          <p:cNvPr id="5" name="Picture 4"/>
          <p:cNvPicPr>
            <a:picLocks noChangeAspect="1"/>
          </p:cNvPicPr>
          <p:nvPr/>
        </p:nvPicPr>
        <p:blipFill>
          <a:blip r:embed="rId2"/>
          <a:stretch>
            <a:fillRect/>
          </a:stretch>
        </p:blipFill>
        <p:spPr>
          <a:xfrm>
            <a:off x="7717790" y="1339850"/>
            <a:ext cx="1955165" cy="2844800"/>
          </a:xfrm>
          <a:prstGeom prst="rect">
            <a:avLst/>
          </a:prstGeom>
        </p:spPr>
      </p:pic>
      <p:pic>
        <p:nvPicPr>
          <p:cNvPr id="6" name="Picture 5"/>
          <p:cNvPicPr>
            <a:picLocks noChangeAspect="1"/>
          </p:cNvPicPr>
          <p:nvPr/>
        </p:nvPicPr>
        <p:blipFill>
          <a:blip r:embed="rId3"/>
          <a:stretch>
            <a:fillRect/>
          </a:stretch>
        </p:blipFill>
        <p:spPr>
          <a:xfrm>
            <a:off x="5177155" y="4295775"/>
            <a:ext cx="2969260" cy="2176145"/>
          </a:xfrm>
          <a:prstGeom prst="rect">
            <a:avLst/>
          </a:prstGeom>
          <a:effectLst>
            <a:outerShdw blurRad="50800" dist="38100" dir="10800000" algn="r" rotWithShape="0">
              <a:prstClr val="black">
                <a:alpha val="40000"/>
              </a:prstClr>
            </a:outerShdw>
          </a:effectLst>
        </p:spPr>
      </p:pic>
      <p:pic>
        <p:nvPicPr>
          <p:cNvPr id="7" name="Picture 6"/>
          <p:cNvPicPr>
            <a:picLocks noChangeAspect="1"/>
          </p:cNvPicPr>
          <p:nvPr/>
        </p:nvPicPr>
        <p:blipFill>
          <a:blip r:embed="rId4"/>
          <a:stretch>
            <a:fillRect/>
          </a:stretch>
        </p:blipFill>
        <p:spPr>
          <a:xfrm>
            <a:off x="9813290" y="3129280"/>
            <a:ext cx="2064385" cy="2679065"/>
          </a:xfrm>
          <a:prstGeom prst="rect">
            <a:avLst/>
          </a:prstGeom>
        </p:spPr>
      </p:pic>
      <p:pic>
        <p:nvPicPr>
          <p:cNvPr id="8" name="Content Placeholder 3"/>
          <p:cNvPicPr>
            <a:picLocks noChangeAspect="1"/>
          </p:cNvPicPr>
          <p:nvPr/>
        </p:nvPicPr>
        <p:blipFill>
          <a:blip r:embed="rId1"/>
          <a:stretch>
            <a:fillRect/>
          </a:stretch>
        </p:blipFill>
        <p:spPr>
          <a:xfrm>
            <a:off x="5386705" y="1421765"/>
            <a:ext cx="2010410" cy="2680970"/>
          </a:xfrm>
          <a:prstGeom prst="rect">
            <a:avLst/>
          </a:prstGeom>
          <a:effectLst>
            <a:outerShdw blurRad="50800" dist="38100" dir="10800000" algn="r" rotWithShape="0">
              <a:prstClr val="black">
                <a:alpha val="40000"/>
              </a:prstClr>
            </a:outerShdw>
          </a:effectLst>
        </p:spPr>
      </p:pic>
      <p:pic>
        <p:nvPicPr>
          <p:cNvPr id="9" name="Picture 8"/>
          <p:cNvPicPr>
            <a:picLocks noChangeAspect="1"/>
          </p:cNvPicPr>
          <p:nvPr/>
        </p:nvPicPr>
        <p:blipFill>
          <a:blip r:embed="rId2"/>
          <a:stretch>
            <a:fillRect/>
          </a:stretch>
        </p:blipFill>
        <p:spPr>
          <a:xfrm>
            <a:off x="7698105" y="1339850"/>
            <a:ext cx="1955165" cy="2844800"/>
          </a:xfrm>
          <a:prstGeom prst="rect">
            <a:avLst/>
          </a:prstGeom>
          <a:effectLst>
            <a:outerShdw blurRad="50800" dist="38100" dir="10800000" algn="r" rotWithShape="0">
              <a:prstClr val="black">
                <a:alpha val="40000"/>
              </a:prstClr>
            </a:outerShdw>
          </a:effectLst>
        </p:spPr>
      </p:pic>
      <p:pic>
        <p:nvPicPr>
          <p:cNvPr id="10" name="Picture 9"/>
          <p:cNvPicPr>
            <a:picLocks noChangeAspect="1"/>
          </p:cNvPicPr>
          <p:nvPr/>
        </p:nvPicPr>
        <p:blipFill>
          <a:blip r:embed="rId4"/>
          <a:stretch>
            <a:fillRect/>
          </a:stretch>
        </p:blipFill>
        <p:spPr>
          <a:xfrm>
            <a:off x="9793605" y="3129280"/>
            <a:ext cx="2064385" cy="2679065"/>
          </a:xfrm>
          <a:prstGeom prst="rect">
            <a:avLst/>
          </a:prstGeom>
          <a:effectLst>
            <a:outerShdw blurRad="50800" dist="38100" dir="10800000" algn="r" rotWithShape="0">
              <a:prstClr val="black">
                <a:alpha val="40000"/>
              </a:prst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a:bodyPr>
          <a:p>
            <a:r>
              <a:rPr lang="el-GR" altLang="en-US"/>
              <a:t>Φωτογραφικό Αρχείο </a:t>
            </a:r>
            <a:r>
              <a:rPr lang="el-GR" altLang="en-US">
                <a:sym typeface="+mn-ea"/>
              </a:rPr>
              <a:t>του ΕΙΜ</a:t>
            </a:r>
            <a:endParaRPr lang="el-GR" altLang="en-US"/>
          </a:p>
        </p:txBody>
      </p:sp>
      <p:sp>
        <p:nvSpPr>
          <p:cNvPr id="3" name="Content Placeholder 2"/>
          <p:cNvSpPr>
            <a:spLocks noGrp="1"/>
          </p:cNvSpPr>
          <p:nvPr>
            <p:ph sz="half" idx="1"/>
          </p:nvPr>
        </p:nvSpPr>
        <p:spPr>
          <a:xfrm>
            <a:off x="838200" y="1825625"/>
            <a:ext cx="7472680" cy="4351655"/>
          </a:xfrm>
        </p:spPr>
        <p:txBody>
          <a:bodyPr>
            <a:noAutofit/>
          </a:bodyPr>
          <a:p>
            <a:r>
              <a:rPr lang="el-GR" altLang="en-US" sz="1800"/>
              <a:t>φωτογραφίες που </a:t>
            </a:r>
            <a:r>
              <a:rPr lang="en-US" sz="1800"/>
              <a:t>καλύπτ</a:t>
            </a:r>
            <a:r>
              <a:rPr lang="el-GR" altLang="en-US" sz="1800"/>
              <a:t>ουν</a:t>
            </a:r>
            <a:r>
              <a:rPr lang="en-US" sz="1800"/>
              <a:t> τ</a:t>
            </a:r>
            <a:r>
              <a:rPr lang="el-GR" altLang="en-US" sz="1800"/>
              <a:t>η</a:t>
            </a:r>
            <a:r>
              <a:rPr lang="en-US" sz="1800"/>
              <a:t> σύγχρονης ελληνική ιστορία από τις αρχές του δευτέρου μισού του 19ου αιώνα ώς τις πρόσφατες δεκαετίες.</a:t>
            </a:r>
            <a:endParaRPr lang="en-US" sz="1800"/>
          </a:p>
          <a:p>
            <a:r>
              <a:rPr lang="el-GR" altLang="en-US" sz="1800"/>
              <a:t>λευκώματα</a:t>
            </a:r>
            <a:endParaRPr lang="el-GR" altLang="en-US" sz="1800"/>
          </a:p>
          <a:p>
            <a:r>
              <a:rPr lang="el-GR" altLang="en-US" sz="1800"/>
              <a:t>φωτογραφίες καταξιωμένων ξένων φωτογράφων</a:t>
            </a:r>
            <a:endParaRPr lang="el-GR" altLang="en-US" sz="1800"/>
          </a:p>
          <a:p>
            <a:r>
              <a:rPr lang="el-GR" altLang="en-US" sz="1800"/>
              <a:t>φωτογραφίες προσωπικοτήτων και στιγμιότυπα των αλυτρωτικών εξεγέρσεων</a:t>
            </a:r>
            <a:endParaRPr lang="el-GR" altLang="en-US" sz="1800"/>
          </a:p>
          <a:p>
            <a:r>
              <a:rPr lang="el-GR" altLang="en-US" sz="1800"/>
              <a:t>φωτογραφίες όπου αντικατοπτρίζεται και η ελληνική πολιτική δραστηριότητα</a:t>
            </a:r>
            <a:endParaRPr lang="el-GR" altLang="en-US" sz="1800"/>
          </a:p>
          <a:p>
            <a:r>
              <a:rPr lang="el-GR" altLang="en-US" sz="1800"/>
              <a:t>πορτραίτο του Όθωνα αποδιδόμενο στον Φ. Μαργαρίτη, 1848-1850</a:t>
            </a:r>
            <a:endParaRPr lang="el-GR" altLang="en-US" sz="1800"/>
          </a:p>
          <a:p>
            <a:r>
              <a:rPr lang="el-GR" altLang="en-US" sz="1800"/>
              <a:t>ικανός αριθμός απεικονίσεων διαφόρων άλλων πόλεων ή τοποθεσιών</a:t>
            </a:r>
            <a:endParaRPr lang="el-GR" altLang="en-US" sz="1800"/>
          </a:p>
          <a:p>
            <a:r>
              <a:rPr lang="el-GR" altLang="en-US" sz="1800"/>
              <a:t>ενότητα φωτογραφιών που απεικονίζουν βυζαντινά και μεταβυζαντινά μνημεία.</a:t>
            </a:r>
            <a:endParaRPr lang="el-GR" altLang="en-US" sz="1800"/>
          </a:p>
          <a:p>
            <a:r>
              <a:rPr lang="el-GR" altLang="en-US" sz="1800"/>
              <a:t>σώμα φωτογραφιών από τη Μικρασιατική Εκστρατεία </a:t>
            </a:r>
            <a:endParaRPr lang="el-GR" altLang="en-US" sz="1800"/>
          </a:p>
          <a:p>
            <a:r>
              <a:rPr lang="el-GR" altLang="en-US" sz="1800"/>
              <a:t>σειρά φωτογραφιών των Ολυμπιακών Αγώνων </a:t>
            </a:r>
            <a:endParaRPr lang="el-GR" altLang="en-US" sz="1800"/>
          </a:p>
        </p:txBody>
      </p:sp>
      <p:pic>
        <p:nvPicPr>
          <p:cNvPr id="4" name="Content Placeholder 3"/>
          <p:cNvPicPr>
            <a:picLocks noChangeAspect="1"/>
          </p:cNvPicPr>
          <p:nvPr>
            <p:ph sz="half" idx="2"/>
          </p:nvPr>
        </p:nvPicPr>
        <p:blipFill>
          <a:blip r:embed="rId1"/>
          <a:stretch>
            <a:fillRect/>
          </a:stretch>
        </p:blipFill>
        <p:spPr>
          <a:xfrm>
            <a:off x="8408035" y="365125"/>
            <a:ext cx="1208405" cy="2496820"/>
          </a:xfrm>
          <a:prstGeom prst="rect">
            <a:avLst/>
          </a:prstGeom>
        </p:spPr>
      </p:pic>
      <p:pic>
        <p:nvPicPr>
          <p:cNvPr id="5" name="Picture 4"/>
          <p:cNvPicPr>
            <a:picLocks noChangeAspect="1"/>
          </p:cNvPicPr>
          <p:nvPr/>
        </p:nvPicPr>
        <p:blipFill>
          <a:blip r:embed="rId2"/>
          <a:stretch>
            <a:fillRect/>
          </a:stretch>
        </p:blipFill>
        <p:spPr>
          <a:xfrm>
            <a:off x="9933305" y="264795"/>
            <a:ext cx="1669415" cy="1955165"/>
          </a:xfrm>
          <a:prstGeom prst="rect">
            <a:avLst/>
          </a:prstGeom>
        </p:spPr>
      </p:pic>
      <p:pic>
        <p:nvPicPr>
          <p:cNvPr id="6" name="Picture 5"/>
          <p:cNvPicPr>
            <a:picLocks noChangeAspect="1"/>
          </p:cNvPicPr>
          <p:nvPr/>
        </p:nvPicPr>
        <p:blipFill>
          <a:blip r:embed="rId3"/>
          <a:stretch>
            <a:fillRect/>
          </a:stretch>
        </p:blipFill>
        <p:spPr>
          <a:xfrm>
            <a:off x="9933305" y="2576830"/>
            <a:ext cx="2011680" cy="1463040"/>
          </a:xfrm>
          <a:prstGeom prst="rect">
            <a:avLst/>
          </a:prstGeom>
        </p:spPr>
      </p:pic>
      <p:pic>
        <p:nvPicPr>
          <p:cNvPr id="7" name="Picture 6"/>
          <p:cNvPicPr>
            <a:picLocks noChangeAspect="1"/>
          </p:cNvPicPr>
          <p:nvPr/>
        </p:nvPicPr>
        <p:blipFill>
          <a:blip r:embed="rId4"/>
          <a:stretch>
            <a:fillRect/>
          </a:stretch>
        </p:blipFill>
        <p:spPr>
          <a:xfrm>
            <a:off x="7722235" y="3119120"/>
            <a:ext cx="2034540" cy="1463040"/>
          </a:xfrm>
          <a:prstGeom prst="rect">
            <a:avLst/>
          </a:prstGeom>
        </p:spPr>
      </p:pic>
      <p:pic>
        <p:nvPicPr>
          <p:cNvPr id="8" name="Picture 7"/>
          <p:cNvPicPr>
            <a:picLocks noChangeAspect="1"/>
          </p:cNvPicPr>
          <p:nvPr/>
        </p:nvPicPr>
        <p:blipFill>
          <a:blip r:embed="rId5"/>
          <a:stretch>
            <a:fillRect/>
          </a:stretch>
        </p:blipFill>
        <p:spPr>
          <a:xfrm>
            <a:off x="10331450" y="4255770"/>
            <a:ext cx="1613535" cy="2166620"/>
          </a:xfrm>
          <a:prstGeom prst="rect">
            <a:avLst/>
          </a:prstGeom>
        </p:spPr>
      </p:pic>
      <p:pic>
        <p:nvPicPr>
          <p:cNvPr id="9" name="Picture 8"/>
          <p:cNvPicPr>
            <a:picLocks noChangeAspect="1"/>
          </p:cNvPicPr>
          <p:nvPr/>
        </p:nvPicPr>
        <p:blipFill>
          <a:blip r:embed="rId6"/>
          <a:stretch>
            <a:fillRect/>
          </a:stretch>
        </p:blipFill>
        <p:spPr>
          <a:xfrm>
            <a:off x="7929880" y="4838700"/>
            <a:ext cx="2164080" cy="1463040"/>
          </a:xfrm>
          <a:prstGeom prst="rect">
            <a:avLst/>
          </a:prstGeom>
          <a:effectLst>
            <a:outerShdw blurRad="50800" dist="38100" dir="10800000" algn="r" rotWithShape="0">
              <a:prstClr val="black">
                <a:alpha val="40000"/>
              </a:prstClr>
            </a:outerShdw>
          </a:effectLst>
        </p:spPr>
      </p:pic>
      <p:pic>
        <p:nvPicPr>
          <p:cNvPr id="10" name="Content Placeholder 3"/>
          <p:cNvPicPr>
            <a:picLocks noChangeAspect="1"/>
          </p:cNvPicPr>
          <p:nvPr/>
        </p:nvPicPr>
        <p:blipFill>
          <a:blip r:embed="rId1"/>
          <a:stretch>
            <a:fillRect/>
          </a:stretch>
        </p:blipFill>
        <p:spPr>
          <a:xfrm>
            <a:off x="8377555" y="365125"/>
            <a:ext cx="1208405" cy="2496820"/>
          </a:xfrm>
          <a:prstGeom prst="rect">
            <a:avLst/>
          </a:prstGeom>
          <a:effectLst>
            <a:outerShdw blurRad="50800" dist="38100" dir="10800000" algn="r" rotWithShape="0">
              <a:prstClr val="black">
                <a:alpha val="40000"/>
              </a:prstClr>
            </a:outerShdw>
          </a:effectLst>
        </p:spPr>
      </p:pic>
      <p:pic>
        <p:nvPicPr>
          <p:cNvPr id="11" name="Picture 10"/>
          <p:cNvPicPr>
            <a:picLocks noChangeAspect="1"/>
          </p:cNvPicPr>
          <p:nvPr/>
        </p:nvPicPr>
        <p:blipFill>
          <a:blip r:embed="rId2"/>
          <a:stretch>
            <a:fillRect/>
          </a:stretch>
        </p:blipFill>
        <p:spPr>
          <a:xfrm>
            <a:off x="9902825" y="264795"/>
            <a:ext cx="1669415" cy="1955165"/>
          </a:xfrm>
          <a:prstGeom prst="rect">
            <a:avLst/>
          </a:prstGeom>
          <a:effectLst>
            <a:outerShdw blurRad="50800" dist="38100" dir="10800000" algn="r" rotWithShape="0">
              <a:prstClr val="black">
                <a:alpha val="40000"/>
              </a:prstClr>
            </a:outerShdw>
          </a:effectLst>
        </p:spPr>
      </p:pic>
      <p:pic>
        <p:nvPicPr>
          <p:cNvPr id="12" name="Picture 11"/>
          <p:cNvPicPr>
            <a:picLocks noChangeAspect="1"/>
          </p:cNvPicPr>
          <p:nvPr/>
        </p:nvPicPr>
        <p:blipFill>
          <a:blip r:embed="rId3"/>
          <a:stretch>
            <a:fillRect/>
          </a:stretch>
        </p:blipFill>
        <p:spPr>
          <a:xfrm>
            <a:off x="9902825" y="2576830"/>
            <a:ext cx="2011680" cy="1463040"/>
          </a:xfrm>
          <a:prstGeom prst="rect">
            <a:avLst/>
          </a:prstGeom>
          <a:effectLst>
            <a:outerShdw blurRad="50800" dist="38100" dir="10800000" algn="r" rotWithShape="0">
              <a:prstClr val="black">
                <a:alpha val="40000"/>
              </a:prstClr>
            </a:outerShdw>
          </a:effectLst>
        </p:spPr>
      </p:pic>
      <p:pic>
        <p:nvPicPr>
          <p:cNvPr id="13" name="Picture 12"/>
          <p:cNvPicPr>
            <a:picLocks noChangeAspect="1"/>
          </p:cNvPicPr>
          <p:nvPr/>
        </p:nvPicPr>
        <p:blipFill>
          <a:blip r:embed="rId4"/>
          <a:stretch>
            <a:fillRect/>
          </a:stretch>
        </p:blipFill>
        <p:spPr>
          <a:xfrm>
            <a:off x="7691755" y="3119120"/>
            <a:ext cx="2034540" cy="1463040"/>
          </a:xfrm>
          <a:prstGeom prst="rect">
            <a:avLst/>
          </a:prstGeom>
          <a:effectLst>
            <a:outerShdw blurRad="50800" dist="38100" dir="10800000" algn="r" rotWithShape="0">
              <a:prstClr val="black">
                <a:alpha val="40000"/>
              </a:prstClr>
            </a:outerShdw>
          </a:effectLst>
        </p:spPr>
      </p:pic>
      <p:pic>
        <p:nvPicPr>
          <p:cNvPr id="14" name="Picture 13"/>
          <p:cNvPicPr>
            <a:picLocks noChangeAspect="1"/>
          </p:cNvPicPr>
          <p:nvPr/>
        </p:nvPicPr>
        <p:blipFill>
          <a:blip r:embed="rId5"/>
          <a:stretch>
            <a:fillRect/>
          </a:stretch>
        </p:blipFill>
        <p:spPr>
          <a:xfrm>
            <a:off x="10300970" y="4255770"/>
            <a:ext cx="1613535" cy="2166620"/>
          </a:xfrm>
          <a:prstGeom prst="rect">
            <a:avLst/>
          </a:prstGeom>
          <a:effectLst>
            <a:outerShdw blurRad="50800" dist="38100" dir="10800000" algn="r" rotWithShape="0">
              <a:prstClr val="black">
                <a:alpha val="40000"/>
              </a:prstClr>
            </a:outerShdw>
          </a:effectLst>
        </p:spPr>
      </p:pic>
    </p:spTree>
  </p:cSld>
  <p:clrMapOvr>
    <a:masterClrMapping/>
  </p:clrMapOvr>
</p:sld>
</file>

<file path=ppt/theme/theme1.xml><?xml version="1.0" encoding="utf-8"?>
<a:theme xmlns:a="http://schemas.openxmlformats.org/drawingml/2006/main" name="Office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5974</Words>
  <Application>WPS Presentation</Application>
  <PresentationFormat>Widescreen</PresentationFormat>
  <Paragraphs>139</Paragraphs>
  <Slides>14</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14</vt:i4>
      </vt:variant>
    </vt:vector>
  </HeadingPairs>
  <TitlesOfParts>
    <vt:vector size="29" baseType="lpstr">
      <vt:lpstr>Arial</vt:lpstr>
      <vt:lpstr>SimSun</vt:lpstr>
      <vt:lpstr>Wingdings</vt:lpstr>
      <vt:lpstr>Calibri Light</vt:lpstr>
      <vt:lpstr>Calibri</vt:lpstr>
      <vt:lpstr>Microsoft YaHei</vt:lpstr>
      <vt:lpstr/>
      <vt:lpstr>Arial Unicode MS</vt:lpstr>
      <vt:lpstr>Liberation Mono</vt:lpstr>
      <vt:lpstr>Malgun Gothic</vt:lpstr>
      <vt:lpstr>Microsoft JhengHei UI</vt:lpstr>
      <vt:lpstr>Microsoft JhengHei UI Light</vt:lpstr>
      <vt:lpstr>Microsoft JhengHei Light</vt:lpstr>
      <vt:lpstr>Malgun Gothic Semilight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_x000B_Ιστορική και Εθνολογική Εταιρεία Ελλάδος (1882)  </dc:title>
  <dc:creator/>
  <cp:lastModifiedBy>User</cp:lastModifiedBy>
  <cp:revision>5</cp:revision>
  <dcterms:created xsi:type="dcterms:W3CDTF">2020-10-25T00:21:26Z</dcterms:created>
  <dcterms:modified xsi:type="dcterms:W3CDTF">2020-10-25T02:18:55Z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1033-11.2.0.8942</vt:lpwstr>
  </property>
</Properties>
</file>