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0080625" cy="7559675"/>
  <p:notesSz cx="7559675" cy="10691813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5"/>
  </p:normalViewPr>
  <p:slideViewPr>
    <p:cSldViewPr snapToGrid="0" snapToObjects="1">
      <p:cViewPr varScale="1">
        <p:scale>
          <a:sx n="79" d="100"/>
          <a:sy n="79" d="100"/>
        </p:scale>
        <p:origin x="216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DE3BD2B-02DB-F040-AD2D-595A9DC3846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EBBCF4-6E67-1F45-9677-E9486EC65857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EE7DBC-5E8A-2F4F-B7D7-48C87E7EA165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710A54-4D56-1B45-810A-07B72F465F52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032D3E7-9AAE-1B43-A63E-CA4521DD8BB4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lbany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97123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C605A8-FDBC-A944-8363-67FFFE0732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39C61C-E86B-094E-9178-1F4824083029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4BD62839-8E3F-EB43-B6E0-525A1E299FB9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horndale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0DE192-F0F3-464D-92EF-131129A26628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horndale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CEA957-9A16-D740-B93C-B61322AE7522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horndale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13380F-A629-F846-A83E-205526C84F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horndale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64831619-51F1-0649-B6CE-25F98DD703C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298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0" cap="none" spc="0" baseline="0">
        <a:solidFill>
          <a:srgbClr val="000000"/>
        </a:solidFill>
        <a:uFillTx/>
        <a:latin typeface="Albany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23E0B764-5F85-5F47-99A7-D9F52FE149D0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A632702-5480-EB4C-BE14-662CF136CD00}" type="slidenum">
              <a:t>1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72EA552B-3418-EC4B-B1A4-E5E9F03BCC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02E4202C-8505-B844-9DD6-04238C52C68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7D2B11D4-081B-8347-95A7-A45D9432BACD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55E30CF-EBC6-554A-83E0-1BC7600FF050}" type="slidenum">
              <a:t>10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593BB39D-C4E4-1E46-AC70-5412911CED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C73FB658-C46E-404A-9FD6-DCC3A9C168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6BFA07C-604C-6A41-8422-458D5BBD57B7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D508E52-725D-A74C-978F-F7C52F51EE30}" type="slidenum">
              <a:t>11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3188BB1C-3183-0141-A8C7-8F0EBE4583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94A286C5-38FB-7F46-9DBE-929FBA12601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D6086B6-AA3F-9B41-A54E-8ABFB911A321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E16DB1D-8F91-8A4D-97AA-7DBC2EEFAFD5}" type="slidenum">
              <a:t>12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CF315FD9-436B-4F45-B85F-ACA6249735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AC540CDA-B22E-854B-B006-3BB7C6D5CE9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26B46764-3A4D-2646-9C6E-A5646AAB8810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33A1550-9EFC-C640-AFE7-DBA11765FC9C}" type="slidenum">
              <a:t>2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4E8D21FD-A554-4B42-8BE1-CBE6861980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EB540FD3-A433-DE45-9DBC-314C530700F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7F2F1DB1-4074-7D45-BE77-6954FF84ADB5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EB4B012-496B-2F44-9467-4044222F9F79}" type="slidenum">
              <a:t>3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8E9C92F3-6771-2048-A73B-2573AE2E07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4138B2AC-D6AE-7A43-B53B-2657B13067C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pPr lvl="0"/>
            <a:r>
              <a:rPr lang="el-GR"/>
              <a:t>Μόνιμη κοινωνική οργάνωση που ρυθμίζει τη συμπεριφορά των ατόμων.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FE36B91F-B505-094A-AB49-10D86E9D6443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8036FF9-0EAA-2C4E-A87C-8C9192AD11CA}" type="slidenum">
              <a:t>4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52146BC6-4458-0743-A471-7BE877AD57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165088C9-4A94-CF49-AC1D-CAACBF42998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9729567A-EBF6-AD43-8C88-95719CA3BB01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44AB1F4-2F96-4840-8AA7-03E1FA2A13C9}" type="slidenum">
              <a:t>5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50A702E4-A107-6745-9095-3030E64973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582FC78B-3625-7E40-BF5A-FA0B909B515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E6F1550-C381-F74B-8FB7-232F9192B68D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57686A5-74E0-384B-8C6D-158E98D2A9DD}" type="slidenum">
              <a:t>6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27C22C63-3F8C-4140-888A-048B685654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3544CF39-7668-F643-B935-921B399E03F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lvl="0"/>
            <a:r>
              <a:rPr lang="el-GR" b="1"/>
              <a:t>Θεσμός:</a:t>
            </a:r>
            <a:r>
              <a:rPr lang="el-GR"/>
              <a:t> Μόνιμη κοινωνική οργάνωση που ρυθμίζει τη συμπεριφορά των ατόμων.</a:t>
            </a:r>
          </a:p>
          <a:p>
            <a:pPr lvl="0"/>
            <a:r>
              <a:rPr lang="el-GR" b="1"/>
              <a:t>Παραδείγματα:</a:t>
            </a:r>
            <a:endParaRPr lang="el-GR"/>
          </a:p>
          <a:p>
            <a:pPr lvl="0">
              <a:buSzPct val="100000"/>
              <a:buFont typeface="Arial" pitchFamily="34"/>
              <a:buChar char="•"/>
            </a:pPr>
            <a:r>
              <a:rPr lang="el-GR"/>
              <a:t>Οικογένεια → ανατροφή παιδιών, κοινωνικοποίηση.</a:t>
            </a:r>
          </a:p>
          <a:p>
            <a:pPr lvl="0">
              <a:buSzPct val="100000"/>
              <a:buFont typeface="Arial" pitchFamily="34"/>
              <a:buChar char="•"/>
            </a:pPr>
            <a:r>
              <a:rPr lang="el-GR"/>
              <a:t>Εκπαίδευση → μεταδίδει γνώσεις και δεξιότητες.</a:t>
            </a:r>
          </a:p>
          <a:p>
            <a:pPr lvl="0">
              <a:buSzPct val="100000"/>
              <a:buFont typeface="Arial" pitchFamily="34"/>
              <a:buChar char="•"/>
            </a:pPr>
            <a:r>
              <a:rPr lang="el-GR"/>
              <a:t>Θρησκεία → καθοδηγεί αξίες και ηθικές συμπεριφορές.</a:t>
            </a:r>
          </a:p>
          <a:p>
            <a:pPr lvl="0">
              <a:buSzPct val="100000"/>
              <a:buFont typeface="Arial" pitchFamily="34"/>
              <a:buChar char="•"/>
            </a:pPr>
            <a:r>
              <a:rPr lang="el-GR"/>
              <a:t>Οικονομία → παραγωγή και κατανομή αγαθών.</a:t>
            </a:r>
          </a:p>
          <a:p>
            <a:pPr lvl="0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221902AF-48DA-704C-A3F2-C55354510AC6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E5C93CD-A336-5F49-9469-E0A1471FAB8E}" type="slidenum">
              <a:t>7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D50754DE-7D0B-7E4D-A179-37504C538D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989DFCA4-BD4B-3B4A-9627-052A3F3041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BBC2609-69FB-3940-8DFC-9ED218B9F99A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C4AFC1E-B04A-FA4C-B7F7-675E445038F6}" type="slidenum">
              <a:t>8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409BD31D-D316-5144-8C74-4293904D1E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EB130C23-37EE-EA40-90DB-1566ECE7CD2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1200D35-0AAA-D24F-9BDB-5079386A8175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5F82AEA-99DC-C941-A042-AF3E462DF86F}" type="slidenum">
              <a:t>9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Thorndale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Slide Image Placeholder 1">
            <a:extLst>
              <a:ext uri="{FF2B5EF4-FFF2-40B4-BE49-F238E27FC236}">
                <a16:creationId xmlns:a16="http://schemas.microsoft.com/office/drawing/2014/main" id="{A6A6B42D-84C4-B34D-B553-C8B3C0B132E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Notes Placeholder 2">
            <a:extLst>
              <a:ext uri="{FF2B5EF4-FFF2-40B4-BE49-F238E27FC236}">
                <a16:creationId xmlns:a16="http://schemas.microsoft.com/office/drawing/2014/main" id="{465FCF58-660E-BE4C-BFAB-A815EF932AE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113A2-430E-B642-916D-BEF08473A54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260472" y="1236661"/>
            <a:ext cx="7559673" cy="2632072"/>
          </a:xfrm>
        </p:spPr>
        <p:txBody>
          <a:bodyPr anchor="b"/>
          <a:lstStyle>
            <a:lvl1pPr>
              <a:defRPr lang="en-GB" sz="6000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653C9B-BB6A-3740-B038-9E050387353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260472" y="3970333"/>
            <a:ext cx="7559673" cy="1825627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en-GB"/>
              <a:t>Click to edit Master subtitle style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08A37-9B8D-DB49-8930-5AEB32A113E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5CDE3A-28A5-B842-A69C-69C547B1AC0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4014CA-7A9D-124F-B977-E0C432504E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41A9D2-F22A-8A42-9543-FDA4FA4718F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664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51355-3B6B-1649-BD10-8B45B89761C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GB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9F2EE1-114A-7044-A449-4F20FAAEB151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AF178-D0D9-7448-8EB5-2ECD7E2F9BD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9267D8-9800-194C-A0CF-CEA22AD8DC1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995BC-1F46-3A4D-B289-630BD0EF16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431B83E-BC50-4847-8D70-147B17E8B90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01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CE7FD6-DC27-7B43-898D-91F827B464A8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7308854" y="792163"/>
            <a:ext cx="2266953" cy="6696078"/>
          </a:xfrm>
        </p:spPr>
        <p:txBody>
          <a:bodyPr vert="eaVert"/>
          <a:lstStyle>
            <a:lvl1pPr>
              <a:defRPr lang="en-GB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3241DD-3E02-6146-B4B4-466FC5F5821D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503240" y="792163"/>
            <a:ext cx="6653210" cy="669607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88B20-212D-6147-9F8E-52372912C25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71E47-5BA9-AC4A-BC97-6EF76AAD0A3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F31C9-374E-4647-BD0F-7D0E7A0B38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B79AE14-81C1-754C-96CB-D563A07A1DE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416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85E09-FA09-EC49-86FE-2A9C5C06B68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GB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A50DB-1C1D-0A45-8393-AF0F68B0B9F3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E02FFE-754E-C843-963E-149B30984A0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93AB5-A2AE-1D46-968D-0D2FB500DEF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20853-AB67-6E4A-A67A-8E747C28B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6AEDD65-2175-FB4D-8224-770ECF617AE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6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F8B9A-3143-1440-AFE8-72BC4A11C4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87391" y="1884358"/>
            <a:ext cx="8694736" cy="3144841"/>
          </a:xfrm>
        </p:spPr>
        <p:txBody>
          <a:bodyPr anchor="b"/>
          <a:lstStyle>
            <a:lvl1pPr>
              <a:defRPr lang="en-GB" sz="6000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58BBFF-E7B5-614D-8C0C-EDB3202A1A9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7391" y="5059366"/>
            <a:ext cx="8694736" cy="1652585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4F8AA-DF20-914D-A7E0-4994ED4BEA2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089B1-60AD-DA4B-8108-FD0163F2D2A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4841EF-5049-1F4B-A8EA-41EF1B813C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7305AB-1D2C-1A47-93BF-87F7C9E5E6A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71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9A528-11D7-D747-9886-C0DAC833C4D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GB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46850-44E9-794B-8218-BA034766E23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03240" y="792163"/>
            <a:ext cx="4459291" cy="414020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26A3B9-D422-5C47-B9E0-9F4C8B5D386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5114925" y="792163"/>
            <a:ext cx="4460872" cy="414020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34666A-7BE4-5A45-894B-21C83A55F37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4E2CA7-874E-A942-BB10-34E88365920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C94237-29A5-A442-BC40-8CC1137488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2AAF9AE-B44A-0849-87AA-8D3053D4C3F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541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DC7C5-5DAF-F04E-B71D-7F1541CFE56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403222"/>
            <a:ext cx="8694736" cy="1460497"/>
          </a:xfrm>
        </p:spPr>
        <p:txBody>
          <a:bodyPr/>
          <a:lstStyle>
            <a:lvl1pPr>
              <a:defRPr lang="en-GB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56CF66-72E9-C341-8F75-4992504AFB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93736" y="1852610"/>
            <a:ext cx="4265611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F4890D-AB83-5F46-820F-4730AF4BBF6F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93736" y="2760665"/>
            <a:ext cx="4265611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13BE69-4F78-8343-99AB-18A041BE0BA7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5103815" y="1852610"/>
            <a:ext cx="4284658" cy="908054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C02C7D-9940-E741-BB76-2F76AA0D6AED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5103815" y="2760665"/>
            <a:ext cx="4284658" cy="40624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09B39FD-ED24-5C46-89BC-E985CAB3879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F82C1C-5065-1049-8065-85F66560DEE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19D5E6-3E52-4343-BEE0-6EC39C99FF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7B9251-6651-6849-AD54-281EF04DB6F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417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630C9-16B5-0D45-AF8A-E3F5A1DDDFA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GB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526C5A-FC5D-5649-B055-54E471301F0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39A4A1-DB3A-7F41-BDCB-8E3105791CE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F10EAB-17FB-C74D-8679-CA10CACBE7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F2C9B1-7AFE-8D4C-8E41-796E5CF00A7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737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CE6F35-FA18-4C47-8A4E-CD0531B3D30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799CCE-6C3E-FC4B-B132-E46F4223B57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B2F5CB-6D70-0747-B54F-23A83148AED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8455AE-0A2D-3F49-B5FB-6B1E1072CF5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07160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A8A38-D5CF-4145-9386-006CE5BD63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GB" sz="3200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55108-9BCA-084E-A261-94C7A41333C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17876C-30E6-6142-8DDF-2DB1D690F49F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BCE96A-AE61-D347-9681-F759AC280CE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059A15-D198-354D-B6A2-C0477EA6F64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B19DFA-491A-9E4E-95EE-88D5F15510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B04EF4-8AF5-734D-A95E-6658AD946C2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528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A496B-5B0A-9E47-8C4B-42AD38B72E1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3736" y="503240"/>
            <a:ext cx="3251204" cy="1765304"/>
          </a:xfrm>
        </p:spPr>
        <p:txBody>
          <a:bodyPr anchor="b"/>
          <a:lstStyle>
            <a:lvl1pPr>
              <a:defRPr lang="en-GB" sz="3200"/>
            </a:lvl1pPr>
          </a:lstStyle>
          <a:p>
            <a:pPr lvl="0"/>
            <a:r>
              <a:rPr lang="en-GB"/>
              <a:t>Click to edit Master title style</a:t>
            </a:r>
            <a:endParaRPr lang="el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6A73D5-C0A5-2348-B79E-CA8ED6E6DFB3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4286249" y="1089022"/>
            <a:ext cx="5102223" cy="5372100"/>
          </a:xfrm>
        </p:spPr>
        <p:txBody>
          <a:bodyPr/>
          <a:lstStyle>
            <a:lvl1pPr>
              <a:defRPr lang="el-GR"/>
            </a:lvl1pPr>
          </a:lstStyle>
          <a:p>
            <a:pPr lvl="0"/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D277EC-5F7E-F34A-BE0A-E67977E6895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93736" y="2268534"/>
            <a:ext cx="3251204" cy="4200525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AF2695-F303-6546-8D01-6EC27D7BD79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D25E5-1357-284D-9CBA-17D528D48A6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2ACA58-FF21-CA42-9C6F-F8CDF75651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8EF9EA6-D209-9648-90B4-62FE7A0158A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16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C9F7EA-4ADC-F14D-BCAB-2B3E4DAB2B9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3998" y="6225838"/>
            <a:ext cx="9071643" cy="12621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A22169-2791-6C47-B37A-991779B381E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03998" y="791998"/>
            <a:ext cx="9071643" cy="414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917039-2FD2-9D46-B152-ED2A92E9AF8D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998" y="537516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horndale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8529E2-58A6-8B40-B66E-928878C1F35B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7361" y="5375163"/>
            <a:ext cx="3194995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>
            <a:noAutofit/>
          </a:bodyPr>
          <a:lstStyle>
            <a:lvl1pPr marL="0" marR="0" lvl="0" indent="0" algn="ct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horndale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76C95E-CCF5-F640-8738-C1264F01FD5F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27362" y="5375163"/>
            <a:ext cx="2348279" cy="52128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horndale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E9ECB03B-7FFA-3C4C-9D7E-8EE1C92B09E3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1" i="0" u="none" strike="noStrike" kern="0" cap="none" spc="0" baseline="0">
          <a:solidFill>
            <a:srgbClr val="FFFFFF"/>
          </a:solidFill>
          <a:uFillTx/>
          <a:latin typeface="Albany" pitchFamily="18"/>
          <a:cs typeface="Tahoma" pitchFamily="2"/>
        </a:defRPr>
      </a:lvl1pPr>
    </p:titleStyle>
    <p:bodyStyle>
      <a:lvl1pPr marL="0" marR="0" lvl="0" indent="0" defTabSz="914400" rtl="0" fontAlgn="auto" hangingPunct="0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en-GB" sz="3200" b="0" i="0" u="none" strike="noStrike" kern="0" cap="none" spc="0" baseline="0">
          <a:solidFill>
            <a:srgbClr val="000000"/>
          </a:solidFill>
          <a:uFillTx/>
          <a:latin typeface="Albany" pitchFamily="18"/>
          <a:cs typeface="Tahoma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GB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GB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GB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GB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972C1-0FE7-4349-851A-F564963710B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8" y="6270836"/>
            <a:ext cx="9071643" cy="1172160"/>
          </a:xfrm>
        </p:spPr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8CDD93-F6C9-6B4C-A1F8-0EE0DBA7976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8" y="906298"/>
            <a:ext cx="9071643" cy="4049996"/>
          </a:xfrm>
        </p:spPr>
        <p:txBody>
          <a:bodyPr/>
          <a:lstStyle/>
          <a:p>
            <a:pPr lvl="0"/>
            <a:r>
              <a:rPr lang="en-US" sz="2200" b="1"/>
              <a:t>ΙΟΝΙΟ ΠΑΝΕΠΙΣΤΗΜΙΟ</a:t>
            </a:r>
            <a:r>
              <a:rPr lang="en-US" sz="2200"/>
              <a:t> Τμήμα Ψηφιακών Μέσων και Επικοινωνίας</a:t>
            </a:r>
          </a:p>
          <a:p>
            <a:pPr lvl="0"/>
            <a:endParaRPr lang="en-US"/>
          </a:p>
          <a:p>
            <a:pPr lvl="0"/>
            <a:r>
              <a:rPr lang="en-US"/>
              <a:t>2ο μάθημα – Η κοινωνιολογία εν συντομία</a:t>
            </a:r>
          </a:p>
          <a:p>
            <a:pPr lvl="0"/>
            <a:endParaRPr lang="en-US"/>
          </a:p>
        </p:txBody>
      </p:sp>
    </p:spTree>
  </p:cSld>
  <p:clrMapOvr>
    <a:masterClrMapping/>
  </p:clrMapOvr>
  <p:transition spd="med">
    <p:wipe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5AD92-3BC3-FD49-8160-2A0FE4C357C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7B678F-B523-DD41-9AF0-B862F31BC1A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/>
            <a:r>
              <a:rPr lang="en-US" sz="2200" i="1"/>
              <a:t>2ο μάθημα – Η κοινωνιολογία εν συντομία</a:t>
            </a:r>
          </a:p>
          <a:p>
            <a:pPr lvl="0"/>
            <a:r>
              <a:rPr lang="en-US" sz="1800" b="1"/>
              <a:t>Ιδεολογία, προσωπικότητα και κοινωνική συμπεριφορά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Πολιτική αλλά όχι μόνο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Κράτος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Διάχυτη ιδεολογία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Περιθωριακές ιδεολογίες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Η αναπαραγωγική λειτουργία της ιδεολογίας</a:t>
            </a:r>
          </a:p>
        </p:txBody>
      </p:sp>
    </p:spTree>
  </p:cSld>
  <p:clrMapOvr>
    <a:masterClrMapping/>
  </p:clrMapOvr>
  <p:transition spd="med">
    <p:wipe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70D11-75F9-F147-8879-C63E6145D93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37F083-5531-184F-B64A-ECB062FBD1D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/>
            <a:r>
              <a:rPr lang="en-US" sz="2200" i="1"/>
              <a:t>2ο μάθημα – Η κοινωνιολογία εν συντομία</a:t>
            </a:r>
          </a:p>
          <a:p>
            <a:pPr lvl="0"/>
            <a:r>
              <a:rPr lang="en-US" sz="1800" b="1"/>
              <a:t>Κοινωνικές στάσεις - Γνώμες - κοινή γνώμη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Η έννοια της στάσης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Στάση και κοινωνική έρευνα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Γνώμη και κοινωνική έρευνα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Εισαγωγικά για την κοινή γνώμη</a:t>
            </a:r>
          </a:p>
        </p:txBody>
      </p:sp>
    </p:spTree>
  </p:cSld>
  <p:clrMapOvr>
    <a:masterClrMapping/>
  </p:clrMapOvr>
  <p:transition spd="med">
    <p:wipe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12E54-81C4-DB45-92CD-B391399F6DCC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6BD35A-F87B-1D43-B794-C63A52859AB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/>
            <a:endParaRPr lang="en-US"/>
          </a:p>
          <a:p>
            <a:pPr lvl="0" algn="ctr"/>
            <a:r>
              <a:rPr lang="en-US" sz="2600" i="1"/>
              <a:t>2ο μάθημα – Η κοινωνιολογία εν συντομία</a:t>
            </a:r>
          </a:p>
          <a:p>
            <a:pPr lvl="0"/>
            <a:endParaRPr lang="en-US"/>
          </a:p>
          <a:p>
            <a:pPr lvl="0" algn="ctr"/>
            <a:r>
              <a:rPr lang="en-US" sz="4400"/>
              <a:t>Ευχαριστώ πολύ</a:t>
            </a:r>
            <a:br>
              <a:rPr lang="en-US" sz="4400"/>
            </a:br>
            <a:r>
              <a:rPr lang="en-US" sz="4400"/>
              <a:t>για την προσοχή σας</a:t>
            </a:r>
          </a:p>
        </p:txBody>
      </p:sp>
    </p:spTree>
  </p:cSld>
  <p:clrMapOvr>
    <a:masterClrMapping/>
  </p:clrMapOvr>
  <p:transition spd="med">
    <p:wipe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66AA0-F5DF-8349-BD24-7739C4182B5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8" y="6270836"/>
            <a:ext cx="9071643" cy="1172160"/>
          </a:xfrm>
        </p:spPr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6ECA8A-85F0-6644-AC82-0F4C0645EA6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76355" y="797036"/>
            <a:ext cx="9071643" cy="480434"/>
          </a:xfrm>
        </p:spPr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  <a:endParaRPr lang="el-GR" sz="2200"/>
          </a:p>
          <a:p>
            <a:pPr lvl="0"/>
            <a:r>
              <a:rPr lang="en-US" sz="2200" i="1"/>
              <a:t>2ο μάθημα – Η κοινωνιολογία εν συντομία</a:t>
            </a:r>
          </a:p>
          <a:p>
            <a:pPr lvl="0"/>
            <a:endParaRPr lang="en-US" sz="2200"/>
          </a:p>
          <a:p>
            <a:pPr lvl="0"/>
            <a:endParaRPr lang="en-US"/>
          </a:p>
        </p:txBody>
      </p:sp>
      <p:pic>
        <p:nvPicPr>
          <p:cNvPr id="4" name="Picture 4" descr="A diagram of a person evolution&#10;&#10;Description automatically generated">
            <a:extLst>
              <a:ext uri="{FF2B5EF4-FFF2-40B4-BE49-F238E27FC236}">
                <a16:creationId xmlns:a16="http://schemas.microsoft.com/office/drawing/2014/main" id="{A2F1174E-A4D8-8F4A-BBCF-2767292AC1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803" y="2051959"/>
            <a:ext cx="8522756" cy="367648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p:transition spd="med">
    <p:wipe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9C94A-1423-6B46-B332-49BAA84370B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8" y="6270836"/>
            <a:ext cx="9071643" cy="1172160"/>
          </a:xfrm>
        </p:spPr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DF4F98-4652-204D-9BF9-55BFE7BCF37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8" y="568436"/>
            <a:ext cx="9071643" cy="5817239"/>
          </a:xfrm>
        </p:spPr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/>
            <a:r>
              <a:rPr lang="en-US" sz="2200" i="1"/>
              <a:t>2ο μάθημα – Η κοινωνιολογία εν συντομία</a:t>
            </a:r>
          </a:p>
          <a:p>
            <a:pPr lvl="0"/>
            <a:r>
              <a:rPr lang="en-US" sz="1800" b="1"/>
              <a:t>ΠΕΡΙΓΡΑΜΜΑ 2</a:t>
            </a:r>
            <a:r>
              <a:rPr lang="en-US" sz="1800" b="1" i="1"/>
              <a:t>ου μαθήματος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Από την αγροτική στην βιομηχανική κοινωνία και εν συνεχεία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Κοινωνική διαστρωμάτωση και κοινωνική κινητικότητα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Κοινωνικοποίηση και κοινωνικός έλεγχος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Κοινωνικός ρόλος, κοινωνική θέση και κοινωνικοί κανόνες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Ιδεολογία, προσωπικότητα και κοινωνική συμπεριφορά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Κοινωνικές στάσεις - Γνώμες - κοινή γνώμη</a:t>
            </a:r>
          </a:p>
          <a:p>
            <a:pPr lvl="0"/>
            <a:endParaRPr lang="en-US"/>
          </a:p>
        </p:txBody>
      </p:sp>
    </p:spTree>
  </p:cSld>
  <p:clrMapOvr>
    <a:masterClrMapping/>
  </p:clrMapOvr>
  <p:transition spd="med">
    <p:wipe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5020F-1705-394A-BA2D-F26B159CB1F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03998" y="6270836"/>
            <a:ext cx="9071643" cy="1172160"/>
          </a:xfrm>
        </p:spPr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020F62-FDED-394D-8DBF-C73A5FFAF70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8" y="791998"/>
            <a:ext cx="9071643" cy="4049996"/>
          </a:xfrm>
        </p:spPr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/>
            <a:r>
              <a:rPr lang="en-US" sz="2200" i="1"/>
              <a:t>2ο μάθημα – Η κοινωνιολογία εν συντομία</a:t>
            </a:r>
          </a:p>
          <a:p>
            <a:pPr lvl="0"/>
            <a:r>
              <a:rPr lang="en-US" sz="1800" b="1"/>
              <a:t>Από την αγροτική στην βιομηχανική κοινωνία και εν συνεχεία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Η δυτική και ανατολική φεουδαρχία στην Ευρώπη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Ο προκαπιταλιστικός και ο καπιταλιστικός τύπος αστού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Η μανυφακτούρα και η πρώτη βιομηχανία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Κοινωνικές δομές στη βιο</a:t>
            </a:r>
            <a:r>
              <a:rPr lang="el-GR" sz="2200"/>
              <a:t>μ</a:t>
            </a:r>
            <a:r>
              <a:rPr lang="en-US" sz="2200"/>
              <a:t>ηχανία πριν και μετά</a:t>
            </a:r>
            <a:br>
              <a:rPr lang="en-US" sz="2200"/>
            </a:br>
            <a:r>
              <a:rPr lang="en-US" sz="2200"/>
              <a:t>τον Δεύτερο Παγκόσμιο Πόλεμο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Μοντέρνο και μεταμοντέρνο</a:t>
            </a:r>
          </a:p>
        </p:txBody>
      </p:sp>
    </p:spTree>
  </p:cSld>
  <p:clrMapOvr>
    <a:masterClrMapping/>
  </p:clrMapOvr>
  <p:transition spd="med">
    <p:wipe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A3EED-D9E1-644B-8557-AB88005899A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3148DA-EF97-3D4C-9835-07094C8986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8" y="791998"/>
            <a:ext cx="9071643" cy="5001484"/>
          </a:xfrm>
        </p:spPr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/>
            <a:r>
              <a:rPr lang="en-US" sz="2200" i="1"/>
              <a:t>2ο μάθημα – Η κοινωνιολογία εν συντομία</a:t>
            </a:r>
          </a:p>
          <a:p>
            <a:pPr lvl="0"/>
            <a:r>
              <a:rPr lang="en-US" sz="1800" b="1"/>
              <a:t>Κοινωνία και κράτος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Ορίζοντας την κοινωνία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Οι παραγωγικές δυνάμεις και οι παραγωγικές σχέσεις. Μια σύντομη αναφορά στον Καρλ Μαρξ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Η αταξική κοινωνία / κοινωνία χωρίς κράτος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Πολη κράτος στο αρχαίο κλασικό κόσμο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Κρατος και εξουσία στη δυτική φεουδαρχία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Απολυταρχία και γένεση του έθνους-κράτους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Σύγχρονο κράτος</a:t>
            </a:r>
          </a:p>
        </p:txBody>
      </p:sp>
    </p:spTree>
  </p:cSld>
  <p:clrMapOvr>
    <a:masterClrMapping/>
  </p:clrMapOvr>
  <p:transition spd="med">
    <p:wipe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A03A2-D528-9F42-9956-65B197A1F0B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4A0797-D04E-9842-88D8-1DE639A3736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16956" y="817921"/>
            <a:ext cx="9071643" cy="4140000"/>
          </a:xfrm>
        </p:spPr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/>
            <a:r>
              <a:rPr lang="en-US" sz="2200" i="1"/>
              <a:t>2ο μάθημα – Η κοινωνιολογία εν συντομία</a:t>
            </a:r>
          </a:p>
          <a:p>
            <a:pPr lvl="0"/>
            <a:r>
              <a:rPr lang="en-US" sz="1800" b="1"/>
              <a:t>Η έννοια του θεσμού μέσα από παραδείγματα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Κατ' αρχήν τι είναι ο θεσμός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Αλλάζει ο θεσμός;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Ο λόγος στους φοιτητές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Είδη θεσμών και παραδείγματα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Ας κατηγοριοποιήσουμε τους θεσμούς</a:t>
            </a:r>
          </a:p>
        </p:txBody>
      </p:sp>
    </p:spTree>
  </p:cSld>
  <p:clrMapOvr>
    <a:masterClrMapping/>
  </p:clrMapOvr>
  <p:transition spd="med">
    <p:wipe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1D12B-274F-8A4E-9599-175D2B997D7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9A07D-F9D2-8F45-BECC-659FFACE078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/>
            <a:r>
              <a:rPr lang="en-US" sz="2200" i="1"/>
              <a:t>2ο μάθημα – Η κοινωνιολογία εν συντομία</a:t>
            </a:r>
          </a:p>
          <a:p>
            <a:pPr lvl="0"/>
            <a:r>
              <a:rPr lang="en-US" sz="1800" b="1"/>
              <a:t>Κοινωνική διαστρωμάτωση και κοινωνική κινητικότητα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Τι είναι κοινωνική τάξη και τι κοινωνικό στρώμα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Διαστρωμάτωση σε άλλες κοινωνίες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Η έννοια της κοινωνικής κινητικότητας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Μορφές: γενεά, γεωγραφικός χώρος, υφή των μετακινήσεων, κατεύθυνση</a:t>
            </a:r>
          </a:p>
        </p:txBody>
      </p:sp>
    </p:spTree>
  </p:cSld>
  <p:clrMapOvr>
    <a:masterClrMapping/>
  </p:clrMapOvr>
  <p:transition spd="med">
    <p:wipe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13E0-1D75-2142-B532-174E5C235D7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FC1207-C700-4C4C-8173-869FE673187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8" y="791998"/>
            <a:ext cx="9071643" cy="4510442"/>
          </a:xfrm>
        </p:spPr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/>
            <a:r>
              <a:rPr lang="en-US" sz="2200" i="1"/>
              <a:t>2ο μάθημα – Η κοινωνιολογία εν συντομία</a:t>
            </a:r>
          </a:p>
          <a:p>
            <a:pPr lvl="0"/>
            <a:r>
              <a:rPr lang="en-US" sz="1800" b="1"/>
              <a:t>Κοινωνικοποίηση και κοινωνικός έλεγχος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Κοινωνικοποίηση: Ίσως η σ</a:t>
            </a:r>
            <a:r>
              <a:rPr lang="el-GR" sz="2200"/>
              <a:t>η</a:t>
            </a:r>
            <a:r>
              <a:rPr lang="en-US" sz="2200"/>
              <a:t>μαντικότερη κοινωνική λειτουργία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Στοχοι: ατομοκεντρικοί, κοινωνιοκεντρικοί</a:t>
            </a:r>
            <a:br>
              <a:rPr lang="en-US" sz="2200"/>
            </a:br>
            <a:r>
              <a:rPr lang="en-US" sz="2200"/>
              <a:t>Πολυδιάστατη λειτουργία, εσωτερίκευση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Μηχανισμοί κοινωνικοποίησης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Φορείς κοινωνικοποίησης, θεσμοποιημένοι και μη θεσμοποιημένοι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Κοινωνικοποίηση και ενηλικίωση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Κοινωνικός έλεγχος: ορισμός, λειτουργίες και είδη-αυτοέλεγχος</a:t>
            </a:r>
          </a:p>
        </p:txBody>
      </p:sp>
    </p:spTree>
  </p:cSld>
  <p:clrMapOvr>
    <a:masterClrMapping/>
  </p:clrMapOvr>
  <p:transition spd="med">
    <p:wipe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DB04B-B9E1-7043-B946-28F84F6A0C3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en-US"/>
              <a:t>Αρχές Επικοινωνίας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7B2C23-0EC0-6240-9D2D-624F26CEE24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3998" y="791998"/>
            <a:ext cx="9071643" cy="4821475"/>
          </a:xfrm>
        </p:spPr>
        <p:txBody>
          <a:bodyPr/>
          <a:lstStyle/>
          <a:p>
            <a:pPr lvl="0"/>
            <a:r>
              <a:rPr lang="en-US" sz="2200" b="1"/>
              <a:t>ΙΟΝΙΟ ΠΑΝΕΠΙΣΤΗΜΙΟ, </a:t>
            </a:r>
            <a:r>
              <a:rPr lang="en-US" sz="2200"/>
              <a:t>Τμήμα Ψηφιακών Μέσων και Επικοινωνίας</a:t>
            </a:r>
          </a:p>
          <a:p>
            <a:pPr lvl="0"/>
            <a:r>
              <a:rPr lang="en-US" sz="2200" i="1"/>
              <a:t>2ο μάθημα – Η κοινωνιολογία εν συντομία</a:t>
            </a:r>
          </a:p>
          <a:p>
            <a:pPr lvl="0"/>
            <a:r>
              <a:rPr lang="en-US" sz="1800" b="1"/>
              <a:t>Κοινωνικός ρόλος, κοινωνική θέση και κοινωνικοί κανόνες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Η έννοια της κοινωνικής θέσης. Κοινωνικές δομές και συστήματα κοινωνικών θέσεων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Κοινωνική θέση και κοινωνικά χαρακτηριστικά.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Το άτομο ως φορέας κοινωνικής θέσης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Η έννοια του κοινωνικού ρόλου. Το άτομο ως φορέας κοινωνικών ρόλων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Σύγκρουση ρόλων. Κοινωνικοποίηση και επιλογή ρόλων</a:t>
            </a:r>
          </a:p>
          <a:p>
            <a:pPr lvl="0">
              <a:buClr>
                <a:srgbClr val="FF0000"/>
              </a:buClr>
              <a:buSzPct val="45000"/>
              <a:buFont typeface="StarSymbol"/>
              <a:buChar char="●"/>
            </a:pPr>
            <a:r>
              <a:rPr lang="en-US" sz="2200"/>
              <a:t>Ο κοινωνικός κανόνας και τα συστήματα κοινωνικών κανόνων</a:t>
            </a:r>
          </a:p>
        </p:txBody>
      </p:sp>
    </p:spTree>
  </p:cSld>
  <p:clrMapOvr>
    <a:masterClrMapping/>
  </p:clrMapOvr>
  <p:transition spd="med">
    <p:wipe dir="u"/>
  </p:transition>
</p:sld>
</file>

<file path=ppt/theme/theme1.xml><?xml version="1.0" encoding="utf-8"?>
<a:theme xmlns:a="http://schemas.openxmlformats.org/drawingml/2006/main" name="lyt bluetitledow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../../../../../../../../Program%20Files%20(x86)/OpenOffice%204/share/template/el/layout/lyt-bluetitledown.otp</Template>
  <TotalTime>1185</TotalTime>
  <Words>619</Words>
  <Application>Microsoft Macintosh PowerPoint</Application>
  <PresentationFormat>Widescreen</PresentationFormat>
  <Paragraphs>116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Albany</vt:lpstr>
      <vt:lpstr>Arial</vt:lpstr>
      <vt:lpstr>Calibri</vt:lpstr>
      <vt:lpstr>StarSymbol</vt:lpstr>
      <vt:lpstr>Thorndale</vt:lpstr>
      <vt:lpstr>lyt bluetitledown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  <vt:lpstr>Αρχές Επικοινωνίας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with Bottom Title </dc:title>
  <dc:creator>Κώστας Πετράκης</dc:creator>
  <dc:description>Presentation Layout Template</dc:description>
  <cp:lastModifiedBy>ANASTASIA KATSAOUNIDOU</cp:lastModifiedBy>
  <cp:revision>25</cp:revision>
  <dcterms:created xsi:type="dcterms:W3CDTF">2017-10-05T16:58:45Z</dcterms:created>
  <dcterms:modified xsi:type="dcterms:W3CDTF">2026-01-15T07:41:20Z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