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9" r:id="rId7"/>
    <p:sldId id="270" r:id="rId8"/>
    <p:sldId id="271" r:id="rId9"/>
    <p:sldId id="272" r:id="rId10"/>
    <p:sldId id="261" r:id="rId11"/>
    <p:sldId id="262" r:id="rId12"/>
    <p:sldId id="263" r:id="rId13"/>
    <p:sldId id="264" r:id="rId14"/>
    <p:sldId id="265" r:id="rId15"/>
    <p:sldId id="266" r:id="rId16"/>
    <p:sldId id="268" r:id="rId17"/>
    <p:sldId id="2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94647"/>
  </p:normalViewPr>
  <p:slideViewPr>
    <p:cSldViewPr snapToGrid="0" snapToObjects="1">
      <p:cViewPr varScale="1">
        <p:scale>
          <a:sx n="142" d="100"/>
          <a:sy n="142" d="100"/>
        </p:scale>
        <p:origin x="184"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103120-CAF8-5B4C-8DD7-5F52EA051F12}" type="datetimeFigureOut">
              <a:rPr lang="en-US" smtClean="0"/>
              <a:t>1/26/21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0478-AD4E-3446-B9E0-A29651836E73}" type="slidenum">
              <a:rPr lang="en-US" smtClean="0"/>
              <a:t>‹#›</a:t>
            </a:fld>
            <a:endParaRPr lang="en-US"/>
          </a:p>
        </p:txBody>
      </p:sp>
    </p:spTree>
    <p:extLst>
      <p:ext uri="{BB962C8B-B14F-4D97-AF65-F5344CB8AC3E}">
        <p14:creationId xmlns:p14="http://schemas.microsoft.com/office/powerpoint/2010/main" val="775180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103120-CAF8-5B4C-8DD7-5F52EA051F12}" type="datetimeFigureOut">
              <a:rPr lang="en-US" smtClean="0"/>
              <a:t>1/26/21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0478-AD4E-3446-B9E0-A29651836E73}" type="slidenum">
              <a:rPr lang="en-US" smtClean="0"/>
              <a:t>‹#›</a:t>
            </a:fld>
            <a:endParaRPr lang="en-US"/>
          </a:p>
        </p:txBody>
      </p:sp>
    </p:spTree>
    <p:extLst>
      <p:ext uri="{BB962C8B-B14F-4D97-AF65-F5344CB8AC3E}">
        <p14:creationId xmlns:p14="http://schemas.microsoft.com/office/powerpoint/2010/main" val="12958358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103120-CAF8-5B4C-8DD7-5F52EA051F12}" type="datetimeFigureOut">
              <a:rPr lang="en-US" smtClean="0"/>
              <a:t>1/26/21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0478-AD4E-3446-B9E0-A29651836E73}" type="slidenum">
              <a:rPr lang="en-US" smtClean="0"/>
              <a:t>‹#›</a:t>
            </a:fld>
            <a:endParaRPr lang="en-US"/>
          </a:p>
        </p:txBody>
      </p:sp>
    </p:spTree>
    <p:extLst>
      <p:ext uri="{BB962C8B-B14F-4D97-AF65-F5344CB8AC3E}">
        <p14:creationId xmlns:p14="http://schemas.microsoft.com/office/powerpoint/2010/main" val="148096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4103120-CAF8-5B4C-8DD7-5F52EA051F12}" type="datetimeFigureOut">
              <a:rPr lang="en-US" smtClean="0"/>
              <a:t>1/26/21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0478-AD4E-3446-B9E0-A29651836E73}" type="slidenum">
              <a:rPr lang="en-US" smtClean="0"/>
              <a:t>‹#›</a:t>
            </a:fld>
            <a:endParaRPr lang="en-US"/>
          </a:p>
        </p:txBody>
      </p:sp>
    </p:spTree>
    <p:extLst>
      <p:ext uri="{BB962C8B-B14F-4D97-AF65-F5344CB8AC3E}">
        <p14:creationId xmlns:p14="http://schemas.microsoft.com/office/powerpoint/2010/main" val="1973486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4103120-CAF8-5B4C-8DD7-5F52EA051F12}" type="datetimeFigureOut">
              <a:rPr lang="en-US" smtClean="0"/>
              <a:t>1/26/21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A0478-AD4E-3446-B9E0-A29651836E73}" type="slidenum">
              <a:rPr lang="en-US" smtClean="0"/>
              <a:t>‹#›</a:t>
            </a:fld>
            <a:endParaRPr lang="en-US"/>
          </a:p>
        </p:txBody>
      </p:sp>
    </p:spTree>
    <p:extLst>
      <p:ext uri="{BB962C8B-B14F-4D97-AF65-F5344CB8AC3E}">
        <p14:creationId xmlns:p14="http://schemas.microsoft.com/office/powerpoint/2010/main" val="15313476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4103120-CAF8-5B4C-8DD7-5F52EA051F12}" type="datetimeFigureOut">
              <a:rPr lang="en-US" smtClean="0"/>
              <a:t>1/26/21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4A0478-AD4E-3446-B9E0-A29651836E73}" type="slidenum">
              <a:rPr lang="en-US" smtClean="0"/>
              <a:t>‹#›</a:t>
            </a:fld>
            <a:endParaRPr lang="en-US"/>
          </a:p>
        </p:txBody>
      </p:sp>
    </p:spTree>
    <p:extLst>
      <p:ext uri="{BB962C8B-B14F-4D97-AF65-F5344CB8AC3E}">
        <p14:creationId xmlns:p14="http://schemas.microsoft.com/office/powerpoint/2010/main" val="1915255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4103120-CAF8-5B4C-8DD7-5F52EA051F12}" type="datetimeFigureOut">
              <a:rPr lang="en-US" smtClean="0"/>
              <a:t>1/26/21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4A0478-AD4E-3446-B9E0-A29651836E73}" type="slidenum">
              <a:rPr lang="en-US" smtClean="0"/>
              <a:t>‹#›</a:t>
            </a:fld>
            <a:endParaRPr lang="en-US"/>
          </a:p>
        </p:txBody>
      </p:sp>
    </p:spTree>
    <p:extLst>
      <p:ext uri="{BB962C8B-B14F-4D97-AF65-F5344CB8AC3E}">
        <p14:creationId xmlns:p14="http://schemas.microsoft.com/office/powerpoint/2010/main" val="1068854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4103120-CAF8-5B4C-8DD7-5F52EA051F12}" type="datetimeFigureOut">
              <a:rPr lang="en-US" smtClean="0"/>
              <a:t>1/26/21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4A0478-AD4E-3446-B9E0-A29651836E73}" type="slidenum">
              <a:rPr lang="en-US" smtClean="0"/>
              <a:t>‹#›</a:t>
            </a:fld>
            <a:endParaRPr lang="en-US"/>
          </a:p>
        </p:txBody>
      </p:sp>
    </p:spTree>
    <p:extLst>
      <p:ext uri="{BB962C8B-B14F-4D97-AF65-F5344CB8AC3E}">
        <p14:creationId xmlns:p14="http://schemas.microsoft.com/office/powerpoint/2010/main" val="529664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103120-CAF8-5B4C-8DD7-5F52EA051F12}" type="datetimeFigureOut">
              <a:rPr lang="en-US" smtClean="0"/>
              <a:t>1/26/21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4A0478-AD4E-3446-B9E0-A29651836E73}" type="slidenum">
              <a:rPr lang="en-US" smtClean="0"/>
              <a:t>‹#›</a:t>
            </a:fld>
            <a:endParaRPr lang="en-US"/>
          </a:p>
        </p:txBody>
      </p:sp>
    </p:spTree>
    <p:extLst>
      <p:ext uri="{BB962C8B-B14F-4D97-AF65-F5344CB8AC3E}">
        <p14:creationId xmlns:p14="http://schemas.microsoft.com/office/powerpoint/2010/main" val="745517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03120-CAF8-5B4C-8DD7-5F52EA051F12}" type="datetimeFigureOut">
              <a:rPr lang="en-US" smtClean="0"/>
              <a:t>1/26/21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4A0478-AD4E-3446-B9E0-A29651836E73}" type="slidenum">
              <a:rPr lang="en-US" smtClean="0"/>
              <a:t>‹#›</a:t>
            </a:fld>
            <a:endParaRPr lang="en-US"/>
          </a:p>
        </p:txBody>
      </p:sp>
    </p:spTree>
    <p:extLst>
      <p:ext uri="{BB962C8B-B14F-4D97-AF65-F5344CB8AC3E}">
        <p14:creationId xmlns:p14="http://schemas.microsoft.com/office/powerpoint/2010/main" val="1497715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4103120-CAF8-5B4C-8DD7-5F52EA051F12}" type="datetimeFigureOut">
              <a:rPr lang="en-US" smtClean="0"/>
              <a:t>1/26/21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4A0478-AD4E-3446-B9E0-A29651836E73}" type="slidenum">
              <a:rPr lang="en-US" smtClean="0"/>
              <a:t>‹#›</a:t>
            </a:fld>
            <a:endParaRPr lang="en-US"/>
          </a:p>
        </p:txBody>
      </p:sp>
    </p:spTree>
    <p:extLst>
      <p:ext uri="{BB962C8B-B14F-4D97-AF65-F5344CB8AC3E}">
        <p14:creationId xmlns:p14="http://schemas.microsoft.com/office/powerpoint/2010/main" val="144110289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103120-CAF8-5B4C-8DD7-5F52EA051F12}" type="datetimeFigureOut">
              <a:rPr lang="en-US" smtClean="0"/>
              <a:t>1/26/21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4A0478-AD4E-3446-B9E0-A29651836E73}" type="slidenum">
              <a:rPr lang="en-US" smtClean="0"/>
              <a:t>‹#›</a:t>
            </a:fld>
            <a:endParaRPr lang="en-US"/>
          </a:p>
        </p:txBody>
      </p:sp>
    </p:spTree>
    <p:extLst>
      <p:ext uri="{BB962C8B-B14F-4D97-AF65-F5344CB8AC3E}">
        <p14:creationId xmlns:p14="http://schemas.microsoft.com/office/powerpoint/2010/main" val="144302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aQMWg0DVcL8"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154672"/>
          </a:xfrm>
        </p:spPr>
        <p:txBody>
          <a:bodyPr>
            <a:normAutofit/>
          </a:bodyPr>
          <a:lstStyle/>
          <a:p>
            <a:r>
              <a:rPr lang="el-GR" sz="2800" b="1" dirty="0" err="1" smtClean="0"/>
              <a:t>Ηλεκτροακουστικη</a:t>
            </a:r>
            <a:r>
              <a:rPr lang="el-GR" sz="2800" b="1" dirty="0" smtClean="0"/>
              <a:t>́ </a:t>
            </a:r>
            <a:r>
              <a:rPr lang="el-GR" sz="2800" b="1" dirty="0" err="1" smtClean="0"/>
              <a:t>Μουσικη</a:t>
            </a:r>
            <a:r>
              <a:rPr lang="el-GR" sz="2800" b="1" dirty="0" smtClean="0"/>
              <a:t>́. </a:t>
            </a:r>
            <a:r>
              <a:rPr lang="el-GR" sz="2800" b="1" dirty="0" err="1" smtClean="0"/>
              <a:t>Απαρχές</a:t>
            </a:r>
            <a:r>
              <a:rPr lang="el-GR" sz="2800" b="1" dirty="0" smtClean="0"/>
              <a:t>. </a:t>
            </a:r>
            <a:r>
              <a:rPr lang="el-GR" sz="2800" b="1" dirty="0" smtClean="0">
                <a:effectLst/>
              </a:rPr>
              <a:t/>
            </a:r>
            <a:br>
              <a:rPr lang="el-GR" sz="2800" b="1" dirty="0" smtClean="0">
                <a:effectLst/>
              </a:rPr>
            </a:br>
            <a:endParaRPr lang="en-US" sz="2800" b="1" dirty="0"/>
          </a:p>
        </p:txBody>
      </p:sp>
      <p:sp>
        <p:nvSpPr>
          <p:cNvPr id="3" name="Subtitle 2"/>
          <p:cNvSpPr>
            <a:spLocks noGrp="1"/>
          </p:cNvSpPr>
          <p:nvPr>
            <p:ph type="subTitle" idx="1"/>
          </p:nvPr>
        </p:nvSpPr>
        <p:spPr/>
        <p:txBody>
          <a:bodyPr>
            <a:normAutofit fontScale="92500"/>
          </a:bodyPr>
          <a:lstStyle/>
          <a:p>
            <a:r>
              <a:rPr lang="el-GR" sz="2100" i="1" dirty="0" smtClean="0"/>
              <a:t>«</a:t>
            </a:r>
            <a:r>
              <a:rPr lang="el-GR" sz="2100" i="1" dirty="0"/>
              <a:t>Η </a:t>
            </a:r>
            <a:r>
              <a:rPr lang="el-GR" sz="2100" i="1" dirty="0" err="1"/>
              <a:t>μουσικη</a:t>
            </a:r>
            <a:r>
              <a:rPr lang="el-GR" sz="2100" i="1" dirty="0"/>
              <a:t>́, με την </a:t>
            </a:r>
            <a:r>
              <a:rPr lang="el-GR" sz="2100" i="1" dirty="0" err="1"/>
              <a:t>αρμονικη</a:t>
            </a:r>
            <a:r>
              <a:rPr lang="el-GR" sz="2100" i="1" dirty="0"/>
              <a:t>́ </a:t>
            </a:r>
            <a:r>
              <a:rPr lang="el-GR" sz="2100" i="1" dirty="0" err="1"/>
              <a:t>έννοια</a:t>
            </a:r>
            <a:r>
              <a:rPr lang="el-GR" sz="2100" i="1" dirty="0"/>
              <a:t> της </a:t>
            </a:r>
            <a:r>
              <a:rPr lang="el-GR" sz="2100" i="1" dirty="0" err="1"/>
              <a:t>λέξης</a:t>
            </a:r>
            <a:r>
              <a:rPr lang="el-GR" sz="2100" i="1" dirty="0"/>
              <a:t>, </a:t>
            </a:r>
            <a:r>
              <a:rPr lang="el-GR" sz="2100" i="1" dirty="0" err="1"/>
              <a:t>έχει</a:t>
            </a:r>
            <a:r>
              <a:rPr lang="el-GR" sz="2100" i="1" dirty="0"/>
              <a:t> </a:t>
            </a:r>
            <a:r>
              <a:rPr lang="el-GR" sz="2100" i="1" dirty="0" err="1"/>
              <a:t>πλέον</a:t>
            </a:r>
            <a:r>
              <a:rPr lang="el-GR" sz="2100" i="1" dirty="0"/>
              <a:t> </a:t>
            </a:r>
            <a:r>
              <a:rPr lang="el-GR" sz="2100" i="1" dirty="0" err="1"/>
              <a:t>φτάσει</a:t>
            </a:r>
            <a:r>
              <a:rPr lang="el-GR" sz="2100" i="1" dirty="0"/>
              <a:t> στο </a:t>
            </a:r>
            <a:r>
              <a:rPr lang="el-GR" sz="2100" i="1" dirty="0" err="1"/>
              <a:t>απώτατο</a:t>
            </a:r>
            <a:r>
              <a:rPr lang="el-GR" sz="2100" i="1" dirty="0"/>
              <a:t> </a:t>
            </a:r>
            <a:r>
              <a:rPr lang="el-GR" sz="2100" i="1" dirty="0" err="1"/>
              <a:t>όριο</a:t>
            </a:r>
            <a:r>
              <a:rPr lang="el-GR" sz="2100" i="1" dirty="0"/>
              <a:t>́ της. </a:t>
            </a:r>
            <a:r>
              <a:rPr lang="el-GR" sz="2100" i="1" dirty="0" err="1"/>
              <a:t>Απο</a:t>
            </a:r>
            <a:r>
              <a:rPr lang="el-GR" sz="2100" i="1" dirty="0"/>
              <a:t>́ την </a:t>
            </a:r>
            <a:r>
              <a:rPr lang="el-GR" sz="2100" i="1" dirty="0" err="1"/>
              <a:t>άλλη</a:t>
            </a:r>
            <a:r>
              <a:rPr lang="el-GR" sz="2100" i="1" dirty="0"/>
              <a:t> </a:t>
            </a:r>
            <a:r>
              <a:rPr lang="el-GR" sz="2100" i="1" dirty="0" err="1"/>
              <a:t>πλευρα</a:t>
            </a:r>
            <a:r>
              <a:rPr lang="el-GR" sz="2100" i="1" dirty="0"/>
              <a:t>́, τα </a:t>
            </a:r>
            <a:r>
              <a:rPr lang="el-GR" sz="2100" i="1" dirty="0" err="1"/>
              <a:t>άλλα</a:t>
            </a:r>
            <a:r>
              <a:rPr lang="el-GR" sz="2100" i="1" dirty="0"/>
              <a:t> </a:t>
            </a:r>
            <a:r>
              <a:rPr lang="el-GR" sz="2100" i="1" dirty="0" err="1"/>
              <a:t>στοιχεία</a:t>
            </a:r>
            <a:r>
              <a:rPr lang="el-GR" sz="2100" i="1" dirty="0"/>
              <a:t> της </a:t>
            </a:r>
            <a:r>
              <a:rPr lang="el-GR" sz="2100" i="1" dirty="0" err="1"/>
              <a:t>μουσικής</a:t>
            </a:r>
            <a:r>
              <a:rPr lang="el-GR" sz="2100" i="1" dirty="0"/>
              <a:t> (</a:t>
            </a:r>
            <a:r>
              <a:rPr lang="el-GR" sz="2100" i="1" dirty="0" err="1"/>
              <a:t>κυρίως</a:t>
            </a:r>
            <a:r>
              <a:rPr lang="el-GR" sz="2100" i="1" dirty="0"/>
              <a:t> τα </a:t>
            </a:r>
            <a:r>
              <a:rPr lang="el-GR" sz="2100" i="1" dirty="0" err="1"/>
              <a:t>ρυθμικα</a:t>
            </a:r>
            <a:r>
              <a:rPr lang="el-GR" sz="2100" i="1" dirty="0"/>
              <a:t>́), τα </a:t>
            </a:r>
            <a:r>
              <a:rPr lang="el-GR" sz="2100" i="1" dirty="0" err="1"/>
              <a:t>οποία</a:t>
            </a:r>
            <a:r>
              <a:rPr lang="el-GR" sz="2100" i="1" dirty="0"/>
              <a:t> για </a:t>
            </a:r>
            <a:r>
              <a:rPr lang="el-GR" sz="2100" i="1" dirty="0" err="1"/>
              <a:t>τόσο</a:t>
            </a:r>
            <a:r>
              <a:rPr lang="el-GR" sz="2100" i="1" dirty="0"/>
              <a:t> </a:t>
            </a:r>
            <a:r>
              <a:rPr lang="el-GR" sz="2100" i="1" dirty="0" err="1"/>
              <a:t>πολυ</a:t>
            </a:r>
            <a:r>
              <a:rPr lang="el-GR" sz="2100" i="1" dirty="0"/>
              <a:t>́ </a:t>
            </a:r>
            <a:r>
              <a:rPr lang="el-GR" sz="2100" i="1" dirty="0" err="1"/>
              <a:t>καιρο</a:t>
            </a:r>
            <a:r>
              <a:rPr lang="el-GR" sz="2100" i="1" dirty="0"/>
              <a:t>́ </a:t>
            </a:r>
            <a:r>
              <a:rPr lang="el-GR" sz="2100" i="1" dirty="0" err="1"/>
              <a:t>είχαν</a:t>
            </a:r>
            <a:r>
              <a:rPr lang="el-GR" sz="2100" i="1" dirty="0"/>
              <a:t> </a:t>
            </a:r>
            <a:r>
              <a:rPr lang="el-GR" sz="2100" i="1" dirty="0" err="1"/>
              <a:t>λησμονηθει</a:t>
            </a:r>
            <a:r>
              <a:rPr lang="el-GR" sz="2100" i="1" dirty="0"/>
              <a:t>́, </a:t>
            </a:r>
            <a:r>
              <a:rPr lang="el-GR" sz="2100" i="1" dirty="0" err="1"/>
              <a:t>διάρκεια</a:t>
            </a:r>
            <a:r>
              <a:rPr lang="el-GR" sz="2100" i="1" dirty="0"/>
              <a:t>, </a:t>
            </a:r>
            <a:r>
              <a:rPr lang="el-GR" sz="2100" i="1" dirty="0" err="1"/>
              <a:t>ηχόχρωμα</a:t>
            </a:r>
            <a:r>
              <a:rPr lang="el-GR" sz="2100" i="1" dirty="0"/>
              <a:t>, </a:t>
            </a:r>
            <a:r>
              <a:rPr lang="el-GR" sz="2100" i="1" dirty="0" err="1"/>
              <a:t>attack</a:t>
            </a:r>
            <a:r>
              <a:rPr lang="el-GR" sz="2100" i="1" dirty="0"/>
              <a:t>, </a:t>
            </a:r>
            <a:r>
              <a:rPr lang="el-GR" sz="2100" i="1" dirty="0" err="1"/>
              <a:t>ένταση</a:t>
            </a:r>
            <a:r>
              <a:rPr lang="el-GR" sz="2100" i="1" dirty="0"/>
              <a:t>) </a:t>
            </a:r>
            <a:r>
              <a:rPr lang="el-GR" sz="2100" i="1" dirty="0" err="1"/>
              <a:t>αποκαθίστανται</a:t>
            </a:r>
            <a:r>
              <a:rPr lang="el-GR" sz="2100" i="1" dirty="0"/>
              <a:t>» </a:t>
            </a:r>
            <a:endParaRPr lang="el-GR" sz="2100" dirty="0" smtClean="0">
              <a:effectLst/>
            </a:endParaRPr>
          </a:p>
          <a:p>
            <a:r>
              <a:rPr lang="el-GR" sz="2100" b="1" dirty="0"/>
              <a:t>OLIVIER-EUGENE-PROSPER-CHARLES MESSIAEN </a:t>
            </a:r>
            <a:r>
              <a:rPr lang="el-GR" sz="2100" dirty="0"/>
              <a:t>(b. </a:t>
            </a:r>
            <a:r>
              <a:rPr lang="el-GR" sz="2100" dirty="0" err="1"/>
              <a:t>Dec</a:t>
            </a:r>
            <a:r>
              <a:rPr lang="el-GR" sz="2100" dirty="0"/>
              <a:t>. 10, 1908, </a:t>
            </a:r>
            <a:r>
              <a:rPr lang="el-GR" sz="2100" dirty="0" err="1"/>
              <a:t>Avignon</a:t>
            </a:r>
            <a:r>
              <a:rPr lang="el-GR" sz="2100" dirty="0"/>
              <a:t>, </a:t>
            </a:r>
            <a:r>
              <a:rPr lang="el-GR" sz="2100" dirty="0" err="1"/>
              <a:t>France.d</a:t>
            </a:r>
            <a:r>
              <a:rPr lang="el-GR" sz="2100" dirty="0"/>
              <a:t>. </a:t>
            </a:r>
            <a:r>
              <a:rPr lang="el-GR" sz="2100" dirty="0" err="1"/>
              <a:t>April</a:t>
            </a:r>
            <a:r>
              <a:rPr lang="el-GR" sz="2100" dirty="0"/>
              <a:t> 27, 1992, </a:t>
            </a:r>
            <a:r>
              <a:rPr lang="el-GR" sz="2100" dirty="0" err="1"/>
              <a:t>Clichy</a:t>
            </a:r>
            <a:r>
              <a:rPr lang="el-GR" sz="2100" dirty="0"/>
              <a:t>, </a:t>
            </a:r>
            <a:r>
              <a:rPr lang="el-GR" sz="2100" dirty="0" err="1"/>
              <a:t>near</a:t>
            </a:r>
            <a:r>
              <a:rPr lang="el-GR" sz="2100" dirty="0"/>
              <a:t> </a:t>
            </a:r>
            <a:r>
              <a:rPr lang="el-GR" sz="2100" dirty="0" err="1"/>
              <a:t>Paris</a:t>
            </a:r>
            <a:r>
              <a:rPr lang="el-GR" sz="2100" dirty="0"/>
              <a:t> </a:t>
            </a:r>
            <a:endParaRPr lang="el-GR" sz="2100" dirty="0" smtClean="0">
              <a:effectLst/>
            </a:endParaRPr>
          </a:p>
          <a:p>
            <a:endParaRPr lang="en-US" dirty="0"/>
          </a:p>
        </p:txBody>
      </p:sp>
    </p:spTree>
    <p:extLst>
      <p:ext uri="{BB962C8B-B14F-4D97-AF65-F5344CB8AC3E}">
        <p14:creationId xmlns:p14="http://schemas.microsoft.com/office/powerpoint/2010/main" val="18270121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l-GR" b="1" dirty="0"/>
              <a:t>Η </a:t>
            </a:r>
            <a:r>
              <a:rPr lang="el-GR" b="1" i="1" dirty="0" err="1"/>
              <a:t>Musique</a:t>
            </a:r>
            <a:r>
              <a:rPr lang="el-GR" b="1" i="1" dirty="0"/>
              <a:t> </a:t>
            </a:r>
            <a:r>
              <a:rPr lang="el-GR" b="1" i="1" dirty="0" err="1"/>
              <a:t>concrète</a:t>
            </a:r>
            <a:r>
              <a:rPr lang="el-GR" b="1" i="1" dirty="0"/>
              <a:t> </a:t>
            </a:r>
            <a:r>
              <a:rPr lang="el-GR" b="1" dirty="0" smtClean="0"/>
              <a:t>μπορεί́ </a:t>
            </a:r>
            <a:r>
              <a:rPr lang="el-GR" b="1" dirty="0"/>
              <a:t>να </a:t>
            </a:r>
            <a:r>
              <a:rPr lang="el-GR" b="1" dirty="0" smtClean="0"/>
              <a:t>οριστεί́ ως </a:t>
            </a:r>
            <a:r>
              <a:rPr lang="el-GR" b="1" dirty="0" err="1"/>
              <a:t>μουσικη</a:t>
            </a:r>
            <a:r>
              <a:rPr lang="el-GR" b="1" dirty="0"/>
              <a:t>́ που </a:t>
            </a:r>
            <a:r>
              <a:rPr lang="el-GR" b="1" dirty="0" err="1"/>
              <a:t>συντίθεται</a:t>
            </a:r>
            <a:r>
              <a:rPr lang="el-GR" b="1" dirty="0"/>
              <a:t> </a:t>
            </a:r>
            <a:r>
              <a:rPr lang="el-GR" b="1" dirty="0" err="1"/>
              <a:t>απο</a:t>
            </a:r>
            <a:r>
              <a:rPr lang="el-GR" b="1" dirty="0"/>
              <a:t>́ το </a:t>
            </a:r>
            <a:r>
              <a:rPr lang="el-GR" b="1" dirty="0" err="1"/>
              <a:t>χειρισμο</a:t>
            </a:r>
            <a:r>
              <a:rPr lang="el-GR" b="1" dirty="0"/>
              <a:t>́ </a:t>
            </a:r>
            <a:r>
              <a:rPr lang="el-GR" b="1" dirty="0" err="1"/>
              <a:t>μικροφωνικών</a:t>
            </a:r>
            <a:r>
              <a:rPr lang="el-GR" b="1" dirty="0"/>
              <a:t> </a:t>
            </a:r>
            <a:r>
              <a:rPr lang="el-GR" b="1" dirty="0" err="1"/>
              <a:t>ηχογραφήσεων</a:t>
            </a:r>
            <a:r>
              <a:rPr lang="el-GR" b="1" dirty="0"/>
              <a:t> </a:t>
            </a:r>
            <a:r>
              <a:rPr lang="el-GR" b="1" dirty="0" err="1"/>
              <a:t>φυσικου</a:t>
            </a:r>
            <a:r>
              <a:rPr lang="el-GR" b="1" dirty="0"/>
              <a:t>́ </a:t>
            </a:r>
            <a:r>
              <a:rPr lang="el-GR" b="1" dirty="0" err="1"/>
              <a:t>ήχου</a:t>
            </a:r>
            <a:r>
              <a:rPr lang="el-GR" dirty="0"/>
              <a:t>. Μ’ </a:t>
            </a:r>
            <a:r>
              <a:rPr lang="el-GR" dirty="0" err="1"/>
              <a:t>όλα</a:t>
            </a:r>
            <a:r>
              <a:rPr lang="el-GR" dirty="0"/>
              <a:t> </a:t>
            </a:r>
            <a:r>
              <a:rPr lang="el-GR" dirty="0" err="1"/>
              <a:t>ταύτα</a:t>
            </a:r>
            <a:r>
              <a:rPr lang="el-GR" dirty="0"/>
              <a:t>, για τον </a:t>
            </a:r>
            <a:r>
              <a:rPr lang="el-GR" dirty="0" err="1"/>
              <a:t>Pierre</a:t>
            </a:r>
            <a:r>
              <a:rPr lang="el-GR" dirty="0"/>
              <a:t> </a:t>
            </a:r>
            <a:r>
              <a:rPr lang="el-GR" dirty="0" err="1"/>
              <a:t>Schaeffer</a:t>
            </a:r>
            <a:r>
              <a:rPr lang="el-GR" dirty="0"/>
              <a:t>, τον </a:t>
            </a:r>
            <a:r>
              <a:rPr lang="el-GR" dirty="0" err="1"/>
              <a:t>πρωτεργάτη</a:t>
            </a:r>
            <a:r>
              <a:rPr lang="el-GR" dirty="0"/>
              <a:t> της </a:t>
            </a:r>
            <a:r>
              <a:rPr lang="el-GR" i="1" dirty="0" err="1"/>
              <a:t>Musique</a:t>
            </a:r>
            <a:r>
              <a:rPr lang="el-GR" i="1" dirty="0"/>
              <a:t> </a:t>
            </a:r>
            <a:r>
              <a:rPr lang="el-GR" i="1" dirty="0" err="1"/>
              <a:t>concrète</a:t>
            </a:r>
            <a:r>
              <a:rPr lang="el-GR" i="1" dirty="0"/>
              <a:t> </a:t>
            </a:r>
            <a:r>
              <a:rPr lang="el-GR" dirty="0"/>
              <a:t>στο </a:t>
            </a:r>
            <a:r>
              <a:rPr lang="el-GR" dirty="0" err="1"/>
              <a:t>Παρίσι</a:t>
            </a:r>
            <a:r>
              <a:rPr lang="el-GR" dirty="0"/>
              <a:t>, </a:t>
            </a:r>
            <a:r>
              <a:rPr lang="el-GR" b="1" dirty="0"/>
              <a:t>ο </a:t>
            </a:r>
            <a:r>
              <a:rPr lang="el-GR" b="1" dirty="0" err="1"/>
              <a:t>όρος</a:t>
            </a:r>
            <a:r>
              <a:rPr lang="el-GR" b="1" dirty="0"/>
              <a:t> </a:t>
            </a:r>
            <a:r>
              <a:rPr lang="el-GR" b="1" dirty="0" err="1"/>
              <a:t>περιέγραφε</a:t>
            </a:r>
            <a:r>
              <a:rPr lang="el-GR" b="1" dirty="0"/>
              <a:t> </a:t>
            </a:r>
            <a:r>
              <a:rPr lang="el-GR" b="1" dirty="0" err="1"/>
              <a:t>όχι</a:t>
            </a:r>
            <a:r>
              <a:rPr lang="el-GR" b="1" dirty="0"/>
              <a:t> </a:t>
            </a:r>
            <a:r>
              <a:rPr lang="el-GR" b="1" dirty="0" err="1"/>
              <a:t>μόνο</a:t>
            </a:r>
            <a:r>
              <a:rPr lang="el-GR" b="1" dirty="0"/>
              <a:t> την </a:t>
            </a:r>
            <a:r>
              <a:rPr lang="el-GR" b="1" dirty="0" err="1"/>
              <a:t>ηχογράφηση</a:t>
            </a:r>
            <a:r>
              <a:rPr lang="el-GR" b="1" dirty="0"/>
              <a:t> του </a:t>
            </a:r>
            <a:r>
              <a:rPr lang="el-GR" b="1" dirty="0" err="1"/>
              <a:t>ήχου</a:t>
            </a:r>
            <a:r>
              <a:rPr lang="el-GR" b="1" dirty="0"/>
              <a:t> </a:t>
            </a:r>
            <a:r>
              <a:rPr lang="el-GR" b="1" dirty="0" err="1"/>
              <a:t>αλλα</a:t>
            </a:r>
            <a:r>
              <a:rPr lang="el-GR" b="1" dirty="0"/>
              <a:t>́ και τη </a:t>
            </a:r>
            <a:r>
              <a:rPr lang="el-GR" b="1" dirty="0" err="1"/>
              <a:t>μέθοδο</a:t>
            </a:r>
            <a:r>
              <a:rPr lang="el-GR" b="1" dirty="0"/>
              <a:t> της </a:t>
            </a:r>
            <a:r>
              <a:rPr lang="el-GR" b="1" dirty="0" err="1"/>
              <a:t>σύνθεσης</a:t>
            </a:r>
            <a:r>
              <a:rPr lang="el-GR" dirty="0"/>
              <a:t>. Η </a:t>
            </a:r>
            <a:r>
              <a:rPr lang="el-GR" i="1" dirty="0" err="1"/>
              <a:t>Musique</a:t>
            </a:r>
            <a:r>
              <a:rPr lang="el-GR" i="1" dirty="0"/>
              <a:t> </a:t>
            </a:r>
            <a:r>
              <a:rPr lang="el-GR" i="1" dirty="0" err="1"/>
              <a:t>concrète</a:t>
            </a:r>
            <a:r>
              <a:rPr lang="el-GR" i="1" dirty="0"/>
              <a:t> </a:t>
            </a:r>
            <a:r>
              <a:rPr lang="el-GR" dirty="0" err="1"/>
              <a:t>αντιπροσώπευε</a:t>
            </a:r>
            <a:r>
              <a:rPr lang="el-GR" dirty="0"/>
              <a:t> μια </a:t>
            </a:r>
            <a:r>
              <a:rPr lang="el-GR" dirty="0" err="1"/>
              <a:t>ολοκληρωτικη</a:t>
            </a:r>
            <a:r>
              <a:rPr lang="el-GR" dirty="0"/>
              <a:t>́ </a:t>
            </a:r>
            <a:r>
              <a:rPr lang="el-GR" dirty="0" err="1"/>
              <a:t>αναστροφη</a:t>
            </a:r>
            <a:r>
              <a:rPr lang="el-GR" dirty="0"/>
              <a:t>́ στη </a:t>
            </a:r>
            <a:r>
              <a:rPr lang="el-GR" dirty="0" err="1"/>
              <a:t>συνθετικη</a:t>
            </a:r>
            <a:r>
              <a:rPr lang="el-GR" dirty="0"/>
              <a:t>́ </a:t>
            </a:r>
            <a:r>
              <a:rPr lang="el-GR" dirty="0" err="1"/>
              <a:t>τεχνικη</a:t>
            </a:r>
            <a:r>
              <a:rPr lang="el-GR" dirty="0"/>
              <a:t>́ </a:t>
            </a:r>
            <a:r>
              <a:rPr lang="el-GR" dirty="0" err="1"/>
              <a:t>απο</a:t>
            </a:r>
            <a:r>
              <a:rPr lang="el-GR" dirty="0"/>
              <a:t>́ την </a:t>
            </a:r>
            <a:r>
              <a:rPr lang="el-GR" dirty="0" err="1"/>
              <a:t>παραδοσιακη</a:t>
            </a:r>
            <a:r>
              <a:rPr lang="el-GR" dirty="0"/>
              <a:t>́ </a:t>
            </a:r>
            <a:r>
              <a:rPr lang="el-GR" dirty="0" err="1"/>
              <a:t>πρακτικη</a:t>
            </a:r>
            <a:r>
              <a:rPr lang="el-GR" dirty="0"/>
              <a:t>́. Ο </a:t>
            </a:r>
            <a:r>
              <a:rPr lang="el-GR" dirty="0" err="1"/>
              <a:t>συνθέτης</a:t>
            </a:r>
            <a:r>
              <a:rPr lang="el-GR" dirty="0"/>
              <a:t> </a:t>
            </a:r>
            <a:r>
              <a:rPr lang="el-GR" dirty="0" err="1"/>
              <a:t>τώρα</a:t>
            </a:r>
            <a:r>
              <a:rPr lang="el-GR" dirty="0"/>
              <a:t> </a:t>
            </a:r>
            <a:r>
              <a:rPr lang="el-GR" b="1" dirty="0" err="1"/>
              <a:t>άρχιζε</a:t>
            </a:r>
            <a:r>
              <a:rPr lang="el-GR" b="1" dirty="0"/>
              <a:t> με το </a:t>
            </a:r>
            <a:r>
              <a:rPr lang="el-GR" b="1" dirty="0" err="1"/>
              <a:t>συγκεκριμένο</a:t>
            </a:r>
            <a:r>
              <a:rPr lang="el-GR" b="1" dirty="0"/>
              <a:t> (</a:t>
            </a:r>
            <a:r>
              <a:rPr lang="el-GR" b="1" dirty="0" err="1"/>
              <a:t>ηχογραφημένος</a:t>
            </a:r>
            <a:r>
              <a:rPr lang="el-GR" b="1" dirty="0"/>
              <a:t> </a:t>
            </a:r>
            <a:r>
              <a:rPr lang="el-GR" b="1" dirty="0" err="1"/>
              <a:t>ήχος</a:t>
            </a:r>
            <a:r>
              <a:rPr lang="el-GR" b="1" dirty="0"/>
              <a:t>) και </a:t>
            </a:r>
            <a:r>
              <a:rPr lang="el-GR" b="1" dirty="0" err="1"/>
              <a:t>προχωρούσε</a:t>
            </a:r>
            <a:r>
              <a:rPr lang="el-GR" b="1" dirty="0"/>
              <a:t> στο </a:t>
            </a:r>
            <a:r>
              <a:rPr lang="el-GR" b="1" dirty="0" err="1"/>
              <a:t>αφηρημένο</a:t>
            </a:r>
            <a:r>
              <a:rPr lang="el-GR" b="1" dirty="0"/>
              <a:t> (</a:t>
            </a:r>
            <a:r>
              <a:rPr lang="el-GR" b="1" dirty="0" err="1"/>
              <a:t>μουσικές</a:t>
            </a:r>
            <a:r>
              <a:rPr lang="el-GR" b="1" dirty="0"/>
              <a:t> </a:t>
            </a:r>
            <a:r>
              <a:rPr lang="el-GR" b="1" dirty="0" err="1"/>
              <a:t>δομές</a:t>
            </a:r>
            <a:r>
              <a:rPr lang="el-GR" b="1" dirty="0"/>
              <a:t>)</a:t>
            </a:r>
            <a:r>
              <a:rPr lang="el-GR" dirty="0"/>
              <a:t>. </a:t>
            </a:r>
            <a:r>
              <a:rPr lang="el-GR" dirty="0" err="1"/>
              <a:t>Οποιοσδήποτε</a:t>
            </a:r>
            <a:r>
              <a:rPr lang="el-GR" dirty="0"/>
              <a:t> </a:t>
            </a:r>
            <a:r>
              <a:rPr lang="el-GR" dirty="0" err="1"/>
              <a:t>ηχογραφημένος</a:t>
            </a:r>
            <a:r>
              <a:rPr lang="el-GR" dirty="0"/>
              <a:t> </a:t>
            </a:r>
            <a:r>
              <a:rPr lang="el-GR" dirty="0" err="1"/>
              <a:t>ήχος</a:t>
            </a:r>
            <a:r>
              <a:rPr lang="el-GR" dirty="0"/>
              <a:t> </a:t>
            </a:r>
            <a:r>
              <a:rPr lang="el-GR" dirty="0" err="1"/>
              <a:t>μπορούσε</a:t>
            </a:r>
            <a:r>
              <a:rPr lang="el-GR" dirty="0"/>
              <a:t> να </a:t>
            </a:r>
            <a:r>
              <a:rPr lang="el-GR" dirty="0" err="1"/>
              <a:t>χρησιμοποιηθει</a:t>
            </a:r>
            <a:r>
              <a:rPr lang="el-GR" dirty="0"/>
              <a:t>́ στη </a:t>
            </a:r>
            <a:r>
              <a:rPr lang="el-GR" dirty="0" err="1"/>
              <a:t>σύνθεση</a:t>
            </a:r>
            <a:r>
              <a:rPr lang="el-GR" dirty="0"/>
              <a:t>; Ο </a:t>
            </a:r>
            <a:r>
              <a:rPr lang="el-GR" dirty="0" err="1"/>
              <a:t>Schaeffer</a:t>
            </a:r>
            <a:r>
              <a:rPr lang="el-GR" dirty="0"/>
              <a:t> </a:t>
            </a:r>
            <a:r>
              <a:rPr lang="el-GR" dirty="0" err="1"/>
              <a:t>όριζε</a:t>
            </a:r>
            <a:r>
              <a:rPr lang="el-GR" dirty="0"/>
              <a:t> τον </a:t>
            </a:r>
            <a:r>
              <a:rPr lang="el-GR" dirty="0" err="1"/>
              <a:t>ηχογραφημένο</a:t>
            </a:r>
            <a:r>
              <a:rPr lang="el-GR" dirty="0"/>
              <a:t> </a:t>
            </a:r>
            <a:r>
              <a:rPr lang="el-GR" dirty="0" err="1"/>
              <a:t>ήχο</a:t>
            </a:r>
            <a:r>
              <a:rPr lang="el-GR" dirty="0"/>
              <a:t> ως </a:t>
            </a:r>
            <a:r>
              <a:rPr lang="el-GR" b="1" dirty="0"/>
              <a:t>'</a:t>
            </a:r>
            <a:r>
              <a:rPr lang="el-GR" b="1" dirty="0" err="1"/>
              <a:t>objet</a:t>
            </a:r>
            <a:r>
              <a:rPr lang="el-GR" b="1" dirty="0"/>
              <a:t> </a:t>
            </a:r>
            <a:r>
              <a:rPr lang="el-GR" b="1" dirty="0" err="1"/>
              <a:t>sonore</a:t>
            </a:r>
            <a:r>
              <a:rPr lang="el-GR" b="1" dirty="0"/>
              <a:t>’ (</a:t>
            </a:r>
            <a:r>
              <a:rPr lang="el-GR" b="1" dirty="0" err="1"/>
              <a:t>ηχητικο</a:t>
            </a:r>
            <a:r>
              <a:rPr lang="el-GR" b="1" dirty="0"/>
              <a:t>́ </a:t>
            </a:r>
            <a:r>
              <a:rPr lang="el-GR" b="1" dirty="0" err="1"/>
              <a:t>αντικείμενο</a:t>
            </a:r>
            <a:r>
              <a:rPr lang="el-GR" dirty="0"/>
              <a:t>). Για να </a:t>
            </a:r>
            <a:r>
              <a:rPr lang="el-GR" dirty="0" err="1"/>
              <a:t>καταλάβουμε</a:t>
            </a:r>
            <a:r>
              <a:rPr lang="el-GR" dirty="0"/>
              <a:t> </a:t>
            </a:r>
            <a:r>
              <a:rPr lang="el-GR" dirty="0" err="1"/>
              <a:t>πώς</a:t>
            </a:r>
            <a:r>
              <a:rPr lang="el-GR" dirty="0"/>
              <a:t> ο </a:t>
            </a:r>
            <a:r>
              <a:rPr lang="el-GR" dirty="0" err="1"/>
              <a:t>συνθέτης</a:t>
            </a:r>
            <a:r>
              <a:rPr lang="el-GR" dirty="0"/>
              <a:t> </a:t>
            </a:r>
            <a:r>
              <a:rPr lang="el-GR" dirty="0" err="1"/>
              <a:t>μπορούσε</a:t>
            </a:r>
            <a:r>
              <a:rPr lang="el-GR" dirty="0"/>
              <a:t> να </a:t>
            </a:r>
            <a:r>
              <a:rPr lang="el-GR" dirty="0" err="1"/>
              <a:t>επιτύχει</a:t>
            </a:r>
            <a:r>
              <a:rPr lang="el-GR" dirty="0"/>
              <a:t> </a:t>
            </a:r>
            <a:r>
              <a:rPr lang="el-GR" dirty="0" err="1"/>
              <a:t>μουσικές</a:t>
            </a:r>
            <a:r>
              <a:rPr lang="el-GR" dirty="0"/>
              <a:t> </a:t>
            </a:r>
            <a:r>
              <a:rPr lang="el-GR" dirty="0" err="1"/>
              <a:t>δομές</a:t>
            </a:r>
            <a:r>
              <a:rPr lang="el-GR" dirty="0"/>
              <a:t> με </a:t>
            </a:r>
            <a:r>
              <a:rPr lang="el-GR" dirty="0" err="1"/>
              <a:t>αυτη</a:t>
            </a:r>
            <a:r>
              <a:rPr lang="el-GR" dirty="0"/>
              <a:t>́ τη </a:t>
            </a:r>
            <a:r>
              <a:rPr lang="el-GR" dirty="0" err="1"/>
              <a:t>μέθοδο</a:t>
            </a:r>
            <a:r>
              <a:rPr lang="el-GR" dirty="0"/>
              <a:t> </a:t>
            </a:r>
            <a:r>
              <a:rPr lang="el-GR" dirty="0" err="1"/>
              <a:t>είναι</a:t>
            </a:r>
            <a:r>
              <a:rPr lang="el-GR" dirty="0"/>
              <a:t> </a:t>
            </a:r>
            <a:r>
              <a:rPr lang="el-GR" dirty="0" err="1"/>
              <a:t>απαραίτητο</a:t>
            </a:r>
            <a:r>
              <a:rPr lang="el-GR" dirty="0"/>
              <a:t> να </a:t>
            </a:r>
            <a:r>
              <a:rPr lang="el-GR" dirty="0" err="1"/>
              <a:t>εξηγήσουμε</a:t>
            </a:r>
            <a:r>
              <a:rPr lang="el-GR" dirty="0"/>
              <a:t> την </a:t>
            </a:r>
            <a:r>
              <a:rPr lang="el-GR" dirty="0" err="1"/>
              <a:t>άλλη</a:t>
            </a:r>
            <a:r>
              <a:rPr lang="el-GR" dirty="0"/>
              <a:t> </a:t>
            </a:r>
            <a:r>
              <a:rPr lang="el-GR" dirty="0" err="1"/>
              <a:t>σημαντικη</a:t>
            </a:r>
            <a:r>
              <a:rPr lang="el-GR" dirty="0"/>
              <a:t>́ </a:t>
            </a:r>
            <a:r>
              <a:rPr lang="el-GR" dirty="0" err="1"/>
              <a:t>σύλληψη</a:t>
            </a:r>
            <a:r>
              <a:rPr lang="el-GR" dirty="0"/>
              <a:t> του </a:t>
            </a:r>
            <a:r>
              <a:rPr lang="el-GR" dirty="0" err="1"/>
              <a:t>Schaeffer</a:t>
            </a:r>
            <a:r>
              <a:rPr lang="el-GR" dirty="0"/>
              <a:t> - </a:t>
            </a:r>
            <a:r>
              <a:rPr lang="el-GR" b="1" dirty="0"/>
              <a:t>'</a:t>
            </a:r>
            <a:r>
              <a:rPr lang="el-GR" b="1" i="1" dirty="0" err="1"/>
              <a:t>é</a:t>
            </a:r>
            <a:r>
              <a:rPr lang="el-GR" b="1" dirty="0" err="1"/>
              <a:t>coute</a:t>
            </a:r>
            <a:r>
              <a:rPr lang="el-GR" b="1" dirty="0"/>
              <a:t> </a:t>
            </a:r>
            <a:r>
              <a:rPr lang="el-GR" b="1" dirty="0" err="1"/>
              <a:t>r</a:t>
            </a:r>
            <a:r>
              <a:rPr lang="el-GR" b="1" i="1" dirty="0" err="1"/>
              <a:t>é</a:t>
            </a:r>
            <a:r>
              <a:rPr lang="el-GR" b="1" dirty="0" err="1"/>
              <a:t>duite</a:t>
            </a:r>
            <a:r>
              <a:rPr lang="el-GR" dirty="0"/>
              <a:t>'. Ο </a:t>
            </a:r>
            <a:r>
              <a:rPr lang="el-GR" dirty="0" err="1"/>
              <a:t>Schaeffer</a:t>
            </a:r>
            <a:r>
              <a:rPr lang="el-GR" dirty="0"/>
              <a:t> </a:t>
            </a:r>
            <a:r>
              <a:rPr lang="el-GR" dirty="0" err="1"/>
              <a:t>επέμενε</a:t>
            </a:r>
            <a:r>
              <a:rPr lang="el-GR" dirty="0"/>
              <a:t> </a:t>
            </a:r>
            <a:r>
              <a:rPr lang="el-GR" dirty="0" err="1"/>
              <a:t>ότι</a:t>
            </a:r>
            <a:r>
              <a:rPr lang="el-GR" dirty="0"/>
              <a:t> </a:t>
            </a:r>
            <a:r>
              <a:rPr lang="el-GR" dirty="0" err="1"/>
              <a:t>νέες</a:t>
            </a:r>
            <a:r>
              <a:rPr lang="el-GR" dirty="0"/>
              <a:t> </a:t>
            </a:r>
            <a:r>
              <a:rPr lang="el-GR" dirty="0" err="1"/>
              <a:t>διαδικασίες</a:t>
            </a:r>
            <a:r>
              <a:rPr lang="el-GR" dirty="0"/>
              <a:t> </a:t>
            </a:r>
            <a:r>
              <a:rPr lang="el-GR" dirty="0" err="1"/>
              <a:t>ακρόασης</a:t>
            </a:r>
            <a:r>
              <a:rPr lang="el-GR" dirty="0"/>
              <a:t> </a:t>
            </a:r>
            <a:r>
              <a:rPr lang="el-GR" dirty="0" err="1"/>
              <a:t>ήταν</a:t>
            </a:r>
            <a:r>
              <a:rPr lang="el-GR" dirty="0"/>
              <a:t> </a:t>
            </a:r>
            <a:r>
              <a:rPr lang="el-GR" dirty="0" err="1"/>
              <a:t>απαραίτητες</a:t>
            </a:r>
            <a:r>
              <a:rPr lang="el-GR" dirty="0"/>
              <a:t> για τη </a:t>
            </a:r>
            <a:r>
              <a:rPr lang="el-GR" i="1" dirty="0" err="1"/>
              <a:t>Musique</a:t>
            </a:r>
            <a:r>
              <a:rPr lang="el-GR" i="1" dirty="0"/>
              <a:t> </a:t>
            </a:r>
            <a:r>
              <a:rPr lang="el-GR" i="1" dirty="0" err="1"/>
              <a:t>concrète</a:t>
            </a:r>
            <a:r>
              <a:rPr lang="el-GR" dirty="0"/>
              <a:t>. </a:t>
            </a:r>
            <a:r>
              <a:rPr lang="el-GR" dirty="0" err="1"/>
              <a:t>Πρότεινε</a:t>
            </a:r>
            <a:r>
              <a:rPr lang="el-GR" dirty="0"/>
              <a:t> την '</a:t>
            </a:r>
            <a:r>
              <a:rPr lang="el-GR" dirty="0" err="1"/>
              <a:t>écoute</a:t>
            </a:r>
            <a:r>
              <a:rPr lang="el-GR" dirty="0"/>
              <a:t> </a:t>
            </a:r>
            <a:r>
              <a:rPr lang="el-GR" dirty="0" err="1"/>
              <a:t>réduite</a:t>
            </a:r>
            <a:r>
              <a:rPr lang="el-GR" dirty="0"/>
              <a:t>' </a:t>
            </a:r>
            <a:r>
              <a:rPr lang="el-GR" dirty="0" err="1"/>
              <a:t>κατα</a:t>
            </a:r>
            <a:r>
              <a:rPr lang="el-GR" dirty="0"/>
              <a:t>́ την </a:t>
            </a:r>
            <a:r>
              <a:rPr lang="el-GR" dirty="0" err="1"/>
              <a:t>οποία</a:t>
            </a:r>
            <a:r>
              <a:rPr lang="el-GR" dirty="0"/>
              <a:t> ο </a:t>
            </a:r>
            <a:r>
              <a:rPr lang="el-GR" dirty="0" err="1"/>
              <a:t>ακροατής</a:t>
            </a:r>
            <a:r>
              <a:rPr lang="el-GR" dirty="0"/>
              <a:t> θα </a:t>
            </a:r>
            <a:r>
              <a:rPr lang="el-GR" dirty="0" err="1"/>
              <a:t>επικέντρωνε</a:t>
            </a:r>
            <a:r>
              <a:rPr lang="el-GR" dirty="0"/>
              <a:t> στην </a:t>
            </a:r>
            <a:r>
              <a:rPr lang="el-GR" dirty="0" err="1"/>
              <a:t>εσωτερικη</a:t>
            </a:r>
            <a:r>
              <a:rPr lang="el-GR" dirty="0"/>
              <a:t>́ </a:t>
            </a:r>
            <a:r>
              <a:rPr lang="el-GR" dirty="0" err="1"/>
              <a:t>δομη</a:t>
            </a:r>
            <a:r>
              <a:rPr lang="el-GR" dirty="0"/>
              <a:t>́ των </a:t>
            </a:r>
            <a:r>
              <a:rPr lang="el-GR" dirty="0" err="1"/>
              <a:t>ήχων</a:t>
            </a:r>
            <a:r>
              <a:rPr lang="el-GR" dirty="0"/>
              <a:t> </a:t>
            </a:r>
            <a:r>
              <a:rPr lang="el-GR" dirty="0" err="1"/>
              <a:t>αποχωρίζοντάς</a:t>
            </a:r>
            <a:r>
              <a:rPr lang="el-GR" dirty="0"/>
              <a:t> τους </a:t>
            </a:r>
            <a:r>
              <a:rPr lang="el-GR" dirty="0" err="1"/>
              <a:t>απο</a:t>
            </a:r>
            <a:r>
              <a:rPr lang="el-GR" dirty="0"/>
              <a:t>́ την </a:t>
            </a:r>
            <a:r>
              <a:rPr lang="el-GR" dirty="0" err="1"/>
              <a:t>πηγη</a:t>
            </a:r>
            <a:r>
              <a:rPr lang="el-GR" dirty="0"/>
              <a:t>́ και το </a:t>
            </a:r>
            <a:r>
              <a:rPr lang="el-GR" dirty="0" err="1"/>
              <a:t>κοινωνιολογικο</a:t>
            </a:r>
            <a:r>
              <a:rPr lang="el-GR" dirty="0"/>
              <a:t>́ τους </a:t>
            </a:r>
            <a:r>
              <a:rPr lang="el-GR" dirty="0" err="1"/>
              <a:t>περιεχόμενο</a:t>
            </a:r>
            <a:r>
              <a:rPr lang="el-GR" dirty="0"/>
              <a:t>. </a:t>
            </a:r>
            <a:r>
              <a:rPr lang="el-GR" dirty="0" err="1"/>
              <a:t>Αυτο</a:t>
            </a:r>
            <a:r>
              <a:rPr lang="el-GR" dirty="0"/>
              <a:t>́ </a:t>
            </a:r>
            <a:r>
              <a:rPr lang="el-GR" dirty="0" err="1"/>
              <a:t>περιελάμβανε</a:t>
            </a:r>
            <a:r>
              <a:rPr lang="el-GR" dirty="0"/>
              <a:t> </a:t>
            </a:r>
            <a:r>
              <a:rPr lang="el-GR" dirty="0" err="1"/>
              <a:t>απο</a:t>
            </a:r>
            <a:r>
              <a:rPr lang="el-GR" dirty="0"/>
              <a:t>́ </a:t>
            </a:r>
            <a:r>
              <a:rPr lang="el-GR" dirty="0" err="1"/>
              <a:t>πλευράς</a:t>
            </a:r>
            <a:r>
              <a:rPr lang="el-GR" dirty="0"/>
              <a:t> </a:t>
            </a:r>
            <a:r>
              <a:rPr lang="el-GR" dirty="0" err="1"/>
              <a:t>ακροατη</a:t>
            </a:r>
            <a:r>
              <a:rPr lang="el-GR" dirty="0"/>
              <a:t>́ την </a:t>
            </a:r>
            <a:r>
              <a:rPr lang="el-GR" dirty="0" err="1"/>
              <a:t>απόσπαση</a:t>
            </a:r>
            <a:r>
              <a:rPr lang="el-GR" dirty="0"/>
              <a:t> του </a:t>
            </a:r>
            <a:r>
              <a:rPr lang="el-GR" dirty="0" err="1"/>
              <a:t>objet</a:t>
            </a:r>
            <a:r>
              <a:rPr lang="el-GR" dirty="0"/>
              <a:t> </a:t>
            </a:r>
            <a:r>
              <a:rPr lang="el-GR" dirty="0" err="1"/>
              <a:t>sonore</a:t>
            </a:r>
            <a:r>
              <a:rPr lang="el-GR" dirty="0"/>
              <a:t> </a:t>
            </a:r>
            <a:r>
              <a:rPr lang="el-GR" dirty="0" err="1"/>
              <a:t>απο</a:t>
            </a:r>
            <a:r>
              <a:rPr lang="el-GR" dirty="0"/>
              <a:t>́ την </a:t>
            </a:r>
            <a:r>
              <a:rPr lang="el-GR" dirty="0" err="1"/>
              <a:t>πραγματικότητα</a:t>
            </a:r>
            <a:r>
              <a:rPr lang="el-GR" dirty="0"/>
              <a:t> στην </a:t>
            </a:r>
            <a:r>
              <a:rPr lang="el-GR" dirty="0" err="1"/>
              <a:t>οποία</a:t>
            </a:r>
            <a:r>
              <a:rPr lang="el-GR" dirty="0"/>
              <a:t> </a:t>
            </a:r>
            <a:r>
              <a:rPr lang="el-GR" dirty="0" err="1"/>
              <a:t>ανήκει</a:t>
            </a:r>
            <a:r>
              <a:rPr lang="el-GR" dirty="0"/>
              <a:t> και την </a:t>
            </a:r>
            <a:r>
              <a:rPr lang="el-GR" dirty="0" err="1"/>
              <a:t>ακρόαση</a:t>
            </a:r>
            <a:r>
              <a:rPr lang="el-GR" dirty="0"/>
              <a:t> με </a:t>
            </a:r>
            <a:r>
              <a:rPr lang="el-GR" dirty="0" err="1"/>
              <a:t>έναν</a:t>
            </a:r>
            <a:r>
              <a:rPr lang="el-GR" dirty="0"/>
              <a:t> </a:t>
            </a:r>
            <a:r>
              <a:rPr lang="el-GR" dirty="0" err="1"/>
              <a:t>αφηρημένα</a:t>
            </a:r>
            <a:r>
              <a:rPr lang="el-GR" dirty="0"/>
              <a:t> “</a:t>
            </a:r>
            <a:r>
              <a:rPr lang="el-GR" dirty="0" err="1"/>
              <a:t>μουσικο</a:t>
            </a:r>
            <a:r>
              <a:rPr lang="el-GR" dirty="0"/>
              <a:t>́” </a:t>
            </a:r>
            <a:r>
              <a:rPr lang="el-GR" dirty="0" err="1"/>
              <a:t>τρόπο</a:t>
            </a:r>
            <a:r>
              <a:rPr lang="el-GR" dirty="0"/>
              <a:t> των </a:t>
            </a:r>
            <a:r>
              <a:rPr lang="el-GR" dirty="0" err="1"/>
              <a:t>ακουστικών</a:t>
            </a:r>
            <a:r>
              <a:rPr lang="el-GR" dirty="0"/>
              <a:t> </a:t>
            </a:r>
            <a:r>
              <a:rPr lang="el-GR" dirty="0" err="1"/>
              <a:t>χαρακτηριστικών</a:t>
            </a:r>
            <a:r>
              <a:rPr lang="el-GR" dirty="0"/>
              <a:t> του </a:t>
            </a:r>
            <a:r>
              <a:rPr lang="el-GR" dirty="0" err="1"/>
              <a:t>ήχου</a:t>
            </a:r>
            <a:r>
              <a:rPr lang="el-GR" dirty="0"/>
              <a:t>, </a:t>
            </a:r>
            <a:r>
              <a:rPr lang="el-GR" dirty="0" err="1"/>
              <a:t>δηλαδη</a:t>
            </a:r>
            <a:r>
              <a:rPr lang="el-GR" dirty="0"/>
              <a:t>́ </a:t>
            </a:r>
            <a:r>
              <a:rPr lang="el-GR" dirty="0" err="1"/>
              <a:t>περιβάλλουσα</a:t>
            </a:r>
            <a:r>
              <a:rPr lang="el-GR" dirty="0"/>
              <a:t> </a:t>
            </a:r>
            <a:r>
              <a:rPr lang="el-GR" dirty="0" err="1"/>
              <a:t>έντασης</a:t>
            </a:r>
            <a:r>
              <a:rPr lang="el-GR" dirty="0"/>
              <a:t>, </a:t>
            </a:r>
            <a:r>
              <a:rPr lang="el-GR" dirty="0" err="1"/>
              <a:t>πυκνότητα</a:t>
            </a:r>
            <a:r>
              <a:rPr lang="el-GR" dirty="0"/>
              <a:t>, </a:t>
            </a:r>
            <a:r>
              <a:rPr lang="el-GR" dirty="0" err="1"/>
              <a:t>μάζα</a:t>
            </a:r>
            <a:r>
              <a:rPr lang="el-GR" dirty="0"/>
              <a:t> κλπ. </a:t>
            </a:r>
            <a:r>
              <a:rPr lang="el-GR" dirty="0" err="1"/>
              <a:t>Αυτο</a:t>
            </a:r>
            <a:r>
              <a:rPr lang="el-GR" dirty="0"/>
              <a:t>́ </a:t>
            </a:r>
            <a:r>
              <a:rPr lang="el-GR" dirty="0" err="1"/>
              <a:t>επρόκειτο</a:t>
            </a:r>
            <a:r>
              <a:rPr lang="el-GR" dirty="0"/>
              <a:t> να </a:t>
            </a:r>
            <a:r>
              <a:rPr lang="el-GR" dirty="0" err="1"/>
              <a:t>έχει</a:t>
            </a:r>
            <a:r>
              <a:rPr lang="el-GR" dirty="0"/>
              <a:t> </a:t>
            </a:r>
            <a:r>
              <a:rPr lang="el-GR" dirty="0" err="1"/>
              <a:t>περιορισμένη</a:t>
            </a:r>
            <a:r>
              <a:rPr lang="el-GR" dirty="0"/>
              <a:t> </a:t>
            </a:r>
            <a:r>
              <a:rPr lang="el-GR" dirty="0" err="1"/>
              <a:t>επιτυχία</a:t>
            </a:r>
            <a:r>
              <a:rPr lang="el-GR" dirty="0"/>
              <a:t> </a:t>
            </a:r>
            <a:r>
              <a:rPr lang="el-GR" dirty="0" err="1"/>
              <a:t>καθώς</a:t>
            </a:r>
            <a:r>
              <a:rPr lang="el-GR" dirty="0"/>
              <a:t> </a:t>
            </a:r>
            <a:r>
              <a:rPr lang="el-GR" dirty="0" err="1"/>
              <a:t>αποδείχτηκε</a:t>
            </a:r>
            <a:r>
              <a:rPr lang="el-GR" dirty="0"/>
              <a:t> </a:t>
            </a:r>
            <a:r>
              <a:rPr lang="el-GR" dirty="0" err="1"/>
              <a:t>αδύνατο</a:t>
            </a:r>
            <a:r>
              <a:rPr lang="el-GR" dirty="0"/>
              <a:t> για τους </a:t>
            </a:r>
            <a:r>
              <a:rPr lang="el-GR" dirty="0" err="1"/>
              <a:t>ακροατές</a:t>
            </a:r>
            <a:r>
              <a:rPr lang="el-GR" dirty="0"/>
              <a:t>, </a:t>
            </a:r>
            <a:r>
              <a:rPr lang="el-GR" dirty="0" err="1"/>
              <a:t>ακόμα</a:t>
            </a:r>
            <a:r>
              <a:rPr lang="el-GR" dirty="0"/>
              <a:t> και για τους πιο </a:t>
            </a:r>
            <a:r>
              <a:rPr lang="el-GR" dirty="0" err="1"/>
              <a:t>καλλιεργημένους</a:t>
            </a:r>
            <a:r>
              <a:rPr lang="el-GR" dirty="0"/>
              <a:t>, να </a:t>
            </a:r>
            <a:r>
              <a:rPr lang="el-GR" dirty="0" err="1"/>
              <a:t>ακούσουν</a:t>
            </a:r>
            <a:r>
              <a:rPr lang="el-GR" dirty="0"/>
              <a:t> </a:t>
            </a:r>
            <a:r>
              <a:rPr lang="el-GR" dirty="0" err="1"/>
              <a:t>αφηρημένα</a:t>
            </a:r>
            <a:r>
              <a:rPr lang="el-GR" dirty="0"/>
              <a:t> </a:t>
            </a:r>
            <a:r>
              <a:rPr lang="el-GR" dirty="0" err="1"/>
              <a:t>απλα</a:t>
            </a:r>
            <a:r>
              <a:rPr lang="el-GR" dirty="0"/>
              <a:t>́ και </a:t>
            </a:r>
            <a:r>
              <a:rPr lang="el-GR" dirty="0" err="1"/>
              <a:t>μόνο</a:t>
            </a:r>
            <a:r>
              <a:rPr lang="el-GR" dirty="0"/>
              <a:t> </a:t>
            </a:r>
            <a:r>
              <a:rPr lang="el-GR" dirty="0" err="1"/>
              <a:t>επειδη</a:t>
            </a:r>
            <a:r>
              <a:rPr lang="el-GR" dirty="0"/>
              <a:t>́ </a:t>
            </a:r>
            <a:r>
              <a:rPr lang="el-GR" dirty="0" err="1"/>
              <a:t>ένας</a:t>
            </a:r>
            <a:r>
              <a:rPr lang="el-GR" dirty="0"/>
              <a:t> </a:t>
            </a:r>
            <a:r>
              <a:rPr lang="el-GR" dirty="0" err="1"/>
              <a:t>ήχος</a:t>
            </a:r>
            <a:r>
              <a:rPr lang="el-GR" dirty="0"/>
              <a:t> </a:t>
            </a:r>
            <a:r>
              <a:rPr lang="el-GR" dirty="0" err="1"/>
              <a:t>είχε</a:t>
            </a:r>
            <a:r>
              <a:rPr lang="el-GR" dirty="0"/>
              <a:t> </a:t>
            </a:r>
            <a:r>
              <a:rPr lang="el-GR" dirty="0" err="1"/>
              <a:t>ηχογραφηθει</a:t>
            </a:r>
            <a:r>
              <a:rPr lang="el-GR" dirty="0"/>
              <a:t>́ και ως εκ </a:t>
            </a:r>
            <a:r>
              <a:rPr lang="el-GR" dirty="0" err="1"/>
              <a:t>τούτου</a:t>
            </a:r>
            <a:r>
              <a:rPr lang="el-GR" dirty="0"/>
              <a:t> να τον </a:t>
            </a:r>
            <a:r>
              <a:rPr lang="el-GR" dirty="0" err="1"/>
              <a:t>απομονώσουν</a:t>
            </a:r>
            <a:r>
              <a:rPr lang="el-GR" dirty="0"/>
              <a:t> </a:t>
            </a:r>
            <a:r>
              <a:rPr lang="el-GR" dirty="0" err="1"/>
              <a:t>απο</a:t>
            </a:r>
            <a:r>
              <a:rPr lang="el-GR" dirty="0"/>
              <a:t>́ τη </a:t>
            </a:r>
            <a:r>
              <a:rPr lang="el-GR" dirty="0" err="1"/>
              <a:t>συμβατικη</a:t>
            </a:r>
            <a:r>
              <a:rPr lang="el-GR" dirty="0"/>
              <a:t>́ του </a:t>
            </a:r>
            <a:r>
              <a:rPr lang="el-GR" dirty="0" err="1"/>
              <a:t>συσχέτιση</a:t>
            </a:r>
            <a:r>
              <a:rPr lang="el-GR" dirty="0"/>
              <a:t>. </a:t>
            </a:r>
            <a:r>
              <a:rPr lang="el-GR" b="1" dirty="0"/>
              <a:t>Η </a:t>
            </a:r>
            <a:r>
              <a:rPr lang="el-GR" b="1" dirty="0" err="1"/>
              <a:t>συσχετιστικη</a:t>
            </a:r>
            <a:r>
              <a:rPr lang="el-GR" b="1" dirty="0"/>
              <a:t>́ ή </a:t>
            </a:r>
            <a:r>
              <a:rPr lang="el-GR" b="1" dirty="0" err="1"/>
              <a:t>αντιστοιχιστικη</a:t>
            </a:r>
            <a:r>
              <a:rPr lang="el-GR" b="1" dirty="0"/>
              <a:t>́ </a:t>
            </a:r>
            <a:r>
              <a:rPr lang="el-GR" b="1" dirty="0" err="1"/>
              <a:t>ακρόαση</a:t>
            </a:r>
            <a:r>
              <a:rPr lang="el-GR" b="1" dirty="0"/>
              <a:t> </a:t>
            </a:r>
            <a:r>
              <a:rPr lang="el-GR" b="1" dirty="0" err="1"/>
              <a:t>ήταν</a:t>
            </a:r>
            <a:r>
              <a:rPr lang="el-GR" b="1" dirty="0"/>
              <a:t> και </a:t>
            </a:r>
            <a:r>
              <a:rPr lang="el-GR" b="1" dirty="0" err="1"/>
              <a:t>είναι</a:t>
            </a:r>
            <a:r>
              <a:rPr lang="el-GR" b="1" dirty="0"/>
              <a:t> </a:t>
            </a:r>
            <a:r>
              <a:rPr lang="el-GR" b="1" dirty="0" err="1"/>
              <a:t>ένα</a:t>
            </a:r>
            <a:r>
              <a:rPr lang="el-GR" b="1" dirty="0"/>
              <a:t> </a:t>
            </a:r>
            <a:r>
              <a:rPr lang="el-GR" b="1" dirty="0" err="1"/>
              <a:t>αναπόφευκτο</a:t>
            </a:r>
            <a:r>
              <a:rPr lang="el-GR" b="1" dirty="0"/>
              <a:t> </a:t>
            </a:r>
            <a:r>
              <a:rPr lang="el-GR" b="1" dirty="0" err="1"/>
              <a:t>ίδιον</a:t>
            </a:r>
            <a:r>
              <a:rPr lang="el-GR" b="1" dirty="0"/>
              <a:t> </a:t>
            </a:r>
            <a:r>
              <a:rPr lang="el-GR" b="1" dirty="0" err="1"/>
              <a:t>πολλών</a:t>
            </a:r>
            <a:r>
              <a:rPr lang="el-GR" b="1" dirty="0"/>
              <a:t> </a:t>
            </a:r>
            <a:r>
              <a:rPr lang="el-GR" b="1" dirty="0" err="1"/>
              <a:t>ακροατών</a:t>
            </a:r>
            <a:r>
              <a:rPr lang="el-GR" b="1" dirty="0"/>
              <a:t> </a:t>
            </a:r>
            <a:r>
              <a:rPr lang="el-GR" b="1" dirty="0" err="1"/>
              <a:t>κατα</a:t>
            </a:r>
            <a:r>
              <a:rPr lang="el-GR" b="1" dirty="0"/>
              <a:t>́ την </a:t>
            </a:r>
            <a:r>
              <a:rPr lang="el-GR" b="1" dirty="0" err="1"/>
              <a:t>πρόσληψη</a:t>
            </a:r>
            <a:r>
              <a:rPr lang="el-GR" b="1" dirty="0"/>
              <a:t> </a:t>
            </a:r>
            <a:r>
              <a:rPr lang="el-GR" b="1" dirty="0" err="1"/>
              <a:t>αυτής</a:t>
            </a:r>
            <a:r>
              <a:rPr lang="el-GR" b="1" dirty="0"/>
              <a:t> της </a:t>
            </a:r>
            <a:r>
              <a:rPr lang="el-GR" b="1" dirty="0" err="1"/>
              <a:t>μουσικής</a:t>
            </a:r>
            <a:r>
              <a:rPr lang="el-GR" dirty="0"/>
              <a:t>. </a:t>
            </a:r>
            <a:endParaRPr lang="el-GR" dirty="0" smtClean="0">
              <a:effectLst/>
            </a:endParaRPr>
          </a:p>
          <a:p>
            <a:endParaRPr lang="en-US" dirty="0"/>
          </a:p>
        </p:txBody>
      </p:sp>
    </p:spTree>
    <p:extLst>
      <p:ext uri="{BB962C8B-B14F-4D97-AF65-F5344CB8AC3E}">
        <p14:creationId xmlns:p14="http://schemas.microsoft.com/office/powerpoint/2010/main" val="202490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1800" dirty="0"/>
              <a:t>OLIVIER MESSIAEN - PIERRE HENRY "TIMBRES DUREES" 1952-3</a:t>
            </a:r>
          </a:p>
          <a:p>
            <a:pPr marL="0" indent="0">
              <a:buNone/>
            </a:pPr>
            <a:r>
              <a:rPr lang="en-US" sz="1800" dirty="0" smtClean="0"/>
              <a:t>During </a:t>
            </a:r>
            <a:r>
              <a:rPr lang="en-US" sz="1800" dirty="0"/>
              <a:t>the year 1952, </a:t>
            </a:r>
            <a:r>
              <a:rPr lang="en-US" sz="1800" dirty="0" smtClean="0"/>
              <a:t>Olivier </a:t>
            </a:r>
            <a:r>
              <a:rPr lang="en-US" sz="1800" dirty="0" err="1"/>
              <a:t>Messiaen</a:t>
            </a:r>
            <a:r>
              <a:rPr lang="en-US" sz="1800" dirty="0"/>
              <a:t> </a:t>
            </a:r>
            <a:r>
              <a:rPr lang="en-US" sz="1800" dirty="0" smtClean="0"/>
              <a:t>wrote </a:t>
            </a:r>
            <a:r>
              <a:rPr lang="en-US" sz="1800" dirty="0"/>
              <a:t>his </a:t>
            </a:r>
            <a:r>
              <a:rPr lang="en-US" sz="1800" dirty="0" smtClean="0"/>
              <a:t>only electroacoustic work </a:t>
            </a:r>
            <a:r>
              <a:rPr lang="en-US" sz="1800" i="1" dirty="0" smtClean="0"/>
              <a:t>Timbres-</a:t>
            </a:r>
            <a:r>
              <a:rPr lang="en-US" sz="1800" i="1" dirty="0" err="1" smtClean="0"/>
              <a:t>Dureés</a:t>
            </a:r>
            <a:r>
              <a:rPr lang="en-US" sz="1800" dirty="0" smtClean="0"/>
              <a:t> </a:t>
            </a:r>
            <a:r>
              <a:rPr lang="en-US" sz="1800" dirty="0"/>
              <a:t>in cooperation with Pierre Henry, who was by then a pupil of both </a:t>
            </a:r>
            <a:r>
              <a:rPr lang="en-US" sz="1800" dirty="0" err="1"/>
              <a:t>Messiaen</a:t>
            </a:r>
            <a:r>
              <a:rPr lang="en-US" sz="1800" dirty="0"/>
              <a:t> and </a:t>
            </a:r>
            <a:r>
              <a:rPr lang="en-US" sz="1800" dirty="0" smtClean="0"/>
              <a:t>Pierre </a:t>
            </a:r>
            <a:r>
              <a:rPr lang="en-US" sz="1800" dirty="0"/>
              <a:t>Schaeffer. </a:t>
            </a:r>
            <a:r>
              <a:rPr lang="en-US" sz="1800" dirty="0" err="1"/>
              <a:t>Messiaen</a:t>
            </a:r>
            <a:r>
              <a:rPr lang="en-US" sz="1800" dirty="0"/>
              <a:t> used concrete sounds from daily life, especially water flowing from the tap. </a:t>
            </a:r>
            <a:r>
              <a:rPr lang="en-US" sz="1800" dirty="0" err="1" smtClean="0"/>
              <a:t>Messiaen</a:t>
            </a:r>
            <a:r>
              <a:rPr lang="en-US" sz="1800" dirty="0" smtClean="0"/>
              <a:t> was </a:t>
            </a:r>
            <a:r>
              <a:rPr lang="en-US" sz="1800" dirty="0"/>
              <a:t>dissatisfied with the end result and withdrew the work </a:t>
            </a:r>
            <a:r>
              <a:rPr lang="en-US" sz="1800" dirty="0" smtClean="0"/>
              <a:t>from </a:t>
            </a:r>
            <a:r>
              <a:rPr lang="en-US" sz="1800" dirty="0"/>
              <a:t>his </a:t>
            </a:r>
            <a:r>
              <a:rPr lang="en-US" sz="1800" dirty="0" smtClean="0"/>
              <a:t>catalog.</a:t>
            </a:r>
            <a:endParaRPr lang="en-US" sz="1800" dirty="0"/>
          </a:p>
          <a:p>
            <a:pPr marL="0" indent="0">
              <a:buNone/>
            </a:pPr>
            <a:r>
              <a:rPr lang="en-US" sz="1800" dirty="0">
                <a:hlinkClick r:id="rId2"/>
              </a:rPr>
              <a:t>https://</a:t>
            </a:r>
            <a:r>
              <a:rPr lang="en-US" sz="1800" dirty="0" smtClean="0">
                <a:hlinkClick r:id="rId2"/>
              </a:rPr>
              <a:t>www.youtube.com/watch?v</a:t>
            </a:r>
            <a:r>
              <a:rPr lang="en-US" sz="1800" smtClean="0">
                <a:hlinkClick r:id="rId2"/>
              </a:rPr>
              <a:t>=aQMWg0DVcL8</a:t>
            </a:r>
            <a:endParaRPr lang="en-US" sz="1800" smtClean="0"/>
          </a:p>
          <a:p>
            <a:pPr marL="0" indent="0">
              <a:buNone/>
            </a:pPr>
            <a:endParaRPr lang="en-US" sz="1800" dirty="0" smtClean="0"/>
          </a:p>
          <a:p>
            <a:r>
              <a:rPr lang="el-GR" sz="1800" dirty="0" smtClean="0"/>
              <a:t>Ο </a:t>
            </a:r>
            <a:r>
              <a:rPr lang="el-GR" sz="1800" dirty="0" err="1"/>
              <a:t>Darius</a:t>
            </a:r>
            <a:r>
              <a:rPr lang="el-GR" sz="1800" dirty="0"/>
              <a:t> </a:t>
            </a:r>
            <a:r>
              <a:rPr lang="el-GR" sz="1800" dirty="0" err="1"/>
              <a:t>Milhaud</a:t>
            </a:r>
            <a:r>
              <a:rPr lang="el-GR" sz="1800" dirty="0"/>
              <a:t> (b. 1892) </a:t>
            </a:r>
            <a:r>
              <a:rPr lang="el-GR" sz="1800" dirty="0" err="1"/>
              <a:t>χρησιμοποίησε</a:t>
            </a:r>
            <a:r>
              <a:rPr lang="el-GR" sz="1800" dirty="0"/>
              <a:t> </a:t>
            </a:r>
            <a:r>
              <a:rPr lang="el-GR" sz="1800" dirty="0" err="1"/>
              <a:t>επεξεργασίες</a:t>
            </a:r>
            <a:r>
              <a:rPr lang="el-GR" sz="1800" dirty="0"/>
              <a:t> </a:t>
            </a:r>
            <a:r>
              <a:rPr lang="el-GR" sz="1800" dirty="0" err="1"/>
              <a:t>φωνής</a:t>
            </a:r>
            <a:r>
              <a:rPr lang="el-GR" sz="1800" dirty="0"/>
              <a:t> </a:t>
            </a:r>
            <a:r>
              <a:rPr lang="el-GR" sz="1800" dirty="0" err="1"/>
              <a:t>αλλάζοντας</a:t>
            </a:r>
            <a:r>
              <a:rPr lang="el-GR" sz="1800" dirty="0"/>
              <a:t> </a:t>
            </a:r>
            <a:r>
              <a:rPr lang="el-GR" sz="1800" dirty="0" err="1"/>
              <a:t>ταχύτητες</a:t>
            </a:r>
            <a:r>
              <a:rPr lang="el-GR" sz="1800" dirty="0"/>
              <a:t> σε </a:t>
            </a:r>
            <a:r>
              <a:rPr lang="el-GR" sz="1800" dirty="0" err="1"/>
              <a:t>φωνόγραφο</a:t>
            </a:r>
            <a:r>
              <a:rPr lang="el-GR" sz="1800" dirty="0"/>
              <a:t>. (</a:t>
            </a:r>
            <a:r>
              <a:rPr lang="el-GR" sz="1800" dirty="0" err="1"/>
              <a:t>Etude</a:t>
            </a:r>
            <a:r>
              <a:rPr lang="el-GR" sz="1800" dirty="0"/>
              <a:t> </a:t>
            </a:r>
            <a:r>
              <a:rPr lang="el-GR" sz="1800" dirty="0" err="1"/>
              <a:t>Poetique</a:t>
            </a:r>
            <a:r>
              <a:rPr lang="el-GR" sz="1800" dirty="0"/>
              <a:t>. </a:t>
            </a:r>
            <a:r>
              <a:rPr lang="el-GR" sz="1800" dirty="0" err="1"/>
              <a:t>Op</a:t>
            </a:r>
            <a:r>
              <a:rPr lang="el-GR" sz="1800" dirty="0"/>
              <a:t>. 333, 1954 / </a:t>
            </a:r>
            <a:r>
              <a:rPr lang="el-GR" sz="1800" dirty="0" err="1"/>
              <a:t>La</a:t>
            </a:r>
            <a:r>
              <a:rPr lang="el-GR" sz="1800" dirty="0"/>
              <a:t> </a:t>
            </a:r>
            <a:r>
              <a:rPr lang="el-GR" sz="1800" dirty="0" err="1"/>
              <a:t>Riviere</a:t>
            </a:r>
            <a:r>
              <a:rPr lang="el-GR" sz="1800" dirty="0"/>
              <a:t> </a:t>
            </a:r>
            <a:r>
              <a:rPr lang="el-GR" sz="1800" dirty="0" err="1"/>
              <a:t>Endormie</a:t>
            </a:r>
            <a:r>
              <a:rPr lang="el-GR" sz="1800" dirty="0"/>
              <a:t> 1954 (</a:t>
            </a:r>
            <a:r>
              <a:rPr lang="el-GR" sz="1800" dirty="0" err="1"/>
              <a:t>mezzo</a:t>
            </a:r>
            <a:r>
              <a:rPr lang="el-GR" sz="1800" dirty="0"/>
              <a:t> </a:t>
            </a:r>
            <a:r>
              <a:rPr lang="el-GR" sz="1800" dirty="0" err="1"/>
              <a:t>soprano</a:t>
            </a:r>
            <a:r>
              <a:rPr lang="el-GR" sz="1800" dirty="0"/>
              <a:t>, 2 </a:t>
            </a:r>
            <a:r>
              <a:rPr lang="el-GR" sz="1800" dirty="0" err="1"/>
              <a:t>ηθοποιοι</a:t>
            </a:r>
            <a:r>
              <a:rPr lang="el-GR" sz="1800" dirty="0"/>
              <a:t>́, </a:t>
            </a:r>
            <a:r>
              <a:rPr lang="el-GR" sz="1800" dirty="0" err="1"/>
              <a:t>ορχήστρα</a:t>
            </a:r>
            <a:r>
              <a:rPr lang="el-GR" sz="1800" dirty="0"/>
              <a:t> και </a:t>
            </a:r>
            <a:r>
              <a:rPr lang="el-GR" sz="1800" dirty="0" err="1"/>
              <a:t>μαγνητοταινία</a:t>
            </a:r>
            <a:r>
              <a:rPr lang="el-GR" sz="1800" dirty="0"/>
              <a:t>) </a:t>
            </a:r>
            <a:r>
              <a:rPr lang="el-GR" sz="1800" dirty="0" err="1"/>
              <a:t>https</a:t>
            </a:r>
            <a:r>
              <a:rPr lang="el-GR" sz="1800" dirty="0"/>
              <a:t>://</a:t>
            </a:r>
            <a:r>
              <a:rPr lang="el-GR" sz="1800" dirty="0" err="1"/>
              <a:t>www.youtube.com</a:t>
            </a:r>
            <a:r>
              <a:rPr lang="el-GR" sz="1800" dirty="0"/>
              <a:t>/</a:t>
            </a:r>
            <a:r>
              <a:rPr lang="el-GR" sz="1800" dirty="0" err="1"/>
              <a:t>watch?v</a:t>
            </a:r>
            <a:r>
              <a:rPr lang="el-GR" sz="1800" dirty="0"/>
              <a:t>=eayDMsyKxT4 </a:t>
            </a:r>
            <a:endParaRPr lang="el-GR" sz="1800" dirty="0" smtClean="0">
              <a:effectLst/>
            </a:endParaRPr>
          </a:p>
          <a:p>
            <a:endParaRPr lang="en-US" sz="1800" dirty="0"/>
          </a:p>
        </p:txBody>
      </p:sp>
    </p:spTree>
    <p:extLst>
      <p:ext uri="{BB962C8B-B14F-4D97-AF65-F5344CB8AC3E}">
        <p14:creationId xmlns:p14="http://schemas.microsoft.com/office/powerpoint/2010/main" val="4316720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l-GR" sz="1800" b="1" dirty="0"/>
              <a:t>Η </a:t>
            </a:r>
            <a:r>
              <a:rPr lang="el-GR" sz="1800" b="1" dirty="0" err="1"/>
              <a:t>τεχνολογία</a:t>
            </a:r>
            <a:r>
              <a:rPr lang="el-GR" sz="1800" b="1" dirty="0"/>
              <a:t> και η </a:t>
            </a:r>
            <a:r>
              <a:rPr lang="el-GR" sz="1800" b="1" dirty="0" err="1"/>
              <a:t>αισθητικη</a:t>
            </a:r>
            <a:r>
              <a:rPr lang="el-GR" sz="1800" b="1" dirty="0"/>
              <a:t>́ της </a:t>
            </a:r>
            <a:r>
              <a:rPr lang="el-GR" sz="1800" b="1" i="1" dirty="0" err="1"/>
              <a:t>Elektronische</a:t>
            </a:r>
            <a:r>
              <a:rPr lang="el-GR" sz="1800" b="1" i="1" dirty="0"/>
              <a:t> </a:t>
            </a:r>
            <a:r>
              <a:rPr lang="el-GR" sz="1800" b="1" i="1" dirty="0" err="1"/>
              <a:t>Musik</a:t>
            </a:r>
            <a:r>
              <a:rPr lang="el-GR" sz="1800" b="1" i="1" dirty="0"/>
              <a:t> </a:t>
            </a:r>
            <a:r>
              <a:rPr lang="el-GR" sz="1800" b="1" dirty="0" err="1"/>
              <a:t>προσφέρει</a:t>
            </a:r>
            <a:r>
              <a:rPr lang="el-GR" sz="1800" b="1" dirty="0"/>
              <a:t> μια </a:t>
            </a:r>
            <a:r>
              <a:rPr lang="el-GR" sz="1800" b="1" dirty="0" err="1"/>
              <a:t>χτυπητη</a:t>
            </a:r>
            <a:r>
              <a:rPr lang="el-GR" sz="1800" b="1" dirty="0"/>
              <a:t>́ </a:t>
            </a:r>
            <a:r>
              <a:rPr lang="el-GR" sz="1800" b="1" dirty="0" err="1"/>
              <a:t>αντίθεση</a:t>
            </a:r>
            <a:r>
              <a:rPr lang="el-GR" sz="1800" b="1" dirty="0"/>
              <a:t> σε </a:t>
            </a:r>
            <a:r>
              <a:rPr lang="el-GR" sz="1800" b="1" dirty="0" err="1"/>
              <a:t>σχέση</a:t>
            </a:r>
            <a:r>
              <a:rPr lang="el-GR" sz="1800" b="1" dirty="0"/>
              <a:t> με τη </a:t>
            </a:r>
            <a:r>
              <a:rPr lang="el-GR" sz="1800" b="1" i="1" dirty="0" err="1"/>
              <a:t>Musique</a:t>
            </a:r>
            <a:r>
              <a:rPr lang="el-GR" sz="1800" b="1" i="1" dirty="0"/>
              <a:t> </a:t>
            </a:r>
            <a:r>
              <a:rPr lang="el-GR" sz="1800" b="1" i="1" dirty="0" err="1"/>
              <a:t>concrète</a:t>
            </a:r>
            <a:r>
              <a:rPr lang="el-GR" sz="1800" i="1" dirty="0"/>
              <a:t>. </a:t>
            </a:r>
            <a:r>
              <a:rPr lang="el-GR" sz="1800" dirty="0"/>
              <a:t>Η </a:t>
            </a:r>
            <a:r>
              <a:rPr lang="el-GR" sz="1800" dirty="0" err="1"/>
              <a:t>μουσικη</a:t>
            </a:r>
            <a:r>
              <a:rPr lang="el-GR" sz="1800" dirty="0"/>
              <a:t>́ στο </a:t>
            </a:r>
            <a:r>
              <a:rPr lang="el-GR" sz="1800" dirty="0" err="1"/>
              <a:t>studio</a:t>
            </a:r>
            <a:r>
              <a:rPr lang="el-GR" sz="1800" dirty="0"/>
              <a:t> της </a:t>
            </a:r>
            <a:r>
              <a:rPr lang="el-GR" sz="1800" dirty="0" err="1"/>
              <a:t>Κολονίας</a:t>
            </a:r>
            <a:r>
              <a:rPr lang="el-GR" sz="1800" dirty="0"/>
              <a:t> </a:t>
            </a:r>
            <a:r>
              <a:rPr lang="el-GR" sz="1800" dirty="0" err="1"/>
              <a:t>δημιουργήθηκε</a:t>
            </a:r>
            <a:r>
              <a:rPr lang="el-GR" sz="1800" dirty="0"/>
              <a:t> </a:t>
            </a:r>
            <a:r>
              <a:rPr lang="el-GR" sz="1800" dirty="0" err="1"/>
              <a:t>απο</a:t>
            </a:r>
            <a:r>
              <a:rPr lang="el-GR" sz="1800" dirty="0"/>
              <a:t>́ την εκ </a:t>
            </a:r>
            <a:r>
              <a:rPr lang="el-GR" sz="1800" dirty="0" err="1"/>
              <a:t>βάθρων</a:t>
            </a:r>
            <a:r>
              <a:rPr lang="el-GR" sz="1800" dirty="0"/>
              <a:t> </a:t>
            </a:r>
            <a:r>
              <a:rPr lang="el-GR" sz="1800" dirty="0" err="1"/>
              <a:t>σύλληψη</a:t>
            </a:r>
            <a:r>
              <a:rPr lang="el-GR" sz="1800" dirty="0"/>
              <a:t> του </a:t>
            </a:r>
            <a:r>
              <a:rPr lang="el-GR" sz="1800" dirty="0" err="1"/>
              <a:t>ήχου</a:t>
            </a:r>
            <a:r>
              <a:rPr lang="el-GR" sz="1800" dirty="0"/>
              <a:t>. </a:t>
            </a:r>
            <a:r>
              <a:rPr lang="el-GR" sz="1800" dirty="0" err="1"/>
              <a:t>Αυτο</a:t>
            </a:r>
            <a:r>
              <a:rPr lang="el-GR" sz="1800" dirty="0"/>
              <a:t>́ </a:t>
            </a:r>
            <a:r>
              <a:rPr lang="el-GR" sz="1800" dirty="0" err="1"/>
              <a:t>αρχικα</a:t>
            </a:r>
            <a:r>
              <a:rPr lang="el-GR" sz="1800" dirty="0"/>
              <a:t>́ </a:t>
            </a:r>
            <a:r>
              <a:rPr lang="el-GR" sz="1800" dirty="0" err="1"/>
              <a:t>επετεύχθη</a:t>
            </a:r>
            <a:r>
              <a:rPr lang="el-GR" sz="1800" dirty="0"/>
              <a:t> </a:t>
            </a:r>
            <a:r>
              <a:rPr lang="el-GR" sz="1800" dirty="0" err="1"/>
              <a:t>απο</a:t>
            </a:r>
            <a:r>
              <a:rPr lang="el-GR" sz="1800" dirty="0"/>
              <a:t>́ τις </a:t>
            </a:r>
            <a:r>
              <a:rPr lang="el-GR" sz="1800" dirty="0" err="1"/>
              <a:t>γεννήτριες</a:t>
            </a:r>
            <a:r>
              <a:rPr lang="el-GR" sz="1800" dirty="0"/>
              <a:t> </a:t>
            </a:r>
            <a:r>
              <a:rPr lang="el-GR" sz="1800" dirty="0" err="1"/>
              <a:t>ημιτονοειδών</a:t>
            </a:r>
            <a:r>
              <a:rPr lang="el-GR" sz="1800" dirty="0"/>
              <a:t> </a:t>
            </a:r>
            <a:r>
              <a:rPr lang="el-GR" sz="1800" dirty="0" err="1"/>
              <a:t>κυματομορφών</a:t>
            </a:r>
            <a:r>
              <a:rPr lang="el-GR" sz="1800" dirty="0"/>
              <a:t>. Οι </a:t>
            </a:r>
            <a:r>
              <a:rPr lang="el-GR" sz="1800" dirty="0" err="1"/>
              <a:t>συνθέτες</a:t>
            </a:r>
            <a:r>
              <a:rPr lang="el-GR" sz="1800" dirty="0"/>
              <a:t> της </a:t>
            </a:r>
            <a:r>
              <a:rPr lang="el-GR" sz="1800" dirty="0" err="1"/>
              <a:t>Κολονίας</a:t>
            </a:r>
            <a:r>
              <a:rPr lang="el-GR" sz="1800" dirty="0"/>
              <a:t>, </a:t>
            </a:r>
            <a:r>
              <a:rPr lang="el-GR" sz="1800" dirty="0" err="1"/>
              <a:t>όπως</a:t>
            </a:r>
            <a:r>
              <a:rPr lang="el-GR" sz="1800" dirty="0"/>
              <a:t> ο </a:t>
            </a:r>
            <a:r>
              <a:rPr lang="el-GR" sz="1800" dirty="0" err="1"/>
              <a:t>Karlheinz</a:t>
            </a:r>
            <a:r>
              <a:rPr lang="el-GR" sz="1800" dirty="0"/>
              <a:t> </a:t>
            </a:r>
            <a:r>
              <a:rPr lang="el-GR" sz="1800" dirty="0" err="1"/>
              <a:t>Stockhausen</a:t>
            </a:r>
            <a:r>
              <a:rPr lang="el-GR" sz="1800" dirty="0"/>
              <a:t> και ο </a:t>
            </a:r>
            <a:r>
              <a:rPr lang="el-GR" sz="1800" dirty="0" err="1"/>
              <a:t>Herbert</a:t>
            </a:r>
            <a:r>
              <a:rPr lang="el-GR" sz="1800" dirty="0"/>
              <a:t> </a:t>
            </a:r>
            <a:r>
              <a:rPr lang="el-GR" sz="1800" dirty="0" err="1"/>
              <a:t>Eimert</a:t>
            </a:r>
            <a:r>
              <a:rPr lang="el-GR" sz="1800" dirty="0"/>
              <a:t>, </a:t>
            </a:r>
            <a:r>
              <a:rPr lang="el-GR" sz="1800" dirty="0" err="1"/>
              <a:t>ήταν</a:t>
            </a:r>
            <a:r>
              <a:rPr lang="el-GR" sz="1800" dirty="0"/>
              <a:t> της </a:t>
            </a:r>
            <a:r>
              <a:rPr lang="el-GR" sz="1800" dirty="0" err="1"/>
              <a:t>άποψης</a:t>
            </a:r>
            <a:r>
              <a:rPr lang="el-GR" sz="1800" dirty="0"/>
              <a:t> </a:t>
            </a:r>
            <a:r>
              <a:rPr lang="el-GR" sz="1800" dirty="0" err="1"/>
              <a:t>ότι</a:t>
            </a:r>
            <a:r>
              <a:rPr lang="el-GR" sz="1800" dirty="0"/>
              <a:t> </a:t>
            </a:r>
            <a:r>
              <a:rPr lang="el-GR" sz="1800" b="1" dirty="0"/>
              <a:t>ο </a:t>
            </a:r>
            <a:r>
              <a:rPr lang="el-GR" sz="1800" b="1" dirty="0" err="1"/>
              <a:t>απόλυτος</a:t>
            </a:r>
            <a:r>
              <a:rPr lang="el-GR" sz="1800" b="1" dirty="0"/>
              <a:t> </a:t>
            </a:r>
            <a:r>
              <a:rPr lang="el-GR" sz="1800" b="1" dirty="0" err="1"/>
              <a:t>ηλεκτρονικός</a:t>
            </a:r>
            <a:r>
              <a:rPr lang="el-GR" sz="1800" b="1" dirty="0"/>
              <a:t> </a:t>
            </a:r>
            <a:r>
              <a:rPr lang="el-GR" sz="1800" b="1" dirty="0" err="1"/>
              <a:t>σειραϊσμός</a:t>
            </a:r>
            <a:r>
              <a:rPr lang="el-GR" sz="1800" b="1" dirty="0"/>
              <a:t> θα </a:t>
            </a:r>
            <a:r>
              <a:rPr lang="el-GR" sz="1800" b="1" dirty="0" err="1"/>
              <a:t>δημιουργούσε</a:t>
            </a:r>
            <a:r>
              <a:rPr lang="el-GR" sz="1800" b="1" dirty="0"/>
              <a:t> μια </a:t>
            </a:r>
            <a:r>
              <a:rPr lang="el-GR" sz="1800" b="1" dirty="0" err="1"/>
              <a:t>νέα</a:t>
            </a:r>
            <a:r>
              <a:rPr lang="el-GR" sz="1800" b="1" dirty="0"/>
              <a:t> </a:t>
            </a:r>
            <a:r>
              <a:rPr lang="el-GR" sz="1800" b="1" dirty="0" err="1"/>
              <a:t>μουσικη</a:t>
            </a:r>
            <a:r>
              <a:rPr lang="el-GR" sz="1800" b="1" dirty="0"/>
              <a:t>́ που δε θα </a:t>
            </a:r>
            <a:r>
              <a:rPr lang="el-GR" sz="1800" b="1" dirty="0" err="1"/>
              <a:t>μπορούσε</a:t>
            </a:r>
            <a:r>
              <a:rPr lang="el-GR" sz="1800" b="1" dirty="0"/>
              <a:t> με </a:t>
            </a:r>
            <a:r>
              <a:rPr lang="el-GR" sz="1800" b="1" dirty="0" err="1"/>
              <a:t>κανένα</a:t>
            </a:r>
            <a:r>
              <a:rPr lang="el-GR" sz="1800" b="1" dirty="0"/>
              <a:t> </a:t>
            </a:r>
            <a:r>
              <a:rPr lang="el-GR" sz="1800" b="1" dirty="0" err="1"/>
              <a:t>τρόπο</a:t>
            </a:r>
            <a:r>
              <a:rPr lang="el-GR" sz="1800" b="1" dirty="0"/>
              <a:t> να </a:t>
            </a:r>
            <a:r>
              <a:rPr lang="el-GR" sz="1800" b="1" dirty="0" err="1"/>
              <a:t>συσχετιστει</a:t>
            </a:r>
            <a:r>
              <a:rPr lang="el-GR" sz="1800" b="1" dirty="0"/>
              <a:t>́ με τη </a:t>
            </a:r>
            <a:r>
              <a:rPr lang="el-GR" sz="1800" b="1" dirty="0" err="1"/>
              <a:t>μουσικη</a:t>
            </a:r>
            <a:r>
              <a:rPr lang="el-GR" sz="1800" b="1" dirty="0"/>
              <a:t>́ και τα </a:t>
            </a:r>
            <a:r>
              <a:rPr lang="el-GR" sz="1800" b="1" dirty="0" err="1"/>
              <a:t>ηχοχρώματα</a:t>
            </a:r>
            <a:r>
              <a:rPr lang="el-GR" sz="1800" b="1" dirty="0"/>
              <a:t> του </a:t>
            </a:r>
            <a:r>
              <a:rPr lang="el-GR" sz="1800" b="1" dirty="0" err="1"/>
              <a:t>παρελθόντος</a:t>
            </a:r>
            <a:r>
              <a:rPr lang="el-GR" sz="1800" dirty="0"/>
              <a:t>. Ο </a:t>
            </a:r>
            <a:r>
              <a:rPr lang="el-GR" sz="1800" dirty="0" err="1"/>
              <a:t>Eimert</a:t>
            </a:r>
            <a:r>
              <a:rPr lang="el-GR" sz="1800" dirty="0"/>
              <a:t>, </a:t>
            </a:r>
            <a:r>
              <a:rPr lang="el-GR" sz="1800" dirty="0" err="1"/>
              <a:t>ειδικα</a:t>
            </a:r>
            <a:r>
              <a:rPr lang="el-GR" sz="1800" dirty="0"/>
              <a:t>́, δεν </a:t>
            </a:r>
            <a:r>
              <a:rPr lang="el-GR" sz="1800" dirty="0" err="1"/>
              <a:t>έβλεπε</a:t>
            </a:r>
            <a:r>
              <a:rPr lang="el-GR" sz="1800" dirty="0"/>
              <a:t> </a:t>
            </a:r>
            <a:r>
              <a:rPr lang="el-GR" sz="1800" dirty="0" err="1"/>
              <a:t>καμια</a:t>
            </a:r>
            <a:r>
              <a:rPr lang="el-GR" sz="1800" dirty="0"/>
              <a:t>́ </a:t>
            </a:r>
            <a:r>
              <a:rPr lang="el-GR" sz="1800" dirty="0" err="1"/>
              <a:t>λογικη</a:t>
            </a:r>
            <a:r>
              <a:rPr lang="el-GR" sz="1800" dirty="0"/>
              <a:t>́ στη </a:t>
            </a:r>
            <a:r>
              <a:rPr lang="el-GR" sz="1800" dirty="0" err="1"/>
              <a:t>δημιουργία</a:t>
            </a:r>
            <a:r>
              <a:rPr lang="el-GR" sz="1800" dirty="0"/>
              <a:t> </a:t>
            </a:r>
            <a:r>
              <a:rPr lang="el-GR" sz="1800" dirty="0" err="1"/>
              <a:t>ηχοχρωμάτων</a:t>
            </a:r>
            <a:r>
              <a:rPr lang="el-GR" sz="1800" dirty="0"/>
              <a:t> που θα </a:t>
            </a:r>
            <a:r>
              <a:rPr lang="el-GR" sz="1800" dirty="0" err="1"/>
              <a:t>εμιμούντο</a:t>
            </a:r>
            <a:r>
              <a:rPr lang="el-GR" sz="1800" dirty="0"/>
              <a:t> </a:t>
            </a:r>
            <a:r>
              <a:rPr lang="el-GR" sz="1800" dirty="0" err="1"/>
              <a:t>φυσικούς</a:t>
            </a:r>
            <a:r>
              <a:rPr lang="el-GR" sz="1800" dirty="0"/>
              <a:t> </a:t>
            </a:r>
            <a:r>
              <a:rPr lang="el-GR" sz="1800" dirty="0" err="1"/>
              <a:t>ήχους</a:t>
            </a:r>
            <a:r>
              <a:rPr lang="el-GR" sz="1800" dirty="0"/>
              <a:t>, ή </a:t>
            </a:r>
            <a:r>
              <a:rPr lang="el-GR" sz="1800" dirty="0" err="1"/>
              <a:t>ήχους</a:t>
            </a:r>
            <a:r>
              <a:rPr lang="el-GR" sz="1800" dirty="0"/>
              <a:t> </a:t>
            </a:r>
            <a:r>
              <a:rPr lang="el-GR" sz="1800" dirty="0" err="1"/>
              <a:t>οργάνων</a:t>
            </a:r>
            <a:r>
              <a:rPr lang="el-GR" sz="1800" dirty="0"/>
              <a:t>. </a:t>
            </a:r>
            <a:r>
              <a:rPr lang="el-GR" sz="1800" dirty="0" err="1"/>
              <a:t>Αντίθετα</a:t>
            </a:r>
            <a:r>
              <a:rPr lang="el-GR" sz="1800" dirty="0"/>
              <a:t> </a:t>
            </a:r>
            <a:r>
              <a:rPr lang="el-GR" sz="1800" dirty="0" err="1"/>
              <a:t>κυνήγησε</a:t>
            </a:r>
            <a:r>
              <a:rPr lang="el-GR" sz="1800" dirty="0"/>
              <a:t> την </a:t>
            </a:r>
            <a:r>
              <a:rPr lang="el-GR" sz="1800" dirty="0" err="1"/>
              <a:t>αποτελεσματικότητα</a:t>
            </a:r>
            <a:r>
              <a:rPr lang="el-GR" sz="1800" dirty="0"/>
              <a:t> μιας </a:t>
            </a:r>
            <a:r>
              <a:rPr lang="el-GR" sz="1800" dirty="0" err="1"/>
              <a:t>μουσικής</a:t>
            </a:r>
            <a:r>
              <a:rPr lang="el-GR" sz="1800" dirty="0"/>
              <a:t> </a:t>
            </a:r>
            <a:r>
              <a:rPr lang="el-GR" sz="1800" dirty="0" err="1"/>
              <a:t>σύνταξης</a:t>
            </a:r>
            <a:r>
              <a:rPr lang="el-GR" sz="1800" dirty="0"/>
              <a:t> </a:t>
            </a:r>
            <a:r>
              <a:rPr lang="el-GR" sz="1800" dirty="0" err="1"/>
              <a:t>βασισμένης</a:t>
            </a:r>
            <a:r>
              <a:rPr lang="el-GR" sz="1800" dirty="0"/>
              <a:t> σε </a:t>
            </a:r>
            <a:r>
              <a:rPr lang="el-GR" sz="1800" dirty="0" err="1"/>
              <a:t>εντελώς</a:t>
            </a:r>
            <a:r>
              <a:rPr lang="el-GR" sz="1800" dirty="0"/>
              <a:t> </a:t>
            </a:r>
            <a:r>
              <a:rPr lang="el-GR" sz="1800" dirty="0" err="1"/>
              <a:t>νέα</a:t>
            </a:r>
            <a:r>
              <a:rPr lang="el-GR" sz="1800" dirty="0"/>
              <a:t> </a:t>
            </a:r>
            <a:r>
              <a:rPr lang="el-GR" sz="1800" dirty="0" err="1"/>
              <a:t>ηχοχρώματα</a:t>
            </a:r>
            <a:r>
              <a:rPr lang="el-GR" sz="1800" dirty="0"/>
              <a:t>. </a:t>
            </a:r>
            <a:r>
              <a:rPr lang="el-GR" sz="1800" b="1" dirty="0"/>
              <a:t>Σε </a:t>
            </a:r>
            <a:r>
              <a:rPr lang="el-GR" sz="1800" b="1" dirty="0" err="1"/>
              <a:t>αυτο</a:t>
            </a:r>
            <a:r>
              <a:rPr lang="el-GR" sz="1800" b="1" dirty="0"/>
              <a:t>́ το </a:t>
            </a:r>
            <a:r>
              <a:rPr lang="el-GR" sz="1800" b="1" dirty="0" err="1"/>
              <a:t>νέο</a:t>
            </a:r>
            <a:r>
              <a:rPr lang="el-GR" sz="1800" b="1" dirty="0"/>
              <a:t> </a:t>
            </a:r>
            <a:r>
              <a:rPr lang="el-GR" sz="1800" b="1" dirty="0" err="1"/>
              <a:t>ηλεκτρονικο</a:t>
            </a:r>
            <a:r>
              <a:rPr lang="el-GR" sz="1800" b="1" dirty="0"/>
              <a:t>́ </a:t>
            </a:r>
            <a:r>
              <a:rPr lang="el-GR" sz="1800" b="1" dirty="0" err="1"/>
              <a:t>μέσο</a:t>
            </a:r>
            <a:r>
              <a:rPr lang="el-GR" sz="1800" b="1" dirty="0"/>
              <a:t> οι </a:t>
            </a:r>
            <a:r>
              <a:rPr lang="el-GR" sz="1800" b="1" dirty="0" err="1"/>
              <a:t>ηχοχρωματικές</a:t>
            </a:r>
            <a:r>
              <a:rPr lang="el-GR" sz="1800" b="1" dirty="0"/>
              <a:t> και </a:t>
            </a:r>
            <a:r>
              <a:rPr lang="el-GR" sz="1800" b="1" dirty="0" err="1"/>
              <a:t>χωρικές</a:t>
            </a:r>
            <a:r>
              <a:rPr lang="el-GR" sz="1800" b="1" dirty="0"/>
              <a:t> </a:t>
            </a:r>
            <a:r>
              <a:rPr lang="el-GR" sz="1800" b="1" dirty="0" err="1"/>
              <a:t>διαστάσεις</a:t>
            </a:r>
            <a:r>
              <a:rPr lang="el-GR" sz="1800" b="1" dirty="0"/>
              <a:t> της </a:t>
            </a:r>
            <a:r>
              <a:rPr lang="el-GR" sz="1800" b="1" dirty="0" err="1"/>
              <a:t>σύνθεσης</a:t>
            </a:r>
            <a:r>
              <a:rPr lang="el-GR" sz="1800" b="1" dirty="0"/>
              <a:t> θα </a:t>
            </a:r>
            <a:r>
              <a:rPr lang="el-GR" sz="1800" b="1" dirty="0" err="1"/>
              <a:t>ελέγχονταν</a:t>
            </a:r>
            <a:r>
              <a:rPr lang="el-GR" sz="1800" b="1" dirty="0"/>
              <a:t> </a:t>
            </a:r>
            <a:r>
              <a:rPr lang="el-GR" sz="1800" b="1" dirty="0" err="1"/>
              <a:t>απο</a:t>
            </a:r>
            <a:r>
              <a:rPr lang="el-GR" sz="1800" b="1" dirty="0"/>
              <a:t>́ </a:t>
            </a:r>
            <a:r>
              <a:rPr lang="el-GR" sz="1800" b="1" dirty="0" err="1"/>
              <a:t>σειραϊκές</a:t>
            </a:r>
            <a:r>
              <a:rPr lang="el-GR" sz="1800" b="1" dirty="0"/>
              <a:t> </a:t>
            </a:r>
            <a:r>
              <a:rPr lang="el-GR" sz="1800" b="1" dirty="0" err="1"/>
              <a:t>διαδικασίες</a:t>
            </a:r>
            <a:r>
              <a:rPr lang="el-GR" sz="1800" b="1" dirty="0"/>
              <a:t> </a:t>
            </a:r>
            <a:r>
              <a:rPr lang="el-GR" sz="1800" dirty="0"/>
              <a:t>σε </a:t>
            </a:r>
            <a:r>
              <a:rPr lang="el-GR" sz="1800" dirty="0" err="1"/>
              <a:t>ασυνήθιστα</a:t>
            </a:r>
            <a:r>
              <a:rPr lang="el-GR" sz="1800" dirty="0"/>
              <a:t> </a:t>
            </a:r>
            <a:r>
              <a:rPr lang="el-GR" sz="1800" dirty="0" err="1"/>
              <a:t>μεγάλο</a:t>
            </a:r>
            <a:r>
              <a:rPr lang="el-GR" sz="1800" dirty="0"/>
              <a:t> </a:t>
            </a:r>
            <a:r>
              <a:rPr lang="el-GR" sz="1800" dirty="0" err="1"/>
              <a:t>βαθμο</a:t>
            </a:r>
            <a:r>
              <a:rPr lang="el-GR" sz="1800" dirty="0"/>
              <a:t>́. Τα </a:t>
            </a:r>
            <a:r>
              <a:rPr lang="el-GR" sz="1800" dirty="0" err="1"/>
              <a:t>πρώιμα</a:t>
            </a:r>
            <a:r>
              <a:rPr lang="el-GR" sz="1800" dirty="0"/>
              <a:t> </a:t>
            </a:r>
            <a:r>
              <a:rPr lang="el-GR" sz="1800" dirty="0" err="1"/>
              <a:t>ηλεκτρονικα</a:t>
            </a:r>
            <a:r>
              <a:rPr lang="el-GR" sz="1800" dirty="0"/>
              <a:t>́ </a:t>
            </a:r>
            <a:r>
              <a:rPr lang="el-GR" sz="1800" dirty="0" err="1"/>
              <a:t>έργα</a:t>
            </a:r>
            <a:r>
              <a:rPr lang="el-GR" sz="1800" dirty="0"/>
              <a:t> του </a:t>
            </a:r>
            <a:r>
              <a:rPr lang="el-GR" sz="1800" dirty="0" err="1"/>
              <a:t>Stockhausen's</a:t>
            </a:r>
            <a:r>
              <a:rPr lang="el-GR" sz="1800" dirty="0"/>
              <a:t>, </a:t>
            </a:r>
            <a:r>
              <a:rPr lang="el-GR" sz="1800" b="1" i="1" dirty="0" err="1"/>
              <a:t>Studie</a:t>
            </a:r>
            <a:r>
              <a:rPr lang="el-GR" sz="1800" b="1" i="1" dirty="0"/>
              <a:t> 1 </a:t>
            </a:r>
            <a:r>
              <a:rPr lang="el-GR" sz="1800" b="1" dirty="0"/>
              <a:t>και </a:t>
            </a:r>
            <a:r>
              <a:rPr lang="el-GR" sz="1800" b="1" i="1" dirty="0" err="1"/>
              <a:t>Studie</a:t>
            </a:r>
            <a:r>
              <a:rPr lang="el-GR" sz="1800" b="1" i="1" dirty="0"/>
              <a:t> 2</a:t>
            </a:r>
            <a:r>
              <a:rPr lang="el-GR" sz="1800" dirty="0"/>
              <a:t>, </a:t>
            </a:r>
            <a:r>
              <a:rPr lang="el-GR" sz="1800" b="1" dirty="0" err="1"/>
              <a:t>χρησιμοποιούν</a:t>
            </a:r>
            <a:r>
              <a:rPr lang="el-GR" sz="1800" b="1" dirty="0"/>
              <a:t> </a:t>
            </a:r>
            <a:r>
              <a:rPr lang="el-GR" sz="1800" b="1" dirty="0" err="1"/>
              <a:t>σειραϊκές</a:t>
            </a:r>
            <a:r>
              <a:rPr lang="el-GR" sz="1800" b="1" dirty="0"/>
              <a:t> </a:t>
            </a:r>
            <a:r>
              <a:rPr lang="el-GR" sz="1800" b="1" dirty="0" err="1"/>
              <a:t>διαδικασίες</a:t>
            </a:r>
            <a:r>
              <a:rPr lang="el-GR" sz="1800" b="1" dirty="0"/>
              <a:t> </a:t>
            </a:r>
            <a:r>
              <a:rPr lang="el-GR" sz="1800" dirty="0"/>
              <a:t>για να </a:t>
            </a:r>
            <a:r>
              <a:rPr lang="el-GR" sz="1800" dirty="0" err="1"/>
              <a:t>ελέγξουν</a:t>
            </a:r>
            <a:r>
              <a:rPr lang="el-GR" sz="1800" dirty="0"/>
              <a:t> το </a:t>
            </a:r>
            <a:r>
              <a:rPr lang="el-GR" sz="1800" dirty="0" err="1"/>
              <a:t>ηχόχρωμα</a:t>
            </a:r>
            <a:r>
              <a:rPr lang="el-GR" sz="1800" dirty="0"/>
              <a:t> και τις </a:t>
            </a:r>
            <a:r>
              <a:rPr lang="el-GR" sz="1800" dirty="0" err="1"/>
              <a:t>ηχοχρωματικές</a:t>
            </a:r>
            <a:r>
              <a:rPr lang="el-GR" sz="1800" dirty="0"/>
              <a:t> </a:t>
            </a:r>
            <a:r>
              <a:rPr lang="el-GR" sz="1800" dirty="0" err="1"/>
              <a:t>μετεξελίξεις</a:t>
            </a:r>
            <a:r>
              <a:rPr lang="el-GR" sz="1800" dirty="0"/>
              <a:t>. Στο </a:t>
            </a:r>
            <a:r>
              <a:rPr lang="el-GR" sz="1800" dirty="0" err="1"/>
              <a:t>έργο</a:t>
            </a:r>
            <a:r>
              <a:rPr lang="el-GR" sz="1800" dirty="0"/>
              <a:t> </a:t>
            </a:r>
            <a:r>
              <a:rPr lang="el-GR" sz="1800" b="1" i="1" dirty="0" err="1"/>
              <a:t>Studie</a:t>
            </a:r>
            <a:r>
              <a:rPr lang="el-GR" sz="1800" b="1" i="1" dirty="0"/>
              <a:t> 2 </a:t>
            </a:r>
            <a:r>
              <a:rPr lang="el-GR" sz="1800" b="1" dirty="0"/>
              <a:t>ο </a:t>
            </a:r>
            <a:r>
              <a:rPr lang="el-GR" sz="1800" b="1" dirty="0" err="1"/>
              <a:t>Stockhausen</a:t>
            </a:r>
            <a:r>
              <a:rPr lang="el-GR" sz="1800" b="1" dirty="0"/>
              <a:t> </a:t>
            </a:r>
            <a:r>
              <a:rPr lang="el-GR" sz="1800" b="1" dirty="0" err="1"/>
              <a:t>υιοθέτησε</a:t>
            </a:r>
            <a:r>
              <a:rPr lang="el-GR" sz="1800" b="1" dirty="0"/>
              <a:t> </a:t>
            </a:r>
            <a:r>
              <a:rPr lang="el-GR" sz="1800" b="1" dirty="0" err="1"/>
              <a:t>σειραϊκές</a:t>
            </a:r>
            <a:r>
              <a:rPr lang="el-GR" sz="1800" b="1" dirty="0"/>
              <a:t> </a:t>
            </a:r>
            <a:r>
              <a:rPr lang="el-GR" sz="1800" b="1" dirty="0" err="1"/>
              <a:t>τεχνικές</a:t>
            </a:r>
            <a:r>
              <a:rPr lang="el-GR" sz="1800" b="1" dirty="0"/>
              <a:t> για να </a:t>
            </a:r>
            <a:r>
              <a:rPr lang="el-GR" sz="1800" b="1" dirty="0" err="1"/>
              <a:t>ελέγξει</a:t>
            </a:r>
            <a:r>
              <a:rPr lang="el-GR" sz="1800" b="1" dirty="0"/>
              <a:t> τη </a:t>
            </a:r>
            <a:r>
              <a:rPr lang="el-GR" sz="1800" b="1" dirty="0" err="1"/>
              <a:t>διευθέτηση</a:t>
            </a:r>
            <a:r>
              <a:rPr lang="el-GR" sz="1800" b="1" dirty="0"/>
              <a:t> του </a:t>
            </a:r>
            <a:r>
              <a:rPr lang="el-GR" sz="1800" b="1" dirty="0" err="1"/>
              <a:t>ηχοχρώματος</a:t>
            </a:r>
            <a:r>
              <a:rPr lang="el-GR" sz="1800" b="1" dirty="0"/>
              <a:t> στο </a:t>
            </a:r>
            <a:r>
              <a:rPr lang="el-GR" sz="1800" b="1" dirty="0" err="1"/>
              <a:t>χώρο</a:t>
            </a:r>
            <a:r>
              <a:rPr lang="el-GR" sz="1800" dirty="0"/>
              <a:t>. </a:t>
            </a:r>
            <a:r>
              <a:rPr lang="el-GR" sz="1800" b="1" dirty="0"/>
              <a:t>Η </a:t>
            </a:r>
            <a:r>
              <a:rPr lang="el-GR" sz="1800" b="1" dirty="0" err="1"/>
              <a:t>αντίχηση</a:t>
            </a:r>
            <a:r>
              <a:rPr lang="el-GR" sz="1800" b="1" dirty="0"/>
              <a:t> </a:t>
            </a:r>
            <a:r>
              <a:rPr lang="el-GR" sz="1800" b="1" dirty="0" err="1"/>
              <a:t>χρησιμοποιήθηκε</a:t>
            </a:r>
            <a:r>
              <a:rPr lang="el-GR" sz="1800" b="1" dirty="0"/>
              <a:t> σαν </a:t>
            </a:r>
            <a:r>
              <a:rPr lang="el-GR" sz="1800" b="1" dirty="0" err="1"/>
              <a:t>εγγενές</a:t>
            </a:r>
            <a:r>
              <a:rPr lang="el-GR" sz="1800" b="1" dirty="0"/>
              <a:t> </a:t>
            </a:r>
            <a:r>
              <a:rPr lang="el-GR" sz="1800" b="1" dirty="0" err="1"/>
              <a:t>δομικο</a:t>
            </a:r>
            <a:r>
              <a:rPr lang="el-GR" sz="1800" b="1" dirty="0"/>
              <a:t>́ </a:t>
            </a:r>
            <a:r>
              <a:rPr lang="el-GR" sz="1800" b="1" dirty="0" err="1"/>
              <a:t>στοιχείο</a:t>
            </a:r>
            <a:r>
              <a:rPr lang="el-GR" sz="1800" b="1" dirty="0"/>
              <a:t> του </a:t>
            </a:r>
            <a:r>
              <a:rPr lang="el-GR" sz="1800" b="1" dirty="0" err="1"/>
              <a:t>ηχοχρώματος</a:t>
            </a:r>
            <a:r>
              <a:rPr lang="el-GR" sz="1800" b="1" dirty="0"/>
              <a:t> και </a:t>
            </a:r>
            <a:r>
              <a:rPr lang="el-GR" sz="1800" b="1" dirty="0" err="1"/>
              <a:t>έτσι</a:t>
            </a:r>
            <a:r>
              <a:rPr lang="el-GR" sz="1800" b="1" dirty="0"/>
              <a:t> </a:t>
            </a:r>
            <a:r>
              <a:rPr lang="el-GR" sz="1800" b="1" dirty="0" err="1"/>
              <a:t>μπορούσε</a:t>
            </a:r>
            <a:r>
              <a:rPr lang="el-GR" sz="1800" b="1" dirty="0"/>
              <a:t> να </a:t>
            </a:r>
            <a:r>
              <a:rPr lang="el-GR" sz="1800" b="1" dirty="0" err="1"/>
              <a:t>τεθει</a:t>
            </a:r>
            <a:r>
              <a:rPr lang="el-GR" sz="1800" b="1" dirty="0"/>
              <a:t>́ </a:t>
            </a:r>
            <a:r>
              <a:rPr lang="el-GR" sz="1800" b="1" dirty="0" err="1"/>
              <a:t>υπο</a:t>
            </a:r>
            <a:r>
              <a:rPr lang="el-GR" sz="1800" b="1" dirty="0"/>
              <a:t>́ </a:t>
            </a:r>
            <a:r>
              <a:rPr lang="el-GR" sz="1800" b="1" dirty="0" err="1"/>
              <a:t>σειραϊκο</a:t>
            </a:r>
            <a:r>
              <a:rPr lang="el-GR" sz="1800" b="1" dirty="0"/>
              <a:t>́ </a:t>
            </a:r>
            <a:r>
              <a:rPr lang="el-GR" sz="1800" b="1" dirty="0" err="1"/>
              <a:t>έλεγχο</a:t>
            </a:r>
            <a:r>
              <a:rPr lang="el-GR" sz="1800" b="1" dirty="0"/>
              <a:t> </a:t>
            </a:r>
            <a:r>
              <a:rPr lang="el-GR" sz="1800" b="1" dirty="0" err="1"/>
              <a:t>παρόμοιο</a:t>
            </a:r>
            <a:r>
              <a:rPr lang="el-GR" sz="1800" b="1" dirty="0"/>
              <a:t> με </a:t>
            </a:r>
            <a:r>
              <a:rPr lang="el-GR" sz="1800" b="1" dirty="0" err="1"/>
              <a:t>αυτόν</a:t>
            </a:r>
            <a:r>
              <a:rPr lang="el-GR" sz="1800" b="1" dirty="0"/>
              <a:t> που </a:t>
            </a:r>
            <a:r>
              <a:rPr lang="el-GR" sz="1800" b="1" dirty="0" err="1"/>
              <a:t>εφαρμοζόταν</a:t>
            </a:r>
            <a:r>
              <a:rPr lang="el-GR" sz="1800" b="1" dirty="0"/>
              <a:t> σε </a:t>
            </a:r>
            <a:r>
              <a:rPr lang="el-GR" sz="1800" b="1" dirty="0" err="1"/>
              <a:t>οποιαδήποτε</a:t>
            </a:r>
            <a:r>
              <a:rPr lang="el-GR" sz="1800" b="1" dirty="0"/>
              <a:t> </a:t>
            </a:r>
            <a:r>
              <a:rPr lang="el-GR" sz="1800" b="1" dirty="0" err="1"/>
              <a:t>άλλη</a:t>
            </a:r>
            <a:r>
              <a:rPr lang="el-GR" sz="1800" b="1" dirty="0"/>
              <a:t> </a:t>
            </a:r>
            <a:r>
              <a:rPr lang="el-GR" sz="1800" b="1" dirty="0" err="1"/>
              <a:t>παράμετρο</a:t>
            </a:r>
            <a:r>
              <a:rPr lang="el-GR" sz="1800" dirty="0"/>
              <a:t>. </a:t>
            </a:r>
            <a:r>
              <a:rPr lang="el-GR" sz="1800" dirty="0" err="1"/>
              <a:t>Εντούτοις</a:t>
            </a:r>
            <a:r>
              <a:rPr lang="el-GR" sz="1800" dirty="0"/>
              <a:t>, η </a:t>
            </a:r>
            <a:r>
              <a:rPr lang="el-GR" sz="1800" dirty="0" err="1"/>
              <a:t>προσπάθεια</a:t>
            </a:r>
            <a:r>
              <a:rPr lang="el-GR" sz="1800" dirty="0"/>
              <a:t> για τα </a:t>
            </a:r>
            <a:r>
              <a:rPr lang="el-GR" sz="1800" dirty="0" err="1"/>
              <a:t>δημιουργία</a:t>
            </a:r>
            <a:r>
              <a:rPr lang="el-GR" sz="1800" dirty="0"/>
              <a:t> </a:t>
            </a:r>
            <a:r>
              <a:rPr lang="el-GR" sz="1800" dirty="0" err="1"/>
              <a:t>εντελώς</a:t>
            </a:r>
            <a:r>
              <a:rPr lang="el-GR" sz="1800" dirty="0"/>
              <a:t> </a:t>
            </a:r>
            <a:r>
              <a:rPr lang="el-GR" sz="1800" dirty="0" err="1"/>
              <a:t>νέων</a:t>
            </a:r>
            <a:r>
              <a:rPr lang="el-GR" sz="1800" dirty="0"/>
              <a:t> </a:t>
            </a:r>
            <a:r>
              <a:rPr lang="el-GR" sz="1800" dirty="0" err="1"/>
              <a:t>ηχοχρωμάτων</a:t>
            </a:r>
            <a:r>
              <a:rPr lang="el-GR" sz="1800" dirty="0"/>
              <a:t> </a:t>
            </a:r>
            <a:r>
              <a:rPr lang="el-GR" sz="1800" dirty="0" err="1"/>
              <a:t>ήταν</a:t>
            </a:r>
            <a:r>
              <a:rPr lang="el-GR" sz="1800" dirty="0"/>
              <a:t> </a:t>
            </a:r>
            <a:r>
              <a:rPr lang="el-GR" sz="1800" dirty="0" err="1"/>
              <a:t>επίσης</a:t>
            </a:r>
            <a:r>
              <a:rPr lang="el-GR" sz="1800" dirty="0"/>
              <a:t> μια </a:t>
            </a:r>
            <a:r>
              <a:rPr lang="el-GR" sz="1800" dirty="0" err="1"/>
              <a:t>αποτυχία</a:t>
            </a:r>
            <a:r>
              <a:rPr lang="el-GR" sz="1800" dirty="0"/>
              <a:t>. Ο </a:t>
            </a:r>
            <a:r>
              <a:rPr lang="el-GR" sz="1800" dirty="0" err="1"/>
              <a:t>ηχητικός</a:t>
            </a:r>
            <a:r>
              <a:rPr lang="el-GR" sz="1800" dirty="0"/>
              <a:t> </a:t>
            </a:r>
            <a:r>
              <a:rPr lang="el-GR" sz="1800" dirty="0" err="1"/>
              <a:t>κόσμος</a:t>
            </a:r>
            <a:r>
              <a:rPr lang="el-GR" sz="1800" dirty="0"/>
              <a:t> των </a:t>
            </a:r>
            <a:r>
              <a:rPr lang="el-GR" sz="1800" dirty="0" err="1"/>
              <a:t>πρώτων</a:t>
            </a:r>
            <a:r>
              <a:rPr lang="el-GR" sz="1800" dirty="0"/>
              <a:t> </a:t>
            </a:r>
            <a:r>
              <a:rPr lang="el-GR" sz="1800" dirty="0" err="1"/>
              <a:t>ηλεκτρονικών</a:t>
            </a:r>
            <a:r>
              <a:rPr lang="el-GR" sz="1800" dirty="0"/>
              <a:t> </a:t>
            </a:r>
            <a:r>
              <a:rPr lang="el-GR" sz="1800" dirty="0" err="1"/>
              <a:t>Σπουδών</a:t>
            </a:r>
            <a:r>
              <a:rPr lang="el-GR" sz="1800" dirty="0"/>
              <a:t> του </a:t>
            </a:r>
            <a:r>
              <a:rPr lang="el-GR" sz="1800" dirty="0" err="1"/>
              <a:t>Stockhausen</a:t>
            </a:r>
            <a:r>
              <a:rPr lang="el-GR" sz="1800" dirty="0"/>
              <a:t> </a:t>
            </a:r>
            <a:r>
              <a:rPr lang="el-GR" sz="1800" dirty="0" err="1"/>
              <a:t>συσχετίστηκε</a:t>
            </a:r>
            <a:r>
              <a:rPr lang="el-GR" sz="1800" dirty="0"/>
              <a:t> σε </a:t>
            </a:r>
            <a:r>
              <a:rPr lang="el-GR" sz="1800" dirty="0" err="1"/>
              <a:t>μεγάλο</a:t>
            </a:r>
            <a:r>
              <a:rPr lang="el-GR" sz="1800" dirty="0"/>
              <a:t> </a:t>
            </a:r>
            <a:r>
              <a:rPr lang="el-GR" sz="1800" dirty="0" err="1"/>
              <a:t>βαθμο</a:t>
            </a:r>
            <a:r>
              <a:rPr lang="el-GR" sz="1800" dirty="0"/>
              <a:t>́ με </a:t>
            </a:r>
            <a:r>
              <a:rPr lang="el-GR" sz="1800" dirty="0" err="1"/>
              <a:t>κωδωνοειδη</a:t>
            </a:r>
            <a:r>
              <a:rPr lang="el-GR" sz="1800" dirty="0"/>
              <a:t>́ </a:t>
            </a:r>
            <a:r>
              <a:rPr lang="el-GR" sz="1800" dirty="0" err="1"/>
              <a:t>ηχοχρώματα</a:t>
            </a:r>
            <a:r>
              <a:rPr lang="el-GR" sz="1800" dirty="0"/>
              <a:t>. </a:t>
            </a:r>
            <a:endParaRPr lang="el-GR" sz="1800" dirty="0" smtClean="0">
              <a:effectLst/>
            </a:endParaRPr>
          </a:p>
          <a:p>
            <a:endParaRPr lang="en-US" sz="1800" dirty="0"/>
          </a:p>
        </p:txBody>
      </p:sp>
    </p:spTree>
    <p:extLst>
      <p:ext uri="{BB962C8B-B14F-4D97-AF65-F5344CB8AC3E}">
        <p14:creationId xmlns:p14="http://schemas.microsoft.com/office/powerpoint/2010/main" val="4665148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l-GR" dirty="0"/>
              <a:t>Το </a:t>
            </a:r>
            <a:r>
              <a:rPr lang="el-GR" b="1" i="1" dirty="0" err="1"/>
              <a:t>Gesang</a:t>
            </a:r>
            <a:r>
              <a:rPr lang="el-GR" b="1" i="1" dirty="0"/>
              <a:t> </a:t>
            </a:r>
            <a:r>
              <a:rPr lang="el-GR" b="1" i="1" dirty="0" err="1"/>
              <a:t>der</a:t>
            </a:r>
            <a:r>
              <a:rPr lang="el-GR" b="1" i="1" dirty="0"/>
              <a:t> </a:t>
            </a:r>
            <a:r>
              <a:rPr lang="el-GR" b="1" i="1" dirty="0" err="1"/>
              <a:t>Jünglinge</a:t>
            </a:r>
            <a:r>
              <a:rPr lang="el-GR" b="1" i="1" dirty="0"/>
              <a:t> </a:t>
            </a:r>
            <a:r>
              <a:rPr lang="el-GR" dirty="0"/>
              <a:t>του </a:t>
            </a:r>
            <a:r>
              <a:rPr lang="el-GR" dirty="0" err="1"/>
              <a:t>Stockhausen</a:t>
            </a:r>
            <a:r>
              <a:rPr lang="el-GR" dirty="0"/>
              <a:t> (1955-56), που </a:t>
            </a:r>
            <a:r>
              <a:rPr lang="el-GR" dirty="0" err="1"/>
              <a:t>οδήγησε</a:t>
            </a:r>
            <a:r>
              <a:rPr lang="el-GR" dirty="0"/>
              <a:t> </a:t>
            </a:r>
            <a:r>
              <a:rPr lang="el-GR" dirty="0" err="1"/>
              <a:t>περίπου</a:t>
            </a:r>
            <a:r>
              <a:rPr lang="el-GR" dirty="0"/>
              <a:t> 4 </a:t>
            </a:r>
            <a:r>
              <a:rPr lang="el-GR" dirty="0" err="1"/>
              <a:t>χρόνια</a:t>
            </a:r>
            <a:r>
              <a:rPr lang="el-GR" dirty="0"/>
              <a:t> </a:t>
            </a:r>
            <a:r>
              <a:rPr lang="el-GR" dirty="0" err="1"/>
              <a:t>αργότερα</a:t>
            </a:r>
            <a:r>
              <a:rPr lang="el-GR" dirty="0"/>
              <a:t> στη </a:t>
            </a:r>
            <a:r>
              <a:rPr lang="el-GR" dirty="0" err="1"/>
              <a:t>σύλληψη</a:t>
            </a:r>
            <a:r>
              <a:rPr lang="el-GR" dirty="0"/>
              <a:t> της </a:t>
            </a:r>
            <a:r>
              <a:rPr lang="el-GR" dirty="0" err="1"/>
              <a:t>σχολής</a:t>
            </a:r>
            <a:r>
              <a:rPr lang="el-GR" dirty="0"/>
              <a:t> του </a:t>
            </a:r>
            <a:r>
              <a:rPr lang="el-GR" dirty="0" err="1"/>
              <a:t>Darmstadt</a:t>
            </a:r>
            <a:r>
              <a:rPr lang="el-GR" dirty="0"/>
              <a:t>, </a:t>
            </a:r>
            <a:r>
              <a:rPr lang="el-GR" dirty="0" err="1"/>
              <a:t>αποτελει</a:t>
            </a:r>
            <a:r>
              <a:rPr lang="el-GR" dirty="0"/>
              <a:t>́ </a:t>
            </a:r>
            <a:r>
              <a:rPr lang="el-GR" dirty="0" err="1"/>
              <a:t>έργο</a:t>
            </a:r>
            <a:r>
              <a:rPr lang="el-GR" dirty="0"/>
              <a:t>- </a:t>
            </a:r>
            <a:r>
              <a:rPr lang="el-GR" dirty="0" err="1"/>
              <a:t>σταθμο</a:t>
            </a:r>
            <a:r>
              <a:rPr lang="el-GR" dirty="0"/>
              <a:t>́ στο </a:t>
            </a:r>
            <a:r>
              <a:rPr lang="el-GR" dirty="0" err="1"/>
              <a:t>ηλεκτρακουστικο</a:t>
            </a:r>
            <a:r>
              <a:rPr lang="el-GR" dirty="0"/>
              <a:t>́ </a:t>
            </a:r>
            <a:r>
              <a:rPr lang="el-GR" dirty="0" err="1"/>
              <a:t>ρεπερτόριο</a:t>
            </a:r>
            <a:r>
              <a:rPr lang="el-GR" dirty="0"/>
              <a:t>. </a:t>
            </a:r>
            <a:r>
              <a:rPr lang="el-GR" dirty="0" err="1"/>
              <a:t>Κατάφερε</a:t>
            </a:r>
            <a:r>
              <a:rPr lang="el-GR" dirty="0"/>
              <a:t> να </a:t>
            </a:r>
            <a:r>
              <a:rPr lang="el-GR" b="1" dirty="0" err="1"/>
              <a:t>αναμίξει</a:t>
            </a:r>
            <a:r>
              <a:rPr lang="el-GR" b="1" dirty="0"/>
              <a:t> τη </a:t>
            </a:r>
            <a:r>
              <a:rPr lang="el-GR" b="1" dirty="0" err="1"/>
              <a:t>διάκριση</a:t>
            </a:r>
            <a:r>
              <a:rPr lang="el-GR" b="1" dirty="0"/>
              <a:t> </a:t>
            </a:r>
            <a:r>
              <a:rPr lang="el-GR" b="1" dirty="0" err="1"/>
              <a:t>μεταξυ</a:t>
            </a:r>
            <a:r>
              <a:rPr lang="el-GR" b="1" dirty="0"/>
              <a:t>́ </a:t>
            </a:r>
            <a:r>
              <a:rPr lang="el-GR" b="1" i="1" dirty="0" err="1"/>
              <a:t>Musique</a:t>
            </a:r>
            <a:r>
              <a:rPr lang="el-GR" b="1" i="1" dirty="0"/>
              <a:t> </a:t>
            </a:r>
            <a:r>
              <a:rPr lang="el-GR" b="1" i="1" dirty="0" err="1"/>
              <a:t>concrète</a:t>
            </a:r>
            <a:r>
              <a:rPr lang="el-GR" b="1" i="1" dirty="0"/>
              <a:t> </a:t>
            </a:r>
            <a:r>
              <a:rPr lang="el-GR" b="1" dirty="0"/>
              <a:t>και </a:t>
            </a:r>
            <a:r>
              <a:rPr lang="el-GR" b="1" i="1" dirty="0" err="1"/>
              <a:t>Elektronische</a:t>
            </a:r>
            <a:r>
              <a:rPr lang="el-GR" b="1" i="1" dirty="0"/>
              <a:t> </a:t>
            </a:r>
            <a:r>
              <a:rPr lang="el-GR" b="1" i="1" dirty="0" err="1"/>
              <a:t>Musik</a:t>
            </a:r>
            <a:r>
              <a:rPr lang="el-GR" b="1" i="1" dirty="0"/>
              <a:t> </a:t>
            </a:r>
            <a:r>
              <a:rPr lang="el-GR" dirty="0" err="1"/>
              <a:t>ενσωματώνοντας</a:t>
            </a:r>
            <a:r>
              <a:rPr lang="el-GR" dirty="0"/>
              <a:t> το </a:t>
            </a:r>
            <a:r>
              <a:rPr lang="el-GR" dirty="0" err="1"/>
              <a:t>φυσικο</a:t>
            </a:r>
            <a:r>
              <a:rPr lang="el-GR" dirty="0"/>
              <a:t>́ </a:t>
            </a:r>
            <a:r>
              <a:rPr lang="el-GR" dirty="0" err="1"/>
              <a:t>ήχο</a:t>
            </a:r>
            <a:r>
              <a:rPr lang="el-GR" dirty="0"/>
              <a:t> της </a:t>
            </a:r>
            <a:r>
              <a:rPr lang="el-GR" dirty="0" err="1"/>
              <a:t>φωνής</a:t>
            </a:r>
            <a:r>
              <a:rPr lang="el-GR" dirty="0"/>
              <a:t> </a:t>
            </a:r>
            <a:r>
              <a:rPr lang="el-GR" dirty="0" err="1"/>
              <a:t>ενός</a:t>
            </a:r>
            <a:r>
              <a:rPr lang="el-GR" dirty="0"/>
              <a:t> </a:t>
            </a:r>
            <a:r>
              <a:rPr lang="el-GR" dirty="0" err="1"/>
              <a:t>παιδιου</a:t>
            </a:r>
            <a:r>
              <a:rPr lang="el-GR" dirty="0"/>
              <a:t>́ στο </a:t>
            </a:r>
            <a:r>
              <a:rPr lang="el-GR" dirty="0" err="1"/>
              <a:t>πλαίσιο</a:t>
            </a:r>
            <a:r>
              <a:rPr lang="el-GR" dirty="0"/>
              <a:t> των </a:t>
            </a:r>
            <a:r>
              <a:rPr lang="el-GR" dirty="0" err="1"/>
              <a:t>καθαρα</a:t>
            </a:r>
            <a:r>
              <a:rPr lang="el-GR" dirty="0"/>
              <a:t>́ </a:t>
            </a:r>
            <a:r>
              <a:rPr lang="el-GR" dirty="0" err="1"/>
              <a:t>συνθετικών</a:t>
            </a:r>
            <a:r>
              <a:rPr lang="el-GR" dirty="0"/>
              <a:t> </a:t>
            </a:r>
            <a:r>
              <a:rPr lang="el-GR" dirty="0" err="1"/>
              <a:t>υλικών</a:t>
            </a:r>
            <a:r>
              <a:rPr lang="el-GR" dirty="0"/>
              <a:t>. Παρ’ </a:t>
            </a:r>
            <a:r>
              <a:rPr lang="el-GR" dirty="0" err="1"/>
              <a:t>όλα</a:t>
            </a:r>
            <a:r>
              <a:rPr lang="el-GR" dirty="0"/>
              <a:t> </a:t>
            </a:r>
            <a:r>
              <a:rPr lang="el-GR" dirty="0" err="1"/>
              <a:t>αυτα</a:t>
            </a:r>
            <a:r>
              <a:rPr lang="el-GR" dirty="0"/>
              <a:t>́, </a:t>
            </a:r>
            <a:r>
              <a:rPr lang="el-GR" dirty="0" err="1"/>
              <a:t>όπως</a:t>
            </a:r>
            <a:r>
              <a:rPr lang="el-GR" dirty="0"/>
              <a:t> </a:t>
            </a:r>
            <a:r>
              <a:rPr lang="el-GR" dirty="0" err="1"/>
              <a:t>σωστα</a:t>
            </a:r>
            <a:r>
              <a:rPr lang="el-GR" dirty="0"/>
              <a:t>́ </a:t>
            </a:r>
            <a:r>
              <a:rPr lang="el-GR" dirty="0" err="1"/>
              <a:t>καταδεικνύει</a:t>
            </a:r>
            <a:r>
              <a:rPr lang="el-GR" dirty="0"/>
              <a:t> ο </a:t>
            </a:r>
            <a:r>
              <a:rPr lang="el-GR" dirty="0" err="1"/>
              <a:t>Emmerson</a:t>
            </a:r>
            <a:r>
              <a:rPr lang="el-GR" dirty="0"/>
              <a:t> (1981), η </a:t>
            </a:r>
            <a:r>
              <a:rPr lang="el-GR" dirty="0" err="1"/>
              <a:t>σημασία</a:t>
            </a:r>
            <a:r>
              <a:rPr lang="el-GR" dirty="0"/>
              <a:t> του </a:t>
            </a:r>
            <a:r>
              <a:rPr lang="el-GR" i="1" dirty="0" err="1"/>
              <a:t>Gesang</a:t>
            </a:r>
            <a:r>
              <a:rPr lang="el-GR" i="1" dirty="0"/>
              <a:t> </a:t>
            </a:r>
            <a:r>
              <a:rPr lang="el-GR" i="1" dirty="0" err="1"/>
              <a:t>der</a:t>
            </a:r>
            <a:r>
              <a:rPr lang="el-GR" i="1" dirty="0"/>
              <a:t> </a:t>
            </a:r>
            <a:r>
              <a:rPr lang="el-GR" i="1" dirty="0" err="1"/>
              <a:t>Jünglinge</a:t>
            </a:r>
            <a:r>
              <a:rPr lang="el-GR" i="1" dirty="0"/>
              <a:t> </a:t>
            </a:r>
            <a:r>
              <a:rPr lang="el-GR" dirty="0" err="1"/>
              <a:t>παρεξηγήθηκε</a:t>
            </a:r>
            <a:r>
              <a:rPr lang="el-GR" dirty="0"/>
              <a:t>. Η </a:t>
            </a:r>
            <a:r>
              <a:rPr lang="el-GR" dirty="0" err="1"/>
              <a:t>γενικη</a:t>
            </a:r>
            <a:r>
              <a:rPr lang="el-GR" dirty="0"/>
              <a:t>́ </a:t>
            </a:r>
            <a:r>
              <a:rPr lang="el-GR" dirty="0" err="1"/>
              <a:t>άποψη</a:t>
            </a:r>
            <a:r>
              <a:rPr lang="el-GR" dirty="0"/>
              <a:t> </a:t>
            </a:r>
            <a:r>
              <a:rPr lang="el-GR" dirty="0" err="1"/>
              <a:t>διάφορων</a:t>
            </a:r>
            <a:r>
              <a:rPr lang="el-GR" dirty="0"/>
              <a:t> </a:t>
            </a:r>
            <a:r>
              <a:rPr lang="el-GR" dirty="0" err="1"/>
              <a:t>μελετητών</a:t>
            </a:r>
            <a:r>
              <a:rPr lang="el-GR" dirty="0"/>
              <a:t> </a:t>
            </a:r>
            <a:r>
              <a:rPr lang="el-GR" dirty="0" err="1"/>
              <a:t>είναι</a:t>
            </a:r>
            <a:r>
              <a:rPr lang="el-GR" dirty="0"/>
              <a:t> </a:t>
            </a:r>
            <a:r>
              <a:rPr lang="el-GR" dirty="0" err="1"/>
              <a:t>ότι</a:t>
            </a:r>
            <a:r>
              <a:rPr lang="el-GR" dirty="0"/>
              <a:t> οι </a:t>
            </a:r>
            <a:r>
              <a:rPr lang="el-GR" dirty="0" err="1"/>
              <a:t>σχολές</a:t>
            </a:r>
            <a:r>
              <a:rPr lang="el-GR" dirty="0"/>
              <a:t> της </a:t>
            </a:r>
            <a:r>
              <a:rPr lang="el-GR" dirty="0" err="1"/>
              <a:t>Κολονίας</a:t>
            </a:r>
            <a:r>
              <a:rPr lang="el-GR" dirty="0"/>
              <a:t> και του </a:t>
            </a:r>
            <a:r>
              <a:rPr lang="el-GR" dirty="0" err="1"/>
              <a:t>Παρισιου</a:t>
            </a:r>
            <a:r>
              <a:rPr lang="el-GR" dirty="0"/>
              <a:t>́ </a:t>
            </a:r>
            <a:r>
              <a:rPr lang="el-GR" dirty="0" err="1"/>
              <a:t>συνέκλιναν</a:t>
            </a:r>
            <a:r>
              <a:rPr lang="el-GR" dirty="0"/>
              <a:t> στο </a:t>
            </a:r>
            <a:r>
              <a:rPr lang="el-GR" i="1" dirty="0" err="1"/>
              <a:t>Gesang</a:t>
            </a:r>
            <a:r>
              <a:rPr lang="el-GR" i="1" dirty="0"/>
              <a:t> </a:t>
            </a:r>
            <a:r>
              <a:rPr lang="el-GR" i="1" dirty="0" err="1"/>
              <a:t>der</a:t>
            </a:r>
            <a:r>
              <a:rPr lang="el-GR" i="1" dirty="0"/>
              <a:t> </a:t>
            </a:r>
            <a:r>
              <a:rPr lang="el-GR" i="1" dirty="0" err="1"/>
              <a:t>Jünglinge</a:t>
            </a:r>
            <a:r>
              <a:rPr lang="el-GR" dirty="0"/>
              <a:t>. Η </a:t>
            </a:r>
            <a:r>
              <a:rPr lang="el-GR" dirty="0" err="1"/>
              <a:t>πραγματικότητα</a:t>
            </a:r>
            <a:r>
              <a:rPr lang="el-GR" dirty="0"/>
              <a:t> </a:t>
            </a:r>
            <a:r>
              <a:rPr lang="el-GR" dirty="0" err="1"/>
              <a:t>είναι</a:t>
            </a:r>
            <a:r>
              <a:rPr lang="el-GR" dirty="0"/>
              <a:t> </a:t>
            </a:r>
            <a:r>
              <a:rPr lang="el-GR" dirty="0" err="1"/>
              <a:t>ότι</a:t>
            </a:r>
            <a:r>
              <a:rPr lang="el-GR" dirty="0"/>
              <a:t>, στο </a:t>
            </a:r>
            <a:r>
              <a:rPr lang="el-GR" i="1" dirty="0" err="1"/>
              <a:t>Gesang</a:t>
            </a:r>
            <a:r>
              <a:rPr lang="el-GR" dirty="0"/>
              <a:t>, ο </a:t>
            </a:r>
            <a:r>
              <a:rPr lang="el-GR" dirty="0" err="1"/>
              <a:t>Stockhausen</a:t>
            </a:r>
            <a:r>
              <a:rPr lang="el-GR" dirty="0"/>
              <a:t> </a:t>
            </a:r>
            <a:r>
              <a:rPr lang="el-GR" dirty="0" err="1"/>
              <a:t>ακόμα</a:t>
            </a:r>
            <a:r>
              <a:rPr lang="el-GR" dirty="0"/>
              <a:t> </a:t>
            </a:r>
            <a:r>
              <a:rPr lang="el-GR" dirty="0" err="1"/>
              <a:t>υιοθετούσε</a:t>
            </a:r>
            <a:r>
              <a:rPr lang="el-GR" dirty="0"/>
              <a:t> </a:t>
            </a:r>
            <a:r>
              <a:rPr lang="el-GR" dirty="0" err="1"/>
              <a:t>σειραϊκές</a:t>
            </a:r>
            <a:r>
              <a:rPr lang="el-GR" dirty="0"/>
              <a:t> </a:t>
            </a:r>
            <a:r>
              <a:rPr lang="el-GR" dirty="0" err="1"/>
              <a:t>διαδικασίες</a:t>
            </a:r>
            <a:r>
              <a:rPr lang="el-GR" dirty="0"/>
              <a:t> για την </a:t>
            </a:r>
            <a:r>
              <a:rPr lang="el-GR" dirty="0" err="1"/>
              <a:t>οργάνωση</a:t>
            </a:r>
            <a:r>
              <a:rPr lang="el-GR" dirty="0"/>
              <a:t> του </a:t>
            </a:r>
            <a:r>
              <a:rPr lang="el-GR" dirty="0" err="1"/>
              <a:t>μουσικου</a:t>
            </a:r>
            <a:r>
              <a:rPr lang="el-GR" dirty="0"/>
              <a:t>́ </a:t>
            </a:r>
            <a:r>
              <a:rPr lang="el-GR" dirty="0" err="1"/>
              <a:t>υλιικου</a:t>
            </a:r>
            <a:r>
              <a:rPr lang="el-GR" dirty="0"/>
              <a:t>́- μια </a:t>
            </a:r>
            <a:r>
              <a:rPr lang="el-GR" dirty="0" err="1"/>
              <a:t>μέθοδος</a:t>
            </a:r>
            <a:r>
              <a:rPr lang="el-GR" dirty="0"/>
              <a:t> που </a:t>
            </a:r>
            <a:r>
              <a:rPr lang="el-GR" dirty="0" err="1"/>
              <a:t>ήταν</a:t>
            </a:r>
            <a:r>
              <a:rPr lang="el-GR" dirty="0"/>
              <a:t> </a:t>
            </a:r>
            <a:r>
              <a:rPr lang="el-GR" dirty="0" err="1"/>
              <a:t>ριζικα</a:t>
            </a:r>
            <a:r>
              <a:rPr lang="el-GR" dirty="0"/>
              <a:t>́ </a:t>
            </a:r>
            <a:r>
              <a:rPr lang="el-GR" dirty="0" err="1"/>
              <a:t>αντίθετη</a:t>
            </a:r>
            <a:r>
              <a:rPr lang="el-GR" dirty="0"/>
              <a:t> με τους πιο </a:t>
            </a:r>
            <a:r>
              <a:rPr lang="el-GR" dirty="0" err="1"/>
              <a:t>πνευματικα</a:t>
            </a:r>
            <a:r>
              <a:rPr lang="el-GR" dirty="0"/>
              <a:t>́- </a:t>
            </a:r>
            <a:r>
              <a:rPr lang="el-GR" dirty="0" err="1"/>
              <a:t>αντιληπτικα</a:t>
            </a:r>
            <a:r>
              <a:rPr lang="el-GR" dirty="0"/>
              <a:t>́ </a:t>
            </a:r>
            <a:r>
              <a:rPr lang="el-GR" dirty="0" err="1"/>
              <a:t>προσανατολισμένους</a:t>
            </a:r>
            <a:r>
              <a:rPr lang="el-GR" dirty="0"/>
              <a:t> </a:t>
            </a:r>
            <a:r>
              <a:rPr lang="el-GR" dirty="0" err="1"/>
              <a:t>υπερασπιστές</a:t>
            </a:r>
            <a:r>
              <a:rPr lang="el-GR" dirty="0"/>
              <a:t> της </a:t>
            </a:r>
            <a:r>
              <a:rPr lang="el-GR" i="1" dirty="0" err="1"/>
              <a:t>Musique</a:t>
            </a:r>
            <a:r>
              <a:rPr lang="el-GR" i="1" dirty="0"/>
              <a:t> </a:t>
            </a:r>
            <a:r>
              <a:rPr lang="el-GR" i="1" dirty="0" err="1"/>
              <a:t>concrète</a:t>
            </a:r>
            <a:r>
              <a:rPr lang="el-GR" i="1" dirty="0"/>
              <a:t>. </a:t>
            </a:r>
            <a:r>
              <a:rPr lang="el-GR" dirty="0"/>
              <a:t>Το </a:t>
            </a:r>
            <a:r>
              <a:rPr lang="el-GR" dirty="0" err="1"/>
              <a:t>μόνο</a:t>
            </a:r>
            <a:r>
              <a:rPr lang="el-GR" dirty="0"/>
              <a:t> που θα </a:t>
            </a:r>
            <a:r>
              <a:rPr lang="el-GR" dirty="0" err="1"/>
              <a:t>πρέπει</a:t>
            </a:r>
            <a:r>
              <a:rPr lang="el-GR" dirty="0"/>
              <a:t> να </a:t>
            </a:r>
            <a:r>
              <a:rPr lang="el-GR" dirty="0" err="1"/>
              <a:t>φέρει</a:t>
            </a:r>
            <a:r>
              <a:rPr lang="el-GR" dirty="0"/>
              <a:t> στο νου </a:t>
            </a:r>
            <a:r>
              <a:rPr lang="el-GR" dirty="0" err="1"/>
              <a:t>κανείς</a:t>
            </a:r>
            <a:r>
              <a:rPr lang="el-GR" dirty="0"/>
              <a:t> </a:t>
            </a:r>
            <a:r>
              <a:rPr lang="el-GR" dirty="0" err="1"/>
              <a:t>είναι</a:t>
            </a:r>
            <a:r>
              <a:rPr lang="el-GR" dirty="0"/>
              <a:t> το </a:t>
            </a:r>
            <a:r>
              <a:rPr lang="el-GR" dirty="0" err="1"/>
              <a:t>ρητο</a:t>
            </a:r>
            <a:r>
              <a:rPr lang="el-GR" dirty="0"/>
              <a:t>́ του </a:t>
            </a:r>
            <a:r>
              <a:rPr lang="el-GR" dirty="0" err="1"/>
              <a:t>Schaeffer</a:t>
            </a:r>
            <a:r>
              <a:rPr lang="el-GR" dirty="0"/>
              <a:t> '</a:t>
            </a:r>
            <a:r>
              <a:rPr lang="el-GR" b="1" dirty="0" err="1"/>
              <a:t>Primaut</a:t>
            </a:r>
            <a:r>
              <a:rPr lang="el-GR" b="1" i="1" dirty="0" err="1"/>
              <a:t>e</a:t>
            </a:r>
            <a:r>
              <a:rPr lang="el-GR" b="1" i="1" dirty="0"/>
              <a:t>̀ </a:t>
            </a:r>
            <a:r>
              <a:rPr lang="el-GR" b="1" dirty="0"/>
              <a:t>de </a:t>
            </a:r>
            <a:r>
              <a:rPr lang="el-GR" b="1" dirty="0" err="1"/>
              <a:t>l’oreille</a:t>
            </a:r>
            <a:r>
              <a:rPr lang="el-GR" dirty="0"/>
              <a:t>!’ (</a:t>
            </a:r>
            <a:r>
              <a:rPr lang="el-GR" dirty="0" err="1"/>
              <a:t>προτεραιότητα</a:t>
            </a:r>
            <a:r>
              <a:rPr lang="el-GR" dirty="0"/>
              <a:t> στο </a:t>
            </a:r>
            <a:r>
              <a:rPr lang="el-GR" dirty="0" err="1"/>
              <a:t>αυτι</a:t>
            </a:r>
            <a:r>
              <a:rPr lang="el-GR" dirty="0"/>
              <a:t>́!) για να </a:t>
            </a:r>
            <a:r>
              <a:rPr lang="el-GR" dirty="0" err="1"/>
              <a:t>καταλάβει</a:t>
            </a:r>
            <a:r>
              <a:rPr lang="el-GR" dirty="0"/>
              <a:t> </a:t>
            </a:r>
            <a:r>
              <a:rPr lang="el-GR" dirty="0" err="1"/>
              <a:t>ότι</a:t>
            </a:r>
            <a:r>
              <a:rPr lang="el-GR" dirty="0"/>
              <a:t> </a:t>
            </a:r>
            <a:r>
              <a:rPr lang="el-GR" dirty="0" err="1"/>
              <a:t>απο</a:t>
            </a:r>
            <a:r>
              <a:rPr lang="el-GR" dirty="0"/>
              <a:t>́ την </a:t>
            </a:r>
            <a:r>
              <a:rPr lang="el-GR" dirty="0" err="1"/>
              <a:t>πλευρα</a:t>
            </a:r>
            <a:r>
              <a:rPr lang="el-GR" dirty="0"/>
              <a:t>́ της </a:t>
            </a:r>
            <a:r>
              <a:rPr lang="el-GR" dirty="0" err="1"/>
              <a:t>δημιουργικής</a:t>
            </a:r>
            <a:r>
              <a:rPr lang="el-GR" dirty="0"/>
              <a:t> </a:t>
            </a:r>
            <a:r>
              <a:rPr lang="el-GR" dirty="0" err="1"/>
              <a:t>προσέγγισης</a:t>
            </a:r>
            <a:r>
              <a:rPr lang="el-GR" dirty="0"/>
              <a:t> οι </a:t>
            </a:r>
            <a:r>
              <a:rPr lang="el-GR" dirty="0" err="1"/>
              <a:t>σχολές</a:t>
            </a:r>
            <a:r>
              <a:rPr lang="el-GR" dirty="0"/>
              <a:t> δεν </a:t>
            </a:r>
            <a:r>
              <a:rPr lang="el-GR" dirty="0" err="1"/>
              <a:t>είχαν</a:t>
            </a:r>
            <a:r>
              <a:rPr lang="el-GR" dirty="0"/>
              <a:t> </a:t>
            </a:r>
            <a:r>
              <a:rPr lang="el-GR" dirty="0" err="1"/>
              <a:t>συγκλίνει</a:t>
            </a:r>
            <a:r>
              <a:rPr lang="el-GR" dirty="0"/>
              <a:t>, ως </a:t>
            </a:r>
            <a:r>
              <a:rPr lang="el-GR" dirty="0" err="1"/>
              <a:t>αποτέλεσμα</a:t>
            </a:r>
            <a:r>
              <a:rPr lang="el-GR" dirty="0"/>
              <a:t> της </a:t>
            </a:r>
            <a:r>
              <a:rPr lang="el-GR" dirty="0" err="1"/>
              <a:t>υπερορθολογικα</a:t>
            </a:r>
            <a:r>
              <a:rPr lang="el-GR" dirty="0"/>
              <a:t>́ </a:t>
            </a:r>
            <a:r>
              <a:rPr lang="el-GR" dirty="0" err="1"/>
              <a:t>υπολογισμένης</a:t>
            </a:r>
            <a:r>
              <a:rPr lang="el-GR" dirty="0"/>
              <a:t> </a:t>
            </a:r>
            <a:r>
              <a:rPr lang="el-GR" dirty="0" err="1"/>
              <a:t>δομικής</a:t>
            </a:r>
            <a:r>
              <a:rPr lang="el-GR" dirty="0"/>
              <a:t> </a:t>
            </a:r>
            <a:r>
              <a:rPr lang="el-GR" dirty="0" err="1"/>
              <a:t>βάσης</a:t>
            </a:r>
            <a:r>
              <a:rPr lang="el-GR" dirty="0"/>
              <a:t> του </a:t>
            </a:r>
            <a:r>
              <a:rPr lang="el-GR" i="1" dirty="0" err="1"/>
              <a:t>Gesang</a:t>
            </a:r>
            <a:r>
              <a:rPr lang="el-GR" i="1" dirty="0"/>
              <a:t>. </a:t>
            </a:r>
            <a:endParaRPr lang="el-GR" dirty="0" smtClean="0">
              <a:effectLst/>
            </a:endParaRPr>
          </a:p>
          <a:p>
            <a:r>
              <a:rPr lang="el-GR" dirty="0" err="1" smtClean="0"/>
              <a:t>Symphonie</a:t>
            </a:r>
            <a:r>
              <a:rPr lang="el-GR" dirty="0" smtClean="0"/>
              <a:t> </a:t>
            </a:r>
            <a:r>
              <a:rPr lang="el-GR" dirty="0" err="1"/>
              <a:t>pour</a:t>
            </a:r>
            <a:r>
              <a:rPr lang="el-GR" dirty="0"/>
              <a:t> </a:t>
            </a:r>
            <a:r>
              <a:rPr lang="el-GR" dirty="0" err="1"/>
              <a:t>un</a:t>
            </a:r>
            <a:r>
              <a:rPr lang="el-GR" dirty="0"/>
              <a:t> </a:t>
            </a:r>
            <a:r>
              <a:rPr lang="el-GR" dirty="0" err="1"/>
              <a:t>homme</a:t>
            </a:r>
            <a:r>
              <a:rPr lang="el-GR" dirty="0"/>
              <a:t> </a:t>
            </a:r>
            <a:r>
              <a:rPr lang="el-GR" dirty="0" err="1"/>
              <a:t>seul</a:t>
            </a:r>
            <a:r>
              <a:rPr lang="el-GR" dirty="0"/>
              <a:t> </a:t>
            </a:r>
            <a:r>
              <a:rPr lang="el-GR" dirty="0" err="1"/>
              <a:t>Pierre</a:t>
            </a:r>
            <a:r>
              <a:rPr lang="el-GR" dirty="0"/>
              <a:t> </a:t>
            </a:r>
            <a:r>
              <a:rPr lang="el-GR" dirty="0" err="1"/>
              <a:t>Schaeffer</a:t>
            </a:r>
            <a:r>
              <a:rPr lang="el-GR" dirty="0"/>
              <a:t> and </a:t>
            </a:r>
            <a:r>
              <a:rPr lang="el-GR" dirty="0" err="1"/>
              <a:t>Pierre</a:t>
            </a:r>
            <a:r>
              <a:rPr lang="el-GR" dirty="0"/>
              <a:t> </a:t>
            </a:r>
            <a:r>
              <a:rPr lang="el-GR" dirty="0" err="1"/>
              <a:t>Henry</a:t>
            </a:r>
            <a:r>
              <a:rPr lang="el-GR" dirty="0"/>
              <a:t>, 1949–1950. </a:t>
            </a:r>
            <a:endParaRPr lang="el-GR" dirty="0" smtClean="0">
              <a:effectLst/>
            </a:endParaRPr>
          </a:p>
          <a:p>
            <a:r>
              <a:rPr lang="el-GR" dirty="0" err="1" smtClean="0"/>
              <a:t>Stockhausen</a:t>
            </a:r>
            <a:r>
              <a:rPr lang="el-GR" dirty="0"/>
              <a:t>, </a:t>
            </a:r>
            <a:r>
              <a:rPr lang="el-GR" dirty="0" err="1"/>
              <a:t>Kontakte</a:t>
            </a:r>
            <a:r>
              <a:rPr lang="el-GR" dirty="0"/>
              <a:t> 1958-60 (</a:t>
            </a:r>
            <a:r>
              <a:rPr lang="el-GR" dirty="0" err="1"/>
              <a:t>ηλ</a:t>
            </a:r>
            <a:r>
              <a:rPr lang="el-GR" dirty="0"/>
              <a:t>. και </a:t>
            </a:r>
            <a:r>
              <a:rPr lang="el-GR" dirty="0" err="1"/>
              <a:t>ηλ</a:t>
            </a:r>
            <a:r>
              <a:rPr lang="el-GR" dirty="0"/>
              <a:t>. </a:t>
            </a:r>
            <a:r>
              <a:rPr lang="el-GR" dirty="0" err="1"/>
              <a:t>πιανο</a:t>
            </a:r>
            <a:r>
              <a:rPr lang="el-GR" dirty="0"/>
              <a:t>, </a:t>
            </a:r>
            <a:r>
              <a:rPr lang="el-GR" dirty="0" err="1"/>
              <a:t>κρουστα</a:t>
            </a:r>
            <a:r>
              <a:rPr lang="el-GR" dirty="0"/>
              <a:t>́) </a:t>
            </a:r>
            <a:r>
              <a:rPr lang="el-GR" dirty="0" err="1"/>
              <a:t>https</a:t>
            </a:r>
            <a:r>
              <a:rPr lang="el-GR" dirty="0"/>
              <a:t>://</a:t>
            </a:r>
            <a:r>
              <a:rPr lang="el-GR" dirty="0" err="1"/>
              <a:t>www.youtube.com</a:t>
            </a:r>
            <a:r>
              <a:rPr lang="el-GR" dirty="0"/>
              <a:t>/</a:t>
            </a:r>
            <a:r>
              <a:rPr lang="el-GR" dirty="0" err="1"/>
              <a:t>watch?v</a:t>
            </a:r>
            <a:r>
              <a:rPr lang="el-GR" dirty="0"/>
              <a:t>=4kIypWdjST4&amp;list=RD4kIypWdjST4#t=279 </a:t>
            </a:r>
            <a:endParaRPr lang="el-GR" dirty="0" smtClean="0">
              <a:effectLst/>
            </a:endParaRPr>
          </a:p>
          <a:p>
            <a:endParaRPr lang="en-US" dirty="0"/>
          </a:p>
        </p:txBody>
      </p:sp>
    </p:spTree>
    <p:extLst>
      <p:ext uri="{BB962C8B-B14F-4D97-AF65-F5344CB8AC3E}">
        <p14:creationId xmlns:p14="http://schemas.microsoft.com/office/powerpoint/2010/main" val="1819453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l-GR" sz="1800" dirty="0"/>
              <a:t>Η </a:t>
            </a:r>
            <a:r>
              <a:rPr lang="el-GR" sz="1800" dirty="0" err="1"/>
              <a:t>μέθοδος</a:t>
            </a:r>
            <a:r>
              <a:rPr lang="el-GR" sz="1800" dirty="0"/>
              <a:t> της </a:t>
            </a:r>
            <a:r>
              <a:rPr lang="el-GR" sz="1800" i="1" dirty="0" err="1"/>
              <a:t>concrète</a:t>
            </a:r>
            <a:r>
              <a:rPr lang="el-GR" sz="1800" i="1" dirty="0"/>
              <a:t> </a:t>
            </a:r>
            <a:r>
              <a:rPr lang="el-GR" sz="1800" dirty="0" err="1"/>
              <a:t>ήταν</a:t>
            </a:r>
            <a:r>
              <a:rPr lang="el-GR" sz="1800" dirty="0"/>
              <a:t> σε </a:t>
            </a:r>
            <a:r>
              <a:rPr lang="el-GR" sz="1800" dirty="0" err="1"/>
              <a:t>έντονη</a:t>
            </a:r>
            <a:r>
              <a:rPr lang="el-GR" sz="1800" dirty="0"/>
              <a:t> </a:t>
            </a:r>
            <a:r>
              <a:rPr lang="el-GR" sz="1800" dirty="0" err="1"/>
              <a:t>αντίθεση</a:t>
            </a:r>
            <a:r>
              <a:rPr lang="el-GR" sz="1800" dirty="0"/>
              <a:t> με την </a:t>
            </a:r>
            <a:r>
              <a:rPr lang="el-GR" sz="1800" dirty="0" err="1"/>
              <a:t>καθιερωμένη</a:t>
            </a:r>
            <a:r>
              <a:rPr lang="el-GR" sz="1800" dirty="0"/>
              <a:t> </a:t>
            </a:r>
            <a:r>
              <a:rPr lang="el-GR" sz="1800" dirty="0" err="1"/>
              <a:t>πρακτικη</a:t>
            </a:r>
            <a:r>
              <a:rPr lang="el-GR" sz="1800" dirty="0"/>
              <a:t>́ του </a:t>
            </a:r>
            <a:r>
              <a:rPr lang="el-GR" sz="1800" dirty="0" err="1"/>
              <a:t>συνθέτη</a:t>
            </a:r>
            <a:r>
              <a:rPr lang="el-GR" sz="1800" dirty="0"/>
              <a:t> που </a:t>
            </a:r>
            <a:r>
              <a:rPr lang="el-GR" sz="1800" dirty="0" err="1"/>
              <a:t>ξεκινα</a:t>
            </a:r>
            <a:r>
              <a:rPr lang="el-GR" sz="1800" dirty="0"/>
              <a:t>́ </a:t>
            </a:r>
            <a:r>
              <a:rPr lang="el-GR" sz="1800" dirty="0" err="1"/>
              <a:t>απο</a:t>
            </a:r>
            <a:r>
              <a:rPr lang="el-GR" sz="1800" dirty="0"/>
              <a:t>́ το </a:t>
            </a:r>
            <a:r>
              <a:rPr lang="el-GR" sz="1800" dirty="0" err="1"/>
              <a:t>αφηρημένο</a:t>
            </a:r>
            <a:r>
              <a:rPr lang="el-GR" sz="1800" dirty="0"/>
              <a:t> (</a:t>
            </a:r>
            <a:r>
              <a:rPr lang="el-GR" sz="1800" dirty="0" err="1"/>
              <a:t>ιδέα</a:t>
            </a:r>
            <a:r>
              <a:rPr lang="el-GR" sz="1800" dirty="0"/>
              <a:t>) το </a:t>
            </a:r>
            <a:r>
              <a:rPr lang="el-GR" sz="1800" dirty="0" err="1"/>
              <a:t>οποίο</a:t>
            </a:r>
            <a:r>
              <a:rPr lang="el-GR" sz="1800" dirty="0"/>
              <a:t> </a:t>
            </a:r>
            <a:r>
              <a:rPr lang="el-GR" sz="1800" dirty="0" err="1"/>
              <a:t>γράφεται</a:t>
            </a:r>
            <a:r>
              <a:rPr lang="el-GR" sz="1800" dirty="0"/>
              <a:t> σε </a:t>
            </a:r>
            <a:r>
              <a:rPr lang="el-GR" sz="1800" dirty="0" err="1"/>
              <a:t>παρτιτούρα</a:t>
            </a:r>
            <a:r>
              <a:rPr lang="el-GR" sz="1800" dirty="0"/>
              <a:t> και </a:t>
            </a:r>
            <a:r>
              <a:rPr lang="el-GR" sz="1800" dirty="0" err="1"/>
              <a:t>ύστερα</a:t>
            </a:r>
            <a:r>
              <a:rPr lang="el-GR" sz="1800" dirty="0"/>
              <a:t> </a:t>
            </a:r>
            <a:r>
              <a:rPr lang="el-GR" sz="1800" dirty="0" err="1"/>
              <a:t>πραγματώνεται</a:t>
            </a:r>
            <a:r>
              <a:rPr lang="el-GR" sz="1800" dirty="0"/>
              <a:t> στην </a:t>
            </a:r>
            <a:r>
              <a:rPr lang="el-GR" sz="1800" dirty="0" err="1"/>
              <a:t>εκτέλεση</a:t>
            </a:r>
            <a:r>
              <a:rPr lang="el-GR" sz="1800" dirty="0"/>
              <a:t> </a:t>
            </a:r>
            <a:r>
              <a:rPr lang="el-GR" sz="1800" dirty="0" err="1"/>
              <a:t>απο</a:t>
            </a:r>
            <a:r>
              <a:rPr lang="el-GR" sz="1800" dirty="0"/>
              <a:t>́ τους </a:t>
            </a:r>
            <a:r>
              <a:rPr lang="el-GR" sz="1800" dirty="0" err="1"/>
              <a:t>μουσικούς</a:t>
            </a:r>
            <a:r>
              <a:rPr lang="el-GR" sz="1800" dirty="0"/>
              <a:t>. </a:t>
            </a:r>
            <a:r>
              <a:rPr lang="el-GR" sz="1800" dirty="0" err="1"/>
              <a:t>Απο</a:t>
            </a:r>
            <a:r>
              <a:rPr lang="el-GR" sz="1800" dirty="0"/>
              <a:t>́ </a:t>
            </a:r>
            <a:r>
              <a:rPr lang="el-GR" sz="1800" dirty="0" err="1"/>
              <a:t>πολλές</a:t>
            </a:r>
            <a:r>
              <a:rPr lang="el-GR" sz="1800" dirty="0"/>
              <a:t> </a:t>
            </a:r>
            <a:r>
              <a:rPr lang="el-GR" sz="1800" dirty="0" err="1"/>
              <a:t>απόψεις</a:t>
            </a:r>
            <a:r>
              <a:rPr lang="el-GR" sz="1800" dirty="0"/>
              <a:t> η </a:t>
            </a:r>
            <a:r>
              <a:rPr lang="el-GR" sz="1800" dirty="0" err="1"/>
              <a:t>μουσικη</a:t>
            </a:r>
            <a:r>
              <a:rPr lang="el-GR" sz="1800" dirty="0"/>
              <a:t>́ της </a:t>
            </a:r>
            <a:r>
              <a:rPr lang="el-GR" sz="1800" dirty="0" err="1"/>
              <a:t>Κολονίας</a:t>
            </a:r>
            <a:r>
              <a:rPr lang="el-GR" sz="1800" dirty="0"/>
              <a:t> θα </a:t>
            </a:r>
            <a:r>
              <a:rPr lang="el-GR" sz="1800" dirty="0" err="1"/>
              <a:t>μπορούσε</a:t>
            </a:r>
            <a:r>
              <a:rPr lang="el-GR" sz="1800" dirty="0"/>
              <a:t> να </a:t>
            </a:r>
            <a:r>
              <a:rPr lang="el-GR" sz="1800" dirty="0" err="1"/>
              <a:t>ερμηνευθει</a:t>
            </a:r>
            <a:r>
              <a:rPr lang="el-GR" sz="1800" dirty="0"/>
              <a:t>́ σαν μια </a:t>
            </a:r>
            <a:r>
              <a:rPr lang="el-GR" sz="1800" dirty="0" err="1"/>
              <a:t>επέκταση</a:t>
            </a:r>
            <a:r>
              <a:rPr lang="el-GR" sz="1800" dirty="0"/>
              <a:t> </a:t>
            </a:r>
            <a:r>
              <a:rPr lang="el-GR" sz="1800" dirty="0" err="1"/>
              <a:t>αυτής</a:t>
            </a:r>
            <a:r>
              <a:rPr lang="el-GR" sz="1800" dirty="0"/>
              <a:t> της </a:t>
            </a:r>
            <a:r>
              <a:rPr lang="el-GR" sz="1800" dirty="0" err="1"/>
              <a:t>μουσικής</a:t>
            </a:r>
            <a:r>
              <a:rPr lang="el-GR" sz="1800" dirty="0"/>
              <a:t> </a:t>
            </a:r>
            <a:r>
              <a:rPr lang="el-GR" sz="1800" dirty="0" err="1"/>
              <a:t>παράδοσης</a:t>
            </a:r>
            <a:r>
              <a:rPr lang="el-GR" sz="1800" dirty="0"/>
              <a:t>, </a:t>
            </a:r>
            <a:r>
              <a:rPr lang="el-GR" sz="1800" dirty="0" err="1"/>
              <a:t>καθώς</a:t>
            </a:r>
            <a:r>
              <a:rPr lang="el-GR" sz="1800" dirty="0"/>
              <a:t> </a:t>
            </a:r>
            <a:r>
              <a:rPr lang="el-GR" sz="1800" dirty="0" err="1"/>
              <a:t>ακόμα</a:t>
            </a:r>
            <a:r>
              <a:rPr lang="el-GR" sz="1800" dirty="0"/>
              <a:t> </a:t>
            </a:r>
            <a:r>
              <a:rPr lang="el-GR" sz="1800" dirty="0" err="1"/>
              <a:t>βασιζόταν</a:t>
            </a:r>
            <a:r>
              <a:rPr lang="el-GR" sz="1800" dirty="0"/>
              <a:t> σε </a:t>
            </a:r>
            <a:r>
              <a:rPr lang="el-GR" sz="1800" dirty="0" err="1"/>
              <a:t>σειραϊκές</a:t>
            </a:r>
            <a:r>
              <a:rPr lang="el-GR" sz="1800" dirty="0"/>
              <a:t> </a:t>
            </a:r>
            <a:r>
              <a:rPr lang="el-GR" sz="1800" dirty="0" err="1"/>
              <a:t>μεθόδους</a:t>
            </a:r>
            <a:r>
              <a:rPr lang="el-GR" sz="1800" dirty="0"/>
              <a:t>. Για τους </a:t>
            </a:r>
            <a:r>
              <a:rPr lang="el-GR" sz="1800" dirty="0" err="1"/>
              <a:t>μουσικούς</a:t>
            </a:r>
            <a:r>
              <a:rPr lang="el-GR" sz="1800" dirty="0"/>
              <a:t> της </a:t>
            </a:r>
            <a:r>
              <a:rPr lang="el-GR" sz="1800" i="1" dirty="0" err="1"/>
              <a:t>concrète</a:t>
            </a:r>
            <a:r>
              <a:rPr lang="el-GR" sz="1800" dirty="0"/>
              <a:t>, των </a:t>
            </a:r>
            <a:r>
              <a:rPr lang="el-GR" sz="1800" dirty="0" err="1"/>
              <a:t>οποίων</a:t>
            </a:r>
            <a:r>
              <a:rPr lang="el-GR" sz="1800" dirty="0"/>
              <a:t> η </a:t>
            </a:r>
            <a:r>
              <a:rPr lang="el-GR" sz="1800" dirty="0" err="1"/>
              <a:t>μέθοδος</a:t>
            </a:r>
            <a:r>
              <a:rPr lang="el-GR" sz="1800" dirty="0"/>
              <a:t> </a:t>
            </a:r>
            <a:r>
              <a:rPr lang="el-GR" sz="1800" dirty="0" err="1"/>
              <a:t>έφερνε</a:t>
            </a:r>
            <a:r>
              <a:rPr lang="el-GR" sz="1800" dirty="0"/>
              <a:t> το </a:t>
            </a:r>
            <a:r>
              <a:rPr lang="el-GR" sz="1800" dirty="0" err="1"/>
              <a:t>συνθέτη</a:t>
            </a:r>
            <a:r>
              <a:rPr lang="el-GR" sz="1800" dirty="0"/>
              <a:t> σε </a:t>
            </a:r>
            <a:r>
              <a:rPr lang="el-GR" sz="1800" dirty="0" err="1"/>
              <a:t>άμεση</a:t>
            </a:r>
            <a:r>
              <a:rPr lang="el-GR" sz="1800" dirty="0"/>
              <a:t> </a:t>
            </a:r>
            <a:r>
              <a:rPr lang="el-GR" sz="1800" dirty="0" err="1"/>
              <a:t>επαφη</a:t>
            </a:r>
            <a:r>
              <a:rPr lang="el-GR" sz="1800" dirty="0"/>
              <a:t>́ με το </a:t>
            </a:r>
            <a:r>
              <a:rPr lang="el-GR" sz="1800" dirty="0" err="1"/>
              <a:t>μουσικο</a:t>
            </a:r>
            <a:r>
              <a:rPr lang="el-GR" sz="1800" dirty="0"/>
              <a:t>́ </a:t>
            </a:r>
            <a:r>
              <a:rPr lang="el-GR" sz="1800" dirty="0" err="1"/>
              <a:t>υλικο</a:t>
            </a:r>
            <a:r>
              <a:rPr lang="el-GR" sz="1800" dirty="0"/>
              <a:t>́, </a:t>
            </a:r>
            <a:r>
              <a:rPr lang="el-GR" sz="1800" dirty="0" err="1"/>
              <a:t>αυτο</a:t>
            </a:r>
            <a:r>
              <a:rPr lang="el-GR" sz="1800" dirty="0"/>
              <a:t>́ </a:t>
            </a:r>
            <a:r>
              <a:rPr lang="el-GR" sz="1800" dirty="0" err="1"/>
              <a:t>ήταν</a:t>
            </a:r>
            <a:r>
              <a:rPr lang="el-GR" sz="1800" dirty="0"/>
              <a:t> </a:t>
            </a:r>
            <a:r>
              <a:rPr lang="el-GR" sz="1800" dirty="0" err="1"/>
              <a:t>απαράδεκτο</a:t>
            </a:r>
            <a:r>
              <a:rPr lang="el-GR" sz="1800" dirty="0"/>
              <a:t>. </a:t>
            </a:r>
            <a:r>
              <a:rPr lang="el-GR" sz="1800" b="1" dirty="0"/>
              <a:t>Ο </a:t>
            </a:r>
            <a:r>
              <a:rPr lang="el-GR" sz="1800" b="1" dirty="0" err="1"/>
              <a:t>Schaeffer</a:t>
            </a:r>
            <a:r>
              <a:rPr lang="el-GR" sz="1800" b="1" dirty="0"/>
              <a:t> </a:t>
            </a:r>
            <a:r>
              <a:rPr lang="el-GR" sz="1800" b="1" dirty="0" err="1"/>
              <a:t>συνηγορούσε</a:t>
            </a:r>
            <a:r>
              <a:rPr lang="el-GR" sz="1800" b="1" dirty="0"/>
              <a:t> </a:t>
            </a:r>
            <a:r>
              <a:rPr lang="el-GR" sz="1800" b="1" dirty="0" err="1"/>
              <a:t>υπέρ</a:t>
            </a:r>
            <a:r>
              <a:rPr lang="el-GR" sz="1800" b="1" dirty="0"/>
              <a:t> μιας </a:t>
            </a:r>
            <a:r>
              <a:rPr lang="el-GR" sz="1800" b="1" dirty="0" err="1"/>
              <a:t>προσέγγισης</a:t>
            </a:r>
            <a:r>
              <a:rPr lang="el-GR" sz="1800" b="1" dirty="0"/>
              <a:t> της </a:t>
            </a:r>
            <a:r>
              <a:rPr lang="el-GR" sz="1800" b="1" dirty="0" err="1"/>
              <a:t>σύνθεσης</a:t>
            </a:r>
            <a:r>
              <a:rPr lang="el-GR" sz="1800" b="1" dirty="0"/>
              <a:t> που θα </a:t>
            </a:r>
            <a:r>
              <a:rPr lang="el-GR" sz="1800" b="1" dirty="0" err="1"/>
              <a:t>βασιζόταν</a:t>
            </a:r>
            <a:r>
              <a:rPr lang="el-GR" sz="1800" b="1" dirty="0"/>
              <a:t> “... στην εν </a:t>
            </a:r>
            <a:r>
              <a:rPr lang="el-GR" sz="1800" b="1" dirty="0" err="1"/>
              <a:t>δυνάμει</a:t>
            </a:r>
            <a:r>
              <a:rPr lang="el-GR" sz="1800" b="1" dirty="0"/>
              <a:t> </a:t>
            </a:r>
            <a:r>
              <a:rPr lang="el-GR" sz="1800" b="1" dirty="0" err="1"/>
              <a:t>εξέλιξη</a:t>
            </a:r>
            <a:r>
              <a:rPr lang="el-GR" sz="1800" b="1" dirty="0"/>
              <a:t> του </a:t>
            </a:r>
            <a:r>
              <a:rPr lang="el-GR" sz="1800" b="1" dirty="0" err="1"/>
              <a:t>αυτιου</a:t>
            </a:r>
            <a:r>
              <a:rPr lang="el-GR" sz="1800" b="1" dirty="0"/>
              <a:t>́, και </a:t>
            </a:r>
            <a:r>
              <a:rPr lang="el-GR" sz="1800" b="1" dirty="0" err="1"/>
              <a:t>ταυτόχρονα</a:t>
            </a:r>
            <a:r>
              <a:rPr lang="el-GR" sz="1800" b="1" dirty="0"/>
              <a:t> των </a:t>
            </a:r>
            <a:r>
              <a:rPr lang="el-GR" sz="1800" b="1" dirty="0" err="1"/>
              <a:t>ορίων</a:t>
            </a:r>
            <a:r>
              <a:rPr lang="el-GR" sz="1800" b="1" dirty="0"/>
              <a:t>, καθ’ </a:t>
            </a:r>
            <a:r>
              <a:rPr lang="el-GR" sz="1800" b="1" dirty="0" err="1"/>
              <a:t>ότι</a:t>
            </a:r>
            <a:r>
              <a:rPr lang="el-GR" sz="1800" b="1" dirty="0"/>
              <a:t> </a:t>
            </a:r>
            <a:r>
              <a:rPr lang="el-GR" sz="1800" b="1" dirty="0" err="1"/>
              <a:t>όλη</a:t>
            </a:r>
            <a:r>
              <a:rPr lang="el-GR" sz="1800" b="1" dirty="0"/>
              <a:t> η </a:t>
            </a:r>
            <a:r>
              <a:rPr lang="el-GR" sz="1800" b="1" dirty="0" err="1"/>
              <a:t>νέα</a:t>
            </a:r>
            <a:r>
              <a:rPr lang="el-GR" sz="1800" b="1" dirty="0"/>
              <a:t> </a:t>
            </a:r>
            <a:r>
              <a:rPr lang="el-GR" sz="1800" b="1" dirty="0" err="1"/>
              <a:t>μουσικη</a:t>
            </a:r>
            <a:r>
              <a:rPr lang="el-GR" sz="1800" b="1" dirty="0"/>
              <a:t>́ </a:t>
            </a:r>
            <a:r>
              <a:rPr lang="el-GR" sz="1800" b="1" dirty="0" err="1"/>
              <a:t>πηγάζει</a:t>
            </a:r>
            <a:r>
              <a:rPr lang="el-GR" sz="1800" b="1" dirty="0"/>
              <a:t> </a:t>
            </a:r>
            <a:r>
              <a:rPr lang="el-GR" sz="1800" b="1" dirty="0" err="1"/>
              <a:t>απο</a:t>
            </a:r>
            <a:r>
              <a:rPr lang="el-GR" sz="1800" b="1" dirty="0"/>
              <a:t>́ τους </a:t>
            </a:r>
            <a:r>
              <a:rPr lang="el-GR" sz="1800" b="1" dirty="0" err="1"/>
              <a:t>πόρους</a:t>
            </a:r>
            <a:r>
              <a:rPr lang="el-GR" sz="1800" b="1" dirty="0"/>
              <a:t> του </a:t>
            </a:r>
            <a:r>
              <a:rPr lang="el-GR" sz="1800" b="1" dirty="0" err="1"/>
              <a:t>αυτιου</a:t>
            </a:r>
            <a:r>
              <a:rPr lang="el-GR" sz="1800" b="1" dirty="0"/>
              <a:t>́</a:t>
            </a:r>
            <a:r>
              <a:rPr lang="el-GR" sz="1800" dirty="0"/>
              <a:t>”. </a:t>
            </a:r>
            <a:r>
              <a:rPr lang="el-GR" sz="1800" dirty="0" err="1"/>
              <a:t>Ανέπτυξε</a:t>
            </a:r>
            <a:r>
              <a:rPr lang="el-GR" sz="1800" dirty="0"/>
              <a:t> </a:t>
            </a:r>
            <a:r>
              <a:rPr lang="el-GR" sz="1800" dirty="0" err="1"/>
              <a:t>αυτήν</a:t>
            </a:r>
            <a:r>
              <a:rPr lang="el-GR" sz="1800" dirty="0"/>
              <a:t> του την </a:t>
            </a:r>
            <a:r>
              <a:rPr lang="el-GR" sz="1800" dirty="0" err="1"/>
              <a:t>ιδέα</a:t>
            </a:r>
            <a:r>
              <a:rPr lang="el-GR" sz="1800" dirty="0"/>
              <a:t> </a:t>
            </a:r>
            <a:r>
              <a:rPr lang="el-GR" sz="1800" dirty="0" err="1"/>
              <a:t>εκφράζοντας</a:t>
            </a:r>
            <a:r>
              <a:rPr lang="el-GR" sz="1800" dirty="0"/>
              <a:t> μια </a:t>
            </a:r>
            <a:r>
              <a:rPr lang="el-GR" sz="1800" dirty="0" err="1"/>
              <a:t>προτίμηση</a:t>
            </a:r>
            <a:r>
              <a:rPr lang="el-GR" sz="1800" dirty="0"/>
              <a:t> για </a:t>
            </a:r>
            <a:r>
              <a:rPr lang="el-GR" sz="1800" dirty="0" err="1"/>
              <a:t>πραγματικές</a:t>
            </a:r>
            <a:r>
              <a:rPr lang="el-GR" sz="1800" dirty="0"/>
              <a:t> </a:t>
            </a:r>
            <a:r>
              <a:rPr lang="el-GR" sz="1800" dirty="0" err="1"/>
              <a:t>ακουστικές</a:t>
            </a:r>
            <a:r>
              <a:rPr lang="el-GR" sz="1800" dirty="0"/>
              <a:t> </a:t>
            </a:r>
            <a:r>
              <a:rPr lang="el-GR" sz="1800" dirty="0" err="1"/>
              <a:t>πηγές</a:t>
            </a:r>
            <a:r>
              <a:rPr lang="el-GR" sz="1800" dirty="0"/>
              <a:t> </a:t>
            </a:r>
            <a:r>
              <a:rPr lang="el-GR" sz="1800" dirty="0" err="1"/>
              <a:t>αντι</a:t>
            </a:r>
            <a:r>
              <a:rPr lang="el-GR" sz="1800" dirty="0"/>
              <a:t>́ των </a:t>
            </a:r>
            <a:r>
              <a:rPr lang="el-GR" sz="1800" dirty="0" err="1"/>
              <a:t>αποκλειστικα</a:t>
            </a:r>
            <a:r>
              <a:rPr lang="el-GR" sz="1800" dirty="0"/>
              <a:t>́ </a:t>
            </a:r>
            <a:r>
              <a:rPr lang="el-GR" sz="1800" dirty="0" err="1"/>
              <a:t>ηλεκτρονικών</a:t>
            </a:r>
            <a:r>
              <a:rPr lang="el-GR" sz="1800" dirty="0"/>
              <a:t> </a:t>
            </a:r>
            <a:r>
              <a:rPr lang="el-GR" sz="1800" dirty="0" err="1"/>
              <a:t>ήχων</a:t>
            </a:r>
            <a:r>
              <a:rPr lang="el-GR" sz="1800" dirty="0"/>
              <a:t>. </a:t>
            </a:r>
            <a:r>
              <a:rPr lang="el-GR" sz="1800" b="1" dirty="0"/>
              <a:t>Η </a:t>
            </a:r>
            <a:r>
              <a:rPr lang="el-GR" sz="1800" b="1" dirty="0" err="1"/>
              <a:t>αιτιολόγηση</a:t>
            </a:r>
            <a:r>
              <a:rPr lang="el-GR" sz="1800" b="1" dirty="0"/>
              <a:t>́ του </a:t>
            </a:r>
            <a:r>
              <a:rPr lang="el-GR" sz="1800" b="1" dirty="0" err="1"/>
              <a:t>βασίστηκε</a:t>
            </a:r>
            <a:r>
              <a:rPr lang="el-GR" sz="1800" b="1" dirty="0"/>
              <a:t> στο </a:t>
            </a:r>
            <a:r>
              <a:rPr lang="el-GR" sz="1800" b="1" dirty="0" err="1"/>
              <a:t>πραγματικο</a:t>
            </a:r>
            <a:r>
              <a:rPr lang="el-GR" sz="1800" b="1" dirty="0"/>
              <a:t>́ </a:t>
            </a:r>
            <a:r>
              <a:rPr lang="el-GR" sz="1800" b="1" dirty="0" err="1"/>
              <a:t>γεγονός</a:t>
            </a:r>
            <a:r>
              <a:rPr lang="el-GR" sz="1800" b="1" dirty="0"/>
              <a:t> </a:t>
            </a:r>
            <a:r>
              <a:rPr lang="el-GR" sz="1800" b="1" dirty="0" err="1"/>
              <a:t>ότι</a:t>
            </a:r>
            <a:r>
              <a:rPr lang="el-GR" sz="1800" b="1" dirty="0"/>
              <a:t> τα </a:t>
            </a:r>
            <a:r>
              <a:rPr lang="el-GR" sz="1800" b="1" dirty="0" err="1"/>
              <a:t>αυτια</a:t>
            </a:r>
            <a:r>
              <a:rPr lang="el-GR" sz="1800" b="1" dirty="0"/>
              <a:t>́ μας </a:t>
            </a:r>
            <a:r>
              <a:rPr lang="el-GR" sz="1800" b="1" dirty="0" err="1"/>
              <a:t>έχουν</a:t>
            </a:r>
            <a:r>
              <a:rPr lang="el-GR" sz="1800" b="1" dirty="0"/>
              <a:t> </a:t>
            </a:r>
            <a:r>
              <a:rPr lang="el-GR" sz="1800" b="1" dirty="0" err="1"/>
              <a:t>συνηθίσει</a:t>
            </a:r>
            <a:r>
              <a:rPr lang="el-GR" sz="1800" b="1" dirty="0"/>
              <a:t> </a:t>
            </a:r>
            <a:r>
              <a:rPr lang="el-GR" sz="1800" b="1" dirty="0" err="1"/>
              <a:t>απο</a:t>
            </a:r>
            <a:r>
              <a:rPr lang="el-GR" sz="1800" b="1" dirty="0"/>
              <a:t>́ τις </a:t>
            </a:r>
            <a:r>
              <a:rPr lang="el-GR" sz="1800" b="1" dirty="0" err="1"/>
              <a:t>εμπειρίες</a:t>
            </a:r>
            <a:r>
              <a:rPr lang="el-GR" sz="1800" b="1" dirty="0"/>
              <a:t> μας να </a:t>
            </a:r>
            <a:r>
              <a:rPr lang="el-GR" sz="1800" b="1" dirty="0" err="1"/>
              <a:t>αντιδρούν</a:t>
            </a:r>
            <a:r>
              <a:rPr lang="el-GR" sz="1800" b="1" dirty="0"/>
              <a:t> στους </a:t>
            </a:r>
            <a:r>
              <a:rPr lang="el-GR" sz="1800" b="1" dirty="0" err="1"/>
              <a:t>φυσικούς</a:t>
            </a:r>
            <a:r>
              <a:rPr lang="el-GR" sz="1800" b="1" dirty="0"/>
              <a:t> </a:t>
            </a:r>
            <a:r>
              <a:rPr lang="el-GR" sz="1800" b="1" dirty="0" err="1"/>
              <a:t>ήχους</a:t>
            </a:r>
            <a:r>
              <a:rPr lang="el-GR" sz="1800" b="1" dirty="0"/>
              <a:t>. </a:t>
            </a:r>
            <a:endParaRPr lang="el-GR" sz="1800" dirty="0" smtClean="0">
              <a:effectLst/>
            </a:endParaRPr>
          </a:p>
          <a:p>
            <a:endParaRPr lang="en-US" sz="1800" dirty="0"/>
          </a:p>
        </p:txBody>
      </p:sp>
    </p:spTree>
    <p:extLst>
      <p:ext uri="{BB962C8B-B14F-4D97-AF65-F5344CB8AC3E}">
        <p14:creationId xmlns:p14="http://schemas.microsoft.com/office/powerpoint/2010/main" val="551393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l-GR" sz="1800" b="1" dirty="0" err="1"/>
              <a:t>Ενω</a:t>
            </a:r>
            <a:r>
              <a:rPr lang="el-GR" sz="1800" b="1" dirty="0"/>
              <a:t>́ το </a:t>
            </a:r>
            <a:r>
              <a:rPr lang="el-GR" sz="1800" b="1" i="1" dirty="0" err="1"/>
              <a:t>Gesang</a:t>
            </a:r>
            <a:r>
              <a:rPr lang="el-GR" sz="1800" b="1" i="1" dirty="0"/>
              <a:t> </a:t>
            </a:r>
            <a:r>
              <a:rPr lang="el-GR" sz="1800" b="1" i="1" dirty="0" err="1"/>
              <a:t>der</a:t>
            </a:r>
            <a:r>
              <a:rPr lang="el-GR" sz="1800" b="1" i="1" dirty="0"/>
              <a:t> </a:t>
            </a:r>
            <a:r>
              <a:rPr lang="el-GR" sz="1800" b="1" i="1" dirty="0" err="1"/>
              <a:t>Jünglinge</a:t>
            </a:r>
            <a:r>
              <a:rPr lang="el-GR" sz="1800" b="1" i="1" dirty="0"/>
              <a:t> </a:t>
            </a:r>
            <a:r>
              <a:rPr lang="el-GR" sz="1800" b="1" dirty="0"/>
              <a:t>δεν </a:t>
            </a:r>
            <a:r>
              <a:rPr lang="el-GR" sz="1800" b="1" dirty="0" err="1"/>
              <a:t>αντιπροσώπευε</a:t>
            </a:r>
            <a:r>
              <a:rPr lang="el-GR" sz="1800" b="1" dirty="0"/>
              <a:t> </a:t>
            </a:r>
            <a:r>
              <a:rPr lang="el-GR" sz="1800" b="1" dirty="0" err="1"/>
              <a:t>πραγματικη</a:t>
            </a:r>
            <a:r>
              <a:rPr lang="el-GR" sz="1800" b="1" dirty="0"/>
              <a:t>́ </a:t>
            </a:r>
            <a:r>
              <a:rPr lang="el-GR" sz="1800" b="1" dirty="0" err="1"/>
              <a:t>σύγκλιση</a:t>
            </a:r>
            <a:r>
              <a:rPr lang="el-GR" sz="1800" b="1" dirty="0"/>
              <a:t> των </a:t>
            </a:r>
            <a:r>
              <a:rPr lang="el-GR" sz="1800" b="1" dirty="0" err="1"/>
              <a:t>συνθετικών</a:t>
            </a:r>
            <a:r>
              <a:rPr lang="el-GR" sz="1800" b="1" dirty="0"/>
              <a:t> </a:t>
            </a:r>
            <a:r>
              <a:rPr lang="el-GR" sz="1800" b="1" dirty="0" err="1"/>
              <a:t>μεθόδων</a:t>
            </a:r>
            <a:r>
              <a:rPr lang="el-GR" sz="1800" b="1" dirty="0"/>
              <a:t>, </a:t>
            </a:r>
            <a:r>
              <a:rPr lang="el-GR" sz="1800" b="1" dirty="0" err="1"/>
              <a:t>εξέθεσε</a:t>
            </a:r>
            <a:r>
              <a:rPr lang="el-GR" sz="1800" b="1" dirty="0"/>
              <a:t> το </a:t>
            </a:r>
            <a:r>
              <a:rPr lang="el-GR" sz="1800" b="1" dirty="0" err="1"/>
              <a:t>γεγονός</a:t>
            </a:r>
            <a:r>
              <a:rPr lang="el-GR" sz="1800" b="1" dirty="0"/>
              <a:t> </a:t>
            </a:r>
            <a:r>
              <a:rPr lang="el-GR" sz="1800" b="1" dirty="0" err="1"/>
              <a:t>ότι</a:t>
            </a:r>
            <a:r>
              <a:rPr lang="el-GR" sz="1800" b="1" dirty="0"/>
              <a:t> </a:t>
            </a:r>
            <a:r>
              <a:rPr lang="el-GR" sz="1800" b="1" dirty="0" err="1"/>
              <a:t>ήταν</a:t>
            </a:r>
            <a:r>
              <a:rPr lang="el-GR" sz="1800" b="1" dirty="0"/>
              <a:t> </a:t>
            </a:r>
            <a:r>
              <a:rPr lang="el-GR" sz="1800" b="1" dirty="0" err="1"/>
              <a:t>εξαιρετικα</a:t>
            </a:r>
            <a:r>
              <a:rPr lang="el-GR" sz="1800" b="1" dirty="0"/>
              <a:t>́ </a:t>
            </a:r>
            <a:r>
              <a:rPr lang="el-GR" sz="1800" b="1" dirty="0" err="1"/>
              <a:t>σύσκολο</a:t>
            </a:r>
            <a:r>
              <a:rPr lang="el-GR" sz="1800" b="1" dirty="0"/>
              <a:t> να </a:t>
            </a:r>
            <a:r>
              <a:rPr lang="el-GR" sz="1800" b="1" dirty="0" err="1"/>
              <a:t>υπάρξει</a:t>
            </a:r>
            <a:r>
              <a:rPr lang="el-GR" sz="1800" b="1" dirty="0"/>
              <a:t> </a:t>
            </a:r>
            <a:r>
              <a:rPr lang="el-GR" sz="1800" b="1" dirty="0" err="1"/>
              <a:t>συνέχεια</a:t>
            </a:r>
            <a:r>
              <a:rPr lang="el-GR" sz="1800" b="1" dirty="0"/>
              <a:t> με </a:t>
            </a:r>
            <a:r>
              <a:rPr lang="el-GR" sz="1800" b="1" dirty="0" err="1"/>
              <a:t>όρους</a:t>
            </a:r>
            <a:r>
              <a:rPr lang="el-GR" sz="1800" b="1" dirty="0"/>
              <a:t> </a:t>
            </a:r>
            <a:r>
              <a:rPr lang="el-GR" sz="1800" b="1" dirty="0" err="1"/>
              <a:t>όπως</a:t>
            </a:r>
            <a:r>
              <a:rPr lang="el-GR" sz="1800" b="1" dirty="0"/>
              <a:t> </a:t>
            </a:r>
            <a:r>
              <a:rPr lang="el-GR" sz="1800" b="1" i="1" dirty="0" err="1"/>
              <a:t>Musique</a:t>
            </a:r>
            <a:r>
              <a:rPr lang="el-GR" sz="1800" b="1" i="1" dirty="0"/>
              <a:t> </a:t>
            </a:r>
            <a:r>
              <a:rPr lang="el-GR" sz="1800" b="1" i="1" dirty="0" err="1"/>
              <a:t>concrète</a:t>
            </a:r>
            <a:r>
              <a:rPr lang="el-GR" sz="1800" b="1" i="1" dirty="0"/>
              <a:t> </a:t>
            </a:r>
            <a:r>
              <a:rPr lang="el-GR" sz="1800" b="1" dirty="0"/>
              <a:t>και </a:t>
            </a:r>
            <a:r>
              <a:rPr lang="el-GR" sz="1800" b="1" i="1" dirty="0" err="1"/>
              <a:t>Elektronische</a:t>
            </a:r>
            <a:r>
              <a:rPr lang="el-GR" sz="1800" b="1" i="1" dirty="0"/>
              <a:t> </a:t>
            </a:r>
            <a:r>
              <a:rPr lang="el-GR" sz="1800" b="1" i="1" dirty="0" err="1"/>
              <a:t>Musik</a:t>
            </a:r>
            <a:r>
              <a:rPr lang="el-GR" sz="1800" b="1" dirty="0"/>
              <a:t>. </a:t>
            </a:r>
            <a:r>
              <a:rPr lang="el-GR" sz="1800" b="1" dirty="0" err="1"/>
              <a:t>Πολλές</a:t>
            </a:r>
            <a:r>
              <a:rPr lang="el-GR" sz="1800" b="1" dirty="0"/>
              <a:t> </a:t>
            </a:r>
            <a:r>
              <a:rPr lang="el-GR" sz="1800" b="1" dirty="0" err="1"/>
              <a:t>ιστορικές</a:t>
            </a:r>
            <a:r>
              <a:rPr lang="el-GR" sz="1800" b="1" dirty="0"/>
              <a:t> </a:t>
            </a:r>
            <a:r>
              <a:rPr lang="el-GR" sz="1800" b="1" dirty="0" err="1"/>
              <a:t>πηγές</a:t>
            </a:r>
            <a:r>
              <a:rPr lang="el-GR" sz="1800" b="1" dirty="0"/>
              <a:t> </a:t>
            </a:r>
            <a:r>
              <a:rPr lang="el-GR" sz="1800" b="1" dirty="0" err="1"/>
              <a:t>θεωρούν</a:t>
            </a:r>
            <a:r>
              <a:rPr lang="el-GR" sz="1800" b="1" dirty="0"/>
              <a:t> το </a:t>
            </a:r>
            <a:r>
              <a:rPr lang="el-GR" sz="1800" b="1" i="1" dirty="0" err="1"/>
              <a:t>Gesang</a:t>
            </a:r>
            <a:r>
              <a:rPr lang="el-GR" sz="1800" b="1" i="1" dirty="0"/>
              <a:t> </a:t>
            </a:r>
            <a:r>
              <a:rPr lang="el-GR" sz="1800" b="1" i="1" dirty="0" err="1"/>
              <a:t>der</a:t>
            </a:r>
            <a:r>
              <a:rPr lang="el-GR" sz="1800" b="1" i="1" dirty="0"/>
              <a:t> </a:t>
            </a:r>
            <a:r>
              <a:rPr lang="el-GR" sz="1800" b="1" i="1" dirty="0" err="1"/>
              <a:t>Jünglinge</a:t>
            </a:r>
            <a:r>
              <a:rPr lang="el-GR" sz="1800" b="1" i="1" dirty="0"/>
              <a:t> </a:t>
            </a:r>
            <a:r>
              <a:rPr lang="el-GR" sz="1800" b="1" dirty="0"/>
              <a:t>ως το </a:t>
            </a:r>
            <a:r>
              <a:rPr lang="el-GR" sz="1800" b="1" dirty="0" err="1"/>
              <a:t>πρώτο</a:t>
            </a:r>
            <a:r>
              <a:rPr lang="el-GR" sz="1800" b="1" dirty="0"/>
              <a:t> </a:t>
            </a:r>
            <a:r>
              <a:rPr lang="el-GR" sz="1800" b="1" dirty="0" err="1"/>
              <a:t>ηλεκτρακουστικο</a:t>
            </a:r>
            <a:r>
              <a:rPr lang="el-GR" sz="1800" b="1" dirty="0"/>
              <a:t>́ </a:t>
            </a:r>
            <a:r>
              <a:rPr lang="el-GR" sz="1800" b="1" dirty="0" err="1"/>
              <a:t>έργο</a:t>
            </a:r>
            <a:r>
              <a:rPr lang="el-GR" sz="1800" b="1" dirty="0"/>
              <a:t>. </a:t>
            </a:r>
            <a:r>
              <a:rPr lang="el-GR" sz="1800" dirty="0" err="1"/>
              <a:t>Αυτη</a:t>
            </a:r>
            <a:r>
              <a:rPr lang="el-GR" sz="1800" dirty="0"/>
              <a:t>́ η </a:t>
            </a:r>
            <a:r>
              <a:rPr lang="el-GR" sz="1800" dirty="0" err="1"/>
              <a:t>ταμπέλα</a:t>
            </a:r>
            <a:r>
              <a:rPr lang="el-GR" sz="1800" dirty="0"/>
              <a:t> </a:t>
            </a:r>
            <a:r>
              <a:rPr lang="el-GR" sz="1800" dirty="0" err="1"/>
              <a:t>δόθηκε</a:t>
            </a:r>
            <a:r>
              <a:rPr lang="el-GR" sz="1800" dirty="0"/>
              <a:t> </a:t>
            </a:r>
            <a:r>
              <a:rPr lang="el-GR" sz="1800" dirty="0" err="1"/>
              <a:t>λόγω</a:t>
            </a:r>
            <a:r>
              <a:rPr lang="el-GR" sz="1800" dirty="0"/>
              <a:t> </a:t>
            </a:r>
            <a:r>
              <a:rPr lang="el-GR" sz="1800" dirty="0" err="1"/>
              <a:t>βολικότητας</a:t>
            </a:r>
            <a:r>
              <a:rPr lang="el-GR" sz="1800" dirty="0"/>
              <a:t>, καθ’ </a:t>
            </a:r>
            <a:r>
              <a:rPr lang="el-GR" sz="1800" dirty="0" err="1"/>
              <a:t>ότι</a:t>
            </a:r>
            <a:r>
              <a:rPr lang="el-GR" sz="1800" dirty="0"/>
              <a:t> το </a:t>
            </a:r>
            <a:r>
              <a:rPr lang="el-GR" sz="1800" dirty="0" err="1"/>
              <a:t>έργο</a:t>
            </a:r>
            <a:r>
              <a:rPr lang="el-GR" sz="1800" dirty="0"/>
              <a:t> δεν </a:t>
            </a:r>
            <a:r>
              <a:rPr lang="el-GR" sz="1800" dirty="0" err="1"/>
              <a:t>μπορούσε</a:t>
            </a:r>
            <a:r>
              <a:rPr lang="el-GR" sz="1800" dirty="0"/>
              <a:t> να </a:t>
            </a:r>
            <a:r>
              <a:rPr lang="el-GR" sz="1800" dirty="0" err="1"/>
              <a:t>ενταχθει</a:t>
            </a:r>
            <a:r>
              <a:rPr lang="el-GR" sz="1800" dirty="0"/>
              <a:t>́ σε </a:t>
            </a:r>
            <a:r>
              <a:rPr lang="el-GR" sz="1800" dirty="0" err="1"/>
              <a:t>καμια</a:t>
            </a:r>
            <a:r>
              <a:rPr lang="el-GR" sz="1800" dirty="0"/>
              <a:t>́ </a:t>
            </a:r>
            <a:r>
              <a:rPr lang="el-GR" sz="1800" dirty="0" err="1"/>
              <a:t>απο</a:t>
            </a:r>
            <a:r>
              <a:rPr lang="el-GR" sz="1800" dirty="0"/>
              <a:t>́ τις δυο </a:t>
            </a:r>
            <a:r>
              <a:rPr lang="el-GR" sz="1800" dirty="0" err="1"/>
              <a:t>προηγούμενες</a:t>
            </a:r>
            <a:r>
              <a:rPr lang="el-GR" sz="1800" dirty="0"/>
              <a:t> </a:t>
            </a:r>
            <a:r>
              <a:rPr lang="el-GR" sz="1800" dirty="0" err="1"/>
              <a:t>κατηγορίες</a:t>
            </a:r>
            <a:r>
              <a:rPr lang="el-GR" sz="1800" dirty="0"/>
              <a:t>. </a:t>
            </a:r>
            <a:r>
              <a:rPr lang="el-GR" sz="1800" dirty="0" err="1"/>
              <a:t>Απο</a:t>
            </a:r>
            <a:r>
              <a:rPr lang="el-GR" sz="1800" dirty="0"/>
              <a:t>́ </a:t>
            </a:r>
            <a:r>
              <a:rPr lang="el-GR" sz="1800" dirty="0" err="1"/>
              <a:t>τότε</a:t>
            </a:r>
            <a:r>
              <a:rPr lang="el-GR" sz="1800" dirty="0"/>
              <a:t>, </a:t>
            </a:r>
            <a:r>
              <a:rPr lang="el-GR" sz="1800" dirty="0" err="1"/>
              <a:t>αυτός</a:t>
            </a:r>
            <a:r>
              <a:rPr lang="el-GR" sz="1800" dirty="0"/>
              <a:t> ο πιο </a:t>
            </a:r>
            <a:r>
              <a:rPr lang="el-GR" sz="1800" dirty="0" err="1"/>
              <a:t>γενικός</a:t>
            </a:r>
            <a:r>
              <a:rPr lang="el-GR" sz="1800" dirty="0"/>
              <a:t> </a:t>
            </a:r>
            <a:r>
              <a:rPr lang="el-GR" sz="1800" dirty="0" err="1"/>
              <a:t>όρος</a:t>
            </a:r>
            <a:r>
              <a:rPr lang="el-GR" sz="1800" dirty="0"/>
              <a:t> </a:t>
            </a:r>
            <a:r>
              <a:rPr lang="el-GR" sz="1800" dirty="0" err="1"/>
              <a:t>περιήλθε</a:t>
            </a:r>
            <a:r>
              <a:rPr lang="el-GR" sz="1800" dirty="0"/>
              <a:t> σε </a:t>
            </a:r>
            <a:r>
              <a:rPr lang="el-GR" sz="1800" dirty="0" err="1"/>
              <a:t>ευρεία</a:t>
            </a:r>
            <a:r>
              <a:rPr lang="el-GR" sz="1800" dirty="0"/>
              <a:t> </a:t>
            </a:r>
            <a:r>
              <a:rPr lang="el-GR" sz="1800" dirty="0" err="1"/>
              <a:t>χρήση</a:t>
            </a:r>
            <a:r>
              <a:rPr lang="el-GR" sz="1800" dirty="0"/>
              <a:t>. </a:t>
            </a:r>
            <a:r>
              <a:rPr lang="el-GR" sz="1800" dirty="0" err="1"/>
              <a:t>Καθώς</a:t>
            </a:r>
            <a:r>
              <a:rPr lang="el-GR" sz="1800" dirty="0"/>
              <a:t> το </a:t>
            </a:r>
            <a:r>
              <a:rPr lang="el-GR" sz="1800" dirty="0" err="1"/>
              <a:t>μέσο</a:t>
            </a:r>
            <a:r>
              <a:rPr lang="el-GR" sz="1800" dirty="0"/>
              <a:t> </a:t>
            </a:r>
            <a:r>
              <a:rPr lang="el-GR" sz="1800" dirty="0" err="1"/>
              <a:t>εξελίχθηκε</a:t>
            </a:r>
            <a:r>
              <a:rPr lang="el-GR" sz="1800" dirty="0"/>
              <a:t> </a:t>
            </a:r>
            <a:r>
              <a:rPr lang="el-GR" sz="1800" dirty="0" err="1"/>
              <a:t>απο</a:t>
            </a:r>
            <a:r>
              <a:rPr lang="el-GR" sz="1800" dirty="0"/>
              <a:t>́ τις </a:t>
            </a:r>
            <a:r>
              <a:rPr lang="el-GR" sz="1800" dirty="0" err="1"/>
              <a:t>ακρότητες</a:t>
            </a:r>
            <a:r>
              <a:rPr lang="el-GR" sz="1800" dirty="0"/>
              <a:t> των </a:t>
            </a:r>
            <a:r>
              <a:rPr lang="el-GR" sz="1800" dirty="0" err="1"/>
              <a:t>πρώτων</a:t>
            </a:r>
            <a:r>
              <a:rPr lang="el-GR" sz="1800" dirty="0"/>
              <a:t> </a:t>
            </a:r>
            <a:r>
              <a:rPr lang="el-GR" sz="1800" dirty="0" err="1"/>
              <a:t>σχολών</a:t>
            </a:r>
            <a:r>
              <a:rPr lang="el-GR" sz="1800" dirty="0"/>
              <a:t>, </a:t>
            </a:r>
            <a:r>
              <a:rPr lang="el-GR" sz="1800" dirty="0" err="1"/>
              <a:t>αυτός</a:t>
            </a:r>
            <a:r>
              <a:rPr lang="el-GR" sz="1800" dirty="0"/>
              <a:t> ο </a:t>
            </a:r>
            <a:r>
              <a:rPr lang="el-GR" sz="1800" dirty="0" err="1"/>
              <a:t>όρος</a:t>
            </a:r>
            <a:r>
              <a:rPr lang="el-GR" sz="1800" dirty="0"/>
              <a:t> </a:t>
            </a:r>
            <a:r>
              <a:rPr lang="el-GR" sz="1800" dirty="0" err="1"/>
              <a:t>αποδείχθηκε</a:t>
            </a:r>
            <a:r>
              <a:rPr lang="el-GR" sz="1800" dirty="0"/>
              <a:t> να </a:t>
            </a:r>
            <a:r>
              <a:rPr lang="el-GR" sz="1800" dirty="0" err="1"/>
              <a:t>έχει</a:t>
            </a:r>
            <a:r>
              <a:rPr lang="el-GR" sz="1800" dirty="0"/>
              <a:t> </a:t>
            </a:r>
            <a:r>
              <a:rPr lang="el-GR" sz="1800" dirty="0" err="1"/>
              <a:t>πολλα</a:t>
            </a:r>
            <a:r>
              <a:rPr lang="el-GR" sz="1800" dirty="0"/>
              <a:t>́ </a:t>
            </a:r>
            <a:r>
              <a:rPr lang="el-GR" sz="1800" dirty="0" err="1"/>
              <a:t>οφέλη</a:t>
            </a:r>
            <a:r>
              <a:rPr lang="el-GR" sz="1800" dirty="0"/>
              <a:t>, με το </a:t>
            </a:r>
            <a:r>
              <a:rPr lang="el-GR" sz="1800" dirty="0" err="1"/>
              <a:t>σημαντικότερο</a:t>
            </a:r>
            <a:r>
              <a:rPr lang="el-GR" sz="1800" dirty="0"/>
              <a:t> να </a:t>
            </a:r>
            <a:r>
              <a:rPr lang="el-GR" sz="1800" dirty="0" err="1"/>
              <a:t>είναι</a:t>
            </a:r>
            <a:r>
              <a:rPr lang="el-GR" sz="1800" dirty="0"/>
              <a:t> </a:t>
            </a:r>
            <a:r>
              <a:rPr lang="el-GR" sz="1800" dirty="0" err="1"/>
              <a:t>ότι</a:t>
            </a:r>
            <a:r>
              <a:rPr lang="el-GR" sz="1800" dirty="0"/>
              <a:t> δεν </a:t>
            </a:r>
            <a:r>
              <a:rPr lang="el-GR" sz="1800" dirty="0" err="1"/>
              <a:t>κάνει</a:t>
            </a:r>
            <a:r>
              <a:rPr lang="el-GR" sz="1800" dirty="0"/>
              <a:t> </a:t>
            </a:r>
            <a:r>
              <a:rPr lang="el-GR" sz="1800" dirty="0" err="1"/>
              <a:t>διάκριση</a:t>
            </a:r>
            <a:r>
              <a:rPr lang="el-GR" sz="1800" dirty="0"/>
              <a:t> ως προς την </a:t>
            </a:r>
            <a:r>
              <a:rPr lang="el-GR" sz="1800" dirty="0" err="1"/>
              <a:t>προέλευση</a:t>
            </a:r>
            <a:r>
              <a:rPr lang="el-GR" sz="1800" dirty="0"/>
              <a:t> του </a:t>
            </a:r>
            <a:r>
              <a:rPr lang="el-GR" sz="1800" dirty="0" err="1"/>
              <a:t>ήχου</a:t>
            </a:r>
            <a:r>
              <a:rPr lang="el-GR" sz="1800" dirty="0"/>
              <a:t>, </a:t>
            </a:r>
            <a:r>
              <a:rPr lang="el-GR" sz="1800" dirty="0" err="1"/>
              <a:t>είτε</a:t>
            </a:r>
            <a:r>
              <a:rPr lang="el-GR" sz="1800" dirty="0"/>
              <a:t> </a:t>
            </a:r>
            <a:r>
              <a:rPr lang="el-GR" sz="1800" dirty="0" err="1"/>
              <a:t>είναι</a:t>
            </a:r>
            <a:r>
              <a:rPr lang="el-GR" sz="1800" dirty="0"/>
              <a:t> </a:t>
            </a:r>
            <a:r>
              <a:rPr lang="el-GR" sz="1800" dirty="0" err="1"/>
              <a:t>φυσικός</a:t>
            </a:r>
            <a:r>
              <a:rPr lang="el-GR" sz="1800" dirty="0"/>
              <a:t>, </a:t>
            </a:r>
            <a:r>
              <a:rPr lang="el-GR" sz="1800" dirty="0" err="1"/>
              <a:t>είτε</a:t>
            </a:r>
            <a:r>
              <a:rPr lang="el-GR" sz="1800" dirty="0"/>
              <a:t> </a:t>
            </a:r>
            <a:r>
              <a:rPr lang="el-GR" sz="1800" dirty="0" err="1"/>
              <a:t>συνθετικός</a:t>
            </a:r>
            <a:r>
              <a:rPr lang="el-GR" sz="1800" dirty="0"/>
              <a:t>. Η </a:t>
            </a:r>
            <a:r>
              <a:rPr lang="el-GR" sz="1800" dirty="0" err="1"/>
              <a:t>προσοχη</a:t>
            </a:r>
            <a:r>
              <a:rPr lang="el-GR" sz="1800" dirty="0"/>
              <a:t>́ </a:t>
            </a:r>
            <a:r>
              <a:rPr lang="el-GR" sz="1800" dirty="0" err="1"/>
              <a:t>επικεντρώνεται</a:t>
            </a:r>
            <a:r>
              <a:rPr lang="el-GR" sz="1800" dirty="0"/>
              <a:t> στην </a:t>
            </a:r>
            <a:r>
              <a:rPr lang="el-GR" sz="1800" dirty="0" err="1"/>
              <a:t>αντίληψη</a:t>
            </a:r>
            <a:r>
              <a:rPr lang="el-GR" sz="1800" dirty="0"/>
              <a:t> του </a:t>
            </a:r>
            <a:r>
              <a:rPr lang="el-GR" sz="1800" dirty="0" err="1"/>
              <a:t>ήχου</a:t>
            </a:r>
            <a:r>
              <a:rPr lang="el-GR" sz="1800" dirty="0"/>
              <a:t> ως </a:t>
            </a:r>
            <a:r>
              <a:rPr lang="el-GR" sz="1800" dirty="0" err="1"/>
              <a:t>μέρους</a:t>
            </a:r>
            <a:r>
              <a:rPr lang="el-GR" sz="1800" dirty="0"/>
              <a:t> της </a:t>
            </a:r>
            <a:r>
              <a:rPr lang="el-GR" sz="1800" dirty="0" err="1"/>
              <a:t>ακροαματικής</a:t>
            </a:r>
            <a:r>
              <a:rPr lang="el-GR" sz="1800" dirty="0"/>
              <a:t> </a:t>
            </a:r>
            <a:r>
              <a:rPr lang="el-GR" sz="1800" dirty="0" err="1"/>
              <a:t>διαδικασίας</a:t>
            </a:r>
            <a:r>
              <a:rPr lang="el-GR" sz="1800" dirty="0"/>
              <a:t>, </a:t>
            </a:r>
            <a:r>
              <a:rPr lang="el-GR" sz="1800" dirty="0" err="1"/>
              <a:t>αντι</a:t>
            </a:r>
            <a:r>
              <a:rPr lang="el-GR" sz="1800" dirty="0"/>
              <a:t>́ των </a:t>
            </a:r>
            <a:r>
              <a:rPr lang="el-GR" sz="1800" dirty="0" err="1"/>
              <a:t>μέσων</a:t>
            </a:r>
            <a:r>
              <a:rPr lang="el-GR" sz="1800" dirty="0"/>
              <a:t> που </a:t>
            </a:r>
            <a:r>
              <a:rPr lang="el-GR" sz="1800" dirty="0" err="1"/>
              <a:t>χρησιμοποιούνται</a:t>
            </a:r>
            <a:r>
              <a:rPr lang="el-GR" sz="1800" dirty="0"/>
              <a:t> για την </a:t>
            </a:r>
            <a:r>
              <a:rPr lang="el-GR" sz="1800" dirty="0" err="1"/>
              <a:t>παραγωγη</a:t>
            </a:r>
            <a:r>
              <a:rPr lang="el-GR" sz="1800" dirty="0"/>
              <a:t>́ του. Μ’ </a:t>
            </a:r>
            <a:r>
              <a:rPr lang="el-GR" sz="1800" dirty="0" err="1"/>
              <a:t>όλα</a:t>
            </a:r>
            <a:r>
              <a:rPr lang="el-GR" sz="1800" dirty="0"/>
              <a:t> </a:t>
            </a:r>
            <a:r>
              <a:rPr lang="el-GR" sz="1800" dirty="0" err="1"/>
              <a:t>ταύτα</a:t>
            </a:r>
            <a:r>
              <a:rPr lang="el-GR" sz="1800" dirty="0"/>
              <a:t>, </a:t>
            </a:r>
            <a:r>
              <a:rPr lang="el-GR" sz="1800" dirty="0" err="1"/>
              <a:t>παρα</a:t>
            </a:r>
            <a:r>
              <a:rPr lang="el-GR" sz="1800" dirty="0"/>
              <a:t>́ την </a:t>
            </a:r>
            <a:r>
              <a:rPr lang="el-GR" sz="1800" dirty="0" err="1"/>
              <a:t>ευρεία</a:t>
            </a:r>
            <a:r>
              <a:rPr lang="el-GR" sz="1800" dirty="0"/>
              <a:t> </a:t>
            </a:r>
            <a:r>
              <a:rPr lang="el-GR" sz="1800" dirty="0" err="1"/>
              <a:t>αποδοχη</a:t>
            </a:r>
            <a:r>
              <a:rPr lang="el-GR" sz="1800" dirty="0"/>
              <a:t>́ του </a:t>
            </a:r>
            <a:r>
              <a:rPr lang="el-GR" sz="1800" dirty="0" err="1"/>
              <a:t>όρου</a:t>
            </a:r>
            <a:r>
              <a:rPr lang="el-GR" sz="1800" dirty="0"/>
              <a:t> στους </a:t>
            </a:r>
            <a:r>
              <a:rPr lang="el-GR" sz="1800" dirty="0" err="1"/>
              <a:t>ηλεκτρακουστικούς</a:t>
            </a:r>
            <a:r>
              <a:rPr lang="el-GR" sz="1800" dirty="0"/>
              <a:t> </a:t>
            </a:r>
            <a:r>
              <a:rPr lang="el-GR" sz="1800" dirty="0" err="1"/>
              <a:t>κύκλους</a:t>
            </a:r>
            <a:r>
              <a:rPr lang="el-GR" sz="1800" dirty="0"/>
              <a:t>, ο </a:t>
            </a:r>
            <a:r>
              <a:rPr lang="el-GR" sz="1800" dirty="0" err="1"/>
              <a:t>Manning</a:t>
            </a:r>
            <a:r>
              <a:rPr lang="el-GR" sz="1800" dirty="0"/>
              <a:t> </a:t>
            </a:r>
            <a:r>
              <a:rPr lang="el-GR" sz="1800" dirty="0" err="1"/>
              <a:t>καταδεικνύει</a:t>
            </a:r>
            <a:r>
              <a:rPr lang="el-GR" sz="1800" dirty="0"/>
              <a:t> </a:t>
            </a:r>
            <a:r>
              <a:rPr lang="el-GR" sz="1800" dirty="0" err="1"/>
              <a:t>διάφορες</a:t>
            </a:r>
            <a:r>
              <a:rPr lang="el-GR" sz="1800" dirty="0"/>
              <a:t> </a:t>
            </a:r>
            <a:r>
              <a:rPr lang="el-GR" sz="1800" dirty="0" err="1"/>
              <a:t>δυσκολίες</a:t>
            </a:r>
            <a:r>
              <a:rPr lang="el-GR" sz="1800" dirty="0"/>
              <a:t>. Ο </a:t>
            </a:r>
            <a:r>
              <a:rPr lang="el-GR" sz="1800" dirty="0" err="1"/>
              <a:t>όρος</a:t>
            </a:r>
            <a:r>
              <a:rPr lang="el-GR" sz="1800" dirty="0"/>
              <a:t> </a:t>
            </a:r>
            <a:r>
              <a:rPr lang="el-GR" sz="1800" dirty="0" err="1"/>
              <a:t>έχει</a:t>
            </a:r>
            <a:r>
              <a:rPr lang="el-GR" sz="1800" dirty="0"/>
              <a:t> </a:t>
            </a:r>
            <a:r>
              <a:rPr lang="el-GR" sz="1800" dirty="0" err="1"/>
              <a:t>γαλλικη</a:t>
            </a:r>
            <a:r>
              <a:rPr lang="el-GR" sz="1800" dirty="0"/>
              <a:t>́ </a:t>
            </a:r>
            <a:r>
              <a:rPr lang="el-GR" sz="1800" dirty="0" err="1"/>
              <a:t>προέλευση</a:t>
            </a:r>
            <a:r>
              <a:rPr lang="el-GR" sz="1800" dirty="0"/>
              <a:t>. </a:t>
            </a:r>
            <a:r>
              <a:rPr lang="el-GR" sz="1800" dirty="0" err="1"/>
              <a:t>Αυτο</a:t>
            </a:r>
            <a:r>
              <a:rPr lang="el-GR" sz="1800" dirty="0"/>
              <a:t>́ </a:t>
            </a:r>
            <a:r>
              <a:rPr lang="el-GR" sz="1800" dirty="0" err="1"/>
              <a:t>παρουσιάζει</a:t>
            </a:r>
            <a:r>
              <a:rPr lang="el-GR" sz="1800" dirty="0"/>
              <a:t> </a:t>
            </a:r>
            <a:r>
              <a:rPr lang="el-GR" sz="1800" dirty="0" err="1"/>
              <a:t>δυσκολίες</a:t>
            </a:r>
            <a:r>
              <a:rPr lang="el-GR" sz="1800" dirty="0"/>
              <a:t> στους </a:t>
            </a:r>
            <a:r>
              <a:rPr lang="el-GR" sz="1800" dirty="0" err="1"/>
              <a:t>ομιλητές</a:t>
            </a:r>
            <a:r>
              <a:rPr lang="el-GR" sz="1800" dirty="0"/>
              <a:t> της </a:t>
            </a:r>
            <a:r>
              <a:rPr lang="el-GR" sz="1800" dirty="0" err="1"/>
              <a:t>αγγλικής</a:t>
            </a:r>
            <a:r>
              <a:rPr lang="el-GR" sz="1800" dirty="0"/>
              <a:t> </a:t>
            </a:r>
            <a:r>
              <a:rPr lang="el-GR" sz="1800" dirty="0" err="1"/>
              <a:t>γλώσσας</a:t>
            </a:r>
            <a:r>
              <a:rPr lang="el-GR" sz="1800" dirty="0"/>
              <a:t>, </a:t>
            </a:r>
            <a:r>
              <a:rPr lang="el-GR" sz="1800" dirty="0" err="1"/>
              <a:t>απο</a:t>
            </a:r>
            <a:r>
              <a:rPr lang="el-GR" sz="1800" dirty="0"/>
              <a:t>́ τη </a:t>
            </a:r>
            <a:r>
              <a:rPr lang="el-GR" sz="1800" dirty="0" err="1"/>
              <a:t>στιγμη</a:t>
            </a:r>
            <a:r>
              <a:rPr lang="el-GR" sz="1800" dirty="0"/>
              <a:t>́ που δεν </a:t>
            </a:r>
            <a:r>
              <a:rPr lang="el-GR" sz="1800" dirty="0" err="1"/>
              <a:t>τυγχάνει</a:t>
            </a:r>
            <a:r>
              <a:rPr lang="el-GR" sz="1800" dirty="0"/>
              <a:t> </a:t>
            </a:r>
            <a:r>
              <a:rPr lang="el-GR" sz="1800" dirty="0" err="1"/>
              <a:t>γενικότερης</a:t>
            </a:r>
            <a:r>
              <a:rPr lang="el-GR" sz="1800" dirty="0"/>
              <a:t>, ή </a:t>
            </a:r>
            <a:r>
              <a:rPr lang="el-GR" sz="1800" dirty="0" err="1"/>
              <a:t>έστω</a:t>
            </a:r>
            <a:r>
              <a:rPr lang="el-GR" sz="1800" dirty="0"/>
              <a:t> </a:t>
            </a:r>
            <a:r>
              <a:rPr lang="el-GR" sz="1800" dirty="0" err="1"/>
              <a:t>κοινής</a:t>
            </a:r>
            <a:r>
              <a:rPr lang="el-GR" sz="1800" dirty="0"/>
              <a:t>, </a:t>
            </a:r>
            <a:r>
              <a:rPr lang="el-GR" sz="1800" dirty="0" err="1"/>
              <a:t>χρήσης</a:t>
            </a:r>
            <a:r>
              <a:rPr lang="el-GR" sz="1800" dirty="0"/>
              <a:t>, σε </a:t>
            </a:r>
            <a:r>
              <a:rPr lang="el-GR" sz="1800" dirty="0" err="1"/>
              <a:t>αντίθεση</a:t>
            </a:r>
            <a:r>
              <a:rPr lang="el-GR" sz="1800" dirty="0"/>
              <a:t> με τους </a:t>
            </a:r>
            <a:r>
              <a:rPr lang="el-GR" sz="1800" dirty="0" err="1"/>
              <a:t>όρους</a:t>
            </a:r>
            <a:r>
              <a:rPr lang="el-GR" sz="1800" dirty="0"/>
              <a:t> “</a:t>
            </a:r>
            <a:r>
              <a:rPr lang="el-GR" sz="1800" dirty="0" err="1"/>
              <a:t>electronic</a:t>
            </a:r>
            <a:r>
              <a:rPr lang="el-GR" sz="1800" dirty="0"/>
              <a:t>” και “</a:t>
            </a:r>
            <a:r>
              <a:rPr lang="el-GR" sz="1800" dirty="0" err="1"/>
              <a:t>computer</a:t>
            </a:r>
            <a:r>
              <a:rPr lang="el-GR" sz="1800" dirty="0"/>
              <a:t>”. Ο </a:t>
            </a:r>
            <a:r>
              <a:rPr lang="el-GR" sz="1800" dirty="0" err="1"/>
              <a:t>όρος</a:t>
            </a:r>
            <a:r>
              <a:rPr lang="el-GR" sz="1800" dirty="0"/>
              <a:t> </a:t>
            </a:r>
            <a:r>
              <a:rPr lang="el-GR" sz="1800" dirty="0" err="1"/>
              <a:t>προδιαθέτει</a:t>
            </a:r>
            <a:r>
              <a:rPr lang="el-GR" sz="1800" dirty="0"/>
              <a:t> το </a:t>
            </a:r>
            <a:r>
              <a:rPr lang="el-GR" sz="1800" dirty="0" err="1"/>
              <a:t>κοινο</a:t>
            </a:r>
            <a:r>
              <a:rPr lang="el-GR" sz="1800" dirty="0"/>
              <a:t>́ για </a:t>
            </a:r>
            <a:r>
              <a:rPr lang="el-GR" sz="1800" dirty="0" err="1"/>
              <a:t>ένα</a:t>
            </a:r>
            <a:r>
              <a:rPr lang="el-GR" sz="1800" dirty="0"/>
              <a:t> </a:t>
            </a:r>
            <a:r>
              <a:rPr lang="el-GR" sz="1800" dirty="0" err="1"/>
              <a:t>ελιτιστικο</a:t>
            </a:r>
            <a:r>
              <a:rPr lang="el-GR" sz="1800" dirty="0"/>
              <a:t>́ και </a:t>
            </a:r>
            <a:r>
              <a:rPr lang="el-GR" sz="1800" dirty="0" err="1"/>
              <a:t>εσωστρεφές</a:t>
            </a:r>
            <a:r>
              <a:rPr lang="el-GR" sz="1800" dirty="0"/>
              <a:t> </a:t>
            </a:r>
            <a:r>
              <a:rPr lang="el-GR" sz="1800" dirty="0" err="1"/>
              <a:t>μέσο</a:t>
            </a:r>
            <a:r>
              <a:rPr lang="el-GR" sz="1800" dirty="0"/>
              <a:t>. </a:t>
            </a:r>
            <a:r>
              <a:rPr lang="el-GR" sz="1800" dirty="0" err="1"/>
              <a:t>Ανησυχίες</a:t>
            </a:r>
            <a:r>
              <a:rPr lang="el-GR" sz="1800" dirty="0"/>
              <a:t> για τη </a:t>
            </a:r>
            <a:r>
              <a:rPr lang="el-GR" sz="1800" dirty="0" err="1"/>
              <a:t>χρήση</a:t>
            </a:r>
            <a:r>
              <a:rPr lang="el-GR" sz="1800" dirty="0"/>
              <a:t> του </a:t>
            </a:r>
            <a:r>
              <a:rPr lang="el-GR" sz="1800" dirty="0" err="1"/>
              <a:t>όρου</a:t>
            </a:r>
            <a:r>
              <a:rPr lang="el-GR" sz="1800" dirty="0"/>
              <a:t> </a:t>
            </a:r>
            <a:r>
              <a:rPr lang="el-GR" sz="1800" dirty="0" err="1"/>
              <a:t>εγείρονται</a:t>
            </a:r>
            <a:r>
              <a:rPr lang="el-GR" sz="1800" dirty="0"/>
              <a:t> </a:t>
            </a:r>
            <a:r>
              <a:rPr lang="el-GR" sz="1800" dirty="0" err="1"/>
              <a:t>ακόμα</a:t>
            </a:r>
            <a:r>
              <a:rPr lang="el-GR" sz="1800" dirty="0"/>
              <a:t> και </a:t>
            </a:r>
            <a:r>
              <a:rPr lang="el-GR" sz="1800" dirty="0" err="1"/>
              <a:t>απο</a:t>
            </a:r>
            <a:r>
              <a:rPr lang="el-GR" sz="1800" dirty="0"/>
              <a:t>́ τους </a:t>
            </a:r>
            <a:r>
              <a:rPr lang="el-GR" sz="1800" dirty="0" err="1"/>
              <a:t>συνθέτες</a:t>
            </a:r>
            <a:r>
              <a:rPr lang="el-GR" sz="1800" dirty="0"/>
              <a:t> που το </a:t>
            </a:r>
            <a:r>
              <a:rPr lang="el-GR" sz="1800" dirty="0" err="1"/>
              <a:t>χρησιμοποιούν</a:t>
            </a:r>
            <a:r>
              <a:rPr lang="el-GR" sz="1800" dirty="0"/>
              <a:t>. </a:t>
            </a:r>
            <a:endParaRPr lang="el-GR" sz="1800" dirty="0" smtClean="0">
              <a:effectLst/>
            </a:endParaRPr>
          </a:p>
          <a:p>
            <a:endParaRPr lang="en-US" sz="1800" dirty="0"/>
          </a:p>
        </p:txBody>
      </p:sp>
    </p:spTree>
    <p:extLst>
      <p:ext uri="{BB962C8B-B14F-4D97-AF65-F5344CB8AC3E}">
        <p14:creationId xmlns:p14="http://schemas.microsoft.com/office/powerpoint/2010/main" val="427426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800" dirty="0"/>
              <a:t>Otto </a:t>
            </a:r>
            <a:r>
              <a:rPr lang="en-US" sz="1800" dirty="0" err="1"/>
              <a:t>Luening</a:t>
            </a:r>
            <a:r>
              <a:rPr lang="en-US" sz="1800" dirty="0"/>
              <a:t>. Low Speed (1952). </a:t>
            </a:r>
            <a:endParaRPr lang="en-US" sz="1800" dirty="0" smtClean="0"/>
          </a:p>
          <a:p>
            <a:pPr marL="0" indent="0">
              <a:buNone/>
            </a:pPr>
            <a:r>
              <a:rPr lang="en-US" sz="1800" dirty="0"/>
              <a:t>“ </a:t>
            </a:r>
            <a:r>
              <a:rPr lang="en-US" sz="1800" dirty="0" smtClean="0"/>
              <a:t>Low </a:t>
            </a:r>
            <a:r>
              <a:rPr lang="en-US" sz="1800" dirty="0"/>
              <a:t>Speed was first performed at a concert at the Museum of Modern Art in New York on October 28, 1952 and is considered to be the first all electronic music concert in the US. This concert was broadcasted live and caused a sensation into electronic music. For the piece Low Speed, was created by overlapping several tracks of improvised flute samples. </a:t>
            </a:r>
            <a:r>
              <a:rPr lang="en-US" sz="1800" dirty="0" err="1"/>
              <a:t>Luening</a:t>
            </a:r>
            <a:r>
              <a:rPr lang="en-US" sz="1800" dirty="0"/>
              <a:t> improvised his flute playing based on sketches he had made. He then transposed the first recording an octave lower, and successive versions each a fifth higher than the initial recording. The feedback produced by this technique sounded “unearthly, a ghostly counterpart of the live </a:t>
            </a:r>
            <a:r>
              <a:rPr lang="en-US" sz="1800" dirty="0" smtClean="0"/>
              <a:t>flute”.</a:t>
            </a:r>
            <a:endParaRPr lang="el-GR" sz="1800" dirty="0" smtClean="0"/>
          </a:p>
          <a:p>
            <a:pPr marL="0" indent="0">
              <a:buNone/>
            </a:pPr>
            <a:endParaRPr lang="el-GR" sz="1800" dirty="0"/>
          </a:p>
          <a:p>
            <a:pPr marL="0" indent="0">
              <a:buNone/>
            </a:pPr>
            <a:r>
              <a:rPr lang="en-US" sz="1200" dirty="0" err="1" smtClean="0"/>
              <a:t>Hartsock</a:t>
            </a:r>
            <a:r>
              <a:rPr lang="en-US" sz="1200" dirty="0"/>
              <a:t>, Ralph. </a:t>
            </a:r>
            <a:r>
              <a:rPr lang="en-US" sz="1200" u="sng" dirty="0"/>
              <a:t>Otto </a:t>
            </a:r>
            <a:r>
              <a:rPr lang="en-US" sz="1200" u="sng" dirty="0" err="1"/>
              <a:t>Luening</a:t>
            </a:r>
            <a:r>
              <a:rPr lang="en-US" sz="1200" u="sng" dirty="0"/>
              <a:t>: A Bio-bibliography.</a:t>
            </a:r>
            <a:r>
              <a:rPr lang="en-US" sz="1200" dirty="0"/>
              <a:t> Greenwood Press, 1991</a:t>
            </a:r>
            <a:r>
              <a:rPr lang="en-US" sz="1200" dirty="0" smtClean="0"/>
              <a:t>.</a:t>
            </a:r>
            <a:endParaRPr lang="el-GR" sz="1200" dirty="0" smtClean="0"/>
          </a:p>
          <a:p>
            <a:pPr marL="0" indent="0">
              <a:buNone/>
            </a:pPr>
            <a:r>
              <a:rPr lang="en-US" sz="1200" dirty="0"/>
              <a:t>https://</a:t>
            </a:r>
            <a:r>
              <a:rPr lang="en-US" sz="1200" dirty="0" err="1"/>
              <a:t>people.finearts.uvic.ca</a:t>
            </a:r>
            <a:r>
              <a:rPr lang="en-US" sz="1200" dirty="0"/>
              <a:t>/~</a:t>
            </a:r>
            <a:r>
              <a:rPr lang="en-US" sz="1200" dirty="0" err="1"/>
              <a:t>aschloss</a:t>
            </a:r>
            <a:r>
              <a:rPr lang="en-US" sz="1200" dirty="0"/>
              <a:t>/</a:t>
            </a:r>
            <a:r>
              <a:rPr lang="en-US" sz="1200" dirty="0" err="1"/>
              <a:t>course_mat</a:t>
            </a:r>
            <a:r>
              <a:rPr lang="en-US" sz="1200" dirty="0"/>
              <a:t>/MU307/MU307%20Labs/Composers/Otto%20Luening.htm</a:t>
            </a:r>
          </a:p>
        </p:txBody>
      </p:sp>
    </p:spTree>
    <p:extLst>
      <p:ext uri="{BB962C8B-B14F-4D97-AF65-F5344CB8AC3E}">
        <p14:creationId xmlns:p14="http://schemas.microsoft.com/office/powerpoint/2010/main" val="1964096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l-GR" sz="1800" dirty="0" err="1"/>
              <a:t>Francis</a:t>
            </a:r>
            <a:r>
              <a:rPr lang="el-GR" sz="1800" dirty="0"/>
              <a:t> </a:t>
            </a:r>
            <a:r>
              <a:rPr lang="el-GR" sz="1800" dirty="0" err="1"/>
              <a:t>Dhomont</a:t>
            </a:r>
            <a:r>
              <a:rPr lang="el-GR" sz="1800" dirty="0"/>
              <a:t>: “</a:t>
            </a:r>
            <a:r>
              <a:rPr lang="el-GR" sz="1800" dirty="0" err="1"/>
              <a:t>Ένας</a:t>
            </a:r>
            <a:r>
              <a:rPr lang="el-GR" sz="1800" dirty="0"/>
              <a:t> </a:t>
            </a:r>
            <a:r>
              <a:rPr lang="el-GR" sz="1800" dirty="0" err="1"/>
              <a:t>μόνος</a:t>
            </a:r>
            <a:r>
              <a:rPr lang="el-GR" sz="1800" dirty="0"/>
              <a:t> </a:t>
            </a:r>
            <a:r>
              <a:rPr lang="el-GR" sz="1800" dirty="0" err="1"/>
              <a:t>όρος</a:t>
            </a:r>
            <a:r>
              <a:rPr lang="el-GR" sz="1800" dirty="0"/>
              <a:t> </a:t>
            </a:r>
            <a:r>
              <a:rPr lang="el-GR" sz="1800" dirty="0" err="1"/>
              <a:t>έρχεται</a:t>
            </a:r>
            <a:r>
              <a:rPr lang="el-GR" sz="1800" dirty="0"/>
              <a:t> να </a:t>
            </a:r>
            <a:r>
              <a:rPr lang="el-GR" sz="1800" dirty="0" err="1"/>
              <a:t>ενοποιήσει</a:t>
            </a:r>
            <a:r>
              <a:rPr lang="el-GR" sz="1800" dirty="0"/>
              <a:t> </a:t>
            </a:r>
            <a:r>
              <a:rPr lang="el-GR" sz="1800" dirty="0" err="1"/>
              <a:t>εννοιολογικα</a:t>
            </a:r>
            <a:r>
              <a:rPr lang="el-GR" sz="1800" dirty="0"/>
              <a:t>́ </a:t>
            </a:r>
            <a:r>
              <a:rPr lang="el-GR" sz="1800" dirty="0" err="1"/>
              <a:t>έναν</a:t>
            </a:r>
            <a:r>
              <a:rPr lang="el-GR" sz="1800" dirty="0"/>
              <a:t> </a:t>
            </a:r>
            <a:r>
              <a:rPr lang="el-GR" sz="1800" dirty="0" err="1"/>
              <a:t>άπειρο</a:t>
            </a:r>
            <a:r>
              <a:rPr lang="el-GR" sz="1800" dirty="0"/>
              <a:t> </a:t>
            </a:r>
            <a:r>
              <a:rPr lang="el-GR" sz="1800" dirty="0" err="1"/>
              <a:t>αριθμο</a:t>
            </a:r>
            <a:r>
              <a:rPr lang="el-GR" sz="1800" dirty="0"/>
              <a:t>́ </a:t>
            </a:r>
            <a:r>
              <a:rPr lang="el-GR" sz="1800" dirty="0" err="1"/>
              <a:t>μουσικών</a:t>
            </a:r>
            <a:r>
              <a:rPr lang="el-GR" sz="1800" dirty="0"/>
              <a:t> </a:t>
            </a:r>
            <a:r>
              <a:rPr lang="el-GR" sz="1800" dirty="0" err="1"/>
              <a:t>πραγματώσεων</a:t>
            </a:r>
            <a:r>
              <a:rPr lang="el-GR" sz="1800" dirty="0"/>
              <a:t> με </a:t>
            </a:r>
            <a:r>
              <a:rPr lang="el-GR" sz="1800" dirty="0" err="1"/>
              <a:t>ελάχιστα</a:t>
            </a:r>
            <a:r>
              <a:rPr lang="el-GR" sz="1800" dirty="0"/>
              <a:t> </a:t>
            </a:r>
            <a:r>
              <a:rPr lang="el-GR" sz="1800" dirty="0" err="1"/>
              <a:t>κοινα</a:t>
            </a:r>
            <a:r>
              <a:rPr lang="el-GR" sz="1800" dirty="0"/>
              <a:t>́ </a:t>
            </a:r>
            <a:r>
              <a:rPr lang="el-GR" sz="1800" dirty="0" err="1"/>
              <a:t>στοιχεία</a:t>
            </a:r>
            <a:r>
              <a:rPr lang="el-GR" sz="1800" dirty="0"/>
              <a:t>, </a:t>
            </a:r>
            <a:r>
              <a:rPr lang="el-GR" sz="1800" dirty="0" err="1"/>
              <a:t>πέραν</a:t>
            </a:r>
            <a:r>
              <a:rPr lang="el-GR" sz="1800" dirty="0"/>
              <a:t> της </a:t>
            </a:r>
            <a:r>
              <a:rPr lang="el-GR" sz="1800" dirty="0" err="1"/>
              <a:t>εξάρτησής</a:t>
            </a:r>
            <a:r>
              <a:rPr lang="el-GR" sz="1800" dirty="0"/>
              <a:t> τους </a:t>
            </a:r>
            <a:r>
              <a:rPr lang="el-GR" sz="1800" dirty="0" err="1"/>
              <a:t>απο</a:t>
            </a:r>
            <a:r>
              <a:rPr lang="el-GR" sz="1800" dirty="0"/>
              <a:t>́ τον </a:t>
            </a:r>
            <a:r>
              <a:rPr lang="el-GR" sz="1800" dirty="0" err="1"/>
              <a:t>ηλεκτρισμο</a:t>
            </a:r>
            <a:r>
              <a:rPr lang="el-GR" sz="1800" dirty="0"/>
              <a:t>́.” </a:t>
            </a:r>
            <a:endParaRPr lang="el-GR" sz="1800" dirty="0" smtClean="0">
              <a:effectLst/>
            </a:endParaRPr>
          </a:p>
          <a:p>
            <a:r>
              <a:rPr lang="el-GR" sz="1800" dirty="0" err="1" smtClean="0"/>
              <a:t>Michel</a:t>
            </a:r>
            <a:r>
              <a:rPr lang="el-GR" sz="1800" dirty="0" smtClean="0"/>
              <a:t> </a:t>
            </a:r>
            <a:r>
              <a:rPr lang="el-GR" sz="1800" dirty="0" err="1"/>
              <a:t>Chion</a:t>
            </a:r>
            <a:r>
              <a:rPr lang="el-GR" sz="1800" dirty="0"/>
              <a:t>: “Ο </a:t>
            </a:r>
            <a:r>
              <a:rPr lang="el-GR" sz="1800" dirty="0" err="1"/>
              <a:t>όρος</a:t>
            </a:r>
            <a:r>
              <a:rPr lang="el-GR" sz="1800" dirty="0"/>
              <a:t> </a:t>
            </a:r>
            <a:r>
              <a:rPr lang="el-GR" sz="1800" dirty="0" err="1"/>
              <a:t>ηλεκτρακουστικη</a:t>
            </a:r>
            <a:r>
              <a:rPr lang="el-GR" sz="1800" dirty="0"/>
              <a:t>́ </a:t>
            </a:r>
            <a:r>
              <a:rPr lang="el-GR" sz="1800" dirty="0" err="1"/>
              <a:t>μουσικη</a:t>
            </a:r>
            <a:r>
              <a:rPr lang="el-GR" sz="1800" dirty="0"/>
              <a:t>́ </a:t>
            </a:r>
            <a:r>
              <a:rPr lang="el-GR" sz="1800" dirty="0" err="1"/>
              <a:t>έχει</a:t>
            </a:r>
            <a:r>
              <a:rPr lang="el-GR" sz="1800" dirty="0"/>
              <a:t> </a:t>
            </a:r>
            <a:r>
              <a:rPr lang="el-GR" sz="1800" dirty="0" err="1"/>
              <a:t>επεκταθει</a:t>
            </a:r>
            <a:r>
              <a:rPr lang="el-GR" sz="1800" dirty="0"/>
              <a:t>́ σε </a:t>
            </a:r>
            <a:r>
              <a:rPr lang="el-GR" sz="1800" dirty="0" err="1"/>
              <a:t>τέτοιο</a:t>
            </a:r>
            <a:r>
              <a:rPr lang="el-GR" sz="1800" dirty="0"/>
              <a:t> </a:t>
            </a:r>
            <a:r>
              <a:rPr lang="el-GR" sz="1800" dirty="0" err="1"/>
              <a:t>βαθμο</a:t>
            </a:r>
            <a:r>
              <a:rPr lang="el-GR" sz="1800" dirty="0"/>
              <a:t>́, </a:t>
            </a:r>
            <a:r>
              <a:rPr lang="el-GR" sz="1800" dirty="0" err="1"/>
              <a:t>ώστε</a:t>
            </a:r>
            <a:r>
              <a:rPr lang="el-GR" sz="1800" dirty="0"/>
              <a:t> </a:t>
            </a:r>
            <a:r>
              <a:rPr lang="el-GR" sz="1800" dirty="0" err="1"/>
              <a:t>έχει</a:t>
            </a:r>
            <a:r>
              <a:rPr lang="el-GR" sz="1800" dirty="0"/>
              <a:t> </a:t>
            </a:r>
            <a:r>
              <a:rPr lang="el-GR" sz="1800" dirty="0" err="1"/>
              <a:t>καταντήσει</a:t>
            </a:r>
            <a:r>
              <a:rPr lang="el-GR" sz="1800" dirty="0"/>
              <a:t> μια </a:t>
            </a:r>
            <a:r>
              <a:rPr lang="el-GR" sz="1800" dirty="0" err="1"/>
              <a:t>ανούσια</a:t>
            </a:r>
            <a:r>
              <a:rPr lang="el-GR" sz="1800" dirty="0"/>
              <a:t> </a:t>
            </a:r>
            <a:r>
              <a:rPr lang="el-GR" sz="1800" dirty="0" err="1"/>
              <a:t>γενικότητα</a:t>
            </a:r>
            <a:r>
              <a:rPr lang="el-GR" sz="1800" dirty="0"/>
              <a:t>.” </a:t>
            </a:r>
            <a:endParaRPr lang="el-GR" sz="1800" dirty="0" smtClean="0">
              <a:effectLst/>
            </a:endParaRPr>
          </a:p>
          <a:p>
            <a:endParaRPr lang="en-US" sz="1800" dirty="0"/>
          </a:p>
        </p:txBody>
      </p:sp>
    </p:spTree>
    <p:extLst>
      <p:ext uri="{BB962C8B-B14F-4D97-AF65-F5344CB8AC3E}">
        <p14:creationId xmlns:p14="http://schemas.microsoft.com/office/powerpoint/2010/main" val="1505296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00635"/>
            <a:ext cx="10515600" cy="5576328"/>
          </a:xfrm>
        </p:spPr>
        <p:txBody>
          <a:bodyPr>
            <a:normAutofit/>
          </a:bodyPr>
          <a:lstStyle/>
          <a:p>
            <a:r>
              <a:rPr lang="el-GR" sz="1800" dirty="0"/>
              <a:t>Η </a:t>
            </a:r>
            <a:r>
              <a:rPr lang="el-GR" sz="1800" dirty="0" err="1"/>
              <a:t>κατάλυση</a:t>
            </a:r>
            <a:r>
              <a:rPr lang="el-GR" sz="1800" dirty="0"/>
              <a:t> της </a:t>
            </a:r>
            <a:r>
              <a:rPr lang="el-GR" sz="1800" dirty="0" err="1"/>
              <a:t>παραδοσιακής</a:t>
            </a:r>
            <a:r>
              <a:rPr lang="el-GR" sz="1800" dirty="0"/>
              <a:t> </a:t>
            </a:r>
            <a:r>
              <a:rPr lang="el-GR" sz="1800" dirty="0" err="1"/>
              <a:t>τονικής</a:t>
            </a:r>
            <a:r>
              <a:rPr lang="el-GR" sz="1800" dirty="0"/>
              <a:t> </a:t>
            </a:r>
            <a:r>
              <a:rPr lang="el-GR" sz="1800" dirty="0" err="1"/>
              <a:t>αρμονίας</a:t>
            </a:r>
            <a:r>
              <a:rPr lang="el-GR" sz="1800" dirty="0"/>
              <a:t> ως </a:t>
            </a:r>
            <a:r>
              <a:rPr lang="el-GR" sz="1800" dirty="0" err="1"/>
              <a:t>βασικου</a:t>
            </a:r>
            <a:r>
              <a:rPr lang="el-GR" sz="1800" dirty="0"/>
              <a:t>́ </a:t>
            </a:r>
            <a:r>
              <a:rPr lang="el-GR" sz="1800" dirty="0" err="1"/>
              <a:t>δομικου</a:t>
            </a:r>
            <a:r>
              <a:rPr lang="el-GR" sz="1800" dirty="0"/>
              <a:t>́ </a:t>
            </a:r>
            <a:r>
              <a:rPr lang="el-GR" sz="1800" dirty="0" err="1"/>
              <a:t>εργαλείου</a:t>
            </a:r>
            <a:r>
              <a:rPr lang="el-GR" sz="1800" dirty="0"/>
              <a:t> </a:t>
            </a:r>
            <a:r>
              <a:rPr lang="el-GR" sz="1800" dirty="0" err="1"/>
              <a:t>επέφερε</a:t>
            </a:r>
            <a:r>
              <a:rPr lang="el-GR" sz="1800" dirty="0"/>
              <a:t> μια </a:t>
            </a:r>
            <a:r>
              <a:rPr lang="el-GR" sz="1800" dirty="0" err="1"/>
              <a:t>ολοένα</a:t>
            </a:r>
            <a:r>
              <a:rPr lang="el-GR" sz="1800" dirty="0"/>
              <a:t> </a:t>
            </a:r>
            <a:r>
              <a:rPr lang="el-GR" sz="1800" dirty="0" err="1"/>
              <a:t>αυξανόμενη</a:t>
            </a:r>
            <a:r>
              <a:rPr lang="el-GR" sz="1800" dirty="0"/>
              <a:t> </a:t>
            </a:r>
            <a:r>
              <a:rPr lang="el-GR" sz="1800" dirty="0" err="1"/>
              <a:t>τάση</a:t>
            </a:r>
            <a:r>
              <a:rPr lang="el-GR" sz="1800" dirty="0"/>
              <a:t> για </a:t>
            </a:r>
            <a:r>
              <a:rPr lang="el-GR" sz="1800" dirty="0" err="1"/>
              <a:t>στήριγμα</a:t>
            </a:r>
            <a:r>
              <a:rPr lang="el-GR" sz="1800" dirty="0"/>
              <a:t> σε </a:t>
            </a:r>
            <a:r>
              <a:rPr lang="el-GR" sz="1800" dirty="0" err="1"/>
              <a:t>άλλα</a:t>
            </a:r>
            <a:r>
              <a:rPr lang="el-GR" sz="1800" dirty="0"/>
              <a:t> </a:t>
            </a:r>
            <a:r>
              <a:rPr lang="el-GR" sz="1800" dirty="0" err="1"/>
              <a:t>στοιχεία</a:t>
            </a:r>
            <a:r>
              <a:rPr lang="el-GR" sz="1800" dirty="0"/>
              <a:t> της </a:t>
            </a:r>
            <a:r>
              <a:rPr lang="el-GR" sz="1800" dirty="0" err="1"/>
              <a:t>μουσικής</a:t>
            </a:r>
            <a:r>
              <a:rPr lang="el-GR" sz="1800" dirty="0"/>
              <a:t>. </a:t>
            </a:r>
            <a:endParaRPr lang="el-GR" sz="1800" dirty="0" smtClean="0">
              <a:effectLst/>
            </a:endParaRPr>
          </a:p>
          <a:p>
            <a:r>
              <a:rPr lang="el-GR" sz="1800" i="1" dirty="0" err="1" smtClean="0"/>
              <a:t>διάρκεια</a:t>
            </a:r>
            <a:r>
              <a:rPr lang="el-GR" sz="1800" i="1" dirty="0"/>
              <a:t>, </a:t>
            </a:r>
            <a:r>
              <a:rPr lang="el-GR" sz="1800" i="1" dirty="0" err="1"/>
              <a:t>ρυθμός</a:t>
            </a:r>
            <a:r>
              <a:rPr lang="el-GR" sz="1800" i="1" dirty="0"/>
              <a:t>, </a:t>
            </a:r>
            <a:r>
              <a:rPr lang="el-GR" sz="1800" i="1" dirty="0" err="1"/>
              <a:t>ηχόχρωμα</a:t>
            </a:r>
            <a:r>
              <a:rPr lang="el-GR" sz="1800" i="1" dirty="0"/>
              <a:t>, </a:t>
            </a:r>
            <a:r>
              <a:rPr lang="el-GR" sz="1800" i="1" dirty="0" err="1"/>
              <a:t>attack</a:t>
            </a:r>
            <a:r>
              <a:rPr lang="el-GR" sz="1800" i="1" dirty="0"/>
              <a:t>, </a:t>
            </a:r>
            <a:r>
              <a:rPr lang="el-GR" sz="1800" i="1" dirty="0" err="1"/>
              <a:t>ένταση</a:t>
            </a:r>
            <a:r>
              <a:rPr lang="el-GR" sz="1800" i="1" dirty="0"/>
              <a:t> </a:t>
            </a:r>
            <a:r>
              <a:rPr lang="el-GR" sz="1800" dirty="0" err="1"/>
              <a:t>χαίρουν</a:t>
            </a:r>
            <a:r>
              <a:rPr lang="el-GR" sz="1800" dirty="0"/>
              <a:t> </a:t>
            </a:r>
            <a:r>
              <a:rPr lang="el-GR" sz="1800" dirty="0" err="1"/>
              <a:t>μεγαλύτερης</a:t>
            </a:r>
            <a:r>
              <a:rPr lang="el-GR" sz="1800" dirty="0"/>
              <a:t> </a:t>
            </a:r>
            <a:r>
              <a:rPr lang="el-GR" sz="1800" dirty="0" err="1"/>
              <a:t>ζωτικότητας</a:t>
            </a:r>
            <a:r>
              <a:rPr lang="el-GR" sz="1800" dirty="0"/>
              <a:t> σε </a:t>
            </a:r>
            <a:r>
              <a:rPr lang="el-GR" sz="1800" dirty="0" err="1"/>
              <a:t>πολλούς</a:t>
            </a:r>
            <a:r>
              <a:rPr lang="el-GR" sz="1800" dirty="0"/>
              <a:t> </a:t>
            </a:r>
            <a:r>
              <a:rPr lang="el-GR" sz="1800" dirty="0" err="1"/>
              <a:t>κλάδους</a:t>
            </a:r>
            <a:r>
              <a:rPr lang="el-GR" sz="1800" dirty="0"/>
              <a:t> της </a:t>
            </a:r>
            <a:r>
              <a:rPr lang="el-GR" sz="1800" dirty="0" err="1"/>
              <a:t>σύγχρονης</a:t>
            </a:r>
            <a:r>
              <a:rPr lang="el-GR" sz="1800" dirty="0"/>
              <a:t> </a:t>
            </a:r>
            <a:r>
              <a:rPr lang="el-GR" sz="1800" dirty="0" err="1"/>
              <a:t>σύνθεσης</a:t>
            </a:r>
            <a:r>
              <a:rPr lang="el-GR" sz="1800" dirty="0"/>
              <a:t> απ’ </a:t>
            </a:r>
            <a:r>
              <a:rPr lang="el-GR" sz="1800" dirty="0" err="1"/>
              <a:t>ότι</a:t>
            </a:r>
            <a:r>
              <a:rPr lang="el-GR" sz="1800" dirty="0"/>
              <a:t> η </a:t>
            </a:r>
            <a:r>
              <a:rPr lang="el-GR" sz="1800" dirty="0" err="1"/>
              <a:t>μελωδία</a:t>
            </a:r>
            <a:r>
              <a:rPr lang="el-GR" sz="1800" dirty="0"/>
              <a:t> και η </a:t>
            </a:r>
            <a:r>
              <a:rPr lang="el-GR" sz="1800" dirty="0" err="1"/>
              <a:t>τονικη</a:t>
            </a:r>
            <a:r>
              <a:rPr lang="el-GR" sz="1800" dirty="0"/>
              <a:t>́ </a:t>
            </a:r>
            <a:r>
              <a:rPr lang="el-GR" sz="1800" dirty="0" err="1"/>
              <a:t>αρμονία</a:t>
            </a:r>
            <a:r>
              <a:rPr lang="el-GR" sz="1800" dirty="0"/>
              <a:t>. </a:t>
            </a:r>
            <a:endParaRPr lang="el-GR" sz="1800" dirty="0" smtClean="0">
              <a:effectLst/>
            </a:endParaRPr>
          </a:p>
          <a:p>
            <a:r>
              <a:rPr lang="el-GR" sz="1800" dirty="0" smtClean="0"/>
              <a:t>Η </a:t>
            </a:r>
            <a:r>
              <a:rPr lang="el-GR" sz="1800" dirty="0" err="1"/>
              <a:t>αποκατάσταση</a:t>
            </a:r>
            <a:r>
              <a:rPr lang="el-GR" sz="1800" dirty="0"/>
              <a:t> </a:t>
            </a:r>
            <a:r>
              <a:rPr lang="el-GR" sz="1800" dirty="0" err="1"/>
              <a:t>αυτών</a:t>
            </a:r>
            <a:r>
              <a:rPr lang="el-GR" sz="1800" dirty="0"/>
              <a:t> των </a:t>
            </a:r>
            <a:r>
              <a:rPr lang="el-GR" sz="1800" dirty="0" err="1"/>
              <a:t>στοιχείων</a:t>
            </a:r>
            <a:r>
              <a:rPr lang="el-GR" sz="1800" dirty="0"/>
              <a:t> στην </a:t>
            </a:r>
            <a:r>
              <a:rPr lang="el-GR" sz="1800" dirty="0" err="1"/>
              <a:t>τιμητικη</a:t>
            </a:r>
            <a:r>
              <a:rPr lang="el-GR" sz="1800" dirty="0"/>
              <a:t>́ τους </a:t>
            </a:r>
            <a:r>
              <a:rPr lang="el-GR" sz="1800" dirty="0" err="1"/>
              <a:t>θέση</a:t>
            </a:r>
            <a:r>
              <a:rPr lang="el-GR" sz="1800" dirty="0"/>
              <a:t>, </a:t>
            </a:r>
            <a:r>
              <a:rPr lang="el-GR" sz="1800" dirty="0" err="1"/>
              <a:t>όπως</a:t>
            </a:r>
            <a:r>
              <a:rPr lang="el-GR" sz="1800" dirty="0"/>
              <a:t> το </a:t>
            </a:r>
            <a:r>
              <a:rPr lang="el-GR" sz="1800" dirty="0" err="1"/>
              <a:t>θέτει</a:t>
            </a:r>
            <a:r>
              <a:rPr lang="el-GR" sz="1800" dirty="0"/>
              <a:t> ο </a:t>
            </a:r>
            <a:r>
              <a:rPr lang="el-GR" sz="1800" dirty="0" err="1"/>
              <a:t>ίδιος</a:t>
            </a:r>
            <a:r>
              <a:rPr lang="el-GR" sz="1800" dirty="0"/>
              <a:t> ο </a:t>
            </a:r>
            <a:r>
              <a:rPr lang="el-GR" sz="1800" dirty="0" err="1"/>
              <a:t>Messiaen</a:t>
            </a:r>
            <a:r>
              <a:rPr lang="el-GR" sz="1800" dirty="0"/>
              <a:t>, </a:t>
            </a:r>
            <a:r>
              <a:rPr lang="el-GR" sz="1800" dirty="0" err="1"/>
              <a:t>επιβλήθηκε</a:t>
            </a:r>
            <a:r>
              <a:rPr lang="el-GR" sz="1800" dirty="0"/>
              <a:t>, εν </a:t>
            </a:r>
            <a:r>
              <a:rPr lang="el-GR" sz="1800" dirty="0" err="1"/>
              <a:t>μέρει</a:t>
            </a:r>
            <a:r>
              <a:rPr lang="el-GR" sz="1800" dirty="0"/>
              <a:t>, </a:t>
            </a:r>
            <a:r>
              <a:rPr lang="el-GR" sz="1800" dirty="0" err="1"/>
              <a:t>απο</a:t>
            </a:r>
            <a:r>
              <a:rPr lang="el-GR" sz="1800" dirty="0"/>
              <a:t>́ την </a:t>
            </a:r>
            <a:r>
              <a:rPr lang="el-GR" sz="1800" dirty="0" err="1"/>
              <a:t>τεχνολογικη</a:t>
            </a:r>
            <a:r>
              <a:rPr lang="el-GR" sz="1800" dirty="0"/>
              <a:t>́ </a:t>
            </a:r>
            <a:r>
              <a:rPr lang="el-GR" sz="1800" dirty="0" err="1"/>
              <a:t>πρόοδο</a:t>
            </a:r>
            <a:r>
              <a:rPr lang="el-GR" sz="1800" dirty="0"/>
              <a:t>. </a:t>
            </a:r>
            <a:endParaRPr lang="el-GR" sz="1800" dirty="0" smtClean="0">
              <a:effectLst/>
            </a:endParaRPr>
          </a:p>
          <a:p>
            <a:r>
              <a:rPr lang="el-GR" sz="1800" dirty="0" smtClean="0"/>
              <a:t>Η </a:t>
            </a:r>
            <a:r>
              <a:rPr lang="el-GR" sz="1800" dirty="0" err="1"/>
              <a:t>ευκολία</a:t>
            </a:r>
            <a:r>
              <a:rPr lang="el-GR" sz="1800" dirty="0"/>
              <a:t> της </a:t>
            </a:r>
            <a:r>
              <a:rPr lang="el-GR" sz="1800" dirty="0" err="1"/>
              <a:t>εγγραφής</a:t>
            </a:r>
            <a:r>
              <a:rPr lang="el-GR" sz="1800" dirty="0"/>
              <a:t> του </a:t>
            </a:r>
            <a:r>
              <a:rPr lang="el-GR" sz="1800" dirty="0" err="1"/>
              <a:t>ήχου</a:t>
            </a:r>
            <a:r>
              <a:rPr lang="el-GR" sz="1800" dirty="0"/>
              <a:t> </a:t>
            </a:r>
            <a:r>
              <a:rPr lang="el-GR" sz="1800" dirty="0" err="1"/>
              <a:t>έχει</a:t>
            </a:r>
            <a:r>
              <a:rPr lang="el-GR" sz="1800" dirty="0"/>
              <a:t> </a:t>
            </a:r>
            <a:r>
              <a:rPr lang="el-GR" sz="1800" dirty="0" err="1"/>
              <a:t>προσφέρει</a:t>
            </a:r>
            <a:r>
              <a:rPr lang="el-GR" sz="1800" dirty="0"/>
              <a:t> στο </a:t>
            </a:r>
            <a:r>
              <a:rPr lang="el-GR" sz="1800" dirty="0" err="1"/>
              <a:t>σύγχρονο</a:t>
            </a:r>
            <a:r>
              <a:rPr lang="el-GR" sz="1800" dirty="0"/>
              <a:t> </a:t>
            </a:r>
            <a:r>
              <a:rPr lang="el-GR" sz="1800" dirty="0" err="1"/>
              <a:t>συνθέτη</a:t>
            </a:r>
            <a:r>
              <a:rPr lang="el-GR" sz="1800" dirty="0"/>
              <a:t>: '...μια </a:t>
            </a:r>
            <a:r>
              <a:rPr lang="el-GR" sz="1800" dirty="0" err="1"/>
              <a:t>ακουστικη</a:t>
            </a:r>
            <a:r>
              <a:rPr lang="el-GR" sz="1800" dirty="0"/>
              <a:t>́ </a:t>
            </a:r>
            <a:r>
              <a:rPr lang="el-GR" sz="1800" dirty="0" err="1"/>
              <a:t>παλέτα</a:t>
            </a:r>
            <a:r>
              <a:rPr lang="el-GR" sz="1800" dirty="0"/>
              <a:t> </a:t>
            </a:r>
            <a:r>
              <a:rPr lang="el-GR" sz="1800" dirty="0" err="1"/>
              <a:t>τόσο</a:t>
            </a:r>
            <a:r>
              <a:rPr lang="el-GR" sz="1800" dirty="0"/>
              <a:t> </a:t>
            </a:r>
            <a:r>
              <a:rPr lang="el-GR" sz="1800" dirty="0" err="1"/>
              <a:t>ευρεία</a:t>
            </a:r>
            <a:r>
              <a:rPr lang="el-GR" sz="1800" dirty="0"/>
              <a:t>, </a:t>
            </a:r>
            <a:r>
              <a:rPr lang="el-GR" sz="1800" dirty="0" err="1"/>
              <a:t>όσο</a:t>
            </a:r>
            <a:r>
              <a:rPr lang="el-GR" sz="1800" dirty="0"/>
              <a:t> το </a:t>
            </a:r>
            <a:r>
              <a:rPr lang="el-GR" sz="1800" dirty="0" err="1"/>
              <a:t>ίδιο</a:t>
            </a:r>
            <a:r>
              <a:rPr lang="el-GR" sz="1800" dirty="0"/>
              <a:t> το </a:t>
            </a:r>
            <a:r>
              <a:rPr lang="el-GR" sz="1800" dirty="0" err="1"/>
              <a:t>περιβάλλον</a:t>
            </a:r>
            <a:r>
              <a:rPr lang="el-GR" sz="1800" dirty="0"/>
              <a:t>. </a:t>
            </a:r>
            <a:endParaRPr lang="el-GR" sz="1800" dirty="0" smtClean="0">
              <a:effectLst/>
            </a:endParaRPr>
          </a:p>
          <a:p>
            <a:r>
              <a:rPr lang="el-GR" sz="1800" dirty="0" smtClean="0"/>
              <a:t>Το </a:t>
            </a:r>
            <a:r>
              <a:rPr lang="el-GR" sz="1800" dirty="0" err="1"/>
              <a:t>διαθέσιμο</a:t>
            </a:r>
            <a:r>
              <a:rPr lang="el-GR" sz="1800" dirty="0"/>
              <a:t> στο </a:t>
            </a:r>
            <a:r>
              <a:rPr lang="el-GR" sz="1800" dirty="0" err="1"/>
              <a:t>συνθέτη</a:t>
            </a:r>
            <a:r>
              <a:rPr lang="el-GR" sz="1800" dirty="0"/>
              <a:t> </a:t>
            </a:r>
            <a:r>
              <a:rPr lang="el-GR" sz="1800" dirty="0" err="1"/>
              <a:t>ηχοχρωματικο</a:t>
            </a:r>
            <a:r>
              <a:rPr lang="el-GR" sz="1800" dirty="0"/>
              <a:t>́ </a:t>
            </a:r>
            <a:r>
              <a:rPr lang="el-GR" sz="1800" dirty="0" err="1"/>
              <a:t>υλικο</a:t>
            </a:r>
            <a:r>
              <a:rPr lang="el-GR" sz="1800" dirty="0"/>
              <a:t>́ </a:t>
            </a:r>
            <a:r>
              <a:rPr lang="el-GR" sz="1800" dirty="0" err="1"/>
              <a:t>μπορει</a:t>
            </a:r>
            <a:r>
              <a:rPr lang="el-GR" sz="1800" dirty="0"/>
              <a:t>́ </a:t>
            </a:r>
            <a:r>
              <a:rPr lang="el-GR" sz="1800" dirty="0" err="1"/>
              <a:t>τώρα</a:t>
            </a:r>
            <a:r>
              <a:rPr lang="el-GR" sz="1800" dirty="0"/>
              <a:t> να </a:t>
            </a:r>
            <a:r>
              <a:rPr lang="el-GR" sz="1800" dirty="0" err="1"/>
              <a:t>επεκταθει</a:t>
            </a:r>
            <a:r>
              <a:rPr lang="el-GR" sz="1800" dirty="0"/>
              <a:t>́ </a:t>
            </a:r>
            <a:r>
              <a:rPr lang="el-GR" sz="1800" dirty="0" err="1"/>
              <a:t>πολυ</a:t>
            </a:r>
            <a:r>
              <a:rPr lang="el-GR" sz="1800" dirty="0"/>
              <a:t>́ </a:t>
            </a:r>
            <a:r>
              <a:rPr lang="el-GR" sz="1800" dirty="0" err="1"/>
              <a:t>πέρα</a:t>
            </a:r>
            <a:r>
              <a:rPr lang="el-GR" sz="1800" dirty="0"/>
              <a:t> </a:t>
            </a:r>
            <a:r>
              <a:rPr lang="el-GR" sz="1800" dirty="0" err="1"/>
              <a:t>απο</a:t>
            </a:r>
            <a:r>
              <a:rPr lang="el-GR" sz="1800" dirty="0"/>
              <a:t>́ </a:t>
            </a:r>
            <a:r>
              <a:rPr lang="el-GR" sz="1800" dirty="0" err="1"/>
              <a:t>ότι</a:t>
            </a:r>
            <a:r>
              <a:rPr lang="el-GR" sz="1800" dirty="0"/>
              <a:t> </a:t>
            </a:r>
            <a:r>
              <a:rPr lang="el-GR" sz="1800" dirty="0" err="1"/>
              <a:t>συμβατικα</a:t>
            </a:r>
            <a:r>
              <a:rPr lang="el-GR" sz="1800" dirty="0"/>
              <a:t>́ </a:t>
            </a:r>
            <a:r>
              <a:rPr lang="el-GR" sz="1800" dirty="0" err="1"/>
              <a:t>εθεωρείτο</a:t>
            </a:r>
            <a:r>
              <a:rPr lang="el-GR" sz="1800" dirty="0"/>
              <a:t> </a:t>
            </a:r>
            <a:r>
              <a:rPr lang="el-GR" sz="1800" dirty="0" err="1"/>
              <a:t>μουσικο</a:t>
            </a:r>
            <a:r>
              <a:rPr lang="el-GR" sz="1800" dirty="0"/>
              <a:t>́. Οι </a:t>
            </a:r>
            <a:r>
              <a:rPr lang="el-GR" sz="1800" dirty="0" err="1"/>
              <a:t>ήχοι</a:t>
            </a:r>
            <a:r>
              <a:rPr lang="el-GR" sz="1800" dirty="0"/>
              <a:t> της </a:t>
            </a:r>
            <a:r>
              <a:rPr lang="el-GR" sz="1800" dirty="0" err="1"/>
              <a:t>καθημερινότητας</a:t>
            </a:r>
            <a:r>
              <a:rPr lang="el-GR" sz="1800" dirty="0"/>
              <a:t> </a:t>
            </a:r>
            <a:r>
              <a:rPr lang="el-GR" sz="1800" dirty="0" err="1"/>
              <a:t>μπορούν</a:t>
            </a:r>
            <a:r>
              <a:rPr lang="el-GR" sz="1800" dirty="0"/>
              <a:t> να </a:t>
            </a:r>
            <a:r>
              <a:rPr lang="el-GR" sz="1800" dirty="0" err="1"/>
              <a:t>παρουσιαστούν</a:t>
            </a:r>
            <a:r>
              <a:rPr lang="el-GR" sz="1800" dirty="0"/>
              <a:t> ως </a:t>
            </a:r>
            <a:r>
              <a:rPr lang="el-GR" sz="1800" dirty="0" err="1"/>
              <a:t>μέρος</a:t>
            </a:r>
            <a:r>
              <a:rPr lang="el-GR" sz="1800" dirty="0"/>
              <a:t> </a:t>
            </a:r>
            <a:r>
              <a:rPr lang="el-GR" sz="1800" dirty="0" err="1"/>
              <a:t>ενός</a:t>
            </a:r>
            <a:r>
              <a:rPr lang="el-GR" sz="1800" dirty="0"/>
              <a:t>- ή και ως </a:t>
            </a:r>
            <a:r>
              <a:rPr lang="el-GR" sz="1800" dirty="0" err="1"/>
              <a:t>αυτόνομο</a:t>
            </a:r>
            <a:r>
              <a:rPr lang="el-GR" sz="1800" dirty="0"/>
              <a:t>- </a:t>
            </a:r>
            <a:r>
              <a:rPr lang="el-GR" sz="1800" dirty="0" err="1"/>
              <a:t>μουσικο</a:t>
            </a:r>
            <a:r>
              <a:rPr lang="el-GR" sz="1800" dirty="0"/>
              <a:t>́ </a:t>
            </a:r>
            <a:r>
              <a:rPr lang="el-GR" sz="1800" dirty="0" err="1"/>
              <a:t>έργο</a:t>
            </a:r>
            <a:r>
              <a:rPr lang="el-GR" sz="1800" dirty="0"/>
              <a:t>. </a:t>
            </a:r>
            <a:r>
              <a:rPr lang="el-GR" sz="1800" dirty="0" err="1"/>
              <a:t>Απο</a:t>
            </a:r>
            <a:r>
              <a:rPr lang="el-GR" sz="1800" dirty="0"/>
              <a:t>́ </a:t>
            </a:r>
            <a:r>
              <a:rPr lang="el-GR" sz="1800" dirty="0" err="1"/>
              <a:t>αυτο</a:t>
            </a:r>
            <a:r>
              <a:rPr lang="el-GR" sz="1800" dirty="0"/>
              <a:t>́ </a:t>
            </a:r>
            <a:r>
              <a:rPr lang="el-GR" sz="1800" dirty="0" err="1"/>
              <a:t>ανακύπτουν</a:t>
            </a:r>
            <a:r>
              <a:rPr lang="el-GR" sz="1800" dirty="0"/>
              <a:t> </a:t>
            </a:r>
            <a:r>
              <a:rPr lang="el-GR" sz="1800" dirty="0" err="1"/>
              <a:t>πολλα</a:t>
            </a:r>
            <a:r>
              <a:rPr lang="el-GR" sz="1800" dirty="0"/>
              <a:t>́ </a:t>
            </a:r>
            <a:r>
              <a:rPr lang="el-GR" sz="1800" dirty="0" err="1"/>
              <a:t>σημαντικα</a:t>
            </a:r>
            <a:r>
              <a:rPr lang="el-GR" sz="1800" dirty="0"/>
              <a:t>́ </a:t>
            </a:r>
            <a:r>
              <a:rPr lang="el-GR" sz="1800" dirty="0" err="1"/>
              <a:t>ερωτήματα</a:t>
            </a:r>
            <a:r>
              <a:rPr lang="el-GR" sz="1800" dirty="0"/>
              <a:t> </a:t>
            </a:r>
            <a:r>
              <a:rPr lang="el-GR" sz="1800" dirty="0" err="1"/>
              <a:t>σχετικα</a:t>
            </a:r>
            <a:r>
              <a:rPr lang="el-GR" sz="1800" dirty="0"/>
              <a:t>́ </a:t>
            </a:r>
            <a:r>
              <a:rPr lang="el-GR" sz="1800" dirty="0" err="1"/>
              <a:t>τόσο</a:t>
            </a:r>
            <a:r>
              <a:rPr lang="el-GR" sz="1800" dirty="0"/>
              <a:t> με τη </a:t>
            </a:r>
            <a:r>
              <a:rPr lang="el-GR" sz="1800" dirty="0" err="1"/>
              <a:t>σύνθεση</a:t>
            </a:r>
            <a:r>
              <a:rPr lang="el-GR" sz="1800" dirty="0"/>
              <a:t> </a:t>
            </a:r>
            <a:r>
              <a:rPr lang="el-GR" sz="1800" dirty="0" err="1"/>
              <a:t>όσο</a:t>
            </a:r>
            <a:r>
              <a:rPr lang="el-GR" sz="1800" dirty="0"/>
              <a:t> και με την </a:t>
            </a:r>
            <a:r>
              <a:rPr lang="el-GR" sz="1800" i="1" dirty="0" err="1"/>
              <a:t>πρόσληψη</a:t>
            </a:r>
            <a:r>
              <a:rPr lang="el-GR" sz="1800" i="1" dirty="0"/>
              <a:t> του </a:t>
            </a:r>
            <a:r>
              <a:rPr lang="el-GR" sz="1800" i="1" dirty="0" err="1"/>
              <a:t>μουσικου</a:t>
            </a:r>
            <a:r>
              <a:rPr lang="el-GR" sz="1800" i="1" dirty="0"/>
              <a:t>́ </a:t>
            </a:r>
            <a:r>
              <a:rPr lang="el-GR" sz="1800" i="1" dirty="0" err="1"/>
              <a:t>έργου</a:t>
            </a:r>
            <a:r>
              <a:rPr lang="el-GR" sz="1800" i="1" dirty="0"/>
              <a:t> στη </a:t>
            </a:r>
            <a:r>
              <a:rPr lang="el-GR" sz="1800" i="1" dirty="0" err="1"/>
              <a:t>σύγχρονη</a:t>
            </a:r>
            <a:r>
              <a:rPr lang="el-GR" sz="1800" i="1" dirty="0"/>
              <a:t> </a:t>
            </a:r>
            <a:r>
              <a:rPr lang="el-GR" sz="1800" i="1" dirty="0" err="1"/>
              <a:t>μουσικη</a:t>
            </a:r>
            <a:r>
              <a:rPr lang="el-GR" sz="1800" i="1" dirty="0"/>
              <a:t>́</a:t>
            </a:r>
            <a:r>
              <a:rPr lang="el-GR" sz="1800" dirty="0"/>
              <a:t>. </a:t>
            </a:r>
            <a:endParaRPr lang="el-GR" sz="1800" dirty="0" smtClean="0">
              <a:effectLst/>
            </a:endParaRPr>
          </a:p>
          <a:p>
            <a:r>
              <a:rPr lang="el-GR" sz="1800" dirty="0" smtClean="0"/>
              <a:t>Η </a:t>
            </a:r>
            <a:r>
              <a:rPr lang="el-GR" sz="1800" dirty="0" err="1"/>
              <a:t>κατάρρευση</a:t>
            </a:r>
            <a:r>
              <a:rPr lang="el-GR" sz="1800" dirty="0"/>
              <a:t> της </a:t>
            </a:r>
            <a:r>
              <a:rPr lang="el-GR" sz="1800" dirty="0" err="1"/>
              <a:t>τονικότητας</a:t>
            </a:r>
            <a:r>
              <a:rPr lang="el-GR" sz="1800" dirty="0"/>
              <a:t>, η </a:t>
            </a:r>
            <a:r>
              <a:rPr lang="el-GR" sz="1800" dirty="0" err="1"/>
              <a:t>αυξανόμενη</a:t>
            </a:r>
            <a:r>
              <a:rPr lang="el-GR" sz="1800" dirty="0"/>
              <a:t> </a:t>
            </a:r>
            <a:r>
              <a:rPr lang="el-GR" sz="1800" dirty="0" err="1"/>
              <a:t>σημαντικότητα</a:t>
            </a:r>
            <a:r>
              <a:rPr lang="el-GR" sz="1800" dirty="0"/>
              <a:t> του </a:t>
            </a:r>
            <a:r>
              <a:rPr lang="el-GR" sz="1800" dirty="0" err="1"/>
              <a:t>ηχοχρώματος</a:t>
            </a:r>
            <a:r>
              <a:rPr lang="el-GR" sz="1800" dirty="0"/>
              <a:t> και η </a:t>
            </a:r>
            <a:r>
              <a:rPr lang="el-GR" sz="1800" dirty="0" err="1"/>
              <a:t>συμπερίληψη</a:t>
            </a:r>
            <a:r>
              <a:rPr lang="el-GR" sz="1800" dirty="0"/>
              <a:t> </a:t>
            </a:r>
            <a:r>
              <a:rPr lang="el-GR" sz="1800" dirty="0" err="1"/>
              <a:t>στοιχείων</a:t>
            </a:r>
            <a:r>
              <a:rPr lang="el-GR" sz="1800" dirty="0"/>
              <a:t> </a:t>
            </a:r>
            <a:r>
              <a:rPr lang="el-GR" sz="1800" dirty="0" err="1"/>
              <a:t>παραδοσιακα</a:t>
            </a:r>
            <a:r>
              <a:rPr lang="el-GR" sz="1800" dirty="0"/>
              <a:t>́ «μη </a:t>
            </a:r>
            <a:r>
              <a:rPr lang="el-GR" sz="1800" dirty="0" err="1"/>
              <a:t>μουσικών</a:t>
            </a:r>
            <a:r>
              <a:rPr lang="el-GR" sz="1800" dirty="0"/>
              <a:t>» </a:t>
            </a:r>
            <a:r>
              <a:rPr lang="el-GR" sz="1800" dirty="0" err="1"/>
              <a:t>είναι</a:t>
            </a:r>
            <a:r>
              <a:rPr lang="el-GR" sz="1800" dirty="0"/>
              <a:t> </a:t>
            </a:r>
            <a:r>
              <a:rPr lang="el-GR" sz="1800" dirty="0" err="1"/>
              <a:t>ζητήματα</a:t>
            </a:r>
            <a:r>
              <a:rPr lang="el-GR" sz="1800" dirty="0"/>
              <a:t> </a:t>
            </a:r>
            <a:r>
              <a:rPr lang="el-GR" sz="1800" dirty="0" err="1"/>
              <a:t>ζωτικής</a:t>
            </a:r>
            <a:r>
              <a:rPr lang="el-GR" sz="1800" dirty="0"/>
              <a:t> </a:t>
            </a:r>
            <a:r>
              <a:rPr lang="el-GR" sz="1800" dirty="0" err="1"/>
              <a:t>σημασίας</a:t>
            </a:r>
            <a:r>
              <a:rPr lang="el-GR" sz="1800" dirty="0"/>
              <a:t> στην </a:t>
            </a:r>
            <a:r>
              <a:rPr lang="el-GR" sz="1800" dirty="0" err="1"/>
              <a:t>πρακτικη</a:t>
            </a:r>
            <a:r>
              <a:rPr lang="el-GR" sz="1800" dirty="0"/>
              <a:t>́ και την </a:t>
            </a:r>
            <a:r>
              <a:rPr lang="el-GR" sz="1800" dirty="0" err="1"/>
              <a:t>ιστορία</a:t>
            </a:r>
            <a:r>
              <a:rPr lang="el-GR" sz="1800" dirty="0"/>
              <a:t> της </a:t>
            </a:r>
            <a:r>
              <a:rPr lang="el-GR" sz="1800" dirty="0" err="1"/>
              <a:t>σύγχρονης</a:t>
            </a:r>
            <a:r>
              <a:rPr lang="el-GR" sz="1800" dirty="0"/>
              <a:t> </a:t>
            </a:r>
            <a:r>
              <a:rPr lang="el-GR" sz="1800" dirty="0" err="1"/>
              <a:t>μουσικής</a:t>
            </a:r>
            <a:r>
              <a:rPr lang="el-GR" sz="1800" dirty="0"/>
              <a:t> </a:t>
            </a:r>
            <a:endParaRPr lang="el-GR" sz="1800" dirty="0" smtClean="0">
              <a:effectLst/>
            </a:endParaRPr>
          </a:p>
          <a:p>
            <a:endParaRPr lang="en-US" sz="1800" dirty="0"/>
          </a:p>
        </p:txBody>
      </p:sp>
    </p:spTree>
    <p:extLst>
      <p:ext uri="{BB962C8B-B14F-4D97-AF65-F5344CB8AC3E}">
        <p14:creationId xmlns:p14="http://schemas.microsoft.com/office/powerpoint/2010/main" val="495282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l-GR" sz="1800" dirty="0"/>
              <a:t>Στα </a:t>
            </a:r>
            <a:r>
              <a:rPr lang="el-GR" sz="1800" dirty="0" err="1"/>
              <a:t>τέλη</a:t>
            </a:r>
            <a:r>
              <a:rPr lang="el-GR" sz="1800" dirty="0"/>
              <a:t> των 90s, </a:t>
            </a:r>
            <a:r>
              <a:rPr lang="el-GR" sz="1800" dirty="0" err="1"/>
              <a:t>όροι</a:t>
            </a:r>
            <a:r>
              <a:rPr lang="el-GR" sz="1800" dirty="0"/>
              <a:t> </a:t>
            </a:r>
            <a:r>
              <a:rPr lang="el-GR" sz="1800" dirty="0" err="1"/>
              <a:t>όπως</a:t>
            </a:r>
            <a:r>
              <a:rPr lang="el-GR" sz="1800" dirty="0"/>
              <a:t> </a:t>
            </a:r>
            <a:r>
              <a:rPr lang="el-GR" sz="1800" i="1" dirty="0" err="1"/>
              <a:t>Musique</a:t>
            </a:r>
            <a:r>
              <a:rPr lang="el-GR" sz="1800" i="1" dirty="0"/>
              <a:t> </a:t>
            </a:r>
            <a:r>
              <a:rPr lang="el-GR" sz="1800" i="1" dirty="0" err="1"/>
              <a:t>concrète</a:t>
            </a:r>
            <a:r>
              <a:rPr lang="el-GR" sz="1800" i="1" dirty="0"/>
              <a:t> </a:t>
            </a:r>
            <a:r>
              <a:rPr lang="el-GR" sz="1800" dirty="0"/>
              <a:t>και </a:t>
            </a:r>
            <a:r>
              <a:rPr lang="el-GR" sz="1800" i="1" dirty="0" err="1"/>
              <a:t>Elektronische</a:t>
            </a:r>
            <a:r>
              <a:rPr lang="el-GR" sz="1800" i="1" dirty="0"/>
              <a:t> </a:t>
            </a:r>
            <a:r>
              <a:rPr lang="el-GR" sz="1800" i="1" dirty="0" err="1"/>
              <a:t>Musik</a:t>
            </a:r>
            <a:r>
              <a:rPr lang="el-GR" sz="1800" i="1" dirty="0"/>
              <a:t> </a:t>
            </a:r>
            <a:r>
              <a:rPr lang="el-GR" sz="1800" dirty="0" err="1"/>
              <a:t>έχουν</a:t>
            </a:r>
            <a:r>
              <a:rPr lang="el-GR" sz="1800" dirty="0"/>
              <a:t> </a:t>
            </a:r>
            <a:r>
              <a:rPr lang="el-GR" sz="1800" dirty="0" err="1"/>
              <a:t>ήδη</a:t>
            </a:r>
            <a:r>
              <a:rPr lang="el-GR" sz="1800" dirty="0"/>
              <a:t> </a:t>
            </a:r>
            <a:r>
              <a:rPr lang="el-GR" sz="1800" dirty="0" err="1"/>
              <a:t>αποκτήσει</a:t>
            </a:r>
            <a:r>
              <a:rPr lang="el-GR" sz="1800" dirty="0"/>
              <a:t> </a:t>
            </a:r>
            <a:r>
              <a:rPr lang="el-GR" sz="1800" dirty="0" err="1"/>
              <a:t>σημασία</a:t>
            </a:r>
            <a:r>
              <a:rPr lang="el-GR" sz="1800" dirty="0"/>
              <a:t> με </a:t>
            </a:r>
            <a:r>
              <a:rPr lang="el-GR" sz="1800" dirty="0" err="1"/>
              <a:t>ιστορικο</a:t>
            </a:r>
            <a:r>
              <a:rPr lang="el-GR" sz="1800" dirty="0"/>
              <a:t>́ </a:t>
            </a:r>
            <a:r>
              <a:rPr lang="el-GR" sz="1800" dirty="0" err="1"/>
              <a:t>βάθος</a:t>
            </a:r>
            <a:r>
              <a:rPr lang="el-GR" sz="1800" dirty="0"/>
              <a:t>. Οι </a:t>
            </a:r>
            <a:r>
              <a:rPr lang="el-GR" sz="1800" dirty="0" err="1"/>
              <a:t>σχολές</a:t>
            </a:r>
            <a:r>
              <a:rPr lang="el-GR" sz="1800" dirty="0"/>
              <a:t> της </a:t>
            </a:r>
            <a:r>
              <a:rPr lang="el-GR" sz="1800" i="1" dirty="0" err="1"/>
              <a:t>Musique</a:t>
            </a:r>
            <a:r>
              <a:rPr lang="el-GR" sz="1800" i="1" dirty="0"/>
              <a:t> </a:t>
            </a:r>
            <a:r>
              <a:rPr lang="el-GR" sz="1800" i="1" dirty="0" err="1"/>
              <a:t>concrète</a:t>
            </a:r>
            <a:r>
              <a:rPr lang="el-GR" sz="1800" i="1" dirty="0"/>
              <a:t> </a:t>
            </a:r>
            <a:r>
              <a:rPr lang="el-GR" sz="1800" dirty="0"/>
              <a:t>και της </a:t>
            </a:r>
            <a:r>
              <a:rPr lang="el-GR" sz="1800" i="1" dirty="0" err="1"/>
              <a:t>Elektronische</a:t>
            </a:r>
            <a:r>
              <a:rPr lang="el-GR" sz="1800" i="1" dirty="0"/>
              <a:t> </a:t>
            </a:r>
            <a:r>
              <a:rPr lang="el-GR" sz="1800" i="1" dirty="0" err="1"/>
              <a:t>Musik</a:t>
            </a:r>
            <a:r>
              <a:rPr lang="el-GR" sz="1800" dirty="0"/>
              <a:t>, στο </a:t>
            </a:r>
            <a:r>
              <a:rPr lang="el-GR" sz="1800" dirty="0" err="1"/>
              <a:t>Παρίσι</a:t>
            </a:r>
            <a:r>
              <a:rPr lang="el-GR" sz="1800" dirty="0"/>
              <a:t> και στην </a:t>
            </a:r>
            <a:r>
              <a:rPr lang="el-GR" sz="1800" dirty="0" err="1"/>
              <a:t>Κολονία</a:t>
            </a:r>
            <a:r>
              <a:rPr lang="el-GR" sz="1800" dirty="0"/>
              <a:t> </a:t>
            </a:r>
            <a:r>
              <a:rPr lang="el-GR" sz="1800" dirty="0" err="1"/>
              <a:t>αντίστοιχα</a:t>
            </a:r>
            <a:r>
              <a:rPr lang="el-GR" sz="1800" dirty="0"/>
              <a:t>, </a:t>
            </a:r>
            <a:r>
              <a:rPr lang="el-GR" sz="1800" dirty="0" err="1"/>
              <a:t>αντιπροσωπεύουν</a:t>
            </a:r>
            <a:r>
              <a:rPr lang="el-GR" sz="1800" dirty="0"/>
              <a:t> τα </a:t>
            </a:r>
            <a:r>
              <a:rPr lang="el-GR" sz="1800" dirty="0" err="1"/>
              <a:t>πρώτα</a:t>
            </a:r>
            <a:r>
              <a:rPr lang="el-GR" sz="1800" dirty="0"/>
              <a:t> </a:t>
            </a:r>
            <a:r>
              <a:rPr lang="el-GR" sz="1800" dirty="0" err="1"/>
              <a:t>απτα</a:t>
            </a:r>
            <a:r>
              <a:rPr lang="el-GR" sz="1800" dirty="0"/>
              <a:t>́ </a:t>
            </a:r>
            <a:r>
              <a:rPr lang="el-GR" sz="1800" dirty="0" err="1"/>
              <a:t>αποτελέσματα</a:t>
            </a:r>
            <a:r>
              <a:rPr lang="el-GR" sz="1800" dirty="0"/>
              <a:t> της </a:t>
            </a:r>
            <a:r>
              <a:rPr lang="el-GR" sz="1800" dirty="0" err="1"/>
              <a:t>ηλεκτρακουστικής</a:t>
            </a:r>
            <a:r>
              <a:rPr lang="el-GR" sz="1800" dirty="0"/>
              <a:t> </a:t>
            </a:r>
            <a:r>
              <a:rPr lang="el-GR" sz="1800" dirty="0" err="1"/>
              <a:t>μουσικής</a:t>
            </a:r>
            <a:r>
              <a:rPr lang="el-GR" sz="1800" dirty="0"/>
              <a:t>. </a:t>
            </a:r>
            <a:r>
              <a:rPr lang="el-GR" sz="1800" dirty="0" err="1"/>
              <a:t>Αυτές</a:t>
            </a:r>
            <a:r>
              <a:rPr lang="el-GR" sz="1800" dirty="0"/>
              <a:t> οι </a:t>
            </a:r>
            <a:r>
              <a:rPr lang="el-GR" sz="1800" dirty="0" err="1"/>
              <a:t>σχολές</a:t>
            </a:r>
            <a:r>
              <a:rPr lang="el-GR" sz="1800" dirty="0"/>
              <a:t> </a:t>
            </a:r>
            <a:r>
              <a:rPr lang="el-GR" sz="1800" dirty="0" err="1"/>
              <a:t>γεννήθηκαν</a:t>
            </a:r>
            <a:r>
              <a:rPr lang="el-GR" sz="1800" dirty="0"/>
              <a:t> σε μια </a:t>
            </a:r>
            <a:r>
              <a:rPr lang="el-GR" sz="1800" dirty="0" err="1"/>
              <a:t>περίοδο</a:t>
            </a:r>
            <a:r>
              <a:rPr lang="el-GR" sz="1800" dirty="0"/>
              <a:t> </a:t>
            </a:r>
            <a:r>
              <a:rPr lang="el-GR" sz="1800" dirty="0" err="1"/>
              <a:t>εκτεταμένης</a:t>
            </a:r>
            <a:r>
              <a:rPr lang="el-GR" sz="1800" dirty="0"/>
              <a:t> </a:t>
            </a:r>
            <a:r>
              <a:rPr lang="el-GR" sz="1800" dirty="0" err="1"/>
              <a:t>ρήξης</a:t>
            </a:r>
            <a:r>
              <a:rPr lang="el-GR" sz="1800" dirty="0"/>
              <a:t> με τη </a:t>
            </a:r>
            <a:r>
              <a:rPr lang="el-GR" sz="1800" dirty="0" err="1"/>
              <a:t>δυτικη</a:t>
            </a:r>
            <a:r>
              <a:rPr lang="el-GR" sz="1800" dirty="0"/>
              <a:t>́ </a:t>
            </a:r>
            <a:r>
              <a:rPr lang="el-GR" sz="1800" dirty="0" err="1"/>
              <a:t>παράδοση</a:t>
            </a:r>
            <a:r>
              <a:rPr lang="el-GR" sz="1800" dirty="0"/>
              <a:t>. </a:t>
            </a:r>
            <a:r>
              <a:rPr lang="el-GR" sz="1800" dirty="0" err="1"/>
              <a:t>Αυτές</a:t>
            </a:r>
            <a:r>
              <a:rPr lang="el-GR" sz="1800" dirty="0"/>
              <a:t> </a:t>
            </a:r>
            <a:r>
              <a:rPr lang="el-GR" sz="1800" b="1" dirty="0" err="1"/>
              <a:t>ήταν</a:t>
            </a:r>
            <a:r>
              <a:rPr lang="el-GR" sz="1800" b="1" dirty="0"/>
              <a:t> </a:t>
            </a:r>
            <a:r>
              <a:rPr lang="el-GR" sz="1800" b="1" dirty="0" err="1"/>
              <a:t>εποχές</a:t>
            </a:r>
            <a:r>
              <a:rPr lang="el-GR" sz="1800" b="1" dirty="0"/>
              <a:t> </a:t>
            </a:r>
            <a:r>
              <a:rPr lang="el-GR" sz="1800" b="1" dirty="0" err="1"/>
              <a:t>ιδεαλισμου</a:t>
            </a:r>
            <a:r>
              <a:rPr lang="el-GR" sz="1800" b="1" dirty="0"/>
              <a:t>́</a:t>
            </a:r>
            <a:r>
              <a:rPr lang="el-GR" sz="1800" dirty="0"/>
              <a:t>, με τον </a:t>
            </a:r>
            <a:r>
              <a:rPr lang="el-GR" sz="1800" dirty="0" err="1"/>
              <a:t>τρόμο</a:t>
            </a:r>
            <a:r>
              <a:rPr lang="el-GR" sz="1800" dirty="0"/>
              <a:t> του Β’ </a:t>
            </a:r>
            <a:r>
              <a:rPr lang="el-GR" sz="1800" dirty="0" err="1"/>
              <a:t>Παγκοσμίου</a:t>
            </a:r>
            <a:r>
              <a:rPr lang="el-GR" sz="1800" dirty="0"/>
              <a:t> </a:t>
            </a:r>
            <a:r>
              <a:rPr lang="el-GR" sz="1800" dirty="0" err="1"/>
              <a:t>Πολέμου</a:t>
            </a:r>
            <a:r>
              <a:rPr lang="el-GR" sz="1800" dirty="0"/>
              <a:t> να </a:t>
            </a:r>
            <a:r>
              <a:rPr lang="el-GR" sz="1800" dirty="0" err="1"/>
              <a:t>έχει</a:t>
            </a:r>
            <a:r>
              <a:rPr lang="el-GR" sz="1800" dirty="0"/>
              <a:t> τον </a:t>
            </a:r>
            <a:r>
              <a:rPr lang="el-GR" sz="1800" dirty="0" err="1"/>
              <a:t>αρνητικότερο</a:t>
            </a:r>
            <a:r>
              <a:rPr lang="el-GR" sz="1800" dirty="0"/>
              <a:t> </a:t>
            </a:r>
            <a:r>
              <a:rPr lang="el-GR" sz="1800" dirty="0" err="1"/>
              <a:t>αντίκτυπο</a:t>
            </a:r>
            <a:r>
              <a:rPr lang="el-GR" sz="1800" dirty="0"/>
              <a:t> στη </a:t>
            </a:r>
            <a:r>
              <a:rPr lang="el-GR" sz="1800" dirty="0" err="1"/>
              <a:t>δυτικη</a:t>
            </a:r>
            <a:r>
              <a:rPr lang="el-GR" sz="1800" dirty="0"/>
              <a:t>́ </a:t>
            </a:r>
            <a:r>
              <a:rPr lang="el-GR" sz="1800" dirty="0" err="1"/>
              <a:t>μουσικη</a:t>
            </a:r>
            <a:r>
              <a:rPr lang="el-GR" sz="1800" dirty="0"/>
              <a:t>́ </a:t>
            </a:r>
            <a:r>
              <a:rPr lang="el-GR" sz="1800" dirty="0" err="1"/>
              <a:t>παράδοση</a:t>
            </a:r>
            <a:r>
              <a:rPr lang="el-GR" sz="1800" dirty="0"/>
              <a:t>. Οι </a:t>
            </a:r>
            <a:r>
              <a:rPr lang="el-GR" sz="1800" dirty="0" err="1"/>
              <a:t>συνθέτες</a:t>
            </a:r>
            <a:r>
              <a:rPr lang="el-GR" sz="1800" dirty="0"/>
              <a:t> </a:t>
            </a:r>
            <a:r>
              <a:rPr lang="el-GR" sz="1800" dirty="0" err="1"/>
              <a:t>αυτής</a:t>
            </a:r>
            <a:r>
              <a:rPr lang="el-GR" sz="1800" dirty="0"/>
              <a:t> της </a:t>
            </a:r>
            <a:r>
              <a:rPr lang="el-GR" sz="1800" dirty="0" err="1"/>
              <a:t>εποχής</a:t>
            </a:r>
            <a:r>
              <a:rPr lang="el-GR" sz="1800" dirty="0"/>
              <a:t>, </a:t>
            </a:r>
            <a:r>
              <a:rPr lang="el-GR" sz="1800" dirty="0" err="1"/>
              <a:t>όπως</a:t>
            </a:r>
            <a:r>
              <a:rPr lang="el-GR" sz="1800" dirty="0"/>
              <a:t> ο </a:t>
            </a:r>
            <a:r>
              <a:rPr lang="el-GR" sz="1800" dirty="0" err="1"/>
              <a:t>Stockhausen</a:t>
            </a:r>
            <a:r>
              <a:rPr lang="el-GR" sz="1800" dirty="0"/>
              <a:t> και ο </a:t>
            </a:r>
            <a:r>
              <a:rPr lang="el-GR" sz="1800" dirty="0" err="1"/>
              <a:t>Schaeffer</a:t>
            </a:r>
            <a:r>
              <a:rPr lang="el-GR" sz="1800" dirty="0"/>
              <a:t>, </a:t>
            </a:r>
            <a:r>
              <a:rPr lang="el-GR" sz="1800" dirty="0" err="1"/>
              <a:t>ένοιωσαν</a:t>
            </a:r>
            <a:r>
              <a:rPr lang="el-GR" sz="1800" dirty="0"/>
              <a:t> </a:t>
            </a:r>
            <a:r>
              <a:rPr lang="el-GR" sz="1800" dirty="0" err="1"/>
              <a:t>επιτακτικη</a:t>
            </a:r>
            <a:r>
              <a:rPr lang="el-GR" sz="1800" dirty="0"/>
              <a:t>́ την </a:t>
            </a:r>
            <a:r>
              <a:rPr lang="el-GR" sz="1800" dirty="0" err="1"/>
              <a:t>ανάγκη</a:t>
            </a:r>
            <a:r>
              <a:rPr lang="el-GR" sz="1800" dirty="0"/>
              <a:t> να </a:t>
            </a:r>
            <a:r>
              <a:rPr lang="el-GR" sz="1800" dirty="0" err="1"/>
              <a:t>δημιουργήσουν</a:t>
            </a:r>
            <a:r>
              <a:rPr lang="el-GR" sz="1800" dirty="0"/>
              <a:t> </a:t>
            </a:r>
            <a:r>
              <a:rPr lang="el-GR" sz="1800" dirty="0" err="1"/>
              <a:t>μουσικη</a:t>
            </a:r>
            <a:r>
              <a:rPr lang="el-GR" sz="1800" dirty="0"/>
              <a:t>́ με τη </a:t>
            </a:r>
            <a:r>
              <a:rPr lang="el-GR" sz="1800" dirty="0" err="1"/>
              <a:t>χρήση</a:t>
            </a:r>
            <a:r>
              <a:rPr lang="el-GR" sz="1800" dirty="0"/>
              <a:t> </a:t>
            </a:r>
            <a:r>
              <a:rPr lang="el-GR" sz="1800" dirty="0" err="1"/>
              <a:t>νέων</a:t>
            </a:r>
            <a:r>
              <a:rPr lang="el-GR" sz="1800" dirty="0"/>
              <a:t> </a:t>
            </a:r>
            <a:r>
              <a:rPr lang="el-GR" sz="1800" dirty="0" err="1"/>
              <a:t>μέσων</a:t>
            </a:r>
            <a:r>
              <a:rPr lang="el-GR" sz="1800" dirty="0"/>
              <a:t> </a:t>
            </a:r>
            <a:r>
              <a:rPr lang="el-GR" sz="1800" dirty="0" err="1"/>
              <a:t>Αυτο</a:t>
            </a:r>
            <a:r>
              <a:rPr lang="el-GR" sz="1800" dirty="0"/>
              <a:t>́ </a:t>
            </a:r>
            <a:r>
              <a:rPr lang="el-GR" sz="1800" dirty="0" err="1"/>
              <a:t>περιελάμβανε</a:t>
            </a:r>
            <a:r>
              <a:rPr lang="el-GR" sz="1800" dirty="0"/>
              <a:t> μια </a:t>
            </a:r>
            <a:r>
              <a:rPr lang="el-GR" sz="1800" dirty="0" err="1"/>
              <a:t>απόρριψη</a:t>
            </a:r>
            <a:r>
              <a:rPr lang="el-GR" sz="1800" dirty="0"/>
              <a:t> των </a:t>
            </a:r>
            <a:r>
              <a:rPr lang="el-GR" sz="1800" dirty="0" err="1"/>
              <a:t>παραδοσιακών</a:t>
            </a:r>
            <a:r>
              <a:rPr lang="el-GR" sz="1800" dirty="0"/>
              <a:t> </a:t>
            </a:r>
            <a:r>
              <a:rPr lang="el-GR" sz="1800" dirty="0" err="1"/>
              <a:t>μουσικών</a:t>
            </a:r>
            <a:r>
              <a:rPr lang="el-GR" sz="1800" dirty="0"/>
              <a:t> </a:t>
            </a:r>
            <a:r>
              <a:rPr lang="el-GR" sz="1800" dirty="0" err="1"/>
              <a:t>αξιών</a:t>
            </a:r>
            <a:r>
              <a:rPr lang="el-GR" sz="1800" dirty="0"/>
              <a:t>, </a:t>
            </a:r>
            <a:r>
              <a:rPr lang="el-GR" sz="1800" dirty="0" err="1"/>
              <a:t>χάριν</a:t>
            </a:r>
            <a:r>
              <a:rPr lang="el-GR" sz="1800" dirty="0"/>
              <a:t> πιο </a:t>
            </a:r>
            <a:r>
              <a:rPr lang="el-GR" sz="1800" dirty="0" err="1"/>
              <a:t>πειραματικών</a:t>
            </a:r>
            <a:r>
              <a:rPr lang="el-GR" sz="1800" dirty="0"/>
              <a:t> και </a:t>
            </a:r>
            <a:r>
              <a:rPr lang="el-GR" sz="1800" dirty="0" err="1"/>
              <a:t>avant-garde</a:t>
            </a:r>
            <a:r>
              <a:rPr lang="el-GR" sz="1800" dirty="0"/>
              <a:t> </a:t>
            </a:r>
            <a:r>
              <a:rPr lang="el-GR" sz="1800" dirty="0" err="1"/>
              <a:t>προσεγγίσεων</a:t>
            </a:r>
            <a:r>
              <a:rPr lang="el-GR" sz="1800" dirty="0"/>
              <a:t> της </a:t>
            </a:r>
            <a:r>
              <a:rPr lang="el-GR" sz="1800" dirty="0" err="1"/>
              <a:t>συνθετικής</a:t>
            </a:r>
            <a:r>
              <a:rPr lang="el-GR" sz="1800" dirty="0"/>
              <a:t> </a:t>
            </a:r>
            <a:r>
              <a:rPr lang="el-GR" sz="1800" dirty="0" err="1"/>
              <a:t>διαδικασίας</a:t>
            </a:r>
            <a:r>
              <a:rPr lang="el-GR" sz="1800" dirty="0"/>
              <a:t>. Ο </a:t>
            </a:r>
            <a:r>
              <a:rPr lang="el-GR" sz="1800" dirty="0" err="1"/>
              <a:t>Stockhausen</a:t>
            </a:r>
            <a:r>
              <a:rPr lang="el-GR" sz="1800" dirty="0"/>
              <a:t> </a:t>
            </a:r>
            <a:r>
              <a:rPr lang="el-GR" sz="1800" dirty="0" err="1"/>
              <a:t>συνέκρινε</a:t>
            </a:r>
            <a:r>
              <a:rPr lang="el-GR" sz="1800" dirty="0"/>
              <a:t> την </a:t>
            </a:r>
            <a:r>
              <a:rPr lang="el-GR" sz="1800" dirty="0" err="1"/>
              <a:t>κατάσταση</a:t>
            </a:r>
            <a:r>
              <a:rPr lang="el-GR" sz="1800" dirty="0"/>
              <a:t> της </a:t>
            </a:r>
            <a:r>
              <a:rPr lang="el-GR" sz="1800" dirty="0" err="1"/>
              <a:t>μουσικής</a:t>
            </a:r>
            <a:r>
              <a:rPr lang="el-GR" sz="1800" dirty="0"/>
              <a:t> στα </a:t>
            </a:r>
            <a:r>
              <a:rPr lang="el-GR" sz="1800" dirty="0" err="1"/>
              <a:t>μέσα</a:t>
            </a:r>
            <a:r>
              <a:rPr lang="el-GR" sz="1800" dirty="0"/>
              <a:t> του </a:t>
            </a:r>
            <a:r>
              <a:rPr lang="el-GR" sz="1800" dirty="0" err="1"/>
              <a:t>αιώνα</a:t>
            </a:r>
            <a:r>
              <a:rPr lang="el-GR" sz="1800" dirty="0"/>
              <a:t> με </a:t>
            </a:r>
            <a:r>
              <a:rPr lang="el-GR" sz="1800" dirty="0" err="1"/>
              <a:t>αυτήν</a:t>
            </a:r>
            <a:r>
              <a:rPr lang="el-GR" sz="1800" dirty="0"/>
              <a:t> της </a:t>
            </a:r>
            <a:r>
              <a:rPr lang="el-GR" sz="1800" dirty="0" err="1"/>
              <a:t>μεταπολεμικής</a:t>
            </a:r>
            <a:r>
              <a:rPr lang="el-GR" sz="1800" dirty="0"/>
              <a:t> </a:t>
            </a:r>
            <a:r>
              <a:rPr lang="el-GR" sz="1800" dirty="0" err="1"/>
              <a:t>Γερμανίας</a:t>
            </a:r>
            <a:r>
              <a:rPr lang="el-GR" sz="1800" dirty="0"/>
              <a:t>: </a:t>
            </a:r>
            <a:endParaRPr lang="en-US" sz="1800" dirty="0"/>
          </a:p>
          <a:p>
            <a:pPr marL="0" indent="0">
              <a:buNone/>
            </a:pPr>
            <a:r>
              <a:rPr lang="el-GR" sz="1800" dirty="0" smtClean="0"/>
              <a:t>‘</a:t>
            </a:r>
            <a:r>
              <a:rPr lang="el-GR" sz="1800" dirty="0"/>
              <a:t>Οι </a:t>
            </a:r>
            <a:r>
              <a:rPr lang="el-GR" sz="1800" dirty="0" err="1"/>
              <a:t>πολιτείες</a:t>
            </a:r>
            <a:r>
              <a:rPr lang="el-GR" sz="1800" dirty="0"/>
              <a:t> </a:t>
            </a:r>
            <a:r>
              <a:rPr lang="el-GR" sz="1800" dirty="0" err="1"/>
              <a:t>έχουν</a:t>
            </a:r>
            <a:r>
              <a:rPr lang="el-GR" sz="1800" dirty="0"/>
              <a:t> </a:t>
            </a:r>
            <a:r>
              <a:rPr lang="el-GR" sz="1800" dirty="0" smtClean="0"/>
              <a:t>καταστραφεί́</a:t>
            </a:r>
            <a:r>
              <a:rPr lang="el-GR" sz="1800" dirty="0"/>
              <a:t>, </a:t>
            </a:r>
            <a:r>
              <a:rPr lang="el-GR" sz="1800" dirty="0" err="1"/>
              <a:t>πρέπει</a:t>
            </a:r>
            <a:r>
              <a:rPr lang="el-GR" sz="1800" dirty="0"/>
              <a:t> να </a:t>
            </a:r>
            <a:r>
              <a:rPr lang="el-GR" sz="1800" dirty="0" smtClean="0"/>
              <a:t>αναστηλώσουμε </a:t>
            </a:r>
            <a:r>
              <a:rPr lang="el-GR" sz="1800" dirty="0"/>
              <a:t>και τη </a:t>
            </a:r>
            <a:r>
              <a:rPr lang="el-GR" sz="1800" dirty="0" smtClean="0"/>
              <a:t>μουσική́ </a:t>
            </a:r>
            <a:r>
              <a:rPr lang="el-GR" sz="1800" dirty="0"/>
              <a:t>εκ </a:t>
            </a:r>
            <a:r>
              <a:rPr lang="el-GR" sz="1800" dirty="0" err="1"/>
              <a:t>θεμελίων</a:t>
            </a:r>
            <a:r>
              <a:rPr lang="el-GR" sz="1800" dirty="0"/>
              <a:t>.’ </a:t>
            </a:r>
            <a:r>
              <a:rPr lang="en-US" sz="1800" dirty="0" smtClean="0"/>
              <a:t>(Stockhausen)</a:t>
            </a:r>
            <a:endParaRPr lang="el-GR" sz="1800" dirty="0" smtClean="0">
              <a:effectLst/>
            </a:endParaRPr>
          </a:p>
          <a:p>
            <a:endParaRPr lang="en-US" sz="1800" dirty="0"/>
          </a:p>
        </p:txBody>
      </p:sp>
    </p:spTree>
    <p:extLst>
      <p:ext uri="{BB962C8B-B14F-4D97-AF65-F5344CB8AC3E}">
        <p14:creationId xmlns:p14="http://schemas.microsoft.com/office/powerpoint/2010/main" val="477669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l-GR" sz="1800" dirty="0" err="1"/>
              <a:t>Αυτη</a:t>
            </a:r>
            <a:r>
              <a:rPr lang="el-GR" sz="1800" dirty="0"/>
              <a:t>́ η </a:t>
            </a:r>
            <a:r>
              <a:rPr lang="el-GR" sz="1800" dirty="0" err="1"/>
              <a:t>agenda</a:t>
            </a:r>
            <a:r>
              <a:rPr lang="el-GR" sz="1800" dirty="0"/>
              <a:t> </a:t>
            </a:r>
            <a:r>
              <a:rPr lang="el-GR" sz="1800" b="1" dirty="0" err="1"/>
              <a:t>μοντερνισμου</a:t>
            </a:r>
            <a:r>
              <a:rPr lang="el-GR" sz="1800" b="1" dirty="0"/>
              <a:t>́ </a:t>
            </a:r>
            <a:r>
              <a:rPr lang="el-GR" sz="1800" dirty="0" err="1"/>
              <a:t>βρήκε</a:t>
            </a:r>
            <a:r>
              <a:rPr lang="el-GR" sz="1800" dirty="0"/>
              <a:t> το </a:t>
            </a:r>
            <a:r>
              <a:rPr lang="el-GR" sz="1800" dirty="0" err="1"/>
              <a:t>πνευματικο</a:t>
            </a:r>
            <a:r>
              <a:rPr lang="el-GR" sz="1800" dirty="0"/>
              <a:t>́ </a:t>
            </a:r>
            <a:r>
              <a:rPr lang="el-GR" sz="1800" dirty="0" err="1"/>
              <a:t>σπίτι</a:t>
            </a:r>
            <a:r>
              <a:rPr lang="el-GR" sz="1800" dirty="0"/>
              <a:t> της στα </a:t>
            </a:r>
            <a:r>
              <a:rPr lang="el-GR" sz="1800" dirty="0" err="1"/>
              <a:t>θερινα</a:t>
            </a:r>
            <a:r>
              <a:rPr lang="el-GR" sz="1800" dirty="0"/>
              <a:t>́ </a:t>
            </a:r>
            <a:r>
              <a:rPr lang="el-GR" sz="1800" dirty="0" err="1"/>
              <a:t>μαθήματα</a:t>
            </a:r>
            <a:r>
              <a:rPr lang="el-GR" sz="1800" dirty="0"/>
              <a:t> </a:t>
            </a:r>
            <a:r>
              <a:rPr lang="el-GR" sz="1800" dirty="0" err="1"/>
              <a:t>σύνθεσης</a:t>
            </a:r>
            <a:r>
              <a:rPr lang="el-GR" sz="1800" dirty="0"/>
              <a:t> του </a:t>
            </a:r>
            <a:r>
              <a:rPr lang="el-GR" sz="1800" b="1" dirty="0" err="1"/>
              <a:t>Darmstadt</a:t>
            </a:r>
            <a:r>
              <a:rPr lang="el-GR" sz="1800" dirty="0"/>
              <a:t>. Η </a:t>
            </a:r>
            <a:r>
              <a:rPr lang="el-GR" sz="1800" dirty="0" err="1"/>
              <a:t>τεχνολογικη</a:t>
            </a:r>
            <a:r>
              <a:rPr lang="el-GR" sz="1800" dirty="0"/>
              <a:t>́ </a:t>
            </a:r>
            <a:r>
              <a:rPr lang="el-GR" sz="1800" dirty="0" err="1"/>
              <a:t>πρόοδος</a:t>
            </a:r>
            <a:r>
              <a:rPr lang="el-GR" sz="1800" dirty="0"/>
              <a:t>, ως </a:t>
            </a:r>
            <a:r>
              <a:rPr lang="el-GR" sz="1800" dirty="0" err="1"/>
              <a:t>αποτέλεσμα</a:t>
            </a:r>
            <a:r>
              <a:rPr lang="el-GR" sz="1800" dirty="0"/>
              <a:t> του </a:t>
            </a:r>
            <a:r>
              <a:rPr lang="el-GR" sz="1800" dirty="0" err="1"/>
              <a:t>πολέμου</a:t>
            </a:r>
            <a:r>
              <a:rPr lang="el-GR" sz="1800" dirty="0"/>
              <a:t>, </a:t>
            </a:r>
            <a:r>
              <a:rPr lang="el-GR" sz="1800" dirty="0" err="1"/>
              <a:t>προσέδωσαν</a:t>
            </a:r>
            <a:r>
              <a:rPr lang="el-GR" sz="1800" dirty="0"/>
              <a:t> </a:t>
            </a:r>
            <a:r>
              <a:rPr lang="el-GR" sz="1800" dirty="0" err="1"/>
              <a:t>ώθηση</a:t>
            </a:r>
            <a:r>
              <a:rPr lang="el-GR" sz="1800" dirty="0"/>
              <a:t> στις </a:t>
            </a:r>
            <a:r>
              <a:rPr lang="el-GR" sz="1800" dirty="0" err="1"/>
              <a:t>αλλαγές</a:t>
            </a:r>
            <a:r>
              <a:rPr lang="el-GR" sz="1800" dirty="0"/>
              <a:t> </a:t>
            </a:r>
            <a:r>
              <a:rPr lang="el-GR" sz="1800" dirty="0" err="1"/>
              <a:t>αυτές</a:t>
            </a:r>
            <a:r>
              <a:rPr lang="el-GR" sz="1800" dirty="0"/>
              <a:t> στην </a:t>
            </a:r>
            <a:r>
              <a:rPr lang="el-GR" sz="1800" dirty="0" err="1"/>
              <a:t>αισθητικη</a:t>
            </a:r>
            <a:r>
              <a:rPr lang="el-GR" sz="1800" dirty="0"/>
              <a:t>́. </a:t>
            </a:r>
            <a:r>
              <a:rPr lang="el-GR" sz="1800" b="1" dirty="0"/>
              <a:t>Η </a:t>
            </a:r>
            <a:r>
              <a:rPr lang="el-GR" sz="1800" b="1" dirty="0" err="1"/>
              <a:t>ευκολία</a:t>
            </a:r>
            <a:r>
              <a:rPr lang="el-GR" sz="1800" b="1" dirty="0"/>
              <a:t> στη </a:t>
            </a:r>
            <a:r>
              <a:rPr lang="el-GR" sz="1800" b="1" dirty="0" err="1"/>
              <a:t>δημιουργία</a:t>
            </a:r>
            <a:r>
              <a:rPr lang="el-GR" sz="1800" b="1" dirty="0"/>
              <a:t> και την </a:t>
            </a:r>
            <a:r>
              <a:rPr lang="el-GR" sz="1800" b="1" dirty="0" err="1"/>
              <a:t>αναπαραγωγη</a:t>
            </a:r>
            <a:r>
              <a:rPr lang="el-GR" sz="1800" b="1" dirty="0"/>
              <a:t>́ </a:t>
            </a:r>
            <a:r>
              <a:rPr lang="el-GR" sz="1800" b="1" dirty="0" err="1"/>
              <a:t>ήχου</a:t>
            </a:r>
            <a:r>
              <a:rPr lang="el-GR" sz="1800" b="1" dirty="0"/>
              <a:t> με </a:t>
            </a:r>
            <a:r>
              <a:rPr lang="el-GR" sz="1800" b="1" dirty="0" err="1"/>
              <a:t>ηλεκτρικα</a:t>
            </a:r>
            <a:r>
              <a:rPr lang="el-GR" sz="1800" b="1" dirty="0"/>
              <a:t>́ </a:t>
            </a:r>
            <a:r>
              <a:rPr lang="el-GR" sz="1800" b="1" dirty="0" err="1"/>
              <a:t>μέσα</a:t>
            </a:r>
            <a:r>
              <a:rPr lang="el-GR" sz="1800" b="1" dirty="0"/>
              <a:t> </a:t>
            </a:r>
            <a:r>
              <a:rPr lang="el-GR" sz="1800" b="1" dirty="0" err="1"/>
              <a:t>προσέφερε</a:t>
            </a:r>
            <a:r>
              <a:rPr lang="el-GR" sz="1800" b="1" dirty="0"/>
              <a:t> τη </a:t>
            </a:r>
            <a:r>
              <a:rPr lang="el-GR" sz="1800" b="1" dirty="0" err="1"/>
              <a:t>δυνατότητα</a:t>
            </a:r>
            <a:r>
              <a:rPr lang="el-GR" sz="1800" b="1" dirty="0"/>
              <a:t> να </a:t>
            </a:r>
            <a:r>
              <a:rPr lang="el-GR" sz="1800" b="1" dirty="0" err="1"/>
              <a:t>παρακαμφθει</a:t>
            </a:r>
            <a:r>
              <a:rPr lang="el-GR" sz="1800" b="1" dirty="0"/>
              <a:t>́ η </a:t>
            </a:r>
            <a:r>
              <a:rPr lang="el-GR" sz="1800" b="1" dirty="0" err="1"/>
              <a:t>παραδοσιακη</a:t>
            </a:r>
            <a:r>
              <a:rPr lang="el-GR" sz="1800" b="1" dirty="0"/>
              <a:t>́ </a:t>
            </a:r>
            <a:r>
              <a:rPr lang="el-GR" sz="1800" b="1" dirty="0" err="1"/>
              <a:t>μουσικη</a:t>
            </a:r>
            <a:r>
              <a:rPr lang="el-GR" sz="1800" b="1" dirty="0"/>
              <a:t>́ </a:t>
            </a:r>
            <a:r>
              <a:rPr lang="el-GR" sz="1800" b="1" dirty="0" err="1"/>
              <a:t>πρακτικη</a:t>
            </a:r>
            <a:r>
              <a:rPr lang="el-GR" sz="1800" b="1" dirty="0"/>
              <a:t>́</a:t>
            </a:r>
            <a:r>
              <a:rPr lang="el-GR" sz="1800" dirty="0"/>
              <a:t>. </a:t>
            </a:r>
            <a:r>
              <a:rPr lang="el-GR" sz="1800" dirty="0" err="1"/>
              <a:t>Έτσι</a:t>
            </a:r>
            <a:r>
              <a:rPr lang="el-GR" sz="1800" dirty="0"/>
              <a:t>, η </a:t>
            </a:r>
            <a:r>
              <a:rPr lang="el-GR" sz="1800" i="1" dirty="0" err="1"/>
              <a:t>Musique</a:t>
            </a:r>
            <a:r>
              <a:rPr lang="el-GR" sz="1800" i="1" dirty="0"/>
              <a:t> </a:t>
            </a:r>
            <a:r>
              <a:rPr lang="el-GR" sz="1800" i="1" dirty="0" err="1"/>
              <a:t>concrète</a:t>
            </a:r>
            <a:r>
              <a:rPr lang="el-GR" sz="1800" i="1" dirty="0"/>
              <a:t> </a:t>
            </a:r>
            <a:r>
              <a:rPr lang="el-GR" sz="1800" dirty="0"/>
              <a:t>και η </a:t>
            </a:r>
            <a:r>
              <a:rPr lang="el-GR" sz="1800" i="1" dirty="0" err="1"/>
              <a:t>Elektronische</a:t>
            </a:r>
            <a:r>
              <a:rPr lang="el-GR" sz="1800" i="1" dirty="0"/>
              <a:t> </a:t>
            </a:r>
            <a:r>
              <a:rPr lang="el-GR" sz="1800" i="1" dirty="0" err="1"/>
              <a:t>Musik</a:t>
            </a:r>
            <a:r>
              <a:rPr lang="el-GR" sz="1800" i="1" dirty="0"/>
              <a:t> </a:t>
            </a:r>
            <a:r>
              <a:rPr lang="el-GR" sz="1800" dirty="0" err="1"/>
              <a:t>αντιπροσώπευαν</a:t>
            </a:r>
            <a:r>
              <a:rPr lang="el-GR" sz="1800" dirty="0"/>
              <a:t> το </a:t>
            </a:r>
            <a:r>
              <a:rPr lang="el-GR" sz="1800" dirty="0" err="1"/>
              <a:t>ιδανικο</a:t>
            </a:r>
            <a:r>
              <a:rPr lang="el-GR" sz="1800" dirty="0"/>
              <a:t>́ </a:t>
            </a:r>
            <a:r>
              <a:rPr lang="el-GR" sz="1800" dirty="0" err="1"/>
              <a:t>μέσο</a:t>
            </a:r>
            <a:r>
              <a:rPr lang="el-GR" sz="1800" dirty="0"/>
              <a:t> για την </a:t>
            </a:r>
            <a:r>
              <a:rPr lang="el-GR" sz="1800" dirty="0" err="1"/>
              <a:t>επίτευξη</a:t>
            </a:r>
            <a:r>
              <a:rPr lang="el-GR" sz="1800" dirty="0"/>
              <a:t> της </a:t>
            </a:r>
            <a:r>
              <a:rPr lang="el-GR" sz="1800" dirty="0" err="1"/>
              <a:t>ρήξης</a:t>
            </a:r>
            <a:r>
              <a:rPr lang="el-GR" sz="1800" dirty="0"/>
              <a:t> με το </a:t>
            </a:r>
            <a:r>
              <a:rPr lang="el-GR" sz="1800" dirty="0" err="1"/>
              <a:t>παρελθόν</a:t>
            </a:r>
            <a:r>
              <a:rPr lang="el-GR" sz="1800" dirty="0"/>
              <a:t>. </a:t>
            </a:r>
            <a:endParaRPr lang="el-GR" sz="1800" dirty="0">
              <a:effectLst/>
            </a:endParaRPr>
          </a:p>
        </p:txBody>
      </p:sp>
    </p:spTree>
    <p:extLst>
      <p:ext uri="{BB962C8B-B14F-4D97-AF65-F5344CB8AC3E}">
        <p14:creationId xmlns:p14="http://schemas.microsoft.com/office/powerpoint/2010/main" val="2123793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l-GR" sz="1800" dirty="0"/>
              <a:t>Στο </a:t>
            </a:r>
            <a:r>
              <a:rPr lang="el-GR" sz="1800" dirty="0" err="1"/>
              <a:t>λυκαυγές</a:t>
            </a:r>
            <a:r>
              <a:rPr lang="el-GR" sz="1800" dirty="0"/>
              <a:t> </a:t>
            </a:r>
            <a:r>
              <a:rPr lang="el-GR" sz="1800" dirty="0" err="1"/>
              <a:t>αυτου</a:t>
            </a:r>
            <a:r>
              <a:rPr lang="el-GR" sz="1800" dirty="0"/>
              <a:t>́ του </a:t>
            </a:r>
            <a:r>
              <a:rPr lang="el-GR" sz="1800" dirty="0" err="1"/>
              <a:t>νέου</a:t>
            </a:r>
            <a:r>
              <a:rPr lang="el-GR" sz="1800" dirty="0"/>
              <a:t> </a:t>
            </a:r>
            <a:r>
              <a:rPr lang="el-GR" sz="1800" dirty="0" err="1"/>
              <a:t>μέσου</a:t>
            </a:r>
            <a:r>
              <a:rPr lang="el-GR" sz="1800" dirty="0"/>
              <a:t>, </a:t>
            </a:r>
            <a:r>
              <a:rPr lang="el-GR" sz="1800" b="1" dirty="0" err="1"/>
              <a:t>αισθητικη</a:t>
            </a:r>
            <a:r>
              <a:rPr lang="el-GR" sz="1800" b="1" dirty="0"/>
              <a:t>́ και </a:t>
            </a:r>
            <a:r>
              <a:rPr lang="el-GR" sz="1800" b="1" dirty="0" err="1"/>
              <a:t>τεχνικη</a:t>
            </a:r>
            <a:r>
              <a:rPr lang="el-GR" sz="1800" b="1" dirty="0"/>
              <a:t>́ </a:t>
            </a:r>
            <a:r>
              <a:rPr lang="el-GR" sz="1800" b="1" dirty="0" err="1"/>
              <a:t>συνδέθηκαν</a:t>
            </a:r>
            <a:r>
              <a:rPr lang="el-GR" sz="1800" b="1" dirty="0"/>
              <a:t> σε </a:t>
            </a:r>
            <a:r>
              <a:rPr lang="el-GR" sz="1800" b="1" dirty="0" err="1"/>
              <a:t>υπερβολικο</a:t>
            </a:r>
            <a:r>
              <a:rPr lang="el-GR" sz="1800" b="1" dirty="0"/>
              <a:t>́ </a:t>
            </a:r>
            <a:r>
              <a:rPr lang="el-GR" sz="1800" b="1" dirty="0" err="1"/>
              <a:t>βαθμο</a:t>
            </a:r>
            <a:r>
              <a:rPr lang="el-GR" sz="1800" b="1" dirty="0"/>
              <a:t>́- ως </a:t>
            </a:r>
            <a:r>
              <a:rPr lang="el-GR" sz="1800" b="1" dirty="0" err="1"/>
              <a:t>επι</a:t>
            </a:r>
            <a:r>
              <a:rPr lang="el-GR" sz="1800" b="1" dirty="0"/>
              <a:t>́ το </a:t>
            </a:r>
            <a:r>
              <a:rPr lang="el-GR" sz="1800" b="1" dirty="0" err="1"/>
              <a:t>πλείστον</a:t>
            </a:r>
            <a:r>
              <a:rPr lang="el-GR" sz="1800" b="1" dirty="0"/>
              <a:t> σαν </a:t>
            </a:r>
            <a:r>
              <a:rPr lang="el-GR" sz="1800" b="1" dirty="0" err="1"/>
              <a:t>αποτέλεσμα</a:t>
            </a:r>
            <a:r>
              <a:rPr lang="el-GR" sz="1800" b="1" dirty="0"/>
              <a:t> των </a:t>
            </a:r>
            <a:r>
              <a:rPr lang="el-GR" sz="1800" b="1" dirty="0" err="1"/>
              <a:t>τεράστιων</a:t>
            </a:r>
            <a:r>
              <a:rPr lang="el-GR" sz="1800" b="1" dirty="0"/>
              <a:t> </a:t>
            </a:r>
            <a:r>
              <a:rPr lang="el-GR" sz="1800" b="1" dirty="0" err="1"/>
              <a:t>τεχνικών</a:t>
            </a:r>
            <a:r>
              <a:rPr lang="el-GR" sz="1800" b="1" dirty="0"/>
              <a:t> </a:t>
            </a:r>
            <a:r>
              <a:rPr lang="el-GR" sz="1800" b="1" dirty="0" err="1"/>
              <a:t>περιορισμών</a:t>
            </a:r>
            <a:r>
              <a:rPr lang="el-GR" sz="1800" b="1" dirty="0"/>
              <a:t> που </a:t>
            </a:r>
            <a:r>
              <a:rPr lang="el-GR" sz="1800" b="1" dirty="0" err="1"/>
              <a:t>αντιμετώπισαν</a:t>
            </a:r>
            <a:r>
              <a:rPr lang="el-GR" sz="1800" b="1" dirty="0"/>
              <a:t> οι </a:t>
            </a:r>
            <a:r>
              <a:rPr lang="el-GR" sz="1800" b="1" dirty="0" err="1"/>
              <a:t>πρώιμοι</a:t>
            </a:r>
            <a:r>
              <a:rPr lang="el-GR" sz="1800" b="1" dirty="0"/>
              <a:t> </a:t>
            </a:r>
            <a:r>
              <a:rPr lang="el-GR" sz="1800" b="1" dirty="0" err="1"/>
              <a:t>συνθέτες</a:t>
            </a:r>
            <a:r>
              <a:rPr lang="el-GR" sz="1800" dirty="0"/>
              <a:t>. </a:t>
            </a:r>
            <a:r>
              <a:rPr lang="el-GR" sz="1800" b="1" dirty="0"/>
              <a:t>Η </a:t>
            </a:r>
            <a:r>
              <a:rPr lang="el-GR" sz="1800" b="1" dirty="0" err="1"/>
              <a:t>στοιχειώδης</a:t>
            </a:r>
            <a:r>
              <a:rPr lang="el-GR" sz="1800" b="1" dirty="0"/>
              <a:t> </a:t>
            </a:r>
            <a:r>
              <a:rPr lang="el-GR" sz="1800" b="1" dirty="0" err="1"/>
              <a:t>τεχνολογία</a:t>
            </a:r>
            <a:r>
              <a:rPr lang="el-GR" sz="1800" b="1" dirty="0"/>
              <a:t> </a:t>
            </a:r>
            <a:r>
              <a:rPr lang="el-GR" sz="1800" b="1" dirty="0" err="1"/>
              <a:t>αυτής</a:t>
            </a:r>
            <a:r>
              <a:rPr lang="el-GR" sz="1800" b="1" dirty="0"/>
              <a:t> της </a:t>
            </a:r>
            <a:r>
              <a:rPr lang="el-GR" sz="1800" b="1" dirty="0" err="1"/>
              <a:t>εποχής</a:t>
            </a:r>
            <a:r>
              <a:rPr lang="el-GR" sz="1800" b="1" dirty="0"/>
              <a:t> </a:t>
            </a:r>
            <a:r>
              <a:rPr lang="el-GR" sz="1800" b="1" dirty="0" err="1"/>
              <a:t>υπέδειξε</a:t>
            </a:r>
            <a:r>
              <a:rPr lang="el-GR" sz="1800" b="1" dirty="0"/>
              <a:t> τη </a:t>
            </a:r>
            <a:r>
              <a:rPr lang="el-GR" sz="1800" b="1" dirty="0" err="1"/>
              <a:t>μουσικη</a:t>
            </a:r>
            <a:r>
              <a:rPr lang="el-GR" sz="1800" b="1" dirty="0"/>
              <a:t>́ </a:t>
            </a:r>
            <a:r>
              <a:rPr lang="el-GR" sz="1800" b="1" dirty="0" err="1"/>
              <a:t>πρακτικη</a:t>
            </a:r>
            <a:r>
              <a:rPr lang="el-GR" sz="1800" b="1" dirty="0"/>
              <a:t>́ </a:t>
            </a:r>
            <a:r>
              <a:rPr lang="el-GR" sz="1800" dirty="0"/>
              <a:t>με </a:t>
            </a:r>
            <a:r>
              <a:rPr lang="el-GR" sz="1800" dirty="0" err="1"/>
              <a:t>πολλούς</a:t>
            </a:r>
            <a:r>
              <a:rPr lang="el-GR" sz="1800" dirty="0"/>
              <a:t> </a:t>
            </a:r>
            <a:r>
              <a:rPr lang="el-GR" sz="1800" dirty="0" err="1"/>
              <a:t>τρόπους</a:t>
            </a:r>
            <a:r>
              <a:rPr lang="el-GR" sz="1800" dirty="0"/>
              <a:t>. </a:t>
            </a:r>
            <a:r>
              <a:rPr lang="el-GR" sz="1800" b="1" dirty="0"/>
              <a:t>Η </a:t>
            </a:r>
            <a:r>
              <a:rPr lang="el-GR" sz="1800" b="1" i="1" dirty="0" err="1"/>
              <a:t>Musique</a:t>
            </a:r>
            <a:r>
              <a:rPr lang="el-GR" sz="1800" b="1" i="1" dirty="0"/>
              <a:t> </a:t>
            </a:r>
            <a:r>
              <a:rPr lang="el-GR" sz="1800" b="1" i="1" dirty="0" err="1"/>
              <a:t>concrète</a:t>
            </a:r>
            <a:r>
              <a:rPr lang="el-GR" sz="1800" b="1" i="1" dirty="0"/>
              <a:t> </a:t>
            </a:r>
            <a:r>
              <a:rPr lang="el-GR" sz="1800" dirty="0"/>
              <a:t>του </a:t>
            </a:r>
            <a:r>
              <a:rPr lang="el-GR" sz="1800" dirty="0" err="1"/>
              <a:t>Schaeffer</a:t>
            </a:r>
            <a:r>
              <a:rPr lang="el-GR" sz="1800" dirty="0"/>
              <a:t> </a:t>
            </a:r>
            <a:r>
              <a:rPr lang="el-GR" sz="1800" dirty="0" err="1"/>
              <a:t>αρχικα</a:t>
            </a:r>
            <a:r>
              <a:rPr lang="el-GR" sz="1800" dirty="0"/>
              <a:t>́ </a:t>
            </a:r>
            <a:r>
              <a:rPr lang="el-GR" sz="1800" dirty="0" err="1"/>
              <a:t>έγινε</a:t>
            </a:r>
            <a:r>
              <a:rPr lang="el-GR" sz="1800" dirty="0"/>
              <a:t> </a:t>
            </a:r>
            <a:r>
              <a:rPr lang="el-GR" sz="1800" dirty="0" err="1"/>
              <a:t>αντιληπτη</a:t>
            </a:r>
            <a:r>
              <a:rPr lang="el-GR" sz="1800" dirty="0"/>
              <a:t>́ </a:t>
            </a:r>
            <a:r>
              <a:rPr lang="el-GR" sz="1800" dirty="0" err="1"/>
              <a:t>απο</a:t>
            </a:r>
            <a:r>
              <a:rPr lang="el-GR" sz="1800" dirty="0"/>
              <a:t>́ τη </a:t>
            </a:r>
            <a:r>
              <a:rPr lang="el-GR" sz="1800" dirty="0" err="1"/>
              <a:t>φυσικη</a:t>
            </a:r>
            <a:r>
              <a:rPr lang="el-GR" sz="1800" dirty="0"/>
              <a:t>́ </a:t>
            </a:r>
            <a:r>
              <a:rPr lang="el-GR" sz="1800" b="1" dirty="0" smtClean="0"/>
              <a:t>διαχείριση </a:t>
            </a:r>
            <a:r>
              <a:rPr lang="el-GR" sz="1800" b="1" dirty="0" err="1"/>
              <a:t>ηχογραφημένων</a:t>
            </a:r>
            <a:r>
              <a:rPr lang="el-GR" sz="1800" b="1" dirty="0"/>
              <a:t> </a:t>
            </a:r>
            <a:r>
              <a:rPr lang="el-GR" sz="1800" b="1" dirty="0" err="1"/>
              <a:t>πηγών</a:t>
            </a:r>
            <a:r>
              <a:rPr lang="el-GR" sz="1800" b="1" dirty="0"/>
              <a:t> </a:t>
            </a:r>
            <a:r>
              <a:rPr lang="el-GR" sz="1800" dirty="0"/>
              <a:t>σε </a:t>
            </a:r>
            <a:r>
              <a:rPr lang="el-GR" sz="1800" dirty="0" err="1"/>
              <a:t>δίσκο</a:t>
            </a:r>
            <a:r>
              <a:rPr lang="el-GR" sz="1800" dirty="0"/>
              <a:t> </a:t>
            </a:r>
            <a:r>
              <a:rPr lang="el-GR" sz="1800" dirty="0" err="1"/>
              <a:t>απο</a:t>
            </a:r>
            <a:r>
              <a:rPr lang="el-GR" sz="1800" dirty="0"/>
              <a:t>́ </a:t>
            </a:r>
            <a:r>
              <a:rPr lang="el-GR" sz="1800" dirty="0" smtClean="0"/>
              <a:t>κερί́</a:t>
            </a:r>
            <a:r>
              <a:rPr lang="el-GR" sz="1800" dirty="0"/>
              <a:t>. Ο </a:t>
            </a:r>
            <a:r>
              <a:rPr lang="el-GR" sz="1800" dirty="0" err="1"/>
              <a:t>δεσμός</a:t>
            </a:r>
            <a:r>
              <a:rPr lang="el-GR" sz="1800" dirty="0"/>
              <a:t> με </a:t>
            </a:r>
            <a:r>
              <a:rPr lang="el-GR" sz="1800" dirty="0" err="1"/>
              <a:t>αυτο</a:t>
            </a:r>
            <a:r>
              <a:rPr lang="el-GR" sz="1800" dirty="0"/>
              <a:t>́ το </a:t>
            </a:r>
            <a:r>
              <a:rPr lang="el-GR" sz="1800" dirty="0" err="1"/>
              <a:t>μέσο</a:t>
            </a:r>
            <a:r>
              <a:rPr lang="el-GR" sz="1800" dirty="0"/>
              <a:t> </a:t>
            </a:r>
            <a:r>
              <a:rPr lang="el-GR" sz="1800" dirty="0" err="1"/>
              <a:t>ηχογράφησης</a:t>
            </a:r>
            <a:r>
              <a:rPr lang="el-GR" sz="1800" dirty="0"/>
              <a:t> </a:t>
            </a:r>
            <a:r>
              <a:rPr lang="el-GR" sz="1800" dirty="0" err="1"/>
              <a:t>έγινε</a:t>
            </a:r>
            <a:r>
              <a:rPr lang="el-GR" sz="1800" dirty="0"/>
              <a:t> </a:t>
            </a:r>
            <a:r>
              <a:rPr lang="el-GR" sz="1800" dirty="0" err="1"/>
              <a:t>τόσο</a:t>
            </a:r>
            <a:r>
              <a:rPr lang="el-GR" sz="1800" dirty="0"/>
              <a:t> </a:t>
            </a:r>
            <a:r>
              <a:rPr lang="el-GR" sz="1800" dirty="0" err="1"/>
              <a:t>στενός</a:t>
            </a:r>
            <a:r>
              <a:rPr lang="el-GR" sz="1800" dirty="0"/>
              <a:t>, </a:t>
            </a:r>
            <a:r>
              <a:rPr lang="el-GR" sz="1800" dirty="0" err="1"/>
              <a:t>ώστε</a:t>
            </a:r>
            <a:r>
              <a:rPr lang="el-GR" sz="1800" dirty="0"/>
              <a:t>: '...η </a:t>
            </a:r>
            <a:r>
              <a:rPr lang="el-GR" sz="1800" b="1" dirty="0" err="1"/>
              <a:t>εισαγωγη</a:t>
            </a:r>
            <a:r>
              <a:rPr lang="el-GR" sz="1800" b="1" dirty="0"/>
              <a:t>́ της </a:t>
            </a:r>
            <a:r>
              <a:rPr lang="el-GR" sz="1800" b="1" dirty="0" err="1"/>
              <a:t>μαγνητοταινίας</a:t>
            </a:r>
            <a:r>
              <a:rPr lang="el-GR" sz="1800" b="1" dirty="0"/>
              <a:t> </a:t>
            </a:r>
            <a:r>
              <a:rPr lang="el-GR" sz="1800" dirty="0" err="1"/>
              <a:t>ειδώθηκε</a:t>
            </a:r>
            <a:r>
              <a:rPr lang="el-GR" sz="1800" dirty="0"/>
              <a:t> με </a:t>
            </a:r>
            <a:r>
              <a:rPr lang="el-GR" sz="1800" dirty="0" err="1"/>
              <a:t>δικαιολογημένες</a:t>
            </a:r>
            <a:r>
              <a:rPr lang="el-GR" sz="1800" dirty="0"/>
              <a:t> </a:t>
            </a:r>
            <a:r>
              <a:rPr lang="el-GR" sz="1800" dirty="0" err="1"/>
              <a:t>ανησυχίες</a:t>
            </a:r>
            <a:r>
              <a:rPr lang="el-GR" sz="1800" dirty="0"/>
              <a:t>. Η </a:t>
            </a:r>
            <a:r>
              <a:rPr lang="el-GR" sz="1800" dirty="0" err="1"/>
              <a:t>μαγνητοταινία</a:t>
            </a:r>
            <a:r>
              <a:rPr lang="el-GR" sz="1800" dirty="0"/>
              <a:t>, </a:t>
            </a:r>
            <a:r>
              <a:rPr lang="el-GR" sz="1800" dirty="0" err="1"/>
              <a:t>όπως</a:t>
            </a:r>
            <a:r>
              <a:rPr lang="el-GR" sz="1800" dirty="0"/>
              <a:t> </a:t>
            </a:r>
            <a:r>
              <a:rPr lang="el-GR" sz="1800" dirty="0" err="1"/>
              <a:t>άλλωστε</a:t>
            </a:r>
            <a:r>
              <a:rPr lang="el-GR" sz="1800" dirty="0"/>
              <a:t> </a:t>
            </a:r>
            <a:r>
              <a:rPr lang="el-GR" sz="1800" dirty="0" err="1"/>
              <a:t>συμβαίνει</a:t>
            </a:r>
            <a:r>
              <a:rPr lang="el-GR" sz="1800" dirty="0"/>
              <a:t> με </a:t>
            </a:r>
            <a:r>
              <a:rPr lang="el-GR" sz="1800" dirty="0" err="1"/>
              <a:t>κάθε</a:t>
            </a:r>
            <a:r>
              <a:rPr lang="el-GR" sz="1800" dirty="0"/>
              <a:t> </a:t>
            </a:r>
            <a:r>
              <a:rPr lang="el-GR" sz="1800" dirty="0" err="1"/>
              <a:t>νέο</a:t>
            </a:r>
            <a:r>
              <a:rPr lang="el-GR" sz="1800" dirty="0"/>
              <a:t> </a:t>
            </a:r>
            <a:r>
              <a:rPr lang="el-GR" sz="1800" dirty="0" err="1"/>
              <a:t>τεχνολογικο</a:t>
            </a:r>
            <a:r>
              <a:rPr lang="el-GR" sz="1800" dirty="0"/>
              <a:t>́ </a:t>
            </a:r>
            <a:r>
              <a:rPr lang="el-GR" sz="1800" dirty="0" err="1"/>
              <a:t>εύρημα</a:t>
            </a:r>
            <a:r>
              <a:rPr lang="el-GR" sz="1800" dirty="0"/>
              <a:t>, </a:t>
            </a:r>
            <a:r>
              <a:rPr lang="el-GR" sz="1800" dirty="0" err="1"/>
              <a:t>προσέφερε</a:t>
            </a:r>
            <a:r>
              <a:rPr lang="el-GR" sz="1800" dirty="0"/>
              <a:t> πιο </a:t>
            </a:r>
            <a:r>
              <a:rPr lang="el-GR" sz="1800" dirty="0" err="1"/>
              <a:t>περίπλοκες</a:t>
            </a:r>
            <a:r>
              <a:rPr lang="el-GR" sz="1800" dirty="0"/>
              <a:t> </a:t>
            </a:r>
            <a:r>
              <a:rPr lang="el-GR" sz="1800" dirty="0" err="1"/>
              <a:t>λειτουργίες</a:t>
            </a:r>
            <a:r>
              <a:rPr lang="el-GR" sz="1800" dirty="0"/>
              <a:t> με </a:t>
            </a:r>
            <a:r>
              <a:rPr lang="el-GR" sz="1800" dirty="0" err="1"/>
              <a:t>μεγαλύτερη</a:t>
            </a:r>
            <a:r>
              <a:rPr lang="el-GR" sz="1800" dirty="0"/>
              <a:t> </a:t>
            </a:r>
            <a:r>
              <a:rPr lang="el-GR" sz="1800" dirty="0" err="1"/>
              <a:t>ευχρηστία</a:t>
            </a:r>
            <a:r>
              <a:rPr lang="el-GR" sz="1800" dirty="0"/>
              <a:t>. </a:t>
            </a:r>
            <a:r>
              <a:rPr lang="el-GR" sz="1800" dirty="0" err="1"/>
              <a:t>Αυτο</a:t>
            </a:r>
            <a:r>
              <a:rPr lang="el-GR" sz="1800" dirty="0"/>
              <a:t>́ </a:t>
            </a:r>
            <a:r>
              <a:rPr lang="el-GR" sz="1800" dirty="0" err="1"/>
              <a:t>είχε</a:t>
            </a:r>
            <a:r>
              <a:rPr lang="el-GR" sz="1800" dirty="0"/>
              <a:t> ως </a:t>
            </a:r>
            <a:r>
              <a:rPr lang="el-GR" sz="1800" dirty="0" err="1"/>
              <a:t>αποτέλεσμα</a:t>
            </a:r>
            <a:r>
              <a:rPr lang="el-GR" sz="1800" dirty="0"/>
              <a:t> την </a:t>
            </a:r>
            <a:r>
              <a:rPr lang="el-GR" sz="1800" b="1" dirty="0" err="1"/>
              <a:t>ανακάλυψη</a:t>
            </a:r>
            <a:r>
              <a:rPr lang="el-GR" sz="1800" b="1" dirty="0"/>
              <a:t> </a:t>
            </a:r>
            <a:r>
              <a:rPr lang="el-GR" sz="1800" b="1" dirty="0" err="1"/>
              <a:t>νέων</a:t>
            </a:r>
            <a:r>
              <a:rPr lang="el-GR" sz="1800" b="1" dirty="0"/>
              <a:t> </a:t>
            </a:r>
            <a:r>
              <a:rPr lang="el-GR" sz="1800" b="1" dirty="0" err="1"/>
              <a:t>τεχνικών</a:t>
            </a:r>
            <a:r>
              <a:rPr lang="el-GR" sz="1800" b="1" dirty="0"/>
              <a:t> που </a:t>
            </a:r>
            <a:r>
              <a:rPr lang="el-GR" sz="1800" b="1" dirty="0" err="1"/>
              <a:t>έθεταν</a:t>
            </a:r>
            <a:r>
              <a:rPr lang="el-GR" sz="1800" b="1" dirty="0"/>
              <a:t> </a:t>
            </a:r>
            <a:r>
              <a:rPr lang="el-GR" sz="1800" b="1" dirty="0" err="1"/>
              <a:t>υπο</a:t>
            </a:r>
            <a:r>
              <a:rPr lang="el-GR" sz="1800" b="1" dirty="0"/>
              <a:t>́ </a:t>
            </a:r>
            <a:r>
              <a:rPr lang="el-GR" sz="1800" b="1" dirty="0" err="1"/>
              <a:t>αμφισβήτηση</a:t>
            </a:r>
            <a:r>
              <a:rPr lang="el-GR" sz="1800" b="1" dirty="0"/>
              <a:t> μια </a:t>
            </a:r>
            <a:r>
              <a:rPr lang="el-GR" sz="1800" b="1" dirty="0" err="1"/>
              <a:t>συνθετικη</a:t>
            </a:r>
            <a:r>
              <a:rPr lang="el-GR" sz="1800" b="1" dirty="0"/>
              <a:t>́ </a:t>
            </a:r>
            <a:r>
              <a:rPr lang="el-GR" sz="1800" b="1" dirty="0" err="1"/>
              <a:t>θεωρία</a:t>
            </a:r>
            <a:r>
              <a:rPr lang="el-GR" sz="1800" b="1" dirty="0"/>
              <a:t> </a:t>
            </a:r>
            <a:r>
              <a:rPr lang="el-GR" sz="1800" b="1" dirty="0" err="1"/>
              <a:t>βασισμένη</a:t>
            </a:r>
            <a:r>
              <a:rPr lang="el-GR" sz="1800" b="1" dirty="0"/>
              <a:t> σε </a:t>
            </a:r>
            <a:r>
              <a:rPr lang="el-GR" sz="1800" b="1" dirty="0" err="1"/>
              <a:t>απλούς</a:t>
            </a:r>
            <a:r>
              <a:rPr lang="el-GR" sz="1800" b="1" dirty="0"/>
              <a:t> </a:t>
            </a:r>
            <a:r>
              <a:rPr lang="el-GR" sz="1800" b="1" dirty="0" err="1"/>
              <a:t>χειρισμούς</a:t>
            </a:r>
            <a:r>
              <a:rPr lang="el-GR" sz="1800" b="1" dirty="0"/>
              <a:t> </a:t>
            </a:r>
            <a:r>
              <a:rPr lang="el-GR" sz="1800" b="1" dirty="0" err="1"/>
              <a:t>μικροφωνικών</a:t>
            </a:r>
            <a:r>
              <a:rPr lang="el-GR" sz="1800" b="1" dirty="0"/>
              <a:t> </a:t>
            </a:r>
            <a:r>
              <a:rPr lang="el-GR" sz="1800" b="1" dirty="0" err="1"/>
              <a:t>ηχογραφήσεων</a:t>
            </a:r>
            <a:r>
              <a:rPr lang="el-GR" sz="1800" dirty="0"/>
              <a:t>. Στην </a:t>
            </a:r>
            <a:r>
              <a:rPr lang="el-GR" sz="1800" b="1" dirty="0" err="1"/>
              <a:t>Κολονία</a:t>
            </a:r>
            <a:r>
              <a:rPr lang="el-GR" sz="1800" dirty="0"/>
              <a:t>, η </a:t>
            </a:r>
            <a:r>
              <a:rPr lang="el-GR" sz="1800" b="1" dirty="0" err="1"/>
              <a:t>χρήση</a:t>
            </a:r>
            <a:r>
              <a:rPr lang="el-GR" sz="1800" b="1" dirty="0"/>
              <a:t> μιας </a:t>
            </a:r>
            <a:r>
              <a:rPr lang="el-GR" sz="1800" b="1" dirty="0" err="1"/>
              <a:t>γεννήτριας</a:t>
            </a:r>
            <a:r>
              <a:rPr lang="el-GR" sz="1800" b="1" dirty="0"/>
              <a:t> </a:t>
            </a:r>
            <a:r>
              <a:rPr lang="el-GR" sz="1800" b="1" dirty="0" err="1"/>
              <a:t>ημιτονοειδών</a:t>
            </a:r>
            <a:r>
              <a:rPr lang="el-GR" sz="1800" b="1" dirty="0"/>
              <a:t> </a:t>
            </a:r>
            <a:r>
              <a:rPr lang="el-GR" sz="1800" b="1" dirty="0" err="1"/>
              <a:t>κυματομορφών</a:t>
            </a:r>
            <a:r>
              <a:rPr lang="el-GR" sz="1800" b="1" dirty="0"/>
              <a:t> </a:t>
            </a:r>
            <a:r>
              <a:rPr lang="el-GR" sz="1800" b="1" dirty="0" err="1"/>
              <a:t>όχι</a:t>
            </a:r>
            <a:r>
              <a:rPr lang="el-GR" sz="1800" b="1" dirty="0"/>
              <a:t> </a:t>
            </a:r>
            <a:r>
              <a:rPr lang="el-GR" sz="1800" b="1" dirty="0" err="1"/>
              <a:t>μόνο</a:t>
            </a:r>
            <a:r>
              <a:rPr lang="el-GR" sz="1800" b="1" dirty="0"/>
              <a:t> </a:t>
            </a:r>
            <a:r>
              <a:rPr lang="el-GR" sz="1800" b="1" dirty="0" err="1"/>
              <a:t>πρότεινε</a:t>
            </a:r>
            <a:r>
              <a:rPr lang="el-GR" sz="1800" b="1" dirty="0"/>
              <a:t>, </a:t>
            </a:r>
            <a:r>
              <a:rPr lang="el-GR" sz="1800" b="1" dirty="0" err="1"/>
              <a:t>αλλα</a:t>
            </a:r>
            <a:r>
              <a:rPr lang="el-GR" sz="1800" b="1" dirty="0"/>
              <a:t>́ </a:t>
            </a:r>
            <a:r>
              <a:rPr lang="el-GR" sz="1800" b="1" dirty="0" err="1"/>
              <a:t>απαιτούσε</a:t>
            </a:r>
            <a:r>
              <a:rPr lang="el-GR" sz="1800" b="1" dirty="0"/>
              <a:t> μια </a:t>
            </a:r>
            <a:r>
              <a:rPr lang="el-GR" sz="1800" b="1" dirty="0" err="1"/>
              <a:t>διαφορετικη</a:t>
            </a:r>
            <a:r>
              <a:rPr lang="el-GR" sz="1800" b="1" dirty="0"/>
              <a:t>́ </a:t>
            </a:r>
            <a:r>
              <a:rPr lang="el-GR" sz="1800" b="1" dirty="0" err="1"/>
              <a:t>συνθετικη</a:t>
            </a:r>
            <a:r>
              <a:rPr lang="el-GR" sz="1800" b="1" dirty="0"/>
              <a:t>́ </a:t>
            </a:r>
            <a:r>
              <a:rPr lang="el-GR" sz="1800" b="1" dirty="0" err="1"/>
              <a:t>πρακτικη</a:t>
            </a:r>
            <a:r>
              <a:rPr lang="el-GR" sz="1800" b="1" dirty="0"/>
              <a:t>́. </a:t>
            </a:r>
            <a:r>
              <a:rPr lang="el-GR" sz="1800" b="1" dirty="0" err="1"/>
              <a:t>Αυτη</a:t>
            </a:r>
            <a:r>
              <a:rPr lang="el-GR" sz="1800" b="1" dirty="0"/>
              <a:t>́ η </a:t>
            </a:r>
            <a:r>
              <a:rPr lang="el-GR" sz="1800" b="1" dirty="0" err="1"/>
              <a:t>τεχνολογία</a:t>
            </a:r>
            <a:r>
              <a:rPr lang="el-GR" sz="1800" b="1" dirty="0"/>
              <a:t> </a:t>
            </a:r>
            <a:r>
              <a:rPr lang="el-GR" sz="1800" b="1" dirty="0" err="1"/>
              <a:t>ήταν</a:t>
            </a:r>
            <a:r>
              <a:rPr lang="el-GR" sz="1800" b="1" dirty="0"/>
              <a:t> </a:t>
            </a:r>
            <a:r>
              <a:rPr lang="el-GR" sz="1800" b="1" dirty="0" err="1"/>
              <a:t>ιδανικη</a:t>
            </a:r>
            <a:r>
              <a:rPr lang="el-GR" sz="1800" b="1" dirty="0"/>
              <a:t>́ για την </a:t>
            </a:r>
            <a:r>
              <a:rPr lang="el-GR" sz="1800" b="1" dirty="0" err="1"/>
              <a:t>επέκταση</a:t>
            </a:r>
            <a:r>
              <a:rPr lang="el-GR" sz="1800" b="1" dirty="0"/>
              <a:t> της </a:t>
            </a:r>
            <a:r>
              <a:rPr lang="el-GR" sz="1800" b="1" dirty="0" err="1"/>
              <a:t>σειραϊκής</a:t>
            </a:r>
            <a:r>
              <a:rPr lang="el-GR" sz="1800" b="1" dirty="0"/>
              <a:t> </a:t>
            </a:r>
            <a:r>
              <a:rPr lang="el-GR" sz="1800" b="1" dirty="0" err="1"/>
              <a:t>τεχνικής</a:t>
            </a:r>
            <a:r>
              <a:rPr lang="el-GR" sz="1800" b="1" dirty="0"/>
              <a:t> στο </a:t>
            </a:r>
            <a:r>
              <a:rPr lang="el-GR" sz="1800" b="1" dirty="0" err="1"/>
              <a:t>χώρο</a:t>
            </a:r>
            <a:r>
              <a:rPr lang="el-GR" sz="1800" b="1" dirty="0"/>
              <a:t> του </a:t>
            </a:r>
            <a:r>
              <a:rPr lang="el-GR" sz="1800" b="1" dirty="0" err="1"/>
              <a:t>ηχοχρώματος</a:t>
            </a:r>
            <a:r>
              <a:rPr lang="el-GR" sz="1800" b="1" dirty="0"/>
              <a:t>; </a:t>
            </a:r>
            <a:r>
              <a:rPr lang="el-GR" sz="1800" b="1" dirty="0" err="1"/>
              <a:t>όπως</a:t>
            </a:r>
            <a:r>
              <a:rPr lang="el-GR" sz="1800" b="1" dirty="0"/>
              <a:t> </a:t>
            </a:r>
            <a:r>
              <a:rPr lang="el-GR" sz="1800" b="1" dirty="0" err="1"/>
              <a:t>ακριβώς</a:t>
            </a:r>
            <a:r>
              <a:rPr lang="el-GR" sz="1800" b="1" dirty="0"/>
              <a:t> οι 12 </a:t>
            </a:r>
            <a:r>
              <a:rPr lang="el-GR" sz="1800" b="1" dirty="0" err="1"/>
              <a:t>χρωματικοι</a:t>
            </a:r>
            <a:r>
              <a:rPr lang="el-GR" sz="1800" b="1" dirty="0"/>
              <a:t>́ </a:t>
            </a:r>
            <a:r>
              <a:rPr lang="el-GR" sz="1800" b="1" dirty="0" err="1"/>
              <a:t>φθόγγοι</a:t>
            </a:r>
            <a:r>
              <a:rPr lang="el-GR" sz="1800" b="1" dirty="0"/>
              <a:t> </a:t>
            </a:r>
            <a:r>
              <a:rPr lang="el-GR" sz="1800" b="1" dirty="0" err="1"/>
              <a:t>μπορούσαν</a:t>
            </a:r>
            <a:r>
              <a:rPr lang="el-GR" sz="1800" b="1" dirty="0"/>
              <a:t> να </a:t>
            </a:r>
            <a:r>
              <a:rPr lang="el-GR" sz="1800" b="1" dirty="0" err="1"/>
              <a:t>οργανωθούν</a:t>
            </a:r>
            <a:r>
              <a:rPr lang="el-GR" sz="1800" b="1" dirty="0"/>
              <a:t> σε </a:t>
            </a:r>
            <a:r>
              <a:rPr lang="el-GR" sz="1800" b="1" dirty="0" err="1"/>
              <a:t>σειρές</a:t>
            </a:r>
            <a:r>
              <a:rPr lang="el-GR" sz="1800" b="1" dirty="0"/>
              <a:t>, </a:t>
            </a:r>
            <a:r>
              <a:rPr lang="el-GR" sz="1800" b="1" dirty="0" err="1"/>
              <a:t>τώρα</a:t>
            </a:r>
            <a:r>
              <a:rPr lang="el-GR" sz="1800" b="1" dirty="0"/>
              <a:t>, με </a:t>
            </a:r>
            <a:r>
              <a:rPr lang="el-GR" sz="1800" b="1" dirty="0" err="1"/>
              <a:t>ηλεκτρονικα</a:t>
            </a:r>
            <a:r>
              <a:rPr lang="el-GR" sz="1800" b="1" dirty="0"/>
              <a:t>́ </a:t>
            </a:r>
            <a:r>
              <a:rPr lang="el-GR" sz="1800" b="1" dirty="0" err="1"/>
              <a:t>μέσα</a:t>
            </a:r>
            <a:r>
              <a:rPr lang="el-GR" sz="1800" b="1" dirty="0"/>
              <a:t>, θα </a:t>
            </a:r>
            <a:r>
              <a:rPr lang="el-GR" sz="1800" b="1" dirty="0" err="1"/>
              <a:t>μπορούσε</a:t>
            </a:r>
            <a:r>
              <a:rPr lang="el-GR" sz="1800" b="1" dirty="0"/>
              <a:t> να </a:t>
            </a:r>
            <a:r>
              <a:rPr lang="el-GR" sz="1800" b="1" dirty="0" err="1"/>
              <a:t>δημιουργηθει</a:t>
            </a:r>
            <a:r>
              <a:rPr lang="el-GR" sz="1800" b="1" dirty="0"/>
              <a:t>́ </a:t>
            </a:r>
            <a:r>
              <a:rPr lang="el-GR" sz="1800" b="1" dirty="0" err="1"/>
              <a:t>ηχόχρωμα</a:t>
            </a:r>
            <a:r>
              <a:rPr lang="el-GR" sz="1800" b="1" dirty="0"/>
              <a:t> και να </a:t>
            </a:r>
            <a:r>
              <a:rPr lang="el-GR" sz="1800" b="1" dirty="0" err="1"/>
              <a:t>ελεγχθει</a:t>
            </a:r>
            <a:r>
              <a:rPr lang="el-GR" sz="1800" b="1" dirty="0"/>
              <a:t>́ με την </a:t>
            </a:r>
            <a:r>
              <a:rPr lang="el-GR" sz="1800" b="1" dirty="0" err="1"/>
              <a:t>προσθαφαίρεση</a:t>
            </a:r>
            <a:r>
              <a:rPr lang="el-GR" sz="1800" b="1" dirty="0"/>
              <a:t> </a:t>
            </a:r>
            <a:r>
              <a:rPr lang="el-GR" sz="1800" b="1" dirty="0" err="1"/>
              <a:t>ημιτονοειδών</a:t>
            </a:r>
            <a:r>
              <a:rPr lang="el-GR" sz="1800" b="1" dirty="0"/>
              <a:t> </a:t>
            </a:r>
            <a:r>
              <a:rPr lang="el-GR" sz="1800" b="1" dirty="0" err="1"/>
              <a:t>κυματομορφών</a:t>
            </a:r>
            <a:r>
              <a:rPr lang="el-GR" sz="1800" b="1" dirty="0"/>
              <a:t>- του πιο </a:t>
            </a:r>
            <a:r>
              <a:rPr lang="el-GR" sz="1800" b="1" dirty="0" err="1"/>
              <a:t>βασικου</a:t>
            </a:r>
            <a:r>
              <a:rPr lang="el-GR" sz="1800" b="1" dirty="0"/>
              <a:t>́ </a:t>
            </a:r>
            <a:r>
              <a:rPr lang="el-GR" sz="1800" b="1" dirty="0" err="1"/>
              <a:t>φυσικου</a:t>
            </a:r>
            <a:r>
              <a:rPr lang="el-GR" sz="1800" b="1" dirty="0"/>
              <a:t>́ </a:t>
            </a:r>
            <a:r>
              <a:rPr lang="el-GR" sz="1800" b="1" dirty="0" err="1"/>
              <a:t>συστατικου</a:t>
            </a:r>
            <a:r>
              <a:rPr lang="el-GR" sz="1800" b="1" dirty="0"/>
              <a:t>́ του </a:t>
            </a:r>
            <a:r>
              <a:rPr lang="el-GR" sz="1800" b="1" dirty="0" err="1"/>
              <a:t>ήχου</a:t>
            </a:r>
            <a:r>
              <a:rPr lang="el-GR" sz="1800" b="1" dirty="0"/>
              <a:t>. </a:t>
            </a:r>
            <a:endParaRPr lang="el-GR" sz="1800" dirty="0">
              <a:effectLst/>
            </a:endParaRPr>
          </a:p>
        </p:txBody>
      </p:sp>
    </p:spTree>
    <p:extLst>
      <p:ext uri="{BB962C8B-B14F-4D97-AF65-F5344CB8AC3E}">
        <p14:creationId xmlns:p14="http://schemas.microsoft.com/office/powerpoint/2010/main" val="1751312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smtClean="0"/>
              <a:t>Έτσι </a:t>
            </a:r>
            <a:r>
              <a:rPr lang="el-GR" b="1" dirty="0" err="1"/>
              <a:t>άρχισαν</a:t>
            </a:r>
            <a:r>
              <a:rPr lang="el-GR" b="1" dirty="0"/>
              <a:t> </a:t>
            </a:r>
            <a:r>
              <a:rPr lang="el-GR" b="1" dirty="0" err="1"/>
              <a:t>όλα</a:t>
            </a:r>
            <a:r>
              <a:rPr lang="el-GR" b="1" dirty="0"/>
              <a:t>... </a:t>
            </a:r>
            <a:r>
              <a:rPr lang="el-GR" dirty="0"/>
              <a:t/>
            </a:r>
            <a:br>
              <a:rPr lang="el-GR" dirty="0"/>
            </a:br>
            <a:endParaRPr lang="en-US" dirty="0"/>
          </a:p>
        </p:txBody>
      </p:sp>
      <p:sp>
        <p:nvSpPr>
          <p:cNvPr id="3" name="Content Placeholder 2"/>
          <p:cNvSpPr>
            <a:spLocks noGrp="1"/>
          </p:cNvSpPr>
          <p:nvPr>
            <p:ph idx="1"/>
          </p:nvPr>
        </p:nvSpPr>
        <p:spPr/>
        <p:txBody>
          <a:bodyPr>
            <a:normAutofit/>
          </a:bodyPr>
          <a:lstStyle/>
          <a:p>
            <a:r>
              <a:rPr lang="el-GR" sz="1800" dirty="0"/>
              <a:t>Την 5η </a:t>
            </a:r>
            <a:r>
              <a:rPr lang="el-GR" sz="1800" dirty="0" err="1"/>
              <a:t>Οκτώβρη</a:t>
            </a:r>
            <a:r>
              <a:rPr lang="el-GR" sz="1800" dirty="0"/>
              <a:t> 1948, το </a:t>
            </a:r>
            <a:r>
              <a:rPr lang="el-GR" sz="1800" dirty="0" err="1"/>
              <a:t>Γαλλικο</a:t>
            </a:r>
            <a:r>
              <a:rPr lang="el-GR" sz="1800" dirty="0"/>
              <a:t>́ </a:t>
            </a:r>
            <a:r>
              <a:rPr lang="el-GR" sz="1800" dirty="0" err="1"/>
              <a:t>Ραδιόφωνο</a:t>
            </a:r>
            <a:r>
              <a:rPr lang="el-GR" sz="1800" dirty="0"/>
              <a:t> (</a:t>
            </a:r>
            <a:r>
              <a:rPr lang="el-GR" sz="1800" dirty="0" err="1"/>
              <a:t>Paris</a:t>
            </a:r>
            <a:r>
              <a:rPr lang="el-GR" sz="1800" dirty="0"/>
              <a:t>-Inter) </a:t>
            </a:r>
            <a:r>
              <a:rPr lang="el-GR" sz="1800" dirty="0" err="1"/>
              <a:t>εκπέμπει</a:t>
            </a:r>
            <a:r>
              <a:rPr lang="el-GR" sz="1800" dirty="0"/>
              <a:t> το </a:t>
            </a:r>
            <a:r>
              <a:rPr lang="el-GR" sz="1800" dirty="0" err="1"/>
              <a:t>πρώτο</a:t>
            </a:r>
            <a:r>
              <a:rPr lang="el-GR" sz="1800" dirty="0"/>
              <a:t> </a:t>
            </a:r>
            <a:r>
              <a:rPr lang="el-GR" sz="1800" dirty="0" err="1"/>
              <a:t>έργο</a:t>
            </a:r>
            <a:r>
              <a:rPr lang="el-GR" sz="1800" dirty="0"/>
              <a:t> </a:t>
            </a:r>
            <a:r>
              <a:rPr lang="el-GR" sz="1800" b="1" dirty="0" err="1"/>
              <a:t>Συγκεκριμένης</a:t>
            </a:r>
            <a:r>
              <a:rPr lang="el-GR" sz="1800" b="1" dirty="0"/>
              <a:t> </a:t>
            </a:r>
            <a:r>
              <a:rPr lang="el-GR" sz="1800" b="1" dirty="0" err="1"/>
              <a:t>Μουσικής</a:t>
            </a:r>
            <a:r>
              <a:rPr lang="el-GR" sz="1800" b="1" dirty="0"/>
              <a:t>, </a:t>
            </a:r>
            <a:r>
              <a:rPr lang="el-GR" sz="1800" dirty="0"/>
              <a:t>τις </a:t>
            </a:r>
            <a:r>
              <a:rPr lang="el-GR" sz="1800" b="1" dirty="0"/>
              <a:t>5 </a:t>
            </a:r>
            <a:r>
              <a:rPr lang="el-GR" sz="1800" b="1" dirty="0" err="1"/>
              <a:t>Σπουδές</a:t>
            </a:r>
            <a:r>
              <a:rPr lang="el-GR" sz="1800" b="1" dirty="0"/>
              <a:t> </a:t>
            </a:r>
            <a:r>
              <a:rPr lang="el-GR" sz="1800" b="1" dirty="0" err="1"/>
              <a:t>Θορύβου</a:t>
            </a:r>
            <a:r>
              <a:rPr lang="el-GR" sz="1800" b="1" dirty="0"/>
              <a:t> </a:t>
            </a:r>
            <a:r>
              <a:rPr lang="el-GR" sz="1800" dirty="0"/>
              <a:t>(5 </a:t>
            </a:r>
            <a:r>
              <a:rPr lang="el-GR" sz="1800" dirty="0" err="1"/>
              <a:t>études</a:t>
            </a:r>
            <a:r>
              <a:rPr lang="el-GR" sz="1800" dirty="0"/>
              <a:t> de </a:t>
            </a:r>
            <a:r>
              <a:rPr lang="el-GR" sz="1800" dirty="0" err="1"/>
              <a:t>bruit</a:t>
            </a:r>
            <a:r>
              <a:rPr lang="el-GR" sz="1800" dirty="0"/>
              <a:t>) του </a:t>
            </a:r>
            <a:r>
              <a:rPr lang="el-GR" sz="1800" dirty="0" err="1"/>
              <a:t>Pierre</a:t>
            </a:r>
            <a:r>
              <a:rPr lang="el-GR" sz="1800" dirty="0"/>
              <a:t> </a:t>
            </a:r>
            <a:r>
              <a:rPr lang="el-GR" sz="1800" dirty="0" err="1"/>
              <a:t>Schaeffer</a:t>
            </a:r>
            <a:r>
              <a:rPr lang="el-GR" sz="1800" dirty="0"/>
              <a:t>. Στις 5 </a:t>
            </a:r>
            <a:r>
              <a:rPr lang="el-GR" sz="1800" dirty="0" err="1"/>
              <a:t>Οκτωβρίου</a:t>
            </a:r>
            <a:r>
              <a:rPr lang="el-GR" sz="1800" dirty="0"/>
              <a:t> 1948, στις 9μμ, για </a:t>
            </a:r>
            <a:r>
              <a:rPr lang="el-GR" sz="1800" dirty="0" err="1"/>
              <a:t>πρώτη</a:t>
            </a:r>
            <a:r>
              <a:rPr lang="el-GR" sz="1800" dirty="0"/>
              <a:t> </a:t>
            </a:r>
            <a:r>
              <a:rPr lang="el-GR" sz="1800" dirty="0" err="1"/>
              <a:t>φορα</a:t>
            </a:r>
            <a:r>
              <a:rPr lang="el-GR" sz="1800" dirty="0"/>
              <a:t>́ ο </a:t>
            </a:r>
            <a:r>
              <a:rPr lang="el-GR" sz="1800" dirty="0" err="1"/>
              <a:t>Pierre</a:t>
            </a:r>
            <a:r>
              <a:rPr lang="el-GR" sz="1800" dirty="0"/>
              <a:t> </a:t>
            </a:r>
            <a:r>
              <a:rPr lang="el-GR" sz="1800" dirty="0" err="1"/>
              <a:t>Schaeffer</a:t>
            </a:r>
            <a:r>
              <a:rPr lang="el-GR" sz="1800" dirty="0"/>
              <a:t> </a:t>
            </a:r>
            <a:r>
              <a:rPr lang="el-GR" sz="1800" dirty="0" err="1"/>
              <a:t>παρουσίασε</a:t>
            </a:r>
            <a:r>
              <a:rPr lang="el-GR" sz="1800" dirty="0"/>
              <a:t> μια </a:t>
            </a:r>
            <a:r>
              <a:rPr lang="el-GR" sz="1800" dirty="0" err="1"/>
              <a:t>συναυλία</a:t>
            </a:r>
            <a:r>
              <a:rPr lang="el-GR" sz="1800" dirty="0"/>
              <a:t> ‘</a:t>
            </a:r>
            <a:r>
              <a:rPr lang="el-GR" sz="1800" dirty="0" err="1"/>
              <a:t>θορύβου</a:t>
            </a:r>
            <a:r>
              <a:rPr lang="el-GR" sz="1800" dirty="0"/>
              <a:t>’ που </a:t>
            </a:r>
            <a:r>
              <a:rPr lang="el-GR" sz="1800" dirty="0" err="1"/>
              <a:t>περιείχε</a:t>
            </a:r>
            <a:r>
              <a:rPr lang="el-GR" sz="1800" dirty="0"/>
              <a:t> 5 </a:t>
            </a:r>
            <a:r>
              <a:rPr lang="el-GR" sz="1800" dirty="0" err="1"/>
              <a:t>σπουδές</a:t>
            </a:r>
            <a:r>
              <a:rPr lang="el-GR" sz="1800" dirty="0"/>
              <a:t> και που </a:t>
            </a:r>
            <a:r>
              <a:rPr lang="el-GR" sz="1800" dirty="0" err="1"/>
              <a:t>μεταδόθηκε</a:t>
            </a:r>
            <a:r>
              <a:rPr lang="el-GR" sz="1800" dirty="0"/>
              <a:t> </a:t>
            </a:r>
            <a:r>
              <a:rPr lang="el-GR" sz="1800" dirty="0" err="1"/>
              <a:t>απο</a:t>
            </a:r>
            <a:r>
              <a:rPr lang="el-GR" sz="1800" dirty="0"/>
              <a:t>́ </a:t>
            </a:r>
            <a:r>
              <a:rPr lang="el-GR" sz="1800" dirty="0" err="1"/>
              <a:t>έναν</a:t>
            </a:r>
            <a:r>
              <a:rPr lang="el-GR" sz="1800" dirty="0"/>
              <a:t> </a:t>
            </a:r>
            <a:r>
              <a:rPr lang="el-GR" sz="1800" dirty="0" err="1"/>
              <a:t>σταθμο</a:t>
            </a:r>
            <a:r>
              <a:rPr lang="el-GR" sz="1800" dirty="0"/>
              <a:t>́ με </a:t>
            </a:r>
            <a:r>
              <a:rPr lang="el-GR" sz="1800" dirty="0" err="1"/>
              <a:t>μεγάλη</a:t>
            </a:r>
            <a:r>
              <a:rPr lang="el-GR" sz="1800" dirty="0"/>
              <a:t> </a:t>
            </a:r>
            <a:r>
              <a:rPr lang="el-GR" sz="1800" dirty="0" err="1"/>
              <a:t>ακροαματικότητα</a:t>
            </a:r>
            <a:r>
              <a:rPr lang="el-GR" sz="1800" dirty="0"/>
              <a:t> στη </a:t>
            </a:r>
            <a:r>
              <a:rPr lang="el-GR" sz="1800" dirty="0" err="1"/>
              <a:t>Γαλλία</a:t>
            </a:r>
            <a:r>
              <a:rPr lang="el-GR" sz="1800" dirty="0"/>
              <a:t>. </a:t>
            </a:r>
            <a:r>
              <a:rPr lang="el-GR" sz="1800" dirty="0" err="1"/>
              <a:t>Ήταν</a:t>
            </a:r>
            <a:r>
              <a:rPr lang="el-GR" sz="1800" dirty="0"/>
              <a:t> μια </a:t>
            </a:r>
            <a:r>
              <a:rPr lang="el-GR" sz="1800" dirty="0" err="1"/>
              <a:t>εμπειρία</a:t>
            </a:r>
            <a:r>
              <a:rPr lang="el-GR" sz="1800" dirty="0"/>
              <a:t> </a:t>
            </a:r>
            <a:r>
              <a:rPr lang="el-GR" sz="1800" dirty="0" err="1"/>
              <a:t>πρωτάκουστη</a:t>
            </a:r>
            <a:r>
              <a:rPr lang="el-GR" sz="1800" dirty="0"/>
              <a:t> και </a:t>
            </a:r>
            <a:r>
              <a:rPr lang="el-GR" sz="1800" dirty="0" err="1"/>
              <a:t>φυσικα</a:t>
            </a:r>
            <a:r>
              <a:rPr lang="el-GR" sz="1800" dirty="0"/>
              <a:t>́ </a:t>
            </a:r>
            <a:r>
              <a:rPr lang="el-GR" sz="1800" dirty="0" err="1"/>
              <a:t>πολυ</a:t>
            </a:r>
            <a:r>
              <a:rPr lang="el-GR" sz="1800" dirty="0"/>
              <a:t>́ </a:t>
            </a:r>
            <a:r>
              <a:rPr lang="el-GR" sz="1800" dirty="0" err="1"/>
              <a:t>αβέβαιη</a:t>
            </a:r>
            <a:r>
              <a:rPr lang="el-GR" sz="1800" dirty="0"/>
              <a:t> ως προς την </a:t>
            </a:r>
            <a:r>
              <a:rPr lang="el-GR" sz="1800" dirty="0" err="1"/>
              <a:t>έκβαση</a:t>
            </a:r>
            <a:r>
              <a:rPr lang="el-GR" sz="1800" dirty="0"/>
              <a:t>́ της. </a:t>
            </a:r>
          </a:p>
          <a:p>
            <a:endParaRPr lang="en-US" sz="1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1100" y="3287059"/>
            <a:ext cx="2530288" cy="2736460"/>
          </a:xfrm>
          <a:prstGeom prst="rect">
            <a:avLst/>
          </a:prstGeom>
        </p:spPr>
      </p:pic>
    </p:spTree>
    <p:extLst>
      <p:ext uri="{BB962C8B-B14F-4D97-AF65-F5344CB8AC3E}">
        <p14:creationId xmlns:p14="http://schemas.microsoft.com/office/powerpoint/2010/main" val="582209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l-GR" sz="1800" dirty="0" smtClean="0"/>
              <a:t>«Τη </a:t>
            </a:r>
            <a:r>
              <a:rPr lang="el-GR" sz="1800" dirty="0" err="1"/>
              <a:t>νύχτα</a:t>
            </a:r>
            <a:r>
              <a:rPr lang="el-GR" sz="1800" dirty="0"/>
              <a:t> </a:t>
            </a:r>
            <a:r>
              <a:rPr lang="el-GR" sz="1800" dirty="0" err="1"/>
              <a:t>εκείνη</a:t>
            </a:r>
            <a:r>
              <a:rPr lang="el-GR" sz="1800" dirty="0"/>
              <a:t> ο </a:t>
            </a:r>
            <a:r>
              <a:rPr lang="el-GR" sz="1800" dirty="0" err="1" smtClean="0"/>
              <a:t>Sc</a:t>
            </a:r>
            <a:r>
              <a:rPr lang="en-US" sz="1800" dirty="0" smtClean="0"/>
              <a:t>h</a:t>
            </a:r>
            <a:r>
              <a:rPr lang="el-GR" sz="1800" dirty="0" err="1" smtClean="0"/>
              <a:t>aeffer</a:t>
            </a:r>
            <a:r>
              <a:rPr lang="el-GR" sz="1800" dirty="0" smtClean="0"/>
              <a:t> </a:t>
            </a:r>
            <a:r>
              <a:rPr lang="el-GR" sz="1800" dirty="0" err="1"/>
              <a:t>άνοιγε</a:t>
            </a:r>
            <a:r>
              <a:rPr lang="el-GR" sz="1800" dirty="0"/>
              <a:t> </a:t>
            </a:r>
            <a:r>
              <a:rPr lang="el-GR" sz="1800" dirty="0" err="1"/>
              <a:t>ανεξερεύνητα</a:t>
            </a:r>
            <a:r>
              <a:rPr lang="el-GR" sz="1800" dirty="0"/>
              <a:t> </a:t>
            </a:r>
            <a:r>
              <a:rPr lang="el-GR" sz="1800" dirty="0" err="1"/>
              <a:t>μονοπάτια</a:t>
            </a:r>
            <a:r>
              <a:rPr lang="el-GR" sz="1800" dirty="0"/>
              <a:t> προς μια </a:t>
            </a:r>
            <a:r>
              <a:rPr lang="el-GR" sz="1800" dirty="0" err="1"/>
              <a:t>μουσικη</a:t>
            </a:r>
            <a:r>
              <a:rPr lang="el-GR" sz="1800" dirty="0"/>
              <a:t>́ που </a:t>
            </a:r>
            <a:r>
              <a:rPr lang="el-GR" sz="1800" dirty="0" err="1"/>
              <a:t>εμφανίζονταν</a:t>
            </a:r>
            <a:r>
              <a:rPr lang="el-GR" sz="1800" dirty="0"/>
              <a:t> </a:t>
            </a:r>
            <a:r>
              <a:rPr lang="el-GR" sz="1800" dirty="0" err="1"/>
              <a:t>μέσα</a:t>
            </a:r>
            <a:r>
              <a:rPr lang="el-GR" sz="1800" dirty="0"/>
              <a:t> </a:t>
            </a:r>
            <a:r>
              <a:rPr lang="el-GR" sz="1800" dirty="0" err="1"/>
              <a:t>απο</a:t>
            </a:r>
            <a:r>
              <a:rPr lang="el-GR" sz="1800" dirty="0"/>
              <a:t>́ </a:t>
            </a:r>
            <a:r>
              <a:rPr lang="el-GR" sz="1800" dirty="0" err="1"/>
              <a:t>δρόμους</a:t>
            </a:r>
            <a:r>
              <a:rPr lang="el-GR" sz="1800" dirty="0"/>
              <a:t> </a:t>
            </a:r>
            <a:r>
              <a:rPr lang="el-GR" sz="1800" dirty="0" err="1"/>
              <a:t>ήδη</a:t>
            </a:r>
            <a:r>
              <a:rPr lang="el-GR" sz="1800" dirty="0"/>
              <a:t> </a:t>
            </a:r>
            <a:r>
              <a:rPr lang="el-GR" sz="1800" dirty="0" err="1"/>
              <a:t>γνωστούς</a:t>
            </a:r>
            <a:r>
              <a:rPr lang="el-GR" sz="1800" dirty="0"/>
              <a:t> στην </a:t>
            </a:r>
            <a:r>
              <a:rPr lang="el-GR" sz="1800" dirty="0" err="1"/>
              <a:t>οργανικη</a:t>
            </a:r>
            <a:r>
              <a:rPr lang="el-GR" sz="1800" dirty="0"/>
              <a:t>́ </a:t>
            </a:r>
            <a:r>
              <a:rPr lang="el-GR" sz="1800" dirty="0" err="1"/>
              <a:t>μουσικη</a:t>
            </a:r>
            <a:r>
              <a:rPr lang="el-GR" sz="1800" dirty="0"/>
              <a:t>́: </a:t>
            </a:r>
            <a:r>
              <a:rPr lang="el-GR" sz="1800" dirty="0" err="1"/>
              <a:t>αυτούς</a:t>
            </a:r>
            <a:r>
              <a:rPr lang="el-GR" sz="1800" dirty="0"/>
              <a:t> της </a:t>
            </a:r>
            <a:r>
              <a:rPr lang="el-GR" sz="1800" dirty="0" err="1"/>
              <a:t>εμπειρίας</a:t>
            </a:r>
            <a:r>
              <a:rPr lang="el-GR" sz="1800" dirty="0"/>
              <a:t>, του </a:t>
            </a:r>
            <a:r>
              <a:rPr lang="el-GR" sz="1800" dirty="0" err="1"/>
              <a:t>πειραματισμου</a:t>
            </a:r>
            <a:r>
              <a:rPr lang="el-GR" sz="1800" dirty="0"/>
              <a:t>́, της </a:t>
            </a:r>
            <a:r>
              <a:rPr lang="el-GR" sz="1800" dirty="0" err="1"/>
              <a:t>ελευθερίας</a:t>
            </a:r>
            <a:r>
              <a:rPr lang="el-GR" sz="1800" dirty="0"/>
              <a:t> </a:t>
            </a:r>
            <a:r>
              <a:rPr lang="el-GR" sz="1800" dirty="0" err="1"/>
              <a:t>έκφρασης</a:t>
            </a:r>
            <a:r>
              <a:rPr lang="el-GR" sz="1800" dirty="0"/>
              <a:t> των </a:t>
            </a:r>
            <a:r>
              <a:rPr lang="el-GR" sz="1800" dirty="0" err="1"/>
              <a:t>ήχων</a:t>
            </a:r>
            <a:r>
              <a:rPr lang="el-GR" sz="1800" dirty="0"/>
              <a:t> και της </a:t>
            </a:r>
            <a:r>
              <a:rPr lang="el-GR" sz="1800" dirty="0" err="1"/>
              <a:t>εγγενούς</a:t>
            </a:r>
            <a:r>
              <a:rPr lang="el-GR" sz="1800" dirty="0"/>
              <a:t> </a:t>
            </a:r>
            <a:r>
              <a:rPr lang="el-GR" sz="1800" dirty="0" err="1"/>
              <a:t>μουσικότητας</a:t>
            </a:r>
            <a:r>
              <a:rPr lang="el-GR" sz="1800" dirty="0"/>
              <a:t> των </a:t>
            </a:r>
            <a:r>
              <a:rPr lang="el-GR" sz="1800" dirty="0" err="1"/>
              <a:t>αντικειμένων</a:t>
            </a:r>
            <a:r>
              <a:rPr lang="el-GR" sz="1800" dirty="0"/>
              <a:t>. Με </a:t>
            </a:r>
            <a:r>
              <a:rPr lang="el-GR" sz="1800" dirty="0" err="1"/>
              <a:t>ένα</a:t>
            </a:r>
            <a:r>
              <a:rPr lang="el-GR" sz="1800" dirty="0"/>
              <a:t> </a:t>
            </a:r>
            <a:r>
              <a:rPr lang="el-GR" sz="1800" dirty="0" err="1"/>
              <a:t>κομμάτι</a:t>
            </a:r>
            <a:r>
              <a:rPr lang="el-GR" sz="1800" dirty="0"/>
              <a:t> </a:t>
            </a:r>
            <a:r>
              <a:rPr lang="el-GR" sz="1800" dirty="0" err="1"/>
              <a:t>ξύλο</a:t>
            </a:r>
            <a:r>
              <a:rPr lang="el-GR" sz="1800" dirty="0"/>
              <a:t>, με την </a:t>
            </a:r>
            <a:r>
              <a:rPr lang="el-GR" sz="1800" dirty="0" err="1"/>
              <a:t>ηχογράφηση</a:t>
            </a:r>
            <a:r>
              <a:rPr lang="el-GR" sz="1800" dirty="0"/>
              <a:t> του </a:t>
            </a:r>
            <a:r>
              <a:rPr lang="el-GR" sz="1800" dirty="0" err="1"/>
              <a:t>τριξίματος</a:t>
            </a:r>
            <a:r>
              <a:rPr lang="el-GR" sz="1800" dirty="0"/>
              <a:t> του </a:t>
            </a:r>
            <a:r>
              <a:rPr lang="el-GR" sz="1800" dirty="0" err="1"/>
              <a:t>τραίνου</a:t>
            </a:r>
            <a:r>
              <a:rPr lang="el-GR" sz="1800" dirty="0"/>
              <a:t> στις </a:t>
            </a:r>
            <a:r>
              <a:rPr lang="el-GR" sz="1800" dirty="0" err="1"/>
              <a:t>ράγες</a:t>
            </a:r>
            <a:r>
              <a:rPr lang="el-GR" sz="1800" dirty="0"/>
              <a:t>, ή των </a:t>
            </a:r>
            <a:r>
              <a:rPr lang="el-GR" sz="1800" dirty="0" err="1"/>
              <a:t>ήχων</a:t>
            </a:r>
            <a:r>
              <a:rPr lang="el-GR" sz="1800" dirty="0"/>
              <a:t> </a:t>
            </a:r>
            <a:r>
              <a:rPr lang="el-GR" sz="1800" dirty="0" err="1"/>
              <a:t>πιάνου</a:t>
            </a:r>
            <a:r>
              <a:rPr lang="el-GR" sz="1800" dirty="0"/>
              <a:t> που </a:t>
            </a:r>
            <a:r>
              <a:rPr lang="el-GR" sz="1800" dirty="0" err="1"/>
              <a:t>χρησιμοποιούνται</a:t>
            </a:r>
            <a:r>
              <a:rPr lang="el-GR" sz="1800" dirty="0"/>
              <a:t> με </a:t>
            </a:r>
            <a:r>
              <a:rPr lang="el-GR" sz="1800" dirty="0" err="1"/>
              <a:t>τρόπο</a:t>
            </a:r>
            <a:r>
              <a:rPr lang="el-GR" sz="1800" dirty="0"/>
              <a:t> </a:t>
            </a:r>
            <a:r>
              <a:rPr lang="el-GR" sz="1800" dirty="0" err="1"/>
              <a:t>διαφορετικο</a:t>
            </a:r>
            <a:r>
              <a:rPr lang="el-GR" sz="1800" dirty="0"/>
              <a:t>́ </a:t>
            </a:r>
            <a:r>
              <a:rPr lang="el-GR" sz="1800" dirty="0" err="1"/>
              <a:t>απ’ότι</a:t>
            </a:r>
            <a:r>
              <a:rPr lang="el-GR" sz="1800" dirty="0"/>
              <a:t> </a:t>
            </a:r>
            <a:r>
              <a:rPr lang="el-GR" sz="1800" dirty="0" err="1"/>
              <a:t>συνήθως</a:t>
            </a:r>
            <a:r>
              <a:rPr lang="el-GR" sz="1800" dirty="0"/>
              <a:t>, </a:t>
            </a:r>
            <a:r>
              <a:rPr lang="el-GR" sz="1800" dirty="0" err="1"/>
              <a:t>δημιούργησε</a:t>
            </a:r>
            <a:r>
              <a:rPr lang="el-GR" sz="1800" dirty="0"/>
              <a:t> </a:t>
            </a:r>
            <a:r>
              <a:rPr lang="el-GR" sz="1800" dirty="0" err="1"/>
              <a:t>ένα</a:t>
            </a:r>
            <a:r>
              <a:rPr lang="el-GR" sz="1800" dirty="0"/>
              <a:t> </a:t>
            </a:r>
            <a:r>
              <a:rPr lang="el-GR" sz="1800" dirty="0" err="1"/>
              <a:t>νέο</a:t>
            </a:r>
            <a:r>
              <a:rPr lang="el-GR" sz="1800" dirty="0"/>
              <a:t> </a:t>
            </a:r>
            <a:r>
              <a:rPr lang="el-GR" sz="1800" dirty="0" err="1"/>
              <a:t>μουσικο</a:t>
            </a:r>
            <a:r>
              <a:rPr lang="el-GR" sz="1800" dirty="0"/>
              <a:t>́ </a:t>
            </a:r>
            <a:r>
              <a:rPr lang="el-GR" sz="1800" dirty="0" err="1"/>
              <a:t>είδος</a:t>
            </a:r>
            <a:r>
              <a:rPr lang="el-GR" sz="1800" dirty="0"/>
              <a:t> που </a:t>
            </a:r>
            <a:r>
              <a:rPr lang="el-GR" sz="1800" dirty="0" err="1"/>
              <a:t>ήρθε</a:t>
            </a:r>
            <a:r>
              <a:rPr lang="el-GR" sz="1800" dirty="0"/>
              <a:t> να </a:t>
            </a:r>
            <a:r>
              <a:rPr lang="el-GR" sz="1800" dirty="0" err="1"/>
              <a:t>διευρύνει</a:t>
            </a:r>
            <a:r>
              <a:rPr lang="el-GR" sz="1800" dirty="0"/>
              <a:t> τη </a:t>
            </a:r>
            <a:r>
              <a:rPr lang="el-GR" sz="1800" dirty="0" err="1"/>
              <a:t>φαντασία</a:t>
            </a:r>
            <a:r>
              <a:rPr lang="el-GR" sz="1800" dirty="0"/>
              <a:t> του </a:t>
            </a:r>
            <a:r>
              <a:rPr lang="el-GR" sz="1800" dirty="0" err="1"/>
              <a:t>ακροατη</a:t>
            </a:r>
            <a:r>
              <a:rPr lang="el-GR" sz="1800" dirty="0"/>
              <a:t>́. Το </a:t>
            </a:r>
            <a:r>
              <a:rPr lang="el-GR" sz="1800" dirty="0" err="1"/>
              <a:t>μουσικο</a:t>
            </a:r>
            <a:r>
              <a:rPr lang="el-GR" sz="1800" dirty="0"/>
              <a:t>́ </a:t>
            </a:r>
            <a:r>
              <a:rPr lang="el-GR" sz="1800" dirty="0" err="1"/>
              <a:t>είδος</a:t>
            </a:r>
            <a:r>
              <a:rPr lang="el-GR" sz="1800" dirty="0"/>
              <a:t> </a:t>
            </a:r>
            <a:r>
              <a:rPr lang="el-GR" sz="1800" dirty="0" err="1"/>
              <a:t>αυτο</a:t>
            </a:r>
            <a:r>
              <a:rPr lang="el-GR" sz="1800" dirty="0"/>
              <a:t>́ </a:t>
            </a:r>
            <a:r>
              <a:rPr lang="el-GR" sz="1800" dirty="0" err="1"/>
              <a:t>δημιουργει</a:t>
            </a:r>
            <a:r>
              <a:rPr lang="el-GR" sz="1800" dirty="0"/>
              <a:t>́ </a:t>
            </a:r>
            <a:r>
              <a:rPr lang="el-GR" sz="1800" dirty="0" err="1"/>
              <a:t>ηχητικές</a:t>
            </a:r>
            <a:r>
              <a:rPr lang="el-GR" sz="1800" dirty="0"/>
              <a:t> </a:t>
            </a:r>
            <a:r>
              <a:rPr lang="el-GR" sz="1800" dirty="0" err="1"/>
              <a:t>ατμόσφαιρες</a:t>
            </a:r>
            <a:r>
              <a:rPr lang="el-GR" sz="1800" dirty="0"/>
              <a:t> οι </a:t>
            </a:r>
            <a:r>
              <a:rPr lang="el-GR" sz="1800" dirty="0" err="1"/>
              <a:t>οποίες</a:t>
            </a:r>
            <a:r>
              <a:rPr lang="el-GR" sz="1800" dirty="0"/>
              <a:t> </a:t>
            </a:r>
            <a:r>
              <a:rPr lang="el-GR" sz="1800" dirty="0" err="1"/>
              <a:t>προτείνουν</a:t>
            </a:r>
            <a:r>
              <a:rPr lang="el-GR" sz="1800" dirty="0"/>
              <a:t> </a:t>
            </a:r>
            <a:r>
              <a:rPr lang="el-GR" sz="1800" dirty="0" err="1"/>
              <a:t>ιστορίες</a:t>
            </a:r>
            <a:r>
              <a:rPr lang="el-GR" sz="1800" dirty="0"/>
              <a:t> που </a:t>
            </a:r>
            <a:r>
              <a:rPr lang="el-GR" sz="1800" dirty="0" err="1"/>
              <a:t>κάθε</a:t>
            </a:r>
            <a:r>
              <a:rPr lang="el-GR" sz="1800" dirty="0"/>
              <a:t> </a:t>
            </a:r>
            <a:r>
              <a:rPr lang="el-GR" sz="1800" dirty="0" err="1"/>
              <a:t>ακροατής</a:t>
            </a:r>
            <a:r>
              <a:rPr lang="el-GR" sz="1800" dirty="0"/>
              <a:t> </a:t>
            </a:r>
            <a:r>
              <a:rPr lang="el-GR" sz="1800" dirty="0" err="1"/>
              <a:t>καλείται</a:t>
            </a:r>
            <a:r>
              <a:rPr lang="el-GR" sz="1800" dirty="0"/>
              <a:t> να </a:t>
            </a:r>
            <a:r>
              <a:rPr lang="el-GR" sz="1800" dirty="0" err="1"/>
              <a:t>συν-δημιουργήσει</a:t>
            </a:r>
            <a:r>
              <a:rPr lang="el-GR" sz="1800" dirty="0"/>
              <a:t>. Ο </a:t>
            </a:r>
            <a:r>
              <a:rPr lang="el-GR" sz="1800" dirty="0" err="1"/>
              <a:t>Pierre</a:t>
            </a:r>
            <a:r>
              <a:rPr lang="el-GR" sz="1800" dirty="0"/>
              <a:t> </a:t>
            </a:r>
            <a:r>
              <a:rPr lang="el-GR" sz="1800" dirty="0" err="1"/>
              <a:t>Schaeffer</a:t>
            </a:r>
            <a:r>
              <a:rPr lang="el-GR" sz="1800" dirty="0"/>
              <a:t> </a:t>
            </a:r>
            <a:r>
              <a:rPr lang="el-GR" sz="1800" dirty="0" err="1"/>
              <a:t>εισήγαγε-και</a:t>
            </a:r>
            <a:r>
              <a:rPr lang="el-GR" sz="1800" dirty="0"/>
              <a:t> </a:t>
            </a:r>
            <a:r>
              <a:rPr lang="el-GR" sz="1800" dirty="0" err="1"/>
              <a:t>αυτο</a:t>
            </a:r>
            <a:r>
              <a:rPr lang="el-GR" sz="1800" dirty="0"/>
              <a:t>́ </a:t>
            </a:r>
            <a:r>
              <a:rPr lang="el-GR" sz="1800" dirty="0" err="1"/>
              <a:t>είναι</a:t>
            </a:r>
            <a:r>
              <a:rPr lang="el-GR" sz="1800" dirty="0"/>
              <a:t> μια </a:t>
            </a:r>
            <a:r>
              <a:rPr lang="el-GR" sz="1800" dirty="0" err="1"/>
              <a:t>μεγάλη</a:t>
            </a:r>
            <a:r>
              <a:rPr lang="el-GR" sz="1800" dirty="0"/>
              <a:t> </a:t>
            </a:r>
            <a:r>
              <a:rPr lang="el-GR" sz="1800" dirty="0" err="1"/>
              <a:t>εξέλιξη</a:t>
            </a:r>
            <a:r>
              <a:rPr lang="el-GR" sz="1800" dirty="0"/>
              <a:t> της </a:t>
            </a:r>
            <a:r>
              <a:rPr lang="el-GR" sz="1800" dirty="0" err="1"/>
              <a:t>μουσικής</a:t>
            </a:r>
            <a:r>
              <a:rPr lang="el-GR" sz="1800" dirty="0"/>
              <a:t> του 20ου </a:t>
            </a:r>
            <a:r>
              <a:rPr lang="el-GR" sz="1800" dirty="0" err="1"/>
              <a:t>αιώνα</a:t>
            </a:r>
            <a:r>
              <a:rPr lang="el-GR" sz="1800" dirty="0"/>
              <a:t>- μια </a:t>
            </a:r>
            <a:r>
              <a:rPr lang="el-GR" sz="1800" dirty="0" err="1"/>
              <a:t>άλλη</a:t>
            </a:r>
            <a:r>
              <a:rPr lang="el-GR" sz="1800" dirty="0"/>
              <a:t> </a:t>
            </a:r>
            <a:r>
              <a:rPr lang="el-GR" sz="1800" dirty="0" err="1"/>
              <a:t>μουσικη</a:t>
            </a:r>
            <a:r>
              <a:rPr lang="el-GR" sz="1800" dirty="0"/>
              <a:t>́, </a:t>
            </a:r>
            <a:r>
              <a:rPr lang="el-GR" sz="1800" dirty="0" err="1"/>
              <a:t>άμεσα</a:t>
            </a:r>
            <a:r>
              <a:rPr lang="el-GR" sz="1800" dirty="0"/>
              <a:t> </a:t>
            </a:r>
            <a:r>
              <a:rPr lang="el-GR" sz="1800" dirty="0" err="1"/>
              <a:t>συνδεδεμένη</a:t>
            </a:r>
            <a:r>
              <a:rPr lang="el-GR" sz="1800" dirty="0"/>
              <a:t> με την </a:t>
            </a:r>
            <a:r>
              <a:rPr lang="el-GR" sz="1800" dirty="0" err="1"/>
              <a:t>ηχογράφηση</a:t>
            </a:r>
            <a:r>
              <a:rPr lang="el-GR" sz="1800" dirty="0"/>
              <a:t> σε </a:t>
            </a:r>
            <a:r>
              <a:rPr lang="el-GR" sz="1800" dirty="0" err="1"/>
              <a:t>ένα</a:t>
            </a:r>
            <a:r>
              <a:rPr lang="el-GR" sz="1800" dirty="0"/>
              <a:t> </a:t>
            </a:r>
            <a:r>
              <a:rPr lang="el-GR" sz="1800" dirty="0" err="1"/>
              <a:t>μέσο</a:t>
            </a:r>
            <a:r>
              <a:rPr lang="el-GR" sz="1800" dirty="0"/>
              <a:t> (</a:t>
            </a:r>
            <a:r>
              <a:rPr lang="el-GR" sz="1800" dirty="0" err="1"/>
              <a:t>δίσκο</a:t>
            </a:r>
            <a:r>
              <a:rPr lang="el-GR" sz="1800" dirty="0"/>
              <a:t>, </a:t>
            </a:r>
            <a:r>
              <a:rPr lang="el-GR" sz="1800" dirty="0" err="1"/>
              <a:t>ταινία</a:t>
            </a:r>
            <a:r>
              <a:rPr lang="el-GR" sz="1800" dirty="0"/>
              <a:t>, </a:t>
            </a:r>
            <a:r>
              <a:rPr lang="el-GR" sz="1800" dirty="0" err="1"/>
              <a:t>ψηφιακη</a:t>
            </a:r>
            <a:r>
              <a:rPr lang="el-GR" sz="1800" dirty="0"/>
              <a:t>́ </a:t>
            </a:r>
            <a:r>
              <a:rPr lang="el-GR" sz="1800" dirty="0" err="1"/>
              <a:t>μνήμη</a:t>
            </a:r>
            <a:r>
              <a:rPr lang="el-GR" sz="1800" dirty="0"/>
              <a:t>) και την </a:t>
            </a:r>
            <a:r>
              <a:rPr lang="el-GR" sz="1800" dirty="0" err="1"/>
              <a:t>άμεση</a:t>
            </a:r>
            <a:r>
              <a:rPr lang="el-GR" sz="1800" dirty="0"/>
              <a:t> </a:t>
            </a:r>
            <a:r>
              <a:rPr lang="el-GR" sz="1800" dirty="0" err="1"/>
              <a:t>χρήση</a:t>
            </a:r>
            <a:r>
              <a:rPr lang="el-GR" sz="1800" dirty="0"/>
              <a:t> της στο </a:t>
            </a:r>
            <a:r>
              <a:rPr lang="el-GR" sz="1800" dirty="0" err="1"/>
              <a:t>στούντιο</a:t>
            </a:r>
            <a:r>
              <a:rPr lang="el-GR" sz="1800" dirty="0"/>
              <a:t>. Στη </a:t>
            </a:r>
            <a:r>
              <a:rPr lang="el-GR" sz="1800" dirty="0" err="1"/>
              <a:t>συνέχεια</a:t>
            </a:r>
            <a:r>
              <a:rPr lang="el-GR" sz="1800" dirty="0"/>
              <a:t>, </a:t>
            </a:r>
            <a:r>
              <a:rPr lang="el-GR" sz="1800" dirty="0" err="1"/>
              <a:t>μετα</a:t>
            </a:r>
            <a:r>
              <a:rPr lang="el-GR" sz="1800" dirty="0"/>
              <a:t>́ </a:t>
            </a:r>
            <a:r>
              <a:rPr lang="el-GR" sz="1800" dirty="0" err="1"/>
              <a:t>απο</a:t>
            </a:r>
            <a:r>
              <a:rPr lang="el-GR" sz="1800" dirty="0"/>
              <a:t>́ </a:t>
            </a:r>
            <a:r>
              <a:rPr lang="el-GR" sz="1800" dirty="0" err="1"/>
              <a:t>έρευνα</a:t>
            </a:r>
            <a:r>
              <a:rPr lang="el-GR" sz="1800" dirty="0"/>
              <a:t> που </a:t>
            </a:r>
            <a:r>
              <a:rPr lang="el-GR" sz="1800" dirty="0" err="1"/>
              <a:t>κράτησε</a:t>
            </a:r>
            <a:r>
              <a:rPr lang="el-GR" sz="1800" dirty="0"/>
              <a:t> </a:t>
            </a:r>
            <a:r>
              <a:rPr lang="el-GR" sz="1800" dirty="0" err="1"/>
              <a:t>πάνω</a:t>
            </a:r>
            <a:r>
              <a:rPr lang="el-GR" sz="1800" dirty="0"/>
              <a:t> </a:t>
            </a:r>
            <a:r>
              <a:rPr lang="el-GR" sz="1800" dirty="0" err="1"/>
              <a:t>απο</a:t>
            </a:r>
            <a:r>
              <a:rPr lang="el-GR" sz="1800" dirty="0"/>
              <a:t>́ 15 </a:t>
            </a:r>
            <a:r>
              <a:rPr lang="el-GR" sz="1800" dirty="0" err="1"/>
              <a:t>χρόνια</a:t>
            </a:r>
            <a:r>
              <a:rPr lang="el-GR" sz="1800" dirty="0"/>
              <a:t>, </a:t>
            </a:r>
            <a:r>
              <a:rPr lang="el-GR" sz="1800" dirty="0" err="1"/>
              <a:t>ανέπτυξε</a:t>
            </a:r>
            <a:r>
              <a:rPr lang="el-GR" sz="1800" dirty="0"/>
              <a:t> τη </a:t>
            </a:r>
            <a:r>
              <a:rPr lang="el-GR" sz="1800" dirty="0" err="1"/>
              <a:t>θεωρία</a:t>
            </a:r>
            <a:r>
              <a:rPr lang="el-GR" sz="1800" dirty="0"/>
              <a:t> </a:t>
            </a:r>
            <a:r>
              <a:rPr lang="el-GR" sz="1800" dirty="0" err="1"/>
              <a:t>αυτου</a:t>
            </a:r>
            <a:r>
              <a:rPr lang="el-GR" sz="1800" dirty="0"/>
              <a:t>́ του </a:t>
            </a:r>
            <a:r>
              <a:rPr lang="el-GR" sz="1800" dirty="0" err="1"/>
              <a:t>νέου</a:t>
            </a:r>
            <a:r>
              <a:rPr lang="el-GR" sz="1800" dirty="0"/>
              <a:t> </a:t>
            </a:r>
            <a:r>
              <a:rPr lang="el-GR" sz="1800" dirty="0" err="1"/>
              <a:t>μουσικου</a:t>
            </a:r>
            <a:r>
              <a:rPr lang="el-GR" sz="1800" dirty="0"/>
              <a:t>́ </a:t>
            </a:r>
            <a:r>
              <a:rPr lang="el-GR" sz="1800" dirty="0" err="1"/>
              <a:t>είδους</a:t>
            </a:r>
            <a:r>
              <a:rPr lang="el-GR" sz="1800" dirty="0"/>
              <a:t> στην </a:t>
            </a:r>
            <a:r>
              <a:rPr lang="el-GR" sz="1800" dirty="0" err="1"/>
              <a:t>περίφημη</a:t>
            </a:r>
            <a:r>
              <a:rPr lang="el-GR" sz="1800" dirty="0"/>
              <a:t> “</a:t>
            </a:r>
            <a:r>
              <a:rPr lang="el-GR" sz="1800" dirty="0" err="1"/>
              <a:t>Πραγματεία</a:t>
            </a:r>
            <a:r>
              <a:rPr lang="el-GR" sz="1800" dirty="0"/>
              <a:t> </a:t>
            </a:r>
            <a:r>
              <a:rPr lang="el-GR" sz="1800" dirty="0" err="1"/>
              <a:t>Περι</a:t>
            </a:r>
            <a:r>
              <a:rPr lang="el-GR" sz="1800" dirty="0"/>
              <a:t>́ </a:t>
            </a:r>
            <a:r>
              <a:rPr lang="el-GR" sz="1800" dirty="0" err="1"/>
              <a:t>Μουσικών</a:t>
            </a:r>
            <a:r>
              <a:rPr lang="el-GR" sz="1800" dirty="0"/>
              <a:t> </a:t>
            </a:r>
            <a:r>
              <a:rPr lang="el-GR" sz="1800" dirty="0" err="1"/>
              <a:t>Αντικειμένων</a:t>
            </a:r>
            <a:r>
              <a:rPr lang="el-GR" sz="1800" dirty="0"/>
              <a:t>”, </a:t>
            </a:r>
            <a:r>
              <a:rPr lang="el-GR" sz="1800" dirty="0" err="1"/>
              <a:t>εδραιώνοντας</a:t>
            </a:r>
            <a:r>
              <a:rPr lang="el-GR" sz="1800" dirty="0"/>
              <a:t> </a:t>
            </a:r>
            <a:r>
              <a:rPr lang="el-GR" sz="1800" dirty="0" err="1"/>
              <a:t>έτσι</a:t>
            </a:r>
            <a:r>
              <a:rPr lang="el-GR" sz="1800" dirty="0"/>
              <a:t> τη </a:t>
            </a:r>
            <a:r>
              <a:rPr lang="el-GR" sz="1800" dirty="0" err="1"/>
              <a:t>σημασία</a:t>
            </a:r>
            <a:r>
              <a:rPr lang="el-GR" sz="1800" dirty="0"/>
              <a:t> του στο </a:t>
            </a:r>
            <a:r>
              <a:rPr lang="el-GR" sz="1800" dirty="0" err="1"/>
              <a:t>χώρο</a:t>
            </a:r>
            <a:r>
              <a:rPr lang="el-GR" sz="1800" dirty="0"/>
              <a:t> της </a:t>
            </a:r>
            <a:r>
              <a:rPr lang="el-GR" sz="1800" dirty="0" err="1"/>
              <a:t>σύγχρονης</a:t>
            </a:r>
            <a:r>
              <a:rPr lang="el-GR" sz="1800" dirty="0"/>
              <a:t> </a:t>
            </a:r>
            <a:r>
              <a:rPr lang="el-GR" sz="1800" dirty="0" err="1"/>
              <a:t>μουσικής</a:t>
            </a:r>
            <a:r>
              <a:rPr lang="el-GR" sz="1800" dirty="0"/>
              <a:t> </a:t>
            </a:r>
            <a:r>
              <a:rPr lang="el-GR" sz="1800" dirty="0" err="1"/>
              <a:t>θεωρίας</a:t>
            </a:r>
            <a:r>
              <a:rPr lang="el-GR" sz="1800" dirty="0"/>
              <a:t> και </a:t>
            </a:r>
            <a:r>
              <a:rPr lang="el-GR" sz="1800" dirty="0" err="1" smtClean="0"/>
              <a:t>πράξης</a:t>
            </a:r>
            <a:r>
              <a:rPr lang="el-GR" sz="1800" dirty="0" smtClean="0"/>
              <a:t>». </a:t>
            </a:r>
            <a:endParaRPr lang="el-GR" sz="1800" dirty="0"/>
          </a:p>
          <a:p>
            <a:endParaRPr lang="en-US" sz="1800" dirty="0"/>
          </a:p>
        </p:txBody>
      </p:sp>
    </p:spTree>
    <p:extLst>
      <p:ext uri="{BB962C8B-B14F-4D97-AF65-F5344CB8AC3E}">
        <p14:creationId xmlns:p14="http://schemas.microsoft.com/office/powerpoint/2010/main" val="1863418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l-GR" sz="1800" dirty="0" smtClean="0"/>
              <a:t>«Ο </a:t>
            </a:r>
            <a:r>
              <a:rPr lang="el-GR" sz="1800" dirty="0" err="1"/>
              <a:t>Schaeffer</a:t>
            </a:r>
            <a:r>
              <a:rPr lang="el-GR" sz="1800" dirty="0"/>
              <a:t> </a:t>
            </a:r>
            <a:r>
              <a:rPr lang="el-GR" sz="1800" dirty="0" err="1"/>
              <a:t>είχε</a:t>
            </a:r>
            <a:r>
              <a:rPr lang="el-GR" sz="1800" dirty="0"/>
              <a:t> </a:t>
            </a:r>
            <a:r>
              <a:rPr lang="el-GR" sz="1800" dirty="0" err="1"/>
              <a:t>απόλυτη</a:t>
            </a:r>
            <a:r>
              <a:rPr lang="el-GR" sz="1800" dirty="0"/>
              <a:t> </a:t>
            </a:r>
            <a:r>
              <a:rPr lang="el-GR" sz="1800" dirty="0" err="1"/>
              <a:t>συνείδηση</a:t>
            </a:r>
            <a:r>
              <a:rPr lang="el-GR" sz="1800" dirty="0"/>
              <a:t> της </a:t>
            </a:r>
            <a:r>
              <a:rPr lang="el-GR" sz="1800" dirty="0" err="1"/>
              <a:t>ιδιαιτερότητας</a:t>
            </a:r>
            <a:r>
              <a:rPr lang="el-GR" sz="1800" dirty="0"/>
              <a:t> της </a:t>
            </a:r>
            <a:r>
              <a:rPr lang="el-GR" sz="1800" dirty="0" err="1"/>
              <a:t>άποψής</a:t>
            </a:r>
            <a:r>
              <a:rPr lang="el-GR" sz="1800" dirty="0"/>
              <a:t> του. </a:t>
            </a:r>
            <a:r>
              <a:rPr lang="el-GR" sz="1800" dirty="0" err="1"/>
              <a:t>Αναφέρει</a:t>
            </a:r>
            <a:r>
              <a:rPr lang="el-GR" sz="1800" dirty="0"/>
              <a:t> </a:t>
            </a:r>
            <a:r>
              <a:rPr lang="el-GR" sz="1800" dirty="0" err="1"/>
              <a:t>λοιπόν</a:t>
            </a:r>
            <a:r>
              <a:rPr lang="el-GR" sz="1800" dirty="0"/>
              <a:t> στο </a:t>
            </a:r>
            <a:r>
              <a:rPr lang="el-GR" sz="1800" dirty="0" err="1"/>
              <a:t>ημερολόγιο</a:t>
            </a:r>
            <a:r>
              <a:rPr lang="el-GR" sz="1800" dirty="0"/>
              <a:t>́ του </a:t>
            </a:r>
            <a:r>
              <a:rPr lang="el-GR" sz="1800" dirty="0" err="1"/>
              <a:t>ότι</a:t>
            </a:r>
            <a:r>
              <a:rPr lang="el-GR" sz="1800" dirty="0"/>
              <a:t> </a:t>
            </a:r>
            <a:r>
              <a:rPr lang="el-GR" sz="1800" dirty="0" err="1"/>
              <a:t>λίγο</a:t>
            </a:r>
            <a:r>
              <a:rPr lang="el-GR" sz="1800" dirty="0"/>
              <a:t> πριν την </a:t>
            </a:r>
            <a:r>
              <a:rPr lang="el-GR" sz="1800" dirty="0" err="1"/>
              <a:t>εκπομπη</a:t>
            </a:r>
            <a:r>
              <a:rPr lang="el-GR" sz="1800" dirty="0"/>
              <a:t>́ των </a:t>
            </a:r>
            <a:r>
              <a:rPr lang="el-GR" sz="1800" dirty="0" err="1"/>
              <a:t>πρώτων</a:t>
            </a:r>
            <a:r>
              <a:rPr lang="el-GR" sz="1800" dirty="0"/>
              <a:t> </a:t>
            </a:r>
            <a:r>
              <a:rPr lang="el-GR" sz="1800" dirty="0" err="1"/>
              <a:t>σπουδών</a:t>
            </a:r>
            <a:r>
              <a:rPr lang="el-GR" sz="1800" dirty="0"/>
              <a:t> </a:t>
            </a:r>
            <a:r>
              <a:rPr lang="el-GR" sz="1800" dirty="0" err="1"/>
              <a:t>θορύβου</a:t>
            </a:r>
            <a:r>
              <a:rPr lang="el-GR" sz="1800" dirty="0"/>
              <a:t>, </a:t>
            </a:r>
            <a:r>
              <a:rPr lang="el-GR" sz="1800" dirty="0" err="1"/>
              <a:t>περίμενε</a:t>
            </a:r>
            <a:r>
              <a:rPr lang="el-GR" sz="1800" dirty="0"/>
              <a:t> </a:t>
            </a:r>
            <a:r>
              <a:rPr lang="el-GR" sz="1800" dirty="0" err="1"/>
              <a:t>έντονες</a:t>
            </a:r>
            <a:r>
              <a:rPr lang="el-GR" sz="1800" dirty="0"/>
              <a:t> </a:t>
            </a:r>
            <a:r>
              <a:rPr lang="el-GR" sz="1800" dirty="0" err="1"/>
              <a:t>αντιδράσεις</a:t>
            </a:r>
            <a:r>
              <a:rPr lang="el-GR" sz="1800" dirty="0"/>
              <a:t>, ή </a:t>
            </a:r>
            <a:r>
              <a:rPr lang="el-GR" sz="1800" dirty="0" err="1"/>
              <a:t>ακόμη</a:t>
            </a:r>
            <a:r>
              <a:rPr lang="el-GR" sz="1800" dirty="0"/>
              <a:t>, </a:t>
            </a:r>
            <a:r>
              <a:rPr lang="el-GR" sz="1800" dirty="0" err="1"/>
              <a:t>ένα</a:t>
            </a:r>
            <a:r>
              <a:rPr lang="el-GR" sz="1800" dirty="0"/>
              <a:t> </a:t>
            </a:r>
            <a:r>
              <a:rPr lang="el-GR" sz="1800" dirty="0" err="1"/>
              <a:t>μικρο</a:t>
            </a:r>
            <a:r>
              <a:rPr lang="el-GR" sz="1800" dirty="0"/>
              <a:t>́ </a:t>
            </a:r>
            <a:r>
              <a:rPr lang="el-GR" sz="1800" dirty="0" err="1"/>
              <a:t>σκάνδαλο</a:t>
            </a:r>
            <a:r>
              <a:rPr lang="el-GR" sz="1800" dirty="0"/>
              <a:t>. </a:t>
            </a:r>
            <a:r>
              <a:rPr lang="el-GR" sz="1800" dirty="0" err="1"/>
              <a:t>Αντίθετα</a:t>
            </a:r>
            <a:r>
              <a:rPr lang="el-GR" sz="1800" dirty="0"/>
              <a:t> </a:t>
            </a:r>
            <a:r>
              <a:rPr lang="el-GR" sz="1800" dirty="0" err="1"/>
              <a:t>έλαβε</a:t>
            </a:r>
            <a:r>
              <a:rPr lang="el-GR" sz="1800" dirty="0"/>
              <a:t> </a:t>
            </a:r>
            <a:r>
              <a:rPr lang="el-GR" sz="1800" dirty="0" err="1"/>
              <a:t>γράμματα</a:t>
            </a:r>
            <a:r>
              <a:rPr lang="el-GR" sz="1800" dirty="0"/>
              <a:t> “</a:t>
            </a:r>
            <a:r>
              <a:rPr lang="el-GR" sz="1800" dirty="0" err="1"/>
              <a:t>φιλικα</a:t>
            </a:r>
            <a:r>
              <a:rPr lang="el-GR" sz="1800" dirty="0"/>
              <a:t>́ και </a:t>
            </a:r>
            <a:r>
              <a:rPr lang="el-GR" sz="1800" dirty="0" err="1"/>
              <a:t>φωτισμένα</a:t>
            </a:r>
            <a:r>
              <a:rPr lang="el-GR" sz="1800" dirty="0"/>
              <a:t>” που του </a:t>
            </a:r>
            <a:r>
              <a:rPr lang="el-GR" sz="1800" dirty="0" err="1"/>
              <a:t>ζήτησαν</a:t>
            </a:r>
            <a:r>
              <a:rPr lang="el-GR" sz="1800" dirty="0"/>
              <a:t> να </a:t>
            </a:r>
            <a:r>
              <a:rPr lang="el-GR" sz="1800" dirty="0" err="1"/>
              <a:t>συνεχίσει</a:t>
            </a:r>
            <a:r>
              <a:rPr lang="el-GR" sz="1800" dirty="0"/>
              <a:t> την </a:t>
            </a:r>
            <a:r>
              <a:rPr lang="el-GR" sz="1800" dirty="0" err="1"/>
              <a:t>έρευνα</a:t>
            </a:r>
            <a:r>
              <a:rPr lang="el-GR" sz="1800" dirty="0"/>
              <a:t>, </a:t>
            </a:r>
            <a:r>
              <a:rPr lang="el-GR" sz="1800" dirty="0" err="1"/>
              <a:t>πράγμα</a:t>
            </a:r>
            <a:r>
              <a:rPr lang="el-GR" sz="1800" dirty="0"/>
              <a:t> που </a:t>
            </a:r>
            <a:r>
              <a:rPr lang="el-GR" sz="1800" dirty="0" err="1"/>
              <a:t>έκανε</a:t>
            </a:r>
            <a:r>
              <a:rPr lang="el-GR" sz="1800" dirty="0"/>
              <a:t>, </a:t>
            </a:r>
            <a:r>
              <a:rPr lang="el-GR" sz="1800" dirty="0" err="1"/>
              <a:t>δημιουργώντας</a:t>
            </a:r>
            <a:r>
              <a:rPr lang="el-GR" sz="1800" dirty="0"/>
              <a:t> μια </a:t>
            </a:r>
            <a:r>
              <a:rPr lang="el-GR" sz="1800" dirty="0" err="1"/>
              <a:t>ολόκληρη</a:t>
            </a:r>
            <a:r>
              <a:rPr lang="el-GR" sz="1800" dirty="0"/>
              <a:t> </a:t>
            </a:r>
            <a:r>
              <a:rPr lang="el-GR" sz="1800" dirty="0" err="1"/>
              <a:t>σχολη</a:t>
            </a:r>
            <a:r>
              <a:rPr lang="el-GR" sz="1800" dirty="0"/>
              <a:t>́ </a:t>
            </a:r>
            <a:r>
              <a:rPr lang="el-GR" sz="1800" dirty="0" err="1"/>
              <a:t>μουσικής</a:t>
            </a:r>
            <a:r>
              <a:rPr lang="el-GR" sz="1800" dirty="0"/>
              <a:t> </a:t>
            </a:r>
            <a:r>
              <a:rPr lang="el-GR" sz="1800" dirty="0" err="1"/>
              <a:t>έρευνας</a:t>
            </a:r>
            <a:r>
              <a:rPr lang="el-GR" sz="1800" dirty="0"/>
              <a:t> στην </a:t>
            </a:r>
            <a:r>
              <a:rPr lang="el-GR" sz="1800" dirty="0" err="1"/>
              <a:t>οποία</a:t>
            </a:r>
            <a:r>
              <a:rPr lang="el-GR" sz="1800" dirty="0"/>
              <a:t> </a:t>
            </a:r>
            <a:r>
              <a:rPr lang="el-GR" sz="1800" dirty="0" err="1"/>
              <a:t>μαθήτευσαν</a:t>
            </a:r>
            <a:r>
              <a:rPr lang="el-GR" sz="1800" dirty="0"/>
              <a:t> και την </a:t>
            </a:r>
            <a:r>
              <a:rPr lang="el-GR" sz="1800" dirty="0" err="1"/>
              <a:t>οποία</a:t>
            </a:r>
            <a:r>
              <a:rPr lang="el-GR" sz="1800" dirty="0"/>
              <a:t> στη </a:t>
            </a:r>
            <a:r>
              <a:rPr lang="el-GR" sz="1800" dirty="0" err="1"/>
              <a:t>συνέχεια</a:t>
            </a:r>
            <a:r>
              <a:rPr lang="el-GR" sz="1800" dirty="0"/>
              <a:t> </a:t>
            </a:r>
            <a:r>
              <a:rPr lang="el-GR" sz="1800" dirty="0" err="1"/>
              <a:t>διεύρυναν</a:t>
            </a:r>
            <a:r>
              <a:rPr lang="el-GR" sz="1800" dirty="0"/>
              <a:t>, </a:t>
            </a:r>
            <a:r>
              <a:rPr lang="el-GR" sz="1800" dirty="0" err="1"/>
              <a:t>τόσο</a:t>
            </a:r>
            <a:r>
              <a:rPr lang="el-GR" sz="1800" dirty="0"/>
              <a:t> </a:t>
            </a:r>
            <a:r>
              <a:rPr lang="el-GR" sz="1800" dirty="0" err="1"/>
              <a:t>τεχνικα</a:t>
            </a:r>
            <a:r>
              <a:rPr lang="el-GR" sz="1800" dirty="0"/>
              <a:t>́ </a:t>
            </a:r>
            <a:r>
              <a:rPr lang="el-GR" sz="1800" dirty="0" err="1"/>
              <a:t>όσο</a:t>
            </a:r>
            <a:r>
              <a:rPr lang="el-GR" sz="1800" dirty="0"/>
              <a:t> και </a:t>
            </a:r>
            <a:r>
              <a:rPr lang="el-GR" sz="1800" dirty="0" err="1"/>
              <a:t>αισθητικα</a:t>
            </a:r>
            <a:r>
              <a:rPr lang="el-GR" sz="1800" dirty="0"/>
              <a:t>́, </a:t>
            </a:r>
            <a:r>
              <a:rPr lang="el-GR" sz="1800" dirty="0" err="1"/>
              <a:t>πολλές</a:t>
            </a:r>
            <a:r>
              <a:rPr lang="el-GR" sz="1800" dirty="0"/>
              <a:t> </a:t>
            </a:r>
            <a:r>
              <a:rPr lang="el-GR" sz="1800" dirty="0" err="1"/>
              <a:t>γενιές</a:t>
            </a:r>
            <a:r>
              <a:rPr lang="el-GR" sz="1800" dirty="0"/>
              <a:t> </a:t>
            </a:r>
            <a:r>
              <a:rPr lang="el-GR" sz="1800" dirty="0" err="1" smtClean="0"/>
              <a:t>συνθετών</a:t>
            </a:r>
            <a:r>
              <a:rPr lang="el-GR" sz="1800" dirty="0" smtClean="0"/>
              <a:t>». </a:t>
            </a:r>
            <a:endParaRPr lang="el-GR" sz="1800" dirty="0"/>
          </a:p>
          <a:p>
            <a:endParaRPr lang="en-US" sz="1800" dirty="0"/>
          </a:p>
        </p:txBody>
      </p:sp>
    </p:spTree>
    <p:extLst>
      <p:ext uri="{BB962C8B-B14F-4D97-AF65-F5344CB8AC3E}">
        <p14:creationId xmlns:p14="http://schemas.microsoft.com/office/powerpoint/2010/main" val="515412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l-GR" sz="1800" b="1" dirty="0"/>
              <a:t>1951 </a:t>
            </a:r>
            <a:r>
              <a:rPr lang="el-GR" sz="1800" dirty="0"/>
              <a:t>Το RTF </a:t>
            </a:r>
            <a:r>
              <a:rPr lang="el-GR" sz="1800" dirty="0" err="1"/>
              <a:t>studio</a:t>
            </a:r>
            <a:r>
              <a:rPr lang="el-GR" sz="1800" dirty="0"/>
              <a:t> </a:t>
            </a:r>
            <a:r>
              <a:rPr lang="el-GR" sz="1800" dirty="0" err="1"/>
              <a:t>καθιερώθηκε</a:t>
            </a:r>
            <a:r>
              <a:rPr lang="el-GR" sz="1800" dirty="0"/>
              <a:t> ως </a:t>
            </a:r>
            <a:r>
              <a:rPr lang="el-GR" sz="1800" dirty="0" err="1"/>
              <a:t>Groupe</a:t>
            </a:r>
            <a:r>
              <a:rPr lang="el-GR" sz="1800" dirty="0"/>
              <a:t> de </a:t>
            </a:r>
            <a:r>
              <a:rPr lang="el-GR" sz="1800" dirty="0" err="1"/>
              <a:t>Musique</a:t>
            </a:r>
            <a:r>
              <a:rPr lang="el-GR" sz="1800" dirty="0"/>
              <a:t> </a:t>
            </a:r>
            <a:r>
              <a:rPr lang="el-GR" sz="1800" dirty="0" err="1"/>
              <a:t>Concrete</a:t>
            </a:r>
            <a:r>
              <a:rPr lang="el-GR" sz="1800" dirty="0"/>
              <a:t> και </a:t>
            </a:r>
            <a:r>
              <a:rPr lang="el-GR" sz="1800" dirty="0" err="1"/>
              <a:t>άνοιξε</a:t>
            </a:r>
            <a:r>
              <a:rPr lang="el-GR" sz="1800" dirty="0"/>
              <a:t> τις </a:t>
            </a:r>
            <a:r>
              <a:rPr lang="el-GR" sz="1800" dirty="0" err="1"/>
              <a:t>πύλες</a:t>
            </a:r>
            <a:r>
              <a:rPr lang="el-GR" sz="1800" dirty="0"/>
              <a:t> του σε </a:t>
            </a:r>
            <a:r>
              <a:rPr lang="el-GR" sz="1800" dirty="0" err="1"/>
              <a:t>συνθέτες</a:t>
            </a:r>
            <a:r>
              <a:rPr lang="el-GR" sz="1800" dirty="0"/>
              <a:t> </a:t>
            </a:r>
            <a:r>
              <a:rPr lang="el-GR" sz="1800" dirty="0" err="1"/>
              <a:t>όπως</a:t>
            </a:r>
            <a:r>
              <a:rPr lang="el-GR" sz="1800" dirty="0"/>
              <a:t> ο </a:t>
            </a:r>
            <a:r>
              <a:rPr lang="el-GR" sz="1800" dirty="0" err="1"/>
              <a:t>Messiaen</a:t>
            </a:r>
            <a:r>
              <a:rPr lang="el-GR" sz="1800" dirty="0"/>
              <a:t> και οι </a:t>
            </a:r>
            <a:r>
              <a:rPr lang="el-GR" sz="1800" dirty="0" err="1"/>
              <a:t>μαθητές</a:t>
            </a:r>
            <a:r>
              <a:rPr lang="el-GR" sz="1800" dirty="0"/>
              <a:t> του, </a:t>
            </a:r>
            <a:r>
              <a:rPr lang="el-GR" sz="1800" dirty="0" err="1"/>
              <a:t>Pierre</a:t>
            </a:r>
            <a:r>
              <a:rPr lang="el-GR" sz="1800" dirty="0"/>
              <a:t> </a:t>
            </a:r>
            <a:r>
              <a:rPr lang="el-GR" sz="1800" dirty="0" err="1"/>
              <a:t>Boulez</a:t>
            </a:r>
            <a:r>
              <a:rPr lang="el-GR" sz="1800" dirty="0"/>
              <a:t>, </a:t>
            </a:r>
            <a:r>
              <a:rPr lang="el-GR" sz="1800" dirty="0" err="1"/>
              <a:t>Karlheinz</a:t>
            </a:r>
            <a:r>
              <a:rPr lang="el-GR" sz="1800" dirty="0"/>
              <a:t> </a:t>
            </a:r>
            <a:r>
              <a:rPr lang="el-GR" sz="1800" dirty="0" err="1"/>
              <a:t>Stockhausen</a:t>
            </a:r>
            <a:r>
              <a:rPr lang="el-GR" sz="1800" dirty="0"/>
              <a:t> και </a:t>
            </a:r>
            <a:r>
              <a:rPr lang="el-GR" sz="1800" dirty="0" err="1"/>
              <a:t>George</a:t>
            </a:r>
            <a:r>
              <a:rPr lang="el-GR" sz="1800" dirty="0"/>
              <a:t> </a:t>
            </a:r>
            <a:r>
              <a:rPr lang="el-GR" sz="1800" dirty="0" err="1"/>
              <a:t>Barraque</a:t>
            </a:r>
            <a:r>
              <a:rPr lang="el-GR" sz="1800" dirty="0"/>
              <a:t>. Οι </a:t>
            </a:r>
            <a:r>
              <a:rPr lang="el-GR" sz="1800" dirty="0" err="1"/>
              <a:t>Boulez</a:t>
            </a:r>
            <a:r>
              <a:rPr lang="el-GR" sz="1800" dirty="0"/>
              <a:t> και </a:t>
            </a:r>
            <a:r>
              <a:rPr lang="el-GR" sz="1800" dirty="0" err="1"/>
              <a:t>Stockhausen</a:t>
            </a:r>
            <a:r>
              <a:rPr lang="el-GR" sz="1800" dirty="0"/>
              <a:t> </a:t>
            </a:r>
            <a:r>
              <a:rPr lang="el-GR" sz="1800" dirty="0" err="1"/>
              <a:t>έφυγαν</a:t>
            </a:r>
            <a:r>
              <a:rPr lang="el-GR" sz="1800" dirty="0"/>
              <a:t> </a:t>
            </a:r>
            <a:r>
              <a:rPr lang="el-GR" sz="1800" dirty="0" err="1"/>
              <a:t>σύντομα</a:t>
            </a:r>
            <a:r>
              <a:rPr lang="el-GR" sz="1800" dirty="0"/>
              <a:t> </a:t>
            </a:r>
            <a:r>
              <a:rPr lang="el-GR" sz="1800" dirty="0" err="1"/>
              <a:t>γιατι</a:t>
            </a:r>
            <a:r>
              <a:rPr lang="el-GR" sz="1800" dirty="0"/>
              <a:t>́ ο </a:t>
            </a:r>
            <a:r>
              <a:rPr lang="el-GR" sz="1800" dirty="0" err="1"/>
              <a:t>Schaeffer</a:t>
            </a:r>
            <a:r>
              <a:rPr lang="el-GR" sz="1800" dirty="0"/>
              <a:t> δεν </a:t>
            </a:r>
            <a:r>
              <a:rPr lang="el-GR" sz="1800" dirty="0" err="1"/>
              <a:t>ενδιαφέρθηκε</a:t>
            </a:r>
            <a:r>
              <a:rPr lang="el-GR" sz="1800" dirty="0"/>
              <a:t> </a:t>
            </a:r>
            <a:r>
              <a:rPr lang="el-GR" sz="1800" dirty="0" err="1"/>
              <a:t>γαι</a:t>
            </a:r>
            <a:r>
              <a:rPr lang="el-GR" sz="1800" dirty="0"/>
              <a:t> τους </a:t>
            </a:r>
            <a:r>
              <a:rPr lang="el-GR" sz="1800" dirty="0" err="1"/>
              <a:t>ηλεκτρονικα</a:t>
            </a:r>
            <a:r>
              <a:rPr lang="el-GR" sz="1800" dirty="0"/>
              <a:t>́ </a:t>
            </a:r>
            <a:r>
              <a:rPr lang="el-GR" sz="1800" dirty="0" err="1"/>
              <a:t>παραγώμενους</a:t>
            </a:r>
            <a:r>
              <a:rPr lang="el-GR" sz="1800" dirty="0"/>
              <a:t> </a:t>
            </a:r>
            <a:r>
              <a:rPr lang="el-GR" sz="1800" dirty="0" err="1"/>
              <a:t>ήχους</a:t>
            </a:r>
            <a:r>
              <a:rPr lang="el-GR" sz="1800" dirty="0"/>
              <a:t>, </a:t>
            </a:r>
            <a:r>
              <a:rPr lang="el-GR" sz="1800" dirty="0" err="1"/>
              <a:t>επιμένοντας</a:t>
            </a:r>
            <a:r>
              <a:rPr lang="el-GR" sz="1800" dirty="0"/>
              <a:t> στις </a:t>
            </a:r>
            <a:r>
              <a:rPr lang="el-GR" sz="1800" dirty="0" err="1"/>
              <a:t>ηχογραφήσεις</a:t>
            </a:r>
            <a:r>
              <a:rPr lang="el-GR" sz="1800" dirty="0"/>
              <a:t>. </a:t>
            </a:r>
          </a:p>
          <a:p>
            <a:r>
              <a:rPr lang="el-GR" sz="1800" dirty="0" err="1"/>
              <a:t>Pierre</a:t>
            </a:r>
            <a:r>
              <a:rPr lang="el-GR" sz="1800" dirty="0"/>
              <a:t> </a:t>
            </a:r>
            <a:r>
              <a:rPr lang="el-GR" sz="1800" dirty="0" err="1"/>
              <a:t>Boulez</a:t>
            </a:r>
            <a:r>
              <a:rPr lang="el-GR" sz="1800" dirty="0"/>
              <a:t> </a:t>
            </a:r>
            <a:r>
              <a:rPr lang="el-GR" sz="1800" i="1" dirty="0" err="1"/>
              <a:t>Structures</a:t>
            </a:r>
            <a:r>
              <a:rPr lang="el-GR" sz="1800" i="1" dirty="0"/>
              <a:t>, </a:t>
            </a:r>
            <a:r>
              <a:rPr lang="el-GR" sz="1800" i="1" dirty="0" err="1"/>
              <a:t>Book</a:t>
            </a:r>
            <a:r>
              <a:rPr lang="el-GR" sz="1800" i="1" dirty="0"/>
              <a:t> </a:t>
            </a:r>
            <a:r>
              <a:rPr lang="el-GR" sz="1800" i="1" dirty="0" err="1"/>
              <a:t>Ia</a:t>
            </a:r>
            <a:r>
              <a:rPr lang="el-GR" sz="1800" i="1" dirty="0"/>
              <a:t>. </a:t>
            </a:r>
            <a:r>
              <a:rPr lang="el-GR" sz="1800" dirty="0" err="1"/>
              <a:t>Απο</a:t>
            </a:r>
            <a:r>
              <a:rPr lang="el-GR" sz="1800" dirty="0"/>
              <a:t>́ τις </a:t>
            </a:r>
            <a:r>
              <a:rPr lang="el-GR" sz="1800" dirty="0" err="1"/>
              <a:t>πρώτες</a:t>
            </a:r>
            <a:r>
              <a:rPr lang="el-GR" sz="1800" dirty="0"/>
              <a:t> </a:t>
            </a:r>
            <a:r>
              <a:rPr lang="el-GR" sz="1800" dirty="0" err="1"/>
              <a:t>απόπειρες</a:t>
            </a:r>
            <a:r>
              <a:rPr lang="el-GR" sz="1800" dirty="0"/>
              <a:t> </a:t>
            </a:r>
            <a:r>
              <a:rPr lang="el-GR" sz="1800" dirty="0" err="1"/>
              <a:t>χρήσης</a:t>
            </a:r>
            <a:r>
              <a:rPr lang="el-GR" sz="1800" dirty="0"/>
              <a:t> </a:t>
            </a:r>
            <a:r>
              <a:rPr lang="el-GR" sz="1800" dirty="0" err="1"/>
              <a:t>ελάχιστων</a:t>
            </a:r>
            <a:r>
              <a:rPr lang="el-GR" sz="1800" dirty="0"/>
              <a:t> </a:t>
            </a:r>
            <a:r>
              <a:rPr lang="el-GR" sz="1800" dirty="0" err="1"/>
              <a:t>μουσικών</a:t>
            </a:r>
            <a:r>
              <a:rPr lang="el-GR" sz="1800" dirty="0"/>
              <a:t> </a:t>
            </a:r>
            <a:r>
              <a:rPr lang="el-GR" sz="1800" dirty="0" err="1"/>
              <a:t>υλικών</a:t>
            </a:r>
            <a:r>
              <a:rPr lang="el-GR" sz="1800" dirty="0"/>
              <a:t> που </a:t>
            </a:r>
            <a:r>
              <a:rPr lang="el-GR" sz="1800" dirty="0" err="1"/>
              <a:t>ονομάστηκαν</a:t>
            </a:r>
            <a:r>
              <a:rPr lang="el-GR" sz="1800" dirty="0"/>
              <a:t> </a:t>
            </a:r>
            <a:r>
              <a:rPr lang="el-GR" sz="1800" i="1" dirty="0" err="1"/>
              <a:t>κύτταρα</a:t>
            </a:r>
            <a:r>
              <a:rPr lang="el-GR" sz="1800" i="1" dirty="0"/>
              <a:t> </a:t>
            </a:r>
            <a:r>
              <a:rPr lang="el-GR" sz="1800" dirty="0"/>
              <a:t>(</a:t>
            </a:r>
            <a:r>
              <a:rPr lang="el-GR" sz="1800" dirty="0" err="1"/>
              <a:t>pitches</a:t>
            </a:r>
            <a:r>
              <a:rPr lang="el-GR" sz="1800" dirty="0"/>
              <a:t>, </a:t>
            </a:r>
            <a:r>
              <a:rPr lang="el-GR" sz="1800" dirty="0" err="1"/>
              <a:t>durations</a:t>
            </a:r>
            <a:r>
              <a:rPr lang="el-GR" sz="1800" dirty="0"/>
              <a:t>, </a:t>
            </a:r>
            <a:r>
              <a:rPr lang="el-GR" sz="1800" dirty="0" err="1"/>
              <a:t>dynamics</a:t>
            </a:r>
            <a:r>
              <a:rPr lang="el-GR" sz="1800" dirty="0"/>
              <a:t>, </a:t>
            </a:r>
            <a:r>
              <a:rPr lang="el-GR" sz="1800" dirty="0" err="1"/>
              <a:t>attack</a:t>
            </a:r>
            <a:r>
              <a:rPr lang="el-GR" sz="1800" dirty="0"/>
              <a:t> </a:t>
            </a:r>
            <a:r>
              <a:rPr lang="el-GR" sz="1800" dirty="0" err="1"/>
              <a:t>points</a:t>
            </a:r>
            <a:r>
              <a:rPr lang="el-GR" sz="1800" dirty="0"/>
              <a:t>). </a:t>
            </a:r>
            <a:r>
              <a:rPr lang="el-GR" sz="1800" dirty="0" err="1"/>
              <a:t>Απόλυτος</a:t>
            </a:r>
            <a:r>
              <a:rPr lang="el-GR" sz="1800" dirty="0"/>
              <a:t> </a:t>
            </a:r>
            <a:r>
              <a:rPr lang="el-GR" sz="1800" dirty="0" err="1"/>
              <a:t>σειρραϊσμός</a:t>
            </a:r>
            <a:r>
              <a:rPr lang="el-GR" sz="1800" dirty="0"/>
              <a:t>. </a:t>
            </a:r>
          </a:p>
          <a:p>
            <a:endParaRPr lang="en-US" sz="1800" dirty="0"/>
          </a:p>
        </p:txBody>
      </p:sp>
    </p:spTree>
    <p:extLst>
      <p:ext uri="{BB962C8B-B14F-4D97-AF65-F5344CB8AC3E}">
        <p14:creationId xmlns:p14="http://schemas.microsoft.com/office/powerpoint/2010/main" val="21304589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282</TotalTime>
  <Words>2642</Words>
  <Application>Microsoft Macintosh PowerPoint</Application>
  <PresentationFormat>Widescreen</PresentationFormat>
  <Paragraphs>38</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Calibri Light</vt:lpstr>
      <vt:lpstr>Arial</vt:lpstr>
      <vt:lpstr>Office Theme</vt:lpstr>
      <vt:lpstr>Ηλεκτροακουστική Μουσική. Απαρχές.  </vt:lpstr>
      <vt:lpstr>PowerPoint Presentation</vt:lpstr>
      <vt:lpstr>PowerPoint Presentation</vt:lpstr>
      <vt:lpstr>PowerPoint Presentation</vt:lpstr>
      <vt:lpstr>PowerPoint Presentation</vt:lpstr>
      <vt:lpstr>Έτσι άρχισαν όλα...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Ηλεκτροακουστική Μουσική. Απαρχές.  </dc:title>
  <dc:creator>Microsoft Office User</dc:creator>
  <cp:lastModifiedBy>Microsoft Office User</cp:lastModifiedBy>
  <cp:revision>8</cp:revision>
  <dcterms:created xsi:type="dcterms:W3CDTF">2021-01-26T10:55:48Z</dcterms:created>
  <dcterms:modified xsi:type="dcterms:W3CDTF">2021-01-26T16:38:38Z</dcterms:modified>
</cp:coreProperties>
</file>