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0"/>
  </p:notesMasterIdLst>
  <p:sldIdLst>
    <p:sldId id="256" r:id="rId2"/>
    <p:sldId id="262" r:id="rId3"/>
    <p:sldId id="272" r:id="rId4"/>
    <p:sldId id="265" r:id="rId5"/>
    <p:sldId id="298" r:id="rId6"/>
    <p:sldId id="257" r:id="rId7"/>
    <p:sldId id="271" r:id="rId8"/>
    <p:sldId id="258" r:id="rId9"/>
    <p:sldId id="282" r:id="rId10"/>
    <p:sldId id="292" r:id="rId11"/>
    <p:sldId id="283" r:id="rId12"/>
    <p:sldId id="281" r:id="rId13"/>
    <p:sldId id="284" r:id="rId14"/>
    <p:sldId id="293" r:id="rId15"/>
    <p:sldId id="260" r:id="rId16"/>
    <p:sldId id="274" r:id="rId17"/>
    <p:sldId id="275" r:id="rId18"/>
    <p:sldId id="286" r:id="rId19"/>
    <p:sldId id="261" r:id="rId20"/>
    <p:sldId id="288" r:id="rId21"/>
    <p:sldId id="289" r:id="rId22"/>
    <p:sldId id="290" r:id="rId23"/>
    <p:sldId id="291" r:id="rId24"/>
    <p:sldId id="300" r:id="rId25"/>
    <p:sldId id="318" r:id="rId26"/>
    <p:sldId id="263" r:id="rId27"/>
    <p:sldId id="285" r:id="rId28"/>
    <p:sldId id="259" r:id="rId29"/>
    <p:sldId id="294" r:id="rId30"/>
    <p:sldId id="296" r:id="rId31"/>
    <p:sldId id="297" r:id="rId32"/>
    <p:sldId id="304" r:id="rId33"/>
    <p:sldId id="273" r:id="rId34"/>
    <p:sldId id="311" r:id="rId35"/>
    <p:sldId id="316" r:id="rId36"/>
    <p:sldId id="312" r:id="rId37"/>
    <p:sldId id="307" r:id="rId38"/>
    <p:sldId id="287" r:id="rId39"/>
    <p:sldId id="317" r:id="rId40"/>
    <p:sldId id="295" r:id="rId41"/>
    <p:sldId id="276" r:id="rId42"/>
    <p:sldId id="278" r:id="rId43"/>
    <p:sldId id="280" r:id="rId44"/>
    <p:sldId id="279" r:id="rId45"/>
    <p:sldId id="306" r:id="rId46"/>
    <p:sldId id="301" r:id="rId47"/>
    <p:sldId id="302" r:id="rId48"/>
    <p:sldId id="320" r:id="rId49"/>
    <p:sldId id="305" r:id="rId50"/>
    <p:sldId id="310" r:id="rId51"/>
    <p:sldId id="309" r:id="rId52"/>
    <p:sldId id="277" r:id="rId53"/>
    <p:sldId id="315" r:id="rId54"/>
    <p:sldId id="314" r:id="rId55"/>
    <p:sldId id="319" r:id="rId56"/>
    <p:sldId id="321" r:id="rId57"/>
    <p:sldId id="308" r:id="rId58"/>
    <p:sldId id="313" r:id="rId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p:cViewPr varScale="1">
        <p:scale>
          <a:sx n="46" d="100"/>
          <a:sy n="46" d="100"/>
        </p:scale>
        <p:origin x="1498"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2A7D1-B828-4C15-8248-894A75932F4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B3F03464-081F-4521-81CF-2FCEF464747D}">
      <dgm:prSet phldrT="[Κείμενο]"/>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dirty="0"/>
            <a:t>Πρωτογενείς: η πρώτη ύλη</a:t>
          </a:r>
        </a:p>
        <a:p>
          <a:pPr marL="0" lvl="0" defTabSz="1022350">
            <a:lnSpc>
              <a:spcPct val="90000"/>
            </a:lnSpc>
            <a:spcBef>
              <a:spcPct val="0"/>
            </a:spcBef>
            <a:spcAft>
              <a:spcPct val="35000"/>
            </a:spcAft>
            <a:buNone/>
          </a:pPr>
          <a:endParaRPr lang="el-GR" dirty="0"/>
        </a:p>
      </dgm:t>
    </dgm:pt>
    <dgm:pt modelId="{ACFB5523-FD91-470E-93F4-75D9886AEF9C}" type="parTrans" cxnId="{0A634F7C-F7EB-40AA-A347-94EC28C55039}">
      <dgm:prSet/>
      <dgm:spPr/>
      <dgm:t>
        <a:bodyPr/>
        <a:lstStyle/>
        <a:p>
          <a:endParaRPr lang="el-GR"/>
        </a:p>
      </dgm:t>
    </dgm:pt>
    <dgm:pt modelId="{7907C627-0672-4899-BB25-62F6ABC66C96}" type="sibTrans" cxnId="{0A634F7C-F7EB-40AA-A347-94EC28C55039}">
      <dgm:prSet/>
      <dgm:spPr/>
      <dgm:t>
        <a:bodyPr/>
        <a:lstStyle/>
        <a:p>
          <a:endParaRPr lang="el-GR"/>
        </a:p>
      </dgm:t>
    </dgm:pt>
    <dgm:pt modelId="{EAF14BA2-A25B-4C7B-8406-8973400E31E4}">
      <dgm:prSet phldrT="[Κείμενο]" phldr="0"/>
      <dgm:spPr/>
      <dgm:t>
        <a:bodyPr/>
        <a:lstStyle/>
        <a:p>
          <a:r>
            <a:rPr lang="el-GR" dirty="0"/>
            <a:t>Αδημοσίευτες</a:t>
          </a:r>
        </a:p>
      </dgm:t>
    </dgm:pt>
    <dgm:pt modelId="{9BF4BC69-3F6E-49AE-9B67-535436455368}" type="parTrans" cxnId="{53ACBBF5-A11A-4686-885D-BBE32930B440}">
      <dgm:prSet/>
      <dgm:spPr/>
      <dgm:t>
        <a:bodyPr/>
        <a:lstStyle/>
        <a:p>
          <a:endParaRPr lang="el-GR"/>
        </a:p>
      </dgm:t>
    </dgm:pt>
    <dgm:pt modelId="{43BF4F0C-B9D1-44E1-A172-878A4C05E6AD}" type="sibTrans" cxnId="{53ACBBF5-A11A-4686-885D-BBE32930B440}">
      <dgm:prSet/>
      <dgm:spPr/>
      <dgm:t>
        <a:bodyPr/>
        <a:lstStyle/>
        <a:p>
          <a:endParaRPr lang="el-GR"/>
        </a:p>
      </dgm:t>
    </dgm:pt>
    <dgm:pt modelId="{B9F0D99D-FDB8-4B03-A54A-860FAFA86306}">
      <dgm:prSet phldrT="[Κείμενο]" phldr="0"/>
      <dgm:spPr/>
      <dgm:t>
        <a:bodyPr/>
        <a:lstStyle/>
        <a:p>
          <a:r>
            <a:rPr lang="el-GR" dirty="0"/>
            <a:t>Δημοσιευμένες</a:t>
          </a:r>
        </a:p>
      </dgm:t>
    </dgm:pt>
    <dgm:pt modelId="{6CA4FE92-5B38-4553-A243-276B7AB7B3CA}" type="parTrans" cxnId="{66FD9336-0C6B-4029-A537-A9B4230F9B43}">
      <dgm:prSet/>
      <dgm:spPr/>
      <dgm:t>
        <a:bodyPr/>
        <a:lstStyle/>
        <a:p>
          <a:endParaRPr lang="el-GR"/>
        </a:p>
      </dgm:t>
    </dgm:pt>
    <dgm:pt modelId="{BE6E5A62-DD55-4B61-B2FE-A5A8CDF4FE68}" type="sibTrans" cxnId="{66FD9336-0C6B-4029-A537-A9B4230F9B43}">
      <dgm:prSet/>
      <dgm:spPr/>
      <dgm:t>
        <a:bodyPr/>
        <a:lstStyle/>
        <a:p>
          <a:endParaRPr lang="el-GR"/>
        </a:p>
      </dgm:t>
    </dgm:pt>
    <dgm:pt modelId="{5982E4EF-0BB4-4AD7-963B-7BF08156EA59}" type="pres">
      <dgm:prSet presAssocID="{1242A7D1-B828-4C15-8248-894A75932F42}" presName="hierChild1" presStyleCnt="0">
        <dgm:presLayoutVars>
          <dgm:orgChart val="1"/>
          <dgm:chPref val="1"/>
          <dgm:dir/>
          <dgm:animOne val="branch"/>
          <dgm:animLvl val="lvl"/>
          <dgm:resizeHandles/>
        </dgm:presLayoutVars>
      </dgm:prSet>
      <dgm:spPr/>
    </dgm:pt>
    <dgm:pt modelId="{FC263F7E-1581-4FA0-B472-E5C706AB76EC}" type="pres">
      <dgm:prSet presAssocID="{B3F03464-081F-4521-81CF-2FCEF464747D}" presName="hierRoot1" presStyleCnt="0">
        <dgm:presLayoutVars>
          <dgm:hierBranch val="init"/>
        </dgm:presLayoutVars>
      </dgm:prSet>
      <dgm:spPr/>
    </dgm:pt>
    <dgm:pt modelId="{DAF06E5E-D2A2-4B75-B0B0-3817B5792791}" type="pres">
      <dgm:prSet presAssocID="{B3F03464-081F-4521-81CF-2FCEF464747D}" presName="rootComposite1" presStyleCnt="0"/>
      <dgm:spPr/>
    </dgm:pt>
    <dgm:pt modelId="{16B39571-63C2-414E-B657-D8050F6B6B55}" type="pres">
      <dgm:prSet presAssocID="{B3F03464-081F-4521-81CF-2FCEF464747D}" presName="rootText1" presStyleLbl="node0" presStyleIdx="0" presStyleCnt="1" custScaleX="168265" custScaleY="87130">
        <dgm:presLayoutVars>
          <dgm:chPref val="3"/>
        </dgm:presLayoutVars>
      </dgm:prSet>
      <dgm:spPr/>
    </dgm:pt>
    <dgm:pt modelId="{6EAA3FFB-2FE7-43EA-A023-ECFA1C1123E9}" type="pres">
      <dgm:prSet presAssocID="{B3F03464-081F-4521-81CF-2FCEF464747D}" presName="rootConnector1" presStyleLbl="node1" presStyleIdx="0" presStyleCnt="0"/>
      <dgm:spPr/>
    </dgm:pt>
    <dgm:pt modelId="{6E274D4C-CCA2-4DB2-84AA-DD6332BFCFE2}" type="pres">
      <dgm:prSet presAssocID="{B3F03464-081F-4521-81CF-2FCEF464747D}" presName="hierChild2" presStyleCnt="0"/>
      <dgm:spPr/>
    </dgm:pt>
    <dgm:pt modelId="{509AD7F2-AFB5-4365-A7F7-D090AB18FB14}" type="pres">
      <dgm:prSet presAssocID="{9BF4BC69-3F6E-49AE-9B67-535436455368}" presName="Name37" presStyleLbl="parChTrans1D2" presStyleIdx="0" presStyleCnt="2"/>
      <dgm:spPr/>
    </dgm:pt>
    <dgm:pt modelId="{ECAB1017-BCB2-4A1E-B266-1510C1CE67B5}" type="pres">
      <dgm:prSet presAssocID="{EAF14BA2-A25B-4C7B-8406-8973400E31E4}" presName="hierRoot2" presStyleCnt="0">
        <dgm:presLayoutVars>
          <dgm:hierBranch val="init"/>
        </dgm:presLayoutVars>
      </dgm:prSet>
      <dgm:spPr/>
    </dgm:pt>
    <dgm:pt modelId="{9FD01C4B-3B6D-4A11-BF1B-CB519B0A71E6}" type="pres">
      <dgm:prSet presAssocID="{EAF14BA2-A25B-4C7B-8406-8973400E31E4}" presName="rootComposite" presStyleCnt="0"/>
      <dgm:spPr/>
    </dgm:pt>
    <dgm:pt modelId="{3E40D3AF-D87A-4058-A040-A91D454C7A52}" type="pres">
      <dgm:prSet presAssocID="{EAF14BA2-A25B-4C7B-8406-8973400E31E4}" presName="rootText" presStyleLbl="node2" presStyleIdx="0" presStyleCnt="2">
        <dgm:presLayoutVars>
          <dgm:chPref val="3"/>
        </dgm:presLayoutVars>
      </dgm:prSet>
      <dgm:spPr/>
    </dgm:pt>
    <dgm:pt modelId="{150CFE24-4391-4AA5-AA7E-32294A5D71D2}" type="pres">
      <dgm:prSet presAssocID="{EAF14BA2-A25B-4C7B-8406-8973400E31E4}" presName="rootConnector" presStyleLbl="node2" presStyleIdx="0" presStyleCnt="2"/>
      <dgm:spPr/>
    </dgm:pt>
    <dgm:pt modelId="{6D45B3D2-E306-46F6-8A24-9224C02F5BC4}" type="pres">
      <dgm:prSet presAssocID="{EAF14BA2-A25B-4C7B-8406-8973400E31E4}" presName="hierChild4" presStyleCnt="0"/>
      <dgm:spPr/>
    </dgm:pt>
    <dgm:pt modelId="{7737BB6B-5369-4920-8417-35142B9D7FC0}" type="pres">
      <dgm:prSet presAssocID="{EAF14BA2-A25B-4C7B-8406-8973400E31E4}" presName="hierChild5" presStyleCnt="0"/>
      <dgm:spPr/>
    </dgm:pt>
    <dgm:pt modelId="{6B74AD2E-608D-459B-B5DD-FE857D0CEB38}" type="pres">
      <dgm:prSet presAssocID="{6CA4FE92-5B38-4553-A243-276B7AB7B3CA}" presName="Name37" presStyleLbl="parChTrans1D2" presStyleIdx="1" presStyleCnt="2"/>
      <dgm:spPr/>
    </dgm:pt>
    <dgm:pt modelId="{D17093FB-98AD-403D-8FCA-6C051F3A6F90}" type="pres">
      <dgm:prSet presAssocID="{B9F0D99D-FDB8-4B03-A54A-860FAFA86306}" presName="hierRoot2" presStyleCnt="0">
        <dgm:presLayoutVars>
          <dgm:hierBranch val="init"/>
        </dgm:presLayoutVars>
      </dgm:prSet>
      <dgm:spPr/>
    </dgm:pt>
    <dgm:pt modelId="{D46B63EF-008E-4799-BD66-EB1F16F47BDC}" type="pres">
      <dgm:prSet presAssocID="{B9F0D99D-FDB8-4B03-A54A-860FAFA86306}" presName="rootComposite" presStyleCnt="0"/>
      <dgm:spPr/>
    </dgm:pt>
    <dgm:pt modelId="{CB620423-459C-4BBC-8460-7A943226E4C8}" type="pres">
      <dgm:prSet presAssocID="{B9F0D99D-FDB8-4B03-A54A-860FAFA86306}" presName="rootText" presStyleLbl="node2" presStyleIdx="1" presStyleCnt="2">
        <dgm:presLayoutVars>
          <dgm:chPref val="3"/>
        </dgm:presLayoutVars>
      </dgm:prSet>
      <dgm:spPr/>
    </dgm:pt>
    <dgm:pt modelId="{8FFFA4E1-FE97-4708-A385-6A9DD3B00EB7}" type="pres">
      <dgm:prSet presAssocID="{B9F0D99D-FDB8-4B03-A54A-860FAFA86306}" presName="rootConnector" presStyleLbl="node2" presStyleIdx="1" presStyleCnt="2"/>
      <dgm:spPr/>
    </dgm:pt>
    <dgm:pt modelId="{16937DAD-EE6C-4EA0-8423-45DC1EF70AEE}" type="pres">
      <dgm:prSet presAssocID="{B9F0D99D-FDB8-4B03-A54A-860FAFA86306}" presName="hierChild4" presStyleCnt="0"/>
      <dgm:spPr/>
    </dgm:pt>
    <dgm:pt modelId="{BB0E3F20-E00C-4FFA-9A8C-628607508A5B}" type="pres">
      <dgm:prSet presAssocID="{B9F0D99D-FDB8-4B03-A54A-860FAFA86306}" presName="hierChild5" presStyleCnt="0"/>
      <dgm:spPr/>
    </dgm:pt>
    <dgm:pt modelId="{A75F8F76-3B24-46AF-A6C2-691AD040800B}" type="pres">
      <dgm:prSet presAssocID="{B3F03464-081F-4521-81CF-2FCEF464747D}" presName="hierChild3" presStyleCnt="0"/>
      <dgm:spPr/>
    </dgm:pt>
  </dgm:ptLst>
  <dgm:cxnLst>
    <dgm:cxn modelId="{E52D1B02-EC63-4FC9-9598-5684416B5927}" type="presOf" srcId="{1242A7D1-B828-4C15-8248-894A75932F42}" destId="{5982E4EF-0BB4-4AD7-963B-7BF08156EA59}" srcOrd="0" destOrd="0" presId="urn:microsoft.com/office/officeart/2005/8/layout/orgChart1"/>
    <dgm:cxn modelId="{08AD120E-1E75-40D9-8DE8-C2046625DDE4}" type="presOf" srcId="{EAF14BA2-A25B-4C7B-8406-8973400E31E4}" destId="{3E40D3AF-D87A-4058-A040-A91D454C7A52}" srcOrd="0" destOrd="0" presId="urn:microsoft.com/office/officeart/2005/8/layout/orgChart1"/>
    <dgm:cxn modelId="{66FD9336-0C6B-4029-A537-A9B4230F9B43}" srcId="{B3F03464-081F-4521-81CF-2FCEF464747D}" destId="{B9F0D99D-FDB8-4B03-A54A-860FAFA86306}" srcOrd="1" destOrd="0" parTransId="{6CA4FE92-5B38-4553-A243-276B7AB7B3CA}" sibTransId="{BE6E5A62-DD55-4B61-B2FE-A5A8CDF4FE68}"/>
    <dgm:cxn modelId="{F0DFCD5D-8AB6-4E8E-9AC8-76D0F4B23398}" type="presOf" srcId="{9BF4BC69-3F6E-49AE-9B67-535436455368}" destId="{509AD7F2-AFB5-4365-A7F7-D090AB18FB14}" srcOrd="0" destOrd="0" presId="urn:microsoft.com/office/officeart/2005/8/layout/orgChart1"/>
    <dgm:cxn modelId="{BB46815F-9FCE-4789-A3EC-F750BA386E85}" type="presOf" srcId="{EAF14BA2-A25B-4C7B-8406-8973400E31E4}" destId="{150CFE24-4391-4AA5-AA7E-32294A5D71D2}" srcOrd="1" destOrd="0" presId="urn:microsoft.com/office/officeart/2005/8/layout/orgChart1"/>
    <dgm:cxn modelId="{8BBB3F72-BB94-43E2-9067-ED435514F3F6}" type="presOf" srcId="{B9F0D99D-FDB8-4B03-A54A-860FAFA86306}" destId="{8FFFA4E1-FE97-4708-A385-6A9DD3B00EB7}" srcOrd="1" destOrd="0" presId="urn:microsoft.com/office/officeart/2005/8/layout/orgChart1"/>
    <dgm:cxn modelId="{0A634F7C-F7EB-40AA-A347-94EC28C55039}" srcId="{1242A7D1-B828-4C15-8248-894A75932F42}" destId="{B3F03464-081F-4521-81CF-2FCEF464747D}" srcOrd="0" destOrd="0" parTransId="{ACFB5523-FD91-470E-93F4-75D9886AEF9C}" sibTransId="{7907C627-0672-4899-BB25-62F6ABC66C96}"/>
    <dgm:cxn modelId="{63D6618D-0C4B-4B20-B267-095290D88A46}" type="presOf" srcId="{B9F0D99D-FDB8-4B03-A54A-860FAFA86306}" destId="{CB620423-459C-4BBC-8460-7A943226E4C8}" srcOrd="0" destOrd="0" presId="urn:microsoft.com/office/officeart/2005/8/layout/orgChart1"/>
    <dgm:cxn modelId="{E3BC6EB1-AAC7-45A8-BC53-EED65C6E579A}" type="presOf" srcId="{B3F03464-081F-4521-81CF-2FCEF464747D}" destId="{16B39571-63C2-414E-B657-D8050F6B6B55}" srcOrd="0" destOrd="0" presId="urn:microsoft.com/office/officeart/2005/8/layout/orgChart1"/>
    <dgm:cxn modelId="{D7FDE2DF-75EB-49FA-834C-767485FF2FD4}" type="presOf" srcId="{6CA4FE92-5B38-4553-A243-276B7AB7B3CA}" destId="{6B74AD2E-608D-459B-B5DD-FE857D0CEB38}" srcOrd="0" destOrd="0" presId="urn:microsoft.com/office/officeart/2005/8/layout/orgChart1"/>
    <dgm:cxn modelId="{2261B7E3-999B-4E3E-9032-22CC88DD2A53}" type="presOf" srcId="{B3F03464-081F-4521-81CF-2FCEF464747D}" destId="{6EAA3FFB-2FE7-43EA-A023-ECFA1C1123E9}" srcOrd="1" destOrd="0" presId="urn:microsoft.com/office/officeart/2005/8/layout/orgChart1"/>
    <dgm:cxn modelId="{53ACBBF5-A11A-4686-885D-BBE32930B440}" srcId="{B3F03464-081F-4521-81CF-2FCEF464747D}" destId="{EAF14BA2-A25B-4C7B-8406-8973400E31E4}" srcOrd="0" destOrd="0" parTransId="{9BF4BC69-3F6E-49AE-9B67-535436455368}" sibTransId="{43BF4F0C-B9D1-44E1-A172-878A4C05E6AD}"/>
    <dgm:cxn modelId="{57838EE0-A122-4120-B9D9-6B965F218BC0}" type="presParOf" srcId="{5982E4EF-0BB4-4AD7-963B-7BF08156EA59}" destId="{FC263F7E-1581-4FA0-B472-E5C706AB76EC}" srcOrd="0" destOrd="0" presId="urn:microsoft.com/office/officeart/2005/8/layout/orgChart1"/>
    <dgm:cxn modelId="{83D1338A-6506-49AD-BD0F-73C3D743380C}" type="presParOf" srcId="{FC263F7E-1581-4FA0-B472-E5C706AB76EC}" destId="{DAF06E5E-D2A2-4B75-B0B0-3817B5792791}" srcOrd="0" destOrd="0" presId="urn:microsoft.com/office/officeart/2005/8/layout/orgChart1"/>
    <dgm:cxn modelId="{AD2E02F0-CD17-43CC-8FAA-16341B17ACBC}" type="presParOf" srcId="{DAF06E5E-D2A2-4B75-B0B0-3817B5792791}" destId="{16B39571-63C2-414E-B657-D8050F6B6B55}" srcOrd="0" destOrd="0" presId="urn:microsoft.com/office/officeart/2005/8/layout/orgChart1"/>
    <dgm:cxn modelId="{02FE5618-1047-44F1-BC4D-31A54E95D41E}" type="presParOf" srcId="{DAF06E5E-D2A2-4B75-B0B0-3817B5792791}" destId="{6EAA3FFB-2FE7-43EA-A023-ECFA1C1123E9}" srcOrd="1" destOrd="0" presId="urn:microsoft.com/office/officeart/2005/8/layout/orgChart1"/>
    <dgm:cxn modelId="{BAD7B36D-C0C0-4C9C-8463-269DC36F815F}" type="presParOf" srcId="{FC263F7E-1581-4FA0-B472-E5C706AB76EC}" destId="{6E274D4C-CCA2-4DB2-84AA-DD6332BFCFE2}" srcOrd="1" destOrd="0" presId="urn:microsoft.com/office/officeart/2005/8/layout/orgChart1"/>
    <dgm:cxn modelId="{5918532D-1356-4F07-A38D-F17711FC6958}" type="presParOf" srcId="{6E274D4C-CCA2-4DB2-84AA-DD6332BFCFE2}" destId="{509AD7F2-AFB5-4365-A7F7-D090AB18FB14}" srcOrd="0" destOrd="0" presId="urn:microsoft.com/office/officeart/2005/8/layout/orgChart1"/>
    <dgm:cxn modelId="{62AC5E19-E43A-4FD4-95A2-88563606C7E0}" type="presParOf" srcId="{6E274D4C-CCA2-4DB2-84AA-DD6332BFCFE2}" destId="{ECAB1017-BCB2-4A1E-B266-1510C1CE67B5}" srcOrd="1" destOrd="0" presId="urn:microsoft.com/office/officeart/2005/8/layout/orgChart1"/>
    <dgm:cxn modelId="{F4495012-882D-4D17-A872-662E667F5221}" type="presParOf" srcId="{ECAB1017-BCB2-4A1E-B266-1510C1CE67B5}" destId="{9FD01C4B-3B6D-4A11-BF1B-CB519B0A71E6}" srcOrd="0" destOrd="0" presId="urn:microsoft.com/office/officeart/2005/8/layout/orgChart1"/>
    <dgm:cxn modelId="{A6D22EBB-C294-4A9E-AE7C-EEB00C59749D}" type="presParOf" srcId="{9FD01C4B-3B6D-4A11-BF1B-CB519B0A71E6}" destId="{3E40D3AF-D87A-4058-A040-A91D454C7A52}" srcOrd="0" destOrd="0" presId="urn:microsoft.com/office/officeart/2005/8/layout/orgChart1"/>
    <dgm:cxn modelId="{93BF1468-0A74-4601-A8A4-03E406A8FBDC}" type="presParOf" srcId="{9FD01C4B-3B6D-4A11-BF1B-CB519B0A71E6}" destId="{150CFE24-4391-4AA5-AA7E-32294A5D71D2}" srcOrd="1" destOrd="0" presId="urn:microsoft.com/office/officeart/2005/8/layout/orgChart1"/>
    <dgm:cxn modelId="{4688DDD3-CD55-47DA-9FEB-F56065ABF178}" type="presParOf" srcId="{ECAB1017-BCB2-4A1E-B266-1510C1CE67B5}" destId="{6D45B3D2-E306-46F6-8A24-9224C02F5BC4}" srcOrd="1" destOrd="0" presId="urn:microsoft.com/office/officeart/2005/8/layout/orgChart1"/>
    <dgm:cxn modelId="{1A086D8B-BCE4-4351-9F61-36AF946368A6}" type="presParOf" srcId="{ECAB1017-BCB2-4A1E-B266-1510C1CE67B5}" destId="{7737BB6B-5369-4920-8417-35142B9D7FC0}" srcOrd="2" destOrd="0" presId="urn:microsoft.com/office/officeart/2005/8/layout/orgChart1"/>
    <dgm:cxn modelId="{24A661E8-AC96-4484-B702-AC70C006784D}" type="presParOf" srcId="{6E274D4C-CCA2-4DB2-84AA-DD6332BFCFE2}" destId="{6B74AD2E-608D-459B-B5DD-FE857D0CEB38}" srcOrd="2" destOrd="0" presId="urn:microsoft.com/office/officeart/2005/8/layout/orgChart1"/>
    <dgm:cxn modelId="{DB28F737-8F97-4683-AF97-55B400C3ACE6}" type="presParOf" srcId="{6E274D4C-CCA2-4DB2-84AA-DD6332BFCFE2}" destId="{D17093FB-98AD-403D-8FCA-6C051F3A6F90}" srcOrd="3" destOrd="0" presId="urn:microsoft.com/office/officeart/2005/8/layout/orgChart1"/>
    <dgm:cxn modelId="{A5E1565D-9412-4064-97D8-9925A9120B50}" type="presParOf" srcId="{D17093FB-98AD-403D-8FCA-6C051F3A6F90}" destId="{D46B63EF-008E-4799-BD66-EB1F16F47BDC}" srcOrd="0" destOrd="0" presId="urn:microsoft.com/office/officeart/2005/8/layout/orgChart1"/>
    <dgm:cxn modelId="{3A6F7D30-C49B-4E82-BAD0-65B99A8642BC}" type="presParOf" srcId="{D46B63EF-008E-4799-BD66-EB1F16F47BDC}" destId="{CB620423-459C-4BBC-8460-7A943226E4C8}" srcOrd="0" destOrd="0" presId="urn:microsoft.com/office/officeart/2005/8/layout/orgChart1"/>
    <dgm:cxn modelId="{9443C246-17D8-49F5-97A4-0AEBB10096C4}" type="presParOf" srcId="{D46B63EF-008E-4799-BD66-EB1F16F47BDC}" destId="{8FFFA4E1-FE97-4708-A385-6A9DD3B00EB7}" srcOrd="1" destOrd="0" presId="urn:microsoft.com/office/officeart/2005/8/layout/orgChart1"/>
    <dgm:cxn modelId="{676F458A-A169-4A47-8C4C-790D0FED1047}" type="presParOf" srcId="{D17093FB-98AD-403D-8FCA-6C051F3A6F90}" destId="{16937DAD-EE6C-4EA0-8423-45DC1EF70AEE}" srcOrd="1" destOrd="0" presId="urn:microsoft.com/office/officeart/2005/8/layout/orgChart1"/>
    <dgm:cxn modelId="{6B350867-2C9E-43E2-BBC8-8C7E6311BD9B}" type="presParOf" srcId="{D17093FB-98AD-403D-8FCA-6C051F3A6F90}" destId="{BB0E3F20-E00C-4FFA-9A8C-628607508A5B}" srcOrd="2" destOrd="0" presId="urn:microsoft.com/office/officeart/2005/8/layout/orgChart1"/>
    <dgm:cxn modelId="{DD96F8CB-202A-406D-BF4E-C69342028B9D}" type="presParOf" srcId="{FC263F7E-1581-4FA0-B472-E5C706AB76EC}" destId="{A75F8F76-3B24-46AF-A6C2-691AD040800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4AD2E-608D-459B-B5DD-FE857D0CEB38}">
      <dsp:nvSpPr>
        <dsp:cNvPr id="0" name=""/>
        <dsp:cNvSpPr/>
      </dsp:nvSpPr>
      <dsp:spPr>
        <a:xfrm>
          <a:off x="3048000" y="1653802"/>
          <a:ext cx="1668009" cy="578978"/>
        </a:xfrm>
        <a:custGeom>
          <a:avLst/>
          <a:gdLst/>
          <a:ahLst/>
          <a:cxnLst/>
          <a:rect l="0" t="0" r="0" b="0"/>
          <a:pathLst>
            <a:path>
              <a:moveTo>
                <a:pt x="0" y="0"/>
              </a:moveTo>
              <a:lnTo>
                <a:pt x="0" y="289489"/>
              </a:lnTo>
              <a:lnTo>
                <a:pt x="1668009" y="289489"/>
              </a:lnTo>
              <a:lnTo>
                <a:pt x="1668009"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9AD7F2-AFB5-4365-A7F7-D090AB18FB14}">
      <dsp:nvSpPr>
        <dsp:cNvPr id="0" name=""/>
        <dsp:cNvSpPr/>
      </dsp:nvSpPr>
      <dsp:spPr>
        <a:xfrm>
          <a:off x="1379990" y="1653802"/>
          <a:ext cx="1668009" cy="578978"/>
        </a:xfrm>
        <a:custGeom>
          <a:avLst/>
          <a:gdLst/>
          <a:ahLst/>
          <a:cxnLst/>
          <a:rect l="0" t="0" r="0" b="0"/>
          <a:pathLst>
            <a:path>
              <a:moveTo>
                <a:pt x="1668009" y="0"/>
              </a:moveTo>
              <a:lnTo>
                <a:pt x="1668009" y="289489"/>
              </a:lnTo>
              <a:lnTo>
                <a:pt x="0" y="289489"/>
              </a:lnTo>
              <a:lnTo>
                <a:pt x="0"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B39571-63C2-414E-B657-D8050F6B6B55}">
      <dsp:nvSpPr>
        <dsp:cNvPr id="0" name=""/>
        <dsp:cNvSpPr/>
      </dsp:nvSpPr>
      <dsp:spPr>
        <a:xfrm>
          <a:off x="728432" y="452697"/>
          <a:ext cx="4639135" cy="1201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3000" kern="1200" dirty="0"/>
            <a:t>Πρωτογενείς: η πρώτη ύλη</a:t>
          </a:r>
        </a:p>
        <a:p>
          <a:pPr marL="0" lvl="0" algn="ctr" defTabSz="1022350">
            <a:lnSpc>
              <a:spcPct val="90000"/>
            </a:lnSpc>
            <a:spcBef>
              <a:spcPct val="0"/>
            </a:spcBef>
            <a:spcAft>
              <a:spcPct val="35000"/>
            </a:spcAft>
            <a:buNone/>
          </a:pPr>
          <a:endParaRPr lang="el-GR" sz="3000" kern="1200" dirty="0"/>
        </a:p>
      </dsp:txBody>
      <dsp:txXfrm>
        <a:off x="728432" y="452697"/>
        <a:ext cx="4639135" cy="1201104"/>
      </dsp:txXfrm>
    </dsp:sp>
    <dsp:sp modelId="{3E40D3AF-D87A-4058-A040-A91D454C7A52}">
      <dsp:nvSpPr>
        <dsp:cNvPr id="0" name=""/>
        <dsp:cNvSpPr/>
      </dsp:nvSpPr>
      <dsp:spPr>
        <a:xfrm>
          <a:off x="1469" y="2232781"/>
          <a:ext cx="2757041" cy="1378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l-GR" sz="3000" kern="1200" dirty="0"/>
            <a:t>Αδημοσίευτες</a:t>
          </a:r>
        </a:p>
      </dsp:txBody>
      <dsp:txXfrm>
        <a:off x="1469" y="2232781"/>
        <a:ext cx="2757041" cy="1378520"/>
      </dsp:txXfrm>
    </dsp:sp>
    <dsp:sp modelId="{CB620423-459C-4BBC-8460-7A943226E4C8}">
      <dsp:nvSpPr>
        <dsp:cNvPr id="0" name=""/>
        <dsp:cNvSpPr/>
      </dsp:nvSpPr>
      <dsp:spPr>
        <a:xfrm>
          <a:off x="3337489" y="2232781"/>
          <a:ext cx="2757041" cy="1378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l-GR" sz="3000" kern="1200" dirty="0"/>
            <a:t>Δημοσιευμένες</a:t>
          </a:r>
        </a:p>
      </dsp:txBody>
      <dsp:txXfrm>
        <a:off x="3337489" y="2232781"/>
        <a:ext cx="2757041" cy="13785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436A1D49-0E1D-DF30-C718-95F9A14219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Θέση ημερομηνίας 2">
            <a:extLst>
              <a:ext uri="{FF2B5EF4-FFF2-40B4-BE49-F238E27FC236}">
                <a16:creationId xmlns:a16="http://schemas.microsoft.com/office/drawing/2014/main" id="{277D9CA4-56A8-00B1-1CE8-75288158D88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198CCF1-88CC-47FC-8B83-D0330765CE9A}" type="datetimeFigureOut">
              <a:rPr lang="en-US"/>
              <a:pPr>
                <a:defRPr/>
              </a:pPr>
              <a:t>11/23/2025</a:t>
            </a:fld>
            <a:endParaRPr lang="en-US"/>
          </a:p>
        </p:txBody>
      </p:sp>
      <p:sp>
        <p:nvSpPr>
          <p:cNvPr id="4" name="Θέση εικόνας διαφάνειας 3">
            <a:extLst>
              <a:ext uri="{FF2B5EF4-FFF2-40B4-BE49-F238E27FC236}">
                <a16:creationId xmlns:a16="http://schemas.microsoft.com/office/drawing/2014/main" id="{37D87A22-43EA-7FC2-DA1E-C55E0E0EE66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Θέση σημειώσεων 4">
            <a:extLst>
              <a:ext uri="{FF2B5EF4-FFF2-40B4-BE49-F238E27FC236}">
                <a16:creationId xmlns:a16="http://schemas.microsoft.com/office/drawing/2014/main" id="{46789043-FAFF-457A-1640-529A2199226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endParaRPr lang="en-US" noProof="0"/>
          </a:p>
        </p:txBody>
      </p:sp>
      <p:sp>
        <p:nvSpPr>
          <p:cNvPr id="6" name="Θέση υποσέλιδου 5">
            <a:extLst>
              <a:ext uri="{FF2B5EF4-FFF2-40B4-BE49-F238E27FC236}">
                <a16:creationId xmlns:a16="http://schemas.microsoft.com/office/drawing/2014/main" id="{874A271A-5F17-812E-C0BB-2D778F72B6F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Θέση αριθμού διαφάνειας 6">
            <a:extLst>
              <a:ext uri="{FF2B5EF4-FFF2-40B4-BE49-F238E27FC236}">
                <a16:creationId xmlns:a16="http://schemas.microsoft.com/office/drawing/2014/main" id="{643CE178-F416-0A80-6261-23225BA3CDD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FA8745B-C207-40E0-938B-7FF03D4329C7}"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a:extLst>
              <a:ext uri="{FF2B5EF4-FFF2-40B4-BE49-F238E27FC236}">
                <a16:creationId xmlns:a16="http://schemas.microsoft.com/office/drawing/2014/main" id="{A7EC211E-670A-9BF0-B955-1254345BC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a:extLst>
              <a:ext uri="{FF2B5EF4-FFF2-40B4-BE49-F238E27FC236}">
                <a16:creationId xmlns:a16="http://schemas.microsoft.com/office/drawing/2014/main" id="{28252BC6-0D3D-EBDA-A23E-ED447D1E88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124" name="Θέση αριθμού διαφάνειας 3">
            <a:extLst>
              <a:ext uri="{FF2B5EF4-FFF2-40B4-BE49-F238E27FC236}">
                <a16:creationId xmlns:a16="http://schemas.microsoft.com/office/drawing/2014/main" id="{8AB1BB18-5605-AA7A-EAE8-C32996469D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4965CB-BCCA-4326-9092-FF6A9D7114AC}" type="slidenum">
              <a:rPr lang="en-US" altLang="el-GR" smtClean="0"/>
              <a:pPr/>
              <a:t>1</a:t>
            </a:fld>
            <a:endParaRPr lang="en-US"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Μόνο στις αρχές του 1800 η στρατιωτική ιστορία έγινε ένα ξεχωριστό πεδίο, διαφορετικό από τη γενική ιστορία. Ο </a:t>
            </a:r>
            <a:r>
              <a:rPr lang="en-US" sz="1200" b="1" kern="1200" dirty="0">
                <a:solidFill>
                  <a:schemeClr val="tx1"/>
                </a:solidFill>
                <a:effectLst/>
                <a:latin typeface="+mn-lt"/>
                <a:ea typeface="+mn-ea"/>
                <a:cs typeface="+mn-cs"/>
              </a:rPr>
              <a:t>Jomini</a:t>
            </a:r>
            <a:r>
              <a:rPr lang="el-GR" sz="1200" kern="1200" dirty="0">
                <a:solidFill>
                  <a:schemeClr val="tx1"/>
                </a:solidFill>
                <a:effectLst/>
                <a:latin typeface="+mn-lt"/>
                <a:ea typeface="+mn-ea"/>
                <a:cs typeface="+mn-cs"/>
              </a:rPr>
              <a:t>, ο Ελβετός θεωρητικός του 19ου αιώνα, αναγνώρισε τρία είδη στρατιωτικής ιστορίας. Το πρώτο το χαρακτήρισε ως την καθαρή εκδοχή - την περιγραφή με λεπτομερείς και σχολαστικούς όρους όλων των πτυχών μιας συγκεκριμένης μάχης, συμπεριλαμβανομένων λεπτομερειών όπως η ωριαία θέση μικρών μονάδων. Αυτή η περιγραφή γινόταν χωρίς να δίνεται ιδιαίτερη σημασία στη χρήσιμη ανάλυση. Η δεύτερη μορφή, είπε, χρησιμοποιούσε μια εκστρατεία ή μια μάχη για να εξετάσει τις αρχές της διεξαγωγής του πολέμου. Ανάλυε τη σχέση μεταξύ γεγονότων και αρχών και, σε ευρύτερο πλαίσιο, μπορούσε να αποκαλύψει κάτι από την εξέλιξη της τέχνης του πολέμου. Η τρίτη κατηγορία του </a:t>
            </a:r>
            <a:r>
              <a:rPr lang="en-US" sz="1200" kern="1200" dirty="0">
                <a:solidFill>
                  <a:schemeClr val="tx1"/>
                </a:solidFill>
                <a:effectLst/>
                <a:latin typeface="+mn-lt"/>
                <a:ea typeface="+mn-ea"/>
                <a:cs typeface="+mn-cs"/>
              </a:rPr>
              <a:t>Jomini</a:t>
            </a:r>
            <a:r>
              <a:rPr lang="el-GR" sz="1200" kern="1200" dirty="0">
                <a:solidFill>
                  <a:schemeClr val="tx1"/>
                </a:solidFill>
                <a:effectLst/>
                <a:latin typeface="+mn-lt"/>
                <a:ea typeface="+mn-ea"/>
                <a:cs typeface="+mn-cs"/>
              </a:rPr>
              <a:t> ήταν η </a:t>
            </a:r>
            <a:r>
              <a:rPr lang="el-GR" sz="1200" kern="1200" dirty="0" err="1">
                <a:solidFill>
                  <a:schemeClr val="tx1"/>
                </a:solidFill>
                <a:effectLst/>
                <a:latin typeface="+mn-lt"/>
                <a:ea typeface="+mn-ea"/>
                <a:cs typeface="+mn-cs"/>
              </a:rPr>
              <a:t>πολιτικο</a:t>
            </a:r>
            <a:r>
              <a:rPr lang="el-GR" sz="1200" kern="1200" dirty="0">
                <a:solidFill>
                  <a:schemeClr val="tx1"/>
                </a:solidFill>
                <a:effectLst/>
                <a:latin typeface="+mn-lt"/>
                <a:ea typeface="+mn-ea"/>
                <a:cs typeface="+mn-cs"/>
              </a:rPr>
              <a:t>-στρατιωτική ιστορία, η εξέταση του πολέμου στο ευρύτερο φάσμα του μέσω της σύνδεσης των στρατιωτικών με πολιτικούς, κοινωνικούς και οικονομικούς παράγοντες.</a:t>
            </a:r>
          </a:p>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21</a:t>
            </a:fld>
            <a:endParaRPr lang="en-US" altLang="el-GR"/>
          </a:p>
        </p:txBody>
      </p:sp>
    </p:spTree>
    <p:extLst>
      <p:ext uri="{BB962C8B-B14F-4D97-AF65-F5344CB8AC3E}">
        <p14:creationId xmlns:p14="http://schemas.microsoft.com/office/powerpoint/2010/main" val="236229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And the time that emerged out of this historiographical shift was as a whole turned out to create a path away from the art of war to re-enter the academy through a new door — war and society studies.</a:t>
            </a:r>
          </a:p>
          <a:p>
            <a:r>
              <a:rPr lang="en-US" dirty="0"/>
              <a:t>In summary, what war and society studies sought to do was redefine military history away from just focusing on the art of war — away, that is, from just the great commanders, strong leadership and the application of military principles. Instead, as befits an approach based on the social sciences, the emphasis was on the social arrangements, both formal and informal, that made war possible, including preparations for making war.</a:t>
            </a:r>
          </a:p>
          <a:p>
            <a:r>
              <a:rPr lang="en-US" dirty="0"/>
              <a:t>This prompted a whole series of studies on how warfare was organized socially (social organization, political or economic systems), on how education, what being</a:t>
            </a:r>
          </a:p>
          <a:p>
            <a:r>
              <a:rPr lang="el-GR" dirty="0"/>
              <a:t>Η τέχνη του πολέμου δεν ήταν αντικείμενο μόνο προσωπικής ευφυίας και ικανότητας αλλά αποτέλεσμα θεσμικών διαδικασιών </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22</a:t>
            </a:fld>
            <a:endParaRPr lang="en-US" altLang="el-GR"/>
          </a:p>
        </p:txBody>
      </p:sp>
    </p:spTree>
    <p:extLst>
      <p:ext uri="{BB962C8B-B14F-4D97-AF65-F5344CB8AC3E}">
        <p14:creationId xmlns:p14="http://schemas.microsoft.com/office/powerpoint/2010/main" val="58867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RMA global perspectives, world historical approaches  - culture was an important factor in shaping military practice</a:t>
            </a:r>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23</a:t>
            </a:fld>
            <a:endParaRPr lang="en-US" altLang="el-GR"/>
          </a:p>
        </p:txBody>
      </p:sp>
    </p:spTree>
    <p:extLst>
      <p:ext uri="{BB962C8B-B14F-4D97-AF65-F5344CB8AC3E}">
        <p14:creationId xmlns:p14="http://schemas.microsoft.com/office/powerpoint/2010/main" val="65781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«Στρατιωτική Ιστορία και Ανάλυση Στρατιωτικών Επιχειρήσεων» αναλύει τις πολεμικές συγκρούσεις και τοποθετεί τον πόλεμο και την έννοιά του μέσα στην επιστημονική αντίληψη περί παρελθόντος, ούτως ώστε αυτός να καθίσταται αντιληπτός ως ιστορικό φαινόμενο. Εντάσσεται στο ευρύτερο πλαίσιο της επιστήμης της Ιστορίας και βρίσκεται σε μεθοδολογικά στενή διεπιστημονική συνάφεια με το πεδίο των στρατιωτικών επιστημών. Στο πλαίσιο αυτό καταγράφονται οι ένοπλες συγκρούσεις που εκδηλώθηκαν στην πορεία της ανθρωπότητας και αναλύονται οι πολεμικές επιχειρήσεις. Μελετώνται τα στρατιωτικά δόγματα και τα ζητήματα διοικητικής μέριμνας των εμπολέμων, τα θέματα διοίκησης και ηγεσίας, η επίδραση της στρατιωτικής τεχνολογίας στην εξέλιξη και την έκβαση των πολεμικών επιχειρήσεων. Αναλύεται η ιστορία της πολεμικής τέχνης, της στρατηγικής και της τακτικής των ένοπλων συγκρούσεων, από την άποψη της θεωρητικής τους διαμόρφωσης, της εφαρμογής και της εξέλιξής τους. Συνεπώς η «Στρατιωτική Ιστορία &amp; Ανάλυση Στρατιωτικών Επιχειρήσεων» δεν εξαντλεί το εύρος και τις ερμηνευτικές της δυνατότητες στη στείρα περιγραφή πολεμικών γεγονότων ή μαχών, αλλά προχωράει στην ιστορική ανάλυση των πολεμικών επιχειρήσεων και επεκτείνεται στην ανάδειξη των πολύμορφων και αμοιβαίων σχέσεων του στρατιωτικού στοιχείου με άλλες παραμέτρους.</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26</a:t>
            </a:fld>
            <a:endParaRPr lang="en-US" altLang="el-GR"/>
          </a:p>
        </p:txBody>
      </p:sp>
    </p:spTree>
    <p:extLst>
      <p:ext uri="{BB962C8B-B14F-4D97-AF65-F5344CB8AC3E}">
        <p14:creationId xmlns:p14="http://schemas.microsoft.com/office/powerpoint/2010/main" val="15356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27</a:t>
            </a:fld>
            <a:endParaRPr lang="en-US" altLang="el-GR"/>
          </a:p>
        </p:txBody>
      </p:sp>
    </p:spTree>
    <p:extLst>
      <p:ext uri="{BB962C8B-B14F-4D97-AF65-F5344CB8AC3E}">
        <p14:creationId xmlns:p14="http://schemas.microsoft.com/office/powerpoint/2010/main" val="1600473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1" dirty="0"/>
              <a:t>ΑΠΟΣΠΑΣΜΑ </a:t>
            </a:r>
            <a:r>
              <a:rPr lang="en-US" sz="1600" b="1" dirty="0"/>
              <a:t>JOMINI </a:t>
            </a:r>
            <a:r>
              <a:rPr lang="el-GR" sz="1600" b="1" dirty="0"/>
              <a:t>σ. 32</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28</a:t>
            </a:fld>
            <a:endParaRPr lang="en-US" altLang="el-GR"/>
          </a:p>
        </p:txBody>
      </p:sp>
    </p:spTree>
    <p:extLst>
      <p:ext uri="{BB962C8B-B14F-4D97-AF65-F5344CB8AC3E}">
        <p14:creationId xmlns:p14="http://schemas.microsoft.com/office/powerpoint/2010/main" val="3293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a:t>
            </a:fld>
            <a:endParaRPr lang="en-US" altLang="el-GR"/>
          </a:p>
        </p:txBody>
      </p:sp>
    </p:spTree>
    <p:extLst>
      <p:ext uri="{BB962C8B-B14F-4D97-AF65-F5344CB8AC3E}">
        <p14:creationId xmlns:p14="http://schemas.microsoft.com/office/powerpoint/2010/main" val="206450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Ερώτηση έναρξης: εσείς τι πιστεύεται ότι είναι η Στρατιωτική Ιστορία</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7</a:t>
            </a:fld>
            <a:endParaRPr lang="en-US" altLang="el-GR"/>
          </a:p>
        </p:txBody>
      </p:sp>
    </p:spTree>
    <p:extLst>
      <p:ext uri="{BB962C8B-B14F-4D97-AF65-F5344CB8AC3E}">
        <p14:creationId xmlns:p14="http://schemas.microsoft.com/office/powerpoint/2010/main" val="362219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10</a:t>
            </a:fld>
            <a:endParaRPr lang="en-US" altLang="el-GR"/>
          </a:p>
        </p:txBody>
      </p:sp>
    </p:spTree>
    <p:extLst>
      <p:ext uri="{BB962C8B-B14F-4D97-AF65-F5344CB8AC3E}">
        <p14:creationId xmlns:p14="http://schemas.microsoft.com/office/powerpoint/2010/main" val="287100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14</a:t>
            </a:fld>
            <a:endParaRPr lang="en-US" altLang="el-GR"/>
          </a:p>
        </p:txBody>
      </p:sp>
    </p:spTree>
    <p:extLst>
      <p:ext uri="{BB962C8B-B14F-4D97-AF65-F5344CB8AC3E}">
        <p14:creationId xmlns:p14="http://schemas.microsoft.com/office/powerpoint/2010/main" val="181481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τελευταία περισσότερο τεχνική και προσανατολισμένη στην πρακτική εφαρμογή</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15</a:t>
            </a:fld>
            <a:endParaRPr lang="en-US" altLang="el-GR"/>
          </a:p>
        </p:txBody>
      </p:sp>
    </p:spTree>
    <p:extLst>
      <p:ext uri="{BB962C8B-B14F-4D97-AF65-F5344CB8AC3E}">
        <p14:creationId xmlns:p14="http://schemas.microsoft.com/office/powerpoint/2010/main" val="125441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RMA </a:t>
            </a:r>
            <a:r>
              <a:rPr lang="el-GR" dirty="0"/>
              <a:t>ή όταν οι Αμερικάνοι ενδιαφέρθηκαν για τα Βαλκάνια επανέκδωσαν βιβλίο για την εισβολή των Γερμανών – κατανόηση του παρελθόντος και πως φτάσαμε στο σήμερα</a:t>
            </a:r>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18</a:t>
            </a:fld>
            <a:endParaRPr lang="en-US" altLang="el-GR"/>
          </a:p>
        </p:txBody>
      </p:sp>
    </p:spTree>
    <p:extLst>
      <p:ext uri="{BB962C8B-B14F-4D97-AF65-F5344CB8AC3E}">
        <p14:creationId xmlns:p14="http://schemas.microsoft.com/office/powerpoint/2010/main" val="12250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err="1">
                <a:solidFill>
                  <a:schemeClr val="tx1"/>
                </a:solidFill>
                <a:effectLst/>
                <a:latin typeface="+mn-lt"/>
                <a:ea typeface="+mn-ea"/>
                <a:cs typeface="+mn-cs"/>
              </a:rPr>
              <a:t>Ιππαρχικός</a:t>
            </a:r>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Ελληνιστικά χρόνια, στρατιωτικά εγχειρίδια </a:t>
            </a:r>
          </a:p>
          <a:p>
            <a:r>
              <a:rPr lang="el-GR" sz="1200" kern="1200" dirty="0">
                <a:solidFill>
                  <a:schemeClr val="tx1"/>
                </a:solidFill>
                <a:effectLst/>
                <a:latin typeface="+mn-lt"/>
                <a:ea typeface="+mn-ea"/>
                <a:cs typeface="+mn-cs"/>
              </a:rPr>
              <a:t>Ιούλιος Καίσαρας </a:t>
            </a:r>
            <a:r>
              <a:rPr lang="el-GR" sz="1200" kern="1200" dirty="0" err="1">
                <a:solidFill>
                  <a:schemeClr val="tx1"/>
                </a:solidFill>
                <a:effectLst/>
                <a:latin typeface="+mn-lt"/>
                <a:ea typeface="+mn-ea"/>
                <a:cs typeface="+mn-cs"/>
              </a:rPr>
              <a:t>προσωποκεντρικό</a:t>
            </a:r>
            <a:r>
              <a:rPr lang="el-GR" sz="1200" kern="1200" dirty="0">
                <a:solidFill>
                  <a:schemeClr val="tx1"/>
                </a:solidFill>
                <a:effectLst/>
                <a:latin typeface="+mn-lt"/>
                <a:ea typeface="+mn-ea"/>
                <a:cs typeface="+mn-cs"/>
              </a:rPr>
              <a:t> – ιστορία των μεγάλων ανδρών</a:t>
            </a:r>
          </a:p>
          <a:p>
            <a:r>
              <a:rPr lang="el-GR" sz="1200" kern="1200" dirty="0" err="1">
                <a:solidFill>
                  <a:schemeClr val="tx1"/>
                </a:solidFill>
                <a:effectLst/>
                <a:latin typeface="+mn-lt"/>
                <a:ea typeface="+mn-ea"/>
                <a:cs typeface="+mn-cs"/>
              </a:rPr>
              <a:t>Βεγέτιος</a:t>
            </a:r>
            <a:r>
              <a:rPr lang="el-GR"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Epitoma</a:t>
            </a:r>
            <a:r>
              <a:rPr lang="en-US" sz="1200" kern="1200" dirty="0">
                <a:solidFill>
                  <a:schemeClr val="tx1"/>
                </a:solidFill>
                <a:effectLst/>
                <a:latin typeface="+mn-lt"/>
                <a:ea typeface="+mn-ea"/>
                <a:cs typeface="+mn-cs"/>
              </a:rPr>
              <a:t> rei militaris</a:t>
            </a:r>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Εκτός από τα εγχειρίδια, η στρατιωτική ιστορία παραμένει «εγκλωβισμένη» στη γενική ιστορία</a:t>
            </a:r>
          </a:p>
          <a:p>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19</a:t>
            </a:fld>
            <a:endParaRPr lang="en-US" altLang="el-GR"/>
          </a:p>
        </p:txBody>
      </p:sp>
    </p:spTree>
    <p:extLst>
      <p:ext uri="{BB962C8B-B14F-4D97-AF65-F5344CB8AC3E}">
        <p14:creationId xmlns:p14="http://schemas.microsoft.com/office/powerpoint/2010/main" val="403789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Θεωρία –όχι ιστορία- πολέμου </a:t>
            </a:r>
            <a:r>
              <a:rPr lang="el-GR" dirty="0" err="1"/>
              <a:t>Κλαούζεβιτς</a:t>
            </a:r>
            <a:r>
              <a:rPr lang="el-GR" dirty="0"/>
              <a:t> και </a:t>
            </a:r>
            <a:r>
              <a:rPr lang="el-GR" dirty="0" err="1"/>
              <a:t>Ζομινί</a:t>
            </a:r>
            <a:endParaRPr lang="el-GR" dirty="0"/>
          </a:p>
        </p:txBody>
      </p:sp>
      <p:sp>
        <p:nvSpPr>
          <p:cNvPr id="4" name="Θέση αριθμού διαφάνειας 3"/>
          <p:cNvSpPr>
            <a:spLocks noGrp="1"/>
          </p:cNvSpPr>
          <p:nvPr>
            <p:ph type="sldNum" sz="quarter" idx="5"/>
          </p:nvPr>
        </p:nvSpPr>
        <p:spPr/>
        <p:txBody>
          <a:bodyPr/>
          <a:lstStyle/>
          <a:p>
            <a:pPr>
              <a:defRPr/>
            </a:pPr>
            <a:fld id="{0FA8745B-C207-40E0-938B-7FF03D4329C7}" type="slidenum">
              <a:rPr lang="en-US" altLang="el-GR" smtClean="0"/>
              <a:pPr>
                <a:defRPr/>
              </a:pPr>
              <a:t>20</a:t>
            </a:fld>
            <a:endParaRPr lang="en-US" altLang="el-GR"/>
          </a:p>
        </p:txBody>
      </p:sp>
    </p:spTree>
    <p:extLst>
      <p:ext uri="{BB962C8B-B14F-4D97-AF65-F5344CB8AC3E}">
        <p14:creationId xmlns:p14="http://schemas.microsoft.com/office/powerpoint/2010/main" val="302191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A364806-5FDE-D49F-F389-C3181750D127}"/>
              </a:ext>
            </a:extLst>
          </p:cNvPr>
          <p:cNvGrpSpPr>
            <a:grpSpLocks/>
          </p:cNvGrpSpPr>
          <p:nvPr/>
        </p:nvGrpSpPr>
        <p:grpSpPr bwMode="auto">
          <a:xfrm>
            <a:off x="0" y="0"/>
            <a:ext cx="5867400" cy="6858000"/>
            <a:chOff x="0" y="0"/>
            <a:chExt cx="3696" cy="4320"/>
          </a:xfrm>
        </p:grpSpPr>
        <p:sp>
          <p:nvSpPr>
            <p:cNvPr id="3" name="Rectangle 3">
              <a:extLst>
                <a:ext uri="{FF2B5EF4-FFF2-40B4-BE49-F238E27FC236}">
                  <a16:creationId xmlns:a16="http://schemas.microsoft.com/office/drawing/2014/main" id="{2B3973F2-FF6B-B138-046C-21D1CEBE6988}"/>
                </a:ext>
              </a:extLst>
            </p:cNvPr>
            <p:cNvSpPr>
              <a:spLocks noChangeArrowheads="1"/>
            </p:cNvSpPr>
            <p:nvPr/>
          </p:nvSpPr>
          <p:spPr bwMode="auto">
            <a:xfrm>
              <a:off x="0" y="0"/>
              <a:ext cx="28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sz="2400">
                <a:latin typeface="Times New Roman" panose="02020603050405020304" pitchFamily="18" charset="0"/>
              </a:endParaRPr>
            </a:p>
          </p:txBody>
        </p:sp>
        <p:sp>
          <p:nvSpPr>
            <p:cNvPr id="4" name="AutoShape 4">
              <a:extLst>
                <a:ext uri="{FF2B5EF4-FFF2-40B4-BE49-F238E27FC236}">
                  <a16:creationId xmlns:a16="http://schemas.microsoft.com/office/drawing/2014/main" id="{E965A39C-E9EE-179F-AE17-E6F891F6613E}"/>
                </a:ext>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sz="2400">
                <a:latin typeface="Times New Roman" panose="02020603050405020304" pitchFamily="18" charset="0"/>
              </a:endParaRPr>
            </a:p>
          </p:txBody>
        </p:sp>
      </p:grpSp>
      <p:grpSp>
        <p:nvGrpSpPr>
          <p:cNvPr id="5" name="Group 5">
            <a:extLst>
              <a:ext uri="{FF2B5EF4-FFF2-40B4-BE49-F238E27FC236}">
                <a16:creationId xmlns:a16="http://schemas.microsoft.com/office/drawing/2014/main" id="{8BD3FB89-0EF5-C8D1-B136-358B6C002C75}"/>
              </a:ext>
            </a:extLst>
          </p:cNvPr>
          <p:cNvGrpSpPr>
            <a:grpSpLocks/>
          </p:cNvGrpSpPr>
          <p:nvPr/>
        </p:nvGrpSpPr>
        <p:grpSpPr bwMode="auto">
          <a:xfrm>
            <a:off x="3632200" y="4889500"/>
            <a:ext cx="4876800" cy="319088"/>
            <a:chOff x="2288" y="3080"/>
            <a:chExt cx="3072" cy="201"/>
          </a:xfrm>
        </p:grpSpPr>
        <p:sp>
          <p:nvSpPr>
            <p:cNvPr id="6" name="AutoShape 6">
              <a:extLst>
                <a:ext uri="{FF2B5EF4-FFF2-40B4-BE49-F238E27FC236}">
                  <a16:creationId xmlns:a16="http://schemas.microsoft.com/office/drawing/2014/main" id="{3DD9EB17-E564-BF76-F685-4AC18290C9C0}"/>
                </a:ext>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p>
          </p:txBody>
        </p:sp>
        <p:sp>
          <p:nvSpPr>
            <p:cNvPr id="7" name="AutoShape 7">
              <a:extLst>
                <a:ext uri="{FF2B5EF4-FFF2-40B4-BE49-F238E27FC236}">
                  <a16:creationId xmlns:a16="http://schemas.microsoft.com/office/drawing/2014/main" id="{B07FFDD4-B5E6-4186-3341-79B6E4924138}"/>
                </a:ext>
              </a:extLst>
            </p:cNvPr>
            <p:cNvSpPr>
              <a:spLocks noChangeArrowheads="1"/>
            </p:cNvSpPr>
            <p:nvPr/>
          </p:nvSpPr>
          <p:spPr bwMode="auto">
            <a:xfrm>
              <a:off x="5196" y="3080"/>
              <a:ext cx="164"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p>
          </p:txBody>
        </p:sp>
      </p:grpSp>
      <p:sp>
        <p:nvSpPr>
          <p:cNvPr id="15368" name="Rectangle 8"/>
          <p:cNvSpPr>
            <a:spLocks noGrp="1" noChangeArrowheads="1"/>
          </p:cNvSpPr>
          <p:nvPr>
            <p:ph type="subTitle" idx="1"/>
          </p:nvPr>
        </p:nvSpPr>
        <p:spPr>
          <a:xfrm>
            <a:off x="4673600" y="2927350"/>
            <a:ext cx="4013200" cy="1822450"/>
          </a:xfrm>
        </p:spPr>
        <p:txBody>
          <a:bodyPr anchor="b"/>
          <a:lstStyle>
            <a:lvl1pPr marL="0" indent="0">
              <a:buFont typeface="Wingdings" panose="05000000000000000000" pitchFamily="2" charset="2"/>
              <a:buNone/>
              <a:defRPr>
                <a:solidFill>
                  <a:schemeClr val="tx2"/>
                </a:solidFill>
              </a:defRPr>
            </a:lvl1pPr>
          </a:lstStyle>
          <a:p>
            <a:pPr lvl="0"/>
            <a:r>
              <a:rPr lang="en-US" noProof="0"/>
              <a:t>Click to edit Master subtitle style</a:t>
            </a:r>
          </a:p>
        </p:txBody>
      </p:sp>
      <p:sp>
        <p:nvSpPr>
          <p:cNvPr id="1537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US" noProof="0"/>
              <a:t>Click to edit Master title style</a:t>
            </a:r>
          </a:p>
        </p:txBody>
      </p:sp>
      <p:sp>
        <p:nvSpPr>
          <p:cNvPr id="8" name="Rectangle 9">
            <a:extLst>
              <a:ext uri="{FF2B5EF4-FFF2-40B4-BE49-F238E27FC236}">
                <a16:creationId xmlns:a16="http://schemas.microsoft.com/office/drawing/2014/main" id="{076B71F7-618C-AD27-1585-8AC75808039F}"/>
              </a:ext>
            </a:extLst>
          </p:cNvPr>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9" name="Rectangle 10">
            <a:extLst>
              <a:ext uri="{FF2B5EF4-FFF2-40B4-BE49-F238E27FC236}">
                <a16:creationId xmlns:a16="http://schemas.microsoft.com/office/drawing/2014/main" id="{A23C3DF8-E5DC-C75B-8B2F-E1E497A97D82}"/>
              </a:ext>
            </a:extLst>
          </p:cNvPr>
          <p:cNvSpPr>
            <a:spLocks noGrp="1" noChangeArrowheads="1"/>
          </p:cNvSpPr>
          <p:nvPr>
            <p:ph type="ftr" sz="quarter" idx="11"/>
          </p:nvPr>
        </p:nvSpPr>
        <p:spPr/>
        <p:txBody>
          <a:bodyPr/>
          <a:lstStyle>
            <a:lvl1pPr algn="r">
              <a:defRPr/>
            </a:lvl1pPr>
          </a:lstStyle>
          <a:p>
            <a:pPr>
              <a:defRPr/>
            </a:pPr>
            <a:endParaRPr lang="en-US"/>
          </a:p>
        </p:txBody>
      </p:sp>
      <p:sp>
        <p:nvSpPr>
          <p:cNvPr id="10" name="Rectangle 11">
            <a:extLst>
              <a:ext uri="{FF2B5EF4-FFF2-40B4-BE49-F238E27FC236}">
                <a16:creationId xmlns:a16="http://schemas.microsoft.com/office/drawing/2014/main" id="{E6B0D350-6CF5-C449-27EC-FC802636FEAB}"/>
              </a:ext>
            </a:extLst>
          </p:cNvPr>
          <p:cNvSpPr>
            <a:spLocks noGrp="1" noChangeArrowheads="1"/>
          </p:cNvSpPr>
          <p:nvPr>
            <p:ph type="sldNum" sz="quarter" idx="12"/>
          </p:nvPr>
        </p:nvSpPr>
        <p:spPr>
          <a:xfrm>
            <a:off x="76200" y="6248400"/>
            <a:ext cx="587375" cy="488950"/>
          </a:xfrm>
        </p:spPr>
        <p:txBody>
          <a:bodyPr anchorCtr="0"/>
          <a:lstStyle>
            <a:lvl1pPr>
              <a:defRPr/>
            </a:lvl1pPr>
          </a:lstStyle>
          <a:p>
            <a:pPr>
              <a:defRPr/>
            </a:pPr>
            <a:fld id="{8299F620-99E3-439E-A524-CA7D9430BBE6}" type="slidenum">
              <a:rPr lang="en-US" altLang="el-GR"/>
              <a:pPr>
                <a:defRPr/>
              </a:pPr>
              <a:t>‹#›</a:t>
            </a:fld>
            <a:endParaRPr lang="en-US" altLang="el-GR"/>
          </a:p>
        </p:txBody>
      </p:sp>
    </p:spTree>
    <p:extLst>
      <p:ext uri="{BB962C8B-B14F-4D97-AF65-F5344CB8AC3E}">
        <p14:creationId xmlns:p14="http://schemas.microsoft.com/office/powerpoint/2010/main" val="158603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Rectangle 11">
            <a:extLst>
              <a:ext uri="{FF2B5EF4-FFF2-40B4-BE49-F238E27FC236}">
                <a16:creationId xmlns:a16="http://schemas.microsoft.com/office/drawing/2014/main" id="{87C64DB0-F5F4-26FC-C7CE-13E6C2C36C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39700A99-4BED-10CA-4D79-2933046E3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2182851-171B-6DEE-1CB9-98D44F52C79B}"/>
              </a:ext>
            </a:extLst>
          </p:cNvPr>
          <p:cNvSpPr>
            <a:spLocks noGrp="1" noChangeArrowheads="1"/>
          </p:cNvSpPr>
          <p:nvPr>
            <p:ph type="sldNum" sz="quarter" idx="12"/>
          </p:nvPr>
        </p:nvSpPr>
        <p:spPr>
          <a:ln/>
        </p:spPr>
        <p:txBody>
          <a:bodyPr/>
          <a:lstStyle>
            <a:lvl1pPr>
              <a:defRPr/>
            </a:lvl1pPr>
          </a:lstStyle>
          <a:p>
            <a:pPr>
              <a:defRPr/>
            </a:pPr>
            <a:fld id="{B92D8ADA-E848-4DD5-898D-D4F683DA8252}" type="slidenum">
              <a:rPr lang="en-US" altLang="el-GR"/>
              <a:pPr>
                <a:defRPr/>
              </a:pPr>
              <a:t>‹#›</a:t>
            </a:fld>
            <a:endParaRPr lang="en-US" altLang="el-GR"/>
          </a:p>
        </p:txBody>
      </p:sp>
    </p:spTree>
    <p:extLst>
      <p:ext uri="{BB962C8B-B14F-4D97-AF65-F5344CB8AC3E}">
        <p14:creationId xmlns:p14="http://schemas.microsoft.com/office/powerpoint/2010/main" val="260612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05600" y="762000"/>
            <a:ext cx="1981200" cy="5324475"/>
          </a:xfrm>
        </p:spPr>
        <p:txBody>
          <a:bodyPr vert="eaVert"/>
          <a:lstStyle/>
          <a:p>
            <a:r>
              <a:rPr lang="el-GR"/>
              <a:t>Στυλ κύριου τίτλου</a:t>
            </a:r>
            <a:endParaRPr lang="en-US"/>
          </a:p>
        </p:txBody>
      </p:sp>
      <p:sp>
        <p:nvSpPr>
          <p:cNvPr id="3" name="Θέση κατακόρυφου κειμένου 2"/>
          <p:cNvSpPr>
            <a:spLocks noGrp="1"/>
          </p:cNvSpPr>
          <p:nvPr>
            <p:ph type="body" orient="vert" idx="1"/>
          </p:nvPr>
        </p:nvSpPr>
        <p:spPr>
          <a:xfrm>
            <a:off x="762000" y="762000"/>
            <a:ext cx="5791200" cy="532447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Rectangle 11">
            <a:extLst>
              <a:ext uri="{FF2B5EF4-FFF2-40B4-BE49-F238E27FC236}">
                <a16:creationId xmlns:a16="http://schemas.microsoft.com/office/drawing/2014/main" id="{6260EB97-8EDB-C66D-0F42-F4DB2F7DE6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10391475-C19A-EBA4-F5FC-36E16EDCD4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0822357-C09B-A2ED-FECB-597C4D61FCF4}"/>
              </a:ext>
            </a:extLst>
          </p:cNvPr>
          <p:cNvSpPr>
            <a:spLocks noGrp="1" noChangeArrowheads="1"/>
          </p:cNvSpPr>
          <p:nvPr>
            <p:ph type="sldNum" sz="quarter" idx="12"/>
          </p:nvPr>
        </p:nvSpPr>
        <p:spPr>
          <a:ln/>
        </p:spPr>
        <p:txBody>
          <a:bodyPr/>
          <a:lstStyle>
            <a:lvl1pPr>
              <a:defRPr/>
            </a:lvl1pPr>
          </a:lstStyle>
          <a:p>
            <a:pPr>
              <a:defRPr/>
            </a:pPr>
            <a:fld id="{D9B64FBD-2C0E-4D65-A979-E22A44217EE1}" type="slidenum">
              <a:rPr lang="en-US" altLang="el-GR"/>
              <a:pPr>
                <a:defRPr/>
              </a:pPr>
              <a:t>‹#›</a:t>
            </a:fld>
            <a:endParaRPr lang="en-US" altLang="el-GR"/>
          </a:p>
        </p:txBody>
      </p:sp>
    </p:spTree>
    <p:extLst>
      <p:ext uri="{BB962C8B-B14F-4D97-AF65-F5344CB8AC3E}">
        <p14:creationId xmlns:p14="http://schemas.microsoft.com/office/powerpoint/2010/main" val="33302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762000" y="762000"/>
            <a:ext cx="7924800" cy="1143000"/>
          </a:xfrm>
        </p:spPr>
        <p:txBody>
          <a:bodyPr/>
          <a:lstStyle/>
          <a:p>
            <a:r>
              <a:rPr lang="el-GR"/>
              <a:t>Στυλ κύριου τίτλου</a:t>
            </a:r>
            <a:endParaRPr lang="en-US"/>
          </a:p>
        </p:txBody>
      </p:sp>
      <p:sp>
        <p:nvSpPr>
          <p:cNvPr id="3" name="Θέση κειμένου 2"/>
          <p:cNvSpPr>
            <a:spLocks noGrp="1"/>
          </p:cNvSpPr>
          <p:nvPr>
            <p:ph type="body" sz="half" idx="1"/>
          </p:nvPr>
        </p:nvSpPr>
        <p:spPr>
          <a:xfrm>
            <a:off x="838200" y="2362200"/>
            <a:ext cx="3770313" cy="37242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quarter" idx="2"/>
          </p:nvPr>
        </p:nvSpPr>
        <p:spPr>
          <a:xfrm>
            <a:off x="4760913" y="2362200"/>
            <a:ext cx="3770312" cy="17859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περιεχομένου 4"/>
          <p:cNvSpPr>
            <a:spLocks noGrp="1"/>
          </p:cNvSpPr>
          <p:nvPr>
            <p:ph sz="quarter" idx="3"/>
          </p:nvPr>
        </p:nvSpPr>
        <p:spPr>
          <a:xfrm>
            <a:off x="4760913" y="4300538"/>
            <a:ext cx="3770312" cy="178593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Rectangle 11">
            <a:extLst>
              <a:ext uri="{FF2B5EF4-FFF2-40B4-BE49-F238E27FC236}">
                <a16:creationId xmlns:a16="http://schemas.microsoft.com/office/drawing/2014/main" id="{EA5B1900-FD22-2C94-ECD8-9BBEBA7D4EE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2">
            <a:extLst>
              <a:ext uri="{FF2B5EF4-FFF2-40B4-BE49-F238E27FC236}">
                <a16:creationId xmlns:a16="http://schemas.microsoft.com/office/drawing/2014/main" id="{83CDE71C-9AD6-38C5-9544-D42AE3FD0A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E22BA1A0-3712-C606-A821-C5A788C4DB31}"/>
              </a:ext>
            </a:extLst>
          </p:cNvPr>
          <p:cNvSpPr>
            <a:spLocks noGrp="1" noChangeArrowheads="1"/>
          </p:cNvSpPr>
          <p:nvPr>
            <p:ph type="sldNum" sz="quarter" idx="12"/>
          </p:nvPr>
        </p:nvSpPr>
        <p:spPr>
          <a:ln/>
        </p:spPr>
        <p:txBody>
          <a:bodyPr/>
          <a:lstStyle>
            <a:lvl1pPr>
              <a:defRPr/>
            </a:lvl1pPr>
          </a:lstStyle>
          <a:p>
            <a:pPr>
              <a:defRPr/>
            </a:pPr>
            <a:fld id="{92788415-0A6E-4044-A960-93767C4F4342}" type="slidenum">
              <a:rPr lang="en-US" altLang="el-GR"/>
              <a:pPr>
                <a:defRPr/>
              </a:pPr>
              <a:t>‹#›</a:t>
            </a:fld>
            <a:endParaRPr lang="en-US" altLang="el-GR"/>
          </a:p>
        </p:txBody>
      </p:sp>
    </p:spTree>
    <p:extLst>
      <p:ext uri="{BB962C8B-B14F-4D97-AF65-F5344CB8AC3E}">
        <p14:creationId xmlns:p14="http://schemas.microsoft.com/office/powerpoint/2010/main" val="2224924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762000" y="762000"/>
            <a:ext cx="7924800" cy="1143000"/>
          </a:xfrm>
        </p:spPr>
        <p:txBody>
          <a:bodyPr/>
          <a:lstStyle/>
          <a:p>
            <a:r>
              <a:rPr lang="el-GR"/>
              <a:t>Στυλ κύριου τίτλου</a:t>
            </a:r>
            <a:endParaRPr lang="en-US"/>
          </a:p>
        </p:txBody>
      </p:sp>
      <p:sp>
        <p:nvSpPr>
          <p:cNvPr id="3" name="Θέση κειμένου 2"/>
          <p:cNvSpPr>
            <a:spLocks noGrp="1"/>
          </p:cNvSpPr>
          <p:nvPr>
            <p:ph type="body" sz="half" idx="1"/>
          </p:nvPr>
        </p:nvSpPr>
        <p:spPr>
          <a:xfrm>
            <a:off x="838200" y="2362200"/>
            <a:ext cx="3770313" cy="37242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760913" y="2362200"/>
            <a:ext cx="3770312" cy="37242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11">
            <a:extLst>
              <a:ext uri="{FF2B5EF4-FFF2-40B4-BE49-F238E27FC236}">
                <a16:creationId xmlns:a16="http://schemas.microsoft.com/office/drawing/2014/main" id="{4AE42843-DB9D-6F63-BD9C-6410CB5FA4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D170D491-2AE6-C5FB-8DA1-C364CA80CE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DDBC0580-4B7D-F08F-B61B-3A851E1F86D9}"/>
              </a:ext>
            </a:extLst>
          </p:cNvPr>
          <p:cNvSpPr>
            <a:spLocks noGrp="1" noChangeArrowheads="1"/>
          </p:cNvSpPr>
          <p:nvPr>
            <p:ph type="sldNum" sz="quarter" idx="12"/>
          </p:nvPr>
        </p:nvSpPr>
        <p:spPr>
          <a:ln/>
        </p:spPr>
        <p:txBody>
          <a:bodyPr/>
          <a:lstStyle>
            <a:lvl1pPr>
              <a:defRPr/>
            </a:lvl1pPr>
          </a:lstStyle>
          <a:p>
            <a:pPr>
              <a:defRPr/>
            </a:pPr>
            <a:fld id="{265D4352-5BE6-49DD-8A12-2D1C211141FB}" type="slidenum">
              <a:rPr lang="en-US" altLang="el-GR"/>
              <a:pPr>
                <a:defRPr/>
              </a:pPr>
              <a:t>‹#›</a:t>
            </a:fld>
            <a:endParaRPr lang="en-US" altLang="el-GR"/>
          </a:p>
        </p:txBody>
      </p:sp>
    </p:spTree>
    <p:extLst>
      <p:ext uri="{BB962C8B-B14F-4D97-AF65-F5344CB8AC3E}">
        <p14:creationId xmlns:p14="http://schemas.microsoft.com/office/powerpoint/2010/main" val="46674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Rectangle 11">
            <a:extLst>
              <a:ext uri="{FF2B5EF4-FFF2-40B4-BE49-F238E27FC236}">
                <a16:creationId xmlns:a16="http://schemas.microsoft.com/office/drawing/2014/main" id="{59DF2B6B-EE17-18ED-4F02-FFA9050701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6DE2EE94-DED0-AA39-0678-97D59BDF94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AB81FD36-ECA8-FCB3-56FC-2662395E21EA}"/>
              </a:ext>
            </a:extLst>
          </p:cNvPr>
          <p:cNvSpPr>
            <a:spLocks noGrp="1" noChangeArrowheads="1"/>
          </p:cNvSpPr>
          <p:nvPr>
            <p:ph type="sldNum" sz="quarter" idx="12"/>
          </p:nvPr>
        </p:nvSpPr>
        <p:spPr>
          <a:ln/>
        </p:spPr>
        <p:txBody>
          <a:bodyPr/>
          <a:lstStyle>
            <a:lvl1pPr>
              <a:defRPr/>
            </a:lvl1pPr>
          </a:lstStyle>
          <a:p>
            <a:pPr>
              <a:defRPr/>
            </a:pPr>
            <a:fld id="{A5416BE0-FECA-4579-835E-39E2ADFFDB2A}" type="slidenum">
              <a:rPr lang="en-US" altLang="el-GR"/>
              <a:pPr>
                <a:defRPr/>
              </a:pPr>
              <a:t>‹#›</a:t>
            </a:fld>
            <a:endParaRPr lang="en-US" altLang="el-GR"/>
          </a:p>
        </p:txBody>
      </p:sp>
    </p:spTree>
    <p:extLst>
      <p:ext uri="{BB962C8B-B14F-4D97-AF65-F5344CB8AC3E}">
        <p14:creationId xmlns:p14="http://schemas.microsoft.com/office/powerpoint/2010/main" val="82298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lstStyle>
            <a:lvl1pPr>
              <a:defRPr sz="6000"/>
            </a:lvl1pPr>
          </a:lstStyle>
          <a:p>
            <a:r>
              <a:rPr lang="el-GR"/>
              <a:t>Στυλ κύριου τίτλου</a:t>
            </a:r>
            <a:endParaRPr lang="en-US"/>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11">
            <a:extLst>
              <a:ext uri="{FF2B5EF4-FFF2-40B4-BE49-F238E27FC236}">
                <a16:creationId xmlns:a16="http://schemas.microsoft.com/office/drawing/2014/main" id="{2D3CEF9C-47BD-4948-244D-F5822A4DD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80B9B178-667B-6F1E-E9C1-4001F668EC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0BB1E05-66B5-91E9-BC9D-D2C846333B75}"/>
              </a:ext>
            </a:extLst>
          </p:cNvPr>
          <p:cNvSpPr>
            <a:spLocks noGrp="1" noChangeArrowheads="1"/>
          </p:cNvSpPr>
          <p:nvPr>
            <p:ph type="sldNum" sz="quarter" idx="12"/>
          </p:nvPr>
        </p:nvSpPr>
        <p:spPr>
          <a:ln/>
        </p:spPr>
        <p:txBody>
          <a:bodyPr/>
          <a:lstStyle>
            <a:lvl1pPr>
              <a:defRPr/>
            </a:lvl1pPr>
          </a:lstStyle>
          <a:p>
            <a:pPr>
              <a:defRPr/>
            </a:pPr>
            <a:fld id="{A5E69761-AEBA-498B-BD4D-088B003C44BD}" type="slidenum">
              <a:rPr lang="en-US" altLang="el-GR"/>
              <a:pPr>
                <a:defRPr/>
              </a:pPr>
              <a:t>‹#›</a:t>
            </a:fld>
            <a:endParaRPr lang="en-US" altLang="el-GR"/>
          </a:p>
        </p:txBody>
      </p:sp>
    </p:spTree>
    <p:extLst>
      <p:ext uri="{BB962C8B-B14F-4D97-AF65-F5344CB8AC3E}">
        <p14:creationId xmlns:p14="http://schemas.microsoft.com/office/powerpoint/2010/main" val="375517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sz="half" idx="1"/>
          </p:nvPr>
        </p:nvSpPr>
        <p:spPr>
          <a:xfrm>
            <a:off x="838200" y="2362200"/>
            <a:ext cx="3770313" cy="37242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760913" y="2362200"/>
            <a:ext cx="3770312" cy="37242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11">
            <a:extLst>
              <a:ext uri="{FF2B5EF4-FFF2-40B4-BE49-F238E27FC236}">
                <a16:creationId xmlns:a16="http://schemas.microsoft.com/office/drawing/2014/main" id="{CB7A23F9-5364-193C-D6CC-4ABA01CB24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2F67DCFC-E48B-3987-DDCC-88FDD50CC8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78A09E73-1BF7-6030-3969-247E30A24367}"/>
              </a:ext>
            </a:extLst>
          </p:cNvPr>
          <p:cNvSpPr>
            <a:spLocks noGrp="1" noChangeArrowheads="1"/>
          </p:cNvSpPr>
          <p:nvPr>
            <p:ph type="sldNum" sz="quarter" idx="12"/>
          </p:nvPr>
        </p:nvSpPr>
        <p:spPr>
          <a:ln/>
        </p:spPr>
        <p:txBody>
          <a:bodyPr/>
          <a:lstStyle>
            <a:lvl1pPr>
              <a:defRPr/>
            </a:lvl1pPr>
          </a:lstStyle>
          <a:p>
            <a:pPr>
              <a:defRPr/>
            </a:pPr>
            <a:fld id="{94B9B038-9007-4E9C-AB28-B369A42FCD80}" type="slidenum">
              <a:rPr lang="en-US" altLang="el-GR"/>
              <a:pPr>
                <a:defRPr/>
              </a:pPr>
              <a:t>‹#›</a:t>
            </a:fld>
            <a:endParaRPr lang="en-US" altLang="el-GR"/>
          </a:p>
        </p:txBody>
      </p:sp>
    </p:spTree>
    <p:extLst>
      <p:ext uri="{BB962C8B-B14F-4D97-AF65-F5344CB8AC3E}">
        <p14:creationId xmlns:p14="http://schemas.microsoft.com/office/powerpoint/2010/main" val="140744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endParaRPr lang="en-US"/>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Rectangle 11">
            <a:extLst>
              <a:ext uri="{FF2B5EF4-FFF2-40B4-BE49-F238E27FC236}">
                <a16:creationId xmlns:a16="http://schemas.microsoft.com/office/drawing/2014/main" id="{05957A53-C23F-F669-AE28-2A3D54B550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E9E0D023-03B4-DC7C-2BE1-9E285B675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4171F133-6842-F2FB-9CCC-A1888280CAB1}"/>
              </a:ext>
            </a:extLst>
          </p:cNvPr>
          <p:cNvSpPr>
            <a:spLocks noGrp="1" noChangeArrowheads="1"/>
          </p:cNvSpPr>
          <p:nvPr>
            <p:ph type="sldNum" sz="quarter" idx="12"/>
          </p:nvPr>
        </p:nvSpPr>
        <p:spPr>
          <a:ln/>
        </p:spPr>
        <p:txBody>
          <a:bodyPr/>
          <a:lstStyle>
            <a:lvl1pPr>
              <a:defRPr/>
            </a:lvl1pPr>
          </a:lstStyle>
          <a:p>
            <a:pPr>
              <a:defRPr/>
            </a:pPr>
            <a:fld id="{6C4F7F63-C281-4E0B-B3CB-E00D82492852}" type="slidenum">
              <a:rPr lang="en-US" altLang="el-GR"/>
              <a:pPr>
                <a:defRPr/>
              </a:pPr>
              <a:t>‹#›</a:t>
            </a:fld>
            <a:endParaRPr lang="en-US" altLang="el-GR"/>
          </a:p>
        </p:txBody>
      </p:sp>
    </p:spTree>
    <p:extLst>
      <p:ext uri="{BB962C8B-B14F-4D97-AF65-F5344CB8AC3E}">
        <p14:creationId xmlns:p14="http://schemas.microsoft.com/office/powerpoint/2010/main" val="16605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Rectangle 11">
            <a:extLst>
              <a:ext uri="{FF2B5EF4-FFF2-40B4-BE49-F238E27FC236}">
                <a16:creationId xmlns:a16="http://schemas.microsoft.com/office/drawing/2014/main" id="{C227C161-D3DE-4A4A-1CDF-E17E4E734D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0DA13DF1-2288-A247-B2D7-449E6569DD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AA8F8C8-85E9-1420-65C8-DAB5F0949DF5}"/>
              </a:ext>
            </a:extLst>
          </p:cNvPr>
          <p:cNvSpPr>
            <a:spLocks noGrp="1" noChangeArrowheads="1"/>
          </p:cNvSpPr>
          <p:nvPr>
            <p:ph type="sldNum" sz="quarter" idx="12"/>
          </p:nvPr>
        </p:nvSpPr>
        <p:spPr>
          <a:ln/>
        </p:spPr>
        <p:txBody>
          <a:bodyPr/>
          <a:lstStyle>
            <a:lvl1pPr>
              <a:defRPr/>
            </a:lvl1pPr>
          </a:lstStyle>
          <a:p>
            <a:pPr>
              <a:defRPr/>
            </a:pPr>
            <a:fld id="{062C0CA7-8090-4FC6-9E43-D4F9314CDF6D}" type="slidenum">
              <a:rPr lang="en-US" altLang="el-GR"/>
              <a:pPr>
                <a:defRPr/>
              </a:pPr>
              <a:t>‹#›</a:t>
            </a:fld>
            <a:endParaRPr lang="en-US" altLang="el-GR"/>
          </a:p>
        </p:txBody>
      </p:sp>
    </p:spTree>
    <p:extLst>
      <p:ext uri="{BB962C8B-B14F-4D97-AF65-F5344CB8AC3E}">
        <p14:creationId xmlns:p14="http://schemas.microsoft.com/office/powerpoint/2010/main" val="77770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43E8B30-837E-DEA3-4AA8-C688EB9411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EEF6BBF2-AF2B-9D4E-1B0A-2A227F1918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D0CD05E1-F725-1344-911A-1AD818F2D001}"/>
              </a:ext>
            </a:extLst>
          </p:cNvPr>
          <p:cNvSpPr>
            <a:spLocks noGrp="1" noChangeArrowheads="1"/>
          </p:cNvSpPr>
          <p:nvPr>
            <p:ph type="sldNum" sz="quarter" idx="12"/>
          </p:nvPr>
        </p:nvSpPr>
        <p:spPr>
          <a:ln/>
        </p:spPr>
        <p:txBody>
          <a:bodyPr/>
          <a:lstStyle>
            <a:lvl1pPr>
              <a:defRPr/>
            </a:lvl1pPr>
          </a:lstStyle>
          <a:p>
            <a:pPr>
              <a:defRPr/>
            </a:pPr>
            <a:fld id="{22E22034-3B5A-4152-BAF7-2D824D1D3B3B}" type="slidenum">
              <a:rPr lang="en-US" altLang="el-GR"/>
              <a:pPr>
                <a:defRPr/>
              </a:pPr>
              <a:t>‹#›</a:t>
            </a:fld>
            <a:endParaRPr lang="en-US" altLang="el-GR"/>
          </a:p>
        </p:txBody>
      </p:sp>
    </p:spTree>
    <p:extLst>
      <p:ext uri="{BB962C8B-B14F-4D97-AF65-F5344CB8AC3E}">
        <p14:creationId xmlns:p14="http://schemas.microsoft.com/office/powerpoint/2010/main" val="269841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endParaRPr lang="en-US"/>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a:extLst>
              <a:ext uri="{FF2B5EF4-FFF2-40B4-BE49-F238E27FC236}">
                <a16:creationId xmlns:a16="http://schemas.microsoft.com/office/drawing/2014/main" id="{C1DCC719-5D77-CCD4-9A5D-4EF17E1CD9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B440594D-4F14-E94A-E6F6-E01A2BEE9A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8427FEB6-E766-2710-9161-DEB9A448EF5A}"/>
              </a:ext>
            </a:extLst>
          </p:cNvPr>
          <p:cNvSpPr>
            <a:spLocks noGrp="1" noChangeArrowheads="1"/>
          </p:cNvSpPr>
          <p:nvPr>
            <p:ph type="sldNum" sz="quarter" idx="12"/>
          </p:nvPr>
        </p:nvSpPr>
        <p:spPr>
          <a:ln/>
        </p:spPr>
        <p:txBody>
          <a:bodyPr/>
          <a:lstStyle>
            <a:lvl1pPr>
              <a:defRPr/>
            </a:lvl1pPr>
          </a:lstStyle>
          <a:p>
            <a:pPr>
              <a:defRPr/>
            </a:pPr>
            <a:fld id="{197D6B6C-D434-436F-A38C-C6C263A1A204}" type="slidenum">
              <a:rPr lang="en-US" altLang="el-GR"/>
              <a:pPr>
                <a:defRPr/>
              </a:pPr>
              <a:t>‹#›</a:t>
            </a:fld>
            <a:endParaRPr lang="en-US" altLang="el-GR"/>
          </a:p>
        </p:txBody>
      </p:sp>
    </p:spTree>
    <p:extLst>
      <p:ext uri="{BB962C8B-B14F-4D97-AF65-F5344CB8AC3E}">
        <p14:creationId xmlns:p14="http://schemas.microsoft.com/office/powerpoint/2010/main" val="179660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endParaRPr lang="en-US"/>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11">
            <a:extLst>
              <a:ext uri="{FF2B5EF4-FFF2-40B4-BE49-F238E27FC236}">
                <a16:creationId xmlns:a16="http://schemas.microsoft.com/office/drawing/2014/main" id="{A08E5234-D8BF-AC0A-64EE-4B2220EA03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A85C44FA-026A-66A0-B1C5-08982759B6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43CB2B34-47D0-551D-F8F7-62C96862AB13}"/>
              </a:ext>
            </a:extLst>
          </p:cNvPr>
          <p:cNvSpPr>
            <a:spLocks noGrp="1" noChangeArrowheads="1"/>
          </p:cNvSpPr>
          <p:nvPr>
            <p:ph type="sldNum" sz="quarter" idx="12"/>
          </p:nvPr>
        </p:nvSpPr>
        <p:spPr>
          <a:ln/>
        </p:spPr>
        <p:txBody>
          <a:bodyPr/>
          <a:lstStyle>
            <a:lvl1pPr>
              <a:defRPr/>
            </a:lvl1pPr>
          </a:lstStyle>
          <a:p>
            <a:pPr>
              <a:defRPr/>
            </a:pPr>
            <a:fld id="{616A441B-F5C5-4507-B4AC-BF5B46735C98}" type="slidenum">
              <a:rPr lang="en-US" altLang="el-GR"/>
              <a:pPr>
                <a:defRPr/>
              </a:pPr>
              <a:t>‹#›</a:t>
            </a:fld>
            <a:endParaRPr lang="en-US" altLang="el-GR"/>
          </a:p>
        </p:txBody>
      </p:sp>
    </p:spTree>
    <p:extLst>
      <p:ext uri="{BB962C8B-B14F-4D97-AF65-F5344CB8AC3E}">
        <p14:creationId xmlns:p14="http://schemas.microsoft.com/office/powerpoint/2010/main" val="6870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D3714D8-8AAE-BE08-BF71-BC6F05030B6F}"/>
              </a:ext>
            </a:extLst>
          </p:cNvPr>
          <p:cNvGrpSpPr>
            <a:grpSpLocks/>
          </p:cNvGrpSpPr>
          <p:nvPr/>
        </p:nvGrpSpPr>
        <p:grpSpPr bwMode="auto">
          <a:xfrm>
            <a:off x="0" y="0"/>
            <a:ext cx="7620000" cy="6858000"/>
            <a:chOff x="0" y="0"/>
            <a:chExt cx="4800" cy="4320"/>
          </a:xfrm>
        </p:grpSpPr>
        <p:grpSp>
          <p:nvGrpSpPr>
            <p:cNvPr id="1032" name="Group 3">
              <a:extLst>
                <a:ext uri="{FF2B5EF4-FFF2-40B4-BE49-F238E27FC236}">
                  <a16:creationId xmlns:a16="http://schemas.microsoft.com/office/drawing/2014/main" id="{4C4AC03B-9412-A7B3-208E-B4FB7EB23F5A}"/>
                </a:ext>
              </a:extLst>
            </p:cNvPr>
            <p:cNvGrpSpPr>
              <a:grpSpLocks/>
            </p:cNvGrpSpPr>
            <p:nvPr userDrawn="1"/>
          </p:nvGrpSpPr>
          <p:grpSpPr bwMode="auto">
            <a:xfrm>
              <a:off x="0" y="0"/>
              <a:ext cx="2016" cy="4320"/>
              <a:chOff x="0" y="0"/>
              <a:chExt cx="2016" cy="4320"/>
            </a:xfrm>
          </p:grpSpPr>
          <p:sp>
            <p:nvSpPr>
              <p:cNvPr id="1036" name="Rectangle 4">
                <a:extLst>
                  <a:ext uri="{FF2B5EF4-FFF2-40B4-BE49-F238E27FC236}">
                    <a16:creationId xmlns:a16="http://schemas.microsoft.com/office/drawing/2014/main" id="{B014B742-5116-FB51-3928-F0CD1AFCAD0F}"/>
                  </a:ext>
                </a:extLst>
              </p:cNvPr>
              <p:cNvSpPr>
                <a:spLocks noChangeArrowheads="1"/>
              </p:cNvSpPr>
              <p:nvPr userDrawn="1"/>
            </p:nvSpPr>
            <p:spPr bwMode="auto">
              <a:xfrm>
                <a:off x="0" y="0"/>
                <a:ext cx="4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p>
            </p:txBody>
          </p:sp>
          <p:sp>
            <p:nvSpPr>
              <p:cNvPr id="1037" name="Freeform 5">
                <a:extLst>
                  <a:ext uri="{FF2B5EF4-FFF2-40B4-BE49-F238E27FC236}">
                    <a16:creationId xmlns:a16="http://schemas.microsoft.com/office/drawing/2014/main" id="{495CC83C-B4E2-69F1-2D0E-275ABE2F582C}"/>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1033" name="Group 6">
              <a:extLst>
                <a:ext uri="{FF2B5EF4-FFF2-40B4-BE49-F238E27FC236}">
                  <a16:creationId xmlns:a16="http://schemas.microsoft.com/office/drawing/2014/main" id="{66C0896F-631A-64CC-3F06-1867F471061B}"/>
                </a:ext>
              </a:extLst>
            </p:cNvPr>
            <p:cNvGrpSpPr>
              <a:grpSpLocks/>
            </p:cNvGrpSpPr>
            <p:nvPr/>
          </p:nvGrpSpPr>
          <p:grpSpPr bwMode="auto">
            <a:xfrm>
              <a:off x="144" y="1248"/>
              <a:ext cx="4656" cy="201"/>
              <a:chOff x="144" y="1248"/>
              <a:chExt cx="4656" cy="201"/>
            </a:xfrm>
          </p:grpSpPr>
          <p:sp>
            <p:nvSpPr>
              <p:cNvPr id="1034" name="AutoShape 7">
                <a:extLst>
                  <a:ext uri="{FF2B5EF4-FFF2-40B4-BE49-F238E27FC236}">
                    <a16:creationId xmlns:a16="http://schemas.microsoft.com/office/drawing/2014/main" id="{64702E75-B197-AD42-69F4-E66643A10AFA}"/>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p>
            </p:txBody>
          </p:sp>
          <p:sp>
            <p:nvSpPr>
              <p:cNvPr id="1035" name="AutoShape 8">
                <a:extLst>
                  <a:ext uri="{FF2B5EF4-FFF2-40B4-BE49-F238E27FC236}">
                    <a16:creationId xmlns:a16="http://schemas.microsoft.com/office/drawing/2014/main" id="{2C2AFE5C-7431-E62C-AA66-A175256A0350}"/>
                  </a:ext>
                </a:extLst>
              </p:cNvPr>
              <p:cNvSpPr>
                <a:spLocks noChangeArrowheads="1"/>
              </p:cNvSpPr>
              <p:nvPr/>
            </p:nvSpPr>
            <p:spPr bwMode="auto">
              <a:xfrm flipH="1">
                <a:off x="144" y="1248"/>
                <a:ext cx="248"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p>
            </p:txBody>
          </p:sp>
        </p:grpSp>
      </p:grpSp>
      <p:sp>
        <p:nvSpPr>
          <p:cNvPr id="1027" name="AutoShape 9">
            <a:extLst>
              <a:ext uri="{FF2B5EF4-FFF2-40B4-BE49-F238E27FC236}">
                <a16:creationId xmlns:a16="http://schemas.microsoft.com/office/drawing/2014/main" id="{7C11EE1C-51DC-B6D6-1773-67EB891A2548}"/>
              </a:ext>
            </a:extLst>
          </p:cNvPr>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1028" name="Rectangle 10">
            <a:extLst>
              <a:ext uri="{FF2B5EF4-FFF2-40B4-BE49-F238E27FC236}">
                <a16:creationId xmlns:a16="http://schemas.microsoft.com/office/drawing/2014/main" id="{A8C65090-7481-3857-EBE8-5C88BFB357CC}"/>
              </a:ext>
            </a:extLst>
          </p:cNvPr>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4347" name="Rectangle 11">
            <a:extLst>
              <a:ext uri="{FF2B5EF4-FFF2-40B4-BE49-F238E27FC236}">
                <a16:creationId xmlns:a16="http://schemas.microsoft.com/office/drawing/2014/main" id="{9745F02A-A358-B254-E200-7CFD785F8082}"/>
              </a:ext>
            </a:extLst>
          </p:cNvPr>
          <p:cNvSpPr>
            <a:spLocks noGrp="1" noChangeArrowheads="1"/>
          </p:cNvSpPr>
          <p:nvPr>
            <p:ph type="dt" sz="half" idx="2"/>
          </p:nvPr>
        </p:nvSpPr>
        <p:spPr bwMode="auto">
          <a:xfrm>
            <a:off x="2438400" y="6248400"/>
            <a:ext cx="2130425"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endParaRPr lang="en-US"/>
          </a:p>
        </p:txBody>
      </p:sp>
      <p:sp>
        <p:nvSpPr>
          <p:cNvPr id="14348" name="Rectangle 12">
            <a:extLst>
              <a:ext uri="{FF2B5EF4-FFF2-40B4-BE49-F238E27FC236}">
                <a16:creationId xmlns:a16="http://schemas.microsoft.com/office/drawing/2014/main" id="{3A959D86-047D-D175-7677-8B99427F31D9}"/>
              </a:ext>
            </a:extLst>
          </p:cNvPr>
          <p:cNvSpPr>
            <a:spLocks noGrp="1" noChangeArrowheads="1"/>
          </p:cNvSpPr>
          <p:nvPr>
            <p:ph type="ftr" sz="quarter" idx="3"/>
          </p:nvPr>
        </p:nvSpPr>
        <p:spPr bwMode="auto">
          <a:xfrm>
            <a:off x="5791200" y="6248400"/>
            <a:ext cx="2897188"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4349" name="Rectangle 13">
            <a:extLst>
              <a:ext uri="{FF2B5EF4-FFF2-40B4-BE49-F238E27FC236}">
                <a16:creationId xmlns:a16="http://schemas.microsoft.com/office/drawing/2014/main" id="{5467AA14-F4F0-F5B6-84E3-018E8C1D0639}"/>
              </a:ext>
            </a:extLst>
          </p:cNvPr>
          <p:cNvSpPr>
            <a:spLocks noGrp="1" noChangeArrowheads="1"/>
          </p:cNvSpPr>
          <p:nvPr>
            <p:ph type="sldNum" sz="quarter" idx="4"/>
          </p:nvPr>
        </p:nvSpPr>
        <p:spPr bwMode="auto">
          <a:xfrm>
            <a:off x="84138" y="6242050"/>
            <a:ext cx="587375" cy="48895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defRPr/>
            </a:pPr>
            <a:fld id="{2B2E718C-0C1A-4E82-8A0E-6DEFDD8C757C}"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3872"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chive.org/details/militaryrevoluti00geof_0/page/n7/mode/2up"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a:extLst>
              <a:ext uri="{FF2B5EF4-FFF2-40B4-BE49-F238E27FC236}">
                <a16:creationId xmlns:a16="http://schemas.microsoft.com/office/drawing/2014/main" id="{9EB3F1AB-860E-CB3B-B741-B5BD2D4CF627}"/>
              </a:ext>
            </a:extLst>
          </p:cNvPr>
          <p:cNvSpPr>
            <a:spLocks noGrp="1" noChangeArrowheads="1"/>
          </p:cNvSpPr>
          <p:nvPr>
            <p:ph type="ctrTitle"/>
          </p:nvPr>
        </p:nvSpPr>
        <p:spPr>
          <a:xfrm>
            <a:off x="685800" y="957263"/>
            <a:ext cx="8420100" cy="1933575"/>
          </a:xfrm>
        </p:spPr>
        <p:txBody>
          <a:bodyPr/>
          <a:lstStyle/>
          <a:p>
            <a:pPr algn="just" eaLnBrk="1" hangingPunct="1">
              <a:defRPr/>
            </a:pPr>
            <a:r>
              <a:rPr lang="el-GR" sz="3200" dirty="0">
                <a:effectLst>
                  <a:outerShdw blurRad="38100" dist="38100" dir="2700000" algn="tl">
                    <a:srgbClr val="C0C0C0"/>
                  </a:outerShdw>
                </a:effectLst>
              </a:rPr>
              <a:t>Ανάλυση στρατιωτικών επιχειρήσεων </a:t>
            </a:r>
            <a:r>
              <a:rPr lang="el-GR" dirty="0">
                <a:effectLst>
                  <a:outerShdw blurRad="38100" dist="38100" dir="2700000" algn="tl">
                    <a:srgbClr val="C0C0C0"/>
                  </a:outerShdw>
                </a:effectLst>
              </a:rPr>
              <a:t>Ι</a:t>
            </a:r>
            <a:endParaRPr lang="en-US" sz="3200" dirty="0">
              <a:effectLst>
                <a:outerShdw blurRad="38100" dist="38100" dir="2700000" algn="tl">
                  <a:srgbClr val="C0C0C0"/>
                </a:outerShdw>
              </a:effectLst>
            </a:endParaRPr>
          </a:p>
        </p:txBody>
      </p:sp>
      <p:sp>
        <p:nvSpPr>
          <p:cNvPr id="2051" name="Rectangle 3">
            <a:extLst>
              <a:ext uri="{FF2B5EF4-FFF2-40B4-BE49-F238E27FC236}">
                <a16:creationId xmlns:a16="http://schemas.microsoft.com/office/drawing/2014/main" id="{47A0CA29-F4CC-B27C-B6CB-C9B34EB97EE9}"/>
              </a:ext>
            </a:extLst>
          </p:cNvPr>
          <p:cNvSpPr>
            <a:spLocks noGrp="1" noChangeArrowheads="1"/>
          </p:cNvSpPr>
          <p:nvPr>
            <p:ph type="subTitle" idx="1"/>
          </p:nvPr>
        </p:nvSpPr>
        <p:spPr>
          <a:xfrm>
            <a:off x="4572000" y="3214688"/>
            <a:ext cx="4343400" cy="1187450"/>
          </a:xfrm>
        </p:spPr>
        <p:txBody>
          <a:bodyPr/>
          <a:lstStyle/>
          <a:p>
            <a:pPr eaLnBrk="1" hangingPunct="1">
              <a:defRPr/>
            </a:pPr>
            <a:r>
              <a:rPr lang="el-GR" sz="3200" b="1" i="1" dirty="0">
                <a:effectLst>
                  <a:outerShdw blurRad="38100" dist="38100" dir="2700000" algn="tl">
                    <a:srgbClr val="C0C0C0"/>
                  </a:outerShdw>
                </a:effectLst>
              </a:rPr>
              <a:t>Εισαγωγή στη Στρατιωτική Ιστορία</a:t>
            </a:r>
            <a:endParaRPr lang="en-US" sz="3200" b="1" i="1" dirty="0">
              <a:effectLst>
                <a:outerShdw blurRad="38100" dist="38100" dir="2700000" algn="tl">
                  <a:srgbClr val="C0C0C0"/>
                </a:outerShdw>
              </a:effectLst>
            </a:endParaRPr>
          </a:p>
        </p:txBody>
      </p:sp>
      <p:pic>
        <p:nvPicPr>
          <p:cNvPr id="4101" name="Picture 5" descr="undefined">
            <a:extLst>
              <a:ext uri="{FF2B5EF4-FFF2-40B4-BE49-F238E27FC236}">
                <a16:creationId xmlns:a16="http://schemas.microsoft.com/office/drawing/2014/main" id="{36D476F5-1AAE-8738-1AD2-C59769B27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12700"/>
            <a:ext cx="12493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6">
            <a:extLst>
              <a:ext uri="{FF2B5EF4-FFF2-40B4-BE49-F238E27FC236}">
                <a16:creationId xmlns:a16="http://schemas.microsoft.com/office/drawing/2014/main" id="{B35CCF6A-B90F-3725-6A95-371968696F3C}"/>
              </a:ext>
            </a:extLst>
          </p:cNvPr>
          <p:cNvSpPr>
            <a:spLocks noChangeArrowheads="1"/>
          </p:cNvSpPr>
          <p:nvPr/>
        </p:nvSpPr>
        <p:spPr bwMode="auto">
          <a:xfrm>
            <a:off x="4267200" y="5257800"/>
            <a:ext cx="4533900" cy="1485900"/>
          </a:xfrm>
          <a:prstGeom prst="rect">
            <a:avLst/>
          </a:prstGeom>
          <a:noFill/>
          <a:ln>
            <a:noFill/>
          </a:ln>
          <a:effectLst/>
        </p:spPr>
        <p:txBody>
          <a:bodyPr anchor="b" anchorCtr="1"/>
          <a:lstStyle>
            <a:lvl1pPr algn="ctr">
              <a:lnSpc>
                <a:spcPct val="90000"/>
              </a:lnSpc>
              <a:defRPr sz="3600" b="1">
                <a:solidFill>
                  <a:schemeClr val="tx1"/>
                </a:solidFill>
                <a:latin typeface="Arial" panose="020B0604020202020204" pitchFamily="34" charset="0"/>
                <a:cs typeface="Arial" panose="020B0604020202020204" pitchFamily="34" charset="0"/>
              </a:defRPr>
            </a:lvl1pPr>
            <a:lvl2pPr algn="ctr">
              <a:lnSpc>
                <a:spcPct val="90000"/>
              </a:lnSpc>
              <a:defRPr sz="3600" b="1">
                <a:solidFill>
                  <a:schemeClr val="tx1"/>
                </a:solidFill>
                <a:latin typeface="Arial" panose="020B0604020202020204" pitchFamily="34" charset="0"/>
                <a:cs typeface="Arial" panose="020B0604020202020204" pitchFamily="34" charset="0"/>
              </a:defRPr>
            </a:lvl2pPr>
            <a:lvl3pPr algn="ctr">
              <a:lnSpc>
                <a:spcPct val="90000"/>
              </a:lnSpc>
              <a:defRPr sz="3600" b="1">
                <a:solidFill>
                  <a:schemeClr val="tx1"/>
                </a:solidFill>
                <a:latin typeface="Arial" panose="020B0604020202020204" pitchFamily="34" charset="0"/>
                <a:cs typeface="Arial" panose="020B0604020202020204" pitchFamily="34" charset="0"/>
              </a:defRPr>
            </a:lvl3pPr>
            <a:lvl4pPr algn="ctr">
              <a:lnSpc>
                <a:spcPct val="90000"/>
              </a:lnSpc>
              <a:defRPr sz="3600" b="1">
                <a:solidFill>
                  <a:schemeClr val="tx1"/>
                </a:solidFill>
                <a:latin typeface="Arial" panose="020B0604020202020204" pitchFamily="34" charset="0"/>
                <a:cs typeface="Arial" panose="020B0604020202020204" pitchFamily="34" charset="0"/>
              </a:defRPr>
            </a:lvl4pPr>
            <a:lvl5pPr algn="ctr">
              <a:lnSpc>
                <a:spcPct val="90000"/>
              </a:lnSpc>
              <a:defRPr sz="3600" b="1">
                <a:solidFill>
                  <a:schemeClr val="tx1"/>
                </a:solidFill>
                <a:latin typeface="Arial" panose="020B0604020202020204" pitchFamily="34" charset="0"/>
                <a:cs typeface="Arial" panose="020B0604020202020204" pitchFamily="34" charset="0"/>
              </a:defRPr>
            </a:lvl5pPr>
            <a:lvl6pPr marL="457200" algn="ctr" fontAlgn="base">
              <a:lnSpc>
                <a:spcPct val="90000"/>
              </a:lnSpc>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914400" algn="ctr" fontAlgn="base">
              <a:lnSpc>
                <a:spcPct val="90000"/>
              </a:lnSpc>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1371600" algn="ctr" fontAlgn="base">
              <a:lnSpc>
                <a:spcPct val="90000"/>
              </a:lnSpc>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1828800" algn="ctr" fontAlgn="base">
              <a:lnSpc>
                <a:spcPct val="90000"/>
              </a:lnSpc>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algn="l" eaLnBrk="1" hangingPunct="1">
              <a:defRPr/>
            </a:pPr>
            <a:r>
              <a:rPr lang="el-GR" sz="2400" dirty="0">
                <a:effectLst>
                  <a:outerShdw blurRad="38100" dist="38100" dir="2700000" algn="tl">
                    <a:srgbClr val="C0C0C0"/>
                  </a:outerShdw>
                </a:effectLst>
              </a:rPr>
              <a:t>Νικόλαος Κανελλόπουλος</a:t>
            </a:r>
            <a:endParaRPr lang="en-US" sz="2400" dirty="0">
              <a:effectLst>
                <a:outerShdw blurRad="38100" dist="38100" dir="2700000" algn="tl">
                  <a:srgbClr val="C0C0C0"/>
                </a:outerShdw>
              </a:effectLst>
            </a:endParaRPr>
          </a:p>
          <a:p>
            <a:pPr algn="l" eaLnBrk="1" hangingPunct="1">
              <a:defRPr/>
            </a:pPr>
            <a:r>
              <a:rPr lang="el-GR" sz="2000" b="0" dirty="0">
                <a:effectLst>
                  <a:outerShdw blurRad="38100" dist="38100" dir="2700000" algn="tl">
                    <a:srgbClr val="C0C0C0"/>
                  </a:outerShdw>
                </a:effectLst>
              </a:rPr>
              <a:t>Επίκουρος Καθηγητής ΣΣΕ</a:t>
            </a:r>
          </a:p>
          <a:p>
            <a:pPr algn="l" eaLnBrk="1" hangingPunct="1">
              <a:defRPr/>
            </a:pPr>
            <a:r>
              <a:rPr lang="en-US" sz="1800" b="0" dirty="0">
                <a:effectLst>
                  <a:outerShdw blurRad="38100" dist="38100" dir="2700000" algn="tl">
                    <a:srgbClr val="C0C0C0"/>
                  </a:outerShdw>
                </a:effectLst>
              </a:rPr>
              <a:t>nskanell@gmail.com</a:t>
            </a:r>
          </a:p>
          <a:p>
            <a:pPr algn="l" eaLnBrk="1" hangingPunct="1">
              <a:defRPr/>
            </a:pPr>
            <a:br>
              <a:rPr lang="en-US" sz="1600" b="0" dirty="0">
                <a:effectLst>
                  <a:outerShdw blurRad="38100" dist="38100" dir="2700000" algn="tl">
                    <a:srgbClr val="C0C0C0"/>
                  </a:outerShdw>
                </a:effectLst>
              </a:rPr>
            </a:br>
            <a:endParaRPr lang="en-US" sz="1050" b="0" dirty="0">
              <a:solidFill>
                <a:schemeClr val="tx2"/>
              </a:solidFill>
            </a:endParaRPr>
          </a:p>
        </p:txBody>
      </p:sp>
      <p:pic>
        <p:nvPicPr>
          <p:cNvPr id="4103" name="Εικόνα 1">
            <a:extLst>
              <a:ext uri="{FF2B5EF4-FFF2-40B4-BE49-F238E27FC236}">
                <a16:creationId xmlns:a16="http://schemas.microsoft.com/office/drawing/2014/main" id="{9E4F4DAB-7FF8-EA88-5C1D-7703511D7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95600"/>
            <a:ext cx="3048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Εικόνα 2">
            <a:extLst>
              <a:ext uri="{FF2B5EF4-FFF2-40B4-BE49-F238E27FC236}">
                <a16:creationId xmlns:a16="http://schemas.microsoft.com/office/drawing/2014/main" id="{51FB54C7-9F82-C4BB-2010-1579D90C8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14300"/>
            <a:ext cx="11064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52E1BB18-DBA8-E5D1-5D2E-42F6A38DB04A}"/>
              </a:ext>
            </a:extLst>
          </p:cNvPr>
          <p:cNvPicPr>
            <a:picLocks noChangeAspect="1"/>
          </p:cNvPicPr>
          <p:nvPr/>
        </p:nvPicPr>
        <p:blipFill>
          <a:blip r:embed="rId6"/>
          <a:stretch>
            <a:fillRect/>
          </a:stretch>
        </p:blipFill>
        <p:spPr>
          <a:xfrm>
            <a:off x="484854" y="-75816"/>
            <a:ext cx="3067050" cy="1247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DD4C06-E16A-27D1-78FD-26A258B876CD}"/>
              </a:ext>
            </a:extLst>
          </p:cNvPr>
          <p:cNvSpPr>
            <a:spLocks noGrp="1"/>
          </p:cNvSpPr>
          <p:nvPr>
            <p:ph type="title"/>
          </p:nvPr>
        </p:nvSpPr>
        <p:spPr/>
        <p:txBody>
          <a:bodyPr/>
          <a:lstStyle/>
          <a:p>
            <a:r>
              <a:rPr lang="el-GR" b="0" dirty="0">
                <a:effectLst>
                  <a:outerShdw blurRad="38100" dist="38100" dir="2700000" algn="tl">
                    <a:srgbClr val="C0C0C0"/>
                  </a:outerShdw>
                </a:effectLst>
              </a:rPr>
              <a:t>Τι είναι η Στρατιωτική Ιστορία;</a:t>
            </a:r>
            <a:endParaRPr lang="el-GR" dirty="0"/>
          </a:p>
        </p:txBody>
      </p:sp>
      <p:sp>
        <p:nvSpPr>
          <p:cNvPr id="3" name="Θέση περιεχομένου 2">
            <a:extLst>
              <a:ext uri="{FF2B5EF4-FFF2-40B4-BE49-F238E27FC236}">
                <a16:creationId xmlns:a16="http://schemas.microsoft.com/office/drawing/2014/main" id="{3B3F5BA4-9EA4-029D-4D0A-F769C7BE8223}"/>
              </a:ext>
            </a:extLst>
          </p:cNvPr>
          <p:cNvSpPr>
            <a:spLocks noGrp="1"/>
          </p:cNvSpPr>
          <p:nvPr>
            <p:ph idx="1"/>
          </p:nvPr>
        </p:nvSpPr>
        <p:spPr>
          <a:xfrm>
            <a:off x="838200" y="2362200"/>
            <a:ext cx="7693025" cy="4114800"/>
          </a:xfrm>
        </p:spPr>
        <p:txBody>
          <a:bodyPr/>
          <a:lstStyle/>
          <a:p>
            <a:pPr marL="0" marR="0" lvl="0" indent="0" algn="l" defTabSz="914400" rtl="0" eaLnBrk="0" fontAlgn="base" latinLnBrk="0" hangingPunct="0">
              <a:lnSpc>
                <a:spcPct val="100000"/>
              </a:lnSpc>
              <a:spcBef>
                <a:spcPct val="20000"/>
              </a:spcBef>
              <a:spcAft>
                <a:spcPct val="0"/>
              </a:spcAft>
              <a:buClr>
                <a:srgbClr val="003366"/>
              </a:buClr>
              <a:buSzPct val="75000"/>
              <a:buFont typeface="Wingdings" panose="05000000000000000000" pitchFamily="2" charset="2"/>
              <a:buNone/>
              <a:tabLst/>
              <a:defRPr/>
            </a:pPr>
            <a:r>
              <a:rPr kumimoji="0" lang="el-GR" sz="2800" b="0" i="0" u="none" strike="noStrike" kern="1200" cap="none" spc="0" normalizeH="0" baseline="0" noProof="0" dirty="0">
                <a:ln>
                  <a:noFill/>
                </a:ln>
                <a:solidFill>
                  <a:srgbClr val="003366"/>
                </a:solidFill>
                <a:effectLst/>
                <a:uLnTx/>
                <a:uFillTx/>
                <a:latin typeface="Arial"/>
                <a:ea typeface="+mn-ea"/>
                <a:cs typeface="Arial"/>
              </a:rPr>
              <a:t>«Δεν είναι άρα ανάγκη κάθε πόλεμος να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εξικνήται</a:t>
            </a:r>
            <a:r>
              <a:rPr kumimoji="0" lang="el-GR" sz="2800" b="0" i="0" u="none" strike="noStrike" kern="1200" cap="none" spc="0" normalizeH="0" baseline="0" noProof="0" dirty="0">
                <a:ln>
                  <a:noFill/>
                </a:ln>
                <a:solidFill>
                  <a:srgbClr val="003366"/>
                </a:solidFill>
                <a:effectLst/>
                <a:uLnTx/>
                <a:uFillTx/>
                <a:latin typeface="Arial"/>
                <a:ea typeface="+mn-ea"/>
                <a:cs typeface="Arial"/>
              </a:rPr>
              <a:t> πάντοτε μέχρι καταστροφής ενός των εμπολέμων. Δυνάμεθα μάλιστα να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δεχθώμεν</a:t>
            </a:r>
            <a:r>
              <a:rPr kumimoji="0" lang="el-GR" sz="2800" b="0" i="0" u="none" strike="noStrike" kern="1200" cap="none" spc="0" normalizeH="0" baseline="0" noProof="0" dirty="0">
                <a:ln>
                  <a:noFill/>
                </a:ln>
                <a:solidFill>
                  <a:srgbClr val="003366"/>
                </a:solidFill>
                <a:effectLst/>
                <a:uLnTx/>
                <a:uFillTx/>
                <a:latin typeface="Arial"/>
                <a:ea typeface="+mn-ea"/>
                <a:cs typeface="Arial"/>
              </a:rPr>
              <a:t>, ότι, όταν τα κίνητρα και οι εντάσεις είναι πολύ ασθενείς, μία μικρά και ανεπαίσθητος εισέτι πιθανότητα έχει αφ’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εαυτής</a:t>
            </a:r>
            <a:r>
              <a:rPr kumimoji="0" lang="el-GR" sz="2800" b="0" i="0" u="none" strike="noStrike" kern="1200" cap="none" spc="0" normalizeH="0" baseline="0" noProof="0" dirty="0">
                <a:ln>
                  <a:noFill/>
                </a:ln>
                <a:solidFill>
                  <a:srgbClr val="003366"/>
                </a:solidFill>
                <a:effectLst/>
                <a:uLnTx/>
                <a:uFillTx/>
                <a:latin typeface="Arial"/>
                <a:ea typeface="+mn-ea"/>
                <a:cs typeface="Arial"/>
              </a:rPr>
              <a:t> την ικανότητα να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παρακινήση</a:t>
            </a:r>
            <a:r>
              <a:rPr kumimoji="0" lang="el-GR" sz="2800" b="0" i="0" u="none" strike="noStrike" kern="1200" cap="none" spc="0" normalizeH="0" baseline="0" noProof="0" dirty="0">
                <a:ln>
                  <a:noFill/>
                </a:ln>
                <a:solidFill>
                  <a:srgbClr val="003366"/>
                </a:solidFill>
                <a:effectLst/>
                <a:uLnTx/>
                <a:uFillTx/>
                <a:latin typeface="Arial"/>
                <a:ea typeface="+mn-ea"/>
                <a:cs typeface="Arial"/>
              </a:rPr>
              <a:t> εις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συνθηκολόγησιν</a:t>
            </a:r>
            <a:r>
              <a:rPr kumimoji="0" lang="el-GR" sz="2800" b="0" i="0" u="none" strike="noStrike" kern="1200" cap="none" spc="0" normalizeH="0" baseline="0" noProof="0" dirty="0">
                <a:ln>
                  <a:noFill/>
                </a:ln>
                <a:solidFill>
                  <a:srgbClr val="003366"/>
                </a:solidFill>
                <a:effectLst/>
                <a:uLnTx/>
                <a:uFillTx/>
                <a:latin typeface="Arial"/>
                <a:ea typeface="+mn-ea"/>
                <a:cs typeface="Arial"/>
              </a:rPr>
              <a:t> την </a:t>
            </a:r>
            <a:r>
              <a:rPr kumimoji="0" lang="el-GR" sz="2800" b="0" i="0" u="none" strike="noStrike" kern="1200" cap="none" spc="0" normalizeH="0" baseline="0" noProof="0" dirty="0" err="1">
                <a:ln>
                  <a:noFill/>
                </a:ln>
                <a:solidFill>
                  <a:srgbClr val="003366"/>
                </a:solidFill>
                <a:effectLst/>
                <a:uLnTx/>
                <a:uFillTx/>
                <a:latin typeface="Arial"/>
                <a:ea typeface="+mn-ea"/>
                <a:cs typeface="Arial"/>
              </a:rPr>
              <a:t>πλευράν</a:t>
            </a:r>
            <a:r>
              <a:rPr kumimoji="0" lang="el-GR" sz="2800" b="0" i="0" u="none" strike="noStrike" kern="1200" cap="none" spc="0" normalizeH="0" baseline="0" noProof="0" dirty="0">
                <a:ln>
                  <a:noFill/>
                </a:ln>
                <a:solidFill>
                  <a:srgbClr val="003366"/>
                </a:solidFill>
                <a:effectLst/>
                <a:uLnTx/>
                <a:uFillTx/>
                <a:latin typeface="Arial"/>
                <a:ea typeface="+mn-ea"/>
                <a:cs typeface="Arial"/>
              </a:rPr>
              <a:t> εκ</a:t>
            </a:r>
            <a:r>
              <a:rPr lang="el-GR" dirty="0" err="1">
                <a:solidFill>
                  <a:srgbClr val="003366"/>
                </a:solidFill>
                <a:latin typeface="Arial"/>
                <a:cs typeface="Arial"/>
              </a:rPr>
              <a:t>εί</a:t>
            </a:r>
            <a:r>
              <a:rPr kumimoji="0" lang="el-GR" sz="2800" b="0" i="0" u="none" strike="noStrike" kern="1200" cap="none" spc="0" normalizeH="0" baseline="0" noProof="0" dirty="0" err="1">
                <a:ln>
                  <a:noFill/>
                </a:ln>
                <a:solidFill>
                  <a:srgbClr val="003366"/>
                </a:solidFill>
                <a:effectLst/>
                <a:uLnTx/>
                <a:uFillTx/>
                <a:latin typeface="Arial"/>
                <a:ea typeface="+mn-ea"/>
                <a:cs typeface="Arial"/>
              </a:rPr>
              <a:t>νην</a:t>
            </a:r>
            <a:r>
              <a:rPr kumimoji="0" lang="el-GR" sz="2800" b="0" i="0" u="none" strike="noStrike" kern="1200" cap="none" spc="0" normalizeH="0" baseline="0" noProof="0" dirty="0">
                <a:ln>
                  <a:noFill/>
                </a:ln>
                <a:solidFill>
                  <a:srgbClr val="003366"/>
                </a:solidFill>
                <a:effectLst/>
                <a:uLnTx/>
                <a:uFillTx/>
                <a:latin typeface="Arial"/>
                <a:ea typeface="+mn-ea"/>
                <a:cs typeface="Arial"/>
              </a:rPr>
              <a:t>, εις την οποίαν δεν συμφέρει να συνεχίζεται ο πόλεμος» </a:t>
            </a:r>
            <a:r>
              <a:rPr kumimoji="0" lang="el-GR" sz="1800" b="0" i="0" u="none" strike="noStrike" kern="1200" cap="none" spc="0" normalizeH="0" baseline="0" noProof="0" dirty="0">
                <a:ln>
                  <a:noFill/>
                </a:ln>
                <a:solidFill>
                  <a:srgbClr val="003366"/>
                </a:solidFill>
                <a:effectLst/>
                <a:uLnTx/>
                <a:uFillTx/>
                <a:latin typeface="Arial"/>
                <a:ea typeface="+mn-ea"/>
                <a:cs typeface="Arial"/>
              </a:rPr>
              <a:t>(</a:t>
            </a:r>
            <a:r>
              <a:rPr kumimoji="0" lang="en-US" sz="1800" b="0" i="0" u="none" strike="noStrike" kern="1200" cap="none" spc="0" normalizeH="0" baseline="0" noProof="0" dirty="0">
                <a:ln>
                  <a:noFill/>
                </a:ln>
                <a:solidFill>
                  <a:srgbClr val="003366"/>
                </a:solidFill>
                <a:effectLst/>
                <a:uLnTx/>
                <a:uFillTx/>
                <a:latin typeface="Arial"/>
                <a:ea typeface="+mn-ea"/>
                <a:cs typeface="Arial"/>
              </a:rPr>
              <a:t>Clausewitz</a:t>
            </a:r>
            <a:r>
              <a:rPr kumimoji="0" lang="el-GR" sz="1800" b="0" i="0" u="none" strike="noStrike" kern="1200" cap="none" spc="0" normalizeH="0" baseline="0" noProof="0" dirty="0">
                <a:ln>
                  <a:noFill/>
                </a:ln>
                <a:solidFill>
                  <a:srgbClr val="003366"/>
                </a:solidFill>
                <a:effectLst/>
                <a:uLnTx/>
                <a:uFillTx/>
                <a:latin typeface="Arial"/>
                <a:ea typeface="+mn-ea"/>
                <a:cs typeface="Arial"/>
              </a:rPr>
              <a:t>, σ. 51)</a:t>
            </a:r>
          </a:p>
          <a:p>
            <a:endParaRPr lang="el-GR" dirty="0"/>
          </a:p>
        </p:txBody>
      </p:sp>
    </p:spTree>
    <p:extLst>
      <p:ext uri="{BB962C8B-B14F-4D97-AF65-F5344CB8AC3E}">
        <p14:creationId xmlns:p14="http://schemas.microsoft.com/office/powerpoint/2010/main" val="409238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A9A851-0489-B24B-9AFF-DC16D0C44AF2}"/>
              </a:ext>
            </a:extLst>
          </p:cNvPr>
          <p:cNvSpPr>
            <a:spLocks noGrp="1"/>
          </p:cNvSpPr>
          <p:nvPr>
            <p:ph type="title"/>
          </p:nvPr>
        </p:nvSpPr>
        <p:spPr/>
        <p:txBody>
          <a:bodyPr/>
          <a:lstStyle/>
          <a:p>
            <a:r>
              <a:rPr lang="el-GR" altLang="el-GR" dirty="0"/>
              <a:t>Τι είναι πόλεμος;</a:t>
            </a:r>
            <a:br>
              <a:rPr lang="el-GR" altLang="el-GR" dirty="0"/>
            </a:br>
            <a:endParaRPr lang="el-GR" dirty="0"/>
          </a:p>
        </p:txBody>
      </p:sp>
      <p:sp>
        <p:nvSpPr>
          <p:cNvPr id="3" name="Θέση περιεχομένου 2">
            <a:extLst>
              <a:ext uri="{FF2B5EF4-FFF2-40B4-BE49-F238E27FC236}">
                <a16:creationId xmlns:a16="http://schemas.microsoft.com/office/drawing/2014/main" id="{9B14BC06-5AA1-DA5F-F2A3-7221A426BA53}"/>
              </a:ext>
            </a:extLst>
          </p:cNvPr>
          <p:cNvSpPr>
            <a:spLocks noGrp="1"/>
          </p:cNvSpPr>
          <p:nvPr>
            <p:ph idx="1"/>
          </p:nvPr>
        </p:nvSpPr>
        <p:spPr/>
        <p:txBody>
          <a:bodyPr/>
          <a:lstStyle/>
          <a:p>
            <a:pPr marL="0" indent="0" algn="just">
              <a:buNone/>
            </a:pPr>
            <a:r>
              <a:rPr lang="el-GR" sz="2400" dirty="0"/>
              <a:t>«…υπάρχουν</a:t>
            </a:r>
            <a:r>
              <a:rPr lang="en-US" sz="2400" dirty="0"/>
              <a:t> </a:t>
            </a:r>
            <a:r>
              <a:rPr lang="el-GR" sz="2400" dirty="0" err="1"/>
              <a:t>πολλαί</a:t>
            </a:r>
            <a:r>
              <a:rPr lang="el-GR" sz="2400" dirty="0"/>
              <a:t> οδοί </a:t>
            </a:r>
            <a:r>
              <a:rPr lang="el-GR" sz="2400" dirty="0" err="1"/>
              <a:t>άγουσαι</a:t>
            </a:r>
            <a:r>
              <a:rPr lang="el-GR" sz="2400" dirty="0"/>
              <a:t> προς τον </a:t>
            </a:r>
            <a:r>
              <a:rPr lang="el-GR" sz="2400" dirty="0" err="1"/>
              <a:t>αντικειμενικόν</a:t>
            </a:r>
            <a:r>
              <a:rPr lang="el-GR" sz="2400" dirty="0"/>
              <a:t> </a:t>
            </a:r>
            <a:r>
              <a:rPr lang="el-GR" sz="2400" dirty="0" err="1"/>
              <a:t>σκοπόν</a:t>
            </a:r>
            <a:r>
              <a:rPr lang="el-GR" sz="2400" dirty="0"/>
              <a:t> μας κατά τον </a:t>
            </a:r>
            <a:r>
              <a:rPr lang="el-GR" sz="2400" dirty="0" err="1"/>
              <a:t>πόλεμον</a:t>
            </a:r>
            <a:r>
              <a:rPr lang="el-GR" sz="2400" dirty="0"/>
              <a:t>, ότι η ήττα του εχθρού δεν είναι αναγκαία εις πάσαν </a:t>
            </a:r>
            <a:r>
              <a:rPr lang="el-GR" sz="2400" dirty="0" err="1"/>
              <a:t>περίπτωσιν</a:t>
            </a:r>
            <a:r>
              <a:rPr lang="el-GR" sz="2400" dirty="0"/>
              <a:t>, ότι η καταστροφή των αντιπάλων ενόπλων δυνάμεων, η </a:t>
            </a:r>
            <a:r>
              <a:rPr lang="el-GR" sz="2400" dirty="0" err="1"/>
              <a:t>κατάκτησις</a:t>
            </a:r>
            <a:r>
              <a:rPr lang="el-GR" sz="2400" dirty="0"/>
              <a:t> των επαρχιών του εχθρού, η απλή κατοχή, η απλή εισβολή εις αυτάς, αι επιχειρήσεις αι </a:t>
            </a:r>
            <a:r>
              <a:rPr lang="el-GR" sz="2400" dirty="0" err="1"/>
              <a:t>αποβλέπουσαι</a:t>
            </a:r>
            <a:r>
              <a:rPr lang="el-GR" sz="2400" dirty="0"/>
              <a:t> αμέσως εις </a:t>
            </a:r>
            <a:r>
              <a:rPr lang="el-GR" sz="2400" dirty="0" err="1"/>
              <a:t>πολιτικάς</a:t>
            </a:r>
            <a:r>
              <a:rPr lang="el-GR" sz="2400" dirty="0"/>
              <a:t> σχέσεις και τέλος η παθητική αναμονή της φθοράς του εχθρού- πάντα ταύτα είναι μέσα…προς </a:t>
            </a:r>
            <a:r>
              <a:rPr lang="el-GR" sz="2400" dirty="0" err="1"/>
              <a:t>εκμηδενισμόν</a:t>
            </a:r>
            <a:r>
              <a:rPr lang="el-GR" sz="2400" dirty="0"/>
              <a:t> της θελήσεως του αντιπάλου» </a:t>
            </a:r>
            <a:r>
              <a:rPr lang="el-GR" sz="2000" dirty="0"/>
              <a:t>(</a:t>
            </a:r>
            <a:r>
              <a:rPr lang="en-US" altLang="el-GR" sz="2000" dirty="0"/>
              <a:t>Clausewitz</a:t>
            </a:r>
            <a:r>
              <a:rPr lang="el-GR" altLang="el-GR" sz="2000" dirty="0"/>
              <a:t>,</a:t>
            </a:r>
            <a:r>
              <a:rPr lang="en-US" altLang="el-GR" sz="2000" dirty="0"/>
              <a:t> </a:t>
            </a:r>
            <a:r>
              <a:rPr lang="el-GR" sz="2000" dirty="0"/>
              <a:t>σ. 56)</a:t>
            </a:r>
            <a:endParaRPr lang="el-GR" sz="2400" dirty="0"/>
          </a:p>
        </p:txBody>
      </p:sp>
    </p:spTree>
    <p:extLst>
      <p:ext uri="{BB962C8B-B14F-4D97-AF65-F5344CB8AC3E}">
        <p14:creationId xmlns:p14="http://schemas.microsoft.com/office/powerpoint/2010/main" val="223347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9A2167-1B9D-8B49-9C0D-012A191BCD0C}"/>
              </a:ext>
            </a:extLst>
          </p:cNvPr>
          <p:cNvSpPr>
            <a:spLocks noGrp="1"/>
          </p:cNvSpPr>
          <p:nvPr>
            <p:ph type="title"/>
          </p:nvPr>
        </p:nvSpPr>
        <p:spPr/>
        <p:txBody>
          <a:bodyPr/>
          <a:lstStyle/>
          <a:p>
            <a:r>
              <a:rPr lang="el-GR" altLang="el-GR" dirty="0"/>
              <a:t>Τι είναι πόλεμος;</a:t>
            </a:r>
            <a:br>
              <a:rPr lang="el-GR" altLang="el-GR" dirty="0"/>
            </a:br>
            <a:endParaRPr lang="el-GR" dirty="0"/>
          </a:p>
        </p:txBody>
      </p:sp>
      <p:sp>
        <p:nvSpPr>
          <p:cNvPr id="3" name="Θέση περιεχομένου 2">
            <a:extLst>
              <a:ext uri="{FF2B5EF4-FFF2-40B4-BE49-F238E27FC236}">
                <a16:creationId xmlns:a16="http://schemas.microsoft.com/office/drawing/2014/main" id="{DF0210DD-151F-8A12-772F-7DE4CF1C1627}"/>
              </a:ext>
            </a:extLst>
          </p:cNvPr>
          <p:cNvSpPr>
            <a:spLocks noGrp="1"/>
          </p:cNvSpPr>
          <p:nvPr>
            <p:ph idx="1"/>
          </p:nvPr>
        </p:nvSpPr>
        <p:spPr/>
        <p:txBody>
          <a:bodyPr/>
          <a:lstStyle/>
          <a:p>
            <a:pPr eaLnBrk="1" hangingPunct="1">
              <a:lnSpc>
                <a:spcPct val="90000"/>
              </a:lnSpc>
              <a:buNone/>
            </a:pPr>
            <a:r>
              <a:rPr lang="el-GR" altLang="el-GR" dirty="0"/>
              <a:t>Πολύπλοκο &amp; διαχρονικό φαινόμενο</a:t>
            </a:r>
          </a:p>
          <a:p>
            <a:pPr eaLnBrk="1" hangingPunct="1">
              <a:lnSpc>
                <a:spcPct val="90000"/>
              </a:lnSpc>
              <a:buNone/>
            </a:pPr>
            <a:r>
              <a:rPr lang="el-GR" altLang="el-GR" dirty="0"/>
              <a:t>που απαιτεί γνώση και</a:t>
            </a:r>
          </a:p>
          <a:p>
            <a:pPr eaLnBrk="1" hangingPunct="1">
              <a:lnSpc>
                <a:spcPct val="90000"/>
              </a:lnSpc>
              <a:buNone/>
            </a:pPr>
            <a:r>
              <a:rPr lang="el-GR" altLang="el-GR" dirty="0"/>
              <a:t>ευφυία          επιστημονική μελέτη</a:t>
            </a:r>
          </a:p>
          <a:p>
            <a:pPr eaLnBrk="1" hangingPunct="1">
              <a:lnSpc>
                <a:spcPct val="90000"/>
              </a:lnSpc>
              <a:buNone/>
            </a:pPr>
            <a:endParaRPr lang="el-GR" altLang="el-GR" i="1" dirty="0"/>
          </a:p>
          <a:p>
            <a:pPr eaLnBrk="1" hangingPunct="1">
              <a:lnSpc>
                <a:spcPct val="90000"/>
              </a:lnSpc>
              <a:buNone/>
            </a:pPr>
            <a:r>
              <a:rPr lang="el-GR" sz="2400" dirty="0">
                <a:effectLst>
                  <a:outerShdw blurRad="38100" dist="38100" dir="2700000" algn="tl">
                    <a:srgbClr val="C0C0C0"/>
                  </a:outerShdw>
                </a:effectLst>
              </a:rPr>
              <a:t>Στρατιωτική Ιστορία:</a:t>
            </a:r>
            <a:r>
              <a:rPr lang="el-GR" altLang="el-GR" sz="2400" dirty="0"/>
              <a:t> δυνατότητα να</a:t>
            </a:r>
          </a:p>
          <a:p>
            <a:pPr eaLnBrk="1" hangingPunct="1">
              <a:lnSpc>
                <a:spcPct val="90000"/>
              </a:lnSpc>
              <a:buNone/>
            </a:pPr>
            <a:r>
              <a:rPr lang="el-GR" altLang="el-GR" sz="2400" dirty="0"/>
              <a:t>«μάθουμε» για τον πόλεμο (χωρίς συμμετοχή σε αυτόν)</a:t>
            </a:r>
            <a:endParaRPr lang="en-US" altLang="el-GR" sz="2400" dirty="0"/>
          </a:p>
          <a:p>
            <a:endParaRPr lang="el-GR" dirty="0"/>
          </a:p>
        </p:txBody>
      </p:sp>
      <p:sp>
        <p:nvSpPr>
          <p:cNvPr id="4" name="Βέλος: Δεξιό 3">
            <a:extLst>
              <a:ext uri="{FF2B5EF4-FFF2-40B4-BE49-F238E27FC236}">
                <a16:creationId xmlns:a16="http://schemas.microsoft.com/office/drawing/2014/main" id="{3F4BA44B-B878-CBB7-519C-FB0CF88B5BC4}"/>
              </a:ext>
            </a:extLst>
          </p:cNvPr>
          <p:cNvSpPr/>
          <p:nvPr/>
        </p:nvSpPr>
        <p:spPr>
          <a:xfrm>
            <a:off x="2252816" y="3463413"/>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1344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8B31CC-63A2-337E-C36F-54CACEABA0EB}"/>
              </a:ext>
            </a:extLst>
          </p:cNvPr>
          <p:cNvSpPr>
            <a:spLocks noGrp="1"/>
          </p:cNvSpPr>
          <p:nvPr>
            <p:ph type="title"/>
          </p:nvPr>
        </p:nvSpPr>
        <p:spPr/>
        <p:txBody>
          <a:bodyPr/>
          <a:lstStyle/>
          <a:p>
            <a:r>
              <a:rPr lang="el-GR" b="0" dirty="0">
                <a:effectLst>
                  <a:outerShdw blurRad="38100" dist="38100" dir="2700000" algn="tl">
                    <a:srgbClr val="C0C0C0"/>
                  </a:outerShdw>
                </a:effectLst>
              </a:rPr>
              <a:t>Τι είναι η Στρατιωτική Ιστορία;</a:t>
            </a:r>
            <a:endParaRPr lang="el-GR" dirty="0"/>
          </a:p>
        </p:txBody>
      </p:sp>
      <p:sp>
        <p:nvSpPr>
          <p:cNvPr id="3" name="Θέση περιεχομένου 2">
            <a:extLst>
              <a:ext uri="{FF2B5EF4-FFF2-40B4-BE49-F238E27FC236}">
                <a16:creationId xmlns:a16="http://schemas.microsoft.com/office/drawing/2014/main" id="{E1D51E3D-1614-F0E5-E5BD-8FB47C3F36B7}"/>
              </a:ext>
            </a:extLst>
          </p:cNvPr>
          <p:cNvSpPr>
            <a:spLocks noGrp="1"/>
          </p:cNvSpPr>
          <p:nvPr>
            <p:ph idx="1"/>
          </p:nvPr>
        </p:nvSpPr>
        <p:spPr/>
        <p:txBody>
          <a:bodyPr/>
          <a:lstStyle/>
          <a:p>
            <a:pPr marL="0" indent="0">
              <a:buNone/>
            </a:pPr>
            <a:r>
              <a:rPr lang="el-GR" dirty="0"/>
              <a:t>«Μόνο ένα μέσον υπάρχει: ο αγών…Πάσα επομένως στρατιωτική δραστηριότης σχετίζεται αμέσως ή εμμέσως προς την </a:t>
            </a:r>
            <a:r>
              <a:rPr lang="el-GR" dirty="0" err="1"/>
              <a:t>μάχην</a:t>
            </a:r>
            <a:r>
              <a:rPr lang="el-GR" dirty="0"/>
              <a:t>. Ο στρατιώτης επιστρατεύεται, ενδύεται, εξοπλίζεται, κοιμάται, τρώγει, πίνει και βαδίζει, πάντα ταύτα μόνον δια να </a:t>
            </a:r>
            <a:r>
              <a:rPr lang="el-GR" dirty="0" err="1"/>
              <a:t>πολεμήση</a:t>
            </a:r>
            <a:r>
              <a:rPr lang="el-GR" dirty="0"/>
              <a:t> εις την </a:t>
            </a:r>
            <a:r>
              <a:rPr lang="el-GR" dirty="0" err="1"/>
              <a:t>κατάλληλον</a:t>
            </a:r>
            <a:r>
              <a:rPr lang="el-GR" dirty="0"/>
              <a:t> </a:t>
            </a:r>
            <a:r>
              <a:rPr lang="el-GR" dirty="0" err="1"/>
              <a:t>θέσιν</a:t>
            </a:r>
            <a:r>
              <a:rPr lang="el-GR" dirty="0"/>
              <a:t> κατά τον </a:t>
            </a:r>
            <a:r>
              <a:rPr lang="el-GR" dirty="0" err="1"/>
              <a:t>κατάλληλον</a:t>
            </a:r>
            <a:r>
              <a:rPr lang="el-GR" dirty="0"/>
              <a:t> </a:t>
            </a:r>
            <a:r>
              <a:rPr lang="el-GR" dirty="0" err="1"/>
              <a:t>χρόνον</a:t>
            </a:r>
            <a:r>
              <a:rPr lang="el-GR" dirty="0"/>
              <a:t>» </a:t>
            </a:r>
            <a:r>
              <a:rPr lang="el-GR" sz="2000" dirty="0"/>
              <a:t>(</a:t>
            </a:r>
            <a:r>
              <a:rPr lang="en-US" altLang="el-GR" sz="2000" dirty="0"/>
              <a:t>Clausewitz </a:t>
            </a:r>
            <a:r>
              <a:rPr lang="el-GR" sz="2000" dirty="0"/>
              <a:t>σ. 57-58)</a:t>
            </a:r>
            <a:endParaRPr lang="el-GR" dirty="0"/>
          </a:p>
        </p:txBody>
      </p:sp>
    </p:spTree>
    <p:extLst>
      <p:ext uri="{BB962C8B-B14F-4D97-AF65-F5344CB8AC3E}">
        <p14:creationId xmlns:p14="http://schemas.microsoft.com/office/powerpoint/2010/main" val="300299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4F7A51C-B329-F597-27A1-40FC3CD76B37}"/>
              </a:ext>
            </a:extLst>
          </p:cNvPr>
          <p:cNvSpPr>
            <a:spLocks noGrp="1"/>
          </p:cNvSpPr>
          <p:nvPr>
            <p:ph idx="1"/>
          </p:nvPr>
        </p:nvSpPr>
        <p:spPr>
          <a:xfrm>
            <a:off x="725487" y="1566862"/>
            <a:ext cx="7693025" cy="3724275"/>
          </a:xfrm>
        </p:spPr>
        <p:txBody>
          <a:bodyPr/>
          <a:lstStyle/>
          <a:p>
            <a:pPr marL="0" marR="0" lvl="0" indent="0" algn="just" defTabSz="914400" rtl="0" eaLnBrk="0" fontAlgn="base" latinLnBrk="0" hangingPunct="0">
              <a:lnSpc>
                <a:spcPct val="100000"/>
              </a:lnSpc>
              <a:spcBef>
                <a:spcPct val="20000"/>
              </a:spcBef>
              <a:spcAft>
                <a:spcPct val="0"/>
              </a:spcAft>
              <a:buClr>
                <a:srgbClr val="003366"/>
              </a:buClr>
              <a:buSzPct val="75000"/>
              <a:buNone/>
              <a:tabLst/>
              <a:defRPr/>
            </a:pPr>
            <a:r>
              <a:rPr kumimoji="0" lang="el-GR" sz="2800" b="1" i="0" u="none" strike="noStrike" kern="1200" cap="none" spc="0" normalizeH="0" baseline="0" noProof="0" dirty="0">
                <a:ln>
                  <a:noFill/>
                </a:ln>
                <a:solidFill>
                  <a:srgbClr val="003366"/>
                </a:solidFill>
                <a:effectLst/>
                <a:uLnTx/>
                <a:uFillTx/>
                <a:latin typeface="Arial"/>
                <a:ea typeface="+mn-ea"/>
                <a:cs typeface="Arial"/>
              </a:rPr>
              <a:t>Στρατιωτική Ιστορία είναι ο κλάδος της επιστήμης της Ιστορίας που ασχολείται με </a:t>
            </a:r>
            <a:r>
              <a:rPr lang="el-GR" b="1" dirty="0">
                <a:solidFill>
                  <a:srgbClr val="003366"/>
                </a:solidFill>
                <a:latin typeface="Arial"/>
                <a:cs typeface="Arial"/>
              </a:rPr>
              <a:t>τον πόλεμο και </a:t>
            </a:r>
            <a:r>
              <a:rPr kumimoji="0" lang="el-GR" sz="2800" b="1" i="0" u="none" strike="noStrike" kern="1200" cap="none" spc="0" normalizeH="0" baseline="0" noProof="0" dirty="0">
                <a:ln>
                  <a:noFill/>
                </a:ln>
                <a:solidFill>
                  <a:srgbClr val="003366"/>
                </a:solidFill>
                <a:effectLst/>
                <a:uLnTx/>
                <a:uFillTx/>
                <a:latin typeface="Arial"/>
                <a:ea typeface="+mn-ea"/>
                <a:cs typeface="Arial"/>
              </a:rPr>
              <a:t>την ιστορία της διεξαγωγής των πολεμικών επιχειρήσεων.</a:t>
            </a:r>
          </a:p>
          <a:p>
            <a:endParaRPr lang="el-GR" dirty="0"/>
          </a:p>
        </p:txBody>
      </p:sp>
    </p:spTree>
    <p:extLst>
      <p:ext uri="{BB962C8B-B14F-4D97-AF65-F5344CB8AC3E}">
        <p14:creationId xmlns:p14="http://schemas.microsoft.com/office/powerpoint/2010/main" val="106823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extLst>
              <a:ext uri="{FF2B5EF4-FFF2-40B4-BE49-F238E27FC236}">
                <a16:creationId xmlns:a16="http://schemas.microsoft.com/office/drawing/2014/main" id="{DDB0DFB5-3B51-E64E-C955-6B942DAE388B}"/>
              </a:ext>
            </a:extLst>
          </p:cNvPr>
          <p:cNvSpPr>
            <a:spLocks noGrp="1" noChangeArrowheads="1"/>
          </p:cNvSpPr>
          <p:nvPr>
            <p:ph type="title"/>
          </p:nvPr>
        </p:nvSpPr>
        <p:spPr/>
        <p:txBody>
          <a:bodyPr/>
          <a:lstStyle/>
          <a:p>
            <a:pPr eaLnBrk="1" hangingPunct="1">
              <a:defRPr/>
            </a:pPr>
            <a:r>
              <a:rPr lang="el-GR" dirty="0">
                <a:effectLst>
                  <a:outerShdw blurRad="38100" dist="38100" dir="2700000" algn="tl">
                    <a:srgbClr val="C0C0C0"/>
                  </a:outerShdw>
                </a:effectLst>
              </a:rPr>
              <a:t>Τι είναι η Στρατιωτική Ιστορία;</a:t>
            </a:r>
            <a:endParaRPr lang="en-US" dirty="0">
              <a:effectLst>
                <a:outerShdw blurRad="38100" dist="38100" dir="2700000" algn="tl">
                  <a:srgbClr val="C0C0C0"/>
                </a:outerShdw>
              </a:effectLst>
            </a:endParaRPr>
          </a:p>
        </p:txBody>
      </p:sp>
      <p:sp>
        <p:nvSpPr>
          <p:cNvPr id="16387" name="Rectangle 3">
            <a:extLst>
              <a:ext uri="{FF2B5EF4-FFF2-40B4-BE49-F238E27FC236}">
                <a16:creationId xmlns:a16="http://schemas.microsoft.com/office/drawing/2014/main" id="{C8FC91CF-B5A3-5C40-7D8D-A9D7F547DBF8}"/>
              </a:ext>
            </a:extLst>
          </p:cNvPr>
          <p:cNvSpPr>
            <a:spLocks noGrp="1" noChangeArrowheads="1"/>
          </p:cNvSpPr>
          <p:nvPr>
            <p:ph type="body" idx="1"/>
          </p:nvPr>
        </p:nvSpPr>
        <p:spPr/>
        <p:txBody>
          <a:bodyPr/>
          <a:lstStyle/>
          <a:p>
            <a:pPr eaLnBrk="1" hangingPunct="1"/>
            <a:r>
              <a:rPr lang="el-GR" altLang="el-GR" dirty="0"/>
              <a:t>Εκλαϊκευμένη (=ψυχαγωγία)</a:t>
            </a:r>
          </a:p>
          <a:p>
            <a:pPr eaLnBrk="1" hangingPunct="1"/>
            <a:r>
              <a:rPr lang="el-GR" altLang="el-GR" b="1" dirty="0"/>
              <a:t>Ακαδημαϊκή</a:t>
            </a:r>
            <a:r>
              <a:rPr lang="el-GR" altLang="el-GR" dirty="0"/>
              <a:t> (=έρευνα, επιστήμη, ακαδημαϊκή καριέρα)</a:t>
            </a:r>
          </a:p>
          <a:p>
            <a:pPr eaLnBrk="1" hangingPunct="1"/>
            <a:r>
              <a:rPr lang="el-GR" altLang="el-GR" b="1" dirty="0"/>
              <a:t>Απευθυνόμενη σε επαγγελματίες </a:t>
            </a:r>
            <a:r>
              <a:rPr lang="el-GR" altLang="el-GR" dirty="0"/>
              <a:t>(=διδάγματα)</a:t>
            </a:r>
          </a:p>
          <a:p>
            <a:pPr eaLnBrk="1" hangingPunct="1"/>
            <a:endParaRPr lang="en-US" alt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CEEEEE"/>
        </a:solidFill>
        <a:effectLst/>
      </p:bgPr>
    </p:bg>
    <p:spTree>
      <p:nvGrpSpPr>
        <p:cNvPr id="1" name=""/>
        <p:cNvGrpSpPr/>
        <p:nvPr/>
      </p:nvGrpSpPr>
      <p:grpSpPr>
        <a:xfrm>
          <a:off x="0" y="0"/>
          <a:ext cx="0" cy="0"/>
          <a:chOff x="0" y="0"/>
          <a:chExt cx="0" cy="0"/>
        </a:xfrm>
      </p:grpSpPr>
      <p:sp>
        <p:nvSpPr>
          <p:cNvPr id="12290" name="Θέση περιεχομένου 2">
            <a:extLst>
              <a:ext uri="{FF2B5EF4-FFF2-40B4-BE49-F238E27FC236}">
                <a16:creationId xmlns:a16="http://schemas.microsoft.com/office/drawing/2014/main" id="{9E324F1E-4045-565D-C4E8-6720A6B4436D}"/>
              </a:ext>
            </a:extLst>
          </p:cNvPr>
          <p:cNvSpPr>
            <a:spLocks noGrp="1" noChangeArrowheads="1"/>
          </p:cNvSpPr>
          <p:nvPr>
            <p:ph idx="1"/>
          </p:nvPr>
        </p:nvSpPr>
        <p:spPr>
          <a:xfrm>
            <a:off x="838200" y="381000"/>
            <a:ext cx="7693025" cy="4191000"/>
          </a:xfrm>
        </p:spPr>
        <p:txBody>
          <a:bodyPr/>
          <a:lstStyle/>
          <a:p>
            <a:pPr marL="0" indent="0">
              <a:buFont typeface="Wingdings" panose="05000000000000000000" pitchFamily="2" charset="2"/>
              <a:buNone/>
            </a:pPr>
            <a:r>
              <a:rPr lang="el-GR" altLang="el-GR"/>
              <a:t>«Αν αποκλειστεί η μελέτη του παρελθόντος, παραμένει μόνο η προσωπική εμπειρία,η αβάσιμη μαρτυρία και η διαίσθηση. Η στρατιωτική ιστορία μπορεί να είναι ένα ανεπαρκές εργαλείο πάνω στο οποίο θα βασιστούν οι διοικητές, αλλά καλύτερο από αυτό δεν έχει σχεδιαστεί ακόμα»</a:t>
            </a:r>
          </a:p>
          <a:p>
            <a:pPr marL="0" indent="0">
              <a:buFont typeface="Wingdings" panose="05000000000000000000" pitchFamily="2" charset="2"/>
              <a:buNone/>
            </a:pPr>
            <a:r>
              <a:rPr lang="el-GR" altLang="el-GR" sz="2400"/>
              <a:t>	Martin van Creveld, </a:t>
            </a:r>
            <a:r>
              <a:rPr lang="el-GR" altLang="el-GR" sz="2400" i="1"/>
              <a:t>Η διοίκηση στον πόλεμο</a:t>
            </a:r>
            <a:r>
              <a:rPr lang="el-GR" altLang="el-GR" sz="2400"/>
              <a:t>, 	μτφρ. Δ. Γεδεών, Αθήνα 2001, σ. 31.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EEEEE"/>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8298518-A7FA-A8D1-63DC-651B511B12CA}"/>
              </a:ext>
            </a:extLst>
          </p:cNvPr>
          <p:cNvSpPr>
            <a:spLocks noGrp="1"/>
          </p:cNvSpPr>
          <p:nvPr>
            <p:ph idx="1"/>
          </p:nvPr>
        </p:nvSpPr>
        <p:spPr>
          <a:xfrm>
            <a:off x="838200" y="762000"/>
            <a:ext cx="7693025" cy="3724275"/>
          </a:xfrm>
        </p:spPr>
        <p:txBody>
          <a:bodyPr/>
          <a:lstStyle/>
          <a:p>
            <a:pPr marL="0" indent="0">
              <a:buFont typeface="Wingdings" panose="05000000000000000000" pitchFamily="2" charset="2"/>
              <a:buNone/>
              <a:defRPr/>
            </a:pPr>
            <a:r>
              <a:rPr lang="el-GR" dirty="0"/>
              <a:t>«Η στρατιωτική Ιστορία δεν περιορίζεται εις </a:t>
            </a:r>
            <a:r>
              <a:rPr lang="el-GR" dirty="0" err="1"/>
              <a:t>ανάμνησιν</a:t>
            </a:r>
            <a:r>
              <a:rPr lang="el-GR" dirty="0"/>
              <a:t> του παρελθόντος, αλλά αποτελεί τον </a:t>
            </a:r>
            <a:r>
              <a:rPr lang="el-GR" dirty="0" err="1"/>
              <a:t>φάρον</a:t>
            </a:r>
            <a:r>
              <a:rPr lang="el-GR" dirty="0"/>
              <a:t> του μέλλοντος»</a:t>
            </a:r>
          </a:p>
          <a:p>
            <a:pPr marL="0" indent="0">
              <a:buFont typeface="Wingdings" panose="05000000000000000000" pitchFamily="2" charset="2"/>
              <a:buNone/>
              <a:defRPr/>
            </a:pPr>
            <a:endParaRPr lang="el-GR" sz="2400" dirty="0"/>
          </a:p>
          <a:p>
            <a:pPr marL="0" indent="0">
              <a:buFont typeface="Wingdings" panose="05000000000000000000" pitchFamily="2" charset="2"/>
              <a:buNone/>
              <a:defRPr/>
            </a:pPr>
            <a:r>
              <a:rPr lang="en-US" sz="2400" dirty="0"/>
              <a:t>		</a:t>
            </a:r>
            <a:r>
              <a:rPr lang="el-GR" sz="2400" dirty="0"/>
              <a:t>Δημήτριος </a:t>
            </a:r>
            <a:r>
              <a:rPr lang="el-GR" sz="2400" dirty="0" err="1"/>
              <a:t>Καθενιώτης</a:t>
            </a:r>
            <a:r>
              <a:rPr lang="el-GR" sz="2400" dirty="0"/>
              <a:t>, </a:t>
            </a:r>
            <a:r>
              <a:rPr lang="el-GR" sz="2400" i="1" dirty="0"/>
              <a:t>Αι </a:t>
            </a:r>
            <a:r>
              <a:rPr lang="el-GR" sz="2400" i="1" dirty="0" err="1"/>
              <a:t>κυριώτεραι</a:t>
            </a:r>
            <a:r>
              <a:rPr lang="el-GR" sz="2400" i="1" dirty="0"/>
              <a:t> </a:t>
            </a:r>
            <a:r>
              <a:rPr lang="en-US" sz="2400" i="1" dirty="0"/>
              <a:t>			</a:t>
            </a:r>
            <a:r>
              <a:rPr lang="el-GR" sz="2400" i="1" dirty="0" err="1"/>
              <a:t>στρατηγικαί</a:t>
            </a:r>
            <a:r>
              <a:rPr lang="el-GR" sz="2400" i="1" dirty="0"/>
              <a:t> φάσεις του πολέμου 1940-41. </a:t>
            </a:r>
            <a:r>
              <a:rPr lang="en-US" sz="2400" i="1" dirty="0"/>
              <a:t>		</a:t>
            </a:r>
            <a:r>
              <a:rPr lang="el-GR" sz="2400" i="1" dirty="0"/>
              <a:t>Μελέτη επιτελική</a:t>
            </a:r>
            <a:r>
              <a:rPr lang="el-GR" sz="2400" dirty="0"/>
              <a:t>, Αθήνα 1946, σ. 117</a:t>
            </a:r>
            <a:r>
              <a:rPr lang="en-US" sz="2400" dirty="0"/>
              <a:t>.</a:t>
            </a:r>
            <a:endParaRPr lang="el-GR" sz="2400" dirty="0"/>
          </a:p>
          <a:p>
            <a:pPr>
              <a:defRPr/>
            </a:pP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08060-8619-9CF0-2EBA-C8F125F493DD}"/>
              </a:ext>
            </a:extLst>
          </p:cNvPr>
          <p:cNvSpPr>
            <a:spLocks noGrp="1"/>
          </p:cNvSpPr>
          <p:nvPr>
            <p:ph type="title"/>
          </p:nvPr>
        </p:nvSpPr>
        <p:spPr/>
        <p:txBody>
          <a:bodyPr/>
          <a:lstStyle/>
          <a:p>
            <a:r>
              <a:rPr lang="el-GR" dirty="0">
                <a:effectLst>
                  <a:outerShdw blurRad="38100" dist="38100" dir="2700000" algn="tl">
                    <a:srgbClr val="C0C0C0"/>
                  </a:outerShdw>
                </a:effectLst>
              </a:rPr>
              <a:t>Τι είναι η Στρατιωτική Ιστορία;</a:t>
            </a:r>
            <a:endParaRPr lang="el-GR" dirty="0"/>
          </a:p>
        </p:txBody>
      </p:sp>
      <p:sp>
        <p:nvSpPr>
          <p:cNvPr id="3" name="Θέση περιεχομένου 2">
            <a:extLst>
              <a:ext uri="{FF2B5EF4-FFF2-40B4-BE49-F238E27FC236}">
                <a16:creationId xmlns:a16="http://schemas.microsoft.com/office/drawing/2014/main" id="{A575DCBF-F5DC-C0F1-1030-B3CE318B90D6}"/>
              </a:ext>
            </a:extLst>
          </p:cNvPr>
          <p:cNvSpPr>
            <a:spLocks noGrp="1"/>
          </p:cNvSpPr>
          <p:nvPr>
            <p:ph idx="1"/>
          </p:nvPr>
        </p:nvSpPr>
        <p:spPr/>
        <p:txBody>
          <a:bodyPr/>
          <a:lstStyle/>
          <a:p>
            <a:r>
              <a:rPr lang="el-GR" dirty="0"/>
              <a:t>Διάλογος του παρόντος (ή των ενδιαφερόντων του «σήμερα») με το παρελθόν</a:t>
            </a:r>
          </a:p>
          <a:p>
            <a:r>
              <a:rPr lang="el-GR" dirty="0"/>
              <a:t>Νέες ερωτήσεις – νέα αντικείμενα έρευνας – νέες οπτικές</a:t>
            </a:r>
          </a:p>
        </p:txBody>
      </p:sp>
    </p:spTree>
    <p:extLst>
      <p:ext uri="{BB962C8B-B14F-4D97-AF65-F5344CB8AC3E}">
        <p14:creationId xmlns:p14="http://schemas.microsoft.com/office/powerpoint/2010/main" val="260416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B4E0D101-7F6A-FC41-64AF-894462207B18}"/>
              </a:ext>
            </a:extLst>
          </p:cNvPr>
          <p:cNvSpPr>
            <a:spLocks noGrp="1" noChangeArrowheads="1"/>
          </p:cNvSpPr>
          <p:nvPr>
            <p:ph type="title"/>
          </p:nvPr>
        </p:nvSpPr>
        <p:spPr/>
        <p:txBody>
          <a:bodyPr/>
          <a:lstStyle/>
          <a:p>
            <a:pPr eaLnBrk="1" hangingPunct="1"/>
            <a:r>
              <a:rPr lang="el-GR" altLang="el-GR" dirty="0"/>
              <a:t>Ιστοριογραφία</a:t>
            </a:r>
            <a:endParaRPr lang="en-US" altLang="el-GR" dirty="0"/>
          </a:p>
        </p:txBody>
      </p:sp>
      <p:sp>
        <p:nvSpPr>
          <p:cNvPr id="17411" name="Rectangle 3">
            <a:extLst>
              <a:ext uri="{FF2B5EF4-FFF2-40B4-BE49-F238E27FC236}">
                <a16:creationId xmlns:a16="http://schemas.microsoft.com/office/drawing/2014/main" id="{BB4031A2-1243-7814-BB65-55815A0B6D8C}"/>
              </a:ext>
            </a:extLst>
          </p:cNvPr>
          <p:cNvSpPr>
            <a:spLocks noGrp="1" noChangeArrowheads="1"/>
          </p:cNvSpPr>
          <p:nvPr>
            <p:ph type="body" idx="1"/>
          </p:nvPr>
        </p:nvSpPr>
        <p:spPr/>
        <p:txBody>
          <a:bodyPr/>
          <a:lstStyle/>
          <a:p>
            <a:pPr eaLnBrk="1" hangingPunct="1"/>
            <a:r>
              <a:rPr lang="el-GR" altLang="el-GR" dirty="0"/>
              <a:t>Όμηρος </a:t>
            </a:r>
          </a:p>
          <a:p>
            <a:pPr eaLnBrk="1" hangingPunct="1"/>
            <a:r>
              <a:rPr lang="el-GR" altLang="el-GR" dirty="0"/>
              <a:t>Ηρόδοτος – Θουκυδίδης </a:t>
            </a:r>
          </a:p>
          <a:p>
            <a:pPr eaLnBrk="1" hangingPunct="1"/>
            <a:r>
              <a:rPr lang="el-GR" altLang="el-GR" dirty="0"/>
              <a:t>Ξενοφών</a:t>
            </a:r>
          </a:p>
          <a:p>
            <a:pPr eaLnBrk="1" hangingPunct="1"/>
            <a:endParaRPr lang="el-GR" altLang="el-GR" dirty="0"/>
          </a:p>
          <a:p>
            <a:pPr eaLnBrk="1" hangingPunct="1"/>
            <a:r>
              <a:rPr lang="el-GR" altLang="el-GR" dirty="0"/>
              <a:t>Εξελίσσεται σε ανεξάρτητο κλάδο της ιστορικής επιστήμης κατά τον 19ο αιώνα</a:t>
            </a:r>
            <a:endParaRPr lang="en-US" alt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956919EB-EC10-9DC2-01F8-C4DC2E9D21D0}"/>
              </a:ext>
            </a:extLst>
          </p:cNvPr>
          <p:cNvSpPr>
            <a:spLocks noGrp="1" noChangeArrowheads="1"/>
          </p:cNvSpPr>
          <p:nvPr>
            <p:ph type="title"/>
          </p:nvPr>
        </p:nvSpPr>
        <p:spPr/>
        <p:txBody>
          <a:bodyPr/>
          <a:lstStyle/>
          <a:p>
            <a:pPr eaLnBrk="1" hangingPunct="1">
              <a:defRPr/>
            </a:pPr>
            <a:r>
              <a:rPr lang="el-GR" sz="4400" b="0" dirty="0">
                <a:effectLst>
                  <a:outerShdw blurRad="38100" dist="38100" dir="2700000" algn="tl">
                    <a:srgbClr val="C0C0C0"/>
                  </a:outerShdw>
                </a:effectLst>
              </a:rPr>
              <a:t>	Ιππικό εναντίον</a:t>
            </a:r>
            <a:r>
              <a:rPr lang="en-US" sz="4400" b="0" dirty="0">
                <a:effectLst>
                  <a:outerShdw blurRad="38100" dist="38100" dir="2700000" algn="tl">
                    <a:srgbClr val="C0C0C0"/>
                  </a:outerShdw>
                </a:effectLst>
              </a:rPr>
              <a:t> </a:t>
            </a:r>
            <a:r>
              <a:rPr lang="el-GR" sz="4400" b="0" dirty="0">
                <a:effectLst>
                  <a:outerShdw blurRad="38100" dist="38100" dir="2700000" algn="tl">
                    <a:srgbClr val="C0C0C0"/>
                  </a:outerShdw>
                </a:effectLst>
              </a:rPr>
              <a:t>Πεζικού</a:t>
            </a:r>
            <a:endParaRPr lang="en-US" sz="4400" b="0" dirty="0">
              <a:effectLst>
                <a:outerShdw blurRad="38100" dist="38100" dir="2700000" algn="tl">
                  <a:srgbClr val="C0C0C0"/>
                </a:outerShdw>
              </a:effectLst>
            </a:endParaRPr>
          </a:p>
        </p:txBody>
      </p:sp>
      <p:pic>
        <p:nvPicPr>
          <p:cNvPr id="6147" name="Picture 5" descr="hoplite1qn6.jpg">
            <a:extLst>
              <a:ext uri="{FF2B5EF4-FFF2-40B4-BE49-F238E27FC236}">
                <a16:creationId xmlns:a16="http://schemas.microsoft.com/office/drawing/2014/main" id="{90C32086-366A-B0D9-5AE0-100D2C30F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1108"/>
            <a:ext cx="3251484" cy="295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D908373B-4D55-9D51-89B6-7137B5D1A8EB}"/>
              </a:ext>
            </a:extLst>
          </p:cNvPr>
          <p:cNvPicPr>
            <a:picLocks noChangeAspect="1"/>
          </p:cNvPicPr>
          <p:nvPr/>
        </p:nvPicPr>
        <p:blipFill>
          <a:blip r:embed="rId4"/>
          <a:stretch>
            <a:fillRect/>
          </a:stretch>
        </p:blipFill>
        <p:spPr>
          <a:xfrm>
            <a:off x="1742899" y="3733800"/>
            <a:ext cx="4049641" cy="2818287"/>
          </a:xfrm>
          <a:prstGeom prst="rect">
            <a:avLst/>
          </a:prstGeom>
        </p:spPr>
      </p:pic>
      <p:pic>
        <p:nvPicPr>
          <p:cNvPr id="3" name="Εικόνα 2">
            <a:extLst>
              <a:ext uri="{FF2B5EF4-FFF2-40B4-BE49-F238E27FC236}">
                <a16:creationId xmlns:a16="http://schemas.microsoft.com/office/drawing/2014/main" id="{CB7BCBC1-78F4-9106-2620-48D616CE1C22}"/>
              </a:ext>
            </a:extLst>
          </p:cNvPr>
          <p:cNvPicPr>
            <a:picLocks noChangeAspect="1"/>
          </p:cNvPicPr>
          <p:nvPr/>
        </p:nvPicPr>
        <p:blipFill>
          <a:blip r:embed="rId5"/>
          <a:stretch>
            <a:fillRect/>
          </a:stretch>
        </p:blipFill>
        <p:spPr>
          <a:xfrm>
            <a:off x="5715000" y="2613184"/>
            <a:ext cx="3301244" cy="41675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5D630D-E9B6-ED6F-DDF1-CED7E36C444A}"/>
              </a:ext>
            </a:extLst>
          </p:cNvPr>
          <p:cNvSpPr>
            <a:spLocks noGrp="1"/>
          </p:cNvSpPr>
          <p:nvPr>
            <p:ph type="title"/>
          </p:nvPr>
        </p:nvSpPr>
        <p:spPr/>
        <p:txBody>
          <a:bodyPr/>
          <a:lstStyle/>
          <a:p>
            <a:r>
              <a:rPr lang="el-GR" altLang="el-GR" dirty="0"/>
              <a:t>Ιστοριογραφία</a:t>
            </a:r>
            <a:endParaRPr lang="el-GR" dirty="0"/>
          </a:p>
        </p:txBody>
      </p:sp>
      <p:sp>
        <p:nvSpPr>
          <p:cNvPr id="3" name="Θέση περιεχομένου 2">
            <a:extLst>
              <a:ext uri="{FF2B5EF4-FFF2-40B4-BE49-F238E27FC236}">
                <a16:creationId xmlns:a16="http://schemas.microsoft.com/office/drawing/2014/main" id="{7D635EC0-A124-21A1-4937-AEFBE2306B4C}"/>
              </a:ext>
            </a:extLst>
          </p:cNvPr>
          <p:cNvSpPr>
            <a:spLocks noGrp="1"/>
          </p:cNvSpPr>
          <p:nvPr>
            <p:ph idx="1"/>
          </p:nvPr>
        </p:nvSpPr>
        <p:spPr/>
        <p:txBody>
          <a:bodyPr/>
          <a:lstStyle/>
          <a:p>
            <a:r>
              <a:rPr lang="el-GR" dirty="0"/>
              <a:t>Στρατιωτικές Σχολές</a:t>
            </a:r>
          </a:p>
          <a:p>
            <a:r>
              <a:rPr lang="el-GR" dirty="0"/>
              <a:t>Οργάνωση &amp; λειτουργία επιτελείων</a:t>
            </a:r>
          </a:p>
          <a:p>
            <a:pPr marL="0" indent="0">
              <a:buNone/>
            </a:pPr>
            <a:endParaRPr lang="el-GR" dirty="0"/>
          </a:p>
          <a:p>
            <a:pPr marL="0" indent="0">
              <a:buNone/>
            </a:pPr>
            <a:r>
              <a:rPr lang="el-GR" dirty="0"/>
              <a:t> </a:t>
            </a:r>
          </a:p>
        </p:txBody>
      </p:sp>
      <p:sp>
        <p:nvSpPr>
          <p:cNvPr id="4" name="Οβάλ 3">
            <a:extLst>
              <a:ext uri="{FF2B5EF4-FFF2-40B4-BE49-F238E27FC236}">
                <a16:creationId xmlns:a16="http://schemas.microsoft.com/office/drawing/2014/main" id="{BF58CAA6-2275-D16B-F594-BD022462CB2D}"/>
              </a:ext>
            </a:extLst>
          </p:cNvPr>
          <p:cNvSpPr/>
          <p:nvPr/>
        </p:nvSpPr>
        <p:spPr>
          <a:xfrm>
            <a:off x="870155" y="3657600"/>
            <a:ext cx="7007225" cy="2667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800" dirty="0"/>
              <a:t>Έγγραφες διαταγές = Αρχείο</a:t>
            </a:r>
          </a:p>
        </p:txBody>
      </p:sp>
    </p:spTree>
    <p:extLst>
      <p:ext uri="{BB962C8B-B14F-4D97-AF65-F5344CB8AC3E}">
        <p14:creationId xmlns:p14="http://schemas.microsoft.com/office/powerpoint/2010/main" val="2054293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928E76-DB7F-BBAE-2662-3F1607A98969}"/>
              </a:ext>
            </a:extLst>
          </p:cNvPr>
          <p:cNvSpPr>
            <a:spLocks noGrp="1"/>
          </p:cNvSpPr>
          <p:nvPr>
            <p:ph type="title"/>
          </p:nvPr>
        </p:nvSpPr>
        <p:spPr/>
        <p:txBody>
          <a:bodyPr/>
          <a:lstStyle/>
          <a:p>
            <a:r>
              <a:rPr lang="el-GR" altLang="el-GR" dirty="0"/>
              <a:t>Ιστοριογραφία</a:t>
            </a:r>
            <a:endParaRPr lang="el-GR" dirty="0"/>
          </a:p>
        </p:txBody>
      </p:sp>
      <p:sp>
        <p:nvSpPr>
          <p:cNvPr id="3" name="Θέση περιεχομένου 2">
            <a:extLst>
              <a:ext uri="{FF2B5EF4-FFF2-40B4-BE49-F238E27FC236}">
                <a16:creationId xmlns:a16="http://schemas.microsoft.com/office/drawing/2014/main" id="{0BD92078-B455-F583-A1F1-460E47A9F492}"/>
              </a:ext>
            </a:extLst>
          </p:cNvPr>
          <p:cNvSpPr>
            <a:spLocks noGrp="1"/>
          </p:cNvSpPr>
          <p:nvPr>
            <p:ph idx="1"/>
          </p:nvPr>
        </p:nvSpPr>
        <p:spPr/>
        <p:txBody>
          <a:bodyPr/>
          <a:lstStyle/>
          <a:p>
            <a:r>
              <a:rPr lang="el-GR" dirty="0"/>
              <a:t>Το πρωσικό επιτελείο εκδίδει την πρώτη «επίσημη» πολεμική ιστορία</a:t>
            </a:r>
          </a:p>
          <a:p>
            <a:r>
              <a:rPr lang="en-US" dirty="0"/>
              <a:t>Hans Delbrück</a:t>
            </a:r>
            <a:r>
              <a:rPr lang="el-GR" dirty="0"/>
              <a:t>: ο πατέρας της ακαδημαϊκής στρατιωτικής ιστορίας</a:t>
            </a:r>
          </a:p>
          <a:p>
            <a:r>
              <a:rPr lang="en-US" dirty="0"/>
              <a:t>Sir Edward Creasy: </a:t>
            </a:r>
            <a:r>
              <a:rPr lang="el-GR" dirty="0"/>
              <a:t>η αποφασιστική μάχη</a:t>
            </a:r>
          </a:p>
          <a:p>
            <a:r>
              <a:rPr lang="en-US" dirty="0"/>
              <a:t>1918-</a:t>
            </a:r>
            <a:r>
              <a:rPr lang="el-GR" dirty="0"/>
              <a:t>δεκαετία </a:t>
            </a:r>
            <a:r>
              <a:rPr lang="en-US" dirty="0"/>
              <a:t>195</a:t>
            </a:r>
            <a:r>
              <a:rPr lang="el-GR" dirty="0"/>
              <a:t>0: η ακαδημαϊκή Στρατιωτική Ιστορία στο περιθώριο</a:t>
            </a:r>
            <a:endParaRPr lang="en-US" dirty="0"/>
          </a:p>
          <a:p>
            <a:endParaRPr lang="el-GR" dirty="0"/>
          </a:p>
        </p:txBody>
      </p:sp>
    </p:spTree>
    <p:extLst>
      <p:ext uri="{BB962C8B-B14F-4D97-AF65-F5344CB8AC3E}">
        <p14:creationId xmlns:p14="http://schemas.microsoft.com/office/powerpoint/2010/main" val="2696314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FEE049-7CCE-3AAF-7BE4-83BBB86E698A}"/>
              </a:ext>
            </a:extLst>
          </p:cNvPr>
          <p:cNvSpPr>
            <a:spLocks noGrp="1"/>
          </p:cNvSpPr>
          <p:nvPr>
            <p:ph type="title"/>
          </p:nvPr>
        </p:nvSpPr>
        <p:spPr/>
        <p:txBody>
          <a:bodyPr/>
          <a:lstStyle/>
          <a:p>
            <a:r>
              <a:rPr lang="el-GR" altLang="el-GR" dirty="0"/>
              <a:t>Ιστοριογραφία</a:t>
            </a:r>
            <a:endParaRPr lang="el-GR" dirty="0"/>
          </a:p>
        </p:txBody>
      </p:sp>
      <p:sp>
        <p:nvSpPr>
          <p:cNvPr id="3" name="Θέση περιεχομένου 2">
            <a:extLst>
              <a:ext uri="{FF2B5EF4-FFF2-40B4-BE49-F238E27FC236}">
                <a16:creationId xmlns:a16="http://schemas.microsoft.com/office/drawing/2014/main" id="{88475053-7AF7-3623-EA34-02CFE2D157B3}"/>
              </a:ext>
            </a:extLst>
          </p:cNvPr>
          <p:cNvSpPr>
            <a:spLocks noGrp="1"/>
          </p:cNvSpPr>
          <p:nvPr>
            <p:ph idx="1"/>
          </p:nvPr>
        </p:nvSpPr>
        <p:spPr/>
        <p:txBody>
          <a:bodyPr/>
          <a:lstStyle/>
          <a:p>
            <a:r>
              <a:rPr lang="el-GR" dirty="0"/>
              <a:t>Το ενδιαφέρον για την κοινωνική ιστορία μετά το 1960 ανανέωσε το ενδιαφέρον και για την στρατιωτική ιστορία        Κοινωνία &amp; Πόλεμος</a:t>
            </a:r>
          </a:p>
          <a:p>
            <a:endParaRPr lang="el-GR" dirty="0"/>
          </a:p>
        </p:txBody>
      </p:sp>
      <p:sp>
        <p:nvSpPr>
          <p:cNvPr id="4" name="Βέλος: Δεξιό 3">
            <a:extLst>
              <a:ext uri="{FF2B5EF4-FFF2-40B4-BE49-F238E27FC236}">
                <a16:creationId xmlns:a16="http://schemas.microsoft.com/office/drawing/2014/main" id="{E24813F2-5906-4096-4405-D0AD1FB260DA}"/>
              </a:ext>
            </a:extLst>
          </p:cNvPr>
          <p:cNvSpPr/>
          <p:nvPr/>
        </p:nvSpPr>
        <p:spPr>
          <a:xfrm>
            <a:off x="4345654" y="3238500"/>
            <a:ext cx="757492" cy="3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AF6DE332-9664-52F1-2B5F-AE3BEC37C6B9}"/>
              </a:ext>
            </a:extLst>
          </p:cNvPr>
          <p:cNvSpPr/>
          <p:nvPr/>
        </p:nvSpPr>
        <p:spPr>
          <a:xfrm>
            <a:off x="1181099" y="3876675"/>
            <a:ext cx="7007225" cy="2667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l-GR" sz="4800" b="1" dirty="0"/>
              <a:t>Νέα Στρατιωτική Ιστορία</a:t>
            </a:r>
          </a:p>
        </p:txBody>
      </p:sp>
    </p:spTree>
    <p:extLst>
      <p:ext uri="{BB962C8B-B14F-4D97-AF65-F5344CB8AC3E}">
        <p14:creationId xmlns:p14="http://schemas.microsoft.com/office/powerpoint/2010/main" val="1978514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D5B5CF-B492-7DF4-9D46-EA912688AE82}"/>
              </a:ext>
            </a:extLst>
          </p:cNvPr>
          <p:cNvSpPr>
            <a:spLocks noGrp="1"/>
          </p:cNvSpPr>
          <p:nvPr>
            <p:ph type="title"/>
          </p:nvPr>
        </p:nvSpPr>
        <p:spPr/>
        <p:txBody>
          <a:bodyPr/>
          <a:lstStyle/>
          <a:p>
            <a:r>
              <a:rPr lang="el-GR" altLang="el-GR" dirty="0"/>
              <a:t>Ιστοριογραφία</a:t>
            </a:r>
            <a:endParaRPr lang="el-GR" dirty="0"/>
          </a:p>
        </p:txBody>
      </p:sp>
      <p:sp>
        <p:nvSpPr>
          <p:cNvPr id="3" name="Θέση περιεχομένου 2">
            <a:extLst>
              <a:ext uri="{FF2B5EF4-FFF2-40B4-BE49-F238E27FC236}">
                <a16:creationId xmlns:a16="http://schemas.microsoft.com/office/drawing/2014/main" id="{E4E3AFAD-0264-5F0C-21C9-9AE23BD62F0C}"/>
              </a:ext>
            </a:extLst>
          </p:cNvPr>
          <p:cNvSpPr>
            <a:spLocks noGrp="1"/>
          </p:cNvSpPr>
          <p:nvPr>
            <p:ph idx="1"/>
          </p:nvPr>
        </p:nvSpPr>
        <p:spPr>
          <a:xfrm>
            <a:off x="838201" y="2362200"/>
            <a:ext cx="5562600" cy="4495800"/>
          </a:xfrm>
        </p:spPr>
        <p:txBody>
          <a:bodyPr/>
          <a:lstStyle/>
          <a:p>
            <a:pPr marL="0" indent="0">
              <a:buNone/>
            </a:pPr>
            <a:r>
              <a:rPr lang="en-US" dirty="0"/>
              <a:t>John Keegan, </a:t>
            </a:r>
            <a:r>
              <a:rPr lang="en-US" i="1" dirty="0"/>
              <a:t>The Face of Battle</a:t>
            </a:r>
            <a:r>
              <a:rPr lang="en-US" dirty="0"/>
              <a:t>, Viking Press, New York 1976</a:t>
            </a:r>
            <a:endParaRPr lang="el-GR" dirty="0"/>
          </a:p>
          <a:p>
            <a:pPr marL="0" indent="0">
              <a:buNone/>
            </a:pPr>
            <a:endParaRPr lang="en-US" dirty="0"/>
          </a:p>
          <a:p>
            <a:pPr marL="0" indent="0">
              <a:buNone/>
            </a:pPr>
            <a:r>
              <a:rPr lang="el-GR" dirty="0">
                <a:solidFill>
                  <a:srgbClr val="FFC000"/>
                </a:solidFill>
              </a:rPr>
              <a:t>Εξετάζοντας τον πόλεμο «από τα κάτω»</a:t>
            </a:r>
            <a:endParaRPr lang="el-GR" dirty="0"/>
          </a:p>
          <a:p>
            <a:pPr marL="0" indent="0">
              <a:buNone/>
            </a:pPr>
            <a:endParaRPr lang="el-GR" dirty="0"/>
          </a:p>
        </p:txBody>
      </p:sp>
      <p:pic>
        <p:nvPicPr>
          <p:cNvPr id="4" name="Εικόνα 3">
            <a:extLst>
              <a:ext uri="{FF2B5EF4-FFF2-40B4-BE49-F238E27FC236}">
                <a16:creationId xmlns:a16="http://schemas.microsoft.com/office/drawing/2014/main" id="{166624AA-A2EE-FAB3-B083-744941CE6113}"/>
              </a:ext>
            </a:extLst>
          </p:cNvPr>
          <p:cNvPicPr>
            <a:picLocks noChangeAspect="1"/>
          </p:cNvPicPr>
          <p:nvPr/>
        </p:nvPicPr>
        <p:blipFill>
          <a:blip r:embed="rId3"/>
          <a:stretch>
            <a:fillRect/>
          </a:stretch>
        </p:blipFill>
        <p:spPr>
          <a:xfrm>
            <a:off x="6422924" y="2389239"/>
            <a:ext cx="2381250" cy="3771900"/>
          </a:xfrm>
          <a:prstGeom prst="rect">
            <a:avLst/>
          </a:prstGeom>
        </p:spPr>
      </p:pic>
    </p:spTree>
    <p:extLst>
      <p:ext uri="{BB962C8B-B14F-4D97-AF65-F5344CB8AC3E}">
        <p14:creationId xmlns:p14="http://schemas.microsoft.com/office/powerpoint/2010/main" val="193973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4FB3D8D-A9C0-9A66-35B4-E618904A3EF8}"/>
              </a:ext>
            </a:extLst>
          </p:cNvPr>
          <p:cNvPicPr>
            <a:picLocks noChangeAspect="1"/>
          </p:cNvPicPr>
          <p:nvPr/>
        </p:nvPicPr>
        <p:blipFill>
          <a:blip r:embed="rId2"/>
          <a:stretch>
            <a:fillRect/>
          </a:stretch>
        </p:blipFill>
        <p:spPr>
          <a:xfrm>
            <a:off x="5769692" y="2514600"/>
            <a:ext cx="3374308" cy="3374308"/>
          </a:xfrm>
          <a:prstGeom prst="rect">
            <a:avLst/>
          </a:prstGeom>
        </p:spPr>
      </p:pic>
      <p:sp>
        <p:nvSpPr>
          <p:cNvPr id="2" name="Τίτλος 1">
            <a:extLst>
              <a:ext uri="{FF2B5EF4-FFF2-40B4-BE49-F238E27FC236}">
                <a16:creationId xmlns:a16="http://schemas.microsoft.com/office/drawing/2014/main" id="{BE2B5D98-5136-F641-80D1-8DA7486C2A24}"/>
              </a:ext>
            </a:extLst>
          </p:cNvPr>
          <p:cNvSpPr>
            <a:spLocks noGrp="1"/>
          </p:cNvSpPr>
          <p:nvPr>
            <p:ph type="title"/>
          </p:nvPr>
        </p:nvSpPr>
        <p:spPr/>
        <p:txBody>
          <a:bodyPr/>
          <a:lstStyle/>
          <a:p>
            <a:r>
              <a:rPr lang="el-GR" altLang="el-GR" dirty="0"/>
              <a:t>Ιστοριογραφία</a:t>
            </a:r>
            <a:endParaRPr lang="el-GR" dirty="0"/>
          </a:p>
        </p:txBody>
      </p:sp>
      <p:sp>
        <p:nvSpPr>
          <p:cNvPr id="3" name="Θέση περιεχομένου 2">
            <a:extLst>
              <a:ext uri="{FF2B5EF4-FFF2-40B4-BE49-F238E27FC236}">
                <a16:creationId xmlns:a16="http://schemas.microsoft.com/office/drawing/2014/main" id="{8535B5D5-BCDF-7C93-B81F-0DCE3067C187}"/>
              </a:ext>
            </a:extLst>
          </p:cNvPr>
          <p:cNvSpPr>
            <a:spLocks noGrp="1"/>
          </p:cNvSpPr>
          <p:nvPr>
            <p:ph idx="1"/>
          </p:nvPr>
        </p:nvSpPr>
        <p:spPr>
          <a:xfrm>
            <a:off x="685800" y="2362200"/>
            <a:ext cx="5867399" cy="4191000"/>
          </a:xfrm>
        </p:spPr>
        <p:txBody>
          <a:bodyPr/>
          <a:lstStyle/>
          <a:p>
            <a:pPr marL="0" indent="0">
              <a:buNone/>
            </a:pPr>
            <a:r>
              <a:rPr lang="en-US" dirty="0"/>
              <a:t>Geoffrey Parker, </a:t>
            </a:r>
            <a:r>
              <a:rPr lang="en-US" i="1" dirty="0"/>
              <a:t>The Military Revolution : Military Innovation and the Rise of the West, 1500-1800, Cambridge University Press, Cambridge, </a:t>
            </a:r>
            <a:r>
              <a:rPr lang="en-US" dirty="0"/>
              <a:t>1988.</a:t>
            </a:r>
            <a:r>
              <a:rPr lang="el-GR" dirty="0"/>
              <a:t> [</a:t>
            </a:r>
            <a:r>
              <a:rPr lang="en-US" sz="1800" dirty="0">
                <a:hlinkClick r:id="rId3"/>
              </a:rPr>
              <a:t>https://archive.org/details/militaryrevoluti00geof_0/page/n7/mode/2up</a:t>
            </a:r>
            <a:r>
              <a:rPr lang="el-GR" sz="1800" dirty="0"/>
              <a:t>]</a:t>
            </a:r>
            <a:endParaRPr lang="en-US" sz="1800" dirty="0"/>
          </a:p>
          <a:p>
            <a:pPr marL="0" indent="0">
              <a:buNone/>
            </a:pPr>
            <a:r>
              <a:rPr lang="el-GR" dirty="0">
                <a:solidFill>
                  <a:srgbClr val="FFC000"/>
                </a:solidFill>
              </a:rPr>
              <a:t>«Επανάσταση στα στρατιωτικά ζητήματα»</a:t>
            </a:r>
          </a:p>
          <a:p>
            <a:endParaRPr lang="el-GR" dirty="0"/>
          </a:p>
        </p:txBody>
      </p:sp>
    </p:spTree>
    <p:extLst>
      <p:ext uri="{BB962C8B-B14F-4D97-AF65-F5344CB8AC3E}">
        <p14:creationId xmlns:p14="http://schemas.microsoft.com/office/powerpoint/2010/main" val="3579879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EBCC36-0943-7D39-FA94-9B0073D1CB03}"/>
              </a:ext>
            </a:extLst>
          </p:cNvPr>
          <p:cNvSpPr>
            <a:spLocks noGrp="1"/>
          </p:cNvSpPr>
          <p:nvPr>
            <p:ph type="title"/>
          </p:nvPr>
        </p:nvSpPr>
        <p:spPr/>
        <p:txBody>
          <a:bodyPr/>
          <a:lstStyle/>
          <a:p>
            <a:r>
              <a:rPr lang="en-US" dirty="0"/>
              <a:t>Revolution in Military Affairs (RMA)</a:t>
            </a:r>
            <a:endParaRPr lang="el-GR" dirty="0"/>
          </a:p>
        </p:txBody>
      </p:sp>
      <p:sp>
        <p:nvSpPr>
          <p:cNvPr id="3" name="Θέση περιεχομένου 2">
            <a:extLst>
              <a:ext uri="{FF2B5EF4-FFF2-40B4-BE49-F238E27FC236}">
                <a16:creationId xmlns:a16="http://schemas.microsoft.com/office/drawing/2014/main" id="{5621B3A1-AC4B-E40A-D13E-4E616D784956}"/>
              </a:ext>
            </a:extLst>
          </p:cNvPr>
          <p:cNvSpPr>
            <a:spLocks noGrp="1"/>
          </p:cNvSpPr>
          <p:nvPr>
            <p:ph idx="1"/>
          </p:nvPr>
        </p:nvSpPr>
        <p:spPr/>
        <p:txBody>
          <a:bodyPr/>
          <a:lstStyle/>
          <a:p>
            <a:r>
              <a:rPr lang="el-GR" dirty="0"/>
              <a:t>«Επανάσταση του Πεζικού»</a:t>
            </a:r>
          </a:p>
          <a:p>
            <a:r>
              <a:rPr lang="el-GR" dirty="0"/>
              <a:t>Α΄ ΠΠ «Επανάσταση της ισχύος του πυρός»</a:t>
            </a:r>
          </a:p>
          <a:p>
            <a:r>
              <a:rPr lang="el-GR" dirty="0"/>
              <a:t>Β΄ ΠΠ «Επανάσταση του ελιγμού»</a:t>
            </a:r>
            <a:endParaRPr lang="en-US" dirty="0"/>
          </a:p>
          <a:p>
            <a:endParaRPr lang="en-US" dirty="0"/>
          </a:p>
          <a:p>
            <a:pPr marL="0" indent="0">
              <a:buNone/>
            </a:pPr>
            <a:r>
              <a:rPr lang="en-US" dirty="0"/>
              <a:t>Revolution </a:t>
            </a:r>
            <a:r>
              <a:rPr lang="el-GR" dirty="0"/>
              <a:t>ή </a:t>
            </a:r>
            <a:r>
              <a:rPr lang="en-US" dirty="0"/>
              <a:t>Evolution?</a:t>
            </a:r>
            <a:endParaRPr lang="el-GR" dirty="0"/>
          </a:p>
        </p:txBody>
      </p:sp>
    </p:spTree>
    <p:extLst>
      <p:ext uri="{BB962C8B-B14F-4D97-AF65-F5344CB8AC3E}">
        <p14:creationId xmlns:p14="http://schemas.microsoft.com/office/powerpoint/2010/main" val="2480851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CF65A1F3-007B-925D-80A9-1838B0CA53C5}"/>
              </a:ext>
            </a:extLst>
          </p:cNvPr>
          <p:cNvSpPr>
            <a:spLocks noGrp="1" noChangeArrowheads="1"/>
          </p:cNvSpPr>
          <p:nvPr>
            <p:ph type="title"/>
          </p:nvPr>
        </p:nvSpPr>
        <p:spPr/>
        <p:txBody>
          <a:bodyPr/>
          <a:lstStyle/>
          <a:p>
            <a:pPr eaLnBrk="1" hangingPunct="1">
              <a:defRPr/>
            </a:pPr>
            <a:r>
              <a:rPr lang="el-GR" b="0" dirty="0">
                <a:effectLst>
                  <a:outerShdw blurRad="38100" dist="38100" dir="2700000" algn="tl">
                    <a:srgbClr val="C0C0C0"/>
                  </a:outerShdw>
                </a:effectLst>
              </a:rPr>
              <a:t>Τι είναι η Στρατιωτική Ιστορία;</a:t>
            </a:r>
            <a:endParaRPr lang="en-US" b="0" dirty="0">
              <a:effectLst>
                <a:outerShdw blurRad="38100" dist="38100" dir="2700000" algn="tl">
                  <a:srgbClr val="C0C0C0"/>
                </a:outerShdw>
              </a:effectLst>
            </a:endParaRPr>
          </a:p>
        </p:txBody>
      </p:sp>
      <p:sp>
        <p:nvSpPr>
          <p:cNvPr id="14339" name="Rectangle 3">
            <a:extLst>
              <a:ext uri="{FF2B5EF4-FFF2-40B4-BE49-F238E27FC236}">
                <a16:creationId xmlns:a16="http://schemas.microsoft.com/office/drawing/2014/main" id="{E5349F63-A4C6-EC2B-2701-81D9C904B384}"/>
              </a:ext>
            </a:extLst>
          </p:cNvPr>
          <p:cNvSpPr>
            <a:spLocks noGrp="1" noChangeArrowheads="1"/>
          </p:cNvSpPr>
          <p:nvPr>
            <p:ph type="body" sz="half" idx="1"/>
          </p:nvPr>
        </p:nvSpPr>
        <p:spPr>
          <a:xfrm>
            <a:off x="838200" y="2362200"/>
            <a:ext cx="4800600" cy="4114800"/>
          </a:xfrm>
        </p:spPr>
        <p:txBody>
          <a:bodyPr/>
          <a:lstStyle/>
          <a:p>
            <a:pPr marL="0" lvl="0" indent="0" algn="just">
              <a:buClr>
                <a:srgbClr val="003366"/>
              </a:buClr>
              <a:buNone/>
              <a:defRPr/>
            </a:pPr>
            <a:r>
              <a:rPr lang="el-GR" sz="2400" b="1" dirty="0">
                <a:solidFill>
                  <a:srgbClr val="003366"/>
                </a:solidFill>
              </a:rPr>
              <a:t>Στρατιωτική Ιστορία είναι ο κλάδος της επιστήμης της Ιστορίας που ασχολείται με τον πόλεμο και την ιστορία της διεξαγωγής των πολεμικών επιχειρήσεων.</a:t>
            </a:r>
          </a:p>
          <a:p>
            <a:pPr marL="0" indent="0" eaLnBrk="1" hangingPunct="1">
              <a:buNone/>
            </a:pPr>
            <a:r>
              <a:rPr lang="el-GR" altLang="el-GR" sz="2400" dirty="0"/>
              <a:t>Εξετάζει εκστρατείες, μάχες, πολιορκίες, την τέχνη του πολέμου, γενικότερα στρατιωτικές επιχειρήσεις</a:t>
            </a:r>
          </a:p>
          <a:p>
            <a:pPr eaLnBrk="1" hangingPunct="1"/>
            <a:endParaRPr lang="el-GR" altLang="el-GR" sz="2400" dirty="0"/>
          </a:p>
        </p:txBody>
      </p:sp>
      <p:pic>
        <p:nvPicPr>
          <p:cNvPr id="14340" name="Picture 9" descr="spaceout">
            <a:extLst>
              <a:ext uri="{FF2B5EF4-FFF2-40B4-BE49-F238E27FC236}">
                <a16:creationId xmlns:a16="http://schemas.microsoft.com/office/drawing/2014/main" id="{1FF2F125-DEA0-7543-680E-9E7835468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1" descr="spaceout">
            <a:extLst>
              <a:ext uri="{FF2B5EF4-FFF2-40B4-BE49-F238E27FC236}">
                <a16:creationId xmlns:a16="http://schemas.microsoft.com/office/drawing/2014/main" id="{2453CE20-ADEC-F6B1-73DD-26AFDEC55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3" descr="spaceout">
            <a:extLst>
              <a:ext uri="{FF2B5EF4-FFF2-40B4-BE49-F238E27FC236}">
                <a16:creationId xmlns:a16="http://schemas.microsoft.com/office/drawing/2014/main" id="{24221BF6-6D05-7B88-C5E0-F436D99F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8" descr="spaceout">
            <a:extLst>
              <a:ext uri="{FF2B5EF4-FFF2-40B4-BE49-F238E27FC236}">
                <a16:creationId xmlns:a16="http://schemas.microsoft.com/office/drawing/2014/main" id="{9493234F-DEB6-3AB4-E69E-787E7EDA2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0" descr="4425832507_94f9c4f11d">
            <a:extLst>
              <a:ext uri="{FF2B5EF4-FFF2-40B4-BE49-F238E27FC236}">
                <a16:creationId xmlns:a16="http://schemas.microsoft.com/office/drawing/2014/main" id="{DC15B8A1-18CB-45DB-A1D1-A983279518F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15000" y="2557462"/>
            <a:ext cx="2316162" cy="372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307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B03AE0-63A8-1B9E-7AA0-55CEBC33066E}"/>
              </a:ext>
            </a:extLst>
          </p:cNvPr>
          <p:cNvSpPr>
            <a:spLocks noGrp="1"/>
          </p:cNvSpPr>
          <p:nvPr>
            <p:ph type="title"/>
          </p:nvPr>
        </p:nvSpPr>
        <p:spPr/>
        <p:txBody>
          <a:bodyPr/>
          <a:lstStyle/>
          <a:p>
            <a:r>
              <a:rPr lang="el-GR" b="0" dirty="0">
                <a:effectLst>
                  <a:outerShdw blurRad="38100" dist="38100" dir="2700000" algn="tl">
                    <a:srgbClr val="C0C0C0"/>
                  </a:outerShdw>
                </a:effectLst>
              </a:rPr>
              <a:t>Τι είναι η Ιστορία Πολέμου;</a:t>
            </a:r>
            <a:endParaRPr lang="el-GR" dirty="0"/>
          </a:p>
        </p:txBody>
      </p:sp>
      <p:sp>
        <p:nvSpPr>
          <p:cNvPr id="3" name="Oval 6">
            <a:extLst>
              <a:ext uri="{FF2B5EF4-FFF2-40B4-BE49-F238E27FC236}">
                <a16:creationId xmlns:a16="http://schemas.microsoft.com/office/drawing/2014/main" id="{20AD3048-0163-C972-5C8B-C361CFE5D6B4}"/>
              </a:ext>
            </a:extLst>
          </p:cNvPr>
          <p:cNvSpPr>
            <a:spLocks noChangeArrowheads="1"/>
          </p:cNvSpPr>
          <p:nvPr/>
        </p:nvSpPr>
        <p:spPr bwMode="auto">
          <a:xfrm>
            <a:off x="3733800" y="2419042"/>
            <a:ext cx="2590800" cy="865239"/>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Τεχνολογία</a:t>
            </a:r>
            <a:endParaRPr kumimoji="0" lang="en-US" altLang="el-GR"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7" name="Oval 9">
            <a:extLst>
              <a:ext uri="{FF2B5EF4-FFF2-40B4-BE49-F238E27FC236}">
                <a16:creationId xmlns:a16="http://schemas.microsoft.com/office/drawing/2014/main" id="{771F801E-30EF-3E4B-D1A9-B5933B2A7852}"/>
              </a:ext>
            </a:extLst>
          </p:cNvPr>
          <p:cNvSpPr txBox="1">
            <a:spLocks noChangeArrowheads="1"/>
          </p:cNvSpPr>
          <p:nvPr/>
        </p:nvSpPr>
        <p:spPr bwMode="auto">
          <a:xfrm>
            <a:off x="879987" y="4365522"/>
            <a:ext cx="2244212" cy="80624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90000"/>
              </a:lnSpc>
              <a:spcBef>
                <a:spcPct val="0"/>
              </a:spcBef>
              <a:buFont typeface="Wingdings" panose="05000000000000000000" pitchFamily="2" charset="2"/>
              <a:buNone/>
            </a:pPr>
            <a:r>
              <a:rPr lang="el-GR" altLang="el-GR" sz="1600" dirty="0"/>
              <a:t>Ιδεολογία</a:t>
            </a:r>
          </a:p>
        </p:txBody>
      </p:sp>
      <p:sp>
        <p:nvSpPr>
          <p:cNvPr id="14" name="Oval 10">
            <a:extLst>
              <a:ext uri="{FF2B5EF4-FFF2-40B4-BE49-F238E27FC236}">
                <a16:creationId xmlns:a16="http://schemas.microsoft.com/office/drawing/2014/main" id="{4B662669-7D32-A23D-15E7-8C9A2785C982}"/>
              </a:ext>
            </a:extLst>
          </p:cNvPr>
          <p:cNvSpPr>
            <a:spLocks noChangeArrowheads="1"/>
          </p:cNvSpPr>
          <p:nvPr/>
        </p:nvSpPr>
        <p:spPr bwMode="auto">
          <a:xfrm>
            <a:off x="5372100" y="5171767"/>
            <a:ext cx="2057400" cy="833283"/>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Οικονομία</a:t>
            </a:r>
          </a:p>
        </p:txBody>
      </p:sp>
      <p:sp>
        <p:nvSpPr>
          <p:cNvPr id="15" name="Oval 11">
            <a:extLst>
              <a:ext uri="{FF2B5EF4-FFF2-40B4-BE49-F238E27FC236}">
                <a16:creationId xmlns:a16="http://schemas.microsoft.com/office/drawing/2014/main" id="{807CB381-0AF8-B20E-51EF-C080DB536C9A}"/>
              </a:ext>
            </a:extLst>
          </p:cNvPr>
          <p:cNvSpPr>
            <a:spLocks noChangeArrowheads="1"/>
          </p:cNvSpPr>
          <p:nvPr/>
        </p:nvSpPr>
        <p:spPr bwMode="auto">
          <a:xfrm>
            <a:off x="6324600" y="3010822"/>
            <a:ext cx="2209800" cy="811161"/>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3366"/>
              </a:buClr>
              <a:buSzPct val="75000"/>
              <a:buFont typeface="Wingdings" panose="05000000000000000000" pitchFamily="2" charset="2"/>
              <a:buNone/>
              <a:tabLst/>
              <a:defRPr/>
            </a:pP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Τακτική</a:t>
            </a:r>
            <a:endParaRPr kumimoji="0" lang="en-US"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6" name="Oval 12">
            <a:extLst>
              <a:ext uri="{FF2B5EF4-FFF2-40B4-BE49-F238E27FC236}">
                <a16:creationId xmlns:a16="http://schemas.microsoft.com/office/drawing/2014/main" id="{998A8BA2-A701-650E-7F8F-B3FAE361C767}"/>
              </a:ext>
            </a:extLst>
          </p:cNvPr>
          <p:cNvSpPr>
            <a:spLocks noChangeArrowheads="1"/>
          </p:cNvSpPr>
          <p:nvPr/>
        </p:nvSpPr>
        <p:spPr bwMode="auto">
          <a:xfrm>
            <a:off x="948812" y="2609236"/>
            <a:ext cx="2590800" cy="91440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3366"/>
              </a:buClr>
              <a:buSzPct val="75000"/>
              <a:buFont typeface="Wingdings" panose="05000000000000000000" pitchFamily="2" charset="2"/>
              <a:buNone/>
              <a:tabLst/>
              <a:defRPr/>
            </a:pPr>
            <a:r>
              <a:rPr kumimoji="0" lang="el-GR" altLang="el-GR" sz="24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Στρατηγική</a:t>
            </a:r>
            <a:endParaRPr kumimoji="0" lang="en-US" altLang="el-GR" sz="24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7" name="Oval 10">
            <a:extLst>
              <a:ext uri="{FF2B5EF4-FFF2-40B4-BE49-F238E27FC236}">
                <a16:creationId xmlns:a16="http://schemas.microsoft.com/office/drawing/2014/main" id="{033B6BF8-DD7D-09BB-67CE-64F8256E8F69}"/>
              </a:ext>
            </a:extLst>
          </p:cNvPr>
          <p:cNvSpPr>
            <a:spLocks noChangeArrowheads="1"/>
          </p:cNvSpPr>
          <p:nvPr/>
        </p:nvSpPr>
        <p:spPr bwMode="auto">
          <a:xfrm>
            <a:off x="6657668" y="4268738"/>
            <a:ext cx="1981200" cy="811161"/>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Πολιτική</a:t>
            </a:r>
            <a:endParaRPr kumimoji="0" lang="en-US"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8" name="Oval 10">
            <a:extLst>
              <a:ext uri="{FF2B5EF4-FFF2-40B4-BE49-F238E27FC236}">
                <a16:creationId xmlns:a16="http://schemas.microsoft.com/office/drawing/2014/main" id="{5912D768-D9AE-125E-A326-C1FF63B19F88}"/>
              </a:ext>
            </a:extLst>
          </p:cNvPr>
          <p:cNvSpPr>
            <a:spLocks noChangeArrowheads="1"/>
          </p:cNvSpPr>
          <p:nvPr/>
        </p:nvSpPr>
        <p:spPr bwMode="auto">
          <a:xfrm>
            <a:off x="3913853" y="3814609"/>
            <a:ext cx="1981200" cy="910403"/>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Κοινωνία</a:t>
            </a:r>
            <a:endParaRPr kumimoji="0" lang="en-US"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5" name="Oval 7">
            <a:extLst>
              <a:ext uri="{FF2B5EF4-FFF2-40B4-BE49-F238E27FC236}">
                <a16:creationId xmlns:a16="http://schemas.microsoft.com/office/drawing/2014/main" id="{9EDEE5E3-40B2-6ABA-91AD-150DBAC57624}"/>
              </a:ext>
            </a:extLst>
          </p:cNvPr>
          <p:cNvSpPr>
            <a:spLocks noChangeArrowheads="1"/>
          </p:cNvSpPr>
          <p:nvPr/>
        </p:nvSpPr>
        <p:spPr bwMode="auto">
          <a:xfrm>
            <a:off x="1714500" y="4953001"/>
            <a:ext cx="3463412" cy="1600199"/>
          </a:xfrm>
          <a:prstGeom prst="ellipse">
            <a:avLst/>
          </a:prstGeom>
          <a:solidFill>
            <a:srgbClr val="99CC00"/>
          </a:solidFill>
          <a:ln>
            <a:noFill/>
          </a:ln>
          <a:effectLst/>
          <a:extLst>
            <a:ext uri="{91240B29-F687-4F45-9708-019B960494DF}">
              <a14:hiddenLine xmlns:a14="http://schemas.microsoft.com/office/drawing/2010/main" w="9525">
                <a:solidFill>
                  <a:srgbClr val="99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Ιστορία </a:t>
            </a:r>
            <a:r>
              <a:rPr lang="el-GR" altLang="el-GR" sz="1200" b="1" dirty="0">
                <a:solidFill>
                  <a:srgbClr val="003366"/>
                </a:solidFill>
              </a:rPr>
              <a:t>της οργάνωσης</a:t>
            </a:r>
            <a:r>
              <a:rPr lang="en-US" altLang="el-GR" sz="1200" b="1" dirty="0">
                <a:solidFill>
                  <a:srgbClr val="003366"/>
                </a:solidFill>
              </a:rPr>
              <a:t>, </a:t>
            </a:r>
            <a:r>
              <a:rPr lang="el-GR" altLang="el-GR" sz="1200" b="1" dirty="0">
                <a:solidFill>
                  <a:srgbClr val="003366"/>
                </a:solidFill>
              </a:rPr>
              <a:t>λειτουργίας και </a:t>
            </a:r>
          </a:p>
          <a:p>
            <a:pPr marL="0" marR="0" lvl="0" indent="0" algn="ctr" defTabSz="914400" rtl="0" eaLnBrk="1" fontAlgn="base" latinLnBrk="0" hangingPunct="1">
              <a:lnSpc>
                <a:spcPct val="100000"/>
              </a:lnSpc>
              <a:spcBef>
                <a:spcPct val="0"/>
              </a:spcBef>
              <a:spcAft>
                <a:spcPct val="0"/>
              </a:spcAft>
              <a:buClrTx/>
              <a:buSzTx/>
              <a:buFontTx/>
              <a:buNone/>
              <a:tabLst/>
              <a:defRPr/>
            </a:pPr>
            <a:r>
              <a:rPr lang="el-GR" altLang="el-GR" sz="1200" b="1" dirty="0">
                <a:solidFill>
                  <a:srgbClr val="003366"/>
                </a:solidFill>
              </a:rPr>
              <a:t>της δομής </a:t>
            </a: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των Ενόπλων Δυνάμεων</a:t>
            </a:r>
            <a:r>
              <a:rPr kumimoji="0" lang="en-US"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t>
            </a:r>
            <a:endPar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στρατιωτικοί θεσμοί </a:t>
            </a:r>
          </a:p>
        </p:txBody>
      </p:sp>
    </p:spTree>
    <p:extLst>
      <p:ext uri="{BB962C8B-B14F-4D97-AF65-F5344CB8AC3E}">
        <p14:creationId xmlns:p14="http://schemas.microsoft.com/office/powerpoint/2010/main" val="405083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B0833083-D6C2-593F-2366-76EB9F2676E6}"/>
              </a:ext>
            </a:extLst>
          </p:cNvPr>
          <p:cNvSpPr>
            <a:spLocks noGrp="1" noChangeArrowheads="1"/>
          </p:cNvSpPr>
          <p:nvPr>
            <p:ph type="title"/>
          </p:nvPr>
        </p:nvSpPr>
        <p:spPr>
          <a:xfrm>
            <a:off x="1219200" y="381000"/>
            <a:ext cx="7924800" cy="1143000"/>
          </a:xfrm>
        </p:spPr>
        <p:txBody>
          <a:bodyPr/>
          <a:lstStyle/>
          <a:p>
            <a:pPr eaLnBrk="1" hangingPunct="1">
              <a:defRPr/>
            </a:pPr>
            <a:r>
              <a:rPr lang="el-GR" b="0" dirty="0">
                <a:effectLst>
                  <a:outerShdw blurRad="38100" dist="38100" dir="2700000" algn="tl">
                    <a:srgbClr val="C0C0C0"/>
                  </a:outerShdw>
                </a:effectLst>
              </a:rPr>
              <a:t>Τι είναι η Στρατιωτική Ιστορία;</a:t>
            </a:r>
            <a:endParaRPr lang="en-US" b="0" dirty="0">
              <a:effectLst>
                <a:outerShdw blurRad="38100" dist="38100" dir="2700000" algn="tl">
                  <a:srgbClr val="C0C0C0"/>
                </a:outerShdw>
              </a:effectLst>
            </a:endParaRPr>
          </a:p>
        </p:txBody>
      </p:sp>
      <p:sp>
        <p:nvSpPr>
          <p:cNvPr id="15363" name="Oval 4">
            <a:extLst>
              <a:ext uri="{FF2B5EF4-FFF2-40B4-BE49-F238E27FC236}">
                <a16:creationId xmlns:a16="http://schemas.microsoft.com/office/drawing/2014/main" id="{4400C200-0351-F623-E02E-193FB103F557}"/>
              </a:ext>
            </a:extLst>
          </p:cNvPr>
          <p:cNvSpPr>
            <a:spLocks noChangeArrowheads="1"/>
          </p:cNvSpPr>
          <p:nvPr/>
        </p:nvSpPr>
        <p:spPr bwMode="auto">
          <a:xfrm>
            <a:off x="1584836" y="2053713"/>
            <a:ext cx="6901016" cy="434094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ΣΤΡΑΤΙΩΤΙΚΗ ΙΣΤΟΡΙΑ</a:t>
            </a:r>
          </a:p>
          <a:p>
            <a:pPr marL="0" marR="0" lvl="0" indent="0" algn="ctr" defTabSz="914400" rtl="0" eaLnBrk="1" fontAlgn="base" latinLnBrk="0" hangingPunct="1">
              <a:lnSpc>
                <a:spcPct val="100000"/>
              </a:lnSpc>
              <a:spcBef>
                <a:spcPct val="0"/>
              </a:spcBef>
              <a:spcAft>
                <a:spcPct val="0"/>
              </a:spcAft>
              <a:buClrTx/>
              <a:buSzTx/>
              <a:buFontTx/>
              <a:buNone/>
              <a:tabLst/>
              <a:defRPr/>
            </a:pPr>
            <a:r>
              <a:rPr lang="el-GR" altLang="el-GR" b="1" dirty="0">
                <a:solidFill>
                  <a:srgbClr val="003366"/>
                </a:solidFill>
              </a:rPr>
              <a:t>ε</a:t>
            </a:r>
            <a:r>
              <a:rPr kumimoji="0" lang="el-GR" altLang="el-GR" sz="2800" b="1" i="0" u="none" strike="noStrike" kern="1200" cap="none" spc="0" normalizeH="0" baseline="0" noProof="0" dirty="0" err="1">
                <a:ln>
                  <a:noFill/>
                </a:ln>
                <a:solidFill>
                  <a:srgbClr val="003366"/>
                </a:solidFill>
                <a:effectLst/>
                <a:uLnTx/>
                <a:uFillTx/>
                <a:latin typeface="Arial" panose="020B0604020202020204" pitchFamily="34" charset="0"/>
                <a:ea typeface="+mn-ea"/>
                <a:cs typeface="Arial" panose="020B0604020202020204" pitchFamily="34" charset="0"/>
              </a:rPr>
              <a:t>κστρατείες</a:t>
            </a: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 μάχες </a:t>
            </a: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t>
            </a: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πολιορκίες</a:t>
            </a:r>
            <a:endParaRPr kumimoji="0" lang="en-US"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5365" name="Oval 6">
            <a:extLst>
              <a:ext uri="{FF2B5EF4-FFF2-40B4-BE49-F238E27FC236}">
                <a16:creationId xmlns:a16="http://schemas.microsoft.com/office/drawing/2014/main" id="{C387C56D-A6E1-7A59-C1E1-C4FB7C7C1527}"/>
              </a:ext>
            </a:extLst>
          </p:cNvPr>
          <p:cNvSpPr>
            <a:spLocks noChangeArrowheads="1"/>
          </p:cNvSpPr>
          <p:nvPr/>
        </p:nvSpPr>
        <p:spPr bwMode="auto">
          <a:xfrm>
            <a:off x="4402393" y="1779639"/>
            <a:ext cx="2590800" cy="865239"/>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Τεχνολογία</a:t>
            </a:r>
            <a:endParaRPr kumimoji="0" lang="en-US" altLang="el-GR"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5366" name="Oval 7">
            <a:extLst>
              <a:ext uri="{FF2B5EF4-FFF2-40B4-BE49-F238E27FC236}">
                <a16:creationId xmlns:a16="http://schemas.microsoft.com/office/drawing/2014/main" id="{EE0199B2-90C8-EEFD-37B7-E3A93D0F4214}"/>
              </a:ext>
            </a:extLst>
          </p:cNvPr>
          <p:cNvSpPr>
            <a:spLocks noChangeArrowheads="1"/>
          </p:cNvSpPr>
          <p:nvPr/>
        </p:nvSpPr>
        <p:spPr bwMode="auto">
          <a:xfrm>
            <a:off x="1828800" y="5257800"/>
            <a:ext cx="3234812" cy="1295399"/>
          </a:xfrm>
          <a:prstGeom prst="ellipse">
            <a:avLst/>
          </a:prstGeom>
          <a:solidFill>
            <a:srgbClr val="99CC00"/>
          </a:solidFill>
          <a:ln>
            <a:noFill/>
          </a:ln>
          <a:effectLst/>
          <a:extLst>
            <a:ext uri="{91240B29-F687-4F45-9708-019B960494DF}">
              <a14:hiddenLine xmlns:a14="http://schemas.microsoft.com/office/drawing/2010/main" w="9525">
                <a:solidFill>
                  <a:srgbClr val="99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Ιστορία </a:t>
            </a:r>
            <a:r>
              <a:rPr lang="el-GR" altLang="el-GR" sz="1200" b="1" dirty="0">
                <a:solidFill>
                  <a:srgbClr val="003366"/>
                </a:solidFill>
              </a:rPr>
              <a:t>της οργάνωσης</a:t>
            </a:r>
            <a:r>
              <a:rPr lang="en-US" altLang="el-GR" sz="1200" b="1" dirty="0">
                <a:solidFill>
                  <a:srgbClr val="003366"/>
                </a:solidFill>
              </a:rPr>
              <a:t>, </a:t>
            </a:r>
            <a:r>
              <a:rPr lang="el-GR" altLang="el-GR" sz="1200" b="1" dirty="0">
                <a:solidFill>
                  <a:srgbClr val="003366"/>
                </a:solidFill>
              </a:rPr>
              <a:t>λειτουργίας και </a:t>
            </a:r>
          </a:p>
          <a:p>
            <a:pPr marL="0" marR="0" lvl="0" indent="0" algn="ctr" defTabSz="914400" rtl="0" eaLnBrk="1" fontAlgn="base" latinLnBrk="0" hangingPunct="1">
              <a:lnSpc>
                <a:spcPct val="100000"/>
              </a:lnSpc>
              <a:spcBef>
                <a:spcPct val="0"/>
              </a:spcBef>
              <a:spcAft>
                <a:spcPct val="0"/>
              </a:spcAft>
              <a:buClrTx/>
              <a:buSzTx/>
              <a:buFontTx/>
              <a:buNone/>
              <a:tabLst/>
              <a:defRPr/>
            </a:pPr>
            <a:r>
              <a:rPr lang="el-GR" altLang="el-GR" sz="1200" b="1" dirty="0">
                <a:solidFill>
                  <a:srgbClr val="003366"/>
                </a:solidFill>
              </a:rPr>
              <a:t>της δομής </a:t>
            </a: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των Ενόπλων Δυνάμεων</a:t>
            </a:r>
            <a:r>
              <a:rPr kumimoji="0" lang="en-US"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t>
            </a:r>
            <a:endPar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στρατιωτικοί θεσμοί </a:t>
            </a:r>
          </a:p>
        </p:txBody>
      </p:sp>
      <p:sp>
        <p:nvSpPr>
          <p:cNvPr id="15367" name="Oval 9">
            <a:extLst>
              <a:ext uri="{FF2B5EF4-FFF2-40B4-BE49-F238E27FC236}">
                <a16:creationId xmlns:a16="http://schemas.microsoft.com/office/drawing/2014/main" id="{207363E4-3DF6-0FCE-3ED7-FE54DB6FC40A}"/>
              </a:ext>
            </a:extLst>
          </p:cNvPr>
          <p:cNvSpPr>
            <a:spLocks noGrp="1" noChangeArrowheads="1"/>
          </p:cNvSpPr>
          <p:nvPr>
            <p:ph type="body" idx="1"/>
          </p:nvPr>
        </p:nvSpPr>
        <p:spPr>
          <a:xfrm>
            <a:off x="926688" y="4654345"/>
            <a:ext cx="2020530" cy="781664"/>
          </a:xfrm>
          <a:prstGeom prst="ellipse">
            <a:avLst/>
          </a:prstGeom>
          <a:solidFill>
            <a:schemeClr val="accent1"/>
          </a:solidFill>
          <a:extLst>
            <a:ext uri="{91240B29-F687-4F45-9708-019B960494DF}">
              <a14:hiddenLine xmlns:a14="http://schemas.microsoft.com/office/drawing/2010/main" w="9525">
                <a:solidFill>
                  <a:schemeClr val="tx1"/>
                </a:solidFill>
                <a:round/>
                <a:headEnd/>
                <a:tailEnd/>
              </a14:hiddenLine>
            </a:ext>
          </a:extLst>
        </p:spPr>
        <p:txBody>
          <a:bodyPr/>
          <a:lstStyle/>
          <a:p>
            <a:pPr algn="ctr" eaLnBrk="1" hangingPunct="1">
              <a:lnSpc>
                <a:spcPct val="90000"/>
              </a:lnSpc>
              <a:spcBef>
                <a:spcPct val="0"/>
              </a:spcBef>
              <a:buFont typeface="Wingdings" panose="05000000000000000000" pitchFamily="2" charset="2"/>
              <a:buNone/>
            </a:pPr>
            <a:r>
              <a:rPr lang="el-GR" altLang="el-GR" sz="1600" dirty="0"/>
              <a:t>Ιδεολογία</a:t>
            </a:r>
          </a:p>
        </p:txBody>
      </p:sp>
      <p:sp>
        <p:nvSpPr>
          <p:cNvPr id="15368" name="Oval 10">
            <a:extLst>
              <a:ext uri="{FF2B5EF4-FFF2-40B4-BE49-F238E27FC236}">
                <a16:creationId xmlns:a16="http://schemas.microsoft.com/office/drawing/2014/main" id="{08CC3E78-9653-0406-CC1B-B8E677C31D36}"/>
              </a:ext>
            </a:extLst>
          </p:cNvPr>
          <p:cNvSpPr>
            <a:spLocks noChangeArrowheads="1"/>
          </p:cNvSpPr>
          <p:nvPr/>
        </p:nvSpPr>
        <p:spPr bwMode="auto">
          <a:xfrm>
            <a:off x="6460406" y="4928419"/>
            <a:ext cx="2057400" cy="833283"/>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Οικονομία</a:t>
            </a:r>
          </a:p>
        </p:txBody>
      </p:sp>
      <p:sp>
        <p:nvSpPr>
          <p:cNvPr id="15369" name="Oval 11">
            <a:extLst>
              <a:ext uri="{FF2B5EF4-FFF2-40B4-BE49-F238E27FC236}">
                <a16:creationId xmlns:a16="http://schemas.microsoft.com/office/drawing/2014/main" id="{8311688B-4E1F-51C9-306E-5B7820BDFBA0}"/>
              </a:ext>
            </a:extLst>
          </p:cNvPr>
          <p:cNvSpPr>
            <a:spLocks noChangeArrowheads="1"/>
          </p:cNvSpPr>
          <p:nvPr/>
        </p:nvSpPr>
        <p:spPr bwMode="auto">
          <a:xfrm>
            <a:off x="6605126" y="2676833"/>
            <a:ext cx="2209800" cy="811161"/>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3366"/>
              </a:buClr>
              <a:buSzPct val="75000"/>
              <a:buFont typeface="Wingdings" panose="05000000000000000000" pitchFamily="2" charset="2"/>
              <a:buNone/>
              <a:tabLst/>
              <a:defRPr/>
            </a:pPr>
            <a:r>
              <a:rPr kumimoji="0" lang="el-GR"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Τακτική</a:t>
            </a:r>
            <a:endParaRPr kumimoji="0" lang="en-US" altLang="el-GR" sz="2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15370" name="Oval 12">
            <a:extLst>
              <a:ext uri="{FF2B5EF4-FFF2-40B4-BE49-F238E27FC236}">
                <a16:creationId xmlns:a16="http://schemas.microsoft.com/office/drawing/2014/main" id="{FCD3E864-C6F6-2517-E7C6-4193FE8604CC}"/>
              </a:ext>
            </a:extLst>
          </p:cNvPr>
          <p:cNvSpPr>
            <a:spLocks noChangeArrowheads="1"/>
          </p:cNvSpPr>
          <p:nvPr/>
        </p:nvSpPr>
        <p:spPr bwMode="auto">
          <a:xfrm>
            <a:off x="1101213" y="2113935"/>
            <a:ext cx="2632587" cy="114300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3366"/>
              </a:buClr>
              <a:buSzPct val="75000"/>
              <a:buFont typeface="Wingdings" panose="05000000000000000000" pitchFamily="2" charset="2"/>
              <a:buNone/>
              <a:tabLst/>
              <a:defRPr/>
            </a:pPr>
            <a:r>
              <a:rPr kumimoji="0" lang="el-GR" altLang="el-GR" sz="24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Στρατηγική</a:t>
            </a:r>
            <a:endParaRPr kumimoji="0" lang="en-US" altLang="el-GR" sz="24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2" name="Oval 10">
            <a:extLst>
              <a:ext uri="{FF2B5EF4-FFF2-40B4-BE49-F238E27FC236}">
                <a16:creationId xmlns:a16="http://schemas.microsoft.com/office/drawing/2014/main" id="{8298882E-DCD7-F28F-8519-15E32235B45B}"/>
              </a:ext>
            </a:extLst>
          </p:cNvPr>
          <p:cNvSpPr>
            <a:spLocks noChangeArrowheads="1"/>
          </p:cNvSpPr>
          <p:nvPr/>
        </p:nvSpPr>
        <p:spPr bwMode="auto">
          <a:xfrm>
            <a:off x="7162800" y="3843184"/>
            <a:ext cx="1981200" cy="811161"/>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Πολιτική</a:t>
            </a:r>
            <a:endParaRPr kumimoji="0" lang="en-US"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3" name="Oval 10">
            <a:extLst>
              <a:ext uri="{FF2B5EF4-FFF2-40B4-BE49-F238E27FC236}">
                <a16:creationId xmlns:a16="http://schemas.microsoft.com/office/drawing/2014/main" id="{49587AEB-2B33-7B4D-7B7D-FF13DAF481F8}"/>
              </a:ext>
            </a:extLst>
          </p:cNvPr>
          <p:cNvSpPr>
            <a:spLocks noChangeArrowheads="1"/>
          </p:cNvSpPr>
          <p:nvPr/>
        </p:nvSpPr>
        <p:spPr bwMode="auto">
          <a:xfrm>
            <a:off x="5257800" y="5784440"/>
            <a:ext cx="1747683" cy="692560"/>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Κοινωνία</a:t>
            </a:r>
            <a:endParaRPr kumimoji="0" lang="en-US" altLang="el-GR" sz="18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2213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85D8BB7-F9D6-4840-F79E-98AC829187DB}"/>
              </a:ext>
            </a:extLst>
          </p:cNvPr>
          <p:cNvSpPr>
            <a:spLocks noGrp="1"/>
          </p:cNvSpPr>
          <p:nvPr>
            <p:ph idx="1"/>
          </p:nvPr>
        </p:nvSpPr>
        <p:spPr>
          <a:xfrm>
            <a:off x="838200" y="762000"/>
            <a:ext cx="7693025" cy="4191000"/>
          </a:xfrm>
        </p:spPr>
        <p:txBody>
          <a:bodyPr/>
          <a:lstStyle/>
          <a:p>
            <a:pPr marL="0" indent="0">
              <a:buNone/>
            </a:pPr>
            <a:r>
              <a:rPr lang="el-GR" dirty="0"/>
              <a:t>«Οι Κανονισμοί όθεν δεν είναι Ευαγγέλια. Και η Στρατιωτική Επιστήμη δεν είναι αμετάβλητος. </a:t>
            </a:r>
            <a:r>
              <a:rPr lang="el-GR" dirty="0" err="1"/>
              <a:t>Είμεθα</a:t>
            </a:r>
            <a:r>
              <a:rPr lang="el-GR" dirty="0"/>
              <a:t> υποχρεωμένοι να </a:t>
            </a:r>
            <a:r>
              <a:rPr lang="el-GR" dirty="0" err="1"/>
              <a:t>προσαρμόζωμεν</a:t>
            </a:r>
            <a:r>
              <a:rPr lang="el-GR" dirty="0"/>
              <a:t> εκάστοτε τας </a:t>
            </a:r>
            <a:r>
              <a:rPr lang="el-GR" dirty="0" err="1"/>
              <a:t>Τακτικάς</a:t>
            </a:r>
            <a:r>
              <a:rPr lang="el-GR" dirty="0"/>
              <a:t> μας αντιλήψεις προς τας </a:t>
            </a:r>
            <a:r>
              <a:rPr lang="el-GR" dirty="0" err="1"/>
              <a:t>κοινωνικάς</a:t>
            </a:r>
            <a:r>
              <a:rPr lang="el-GR" dirty="0"/>
              <a:t> ιδέας της εποχής μας και προς τα μέσα, </a:t>
            </a:r>
            <a:r>
              <a:rPr lang="el-GR" dirty="0" err="1"/>
              <a:t>άτινα</a:t>
            </a:r>
            <a:r>
              <a:rPr lang="el-GR" dirty="0"/>
              <a:t> τίθενται εις την διάθεσίν μας»</a:t>
            </a:r>
            <a:r>
              <a:rPr lang="en-US" dirty="0"/>
              <a:t>.</a:t>
            </a:r>
          </a:p>
          <a:p>
            <a:pPr marL="0" indent="0">
              <a:buNone/>
            </a:pPr>
            <a:endParaRPr lang="el-GR" dirty="0"/>
          </a:p>
          <a:p>
            <a:pPr marL="0" indent="0">
              <a:buNone/>
            </a:pPr>
            <a:r>
              <a:rPr lang="el-GR" sz="2400" dirty="0"/>
              <a:t>Κωνσταντίνος Δαβάκης, </a:t>
            </a:r>
            <a:r>
              <a:rPr lang="el-GR" sz="2400" i="1" dirty="0"/>
              <a:t>Ο στρατός του μέλλοντος. “</a:t>
            </a:r>
            <a:r>
              <a:rPr lang="el-GR" sz="2400" i="1" dirty="0" err="1"/>
              <a:t>Μηχανοκίνησις</a:t>
            </a:r>
            <a:r>
              <a:rPr lang="el-GR" sz="2400" i="1" dirty="0"/>
              <a:t> και </a:t>
            </a:r>
            <a:r>
              <a:rPr lang="el-GR" sz="2400" i="1" dirty="0" err="1"/>
              <a:t>μηχανοποίησις</a:t>
            </a:r>
            <a:r>
              <a:rPr lang="el-GR" sz="2400" i="1" dirty="0"/>
              <a:t>”</a:t>
            </a:r>
            <a:r>
              <a:rPr lang="el-GR" sz="2400" dirty="0"/>
              <a:t>, Αθήνα 1934, σ. 4</a:t>
            </a:r>
            <a:r>
              <a:rPr lang="en-US" sz="2400" dirty="0"/>
              <a:t>.</a:t>
            </a:r>
            <a:endParaRPr lang="el-GR" sz="2400" dirty="0"/>
          </a:p>
          <a:p>
            <a:endParaRPr lang="el-GR" dirty="0"/>
          </a:p>
        </p:txBody>
      </p:sp>
    </p:spTree>
    <p:extLst>
      <p:ext uri="{BB962C8B-B14F-4D97-AF65-F5344CB8AC3E}">
        <p14:creationId xmlns:p14="http://schemas.microsoft.com/office/powerpoint/2010/main" val="2154649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CDBD390E-3A96-4CBC-7A7C-04EEE58AB2B8}"/>
              </a:ext>
            </a:extLst>
          </p:cNvPr>
          <p:cNvSpPr>
            <a:spLocks noGrp="1" noChangeArrowheads="1"/>
          </p:cNvSpPr>
          <p:nvPr>
            <p:ph type="title"/>
          </p:nvPr>
        </p:nvSpPr>
        <p:spPr/>
        <p:txBody>
          <a:bodyPr/>
          <a:lstStyle/>
          <a:p>
            <a:r>
              <a:rPr lang="el-GR" altLang="el-GR"/>
              <a:t>Από το πυροβόλο…στο ξίφος</a:t>
            </a:r>
            <a:r>
              <a:rPr lang="en-US" altLang="el-GR"/>
              <a:t>!</a:t>
            </a:r>
            <a:endParaRPr lang="el-GR" altLang="el-GR"/>
          </a:p>
        </p:txBody>
      </p:sp>
      <p:sp>
        <p:nvSpPr>
          <p:cNvPr id="8195" name="Θέση περιεχομένου 2">
            <a:extLst>
              <a:ext uri="{FF2B5EF4-FFF2-40B4-BE49-F238E27FC236}">
                <a16:creationId xmlns:a16="http://schemas.microsoft.com/office/drawing/2014/main" id="{A5014EEE-693F-F354-6953-B93EA5B60451}"/>
              </a:ext>
            </a:extLst>
          </p:cNvPr>
          <p:cNvSpPr>
            <a:spLocks noGrp="1" noChangeArrowheads="1"/>
          </p:cNvSpPr>
          <p:nvPr>
            <p:ph sz="half" idx="1"/>
          </p:nvPr>
        </p:nvSpPr>
        <p:spPr>
          <a:xfrm>
            <a:off x="838200" y="2362200"/>
            <a:ext cx="5562600" cy="3724275"/>
          </a:xfrm>
        </p:spPr>
        <p:txBody>
          <a:bodyPr/>
          <a:lstStyle/>
          <a:p>
            <a:r>
              <a:rPr lang="el-GR" altLang="el-GR"/>
              <a:t>Στα τέλη του 15ου αι. η Ιαπωνία πρωτοπορεί στη κατασκευή και χρήση πυροβόλων όπλων</a:t>
            </a:r>
          </a:p>
          <a:p>
            <a:r>
              <a:rPr lang="el-GR" altLang="el-GR"/>
              <a:t>Η αλλαγή ηγεμόνα οδήγησε σε «κατάργηση» των πυροβόλων όπλων</a:t>
            </a:r>
          </a:p>
          <a:p>
            <a:r>
              <a:rPr lang="el-GR" altLang="el-GR"/>
              <a:t>Λόγοι κουλτούρας ή εσωτερικής ασφάλειας;</a:t>
            </a:r>
          </a:p>
        </p:txBody>
      </p:sp>
      <p:pic>
        <p:nvPicPr>
          <p:cNvPr id="8196" name="Θέση περιεχομένου 4">
            <a:extLst>
              <a:ext uri="{FF2B5EF4-FFF2-40B4-BE49-F238E27FC236}">
                <a16:creationId xmlns:a16="http://schemas.microsoft.com/office/drawing/2014/main" id="{59AD4383-A673-95E5-429C-EBB89AA835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0" y="2514600"/>
            <a:ext cx="2490873" cy="357187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A81DC8-22AD-0138-2FCA-C4DD35E12742}"/>
              </a:ext>
            </a:extLst>
          </p:cNvPr>
          <p:cNvSpPr>
            <a:spLocks noGrp="1"/>
          </p:cNvSpPr>
          <p:nvPr>
            <p:ph type="title"/>
          </p:nvPr>
        </p:nvSpPr>
        <p:spPr/>
        <p:txBody>
          <a:bodyPr/>
          <a:lstStyle/>
          <a:p>
            <a:r>
              <a:rPr lang="el-GR" dirty="0"/>
              <a:t>Μεθοδολογία Ι</a:t>
            </a:r>
          </a:p>
        </p:txBody>
      </p:sp>
      <p:sp>
        <p:nvSpPr>
          <p:cNvPr id="3" name="Θέση περιεχομένου 2">
            <a:extLst>
              <a:ext uri="{FF2B5EF4-FFF2-40B4-BE49-F238E27FC236}">
                <a16:creationId xmlns:a16="http://schemas.microsoft.com/office/drawing/2014/main" id="{36DA1FAD-5485-9522-F7BD-29E09313EAD0}"/>
              </a:ext>
            </a:extLst>
          </p:cNvPr>
          <p:cNvSpPr>
            <a:spLocks noGrp="1"/>
          </p:cNvSpPr>
          <p:nvPr>
            <p:ph idx="1"/>
          </p:nvPr>
        </p:nvSpPr>
        <p:spPr/>
        <p:txBody>
          <a:bodyPr/>
          <a:lstStyle/>
          <a:p>
            <a:pPr marL="0" indent="0">
              <a:buNone/>
            </a:pPr>
            <a:r>
              <a:rPr lang="el-GR" b="1" dirty="0"/>
              <a:t>Αιτιότητα:</a:t>
            </a:r>
          </a:p>
          <a:p>
            <a:r>
              <a:rPr lang="el-GR" dirty="0"/>
              <a:t>Η αποφασιστική μάχη</a:t>
            </a:r>
          </a:p>
          <a:p>
            <a:r>
              <a:rPr lang="el-GR" dirty="0"/>
              <a:t>Ο Μεγάλος Άνδρας</a:t>
            </a:r>
          </a:p>
          <a:p>
            <a:r>
              <a:rPr lang="el-GR" dirty="0"/>
              <a:t>Κοινωνική ιστορία – ιστορία κοινωνικών δομών</a:t>
            </a:r>
            <a:endParaRPr lang="en-US" dirty="0"/>
          </a:p>
          <a:p>
            <a:r>
              <a:rPr lang="el-GR" dirty="0"/>
              <a:t>Η τεχνολογία</a:t>
            </a:r>
          </a:p>
        </p:txBody>
      </p:sp>
    </p:spTree>
    <p:extLst>
      <p:ext uri="{BB962C8B-B14F-4D97-AF65-F5344CB8AC3E}">
        <p14:creationId xmlns:p14="http://schemas.microsoft.com/office/powerpoint/2010/main" val="4191524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48C4BD-6362-502F-D531-2B7506B2F59B}"/>
              </a:ext>
            </a:extLst>
          </p:cNvPr>
          <p:cNvSpPr>
            <a:spLocks noGrp="1"/>
          </p:cNvSpPr>
          <p:nvPr>
            <p:ph type="title"/>
          </p:nvPr>
        </p:nvSpPr>
        <p:spPr/>
        <p:txBody>
          <a:bodyPr/>
          <a:lstStyle/>
          <a:p>
            <a:r>
              <a:rPr lang="el-GR" dirty="0"/>
              <a:t>Μεθοδολογία ΙΙ</a:t>
            </a:r>
          </a:p>
        </p:txBody>
      </p:sp>
      <p:sp>
        <p:nvSpPr>
          <p:cNvPr id="3" name="Θέση περιεχομένου 2">
            <a:extLst>
              <a:ext uri="{FF2B5EF4-FFF2-40B4-BE49-F238E27FC236}">
                <a16:creationId xmlns:a16="http://schemas.microsoft.com/office/drawing/2014/main" id="{0B39BD40-5BCC-6974-44AE-A27D1D5AD916}"/>
              </a:ext>
            </a:extLst>
          </p:cNvPr>
          <p:cNvSpPr>
            <a:spLocks noGrp="1"/>
          </p:cNvSpPr>
          <p:nvPr>
            <p:ph idx="1"/>
          </p:nvPr>
        </p:nvSpPr>
        <p:spPr>
          <a:xfrm>
            <a:off x="838201" y="2362200"/>
            <a:ext cx="4648200" cy="3724275"/>
          </a:xfrm>
        </p:spPr>
        <p:txBody>
          <a:bodyPr/>
          <a:lstStyle/>
          <a:p>
            <a:pPr marL="0" indent="0">
              <a:buNone/>
            </a:pPr>
            <a:r>
              <a:rPr lang="el-GR" b="1" dirty="0"/>
              <a:t>Ορθολογική προσέγγιση</a:t>
            </a:r>
          </a:p>
          <a:p>
            <a:pPr marL="0" indent="0">
              <a:buNone/>
            </a:pPr>
            <a:r>
              <a:rPr lang="el-GR" b="1" dirty="0"/>
              <a:t>Αρχές Πολέμου</a:t>
            </a:r>
          </a:p>
          <a:p>
            <a:pPr marL="0" indent="0">
              <a:buNone/>
            </a:pPr>
            <a:r>
              <a:rPr lang="el-GR" dirty="0"/>
              <a:t>Παγκόσμιες &amp; αναλλοίωτες χρονικά αρχές που διέπουν όλους τους πολέμους</a:t>
            </a:r>
          </a:p>
          <a:p>
            <a:pPr>
              <a:buFont typeface="Courier New" panose="02070309020205020404" pitchFamily="49" charset="0"/>
              <a:buChar char="o"/>
            </a:pPr>
            <a:r>
              <a:rPr lang="el-GR" dirty="0"/>
              <a:t>Αιφνιδιασμός</a:t>
            </a:r>
          </a:p>
          <a:p>
            <a:pPr>
              <a:buFont typeface="Courier New" panose="02070309020205020404" pitchFamily="49" charset="0"/>
              <a:buChar char="o"/>
            </a:pPr>
            <a:r>
              <a:rPr lang="el-GR" dirty="0"/>
              <a:t>Ασφάλεια</a:t>
            </a:r>
          </a:p>
          <a:p>
            <a:pPr>
              <a:buFont typeface="Courier New" panose="02070309020205020404" pitchFamily="49" charset="0"/>
              <a:buChar char="o"/>
            </a:pPr>
            <a:r>
              <a:rPr lang="el-GR" dirty="0"/>
              <a:t>Συγκέντρωση δυνάμεων…</a:t>
            </a:r>
          </a:p>
          <a:p>
            <a:pPr marL="0" indent="0">
              <a:buNone/>
            </a:pPr>
            <a:endParaRPr lang="el-GR" dirty="0"/>
          </a:p>
          <a:p>
            <a:pPr>
              <a:buFont typeface="Wingdings" panose="05000000000000000000" pitchFamily="2" charset="2"/>
              <a:buChar char="Ø"/>
            </a:pPr>
            <a:endParaRPr lang="el-GR" b="1" dirty="0"/>
          </a:p>
        </p:txBody>
      </p:sp>
      <p:pic>
        <p:nvPicPr>
          <p:cNvPr id="4" name="Εικόνα 3">
            <a:extLst>
              <a:ext uri="{FF2B5EF4-FFF2-40B4-BE49-F238E27FC236}">
                <a16:creationId xmlns:a16="http://schemas.microsoft.com/office/drawing/2014/main" id="{D69E9566-9E10-D056-0F36-82FD02E89682}"/>
              </a:ext>
            </a:extLst>
          </p:cNvPr>
          <p:cNvPicPr>
            <a:picLocks noChangeAspect="1"/>
          </p:cNvPicPr>
          <p:nvPr/>
        </p:nvPicPr>
        <p:blipFill>
          <a:blip r:embed="rId2"/>
          <a:stretch>
            <a:fillRect/>
          </a:stretch>
        </p:blipFill>
        <p:spPr>
          <a:xfrm>
            <a:off x="6096000" y="1635227"/>
            <a:ext cx="2927901" cy="4451248"/>
          </a:xfrm>
          <a:prstGeom prst="rect">
            <a:avLst/>
          </a:prstGeom>
        </p:spPr>
      </p:pic>
    </p:spTree>
    <p:extLst>
      <p:ext uri="{BB962C8B-B14F-4D97-AF65-F5344CB8AC3E}">
        <p14:creationId xmlns:p14="http://schemas.microsoft.com/office/powerpoint/2010/main" val="3681449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16CD25-72DB-18BB-A537-F0670E6C4904}"/>
              </a:ext>
            </a:extLst>
          </p:cNvPr>
          <p:cNvSpPr>
            <a:spLocks noGrp="1"/>
          </p:cNvSpPr>
          <p:nvPr>
            <p:ph type="title"/>
          </p:nvPr>
        </p:nvSpPr>
        <p:spPr/>
        <p:txBody>
          <a:bodyPr/>
          <a:lstStyle/>
          <a:p>
            <a:r>
              <a:rPr lang="el-GR" dirty="0"/>
              <a:t>Μεθοδολογία ΙΙ</a:t>
            </a:r>
            <a:r>
              <a:rPr lang="en-US" dirty="0"/>
              <a:t>I</a:t>
            </a:r>
            <a:endParaRPr lang="el-GR" dirty="0"/>
          </a:p>
        </p:txBody>
      </p:sp>
      <p:sp>
        <p:nvSpPr>
          <p:cNvPr id="3" name="Θέση περιεχομένου 2">
            <a:extLst>
              <a:ext uri="{FF2B5EF4-FFF2-40B4-BE49-F238E27FC236}">
                <a16:creationId xmlns:a16="http://schemas.microsoft.com/office/drawing/2014/main" id="{17E05017-2657-BE7E-E644-AC76FF625A16}"/>
              </a:ext>
            </a:extLst>
          </p:cNvPr>
          <p:cNvSpPr>
            <a:spLocks noGrp="1"/>
          </p:cNvSpPr>
          <p:nvPr>
            <p:ph idx="1"/>
          </p:nvPr>
        </p:nvSpPr>
        <p:spPr/>
        <p:txBody>
          <a:bodyPr/>
          <a:lstStyle/>
          <a:p>
            <a:r>
              <a:rPr lang="el-GR" dirty="0"/>
              <a:t>Κοινωνικές, θρησκευτικές, πολιτικές, πολιτισμικές επιδράσεις</a:t>
            </a:r>
          </a:p>
          <a:p>
            <a:endParaRPr lang="el-GR" dirty="0"/>
          </a:p>
          <a:p>
            <a:endParaRPr lang="el-GR" dirty="0"/>
          </a:p>
          <a:p>
            <a:endParaRPr lang="el-GR" dirty="0"/>
          </a:p>
          <a:p>
            <a:endParaRPr lang="el-GR" dirty="0"/>
          </a:p>
          <a:p>
            <a:r>
              <a:rPr lang="el-GR" dirty="0"/>
              <a:t>Η «επαφή» με τον άλλο - Αλληλεπιδράσεις</a:t>
            </a:r>
          </a:p>
        </p:txBody>
      </p:sp>
      <p:pic>
        <p:nvPicPr>
          <p:cNvPr id="4" name="Εικόνα 3">
            <a:extLst>
              <a:ext uri="{FF2B5EF4-FFF2-40B4-BE49-F238E27FC236}">
                <a16:creationId xmlns:a16="http://schemas.microsoft.com/office/drawing/2014/main" id="{1FF8D253-B58F-D25E-6EB8-7B4C01BB1E30}"/>
              </a:ext>
            </a:extLst>
          </p:cNvPr>
          <p:cNvPicPr>
            <a:picLocks noChangeAspect="1"/>
          </p:cNvPicPr>
          <p:nvPr/>
        </p:nvPicPr>
        <p:blipFill>
          <a:blip r:embed="rId2"/>
          <a:stretch>
            <a:fillRect/>
          </a:stretch>
        </p:blipFill>
        <p:spPr>
          <a:xfrm>
            <a:off x="6400800" y="3352800"/>
            <a:ext cx="2553264" cy="1721629"/>
          </a:xfrm>
          <a:prstGeom prst="rect">
            <a:avLst/>
          </a:prstGeom>
        </p:spPr>
      </p:pic>
    </p:spTree>
    <p:extLst>
      <p:ext uri="{BB962C8B-B14F-4D97-AF65-F5344CB8AC3E}">
        <p14:creationId xmlns:p14="http://schemas.microsoft.com/office/powerpoint/2010/main" val="282169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a:extLst>
              <a:ext uri="{FF2B5EF4-FFF2-40B4-BE49-F238E27FC236}">
                <a16:creationId xmlns:a16="http://schemas.microsoft.com/office/drawing/2014/main" id="{4CEE48B4-DBCC-0B8A-E03C-EB76E504B440}"/>
              </a:ext>
            </a:extLst>
          </p:cNvPr>
          <p:cNvSpPr>
            <a:spLocks noGrp="1" noChangeArrowheads="1"/>
          </p:cNvSpPr>
          <p:nvPr>
            <p:ph type="title"/>
          </p:nvPr>
        </p:nvSpPr>
        <p:spPr/>
        <p:txBody>
          <a:bodyPr/>
          <a:lstStyle/>
          <a:p>
            <a:r>
              <a:rPr lang="el-GR" altLang="el-GR" dirty="0"/>
              <a:t>Μέθοδοι συγγραφής</a:t>
            </a:r>
          </a:p>
        </p:txBody>
      </p:sp>
      <p:sp>
        <p:nvSpPr>
          <p:cNvPr id="19459" name="Θέση περιεχομένου 2">
            <a:extLst>
              <a:ext uri="{FF2B5EF4-FFF2-40B4-BE49-F238E27FC236}">
                <a16:creationId xmlns:a16="http://schemas.microsoft.com/office/drawing/2014/main" id="{53D3B914-1F14-46CC-B4C1-1DCB128545C4}"/>
              </a:ext>
            </a:extLst>
          </p:cNvPr>
          <p:cNvSpPr>
            <a:spLocks noGrp="1" noChangeArrowheads="1"/>
          </p:cNvSpPr>
          <p:nvPr>
            <p:ph idx="1"/>
          </p:nvPr>
        </p:nvSpPr>
        <p:spPr/>
        <p:txBody>
          <a:bodyPr/>
          <a:lstStyle/>
          <a:p>
            <a:pPr>
              <a:buFont typeface="Courier New" panose="02070309020205020404" pitchFamily="49" charset="0"/>
              <a:buChar char="o"/>
            </a:pPr>
            <a:r>
              <a:rPr lang="el-GR" altLang="el-GR" dirty="0"/>
              <a:t>Αφηγηματική</a:t>
            </a:r>
          </a:p>
          <a:p>
            <a:pPr marL="0" indent="0">
              <a:buNone/>
            </a:pPr>
            <a:r>
              <a:rPr lang="el-GR" altLang="el-GR" dirty="0"/>
              <a:t>Αφήγηση χωρίς ανάλυση;</a:t>
            </a:r>
          </a:p>
          <a:p>
            <a:pPr>
              <a:buFont typeface="Courier New" panose="02070309020205020404" pitchFamily="49" charset="0"/>
              <a:buChar char="o"/>
            </a:pPr>
            <a:r>
              <a:rPr lang="el-GR" altLang="el-GR" dirty="0"/>
              <a:t>Θεματική</a:t>
            </a:r>
          </a:p>
          <a:p>
            <a:pPr marL="0" indent="0">
              <a:buNone/>
            </a:pPr>
            <a:r>
              <a:rPr lang="el-GR" altLang="el-GR" dirty="0"/>
              <a:t>Ανάλυση συγκεκριμένων θεματικών περιοχών</a:t>
            </a:r>
          </a:p>
          <a:p>
            <a:r>
              <a:rPr lang="el-GR" altLang="el-GR" dirty="0"/>
              <a:t>Συνήθως συνδυασμός</a:t>
            </a:r>
          </a:p>
          <a:p>
            <a:pPr>
              <a:buFont typeface="Courier New" panose="02070309020205020404" pitchFamily="49" charset="0"/>
              <a:buChar char="o"/>
            </a:pPr>
            <a:endParaRPr lang="el-GR" alt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BEEADA-4AA8-6840-899D-E4E0B45F70FD}"/>
              </a:ext>
            </a:extLst>
          </p:cNvPr>
          <p:cNvSpPr>
            <a:spLocks noGrp="1"/>
          </p:cNvSpPr>
          <p:nvPr>
            <p:ph type="title"/>
          </p:nvPr>
        </p:nvSpPr>
        <p:spPr/>
        <p:txBody>
          <a:bodyPr/>
          <a:lstStyle/>
          <a:p>
            <a:r>
              <a:rPr lang="el-GR" altLang="el-GR" dirty="0"/>
              <a:t>Μέθοδοι συγγραφής</a:t>
            </a:r>
            <a:endParaRPr lang="el-GR" dirty="0"/>
          </a:p>
        </p:txBody>
      </p:sp>
      <p:sp>
        <p:nvSpPr>
          <p:cNvPr id="3" name="Θέση περιεχομένου 2">
            <a:extLst>
              <a:ext uri="{FF2B5EF4-FFF2-40B4-BE49-F238E27FC236}">
                <a16:creationId xmlns:a16="http://schemas.microsoft.com/office/drawing/2014/main" id="{1305406D-DAD4-38D2-1F64-25D042BECC96}"/>
              </a:ext>
            </a:extLst>
          </p:cNvPr>
          <p:cNvSpPr>
            <a:spLocks noGrp="1"/>
          </p:cNvSpPr>
          <p:nvPr>
            <p:ph idx="1"/>
          </p:nvPr>
        </p:nvSpPr>
        <p:spPr/>
        <p:txBody>
          <a:bodyPr/>
          <a:lstStyle/>
          <a:p>
            <a:r>
              <a:rPr lang="el-GR" dirty="0"/>
              <a:t>Όλες οι μέθοδοι στηρίζονται επιστημολογικά στον «αυτόπτη μάρτυρα» </a:t>
            </a:r>
            <a:endParaRPr lang="en-US" dirty="0"/>
          </a:p>
          <a:p>
            <a:r>
              <a:rPr lang="el-GR" dirty="0"/>
              <a:t>Ο ιστορικός χρόνος δεν είναι αντιστρέψιμος-επαναλαμβανόμενος (πείραμα)</a:t>
            </a:r>
          </a:p>
          <a:p>
            <a:r>
              <a:rPr lang="el-GR" dirty="0"/>
              <a:t>Διαφορετική αντίληψη συμβάντων &amp; πραγματικότητας</a:t>
            </a:r>
          </a:p>
          <a:p>
            <a:r>
              <a:rPr lang="el-GR" dirty="0">
                <a:solidFill>
                  <a:srgbClr val="C00000"/>
                </a:solidFill>
              </a:rPr>
              <a:t>Ειδικά για τη Στρατιωτική Ιστορία</a:t>
            </a:r>
            <a:r>
              <a:rPr lang="el-GR" dirty="0"/>
              <a:t>: η «χαμένη αλήθεια» των νεκρών</a:t>
            </a:r>
          </a:p>
        </p:txBody>
      </p:sp>
    </p:spTree>
    <p:extLst>
      <p:ext uri="{BB962C8B-B14F-4D97-AF65-F5344CB8AC3E}">
        <p14:creationId xmlns:p14="http://schemas.microsoft.com/office/powerpoint/2010/main" val="788202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675CBC-FBF8-232D-36A5-1EAA7872B04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41454E8-BE1E-C4E1-20E1-F926B88DB86C}"/>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0E7EE887-2375-FCBB-B33F-BEAC1790B7FC}"/>
              </a:ext>
            </a:extLst>
          </p:cNvPr>
          <p:cNvPicPr>
            <a:picLocks noChangeAspect="1"/>
          </p:cNvPicPr>
          <p:nvPr/>
        </p:nvPicPr>
        <p:blipFill>
          <a:blip r:embed="rId2"/>
          <a:stretch>
            <a:fillRect/>
          </a:stretch>
        </p:blipFill>
        <p:spPr>
          <a:xfrm>
            <a:off x="0" y="0"/>
            <a:ext cx="9144000" cy="6781800"/>
          </a:xfrm>
          <a:prstGeom prst="rect">
            <a:avLst/>
          </a:prstGeom>
        </p:spPr>
      </p:pic>
    </p:spTree>
    <p:extLst>
      <p:ext uri="{BB962C8B-B14F-4D97-AF65-F5344CB8AC3E}">
        <p14:creationId xmlns:p14="http://schemas.microsoft.com/office/powerpoint/2010/main" val="1626112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E0021A-5E78-80ED-6627-EC875A99F152}"/>
              </a:ext>
            </a:extLst>
          </p:cNvPr>
          <p:cNvSpPr>
            <a:spLocks noGrp="1"/>
          </p:cNvSpPr>
          <p:nvPr>
            <p:ph type="title"/>
          </p:nvPr>
        </p:nvSpPr>
        <p:spPr>
          <a:xfrm>
            <a:off x="5715000" y="804395"/>
            <a:ext cx="3429000" cy="1177412"/>
          </a:xfrm>
        </p:spPr>
        <p:txBody>
          <a:bodyPr/>
          <a:lstStyle/>
          <a:p>
            <a:r>
              <a:rPr lang="el-GR" sz="2800" dirty="0"/>
              <a:t>Ελληνικό ιππικό στη Μικρά Ασία (1919-1922)</a:t>
            </a:r>
          </a:p>
        </p:txBody>
      </p:sp>
      <p:pic>
        <p:nvPicPr>
          <p:cNvPr id="7" name="Εικόνα 6">
            <a:extLst>
              <a:ext uri="{FF2B5EF4-FFF2-40B4-BE49-F238E27FC236}">
                <a16:creationId xmlns:a16="http://schemas.microsoft.com/office/drawing/2014/main" id="{9DF0A662-F576-627C-C10A-7A96158B5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5" y="574178"/>
            <a:ext cx="5486400" cy="4107827"/>
          </a:xfrm>
          <a:prstGeom prst="rect">
            <a:avLst/>
          </a:prstGeom>
        </p:spPr>
      </p:pic>
      <p:pic>
        <p:nvPicPr>
          <p:cNvPr id="5" name="Θέση περιεχομένου 4">
            <a:extLst>
              <a:ext uri="{FF2B5EF4-FFF2-40B4-BE49-F238E27FC236}">
                <a16:creationId xmlns:a16="http://schemas.microsoft.com/office/drawing/2014/main" id="{C0F375A2-338A-C66C-62C8-0820BE8931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4702" y="1981807"/>
            <a:ext cx="5973363" cy="4487210"/>
          </a:xfrm>
        </p:spPr>
      </p:pic>
    </p:spTree>
    <p:extLst>
      <p:ext uri="{BB962C8B-B14F-4D97-AF65-F5344CB8AC3E}">
        <p14:creationId xmlns:p14="http://schemas.microsoft.com/office/powerpoint/2010/main" val="1115136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36736A-19F9-0E02-982E-AFDA731E08F9}"/>
              </a:ext>
            </a:extLst>
          </p:cNvPr>
          <p:cNvSpPr>
            <a:spLocks noGrp="1"/>
          </p:cNvSpPr>
          <p:nvPr>
            <p:ph type="title"/>
          </p:nvPr>
        </p:nvSpPr>
        <p:spPr/>
        <p:txBody>
          <a:bodyPr/>
          <a:lstStyle/>
          <a:p>
            <a:r>
              <a:rPr kumimoji="0" lang="el-GR" altLang="el-GR" sz="3600" b="1" i="0" u="none" strike="noStrike" kern="1200" cap="none" spc="0" normalizeH="0" baseline="0" noProof="0" dirty="0">
                <a:ln>
                  <a:noFill/>
                </a:ln>
                <a:solidFill>
                  <a:srgbClr val="006666"/>
                </a:solidFill>
                <a:effectLst/>
                <a:uLnTx/>
                <a:uFillTx/>
                <a:latin typeface="Arial"/>
                <a:ea typeface="+mj-ea"/>
                <a:cs typeface="Arial"/>
              </a:rPr>
              <a:t>Μέθοδοι συγγραφής</a:t>
            </a:r>
            <a:endParaRPr lang="el-GR" dirty="0"/>
          </a:p>
        </p:txBody>
      </p:sp>
      <p:sp>
        <p:nvSpPr>
          <p:cNvPr id="3" name="Θέση περιεχομένου 2">
            <a:extLst>
              <a:ext uri="{FF2B5EF4-FFF2-40B4-BE49-F238E27FC236}">
                <a16:creationId xmlns:a16="http://schemas.microsoft.com/office/drawing/2014/main" id="{4EEC3D09-A53F-8AA4-8ADB-35641877EA3A}"/>
              </a:ext>
            </a:extLst>
          </p:cNvPr>
          <p:cNvSpPr>
            <a:spLocks noGrp="1"/>
          </p:cNvSpPr>
          <p:nvPr>
            <p:ph idx="1"/>
          </p:nvPr>
        </p:nvSpPr>
        <p:spPr/>
        <p:txBody>
          <a:bodyPr/>
          <a:lstStyle/>
          <a:p>
            <a:r>
              <a:rPr lang="el-GR" dirty="0"/>
              <a:t>Στην πραγματικότητα, ο συνδυασμός μεθόδων και προσεγγίσεων μπορεί να δώσει βέλτιστο αποτέλεσμα</a:t>
            </a:r>
          </a:p>
          <a:p>
            <a:r>
              <a:rPr lang="el-GR" dirty="0"/>
              <a:t>Οι εκτιμήσεις, οι θεωρίες, οι απόψεις και τα μοντέλα που εκλαμβάνονται ως δεδομένα είναι αυτά έχουν εξεταστεί λιγότερο και άρα είναι περισσότερο πιθανό να παραπλανήσουν</a:t>
            </a:r>
          </a:p>
        </p:txBody>
      </p:sp>
    </p:spTree>
    <p:extLst>
      <p:ext uri="{BB962C8B-B14F-4D97-AF65-F5344CB8AC3E}">
        <p14:creationId xmlns:p14="http://schemas.microsoft.com/office/powerpoint/2010/main" val="149731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49AB23-72D1-D536-10D3-DC467BBA99ED}"/>
              </a:ext>
            </a:extLst>
          </p:cNvPr>
          <p:cNvSpPr>
            <a:spLocks noGrp="1"/>
          </p:cNvSpPr>
          <p:nvPr>
            <p:ph type="title"/>
          </p:nvPr>
        </p:nvSpPr>
        <p:spPr/>
        <p:txBody>
          <a:bodyPr/>
          <a:lstStyle/>
          <a:p>
            <a:r>
              <a:rPr lang="el-GR" dirty="0"/>
              <a:t>Τι </a:t>
            </a:r>
            <a:r>
              <a:rPr lang="el-GR" sz="4000" dirty="0">
                <a:solidFill>
                  <a:srgbClr val="C00000"/>
                </a:solidFill>
              </a:rPr>
              <a:t>δεν</a:t>
            </a:r>
            <a:r>
              <a:rPr lang="el-GR" dirty="0"/>
              <a:t> είναι η Στρατιωτική Ιστορία</a:t>
            </a:r>
          </a:p>
        </p:txBody>
      </p:sp>
      <p:sp>
        <p:nvSpPr>
          <p:cNvPr id="3" name="Θέση περιεχομένου 2">
            <a:extLst>
              <a:ext uri="{FF2B5EF4-FFF2-40B4-BE49-F238E27FC236}">
                <a16:creationId xmlns:a16="http://schemas.microsoft.com/office/drawing/2014/main" id="{01E51941-1D33-0C77-667B-210F77F5CFDB}"/>
              </a:ext>
            </a:extLst>
          </p:cNvPr>
          <p:cNvSpPr>
            <a:spLocks noGrp="1"/>
          </p:cNvSpPr>
          <p:nvPr>
            <p:ph idx="1"/>
          </p:nvPr>
        </p:nvSpPr>
        <p:spPr/>
        <p:txBody>
          <a:bodyPr/>
          <a:lstStyle/>
          <a:p>
            <a:r>
              <a:rPr lang="el-GR" dirty="0"/>
              <a:t>Απόδοση ευθυνών – </a:t>
            </a:r>
            <a:r>
              <a:rPr lang="el-GR" b="1" dirty="0">
                <a:solidFill>
                  <a:srgbClr val="C00000"/>
                </a:solidFill>
              </a:rPr>
              <a:t>δεν</a:t>
            </a:r>
            <a:r>
              <a:rPr lang="el-GR" dirty="0"/>
              <a:t> είναι «στρατοδικείο» </a:t>
            </a:r>
          </a:p>
          <a:p>
            <a:r>
              <a:rPr lang="el-GR" b="1" dirty="0">
                <a:solidFill>
                  <a:srgbClr val="C00000"/>
                </a:solidFill>
              </a:rPr>
              <a:t>Προσοχή</a:t>
            </a:r>
            <a:r>
              <a:rPr lang="el-GR" dirty="0">
                <a:solidFill>
                  <a:srgbClr val="C00000"/>
                </a:solidFill>
              </a:rPr>
              <a:t>: </a:t>
            </a:r>
            <a:r>
              <a:rPr lang="el-GR" dirty="0"/>
              <a:t>στρατιωτική ιστορία=αποφάσεις και πράξεις ανθρώπων υπό ακραίες συνθήκες πίεσης και ευθύνης</a:t>
            </a:r>
            <a:endParaRPr lang="en-US" dirty="0"/>
          </a:p>
          <a:p>
            <a:r>
              <a:rPr lang="el-GR" b="1" dirty="0">
                <a:solidFill>
                  <a:srgbClr val="C00000"/>
                </a:solidFill>
              </a:rPr>
              <a:t>Δεν</a:t>
            </a:r>
            <a:r>
              <a:rPr lang="el-GR" dirty="0"/>
              <a:t> είναι εργαλείο πρόβλεψης του μέλλοντος</a:t>
            </a:r>
          </a:p>
          <a:p>
            <a:r>
              <a:rPr lang="el-GR" dirty="0"/>
              <a:t>Έλλειψη αντικειμενικότητας</a:t>
            </a:r>
          </a:p>
          <a:p>
            <a:endParaRPr lang="el-GR" dirty="0"/>
          </a:p>
        </p:txBody>
      </p:sp>
      <p:sp>
        <p:nvSpPr>
          <p:cNvPr id="4" name="Βέλος: Δεξιό 3">
            <a:extLst>
              <a:ext uri="{FF2B5EF4-FFF2-40B4-BE49-F238E27FC236}">
                <a16:creationId xmlns:a16="http://schemas.microsoft.com/office/drawing/2014/main" id="{1AE862B1-3957-268B-88F4-33A9F5F0EC96}"/>
              </a:ext>
            </a:extLst>
          </p:cNvPr>
          <p:cNvSpPr/>
          <p:nvPr/>
        </p:nvSpPr>
        <p:spPr>
          <a:xfrm>
            <a:off x="5715000" y="5334000"/>
            <a:ext cx="6858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28818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351D7C-95FE-A0B7-F4E0-89601B5BC9B7}"/>
              </a:ext>
            </a:extLst>
          </p:cNvPr>
          <p:cNvSpPr>
            <a:spLocks noGrp="1"/>
          </p:cNvSpPr>
          <p:nvPr>
            <p:ph type="title"/>
          </p:nvPr>
        </p:nvSpPr>
        <p:spPr/>
        <p:txBody>
          <a:bodyPr/>
          <a:lstStyle/>
          <a:p>
            <a:r>
              <a:rPr lang="el-GR" dirty="0"/>
              <a:t>Έλλειψη αντικειμενικότητας</a:t>
            </a:r>
          </a:p>
        </p:txBody>
      </p:sp>
      <p:sp>
        <p:nvSpPr>
          <p:cNvPr id="3" name="Θέση περιεχομένου 2">
            <a:extLst>
              <a:ext uri="{FF2B5EF4-FFF2-40B4-BE49-F238E27FC236}">
                <a16:creationId xmlns:a16="http://schemas.microsoft.com/office/drawing/2014/main" id="{EFEAB83B-5FA2-D6CD-72D6-9AA48096ACB4}"/>
              </a:ext>
            </a:extLst>
          </p:cNvPr>
          <p:cNvSpPr>
            <a:spLocks noGrp="1"/>
          </p:cNvSpPr>
          <p:nvPr>
            <p:ph idx="1"/>
          </p:nvPr>
        </p:nvSpPr>
        <p:spPr/>
        <p:txBody>
          <a:bodyPr/>
          <a:lstStyle/>
          <a:p>
            <a:r>
              <a:rPr lang="el-GR" dirty="0"/>
              <a:t>Προσωπικά ενδιαφέροντα ή </a:t>
            </a:r>
            <a:r>
              <a:rPr lang="el-GR" dirty="0" err="1"/>
              <a:t>αντι</a:t>
            </a:r>
            <a:r>
              <a:rPr lang="el-GR" dirty="0"/>
              <a:t>-ενδιαφέροντα (=προκατάληψη)</a:t>
            </a:r>
          </a:p>
          <a:p>
            <a:r>
              <a:rPr lang="el-GR" dirty="0"/>
              <a:t>Ιδεολογικές πεποιθήσεις (θρησκευτικές, πολιτικές, σκοπιμότητες…)</a:t>
            </a:r>
          </a:p>
          <a:p>
            <a:r>
              <a:rPr lang="el-GR" dirty="0"/>
              <a:t>Θεωρίες ιστορικής εξέλιξης (μεγάλοι άνδρες, μεγάλοι λαοί, εκλεκτά έθνη…)</a:t>
            </a:r>
          </a:p>
        </p:txBody>
      </p:sp>
    </p:spTree>
    <p:extLst>
      <p:ext uri="{BB962C8B-B14F-4D97-AF65-F5344CB8AC3E}">
        <p14:creationId xmlns:p14="http://schemas.microsoft.com/office/powerpoint/2010/main" val="401744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a:extLst>
              <a:ext uri="{FF2B5EF4-FFF2-40B4-BE49-F238E27FC236}">
                <a16:creationId xmlns:a16="http://schemas.microsoft.com/office/drawing/2014/main" id="{58350CD5-2D8F-51D4-9093-076CF0C3E83D}"/>
              </a:ext>
            </a:extLst>
          </p:cNvPr>
          <p:cNvSpPr>
            <a:spLocks noGrp="1" noChangeArrowheads="1"/>
          </p:cNvSpPr>
          <p:nvPr>
            <p:ph type="title"/>
          </p:nvPr>
        </p:nvSpPr>
        <p:spPr/>
        <p:txBody>
          <a:bodyPr/>
          <a:lstStyle/>
          <a:p>
            <a:r>
              <a:rPr lang="en-US" altLang="el-GR" dirty="0"/>
              <a:t>Zulu  Wars: </a:t>
            </a:r>
            <a:r>
              <a:rPr lang="el-GR" altLang="el-GR" dirty="0"/>
              <a:t>Μάχη της </a:t>
            </a:r>
            <a:r>
              <a:rPr lang="en-US" altLang="el-GR" dirty="0"/>
              <a:t>Isandlwana (1879)</a:t>
            </a:r>
          </a:p>
        </p:txBody>
      </p:sp>
      <p:pic>
        <p:nvPicPr>
          <p:cNvPr id="7171" name="Picture 2" descr="File:Isandhlwana.jpg">
            <a:extLst>
              <a:ext uri="{FF2B5EF4-FFF2-40B4-BE49-F238E27FC236}">
                <a16:creationId xmlns:a16="http://schemas.microsoft.com/office/drawing/2014/main" id="{BC30F639-4971-5180-3268-4213F08E7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6963"/>
            <a:ext cx="71707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89828C-60B0-37AA-7DF7-4669050D1D50}"/>
              </a:ext>
            </a:extLst>
          </p:cNvPr>
          <p:cNvSpPr>
            <a:spLocks noGrp="1"/>
          </p:cNvSpPr>
          <p:nvPr>
            <p:ph type="title"/>
          </p:nvPr>
        </p:nvSpPr>
        <p:spPr/>
        <p:txBody>
          <a:bodyPr/>
          <a:lstStyle/>
          <a:p>
            <a:r>
              <a:rPr lang="el-GR" altLang="el-GR" dirty="0"/>
              <a:t>Πηγές της Στρατιωτικής Ιστορίας</a:t>
            </a:r>
            <a:endParaRPr lang="el-GR" dirty="0"/>
          </a:p>
        </p:txBody>
      </p:sp>
      <p:sp>
        <p:nvSpPr>
          <p:cNvPr id="3" name="Θέση περιεχομένου 2">
            <a:extLst>
              <a:ext uri="{FF2B5EF4-FFF2-40B4-BE49-F238E27FC236}">
                <a16:creationId xmlns:a16="http://schemas.microsoft.com/office/drawing/2014/main" id="{B7878CD6-F235-A8DD-7EB0-ED6F40F5736F}"/>
              </a:ext>
            </a:extLst>
          </p:cNvPr>
          <p:cNvSpPr>
            <a:spLocks noGrp="1"/>
          </p:cNvSpPr>
          <p:nvPr>
            <p:ph idx="1"/>
          </p:nvPr>
        </p:nvSpPr>
        <p:spPr/>
        <p:txBody>
          <a:bodyPr/>
          <a:lstStyle/>
          <a:p>
            <a:r>
              <a:rPr lang="el-GR" dirty="0"/>
              <a:t>Το πρόβλημα των πηγών ανά χρονική περίοδο</a:t>
            </a:r>
          </a:p>
          <a:p>
            <a:r>
              <a:rPr lang="el-GR" dirty="0"/>
              <a:t>Πάντα οι δρώντες είναι (τουλάχιστον) δύο…</a:t>
            </a:r>
          </a:p>
          <a:p>
            <a:r>
              <a:rPr lang="el-GR" dirty="0">
                <a:solidFill>
                  <a:srgbClr val="C00000"/>
                </a:solidFill>
              </a:rPr>
              <a:t>Προσοχή</a:t>
            </a:r>
            <a:r>
              <a:rPr lang="el-GR" dirty="0"/>
              <a:t> στις </a:t>
            </a:r>
            <a:r>
              <a:rPr lang="el-GR" dirty="0">
                <a:solidFill>
                  <a:srgbClr val="C00000"/>
                </a:solidFill>
              </a:rPr>
              <a:t>«πηγές» </a:t>
            </a:r>
            <a:r>
              <a:rPr lang="el-GR" dirty="0"/>
              <a:t>και τη χρήση τους</a:t>
            </a:r>
          </a:p>
        </p:txBody>
      </p:sp>
    </p:spTree>
    <p:extLst>
      <p:ext uri="{BB962C8B-B14F-4D97-AF65-F5344CB8AC3E}">
        <p14:creationId xmlns:p14="http://schemas.microsoft.com/office/powerpoint/2010/main" val="442129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a:extLst>
              <a:ext uri="{FF2B5EF4-FFF2-40B4-BE49-F238E27FC236}">
                <a16:creationId xmlns:a16="http://schemas.microsoft.com/office/drawing/2014/main" id="{16F6FAFA-0ADB-F97C-8F2E-D51589DF1A1F}"/>
              </a:ext>
            </a:extLst>
          </p:cNvPr>
          <p:cNvSpPr>
            <a:spLocks noGrp="1" noChangeArrowheads="1"/>
          </p:cNvSpPr>
          <p:nvPr>
            <p:ph type="title"/>
          </p:nvPr>
        </p:nvSpPr>
        <p:spPr/>
        <p:txBody>
          <a:bodyPr/>
          <a:lstStyle/>
          <a:p>
            <a:r>
              <a:rPr lang="el-GR" altLang="el-GR" dirty="0"/>
              <a:t>Πηγές της Στρατιωτικής Ιστορίας</a:t>
            </a:r>
          </a:p>
        </p:txBody>
      </p:sp>
      <p:sp>
        <p:nvSpPr>
          <p:cNvPr id="3" name="Θέση περιεχομένου 2">
            <a:extLst>
              <a:ext uri="{FF2B5EF4-FFF2-40B4-BE49-F238E27FC236}">
                <a16:creationId xmlns:a16="http://schemas.microsoft.com/office/drawing/2014/main" id="{D1DDE1DC-1783-E059-BD65-FD9BCC680196}"/>
              </a:ext>
            </a:extLst>
          </p:cNvPr>
          <p:cNvSpPr>
            <a:spLocks noGrp="1"/>
          </p:cNvSpPr>
          <p:nvPr>
            <p:ph idx="1"/>
          </p:nvPr>
        </p:nvSpPr>
        <p:spPr>
          <a:xfrm>
            <a:off x="533400" y="2286000"/>
            <a:ext cx="7693025" cy="3724275"/>
          </a:xfrm>
        </p:spPr>
        <p:txBody>
          <a:bodyPr/>
          <a:lstStyle/>
          <a:p>
            <a:pPr>
              <a:defRPr/>
            </a:pPr>
            <a:endParaRPr lang="el-GR" dirty="0"/>
          </a:p>
          <a:p>
            <a:pPr>
              <a:defRPr/>
            </a:pPr>
            <a:endParaRPr lang="el-GR" dirty="0"/>
          </a:p>
          <a:p>
            <a:pPr>
              <a:defRPr/>
            </a:pPr>
            <a:endParaRPr lang="el-GR" dirty="0"/>
          </a:p>
          <a:p>
            <a:pPr>
              <a:defRPr/>
            </a:pPr>
            <a:endParaRPr lang="el-GR" dirty="0"/>
          </a:p>
          <a:p>
            <a:pPr>
              <a:defRPr/>
            </a:pPr>
            <a:endParaRPr lang="el-GR" dirty="0"/>
          </a:p>
          <a:p>
            <a:pPr>
              <a:defRPr/>
            </a:pPr>
            <a:endParaRPr lang="el-GR" dirty="0"/>
          </a:p>
          <a:p>
            <a:pPr>
              <a:defRPr/>
            </a:pPr>
            <a:endParaRPr lang="el-GR" dirty="0"/>
          </a:p>
          <a:p>
            <a:pPr marL="0" indent="0">
              <a:buFont typeface="Wingdings" panose="05000000000000000000" pitchFamily="2" charset="2"/>
              <a:buNone/>
              <a:defRPr/>
            </a:pPr>
            <a:endParaRPr lang="el-GR" dirty="0"/>
          </a:p>
        </p:txBody>
      </p:sp>
      <p:graphicFrame>
        <p:nvGraphicFramePr>
          <p:cNvPr id="4" name="Διάγραμμα 3">
            <a:extLst>
              <a:ext uri="{FF2B5EF4-FFF2-40B4-BE49-F238E27FC236}">
                <a16:creationId xmlns:a16="http://schemas.microsoft.com/office/drawing/2014/main" id="{9ABB82BA-BF55-A83B-2BF3-9DE6AA065C82}"/>
              </a:ext>
            </a:extLst>
          </p:cNvPr>
          <p:cNvGraphicFramePr/>
          <p:nvPr>
            <p:extLst>
              <p:ext uri="{D42A27DB-BD31-4B8C-83A1-F6EECF244321}">
                <p14:modId xmlns:p14="http://schemas.microsoft.com/office/powerpoint/2010/main" val="3135182086"/>
              </p:ext>
            </p:extLst>
          </p:nvPr>
        </p:nvGraphicFramePr>
        <p:xfrm>
          <a:off x="1219200" y="211613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a:extLst>
              <a:ext uri="{FF2B5EF4-FFF2-40B4-BE49-F238E27FC236}">
                <a16:creationId xmlns:a16="http://schemas.microsoft.com/office/drawing/2014/main" id="{F1396E0D-9E63-D99C-6F57-5199734D93BE}"/>
              </a:ext>
            </a:extLst>
          </p:cNvPr>
          <p:cNvSpPr>
            <a:spLocks noGrp="1" noChangeArrowheads="1"/>
          </p:cNvSpPr>
          <p:nvPr>
            <p:ph type="title"/>
          </p:nvPr>
        </p:nvSpPr>
        <p:spPr/>
        <p:txBody>
          <a:bodyPr/>
          <a:lstStyle/>
          <a:p>
            <a:br>
              <a:rPr lang="el-GR" altLang="el-GR" dirty="0"/>
            </a:br>
            <a:br>
              <a:rPr lang="el-GR" altLang="el-GR" dirty="0"/>
            </a:br>
            <a:br>
              <a:rPr lang="el-GR" altLang="el-GR" dirty="0"/>
            </a:br>
            <a:br>
              <a:rPr lang="el-GR" altLang="el-GR" dirty="0"/>
            </a:br>
            <a:br>
              <a:rPr lang="el-GR" altLang="el-GR" dirty="0"/>
            </a:br>
            <a:br>
              <a:rPr lang="el-GR" altLang="el-GR" dirty="0"/>
            </a:br>
            <a:br>
              <a:rPr lang="el-GR" altLang="el-GR" dirty="0"/>
            </a:br>
            <a:br>
              <a:rPr lang="el-GR" altLang="el-GR" dirty="0"/>
            </a:br>
            <a:br>
              <a:rPr lang="el-GR" altLang="el-GR" dirty="0"/>
            </a:br>
            <a:r>
              <a:rPr lang="el-GR" altLang="el-GR" dirty="0"/>
              <a:t>					</a:t>
            </a:r>
            <a:br>
              <a:rPr lang="el-GR" altLang="el-GR" dirty="0"/>
            </a:br>
            <a:r>
              <a:rPr lang="el-GR" altLang="el-GR" dirty="0"/>
              <a:t>Πρωτογενείς πηγές</a:t>
            </a:r>
            <a:br>
              <a:rPr lang="el-GR" altLang="el-GR" dirty="0"/>
            </a:br>
            <a:endParaRPr lang="el-GR" altLang="el-GR" dirty="0"/>
          </a:p>
        </p:txBody>
      </p:sp>
      <p:sp>
        <p:nvSpPr>
          <p:cNvPr id="21507" name="Θέση περιεχομένου 2">
            <a:extLst>
              <a:ext uri="{FF2B5EF4-FFF2-40B4-BE49-F238E27FC236}">
                <a16:creationId xmlns:a16="http://schemas.microsoft.com/office/drawing/2014/main" id="{3BB6DAB8-8D3B-EFFE-AC6F-DFB32D188F23}"/>
              </a:ext>
            </a:extLst>
          </p:cNvPr>
          <p:cNvSpPr>
            <a:spLocks noGrp="1" noChangeArrowheads="1"/>
          </p:cNvSpPr>
          <p:nvPr>
            <p:ph idx="1"/>
          </p:nvPr>
        </p:nvSpPr>
        <p:spPr/>
        <p:txBody>
          <a:bodyPr/>
          <a:lstStyle/>
          <a:p>
            <a:r>
              <a:rPr lang="el-GR" altLang="el-GR" dirty="0"/>
              <a:t>Αρχεία (δημόσια ή ιδιωτικά)</a:t>
            </a:r>
          </a:p>
          <a:p>
            <a:r>
              <a:rPr lang="el-GR" altLang="el-GR" dirty="0"/>
              <a:t>Απομνημονεύματα</a:t>
            </a:r>
          </a:p>
          <a:p>
            <a:r>
              <a:rPr lang="el-GR" altLang="el-GR" dirty="0"/>
              <a:t>Επιστολές</a:t>
            </a:r>
          </a:p>
          <a:p>
            <a:r>
              <a:rPr lang="el-GR" altLang="el-GR" sz="2400" dirty="0"/>
              <a:t>Στρατιωτικοί Κανονισμοί &amp; εγχειρίδια</a:t>
            </a:r>
          </a:p>
          <a:p>
            <a:r>
              <a:rPr lang="el-GR" altLang="el-GR" sz="2400" dirty="0"/>
              <a:t>Στρατιωτικά περιοδικά</a:t>
            </a:r>
          </a:p>
          <a:p>
            <a:r>
              <a:rPr lang="el-GR" altLang="el-GR" sz="2400" dirty="0"/>
              <a:t>Εφημερίδες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2530" name="Τίτλος 1">
            <a:extLst>
              <a:ext uri="{FF2B5EF4-FFF2-40B4-BE49-F238E27FC236}">
                <a16:creationId xmlns:a16="http://schemas.microsoft.com/office/drawing/2014/main" id="{BF1C604F-9FFA-F2BB-1460-014C866451DB}"/>
              </a:ext>
            </a:extLst>
          </p:cNvPr>
          <p:cNvSpPr>
            <a:spLocks noGrp="1" noChangeArrowheads="1"/>
          </p:cNvSpPr>
          <p:nvPr>
            <p:ph type="title"/>
          </p:nvPr>
        </p:nvSpPr>
        <p:spPr/>
        <p:txBody>
          <a:bodyPr/>
          <a:lstStyle/>
          <a:p>
            <a:endParaRPr lang="el-GR" altLang="el-GR"/>
          </a:p>
        </p:txBody>
      </p:sp>
      <p:pic>
        <p:nvPicPr>
          <p:cNvPr id="22531" name="Θέση περιεχομένου 3">
            <a:extLst>
              <a:ext uri="{FF2B5EF4-FFF2-40B4-BE49-F238E27FC236}">
                <a16:creationId xmlns:a16="http://schemas.microsoft.com/office/drawing/2014/main" id="{1C7BFECA-FAED-4ED1-8D62-12AAEBF954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4" t="1926" r="3960" b="-119"/>
          <a:stretch>
            <a:fillRect/>
          </a:stretch>
        </p:blipFill>
        <p:spPr>
          <a:xfrm>
            <a:off x="2271484" y="139700"/>
            <a:ext cx="4601032" cy="65786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554" name="Τίτλος 1">
            <a:extLst>
              <a:ext uri="{FF2B5EF4-FFF2-40B4-BE49-F238E27FC236}">
                <a16:creationId xmlns:a16="http://schemas.microsoft.com/office/drawing/2014/main" id="{43D5D583-EE30-5810-AB71-405BBBEDE6BA}"/>
              </a:ext>
            </a:extLst>
          </p:cNvPr>
          <p:cNvSpPr>
            <a:spLocks noGrp="1" noChangeArrowheads="1"/>
          </p:cNvSpPr>
          <p:nvPr>
            <p:ph type="title"/>
          </p:nvPr>
        </p:nvSpPr>
        <p:spPr/>
        <p:txBody>
          <a:bodyPr/>
          <a:lstStyle/>
          <a:p>
            <a:endParaRPr lang="el-GR" altLang="el-GR" dirty="0"/>
          </a:p>
        </p:txBody>
      </p:sp>
      <p:pic>
        <p:nvPicPr>
          <p:cNvPr id="23555" name="Θέση περιεχομένου 3">
            <a:extLst>
              <a:ext uri="{FF2B5EF4-FFF2-40B4-BE49-F238E27FC236}">
                <a16:creationId xmlns:a16="http://schemas.microsoft.com/office/drawing/2014/main" id="{1482EB1D-159E-DFEB-E92B-F16205EE2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1243" y="218358"/>
            <a:ext cx="4481513" cy="6421284"/>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B636A5D-ADE5-F084-67F9-E14AFF406604}"/>
              </a:ext>
            </a:extLst>
          </p:cNvPr>
          <p:cNvPicPr>
            <a:picLocks noChangeAspect="1"/>
          </p:cNvPicPr>
          <p:nvPr/>
        </p:nvPicPr>
        <p:blipFill>
          <a:blip r:embed="rId2"/>
          <a:stretch>
            <a:fillRect/>
          </a:stretch>
        </p:blipFill>
        <p:spPr>
          <a:xfrm>
            <a:off x="228600" y="228600"/>
            <a:ext cx="3352800" cy="4572000"/>
          </a:xfrm>
          <a:prstGeom prst="rect">
            <a:avLst/>
          </a:prstGeom>
        </p:spPr>
      </p:pic>
      <p:pic>
        <p:nvPicPr>
          <p:cNvPr id="6" name="Εικόνα 5">
            <a:extLst>
              <a:ext uri="{FF2B5EF4-FFF2-40B4-BE49-F238E27FC236}">
                <a16:creationId xmlns:a16="http://schemas.microsoft.com/office/drawing/2014/main" id="{EAC34B94-90E0-C264-AEF9-DAB46326178C}"/>
              </a:ext>
            </a:extLst>
          </p:cNvPr>
          <p:cNvPicPr>
            <a:picLocks noChangeAspect="1"/>
          </p:cNvPicPr>
          <p:nvPr/>
        </p:nvPicPr>
        <p:blipFill>
          <a:blip r:embed="rId3"/>
          <a:stretch>
            <a:fillRect/>
          </a:stretch>
        </p:blipFill>
        <p:spPr>
          <a:xfrm>
            <a:off x="3962400" y="3124200"/>
            <a:ext cx="4800600" cy="3600450"/>
          </a:xfrm>
          <a:prstGeom prst="rect">
            <a:avLst/>
          </a:prstGeom>
        </p:spPr>
      </p:pic>
      <p:pic>
        <p:nvPicPr>
          <p:cNvPr id="7" name="Εικόνα 6">
            <a:extLst>
              <a:ext uri="{FF2B5EF4-FFF2-40B4-BE49-F238E27FC236}">
                <a16:creationId xmlns:a16="http://schemas.microsoft.com/office/drawing/2014/main" id="{C5C4335D-3E8E-2DE9-4A4A-1FA5E0387C19}"/>
              </a:ext>
            </a:extLst>
          </p:cNvPr>
          <p:cNvPicPr>
            <a:picLocks noChangeAspect="1"/>
          </p:cNvPicPr>
          <p:nvPr/>
        </p:nvPicPr>
        <p:blipFill>
          <a:blip r:embed="rId4"/>
          <a:stretch>
            <a:fillRect/>
          </a:stretch>
        </p:blipFill>
        <p:spPr>
          <a:xfrm>
            <a:off x="4114800" y="162847"/>
            <a:ext cx="4343400" cy="2895600"/>
          </a:xfrm>
          <a:prstGeom prst="rect">
            <a:avLst/>
          </a:prstGeom>
        </p:spPr>
      </p:pic>
    </p:spTree>
    <p:extLst>
      <p:ext uri="{BB962C8B-B14F-4D97-AF65-F5344CB8AC3E}">
        <p14:creationId xmlns:p14="http://schemas.microsoft.com/office/powerpoint/2010/main" val="417706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C580B43-05FE-F001-C703-F3F7B7344618}"/>
              </a:ext>
            </a:extLst>
          </p:cNvPr>
          <p:cNvPicPr>
            <a:picLocks noGrp="1" noChangeAspect="1"/>
          </p:cNvPicPr>
          <p:nvPr>
            <p:ph idx="1"/>
          </p:nvPr>
        </p:nvPicPr>
        <p:blipFill>
          <a:blip r:embed="rId2"/>
          <a:stretch>
            <a:fillRect/>
          </a:stretch>
        </p:blipFill>
        <p:spPr>
          <a:xfrm>
            <a:off x="152400" y="103838"/>
            <a:ext cx="3070168" cy="4087162"/>
          </a:xfrm>
          <a:prstGeom prst="rect">
            <a:avLst/>
          </a:prstGeom>
        </p:spPr>
      </p:pic>
      <p:pic>
        <p:nvPicPr>
          <p:cNvPr id="6" name="Εικόνα 5">
            <a:extLst>
              <a:ext uri="{FF2B5EF4-FFF2-40B4-BE49-F238E27FC236}">
                <a16:creationId xmlns:a16="http://schemas.microsoft.com/office/drawing/2014/main" id="{5E50703B-3F72-5FB4-5870-C985B7F632AE}"/>
              </a:ext>
            </a:extLst>
          </p:cNvPr>
          <p:cNvPicPr>
            <a:picLocks noChangeAspect="1"/>
          </p:cNvPicPr>
          <p:nvPr/>
        </p:nvPicPr>
        <p:blipFill>
          <a:blip r:embed="rId3"/>
          <a:stretch>
            <a:fillRect/>
          </a:stretch>
        </p:blipFill>
        <p:spPr>
          <a:xfrm>
            <a:off x="1828800" y="1977728"/>
            <a:ext cx="3124200" cy="4627721"/>
          </a:xfrm>
          <a:prstGeom prst="rect">
            <a:avLst/>
          </a:prstGeom>
        </p:spPr>
      </p:pic>
      <p:pic>
        <p:nvPicPr>
          <p:cNvPr id="8" name="Εικόνα 7">
            <a:extLst>
              <a:ext uri="{FF2B5EF4-FFF2-40B4-BE49-F238E27FC236}">
                <a16:creationId xmlns:a16="http://schemas.microsoft.com/office/drawing/2014/main" id="{5BC4DB2E-87B1-C5C2-1871-24A18A0579EA}"/>
              </a:ext>
            </a:extLst>
          </p:cNvPr>
          <p:cNvPicPr>
            <a:picLocks noChangeAspect="1"/>
          </p:cNvPicPr>
          <p:nvPr/>
        </p:nvPicPr>
        <p:blipFill>
          <a:blip r:embed="rId4"/>
          <a:stretch>
            <a:fillRect/>
          </a:stretch>
        </p:blipFill>
        <p:spPr>
          <a:xfrm>
            <a:off x="5950931" y="12290"/>
            <a:ext cx="2858684" cy="4087162"/>
          </a:xfrm>
          <a:prstGeom prst="rect">
            <a:avLst/>
          </a:prstGeom>
        </p:spPr>
      </p:pic>
      <p:pic>
        <p:nvPicPr>
          <p:cNvPr id="5" name="Εικόνα 4">
            <a:extLst>
              <a:ext uri="{FF2B5EF4-FFF2-40B4-BE49-F238E27FC236}">
                <a16:creationId xmlns:a16="http://schemas.microsoft.com/office/drawing/2014/main" id="{A24CEC0B-BFB3-E7EF-97B1-A3881CED5067}"/>
              </a:ext>
            </a:extLst>
          </p:cNvPr>
          <p:cNvPicPr>
            <a:picLocks noChangeAspect="1"/>
          </p:cNvPicPr>
          <p:nvPr/>
        </p:nvPicPr>
        <p:blipFill>
          <a:blip r:embed="rId5"/>
          <a:stretch>
            <a:fillRect/>
          </a:stretch>
        </p:blipFill>
        <p:spPr>
          <a:xfrm>
            <a:off x="5496941" y="2966914"/>
            <a:ext cx="2264917" cy="3581400"/>
          </a:xfrm>
          <a:prstGeom prst="rect">
            <a:avLst/>
          </a:prstGeom>
        </p:spPr>
      </p:pic>
    </p:spTree>
    <p:extLst>
      <p:ext uri="{BB962C8B-B14F-4D97-AF65-F5344CB8AC3E}">
        <p14:creationId xmlns:p14="http://schemas.microsoft.com/office/powerpoint/2010/main" val="1888068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BB34A3-9E1F-5A0B-5863-E0B682A961A3}"/>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1268A056-C6E6-45FC-F20D-E2E012BCF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032" y="2448232"/>
            <a:ext cx="2863848" cy="4295774"/>
          </a:xfrm>
        </p:spPr>
      </p:pic>
      <p:pic>
        <p:nvPicPr>
          <p:cNvPr id="6" name="Εικόνα 5">
            <a:extLst>
              <a:ext uri="{FF2B5EF4-FFF2-40B4-BE49-F238E27FC236}">
                <a16:creationId xmlns:a16="http://schemas.microsoft.com/office/drawing/2014/main" id="{60CCBB92-A075-3B18-02F4-20FE0B678968}"/>
              </a:ext>
            </a:extLst>
          </p:cNvPr>
          <p:cNvPicPr>
            <a:picLocks noChangeAspect="1"/>
          </p:cNvPicPr>
          <p:nvPr/>
        </p:nvPicPr>
        <p:blipFill>
          <a:blip r:embed="rId3"/>
          <a:stretch>
            <a:fillRect/>
          </a:stretch>
        </p:blipFill>
        <p:spPr>
          <a:xfrm>
            <a:off x="62681" y="304800"/>
            <a:ext cx="3200400" cy="4655127"/>
          </a:xfrm>
          <a:prstGeom prst="rect">
            <a:avLst/>
          </a:prstGeom>
        </p:spPr>
      </p:pic>
      <p:pic>
        <p:nvPicPr>
          <p:cNvPr id="3" name="Εικόνα 2">
            <a:extLst>
              <a:ext uri="{FF2B5EF4-FFF2-40B4-BE49-F238E27FC236}">
                <a16:creationId xmlns:a16="http://schemas.microsoft.com/office/drawing/2014/main" id="{C32E46A8-6DAD-7021-A3B8-8F9BF2852A8F}"/>
              </a:ext>
            </a:extLst>
          </p:cNvPr>
          <p:cNvPicPr>
            <a:picLocks noChangeAspect="1"/>
          </p:cNvPicPr>
          <p:nvPr/>
        </p:nvPicPr>
        <p:blipFill>
          <a:blip r:embed="rId4"/>
          <a:stretch>
            <a:fillRect/>
          </a:stretch>
        </p:blipFill>
        <p:spPr>
          <a:xfrm>
            <a:off x="5880921" y="228600"/>
            <a:ext cx="3038166" cy="4275937"/>
          </a:xfrm>
          <a:prstGeom prst="rect">
            <a:avLst/>
          </a:prstGeom>
        </p:spPr>
      </p:pic>
    </p:spTree>
    <p:extLst>
      <p:ext uri="{BB962C8B-B14F-4D97-AF65-F5344CB8AC3E}">
        <p14:creationId xmlns:p14="http://schemas.microsoft.com/office/powerpoint/2010/main" val="403677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F42C3DFB-5789-07BC-39A9-779FCD98C8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 t="19398" r="57" b="2216"/>
          <a:stretch>
            <a:fillRect/>
          </a:stretch>
        </p:blipFill>
        <p:spPr>
          <a:xfrm>
            <a:off x="100194" y="800100"/>
            <a:ext cx="8943611" cy="5257800"/>
          </a:xfrm>
        </p:spPr>
      </p:pic>
    </p:spTree>
    <p:extLst>
      <p:ext uri="{BB962C8B-B14F-4D97-AF65-F5344CB8AC3E}">
        <p14:creationId xmlns:p14="http://schemas.microsoft.com/office/powerpoint/2010/main" val="1308954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0600078-2BA1-AFA4-5FE7-02BF03662480}"/>
              </a:ext>
            </a:extLst>
          </p:cNvPr>
          <p:cNvPicPr>
            <a:picLocks noChangeAspect="1"/>
          </p:cNvPicPr>
          <p:nvPr/>
        </p:nvPicPr>
        <p:blipFill>
          <a:blip r:embed="rId2"/>
          <a:stretch>
            <a:fillRect/>
          </a:stretch>
        </p:blipFill>
        <p:spPr>
          <a:xfrm>
            <a:off x="2438400" y="1181100"/>
            <a:ext cx="3540000" cy="4495800"/>
          </a:xfrm>
          <a:prstGeom prst="rect">
            <a:avLst/>
          </a:prstGeom>
          <a:effectLst>
            <a:softEdge rad="139700"/>
          </a:effectLst>
        </p:spPr>
      </p:pic>
      <p:pic>
        <p:nvPicPr>
          <p:cNvPr id="4" name="Θέση περιεχομένου 3">
            <a:extLst>
              <a:ext uri="{FF2B5EF4-FFF2-40B4-BE49-F238E27FC236}">
                <a16:creationId xmlns:a16="http://schemas.microsoft.com/office/drawing/2014/main" id="{3F290C07-7A0B-1E90-2550-0CB231C35E66}"/>
              </a:ext>
            </a:extLst>
          </p:cNvPr>
          <p:cNvPicPr>
            <a:picLocks noGrp="1" noChangeAspect="1"/>
          </p:cNvPicPr>
          <p:nvPr>
            <p:ph idx="1"/>
          </p:nvPr>
        </p:nvPicPr>
        <p:blipFill>
          <a:blip r:embed="rId3"/>
          <a:stretch>
            <a:fillRect/>
          </a:stretch>
        </p:blipFill>
        <p:spPr>
          <a:xfrm>
            <a:off x="283674" y="304800"/>
            <a:ext cx="2649404" cy="3856355"/>
          </a:xfrm>
          <a:prstGeom prst="rect">
            <a:avLst/>
          </a:prstGeom>
        </p:spPr>
      </p:pic>
      <p:pic>
        <p:nvPicPr>
          <p:cNvPr id="5" name="Εικόνα 4">
            <a:extLst>
              <a:ext uri="{FF2B5EF4-FFF2-40B4-BE49-F238E27FC236}">
                <a16:creationId xmlns:a16="http://schemas.microsoft.com/office/drawing/2014/main" id="{336E343C-332E-9DCC-FB9B-F744FC77430E}"/>
              </a:ext>
            </a:extLst>
          </p:cNvPr>
          <p:cNvPicPr>
            <a:picLocks noChangeAspect="1"/>
          </p:cNvPicPr>
          <p:nvPr/>
        </p:nvPicPr>
        <p:blipFill>
          <a:blip r:embed="rId4"/>
          <a:stretch>
            <a:fillRect/>
          </a:stretch>
        </p:blipFill>
        <p:spPr>
          <a:xfrm>
            <a:off x="5860046" y="2362200"/>
            <a:ext cx="3037151" cy="4286250"/>
          </a:xfrm>
          <a:prstGeom prst="rect">
            <a:avLst/>
          </a:prstGeom>
        </p:spPr>
      </p:pic>
    </p:spTree>
    <p:extLst>
      <p:ext uri="{BB962C8B-B14F-4D97-AF65-F5344CB8AC3E}">
        <p14:creationId xmlns:p14="http://schemas.microsoft.com/office/powerpoint/2010/main" val="421581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FA34C8-D702-D588-BEC8-CD3D7021C206}"/>
              </a:ext>
            </a:extLst>
          </p:cNvPr>
          <p:cNvSpPr>
            <a:spLocks noGrp="1"/>
          </p:cNvSpPr>
          <p:nvPr>
            <p:ph type="title"/>
          </p:nvPr>
        </p:nvSpPr>
        <p:spPr/>
        <p:txBody>
          <a:bodyPr/>
          <a:lstStyle/>
          <a:p>
            <a:r>
              <a:rPr lang="el-GR" dirty="0"/>
              <a:t>28η Οκτωβρίου 1940</a:t>
            </a:r>
          </a:p>
        </p:txBody>
      </p:sp>
      <p:sp>
        <p:nvSpPr>
          <p:cNvPr id="3" name="Θέση περιεχομένου 2">
            <a:extLst>
              <a:ext uri="{FF2B5EF4-FFF2-40B4-BE49-F238E27FC236}">
                <a16:creationId xmlns:a16="http://schemas.microsoft.com/office/drawing/2014/main" id="{5E33E442-A635-9E07-40B2-E054B4A36EF4}"/>
              </a:ext>
            </a:extLst>
          </p:cNvPr>
          <p:cNvSpPr>
            <a:spLocks noGrp="1"/>
          </p:cNvSpPr>
          <p:nvPr>
            <p:ph sz="half" idx="1"/>
          </p:nvPr>
        </p:nvSpPr>
        <p:spPr>
          <a:xfrm>
            <a:off x="838201" y="2362200"/>
            <a:ext cx="2895600" cy="3724275"/>
          </a:xfrm>
        </p:spPr>
        <p:txBody>
          <a:bodyPr/>
          <a:lstStyle/>
          <a:p>
            <a:pPr marL="0" indent="0">
              <a:buNone/>
            </a:pPr>
            <a:r>
              <a:rPr lang="el-GR" dirty="0"/>
              <a:t>Γιατί η Ελλάδα νίκησε την Ιταλία;</a:t>
            </a:r>
          </a:p>
        </p:txBody>
      </p:sp>
      <p:sp>
        <p:nvSpPr>
          <p:cNvPr id="4" name="Θέση περιεχομένου 3">
            <a:extLst>
              <a:ext uri="{FF2B5EF4-FFF2-40B4-BE49-F238E27FC236}">
                <a16:creationId xmlns:a16="http://schemas.microsoft.com/office/drawing/2014/main" id="{7D211D37-CE7A-6467-85A2-7B17697DD114}"/>
              </a:ext>
            </a:extLst>
          </p:cNvPr>
          <p:cNvSpPr>
            <a:spLocks noGrp="1"/>
          </p:cNvSpPr>
          <p:nvPr>
            <p:ph sz="half" idx="2"/>
          </p:nvPr>
        </p:nvSpPr>
        <p:spPr/>
        <p:txBody>
          <a:bodyPr/>
          <a:lstStyle/>
          <a:p>
            <a:endParaRPr lang="el-GR" dirty="0"/>
          </a:p>
        </p:txBody>
      </p:sp>
      <p:pic>
        <p:nvPicPr>
          <p:cNvPr id="5" name="Picture 5" descr="ΔΙΑΤΑΞΗ ΙΤΑΛΩΝ">
            <a:extLst>
              <a:ext uri="{FF2B5EF4-FFF2-40B4-BE49-F238E27FC236}">
                <a16:creationId xmlns:a16="http://schemas.microsoft.com/office/drawing/2014/main" id="{4166E9A8-6A31-7620-72FF-8111B5FB4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379428" y="2362201"/>
            <a:ext cx="5604797" cy="42035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1418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DFBCF7-31C3-B73C-FA93-EB0DD628323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830E329A-44E9-19A9-6DE7-929EEEE08784}"/>
              </a:ext>
            </a:extLst>
          </p:cNvPr>
          <p:cNvPicPr>
            <a:picLocks noGrp="1" noChangeAspect="1"/>
          </p:cNvPicPr>
          <p:nvPr>
            <p:ph idx="1"/>
          </p:nvPr>
        </p:nvPicPr>
        <p:blipFill>
          <a:blip r:embed="rId2"/>
          <a:stretch>
            <a:fillRect/>
          </a:stretch>
        </p:blipFill>
        <p:spPr bwMode="auto">
          <a:xfrm>
            <a:off x="3962400" y="634875"/>
            <a:ext cx="4536902" cy="581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6">
            <a:extLst>
              <a:ext uri="{FF2B5EF4-FFF2-40B4-BE49-F238E27FC236}">
                <a16:creationId xmlns:a16="http://schemas.microsoft.com/office/drawing/2014/main" id="{94C0E17B-176F-0F31-BEC0-C43687EB2C55}"/>
              </a:ext>
            </a:extLst>
          </p:cNvPr>
          <p:cNvPicPr>
            <a:picLocks noChangeAspect="1"/>
          </p:cNvPicPr>
          <p:nvPr/>
        </p:nvPicPr>
        <p:blipFill>
          <a:blip r:embed="rId3"/>
          <a:stretch>
            <a:fillRect/>
          </a:stretch>
        </p:blipFill>
        <p:spPr>
          <a:xfrm>
            <a:off x="184355" y="147018"/>
            <a:ext cx="4884278" cy="6262226"/>
          </a:xfrm>
          <a:prstGeom prst="rect">
            <a:avLst/>
          </a:prstGeom>
        </p:spPr>
      </p:pic>
      <p:sp>
        <p:nvSpPr>
          <p:cNvPr id="8" name="Οβάλ 7">
            <a:extLst>
              <a:ext uri="{FF2B5EF4-FFF2-40B4-BE49-F238E27FC236}">
                <a16:creationId xmlns:a16="http://schemas.microsoft.com/office/drawing/2014/main" id="{BA359E2B-F9B7-BAAE-7532-0750492D9DEC}"/>
              </a:ext>
            </a:extLst>
          </p:cNvPr>
          <p:cNvSpPr/>
          <p:nvPr/>
        </p:nvSpPr>
        <p:spPr>
          <a:xfrm>
            <a:off x="5791200" y="1917290"/>
            <a:ext cx="2895600" cy="2667000"/>
          </a:xfrm>
          <a:prstGeom prst="ellipse">
            <a:avLst/>
          </a:prstGeom>
          <a:solidFill>
            <a:schemeClr val="accent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64485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DFC1B46C-24E6-A33E-D151-30AA651E2E83}"/>
              </a:ext>
            </a:extLst>
          </p:cNvPr>
          <p:cNvPicPr>
            <a:picLocks noGrp="1" noChangeAspect="1"/>
          </p:cNvPicPr>
          <p:nvPr>
            <p:ph idx="1"/>
          </p:nvPr>
        </p:nvPicPr>
        <p:blipFill>
          <a:blip r:embed="rId2"/>
          <a:stretch>
            <a:fillRect/>
          </a:stretch>
        </p:blipFill>
        <p:spPr>
          <a:xfrm>
            <a:off x="76200" y="-20580"/>
            <a:ext cx="5415848" cy="6878580"/>
          </a:xfrm>
          <a:prstGeom prst="rect">
            <a:avLst/>
          </a:prstGeom>
        </p:spPr>
      </p:pic>
      <p:pic>
        <p:nvPicPr>
          <p:cNvPr id="5" name="Εικόνα 4">
            <a:extLst>
              <a:ext uri="{FF2B5EF4-FFF2-40B4-BE49-F238E27FC236}">
                <a16:creationId xmlns:a16="http://schemas.microsoft.com/office/drawing/2014/main" id="{EBD2A45B-212F-ABE7-AE98-B913EC7D18AC}"/>
              </a:ext>
            </a:extLst>
          </p:cNvPr>
          <p:cNvPicPr>
            <a:picLocks noChangeAspect="1"/>
          </p:cNvPicPr>
          <p:nvPr/>
        </p:nvPicPr>
        <p:blipFill>
          <a:blip r:embed="rId3"/>
          <a:stretch>
            <a:fillRect/>
          </a:stretch>
        </p:blipFill>
        <p:spPr>
          <a:xfrm>
            <a:off x="3886200" y="1600200"/>
            <a:ext cx="5257800" cy="2746229"/>
          </a:xfrm>
          <a:prstGeom prst="rect">
            <a:avLst/>
          </a:prstGeom>
        </p:spPr>
      </p:pic>
    </p:spTree>
    <p:extLst>
      <p:ext uri="{BB962C8B-B14F-4D97-AF65-F5344CB8AC3E}">
        <p14:creationId xmlns:p14="http://schemas.microsoft.com/office/powerpoint/2010/main" val="1199020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a:extLst>
              <a:ext uri="{FF2B5EF4-FFF2-40B4-BE49-F238E27FC236}">
                <a16:creationId xmlns:a16="http://schemas.microsoft.com/office/drawing/2014/main" id="{244BA11E-F393-4B74-DE18-F4F10D60368F}"/>
              </a:ext>
            </a:extLst>
          </p:cNvPr>
          <p:cNvSpPr>
            <a:spLocks noGrp="1" noChangeArrowheads="1"/>
          </p:cNvSpPr>
          <p:nvPr>
            <p:ph type="title"/>
          </p:nvPr>
        </p:nvSpPr>
        <p:spPr/>
        <p:txBody>
          <a:bodyPr/>
          <a:lstStyle/>
          <a:p>
            <a:r>
              <a:rPr lang="el-GR" altLang="el-GR" dirty="0"/>
              <a:t>Πηγές της Στρατιωτικής Ιστορίας</a:t>
            </a:r>
          </a:p>
        </p:txBody>
      </p:sp>
      <p:sp>
        <p:nvSpPr>
          <p:cNvPr id="24579" name="Θέση περιεχομένου 2">
            <a:extLst>
              <a:ext uri="{FF2B5EF4-FFF2-40B4-BE49-F238E27FC236}">
                <a16:creationId xmlns:a16="http://schemas.microsoft.com/office/drawing/2014/main" id="{7C41C97F-885D-48D4-44A4-9CBC5F3D5ED5}"/>
              </a:ext>
            </a:extLst>
          </p:cNvPr>
          <p:cNvSpPr>
            <a:spLocks noGrp="1" noChangeArrowheads="1"/>
          </p:cNvSpPr>
          <p:nvPr>
            <p:ph idx="1"/>
          </p:nvPr>
        </p:nvSpPr>
        <p:spPr>
          <a:xfrm>
            <a:off x="838200" y="2362200"/>
            <a:ext cx="7693025" cy="4419600"/>
          </a:xfrm>
        </p:spPr>
        <p:txBody>
          <a:bodyPr/>
          <a:lstStyle/>
          <a:p>
            <a:r>
              <a:rPr lang="el-GR" altLang="el-GR" dirty="0"/>
              <a:t>Δευτερογενείς</a:t>
            </a:r>
          </a:p>
          <a:p>
            <a:pPr>
              <a:buFont typeface="Wingdings" panose="05000000000000000000" pitchFamily="2" charset="2"/>
              <a:buChar char="Ø"/>
            </a:pPr>
            <a:r>
              <a:rPr lang="el-GR" altLang="el-GR" dirty="0"/>
              <a:t>Βιβλία</a:t>
            </a:r>
            <a:r>
              <a:rPr lang="en-US" altLang="el-GR" dirty="0"/>
              <a:t>, </a:t>
            </a:r>
            <a:r>
              <a:rPr lang="el-GR" altLang="el-GR" dirty="0"/>
              <a:t>Μελέτες</a:t>
            </a:r>
            <a:r>
              <a:rPr lang="en-US" altLang="el-GR" dirty="0"/>
              <a:t>, </a:t>
            </a:r>
            <a:r>
              <a:rPr lang="el-GR" altLang="el-GR" dirty="0"/>
              <a:t>Συλλογικοί τόμοι, </a:t>
            </a:r>
            <a:r>
              <a:rPr lang="el-GR" altLang="el-GR" dirty="0" err="1"/>
              <a:t>Διδ.διατριβές</a:t>
            </a:r>
            <a:endParaRPr lang="el-GR" altLang="el-GR" dirty="0"/>
          </a:p>
          <a:p>
            <a:pPr>
              <a:buFont typeface="Wingdings" panose="05000000000000000000" pitchFamily="2" charset="2"/>
              <a:buChar char="Ø"/>
            </a:pPr>
            <a:r>
              <a:rPr lang="el-GR" altLang="el-GR" dirty="0"/>
              <a:t>Επιστημονικά άρθρα</a:t>
            </a:r>
          </a:p>
          <a:p>
            <a:pPr>
              <a:buFont typeface="Wingdings" panose="05000000000000000000" pitchFamily="2" charset="2"/>
              <a:buChar char="Ø"/>
            </a:pPr>
            <a:r>
              <a:rPr lang="el-GR" altLang="el-GR" dirty="0"/>
              <a:t>Στρατιωτικά περιοδικά</a:t>
            </a:r>
          </a:p>
          <a:p>
            <a:pPr>
              <a:buFont typeface="Wingdings" panose="05000000000000000000" pitchFamily="2" charset="2"/>
              <a:buChar char="Ø"/>
            </a:pPr>
            <a:endParaRPr lang="el-GR" altLang="el-G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03CB6B-E9DC-44D8-4AF5-AE643B390D61}"/>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2711EA51-8527-69BA-13CC-B173D63916A0}"/>
              </a:ext>
            </a:extLst>
          </p:cNvPr>
          <p:cNvPicPr>
            <a:picLocks noGrp="1" noChangeAspect="1"/>
          </p:cNvPicPr>
          <p:nvPr>
            <p:ph idx="1"/>
          </p:nvPr>
        </p:nvPicPr>
        <p:blipFill>
          <a:blip r:embed="rId2"/>
          <a:stretch>
            <a:fillRect/>
          </a:stretch>
        </p:blipFill>
        <p:spPr>
          <a:xfrm>
            <a:off x="3105944" y="1358081"/>
            <a:ext cx="2932112" cy="4489797"/>
          </a:xfrm>
          <a:prstGeom prst="rect">
            <a:avLst/>
          </a:prstGeom>
        </p:spPr>
      </p:pic>
      <p:pic>
        <p:nvPicPr>
          <p:cNvPr id="4" name="Εικόνα 3">
            <a:extLst>
              <a:ext uri="{FF2B5EF4-FFF2-40B4-BE49-F238E27FC236}">
                <a16:creationId xmlns:a16="http://schemas.microsoft.com/office/drawing/2014/main" id="{4113A488-CCFE-4184-F196-92264FFF08DA}"/>
              </a:ext>
            </a:extLst>
          </p:cNvPr>
          <p:cNvPicPr>
            <a:picLocks noChangeAspect="1"/>
          </p:cNvPicPr>
          <p:nvPr/>
        </p:nvPicPr>
        <p:blipFill>
          <a:blip r:embed="rId3"/>
          <a:stretch>
            <a:fillRect/>
          </a:stretch>
        </p:blipFill>
        <p:spPr>
          <a:xfrm>
            <a:off x="5982315" y="2362200"/>
            <a:ext cx="3028156" cy="4390826"/>
          </a:xfrm>
          <a:prstGeom prst="rect">
            <a:avLst/>
          </a:prstGeom>
        </p:spPr>
      </p:pic>
      <p:pic>
        <p:nvPicPr>
          <p:cNvPr id="6" name="Εικόνα 5">
            <a:extLst>
              <a:ext uri="{FF2B5EF4-FFF2-40B4-BE49-F238E27FC236}">
                <a16:creationId xmlns:a16="http://schemas.microsoft.com/office/drawing/2014/main" id="{4F5A7A7D-02A1-9877-5F21-81C5537E6ECD}"/>
              </a:ext>
            </a:extLst>
          </p:cNvPr>
          <p:cNvPicPr>
            <a:picLocks noChangeAspect="1"/>
          </p:cNvPicPr>
          <p:nvPr/>
        </p:nvPicPr>
        <p:blipFill>
          <a:blip r:embed="rId4"/>
          <a:stretch>
            <a:fillRect/>
          </a:stretch>
        </p:blipFill>
        <p:spPr>
          <a:xfrm>
            <a:off x="133529" y="70099"/>
            <a:ext cx="3028156" cy="4882902"/>
          </a:xfrm>
          <a:prstGeom prst="rect">
            <a:avLst/>
          </a:prstGeom>
        </p:spPr>
      </p:pic>
    </p:spTree>
    <p:extLst>
      <p:ext uri="{BB962C8B-B14F-4D97-AF65-F5344CB8AC3E}">
        <p14:creationId xmlns:p14="http://schemas.microsoft.com/office/powerpoint/2010/main" val="176231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C7A3CB3-E0F6-5E88-EDB7-D04D72157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930" y="604545"/>
            <a:ext cx="3024341" cy="4269658"/>
          </a:xfrm>
          <a:prstGeom prst="rect">
            <a:avLst/>
          </a:prstGeom>
        </p:spPr>
      </p:pic>
      <p:pic>
        <p:nvPicPr>
          <p:cNvPr id="5" name="Θέση περιεχομένου 4">
            <a:extLst>
              <a:ext uri="{FF2B5EF4-FFF2-40B4-BE49-F238E27FC236}">
                <a16:creationId xmlns:a16="http://schemas.microsoft.com/office/drawing/2014/main" id="{B3ADBCEE-B4D4-B894-84BE-766FDFA2DA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766" y="42862"/>
            <a:ext cx="2555248" cy="3724275"/>
          </a:xfrm>
        </p:spPr>
      </p:pic>
      <p:pic>
        <p:nvPicPr>
          <p:cNvPr id="10" name="Εικόνα 9">
            <a:extLst>
              <a:ext uri="{FF2B5EF4-FFF2-40B4-BE49-F238E27FC236}">
                <a16:creationId xmlns:a16="http://schemas.microsoft.com/office/drawing/2014/main" id="{1AF763C2-8FF4-13FA-EDEC-47B7C7770EDF}"/>
              </a:ext>
            </a:extLst>
          </p:cNvPr>
          <p:cNvPicPr>
            <a:picLocks noChangeAspect="1"/>
          </p:cNvPicPr>
          <p:nvPr/>
        </p:nvPicPr>
        <p:blipFill>
          <a:blip r:embed="rId4"/>
          <a:stretch>
            <a:fillRect/>
          </a:stretch>
        </p:blipFill>
        <p:spPr>
          <a:xfrm>
            <a:off x="5638800" y="42862"/>
            <a:ext cx="3024341" cy="4339069"/>
          </a:xfrm>
          <a:prstGeom prst="rect">
            <a:avLst/>
          </a:prstGeom>
        </p:spPr>
      </p:pic>
      <p:pic>
        <p:nvPicPr>
          <p:cNvPr id="7" name="Εικόνα 6">
            <a:extLst>
              <a:ext uri="{FF2B5EF4-FFF2-40B4-BE49-F238E27FC236}">
                <a16:creationId xmlns:a16="http://schemas.microsoft.com/office/drawing/2014/main" id="{96011080-61E4-9553-5460-47A1C3515FE1}"/>
              </a:ext>
            </a:extLst>
          </p:cNvPr>
          <p:cNvPicPr>
            <a:picLocks noChangeAspect="1"/>
          </p:cNvPicPr>
          <p:nvPr/>
        </p:nvPicPr>
        <p:blipFill>
          <a:blip r:embed="rId5"/>
          <a:stretch>
            <a:fillRect/>
          </a:stretch>
        </p:blipFill>
        <p:spPr>
          <a:xfrm>
            <a:off x="6740096" y="3348038"/>
            <a:ext cx="2260428" cy="3357562"/>
          </a:xfrm>
          <a:prstGeom prst="rect">
            <a:avLst/>
          </a:prstGeom>
        </p:spPr>
      </p:pic>
      <p:pic>
        <p:nvPicPr>
          <p:cNvPr id="3" name="Εικόνα 2">
            <a:extLst>
              <a:ext uri="{FF2B5EF4-FFF2-40B4-BE49-F238E27FC236}">
                <a16:creationId xmlns:a16="http://schemas.microsoft.com/office/drawing/2014/main" id="{5466B7A8-B89E-1057-C800-E64C70D3F1C0}"/>
              </a:ext>
            </a:extLst>
          </p:cNvPr>
          <p:cNvPicPr>
            <a:picLocks noChangeAspect="1"/>
          </p:cNvPicPr>
          <p:nvPr/>
        </p:nvPicPr>
        <p:blipFill>
          <a:blip r:embed="rId6"/>
          <a:srcRect l="24231" r="24231" b="-166"/>
          <a:stretch>
            <a:fillRect/>
          </a:stretch>
        </p:blipFill>
        <p:spPr>
          <a:xfrm>
            <a:off x="1641481" y="3136026"/>
            <a:ext cx="2373863" cy="3569574"/>
          </a:xfrm>
          <a:prstGeom prst="rect">
            <a:avLst/>
          </a:prstGeom>
        </p:spPr>
      </p:pic>
    </p:spTree>
    <p:extLst>
      <p:ext uri="{BB962C8B-B14F-4D97-AF65-F5344CB8AC3E}">
        <p14:creationId xmlns:p14="http://schemas.microsoft.com/office/powerpoint/2010/main" val="4106648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BAEE5A3-C390-B195-C549-4C74F3FD1787}"/>
              </a:ext>
            </a:extLst>
          </p:cNvPr>
          <p:cNvPicPr>
            <a:picLocks noGrp="1" noChangeAspect="1"/>
          </p:cNvPicPr>
          <p:nvPr>
            <p:ph idx="1"/>
          </p:nvPr>
        </p:nvPicPr>
        <p:blipFill>
          <a:blip r:embed="rId2"/>
          <a:stretch>
            <a:fillRect/>
          </a:stretch>
        </p:blipFill>
        <p:spPr>
          <a:xfrm>
            <a:off x="3366135" y="1752600"/>
            <a:ext cx="2716530" cy="3724275"/>
          </a:xfrm>
          <a:prstGeom prst="rect">
            <a:avLst/>
          </a:prstGeom>
        </p:spPr>
      </p:pic>
      <p:pic>
        <p:nvPicPr>
          <p:cNvPr id="4" name="Εικόνα 3">
            <a:extLst>
              <a:ext uri="{FF2B5EF4-FFF2-40B4-BE49-F238E27FC236}">
                <a16:creationId xmlns:a16="http://schemas.microsoft.com/office/drawing/2014/main" id="{1DF6BBF1-B2D4-598F-4332-C3DC53B7A2B0}"/>
              </a:ext>
            </a:extLst>
          </p:cNvPr>
          <p:cNvPicPr>
            <a:picLocks noChangeAspect="1"/>
          </p:cNvPicPr>
          <p:nvPr/>
        </p:nvPicPr>
        <p:blipFill>
          <a:blip r:embed="rId3"/>
          <a:stretch>
            <a:fillRect/>
          </a:stretch>
        </p:blipFill>
        <p:spPr>
          <a:xfrm>
            <a:off x="464574" y="338137"/>
            <a:ext cx="3041599" cy="3886200"/>
          </a:xfrm>
          <a:prstGeom prst="rect">
            <a:avLst/>
          </a:prstGeom>
        </p:spPr>
      </p:pic>
      <p:pic>
        <p:nvPicPr>
          <p:cNvPr id="6" name="Εικόνα 5">
            <a:extLst>
              <a:ext uri="{FF2B5EF4-FFF2-40B4-BE49-F238E27FC236}">
                <a16:creationId xmlns:a16="http://schemas.microsoft.com/office/drawing/2014/main" id="{D30A3CCC-7581-9036-552F-F06F2654BAF2}"/>
              </a:ext>
            </a:extLst>
          </p:cNvPr>
          <p:cNvPicPr>
            <a:picLocks noChangeAspect="1"/>
          </p:cNvPicPr>
          <p:nvPr/>
        </p:nvPicPr>
        <p:blipFill>
          <a:blip r:embed="rId4"/>
          <a:stretch>
            <a:fillRect/>
          </a:stretch>
        </p:blipFill>
        <p:spPr>
          <a:xfrm>
            <a:off x="5684181" y="31955"/>
            <a:ext cx="3017193" cy="4114801"/>
          </a:xfrm>
          <a:prstGeom prst="rect">
            <a:avLst/>
          </a:prstGeom>
        </p:spPr>
      </p:pic>
      <p:pic>
        <p:nvPicPr>
          <p:cNvPr id="3" name="Εικόνα 2">
            <a:extLst>
              <a:ext uri="{FF2B5EF4-FFF2-40B4-BE49-F238E27FC236}">
                <a16:creationId xmlns:a16="http://schemas.microsoft.com/office/drawing/2014/main" id="{9BCFAE5E-2A2F-54FC-B3C2-57CE56B4CE55}"/>
              </a:ext>
            </a:extLst>
          </p:cNvPr>
          <p:cNvPicPr>
            <a:picLocks noChangeAspect="1"/>
          </p:cNvPicPr>
          <p:nvPr/>
        </p:nvPicPr>
        <p:blipFill>
          <a:blip r:embed="rId5"/>
          <a:stretch>
            <a:fillRect/>
          </a:stretch>
        </p:blipFill>
        <p:spPr>
          <a:xfrm>
            <a:off x="6543368" y="3205272"/>
            <a:ext cx="2431026" cy="3642896"/>
          </a:xfrm>
          <a:prstGeom prst="rect">
            <a:avLst/>
          </a:prstGeom>
        </p:spPr>
      </p:pic>
    </p:spTree>
    <p:extLst>
      <p:ext uri="{BB962C8B-B14F-4D97-AF65-F5344CB8AC3E}">
        <p14:creationId xmlns:p14="http://schemas.microsoft.com/office/powerpoint/2010/main" val="696881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FF8AE0B-4873-F6BC-ECF9-9152B27912B2}"/>
              </a:ext>
            </a:extLst>
          </p:cNvPr>
          <p:cNvPicPr>
            <a:picLocks noGrp="1" noChangeAspect="1"/>
          </p:cNvPicPr>
          <p:nvPr>
            <p:ph idx="1"/>
          </p:nvPr>
        </p:nvPicPr>
        <p:blipFill>
          <a:blip r:embed="rId2"/>
          <a:stretch>
            <a:fillRect/>
          </a:stretch>
        </p:blipFill>
        <p:spPr>
          <a:xfrm>
            <a:off x="228600" y="76199"/>
            <a:ext cx="3657600" cy="5601905"/>
          </a:xfrm>
          <a:prstGeom prst="rect">
            <a:avLst/>
          </a:prstGeom>
        </p:spPr>
      </p:pic>
      <p:pic>
        <p:nvPicPr>
          <p:cNvPr id="5" name="Εικόνα 4">
            <a:extLst>
              <a:ext uri="{FF2B5EF4-FFF2-40B4-BE49-F238E27FC236}">
                <a16:creationId xmlns:a16="http://schemas.microsoft.com/office/drawing/2014/main" id="{471A2ADB-0573-BD81-F987-A85224CC9AB2}"/>
              </a:ext>
            </a:extLst>
          </p:cNvPr>
          <p:cNvPicPr>
            <a:picLocks noChangeAspect="1"/>
          </p:cNvPicPr>
          <p:nvPr/>
        </p:nvPicPr>
        <p:blipFill>
          <a:blip r:embed="rId3"/>
          <a:stretch>
            <a:fillRect/>
          </a:stretch>
        </p:blipFill>
        <p:spPr>
          <a:xfrm>
            <a:off x="4798626" y="762000"/>
            <a:ext cx="3910297" cy="6019800"/>
          </a:xfrm>
          <a:prstGeom prst="rect">
            <a:avLst/>
          </a:prstGeom>
        </p:spPr>
      </p:pic>
    </p:spTree>
    <p:extLst>
      <p:ext uri="{BB962C8B-B14F-4D97-AF65-F5344CB8AC3E}">
        <p14:creationId xmlns:p14="http://schemas.microsoft.com/office/powerpoint/2010/main" val="231708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FD04BA-E54D-AECF-9E65-BC1F8FD92D29}"/>
              </a:ext>
            </a:extLst>
          </p:cNvPr>
          <p:cNvSpPr>
            <a:spLocks noGrp="1"/>
          </p:cNvSpPr>
          <p:nvPr>
            <p:ph type="title"/>
          </p:nvPr>
        </p:nvSpPr>
        <p:spPr/>
        <p:txBody>
          <a:bodyPr/>
          <a:lstStyle/>
          <a:p>
            <a:r>
              <a:rPr lang="el-GR" altLang="el-GR" dirty="0"/>
              <a:t>«Πηγές» της Στρατιωτικής Ιστορίας</a:t>
            </a:r>
            <a:endParaRPr lang="el-GR" dirty="0"/>
          </a:p>
        </p:txBody>
      </p:sp>
      <p:sp>
        <p:nvSpPr>
          <p:cNvPr id="3" name="Θέση περιεχομένου 2">
            <a:extLst>
              <a:ext uri="{FF2B5EF4-FFF2-40B4-BE49-F238E27FC236}">
                <a16:creationId xmlns:a16="http://schemas.microsoft.com/office/drawing/2014/main" id="{DE5A16C1-428B-BBD8-52DE-5C81C0C7B446}"/>
              </a:ext>
            </a:extLst>
          </p:cNvPr>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
                <a:srgbClr val="003366"/>
              </a:buClr>
              <a:buSzPct val="75000"/>
              <a:buFont typeface="Wingdings" panose="05000000000000000000" pitchFamily="2" charset="2"/>
              <a:buChar char="l"/>
              <a:tabLst/>
              <a:defRPr/>
            </a:pPr>
            <a:r>
              <a:rPr kumimoji="0" lang="el-GR" sz="2800" b="1" i="0" u="none" strike="noStrike" kern="1200" cap="none" spc="0" normalizeH="0" baseline="0" noProof="0" dirty="0">
                <a:ln>
                  <a:noFill/>
                </a:ln>
                <a:solidFill>
                  <a:srgbClr val="C00000"/>
                </a:solidFill>
                <a:effectLst/>
                <a:uLnTx/>
                <a:uFillTx/>
                <a:latin typeface="Arial"/>
                <a:ea typeface="+mn-ea"/>
                <a:cs typeface="Arial"/>
              </a:rPr>
              <a:t>Προσοχή</a:t>
            </a:r>
            <a:r>
              <a:rPr kumimoji="0" lang="el-GR" sz="2800" b="0" i="0" u="none" strike="noStrike" kern="1200" cap="none" spc="0" normalizeH="0" baseline="0" noProof="0" dirty="0">
                <a:ln>
                  <a:noFill/>
                </a:ln>
                <a:solidFill>
                  <a:srgbClr val="003366"/>
                </a:solidFill>
                <a:effectLst/>
                <a:uLnTx/>
                <a:uFillTx/>
                <a:latin typeface="Arial"/>
                <a:ea typeface="+mn-ea"/>
                <a:cs typeface="Arial"/>
              </a:rPr>
              <a:t> στη </a:t>
            </a:r>
            <a:r>
              <a:rPr kumimoji="0" lang="el-GR" sz="2800" b="0" i="0" u="none" strike="noStrike" kern="1200" cap="none" spc="0" normalizeH="0" baseline="0" noProof="0" dirty="0">
                <a:ln>
                  <a:noFill/>
                </a:ln>
                <a:solidFill>
                  <a:srgbClr val="C00000"/>
                </a:solidFill>
                <a:effectLst/>
                <a:uLnTx/>
                <a:uFillTx/>
                <a:latin typeface="Arial"/>
                <a:ea typeface="+mn-ea"/>
                <a:cs typeface="Arial"/>
              </a:rPr>
              <a:t>«βιβλιογραφία» </a:t>
            </a:r>
            <a:r>
              <a:rPr kumimoji="0" lang="el-GR" sz="2800" b="0" i="0" u="none" strike="noStrike" kern="1200" cap="none" spc="0" normalizeH="0" baseline="0" noProof="0" dirty="0">
                <a:ln>
                  <a:noFill/>
                </a:ln>
                <a:solidFill>
                  <a:srgbClr val="003366"/>
                </a:solidFill>
                <a:effectLst/>
                <a:uLnTx/>
                <a:uFillTx/>
                <a:latin typeface="Arial"/>
                <a:ea typeface="+mn-ea"/>
                <a:cs typeface="Arial"/>
              </a:rPr>
              <a:t>και τη χρήση της</a:t>
            </a:r>
          </a:p>
          <a:p>
            <a:pPr marL="342900" marR="0" lvl="0" indent="-342900" algn="l" defTabSz="914400" rtl="0" eaLnBrk="0" fontAlgn="base" latinLnBrk="0" hangingPunct="0">
              <a:lnSpc>
                <a:spcPct val="100000"/>
              </a:lnSpc>
              <a:spcBef>
                <a:spcPct val="20000"/>
              </a:spcBef>
              <a:spcAft>
                <a:spcPct val="0"/>
              </a:spcAft>
              <a:buClr>
                <a:srgbClr val="003366"/>
              </a:buClr>
              <a:buSzPct val="75000"/>
              <a:buFont typeface="Wingdings" panose="05000000000000000000" pitchFamily="2" charset="2"/>
              <a:buChar char="l"/>
              <a:tabLst/>
              <a:defRPr/>
            </a:pPr>
            <a:r>
              <a:rPr kumimoji="0" lang="el-GR" sz="2800" b="1" i="0" u="none" strike="noStrike" kern="1200" cap="none" spc="0" normalizeH="0" baseline="0" noProof="0" dirty="0">
                <a:ln>
                  <a:noFill/>
                </a:ln>
                <a:solidFill>
                  <a:srgbClr val="C00000"/>
                </a:solidFill>
                <a:effectLst/>
                <a:uLnTx/>
                <a:uFillTx/>
                <a:latin typeface="Arial"/>
                <a:ea typeface="+mn-ea"/>
                <a:cs typeface="Arial"/>
              </a:rPr>
              <a:t>Προσοχή</a:t>
            </a:r>
            <a:r>
              <a:rPr kumimoji="0" lang="el-GR" sz="2800" b="0" i="0" u="none" strike="noStrike" kern="1200" cap="none" spc="0" normalizeH="0" baseline="0" noProof="0" dirty="0">
                <a:ln>
                  <a:noFill/>
                </a:ln>
                <a:solidFill>
                  <a:srgbClr val="003366"/>
                </a:solidFill>
                <a:effectLst/>
                <a:uLnTx/>
                <a:uFillTx/>
                <a:latin typeface="Arial"/>
                <a:ea typeface="+mn-ea"/>
                <a:cs typeface="Arial"/>
              </a:rPr>
              <a:t> σε ότι δεν είναι επιστημονικό, ότι είναι εκλαϊκευμένο, ότι είναι </a:t>
            </a:r>
            <a:r>
              <a:rPr lang="el-GR" dirty="0">
                <a:solidFill>
                  <a:srgbClr val="003366"/>
                </a:solidFill>
                <a:latin typeface="Arial"/>
                <a:cs typeface="Arial"/>
              </a:rPr>
              <a:t>μεροληπτικό</a:t>
            </a:r>
            <a:r>
              <a:rPr kumimoji="0" lang="el-GR" sz="2800" b="0" i="0" u="none" strike="noStrike" kern="1200" cap="none" spc="0" normalizeH="0" baseline="0" noProof="0" dirty="0">
                <a:ln>
                  <a:noFill/>
                </a:ln>
                <a:solidFill>
                  <a:srgbClr val="003366"/>
                </a:solidFill>
                <a:effectLst/>
                <a:uLnTx/>
                <a:uFillTx/>
                <a:latin typeface="Arial"/>
                <a:ea typeface="+mn-ea"/>
                <a:cs typeface="Arial"/>
              </a:rPr>
              <a:t>…</a:t>
            </a:r>
          </a:p>
          <a:p>
            <a:pPr marL="342900" marR="0" lvl="0" indent="-342900" algn="l" defTabSz="914400" rtl="0" eaLnBrk="0" fontAlgn="base" latinLnBrk="0" hangingPunct="0">
              <a:lnSpc>
                <a:spcPct val="100000"/>
              </a:lnSpc>
              <a:spcBef>
                <a:spcPct val="20000"/>
              </a:spcBef>
              <a:spcAft>
                <a:spcPct val="0"/>
              </a:spcAft>
              <a:buClr>
                <a:srgbClr val="003366"/>
              </a:buClr>
              <a:buSzPct val="75000"/>
              <a:buFont typeface="Wingdings" panose="05000000000000000000" pitchFamily="2" charset="2"/>
              <a:buChar char="l"/>
              <a:tabLst/>
              <a:defRPr/>
            </a:pPr>
            <a:r>
              <a:rPr kumimoji="0" lang="el-GR" sz="2800" b="1" i="0" u="none" strike="noStrike" kern="1200" cap="none" spc="0" normalizeH="0" baseline="0" noProof="0" dirty="0">
                <a:ln>
                  <a:noFill/>
                </a:ln>
                <a:solidFill>
                  <a:srgbClr val="C00000"/>
                </a:solidFill>
                <a:effectLst/>
                <a:uLnTx/>
                <a:uFillTx/>
                <a:latin typeface="Arial"/>
                <a:ea typeface="+mn-ea"/>
                <a:cs typeface="Arial"/>
              </a:rPr>
              <a:t>Όχι</a:t>
            </a:r>
            <a:r>
              <a:rPr kumimoji="0" lang="el-GR" sz="2800" b="0" i="0" u="none" strike="noStrike" kern="1200" cap="none" spc="0" normalizeH="0" baseline="0" noProof="0" dirty="0">
                <a:ln>
                  <a:noFill/>
                </a:ln>
                <a:solidFill>
                  <a:srgbClr val="003366"/>
                </a:solidFill>
                <a:effectLst/>
                <a:uLnTx/>
                <a:uFillTx/>
                <a:latin typeface="Arial"/>
                <a:ea typeface="+mn-ea"/>
                <a:cs typeface="Arial"/>
              </a:rPr>
              <a:t> </a:t>
            </a:r>
            <a:r>
              <a:rPr kumimoji="0" lang="en-US" sz="2800" b="0" i="0" u="none" strike="noStrike" kern="1200" cap="none" spc="0" normalizeH="0" baseline="0" noProof="0" dirty="0">
                <a:ln>
                  <a:noFill/>
                </a:ln>
                <a:solidFill>
                  <a:srgbClr val="003366"/>
                </a:solidFill>
                <a:effectLst/>
                <a:uLnTx/>
                <a:uFillTx/>
                <a:latin typeface="Arial"/>
                <a:ea typeface="+mn-ea"/>
                <a:cs typeface="Arial"/>
              </a:rPr>
              <a:t>blog, </a:t>
            </a:r>
            <a:r>
              <a:rPr kumimoji="0" lang="el-GR" sz="2800" b="0" i="0" u="none" strike="noStrike" kern="1200" cap="none" spc="0" normalizeH="0" baseline="0" noProof="0" dirty="0">
                <a:ln>
                  <a:noFill/>
                </a:ln>
                <a:solidFill>
                  <a:srgbClr val="003366"/>
                </a:solidFill>
                <a:effectLst/>
                <a:uLnTx/>
                <a:uFillTx/>
                <a:latin typeface="Arial"/>
                <a:ea typeface="+mn-ea"/>
                <a:cs typeface="Arial"/>
              </a:rPr>
              <a:t>ιστοσελίδες, </a:t>
            </a:r>
            <a:r>
              <a:rPr kumimoji="0" lang="en-US" sz="2800" b="0" i="0" u="none" strike="noStrike" kern="1200" cap="none" spc="0" normalizeH="0" baseline="0" noProof="0" dirty="0">
                <a:ln>
                  <a:noFill/>
                </a:ln>
                <a:solidFill>
                  <a:srgbClr val="003366"/>
                </a:solidFill>
                <a:effectLst/>
                <a:uLnTx/>
                <a:uFillTx/>
                <a:latin typeface="Arial"/>
                <a:ea typeface="+mn-ea"/>
                <a:cs typeface="Arial"/>
              </a:rPr>
              <a:t>fb, </a:t>
            </a:r>
            <a:r>
              <a:rPr kumimoji="0" lang="el-GR" sz="2800" b="0" i="0" u="none" strike="noStrike" kern="1200" cap="none" spc="0" normalizeH="0" baseline="0" noProof="0" dirty="0">
                <a:ln>
                  <a:noFill/>
                </a:ln>
                <a:solidFill>
                  <a:srgbClr val="003366"/>
                </a:solidFill>
                <a:effectLst/>
                <a:uLnTx/>
                <a:uFillTx/>
                <a:latin typeface="Arial"/>
                <a:ea typeface="+mn-ea"/>
                <a:cs typeface="Arial"/>
              </a:rPr>
              <a:t>δημοσιογραφικές δημοσιεύσεις, μυθιστορήματα (ιστορικά ή μη)…</a:t>
            </a:r>
          </a:p>
          <a:p>
            <a:endParaRPr lang="el-GR" dirty="0"/>
          </a:p>
        </p:txBody>
      </p:sp>
    </p:spTree>
    <p:extLst>
      <p:ext uri="{BB962C8B-B14F-4D97-AF65-F5344CB8AC3E}">
        <p14:creationId xmlns:p14="http://schemas.microsoft.com/office/powerpoint/2010/main" val="623093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52000">
              <a:schemeClr val="accent1">
                <a:lumMod val="45000"/>
                <a:lumOff val="55000"/>
              </a:schemeClr>
            </a:gs>
            <a:gs pos="29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ACDE7DE-360D-3F54-895C-15772771302B}"/>
              </a:ext>
            </a:extLst>
          </p:cNvPr>
          <p:cNvSpPr>
            <a:spLocks noGrp="1"/>
          </p:cNvSpPr>
          <p:nvPr>
            <p:ph idx="1"/>
          </p:nvPr>
        </p:nvSpPr>
        <p:spPr>
          <a:xfrm>
            <a:off x="838200" y="914400"/>
            <a:ext cx="7693025" cy="4419600"/>
          </a:xfrm>
        </p:spPr>
        <p:txBody>
          <a:bodyPr/>
          <a:lstStyle/>
          <a:p>
            <a:pPr marL="0" indent="0">
              <a:buNone/>
            </a:pPr>
            <a:r>
              <a:rPr lang="el-GR" dirty="0"/>
              <a:t>«… ο ιστορικός είναι ένας αφηγητής. Αλλά, διαφορετικά από τον λογοτέχνη που αφηγείται πράγματα που έχει ο ίδιος πλάσει ή οργανώσει σ’ έναν δικό του κόσμο, ο ιστορικός αφηγείται πράγματα που έχει </a:t>
            </a:r>
            <a:r>
              <a:rPr lang="el-GR" b="1" dirty="0"/>
              <a:t>πιστοποιήσει με ακρίβεια </a:t>
            </a:r>
            <a:r>
              <a:rPr lang="el-GR" dirty="0"/>
              <a:t>και επεξεργαστεί με αυστηρή </a:t>
            </a:r>
            <a:r>
              <a:rPr lang="el-GR" b="1" dirty="0"/>
              <a:t>επιστημονική μέθοδο</a:t>
            </a:r>
            <a:r>
              <a:rPr lang="el-GR" dirty="0"/>
              <a:t>»</a:t>
            </a:r>
            <a:r>
              <a:rPr lang="en-US" dirty="0"/>
              <a:t>.</a:t>
            </a:r>
            <a:endParaRPr lang="el-GR" dirty="0"/>
          </a:p>
          <a:p>
            <a:endParaRPr lang="el-GR" dirty="0"/>
          </a:p>
          <a:p>
            <a:pPr marL="0" indent="0">
              <a:buNone/>
            </a:pPr>
            <a:r>
              <a:rPr lang="el-GR" sz="1800" dirty="0"/>
              <a:t>Θ. </a:t>
            </a:r>
            <a:r>
              <a:rPr lang="el-GR" sz="1800" dirty="0" err="1"/>
              <a:t>Βέικος</a:t>
            </a:r>
            <a:r>
              <a:rPr lang="el-GR" sz="1800" dirty="0"/>
              <a:t>, </a:t>
            </a:r>
            <a:r>
              <a:rPr lang="el-GR" sz="1800" i="1" dirty="0"/>
              <a:t>Θεωρία και μεθοδολογία της Ιστορίας</a:t>
            </a:r>
            <a:r>
              <a:rPr lang="el-GR" sz="1800" dirty="0"/>
              <a:t>, Αθήνα 1987, σ. 173</a:t>
            </a:r>
          </a:p>
        </p:txBody>
      </p:sp>
    </p:spTree>
    <p:extLst>
      <p:ext uri="{BB962C8B-B14F-4D97-AF65-F5344CB8AC3E}">
        <p14:creationId xmlns:p14="http://schemas.microsoft.com/office/powerpoint/2010/main" val="286993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50E66CC7-2D77-90AD-F41B-1EBADEC2ECF2}"/>
              </a:ext>
            </a:extLst>
          </p:cNvPr>
          <p:cNvSpPr>
            <a:spLocks noGrp="1" noChangeArrowheads="1"/>
          </p:cNvSpPr>
          <p:nvPr>
            <p:ph type="body" sz="half" idx="1"/>
          </p:nvPr>
        </p:nvSpPr>
        <p:spPr>
          <a:xfrm>
            <a:off x="228600" y="762000"/>
            <a:ext cx="8229600" cy="2667000"/>
          </a:xfrm>
          <a:solidFill>
            <a:srgbClr val="99CCFF"/>
          </a:solidFill>
        </p:spPr>
        <p:txBody>
          <a:bodyPr/>
          <a:lstStyle/>
          <a:p>
            <a:pPr eaLnBrk="1" hangingPunct="1"/>
            <a:r>
              <a:rPr lang="el-GR" altLang="el-GR" sz="2400"/>
              <a:t>Βιετνάμ 1972, Γέφυρα </a:t>
            </a:r>
            <a:r>
              <a:rPr lang="en-US" altLang="el-GR" sz="2400"/>
              <a:t>“Dragon’s Jaw”</a:t>
            </a:r>
          </a:p>
          <a:p>
            <a:pPr eaLnBrk="1" hangingPunct="1">
              <a:buFont typeface="Wingdings" panose="05000000000000000000" pitchFamily="2" charset="2"/>
              <a:buNone/>
            </a:pPr>
            <a:r>
              <a:rPr lang="el-GR" altLang="el-GR" sz="2400"/>
              <a:t>   </a:t>
            </a:r>
            <a:r>
              <a:rPr lang="en-US" altLang="el-GR" sz="2400"/>
              <a:t>871 </a:t>
            </a:r>
            <a:r>
              <a:rPr lang="el-GR" altLang="el-GR" sz="2400"/>
              <a:t>αποστολές με συμβατικές βόμβες, 11 απώλειες αεροσκαφών</a:t>
            </a:r>
          </a:p>
          <a:p>
            <a:pPr eaLnBrk="1" hangingPunct="1"/>
            <a:r>
              <a:rPr lang="el-GR" altLang="el-GR" sz="2400"/>
              <a:t>13 Μαίου 1972: πρώτη χρήση παγκοσμίως βομβών κατευθυνόμενων με </a:t>
            </a:r>
            <a:r>
              <a:rPr lang="en-US" altLang="el-GR" sz="2400"/>
              <a:t>laser/</a:t>
            </a:r>
            <a:r>
              <a:rPr lang="el-GR" altLang="el-GR" sz="2400"/>
              <a:t>μετά από 26 βολές </a:t>
            </a:r>
            <a:r>
              <a:rPr lang="en-US" altLang="el-GR" sz="2400"/>
              <a:t>laser-guided bombs </a:t>
            </a:r>
            <a:r>
              <a:rPr lang="el-GR" altLang="el-GR" sz="2400"/>
              <a:t>η γέφυρα αχρηστεύεται...</a:t>
            </a:r>
            <a:endParaRPr lang="en-US" altLang="el-GR" sz="2400"/>
          </a:p>
        </p:txBody>
      </p:sp>
      <p:pic>
        <p:nvPicPr>
          <p:cNvPr id="9219" name="Picture 5" descr="bombs01">
            <a:extLst>
              <a:ext uri="{FF2B5EF4-FFF2-40B4-BE49-F238E27FC236}">
                <a16:creationId xmlns:a16="http://schemas.microsoft.com/office/drawing/2014/main" id="{ED139BEF-D5F2-E0D1-3859-48E631A5C647}"/>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4495800"/>
            <a:ext cx="3810000" cy="2095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9" descr="bombs05">
            <a:extLst>
              <a:ext uri="{FF2B5EF4-FFF2-40B4-BE49-F238E27FC236}">
                <a16:creationId xmlns:a16="http://schemas.microsoft.com/office/drawing/2014/main" id="{37CDB2FE-0E19-EDDF-0B67-00E594978672}"/>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28600" y="4495800"/>
            <a:ext cx="3529013"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a:extLst>
              <a:ext uri="{FF2B5EF4-FFF2-40B4-BE49-F238E27FC236}">
                <a16:creationId xmlns:a16="http://schemas.microsoft.com/office/drawing/2014/main" id="{5BC8F1D0-B4B7-3574-24FF-0E60E665575A}"/>
              </a:ext>
            </a:extLst>
          </p:cNvPr>
          <p:cNvSpPr>
            <a:spLocks noGrp="1" noChangeArrowheads="1"/>
          </p:cNvSpPr>
          <p:nvPr>
            <p:ph type="title"/>
          </p:nvPr>
        </p:nvSpPr>
        <p:spPr/>
        <p:txBody>
          <a:bodyPr/>
          <a:lstStyle/>
          <a:p>
            <a:r>
              <a:rPr lang="el-GR" altLang="el-GR"/>
              <a:t>Στρατιωτική Ιστορία</a:t>
            </a:r>
          </a:p>
        </p:txBody>
      </p:sp>
      <p:sp>
        <p:nvSpPr>
          <p:cNvPr id="10243" name="Θέση κειμένου 2">
            <a:extLst>
              <a:ext uri="{FF2B5EF4-FFF2-40B4-BE49-F238E27FC236}">
                <a16:creationId xmlns:a16="http://schemas.microsoft.com/office/drawing/2014/main" id="{3BF15AD3-5601-D9D9-32CA-4F00319C0CC7}"/>
              </a:ext>
            </a:extLst>
          </p:cNvPr>
          <p:cNvSpPr>
            <a:spLocks noGrp="1" noChangeArrowheads="1"/>
          </p:cNvSpPr>
          <p:nvPr>
            <p:ph type="body" sz="half" idx="1"/>
          </p:nvPr>
        </p:nvSpPr>
        <p:spPr>
          <a:xfrm>
            <a:off x="838200" y="2362200"/>
            <a:ext cx="7772400" cy="3724275"/>
          </a:xfrm>
        </p:spPr>
        <p:txBody>
          <a:bodyPr/>
          <a:lstStyle/>
          <a:p>
            <a:r>
              <a:rPr lang="el-GR" altLang="el-GR"/>
              <a:t>Δημοφιλής αλλά ακαδημαϊκά παραγνωρισμένη</a:t>
            </a:r>
          </a:p>
          <a:p>
            <a:r>
              <a:rPr lang="el-GR" altLang="el-GR"/>
              <a:t>Δεν αποτελούσε και τον πιο αξιοσέβαστο κλάδο της επιστήμης της Ιστορίας</a:t>
            </a:r>
          </a:p>
          <a:p>
            <a:r>
              <a:rPr lang="el-GR" altLang="el-GR"/>
              <a:t>Προκατάληψη που εν μέρει επιβιώνει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extLst>
              <a:ext uri="{FF2B5EF4-FFF2-40B4-BE49-F238E27FC236}">
                <a16:creationId xmlns:a16="http://schemas.microsoft.com/office/drawing/2014/main" id="{FE904BA9-250B-9E48-2D35-DF8C3F7EDB62}"/>
              </a:ext>
            </a:extLst>
          </p:cNvPr>
          <p:cNvSpPr>
            <a:spLocks noGrp="1" noChangeArrowheads="1"/>
          </p:cNvSpPr>
          <p:nvPr>
            <p:ph type="title"/>
          </p:nvPr>
        </p:nvSpPr>
        <p:spPr/>
        <p:txBody>
          <a:bodyPr/>
          <a:lstStyle/>
          <a:p>
            <a:pPr eaLnBrk="1" hangingPunct="1">
              <a:defRPr/>
            </a:pPr>
            <a:r>
              <a:rPr lang="el-GR" b="0" dirty="0">
                <a:effectLst>
                  <a:outerShdw blurRad="38100" dist="38100" dir="2700000" algn="tl">
                    <a:srgbClr val="C0C0C0"/>
                  </a:outerShdw>
                </a:effectLst>
              </a:rPr>
              <a:t>Τι είναι η Στρατιωτική Ιστορία;</a:t>
            </a:r>
            <a:endParaRPr lang="en-US" b="0" dirty="0">
              <a:effectLst>
                <a:outerShdw blurRad="38100" dist="38100" dir="2700000" algn="tl">
                  <a:srgbClr val="C0C0C0"/>
                </a:outerShdw>
              </a:effectLst>
            </a:endParaRPr>
          </a:p>
        </p:txBody>
      </p:sp>
      <p:sp>
        <p:nvSpPr>
          <p:cNvPr id="11267" name="Rectangle 3">
            <a:extLst>
              <a:ext uri="{FF2B5EF4-FFF2-40B4-BE49-F238E27FC236}">
                <a16:creationId xmlns:a16="http://schemas.microsoft.com/office/drawing/2014/main" id="{63131AE1-055A-66CE-5A0E-37678FC9C1D1}"/>
              </a:ext>
            </a:extLst>
          </p:cNvPr>
          <p:cNvSpPr>
            <a:spLocks noGrp="1" noChangeArrowheads="1"/>
          </p:cNvSpPr>
          <p:nvPr>
            <p:ph type="body" idx="1"/>
          </p:nvPr>
        </p:nvSpPr>
        <p:spPr>
          <a:xfrm>
            <a:off x="838200" y="2362200"/>
            <a:ext cx="7693025" cy="4267200"/>
          </a:xfrm>
        </p:spPr>
        <p:txBody>
          <a:bodyPr/>
          <a:lstStyle/>
          <a:p>
            <a:pPr eaLnBrk="1" hangingPunct="1">
              <a:lnSpc>
                <a:spcPct val="90000"/>
              </a:lnSpc>
            </a:pPr>
            <a:r>
              <a:rPr lang="el-GR" altLang="el-GR" i="1" dirty="0"/>
              <a:t>Τι είναι πόλεμος;</a:t>
            </a:r>
          </a:p>
          <a:p>
            <a:pPr eaLnBrk="1" hangingPunct="1">
              <a:lnSpc>
                <a:spcPct val="90000"/>
              </a:lnSpc>
              <a:buFont typeface="Wingdings" panose="05000000000000000000" pitchFamily="2" charset="2"/>
              <a:buNone/>
            </a:pPr>
            <a:r>
              <a:rPr lang="el-GR" altLang="el-GR" i="1" dirty="0"/>
              <a:t>«Άμεσος σκοπός του είναι να </a:t>
            </a:r>
            <a:r>
              <a:rPr lang="el-GR" altLang="el-GR" i="1" dirty="0" err="1"/>
              <a:t>καταβάλη</a:t>
            </a:r>
            <a:r>
              <a:rPr lang="el-GR" altLang="el-GR" i="1" dirty="0"/>
              <a:t> τον</a:t>
            </a:r>
          </a:p>
          <a:p>
            <a:pPr eaLnBrk="1" hangingPunct="1">
              <a:lnSpc>
                <a:spcPct val="90000"/>
              </a:lnSpc>
              <a:buFont typeface="Wingdings" panose="05000000000000000000" pitchFamily="2" charset="2"/>
              <a:buNone/>
            </a:pPr>
            <a:r>
              <a:rPr lang="el-GR" altLang="el-GR" i="1" dirty="0"/>
              <a:t>αντίπαλόν του και επομένως να </a:t>
            </a:r>
            <a:r>
              <a:rPr lang="el-GR" altLang="el-GR" i="1" dirty="0" err="1"/>
              <a:t>καταστήση</a:t>
            </a:r>
            <a:endParaRPr lang="el-GR" altLang="el-GR" i="1" dirty="0"/>
          </a:p>
          <a:p>
            <a:pPr eaLnBrk="1" hangingPunct="1">
              <a:lnSpc>
                <a:spcPct val="90000"/>
              </a:lnSpc>
              <a:buFont typeface="Wingdings" panose="05000000000000000000" pitchFamily="2" charset="2"/>
              <a:buNone/>
            </a:pPr>
            <a:r>
              <a:rPr lang="el-GR" altLang="el-GR" i="1" dirty="0"/>
              <a:t>τούτον </a:t>
            </a:r>
            <a:r>
              <a:rPr lang="el-GR" altLang="el-GR" i="1" dirty="0" err="1"/>
              <a:t>ανίκανον</a:t>
            </a:r>
            <a:r>
              <a:rPr lang="el-GR" altLang="el-GR" i="1" dirty="0"/>
              <a:t> προς περαιτέρω </a:t>
            </a:r>
            <a:r>
              <a:rPr lang="el-GR" altLang="el-GR" i="1" dirty="0" err="1"/>
              <a:t>αντίστασιν.Ο</a:t>
            </a:r>
            <a:endParaRPr lang="el-GR" altLang="el-GR" i="1" dirty="0"/>
          </a:p>
          <a:p>
            <a:pPr eaLnBrk="1" hangingPunct="1">
              <a:lnSpc>
                <a:spcPct val="90000"/>
              </a:lnSpc>
              <a:buFont typeface="Wingdings" panose="05000000000000000000" pitchFamily="2" charset="2"/>
              <a:buNone/>
            </a:pPr>
            <a:r>
              <a:rPr lang="el-GR" altLang="el-GR" i="1" dirty="0"/>
              <a:t>πόλεμος είναι, κατ’ </a:t>
            </a:r>
            <a:r>
              <a:rPr lang="el-GR" altLang="el-GR" i="1" dirty="0" err="1"/>
              <a:t>ακαλουθίαν</a:t>
            </a:r>
            <a:r>
              <a:rPr lang="el-GR" altLang="el-GR" i="1" dirty="0"/>
              <a:t>, </a:t>
            </a:r>
            <a:r>
              <a:rPr lang="el-GR" altLang="el-GR" i="1" dirty="0" err="1"/>
              <a:t>πράξις</a:t>
            </a:r>
            <a:r>
              <a:rPr lang="el-GR" altLang="el-GR" i="1" dirty="0"/>
              <a:t> βίας</a:t>
            </a:r>
          </a:p>
          <a:p>
            <a:pPr eaLnBrk="1" hangingPunct="1">
              <a:lnSpc>
                <a:spcPct val="90000"/>
              </a:lnSpc>
              <a:buFont typeface="Wingdings" panose="05000000000000000000" pitchFamily="2" charset="2"/>
              <a:buNone/>
            </a:pPr>
            <a:r>
              <a:rPr lang="el-GR" altLang="el-GR" i="1" dirty="0"/>
              <a:t>αποβλέπουσα εις την </a:t>
            </a:r>
            <a:r>
              <a:rPr lang="el-GR" altLang="el-GR" i="1" dirty="0" err="1"/>
              <a:t>επιβολήν</a:t>
            </a:r>
            <a:r>
              <a:rPr lang="el-GR" altLang="el-GR" i="1" dirty="0"/>
              <a:t> της θελήσεώς</a:t>
            </a:r>
          </a:p>
          <a:p>
            <a:pPr eaLnBrk="1" hangingPunct="1">
              <a:lnSpc>
                <a:spcPct val="90000"/>
              </a:lnSpc>
              <a:buFont typeface="Wingdings" panose="05000000000000000000" pitchFamily="2" charset="2"/>
              <a:buNone/>
            </a:pPr>
            <a:r>
              <a:rPr lang="el-GR" altLang="el-GR" i="1" dirty="0"/>
              <a:t>μας επί του αντιπάλου» </a:t>
            </a:r>
          </a:p>
          <a:p>
            <a:pPr eaLnBrk="1" hangingPunct="1">
              <a:lnSpc>
                <a:spcPct val="90000"/>
              </a:lnSpc>
              <a:buFont typeface="Wingdings" panose="05000000000000000000" pitchFamily="2" charset="2"/>
              <a:buNone/>
            </a:pPr>
            <a:r>
              <a:rPr lang="el-GR" altLang="el-GR" sz="1800" dirty="0"/>
              <a:t>				</a:t>
            </a:r>
            <a:r>
              <a:rPr lang="en-US" altLang="el-GR" sz="1800" dirty="0"/>
              <a:t>Carl von Clausewitz, </a:t>
            </a:r>
            <a:r>
              <a:rPr lang="el-GR" altLang="el-GR" sz="1800" i="1" dirty="0"/>
              <a:t>Η φιλοσοφία του 				πολέμου</a:t>
            </a:r>
            <a:r>
              <a:rPr lang="el-GR" altLang="el-GR" sz="1800" dirty="0"/>
              <a:t>, </a:t>
            </a:r>
            <a:r>
              <a:rPr lang="el-GR" altLang="el-GR" sz="1800" dirty="0" err="1"/>
              <a:t>μετάφρ</a:t>
            </a:r>
            <a:r>
              <a:rPr lang="el-GR" altLang="el-GR" sz="1800" dirty="0"/>
              <a:t>. Γ. Γαζής, Αθήνα 1960, σ.27.</a:t>
            </a:r>
            <a:endParaRPr lang="el-GR" altLang="el-GR" dirty="0"/>
          </a:p>
          <a:p>
            <a:pPr eaLnBrk="1" hangingPunct="1">
              <a:lnSpc>
                <a:spcPct val="90000"/>
              </a:lnSpc>
              <a:buFont typeface="Wingdings" panose="05000000000000000000" pitchFamily="2" charset="2"/>
              <a:buNone/>
            </a:pPr>
            <a:endParaRPr lang="el-GR" altLang="el-GR" i="1" dirty="0"/>
          </a:p>
          <a:p>
            <a:pPr eaLnBrk="1" hangingPunct="1">
              <a:lnSpc>
                <a:spcPct val="90000"/>
              </a:lnSpc>
              <a:buFont typeface="Wingdings" panose="05000000000000000000" pitchFamily="2" charset="2"/>
              <a:buNone/>
            </a:pPr>
            <a:endParaRPr lang="en-US" altLang="el-G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2C3DBA-F2CF-6E35-4EF6-D92EEC187257}"/>
              </a:ext>
            </a:extLst>
          </p:cNvPr>
          <p:cNvSpPr>
            <a:spLocks noGrp="1"/>
          </p:cNvSpPr>
          <p:nvPr>
            <p:ph type="title"/>
          </p:nvPr>
        </p:nvSpPr>
        <p:spPr/>
        <p:txBody>
          <a:bodyPr/>
          <a:lstStyle/>
          <a:p>
            <a:r>
              <a:rPr lang="el-GR" altLang="el-GR" i="1" dirty="0"/>
              <a:t>Τι είναι πόλεμος;</a:t>
            </a:r>
            <a:br>
              <a:rPr lang="el-GR" altLang="el-GR" i="1" dirty="0"/>
            </a:br>
            <a:endParaRPr lang="el-GR" dirty="0"/>
          </a:p>
        </p:txBody>
      </p:sp>
      <p:sp>
        <p:nvSpPr>
          <p:cNvPr id="3" name="Θέση περιεχομένου 2">
            <a:extLst>
              <a:ext uri="{FF2B5EF4-FFF2-40B4-BE49-F238E27FC236}">
                <a16:creationId xmlns:a16="http://schemas.microsoft.com/office/drawing/2014/main" id="{72037065-105B-9006-0E8C-CD0DACE97DAC}"/>
              </a:ext>
            </a:extLst>
          </p:cNvPr>
          <p:cNvSpPr>
            <a:spLocks noGrp="1"/>
          </p:cNvSpPr>
          <p:nvPr>
            <p:ph idx="1"/>
          </p:nvPr>
        </p:nvSpPr>
        <p:spPr/>
        <p:txBody>
          <a:bodyPr/>
          <a:lstStyle/>
          <a:p>
            <a:pPr marL="0" indent="0">
              <a:buNone/>
            </a:pPr>
            <a:r>
              <a:rPr lang="el-GR" dirty="0"/>
              <a:t>«Η στρατιωτική ισχύς του εχθρού πρέπει να καταστραφεί, δηλαδή να περιέλθει ούτος εις τοιαύτην </a:t>
            </a:r>
            <a:r>
              <a:rPr lang="el-GR" dirty="0" err="1"/>
              <a:t>κατάστασιν</a:t>
            </a:r>
            <a:r>
              <a:rPr lang="el-GR" dirty="0"/>
              <a:t>, ώστε να μη δύναται να </a:t>
            </a:r>
            <a:r>
              <a:rPr lang="el-GR" dirty="0" err="1"/>
              <a:t>συνεχίση</a:t>
            </a:r>
            <a:r>
              <a:rPr lang="el-GR" dirty="0"/>
              <a:t> περαιτέρω τον αγώνα» </a:t>
            </a:r>
            <a:r>
              <a:rPr lang="el-GR" sz="2000" dirty="0"/>
              <a:t>(</a:t>
            </a:r>
            <a:r>
              <a:rPr lang="en-US" sz="2000" dirty="0">
                <a:solidFill>
                  <a:srgbClr val="003366"/>
                </a:solidFill>
              </a:rPr>
              <a:t>Clausewitz</a:t>
            </a:r>
            <a:r>
              <a:rPr lang="el-GR" sz="2000" dirty="0">
                <a:solidFill>
                  <a:srgbClr val="003366"/>
                </a:solidFill>
              </a:rPr>
              <a:t>, σ. </a:t>
            </a:r>
            <a:r>
              <a:rPr lang="el-GR" sz="2000" dirty="0"/>
              <a:t>49)</a:t>
            </a:r>
            <a:endParaRPr lang="el-GR" dirty="0"/>
          </a:p>
        </p:txBody>
      </p:sp>
    </p:spTree>
    <p:extLst>
      <p:ext uri="{BB962C8B-B14F-4D97-AF65-F5344CB8AC3E}">
        <p14:creationId xmlns:p14="http://schemas.microsoft.com/office/powerpoint/2010/main" val="4111166710"/>
      </p:ext>
    </p:extLst>
  </p:cSld>
  <p:clrMapOvr>
    <a:masterClrMapping/>
  </p:clrMapOvr>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Capsules</Template>
  <TotalTime>4269</TotalTime>
  <Words>2167</Words>
  <Application>Microsoft Office PowerPoint</Application>
  <PresentationFormat>Προβολή στην οθόνη (4:3)</PresentationFormat>
  <Paragraphs>230</Paragraphs>
  <Slides>58</Slides>
  <Notes>15</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58</vt:i4>
      </vt:variant>
    </vt:vector>
  </HeadingPairs>
  <TitlesOfParts>
    <vt:vector size="64" baseType="lpstr">
      <vt:lpstr>Arial</vt:lpstr>
      <vt:lpstr>Calibri</vt:lpstr>
      <vt:lpstr>Courier New</vt:lpstr>
      <vt:lpstr>Times New Roman</vt:lpstr>
      <vt:lpstr>Wingdings</vt:lpstr>
      <vt:lpstr>Capsules</vt:lpstr>
      <vt:lpstr>Ανάλυση στρατιωτικών επιχειρήσεων Ι</vt:lpstr>
      <vt:lpstr> Ιππικό εναντίον Πεζικού</vt:lpstr>
      <vt:lpstr>Από το πυροβόλο…στο ξίφος!</vt:lpstr>
      <vt:lpstr>Zulu  Wars: Μάχη της Isandlwana (1879)</vt:lpstr>
      <vt:lpstr>28η Οκτωβρίου 1940</vt:lpstr>
      <vt:lpstr>Παρουσίαση του PowerPoint</vt:lpstr>
      <vt:lpstr>Στρατιωτική Ιστορία</vt:lpstr>
      <vt:lpstr>Τι είναι η Στρατιωτική Ιστορία;</vt:lpstr>
      <vt:lpstr>Τι είναι πόλεμος; </vt:lpstr>
      <vt:lpstr>Τι είναι η Στρατιωτική Ιστορία;</vt:lpstr>
      <vt:lpstr>Τι είναι πόλεμος; </vt:lpstr>
      <vt:lpstr>Τι είναι πόλεμος; </vt:lpstr>
      <vt:lpstr>Τι είναι η Στρατιωτική Ιστορία;</vt:lpstr>
      <vt:lpstr>Παρουσίαση του PowerPoint</vt:lpstr>
      <vt:lpstr>Τι είναι η Στρατιωτική Ιστορία;</vt:lpstr>
      <vt:lpstr>Παρουσίαση του PowerPoint</vt:lpstr>
      <vt:lpstr>Παρουσίαση του PowerPoint</vt:lpstr>
      <vt:lpstr>Τι είναι η Στρατιωτική Ιστορία;</vt:lpstr>
      <vt:lpstr>Ιστοριογραφία</vt:lpstr>
      <vt:lpstr>Ιστοριογραφία</vt:lpstr>
      <vt:lpstr>Ιστοριογραφία</vt:lpstr>
      <vt:lpstr>Ιστοριογραφία</vt:lpstr>
      <vt:lpstr>Ιστοριογραφία</vt:lpstr>
      <vt:lpstr>Ιστοριογραφία</vt:lpstr>
      <vt:lpstr>Revolution in Military Affairs (RMA)</vt:lpstr>
      <vt:lpstr>Τι είναι η Στρατιωτική Ιστορία;</vt:lpstr>
      <vt:lpstr>Τι είναι η Ιστορία Πολέμου;</vt:lpstr>
      <vt:lpstr>Τι είναι η Στρατιωτική Ιστορία;</vt:lpstr>
      <vt:lpstr>Παρουσίαση του PowerPoint</vt:lpstr>
      <vt:lpstr>Μεθοδολογία Ι</vt:lpstr>
      <vt:lpstr>Μεθοδολογία ΙΙ</vt:lpstr>
      <vt:lpstr>Μεθοδολογία ΙΙI</vt:lpstr>
      <vt:lpstr>Μέθοδοι συγγραφής</vt:lpstr>
      <vt:lpstr>Μέθοδοι συγγραφής</vt:lpstr>
      <vt:lpstr>Παρουσίαση του PowerPoint</vt:lpstr>
      <vt:lpstr>Ελληνικό ιππικό στη Μικρά Ασία (1919-1922)</vt:lpstr>
      <vt:lpstr>Μέθοδοι συγγραφής</vt:lpstr>
      <vt:lpstr>Τι δεν είναι η Στρατιωτική Ιστορία</vt:lpstr>
      <vt:lpstr>Έλλειψη αντικειμενικότητας</vt:lpstr>
      <vt:lpstr>Πηγές της Στρατιωτικής Ιστορίας</vt:lpstr>
      <vt:lpstr>Πηγές της Στρατιωτικής Ιστορίας</vt:lpstr>
      <vt:lpstr>               Πρωτογενείς πηγές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Πηγές της Στρατιωτικής Ιστορίας</vt:lpstr>
      <vt:lpstr>Παρουσίαση του PowerPoint</vt:lpstr>
      <vt:lpstr>Παρουσίαση του PowerPoint</vt:lpstr>
      <vt:lpstr>Παρουσίαση του PowerPoint</vt:lpstr>
      <vt:lpstr>Παρουσίαση του PowerPoint</vt:lpstr>
      <vt:lpstr>«Πηγές» της Στρατιωτικής Ιστορίας</vt:lpstr>
      <vt:lpstr>Παρουσίαση του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Στρατιωτική Ιστορία – Ανάλυση Στρατιωτικών Επιχειρήσεων</dc:title>
  <dc:creator>ELPIDA</dc:creator>
  <cp:lastModifiedBy>NIKOLAOS KANELLOPOULOS</cp:lastModifiedBy>
  <cp:revision>177</cp:revision>
  <dcterms:created xsi:type="dcterms:W3CDTF">2013-10-01T14:35:56Z</dcterms:created>
  <dcterms:modified xsi:type="dcterms:W3CDTF">2025-11-23T08:46:27Z</dcterms:modified>
</cp:coreProperties>
</file>