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3" r:id="rId7"/>
    <p:sldId id="275" r:id="rId8"/>
    <p:sldId id="276" r:id="rId9"/>
    <p:sldId id="261" r:id="rId10"/>
    <p:sldId id="274" r:id="rId11"/>
    <p:sldId id="262" r:id="rId12"/>
    <p:sldId id="263" r:id="rId13"/>
    <p:sldId id="264" r:id="rId14"/>
    <p:sldId id="277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A9B"/>
    <a:srgbClr val="D50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Objects="1">
      <p:cViewPr varScale="1">
        <p:scale>
          <a:sx n="87" d="100"/>
          <a:sy n="87" d="100"/>
        </p:scale>
        <p:origin x="1856" y="2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vH2KYYJg-o&amp;t=180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5157403" TargetMode="External"/><Relationship Id="rId2" Type="http://schemas.openxmlformats.org/officeDocument/2006/relationships/hyperlink" Target="https://vimeo.com/5617522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SZazYFchLR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21717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549148">
              <a:defRPr sz="1879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3200" dirty="0">
                <a:latin typeface="Calibri"/>
                <a:cs typeface="Calibri"/>
              </a:rPr>
              <a:t>Ξενάκης. </a:t>
            </a:r>
          </a:p>
          <a:p>
            <a:pPr defTabSz="549148">
              <a:defRPr sz="1879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3200" dirty="0">
                <a:latin typeface="Calibri"/>
                <a:cs typeface="Calibri"/>
              </a:rPr>
              <a:t>Μάζα - Χρόνος - Χώρος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270000" y="5257800"/>
            <a:ext cx="10464800" cy="1625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600"/>
            </a:pPr>
            <a:r>
              <a:rPr sz="2800" b="1" dirty="0">
                <a:latin typeface="Calibri"/>
                <a:cs typeface="Calibri"/>
              </a:rPr>
              <a:t>Θεόδωρος Λώτης</a:t>
            </a:r>
          </a:p>
          <a:p>
            <a:pPr>
              <a:defRPr sz="1600"/>
            </a:pPr>
            <a:r>
              <a:rPr sz="2800" b="1" dirty="0">
                <a:latin typeface="Calibri"/>
                <a:cs typeface="Calibri"/>
              </a:rPr>
              <a:t>Τμήμα Μουσικών Σπουδών - Ιόνιο Πανεπιστήμιο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subTitle" idx="1"/>
          </p:nvPr>
        </p:nvSpPr>
        <p:spPr>
          <a:xfrm>
            <a:off x="1270000" y="1905001"/>
            <a:ext cx="10464800" cy="75438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269747">
              <a:lnSpc>
                <a:spcPts val="29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lang="en-US" sz="2000" b="1" dirty="0"/>
              <a:t>John Cage – </a:t>
            </a:r>
            <a:r>
              <a:rPr lang="en-US" sz="2000" b="1" dirty="0" err="1"/>
              <a:t>Gyorgy</a:t>
            </a:r>
            <a:r>
              <a:rPr lang="en-US" sz="2000" b="1" dirty="0"/>
              <a:t> </a:t>
            </a:r>
            <a:r>
              <a:rPr lang="en-US" sz="2000" b="1" dirty="0" err="1"/>
              <a:t>Ligeti</a:t>
            </a:r>
            <a:r>
              <a:rPr lang="en-US" sz="2000" b="1" dirty="0"/>
              <a:t> – </a:t>
            </a:r>
            <a:r>
              <a:rPr lang="en-US" sz="2000" b="1" dirty="0">
                <a:sym typeface="Times"/>
              </a:rPr>
              <a:t>Krzysztof </a:t>
            </a:r>
            <a:r>
              <a:rPr lang="en-US" sz="2000" b="1" dirty="0" err="1">
                <a:sym typeface="Times"/>
              </a:rPr>
              <a:t>Penderecki</a:t>
            </a:r>
            <a:r>
              <a:rPr lang="en-US" sz="2000" b="1" dirty="0">
                <a:sym typeface="Times"/>
              </a:rPr>
              <a:t> – </a:t>
            </a:r>
            <a:r>
              <a:rPr lang="el-GR" sz="2000" b="1" dirty="0">
                <a:sym typeface="Times"/>
              </a:rPr>
              <a:t>Ξενάκης</a:t>
            </a:r>
          </a:p>
          <a:p>
            <a:pPr defTabSz="269747">
              <a:lnSpc>
                <a:spcPts val="29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endParaRPr lang="el-GR" sz="2000" dirty="0">
              <a:sym typeface="Times"/>
            </a:endParaRPr>
          </a:p>
          <a:p>
            <a:pPr defTabSz="269747">
              <a:lnSpc>
                <a:spcPts val="29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lang="el-GR" sz="2000" dirty="0">
                <a:sym typeface="Times"/>
              </a:rPr>
              <a:t>Κοικοί δρόμοι, διαφορές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ctrTitle"/>
          </p:nvPr>
        </p:nvSpPr>
        <p:spPr>
          <a:xfrm>
            <a:off x="1270000" y="210691"/>
            <a:ext cx="10464800" cy="2097386"/>
          </a:xfrm>
          <a:prstGeom prst="rect">
            <a:avLst/>
          </a:prstGeom>
        </p:spPr>
        <p:txBody>
          <a:bodyPr/>
          <a:lstStyle/>
          <a:p>
            <a:pPr defTabSz="525779">
              <a:defRPr sz="3239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/>
              <a:t>Στοχαστική διαδικασία</a:t>
            </a:r>
            <a:endParaRPr b="0">
              <a:latin typeface="+mn-lt"/>
              <a:ea typeface="+mn-ea"/>
              <a:cs typeface="+mn-cs"/>
              <a:sym typeface="Helvetica Light"/>
            </a:endParaRPr>
          </a:p>
          <a:p>
            <a:pPr defTabSz="525779">
              <a:defRPr sz="3239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defTabSz="525779">
              <a:defRPr sz="3239"/>
            </a:pPr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subTitle" idx="1"/>
          </p:nvPr>
        </p:nvSpPr>
        <p:spPr>
          <a:xfrm>
            <a:off x="1270000" y="1658441"/>
            <a:ext cx="10464800" cy="767814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endParaRPr dirty="0"/>
          </a:p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Ο Ξενάκης ήταν πεπεισμένος για τη σωματιδιακή φύση του ήχου:</a:t>
            </a:r>
          </a:p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“κάθε ήχος είναι μια ενσωμάτωση κόκκων, στοιχειωδών ηχητικών σωματιδίων, των ηχητικών κβάντα” </a:t>
            </a:r>
            <a:r>
              <a:rPr i="1" dirty="0"/>
              <a:t>Formalized Music, 61</a:t>
            </a:r>
            <a:endParaRPr lang="en-US" i="1" dirty="0"/>
          </a:p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endParaRPr lang="en-US" i="1" dirty="0"/>
          </a:p>
          <a:p>
            <a:pPr algn="l" defTabSz="457200">
              <a:lnSpc>
                <a:spcPts val="5000"/>
              </a:lnSpc>
              <a:spcBef>
                <a:spcPts val="1200"/>
              </a:spcBef>
              <a:buFont typeface="Arial"/>
              <a:buChar char="•"/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lang="en-US" dirty="0"/>
              <a:t>CONCRET</a:t>
            </a:r>
            <a:r>
              <a:rPr lang="el-GR" dirty="0"/>
              <a:t> </a:t>
            </a:r>
            <a:r>
              <a:rPr lang="en-US" dirty="0"/>
              <a:t>PH</a:t>
            </a:r>
            <a:endParaRPr dirty="0"/>
          </a:p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endParaRPr i="1" dirty="0"/>
          </a:p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Στη στοχαστική διαδικασία βρήκε μια επιστημονική μέθοδο για τη χρήση πιθανοτήτων στη μακροδομή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subTitle" idx="1"/>
          </p:nvPr>
        </p:nvSpPr>
        <p:spPr>
          <a:xfrm>
            <a:off x="1270000" y="1902916"/>
            <a:ext cx="10464800" cy="739556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defTabSz="320039">
              <a:lnSpc>
                <a:spcPts val="3400"/>
              </a:lnSpc>
              <a:spcBef>
                <a:spcPts val="800"/>
              </a:spcBef>
              <a:defRPr sz="2100">
                <a:latin typeface="Times"/>
                <a:ea typeface="Times"/>
                <a:cs typeface="Times"/>
                <a:sym typeface="Times"/>
              </a:defRPr>
            </a:pPr>
            <a:endParaRPr dirty="0"/>
          </a:p>
          <a:p>
            <a:pPr marL="160019" indent="-160019" algn="l" defTabSz="320039">
              <a:lnSpc>
                <a:spcPts val="3400"/>
              </a:lnSpc>
              <a:spcBef>
                <a:spcPts val="800"/>
              </a:spcBef>
              <a:buSzPct val="100000"/>
              <a:buChar char="•"/>
              <a:defRPr sz="2100">
                <a:latin typeface="Times"/>
                <a:ea typeface="Times"/>
                <a:cs typeface="Times"/>
                <a:sym typeface="Times"/>
              </a:defRPr>
            </a:pPr>
            <a:r>
              <a:rPr dirty="0">
                <a:latin typeface=""/>
                <a:cs typeface=""/>
              </a:rPr>
              <a:t>1954. Ο Ξενάκης άρχισε να χρησιμοποιεί </a:t>
            </a:r>
            <a:r>
              <a:rPr b="1" dirty="0">
                <a:latin typeface=""/>
                <a:cs typeface=""/>
              </a:rPr>
              <a:t>κατανομές πιθανοτήτων</a:t>
            </a:r>
            <a:r>
              <a:rPr dirty="0">
                <a:latin typeface=""/>
                <a:cs typeface=""/>
              </a:rPr>
              <a:t> για να ελέγξει τη μορφοποίηση και το περιεχόμενο των ηχητικών μαζών στις συνθέσεις του</a:t>
            </a:r>
          </a:p>
          <a:p>
            <a:pPr algn="l" defTabSz="320039">
              <a:lnSpc>
                <a:spcPts val="3400"/>
              </a:lnSpc>
              <a:spcBef>
                <a:spcPts val="800"/>
              </a:spcBef>
              <a:defRPr sz="2100">
                <a:latin typeface="Times"/>
                <a:ea typeface="Times"/>
                <a:cs typeface="Times"/>
                <a:sym typeface="Times"/>
              </a:defRPr>
            </a:pPr>
            <a:endParaRPr dirty="0">
              <a:latin typeface=""/>
              <a:cs typeface=""/>
            </a:endParaRPr>
          </a:p>
          <a:p>
            <a:pPr marL="160019" indent="-160019" algn="l" defTabSz="320039">
              <a:lnSpc>
                <a:spcPts val="3400"/>
              </a:lnSpc>
              <a:spcBef>
                <a:spcPts val="800"/>
              </a:spcBef>
              <a:buSzPct val="100000"/>
              <a:buChar char="•"/>
              <a:defRPr sz="2100">
                <a:latin typeface="Times"/>
                <a:ea typeface="Times"/>
                <a:cs typeface="Times"/>
                <a:sym typeface="Times"/>
              </a:defRPr>
            </a:pPr>
            <a:r>
              <a:rPr lang="en-US" sz="2100" dirty="0" err="1">
                <a:latin typeface=""/>
                <a:cs typeface=""/>
                <a:sym typeface="Times"/>
              </a:rPr>
              <a:t>Ε</a:t>
            </a:r>
            <a:r>
              <a:rPr lang="el-GR" sz="2100" dirty="0">
                <a:latin typeface=""/>
                <a:cs typeface=""/>
                <a:sym typeface="Times"/>
              </a:rPr>
              <a:t>φάρμοσε </a:t>
            </a:r>
            <a:r>
              <a:rPr lang="en-US" sz="2100" dirty="0" err="1">
                <a:latin typeface=""/>
                <a:cs typeface=""/>
                <a:sym typeface="Times"/>
              </a:rPr>
              <a:t>νόμους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n-US" sz="2100" dirty="0" err="1">
                <a:latin typeface=""/>
                <a:cs typeface=""/>
                <a:sym typeface="Times"/>
              </a:rPr>
              <a:t>της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n-US" sz="2100" dirty="0" err="1">
                <a:latin typeface=""/>
                <a:cs typeface=""/>
                <a:sym typeface="Times"/>
              </a:rPr>
              <a:t>θερμοδυναμικής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l-GR" sz="2100" dirty="0">
                <a:latin typeface=""/>
                <a:cs typeface=""/>
                <a:sym typeface="Times"/>
              </a:rPr>
              <a:t>(</a:t>
            </a:r>
            <a:r>
              <a:rPr lang="en-US" sz="2100" dirty="0" err="1">
                <a:latin typeface=""/>
                <a:cs typeface=""/>
                <a:sym typeface="Times"/>
              </a:rPr>
              <a:t>π</a:t>
            </a:r>
            <a:r>
              <a:rPr lang="el-GR" sz="2100" dirty="0">
                <a:latin typeface=""/>
                <a:cs typeface=""/>
                <a:sym typeface="Times"/>
              </a:rPr>
              <a:t>ώς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l-GR" sz="2100" dirty="0">
                <a:latin typeface=""/>
                <a:cs typeface=""/>
                <a:sym typeface="Times"/>
              </a:rPr>
              <a:t>συμπεριφέρεται/κινείται ένα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l-GR" sz="2100" dirty="0">
                <a:latin typeface=""/>
                <a:cs typeface=""/>
                <a:sym typeface="Times"/>
              </a:rPr>
              <a:t>αέριο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l-GR" sz="2100" dirty="0">
                <a:latin typeface=""/>
                <a:cs typeface=""/>
                <a:sym typeface="Times"/>
              </a:rPr>
              <a:t>σε ορισμένες συνθήκες </a:t>
            </a:r>
            <a:r>
              <a:rPr lang="en-US" sz="2100" dirty="0">
                <a:latin typeface=""/>
                <a:cs typeface=""/>
                <a:sym typeface="Times"/>
              </a:rPr>
              <a:t>(</a:t>
            </a:r>
            <a:r>
              <a:rPr lang="en-US" sz="2100" dirty="0" err="1">
                <a:latin typeface=""/>
                <a:cs typeface=""/>
                <a:sym typeface="Times"/>
              </a:rPr>
              <a:t>κατανομή</a:t>
            </a:r>
            <a:r>
              <a:rPr lang="en-US" sz="2100" dirty="0">
                <a:latin typeface=""/>
                <a:cs typeface=""/>
                <a:sym typeface="Times"/>
              </a:rPr>
              <a:t> Maxwell-Boltzmann)</a:t>
            </a:r>
            <a:r>
              <a:rPr lang="el-GR" sz="2100" dirty="0">
                <a:latin typeface=""/>
                <a:cs typeface=""/>
                <a:sym typeface="Times"/>
              </a:rPr>
              <a:t>. Α</a:t>
            </a:r>
            <a:r>
              <a:rPr lang="en-US" sz="2100" dirty="0" err="1">
                <a:latin typeface=""/>
                <a:cs typeface=""/>
                <a:sym typeface="Times"/>
              </a:rPr>
              <a:t>ντιστο</a:t>
            </a:r>
            <a:r>
              <a:rPr lang="el-GR" sz="2100" dirty="0">
                <a:latin typeface=""/>
                <a:cs typeface=""/>
                <a:sym typeface="Times"/>
              </a:rPr>
              <a:t>ίχησε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n-US" sz="2100" dirty="0" err="1">
                <a:latin typeface=""/>
                <a:cs typeface=""/>
                <a:sym typeface="Times"/>
              </a:rPr>
              <a:t>παραμέτρους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n-US" sz="2100" dirty="0" err="1">
                <a:latin typeface=""/>
                <a:cs typeface=""/>
                <a:sym typeface="Times"/>
              </a:rPr>
              <a:t>της</a:t>
            </a:r>
            <a:r>
              <a:rPr lang="en-US" sz="2100" dirty="0">
                <a:latin typeface=""/>
                <a:cs typeface=""/>
                <a:sym typeface="Times"/>
              </a:rPr>
              <a:t> </a:t>
            </a:r>
            <a:r>
              <a:rPr lang="el-GR" sz="2100" dirty="0">
                <a:latin typeface=""/>
                <a:cs typeface=""/>
                <a:sym typeface="Times"/>
              </a:rPr>
              <a:t>κινητικής συμπεριφοράς των μορίων του αερίου σε </a:t>
            </a:r>
            <a:r>
              <a:rPr lang="en-US" sz="2100" dirty="0" err="1">
                <a:latin typeface=""/>
                <a:cs typeface=""/>
                <a:sym typeface="Times"/>
              </a:rPr>
              <a:t>μουσικ</a:t>
            </a:r>
            <a:r>
              <a:rPr lang="el-GR" sz="2100" dirty="0">
                <a:latin typeface=""/>
                <a:cs typeface=""/>
                <a:sym typeface="Times"/>
              </a:rPr>
              <a:t>ές παραμέτρους (τονικό ύψος, δυναμική κτλ)</a:t>
            </a:r>
            <a:endParaRPr dirty="0">
              <a:latin typeface=""/>
              <a:cs typeface=""/>
            </a:endParaRPr>
          </a:p>
          <a:p>
            <a:pPr marL="160019" indent="-160019" algn="l" defTabSz="320039">
              <a:lnSpc>
                <a:spcPts val="3400"/>
              </a:lnSpc>
              <a:spcBef>
                <a:spcPts val="800"/>
              </a:spcBef>
              <a:buSzPct val="100000"/>
              <a:buChar char="•"/>
              <a:defRPr sz="2100">
                <a:latin typeface="Times"/>
                <a:ea typeface="Times"/>
                <a:cs typeface="Times"/>
                <a:sym typeface="Times"/>
              </a:defRPr>
            </a:pPr>
            <a:r>
              <a:rPr dirty="0">
                <a:latin typeface=""/>
                <a:cs typeface=""/>
              </a:rPr>
              <a:t>Στη στοχαστική μουσική ο συνθέτης ελέγχει μερικώς τη συνθετική διαδικασία σταθμίζοντας (weighting) τις πιθανότητες εμφάνισης των ηχητικών συμβάντων (Markov chains).</a:t>
            </a:r>
          </a:p>
          <a:p>
            <a:pPr marL="160019" indent="-160019" algn="l" defTabSz="320039">
              <a:lnSpc>
                <a:spcPts val="3400"/>
              </a:lnSpc>
              <a:spcBef>
                <a:spcPts val="800"/>
              </a:spcBef>
              <a:buSzPct val="100000"/>
              <a:buChar char="•"/>
              <a:defRPr sz="2100">
                <a:latin typeface="Times"/>
                <a:ea typeface="Times"/>
                <a:cs typeface="Times"/>
                <a:sym typeface="Times"/>
              </a:defRPr>
            </a:pPr>
            <a:r>
              <a:rPr dirty="0">
                <a:latin typeface=""/>
                <a:cs typeface=""/>
              </a:rPr>
              <a:t>Χρησιμοποιούσε συναρτήσεις πιθανοτήτων για να ορίσει τη γενική δομή του έργου, τις διάρκειες των ενοτήτων του και τις ηχητικές παραμέτρους (τονικό ύψος, διάρκεια κτλ)</a:t>
            </a:r>
          </a:p>
          <a:p>
            <a:pPr marL="160019" indent="-160019" algn="l" defTabSz="320039">
              <a:spcBef>
                <a:spcPts val="400"/>
              </a:spcBef>
              <a:buSzPct val="100000"/>
              <a:buChar char="•"/>
              <a:defRPr sz="2100">
                <a:solidFill>
                  <a:srgbClr val="2B2C2D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"/>
              <a:cs typeface=""/>
            </a:endParaRPr>
          </a:p>
          <a:p>
            <a:pPr marL="160019" indent="-160019" algn="l" defTabSz="320039">
              <a:spcBef>
                <a:spcPts val="400"/>
              </a:spcBef>
              <a:buSzPct val="100000"/>
              <a:buChar char="•"/>
              <a:defRPr sz="2100">
                <a:solidFill>
                  <a:srgbClr val="2B2C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"/>
                <a:cs typeface=""/>
              </a:rPr>
              <a:t>Λογισμός πιθανοτήτων και ηχητικές μάζες</a:t>
            </a:r>
          </a:p>
          <a:p>
            <a:pPr algn="l" defTabSz="320039">
              <a:lnSpc>
                <a:spcPts val="3400"/>
              </a:lnSpc>
              <a:spcBef>
                <a:spcPts val="800"/>
              </a:spcBef>
              <a:defRPr sz="2100">
                <a:latin typeface="Times"/>
                <a:ea typeface="Times"/>
                <a:cs typeface="Times"/>
                <a:sym typeface="Times"/>
              </a:defRPr>
            </a:pPr>
            <a:endParaRPr dirty="0"/>
          </a:p>
        </p:txBody>
      </p:sp>
      <p:sp>
        <p:nvSpPr>
          <p:cNvPr id="162" name="Shape 162"/>
          <p:cNvSpPr/>
          <p:nvPr/>
        </p:nvSpPr>
        <p:spPr>
          <a:xfrm>
            <a:off x="1360580" y="1035047"/>
            <a:ext cx="10283641" cy="1206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Pithoprakta</a:t>
            </a:r>
            <a:r>
              <a:t> (1955-6), για ορχήστρα εγχόρδων, κρουστά και δύο τρομπόνια</a:t>
            </a:r>
          </a:p>
          <a:p>
            <a:pPr>
              <a:defRPr sz="2400"/>
            </a:pPr>
            <a:r>
              <a:t>https://www.youtube.com/watch?v=nvH2KYYJg-o&amp;t=180s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subTitle" idx="1"/>
          </p:nvPr>
        </p:nvSpPr>
        <p:spPr>
          <a:xfrm>
            <a:off x="1270000" y="2253704"/>
            <a:ext cx="10464800" cy="669399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Ετήσια κατανομή θερμοκρασιών στο Μεξικό</a:t>
            </a:r>
          </a:p>
        </p:txBody>
      </p:sp>
      <p:sp>
        <p:nvSpPr>
          <p:cNvPr id="165" name="Shape 165"/>
          <p:cNvSpPr/>
          <p:nvPr/>
        </p:nvSpPr>
        <p:spPr>
          <a:xfrm flipV="1">
            <a:off x="3810000" y="3783723"/>
            <a:ext cx="0" cy="34489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398015" y="3670300"/>
            <a:ext cx="230936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Μεγάλη πιθανότητα</a:t>
            </a:r>
          </a:p>
        </p:txBody>
      </p:sp>
      <p:sp>
        <p:nvSpPr>
          <p:cNvPr id="167" name="Shape 167"/>
          <p:cNvSpPr/>
          <p:nvPr/>
        </p:nvSpPr>
        <p:spPr>
          <a:xfrm>
            <a:off x="1496440" y="6756400"/>
            <a:ext cx="21125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Μικρή πιθανότητα</a:t>
            </a:r>
          </a:p>
        </p:txBody>
      </p:sp>
      <p:sp>
        <p:nvSpPr>
          <p:cNvPr id="168" name="Shape 168"/>
          <p:cNvSpPr/>
          <p:nvPr/>
        </p:nvSpPr>
        <p:spPr>
          <a:xfrm flipH="1" flipV="1">
            <a:off x="3809999" y="7232624"/>
            <a:ext cx="670793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3869912" y="7899400"/>
            <a:ext cx="66090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κρύο</a:t>
            </a:r>
          </a:p>
        </p:txBody>
      </p:sp>
      <p:sp>
        <p:nvSpPr>
          <p:cNvPr id="170" name="Shape 170"/>
          <p:cNvSpPr/>
          <p:nvPr/>
        </p:nvSpPr>
        <p:spPr>
          <a:xfrm>
            <a:off x="9935813" y="7899400"/>
            <a:ext cx="74650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ζέστη</a:t>
            </a:r>
          </a:p>
        </p:txBody>
      </p:sp>
      <p:sp>
        <p:nvSpPr>
          <p:cNvPr id="171" name="Shape 171"/>
          <p:cNvSpPr/>
          <p:nvPr/>
        </p:nvSpPr>
        <p:spPr>
          <a:xfrm>
            <a:off x="6311741" y="7899400"/>
            <a:ext cx="220345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μέση θερμοκρασία</a:t>
            </a:r>
          </a:p>
        </p:txBody>
      </p:sp>
      <p:sp>
        <p:nvSpPr>
          <p:cNvPr id="172" name="Shape 172"/>
          <p:cNvSpPr/>
          <p:nvPr/>
        </p:nvSpPr>
        <p:spPr>
          <a:xfrm>
            <a:off x="4080172" y="4279631"/>
            <a:ext cx="6390328" cy="2797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22" extrusionOk="0">
                <a:moveTo>
                  <a:pt x="0" y="19491"/>
                </a:moveTo>
                <a:cubicBezTo>
                  <a:pt x="692" y="19709"/>
                  <a:pt x="1399" y="19529"/>
                  <a:pt x="2047" y="18968"/>
                </a:cubicBezTo>
                <a:cubicBezTo>
                  <a:pt x="5929" y="15610"/>
                  <a:pt x="5730" y="1768"/>
                  <a:pt x="10123" y="149"/>
                </a:cubicBezTo>
                <a:cubicBezTo>
                  <a:pt x="14450" y="-1446"/>
                  <a:pt x="15927" y="10124"/>
                  <a:pt x="18512" y="17660"/>
                </a:cubicBezTo>
                <a:cubicBezTo>
                  <a:pt x="18831" y="18588"/>
                  <a:pt x="19199" y="19474"/>
                  <a:pt x="19704" y="19872"/>
                </a:cubicBezTo>
                <a:cubicBezTo>
                  <a:pt x="20033" y="20131"/>
                  <a:pt x="20385" y="20154"/>
                  <a:pt x="20727" y="20096"/>
                </a:cubicBezTo>
                <a:cubicBezTo>
                  <a:pt x="21019" y="20047"/>
                  <a:pt x="21311" y="19938"/>
                  <a:pt x="21600" y="19766"/>
                </a:cubicBezTo>
              </a:path>
            </a:pathLst>
          </a:custGeom>
          <a:ln w="25400">
            <a:solidFill>
              <a:srgbClr val="FF7E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3" name="Shape 173"/>
          <p:cNvSpPr/>
          <p:nvPr/>
        </p:nvSpPr>
        <p:spPr>
          <a:xfrm flipV="1">
            <a:off x="7276115" y="4305149"/>
            <a:ext cx="1" cy="2940176"/>
          </a:xfrm>
          <a:prstGeom prst="line">
            <a:avLst/>
          </a:prstGeom>
          <a:ln w="38100" cap="rnd">
            <a:solidFill>
              <a:srgbClr val="000000">
                <a:alpha val="35773"/>
              </a:srgbClr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6053098" y="3778074"/>
            <a:ext cx="22217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normal distribution</a:t>
            </a:r>
          </a:p>
        </p:txBody>
      </p:sp>
      <p:sp>
        <p:nvSpPr>
          <p:cNvPr id="175" name="Shape 175"/>
          <p:cNvSpPr/>
          <p:nvPr/>
        </p:nvSpPr>
        <p:spPr>
          <a:xfrm>
            <a:off x="3739610" y="7291425"/>
            <a:ext cx="43891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0C</a:t>
            </a:r>
          </a:p>
        </p:txBody>
      </p:sp>
      <p:sp>
        <p:nvSpPr>
          <p:cNvPr id="176" name="Shape 176"/>
          <p:cNvSpPr/>
          <p:nvPr/>
        </p:nvSpPr>
        <p:spPr>
          <a:xfrm>
            <a:off x="10285698" y="7298604"/>
            <a:ext cx="58013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30C</a:t>
            </a:r>
          </a:p>
        </p:txBody>
      </p:sp>
      <p:sp>
        <p:nvSpPr>
          <p:cNvPr id="177" name="Shape 177"/>
          <p:cNvSpPr/>
          <p:nvPr/>
        </p:nvSpPr>
        <p:spPr>
          <a:xfrm>
            <a:off x="6985987" y="7298604"/>
            <a:ext cx="58025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15C</a:t>
            </a:r>
          </a:p>
        </p:txBody>
      </p:sp>
      <p:sp>
        <p:nvSpPr>
          <p:cNvPr id="178" name="Shape 178"/>
          <p:cNvSpPr/>
          <p:nvPr/>
        </p:nvSpPr>
        <p:spPr>
          <a:xfrm>
            <a:off x="4882610" y="7298604"/>
            <a:ext cx="43891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5C</a:t>
            </a:r>
          </a:p>
        </p:txBody>
      </p:sp>
      <p:sp>
        <p:nvSpPr>
          <p:cNvPr id="179" name="Shape 179"/>
          <p:cNvSpPr/>
          <p:nvPr/>
        </p:nvSpPr>
        <p:spPr>
          <a:xfrm>
            <a:off x="5954998" y="7298604"/>
            <a:ext cx="58013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10C</a:t>
            </a:r>
          </a:p>
        </p:txBody>
      </p:sp>
      <p:sp>
        <p:nvSpPr>
          <p:cNvPr id="180" name="Shape 180"/>
          <p:cNvSpPr/>
          <p:nvPr/>
        </p:nvSpPr>
        <p:spPr>
          <a:xfrm>
            <a:off x="8017097" y="7298604"/>
            <a:ext cx="58013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20C</a:t>
            </a:r>
          </a:p>
        </p:txBody>
      </p:sp>
      <p:sp>
        <p:nvSpPr>
          <p:cNvPr id="181" name="Shape 181"/>
          <p:cNvSpPr/>
          <p:nvPr/>
        </p:nvSpPr>
        <p:spPr>
          <a:xfrm>
            <a:off x="9116091" y="7298604"/>
            <a:ext cx="58013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25C</a:t>
            </a:r>
          </a:p>
        </p:txBody>
      </p:sp>
      <p:sp>
        <p:nvSpPr>
          <p:cNvPr id="182" name="Shape 182"/>
          <p:cNvSpPr/>
          <p:nvPr/>
        </p:nvSpPr>
        <p:spPr>
          <a:xfrm>
            <a:off x="3995539" y="814461"/>
            <a:ext cx="529035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000"/>
              </a:lnSpc>
              <a:spcBef>
                <a:spcPts val="1200"/>
              </a:spcBef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b="1"/>
              <a:t>Gaussian distribution</a:t>
            </a:r>
            <a:r>
              <a:t> - bell like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 Ξενάκης χρησιμοποίησε τις κατανομές πιθανοτήτων για να ελέγξει τη μακροδομή (διάρκειες ενοτήτων στην παρτιτούρα) και τις παραμέτρους των νοτών (τονικό ύψος, διάρκεια), αλλά και τη διάταξη των ηχητικών κόκκων-νοτών στο εσωτερικό των ηχητικών νεφών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ctrTitle"/>
          </p:nvPr>
        </p:nvSpPr>
        <p:spPr>
          <a:xfrm>
            <a:off x="1270000" y="266700"/>
            <a:ext cx="10464800" cy="55135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3200"/>
            </a:lvl1pPr>
          </a:lstStyle>
          <a:p>
            <a:r>
              <a:t>Pithoprakta</a:t>
            </a:r>
          </a:p>
        </p:txBody>
      </p:sp>
      <p:sp>
        <p:nvSpPr>
          <p:cNvPr id="185" name="Shape 185"/>
          <p:cNvSpPr>
            <a:spLocks noGrp="1"/>
          </p:cNvSpPr>
          <p:nvPr>
            <p:ph type="subTitle" idx="1"/>
          </p:nvPr>
        </p:nvSpPr>
        <p:spPr>
          <a:xfrm>
            <a:off x="1270000" y="989557"/>
            <a:ext cx="10464800" cy="83648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4884" indent="-214884" algn="just" defTabSz="549148">
              <a:buSzPct val="100000"/>
              <a:buChar char="•"/>
              <a:defRPr sz="1879"/>
            </a:pPr>
            <a:r>
              <a:t>μη στατικές μάζες, εσωτερικές κινήσεις που ορίζονται από πιθανότητες (μάζες: εξωτερικά περιγράμματα, εσωτερικές κινήσεις των οργάνων)</a:t>
            </a:r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marL="214884" indent="-214884" algn="just" defTabSz="549148">
              <a:buSzPct val="100000"/>
              <a:buChar char="•"/>
              <a:defRPr sz="1879"/>
            </a:pPr>
            <a:endParaRPr/>
          </a:p>
          <a:p>
            <a:pPr algn="just" defTabSz="549148">
              <a:defRPr sz="1879"/>
            </a:pPr>
            <a:endParaRPr/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endParaRPr/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endParaRPr/>
          </a:p>
          <a:p>
            <a:pPr indent="214884" defTabSz="549148">
              <a:buClr>
                <a:srgbClr val="000000"/>
              </a:buClr>
              <a:defRPr sz="1879"/>
            </a:pPr>
            <a:r>
              <a:t>Pithoprakta μέτρα 52-59. Κατανομή πιθανοτήτων Gauss για 1000 glissandi (ηχητική γλυπτική)</a:t>
            </a:r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endParaRPr/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r>
              <a:t>Απρόβλεπτη κινήση μορίων αερίου —— κίνηση ηχητικών κόκκων της μάζας </a:t>
            </a:r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r>
              <a:t>Μόρια αερίου == ηχητικοί κόκκοι</a:t>
            </a:r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r>
              <a:t>“Ας ταυτίσουμε τους στιγμιαίους ήχους (πιτσικάτι) με τα μόρια. Η ατομική κίνηση των ήχων δεν έχει πλέον σημασία. Σημασία έχει το μαζικό αποτέλεσμα και η εξέλιξη των μαζών όταν οι στιγμιαίοι ήχοι (κόκκοι) ανέρχονται σε μεγάλη ποσότητα” Ξενάκης</a:t>
            </a:r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r>
              <a:t>Η αντίληψη του ακροατή για την εξέλιξη των ηχητικών μαζών είναι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ολιστική</a:t>
            </a:r>
          </a:p>
          <a:p>
            <a:pPr marL="429768" indent="-214884" algn="just" defTabSz="549148">
              <a:buClr>
                <a:srgbClr val="000000"/>
              </a:buClr>
              <a:buSzPct val="100000"/>
              <a:buChar char="•"/>
              <a:defRPr sz="1879"/>
            </a:pPr>
            <a:r>
              <a:t>Συνεχή μεταμορφωση από τονικότητα σε θόρυβο σε τονικότητα (πύκνωση αραίωση μαζών πχ στο τέλος του έργου)</a:t>
            </a:r>
          </a:p>
        </p:txBody>
      </p:sp>
      <p:pic>
        <p:nvPicPr>
          <p:cNvPr id="186" name="pithoprakta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088" y="1695450"/>
            <a:ext cx="8450624" cy="40756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632074"/>
          </a:xfrm>
          <a:prstGeom prst="rect">
            <a:avLst/>
          </a:prstGeom>
        </p:spPr>
        <p:txBody>
          <a:bodyPr/>
          <a:lstStyle/>
          <a:p>
            <a:pPr defTabSz="251206">
              <a:defRPr sz="3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ηχητικά νέφη </a:t>
            </a:r>
            <a:r>
              <a:t>(με κόκκους) sound clouds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ubTitle" idx="1"/>
          </p:nvPr>
        </p:nvSpPr>
        <p:spPr>
          <a:xfrm>
            <a:off x="1270000" y="2511276"/>
            <a:ext cx="10464800" cy="5231706"/>
          </a:xfrm>
          <a:prstGeom prst="rect">
            <a:avLst/>
          </a:prstGeom>
        </p:spPr>
        <p:txBody>
          <a:bodyPr/>
          <a:lstStyle/>
          <a:p>
            <a:pPr algn="just"/>
            <a:r>
              <a:rPr u="sng">
                <a:hlinkClick r:id="rId2"/>
              </a:rPr>
              <a:t>https://www.youtube.com/watch?v=nvH2KYYJg-o&amp;t=180s</a:t>
            </a:r>
          </a:p>
          <a:p>
            <a:pPr algn="just"/>
            <a:endParaRPr/>
          </a:p>
          <a:p>
            <a:pPr algn="just"/>
            <a:r>
              <a:t>0:25- (με σταδιακή πύκνωση των κόκκων)</a:t>
            </a:r>
          </a:p>
          <a:p>
            <a:pPr algn="just"/>
            <a:endParaRPr/>
          </a:p>
          <a:p>
            <a:pPr algn="just"/>
            <a:r>
              <a:t>2:38- κίνηση ηχητικών νεφών στον φασματικό χώρο</a:t>
            </a:r>
          </a:p>
          <a:p>
            <a:pPr algn="just"/>
            <a:endParaRPr/>
          </a:p>
          <a:p>
            <a:pPr algn="just"/>
            <a:r>
              <a:t>2:58-4:50 σταδιακή μεταμόρφωση από δρόνο σε κοκκώδη υφές (granular)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subTitle" idx="1"/>
          </p:nvPr>
        </p:nvSpPr>
        <p:spPr>
          <a:xfrm>
            <a:off x="1270000" y="2012057"/>
            <a:ext cx="10464800" cy="6597006"/>
          </a:xfrm>
          <a:prstGeom prst="rect">
            <a:avLst/>
          </a:prstGeom>
        </p:spPr>
        <p:txBody>
          <a:bodyPr/>
          <a:lstStyle/>
          <a:p>
            <a:pPr algn="just">
              <a:defRPr sz="2000"/>
            </a:pPr>
            <a:r>
              <a:rPr dirty="0"/>
              <a:t>Αυτά τα πιθανοτικά μοντέλα παρέχουν στον Ξενάκη τη δυνατότητα να εφαρμόσει τις ιδέες του σε διαφορετικές κλίμακες σε διαρκή μεταμόρφωση</a:t>
            </a:r>
          </a:p>
          <a:p>
            <a:pPr algn="just">
              <a:defRPr sz="2000"/>
            </a:pPr>
            <a:endParaRPr dirty="0"/>
          </a:p>
          <a:p>
            <a:pPr algn="just">
              <a:defRPr sz="2000"/>
            </a:pPr>
            <a:r>
              <a:rPr dirty="0"/>
              <a:t>Κίνηση μορίων σε μάζα αερίου</a:t>
            </a:r>
          </a:p>
          <a:p>
            <a:pPr marL="0" lvl="6" indent="1371600" algn="just">
              <a:spcBef>
                <a:spcPts val="0"/>
              </a:spcBef>
              <a:buSzTx/>
              <a:buNone/>
              <a:defRPr sz="2000"/>
            </a:pPr>
            <a:endParaRPr dirty="0"/>
          </a:p>
          <a:p>
            <a:pPr marL="0" lvl="6" indent="1371600" algn="just">
              <a:spcBef>
                <a:spcPts val="0"/>
              </a:spcBef>
              <a:buSzTx/>
              <a:buNone/>
              <a:defRPr sz="2000"/>
            </a:pPr>
            <a:r>
              <a:rPr dirty="0"/>
              <a:t>Κίνηση ανθρώπων σε μαζική διαδήλωση</a:t>
            </a:r>
          </a:p>
          <a:p>
            <a:pPr algn="just">
              <a:defRPr sz="2000"/>
            </a:pPr>
            <a:endParaRPr dirty="0"/>
          </a:p>
          <a:p>
            <a:pPr marL="0" lvl="8" indent="1828800" algn="just">
              <a:spcBef>
                <a:spcPts val="0"/>
              </a:spcBef>
              <a:buSzTx/>
              <a:buNone/>
              <a:defRPr sz="2000"/>
            </a:pPr>
            <a:r>
              <a:rPr dirty="0"/>
              <a:t>Κίνηση αστεριών σε γαλαξίες</a:t>
            </a:r>
          </a:p>
          <a:p>
            <a:pPr marL="0" lvl="8" indent="1828800" algn="just">
              <a:spcBef>
                <a:spcPts val="0"/>
              </a:spcBef>
              <a:buSzTx/>
              <a:buNone/>
              <a:defRPr sz="2000"/>
            </a:pPr>
            <a:endParaRPr dirty="0"/>
          </a:p>
          <a:p>
            <a:pPr marL="0" lvl="8" indent="1828800" algn="just">
              <a:spcBef>
                <a:spcPts val="0"/>
              </a:spcBef>
              <a:buSzTx/>
              <a:buNone/>
              <a:defRPr sz="2000"/>
            </a:pPr>
            <a:r>
              <a:rPr dirty="0"/>
              <a:t>        Μαζικά glissandi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ctrTitle"/>
          </p:nvPr>
        </p:nvSpPr>
        <p:spPr>
          <a:xfrm>
            <a:off x="1270000" y="749300"/>
            <a:ext cx="10464800" cy="11303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08254">
              <a:defRPr sz="1740" b="1">
                <a:latin typeface="Helvetica"/>
                <a:ea typeface="Helvetica"/>
                <a:cs typeface="Helvetica"/>
                <a:sym typeface="Helvetica"/>
              </a:defRPr>
            </a:pPr>
            <a:r>
              <a:t>Στοχαστική του Μαρκόβ</a:t>
            </a:r>
          </a:p>
          <a:p>
            <a:pPr defTabSz="508254">
              <a:defRPr sz="1740" b="1">
                <a:latin typeface="Helvetica"/>
                <a:ea typeface="Helvetica"/>
                <a:cs typeface="Helvetica"/>
                <a:sym typeface="Helvetica"/>
              </a:defRPr>
            </a:pPr>
            <a:r>
              <a:t>(Markov chains)</a:t>
            </a:r>
          </a:p>
          <a:p>
            <a:pPr defTabSz="508254">
              <a:defRPr sz="174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defTabSz="508254">
              <a:defRPr sz="1740" i="1">
                <a:latin typeface="Helvetica"/>
                <a:ea typeface="Helvetica"/>
                <a:cs typeface="Helvetica"/>
                <a:sym typeface="Helvetica"/>
              </a:defRPr>
            </a:pPr>
            <a:r>
              <a:t>Αναλογικό Α Β - Συρμός</a:t>
            </a:r>
          </a:p>
        </p:txBody>
      </p:sp>
      <p:sp>
        <p:nvSpPr>
          <p:cNvPr id="194" name="Shape 194"/>
          <p:cNvSpPr>
            <a:spLocks noGrp="1"/>
          </p:cNvSpPr>
          <p:nvPr>
            <p:ph type="subTitle" idx="1"/>
          </p:nvPr>
        </p:nvSpPr>
        <p:spPr>
          <a:xfrm>
            <a:off x="1485900" y="2498675"/>
            <a:ext cx="10464800" cy="5689750"/>
          </a:xfrm>
          <a:prstGeom prst="rect">
            <a:avLst/>
          </a:prstGeom>
        </p:spPr>
        <p:txBody>
          <a:bodyPr/>
          <a:lstStyle/>
          <a:p>
            <a:pPr marL="221742" indent="-221742" algn="just" defTabSz="566674">
              <a:buSzPct val="100000"/>
              <a:buChar char="•"/>
              <a:defRPr sz="1940"/>
            </a:pPr>
            <a:r>
              <a:t>Η Μαρκοβιανή αλυσίδα είναι μια στοχαστική διαδικασία σε ένα πεπερασμένο σύστημα καταστάσεων</a:t>
            </a:r>
          </a:p>
          <a:p>
            <a:pPr algn="just" defTabSz="566674">
              <a:defRPr sz="1940"/>
            </a:pPr>
            <a:endParaRPr/>
          </a:p>
          <a:p>
            <a:pPr marL="221742" indent="-221742" algn="just" defTabSz="566674">
              <a:buSzPct val="100000"/>
              <a:buChar char="•"/>
              <a:defRPr sz="1940"/>
            </a:pPr>
            <a:r>
              <a:t>Εισάγει μια σχέση μεταξύ των πιθανοτικών καταστάσεων (Σολωμός 2008, 38)</a:t>
            </a:r>
          </a:p>
          <a:p>
            <a:pPr marL="221742" indent="-221742" algn="just" defTabSz="566674">
              <a:buSzPct val="100000"/>
              <a:buChar char="•"/>
              <a:defRPr sz="1940"/>
            </a:pPr>
            <a:endParaRPr/>
          </a:p>
          <a:p>
            <a:pPr marL="221742" indent="-221742" algn="just" defTabSz="566674">
              <a:buSzPct val="100000"/>
              <a:buChar char="•"/>
              <a:defRPr sz="1940"/>
            </a:pPr>
            <a:r>
              <a:t>Μαρκοβιανές αλυσίδες</a:t>
            </a:r>
          </a:p>
          <a:p>
            <a:pPr marL="221742" indent="-221742" algn="just" defTabSz="566674">
              <a:buSzPct val="100000"/>
              <a:buChar char="•"/>
              <a:defRPr sz="1940"/>
            </a:pPr>
            <a:endParaRPr/>
          </a:p>
          <a:p>
            <a:pPr marL="221742" indent="-221742" algn="just" defTabSz="566674">
              <a:buSzPct val="100000"/>
              <a:buChar char="•"/>
              <a:defRPr sz="1940"/>
            </a:pPr>
            <a:r>
              <a:t>Το επόμενο βήμα εξαρτάται μόνο από το τωρινό βήμα και όχι από όλα τα προηγούμενα</a:t>
            </a:r>
          </a:p>
          <a:p>
            <a:pPr algn="just" defTabSz="566674"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r>
              <a:t>βάδισμα μεθυσμένου - πέταγμα μύγας</a:t>
            </a:r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  <a:p>
            <a:pPr marL="0" lvl="5" indent="1108710" defTabSz="566674">
              <a:spcBef>
                <a:spcPts val="0"/>
              </a:spcBef>
              <a:buSzTx/>
              <a:buNone/>
              <a:defRPr sz="1940"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3571527" y="6218964"/>
            <a:ext cx="5518445" cy="166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50" extrusionOk="0">
                <a:moveTo>
                  <a:pt x="0" y="20150"/>
                </a:moveTo>
                <a:cubicBezTo>
                  <a:pt x="22" y="17581"/>
                  <a:pt x="852" y="15835"/>
                  <a:pt x="1633" y="16717"/>
                </a:cubicBezTo>
                <a:cubicBezTo>
                  <a:pt x="2197" y="17354"/>
                  <a:pt x="2664" y="19416"/>
                  <a:pt x="3234" y="18555"/>
                </a:cubicBezTo>
                <a:cubicBezTo>
                  <a:pt x="3842" y="17637"/>
                  <a:pt x="3542" y="14981"/>
                  <a:pt x="3859" y="13342"/>
                </a:cubicBezTo>
                <a:cubicBezTo>
                  <a:pt x="4214" y="11502"/>
                  <a:pt x="5021" y="11728"/>
                  <a:pt x="5686" y="11219"/>
                </a:cubicBezTo>
                <a:cubicBezTo>
                  <a:pt x="6300" y="10749"/>
                  <a:pt x="6834" y="9451"/>
                  <a:pt x="6955" y="7559"/>
                </a:cubicBezTo>
                <a:cubicBezTo>
                  <a:pt x="7078" y="5628"/>
                  <a:pt x="6645" y="3863"/>
                  <a:pt x="6116" y="4235"/>
                </a:cubicBezTo>
                <a:cubicBezTo>
                  <a:pt x="5685" y="4538"/>
                  <a:pt x="5533" y="6372"/>
                  <a:pt x="5085" y="6529"/>
                </a:cubicBezTo>
                <a:cubicBezTo>
                  <a:pt x="4474" y="6744"/>
                  <a:pt x="4106" y="4267"/>
                  <a:pt x="4606" y="2690"/>
                </a:cubicBezTo>
                <a:cubicBezTo>
                  <a:pt x="5182" y="875"/>
                  <a:pt x="6059" y="2758"/>
                  <a:pt x="6819" y="2459"/>
                </a:cubicBezTo>
                <a:cubicBezTo>
                  <a:pt x="7562" y="2166"/>
                  <a:pt x="8290" y="-192"/>
                  <a:pt x="8930" y="1321"/>
                </a:cubicBezTo>
                <a:cubicBezTo>
                  <a:pt x="9251" y="2080"/>
                  <a:pt x="9310" y="3675"/>
                  <a:pt x="9707" y="4082"/>
                </a:cubicBezTo>
                <a:cubicBezTo>
                  <a:pt x="10354" y="4746"/>
                  <a:pt x="10630" y="2026"/>
                  <a:pt x="11154" y="989"/>
                </a:cubicBezTo>
                <a:cubicBezTo>
                  <a:pt x="11788" y="-266"/>
                  <a:pt x="12559" y="1148"/>
                  <a:pt x="13288" y="1027"/>
                </a:cubicBezTo>
                <a:cubicBezTo>
                  <a:pt x="14289" y="860"/>
                  <a:pt x="15496" y="-1450"/>
                  <a:pt x="15939" y="1461"/>
                </a:cubicBezTo>
                <a:cubicBezTo>
                  <a:pt x="16286" y="3739"/>
                  <a:pt x="15357" y="5696"/>
                  <a:pt x="15404" y="8015"/>
                </a:cubicBezTo>
                <a:cubicBezTo>
                  <a:pt x="15425" y="9086"/>
                  <a:pt x="15644" y="9987"/>
                  <a:pt x="15912" y="10675"/>
                </a:cubicBezTo>
                <a:cubicBezTo>
                  <a:pt x="16195" y="11402"/>
                  <a:pt x="16569" y="11854"/>
                  <a:pt x="16857" y="11240"/>
                </a:cubicBezTo>
                <a:cubicBezTo>
                  <a:pt x="17257" y="10387"/>
                  <a:pt x="17044" y="8536"/>
                  <a:pt x="17279" y="7324"/>
                </a:cubicBezTo>
                <a:cubicBezTo>
                  <a:pt x="17812" y="4583"/>
                  <a:pt x="18911" y="7411"/>
                  <a:pt x="19873" y="7784"/>
                </a:cubicBezTo>
                <a:cubicBezTo>
                  <a:pt x="20774" y="8134"/>
                  <a:pt x="21576" y="6005"/>
                  <a:pt x="21600" y="3199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3530600" y="77851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3784600" y="75184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4292600" y="76962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4508500" y="72644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5003800" y="70993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270500" y="66929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4851400" y="66929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4851400" y="62992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5270500" y="63881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5702300" y="62103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6045200" y="65024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6451203" y="62103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7022703" y="62103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7594203" y="62992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7454503" y="67945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7784703" y="70993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8026003" y="66929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8597503" y="67945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9016603" y="6388100"/>
            <a:ext cx="102394" cy="11812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14781">
              <a:defRPr sz="2272"/>
            </a:pPr>
            <a:r>
              <a:rPr u="sng" dirty="0">
                <a:hlinkClick r:id="rId2"/>
              </a:rPr>
              <a:t>https://vimeo.com/561752213</a:t>
            </a:r>
          </a:p>
          <a:p>
            <a:pPr defTabSz="414781">
              <a:defRPr sz="2272"/>
            </a:pPr>
            <a:endParaRPr dirty="0"/>
          </a:p>
          <a:p>
            <a:pPr defTabSz="414781">
              <a:defRPr sz="2272"/>
            </a:pPr>
            <a:r>
              <a:rPr u="sng" dirty="0">
                <a:hlinkClick r:id="rId3"/>
              </a:rPr>
              <a:t>https://vimeo.com/55157403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subTitle" idx="1"/>
          </p:nvPr>
        </p:nvSpPr>
        <p:spPr>
          <a:xfrm>
            <a:off x="1270000" y="1253132"/>
            <a:ext cx="10464800" cy="806435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123" name="Table 123"/>
          <p:cNvGraphicFramePr/>
          <p:nvPr/>
        </p:nvGraphicFramePr>
        <p:xfrm>
          <a:off x="1270000" y="1270000"/>
          <a:ext cx="10464800" cy="72136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046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68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4" name="pithoprakta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600" y="1160232"/>
            <a:ext cx="8038073" cy="38766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hilips-Pavilion-Metastase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5168900"/>
            <a:ext cx="10795000" cy="35814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1180210" y="774700"/>
            <a:ext cx="139877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Pithoprakta</a:t>
            </a:r>
          </a:p>
        </p:txBody>
      </p:sp>
      <p:sp>
        <p:nvSpPr>
          <p:cNvPr id="127" name="Shape 127"/>
          <p:cNvSpPr/>
          <p:nvPr/>
        </p:nvSpPr>
        <p:spPr>
          <a:xfrm>
            <a:off x="10149205" y="8882272"/>
            <a:ext cx="146939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Metastaseis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ctrTitle"/>
          </p:nvPr>
        </p:nvSpPr>
        <p:spPr>
          <a:xfrm>
            <a:off x="1270000" y="909736"/>
            <a:ext cx="10464800" cy="2214464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ts val="4500"/>
              </a:lnSpc>
              <a:spcBef>
                <a:spcPts val="1200"/>
              </a:spcBef>
              <a:defRPr sz="2600" b="1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UPIC </a:t>
            </a:r>
            <a:r>
              <a:rPr b="0" dirty="0"/>
              <a:t>1977</a:t>
            </a:r>
          </a:p>
          <a:p>
            <a:pPr defTabSz="457200">
              <a:lnSpc>
                <a:spcPts val="4500"/>
              </a:lnSpc>
              <a:spcBef>
                <a:spcPts val="1200"/>
              </a:spcBef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of the Unite Polyagogique Informatique du CEMAMu</a:t>
            </a:r>
          </a:p>
          <a:p>
            <a:pPr algn="l" defTabSz="457200">
              <a:lnSpc>
                <a:spcPts val="2800"/>
              </a:lnSpc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  <a:endParaRPr dirty="0"/>
          </a:p>
        </p:txBody>
      </p:sp>
      <p:sp>
        <p:nvSpPr>
          <p:cNvPr id="220" name="Shape 220"/>
          <p:cNvSpPr>
            <a:spLocks noGrp="1"/>
          </p:cNvSpPr>
          <p:nvPr>
            <p:ph type="subTitle" sz="quarter" idx="1"/>
          </p:nvPr>
        </p:nvSpPr>
        <p:spPr>
          <a:xfrm>
            <a:off x="1270000" y="3124200"/>
            <a:ext cx="10464800" cy="5410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0000" y="3124200"/>
          <a:ext cx="10464800" cy="651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6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5100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l-GR" baseline="0" dirty="0"/>
                        <a:t> </a:t>
                      </a:r>
                      <a:r>
                        <a:rPr lang="en-US" dirty="0" err="1"/>
                        <a:t>Σ</a:t>
                      </a:r>
                      <a:r>
                        <a:rPr lang="el-GR" dirty="0"/>
                        <a:t>υνδέεται με υπολογιστή για τον υπολογισμό των ηχητικών παραμέτρων</a:t>
                      </a:r>
                    </a:p>
                    <a:p>
                      <a:pPr algn="l"/>
                      <a:endParaRPr lang="el-GR" dirty="0"/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dirty="0" err="1"/>
                        <a:t>Ο</a:t>
                      </a:r>
                      <a:r>
                        <a:rPr lang="el-GR" dirty="0"/>
                        <a:t> χρήστης</a:t>
                      </a:r>
                      <a:r>
                        <a:rPr lang="el-GR" baseline="0" dirty="0"/>
                        <a:t> σχεδιάζει κυματομορφές (ηχητικές μάζες και περιβάλλουσες έντασης)</a:t>
                      </a: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/>
                        <a:t>Χ == χρόνος   Ψ == τονικό ύψος (</a:t>
                      </a:r>
                      <a:r>
                        <a:rPr lang="en-US" dirty="0"/>
                        <a:t>vector display</a:t>
                      </a:r>
                      <a:r>
                        <a:rPr lang="el-GR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UP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3086100"/>
            <a:ext cx="6267450" cy="35814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864394"/>
          </a:xfrm>
          <a:prstGeom prst="rect">
            <a:avLst/>
          </a:prstGeom>
        </p:spPr>
        <p:txBody>
          <a:bodyPr/>
          <a:lstStyle>
            <a:lvl1pPr defTabSz="362204">
              <a:defRPr sz="4960"/>
            </a:lvl1pPr>
          </a:lstStyle>
          <a:p>
            <a:r>
              <a:t>Iannix</a:t>
            </a:r>
          </a:p>
        </p:txBody>
      </p:sp>
      <p:sp>
        <p:nvSpPr>
          <p:cNvPr id="223" name="Shape 223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 129"/>
          <p:cNvGraphicFramePr/>
          <p:nvPr/>
        </p:nvGraphicFramePr>
        <p:xfrm>
          <a:off x="1270000" y="2959100"/>
          <a:ext cx="10464797" cy="3460351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49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4334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ντο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ρε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μι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φα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σολ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λα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σι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263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754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III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IV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VII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0" name="Shape 130"/>
          <p:cNvSpPr/>
          <p:nvPr/>
        </p:nvSpPr>
        <p:spPr>
          <a:xfrm>
            <a:off x="1308100" y="4054276"/>
            <a:ext cx="1270000" cy="127000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404100" y="4054276"/>
            <a:ext cx="1270000" cy="127000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6064919" y="4248894"/>
            <a:ext cx="874962" cy="880765"/>
          </a:xfrm>
          <a:prstGeom prst="ellipse">
            <a:avLst/>
          </a:prstGeom>
          <a:blipFill>
            <a:blip r:embed="rId2">
              <a:alphaModFix amt="69000"/>
            </a:blip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38717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0675019" y="4248894"/>
            <a:ext cx="874962" cy="880765"/>
          </a:xfrm>
          <a:prstGeom prst="ellipse">
            <a:avLst/>
          </a:prstGeom>
          <a:blipFill>
            <a:blip r:embed="rId2">
              <a:alphaModFix amt="68569"/>
            </a:blip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1643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3169319" y="4386336"/>
            <a:ext cx="600622" cy="605881"/>
          </a:xfrm>
          <a:prstGeom prst="ellipse">
            <a:avLst/>
          </a:prstGeom>
          <a:blipFill>
            <a:blip r:embed="rId2">
              <a:alphaModFix amt="60000"/>
            </a:blip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4841775" y="4546947"/>
            <a:ext cx="298650" cy="284659"/>
          </a:xfrm>
          <a:prstGeom prst="ellipse">
            <a:avLst/>
          </a:prstGeom>
          <a:blipFill>
            <a:blip r:embed="rId2">
              <a:alphaModFix amt="40000"/>
            </a:blip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9234859" y="4448299"/>
            <a:ext cx="444303" cy="481956"/>
          </a:xfrm>
          <a:prstGeom prst="ellipse">
            <a:avLst/>
          </a:prstGeom>
          <a:blipFill>
            <a:blip r:embed="rId2">
              <a:alphaModFix amt="50000"/>
            </a:blip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1270000" y="1206500"/>
            <a:ext cx="10464800" cy="999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Τονική (παλιά) Μουσική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1270000" y="647700"/>
            <a:ext cx="10464800" cy="163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b">
            <a:noAutofit/>
          </a:bodyPr>
          <a:lstStyle/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2000" dirty="0"/>
              <a:t>Σειραϊκή μουσική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sz="2000" dirty="0"/>
          </a:p>
          <a:p>
            <a:pPr>
              <a:defRPr sz="1600"/>
            </a:pPr>
            <a:r>
              <a:rPr sz="2000" dirty="0"/>
              <a:t>Δωδεκαφθογγισμός - deterministic process</a:t>
            </a:r>
          </a:p>
        </p:txBody>
      </p:sp>
      <p:graphicFrame>
        <p:nvGraphicFramePr>
          <p:cNvPr id="140" name="Table 140"/>
          <p:cNvGraphicFramePr/>
          <p:nvPr/>
        </p:nvGraphicFramePr>
        <p:xfrm>
          <a:off x="1270000" y="2844800"/>
          <a:ext cx="10464797" cy="3460351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49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4334">
                <a:tc>
                  <a:txBody>
                    <a:bodyPr/>
                    <a:lstStyle/>
                    <a:p>
                      <a:pPr defTabSz="914400"/>
                      <a:r>
                        <a:rPr sz="2600" dirty="0" err="1"/>
                        <a:t>ντο</a:t>
                      </a:r>
                      <a:endParaRPr sz="26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ρε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μι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φα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σολ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λα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σι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263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754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III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IV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VI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 dirty="0"/>
                        <a:t>VII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1" name="Shape 141"/>
          <p:cNvSpPr/>
          <p:nvPr/>
        </p:nvSpPr>
        <p:spPr>
          <a:xfrm>
            <a:off x="60649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106750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14548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30677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5663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762066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9062119" y="4274294"/>
            <a:ext cx="874962" cy="8807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4826558" y="6851650"/>
            <a:ext cx="4800042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2">
              <a:defRPr sz="1600"/>
            </a:pPr>
            <a:r>
              <a:rPr sz="2000" dirty="0"/>
              <a:t>Σειρές: II-VI-I-V-VII-III=IV</a:t>
            </a:r>
          </a:p>
          <a:p>
            <a:pPr lvl="5">
              <a:defRPr sz="1600"/>
            </a:pPr>
            <a:r>
              <a:rPr sz="2000" dirty="0"/>
              <a:t>III-VII-I-V-IV-VI-II</a:t>
            </a:r>
          </a:p>
          <a:p>
            <a:pPr lvl="5">
              <a:defRPr sz="1600"/>
            </a:pPr>
            <a:r>
              <a:rPr sz="2000" dirty="0"/>
              <a:t>…</a:t>
            </a:r>
          </a:p>
        </p:txBody>
      </p:sp>
      <p:sp>
        <p:nvSpPr>
          <p:cNvPr id="12" name="Shape 141"/>
          <p:cNvSpPr/>
          <p:nvPr/>
        </p:nvSpPr>
        <p:spPr>
          <a:xfrm>
            <a:off x="6814219" y="3642026"/>
            <a:ext cx="874962" cy="880765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3"/>
          <p:cNvSpPr/>
          <p:nvPr/>
        </p:nvSpPr>
        <p:spPr>
          <a:xfrm>
            <a:off x="2290801" y="3647766"/>
            <a:ext cx="874962" cy="880765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44"/>
          <p:cNvSpPr/>
          <p:nvPr/>
        </p:nvSpPr>
        <p:spPr>
          <a:xfrm>
            <a:off x="3828852" y="3642026"/>
            <a:ext cx="874962" cy="880765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46"/>
          <p:cNvSpPr/>
          <p:nvPr/>
        </p:nvSpPr>
        <p:spPr>
          <a:xfrm>
            <a:off x="8358607" y="3642026"/>
            <a:ext cx="874962" cy="880765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 147"/>
          <p:cNvSpPr/>
          <p:nvPr/>
        </p:nvSpPr>
        <p:spPr>
          <a:xfrm>
            <a:off x="9800057" y="3656105"/>
            <a:ext cx="874962" cy="880765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ubTitle" idx="1"/>
          </p:nvPr>
        </p:nvSpPr>
        <p:spPr>
          <a:xfrm>
            <a:off x="1270000" y="2578298"/>
            <a:ext cx="10464800" cy="508932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1" name="Shape 151"/>
          <p:cNvSpPr/>
          <p:nvPr/>
        </p:nvSpPr>
        <p:spPr>
          <a:xfrm>
            <a:off x="1270000" y="647700"/>
            <a:ext cx="10464800" cy="163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2000" dirty="0"/>
              <a:t>Καθολικός Σειραϊσμός (1950s)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sz="2000" dirty="0"/>
          </a:p>
          <a:p>
            <a:pPr>
              <a:defRPr sz="1600"/>
            </a:pPr>
            <a:r>
              <a:rPr sz="2000" dirty="0"/>
              <a:t>σειρές για όλες τις μουσικές και ηχητικές παραμέτρους</a:t>
            </a:r>
            <a:endParaRPr lang="el-GR" sz="2000" dirty="0"/>
          </a:p>
          <a:p>
            <a:pPr>
              <a:defRPr sz="1600"/>
            </a:pPr>
            <a:endParaRPr lang="el-GR" sz="2000" dirty="0"/>
          </a:p>
          <a:p>
            <a:pPr>
              <a:defRPr sz="1600"/>
            </a:pPr>
            <a:endParaRPr sz="2000" dirty="0"/>
          </a:p>
        </p:txBody>
      </p:sp>
      <p:pic>
        <p:nvPicPr>
          <p:cNvPr id="152" name="serialism rhyth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3168650"/>
            <a:ext cx="4196581" cy="1245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sirialism dynamic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350" y="5181600"/>
            <a:ext cx="6689312" cy="124514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5"/>
          <p:cNvSpPr/>
          <p:nvPr/>
        </p:nvSpPr>
        <p:spPr>
          <a:xfrm>
            <a:off x="3251200" y="1885890"/>
            <a:ext cx="650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dirty="0"/>
              <a:t>Ξενάκης 1955: </a:t>
            </a:r>
            <a:r>
              <a:rPr lang="en-US" sz="2000" dirty="0"/>
              <a:t>«</a:t>
            </a:r>
            <a:r>
              <a:rPr lang="en-US" sz="2000" dirty="0" err="1"/>
              <a:t>Η</a:t>
            </a:r>
            <a:r>
              <a:rPr lang="en-US" sz="2000" dirty="0"/>
              <a:t> </a:t>
            </a:r>
            <a:r>
              <a:rPr lang="en-US" sz="2000" dirty="0" err="1"/>
              <a:t>κρίση</a:t>
            </a:r>
            <a:r>
              <a:rPr lang="en-US" sz="2000" dirty="0"/>
              <a:t>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σειραϊκής</a:t>
            </a:r>
            <a:r>
              <a:rPr lang="en-US" sz="2000" dirty="0"/>
              <a:t> </a:t>
            </a:r>
            <a:r>
              <a:rPr lang="en-US" sz="2000" dirty="0" err="1"/>
              <a:t>μουσικής</a:t>
            </a:r>
            <a:r>
              <a:rPr lang="en-US" sz="2000" dirty="0"/>
              <a:t>»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ubTitle" idx="1"/>
          </p:nvPr>
        </p:nvSpPr>
        <p:spPr>
          <a:xfrm>
            <a:off x="1270000" y="2514600"/>
            <a:ext cx="1046480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Σ</a:t>
            </a:r>
            <a:r>
              <a:rPr lang="el-GR" sz="2000" dirty="0"/>
              <a:t>υνεχείς δυναμικές κινήσεις στο φασματικό πεδίο </a:t>
            </a:r>
            <a:r>
              <a:rPr lang="en-US" sz="2000" dirty="0" err="1"/>
              <a:t>παραβολοειδών</a:t>
            </a:r>
            <a:r>
              <a:rPr lang="en-US" sz="2000" dirty="0"/>
              <a:t> </a:t>
            </a:r>
            <a:r>
              <a:rPr lang="en-US" sz="2000" dirty="0" err="1"/>
              <a:t>υπερβολών</a:t>
            </a:r>
            <a:r>
              <a:rPr lang="en-US" sz="2000" dirty="0"/>
              <a:t> </a:t>
            </a:r>
            <a:endParaRPr sz="2000" dirty="0"/>
          </a:p>
        </p:txBody>
      </p:sp>
      <p:sp>
        <p:nvSpPr>
          <p:cNvPr id="151" name="Shape 151"/>
          <p:cNvSpPr/>
          <p:nvPr/>
        </p:nvSpPr>
        <p:spPr>
          <a:xfrm>
            <a:off x="1270000" y="647700"/>
            <a:ext cx="10464800" cy="247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 fontScale="77500" lnSpcReduction="20000"/>
          </a:bodyPr>
          <a:lstStyle/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lang="el-GR" dirty="0"/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lang="el-GR" dirty="0"/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lang="el-GR" sz="2857" dirty="0"/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l-GR" sz="2857" dirty="0"/>
              <a:t>Ξενάκης «Μεταστάσεις»</a:t>
            </a:r>
            <a:r>
              <a:rPr sz="2857" dirty="0"/>
              <a:t>(195</a:t>
            </a:r>
            <a:r>
              <a:rPr lang="el-GR" sz="2857" dirty="0"/>
              <a:t>3-4</a:t>
            </a:r>
            <a:r>
              <a:rPr sz="2857" dirty="0"/>
              <a:t>)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endParaRPr sz="2857" dirty="0"/>
          </a:p>
          <a:p>
            <a:pPr>
              <a:defRPr sz="1600"/>
            </a:pPr>
            <a:r>
              <a:rPr lang="en-US" sz="2857" dirty="0" err="1"/>
              <a:t>Κ</a:t>
            </a:r>
            <a:r>
              <a:rPr lang="el-GR" sz="2857" dirty="0"/>
              <a:t>ίνηση ηχητικών μαζών στο φασματικό πεδίο (ορχηστρικά </a:t>
            </a:r>
            <a:r>
              <a:rPr lang="en-US" sz="2857" dirty="0"/>
              <a:t>glissandi</a:t>
            </a:r>
            <a:r>
              <a:rPr lang="el-GR" sz="2857" dirty="0"/>
              <a:t>)</a:t>
            </a:r>
          </a:p>
          <a:p>
            <a:pPr>
              <a:defRPr sz="1600"/>
            </a:pPr>
            <a:endParaRPr lang="el-GR" sz="2857" dirty="0"/>
          </a:p>
          <a:p>
            <a:pPr>
              <a:defRPr sz="1600"/>
            </a:pPr>
            <a:r>
              <a:rPr lang="en-US" sz="2857" dirty="0">
                <a:hlinkClick r:id="rId2"/>
              </a:rPr>
              <a:t>https://www.youtube.com/watch?v=SZazYFchLRI</a:t>
            </a:r>
            <a:r>
              <a:rPr lang="el-GR" sz="2857" dirty="0"/>
              <a:t> </a:t>
            </a:r>
          </a:p>
          <a:p>
            <a:pPr>
              <a:defRPr sz="1600"/>
            </a:pPr>
            <a:r>
              <a:rPr lang="el-GR" sz="2857" dirty="0"/>
              <a:t>00:00-2:45</a:t>
            </a:r>
            <a:endParaRPr lang="en-US" sz="2857" dirty="0"/>
          </a:p>
          <a:p>
            <a:pPr>
              <a:defRPr sz="1600"/>
            </a:pPr>
            <a:endParaRPr lang="en-US" dirty="0"/>
          </a:p>
          <a:p>
            <a:pPr>
              <a:defRPr sz="1600"/>
            </a:pPr>
            <a:endParaRPr lang="el-GR" dirty="0"/>
          </a:p>
          <a:p>
            <a:pPr>
              <a:defRPr sz="1600"/>
            </a:pPr>
            <a:endParaRPr lang="el-GR" dirty="0"/>
          </a:p>
          <a:p>
            <a:pPr>
              <a:defRPr sz="1600"/>
            </a:pPr>
            <a:endParaRPr dirty="0"/>
          </a:p>
        </p:txBody>
      </p:sp>
      <p:pic>
        <p:nvPicPr>
          <p:cNvPr id="7" name="Philips-Pavilion-Metastase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3657600"/>
            <a:ext cx="107950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765300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«Θυσία» </a:t>
            </a:r>
            <a:r>
              <a:rPr lang="en-US" sz="2000" b="1" dirty="0"/>
              <a:t>[</a:t>
            </a:r>
            <a:r>
              <a:rPr lang="en-US" sz="2000" dirty="0" err="1"/>
              <a:t>οκτώ</a:t>
            </a:r>
            <a:r>
              <a:rPr lang="en-US" sz="2000" dirty="0"/>
              <a:t> </a:t>
            </a:r>
            <a:r>
              <a:rPr lang="en-US" sz="2000" dirty="0" err="1"/>
              <a:t>νότες</a:t>
            </a:r>
            <a:r>
              <a:rPr lang="en-US" sz="2000" dirty="0"/>
              <a:t>, </a:t>
            </a:r>
            <a:r>
              <a:rPr lang="el-GR" sz="2000" dirty="0"/>
              <a:t>βασισμένες στην </a:t>
            </a:r>
            <a:r>
              <a:rPr lang="en-US" sz="2000" dirty="0" err="1"/>
              <a:t>ακολουθία</a:t>
            </a:r>
            <a:r>
              <a:rPr lang="en-US" sz="2000" dirty="0"/>
              <a:t> Fibonacci </a:t>
            </a:r>
            <a:r>
              <a:rPr lang="en-US" sz="2000" b="1" dirty="0"/>
              <a:t>]</a:t>
            </a:r>
            <a:br>
              <a:rPr lang="el-GR" sz="2000" b="1" dirty="0"/>
            </a:br>
            <a:br>
              <a:rPr lang="el-GR" sz="2000" dirty="0"/>
            </a:br>
            <a:r>
              <a:rPr lang="en-US" sz="2000" dirty="0" err="1"/>
              <a:t>ακολουθία</a:t>
            </a:r>
            <a:r>
              <a:rPr lang="en-US" sz="2000" dirty="0"/>
              <a:t> </a:t>
            </a:r>
            <a:r>
              <a:rPr lang="en-US" sz="2000" dirty="0" err="1"/>
              <a:t>Φιμπονάτσι</a:t>
            </a:r>
            <a:r>
              <a:rPr lang="el-GR" sz="2000" dirty="0"/>
              <a:t>:</a:t>
            </a:r>
            <a:br>
              <a:rPr lang="el-GR" sz="2000" dirty="0"/>
            </a:br>
            <a:r>
              <a:rPr lang="el-GR" sz="2000" dirty="0"/>
              <a:t>κάθε αριθμός της ακολουθίας αποτελεί άθροισμα των δύο προηγούμενων</a:t>
            </a:r>
            <a:br>
              <a:rPr lang="el-GR" sz="2000" dirty="0"/>
            </a:br>
            <a:br>
              <a:rPr lang="el-GR" sz="2000" dirty="0"/>
            </a:br>
            <a:r>
              <a:rPr lang="el-GR" sz="2000" dirty="0"/>
              <a:t>χρυσή τομή == 1.618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209800"/>
            <a:ext cx="11099800" cy="66802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Fn=Fn-1 + Fn-2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l-GR" sz="2000" dirty="0"/>
          </a:p>
          <a:p>
            <a:pPr algn="ctr">
              <a:buNone/>
            </a:pPr>
            <a:endParaRPr lang="el-GR" sz="2000" dirty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6600" y="3505200"/>
          <a:ext cx="9283703" cy="2343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39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r>
                        <a:rPr lang="en-US" b="1" dirty="0"/>
                        <a:t>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D500D5"/>
                          </a:solidFill>
                        </a:rPr>
                        <a:t>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BF4A9B"/>
                          </a:solidFill>
                        </a:rPr>
                        <a:t>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2"/>
                          </a:solidFill>
                        </a:rPr>
                        <a:t>F7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BF4A9B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F4A9B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82B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l-GR" i="1" dirty="0">
                          <a:solidFill>
                            <a:schemeClr val="accent1"/>
                          </a:solidFill>
                        </a:rPr>
                        <a:t>(Σι)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Ν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το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Ν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το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Ρ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ε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Μ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ι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Φ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α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Σ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ολ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Λ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α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Σ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ι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Ν</a:t>
                      </a:r>
                      <a:r>
                        <a:rPr lang="el-GR" dirty="0">
                          <a:solidFill>
                            <a:schemeClr val="accent1"/>
                          </a:solidFill>
                        </a:rPr>
                        <a:t>το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lang="en-US" i="1" dirty="0" err="1">
                          <a:solidFill>
                            <a:schemeClr val="accent1"/>
                          </a:solidFill>
                        </a:rPr>
                        <a:t>Ρ</a:t>
                      </a:r>
                      <a:r>
                        <a:rPr lang="el-GR" i="1" dirty="0">
                          <a:solidFill>
                            <a:schemeClr val="accent1"/>
                          </a:solidFill>
                        </a:rPr>
                        <a:t>ε)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460500"/>
          </a:xfrm>
        </p:spPr>
        <p:txBody>
          <a:bodyPr>
            <a:normAutofit/>
          </a:bodyPr>
          <a:lstStyle/>
          <a:p>
            <a:r>
              <a:rPr lang="en-US" sz="2000" dirty="0"/>
              <a:t>Bella Bartok </a:t>
            </a:r>
            <a:r>
              <a:rPr lang="en-US" sz="2000" b="1" i="1" dirty="0"/>
              <a:t>Music for Strings, Percussion, Celesta</a:t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rtok fibonacc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853180"/>
            <a:ext cx="11595100" cy="3365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98483"/>
              </p:ext>
            </p:extLst>
          </p:nvPr>
        </p:nvGraphicFramePr>
        <p:xfrm>
          <a:off x="3302004" y="7218680"/>
          <a:ext cx="80772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606800" y="5410200"/>
            <a:ext cx="7772400" cy="1219200"/>
          </a:xfrm>
          <a:prstGeom prst="roundRect">
            <a:avLst/>
          </a:prstGeom>
          <a:noFill/>
          <a:ln w="127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ctrTitle"/>
          </p:nvPr>
        </p:nvSpPr>
        <p:spPr>
          <a:xfrm>
            <a:off x="1270000" y="228601"/>
            <a:ext cx="10464800" cy="1981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57200">
              <a:defRPr sz="3000">
                <a:latin typeface="Times"/>
                <a:ea typeface="Times"/>
                <a:cs typeface="Times"/>
                <a:sym typeface="Times"/>
              </a:defRPr>
            </a:pPr>
            <a:r>
              <a:rPr sz="3680" b="1" dirty="0"/>
              <a:t>Στοχαστική διαδικασία</a:t>
            </a:r>
            <a:r>
              <a:rPr b="1" dirty="0"/>
              <a:t> </a:t>
            </a:r>
            <a:r>
              <a:rPr b="0" dirty="0">
                <a:latin typeface="+mn-lt"/>
                <a:ea typeface="+mn-ea"/>
                <a:cs typeface="+mn-cs"/>
                <a:sym typeface="Helvetica Light"/>
              </a:rPr>
              <a:t>(non-deterministic process)</a:t>
            </a:r>
            <a:br>
              <a:rPr lang="en-US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lang="en-US" sz="2222" dirty="0"/>
              <a:t>“…</a:t>
            </a:r>
            <a:r>
              <a:rPr lang="en-US" sz="2222" dirty="0" err="1"/>
              <a:t>εξέλιξη</a:t>
            </a:r>
            <a:r>
              <a:rPr lang="en-US" sz="2222" dirty="0"/>
              <a:t> </a:t>
            </a:r>
            <a:r>
              <a:rPr lang="en-US" sz="2222" dirty="0" err="1"/>
              <a:t>προς</a:t>
            </a:r>
            <a:r>
              <a:rPr lang="en-US" sz="2222" dirty="0"/>
              <a:t> </a:t>
            </a:r>
            <a:r>
              <a:rPr lang="en-US" sz="2222" dirty="0" err="1"/>
              <a:t>έναν</a:t>
            </a:r>
            <a:r>
              <a:rPr lang="en-US" sz="2222" dirty="0"/>
              <a:t> </a:t>
            </a:r>
            <a:r>
              <a:rPr lang="en-US" sz="2222" dirty="0" err="1"/>
              <a:t>σταθερό</a:t>
            </a:r>
            <a:r>
              <a:rPr lang="en-US" sz="2222" dirty="0"/>
              <a:t> </a:t>
            </a:r>
            <a:r>
              <a:rPr lang="en-US" sz="2222" dirty="0" err="1"/>
              <a:t>σκοπό</a:t>
            </a:r>
            <a:r>
              <a:rPr lang="en-US" sz="2222" dirty="0"/>
              <a:t>, </a:t>
            </a:r>
            <a:r>
              <a:rPr lang="en-US" sz="2222" dirty="0" err="1"/>
              <a:t>προς</a:t>
            </a:r>
            <a:r>
              <a:rPr lang="en-US" sz="2222" dirty="0"/>
              <a:t> </a:t>
            </a:r>
            <a:r>
              <a:rPr lang="en-US" sz="2222" dirty="0" err="1"/>
              <a:t>ένα</a:t>
            </a:r>
            <a:r>
              <a:rPr lang="en-US" sz="2222" dirty="0"/>
              <a:t> </a:t>
            </a:r>
            <a:r>
              <a:rPr lang="en-US" sz="2222" dirty="0" err="1"/>
              <a:t>είδος</a:t>
            </a:r>
            <a:r>
              <a:rPr lang="en-US" sz="2222" dirty="0"/>
              <a:t> ‘</a:t>
            </a:r>
            <a:r>
              <a:rPr lang="en-US" sz="2222" dirty="0" err="1"/>
              <a:t>στόχου</a:t>
            </a:r>
            <a:r>
              <a:rPr lang="en-US" sz="2222" dirty="0"/>
              <a:t>’, </a:t>
            </a:r>
            <a:r>
              <a:rPr lang="en-US" sz="2222" dirty="0" err="1"/>
              <a:t>από</a:t>
            </a:r>
            <a:r>
              <a:rPr lang="en-US" sz="2222" dirty="0"/>
              <a:t> </a:t>
            </a:r>
            <a:r>
              <a:rPr lang="en-US" sz="2222" dirty="0" err="1"/>
              <a:t>όπου</a:t>
            </a:r>
            <a:r>
              <a:rPr lang="en-US" sz="2222" dirty="0"/>
              <a:t> </a:t>
            </a:r>
            <a:r>
              <a:rPr lang="en-US" sz="2222" dirty="0" err="1"/>
              <a:t>προέρχεται</a:t>
            </a:r>
            <a:r>
              <a:rPr lang="en-US" sz="2222" dirty="0"/>
              <a:t> </a:t>
            </a:r>
            <a:r>
              <a:rPr lang="en-US" sz="2222" dirty="0" err="1"/>
              <a:t>το</a:t>
            </a:r>
            <a:r>
              <a:rPr lang="en-US" sz="2222" dirty="0"/>
              <a:t> </a:t>
            </a:r>
            <a:r>
              <a:rPr lang="en-US" sz="2222" dirty="0" err="1"/>
              <a:t>επίθετο</a:t>
            </a:r>
            <a:r>
              <a:rPr lang="en-US" sz="2222" dirty="0"/>
              <a:t> </a:t>
            </a:r>
            <a:r>
              <a:rPr lang="en-US" sz="2222" i="1" dirty="0" err="1"/>
              <a:t>στοχαστικός</a:t>
            </a:r>
            <a:r>
              <a:rPr lang="en-US" sz="2222" dirty="0"/>
              <a:t> ”</a:t>
            </a:r>
            <a:br>
              <a:rPr lang="en-US" sz="2222" dirty="0"/>
            </a:br>
            <a:r>
              <a:rPr lang="en-US" sz="2222" dirty="0" err="1"/>
              <a:t>Ξενάκης</a:t>
            </a:r>
            <a:r>
              <a:rPr lang="en-US" sz="2222" dirty="0"/>
              <a:t> </a:t>
            </a:r>
            <a:r>
              <a:rPr lang="en-US" sz="2222" i="1" dirty="0"/>
              <a:t>Formalized Music</a:t>
            </a:r>
            <a:r>
              <a:rPr lang="en-US" sz="2222" dirty="0"/>
              <a:t>, </a:t>
            </a:r>
            <a:r>
              <a:rPr lang="en-US" sz="2222" dirty="0" err="1"/>
              <a:t>σελ</a:t>
            </a:r>
            <a:r>
              <a:rPr lang="en-US" sz="2222" dirty="0"/>
              <a:t>. 16</a:t>
            </a:r>
            <a:br>
              <a:rPr lang="en-US" dirty="0"/>
            </a:br>
            <a:endParaRPr b="0" dirty="0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6" name="Shape 156"/>
          <p:cNvSpPr>
            <a:spLocks noGrp="1"/>
          </p:cNvSpPr>
          <p:nvPr>
            <p:ph type="subTitle" idx="1"/>
          </p:nvPr>
        </p:nvSpPr>
        <p:spPr>
          <a:xfrm>
            <a:off x="1270000" y="1905001"/>
            <a:ext cx="10464800" cy="7543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269747">
              <a:lnSpc>
                <a:spcPts val="29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b="1" dirty="0"/>
              <a:t>ΓΙΑΤΙ</a:t>
            </a:r>
            <a:r>
              <a:rPr sz="2000" dirty="0"/>
              <a:t>;</a:t>
            </a:r>
          </a:p>
          <a:p>
            <a:pPr algn="l" defTabSz="269747">
              <a:lnSpc>
                <a:spcPts val="29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dirty="0"/>
              <a:t>Θεώρησε τη σειραϊκή μουσική αδιέξοδη:</a:t>
            </a:r>
          </a:p>
          <a:p>
            <a:pPr algn="l" defTabSz="269747">
              <a:lnSpc>
                <a:spcPts val="27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b="1" dirty="0"/>
              <a:t>1. </a:t>
            </a:r>
            <a:r>
              <a:rPr sz="2000" dirty="0"/>
              <a:t>“The composers [Stockhausen, Boulez and others] thought they were orthodox serialists but that was only true on paper. In reality they had </a:t>
            </a:r>
            <a:r>
              <a:rPr sz="2000" b="1" dirty="0"/>
              <a:t>mass events </a:t>
            </a:r>
            <a:r>
              <a:rPr sz="2000" dirty="0"/>
              <a:t>which they should have listened to in an unbiased manner. On the level of conscious thinking they should have introduced such notions as </a:t>
            </a:r>
            <a:r>
              <a:rPr sz="2000" b="1" dirty="0"/>
              <a:t>average density, average duration, colours </a:t>
            </a:r>
            <a:r>
              <a:rPr sz="2000" dirty="0"/>
              <a:t>and so on”</a:t>
            </a:r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dirty="0"/>
              <a:t>Αναζητούσε τρόπους για τη δημιουργία ηχητικών μαζών και ηχητικών κινήσεων</a:t>
            </a:r>
            <a:endParaRPr lang="en-US" sz="2000" dirty="0"/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lang="en-US" sz="2000" b="1" dirty="0" err="1"/>
              <a:t>Δεν</a:t>
            </a:r>
            <a:r>
              <a:rPr lang="en-US" sz="2000" b="1" dirty="0"/>
              <a:t> </a:t>
            </a:r>
            <a:r>
              <a:rPr lang="en-US" sz="2000" b="1" dirty="0" err="1"/>
              <a:t>τον</a:t>
            </a:r>
            <a:r>
              <a:rPr lang="en-US" sz="2000" b="1" dirty="0"/>
              <a:t> </a:t>
            </a:r>
            <a:r>
              <a:rPr lang="en-US" sz="2000" b="1" dirty="0" err="1"/>
              <a:t>ενδιέφερε</a:t>
            </a:r>
            <a:r>
              <a:rPr lang="en-US" sz="2000" b="1" dirty="0"/>
              <a:t> </a:t>
            </a:r>
            <a:r>
              <a:rPr lang="en-US" sz="2000" b="1" dirty="0" err="1"/>
              <a:t>να</a:t>
            </a:r>
            <a:r>
              <a:rPr lang="en-US" sz="2000" b="1" dirty="0"/>
              <a:t> </a:t>
            </a:r>
            <a:r>
              <a:rPr lang="en-US" sz="2000" b="1" dirty="0" err="1"/>
              <a:t>συνθέτει</a:t>
            </a:r>
            <a:r>
              <a:rPr lang="en-US" sz="2000" b="1" dirty="0"/>
              <a:t> </a:t>
            </a:r>
            <a:r>
              <a:rPr lang="en-US" sz="2000" b="1" dirty="0" err="1"/>
              <a:t>με</a:t>
            </a:r>
            <a:r>
              <a:rPr lang="en-US" sz="2000" b="1" dirty="0"/>
              <a:t> </a:t>
            </a:r>
            <a:r>
              <a:rPr lang="en-US" sz="2000" b="1" dirty="0" err="1"/>
              <a:t>ήχους</a:t>
            </a:r>
            <a:r>
              <a:rPr lang="en-US" sz="2000" b="1" dirty="0"/>
              <a:t> </a:t>
            </a:r>
            <a:r>
              <a:rPr lang="en-US" sz="2000" b="1" dirty="0" err="1"/>
              <a:t>αλλά</a:t>
            </a:r>
            <a:r>
              <a:rPr lang="en-US" sz="2000" b="1" dirty="0"/>
              <a:t> </a:t>
            </a:r>
            <a:r>
              <a:rPr lang="en-US" sz="2000" b="1" dirty="0" err="1"/>
              <a:t>να</a:t>
            </a:r>
            <a:r>
              <a:rPr lang="en-US" sz="2000" b="1" dirty="0"/>
              <a:t> </a:t>
            </a:r>
            <a:r>
              <a:rPr lang="en-US" sz="2000" b="1" dirty="0" err="1"/>
              <a:t>συνθέτει</a:t>
            </a:r>
            <a:r>
              <a:rPr lang="en-US" sz="2000" b="1" dirty="0"/>
              <a:t> </a:t>
            </a:r>
            <a:r>
              <a:rPr lang="en-US" sz="2000" b="1" dirty="0" err="1"/>
              <a:t>τον</a:t>
            </a:r>
            <a:r>
              <a:rPr lang="en-US" sz="2000" b="1" dirty="0"/>
              <a:t> </a:t>
            </a:r>
            <a:r>
              <a:rPr lang="en-US" sz="2000" b="1" dirty="0" err="1"/>
              <a:t>ήχο</a:t>
            </a:r>
            <a:endParaRPr sz="2000" b="1" dirty="0"/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b="1" dirty="0"/>
              <a:t>2. </a:t>
            </a:r>
            <a:r>
              <a:rPr sz="2000" dirty="0"/>
              <a:t>μια τεχνική για να δημιουργεί και να μορφοποιεί ηχητικές μάζες βασισμένος σε νόμους της φύσης ή σε γεγονότα </a:t>
            </a:r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dirty="0"/>
              <a:t>“collisions of hail or rain with hard surfaces”</a:t>
            </a:r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dirty="0"/>
              <a:t>“political crowds of hundreds of thousands of people” (Xenakis, </a:t>
            </a:r>
            <a:r>
              <a:rPr sz="2000" i="1" dirty="0"/>
              <a:t>Formalized Music</a:t>
            </a:r>
            <a:r>
              <a:rPr sz="2000" dirty="0"/>
              <a:t>)</a:t>
            </a:r>
            <a:endParaRPr lang="el-GR" sz="2000" dirty="0"/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lang="el-GR" sz="2000" b="1" dirty="0"/>
              <a:t>3. </a:t>
            </a:r>
            <a:r>
              <a:rPr lang="el-GR" sz="2000" dirty="0"/>
              <a:t>Πώς, ένα σύστημα (αέριο, πορεία διαδηλωτών) από μια κατάσταση τάξης ή ακινησίας οδηγείται σταδιακά ή απότομα σε μια χαοτική κατάσταση. Ποιοι νόμοι διέπουν αυτή τη μεταμόρφωση (στοχαστική διαδικασία);</a:t>
            </a:r>
            <a:endParaRPr sz="2000" dirty="0"/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lang="el-GR" sz="2000" b="1" dirty="0"/>
              <a:t>4</a:t>
            </a:r>
            <a:r>
              <a:rPr sz="2000" b="1" dirty="0"/>
              <a:t>. </a:t>
            </a:r>
            <a:r>
              <a:rPr sz="2000" dirty="0"/>
              <a:t>να ενσωματώσει έννοιες της μοντέρνας επιστήμης στη σύνθεση (πχ, κινητική θεωρία Boltzmann, Maxwell)</a:t>
            </a:r>
          </a:p>
          <a:p>
            <a:pPr algn="l" defTabSz="269747">
              <a:lnSpc>
                <a:spcPts val="2800"/>
              </a:lnSpc>
              <a:spcBef>
                <a:spcPts val="700"/>
              </a:spcBef>
              <a:defRPr sz="1769">
                <a:latin typeface="Times"/>
                <a:ea typeface="Times"/>
                <a:cs typeface="Times"/>
                <a:sym typeface="Times"/>
              </a:defRPr>
            </a:pPr>
            <a:r>
              <a:rPr sz="2000" dirty="0"/>
              <a:t>“I followed Maxwell’s approach set by step: what he did with the molecules I did with the sounds”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1101</Words>
  <Application>Microsoft Macintosh PowerPoint</Application>
  <PresentationFormat>Custom</PresentationFormat>
  <Paragraphs>231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Helvetica</vt:lpstr>
      <vt:lpstr>Helvetica Light</vt:lpstr>
      <vt:lpstr>Helvetica Neue</vt:lpstr>
      <vt:lpstr>Times</vt:lpstr>
      <vt:lpstr>White</vt:lpstr>
      <vt:lpstr>Ξενάκης.  Μάζα - Χρόνος - Χώρος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«Θυσία» [οκτώ νότες, βασισμένες στην ακολουθία Fibonacci ]  ακολουθία Φιμπονάτσι: κάθε αριθμός της ακολουθίας αποτελεί άθροισμα των δύο προηγούμενων  χρυσή τομή == 1.618</vt:lpstr>
      <vt:lpstr>Bella Bartok Music for Strings, Percussion, Celesta </vt:lpstr>
      <vt:lpstr>Στοχαστική διαδικασία (non-deterministic process) “…εξέλιξη προς έναν σταθερό σκοπό, προς ένα είδος ‘στόχου’, από όπου προέρχεται το επίθετο στοχαστικός ” Ξενάκης Formalized Music, σελ. 16 </vt:lpstr>
      <vt:lpstr>PowerPoint Presentation</vt:lpstr>
      <vt:lpstr>Στοχαστική διαδικασία  </vt:lpstr>
      <vt:lpstr>PowerPoint Presentation</vt:lpstr>
      <vt:lpstr>PowerPoint Presentation</vt:lpstr>
      <vt:lpstr>PowerPoint Presentation</vt:lpstr>
      <vt:lpstr>Pithoprakta</vt:lpstr>
      <vt:lpstr>ηχητικά νέφη (με κόκκους) sound clouds</vt:lpstr>
      <vt:lpstr>PowerPoint Presentation</vt:lpstr>
      <vt:lpstr>Στοχαστική του Μαρκόβ (Markov chains)  Αναλογικό Α Β - Συρμός</vt:lpstr>
      <vt:lpstr>PowerPoint Presentation</vt:lpstr>
      <vt:lpstr>UPIC 1977 of the Unite Polyagogique Informatique du CEMAMu </vt:lpstr>
      <vt:lpstr>Iannix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Ξενάκης.  Μάζα - Χρόνος - Χώρος</dc:title>
  <cp:lastModifiedBy>Theodoros Lotis</cp:lastModifiedBy>
  <cp:revision>13</cp:revision>
  <dcterms:created xsi:type="dcterms:W3CDTF">2022-01-14T13:29:48Z</dcterms:created>
  <dcterms:modified xsi:type="dcterms:W3CDTF">2022-01-17T18:44:17Z</dcterms:modified>
</cp:coreProperties>
</file>