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8288000" cy="10287000"/>
  <p:notesSz cx="6858000" cy="9144000"/>
  <p:embeddedFontLst>
    <p:embeddedFont>
      <p:font typeface="Comfortaa Light Bold" panose="020B0604020202020204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22" autoAdjust="0"/>
  </p:normalViewPr>
  <p:slideViewPr>
    <p:cSldViewPr>
      <p:cViewPr varScale="1">
        <p:scale>
          <a:sx n="52" d="100"/>
          <a:sy n="52" d="100"/>
        </p:scale>
        <p:origin x="8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958A7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2170913"/>
            <a:ext cx="18288000" cy="5945174"/>
            <a:chOff x="0" y="0"/>
            <a:chExt cx="5132352" cy="1565807"/>
          </a:xfrm>
          <a:solidFill>
            <a:schemeClr val="tx2">
              <a:lumMod val="90000"/>
              <a:lumOff val="10000"/>
            </a:schemeClr>
          </a:soli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5132352" cy="1565807"/>
            </a:xfrm>
            <a:custGeom>
              <a:avLst/>
              <a:gdLst/>
              <a:ahLst/>
              <a:cxnLst/>
              <a:rect l="l" t="t" r="r" b="b"/>
              <a:pathLst>
                <a:path w="5132352" h="1565807">
                  <a:moveTo>
                    <a:pt x="0" y="0"/>
                  </a:moveTo>
                  <a:lnTo>
                    <a:pt x="5132352" y="0"/>
                  </a:lnTo>
                  <a:lnTo>
                    <a:pt x="5132352" y="1565807"/>
                  </a:lnTo>
                  <a:lnTo>
                    <a:pt x="0" y="15658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5132352" cy="1584857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3677161">
            <a:off x="15130186" y="5040765"/>
            <a:ext cx="2835515" cy="3821573"/>
          </a:xfrm>
          <a:custGeom>
            <a:avLst/>
            <a:gdLst/>
            <a:ahLst/>
            <a:cxnLst/>
            <a:rect l="l" t="t" r="r" b="b"/>
            <a:pathLst>
              <a:path w="5010077" h="6737268">
                <a:moveTo>
                  <a:pt x="0" y="0"/>
                </a:moveTo>
                <a:lnTo>
                  <a:pt x="5010077" y="0"/>
                </a:lnTo>
                <a:lnTo>
                  <a:pt x="5010077" y="6737267"/>
                </a:lnTo>
                <a:lnTo>
                  <a:pt x="0" y="673726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6" name="Freeform 6"/>
          <p:cNvSpPr/>
          <p:nvPr/>
        </p:nvSpPr>
        <p:spPr>
          <a:xfrm>
            <a:off x="-170730" y="7790535"/>
            <a:ext cx="2052916" cy="1562962"/>
          </a:xfrm>
          <a:custGeom>
            <a:avLst/>
            <a:gdLst/>
            <a:ahLst/>
            <a:cxnLst/>
            <a:rect l="l" t="t" r="r" b="b"/>
            <a:pathLst>
              <a:path w="2052916" h="1562962">
                <a:moveTo>
                  <a:pt x="0" y="0"/>
                </a:moveTo>
                <a:lnTo>
                  <a:pt x="2052916" y="0"/>
                </a:lnTo>
                <a:lnTo>
                  <a:pt x="2052916" y="1562962"/>
                </a:lnTo>
                <a:lnTo>
                  <a:pt x="0" y="15629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33781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7" name="Freeform 7"/>
          <p:cNvSpPr/>
          <p:nvPr/>
        </p:nvSpPr>
        <p:spPr>
          <a:xfrm>
            <a:off x="15962379" y="1884863"/>
            <a:ext cx="2149398" cy="1223203"/>
          </a:xfrm>
          <a:custGeom>
            <a:avLst/>
            <a:gdLst/>
            <a:ahLst/>
            <a:cxnLst/>
            <a:rect l="l" t="t" r="r" b="b"/>
            <a:pathLst>
              <a:path w="2149398" h="1223203">
                <a:moveTo>
                  <a:pt x="0" y="0"/>
                </a:moveTo>
                <a:lnTo>
                  <a:pt x="2149398" y="0"/>
                </a:lnTo>
                <a:lnTo>
                  <a:pt x="2149398" y="1223203"/>
                </a:lnTo>
                <a:lnTo>
                  <a:pt x="0" y="122320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9" name="TextBox 9"/>
          <p:cNvSpPr txBox="1"/>
          <p:nvPr/>
        </p:nvSpPr>
        <p:spPr>
          <a:xfrm>
            <a:off x="1553320" y="3316911"/>
            <a:ext cx="8520089" cy="12613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699"/>
              </a:lnSpc>
            </a:pPr>
            <a:r>
              <a:rPr lang="en-US" sz="9699" b="1" dirty="0">
                <a:solidFill>
                  <a:schemeClr val="tx2">
                    <a:lumMod val="50000"/>
                    <a:lumOff val="50000"/>
                  </a:schemeClr>
                </a:solidFill>
                <a:latin typeface="+mj-lt"/>
                <a:ea typeface="Agrandir Wide Bold"/>
                <a:cs typeface="Agrandir Wide Bold"/>
                <a:sym typeface="Agrandir Wide Bold"/>
              </a:rPr>
              <a:t>ΚΡΙΤΙΚΗ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53320" y="4672431"/>
            <a:ext cx="10504290" cy="12613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699"/>
              </a:lnSpc>
            </a:pPr>
            <a:r>
              <a:rPr lang="el-GR" sz="9699" b="1" dirty="0">
                <a:solidFill>
                  <a:schemeClr val="tx2">
                    <a:lumMod val="50000"/>
                    <a:lumOff val="50000"/>
                  </a:schemeClr>
                </a:solidFill>
                <a:latin typeface="+mj-lt"/>
                <a:ea typeface="Agrandir Wide Bold"/>
                <a:cs typeface="Agrandir Wide Bold"/>
                <a:sym typeface="Agrandir Wide Bold"/>
              </a:rPr>
              <a:t>Ανάλυση Λόγου</a:t>
            </a:r>
            <a:endParaRPr lang="en-US" sz="9699" b="1" dirty="0">
              <a:solidFill>
                <a:schemeClr val="tx2">
                  <a:lumMod val="50000"/>
                  <a:lumOff val="50000"/>
                </a:schemeClr>
              </a:solidFill>
              <a:latin typeface="+mj-lt"/>
              <a:ea typeface="Agrandir Wide Bold"/>
              <a:cs typeface="Agrandir Wide Bold"/>
              <a:sym typeface="Agrandir Wide Bold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066283" y="6804380"/>
            <a:ext cx="8696618" cy="9861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919"/>
              </a:lnSpc>
            </a:pP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Εισ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αγωγή στην Ανάλυση Πολιτικού Λόγου </a:t>
            </a:r>
          </a:p>
          <a:p>
            <a:pPr algn="r">
              <a:lnSpc>
                <a:spcPts val="3919"/>
              </a:lnSpc>
            </a:pP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3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η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Ενότητ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3644451" y="1354506"/>
            <a:ext cx="4291102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</a:pP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Δρ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.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Στ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αυρούλα Βράιλα </a:t>
            </a: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D70B4823-1648-6C8F-4890-FEF20C37B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421" y="1323216"/>
            <a:ext cx="2024980" cy="50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B05B58-335A-C6F5-5536-CE3AB646E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>
            <a:extLst>
              <a:ext uri="{FF2B5EF4-FFF2-40B4-BE49-F238E27FC236}">
                <a16:creationId xmlns:a16="http://schemas.microsoft.com/office/drawing/2014/main" id="{BC6E3D4A-CAA6-12C5-F531-E2AB2301C0F6}"/>
              </a:ext>
            </a:extLst>
          </p:cNvPr>
          <p:cNvSpPr/>
          <p:nvPr/>
        </p:nvSpPr>
        <p:spPr>
          <a:xfrm rot="-5492847">
            <a:off x="16707388" y="3874783"/>
            <a:ext cx="1978493" cy="1125943"/>
          </a:xfrm>
          <a:custGeom>
            <a:avLst/>
            <a:gdLst/>
            <a:ahLst/>
            <a:cxnLst/>
            <a:rect l="l" t="t" r="r" b="b"/>
            <a:pathLst>
              <a:path w="1978493" h="1125943">
                <a:moveTo>
                  <a:pt x="0" y="0"/>
                </a:moveTo>
                <a:lnTo>
                  <a:pt x="1978494" y="0"/>
                </a:lnTo>
                <a:lnTo>
                  <a:pt x="1978494" y="1125943"/>
                </a:lnTo>
                <a:lnTo>
                  <a:pt x="0" y="11259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178E4342-C8B6-13B4-CF5C-F00BA0BFA48B}"/>
              </a:ext>
            </a:extLst>
          </p:cNvPr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1EACF5-7E21-5D84-7923-AE360EE4F6FE}"/>
              </a:ext>
            </a:extLst>
          </p:cNvPr>
          <p:cNvSpPr txBox="1"/>
          <p:nvPr/>
        </p:nvSpPr>
        <p:spPr>
          <a:xfrm>
            <a:off x="1740585" y="2324100"/>
            <a:ext cx="144780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Ιστορικό, πολιτικό και κοινωνικό πλαίσιο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Ευρύτερες ιδεολογικές και πολιτισμικές δομές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Σχέσεις εξουσίας και κυριαρχίας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3000" dirty="0">
              <a:solidFill>
                <a:prstClr val="white">
                  <a:lumMod val="95000"/>
                </a:prstClr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Παράδειγμα Ανάλυσης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Εθνικιστική ρητορική σε περίοδο κρίσης: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Ιστορικό πλαίσιο: περίοδος οικονομικής και κοινωνικής αναταραχής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Πολιτισμικές αξίες: έμφαση στην εθνική ταυτότητα και τον παραδοσιακό τρόπο ζωής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Σχέσεις εξουσίας: προσπάθεια νομιμοποίησης της κυριαρχίας μέσω της απόκρυψης των κοινωνικών ανισοτήτων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3F61B857-47F7-F6A1-5737-88C6890D5F66}"/>
              </a:ext>
            </a:extLst>
          </p:cNvPr>
          <p:cNvSpPr txBox="1"/>
          <p:nvPr/>
        </p:nvSpPr>
        <p:spPr>
          <a:xfrm>
            <a:off x="1718462" y="1223436"/>
            <a:ext cx="12664146" cy="830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l-GR" sz="5400" b="1" dirty="0" err="1">
                <a:solidFill>
                  <a:schemeClr val="bg1">
                    <a:lumMod val="95000"/>
                  </a:schemeClr>
                </a:solidFill>
              </a:rPr>
              <a:t>Κοινωνικοπολιτισμικό</a:t>
            </a:r>
            <a:r>
              <a:rPr lang="el-GR" sz="5400" b="1" dirty="0">
                <a:solidFill>
                  <a:schemeClr val="bg1">
                    <a:lumMod val="95000"/>
                  </a:schemeClr>
                </a:solidFill>
              </a:rPr>
              <a:t> επίπεδο </a:t>
            </a:r>
          </a:p>
        </p:txBody>
      </p:sp>
    </p:spTree>
    <p:extLst>
      <p:ext uri="{BB962C8B-B14F-4D97-AF65-F5344CB8AC3E}">
        <p14:creationId xmlns:p14="http://schemas.microsoft.com/office/powerpoint/2010/main" val="432315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4D4DF8-B154-838B-1352-35BAB2FC7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>
            <a:extLst>
              <a:ext uri="{FF2B5EF4-FFF2-40B4-BE49-F238E27FC236}">
                <a16:creationId xmlns:a16="http://schemas.microsoft.com/office/drawing/2014/main" id="{5B29DA16-5601-F9D9-00EB-C59DF6A0ED09}"/>
              </a:ext>
            </a:extLst>
          </p:cNvPr>
          <p:cNvSpPr/>
          <p:nvPr/>
        </p:nvSpPr>
        <p:spPr>
          <a:xfrm rot="-5492847">
            <a:off x="16707388" y="3874783"/>
            <a:ext cx="1978493" cy="1125943"/>
          </a:xfrm>
          <a:custGeom>
            <a:avLst/>
            <a:gdLst/>
            <a:ahLst/>
            <a:cxnLst/>
            <a:rect l="l" t="t" r="r" b="b"/>
            <a:pathLst>
              <a:path w="1978493" h="1125943">
                <a:moveTo>
                  <a:pt x="0" y="0"/>
                </a:moveTo>
                <a:lnTo>
                  <a:pt x="1978494" y="0"/>
                </a:lnTo>
                <a:lnTo>
                  <a:pt x="1978494" y="1125943"/>
                </a:lnTo>
                <a:lnTo>
                  <a:pt x="0" y="11259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E1FA5C3E-33AD-C558-8C60-07C679C628FE}"/>
              </a:ext>
            </a:extLst>
          </p:cNvPr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B0675E-EF9A-B41A-722A-91ABF6A0BF08}"/>
              </a:ext>
            </a:extLst>
          </p:cNvPr>
          <p:cNvSpPr txBox="1"/>
          <p:nvPr/>
        </p:nvSpPr>
        <p:spPr>
          <a:xfrm>
            <a:off x="1718462" y="2628900"/>
            <a:ext cx="144780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4200" dirty="0">
              <a:solidFill>
                <a:prstClr val="white">
                  <a:lumMod val="95000"/>
                </a:prstClr>
              </a:solidFill>
              <a:latin typeface="Calibri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4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Συνδυασμός των τριών επιπέδων για ολιστική ανάλυση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4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Εναλλαγή μεταξύ κειμένου, διαδικασίας και κοινωνικού πλαισίου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4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Χρήση ποικίλων εργαλείων ανάλυσης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6F60B92A-32A4-86E1-8707-43CA75D5203F}"/>
              </a:ext>
            </a:extLst>
          </p:cNvPr>
          <p:cNvSpPr txBox="1"/>
          <p:nvPr/>
        </p:nvSpPr>
        <p:spPr>
          <a:xfrm>
            <a:off x="1718462" y="1223436"/>
            <a:ext cx="12664146" cy="830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l-GR" sz="5400" b="1" dirty="0">
                <a:solidFill>
                  <a:schemeClr val="bg1">
                    <a:lumMod val="95000"/>
                  </a:schemeClr>
                </a:solidFill>
              </a:rPr>
              <a:t>Μεθοδολογική προσέγγιση </a:t>
            </a:r>
          </a:p>
        </p:txBody>
      </p:sp>
    </p:spTree>
    <p:extLst>
      <p:ext uri="{BB962C8B-B14F-4D97-AF65-F5344CB8AC3E}">
        <p14:creationId xmlns:p14="http://schemas.microsoft.com/office/powerpoint/2010/main" val="3259244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117F8E-49F8-C93D-5494-8500CBCA9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50EA15D-9342-D7C3-31AD-4E767E853532}"/>
              </a:ext>
            </a:extLst>
          </p:cNvPr>
          <p:cNvGrpSpPr/>
          <p:nvPr/>
        </p:nvGrpSpPr>
        <p:grpSpPr>
          <a:xfrm>
            <a:off x="0" y="2050298"/>
            <a:ext cx="18288000" cy="7428230"/>
            <a:chOff x="0" y="0"/>
            <a:chExt cx="5084864" cy="1956406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4441C1D-0FE6-EC57-4F3D-5884AF3253A7}"/>
                </a:ext>
              </a:extLst>
            </p:cNvPr>
            <p:cNvSpPr/>
            <p:nvPr/>
          </p:nvSpPr>
          <p:spPr>
            <a:xfrm>
              <a:off x="0" y="0"/>
              <a:ext cx="5084864" cy="1956406"/>
            </a:xfrm>
            <a:custGeom>
              <a:avLst/>
              <a:gdLst/>
              <a:ahLst/>
              <a:cxnLst/>
              <a:rect l="l" t="t" r="r" b="b"/>
              <a:pathLst>
                <a:path w="5084864" h="1956406">
                  <a:moveTo>
                    <a:pt x="0" y="0"/>
                  </a:moveTo>
                  <a:lnTo>
                    <a:pt x="5084864" y="0"/>
                  </a:lnTo>
                  <a:lnTo>
                    <a:pt x="5084864" y="1956406"/>
                  </a:lnTo>
                  <a:lnTo>
                    <a:pt x="0" y="1956406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A51C3492-AE62-5CA0-ABD2-053819A84868}"/>
                </a:ext>
              </a:extLst>
            </p:cNvPr>
            <p:cNvSpPr txBox="1"/>
            <p:nvPr/>
          </p:nvSpPr>
          <p:spPr>
            <a:xfrm>
              <a:off x="0" y="-19050"/>
              <a:ext cx="5084864" cy="19754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49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F9903270-9BA9-B584-F3E0-F3DC52EB65B6}"/>
              </a:ext>
            </a:extLst>
          </p:cNvPr>
          <p:cNvSpPr/>
          <p:nvPr/>
        </p:nvSpPr>
        <p:spPr>
          <a:xfrm rot="16200000">
            <a:off x="15830550" y="7829549"/>
            <a:ext cx="2781300" cy="2133600"/>
          </a:xfrm>
          <a:custGeom>
            <a:avLst/>
            <a:gdLst/>
            <a:ahLst/>
            <a:cxnLst/>
            <a:rect l="l" t="t" r="r" b="b"/>
            <a:pathLst>
              <a:path w="4498697" h="3466663">
                <a:moveTo>
                  <a:pt x="0" y="0"/>
                </a:moveTo>
                <a:lnTo>
                  <a:pt x="4498697" y="0"/>
                </a:lnTo>
                <a:lnTo>
                  <a:pt x="4498697" y="3466663"/>
                </a:lnTo>
                <a:lnTo>
                  <a:pt x="0" y="346666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27793" b="-22720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2AB3D507-6480-F0B7-5DB0-EC3D46064A63}"/>
              </a:ext>
            </a:extLst>
          </p:cNvPr>
          <p:cNvSpPr txBox="1"/>
          <p:nvPr/>
        </p:nvSpPr>
        <p:spPr>
          <a:xfrm>
            <a:off x="1519084" y="1333241"/>
            <a:ext cx="10218475" cy="6808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Μεθοδολογικά εργαλεία </a:t>
            </a:r>
            <a:endParaRPr kumimoji="0" lang="en-US" sz="5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075F8EDA-493A-E9D0-E406-BC68C66C0C97}"/>
              </a:ext>
            </a:extLst>
          </p:cNvPr>
          <p:cNvSpPr txBox="1"/>
          <p:nvPr/>
        </p:nvSpPr>
        <p:spPr>
          <a:xfrm>
            <a:off x="1524000" y="2286248"/>
            <a:ext cx="7848600" cy="68840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199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Γλωσσικά Εργαλεία Ανάλυσης</a:t>
            </a:r>
          </a:p>
          <a:p>
            <a:pPr marL="457200" marR="0" lvl="0" indent="-45720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Λεξιλογική ανάλυση</a:t>
            </a:r>
          </a:p>
          <a:p>
            <a:pPr marL="457200" marR="0" lvl="0" indent="-45720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Επιλογή λέξεων</a:t>
            </a:r>
          </a:p>
          <a:p>
            <a:pPr marL="457200" marR="0" lvl="0" indent="-45720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Συνυποδηλώσεις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457200" marR="0" lvl="0" indent="-45720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Μεταφορές</a:t>
            </a:r>
          </a:p>
          <a:p>
            <a:pPr marL="0" marR="0" lvl="0" indent="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199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Γραμματική ανάλυση</a:t>
            </a:r>
          </a:p>
          <a:p>
            <a:pPr marL="457200" marR="0" lvl="0" indent="-45720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Τροπικότητα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457200" marR="0" lvl="0" indent="-45720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Παθητική/ενεργητική φωνή</a:t>
            </a:r>
          </a:p>
          <a:p>
            <a:pPr marL="457200" marR="0" lvl="0" indent="-45720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Ονοματοποίηση</a:t>
            </a:r>
          </a:p>
          <a:p>
            <a:pPr marL="0" marR="0" lvl="0" indent="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199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Πραγματολογική ανάλυση</a:t>
            </a:r>
          </a:p>
          <a:p>
            <a:pPr marL="457200" marR="0" lvl="0" indent="-45720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Προϋποθέσεις</a:t>
            </a:r>
          </a:p>
          <a:p>
            <a:pPr marL="457200" marR="0" lvl="0" indent="-457200" algn="just" defTabSz="914400" rtl="0" eaLnBrk="1" fontAlgn="auto" latinLnBrk="0" hangingPunct="1">
              <a:lnSpc>
                <a:spcPts val="4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Υπονοήματα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69D5CC80-DA78-97E5-C640-7AAF032C2235}"/>
              </a:ext>
            </a:extLst>
          </p:cNvPr>
          <p:cNvSpPr/>
          <p:nvPr/>
        </p:nvSpPr>
        <p:spPr>
          <a:xfrm>
            <a:off x="16488659" y="0"/>
            <a:ext cx="1676400" cy="865399"/>
          </a:xfrm>
          <a:custGeom>
            <a:avLst/>
            <a:gdLst/>
            <a:ahLst/>
            <a:cxnLst/>
            <a:rect l="l" t="t" r="r" b="b"/>
            <a:pathLst>
              <a:path w="2871603" h="1248928">
                <a:moveTo>
                  <a:pt x="0" y="0"/>
                </a:moveTo>
                <a:lnTo>
                  <a:pt x="2871603" y="0"/>
                </a:lnTo>
                <a:lnTo>
                  <a:pt x="2871603" y="1248928"/>
                </a:lnTo>
                <a:lnTo>
                  <a:pt x="0" y="12489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t="-120174" r="-18888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492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70803" y="2144501"/>
            <a:ext cx="18288000" cy="7428230"/>
            <a:chOff x="0" y="0"/>
            <a:chExt cx="5084864" cy="195640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084864" cy="1956406"/>
            </a:xfrm>
            <a:custGeom>
              <a:avLst/>
              <a:gdLst/>
              <a:ahLst/>
              <a:cxnLst/>
              <a:rect l="l" t="t" r="r" b="b"/>
              <a:pathLst>
                <a:path w="5084864" h="1956406">
                  <a:moveTo>
                    <a:pt x="0" y="0"/>
                  </a:moveTo>
                  <a:lnTo>
                    <a:pt x="5084864" y="0"/>
                  </a:lnTo>
                  <a:lnTo>
                    <a:pt x="5084864" y="1956406"/>
                  </a:lnTo>
                  <a:lnTo>
                    <a:pt x="0" y="1956406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l-G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5084864" cy="19754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6820337"/>
            <a:ext cx="4498697" cy="3466663"/>
          </a:xfrm>
          <a:custGeom>
            <a:avLst/>
            <a:gdLst/>
            <a:ahLst/>
            <a:cxnLst/>
            <a:rect l="l" t="t" r="r" b="b"/>
            <a:pathLst>
              <a:path w="4498697" h="3466663">
                <a:moveTo>
                  <a:pt x="0" y="0"/>
                </a:moveTo>
                <a:lnTo>
                  <a:pt x="4498697" y="0"/>
                </a:lnTo>
                <a:lnTo>
                  <a:pt x="4498697" y="3466663"/>
                </a:lnTo>
                <a:lnTo>
                  <a:pt x="0" y="346666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27793" b="-22720"/>
            </a:stretch>
          </a:blipFill>
        </p:spPr>
        <p:txBody>
          <a:bodyPr/>
          <a:lstStyle/>
          <a:p>
            <a:endParaRPr lang="el-GR" dirty="0"/>
          </a:p>
        </p:txBody>
      </p:sp>
      <p:sp>
        <p:nvSpPr>
          <p:cNvPr id="6" name="Freeform 6"/>
          <p:cNvSpPr/>
          <p:nvPr/>
        </p:nvSpPr>
        <p:spPr>
          <a:xfrm>
            <a:off x="656822" y="1473722"/>
            <a:ext cx="2026307" cy="1153153"/>
          </a:xfrm>
          <a:custGeom>
            <a:avLst/>
            <a:gdLst/>
            <a:ahLst/>
            <a:cxnLst/>
            <a:rect l="l" t="t" r="r" b="b"/>
            <a:pathLst>
              <a:path w="2026307" h="1153153">
                <a:moveTo>
                  <a:pt x="0" y="0"/>
                </a:moveTo>
                <a:lnTo>
                  <a:pt x="2026307" y="0"/>
                </a:lnTo>
                <a:lnTo>
                  <a:pt x="2026307" y="1153153"/>
                </a:lnTo>
                <a:lnTo>
                  <a:pt x="0" y="115315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7" name="TextBox 7"/>
          <p:cNvSpPr txBox="1"/>
          <p:nvPr/>
        </p:nvSpPr>
        <p:spPr>
          <a:xfrm>
            <a:off x="3268925" y="1334653"/>
            <a:ext cx="10294675" cy="6808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300"/>
              </a:lnSpc>
            </a:pPr>
            <a:r>
              <a:rPr lang="en-US" sz="5300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Κριτική</a:t>
            </a:r>
            <a:r>
              <a:rPr lang="en-US" sz="53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l-GR" sz="53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Ανάλυση Λόγου</a:t>
            </a:r>
            <a:r>
              <a:rPr lang="en-US" sz="53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724400" y="3543300"/>
            <a:ext cx="10763122" cy="34215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indent="-457200" algn="just">
              <a:lnSpc>
                <a:spcPts val="4479"/>
              </a:lnSpc>
              <a:buFont typeface="Arial" panose="020B0604020202020204" pitchFamily="34" charset="0"/>
              <a:buChar char="•"/>
            </a:pPr>
            <a:r>
              <a:rPr lang="el-GR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Διεπιστημονική προσέγγιση που μελετά τη γλώσσα ως κοινωνική πρακτική</a:t>
            </a:r>
          </a:p>
          <a:p>
            <a:pPr marL="457200" indent="-457200" algn="just">
              <a:lnSpc>
                <a:spcPts val="4479"/>
              </a:lnSpc>
              <a:buFont typeface="Arial" panose="020B0604020202020204" pitchFamily="34" charset="0"/>
              <a:buChar char="•"/>
            </a:pPr>
            <a:r>
              <a:rPr lang="el-GR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Εστιάζει στη σχέση μεταξύ γλώσσας και εξουσίας</a:t>
            </a:r>
          </a:p>
          <a:p>
            <a:pPr marL="457200" indent="-457200" algn="just">
              <a:lnSpc>
                <a:spcPts val="4479"/>
              </a:lnSpc>
              <a:buFont typeface="Arial" panose="020B0604020202020204" pitchFamily="34" charset="0"/>
              <a:buChar char="•"/>
            </a:pPr>
            <a:r>
              <a:rPr lang="el-GR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Αναλύει πώς η γλώσσα χρησιμοποιείται για να δημιουργήσει, να διατηρήσει ή να αμφισβητήσει κοινωνικές δομές</a:t>
            </a:r>
            <a:endParaRPr lang="en-US" sz="3199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0" name="Freeform 10"/>
          <p:cNvSpPr/>
          <p:nvPr/>
        </p:nvSpPr>
        <p:spPr>
          <a:xfrm>
            <a:off x="16488659" y="0"/>
            <a:ext cx="1676400" cy="865399"/>
          </a:xfrm>
          <a:custGeom>
            <a:avLst/>
            <a:gdLst/>
            <a:ahLst/>
            <a:cxnLst/>
            <a:rect l="l" t="t" r="r" b="b"/>
            <a:pathLst>
              <a:path w="2871603" h="1248928">
                <a:moveTo>
                  <a:pt x="0" y="0"/>
                </a:moveTo>
                <a:lnTo>
                  <a:pt x="2871603" y="0"/>
                </a:lnTo>
                <a:lnTo>
                  <a:pt x="2871603" y="1248928"/>
                </a:lnTo>
                <a:lnTo>
                  <a:pt x="0" y="12489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t="-120174" r="-18888"/>
            </a:stretch>
          </a:blipFill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4736">
                <a:alpha val="100000"/>
              </a:srgbClr>
            </a:gs>
            <a:gs pos="50000">
              <a:srgbClr val="8B7C60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2080988"/>
            <a:ext cx="18146882" cy="7177312"/>
            <a:chOff x="0" y="0"/>
            <a:chExt cx="4779426" cy="189032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779426" cy="1890321"/>
            </a:xfrm>
            <a:custGeom>
              <a:avLst/>
              <a:gdLst/>
              <a:ahLst/>
              <a:cxnLst/>
              <a:rect l="l" t="t" r="r" b="b"/>
              <a:pathLst>
                <a:path w="4779426" h="1890321">
                  <a:moveTo>
                    <a:pt x="0" y="0"/>
                  </a:moveTo>
                  <a:lnTo>
                    <a:pt x="4779426" y="0"/>
                  </a:lnTo>
                  <a:lnTo>
                    <a:pt x="4779426" y="1890321"/>
                  </a:lnTo>
                  <a:lnTo>
                    <a:pt x="0" y="1890321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l-G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779426" cy="19093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6360877" y="0"/>
            <a:ext cx="1905000" cy="1123087"/>
          </a:xfrm>
          <a:custGeom>
            <a:avLst/>
            <a:gdLst/>
            <a:ahLst/>
            <a:cxnLst/>
            <a:rect l="l" t="t" r="r" b="b"/>
            <a:pathLst>
              <a:path w="2965302" h="1557391">
                <a:moveTo>
                  <a:pt x="0" y="0"/>
                </a:moveTo>
                <a:lnTo>
                  <a:pt x="2965302" y="0"/>
                </a:lnTo>
                <a:lnTo>
                  <a:pt x="2965302" y="1557391"/>
                </a:lnTo>
                <a:lnTo>
                  <a:pt x="0" y="15573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162039" r="-70865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6" name="TextBox 6"/>
          <p:cNvSpPr txBox="1"/>
          <p:nvPr/>
        </p:nvSpPr>
        <p:spPr>
          <a:xfrm>
            <a:off x="1479004" y="1123087"/>
            <a:ext cx="9274854" cy="715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300"/>
              </a:lnSpc>
            </a:pPr>
            <a:r>
              <a:rPr lang="el-GR" sz="53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Βασικές παραδοχές </a:t>
            </a:r>
            <a:endParaRPr lang="en-US" sz="5300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7" name="Freeform 7"/>
          <p:cNvSpPr/>
          <p:nvPr/>
        </p:nvSpPr>
        <p:spPr>
          <a:xfrm rot="16200000">
            <a:off x="-379220" y="8588013"/>
            <a:ext cx="2165568" cy="1232405"/>
          </a:xfrm>
          <a:custGeom>
            <a:avLst/>
            <a:gdLst/>
            <a:ahLst/>
            <a:cxnLst/>
            <a:rect l="l" t="t" r="r" b="b"/>
            <a:pathLst>
              <a:path w="2165568" h="1232405">
                <a:moveTo>
                  <a:pt x="0" y="0"/>
                </a:moveTo>
                <a:lnTo>
                  <a:pt x="2165568" y="0"/>
                </a:lnTo>
                <a:lnTo>
                  <a:pt x="2165568" y="1232406"/>
                </a:lnTo>
                <a:lnTo>
                  <a:pt x="0" y="12324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8" name="Freeform 8"/>
          <p:cNvSpPr/>
          <p:nvPr/>
        </p:nvSpPr>
        <p:spPr>
          <a:xfrm>
            <a:off x="16611600" y="8648700"/>
            <a:ext cx="1676400" cy="1638300"/>
          </a:xfrm>
          <a:custGeom>
            <a:avLst/>
            <a:gdLst/>
            <a:ahLst/>
            <a:cxnLst/>
            <a:rect l="l" t="t" r="r" b="b"/>
            <a:pathLst>
              <a:path w="2858545" h="2629861">
                <a:moveTo>
                  <a:pt x="0" y="0"/>
                </a:moveTo>
                <a:lnTo>
                  <a:pt x="2858545" y="0"/>
                </a:lnTo>
                <a:lnTo>
                  <a:pt x="2858545" y="2629861"/>
                </a:lnTo>
                <a:lnTo>
                  <a:pt x="0" y="262986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9" name="TextBox 9"/>
          <p:cNvSpPr txBox="1"/>
          <p:nvPr/>
        </p:nvSpPr>
        <p:spPr>
          <a:xfrm>
            <a:off x="3696172" y="4572712"/>
            <a:ext cx="13617205" cy="14701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indent="-457200" algn="just">
              <a:lnSpc>
                <a:spcPts val="3919"/>
              </a:lnSpc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Ο λόγος είναι μορφή κοινωνικής δράσης</a:t>
            </a:r>
          </a:p>
          <a:p>
            <a:pPr marL="457200" indent="-457200" algn="just">
              <a:lnSpc>
                <a:spcPts val="3919"/>
              </a:lnSpc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Υπάρχει διαλεκτική σχέση μεταξύ λόγου και κοινωνίας</a:t>
            </a:r>
          </a:p>
          <a:p>
            <a:pPr marL="457200" indent="-457200" algn="just">
              <a:lnSpc>
                <a:spcPts val="3919"/>
              </a:lnSpc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Τα κείμενα έχουν ιδεολογικές επιπτώσεις</a:t>
            </a:r>
            <a:endParaRPr lang="en-US" sz="3200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768460" y="0"/>
            <a:ext cx="14517082" cy="10287000"/>
            <a:chOff x="0" y="0"/>
            <a:chExt cx="2831558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31558" cy="2709333"/>
            </a:xfrm>
            <a:custGeom>
              <a:avLst/>
              <a:gdLst/>
              <a:ahLst/>
              <a:cxnLst/>
              <a:rect l="l" t="t" r="r" b="b"/>
              <a:pathLst>
                <a:path w="2831558" h="2709333">
                  <a:moveTo>
                    <a:pt x="0" y="0"/>
                  </a:moveTo>
                  <a:lnTo>
                    <a:pt x="2831558" y="0"/>
                  </a:lnTo>
                  <a:lnTo>
                    <a:pt x="2831558" y="2709333"/>
                  </a:lnTo>
                  <a:lnTo>
                    <a:pt x="0" y="2709333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2700000"/>
            </a:gradFill>
          </p:spPr>
          <p:txBody>
            <a:bodyPr/>
            <a:lstStyle/>
            <a:p>
              <a:endParaRPr lang="el-G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831558" cy="27283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5400000">
            <a:off x="-225004" y="7369924"/>
            <a:ext cx="3231403" cy="2602748"/>
          </a:xfrm>
          <a:custGeom>
            <a:avLst/>
            <a:gdLst/>
            <a:ahLst/>
            <a:cxnLst/>
            <a:rect l="l" t="t" r="r" b="b"/>
            <a:pathLst>
              <a:path w="3231403" h="2602748">
                <a:moveTo>
                  <a:pt x="0" y="0"/>
                </a:moveTo>
                <a:lnTo>
                  <a:pt x="3231404" y="0"/>
                </a:lnTo>
                <a:lnTo>
                  <a:pt x="3231404" y="2602749"/>
                </a:lnTo>
                <a:lnTo>
                  <a:pt x="0" y="26027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6" name="Freeform 6"/>
          <p:cNvSpPr/>
          <p:nvPr/>
        </p:nvSpPr>
        <p:spPr>
          <a:xfrm>
            <a:off x="5689528" y="0"/>
            <a:ext cx="1816259" cy="1033616"/>
          </a:xfrm>
          <a:custGeom>
            <a:avLst/>
            <a:gdLst/>
            <a:ahLst/>
            <a:cxnLst/>
            <a:rect l="l" t="t" r="r" b="b"/>
            <a:pathLst>
              <a:path w="1816259" h="1033616">
                <a:moveTo>
                  <a:pt x="0" y="0"/>
                </a:moveTo>
                <a:lnTo>
                  <a:pt x="1816259" y="0"/>
                </a:lnTo>
                <a:lnTo>
                  <a:pt x="1816259" y="1033616"/>
                </a:lnTo>
                <a:lnTo>
                  <a:pt x="0" y="103361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7" name="Freeform 7"/>
          <p:cNvSpPr/>
          <p:nvPr/>
        </p:nvSpPr>
        <p:spPr>
          <a:xfrm>
            <a:off x="16918155" y="0"/>
            <a:ext cx="1369845" cy="2932931"/>
          </a:xfrm>
          <a:custGeom>
            <a:avLst/>
            <a:gdLst/>
            <a:ahLst/>
            <a:cxnLst/>
            <a:rect l="l" t="t" r="r" b="b"/>
            <a:pathLst>
              <a:path w="1369845" h="2932931">
                <a:moveTo>
                  <a:pt x="0" y="0"/>
                </a:moveTo>
                <a:lnTo>
                  <a:pt x="1369845" y="0"/>
                </a:lnTo>
                <a:lnTo>
                  <a:pt x="1369845" y="2932931"/>
                </a:lnTo>
                <a:lnTo>
                  <a:pt x="0" y="293293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3315" t="-3140" r="-107708" b="-2322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8" name="TextBox 8"/>
          <p:cNvSpPr txBox="1"/>
          <p:nvPr/>
        </p:nvSpPr>
        <p:spPr>
          <a:xfrm>
            <a:off x="4967515" y="2961198"/>
            <a:ext cx="7712729" cy="6808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300"/>
              </a:lnSpc>
            </a:pPr>
            <a:r>
              <a:rPr lang="el-GR" sz="53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Θεμελιωτές </a:t>
            </a:r>
            <a:r>
              <a:rPr lang="en-US" sz="53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519158" y="4723331"/>
            <a:ext cx="13015685" cy="29661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lnSpc>
                <a:spcPts val="3919"/>
              </a:lnSpc>
              <a:buFont typeface="Arial" panose="020B0604020202020204" pitchFamily="34" charset="0"/>
              <a:buChar char="•"/>
            </a:pP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Norman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Fairclough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: </a:t>
            </a: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Διαλεκτικο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-σχεσιακή προσέγγιση</a:t>
            </a:r>
          </a:p>
          <a:p>
            <a:pPr>
              <a:lnSpc>
                <a:spcPts val="3919"/>
              </a:lnSpc>
            </a:pP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					</a:t>
            </a: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Τριδιάστατο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μοντέλο ανάλυσης</a:t>
            </a:r>
          </a:p>
          <a:p>
            <a:pPr marL="457200" indent="-457200">
              <a:lnSpc>
                <a:spcPts val="3919"/>
              </a:lnSpc>
              <a:buFont typeface="Arial" panose="020B0604020202020204" pitchFamily="34" charset="0"/>
              <a:buChar char="•"/>
            </a:pP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Teun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van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Dijk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: </a:t>
            </a: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Κοινωνικογνωσιακή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προσέγγιση</a:t>
            </a:r>
          </a:p>
          <a:p>
            <a:pPr>
              <a:lnSpc>
                <a:spcPts val="3919"/>
              </a:lnSpc>
            </a:pP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					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Έμφαση στην αναπαραγωγή της εξουσίας</a:t>
            </a:r>
          </a:p>
          <a:p>
            <a:pPr marL="457200" indent="-457200">
              <a:lnSpc>
                <a:spcPts val="3919"/>
              </a:lnSpc>
              <a:buFont typeface="Arial" panose="020B0604020202020204" pitchFamily="34" charset="0"/>
              <a:buChar char="•"/>
            </a:pP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Ruth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Wodak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: Ιστορική-</a:t>
            </a:r>
            <a:r>
              <a:rPr lang="el-GR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λογοαναλυτική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μέθοδος</a:t>
            </a:r>
          </a:p>
          <a:p>
            <a:pPr>
              <a:lnSpc>
                <a:spcPts val="3919"/>
              </a:lnSpc>
            </a:pP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					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Διεπιστημονική προσέγγιση</a:t>
            </a:r>
            <a:endParaRPr lang="en-US" sz="2799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0" name="Freeform 10"/>
          <p:cNvSpPr/>
          <p:nvPr/>
        </p:nvSpPr>
        <p:spPr>
          <a:xfrm rot="-5400000">
            <a:off x="-314327" y="5457827"/>
            <a:ext cx="3231403" cy="2602748"/>
          </a:xfrm>
          <a:custGeom>
            <a:avLst/>
            <a:gdLst/>
            <a:ahLst/>
            <a:cxnLst/>
            <a:rect l="l" t="t" r="r" b="b"/>
            <a:pathLst>
              <a:path w="3231403" h="2602748">
                <a:moveTo>
                  <a:pt x="0" y="0"/>
                </a:moveTo>
                <a:lnTo>
                  <a:pt x="3231403" y="0"/>
                </a:lnTo>
                <a:lnTo>
                  <a:pt x="3231403" y="2602749"/>
                </a:lnTo>
                <a:lnTo>
                  <a:pt x="0" y="26027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>
          <a:xfrm rot="-5400000">
            <a:off x="-314327" y="3247258"/>
            <a:ext cx="3231403" cy="2602748"/>
          </a:xfrm>
          <a:custGeom>
            <a:avLst/>
            <a:gdLst/>
            <a:ahLst/>
            <a:cxnLst/>
            <a:rect l="l" t="t" r="r" b="b"/>
            <a:pathLst>
              <a:path w="3231403" h="2602748">
                <a:moveTo>
                  <a:pt x="0" y="0"/>
                </a:moveTo>
                <a:lnTo>
                  <a:pt x="3231403" y="0"/>
                </a:lnTo>
                <a:lnTo>
                  <a:pt x="3231403" y="2602749"/>
                </a:lnTo>
                <a:lnTo>
                  <a:pt x="0" y="26027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592356CE-D4F8-CEB5-E505-392FB0D54B9E}"/>
              </a:ext>
            </a:extLst>
          </p:cNvPr>
          <p:cNvSpPr/>
          <p:nvPr/>
        </p:nvSpPr>
        <p:spPr>
          <a:xfrm>
            <a:off x="16915697" y="3201169"/>
            <a:ext cx="1369845" cy="2932931"/>
          </a:xfrm>
          <a:custGeom>
            <a:avLst/>
            <a:gdLst/>
            <a:ahLst/>
            <a:cxnLst/>
            <a:rect l="l" t="t" r="r" b="b"/>
            <a:pathLst>
              <a:path w="1369845" h="2932931">
                <a:moveTo>
                  <a:pt x="0" y="0"/>
                </a:moveTo>
                <a:lnTo>
                  <a:pt x="1369845" y="0"/>
                </a:lnTo>
                <a:lnTo>
                  <a:pt x="1369845" y="2932931"/>
                </a:lnTo>
                <a:lnTo>
                  <a:pt x="0" y="293293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3315" t="-3140" r="-107708" b="-2322"/>
            </a:stretch>
          </a:blipFill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>
          <a:xfrm rot="-5492847">
            <a:off x="16707388" y="3874783"/>
            <a:ext cx="1978493" cy="1125943"/>
          </a:xfrm>
          <a:custGeom>
            <a:avLst/>
            <a:gdLst/>
            <a:ahLst/>
            <a:cxnLst/>
            <a:rect l="l" t="t" r="r" b="b"/>
            <a:pathLst>
              <a:path w="1978493" h="1125943">
                <a:moveTo>
                  <a:pt x="0" y="0"/>
                </a:moveTo>
                <a:lnTo>
                  <a:pt x="1978494" y="0"/>
                </a:lnTo>
                <a:lnTo>
                  <a:pt x="1978494" y="1125943"/>
                </a:lnTo>
                <a:lnTo>
                  <a:pt x="0" y="11259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7" name="TextBox 7"/>
          <p:cNvSpPr txBox="1"/>
          <p:nvPr/>
        </p:nvSpPr>
        <p:spPr>
          <a:xfrm>
            <a:off x="1247775" y="1254226"/>
            <a:ext cx="12664146" cy="6295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900"/>
              </a:lnSpc>
            </a:pPr>
            <a:r>
              <a:rPr lang="el-GR" sz="49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Θεμελιώδεις αρχές </a:t>
            </a:r>
            <a:endParaRPr lang="en-US" sz="4900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718462" y="2893161"/>
            <a:ext cx="15116711" cy="63325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l-GR" sz="3200" b="1" dirty="0">
                <a:solidFill>
                  <a:schemeClr val="bg1">
                    <a:lumMod val="95000"/>
                  </a:schemeClr>
                </a:solidFill>
              </a:rPr>
              <a:t>Λόγος και Εξουσία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Σχέσεις κυριαρχίας και αντίστασης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Ηγεμονία και συναίνεση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 err="1">
                <a:solidFill>
                  <a:schemeClr val="bg1">
                    <a:lumMod val="95000"/>
                  </a:schemeClr>
                </a:solidFill>
              </a:rPr>
              <a:t>Φυσικοποίηση</a:t>
            </a: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 ιδεολογικών θέσεων</a:t>
            </a:r>
          </a:p>
          <a:p>
            <a:r>
              <a:rPr lang="el-GR" sz="3200" b="1" dirty="0">
                <a:solidFill>
                  <a:schemeClr val="bg1">
                    <a:lumMod val="95000"/>
                  </a:schemeClr>
                </a:solidFill>
              </a:rPr>
              <a:t>Ιδεολογία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Συστήματα πεποιθήσεων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Αναπαραστάσεις της πραγματικότητας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Νομιμοποίηση της εξουσίας</a:t>
            </a:r>
          </a:p>
          <a:p>
            <a:r>
              <a:rPr lang="el-GR" sz="3200" b="1" dirty="0">
                <a:solidFill>
                  <a:schemeClr val="bg1">
                    <a:lumMod val="95000"/>
                  </a:schemeClr>
                </a:solidFill>
              </a:rPr>
              <a:t>Κοινωνικό Πλαίσιο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Θεσμικές δομές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Ιστορικό συγκείμενο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Κοινωνικοπολιτικές συνθήκες</a:t>
            </a:r>
          </a:p>
          <a:p>
            <a:pPr marL="254084" lvl="1" algn="just">
              <a:lnSpc>
                <a:spcPts val="3295"/>
              </a:lnSpc>
            </a:pPr>
            <a:endParaRPr lang="en-US" sz="3000" dirty="0">
              <a:solidFill>
                <a:schemeClr val="bg1">
                  <a:lumMod val="95000"/>
                </a:schemeClr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1" name="Freeform 11"/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ABCFE0-BF6C-10AB-4B5F-B31917930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>
            <a:extLst>
              <a:ext uri="{FF2B5EF4-FFF2-40B4-BE49-F238E27FC236}">
                <a16:creationId xmlns:a16="http://schemas.microsoft.com/office/drawing/2014/main" id="{B8057C4E-913D-7FE7-5672-5E015BB3D893}"/>
              </a:ext>
            </a:extLst>
          </p:cNvPr>
          <p:cNvSpPr/>
          <p:nvPr/>
        </p:nvSpPr>
        <p:spPr>
          <a:xfrm rot="-5492847">
            <a:off x="16707388" y="3874783"/>
            <a:ext cx="1978493" cy="1125943"/>
          </a:xfrm>
          <a:custGeom>
            <a:avLst/>
            <a:gdLst/>
            <a:ahLst/>
            <a:cxnLst/>
            <a:rect l="l" t="t" r="r" b="b"/>
            <a:pathLst>
              <a:path w="1978493" h="1125943">
                <a:moveTo>
                  <a:pt x="0" y="0"/>
                </a:moveTo>
                <a:lnTo>
                  <a:pt x="1978494" y="0"/>
                </a:lnTo>
                <a:lnTo>
                  <a:pt x="1978494" y="1125943"/>
                </a:lnTo>
                <a:lnTo>
                  <a:pt x="0" y="11259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4B91F30B-4191-B683-032F-F97222268B75}"/>
              </a:ext>
            </a:extLst>
          </p:cNvPr>
          <p:cNvSpPr txBox="1"/>
          <p:nvPr/>
        </p:nvSpPr>
        <p:spPr>
          <a:xfrm>
            <a:off x="1701256" y="2247900"/>
            <a:ext cx="15116711" cy="44319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l-GR" sz="3200" b="1" dirty="0">
                <a:solidFill>
                  <a:schemeClr val="bg1">
                    <a:lumMod val="95000"/>
                  </a:schemeClr>
                </a:solidFill>
              </a:rPr>
              <a:t>Στόχοι της ΚΑΛ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Αποκάλυψη άδηλων σχέσεων εξουσίας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Ανάδειξη κοινωνικών ανισοτήτων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Προώθηση κοινωνικής αλλαγής</a:t>
            </a:r>
          </a:p>
          <a:p>
            <a:endParaRPr lang="el-GR" sz="32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l-GR" sz="3200" b="1" dirty="0">
                <a:solidFill>
                  <a:schemeClr val="bg1">
                    <a:lumMod val="95000"/>
                  </a:schemeClr>
                </a:solidFill>
              </a:rPr>
              <a:t>Μεθοδολογικές Προκλήσεις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Ζητήματα αντικειμενικότητας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Επιλογή δεδομένων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>
                    <a:lumMod val="95000"/>
                  </a:schemeClr>
                </a:solidFill>
              </a:rPr>
              <a:t>Εγκυρότητα ερμηνειών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5B437986-CAEA-2FEA-5328-81851D27A056}"/>
              </a:ext>
            </a:extLst>
          </p:cNvPr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214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BBE135-06C7-9817-B17B-82C7A3812E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>
            <a:extLst>
              <a:ext uri="{FF2B5EF4-FFF2-40B4-BE49-F238E27FC236}">
                <a16:creationId xmlns:a16="http://schemas.microsoft.com/office/drawing/2014/main" id="{F02E883B-5F8C-F49F-9781-7CCDBFB252C0}"/>
              </a:ext>
            </a:extLst>
          </p:cNvPr>
          <p:cNvSpPr/>
          <p:nvPr/>
        </p:nvSpPr>
        <p:spPr>
          <a:xfrm rot="-5492847">
            <a:off x="16707388" y="3874783"/>
            <a:ext cx="1978493" cy="1125943"/>
          </a:xfrm>
          <a:custGeom>
            <a:avLst/>
            <a:gdLst/>
            <a:ahLst/>
            <a:cxnLst/>
            <a:rect l="l" t="t" r="r" b="b"/>
            <a:pathLst>
              <a:path w="1978493" h="1125943">
                <a:moveTo>
                  <a:pt x="0" y="0"/>
                </a:moveTo>
                <a:lnTo>
                  <a:pt x="1978494" y="0"/>
                </a:lnTo>
                <a:lnTo>
                  <a:pt x="1978494" y="1125943"/>
                </a:lnTo>
                <a:lnTo>
                  <a:pt x="0" y="11259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AD9E0D2-6621-DB18-06C2-37571C832624}"/>
              </a:ext>
            </a:extLst>
          </p:cNvPr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D74633-D19F-ECC7-3383-312F6FD7E6AB}"/>
              </a:ext>
            </a:extLst>
          </p:cNvPr>
          <p:cNvSpPr txBox="1"/>
          <p:nvPr/>
        </p:nvSpPr>
        <p:spPr>
          <a:xfrm>
            <a:off x="2209800" y="3314700"/>
            <a:ext cx="9144000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3800" dirty="0" err="1">
                <a:solidFill>
                  <a:schemeClr val="bg1">
                    <a:lumMod val="95000"/>
                  </a:schemeClr>
                </a:solidFill>
              </a:rPr>
              <a:t>Κειμενικό</a:t>
            </a:r>
            <a:r>
              <a:rPr lang="el-GR" sz="3800" dirty="0">
                <a:solidFill>
                  <a:schemeClr val="bg1">
                    <a:lumMod val="95000"/>
                  </a:schemeClr>
                </a:solidFill>
              </a:rPr>
              <a:t> επίπεδο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800" dirty="0">
                <a:solidFill>
                  <a:schemeClr val="bg1">
                    <a:lumMod val="95000"/>
                  </a:schemeClr>
                </a:solidFill>
              </a:rPr>
              <a:t>Επίπεδο </a:t>
            </a:r>
            <a:r>
              <a:rPr lang="el-GR" sz="3800" dirty="0" err="1">
                <a:solidFill>
                  <a:schemeClr val="bg1">
                    <a:lumMod val="95000"/>
                  </a:schemeClr>
                </a:solidFill>
              </a:rPr>
              <a:t>λογοπρακτικής</a:t>
            </a:r>
            <a:endParaRPr lang="el-GR" sz="380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3800" dirty="0" err="1">
                <a:solidFill>
                  <a:schemeClr val="bg1">
                    <a:lumMod val="95000"/>
                  </a:schemeClr>
                </a:solidFill>
              </a:rPr>
              <a:t>Κοινωνικοπολιτισμικό</a:t>
            </a:r>
            <a:r>
              <a:rPr lang="el-GR" sz="3800" dirty="0">
                <a:solidFill>
                  <a:schemeClr val="bg1">
                    <a:lumMod val="95000"/>
                  </a:schemeClr>
                </a:solidFill>
              </a:rPr>
              <a:t> επίπεδο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C2BDC39E-07FB-367C-4FDA-0B9E62C507EF}"/>
              </a:ext>
            </a:extLst>
          </p:cNvPr>
          <p:cNvSpPr txBox="1"/>
          <p:nvPr/>
        </p:nvSpPr>
        <p:spPr>
          <a:xfrm>
            <a:off x="1247775" y="1254226"/>
            <a:ext cx="12664146" cy="830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l-GR" sz="5400" b="1" dirty="0">
                <a:solidFill>
                  <a:schemeClr val="bg1">
                    <a:lumMod val="95000"/>
                  </a:schemeClr>
                </a:solidFill>
              </a:rPr>
              <a:t>Βασικά Επίπεδα Ανάλυσης </a:t>
            </a:r>
          </a:p>
        </p:txBody>
      </p:sp>
    </p:spTree>
    <p:extLst>
      <p:ext uri="{BB962C8B-B14F-4D97-AF65-F5344CB8AC3E}">
        <p14:creationId xmlns:p14="http://schemas.microsoft.com/office/powerpoint/2010/main" val="4126200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D7AB95-26B3-C276-223B-A7397D225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>
            <a:extLst>
              <a:ext uri="{FF2B5EF4-FFF2-40B4-BE49-F238E27FC236}">
                <a16:creationId xmlns:a16="http://schemas.microsoft.com/office/drawing/2014/main" id="{72E08A6D-99AD-53C5-8A6F-9F94236FC814}"/>
              </a:ext>
            </a:extLst>
          </p:cNvPr>
          <p:cNvSpPr/>
          <p:nvPr/>
        </p:nvSpPr>
        <p:spPr>
          <a:xfrm rot="-5492847">
            <a:off x="16707388" y="3874783"/>
            <a:ext cx="1978493" cy="1125943"/>
          </a:xfrm>
          <a:custGeom>
            <a:avLst/>
            <a:gdLst/>
            <a:ahLst/>
            <a:cxnLst/>
            <a:rect l="l" t="t" r="r" b="b"/>
            <a:pathLst>
              <a:path w="1978493" h="1125943">
                <a:moveTo>
                  <a:pt x="0" y="0"/>
                </a:moveTo>
                <a:lnTo>
                  <a:pt x="1978494" y="0"/>
                </a:lnTo>
                <a:lnTo>
                  <a:pt x="1978494" y="1125943"/>
                </a:lnTo>
                <a:lnTo>
                  <a:pt x="0" y="11259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F68B7EDE-FADF-DB0D-515D-2BA3F4A1A5A3}"/>
              </a:ext>
            </a:extLst>
          </p:cNvPr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646FEB-AA10-ED99-22A2-1C72CF97B763}"/>
              </a:ext>
            </a:extLst>
          </p:cNvPr>
          <p:cNvSpPr txBox="1"/>
          <p:nvPr/>
        </p:nvSpPr>
        <p:spPr>
          <a:xfrm>
            <a:off x="1718462" y="2327344"/>
            <a:ext cx="14478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Γλωσσικά χαρακτηριστικά του κειμένου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Μορφολογία, σύνταξη, λεξιλόγιο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Ρητορικές στρατηγικές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3000" dirty="0">
              <a:solidFill>
                <a:prstClr val="white">
                  <a:lumMod val="95000"/>
                </a:prstClr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Παράδειγμα Ανάλυσης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κυβέρνησή μας είναι αποφασισμένη να προστατεύσει τους πολίτες μας από την αδικαιολόγητη βία. Θα κινητοποιηθούν όλες οι δυνάμεις ασφαλείας για να διασφαλίσουν τη δημόσια τάξη.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Χρήση του "μας/μας" για δημιουργία αίσθησης ταύτισης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Παθητική φωνή ("να προστατεύσει", "θα κινητοποιηθούν") για απόκρυψη υπευθυνότητας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Λεξιλόγιο που υποδηλώνει ανάγκη για έλεγχο και επιβολή τάξης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EA0C4EE2-A479-2E3E-E1C1-03D27014CA3D}"/>
              </a:ext>
            </a:extLst>
          </p:cNvPr>
          <p:cNvSpPr txBox="1"/>
          <p:nvPr/>
        </p:nvSpPr>
        <p:spPr>
          <a:xfrm>
            <a:off x="1718462" y="1223436"/>
            <a:ext cx="12664146" cy="830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l-GR" sz="5400" b="1" dirty="0" err="1">
                <a:solidFill>
                  <a:schemeClr val="bg1">
                    <a:lumMod val="95000"/>
                  </a:schemeClr>
                </a:solidFill>
              </a:rPr>
              <a:t>Κειμενικό</a:t>
            </a:r>
            <a:r>
              <a:rPr lang="el-GR" sz="5400" b="1" dirty="0">
                <a:solidFill>
                  <a:schemeClr val="bg1">
                    <a:lumMod val="95000"/>
                  </a:schemeClr>
                </a:solidFill>
              </a:rPr>
              <a:t> επίπεδο </a:t>
            </a:r>
          </a:p>
        </p:txBody>
      </p:sp>
    </p:spTree>
    <p:extLst>
      <p:ext uri="{BB962C8B-B14F-4D97-AF65-F5344CB8AC3E}">
        <p14:creationId xmlns:p14="http://schemas.microsoft.com/office/powerpoint/2010/main" val="283985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CD1730-01FB-8727-C8EA-1C7D62484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>
            <a:extLst>
              <a:ext uri="{FF2B5EF4-FFF2-40B4-BE49-F238E27FC236}">
                <a16:creationId xmlns:a16="http://schemas.microsoft.com/office/drawing/2014/main" id="{B836B8CA-A0C2-0C31-2016-6D32218135A7}"/>
              </a:ext>
            </a:extLst>
          </p:cNvPr>
          <p:cNvSpPr/>
          <p:nvPr/>
        </p:nvSpPr>
        <p:spPr>
          <a:xfrm rot="-5492847">
            <a:off x="16707388" y="3874783"/>
            <a:ext cx="1978493" cy="1125943"/>
          </a:xfrm>
          <a:custGeom>
            <a:avLst/>
            <a:gdLst/>
            <a:ahLst/>
            <a:cxnLst/>
            <a:rect l="l" t="t" r="r" b="b"/>
            <a:pathLst>
              <a:path w="1978493" h="1125943">
                <a:moveTo>
                  <a:pt x="0" y="0"/>
                </a:moveTo>
                <a:lnTo>
                  <a:pt x="1978494" y="0"/>
                </a:lnTo>
                <a:lnTo>
                  <a:pt x="1978494" y="1125943"/>
                </a:lnTo>
                <a:lnTo>
                  <a:pt x="0" y="11259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95A51DFF-421C-DA01-793B-E71DDD0D3582}"/>
              </a:ext>
            </a:extLst>
          </p:cNvPr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AA2B82-3A07-3EC7-17A0-A243A52213F0}"/>
              </a:ext>
            </a:extLst>
          </p:cNvPr>
          <p:cNvSpPr txBox="1"/>
          <p:nvPr/>
        </p:nvSpPr>
        <p:spPr>
          <a:xfrm>
            <a:off x="1718462" y="2063036"/>
            <a:ext cx="144780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3000" dirty="0">
              <a:solidFill>
                <a:prstClr val="white">
                  <a:lumMod val="95000"/>
                </a:prstClr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Διαδικασίες παραγωγής και κατανόησης του κειμένου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Σχέσεις μεταξύ συντακτών και αποδεκτών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Δυναμική επιρροών και καταστάσεων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3000" dirty="0">
              <a:solidFill>
                <a:prstClr val="white">
                  <a:lumMod val="95000"/>
                </a:prstClr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Παράδειγμα Ανάλυσης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Ιστότοπος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οργάνωσης υπεράσπισης των ανθρωπίνων δικαιωμάτων: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Παραγωγή κειμένου από ομάδα ειδικών σε νομικά και κοινωνικά ζητήματα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Στόχος: ενημέρωση και ευαισθητοποίηση κοινού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Χρήση επίσημου, συγκρατημένου τόνου για αύξηση αξιοπιστίας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Ανάδειξη αυθεντίας και εμπειρογνωμοσύνης για ενίσχυση επιρροής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07AC7B69-7887-ABE8-39D8-CA1AEA35CC3F}"/>
              </a:ext>
            </a:extLst>
          </p:cNvPr>
          <p:cNvSpPr txBox="1"/>
          <p:nvPr/>
        </p:nvSpPr>
        <p:spPr>
          <a:xfrm>
            <a:off x="1718462" y="1223436"/>
            <a:ext cx="12664146" cy="830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l-GR" sz="5400" b="1" dirty="0">
                <a:solidFill>
                  <a:schemeClr val="bg1">
                    <a:lumMod val="95000"/>
                  </a:schemeClr>
                </a:solidFill>
              </a:rPr>
              <a:t>Επίπεδο λογοκριτικής</a:t>
            </a:r>
          </a:p>
        </p:txBody>
      </p:sp>
    </p:spTree>
    <p:extLst>
      <p:ext uri="{BB962C8B-B14F-4D97-AF65-F5344CB8AC3E}">
        <p14:creationId xmlns:p14="http://schemas.microsoft.com/office/powerpoint/2010/main" val="32430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Κίτρινο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409</Words>
  <Application>Microsoft Office PowerPoint</Application>
  <PresentationFormat>Προσαρμογή</PresentationFormat>
  <Paragraphs>98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Comfortaa Light Bold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 and Black Modern Geometric Business Strategy Presentation</dc:title>
  <dc:creator>stavroula vraila</dc:creator>
  <cp:lastModifiedBy>STAVROULA VRAILA</cp:lastModifiedBy>
  <cp:revision>9</cp:revision>
  <dcterms:created xsi:type="dcterms:W3CDTF">2006-08-16T00:00:00Z</dcterms:created>
  <dcterms:modified xsi:type="dcterms:W3CDTF">2024-11-14T15:24:13Z</dcterms:modified>
  <dc:identifier>DAGVEzroGCs</dc:identifier>
</cp:coreProperties>
</file>