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660"/>
  </p:normalViewPr>
  <p:slideViewPr>
    <p:cSldViewPr snapToGrid="0">
      <p:cViewPr varScale="1">
        <p:scale>
          <a:sx n="83" d="100"/>
          <a:sy n="83" d="100"/>
        </p:scale>
        <p:origin x="85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AB0355-27D8-BAD2-0767-7275DEAC249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A8A9F637-5DD2-5AE6-D319-85413A29335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866EEE10-8CD3-D4BD-FC78-9F6C0F2A3516}"/>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9FF9A9DD-6208-A4EA-06FB-FA77F333AD3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40F8AB7-6142-0547-091C-D46070827C3B}"/>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1085982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CC320AA-E5E2-D1D6-5AD0-178BFDBF3342}"/>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8D8BC033-7016-57BC-1E41-A919DC86C305}"/>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5DC5665-FB2A-1552-6B1C-D9CBA44BE196}"/>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5AC6166B-718E-F946-4D25-7C6DAE5919DB}"/>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0C4FC0B-DDFE-ABAF-6A08-5DA3DC01EC4E}"/>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3628806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F8F37F2A-7AB4-BB8A-D588-89FD64FEFC44}"/>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71E0FC2-6E1E-FBA0-BE41-0DF36641672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A9508A5-B89D-6376-1511-E172F74E0B4A}"/>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6943E786-4B04-B0F6-192F-E1474D4FD76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538AF9A6-B2F3-42BE-925E-8EB836C6A0ED}"/>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1915023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7F5963-BA69-0D85-9CB8-EF5C4BB4010F}"/>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438FBFC1-AFEA-F8BC-26CC-2497F8145708}"/>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AB37AAC6-51C2-61B4-B101-1A67C5977DD1}"/>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B335FCA9-6CA5-3F8C-413F-127B764F5D8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C42C617-A4C0-4CA8-0540-B77BAA51FE99}"/>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30633518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BA040C-9F36-0FB1-2125-4FDEB16CE21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E604C05-DF89-4474-C5C7-C36CBE90D81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5404D0D8-5DF6-0799-1A22-A4E50797B2BB}"/>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1026CF36-5EBA-73CA-6F37-B518ED7EE06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30CA577-C1A2-4E42-BC49-F6DD5B89F408}"/>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341550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8AE6F5-F8F4-5458-BF9D-5C4FAECD3241}"/>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F01A850A-448B-3F5E-84D3-D4914E8AC8C8}"/>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19452BD1-0128-F75C-9A4E-2EED7262C7B6}"/>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0435E4E-3FBF-C7C3-789E-685583B31C77}"/>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6" name="Θέση υποσέλιδου 5">
            <a:extLst>
              <a:ext uri="{FF2B5EF4-FFF2-40B4-BE49-F238E27FC236}">
                <a16:creationId xmlns:a16="http://schemas.microsoft.com/office/drawing/2014/main" id="{89CCEC02-5C9A-CC07-FF33-4D7B01A63C5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351117E-8AAF-D3F2-56AE-B462BA877879}"/>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3366647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367A03D-BDD9-9BD1-C0D2-E12A1D087FDF}"/>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B3E47C4-180B-57F2-6C83-CBF3FA6DFE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760C275B-2B2F-6710-41D1-F8A839F89093}"/>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FBD6F82D-2562-6A95-59F6-E69E705A23C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9786B304-4915-4EE4-4ACF-C1234F2A289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0519DEBC-187D-281E-1383-6BFF40400751}"/>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8" name="Θέση υποσέλιδου 7">
            <a:extLst>
              <a:ext uri="{FF2B5EF4-FFF2-40B4-BE49-F238E27FC236}">
                <a16:creationId xmlns:a16="http://schemas.microsoft.com/office/drawing/2014/main" id="{DD4314C2-9CDF-922F-C6B0-F381606AF64B}"/>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A333DF0F-F8CD-AFFE-859D-A28371748CE7}"/>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216080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B76076-1BA3-0A3A-D516-AC9AB7905F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EE73112D-7D13-076B-20DC-A84568DEA49B}"/>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4" name="Θέση υποσέλιδου 3">
            <a:extLst>
              <a:ext uri="{FF2B5EF4-FFF2-40B4-BE49-F238E27FC236}">
                <a16:creationId xmlns:a16="http://schemas.microsoft.com/office/drawing/2014/main" id="{0010EAED-9B20-A48A-7F60-B2E78AB8B3E2}"/>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F371F9D0-F79F-00F6-7682-804624FC82FC}"/>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256406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41F50F71-AE37-F170-9564-DF4353914DC5}"/>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3" name="Θέση υποσέλιδου 2">
            <a:extLst>
              <a:ext uri="{FF2B5EF4-FFF2-40B4-BE49-F238E27FC236}">
                <a16:creationId xmlns:a16="http://schemas.microsoft.com/office/drawing/2014/main" id="{4C125452-751F-B661-8F35-FBDA8A8CD3D7}"/>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53625090-A94D-D4CF-0759-93A33EA06B69}"/>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8658877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D0F231-8540-2DDA-97FB-9A114FA8CE7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7C88556A-76FA-9F67-7412-D1C24EEC4D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F23C1EF9-2586-017B-2DAE-C52146BB2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B280447-7DA1-50EB-1641-BD00121B6A54}"/>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6" name="Θέση υποσέλιδου 5">
            <a:extLst>
              <a:ext uri="{FF2B5EF4-FFF2-40B4-BE49-F238E27FC236}">
                <a16:creationId xmlns:a16="http://schemas.microsoft.com/office/drawing/2014/main" id="{81C8F33E-CB2E-E611-2373-4634AACEBBA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06672BF-5057-9E55-E692-517EEA75E683}"/>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868601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534D7A8-D189-586B-9F51-08F8B4454C8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9807A1FA-240C-D82E-AD8F-8B47C89B968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D633432F-88EA-36F6-4F7B-DB632652E8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674A7937-3D91-3911-F99A-814E5E43AFB7}"/>
              </a:ext>
            </a:extLst>
          </p:cNvPr>
          <p:cNvSpPr>
            <a:spLocks noGrp="1"/>
          </p:cNvSpPr>
          <p:nvPr>
            <p:ph type="dt" sz="half" idx="10"/>
          </p:nvPr>
        </p:nvSpPr>
        <p:spPr/>
        <p:txBody>
          <a:bodyPr/>
          <a:lstStyle/>
          <a:p>
            <a:fld id="{2A49EF34-A3AA-4343-A165-60EE9C4C6379}" type="datetimeFigureOut">
              <a:rPr lang="el-GR" smtClean="0"/>
              <a:t>13/2/2025</a:t>
            </a:fld>
            <a:endParaRPr lang="el-GR"/>
          </a:p>
        </p:txBody>
      </p:sp>
      <p:sp>
        <p:nvSpPr>
          <p:cNvPr id="6" name="Θέση υποσέλιδου 5">
            <a:extLst>
              <a:ext uri="{FF2B5EF4-FFF2-40B4-BE49-F238E27FC236}">
                <a16:creationId xmlns:a16="http://schemas.microsoft.com/office/drawing/2014/main" id="{5C99F36F-107C-79FA-776B-298CDC3D1B1A}"/>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60DDC78-C63B-5532-809A-593DD849F57F}"/>
              </a:ext>
            </a:extLst>
          </p:cNvPr>
          <p:cNvSpPr>
            <a:spLocks noGrp="1"/>
          </p:cNvSpPr>
          <p:nvPr>
            <p:ph type="sldNum" sz="quarter" idx="12"/>
          </p:nvPr>
        </p:nvSpPr>
        <p:spPr/>
        <p:txBody>
          <a:bodyPr/>
          <a:lstStyle/>
          <a:p>
            <a:fld id="{3134DA9C-6273-488C-B2E5-0CCB123AE820}" type="slidenum">
              <a:rPr lang="el-GR" smtClean="0"/>
              <a:t>‹#›</a:t>
            </a:fld>
            <a:endParaRPr lang="el-GR"/>
          </a:p>
        </p:txBody>
      </p:sp>
    </p:spTree>
    <p:extLst>
      <p:ext uri="{BB962C8B-B14F-4D97-AF65-F5344CB8AC3E}">
        <p14:creationId xmlns:p14="http://schemas.microsoft.com/office/powerpoint/2010/main" val="804936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4E96418E-7029-6936-812A-D5BB38B69BB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6A1AF0E-28C3-5E15-E021-467BD1A127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913FB01-7396-1232-DAEF-4876747A2D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49EF34-A3AA-4343-A165-60EE9C4C6379}" type="datetimeFigureOut">
              <a:rPr lang="el-GR" smtClean="0"/>
              <a:t>13/2/2025</a:t>
            </a:fld>
            <a:endParaRPr lang="el-GR"/>
          </a:p>
        </p:txBody>
      </p:sp>
      <p:sp>
        <p:nvSpPr>
          <p:cNvPr id="5" name="Θέση υποσέλιδου 4">
            <a:extLst>
              <a:ext uri="{FF2B5EF4-FFF2-40B4-BE49-F238E27FC236}">
                <a16:creationId xmlns:a16="http://schemas.microsoft.com/office/drawing/2014/main" id="{961A451D-F90D-6C7C-3A90-84EE80F008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6CB8A540-BDBC-CC6A-094D-F1C60AB513F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34DA9C-6273-488C-B2E5-0CCB123AE820}" type="slidenum">
              <a:rPr lang="el-GR" smtClean="0"/>
              <a:t>‹#›</a:t>
            </a:fld>
            <a:endParaRPr lang="el-GR"/>
          </a:p>
        </p:txBody>
      </p:sp>
    </p:spTree>
    <p:extLst>
      <p:ext uri="{BB962C8B-B14F-4D97-AF65-F5344CB8AC3E}">
        <p14:creationId xmlns:p14="http://schemas.microsoft.com/office/powerpoint/2010/main" val="22589567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6FA7765-F55D-7E3F-D131-2F210363D8D2}"/>
              </a:ext>
            </a:extLst>
          </p:cNvPr>
          <p:cNvSpPr>
            <a:spLocks noGrp="1"/>
          </p:cNvSpPr>
          <p:nvPr>
            <p:ph type="ctrTitle"/>
          </p:nvPr>
        </p:nvSpPr>
        <p:spPr/>
        <p:txBody>
          <a:bodyPr>
            <a:normAutofit fontScale="90000"/>
          </a:bodyPr>
          <a:lstStyle/>
          <a:p>
            <a:br>
              <a:rPr lang="el-GR" sz="3200" dirty="0"/>
            </a:br>
            <a:r>
              <a:rPr lang="el-GR" sz="3200" b="1" dirty="0"/>
              <a:t>Η κβαντική Διεμπλοκή</a:t>
            </a:r>
            <a:br>
              <a:rPr lang="el-GR" sz="3200" b="1" dirty="0"/>
            </a:br>
            <a:br>
              <a:rPr lang="el-GR" sz="3200" dirty="0"/>
            </a:br>
            <a:r>
              <a:rPr lang="el-GR" sz="3200" dirty="0"/>
              <a:t> (</a:t>
            </a:r>
            <a:r>
              <a:rPr lang="en-US" sz="3200" dirty="0"/>
              <a:t>quantum entanglement) </a:t>
            </a:r>
            <a:br>
              <a:rPr lang="el-GR" sz="3200" dirty="0"/>
            </a:br>
            <a:r>
              <a:rPr lang="el-GR" sz="3200" b="1" dirty="0"/>
              <a:t>Μελέτη περίπτωσης</a:t>
            </a:r>
            <a:br>
              <a:rPr lang="el-GR" sz="3200" dirty="0"/>
            </a:br>
            <a:endParaRPr lang="el-GR" sz="3200" dirty="0"/>
          </a:p>
        </p:txBody>
      </p:sp>
      <p:sp>
        <p:nvSpPr>
          <p:cNvPr id="3" name="Υπότιτλος 2">
            <a:extLst>
              <a:ext uri="{FF2B5EF4-FFF2-40B4-BE49-F238E27FC236}">
                <a16:creationId xmlns:a16="http://schemas.microsoft.com/office/drawing/2014/main" id="{BD3441FC-F887-9FC3-F813-570F7780C6D1}"/>
              </a:ext>
            </a:extLst>
          </p:cNvPr>
          <p:cNvSpPr>
            <a:spLocks noGrp="1"/>
          </p:cNvSpPr>
          <p:nvPr>
            <p:ph type="subTitle" idx="1"/>
          </p:nvPr>
        </p:nvSpPr>
        <p:spPr/>
        <p:txBody>
          <a:bodyPr/>
          <a:lstStyle/>
          <a:p>
            <a:r>
              <a:rPr lang="el-GR" dirty="0" err="1"/>
              <a:t>Διδασκων</a:t>
            </a:r>
            <a:r>
              <a:rPr lang="el-GR" dirty="0"/>
              <a:t>: Δρ Ευθύμιος Παππάς </a:t>
            </a:r>
          </a:p>
          <a:p>
            <a:r>
              <a:rPr lang="el-GR" dirty="0"/>
              <a:t>Διάλεξη εαρινό εξάμηνο Η’ 2025</a:t>
            </a:r>
          </a:p>
        </p:txBody>
      </p:sp>
    </p:spTree>
    <p:extLst>
      <p:ext uri="{BB962C8B-B14F-4D97-AF65-F5344CB8AC3E}">
        <p14:creationId xmlns:p14="http://schemas.microsoft.com/office/powerpoint/2010/main" val="2757934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7AECCD-9087-3E09-798E-CB5AAFAD6B3E}"/>
              </a:ext>
            </a:extLst>
          </p:cNvPr>
          <p:cNvSpPr>
            <a:spLocks noGrp="1"/>
          </p:cNvSpPr>
          <p:nvPr>
            <p:ph type="title"/>
          </p:nvPr>
        </p:nvSpPr>
        <p:spPr/>
        <p:txBody>
          <a:bodyPr>
            <a:normAutofit/>
          </a:bodyPr>
          <a:lstStyle/>
          <a:p>
            <a:pPr algn="ctr"/>
            <a:r>
              <a:rPr lang="el-GR" sz="3200" b="1" dirty="0"/>
              <a:t>10</a:t>
            </a:r>
            <a:br>
              <a:rPr lang="el-GR" sz="3200" b="1" dirty="0"/>
            </a:br>
            <a:r>
              <a:rPr lang="el-GR" sz="3200" b="1" dirty="0"/>
              <a:t>Βιβλιογραφία συνέχεια </a:t>
            </a:r>
          </a:p>
        </p:txBody>
      </p:sp>
      <p:sp>
        <p:nvSpPr>
          <p:cNvPr id="3" name="Θέση περιεχομένου 2">
            <a:extLst>
              <a:ext uri="{FF2B5EF4-FFF2-40B4-BE49-F238E27FC236}">
                <a16:creationId xmlns:a16="http://schemas.microsoft.com/office/drawing/2014/main" id="{AB204702-EC74-E4C5-AB52-97DA3A7B5A43}"/>
              </a:ext>
            </a:extLst>
          </p:cNvPr>
          <p:cNvSpPr>
            <a:spLocks noGrp="1"/>
          </p:cNvSpPr>
          <p:nvPr>
            <p:ph idx="1"/>
          </p:nvPr>
        </p:nvSpPr>
        <p:spPr/>
        <p:txBody>
          <a:bodyPr/>
          <a:lstStyle/>
          <a:p>
            <a:r>
              <a:rPr lang="el-GR" b="1" dirty="0"/>
              <a:t>2. Παπαθεοδώρου, Σ. (2021). “Κβαντική Βιολογία”. </a:t>
            </a:r>
            <a:r>
              <a:rPr lang="el-GR" dirty="0"/>
              <a:t>Διπλωματική εργασία, Πανεπιστήμιο Δυτικής Αττικής. Η μελέτη αυτή διερευνά τις κβαντικές διεργασίες σε βιολογικά συστήματα, όπως η κβαντική διεμπλοκή, και τις πιθανές εφαρμογές τους στην ιατρική, συμπεριλαμβανομένης της φωτοσύνθεσης και της </a:t>
            </a:r>
            <a:r>
              <a:rPr lang="el-GR" dirty="0" err="1"/>
              <a:t>ενζυμικής</a:t>
            </a:r>
            <a:r>
              <a:rPr lang="el-GR" dirty="0"/>
              <a:t> κατάλυσης. </a:t>
            </a:r>
          </a:p>
          <a:p>
            <a:r>
              <a:rPr lang="el-GR" b="1" dirty="0"/>
              <a:t>3. “Κβαντική διεμπλοκή”. </a:t>
            </a:r>
            <a:r>
              <a:rPr lang="el-GR" b="1" dirty="0" err="1"/>
              <a:t>Βικιπαίδεια</a:t>
            </a:r>
            <a:r>
              <a:rPr lang="el-GR" b="1" dirty="0"/>
              <a:t>. </a:t>
            </a:r>
            <a:r>
              <a:rPr lang="el-GR" dirty="0"/>
              <a:t>Το λήμμα αυτό παρέχει μια γενική επισκόπηση του φαινομένου της κβαντικής διεμπλοκής, περιγράφοντας τις βασικές αρχές και τις εφαρμογές της, συμπεριλαμβανομένων των πιθανών ιατρικών χρήσεων. </a:t>
            </a:r>
          </a:p>
        </p:txBody>
      </p:sp>
    </p:spTree>
    <p:extLst>
      <p:ext uri="{BB962C8B-B14F-4D97-AF65-F5344CB8AC3E}">
        <p14:creationId xmlns:p14="http://schemas.microsoft.com/office/powerpoint/2010/main" val="2808217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CCBDB93-6BD2-80B3-A5F4-5C313C9A884F}"/>
              </a:ext>
            </a:extLst>
          </p:cNvPr>
          <p:cNvSpPr>
            <a:spLocks noGrp="1"/>
          </p:cNvSpPr>
          <p:nvPr>
            <p:ph type="title"/>
          </p:nvPr>
        </p:nvSpPr>
        <p:spPr/>
        <p:txBody>
          <a:bodyPr>
            <a:normAutofit/>
          </a:bodyPr>
          <a:lstStyle/>
          <a:p>
            <a:pPr algn="ctr"/>
            <a:r>
              <a:rPr lang="el-GR" sz="3200" b="1"/>
              <a:t>11</a:t>
            </a:r>
            <a:br>
              <a:rPr lang="el-GR" sz="3200" b="1"/>
            </a:br>
            <a:r>
              <a:rPr lang="el-GR" sz="3200" b="1"/>
              <a:t>Συμπερασματικά </a:t>
            </a:r>
            <a:endParaRPr lang="el-GR" sz="3200" b="1" dirty="0"/>
          </a:p>
        </p:txBody>
      </p:sp>
      <p:sp>
        <p:nvSpPr>
          <p:cNvPr id="3" name="Θέση περιεχομένου 2">
            <a:extLst>
              <a:ext uri="{FF2B5EF4-FFF2-40B4-BE49-F238E27FC236}">
                <a16:creationId xmlns:a16="http://schemas.microsoft.com/office/drawing/2014/main" id="{4830BF2F-4C59-0817-38E9-09A768F74E2B}"/>
              </a:ext>
            </a:extLst>
          </p:cNvPr>
          <p:cNvSpPr>
            <a:spLocks noGrp="1"/>
          </p:cNvSpPr>
          <p:nvPr>
            <p:ph idx="1"/>
          </p:nvPr>
        </p:nvSpPr>
        <p:spPr/>
        <p:txBody>
          <a:bodyPr>
            <a:normAutofit/>
          </a:bodyPr>
          <a:lstStyle/>
          <a:p>
            <a:r>
              <a:rPr lang="el-GR" b="1" dirty="0"/>
              <a:t>Επιπλέον,</a:t>
            </a:r>
            <a:r>
              <a:rPr lang="el-GR" dirty="0"/>
              <a:t> η διδακτορική διατριβή με τίτλο “Θεωρία κβαντικής διεμπλοκής και οι εφαρμογές της στη Γκαουσιανή κβαντική πληροφορία” εξετάζει τη θεωρία της κβαντικής διεμπλοκής και τις εφαρμογές της, οι οποίες μπορεί να έχουν επιπτώσεις σε προηγμένες ιατρικές τεχνολογίες. </a:t>
            </a:r>
          </a:p>
          <a:p>
            <a:pPr marL="0" indent="0">
              <a:buNone/>
            </a:pPr>
            <a:r>
              <a:rPr lang="el-GR" dirty="0"/>
              <a:t>   </a:t>
            </a:r>
            <a:r>
              <a:rPr lang="el-GR" b="1" dirty="0"/>
              <a:t>Παρόλο που </a:t>
            </a:r>
            <a:r>
              <a:rPr lang="el-GR" dirty="0"/>
              <a:t>η έρευνα για τις άμεσες ιατρικές εφαρμογές της   κβαντικής διεμπλοκής βρίσκεται σε πρώιμο στάδιο, οι παραπάνω πηγές προσφέρουν μια καλή βάση για την κατανόηση του φαινομένου και των δυνητικών του εφαρμογών στην ιατρική.</a:t>
            </a:r>
          </a:p>
        </p:txBody>
      </p:sp>
    </p:spTree>
    <p:extLst>
      <p:ext uri="{BB962C8B-B14F-4D97-AF65-F5344CB8AC3E}">
        <p14:creationId xmlns:p14="http://schemas.microsoft.com/office/powerpoint/2010/main" val="2203738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496FF93-4821-00E6-52D8-8337C139AEE0}"/>
              </a:ext>
            </a:extLst>
          </p:cNvPr>
          <p:cNvSpPr>
            <a:spLocks noGrp="1"/>
          </p:cNvSpPr>
          <p:nvPr>
            <p:ph type="title"/>
          </p:nvPr>
        </p:nvSpPr>
        <p:spPr/>
        <p:txBody>
          <a:bodyPr>
            <a:normAutofit/>
          </a:bodyPr>
          <a:lstStyle/>
          <a:p>
            <a:pPr algn="ctr"/>
            <a:r>
              <a:rPr lang="el-GR" sz="3200" b="1" dirty="0"/>
              <a:t>2</a:t>
            </a:r>
            <a:br>
              <a:rPr lang="el-GR" sz="3200" b="1" dirty="0"/>
            </a:br>
            <a:r>
              <a:rPr lang="el-GR" sz="3200" b="1" dirty="0"/>
              <a:t>Μελέτη περίπτωσης</a:t>
            </a:r>
          </a:p>
        </p:txBody>
      </p:sp>
      <p:sp>
        <p:nvSpPr>
          <p:cNvPr id="3" name="Θέση περιεχομένου 2">
            <a:extLst>
              <a:ext uri="{FF2B5EF4-FFF2-40B4-BE49-F238E27FC236}">
                <a16:creationId xmlns:a16="http://schemas.microsoft.com/office/drawing/2014/main" id="{10331907-F5EC-F02D-0EF9-A888008C5F01}"/>
              </a:ext>
            </a:extLst>
          </p:cNvPr>
          <p:cNvSpPr>
            <a:spLocks noGrp="1"/>
          </p:cNvSpPr>
          <p:nvPr>
            <p:ph idx="1"/>
          </p:nvPr>
        </p:nvSpPr>
        <p:spPr/>
        <p:txBody>
          <a:bodyPr/>
          <a:lstStyle/>
          <a:p>
            <a:r>
              <a:rPr lang="el-GR" dirty="0"/>
              <a:t>Η κβαντική διεμπλοκή (quantum entanglement) ανοίγει ενδιαφέροντες δρόμους για πιθανές ιατρικές εφαρμογές, αν και η χρήση της στον τομέα της ιατρικής είναι ακόμη στα αρχικά της στάδια. </a:t>
            </a:r>
          </a:p>
          <a:p>
            <a:r>
              <a:rPr lang="el-GR" dirty="0"/>
              <a:t>Η έρευνα επικεντρώνεται κυρίως σε τρεις βασικούς τομείς: </a:t>
            </a:r>
            <a:r>
              <a:rPr lang="el-GR" b="1" dirty="0"/>
              <a:t>διάγνωση,</a:t>
            </a:r>
            <a:r>
              <a:rPr lang="el-GR" dirty="0"/>
              <a:t> </a:t>
            </a:r>
            <a:r>
              <a:rPr lang="el-GR" b="1" dirty="0"/>
              <a:t>θεραπεία</a:t>
            </a:r>
            <a:r>
              <a:rPr lang="el-GR" dirty="0"/>
              <a:t> και </a:t>
            </a:r>
            <a:r>
              <a:rPr lang="el-GR" b="1" dirty="0"/>
              <a:t>ιατρική απεικόνιση</a:t>
            </a:r>
            <a:r>
              <a:rPr lang="el-GR" dirty="0"/>
              <a:t>, με έμφαση στην κατανόηση των φαινομένων σε νανοκλίμακα και την εφαρμογή τους στη βιολογία και τη νευροεπιστήμη.</a:t>
            </a:r>
          </a:p>
        </p:txBody>
      </p:sp>
    </p:spTree>
    <p:extLst>
      <p:ext uri="{BB962C8B-B14F-4D97-AF65-F5344CB8AC3E}">
        <p14:creationId xmlns:p14="http://schemas.microsoft.com/office/powerpoint/2010/main" val="183332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31A3CB-BFE1-1491-D8F0-3E323E61F1E2}"/>
              </a:ext>
            </a:extLst>
          </p:cNvPr>
          <p:cNvSpPr>
            <a:spLocks noGrp="1"/>
          </p:cNvSpPr>
          <p:nvPr>
            <p:ph type="title"/>
          </p:nvPr>
        </p:nvSpPr>
        <p:spPr/>
        <p:txBody>
          <a:bodyPr>
            <a:normAutofit fontScale="90000"/>
          </a:bodyPr>
          <a:lstStyle/>
          <a:p>
            <a:pPr algn="ctr"/>
            <a:br>
              <a:rPr lang="el-GR" sz="3200" b="1" dirty="0"/>
            </a:br>
            <a:r>
              <a:rPr lang="el-GR" sz="3200" b="1" dirty="0"/>
              <a:t>3</a:t>
            </a:r>
            <a:br>
              <a:rPr lang="el-GR" sz="3200" b="1" dirty="0"/>
            </a:br>
            <a:r>
              <a:rPr lang="el-GR" sz="3200" b="1" dirty="0"/>
              <a:t>1. Κβαντική Ιατρική: Εφαρμογές στη Διάγνωση και Θεραπεία</a:t>
            </a:r>
            <a:br>
              <a:rPr lang="el-GR" sz="3200" b="1" dirty="0"/>
            </a:br>
            <a:r>
              <a:rPr lang="el-GR" sz="3200" b="1" dirty="0"/>
              <a:t>Ανίχνευση και διάγνωση σε μοριακό επίπεδο</a:t>
            </a:r>
            <a:br>
              <a:rPr lang="el-GR" sz="3200" b="1" dirty="0"/>
            </a:br>
            <a:endParaRPr lang="el-GR" sz="3200" b="1" dirty="0"/>
          </a:p>
        </p:txBody>
      </p:sp>
      <p:sp>
        <p:nvSpPr>
          <p:cNvPr id="3" name="Θέση περιεχομένου 2">
            <a:extLst>
              <a:ext uri="{FF2B5EF4-FFF2-40B4-BE49-F238E27FC236}">
                <a16:creationId xmlns:a16="http://schemas.microsoft.com/office/drawing/2014/main" id="{E360194B-D9D7-692F-3DF7-7B02F63C72D9}"/>
              </a:ext>
            </a:extLst>
          </p:cNvPr>
          <p:cNvSpPr>
            <a:spLocks noGrp="1"/>
          </p:cNvSpPr>
          <p:nvPr>
            <p:ph idx="1"/>
          </p:nvPr>
        </p:nvSpPr>
        <p:spPr/>
        <p:txBody>
          <a:bodyPr>
            <a:normAutofit/>
          </a:bodyPr>
          <a:lstStyle/>
          <a:p>
            <a:pPr marL="0" indent="0">
              <a:buNone/>
            </a:pPr>
            <a:r>
              <a:rPr lang="el-GR" b="1" dirty="0"/>
              <a:t>Η κβαντική διεμπλοκή </a:t>
            </a:r>
            <a:r>
              <a:rPr lang="el-GR" dirty="0"/>
              <a:t>μπορεί να βελτιώσει την ακρίβεια στη διάγνωση μέσω τεχνικών όπως:</a:t>
            </a:r>
          </a:p>
          <a:p>
            <a:pPr marL="0" indent="0">
              <a:buNone/>
            </a:pPr>
            <a:r>
              <a:rPr lang="el-GR" b="1" dirty="0"/>
              <a:t>1.Απεικόνιση υψηλής ακρίβειας: </a:t>
            </a:r>
            <a:r>
              <a:rPr lang="el-GR" dirty="0"/>
              <a:t>Οι κβαντικά διεμπλεκόμενοι φωτονικοί αισθητήρες μπορούν να ανιχνεύσουν πολύ μικρές αλλαγές στη βιολογική ύλη, όπως η παρουσία καρκινικών κυττάρων σε αρχικά στάδια.</a:t>
            </a:r>
          </a:p>
          <a:p>
            <a:pPr marL="0" indent="0">
              <a:buNone/>
            </a:pPr>
            <a:r>
              <a:rPr lang="el-GR" b="1" dirty="0"/>
              <a:t>2.Κβαντική βιομαγνητική ανίχνευση: </a:t>
            </a:r>
            <a:r>
              <a:rPr lang="el-GR" dirty="0"/>
              <a:t>Μέθοδοι που βασίζονται στη διεμπλοκή χρησιμοποιούνται για τη μέτρηση μαγνητικών πεδίων που παράγονται από τον εγκέφαλο ή την καρδιά, προσφέροντας νέους τρόπους για τη μελέτη της νευρολογίας ή της καρδιολογίας.</a:t>
            </a:r>
          </a:p>
        </p:txBody>
      </p:sp>
    </p:spTree>
    <p:extLst>
      <p:ext uri="{BB962C8B-B14F-4D97-AF65-F5344CB8AC3E}">
        <p14:creationId xmlns:p14="http://schemas.microsoft.com/office/powerpoint/2010/main" val="383287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FEB6527-C2AC-7A78-7F82-17732A7E9886}"/>
              </a:ext>
            </a:extLst>
          </p:cNvPr>
          <p:cNvSpPr>
            <a:spLocks noGrp="1"/>
          </p:cNvSpPr>
          <p:nvPr>
            <p:ph type="title"/>
          </p:nvPr>
        </p:nvSpPr>
        <p:spPr/>
        <p:txBody>
          <a:bodyPr>
            <a:normAutofit/>
          </a:bodyPr>
          <a:lstStyle/>
          <a:p>
            <a:pPr algn="ctr"/>
            <a:r>
              <a:rPr lang="el-GR" sz="3200" b="1" dirty="0"/>
              <a:t>4</a:t>
            </a:r>
            <a:br>
              <a:rPr lang="el-GR" sz="3200" b="1" dirty="0"/>
            </a:br>
            <a:r>
              <a:rPr lang="el-GR" sz="3200" b="1" dirty="0"/>
              <a:t>2. Κβαντική Βιολογία και Κυτταρικές Θεραπείες</a:t>
            </a:r>
          </a:p>
        </p:txBody>
      </p:sp>
      <p:sp>
        <p:nvSpPr>
          <p:cNvPr id="3" name="Θέση περιεχομένου 2">
            <a:extLst>
              <a:ext uri="{FF2B5EF4-FFF2-40B4-BE49-F238E27FC236}">
                <a16:creationId xmlns:a16="http://schemas.microsoft.com/office/drawing/2014/main" id="{8316F272-695F-394D-E401-75BA01388546}"/>
              </a:ext>
            </a:extLst>
          </p:cNvPr>
          <p:cNvSpPr>
            <a:spLocks noGrp="1"/>
          </p:cNvSpPr>
          <p:nvPr>
            <p:ph idx="1"/>
          </p:nvPr>
        </p:nvSpPr>
        <p:spPr/>
        <p:txBody>
          <a:bodyPr>
            <a:normAutofit/>
          </a:bodyPr>
          <a:lstStyle/>
          <a:p>
            <a:r>
              <a:rPr lang="el-GR" dirty="0"/>
              <a:t>Η κβαντική διεμπλοκή μπορεί να επηρεάσει τις διαδικασίες σε κυτταρικό επίπεδο:</a:t>
            </a:r>
          </a:p>
          <a:p>
            <a:pPr marL="0" indent="0">
              <a:buNone/>
            </a:pPr>
            <a:r>
              <a:rPr lang="el-GR" b="1" dirty="0"/>
              <a:t>1.Βελτιστοποίηση φαρμακευτικών θεραπειών: </a:t>
            </a:r>
            <a:r>
              <a:rPr lang="el-GR" dirty="0"/>
              <a:t>Με τη χρήση κβαντικών προσομοιώσεων, μπορεί να αναλυθεί πώς τα μόρια φαρμάκων αλληλοεπιδρούν με τα κύτταρα. Αυτό οδηγεί σε πιο στοχευμένες και αποτελεσματικές θεραπείες.</a:t>
            </a:r>
          </a:p>
          <a:p>
            <a:pPr marL="0" indent="0">
              <a:buNone/>
            </a:pPr>
            <a:r>
              <a:rPr lang="el-GR" b="1" dirty="0"/>
              <a:t>2. Αναγέννηση ιστών: </a:t>
            </a:r>
            <a:r>
              <a:rPr lang="el-GR" dirty="0"/>
              <a:t>Υπάρχουν θεωρίες ότι η διεμπλοκή μπορεί να επηρεάσει θετικά την επικοινωνία μεταξύ κυττάρων, προάγοντας την αναγέννηση ιστών ή την επισκευή βλαβών στο DNA.</a:t>
            </a:r>
          </a:p>
        </p:txBody>
      </p:sp>
    </p:spTree>
    <p:extLst>
      <p:ext uri="{BB962C8B-B14F-4D97-AF65-F5344CB8AC3E}">
        <p14:creationId xmlns:p14="http://schemas.microsoft.com/office/powerpoint/2010/main" val="3606840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1DA61DE-F32A-CDE4-139A-FAB631E2B012}"/>
              </a:ext>
            </a:extLst>
          </p:cNvPr>
          <p:cNvSpPr>
            <a:spLocks noGrp="1"/>
          </p:cNvSpPr>
          <p:nvPr>
            <p:ph type="title"/>
          </p:nvPr>
        </p:nvSpPr>
        <p:spPr/>
        <p:txBody>
          <a:bodyPr>
            <a:normAutofit/>
          </a:bodyPr>
          <a:lstStyle/>
          <a:p>
            <a:pPr algn="ctr"/>
            <a:r>
              <a:rPr lang="el-GR" sz="3200" b="1" dirty="0"/>
              <a:t>5</a:t>
            </a:r>
            <a:br>
              <a:rPr lang="el-GR" sz="3200" b="1" dirty="0"/>
            </a:br>
            <a:r>
              <a:rPr lang="el-GR" sz="3200" b="1" dirty="0"/>
              <a:t>3. Κβαντική Νευροεπιστήμη</a:t>
            </a:r>
          </a:p>
        </p:txBody>
      </p:sp>
      <p:sp>
        <p:nvSpPr>
          <p:cNvPr id="3" name="Θέση περιεχομένου 2">
            <a:extLst>
              <a:ext uri="{FF2B5EF4-FFF2-40B4-BE49-F238E27FC236}">
                <a16:creationId xmlns:a16="http://schemas.microsoft.com/office/drawing/2014/main" id="{6CC455DD-CE48-205E-12E3-6E8AACE8876E}"/>
              </a:ext>
            </a:extLst>
          </p:cNvPr>
          <p:cNvSpPr>
            <a:spLocks noGrp="1"/>
          </p:cNvSpPr>
          <p:nvPr>
            <p:ph idx="1"/>
          </p:nvPr>
        </p:nvSpPr>
        <p:spPr>
          <a:xfrm>
            <a:off x="838200" y="1307939"/>
            <a:ext cx="10515600" cy="5184936"/>
          </a:xfrm>
        </p:spPr>
        <p:txBody>
          <a:bodyPr>
            <a:normAutofit/>
          </a:bodyPr>
          <a:lstStyle/>
          <a:p>
            <a:endParaRPr lang="el-GR" dirty="0"/>
          </a:p>
          <a:p>
            <a:r>
              <a:rPr lang="el-GR" dirty="0"/>
              <a:t>Η ιδέα ότι οι κβαντικές διαδικασίες επηρεάζουν τη λειτουργία του εγκεφάλου έχει προσελκύσει το ενδιαφέρον:</a:t>
            </a:r>
          </a:p>
          <a:p>
            <a:pPr marL="0" indent="0">
              <a:buNone/>
            </a:pPr>
            <a:r>
              <a:rPr lang="el-GR" b="1" dirty="0"/>
              <a:t>1.Νευρωνική διεμπλοκή: </a:t>
            </a:r>
            <a:r>
              <a:rPr lang="el-GR" dirty="0"/>
              <a:t>Εξετάζεται η πιθανότητα ότι οι συνδέσεις μεταξύ των νευρώνων μπορεί να επηρεάζονται από κβαντικές αλληλεπιδράσεις. Αυτό θα μπορούσε να οδηγήσει σε νέες θεραπείες για νευροεκφυλιστικές ασθένειες όπως το Αλτσχάιμερ και το Πάρκινσον.</a:t>
            </a:r>
          </a:p>
          <a:p>
            <a:pPr marL="0" indent="0">
              <a:buNone/>
            </a:pPr>
            <a:r>
              <a:rPr lang="el-GR" b="1" dirty="0"/>
              <a:t>2.Ψυχιατρικές εφαρμογές: </a:t>
            </a:r>
            <a:r>
              <a:rPr lang="el-GR" dirty="0"/>
              <a:t>Μελέτες επικεντρώνονται στον ρόλο της κβαντικής διεμπλοκής στην κατανόηση της συνείδησης και της ψυχικής υγείας, με στόχο την ανάπτυξη πιο προηγμένων ψυχοθεραπευτικών μεθόδων.</a:t>
            </a:r>
          </a:p>
        </p:txBody>
      </p:sp>
    </p:spTree>
    <p:extLst>
      <p:ext uri="{BB962C8B-B14F-4D97-AF65-F5344CB8AC3E}">
        <p14:creationId xmlns:p14="http://schemas.microsoft.com/office/powerpoint/2010/main" val="3072873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F47FA61-596B-2C57-DF29-D473A1300FC9}"/>
              </a:ext>
            </a:extLst>
          </p:cNvPr>
          <p:cNvSpPr>
            <a:spLocks noGrp="1"/>
          </p:cNvSpPr>
          <p:nvPr>
            <p:ph type="title"/>
          </p:nvPr>
        </p:nvSpPr>
        <p:spPr/>
        <p:txBody>
          <a:bodyPr>
            <a:normAutofit/>
          </a:bodyPr>
          <a:lstStyle/>
          <a:p>
            <a:pPr algn="ctr"/>
            <a:r>
              <a:rPr lang="el-GR" sz="3200" b="1" dirty="0"/>
              <a:t>6</a:t>
            </a:r>
            <a:br>
              <a:rPr lang="el-GR" sz="3200" b="1" dirty="0"/>
            </a:br>
            <a:r>
              <a:rPr lang="el-GR" sz="3200" b="1" dirty="0"/>
              <a:t>4. Θεραπεία μέσω Κβαντικής Τηλεμεταφοράς Πληροφορίας</a:t>
            </a:r>
          </a:p>
        </p:txBody>
      </p:sp>
      <p:sp>
        <p:nvSpPr>
          <p:cNvPr id="3" name="Θέση περιεχομένου 2">
            <a:extLst>
              <a:ext uri="{FF2B5EF4-FFF2-40B4-BE49-F238E27FC236}">
                <a16:creationId xmlns:a16="http://schemas.microsoft.com/office/drawing/2014/main" id="{9AB4F766-5940-B591-117C-02BF2E8546D5}"/>
              </a:ext>
            </a:extLst>
          </p:cNvPr>
          <p:cNvSpPr>
            <a:spLocks noGrp="1"/>
          </p:cNvSpPr>
          <p:nvPr>
            <p:ph idx="1"/>
          </p:nvPr>
        </p:nvSpPr>
        <p:spPr/>
        <p:txBody>
          <a:bodyPr>
            <a:normAutofit/>
          </a:bodyPr>
          <a:lstStyle/>
          <a:p>
            <a:r>
              <a:rPr lang="el-GR" b="1" dirty="0"/>
              <a:t>Η κβαντική τηλεμεταφορά, βασισμένη στη διεμπλοκή, μπορεί να εφαρμοστεί για:</a:t>
            </a:r>
          </a:p>
          <a:p>
            <a:pPr marL="0" indent="0">
              <a:buNone/>
            </a:pPr>
            <a:r>
              <a:rPr lang="el-GR" b="1" dirty="0"/>
              <a:t>1. Μεταφορά βιολογικής πληροφορίας: </a:t>
            </a:r>
            <a:r>
              <a:rPr lang="el-GR" dirty="0"/>
              <a:t>Στο μέλλον, η πληροφορία που αφορά την κατάσταση ενός κυττάρου ή ενός οργάνου μπορεί να μεταφερθεί για την εξ αποστάσεως διάγνωση ή θεραπεία.</a:t>
            </a:r>
          </a:p>
          <a:p>
            <a:endParaRPr lang="el-GR" dirty="0"/>
          </a:p>
          <a:p>
            <a:pPr marL="0" indent="0">
              <a:buNone/>
            </a:pPr>
            <a:r>
              <a:rPr lang="el-GR" b="1" dirty="0"/>
              <a:t>2. Νανοσυσκευές και νανορομπότ: </a:t>
            </a:r>
            <a:r>
              <a:rPr lang="el-GR" dirty="0"/>
              <a:t>Τα κβαντικά διεμπλεκόμενα νανοσωματίδια μπορούν να χρησιμοποιηθούν για τη στόχευση συγκεκριμένων κυττάρων, όπως τα καρκινικά, με ακρίβεια νανοκλίμακας.</a:t>
            </a:r>
          </a:p>
        </p:txBody>
      </p:sp>
    </p:spTree>
    <p:extLst>
      <p:ext uri="{BB962C8B-B14F-4D97-AF65-F5344CB8AC3E}">
        <p14:creationId xmlns:p14="http://schemas.microsoft.com/office/powerpoint/2010/main" val="15919416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58D3A8-AA26-78C1-791F-2BCBE8A7B786}"/>
              </a:ext>
            </a:extLst>
          </p:cNvPr>
          <p:cNvSpPr>
            <a:spLocks noGrp="1"/>
          </p:cNvSpPr>
          <p:nvPr>
            <p:ph type="title"/>
          </p:nvPr>
        </p:nvSpPr>
        <p:spPr/>
        <p:txBody>
          <a:bodyPr>
            <a:normAutofit/>
          </a:bodyPr>
          <a:lstStyle/>
          <a:p>
            <a:pPr algn="ctr"/>
            <a:r>
              <a:rPr lang="el-GR" sz="3200" b="1" dirty="0"/>
              <a:t>7</a:t>
            </a:r>
            <a:br>
              <a:rPr lang="el-GR" sz="3200" b="1" dirty="0"/>
            </a:br>
            <a:r>
              <a:rPr lang="el-GR" sz="3200" b="1" dirty="0"/>
              <a:t>5. Απεικόνιση και Βιοαισθητήρες</a:t>
            </a:r>
          </a:p>
        </p:txBody>
      </p:sp>
      <p:sp>
        <p:nvSpPr>
          <p:cNvPr id="3" name="Θέση περιεχομένου 2">
            <a:extLst>
              <a:ext uri="{FF2B5EF4-FFF2-40B4-BE49-F238E27FC236}">
                <a16:creationId xmlns:a16="http://schemas.microsoft.com/office/drawing/2014/main" id="{25597461-2002-C03C-D7E2-1ED5A0985BD6}"/>
              </a:ext>
            </a:extLst>
          </p:cNvPr>
          <p:cNvSpPr>
            <a:spLocks noGrp="1"/>
          </p:cNvSpPr>
          <p:nvPr>
            <p:ph idx="1"/>
          </p:nvPr>
        </p:nvSpPr>
        <p:spPr/>
        <p:txBody>
          <a:bodyPr>
            <a:normAutofit lnSpcReduction="10000"/>
          </a:bodyPr>
          <a:lstStyle/>
          <a:p>
            <a:r>
              <a:rPr lang="el-GR" b="1" dirty="0"/>
              <a:t>Η χρήση διεμπλοκής σε συστήματα κβαντικής απεικόνισης μπορεί να βελτιώσει σημαντικά τις τεχνολογίες όπως:</a:t>
            </a:r>
          </a:p>
          <a:p>
            <a:pPr marL="0" indent="0">
              <a:buNone/>
            </a:pPr>
            <a:r>
              <a:rPr lang="el-GR" b="1" dirty="0"/>
              <a:t>1.Μαγνητική Τομογραφία (MRI): </a:t>
            </a:r>
            <a:r>
              <a:rPr lang="el-GR" dirty="0"/>
              <a:t>Η κβαντική διεμπλοκή μπορεί να</a:t>
            </a:r>
          </a:p>
          <a:p>
            <a:pPr marL="0" indent="0">
              <a:buNone/>
            </a:pPr>
            <a:r>
              <a:rPr lang="el-GR" dirty="0"/>
              <a:t> αυξήσει την ευαισθησία της απεικόνισης και να μειώσει την ανάγκη</a:t>
            </a:r>
          </a:p>
          <a:p>
            <a:pPr marL="0" indent="0">
              <a:buNone/>
            </a:pPr>
            <a:r>
              <a:rPr lang="el-GR" dirty="0"/>
              <a:t> για ραδιενεργές ουσίες.</a:t>
            </a:r>
          </a:p>
          <a:p>
            <a:pPr marL="0" indent="0">
              <a:buNone/>
            </a:pPr>
            <a:endParaRPr lang="el-GR" dirty="0"/>
          </a:p>
          <a:p>
            <a:pPr marL="0" indent="0">
              <a:buNone/>
            </a:pPr>
            <a:r>
              <a:rPr lang="el-GR" b="1" dirty="0"/>
              <a:t>2. Βιοαισθητήρες διεμπλοκής: </a:t>
            </a:r>
            <a:r>
              <a:rPr lang="el-GR" dirty="0"/>
              <a:t>Χρησιμοποιούνται για τη μέτρηση</a:t>
            </a:r>
          </a:p>
          <a:p>
            <a:pPr marL="0" indent="0">
              <a:buNone/>
            </a:pPr>
            <a:r>
              <a:rPr lang="el-GR" dirty="0"/>
              <a:t> ζωτικών δεικτών στο αίμα ή σε άλλα βιολογικά υγρά σε πραγματικό</a:t>
            </a:r>
          </a:p>
          <a:p>
            <a:pPr marL="0" indent="0">
              <a:buNone/>
            </a:pPr>
            <a:r>
              <a:rPr lang="el-GR" dirty="0"/>
              <a:t> χρόνο.</a:t>
            </a:r>
          </a:p>
        </p:txBody>
      </p:sp>
    </p:spTree>
    <p:extLst>
      <p:ext uri="{BB962C8B-B14F-4D97-AF65-F5344CB8AC3E}">
        <p14:creationId xmlns:p14="http://schemas.microsoft.com/office/powerpoint/2010/main" val="24475357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B528507-7FC9-D103-A614-D462CB20C4EB}"/>
              </a:ext>
            </a:extLst>
          </p:cNvPr>
          <p:cNvSpPr>
            <a:spLocks noGrp="1"/>
          </p:cNvSpPr>
          <p:nvPr>
            <p:ph type="title"/>
          </p:nvPr>
        </p:nvSpPr>
        <p:spPr/>
        <p:txBody>
          <a:bodyPr>
            <a:normAutofit/>
          </a:bodyPr>
          <a:lstStyle/>
          <a:p>
            <a:pPr algn="ctr"/>
            <a:r>
              <a:rPr lang="el-GR" sz="3200" b="1" dirty="0"/>
              <a:t>8</a:t>
            </a:r>
            <a:br>
              <a:rPr lang="el-GR" sz="3200" b="1" dirty="0"/>
            </a:br>
            <a:r>
              <a:rPr lang="el-GR" sz="3200" b="1" dirty="0"/>
              <a:t>Προκλήσεις και Ερευνητικές Κατευθύνσεις</a:t>
            </a:r>
          </a:p>
        </p:txBody>
      </p:sp>
      <p:sp>
        <p:nvSpPr>
          <p:cNvPr id="3" name="Θέση περιεχομένου 2">
            <a:extLst>
              <a:ext uri="{FF2B5EF4-FFF2-40B4-BE49-F238E27FC236}">
                <a16:creationId xmlns:a16="http://schemas.microsoft.com/office/drawing/2014/main" id="{6326D514-18CC-1C0D-C673-A5BA737610F1}"/>
              </a:ext>
            </a:extLst>
          </p:cNvPr>
          <p:cNvSpPr>
            <a:spLocks noGrp="1"/>
          </p:cNvSpPr>
          <p:nvPr>
            <p:ph idx="1"/>
          </p:nvPr>
        </p:nvSpPr>
        <p:spPr>
          <a:xfrm>
            <a:off x="838200" y="1388962"/>
            <a:ext cx="10515600" cy="5185458"/>
          </a:xfrm>
        </p:spPr>
        <p:txBody>
          <a:bodyPr>
            <a:normAutofit fontScale="92500" lnSpcReduction="10000"/>
          </a:bodyPr>
          <a:lstStyle/>
          <a:p>
            <a:endParaRPr lang="el-GR" dirty="0"/>
          </a:p>
          <a:p>
            <a:r>
              <a:rPr lang="el-GR" dirty="0"/>
              <a:t>Παρότι οι δυνατότητες είναι πολλές, υπάρχουν σημαντικές προκλήσεις:</a:t>
            </a:r>
          </a:p>
          <a:p>
            <a:endParaRPr lang="el-GR" dirty="0"/>
          </a:p>
          <a:p>
            <a:r>
              <a:rPr lang="el-GR" b="1" dirty="0"/>
              <a:t>1. Τεχνική δυσκολία: </a:t>
            </a:r>
            <a:r>
              <a:rPr lang="el-GR" dirty="0"/>
              <a:t>Η εφαρμογή της κβαντικής διεμπλοκής σε βιολογικά συστήματα είναι εξαιρετικά πολύπλοκη λόγω των θερμικών και περιβαλλοντικών επιδράσεων.</a:t>
            </a:r>
          </a:p>
          <a:p>
            <a:endParaRPr lang="el-GR" dirty="0"/>
          </a:p>
          <a:p>
            <a:r>
              <a:rPr lang="el-GR" b="1" dirty="0"/>
              <a:t>2. Ηθικά ζητήματα: </a:t>
            </a:r>
            <a:r>
              <a:rPr lang="el-GR" dirty="0"/>
              <a:t>Ο έλεγχος της κβαντικής πληροφορίας εγείρει ερωτήματα για την ασφάλεια και τη δεοντολογία.</a:t>
            </a:r>
          </a:p>
          <a:p>
            <a:endParaRPr lang="el-GR" dirty="0"/>
          </a:p>
          <a:p>
            <a:r>
              <a:rPr lang="el-GR" b="1" dirty="0"/>
              <a:t>3. Διεπιστημονική συνεργασία: </a:t>
            </a:r>
            <a:r>
              <a:rPr lang="el-GR" dirty="0"/>
              <a:t>Απαιτείται συνέργεια μεταξύ κβαντικής φυσικής, βιολογίας, ιατρικής και μηχανικής.</a:t>
            </a:r>
          </a:p>
        </p:txBody>
      </p:sp>
    </p:spTree>
    <p:extLst>
      <p:ext uri="{BB962C8B-B14F-4D97-AF65-F5344CB8AC3E}">
        <p14:creationId xmlns:p14="http://schemas.microsoft.com/office/powerpoint/2010/main" val="4011334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86EA51-4B84-C99D-2A9C-80562B8D41E5}"/>
              </a:ext>
            </a:extLst>
          </p:cNvPr>
          <p:cNvSpPr>
            <a:spLocks noGrp="1"/>
          </p:cNvSpPr>
          <p:nvPr>
            <p:ph type="title"/>
          </p:nvPr>
        </p:nvSpPr>
        <p:spPr/>
        <p:txBody>
          <a:bodyPr>
            <a:normAutofit/>
          </a:bodyPr>
          <a:lstStyle/>
          <a:p>
            <a:pPr algn="ctr"/>
            <a:r>
              <a:rPr lang="el-GR" sz="3200" dirty="0"/>
              <a:t>9</a:t>
            </a:r>
            <a:br>
              <a:rPr lang="el-GR" sz="3200" dirty="0"/>
            </a:br>
            <a:r>
              <a:rPr lang="el-GR" sz="3200" dirty="0"/>
              <a:t>Βιβλιογραφία</a:t>
            </a:r>
          </a:p>
        </p:txBody>
      </p:sp>
      <p:sp>
        <p:nvSpPr>
          <p:cNvPr id="3" name="Θέση περιεχομένου 2">
            <a:extLst>
              <a:ext uri="{FF2B5EF4-FFF2-40B4-BE49-F238E27FC236}">
                <a16:creationId xmlns:a16="http://schemas.microsoft.com/office/drawing/2014/main" id="{9A3FC7FD-BFCA-7F7A-0537-1A43B1505A7F}"/>
              </a:ext>
            </a:extLst>
          </p:cNvPr>
          <p:cNvSpPr>
            <a:spLocks noGrp="1"/>
          </p:cNvSpPr>
          <p:nvPr>
            <p:ph idx="1"/>
          </p:nvPr>
        </p:nvSpPr>
        <p:spPr/>
        <p:txBody>
          <a:bodyPr>
            <a:normAutofit/>
          </a:bodyPr>
          <a:lstStyle/>
          <a:p>
            <a:r>
              <a:rPr lang="el-GR" b="1" dirty="0"/>
              <a:t>Η κβαντική διεμπλοκή </a:t>
            </a:r>
            <a:r>
              <a:rPr lang="el-GR" dirty="0"/>
              <a:t>αποτελεί ένα θεμελιώδες φαινόμενο της κβαντικής μηχανικής με ποικίλες εφαρμογές, συμπεριλαμβανομένων των ιατρικών. Παρακάτω παρατίθεται επιλεγμένη βιβλιογραφία που εστιάζει στις ιατρικές εφαρμογές της κβαντικής διεμπλοκής:</a:t>
            </a:r>
          </a:p>
          <a:p>
            <a:r>
              <a:rPr lang="el-GR" dirty="0"/>
              <a:t>1. </a:t>
            </a:r>
            <a:r>
              <a:rPr lang="el-GR" dirty="0" err="1"/>
              <a:t>Σιδεράκης</a:t>
            </a:r>
            <a:r>
              <a:rPr lang="el-GR" dirty="0"/>
              <a:t>, Α. (2024). “Quantum Entanglement </a:t>
            </a:r>
            <a:r>
              <a:rPr lang="el-GR" dirty="0" err="1"/>
              <a:t>Measures</a:t>
            </a:r>
            <a:r>
              <a:rPr lang="el-GR" dirty="0"/>
              <a:t>”. Διπλωματική εργασία, Εθνικό και Καποδιστριακό Πανεπιστήμιο Αθηνών. Η εργασία αυτή εξετάζει τα μέτρα της κβαντικής διεμπλοκής και τις εφαρμογές τους, παρέχοντας μια εις βάθος ανάλυση των θεωρητικών πλαισίων που μπορούν να έχουν επιπτώσεις σε ιατρικές τεχνολογίες. </a:t>
            </a:r>
          </a:p>
          <a:p>
            <a:endParaRPr lang="el-GR" dirty="0"/>
          </a:p>
        </p:txBody>
      </p:sp>
    </p:spTree>
    <p:extLst>
      <p:ext uri="{BB962C8B-B14F-4D97-AF65-F5344CB8AC3E}">
        <p14:creationId xmlns:p14="http://schemas.microsoft.com/office/powerpoint/2010/main" val="248299480"/>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865</Words>
  <Application>Microsoft Office PowerPoint</Application>
  <PresentationFormat>Ευρεία οθόνη</PresentationFormat>
  <Paragraphs>51</Paragraphs>
  <Slides>11</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11</vt:i4>
      </vt:variant>
    </vt:vector>
  </HeadingPairs>
  <TitlesOfParts>
    <vt:vector size="15" baseType="lpstr">
      <vt:lpstr>Arial</vt:lpstr>
      <vt:lpstr>Calibri</vt:lpstr>
      <vt:lpstr>Calibri Light</vt:lpstr>
      <vt:lpstr>Θέμα του Office</vt:lpstr>
      <vt:lpstr> Η κβαντική Διεμπλοκή   (quantum entanglement)  Μελέτη περίπτωσης </vt:lpstr>
      <vt:lpstr>2 Μελέτη περίπτωσης</vt:lpstr>
      <vt:lpstr> 3 1. Κβαντική Ιατρική: Εφαρμογές στη Διάγνωση και Θεραπεία Ανίχνευση και διάγνωση σε μοριακό επίπεδο </vt:lpstr>
      <vt:lpstr>4 2. Κβαντική Βιολογία και Κυτταρικές Θεραπείες</vt:lpstr>
      <vt:lpstr>5 3. Κβαντική Νευροεπιστήμη</vt:lpstr>
      <vt:lpstr>6 4. Θεραπεία μέσω Κβαντικής Τηλεμεταφοράς Πληροφορίας</vt:lpstr>
      <vt:lpstr>7 5. Απεικόνιση και Βιοαισθητήρες</vt:lpstr>
      <vt:lpstr>8 Προκλήσεις και Ερευνητικές Κατευθύνσεις</vt:lpstr>
      <vt:lpstr>9 Βιβλιογραφία</vt:lpstr>
      <vt:lpstr>10 Βιβλιογραφία συνέχεια </vt:lpstr>
      <vt:lpstr>11 Συμπερασματικά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2</cp:revision>
  <dcterms:created xsi:type="dcterms:W3CDTF">2025-02-09T18:16:02Z</dcterms:created>
  <dcterms:modified xsi:type="dcterms:W3CDTF">2025-02-13T14:14:15Z</dcterms:modified>
</cp:coreProperties>
</file>