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1" r:id="rId3"/>
    <p:sldId id="292" r:id="rId4"/>
    <p:sldId id="293" r:id="rId5"/>
    <p:sldId id="294" r:id="rId6"/>
    <p:sldId id="295" r:id="rId7"/>
    <p:sldId id="298" r:id="rId8"/>
    <p:sldId id="296" r:id="rId9"/>
    <p:sldId id="297" r:id="rId10"/>
    <p:sldId id="300" r:id="rId11"/>
    <p:sldId id="299" r:id="rId12"/>
    <p:sldId id="301" r:id="rId13"/>
    <p:sldId id="302"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4" autoAdjust="0"/>
    <p:restoredTop sz="94660"/>
  </p:normalViewPr>
  <p:slideViewPr>
    <p:cSldViewPr snapToGrid="0">
      <p:cViewPr varScale="1">
        <p:scale>
          <a:sx n="114" d="100"/>
          <a:sy n="114" d="100"/>
        </p:scale>
        <p:origin x="24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C68F0-2DEB-496F-8FB4-AE3C95B9D5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9D81E-1631-4F1D-966F-C5D5A82A11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454635-F65C-4639-B99F-72C48069ED03}"/>
              </a:ext>
            </a:extLst>
          </p:cNvPr>
          <p:cNvSpPr>
            <a:spLocks noGrp="1"/>
          </p:cNvSpPr>
          <p:nvPr>
            <p:ph type="dt" sz="half" idx="10"/>
          </p:nvPr>
        </p:nvSpPr>
        <p:spPr/>
        <p:txBody>
          <a:bodyPr/>
          <a:lstStyle/>
          <a:p>
            <a:fld id="{190BC80B-8751-4D97-980A-7038A47D4CE1}" type="datetimeFigureOut">
              <a:rPr lang="en-US" smtClean="0"/>
              <a:t>9/18/2025</a:t>
            </a:fld>
            <a:endParaRPr lang="en-US"/>
          </a:p>
        </p:txBody>
      </p:sp>
      <p:sp>
        <p:nvSpPr>
          <p:cNvPr id="5" name="Footer Placeholder 4">
            <a:extLst>
              <a:ext uri="{FF2B5EF4-FFF2-40B4-BE49-F238E27FC236}">
                <a16:creationId xmlns:a16="http://schemas.microsoft.com/office/drawing/2014/main" id="{DC248384-96C9-44FC-B3EE-611408365E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B1728A-7236-49D8-A09D-036E2F8E692A}"/>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1768849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E444-6189-4E8F-BFD2-105EEFE7D1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2F93DD-AB86-4768-9CE7-1E89FBB7A7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D6C1C2-C07C-441A-9C47-840094215CCF}"/>
              </a:ext>
            </a:extLst>
          </p:cNvPr>
          <p:cNvSpPr>
            <a:spLocks noGrp="1"/>
          </p:cNvSpPr>
          <p:nvPr>
            <p:ph type="dt" sz="half" idx="10"/>
          </p:nvPr>
        </p:nvSpPr>
        <p:spPr/>
        <p:txBody>
          <a:bodyPr/>
          <a:lstStyle/>
          <a:p>
            <a:fld id="{190BC80B-8751-4D97-980A-7038A47D4CE1}" type="datetimeFigureOut">
              <a:rPr lang="en-US" smtClean="0"/>
              <a:t>9/18/2025</a:t>
            </a:fld>
            <a:endParaRPr lang="en-US"/>
          </a:p>
        </p:txBody>
      </p:sp>
      <p:sp>
        <p:nvSpPr>
          <p:cNvPr id="5" name="Footer Placeholder 4">
            <a:extLst>
              <a:ext uri="{FF2B5EF4-FFF2-40B4-BE49-F238E27FC236}">
                <a16:creationId xmlns:a16="http://schemas.microsoft.com/office/drawing/2014/main" id="{B1852634-DEAF-4C9D-8A9E-9DC15140E7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34BEB7-FA80-4F8B-91BF-34A009A10C70}"/>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350362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D05656-8534-4C24-9D08-74897272BB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E1F6AF-C0A6-4F3B-A917-2E41F67B9B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4DA454-2550-4354-8F96-EA4A5A54A23E}"/>
              </a:ext>
            </a:extLst>
          </p:cNvPr>
          <p:cNvSpPr>
            <a:spLocks noGrp="1"/>
          </p:cNvSpPr>
          <p:nvPr>
            <p:ph type="dt" sz="half" idx="10"/>
          </p:nvPr>
        </p:nvSpPr>
        <p:spPr/>
        <p:txBody>
          <a:bodyPr/>
          <a:lstStyle/>
          <a:p>
            <a:fld id="{190BC80B-8751-4D97-980A-7038A47D4CE1}" type="datetimeFigureOut">
              <a:rPr lang="en-US" smtClean="0"/>
              <a:t>9/18/2025</a:t>
            </a:fld>
            <a:endParaRPr lang="en-US"/>
          </a:p>
        </p:txBody>
      </p:sp>
      <p:sp>
        <p:nvSpPr>
          <p:cNvPr id="5" name="Footer Placeholder 4">
            <a:extLst>
              <a:ext uri="{FF2B5EF4-FFF2-40B4-BE49-F238E27FC236}">
                <a16:creationId xmlns:a16="http://schemas.microsoft.com/office/drawing/2014/main" id="{741DA1F2-62DC-4D7E-BDFC-74E73815A6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E3D57E-B79B-472C-BED5-4E4C7B394A67}"/>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1356196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0F888-4628-4B42-BEBD-EF6412F25E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A3A3FF-0826-40D5-BD2C-5CDFC8C001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C05112-3936-4DF2-AB37-D82A027B2173}"/>
              </a:ext>
            </a:extLst>
          </p:cNvPr>
          <p:cNvSpPr>
            <a:spLocks noGrp="1"/>
          </p:cNvSpPr>
          <p:nvPr>
            <p:ph type="dt" sz="half" idx="10"/>
          </p:nvPr>
        </p:nvSpPr>
        <p:spPr/>
        <p:txBody>
          <a:bodyPr/>
          <a:lstStyle/>
          <a:p>
            <a:fld id="{190BC80B-8751-4D97-980A-7038A47D4CE1}" type="datetimeFigureOut">
              <a:rPr lang="en-US" smtClean="0"/>
              <a:t>9/18/2025</a:t>
            </a:fld>
            <a:endParaRPr lang="en-US"/>
          </a:p>
        </p:txBody>
      </p:sp>
      <p:sp>
        <p:nvSpPr>
          <p:cNvPr id="5" name="Footer Placeholder 4">
            <a:extLst>
              <a:ext uri="{FF2B5EF4-FFF2-40B4-BE49-F238E27FC236}">
                <a16:creationId xmlns:a16="http://schemas.microsoft.com/office/drawing/2014/main" id="{91D39CCF-069D-48A7-B02B-8F0BF0158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59C3A6-A5ED-4EFE-A9A4-72828BB8BFDA}"/>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1475190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38A2F-0D25-4C30-8675-AE29460206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A937EA-1993-4483-BCE2-7115402FA3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232AB6-F687-4933-9DFA-CD9EE387CEC1}"/>
              </a:ext>
            </a:extLst>
          </p:cNvPr>
          <p:cNvSpPr>
            <a:spLocks noGrp="1"/>
          </p:cNvSpPr>
          <p:nvPr>
            <p:ph type="dt" sz="half" idx="10"/>
          </p:nvPr>
        </p:nvSpPr>
        <p:spPr/>
        <p:txBody>
          <a:bodyPr/>
          <a:lstStyle/>
          <a:p>
            <a:fld id="{190BC80B-8751-4D97-980A-7038A47D4CE1}" type="datetimeFigureOut">
              <a:rPr lang="en-US" smtClean="0"/>
              <a:t>9/18/2025</a:t>
            </a:fld>
            <a:endParaRPr lang="en-US"/>
          </a:p>
        </p:txBody>
      </p:sp>
      <p:sp>
        <p:nvSpPr>
          <p:cNvPr id="5" name="Footer Placeholder 4">
            <a:extLst>
              <a:ext uri="{FF2B5EF4-FFF2-40B4-BE49-F238E27FC236}">
                <a16:creationId xmlns:a16="http://schemas.microsoft.com/office/drawing/2014/main" id="{C97AD43B-53FD-418C-9631-7EFD1E1F0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945C17-5185-4BA9-B360-1113AF64B450}"/>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1599506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E5330-961D-4C8F-B896-8D2504883B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DA08C5-E45D-4996-9175-D8314B2756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CC3FE1-24FA-4FCB-97AB-EC5E1DD3A7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9CFA11-788C-493A-A83B-863E9F8BD5B1}"/>
              </a:ext>
            </a:extLst>
          </p:cNvPr>
          <p:cNvSpPr>
            <a:spLocks noGrp="1"/>
          </p:cNvSpPr>
          <p:nvPr>
            <p:ph type="dt" sz="half" idx="10"/>
          </p:nvPr>
        </p:nvSpPr>
        <p:spPr/>
        <p:txBody>
          <a:bodyPr/>
          <a:lstStyle/>
          <a:p>
            <a:fld id="{190BC80B-8751-4D97-980A-7038A47D4CE1}" type="datetimeFigureOut">
              <a:rPr lang="en-US" smtClean="0"/>
              <a:t>9/18/2025</a:t>
            </a:fld>
            <a:endParaRPr lang="en-US"/>
          </a:p>
        </p:txBody>
      </p:sp>
      <p:sp>
        <p:nvSpPr>
          <p:cNvPr id="6" name="Footer Placeholder 5">
            <a:extLst>
              <a:ext uri="{FF2B5EF4-FFF2-40B4-BE49-F238E27FC236}">
                <a16:creationId xmlns:a16="http://schemas.microsoft.com/office/drawing/2014/main" id="{7ACD0FDF-2A7C-4C41-9137-10903B37DD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6F9833-6BFD-454B-9FBD-49131D7CAF14}"/>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3759153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483FB-BE55-4296-A9B2-C96CF5C479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EC4C5E-2135-4B16-BF4A-84680E31FC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E3ABB8-AD6E-456E-B7ED-D84349C96C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3EAC0F-1BAD-4584-9983-933BFBF8EA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EAD203-B840-4B6E-9001-CD62C6B40E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97D1C6-025C-46C7-AB5A-BF4CF08509F0}"/>
              </a:ext>
            </a:extLst>
          </p:cNvPr>
          <p:cNvSpPr>
            <a:spLocks noGrp="1"/>
          </p:cNvSpPr>
          <p:nvPr>
            <p:ph type="dt" sz="half" idx="10"/>
          </p:nvPr>
        </p:nvSpPr>
        <p:spPr/>
        <p:txBody>
          <a:bodyPr/>
          <a:lstStyle/>
          <a:p>
            <a:fld id="{190BC80B-8751-4D97-980A-7038A47D4CE1}" type="datetimeFigureOut">
              <a:rPr lang="en-US" smtClean="0"/>
              <a:t>9/18/2025</a:t>
            </a:fld>
            <a:endParaRPr lang="en-US"/>
          </a:p>
        </p:txBody>
      </p:sp>
      <p:sp>
        <p:nvSpPr>
          <p:cNvPr id="8" name="Footer Placeholder 7">
            <a:extLst>
              <a:ext uri="{FF2B5EF4-FFF2-40B4-BE49-F238E27FC236}">
                <a16:creationId xmlns:a16="http://schemas.microsoft.com/office/drawing/2014/main" id="{7479D306-2543-4612-BFE9-030A9CFC47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A646D3-843F-4594-84FC-6BA5EBCC8F3A}"/>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64516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906B4-A1A7-413A-BE76-A394509358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C0B57E-FED0-4D3A-9DCF-11675C16599A}"/>
              </a:ext>
            </a:extLst>
          </p:cNvPr>
          <p:cNvSpPr>
            <a:spLocks noGrp="1"/>
          </p:cNvSpPr>
          <p:nvPr>
            <p:ph type="dt" sz="half" idx="10"/>
          </p:nvPr>
        </p:nvSpPr>
        <p:spPr/>
        <p:txBody>
          <a:bodyPr/>
          <a:lstStyle/>
          <a:p>
            <a:fld id="{190BC80B-8751-4D97-980A-7038A47D4CE1}" type="datetimeFigureOut">
              <a:rPr lang="en-US" smtClean="0"/>
              <a:t>9/18/2025</a:t>
            </a:fld>
            <a:endParaRPr lang="en-US"/>
          </a:p>
        </p:txBody>
      </p:sp>
      <p:sp>
        <p:nvSpPr>
          <p:cNvPr id="4" name="Footer Placeholder 3">
            <a:extLst>
              <a:ext uri="{FF2B5EF4-FFF2-40B4-BE49-F238E27FC236}">
                <a16:creationId xmlns:a16="http://schemas.microsoft.com/office/drawing/2014/main" id="{2FCEEA17-B3F6-4B81-A61E-229AAB8AA3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0D7548-0E88-462E-AD25-88B5B14C455C}"/>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88703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65A7B5-F31F-4A1F-B6CD-8AC3B118BA06}"/>
              </a:ext>
            </a:extLst>
          </p:cNvPr>
          <p:cNvSpPr>
            <a:spLocks noGrp="1"/>
          </p:cNvSpPr>
          <p:nvPr>
            <p:ph type="dt" sz="half" idx="10"/>
          </p:nvPr>
        </p:nvSpPr>
        <p:spPr/>
        <p:txBody>
          <a:bodyPr/>
          <a:lstStyle/>
          <a:p>
            <a:fld id="{190BC80B-8751-4D97-980A-7038A47D4CE1}" type="datetimeFigureOut">
              <a:rPr lang="en-US" smtClean="0"/>
              <a:t>9/18/2025</a:t>
            </a:fld>
            <a:endParaRPr lang="en-US"/>
          </a:p>
        </p:txBody>
      </p:sp>
      <p:sp>
        <p:nvSpPr>
          <p:cNvPr id="3" name="Footer Placeholder 2">
            <a:extLst>
              <a:ext uri="{FF2B5EF4-FFF2-40B4-BE49-F238E27FC236}">
                <a16:creationId xmlns:a16="http://schemas.microsoft.com/office/drawing/2014/main" id="{FE38F601-06CB-4F8A-B7CC-25C8FB332D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ABDAF1-7737-477F-BB58-8B89CF919A33}"/>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2601404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A6A13-9FC1-4E71-8C96-82DCB3A1DC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A0402F-B26C-45C5-AC35-C165D6CFF7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EA6FF4-EB18-4C70-A918-BAB6CED02D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69A127-FF1E-4747-BDA1-A03213C43F25}"/>
              </a:ext>
            </a:extLst>
          </p:cNvPr>
          <p:cNvSpPr>
            <a:spLocks noGrp="1"/>
          </p:cNvSpPr>
          <p:nvPr>
            <p:ph type="dt" sz="half" idx="10"/>
          </p:nvPr>
        </p:nvSpPr>
        <p:spPr/>
        <p:txBody>
          <a:bodyPr/>
          <a:lstStyle/>
          <a:p>
            <a:fld id="{190BC80B-8751-4D97-980A-7038A47D4CE1}" type="datetimeFigureOut">
              <a:rPr lang="en-US" smtClean="0"/>
              <a:t>9/18/2025</a:t>
            </a:fld>
            <a:endParaRPr lang="en-US"/>
          </a:p>
        </p:txBody>
      </p:sp>
      <p:sp>
        <p:nvSpPr>
          <p:cNvPr id="6" name="Footer Placeholder 5">
            <a:extLst>
              <a:ext uri="{FF2B5EF4-FFF2-40B4-BE49-F238E27FC236}">
                <a16:creationId xmlns:a16="http://schemas.microsoft.com/office/drawing/2014/main" id="{BE57BFB1-8B6D-4FF9-972E-A90BC5A5A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77C723-C9DB-43BF-94A8-41607C6B2E3B}"/>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4126076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E6F74-8362-4BD5-A07E-72E60ECAD0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113573-8495-4BD1-980D-AA8FA02EC9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3D62F2-3A6A-460C-986E-EE9D5E070D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79387A-9AF2-41DA-AFC7-D564FE3992B0}"/>
              </a:ext>
            </a:extLst>
          </p:cNvPr>
          <p:cNvSpPr>
            <a:spLocks noGrp="1"/>
          </p:cNvSpPr>
          <p:nvPr>
            <p:ph type="dt" sz="half" idx="10"/>
          </p:nvPr>
        </p:nvSpPr>
        <p:spPr/>
        <p:txBody>
          <a:bodyPr/>
          <a:lstStyle/>
          <a:p>
            <a:fld id="{190BC80B-8751-4D97-980A-7038A47D4CE1}" type="datetimeFigureOut">
              <a:rPr lang="en-US" smtClean="0"/>
              <a:t>9/18/2025</a:t>
            </a:fld>
            <a:endParaRPr lang="en-US"/>
          </a:p>
        </p:txBody>
      </p:sp>
      <p:sp>
        <p:nvSpPr>
          <p:cNvPr id="6" name="Footer Placeholder 5">
            <a:extLst>
              <a:ext uri="{FF2B5EF4-FFF2-40B4-BE49-F238E27FC236}">
                <a16:creationId xmlns:a16="http://schemas.microsoft.com/office/drawing/2014/main" id="{1FF06B22-B843-4812-BDF2-EAA0DC7D6D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BEE454-4117-460C-8F2F-7942FE7B8DBB}"/>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3739287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1FED54-02BA-40ED-A42E-DC4EF77089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B3B9D2-8DA7-4BFE-8B56-07A54C93C7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9BC23A-512D-4715-88EB-DC88E5814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BC80B-8751-4D97-980A-7038A47D4CE1}" type="datetimeFigureOut">
              <a:rPr lang="en-US" smtClean="0"/>
              <a:t>9/18/2025</a:t>
            </a:fld>
            <a:endParaRPr lang="en-US"/>
          </a:p>
        </p:txBody>
      </p:sp>
      <p:sp>
        <p:nvSpPr>
          <p:cNvPr id="5" name="Footer Placeholder 4">
            <a:extLst>
              <a:ext uri="{FF2B5EF4-FFF2-40B4-BE49-F238E27FC236}">
                <a16:creationId xmlns:a16="http://schemas.microsoft.com/office/drawing/2014/main" id="{F2763EF4-859C-41F9-B4CB-4691456948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B084A3-68F9-4B66-826C-46DCFFF9C7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3F371C-9C5B-4485-9593-FCF12FEC2D10}" type="slidenum">
              <a:rPr lang="en-US" smtClean="0"/>
              <a:t>‹#›</a:t>
            </a:fld>
            <a:endParaRPr lang="en-US"/>
          </a:p>
        </p:txBody>
      </p:sp>
    </p:spTree>
    <p:extLst>
      <p:ext uri="{BB962C8B-B14F-4D97-AF65-F5344CB8AC3E}">
        <p14:creationId xmlns:p14="http://schemas.microsoft.com/office/powerpoint/2010/main" val="3586954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chriskaradim@ionio.g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94BA16-3340-4C16-96F0-1FAAF27445BE}"/>
              </a:ext>
            </a:extLst>
          </p:cNvPr>
          <p:cNvSpPr txBox="1"/>
          <p:nvPr/>
        </p:nvSpPr>
        <p:spPr>
          <a:xfrm>
            <a:off x="2970327" y="2284789"/>
            <a:ext cx="5798341" cy="1017394"/>
          </a:xfrm>
          <a:prstGeom prst="rect">
            <a:avLst/>
          </a:prstGeom>
          <a:noFill/>
        </p:spPr>
        <p:txBody>
          <a:bodyPr wrap="square" rtlCol="0">
            <a:spAutoFit/>
          </a:bodyPr>
          <a:lstStyle/>
          <a:p>
            <a:pPr algn="ctr"/>
            <a:r>
              <a:rPr lang="el-GR" dirty="0"/>
              <a:t>13</a:t>
            </a:r>
            <a:r>
              <a:rPr lang="el-GR" baseline="30000" dirty="0"/>
              <a:t>η</a:t>
            </a:r>
            <a:r>
              <a:rPr lang="el-GR" dirty="0"/>
              <a:t> ΕΒΔΟΜΑΔΑ 08/01/2026-09/01/2025 </a:t>
            </a:r>
          </a:p>
          <a:p>
            <a:pPr algn="ctr"/>
            <a:endParaRPr lang="el-GR" kern="0" dirty="0">
              <a:latin typeface="Calibri" panose="020F0502020204030204" pitchFamily="34" charset="0"/>
            </a:endParaRPr>
          </a:p>
          <a:p>
            <a:pPr algn="ctr">
              <a:lnSpc>
                <a:spcPct val="150000"/>
              </a:lnSpc>
            </a:pPr>
            <a:r>
              <a:rPr lang="el-GR" sz="1800" b="1" dirty="0">
                <a:effectLst/>
                <a:latin typeface="Calibri" panose="020F0502020204030204" pitchFamily="34" charset="0"/>
                <a:ea typeface="Times New Roman" panose="02020603050405020304" pitchFamily="18" charset="0"/>
              </a:rPr>
              <a:t>Παρουσίαση ποιοτικών και ποσοτικών δεδομένων</a:t>
            </a:r>
            <a:endParaRPr lang="en-US" sz="1800" dirty="0">
              <a:effectLst/>
              <a:latin typeface="Times New Roman" panose="02020603050405020304" pitchFamily="18" charset="0"/>
              <a:ea typeface="Times New Roman" panose="02020603050405020304" pitchFamily="18" charset="0"/>
            </a:endParaRPr>
          </a:p>
        </p:txBody>
      </p:sp>
      <p:grpSp>
        <p:nvGrpSpPr>
          <p:cNvPr id="5" name="Group 4">
            <a:extLst>
              <a:ext uri="{FF2B5EF4-FFF2-40B4-BE49-F238E27FC236}">
                <a16:creationId xmlns:a16="http://schemas.microsoft.com/office/drawing/2014/main" id="{0ACE1A94-2329-4C98-AE79-70FCE3FD0AE8}"/>
              </a:ext>
            </a:extLst>
          </p:cNvPr>
          <p:cNvGrpSpPr/>
          <p:nvPr/>
        </p:nvGrpSpPr>
        <p:grpSpPr>
          <a:xfrm>
            <a:off x="353449" y="256547"/>
            <a:ext cx="11485102" cy="1523421"/>
            <a:chOff x="353449" y="256547"/>
            <a:chExt cx="11485102" cy="1523421"/>
          </a:xfrm>
        </p:grpSpPr>
        <p:pic>
          <p:nvPicPr>
            <p:cNvPr id="6" name="Picture 5">
              <a:extLst>
                <a:ext uri="{FF2B5EF4-FFF2-40B4-BE49-F238E27FC236}">
                  <a16:creationId xmlns:a16="http://schemas.microsoft.com/office/drawing/2014/main" id="{38C11E2C-FCC9-428B-B8F5-99D195F11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4113" y="256547"/>
              <a:ext cx="1904438" cy="1523421"/>
            </a:xfrm>
            <a:prstGeom prst="rect">
              <a:avLst/>
            </a:prstGeom>
          </p:spPr>
        </p:pic>
        <p:pic>
          <p:nvPicPr>
            <p:cNvPr id="7" name="Picture 6">
              <a:extLst>
                <a:ext uri="{FF2B5EF4-FFF2-40B4-BE49-F238E27FC236}">
                  <a16:creationId xmlns:a16="http://schemas.microsoft.com/office/drawing/2014/main" id="{49DC07F9-4E78-49FC-B368-896A1B34C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449" y="522957"/>
              <a:ext cx="3048000" cy="990600"/>
            </a:xfrm>
            <a:prstGeom prst="rect">
              <a:avLst/>
            </a:prstGeom>
          </p:spPr>
        </p:pic>
      </p:grpSp>
      <p:sp>
        <p:nvSpPr>
          <p:cNvPr id="9" name="TextBox 8">
            <a:extLst>
              <a:ext uri="{FF2B5EF4-FFF2-40B4-BE49-F238E27FC236}">
                <a16:creationId xmlns:a16="http://schemas.microsoft.com/office/drawing/2014/main" id="{C03235C5-5F67-4DB1-862C-3B2EB8653444}"/>
              </a:ext>
            </a:extLst>
          </p:cNvPr>
          <p:cNvSpPr txBox="1"/>
          <p:nvPr/>
        </p:nvSpPr>
        <p:spPr>
          <a:xfrm>
            <a:off x="2762075" y="3742215"/>
            <a:ext cx="6094602" cy="369332"/>
          </a:xfrm>
          <a:prstGeom prst="rect">
            <a:avLst/>
          </a:prstGeom>
          <a:noFill/>
        </p:spPr>
        <p:txBody>
          <a:bodyPr wrap="square">
            <a:spAutoFit/>
          </a:bodyPr>
          <a:lstStyle/>
          <a:p>
            <a:pPr algn="ctr"/>
            <a:r>
              <a:rPr lang="el-GR" sz="1800" b="1" dirty="0">
                <a:latin typeface="Calibri" panose="020F0502020204030204" pitchFamily="34" charset="0"/>
                <a:ea typeface="Times New Roman" panose="02020603050405020304" pitchFamily="18" charset="0"/>
              </a:rPr>
              <a:t>Διδάσκουσα: Δρ. Χριστίνα Καραδημητρίου</a:t>
            </a:r>
            <a:endParaRPr lang="en-US" sz="18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49FDC32C-C5A6-44BA-BB9C-4E461AC4322A}"/>
              </a:ext>
            </a:extLst>
          </p:cNvPr>
          <p:cNvSpPr txBox="1"/>
          <p:nvPr/>
        </p:nvSpPr>
        <p:spPr>
          <a:xfrm>
            <a:off x="4751956" y="6329779"/>
            <a:ext cx="2114841" cy="369332"/>
          </a:xfrm>
          <a:prstGeom prst="rect">
            <a:avLst/>
          </a:prstGeom>
          <a:noFill/>
        </p:spPr>
        <p:txBody>
          <a:bodyPr wrap="square" rtlCol="0">
            <a:spAutoFit/>
          </a:bodyPr>
          <a:lstStyle/>
          <a:p>
            <a:r>
              <a:rPr lang="el-GR" b="1" dirty="0">
                <a:latin typeface="Calibri" panose="020F0502020204030204" pitchFamily="34" charset="0"/>
              </a:rPr>
              <a:t>Κέρκυρα 2025-2026</a:t>
            </a:r>
            <a:endParaRPr lang="en-US" b="1" dirty="0">
              <a:latin typeface="Calibri" panose="020F0502020204030204" pitchFamily="34" charset="0"/>
            </a:endParaRPr>
          </a:p>
        </p:txBody>
      </p:sp>
    </p:spTree>
    <p:extLst>
      <p:ext uri="{BB962C8B-B14F-4D97-AF65-F5344CB8AC3E}">
        <p14:creationId xmlns:p14="http://schemas.microsoft.com/office/powerpoint/2010/main" val="2945493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E4FF23-28A1-4191-8826-BB713ED09E07}"/>
              </a:ext>
            </a:extLst>
          </p:cNvPr>
          <p:cNvSpPr txBox="1"/>
          <p:nvPr/>
        </p:nvSpPr>
        <p:spPr>
          <a:xfrm>
            <a:off x="3047301" y="3246431"/>
            <a:ext cx="6094602" cy="369332"/>
          </a:xfrm>
          <a:prstGeom prst="rect">
            <a:avLst/>
          </a:prstGeom>
          <a:noFill/>
        </p:spPr>
        <p:txBody>
          <a:bodyPr wrap="square">
            <a:spAutoFit/>
          </a:bodyPr>
          <a:lstStyle/>
          <a:p>
            <a:r>
              <a:rPr lang="el-GR" b="1" dirty="0">
                <a:solidFill>
                  <a:schemeClr val="accent1"/>
                </a:solidFill>
              </a:rPr>
              <a:t>Σωστή παρουσίαση αποτελεσμάτων στην ποσοτική έρευνα</a:t>
            </a:r>
          </a:p>
        </p:txBody>
      </p:sp>
    </p:spTree>
    <p:extLst>
      <p:ext uri="{BB962C8B-B14F-4D97-AF65-F5344CB8AC3E}">
        <p14:creationId xmlns:p14="http://schemas.microsoft.com/office/powerpoint/2010/main" val="2574938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F6B945-733F-4265-AA54-83B82BE5D404}"/>
              </a:ext>
            </a:extLst>
          </p:cNvPr>
          <p:cNvSpPr txBox="1"/>
          <p:nvPr/>
        </p:nvSpPr>
        <p:spPr>
          <a:xfrm>
            <a:off x="335560" y="409817"/>
            <a:ext cx="10888910" cy="3416320"/>
          </a:xfrm>
          <a:prstGeom prst="rect">
            <a:avLst/>
          </a:prstGeom>
          <a:noFill/>
        </p:spPr>
        <p:txBody>
          <a:bodyPr wrap="square">
            <a:spAutoFit/>
          </a:bodyPr>
          <a:lstStyle/>
          <a:p>
            <a:r>
              <a:rPr lang="el-GR" dirty="0"/>
              <a:t>Η ποσοτική έρευνα βασίζεται σε </a:t>
            </a:r>
            <a:r>
              <a:rPr lang="el-GR" b="1" dirty="0"/>
              <a:t>αριθμούς, ποσοστά, στατιστικά</a:t>
            </a:r>
            <a:r>
              <a:rPr lang="el-GR" dirty="0"/>
              <a:t>. Ο στόχος είναι να δείξουμε </a:t>
            </a:r>
            <a:r>
              <a:rPr lang="el-GR" b="1" dirty="0"/>
              <a:t>συγκρίσεις, τάσεις, συσχετίσεις</a:t>
            </a:r>
            <a:r>
              <a:rPr lang="el-GR" dirty="0"/>
              <a:t> με ακρίβεια.</a:t>
            </a:r>
          </a:p>
          <a:p>
            <a:endParaRPr lang="el-GR" dirty="0"/>
          </a:p>
          <a:p>
            <a:r>
              <a:rPr lang="el-GR" b="1" dirty="0">
                <a:highlight>
                  <a:srgbClr val="FFFF00"/>
                </a:highlight>
              </a:rPr>
              <a:t>Κανόνες σωστής παρουσίασης</a:t>
            </a:r>
          </a:p>
          <a:p>
            <a:pPr>
              <a:buFont typeface="+mj-lt"/>
              <a:buAutoNum type="arabicPeriod"/>
            </a:pPr>
            <a:r>
              <a:rPr lang="el-GR" b="1" dirty="0">
                <a:highlight>
                  <a:srgbClr val="FFFF00"/>
                </a:highlight>
              </a:rPr>
              <a:t>Σαφής περιγραφή δείγματος:</a:t>
            </a:r>
            <a:endParaRPr lang="el-GR" dirty="0">
              <a:highlight>
                <a:srgbClr val="FFFF00"/>
              </a:highlight>
            </a:endParaRPr>
          </a:p>
          <a:p>
            <a:pPr marL="742950" lvl="1" indent="-285750">
              <a:buFont typeface="+mj-lt"/>
              <a:buAutoNum type="arabicPeriod"/>
            </a:pPr>
            <a:r>
              <a:rPr lang="el-GR" dirty="0"/>
              <a:t>Μέγεθος δείγματος, φύλο, ηλικία, περιοχή, χρονικό διάστημα συλλογής δεδομένων.</a:t>
            </a:r>
          </a:p>
          <a:p>
            <a:pPr>
              <a:buFont typeface="+mj-lt"/>
              <a:buAutoNum type="arabicPeriod"/>
            </a:pPr>
            <a:r>
              <a:rPr lang="el-GR" b="1" dirty="0">
                <a:highlight>
                  <a:srgbClr val="FFFF00"/>
                </a:highlight>
              </a:rPr>
              <a:t>Αξιοπιστία και ακρίβεια αριθμών</a:t>
            </a:r>
            <a:r>
              <a:rPr lang="el-GR" b="1" dirty="0"/>
              <a:t>:</a:t>
            </a:r>
            <a:endParaRPr lang="el-GR" dirty="0"/>
          </a:p>
          <a:p>
            <a:pPr marL="742950" lvl="1" indent="-285750">
              <a:buFont typeface="+mj-lt"/>
              <a:buAutoNum type="arabicPeriod"/>
            </a:pPr>
            <a:r>
              <a:rPr lang="el-GR" dirty="0"/>
              <a:t>Παρουσίαση ποσοστών ή μέσων όρων με ακρίβεια.</a:t>
            </a:r>
          </a:p>
          <a:p>
            <a:pPr marL="742950" lvl="1" indent="-285750">
              <a:buFont typeface="+mj-lt"/>
              <a:buAutoNum type="arabicPeriod"/>
            </a:pPr>
            <a:r>
              <a:rPr lang="el-GR" dirty="0"/>
              <a:t>Παράδειγμα: 18/20 = 90%, όχι «όλοι».</a:t>
            </a:r>
          </a:p>
          <a:p>
            <a:pPr>
              <a:buFont typeface="+mj-lt"/>
              <a:buAutoNum type="arabicPeriod"/>
            </a:pPr>
            <a:r>
              <a:rPr lang="el-GR" b="1" dirty="0">
                <a:highlight>
                  <a:srgbClr val="FFFF00"/>
                </a:highlight>
              </a:rPr>
              <a:t>Γραφήματα και πίνακες:</a:t>
            </a:r>
            <a:endParaRPr lang="el-GR" dirty="0">
              <a:highlight>
                <a:srgbClr val="FFFF00"/>
              </a:highlight>
            </a:endParaRPr>
          </a:p>
          <a:p>
            <a:pPr marL="742950" lvl="1" indent="-285750">
              <a:buFont typeface="+mj-lt"/>
              <a:buAutoNum type="arabicPeriod"/>
            </a:pPr>
            <a:r>
              <a:rPr lang="el-GR" dirty="0"/>
              <a:t>Χρήση γραφημάτων ράβδων, πίτας ή γραμμών για εύκολη κατανόηση.</a:t>
            </a:r>
          </a:p>
          <a:p>
            <a:pPr marL="742950" lvl="1" indent="-285750">
              <a:buFont typeface="+mj-lt"/>
              <a:buAutoNum type="arabicPeriod"/>
            </a:pPr>
            <a:r>
              <a:rPr lang="el-GR" dirty="0"/>
              <a:t>Πίνακας παραδείγματος:</a:t>
            </a:r>
          </a:p>
        </p:txBody>
      </p:sp>
      <p:graphicFrame>
        <p:nvGraphicFramePr>
          <p:cNvPr id="6" name="Table 5">
            <a:extLst>
              <a:ext uri="{FF2B5EF4-FFF2-40B4-BE49-F238E27FC236}">
                <a16:creationId xmlns:a16="http://schemas.microsoft.com/office/drawing/2014/main" id="{766CC0D1-5AFA-4C7B-8E00-18AD67A420C7}"/>
              </a:ext>
            </a:extLst>
          </p:cNvPr>
          <p:cNvGraphicFramePr>
            <a:graphicFrameLocks noGrp="1"/>
          </p:cNvGraphicFramePr>
          <p:nvPr>
            <p:extLst>
              <p:ext uri="{D42A27DB-BD31-4B8C-83A1-F6EECF244321}">
                <p14:modId xmlns:p14="http://schemas.microsoft.com/office/powerpoint/2010/main" val="2161555132"/>
              </p:ext>
            </p:extLst>
          </p:nvPr>
        </p:nvGraphicFramePr>
        <p:xfrm>
          <a:off x="522215" y="4167396"/>
          <a:ext cx="10515600" cy="1463040"/>
        </p:xfrm>
        <a:graphic>
          <a:graphicData uri="http://schemas.openxmlformats.org/drawingml/2006/table">
            <a:tbl>
              <a:tblPr/>
              <a:tblGrid>
                <a:gridCol w="3505200">
                  <a:extLst>
                    <a:ext uri="{9D8B030D-6E8A-4147-A177-3AD203B41FA5}">
                      <a16:colId xmlns:a16="http://schemas.microsoft.com/office/drawing/2014/main" val="2905010126"/>
                    </a:ext>
                  </a:extLst>
                </a:gridCol>
                <a:gridCol w="3505200">
                  <a:extLst>
                    <a:ext uri="{9D8B030D-6E8A-4147-A177-3AD203B41FA5}">
                      <a16:colId xmlns:a16="http://schemas.microsoft.com/office/drawing/2014/main" val="2565739223"/>
                    </a:ext>
                  </a:extLst>
                </a:gridCol>
                <a:gridCol w="3505200">
                  <a:extLst>
                    <a:ext uri="{9D8B030D-6E8A-4147-A177-3AD203B41FA5}">
                      <a16:colId xmlns:a16="http://schemas.microsoft.com/office/drawing/2014/main" val="1093044492"/>
                    </a:ext>
                  </a:extLst>
                </a:gridCol>
              </a:tblGrid>
              <a:tr h="0">
                <a:tc>
                  <a:txBody>
                    <a:bodyPr/>
                    <a:lstStyle/>
                    <a:p>
                      <a:r>
                        <a:rPr lang="el-GR"/>
                        <a:t>Δραστηριότητα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a:t>Αριθμός συμμετεχόντων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a:t>Ποσοστό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6196103"/>
                  </a:ext>
                </a:extLst>
              </a:tr>
              <a:tr h="0">
                <a:tc>
                  <a:txBody>
                    <a:bodyPr/>
                    <a:lstStyle/>
                    <a:p>
                      <a:r>
                        <a:rPr lang="el-GR"/>
                        <a:t>Παραλία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5687130"/>
                  </a:ext>
                </a:extLst>
              </a:tr>
              <a:tr h="0">
                <a:tc>
                  <a:txBody>
                    <a:bodyPr/>
                    <a:lstStyle/>
                    <a:p>
                      <a:r>
                        <a:rPr lang="el-GR"/>
                        <a:t>Πεζοπορία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60586"/>
                  </a:ext>
                </a:extLst>
              </a:tr>
              <a:tr h="0">
                <a:tc>
                  <a:txBody>
                    <a:bodyPr/>
                    <a:lstStyle/>
                    <a:p>
                      <a:r>
                        <a:rPr lang="el-GR"/>
                        <a:t>Ταβέρνα “Ο Γύρος”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2307698"/>
                  </a:ext>
                </a:extLst>
              </a:tr>
            </a:tbl>
          </a:graphicData>
        </a:graphic>
      </p:graphicFrame>
    </p:spTree>
    <p:extLst>
      <p:ext uri="{BB962C8B-B14F-4D97-AF65-F5344CB8AC3E}">
        <p14:creationId xmlns:p14="http://schemas.microsoft.com/office/powerpoint/2010/main" val="2155188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DD2BF2B4-68B9-4657-A71A-52B399F7C849}"/>
              </a:ext>
            </a:extLst>
          </p:cNvPr>
          <p:cNvSpPr>
            <a:spLocks noChangeArrowheads="1"/>
          </p:cNvSpPr>
          <p:nvPr/>
        </p:nvSpPr>
        <p:spPr bwMode="auto">
          <a:xfrm>
            <a:off x="469470" y="784751"/>
            <a:ext cx="10640063"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1600" b="1" i="0" u="none" strike="noStrike" cap="none" normalizeH="0" baseline="0" dirty="0" err="1">
                <a:ln>
                  <a:noFill/>
                </a:ln>
                <a:solidFill>
                  <a:schemeClr val="tx1"/>
                </a:solidFill>
                <a:effectLst/>
                <a:highlight>
                  <a:srgbClr val="FFFF00"/>
                </a:highlight>
                <a:latin typeface="Arial" panose="020B0604020202020204" pitchFamily="34" charset="0"/>
              </a:rPr>
              <a:t>Σύνδεση</a:t>
            </a:r>
            <a:r>
              <a:rPr kumimoji="0" lang="en-US" altLang="en-US" sz="1600" b="1" i="0" u="none" strike="noStrike" cap="none" normalizeH="0" baseline="0" dirty="0">
                <a:ln>
                  <a:noFill/>
                </a:ln>
                <a:solidFill>
                  <a:schemeClr val="tx1"/>
                </a:solidFill>
                <a:effectLst/>
                <a:highlight>
                  <a:srgbClr val="FFFF00"/>
                </a:highlight>
                <a:latin typeface="Arial" panose="020B0604020202020204" pitchFamily="34" charset="0"/>
              </a:rPr>
              <a:t> </a:t>
            </a:r>
            <a:r>
              <a:rPr kumimoji="0" lang="en-US" altLang="en-US" sz="1600" b="1" i="0" u="none" strike="noStrike" cap="none" normalizeH="0" baseline="0" dirty="0" err="1">
                <a:ln>
                  <a:noFill/>
                </a:ln>
                <a:solidFill>
                  <a:schemeClr val="tx1"/>
                </a:solidFill>
                <a:effectLst/>
                <a:highlight>
                  <a:srgbClr val="FFFF00"/>
                </a:highlight>
                <a:latin typeface="Arial" panose="020B0604020202020204" pitchFamily="34" charset="0"/>
              </a:rPr>
              <a:t>με</a:t>
            </a:r>
            <a:r>
              <a:rPr kumimoji="0" lang="en-US" altLang="en-US" sz="1600" b="1" i="0" u="none" strike="noStrike" cap="none" normalizeH="0" baseline="0" dirty="0">
                <a:ln>
                  <a:noFill/>
                </a:ln>
                <a:solidFill>
                  <a:schemeClr val="tx1"/>
                </a:solidFill>
                <a:effectLst/>
                <a:highlight>
                  <a:srgbClr val="FFFF00"/>
                </a:highlight>
                <a:latin typeface="Arial" panose="020B0604020202020204" pitchFamily="34" charset="0"/>
              </a:rPr>
              <a:t> </a:t>
            </a:r>
            <a:r>
              <a:rPr kumimoji="0" lang="en-US" altLang="en-US" sz="1600" b="1" i="0" u="none" strike="noStrike" cap="none" normalizeH="0" baseline="0" dirty="0" err="1">
                <a:ln>
                  <a:noFill/>
                </a:ln>
                <a:solidFill>
                  <a:schemeClr val="tx1"/>
                </a:solidFill>
                <a:effectLst/>
                <a:highlight>
                  <a:srgbClr val="FFFF00"/>
                </a:highlight>
                <a:latin typeface="Arial" panose="020B0604020202020204" pitchFamily="34" charset="0"/>
              </a:rPr>
              <a:t>ερευνητικά</a:t>
            </a:r>
            <a:r>
              <a:rPr kumimoji="0" lang="en-US" altLang="en-US" sz="1600" b="1" i="0" u="none" strike="noStrike" cap="none" normalizeH="0" baseline="0" dirty="0">
                <a:ln>
                  <a:noFill/>
                </a:ln>
                <a:solidFill>
                  <a:schemeClr val="tx1"/>
                </a:solidFill>
                <a:effectLst/>
                <a:highlight>
                  <a:srgbClr val="FFFF00"/>
                </a:highlight>
                <a:latin typeface="Arial" panose="020B0604020202020204" pitchFamily="34" charset="0"/>
              </a:rPr>
              <a:t> </a:t>
            </a:r>
            <a:r>
              <a:rPr kumimoji="0" lang="en-US" altLang="en-US" sz="1600" b="1" i="0" u="none" strike="noStrike" cap="none" normalizeH="0" baseline="0" dirty="0" err="1">
                <a:ln>
                  <a:noFill/>
                </a:ln>
                <a:solidFill>
                  <a:schemeClr val="tx1"/>
                </a:solidFill>
                <a:effectLst/>
                <a:highlight>
                  <a:srgbClr val="FFFF00"/>
                </a:highlight>
                <a:latin typeface="Arial" panose="020B0604020202020204" pitchFamily="34" charset="0"/>
              </a:rPr>
              <a:t>ερωτήμ</a:t>
            </a:r>
            <a:r>
              <a:rPr kumimoji="0" lang="en-US" altLang="en-US" sz="1600" b="1" i="0" u="none" strike="noStrike" cap="none" normalizeH="0" baseline="0" dirty="0">
                <a:ln>
                  <a:noFill/>
                </a:ln>
                <a:solidFill>
                  <a:schemeClr val="tx1"/>
                </a:solidFill>
                <a:effectLst/>
                <a:highlight>
                  <a:srgbClr val="FFFF00"/>
                </a:highlight>
                <a:latin typeface="Arial" panose="020B0604020202020204" pitchFamily="34" charset="0"/>
              </a:rPr>
              <a:t>ατα</a:t>
            </a:r>
            <a:r>
              <a:rPr kumimoji="0" lang="en-US" altLang="en-US" sz="1600" b="1" i="0" u="none" strike="noStrike" cap="none" normalizeH="0" baseline="0" dirty="0">
                <a:ln>
                  <a:noFill/>
                </a:ln>
                <a:solidFill>
                  <a:schemeClr val="tx1"/>
                </a:solidFill>
                <a:effectLst/>
                <a:latin typeface="Arial" panose="020B0604020202020204" pitchFamily="34" charset="0"/>
              </a:rPr>
              <a:t>:</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1600" b="0" i="0" u="none" strike="noStrike" cap="none" normalizeH="0" baseline="0" dirty="0" err="1">
                <a:ln>
                  <a:noFill/>
                </a:ln>
                <a:solidFill>
                  <a:schemeClr val="tx1"/>
                </a:solidFill>
                <a:effectLst/>
                <a:latin typeface="Arial" panose="020B0604020202020204" pitchFamily="34" charset="0"/>
              </a:rPr>
              <a:t>Κάθε</a:t>
            </a:r>
            <a:r>
              <a:rPr kumimoji="0" lang="en-US" altLang="en-US" sz="1600" b="0" i="0" u="none" strike="noStrike" cap="none" normalizeH="0" baseline="0" dirty="0">
                <a:ln>
                  <a:noFill/>
                </a:ln>
                <a:solidFill>
                  <a:schemeClr val="tx1"/>
                </a:solidFill>
                <a:effectLst/>
                <a:latin typeface="Arial" panose="020B0604020202020204" pitchFamily="34" charset="0"/>
              </a:rPr>
              <a:t> π</a:t>
            </a:r>
            <a:r>
              <a:rPr kumimoji="0" lang="en-US" altLang="en-US" sz="1600" b="0" i="0" u="none" strike="noStrike" cap="none" normalizeH="0" baseline="0" dirty="0" err="1">
                <a:ln>
                  <a:noFill/>
                </a:ln>
                <a:solidFill>
                  <a:schemeClr val="tx1"/>
                </a:solidFill>
                <a:effectLst/>
                <a:latin typeface="Arial" panose="020B0604020202020204" pitchFamily="34" charset="0"/>
              </a:rPr>
              <a:t>ίν</a:t>
            </a:r>
            <a:r>
              <a:rPr kumimoji="0" lang="en-US" altLang="en-US" sz="1600" b="0" i="0" u="none" strike="noStrike" cap="none" normalizeH="0" baseline="0" dirty="0">
                <a:ln>
                  <a:noFill/>
                </a:ln>
                <a:solidFill>
                  <a:schemeClr val="tx1"/>
                </a:solidFill>
                <a:effectLst/>
                <a:latin typeface="Arial" panose="020B0604020202020204" pitchFamily="34" charset="0"/>
              </a:rPr>
              <a:t>ακας ή γράφημα πρέπει να απαντά ξεκάθαρα σε ένα ερώτημα.</a:t>
            </a:r>
            <a:endParaRPr kumimoji="0" lang="el-GR" altLang="en-US" sz="1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1600" b="1" i="0" u="none" strike="noStrike" cap="none" normalizeH="0" baseline="0" dirty="0">
                <a:ln>
                  <a:noFill/>
                </a:ln>
                <a:solidFill>
                  <a:schemeClr val="tx1"/>
                </a:solidFill>
                <a:effectLst/>
                <a:highlight>
                  <a:srgbClr val="FFFF00"/>
                </a:highlight>
                <a:latin typeface="Arial" panose="020B0604020202020204" pitchFamily="34" charset="0"/>
              </a:rPr>
              <a:t>Απ</a:t>
            </a:r>
            <a:r>
              <a:rPr kumimoji="0" lang="en-US" altLang="en-US" sz="1600" b="1" i="0" u="none" strike="noStrike" cap="none" normalizeH="0" baseline="0" dirty="0" err="1">
                <a:ln>
                  <a:noFill/>
                </a:ln>
                <a:solidFill>
                  <a:schemeClr val="tx1"/>
                </a:solidFill>
                <a:effectLst/>
                <a:highlight>
                  <a:srgbClr val="FFFF00"/>
                </a:highlight>
                <a:latin typeface="Arial" panose="020B0604020202020204" pitchFamily="34" charset="0"/>
              </a:rPr>
              <a:t>οφυγή</a:t>
            </a:r>
            <a:r>
              <a:rPr kumimoji="0" lang="en-US" altLang="en-US" sz="1600" b="1" i="0" u="none" strike="noStrike" cap="none" normalizeH="0" baseline="0" dirty="0">
                <a:ln>
                  <a:noFill/>
                </a:ln>
                <a:solidFill>
                  <a:schemeClr val="tx1"/>
                </a:solidFill>
                <a:effectLst/>
                <a:highlight>
                  <a:srgbClr val="FFFF00"/>
                </a:highlight>
                <a:latin typeface="Arial" panose="020B0604020202020204" pitchFamily="34" charset="0"/>
              </a:rPr>
              <a:t> υπ</a:t>
            </a:r>
            <a:r>
              <a:rPr kumimoji="0" lang="en-US" altLang="en-US" sz="1600" b="1" i="0" u="none" strike="noStrike" cap="none" normalizeH="0" baseline="0" dirty="0" err="1">
                <a:ln>
                  <a:noFill/>
                </a:ln>
                <a:solidFill>
                  <a:schemeClr val="tx1"/>
                </a:solidFill>
                <a:effectLst/>
                <a:highlight>
                  <a:srgbClr val="FFFF00"/>
                </a:highlight>
                <a:latin typeface="Arial" panose="020B0604020202020204" pitchFamily="34" charset="0"/>
              </a:rPr>
              <a:t>ερ-γενικεύσεων</a:t>
            </a:r>
            <a:r>
              <a:rPr kumimoji="0" lang="en-US" altLang="en-US" sz="1600" b="1" i="0" u="none" strike="noStrike" cap="none" normalizeH="0" baseline="0" dirty="0">
                <a:ln>
                  <a:noFill/>
                </a:ln>
                <a:solidFill>
                  <a:schemeClr val="tx1"/>
                </a:solidFill>
                <a:effectLst/>
                <a:latin typeface="Arial" panose="020B0604020202020204" pitchFamily="34" charset="0"/>
              </a:rPr>
              <a:t>:</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Arial" panose="020B0604020202020204" pitchFamily="34" charset="0"/>
              </a:rPr>
              <a:t>Πα</a:t>
            </a:r>
            <a:r>
              <a:rPr kumimoji="0" lang="en-US" altLang="en-US" sz="1600" b="0" i="0" u="none" strike="noStrike" cap="none" normalizeH="0" baseline="0" dirty="0" err="1">
                <a:ln>
                  <a:noFill/>
                </a:ln>
                <a:solidFill>
                  <a:schemeClr val="tx1"/>
                </a:solidFill>
                <a:effectLst/>
                <a:latin typeface="Arial" panose="020B0604020202020204" pitchFamily="34" charset="0"/>
              </a:rPr>
              <a:t>ρουσιάζουμε</a:t>
            </a:r>
            <a:r>
              <a:rPr kumimoji="0" lang="en-US" altLang="en-US" sz="1600" b="0" i="0" u="none" strike="noStrike" cap="none" normalizeH="0" baseline="0" dirty="0">
                <a:ln>
                  <a:noFill/>
                </a:ln>
                <a:solidFill>
                  <a:schemeClr val="tx1"/>
                </a:solidFill>
                <a:effectLst/>
                <a:latin typeface="Arial" panose="020B0604020202020204" pitchFamily="34" charset="0"/>
              </a:rPr>
              <a:t> τα απ</a:t>
            </a:r>
            <a:r>
              <a:rPr kumimoji="0" lang="en-US" altLang="en-US" sz="1600" b="0" i="0" u="none" strike="noStrike" cap="none" normalizeH="0" baseline="0" dirty="0" err="1">
                <a:ln>
                  <a:noFill/>
                </a:ln>
                <a:solidFill>
                  <a:schemeClr val="tx1"/>
                </a:solidFill>
                <a:effectLst/>
                <a:latin typeface="Arial" panose="020B0604020202020204" pitchFamily="34" charset="0"/>
              </a:rPr>
              <a:t>οτελέσμ</a:t>
            </a:r>
            <a:r>
              <a:rPr kumimoji="0" lang="en-US" altLang="en-US" sz="1600" b="0" i="0" u="none" strike="noStrike" cap="none" normalizeH="0" baseline="0" dirty="0">
                <a:ln>
                  <a:noFill/>
                </a:ln>
                <a:solidFill>
                  <a:schemeClr val="tx1"/>
                </a:solidFill>
                <a:effectLst/>
                <a:latin typeface="Arial" panose="020B0604020202020204" pitchFamily="34" charset="0"/>
              </a:rPr>
              <a:t>ατα </a:t>
            </a:r>
            <a:r>
              <a:rPr kumimoji="0" lang="en-US" altLang="en-US" sz="1600" b="1" i="0" u="none" strike="noStrike" cap="none" normalizeH="0" baseline="0" dirty="0">
                <a:ln>
                  <a:noFill/>
                </a:ln>
                <a:solidFill>
                  <a:schemeClr val="tx1"/>
                </a:solidFill>
                <a:effectLst/>
                <a:latin typeface="Arial" panose="020B0604020202020204" pitchFamily="34" charset="0"/>
              </a:rPr>
              <a:t>ακριβώς όπως προέκυψαν από το δείγμα</a:t>
            </a:r>
            <a:r>
              <a:rPr kumimoji="0" lang="en-US" altLang="en-US" sz="1600" b="0" i="0" u="none" strike="noStrike" cap="none" normalizeH="0" baseline="0" dirty="0">
                <a:ln>
                  <a:noFill/>
                </a:ln>
                <a:solidFill>
                  <a:schemeClr val="tx1"/>
                </a:solidFill>
                <a:effectLst/>
                <a:latin typeface="Arial" panose="020B0604020202020204" pitchFamily="34" charset="0"/>
              </a:rPr>
              <a:t>, και αν θέλουμε γενίκευση, το αναφέρουμε ως υπόθεση ή με στατιστική ανάλυση (π.χ., δείγματα, σφάλμα δείγματος).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361C92A9-5121-4590-BF99-9A8AA6C1FCB8}"/>
              </a:ext>
            </a:extLst>
          </p:cNvPr>
          <p:cNvPicPr>
            <a:picLocks noChangeAspect="1"/>
          </p:cNvPicPr>
          <p:nvPr/>
        </p:nvPicPr>
        <p:blipFill rotWithShape="1">
          <a:blip r:embed="rId2">
            <a:extLst>
              <a:ext uri="{28A0092B-C50C-407E-A947-70E740481C1C}">
                <a14:useLocalDpi xmlns:a14="http://schemas.microsoft.com/office/drawing/2010/main" val="0"/>
              </a:ext>
            </a:extLst>
          </a:blip>
          <a:srcRect t="17974" b="5808"/>
          <a:stretch/>
        </p:blipFill>
        <p:spPr>
          <a:xfrm>
            <a:off x="9002642" y="596743"/>
            <a:ext cx="1840172" cy="873133"/>
          </a:xfrm>
          <a:prstGeom prst="rect">
            <a:avLst/>
          </a:prstGeom>
        </p:spPr>
      </p:pic>
    </p:spTree>
    <p:extLst>
      <p:ext uri="{BB962C8B-B14F-4D97-AF65-F5344CB8AC3E}">
        <p14:creationId xmlns:p14="http://schemas.microsoft.com/office/powerpoint/2010/main" val="1516369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F28867-AF30-4A58-B7DB-66CE20A1A8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7068"/>
          </a:xfrm>
          <a:prstGeom prst="rect">
            <a:avLst/>
          </a:prstGeom>
        </p:spPr>
      </p:pic>
    </p:spTree>
    <p:extLst>
      <p:ext uri="{BB962C8B-B14F-4D97-AF65-F5344CB8AC3E}">
        <p14:creationId xmlns:p14="http://schemas.microsoft.com/office/powerpoint/2010/main" val="4017565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CA97DC-3AC9-4AE5-B010-281175207D71}"/>
              </a:ext>
            </a:extLst>
          </p:cNvPr>
          <p:cNvSpPr txBox="1"/>
          <p:nvPr/>
        </p:nvSpPr>
        <p:spPr>
          <a:xfrm>
            <a:off x="3070371" y="2890391"/>
            <a:ext cx="5285064" cy="1077218"/>
          </a:xfrm>
          <a:prstGeom prst="rect">
            <a:avLst/>
          </a:prstGeom>
          <a:noFill/>
        </p:spPr>
        <p:txBody>
          <a:bodyPr wrap="square" rtlCol="0">
            <a:spAutoFit/>
          </a:bodyPr>
          <a:lstStyle/>
          <a:p>
            <a:pPr algn="ctr"/>
            <a:r>
              <a:rPr lang="el-GR" sz="2800" dirty="0"/>
              <a:t>Ευχαριστώ για την προσοχή σας</a:t>
            </a:r>
          </a:p>
          <a:p>
            <a:pPr algn="ctr"/>
            <a:r>
              <a:rPr lang="en-US" b="0" i="0" dirty="0">
                <a:solidFill>
                  <a:srgbClr val="284B71"/>
                </a:solidFill>
                <a:effectLst/>
                <a:latin typeface="Roboto" panose="02000000000000000000" pitchFamily="2" charset="0"/>
              </a:rPr>
              <a:t> </a:t>
            </a:r>
            <a:r>
              <a:rPr lang="en-US" b="0" i="0" u="none" strike="noStrike" dirty="0">
                <a:solidFill>
                  <a:srgbClr val="F5A125"/>
                </a:solidFill>
                <a:effectLst/>
                <a:latin typeface="Roboto" panose="02000000000000000000" pitchFamily="2" charset="0"/>
                <a:hlinkClick r:id="rId2"/>
              </a:rPr>
              <a:t>chriskaradim@ionio.gr</a:t>
            </a:r>
            <a:r>
              <a:rPr lang="el-GR" b="0" i="0" u="none" strike="noStrike" dirty="0">
                <a:solidFill>
                  <a:srgbClr val="F5A125"/>
                </a:solidFill>
                <a:effectLst/>
                <a:latin typeface="Roboto" panose="02000000000000000000" pitchFamily="2" charset="0"/>
              </a:rPr>
              <a:t> </a:t>
            </a:r>
            <a:endParaRPr lang="el-GR" dirty="0"/>
          </a:p>
          <a:p>
            <a:endParaRPr lang="en-US" dirty="0"/>
          </a:p>
        </p:txBody>
      </p:sp>
    </p:spTree>
    <p:extLst>
      <p:ext uri="{BB962C8B-B14F-4D97-AF65-F5344CB8AC3E}">
        <p14:creationId xmlns:p14="http://schemas.microsoft.com/office/powerpoint/2010/main" val="6408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4BB0BE-230F-4AB6-B831-3F57CD5CED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5664" y="0"/>
            <a:ext cx="6858000" cy="6858000"/>
          </a:xfrm>
          <a:prstGeom prst="rect">
            <a:avLst/>
          </a:prstGeom>
        </p:spPr>
      </p:pic>
    </p:spTree>
    <p:extLst>
      <p:ext uri="{BB962C8B-B14F-4D97-AF65-F5344CB8AC3E}">
        <p14:creationId xmlns:p14="http://schemas.microsoft.com/office/powerpoint/2010/main" val="3038219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43E2CD-AF61-49F9-9547-B03505C5B3A7}"/>
              </a:ext>
            </a:extLst>
          </p:cNvPr>
          <p:cNvSpPr txBox="1"/>
          <p:nvPr/>
        </p:nvSpPr>
        <p:spPr>
          <a:xfrm>
            <a:off x="397732" y="479401"/>
            <a:ext cx="11164728" cy="6186309"/>
          </a:xfrm>
          <a:prstGeom prst="rect">
            <a:avLst/>
          </a:prstGeom>
          <a:noFill/>
        </p:spPr>
        <p:txBody>
          <a:bodyPr wrap="square">
            <a:spAutoFit/>
          </a:bodyPr>
          <a:lstStyle/>
          <a:p>
            <a:r>
              <a:rPr lang="el-GR" b="1" dirty="0"/>
              <a:t>Εργασία: Έρευνα για τον Τουρισμό στο Νησί μας</a:t>
            </a:r>
          </a:p>
          <a:p>
            <a:endParaRPr lang="en-US" dirty="0"/>
          </a:p>
          <a:p>
            <a:pPr algn="just"/>
            <a:r>
              <a:rPr lang="el-GR" dirty="0"/>
              <a:t>Ο σκοπός αυτής της εργασίας είναι να δούμε τι κάνουν οι τουρίστες στο νησί μας και αν είναι καλοί. Θέλουμε να μάθουμε ποια μέρη πάνε και ποιο φαγητό τους αρέσει για να ξέρουμε πώς είναι οι επισκέπτες μας. Ο στόχος της έρευνας είναι να μάθουμε ποια μέρη επισκέπτονται οι τουρίστες και ποιο φαγητό προτιμούν και αν μας αρέσουν οι τουρίστες γενικά.</a:t>
            </a:r>
          </a:p>
          <a:p>
            <a:pPr algn="just"/>
            <a:endParaRPr lang="en-US" dirty="0"/>
          </a:p>
          <a:p>
            <a:pPr algn="just"/>
            <a:r>
              <a:rPr lang="el-GR" dirty="0"/>
              <a:t>Τα ερευνητικά ερωτήματα είναι: Πρώτον, ποια μέρη πάνε οι τουρίστες; Δεύτερον, ποιο φαγητό προτιμούν; Τρίτον, είναι καλοί άνθρωποι οι </a:t>
            </a:r>
            <a:r>
              <a:rPr lang="el-GR" dirty="0" err="1"/>
              <a:t>τουρίστες;Η</a:t>
            </a:r>
            <a:r>
              <a:rPr lang="el-GR" dirty="0"/>
              <a:t> μεθοδολογία ήταν να ρωτήσουμε 20 τουρίστες που βρήκαμε στην παραλία και σε κάποια καφέ. Κάποιοι απάντησαν “ναι”, κάποιοι “όχι” και δεν καταγράψαμε άλλα στοιχεία όπως ηλικία ή φύλο γιατί δεν είχε σημασία.</a:t>
            </a:r>
          </a:p>
          <a:p>
            <a:pPr algn="just"/>
            <a:endParaRPr lang="en-US" dirty="0"/>
          </a:p>
          <a:p>
            <a:pPr algn="just"/>
            <a:r>
              <a:rPr lang="el-GR" dirty="0"/>
              <a:t>Τα αποτελέσματα είναι τα εξής: 18 από τους 20 είπαν ότι τους αρέσει η θάλασσα, άρα όλοι οι τουρίστες αγαπάνε τη θάλασσα. 10 από τους 20 είπαν ότι τους άρεσε η ταβέρνα “Ο Γύρος”, άρα κανένας άλλος δεν τρώει άλλο φαγητό. Μόνο 5 από τους 20 είπαν ότι τους άρεσε η πεζοπορία στο βουνό, άρα η πεζοπορία δεν αρέσει στους τουρίστες γενικά. Όλοι οι τουρίστες που ρωτήθηκαν είναι καλοί άνθρωποι, επειδή δεν φώναξε κανένας και δεν υπήρξε κανένα πρόβλημα.</a:t>
            </a:r>
          </a:p>
          <a:p>
            <a:pPr algn="just"/>
            <a:endParaRPr lang="en-US" dirty="0"/>
          </a:p>
          <a:p>
            <a:pPr algn="just"/>
            <a:r>
              <a:rPr lang="el-GR" dirty="0"/>
              <a:t>Συμπερασματικά, οι τουρίστες αγαπάνε όλοι τη θάλασσα, δεν ενδιαφέρονται για πεζοπορία, πρέπει να φτιάξουμε περισσότερες ταβέρνες “Ο Γύρος” και οι τουρίστες είναι καλοί και μας αρέσουν. Η έρευνα δείχνει ότι το νησί μας έχει καλοί επισκέπτες και όλα είναι καλά, αν και δεν ξέρουμε αν ισχύει για άλλες περιοχές ή άλλες χρονικές περιόδους.</a:t>
            </a:r>
          </a:p>
        </p:txBody>
      </p:sp>
    </p:spTree>
    <p:extLst>
      <p:ext uri="{BB962C8B-B14F-4D97-AF65-F5344CB8AC3E}">
        <p14:creationId xmlns:p14="http://schemas.microsoft.com/office/powerpoint/2010/main" val="1115882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23663B-67DD-447F-AB71-F9EF0184CBAA}"/>
              </a:ext>
            </a:extLst>
          </p:cNvPr>
          <p:cNvSpPr txBox="1"/>
          <p:nvPr/>
        </p:nvSpPr>
        <p:spPr>
          <a:xfrm>
            <a:off x="604615" y="1827580"/>
            <a:ext cx="6097424" cy="3338735"/>
          </a:xfrm>
          <a:prstGeom prst="rect">
            <a:avLst/>
          </a:prstGeom>
          <a:noFill/>
        </p:spPr>
        <p:txBody>
          <a:bodyPr wrap="square">
            <a:spAutoFit/>
          </a:bodyPr>
          <a:lstStyle/>
          <a:p>
            <a:pPr>
              <a:lnSpc>
                <a:spcPct val="200000"/>
              </a:lnSpc>
            </a:pPr>
            <a:r>
              <a:rPr lang="el-GR" b="1" dirty="0"/>
              <a:t>Αυτό το κείμενο περιλαμβάνει:</a:t>
            </a:r>
          </a:p>
          <a:p>
            <a:pPr marL="285750" indent="-285750">
              <a:lnSpc>
                <a:spcPct val="200000"/>
              </a:lnSpc>
              <a:buFont typeface="Wingdings" panose="05000000000000000000" pitchFamily="2" charset="2"/>
              <a:buChar char="Ø"/>
            </a:pPr>
            <a:r>
              <a:rPr lang="el-GR" dirty="0"/>
              <a:t>Κακό συντακτικό και άσχημη ροή.</a:t>
            </a:r>
          </a:p>
          <a:p>
            <a:pPr marL="285750" indent="-285750">
              <a:lnSpc>
                <a:spcPct val="200000"/>
              </a:lnSpc>
              <a:buFont typeface="Wingdings" panose="05000000000000000000" pitchFamily="2" charset="2"/>
              <a:buChar char="Ø"/>
            </a:pPr>
            <a:r>
              <a:rPr lang="el-GR" dirty="0"/>
              <a:t>Μικρό δείγμα και </a:t>
            </a:r>
            <a:r>
              <a:rPr lang="el-GR" dirty="0" err="1"/>
              <a:t>υπερ</a:t>
            </a:r>
            <a:r>
              <a:rPr lang="el-GR" dirty="0"/>
              <a:t>-γενικεύσεις.</a:t>
            </a:r>
          </a:p>
          <a:p>
            <a:pPr marL="285750" indent="-285750">
              <a:lnSpc>
                <a:spcPct val="200000"/>
              </a:lnSpc>
              <a:buFont typeface="Wingdings" panose="05000000000000000000" pitchFamily="2" charset="2"/>
              <a:buChar char="Ø"/>
            </a:pPr>
            <a:r>
              <a:rPr lang="el-GR" dirty="0"/>
              <a:t>Λανθασμένη ερμηνεία ποσοτικών δεδομένων.</a:t>
            </a:r>
          </a:p>
          <a:p>
            <a:pPr marL="285750" indent="-285750">
              <a:lnSpc>
                <a:spcPct val="200000"/>
              </a:lnSpc>
              <a:buFont typeface="Wingdings" panose="05000000000000000000" pitchFamily="2" charset="2"/>
              <a:buChar char="Ø"/>
            </a:pPr>
            <a:r>
              <a:rPr lang="el-GR" dirty="0"/>
              <a:t>Υποκειμενικά συμπεράσματα («καλοί άνθρωποι»).</a:t>
            </a:r>
          </a:p>
          <a:p>
            <a:pPr marL="285750" indent="-285750">
              <a:lnSpc>
                <a:spcPct val="200000"/>
              </a:lnSpc>
              <a:buFont typeface="Wingdings" panose="05000000000000000000" pitchFamily="2" charset="2"/>
              <a:buChar char="Ø"/>
            </a:pPr>
            <a:r>
              <a:rPr lang="el-GR" dirty="0"/>
              <a:t>Ασαφή μεθοδολογία και έλλειψη επιστημονικής δομής.</a:t>
            </a:r>
          </a:p>
        </p:txBody>
      </p:sp>
    </p:spTree>
    <p:extLst>
      <p:ext uri="{BB962C8B-B14F-4D97-AF65-F5344CB8AC3E}">
        <p14:creationId xmlns:p14="http://schemas.microsoft.com/office/powerpoint/2010/main" val="61968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65117AF-9DDA-416D-B899-FDBB907F3233}"/>
              </a:ext>
            </a:extLst>
          </p:cNvPr>
          <p:cNvSpPr txBox="1"/>
          <p:nvPr/>
        </p:nvSpPr>
        <p:spPr>
          <a:xfrm>
            <a:off x="385894" y="345683"/>
            <a:ext cx="11367082" cy="5632311"/>
          </a:xfrm>
          <a:prstGeom prst="rect">
            <a:avLst/>
          </a:prstGeom>
          <a:noFill/>
        </p:spPr>
        <p:txBody>
          <a:bodyPr wrap="square">
            <a:spAutoFit/>
          </a:bodyPr>
          <a:lstStyle/>
          <a:p>
            <a:r>
              <a:rPr lang="el-GR" b="1" dirty="0"/>
              <a:t>Εργασία: Συνεντεύξεις με Τουρίστες για τα Καφέ και Καταστήματα του Νησιού</a:t>
            </a:r>
          </a:p>
          <a:p>
            <a:endParaRPr lang="el-GR" dirty="0"/>
          </a:p>
          <a:p>
            <a:pPr algn="just"/>
            <a:r>
              <a:rPr lang="el-GR" dirty="0"/>
              <a:t>Ο σκοπός αυτής της έρευνας ήταν να δούμε τι σκέφτονται οι τουρίστες για τα καφέ και τα καταστήματα του νησιού μας και αν είναι ευχαριστημένοι γενικά. Ο στόχος ήταν να μάθουμε ποια καφέ και καταστήματα προτιμούν, τι αγοράζουν και αν μας αρέσουν οι τουρίστες σαν επισκέπτες. Τα ερευνητικά ερωτήματα ήταν: Ποια καφέ και καταστήματα επισκέπτονται οι τουρίστες; Τι αγοράζουν ή τρώνε; Είναι ευγενικοί και καλοί οι τουρίστες;</a:t>
            </a:r>
          </a:p>
          <a:p>
            <a:pPr algn="just"/>
            <a:endParaRPr lang="el-GR" dirty="0"/>
          </a:p>
          <a:p>
            <a:pPr algn="just"/>
            <a:r>
              <a:rPr lang="el-GR" dirty="0"/>
              <a:t>Η μεθοδολογία ήταν να μιλήσουμε με 6 τουρίστες που βρήκαμε τυχαία στο κέντρο της πόλης. Κάποιοι απάντησαν σε κάποιες ερωτήσεις, κάποιοι όχι. Δεν σημειώσαμε ηλικία, φύλο ή αν ήταν πρώτοι ή επαναλαμβανόμενοι επισκέπτες γιατί δεν είχε σημασία.</a:t>
            </a:r>
          </a:p>
          <a:p>
            <a:pPr algn="just"/>
            <a:endParaRPr lang="el-GR" dirty="0"/>
          </a:p>
          <a:p>
            <a:pPr algn="just"/>
            <a:r>
              <a:rPr lang="el-GR" dirty="0"/>
              <a:t>Τα αποτελέσματα είναι τα εξής: Τέσσερις από τους έξι είπαν ότι τους άρεσε το καφέ “Καφές και Γλυκό”, άρα όλοι οι τουρίστες αγαπάνε αυτό το καφέ. Τρεις από τους έξι είπαν ότι αγόρασαν σουβενίρ, άρα κανένας άλλος δεν αγοράζει τίποτα. Δύο από τους έξι είπαν ότι τους άρεσαν τα τοπικά αρτοποιεία, άρα η πλειοψηφία δεν ενδιαφέρεται για αρτοποιεία. Όλοι οι τουρίστες ήταν ευγενικοί και φιλικοί επειδή δεν φώναξε κανένας.</a:t>
            </a:r>
          </a:p>
          <a:p>
            <a:pPr algn="just"/>
            <a:endParaRPr lang="el-GR" dirty="0"/>
          </a:p>
          <a:p>
            <a:pPr algn="just"/>
            <a:r>
              <a:rPr lang="el-GR" dirty="0"/>
              <a:t>Συμπερασματικά, όλοι οι τουρίστες αγαπάνε το καφέ “Καφές και Γλυκό”, κανένας δεν αγοράζει τίποτα άλλο εκτός από σουβενίρ, τα αρτοποιεία δεν ενδιαφέρουν τους περισσότερους και όλοι οι τουρίστες είναι καλοί άνθρωποι. Η έρευνα δείχνει ότι οι επισκέπτες μας είναι καλοί και όλα λειτουργούν τέλεια, αν και δεν ξέρουμε αν ισχύει για άλλες εποχές ή περιοχές του νησιού.</a:t>
            </a:r>
          </a:p>
        </p:txBody>
      </p:sp>
    </p:spTree>
    <p:extLst>
      <p:ext uri="{BB962C8B-B14F-4D97-AF65-F5344CB8AC3E}">
        <p14:creationId xmlns:p14="http://schemas.microsoft.com/office/powerpoint/2010/main" val="1642156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7E2171-2260-4635-8869-64D4658525F8}"/>
              </a:ext>
            </a:extLst>
          </p:cNvPr>
          <p:cNvSpPr txBox="1"/>
          <p:nvPr/>
        </p:nvSpPr>
        <p:spPr>
          <a:xfrm>
            <a:off x="402672" y="689788"/>
            <a:ext cx="11148968" cy="5262979"/>
          </a:xfrm>
          <a:prstGeom prst="rect">
            <a:avLst/>
          </a:prstGeom>
          <a:noFill/>
        </p:spPr>
        <p:txBody>
          <a:bodyPr wrap="square">
            <a:spAutoFit/>
          </a:bodyPr>
          <a:lstStyle/>
          <a:p>
            <a:r>
              <a:rPr lang="el-GR" sz="1400" b="1" dirty="0"/>
              <a:t>Λάθη στην Ερμηνεία και Παρουσίαση Δεδομένων</a:t>
            </a:r>
          </a:p>
          <a:p>
            <a:endParaRPr lang="el-GR" sz="1400" b="1" dirty="0"/>
          </a:p>
          <a:p>
            <a:pPr>
              <a:buFont typeface="+mj-lt"/>
              <a:buAutoNum type="arabicPeriod"/>
            </a:pPr>
            <a:r>
              <a:rPr lang="el-GR" sz="1400" b="1" dirty="0" err="1"/>
              <a:t>Υπερ</a:t>
            </a:r>
            <a:r>
              <a:rPr lang="el-GR" sz="1400" b="1" dirty="0"/>
              <a:t>-γενικεύσεις από πολύ μικρό δείγμα</a:t>
            </a:r>
            <a:endParaRPr lang="el-GR" sz="1400" dirty="0"/>
          </a:p>
          <a:p>
            <a:pPr marL="742950" lvl="1" indent="-285750">
              <a:buFont typeface="+mj-lt"/>
              <a:buAutoNum type="arabicPeriod"/>
            </a:pPr>
            <a:r>
              <a:rPr lang="el-GR" sz="1400" dirty="0"/>
              <a:t>Παράδειγμα: 4/6 είπαν ότι τους άρεσε το καφέ “Καφές και Γλυκό” → ερμηνεία: «Όλοι οι τουρίστες αγαπάνε αυτό το καφέ».</a:t>
            </a:r>
          </a:p>
          <a:p>
            <a:pPr marL="742950" lvl="1" indent="-285750">
              <a:buFont typeface="+mj-lt"/>
              <a:buAutoNum type="arabicPeriod"/>
            </a:pPr>
            <a:r>
              <a:rPr lang="el-GR" sz="1400" dirty="0"/>
              <a:t>Το δείγμα είναι πολύ μικρό και τυχαίο για να βγάλουμε συμπεράσματα για όλους τους τουρίστες.</a:t>
            </a:r>
          </a:p>
          <a:p>
            <a:pPr>
              <a:buFont typeface="+mj-lt"/>
              <a:buAutoNum type="arabicPeriod"/>
            </a:pPr>
            <a:r>
              <a:rPr lang="el-GR" sz="1400" b="1" dirty="0"/>
              <a:t>Λανθασμένη παρουσίαση ποιοτικών δεδομένων ως απόλυτες αλήθειες</a:t>
            </a:r>
            <a:endParaRPr lang="el-GR" sz="1400" dirty="0"/>
          </a:p>
          <a:p>
            <a:pPr marL="742950" lvl="1" indent="-285750">
              <a:buFont typeface="+mj-lt"/>
              <a:buAutoNum type="arabicPeriod"/>
            </a:pPr>
            <a:r>
              <a:rPr lang="el-GR" sz="1400" dirty="0"/>
              <a:t>Παράδειγμα: 3/6 αγόρασαν σουβενίρ → «κανένας άλλος δεν αγοράζει τίποτα άλλο».</a:t>
            </a:r>
          </a:p>
          <a:p>
            <a:pPr marL="742950" lvl="1" indent="-285750">
              <a:buFont typeface="+mj-lt"/>
              <a:buAutoNum type="arabicPeriod"/>
            </a:pPr>
            <a:r>
              <a:rPr lang="el-GR" sz="1400" dirty="0"/>
              <a:t>Αγνοούνται οι υπόλοιποι που δεν απάντησαν ή είχαν διαφορετικές προτιμήσεις.</a:t>
            </a:r>
          </a:p>
          <a:p>
            <a:pPr>
              <a:buFont typeface="+mj-lt"/>
              <a:buAutoNum type="arabicPeriod"/>
            </a:pPr>
            <a:r>
              <a:rPr lang="el-GR" sz="1400" b="1" dirty="0"/>
              <a:t>Υποκειμενικά συμπεράσματα</a:t>
            </a:r>
            <a:endParaRPr lang="el-GR" sz="1400" dirty="0"/>
          </a:p>
          <a:p>
            <a:pPr marL="742950" lvl="1" indent="-285750">
              <a:buFont typeface="+mj-lt"/>
              <a:buAutoNum type="arabicPeriod"/>
            </a:pPr>
            <a:r>
              <a:rPr lang="el-GR" sz="1400" dirty="0"/>
              <a:t>Παράδειγμα: «Όλοι οι τουρίστες ήταν ευγενικοί και φιλικοί επειδή δεν φώναξε κανένας».</a:t>
            </a:r>
          </a:p>
          <a:p>
            <a:pPr marL="742950" lvl="1" indent="-285750">
              <a:buFont typeface="+mj-lt"/>
              <a:buAutoNum type="arabicPeriod"/>
            </a:pPr>
            <a:r>
              <a:rPr lang="el-GR" sz="1400" dirty="0"/>
              <a:t>Δεν υπάρχει αντικειμενικό μέτρο για “ευγένεια” ή “καλοσύνη”.</a:t>
            </a:r>
          </a:p>
          <a:p>
            <a:pPr>
              <a:buFont typeface="+mj-lt"/>
              <a:buAutoNum type="arabicPeriod"/>
            </a:pPr>
            <a:r>
              <a:rPr lang="el-GR" sz="1400" b="1" dirty="0"/>
              <a:t>Ασαφής και κακή μεθοδολογία</a:t>
            </a:r>
            <a:endParaRPr lang="el-GR" sz="1400" dirty="0"/>
          </a:p>
          <a:p>
            <a:pPr marL="742950" lvl="1" indent="-285750">
              <a:buFont typeface="+mj-lt"/>
              <a:buAutoNum type="arabicPeriod"/>
            </a:pPr>
            <a:r>
              <a:rPr lang="el-GR" sz="1400" dirty="0"/>
              <a:t>Δεν καταγράφηκε ηλικία, φύλο, διάρκεια παραμονής ή προηγούμενες επισκέψεις.</a:t>
            </a:r>
          </a:p>
          <a:p>
            <a:pPr marL="742950" lvl="1" indent="-285750">
              <a:buFont typeface="+mj-lt"/>
              <a:buAutoNum type="arabicPeriod"/>
            </a:pPr>
            <a:r>
              <a:rPr lang="el-GR" sz="1400" dirty="0"/>
              <a:t>Δεν περιγράφονται εργαλεία ή ερωτήσεις που χρησιμοποιήθηκαν.</a:t>
            </a:r>
          </a:p>
          <a:p>
            <a:pPr marL="742950" lvl="1" indent="-285750">
              <a:buFont typeface="+mj-lt"/>
              <a:buAutoNum type="arabicPeriod"/>
            </a:pPr>
            <a:r>
              <a:rPr lang="el-GR" sz="1400" dirty="0"/>
              <a:t>Δεν υπάρχει καμία αναφορά στο πώς έγινε η ανάλυση των συνεντεύξεων.</a:t>
            </a:r>
          </a:p>
          <a:p>
            <a:pPr>
              <a:buFont typeface="+mj-lt"/>
              <a:buAutoNum type="arabicPeriod"/>
            </a:pPr>
            <a:r>
              <a:rPr lang="el-GR" sz="1400" b="1" dirty="0"/>
              <a:t>Αγνόηση </a:t>
            </a:r>
            <a:r>
              <a:rPr lang="el-GR" sz="1400" b="1" dirty="0" err="1"/>
              <a:t>συμφραζομένων</a:t>
            </a:r>
            <a:r>
              <a:rPr lang="el-GR" sz="1400" b="1" dirty="0"/>
              <a:t> και διαφορών μεταξύ τουριστών</a:t>
            </a:r>
            <a:endParaRPr lang="el-GR" sz="1400" dirty="0"/>
          </a:p>
          <a:p>
            <a:pPr marL="742950" lvl="1" indent="-285750">
              <a:buFont typeface="+mj-lt"/>
              <a:buAutoNum type="arabicPeriod"/>
            </a:pPr>
            <a:r>
              <a:rPr lang="el-GR" sz="1400" dirty="0"/>
              <a:t>Δεν λαμβάνονται υπόψη προσωπικές προτιμήσεις, ημερομηνία επίσκεψης, κ.λπ.</a:t>
            </a:r>
          </a:p>
          <a:p>
            <a:pPr marL="742950" lvl="1" indent="-285750">
              <a:buFont typeface="+mj-lt"/>
              <a:buAutoNum type="arabicPeriod"/>
            </a:pPr>
            <a:r>
              <a:rPr lang="el-GR" sz="1400" dirty="0"/>
              <a:t>Τα ποιοτικά δεδομένα παρουσιάζονται σαν να ισχύουν για όλους, χωρίς αναφορά σε πιθανές αποκλίσεις.</a:t>
            </a:r>
          </a:p>
          <a:p>
            <a:pPr>
              <a:buFont typeface="+mj-lt"/>
              <a:buAutoNum type="arabicPeriod"/>
            </a:pPr>
            <a:r>
              <a:rPr lang="el-GR" sz="1400" b="1" dirty="0"/>
              <a:t>Αποσύνδεση αποτελεσμάτων από τα ερευνητικά ερωτήματα</a:t>
            </a:r>
            <a:endParaRPr lang="el-GR" sz="1400" dirty="0"/>
          </a:p>
          <a:p>
            <a:pPr marL="742950" lvl="1" indent="-285750">
              <a:buFont typeface="+mj-lt"/>
              <a:buAutoNum type="arabicPeriod"/>
            </a:pPr>
            <a:r>
              <a:rPr lang="el-GR" sz="1400" dirty="0"/>
              <a:t>Τα συμπεράσματα («όλοι οι τουρίστες είναι καλοί») δεν απαντούν ουσιαστικά στα ερωτήματα σχετικά με προτιμήσεις καφέ ή καταστημάτων.</a:t>
            </a:r>
          </a:p>
          <a:p>
            <a:pPr>
              <a:buFont typeface="+mj-lt"/>
              <a:buAutoNum type="arabicPeriod"/>
            </a:pPr>
            <a:r>
              <a:rPr lang="el-GR" sz="1400" b="1" dirty="0"/>
              <a:t>Λανθασμένη λογική αιτιολόγηση</a:t>
            </a:r>
            <a:endParaRPr lang="el-GR" sz="1400" dirty="0"/>
          </a:p>
          <a:p>
            <a:pPr marL="742950" lvl="1" indent="-285750">
              <a:buFont typeface="+mj-lt"/>
              <a:buAutoNum type="arabicPeriod"/>
            </a:pPr>
            <a:r>
              <a:rPr lang="el-GR" sz="1400" dirty="0"/>
              <a:t>Παράδειγμα: «Δεν φώναξε κανείς → όλοι οι τουρίστες είναι ευγενικοί».</a:t>
            </a:r>
          </a:p>
          <a:p>
            <a:pPr marL="742950" lvl="1" indent="-285750">
              <a:buFont typeface="+mj-lt"/>
              <a:buAutoNum type="arabicPeriod"/>
            </a:pPr>
            <a:r>
              <a:rPr lang="el-GR" sz="1400" dirty="0"/>
              <a:t>Σφάλμα αιτιότητας και λανθασμένη εξαγωγή συμπεράσματος.</a:t>
            </a:r>
          </a:p>
        </p:txBody>
      </p:sp>
    </p:spTree>
    <p:extLst>
      <p:ext uri="{BB962C8B-B14F-4D97-AF65-F5344CB8AC3E}">
        <p14:creationId xmlns:p14="http://schemas.microsoft.com/office/powerpoint/2010/main" val="2150569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84F10B-1B8E-40CE-9C5C-29BA47CFFFBB}"/>
              </a:ext>
            </a:extLst>
          </p:cNvPr>
          <p:cNvSpPr txBox="1"/>
          <p:nvPr/>
        </p:nvSpPr>
        <p:spPr>
          <a:xfrm>
            <a:off x="3047301" y="3198662"/>
            <a:ext cx="6094602" cy="464871"/>
          </a:xfrm>
          <a:prstGeom prst="rect">
            <a:avLst/>
          </a:prstGeom>
          <a:noFill/>
        </p:spPr>
        <p:txBody>
          <a:bodyPr wrap="square">
            <a:spAutoFit/>
          </a:bodyPr>
          <a:lstStyle/>
          <a:p>
            <a:pPr algn="just">
              <a:lnSpc>
                <a:spcPct val="150000"/>
              </a:lnSpc>
            </a:pPr>
            <a:r>
              <a:rPr lang="el-GR" sz="1800" b="1" dirty="0">
                <a:solidFill>
                  <a:schemeClr val="accent1"/>
                </a:solidFill>
              </a:rPr>
              <a:t>Σωστή παρουσίαση αποτελεσμάτων στην ποιοτική έρευνα</a:t>
            </a:r>
          </a:p>
        </p:txBody>
      </p:sp>
    </p:spTree>
    <p:extLst>
      <p:ext uri="{BB962C8B-B14F-4D97-AF65-F5344CB8AC3E}">
        <p14:creationId xmlns:p14="http://schemas.microsoft.com/office/powerpoint/2010/main" val="2916548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0526A2-3701-4AD3-B1CA-B2CBA95DF0FC}"/>
              </a:ext>
            </a:extLst>
          </p:cNvPr>
          <p:cNvSpPr txBox="1"/>
          <p:nvPr/>
        </p:nvSpPr>
        <p:spPr>
          <a:xfrm>
            <a:off x="310393" y="849509"/>
            <a:ext cx="11325137" cy="4906408"/>
          </a:xfrm>
          <a:prstGeom prst="rect">
            <a:avLst/>
          </a:prstGeom>
          <a:noFill/>
        </p:spPr>
        <p:txBody>
          <a:bodyPr wrap="square">
            <a:spAutoFit/>
          </a:bodyPr>
          <a:lstStyle/>
          <a:p>
            <a:pPr algn="just">
              <a:lnSpc>
                <a:spcPct val="150000"/>
              </a:lnSpc>
            </a:pPr>
            <a:r>
              <a:rPr lang="el-GR" sz="1400" b="1" dirty="0">
                <a:solidFill>
                  <a:schemeClr val="accent1"/>
                </a:solidFill>
              </a:rPr>
              <a:t>1. Σωστή παρουσίαση αποτελεσμάτων στην ποιοτική έρευνα</a:t>
            </a:r>
          </a:p>
          <a:p>
            <a:pPr algn="just">
              <a:lnSpc>
                <a:spcPct val="150000"/>
              </a:lnSpc>
            </a:pPr>
            <a:r>
              <a:rPr lang="el-GR" sz="1400" dirty="0"/>
              <a:t>Η ποιοτική έρευνα βασίζεται σε </a:t>
            </a:r>
            <a:r>
              <a:rPr lang="el-GR" sz="1400" b="1" dirty="0"/>
              <a:t>συνεντεύξεις, παρατηρήσεις, κείμενα, σχόλια</a:t>
            </a:r>
            <a:r>
              <a:rPr lang="el-GR" sz="1400" dirty="0"/>
              <a:t>. Ο στόχος είναι να δείξουμε </a:t>
            </a:r>
            <a:r>
              <a:rPr lang="el-GR" sz="1400" b="1" dirty="0"/>
              <a:t>θέματα, μοτίβα και νοήματα</a:t>
            </a:r>
            <a:r>
              <a:rPr lang="el-GR" sz="1400" dirty="0"/>
              <a:t>, όχι απλά αριθμούς.</a:t>
            </a:r>
          </a:p>
          <a:p>
            <a:pPr algn="just">
              <a:lnSpc>
                <a:spcPct val="150000"/>
              </a:lnSpc>
            </a:pPr>
            <a:r>
              <a:rPr lang="el-GR" sz="1400" b="1" dirty="0"/>
              <a:t>Κανόνες σωστής παρουσίασης</a:t>
            </a:r>
          </a:p>
          <a:p>
            <a:pPr algn="just">
              <a:lnSpc>
                <a:spcPct val="150000"/>
              </a:lnSpc>
              <a:buFont typeface="+mj-lt"/>
              <a:buAutoNum type="arabicPeriod"/>
            </a:pPr>
            <a:r>
              <a:rPr lang="el-GR" sz="1400" b="1" dirty="0">
                <a:highlight>
                  <a:srgbClr val="FFFF00"/>
                </a:highlight>
              </a:rPr>
              <a:t>Κατηγοριοποίηση θεμάτων (</a:t>
            </a:r>
            <a:r>
              <a:rPr lang="el-GR" sz="1400" b="1" dirty="0" err="1">
                <a:highlight>
                  <a:srgbClr val="FFFF00"/>
                </a:highlight>
              </a:rPr>
              <a:t>themes</a:t>
            </a:r>
            <a:r>
              <a:rPr lang="el-GR" sz="1400" b="1" dirty="0">
                <a:highlight>
                  <a:srgbClr val="FFFF00"/>
                </a:highlight>
              </a:rPr>
              <a:t>):</a:t>
            </a:r>
            <a:endParaRPr lang="el-GR" sz="1400" dirty="0">
              <a:highlight>
                <a:srgbClr val="FFFF00"/>
              </a:highlight>
            </a:endParaRPr>
          </a:p>
          <a:p>
            <a:pPr marL="742950" lvl="1" indent="-285750" algn="just">
              <a:lnSpc>
                <a:spcPct val="150000"/>
              </a:lnSpc>
              <a:buFont typeface="+mj-lt"/>
              <a:buAutoNum type="arabicPeriod"/>
            </a:pPr>
            <a:r>
              <a:rPr lang="el-GR" sz="1400" dirty="0"/>
              <a:t>Ομαδοποιούμε τις απαντήσεις σε βασικά θέματα ή κατηγορίες.</a:t>
            </a:r>
          </a:p>
          <a:p>
            <a:pPr marL="742950" lvl="1" indent="-285750" algn="just">
              <a:lnSpc>
                <a:spcPct val="150000"/>
              </a:lnSpc>
              <a:buFont typeface="+mj-lt"/>
              <a:buAutoNum type="arabicPeriod"/>
            </a:pPr>
            <a:r>
              <a:rPr lang="el-GR" sz="1400" dirty="0"/>
              <a:t>Παράδειγμα: «Εμπειρία παραλίας», «Προβλήματα στην πληροφόρηση», «Ενδιαφέρον για τοπικά φαγητά».</a:t>
            </a:r>
          </a:p>
          <a:p>
            <a:pPr algn="just">
              <a:lnSpc>
                <a:spcPct val="150000"/>
              </a:lnSpc>
              <a:buFont typeface="+mj-lt"/>
              <a:buAutoNum type="arabicPeriod"/>
            </a:pPr>
            <a:r>
              <a:rPr lang="el-GR" sz="1400" b="1" dirty="0">
                <a:highlight>
                  <a:srgbClr val="FFFF00"/>
                </a:highlight>
              </a:rPr>
              <a:t>Χρήση παραδειγμάτων / αποσπασμάτων:</a:t>
            </a:r>
            <a:endParaRPr lang="el-GR" sz="1400" dirty="0">
              <a:highlight>
                <a:srgbClr val="FFFF00"/>
              </a:highlight>
            </a:endParaRPr>
          </a:p>
          <a:p>
            <a:pPr marL="742950" lvl="1" indent="-285750" algn="just">
              <a:lnSpc>
                <a:spcPct val="150000"/>
              </a:lnSpc>
              <a:buFont typeface="+mj-lt"/>
              <a:buAutoNum type="arabicPeriod"/>
            </a:pPr>
            <a:r>
              <a:rPr lang="el-GR" sz="1400" dirty="0"/>
              <a:t>Συμπεριλαμβάνουμε άμεσες φράσεις ή παραδείγματα από συνεντεύξεις για να υποστηρίξουμε τα θέματα.</a:t>
            </a:r>
          </a:p>
          <a:p>
            <a:pPr marL="742950" lvl="1" indent="-285750" algn="just">
              <a:lnSpc>
                <a:spcPct val="150000"/>
              </a:lnSpc>
              <a:buFont typeface="+mj-lt"/>
              <a:buAutoNum type="arabicPeriod"/>
            </a:pPr>
            <a:r>
              <a:rPr lang="el-GR" sz="1400" dirty="0"/>
              <a:t>Παράδειγμα: «Ένας επισκέπτης είπε: “Δεν ήξερα ποια αξιοθέατα να επισκεφτώ, δεν υπήρχαν χάρτες”».</a:t>
            </a:r>
          </a:p>
          <a:p>
            <a:pPr algn="just">
              <a:lnSpc>
                <a:spcPct val="150000"/>
              </a:lnSpc>
              <a:buFont typeface="+mj-lt"/>
              <a:buAutoNum type="arabicPeriod"/>
            </a:pPr>
            <a:r>
              <a:rPr lang="el-GR" sz="1400" b="1" dirty="0">
                <a:highlight>
                  <a:srgbClr val="FFFF00"/>
                </a:highlight>
              </a:rPr>
              <a:t>Προσοχή σε </a:t>
            </a:r>
            <a:r>
              <a:rPr lang="el-GR" sz="1400" b="1" dirty="0" err="1">
                <a:highlight>
                  <a:srgbClr val="FFFF00"/>
                </a:highlight>
              </a:rPr>
              <a:t>συμφραζόμενα</a:t>
            </a:r>
            <a:r>
              <a:rPr lang="el-GR" sz="1400" b="1" dirty="0">
                <a:highlight>
                  <a:srgbClr val="FFFF00"/>
                </a:highlight>
              </a:rPr>
              <a:t>:</a:t>
            </a:r>
            <a:endParaRPr lang="el-GR" sz="1400" dirty="0">
              <a:highlight>
                <a:srgbClr val="FFFF00"/>
              </a:highlight>
            </a:endParaRPr>
          </a:p>
          <a:p>
            <a:pPr marL="742950" lvl="1" indent="-285750" algn="just">
              <a:lnSpc>
                <a:spcPct val="150000"/>
              </a:lnSpc>
              <a:buFont typeface="+mj-lt"/>
              <a:buAutoNum type="arabicPeriod"/>
            </a:pPr>
            <a:r>
              <a:rPr lang="el-GR" sz="1400" dirty="0"/>
              <a:t>Αναφέρουμε πού, πότε και υπό ποιες συνθήκες δόθηκαν οι απαντήσεις.</a:t>
            </a:r>
          </a:p>
          <a:p>
            <a:pPr algn="just">
              <a:lnSpc>
                <a:spcPct val="150000"/>
              </a:lnSpc>
              <a:buFont typeface="+mj-lt"/>
              <a:buAutoNum type="arabicPeriod"/>
            </a:pPr>
            <a:r>
              <a:rPr lang="el-GR" sz="1400" b="1" dirty="0">
                <a:highlight>
                  <a:srgbClr val="FFFF00"/>
                </a:highlight>
              </a:rPr>
              <a:t>Αποφυγή </a:t>
            </a:r>
            <a:r>
              <a:rPr lang="el-GR" sz="1400" b="1" dirty="0" err="1">
                <a:highlight>
                  <a:srgbClr val="FFFF00"/>
                </a:highlight>
              </a:rPr>
              <a:t>υπερ</a:t>
            </a:r>
            <a:r>
              <a:rPr lang="el-GR" sz="1400" b="1" dirty="0">
                <a:highlight>
                  <a:srgbClr val="FFFF00"/>
                </a:highlight>
              </a:rPr>
              <a:t>-γενικεύσεων:</a:t>
            </a:r>
            <a:endParaRPr lang="el-GR" sz="1400" dirty="0">
              <a:highlight>
                <a:srgbClr val="FFFF00"/>
              </a:highlight>
            </a:endParaRPr>
          </a:p>
          <a:p>
            <a:pPr marL="742950" lvl="1" indent="-285750" algn="just">
              <a:lnSpc>
                <a:spcPct val="150000"/>
              </a:lnSpc>
              <a:buFont typeface="+mj-lt"/>
              <a:buAutoNum type="arabicPeriod"/>
            </a:pPr>
            <a:r>
              <a:rPr lang="el-GR" sz="1400" dirty="0"/>
              <a:t>Αν 3 από 10 άτομα ανέφεραν κάτι, δεν λέμε «όλοι οι τουρίστες…», λέμε «μερικοί τουρίστες ανέφεραν…».</a:t>
            </a:r>
          </a:p>
          <a:p>
            <a:pPr algn="just">
              <a:lnSpc>
                <a:spcPct val="150000"/>
              </a:lnSpc>
              <a:buFont typeface="+mj-lt"/>
              <a:buAutoNum type="arabicPeriod"/>
            </a:pPr>
            <a:r>
              <a:rPr lang="el-GR" sz="1400" b="1" dirty="0">
                <a:highlight>
                  <a:srgbClr val="FFFF00"/>
                </a:highlight>
              </a:rPr>
              <a:t>Διάρθρωση με πίνακες ή θεματικούς χάρτες (</a:t>
            </a:r>
            <a:r>
              <a:rPr lang="el-GR" sz="1400" b="1" dirty="0" err="1">
                <a:highlight>
                  <a:srgbClr val="FFFF00"/>
                </a:highlight>
              </a:rPr>
              <a:t>thematic</a:t>
            </a:r>
            <a:r>
              <a:rPr lang="el-GR" sz="1400" b="1" dirty="0">
                <a:highlight>
                  <a:srgbClr val="FFFF00"/>
                </a:highlight>
              </a:rPr>
              <a:t> </a:t>
            </a:r>
            <a:r>
              <a:rPr lang="el-GR" sz="1400" b="1" dirty="0" err="1">
                <a:highlight>
                  <a:srgbClr val="FFFF00"/>
                </a:highlight>
              </a:rPr>
              <a:t>maps</a:t>
            </a:r>
            <a:r>
              <a:rPr lang="el-GR" sz="1400" b="1" dirty="0">
                <a:highlight>
                  <a:srgbClr val="FFFF00"/>
                </a:highlight>
              </a:rPr>
              <a:t>): </a:t>
            </a:r>
            <a:r>
              <a:rPr lang="el-GR" sz="1400" b="1" dirty="0"/>
              <a:t>ΒΛ. ΕΠΟΜΕΝΗ ΔΙΑΦΑΝΕΙΑ</a:t>
            </a:r>
            <a:endParaRPr lang="el-GR" sz="1400" dirty="0"/>
          </a:p>
        </p:txBody>
      </p:sp>
      <p:pic>
        <p:nvPicPr>
          <p:cNvPr id="6" name="Picture 5">
            <a:extLst>
              <a:ext uri="{FF2B5EF4-FFF2-40B4-BE49-F238E27FC236}">
                <a16:creationId xmlns:a16="http://schemas.microsoft.com/office/drawing/2014/main" id="{C2FA44FC-4367-4F15-95CF-AA113E4D927A}"/>
              </a:ext>
            </a:extLst>
          </p:cNvPr>
          <p:cNvPicPr>
            <a:picLocks noChangeAspect="1"/>
          </p:cNvPicPr>
          <p:nvPr/>
        </p:nvPicPr>
        <p:blipFill rotWithShape="1">
          <a:blip r:embed="rId2">
            <a:extLst>
              <a:ext uri="{28A0092B-C50C-407E-A947-70E740481C1C}">
                <a14:useLocalDpi xmlns:a14="http://schemas.microsoft.com/office/drawing/2010/main" val="0"/>
              </a:ext>
            </a:extLst>
          </a:blip>
          <a:srcRect t="17974" b="5808"/>
          <a:stretch/>
        </p:blipFill>
        <p:spPr>
          <a:xfrm>
            <a:off x="9269835" y="1721282"/>
            <a:ext cx="2295185" cy="1089030"/>
          </a:xfrm>
          <a:prstGeom prst="rect">
            <a:avLst/>
          </a:prstGeom>
        </p:spPr>
      </p:pic>
    </p:spTree>
    <p:extLst>
      <p:ext uri="{BB962C8B-B14F-4D97-AF65-F5344CB8AC3E}">
        <p14:creationId xmlns:p14="http://schemas.microsoft.com/office/powerpoint/2010/main" val="3115653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56EC098-B9AE-4073-944E-D519314E8304}"/>
              </a:ext>
            </a:extLst>
          </p:cNvPr>
          <p:cNvGraphicFramePr>
            <a:graphicFrameLocks noGrp="1"/>
          </p:cNvGraphicFramePr>
          <p:nvPr>
            <p:extLst>
              <p:ext uri="{D42A27DB-BD31-4B8C-83A1-F6EECF244321}">
                <p14:modId xmlns:p14="http://schemas.microsoft.com/office/powerpoint/2010/main" val="291666913"/>
              </p:ext>
            </p:extLst>
          </p:nvPr>
        </p:nvGraphicFramePr>
        <p:xfrm>
          <a:off x="670420" y="2468880"/>
          <a:ext cx="10515600" cy="1920240"/>
        </p:xfrm>
        <a:graphic>
          <a:graphicData uri="http://schemas.openxmlformats.org/drawingml/2006/table">
            <a:tbl>
              <a:tblPr/>
              <a:tblGrid>
                <a:gridCol w="3505200">
                  <a:extLst>
                    <a:ext uri="{9D8B030D-6E8A-4147-A177-3AD203B41FA5}">
                      <a16:colId xmlns:a16="http://schemas.microsoft.com/office/drawing/2014/main" val="1443250757"/>
                    </a:ext>
                  </a:extLst>
                </a:gridCol>
                <a:gridCol w="3505200">
                  <a:extLst>
                    <a:ext uri="{9D8B030D-6E8A-4147-A177-3AD203B41FA5}">
                      <a16:colId xmlns:a16="http://schemas.microsoft.com/office/drawing/2014/main" val="875934861"/>
                    </a:ext>
                  </a:extLst>
                </a:gridCol>
                <a:gridCol w="3505200">
                  <a:extLst>
                    <a:ext uri="{9D8B030D-6E8A-4147-A177-3AD203B41FA5}">
                      <a16:colId xmlns:a16="http://schemas.microsoft.com/office/drawing/2014/main" val="1965711112"/>
                    </a:ext>
                  </a:extLst>
                </a:gridCol>
              </a:tblGrid>
              <a:tr h="0">
                <a:tc>
                  <a:txBody>
                    <a:bodyPr/>
                    <a:lstStyle/>
                    <a:p>
                      <a:r>
                        <a:rPr lang="el-GR"/>
                        <a:t>Θέμα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a:t>Αριθμός συμμετεχόντων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a:t>Παράδειγμα φράσης από συμμετέχοντα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5590952"/>
                  </a:ext>
                </a:extLst>
              </a:tr>
              <a:tr h="0">
                <a:tc>
                  <a:txBody>
                    <a:bodyPr/>
                    <a:lstStyle/>
                    <a:p>
                      <a:r>
                        <a:rPr lang="el-GR"/>
                        <a:t>Πληροφόρηση για αξιοθέατα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3/10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a:t>“Δεν υπήρχε πουθενά χάρτης ή πληροφορίες”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8053706"/>
                  </a:ext>
                </a:extLst>
              </a:tr>
              <a:tr h="0">
                <a:tc>
                  <a:txBody>
                    <a:bodyPr/>
                    <a:lstStyle/>
                    <a:p>
                      <a:r>
                        <a:rPr lang="el-GR"/>
                        <a:t>Προτίμηση παραλίας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7/10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a:t>“Μου άρεσε περισσότερο η παραλία 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4540670"/>
                  </a:ext>
                </a:extLst>
              </a:tr>
            </a:tbl>
          </a:graphicData>
        </a:graphic>
      </p:graphicFrame>
    </p:spTree>
    <p:extLst>
      <p:ext uri="{BB962C8B-B14F-4D97-AF65-F5344CB8AC3E}">
        <p14:creationId xmlns:p14="http://schemas.microsoft.com/office/powerpoint/2010/main" val="4222797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2020</TotalTime>
  <Words>1217</Words>
  <Application>Microsoft Office PowerPoint</Application>
  <PresentationFormat>Widescreen</PresentationFormat>
  <Paragraphs>107</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Roboto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karadimitriou</dc:creator>
  <cp:lastModifiedBy>christina karadimitriou</cp:lastModifiedBy>
  <cp:revision>146</cp:revision>
  <dcterms:created xsi:type="dcterms:W3CDTF">2025-09-12T05:31:55Z</dcterms:created>
  <dcterms:modified xsi:type="dcterms:W3CDTF">2025-09-18T09:54:19Z</dcterms:modified>
</cp:coreProperties>
</file>