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jpeg" ContentType="image/jpeg"/>
  <Override PartName="/ppt/media/image5.png" ContentType="image/png"/>
  <Override PartName="/ppt/media/image4.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CC182FE8-EBF6-4223-A5B1-86927ADDFB12}" type="slidenum">
              <a:t>&lt;#&gt;</a:t>
            </a:fld>
          </a:p>
        </p:txBody>
      </p:sp>
      <p:sp>
        <p:nvSpPr>
          <p:cNvPr id="4" name="PlaceHolder 3"/>
          <p:cNvSpPr>
            <a:spLocks noGrp="1"/>
          </p:cNvSpPr>
          <p:nvPr>
            <p:ph type="dt" idx="1"/>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27"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28"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B3C324A-E0EC-4407-9032-67E7B9D3123A}"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30"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31"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32"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33"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60DAC67B-441C-4421-B316-A86EC756FA36}" type="slidenum">
              <a:t>&lt;#&gt;</a:t>
            </a:fld>
          </a:p>
        </p:txBody>
      </p:sp>
      <p:sp>
        <p:nvSpPr>
          <p:cNvPr id="9" name="PlaceHolder 8"/>
          <p:cNvSpPr>
            <a:spLocks noGrp="1"/>
          </p:cNvSpPr>
          <p:nvPr>
            <p:ph type="dt" idx="1"/>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35"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36"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37"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38"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39"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40"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A73732C6-BA30-492E-A74F-6B62B7EA028B}" type="slidenum">
              <a:t>&lt;#&gt;</a:t>
            </a:fld>
          </a:p>
        </p:txBody>
      </p:sp>
      <p:sp>
        <p:nvSpPr>
          <p:cNvPr id="11" name="PlaceHolder 10"/>
          <p:cNvSpPr>
            <a:spLocks noGrp="1"/>
          </p:cNvSpPr>
          <p:nvPr>
            <p:ph type="dt" idx="1"/>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73B4219C-F632-44C3-8A72-2B2171226303}" type="slidenum">
              <a:t>&lt;#&gt;</a:t>
            </a:fld>
          </a:p>
        </p:txBody>
      </p:sp>
      <p:sp>
        <p:nvSpPr>
          <p:cNvPr id="4" name="PlaceHolder 3"/>
          <p:cNvSpPr>
            <a:spLocks noGrp="1"/>
          </p:cNvSpPr>
          <p:nvPr>
            <p:ph type="dt" idx="4"/>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47"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4E61197-4B88-44F2-8DAC-D4F0807B0846}"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49"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BC4365D-84BA-4ED5-903A-E0CEE8BCBE14}"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51"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52"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C38242CC-25C0-4D4B-9B99-34EDC7B9AF9F}"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9A15BB85-30BC-45E7-BC61-0F207044F36A}"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EB6F4C8-7369-40B8-AD18-82125872E134}"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56"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57"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58"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63DB926-03CD-474A-B54F-DE7AED75381D}"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6"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5E5D474-3694-413B-83F9-3862ABF21443}"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60"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1"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2"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F6E2C41-8A6B-47BC-9E32-287AA6E98203}"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64"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5"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6"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C58D2E1-E87B-4337-BA50-12707FAE4EF4}"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68"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9"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53EB8569-87AE-4CBD-B77A-F4626643C9CF}"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71"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72"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73"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74"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D632742A-F843-45DC-941A-611AAFDA0E7D}" type="slidenum">
              <a:t>&lt;#&gt;</a:t>
            </a:fld>
          </a:p>
        </p:txBody>
      </p:sp>
      <p:sp>
        <p:nvSpPr>
          <p:cNvPr id="9" name="PlaceHolder 8"/>
          <p:cNvSpPr>
            <a:spLocks noGrp="1"/>
          </p:cNvSpPr>
          <p:nvPr>
            <p:ph type="dt" idx="4"/>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76"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77"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78"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79"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80"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81"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430CBD7D-0971-4C98-8C8D-911D63874BB4}" type="slidenum">
              <a:t>&lt;#&gt;</a:t>
            </a:fld>
          </a:p>
        </p:txBody>
      </p:sp>
      <p:sp>
        <p:nvSpPr>
          <p:cNvPr id="11" name="PlaceHolder 10"/>
          <p:cNvSpPr>
            <a:spLocks noGrp="1"/>
          </p:cNvSpPr>
          <p:nvPr>
            <p:ph type="dt" idx="4"/>
          </p:nvPr>
        </p:nvSpPr>
        <p:spPr/>
        <p:txBody>
          <a:bodyPr/>
          <a:p>
            <a:r>
              <a:rPr lang="el-G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EA4B4845-85D2-475D-B010-958F4B7772C3}" type="slidenum">
              <a:t>&lt;#&gt;</a:t>
            </a:fld>
          </a:p>
        </p:txBody>
      </p:sp>
      <p:sp>
        <p:nvSpPr>
          <p:cNvPr id="4" name="PlaceHolder 3"/>
          <p:cNvSpPr>
            <a:spLocks noGrp="1"/>
          </p:cNvSpPr>
          <p:nvPr>
            <p:ph type="dt" idx="7"/>
          </p:nvPr>
        </p:nvSpPr>
        <p:spPr/>
        <p:txBody>
          <a:bodyPr/>
          <a:p>
            <a:r>
              <a:rPr lang="el-G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89"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A62F4B56-6114-420B-A752-0C87F4FEA6BE}" type="slidenum">
              <a:t>&lt;#&gt;</a:t>
            </a:fld>
          </a:p>
        </p:txBody>
      </p:sp>
      <p:sp>
        <p:nvSpPr>
          <p:cNvPr id="6" name="PlaceHolder 5"/>
          <p:cNvSpPr>
            <a:spLocks noGrp="1"/>
          </p:cNvSpPr>
          <p:nvPr>
            <p:ph type="dt" idx="7"/>
          </p:nvPr>
        </p:nvSpPr>
        <p:spPr/>
        <p:txBody>
          <a:bodyPr/>
          <a:p>
            <a:r>
              <a:rPr lang="el-G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91"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FF1A6747-918C-4FB0-B0C8-240832A688DA}" type="slidenum">
              <a:t>&lt;#&gt;</a:t>
            </a:fld>
          </a:p>
        </p:txBody>
      </p:sp>
      <p:sp>
        <p:nvSpPr>
          <p:cNvPr id="6" name="PlaceHolder 5"/>
          <p:cNvSpPr>
            <a:spLocks noGrp="1"/>
          </p:cNvSpPr>
          <p:nvPr>
            <p:ph type="dt" idx="7"/>
          </p:nvPr>
        </p:nvSpPr>
        <p:spPr/>
        <p:txBody>
          <a:bodyPr/>
          <a:p>
            <a:r>
              <a:rPr lang="el-G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93"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94"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05839BD6-0AB7-4CF0-BA5F-002169C4F6CA}" type="slidenum">
              <a:t>&lt;#&gt;</a:t>
            </a:fld>
          </a:p>
        </p:txBody>
      </p:sp>
      <p:sp>
        <p:nvSpPr>
          <p:cNvPr id="7" name="PlaceHolder 6"/>
          <p:cNvSpPr>
            <a:spLocks noGrp="1"/>
          </p:cNvSpPr>
          <p:nvPr>
            <p:ph type="dt" idx="7"/>
          </p:nvPr>
        </p:nvSpPr>
        <p:spPr/>
        <p:txBody>
          <a:bodyPr/>
          <a:p>
            <a:r>
              <a:rPr lang="el-G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8D789AF9-6819-4E64-B6B5-3B913893E855}" type="slidenum">
              <a:t>&lt;#&gt;</a:t>
            </a:fld>
          </a:p>
        </p:txBody>
      </p:sp>
      <p:sp>
        <p:nvSpPr>
          <p:cNvPr id="5" name="PlaceHolder 4"/>
          <p:cNvSpPr>
            <a:spLocks noGrp="1"/>
          </p:cNvSpPr>
          <p:nvPr>
            <p:ph type="dt" idx="7"/>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8"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164FAE2-28C0-48A2-BA74-3A36CFCFCFCF}"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B6E47524-218D-404A-B29F-40643BA202C0}" type="slidenum">
              <a:t>&lt;#&gt;</a:t>
            </a:fld>
          </a:p>
        </p:txBody>
      </p:sp>
      <p:sp>
        <p:nvSpPr>
          <p:cNvPr id="5" name="PlaceHolder 4"/>
          <p:cNvSpPr>
            <a:spLocks noGrp="1"/>
          </p:cNvSpPr>
          <p:nvPr>
            <p:ph type="dt" idx="7"/>
          </p:nvPr>
        </p:nvSpPr>
        <p:spPr/>
        <p:txBody>
          <a:bodyPr/>
          <a:p>
            <a:r>
              <a:rPr lang="el-G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98"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99"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00"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97573E70-8FDE-44DE-A14E-6EA164A427F3}"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102"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03"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04"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F039F796-9BF9-48F6-9923-5EE148147545}"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106"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07"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08"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F4B01F68-4677-4D29-BEB4-AD07426FCBDE}"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110"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11"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452935B8-9066-49C0-99AC-5F94CD8FD234}" type="slidenum">
              <a:t>&lt;#&gt;</a:t>
            </a:fld>
          </a:p>
        </p:txBody>
      </p:sp>
      <p:sp>
        <p:nvSpPr>
          <p:cNvPr id="7" name="PlaceHolder 6"/>
          <p:cNvSpPr>
            <a:spLocks noGrp="1"/>
          </p:cNvSpPr>
          <p:nvPr>
            <p:ph type="dt" idx="7"/>
          </p:nvPr>
        </p:nvSpPr>
        <p:spPr/>
        <p:txBody>
          <a:bodyPr/>
          <a:p>
            <a:r>
              <a:rPr lang="el-G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113"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14"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15"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16"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1E19049A-E020-4FC4-8E82-01A49BDA2471}" type="slidenum">
              <a:t>&lt;#&gt;</a:t>
            </a:fld>
          </a:p>
        </p:txBody>
      </p:sp>
      <p:sp>
        <p:nvSpPr>
          <p:cNvPr id="9" name="PlaceHolder 8"/>
          <p:cNvSpPr>
            <a:spLocks noGrp="1"/>
          </p:cNvSpPr>
          <p:nvPr>
            <p:ph type="dt" idx="7"/>
          </p:nvPr>
        </p:nvSpPr>
        <p:spPr/>
        <p:txBody>
          <a:bodyPr/>
          <a:p>
            <a:r>
              <a:rPr lang="el-G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118"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19"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20"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21"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22"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23"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5068B9AC-99D5-41AE-88CB-8788AFCFF29D}" type="slidenum">
              <a:t>&lt;#&gt;</a:t>
            </a:fld>
          </a:p>
        </p:txBody>
      </p:sp>
      <p:sp>
        <p:nvSpPr>
          <p:cNvPr id="11" name="PlaceHolder 10"/>
          <p:cNvSpPr>
            <a:spLocks noGrp="1"/>
          </p:cNvSpPr>
          <p:nvPr>
            <p:ph type="dt" idx="7"/>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10"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1"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08B2E50-3DD3-447C-B576-D3ACFCF02154}"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BB54AF6-8178-4C35-A763-7C476E1052ED}"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F2C79C4-A82C-4FA3-91AC-2846283DB8F3}"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15"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6"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17"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6B7F75C-FAB7-4643-94D0-1C6CAD87B51B}"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19"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20"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21"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B7CE4C7-1C02-4D10-8686-3CDDD9D1EA59}"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alibri"/>
            </a:endParaRPr>
          </a:p>
        </p:txBody>
      </p:sp>
      <p:sp>
        <p:nvSpPr>
          <p:cNvPr id="23"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24"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25"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pPr indent="0">
              <a:spcBef>
                <a:spcPts val="1417"/>
              </a:spcBef>
              <a:buNone/>
            </a:pPr>
            <a:endParaRPr b="0" lang="el-GR" sz="3200" spc="-1" strike="noStrike">
              <a:solidFill>
                <a:schemeClr val="accent4">
                  <a:lumMod val="50000"/>
                </a:schemeClr>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AA24506-D08D-4C15-9AFF-E41B6DFAEBC9}" type="slidenum">
              <a:t>&lt;#&gt;</a:t>
            </a:fld>
          </a:p>
        </p:txBody>
      </p:sp>
      <p:sp>
        <p:nvSpPr>
          <p:cNvPr id="8" name="PlaceHolder 7"/>
          <p:cNvSpPr>
            <a:spLocks noGrp="1"/>
          </p:cNvSpPr>
          <p:nvPr>
            <p:ph type="dt" idx="1"/>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aefc3"/>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Kλικ για επεξεργασία του τίτλου</a:t>
            </a:r>
            <a:endParaRPr b="0" lang="el-GR" sz="4400" spc="-1" strike="noStrike">
              <a:solidFill>
                <a:srgbClr val="ffffff"/>
              </a:solidFill>
              <a:latin typeface="Calibri"/>
            </a:endParaRPr>
          </a:p>
        </p:txBody>
      </p:sp>
      <p:sp>
        <p:nvSpPr>
          <p:cNvPr id="1" name="PlaceHolder 2"/>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b="0" lang="el-GR" sz="1200" spc="-1" strike="noStrike">
                <a:solidFill>
                  <a:srgbClr val="ffffff"/>
                </a:solidFill>
                <a:latin typeface="Calibri"/>
              </a:defRPr>
            </a:lvl1pPr>
          </a:lstStyle>
          <a:p>
            <a:pPr indent="0">
              <a:lnSpc>
                <a:spcPct val="100000"/>
              </a:lnSpc>
              <a:buNone/>
            </a:pPr>
            <a:r>
              <a:rPr b="0" lang="el-GR" sz="1200" spc="-1" strike="noStrike">
                <a:solidFill>
                  <a:srgbClr val="ffffff"/>
                </a:solidFill>
                <a:latin typeface="Calibri"/>
              </a:rPr>
              <a:t>&lt;ημερομηνία/ώρα&gt;</a:t>
            </a:r>
            <a:endParaRPr b="0" lang="el-GR" sz="1200" spc="-1" strike="noStrike">
              <a:solidFill>
                <a:srgbClr val="000000"/>
              </a:solidFill>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lnSpc>
                <a:spcPct val="100000"/>
              </a:lnSpc>
              <a:buNone/>
              <a:defRPr b="0" lang="el-GR" sz="1200" spc="-1" strike="noStrike">
                <a:solidFill>
                  <a:srgbClr val="544668"/>
                </a:solidFill>
                <a:latin typeface="Calibri"/>
              </a:defRPr>
            </a:lvl1pPr>
          </a:lstStyle>
          <a:p>
            <a:pPr indent="0" algn="ctr">
              <a:lnSpc>
                <a:spcPct val="100000"/>
              </a:lnSpc>
              <a:buNone/>
            </a:pPr>
            <a:r>
              <a:rPr b="0" lang="el-GR" sz="1200" spc="-1" strike="noStrike">
                <a:solidFill>
                  <a:srgbClr val="544668"/>
                </a:solidFill>
                <a:latin typeface="Calibri"/>
              </a:rPr>
              <a:t>&lt;υποσέλιδο&gt;</a:t>
            </a:r>
            <a:endParaRPr b="0" lang="el-GR" sz="1200" spc="-1" strike="noStrike">
              <a:solidFill>
                <a:srgbClr val="000000"/>
              </a:solidFill>
              <a:latin typeface="Times New Roman"/>
            </a:endParaRP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b="1" lang="el-GR" sz="2400" spc="-1" strike="noStrike">
                <a:solidFill>
                  <a:schemeClr val="accent4">
                    <a:lumMod val="50000"/>
                  </a:schemeClr>
                </a:solidFill>
                <a:latin typeface="Calibri"/>
              </a:defRPr>
            </a:lvl1pPr>
          </a:lstStyle>
          <a:p>
            <a:pPr indent="0" algn="r">
              <a:lnSpc>
                <a:spcPct val="100000"/>
              </a:lnSpc>
              <a:buNone/>
            </a:pPr>
            <a:fld id="{D2546FFC-6D5F-4029-826C-B1BA918031EF}" type="slidenum">
              <a:rPr b="1" lang="el-GR" sz="2400" spc="-1" strike="noStrike">
                <a:solidFill>
                  <a:schemeClr val="accent4">
                    <a:lumMod val="50000"/>
                  </a:schemeClr>
                </a:solidFill>
                <a:latin typeface="Calibri"/>
              </a:rPr>
              <a:t>&lt;αριθμός&gt;</a:t>
            </a:fld>
            <a:endParaRPr b="0" lang="el-GR" sz="2400" spc="-1" strike="noStrike">
              <a:solidFill>
                <a:srgbClr val="000000"/>
              </a:solidFill>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chemeClr val="accent4">
                    <a:lumMod val="50000"/>
                  </a:schemeClr>
                </a:solidFill>
                <a:latin typeface="Calibri"/>
              </a:rPr>
              <a:t>Πατήστε για επεξεργασία της μορφής κειμένου διάρθρωσης</a:t>
            </a:r>
            <a:endParaRPr b="0" lang="el-GR" sz="3200" spc="-1" strike="noStrike">
              <a:solidFill>
                <a:schemeClr val="accent4">
                  <a:lumMod val="50000"/>
                </a:schemeClr>
              </a:solidFill>
              <a:latin typeface="Calibri"/>
            </a:endParaRPr>
          </a:p>
          <a:p>
            <a:pPr lvl="1" marL="864000" indent="-324000">
              <a:spcBef>
                <a:spcPts val="1134"/>
              </a:spcBef>
              <a:buClr>
                <a:srgbClr val="000000"/>
              </a:buClr>
              <a:buSzPct val="75000"/>
              <a:buFont typeface="Symbol" charset="2"/>
              <a:buChar char=""/>
            </a:pPr>
            <a:r>
              <a:rPr b="0" lang="el-GR" sz="2400" spc="-1" strike="noStrike">
                <a:solidFill>
                  <a:schemeClr val="accent4">
                    <a:lumMod val="50000"/>
                  </a:schemeClr>
                </a:solidFill>
                <a:latin typeface="Calibri"/>
              </a:rPr>
              <a:t>Δεύτερο επίπεδο διάρθρωσης</a:t>
            </a:r>
            <a:endParaRPr b="0" lang="el-GR" sz="2400" spc="-1" strike="noStrike">
              <a:solidFill>
                <a:schemeClr val="accent4">
                  <a:lumMod val="50000"/>
                </a:schemeClr>
              </a:solidFill>
              <a:latin typeface="Calibri"/>
            </a:endParaRPr>
          </a:p>
          <a:p>
            <a:pPr lvl="2" marL="1296000" indent="-288000">
              <a:spcBef>
                <a:spcPts val="850"/>
              </a:spcBef>
              <a:buClr>
                <a:srgbClr val="000000"/>
              </a:buClr>
              <a:buSzPct val="45000"/>
              <a:buFont typeface="Wingdings" charset="2"/>
              <a:buChar char=""/>
            </a:pPr>
            <a:r>
              <a:rPr b="0" lang="el-GR" sz="2000" spc="-1" strike="noStrike">
                <a:solidFill>
                  <a:schemeClr val="accent4">
                    <a:lumMod val="50000"/>
                  </a:schemeClr>
                </a:solidFill>
                <a:latin typeface="Calibri"/>
              </a:rPr>
              <a:t>Τρίτο επίπεδο διάρθρωσης</a:t>
            </a:r>
            <a:endParaRPr b="0" lang="el-GR" sz="2000" spc="-1" strike="noStrike">
              <a:solidFill>
                <a:schemeClr val="accent4">
                  <a:lumMod val="50000"/>
                </a:schemeClr>
              </a:solidFill>
              <a:latin typeface="Calibri"/>
            </a:endParaRPr>
          </a:p>
          <a:p>
            <a:pPr lvl="3" marL="1728000" indent="-216000">
              <a:spcBef>
                <a:spcPts val="567"/>
              </a:spcBef>
              <a:buClr>
                <a:srgbClr val="000000"/>
              </a:buClr>
              <a:buSzPct val="75000"/>
              <a:buFont typeface="Symbol" charset="2"/>
              <a:buChar char=""/>
            </a:pPr>
            <a:r>
              <a:rPr b="0" lang="el-GR" sz="2000" spc="-1" strike="noStrike">
                <a:solidFill>
                  <a:schemeClr val="accent4">
                    <a:lumMod val="50000"/>
                  </a:schemeClr>
                </a:solidFill>
                <a:latin typeface="Calibri"/>
              </a:rPr>
              <a:t>Τέταρτο επίπεδο διάρθρωσης</a:t>
            </a:r>
            <a:endParaRPr b="0" lang="el-GR" sz="2000" spc="-1" strike="noStrike">
              <a:solidFill>
                <a:schemeClr val="accent4">
                  <a:lumMod val="50000"/>
                </a:schemeClr>
              </a:solidFill>
              <a:latin typeface="Calibri"/>
            </a:endParaRPr>
          </a:p>
          <a:p>
            <a:pPr lvl="4" marL="2160000" indent="-216000">
              <a:spcBef>
                <a:spcPts val="283"/>
              </a:spcBef>
              <a:buClr>
                <a:srgbClr val="000000"/>
              </a:buClr>
              <a:buSzPct val="45000"/>
              <a:buFont typeface="Wingdings" charset="2"/>
              <a:buChar char=""/>
            </a:pPr>
            <a:r>
              <a:rPr b="0" lang="el-GR" sz="2000" spc="-1" strike="noStrike">
                <a:solidFill>
                  <a:schemeClr val="accent4">
                    <a:lumMod val="50000"/>
                  </a:schemeClr>
                </a:solidFill>
                <a:latin typeface="Calibri"/>
              </a:rPr>
              <a:t>Πέμπτο επίπεδο διάρθρωσης</a:t>
            </a:r>
            <a:endParaRPr b="0" lang="el-GR" sz="2000" spc="-1" strike="noStrike">
              <a:solidFill>
                <a:schemeClr val="accent4">
                  <a:lumMod val="50000"/>
                </a:schemeClr>
              </a:solidFill>
              <a:latin typeface="Calibri"/>
            </a:endParaRPr>
          </a:p>
          <a:p>
            <a:pPr lvl="5" marL="2592000" indent="-216000">
              <a:spcBef>
                <a:spcPts val="283"/>
              </a:spcBef>
              <a:buClr>
                <a:srgbClr val="000000"/>
              </a:buClr>
              <a:buSzPct val="45000"/>
              <a:buFont typeface="Wingdings" charset="2"/>
              <a:buChar char=""/>
            </a:pPr>
            <a:r>
              <a:rPr b="0" lang="el-GR" sz="2000" spc="-1" strike="noStrike">
                <a:solidFill>
                  <a:schemeClr val="accent4">
                    <a:lumMod val="50000"/>
                  </a:schemeClr>
                </a:solidFill>
                <a:latin typeface="Calibri"/>
              </a:rPr>
              <a:t>Έκτο επίπεδο διάρθρωσης</a:t>
            </a:r>
            <a:endParaRPr b="0" lang="el-GR" sz="2000" spc="-1" strike="noStrike">
              <a:solidFill>
                <a:schemeClr val="accent4">
                  <a:lumMod val="50000"/>
                </a:schemeClr>
              </a:solidFill>
              <a:latin typeface="Calibri"/>
            </a:endParaRPr>
          </a:p>
          <a:p>
            <a:pPr lvl="6" marL="3024000" indent="-216000">
              <a:spcBef>
                <a:spcPts val="283"/>
              </a:spcBef>
              <a:buClr>
                <a:srgbClr val="000000"/>
              </a:buClr>
              <a:buSzPct val="45000"/>
              <a:buFont typeface="Wingdings" charset="2"/>
              <a:buChar char=""/>
            </a:pPr>
            <a:r>
              <a:rPr b="0" lang="el-GR" sz="2000" spc="-1" strike="noStrike">
                <a:solidFill>
                  <a:schemeClr val="accent4">
                    <a:lumMod val="50000"/>
                  </a:schemeClr>
                </a:solidFill>
                <a:latin typeface="Calibri"/>
              </a:rPr>
              <a:t>Έβδομο επίπεδο διάρθρωσης</a:t>
            </a:r>
            <a:endParaRPr b="0" lang="el-GR" sz="2000" spc="-1" strike="noStrike">
              <a:solidFill>
                <a:schemeClr val="accent4">
                  <a:lumMod val="50000"/>
                </a:schemeClr>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aefc3"/>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Kλικ για επεξεργασία του τίτλου</a:t>
            </a:r>
            <a:endParaRPr b="0" lang="el-GR" sz="4400" spc="-1" strike="noStrike">
              <a:solidFill>
                <a:srgbClr val="ffffff"/>
              </a:solidFill>
              <a:latin typeface="Calibri"/>
            </a:endParaRPr>
          </a:p>
        </p:txBody>
      </p:sp>
      <p:sp>
        <p:nvSpPr>
          <p:cNvPr id="42" name="PlaceHolder 2"/>
          <p:cNvSpPr>
            <a:spLocks noGrp="1"/>
          </p:cNvSpPr>
          <p:nvPr>
            <p:ph type="body"/>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Kλικ για επεξεργασία των στυλ του υποδείγματος</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Δεύτερου επιπέδου</a:t>
            </a:r>
            <a:endParaRPr b="0" lang="el-GR" sz="28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Τρίτου επιπέδου</a:t>
            </a:r>
            <a:endParaRPr b="0" lang="el-GR" sz="2400" spc="-1" strike="noStrike">
              <a:solidFill>
                <a:schemeClr val="accent4">
                  <a:lumMod val="50000"/>
                </a:schemeClr>
              </a:solidFill>
              <a:latin typeface="Calibri"/>
            </a:endParaRPr>
          </a:p>
          <a:p>
            <a:pPr lvl="3" marL="1600200" indent="-228600">
              <a:lnSpc>
                <a:spcPct val="100000"/>
              </a:lnSpc>
              <a:spcBef>
                <a:spcPts val="400"/>
              </a:spcBef>
              <a:buClr>
                <a:srgbClr val="403152"/>
              </a:buClr>
              <a:buFont typeface="Arial"/>
              <a:buChar char="–"/>
            </a:pPr>
            <a:r>
              <a:rPr b="0" lang="el-GR" sz="2000" spc="-1" strike="noStrike">
                <a:solidFill>
                  <a:schemeClr val="accent4">
                    <a:lumMod val="50000"/>
                  </a:schemeClr>
                </a:solidFill>
                <a:latin typeface="Calibri"/>
              </a:rPr>
              <a:t>Τέταρτου επιπέδου</a:t>
            </a:r>
            <a:endParaRPr b="0" lang="el-GR" sz="2000" spc="-1" strike="noStrike">
              <a:solidFill>
                <a:schemeClr val="accent4">
                  <a:lumMod val="50000"/>
                </a:schemeClr>
              </a:solidFill>
              <a:latin typeface="Calibri"/>
            </a:endParaRPr>
          </a:p>
          <a:p>
            <a:pPr lvl="4" marL="2057400" indent="-228600">
              <a:lnSpc>
                <a:spcPct val="100000"/>
              </a:lnSpc>
              <a:spcBef>
                <a:spcPts val="400"/>
              </a:spcBef>
              <a:buClr>
                <a:srgbClr val="403152"/>
              </a:buClr>
              <a:buFont typeface="Wingdings" charset="2"/>
              <a:buChar char=""/>
            </a:pPr>
            <a:r>
              <a:rPr b="0" lang="el-GR" sz="2000" spc="-1" strike="noStrike">
                <a:solidFill>
                  <a:schemeClr val="accent4">
                    <a:lumMod val="50000"/>
                  </a:schemeClr>
                </a:solidFill>
                <a:latin typeface="Calibri"/>
              </a:rPr>
              <a:t>Πέμπτου επιπέδου</a:t>
            </a:r>
            <a:endParaRPr b="0" lang="el-GR" sz="2000" spc="-1" strike="noStrike">
              <a:solidFill>
                <a:schemeClr val="accent4">
                  <a:lumMod val="50000"/>
                </a:schemeClr>
              </a:solidFill>
              <a:latin typeface="Calibri"/>
            </a:endParaRPr>
          </a:p>
        </p:txBody>
      </p:sp>
      <p:sp>
        <p:nvSpPr>
          <p:cNvPr id="43" name="PlaceHolder 3"/>
          <p:cNvSpPr>
            <a:spLocks noGrp="1"/>
          </p:cNvSpPr>
          <p:nvPr>
            <p:ph type="dt" idx="4"/>
          </p:nvPr>
        </p:nvSpPr>
        <p:spPr>
          <a:xfrm>
            <a:off x="457200" y="6356520"/>
            <a:ext cx="2133360" cy="364680"/>
          </a:xfrm>
          <a:prstGeom prst="rect">
            <a:avLst/>
          </a:prstGeom>
          <a:noFill/>
          <a:ln w="0">
            <a:noFill/>
          </a:ln>
        </p:spPr>
        <p:txBody>
          <a:bodyPr anchor="ctr">
            <a:noAutofit/>
          </a:bodyPr>
          <a:lstStyle>
            <a:lvl1pPr indent="0">
              <a:lnSpc>
                <a:spcPct val="100000"/>
              </a:lnSpc>
              <a:buNone/>
              <a:defRPr b="0" lang="el-GR" sz="1200" spc="-1" strike="noStrike">
                <a:solidFill>
                  <a:srgbClr val="ffffff"/>
                </a:solidFill>
                <a:latin typeface="Calibri"/>
              </a:defRPr>
            </a:lvl1pPr>
          </a:lstStyle>
          <a:p>
            <a:pPr indent="0">
              <a:lnSpc>
                <a:spcPct val="100000"/>
              </a:lnSpc>
              <a:buNone/>
            </a:pPr>
            <a:r>
              <a:rPr b="0" lang="el-GR" sz="1200" spc="-1" strike="noStrike">
                <a:solidFill>
                  <a:srgbClr val="ffffff"/>
                </a:solidFill>
                <a:latin typeface="Calibri"/>
              </a:rPr>
              <a:t>&lt;ημερομηνία/ώρα&gt;</a:t>
            </a:r>
            <a:endParaRPr b="0" lang="el-GR" sz="1200" spc="-1" strike="noStrike">
              <a:solidFill>
                <a:srgbClr val="000000"/>
              </a:solidFill>
              <a:latin typeface="Times New Roman"/>
            </a:endParaRPr>
          </a:p>
        </p:txBody>
      </p:sp>
      <p:sp>
        <p:nvSpPr>
          <p:cNvPr id="44" name="PlaceHolder 4"/>
          <p:cNvSpPr>
            <a:spLocks noGrp="1"/>
          </p:cNvSpPr>
          <p:nvPr>
            <p:ph type="ftr" idx="5"/>
          </p:nvPr>
        </p:nvSpPr>
        <p:spPr>
          <a:xfrm>
            <a:off x="3124080" y="6356520"/>
            <a:ext cx="2895120" cy="364680"/>
          </a:xfrm>
          <a:prstGeom prst="rect">
            <a:avLst/>
          </a:prstGeom>
          <a:noFill/>
          <a:ln w="0">
            <a:noFill/>
          </a:ln>
        </p:spPr>
        <p:txBody>
          <a:bodyPr anchor="ctr">
            <a:noAutofit/>
          </a:bodyPr>
          <a:lstStyle>
            <a:lvl1pPr indent="0" algn="ctr">
              <a:lnSpc>
                <a:spcPct val="100000"/>
              </a:lnSpc>
              <a:buNone/>
              <a:defRPr b="0" lang="el-GR" sz="1200" spc="-1" strike="noStrike">
                <a:solidFill>
                  <a:srgbClr val="544668"/>
                </a:solidFill>
                <a:latin typeface="Calibri"/>
              </a:defRPr>
            </a:lvl1pPr>
          </a:lstStyle>
          <a:p>
            <a:pPr indent="0" algn="ctr">
              <a:lnSpc>
                <a:spcPct val="100000"/>
              </a:lnSpc>
              <a:buNone/>
            </a:pPr>
            <a:r>
              <a:rPr b="0" lang="el-GR" sz="1200" spc="-1" strike="noStrike">
                <a:solidFill>
                  <a:srgbClr val="544668"/>
                </a:solidFill>
                <a:latin typeface="Calibri"/>
              </a:rPr>
              <a:t>&lt;υποσέλιδο&gt;</a:t>
            </a:r>
            <a:endParaRPr b="0" lang="el-GR" sz="1200" spc="-1" strike="noStrike">
              <a:solidFill>
                <a:srgbClr val="000000"/>
              </a:solidFill>
              <a:latin typeface="Times New Roman"/>
            </a:endParaRPr>
          </a:p>
        </p:txBody>
      </p:sp>
      <p:sp>
        <p:nvSpPr>
          <p:cNvPr id="45" name="PlaceHolder 5"/>
          <p:cNvSpPr>
            <a:spLocks noGrp="1"/>
          </p:cNvSpPr>
          <p:nvPr>
            <p:ph type="sldNum" idx="6"/>
          </p:nvPr>
        </p:nvSpPr>
        <p:spPr>
          <a:xfrm>
            <a:off x="6553080" y="6356520"/>
            <a:ext cx="2133360" cy="364680"/>
          </a:xfrm>
          <a:prstGeom prst="rect">
            <a:avLst/>
          </a:prstGeom>
          <a:noFill/>
          <a:ln w="0">
            <a:noFill/>
          </a:ln>
        </p:spPr>
        <p:txBody>
          <a:bodyPr anchor="ctr">
            <a:noAutofit/>
          </a:bodyPr>
          <a:lstStyle>
            <a:lvl1pPr indent="0" algn="r">
              <a:lnSpc>
                <a:spcPct val="100000"/>
              </a:lnSpc>
              <a:buNone/>
              <a:defRPr b="1" lang="el-GR" sz="2400" spc="-1" strike="noStrike">
                <a:solidFill>
                  <a:srgbClr val="000000"/>
                </a:solidFill>
                <a:latin typeface="Calibri"/>
              </a:defRPr>
            </a:lvl1pPr>
          </a:lstStyle>
          <a:p>
            <a:pPr indent="0" algn="r">
              <a:lnSpc>
                <a:spcPct val="100000"/>
              </a:lnSpc>
              <a:buNone/>
            </a:pPr>
            <a:fld id="{3B950397-0831-4F37-8F76-F996F83BFB05}" type="slidenum">
              <a:rPr b="1" lang="el-GR" sz="2400" spc="-1" strike="noStrike">
                <a:solidFill>
                  <a:srgbClr val="000000"/>
                </a:solidFill>
                <a:latin typeface="Calibri"/>
              </a:rPr>
              <a:t>&lt;αριθμός&gt;</a:t>
            </a:fld>
            <a:endParaRPr b="0" lang="el-GR" sz="2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aefc3"/>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Kλικ για επεξεργασία του τίτλου</a:t>
            </a:r>
            <a:endParaRPr b="0" lang="el-GR" sz="4400" spc="-1" strike="noStrike">
              <a:solidFill>
                <a:srgbClr val="ffffff"/>
              </a:solidFill>
              <a:latin typeface="Calibri"/>
            </a:endParaRPr>
          </a:p>
        </p:txBody>
      </p:sp>
      <p:sp>
        <p:nvSpPr>
          <p:cNvPr id="83" name="PlaceHolder 2"/>
          <p:cNvSpPr>
            <a:spLocks noGrp="1"/>
          </p:cNvSpPr>
          <p:nvPr>
            <p:ph type="body"/>
          </p:nvPr>
        </p:nvSpPr>
        <p:spPr>
          <a:xfrm>
            <a:off x="457200" y="1600200"/>
            <a:ext cx="4038120" cy="4525560"/>
          </a:xfrm>
          <a:prstGeom prst="rect">
            <a:avLst/>
          </a:prstGeom>
          <a:noFill/>
          <a:ln w="0">
            <a:noFill/>
          </a:ln>
        </p:spPr>
        <p:txBody>
          <a:bodyPr anchor="t">
            <a:noAutofit/>
          </a:bodyPr>
          <a:p>
            <a:pPr marL="343080" indent="-34308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Kλικ για επεξεργασία των στυλ του υποδείγματος</a:t>
            </a:r>
            <a:endParaRPr b="0" lang="el-GR" sz="2800" spc="-1" strike="noStrike">
              <a:solidFill>
                <a:schemeClr val="accent4">
                  <a:lumMod val="50000"/>
                </a:schemeClr>
              </a:solidFill>
              <a:latin typeface="Calibri"/>
            </a:endParaRPr>
          </a:p>
          <a:p>
            <a:pPr lvl="1" marL="743040" indent="-28584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Δεύτερου επιπέδου</a:t>
            </a:r>
            <a:endParaRPr b="0" lang="el-GR" sz="2400" spc="-1" strike="noStrike">
              <a:solidFill>
                <a:schemeClr val="accent4">
                  <a:lumMod val="50000"/>
                </a:schemeClr>
              </a:solidFill>
              <a:latin typeface="Calibri"/>
            </a:endParaRPr>
          </a:p>
          <a:p>
            <a:pPr lvl="2" marL="1143000" indent="-228600">
              <a:lnSpc>
                <a:spcPct val="100000"/>
              </a:lnSpc>
              <a:spcBef>
                <a:spcPts val="400"/>
              </a:spcBef>
              <a:buClr>
                <a:srgbClr val="403152"/>
              </a:buClr>
              <a:buFont typeface="Arial"/>
              <a:buChar char="•"/>
            </a:pPr>
            <a:r>
              <a:rPr b="0" lang="el-GR" sz="2000" spc="-1" strike="noStrike">
                <a:solidFill>
                  <a:schemeClr val="accent4">
                    <a:lumMod val="50000"/>
                  </a:schemeClr>
                </a:solidFill>
                <a:latin typeface="Calibri"/>
              </a:rPr>
              <a:t>Τρίτου επιπέδου</a:t>
            </a:r>
            <a:endParaRPr b="0" lang="el-GR" sz="2000" spc="-1" strike="noStrike">
              <a:solidFill>
                <a:schemeClr val="accent4">
                  <a:lumMod val="50000"/>
                </a:schemeClr>
              </a:solidFill>
              <a:latin typeface="Calibri"/>
            </a:endParaRPr>
          </a:p>
          <a:p>
            <a:pPr lvl="3" marL="1600200" indent="-228600">
              <a:lnSpc>
                <a:spcPct val="100000"/>
              </a:lnSpc>
              <a:spcBef>
                <a:spcPts val="360"/>
              </a:spcBef>
              <a:buClr>
                <a:srgbClr val="403152"/>
              </a:buClr>
              <a:buFont typeface="Arial"/>
              <a:buChar char="–"/>
            </a:pPr>
            <a:r>
              <a:rPr b="0" lang="el-GR" sz="1800" spc="-1" strike="noStrike">
                <a:solidFill>
                  <a:schemeClr val="accent4">
                    <a:lumMod val="50000"/>
                  </a:schemeClr>
                </a:solidFill>
                <a:latin typeface="Calibri"/>
              </a:rPr>
              <a:t>Τέταρτου επιπέδου</a:t>
            </a:r>
            <a:endParaRPr b="0" lang="el-GR" sz="1800" spc="-1" strike="noStrike">
              <a:solidFill>
                <a:schemeClr val="accent4">
                  <a:lumMod val="50000"/>
                </a:schemeClr>
              </a:solidFill>
              <a:latin typeface="Calibri"/>
            </a:endParaRPr>
          </a:p>
          <a:p>
            <a:pPr lvl="4" marL="2057400" indent="-228600">
              <a:lnSpc>
                <a:spcPct val="100000"/>
              </a:lnSpc>
              <a:spcBef>
                <a:spcPts val="360"/>
              </a:spcBef>
              <a:buClr>
                <a:srgbClr val="403152"/>
              </a:buClr>
              <a:buFont typeface="Wingdings" charset="2"/>
              <a:buChar char=""/>
            </a:pPr>
            <a:r>
              <a:rPr b="0" lang="el-GR" sz="1800" spc="-1" strike="noStrike">
                <a:solidFill>
                  <a:schemeClr val="accent4">
                    <a:lumMod val="50000"/>
                  </a:schemeClr>
                </a:solidFill>
                <a:latin typeface="Calibri"/>
              </a:rPr>
              <a:t>Πέμπτου επιπέδου</a:t>
            </a:r>
            <a:endParaRPr b="0" lang="el-GR" sz="1800" spc="-1" strike="noStrike">
              <a:solidFill>
                <a:schemeClr val="accent4">
                  <a:lumMod val="50000"/>
                </a:schemeClr>
              </a:solidFill>
              <a:latin typeface="Calibri"/>
            </a:endParaRPr>
          </a:p>
        </p:txBody>
      </p:sp>
      <p:sp>
        <p:nvSpPr>
          <p:cNvPr id="84" name="PlaceHolder 3"/>
          <p:cNvSpPr>
            <a:spLocks noGrp="1"/>
          </p:cNvSpPr>
          <p:nvPr>
            <p:ph type="body"/>
          </p:nvPr>
        </p:nvSpPr>
        <p:spPr>
          <a:xfrm>
            <a:off x="4648320" y="1600200"/>
            <a:ext cx="4038120" cy="4525560"/>
          </a:xfrm>
          <a:prstGeom prst="rect">
            <a:avLst/>
          </a:prstGeom>
          <a:noFill/>
          <a:ln w="0">
            <a:noFill/>
          </a:ln>
        </p:spPr>
        <p:txBody>
          <a:bodyPr anchor="t">
            <a:noAutofit/>
          </a:bodyPr>
          <a:p>
            <a:pPr marL="343080" indent="-34308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Kλικ για επεξεργασία των στυλ του υποδείγματος</a:t>
            </a:r>
            <a:endParaRPr b="0" lang="el-GR" sz="2800" spc="-1" strike="noStrike">
              <a:solidFill>
                <a:schemeClr val="accent4">
                  <a:lumMod val="50000"/>
                </a:schemeClr>
              </a:solidFill>
              <a:latin typeface="Calibri"/>
            </a:endParaRPr>
          </a:p>
          <a:p>
            <a:pPr lvl="1" marL="743040" indent="-28584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Δεύτερου επιπέδου</a:t>
            </a:r>
            <a:endParaRPr b="0" lang="el-GR" sz="2400" spc="-1" strike="noStrike">
              <a:solidFill>
                <a:schemeClr val="accent4">
                  <a:lumMod val="50000"/>
                </a:schemeClr>
              </a:solidFill>
              <a:latin typeface="Calibri"/>
            </a:endParaRPr>
          </a:p>
          <a:p>
            <a:pPr lvl="2" marL="1143000" indent="-228600">
              <a:lnSpc>
                <a:spcPct val="100000"/>
              </a:lnSpc>
              <a:spcBef>
                <a:spcPts val="400"/>
              </a:spcBef>
              <a:buClr>
                <a:srgbClr val="403152"/>
              </a:buClr>
              <a:buFont typeface="Arial"/>
              <a:buChar char="•"/>
            </a:pPr>
            <a:r>
              <a:rPr b="0" lang="el-GR" sz="2000" spc="-1" strike="noStrike">
                <a:solidFill>
                  <a:schemeClr val="accent4">
                    <a:lumMod val="50000"/>
                  </a:schemeClr>
                </a:solidFill>
                <a:latin typeface="Calibri"/>
              </a:rPr>
              <a:t>Τρίτου επιπέδου</a:t>
            </a:r>
            <a:endParaRPr b="0" lang="el-GR" sz="2000" spc="-1" strike="noStrike">
              <a:solidFill>
                <a:schemeClr val="accent4">
                  <a:lumMod val="50000"/>
                </a:schemeClr>
              </a:solidFill>
              <a:latin typeface="Calibri"/>
            </a:endParaRPr>
          </a:p>
          <a:p>
            <a:pPr lvl="3" marL="1600200" indent="-228600">
              <a:lnSpc>
                <a:spcPct val="100000"/>
              </a:lnSpc>
              <a:spcBef>
                <a:spcPts val="360"/>
              </a:spcBef>
              <a:buClr>
                <a:srgbClr val="403152"/>
              </a:buClr>
              <a:buFont typeface="Arial"/>
              <a:buChar char="–"/>
            </a:pPr>
            <a:r>
              <a:rPr b="0" lang="el-GR" sz="1800" spc="-1" strike="noStrike">
                <a:solidFill>
                  <a:schemeClr val="accent4">
                    <a:lumMod val="50000"/>
                  </a:schemeClr>
                </a:solidFill>
                <a:latin typeface="Calibri"/>
              </a:rPr>
              <a:t>Τέταρτου επιπέδου</a:t>
            </a:r>
            <a:endParaRPr b="0" lang="el-GR" sz="1800" spc="-1" strike="noStrike">
              <a:solidFill>
                <a:schemeClr val="accent4">
                  <a:lumMod val="50000"/>
                </a:schemeClr>
              </a:solidFill>
              <a:latin typeface="Calibri"/>
            </a:endParaRPr>
          </a:p>
          <a:p>
            <a:pPr lvl="4" marL="2057400" indent="-228600">
              <a:lnSpc>
                <a:spcPct val="100000"/>
              </a:lnSpc>
              <a:spcBef>
                <a:spcPts val="360"/>
              </a:spcBef>
              <a:buClr>
                <a:srgbClr val="403152"/>
              </a:buClr>
              <a:buFont typeface="Wingdings" charset="2"/>
              <a:buChar char=""/>
            </a:pPr>
            <a:r>
              <a:rPr b="0" lang="el-GR" sz="1800" spc="-1" strike="noStrike">
                <a:solidFill>
                  <a:schemeClr val="accent4">
                    <a:lumMod val="50000"/>
                  </a:schemeClr>
                </a:solidFill>
                <a:latin typeface="Calibri"/>
              </a:rPr>
              <a:t>Πέμπτου επιπέδου</a:t>
            </a:r>
            <a:endParaRPr b="0" lang="el-GR" sz="1800" spc="-1" strike="noStrike">
              <a:solidFill>
                <a:schemeClr val="accent4">
                  <a:lumMod val="50000"/>
                </a:schemeClr>
              </a:solidFill>
              <a:latin typeface="Calibri"/>
            </a:endParaRPr>
          </a:p>
        </p:txBody>
      </p:sp>
      <p:sp>
        <p:nvSpPr>
          <p:cNvPr id="85" name="PlaceHolder 4"/>
          <p:cNvSpPr>
            <a:spLocks noGrp="1"/>
          </p:cNvSpPr>
          <p:nvPr>
            <p:ph type="dt" idx="7"/>
          </p:nvPr>
        </p:nvSpPr>
        <p:spPr>
          <a:xfrm>
            <a:off x="457200" y="6356520"/>
            <a:ext cx="2133360" cy="364680"/>
          </a:xfrm>
          <a:prstGeom prst="rect">
            <a:avLst/>
          </a:prstGeom>
          <a:noFill/>
          <a:ln w="0">
            <a:noFill/>
          </a:ln>
        </p:spPr>
        <p:txBody>
          <a:bodyPr anchor="ctr">
            <a:noAutofit/>
          </a:bodyPr>
          <a:lstStyle>
            <a:lvl1pPr indent="0">
              <a:lnSpc>
                <a:spcPct val="100000"/>
              </a:lnSpc>
              <a:buNone/>
              <a:defRPr b="0" lang="el-GR" sz="1200" spc="-1" strike="noStrike">
                <a:solidFill>
                  <a:srgbClr val="ffffff"/>
                </a:solidFill>
                <a:latin typeface="Calibri"/>
              </a:defRPr>
            </a:lvl1pPr>
          </a:lstStyle>
          <a:p>
            <a:pPr indent="0">
              <a:lnSpc>
                <a:spcPct val="100000"/>
              </a:lnSpc>
              <a:buNone/>
            </a:pPr>
            <a:r>
              <a:rPr b="0" lang="el-GR" sz="1200" spc="-1" strike="noStrike">
                <a:solidFill>
                  <a:srgbClr val="ffffff"/>
                </a:solidFill>
                <a:latin typeface="Calibri"/>
              </a:rPr>
              <a:t>&lt;ημερομηνία/ώρα&gt;</a:t>
            </a:r>
            <a:endParaRPr b="0" lang="el-GR" sz="1200" spc="-1" strike="noStrike">
              <a:solidFill>
                <a:srgbClr val="000000"/>
              </a:solidFill>
              <a:latin typeface="Times New Roman"/>
            </a:endParaRPr>
          </a:p>
        </p:txBody>
      </p:sp>
      <p:sp>
        <p:nvSpPr>
          <p:cNvPr id="86" name="PlaceHolder 5"/>
          <p:cNvSpPr>
            <a:spLocks noGrp="1"/>
          </p:cNvSpPr>
          <p:nvPr>
            <p:ph type="ftr" idx="8"/>
          </p:nvPr>
        </p:nvSpPr>
        <p:spPr>
          <a:xfrm>
            <a:off x="3124080" y="6356520"/>
            <a:ext cx="2895120" cy="364680"/>
          </a:xfrm>
          <a:prstGeom prst="rect">
            <a:avLst/>
          </a:prstGeom>
          <a:noFill/>
          <a:ln w="0">
            <a:noFill/>
          </a:ln>
        </p:spPr>
        <p:txBody>
          <a:bodyPr anchor="ctr">
            <a:noAutofit/>
          </a:bodyPr>
          <a:lstStyle>
            <a:lvl1pPr indent="0" algn="ctr">
              <a:lnSpc>
                <a:spcPct val="100000"/>
              </a:lnSpc>
              <a:buNone/>
              <a:defRPr b="0" lang="el-GR" sz="1200" spc="-1" strike="noStrike">
                <a:solidFill>
                  <a:srgbClr val="ffffff"/>
                </a:solidFill>
                <a:latin typeface="Calibri"/>
              </a:defRPr>
            </a:lvl1pPr>
          </a:lstStyle>
          <a:p>
            <a:pPr indent="0" algn="ctr">
              <a:lnSpc>
                <a:spcPct val="100000"/>
              </a:lnSpc>
              <a:buNone/>
            </a:pPr>
            <a:r>
              <a:rPr b="0" lang="el-GR" sz="1200" spc="-1" strike="noStrike">
                <a:solidFill>
                  <a:srgbClr val="ffffff"/>
                </a:solidFill>
                <a:latin typeface="Calibri"/>
              </a:rPr>
              <a:t>&lt;υποσέλιδο&gt;</a:t>
            </a:r>
            <a:endParaRPr b="0" lang="el-GR" sz="1200" spc="-1" strike="noStrike">
              <a:solidFill>
                <a:srgbClr val="000000"/>
              </a:solidFill>
              <a:latin typeface="Times New Roman"/>
            </a:endParaRPr>
          </a:p>
        </p:txBody>
      </p:sp>
      <p:sp>
        <p:nvSpPr>
          <p:cNvPr id="87" name="PlaceHolder 6"/>
          <p:cNvSpPr>
            <a:spLocks noGrp="1"/>
          </p:cNvSpPr>
          <p:nvPr>
            <p:ph type="sldNum" idx="9"/>
          </p:nvPr>
        </p:nvSpPr>
        <p:spPr>
          <a:xfrm>
            <a:off x="6553080" y="6356520"/>
            <a:ext cx="2133360" cy="364680"/>
          </a:xfrm>
          <a:prstGeom prst="rect">
            <a:avLst/>
          </a:prstGeom>
          <a:noFill/>
          <a:ln w="0">
            <a:noFill/>
          </a:ln>
        </p:spPr>
        <p:txBody>
          <a:bodyPr anchor="ctr">
            <a:noAutofit/>
          </a:bodyPr>
          <a:lstStyle>
            <a:lvl1pPr indent="0" algn="r">
              <a:lnSpc>
                <a:spcPct val="100000"/>
              </a:lnSpc>
              <a:buNone/>
              <a:defRPr b="1" lang="el-GR" sz="2400" spc="-1" strike="noStrike">
                <a:solidFill>
                  <a:srgbClr val="000000"/>
                </a:solidFill>
                <a:latin typeface="Calibri"/>
              </a:defRPr>
            </a:lvl1pPr>
          </a:lstStyle>
          <a:p>
            <a:pPr indent="0" algn="r">
              <a:lnSpc>
                <a:spcPct val="100000"/>
              </a:lnSpc>
              <a:buNone/>
            </a:pPr>
            <a:fld id="{348BF97D-CCD9-488F-A5BA-6B89FFA9EEAE}" type="slidenum">
              <a:rPr b="1" lang="el-GR" sz="2400" spc="-1" strike="noStrike">
                <a:solidFill>
                  <a:srgbClr val="000000"/>
                </a:solidFill>
                <a:latin typeface="Calibri"/>
              </a:rPr>
              <a:t>&lt;αριθμός&gt;</a:t>
            </a:fld>
            <a:endParaRPr b="0" lang="el-GR" sz="2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8.xml"/>
</Relationships>
</file>

<file path=ppt/slides/_rels/slide12.xml.rels><?xml version="1.0" encoding="UTF-8"?>
<Relationships xmlns="http://schemas.openxmlformats.org/package/2006/relationships"><Relationship Id="rId1" Type="http://schemas.openxmlformats.org/officeDocument/2006/relationships/hyperlink" Target="http://www.un.org/depts/los/convention_agreements/convention_overv%20iew_convention.htm" TargetMode="External"/><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8.xml"/>
</Relationships>
</file>

<file path=ppt/slides/_rels/slide1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8.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8.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8.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685800" y="2130480"/>
            <a:ext cx="7772040" cy="1469520"/>
          </a:xfrm>
          <a:prstGeom prst="rect">
            <a:avLst/>
          </a:prstGeom>
          <a:solidFill>
            <a:schemeClr val="lt1"/>
          </a:solidFill>
          <a:ln w="25560">
            <a:solidFill>
              <a:srgbClr val="c0504d"/>
            </a:solidFill>
            <a:round/>
          </a:ln>
        </p:spPr>
        <p:txBody>
          <a:bodyPr anchor="ctr">
            <a:normAutofit fontScale="94000"/>
          </a:bodyPr>
          <a:p>
            <a:pPr indent="0" algn="ctr">
              <a:lnSpc>
                <a:spcPct val="100000"/>
              </a:lnSpc>
              <a:buNone/>
            </a:pPr>
            <a:r>
              <a:rPr b="1" lang="el-GR" sz="4400" spc="-1" strike="noStrike">
                <a:solidFill>
                  <a:schemeClr val="accent1">
                    <a:lumMod val="50000"/>
                  </a:schemeClr>
                </a:solidFill>
                <a:latin typeface="Calibri"/>
              </a:rPr>
              <a:t>Το κράτος</a:t>
            </a:r>
            <a:br>
              <a:rPr sz="4400"/>
            </a:br>
            <a:r>
              <a:rPr b="1" lang="el-GR" sz="4000" spc="-1" strike="noStrike">
                <a:solidFill>
                  <a:schemeClr val="accent1">
                    <a:lumMod val="50000"/>
                  </a:schemeClr>
                </a:solidFill>
                <a:latin typeface="Calibri"/>
              </a:rPr>
              <a:t>Γένεση, συστατικά στοιχεία &amp; σύνορα</a:t>
            </a:r>
            <a:endParaRPr b="0" lang="el-GR" sz="4000" spc="-1" strike="noStrike">
              <a:solidFill>
                <a:srgbClr val="ffffff"/>
              </a:solidFill>
              <a:latin typeface="Calibri"/>
            </a:endParaRPr>
          </a:p>
        </p:txBody>
      </p:sp>
      <p:sp>
        <p:nvSpPr>
          <p:cNvPr id="125" name="PlaceHolder 2"/>
          <p:cNvSpPr>
            <a:spLocks noGrp="1"/>
          </p:cNvSpPr>
          <p:nvPr>
            <p:ph type="subTitle"/>
          </p:nvPr>
        </p:nvSpPr>
        <p:spPr>
          <a:xfrm>
            <a:off x="1371600" y="3886200"/>
            <a:ext cx="6400440" cy="1752120"/>
          </a:xfrm>
          <a:prstGeom prst="rect">
            <a:avLst/>
          </a:prstGeom>
          <a:noFill/>
          <a:ln w="0">
            <a:noFill/>
          </a:ln>
        </p:spPr>
        <p:txBody>
          <a:bodyPr anchor="t">
            <a:noAutofit/>
          </a:bodyPr>
          <a:p>
            <a:pPr indent="0" algn="ctr">
              <a:lnSpc>
                <a:spcPct val="100000"/>
              </a:lnSpc>
              <a:spcBef>
                <a:spcPts val="641"/>
              </a:spcBef>
              <a:buNone/>
              <a:tabLst>
                <a:tab algn="l" pos="0"/>
              </a:tabLst>
            </a:pPr>
            <a:r>
              <a:rPr b="0" lang="el-GR" sz="3200" spc="-1" strike="noStrike">
                <a:solidFill>
                  <a:schemeClr val="accent4">
                    <a:lumMod val="50000"/>
                  </a:schemeClr>
                </a:solidFill>
                <a:latin typeface="Calibri"/>
              </a:rPr>
              <a:t>Μιχάλης Πολίτης</a:t>
            </a:r>
            <a:endParaRPr b="0" lang="el-GR" sz="3200" spc="-1" strike="noStrike">
              <a:solidFill>
                <a:srgbClr val="000000"/>
              </a:solidFill>
              <a:latin typeface="Arial"/>
            </a:endParaRPr>
          </a:p>
          <a:p>
            <a:pPr indent="0" algn="ctr">
              <a:lnSpc>
                <a:spcPct val="100000"/>
              </a:lnSpc>
              <a:spcBef>
                <a:spcPts val="641"/>
              </a:spcBef>
              <a:buNone/>
              <a:tabLst>
                <a:tab algn="l" pos="0"/>
              </a:tabLst>
            </a:pPr>
            <a:r>
              <a:rPr b="0" lang="el-GR" sz="3200" spc="-1" strike="noStrike">
                <a:solidFill>
                  <a:schemeClr val="accent4">
                    <a:lumMod val="50000"/>
                  </a:schemeClr>
                </a:solidFill>
                <a:latin typeface="Calibri"/>
              </a:rPr>
              <a:t>Καθηγητής</a:t>
            </a:r>
            <a:endParaRPr b="0" lang="el-G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buNone/>
            </a:pPr>
            <a:endParaRPr b="1" lang="el-GR" sz="4400" spc="-1" strike="noStrike">
              <a:solidFill>
                <a:schemeClr val="accent4">
                  <a:lumMod val="50000"/>
                </a:schemeClr>
              </a:solidFill>
              <a:latin typeface="Calibri"/>
            </a:endParaRPr>
          </a:p>
        </p:txBody>
      </p:sp>
      <p:sp>
        <p:nvSpPr>
          <p:cNvPr id="142" name="PlaceHolder 2"/>
          <p:cNvSpPr>
            <a:spLocks noGrp="1"/>
          </p:cNvSpPr>
          <p:nvPr>
            <p:ph/>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Είδη συνόρων</a:t>
            </a:r>
            <a:endParaRPr b="0" lang="el-GR" sz="32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Είδη συνόρων ανάλογα με τον γεωγραφικό χώρο:</a:t>
            </a:r>
            <a:endParaRPr b="0" lang="el-GR" sz="2800" spc="-1" strike="noStrike">
              <a:solidFill>
                <a:schemeClr val="accent4">
                  <a:lumMod val="50000"/>
                </a:schemeClr>
              </a:solidFill>
              <a:latin typeface="Calibri"/>
            </a:endParaRPr>
          </a:p>
          <a:p>
            <a:pPr lvl="2" marL="1143000" indent="-22860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χερσαία</a:t>
            </a:r>
            <a:endParaRPr b="0" lang="el-GR" sz="2800" spc="-1" strike="noStrike">
              <a:solidFill>
                <a:schemeClr val="accent4">
                  <a:lumMod val="50000"/>
                </a:schemeClr>
              </a:solidFill>
              <a:latin typeface="Calibri"/>
            </a:endParaRPr>
          </a:p>
          <a:p>
            <a:pPr lvl="2" marL="1143000" indent="-22860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θαλάσσια</a:t>
            </a:r>
            <a:endParaRPr b="0" lang="el-GR" sz="2800" spc="-1" strike="noStrike">
              <a:solidFill>
                <a:schemeClr val="accent4">
                  <a:lumMod val="50000"/>
                </a:schemeClr>
              </a:solidFill>
              <a:latin typeface="Calibri"/>
            </a:endParaRPr>
          </a:p>
          <a:p>
            <a:pPr lvl="2" marL="1143000" indent="-22860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εναέρια</a:t>
            </a:r>
            <a:endParaRPr b="0" lang="el-GR" sz="28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17CCC466-82D0-4842-BA73-E8530C709572}"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3214800" y="274680"/>
            <a:ext cx="54716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Χερσαία σύνορα</a:t>
            </a:r>
            <a:endParaRPr b="0" lang="el-GR" sz="4400" spc="-1" strike="noStrike">
              <a:solidFill>
                <a:srgbClr val="ffffff"/>
              </a:solidFill>
              <a:latin typeface="Calibri"/>
            </a:endParaRPr>
          </a:p>
        </p:txBody>
      </p:sp>
      <p:sp>
        <p:nvSpPr>
          <p:cNvPr id="144" name="PlaceHolder 2"/>
          <p:cNvSpPr>
            <a:spLocks noGrp="1"/>
          </p:cNvSpPr>
          <p:nvPr>
            <p:ph/>
          </p:nvPr>
        </p:nvSpPr>
        <p:spPr>
          <a:xfrm>
            <a:off x="-142920" y="285840"/>
            <a:ext cx="3114360" cy="4525560"/>
          </a:xfrm>
          <a:prstGeom prst="rect">
            <a:avLst/>
          </a:prstGeom>
          <a:noFill/>
          <a:ln w="0">
            <a:noFill/>
          </a:ln>
        </p:spPr>
        <p:txBody>
          <a:bodyPr anchor="t">
            <a:noAutofit/>
          </a:bodyPr>
          <a:p>
            <a:pPr marL="457200" indent="-19044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Σύνορα που οριοθετούν το έδαφος μιας χώρας</a:t>
            </a:r>
            <a:endParaRPr b="0" lang="el-GR" sz="2400" spc="-1" strike="noStrike">
              <a:solidFill>
                <a:schemeClr val="accent4">
                  <a:lumMod val="50000"/>
                </a:schemeClr>
              </a:solidFill>
              <a:latin typeface="Calibri"/>
            </a:endParaRPr>
          </a:p>
          <a:p>
            <a:pPr marL="457200" indent="-19044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Προϊόν διακρατικής ή διεθνούς συμφωνίας</a:t>
            </a:r>
            <a:endParaRPr b="0" lang="el-GR" sz="2400" spc="-1" strike="noStrike">
              <a:solidFill>
                <a:schemeClr val="accent4">
                  <a:lumMod val="50000"/>
                </a:schemeClr>
              </a:solidFill>
              <a:latin typeface="Calibri"/>
            </a:endParaRPr>
          </a:p>
          <a:p>
            <a:pPr marL="457200" indent="-19044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Συνήθως νοητή γραμμή, παρουσία φυλακίων, τελωνειακών σταθμών εκατέρωθεν των συνόρων</a:t>
            </a:r>
            <a:endParaRPr b="0" lang="el-GR" sz="2400" spc="-1" strike="noStrike">
              <a:solidFill>
                <a:schemeClr val="accent4">
                  <a:lumMod val="50000"/>
                </a:schemeClr>
              </a:solidFill>
              <a:latin typeface="Calibri"/>
            </a:endParaRPr>
          </a:p>
          <a:p>
            <a:pPr marL="457200" indent="-19044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Εσωτερικά και εξωτερικά σύνορα στην ΕΕ</a:t>
            </a:r>
            <a:endParaRPr b="0" lang="el-GR" sz="2400" spc="-1" strike="noStrike">
              <a:solidFill>
                <a:schemeClr val="accent4">
                  <a:lumMod val="50000"/>
                </a:schemeClr>
              </a:solidFill>
              <a:latin typeface="Calibri"/>
            </a:endParaRPr>
          </a:p>
        </p:txBody>
      </p:sp>
      <p:sp>
        <p:nvSpPr>
          <p:cNvPr id="145" name="PlaceHolder 3"/>
          <p:cNvSpPr>
            <a:spLocks noGrp="1"/>
          </p:cNvSpPr>
          <p:nvPr>
            <p:ph/>
          </p:nvPr>
        </p:nvSpPr>
        <p:spPr>
          <a:xfrm>
            <a:off x="4648320" y="1600200"/>
            <a:ext cx="4038120" cy="4525560"/>
          </a:xfrm>
          <a:prstGeom prst="rect">
            <a:avLst/>
          </a:prstGeom>
          <a:noFill/>
          <a:ln w="0">
            <a:noFill/>
          </a:ln>
        </p:spPr>
        <p:txBody>
          <a:bodyPr anchor="t">
            <a:normAutofit/>
          </a:bodyPr>
          <a:p>
            <a:pPr indent="0">
              <a:spcBef>
                <a:spcPts val="1417"/>
              </a:spcBef>
              <a:buNone/>
            </a:pPr>
            <a:endParaRPr b="0" lang="el-GR" sz="2800" spc="-1" strike="noStrike">
              <a:solidFill>
                <a:schemeClr val="accent4">
                  <a:lumMod val="50000"/>
                </a:schemeClr>
              </a:solidFill>
              <a:latin typeface="Calibri"/>
            </a:endParaRPr>
          </a:p>
        </p:txBody>
      </p:sp>
      <p:pic>
        <p:nvPicPr>
          <p:cNvPr id="146" name="Εικόνα 6" descr=""/>
          <p:cNvPicPr/>
          <p:nvPr/>
        </p:nvPicPr>
        <p:blipFill>
          <a:blip r:embed="rId1"/>
          <a:stretch/>
        </p:blipFill>
        <p:spPr>
          <a:xfrm>
            <a:off x="3000240" y="2518200"/>
            <a:ext cx="6143400" cy="2760840"/>
          </a:xfrm>
          <a:prstGeom prst="rect">
            <a:avLst/>
          </a:prstGeom>
          <a:ln w="0">
            <a:noFill/>
          </a:ln>
        </p:spPr>
      </p:pic>
      <p:sp>
        <p:nvSpPr>
          <p:cNvPr id="5" name="PlaceHolder 4"/>
          <p:cNvSpPr>
            <a:spLocks noGrp="1"/>
          </p:cNvSpPr>
          <p:nvPr>
            <p:ph type="sldNum" idx="9"/>
          </p:nvPr>
        </p:nvSpPr>
        <p:spPr/>
        <p:txBody>
          <a:bodyPr/>
          <a:p>
            <a:fld id="{7FBE1139-97ED-4C36-98A8-34C482E33447}"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83000"/>
          </a:bodyPr>
          <a:p>
            <a:pPr indent="0" algn="ctr">
              <a:lnSpc>
                <a:spcPct val="100000"/>
              </a:lnSpc>
              <a:buNone/>
            </a:pPr>
            <a:r>
              <a:rPr b="1" lang="el-GR" sz="4400" spc="-1" strike="noStrike">
                <a:solidFill>
                  <a:schemeClr val="accent4">
                    <a:lumMod val="50000"/>
                  </a:schemeClr>
                </a:solidFill>
                <a:latin typeface="Calibri"/>
              </a:rPr>
              <a:t>Θαλάσσια σύνορα και συναφείς έννοιες</a:t>
            </a:r>
            <a:endParaRPr b="0" lang="el-GR" sz="4400" spc="-1" strike="noStrike">
              <a:solidFill>
                <a:srgbClr val="ffffff"/>
              </a:solidFill>
              <a:latin typeface="Calibri"/>
            </a:endParaRPr>
          </a:p>
        </p:txBody>
      </p:sp>
      <p:sp>
        <p:nvSpPr>
          <p:cNvPr id="148" name="PlaceHolder 2"/>
          <p:cNvSpPr>
            <a:spLocks noGrp="1"/>
          </p:cNvSpPr>
          <p:nvPr>
            <p:ph/>
          </p:nvPr>
        </p:nvSpPr>
        <p:spPr>
          <a:xfrm>
            <a:off x="457200" y="1600200"/>
            <a:ext cx="8229240" cy="4525560"/>
          </a:xfrm>
          <a:prstGeom prst="rect">
            <a:avLst/>
          </a:prstGeom>
          <a:noFill/>
          <a:ln w="0">
            <a:noFill/>
          </a:ln>
        </p:spPr>
        <p:txBody>
          <a:bodyPr anchor="t">
            <a:normAutofit fontScale="65000"/>
          </a:bodyPr>
          <a:p>
            <a:pPr indent="0">
              <a:lnSpc>
                <a:spcPct val="100000"/>
              </a:lnSpc>
              <a:spcBef>
                <a:spcPts val="641"/>
              </a:spcBef>
              <a:buNone/>
              <a:tabLst>
                <a:tab algn="l" pos="0"/>
              </a:tabLst>
            </a:pPr>
            <a:r>
              <a:rPr b="1" lang="el-GR" sz="3200" spc="-1" strike="noStrike" u="sng">
                <a:solidFill>
                  <a:schemeClr val="accent4">
                    <a:lumMod val="50000"/>
                  </a:schemeClr>
                </a:solidFill>
                <a:uFillTx/>
                <a:latin typeface="Calibri"/>
              </a:rPr>
              <a:t>Διέπονται από διεθνείς συμβάσεις</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tabLst>
                <a:tab algn="l" pos="0"/>
              </a:tabLst>
            </a:pPr>
            <a:r>
              <a:rPr b="0" lang="el-GR" sz="2800" spc="-1" strike="noStrike">
                <a:solidFill>
                  <a:schemeClr val="accent4">
                    <a:lumMod val="50000"/>
                  </a:schemeClr>
                </a:solidFill>
                <a:latin typeface="Calibri"/>
              </a:rPr>
              <a:t>Σύμβαση της Γενεύης του 1958</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tabLst>
                <a:tab algn="l" pos="0"/>
              </a:tabLst>
            </a:pPr>
            <a:r>
              <a:rPr b="0" lang="el-GR" sz="2800" spc="-1" strike="noStrike">
                <a:solidFill>
                  <a:schemeClr val="accent4">
                    <a:lumMod val="50000"/>
                  </a:schemeClr>
                </a:solidFill>
                <a:latin typeface="Calibri"/>
              </a:rPr>
              <a:t>Συνθήκη του </a:t>
            </a:r>
            <a:r>
              <a:rPr b="0" lang="fr-CA" sz="2800" spc="-1" strike="noStrike">
                <a:solidFill>
                  <a:schemeClr val="accent4">
                    <a:lumMod val="50000"/>
                  </a:schemeClr>
                </a:solidFill>
                <a:latin typeface="Calibri"/>
              </a:rPr>
              <a:t>Montego Bay </a:t>
            </a:r>
            <a:r>
              <a:rPr b="0" lang="el-GR" sz="2800" spc="-1" strike="noStrike">
                <a:solidFill>
                  <a:schemeClr val="accent4">
                    <a:lumMod val="50000"/>
                  </a:schemeClr>
                </a:solidFill>
                <a:latin typeface="Calibri"/>
              </a:rPr>
              <a:t>του 1982 </a:t>
            </a:r>
            <a:r>
              <a:rPr b="0" lang="fr-FR" sz="2800" spc="-1" strike="noStrike">
                <a:solidFill>
                  <a:schemeClr val="accent4">
                    <a:lumMod val="50000"/>
                  </a:schemeClr>
                </a:solidFill>
                <a:latin typeface="Calibri"/>
              </a:rPr>
              <a:t>(</a:t>
            </a:r>
            <a:r>
              <a:rPr b="0" lang="el-GR" sz="2800" spc="-1" strike="noStrike">
                <a:solidFill>
                  <a:schemeClr val="accent4">
                    <a:lumMod val="50000"/>
                  </a:schemeClr>
                </a:solidFill>
                <a:latin typeface="Calibri"/>
              </a:rPr>
              <a:t>γνωστή και ως </a:t>
            </a:r>
            <a:r>
              <a:rPr b="0" lang="fr-FR" sz="2800" spc="-1" strike="noStrike">
                <a:solidFill>
                  <a:schemeClr val="accent4">
                    <a:lumMod val="50000"/>
                  </a:schemeClr>
                </a:solidFill>
                <a:latin typeface="Calibri"/>
              </a:rPr>
              <a:t>UNCLOS)</a:t>
            </a:r>
            <a:endParaRPr b="0" lang="el-GR" sz="2800" spc="-1" strike="noStrike">
              <a:solidFill>
                <a:schemeClr val="accent4">
                  <a:lumMod val="50000"/>
                </a:schemeClr>
              </a:solidFill>
              <a:latin typeface="Calibri"/>
            </a:endParaRPr>
          </a:p>
          <a:p>
            <a:pPr indent="0">
              <a:lnSpc>
                <a:spcPct val="100000"/>
              </a:lnSpc>
              <a:spcBef>
                <a:spcPts val="641"/>
              </a:spcBef>
              <a:buNone/>
              <a:tabLst>
                <a:tab algn="l" pos="0"/>
              </a:tabLst>
            </a:pPr>
            <a:r>
              <a:rPr b="0" lang="el-GR" sz="3200" spc="-1" strike="noStrike" u="sng">
                <a:solidFill>
                  <a:schemeClr val="accent4">
                    <a:lumMod val="50000"/>
                  </a:schemeClr>
                </a:solidFill>
                <a:uFillTx/>
                <a:latin typeface="Calibri"/>
              </a:rPr>
              <a:t>Βασικές έννοιες του Διεθνούς Δικαίου της Θάλασσας</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tabLst>
                <a:tab algn="l" pos="0"/>
              </a:tabLst>
            </a:pPr>
            <a:r>
              <a:rPr b="0" lang="el-GR" sz="2800" spc="-1" strike="noStrike">
                <a:solidFill>
                  <a:schemeClr val="accent4">
                    <a:lumMod val="50000"/>
                  </a:schemeClr>
                </a:solidFill>
                <a:latin typeface="Calibri"/>
              </a:rPr>
              <a:t>Εσωτερικά ύδατα / </a:t>
            </a:r>
            <a:r>
              <a:rPr b="0" lang="fr-CA" sz="2800" spc="-1" strike="noStrike">
                <a:solidFill>
                  <a:schemeClr val="accent4">
                    <a:lumMod val="50000"/>
                  </a:schemeClr>
                </a:solidFill>
                <a:latin typeface="Calibri"/>
              </a:rPr>
              <a:t>internal waters / eaux intérieurs</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tabLst>
                <a:tab algn="l" pos="0"/>
              </a:tabLst>
            </a:pPr>
            <a:r>
              <a:rPr b="0" lang="el-GR" sz="2800" spc="-1" strike="noStrike">
                <a:solidFill>
                  <a:schemeClr val="accent4">
                    <a:lumMod val="50000"/>
                  </a:schemeClr>
                </a:solidFill>
                <a:latin typeface="Calibri"/>
              </a:rPr>
              <a:t>Γραμμής βάσης / </a:t>
            </a:r>
            <a:r>
              <a:rPr b="0" lang="fr-CA" sz="2800" spc="-1" strike="noStrike">
                <a:solidFill>
                  <a:schemeClr val="accent4">
                    <a:lumMod val="50000"/>
                  </a:schemeClr>
                </a:solidFill>
                <a:latin typeface="Calibri"/>
              </a:rPr>
              <a:t>Baseline / ligne de base</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tabLst>
                <a:tab algn="l" pos="0"/>
              </a:tabLst>
            </a:pPr>
            <a:r>
              <a:rPr b="0" lang="el-GR" sz="2800" spc="-1" strike="noStrike">
                <a:solidFill>
                  <a:schemeClr val="accent4">
                    <a:lumMod val="50000"/>
                  </a:schemeClr>
                </a:solidFill>
                <a:latin typeface="Calibri"/>
              </a:rPr>
              <a:t>Αιγιαλίτιδα ζώνη/χωρικά ύδατα /  </a:t>
            </a:r>
            <a:r>
              <a:rPr b="0" lang="fr-CA" sz="2800" spc="-1" strike="noStrike">
                <a:solidFill>
                  <a:schemeClr val="accent4">
                    <a:lumMod val="50000"/>
                  </a:schemeClr>
                </a:solidFill>
                <a:latin typeface="Calibri"/>
              </a:rPr>
              <a:t>territorial waters / eaux territoriales</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tabLst>
                <a:tab algn="l" pos="0"/>
              </a:tabLst>
            </a:pPr>
            <a:r>
              <a:rPr b="0" lang="el-GR" sz="2800" spc="-1" strike="noStrike">
                <a:solidFill>
                  <a:schemeClr val="accent4">
                    <a:lumMod val="50000"/>
                  </a:schemeClr>
                </a:solidFill>
                <a:latin typeface="Calibri"/>
              </a:rPr>
              <a:t>Συνορεύουσα ζώνη / </a:t>
            </a:r>
            <a:r>
              <a:rPr b="0" lang="fr-CA" sz="2800" spc="-1" strike="noStrike">
                <a:solidFill>
                  <a:schemeClr val="accent4">
                    <a:lumMod val="50000"/>
                  </a:schemeClr>
                </a:solidFill>
                <a:latin typeface="Calibri"/>
              </a:rPr>
              <a:t>contiguous zone / zone contigue</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tabLst>
                <a:tab algn="l" pos="0"/>
              </a:tabLst>
            </a:pPr>
            <a:r>
              <a:rPr b="0" lang="el-GR" sz="2800" spc="-1" strike="noStrike">
                <a:solidFill>
                  <a:schemeClr val="accent4">
                    <a:lumMod val="50000"/>
                  </a:schemeClr>
                </a:solidFill>
                <a:latin typeface="Calibri"/>
              </a:rPr>
              <a:t>Αποκλειστική Οικονομική Ζώνη (ΑΟΖ ) / </a:t>
            </a:r>
            <a:r>
              <a:rPr b="0" lang="fr-CA" sz="2800" spc="-1" strike="noStrike">
                <a:solidFill>
                  <a:schemeClr val="accent4">
                    <a:lumMod val="50000"/>
                  </a:schemeClr>
                </a:solidFill>
                <a:latin typeface="Calibri"/>
              </a:rPr>
              <a:t>exclusive economic zone / zone économique exclusive</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tabLst>
                <a:tab algn="l" pos="0"/>
              </a:tabLst>
            </a:pPr>
            <a:r>
              <a:rPr b="0" lang="el-GR" sz="2800" spc="-1" strike="noStrike">
                <a:solidFill>
                  <a:schemeClr val="accent4">
                    <a:lumMod val="50000"/>
                  </a:schemeClr>
                </a:solidFill>
                <a:latin typeface="Calibri"/>
              </a:rPr>
              <a:t>Υφαλοκρηπίδα / </a:t>
            </a:r>
            <a:r>
              <a:rPr b="0" lang="fr-CA" sz="2800" spc="-1" strike="noStrike">
                <a:solidFill>
                  <a:schemeClr val="accent4">
                    <a:lumMod val="50000"/>
                  </a:schemeClr>
                </a:solidFill>
                <a:latin typeface="Calibri"/>
              </a:rPr>
              <a:t>Continental shelf /plateau continental</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tabLst>
                <a:tab algn="l" pos="0"/>
              </a:tabLst>
            </a:pPr>
            <a:r>
              <a:rPr b="0" lang="el-GR" sz="2800" spc="-1" strike="noStrike">
                <a:solidFill>
                  <a:schemeClr val="accent4">
                    <a:lumMod val="50000"/>
                  </a:schemeClr>
                </a:solidFill>
                <a:latin typeface="Calibri"/>
              </a:rPr>
              <a:t>Διεθνή ύδατα /  </a:t>
            </a:r>
            <a:r>
              <a:rPr b="0" lang="fr-CA" sz="2800" spc="-1" strike="noStrike">
                <a:solidFill>
                  <a:schemeClr val="accent4">
                    <a:lumMod val="50000"/>
                  </a:schemeClr>
                </a:solidFill>
                <a:latin typeface="Calibri"/>
              </a:rPr>
              <a:t>high sea / haute mer</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tabLst>
                <a:tab algn="l" pos="0"/>
              </a:tabLst>
            </a:pPr>
            <a:r>
              <a:rPr b="0" lang="el-GR" sz="2800" spc="-1" strike="noStrike">
                <a:solidFill>
                  <a:schemeClr val="accent4">
                    <a:lumMod val="50000"/>
                  </a:schemeClr>
                </a:solidFill>
                <a:latin typeface="Calibri"/>
              </a:rPr>
              <a:t>Συνθήκη για το Δίκαιο της Θάλασσας (ΟΗΕ): </a:t>
            </a:r>
            <a:endParaRPr b="0" lang="el-GR" sz="2800" spc="-1" strike="noStrike">
              <a:solidFill>
                <a:schemeClr val="accent4">
                  <a:lumMod val="50000"/>
                </a:schemeClr>
              </a:solidFill>
              <a:latin typeface="Calibri"/>
            </a:endParaRPr>
          </a:p>
          <a:p>
            <a:pPr indent="0" algn="r">
              <a:lnSpc>
                <a:spcPct val="100000"/>
              </a:lnSpc>
              <a:spcBef>
                <a:spcPts val="380"/>
              </a:spcBef>
              <a:buNone/>
              <a:tabLst>
                <a:tab algn="l" pos="0"/>
              </a:tabLst>
            </a:pPr>
            <a:r>
              <a:rPr b="0" lang="fr-CA" sz="1900" spc="-1" strike="noStrike" u="sng">
                <a:solidFill>
                  <a:schemeClr val="accent4">
                    <a:lumMod val="50000"/>
                  </a:schemeClr>
                </a:solidFill>
                <a:uFillTx/>
                <a:latin typeface="Calibri"/>
                <a:hlinkClick r:id="rId1"/>
              </a:rPr>
              <a:t>http://www.un.org/depts/los/convention_agreements/convention_overv iew_convention.htm</a:t>
            </a:r>
            <a:r>
              <a:rPr b="0" lang="el-GR" sz="1900" spc="-1" strike="noStrike">
                <a:solidFill>
                  <a:schemeClr val="accent4">
                    <a:lumMod val="50000"/>
                  </a:schemeClr>
                </a:solidFill>
                <a:latin typeface="Calibri"/>
              </a:rPr>
              <a:t> </a:t>
            </a:r>
            <a:endParaRPr b="0" lang="el-GR" sz="1900" spc="-1" strike="noStrike">
              <a:solidFill>
                <a:schemeClr val="accent4">
                  <a:lumMod val="50000"/>
                </a:schemeClr>
              </a:solidFill>
              <a:latin typeface="Calibri"/>
            </a:endParaRPr>
          </a:p>
          <a:p>
            <a:pPr indent="0">
              <a:lnSpc>
                <a:spcPct val="100000"/>
              </a:lnSpc>
              <a:spcBef>
                <a:spcPts val="641"/>
              </a:spcBef>
              <a:buNone/>
              <a:tabLst>
                <a:tab algn="l" pos="0"/>
              </a:tabLst>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D1FBF08B-E142-45DE-A7C0-ED8EC22F6EF1}"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Γραμμή βάσης</a:t>
            </a:r>
            <a:endParaRPr b="0" lang="el-GR" sz="4400" spc="-1" strike="noStrike">
              <a:solidFill>
                <a:srgbClr val="ffffff"/>
              </a:solidFill>
              <a:latin typeface="Calibri"/>
            </a:endParaRPr>
          </a:p>
        </p:txBody>
      </p:sp>
      <p:sp>
        <p:nvSpPr>
          <p:cNvPr id="150" name="PlaceHolder 2"/>
          <p:cNvSpPr>
            <a:spLocks noGrp="1"/>
          </p:cNvSpPr>
          <p:nvPr>
            <p:ph/>
          </p:nvPr>
        </p:nvSpPr>
        <p:spPr>
          <a:xfrm>
            <a:off x="0" y="1571760"/>
            <a:ext cx="3571560" cy="4525560"/>
          </a:xfrm>
          <a:prstGeom prst="rect">
            <a:avLst/>
          </a:prstGeom>
          <a:noFill/>
          <a:ln w="0">
            <a:noFill/>
          </a:ln>
        </p:spPr>
        <p:txBody>
          <a:bodyPr anchor="t">
            <a:normAutofit fontScale="63000"/>
          </a:bodyPr>
          <a:p>
            <a:pPr marL="343080" indent="-343080">
              <a:lnSpc>
                <a:spcPct val="120000"/>
              </a:lnSpc>
              <a:spcBef>
                <a:spcPts val="561"/>
              </a:spcBef>
              <a:buClr>
                <a:srgbClr val="403152"/>
              </a:buClr>
              <a:buFont typeface="Arial"/>
              <a:buChar char="•"/>
            </a:pPr>
            <a:r>
              <a:rPr b="0" lang="el-GR" sz="2800" spc="-1" strike="noStrike">
                <a:solidFill>
                  <a:schemeClr val="accent4">
                    <a:lumMod val="50000"/>
                  </a:schemeClr>
                </a:solidFill>
                <a:latin typeface="Calibri"/>
              </a:rPr>
              <a:t>Νοητή γραμμή από την οποία υπολογίζονται τα χωρικά ύδατα, η ΑΟΖ κ.ά. </a:t>
            </a:r>
            <a:endParaRPr b="0" lang="el-GR" sz="2800" spc="-1" strike="noStrike">
              <a:solidFill>
                <a:schemeClr val="accent4">
                  <a:lumMod val="50000"/>
                </a:schemeClr>
              </a:solidFill>
              <a:latin typeface="Calibri"/>
            </a:endParaRPr>
          </a:p>
          <a:p>
            <a:pPr marL="343080" indent="-343080">
              <a:lnSpc>
                <a:spcPct val="120000"/>
              </a:lnSpc>
              <a:spcBef>
                <a:spcPts val="561"/>
              </a:spcBef>
              <a:buClr>
                <a:srgbClr val="403152"/>
              </a:buClr>
              <a:buFont typeface="Arial"/>
              <a:buChar char="•"/>
            </a:pPr>
            <a:r>
              <a:rPr b="0" lang="el-GR" sz="2800" spc="-1" strike="noStrike">
                <a:solidFill>
                  <a:schemeClr val="accent4">
                    <a:lumMod val="50000"/>
                  </a:schemeClr>
                </a:solidFill>
                <a:latin typeface="Calibri"/>
              </a:rPr>
              <a:t>Σε περιοχές όπου η ακτογραμμή παρουσιάζει βαθιές κολπώσεις ή υπάρχει κατά μήκος της και σε άμεση γειτνίαση με αυτή συστάδα νησιών, μπορεί να χρησιμοποιηθεί η μέθοδος των ευθειών γραμμών που συνδέουν κατάλληλα σημεία για τη χάραξη της γραμμής βάσης από την οποία μετριέται η χωρική θάλασσα</a:t>
            </a:r>
            <a:endParaRPr b="0" lang="el-GR" sz="2800" spc="-1" strike="noStrike">
              <a:solidFill>
                <a:schemeClr val="accent4">
                  <a:lumMod val="50000"/>
                </a:schemeClr>
              </a:solidFill>
              <a:latin typeface="Calibri"/>
            </a:endParaRPr>
          </a:p>
          <a:p>
            <a:pPr indent="0">
              <a:lnSpc>
                <a:spcPct val="100000"/>
              </a:lnSpc>
              <a:spcBef>
                <a:spcPts val="561"/>
              </a:spcBef>
              <a:buNone/>
            </a:pPr>
            <a:endParaRPr b="0" lang="el-GR" sz="2800" spc="-1" strike="noStrike">
              <a:solidFill>
                <a:schemeClr val="accent4">
                  <a:lumMod val="50000"/>
                </a:schemeClr>
              </a:solidFill>
              <a:latin typeface="Calibri"/>
            </a:endParaRPr>
          </a:p>
        </p:txBody>
      </p:sp>
      <p:sp>
        <p:nvSpPr>
          <p:cNvPr id="151" name="PlaceHolder 3"/>
          <p:cNvSpPr>
            <a:spLocks noGrp="1"/>
          </p:cNvSpPr>
          <p:nvPr>
            <p:ph/>
          </p:nvPr>
        </p:nvSpPr>
        <p:spPr>
          <a:xfrm>
            <a:off x="4648320" y="1600200"/>
            <a:ext cx="4038120" cy="4525560"/>
          </a:xfrm>
          <a:prstGeom prst="rect">
            <a:avLst/>
          </a:prstGeom>
          <a:noFill/>
          <a:ln w="0">
            <a:noFill/>
          </a:ln>
        </p:spPr>
        <p:txBody>
          <a:bodyPr anchor="t">
            <a:normAutofit/>
          </a:bodyPr>
          <a:p>
            <a:pPr indent="0">
              <a:spcBef>
                <a:spcPts val="1417"/>
              </a:spcBef>
              <a:buNone/>
            </a:pPr>
            <a:endParaRPr b="0" lang="el-GR" sz="2800" spc="-1" strike="noStrike">
              <a:solidFill>
                <a:schemeClr val="accent4">
                  <a:lumMod val="50000"/>
                </a:schemeClr>
              </a:solidFill>
              <a:latin typeface="Calibri"/>
            </a:endParaRPr>
          </a:p>
        </p:txBody>
      </p:sp>
      <p:pic>
        <p:nvPicPr>
          <p:cNvPr id="152" name="Picture 2" descr=""/>
          <p:cNvPicPr/>
          <p:nvPr/>
        </p:nvPicPr>
        <p:blipFill>
          <a:blip r:embed="rId1"/>
          <a:stretch/>
        </p:blipFill>
        <p:spPr>
          <a:xfrm>
            <a:off x="3759480" y="1643040"/>
            <a:ext cx="5384160" cy="3823920"/>
          </a:xfrm>
          <a:prstGeom prst="rect">
            <a:avLst/>
          </a:prstGeom>
          <a:ln w="9525">
            <a:noFill/>
          </a:ln>
        </p:spPr>
      </p:pic>
      <p:sp>
        <p:nvSpPr>
          <p:cNvPr id="5" name="PlaceHolder 4"/>
          <p:cNvSpPr>
            <a:spLocks noGrp="1"/>
          </p:cNvSpPr>
          <p:nvPr>
            <p:ph type="sldNum" idx="9"/>
          </p:nvPr>
        </p:nvSpPr>
        <p:spPr/>
        <p:txBody>
          <a:bodyPr/>
          <a:p>
            <a:fld id="{2D485F74-66D6-42CC-9283-69E6BA878830}"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Εσωτερικά ύδατα</a:t>
            </a:r>
            <a:endParaRPr b="0" lang="el-GR" sz="4400" spc="-1" strike="noStrike">
              <a:solidFill>
                <a:srgbClr val="ffffff"/>
              </a:solidFill>
              <a:latin typeface="Calibri"/>
            </a:endParaRPr>
          </a:p>
        </p:txBody>
      </p:sp>
      <p:sp>
        <p:nvSpPr>
          <p:cNvPr id="154" name="PlaceHolder 2"/>
          <p:cNvSpPr>
            <a:spLocks noGrp="1"/>
          </p:cNvSpPr>
          <p:nvPr>
            <p:ph/>
          </p:nvPr>
        </p:nvSpPr>
        <p:spPr>
          <a:xfrm>
            <a:off x="457200" y="1600200"/>
            <a:ext cx="4038120" cy="4525560"/>
          </a:xfrm>
          <a:prstGeom prst="rect">
            <a:avLst/>
          </a:prstGeom>
          <a:noFill/>
          <a:ln w="0">
            <a:noFill/>
          </a:ln>
        </p:spPr>
        <p:txBody>
          <a:bodyPr anchor="t">
            <a:noAutofit/>
          </a:bodyPr>
          <a:p>
            <a:pPr indent="0">
              <a:spcBef>
                <a:spcPts val="1417"/>
              </a:spcBef>
              <a:buNone/>
            </a:pPr>
            <a:endParaRPr b="0" lang="el-GR" sz="2800" spc="-1" strike="noStrike">
              <a:solidFill>
                <a:schemeClr val="accent4">
                  <a:lumMod val="50000"/>
                </a:schemeClr>
              </a:solidFill>
              <a:latin typeface="Calibri"/>
            </a:endParaRPr>
          </a:p>
        </p:txBody>
      </p:sp>
      <p:sp>
        <p:nvSpPr>
          <p:cNvPr id="155" name="PlaceHolder 3"/>
          <p:cNvSpPr>
            <a:spLocks noGrp="1"/>
          </p:cNvSpPr>
          <p:nvPr>
            <p:ph/>
          </p:nvPr>
        </p:nvSpPr>
        <p:spPr>
          <a:xfrm>
            <a:off x="5214960" y="2071800"/>
            <a:ext cx="3542760" cy="3685680"/>
          </a:xfrm>
          <a:prstGeom prst="rect">
            <a:avLst/>
          </a:prstGeom>
          <a:noFill/>
          <a:ln w="0">
            <a:noFill/>
          </a:ln>
        </p:spPr>
        <p:txBody>
          <a:bodyPr anchor="t">
            <a:noAutofit/>
          </a:bodyPr>
          <a:p>
            <a:pPr marL="343080" indent="-34308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Εσωτερικά ύδατα: τα ύδατα που βρίσκονται προς το εσωτερικό των γραμμών βάσης της χωρικής θάλασσας</a:t>
            </a:r>
            <a:endParaRPr b="0" lang="el-GR" sz="2800" spc="-1" strike="noStrike">
              <a:solidFill>
                <a:schemeClr val="accent4">
                  <a:lumMod val="50000"/>
                </a:schemeClr>
              </a:solidFill>
              <a:latin typeface="Calibri"/>
            </a:endParaRPr>
          </a:p>
          <a:p>
            <a:pPr indent="0">
              <a:lnSpc>
                <a:spcPct val="100000"/>
              </a:lnSpc>
              <a:spcBef>
                <a:spcPts val="561"/>
              </a:spcBef>
              <a:buNone/>
            </a:pPr>
            <a:endParaRPr b="0" lang="el-GR" sz="2800" spc="-1" strike="noStrike">
              <a:solidFill>
                <a:schemeClr val="accent4">
                  <a:lumMod val="50000"/>
                </a:schemeClr>
              </a:solidFill>
              <a:latin typeface="Calibri"/>
            </a:endParaRPr>
          </a:p>
        </p:txBody>
      </p:sp>
      <p:pic>
        <p:nvPicPr>
          <p:cNvPr id="156" name="Εικόνα 5" descr=""/>
          <p:cNvPicPr/>
          <p:nvPr/>
        </p:nvPicPr>
        <p:blipFill>
          <a:blip r:embed="rId1"/>
          <a:stretch/>
        </p:blipFill>
        <p:spPr>
          <a:xfrm>
            <a:off x="0" y="2071800"/>
            <a:ext cx="5068800" cy="3649680"/>
          </a:xfrm>
          <a:prstGeom prst="rect">
            <a:avLst/>
          </a:prstGeom>
          <a:ln w="0">
            <a:noFill/>
          </a:ln>
        </p:spPr>
      </p:pic>
      <p:sp>
        <p:nvSpPr>
          <p:cNvPr id="157" name="11 - Δεξιό βέλος"/>
          <p:cNvSpPr/>
          <p:nvPr/>
        </p:nvSpPr>
        <p:spPr>
          <a:xfrm rot="898800">
            <a:off x="3571920" y="3214440"/>
            <a:ext cx="713880" cy="213840"/>
          </a:xfrm>
          <a:prstGeom prst="rightArrow">
            <a:avLst>
              <a:gd name="adj1" fmla="val 50000"/>
              <a:gd name="adj2" fmla="val 50000"/>
            </a:avLst>
          </a:prstGeom>
          <a:solidFill>
            <a:srgbClr val="ffc000"/>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90000" bIns="90000" anchor="ctr">
            <a:noAutofit/>
          </a:bodyPr>
          <a:p>
            <a:pPr algn="ctr">
              <a:lnSpc>
                <a:spcPct val="100000"/>
              </a:lnSpc>
            </a:pPr>
            <a:endParaRPr b="0" lang="el-GR" sz="1800" spc="-1" strike="noStrike">
              <a:solidFill>
                <a:schemeClr val="lt1"/>
              </a:solidFill>
              <a:latin typeface="Calibri"/>
            </a:endParaRPr>
          </a:p>
        </p:txBody>
      </p:sp>
      <p:sp>
        <p:nvSpPr>
          <p:cNvPr id="158" name="12 - Δεξιό βέλος"/>
          <p:cNvSpPr/>
          <p:nvPr/>
        </p:nvSpPr>
        <p:spPr>
          <a:xfrm rot="20218200">
            <a:off x="3728160" y="5203080"/>
            <a:ext cx="713880" cy="213840"/>
          </a:xfrm>
          <a:prstGeom prst="rightArrow">
            <a:avLst>
              <a:gd name="adj1" fmla="val 50000"/>
              <a:gd name="adj2" fmla="val 50000"/>
            </a:avLst>
          </a:prstGeom>
          <a:solidFill>
            <a:srgbClr val="ffc000"/>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90000" bIns="90000" anchor="ctr">
            <a:noAutofit/>
          </a:bodyPr>
          <a:p>
            <a:pPr algn="ctr">
              <a:lnSpc>
                <a:spcPct val="100000"/>
              </a:lnSpc>
            </a:pPr>
            <a:endParaRPr b="0" lang="el-GR" sz="1800" spc="-1" strike="noStrike">
              <a:solidFill>
                <a:schemeClr val="lt1"/>
              </a:solidFill>
              <a:latin typeface="Calibri"/>
            </a:endParaRPr>
          </a:p>
        </p:txBody>
      </p:sp>
      <p:sp>
        <p:nvSpPr>
          <p:cNvPr id="5" name="PlaceHolder 4"/>
          <p:cNvSpPr>
            <a:spLocks noGrp="1"/>
          </p:cNvSpPr>
          <p:nvPr>
            <p:ph type="sldNum" idx="9"/>
          </p:nvPr>
        </p:nvSpPr>
        <p:spPr/>
        <p:txBody>
          <a:bodyPr/>
          <a:p>
            <a:fld id="{2C6BD6ED-37EC-460B-9BBC-9FDB58341177}"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78000"/>
          </a:bodyPr>
          <a:p>
            <a:pPr indent="0" algn="ctr">
              <a:lnSpc>
                <a:spcPct val="100000"/>
              </a:lnSpc>
              <a:buNone/>
            </a:pPr>
            <a:r>
              <a:rPr b="1" lang="el-GR" sz="4400" spc="-1" strike="noStrike">
                <a:solidFill>
                  <a:schemeClr val="accent4">
                    <a:lumMod val="50000"/>
                  </a:schemeClr>
                </a:solidFill>
                <a:latin typeface="Calibri"/>
              </a:rPr>
              <a:t>Χωρικά ύδατα / αιγιαλίτιδα ζώνη / χωρική θάλασσα</a:t>
            </a:r>
            <a:endParaRPr b="0" lang="el-GR" sz="4400" spc="-1" strike="noStrike">
              <a:solidFill>
                <a:srgbClr val="ffffff"/>
              </a:solidFill>
              <a:latin typeface="Calibri"/>
            </a:endParaRPr>
          </a:p>
        </p:txBody>
      </p:sp>
      <p:sp>
        <p:nvSpPr>
          <p:cNvPr id="160" name="PlaceHolder 2"/>
          <p:cNvSpPr>
            <a:spLocks noGrp="1"/>
          </p:cNvSpPr>
          <p:nvPr>
            <p:ph/>
          </p:nvPr>
        </p:nvSpPr>
        <p:spPr>
          <a:xfrm>
            <a:off x="457200" y="1600200"/>
            <a:ext cx="8229240" cy="4525560"/>
          </a:xfrm>
          <a:prstGeom prst="rect">
            <a:avLst/>
          </a:prstGeom>
          <a:noFill/>
          <a:ln w="0">
            <a:noFill/>
          </a:ln>
        </p:spPr>
        <p:txBody>
          <a:bodyPr anchor="t">
            <a:normAutofit fontScale="84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Η κυριαρχία του παράκτιου κράτους εκτείνεται πέρα από την ηπειρωτική του επικράτεια και τα εσωτερικά του ύδατα (…) στην παρακείμενη θαλάσσια ζώνη.</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Δικαιώματα παράκτιου κράτους</a:t>
            </a:r>
            <a:endParaRPr b="0" lang="el-GR" sz="28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Δικαίωμα ελέγχου</a:t>
            </a:r>
            <a:endParaRPr b="0" lang="el-GR" sz="24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Δικαίωμα εκμετάλλευσης πόρων της θάλασσας, της επιφάνειας του βυθού και του υπεδάφους του</a:t>
            </a:r>
            <a:endParaRPr b="0" lang="el-GR" sz="24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Εύρος των χωρικών υδάτων:</a:t>
            </a:r>
            <a:endParaRPr b="0" lang="el-GR" sz="28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Σύμφωνα με τη Σύμβαση της Γενεύης του 1958 (έως 6 ν.μ. από τη γραμμή βάσης)</a:t>
            </a:r>
            <a:endParaRPr b="0" lang="el-GR" sz="24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Σύμφωνα με τη Συνθήκη του Montego Bay του 1982 (έως 12 ν.μ. από τη γραμμή βάσης)</a:t>
            </a:r>
            <a:endParaRPr b="0" lang="el-GR" sz="24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353285EC-CF28-450E-91DD-431B9651A861}"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Όρια χωρικών υδάτων</a:t>
            </a:r>
            <a:endParaRPr b="0" lang="el-GR" sz="4400" spc="-1" strike="noStrike">
              <a:solidFill>
                <a:srgbClr val="ffffff"/>
              </a:solidFill>
              <a:latin typeface="Calibri"/>
            </a:endParaRPr>
          </a:p>
        </p:txBody>
      </p:sp>
      <p:sp>
        <p:nvSpPr>
          <p:cNvPr id="162" name="PlaceHolder 2"/>
          <p:cNvSpPr>
            <a:spLocks noGrp="1"/>
          </p:cNvSpPr>
          <p:nvPr>
            <p:ph/>
          </p:nvPr>
        </p:nvSpPr>
        <p:spPr>
          <a:xfrm>
            <a:off x="457200" y="1600200"/>
            <a:ext cx="8229240" cy="4525560"/>
          </a:xfrm>
          <a:prstGeom prst="rect">
            <a:avLst/>
          </a:prstGeom>
          <a:noFill/>
          <a:ln w="0">
            <a:noFill/>
          </a:ln>
        </p:spPr>
        <p:txBody>
          <a:bodyPr anchor="t">
            <a:noAutofit/>
          </a:bodyPr>
          <a:p>
            <a:pPr indent="0">
              <a:spcBef>
                <a:spcPts val="1417"/>
              </a:spcBef>
              <a:buNone/>
            </a:pPr>
            <a:endParaRPr b="0" lang="el-GR" sz="3200" spc="-1" strike="noStrike">
              <a:solidFill>
                <a:schemeClr val="accent4">
                  <a:lumMod val="50000"/>
                </a:schemeClr>
              </a:solidFill>
              <a:latin typeface="Calibri"/>
            </a:endParaRPr>
          </a:p>
        </p:txBody>
      </p:sp>
      <p:pic>
        <p:nvPicPr>
          <p:cNvPr id="163" name="Εικόνα 4" descr=""/>
          <p:cNvPicPr/>
          <p:nvPr/>
        </p:nvPicPr>
        <p:blipFill>
          <a:blip r:embed="rId1"/>
          <a:stretch/>
        </p:blipFill>
        <p:spPr>
          <a:xfrm>
            <a:off x="-28440" y="1714320"/>
            <a:ext cx="9172080" cy="4571640"/>
          </a:xfrm>
          <a:prstGeom prst="rect">
            <a:avLst/>
          </a:prstGeom>
          <a:ln w="0">
            <a:noFill/>
          </a:ln>
        </p:spPr>
      </p:pic>
      <p:sp>
        <p:nvSpPr>
          <p:cNvPr id="164" name="6 - Ορθογώνιο"/>
          <p:cNvSpPr/>
          <p:nvPr/>
        </p:nvSpPr>
        <p:spPr>
          <a:xfrm>
            <a:off x="1928880" y="1785960"/>
            <a:ext cx="3785760" cy="571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l-GR" sz="1800" spc="-1" strike="noStrike">
              <a:solidFill>
                <a:schemeClr val="lt1"/>
              </a:solidFill>
              <a:latin typeface="Calibri"/>
            </a:endParaRPr>
          </a:p>
        </p:txBody>
      </p:sp>
      <p:sp>
        <p:nvSpPr>
          <p:cNvPr id="165" name="8 - TextBox"/>
          <p:cNvSpPr/>
          <p:nvPr/>
        </p:nvSpPr>
        <p:spPr>
          <a:xfrm>
            <a:off x="571320" y="4929120"/>
            <a:ext cx="1856880" cy="363960"/>
          </a:xfrm>
          <a:prstGeom prst="rect">
            <a:avLst/>
          </a:prstGeom>
          <a:noFill/>
          <a:ln w="0">
            <a:solidFill>
              <a:srgbClr val="4f81bd">
                <a:shade val="50000"/>
              </a:srgbClr>
            </a:solid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Α: γραμμή βάσης</a:t>
            </a:r>
            <a:endParaRPr b="0" lang="el-GR" sz="1800" spc="-1" strike="noStrike">
              <a:solidFill>
                <a:srgbClr val="000000"/>
              </a:solidFill>
              <a:latin typeface="Arial"/>
            </a:endParaRPr>
          </a:p>
        </p:txBody>
      </p:sp>
      <p:cxnSp>
        <p:nvCxnSpPr>
          <p:cNvPr id="166" name="10 - Ευθύγραμμο βέλος σύνδεσης"/>
          <p:cNvCxnSpPr/>
          <p:nvPr/>
        </p:nvCxnSpPr>
        <p:spPr>
          <a:xfrm flipV="1">
            <a:off x="857160" y="4000320"/>
            <a:ext cx="357480" cy="929160"/>
          </a:xfrm>
          <a:prstGeom prst="straightConnector1">
            <a:avLst/>
          </a:prstGeom>
          <a:ln>
            <a:solidFill>
              <a:srgbClr val="4a7ebb"/>
            </a:solidFill>
            <a:round/>
            <a:tailEnd len="med" type="arrow" w="med"/>
          </a:ln>
        </p:spPr>
      </p:cxnSp>
      <p:cxnSp>
        <p:nvCxnSpPr>
          <p:cNvPr id="167" name="12 - Ευθύγραμμο βέλος σύνδεσης"/>
          <p:cNvCxnSpPr/>
          <p:nvPr/>
        </p:nvCxnSpPr>
        <p:spPr>
          <a:xfrm>
            <a:off x="2500200" y="3143160"/>
            <a:ext cx="714600" cy="357480"/>
          </a:xfrm>
          <a:prstGeom prst="straightConnector1">
            <a:avLst/>
          </a:prstGeom>
          <a:ln>
            <a:solidFill>
              <a:srgbClr val="4a7ebb"/>
            </a:solidFill>
            <a:round/>
            <a:tailEnd len="med" type="arrow" w="med"/>
          </a:ln>
        </p:spPr>
      </p:cxnSp>
      <p:cxnSp>
        <p:nvCxnSpPr>
          <p:cNvPr id="168" name="14 - Ευθύγραμμο βέλος σύνδεσης"/>
          <p:cNvCxnSpPr/>
          <p:nvPr/>
        </p:nvCxnSpPr>
        <p:spPr>
          <a:xfrm>
            <a:off x="5214600" y="3143160"/>
            <a:ext cx="429120" cy="357480"/>
          </a:xfrm>
          <a:prstGeom prst="straightConnector1">
            <a:avLst/>
          </a:prstGeom>
          <a:ln>
            <a:solidFill>
              <a:srgbClr val="4a7ebb"/>
            </a:solidFill>
            <a:round/>
            <a:tailEnd len="med" type="arrow" w="med"/>
          </a:ln>
        </p:spPr>
      </p:cxnSp>
      <p:sp>
        <p:nvSpPr>
          <p:cNvPr id="4" name="PlaceHolder 3"/>
          <p:cNvSpPr>
            <a:spLocks noGrp="1"/>
          </p:cNvSpPr>
          <p:nvPr>
            <p:ph type="sldNum" idx="6"/>
          </p:nvPr>
        </p:nvSpPr>
        <p:spPr/>
        <p:txBody>
          <a:bodyPr/>
          <a:p>
            <a:fld id="{1166B3D3-1175-41F1-95C6-89DEBCE96DE7}"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Συνορεύουσα Ζώνη</a:t>
            </a:r>
            <a:endParaRPr b="0" lang="el-GR" sz="4400" spc="-1" strike="noStrike">
              <a:solidFill>
                <a:srgbClr val="ffffff"/>
              </a:solidFill>
              <a:latin typeface="Calibri"/>
            </a:endParaRPr>
          </a:p>
        </p:txBody>
      </p:sp>
      <p:sp>
        <p:nvSpPr>
          <p:cNvPr id="170" name="PlaceHolder 2"/>
          <p:cNvSpPr>
            <a:spLocks noGrp="1"/>
          </p:cNvSpPr>
          <p:nvPr>
            <p:ph/>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Παρακείμενη στην αιγιαλίτιδα ζώνη</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Εκτείνεται µέχρι τα 24 ν.μ.</a:t>
            </a:r>
            <a:r>
              <a:rPr b="0" lang="en-US" sz="3200" spc="-1" strike="noStrike">
                <a:solidFill>
                  <a:schemeClr val="accent4">
                    <a:lumMod val="50000"/>
                  </a:schemeClr>
                </a:solidFill>
                <a:latin typeface="Calibri"/>
              </a:rPr>
              <a:t> </a:t>
            </a:r>
            <a:r>
              <a:rPr b="0" lang="el-GR" sz="3200" spc="-1" strike="noStrike">
                <a:solidFill>
                  <a:schemeClr val="accent4">
                    <a:lumMod val="50000"/>
                  </a:schemeClr>
                </a:solidFill>
                <a:latin typeface="Calibri"/>
              </a:rPr>
              <a:t>από τη γραμμή βάσης</a:t>
            </a:r>
            <a:r>
              <a:rPr b="0" lang="en-US" sz="3200" spc="-1" strike="noStrike">
                <a:solidFill>
                  <a:schemeClr val="accent4">
                    <a:lumMod val="50000"/>
                  </a:schemeClr>
                </a:solidFill>
                <a:latin typeface="Calibri"/>
              </a:rPr>
              <a:t> (12-24 </a:t>
            </a:r>
            <a:r>
              <a:rPr b="0" lang="el-GR" sz="3200" spc="-1" strike="noStrike">
                <a:solidFill>
                  <a:schemeClr val="accent4">
                    <a:lumMod val="50000"/>
                  </a:schemeClr>
                </a:solidFill>
                <a:latin typeface="Calibri"/>
              </a:rPr>
              <a:t>ν.μ.)</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Το παράκτιο κράτος:</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µπορεί να ασκεί τον αναγκαίο έλεγχο για την πρόληψη και τιµωρία σε ότι αφορά σε παραβάσεις τελωνείων, υγειονοµικές παραβάσεις ή οικονοµικούς πρόσφυγες</a:t>
            </a:r>
            <a:endParaRPr b="0" lang="el-GR" sz="28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57DE37FE-28CB-403C-9263-FFA5565C1BF9}"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Υφαλοκρηπίδα</a:t>
            </a:r>
            <a:endParaRPr b="0" lang="el-GR" sz="4400" spc="-1" strike="noStrike">
              <a:solidFill>
                <a:srgbClr val="ffffff"/>
              </a:solidFill>
              <a:latin typeface="Calibri"/>
            </a:endParaRPr>
          </a:p>
        </p:txBody>
      </p:sp>
      <p:sp>
        <p:nvSpPr>
          <p:cNvPr id="172" name="PlaceHolder 2"/>
          <p:cNvSpPr>
            <a:spLocks noGrp="1"/>
          </p:cNvSpPr>
          <p:nvPr>
            <p:ph/>
          </p:nvPr>
        </p:nvSpPr>
        <p:spPr>
          <a:xfrm>
            <a:off x="457200" y="1600200"/>
            <a:ext cx="8229240" cy="4525560"/>
          </a:xfrm>
          <a:prstGeom prst="rect">
            <a:avLst/>
          </a:prstGeom>
          <a:noFill/>
          <a:ln w="0">
            <a:noFill/>
          </a:ln>
        </p:spPr>
        <p:txBody>
          <a:bodyPr anchor="t">
            <a:normAutofit fontScale="98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Αποτελείται από το θαλάσσιο βυθό και το υπέδαφός του</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Υπολογισμός της υφαλοκρηπίδας:</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Δύο συνθήκες:</a:t>
            </a:r>
            <a:endParaRPr b="0" lang="el-GR" sz="28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Σύμφωνα με τη Σύμβαση της Γενεύης του 1958: ο θαλάσσιος βυθός και το υπέδαφός του μέχρι ο βυθός να φτάσει στα 200 μέτρα από την επιφάνεια της θάλασσας</a:t>
            </a:r>
            <a:endParaRPr b="0" lang="el-GR" sz="24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Σύμφωνα με τη Συνθήκη του Montego Bay του 1982: ο θαλάσσιος βυθός και το υπέδαφός του μέχρι 200 ν.μ. από τις γραμμές βάσης</a:t>
            </a:r>
            <a:endParaRPr b="0" lang="el-GR" sz="24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FD12A7CB-CB0E-4515-8A7B-B49C392A0CFA}"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buNone/>
            </a:pPr>
            <a:endParaRPr b="1" lang="el-GR" sz="4400" spc="-1" strike="noStrike">
              <a:solidFill>
                <a:schemeClr val="accent4">
                  <a:lumMod val="50000"/>
                </a:schemeClr>
              </a:solidFill>
              <a:latin typeface="Calibri"/>
            </a:endParaRPr>
          </a:p>
        </p:txBody>
      </p:sp>
      <p:sp>
        <p:nvSpPr>
          <p:cNvPr id="174" name="PlaceHolder 2"/>
          <p:cNvSpPr>
            <a:spLocks noGrp="1"/>
          </p:cNvSpPr>
          <p:nvPr>
            <p:ph/>
          </p:nvPr>
        </p:nvSpPr>
        <p:spPr>
          <a:xfrm>
            <a:off x="457200" y="1600200"/>
            <a:ext cx="4038120" cy="4525560"/>
          </a:xfrm>
          <a:prstGeom prst="rect">
            <a:avLst/>
          </a:prstGeom>
          <a:noFill/>
          <a:ln w="0">
            <a:noFill/>
          </a:ln>
        </p:spPr>
        <p:txBody>
          <a:bodyPr anchor="t">
            <a:noAutofit/>
          </a:bodyPr>
          <a:p>
            <a:pPr marL="343080" indent="-343080">
              <a:lnSpc>
                <a:spcPct val="100000"/>
              </a:lnSpc>
              <a:spcBef>
                <a:spcPts val="561"/>
              </a:spcBef>
              <a:buClr>
                <a:srgbClr val="403152"/>
              </a:buClr>
              <a:buFont typeface="Arial"/>
              <a:buChar char="•"/>
            </a:pPr>
            <a:r>
              <a:rPr b="1" lang="el-GR" sz="2800" spc="-1" strike="noStrike">
                <a:solidFill>
                  <a:schemeClr val="accent4">
                    <a:lumMod val="50000"/>
                  </a:schemeClr>
                </a:solidFill>
                <a:latin typeface="Calibri"/>
              </a:rPr>
              <a:t>Γεωγραφική έννοια</a:t>
            </a:r>
            <a:endParaRPr b="0" lang="el-GR" sz="2800" spc="-1" strike="noStrike">
              <a:solidFill>
                <a:schemeClr val="accent4">
                  <a:lumMod val="50000"/>
                </a:schemeClr>
              </a:solidFill>
              <a:latin typeface="Calibri"/>
            </a:endParaRPr>
          </a:p>
          <a:p>
            <a:pPr indent="0">
              <a:lnSpc>
                <a:spcPct val="100000"/>
              </a:lnSpc>
              <a:spcBef>
                <a:spcPts val="561"/>
              </a:spcBef>
              <a:buNone/>
            </a:pPr>
            <a:endParaRPr b="0" lang="el-GR" sz="2800" spc="-1" strike="noStrike">
              <a:solidFill>
                <a:schemeClr val="accent4">
                  <a:lumMod val="50000"/>
                </a:schemeClr>
              </a:solidFill>
              <a:latin typeface="Calibri"/>
            </a:endParaRPr>
          </a:p>
        </p:txBody>
      </p:sp>
      <p:sp>
        <p:nvSpPr>
          <p:cNvPr id="175" name="PlaceHolder 3"/>
          <p:cNvSpPr>
            <a:spLocks noGrp="1"/>
          </p:cNvSpPr>
          <p:nvPr>
            <p:ph/>
          </p:nvPr>
        </p:nvSpPr>
        <p:spPr>
          <a:xfrm>
            <a:off x="571320" y="3929040"/>
            <a:ext cx="6643440" cy="4525560"/>
          </a:xfrm>
          <a:prstGeom prst="rect">
            <a:avLst/>
          </a:prstGeom>
          <a:noFill/>
          <a:ln w="0">
            <a:noFill/>
          </a:ln>
        </p:spPr>
        <p:txBody>
          <a:bodyPr anchor="t">
            <a:noAutofit/>
          </a:bodyPr>
          <a:p>
            <a:pPr marL="343080" indent="-343080">
              <a:lnSpc>
                <a:spcPct val="100000"/>
              </a:lnSpc>
              <a:spcBef>
                <a:spcPts val="561"/>
              </a:spcBef>
              <a:buClr>
                <a:srgbClr val="403152"/>
              </a:buClr>
              <a:buFont typeface="Arial"/>
              <a:buChar char="•"/>
            </a:pPr>
            <a:r>
              <a:rPr b="1" lang="el-GR" sz="2800" spc="-1" strike="noStrike">
                <a:solidFill>
                  <a:schemeClr val="accent4">
                    <a:lumMod val="50000"/>
                  </a:schemeClr>
                </a:solidFill>
                <a:latin typeface="Calibri"/>
              </a:rPr>
              <a:t>Διεθνές Δίκαιο της Θάλασσας</a:t>
            </a:r>
            <a:endParaRPr b="0" lang="el-GR" sz="2800" spc="-1" strike="noStrike">
              <a:solidFill>
                <a:schemeClr val="accent4">
                  <a:lumMod val="50000"/>
                </a:schemeClr>
              </a:solidFill>
              <a:latin typeface="Calibri"/>
            </a:endParaRPr>
          </a:p>
        </p:txBody>
      </p:sp>
      <p:pic>
        <p:nvPicPr>
          <p:cNvPr id="176" name="Εικόνα 8" descr=""/>
          <p:cNvPicPr/>
          <p:nvPr/>
        </p:nvPicPr>
        <p:blipFill>
          <a:blip r:embed="rId1"/>
          <a:stretch/>
        </p:blipFill>
        <p:spPr>
          <a:xfrm>
            <a:off x="642960" y="2214720"/>
            <a:ext cx="4181040" cy="1638000"/>
          </a:xfrm>
          <a:prstGeom prst="rect">
            <a:avLst/>
          </a:prstGeom>
          <a:ln w="0">
            <a:noFill/>
          </a:ln>
        </p:spPr>
      </p:pic>
      <p:sp>
        <p:nvSpPr>
          <p:cNvPr id="177" name="10 - TextBox"/>
          <p:cNvSpPr/>
          <p:nvPr/>
        </p:nvSpPr>
        <p:spPr>
          <a:xfrm>
            <a:off x="714240" y="4429080"/>
            <a:ext cx="6143400" cy="1309320"/>
          </a:xfrm>
          <a:prstGeom prst="rect">
            <a:avLst/>
          </a:prstGeom>
          <a:noFill/>
          <a:ln w="0">
            <a:noFill/>
          </a:ln>
        </p:spPr>
        <p:style>
          <a:lnRef idx="0"/>
          <a:fillRef idx="0"/>
          <a:effectRef idx="0"/>
          <a:fontRef idx="minor"/>
        </p:style>
        <p:txBody>
          <a:bodyPr lIns="90000" rIns="90000" tIns="45000" bIns="45000" anchor="t">
            <a:spAutoFit/>
          </a:bodyPr>
          <a:p>
            <a:pPr indent="-216000">
              <a:lnSpc>
                <a:spcPct val="100000"/>
              </a:lnSpc>
              <a:buClr>
                <a:srgbClr val="002060"/>
              </a:buClr>
              <a:buFont typeface="Arial"/>
              <a:buChar char="•"/>
            </a:pPr>
            <a:r>
              <a:rPr b="0" lang="el-GR" sz="2000" spc="-1" strike="noStrike">
                <a:solidFill>
                  <a:srgbClr val="002060"/>
                </a:solidFill>
                <a:latin typeface="Calibri"/>
              </a:rPr>
              <a:t> </a:t>
            </a:r>
            <a:r>
              <a:rPr b="0" lang="el-GR" sz="2000" spc="-1" strike="noStrike">
                <a:solidFill>
                  <a:srgbClr val="002060"/>
                </a:solidFill>
                <a:latin typeface="Calibri"/>
              </a:rPr>
              <a:t>Σύμφωνα με τη Σύμβαση της Γενεύης (1958): μέχρι να φτάσουμε στα 200 μέτρα βάθος από τη γραμμή βάσης</a:t>
            </a:r>
            <a:endParaRPr b="0" lang="el-GR" sz="2000" spc="-1" strike="noStrike">
              <a:solidFill>
                <a:srgbClr val="000000"/>
              </a:solidFill>
              <a:latin typeface="Arial"/>
            </a:endParaRPr>
          </a:p>
          <a:p>
            <a:pPr indent="-216000">
              <a:lnSpc>
                <a:spcPct val="100000"/>
              </a:lnSpc>
              <a:buClr>
                <a:srgbClr val="002060"/>
              </a:buClr>
              <a:buFont typeface="Arial"/>
              <a:buChar char="•"/>
            </a:pPr>
            <a:r>
              <a:rPr b="0" lang="el-GR" sz="2000" spc="-1" strike="noStrike">
                <a:solidFill>
                  <a:srgbClr val="002060"/>
                </a:solidFill>
                <a:latin typeface="Calibri"/>
              </a:rPr>
              <a:t> </a:t>
            </a:r>
            <a:r>
              <a:rPr b="0" lang="el-GR" sz="2000" spc="-1" strike="noStrike">
                <a:solidFill>
                  <a:srgbClr val="002060"/>
                </a:solidFill>
                <a:latin typeface="Calibri"/>
              </a:rPr>
              <a:t>Σύμφωνα με τη Συνθήκη του </a:t>
            </a:r>
            <a:r>
              <a:rPr b="0" lang="en-US" sz="2000" spc="-1" strike="noStrike">
                <a:solidFill>
                  <a:srgbClr val="002060"/>
                </a:solidFill>
                <a:latin typeface="Calibri"/>
              </a:rPr>
              <a:t>Montego Bay (1982):</a:t>
            </a:r>
            <a:r>
              <a:rPr b="0" lang="el-GR" sz="2000" spc="-1" strike="noStrike">
                <a:solidFill>
                  <a:srgbClr val="002060"/>
                </a:solidFill>
                <a:latin typeface="Calibri"/>
              </a:rPr>
              <a:t> 200 ν.μ. από τη γραμμή βάσης</a:t>
            </a:r>
            <a:endParaRPr b="0" lang="el-GR" sz="2000" spc="-1" strike="noStrike">
              <a:solidFill>
                <a:srgbClr val="000000"/>
              </a:solidFill>
              <a:latin typeface="Arial"/>
            </a:endParaRPr>
          </a:p>
        </p:txBody>
      </p:sp>
      <p:sp>
        <p:nvSpPr>
          <p:cNvPr id="5" name="PlaceHolder 4"/>
          <p:cNvSpPr>
            <a:spLocks noGrp="1"/>
          </p:cNvSpPr>
          <p:nvPr>
            <p:ph type="sldNum" idx="9"/>
          </p:nvPr>
        </p:nvSpPr>
        <p:spPr/>
        <p:txBody>
          <a:bodyPr/>
          <a:p>
            <a:fld id="{3734D94D-69E7-4C6F-84A4-B381A701A16C}"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Η γένεση της έννοιας του κράτους</a:t>
            </a:r>
            <a:endParaRPr b="0" lang="el-GR" sz="4400" spc="-1" strike="noStrike">
              <a:solidFill>
                <a:srgbClr val="ffffff"/>
              </a:solidFill>
              <a:latin typeface="Calibri"/>
            </a:endParaRPr>
          </a:p>
        </p:txBody>
      </p:sp>
      <p:sp>
        <p:nvSpPr>
          <p:cNvPr id="127" name="PlaceHolder 2"/>
          <p:cNvSpPr>
            <a:spLocks noGrp="1"/>
          </p:cNvSpPr>
          <p:nvPr>
            <p:ph/>
          </p:nvPr>
        </p:nvSpPr>
        <p:spPr>
          <a:xfrm>
            <a:off x="457200" y="1600200"/>
            <a:ext cx="8229240" cy="4525560"/>
          </a:xfrm>
          <a:prstGeom prst="rect">
            <a:avLst/>
          </a:prstGeom>
          <a:noFill/>
          <a:ln w="0">
            <a:noFill/>
          </a:ln>
        </p:spPr>
        <p:txBody>
          <a:bodyPr anchor="t">
            <a:normAutofit fontScale="80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Η έννοια του κράτους : προϊόν μακράς κυοφορίας. Αποτελεί απότοκο της εξέλιξης των πολιτισμών</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Με τη σύγχρονη μορφή του: προϊόν της Αναγέννησης</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Το κρατικό φαινόμενο, αρχικά εντοπιζόταν γεωγραφικά στην Ευρώπη, κατέστη σταδιακά παγκόσμιο</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Συμπίπτει χρονικά με τη σύλληψη της έννοιας των συμβατικών συνόρων</a:t>
            </a:r>
            <a:endParaRPr b="0" lang="el-GR" sz="28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Σήμερα με τον όρο «κράτος» εννοούμε μια οργανωμένη κοινωνία ανθρώπων, εγκατεστημένων σε συγκεκριμένη χώρα, η οποία ασκεί στα μέλη της αυτοδύναμη εξουσία και έχει τη μορφή του νομικού προσώπου</a:t>
            </a: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5CB070A4-3F8F-43D4-B756-F70F5487163F}"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Υφαλοκρηπίδα</a:t>
            </a:r>
            <a:endParaRPr b="0" lang="el-GR" sz="4400" spc="-1" strike="noStrike">
              <a:solidFill>
                <a:srgbClr val="ffffff"/>
              </a:solidFill>
              <a:latin typeface="Calibri"/>
            </a:endParaRPr>
          </a:p>
        </p:txBody>
      </p:sp>
      <p:sp>
        <p:nvSpPr>
          <p:cNvPr id="179" name="PlaceHolder 2"/>
          <p:cNvSpPr>
            <a:spLocks noGrp="1"/>
          </p:cNvSpPr>
          <p:nvPr>
            <p:ph/>
          </p:nvPr>
        </p:nvSpPr>
        <p:spPr>
          <a:xfrm>
            <a:off x="457200" y="1600200"/>
            <a:ext cx="4038120" cy="4525560"/>
          </a:xfrm>
          <a:prstGeom prst="rect">
            <a:avLst/>
          </a:prstGeom>
          <a:noFill/>
          <a:ln w="0">
            <a:noFill/>
          </a:ln>
        </p:spPr>
        <p:txBody>
          <a:bodyPr anchor="t">
            <a:noAutofit/>
          </a:bodyPr>
          <a:p>
            <a:pPr indent="0">
              <a:spcBef>
                <a:spcPts val="1417"/>
              </a:spcBef>
              <a:buNone/>
            </a:pPr>
            <a:endParaRPr b="0" lang="el-GR" sz="2800" spc="-1" strike="noStrike">
              <a:solidFill>
                <a:schemeClr val="accent4">
                  <a:lumMod val="50000"/>
                </a:schemeClr>
              </a:solidFill>
              <a:latin typeface="Calibri"/>
            </a:endParaRPr>
          </a:p>
        </p:txBody>
      </p:sp>
      <p:sp>
        <p:nvSpPr>
          <p:cNvPr id="180" name="PlaceHolder 3"/>
          <p:cNvSpPr>
            <a:spLocks noGrp="1"/>
          </p:cNvSpPr>
          <p:nvPr>
            <p:ph/>
          </p:nvPr>
        </p:nvSpPr>
        <p:spPr>
          <a:xfrm>
            <a:off x="4648320" y="1600200"/>
            <a:ext cx="4038120" cy="4525560"/>
          </a:xfrm>
          <a:prstGeom prst="rect">
            <a:avLst/>
          </a:prstGeom>
          <a:noFill/>
          <a:ln w="0">
            <a:noFill/>
          </a:ln>
        </p:spPr>
        <p:txBody>
          <a:bodyPr anchor="t">
            <a:noAutofit/>
          </a:bodyPr>
          <a:p>
            <a:pPr indent="0">
              <a:spcBef>
                <a:spcPts val="1417"/>
              </a:spcBef>
              <a:buNone/>
            </a:pPr>
            <a:endParaRPr b="0" lang="el-GR" sz="2800" spc="-1" strike="noStrike">
              <a:solidFill>
                <a:schemeClr val="accent4">
                  <a:lumMod val="50000"/>
                </a:schemeClr>
              </a:solidFill>
              <a:latin typeface="Calibri"/>
            </a:endParaRPr>
          </a:p>
        </p:txBody>
      </p:sp>
      <p:pic>
        <p:nvPicPr>
          <p:cNvPr id="181" name="Picture 2" descr="C:\Users\User\Desktop\Υφαλοκρηπίδα 1.png"/>
          <p:cNvPicPr/>
          <p:nvPr/>
        </p:nvPicPr>
        <p:blipFill>
          <a:blip r:embed="rId1"/>
          <a:stretch/>
        </p:blipFill>
        <p:spPr>
          <a:xfrm>
            <a:off x="428760" y="1643040"/>
            <a:ext cx="8270640" cy="4652640"/>
          </a:xfrm>
          <a:prstGeom prst="rect">
            <a:avLst/>
          </a:prstGeom>
          <a:ln w="0">
            <a:noFill/>
          </a:ln>
        </p:spPr>
      </p:pic>
      <p:sp>
        <p:nvSpPr>
          <p:cNvPr id="182" name="7 - TextBox"/>
          <p:cNvSpPr/>
          <p:nvPr/>
        </p:nvSpPr>
        <p:spPr>
          <a:xfrm>
            <a:off x="1000080" y="4929120"/>
            <a:ext cx="49287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2060"/>
                </a:solidFill>
                <a:latin typeface="Calibri"/>
              </a:rPr>
              <a:t>ΑΔ : Υφαλοκρηπίδα βάσει Σύμβασης της Γενεύης</a:t>
            </a:r>
            <a:endParaRPr b="0" lang="el-GR" sz="1800" spc="-1" strike="noStrike">
              <a:solidFill>
                <a:srgbClr val="000000"/>
              </a:solidFill>
              <a:latin typeface="Arial"/>
            </a:endParaRPr>
          </a:p>
          <a:p>
            <a:pPr>
              <a:lnSpc>
                <a:spcPct val="100000"/>
              </a:lnSpc>
            </a:pPr>
            <a:r>
              <a:rPr b="0" lang="el-GR" sz="1800" spc="-1" strike="noStrike">
                <a:solidFill>
                  <a:srgbClr val="002060"/>
                </a:solidFill>
                <a:latin typeface="Calibri"/>
              </a:rPr>
              <a:t>ΑΕ: Υφαλοκρηπίδα βάσει Συνθήκης </a:t>
            </a:r>
            <a:r>
              <a:rPr b="0" lang="en-US" sz="1800" spc="-1" strike="noStrike">
                <a:solidFill>
                  <a:srgbClr val="002060"/>
                </a:solidFill>
                <a:latin typeface="Calibri"/>
              </a:rPr>
              <a:t>Montego Bay</a:t>
            </a:r>
            <a:endParaRPr b="0" lang="el-GR" sz="1800" spc="-1" strike="noStrike">
              <a:solidFill>
                <a:srgbClr val="000000"/>
              </a:solidFill>
              <a:latin typeface="Arial"/>
            </a:endParaRPr>
          </a:p>
        </p:txBody>
      </p:sp>
      <p:sp>
        <p:nvSpPr>
          <p:cNvPr id="183" name="8 - TextBox"/>
          <p:cNvSpPr/>
          <p:nvPr/>
        </p:nvSpPr>
        <p:spPr>
          <a:xfrm>
            <a:off x="2786040" y="3357720"/>
            <a:ext cx="214272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l-GR" sz="1400" spc="-1" strike="noStrike">
                <a:solidFill>
                  <a:srgbClr val="002060"/>
                </a:solidFill>
                <a:latin typeface="Calibri"/>
              </a:rPr>
              <a:t>Βάθος 200 μέτρα</a:t>
            </a:r>
            <a:endParaRPr b="0" lang="el-GR" sz="1400" spc="-1" strike="noStrike">
              <a:solidFill>
                <a:srgbClr val="000000"/>
              </a:solidFill>
              <a:latin typeface="Arial"/>
            </a:endParaRPr>
          </a:p>
        </p:txBody>
      </p:sp>
      <p:sp>
        <p:nvSpPr>
          <p:cNvPr id="184" name="9 - Ορθογώνιο"/>
          <p:cNvSpPr/>
          <p:nvPr/>
        </p:nvSpPr>
        <p:spPr>
          <a:xfrm>
            <a:off x="5938200" y="2643120"/>
            <a:ext cx="244728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l-GR" sz="1400" spc="-1" strike="noStrike">
                <a:solidFill>
                  <a:srgbClr val="002060"/>
                </a:solidFill>
                <a:latin typeface="Calibri"/>
              </a:rPr>
              <a:t>200 ν.μ. από το γραμμή βάσης</a:t>
            </a:r>
            <a:endParaRPr b="0" lang="el-GR" sz="1400" spc="-1" strike="noStrike">
              <a:solidFill>
                <a:srgbClr val="000000"/>
              </a:solidFill>
              <a:latin typeface="Arial"/>
            </a:endParaRPr>
          </a:p>
        </p:txBody>
      </p:sp>
      <p:sp>
        <p:nvSpPr>
          <p:cNvPr id="185" name="10 - TextBox"/>
          <p:cNvSpPr/>
          <p:nvPr/>
        </p:nvSpPr>
        <p:spPr>
          <a:xfrm>
            <a:off x="785880" y="2428920"/>
            <a:ext cx="19998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l-GR" sz="1400" spc="-1" strike="noStrike">
                <a:solidFill>
                  <a:srgbClr val="002060"/>
                </a:solidFill>
                <a:latin typeface="Calibri"/>
              </a:rPr>
              <a:t>Α: γραμμή βάσης</a:t>
            </a:r>
            <a:endParaRPr b="0" lang="el-GR" sz="1400" spc="-1" strike="noStrike">
              <a:solidFill>
                <a:srgbClr val="000000"/>
              </a:solidFill>
              <a:latin typeface="Arial"/>
            </a:endParaRPr>
          </a:p>
        </p:txBody>
      </p:sp>
      <p:sp>
        <p:nvSpPr>
          <p:cNvPr id="5" name="PlaceHolder 4"/>
          <p:cNvSpPr>
            <a:spLocks noGrp="1"/>
          </p:cNvSpPr>
          <p:nvPr>
            <p:ph type="sldNum" idx="9"/>
          </p:nvPr>
        </p:nvSpPr>
        <p:spPr/>
        <p:txBody>
          <a:bodyPr/>
          <a:p>
            <a:fld id="{F381AD80-43C6-42FC-9F96-68CA8DDC278D}"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88000"/>
          </a:bodyPr>
          <a:p>
            <a:pPr indent="0" algn="ctr">
              <a:lnSpc>
                <a:spcPct val="100000"/>
              </a:lnSpc>
              <a:buNone/>
            </a:pPr>
            <a:r>
              <a:rPr b="1" lang="el-GR" sz="4400" spc="-1" strike="noStrike">
                <a:solidFill>
                  <a:schemeClr val="accent4">
                    <a:lumMod val="50000"/>
                  </a:schemeClr>
                </a:solidFill>
                <a:latin typeface="Calibri"/>
              </a:rPr>
              <a:t>Αποκλειστική Οικονομική Ζώνη (ΑΟΖ)</a:t>
            </a:r>
            <a:endParaRPr b="0" lang="el-GR" sz="4400" spc="-1" strike="noStrike">
              <a:solidFill>
                <a:srgbClr val="ffffff"/>
              </a:solidFill>
              <a:latin typeface="Calibri"/>
            </a:endParaRPr>
          </a:p>
        </p:txBody>
      </p:sp>
      <p:sp>
        <p:nvSpPr>
          <p:cNvPr id="187" name="PlaceHolder 2"/>
          <p:cNvSpPr>
            <a:spLocks noGrp="1"/>
          </p:cNvSpPr>
          <p:nvPr>
            <p:ph/>
          </p:nvPr>
        </p:nvSpPr>
        <p:spPr>
          <a:xfrm>
            <a:off x="457200" y="1600200"/>
            <a:ext cx="8229240" cy="4525560"/>
          </a:xfrm>
          <a:prstGeom prst="rect">
            <a:avLst/>
          </a:prstGeom>
          <a:noFill/>
          <a:ln w="0">
            <a:noFill/>
          </a:ln>
        </p:spPr>
        <p:txBody>
          <a:bodyPr anchor="t">
            <a:normAutofit fontScale="64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Θαλάσσια έκταση, εντός της οποίας ένα κράτος έχει δικαίωμα έρευνας ή άλλης εκμετάλλευσης των θαλασσίων πόρων, συμπεριλαμβανομένης της παραγωγής ενέργειας από το νερό και τον άνεμο</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Εκτείνεται πέραν των εθνικών υδάτων μιας χώρας (συνήθως 12 ναυτικά μίλια) στα 200 ναυτικά μίλια από τη γραμμή βάσης</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Στην περίπτωση που οι ΑΟΖ τέμνονται, έγκειται στις χώρες που τις διεκδικούν να ορίσουν από κοινού τα όρια των ΑΟΖ τους</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Διαφορά μεταξύ:</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Ανακήρυξης της ΑΟΖ</a:t>
            </a:r>
            <a:endParaRPr b="0" lang="el-GR" sz="28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Το παράκτιο κράτος δηλώνει με μονομερή πράξη τη βούληση να αποκτήσει ΑΟΖ σε μια συγκεκριμένη θαλάσσια περιοχή</a:t>
            </a:r>
            <a:endParaRPr b="0" lang="el-GR" sz="24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Οροθέτησης της ΑΟΖ</a:t>
            </a:r>
            <a:endParaRPr b="0" lang="el-GR" sz="28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Το παράκτιο κράτος σε συνάπτει συμφωνία με τα όμορα κράτη βάσει της οποίας ορίζονται τα όρια της ΑΟΖ κάθε χώρας. </a:t>
            </a:r>
            <a:endParaRPr b="0" lang="el-GR" sz="24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8CA62FF8-9A1D-4E2D-B007-0FACA7A155E5}"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685800" y="2130480"/>
            <a:ext cx="7772040" cy="146952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Εφαρμογή Διεθνούς Δικαίου της Θάλασσας στη Μεσόγειο</a:t>
            </a:r>
            <a:endParaRPr b="0" lang="el-GR" sz="4400" spc="-1" strike="noStrike">
              <a:solidFill>
                <a:srgbClr val="ffffff"/>
              </a:solidFill>
              <a:latin typeface="Calibri"/>
            </a:endParaRPr>
          </a:p>
        </p:txBody>
      </p:sp>
      <p:sp>
        <p:nvSpPr>
          <p:cNvPr id="189" name="PlaceHolder 2"/>
          <p:cNvSpPr>
            <a:spLocks noGrp="1"/>
          </p:cNvSpPr>
          <p:nvPr>
            <p:ph type="subTitle"/>
          </p:nvPr>
        </p:nvSpPr>
        <p:spPr>
          <a:xfrm>
            <a:off x="1371600" y="3886200"/>
            <a:ext cx="6400440" cy="1752120"/>
          </a:xfrm>
          <a:prstGeom prst="rect">
            <a:avLst/>
          </a:prstGeom>
          <a:noFill/>
          <a:ln w="0">
            <a:noFill/>
          </a:ln>
        </p:spPr>
        <p:txBody>
          <a:bodyPr anchor="t">
            <a:noAutofit/>
          </a:bodyPr>
          <a:p>
            <a:pPr indent="0" algn="ctr">
              <a:buNone/>
            </a:pPr>
            <a:endParaRPr b="0" lang="el-GR" sz="3200" spc="-1" strike="noStrike">
              <a:solidFill>
                <a:srgbClr val="ffffff"/>
              </a:solidFill>
              <a:latin typeface="Calibri"/>
            </a:endParaRPr>
          </a:p>
        </p:txBody>
      </p:sp>
      <p:sp>
        <p:nvSpPr>
          <p:cNvPr id="4" name="PlaceHolder 3"/>
          <p:cNvSpPr>
            <a:spLocks noGrp="1"/>
          </p:cNvSpPr>
          <p:nvPr>
            <p:ph type="sldNum" idx="3"/>
          </p:nvPr>
        </p:nvSpPr>
        <p:spPr/>
        <p:txBody>
          <a:bodyPr/>
          <a:p>
            <a:fld id="{6BB315C4-9746-42CB-A8FF-9870B39B1FC8}"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78000"/>
          </a:bodyPr>
          <a:p>
            <a:pPr indent="0" algn="ctr">
              <a:lnSpc>
                <a:spcPct val="100000"/>
              </a:lnSpc>
              <a:buNone/>
            </a:pPr>
            <a:r>
              <a:rPr b="1" lang="el-GR" sz="4400" spc="-1" strike="noStrike">
                <a:solidFill>
                  <a:schemeClr val="accent4">
                    <a:lumMod val="50000"/>
                  </a:schemeClr>
                </a:solidFill>
                <a:latin typeface="Calibri"/>
              </a:rPr>
              <a:t>Επέκταση των χωρικών υδάτων στα 12 ν.μ. στο Αιγαίο</a:t>
            </a:r>
            <a:endParaRPr b="0" lang="el-GR" sz="4400" spc="-1" strike="noStrike">
              <a:solidFill>
                <a:srgbClr val="ffffff"/>
              </a:solidFill>
              <a:latin typeface="Calibri"/>
            </a:endParaRPr>
          </a:p>
        </p:txBody>
      </p:sp>
      <p:sp>
        <p:nvSpPr>
          <p:cNvPr id="191" name="PlaceHolder 2"/>
          <p:cNvSpPr>
            <a:spLocks noGrp="1"/>
          </p:cNvSpPr>
          <p:nvPr>
            <p:ph/>
          </p:nvPr>
        </p:nvSpPr>
        <p:spPr>
          <a:xfrm>
            <a:off x="457200" y="1600200"/>
            <a:ext cx="8229240" cy="4525560"/>
          </a:xfrm>
          <a:prstGeom prst="rect">
            <a:avLst/>
          </a:prstGeom>
          <a:noFill/>
          <a:ln w="0">
            <a:noFill/>
          </a:ln>
        </p:spPr>
        <p:txBody>
          <a:bodyPr anchor="t">
            <a:normAutofit fontScale="96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Εάν η Ελλάδα επεκτείνει τα χωρικά της ύδατα στα 12 ναυτικά μίλια:</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Το 71,5% του Αιγαίου γίνεται ελληνική θάλασσα επί της οποίας η Ελλάδα μπορεί να ασκήσει πλήρη κυριαρχικά δικαιώματα:</a:t>
            </a:r>
            <a:endParaRPr b="0" lang="el-GR" sz="28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Εκμετάλλευση φυσικών πόρων</a:t>
            </a:r>
            <a:endParaRPr b="0" lang="el-GR" sz="24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Δικαίωμα «ελέγχου» της ναυσιπλοΐας (θίγονται χώρες όπως η Τουρκία, η Ρωσία, η Ουκρανία κ.ά.)</a:t>
            </a:r>
            <a:endParaRPr b="0" lang="el-GR" sz="24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Η Τουρκία έχει δηλώσει ότι η επέκταση των χωρικών υδάτων αποτελεί αιτία πολέμου (</a:t>
            </a:r>
            <a:r>
              <a:rPr b="0" lang="en-US" sz="2800" spc="-1" strike="noStrike">
                <a:solidFill>
                  <a:schemeClr val="accent4">
                    <a:lumMod val="50000"/>
                  </a:schemeClr>
                </a:solidFill>
                <a:latin typeface="Calibri"/>
              </a:rPr>
              <a:t>casus belli) </a:t>
            </a:r>
            <a:endParaRPr b="0" lang="el-GR" sz="28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1CF96A97-A718-4C25-AE56-C1BF33C41A4B}"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428760" y="14292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Χωρικά ύδατα στο Αιγαίο</a:t>
            </a:r>
            <a:endParaRPr b="0" lang="el-GR" sz="4400" spc="-1" strike="noStrike">
              <a:solidFill>
                <a:srgbClr val="ffffff"/>
              </a:solidFill>
              <a:latin typeface="Calibri"/>
            </a:endParaRPr>
          </a:p>
        </p:txBody>
      </p:sp>
      <p:sp>
        <p:nvSpPr>
          <p:cNvPr id="193" name="PlaceHolder 2"/>
          <p:cNvSpPr>
            <a:spLocks noGrp="1"/>
          </p:cNvSpPr>
          <p:nvPr>
            <p:ph/>
          </p:nvPr>
        </p:nvSpPr>
        <p:spPr>
          <a:xfrm>
            <a:off x="457200" y="1600200"/>
            <a:ext cx="8229240" cy="4525560"/>
          </a:xfrm>
          <a:prstGeom prst="rect">
            <a:avLst/>
          </a:prstGeom>
          <a:noFill/>
          <a:ln w="0">
            <a:noFill/>
          </a:ln>
        </p:spPr>
        <p:txBody>
          <a:bodyPr anchor="t">
            <a:noAutofit/>
          </a:bodyPr>
          <a:p>
            <a:pPr indent="0">
              <a:spcBef>
                <a:spcPts val="1417"/>
              </a:spcBef>
              <a:buNone/>
            </a:pPr>
            <a:endParaRPr b="0" lang="el-GR" sz="3200" spc="-1" strike="noStrike">
              <a:solidFill>
                <a:schemeClr val="accent4">
                  <a:lumMod val="50000"/>
                </a:schemeClr>
              </a:solidFill>
              <a:latin typeface="Calibri"/>
            </a:endParaRPr>
          </a:p>
        </p:txBody>
      </p:sp>
      <p:pic>
        <p:nvPicPr>
          <p:cNvPr id="194" name="Picture 2" descr=""/>
          <p:cNvPicPr/>
          <p:nvPr/>
        </p:nvPicPr>
        <p:blipFill>
          <a:blip r:embed="rId1"/>
          <a:stretch/>
        </p:blipFill>
        <p:spPr>
          <a:xfrm>
            <a:off x="0" y="1440000"/>
            <a:ext cx="9144000" cy="5418000"/>
          </a:xfrm>
          <a:prstGeom prst="rect">
            <a:avLst/>
          </a:prstGeom>
          <a:ln w="9525">
            <a:noFill/>
          </a:ln>
        </p:spPr>
      </p:pic>
      <p:sp>
        <p:nvSpPr>
          <p:cNvPr id="4" name="PlaceHolder 3"/>
          <p:cNvSpPr>
            <a:spLocks noGrp="1"/>
          </p:cNvSpPr>
          <p:nvPr>
            <p:ph type="sldNum" idx="6"/>
          </p:nvPr>
        </p:nvSpPr>
        <p:spPr/>
        <p:txBody>
          <a:bodyPr/>
          <a:p>
            <a:fld id="{79DBA50D-8001-4D6B-A230-3B4944135D1B}"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88000"/>
          </a:bodyPr>
          <a:p>
            <a:pPr indent="0" algn="ctr">
              <a:lnSpc>
                <a:spcPct val="100000"/>
              </a:lnSpc>
              <a:buNone/>
            </a:pPr>
            <a:r>
              <a:rPr b="1" lang="el-GR" sz="4400" spc="-1" strike="noStrike">
                <a:solidFill>
                  <a:schemeClr val="accent4">
                    <a:lumMod val="50000"/>
                  </a:schemeClr>
                </a:solidFill>
                <a:latin typeface="Calibri"/>
              </a:rPr>
              <a:t>Επέκταση χωρικών υδάτων στο Ιόνιο</a:t>
            </a:r>
            <a:endParaRPr b="0" lang="el-GR" sz="4400" spc="-1" strike="noStrike">
              <a:solidFill>
                <a:srgbClr val="ffffff"/>
              </a:solidFill>
              <a:latin typeface="Calibri"/>
            </a:endParaRPr>
          </a:p>
        </p:txBody>
      </p:sp>
      <p:sp>
        <p:nvSpPr>
          <p:cNvPr id="196" name="PlaceHolder 2"/>
          <p:cNvSpPr>
            <a:spLocks noGrp="1"/>
          </p:cNvSpPr>
          <p:nvPr>
            <p:ph/>
          </p:nvPr>
        </p:nvSpPr>
        <p:spPr>
          <a:xfrm>
            <a:off x="457200" y="1600200"/>
            <a:ext cx="8229240" cy="4525560"/>
          </a:xfrm>
          <a:prstGeom prst="rect">
            <a:avLst/>
          </a:prstGeom>
          <a:noFill/>
          <a:ln w="0">
            <a:noFill/>
          </a:ln>
        </p:spPr>
        <p:txBody>
          <a:bodyPr anchor="t">
            <a:normAutofit fontScale="99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Τον Ιανουάριο του 2021, η Ελληνική Δημοκρατία επέκτεινε τα χωρικά της ύδατα στο Ιόνιο στα 12 ν.μ.</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Η ελληνική πρωτοβουλία εντάχθηκε στο πλαίσιο της «αρχής της αμοιβαιότητας» του Διεθνούς Δικαίου, καθώς τόσο η Ιταλία όσο και η Αλβανία (στο τμήμα που αντικρίζει τους Οθωνούς) είχαν ήδη επεκτείνει τα χωρικά ύδατά τους στα 12 ν.μ.</a:t>
            </a: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47E1C419-6F88-4C8B-AB17-D488B4469C49}"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88000"/>
          </a:bodyPr>
          <a:p>
            <a:pPr indent="0" algn="ctr">
              <a:lnSpc>
                <a:spcPct val="100000"/>
              </a:lnSpc>
              <a:buNone/>
            </a:pPr>
            <a:r>
              <a:rPr b="1" lang="el-GR" sz="4400" spc="-1" strike="noStrike">
                <a:solidFill>
                  <a:schemeClr val="accent4">
                    <a:lumMod val="50000"/>
                  </a:schemeClr>
                </a:solidFill>
                <a:latin typeface="Calibri"/>
              </a:rPr>
              <a:t>Επέκταση χωρικών υδάτων στο Ιόνιο</a:t>
            </a:r>
            <a:endParaRPr b="0" lang="el-GR" sz="4400" spc="-1" strike="noStrike">
              <a:solidFill>
                <a:srgbClr val="ffffff"/>
              </a:solidFill>
              <a:latin typeface="Calibri"/>
            </a:endParaRPr>
          </a:p>
        </p:txBody>
      </p:sp>
      <p:sp>
        <p:nvSpPr>
          <p:cNvPr id="198" name="PlaceHolder 2"/>
          <p:cNvSpPr>
            <a:spLocks noGrp="1"/>
          </p:cNvSpPr>
          <p:nvPr>
            <p:ph/>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Αποτελεί τμηματική επέκταση του συνόλου των χωρικών υδάτων της Ελλάδας, αφού, στο παρόν στάδιο, τουλάχιστον, τα χωρικά ύδατα της Ελλάδας παραμένουν στα 6 ν.μ. στο Αιγαίο και νοτίως της Κρήτης. </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Η Ελλάδα δεν αφίσταται του δικαιώματος επέκτασης των χωρικών της υδάτων στο σύνολό τους στο μέλλον.</a:t>
            </a: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0C3965D5-9B71-42AA-B3DF-959300CF8E64}"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buNone/>
            </a:pPr>
            <a:endParaRPr b="1" lang="el-GR" sz="4400" spc="-1" strike="noStrike">
              <a:solidFill>
                <a:schemeClr val="accent4">
                  <a:lumMod val="50000"/>
                </a:schemeClr>
              </a:solidFill>
              <a:latin typeface="Calibri"/>
            </a:endParaRPr>
          </a:p>
        </p:txBody>
      </p:sp>
      <p:sp>
        <p:nvSpPr>
          <p:cNvPr id="200" name="PlaceHolder 2"/>
          <p:cNvSpPr>
            <a:spLocks noGrp="1"/>
          </p:cNvSpPr>
          <p:nvPr>
            <p:ph/>
          </p:nvPr>
        </p:nvSpPr>
        <p:spPr>
          <a:xfrm>
            <a:off x="457200" y="1600200"/>
            <a:ext cx="8229240" cy="4525560"/>
          </a:xfrm>
          <a:prstGeom prst="rect">
            <a:avLst/>
          </a:prstGeom>
          <a:noFill/>
          <a:ln w="0">
            <a:noFill/>
          </a:ln>
        </p:spPr>
        <p:txBody>
          <a:bodyPr anchor="t">
            <a:normAutofit fontScale="94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Στη βάση του Άρθρου 310 της Συνθήκης, που επιτρέπει τις ερμηνευτικές δηλώσεις, η Ελλάδα κατέθεσε συγκεκριμένες δηλώσεις που αφορούν:</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την διέλευση πλοίων και αεροσκαφών μέσω στενών (transit passage through straits), και, </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την επιφύλαξη ενάσκησης των πλήρων δικαιωμάτων της Ελλάδας σε μεταγενέστερο στάδιο (π.χ. επέκταση χωρικών υδάτων από 6 ν.μ. σε 12 ν.μ. όπως κατοχυρώνεται ως δικαίωμα από την Σύμβαση για το Δίκαιο της Θάλασσας). </a:t>
            </a:r>
            <a:endParaRPr b="0" lang="el-GR" sz="28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A5F4043D-865B-453C-82AA-AD5BB77B4DC9}"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77000"/>
          </a:bodyPr>
          <a:p>
            <a:pPr indent="0" algn="ctr">
              <a:lnSpc>
                <a:spcPct val="100000"/>
              </a:lnSpc>
              <a:buNone/>
            </a:pPr>
            <a:r>
              <a:rPr b="1" lang="el-GR" sz="4400" spc="-1" strike="noStrike">
                <a:solidFill>
                  <a:schemeClr val="accent4">
                    <a:lumMod val="50000"/>
                  </a:schemeClr>
                </a:solidFill>
                <a:latin typeface="Calibri"/>
              </a:rPr>
              <a:t>Υφαλοκρηπίδα στο Αιγαίο:</a:t>
            </a:r>
            <a:br>
              <a:rPr sz="4400"/>
            </a:br>
            <a:r>
              <a:rPr b="1" lang="el-GR" sz="4400" spc="-1" strike="noStrike">
                <a:solidFill>
                  <a:schemeClr val="accent4">
                    <a:lumMod val="50000"/>
                  </a:schemeClr>
                </a:solidFill>
                <a:latin typeface="Calibri"/>
              </a:rPr>
              <a:t>Τουρκικές διεκδικήσεις (25ος μεσημβρινός)</a:t>
            </a:r>
            <a:endParaRPr b="0" lang="el-GR" sz="4400" spc="-1" strike="noStrike">
              <a:solidFill>
                <a:srgbClr val="ffffff"/>
              </a:solidFill>
              <a:latin typeface="Calibri"/>
            </a:endParaRPr>
          </a:p>
        </p:txBody>
      </p:sp>
      <p:sp>
        <p:nvSpPr>
          <p:cNvPr id="202" name="PlaceHolder 2"/>
          <p:cNvSpPr>
            <a:spLocks noGrp="1"/>
          </p:cNvSpPr>
          <p:nvPr>
            <p:ph/>
          </p:nvPr>
        </p:nvSpPr>
        <p:spPr>
          <a:xfrm>
            <a:off x="457200" y="1600200"/>
            <a:ext cx="8229240" cy="4525560"/>
          </a:xfrm>
          <a:prstGeom prst="rect">
            <a:avLst/>
          </a:prstGeom>
          <a:noFill/>
          <a:ln w="0">
            <a:noFill/>
          </a:ln>
        </p:spPr>
        <p:txBody>
          <a:bodyPr anchor="t">
            <a:noAutofit/>
          </a:bodyPr>
          <a:p>
            <a:pPr indent="0">
              <a:spcBef>
                <a:spcPts val="1417"/>
              </a:spcBef>
              <a:buNone/>
            </a:pPr>
            <a:endParaRPr b="0" lang="el-GR" sz="3200" spc="-1" strike="noStrike">
              <a:solidFill>
                <a:schemeClr val="accent4">
                  <a:lumMod val="50000"/>
                </a:schemeClr>
              </a:solidFill>
              <a:latin typeface="Calibri"/>
            </a:endParaRPr>
          </a:p>
        </p:txBody>
      </p:sp>
      <p:pic>
        <p:nvPicPr>
          <p:cNvPr id="203" name="Εικόνα 6" descr=""/>
          <p:cNvPicPr/>
          <p:nvPr/>
        </p:nvPicPr>
        <p:blipFill>
          <a:blip r:embed="rId1"/>
          <a:stretch/>
        </p:blipFill>
        <p:spPr>
          <a:xfrm>
            <a:off x="1357200" y="1643040"/>
            <a:ext cx="6735600" cy="4833720"/>
          </a:xfrm>
          <a:prstGeom prst="rect">
            <a:avLst/>
          </a:prstGeom>
          <a:ln w="0">
            <a:noFill/>
          </a:ln>
        </p:spPr>
      </p:pic>
      <p:sp>
        <p:nvSpPr>
          <p:cNvPr id="4" name="PlaceHolder 3"/>
          <p:cNvSpPr>
            <a:spLocks noGrp="1"/>
          </p:cNvSpPr>
          <p:nvPr>
            <p:ph type="sldNum" idx="6"/>
          </p:nvPr>
        </p:nvSpPr>
        <p:spPr/>
        <p:txBody>
          <a:bodyPr/>
          <a:p>
            <a:fld id="{51A9AB3C-8289-4796-A7F9-97F9CFDA850A}"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buNone/>
            </a:pPr>
            <a:endParaRPr b="1" lang="el-GR" sz="4400" spc="-1" strike="noStrike">
              <a:solidFill>
                <a:schemeClr val="accent4">
                  <a:lumMod val="50000"/>
                </a:schemeClr>
              </a:solidFill>
              <a:latin typeface="Calibri"/>
            </a:endParaRPr>
          </a:p>
        </p:txBody>
      </p:sp>
      <p:sp>
        <p:nvSpPr>
          <p:cNvPr id="205" name="PlaceHolder 2"/>
          <p:cNvSpPr>
            <a:spLocks noGrp="1"/>
          </p:cNvSpPr>
          <p:nvPr>
            <p:ph/>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Οι Τούρκοι δεν έχουν επικυρώσει τη Συνθήκη του </a:t>
            </a:r>
            <a:r>
              <a:rPr b="0" lang="en-US" sz="3200" spc="-1" strike="noStrike">
                <a:solidFill>
                  <a:schemeClr val="accent4">
                    <a:lumMod val="50000"/>
                  </a:schemeClr>
                </a:solidFill>
                <a:latin typeface="Calibri"/>
              </a:rPr>
              <a:t>Montego Bay</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Υποστηρίζουν ότι τα νησιά δεν έχουν δικαίωμα στην υφαλοκρηπίδα και την ΑΟΖ</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Στην περίπτωση του Αιγαίου προτείνουν να χωριστεί στα δύο, με βάση τον 25</a:t>
            </a:r>
            <a:r>
              <a:rPr b="0" lang="el-GR" sz="3200" spc="-1" strike="noStrike" baseline="30000">
                <a:solidFill>
                  <a:schemeClr val="accent4">
                    <a:lumMod val="50000"/>
                  </a:schemeClr>
                </a:solidFill>
                <a:latin typeface="Calibri"/>
              </a:rPr>
              <a:t>ο</a:t>
            </a:r>
            <a:r>
              <a:rPr b="0" lang="el-GR" sz="3200" spc="-1" strike="noStrike">
                <a:solidFill>
                  <a:schemeClr val="accent4">
                    <a:lumMod val="50000"/>
                  </a:schemeClr>
                </a:solidFill>
                <a:latin typeface="Calibri"/>
              </a:rPr>
              <a:t> μεσημβρινό (ο μεσημβρινός διέρχεται πάνω από τη Λήμνο, τις Κυκλάδες, το μέσο της Κρήτης…)</a:t>
            </a:r>
            <a:endParaRPr b="0" lang="el-GR" sz="32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2840276E-6418-4CAE-9753-87FDECC65078}"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77000"/>
          </a:bodyPr>
          <a:p>
            <a:pPr indent="0" algn="ctr">
              <a:lnSpc>
                <a:spcPct val="100000"/>
              </a:lnSpc>
              <a:buNone/>
            </a:pPr>
            <a:r>
              <a:rPr b="1" lang="el-GR" sz="4400" spc="-1" strike="noStrike">
                <a:solidFill>
                  <a:schemeClr val="accent4">
                    <a:lumMod val="50000"/>
                  </a:schemeClr>
                </a:solidFill>
                <a:latin typeface="Calibri"/>
              </a:rPr>
              <a:t>Υπάρχει μέλλον για το κρατικό φαινόμενο με τη σύγχρονη έννοια;</a:t>
            </a:r>
            <a:endParaRPr b="0" lang="el-GR" sz="4400" spc="-1" strike="noStrike">
              <a:solidFill>
                <a:srgbClr val="ffffff"/>
              </a:solidFill>
              <a:latin typeface="Calibri"/>
            </a:endParaRPr>
          </a:p>
        </p:txBody>
      </p:sp>
      <p:sp>
        <p:nvSpPr>
          <p:cNvPr id="129" name="PlaceHolder 2"/>
          <p:cNvSpPr>
            <a:spLocks noGrp="1"/>
          </p:cNvSpPr>
          <p:nvPr>
            <p:ph/>
          </p:nvPr>
        </p:nvSpPr>
        <p:spPr>
          <a:xfrm>
            <a:off x="457200" y="1600200"/>
            <a:ext cx="8229240" cy="4525560"/>
          </a:xfrm>
          <a:prstGeom prst="rect">
            <a:avLst/>
          </a:prstGeom>
          <a:noFill/>
          <a:ln w="0">
            <a:noFill/>
          </a:ln>
        </p:spPr>
        <p:txBody>
          <a:bodyPr anchor="t">
            <a:normAutofit/>
          </a:bodyPr>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Ο πολλαπλασιασμός και η αύξηση του ειδικού βάρους των </a:t>
            </a:r>
            <a:r>
              <a:rPr b="0" lang="el-GR" sz="2800" spc="-1" strike="noStrike" u="sng">
                <a:solidFill>
                  <a:schemeClr val="accent4">
                    <a:lumMod val="50000"/>
                  </a:schemeClr>
                </a:solidFill>
                <a:uFillTx/>
                <a:latin typeface="Calibri"/>
              </a:rPr>
              <a:t>διεθνών οργανισμών </a:t>
            </a:r>
            <a:r>
              <a:rPr b="0" lang="el-GR" sz="2800" spc="-1" strike="noStrike">
                <a:solidFill>
                  <a:schemeClr val="accent4">
                    <a:lumMod val="50000"/>
                  </a:schemeClr>
                </a:solidFill>
                <a:latin typeface="Calibri"/>
              </a:rPr>
              <a:t>αποτελεί απειλή για τον θεσμό του κράτους;</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Η αναγνώριση αυξανόμενου ρόλου του </a:t>
            </a:r>
            <a:r>
              <a:rPr b="0" lang="el-GR" sz="2800" spc="-1" strike="noStrike" u="sng">
                <a:solidFill>
                  <a:schemeClr val="accent4">
                    <a:lumMod val="50000"/>
                  </a:schemeClr>
                </a:solidFill>
                <a:uFillTx/>
                <a:latin typeface="Calibri"/>
              </a:rPr>
              <a:t>ατόμου</a:t>
            </a:r>
            <a:r>
              <a:rPr b="0" lang="el-GR" sz="2800" spc="-1" strike="noStrike">
                <a:solidFill>
                  <a:schemeClr val="accent4">
                    <a:lumMod val="50000"/>
                  </a:schemeClr>
                </a:solidFill>
                <a:latin typeface="Calibri"/>
              </a:rPr>
              <a:t> στη διεθνή σκηνή, ανεξάρτητα από το κράτος του οποίου είναι υπήκοος (πχ δυνατότητα προσφυγής σε διεθνή δικαιοδοτικά όργανα), αποδυναμώνει περεταίρω την έννοια της κρατικής κυριαρχίας;</a:t>
            </a:r>
            <a:endParaRPr b="0" lang="el-GR" sz="2800" spc="-1" strike="noStrike">
              <a:solidFill>
                <a:schemeClr val="accent4">
                  <a:lumMod val="50000"/>
                </a:schemeClr>
              </a:solidFill>
              <a:latin typeface="Calibri"/>
            </a:endParaRPr>
          </a:p>
          <a:p>
            <a:pPr indent="0">
              <a:spcBef>
                <a:spcPts val="1417"/>
              </a:spcBef>
              <a:buNone/>
            </a:pPr>
            <a:endParaRPr b="0" lang="el-GR" sz="28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9FB63F70-FCF1-48DC-BF83-838D4685C840}"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77000"/>
          </a:bodyPr>
          <a:p>
            <a:pPr indent="0" algn="ctr">
              <a:lnSpc>
                <a:spcPct val="100000"/>
              </a:lnSpc>
              <a:buNone/>
            </a:pPr>
            <a:r>
              <a:rPr b="1" lang="el-GR" sz="4400" spc="-1" strike="noStrike">
                <a:solidFill>
                  <a:schemeClr val="accent4">
                    <a:lumMod val="50000"/>
                  </a:schemeClr>
                </a:solidFill>
                <a:latin typeface="Calibri"/>
              </a:rPr>
              <a:t>Όρια ΑΟΖ στην Ανατολική Μεσόγειο βάσει Συνθήκης</a:t>
            </a:r>
            <a:r>
              <a:rPr b="1" lang="fr-CA" sz="4400" spc="-1" strike="noStrike">
                <a:solidFill>
                  <a:schemeClr val="accent4">
                    <a:lumMod val="50000"/>
                  </a:schemeClr>
                </a:solidFill>
                <a:latin typeface="Calibri"/>
              </a:rPr>
              <a:t> Montego Bay</a:t>
            </a:r>
            <a:endParaRPr b="0" lang="el-GR" sz="4400" spc="-1" strike="noStrike">
              <a:solidFill>
                <a:srgbClr val="ffffff"/>
              </a:solidFill>
              <a:latin typeface="Calibri"/>
            </a:endParaRPr>
          </a:p>
        </p:txBody>
      </p:sp>
      <p:pic>
        <p:nvPicPr>
          <p:cNvPr id="207" name="Εικόνα 4" descr=""/>
          <p:cNvPicPr/>
          <p:nvPr/>
        </p:nvPicPr>
        <p:blipFill>
          <a:blip r:embed="rId1"/>
          <a:stretch/>
        </p:blipFill>
        <p:spPr>
          <a:xfrm>
            <a:off x="571320" y="2357280"/>
            <a:ext cx="8143560" cy="4152600"/>
          </a:xfrm>
          <a:prstGeom prst="rect">
            <a:avLst/>
          </a:prstGeom>
          <a:ln w="0">
            <a:noFill/>
          </a:ln>
        </p:spPr>
      </p:pic>
      <p:sp>
        <p:nvSpPr>
          <p:cNvPr id="208" name="6 - TextBox"/>
          <p:cNvSpPr/>
          <p:nvPr/>
        </p:nvSpPr>
        <p:spPr>
          <a:xfrm>
            <a:off x="1231200" y="1643040"/>
            <a:ext cx="6627600" cy="363960"/>
          </a:xfrm>
          <a:prstGeom prst="rect">
            <a:avLst/>
          </a:prstGeom>
          <a:solidFill>
            <a:schemeClr val="tx1"/>
          </a:solidFill>
          <a:ln w="0">
            <a:noFill/>
          </a:ln>
        </p:spPr>
        <p:style>
          <a:lnRef idx="0"/>
          <a:fillRef idx="0"/>
          <a:effectRef idx="0"/>
          <a:fontRef idx="minor"/>
        </p:style>
        <p:txBody>
          <a:bodyPr wrap="none" lIns="90000" rIns="90000" tIns="45000" bIns="45000" anchor="t">
            <a:spAutoFit/>
          </a:bodyPr>
          <a:p>
            <a:pPr>
              <a:lnSpc>
                <a:spcPct val="100000"/>
              </a:lnSpc>
            </a:pPr>
            <a:r>
              <a:rPr b="0" lang="el-GR" sz="1800" spc="-1" strike="noStrike">
                <a:solidFill>
                  <a:srgbClr val="002060"/>
                </a:solidFill>
                <a:latin typeface="Calibri"/>
              </a:rPr>
              <a:t>Σε άλλες περιπτώσεις έχει γίνει επίσημη οριοθέτηση και σε άλλες όχι</a:t>
            </a:r>
            <a:endParaRPr b="0" lang="el-GR" sz="1800" spc="-1" strike="noStrike">
              <a:solidFill>
                <a:srgbClr val="000000"/>
              </a:solidFill>
              <a:latin typeface="Arial"/>
            </a:endParaRPr>
          </a:p>
        </p:txBody>
      </p:sp>
      <p:sp>
        <p:nvSpPr>
          <p:cNvPr id="3" name="PlaceHolder 2"/>
          <p:cNvSpPr>
            <a:spLocks noGrp="1"/>
          </p:cNvSpPr>
          <p:nvPr>
            <p:ph type="sldNum" idx="6"/>
          </p:nvPr>
        </p:nvSpPr>
        <p:spPr/>
        <p:txBody>
          <a:bodyPr/>
          <a:p>
            <a:fld id="{08EEEA1C-786F-47FF-8EC5-A3301430B2D7}"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Καστελόριζο</a:t>
            </a:r>
            <a:endParaRPr b="0" lang="el-GR" sz="4400" spc="-1" strike="noStrike">
              <a:solidFill>
                <a:srgbClr val="ffffff"/>
              </a:solidFill>
              <a:latin typeface="Calibri"/>
            </a:endParaRPr>
          </a:p>
        </p:txBody>
      </p:sp>
      <p:sp>
        <p:nvSpPr>
          <p:cNvPr id="210" name="PlaceHolder 2"/>
          <p:cNvSpPr>
            <a:spLocks noGrp="1"/>
          </p:cNvSpPr>
          <p:nvPr>
            <p:ph/>
          </p:nvPr>
        </p:nvSpPr>
        <p:spPr>
          <a:xfrm>
            <a:off x="457200" y="1600200"/>
            <a:ext cx="8229240" cy="4525560"/>
          </a:xfrm>
          <a:prstGeom prst="rect">
            <a:avLst/>
          </a:prstGeom>
          <a:noFill/>
          <a:ln w="0">
            <a:noFill/>
          </a:ln>
        </p:spPr>
        <p:txBody>
          <a:bodyPr anchor="t">
            <a:normAutofit fontScale="94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Σύμφωνα με την ελληνική θέση τα νησιά έχουν δικαίωμα στην υφαλοκρηπίδα και την ΑΟΖ. </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Εφόσον εφαρμοστούν οι προβλέψεις της Συνθήκης του </a:t>
            </a:r>
            <a:r>
              <a:rPr b="0" lang="en-US" sz="3200" spc="-1" strike="noStrike">
                <a:solidFill>
                  <a:schemeClr val="accent4">
                    <a:lumMod val="50000"/>
                  </a:schemeClr>
                </a:solidFill>
                <a:latin typeface="Calibri"/>
              </a:rPr>
              <a:t>Montego Bay </a:t>
            </a:r>
            <a:r>
              <a:rPr b="0" lang="el-GR" sz="3200" spc="-1" strike="noStrike">
                <a:solidFill>
                  <a:schemeClr val="accent4">
                    <a:lumMod val="50000"/>
                  </a:schemeClr>
                </a:solidFill>
                <a:latin typeface="Calibri"/>
              </a:rPr>
              <a:t>στην περίπτωση του Καστελόριζου, η Ελλάδα θα έχει δικαίωμα στην υφαλοκρηπίδα και την ΑΟΖ νοτίως του Καστελόριζου, θαλάσσια περιοχή που εικάζεται ότι είναι πλούσια σε υδρογονάνθρακες</a:t>
            </a: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0674701C-6707-4803-B5F4-39B21A22FA48}"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Ελληνική ΑΟΖ</a:t>
            </a:r>
            <a:endParaRPr b="0" lang="el-GR" sz="4400" spc="-1" strike="noStrike">
              <a:solidFill>
                <a:srgbClr val="ffffff"/>
              </a:solidFill>
              <a:latin typeface="Calibri"/>
            </a:endParaRPr>
          </a:p>
        </p:txBody>
      </p:sp>
      <p:sp>
        <p:nvSpPr>
          <p:cNvPr id="212" name="PlaceHolder 2"/>
          <p:cNvSpPr>
            <a:spLocks noGrp="1"/>
          </p:cNvSpPr>
          <p:nvPr>
            <p:ph/>
          </p:nvPr>
        </p:nvSpPr>
        <p:spPr>
          <a:xfrm>
            <a:off x="457200" y="1600200"/>
            <a:ext cx="4038120" cy="4525560"/>
          </a:xfrm>
          <a:prstGeom prst="rect">
            <a:avLst/>
          </a:prstGeom>
          <a:noFill/>
          <a:ln w="0">
            <a:noFill/>
          </a:ln>
        </p:spPr>
        <p:txBody>
          <a:bodyPr anchor="t">
            <a:normAutofit fontScale="94000"/>
          </a:bodyPr>
          <a:p>
            <a:pPr marL="343080" indent="-34308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Η Ελλάδα επί πολλά έτη δεν επιχειρούσε να ασκήσει το δικαίωμά της να ορίσει ΑΟΖ</a:t>
            </a:r>
            <a:endParaRPr b="0" lang="el-GR" sz="2800" spc="-1" strike="noStrike">
              <a:solidFill>
                <a:schemeClr val="accent4">
                  <a:lumMod val="50000"/>
                </a:schemeClr>
              </a:solidFill>
              <a:latin typeface="Calibri"/>
            </a:endParaRPr>
          </a:p>
          <a:p>
            <a:pPr marL="343080" indent="-34308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Είχε χαράξει θαλάσσια οικόπεδα, είχε προβεί σε διεθνείς πλειοδοτικούς διαγωνισμούς και είχε εκχωρήσει δικαιώματα σε εταιρείες για έρευνες κ.ά. </a:t>
            </a:r>
            <a:endParaRPr b="0" lang="el-GR" sz="2800" spc="-1" strike="noStrike">
              <a:solidFill>
                <a:schemeClr val="accent4">
                  <a:lumMod val="50000"/>
                </a:schemeClr>
              </a:solidFill>
              <a:latin typeface="Calibri"/>
            </a:endParaRPr>
          </a:p>
          <a:p>
            <a:pPr indent="0">
              <a:lnSpc>
                <a:spcPct val="100000"/>
              </a:lnSpc>
              <a:spcBef>
                <a:spcPts val="561"/>
              </a:spcBef>
              <a:buNone/>
            </a:pPr>
            <a:endParaRPr b="0" lang="el-GR" sz="2800" spc="-1" strike="noStrike">
              <a:solidFill>
                <a:schemeClr val="accent4">
                  <a:lumMod val="50000"/>
                </a:schemeClr>
              </a:solidFill>
              <a:latin typeface="Calibri"/>
            </a:endParaRPr>
          </a:p>
        </p:txBody>
      </p:sp>
      <p:sp>
        <p:nvSpPr>
          <p:cNvPr id="213" name="PlaceHolder 3"/>
          <p:cNvSpPr>
            <a:spLocks noGrp="1"/>
          </p:cNvSpPr>
          <p:nvPr>
            <p:ph/>
          </p:nvPr>
        </p:nvSpPr>
        <p:spPr>
          <a:xfrm>
            <a:off x="4648320" y="1600200"/>
            <a:ext cx="4038120" cy="4525560"/>
          </a:xfrm>
          <a:prstGeom prst="rect">
            <a:avLst/>
          </a:prstGeom>
          <a:noFill/>
          <a:ln w="0">
            <a:noFill/>
          </a:ln>
        </p:spPr>
        <p:txBody>
          <a:bodyPr anchor="t">
            <a:normAutofit/>
          </a:bodyPr>
          <a:p>
            <a:pPr indent="0">
              <a:spcBef>
                <a:spcPts val="1417"/>
              </a:spcBef>
              <a:buNone/>
            </a:pPr>
            <a:endParaRPr b="0" lang="el-GR" sz="2800" spc="-1" strike="noStrike">
              <a:solidFill>
                <a:schemeClr val="accent4">
                  <a:lumMod val="50000"/>
                </a:schemeClr>
              </a:solidFill>
              <a:latin typeface="Calibri"/>
            </a:endParaRPr>
          </a:p>
        </p:txBody>
      </p:sp>
      <p:pic>
        <p:nvPicPr>
          <p:cNvPr id="214" name="Εικόνα 5" descr=""/>
          <p:cNvPicPr/>
          <p:nvPr/>
        </p:nvPicPr>
        <p:blipFill>
          <a:blip r:embed="rId1"/>
          <a:stretch/>
        </p:blipFill>
        <p:spPr>
          <a:xfrm>
            <a:off x="4451040" y="1785960"/>
            <a:ext cx="4692600" cy="4066200"/>
          </a:xfrm>
          <a:prstGeom prst="rect">
            <a:avLst/>
          </a:prstGeom>
          <a:ln w="0">
            <a:noFill/>
          </a:ln>
        </p:spPr>
      </p:pic>
      <p:sp>
        <p:nvSpPr>
          <p:cNvPr id="5" name="PlaceHolder 4"/>
          <p:cNvSpPr>
            <a:spLocks noGrp="1"/>
          </p:cNvSpPr>
          <p:nvPr>
            <p:ph type="sldNum" idx="9"/>
          </p:nvPr>
        </p:nvSpPr>
        <p:spPr/>
        <p:txBody>
          <a:bodyPr/>
          <a:p>
            <a:fld id="{15229A96-A918-462B-8E66-0E1E11A48436}"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ΑΟΖ Ελλάδας &amp; Ιταλίας</a:t>
            </a:r>
            <a:endParaRPr b="0" lang="el-GR" sz="4400" spc="-1" strike="noStrike">
              <a:solidFill>
                <a:srgbClr val="ffffff"/>
              </a:solidFill>
              <a:latin typeface="Calibri"/>
            </a:endParaRPr>
          </a:p>
        </p:txBody>
      </p:sp>
      <p:sp>
        <p:nvSpPr>
          <p:cNvPr id="216" name="PlaceHolder 2"/>
          <p:cNvSpPr>
            <a:spLocks noGrp="1"/>
          </p:cNvSpPr>
          <p:nvPr>
            <p:ph/>
          </p:nvPr>
        </p:nvSpPr>
        <p:spPr>
          <a:xfrm>
            <a:off x="457200" y="1600200"/>
            <a:ext cx="8229240" cy="4525560"/>
          </a:xfrm>
          <a:prstGeom prst="rect">
            <a:avLst/>
          </a:prstGeom>
          <a:noFill/>
          <a:ln w="0">
            <a:noFill/>
          </a:ln>
        </p:spPr>
        <p:txBody>
          <a:bodyPr anchor="t">
            <a:normAutofit fontScale="90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Η συμφωνία Ελλάδας &amp; Ιταλίας για την ΑΟΖ της 9ης Ιουνίου 2020 βασίστηκε στη συμφωνία  μεταξύ της Ελληνικής Δημοκρατίας και της Ιταλικής Δημοκρατίας «περί οριοθετήσεως των ζωνών υφαλοκρηπίδος των ανηκουσών εις έκαστον των δύο κρατών…» που υπεγράφη στις 24 Μαΐου 1977</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Η Συμφωνία, είχε συνομολογηθεί με βάση τις διατάξεις της τότε εν ισχύ Σύμβασης της Γενεύης του 1958 για την Υφαλοκρηπίδα</a:t>
            </a: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6740C593-FA8E-4FAF-9129-CF956642AF68}"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ΑΟΖ Ελλάδας &amp; Ιταλίας</a:t>
            </a:r>
            <a:endParaRPr b="0" lang="el-GR" sz="4400" spc="-1" strike="noStrike">
              <a:solidFill>
                <a:srgbClr val="ffffff"/>
              </a:solidFill>
              <a:latin typeface="Calibri"/>
            </a:endParaRPr>
          </a:p>
        </p:txBody>
      </p:sp>
      <p:sp>
        <p:nvSpPr>
          <p:cNvPr id="218" name="PlaceHolder 2"/>
          <p:cNvSpPr>
            <a:spLocks noGrp="1"/>
          </p:cNvSpPr>
          <p:nvPr>
            <p:ph/>
          </p:nvPr>
        </p:nvSpPr>
        <p:spPr>
          <a:xfrm>
            <a:off x="457200" y="1600200"/>
            <a:ext cx="8229240" cy="4525560"/>
          </a:xfrm>
          <a:prstGeom prst="rect">
            <a:avLst/>
          </a:prstGeom>
          <a:noFill/>
          <a:ln w="0">
            <a:noFill/>
          </a:ln>
        </p:spPr>
        <p:txBody>
          <a:bodyPr anchor="t">
            <a:normAutofit/>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Μπορεί να μην αμφισβητήθηκε η απόδοση επήρειας των νησιών σε υφαλοκρηπίδα, δεν αναγνωρίσθηκε όμως η πλήρης επήρεια τους.</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 </a:t>
            </a:r>
            <a:r>
              <a:rPr b="0" lang="el-GR" sz="2800" spc="-1" strike="noStrike">
                <a:solidFill>
                  <a:schemeClr val="accent4">
                    <a:lumMod val="50000"/>
                  </a:schemeClr>
                </a:solidFill>
                <a:latin typeface="Calibri"/>
              </a:rPr>
              <a:t>Στη νησιωτική συστάδα των Οθωνών, στο βόρειο Ιόνιο και στην αντίστοιχη των Στροφάδων, στο νότιο Ιόνιο, αποδόθηκε μειωμένη επήρεια. </a:t>
            </a:r>
            <a:endParaRPr b="0" lang="el-GR" sz="28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411D2A48-281F-47D1-93C7-4D13D34A751E}"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ΑΟΖ Ελλάδας &amp; Αιγύπτου</a:t>
            </a:r>
            <a:endParaRPr b="0" lang="el-GR" sz="4400" spc="-1" strike="noStrike">
              <a:solidFill>
                <a:srgbClr val="ffffff"/>
              </a:solidFill>
              <a:latin typeface="Calibri"/>
            </a:endParaRPr>
          </a:p>
        </p:txBody>
      </p:sp>
      <p:pic>
        <p:nvPicPr>
          <p:cNvPr id="220" name="8 - Θέση περιεχομένου" descr="ΑΟΖ Ελλάδας &amp; Αιγύπτου.png"/>
          <p:cNvPicPr/>
          <p:nvPr/>
        </p:nvPicPr>
        <p:blipFill>
          <a:blip r:embed="rId1"/>
          <a:stretch/>
        </p:blipFill>
        <p:spPr>
          <a:xfrm>
            <a:off x="552600" y="1600200"/>
            <a:ext cx="8038800" cy="4525560"/>
          </a:xfrm>
          <a:prstGeom prst="rect">
            <a:avLst/>
          </a:prstGeom>
          <a:ln w="0">
            <a:noFill/>
          </a:ln>
        </p:spPr>
      </p:pic>
      <p:sp>
        <p:nvSpPr>
          <p:cNvPr id="3" name="PlaceHolder 2"/>
          <p:cNvSpPr>
            <a:spLocks noGrp="1"/>
          </p:cNvSpPr>
          <p:nvPr>
            <p:ph type="sldNum" idx="6"/>
          </p:nvPr>
        </p:nvSpPr>
        <p:spPr/>
        <p:txBody>
          <a:bodyPr/>
          <a:p>
            <a:fld id="{4BB28B68-6EEB-40D9-BC90-D52174DA4F8E}"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78000"/>
          </a:bodyPr>
          <a:p>
            <a:pPr indent="0" algn="ctr">
              <a:lnSpc>
                <a:spcPct val="100000"/>
              </a:lnSpc>
              <a:buNone/>
            </a:pPr>
            <a:r>
              <a:rPr b="1" lang="el-GR" sz="4400" spc="-1" strike="noStrike">
                <a:solidFill>
                  <a:schemeClr val="accent4">
                    <a:lumMod val="50000"/>
                  </a:schemeClr>
                </a:solidFill>
                <a:latin typeface="Calibri"/>
              </a:rPr>
              <a:t>Βασικά σημεία της ελληνοαιγυπτιακής συμφωνίας </a:t>
            </a:r>
            <a:endParaRPr b="0" lang="el-GR" sz="4400" spc="-1" strike="noStrike">
              <a:solidFill>
                <a:srgbClr val="ffffff"/>
              </a:solidFill>
              <a:latin typeface="Calibri"/>
            </a:endParaRPr>
          </a:p>
        </p:txBody>
      </p:sp>
      <p:sp>
        <p:nvSpPr>
          <p:cNvPr id="222" name="PlaceHolder 2"/>
          <p:cNvSpPr>
            <a:spLocks noGrp="1"/>
          </p:cNvSpPr>
          <p:nvPr>
            <p:ph/>
          </p:nvPr>
        </p:nvSpPr>
        <p:spPr>
          <a:xfrm>
            <a:off x="457200" y="1600200"/>
            <a:ext cx="8229240" cy="4525560"/>
          </a:xfrm>
          <a:prstGeom prst="rect">
            <a:avLst/>
          </a:prstGeom>
          <a:noFill/>
          <a:ln w="0">
            <a:noFill/>
          </a:ln>
        </p:spPr>
        <p:txBody>
          <a:bodyPr anchor="t">
            <a:noAutofit/>
          </a:bodyPr>
          <a:p>
            <a:pPr marL="343080" indent="-343080">
              <a:lnSpc>
                <a:spcPct val="100000"/>
              </a:lnSpc>
              <a:spcBef>
                <a:spcPts val="400"/>
              </a:spcBef>
              <a:buClr>
                <a:srgbClr val="403152"/>
              </a:buClr>
              <a:buFont typeface="Arial"/>
              <a:buChar char="•"/>
            </a:pPr>
            <a:r>
              <a:rPr b="0" lang="el-GR" sz="2000" spc="-1" strike="noStrike">
                <a:solidFill>
                  <a:schemeClr val="accent4">
                    <a:lumMod val="50000"/>
                  </a:schemeClr>
                </a:solidFill>
                <a:latin typeface="Calibri"/>
              </a:rPr>
              <a:t>Διασφαλίζει τα ελληνικά κυριαρχικά δικαιώματα όπως ορίζονται από το διεθνές δίκαιο της θάλασσας μεταξύ </a:t>
            </a:r>
            <a:r>
              <a:rPr b="1" lang="el-GR" sz="2000" spc="-1" strike="noStrike">
                <a:solidFill>
                  <a:schemeClr val="accent4">
                    <a:lumMod val="50000"/>
                  </a:schemeClr>
                </a:solidFill>
                <a:latin typeface="Calibri"/>
              </a:rPr>
              <a:t>26ου και 28ου μεσημβρινού</a:t>
            </a:r>
            <a:r>
              <a:rPr b="0" lang="el-GR" sz="2000" spc="-1" strike="noStrike">
                <a:solidFill>
                  <a:schemeClr val="accent4">
                    <a:lumMod val="50000"/>
                  </a:schemeClr>
                </a:solidFill>
                <a:latin typeface="Calibri"/>
              </a:rPr>
              <a:t>. </a:t>
            </a:r>
            <a:endParaRPr b="0" lang="el-GR" sz="2000" spc="-1" strike="noStrike">
              <a:solidFill>
                <a:schemeClr val="accent4">
                  <a:lumMod val="50000"/>
                </a:schemeClr>
              </a:solidFill>
              <a:latin typeface="Calibri"/>
            </a:endParaRPr>
          </a:p>
          <a:p>
            <a:pPr marL="343080" indent="-343080">
              <a:lnSpc>
                <a:spcPct val="100000"/>
              </a:lnSpc>
              <a:spcBef>
                <a:spcPts val="400"/>
              </a:spcBef>
              <a:buClr>
                <a:srgbClr val="403152"/>
              </a:buClr>
              <a:buFont typeface="Arial"/>
              <a:buChar char="•"/>
            </a:pPr>
            <a:r>
              <a:rPr b="0" lang="el-GR" sz="2000" spc="-1" strike="noStrike">
                <a:solidFill>
                  <a:schemeClr val="accent4">
                    <a:lumMod val="50000"/>
                  </a:schemeClr>
                </a:solidFill>
                <a:latin typeface="Calibri"/>
              </a:rPr>
              <a:t>Ακυρώνει </a:t>
            </a:r>
            <a:r>
              <a:rPr b="1" lang="el-GR" sz="2000" spc="-1" strike="noStrike">
                <a:solidFill>
                  <a:schemeClr val="accent4">
                    <a:lumMod val="50000"/>
                  </a:schemeClr>
                </a:solidFill>
                <a:latin typeface="Calibri"/>
              </a:rPr>
              <a:t>de facto και de jure τη συμφωνία Σάρατζ - Τουρκίας </a:t>
            </a:r>
            <a:r>
              <a:rPr b="0" lang="el-GR" sz="2000" spc="-1" strike="noStrike">
                <a:solidFill>
                  <a:schemeClr val="accent4">
                    <a:lumMod val="50000"/>
                  </a:schemeClr>
                </a:solidFill>
                <a:latin typeface="Calibri"/>
              </a:rPr>
              <a:t>στο επίμαχο τμήμα των θαλασσίων συνόρων που η Άγκυρα επιχειρεί να αμφισβητήσει. </a:t>
            </a:r>
            <a:endParaRPr b="0" lang="el-GR" sz="2000" spc="-1" strike="noStrike">
              <a:solidFill>
                <a:schemeClr val="accent4">
                  <a:lumMod val="50000"/>
                </a:schemeClr>
              </a:solidFill>
              <a:latin typeface="Calibri"/>
            </a:endParaRPr>
          </a:p>
          <a:p>
            <a:pPr marL="343080" indent="-343080">
              <a:lnSpc>
                <a:spcPct val="100000"/>
              </a:lnSpc>
              <a:spcBef>
                <a:spcPts val="400"/>
              </a:spcBef>
              <a:buClr>
                <a:srgbClr val="403152"/>
              </a:buClr>
              <a:buFont typeface="Arial"/>
              <a:buChar char="•"/>
            </a:pPr>
            <a:r>
              <a:rPr b="0" lang="el-GR" sz="2000" spc="-1" strike="noStrike">
                <a:solidFill>
                  <a:schemeClr val="accent4">
                    <a:lumMod val="50000"/>
                  </a:schemeClr>
                </a:solidFill>
                <a:latin typeface="Calibri"/>
              </a:rPr>
              <a:t>Ενισχύει την προοπτική υλοποίησης των μεγάλων ενεργειακών έργων διασύνδεσης της νοτιοανατολικής Μεσογείου:</a:t>
            </a:r>
            <a:endParaRPr b="0" lang="el-GR" sz="20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l-GR" sz="1600" spc="-1" strike="noStrike">
                <a:solidFill>
                  <a:schemeClr val="accent4">
                    <a:lumMod val="50000"/>
                  </a:schemeClr>
                </a:solidFill>
                <a:latin typeface="Calibri"/>
              </a:rPr>
              <a:t>του υποθαλάσσιου αγωγού φυσικού αερίου </a:t>
            </a:r>
            <a:r>
              <a:rPr b="1" lang="el-GR" sz="1600" spc="-1" strike="noStrike">
                <a:solidFill>
                  <a:schemeClr val="accent4">
                    <a:lumMod val="50000"/>
                  </a:schemeClr>
                </a:solidFill>
                <a:latin typeface="Calibri"/>
              </a:rPr>
              <a:t>East Med</a:t>
            </a:r>
            <a:r>
              <a:rPr b="0" lang="el-GR" sz="1600" spc="-1" strike="noStrike">
                <a:solidFill>
                  <a:schemeClr val="accent4">
                    <a:lumMod val="50000"/>
                  </a:schemeClr>
                </a:solidFill>
                <a:latin typeface="Calibri"/>
              </a:rPr>
              <a:t>, ο οποίος θα ενώνει τα θαλάσσια κοιτάσματα φυσικού αερίου της Κύπρου, της Αιγύπτου και του Ισραήλ με τις ενεργειακές αγορές της Ευρώπης.</a:t>
            </a:r>
            <a:endParaRPr b="0" lang="el-GR" sz="16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l-GR" sz="1600" spc="-1" strike="noStrike">
                <a:solidFill>
                  <a:schemeClr val="accent4">
                    <a:lumMod val="50000"/>
                  </a:schemeClr>
                </a:solidFill>
                <a:latin typeface="Calibri"/>
              </a:rPr>
              <a:t>Το σχέδιο για υγροποίηση φυσικού αερίου από κοιτάσματα της Ν.Α. Μεσογείου στην Αίγυπτο και μεταφορά του με ειδικά διαμορφωμένα </a:t>
            </a:r>
            <a:r>
              <a:rPr b="0" lang="en-US" sz="1600" spc="-1" strike="noStrike">
                <a:solidFill>
                  <a:schemeClr val="accent4">
                    <a:lumMod val="50000"/>
                  </a:schemeClr>
                </a:solidFill>
                <a:latin typeface="Calibri"/>
              </a:rPr>
              <a:t>LNG</a:t>
            </a:r>
            <a:endParaRPr b="0" lang="el-GR" sz="1600" spc="-1" strike="noStrike">
              <a:solidFill>
                <a:schemeClr val="accent4">
                  <a:lumMod val="50000"/>
                </a:schemeClr>
              </a:solidFill>
              <a:latin typeface="Calibri"/>
            </a:endParaRPr>
          </a:p>
          <a:p>
            <a:pPr marL="343080" indent="-343080">
              <a:lnSpc>
                <a:spcPct val="100000"/>
              </a:lnSpc>
              <a:spcBef>
                <a:spcPts val="400"/>
              </a:spcBef>
              <a:buClr>
                <a:srgbClr val="403152"/>
              </a:buClr>
              <a:buFont typeface="Arial"/>
              <a:buChar char="•"/>
            </a:pPr>
            <a:r>
              <a:rPr b="0" lang="el-GR" sz="2000" spc="-1" strike="noStrike">
                <a:solidFill>
                  <a:schemeClr val="accent4">
                    <a:lumMod val="50000"/>
                  </a:schemeClr>
                </a:solidFill>
                <a:latin typeface="Calibri"/>
              </a:rPr>
              <a:t>Η συμφωνία είναι μερική, καθώς περιλαμβάνει τα σημεία που αφορούν αποκλειστικά τα δύο κράτη και δεν επεκτείνεται σε περιοχές όπου η διαπραγμάτευση θα έπρεπε να είναι τριμερής, στα δυτικά με τη Λιβύη και στα ανατολικά.</a:t>
            </a:r>
            <a:endParaRPr b="0" lang="el-GR" sz="20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4AEAED87-3BDB-494E-8FE2-0A8CED4E1B9D}"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78000"/>
          </a:bodyPr>
          <a:p>
            <a:pPr indent="0" algn="ctr">
              <a:lnSpc>
                <a:spcPct val="100000"/>
              </a:lnSpc>
              <a:buNone/>
            </a:pPr>
            <a:r>
              <a:rPr b="1" lang="el-GR" sz="4400" spc="-1" strike="noStrike">
                <a:solidFill>
                  <a:schemeClr val="accent4">
                    <a:lumMod val="50000"/>
                  </a:schemeClr>
                </a:solidFill>
                <a:latin typeface="Calibri"/>
              </a:rPr>
              <a:t>ΑΟΖ Γαλλίας</a:t>
            </a:r>
            <a:br>
              <a:rPr sz="4400"/>
            </a:br>
            <a:r>
              <a:rPr b="0" lang="fr-FR" sz="4400" spc="-1" strike="noStrike">
                <a:solidFill>
                  <a:schemeClr val="accent4">
                    <a:lumMod val="50000"/>
                  </a:schemeClr>
                </a:solidFill>
                <a:latin typeface="Calibri"/>
              </a:rPr>
              <a:t>11</a:t>
            </a:r>
            <a:r>
              <a:rPr b="0" lang="el-GR" sz="4400" spc="-1" strike="noStrike">
                <a:solidFill>
                  <a:schemeClr val="accent4">
                    <a:lumMod val="50000"/>
                  </a:schemeClr>
                </a:solidFill>
                <a:latin typeface="Calibri"/>
              </a:rPr>
              <a:t>.</a:t>
            </a:r>
            <a:r>
              <a:rPr b="0" lang="fr-FR" sz="4400" spc="-1" strike="noStrike">
                <a:solidFill>
                  <a:schemeClr val="accent4">
                    <a:lumMod val="50000"/>
                  </a:schemeClr>
                </a:solidFill>
                <a:latin typeface="Calibri"/>
              </a:rPr>
              <a:t>691</a:t>
            </a:r>
            <a:r>
              <a:rPr b="0" lang="el-GR" sz="4400" spc="-1" strike="noStrike">
                <a:solidFill>
                  <a:schemeClr val="accent4">
                    <a:lumMod val="50000"/>
                  </a:schemeClr>
                </a:solidFill>
                <a:latin typeface="Calibri"/>
              </a:rPr>
              <a:t>.</a:t>
            </a:r>
            <a:r>
              <a:rPr b="0" lang="fr-FR" sz="4400" spc="-1" strike="noStrike">
                <a:solidFill>
                  <a:schemeClr val="accent4">
                    <a:lumMod val="50000"/>
                  </a:schemeClr>
                </a:solidFill>
                <a:latin typeface="Calibri"/>
              </a:rPr>
              <a:t>000 km²</a:t>
            </a:r>
            <a:endParaRPr b="0" lang="el-GR" sz="4400" spc="-1" strike="noStrike">
              <a:solidFill>
                <a:srgbClr val="ffffff"/>
              </a:solidFill>
              <a:latin typeface="Calibri"/>
            </a:endParaRPr>
          </a:p>
        </p:txBody>
      </p:sp>
      <p:pic>
        <p:nvPicPr>
          <p:cNvPr id="224" name="5 - Θέση περιεχομένου" descr="ZEE France.png"/>
          <p:cNvPicPr/>
          <p:nvPr/>
        </p:nvPicPr>
        <p:blipFill>
          <a:blip r:embed="rId1"/>
          <a:stretch/>
        </p:blipFill>
        <p:spPr>
          <a:xfrm>
            <a:off x="457200" y="1805760"/>
            <a:ext cx="8229240" cy="4114440"/>
          </a:xfrm>
          <a:prstGeom prst="rect">
            <a:avLst/>
          </a:prstGeom>
          <a:ln w="0">
            <a:noFill/>
          </a:ln>
        </p:spPr>
      </p:pic>
      <p:sp>
        <p:nvSpPr>
          <p:cNvPr id="3" name="PlaceHolder 2"/>
          <p:cNvSpPr>
            <a:spLocks noGrp="1"/>
          </p:cNvSpPr>
          <p:nvPr>
            <p:ph type="sldNum" idx="6"/>
          </p:nvPr>
        </p:nvSpPr>
        <p:spPr/>
        <p:txBody>
          <a:bodyPr/>
          <a:p>
            <a:fld id="{542720A2-4FE7-41FF-9AD7-E119B4965E11}" type="slidenum">
              <a:t>37</a:t>
            </a:fld>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80000"/>
          </a:bodyPr>
          <a:p>
            <a:pPr indent="0" algn="ctr">
              <a:lnSpc>
                <a:spcPct val="100000"/>
              </a:lnSpc>
              <a:buNone/>
            </a:pPr>
            <a:r>
              <a:rPr b="1" lang="el-GR" sz="4400" spc="-1" strike="noStrike">
                <a:solidFill>
                  <a:schemeClr val="accent4">
                    <a:lumMod val="50000"/>
                  </a:schemeClr>
                </a:solidFill>
                <a:latin typeface="Calibri"/>
              </a:rPr>
              <a:t>Πλουτοπαραγωγικοί πόροι των θαλασσών</a:t>
            </a:r>
            <a:endParaRPr b="0" lang="el-GR" sz="4400" spc="-1" strike="noStrike">
              <a:solidFill>
                <a:srgbClr val="ffffff"/>
              </a:solidFill>
              <a:latin typeface="Calibri"/>
            </a:endParaRPr>
          </a:p>
        </p:txBody>
      </p:sp>
      <p:sp>
        <p:nvSpPr>
          <p:cNvPr id="226" name="PlaceHolder 2"/>
          <p:cNvSpPr>
            <a:spLocks noGrp="1"/>
          </p:cNvSpPr>
          <p:nvPr>
            <p:ph/>
          </p:nvPr>
        </p:nvSpPr>
        <p:spPr>
          <a:xfrm>
            <a:off x="457200" y="1600200"/>
            <a:ext cx="8229240" cy="4525560"/>
          </a:xfrm>
          <a:prstGeom prst="rect">
            <a:avLst/>
          </a:prstGeom>
          <a:noFill/>
          <a:ln w="0">
            <a:noFill/>
          </a:ln>
        </p:spPr>
        <p:txBody>
          <a:bodyPr anchor="t">
            <a:normAutofit fontScale="71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Βιολογικοί πόροι</a:t>
            </a:r>
            <a:endParaRPr b="0" lang="el-GR" sz="3200" spc="-1" strike="noStrike">
              <a:solidFill>
                <a:schemeClr val="accent4">
                  <a:lumMod val="50000"/>
                </a:schemeClr>
              </a:solidFill>
              <a:latin typeface="Calibri"/>
            </a:endParaRPr>
          </a:p>
          <a:p>
            <a:pPr lvl="1" marL="743040" indent="-285840">
              <a:lnSpc>
                <a:spcPct val="100000"/>
              </a:lnSpc>
              <a:spcBef>
                <a:spcPts val="420"/>
              </a:spcBef>
              <a:buClr>
                <a:srgbClr val="403152"/>
              </a:buClr>
              <a:buFont typeface="Arial"/>
              <a:buChar char="–"/>
            </a:pPr>
            <a:r>
              <a:rPr b="0" lang="el-GR" sz="2100" spc="-1" strike="noStrike">
                <a:solidFill>
                  <a:schemeClr val="accent4">
                    <a:lumMod val="50000"/>
                  </a:schemeClr>
                </a:solidFill>
                <a:latin typeface="Calibri"/>
              </a:rPr>
              <a:t>Θαλάσσια πανίδα</a:t>
            </a:r>
            <a:endParaRPr b="0" lang="el-GR" sz="2100" spc="-1" strike="noStrike">
              <a:solidFill>
                <a:schemeClr val="accent4">
                  <a:lumMod val="50000"/>
                </a:schemeClr>
              </a:solidFill>
              <a:latin typeface="Calibri"/>
            </a:endParaRPr>
          </a:p>
          <a:p>
            <a:pPr lvl="2" marL="1143000" indent="-228600">
              <a:lnSpc>
                <a:spcPct val="100000"/>
              </a:lnSpc>
              <a:spcBef>
                <a:spcPts val="420"/>
              </a:spcBef>
              <a:buClr>
                <a:srgbClr val="403152"/>
              </a:buClr>
              <a:buFont typeface="Arial"/>
              <a:buChar char="•"/>
            </a:pPr>
            <a:r>
              <a:rPr b="0" lang="el-GR" sz="2100" spc="-1" strike="noStrike">
                <a:solidFill>
                  <a:schemeClr val="accent4">
                    <a:lumMod val="50000"/>
                  </a:schemeClr>
                </a:solidFill>
                <a:latin typeface="Calibri"/>
              </a:rPr>
              <a:t>Ψάρια (ελευθέρας βοσκής και ιχθυοκαλλιεργειών), οστρακοειδή, καρκινοειδή</a:t>
            </a:r>
            <a:endParaRPr b="0" lang="el-GR" sz="2100" spc="-1" strike="noStrike">
              <a:solidFill>
                <a:schemeClr val="accent4">
                  <a:lumMod val="50000"/>
                </a:schemeClr>
              </a:solidFill>
              <a:latin typeface="Calibri"/>
            </a:endParaRPr>
          </a:p>
          <a:p>
            <a:pPr lvl="1" marL="743040" indent="-285840">
              <a:lnSpc>
                <a:spcPct val="100000"/>
              </a:lnSpc>
              <a:spcBef>
                <a:spcPts val="420"/>
              </a:spcBef>
              <a:buClr>
                <a:srgbClr val="403152"/>
              </a:buClr>
              <a:buFont typeface="Arial"/>
              <a:buChar char="–"/>
            </a:pPr>
            <a:r>
              <a:rPr b="0" lang="el-GR" sz="2100" spc="-1" strike="noStrike">
                <a:solidFill>
                  <a:schemeClr val="accent4">
                    <a:lumMod val="50000"/>
                  </a:schemeClr>
                </a:solidFill>
                <a:latin typeface="Calibri"/>
              </a:rPr>
              <a:t>Θαλάσσια χλωρίδα (βρώση, συστατικά καλλυντικών, φαρμάκων)</a:t>
            </a:r>
            <a:endParaRPr b="0" lang="el-GR" sz="21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Υδρογονάνθρακες</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Φυσικό αέριο</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Πετρέλαιο</a:t>
            </a:r>
            <a:endParaRPr b="0" lang="el-GR" sz="28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Ανανεώσιμες πηγές ενέργειας</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Υδραυλική ενέργεια (θαλάσσια ρεύματα)</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Κυματική ενέργεια (κύματα)</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Γεωθερμική ενέργεια (γεωθερμικά πεδία)</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Αιολική ενέργεια (θαλάσσια αιολικά πάρκα)</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Ηλιακή ενέργεια (φωτοβολταϊκά)</a:t>
            </a:r>
            <a:endParaRPr b="0" lang="el-GR" sz="28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5BAD0C14-8B26-418C-BC8C-E55D351F343B}"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Εναέρια σύνορα</a:t>
            </a:r>
            <a:endParaRPr b="0" lang="el-GR" sz="4400" spc="-1" strike="noStrike">
              <a:solidFill>
                <a:srgbClr val="ffffff"/>
              </a:solidFill>
              <a:latin typeface="Calibri"/>
            </a:endParaRPr>
          </a:p>
        </p:txBody>
      </p:sp>
      <p:sp>
        <p:nvSpPr>
          <p:cNvPr id="228" name="PlaceHolder 2"/>
          <p:cNvSpPr>
            <a:spLocks noGrp="1"/>
          </p:cNvSpPr>
          <p:nvPr>
            <p:ph/>
          </p:nvPr>
        </p:nvSpPr>
        <p:spPr>
          <a:xfrm>
            <a:off x="0" y="1571760"/>
            <a:ext cx="4038120" cy="4525560"/>
          </a:xfrm>
          <a:prstGeom prst="rect">
            <a:avLst/>
          </a:prstGeom>
          <a:noFill/>
          <a:ln w="0">
            <a:noFill/>
          </a:ln>
        </p:spPr>
        <p:txBody>
          <a:bodyPr anchor="t">
            <a:normAutofit fontScale="98000"/>
          </a:bodyPr>
          <a:p>
            <a:pPr marL="343080" indent="-34308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Εναέριος χώρος / airspace / espace aérien</a:t>
            </a:r>
            <a:endParaRPr b="0" lang="el-GR" sz="2800" spc="-1" strike="noStrike">
              <a:solidFill>
                <a:schemeClr val="accent4">
                  <a:lumMod val="50000"/>
                </a:schemeClr>
              </a:solidFill>
              <a:latin typeface="Calibri"/>
            </a:endParaRPr>
          </a:p>
          <a:p>
            <a:pPr marL="343080" indent="-34308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Εξωτερικά όρια</a:t>
            </a:r>
            <a:endParaRPr b="0" lang="el-GR" sz="2800" spc="-1" strike="noStrike">
              <a:solidFill>
                <a:schemeClr val="accent4">
                  <a:lumMod val="50000"/>
                </a:schemeClr>
              </a:solidFill>
              <a:latin typeface="Calibri"/>
            </a:endParaRPr>
          </a:p>
          <a:p>
            <a:pPr lvl="1" marL="743040" indent="-28584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Δεν υπάρχει σχετική διεθνή συνθήκη</a:t>
            </a:r>
            <a:endParaRPr b="0" lang="el-GR" sz="2400" spc="-1" strike="noStrike">
              <a:solidFill>
                <a:schemeClr val="accent4">
                  <a:lumMod val="50000"/>
                </a:schemeClr>
              </a:solidFill>
              <a:latin typeface="Calibri"/>
            </a:endParaRPr>
          </a:p>
          <a:p>
            <a:pPr lvl="1" marL="743040" indent="-28584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Διεθνής πρακτική</a:t>
            </a:r>
            <a:endParaRPr b="0" lang="el-GR" sz="2400" spc="-1" strike="noStrike">
              <a:solidFill>
                <a:schemeClr val="accent4">
                  <a:lumMod val="50000"/>
                </a:schemeClr>
              </a:solidFill>
              <a:latin typeface="Calibri"/>
            </a:endParaRPr>
          </a:p>
          <a:p>
            <a:pPr lvl="1" marL="743040" indent="-28584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Η περίπτωση του Αιγαίου: Ελληνική νομοθεσία: </a:t>
            </a:r>
            <a:endParaRPr b="0" lang="el-GR" sz="2400" spc="-1" strike="noStrike">
              <a:solidFill>
                <a:schemeClr val="accent4">
                  <a:lumMod val="50000"/>
                </a:schemeClr>
              </a:solidFill>
              <a:latin typeface="Calibri"/>
            </a:endParaRPr>
          </a:p>
          <a:p>
            <a:pPr lvl="1" marL="743040" indent="-28584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10 ν.μ. Π.Δ. της 6/18 Σεπτεμβρίου 1931 </a:t>
            </a:r>
            <a:endParaRPr b="0" lang="el-GR" sz="2400" spc="-1" strike="noStrike">
              <a:solidFill>
                <a:schemeClr val="accent4">
                  <a:lumMod val="50000"/>
                </a:schemeClr>
              </a:solidFill>
              <a:latin typeface="Calibri"/>
            </a:endParaRPr>
          </a:p>
          <a:p>
            <a:pPr indent="0">
              <a:lnSpc>
                <a:spcPct val="100000"/>
              </a:lnSpc>
              <a:spcBef>
                <a:spcPts val="561"/>
              </a:spcBef>
              <a:buNone/>
            </a:pPr>
            <a:endParaRPr b="0" lang="el-GR" sz="2800" spc="-1" strike="noStrike">
              <a:solidFill>
                <a:schemeClr val="accent4">
                  <a:lumMod val="50000"/>
                </a:schemeClr>
              </a:solidFill>
              <a:latin typeface="Calibri"/>
            </a:endParaRPr>
          </a:p>
        </p:txBody>
      </p:sp>
      <p:sp>
        <p:nvSpPr>
          <p:cNvPr id="229" name="PlaceHolder 3"/>
          <p:cNvSpPr>
            <a:spLocks noGrp="1"/>
          </p:cNvSpPr>
          <p:nvPr>
            <p:ph/>
          </p:nvPr>
        </p:nvSpPr>
        <p:spPr>
          <a:xfrm>
            <a:off x="4648320" y="1600200"/>
            <a:ext cx="4038120" cy="4525560"/>
          </a:xfrm>
          <a:prstGeom prst="rect">
            <a:avLst/>
          </a:prstGeom>
          <a:noFill/>
          <a:ln w="0">
            <a:noFill/>
          </a:ln>
        </p:spPr>
        <p:txBody>
          <a:bodyPr anchor="t">
            <a:normAutofit/>
          </a:bodyPr>
          <a:p>
            <a:pPr indent="0">
              <a:spcBef>
                <a:spcPts val="1417"/>
              </a:spcBef>
              <a:buNone/>
            </a:pPr>
            <a:endParaRPr b="0" lang="el-GR" sz="2800" spc="-1" strike="noStrike">
              <a:solidFill>
                <a:schemeClr val="accent4">
                  <a:lumMod val="50000"/>
                </a:schemeClr>
              </a:solidFill>
              <a:latin typeface="Calibri"/>
            </a:endParaRPr>
          </a:p>
        </p:txBody>
      </p:sp>
      <p:pic>
        <p:nvPicPr>
          <p:cNvPr id="230" name="Εικόνα 5" descr=""/>
          <p:cNvPicPr/>
          <p:nvPr/>
        </p:nvPicPr>
        <p:blipFill>
          <a:blip r:embed="rId1"/>
          <a:stretch/>
        </p:blipFill>
        <p:spPr>
          <a:xfrm>
            <a:off x="4000320" y="1714320"/>
            <a:ext cx="6811920" cy="4034520"/>
          </a:xfrm>
          <a:prstGeom prst="rect">
            <a:avLst/>
          </a:prstGeom>
          <a:ln w="0">
            <a:noFill/>
          </a:ln>
        </p:spPr>
      </p:pic>
      <p:sp>
        <p:nvSpPr>
          <p:cNvPr id="5" name="PlaceHolder 4"/>
          <p:cNvSpPr>
            <a:spLocks noGrp="1"/>
          </p:cNvSpPr>
          <p:nvPr>
            <p:ph type="sldNum" idx="9"/>
          </p:nvPr>
        </p:nvSpPr>
        <p:spPr/>
        <p:txBody>
          <a:bodyPr/>
          <a:p>
            <a:fld id="{86D55C22-17A6-4556-B82C-0799A919D7F7}"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fontScale="88000"/>
          </a:bodyPr>
          <a:p>
            <a:pPr indent="0" algn="ctr">
              <a:lnSpc>
                <a:spcPct val="100000"/>
              </a:lnSpc>
              <a:buNone/>
            </a:pPr>
            <a:r>
              <a:rPr b="1" lang="el-GR" sz="4400" spc="-1" strike="noStrike">
                <a:solidFill>
                  <a:schemeClr val="accent4">
                    <a:lumMod val="50000"/>
                  </a:schemeClr>
                </a:solidFill>
                <a:latin typeface="Calibri"/>
              </a:rPr>
              <a:t>Τα συστατικά στοιχεία του κράτους</a:t>
            </a:r>
            <a:endParaRPr b="0" lang="el-GR" sz="4400" spc="-1" strike="noStrike">
              <a:solidFill>
                <a:srgbClr val="ffffff"/>
              </a:solidFill>
              <a:latin typeface="Calibri"/>
            </a:endParaRPr>
          </a:p>
        </p:txBody>
      </p:sp>
      <p:sp>
        <p:nvSpPr>
          <p:cNvPr id="131" name="PlaceHolder 2"/>
          <p:cNvSpPr>
            <a:spLocks noGrp="1"/>
          </p:cNvSpPr>
          <p:nvPr>
            <p:ph/>
          </p:nvPr>
        </p:nvSpPr>
        <p:spPr>
          <a:xfrm>
            <a:off x="457200" y="1600200"/>
            <a:ext cx="8229240" cy="4525560"/>
          </a:xfrm>
          <a:prstGeom prst="rect">
            <a:avLst/>
          </a:prstGeom>
          <a:noFill/>
          <a:ln w="0">
            <a:noFill/>
          </a:ln>
        </p:spPr>
        <p:txBody>
          <a:bodyPr anchor="t">
            <a:noAutofit/>
          </a:bodyPr>
          <a:p>
            <a:pPr marL="343080" indent="-343080">
              <a:lnSpc>
                <a:spcPct val="100000"/>
              </a:lnSpc>
              <a:spcBef>
                <a:spcPts val="360"/>
              </a:spcBef>
              <a:buClr>
                <a:srgbClr val="403152"/>
              </a:buClr>
              <a:buFont typeface="Arial"/>
              <a:buChar char="•"/>
            </a:pPr>
            <a:r>
              <a:rPr b="0" lang="el-GR" sz="1800" spc="-1" strike="noStrike">
                <a:solidFill>
                  <a:schemeClr val="accent4">
                    <a:lumMod val="50000"/>
                  </a:schemeClr>
                </a:solidFill>
                <a:latin typeface="Calibri"/>
              </a:rPr>
              <a:t>Έδαφος /επικράτεια</a:t>
            </a:r>
            <a:endParaRPr b="0" lang="el-GR" sz="18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l-GR" sz="1600" spc="-1" strike="noStrike">
                <a:solidFill>
                  <a:schemeClr val="accent4">
                    <a:lumMod val="50000"/>
                  </a:schemeClr>
                </a:solidFill>
                <a:latin typeface="Calibri"/>
              </a:rPr>
              <a:t>Η έννοια των συνόρων (χερσαία, θαλάσσια και εναέρια)</a:t>
            </a:r>
            <a:endParaRPr b="0" lang="el-GR" sz="16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l-GR" sz="1600" spc="-1" strike="noStrike">
                <a:solidFill>
                  <a:schemeClr val="accent4">
                    <a:lumMod val="50000"/>
                  </a:schemeClr>
                </a:solidFill>
                <a:latin typeface="Calibri"/>
              </a:rPr>
              <a:t>Η έκταση της επικράτειας (τυπική ισότητα μεταξύ κρατών, ανεξαρτήτως έκτασης)</a:t>
            </a:r>
            <a:endParaRPr b="0" lang="el-GR" sz="16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l-GR" sz="1600" spc="-1" strike="noStrike">
                <a:solidFill>
                  <a:schemeClr val="accent4">
                    <a:lumMod val="50000"/>
                  </a:schemeClr>
                </a:solidFill>
                <a:latin typeface="Calibri"/>
              </a:rPr>
              <a:t>Η ισχύς ενός κράτους δεν εξαρτάται μόνο από την έκτασή του</a:t>
            </a:r>
            <a:endParaRPr b="0" lang="el-GR" sz="1600" spc="-1" strike="noStrike">
              <a:solidFill>
                <a:schemeClr val="accent4">
                  <a:lumMod val="50000"/>
                </a:schemeClr>
              </a:solidFill>
              <a:latin typeface="Calibri"/>
            </a:endParaRPr>
          </a:p>
          <a:p>
            <a:pPr marL="343080" indent="-343080">
              <a:lnSpc>
                <a:spcPct val="100000"/>
              </a:lnSpc>
              <a:spcBef>
                <a:spcPts val="360"/>
              </a:spcBef>
              <a:buClr>
                <a:srgbClr val="403152"/>
              </a:buClr>
              <a:buFont typeface="Arial"/>
              <a:buChar char="•"/>
            </a:pPr>
            <a:r>
              <a:rPr b="0" lang="el-GR" sz="1800" spc="-1" strike="noStrike">
                <a:solidFill>
                  <a:schemeClr val="accent4">
                    <a:lumMod val="50000"/>
                  </a:schemeClr>
                </a:solidFill>
                <a:latin typeface="Calibri"/>
              </a:rPr>
              <a:t>Πληθυσμός</a:t>
            </a:r>
            <a:endParaRPr b="0" lang="el-GR" sz="18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l-GR" sz="1600" spc="-1" strike="noStrike">
                <a:solidFill>
                  <a:schemeClr val="accent4">
                    <a:lumMod val="50000"/>
                  </a:schemeClr>
                </a:solidFill>
                <a:latin typeface="Calibri"/>
              </a:rPr>
              <a:t>Ημεδαποί, αλλοδαποί, απάτριδες</a:t>
            </a:r>
            <a:endParaRPr b="0" lang="el-GR" sz="16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l-GR" sz="1600" spc="-1" strike="noStrike">
                <a:solidFill>
                  <a:schemeClr val="accent4">
                    <a:lumMod val="50000"/>
                  </a:schemeClr>
                </a:solidFill>
                <a:latin typeface="Calibri"/>
              </a:rPr>
              <a:t>Δημογραφικά δεδομένα και ισχύς του κράτους. </a:t>
            </a:r>
            <a:r>
              <a:rPr b="0" lang="el-GR" sz="1400" spc="-1" strike="noStrike">
                <a:solidFill>
                  <a:schemeClr val="accent4">
                    <a:lumMod val="50000"/>
                  </a:schemeClr>
                </a:solidFill>
                <a:latin typeface="Calibri"/>
              </a:rPr>
              <a:t>Δεν αρκεί να λαμβάνουμε υπόψη μόνο τα απόλυτα ποσοτικά δεδομένα, αλλά και τα ποιοτικά δεδομένα (πχ μορφωτικό επίπεδο)</a:t>
            </a:r>
            <a:endParaRPr b="0" lang="el-GR" sz="1400" spc="-1" strike="noStrike">
              <a:solidFill>
                <a:schemeClr val="accent4">
                  <a:lumMod val="50000"/>
                </a:schemeClr>
              </a:solidFill>
              <a:latin typeface="Calibri"/>
            </a:endParaRPr>
          </a:p>
          <a:p>
            <a:pPr marL="343080" indent="-343080">
              <a:lnSpc>
                <a:spcPct val="100000"/>
              </a:lnSpc>
              <a:spcBef>
                <a:spcPts val="360"/>
              </a:spcBef>
              <a:buClr>
                <a:srgbClr val="403152"/>
              </a:buClr>
              <a:buFont typeface="Arial"/>
              <a:buChar char="•"/>
            </a:pPr>
            <a:r>
              <a:rPr b="0" lang="el-GR" sz="1800" spc="-1" strike="noStrike">
                <a:solidFill>
                  <a:schemeClr val="accent4">
                    <a:lumMod val="50000"/>
                  </a:schemeClr>
                </a:solidFill>
                <a:latin typeface="Calibri"/>
              </a:rPr>
              <a:t>Κυρίαρχη εξουσία</a:t>
            </a:r>
            <a:endParaRPr b="0" lang="el-GR" sz="18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l-GR" sz="1600" spc="-1" strike="noStrike">
                <a:solidFill>
                  <a:schemeClr val="accent4">
                    <a:lumMod val="50000"/>
                  </a:schemeClr>
                </a:solidFill>
                <a:latin typeface="Calibri"/>
              </a:rPr>
              <a:t>Δεν υπόκειται στην κυριαρχία άλλου κράτους</a:t>
            </a:r>
            <a:endParaRPr b="0" lang="el-GR" sz="16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l-GR" sz="1600" spc="-1" strike="noStrike">
                <a:solidFill>
                  <a:schemeClr val="accent4">
                    <a:lumMod val="50000"/>
                  </a:schemeClr>
                </a:solidFill>
                <a:latin typeface="Calibri"/>
              </a:rPr>
              <a:t>Δεν έχει εκχωρήσει στοιχεία κυριαρχίας σε ομοσπονδιακή οντότητα. </a:t>
            </a:r>
            <a:endParaRPr b="0" lang="el-GR" sz="16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l-GR" sz="1600" spc="-1" strike="noStrike">
                <a:solidFill>
                  <a:schemeClr val="accent4">
                    <a:lumMod val="50000"/>
                  </a:schemeClr>
                </a:solidFill>
                <a:latin typeface="Calibri"/>
              </a:rPr>
              <a:t>Η έννοια της κυριαρχίας είναι, πλέον, σχετική. Δεν υπάρχει, πλέον, «απόλυτη κυριαρχία», λόγω της ανάπτυξης των σχέσεων μεταξύ κρατών και δεσμεύσεων που προκύπτουν από την ανάπτυξη των σχέσεων αυτών. </a:t>
            </a:r>
            <a:endParaRPr b="0" lang="el-GR" sz="1600" spc="-1" strike="noStrike">
              <a:solidFill>
                <a:schemeClr val="accent4">
                  <a:lumMod val="50000"/>
                </a:schemeClr>
              </a:solidFill>
              <a:latin typeface="Calibri"/>
            </a:endParaRPr>
          </a:p>
          <a:p>
            <a:pPr marL="343080" indent="-343080">
              <a:lnSpc>
                <a:spcPct val="100000"/>
              </a:lnSpc>
              <a:spcBef>
                <a:spcPts val="360"/>
              </a:spcBef>
              <a:buClr>
                <a:srgbClr val="403152"/>
              </a:buClr>
              <a:buFont typeface="Arial"/>
              <a:buChar char="•"/>
            </a:pPr>
            <a:r>
              <a:rPr b="0" lang="el-GR" sz="1800" spc="-1" strike="noStrike">
                <a:solidFill>
                  <a:schemeClr val="accent4">
                    <a:lumMod val="50000"/>
                  </a:schemeClr>
                </a:solidFill>
                <a:latin typeface="Calibri"/>
              </a:rPr>
              <a:t>Διεθνής αναγνώριση</a:t>
            </a:r>
            <a:endParaRPr b="0" lang="el-GR" sz="1800" spc="-1" strike="noStrike">
              <a:solidFill>
                <a:schemeClr val="accent4">
                  <a:lumMod val="50000"/>
                </a:schemeClr>
              </a:solidFill>
              <a:latin typeface="Calibri"/>
            </a:endParaRPr>
          </a:p>
          <a:p>
            <a:pPr lvl="1" marL="743040" indent="-285840">
              <a:lnSpc>
                <a:spcPct val="100000"/>
              </a:lnSpc>
              <a:spcBef>
                <a:spcPts val="320"/>
              </a:spcBef>
              <a:buClr>
                <a:srgbClr val="403152"/>
              </a:buClr>
              <a:buFont typeface="Arial"/>
              <a:buChar char="–"/>
            </a:pPr>
            <a:r>
              <a:rPr b="0" lang="en-US" sz="1600" spc="-1" strike="noStrike">
                <a:solidFill>
                  <a:schemeClr val="accent4">
                    <a:lumMod val="50000"/>
                  </a:schemeClr>
                </a:solidFill>
                <a:latin typeface="Calibri"/>
              </a:rPr>
              <a:t>de jure &amp; de facto </a:t>
            </a:r>
            <a:r>
              <a:rPr b="0" lang="el-GR" sz="1600" spc="-1" strike="noStrike">
                <a:solidFill>
                  <a:schemeClr val="accent4">
                    <a:lumMod val="50000"/>
                  </a:schemeClr>
                </a:solidFill>
                <a:latin typeface="Calibri"/>
              </a:rPr>
              <a:t>αναγνώριση</a:t>
            </a:r>
            <a:endParaRPr b="0" lang="el-GR" sz="1600" spc="-1" strike="noStrike">
              <a:solidFill>
                <a:schemeClr val="accent4">
                  <a:lumMod val="50000"/>
                </a:schemeClr>
              </a:solidFill>
              <a:latin typeface="Calibri"/>
            </a:endParaRPr>
          </a:p>
          <a:p>
            <a:pPr indent="0">
              <a:spcBef>
                <a:spcPts val="1417"/>
              </a:spcBef>
              <a:buNone/>
            </a:pPr>
            <a:endParaRPr b="0" lang="el-GR" sz="1600" spc="-1" strike="noStrike">
              <a:solidFill>
                <a:schemeClr val="accent4">
                  <a:lumMod val="50000"/>
                </a:schemeClr>
              </a:solidFill>
              <a:latin typeface="Calibri"/>
            </a:endParaRPr>
          </a:p>
          <a:p>
            <a:pPr indent="0">
              <a:lnSpc>
                <a:spcPct val="100000"/>
              </a:lnSpc>
              <a:spcBef>
                <a:spcPts val="400"/>
              </a:spcBef>
              <a:buNone/>
            </a:pPr>
            <a:endParaRPr b="0" lang="el-GR" sz="20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C828E5C9-BE26-42DE-AEB4-168767F59C0D}" type="slidenum">
              <a:t>4</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fr-CA" sz="4400" spc="-1" strike="noStrike">
                <a:solidFill>
                  <a:schemeClr val="accent4">
                    <a:lumMod val="50000"/>
                  </a:schemeClr>
                </a:solidFill>
                <a:latin typeface="Calibri"/>
              </a:rPr>
              <a:t>FIR </a:t>
            </a:r>
            <a:r>
              <a:rPr b="1" lang="el-GR" sz="4400" spc="-1" strike="noStrike">
                <a:solidFill>
                  <a:schemeClr val="accent4">
                    <a:lumMod val="50000"/>
                  </a:schemeClr>
                </a:solidFill>
                <a:latin typeface="Calibri"/>
              </a:rPr>
              <a:t>Αθηνών</a:t>
            </a:r>
            <a:endParaRPr b="0" lang="el-GR" sz="4400" spc="-1" strike="noStrike">
              <a:solidFill>
                <a:srgbClr val="ffffff"/>
              </a:solidFill>
              <a:latin typeface="Calibri"/>
            </a:endParaRPr>
          </a:p>
        </p:txBody>
      </p:sp>
      <p:sp>
        <p:nvSpPr>
          <p:cNvPr id="232" name="PlaceHolder 2"/>
          <p:cNvSpPr>
            <a:spLocks noGrp="1"/>
          </p:cNvSpPr>
          <p:nvPr>
            <p:ph/>
          </p:nvPr>
        </p:nvSpPr>
        <p:spPr>
          <a:xfrm>
            <a:off x="457200" y="1600200"/>
            <a:ext cx="8229240" cy="4525560"/>
          </a:xfrm>
          <a:prstGeom prst="rect">
            <a:avLst/>
          </a:prstGeom>
          <a:noFill/>
          <a:ln w="0">
            <a:noFill/>
          </a:ln>
        </p:spPr>
        <p:txBody>
          <a:bodyPr anchor="t">
            <a:noAutofit/>
          </a:bodyPr>
          <a:p>
            <a:pPr indent="0">
              <a:spcBef>
                <a:spcPts val="1417"/>
              </a:spcBef>
              <a:buNone/>
            </a:pPr>
            <a:endParaRPr b="0" lang="el-GR" sz="3200" spc="-1" strike="noStrike">
              <a:solidFill>
                <a:schemeClr val="accent4">
                  <a:lumMod val="50000"/>
                </a:schemeClr>
              </a:solidFill>
              <a:latin typeface="Calibri"/>
            </a:endParaRPr>
          </a:p>
        </p:txBody>
      </p:sp>
      <p:pic>
        <p:nvPicPr>
          <p:cNvPr id="233" name="Εικόνα 5" descr=""/>
          <p:cNvPicPr/>
          <p:nvPr/>
        </p:nvPicPr>
        <p:blipFill>
          <a:blip r:embed="rId1"/>
          <a:stretch/>
        </p:blipFill>
        <p:spPr>
          <a:xfrm>
            <a:off x="1214280" y="1643040"/>
            <a:ext cx="6914160" cy="4704480"/>
          </a:xfrm>
          <a:prstGeom prst="rect">
            <a:avLst/>
          </a:prstGeom>
          <a:ln w="0">
            <a:noFill/>
          </a:ln>
        </p:spPr>
      </p:pic>
      <p:sp>
        <p:nvSpPr>
          <p:cNvPr id="4" name="PlaceHolder 3"/>
          <p:cNvSpPr>
            <a:spLocks noGrp="1"/>
          </p:cNvSpPr>
          <p:nvPr>
            <p:ph type="sldNum" idx="6"/>
          </p:nvPr>
        </p:nvSpPr>
        <p:spPr/>
        <p:txBody>
          <a:bodyPr/>
          <a:p>
            <a:fld id="{9991607D-06FB-4221-AD4F-A2027DA21B0A}" type="slidenum">
              <a:t>40</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buNone/>
            </a:pPr>
            <a:endParaRPr b="1" lang="el-GR" sz="4400" spc="-1" strike="noStrike">
              <a:solidFill>
                <a:schemeClr val="accent4">
                  <a:lumMod val="50000"/>
                </a:schemeClr>
              </a:solidFill>
              <a:latin typeface="Calibri"/>
            </a:endParaRPr>
          </a:p>
        </p:txBody>
      </p:sp>
      <p:sp>
        <p:nvSpPr>
          <p:cNvPr id="235" name="PlaceHolder 2"/>
          <p:cNvSpPr>
            <a:spLocks noGrp="1"/>
          </p:cNvSpPr>
          <p:nvPr>
            <p:ph/>
          </p:nvPr>
        </p:nvSpPr>
        <p:spPr>
          <a:xfrm>
            <a:off x="457200" y="1600200"/>
            <a:ext cx="8229240" cy="4525560"/>
          </a:xfrm>
          <a:prstGeom prst="rect">
            <a:avLst/>
          </a:prstGeom>
          <a:noFill/>
          <a:ln w="0">
            <a:noFill/>
          </a:ln>
        </p:spPr>
        <p:txBody>
          <a:bodyPr anchor="t">
            <a:normAutofit fontScale="89000"/>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Το F.I.R. Αθηνών είναι ο εναέριος χώρος που εκτείνεται πάνω από ολόκληρο το Αιγαίο, στα οποία η διεθνής πολιτική αεροπορία (ICAO), έχει δώσει το δικαίωμα στην Ελλάδα να ελέγχει, για την ομαλή διενέργεια των πτήσεων των πολιτικών αεροσκαφών.</a:t>
            </a:r>
            <a:endParaRPr b="0" lang="el-GR" sz="3200" spc="-1" strike="noStrike">
              <a:solidFill>
                <a:schemeClr val="accent4">
                  <a:lumMod val="50000"/>
                </a:schemeClr>
              </a:solidFill>
              <a:latin typeface="Calibri"/>
            </a:endParaRPr>
          </a:p>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Όποιο ξένο αεροσκάφος εισέρχεται στο F.I.R. Αθηνών πρέπει να δίνει στην Ελλάδα σχέδιο πτήσεως, κάτι που τα τουρκικά πολεμικά αεροσκάφη ποτέ δεν κάνουν.</a:t>
            </a:r>
            <a:endParaRPr b="0" lang="el-GR" sz="32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718183CD-B33C-41D3-9849-B0079A67883D}" type="slidenum">
              <a:t>41</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buNone/>
            </a:pPr>
            <a:endParaRPr b="1" lang="el-GR" sz="4400" spc="-1" strike="noStrike">
              <a:solidFill>
                <a:schemeClr val="accent4">
                  <a:lumMod val="50000"/>
                </a:schemeClr>
              </a:solidFill>
              <a:latin typeface="Calibri"/>
            </a:endParaRPr>
          </a:p>
        </p:txBody>
      </p:sp>
      <p:sp>
        <p:nvSpPr>
          <p:cNvPr id="133" name="PlaceHolder 2"/>
          <p:cNvSpPr>
            <a:spLocks noGrp="1"/>
          </p:cNvSpPr>
          <p:nvPr>
            <p:ph/>
          </p:nvPr>
        </p:nvSpPr>
        <p:spPr>
          <a:xfrm>
            <a:off x="457200" y="1600200"/>
            <a:ext cx="8229240" cy="4525560"/>
          </a:xfrm>
          <a:prstGeom prst="rect">
            <a:avLst/>
          </a:prstGeom>
          <a:noFill/>
          <a:ln w="0">
            <a:noFill/>
          </a:ln>
        </p:spPr>
        <p:txBody>
          <a:bodyPr anchor="t">
            <a:noAutofit/>
          </a:bodyPr>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Δεν νοείται κράτος όταν δεν συνυπάρχουν αυτά τα στοιχεία</a:t>
            </a:r>
            <a:endParaRPr b="0" lang="el-GR" sz="28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Δεν υπάρχει κράτος χωρίς έδαφος</a:t>
            </a:r>
            <a:endParaRPr b="0" lang="el-GR" sz="2400" spc="-1" strike="noStrike">
              <a:solidFill>
                <a:schemeClr val="accent4">
                  <a:lumMod val="50000"/>
                </a:schemeClr>
              </a:solidFill>
              <a:latin typeface="Calibri"/>
            </a:endParaRPr>
          </a:p>
          <a:p>
            <a:pPr lvl="3" marL="1600200" indent="-228600">
              <a:lnSpc>
                <a:spcPct val="100000"/>
              </a:lnSpc>
              <a:spcBef>
                <a:spcPts val="400"/>
              </a:spcBef>
              <a:buClr>
                <a:srgbClr val="403152"/>
              </a:buClr>
              <a:buFont typeface="Arial"/>
              <a:buChar char="–"/>
            </a:pPr>
            <a:r>
              <a:rPr b="0" lang="el-GR" sz="2000" spc="-1" strike="noStrike">
                <a:solidFill>
                  <a:schemeClr val="accent4">
                    <a:lumMod val="50000"/>
                  </a:schemeClr>
                </a:solidFill>
                <a:latin typeface="Calibri"/>
              </a:rPr>
              <a:t>Εξαίρεση: μεταβατικές καταστάσεις (π.χ. Πολωνία 1919)</a:t>
            </a:r>
            <a:endParaRPr b="0" lang="el-GR" sz="20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Οι διεθνείς οργανισμοί δεν αποτελούν κράτη. </a:t>
            </a:r>
            <a:endParaRPr b="0" lang="el-GR" sz="2400" spc="-1" strike="noStrike">
              <a:solidFill>
                <a:schemeClr val="accent4">
                  <a:lumMod val="50000"/>
                </a:schemeClr>
              </a:solidFill>
              <a:latin typeface="Calibri"/>
            </a:endParaRPr>
          </a:p>
          <a:p>
            <a:pPr lvl="3" marL="1600200" indent="-228600">
              <a:lnSpc>
                <a:spcPct val="100000"/>
              </a:lnSpc>
              <a:spcBef>
                <a:spcPts val="400"/>
              </a:spcBef>
              <a:buClr>
                <a:srgbClr val="403152"/>
              </a:buClr>
              <a:buFont typeface="Arial"/>
              <a:buChar char="–"/>
            </a:pPr>
            <a:r>
              <a:rPr b="0" lang="el-GR" sz="2000" spc="-1" strike="noStrike">
                <a:solidFill>
                  <a:schemeClr val="accent4">
                    <a:lumMod val="50000"/>
                  </a:schemeClr>
                </a:solidFill>
                <a:latin typeface="Calibri"/>
              </a:rPr>
              <a:t>Δεν διαθέτουν έδαφος, ούτε πληθυσμό, ούτε κυρίαρχη εξουσία</a:t>
            </a:r>
            <a:endParaRPr b="0" lang="el-GR" sz="2000" spc="-1" strike="noStrike">
              <a:solidFill>
                <a:schemeClr val="accent4">
                  <a:lumMod val="50000"/>
                </a:schemeClr>
              </a:solidFill>
              <a:latin typeface="Calibri"/>
            </a:endParaRPr>
          </a:p>
          <a:p>
            <a:pPr lvl="2" marL="1143000" indent="-228600">
              <a:lnSpc>
                <a:spcPct val="100000"/>
              </a:lnSpc>
              <a:spcBef>
                <a:spcPts val="479"/>
              </a:spcBef>
              <a:buClr>
                <a:srgbClr val="403152"/>
              </a:buClr>
              <a:buFont typeface="Arial"/>
              <a:buChar char="•"/>
            </a:pPr>
            <a:r>
              <a:rPr b="0" lang="el-GR" sz="2400" spc="-1" strike="noStrike">
                <a:solidFill>
                  <a:schemeClr val="accent4">
                    <a:lumMod val="50000"/>
                  </a:schemeClr>
                </a:solidFill>
                <a:latin typeface="Calibri"/>
              </a:rPr>
              <a:t>Η περίπτωση της Ευρωπαϊκής Ένωσης. </a:t>
            </a:r>
            <a:endParaRPr b="0" lang="el-GR" sz="2400" spc="-1" strike="noStrike">
              <a:solidFill>
                <a:schemeClr val="accent4">
                  <a:lumMod val="50000"/>
                </a:schemeClr>
              </a:solidFill>
              <a:latin typeface="Calibri"/>
            </a:endParaRPr>
          </a:p>
          <a:p>
            <a:pPr lvl="3" marL="1600200" indent="-228600">
              <a:lnSpc>
                <a:spcPct val="100000"/>
              </a:lnSpc>
              <a:spcBef>
                <a:spcPts val="400"/>
              </a:spcBef>
              <a:buClr>
                <a:srgbClr val="403152"/>
              </a:buClr>
              <a:buFont typeface="Arial"/>
              <a:buChar char="–"/>
            </a:pPr>
            <a:r>
              <a:rPr b="0" lang="el-GR" sz="2000" spc="-1" strike="noStrike">
                <a:solidFill>
                  <a:schemeClr val="accent4">
                    <a:lumMod val="50000"/>
                  </a:schemeClr>
                </a:solidFill>
                <a:latin typeface="Calibri"/>
              </a:rPr>
              <a:t>Υβριδικός διεθνής οργανισμός συνεργασίας. Δεν αποτελεί «κρατική οντότητα», καθώς τα κράτη μέλη διατηρούν την κρατική τους υπόσταση</a:t>
            </a:r>
            <a:endParaRPr b="0" lang="el-GR" sz="20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AF2D4FAC-1AB7-4261-B895-2D5F82ADF4DB}"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428760" y="2928960"/>
            <a:ext cx="8229240" cy="1142640"/>
          </a:xfrm>
          <a:prstGeom prst="rect">
            <a:avLst/>
          </a:prstGeom>
          <a:solidFill>
            <a:srgbClr val="ffffff"/>
          </a:solidFill>
          <a:ln w="12600">
            <a:solidFill>
              <a:srgbClr val="c00000"/>
            </a:solidFill>
            <a:round/>
          </a:ln>
        </p:spPr>
        <p:txBody>
          <a:bodyPr anchor="ctr">
            <a:noAutofit/>
          </a:bodyPr>
          <a:p>
            <a:pPr indent="0" algn="ctr">
              <a:lnSpc>
                <a:spcPct val="100000"/>
              </a:lnSpc>
              <a:buNone/>
            </a:pPr>
            <a:r>
              <a:rPr b="1" lang="el-GR" sz="4400" spc="-1" strike="noStrike">
                <a:solidFill>
                  <a:schemeClr val="accent4">
                    <a:lumMod val="50000"/>
                  </a:schemeClr>
                </a:solidFill>
                <a:latin typeface="Calibri"/>
              </a:rPr>
              <a:t>Η έννοια των συνόρων</a:t>
            </a:r>
            <a:endParaRPr b="0" lang="el-GR" sz="4400" spc="-1" strike="noStrike">
              <a:solidFill>
                <a:srgbClr val="ffffff"/>
              </a:solidFill>
              <a:latin typeface="Calibri"/>
            </a:endParaRPr>
          </a:p>
        </p:txBody>
      </p:sp>
      <p:sp>
        <p:nvSpPr>
          <p:cNvPr id="3" name="PlaceHolder 2"/>
          <p:cNvSpPr>
            <a:spLocks noGrp="1"/>
          </p:cNvSpPr>
          <p:nvPr>
            <p:ph type="sldNum" idx="6"/>
          </p:nvPr>
        </p:nvSpPr>
        <p:spPr/>
        <p:txBody>
          <a:bodyPr/>
          <a:p>
            <a:fld id="{B2234DC6-9BFE-44A2-A218-512BD5097362}"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buNone/>
            </a:pPr>
            <a:endParaRPr b="1" lang="el-GR" sz="4400" spc="-1" strike="noStrike">
              <a:solidFill>
                <a:schemeClr val="accent4">
                  <a:lumMod val="50000"/>
                </a:schemeClr>
              </a:solidFill>
              <a:latin typeface="Calibri"/>
            </a:endParaRPr>
          </a:p>
        </p:txBody>
      </p:sp>
      <p:sp>
        <p:nvSpPr>
          <p:cNvPr id="136" name="PlaceHolder 2"/>
          <p:cNvSpPr>
            <a:spLocks noGrp="1"/>
          </p:cNvSpPr>
          <p:nvPr>
            <p:ph/>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403152"/>
              </a:buClr>
              <a:buFont typeface="Arial"/>
              <a:buChar char="•"/>
            </a:pPr>
            <a:r>
              <a:rPr b="0" lang="el-GR" sz="3200" spc="-1" strike="noStrike">
                <a:solidFill>
                  <a:schemeClr val="accent4">
                    <a:lumMod val="50000"/>
                  </a:schemeClr>
                </a:solidFill>
                <a:latin typeface="Calibri"/>
              </a:rPr>
              <a:t>Αποτελούν τα εξωτερικά όρια ενός κράτους</a:t>
            </a:r>
            <a:endParaRPr b="0" lang="el-GR" sz="3200" spc="-1" strike="noStrike">
              <a:solidFill>
                <a:schemeClr val="accent4">
                  <a:lumMod val="50000"/>
                </a:schemeClr>
              </a:solidFill>
              <a:latin typeface="Calibri"/>
            </a:endParaRPr>
          </a:p>
          <a:p>
            <a:pPr indent="0">
              <a:lnSpc>
                <a:spcPct val="100000"/>
              </a:lnSpc>
              <a:spcBef>
                <a:spcPts val="720"/>
              </a:spcBef>
              <a:buNone/>
            </a:pPr>
            <a:endParaRPr b="0" lang="el-GR" sz="36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Άλλοτε: χρήση </a:t>
            </a:r>
            <a:r>
              <a:rPr b="0" lang="el-GR" sz="2800" spc="-1" strike="noStrike" u="sng">
                <a:solidFill>
                  <a:schemeClr val="accent4">
                    <a:lumMod val="50000"/>
                  </a:schemeClr>
                </a:solidFill>
                <a:uFillTx/>
                <a:latin typeface="Calibri"/>
              </a:rPr>
              <a:t>φυσικών ορίων</a:t>
            </a:r>
            <a:endParaRPr b="0" lang="el-GR" sz="2800" spc="-1" strike="noStrike">
              <a:solidFill>
                <a:schemeClr val="accent4">
                  <a:lumMod val="50000"/>
                </a:schemeClr>
              </a:solidFill>
              <a:latin typeface="Calibri"/>
            </a:endParaRPr>
          </a:p>
          <a:p>
            <a:pPr indent="0">
              <a:lnSpc>
                <a:spcPct val="100000"/>
              </a:lnSpc>
              <a:spcBef>
                <a:spcPts val="561"/>
              </a:spcBef>
              <a:buNone/>
            </a:pP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Σήμερα: χρήση </a:t>
            </a:r>
            <a:r>
              <a:rPr b="0" lang="el-GR" sz="2800" spc="-1" strike="noStrike" u="sng">
                <a:solidFill>
                  <a:schemeClr val="accent4">
                    <a:lumMod val="50000"/>
                  </a:schemeClr>
                </a:solidFill>
                <a:uFillTx/>
                <a:latin typeface="Calibri"/>
              </a:rPr>
              <a:t>συμβατικών ορίων </a:t>
            </a:r>
            <a:r>
              <a:rPr b="0" lang="el-GR" sz="2800" spc="-1" strike="noStrike">
                <a:solidFill>
                  <a:schemeClr val="accent4">
                    <a:lumMod val="50000"/>
                  </a:schemeClr>
                </a:solidFill>
                <a:latin typeface="Calibri"/>
              </a:rPr>
              <a:t>(σύνορα)</a:t>
            </a:r>
            <a:endParaRPr b="0" lang="el-GR" sz="28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6B0CF093-AEB9-47CC-9044-048E27698939}"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rmAutofit/>
          </a:bodyPr>
          <a:p>
            <a:pPr indent="0" algn="ctr">
              <a:lnSpc>
                <a:spcPct val="100000"/>
              </a:lnSpc>
              <a:buNone/>
            </a:pPr>
            <a:r>
              <a:rPr b="1" lang="el-GR" sz="4400" spc="-1" strike="noStrike">
                <a:solidFill>
                  <a:schemeClr val="accent4">
                    <a:lumMod val="50000"/>
                  </a:schemeClr>
                </a:solidFill>
                <a:latin typeface="Calibri"/>
              </a:rPr>
              <a:t>Φυσικά όρια</a:t>
            </a:r>
            <a:endParaRPr b="0" lang="el-GR" sz="4400" spc="-1" strike="noStrike">
              <a:solidFill>
                <a:srgbClr val="ffffff"/>
              </a:solidFill>
              <a:latin typeface="Calibri"/>
            </a:endParaRPr>
          </a:p>
        </p:txBody>
      </p:sp>
      <p:sp>
        <p:nvSpPr>
          <p:cNvPr id="138" name="PlaceHolder 2"/>
          <p:cNvSpPr>
            <a:spLocks noGrp="1"/>
          </p:cNvSpPr>
          <p:nvPr>
            <p:ph/>
          </p:nvPr>
        </p:nvSpPr>
        <p:spPr>
          <a:xfrm>
            <a:off x="457200" y="1600200"/>
            <a:ext cx="8229240" cy="4525560"/>
          </a:xfrm>
          <a:prstGeom prst="rect">
            <a:avLst/>
          </a:prstGeom>
          <a:noFill/>
          <a:ln w="0">
            <a:noFill/>
          </a:ln>
        </p:spPr>
        <p:txBody>
          <a:bodyPr anchor="t">
            <a:normAutofit fontScale="70000"/>
          </a:bodyPr>
          <a:p>
            <a:pPr indent="0">
              <a:lnSpc>
                <a:spcPct val="100000"/>
              </a:lnSpc>
              <a:spcBef>
                <a:spcPts val="641"/>
              </a:spcBef>
              <a:buNone/>
              <a:tabLst>
                <a:tab algn="l" pos="0"/>
              </a:tabLst>
            </a:pPr>
            <a:endParaRPr b="0" lang="el-GR" sz="3200" spc="-1" strike="noStrike">
              <a:solidFill>
                <a:schemeClr val="accent4">
                  <a:lumMod val="50000"/>
                </a:schemeClr>
              </a:solidFill>
              <a:latin typeface="Calibri"/>
            </a:endParaRPr>
          </a:p>
          <a:p>
            <a:pPr indent="0">
              <a:lnSpc>
                <a:spcPct val="100000"/>
              </a:lnSpc>
              <a:spcBef>
                <a:spcPts val="641"/>
              </a:spcBef>
              <a:buNone/>
              <a:tabLst>
                <a:tab algn="l" pos="0"/>
              </a:tabLst>
            </a:pPr>
            <a:r>
              <a:rPr b="0" lang="el-GR" sz="3200" spc="-1" strike="noStrike">
                <a:solidFill>
                  <a:schemeClr val="accent4">
                    <a:lumMod val="50000"/>
                  </a:schemeClr>
                </a:solidFill>
                <a:latin typeface="Calibri"/>
              </a:rPr>
              <a:t>❖ </a:t>
            </a:r>
            <a:r>
              <a:rPr b="0" lang="el-GR" sz="3200" spc="-1" strike="noStrike" u="sng">
                <a:solidFill>
                  <a:schemeClr val="accent4">
                    <a:lumMod val="50000"/>
                  </a:schemeClr>
                </a:solidFill>
                <a:uFillTx/>
                <a:latin typeface="Calibri"/>
              </a:rPr>
              <a:t>Όρη, οροσειρές</a:t>
            </a:r>
            <a:r>
              <a:rPr b="0" lang="el-GR" sz="3200" spc="-1" strike="noStrike">
                <a:solidFill>
                  <a:schemeClr val="accent4">
                    <a:lumMod val="50000"/>
                  </a:schemeClr>
                </a:solidFill>
                <a:latin typeface="Calibri"/>
              </a:rPr>
              <a:t>: (Όρος Ροδόπη: μεταξύ Ελλάδας και Βουλγαρίας, Πυρηναία: μεταξύ Γαλλίας και Ισπανίας</a:t>
            </a:r>
            <a:endParaRPr b="0" lang="el-GR" sz="3200" spc="-1" strike="noStrike">
              <a:solidFill>
                <a:schemeClr val="accent4">
                  <a:lumMod val="50000"/>
                </a:schemeClr>
              </a:solidFill>
              <a:latin typeface="Calibri"/>
            </a:endParaRPr>
          </a:p>
          <a:p>
            <a:pPr indent="0">
              <a:lnSpc>
                <a:spcPct val="100000"/>
              </a:lnSpc>
              <a:spcBef>
                <a:spcPts val="641"/>
              </a:spcBef>
              <a:buNone/>
              <a:tabLst>
                <a:tab algn="l" pos="0"/>
              </a:tabLst>
            </a:pPr>
            <a:r>
              <a:rPr b="0" lang="el-GR" sz="3200" spc="-1" strike="noStrike">
                <a:solidFill>
                  <a:schemeClr val="accent4">
                    <a:lumMod val="50000"/>
                  </a:schemeClr>
                </a:solidFill>
                <a:latin typeface="Calibri"/>
              </a:rPr>
              <a:t>❖</a:t>
            </a:r>
            <a:r>
              <a:rPr b="0" lang="el-GR" sz="3200" spc="-1" strike="noStrike" u="sng">
                <a:solidFill>
                  <a:schemeClr val="accent4">
                    <a:lumMod val="50000"/>
                  </a:schemeClr>
                </a:solidFill>
                <a:uFillTx/>
                <a:latin typeface="Calibri"/>
              </a:rPr>
              <a:t>Έρημοι</a:t>
            </a:r>
            <a:r>
              <a:rPr b="0" lang="el-GR" sz="3200" spc="-1" strike="noStrike">
                <a:solidFill>
                  <a:schemeClr val="accent4">
                    <a:lumMod val="50000"/>
                  </a:schemeClr>
                </a:solidFill>
                <a:latin typeface="Calibri"/>
              </a:rPr>
              <a:t>: (Σαχάρα: όριο μεταξύ χωρών της Β. Αφρικής και των υποσαχάριων κρατών)</a:t>
            </a:r>
            <a:endParaRPr b="0" lang="el-GR" sz="3200" spc="-1" strike="noStrike">
              <a:solidFill>
                <a:schemeClr val="accent4">
                  <a:lumMod val="50000"/>
                </a:schemeClr>
              </a:solidFill>
              <a:latin typeface="Calibri"/>
            </a:endParaRPr>
          </a:p>
          <a:p>
            <a:pPr indent="0">
              <a:lnSpc>
                <a:spcPct val="100000"/>
              </a:lnSpc>
              <a:spcBef>
                <a:spcPts val="641"/>
              </a:spcBef>
              <a:buNone/>
              <a:tabLst>
                <a:tab algn="l" pos="0"/>
              </a:tabLst>
            </a:pPr>
            <a:r>
              <a:rPr b="0" lang="el-GR" sz="3200" spc="-1" strike="noStrike">
                <a:solidFill>
                  <a:schemeClr val="accent4">
                    <a:lumMod val="50000"/>
                  </a:schemeClr>
                </a:solidFill>
                <a:latin typeface="Calibri"/>
              </a:rPr>
              <a:t>❖</a:t>
            </a:r>
            <a:r>
              <a:rPr b="0" lang="el-GR" sz="3200" spc="-1" strike="noStrike" u="sng">
                <a:solidFill>
                  <a:schemeClr val="accent4">
                    <a:lumMod val="50000"/>
                  </a:schemeClr>
                </a:solidFill>
                <a:uFillTx/>
                <a:latin typeface="Calibri"/>
              </a:rPr>
              <a:t>Ποταμοί</a:t>
            </a:r>
            <a:r>
              <a:rPr b="0" lang="el-GR" sz="3200" spc="-1" strike="noStrike">
                <a:solidFill>
                  <a:schemeClr val="accent4">
                    <a:lumMod val="50000"/>
                  </a:schemeClr>
                </a:solidFill>
                <a:latin typeface="Calibri"/>
              </a:rPr>
              <a:t>: (Έβρος: φυσικό όριο μεταξύ Ελλάδας και Τουρκίας, Ρήνος: όριο μεταξύ Γερμανίας και Γαλλίας, Δούναβης)</a:t>
            </a:r>
            <a:endParaRPr b="0" lang="el-GR" sz="3200" spc="-1" strike="noStrike">
              <a:solidFill>
                <a:schemeClr val="accent4">
                  <a:lumMod val="50000"/>
                </a:schemeClr>
              </a:solidFill>
              <a:latin typeface="Calibri"/>
            </a:endParaRPr>
          </a:p>
          <a:p>
            <a:pPr indent="0">
              <a:lnSpc>
                <a:spcPct val="100000"/>
              </a:lnSpc>
              <a:spcBef>
                <a:spcPts val="641"/>
              </a:spcBef>
              <a:buNone/>
              <a:tabLst>
                <a:tab algn="l" pos="0"/>
              </a:tabLst>
            </a:pPr>
            <a:r>
              <a:rPr b="0" lang="el-GR" sz="3200" spc="-1" strike="noStrike">
                <a:solidFill>
                  <a:schemeClr val="accent4">
                    <a:lumMod val="50000"/>
                  </a:schemeClr>
                </a:solidFill>
                <a:latin typeface="Calibri"/>
              </a:rPr>
              <a:t>❖ </a:t>
            </a:r>
            <a:r>
              <a:rPr b="0" lang="el-GR" sz="3200" spc="-1" strike="noStrike" u="sng">
                <a:solidFill>
                  <a:schemeClr val="accent4">
                    <a:lumMod val="50000"/>
                  </a:schemeClr>
                </a:solidFill>
                <a:uFillTx/>
                <a:latin typeface="Calibri"/>
              </a:rPr>
              <a:t>Λίμνες</a:t>
            </a:r>
            <a:r>
              <a:rPr b="0" lang="el-GR" sz="3200" spc="-1" strike="noStrike">
                <a:solidFill>
                  <a:schemeClr val="accent4">
                    <a:lumMod val="50000"/>
                  </a:schemeClr>
                </a:solidFill>
                <a:latin typeface="Calibri"/>
              </a:rPr>
              <a:t>: (Λίμνη Λε Μαν: φυσικό όριο μεταξύ Γαλλίας και Ελβετίας, Πρέσπες: φυσικό όριο μεταξύ Ελλάδας, Αλβανίας και Βόρειας Μακεδονίας)</a:t>
            </a:r>
            <a:endParaRPr b="0" lang="el-GR" sz="3200" spc="-1" strike="noStrike">
              <a:solidFill>
                <a:schemeClr val="accent4">
                  <a:lumMod val="50000"/>
                </a:schemeClr>
              </a:solidFill>
              <a:latin typeface="Calibri"/>
            </a:endParaRPr>
          </a:p>
          <a:p>
            <a:pPr indent="0">
              <a:lnSpc>
                <a:spcPct val="100000"/>
              </a:lnSpc>
              <a:spcBef>
                <a:spcPts val="641"/>
              </a:spcBef>
              <a:buNone/>
              <a:tabLst>
                <a:tab algn="l" pos="0"/>
              </a:tabLst>
            </a:pPr>
            <a:r>
              <a:rPr b="0" lang="el-GR" sz="3200" spc="-1" strike="noStrike">
                <a:solidFill>
                  <a:schemeClr val="accent4">
                    <a:lumMod val="50000"/>
                  </a:schemeClr>
                </a:solidFill>
                <a:latin typeface="Calibri"/>
              </a:rPr>
              <a:t>❖ </a:t>
            </a:r>
            <a:r>
              <a:rPr b="0" lang="el-GR" sz="3200" spc="-1" strike="noStrike" u="sng">
                <a:solidFill>
                  <a:schemeClr val="accent4">
                    <a:lumMod val="50000"/>
                  </a:schemeClr>
                </a:solidFill>
                <a:uFillTx/>
                <a:latin typeface="Calibri"/>
              </a:rPr>
              <a:t>Θάλασσες</a:t>
            </a:r>
            <a:r>
              <a:rPr b="0" lang="el-GR" sz="3200" spc="-1" strike="noStrike">
                <a:solidFill>
                  <a:schemeClr val="accent4">
                    <a:lumMod val="50000"/>
                  </a:schemeClr>
                </a:solidFill>
                <a:latin typeface="Calibri"/>
              </a:rPr>
              <a:t>: (π.χ. Αιγαίο: μεταξύ Ελλάδας και Τουρκίας, Μάγχη: μεταξύ Γαλλίας και Ηνωμένου Βασιλείου</a:t>
            </a:r>
            <a:endParaRPr b="0" lang="el-GR" sz="3200" spc="-1" strike="noStrike">
              <a:solidFill>
                <a:schemeClr val="accent4">
                  <a:lumMod val="50000"/>
                </a:schemeClr>
              </a:solidFill>
              <a:latin typeface="Calibri"/>
            </a:endParaRPr>
          </a:p>
          <a:p>
            <a:pPr indent="0">
              <a:lnSpc>
                <a:spcPct val="100000"/>
              </a:lnSpc>
              <a:spcBef>
                <a:spcPts val="641"/>
              </a:spcBef>
              <a:buNone/>
              <a:tabLst>
                <a:tab algn="l" pos="0"/>
              </a:tabLst>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F9071084-813E-4C18-9DA5-E7FA8835DCF2}"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9240" cy="1142640"/>
          </a:xfrm>
          <a:prstGeom prst="rect">
            <a:avLst/>
          </a:prstGeom>
          <a:solidFill>
            <a:srgbClr val="ffffff"/>
          </a:solidFill>
          <a:ln w="12600">
            <a:solidFill>
              <a:srgbClr val="c00000"/>
            </a:solidFill>
            <a:round/>
          </a:ln>
        </p:spPr>
        <p:txBody>
          <a:bodyPr anchor="ctr">
            <a:noAutofit/>
          </a:bodyPr>
          <a:p>
            <a:pPr indent="0">
              <a:buNone/>
            </a:pPr>
            <a:endParaRPr b="1" lang="el-GR" sz="4400" spc="-1" strike="noStrike">
              <a:solidFill>
                <a:schemeClr val="accent4">
                  <a:lumMod val="50000"/>
                </a:schemeClr>
              </a:solidFill>
              <a:latin typeface="Calibri"/>
            </a:endParaRPr>
          </a:p>
        </p:txBody>
      </p:sp>
      <p:sp>
        <p:nvSpPr>
          <p:cNvPr id="140" name="PlaceHolder 2"/>
          <p:cNvSpPr>
            <a:spLocks noGrp="1"/>
          </p:cNvSpPr>
          <p:nvPr>
            <p:ph/>
          </p:nvPr>
        </p:nvSpPr>
        <p:spPr>
          <a:xfrm>
            <a:off x="457200" y="1600200"/>
            <a:ext cx="8229240" cy="4525560"/>
          </a:xfrm>
          <a:prstGeom prst="rect">
            <a:avLst/>
          </a:prstGeom>
          <a:noFill/>
          <a:ln w="0">
            <a:noFill/>
          </a:ln>
        </p:spPr>
        <p:txBody>
          <a:bodyPr anchor="t">
            <a:normAutofit fontScale="86000"/>
          </a:bodyPr>
          <a:p>
            <a:pPr marL="343080" indent="-343080">
              <a:lnSpc>
                <a:spcPct val="100000"/>
              </a:lnSpc>
              <a:spcBef>
                <a:spcPts val="641"/>
              </a:spcBef>
              <a:buClr>
                <a:srgbClr val="403152"/>
              </a:buClr>
              <a:buFont typeface="Arial"/>
              <a:buChar char="•"/>
            </a:pPr>
            <a:r>
              <a:rPr b="1" lang="el-GR" sz="3200" spc="-1" strike="noStrike">
                <a:solidFill>
                  <a:schemeClr val="accent4">
                    <a:lumMod val="50000"/>
                  </a:schemeClr>
                </a:solidFill>
                <a:latin typeface="Calibri"/>
              </a:rPr>
              <a:t>Σήμερα</a:t>
            </a:r>
            <a:r>
              <a:rPr b="0" lang="el-GR" sz="3200" spc="-1" strike="noStrike">
                <a:solidFill>
                  <a:schemeClr val="accent4">
                    <a:lumMod val="50000"/>
                  </a:schemeClr>
                </a:solidFill>
                <a:latin typeface="Calibri"/>
              </a:rPr>
              <a:t>: </a:t>
            </a:r>
            <a:r>
              <a:rPr b="0" lang="el-GR" sz="3200" spc="-1" strike="noStrike" u="sng">
                <a:solidFill>
                  <a:schemeClr val="accent4">
                    <a:lumMod val="50000"/>
                  </a:schemeClr>
                </a:solidFill>
                <a:uFillTx/>
                <a:latin typeface="Calibri"/>
              </a:rPr>
              <a:t>συμβατικά σύνορα</a:t>
            </a:r>
            <a:r>
              <a:rPr b="0" lang="el-GR" sz="3200" spc="-1" strike="noStrike">
                <a:solidFill>
                  <a:schemeClr val="accent4">
                    <a:lumMod val="50000"/>
                  </a:schemeClr>
                </a:solidFill>
                <a:latin typeface="Calibri"/>
              </a:rPr>
              <a:t>:</a:t>
            </a:r>
            <a:endParaRPr b="0" lang="el-GR" sz="32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Νοητή γραμμή, προκύπτει από διεθνή σύμβαση</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Σύνορα: οριοθέτηση της επικράτειας, του πλαισίου άσκησης των αρμοδιοτήτων του κράτους</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Σύνορα: κανόνας του σεβασμού της εδαφικής ακεραιότητας </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Η ύπαρξη συνόρων συνέβαλε στην εμπέδωση της έννοιας του Έθνους</a:t>
            </a:r>
            <a:endParaRPr b="0" lang="el-GR" sz="2800" spc="-1" strike="noStrike">
              <a:solidFill>
                <a:schemeClr val="accent4">
                  <a:lumMod val="50000"/>
                </a:schemeClr>
              </a:solidFill>
              <a:latin typeface="Calibri"/>
            </a:endParaRPr>
          </a:p>
          <a:p>
            <a:pPr lvl="1" marL="743040" indent="-285840">
              <a:lnSpc>
                <a:spcPct val="100000"/>
              </a:lnSpc>
              <a:spcBef>
                <a:spcPts val="561"/>
              </a:spcBef>
              <a:buClr>
                <a:srgbClr val="403152"/>
              </a:buClr>
              <a:buFont typeface="Arial"/>
              <a:buChar char="–"/>
            </a:pPr>
            <a:r>
              <a:rPr b="0" lang="el-GR" sz="2800" spc="-1" strike="noStrike">
                <a:solidFill>
                  <a:schemeClr val="accent4">
                    <a:lumMod val="50000"/>
                  </a:schemeClr>
                </a:solidFill>
                <a:latin typeface="Calibri"/>
              </a:rPr>
              <a:t>Από νομική άποψη η έκταση ενός κράτους δεν επηρεάζει την υπόστασή του. Π.χ. Στη Γενική Συνέλευση του ΟΗΕ κάθε κράτος διαθέτει μία μόνο ψήφο</a:t>
            </a:r>
            <a:endParaRPr b="0" lang="el-GR" sz="2800" spc="-1" strike="noStrike">
              <a:solidFill>
                <a:schemeClr val="accent4">
                  <a:lumMod val="50000"/>
                </a:schemeClr>
              </a:solidFill>
              <a:latin typeface="Calibri"/>
            </a:endParaRPr>
          </a:p>
          <a:p>
            <a:pPr indent="0">
              <a:lnSpc>
                <a:spcPct val="100000"/>
              </a:lnSpc>
              <a:spcBef>
                <a:spcPts val="641"/>
              </a:spcBef>
              <a:buNone/>
            </a:pPr>
            <a:endParaRPr b="0" lang="el-GR" sz="3200" spc="-1" strike="noStrike">
              <a:solidFill>
                <a:schemeClr val="accent4">
                  <a:lumMod val="50000"/>
                </a:schemeClr>
              </a:solidFill>
              <a:latin typeface="Calibri"/>
            </a:endParaRPr>
          </a:p>
        </p:txBody>
      </p:sp>
      <p:sp>
        <p:nvSpPr>
          <p:cNvPr id="4" name="PlaceHolder 3"/>
          <p:cNvSpPr>
            <a:spLocks noGrp="1"/>
          </p:cNvSpPr>
          <p:nvPr>
            <p:ph type="sldNum" idx="6"/>
          </p:nvPr>
        </p:nvSpPr>
        <p:spPr/>
        <p:txBody>
          <a:bodyPr/>
          <a:p>
            <a:fld id="{CB4447D1-D55D-4D7B-82E9-A64E58D02DBB}"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2132</TotalTime>
  <Application>LibreOffice/7.4.2.3$Windows_X86_64 LibreOffice_project/382eef1f22670f7f4118c8c2dd222ec7ad009daf</Application>
  <AppVersion>15.0000</AppVersion>
  <Words>2290</Words>
  <Paragraphs>270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2020-09-11T13:53:43Z</dcterms:created>
  <dc:creator>Michel Politis</dc:creator>
  <dc:description/>
  <dc:language>el-GR</dc:language>
  <cp:lastModifiedBy/>
  <dcterms:modified xsi:type="dcterms:W3CDTF">2022-10-24T09:33:24Z</dcterms:modified>
  <cp:revision>99</cp:revision>
  <dc:subject/>
  <dc:title>Εισαγωγή στην Πολιτική Επιστήμη</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Προβολή στην οθόνη (4:3)</vt:lpwstr>
  </property>
  <property fmtid="{D5CDD505-2E9C-101B-9397-08002B2CF9AE}" pid="3" name="Slides">
    <vt:i4>41</vt:i4>
  </property>
</Properties>
</file>