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7" r:id="rId12"/>
    <p:sldId id="266" r:id="rId13"/>
    <p:sldId id="272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l-GR" dirty="0" smtClean="0">
                <a:latin typeface="Constantia" pitchFamily="18" charset="0"/>
              </a:rPr>
              <a:t>ΣΩΤΗΡΗΣ ΣΤ. ΛΙΒΑΣ</a:t>
            </a:r>
            <a:endParaRPr lang="el-GR" dirty="0">
              <a:latin typeface="Constant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 smtClean="0">
                <a:latin typeface="Constantia" pitchFamily="18" charset="0"/>
              </a:rPr>
              <a:t>ΕΦΑΡΜΟΓΕΣ ΑΝΑΛΥΣΗΣ ΠΟΛΙΤΙΚΟΥ ΛΟΓΟΥ</a:t>
            </a:r>
            <a:endParaRPr lang="el-GR" sz="400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8566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828800"/>
            <a:ext cx="38862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839686"/>
            <a:ext cx="35052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5641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Discourse – Critical discourse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latin typeface="Constantia" pitchFamily="18" charset="0"/>
              </a:rPr>
              <a:t>To</a:t>
            </a:r>
            <a:r>
              <a:rPr lang="el-GR" dirty="0" smtClean="0">
                <a:latin typeface="Constantia" pitchFamily="18" charset="0"/>
              </a:rPr>
              <a:t> στοιχείο του </a:t>
            </a:r>
            <a:r>
              <a:rPr lang="en-US" dirty="0" smtClean="0">
                <a:latin typeface="Constantia" pitchFamily="18" charset="0"/>
              </a:rPr>
              <a:t>“critical” (geopolitics – discourse)</a:t>
            </a:r>
          </a:p>
          <a:p>
            <a:pPr algn="just"/>
            <a:r>
              <a:rPr lang="en-US" dirty="0" smtClean="0">
                <a:latin typeface="Constantia" pitchFamily="18" charset="0"/>
              </a:rPr>
              <a:t>Discourse analysis</a:t>
            </a:r>
          </a:p>
          <a:p>
            <a:pPr algn="just"/>
            <a:r>
              <a:rPr lang="el-GR" dirty="0" smtClean="0">
                <a:latin typeface="Constantia" pitchFamily="18" charset="0"/>
              </a:rPr>
              <a:t>Η κριτική ανάγνωση των ειδήσεων: τι υπάρχει και τι εξαφανίζεται (π.χ. η επίθεση στη Λυών)</a:t>
            </a:r>
            <a:endParaRPr lang="el-GR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404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CRITICAL DISCOURSE ANALYSIS</a:t>
            </a:r>
            <a:endParaRPr lang="el-G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7721486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87878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 algn="just">
              <a:buNone/>
            </a:pPr>
            <a:r>
              <a:rPr lang="el-GR" dirty="0" smtClean="0">
                <a:latin typeface="Constantia" pitchFamily="18" charset="0"/>
              </a:rPr>
              <a:t>Προσοχή στους όρους που εμφανίζονται ξαφνικά και εμπεδώνονται (καθώς και στην ιστορικότητά τους): μεταναστευτικές ροές, ευρωπαϊκός τρόπος ζωής, κοινωνική </a:t>
            </a:r>
            <a:r>
              <a:rPr lang="el-GR" smtClean="0">
                <a:latin typeface="Constantia" pitchFamily="18" charset="0"/>
              </a:rPr>
              <a:t>απόσταση,ριζοσπαστικοποίηση</a:t>
            </a:r>
            <a:r>
              <a:rPr lang="el-GR" dirty="0" smtClean="0">
                <a:latin typeface="Constantia" pitchFamily="18" charset="0"/>
              </a:rPr>
              <a:t>, ισλαμοφοβία, ομοφοβία, πολιτική ορθότητα, λόγος του μίσους.</a:t>
            </a:r>
          </a:p>
          <a:p>
            <a:pPr marL="118872" indent="0" algn="just">
              <a:buNone/>
            </a:pPr>
            <a:endParaRPr lang="el-GR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780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ΠΛΑΝΟ ΜΑΘΗΜΑΤΩΝ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εξέλιξη του ισλαμιστικού λόγου</a:t>
            </a:r>
          </a:p>
          <a:p>
            <a:r>
              <a:rPr lang="el-GR" dirty="0" smtClean="0"/>
              <a:t>Το </a:t>
            </a:r>
            <a:r>
              <a:rPr lang="en-US" dirty="0" smtClean="0"/>
              <a:t>hate speech</a:t>
            </a:r>
            <a:r>
              <a:rPr lang="el-GR" dirty="0" smtClean="0"/>
              <a:t> ως δομικό στοιχείο του λόγου του Ερντογάν</a:t>
            </a:r>
          </a:p>
          <a:p>
            <a:r>
              <a:rPr lang="el-GR" dirty="0" smtClean="0"/>
              <a:t>Ο λόγος της γενοκτονίας</a:t>
            </a:r>
          </a:p>
          <a:p>
            <a:r>
              <a:rPr lang="el-GR" dirty="0" smtClean="0"/>
              <a:t>Ισλαμοφοβία και αντισημιτισμός</a:t>
            </a:r>
          </a:p>
          <a:p>
            <a:r>
              <a:rPr lang="el-GR" dirty="0" smtClean="0"/>
              <a:t>Πολιτική ορθότητα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07561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ΘΕΜΑΤΙΚΕΣ ΕΡΓΑΣΙΩΝ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>
                <a:latin typeface="Constantia" pitchFamily="18" charset="0"/>
              </a:rPr>
              <a:t>Πολιτική, βία και λόγος</a:t>
            </a:r>
          </a:p>
          <a:p>
            <a:pPr algn="just"/>
            <a:r>
              <a:rPr lang="el-GR" dirty="0" smtClean="0">
                <a:latin typeface="Constantia" pitchFamily="18" charset="0"/>
              </a:rPr>
              <a:t>Αναπαραστάσεις και απεικονίσεις (</a:t>
            </a:r>
            <a:r>
              <a:rPr lang="en-US" dirty="0" err="1" smtClean="0">
                <a:latin typeface="Constantia" pitchFamily="18" charset="0"/>
              </a:rPr>
              <a:t>Imagology</a:t>
            </a:r>
            <a:r>
              <a:rPr lang="en-US" dirty="0" smtClean="0">
                <a:latin typeface="Constantia" pitchFamily="18" charset="0"/>
              </a:rPr>
              <a:t>)</a:t>
            </a:r>
            <a:r>
              <a:rPr lang="el-GR" dirty="0" smtClean="0">
                <a:latin typeface="Constantia" pitchFamily="18" charset="0"/>
              </a:rPr>
              <a:t>: δείκτες, χώρες, </a:t>
            </a:r>
            <a:r>
              <a:rPr lang="el-GR" smtClean="0">
                <a:latin typeface="Constantia" pitchFamily="18" charset="0"/>
              </a:rPr>
              <a:t>εξωτερική πολιτική</a:t>
            </a:r>
            <a:endParaRPr lang="el-GR" dirty="0" smtClean="0">
              <a:latin typeface="Constantia" pitchFamily="18" charset="0"/>
            </a:endParaRPr>
          </a:p>
          <a:p>
            <a:pPr algn="just"/>
            <a:r>
              <a:rPr lang="el-GR" dirty="0" smtClean="0">
                <a:latin typeface="Constantia" pitchFamily="18" charset="0"/>
              </a:rPr>
              <a:t>Επικοινωνία κοινωνικών μηνυμάτων</a:t>
            </a:r>
          </a:p>
          <a:p>
            <a:pPr algn="just"/>
            <a:r>
              <a:rPr lang="el-GR" dirty="0" smtClean="0">
                <a:latin typeface="Constantia" pitchFamily="18" charset="0"/>
              </a:rPr>
              <a:t>Τρομοκρατία, εξτρεμισμός και λόγος</a:t>
            </a:r>
          </a:p>
          <a:p>
            <a:pPr algn="just"/>
            <a:r>
              <a:rPr lang="el-GR" dirty="0" smtClean="0">
                <a:latin typeface="Constantia" pitchFamily="18" charset="0"/>
              </a:rPr>
              <a:t>Η εξέλιξη του ακροδεξιού λόγου</a:t>
            </a:r>
            <a:endParaRPr lang="el-GR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9219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Πιθανά θέματα εργασιών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l-GR" sz="2800" dirty="0" smtClean="0">
                <a:latin typeface="Constantia" pitchFamily="18" charset="0"/>
              </a:rPr>
              <a:t>Μειονότητες στον ελληνικό ή/και διεθνή κινηματογράφο, τηλεόραση, ΜΜΕ, λογοτεχνία (Εβραίοι, </a:t>
            </a:r>
            <a:r>
              <a:rPr lang="el-GR" sz="2800" dirty="0" err="1" smtClean="0">
                <a:latin typeface="Constantia" pitchFamily="18" charset="0"/>
              </a:rPr>
              <a:t>Ρομά</a:t>
            </a:r>
            <a:r>
              <a:rPr lang="el-GR" sz="2800" dirty="0" smtClean="0">
                <a:latin typeface="Constantia" pitchFamily="18" charset="0"/>
              </a:rPr>
              <a:t>, ομοφυλόφιλοι, </a:t>
            </a:r>
            <a:r>
              <a:rPr lang="el-GR" sz="2800" dirty="0" err="1" smtClean="0">
                <a:latin typeface="Constantia" pitchFamily="18" charset="0"/>
              </a:rPr>
              <a:t>διεμφυλικοί</a:t>
            </a:r>
            <a:r>
              <a:rPr lang="el-GR" sz="2800" dirty="0" smtClean="0">
                <a:latin typeface="Constantia" pitchFamily="18" charset="0"/>
              </a:rPr>
              <a:t>, ξένοι, Καθολικοί): σε περιόδους ακμής και πίεσης</a:t>
            </a:r>
          </a:p>
          <a:p>
            <a:pPr algn="just"/>
            <a:r>
              <a:rPr lang="el-GR" sz="2800" dirty="0" smtClean="0">
                <a:latin typeface="Constantia" pitchFamily="18" charset="0"/>
              </a:rPr>
              <a:t>Απεικόνιση συγκεκριμένων </a:t>
            </a:r>
            <a:r>
              <a:rPr lang="el-GR" sz="2800" dirty="0">
                <a:latin typeface="Constantia" pitchFamily="18" charset="0"/>
              </a:rPr>
              <a:t>χωρών/εθνών στον </a:t>
            </a:r>
            <a:r>
              <a:rPr lang="el-GR" sz="3000" dirty="0">
                <a:latin typeface="Constantia" pitchFamily="18" charset="0"/>
              </a:rPr>
              <a:t>ελληνικό ή/και διεθνή κινηματογράφο, τηλεόραση, ΜΜΕ, </a:t>
            </a:r>
            <a:r>
              <a:rPr lang="el-GR" sz="3000" dirty="0" smtClean="0">
                <a:latin typeface="Constantia" pitchFamily="18" charset="0"/>
              </a:rPr>
              <a:t>λογοτεχνία</a:t>
            </a:r>
          </a:p>
          <a:p>
            <a:pPr algn="just"/>
            <a:r>
              <a:rPr lang="el-GR" sz="3000" dirty="0" smtClean="0">
                <a:latin typeface="Constantia" pitchFamily="18" charset="0"/>
              </a:rPr>
              <a:t>Απεικόνιση της Ελλάδας/των Ελλήνων στα ευρωπαϊκά/διεθνή ΜΜΕ, ταινίες, σειρές μετά την οικονομική κρίση</a:t>
            </a:r>
          </a:p>
          <a:p>
            <a:pPr algn="just"/>
            <a:r>
              <a:rPr lang="el-GR" sz="3000" dirty="0" smtClean="0">
                <a:latin typeface="Constantia" pitchFamily="18" charset="0"/>
              </a:rPr>
              <a:t>Συστήματα πρόβλεψης ριζοσπαστικοποίησης</a:t>
            </a:r>
          </a:p>
          <a:p>
            <a:pPr algn="just"/>
            <a:r>
              <a:rPr lang="el-GR" sz="3000" dirty="0" smtClean="0">
                <a:latin typeface="Constantia" pitchFamily="18" charset="0"/>
              </a:rPr>
              <a:t>Ο λόγος της μετανάστευσης, ο λόγος της απειλής (Τουρκία)</a:t>
            </a:r>
          </a:p>
          <a:p>
            <a:r>
              <a:rPr lang="el-GR" sz="3000" dirty="0" smtClean="0">
                <a:latin typeface="Constantia" pitchFamily="18" charset="0"/>
              </a:rPr>
              <a:t>Ο </a:t>
            </a:r>
            <a:r>
              <a:rPr lang="el-GR" sz="3000" dirty="0" err="1" smtClean="0">
                <a:latin typeface="Constantia" pitchFamily="18" charset="0"/>
              </a:rPr>
              <a:t>συνωμοσιολογικός</a:t>
            </a:r>
            <a:r>
              <a:rPr lang="el-GR" sz="3000" dirty="0" smtClean="0">
                <a:latin typeface="Constantia" pitchFamily="18" charset="0"/>
              </a:rPr>
              <a:t> λόγος της καραντίνας</a:t>
            </a:r>
            <a:endParaRPr lang="el-GR" sz="300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171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l-GR" sz="2800" dirty="0" smtClean="0">
                <a:latin typeface="Constantia" pitchFamily="18" charset="0"/>
              </a:rPr>
              <a:t>Αντιμετώπιση του </a:t>
            </a:r>
            <a:r>
              <a:rPr lang="el-GR" sz="2800" dirty="0" err="1" smtClean="0">
                <a:latin typeface="Constantia" pitchFamily="18" charset="0"/>
              </a:rPr>
              <a:t>κορωνοϊού</a:t>
            </a:r>
            <a:r>
              <a:rPr lang="el-GR" sz="2800" dirty="0" smtClean="0">
                <a:latin typeface="Constantia" pitchFamily="18" charset="0"/>
              </a:rPr>
              <a:t>: κοινωνικά μηνύματα στην τηλεόραση</a:t>
            </a:r>
          </a:p>
          <a:p>
            <a:pPr algn="just"/>
            <a:r>
              <a:rPr lang="el-GR" sz="2800" dirty="0" smtClean="0">
                <a:latin typeface="Constantia" pitchFamily="18" charset="0"/>
              </a:rPr>
              <a:t>Ο λόγος του </a:t>
            </a:r>
            <a:r>
              <a:rPr lang="el-GR" sz="2800" dirty="0" err="1" smtClean="0">
                <a:latin typeface="Constantia" pitchFamily="18" charset="0"/>
              </a:rPr>
              <a:t>κορωνοϊού</a:t>
            </a:r>
            <a:r>
              <a:rPr lang="el-GR" sz="2800" dirty="0" smtClean="0">
                <a:latin typeface="Constantia" pitchFamily="18" charset="0"/>
              </a:rPr>
              <a:t> στην Ελλάδα, τη Γαλλία, το Ηνωμένο Βασίλειο, τις ΗΠΑ</a:t>
            </a:r>
          </a:p>
          <a:p>
            <a:pPr algn="just"/>
            <a:r>
              <a:rPr lang="el-GR" sz="2800" dirty="0" smtClean="0">
                <a:latin typeface="Constantia" pitchFamily="18" charset="0"/>
              </a:rPr>
              <a:t>Ο ιδεολογικός λόγος των κομμάτων μέσα από τα </a:t>
            </a:r>
            <a:r>
              <a:rPr lang="el-GR" sz="2800" dirty="0" err="1" smtClean="0">
                <a:latin typeface="Constantia" pitchFamily="18" charset="0"/>
              </a:rPr>
              <a:t>σάιτ</a:t>
            </a:r>
            <a:r>
              <a:rPr lang="el-GR" sz="2800" dirty="0" smtClean="0">
                <a:latin typeface="Constantia" pitchFamily="18" charset="0"/>
              </a:rPr>
              <a:t> τους</a:t>
            </a:r>
          </a:p>
          <a:p>
            <a:pPr algn="just"/>
            <a:r>
              <a:rPr lang="el-GR" sz="2800" dirty="0" smtClean="0">
                <a:latin typeface="Constantia" pitchFamily="18" charset="0"/>
              </a:rPr>
              <a:t>Ο ακροδεξιός λόγος: σύγκριση του ιδεολογικού λόγου συγκεκριμένων κομμάτων</a:t>
            </a:r>
          </a:p>
          <a:p>
            <a:pPr algn="just"/>
            <a:r>
              <a:rPr lang="el-GR" sz="2800" dirty="0" smtClean="0">
                <a:latin typeface="Constantia" pitchFamily="18" charset="0"/>
              </a:rPr>
              <a:t>Απεικόνιση Εκκλησίας σε ΜΜΕ, ταινίες, λογοτεχνία στην Ελλάδα …</a:t>
            </a:r>
          </a:p>
          <a:p>
            <a:pPr algn="just"/>
            <a:r>
              <a:rPr lang="el-GR" sz="2800" dirty="0" smtClean="0">
                <a:latin typeface="Constantia" pitchFamily="18" charset="0"/>
              </a:rPr>
              <a:t>Αντιμετώπιση του αντισημιτισμού στην Ευρώπη, την Ελλάδα …</a:t>
            </a:r>
          </a:p>
          <a:p>
            <a:pPr algn="just"/>
            <a:r>
              <a:rPr lang="el-GR" sz="2800" dirty="0" smtClean="0">
                <a:latin typeface="Constantia" pitchFamily="18" charset="0"/>
              </a:rPr>
              <a:t>Ομάδες συμφερόντων, ΜΚΟ, επιχειρήσεις, μη θρησκευτικές οργανώσεις (Μασονία</a:t>
            </a:r>
            <a:r>
              <a:rPr lang="el-GR" sz="2800" dirty="0" smtClean="0">
                <a:latin typeface="Constantia" pitchFamily="18" charset="0"/>
              </a:rPr>
              <a:t>)</a:t>
            </a:r>
            <a:r>
              <a:rPr lang="en-US" sz="2800" dirty="0" smtClean="0">
                <a:latin typeface="Constantia" pitchFamily="18" charset="0"/>
              </a:rPr>
              <a:t> </a:t>
            </a:r>
            <a:r>
              <a:rPr lang="el-GR" sz="2800" dirty="0" smtClean="0">
                <a:latin typeface="Constantia" pitchFamily="18" charset="0"/>
              </a:rPr>
              <a:t>(αναπαραστάσεις)</a:t>
            </a:r>
            <a:endParaRPr lang="el-GR" sz="280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155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latin typeface="Constantia" pitchFamily="18" charset="0"/>
              </a:rPr>
              <a:t>ΡΗΤΟΡΕΙΑ</a:t>
            </a:r>
            <a:endParaRPr lang="el-GR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l-GR" dirty="0" smtClean="0">
                <a:latin typeface="Constantia" pitchFamily="18" charset="0"/>
              </a:rPr>
              <a:t>Δικανικός Λόγος: η πιο καθαρή μορφή μονομαχίας στο μη αθλητικό πεδίο</a:t>
            </a:r>
          </a:p>
          <a:p>
            <a:pPr algn="just"/>
            <a:r>
              <a:rPr lang="el-GR" dirty="0" smtClean="0">
                <a:latin typeface="Constantia" pitchFamily="18" charset="0"/>
              </a:rPr>
              <a:t>Ισοκράτης: η εκπαίδευση συνδέεται άρρηκτα με την πολιτική δράση, που ταυτίζεται με την εν κοινωνία </a:t>
            </a:r>
            <a:r>
              <a:rPr lang="el-GR" dirty="0" err="1" smtClean="0">
                <a:latin typeface="Constantia" pitchFamily="18" charset="0"/>
              </a:rPr>
              <a:t>βιωτική</a:t>
            </a:r>
            <a:r>
              <a:rPr lang="el-GR" dirty="0" smtClean="0">
                <a:latin typeface="Constantia" pitchFamily="18" charset="0"/>
              </a:rPr>
              <a:t> διαδικασία</a:t>
            </a:r>
          </a:p>
          <a:p>
            <a:pPr algn="just"/>
            <a:r>
              <a:rPr lang="el-GR" dirty="0" smtClean="0">
                <a:latin typeface="Constantia" pitchFamily="18" charset="0"/>
              </a:rPr>
              <a:t>Αριστοτέλης: το αντικείμενο της ρητορείας δε είναι να πείσεις τον άλλο, αλλά να ανακαλύψεις τα κατάλληλα σε κάθε περίσταση μέσα για να πείσεις (το δεύτερο εμπεριέχει γνώση και μάθηση).</a:t>
            </a:r>
          </a:p>
          <a:p>
            <a:pPr marL="118872" indent="0">
              <a:buNone/>
            </a:pPr>
            <a:endParaRPr lang="el-GR" dirty="0" smtClean="0">
              <a:latin typeface="Constantia" pitchFamily="18" charset="0"/>
            </a:endParaRPr>
          </a:p>
          <a:p>
            <a:pPr marL="118872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21290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onstantia" pitchFamily="18" charset="0"/>
              </a:rPr>
              <a:t>Η ρητορική έπαιζε τον κύριο ρόλο στην εκπαίδευση στον ελληνικό και ρωμαϊκό κόσμο.</a:t>
            </a:r>
            <a:endParaRPr lang="el-GR" dirty="0">
              <a:latin typeface="Constantia" pitchFamily="18" charset="0"/>
            </a:endParaRPr>
          </a:p>
          <a:p>
            <a:r>
              <a:rPr lang="el-GR" dirty="0" smtClean="0">
                <a:latin typeface="Constantia" pitchFamily="18" charset="0"/>
              </a:rPr>
              <a:t>Ο Ισοκράτης (στον Νικοκλή και την </a:t>
            </a:r>
            <a:r>
              <a:rPr lang="el-GR" dirty="0" err="1" smtClean="0">
                <a:latin typeface="Constantia" pitchFamily="18" charset="0"/>
              </a:rPr>
              <a:t>Αντιδόση</a:t>
            </a:r>
            <a:r>
              <a:rPr lang="el-GR" dirty="0" smtClean="0">
                <a:latin typeface="Constantia" pitchFamily="18" charset="0"/>
              </a:rPr>
              <a:t>) βλέπει στον λόγο τη βάση του πολιτισμού.</a:t>
            </a:r>
          </a:p>
          <a:p>
            <a:r>
              <a:rPr lang="el-GR" dirty="0" err="1" smtClean="0">
                <a:latin typeface="Constantia" pitchFamily="18" charset="0"/>
              </a:rPr>
              <a:t>Κουιντιανός</a:t>
            </a:r>
            <a:r>
              <a:rPr lang="el-GR" dirty="0" smtClean="0">
                <a:latin typeface="Constantia" pitchFamily="18" charset="0"/>
              </a:rPr>
              <a:t>: η ρητορική είναι η </a:t>
            </a:r>
            <a:r>
              <a:rPr lang="en-US" dirty="0" err="1" smtClean="0">
                <a:latin typeface="Constantia" pitchFamily="18" charset="0"/>
              </a:rPr>
              <a:t>bene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dicendi</a:t>
            </a:r>
            <a:r>
              <a:rPr lang="en-US" dirty="0" smtClean="0">
                <a:latin typeface="Constantia" pitchFamily="18" charset="0"/>
              </a:rPr>
              <a:t> </a:t>
            </a:r>
            <a:r>
              <a:rPr lang="en-US" dirty="0" err="1" smtClean="0">
                <a:latin typeface="Constantia" pitchFamily="18" charset="0"/>
              </a:rPr>
              <a:t>scientia</a:t>
            </a:r>
            <a:r>
              <a:rPr lang="el-GR" dirty="0" smtClean="0">
                <a:latin typeface="Constantia" pitchFamily="18" charset="0"/>
              </a:rPr>
              <a:t> (επιστήμη ή τέχνη;)</a:t>
            </a:r>
          </a:p>
        </p:txBody>
      </p:sp>
    </p:spTree>
    <p:extLst>
      <p:ext uri="{BB962C8B-B14F-4D97-AF65-F5344CB8AC3E}">
        <p14:creationId xmlns:p14="http://schemas.microsoft.com/office/powerpoint/2010/main" val="4213253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ΤΑ 5 ΜΕΡΗ ΤΗΣ ΡΗΤΟΡΙΚΗΣ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err="1" smtClean="0"/>
              <a:t>Εύρεσις</a:t>
            </a:r>
            <a:r>
              <a:rPr lang="el-GR" dirty="0" smtClean="0"/>
              <a:t>: το αντικείμενο της ομιλίας (δεν πρέπει να το χάνουμε ποτέ από τον νου μας)</a:t>
            </a:r>
          </a:p>
          <a:p>
            <a:r>
              <a:rPr lang="el-GR" dirty="0" smtClean="0"/>
              <a:t>Τάξις: διάταξη του λόγου (το ένα οδηγεί στο άλλο αβίαστα)</a:t>
            </a:r>
          </a:p>
          <a:p>
            <a:r>
              <a:rPr lang="el-GR" dirty="0" smtClean="0"/>
              <a:t>Λέξις: ύφος (όλα μπορούν να έχουν τον ρόλο τους – απαιτούνται αλλαγές και αυξομειώσεις συναισθηματικής έντασης)</a:t>
            </a:r>
          </a:p>
          <a:p>
            <a:r>
              <a:rPr lang="el-GR" dirty="0" smtClean="0"/>
              <a:t>Μνήμη: μνημονικές τεχνικές (επίκληση στοιχείων που μπορεί να επηρεάσουν τον άλλο – συνεχής προσπάθεια να μην πέσουμε σε αντιφάσεις)</a:t>
            </a:r>
          </a:p>
          <a:p>
            <a:r>
              <a:rPr lang="el-GR" dirty="0" err="1" smtClean="0"/>
              <a:t>Υπόκρουσις</a:t>
            </a:r>
            <a:r>
              <a:rPr lang="el-GR" dirty="0" smtClean="0"/>
              <a:t>: παρουσίαση (το στήσιμο, τα χέρια, τα ρούχα, το πρόσωπο, η φωνή)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67259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latin typeface="Constantia" pitchFamily="18" charset="0"/>
              </a:rPr>
              <a:t>Ο ΡΟΛΟΣ ΤΗΣ ΑΛΗΘΕΙΑΣ</a:t>
            </a:r>
            <a:endParaRPr lang="el-GR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Πρωταγόρας: δεν υπάρχει απόλυτη αλήθεια</a:t>
            </a:r>
          </a:p>
          <a:p>
            <a:pPr algn="just"/>
            <a:r>
              <a:rPr lang="el-GR" dirty="0" smtClean="0"/>
              <a:t>Μεταμοντέρνα σκέψη: </a:t>
            </a:r>
            <a:r>
              <a:rPr lang="el-GR" dirty="0" err="1" smtClean="0"/>
              <a:t>Ντελέζ</a:t>
            </a:r>
            <a:r>
              <a:rPr lang="el-GR" dirty="0" smtClean="0"/>
              <a:t>, </a:t>
            </a:r>
            <a:r>
              <a:rPr lang="el-GR" dirty="0" err="1" smtClean="0"/>
              <a:t>Μποντριγιάρ</a:t>
            </a:r>
            <a:r>
              <a:rPr lang="el-GR" dirty="0" smtClean="0"/>
              <a:t>, </a:t>
            </a:r>
            <a:r>
              <a:rPr lang="el-GR" dirty="0" err="1" smtClean="0"/>
              <a:t>Ντεριντά</a:t>
            </a:r>
            <a:r>
              <a:rPr lang="el-GR" dirty="0" smtClean="0"/>
              <a:t>, Φουκώ</a:t>
            </a:r>
          </a:p>
          <a:p>
            <a:pPr algn="just"/>
            <a:r>
              <a:rPr lang="el-GR" dirty="0" smtClean="0"/>
              <a:t>Γοργίας: τίποτε δεν υπάρχει, αν υπάρχει δε μπορεί να γίνει κατανοητό, αν μπορούσε να γίνει κατανοητό δεν θα μπορούσε να μεταφερθεί</a:t>
            </a:r>
          </a:p>
          <a:p>
            <a:pPr algn="just"/>
            <a:r>
              <a:rPr lang="el-GR" dirty="0" smtClean="0"/>
              <a:t>Πλάτων: η ρητορική ασχολείται μόνο με πίστη και ψευδαίσθηση, όχι με γνώση</a:t>
            </a:r>
            <a:r>
              <a:rPr lang="en-US" dirty="0" smtClean="0"/>
              <a:t> </a:t>
            </a:r>
            <a:r>
              <a:rPr lang="el-GR" dirty="0" smtClean="0"/>
              <a:t>(Νίτσε: το τέλος της αρχαίας ελληνικής σκέψης)</a:t>
            </a:r>
          </a:p>
          <a:p>
            <a:pPr algn="just"/>
            <a:r>
              <a:rPr lang="el-GR" dirty="0" smtClean="0"/>
              <a:t>Ισοκράτης: μόνο το πιθανό μπορεί</a:t>
            </a:r>
            <a:r>
              <a:rPr lang="el-GR" dirty="0"/>
              <a:t> </a:t>
            </a:r>
            <a:r>
              <a:rPr lang="el-GR" dirty="0" smtClean="0"/>
              <a:t>να γίνει γνωστό και αυτό παρουσιάζουν οι ρήτορες.</a:t>
            </a:r>
          </a:p>
          <a:p>
            <a:pPr algn="just"/>
            <a:r>
              <a:rPr lang="el-GR" dirty="0" smtClean="0"/>
              <a:t>Ισοκράτης: ο καλός ρήτορας πρέπει να είναι καλός όχι μόνο τεχνικά, αλλά και ηθικά και να κατανοεί την ισχύ του και τη σημασία της ισχύος του.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32295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Σχέση δικανικού – πολιτικού λόγου.</a:t>
            </a:r>
          </a:p>
          <a:p>
            <a:r>
              <a:rPr lang="el-GR" dirty="0" smtClean="0"/>
              <a:t>Σημασία νομικής σκέψης (επικέντρωση σε αυτό που κάθε φορά έχει σημασία)</a:t>
            </a:r>
          </a:p>
          <a:p>
            <a:r>
              <a:rPr lang="el-GR" dirty="0" smtClean="0"/>
              <a:t>Παρουσίαση διάφορων πλευρών της αλήθειας (το ανέκδοτο με τον ελέφαντα και τους σοφούς)</a:t>
            </a:r>
          </a:p>
          <a:p>
            <a:r>
              <a:rPr lang="el-GR" dirty="0" smtClean="0"/>
              <a:t>Ο λόγος βεβαίως δεν εμπεριέχει μόνο γλωσσικά στοιχεία. </a:t>
            </a:r>
          </a:p>
          <a:p>
            <a:r>
              <a:rPr lang="en-US" dirty="0" smtClean="0"/>
              <a:t>Discourse, narratives</a:t>
            </a:r>
            <a:r>
              <a:rPr lang="el-GR" dirty="0" smtClean="0"/>
              <a:t> και </a:t>
            </a:r>
            <a:r>
              <a:rPr lang="en-US" dirty="0" smtClean="0"/>
              <a:t>paradigms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15992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l-GR" dirty="0" smtClean="0"/>
              <a:t>Σχέση λόγου, αναπαραστάσεων και πολιτικής: Σχολή Φρανκφούρτης (</a:t>
            </a:r>
            <a:r>
              <a:rPr lang="el-GR" dirty="0" err="1" smtClean="0"/>
              <a:t>Μπρωντέλ</a:t>
            </a:r>
            <a:r>
              <a:rPr lang="el-GR" dirty="0" smtClean="0"/>
              <a:t>, </a:t>
            </a:r>
            <a:r>
              <a:rPr lang="el-GR" dirty="0" err="1" smtClean="0"/>
              <a:t>Αντόρνο</a:t>
            </a:r>
            <a:r>
              <a:rPr lang="el-GR" dirty="0" smtClean="0"/>
              <a:t>, Χορκχάιμερ, </a:t>
            </a:r>
            <a:r>
              <a:rPr lang="el-GR" dirty="0" err="1" smtClean="0"/>
              <a:t>Μπουρντιέ</a:t>
            </a:r>
            <a:r>
              <a:rPr lang="el-GR" dirty="0" smtClean="0"/>
              <a:t>, </a:t>
            </a:r>
            <a:r>
              <a:rPr lang="el-GR" dirty="0" err="1" smtClean="0"/>
              <a:t>Χάμπερμας</a:t>
            </a:r>
            <a:r>
              <a:rPr lang="el-GR" dirty="0" smtClean="0"/>
              <a:t>): ο λόγος και η ισχύς</a:t>
            </a:r>
          </a:p>
          <a:p>
            <a:pPr algn="just"/>
            <a:r>
              <a:rPr lang="el-GR" dirty="0" err="1" smtClean="0"/>
              <a:t>Γκράμσι</a:t>
            </a:r>
            <a:r>
              <a:rPr lang="el-GR" dirty="0" smtClean="0"/>
              <a:t> και Φουκώ: η γλώσσα ως στοιχείο ηγεμονίας</a:t>
            </a:r>
          </a:p>
          <a:p>
            <a:pPr algn="just"/>
            <a:r>
              <a:rPr lang="el-GR" dirty="0" err="1" smtClean="0"/>
              <a:t>Σαίντ</a:t>
            </a:r>
            <a:r>
              <a:rPr lang="el-GR" dirty="0" smtClean="0"/>
              <a:t>: Οριενταλισμός – λόγος και αποικιοκρατία</a:t>
            </a:r>
          </a:p>
          <a:p>
            <a:pPr algn="just"/>
            <a:r>
              <a:rPr lang="el-GR" dirty="0" err="1" smtClean="0"/>
              <a:t>Λεβί</a:t>
            </a:r>
            <a:r>
              <a:rPr lang="el-GR" dirty="0" smtClean="0"/>
              <a:t> </a:t>
            </a:r>
            <a:r>
              <a:rPr lang="el-GR" dirty="0" err="1" smtClean="0"/>
              <a:t>Στρως</a:t>
            </a:r>
            <a:r>
              <a:rPr lang="el-GR" dirty="0" smtClean="0"/>
              <a:t>: ο χώρος και ο χρόνος ως κοινωνικές κατασκευές (κονστρουκτιβισμός)</a:t>
            </a:r>
          </a:p>
          <a:p>
            <a:pPr algn="just"/>
            <a:r>
              <a:rPr lang="el-GR" dirty="0" smtClean="0"/>
              <a:t>Η γλώσσα ως κοινωνικό φαινόμενο </a:t>
            </a:r>
            <a:r>
              <a:rPr lang="en-US" dirty="0" smtClean="0"/>
              <a:t>(</a:t>
            </a:r>
            <a:r>
              <a:rPr lang="en-US" dirty="0" err="1" smtClean="0"/>
              <a:t>Halliday</a:t>
            </a:r>
            <a:r>
              <a:rPr lang="en-US" dirty="0" smtClean="0"/>
              <a:t>)</a:t>
            </a:r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46028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861457"/>
            <a:ext cx="3581400" cy="4484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861457"/>
            <a:ext cx="4582886" cy="4484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4827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ΓΛΩΣΣΑ ΚΑΙ ΕΘΝΟΣ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γλώσσα ως μέσο </a:t>
            </a:r>
            <a:r>
              <a:rPr lang="el-GR" dirty="0" err="1" smtClean="0"/>
              <a:t>εθνοκατασκευής</a:t>
            </a:r>
            <a:r>
              <a:rPr lang="el-GR" dirty="0" smtClean="0"/>
              <a:t> (</a:t>
            </a:r>
            <a:r>
              <a:rPr lang="el-GR" dirty="0" err="1" smtClean="0"/>
              <a:t>Σαμπίνο</a:t>
            </a:r>
            <a:r>
              <a:rPr lang="el-GR" dirty="0" smtClean="0"/>
              <a:t> </a:t>
            </a:r>
            <a:r>
              <a:rPr lang="el-GR" dirty="0" err="1" smtClean="0"/>
              <a:t>Αράνια</a:t>
            </a:r>
            <a:r>
              <a:rPr lang="el-GR" dirty="0" smtClean="0"/>
              <a:t> και βασκικά, τα εβραϊκά ως κύριο όπλο του σιωνιστικού κινήματος)</a:t>
            </a:r>
          </a:p>
          <a:p>
            <a:r>
              <a:rPr lang="el-GR" dirty="0" smtClean="0"/>
              <a:t>Γλώσσα και μειονότητες (ΧΠΜΓ)</a:t>
            </a:r>
          </a:p>
          <a:p>
            <a:r>
              <a:rPr lang="el-GR" dirty="0" smtClean="0"/>
              <a:t>Γλώσσα και κοινωνικές μειονότητες (</a:t>
            </a:r>
            <a:r>
              <a:rPr lang="el-GR" dirty="0" err="1" smtClean="0"/>
              <a:t>Καλιαρντά</a:t>
            </a:r>
            <a:r>
              <a:rPr lang="el-GR" dirty="0" smtClean="0"/>
              <a:t>, </a:t>
            </a:r>
            <a:r>
              <a:rPr lang="en-US" dirty="0" smtClean="0"/>
              <a:t>Polari)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359535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90</TotalTime>
  <Words>771</Words>
  <Application>Microsoft Office PowerPoint</Application>
  <PresentationFormat>On-screen Show (4:3)</PresentationFormat>
  <Paragraphs>68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Module</vt:lpstr>
      <vt:lpstr>ΣΩΤΗΡΗΣ ΣΤ. ΛΙΒΑΣ</vt:lpstr>
      <vt:lpstr>ΡΗΤΟΡΕΙΑ</vt:lpstr>
      <vt:lpstr>PowerPoint Presentation</vt:lpstr>
      <vt:lpstr>ΤΑ 5 ΜΕΡΗ ΤΗΣ ΡΗΤΟΡΙΚΗΣ</vt:lpstr>
      <vt:lpstr>Ο ΡΟΛΟΣ ΤΗΣ ΑΛΗΘΕΙΑΣ</vt:lpstr>
      <vt:lpstr>PowerPoint Presentation</vt:lpstr>
      <vt:lpstr>PowerPoint Presentation</vt:lpstr>
      <vt:lpstr>PowerPoint Presentation</vt:lpstr>
      <vt:lpstr>ΓΛΩΣΣΑ ΚΑΙ ΕΘΝΟΣ</vt:lpstr>
      <vt:lpstr>PowerPoint Presentation</vt:lpstr>
      <vt:lpstr>Discourse – Critical discourse</vt:lpstr>
      <vt:lpstr>CRITICAL DISCOURSE ANALYSIS</vt:lpstr>
      <vt:lpstr>PowerPoint Presentation</vt:lpstr>
      <vt:lpstr>ΠΛΑΝΟ ΜΑΘΗΜΑΤΩΝ</vt:lpstr>
      <vt:lpstr>ΘΕΜΑΤΙΚΕΣ ΕΡΓΑΣΙΩΝ</vt:lpstr>
      <vt:lpstr>Πιθανά θέματα εργασιών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ΣΩΤΗΡΗΣ ΣΤ. ΛΙΒΑΣ</dc:title>
  <dc:creator>Σωτήρης</dc:creator>
  <cp:lastModifiedBy>Σωτήρης</cp:lastModifiedBy>
  <cp:revision>19</cp:revision>
  <dcterms:created xsi:type="dcterms:W3CDTF">2006-08-16T00:00:00Z</dcterms:created>
  <dcterms:modified xsi:type="dcterms:W3CDTF">2020-11-06T15:12:37Z</dcterms:modified>
</cp:coreProperties>
</file>