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70" r:id="rId2"/>
    <p:sldId id="269" r:id="rId3"/>
    <p:sldId id="29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1" r:id="rId14"/>
    <p:sldId id="288" r:id="rId15"/>
    <p:sldId id="278" r:id="rId16"/>
    <p:sldId id="279" r:id="rId17"/>
    <p:sldId id="277" r:id="rId18"/>
    <p:sldId id="273" r:id="rId19"/>
    <p:sldId id="274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9" r:id="rId28"/>
    <p:sldId id="290" r:id="rId29"/>
    <p:sldId id="291" r:id="rId30"/>
    <p:sldId id="292" r:id="rId31"/>
    <p:sldId id="294" r:id="rId32"/>
    <p:sldId id="296" r:id="rId33"/>
    <p:sldId id="293" r:id="rId34"/>
    <p:sldId id="295" r:id="rId3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511" autoAdjust="0"/>
  </p:normalViewPr>
  <p:slideViewPr>
    <p:cSldViewPr>
      <p:cViewPr varScale="1">
        <p:scale>
          <a:sx n="79" d="100"/>
          <a:sy n="79" d="100"/>
        </p:scale>
        <p:origin x="42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A88072-3C41-45AD-BACC-9F292D001060}" type="datetimeFigureOut">
              <a:rPr lang="el-GR" smtClean="0"/>
              <a:t>19/5/2020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453F54-2AAB-436D-8612-DF1D451FBC0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77993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53F54-2AAB-436D-8612-DF1D451FBC0E}" type="slidenum">
              <a:rPr lang="el-GR" smtClean="0"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305309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19/5/2020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19/5/2020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19/5/2020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19/5/2020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19/5/2020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19/5/2020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19/5/2020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19/5/2020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19/5/2020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19/5/2020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19/5/2020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853615-BFDE-46DE-814C-47EC6EF6D371}" type="datetimeFigureOut">
              <a:rPr lang="el-GR" smtClean="0"/>
              <a:t>19/5/2020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Edward Burne-Jones</a:t>
            </a:r>
            <a:endParaRPr lang="el-GR" b="1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1833-1898</a:t>
            </a:r>
            <a:endParaRPr lang="el-G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0373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  The Rock of Do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0"/>
            <a:ext cx="54276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 Box 5"/>
          <p:cNvSpPr txBox="1">
            <a:spLocks noChangeArrowheads="1"/>
          </p:cNvSpPr>
          <p:nvPr/>
        </p:nvSpPr>
        <p:spPr bwMode="auto">
          <a:xfrm>
            <a:off x="6080125" y="2428875"/>
            <a:ext cx="26924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l-GR" altLang="el-GR" i="0"/>
              <a:t>Ε. Β</a:t>
            </a:r>
            <a:r>
              <a:rPr lang="en-US" altLang="el-GR" i="0"/>
              <a:t>urne-Jones, </a:t>
            </a:r>
          </a:p>
          <a:p>
            <a:pPr algn="ctr" eaLnBrk="1" hangingPunct="1"/>
            <a:r>
              <a:rPr lang="el-GR" altLang="el-GR"/>
              <a:t>Ο Βράχος του</a:t>
            </a:r>
          </a:p>
          <a:p>
            <a:pPr algn="ctr" eaLnBrk="1" hangingPunct="1"/>
            <a:r>
              <a:rPr lang="el-GR" altLang="el-GR"/>
              <a:t>Πεπρωμένου, </a:t>
            </a:r>
          </a:p>
          <a:p>
            <a:pPr algn="ctr" eaLnBrk="1" hangingPunct="1"/>
            <a:r>
              <a:rPr lang="el-GR" altLang="el-GR" i="0"/>
              <a:t>1890</a:t>
            </a:r>
          </a:p>
        </p:txBody>
      </p:sp>
    </p:spTree>
    <p:extLst>
      <p:ext uri="{BB962C8B-B14F-4D97-AF65-F5344CB8AC3E}">
        <p14:creationId xmlns:p14="http://schemas.microsoft.com/office/powerpoint/2010/main" val="25203465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5" descr="The Doom Fulfilled"/>
          <p:cNvPicPr>
            <a:picLocks noChangeAspect="1" noChangeArrowheads="1"/>
          </p:cNvPicPr>
          <p:nvPr/>
        </p:nvPicPr>
        <p:blipFill>
          <a:blip r:embed="rId2">
            <a:lum contrast="-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311900" cy="695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 Box 6"/>
          <p:cNvSpPr txBox="1">
            <a:spLocks noChangeArrowheads="1"/>
          </p:cNvSpPr>
          <p:nvPr/>
        </p:nvSpPr>
        <p:spPr bwMode="auto">
          <a:xfrm>
            <a:off x="6248400" y="2590800"/>
            <a:ext cx="2895600" cy="308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l-GR" i="0"/>
              <a:t>E. Burne-Jones</a:t>
            </a:r>
          </a:p>
          <a:p>
            <a:pPr algn="ctr" eaLnBrk="1" hangingPunct="1"/>
            <a:r>
              <a:rPr lang="el-GR" altLang="el-GR"/>
              <a:t>Ο κύκλος της</a:t>
            </a:r>
          </a:p>
          <a:p>
            <a:pPr algn="ctr" eaLnBrk="1" hangingPunct="1"/>
            <a:r>
              <a:rPr lang="el-GR" altLang="el-GR"/>
              <a:t>Μοίρας ολοκληρώνεται</a:t>
            </a:r>
          </a:p>
          <a:p>
            <a:pPr algn="ctr" eaLnBrk="1" hangingPunct="1"/>
            <a:r>
              <a:rPr lang="en-US" altLang="el-GR"/>
              <a:t>(A</a:t>
            </a:r>
            <a:r>
              <a:rPr lang="el-GR" altLang="el-GR"/>
              <a:t>νδρομέδα και</a:t>
            </a:r>
          </a:p>
          <a:p>
            <a:pPr algn="ctr" eaLnBrk="1" hangingPunct="1"/>
            <a:r>
              <a:rPr lang="el-GR" altLang="el-GR"/>
              <a:t>Περσέας), </a:t>
            </a:r>
          </a:p>
          <a:p>
            <a:pPr algn="ctr" eaLnBrk="1" hangingPunct="1"/>
            <a:r>
              <a:rPr lang="el-GR" altLang="el-GR" i="0"/>
              <a:t>1888</a:t>
            </a:r>
          </a:p>
        </p:txBody>
      </p:sp>
    </p:spTree>
    <p:extLst>
      <p:ext uri="{BB962C8B-B14F-4D97-AF65-F5344CB8AC3E}">
        <p14:creationId xmlns:p14="http://schemas.microsoft.com/office/powerpoint/2010/main" val="23559456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The Baleful He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-93663"/>
            <a:ext cx="5805488" cy="695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6537325" y="2733675"/>
            <a:ext cx="25146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l-GR" i="0"/>
              <a:t>E. Burne-Jones</a:t>
            </a:r>
          </a:p>
          <a:p>
            <a:pPr algn="ctr" eaLnBrk="1" hangingPunct="1"/>
            <a:r>
              <a:rPr lang="el-GR" altLang="el-GR"/>
              <a:t>Τρομακτικό</a:t>
            </a:r>
          </a:p>
          <a:p>
            <a:pPr algn="ctr" eaLnBrk="1" hangingPunct="1"/>
            <a:r>
              <a:rPr lang="el-GR" altLang="el-GR"/>
              <a:t>Κεφάλι, </a:t>
            </a:r>
            <a:r>
              <a:rPr lang="el-GR" altLang="el-GR" i="0"/>
              <a:t>1888</a:t>
            </a:r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2837872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Evelyn </a:t>
            </a:r>
            <a:r>
              <a:rPr lang="en-US" b="1" dirty="0" err="1"/>
              <a:t>Prickering</a:t>
            </a:r>
            <a:r>
              <a:rPr lang="en-US" b="1" dirty="0"/>
              <a:t> de Morgan</a:t>
            </a:r>
            <a:endParaRPr lang="el-GR" b="1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1855-1910</a:t>
            </a:r>
            <a:endParaRPr lang="el-G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7786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Αποτέλεσμα εικόνας για Spencer Stanhope Charon and Psych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72402"/>
            <a:ext cx="8010940" cy="56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7544" y="6309320"/>
            <a:ext cx="81684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John Rodham Spencer Stanhope, </a:t>
            </a:r>
            <a:r>
              <a:rPr lang="el-G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Χάρων και Ψυχή, </a:t>
            </a:r>
            <a:r>
              <a:rPr 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1867-1870</a:t>
            </a:r>
          </a:p>
        </p:txBody>
      </p:sp>
    </p:spTree>
    <p:extLst>
      <p:ext uri="{BB962C8B-B14F-4D97-AF65-F5344CB8AC3E}">
        <p14:creationId xmlns:p14="http://schemas.microsoft.com/office/powerpoint/2010/main" val="11057783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Αποτέλεσμα εικόνας για evelyn de morgan ariadne in naxos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144000" cy="52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6093296"/>
            <a:ext cx="8784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Evelyn de Morgan, </a:t>
            </a:r>
            <a:r>
              <a:rPr lang="el-G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Η Αριάδνη στη Νάξο,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1877-1878</a:t>
            </a:r>
            <a:endParaRPr lang="el-G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1557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artmagick.com/images/content/morgan/med/morgan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4129200" cy="66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60032" y="3446632"/>
            <a:ext cx="276550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Evelyn de Morgan, </a:t>
            </a:r>
          </a:p>
          <a:p>
            <a:pPr algn="ctr"/>
            <a:r>
              <a:rPr lang="el-GR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Διηάνειρα</a:t>
            </a:r>
            <a:r>
              <a:rPr lang="el-G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1878</a:t>
            </a:r>
          </a:p>
        </p:txBody>
      </p:sp>
    </p:spTree>
    <p:extLst>
      <p:ext uri="{BB962C8B-B14F-4D97-AF65-F5344CB8AC3E}">
        <p14:creationId xmlns:p14="http://schemas.microsoft.com/office/powerpoint/2010/main" val="30008034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preraphaelitesisterhood.com/wp-content/uploads/2014/07/clytie-demorgan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2773"/>
            <a:ext cx="2862576" cy="69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51920" y="3068960"/>
            <a:ext cx="276550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Evelyn de Morgan, </a:t>
            </a:r>
          </a:p>
          <a:p>
            <a:pPr algn="ctr"/>
            <a:r>
              <a:rPr lang="el-GR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Κλυτία</a:t>
            </a:r>
            <a:r>
              <a:rPr lang="el-G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86</a:t>
            </a:r>
            <a:endParaRPr lang="el-G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61986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upload.wikimedia.org/wikipedia/commons/9/96/De_Morgan_Mede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35" y="116632"/>
            <a:ext cx="3782700" cy="64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499992" y="3212976"/>
            <a:ext cx="319510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Evelyn de Morgan, </a:t>
            </a:r>
          </a:p>
          <a:p>
            <a:pPr algn="ctr"/>
            <a:r>
              <a:rPr lang="el-GR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Μήδεια, </a:t>
            </a:r>
            <a:r>
              <a:rPr lang="el-G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1886</a:t>
            </a:r>
            <a:endParaRPr lang="el-GR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47772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elen of Troy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-25830"/>
            <a:ext cx="2781287" cy="58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c300221.r21.cf1.rackcdn.com/evelyn-de-morgan-cassandra-late-19th-1413685290_b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-25830"/>
            <a:ext cx="2721237" cy="57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2" y="6237312"/>
            <a:ext cx="36936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Ε.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Morgan, </a:t>
            </a:r>
            <a:r>
              <a:rPr lang="el-G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Ελένη, </a:t>
            </a:r>
            <a:r>
              <a:rPr 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1896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499992" y="6237312"/>
            <a:ext cx="48165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Ε.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Morgan,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l-GR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ασσάνδρα</a:t>
            </a:r>
            <a:r>
              <a:rPr lang="el-G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1898</a:t>
            </a:r>
          </a:p>
        </p:txBody>
      </p:sp>
    </p:spTree>
    <p:extLst>
      <p:ext uri="{BB962C8B-B14F-4D97-AF65-F5344CB8AC3E}">
        <p14:creationId xmlns:p14="http://schemas.microsoft.com/office/powerpoint/2010/main" val="20748853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bmagic.org.uk/_includes/phpThumb/phpThumb.php?src=/imagelibrary/Fine%20Art%2FPrints%20and%20Drawings%2F1916P37.jpg&amp;w=700&amp;h=700&amp;hash=1237481440&amp;hash=cf1b0e7d7a31b718a95a28a9dc3d473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-9908"/>
            <a:ext cx="3418354" cy="68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788024" y="3428092"/>
            <a:ext cx="305166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Ε.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Burne-Jones, </a:t>
            </a:r>
          </a:p>
          <a:p>
            <a:pPr algn="ctr"/>
            <a:r>
              <a:rPr lang="el-GR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Φύλλις</a:t>
            </a:r>
            <a:r>
              <a:rPr lang="el-G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και </a:t>
            </a:r>
            <a:r>
              <a:rPr lang="el-GR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Δημοφόων</a:t>
            </a:r>
            <a:r>
              <a:rPr lang="el-G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1868-1870</a:t>
            </a:r>
          </a:p>
        </p:txBody>
      </p:sp>
    </p:spTree>
    <p:extLst>
      <p:ext uri="{BB962C8B-B14F-4D97-AF65-F5344CB8AC3E}">
        <p14:creationId xmlns:p14="http://schemas.microsoft.com/office/powerpoint/2010/main" val="22001378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Charles Ricketts</a:t>
            </a:r>
            <a:endParaRPr lang="el-GR" b="1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1866-1931</a:t>
            </a:r>
            <a:endParaRPr lang="el-G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1219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User\Επιφάνεια εργασίας\Ailias\PhD\Ailias PhD figures\Figures JPEG format\Fig202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038"/>
          <a:stretch/>
        </p:blipFill>
        <p:spPr bwMode="auto">
          <a:xfrm>
            <a:off x="724905" y="188640"/>
            <a:ext cx="4666383" cy="64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24128" y="3410640"/>
            <a:ext cx="192873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Ricketts, </a:t>
            </a:r>
          </a:p>
          <a:p>
            <a:pPr algn="ctr"/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l-GR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ιδίποδας</a:t>
            </a:r>
            <a:r>
              <a:rPr lang="el-G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και</a:t>
            </a:r>
          </a:p>
          <a:p>
            <a:pPr algn="ctr"/>
            <a:r>
              <a:rPr lang="el-G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Σφίγγα, </a:t>
            </a:r>
          </a:p>
          <a:p>
            <a:pPr algn="ctr"/>
            <a:r>
              <a:rPr 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1888</a:t>
            </a:r>
          </a:p>
        </p:txBody>
      </p:sp>
    </p:spTree>
    <p:extLst>
      <p:ext uri="{BB962C8B-B14F-4D97-AF65-F5344CB8AC3E}">
        <p14:creationId xmlns:p14="http://schemas.microsoft.com/office/powerpoint/2010/main" val="42104855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User\Επιφάνεια εργασίας\Ailias\PhD\Ailias PhD figures\Figures JPEG format\Fig217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253"/>
          <a:stretch/>
        </p:blipFill>
        <p:spPr bwMode="auto">
          <a:xfrm>
            <a:off x="1" y="336675"/>
            <a:ext cx="9144000" cy="54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6309320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Ricketts, </a:t>
            </a:r>
            <a:r>
              <a:rPr lang="el-G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Η Σφίγγα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O. Wilde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εξώφυλλο), </a:t>
            </a:r>
            <a:r>
              <a:rPr 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1892-1894</a:t>
            </a:r>
          </a:p>
        </p:txBody>
      </p:sp>
    </p:spTree>
    <p:extLst>
      <p:ext uri="{BB962C8B-B14F-4D97-AF65-F5344CB8AC3E}">
        <p14:creationId xmlns:p14="http://schemas.microsoft.com/office/powerpoint/2010/main" val="6605478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User\Επιφάνεια εργασίας\Ailias\PhD\Ailias PhD figures\Figures JPEG format\Fig220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0160"/>
          <a:stretch/>
        </p:blipFill>
        <p:spPr bwMode="auto">
          <a:xfrm>
            <a:off x="467544" y="481341"/>
            <a:ext cx="4608000" cy="6345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64088" y="2708920"/>
            <a:ext cx="2398413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Ricketts, </a:t>
            </a:r>
          </a:p>
          <a:p>
            <a:pPr algn="ctr"/>
            <a:r>
              <a:rPr lang="el-GR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Μελαγχολία </a:t>
            </a:r>
          </a:p>
          <a:p>
            <a:pPr algn="ctr"/>
            <a:r>
              <a:rPr lang="el-GR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(πρώτο φύλλο</a:t>
            </a:r>
          </a:p>
          <a:p>
            <a:pPr algn="ctr"/>
            <a:r>
              <a:rPr lang="el-GR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Από Σφίγγα του</a:t>
            </a:r>
          </a:p>
          <a:p>
            <a:pPr algn="ctr"/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O. Wilde), </a:t>
            </a:r>
          </a:p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1892</a:t>
            </a:r>
            <a:endParaRPr lang="el-G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17712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C:\Documents and Settings\User\Επιφάνεια εργασίας\Ailias\PhD\Ailias PhD figures\Figures JPEG format\Fig223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778" r="-35230"/>
          <a:stretch/>
        </p:blipFill>
        <p:spPr bwMode="auto">
          <a:xfrm>
            <a:off x="2561661" y="21740"/>
            <a:ext cx="6582339" cy="54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43608" y="5949280"/>
            <a:ext cx="6912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Στις ‘</a:t>
            </a:r>
            <a:r>
              <a:rPr lang="el-GR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Οχθες</a:t>
            </a:r>
            <a:r>
              <a:rPr lang="el-GR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με τα Καλάμια </a:t>
            </a:r>
            <a:endParaRPr lang="el-G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21750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User\Επιφάνεια εργασίας\Ailias\PhD\Ailias PhD figures\Figures JPEG format\Fig226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11151"/>
          <a:stretch/>
        </p:blipFill>
        <p:spPr bwMode="auto">
          <a:xfrm>
            <a:off x="0" y="81637"/>
            <a:ext cx="4320125" cy="50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Documents and Settings\User\Επιφάνεια εργασίας\Ailias\PhD\Ailias PhD figures\Figures JPEG format\Fig227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" r="46005"/>
          <a:stretch/>
        </p:blipFill>
        <p:spPr bwMode="auto">
          <a:xfrm>
            <a:off x="4656907" y="81637"/>
            <a:ext cx="4521672" cy="48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5589240"/>
            <a:ext cx="37561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 </a:t>
            </a:r>
            <a:r>
              <a:rPr lang="el-G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Συκιά Σπάει το Περιστύλιο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932040" y="5589240"/>
            <a:ext cx="358207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Δίπλα στην Γιγάντια Πύλη ο</a:t>
            </a:r>
          </a:p>
          <a:p>
            <a:r>
              <a:rPr lang="el-G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Σκυθρωπός, </a:t>
            </a:r>
            <a:r>
              <a:rPr lang="el-GR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Σκυλόμορφος</a:t>
            </a:r>
            <a:endParaRPr lang="el-GR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l-G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‘</a:t>
            </a:r>
            <a:r>
              <a:rPr lang="el-GR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Αννουβις</a:t>
            </a:r>
            <a:endParaRPr lang="el-GR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85098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User\Επιφάνεια εργασίας\Ailias\PhD\Ailias PhD figures\Figures JPEG format\Fig228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696" b="7696"/>
          <a:stretch/>
        </p:blipFill>
        <p:spPr bwMode="auto">
          <a:xfrm>
            <a:off x="-209689" y="-459432"/>
            <a:ext cx="4771293" cy="60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6165304"/>
            <a:ext cx="37048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‘</a:t>
            </a:r>
            <a:r>
              <a:rPr lang="el-GR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Ερποντας</a:t>
            </a:r>
            <a:r>
              <a:rPr lang="el-G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κοντά στον Βάλτο</a:t>
            </a:r>
          </a:p>
        </p:txBody>
      </p:sp>
      <p:pic>
        <p:nvPicPr>
          <p:cNvPr id="8195" name="Picture 3" descr="C:\Documents and Settings\User\Επιφάνεια εργασίας\Ailias\PhD\Ailias PhD figures\Figures JPEG format\Fig229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3750" b="13750"/>
          <a:stretch/>
        </p:blipFill>
        <p:spPr bwMode="auto">
          <a:xfrm>
            <a:off x="4462646" y="-462129"/>
            <a:ext cx="4689410" cy="57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932040" y="5805264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Λαβύρινθος</a:t>
            </a:r>
          </a:p>
        </p:txBody>
      </p:sp>
    </p:spTree>
    <p:extLst>
      <p:ext uri="{BB962C8B-B14F-4D97-AF65-F5344CB8AC3E}">
        <p14:creationId xmlns:p14="http://schemas.microsoft.com/office/powerpoint/2010/main" val="31016287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User\Επιφάνεια εργασίας\Ailias\PhD\Ailias PhD figures\Figures JPEG format\Fig230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45" b="12005"/>
          <a:stretch/>
        </p:blipFill>
        <p:spPr bwMode="auto">
          <a:xfrm>
            <a:off x="395536" y="0"/>
            <a:ext cx="5401303" cy="69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56176" y="3645024"/>
            <a:ext cx="2712474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Ο Βαμμένος, </a:t>
            </a:r>
          </a:p>
          <a:p>
            <a:r>
              <a:rPr lang="el-GR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Φασκιωμένος</a:t>
            </a:r>
          </a:p>
          <a:p>
            <a:r>
              <a:rPr lang="el-GR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Νεκρός</a:t>
            </a: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el-G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1900 (β’ </a:t>
            </a:r>
            <a:r>
              <a:rPr lang="el-GR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εκδοση</a:t>
            </a:r>
            <a:r>
              <a:rPr lang="el-G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854810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Documents and Settings\User\Επιφάνεια εργασίας\Ailias\PhD\Ailias PhD figures\Figures JPEG format\Fig231a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9289" r="29289"/>
          <a:stretch/>
        </p:blipFill>
        <p:spPr bwMode="auto">
          <a:xfrm>
            <a:off x="-396000" y="0"/>
            <a:ext cx="4666481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932040" y="3717032"/>
            <a:ext cx="335950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Οι Βαμμένοι Βασιλείς</a:t>
            </a:r>
          </a:p>
          <a:p>
            <a:r>
              <a:rPr lang="el-GR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Κοιμούνται στα Πόδια</a:t>
            </a:r>
          </a:p>
          <a:p>
            <a:r>
              <a:rPr lang="el-GR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της Πυραμίδας, </a:t>
            </a:r>
            <a:r>
              <a:rPr lang="el-G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1910</a:t>
            </a:r>
            <a:endParaRPr lang="el-GR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76639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User\Επιφάνεια εργασίας\Ailias\PhD\Ailias PhD figures\Figures JPEG format\Fig231b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8138"/>
          <a:stretch/>
        </p:blipFill>
        <p:spPr bwMode="auto">
          <a:xfrm>
            <a:off x="539552" y="200501"/>
            <a:ext cx="4703376" cy="63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580112" y="3350501"/>
            <a:ext cx="20738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Ο Λαβύρινθος, </a:t>
            </a:r>
          </a:p>
          <a:p>
            <a:pPr algn="ctr"/>
            <a:r>
              <a:rPr 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1910</a:t>
            </a:r>
          </a:p>
        </p:txBody>
      </p:sp>
    </p:spTree>
    <p:extLst>
      <p:ext uri="{BB962C8B-B14F-4D97-AF65-F5344CB8AC3E}">
        <p14:creationId xmlns:p14="http://schemas.microsoft.com/office/powerpoint/2010/main" val="3772256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265350E2-9828-42AB-AB04-FA57A6D9FE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8680"/>
            <a:ext cx="7480130" cy="50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0F2AAE9-D745-46AC-A72B-EE35B6F7B220}"/>
              </a:ext>
            </a:extLst>
          </p:cNvPr>
          <p:cNvSpPr txBox="1"/>
          <p:nvPr/>
        </p:nvSpPr>
        <p:spPr>
          <a:xfrm>
            <a:off x="775932" y="6093296"/>
            <a:ext cx="73877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+mj-lt"/>
              </a:rPr>
              <a:t>E. Burne-Jones, To K</a:t>
            </a:r>
            <a:r>
              <a:rPr lang="el-GR" sz="2000" dirty="0" err="1">
                <a:latin typeface="+mj-lt"/>
              </a:rPr>
              <a:t>ρασί</a:t>
            </a:r>
            <a:r>
              <a:rPr lang="el-GR" sz="2000" dirty="0">
                <a:latin typeface="+mj-lt"/>
              </a:rPr>
              <a:t> της Κίρκης, 1869</a:t>
            </a:r>
          </a:p>
        </p:txBody>
      </p:sp>
    </p:spTree>
    <p:extLst>
      <p:ext uri="{BB962C8B-B14F-4D97-AF65-F5344CB8AC3E}">
        <p14:creationId xmlns:p14="http://schemas.microsoft.com/office/powerpoint/2010/main" val="8114982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Herbert James Draper</a:t>
            </a:r>
            <a:endParaRPr lang="el-GR" b="1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1863-1920</a:t>
            </a:r>
            <a:endParaRPr lang="el-G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9591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alypso's Is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721" y="332656"/>
            <a:ext cx="9183515" cy="52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552" y="6093296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Η.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Draper, </a:t>
            </a:r>
            <a:r>
              <a:rPr lang="el-GR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Το Νησί της Καλυψώς, </a:t>
            </a:r>
            <a:r>
              <a:rPr 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1896</a:t>
            </a:r>
          </a:p>
        </p:txBody>
      </p:sp>
    </p:spTree>
    <p:extLst>
      <p:ext uri="{BB962C8B-B14F-4D97-AF65-F5344CB8AC3E}">
        <p14:creationId xmlns:p14="http://schemas.microsoft.com/office/powerpoint/2010/main" val="2309222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riadne Deserted by These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1186" y="836712"/>
            <a:ext cx="9147175" cy="5067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6453336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Η.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Draper, </a:t>
            </a:r>
            <a:r>
              <a:rPr lang="el-GR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Η Αριάδνη στη Νάξο, </a:t>
            </a:r>
            <a:r>
              <a:rPr 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1900</a:t>
            </a:r>
          </a:p>
        </p:txBody>
      </p:sp>
    </p:spTree>
    <p:extLst>
      <p:ext uri="{BB962C8B-B14F-4D97-AF65-F5344CB8AC3E}">
        <p14:creationId xmlns:p14="http://schemas.microsoft.com/office/powerpoint/2010/main" val="2121526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Ulysses and the Sirens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116632"/>
            <a:ext cx="7295474" cy="56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3568" y="6381328"/>
            <a:ext cx="8208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H. Draper, </a:t>
            </a:r>
            <a:r>
              <a:rPr lang="el-G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Ο Οδυσσέας και οι Σειρήνες, </a:t>
            </a:r>
            <a:r>
              <a:rPr 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1910</a:t>
            </a:r>
          </a:p>
        </p:txBody>
      </p:sp>
    </p:spTree>
    <p:extLst>
      <p:ext uri="{BB962C8B-B14F-4D97-AF65-F5344CB8AC3E}">
        <p14:creationId xmlns:p14="http://schemas.microsoft.com/office/powerpoint/2010/main" val="40163816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The Golden Fleec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332656"/>
            <a:ext cx="9144000" cy="53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6093296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Η.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Draper, </a:t>
            </a:r>
            <a:r>
              <a:rPr lang="el-G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Το Χρυσόμαλλο Δέρας, </a:t>
            </a:r>
            <a:r>
              <a:rPr 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1904</a:t>
            </a:r>
          </a:p>
        </p:txBody>
      </p:sp>
    </p:spTree>
    <p:extLst>
      <p:ext uri="{BB962C8B-B14F-4D97-AF65-F5344CB8AC3E}">
        <p14:creationId xmlns:p14="http://schemas.microsoft.com/office/powerpoint/2010/main" val="1289036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The Heart of the Ro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8604250" cy="568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Box 1"/>
          <p:cNvSpPr txBox="1">
            <a:spLocks noChangeArrowheads="1"/>
          </p:cNvSpPr>
          <p:nvPr/>
        </p:nvSpPr>
        <p:spPr bwMode="auto">
          <a:xfrm>
            <a:off x="381000" y="6400800"/>
            <a:ext cx="861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l-GR" sz="2400" i="0"/>
              <a:t>E. Burne-Jones, </a:t>
            </a:r>
            <a:r>
              <a:rPr lang="en-US" altLang="el-GR" sz="2400"/>
              <a:t>Laus Veneris, </a:t>
            </a:r>
            <a:r>
              <a:rPr lang="en-US" altLang="el-GR" sz="2400" i="0"/>
              <a:t>1873-1875</a:t>
            </a:r>
            <a:endParaRPr lang="el-GR" altLang="el-GR" sz="2400" i="0"/>
          </a:p>
        </p:txBody>
      </p:sp>
    </p:spTree>
    <p:extLst>
      <p:ext uri="{BB962C8B-B14F-4D97-AF65-F5344CB8AC3E}">
        <p14:creationId xmlns:p14="http://schemas.microsoft.com/office/powerpoint/2010/main" val="21463882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The Heart of the Ro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06" r="1306"/>
          <a:stretch>
            <a:fillRect/>
          </a:stretch>
        </p:blipFill>
        <p:spPr bwMode="auto">
          <a:xfrm>
            <a:off x="0" y="0"/>
            <a:ext cx="9144000" cy="562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0" y="5781675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l-GR" i="0" dirty="0"/>
              <a:t>Edward Burne-Jones, </a:t>
            </a:r>
            <a:r>
              <a:rPr lang="el-GR" altLang="el-GR" dirty="0"/>
              <a:t>Ο καθρέφτης της Αφροδίτης, </a:t>
            </a:r>
            <a:r>
              <a:rPr lang="el-GR" altLang="el-GR" i="0" dirty="0"/>
              <a:t>18</a:t>
            </a:r>
            <a:r>
              <a:rPr lang="en-US" altLang="el-GR" i="0" dirty="0"/>
              <a:t>75-1898</a:t>
            </a:r>
            <a:endParaRPr lang="el-GR" altLang="el-GR" i="0" dirty="0"/>
          </a:p>
        </p:txBody>
      </p:sp>
    </p:spTree>
    <p:extLst>
      <p:ext uri="{BB962C8B-B14F-4D97-AF65-F5344CB8AC3E}">
        <p14:creationId xmlns:p14="http://schemas.microsoft.com/office/powerpoint/2010/main" val="16716600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 descr="The Heart Desir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10088" cy="576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 Box 6"/>
          <p:cNvSpPr txBox="1">
            <a:spLocks noChangeArrowheads="1"/>
          </p:cNvSpPr>
          <p:nvPr/>
        </p:nvSpPr>
        <p:spPr bwMode="auto">
          <a:xfrm>
            <a:off x="-92075" y="5943600"/>
            <a:ext cx="458787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l-GR" altLang="el-GR"/>
              <a:t> </a:t>
            </a:r>
            <a:r>
              <a:rPr lang="en-US" altLang="el-GR" i="0"/>
              <a:t>E. Burne-Jones, </a:t>
            </a:r>
            <a:r>
              <a:rPr lang="el-GR" altLang="el-GR"/>
              <a:t>Η καρδιά </a:t>
            </a:r>
          </a:p>
          <a:p>
            <a:pPr algn="ctr" eaLnBrk="1" hangingPunct="1"/>
            <a:r>
              <a:rPr lang="el-GR" altLang="el-GR"/>
              <a:t>επιθυμεί</a:t>
            </a:r>
            <a:r>
              <a:rPr lang="el-GR" altLang="el-GR" i="0"/>
              <a:t> (πίνακας 1), 1875</a:t>
            </a:r>
            <a:endParaRPr lang="el-GR" altLang="el-GR"/>
          </a:p>
        </p:txBody>
      </p:sp>
      <p:pic>
        <p:nvPicPr>
          <p:cNvPr id="16388" name="Picture 8" descr="The Hand Refrai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746625" cy="578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Text Box 9"/>
          <p:cNvSpPr txBox="1">
            <a:spLocks noChangeArrowheads="1"/>
          </p:cNvSpPr>
          <p:nvPr/>
        </p:nvSpPr>
        <p:spPr bwMode="auto">
          <a:xfrm>
            <a:off x="4800600" y="5867400"/>
            <a:ext cx="43434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l-GR" i="0"/>
              <a:t>E. </a:t>
            </a:r>
            <a:r>
              <a:rPr lang="el-GR" altLang="el-GR" i="0"/>
              <a:t>Β</a:t>
            </a:r>
            <a:r>
              <a:rPr lang="en-US" altLang="el-GR" i="0"/>
              <a:t>urne-Jones, </a:t>
            </a:r>
            <a:r>
              <a:rPr lang="el-GR" altLang="el-GR"/>
              <a:t>Το χέρι</a:t>
            </a:r>
          </a:p>
          <a:p>
            <a:pPr algn="ctr" eaLnBrk="1" hangingPunct="1"/>
            <a:r>
              <a:rPr lang="el-GR" altLang="el-GR"/>
              <a:t>διστάζει </a:t>
            </a:r>
            <a:r>
              <a:rPr lang="el-GR" altLang="el-GR" i="0"/>
              <a:t>(πίνακας 2)</a:t>
            </a:r>
          </a:p>
        </p:txBody>
      </p:sp>
    </p:spTree>
    <p:extLst>
      <p:ext uri="{BB962C8B-B14F-4D97-AF65-F5344CB8AC3E}">
        <p14:creationId xmlns:p14="http://schemas.microsoft.com/office/powerpoint/2010/main" val="37422462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5" descr="The Godhead Fir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92650" cy="590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 Box 6"/>
          <p:cNvSpPr txBox="1">
            <a:spLocks noChangeArrowheads="1"/>
          </p:cNvSpPr>
          <p:nvPr/>
        </p:nvSpPr>
        <p:spPr bwMode="auto">
          <a:xfrm>
            <a:off x="136525" y="5857875"/>
            <a:ext cx="43561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l-GR" altLang="el-GR" i="0"/>
              <a:t>Ε. Β</a:t>
            </a:r>
            <a:r>
              <a:rPr lang="en-US" altLang="el-GR" i="0"/>
              <a:t>urne-Jones, </a:t>
            </a:r>
            <a:r>
              <a:rPr lang="el-GR" altLang="el-GR"/>
              <a:t>Η θεά δίνει</a:t>
            </a:r>
          </a:p>
          <a:p>
            <a:pPr algn="ctr" eaLnBrk="1" hangingPunct="1"/>
            <a:r>
              <a:rPr lang="el-GR" altLang="el-GR"/>
              <a:t>ζωή </a:t>
            </a:r>
            <a:r>
              <a:rPr lang="en-US" altLang="el-GR" i="0"/>
              <a:t>(</a:t>
            </a:r>
            <a:r>
              <a:rPr lang="el-GR" altLang="el-GR" i="0"/>
              <a:t>πίνακας 3)</a:t>
            </a:r>
          </a:p>
        </p:txBody>
      </p:sp>
      <p:pic>
        <p:nvPicPr>
          <p:cNvPr id="17412" name="Picture 8" descr="The Soul Attai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4400" y="0"/>
            <a:ext cx="44196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Text Box 9"/>
          <p:cNvSpPr txBox="1">
            <a:spLocks noChangeArrowheads="1"/>
          </p:cNvSpPr>
          <p:nvPr/>
        </p:nvSpPr>
        <p:spPr bwMode="auto">
          <a:xfrm>
            <a:off x="4953000" y="5791200"/>
            <a:ext cx="396557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l-GR" altLang="el-GR" i="0"/>
              <a:t>Ε. </a:t>
            </a:r>
            <a:r>
              <a:rPr lang="en-US" altLang="el-GR" i="0"/>
              <a:t>Burne-Jones, </a:t>
            </a:r>
            <a:r>
              <a:rPr lang="el-GR" altLang="el-GR"/>
              <a:t>Η Ψυχή </a:t>
            </a:r>
          </a:p>
          <a:p>
            <a:pPr algn="ctr" eaLnBrk="1" hangingPunct="1"/>
            <a:r>
              <a:rPr lang="el-GR" altLang="el-GR"/>
              <a:t>κατακτά </a:t>
            </a:r>
            <a:r>
              <a:rPr lang="el-GR" altLang="el-GR" i="0"/>
              <a:t>(πίνακας 4)</a:t>
            </a:r>
          </a:p>
        </p:txBody>
      </p:sp>
    </p:spTree>
    <p:extLst>
      <p:ext uri="{BB962C8B-B14F-4D97-AF65-F5344CB8AC3E}">
        <p14:creationId xmlns:p14="http://schemas.microsoft.com/office/powerpoint/2010/main" val="30306779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" descr="Perseus and the Graiae"/>
          <p:cNvPicPr>
            <a:picLocks noChangeAspect="1" noChangeArrowheads="1"/>
          </p:cNvPicPr>
          <p:nvPr/>
        </p:nvPicPr>
        <p:blipFill>
          <a:blip r:embed="rId2">
            <a:lum contrast="-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4768850" cy="438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 Box 6"/>
          <p:cNvSpPr txBox="1">
            <a:spLocks noChangeArrowheads="1"/>
          </p:cNvSpPr>
          <p:nvPr/>
        </p:nvSpPr>
        <p:spPr bwMode="auto">
          <a:xfrm>
            <a:off x="60325" y="5019675"/>
            <a:ext cx="465296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l-GR" i="0"/>
              <a:t>E. Burne-Jones, </a:t>
            </a:r>
            <a:r>
              <a:rPr lang="el-GR" altLang="el-GR"/>
              <a:t>Περσέας και </a:t>
            </a:r>
          </a:p>
          <a:p>
            <a:pPr algn="ctr" eaLnBrk="1" hangingPunct="1"/>
            <a:r>
              <a:rPr lang="el-GR" altLang="el-GR"/>
              <a:t>Γραίες, </a:t>
            </a:r>
            <a:r>
              <a:rPr lang="el-GR" altLang="el-GR" i="0"/>
              <a:t>1892</a:t>
            </a:r>
          </a:p>
        </p:txBody>
      </p:sp>
      <p:pic>
        <p:nvPicPr>
          <p:cNvPr id="18436" name="Picture 8" descr="  The Finding of Medus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9200" y="457200"/>
            <a:ext cx="3894138" cy="438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Text Box 9"/>
          <p:cNvSpPr txBox="1">
            <a:spLocks noChangeArrowheads="1"/>
          </p:cNvSpPr>
          <p:nvPr/>
        </p:nvSpPr>
        <p:spPr bwMode="auto">
          <a:xfrm>
            <a:off x="5013325" y="4943475"/>
            <a:ext cx="390842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l-GR" i="0"/>
              <a:t>E. Burne-Jones, </a:t>
            </a:r>
            <a:r>
              <a:rPr lang="el-GR" altLang="el-GR"/>
              <a:t>Εύρεση </a:t>
            </a:r>
          </a:p>
          <a:p>
            <a:pPr algn="ctr" eaLnBrk="1" hangingPunct="1"/>
            <a:r>
              <a:rPr lang="el-GR" altLang="el-GR"/>
              <a:t>της Μέδουσας, </a:t>
            </a:r>
            <a:r>
              <a:rPr lang="el-GR" altLang="el-GR" i="0"/>
              <a:t>1890</a:t>
            </a:r>
          </a:p>
        </p:txBody>
      </p:sp>
    </p:spTree>
    <p:extLst>
      <p:ext uri="{BB962C8B-B14F-4D97-AF65-F5344CB8AC3E}">
        <p14:creationId xmlns:p14="http://schemas.microsoft.com/office/powerpoint/2010/main" val="22166492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 descr="  The Death of Medus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41121" y="107561"/>
            <a:ext cx="4541838" cy="511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 Box 6"/>
          <p:cNvSpPr txBox="1">
            <a:spLocks noChangeArrowheads="1"/>
          </p:cNvSpPr>
          <p:nvPr/>
        </p:nvSpPr>
        <p:spPr bwMode="auto">
          <a:xfrm>
            <a:off x="136525" y="5248275"/>
            <a:ext cx="872087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l-GR" altLang="el-GR" i="0" dirty="0"/>
              <a:t>Ε. Β</a:t>
            </a:r>
            <a:r>
              <a:rPr lang="en-US" altLang="el-GR" i="0" dirty="0" err="1"/>
              <a:t>urne</a:t>
            </a:r>
            <a:r>
              <a:rPr lang="en-US" altLang="el-GR" i="0" dirty="0"/>
              <a:t>-Jones, </a:t>
            </a:r>
            <a:r>
              <a:rPr lang="el-GR" altLang="el-GR" dirty="0"/>
              <a:t>Θάνατος </a:t>
            </a:r>
            <a:r>
              <a:rPr lang="el-GR" altLang="el-GR" dirty="0" err="1"/>
              <a:t>τηςΜέδουσας</a:t>
            </a:r>
            <a:r>
              <a:rPr lang="en-US" altLang="el-GR" dirty="0"/>
              <a:t>, </a:t>
            </a:r>
            <a:r>
              <a:rPr lang="en-US" altLang="el-GR" i="0" dirty="0"/>
              <a:t>1888-1890</a:t>
            </a:r>
            <a:endParaRPr lang="el-GR" altLang="el-GR" i="0" dirty="0"/>
          </a:p>
        </p:txBody>
      </p:sp>
    </p:spTree>
    <p:extLst>
      <p:ext uri="{BB962C8B-B14F-4D97-AF65-F5344CB8AC3E}">
        <p14:creationId xmlns:p14="http://schemas.microsoft.com/office/powerpoint/2010/main" val="1371043801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1483</TotalTime>
  <Words>355</Words>
  <Application>Microsoft Office PowerPoint</Application>
  <PresentationFormat>Προβολή στην οθόνη (4:3)</PresentationFormat>
  <Paragraphs>84</Paragraphs>
  <Slides>34</Slides>
  <Notes>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34</vt:i4>
      </vt:variant>
    </vt:vector>
  </HeadingPairs>
  <TitlesOfParts>
    <vt:vector size="38" baseType="lpstr">
      <vt:lpstr>Arial</vt:lpstr>
      <vt:lpstr>Calibri</vt:lpstr>
      <vt:lpstr>Times New Roman</vt:lpstr>
      <vt:lpstr>Θέμα του Office</vt:lpstr>
      <vt:lpstr>Edward Burne-Jones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Evelyn Prickering de Morgan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Charles Ricketts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Herbert James Draper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cp:lastModifiedBy>User</cp:lastModifiedBy>
  <cp:revision>27</cp:revision>
  <dcterms:modified xsi:type="dcterms:W3CDTF">2020-05-20T09:05:44Z</dcterms:modified>
</cp:coreProperties>
</file>