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4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64" r:id="rId12"/>
    <p:sldId id="272" r:id="rId13"/>
    <p:sldId id="265" r:id="rId14"/>
    <p:sldId id="266" r:id="rId15"/>
    <p:sldId id="273" r:id="rId16"/>
    <p:sldId id="267" r:id="rId17"/>
    <p:sldId id="268" r:id="rId18"/>
    <p:sldId id="269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0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000" b="1" dirty="0"/>
              <a:t>ΕΠΙΧΕΙΡΗΜΑΤΙΚΟΤΗΤΑ</a:t>
            </a:r>
            <a:br>
              <a:rPr lang="el-GR" sz="6000" b="1" dirty="0"/>
            </a:br>
            <a:r>
              <a:rPr lang="el-GR" sz="2200" b="1" dirty="0">
                <a:solidFill>
                  <a:schemeClr val="bg1">
                    <a:lumMod val="65000"/>
                  </a:schemeClr>
                </a:solidFill>
              </a:rPr>
              <a:t>ΚΟΙΝΩΝΙΑ, ΨΗΦΙΑΚΟ ΠΕΡΙΒΑΛΛΟΝ, ΔΙΟΙΚΗΣΗ, ΤΟΥΡΙΣΜΟΣ</a:t>
            </a:r>
            <a:endParaRPr sz="2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53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196"/>
            <a:ext cx="8229600" cy="544346"/>
          </a:xfrm>
        </p:spPr>
        <p:txBody>
          <a:bodyPr>
            <a:normAutofit fontScale="90000"/>
          </a:bodyPr>
          <a:lstStyle/>
          <a:p>
            <a:r>
              <a:rPr dirty="0" err="1"/>
              <a:t>Τυ</a:t>
            </a:r>
            <a:r>
              <a:rPr dirty="0"/>
              <a:t>πολογίες</a:t>
            </a:r>
            <a:r>
              <a:rPr lang="el-GR" dirty="0"/>
              <a:t> – Συγκριτικός Πίνακας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51" y="690754"/>
            <a:ext cx="4150640" cy="18360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50" y="2496711"/>
            <a:ext cx="4150640" cy="3196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50" y="5708008"/>
            <a:ext cx="4150641" cy="10315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68957" y="1608778"/>
            <a:ext cx="3617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Τυπολογίες με βάση τα κίνητρα</a:t>
            </a:r>
          </a:p>
          <a:p>
            <a:r>
              <a:rPr lang="el-GR" dirty="0"/>
              <a:t>και τα δημογραφικά χαρακτηριστικά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068957" y="2526802"/>
            <a:ext cx="3693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Τυπολογίες με βάση τη στρατηγική και το στυλ ηγεσίας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68957" y="3448474"/>
            <a:ext cx="3617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Τυπολογίες με βάση τον κοινωνικό προσανατολισμό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282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Κλασικές Τυπολογίες (Redlich)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Εφευρέτης: νέα προϊόντα, τεχνολογίες</a:t>
            </a:r>
          </a:p>
          <a:p>
            <a:r>
              <a:t>Πρωτοπόρος: τεχνολογική καινοτομία</a:t>
            </a:r>
          </a:p>
          <a:p>
            <a:r>
              <a:t>Διοικητικός: οργάνωση, μεθοδικότητα</a:t>
            </a:r>
          </a:p>
          <a:p>
            <a:r>
              <a:t>Οργανωτής αγοράς: εμπόριο, δίκτυα, διανομή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660"/>
            <a:ext cx="8229600" cy="544346"/>
          </a:xfrm>
        </p:spPr>
        <p:txBody>
          <a:bodyPr>
            <a:normAutofit fontScale="90000"/>
          </a:bodyPr>
          <a:lstStyle/>
          <a:p>
            <a:r>
              <a:rPr dirty="0" err="1"/>
              <a:t>Τυ</a:t>
            </a:r>
            <a:r>
              <a:rPr dirty="0"/>
              <a:t>πολογίες</a:t>
            </a:r>
            <a:r>
              <a:rPr lang="el-GR" dirty="0"/>
              <a:t> – Συγκριτικός Πίνακας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08" y="954160"/>
            <a:ext cx="4903786" cy="44527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59" y="5413436"/>
            <a:ext cx="4903786" cy="95993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474473" y="3105835"/>
            <a:ext cx="3669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Τυπολογίες επιχειρηματιών κατά Redlich, Schumpeter και Miner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047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Σύγχρονοι Τύποι Επιχειρηματιών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Σειριακός: πολλαπλές επιχειρήσεις διαδοχικά</a:t>
            </a:r>
          </a:p>
          <a:p>
            <a:r>
              <a:t>Ψηφιακός νομάς: τηλεργασία, κινητικότητα, χαμηλό κόστος</a:t>
            </a:r>
          </a:p>
          <a:p>
            <a:r>
              <a:t>Μετανάστης επιχειρηματίας: ένταξη μέσω επιχειρηματικότητας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Γνωστική Τυπολογία &amp; Αιτιολογικό Στυλ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Αφοσιωμένος/πιστός: έντονο πάθος, υποτίμηση κινδύνων</a:t>
            </a:r>
          </a:p>
          <a:p>
            <a:r>
              <a:t>Πραγματιστής: ανάλυση δεδομένων, ρεαλισμός</a:t>
            </a:r>
          </a:p>
          <a:p>
            <a:r>
              <a:t>Διστακτικός: αναγκασμένος, αποφεύγει ρίσκο</a:t>
            </a:r>
          </a:p>
          <a:p>
            <a:r>
              <a:t>Ανίδεος: έλλειψη κατανόησης, υψηλό ποσοστό αποτυχίας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Γνωστική Τυπολογία &amp; Αιτιολογικό Στυλ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7" y="2347912"/>
            <a:ext cx="8124825" cy="2162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24" y="4454430"/>
            <a:ext cx="809625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06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Τυπολογία &amp; Επιχειρηματική Στρατηγική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496463" cy="5023236"/>
          </a:xfrm>
        </p:spPr>
        <p:txBody>
          <a:bodyPr>
            <a:normAutofit fontScale="85000" lnSpcReduction="10000"/>
          </a:bodyPr>
          <a:lstStyle/>
          <a:p>
            <a:endParaRPr dirty="0"/>
          </a:p>
          <a:p>
            <a:r>
              <a:rPr dirty="0" err="1"/>
              <a:t>Σχέση</a:t>
            </a:r>
            <a:r>
              <a:rPr dirty="0"/>
              <a:t> </a:t>
            </a:r>
            <a:r>
              <a:rPr dirty="0" err="1"/>
              <a:t>τύ</a:t>
            </a:r>
            <a:r>
              <a:rPr dirty="0"/>
              <a:t>που επιχειρηματία με στρατηγικές Miles &amp; Snow</a:t>
            </a:r>
          </a:p>
          <a:p>
            <a:r>
              <a:rPr dirty="0"/>
              <a:t>Prospector: ανα</a:t>
            </a:r>
            <a:r>
              <a:rPr dirty="0" err="1"/>
              <a:t>ζήτηση</a:t>
            </a:r>
            <a:r>
              <a:rPr dirty="0"/>
              <a:t> </a:t>
            </a:r>
            <a:r>
              <a:rPr dirty="0" err="1"/>
              <a:t>νέων</a:t>
            </a:r>
            <a:r>
              <a:rPr dirty="0"/>
              <a:t> </a:t>
            </a:r>
            <a:r>
              <a:rPr dirty="0" err="1"/>
              <a:t>ευκ</a:t>
            </a:r>
            <a:r>
              <a:rPr dirty="0"/>
              <a:t>αιριών</a:t>
            </a:r>
          </a:p>
          <a:p>
            <a:r>
              <a:rPr dirty="0"/>
              <a:t>Defender: </a:t>
            </a:r>
            <a:r>
              <a:rPr dirty="0" err="1"/>
              <a:t>στ</a:t>
            </a:r>
            <a:r>
              <a:rPr dirty="0"/>
              <a:t>αθερότητα</a:t>
            </a:r>
          </a:p>
          <a:p>
            <a:r>
              <a:rPr dirty="0"/>
              <a:t>Analyzer: </a:t>
            </a:r>
            <a:r>
              <a:rPr dirty="0" err="1"/>
              <a:t>συνδυ</a:t>
            </a:r>
            <a:r>
              <a:rPr dirty="0"/>
              <a:t>ασμός καινοτομίας &amp; σταθερότητας</a:t>
            </a:r>
          </a:p>
          <a:p>
            <a:r>
              <a:rPr dirty="0"/>
              <a:t>Reactor: πα</a:t>
            </a:r>
            <a:r>
              <a:rPr dirty="0" err="1"/>
              <a:t>θητική</a:t>
            </a:r>
            <a:r>
              <a:rPr dirty="0"/>
              <a:t> απ</a:t>
            </a:r>
            <a:r>
              <a:rPr dirty="0" err="1"/>
              <a:t>όκριση</a:t>
            </a:r>
            <a:r>
              <a:rPr dirty="0"/>
              <a:t> (</a:t>
            </a:r>
            <a:r>
              <a:rPr dirty="0" err="1"/>
              <a:t>μη</a:t>
            </a:r>
            <a:r>
              <a:rPr dirty="0"/>
              <a:t> β</a:t>
            </a:r>
            <a:r>
              <a:rPr dirty="0" err="1"/>
              <a:t>ιώσιμη</a:t>
            </a:r>
            <a:r>
              <a:rPr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663" y="3204376"/>
            <a:ext cx="3554669" cy="23905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Μελέτες Περίπτωσης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Muhammad Yunus – Grameen Bank (microcredit, social business)</a:t>
            </a:r>
          </a:p>
          <a:p>
            <a:r>
              <a:t>Blake Mycoskie – TOMS (μοντέλο One for One, κοινωνική καινοτομία)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Σύνοψη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790661" cy="4808550"/>
          </a:xfrm>
        </p:spPr>
        <p:txBody>
          <a:bodyPr>
            <a:normAutofit fontScale="85000" lnSpcReduction="10000"/>
          </a:bodyPr>
          <a:lstStyle/>
          <a:p>
            <a:endParaRPr dirty="0"/>
          </a:p>
          <a:p>
            <a:r>
              <a:rPr dirty="0" err="1"/>
              <a:t>Οι</a:t>
            </a:r>
            <a:r>
              <a:rPr dirty="0"/>
              <a:t> </a:t>
            </a:r>
            <a:r>
              <a:rPr dirty="0" err="1"/>
              <a:t>τυ</a:t>
            </a:r>
            <a:r>
              <a:rPr dirty="0"/>
              <a:t>πολογίες αποκαλύπτουν ετερογένεια και στρατηγικές επιλογές</a:t>
            </a:r>
          </a:p>
          <a:p>
            <a:r>
              <a:rPr dirty="0" err="1"/>
              <a:t>Σχέση</a:t>
            </a:r>
            <a:r>
              <a:rPr dirty="0"/>
              <a:t> </a:t>
            </a:r>
            <a:r>
              <a:rPr dirty="0" err="1"/>
              <a:t>με</a:t>
            </a:r>
            <a:r>
              <a:rPr dirty="0"/>
              <a:t> κα</a:t>
            </a:r>
            <a:r>
              <a:rPr dirty="0" err="1"/>
              <a:t>ινοτομί</a:t>
            </a:r>
            <a:r>
              <a:rPr dirty="0"/>
              <a:t>α, ρίσκο και κοινωνικό αποτύπωμα</a:t>
            </a:r>
          </a:p>
          <a:p>
            <a:r>
              <a:rPr dirty="0" err="1"/>
              <a:t>Σύνδεση</a:t>
            </a:r>
            <a:r>
              <a:rPr dirty="0"/>
              <a:t> </a:t>
            </a:r>
            <a:r>
              <a:rPr dirty="0" err="1"/>
              <a:t>γνωστικής</a:t>
            </a:r>
            <a:r>
              <a:rPr dirty="0"/>
              <a:t> π</a:t>
            </a:r>
            <a:r>
              <a:rPr dirty="0" err="1"/>
              <a:t>ροσέγγισης</a:t>
            </a:r>
            <a:r>
              <a:rPr dirty="0"/>
              <a:t> και </a:t>
            </a:r>
            <a:r>
              <a:rPr dirty="0" err="1"/>
              <a:t>στρ</a:t>
            </a:r>
            <a:r>
              <a:rPr dirty="0"/>
              <a:t>ατηγικής</a:t>
            </a:r>
          </a:p>
          <a:p>
            <a:r>
              <a:rPr dirty="0" err="1"/>
              <a:t>Χρησιμότητ</a:t>
            </a:r>
            <a:r>
              <a:rPr dirty="0"/>
              <a:t>α για ερμηνεία και πρόβλεψη επιχειρηματικής συμπεριφοράς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322" y="2130246"/>
            <a:ext cx="2857500" cy="35337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3374212-9E95-E1A3-D0E0-9C9EB7224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32" y="1773452"/>
            <a:ext cx="2894095" cy="4084001"/>
          </a:xfrm>
          <a:prstGeom prst="rect">
            <a:avLst/>
          </a:prstGeom>
        </p:spPr>
      </p:pic>
      <p:pic>
        <p:nvPicPr>
          <p:cNvPr id="6" name="Εικόνα 5" descr="Εικόνα που περιέχει κείμενο, γραμματοσειρά, γραφικά, λογότυ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2C214A2-8D3D-1458-1AD1-4D12FCB6A1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13" y="1773452"/>
            <a:ext cx="1514856" cy="576072"/>
          </a:xfrm>
          <a:prstGeom prst="rect">
            <a:avLst/>
          </a:prstGeom>
        </p:spPr>
      </p:pic>
      <p:sp>
        <p:nvSpPr>
          <p:cNvPr id="7" name="8 - TextBox">
            <a:extLst>
              <a:ext uri="{FF2B5EF4-FFF2-40B4-BE49-F238E27FC236}">
                <a16:creationId xmlns:a16="http://schemas.microsoft.com/office/drawing/2014/main" id="{67796937-0401-1D50-4047-9E31F7E61650}"/>
              </a:ext>
            </a:extLst>
          </p:cNvPr>
          <p:cNvSpPr txBox="1"/>
          <p:nvPr/>
        </p:nvSpPr>
        <p:spPr bwMode="auto">
          <a:xfrm>
            <a:off x="3829340" y="3756537"/>
            <a:ext cx="49803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Το παρόν αρχείο περιλαμβάνει υλικό από βιβλίο του συγγραφέα και επιτρέπεται να χρησιμοποιηθεί ολόκληρο ή μέρος του σε παρουσιάσεις στην τάξη για διδακτικό σκοπό.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ΑΠΑΓΟΡΕΥΕΤΑΙ η εν γένει αναπαραγωγή του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 οποιονδήποτε άλλον τρόπο ή μορφή και για οποιονδήποτε άλλον σκοπό χωρίς γραπτή άδεια των Εκδόσεων ΔΙΣΙΓΜΑ (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e-mail: info@disigma.gr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10 - Ορθογώνιο">
            <a:extLst>
              <a:ext uri="{FF2B5EF4-FFF2-40B4-BE49-F238E27FC236}">
                <a16:creationId xmlns:a16="http://schemas.microsoft.com/office/drawing/2014/main" id="{820907E4-BECF-9A78-8EDD-52B2E44D11EF}"/>
              </a:ext>
            </a:extLst>
          </p:cNvPr>
          <p:cNvSpPr/>
          <p:nvPr/>
        </p:nvSpPr>
        <p:spPr bwMode="auto">
          <a:xfrm>
            <a:off x="5286811" y="5273253"/>
            <a:ext cx="352289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Άδεια χρήση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Creative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Commons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Αναφορά, Μη Εμπορική Χρήση, Μη παράγωγα έργα 4.0 [1] ή μεταγενέστερη, Διεθνής Έκδοση.</a:t>
            </a: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http://creativecommons.org/licenses/by-nc-nd/4.0/</a:t>
            </a: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A4D4B8-35A6-C206-C61B-4B4A96FA132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531" y="5356596"/>
            <a:ext cx="1192213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A3C253-6D2A-B841-3652-928C888A9C2F}"/>
              </a:ext>
            </a:extLst>
          </p:cNvPr>
          <p:cNvSpPr txBox="1"/>
          <p:nvPr/>
        </p:nvSpPr>
        <p:spPr>
          <a:xfrm>
            <a:off x="498932" y="315630"/>
            <a:ext cx="59390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ΕΠΙΧΕΙΡΗΜΑΤΙΚΟΤΗΤΑ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ΚΟΙΝΩΝΙΑ, ΨΗΦΙΑΚΟ ΠΕΡΙΒΑΛΛΟΝ, ΔΙΟΙΚΗΣΗ, ΤΟΥΡΙΣΜΟΣ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78C812-E3D3-B0F7-2FC0-E569815A3510}"/>
              </a:ext>
            </a:extLst>
          </p:cNvPr>
          <p:cNvSpPr txBox="1"/>
          <p:nvPr/>
        </p:nvSpPr>
        <p:spPr>
          <a:xfrm>
            <a:off x="3757353" y="1718791"/>
            <a:ext cx="34858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ΙΟΥΛΙΑ ΠΟΥΛΑΚΗ, ΒΙΚΥ ΚΑΤΣΩΝΗ</a:t>
            </a:r>
          </a:p>
        </p:txBody>
      </p:sp>
    </p:spTree>
    <p:extLst>
      <p:ext uri="{BB962C8B-B14F-4D97-AF65-F5344CB8AC3E}">
        <p14:creationId xmlns:p14="http://schemas.microsoft.com/office/powerpoint/2010/main" val="3353275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Μέρος 1</a:t>
            </a:r>
            <a:r>
              <a:rPr lang="el-GR" baseline="30000" dirty="0"/>
              <a:t>ο</a:t>
            </a:r>
            <a:r>
              <a:rPr lang="el-GR" dirty="0"/>
              <a:t> – Κεφάλαιο 2</a:t>
            </a:r>
            <a:r>
              <a:rPr lang="el-GR" baseline="30000" dirty="0"/>
              <a:t>ο</a:t>
            </a:r>
            <a:r>
              <a:rPr lang="el-GR" dirty="0"/>
              <a:t> </a:t>
            </a:r>
            <a:br>
              <a:rPr lang="en-US" dirty="0"/>
            </a:br>
            <a:r>
              <a:rPr lang="el-GR" b="1" i="1" dirty="0"/>
              <a:t>Τυπολογίες Επιχειρηματιών</a:t>
            </a:r>
            <a:endParaRPr b="1" i="1" dirty="0"/>
          </a:p>
        </p:txBody>
      </p:sp>
    </p:spTree>
    <p:extLst>
      <p:ext uri="{BB962C8B-B14F-4D97-AF65-F5344CB8AC3E}">
        <p14:creationId xmlns:p14="http://schemas.microsoft.com/office/powerpoint/2010/main" val="1157316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Μαθησιακά Αποτελέσματα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/>
          </a:p>
          <a:p>
            <a:r>
              <a:t>Ορισμός και εξήγηση βασικών τυπολογιών επιχειρηματιών</a:t>
            </a:r>
          </a:p>
          <a:p>
            <a:r>
              <a:t>Σύγκριση θεωρητικών προσεγγίσεων</a:t>
            </a:r>
          </a:p>
          <a:p>
            <a:r>
              <a:t>Ανάλυση κινήτρων και στρατηγικών</a:t>
            </a:r>
          </a:p>
          <a:p>
            <a:r>
              <a:t>Σημασία κοινωνικού επιχειρηματία</a:t>
            </a:r>
          </a:p>
          <a:p>
            <a:r>
              <a:t>Σχέση τυπολογίας και στρατηγικής</a:t>
            </a:r>
          </a:p>
          <a:p>
            <a:r>
              <a:t>Νέες τάσεις στη νέα οικονομία</a:t>
            </a:r>
          </a:p>
          <a:p>
            <a:r>
              <a:t>Γνωστική τυπολογία και αιτιολογικό στυλ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Η επιχειρηματικότητα χαρακτηρίζεται από ετερογένεια</a:t>
            </a:r>
          </a:p>
          <a:p>
            <a:r>
              <a:t>Διαφορετικά προφίλ: καινοτόμος, κοινωνικός, παραδοσιακός</a:t>
            </a:r>
          </a:p>
          <a:p>
            <a:r>
              <a:t>Σύνδεση με ελληνική πραγματικότητα (οικογένεια, τοπικές συνθήκες)</a:t>
            </a:r>
          </a:p>
          <a:p>
            <a:r>
              <a:t>Γνωστική προσέγγιση → εντοπισμός ευκαιριών και ψυχολογικοί παράγοντες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Θεωρητικές Προσεγγίσεις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1249" cy="4442791"/>
          </a:xfrm>
        </p:spPr>
        <p:txBody>
          <a:bodyPr>
            <a:normAutofit fontScale="92500" lnSpcReduction="10000"/>
          </a:bodyPr>
          <a:lstStyle/>
          <a:p>
            <a:endParaRPr dirty="0"/>
          </a:p>
          <a:p>
            <a:r>
              <a:rPr dirty="0"/>
              <a:t>Παρα</a:t>
            </a:r>
            <a:r>
              <a:rPr dirty="0" err="1"/>
              <a:t>δοσι</a:t>
            </a:r>
            <a:r>
              <a:rPr dirty="0"/>
              <a:t>ακός επιχειρηματίας: σταθερότητα, χαμηλό ρίσκο</a:t>
            </a:r>
          </a:p>
          <a:p>
            <a:r>
              <a:rPr dirty="0"/>
              <a:t>Μα</a:t>
            </a:r>
            <a:r>
              <a:rPr dirty="0" err="1"/>
              <a:t>κρο</a:t>
            </a:r>
            <a:r>
              <a:rPr dirty="0"/>
              <a:t>πρόθεσμη βιωσιμότητα, εμπιστοσύνη, συνέπεια</a:t>
            </a:r>
          </a:p>
          <a:p>
            <a:r>
              <a:rPr dirty="0" err="1"/>
              <a:t>Συμ</a:t>
            </a:r>
            <a:r>
              <a:rPr dirty="0"/>
              <a:t>βολή στην κοινωνική συνοχή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140" y="2497620"/>
            <a:ext cx="3352800" cy="2647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Τυπολογίες με βάση τα κίνητρα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Ανάγκης (push): επιβίωση, ανεργία, έλλειψη επιλογών</a:t>
            </a:r>
          </a:p>
          <a:p>
            <a:r>
              <a:t>Ευκαιρίας (pull): καινοτομία, ανεξαρτησία, ανάπτυξη</a:t>
            </a:r>
          </a:p>
          <a:p>
            <a:r>
              <a:t>Schumpeter: δημιουργική καταστροφή</a:t>
            </a:r>
          </a:p>
          <a:p>
            <a:r>
              <a:t>Kirzner: επιχειρηματική εγρήγορση (alertness)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Τυπολογίες με βάση στρατηγική &amp; ηγεσία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Οραματιστής: δημιουργικότητα, νέες ιδέες, startups</a:t>
            </a:r>
          </a:p>
          <a:p>
            <a:r>
              <a:t>Μάνατζερ-διαχειριστής: σταθερότητα, οργάνωση, αποδοτικότητα</a:t>
            </a:r>
          </a:p>
          <a:p>
            <a:r>
              <a:t>Τεχνικός: τεχνική αρτιότητα, ποιότητα προϊόντος</a:t>
            </a:r>
          </a:p>
          <a:p>
            <a:r>
              <a:t>Δικτυωτής (networker): αξία από ανθρώπινες σχέσεις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Τυπολογίες με βάση κοινωνικό προσανατολισμό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22466" cy="4525963"/>
          </a:xfrm>
        </p:spPr>
        <p:txBody>
          <a:bodyPr>
            <a:normAutofit fontScale="92500"/>
          </a:bodyPr>
          <a:lstStyle/>
          <a:p>
            <a:endParaRPr dirty="0"/>
          </a:p>
          <a:p>
            <a:r>
              <a:rPr dirty="0" err="1"/>
              <a:t>Κλ</a:t>
            </a:r>
            <a:r>
              <a:rPr dirty="0"/>
              <a:t>ασικός επιχειρηματίας: οικονομικό κέρδος</a:t>
            </a:r>
          </a:p>
          <a:p>
            <a:r>
              <a:rPr dirty="0" err="1"/>
              <a:t>Κοινωνικός</a:t>
            </a:r>
            <a:r>
              <a:rPr dirty="0"/>
              <a:t> επ</a:t>
            </a:r>
            <a:r>
              <a:rPr dirty="0" err="1"/>
              <a:t>ιχειρημ</a:t>
            </a:r>
            <a:r>
              <a:rPr dirty="0"/>
              <a:t>ατίας: κοινωνική αξία, βιωσιμότητα</a:t>
            </a:r>
          </a:p>
          <a:p>
            <a:r>
              <a:rPr dirty="0"/>
              <a:t>Υβ</a:t>
            </a:r>
            <a:r>
              <a:rPr dirty="0" err="1"/>
              <a:t>ριδικός</a:t>
            </a:r>
            <a:r>
              <a:rPr dirty="0"/>
              <a:t>: </a:t>
            </a:r>
            <a:r>
              <a:rPr dirty="0" err="1"/>
              <a:t>συνδυ</a:t>
            </a:r>
            <a:r>
              <a:rPr dirty="0"/>
              <a:t>ασμός κοινωνικού και οικονομικού σκοπού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565" y="2614826"/>
            <a:ext cx="3552825" cy="2647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Τυπολογίες με βάση επιχειρηματικό μοντέλο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Μικρός/αυτοαπασχολούμενος: αυτάρκεια, freelancing</a:t>
            </a:r>
          </a:p>
          <a:p>
            <a:r>
              <a:t>Ανάπτυξης: scale-up, επέκταση, νέες θέσεις εργασίας</a:t>
            </a:r>
          </a:p>
          <a:p>
            <a:r>
              <a:t>Τρόπου ζωής: ισορροπία προσωπικής ζωής και εργασίας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556</Words>
  <Application>Microsoft Office PowerPoint</Application>
  <PresentationFormat>Προβολή στην οθόνη (4:3)</PresentationFormat>
  <Paragraphs>94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ΕΠΙΧΕΙΡΗΜΑΤΙΚΟΤΗΤΑ ΚΟΙΝΩΝΙΑ, ΨΗΦΙΑΚΟ ΠΕΡΙΒΑΛΛΟΝ, ΔΙΟΙΚΗΣΗ, ΤΟΥΡΙΣΜΟΣ</vt:lpstr>
      <vt:lpstr>Μέρος 1ο – Κεφάλαιο 2ο  Τυπολογίες Επιχειρηματιών</vt:lpstr>
      <vt:lpstr>Μαθησιακά Αποτελέσματα</vt:lpstr>
      <vt:lpstr>Εισαγωγή</vt:lpstr>
      <vt:lpstr>Θεωρητικές Προσεγγίσεις</vt:lpstr>
      <vt:lpstr>Τυπολογίες με βάση τα κίνητρα</vt:lpstr>
      <vt:lpstr>Τυπολογίες με βάση στρατηγική &amp; ηγεσία</vt:lpstr>
      <vt:lpstr>Τυπολογίες με βάση κοινωνικό προσανατολισμό</vt:lpstr>
      <vt:lpstr>Τυπολογίες με βάση επιχειρηματικό μοντέλο</vt:lpstr>
      <vt:lpstr>Τυπολογίες – Συγκριτικός Πίνακας</vt:lpstr>
      <vt:lpstr>Κλασικές Τυπολογίες (Redlich)</vt:lpstr>
      <vt:lpstr>Τυπολογίες – Συγκριτικός Πίνακας</vt:lpstr>
      <vt:lpstr>Σύγχρονοι Τύποι Επιχειρηματιών</vt:lpstr>
      <vt:lpstr>Γνωστική Τυπολογία &amp; Αιτιολογικό Στυλ</vt:lpstr>
      <vt:lpstr>Γνωστική Τυπολογία &amp; Αιτιολογικό Στυλ</vt:lpstr>
      <vt:lpstr>Τυπολογία &amp; Επιχειρηματική Στρατηγική</vt:lpstr>
      <vt:lpstr>Μελέτες Περίπτωσης</vt:lpstr>
      <vt:lpstr>Σύνοψη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Τυπολογίες Επιχειρηματιών</dc:title>
  <dc:subject/>
  <dc:creator>Poulaki Ioulia</dc:creator>
  <cp:keywords/>
  <dc:description>generated using python-pptx</dc:description>
  <cp:lastModifiedBy>Giannis Mourgkos</cp:lastModifiedBy>
  <cp:revision>8</cp:revision>
  <dcterms:created xsi:type="dcterms:W3CDTF">2013-01-27T09:14:16Z</dcterms:created>
  <dcterms:modified xsi:type="dcterms:W3CDTF">2025-10-07T11:09:31Z</dcterms:modified>
  <cp:category/>
</cp:coreProperties>
</file>