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2328FF-733E-4585-A56A-586343680288}" type="datetimeFigureOut">
              <a:rPr lang="el-GR" smtClean="0"/>
              <a:t>18/5/2015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D6B1A-D4A8-4C37-A998-192D347D8BD8}"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a:noFill/>
          <a:ln/>
        </p:spPr>
        <p:txBody>
          <a:bodyPr/>
          <a:lstStyle/>
          <a:p>
            <a:endParaRPr lang="el-GR" smtClean="0"/>
          </a:p>
        </p:txBody>
      </p:sp>
      <p:sp>
        <p:nvSpPr>
          <p:cNvPr id="9220" name="Slide Number Placeholder 3"/>
          <p:cNvSpPr>
            <a:spLocks noGrp="1"/>
          </p:cNvSpPr>
          <p:nvPr>
            <p:ph type="sldNum" sz="quarter" idx="5"/>
          </p:nvPr>
        </p:nvSpPr>
        <p:spPr/>
        <p:txBody>
          <a:bodyPr/>
          <a:lstStyle/>
          <a:p>
            <a:pPr>
              <a:defRPr/>
            </a:pPr>
            <a:fld id="{F99D7CB0-734D-4AC5-A9C5-B156B7DF4541}" type="slidenum">
              <a:rPr lang="el-GR" smtClean="0"/>
              <a:pPr>
                <a:defRPr/>
              </a:pPr>
              <a:t>44</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a:noFill/>
          <a:ln/>
        </p:spPr>
        <p:txBody>
          <a:bodyPr/>
          <a:lstStyle/>
          <a:p>
            <a:endParaRPr lang="el-GR" smtClean="0"/>
          </a:p>
        </p:txBody>
      </p:sp>
      <p:sp>
        <p:nvSpPr>
          <p:cNvPr id="10244" name="Slide Number Placeholder 3"/>
          <p:cNvSpPr>
            <a:spLocks noGrp="1"/>
          </p:cNvSpPr>
          <p:nvPr>
            <p:ph type="sldNum" sz="quarter" idx="5"/>
          </p:nvPr>
        </p:nvSpPr>
        <p:spPr/>
        <p:txBody>
          <a:bodyPr/>
          <a:lstStyle/>
          <a:p>
            <a:pPr>
              <a:defRPr/>
            </a:pPr>
            <a:fld id="{10C0DB74-B225-4C2B-85A8-5C272E03C6CF}" type="slidenum">
              <a:rPr lang="el-GR" smtClean="0"/>
              <a:pPr>
                <a:defRPr/>
              </a:pPr>
              <a:t>46</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9219" name="Θέση σημειώσεων 2"/>
          <p:cNvSpPr>
            <a:spLocks noGrp="1"/>
          </p:cNvSpPr>
          <p:nvPr>
            <p:ph type="body" idx="1"/>
          </p:nvPr>
        </p:nvSpPr>
        <p:spPr>
          <a:noFill/>
          <a:ln/>
        </p:spPr>
        <p:txBody>
          <a:bodyPr/>
          <a:lstStyle/>
          <a:p>
            <a:pPr marL="171418" indent="-171418">
              <a:buFontTx/>
              <a:buChar char="•"/>
            </a:pPr>
            <a:endParaRPr lang="el-GR" dirty="0" smtClean="0"/>
          </a:p>
        </p:txBody>
      </p:sp>
      <p:sp>
        <p:nvSpPr>
          <p:cNvPr id="11268" name="Θέση αριθμού διαφάνειας 3"/>
          <p:cNvSpPr>
            <a:spLocks noGrp="1"/>
          </p:cNvSpPr>
          <p:nvPr>
            <p:ph type="sldNum" sz="quarter" idx="5"/>
          </p:nvPr>
        </p:nvSpPr>
        <p:spPr/>
        <p:txBody>
          <a:bodyPr/>
          <a:lstStyle/>
          <a:p>
            <a:pPr>
              <a:defRPr/>
            </a:pPr>
            <a:fld id="{96ED00DD-0B12-4DD0-953A-AC7952B64E25}" type="slidenum">
              <a:rPr lang="el-GR" smtClean="0"/>
              <a:pPr>
                <a:defRPr/>
              </a:pPr>
              <a:t>47</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3FDEFB2-FF92-4133-AEE1-E9F3F076E9FE}" type="datetimeFigureOut">
              <a:rPr lang="el-GR" smtClean="0"/>
              <a:pPr/>
              <a:t>18/5/2015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B8DE7E-F9B1-4CB7-8F26-B2276469BC6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3FDEFB2-FF92-4133-AEE1-E9F3F076E9FE}" type="datetimeFigureOut">
              <a:rPr lang="el-GR" smtClean="0"/>
              <a:pPr/>
              <a:t>18/5/2015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B8DE7E-F9B1-4CB7-8F26-B2276469BC6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3FDEFB2-FF92-4133-AEE1-E9F3F076E9FE}" type="datetimeFigureOut">
              <a:rPr lang="el-GR" smtClean="0"/>
              <a:pPr/>
              <a:t>18/5/2015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B8DE7E-F9B1-4CB7-8F26-B2276469BC6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3FDEFB2-FF92-4133-AEE1-E9F3F076E9FE}" type="datetimeFigureOut">
              <a:rPr lang="el-GR" smtClean="0"/>
              <a:pPr/>
              <a:t>18/5/2015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B8DE7E-F9B1-4CB7-8F26-B2276469BC6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FDEFB2-FF92-4133-AEE1-E9F3F076E9FE}" type="datetimeFigureOut">
              <a:rPr lang="el-GR" smtClean="0"/>
              <a:pPr/>
              <a:t>18/5/2015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B8DE7E-F9B1-4CB7-8F26-B2276469BC6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F3FDEFB2-FF92-4133-AEE1-E9F3F076E9FE}" type="datetimeFigureOut">
              <a:rPr lang="el-GR" smtClean="0"/>
              <a:pPr/>
              <a:t>18/5/2015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BB8DE7E-F9B1-4CB7-8F26-B2276469BC6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F3FDEFB2-FF92-4133-AEE1-E9F3F076E9FE}" type="datetimeFigureOut">
              <a:rPr lang="el-GR" smtClean="0"/>
              <a:pPr/>
              <a:t>18/5/2015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BB8DE7E-F9B1-4CB7-8F26-B2276469BC6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F3FDEFB2-FF92-4133-AEE1-E9F3F076E9FE}" type="datetimeFigureOut">
              <a:rPr lang="el-GR" smtClean="0"/>
              <a:pPr/>
              <a:t>18/5/2015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BB8DE7E-F9B1-4CB7-8F26-B2276469BC6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DEFB2-FF92-4133-AEE1-E9F3F076E9FE}" type="datetimeFigureOut">
              <a:rPr lang="el-GR" smtClean="0"/>
              <a:pPr/>
              <a:t>18/5/2015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BB8DE7E-F9B1-4CB7-8F26-B2276469BC6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DEFB2-FF92-4133-AEE1-E9F3F076E9FE}" type="datetimeFigureOut">
              <a:rPr lang="el-GR" smtClean="0"/>
              <a:pPr/>
              <a:t>18/5/2015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BB8DE7E-F9B1-4CB7-8F26-B2276469BC6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DEFB2-FF92-4133-AEE1-E9F3F076E9FE}" type="datetimeFigureOut">
              <a:rPr lang="el-GR" smtClean="0"/>
              <a:pPr/>
              <a:t>18/5/2015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BB8DE7E-F9B1-4CB7-8F26-B2276469BC6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DEFB2-FF92-4133-AEE1-E9F3F076E9FE}" type="datetimeFigureOut">
              <a:rPr lang="el-GR" smtClean="0"/>
              <a:pPr/>
              <a:t>18/5/2015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8DE7E-F9B1-4CB7-8F26-B2276469BC6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Μέρος Β’</a:t>
            </a:r>
            <a:endParaRPr lang="el-GR" dirty="0"/>
          </a:p>
        </p:txBody>
      </p:sp>
      <p:sp>
        <p:nvSpPr>
          <p:cNvPr id="3" name="Subtitle 2"/>
          <p:cNvSpPr>
            <a:spLocks noGrp="1"/>
          </p:cNvSpPr>
          <p:nvPr>
            <p:ph type="subTitle" idx="1"/>
          </p:nvPr>
        </p:nvSpPr>
        <p:spPr/>
        <p:txBody>
          <a:bodyPr/>
          <a:lstStyle/>
          <a:p>
            <a:endParaRPr lang="el-G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40BC60C-694C-45AF-AC6C-49EDE8BAEDC8}" type="slidenum">
              <a:rPr lang="el-GR"/>
              <a:pPr/>
              <a:t>10</a:t>
            </a:fld>
            <a:endParaRPr lang="el-GR"/>
          </a:p>
        </p:txBody>
      </p:sp>
      <p:sp>
        <p:nvSpPr>
          <p:cNvPr id="259074" name="Rectangle 2"/>
          <p:cNvSpPr>
            <a:spLocks noGrp="1" noChangeArrowheads="1"/>
          </p:cNvSpPr>
          <p:nvPr>
            <p:ph type="body" idx="1"/>
          </p:nvPr>
        </p:nvSpPr>
        <p:spPr>
          <a:xfrm>
            <a:off x="457200" y="549275"/>
            <a:ext cx="8229600" cy="5584825"/>
          </a:xfrm>
        </p:spPr>
        <p:txBody>
          <a:bodyPr/>
          <a:lstStyle/>
          <a:p>
            <a:pPr>
              <a:lnSpc>
                <a:spcPct val="80000"/>
              </a:lnSpc>
            </a:pPr>
            <a:r>
              <a:rPr lang="el-GR" sz="2800">
                <a:effectLst/>
              </a:rPr>
              <a:t>Οι αδυναμίες του θεσμικού πλαισίου και η έλλειψη οριοθέτησης της ΠΕ από την πλευρά της διοίκησης μέσα στο ωρολόγιο πρόγραμμα έχουν σαν αποτέλεσμα  να </a:t>
            </a:r>
            <a:r>
              <a:rPr lang="el-GR" sz="2800" b="1" u="sng">
                <a:effectLst/>
              </a:rPr>
              <a:t>προστίθεται ακόμα μία αιτία αποφυγής υλοποίησης προγραμμάτων ΠΕ από τους εκπαιδευτικούς.</a:t>
            </a:r>
          </a:p>
          <a:p>
            <a:pPr>
              <a:lnSpc>
                <a:spcPct val="80000"/>
              </a:lnSpc>
              <a:buFont typeface="Wingdings" pitchFamily="2" charset="2"/>
              <a:buNone/>
            </a:pPr>
            <a:endParaRPr lang="el-GR" sz="2800" b="1" u="sng">
              <a:effectLst/>
            </a:endParaRPr>
          </a:p>
          <a:p>
            <a:pPr>
              <a:lnSpc>
                <a:spcPct val="80000"/>
              </a:lnSpc>
            </a:pPr>
            <a:r>
              <a:rPr lang="el-GR" sz="2800">
                <a:effectLst/>
              </a:rPr>
              <a:t>Η θέση που κατέχει η ΠΕ στο πρόγραμμα του σχολείου αποδεικνύει </a:t>
            </a:r>
            <a:r>
              <a:rPr lang="el-GR" sz="2800" b="1" u="sng">
                <a:effectLst/>
              </a:rPr>
              <a:t>τη μικρή βαρύτητα που της αποδίδει η πολιτεία</a:t>
            </a:r>
            <a:r>
              <a:rPr lang="el-GR" sz="2800">
                <a:effectLst/>
              </a:rPr>
              <a:t> για τη διαμόρφωση στάσεων και συμπεριφορών και ότι οι συντάκτες των αναλυτικών προγραμμάτων την αντιμετωπίζουν ως μία εκπαιδευτική διαδικασία χαμηλού κύρους.</a:t>
            </a:r>
            <a:endParaRPr lang="el-G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9F0800C-A0F2-4D9B-A93B-976588B34BDF}" type="slidenum">
              <a:rPr lang="el-GR"/>
              <a:pPr/>
              <a:t>11</a:t>
            </a:fld>
            <a:endParaRPr lang="el-GR"/>
          </a:p>
        </p:txBody>
      </p:sp>
      <p:sp>
        <p:nvSpPr>
          <p:cNvPr id="260098" name="Rectangle 2"/>
          <p:cNvSpPr>
            <a:spLocks noGrp="1" noChangeArrowheads="1"/>
          </p:cNvSpPr>
          <p:nvPr>
            <p:ph type="body" idx="1"/>
          </p:nvPr>
        </p:nvSpPr>
        <p:spPr>
          <a:xfrm>
            <a:off x="457200" y="333375"/>
            <a:ext cx="8229600" cy="5800725"/>
          </a:xfrm>
          <a:noFill/>
          <a:ln/>
        </p:spPr>
        <p:txBody>
          <a:bodyPr/>
          <a:lstStyle/>
          <a:p>
            <a:pPr>
              <a:buFont typeface="Wingdings" pitchFamily="2" charset="2"/>
              <a:buNone/>
            </a:pPr>
            <a:r>
              <a:rPr lang="el-GR" sz="2800">
                <a:effectLst/>
              </a:rPr>
              <a:t>	Από το 2003 με την αναμόρφωση των αναλυτικών προγραμμάτων στο νέο Διαθεματικό Ενιαίο Πλαίσιο Προγραμμάτων Σπουδών (Δ.Ε.Π.Π.Σ) υπάρχουν</a:t>
            </a:r>
            <a:r>
              <a:rPr lang="en-US" sz="2800">
                <a:effectLst/>
              </a:rPr>
              <a:t> </a:t>
            </a:r>
            <a:r>
              <a:rPr lang="el-GR" sz="2800">
                <a:effectLst/>
              </a:rPr>
              <a:t>τα παρακάτω Προγράμματα Σχεδιασμού και Ανάπτυξης Διαθεματικών Δραστηριοτήτων:</a:t>
            </a:r>
          </a:p>
          <a:p>
            <a:pPr>
              <a:buFont typeface="Wingdings" pitchFamily="2" charset="2"/>
              <a:buNone/>
            </a:pPr>
            <a:endParaRPr lang="el-GR" sz="2800">
              <a:effectLst/>
            </a:endParaRPr>
          </a:p>
          <a:p>
            <a:r>
              <a:rPr lang="el-GR" sz="2800"/>
              <a:t> </a:t>
            </a:r>
            <a:r>
              <a:rPr lang="el-GR" sz="2800">
                <a:effectLst/>
              </a:rPr>
              <a:t>Η Ευέλικτη Ζώνη</a:t>
            </a:r>
          </a:p>
          <a:p>
            <a:r>
              <a:rPr lang="el-GR" sz="2800">
                <a:effectLst/>
              </a:rPr>
              <a:t>  Η Περιβαλλοντική Εκπαίδευση</a:t>
            </a:r>
          </a:p>
          <a:p>
            <a:r>
              <a:rPr lang="el-GR" sz="2800">
                <a:effectLst/>
              </a:rPr>
              <a:t>  Η Αγωγή Υγείας</a:t>
            </a:r>
          </a:p>
          <a:p>
            <a:r>
              <a:rPr lang="el-GR" sz="2800">
                <a:effectLst/>
              </a:rPr>
              <a:t>  Η Ολυμπιακή Παιδεία</a:t>
            </a:r>
            <a:endParaRPr lang="el-GR" sz="2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36CFD01-00A7-494F-AB87-4A4EBF5302F1}" type="slidenum">
              <a:rPr lang="el-GR"/>
              <a:pPr/>
              <a:t>12</a:t>
            </a:fld>
            <a:endParaRPr lang="el-GR"/>
          </a:p>
        </p:txBody>
      </p:sp>
      <p:sp>
        <p:nvSpPr>
          <p:cNvPr id="261122" name="Rectangle 2"/>
          <p:cNvSpPr>
            <a:spLocks noGrp="1" noChangeArrowheads="1"/>
          </p:cNvSpPr>
          <p:nvPr>
            <p:ph type="body" idx="1"/>
          </p:nvPr>
        </p:nvSpPr>
        <p:spPr>
          <a:xfrm>
            <a:off x="457200" y="836613"/>
            <a:ext cx="8229600" cy="5297487"/>
          </a:xfrm>
        </p:spPr>
        <p:txBody>
          <a:bodyPr/>
          <a:lstStyle/>
          <a:p>
            <a:pPr>
              <a:lnSpc>
                <a:spcPct val="80000"/>
              </a:lnSpc>
            </a:pPr>
            <a:r>
              <a:rPr lang="el-GR" sz="2800">
                <a:effectLst/>
              </a:rPr>
              <a:t>Από τα προγράμματα αυτά μόνο η Ευέλικτη Ζώνη (Ε.Ζ) απέκτησε το δικό της χρόνο μέσα στο ωρολόγιο πρόγραμμα, το οποίο αναμορφώθηκε εξασφαλίζοντας στον εκπαιδευτικό, το θεσμικό και χρονικό πλαίσιο να μελετηθούν θέματα που ενδιαφέρουν τους μαθητές, ακολουθώντας τρόπους, που δεν είναι εύκολο να εφαρμόσει το συμβατικό πρόγραμμα</a:t>
            </a:r>
          </a:p>
          <a:p>
            <a:pPr>
              <a:lnSpc>
                <a:spcPct val="80000"/>
              </a:lnSpc>
              <a:buFont typeface="Wingdings" pitchFamily="2" charset="2"/>
              <a:buNone/>
            </a:pPr>
            <a:r>
              <a:rPr lang="el-GR" sz="2800">
                <a:effectLst/>
              </a:rPr>
              <a:t> </a:t>
            </a:r>
          </a:p>
          <a:p>
            <a:pPr>
              <a:lnSpc>
                <a:spcPct val="80000"/>
              </a:lnSpc>
            </a:pPr>
            <a:r>
              <a:rPr lang="el-GR" sz="2800">
                <a:effectLst/>
              </a:rPr>
              <a:t>Ο χρόνος της ευέλικτης ζώνης και των καινοτόμων δράσεων ποικίλλει από 4 ώρες στις μικρές τάξεις μέχρι 2 ώρες στις δυο τελευταίες του Δημοτικού, και στις 2 ώρες την εβδομάδα στο Γυμνάσιο.</a:t>
            </a:r>
          </a:p>
          <a:p>
            <a:pPr>
              <a:lnSpc>
                <a:spcPct val="80000"/>
              </a:lnSpc>
            </a:pPr>
            <a:endParaRPr lang="el-GR"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8DDDD8D-A6F0-42F2-826A-34728D33F7B9}" type="slidenum">
              <a:rPr lang="el-GR"/>
              <a:pPr/>
              <a:t>13</a:t>
            </a:fld>
            <a:endParaRPr lang="el-GR"/>
          </a:p>
        </p:txBody>
      </p:sp>
      <p:sp>
        <p:nvSpPr>
          <p:cNvPr id="262146" name="Rectangle 2"/>
          <p:cNvSpPr>
            <a:spLocks noGrp="1" noChangeArrowheads="1"/>
          </p:cNvSpPr>
          <p:nvPr>
            <p:ph type="body" idx="1"/>
          </p:nvPr>
        </p:nvSpPr>
        <p:spPr>
          <a:xfrm>
            <a:off x="457200" y="476250"/>
            <a:ext cx="8229600" cy="5657850"/>
          </a:xfrm>
        </p:spPr>
        <p:txBody>
          <a:bodyPr/>
          <a:lstStyle/>
          <a:p>
            <a:pPr>
              <a:lnSpc>
                <a:spcPct val="90000"/>
              </a:lnSpc>
            </a:pPr>
            <a:r>
              <a:rPr lang="el-GR" sz="2800">
                <a:effectLst/>
              </a:rPr>
              <a:t>Πολλοί υποστηρίζουν ότι στη νέα αυτή καινοτομία της Ε.Ζ η ΠΕ μπορεί «επίσημα» να βρει το χρόνο της </a:t>
            </a:r>
          </a:p>
          <a:p>
            <a:pPr>
              <a:lnSpc>
                <a:spcPct val="90000"/>
              </a:lnSpc>
              <a:buFont typeface="Wingdings" pitchFamily="2" charset="2"/>
              <a:buNone/>
            </a:pPr>
            <a:endParaRPr lang="el-GR" sz="2800">
              <a:effectLst/>
            </a:endParaRPr>
          </a:p>
          <a:p>
            <a:pPr>
              <a:lnSpc>
                <a:spcPct val="90000"/>
              </a:lnSpc>
            </a:pPr>
            <a:r>
              <a:rPr lang="el-GR" sz="2800">
                <a:effectLst/>
              </a:rPr>
              <a:t>Όμως μελετώντας το επίσημο Πρόγραμμα Σχεδιασμού και Ανάπτυξης Δραστηριοτήτων της Ε.Ζ διαπιστώνει κανείς ότι έστω και σαν όρος η ΠΕ δεν αναφέρεται πουθενά, παρά </a:t>
            </a:r>
            <a:r>
              <a:rPr lang="el-GR" sz="2800" b="1" u="sng">
                <a:effectLst/>
              </a:rPr>
              <a:t>μόνο στις ενδεικτικές θεματικές περιοχές άντλησης θεμάτων</a:t>
            </a:r>
            <a:r>
              <a:rPr lang="el-GR" sz="2800">
                <a:effectLst/>
              </a:rPr>
              <a:t>, υποδεικνύονται τα θέματα φυσικού-κοινωνικού και τοπικού περιβάλλοντος μεταξύ άλλων </a:t>
            </a:r>
            <a:r>
              <a:rPr lang="el-GR" sz="2800" b="1" u="sng">
                <a:effectLst/>
              </a:rPr>
              <a:t>17</a:t>
            </a:r>
            <a:r>
              <a:rPr lang="el-GR" sz="2800">
                <a:effectLst/>
              </a:rPr>
              <a:t> θεματικών περιοχών για την υλοποίηση διαθεματικών δραστηριοτήτων ή σχεδίων εργασίας.</a:t>
            </a:r>
          </a:p>
          <a:p>
            <a:pPr>
              <a:lnSpc>
                <a:spcPct val="90000"/>
              </a:lnSpc>
            </a:pPr>
            <a:endParaRPr lang="el-GR"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FBA49D-E006-4F0A-8D57-3D9BD068B160}" type="slidenum">
              <a:rPr lang="el-GR"/>
              <a:pPr/>
              <a:t>14</a:t>
            </a:fld>
            <a:endParaRPr lang="el-GR"/>
          </a:p>
        </p:txBody>
      </p:sp>
      <p:sp>
        <p:nvSpPr>
          <p:cNvPr id="263170" name="Rectangle 2"/>
          <p:cNvSpPr>
            <a:spLocks noGrp="1" noChangeArrowheads="1"/>
          </p:cNvSpPr>
          <p:nvPr>
            <p:ph type="title"/>
          </p:nvPr>
        </p:nvSpPr>
        <p:spPr>
          <a:xfrm>
            <a:off x="468313" y="188913"/>
            <a:ext cx="8229600" cy="1143000"/>
          </a:xfrm>
        </p:spPr>
        <p:txBody>
          <a:bodyPr/>
          <a:lstStyle/>
          <a:p>
            <a:r>
              <a:rPr lang="el-GR" sz="3600" b="1">
                <a:effectLst/>
              </a:rPr>
              <a:t>ΕΖ και ΠΕ</a:t>
            </a:r>
          </a:p>
        </p:txBody>
      </p:sp>
      <p:sp>
        <p:nvSpPr>
          <p:cNvPr id="263171" name="Rectangle 3"/>
          <p:cNvSpPr>
            <a:spLocks noGrp="1" noChangeArrowheads="1"/>
          </p:cNvSpPr>
          <p:nvPr>
            <p:ph type="body" idx="1"/>
          </p:nvPr>
        </p:nvSpPr>
        <p:spPr>
          <a:xfrm>
            <a:off x="539750" y="1341438"/>
            <a:ext cx="8291513" cy="5257800"/>
          </a:xfrm>
        </p:spPr>
        <p:txBody>
          <a:bodyPr/>
          <a:lstStyle/>
          <a:p>
            <a:pPr>
              <a:lnSpc>
                <a:spcPct val="90000"/>
              </a:lnSpc>
            </a:pPr>
            <a:r>
              <a:rPr lang="el-GR" sz="2800">
                <a:effectLst/>
              </a:rPr>
              <a:t>Απώτερος στόχος της ΕΖ είναι η παιδαγωγική και διδακτική αυτονόμηση των εκπαιδευτικών υπέρ της δραστηριοποίησης των μαθητών, η προαγωγή της συλλογικής προσπάθειας και η μείωση του γνωσιοκεντρικού χαρακτήρα του σημερινού σχολείου. </a:t>
            </a:r>
          </a:p>
          <a:p>
            <a:pPr>
              <a:lnSpc>
                <a:spcPct val="90000"/>
              </a:lnSpc>
              <a:buFont typeface="Wingdings" pitchFamily="2" charset="2"/>
              <a:buNone/>
            </a:pPr>
            <a:endParaRPr lang="el-GR" sz="2800">
              <a:effectLst/>
            </a:endParaRPr>
          </a:p>
          <a:p>
            <a:pPr>
              <a:lnSpc>
                <a:spcPct val="90000"/>
              </a:lnSpc>
            </a:pPr>
            <a:r>
              <a:rPr lang="el-GR" sz="2800">
                <a:effectLst/>
              </a:rPr>
              <a:t>Επιπρόσθετα, η παρεχόμενη γνώση στην ΕΖ θα συμβάλλει στην πιο έγκυρη ενημέρωση των μαθητών για ποικίλα θέματα -που πολλές φορές πραγματεύονται και τα Μ.Μ.Ε. - τα οποία με τον τρόπο τους συμβάλλουν στη διαμόρφωση του παιδαγωγικού περιβάλλοντος.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B334F16-8F1D-4E39-B3DE-7A3BFC951247}" type="slidenum">
              <a:rPr lang="el-GR"/>
              <a:pPr/>
              <a:t>15</a:t>
            </a:fld>
            <a:endParaRPr lang="el-GR"/>
          </a:p>
        </p:txBody>
      </p:sp>
      <p:sp>
        <p:nvSpPr>
          <p:cNvPr id="264194" name="Rectangle 2"/>
          <p:cNvSpPr>
            <a:spLocks noGrp="1" noChangeArrowheads="1"/>
          </p:cNvSpPr>
          <p:nvPr>
            <p:ph type="title"/>
          </p:nvPr>
        </p:nvSpPr>
        <p:spPr/>
        <p:txBody>
          <a:bodyPr/>
          <a:lstStyle/>
          <a:p>
            <a:r>
              <a:rPr lang="el-GR" sz="3600" b="1">
                <a:effectLst/>
              </a:rPr>
              <a:t>ΕΖ και ΠΕ</a:t>
            </a:r>
          </a:p>
        </p:txBody>
      </p:sp>
      <p:sp>
        <p:nvSpPr>
          <p:cNvPr id="264195" name="Rectangle 3"/>
          <p:cNvSpPr>
            <a:spLocks noGrp="1" noChangeArrowheads="1"/>
          </p:cNvSpPr>
          <p:nvPr>
            <p:ph type="body" idx="1"/>
          </p:nvPr>
        </p:nvSpPr>
        <p:spPr>
          <a:xfrm>
            <a:off x="457200" y="1600200"/>
            <a:ext cx="8686800" cy="4997450"/>
          </a:xfrm>
        </p:spPr>
        <p:txBody>
          <a:bodyPr/>
          <a:lstStyle/>
          <a:p>
            <a:pPr>
              <a:lnSpc>
                <a:spcPct val="90000"/>
              </a:lnSpc>
            </a:pPr>
            <a:r>
              <a:rPr lang="el-GR" sz="2400">
                <a:effectLst/>
              </a:rPr>
              <a:t>Απώτερος στόχος της ΠΕ είναι η επίτευξη της περιβαλλοντικά υπεύθυνης συμπεριφοράς. </a:t>
            </a:r>
          </a:p>
          <a:p>
            <a:pPr>
              <a:lnSpc>
                <a:spcPct val="90000"/>
              </a:lnSpc>
              <a:buFont typeface="Wingdings" pitchFamily="2" charset="2"/>
              <a:buNone/>
            </a:pPr>
            <a:endParaRPr lang="el-GR" sz="2400">
              <a:effectLst/>
            </a:endParaRPr>
          </a:p>
          <a:p>
            <a:pPr>
              <a:lnSpc>
                <a:spcPct val="90000"/>
              </a:lnSpc>
            </a:pPr>
            <a:r>
              <a:rPr lang="el-GR" sz="2400">
                <a:effectLst/>
              </a:rPr>
              <a:t>Η ΠΕ στοχεύει στην υποβοήθηση των μαθητών να αποκτήσουν το γνωστικό υπόβαθρο και τον αξιακό προσανατολισμό που απαιτούνται ώστε να αναπτύξουν οι μαθητές θετικές στάσεις και συμμετοχικές συμπεριφορές, για την προστασία της οικολογικής ισορροπίας, της βιωσιμότητας της ανάπτυξης και της ποιότητας της ζωής. </a:t>
            </a:r>
          </a:p>
          <a:p>
            <a:pPr>
              <a:lnSpc>
                <a:spcPct val="90000"/>
              </a:lnSpc>
              <a:buFont typeface="Wingdings" pitchFamily="2" charset="2"/>
              <a:buNone/>
            </a:pPr>
            <a:endParaRPr lang="el-GR" sz="2400">
              <a:effectLst/>
            </a:endParaRPr>
          </a:p>
          <a:p>
            <a:pPr>
              <a:lnSpc>
                <a:spcPct val="90000"/>
              </a:lnSpc>
            </a:pPr>
            <a:r>
              <a:rPr lang="el-GR" sz="2400">
                <a:effectLst/>
              </a:rPr>
              <a:t>Μέσα από τη διεπιστημονική προσέγγιση των περιβαλλοντικών προβλημάτων /ζητημάτων, αναζητείται η διαμόρφωση της περιβαλλοντικά υπεύθυνης συμπεριφοράς, η διαμόρφωση πολιτών με αίσθημα ευθύνης. </a:t>
            </a:r>
          </a:p>
          <a:p>
            <a:pPr>
              <a:lnSpc>
                <a:spcPct val="90000"/>
              </a:lnSpc>
            </a:pPr>
            <a:endParaRPr lang="el-G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4611733-EB00-4E35-AC63-4261D6887C2A}" type="slidenum">
              <a:rPr lang="el-GR"/>
              <a:pPr/>
              <a:t>16</a:t>
            </a:fld>
            <a:endParaRPr lang="el-GR"/>
          </a:p>
        </p:txBody>
      </p:sp>
      <p:sp>
        <p:nvSpPr>
          <p:cNvPr id="265218" name="Rectangle 2"/>
          <p:cNvSpPr>
            <a:spLocks noGrp="1" noChangeArrowheads="1"/>
          </p:cNvSpPr>
          <p:nvPr>
            <p:ph type="title"/>
          </p:nvPr>
        </p:nvSpPr>
        <p:spPr/>
        <p:txBody>
          <a:bodyPr/>
          <a:lstStyle/>
          <a:p>
            <a:r>
              <a:rPr lang="el-GR" sz="3600" b="1">
                <a:effectLst/>
              </a:rPr>
              <a:t>ΕΖ και ΠΕ</a:t>
            </a:r>
          </a:p>
        </p:txBody>
      </p:sp>
      <p:sp>
        <p:nvSpPr>
          <p:cNvPr id="265219" name="Rectangle 3"/>
          <p:cNvSpPr>
            <a:spLocks noGrp="1" noChangeArrowheads="1"/>
          </p:cNvSpPr>
          <p:nvPr>
            <p:ph type="body" idx="1"/>
          </p:nvPr>
        </p:nvSpPr>
        <p:spPr/>
        <p:txBody>
          <a:bodyPr/>
          <a:lstStyle/>
          <a:p>
            <a:pPr>
              <a:lnSpc>
                <a:spcPct val="90000"/>
              </a:lnSpc>
            </a:pPr>
            <a:r>
              <a:rPr lang="el-GR" sz="2800">
                <a:effectLst/>
              </a:rPr>
              <a:t>Η εκπαίδευση μέσα και για το περιβάλλον, αν δε γίνεται με πρωταρχικό σκοπό για χάρη του περιβάλλοντος, υποβαθμίζει και αγνοεί το ρόλο των κοινωνικοπολιτικών και οικονομικών συστημάτων που καθορίζουν το περιβαλλοντικό σκηνικό</a:t>
            </a:r>
          </a:p>
          <a:p>
            <a:pPr>
              <a:lnSpc>
                <a:spcPct val="90000"/>
              </a:lnSpc>
            </a:pPr>
            <a:endParaRPr lang="el-GR" sz="2800">
              <a:effectLst/>
            </a:endParaRPr>
          </a:p>
          <a:p>
            <a:pPr>
              <a:lnSpc>
                <a:spcPct val="90000"/>
              </a:lnSpc>
            </a:pPr>
            <a:r>
              <a:rPr lang="el-GR" sz="2800">
                <a:effectLst/>
              </a:rPr>
              <a:t>Επιπλέον οι δραστηριότητες της Ευέλικτης Ζώνης υποβάλλονται για έγκριση στον αρμόδιο σχολικό σύμβουλο ενώ των Προγραμμάτων Π.Ε στο Υπεύθυνο Π.Ε της Διεύθυνσης.</a:t>
            </a:r>
            <a:endParaRPr lang="el-GR"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7997728-487F-4202-BEF6-538945FF3410}" type="slidenum">
              <a:rPr lang="el-GR"/>
              <a:pPr/>
              <a:t>17</a:t>
            </a:fld>
            <a:endParaRPr lang="el-GR"/>
          </a:p>
        </p:txBody>
      </p:sp>
      <p:sp>
        <p:nvSpPr>
          <p:cNvPr id="266242" name="Rectangle 2"/>
          <p:cNvSpPr>
            <a:spLocks noGrp="1" noChangeArrowheads="1"/>
          </p:cNvSpPr>
          <p:nvPr>
            <p:ph type="title"/>
          </p:nvPr>
        </p:nvSpPr>
        <p:spPr/>
        <p:txBody>
          <a:bodyPr/>
          <a:lstStyle/>
          <a:p>
            <a:r>
              <a:rPr lang="el-GR" sz="2800" b="1">
                <a:effectLst/>
              </a:rPr>
              <a:t>Η ΠΕ στο Δ.Ε.Ε.Π.Σ ως Πρόγραμμα Σχεδιασμού και Ανάπτυξης ΔιαθεματικώνΔραστηριοτήτων</a:t>
            </a:r>
          </a:p>
        </p:txBody>
      </p:sp>
      <p:sp>
        <p:nvSpPr>
          <p:cNvPr id="266243" name="Rectangle 3"/>
          <p:cNvSpPr>
            <a:spLocks noGrp="1" noChangeArrowheads="1"/>
          </p:cNvSpPr>
          <p:nvPr>
            <p:ph type="body" idx="1"/>
          </p:nvPr>
        </p:nvSpPr>
        <p:spPr>
          <a:xfrm>
            <a:off x="395288" y="2276475"/>
            <a:ext cx="8229600" cy="5068888"/>
          </a:xfrm>
        </p:spPr>
        <p:txBody>
          <a:bodyPr/>
          <a:lstStyle/>
          <a:p>
            <a:pPr>
              <a:lnSpc>
                <a:spcPct val="90000"/>
              </a:lnSpc>
            </a:pPr>
            <a:r>
              <a:rPr lang="el-GR" sz="2400">
                <a:effectLst/>
              </a:rPr>
              <a:t>Θεωρεί την Π.Ε τμήμα των προγραμμάτων των σχολείων της Πρωτοβάθμιας και Δευτεροβάθμιας Εκπαίδευσης, χωρίς όμως να κάνει αναφορά σε ποιο χρονικό σημείο του ωρολογίου προγράμματος την τοποθετεί. </a:t>
            </a:r>
          </a:p>
          <a:p>
            <a:pPr>
              <a:lnSpc>
                <a:spcPct val="90000"/>
              </a:lnSpc>
            </a:pPr>
            <a:r>
              <a:rPr lang="el-GR" sz="2400">
                <a:effectLst/>
              </a:rPr>
              <a:t>Για τη στήριξη, σχεδιασμό και υλοποίηση, των προγραμμάτων ΠΕ προβλέπει τη συγγραφή οδηγού/βοηθήματος για τον εκπαιδευτικό Πρωτοβάθμιας και Δευτεροβάθμιας Εκπαίδευσης. </a:t>
            </a:r>
          </a:p>
          <a:p>
            <a:pPr>
              <a:lnSpc>
                <a:spcPct val="90000"/>
              </a:lnSpc>
            </a:pPr>
            <a:r>
              <a:rPr lang="el-GR" sz="2400">
                <a:effectLst/>
              </a:rPr>
              <a:t>Ο οδηγός αυτός θα περιλαμβάνει ένα γενικό θεωρητικό μέρος με βάση τους άξονες του γνωστικού περιεχομένου και θα συνοδεύεται από εργαστηριακό οδηγό, σχετική βιβλιογραφία και ενδεικτικά σχέδια εργασίας.</a:t>
            </a:r>
            <a:endParaRPr lang="el-G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AE4C318-4F8F-4AA9-9FCF-D59C76CE882A}" type="slidenum">
              <a:rPr lang="el-GR"/>
              <a:pPr/>
              <a:t>18</a:t>
            </a:fld>
            <a:endParaRPr lang="el-GR"/>
          </a:p>
        </p:txBody>
      </p:sp>
      <p:sp>
        <p:nvSpPr>
          <p:cNvPr id="267266" name="Rectangle 2"/>
          <p:cNvSpPr>
            <a:spLocks noGrp="1" noChangeArrowheads="1"/>
          </p:cNvSpPr>
          <p:nvPr>
            <p:ph type="title"/>
          </p:nvPr>
        </p:nvSpPr>
        <p:spPr/>
        <p:txBody>
          <a:bodyPr/>
          <a:lstStyle/>
          <a:p>
            <a:endParaRPr lang="el-GR"/>
          </a:p>
        </p:txBody>
      </p:sp>
      <p:sp>
        <p:nvSpPr>
          <p:cNvPr id="267267" name="Rectangle 3"/>
          <p:cNvSpPr>
            <a:spLocks noGrp="1" noChangeArrowheads="1"/>
          </p:cNvSpPr>
          <p:nvPr>
            <p:ph type="body" idx="1"/>
          </p:nvPr>
        </p:nvSpPr>
        <p:spPr/>
        <p:txBody>
          <a:bodyPr/>
          <a:lstStyle/>
          <a:p>
            <a:pPr marL="0" indent="0">
              <a:buFont typeface="Wingdings" pitchFamily="2" charset="2"/>
              <a:buNone/>
            </a:pPr>
            <a:r>
              <a:rPr lang="el-GR">
                <a:effectLst/>
              </a:rPr>
              <a:t>Οι Υπεύθυνοι ΠΕ και τα ΚΠΕ δεν αναφέρονται πουθενά, παρά μόνο για να</a:t>
            </a:r>
          </a:p>
          <a:p>
            <a:pPr marL="0" indent="0">
              <a:buFont typeface="Wingdings" pitchFamily="2" charset="2"/>
              <a:buNone/>
            </a:pPr>
            <a:r>
              <a:rPr lang="el-GR">
                <a:effectLst/>
              </a:rPr>
              <a:t>πληροφορηθούν οι εκπαιδευτικοί ότι στα γραφεία των Υπευθύνων και στα ΚΠΕ</a:t>
            </a:r>
          </a:p>
          <a:p>
            <a:pPr marL="0" indent="0">
              <a:buFont typeface="Wingdings" pitchFamily="2" charset="2"/>
              <a:buNone/>
            </a:pPr>
            <a:r>
              <a:rPr lang="el-GR">
                <a:effectLst/>
              </a:rPr>
              <a:t>υπάρχει το σχετικό υλικό του ΥΠ.Ε.Π.Θ για την ΠΕ.</a:t>
            </a:r>
          </a:p>
          <a:p>
            <a:pPr marL="0" indent="0"/>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1891E46-BE4C-4AF9-BCE3-85BFDDE75D34}" type="slidenum">
              <a:rPr lang="el-GR"/>
              <a:pPr/>
              <a:t>19</a:t>
            </a:fld>
            <a:endParaRPr lang="el-GR"/>
          </a:p>
        </p:txBody>
      </p:sp>
      <p:sp>
        <p:nvSpPr>
          <p:cNvPr id="268290" name="Rectangle 2"/>
          <p:cNvSpPr>
            <a:spLocks noGrp="1" noChangeArrowheads="1"/>
          </p:cNvSpPr>
          <p:nvPr>
            <p:ph type="title"/>
          </p:nvPr>
        </p:nvSpPr>
        <p:spPr/>
        <p:txBody>
          <a:bodyPr>
            <a:normAutofit fontScale="90000"/>
          </a:bodyPr>
          <a:lstStyle/>
          <a:p>
            <a:r>
              <a:rPr lang="el-GR" sz="3600" b="1">
                <a:effectLst/>
              </a:rPr>
              <a:t>Επομένως η ΠΕ υπάρχει:</a:t>
            </a:r>
            <a:br>
              <a:rPr lang="el-GR" sz="3600" b="1">
                <a:effectLst/>
              </a:rPr>
            </a:br>
            <a:endParaRPr lang="el-GR" sz="3600" b="1">
              <a:effectLst/>
            </a:endParaRPr>
          </a:p>
        </p:txBody>
      </p:sp>
      <p:sp>
        <p:nvSpPr>
          <p:cNvPr id="268291" name="Rectangle 3"/>
          <p:cNvSpPr>
            <a:spLocks noGrp="1" noChangeArrowheads="1"/>
          </p:cNvSpPr>
          <p:nvPr>
            <p:ph type="body" idx="1"/>
          </p:nvPr>
        </p:nvSpPr>
        <p:spPr>
          <a:xfrm>
            <a:off x="395288" y="1557338"/>
            <a:ext cx="8229600" cy="4533900"/>
          </a:xfrm>
        </p:spPr>
        <p:txBody>
          <a:bodyPr/>
          <a:lstStyle/>
          <a:p>
            <a:r>
              <a:rPr lang="el-GR" sz="2800">
                <a:effectLst/>
              </a:rPr>
              <a:t>Ως πρόγραμμα των σχολικών δραστηριοτήτων – χρόνος εντός και εκτός διδακτικού ωραρίου.</a:t>
            </a:r>
          </a:p>
          <a:p>
            <a:r>
              <a:rPr lang="el-GR" sz="2800">
                <a:effectLst/>
              </a:rPr>
              <a:t>Ως Πρόγραμμα Σχεδιασμού και Ανάπτυξης Διαθεματικών Δραστηριοτήτων (ΔΕΕΠΣ) – δεν προβλέπεται συγκεκριμένος χρόνος.</a:t>
            </a:r>
          </a:p>
          <a:p>
            <a:r>
              <a:rPr lang="el-GR" sz="2800">
                <a:effectLst/>
              </a:rPr>
              <a:t>Στη θεματικής της Ε.Ζ θίγονται θέματα σχετικά με το Περιβάλλον – υπάρχει χρονικό πλαίσιο.</a:t>
            </a:r>
          </a:p>
          <a:p>
            <a:pPr>
              <a:buFont typeface="Wingdings" pitchFamily="2" charset="2"/>
              <a:buNone/>
            </a:pPr>
            <a:r>
              <a:rPr lang="el-GR" sz="2800">
                <a:effectLst/>
              </a:rPr>
              <a:t>	</a:t>
            </a:r>
            <a:endParaRPr lang="el-G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294967295"/>
          </p:nvPr>
        </p:nvSpPr>
        <p:spPr>
          <a:xfrm>
            <a:off x="6553200" y="6245225"/>
            <a:ext cx="2133600" cy="476250"/>
          </a:xfrm>
          <a:prstGeom prst="rect">
            <a:avLst/>
          </a:prstGeom>
        </p:spPr>
        <p:txBody>
          <a:bodyPr/>
          <a:lstStyle/>
          <a:p>
            <a:fld id="{CF51B36A-4632-4487-9C64-840EB53D7B0F}" type="slidenum">
              <a:rPr lang="el-GR"/>
              <a:pPr/>
              <a:t>2</a:t>
            </a:fld>
            <a:endParaRPr lang="el-GR"/>
          </a:p>
        </p:txBody>
      </p:sp>
      <p:sp>
        <p:nvSpPr>
          <p:cNvPr id="250882" name="Rectangle 2"/>
          <p:cNvSpPr>
            <a:spLocks noGrp="1" noChangeArrowheads="1"/>
          </p:cNvSpPr>
          <p:nvPr>
            <p:ph type="ctrTitle"/>
          </p:nvPr>
        </p:nvSpPr>
        <p:spPr/>
        <p:txBody>
          <a:bodyPr/>
          <a:lstStyle/>
          <a:p>
            <a:r>
              <a:rPr lang="el-GR" sz="3600" b="1">
                <a:effectLst/>
              </a:rPr>
              <a:t>Η ΠΕ Τμήμα των Αναλυτικών Προγραμμάτων των Σχολείων</a:t>
            </a:r>
            <a:endParaRPr lang="el-GR" sz="3600">
              <a:effectLst/>
            </a:endParaRPr>
          </a:p>
        </p:txBody>
      </p:sp>
      <p:sp>
        <p:nvSpPr>
          <p:cNvPr id="250883" name="Rectangle 3"/>
          <p:cNvSpPr>
            <a:spLocks noGrp="1" noChangeArrowheads="1"/>
          </p:cNvSpPr>
          <p:nvPr>
            <p:ph type="subTitle" idx="1"/>
          </p:nvPr>
        </p:nvSpPr>
        <p:spPr/>
        <p:txBody>
          <a:bodyPr/>
          <a:lstStyle/>
          <a:p>
            <a:endParaRPr lang="el-G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F641085-5343-4935-AF71-C1F4A5E6CEDA}" type="slidenum">
              <a:rPr lang="el-GR"/>
              <a:pPr/>
              <a:t>20</a:t>
            </a:fld>
            <a:endParaRPr lang="el-GR"/>
          </a:p>
        </p:txBody>
      </p:sp>
      <p:sp>
        <p:nvSpPr>
          <p:cNvPr id="269314" name="Rectangle 2"/>
          <p:cNvSpPr>
            <a:spLocks noGrp="1" noChangeArrowheads="1"/>
          </p:cNvSpPr>
          <p:nvPr>
            <p:ph type="title"/>
          </p:nvPr>
        </p:nvSpPr>
        <p:spPr/>
        <p:txBody>
          <a:bodyPr/>
          <a:lstStyle/>
          <a:p>
            <a:endParaRPr lang="el-GR"/>
          </a:p>
        </p:txBody>
      </p:sp>
      <p:sp>
        <p:nvSpPr>
          <p:cNvPr id="269315" name="Rectangle 3"/>
          <p:cNvSpPr>
            <a:spLocks noGrp="1" noChangeArrowheads="1"/>
          </p:cNvSpPr>
          <p:nvPr>
            <p:ph type="body" idx="1"/>
          </p:nvPr>
        </p:nvSpPr>
        <p:spPr/>
        <p:txBody>
          <a:bodyPr/>
          <a:lstStyle/>
          <a:p>
            <a:pPr marL="0" indent="0">
              <a:buFont typeface="Wingdings" pitchFamily="2" charset="2"/>
              <a:buNone/>
            </a:pPr>
            <a:r>
              <a:rPr lang="el-GR">
                <a:effectLst/>
              </a:rPr>
              <a:t>Εν κατακλείδι θα λέγαμε ότι στο χώρο της ΠΕ επικρατεί πολυγλωσσία και οι στρατηγικές εκπαιδευτικές και διοικητικές που εφαρμόζει το ΥΠ.Ε.Π.Θ αντί να ξεκαθαρίσουν το ήδη ομιχλώδες τοπίο της ΠΕ, προσθέτουν γκρίζες πινελιές σ’ αυτό.</a:t>
            </a:r>
          </a:p>
          <a:p>
            <a:pPr marL="0" indent="0"/>
            <a:endParaRPr 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294967295"/>
          </p:nvPr>
        </p:nvSpPr>
        <p:spPr>
          <a:xfrm>
            <a:off x="6553200" y="6245225"/>
            <a:ext cx="2133600" cy="476250"/>
          </a:xfrm>
          <a:prstGeom prst="rect">
            <a:avLst/>
          </a:prstGeom>
        </p:spPr>
        <p:txBody>
          <a:bodyPr/>
          <a:lstStyle/>
          <a:p>
            <a:fld id="{A9A178C6-FDC0-46A6-A34B-730EC744666C}" type="slidenum">
              <a:rPr lang="el-GR"/>
              <a:pPr/>
              <a:t>21</a:t>
            </a:fld>
            <a:endParaRPr lang="el-GR"/>
          </a:p>
        </p:txBody>
      </p:sp>
      <p:sp>
        <p:nvSpPr>
          <p:cNvPr id="207874" name="Rectangle 2"/>
          <p:cNvSpPr>
            <a:spLocks noGrp="1" noChangeArrowheads="1"/>
          </p:cNvSpPr>
          <p:nvPr>
            <p:ph type="ctrTitle"/>
          </p:nvPr>
        </p:nvSpPr>
        <p:spPr/>
        <p:txBody>
          <a:bodyPr>
            <a:normAutofit fontScale="90000"/>
          </a:bodyPr>
          <a:lstStyle/>
          <a:p>
            <a:r>
              <a:rPr lang="el-GR" sz="4000" b="1">
                <a:effectLst/>
              </a:rPr>
              <a:t>Η Περιβαλλοντική Εκπαίδευση εκτός Ελλάδας</a:t>
            </a:r>
            <a:r>
              <a:rPr lang="el-GR" sz="4000">
                <a:effectLst/>
              </a:rPr>
              <a:t/>
            </a:r>
            <a:br>
              <a:rPr lang="el-GR" sz="4000">
                <a:effectLst/>
              </a:rPr>
            </a:br>
            <a:endParaRPr lang="el-GR" sz="4000">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6F85BDF-D8AE-49D8-A8B5-952B1D8AB081}" type="slidenum">
              <a:rPr lang="el-GR"/>
              <a:pPr/>
              <a:t>22</a:t>
            </a:fld>
            <a:endParaRPr lang="el-GR"/>
          </a:p>
        </p:txBody>
      </p:sp>
      <p:sp>
        <p:nvSpPr>
          <p:cNvPr id="208898" name="Rectangle 2"/>
          <p:cNvSpPr>
            <a:spLocks noGrp="1" noChangeArrowheads="1"/>
          </p:cNvSpPr>
          <p:nvPr>
            <p:ph type="title"/>
          </p:nvPr>
        </p:nvSpPr>
        <p:spPr/>
        <p:txBody>
          <a:bodyPr/>
          <a:lstStyle/>
          <a:p>
            <a:r>
              <a:rPr lang="el-GR" b="1">
                <a:effectLst/>
              </a:rPr>
              <a:t>Η ΠΕ στις ΗΠΑ</a:t>
            </a:r>
          </a:p>
        </p:txBody>
      </p:sp>
      <p:sp>
        <p:nvSpPr>
          <p:cNvPr id="208899" name="Rectangle 3"/>
          <p:cNvSpPr>
            <a:spLocks noGrp="1" noChangeArrowheads="1"/>
          </p:cNvSpPr>
          <p:nvPr>
            <p:ph type="body" idx="1"/>
          </p:nvPr>
        </p:nvSpPr>
        <p:spPr/>
        <p:txBody>
          <a:bodyPr/>
          <a:lstStyle/>
          <a:p>
            <a:pPr marL="0" indent="0">
              <a:lnSpc>
                <a:spcPct val="80000"/>
              </a:lnSpc>
              <a:buFont typeface="Wingdings" pitchFamily="2" charset="2"/>
              <a:buNone/>
            </a:pPr>
            <a:r>
              <a:rPr lang="el-GR" sz="2000">
                <a:effectLst/>
              </a:rPr>
              <a:t>Οι Η.Π.Α. ήταν η πρώτη χώρα που θέσπισε ομοσπονδιακό νόμο για την ΠΕ το 1970, όταν άλλες χώρες μόλις είχαν αρχίσει να χρησιμοποιούν τον όρο ή δεν τον είχαν ανακαλύψει ακόμα.</a:t>
            </a:r>
          </a:p>
          <a:p>
            <a:pPr marL="0" indent="0">
              <a:lnSpc>
                <a:spcPct val="80000"/>
              </a:lnSpc>
              <a:buFont typeface="Wingdings" pitchFamily="2" charset="2"/>
              <a:buNone/>
            </a:pPr>
            <a:endParaRPr lang="el-GR" sz="2000">
              <a:effectLst/>
            </a:endParaRPr>
          </a:p>
          <a:p>
            <a:pPr marL="0" indent="0">
              <a:lnSpc>
                <a:spcPct val="80000"/>
              </a:lnSpc>
              <a:buFont typeface="Wingdings" pitchFamily="2" charset="2"/>
              <a:buNone/>
            </a:pPr>
            <a:r>
              <a:rPr lang="el-GR" sz="2000">
                <a:effectLst/>
              </a:rPr>
              <a:t>Η Διεύθυνση για την ΠΕ (Office of Environmental Education) στην ουσία υπονομεύτηκε από τη Διεύθυνση της Εκπαίδευσης (Office of Education), γιατί η δεύτερη θεωρούσε ότι η ΠΕ δεν χρειαζόταν να διαφοροποιηθεί από το υπάρχον σχολικό πρόγραμμα. Στα πλαίσια αυτής της πολιτικής διετίθετο μόνο μέρος των κονδυλίων, από αυτά που χορηγούσε το Κογκρέσο για την ΠΕ, και έτσι στην πραγματικότητα, η όποια υποστήριξη δόθηκε στην ΠΕ ήταν ελλιπής.</a:t>
            </a:r>
          </a:p>
          <a:p>
            <a:pPr marL="0" indent="0">
              <a:lnSpc>
                <a:spcPct val="80000"/>
              </a:lnSpc>
              <a:buFont typeface="Wingdings" pitchFamily="2" charset="2"/>
              <a:buNone/>
            </a:pPr>
            <a:endParaRPr lang="el-GR" sz="2000">
              <a:effectLst/>
            </a:endParaRPr>
          </a:p>
          <a:p>
            <a:pPr marL="0" indent="0">
              <a:lnSpc>
                <a:spcPct val="80000"/>
              </a:lnSpc>
              <a:buFont typeface="Wingdings" pitchFamily="2" charset="2"/>
              <a:buNone/>
            </a:pPr>
            <a:r>
              <a:rPr lang="el-GR" sz="2000">
                <a:effectLst/>
              </a:rPr>
              <a:t>Το 1971, ιδρύθηκε στις Η.Π.Α., η Εθνική Ένωση για την ΠΕ (National Association for Environmental Education, Ν.Α.Ε.Ε.) η οποία συνέβαλε στη δημιουργία εκπαιδευτικού υλικού.</a:t>
            </a:r>
          </a:p>
          <a:p>
            <a:pPr marL="0" indent="0">
              <a:lnSpc>
                <a:spcPct val="80000"/>
              </a:lnSpc>
            </a:pPr>
            <a:endParaRPr lang="el-G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A53436-4081-4F77-8C9C-9BB7B69047E6}" type="slidenum">
              <a:rPr lang="el-GR"/>
              <a:pPr/>
              <a:t>23</a:t>
            </a:fld>
            <a:endParaRPr lang="el-GR"/>
          </a:p>
        </p:txBody>
      </p:sp>
      <p:sp>
        <p:nvSpPr>
          <p:cNvPr id="209922" name="Rectangle 2"/>
          <p:cNvSpPr>
            <a:spLocks noGrp="1" noChangeArrowheads="1"/>
          </p:cNvSpPr>
          <p:nvPr>
            <p:ph type="title"/>
          </p:nvPr>
        </p:nvSpPr>
        <p:spPr/>
        <p:txBody>
          <a:bodyPr/>
          <a:lstStyle/>
          <a:p>
            <a:r>
              <a:rPr lang="el-GR" b="1">
                <a:effectLst/>
              </a:rPr>
              <a:t>Η ΠΕ στις ΗΠΑ</a:t>
            </a:r>
          </a:p>
        </p:txBody>
      </p:sp>
      <p:sp>
        <p:nvSpPr>
          <p:cNvPr id="209923" name="Rectangle 3"/>
          <p:cNvSpPr>
            <a:spLocks noGrp="1" noChangeArrowheads="1"/>
          </p:cNvSpPr>
          <p:nvPr>
            <p:ph type="body" idx="1"/>
          </p:nvPr>
        </p:nvSpPr>
        <p:spPr/>
        <p:txBody>
          <a:bodyPr/>
          <a:lstStyle/>
          <a:p>
            <a:pPr>
              <a:lnSpc>
                <a:spcPct val="80000"/>
              </a:lnSpc>
            </a:pPr>
            <a:r>
              <a:rPr lang="el-GR" sz="2800">
                <a:effectLst/>
              </a:rPr>
              <a:t>στη δεκαετία του '80 η υποστήριξη της ΠΕ περιορίστηκε μόνο σε έμμεση υποστήριξη, όπως π.χ. την υποστήριξη ενός δικτύου πληροφορικής στη θεματολογία, του οποίου, μεταξύ των άλλων, ήταν και η ΠΕ.</a:t>
            </a:r>
          </a:p>
          <a:p>
            <a:pPr>
              <a:lnSpc>
                <a:spcPct val="80000"/>
              </a:lnSpc>
            </a:pPr>
            <a:endParaRPr lang="el-GR" sz="2800">
              <a:effectLst/>
            </a:endParaRPr>
          </a:p>
          <a:p>
            <a:pPr>
              <a:lnSpc>
                <a:spcPct val="80000"/>
              </a:lnSpc>
            </a:pPr>
            <a:r>
              <a:rPr lang="el-GR" sz="2800">
                <a:effectLst/>
              </a:rPr>
              <a:t>Αναζωπύρωση του ενδιαφέροντος στη δεκαετία του '90, τόσο σε επίπεδο ομοσπονδιακής κυβέρνησης όσο και σε επίπεδο πολιτειών. Η ανάπτυξη της ΠΕ στηρίζεται περισσότερο σε δραστηριότητες άλλων κυβερνητικών υπηρεσιών</a:t>
            </a:r>
          </a:p>
          <a:p>
            <a:pPr>
              <a:lnSpc>
                <a:spcPct val="80000"/>
              </a:lnSpc>
            </a:pPr>
            <a:endParaRPr lang="el-GR"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DBC48E3-E09B-467D-BF6E-653BE91160A8}" type="slidenum">
              <a:rPr lang="el-GR"/>
              <a:pPr/>
              <a:t>24</a:t>
            </a:fld>
            <a:endParaRPr lang="el-GR"/>
          </a:p>
        </p:txBody>
      </p:sp>
      <p:sp>
        <p:nvSpPr>
          <p:cNvPr id="210946" name="Rectangle 2"/>
          <p:cNvSpPr>
            <a:spLocks noGrp="1" noChangeArrowheads="1"/>
          </p:cNvSpPr>
          <p:nvPr>
            <p:ph type="title"/>
          </p:nvPr>
        </p:nvSpPr>
        <p:spPr/>
        <p:txBody>
          <a:bodyPr/>
          <a:lstStyle/>
          <a:p>
            <a:r>
              <a:rPr lang="el-GR" b="1">
                <a:effectLst/>
              </a:rPr>
              <a:t>Η ΠΕ στις ΗΠΑ</a:t>
            </a:r>
          </a:p>
        </p:txBody>
      </p:sp>
      <p:sp>
        <p:nvSpPr>
          <p:cNvPr id="210947" name="Rectangle 3"/>
          <p:cNvSpPr>
            <a:spLocks noGrp="1" noChangeArrowheads="1"/>
          </p:cNvSpPr>
          <p:nvPr>
            <p:ph type="body" idx="1"/>
          </p:nvPr>
        </p:nvSpPr>
        <p:spPr>
          <a:xfrm>
            <a:off x="457200" y="1981200"/>
            <a:ext cx="8435975" cy="4543425"/>
          </a:xfrm>
        </p:spPr>
        <p:txBody>
          <a:bodyPr/>
          <a:lstStyle/>
          <a:p>
            <a:pPr marL="0" indent="0">
              <a:lnSpc>
                <a:spcPct val="80000"/>
              </a:lnSpc>
              <a:buFont typeface="Wingdings" pitchFamily="2" charset="2"/>
              <a:buNone/>
            </a:pPr>
            <a:r>
              <a:rPr lang="el-GR" sz="2200">
                <a:effectLst/>
              </a:rPr>
              <a:t>Στην προώθηση της ΠΕ συμμετέχουν και μη κυβερνητικοί οργανισμοί, που προσπαθούν να επηρεάσουν τα σχολικά προγράμματα. Με την υποστήριξη τους έχει παραχθεί το καλύτερο διδακτικό υλικό για την πρωτοβάθμια και τη δευτεροβάθμια εκπαίδευση.</a:t>
            </a:r>
          </a:p>
          <a:p>
            <a:pPr marL="0" indent="0">
              <a:lnSpc>
                <a:spcPct val="80000"/>
              </a:lnSpc>
              <a:buFont typeface="Wingdings" pitchFamily="2" charset="2"/>
              <a:buNone/>
            </a:pPr>
            <a:endParaRPr lang="el-GR" sz="2200">
              <a:effectLst/>
            </a:endParaRPr>
          </a:p>
          <a:p>
            <a:pPr marL="0" indent="0">
              <a:lnSpc>
                <a:spcPct val="80000"/>
              </a:lnSpc>
              <a:buFont typeface="Wingdings" pitchFamily="2" charset="2"/>
              <a:buNone/>
            </a:pPr>
            <a:r>
              <a:rPr lang="el-GR" sz="2200">
                <a:effectLst/>
              </a:rPr>
              <a:t>Η συνδρομή είναι πολύτιμη για τους εκπαιδευτικούς, αλλά δεν εγγυάται ότι το παραγόμενο διδακτικό υλικό είναι πάντα σημαντικό από εκπαιδευτική σκοπιά, καθώς οι οργανισμοί αυτοί παράγουν διδακτικό υλικό με κύριο στόχο να ευαισθητοποιηθούν τα παιδιά για θέματα που ενδιαφέρουν τους ίδιους.</a:t>
            </a:r>
          </a:p>
          <a:p>
            <a:pPr marL="0" indent="0">
              <a:lnSpc>
                <a:spcPct val="80000"/>
              </a:lnSpc>
              <a:buFont typeface="Wingdings" pitchFamily="2" charset="2"/>
              <a:buNone/>
            </a:pPr>
            <a:endParaRPr lang="el-GR" sz="2200">
              <a:effectLst/>
            </a:endParaRPr>
          </a:p>
          <a:p>
            <a:pPr marL="0" indent="0">
              <a:lnSpc>
                <a:spcPct val="80000"/>
              </a:lnSpc>
              <a:buFont typeface="Wingdings" pitchFamily="2" charset="2"/>
              <a:buNone/>
            </a:pPr>
            <a:r>
              <a:rPr lang="el-GR" sz="2200">
                <a:effectLst/>
              </a:rPr>
              <a:t>Η επικρατούσα άποψη είναι ότι η ΠΕ πρέπει να διαπερνά όλα τα μαθήματα του προγράμματος, αλλά στην πράξη</a:t>
            </a:r>
          </a:p>
          <a:p>
            <a:pPr marL="0" indent="0">
              <a:lnSpc>
                <a:spcPct val="80000"/>
              </a:lnSpc>
              <a:buFont typeface="Wingdings" pitchFamily="2" charset="2"/>
              <a:buNone/>
            </a:pPr>
            <a:r>
              <a:rPr lang="el-GR" sz="2200">
                <a:effectLst/>
              </a:rPr>
              <a:t>περιορίζεται κυρίως στα μαθήματα των Φυσικών Επιστημών.</a:t>
            </a:r>
          </a:p>
          <a:p>
            <a:pPr marL="0" indent="0">
              <a:lnSpc>
                <a:spcPct val="80000"/>
              </a:lnSpc>
            </a:pPr>
            <a:endParaRPr lang="el-GR" sz="2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D1DC25-1727-43B9-82EB-91FB05769D9C}" type="slidenum">
              <a:rPr lang="el-GR"/>
              <a:pPr/>
              <a:t>25</a:t>
            </a:fld>
            <a:endParaRPr lang="el-GR"/>
          </a:p>
        </p:txBody>
      </p:sp>
      <p:sp>
        <p:nvSpPr>
          <p:cNvPr id="211970" name="Rectangle 2"/>
          <p:cNvSpPr>
            <a:spLocks noGrp="1" noChangeArrowheads="1"/>
          </p:cNvSpPr>
          <p:nvPr>
            <p:ph type="title"/>
          </p:nvPr>
        </p:nvSpPr>
        <p:spPr/>
        <p:txBody>
          <a:bodyPr/>
          <a:lstStyle/>
          <a:p>
            <a:r>
              <a:rPr lang="el-GR" b="1">
                <a:effectLst/>
              </a:rPr>
              <a:t>Η ΠΕ στις ΗΠΑ</a:t>
            </a:r>
          </a:p>
        </p:txBody>
      </p:sp>
      <p:sp>
        <p:nvSpPr>
          <p:cNvPr id="211971" name="Rectangle 3"/>
          <p:cNvSpPr>
            <a:spLocks noGrp="1" noChangeArrowheads="1"/>
          </p:cNvSpPr>
          <p:nvPr>
            <p:ph type="body" idx="1"/>
          </p:nvPr>
        </p:nvSpPr>
        <p:spPr/>
        <p:txBody>
          <a:bodyPr/>
          <a:lstStyle/>
          <a:p>
            <a:pPr marL="0" indent="0">
              <a:lnSpc>
                <a:spcPct val="90000"/>
              </a:lnSpc>
              <a:buFont typeface="Wingdings" pitchFamily="2" charset="2"/>
              <a:buNone/>
            </a:pPr>
            <a:r>
              <a:rPr lang="el-GR" sz="2400">
                <a:effectLst/>
              </a:rPr>
              <a:t>Πολλοί κρατικοί και εθνικοί οργανισμοί έχουν τονίσει την ανάγκη τους για υλικό Περιβαλλοντικής Εκπαίδευσης, για κατάρτιση, εξειδίκευση και υποστήριξη του έργου της ΠΕ. Παραδείγματος χάριν, το Environmental Protection Agency (ΕΡΑ),δέχεται περί τις 10.000 προτάσεις ετησίως για υποτροφίες ή χορηγίες, που στην ουσία ζητούν περίπου 300 εκατομμύρια δολάρια.</a:t>
            </a:r>
          </a:p>
          <a:p>
            <a:pPr marL="0" indent="0">
              <a:lnSpc>
                <a:spcPct val="90000"/>
              </a:lnSpc>
              <a:buFont typeface="Wingdings" pitchFamily="2" charset="2"/>
              <a:buNone/>
            </a:pPr>
            <a:endParaRPr lang="el-GR" sz="2400">
              <a:effectLst/>
            </a:endParaRPr>
          </a:p>
          <a:p>
            <a:pPr marL="0" indent="0">
              <a:lnSpc>
                <a:spcPct val="90000"/>
              </a:lnSpc>
              <a:buFont typeface="Wingdings" pitchFamily="2" charset="2"/>
              <a:buNone/>
            </a:pPr>
            <a:r>
              <a:rPr lang="el-GR" sz="2400">
                <a:effectLst/>
              </a:rPr>
              <a:t>Το Κογκρέσο εγκρίνει γύρω στα 13 εκατομμύρια, δίνοντας τη δυνατότητα στο EPA να συμμετάσχει σε 1.200 προγράμματα.</a:t>
            </a:r>
          </a:p>
          <a:p>
            <a:pPr marL="0" indent="0">
              <a:lnSpc>
                <a:spcPct val="90000"/>
              </a:lnSpc>
              <a:buFont typeface="Wingdings" pitchFamily="2" charset="2"/>
              <a:buNone/>
            </a:pPr>
            <a:endParaRPr lang="el-GR" sz="2400">
              <a:effectLst/>
            </a:endParaRPr>
          </a:p>
          <a:p>
            <a:pPr marL="0" indent="0">
              <a:lnSpc>
                <a:spcPct val="90000"/>
              </a:lnSpc>
            </a:pPr>
            <a:endParaRPr lang="el-G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7800FB-0BEE-4C71-97CD-74AAFD087861}" type="slidenum">
              <a:rPr lang="el-GR"/>
              <a:pPr/>
              <a:t>26</a:t>
            </a:fld>
            <a:endParaRPr lang="el-GR"/>
          </a:p>
        </p:txBody>
      </p:sp>
      <p:sp>
        <p:nvSpPr>
          <p:cNvPr id="212994" name="Rectangle 2"/>
          <p:cNvSpPr>
            <a:spLocks noGrp="1" noChangeArrowheads="1"/>
          </p:cNvSpPr>
          <p:nvPr>
            <p:ph type="title"/>
          </p:nvPr>
        </p:nvSpPr>
        <p:spPr/>
        <p:txBody>
          <a:bodyPr/>
          <a:lstStyle/>
          <a:p>
            <a:r>
              <a:rPr lang="el-GR" b="1">
                <a:effectLst/>
              </a:rPr>
              <a:t>Η ΠΕ στις ΗΠΑ</a:t>
            </a:r>
          </a:p>
        </p:txBody>
      </p:sp>
      <p:sp>
        <p:nvSpPr>
          <p:cNvPr id="212995" name="Rectangle 3"/>
          <p:cNvSpPr>
            <a:spLocks noGrp="1" noChangeArrowheads="1"/>
          </p:cNvSpPr>
          <p:nvPr>
            <p:ph type="body" idx="1"/>
          </p:nvPr>
        </p:nvSpPr>
        <p:spPr/>
        <p:txBody>
          <a:bodyPr/>
          <a:lstStyle/>
          <a:p>
            <a:pPr marL="0" indent="0">
              <a:buFont typeface="Wingdings" pitchFamily="2" charset="2"/>
              <a:buNone/>
            </a:pPr>
            <a:r>
              <a:rPr lang="el-GR" sz="2400">
                <a:effectLst/>
              </a:rPr>
              <a:t>Το Πανεπιστήμιο του Michigan, με χρήματα του EPA, ίδρυσε το 1993 και διατηρεί από τότε ένα ηλεκτρονικό σύνδεσμο, το EE-Link, που έχει σχεδιαστεί για την παροχή και ανταλλαγή πληροφοριών στην ΠΕ, επιτρέποντας στους χρήστες να αποκτήσουν κάθε είδους πληροφορία σχετικά με το θέμα της ΠΕ, δίνοντας τη δυνατότητα να συνδεθεί κανείς με όλες τις βάσεις δεδομένων ΠΕ στο διαδίκτυο.</a:t>
            </a:r>
          </a:p>
          <a:p>
            <a:pPr marL="0" indent="0"/>
            <a:endParaRPr lang="el-G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A29C760-6F90-45C2-BDE8-7424B9797A31}" type="slidenum">
              <a:rPr lang="el-GR"/>
              <a:pPr/>
              <a:t>27</a:t>
            </a:fld>
            <a:endParaRPr lang="el-GR"/>
          </a:p>
        </p:txBody>
      </p:sp>
      <p:sp>
        <p:nvSpPr>
          <p:cNvPr id="214018" name="Rectangle 2"/>
          <p:cNvSpPr>
            <a:spLocks noGrp="1" noChangeArrowheads="1"/>
          </p:cNvSpPr>
          <p:nvPr>
            <p:ph type="title"/>
          </p:nvPr>
        </p:nvSpPr>
        <p:spPr/>
        <p:txBody>
          <a:bodyPr/>
          <a:lstStyle/>
          <a:p>
            <a:r>
              <a:rPr lang="el-GR" b="1">
                <a:effectLst/>
              </a:rPr>
              <a:t>Η ΠΕ στις ΗΠΑ</a:t>
            </a:r>
          </a:p>
        </p:txBody>
      </p:sp>
      <p:sp>
        <p:nvSpPr>
          <p:cNvPr id="214019" name="Rectangle 3"/>
          <p:cNvSpPr>
            <a:spLocks noGrp="1" noChangeArrowheads="1"/>
          </p:cNvSpPr>
          <p:nvPr>
            <p:ph type="body" idx="1"/>
          </p:nvPr>
        </p:nvSpPr>
        <p:spPr/>
        <p:txBody>
          <a:bodyPr/>
          <a:lstStyle/>
          <a:p>
            <a:pPr marL="0" indent="0">
              <a:buFont typeface="Wingdings" pitchFamily="2" charset="2"/>
              <a:buNone/>
            </a:pPr>
            <a:r>
              <a:rPr lang="el-GR" sz="2400">
                <a:effectLst/>
              </a:rPr>
              <a:t>Τοπικά και εθνικά ινστιτούτα δείχνουν ότι δεν έχουν ανθρώπινο δυναμικό και πόρους να ανταποκριθούν στις αυξανόμενες ανάγκες της ΠΕ.</a:t>
            </a:r>
          </a:p>
          <a:p>
            <a:pPr marL="0" indent="0">
              <a:buFont typeface="Wingdings" pitchFamily="2" charset="2"/>
              <a:buNone/>
            </a:pPr>
            <a:endParaRPr lang="el-GR" sz="2400">
              <a:effectLst/>
            </a:endParaRPr>
          </a:p>
          <a:p>
            <a:pPr marL="0" indent="0">
              <a:buFont typeface="Wingdings" pitchFamily="2" charset="2"/>
              <a:buNone/>
            </a:pPr>
            <a:r>
              <a:rPr lang="el-GR" sz="2400">
                <a:effectLst/>
              </a:rPr>
              <a:t>Οι γονείς πολύ συχνά εμφανίζονται στα αποτελέσματα να ζητούν περισσότερη ΠΕ στα σχολεία (60%), πιο πολύ μάλιστα από την ανάγκη για Γεωγραφία (43%),Φυσικές Επιστήμες (58%) και Ιστορία (43%)</a:t>
            </a:r>
          </a:p>
          <a:p>
            <a:pPr marL="0" indent="0"/>
            <a:endParaRPr lang="el-G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AC1FBC6-52B8-40AC-838C-32E180604F15}" type="slidenum">
              <a:rPr lang="el-GR"/>
              <a:pPr/>
              <a:t>28</a:t>
            </a:fld>
            <a:endParaRPr lang="el-GR"/>
          </a:p>
        </p:txBody>
      </p:sp>
      <p:sp>
        <p:nvSpPr>
          <p:cNvPr id="215042" name="Rectangle 2"/>
          <p:cNvSpPr>
            <a:spLocks noGrp="1" noChangeArrowheads="1"/>
          </p:cNvSpPr>
          <p:nvPr>
            <p:ph type="title"/>
          </p:nvPr>
        </p:nvSpPr>
        <p:spPr/>
        <p:txBody>
          <a:bodyPr/>
          <a:lstStyle/>
          <a:p>
            <a:r>
              <a:rPr lang="el-GR" b="1">
                <a:effectLst/>
              </a:rPr>
              <a:t>Η ΠΕ στις ΗΠΑ</a:t>
            </a:r>
          </a:p>
        </p:txBody>
      </p:sp>
      <p:sp>
        <p:nvSpPr>
          <p:cNvPr id="215043" name="Rectangle 3"/>
          <p:cNvSpPr>
            <a:spLocks noGrp="1" noChangeArrowheads="1"/>
          </p:cNvSpPr>
          <p:nvPr>
            <p:ph type="body" idx="1"/>
          </p:nvPr>
        </p:nvSpPr>
        <p:spPr/>
        <p:txBody>
          <a:bodyPr/>
          <a:lstStyle/>
          <a:p>
            <a:pPr marL="0" indent="0">
              <a:lnSpc>
                <a:spcPct val="80000"/>
              </a:lnSpc>
              <a:buFont typeface="Wingdings" pitchFamily="2" charset="2"/>
              <a:buNone/>
            </a:pPr>
            <a:r>
              <a:rPr lang="el-GR" sz="2000">
                <a:effectLst/>
              </a:rPr>
              <a:t>Σκοπός της εκπαιδευτικής μεταρρύθμισης στις Η.Π.Α. είναι η ανάπτυξη των εθνικών, πολιτειακών και τοπικών προτύπων και εκτιμήσεων για τα μαθήματα κορμού (μαθηματικά, γεωγραφία, επιστήμη), αφήνοντας όμως απέξω την ΠΕ.</a:t>
            </a:r>
          </a:p>
          <a:p>
            <a:pPr marL="0" indent="0">
              <a:lnSpc>
                <a:spcPct val="80000"/>
              </a:lnSpc>
              <a:buFont typeface="Wingdings" pitchFamily="2" charset="2"/>
              <a:buNone/>
            </a:pPr>
            <a:endParaRPr lang="el-GR" sz="2000">
              <a:effectLst/>
            </a:endParaRPr>
          </a:p>
          <a:p>
            <a:pPr marL="0" indent="0">
              <a:lnSpc>
                <a:spcPct val="80000"/>
              </a:lnSpc>
              <a:buFont typeface="Wingdings" pitchFamily="2" charset="2"/>
              <a:buNone/>
            </a:pPr>
            <a:r>
              <a:rPr lang="el-GR" sz="2000">
                <a:effectLst/>
              </a:rPr>
              <a:t>ΝΑΑΕΕ σχεδίασε τo 1993 ένα ερευνητικό έργο, το National Project for Excellence in Environmental Education. Το τελευταίο είναι ένα πολυετές πρόγραμμα σχεδιασμένο για να καθορίσει τις κατευθυντήριες αρχές για την ανάπτυξη ισορροπημένων, επιστημονικά άρτιων και περιεκτικών προγραμμάτων ΠΕ</a:t>
            </a:r>
          </a:p>
          <a:p>
            <a:pPr marL="0" indent="0">
              <a:lnSpc>
                <a:spcPct val="80000"/>
              </a:lnSpc>
              <a:buFont typeface="Wingdings" pitchFamily="2" charset="2"/>
              <a:buNone/>
            </a:pPr>
            <a:endParaRPr lang="el-GR" sz="2000">
              <a:effectLst/>
            </a:endParaRPr>
          </a:p>
          <a:p>
            <a:pPr marL="0" indent="0">
              <a:lnSpc>
                <a:spcPct val="80000"/>
              </a:lnSpc>
              <a:buFont typeface="Wingdings" pitchFamily="2" charset="2"/>
              <a:buNone/>
            </a:pPr>
            <a:r>
              <a:rPr lang="el-GR" sz="2000">
                <a:effectLst/>
              </a:rPr>
              <a:t>Οι κατευθυντήριες γραμμές είναι οργανωμένες σε τέσσερις δεσμίδες, οι οποίες παρουσιάζουν μια σαφή πλευρά των στόχων της περιβαλλοντικής εκπαίδευσης στην περιβαλλοντική παιδεία.</a:t>
            </a:r>
          </a:p>
          <a:p>
            <a:pPr marL="0" indent="0">
              <a:lnSpc>
                <a:spcPct val="80000"/>
              </a:lnSpc>
              <a:buFont typeface="Wingdings" pitchFamily="2" charset="2"/>
              <a:buNone/>
            </a:pPr>
            <a:endParaRPr lang="el-GR"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6D36B3-185B-401A-ACE8-01099B672916}" type="slidenum">
              <a:rPr lang="el-GR"/>
              <a:pPr/>
              <a:t>29</a:t>
            </a:fld>
            <a:endParaRPr lang="el-GR"/>
          </a:p>
        </p:txBody>
      </p:sp>
      <p:sp>
        <p:nvSpPr>
          <p:cNvPr id="216066" name="Rectangle 2"/>
          <p:cNvSpPr>
            <a:spLocks noGrp="1" noChangeArrowheads="1"/>
          </p:cNvSpPr>
          <p:nvPr>
            <p:ph type="title"/>
          </p:nvPr>
        </p:nvSpPr>
        <p:spPr/>
        <p:txBody>
          <a:bodyPr>
            <a:normAutofit fontScale="90000"/>
          </a:bodyPr>
          <a:lstStyle/>
          <a:p>
            <a:r>
              <a:rPr lang="el-GR" sz="4000" b="1" i="1">
                <a:effectLst/>
              </a:rPr>
              <a:t>Δεσμίδα 1: Ικανότητες Έρευνας και Ανάλυσης</a:t>
            </a:r>
            <a:endParaRPr lang="el-GR" sz="4000">
              <a:effectLst/>
            </a:endParaRPr>
          </a:p>
        </p:txBody>
      </p:sp>
      <p:sp>
        <p:nvSpPr>
          <p:cNvPr id="216067" name="Rectangle 3"/>
          <p:cNvSpPr>
            <a:spLocks noGrp="1" noChangeArrowheads="1"/>
          </p:cNvSpPr>
          <p:nvPr>
            <p:ph type="body" idx="1"/>
          </p:nvPr>
        </p:nvSpPr>
        <p:spPr/>
        <p:txBody>
          <a:bodyPr/>
          <a:lstStyle/>
          <a:p>
            <a:pPr marL="0" indent="0">
              <a:lnSpc>
                <a:spcPct val="90000"/>
              </a:lnSpc>
              <a:buFont typeface="Wingdings" pitchFamily="2" charset="2"/>
              <a:buNone/>
            </a:pPr>
            <a:r>
              <a:rPr lang="el-GR" sz="2800">
                <a:effectLst/>
              </a:rPr>
              <a:t>Η περιβαλλοντική παιδεία βασίζεται στην ικανότητα των μαθητών να κάνουν ερωτήσεις, να εικάζουν και να υποθέτουν σχετικά με τον κόσμο γύρω τους, να ψάχνουν πληροφορίες, και να αναπτύσσουν απαντήσεις στις ερωτήσεις τους. Οι μαθητές πρέπει να είναι εξοικειωμένοι με την έρευνα, με τις βασικές ικανότητες για συλλογή και οργάνωση πληροφορίας, και να ερμηνεύουν και να συνθέτουν πληροφορίες προκειμένου να αναπτύξουν εξηγήσεις.</a:t>
            </a:r>
          </a:p>
          <a:p>
            <a:pPr marL="0" indent="0">
              <a:lnSpc>
                <a:spcPct val="90000"/>
              </a:lnSpc>
            </a:pPr>
            <a:endParaRPr lang="el-G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8F8445D-C7FE-4BC5-ADED-29A0BD4DEAF7}" type="slidenum">
              <a:rPr lang="el-GR"/>
              <a:pPr/>
              <a:t>3</a:t>
            </a:fld>
            <a:endParaRPr lang="el-GR"/>
          </a:p>
        </p:txBody>
      </p:sp>
      <p:sp>
        <p:nvSpPr>
          <p:cNvPr id="251906" name="Rectangle 2"/>
          <p:cNvSpPr>
            <a:spLocks noGrp="1" noChangeArrowheads="1"/>
          </p:cNvSpPr>
          <p:nvPr>
            <p:ph type="title"/>
          </p:nvPr>
        </p:nvSpPr>
        <p:spPr/>
        <p:txBody>
          <a:bodyPr/>
          <a:lstStyle/>
          <a:p>
            <a:r>
              <a:rPr lang="el-GR" sz="3600" b="1">
                <a:effectLst/>
              </a:rPr>
              <a:t>Το αναλυτικό πρόγραμμα</a:t>
            </a:r>
          </a:p>
        </p:txBody>
      </p:sp>
      <p:sp>
        <p:nvSpPr>
          <p:cNvPr id="251907" name="Rectangle 3"/>
          <p:cNvSpPr>
            <a:spLocks noGrp="1" noChangeArrowheads="1"/>
          </p:cNvSpPr>
          <p:nvPr>
            <p:ph type="body" idx="1"/>
          </p:nvPr>
        </p:nvSpPr>
        <p:spPr/>
        <p:txBody>
          <a:bodyPr/>
          <a:lstStyle/>
          <a:p>
            <a:r>
              <a:rPr lang="el-GR" sz="2800">
                <a:effectLst/>
              </a:rPr>
              <a:t>Το αναλυτικό πρόγραμμα (Α.Π) αποτελεί το εργαλείο του εκπαιδευτικού, την επαγγελματική του πυξίδα που του λέει τι να κάνει και πότε πρέπει να το κάνει</a:t>
            </a:r>
          </a:p>
          <a:p>
            <a:r>
              <a:rPr lang="el-GR" sz="2800">
                <a:effectLst/>
              </a:rPr>
              <a:t>Τα αναλυτικά προγράμματα εξαρτώνται από την παιδαγωγική φιλοσοφία των συντακτών του, την ιδεολογία τους, αλλά και από την ευρύτερη περιρρέουσα ή κυρίαρχη ιδεολογία</a:t>
            </a:r>
          </a:p>
          <a:p>
            <a:r>
              <a:rPr lang="el-GR" sz="2800">
                <a:effectLst/>
              </a:rPr>
              <a:t>Φροντίζουν για μια «προσχεδιασμένη» μάθηση και προϋποθέτουν την ύπαρξη του σχολείου.</a:t>
            </a:r>
          </a:p>
          <a:p>
            <a:endParaRPr lang="el-GR" sz="280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8A1ADE-04B4-4906-8F3F-D60CACED1673}" type="slidenum">
              <a:rPr lang="el-GR"/>
              <a:pPr/>
              <a:t>30</a:t>
            </a:fld>
            <a:endParaRPr lang="el-GR"/>
          </a:p>
        </p:txBody>
      </p:sp>
      <p:sp>
        <p:nvSpPr>
          <p:cNvPr id="217090" name="Rectangle 2"/>
          <p:cNvSpPr>
            <a:spLocks noGrp="1" noChangeArrowheads="1"/>
          </p:cNvSpPr>
          <p:nvPr>
            <p:ph type="title"/>
          </p:nvPr>
        </p:nvSpPr>
        <p:spPr/>
        <p:txBody>
          <a:bodyPr>
            <a:normAutofit fontScale="90000"/>
          </a:bodyPr>
          <a:lstStyle/>
          <a:p>
            <a:r>
              <a:rPr lang="el-GR" sz="4000" b="1" i="1">
                <a:effectLst/>
              </a:rPr>
              <a:t>Δεσμίδα 1: Ικανότητες Έρευνας και Ανάλυσης</a:t>
            </a:r>
            <a:endParaRPr lang="el-GR" sz="4000">
              <a:effectLst/>
            </a:endParaRPr>
          </a:p>
        </p:txBody>
      </p:sp>
      <p:sp>
        <p:nvSpPr>
          <p:cNvPr id="217091" name="Rectangle 3"/>
          <p:cNvSpPr>
            <a:spLocks noGrp="1" noChangeArrowheads="1"/>
          </p:cNvSpPr>
          <p:nvPr>
            <p:ph type="body" idx="1"/>
          </p:nvPr>
        </p:nvSpPr>
        <p:spPr/>
        <p:txBody>
          <a:bodyPr/>
          <a:lstStyle/>
          <a:p>
            <a:pPr>
              <a:buFont typeface="Wingdings" pitchFamily="2" charset="2"/>
              <a:buNone/>
            </a:pPr>
            <a:r>
              <a:rPr lang="el-GR" sz="2800">
                <a:effectLst/>
              </a:rPr>
              <a:t>Η δεσμίδα αυτή περιλαμβάνει:</a:t>
            </a:r>
          </a:p>
          <a:p>
            <a:r>
              <a:rPr lang="el-GR" sz="2800">
                <a:effectLst/>
              </a:rPr>
              <a:t>  Ερωτήσεις</a:t>
            </a:r>
          </a:p>
          <a:p>
            <a:r>
              <a:rPr lang="el-GR" sz="2800">
                <a:effectLst/>
              </a:rPr>
              <a:t>  Σχεδιασμό έρευνας</a:t>
            </a:r>
          </a:p>
          <a:p>
            <a:r>
              <a:rPr lang="el-GR" sz="2800">
                <a:effectLst/>
              </a:rPr>
              <a:t>  Συλλογή πληροφοριών</a:t>
            </a:r>
          </a:p>
          <a:p>
            <a:r>
              <a:rPr lang="el-GR" sz="2800">
                <a:effectLst/>
              </a:rPr>
              <a:t>  Υπολογισμούς ακρίβειας και αξιοπιστίας</a:t>
            </a:r>
          </a:p>
          <a:p>
            <a:r>
              <a:rPr lang="el-GR" sz="2800">
                <a:effectLst/>
              </a:rPr>
              <a:t>  Οργάνωση πληροφοριών</a:t>
            </a:r>
          </a:p>
          <a:p>
            <a:r>
              <a:rPr lang="el-GR" sz="2800">
                <a:effectLst/>
              </a:rPr>
              <a:t>  Εργασία με μοντέλα και απομιμήσεις</a:t>
            </a:r>
          </a:p>
          <a:p>
            <a:r>
              <a:rPr lang="el-GR" sz="2800">
                <a:effectLst/>
              </a:rPr>
              <a:t>  Ανάπτυξη εξηγήσεων</a:t>
            </a:r>
          </a:p>
          <a:p>
            <a:endParaRPr lang="el-GR"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EA64297-ED67-4929-9F83-C86EFD406841}" type="slidenum">
              <a:rPr lang="el-GR"/>
              <a:pPr/>
              <a:t>31</a:t>
            </a:fld>
            <a:endParaRPr lang="el-GR"/>
          </a:p>
        </p:txBody>
      </p:sp>
      <p:sp>
        <p:nvSpPr>
          <p:cNvPr id="218114" name="Rectangle 2"/>
          <p:cNvSpPr>
            <a:spLocks noGrp="1" noChangeArrowheads="1"/>
          </p:cNvSpPr>
          <p:nvPr>
            <p:ph type="title"/>
          </p:nvPr>
        </p:nvSpPr>
        <p:spPr/>
        <p:txBody>
          <a:bodyPr/>
          <a:lstStyle/>
          <a:p>
            <a:r>
              <a:rPr lang="el-GR" sz="3200" b="1" i="1">
                <a:effectLst/>
              </a:rPr>
              <a:t>Δεσμίδα 2: Γνώση της Περιβαλλοντικής Διαδικασίας και του Συστήματος</a:t>
            </a:r>
            <a:endParaRPr lang="el-GR" sz="3200">
              <a:effectLst/>
            </a:endParaRPr>
          </a:p>
        </p:txBody>
      </p:sp>
      <p:sp>
        <p:nvSpPr>
          <p:cNvPr id="218115" name="Rectangle 3"/>
          <p:cNvSpPr>
            <a:spLocks noGrp="1" noChangeArrowheads="1"/>
          </p:cNvSpPr>
          <p:nvPr>
            <p:ph type="body" idx="1"/>
          </p:nvPr>
        </p:nvSpPr>
        <p:spPr/>
        <p:txBody>
          <a:bodyPr/>
          <a:lstStyle/>
          <a:p>
            <a:pPr marL="0" indent="0">
              <a:buFont typeface="Wingdings" pitchFamily="2" charset="2"/>
              <a:buNone/>
            </a:pPr>
            <a:r>
              <a:rPr lang="el-GR" sz="2800">
                <a:effectLst/>
              </a:rPr>
              <a:t>Ένα σημαντικό στοιχείο της περιβαλλοντικής παιδείας είναι η κατανόηση της διαδικασίας και των συστημάτων που αποτελούν το περιβάλλον,</a:t>
            </a:r>
          </a:p>
          <a:p>
            <a:pPr marL="0" indent="0">
              <a:buFont typeface="Wingdings" pitchFamily="2" charset="2"/>
              <a:buNone/>
            </a:pPr>
            <a:r>
              <a:rPr lang="el-GR" sz="2800">
                <a:effectLst/>
              </a:rPr>
              <a:t>συμπεριλαμβάνοντας τον άνθρωπο και τις επιρροές του στο περιβάλλον. Αυτή η κατανόηση είναι βασισμένη στη σύνθεση γνώσης, δια μέσου των παραδοσιακών θεμάτων. Οι κατευθυντήριες αρχές σε αυτή τη δεσμίδα είναι οργανωμένες σε</a:t>
            </a:r>
          </a:p>
          <a:p>
            <a:pPr marL="0" indent="0">
              <a:buFont typeface="Wingdings" pitchFamily="2" charset="2"/>
              <a:buNone/>
            </a:pPr>
            <a:r>
              <a:rPr lang="el-GR" sz="2800">
                <a:effectLst/>
              </a:rPr>
              <a:t>τέσσερις υπό-κατηγορίες.</a:t>
            </a:r>
          </a:p>
          <a:p>
            <a:pPr marL="0" indent="0"/>
            <a:endParaRPr lang="el-GR"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799966-85D9-4329-9F1C-4C1720A79EA2}" type="slidenum">
              <a:rPr lang="el-GR"/>
              <a:pPr/>
              <a:t>32</a:t>
            </a:fld>
            <a:endParaRPr lang="el-GR"/>
          </a:p>
        </p:txBody>
      </p:sp>
      <p:sp>
        <p:nvSpPr>
          <p:cNvPr id="219138" name="Rectangle 2"/>
          <p:cNvSpPr>
            <a:spLocks noGrp="1" noChangeArrowheads="1"/>
          </p:cNvSpPr>
          <p:nvPr>
            <p:ph type="title"/>
          </p:nvPr>
        </p:nvSpPr>
        <p:spPr/>
        <p:txBody>
          <a:bodyPr/>
          <a:lstStyle/>
          <a:p>
            <a:r>
              <a:rPr lang="el-GR" sz="3200" b="1" i="1">
                <a:effectLst/>
              </a:rPr>
              <a:t>Δεσμίδα 2: Γνώση της Περιβαλλοντικής Διαδικασίας και του Συστήματος</a:t>
            </a:r>
            <a:endParaRPr lang="el-GR" sz="3200">
              <a:effectLst/>
            </a:endParaRPr>
          </a:p>
        </p:txBody>
      </p:sp>
      <p:sp>
        <p:nvSpPr>
          <p:cNvPr id="219139" name="Rectangle 3"/>
          <p:cNvSpPr>
            <a:spLocks noGrp="1" noChangeArrowheads="1"/>
          </p:cNvSpPr>
          <p:nvPr>
            <p:ph type="body" idx="1"/>
          </p:nvPr>
        </p:nvSpPr>
        <p:spPr/>
        <p:txBody>
          <a:bodyPr/>
          <a:lstStyle/>
          <a:p>
            <a:pPr>
              <a:lnSpc>
                <a:spcPct val="90000"/>
              </a:lnSpc>
              <a:buFont typeface="Wingdings" pitchFamily="2" charset="2"/>
              <a:buNone/>
            </a:pPr>
            <a:r>
              <a:rPr lang="el-GR" sz="2400">
                <a:effectLst/>
              </a:rPr>
              <a:t>Δεσμίδα 2.1 – Η Γη ως ένα φυσικό οικοσύστημα</a:t>
            </a:r>
          </a:p>
          <a:p>
            <a:pPr>
              <a:lnSpc>
                <a:spcPct val="90000"/>
              </a:lnSpc>
            </a:pPr>
            <a:r>
              <a:rPr lang="el-GR" sz="2400">
                <a:effectLst/>
              </a:rPr>
              <a:t>  Διαδικασία που διαμορφώνει τη Γη</a:t>
            </a:r>
          </a:p>
          <a:p>
            <a:pPr>
              <a:lnSpc>
                <a:spcPct val="90000"/>
              </a:lnSpc>
            </a:pPr>
            <a:r>
              <a:rPr lang="el-GR" sz="2400">
                <a:effectLst/>
              </a:rPr>
              <a:t>  Αλλαγές ύλης</a:t>
            </a:r>
          </a:p>
          <a:p>
            <a:pPr>
              <a:lnSpc>
                <a:spcPct val="90000"/>
              </a:lnSpc>
            </a:pPr>
            <a:r>
              <a:rPr lang="el-GR" sz="2400">
                <a:effectLst/>
              </a:rPr>
              <a:t>  Ενέργεια</a:t>
            </a:r>
          </a:p>
          <a:p>
            <a:pPr>
              <a:lnSpc>
                <a:spcPct val="90000"/>
              </a:lnSpc>
              <a:buFont typeface="Wingdings" pitchFamily="2" charset="2"/>
              <a:buNone/>
            </a:pPr>
            <a:endParaRPr lang="el-GR" sz="2400">
              <a:effectLst/>
            </a:endParaRPr>
          </a:p>
          <a:p>
            <a:pPr>
              <a:lnSpc>
                <a:spcPct val="90000"/>
              </a:lnSpc>
              <a:buFont typeface="Wingdings" pitchFamily="2" charset="2"/>
              <a:buNone/>
            </a:pPr>
            <a:r>
              <a:rPr lang="el-GR" sz="2400">
                <a:effectLst/>
              </a:rPr>
              <a:t>Δεσμίδα 2.2 – Η ζωή στο περιβάλλον</a:t>
            </a:r>
          </a:p>
          <a:p>
            <a:pPr>
              <a:lnSpc>
                <a:spcPct val="90000"/>
              </a:lnSpc>
            </a:pPr>
            <a:r>
              <a:rPr lang="el-GR" sz="2400">
                <a:effectLst/>
              </a:rPr>
              <a:t>  Οργανισμοί, πληθυσμοί και κοινότητες</a:t>
            </a:r>
          </a:p>
          <a:p>
            <a:pPr>
              <a:lnSpc>
                <a:spcPct val="90000"/>
              </a:lnSpc>
            </a:pPr>
            <a:r>
              <a:rPr lang="el-GR" sz="2400">
                <a:effectLst/>
              </a:rPr>
              <a:t>  Κληρονομικότητα και εξέλιξη</a:t>
            </a:r>
          </a:p>
          <a:p>
            <a:pPr>
              <a:lnSpc>
                <a:spcPct val="90000"/>
              </a:lnSpc>
            </a:pPr>
            <a:r>
              <a:rPr lang="el-GR" sz="2400">
                <a:effectLst/>
              </a:rPr>
              <a:t>  Συστήματα και σύνδεσμοι</a:t>
            </a:r>
          </a:p>
          <a:p>
            <a:pPr>
              <a:lnSpc>
                <a:spcPct val="90000"/>
              </a:lnSpc>
            </a:pPr>
            <a:r>
              <a:rPr lang="el-GR" sz="2400">
                <a:effectLst/>
              </a:rPr>
              <a:t>  Ροή ύλης και ενέργειας</a:t>
            </a:r>
          </a:p>
          <a:p>
            <a:pPr>
              <a:lnSpc>
                <a:spcPct val="90000"/>
              </a:lnSpc>
            </a:pPr>
            <a:endParaRPr lang="el-G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80A3AAA-8341-4E19-B0F1-0B45BE03C133}" type="slidenum">
              <a:rPr lang="el-GR"/>
              <a:pPr/>
              <a:t>33</a:t>
            </a:fld>
            <a:endParaRPr lang="el-GR"/>
          </a:p>
        </p:txBody>
      </p:sp>
      <p:sp>
        <p:nvSpPr>
          <p:cNvPr id="220162" name="Rectangle 2"/>
          <p:cNvSpPr>
            <a:spLocks noGrp="1" noChangeArrowheads="1"/>
          </p:cNvSpPr>
          <p:nvPr>
            <p:ph type="title"/>
          </p:nvPr>
        </p:nvSpPr>
        <p:spPr/>
        <p:txBody>
          <a:bodyPr/>
          <a:lstStyle/>
          <a:p>
            <a:r>
              <a:rPr lang="el-GR" sz="3200" b="1" i="1">
                <a:effectLst/>
              </a:rPr>
              <a:t>Δεσμίδα 2: Γνώση της Περιβαλλοντικής Διαδικασίας και του Συστήματος</a:t>
            </a:r>
            <a:endParaRPr lang="el-GR" sz="3200">
              <a:effectLst/>
            </a:endParaRPr>
          </a:p>
        </p:txBody>
      </p:sp>
      <p:sp>
        <p:nvSpPr>
          <p:cNvPr id="220163" name="Rectangle 3"/>
          <p:cNvSpPr>
            <a:spLocks noGrp="1" noChangeArrowheads="1"/>
          </p:cNvSpPr>
          <p:nvPr>
            <p:ph type="body" idx="1"/>
          </p:nvPr>
        </p:nvSpPr>
        <p:spPr/>
        <p:txBody>
          <a:bodyPr>
            <a:normAutofit lnSpcReduction="10000"/>
          </a:bodyPr>
          <a:lstStyle/>
          <a:p>
            <a:pPr>
              <a:lnSpc>
                <a:spcPct val="80000"/>
              </a:lnSpc>
              <a:buFont typeface="Wingdings" pitchFamily="2" charset="2"/>
              <a:buNone/>
            </a:pPr>
            <a:r>
              <a:rPr lang="el-GR" sz="2400">
                <a:effectLst/>
              </a:rPr>
              <a:t>Δεσμίδα 2.3 - Οι άνθρωποι και οι κοινωνίες τους</a:t>
            </a:r>
          </a:p>
          <a:p>
            <a:pPr>
              <a:lnSpc>
                <a:spcPct val="80000"/>
              </a:lnSpc>
            </a:pPr>
            <a:r>
              <a:rPr lang="el-GR" sz="2400">
                <a:effectLst/>
              </a:rPr>
              <a:t>  Ατομικά και σε ομάδες</a:t>
            </a:r>
          </a:p>
          <a:p>
            <a:pPr>
              <a:lnSpc>
                <a:spcPct val="80000"/>
              </a:lnSpc>
            </a:pPr>
            <a:r>
              <a:rPr lang="el-GR" sz="2400">
                <a:effectLst/>
              </a:rPr>
              <a:t>  Έθιμα</a:t>
            </a:r>
          </a:p>
          <a:p>
            <a:pPr>
              <a:lnSpc>
                <a:spcPct val="80000"/>
              </a:lnSpc>
            </a:pPr>
            <a:r>
              <a:rPr lang="el-GR" sz="2400">
                <a:effectLst/>
              </a:rPr>
              <a:t>  Πολιτικά και οικονομικά συστήματα</a:t>
            </a:r>
          </a:p>
          <a:p>
            <a:pPr>
              <a:lnSpc>
                <a:spcPct val="80000"/>
              </a:lnSpc>
            </a:pPr>
            <a:r>
              <a:rPr lang="el-GR" sz="2400">
                <a:effectLst/>
              </a:rPr>
              <a:t>  Παγκόσμιες συνδέσεις</a:t>
            </a:r>
          </a:p>
          <a:p>
            <a:pPr>
              <a:lnSpc>
                <a:spcPct val="80000"/>
              </a:lnSpc>
            </a:pPr>
            <a:r>
              <a:rPr lang="el-GR" sz="2400">
                <a:effectLst/>
              </a:rPr>
              <a:t>  Αλλαγή και σύγκρουση</a:t>
            </a:r>
          </a:p>
          <a:p>
            <a:pPr>
              <a:lnSpc>
                <a:spcPct val="80000"/>
              </a:lnSpc>
              <a:buFont typeface="Wingdings" pitchFamily="2" charset="2"/>
              <a:buNone/>
            </a:pPr>
            <a:endParaRPr lang="el-GR" sz="2400">
              <a:effectLst/>
            </a:endParaRPr>
          </a:p>
          <a:p>
            <a:pPr>
              <a:lnSpc>
                <a:spcPct val="80000"/>
              </a:lnSpc>
              <a:buFont typeface="Wingdings" pitchFamily="2" charset="2"/>
              <a:buNone/>
            </a:pPr>
            <a:r>
              <a:rPr lang="el-GR" sz="2400">
                <a:effectLst/>
              </a:rPr>
              <a:t>Δεσμίδα 2.4 – Το περιβάλλον και η κοινωνία</a:t>
            </a:r>
          </a:p>
          <a:p>
            <a:pPr>
              <a:lnSpc>
                <a:spcPct val="80000"/>
              </a:lnSpc>
            </a:pPr>
            <a:r>
              <a:rPr lang="el-GR" sz="2400">
                <a:effectLst/>
              </a:rPr>
              <a:t>  Ανθρώπινες/περιβαλλοντικές αλληλεπιδράσεις</a:t>
            </a:r>
          </a:p>
          <a:p>
            <a:pPr>
              <a:lnSpc>
                <a:spcPct val="80000"/>
              </a:lnSpc>
            </a:pPr>
            <a:r>
              <a:rPr lang="el-GR" sz="2400">
                <a:effectLst/>
              </a:rPr>
              <a:t>  Γεωγραφικές τοποθεσίες</a:t>
            </a:r>
          </a:p>
          <a:p>
            <a:pPr>
              <a:lnSpc>
                <a:spcPct val="80000"/>
              </a:lnSpc>
            </a:pPr>
            <a:r>
              <a:rPr lang="el-GR" sz="2400">
                <a:effectLst/>
              </a:rPr>
              <a:t>  Πόροι</a:t>
            </a:r>
          </a:p>
          <a:p>
            <a:pPr>
              <a:lnSpc>
                <a:spcPct val="80000"/>
              </a:lnSpc>
            </a:pPr>
            <a:r>
              <a:rPr lang="el-GR" sz="2400">
                <a:effectLst/>
              </a:rPr>
              <a:t>  Τεχνολογία</a:t>
            </a:r>
          </a:p>
          <a:p>
            <a:pPr>
              <a:lnSpc>
                <a:spcPct val="80000"/>
              </a:lnSpc>
            </a:pPr>
            <a:r>
              <a:rPr lang="el-GR" sz="2400">
                <a:effectLst/>
              </a:rPr>
              <a:t>  Περιβαλλοντικά θέματα</a:t>
            </a:r>
          </a:p>
          <a:p>
            <a:pPr>
              <a:lnSpc>
                <a:spcPct val="80000"/>
              </a:lnSpc>
            </a:pPr>
            <a:endParaRPr lang="el-GR"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8A43C6D-0595-425F-8D45-D630295F6C2A}" type="slidenum">
              <a:rPr lang="el-GR"/>
              <a:pPr/>
              <a:t>34</a:t>
            </a:fld>
            <a:endParaRPr lang="el-GR"/>
          </a:p>
        </p:txBody>
      </p:sp>
      <p:sp>
        <p:nvSpPr>
          <p:cNvPr id="221186" name="Rectangle 2"/>
          <p:cNvSpPr>
            <a:spLocks noGrp="1" noChangeArrowheads="1"/>
          </p:cNvSpPr>
          <p:nvPr>
            <p:ph type="title"/>
          </p:nvPr>
        </p:nvSpPr>
        <p:spPr/>
        <p:txBody>
          <a:bodyPr/>
          <a:lstStyle/>
          <a:p>
            <a:r>
              <a:rPr lang="el-GR" sz="3200" b="1">
                <a:effectLst/>
              </a:rPr>
              <a:t>Δεσμίδα 3: Ικανότητες Κατανόησης και Αντιμετώπισης Περιβαλλοντικών Θεμάτων</a:t>
            </a:r>
            <a:endParaRPr lang="el-GR" sz="3200">
              <a:effectLst/>
            </a:endParaRPr>
          </a:p>
        </p:txBody>
      </p:sp>
      <p:sp>
        <p:nvSpPr>
          <p:cNvPr id="221187" name="Rectangle 3"/>
          <p:cNvSpPr>
            <a:spLocks noGrp="1" noChangeArrowheads="1"/>
          </p:cNvSpPr>
          <p:nvPr>
            <p:ph type="body" idx="1"/>
          </p:nvPr>
        </p:nvSpPr>
        <p:spPr>
          <a:xfrm>
            <a:off x="468313" y="2060575"/>
            <a:ext cx="8229600" cy="4114800"/>
          </a:xfrm>
        </p:spPr>
        <p:txBody>
          <a:bodyPr/>
          <a:lstStyle/>
          <a:p>
            <a:pPr marL="0" indent="0">
              <a:lnSpc>
                <a:spcPct val="80000"/>
              </a:lnSpc>
              <a:buFont typeface="Wingdings" pitchFamily="2" charset="2"/>
              <a:buNone/>
            </a:pPr>
            <a:r>
              <a:rPr lang="el-GR" sz="2800">
                <a:effectLst/>
              </a:rPr>
              <a:t>Οι ικανότητες και η γνώση επεξεργάζονται και τίθενται σε εφαρμογή σε ένα γενικότερο πλαίσιο περιβαλλοντικών θεμάτων. Αυτά τα περιβαλλοντικά θέματα αφορούν πραγματικές καταστάσεις όπου δοκιμάζονται διαφορετικές απόψεις σχετικά με τα περιβαλλοντικά προβλήματα και τις πιθανές τους λύσεις. </a:t>
            </a:r>
          </a:p>
          <a:p>
            <a:pPr marL="0" indent="0">
              <a:lnSpc>
                <a:spcPct val="80000"/>
              </a:lnSpc>
              <a:buFont typeface="Wingdings" pitchFamily="2" charset="2"/>
              <a:buNone/>
            </a:pPr>
            <a:r>
              <a:rPr lang="el-GR" sz="2800">
                <a:effectLst/>
              </a:rPr>
              <a:t>Η περιβαλλοντική παιδεία περιλαμβάνει ικανότητες να καθορίζουν, να μαθαίνουν, να αξιολογούν και να δρουν πάνω σε περιβαλλοντικά θέματα. Αυτή η δεσμίδα είναι υπό- διαιρεμένη σε δύο</a:t>
            </a:r>
          </a:p>
          <a:p>
            <a:pPr marL="0" indent="0">
              <a:lnSpc>
                <a:spcPct val="80000"/>
              </a:lnSpc>
            </a:pPr>
            <a:endParaRPr lang="el-GR"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82C74C-0E55-44BE-B3E2-16D48BB045FB}" type="slidenum">
              <a:rPr lang="el-GR"/>
              <a:pPr/>
              <a:t>35</a:t>
            </a:fld>
            <a:endParaRPr lang="el-GR"/>
          </a:p>
        </p:txBody>
      </p:sp>
      <p:sp>
        <p:nvSpPr>
          <p:cNvPr id="222210" name="Rectangle 2"/>
          <p:cNvSpPr>
            <a:spLocks noGrp="1" noChangeArrowheads="1"/>
          </p:cNvSpPr>
          <p:nvPr>
            <p:ph type="title"/>
          </p:nvPr>
        </p:nvSpPr>
        <p:spPr/>
        <p:txBody>
          <a:bodyPr/>
          <a:lstStyle/>
          <a:p>
            <a:r>
              <a:rPr lang="el-GR" sz="3200" b="1">
                <a:effectLst/>
              </a:rPr>
              <a:t>Δεσμίδα 3: Ικανότητες Κατανόησης και Αντιμετώπισης Περιβαλλοντικών Θεμάτων</a:t>
            </a:r>
          </a:p>
        </p:txBody>
      </p:sp>
      <p:sp>
        <p:nvSpPr>
          <p:cNvPr id="222211" name="Rectangle 3"/>
          <p:cNvSpPr>
            <a:spLocks noGrp="1" noChangeArrowheads="1"/>
          </p:cNvSpPr>
          <p:nvPr>
            <p:ph type="body" idx="1"/>
          </p:nvPr>
        </p:nvSpPr>
        <p:spPr>
          <a:xfrm>
            <a:off x="250825" y="1981200"/>
            <a:ext cx="8642350" cy="4876800"/>
          </a:xfrm>
        </p:spPr>
        <p:txBody>
          <a:bodyPr/>
          <a:lstStyle/>
          <a:p>
            <a:pPr>
              <a:lnSpc>
                <a:spcPct val="80000"/>
              </a:lnSpc>
              <a:buFont typeface="Wingdings" pitchFamily="2" charset="2"/>
              <a:buNone/>
            </a:pPr>
            <a:r>
              <a:rPr lang="el-GR" sz="2400">
                <a:effectLst/>
              </a:rPr>
              <a:t>Δεσμίδα 3.1- Ικανότητες για ανάλυση και έρευνα περιβαλλοντικών θεμάτων</a:t>
            </a:r>
          </a:p>
          <a:p>
            <a:pPr>
              <a:lnSpc>
                <a:spcPct val="80000"/>
              </a:lnSpc>
            </a:pPr>
            <a:r>
              <a:rPr lang="el-GR" sz="2400">
                <a:effectLst/>
              </a:rPr>
              <a:t>Αναγνώριση και έρευνα θεμάτων</a:t>
            </a:r>
          </a:p>
          <a:p>
            <a:pPr>
              <a:lnSpc>
                <a:spcPct val="80000"/>
              </a:lnSpc>
            </a:pPr>
            <a:r>
              <a:rPr lang="el-GR" sz="2400">
                <a:effectLst/>
              </a:rPr>
              <a:t>Ταξινόμηση των συνεπειών των θεμάτων</a:t>
            </a:r>
          </a:p>
          <a:p>
            <a:pPr>
              <a:lnSpc>
                <a:spcPct val="80000"/>
              </a:lnSpc>
            </a:pPr>
            <a:r>
              <a:rPr lang="el-GR" sz="2400">
                <a:effectLst/>
              </a:rPr>
              <a:t>Αναγνώριση και αξιολόγηση εναλλακτικών λύσεων και πηγών δράσης</a:t>
            </a:r>
          </a:p>
          <a:p>
            <a:pPr>
              <a:lnSpc>
                <a:spcPct val="80000"/>
              </a:lnSpc>
            </a:pPr>
            <a:r>
              <a:rPr lang="el-GR" sz="2400">
                <a:effectLst/>
              </a:rPr>
              <a:t>Εργασία με ευελιξία, δημιουργικότητα και ειλικρίνεια</a:t>
            </a:r>
          </a:p>
          <a:p>
            <a:pPr>
              <a:lnSpc>
                <a:spcPct val="80000"/>
              </a:lnSpc>
            </a:pPr>
            <a:endParaRPr lang="el-GR" sz="2400">
              <a:effectLst/>
            </a:endParaRPr>
          </a:p>
          <a:p>
            <a:pPr>
              <a:lnSpc>
                <a:spcPct val="80000"/>
              </a:lnSpc>
              <a:buFont typeface="Wingdings" pitchFamily="2" charset="2"/>
              <a:buNone/>
            </a:pPr>
            <a:r>
              <a:rPr lang="el-GR" sz="2400">
                <a:effectLst/>
              </a:rPr>
              <a:t>Δεσμίδα 3.2 – Λήψη αποφάσεων και συμμετοχικότητα</a:t>
            </a:r>
          </a:p>
          <a:p>
            <a:pPr>
              <a:lnSpc>
                <a:spcPct val="80000"/>
              </a:lnSpc>
            </a:pPr>
            <a:r>
              <a:rPr lang="el-GR" sz="2400">
                <a:effectLst/>
              </a:rPr>
              <a:t>  Διαμόρφωση και αξιολόγηση προσωπικών απόψεων</a:t>
            </a:r>
          </a:p>
          <a:p>
            <a:pPr>
              <a:lnSpc>
                <a:spcPct val="80000"/>
              </a:lnSpc>
            </a:pPr>
            <a:r>
              <a:rPr lang="el-GR" sz="2400">
                <a:effectLst/>
              </a:rPr>
              <a:t>  Αξιολόγηση της ανάγκης για δράση των πολιτών</a:t>
            </a:r>
          </a:p>
          <a:p>
            <a:pPr>
              <a:lnSpc>
                <a:spcPct val="80000"/>
              </a:lnSpc>
            </a:pPr>
            <a:r>
              <a:rPr lang="el-GR" sz="2400">
                <a:effectLst/>
              </a:rPr>
              <a:t>  Οργάνωση και λήψη δράσης</a:t>
            </a:r>
          </a:p>
          <a:p>
            <a:pPr>
              <a:lnSpc>
                <a:spcPct val="80000"/>
              </a:lnSpc>
            </a:pPr>
            <a:r>
              <a:rPr lang="el-GR" sz="2400">
                <a:effectLst/>
              </a:rPr>
              <a:t>  Αξιολόγηση των αποτελεσμάτων δράσης</a:t>
            </a:r>
          </a:p>
          <a:p>
            <a:pPr>
              <a:lnSpc>
                <a:spcPct val="80000"/>
              </a:lnSpc>
            </a:pPr>
            <a:endParaRPr lang="el-G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CCDF932-D1D5-4B69-B5E3-E4F126821F86}" type="slidenum">
              <a:rPr lang="el-GR"/>
              <a:pPr/>
              <a:t>36</a:t>
            </a:fld>
            <a:endParaRPr lang="el-GR"/>
          </a:p>
        </p:txBody>
      </p:sp>
      <p:sp>
        <p:nvSpPr>
          <p:cNvPr id="223234" name="Rectangle 2"/>
          <p:cNvSpPr>
            <a:spLocks noGrp="1" noChangeArrowheads="1"/>
          </p:cNvSpPr>
          <p:nvPr>
            <p:ph type="title"/>
          </p:nvPr>
        </p:nvSpPr>
        <p:spPr/>
        <p:txBody>
          <a:bodyPr/>
          <a:lstStyle/>
          <a:p>
            <a:r>
              <a:rPr lang="el-GR" sz="3200" b="1" i="1">
                <a:effectLst/>
              </a:rPr>
              <a:t>Δεσμίδα 4: Προσωπική και Πολιτική Ευθύνη</a:t>
            </a:r>
            <a:endParaRPr lang="el-GR" sz="3200">
              <a:effectLst/>
            </a:endParaRPr>
          </a:p>
        </p:txBody>
      </p:sp>
      <p:sp>
        <p:nvSpPr>
          <p:cNvPr id="223235" name="Rectangle 3"/>
          <p:cNvSpPr>
            <a:spLocks noGrp="1" noChangeArrowheads="1"/>
          </p:cNvSpPr>
          <p:nvPr>
            <p:ph type="body" idx="1"/>
          </p:nvPr>
        </p:nvSpPr>
        <p:spPr/>
        <p:txBody>
          <a:bodyPr/>
          <a:lstStyle/>
          <a:p>
            <a:pPr marL="0" indent="0">
              <a:lnSpc>
                <a:spcPct val="90000"/>
              </a:lnSpc>
              <a:buFont typeface="Wingdings" pitchFamily="2" charset="2"/>
              <a:buNone/>
            </a:pPr>
            <a:r>
              <a:rPr lang="el-GR" sz="2400">
                <a:effectLst/>
              </a:rPr>
              <a:t>Οι περιβαλλοντικά υπεύθυνοι πολίτες είναι πρόθυμοι και ικανοί να δράσουν σύμφωνα με τα δικά τους συμπεράσματα σχετικά με το τι πρέπει να γίνει για να εξασφαλίσουν περιβαλλοντική ποιότητα. </a:t>
            </a:r>
          </a:p>
          <a:p>
            <a:pPr marL="0" indent="0">
              <a:lnSpc>
                <a:spcPct val="90000"/>
              </a:lnSpc>
              <a:buFont typeface="Wingdings" pitchFamily="2" charset="2"/>
              <a:buNone/>
            </a:pPr>
            <a:endParaRPr lang="el-GR" sz="2400">
              <a:effectLst/>
            </a:endParaRPr>
          </a:p>
          <a:p>
            <a:pPr marL="0" indent="0">
              <a:lnSpc>
                <a:spcPct val="90000"/>
              </a:lnSpc>
              <a:buFont typeface="Wingdings" pitchFamily="2" charset="2"/>
              <a:buNone/>
            </a:pPr>
            <a:r>
              <a:rPr lang="el-GR" sz="2400">
                <a:effectLst/>
              </a:rPr>
              <a:t>Όσο οι μαθητευόμενοι αναπτύσσουν και προσφέρουν μια αντίληψη βασισμένη στη μάθηση και στις ικανότητες για έρευνα, ανάλυση, και δράση, καταλαβαίνουν επίσης ότι οτιδήποτε κάνουν ατομικά και σε ομάδες μπορεί να επιφέρει την αλλαγή. </a:t>
            </a:r>
          </a:p>
          <a:p>
            <a:pPr marL="0" indent="0">
              <a:lnSpc>
                <a:spcPct val="90000"/>
              </a:lnSpc>
              <a:buFont typeface="Wingdings" pitchFamily="2" charset="2"/>
              <a:buNone/>
            </a:pPr>
            <a:endParaRPr lang="el-GR"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CD8EF78-366F-479A-9CC7-FFE2F6670670}" type="slidenum">
              <a:rPr lang="el-GR"/>
              <a:pPr/>
              <a:t>37</a:t>
            </a:fld>
            <a:endParaRPr lang="el-GR"/>
          </a:p>
        </p:txBody>
      </p:sp>
      <p:sp>
        <p:nvSpPr>
          <p:cNvPr id="224258" name="Rectangle 2"/>
          <p:cNvSpPr>
            <a:spLocks noGrp="1" noChangeArrowheads="1"/>
          </p:cNvSpPr>
          <p:nvPr>
            <p:ph type="title"/>
          </p:nvPr>
        </p:nvSpPr>
        <p:spPr/>
        <p:txBody>
          <a:bodyPr/>
          <a:lstStyle/>
          <a:p>
            <a:r>
              <a:rPr lang="el-GR" sz="3200" b="1" i="1">
                <a:effectLst/>
              </a:rPr>
              <a:t>Δεσμίδα 4: Προσωπική και Πολιτική Ευθύνη</a:t>
            </a:r>
          </a:p>
        </p:txBody>
      </p:sp>
      <p:sp>
        <p:nvSpPr>
          <p:cNvPr id="224259" name="Rectangle 3"/>
          <p:cNvSpPr>
            <a:spLocks noGrp="1" noChangeArrowheads="1"/>
          </p:cNvSpPr>
          <p:nvPr>
            <p:ph type="body" idx="1"/>
          </p:nvPr>
        </p:nvSpPr>
        <p:spPr/>
        <p:txBody>
          <a:bodyPr/>
          <a:lstStyle/>
          <a:p>
            <a:pPr>
              <a:buFont typeface="Wingdings" pitchFamily="2" charset="2"/>
              <a:buNone/>
            </a:pPr>
            <a:r>
              <a:rPr lang="el-GR">
                <a:effectLst/>
              </a:rPr>
              <a:t>Η δεσμίδα αυτή περιλαμβάνει:</a:t>
            </a:r>
          </a:p>
          <a:p>
            <a:endParaRPr lang="el-GR">
              <a:effectLst/>
            </a:endParaRPr>
          </a:p>
          <a:p>
            <a:r>
              <a:rPr lang="el-GR">
                <a:effectLst/>
              </a:rPr>
              <a:t>Κατανόηση κοινωνικών αξιών και αρχών</a:t>
            </a:r>
          </a:p>
          <a:p>
            <a:r>
              <a:rPr lang="el-GR">
                <a:effectLst/>
              </a:rPr>
              <a:t>Αναγνώριση των δικαιωμάτων και των ευθυνών των πολιτών</a:t>
            </a:r>
          </a:p>
          <a:p>
            <a:r>
              <a:rPr lang="el-GR">
                <a:effectLst/>
              </a:rPr>
              <a:t>Αναγνώριση αποτελεσματικότητας</a:t>
            </a:r>
          </a:p>
          <a:p>
            <a:r>
              <a:rPr lang="el-GR">
                <a:effectLst/>
              </a:rPr>
              <a:t>Αποδοχή προσωπικής ευθύνης</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88978E-188E-4554-92E7-B482F4912E6A}" type="slidenum">
              <a:rPr lang="el-GR"/>
              <a:pPr/>
              <a:t>38</a:t>
            </a:fld>
            <a:endParaRPr lang="el-GR"/>
          </a:p>
        </p:txBody>
      </p:sp>
      <p:sp>
        <p:nvSpPr>
          <p:cNvPr id="225282" name="Rectangle 2"/>
          <p:cNvSpPr>
            <a:spLocks noGrp="1" noChangeArrowheads="1"/>
          </p:cNvSpPr>
          <p:nvPr>
            <p:ph type="title"/>
          </p:nvPr>
        </p:nvSpPr>
        <p:spPr/>
        <p:txBody>
          <a:bodyPr/>
          <a:lstStyle/>
          <a:p>
            <a:r>
              <a:rPr lang="el-GR" sz="3600" b="1">
                <a:effectLst/>
              </a:rPr>
              <a:t>Η ΠΕ στις ΗΠΑ</a:t>
            </a:r>
          </a:p>
        </p:txBody>
      </p:sp>
      <p:sp>
        <p:nvSpPr>
          <p:cNvPr id="225283" name="Rectangle 3"/>
          <p:cNvSpPr>
            <a:spLocks noGrp="1" noChangeArrowheads="1"/>
          </p:cNvSpPr>
          <p:nvPr>
            <p:ph type="body" idx="1"/>
          </p:nvPr>
        </p:nvSpPr>
        <p:spPr/>
        <p:txBody>
          <a:bodyPr/>
          <a:lstStyle/>
          <a:p>
            <a:pPr marL="0" indent="0">
              <a:buFont typeface="Wingdings" pitchFamily="2" charset="2"/>
              <a:buNone/>
            </a:pPr>
            <a:r>
              <a:rPr lang="el-GR" sz="2800">
                <a:effectLst/>
              </a:rPr>
              <a:t>Είναι κοινή συνείδηση στις Ηνωμένες Πολιτείες ότι η ΠΕ είναι σχετική και άμεσα συνδεδεμένη με την καθημερινή ζωή γιατί προστατεύει την ανθρώπινη υγεία, δίνει ποιότητα στην εκπαίδευση, ανοίγει νέους επαγγελματικούς ορίζοντες, προωθεί την βιώσιμη ανάπτυξη και προστατεύει την φυσική κληρονομιά της Αμερικής.</a:t>
            </a:r>
          </a:p>
          <a:p>
            <a:pPr marL="0" indent="0">
              <a:buFont typeface="Wingdings" pitchFamily="2" charset="2"/>
              <a:buNone/>
            </a:pPr>
            <a:endParaRPr lang="el-GR"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A603DA9-4646-407C-82A7-468548856A91}" type="slidenum">
              <a:rPr lang="el-GR"/>
              <a:pPr/>
              <a:t>39</a:t>
            </a:fld>
            <a:endParaRPr lang="el-GR"/>
          </a:p>
        </p:txBody>
      </p:sp>
      <p:sp>
        <p:nvSpPr>
          <p:cNvPr id="226306" name="Rectangle 2"/>
          <p:cNvSpPr>
            <a:spLocks noGrp="1" noChangeArrowheads="1"/>
          </p:cNvSpPr>
          <p:nvPr>
            <p:ph type="title"/>
          </p:nvPr>
        </p:nvSpPr>
        <p:spPr/>
        <p:txBody>
          <a:bodyPr/>
          <a:lstStyle/>
          <a:p>
            <a:r>
              <a:rPr lang="el-GR" sz="3600" b="1">
                <a:effectLst/>
              </a:rPr>
              <a:t>Η ΠΕ στην Ευρώπη</a:t>
            </a:r>
          </a:p>
        </p:txBody>
      </p:sp>
      <p:sp>
        <p:nvSpPr>
          <p:cNvPr id="226307" name="Rectangle 3"/>
          <p:cNvSpPr>
            <a:spLocks noGrp="1" noChangeArrowheads="1"/>
          </p:cNvSpPr>
          <p:nvPr>
            <p:ph type="body" idx="1"/>
          </p:nvPr>
        </p:nvSpPr>
        <p:spPr/>
        <p:txBody>
          <a:bodyPr/>
          <a:lstStyle/>
          <a:p>
            <a:pPr marL="0" indent="0">
              <a:lnSpc>
                <a:spcPct val="80000"/>
              </a:lnSpc>
              <a:buFont typeface="Wingdings" pitchFamily="2" charset="2"/>
              <a:buNone/>
            </a:pPr>
            <a:r>
              <a:rPr lang="el-GR" sz="2400">
                <a:effectLst/>
              </a:rPr>
              <a:t>Ένα ενθαρρυντικό σημείο στην προβληματική, τελικά, προώθηση της ΠΕ στην Ευρώπη, ήταν η δέσμευση των υπουργών Παιδείας των χωρών-μελών της τότε Ευρωπαϊκής Οικονομικής Κοινότητας, σε συνάντηση τον Μάιο του 1988, στην οποία συμφώνησαν να αναπτύξουν δράση για την προώθηση της ΠΕ.</a:t>
            </a:r>
          </a:p>
          <a:p>
            <a:pPr marL="0" indent="0">
              <a:lnSpc>
                <a:spcPct val="80000"/>
              </a:lnSpc>
              <a:buFont typeface="Wingdings" pitchFamily="2" charset="2"/>
              <a:buNone/>
            </a:pPr>
            <a:endParaRPr lang="el-GR" sz="2400">
              <a:effectLst/>
            </a:endParaRPr>
          </a:p>
          <a:p>
            <a:pPr marL="0" indent="0">
              <a:lnSpc>
                <a:spcPct val="80000"/>
              </a:lnSpc>
              <a:buFont typeface="Wingdings" pitchFamily="2" charset="2"/>
              <a:buNone/>
            </a:pPr>
            <a:r>
              <a:rPr lang="el-GR" sz="2400">
                <a:effectLst/>
              </a:rPr>
              <a:t>Όλα τα κράτη-μέλη δεσμεύτηκαν να προωθήσουν την ΠΕ σε όλους τους τομείς της εκπαίδευσης, να δημοσιεύσουν ντοκουμέντα για την ακολουθούμενη πολιτική που αφορά την ΠΕ στα σχολεία, να ληφθούν υπόψη οι στόχοι της ΠΕ στο σχεδιασμό των προγραμμάτων των σχολείων, να δοθεί έμφαση στην εκπαίδευση των εκπαιδευτικών στην αρχική τους κατάρτιση και επιμόρφωση και να εφοδιαστούν τα σχολεία με κατάλληλο εκπαιδευτικό υλικό.</a:t>
            </a:r>
            <a:endParaRPr lang="el-G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5A1857D-A3D1-452D-AD2A-7DB8C39F22A2}" type="slidenum">
              <a:rPr lang="el-GR"/>
              <a:pPr/>
              <a:t>4</a:t>
            </a:fld>
            <a:endParaRPr lang="el-GR"/>
          </a:p>
        </p:txBody>
      </p:sp>
      <p:sp>
        <p:nvSpPr>
          <p:cNvPr id="252930" name="Rectangle 2"/>
          <p:cNvSpPr>
            <a:spLocks noGrp="1" noChangeArrowheads="1"/>
          </p:cNvSpPr>
          <p:nvPr>
            <p:ph type="title"/>
          </p:nvPr>
        </p:nvSpPr>
        <p:spPr/>
        <p:txBody>
          <a:bodyPr/>
          <a:lstStyle/>
          <a:p>
            <a:r>
              <a:rPr lang="el-GR" sz="3600" b="1">
                <a:effectLst/>
              </a:rPr>
              <a:t>Το αναλυτικό πρόγραμμα</a:t>
            </a:r>
          </a:p>
        </p:txBody>
      </p:sp>
      <p:sp>
        <p:nvSpPr>
          <p:cNvPr id="252931" name="Rectangle 3"/>
          <p:cNvSpPr>
            <a:spLocks noGrp="1" noChangeArrowheads="1"/>
          </p:cNvSpPr>
          <p:nvPr>
            <p:ph type="body" idx="1"/>
          </p:nvPr>
        </p:nvSpPr>
        <p:spPr>
          <a:xfrm>
            <a:off x="468313" y="1600200"/>
            <a:ext cx="8675687" cy="5257800"/>
          </a:xfrm>
        </p:spPr>
        <p:txBody>
          <a:bodyPr/>
          <a:lstStyle/>
          <a:p>
            <a:r>
              <a:rPr lang="en-US" sz="3300">
                <a:effectLst/>
              </a:rPr>
              <a:t>H</a:t>
            </a:r>
            <a:r>
              <a:rPr lang="el-GR" sz="3300">
                <a:effectLst/>
              </a:rPr>
              <a:t> πολιτεία ή η κοινωνία αναλαμβάνουν την υποχρέωση να αποφασίσουν και να καθορίσουν, τι θα πρέπει να διδάσκεται στο σχολείο.</a:t>
            </a:r>
          </a:p>
          <a:p>
            <a:r>
              <a:rPr lang="el-GR" sz="3300">
                <a:effectLst/>
              </a:rPr>
              <a:t>Μέσα από τα ΑΠ, οι μαθητές μαθαίνουν γνώσεις και δεξιότητες και διαμορφώνονται</a:t>
            </a:r>
            <a:r>
              <a:rPr lang="en-US" sz="3300">
                <a:effectLst/>
              </a:rPr>
              <a:t> </a:t>
            </a:r>
            <a:r>
              <a:rPr lang="el-GR" sz="3300">
                <a:effectLst/>
              </a:rPr>
              <a:t>στάσεις και συμπεριφορές, που η πολιτεία και η κοινωνία θεωρούν απαραίτητες</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5A87EE7-C9F5-455C-BFF5-2C3FD27939AD}" type="slidenum">
              <a:rPr lang="el-GR"/>
              <a:pPr/>
              <a:t>40</a:t>
            </a:fld>
            <a:endParaRPr lang="el-GR"/>
          </a:p>
        </p:txBody>
      </p:sp>
      <p:sp>
        <p:nvSpPr>
          <p:cNvPr id="227330" name="Rectangle 2"/>
          <p:cNvSpPr>
            <a:spLocks noGrp="1" noChangeArrowheads="1"/>
          </p:cNvSpPr>
          <p:nvPr>
            <p:ph type="title"/>
          </p:nvPr>
        </p:nvSpPr>
        <p:spPr/>
        <p:txBody>
          <a:bodyPr/>
          <a:lstStyle/>
          <a:p>
            <a:r>
              <a:rPr lang="el-GR" sz="3200" b="1">
                <a:effectLst/>
              </a:rPr>
              <a:t>προβλήματα που έχουν επισημανθεί στην προώθηση της ΠΕ στην Ευρώπη</a:t>
            </a:r>
          </a:p>
        </p:txBody>
      </p:sp>
      <p:sp>
        <p:nvSpPr>
          <p:cNvPr id="227331" name="Rectangle 3"/>
          <p:cNvSpPr>
            <a:spLocks noGrp="1" noChangeArrowheads="1"/>
          </p:cNvSpPr>
          <p:nvPr>
            <p:ph type="body" idx="1"/>
          </p:nvPr>
        </p:nvSpPr>
        <p:spPr>
          <a:xfrm>
            <a:off x="457200" y="1844675"/>
            <a:ext cx="8229600" cy="4251325"/>
          </a:xfrm>
        </p:spPr>
        <p:txBody>
          <a:bodyPr/>
          <a:lstStyle/>
          <a:p>
            <a:pPr marL="265113" indent="-265113">
              <a:lnSpc>
                <a:spcPct val="90000"/>
              </a:lnSpc>
            </a:pPr>
            <a:r>
              <a:rPr lang="el-GR" sz="2400">
                <a:effectLst/>
              </a:rPr>
              <a:t>Πολύ μικρή πρόοδος που σημειώνεται σχετικά με την ενσωμάτωση της ΠΕ στην αρχική εκπαίδευση των εκπαιδευτικών, γεγονός που προκαλεί πολλές ελλείψεις οι οποίες δεν μπορούν να καλυφθούν με την επιμόρφωση αργότερα, στην έλλειψη εκπαιδευτικού υλικού </a:t>
            </a:r>
          </a:p>
          <a:p>
            <a:pPr marL="265113" indent="-265113">
              <a:lnSpc>
                <a:spcPct val="90000"/>
              </a:lnSpc>
            </a:pPr>
            <a:r>
              <a:rPr lang="el-GR" sz="2400">
                <a:effectLst/>
              </a:rPr>
              <a:t>Ελλιπής χρηματοδότηση </a:t>
            </a:r>
          </a:p>
          <a:p>
            <a:pPr marL="265113" indent="-265113">
              <a:lnSpc>
                <a:spcPct val="90000"/>
              </a:lnSpc>
            </a:pPr>
            <a:r>
              <a:rPr lang="el-GR" sz="2400">
                <a:effectLst/>
              </a:rPr>
              <a:t>Γενικότερα προβλήματα που έχουν σχέση με τον προσδιορισμό των στόχων της ΠΕ, την πολυπλοκότητα των συνεχώς αναδυόμενων περιβαλλοντικών προβλημάτων, τις δυσκολίες που υπάρχουν για την πραγματοποίηση διαπρογραμματικής διδασκαλίας και τελικά την έλλειψη αξιολόγησης</a:t>
            </a:r>
          </a:p>
          <a:p>
            <a:pPr marL="265113" indent="-265113">
              <a:lnSpc>
                <a:spcPct val="90000"/>
              </a:lnSpc>
            </a:pPr>
            <a:endParaRPr lang="el-GR" sz="24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A5E80C-BD05-454F-B309-33EB79FC8731}" type="slidenum">
              <a:rPr lang="el-GR"/>
              <a:pPr/>
              <a:t>41</a:t>
            </a:fld>
            <a:endParaRPr lang="el-GR"/>
          </a:p>
        </p:txBody>
      </p:sp>
      <p:sp>
        <p:nvSpPr>
          <p:cNvPr id="228354" name="Rectangle 2"/>
          <p:cNvSpPr>
            <a:spLocks noGrp="1" noChangeArrowheads="1"/>
          </p:cNvSpPr>
          <p:nvPr>
            <p:ph type="title"/>
          </p:nvPr>
        </p:nvSpPr>
        <p:spPr/>
        <p:txBody>
          <a:bodyPr/>
          <a:lstStyle/>
          <a:p>
            <a:r>
              <a:rPr lang="el-GR" sz="3600" b="1">
                <a:effectLst/>
              </a:rPr>
              <a:t>Για την προώθηση της ΠΕ σε επίπεδο Ευρωπαϊκής Ένωσης</a:t>
            </a:r>
          </a:p>
        </p:txBody>
      </p:sp>
      <p:sp>
        <p:nvSpPr>
          <p:cNvPr id="228355" name="Rectangle 3"/>
          <p:cNvSpPr>
            <a:spLocks noGrp="1" noChangeArrowheads="1"/>
          </p:cNvSpPr>
          <p:nvPr>
            <p:ph type="body" idx="1"/>
          </p:nvPr>
        </p:nvSpPr>
        <p:spPr/>
        <p:txBody>
          <a:bodyPr/>
          <a:lstStyle/>
          <a:p>
            <a:pPr>
              <a:buFont typeface="Wingdings" pitchFamily="2" charset="2"/>
              <a:buNone/>
            </a:pPr>
            <a:r>
              <a:rPr lang="el-GR">
                <a:effectLst/>
              </a:rPr>
              <a:t>	Χρηματοδοτούνται πολλά προγράμματα και σε πολλά επίπεδα,</a:t>
            </a:r>
          </a:p>
          <a:p>
            <a:r>
              <a:rPr lang="el-GR">
                <a:effectLst/>
              </a:rPr>
              <a:t>για την ανάπτυξη καινοτομιών,</a:t>
            </a:r>
          </a:p>
          <a:p>
            <a:r>
              <a:rPr lang="el-GR">
                <a:effectLst/>
              </a:rPr>
              <a:t>για την ανάπτυξη εκπαιδευτικού υλικού, </a:t>
            </a:r>
          </a:p>
          <a:p>
            <a:r>
              <a:rPr lang="el-GR">
                <a:effectLst/>
              </a:rPr>
              <a:t>για την επιμόρφωση και αρχική κατάρτιση των εκπαιδευτικών.</a:t>
            </a:r>
          </a:p>
          <a:p>
            <a:endParaRPr lang="el-GR">
              <a:effectLst/>
            </a:endParaRPr>
          </a:p>
          <a:p>
            <a:endParaRPr 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144A11B-2030-434F-BF82-EB45C7C7F34C}" type="slidenum">
              <a:rPr lang="el-GR"/>
              <a:pPr/>
              <a:t>42</a:t>
            </a:fld>
            <a:endParaRPr lang="el-GR"/>
          </a:p>
        </p:txBody>
      </p:sp>
      <p:sp>
        <p:nvSpPr>
          <p:cNvPr id="229378" name="Rectangle 2"/>
          <p:cNvSpPr>
            <a:spLocks noGrp="1" noChangeArrowheads="1"/>
          </p:cNvSpPr>
          <p:nvPr>
            <p:ph type="title"/>
          </p:nvPr>
        </p:nvSpPr>
        <p:spPr/>
        <p:txBody>
          <a:bodyPr/>
          <a:lstStyle/>
          <a:p>
            <a:r>
              <a:rPr lang="el-GR" sz="3200" b="1">
                <a:effectLst/>
              </a:rPr>
              <a:t>Γενικά στόχος της πολιτικής της Ευρωπαϊκής Ένωσης είναι να μετατοπιστεί η ΠΕ </a:t>
            </a:r>
            <a:br>
              <a:rPr lang="el-GR" sz="3200" b="1">
                <a:effectLst/>
              </a:rPr>
            </a:br>
            <a:endParaRPr lang="el-GR" sz="3200" b="1">
              <a:effectLst/>
            </a:endParaRPr>
          </a:p>
        </p:txBody>
      </p:sp>
      <p:sp>
        <p:nvSpPr>
          <p:cNvPr id="229379" name="Rectangle 3"/>
          <p:cNvSpPr>
            <a:spLocks noGrp="1" noChangeArrowheads="1"/>
          </p:cNvSpPr>
          <p:nvPr>
            <p:ph type="body" idx="1"/>
          </p:nvPr>
        </p:nvSpPr>
        <p:spPr>
          <a:xfrm>
            <a:off x="457200" y="1981200"/>
            <a:ext cx="8229600" cy="4543425"/>
          </a:xfrm>
        </p:spPr>
        <p:txBody>
          <a:bodyPr/>
          <a:lstStyle/>
          <a:p>
            <a:pPr>
              <a:lnSpc>
                <a:spcPct val="90000"/>
              </a:lnSpc>
            </a:pPr>
            <a:r>
              <a:rPr lang="el-GR">
                <a:effectLst/>
              </a:rPr>
              <a:t>από την πραγματοποίηση της σε εθελοντική βάση σε μέρος του επίσημου προγράμματος </a:t>
            </a:r>
          </a:p>
          <a:p>
            <a:pPr>
              <a:lnSpc>
                <a:spcPct val="90000"/>
              </a:lnSpc>
            </a:pPr>
            <a:r>
              <a:rPr lang="el-GR">
                <a:effectLst/>
              </a:rPr>
              <a:t>από το πειραματικό στάδιο στο στάδιο που αυτός ο τύπος εκπαίδευσης θα είναι διαθέσιμος σε όλους, με τον απαιτούμενο όμως σεβασμό στις ιδιαιτερότητες των εθνικών συστημάτων και παραδόσεων κάθε χώρας-μέλους.</a:t>
            </a:r>
          </a:p>
          <a:p>
            <a:pPr>
              <a:lnSpc>
                <a:spcPct val="90000"/>
              </a:lnSpc>
            </a:pPr>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B16D45C-88AC-4664-A214-D7DEB7046CB1}" type="slidenum">
              <a:rPr lang="el-GR"/>
              <a:pPr/>
              <a:t>43</a:t>
            </a:fld>
            <a:endParaRPr lang="el-GR"/>
          </a:p>
        </p:txBody>
      </p:sp>
      <p:sp>
        <p:nvSpPr>
          <p:cNvPr id="230402" name="Rectangle 2"/>
          <p:cNvSpPr>
            <a:spLocks noGrp="1" noChangeArrowheads="1"/>
          </p:cNvSpPr>
          <p:nvPr>
            <p:ph type="title"/>
          </p:nvPr>
        </p:nvSpPr>
        <p:spPr>
          <a:xfrm>
            <a:off x="250825" y="381000"/>
            <a:ext cx="8893175" cy="1371600"/>
          </a:xfrm>
        </p:spPr>
        <p:txBody>
          <a:bodyPr/>
          <a:lstStyle/>
          <a:p>
            <a:r>
              <a:rPr lang="el-GR" sz="3200" b="1">
                <a:effectLst/>
              </a:rPr>
              <a:t>Στην Ευρωπαϊκή Ένωση σε σχέση με τη θέση της ΠΕ στα εκπαιδευτικό προγράμματα έχουμε</a:t>
            </a:r>
          </a:p>
        </p:txBody>
      </p:sp>
      <p:sp>
        <p:nvSpPr>
          <p:cNvPr id="230403" name="Rectangle 3"/>
          <p:cNvSpPr>
            <a:spLocks noGrp="1" noChangeArrowheads="1"/>
          </p:cNvSpPr>
          <p:nvPr>
            <p:ph type="body" idx="1"/>
          </p:nvPr>
        </p:nvSpPr>
        <p:spPr/>
        <p:txBody>
          <a:bodyPr/>
          <a:lstStyle/>
          <a:p>
            <a:endParaRPr lang="el-GR" sz="2800">
              <a:effectLst/>
            </a:endParaRPr>
          </a:p>
          <a:p>
            <a:r>
              <a:rPr lang="el-GR" sz="2800">
                <a:effectLst/>
              </a:rPr>
              <a:t>τις χώρες στα εκπαιδευτικά προγράμματα των οποίων είναι ενσωματωμένη η ΠΕ ως μέρος των μαθημάτων του υπάρχοντος προγράμματος </a:t>
            </a:r>
          </a:p>
          <a:p>
            <a:r>
              <a:rPr lang="el-GR" sz="2800">
                <a:effectLst/>
              </a:rPr>
              <a:t>τις χώρες στις οποίες η ΠΕ δεν αποτελεί μέρος του επίσημου προγράμματος, όμως η προώθηση της υποστηρίζεται από τις αρμόδιες αρχές.</a:t>
            </a:r>
          </a:p>
          <a:p>
            <a:endParaRPr lang="el-GR" sz="2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457200" y="-161925"/>
            <a:ext cx="8229600" cy="1143000"/>
          </a:xfrm>
        </p:spPr>
        <p:txBody>
          <a:bodyPr/>
          <a:lstStyle/>
          <a:p>
            <a:pPr eaLnBrk="1" hangingPunct="1"/>
            <a:r>
              <a:rPr lang="el-GR" smtClean="0"/>
              <a:t>Σημείωμα Αδειοδότησης</a:t>
            </a:r>
          </a:p>
        </p:txBody>
      </p:sp>
      <p:sp>
        <p:nvSpPr>
          <p:cNvPr id="2051" name="Content Placeholder 2"/>
          <p:cNvSpPr>
            <a:spLocks noGrp="1"/>
          </p:cNvSpPr>
          <p:nvPr>
            <p:ph idx="1"/>
          </p:nvPr>
        </p:nvSpPr>
        <p:spPr>
          <a:xfrm>
            <a:off x="76200" y="765175"/>
            <a:ext cx="8929688" cy="2078038"/>
          </a:xfrm>
        </p:spPr>
        <p:txBody>
          <a:bodyPr/>
          <a:lstStyle/>
          <a:p>
            <a:pPr marL="0" indent="0" eaLnBrk="1" hangingPunct="1">
              <a:buFont typeface="Arial" charset="0"/>
              <a:buNone/>
            </a:pPr>
            <a:r>
              <a:rPr lang="el-GR" sz="18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Οι όροι χρήσης των έργων τρίτων επεξηγούνται στη διαφάνεια  «Επεξήγηση όρων χρήσης έργων τρίτων». </a:t>
            </a:r>
          </a:p>
          <a:p>
            <a:pPr marL="0" indent="0" eaLnBrk="1" hangingPunct="1">
              <a:buFont typeface="Arial" charset="0"/>
              <a:buNone/>
            </a:pPr>
            <a:r>
              <a:rPr lang="el-GR" sz="1800" smtClean="0"/>
              <a:t>Τα έργα για τα οποία έχει ζητηθεί άδεια  αναφέρονται στο «Σημείωμα  Χρήσης Έργων Τρίτων». </a:t>
            </a:r>
          </a:p>
        </p:txBody>
      </p:sp>
      <p:pic>
        <p:nvPicPr>
          <p:cNvPr id="2052" name="Picture 22" descr="Λογότυπο για Άδειες χρήσης Creative Commons BY-NC-ND">
            <a:hlinkClick r:id="rId3"/>
          </p:cNvPr>
          <p:cNvPicPr>
            <a:picLocks noChangeAspect="1" noChangeArrowheads="1"/>
          </p:cNvPicPr>
          <p:nvPr/>
        </p:nvPicPr>
        <p:blipFill>
          <a:blip r:embed="rId4" cstate="print"/>
          <a:srcRect/>
          <a:stretch>
            <a:fillRect/>
          </a:stretch>
        </p:blipFill>
        <p:spPr bwMode="auto">
          <a:xfrm>
            <a:off x="3563938" y="2843213"/>
            <a:ext cx="1647825" cy="576262"/>
          </a:xfrm>
          <a:prstGeom prst="rect">
            <a:avLst/>
          </a:prstGeom>
          <a:noFill/>
          <a:ln w="9525">
            <a:noFill/>
            <a:miter lim="800000"/>
            <a:headEnd/>
            <a:tailEnd/>
          </a:ln>
        </p:spPr>
      </p:pic>
      <p:sp>
        <p:nvSpPr>
          <p:cNvPr id="6" name="TextBox 5"/>
          <p:cNvSpPr txBox="1"/>
          <p:nvPr/>
        </p:nvSpPr>
        <p:spPr>
          <a:xfrm>
            <a:off x="76200" y="3284538"/>
            <a:ext cx="9037638" cy="3573462"/>
          </a:xfrm>
          <a:prstGeom prst="rect">
            <a:avLst/>
          </a:prstGeom>
        </p:spPr>
        <p:txBody>
          <a:bodyPr anchor="ctr">
            <a:normAutofit/>
          </a:bodyPr>
          <a:lstStyle/>
          <a:p>
            <a:pPr>
              <a:spcBef>
                <a:spcPts val="600"/>
              </a:spcBef>
              <a:defRPr/>
            </a:pPr>
            <a:r>
              <a:rPr lang="el-GR" dirty="0">
                <a:latin typeface="+mn-lt"/>
                <a:cs typeface="+mn-cs"/>
              </a:rPr>
              <a:t>[1] http://creativecommons.org/licenses/από-nc-sa/4.0/ </a:t>
            </a:r>
            <a:endParaRPr lang="en-US" dirty="0">
              <a:latin typeface="+mn-lt"/>
              <a:cs typeface="+mn-cs"/>
            </a:endParaRPr>
          </a:p>
          <a:p>
            <a:pPr>
              <a:spcBef>
                <a:spcPts val="600"/>
              </a:spcBef>
              <a:defRPr/>
            </a:pPr>
            <a:r>
              <a:rPr lang="el-GR" dirty="0">
                <a:latin typeface="+mn-lt"/>
                <a:cs typeface="+mn-cs"/>
              </a:rPr>
              <a:t>Ως </a:t>
            </a:r>
            <a:r>
              <a:rPr lang="el-GR" b="1" dirty="0">
                <a:latin typeface="+mn-lt"/>
                <a:cs typeface="+mn-cs"/>
              </a:rPr>
              <a:t>Μη Εμπορική</a:t>
            </a:r>
            <a:r>
              <a:rPr lang="el-GR" dirty="0">
                <a:latin typeface="+mn-lt"/>
                <a:cs typeface="+mn-cs"/>
              </a:rPr>
              <a:t> ορίζεται η χρήση:</a:t>
            </a:r>
          </a:p>
          <a:p>
            <a:pPr marL="342900" indent="-342900">
              <a:spcBef>
                <a:spcPts val="600"/>
              </a:spcBef>
              <a:buFont typeface="Arial" panose="020B0604020202020204" pitchFamily="34" charset="0"/>
              <a:buChar char="•"/>
              <a:defRPr/>
            </a:pPr>
            <a:r>
              <a:rPr lang="el-GR" dirty="0">
                <a:latin typeface="+mn-lt"/>
                <a:cs typeface="+mn-cs"/>
              </a:rPr>
              <a:t>που δεν περιλαμβάνει άμεσο ή έμμεσο οικονομικό όφελος από την χρήση του έργου, για το διανομέα του έργου και </a:t>
            </a:r>
            <a:r>
              <a:rPr lang="el-GR" dirty="0" err="1">
                <a:latin typeface="+mn-lt"/>
                <a:cs typeface="+mn-cs"/>
              </a:rPr>
              <a:t>αδειοδόχο</a:t>
            </a:r>
            <a:endParaRPr lang="el-GR" dirty="0">
              <a:latin typeface="+mn-lt"/>
              <a:cs typeface="+mn-cs"/>
            </a:endParaRPr>
          </a:p>
          <a:p>
            <a:pPr marL="342900" indent="-342900">
              <a:spcBef>
                <a:spcPts val="600"/>
              </a:spcBef>
              <a:buFont typeface="Arial" panose="020B0604020202020204" pitchFamily="34" charset="0"/>
              <a:buChar char="•"/>
              <a:defRPr/>
            </a:pPr>
            <a:r>
              <a:rPr lang="el-GR" dirty="0">
                <a:latin typeface="+mn-lt"/>
                <a:cs typeface="+mn-cs"/>
              </a:rPr>
              <a:t>που</a:t>
            </a:r>
            <a:r>
              <a:rPr lang="en-GB" dirty="0">
                <a:latin typeface="+mn-lt"/>
                <a:cs typeface="+mn-cs"/>
              </a:rPr>
              <a:t> </a:t>
            </a:r>
            <a:r>
              <a:rPr lang="el-GR" dirty="0">
                <a:latin typeface="+mn-lt"/>
                <a:cs typeface="+mn-cs"/>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defRPr/>
            </a:pPr>
            <a:r>
              <a:rPr lang="el-GR" dirty="0">
                <a:latin typeface="+mn-lt"/>
                <a:cs typeface="+mn-cs"/>
              </a:rPr>
              <a:t>που</a:t>
            </a:r>
            <a:r>
              <a:rPr lang="en-GB" dirty="0">
                <a:latin typeface="+mn-lt"/>
                <a:cs typeface="+mn-cs"/>
              </a:rPr>
              <a:t> </a:t>
            </a:r>
            <a:r>
              <a:rPr lang="el-GR" dirty="0">
                <a:latin typeface="+mn-lt"/>
                <a:cs typeface="+mn-cs"/>
              </a:rPr>
              <a:t>δεν προσπορίζει στο διανομέα του έργου και</a:t>
            </a:r>
            <a:r>
              <a:rPr lang="en-GB" dirty="0">
                <a:latin typeface="+mn-lt"/>
                <a:cs typeface="+mn-cs"/>
              </a:rPr>
              <a:t> </a:t>
            </a:r>
            <a:r>
              <a:rPr lang="el-GR" dirty="0" err="1">
                <a:latin typeface="+mn-lt"/>
                <a:cs typeface="+mn-cs"/>
              </a:rPr>
              <a:t>αδειοδόχο</a:t>
            </a:r>
            <a:r>
              <a:rPr lang="en-GB" dirty="0">
                <a:latin typeface="+mn-lt"/>
                <a:cs typeface="+mn-cs"/>
              </a:rPr>
              <a:t> </a:t>
            </a:r>
            <a:r>
              <a:rPr lang="el-GR" dirty="0">
                <a:latin typeface="+mn-lt"/>
                <a:cs typeface="+mn-cs"/>
              </a:rPr>
              <a:t>έμμεσο οικονομικό όφελος (π.χ. διαφημίσεις) από την προβολή του έργου σε διαδικτυακό τόπο</a:t>
            </a:r>
            <a:endParaRPr lang="en-US" dirty="0">
              <a:latin typeface="+mn-lt"/>
              <a:cs typeface="+mn-cs"/>
            </a:endParaRPr>
          </a:p>
          <a:p>
            <a:pPr>
              <a:spcBef>
                <a:spcPts val="600"/>
              </a:spcBef>
              <a:defRPr/>
            </a:pPr>
            <a:r>
              <a:rPr lang="el-GR" dirty="0">
                <a:latin typeface="+mn-lt"/>
                <a:cs typeface="+mn-cs"/>
              </a:rPr>
              <a:t>Ο δικαιούχος μπορεί να παρέχει στον </a:t>
            </a:r>
            <a:r>
              <a:rPr lang="el-GR" dirty="0" err="1">
                <a:latin typeface="+mn-lt"/>
                <a:cs typeface="+mn-cs"/>
              </a:rPr>
              <a:t>αδειοδόχο</a:t>
            </a:r>
            <a:r>
              <a:rPr lang="el-GR" dirty="0">
                <a:latin typeface="+mn-lt"/>
                <a:cs typeface="+mn-cs"/>
              </a:rPr>
              <a:t>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0"/>
            <a:ext cx="8229600" cy="908050"/>
          </a:xfrm>
        </p:spPr>
        <p:txBody>
          <a:bodyPr rtlCol="0">
            <a:normAutofit fontScale="90000"/>
          </a:bodyPr>
          <a:lstStyle/>
          <a:p>
            <a:pPr eaLnBrk="1" fontAlgn="auto" hangingPunct="1">
              <a:spcAft>
                <a:spcPts val="0"/>
              </a:spcAft>
              <a:defRPr/>
            </a:pPr>
            <a:r>
              <a:rPr lang="el-GR" dirty="0" smtClean="0"/>
              <a:t>Επεξήγηση όρων χρήσης έργων τρίτων</a:t>
            </a:r>
            <a:endParaRPr lang="el-GR" dirty="0"/>
          </a:p>
        </p:txBody>
      </p:sp>
      <p:sp>
        <p:nvSpPr>
          <p:cNvPr id="6" name="Rectangle 5"/>
          <p:cNvSpPr/>
          <p:nvPr/>
        </p:nvSpPr>
        <p:spPr>
          <a:xfrm>
            <a:off x="2087563" y="823913"/>
            <a:ext cx="6624637" cy="522287"/>
          </a:xfrm>
          <a:prstGeom prst="rect">
            <a:avLst/>
          </a:prstGeom>
        </p:spPr>
        <p:txBody>
          <a:bodyPr>
            <a:spAutoFit/>
          </a:bodyPr>
          <a:lstStyle/>
          <a:p>
            <a:pPr>
              <a:defRPr/>
            </a:pPr>
            <a:r>
              <a:rPr lang="el-GR" sz="1400" dirty="0">
                <a:solidFill>
                  <a:schemeClr val="tx1">
                    <a:lumMod val="75000"/>
                    <a:lumOff val="25000"/>
                  </a:schemeClr>
                </a:solidFill>
                <a:latin typeface="+mn-lt"/>
                <a:cs typeface="+mn-cs"/>
              </a:rPr>
              <a:t>Δεν επιτρέπεται η επαναχρησιμοποίηση του έργου</a:t>
            </a:r>
            <a:r>
              <a:rPr lang="en-US" sz="1400" dirty="0">
                <a:solidFill>
                  <a:schemeClr val="tx1">
                    <a:lumMod val="75000"/>
                    <a:lumOff val="25000"/>
                  </a:schemeClr>
                </a:solidFill>
                <a:latin typeface="+mn-lt"/>
                <a:cs typeface="+mn-cs"/>
              </a:rPr>
              <a:t>, </a:t>
            </a:r>
            <a:r>
              <a:rPr lang="el-GR" sz="1400" dirty="0">
                <a:solidFill>
                  <a:schemeClr val="tx1">
                    <a:lumMod val="75000"/>
                    <a:lumOff val="25000"/>
                  </a:schemeClr>
                </a:solidFill>
                <a:latin typeface="+mn-lt"/>
                <a:cs typeface="+mn-cs"/>
              </a:rPr>
              <a:t>παρά μόνο εάν ζητηθεί εκ νέου άδεια από το δημιουργό.</a:t>
            </a:r>
            <a:endParaRPr lang="el-GR" sz="3200" dirty="0">
              <a:latin typeface="+mn-lt"/>
              <a:cs typeface="+mn-cs"/>
            </a:endParaRPr>
          </a:p>
        </p:txBody>
      </p:sp>
      <p:sp>
        <p:nvSpPr>
          <p:cNvPr id="7" name="Rectangle 6"/>
          <p:cNvSpPr/>
          <p:nvPr/>
        </p:nvSpPr>
        <p:spPr>
          <a:xfrm>
            <a:off x="1689100" y="914400"/>
            <a:ext cx="398463" cy="400050"/>
          </a:xfrm>
          <a:prstGeom prst="rect">
            <a:avLst/>
          </a:prstGeom>
        </p:spPr>
        <p:txBody>
          <a:bodyPr wrap="none">
            <a:spAutoFit/>
          </a:bodyPr>
          <a:lstStyle/>
          <a:p>
            <a:pPr algn="r">
              <a:defRPr/>
            </a:pPr>
            <a:r>
              <a:rPr lang="en-US" sz="2000" dirty="0">
                <a:solidFill>
                  <a:schemeClr val="tx1">
                    <a:lumMod val="75000"/>
                    <a:lumOff val="25000"/>
                  </a:schemeClr>
                </a:solidFill>
                <a:latin typeface="+mn-lt"/>
                <a:cs typeface="+mn-cs"/>
              </a:rPr>
              <a:t>©</a:t>
            </a:r>
            <a:endParaRPr lang="el-GR" sz="2000" dirty="0">
              <a:solidFill>
                <a:schemeClr val="tx1">
                  <a:lumMod val="75000"/>
                  <a:lumOff val="25000"/>
                </a:schemeClr>
              </a:solidFill>
              <a:latin typeface="+mn-lt"/>
              <a:cs typeface="+mn-cs"/>
            </a:endParaRPr>
          </a:p>
        </p:txBody>
      </p:sp>
      <p:sp>
        <p:nvSpPr>
          <p:cNvPr id="8" name="Rectangle 7"/>
          <p:cNvSpPr/>
          <p:nvPr/>
        </p:nvSpPr>
        <p:spPr>
          <a:xfrm>
            <a:off x="666750" y="1360488"/>
            <a:ext cx="1420813" cy="585787"/>
          </a:xfrm>
          <a:prstGeom prst="rect">
            <a:avLst/>
          </a:prstGeom>
        </p:spPr>
        <p:txBody>
          <a:bodyPr>
            <a:spAutoFit/>
          </a:bodyPr>
          <a:lstStyle/>
          <a:p>
            <a:pPr algn="r">
              <a:defRPr/>
            </a:pPr>
            <a:r>
              <a:rPr lang="el-GR" sz="1400" dirty="0">
                <a:solidFill>
                  <a:schemeClr val="tx1">
                    <a:lumMod val="75000"/>
                    <a:lumOff val="25000"/>
                  </a:schemeClr>
                </a:solidFill>
                <a:latin typeface="+mn-lt"/>
                <a:cs typeface="+mn-cs"/>
              </a:rPr>
              <a:t>διαθέσιμο με άδεια </a:t>
            </a:r>
            <a:r>
              <a:rPr lang="en-US" dirty="0">
                <a:solidFill>
                  <a:schemeClr val="tx1">
                    <a:lumMod val="75000"/>
                    <a:lumOff val="25000"/>
                  </a:schemeClr>
                </a:solidFill>
                <a:latin typeface="+mn-lt"/>
                <a:cs typeface="+mn-cs"/>
              </a:rPr>
              <a:t>CC-BY</a:t>
            </a:r>
            <a:endParaRPr lang="el-GR" dirty="0">
              <a:solidFill>
                <a:schemeClr val="tx1">
                  <a:lumMod val="75000"/>
                  <a:lumOff val="25000"/>
                </a:schemeClr>
              </a:solidFill>
              <a:latin typeface="+mn-lt"/>
              <a:cs typeface="+mn-cs"/>
            </a:endParaRPr>
          </a:p>
        </p:txBody>
      </p:sp>
      <p:sp>
        <p:nvSpPr>
          <p:cNvPr id="9" name="Rectangle 8"/>
          <p:cNvSpPr/>
          <p:nvPr/>
        </p:nvSpPr>
        <p:spPr>
          <a:xfrm>
            <a:off x="293688" y="1946275"/>
            <a:ext cx="1793875" cy="584200"/>
          </a:xfrm>
          <a:prstGeom prst="rect">
            <a:avLst/>
          </a:prstGeom>
        </p:spPr>
        <p:txBody>
          <a:bodyPr>
            <a:spAutoFit/>
          </a:bodyPr>
          <a:lstStyle/>
          <a:p>
            <a:pPr algn="r">
              <a:defRPr/>
            </a:pPr>
            <a:r>
              <a:rPr lang="el-GR" sz="1400" dirty="0">
                <a:solidFill>
                  <a:schemeClr val="tx1">
                    <a:lumMod val="75000"/>
                    <a:lumOff val="25000"/>
                  </a:schemeClr>
                </a:solidFill>
                <a:latin typeface="+mn-lt"/>
                <a:cs typeface="+mn-cs"/>
              </a:rPr>
              <a:t>διαθέσιμο με άδεια </a:t>
            </a:r>
            <a:r>
              <a:rPr lang="en-US" dirty="0">
                <a:solidFill>
                  <a:schemeClr val="tx1">
                    <a:lumMod val="75000"/>
                    <a:lumOff val="25000"/>
                  </a:schemeClr>
                </a:solidFill>
                <a:latin typeface="+mn-lt"/>
                <a:cs typeface="+mn-cs"/>
              </a:rPr>
              <a:t>CC-BY-SA</a:t>
            </a:r>
            <a:endParaRPr lang="el-GR" dirty="0">
              <a:solidFill>
                <a:schemeClr val="tx1">
                  <a:lumMod val="75000"/>
                  <a:lumOff val="25000"/>
                </a:schemeClr>
              </a:solidFill>
              <a:latin typeface="+mn-lt"/>
              <a:cs typeface="+mn-cs"/>
            </a:endParaRPr>
          </a:p>
        </p:txBody>
      </p:sp>
      <p:sp>
        <p:nvSpPr>
          <p:cNvPr id="10" name="Rectangle 9"/>
          <p:cNvSpPr/>
          <p:nvPr/>
        </p:nvSpPr>
        <p:spPr>
          <a:xfrm>
            <a:off x="206375" y="3829050"/>
            <a:ext cx="1881188" cy="585788"/>
          </a:xfrm>
          <a:prstGeom prst="rect">
            <a:avLst/>
          </a:prstGeom>
        </p:spPr>
        <p:txBody>
          <a:bodyPr>
            <a:spAutoFit/>
          </a:bodyPr>
          <a:lstStyle/>
          <a:p>
            <a:pPr algn="r">
              <a:defRPr/>
            </a:pPr>
            <a:r>
              <a:rPr lang="el-GR" sz="1400" dirty="0">
                <a:solidFill>
                  <a:schemeClr val="tx1">
                    <a:lumMod val="75000"/>
                    <a:lumOff val="25000"/>
                  </a:schemeClr>
                </a:solidFill>
                <a:latin typeface="+mn-lt"/>
                <a:cs typeface="+mn-cs"/>
              </a:rPr>
              <a:t>διαθέσιμο με άδεια </a:t>
            </a:r>
            <a:r>
              <a:rPr lang="en-US" dirty="0">
                <a:solidFill>
                  <a:schemeClr val="tx1">
                    <a:lumMod val="75000"/>
                    <a:lumOff val="25000"/>
                  </a:schemeClr>
                </a:solidFill>
                <a:latin typeface="+mn-lt"/>
                <a:cs typeface="+mn-cs"/>
              </a:rPr>
              <a:t>CC-BY</a:t>
            </a:r>
            <a:r>
              <a:rPr lang="el-GR" dirty="0">
                <a:solidFill>
                  <a:schemeClr val="tx1">
                    <a:lumMod val="75000"/>
                    <a:lumOff val="25000"/>
                  </a:schemeClr>
                </a:solidFill>
                <a:latin typeface="+mn-lt"/>
                <a:cs typeface="+mn-cs"/>
              </a:rPr>
              <a:t>-</a:t>
            </a:r>
            <a:r>
              <a:rPr lang="en-US" dirty="0">
                <a:solidFill>
                  <a:schemeClr val="tx1">
                    <a:lumMod val="75000"/>
                    <a:lumOff val="25000"/>
                  </a:schemeClr>
                </a:solidFill>
                <a:latin typeface="+mn-lt"/>
                <a:cs typeface="+mn-cs"/>
              </a:rPr>
              <a:t>NC-SA</a:t>
            </a:r>
            <a:endParaRPr lang="el-GR" dirty="0">
              <a:solidFill>
                <a:schemeClr val="tx1">
                  <a:lumMod val="75000"/>
                  <a:lumOff val="25000"/>
                </a:schemeClr>
              </a:solidFill>
              <a:latin typeface="+mn-lt"/>
              <a:cs typeface="+mn-cs"/>
            </a:endParaRPr>
          </a:p>
        </p:txBody>
      </p:sp>
      <p:sp>
        <p:nvSpPr>
          <p:cNvPr id="12" name="Rectangle 11"/>
          <p:cNvSpPr/>
          <p:nvPr/>
        </p:nvSpPr>
        <p:spPr>
          <a:xfrm>
            <a:off x="261938" y="3132138"/>
            <a:ext cx="1825625" cy="584200"/>
          </a:xfrm>
          <a:prstGeom prst="rect">
            <a:avLst/>
          </a:prstGeom>
        </p:spPr>
        <p:txBody>
          <a:bodyPr>
            <a:spAutoFit/>
          </a:bodyPr>
          <a:lstStyle/>
          <a:p>
            <a:pPr algn="r">
              <a:defRPr/>
            </a:pPr>
            <a:r>
              <a:rPr lang="el-GR" sz="1400" dirty="0">
                <a:solidFill>
                  <a:schemeClr val="tx1">
                    <a:lumMod val="75000"/>
                    <a:lumOff val="25000"/>
                  </a:schemeClr>
                </a:solidFill>
                <a:latin typeface="+mn-lt"/>
                <a:cs typeface="+mn-cs"/>
              </a:rPr>
              <a:t>διαθέσιμο με άδεια </a:t>
            </a:r>
            <a:r>
              <a:rPr lang="en-US" dirty="0">
                <a:solidFill>
                  <a:schemeClr val="tx1">
                    <a:lumMod val="75000"/>
                    <a:lumOff val="25000"/>
                  </a:schemeClr>
                </a:solidFill>
                <a:latin typeface="+mn-lt"/>
                <a:cs typeface="+mn-cs"/>
              </a:rPr>
              <a:t>CC-BY</a:t>
            </a:r>
            <a:r>
              <a:rPr lang="el-GR" dirty="0">
                <a:solidFill>
                  <a:schemeClr val="tx1">
                    <a:lumMod val="75000"/>
                    <a:lumOff val="25000"/>
                  </a:schemeClr>
                </a:solidFill>
                <a:latin typeface="+mn-lt"/>
                <a:cs typeface="+mn-cs"/>
              </a:rPr>
              <a:t>-</a:t>
            </a:r>
            <a:r>
              <a:rPr lang="en-US" dirty="0">
                <a:solidFill>
                  <a:schemeClr val="tx1">
                    <a:lumMod val="75000"/>
                    <a:lumOff val="25000"/>
                  </a:schemeClr>
                </a:solidFill>
                <a:latin typeface="+mn-lt"/>
                <a:cs typeface="+mn-cs"/>
              </a:rPr>
              <a:t>NC</a:t>
            </a:r>
            <a:endParaRPr lang="el-GR" dirty="0">
              <a:solidFill>
                <a:schemeClr val="tx1">
                  <a:lumMod val="75000"/>
                  <a:lumOff val="25000"/>
                </a:schemeClr>
              </a:solidFill>
              <a:latin typeface="+mn-lt"/>
              <a:cs typeface="+mn-cs"/>
            </a:endParaRPr>
          </a:p>
        </p:txBody>
      </p:sp>
      <p:sp>
        <p:nvSpPr>
          <p:cNvPr id="15" name="Rectangle 14"/>
          <p:cNvSpPr/>
          <p:nvPr/>
        </p:nvSpPr>
        <p:spPr>
          <a:xfrm>
            <a:off x="2087563" y="1403350"/>
            <a:ext cx="6624637" cy="523875"/>
          </a:xfrm>
          <a:prstGeom prst="rect">
            <a:avLst/>
          </a:prstGeom>
        </p:spPr>
        <p:txBody>
          <a:bodyPr>
            <a:spAutoFit/>
          </a:bodyPr>
          <a:lstStyle/>
          <a:p>
            <a:pPr>
              <a:defRPr/>
            </a:pPr>
            <a:r>
              <a:rPr lang="el-GR" sz="1400" dirty="0">
                <a:solidFill>
                  <a:schemeClr val="tx1">
                    <a:lumMod val="75000"/>
                    <a:lumOff val="25000"/>
                  </a:schemeClr>
                </a:solidFill>
                <a:latin typeface="+mn-lt"/>
                <a:cs typeface="+mn-cs"/>
              </a:rPr>
              <a:t>Επιτρέπεται η επαναχρησιμοποίηση του έργου και η δημιουργία παραγώγων αυτού με απλή αναφορά του δημιουργού.</a:t>
            </a:r>
            <a:endParaRPr lang="el-GR" sz="3200" dirty="0">
              <a:latin typeface="+mn-lt"/>
              <a:cs typeface="+mn-cs"/>
            </a:endParaRPr>
          </a:p>
        </p:txBody>
      </p:sp>
      <p:sp>
        <p:nvSpPr>
          <p:cNvPr id="16" name="Rectangle 15"/>
          <p:cNvSpPr/>
          <p:nvPr/>
        </p:nvSpPr>
        <p:spPr>
          <a:xfrm>
            <a:off x="2087563" y="1979613"/>
            <a:ext cx="6624637" cy="523875"/>
          </a:xfrm>
          <a:prstGeom prst="rect">
            <a:avLst/>
          </a:prstGeom>
        </p:spPr>
        <p:txBody>
          <a:bodyPr>
            <a:spAutoFit/>
          </a:bodyPr>
          <a:lstStyle/>
          <a:p>
            <a:pPr>
              <a:defRPr/>
            </a:pPr>
            <a:r>
              <a:rPr lang="el-GR" sz="1400" dirty="0">
                <a:solidFill>
                  <a:schemeClr val="tx1">
                    <a:lumMod val="75000"/>
                    <a:lumOff val="25000"/>
                  </a:schemeClr>
                </a:solidFill>
                <a:latin typeface="+mn-lt"/>
                <a:cs typeface="+mn-cs"/>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cs typeface="+mn-cs"/>
            </a:endParaRPr>
          </a:p>
        </p:txBody>
      </p:sp>
      <p:sp>
        <p:nvSpPr>
          <p:cNvPr id="17" name="Rectangle 16"/>
          <p:cNvSpPr/>
          <p:nvPr/>
        </p:nvSpPr>
        <p:spPr>
          <a:xfrm>
            <a:off x="2087563" y="3168650"/>
            <a:ext cx="6624637" cy="522288"/>
          </a:xfrm>
          <a:prstGeom prst="rect">
            <a:avLst/>
          </a:prstGeom>
        </p:spPr>
        <p:txBody>
          <a:bodyPr>
            <a:spAutoFit/>
          </a:bodyPr>
          <a:lstStyle/>
          <a:p>
            <a:pPr>
              <a:defRPr/>
            </a:pPr>
            <a:r>
              <a:rPr lang="el-GR" sz="1400" dirty="0">
                <a:solidFill>
                  <a:schemeClr val="tx1">
                    <a:lumMod val="75000"/>
                    <a:lumOff val="25000"/>
                  </a:schemeClr>
                </a:solidFill>
                <a:latin typeface="+mn-lt"/>
                <a:cs typeface="+mn-cs"/>
              </a:rPr>
              <a:t>Επιτρέπεται η επαναχρησιμοποίηση του έργου με αναφορά του δημιουργού</a:t>
            </a:r>
            <a:r>
              <a:rPr lang="en-US" sz="1400" dirty="0">
                <a:solidFill>
                  <a:schemeClr val="tx1">
                    <a:lumMod val="75000"/>
                    <a:lumOff val="25000"/>
                  </a:schemeClr>
                </a:solidFill>
                <a:latin typeface="+mn-lt"/>
                <a:cs typeface="+mn-cs"/>
              </a:rPr>
              <a:t>.</a:t>
            </a:r>
            <a:r>
              <a:rPr lang="el-GR" sz="1400" dirty="0">
                <a:solidFill>
                  <a:schemeClr val="tx1">
                    <a:lumMod val="75000"/>
                    <a:lumOff val="25000"/>
                  </a:schemeClr>
                </a:solidFill>
                <a:latin typeface="+mn-lt"/>
                <a:cs typeface="+mn-cs"/>
              </a:rPr>
              <a:t> </a:t>
            </a:r>
          </a:p>
          <a:p>
            <a:pPr>
              <a:defRPr/>
            </a:pPr>
            <a:r>
              <a:rPr lang="el-GR" sz="1400" dirty="0">
                <a:solidFill>
                  <a:schemeClr val="tx1">
                    <a:lumMod val="75000"/>
                    <a:lumOff val="25000"/>
                  </a:schemeClr>
                </a:solidFill>
                <a:latin typeface="+mn-lt"/>
                <a:cs typeface="+mn-cs"/>
              </a:rPr>
              <a:t>Δεν επιτρέπεται η εμπορική χρήση του έργου.</a:t>
            </a:r>
            <a:endParaRPr lang="el-GR" sz="3200" dirty="0">
              <a:latin typeface="+mn-lt"/>
              <a:cs typeface="+mn-cs"/>
            </a:endParaRPr>
          </a:p>
        </p:txBody>
      </p:sp>
      <p:sp>
        <p:nvSpPr>
          <p:cNvPr id="18" name="Rectangle 17"/>
          <p:cNvSpPr/>
          <p:nvPr/>
        </p:nvSpPr>
        <p:spPr>
          <a:xfrm>
            <a:off x="2087563" y="3752850"/>
            <a:ext cx="6624637" cy="738188"/>
          </a:xfrm>
          <a:prstGeom prst="rect">
            <a:avLst/>
          </a:prstGeom>
        </p:spPr>
        <p:txBody>
          <a:bodyPr>
            <a:spAutoFit/>
          </a:bodyPr>
          <a:lstStyle/>
          <a:p>
            <a:pPr>
              <a:defRPr/>
            </a:pPr>
            <a:r>
              <a:rPr lang="el-GR" sz="1400" dirty="0">
                <a:solidFill>
                  <a:schemeClr val="tx1">
                    <a:lumMod val="75000"/>
                    <a:lumOff val="25000"/>
                  </a:schemeClr>
                </a:solidFill>
                <a:latin typeface="+mn-lt"/>
                <a:cs typeface="+mn-cs"/>
              </a:rPr>
              <a:t>Επιτρέπεται η επαναχρησιμοποίηση του έργου με αναφορά του δημιουργού</a:t>
            </a:r>
            <a:endParaRPr lang="en-US" sz="1400" dirty="0">
              <a:solidFill>
                <a:schemeClr val="tx1">
                  <a:lumMod val="75000"/>
                  <a:lumOff val="25000"/>
                </a:schemeClr>
              </a:solidFill>
              <a:latin typeface="+mn-lt"/>
              <a:cs typeface="+mn-cs"/>
            </a:endParaRPr>
          </a:p>
          <a:p>
            <a:pPr>
              <a:defRPr/>
            </a:pPr>
            <a:r>
              <a:rPr lang="el-GR" sz="1400" dirty="0">
                <a:solidFill>
                  <a:schemeClr val="tx1">
                    <a:lumMod val="75000"/>
                    <a:lumOff val="25000"/>
                  </a:schemeClr>
                </a:solidFill>
                <a:latin typeface="+mn-lt"/>
                <a:cs typeface="+mn-cs"/>
              </a:rPr>
              <a:t>και διάθεση του έργου ή του παράγωγου αυτού με την ίδια άδεια</a:t>
            </a:r>
            <a:r>
              <a:rPr lang="en-US" sz="1400" dirty="0">
                <a:solidFill>
                  <a:schemeClr val="tx1">
                    <a:lumMod val="75000"/>
                    <a:lumOff val="25000"/>
                  </a:schemeClr>
                </a:solidFill>
                <a:latin typeface="+mn-lt"/>
                <a:cs typeface="+mn-cs"/>
              </a:rPr>
              <a:t>.</a:t>
            </a:r>
            <a:endParaRPr lang="el-GR" sz="1400" dirty="0">
              <a:solidFill>
                <a:schemeClr val="tx1">
                  <a:lumMod val="75000"/>
                  <a:lumOff val="25000"/>
                </a:schemeClr>
              </a:solidFill>
              <a:latin typeface="+mn-lt"/>
              <a:cs typeface="+mn-cs"/>
            </a:endParaRPr>
          </a:p>
          <a:p>
            <a:pPr>
              <a:defRPr/>
            </a:pPr>
            <a:r>
              <a:rPr lang="el-GR" sz="1400" dirty="0">
                <a:solidFill>
                  <a:schemeClr val="tx1">
                    <a:lumMod val="75000"/>
                    <a:lumOff val="25000"/>
                  </a:schemeClr>
                </a:solidFill>
                <a:latin typeface="+mn-lt"/>
                <a:cs typeface="+mn-cs"/>
              </a:rPr>
              <a:t>Δεν επιτρέπεται η εμπορική χρήση του έργου.</a:t>
            </a:r>
            <a:endParaRPr lang="el-GR" sz="3200" dirty="0">
              <a:latin typeface="+mn-lt"/>
              <a:cs typeface="+mn-cs"/>
            </a:endParaRPr>
          </a:p>
        </p:txBody>
      </p:sp>
      <p:sp>
        <p:nvSpPr>
          <p:cNvPr id="20" name="Rectangle 19"/>
          <p:cNvSpPr/>
          <p:nvPr/>
        </p:nvSpPr>
        <p:spPr>
          <a:xfrm>
            <a:off x="293688" y="2530475"/>
            <a:ext cx="1793875" cy="584200"/>
          </a:xfrm>
          <a:prstGeom prst="rect">
            <a:avLst/>
          </a:prstGeom>
        </p:spPr>
        <p:txBody>
          <a:bodyPr>
            <a:spAutoFit/>
          </a:bodyPr>
          <a:lstStyle/>
          <a:p>
            <a:pPr algn="r">
              <a:defRPr/>
            </a:pPr>
            <a:r>
              <a:rPr lang="el-GR" sz="1400" dirty="0">
                <a:solidFill>
                  <a:schemeClr val="tx1">
                    <a:lumMod val="75000"/>
                    <a:lumOff val="25000"/>
                  </a:schemeClr>
                </a:solidFill>
                <a:latin typeface="+mn-lt"/>
                <a:cs typeface="+mn-cs"/>
              </a:rPr>
              <a:t>διαθέσιμο με άδεια </a:t>
            </a:r>
            <a:r>
              <a:rPr lang="en-US" dirty="0">
                <a:solidFill>
                  <a:schemeClr val="tx1">
                    <a:lumMod val="75000"/>
                    <a:lumOff val="25000"/>
                  </a:schemeClr>
                </a:solidFill>
                <a:latin typeface="+mn-lt"/>
                <a:cs typeface="+mn-cs"/>
              </a:rPr>
              <a:t>CC-BY-ND</a:t>
            </a:r>
            <a:endParaRPr lang="el-GR" dirty="0">
              <a:solidFill>
                <a:schemeClr val="tx1">
                  <a:lumMod val="75000"/>
                  <a:lumOff val="25000"/>
                </a:schemeClr>
              </a:solidFill>
              <a:latin typeface="+mn-lt"/>
              <a:cs typeface="+mn-cs"/>
            </a:endParaRPr>
          </a:p>
        </p:txBody>
      </p:sp>
      <p:sp>
        <p:nvSpPr>
          <p:cNvPr id="21" name="Rectangle 20"/>
          <p:cNvSpPr/>
          <p:nvPr/>
        </p:nvSpPr>
        <p:spPr>
          <a:xfrm>
            <a:off x="2087563" y="2560638"/>
            <a:ext cx="6624637" cy="523875"/>
          </a:xfrm>
          <a:prstGeom prst="rect">
            <a:avLst/>
          </a:prstGeom>
        </p:spPr>
        <p:txBody>
          <a:bodyPr>
            <a:spAutoFit/>
          </a:bodyPr>
          <a:lstStyle/>
          <a:p>
            <a:pPr>
              <a:defRPr/>
            </a:pPr>
            <a:r>
              <a:rPr lang="el-GR" sz="1400" dirty="0">
                <a:solidFill>
                  <a:schemeClr val="tx1">
                    <a:lumMod val="75000"/>
                    <a:lumOff val="25000"/>
                  </a:schemeClr>
                </a:solidFill>
                <a:latin typeface="+mn-lt"/>
                <a:cs typeface="+mn-cs"/>
              </a:rPr>
              <a:t>Επιτρέπεται η επαναχρησιμοποίηση του έργου με αναφορά του δημιουργού. </a:t>
            </a:r>
          </a:p>
          <a:p>
            <a:pPr>
              <a:defRPr/>
            </a:pPr>
            <a:r>
              <a:rPr lang="el-GR" sz="1400" dirty="0">
                <a:solidFill>
                  <a:schemeClr val="tx1">
                    <a:lumMod val="75000"/>
                    <a:lumOff val="25000"/>
                  </a:schemeClr>
                </a:solidFill>
                <a:latin typeface="+mn-lt"/>
                <a:cs typeface="+mn-cs"/>
              </a:rPr>
              <a:t>Δεν επιτρέπεται η δημιουργία παραγώγων του έργου.</a:t>
            </a:r>
          </a:p>
        </p:txBody>
      </p:sp>
      <p:sp>
        <p:nvSpPr>
          <p:cNvPr id="22" name="Rectangle 21"/>
          <p:cNvSpPr/>
          <p:nvPr/>
        </p:nvSpPr>
        <p:spPr>
          <a:xfrm>
            <a:off x="406400" y="4513263"/>
            <a:ext cx="1681163" cy="585787"/>
          </a:xfrm>
          <a:prstGeom prst="rect">
            <a:avLst/>
          </a:prstGeom>
        </p:spPr>
        <p:txBody>
          <a:bodyPr>
            <a:spAutoFit/>
          </a:bodyPr>
          <a:lstStyle/>
          <a:p>
            <a:pPr algn="r">
              <a:defRPr/>
            </a:pPr>
            <a:r>
              <a:rPr lang="el-GR" sz="1400" dirty="0">
                <a:solidFill>
                  <a:schemeClr val="tx1">
                    <a:lumMod val="75000"/>
                    <a:lumOff val="25000"/>
                  </a:schemeClr>
                </a:solidFill>
                <a:latin typeface="+mn-lt"/>
                <a:cs typeface="+mn-cs"/>
              </a:rPr>
              <a:t>διαθέσιμο με άδεια </a:t>
            </a:r>
            <a:r>
              <a:rPr lang="en-US" dirty="0">
                <a:solidFill>
                  <a:schemeClr val="tx1">
                    <a:lumMod val="75000"/>
                    <a:lumOff val="25000"/>
                  </a:schemeClr>
                </a:solidFill>
                <a:latin typeface="+mn-lt"/>
                <a:cs typeface="+mn-cs"/>
              </a:rPr>
              <a:t>CC-BY</a:t>
            </a:r>
            <a:r>
              <a:rPr lang="el-GR" dirty="0">
                <a:solidFill>
                  <a:schemeClr val="tx1">
                    <a:lumMod val="75000"/>
                    <a:lumOff val="25000"/>
                  </a:schemeClr>
                </a:solidFill>
                <a:latin typeface="+mn-lt"/>
                <a:cs typeface="+mn-cs"/>
              </a:rPr>
              <a:t>-</a:t>
            </a:r>
            <a:r>
              <a:rPr lang="en-US" dirty="0">
                <a:solidFill>
                  <a:schemeClr val="tx1">
                    <a:lumMod val="75000"/>
                    <a:lumOff val="25000"/>
                  </a:schemeClr>
                </a:solidFill>
                <a:latin typeface="+mn-lt"/>
                <a:cs typeface="+mn-cs"/>
              </a:rPr>
              <a:t>NC-ND</a:t>
            </a:r>
            <a:endParaRPr lang="el-GR" dirty="0">
              <a:solidFill>
                <a:schemeClr val="tx1">
                  <a:lumMod val="75000"/>
                  <a:lumOff val="25000"/>
                </a:schemeClr>
              </a:solidFill>
              <a:latin typeface="+mn-lt"/>
              <a:cs typeface="+mn-cs"/>
            </a:endParaRPr>
          </a:p>
        </p:txBody>
      </p:sp>
      <p:sp>
        <p:nvSpPr>
          <p:cNvPr id="23" name="Rectangle 22"/>
          <p:cNvSpPr/>
          <p:nvPr/>
        </p:nvSpPr>
        <p:spPr>
          <a:xfrm>
            <a:off x="2087563" y="4545013"/>
            <a:ext cx="7064375" cy="522287"/>
          </a:xfrm>
          <a:prstGeom prst="rect">
            <a:avLst/>
          </a:prstGeom>
        </p:spPr>
        <p:txBody>
          <a:bodyPr>
            <a:spAutoFit/>
          </a:bodyPr>
          <a:lstStyle/>
          <a:p>
            <a:pPr>
              <a:defRPr/>
            </a:pPr>
            <a:r>
              <a:rPr lang="el-GR" sz="1400" dirty="0">
                <a:solidFill>
                  <a:schemeClr val="tx1">
                    <a:lumMod val="75000"/>
                    <a:lumOff val="25000"/>
                  </a:schemeClr>
                </a:solidFill>
                <a:latin typeface="+mn-lt"/>
                <a:cs typeface="+mn-cs"/>
              </a:rPr>
              <a:t>Επιτρέπεται η επαναχρησιμοποίηση του έργου με αναφορά του δημιουργού</a:t>
            </a:r>
            <a:r>
              <a:rPr lang="en-US" sz="1400" dirty="0">
                <a:solidFill>
                  <a:schemeClr val="tx1">
                    <a:lumMod val="75000"/>
                    <a:lumOff val="25000"/>
                  </a:schemeClr>
                </a:solidFill>
                <a:latin typeface="+mn-lt"/>
                <a:cs typeface="+mn-cs"/>
              </a:rPr>
              <a:t>.</a:t>
            </a:r>
          </a:p>
          <a:p>
            <a:pPr>
              <a:defRPr/>
            </a:pPr>
            <a:r>
              <a:rPr lang="el-GR" sz="1400" dirty="0">
                <a:solidFill>
                  <a:schemeClr val="tx1">
                    <a:lumMod val="75000"/>
                    <a:lumOff val="25000"/>
                  </a:schemeClr>
                </a:solidFill>
                <a:latin typeface="+mn-lt"/>
                <a:cs typeface="+mn-cs"/>
              </a:rPr>
              <a:t>Δεν επιτρέπεται η εμπορική χρήση του έργου</a:t>
            </a:r>
            <a:r>
              <a:rPr lang="en-US" sz="1400" dirty="0">
                <a:solidFill>
                  <a:schemeClr val="tx1">
                    <a:lumMod val="75000"/>
                    <a:lumOff val="25000"/>
                  </a:schemeClr>
                </a:solidFill>
                <a:latin typeface="+mn-lt"/>
                <a:cs typeface="+mn-cs"/>
              </a:rPr>
              <a:t> </a:t>
            </a:r>
            <a:r>
              <a:rPr lang="el-GR" sz="1400" dirty="0">
                <a:solidFill>
                  <a:schemeClr val="tx1">
                    <a:lumMod val="75000"/>
                    <a:lumOff val="25000"/>
                  </a:schemeClr>
                </a:solidFill>
                <a:latin typeface="+mn-lt"/>
                <a:cs typeface="+mn-cs"/>
              </a:rPr>
              <a:t>και η δημιουργία παραγώγων του.</a:t>
            </a:r>
            <a:endParaRPr lang="el-GR" sz="3200" dirty="0">
              <a:latin typeface="+mn-lt"/>
              <a:cs typeface="+mn-cs"/>
            </a:endParaRPr>
          </a:p>
        </p:txBody>
      </p:sp>
      <p:sp>
        <p:nvSpPr>
          <p:cNvPr id="24" name="Rectangle 23"/>
          <p:cNvSpPr/>
          <p:nvPr/>
        </p:nvSpPr>
        <p:spPr>
          <a:xfrm>
            <a:off x="0" y="5111750"/>
            <a:ext cx="2087563" cy="585788"/>
          </a:xfrm>
          <a:prstGeom prst="rect">
            <a:avLst/>
          </a:prstGeom>
        </p:spPr>
        <p:txBody>
          <a:bodyPr>
            <a:spAutoFit/>
          </a:bodyPr>
          <a:lstStyle/>
          <a:p>
            <a:pPr algn="r">
              <a:defRPr/>
            </a:pPr>
            <a:r>
              <a:rPr lang="el-GR" sz="1400" dirty="0">
                <a:solidFill>
                  <a:schemeClr val="tx1">
                    <a:lumMod val="75000"/>
                    <a:lumOff val="25000"/>
                  </a:schemeClr>
                </a:solidFill>
                <a:latin typeface="+mn-lt"/>
                <a:cs typeface="+mn-cs"/>
              </a:rPr>
              <a:t>διαθέσιμο με άδεια </a:t>
            </a:r>
          </a:p>
          <a:p>
            <a:pPr algn="r">
              <a:defRPr/>
            </a:pPr>
            <a:r>
              <a:rPr lang="en-US" dirty="0">
                <a:solidFill>
                  <a:schemeClr val="tx1">
                    <a:lumMod val="75000"/>
                    <a:lumOff val="25000"/>
                  </a:schemeClr>
                </a:solidFill>
                <a:latin typeface="+mn-lt"/>
                <a:cs typeface="+mn-cs"/>
              </a:rPr>
              <a:t>CC0 Public Domain</a:t>
            </a:r>
            <a:endParaRPr lang="el-GR" dirty="0">
              <a:solidFill>
                <a:schemeClr val="tx1">
                  <a:lumMod val="75000"/>
                  <a:lumOff val="25000"/>
                </a:schemeClr>
              </a:solidFill>
              <a:latin typeface="+mn-lt"/>
              <a:cs typeface="+mn-cs"/>
            </a:endParaRPr>
          </a:p>
        </p:txBody>
      </p:sp>
      <p:sp>
        <p:nvSpPr>
          <p:cNvPr id="25" name="Rectangle 24"/>
          <p:cNvSpPr/>
          <p:nvPr/>
        </p:nvSpPr>
        <p:spPr>
          <a:xfrm>
            <a:off x="0" y="5791200"/>
            <a:ext cx="2087563" cy="307975"/>
          </a:xfrm>
          <a:prstGeom prst="rect">
            <a:avLst/>
          </a:prstGeom>
        </p:spPr>
        <p:txBody>
          <a:bodyPr>
            <a:spAutoFit/>
          </a:bodyPr>
          <a:lstStyle/>
          <a:p>
            <a:pPr algn="r">
              <a:defRPr/>
            </a:pPr>
            <a:r>
              <a:rPr lang="el-GR" sz="1400" dirty="0">
                <a:solidFill>
                  <a:schemeClr val="tx1">
                    <a:lumMod val="75000"/>
                    <a:lumOff val="25000"/>
                  </a:schemeClr>
                </a:solidFill>
                <a:latin typeface="+mn-lt"/>
                <a:cs typeface="+mn-cs"/>
              </a:rPr>
              <a:t>διαθέσιμο ως κοινό κτήμα</a:t>
            </a:r>
            <a:endParaRPr lang="el-GR" dirty="0">
              <a:solidFill>
                <a:schemeClr val="tx1">
                  <a:lumMod val="75000"/>
                  <a:lumOff val="25000"/>
                </a:schemeClr>
              </a:solidFill>
              <a:latin typeface="+mn-lt"/>
              <a:cs typeface="+mn-cs"/>
            </a:endParaRPr>
          </a:p>
        </p:txBody>
      </p:sp>
      <p:sp>
        <p:nvSpPr>
          <p:cNvPr id="26" name="Rectangle 25"/>
          <p:cNvSpPr/>
          <p:nvPr/>
        </p:nvSpPr>
        <p:spPr>
          <a:xfrm>
            <a:off x="2087563" y="5111750"/>
            <a:ext cx="7062787" cy="523875"/>
          </a:xfrm>
          <a:prstGeom prst="rect">
            <a:avLst/>
          </a:prstGeom>
        </p:spPr>
        <p:txBody>
          <a:bodyPr>
            <a:spAutoFit/>
          </a:bodyPr>
          <a:lstStyle/>
          <a:p>
            <a:pPr>
              <a:defRPr/>
            </a:pPr>
            <a:r>
              <a:rPr lang="el-GR" sz="1400" dirty="0">
                <a:solidFill>
                  <a:schemeClr val="tx1">
                    <a:lumMod val="75000"/>
                    <a:lumOff val="25000"/>
                  </a:schemeClr>
                </a:solidFill>
                <a:latin typeface="+mn-lt"/>
                <a:cs typeface="+mn-cs"/>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a:solidFill>
                <a:schemeClr val="tx1">
                  <a:lumMod val="75000"/>
                  <a:lumOff val="25000"/>
                </a:schemeClr>
              </a:solidFill>
              <a:latin typeface="+mn-lt"/>
              <a:cs typeface="+mn-cs"/>
            </a:endParaRPr>
          </a:p>
        </p:txBody>
      </p:sp>
      <p:sp>
        <p:nvSpPr>
          <p:cNvPr id="27" name="Rectangle 26"/>
          <p:cNvSpPr/>
          <p:nvPr/>
        </p:nvSpPr>
        <p:spPr>
          <a:xfrm>
            <a:off x="2087563" y="5688013"/>
            <a:ext cx="7064375" cy="523875"/>
          </a:xfrm>
          <a:prstGeom prst="rect">
            <a:avLst/>
          </a:prstGeom>
        </p:spPr>
        <p:txBody>
          <a:bodyPr>
            <a:spAutoFit/>
          </a:bodyPr>
          <a:lstStyle/>
          <a:p>
            <a:pPr>
              <a:defRPr/>
            </a:pPr>
            <a:r>
              <a:rPr lang="el-GR" sz="1400" dirty="0">
                <a:solidFill>
                  <a:schemeClr val="tx1">
                    <a:lumMod val="75000"/>
                    <a:lumOff val="25000"/>
                  </a:schemeClr>
                </a:solidFill>
                <a:latin typeface="+mn-lt"/>
                <a:cs typeface="+mn-cs"/>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a:solidFill>
                <a:schemeClr val="tx1">
                  <a:lumMod val="75000"/>
                  <a:lumOff val="25000"/>
                </a:schemeClr>
              </a:solidFill>
              <a:latin typeface="+mn-lt"/>
              <a:cs typeface="+mn-cs"/>
            </a:endParaRPr>
          </a:p>
        </p:txBody>
      </p:sp>
      <p:sp>
        <p:nvSpPr>
          <p:cNvPr id="28" name="Rectangle 27"/>
          <p:cNvSpPr/>
          <p:nvPr/>
        </p:nvSpPr>
        <p:spPr>
          <a:xfrm>
            <a:off x="0" y="6334125"/>
            <a:ext cx="2087563" cy="307975"/>
          </a:xfrm>
          <a:prstGeom prst="rect">
            <a:avLst/>
          </a:prstGeom>
        </p:spPr>
        <p:txBody>
          <a:bodyPr>
            <a:spAutoFit/>
          </a:bodyPr>
          <a:lstStyle/>
          <a:p>
            <a:pPr algn="r">
              <a:defRPr/>
            </a:pPr>
            <a:r>
              <a:rPr lang="el-GR" sz="1400" dirty="0">
                <a:solidFill>
                  <a:schemeClr val="tx1">
                    <a:lumMod val="75000"/>
                    <a:lumOff val="25000"/>
                  </a:schemeClr>
                </a:solidFill>
                <a:latin typeface="+mn-lt"/>
                <a:cs typeface="+mn-cs"/>
              </a:rPr>
              <a:t>χωρίς σήμανση</a:t>
            </a:r>
            <a:endParaRPr lang="el-GR" dirty="0">
              <a:solidFill>
                <a:schemeClr val="tx1">
                  <a:lumMod val="75000"/>
                  <a:lumOff val="25000"/>
                </a:schemeClr>
              </a:solidFill>
              <a:latin typeface="+mn-lt"/>
              <a:cs typeface="+mn-cs"/>
            </a:endParaRPr>
          </a:p>
        </p:txBody>
      </p:sp>
      <p:sp>
        <p:nvSpPr>
          <p:cNvPr id="29" name="Rectangle 28"/>
          <p:cNvSpPr/>
          <p:nvPr/>
        </p:nvSpPr>
        <p:spPr>
          <a:xfrm>
            <a:off x="2087563" y="6334125"/>
            <a:ext cx="7064375" cy="307975"/>
          </a:xfrm>
          <a:prstGeom prst="rect">
            <a:avLst/>
          </a:prstGeom>
        </p:spPr>
        <p:txBody>
          <a:bodyPr>
            <a:spAutoFit/>
          </a:bodyPr>
          <a:lstStyle/>
          <a:p>
            <a:pPr>
              <a:defRPr/>
            </a:pPr>
            <a:r>
              <a:rPr lang="el-GR" sz="1400" dirty="0">
                <a:solidFill>
                  <a:schemeClr val="tx1">
                    <a:lumMod val="75000"/>
                    <a:lumOff val="25000"/>
                  </a:schemeClr>
                </a:solidFill>
                <a:latin typeface="+mn-lt"/>
                <a:cs typeface="+mn-cs"/>
              </a:rPr>
              <a:t>Συνήθως δεν επιτρέπεται η επαναχρησιμοποίηση του έργου.</a:t>
            </a:r>
            <a:endParaRPr lang="en-US" sz="1400" dirty="0">
              <a:solidFill>
                <a:schemeClr val="tx1">
                  <a:lumMod val="75000"/>
                  <a:lumOff val="25000"/>
                </a:schemeClr>
              </a:solidFill>
              <a:latin typeface="+mn-lt"/>
              <a:cs typeface="+mn-cs"/>
            </a:endParaRPr>
          </a:p>
        </p:txBody>
      </p:sp>
      <p:cxnSp>
        <p:nvCxnSpPr>
          <p:cNvPr id="31" name="Straight Connector 30"/>
          <p:cNvCxnSpPr/>
          <p:nvPr/>
        </p:nvCxnSpPr>
        <p:spPr>
          <a:xfrm>
            <a:off x="71438" y="1384300"/>
            <a:ext cx="8531225"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438" y="1968500"/>
            <a:ext cx="8531225"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438" y="2540000"/>
            <a:ext cx="8531225"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438" y="3106738"/>
            <a:ext cx="8531225"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438" y="3722688"/>
            <a:ext cx="8531225"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438" y="4514850"/>
            <a:ext cx="8531225"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5111750"/>
            <a:ext cx="8531225"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438" y="5697538"/>
            <a:ext cx="8532812"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438" y="6221413"/>
            <a:ext cx="8532812"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l-GR" smtClean="0"/>
              <a:t>Χρηματοδότηση</a:t>
            </a:r>
          </a:p>
        </p:txBody>
      </p:sp>
      <p:sp>
        <p:nvSpPr>
          <p:cNvPr id="5123" name="Content Placeholder 2"/>
          <p:cNvSpPr>
            <a:spLocks noGrp="1"/>
          </p:cNvSpPr>
          <p:nvPr>
            <p:ph idx="1"/>
          </p:nvPr>
        </p:nvSpPr>
        <p:spPr>
          <a:xfrm>
            <a:off x="457200" y="1341438"/>
            <a:ext cx="8229600" cy="4525962"/>
          </a:xfrm>
        </p:spPr>
        <p:txBody>
          <a:bodyPr/>
          <a:lstStyle/>
          <a:p>
            <a:pPr eaLnBrk="1" hangingPunct="1"/>
            <a:r>
              <a:rPr lang="el-GR" sz="2000" smtClean="0"/>
              <a:t>Το παρόν εκπαιδευτικό υλικό έχει αναπτυχθεί στα πλαίσια του εκπαιδευτικού έργου του διδάσκοντα.</a:t>
            </a:r>
            <a:endParaRPr lang="en-US" sz="2000" smtClean="0"/>
          </a:p>
          <a:p>
            <a:pPr eaLnBrk="1" hangingPunct="1"/>
            <a:r>
              <a:rPr lang="el-GR" sz="2000" smtClean="0"/>
              <a:t>Το έργο «</a:t>
            </a:r>
            <a:r>
              <a:rPr lang="el-GR" sz="2000" b="1" smtClean="0"/>
              <a:t>Ανοικτά Ακαδημαϊκά Μαθήματα στο ΤΕΙ Ιονίων Νήσων</a:t>
            </a:r>
            <a:r>
              <a:rPr lang="el-GR" sz="2000" smtClean="0"/>
              <a:t>» έχει χρηματοδοτήσει μόνο την αναδιαμόρφωση του εκπαιδευτικού υλικού. </a:t>
            </a:r>
            <a:endParaRPr lang="en-US" sz="2000" smtClean="0"/>
          </a:p>
          <a:p>
            <a:pPr eaLnBrk="1" hangingPunct="1"/>
            <a:r>
              <a:rPr 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124" name="Picture 6" descr="Λογότυπο Επιχειρησιακού Προγράμματος Εκπαίδευση και Δια βίου Μάθηση"/>
          <p:cNvPicPr>
            <a:picLocks noChangeAspect="1"/>
          </p:cNvPicPr>
          <p:nvPr/>
        </p:nvPicPr>
        <p:blipFill>
          <a:blip r:embed="rId3" cstate="print"/>
          <a:srcRect/>
          <a:stretch>
            <a:fillRect/>
          </a:stretch>
        </p:blipFill>
        <p:spPr bwMode="auto">
          <a:xfrm>
            <a:off x="1619250" y="4652963"/>
            <a:ext cx="5502275" cy="138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70A2C3E-FE23-470F-9662-22EADF47FBCF}" type="slidenum">
              <a:rPr lang="el-GR"/>
              <a:pPr/>
              <a:t>5</a:t>
            </a:fld>
            <a:endParaRPr lang="el-GR"/>
          </a:p>
        </p:txBody>
      </p:sp>
      <p:sp>
        <p:nvSpPr>
          <p:cNvPr id="253954" name="Rectangle 2"/>
          <p:cNvSpPr>
            <a:spLocks noGrp="1" noChangeArrowheads="1"/>
          </p:cNvSpPr>
          <p:nvPr>
            <p:ph type="title"/>
          </p:nvPr>
        </p:nvSpPr>
        <p:spPr/>
        <p:txBody>
          <a:bodyPr/>
          <a:lstStyle/>
          <a:p>
            <a:r>
              <a:rPr lang="el-GR" sz="4000" b="1">
                <a:effectLst/>
              </a:rPr>
              <a:t>Το αναλυτικό πρόγραμμα</a:t>
            </a:r>
          </a:p>
        </p:txBody>
      </p:sp>
      <p:sp>
        <p:nvSpPr>
          <p:cNvPr id="253955" name="Rectangle 3"/>
          <p:cNvSpPr>
            <a:spLocks noGrp="1" noChangeArrowheads="1"/>
          </p:cNvSpPr>
          <p:nvPr>
            <p:ph type="body" idx="1"/>
          </p:nvPr>
        </p:nvSpPr>
        <p:spPr/>
        <p:txBody>
          <a:bodyPr/>
          <a:lstStyle/>
          <a:p>
            <a:r>
              <a:rPr lang="el-GR" sz="3300">
                <a:effectLst/>
              </a:rPr>
              <a:t>Ανάλογα με τη φιλοσοφία που θεμελιώνει το Α.Π. διαμορφώνονται τα αντικείμενα της γνώσης, οι μεθοδολογικές προσεγγίσεις και η αξιολόγηση προγραμμάτων και μαθητών. </a:t>
            </a:r>
          </a:p>
          <a:p>
            <a:r>
              <a:rPr lang="el-GR" sz="3300">
                <a:effectLst/>
              </a:rPr>
              <a:t>Συνεπώς, η προοπτική της ΠΕ εξαρτάται από τον τρόπο που αυτή οριοθετείται και υλοποιείται μέσα στα Α.Π.</a:t>
            </a:r>
            <a:endParaRPr lang="el-GR" sz="3300"/>
          </a:p>
          <a:p>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70B4F0-11F9-45C1-9EC8-36846CFF8A56}" type="slidenum">
              <a:rPr lang="el-GR"/>
              <a:pPr/>
              <a:t>6</a:t>
            </a:fld>
            <a:endParaRPr lang="el-GR"/>
          </a:p>
        </p:txBody>
      </p:sp>
      <p:sp>
        <p:nvSpPr>
          <p:cNvPr id="254978" name="Rectangle 2"/>
          <p:cNvSpPr>
            <a:spLocks noGrp="1" noChangeArrowheads="1"/>
          </p:cNvSpPr>
          <p:nvPr>
            <p:ph type="title"/>
          </p:nvPr>
        </p:nvSpPr>
        <p:spPr/>
        <p:txBody>
          <a:bodyPr/>
          <a:lstStyle/>
          <a:p>
            <a:r>
              <a:rPr lang="el-GR" sz="3200" b="1">
                <a:effectLst/>
              </a:rPr>
              <a:t>Ο νόμος 1892/90 και η Υπουργική Απόφαση Γ1/308/3-4391</a:t>
            </a:r>
          </a:p>
        </p:txBody>
      </p:sp>
      <p:sp>
        <p:nvSpPr>
          <p:cNvPr id="254979" name="Rectangle 3"/>
          <p:cNvSpPr>
            <a:spLocks noGrp="1" noChangeArrowheads="1"/>
          </p:cNvSpPr>
          <p:nvPr>
            <p:ph type="body" idx="1"/>
          </p:nvPr>
        </p:nvSpPr>
        <p:spPr>
          <a:xfrm>
            <a:off x="457200" y="1600200"/>
            <a:ext cx="8229600" cy="4997450"/>
          </a:xfrm>
        </p:spPr>
        <p:txBody>
          <a:bodyPr/>
          <a:lstStyle/>
          <a:p>
            <a:pPr>
              <a:lnSpc>
                <a:spcPct val="90000"/>
              </a:lnSpc>
            </a:pPr>
            <a:r>
              <a:rPr lang="el-GR" sz="2800">
                <a:effectLst/>
              </a:rPr>
              <a:t>Ορίζουν ότι η ΠΕ αποτελεί τμήμα των προγραμμάτων των σχολείων της Πρωτοβάθμιας και Δευτεροβάθμιας Εκπαίδευσης.</a:t>
            </a:r>
          </a:p>
          <a:p>
            <a:pPr>
              <a:lnSpc>
                <a:spcPct val="90000"/>
              </a:lnSpc>
            </a:pPr>
            <a:r>
              <a:rPr lang="el-GR" sz="2800">
                <a:effectLst/>
              </a:rPr>
              <a:t>Με την Υπουργική Απόφαση Γ2/4867/92 παύει να θεωρείται τμήμα των ΑΠ, χαρακτηρίζεται </a:t>
            </a:r>
            <a:r>
              <a:rPr lang="el-GR" sz="2800" b="1" u="sng">
                <a:effectLst/>
              </a:rPr>
              <a:t>δραστηριότητα</a:t>
            </a:r>
            <a:r>
              <a:rPr lang="el-GR" sz="2800">
                <a:effectLst/>
              </a:rPr>
              <a:t> και εντάσσεται στο ίδιο θεσμικό πλαίσιο, με την οργάνωση σχολικών βιβλιοθηκών, εκθέσεων ζωγραφικής, ή λέσχης φωτογραφίας, παρά το γεγονός ότι πρόκειται μια ολοκληρωμένη εκπαιδευτική διαδικασία που διαρκεί από δύο έως έξι μήνες</a:t>
            </a:r>
            <a:endParaRPr lang="el-GR"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EE6A8C-0DC9-42E4-8C12-C0294AF3C523}" type="slidenum">
              <a:rPr lang="el-GR"/>
              <a:pPr/>
              <a:t>7</a:t>
            </a:fld>
            <a:endParaRPr lang="el-GR"/>
          </a:p>
        </p:txBody>
      </p:sp>
      <p:sp>
        <p:nvSpPr>
          <p:cNvPr id="256002" name="Rectangle 2"/>
          <p:cNvSpPr>
            <a:spLocks noGrp="1" noChangeArrowheads="1"/>
          </p:cNvSpPr>
          <p:nvPr>
            <p:ph type="title"/>
          </p:nvPr>
        </p:nvSpPr>
        <p:spPr/>
        <p:txBody>
          <a:bodyPr/>
          <a:lstStyle/>
          <a:p>
            <a:endParaRPr lang="el-GR"/>
          </a:p>
        </p:txBody>
      </p:sp>
      <p:sp>
        <p:nvSpPr>
          <p:cNvPr id="256003" name="Rectangle 3"/>
          <p:cNvSpPr>
            <a:spLocks noGrp="1" noChangeArrowheads="1"/>
          </p:cNvSpPr>
          <p:nvPr>
            <p:ph type="body" idx="1"/>
          </p:nvPr>
        </p:nvSpPr>
        <p:spPr>
          <a:xfrm>
            <a:off x="457200" y="1600200"/>
            <a:ext cx="8229600" cy="4997450"/>
          </a:xfrm>
        </p:spPr>
        <p:txBody>
          <a:bodyPr/>
          <a:lstStyle/>
          <a:p>
            <a:pPr marL="0" indent="0">
              <a:lnSpc>
                <a:spcPct val="90000"/>
              </a:lnSpc>
              <a:buFont typeface="Wingdings" pitchFamily="2" charset="2"/>
              <a:buNone/>
            </a:pPr>
            <a:r>
              <a:rPr lang="el-GR" sz="2600">
                <a:effectLst/>
              </a:rPr>
              <a:t>Λεκτική υποβάθμιση της ΠΕ που από τμήμα των αναλυτικών προγραμμάτων χαρακτηρίζεται δραστηριότητα</a:t>
            </a:r>
          </a:p>
          <a:p>
            <a:pPr marL="0" indent="0">
              <a:lnSpc>
                <a:spcPct val="90000"/>
              </a:lnSpc>
              <a:buFont typeface="Wingdings" pitchFamily="2" charset="2"/>
              <a:buNone/>
            </a:pPr>
            <a:endParaRPr lang="el-GR" sz="2600">
              <a:effectLst/>
            </a:endParaRPr>
          </a:p>
          <a:p>
            <a:pPr marL="0" indent="0">
              <a:lnSpc>
                <a:spcPct val="90000"/>
              </a:lnSpc>
              <a:buFont typeface="Wingdings" pitchFamily="2" charset="2"/>
              <a:buNone/>
            </a:pPr>
            <a:r>
              <a:rPr lang="el-GR" sz="2600">
                <a:effectLst/>
              </a:rPr>
              <a:t>Οι δύο ώρες εβδομαδιαίως εντός ή εκτός του ωρολογίου προγράμματος που προβλέπει η Υ.Α Γ1/377/865/18-9-92 να διατίθενται για την εφαρμογή της ΠΕ στην Πρωτοβάθμια Εκπαίδευση και η υλοποίηση προγραμμάτων εκτός ωρολογίου προγράμματος (Γ2/4867/28-8-1992) για τη Δευτεροβάθμια εκπαίδευση στην πράξη συναντούν πολλά ανυπέρβλητα εμπόδια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312647D-B941-4941-8C78-6F47C5F3270C}" type="slidenum">
              <a:rPr lang="el-GR"/>
              <a:pPr/>
              <a:t>8</a:t>
            </a:fld>
            <a:endParaRPr lang="el-GR"/>
          </a:p>
        </p:txBody>
      </p:sp>
      <p:sp>
        <p:nvSpPr>
          <p:cNvPr id="257026" name="Rectangle 2"/>
          <p:cNvSpPr>
            <a:spLocks noGrp="1" noChangeArrowheads="1"/>
          </p:cNvSpPr>
          <p:nvPr>
            <p:ph type="title"/>
          </p:nvPr>
        </p:nvSpPr>
        <p:spPr/>
        <p:txBody>
          <a:bodyPr/>
          <a:lstStyle/>
          <a:p>
            <a:r>
              <a:rPr lang="el-GR" sz="3600" b="1">
                <a:effectLst/>
              </a:rPr>
              <a:t>Στην πραγματικότητα</a:t>
            </a:r>
          </a:p>
        </p:txBody>
      </p:sp>
      <p:sp>
        <p:nvSpPr>
          <p:cNvPr id="257027" name="Rectangle 3"/>
          <p:cNvSpPr>
            <a:spLocks noGrp="1" noChangeArrowheads="1"/>
          </p:cNvSpPr>
          <p:nvPr>
            <p:ph type="body" idx="1"/>
          </p:nvPr>
        </p:nvSpPr>
        <p:spPr/>
        <p:txBody>
          <a:bodyPr/>
          <a:lstStyle/>
          <a:p>
            <a:pPr>
              <a:lnSpc>
                <a:spcPct val="90000"/>
              </a:lnSpc>
            </a:pPr>
            <a:r>
              <a:rPr lang="el-GR" sz="2400">
                <a:effectLst/>
              </a:rPr>
              <a:t>Η ΠΕ αναπτύσσεται ως παράλληλη με το πρόγραμμα διεπιστημονική δραστηριότητα με προαιρετικό χαρακτήρα, χωρίς να είναι οργανικά ενταγμένη στα Ωρολόγια Προγράμματα Σπουδών της Πρωτοβάθμιας και Δευτεροβάθμιας Εκπαίδευσης.</a:t>
            </a:r>
          </a:p>
          <a:p>
            <a:pPr>
              <a:lnSpc>
                <a:spcPct val="90000"/>
              </a:lnSpc>
            </a:pPr>
            <a:r>
              <a:rPr lang="el-GR" sz="2400">
                <a:effectLst/>
              </a:rPr>
              <a:t>Η μη ύπαρξη καθορισμένου χρόνου στο ωρολόγιο πρόγραμμα του σχολείου καθιστά την ΠΕ περιθωριακή δραστηριότητα.</a:t>
            </a:r>
          </a:p>
          <a:p>
            <a:pPr>
              <a:lnSpc>
                <a:spcPct val="90000"/>
              </a:lnSpc>
            </a:pPr>
            <a:r>
              <a:rPr lang="el-GR" sz="2400">
                <a:effectLst/>
              </a:rPr>
              <a:t>Αν και οι εγκύκλιοι του Υπουργείου προτείνουν κάποιες ρυθμίσεις, όπως την συμπλήρωση του εβδομαδιαίου προγράμματος με δύο ώρες, την χρησιμοποίηση δύο ωρών τη βδομάδα ή τεσσάρων ωρών το δεκαπενθήμερο εκτός εβδομαδιαίου προγράμματος.</a:t>
            </a:r>
            <a:endParaRPr lang="el-G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8100442-05A4-47B2-A11F-FF40CA6D81F5}" type="slidenum">
              <a:rPr lang="el-GR"/>
              <a:pPr/>
              <a:t>9</a:t>
            </a:fld>
            <a:endParaRPr lang="el-GR"/>
          </a:p>
        </p:txBody>
      </p:sp>
      <p:sp>
        <p:nvSpPr>
          <p:cNvPr id="258050" name="Rectangle 2"/>
          <p:cNvSpPr>
            <a:spLocks noGrp="1" noChangeArrowheads="1"/>
          </p:cNvSpPr>
          <p:nvPr>
            <p:ph type="body" idx="1"/>
          </p:nvPr>
        </p:nvSpPr>
        <p:spPr>
          <a:xfrm>
            <a:off x="457200" y="476250"/>
            <a:ext cx="8229600" cy="5657850"/>
          </a:xfrm>
        </p:spPr>
        <p:txBody>
          <a:bodyPr/>
          <a:lstStyle/>
          <a:p>
            <a:pPr>
              <a:lnSpc>
                <a:spcPct val="80000"/>
              </a:lnSpc>
              <a:buFont typeface="Wingdings" pitchFamily="2" charset="2"/>
              <a:buNone/>
            </a:pPr>
            <a:r>
              <a:rPr lang="el-GR" sz="2800">
                <a:effectLst/>
              </a:rPr>
              <a:t>	Οι ρυθμίσεις αυτές πολλές φορές είναι άνευ σημασίας, διότι </a:t>
            </a:r>
          </a:p>
          <a:p>
            <a:pPr>
              <a:lnSpc>
                <a:spcPct val="80000"/>
              </a:lnSpc>
            </a:pPr>
            <a:r>
              <a:rPr lang="el-GR" sz="2800">
                <a:effectLst/>
              </a:rPr>
              <a:t>σε πολλά σχολεία δεν υπάρχουν διαθέσιμες αίθουσες για τις δραστηριότητες που προτείνονται (αίθουσες πολλαπλών χρήσεων), εφόσον στο ίδιο σχολικό κτίριο λειτουργούν δύο σχολεία.</a:t>
            </a:r>
          </a:p>
          <a:p>
            <a:pPr>
              <a:lnSpc>
                <a:spcPct val="80000"/>
              </a:lnSpc>
            </a:pPr>
            <a:r>
              <a:rPr lang="el-GR" sz="2800">
                <a:effectLst/>
              </a:rPr>
              <a:t>στα σχολεία των επαρχιακών πόλεων οι μαθητές που διαμένουν στα κοντινά χωριά αποχωρούν αμέσως μετά τη λήξη των μαθημάτων, άρα δεν μπορούν να συμμετέχουν σε δραστηριότητες εκτός σχολικού ωραρίου. </a:t>
            </a:r>
          </a:p>
          <a:p>
            <a:pPr>
              <a:lnSpc>
                <a:spcPct val="80000"/>
              </a:lnSpc>
              <a:buFont typeface="Wingdings" pitchFamily="2" charset="2"/>
              <a:buNone/>
            </a:pPr>
            <a:r>
              <a:rPr lang="el-GR" sz="2800">
                <a:effectLst/>
              </a:rPr>
              <a:t>	</a:t>
            </a:r>
          </a:p>
          <a:p>
            <a:pPr>
              <a:lnSpc>
                <a:spcPct val="80000"/>
              </a:lnSpc>
              <a:buFont typeface="Wingdings" pitchFamily="2" charset="2"/>
              <a:buNone/>
            </a:pPr>
            <a:r>
              <a:rPr lang="el-GR" sz="2800">
                <a:effectLst/>
              </a:rPr>
              <a:t>	Ουσιαστικά η ΠΕ γίνεται τα Σαββατοκύριακα, κάποια απογεύματα ή συχνά στα διαλείμματα.</a:t>
            </a:r>
          </a:p>
          <a:p>
            <a:pPr>
              <a:lnSpc>
                <a:spcPct val="80000"/>
              </a:lnSpc>
            </a:pPr>
            <a:endParaRPr lang="el-GR" sz="2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3146</Words>
  <Application>Microsoft Office PowerPoint</Application>
  <PresentationFormat>Προβολή στην οθόνη (4:3)</PresentationFormat>
  <Paragraphs>283</Paragraphs>
  <Slides>47</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Office Theme</vt:lpstr>
      <vt:lpstr>Μέρος Β’</vt:lpstr>
      <vt:lpstr>Η ΠΕ Τμήμα των Αναλυτικών Προγραμμάτων των Σχολείων</vt:lpstr>
      <vt:lpstr>Το αναλυτικό πρόγραμμα</vt:lpstr>
      <vt:lpstr>Το αναλυτικό πρόγραμμα</vt:lpstr>
      <vt:lpstr>Το αναλυτικό πρόγραμμα</vt:lpstr>
      <vt:lpstr>Ο νόμος 1892/90 και η Υπουργική Απόφαση Γ1/308/3-4391</vt:lpstr>
      <vt:lpstr>Διαφάνεια 7</vt:lpstr>
      <vt:lpstr>Στην πραγματικότητα</vt:lpstr>
      <vt:lpstr>Διαφάνεια 9</vt:lpstr>
      <vt:lpstr>Διαφάνεια 10</vt:lpstr>
      <vt:lpstr>Διαφάνεια 11</vt:lpstr>
      <vt:lpstr>Διαφάνεια 12</vt:lpstr>
      <vt:lpstr>Διαφάνεια 13</vt:lpstr>
      <vt:lpstr>ΕΖ και ΠΕ</vt:lpstr>
      <vt:lpstr>ΕΖ και ΠΕ</vt:lpstr>
      <vt:lpstr>ΕΖ και ΠΕ</vt:lpstr>
      <vt:lpstr>Η ΠΕ στο Δ.Ε.Ε.Π.Σ ως Πρόγραμμα Σχεδιασμού και Ανάπτυξης ΔιαθεματικώνΔραστηριοτήτων</vt:lpstr>
      <vt:lpstr>Διαφάνεια 18</vt:lpstr>
      <vt:lpstr>Επομένως η ΠΕ υπάρχει: </vt:lpstr>
      <vt:lpstr>Διαφάνεια 20</vt:lpstr>
      <vt:lpstr>Η Περιβαλλοντική Εκπαίδευση εκτός Ελλάδας </vt:lpstr>
      <vt:lpstr>Η ΠΕ στις ΗΠΑ</vt:lpstr>
      <vt:lpstr>Η ΠΕ στις ΗΠΑ</vt:lpstr>
      <vt:lpstr>Η ΠΕ στις ΗΠΑ</vt:lpstr>
      <vt:lpstr>Η ΠΕ στις ΗΠΑ</vt:lpstr>
      <vt:lpstr>Η ΠΕ στις ΗΠΑ</vt:lpstr>
      <vt:lpstr>Η ΠΕ στις ΗΠΑ</vt:lpstr>
      <vt:lpstr>Η ΠΕ στις ΗΠΑ</vt:lpstr>
      <vt:lpstr>Δεσμίδα 1: Ικανότητες Έρευνας και Ανάλυσης</vt:lpstr>
      <vt:lpstr>Δεσμίδα 1: Ικανότητες Έρευνας και Ανάλυσης</vt:lpstr>
      <vt:lpstr>Δεσμίδα 2: Γνώση της Περιβαλλοντικής Διαδικασίας και του Συστήματος</vt:lpstr>
      <vt:lpstr>Δεσμίδα 2: Γνώση της Περιβαλλοντικής Διαδικασίας και του Συστήματος</vt:lpstr>
      <vt:lpstr>Δεσμίδα 2: Γνώση της Περιβαλλοντικής Διαδικασίας και του Συστήματος</vt:lpstr>
      <vt:lpstr>Δεσμίδα 3: Ικανότητες Κατανόησης και Αντιμετώπισης Περιβαλλοντικών Θεμάτων</vt:lpstr>
      <vt:lpstr>Δεσμίδα 3: Ικανότητες Κατανόησης και Αντιμετώπισης Περιβαλλοντικών Θεμάτων</vt:lpstr>
      <vt:lpstr>Δεσμίδα 4: Προσωπική και Πολιτική Ευθύνη</vt:lpstr>
      <vt:lpstr>Δεσμίδα 4: Προσωπική και Πολιτική Ευθύνη</vt:lpstr>
      <vt:lpstr>Η ΠΕ στις ΗΠΑ</vt:lpstr>
      <vt:lpstr>Η ΠΕ στην Ευρώπη</vt:lpstr>
      <vt:lpstr>προβλήματα που έχουν επισημανθεί στην προώθηση της ΠΕ στην Ευρώπη</vt:lpstr>
      <vt:lpstr>Για την προώθηση της ΠΕ σε επίπεδο Ευρωπαϊκής Ένωσης</vt:lpstr>
      <vt:lpstr>Γενικά στόχος της πολιτικής της Ευρωπαϊκής Ένωσης είναι να μετατοπιστεί η ΠΕ  </vt:lpstr>
      <vt:lpstr>Στην Ευρωπαϊκή Ένωση σε σχέση με τη θέση της ΠΕ στα εκπαιδευτικό προγράμματα έχουμε</vt:lpstr>
      <vt:lpstr>Σημείωμα Αδειοδότησης</vt:lpstr>
      <vt:lpstr>Επεξήγηση όρων χρήσης έργων τρίτων</vt:lpstr>
      <vt:lpstr>Διατήρηση Σημειωμάτων</vt:lpstr>
      <vt:lpstr>Χρηματοδότηση</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Μέρος Β’</dc:title>
  <dc:creator>Martinis</dc:creator>
  <cp:lastModifiedBy>1</cp:lastModifiedBy>
  <cp:revision>3</cp:revision>
  <dcterms:created xsi:type="dcterms:W3CDTF">2015-04-06T11:45:48Z</dcterms:created>
  <dcterms:modified xsi:type="dcterms:W3CDTF">2015-05-18T13:46:12Z</dcterms:modified>
</cp:coreProperties>
</file>