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B5D0F1-3794-25E1-0F49-7FDD6C794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7E6D87B-B588-05AD-7A01-077F4E488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A92CD8-19A6-3650-EEA4-15AA7928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25C8-24CF-4938-B26E-CAA1B092A6EA}" type="datetimeFigureOut">
              <a:rPr lang="el-GR" smtClean="0"/>
              <a:t>8/4/2025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53364C-CF03-45F1-8768-9C4DE89B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1DE0C9-C0B8-A750-53EE-F9563744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8B2-911B-4B87-90DA-720C85A153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33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94D8C7-5872-815A-1FB4-AFDD9016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454449A-6C15-B67F-7644-97B0C28BE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123FB2-B5F0-D07E-61D5-1BC704E9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25C8-24CF-4938-B26E-CAA1B092A6EA}" type="datetimeFigureOut">
              <a:rPr lang="el-GR" smtClean="0"/>
              <a:t>8/4/2025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7389D4C-263C-349B-1413-CFFABD2D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7679BB-9CBC-4C22-DCBB-04849DE2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8B2-911B-4B87-90DA-720C85A153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098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97A317C-1276-6C19-A25E-A5B90C108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6C679F2-51FE-125C-0A38-D69A681B4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59A182-D5D0-BBA4-3369-41575165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25C8-24CF-4938-B26E-CAA1B092A6EA}" type="datetimeFigureOut">
              <a:rPr lang="el-GR" smtClean="0"/>
              <a:t>8/4/2025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9B5568B-C060-4CB1-4A9D-67EF695D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86FCE3-B108-8A1E-9269-5DEEE318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8B2-911B-4B87-90DA-720C85A153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39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2CEEA0-E6F9-3E79-8CAF-DA836478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C58E4B-B015-6E21-9738-28CB9F625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7CC7AC-D78F-BE27-0D7A-CAFA6D29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25C8-24CF-4938-B26E-CAA1B092A6EA}" type="datetimeFigureOut">
              <a:rPr lang="el-GR" smtClean="0"/>
              <a:t>8/4/2025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F3392D-9288-99C8-60D4-12691A65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3E6479-CCB2-BD6F-3DED-A8C82EE1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8B2-911B-4B87-90DA-720C85A153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494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935ED1-719E-525D-976C-D084FFB3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CD4C43E-FB6D-5C69-9C65-CE3580BA1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77802C-ED3F-ABEC-125E-5F4440E7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25C8-24CF-4938-B26E-CAA1B092A6EA}" type="datetimeFigureOut">
              <a:rPr lang="el-GR" smtClean="0"/>
              <a:t>8/4/2025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D0A502-04AB-3CFD-7C34-2B8024F9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D8AEDD-7CD4-39BB-313E-26529AC5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8B2-911B-4B87-90DA-720C85A153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017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868166-178E-7F0C-DB1D-7724CD46F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61D87D-AAE7-C937-AE82-73E50924C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0811126-5992-E69A-9111-743B3F679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78C7267-48C9-A41D-126A-EFC745AD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25C8-24CF-4938-B26E-CAA1B092A6EA}" type="datetimeFigureOut">
              <a:rPr lang="el-GR" smtClean="0"/>
              <a:t>8/4/2025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CDA01D-2DFC-E850-8C2F-670E8B9E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12A5572-4A32-6CB8-5F7D-2EAE4CE0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8B2-911B-4B87-90DA-720C85A153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34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5DB4B4-715C-1CEC-F9A4-66FCFEFF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EC124C0-04BA-D892-A021-FB691481D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896FF0E-BFC2-3447-E1ED-2598BCEF7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0FCFDAE-16F4-CFF7-36BA-B60F23819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D4CAF68-5417-49C0-2163-614F33FF8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7C649F7-3E6E-1CE1-0BFD-1F52ADC82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25C8-24CF-4938-B26E-CAA1B092A6EA}" type="datetimeFigureOut">
              <a:rPr lang="el-GR" smtClean="0"/>
              <a:t>8/4/2025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C449F7E-7D8B-4160-6DF0-CEF78D0E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D9D17A3-DC89-C992-DB0D-0368AC22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8B2-911B-4B87-90DA-720C85A153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088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1947E8-70C0-5AC4-FB1F-F7364D7C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3D70ED8-CE9C-40E3-31CF-5CD59F0D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25C8-24CF-4938-B26E-CAA1B092A6EA}" type="datetimeFigureOut">
              <a:rPr lang="el-GR" smtClean="0"/>
              <a:t>8/4/2025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9E68B49-B5E2-C1D4-A543-81A89A6F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F31CD2A-8C66-6C57-0EB9-AC1E36C8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8B2-911B-4B87-90DA-720C85A153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466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FAD6583-3C80-521A-2B05-0C356372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25C8-24CF-4938-B26E-CAA1B092A6EA}" type="datetimeFigureOut">
              <a:rPr lang="el-GR" smtClean="0"/>
              <a:t>8/4/2025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8897146-164B-9158-43AB-002B689D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19032D0-C380-7324-4C9A-5271ABB5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8B2-911B-4B87-90DA-720C85A153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46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CBAE3A-1975-9EB7-240B-799F6225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11B3BA-48FB-BA7C-9D81-74A0BF1AF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15E0B10-B5E9-8854-E5EC-C19CD9848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E2D0B08-1A7F-7D90-1BA8-2DF10393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25C8-24CF-4938-B26E-CAA1B092A6EA}" type="datetimeFigureOut">
              <a:rPr lang="el-GR" smtClean="0"/>
              <a:t>8/4/2025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1299FE8-0C91-6092-D07F-71E88A1B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0292744-06D9-53E9-89FB-3D06AEDC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8B2-911B-4B87-90DA-720C85A153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077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984A3C-E6F0-1924-6D41-0EAE2679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DC0A2E0-B742-CB3C-6C02-871CAC45C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AE93891-9A7B-3725-C122-388BE5A35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417E411-D291-C587-7841-3F90D9B0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25C8-24CF-4938-B26E-CAA1B092A6EA}" type="datetimeFigureOut">
              <a:rPr lang="el-GR" smtClean="0"/>
              <a:t>8/4/2025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A940514-CC04-8201-44FE-74196320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0F6CC2E-D4BC-7BED-297E-F013780E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8B2-911B-4B87-90DA-720C85A153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059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2D7DD06-1D82-ABB9-221B-2B071AC9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8744BF5-5684-DB04-BE4C-1419754BC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CD1759-5F22-1499-8087-FF6CEE66A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25C8-24CF-4938-B26E-CAA1B092A6EA}" type="datetimeFigureOut">
              <a:rPr lang="el-GR" smtClean="0"/>
              <a:t>8/4/2025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44A1F2-A1DC-0F56-5CCF-62D06027A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8E36434-D872-4F82-955B-8560195F0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318B2-911B-4B87-90DA-720C85A153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14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EFB2D9-E82D-0AEF-50FE-96DCD93D0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Θεματικός τουρισμός – τουρισμός υγείας</a:t>
            </a:r>
            <a:br>
              <a:rPr lang="el-GR" sz="3200" dirty="0"/>
            </a:br>
            <a:r>
              <a:rPr lang="el-GR" sz="2800" dirty="0"/>
              <a:t>διάλεξη 8-4-24</a:t>
            </a:r>
            <a:br>
              <a:rPr lang="el-GR" sz="2400" dirty="0"/>
            </a:br>
            <a:r>
              <a:rPr lang="el-GR" sz="2400" b="1" dirty="0"/>
              <a:t>Μάρκετινγκ Τουρισμού Τρίτης Ηλικίας Και Τουρισμού Υγείας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4F0CFE9-DCA3-3E24-2B7C-D426E358C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Διδάσκων Ευθύμιος Παππάς</a:t>
            </a:r>
          </a:p>
        </p:txBody>
      </p:sp>
    </p:spTree>
    <p:extLst>
      <p:ext uri="{BB962C8B-B14F-4D97-AF65-F5344CB8AC3E}">
        <p14:creationId xmlns:p14="http://schemas.microsoft.com/office/powerpoint/2010/main" val="292691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C944B6-1233-3B36-6914-36C79D496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10</a:t>
            </a:r>
            <a:br>
              <a:rPr lang="el-GR" sz="3200" b="1" dirty="0"/>
            </a:br>
            <a:r>
              <a:rPr lang="el-GR" sz="3200" b="1" dirty="0"/>
              <a:t>η προσέγγιση του ειδικού κοινού με: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04A9A4-7076-794D-454A-A9F0E7314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945565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Χρήσιμες πρακτικές </a:t>
            </a:r>
            <a:r>
              <a:rPr lang="el-GR" dirty="0"/>
              <a:t>που παρουσιάζονται διαδικτυακά για την προσέγγιση του</a:t>
            </a:r>
          </a:p>
          <a:p>
            <a:pPr marL="0" indent="0">
              <a:buNone/>
            </a:pPr>
            <a:r>
              <a:rPr lang="el-GR" dirty="0"/>
              <a:t> ειδικού κοινού των ατόμων τρίτης ηλικίας λαμβάνουν υπόψη τα παρακάτω</a:t>
            </a:r>
          </a:p>
          <a:p>
            <a:pPr marL="0" indent="0">
              <a:buNone/>
            </a:pPr>
            <a:r>
              <a:rPr lang="el-GR" dirty="0"/>
              <a:t> σημαντικά στοιχεία:417,418 • </a:t>
            </a:r>
          </a:p>
          <a:p>
            <a:pPr marL="0" indent="0">
              <a:buNone/>
            </a:pPr>
            <a:r>
              <a:rPr lang="el-GR" b="1" dirty="0"/>
              <a:t>Για το συγκεκριμένο κοινό </a:t>
            </a:r>
            <a:r>
              <a:rPr lang="el-GR" dirty="0"/>
              <a:t>τα παραδοσιακά μέσα διαφήμισης παραμένουν</a:t>
            </a:r>
          </a:p>
          <a:p>
            <a:pPr marL="0" indent="0">
              <a:buNone/>
            </a:pPr>
            <a:r>
              <a:rPr lang="el-GR" dirty="0"/>
              <a:t> αποτελεσματικός τρόπος προσέγγισης </a:t>
            </a:r>
          </a:p>
          <a:p>
            <a:pPr marL="0" indent="0">
              <a:buNone/>
            </a:pPr>
            <a:r>
              <a:rPr lang="el-GR" dirty="0"/>
              <a:t>(</a:t>
            </a:r>
            <a:r>
              <a:rPr lang="el-GR" b="1" dirty="0"/>
              <a:t>έντυπες διαφημίσεις, διαφημιστικό ταχυδρομείο, τηλεόραση, ραδιόφωνο</a:t>
            </a:r>
          </a:p>
          <a:p>
            <a:pPr marL="0" indent="0">
              <a:buNone/>
            </a:pPr>
            <a:r>
              <a:rPr lang="el-GR" b="1" dirty="0"/>
              <a:t> κ.λπ.</a:t>
            </a:r>
            <a:r>
              <a:rPr lang="el-GR" dirty="0"/>
              <a:t>), αλλά ταυτόχρονα τα ψηφιακά μέσα και τα μέσα κοινωνικής δικτύωσης</a:t>
            </a:r>
          </a:p>
          <a:p>
            <a:pPr marL="0" indent="0">
              <a:buNone/>
            </a:pPr>
            <a:r>
              <a:rPr lang="el-GR" dirty="0"/>
              <a:t> κερδίζουν διαρκώς έδαφος στη χρήση τους από άτομα τρίτης ηλικίας. </a:t>
            </a:r>
          </a:p>
        </p:txBody>
      </p:sp>
    </p:spTree>
    <p:extLst>
      <p:ext uri="{BB962C8B-B14F-4D97-AF65-F5344CB8AC3E}">
        <p14:creationId xmlns:p14="http://schemas.microsoft.com/office/powerpoint/2010/main" val="262252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715A9A-A9A3-2789-577E-40B11540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11</a:t>
            </a:r>
            <a:br>
              <a:rPr lang="el-GR" sz="3200" b="1" dirty="0"/>
            </a:br>
            <a:r>
              <a:rPr lang="el-GR" sz="3200" b="1" dirty="0"/>
              <a:t>η χρήση του διαδικτύου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3565A5-DD1A-C0F0-C8D9-2947D131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70" y="1825625"/>
            <a:ext cx="11759878" cy="4899266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Το ερευνητικό κέντρο Pew419 </a:t>
            </a:r>
            <a:r>
              <a:rPr lang="el-GR" dirty="0"/>
              <a:t>διαπίστωσε ότι η χρήση του διαδικτύου</a:t>
            </a:r>
          </a:p>
          <a:p>
            <a:pPr marL="0" indent="0">
              <a:buNone/>
            </a:pPr>
            <a:r>
              <a:rPr lang="el-GR" dirty="0"/>
              <a:t> μεταξύ 2009 και 2011 αυξήθηκε στους ηλικιωμένους κατά 150%. </a:t>
            </a:r>
          </a:p>
          <a:p>
            <a:pPr marL="0" indent="0">
              <a:buNone/>
            </a:pPr>
            <a:r>
              <a:rPr lang="el-GR" b="1" dirty="0"/>
              <a:t>Σχεδόν το 40% </a:t>
            </a:r>
            <a:r>
              <a:rPr lang="el-GR" dirty="0"/>
              <a:t>των ατόμων αυτών που κάνουν χρήση του διαδικτύου</a:t>
            </a:r>
          </a:p>
          <a:p>
            <a:pPr marL="0" indent="0">
              <a:buNone/>
            </a:pPr>
            <a:r>
              <a:rPr lang="el-GR" dirty="0"/>
              <a:t> διαθέτουν ταυτόχρονα λογαριασμό κοινωνικής δικτύωσης, και οι αριθμοί</a:t>
            </a:r>
          </a:p>
          <a:p>
            <a:pPr marL="0" indent="0">
              <a:buNone/>
            </a:pPr>
            <a:r>
              <a:rPr lang="el-GR" dirty="0"/>
              <a:t> αυτοί, αυξάνονται διαρκώς. </a:t>
            </a:r>
          </a:p>
          <a:p>
            <a:pPr marL="0" indent="0">
              <a:buNone/>
            </a:pPr>
            <a:r>
              <a:rPr lang="el-GR" b="1" dirty="0"/>
              <a:t>Στην ίδια μελέτη </a:t>
            </a:r>
            <a:r>
              <a:rPr lang="el-GR" dirty="0"/>
              <a:t>διαπιστώθηκε πως πλέον τα άτομα δεν χαρακτηρίζουν τον</a:t>
            </a:r>
          </a:p>
          <a:p>
            <a:pPr marL="0" indent="0">
              <a:buNone/>
            </a:pPr>
            <a:r>
              <a:rPr lang="el-GR" dirty="0"/>
              <a:t> εαυτό τους ‘ηλικιωμένο’ πριν την ηλικία των 72 μιας και παραμένουν ενεργά</a:t>
            </a:r>
          </a:p>
          <a:p>
            <a:pPr marL="0" indent="0">
              <a:buNone/>
            </a:pPr>
            <a:r>
              <a:rPr lang="el-GR" dirty="0"/>
              <a:t> σε διάφορους τομείς μέχρι και σε μεγαλύτερη ηλικία.</a:t>
            </a:r>
          </a:p>
        </p:txBody>
      </p:sp>
    </p:spTree>
    <p:extLst>
      <p:ext uri="{BB962C8B-B14F-4D97-AF65-F5344CB8AC3E}">
        <p14:creationId xmlns:p14="http://schemas.microsoft.com/office/powerpoint/2010/main" val="374686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049FB3-D5DB-2760-B992-69036FB0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12</a:t>
            </a:r>
            <a:br>
              <a:rPr lang="el-GR" sz="3200" b="1" dirty="0"/>
            </a:b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μια νέα πραγματικότητα</a:t>
            </a:r>
            <a:endParaRPr lang="el-GR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4AE549-6674-38FC-CF19-8B80D36DE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95" y="1825624"/>
            <a:ext cx="11759878" cy="4945565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Η εικόνα των ηλικιωμένων </a:t>
            </a:r>
            <a:r>
              <a:rPr lang="el-GR" dirty="0"/>
              <a:t>που δεν είναι εξοικειωμένοι με την τεχνολογία και</a:t>
            </a:r>
          </a:p>
          <a:p>
            <a:pPr marL="0" indent="0">
              <a:buNone/>
            </a:pPr>
            <a:r>
              <a:rPr lang="el-GR" dirty="0"/>
              <a:t>παραμένουν σε απόσταση από κάθε ψηφιακό μέσο απομακρύνεται και</a:t>
            </a:r>
          </a:p>
          <a:p>
            <a:pPr marL="0" indent="0">
              <a:buNone/>
            </a:pPr>
            <a:r>
              <a:rPr lang="el-GR" dirty="0"/>
              <a:t> αντικαθίσταται από μια νέα πραγματικότητα όπου τα </a:t>
            </a:r>
            <a:r>
              <a:rPr lang="el-GR" dirty="0" err="1"/>
              <a:t>smartphones</a:t>
            </a:r>
            <a:r>
              <a:rPr lang="el-GR" dirty="0"/>
              <a:t> και τα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err="1"/>
              <a:t>tablets</a:t>
            </a:r>
            <a:r>
              <a:rPr lang="el-GR" dirty="0"/>
              <a:t> αποτελούν καθημερινά εργαλεία για τα άτομα τρίτης ηλικίας, μιας και</a:t>
            </a:r>
          </a:p>
          <a:p>
            <a:pPr marL="0" indent="0">
              <a:buNone/>
            </a:pPr>
            <a:r>
              <a:rPr lang="el-GR" dirty="0"/>
              <a:t> καθιστούν το διαδίκτυο ακόμα πιο προσιτό σε αυτά. </a:t>
            </a:r>
          </a:p>
          <a:p>
            <a:pPr marL="0" indent="0">
              <a:buNone/>
            </a:pPr>
            <a:r>
              <a:rPr lang="el-GR" b="1" dirty="0"/>
              <a:t>Ειδικά στην περίπτωση </a:t>
            </a:r>
            <a:r>
              <a:rPr lang="el-GR" dirty="0"/>
              <a:t>όπου τα άτομα εξακολουθούν να εργάζονται, ακόμη</a:t>
            </a:r>
          </a:p>
          <a:p>
            <a:pPr marL="0" indent="0">
              <a:buNone/>
            </a:pPr>
            <a:r>
              <a:rPr lang="el-GR" dirty="0"/>
              <a:t> και κατά την συνταξιοδότηση, με τη χρήση του διαδικτύου έχουν διαρκή</a:t>
            </a:r>
          </a:p>
          <a:p>
            <a:pPr marL="0" indent="0">
              <a:buNone/>
            </a:pPr>
            <a:r>
              <a:rPr lang="el-GR" dirty="0"/>
              <a:t> επαφή με τον κόσμο της πληροφορίας, αλλά και με τα νεότερα μέλη της</a:t>
            </a:r>
          </a:p>
          <a:p>
            <a:pPr marL="0" indent="0">
              <a:buNone/>
            </a:pPr>
            <a:r>
              <a:rPr lang="el-GR" dirty="0"/>
              <a:t> οικογένειάς τους (παιδιά και εγγόνια).</a:t>
            </a:r>
          </a:p>
        </p:txBody>
      </p:sp>
    </p:spTree>
    <p:extLst>
      <p:ext uri="{BB962C8B-B14F-4D97-AF65-F5344CB8AC3E}">
        <p14:creationId xmlns:p14="http://schemas.microsoft.com/office/powerpoint/2010/main" val="3329733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7D5308-9391-4D17-CED1-D0C8AF29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13</a:t>
            </a:r>
            <a:br>
              <a:rPr lang="el-GR" sz="3200" b="1" dirty="0"/>
            </a:br>
            <a:r>
              <a:rPr lang="el-GR" sz="3200" b="1" dirty="0"/>
              <a:t>ο τρόπος προσέγγισής τους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1F04CC-2CBB-1EC4-C243-2A9B10B73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Το γεγονός ότι άτομα </a:t>
            </a:r>
            <a:r>
              <a:rPr lang="el-GR" dirty="0"/>
              <a:t>μεγαλύτερης ηλικίας επικοινωνούν πλέον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err="1"/>
              <a:t>online</a:t>
            </a:r>
            <a:r>
              <a:rPr lang="el-GR" dirty="0"/>
              <a:t> και είναι πρόθυμα να υιοθετήσουν νέες τεχνολογίες, δεν</a:t>
            </a:r>
          </a:p>
          <a:p>
            <a:pPr marL="0" indent="0">
              <a:buNone/>
            </a:pPr>
            <a:r>
              <a:rPr lang="el-GR" dirty="0"/>
              <a:t> σημαίνει πως ο τρόπος προσέγγισής τους ταυτίζεται με αυτόν του</a:t>
            </a:r>
          </a:p>
          <a:p>
            <a:pPr marL="0" indent="0">
              <a:buNone/>
            </a:pPr>
            <a:r>
              <a:rPr lang="el-GR" dirty="0"/>
              <a:t> κοινού άλλων ηλικιακών κατηγοριών. </a:t>
            </a:r>
          </a:p>
          <a:p>
            <a:pPr marL="0" indent="0">
              <a:buNone/>
            </a:pPr>
            <a:r>
              <a:rPr lang="el-GR" b="1" dirty="0"/>
              <a:t>Οι ηλικιωμένοι έχουν </a:t>
            </a:r>
            <a:r>
              <a:rPr lang="el-GR" dirty="0"/>
              <a:t>συχνότερα προβλήματα υγείας, ελλειμματική</a:t>
            </a:r>
          </a:p>
          <a:p>
            <a:pPr marL="0" indent="0">
              <a:buNone/>
            </a:pPr>
            <a:r>
              <a:rPr lang="el-GR" dirty="0"/>
              <a:t> ακοή ή και μειωμένη ή προβληματική όραση, τα οποία μπορούν</a:t>
            </a:r>
          </a:p>
          <a:p>
            <a:pPr marL="0" indent="0">
              <a:buNone/>
            </a:pPr>
            <a:r>
              <a:rPr lang="el-GR" dirty="0"/>
              <a:t> δυνητικά να τους απομακρύνουν από κάποιες ενημερωτικές</a:t>
            </a:r>
          </a:p>
          <a:p>
            <a:pPr marL="0" indent="0">
              <a:buNone/>
            </a:pPr>
            <a:r>
              <a:rPr lang="el-GR" dirty="0"/>
              <a:t> πλατφόρμες, εάν δεν έχουν λάβει υπόψη στον σχεδιασμό τους</a:t>
            </a:r>
          </a:p>
          <a:p>
            <a:pPr marL="0" indent="0">
              <a:buNone/>
            </a:pPr>
            <a:r>
              <a:rPr lang="el-GR" dirty="0"/>
              <a:t> τέτοιου είδους περιορισμούς.</a:t>
            </a:r>
          </a:p>
        </p:txBody>
      </p:sp>
    </p:spTree>
    <p:extLst>
      <p:ext uri="{BB962C8B-B14F-4D97-AF65-F5344CB8AC3E}">
        <p14:creationId xmlns:p14="http://schemas.microsoft.com/office/powerpoint/2010/main" val="271311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10CCCF-5A2B-C6C3-0141-997CADEB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14</a:t>
            </a:r>
            <a:br>
              <a:rPr lang="el-GR" sz="3200" b="1" dirty="0"/>
            </a:b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προσβασιμότητα της πληροφορίας</a:t>
            </a:r>
            <a:endParaRPr lang="el-GR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4361E8-FB15-B941-1F7A-09DFAFC56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Η προσβασιμότητα της πληροφορίας</a:t>
            </a:r>
            <a:r>
              <a:rPr lang="el-GR" dirty="0"/>
              <a:t> είναι εξαιρετικά σημαντική,</a:t>
            </a:r>
          </a:p>
          <a:p>
            <a:pPr marL="0" indent="0">
              <a:buNone/>
            </a:pPr>
            <a:r>
              <a:rPr lang="el-GR" dirty="0"/>
              <a:t> είτε πρόκειται για διαφήμιση σε παραδοσιακά είτε σε ψηφιακά</a:t>
            </a:r>
          </a:p>
          <a:p>
            <a:pPr marL="0" indent="0">
              <a:buNone/>
            </a:pPr>
            <a:r>
              <a:rPr lang="el-GR" dirty="0"/>
              <a:t> μέσα. </a:t>
            </a:r>
          </a:p>
          <a:p>
            <a:pPr marL="0" indent="0">
              <a:buNone/>
            </a:pPr>
            <a:r>
              <a:rPr lang="el-GR" b="1" dirty="0"/>
              <a:t>Μερικές φορές αρκεί απλώς </a:t>
            </a:r>
            <a:r>
              <a:rPr lang="el-GR" dirty="0"/>
              <a:t>μια διαφορετική παρουσίαση του</a:t>
            </a:r>
          </a:p>
          <a:p>
            <a:pPr marL="0" indent="0">
              <a:buNone/>
            </a:pPr>
            <a:r>
              <a:rPr lang="el-GR" dirty="0"/>
              <a:t> περιεχομένου π.χ. χρησιμοποιώντας μεγαλύτερη γραμματοσειρά και</a:t>
            </a:r>
          </a:p>
          <a:p>
            <a:pPr marL="0" indent="0">
              <a:buNone/>
            </a:pPr>
            <a:r>
              <a:rPr lang="el-GR" dirty="0"/>
              <a:t> περισσότερο κενό χώρο στην παράθεση των πληροφοριών,</a:t>
            </a:r>
          </a:p>
          <a:p>
            <a:pPr marL="0" indent="0">
              <a:buNone/>
            </a:pPr>
            <a:r>
              <a:rPr lang="el-GR" dirty="0"/>
              <a:t> προκειμένου να μετατραπεί μια αρνητική εμπειρία πλοήγησης σε</a:t>
            </a:r>
          </a:p>
          <a:p>
            <a:pPr marL="0" indent="0">
              <a:buNone/>
            </a:pPr>
            <a:r>
              <a:rPr lang="el-GR" dirty="0"/>
              <a:t> θετική</a:t>
            </a:r>
          </a:p>
        </p:txBody>
      </p:sp>
    </p:spTree>
    <p:extLst>
      <p:ext uri="{BB962C8B-B14F-4D97-AF65-F5344CB8AC3E}">
        <p14:creationId xmlns:p14="http://schemas.microsoft.com/office/powerpoint/2010/main" val="395765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97B9BD-CBBF-7EF9-6A26-86F5C2FD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15</a:t>
            </a:r>
            <a:br>
              <a:rPr lang="el-GR" sz="3200" b="1" dirty="0"/>
            </a:br>
            <a:r>
              <a:rPr lang="el-GR" sz="3200" b="1" dirty="0"/>
              <a:t>η σχετική δυσχέρεια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5E701B-5661-A15B-1DF9-DE09877AC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21" y="1825625"/>
            <a:ext cx="11771453" cy="4351338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Η ολοένα και αυξανόμενη πολυπλοκότητα </a:t>
            </a:r>
            <a:r>
              <a:rPr lang="el-GR" dirty="0"/>
              <a:t>των διαδικασιών πλοήγησης και</a:t>
            </a:r>
          </a:p>
          <a:p>
            <a:pPr marL="0" indent="0">
              <a:buNone/>
            </a:pPr>
            <a:r>
              <a:rPr lang="el-GR" dirty="0"/>
              <a:t> των χρησιμοποιούμενων συσκευών δυσχεραίνουν τη χρήση τους από τα</a:t>
            </a:r>
          </a:p>
          <a:p>
            <a:pPr marL="0" indent="0">
              <a:buNone/>
            </a:pPr>
            <a:r>
              <a:rPr lang="el-GR" dirty="0"/>
              <a:t> άτομα τρίτης ηλικίας. </a:t>
            </a:r>
          </a:p>
          <a:p>
            <a:pPr marL="0" indent="0">
              <a:buNone/>
            </a:pPr>
            <a:r>
              <a:rPr lang="el-GR" b="1" dirty="0"/>
              <a:t>Ένας από τους καλύτερους τρόπους </a:t>
            </a:r>
            <a:r>
              <a:rPr lang="el-GR" dirty="0"/>
              <a:t>για την αντιμετώπιση αυτών των</a:t>
            </a:r>
          </a:p>
          <a:p>
            <a:pPr marL="0" indent="0">
              <a:buNone/>
            </a:pPr>
            <a:r>
              <a:rPr lang="el-GR" dirty="0"/>
              <a:t> δυσχερειών είναι η χρήση επεξηγηματικών βίντεο, τα οποία περιέχουν</a:t>
            </a:r>
          </a:p>
          <a:p>
            <a:pPr marL="0" indent="0">
              <a:buNone/>
            </a:pPr>
            <a:r>
              <a:rPr lang="el-GR" dirty="0"/>
              <a:t> συνοπτικά και εύληπτα οπτικά βοηθήματα και απλουστευμένες οδηγίες,</a:t>
            </a:r>
          </a:p>
          <a:p>
            <a:pPr marL="0" indent="0">
              <a:buNone/>
            </a:pPr>
            <a:r>
              <a:rPr lang="el-GR" dirty="0"/>
              <a:t> προκειμένου να ενισχύσουν το βαθμό κατανόησης και εξοικείωσης του</a:t>
            </a:r>
          </a:p>
          <a:p>
            <a:pPr marL="0" indent="0">
              <a:buNone/>
            </a:pPr>
            <a:r>
              <a:rPr lang="el-GR" dirty="0"/>
              <a:t> κοινού με τη συγκεκριμένη μορφή ενημέρωσης.</a:t>
            </a:r>
          </a:p>
        </p:txBody>
      </p:sp>
    </p:spTree>
    <p:extLst>
      <p:ext uri="{BB962C8B-B14F-4D97-AF65-F5344CB8AC3E}">
        <p14:creationId xmlns:p14="http://schemas.microsoft.com/office/powerpoint/2010/main" val="643747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1606B4-7B64-5809-F790-C514FC12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16</a:t>
            </a:r>
            <a:br>
              <a:rPr lang="el-GR" sz="3200" b="1" dirty="0"/>
            </a:b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παροχή πληροφόρησης</a:t>
            </a:r>
            <a:endParaRPr lang="el-GR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EFF6E9-B19A-A9B8-E4E3-A9B95181A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Η παροχή πληροφόρησης </a:t>
            </a:r>
            <a:r>
              <a:rPr lang="el-GR" dirty="0"/>
              <a:t>στα άτομα τρίτης ηλικίας αναφορικά με</a:t>
            </a:r>
          </a:p>
          <a:p>
            <a:pPr marL="0" indent="0">
              <a:buNone/>
            </a:pPr>
            <a:r>
              <a:rPr lang="el-GR" dirty="0"/>
              <a:t> την προαγωγή της υγείας τους είναι εξαιρετικά σημαντική για την</a:t>
            </a:r>
          </a:p>
          <a:p>
            <a:pPr marL="0" indent="0">
              <a:buNone/>
            </a:pPr>
            <a:r>
              <a:rPr lang="el-GR" dirty="0"/>
              <a:t> αλλαγή στάσης και την ενίσχυση ενδιαφέροντος των ατόμων τρίτης</a:t>
            </a:r>
          </a:p>
          <a:p>
            <a:pPr marL="0" indent="0">
              <a:buNone/>
            </a:pPr>
            <a:r>
              <a:rPr lang="el-GR" dirty="0"/>
              <a:t> ηλικίας για την υγιεινή διατροφή και για συμπεριφορές βελτίωσης</a:t>
            </a:r>
          </a:p>
          <a:p>
            <a:pPr marL="0" indent="0">
              <a:buNone/>
            </a:pPr>
            <a:r>
              <a:rPr lang="el-GR" dirty="0"/>
              <a:t> της υγείας τους. </a:t>
            </a:r>
          </a:p>
          <a:p>
            <a:pPr marL="0" indent="0">
              <a:buNone/>
            </a:pPr>
            <a:r>
              <a:rPr lang="el-GR" b="1" dirty="0"/>
              <a:t>Επιπρόσθετα, </a:t>
            </a:r>
            <a:r>
              <a:rPr lang="el-GR" dirty="0"/>
              <a:t>ένα μεγάλο ποσοστό των baby </a:t>
            </a:r>
            <a:r>
              <a:rPr lang="el-GR" dirty="0" err="1"/>
              <a:t>boomers</a:t>
            </a:r>
            <a:r>
              <a:rPr lang="el-GR" dirty="0"/>
              <a:t> επιθυμεί να</a:t>
            </a:r>
          </a:p>
          <a:p>
            <a:pPr marL="0" indent="0">
              <a:buNone/>
            </a:pPr>
            <a:r>
              <a:rPr lang="el-GR" dirty="0"/>
              <a:t> έχει απευθείας σύνδεση με τέτοιου είδους πληροφορίες, καθώς και</a:t>
            </a:r>
          </a:p>
          <a:p>
            <a:pPr marL="0" indent="0">
              <a:buNone/>
            </a:pPr>
            <a:r>
              <a:rPr lang="el-GR" dirty="0"/>
              <a:t> με τα δεδομένα που αφορούν την κατάσταση της υγείας τους.</a:t>
            </a:r>
          </a:p>
        </p:txBody>
      </p:sp>
    </p:spTree>
    <p:extLst>
      <p:ext uri="{BB962C8B-B14F-4D97-AF65-F5344CB8AC3E}">
        <p14:creationId xmlns:p14="http://schemas.microsoft.com/office/powerpoint/2010/main" val="120526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10877D-ED54-C25F-B134-8B69275D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17</a:t>
            </a:r>
            <a:br>
              <a:rPr lang="el-GR" sz="3200" dirty="0"/>
            </a:b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ισχυρά εργαλεία μάρκετινγκ</a:t>
            </a:r>
            <a:endParaRPr lang="el-GR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8FADF1-7EB1-FFD5-F5C3-B4919A338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Μερικά από τα πιο ισχυρά εργαλεία </a:t>
            </a:r>
          </a:p>
          <a:p>
            <a:pPr marL="0" indent="0">
              <a:buNone/>
            </a:pPr>
            <a:r>
              <a:rPr lang="el-GR" dirty="0"/>
              <a:t>μάρκετινγκ των υπηρεσιών υγείας που απευθύνονται σήμερα σε</a:t>
            </a:r>
          </a:p>
          <a:p>
            <a:pPr marL="0" indent="0">
              <a:buNone/>
            </a:pPr>
            <a:r>
              <a:rPr lang="el-GR" dirty="0"/>
              <a:t> άτομα τρίτης ηλικίας έχουν εκπαιδευτικό χαρακτήρα. </a:t>
            </a:r>
          </a:p>
          <a:p>
            <a:pPr marL="0" indent="0">
              <a:buNone/>
            </a:pPr>
            <a:r>
              <a:rPr lang="el-GR" b="1" dirty="0"/>
              <a:t>Η προσθήκη προσωπικής </a:t>
            </a:r>
            <a:r>
              <a:rPr lang="el-GR" dirty="0"/>
              <a:t>υπηρεσίας για άμεση επικοινωνία και</a:t>
            </a:r>
          </a:p>
          <a:p>
            <a:pPr marL="0" indent="0">
              <a:buNone/>
            </a:pPr>
            <a:r>
              <a:rPr lang="el-GR" dirty="0"/>
              <a:t>υποστήριξη παροχής περαιτέρω πληροφοριών ανταποκρίνεται στην</a:t>
            </a:r>
          </a:p>
          <a:p>
            <a:pPr marL="0" indent="0">
              <a:buNone/>
            </a:pPr>
            <a:r>
              <a:rPr lang="el-GR" dirty="0"/>
              <a:t>προτίμηση των ηλικιωμένων για προσωπική αλληλεπίδραση στην</a:t>
            </a:r>
          </a:p>
          <a:p>
            <a:pPr marL="0" indent="0">
              <a:buNone/>
            </a:pPr>
            <a:r>
              <a:rPr lang="el-GR" dirty="0"/>
              <a:t> παροχή οδηγιών μέσω του διαδικτύου ή στις λειτουργίες κλήσεων</a:t>
            </a:r>
          </a:p>
          <a:p>
            <a:pPr marL="0" indent="0">
              <a:buNone/>
            </a:pPr>
            <a:r>
              <a:rPr lang="el-GR" dirty="0"/>
              <a:t> που παράγονται από υπολογιστή.</a:t>
            </a:r>
          </a:p>
        </p:txBody>
      </p:sp>
    </p:spTree>
    <p:extLst>
      <p:ext uri="{BB962C8B-B14F-4D97-AF65-F5344CB8AC3E}">
        <p14:creationId xmlns:p14="http://schemas.microsoft.com/office/powerpoint/2010/main" val="2613566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2D0C1B-54CB-6228-F2CA-43AFECEE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18</a:t>
            </a:r>
            <a:br>
              <a:rPr lang="el-GR" sz="3200" b="1" dirty="0"/>
            </a:br>
            <a:r>
              <a:rPr lang="el-GR" sz="3200" b="1" dirty="0"/>
              <a:t>Ο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Σημαντικός ρόλος των  μέσων κοινωνικής δικτύωσης.</a:t>
            </a:r>
            <a:endParaRPr lang="el-GR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A05A19-AEBA-8239-5DBF-078DB97D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4" y="1825624"/>
            <a:ext cx="11620982" cy="4876117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Σημαντικό ρόλο μπορούν </a:t>
            </a:r>
            <a:r>
              <a:rPr lang="el-GR" dirty="0"/>
              <a:t>να διαδραματίσουν και τα μέσα κοινωνικής</a:t>
            </a:r>
          </a:p>
          <a:p>
            <a:pPr marL="0" indent="0">
              <a:buNone/>
            </a:pPr>
            <a:r>
              <a:rPr lang="el-GR" dirty="0"/>
              <a:t> δικτύωσης. </a:t>
            </a:r>
          </a:p>
          <a:p>
            <a:pPr marL="0" indent="0">
              <a:buNone/>
            </a:pPr>
            <a:r>
              <a:rPr lang="el-GR" b="1" dirty="0"/>
              <a:t>Τα μέσα κοινωνικής δικτύωσης </a:t>
            </a:r>
            <a:r>
              <a:rPr lang="el-GR" dirty="0"/>
              <a:t>είναι ένας όρος που ορίζει την ηλεκτρονική</a:t>
            </a:r>
          </a:p>
          <a:p>
            <a:pPr marL="0" indent="0">
              <a:buNone/>
            </a:pPr>
            <a:r>
              <a:rPr lang="el-GR" dirty="0"/>
              <a:t> τεχνολογία και τις πρακτικές που χρησιμοποιούνται για να ανταλλάσσουν οι</a:t>
            </a:r>
          </a:p>
          <a:p>
            <a:pPr marL="0" indent="0">
              <a:buNone/>
            </a:pPr>
            <a:r>
              <a:rPr lang="el-GR" dirty="0"/>
              <a:t> χρήστες τις γνώμες, τις ιδέες, την εμπειρία και τις προοπτικές τους. </a:t>
            </a:r>
          </a:p>
          <a:p>
            <a:pPr marL="0" indent="0">
              <a:buNone/>
            </a:pPr>
            <a:r>
              <a:rPr lang="el-GR" b="1" dirty="0"/>
              <a:t>Τα κοινωνικά μέσα είναι εργαλεία μάρκετινγκ </a:t>
            </a:r>
            <a:r>
              <a:rPr lang="el-GR" dirty="0"/>
              <a:t>χαμηλού κόστους τα οποία</a:t>
            </a:r>
          </a:p>
          <a:p>
            <a:pPr marL="0" indent="0">
              <a:buNone/>
            </a:pPr>
            <a:r>
              <a:rPr lang="el-GR" dirty="0"/>
              <a:t> συμβάλλουν στη διευκόλυνση της δημιουργίας δικτύων, στην άμεση</a:t>
            </a:r>
          </a:p>
          <a:p>
            <a:pPr marL="0" indent="0">
              <a:buNone/>
            </a:pPr>
            <a:r>
              <a:rPr lang="el-GR" dirty="0"/>
              <a:t> διάδοση πληροφοριών και, ως εκ τούτου, στην ενθάρρυνση της</a:t>
            </a:r>
          </a:p>
          <a:p>
            <a:pPr marL="0" indent="0">
              <a:buNone/>
            </a:pPr>
            <a:r>
              <a:rPr lang="el-GR" dirty="0"/>
              <a:t> εμπιστοσύνης του κοινού.</a:t>
            </a:r>
          </a:p>
        </p:txBody>
      </p:sp>
    </p:spTree>
    <p:extLst>
      <p:ext uri="{BB962C8B-B14F-4D97-AF65-F5344CB8AC3E}">
        <p14:creationId xmlns:p14="http://schemas.microsoft.com/office/powerpoint/2010/main" val="1491351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24BC3C-63EB-A6AC-3527-3E87C3FD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19</a:t>
            </a:r>
            <a:br>
              <a:rPr lang="el-GR" sz="3200" b="1" dirty="0"/>
            </a:br>
            <a:r>
              <a:rPr lang="el-GR" sz="3200" b="1" dirty="0"/>
              <a:t>ο ρόλος της ανάρτησης στα μέσα κοινωνικής δικτύωσης </a:t>
            </a:r>
            <a:br>
              <a:rPr lang="el-GR" sz="3200" b="1" dirty="0"/>
            </a:br>
            <a:endParaRPr lang="el-GR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D3D987-0572-7115-B7BF-2893D19F7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43" y="1296366"/>
            <a:ext cx="11702005" cy="5561633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Μία ανάρτηση σε αυτά </a:t>
            </a:r>
            <a:r>
              <a:rPr lang="el-GR" dirty="0"/>
              <a:t>μπορεί να λάβει πολλές μορφές όπως κείμενο,</a:t>
            </a:r>
          </a:p>
          <a:p>
            <a:pPr marL="0" indent="0">
              <a:buNone/>
            </a:pPr>
            <a:r>
              <a:rPr lang="el-GR" dirty="0"/>
              <a:t> εικόνες, ήχο και βίντεο. </a:t>
            </a:r>
          </a:p>
          <a:p>
            <a:pPr marL="0" indent="0">
              <a:buNone/>
            </a:pPr>
            <a:r>
              <a:rPr lang="el-GR" b="1" dirty="0"/>
              <a:t>Τα μέσα κοινωνικής δικτύωσης </a:t>
            </a:r>
            <a:r>
              <a:rPr lang="el-GR" dirty="0"/>
              <a:t>παρέχουν μεγάλες ευκαιρίες για την</a:t>
            </a:r>
          </a:p>
          <a:p>
            <a:pPr marL="0" indent="0">
              <a:buNone/>
            </a:pPr>
            <a:r>
              <a:rPr lang="el-GR" dirty="0"/>
              <a:t> προαγωγή της υγείας στην κοινότητα δημόσιας υγείας, επιτρέποντας στους</a:t>
            </a:r>
          </a:p>
          <a:p>
            <a:pPr marL="0" indent="0">
              <a:buNone/>
            </a:pPr>
            <a:r>
              <a:rPr lang="el-GR" dirty="0"/>
              <a:t> επαγγελματίες της δημόσιας υγείας να απευθύνονται ευρύτατα και άμεσα</a:t>
            </a:r>
          </a:p>
          <a:p>
            <a:pPr marL="0" indent="0">
              <a:buNone/>
            </a:pPr>
            <a:r>
              <a:rPr lang="el-GR" dirty="0"/>
              <a:t> στο κοινό σε πολλαπλά θέματα δημόσιας υγείας και ταυτόχρονα η</a:t>
            </a:r>
          </a:p>
          <a:p>
            <a:pPr marL="0" indent="0">
              <a:buNone/>
            </a:pPr>
            <a:r>
              <a:rPr lang="el-GR" dirty="0"/>
              <a:t> προσεκτική χρήση τους είναι επιτακτική για την αποτροπή ζημιών. </a:t>
            </a:r>
          </a:p>
          <a:p>
            <a:pPr marL="0" indent="0">
              <a:buNone/>
            </a:pPr>
            <a:r>
              <a:rPr lang="el-GR" b="1" dirty="0"/>
              <a:t>Τα κοινωνικά δίκτυα </a:t>
            </a:r>
            <a:r>
              <a:rPr lang="el-GR" dirty="0"/>
              <a:t>έχουν τη δυνατότητα να προωθήσουν και να αλλάξουν</a:t>
            </a:r>
          </a:p>
          <a:p>
            <a:pPr marL="0" indent="0">
              <a:buNone/>
            </a:pPr>
            <a:r>
              <a:rPr lang="el-GR" dirty="0"/>
              <a:t> πολλές συμπεριφορές και ζητήματα που σχετίζονται με την υγεία, ιδιαίτερα</a:t>
            </a:r>
          </a:p>
          <a:p>
            <a:pPr marL="0" indent="0">
              <a:buNone/>
            </a:pPr>
            <a:r>
              <a:rPr lang="el-GR" dirty="0"/>
              <a:t> σε περιόδους κρίσης.420</a:t>
            </a:r>
          </a:p>
        </p:txBody>
      </p:sp>
    </p:spTree>
    <p:extLst>
      <p:ext uri="{BB962C8B-B14F-4D97-AF65-F5344CB8AC3E}">
        <p14:creationId xmlns:p14="http://schemas.microsoft.com/office/powerpoint/2010/main" val="404286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A22244-BACF-3B02-88FC-5E380DD6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2</a:t>
            </a:r>
            <a:br>
              <a:rPr lang="el-GR" sz="3200" b="1" dirty="0"/>
            </a:br>
            <a:r>
              <a:rPr lang="el-GR" sz="3200" b="1" dirty="0"/>
              <a:t>4.1. Η Σύγχρονη Έννοια Του</a:t>
            </a:r>
            <a:br>
              <a:rPr lang="el-GR" sz="3200" b="1" dirty="0"/>
            </a:br>
            <a:r>
              <a:rPr lang="el-GR" sz="3200" b="1" dirty="0"/>
              <a:t>Μάρκετινγκ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FD6DBA-D7A4-958E-9848-8CCF9C4BC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Το μάρκετινγκ είναι ο στρατηγικός σχεδιασμός </a:t>
            </a:r>
            <a:r>
              <a:rPr lang="el-GR" dirty="0"/>
              <a:t>μιας επιχείρησης για</a:t>
            </a:r>
          </a:p>
          <a:p>
            <a:pPr marL="0" indent="0">
              <a:buNone/>
            </a:pPr>
            <a:r>
              <a:rPr lang="el-GR" dirty="0"/>
              <a:t> τη δημιουργία επώνυμων, ανταγωνιστικών και καινοτόμων</a:t>
            </a:r>
          </a:p>
          <a:p>
            <a:pPr marL="0" indent="0">
              <a:buNone/>
            </a:pPr>
            <a:r>
              <a:rPr lang="el-GR" dirty="0"/>
              <a:t> προϊόντων ή υπηρεσιών με αξίες ενσωματωμένες που σκοπό έχουν</a:t>
            </a:r>
          </a:p>
          <a:p>
            <a:pPr marL="0" indent="0">
              <a:buNone/>
            </a:pPr>
            <a:r>
              <a:rPr lang="el-GR" dirty="0"/>
              <a:t> την ικανοποίηση των αναγκών και των προσδοκιών του</a:t>
            </a:r>
          </a:p>
          <a:p>
            <a:pPr marL="0" indent="0">
              <a:buNone/>
            </a:pPr>
            <a:r>
              <a:rPr lang="el-GR" dirty="0"/>
              <a:t> καταναλωτή/πελάτη, μεγιστοποιώντας τα κέρδη και την επιβίωση</a:t>
            </a:r>
          </a:p>
          <a:p>
            <a:pPr marL="0" indent="0">
              <a:buNone/>
            </a:pPr>
            <a:r>
              <a:rPr lang="el-GR" dirty="0"/>
              <a:t> της επιχείρησης σε μακροχρόνια βάση. </a:t>
            </a:r>
          </a:p>
          <a:p>
            <a:pPr marL="0" indent="0">
              <a:buNone/>
            </a:pPr>
            <a:r>
              <a:rPr lang="el-GR" b="1" dirty="0"/>
              <a:t>Το μάρκετινγκ, πέρα από τη διαφήμιση </a:t>
            </a:r>
            <a:r>
              <a:rPr lang="el-GR" dirty="0"/>
              <a:t>και την πώληση,</a:t>
            </a:r>
          </a:p>
          <a:p>
            <a:pPr marL="0" indent="0">
              <a:buNone/>
            </a:pPr>
            <a:r>
              <a:rPr lang="el-GR" dirty="0"/>
              <a:t> περιλαμβάνει και το χτίσιμο μακροχρόνιων σχέσεων με τους</a:t>
            </a:r>
          </a:p>
          <a:p>
            <a:pPr marL="0" indent="0">
              <a:buNone/>
            </a:pPr>
            <a:r>
              <a:rPr lang="el-GR" dirty="0"/>
              <a:t> πελάτες.</a:t>
            </a:r>
          </a:p>
        </p:txBody>
      </p:sp>
    </p:spTree>
    <p:extLst>
      <p:ext uri="{BB962C8B-B14F-4D97-AF65-F5344CB8AC3E}">
        <p14:creationId xmlns:p14="http://schemas.microsoft.com/office/powerpoint/2010/main" val="300041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D11BE4-92CE-CE1E-B59F-3751827A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20</a:t>
            </a:r>
            <a:br>
              <a:rPr lang="el-GR" sz="3200" b="1" dirty="0"/>
            </a:br>
            <a:r>
              <a:rPr lang="el-GR" sz="3200" b="1" dirty="0"/>
              <a:t>συμπέρασμα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8A346E-1535-9A36-C1F6-32EC7D07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Η ταχεία ανάπτυξη της διαδικτυακής </a:t>
            </a:r>
            <a:r>
              <a:rPr lang="el-GR" dirty="0"/>
              <a:t>κοινωνικής δικτύωσης για</a:t>
            </a:r>
          </a:p>
          <a:p>
            <a:pPr marL="0" indent="0">
              <a:buNone/>
            </a:pPr>
            <a:r>
              <a:rPr lang="el-GR" dirty="0"/>
              <a:t> σκοπούς υγείας έχει επηρεάσει τα συστήματα υγειονομικής</a:t>
            </a:r>
          </a:p>
          <a:p>
            <a:pPr marL="0" indent="0">
              <a:buNone/>
            </a:pPr>
            <a:r>
              <a:rPr lang="el-GR" dirty="0"/>
              <a:t>περίθαλψης,421 παρά το γεγονός ότι, το μάρκετινγκ των μέσων</a:t>
            </a:r>
          </a:p>
          <a:p>
            <a:pPr marL="0" indent="0">
              <a:buNone/>
            </a:pPr>
            <a:r>
              <a:rPr lang="el-GR" dirty="0"/>
              <a:t>κοινωνικής δικτύωσης δεν έχει χρησιμοποιηθεί τόσο εκτεταμένα</a:t>
            </a:r>
          </a:p>
          <a:p>
            <a:pPr marL="0" indent="0">
              <a:buNone/>
            </a:pPr>
            <a:r>
              <a:rPr lang="el-GR" dirty="0"/>
              <a:t> όπως σε άλλες βιομηχανίες. </a:t>
            </a:r>
          </a:p>
          <a:p>
            <a:pPr marL="0" indent="0">
              <a:buNone/>
            </a:pPr>
            <a:r>
              <a:rPr lang="el-GR" b="1" dirty="0"/>
              <a:t>Ωστόσο, υπάρχουν αρκετά </a:t>
            </a:r>
            <a:r>
              <a:rPr lang="el-GR" dirty="0"/>
              <a:t>παραδείγματα χρήσης των μέσων</a:t>
            </a:r>
          </a:p>
          <a:p>
            <a:pPr marL="0" indent="0">
              <a:buNone/>
            </a:pPr>
            <a:r>
              <a:rPr lang="el-GR" dirty="0"/>
              <a:t> κοινωνικής δικτύωσης για σκοπούς μάρκετινγκ στην υγειονομική</a:t>
            </a:r>
          </a:p>
          <a:p>
            <a:pPr marL="0" indent="0">
              <a:buNone/>
            </a:pPr>
            <a:r>
              <a:rPr lang="el-GR" dirty="0"/>
              <a:t> περίθαλψη.422 </a:t>
            </a:r>
          </a:p>
          <a:p>
            <a:r>
              <a:rPr lang="el-GR" sz="1200" dirty="0"/>
              <a:t>(σελ 339)</a:t>
            </a:r>
          </a:p>
        </p:txBody>
      </p:sp>
    </p:spTree>
    <p:extLst>
      <p:ext uri="{BB962C8B-B14F-4D97-AF65-F5344CB8AC3E}">
        <p14:creationId xmlns:p14="http://schemas.microsoft.com/office/powerpoint/2010/main" val="242197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FA00BD-AB87-BB23-60CD-8EFBBDC8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21</a:t>
            </a:r>
            <a:br>
              <a:rPr lang="el-GR" sz="3200" b="1" dirty="0"/>
            </a:br>
            <a:r>
              <a:rPr lang="el-GR" sz="3200" b="1" dirty="0"/>
              <a:t>βιβλιογραφία 1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DFA027-5BBF-0E98-707D-A4D78E3B4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414. Keller, K. L., &amp; Kotler, P. (2006). Holistic </a:t>
            </a:r>
            <a:r>
              <a:rPr lang="el-GR" sz="2000" dirty="0" err="1"/>
              <a:t>Μαρκετινγκ</a:t>
            </a:r>
            <a:r>
              <a:rPr lang="el-GR" sz="2000" dirty="0"/>
              <a:t>: </a:t>
            </a:r>
            <a:r>
              <a:rPr lang="en-US" sz="2000" dirty="0"/>
              <a:t>A Broad, </a:t>
            </a:r>
            <a:r>
              <a:rPr lang="en-US" sz="2000" dirty="0" err="1"/>
              <a:t>Integrat</a:t>
            </a:r>
            <a:r>
              <a:rPr lang="en-US" sz="2000" dirty="0"/>
              <a:t>-</a:t>
            </a:r>
            <a:r>
              <a:rPr lang="el-GR" sz="2000" dirty="0"/>
              <a:t> </a:t>
            </a:r>
            <a:r>
              <a:rPr lang="en-US" sz="2000" dirty="0"/>
              <a:t>ed Perspective to </a:t>
            </a:r>
            <a:r>
              <a:rPr lang="el-GR" sz="2000" dirty="0" err="1"/>
              <a:t>Μαρκετινγκ</a:t>
            </a:r>
            <a:r>
              <a:rPr lang="el-GR" sz="2000" dirty="0"/>
              <a:t> </a:t>
            </a:r>
            <a:r>
              <a:rPr lang="en-US" sz="2000" dirty="0"/>
              <a:t>Management. In J. N. Sheth, &amp; R. S. Sisodia (Eds.), Does </a:t>
            </a:r>
            <a:r>
              <a:rPr lang="el-GR" sz="2000" dirty="0" err="1"/>
              <a:t>Μαρκετινγκ</a:t>
            </a:r>
            <a:r>
              <a:rPr lang="el-GR" sz="2000" dirty="0"/>
              <a:t> </a:t>
            </a:r>
            <a:r>
              <a:rPr lang="en-US" sz="2000" dirty="0"/>
              <a:t>Need Reform? Fresh Perspectives on the Future (pp. 300-305). 415. Anholt, S. (2000). Another One Bits the Grass: Making Sense of International Advertising. New York: John Wiley &amp; Sons. 416. Kotler, P. &amp; Armstrong, G. (2013). Principles of </a:t>
            </a:r>
            <a:r>
              <a:rPr lang="el-GR" sz="2000" dirty="0" err="1"/>
              <a:t>Μαρκετινγκ</a:t>
            </a:r>
            <a:r>
              <a:rPr lang="el-GR" sz="2000" dirty="0"/>
              <a:t>. 14</a:t>
            </a:r>
            <a:r>
              <a:rPr lang="en-US" sz="2000" dirty="0" err="1"/>
              <a:t>th</a:t>
            </a:r>
            <a:r>
              <a:rPr lang="en-US" sz="2000" dirty="0"/>
              <a:t> edition. Edinburgh Gate Harlow Essex, England. Pearson Education</a:t>
            </a:r>
            <a:endParaRPr lang="el-GR" sz="20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417.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Rerkrujipimol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J. and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Assenov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(2011).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Μαρκετινγκ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Strategies for Promoting Medical Tourism in Thailand. Journal of Tourism, Hospitality &amp; Culinary Arts Vol. 3 Issue 2, p. 95-105.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418. Yung-Sheng, Y. (2013): Key Success Factors in Medical Tourism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arketing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International Journal of Academic Research in Business and Social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Sciences, March 2013, Vol. 3, No. 3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6512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698690-AE68-5614-CF29-1A57122D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22</a:t>
            </a:r>
            <a:br>
              <a:rPr lang="el-GR" sz="3200" b="1"/>
            </a:br>
            <a:r>
              <a:rPr lang="el-GR" sz="3200" b="1"/>
              <a:t>βιβλιογραφία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127EF6-CDDC-DF8C-3CB2-B5990ED7F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419. http://www.pewinternet.org/2012/06/06/older-adults-and-internet-use/</a:t>
            </a:r>
          </a:p>
          <a:p>
            <a:r>
              <a:rPr lang="en-US" dirty="0"/>
              <a:t>420. Gupta, A., Tyagi, M. &amp; Sharma, D. (2013). Use of social media marketing in healthcare. Journal of Health Management, 15 (2), 293-302.</a:t>
            </a:r>
          </a:p>
          <a:p>
            <a:r>
              <a:rPr lang="en-US" dirty="0"/>
              <a:t>421. Griffiths, F.E., Lindenmeyer, A., Powell, J., Lowe, P., </a:t>
            </a:r>
            <a:r>
              <a:rPr lang="en-US" dirty="0" err="1"/>
              <a:t>Thorogoo</a:t>
            </a:r>
            <a:r>
              <a:rPr lang="en-US" dirty="0"/>
              <a:t>, M. (2006).</a:t>
            </a:r>
          </a:p>
          <a:p>
            <a:r>
              <a:rPr lang="en-US" dirty="0"/>
              <a:t>Why are health care interventions delivered over the internet? A review</a:t>
            </a:r>
          </a:p>
          <a:p>
            <a:r>
              <a:rPr lang="en-US" dirty="0"/>
              <a:t>of the published literature. Journal of Medical Internet Research, 8: 2, e10.</a:t>
            </a:r>
          </a:p>
          <a:p>
            <a:r>
              <a:rPr lang="en-US" dirty="0"/>
              <a:t>422. Dooley, J.A., Jones, S.C., Desmarais, K., (2009). Strategic Social Marketing in Canada: Ten Phases to Planning and Implementing Cancer Prevention and Cancer Screening Campaigns, Social Marketing Quarterly, 15</a:t>
            </a:r>
          </a:p>
          <a:p>
            <a:r>
              <a:rPr lang="en-US" dirty="0"/>
              <a:t>(3), 33-48.</a:t>
            </a:r>
          </a:p>
          <a:p>
            <a:r>
              <a:rPr lang="en-US" dirty="0"/>
              <a:t>423. </a:t>
            </a:r>
            <a:r>
              <a:rPr lang="el-GR" dirty="0"/>
              <a:t>Ινστιτούτο ΣΕΤΕ (2017). Ελληνικός Τουρισμός, Εξελίξεις – Προοπτικές.</a:t>
            </a:r>
          </a:p>
          <a:p>
            <a:r>
              <a:rPr lang="el-GR" dirty="0"/>
              <a:t>Τεύχος 3, Ιούλιος 2017. </a:t>
            </a:r>
            <a:r>
              <a:rPr lang="en-US" dirty="0"/>
              <a:t>https://sete.gr/media/7878/2017_pm_ellhnikos_</a:t>
            </a:r>
          </a:p>
          <a:p>
            <a:r>
              <a:rPr lang="en-US" dirty="0"/>
              <a:t>tourismos_3.pdf</a:t>
            </a:r>
          </a:p>
          <a:p>
            <a:r>
              <a:rPr lang="en-US" dirty="0"/>
              <a:t>424. Clemmer, J. (1990). The three rings of perceived value. Canadian</a:t>
            </a:r>
          </a:p>
          <a:p>
            <a:r>
              <a:rPr lang="en-US" dirty="0"/>
              <a:t>Manager, 15, p. 12-15.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348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BE2628-8498-B9FE-AED8-B99A884B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3</a:t>
            </a:r>
            <a:br>
              <a:rPr lang="el-GR" sz="3200" b="1" dirty="0"/>
            </a:br>
            <a:r>
              <a:rPr lang="el-GR" sz="3200" b="1" dirty="0"/>
              <a:t>επιτυχημένο μάρκετινγκ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740F12-0E64-9011-0228-C2EB976B4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Το επιτυχημένο μάρκετινγκ </a:t>
            </a:r>
            <a:r>
              <a:rPr lang="el-GR" dirty="0"/>
              <a:t>θα πρέπει σαφέστατα να συνδέεται με</a:t>
            </a:r>
          </a:p>
          <a:p>
            <a:pPr marL="0" indent="0">
              <a:buNone/>
            </a:pPr>
            <a:r>
              <a:rPr lang="el-GR" dirty="0"/>
              <a:t> συγκεκριμένες στρατηγικές και να βασίζεται σε ένα δομημένο</a:t>
            </a:r>
          </a:p>
          <a:p>
            <a:pPr marL="0" indent="0">
              <a:buNone/>
            </a:pPr>
            <a:r>
              <a:rPr lang="el-GR" dirty="0"/>
              <a:t> σχεδιασμό, όπου είναι ξεκάθαρος ο κοινός στόχος στο οποίο</a:t>
            </a:r>
          </a:p>
          <a:p>
            <a:pPr marL="0" indent="0">
              <a:buNone/>
            </a:pPr>
            <a:r>
              <a:rPr lang="el-GR" dirty="0"/>
              <a:t> απευθύνεται, τα κίνητρα και οι παράμετροι λήψης απόφασης που</a:t>
            </a:r>
          </a:p>
          <a:p>
            <a:pPr marL="0" indent="0">
              <a:buNone/>
            </a:pPr>
            <a:r>
              <a:rPr lang="el-GR" dirty="0"/>
              <a:t> συνδέονται με το συγκεκριμένο κοινό, καθώς και τα</a:t>
            </a:r>
          </a:p>
          <a:p>
            <a:pPr marL="0" indent="0">
              <a:buNone/>
            </a:pPr>
            <a:r>
              <a:rPr lang="el-GR" dirty="0"/>
              <a:t>  χρησιμοποιούμενα από αυτό εργαλεία και μέσα ενημέρωσης.</a:t>
            </a:r>
          </a:p>
        </p:txBody>
      </p:sp>
    </p:spTree>
    <p:extLst>
      <p:ext uri="{BB962C8B-B14F-4D97-AF65-F5344CB8AC3E}">
        <p14:creationId xmlns:p14="http://schemas.microsoft.com/office/powerpoint/2010/main" val="388597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E6EFB8-C5CD-8781-85C8-B1154F70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4</a:t>
            </a:r>
            <a:br>
              <a:rPr lang="el-GR" sz="3200" b="1" dirty="0"/>
            </a:br>
            <a:r>
              <a:rPr lang="el-GR" sz="3200" b="1" dirty="0"/>
              <a:t>Η δημιουργία αξίας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4BE788-641B-471E-382C-E7BB04CAC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Οι εταιρείες που δραστηριοποιούνται </a:t>
            </a:r>
            <a:r>
              <a:rPr lang="el-GR" dirty="0"/>
              <a:t>στον τουρισμό και δη με τα</a:t>
            </a:r>
          </a:p>
          <a:p>
            <a:pPr marL="0" indent="0">
              <a:buNone/>
            </a:pPr>
            <a:r>
              <a:rPr lang="el-GR" dirty="0"/>
              <a:t> άτομα τρίτης ηλικίας, θα πρέπει να δημιουργήσουν αξία για να</a:t>
            </a:r>
          </a:p>
          <a:p>
            <a:pPr marL="0" indent="0">
              <a:buNone/>
            </a:pPr>
            <a:r>
              <a:rPr lang="el-GR" dirty="0"/>
              <a:t> προσελκύσουν και να διατηρήσουν τους πελάτες τους. </a:t>
            </a:r>
          </a:p>
          <a:p>
            <a:pPr marL="0" indent="0">
              <a:buNone/>
            </a:pPr>
            <a:r>
              <a:rPr lang="el-GR" b="1" dirty="0"/>
              <a:t>Σκοπός τους είναι να προσφέρουν </a:t>
            </a:r>
            <a:r>
              <a:rPr lang="el-GR" dirty="0"/>
              <a:t>ανώτερη αξία στον συγκεκριμένο</a:t>
            </a:r>
          </a:p>
          <a:p>
            <a:pPr marL="0" indent="0">
              <a:buNone/>
            </a:pPr>
            <a:r>
              <a:rPr lang="el-GR" dirty="0"/>
              <a:t> πληθυσμό-στόχο. </a:t>
            </a:r>
          </a:p>
          <a:p>
            <a:pPr marL="0" indent="0">
              <a:buNone/>
            </a:pPr>
            <a:r>
              <a:rPr lang="el-GR" b="1" dirty="0"/>
              <a:t>Για αυτόν τον λόγο </a:t>
            </a:r>
            <a:r>
              <a:rPr lang="el-GR" dirty="0"/>
              <a:t>υλοποιούν ορισμένες ενέργειες μάρκετινγκ</a:t>
            </a:r>
          </a:p>
          <a:p>
            <a:pPr marL="0" indent="0">
              <a:buNone/>
            </a:pPr>
            <a:r>
              <a:rPr lang="el-GR" dirty="0"/>
              <a:t> προκειμένου να ανταποκριθούν και να υπερβούν τις ανάγκες και</a:t>
            </a:r>
          </a:p>
          <a:p>
            <a:pPr marL="0" indent="0">
              <a:buNone/>
            </a:pPr>
            <a:r>
              <a:rPr lang="el-GR" dirty="0"/>
              <a:t> προσδοκίες των πελατών τους, καλύτερα από ότι ο ανταγωνισμός.</a:t>
            </a:r>
          </a:p>
        </p:txBody>
      </p:sp>
    </p:spTree>
    <p:extLst>
      <p:ext uri="{BB962C8B-B14F-4D97-AF65-F5344CB8AC3E}">
        <p14:creationId xmlns:p14="http://schemas.microsoft.com/office/powerpoint/2010/main" val="296649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79A40F-9CAF-B876-3FDE-D28E4723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dirty="0"/>
              <a:t>5</a:t>
            </a:r>
            <a:br>
              <a:rPr lang="el-GR" sz="3200" dirty="0"/>
            </a:br>
            <a:r>
              <a:rPr lang="el-GR" sz="3200" b="1" dirty="0"/>
              <a:t>τα προγενέστερα χρόνια.</a:t>
            </a:r>
            <a:br>
              <a:rPr lang="el-GR" sz="3200" b="1" dirty="0"/>
            </a:br>
            <a:endParaRPr lang="el-GR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CBD66F-726C-AFCF-5118-864576349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Τα προηγούμενα χρόνια</a:t>
            </a:r>
            <a:r>
              <a:rPr lang="el-GR" dirty="0"/>
              <a:t>, οι ενέργειες μάρκετινγκ ήταν</a:t>
            </a:r>
          </a:p>
          <a:p>
            <a:pPr marL="0" indent="0">
              <a:buNone/>
            </a:pPr>
            <a:r>
              <a:rPr lang="el-GR" dirty="0"/>
              <a:t> προσανατολισμένες στο προϊόν ενώ σήμερα η φιλοσοφία του</a:t>
            </a:r>
          </a:p>
          <a:p>
            <a:pPr marL="0" indent="0">
              <a:buNone/>
            </a:pPr>
            <a:r>
              <a:rPr lang="el-GR" dirty="0"/>
              <a:t> μάρκετινγκ έχει επίκεντρο τον πελάτη. </a:t>
            </a:r>
          </a:p>
          <a:p>
            <a:pPr marL="0" indent="0">
              <a:buNone/>
            </a:pPr>
            <a:r>
              <a:rPr lang="el-GR" b="1" dirty="0"/>
              <a:t>Αυτό σημαίνει ότι οι εταιρείες </a:t>
            </a:r>
            <a:r>
              <a:rPr lang="el-GR" dirty="0"/>
              <a:t>δεν προσπαθούν να βρουν τους</a:t>
            </a:r>
          </a:p>
          <a:p>
            <a:pPr marL="0" indent="0">
              <a:buNone/>
            </a:pPr>
            <a:r>
              <a:rPr lang="el-GR" dirty="0"/>
              <a:t> σωστούς πελάτες για τα προϊόντα και τις υπηρεσίες που</a:t>
            </a:r>
          </a:p>
          <a:p>
            <a:pPr marL="0" indent="0">
              <a:buNone/>
            </a:pPr>
            <a:r>
              <a:rPr lang="el-GR" dirty="0"/>
              <a:t> παράγουν/παρέχουν, αλλά προσπαθούν να δημιουργήσουν και να</a:t>
            </a:r>
          </a:p>
          <a:p>
            <a:pPr marL="0" indent="0">
              <a:buNone/>
            </a:pPr>
            <a:r>
              <a:rPr lang="el-GR" dirty="0"/>
              <a:t> αναπτύξουν τα σωστά προϊόντα για τους πελάτες τους</a:t>
            </a:r>
          </a:p>
        </p:txBody>
      </p:sp>
    </p:spTree>
    <p:extLst>
      <p:ext uri="{BB962C8B-B14F-4D97-AF65-F5344CB8AC3E}">
        <p14:creationId xmlns:p14="http://schemas.microsoft.com/office/powerpoint/2010/main" val="27405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85D317-FFDB-1A55-CAB4-D2309B71A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6</a:t>
            </a:r>
            <a:br>
              <a:rPr lang="el-GR" sz="3200" b="1" dirty="0"/>
            </a:br>
            <a:r>
              <a:rPr lang="el-GR" sz="3200" b="1" dirty="0"/>
              <a:t>νέες επιχειρηματικές πρακτικές και ενέργειες μάρκετινγκ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12933E-1873-FB3A-989F-D3810A690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014522" cy="4945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Ωστόσο, μια σειρά από ραγδαίες αλλαγές </a:t>
            </a:r>
            <a:r>
              <a:rPr lang="el-GR" dirty="0"/>
              <a:t>που σημειώθηκαν την</a:t>
            </a:r>
          </a:p>
          <a:p>
            <a:pPr marL="0" indent="0">
              <a:buNone/>
            </a:pPr>
            <a:r>
              <a:rPr lang="el-GR" dirty="0"/>
              <a:t> τελευταία δεκαετία οδήγησαν στην ανάγκη νέων επιχειρηματικών</a:t>
            </a:r>
          </a:p>
          <a:p>
            <a:pPr marL="0" indent="0">
              <a:buNone/>
            </a:pPr>
            <a:r>
              <a:rPr lang="el-GR" dirty="0"/>
              <a:t> πρακτικών και ενεργειών μάρκετινγκ. </a:t>
            </a:r>
          </a:p>
          <a:p>
            <a:pPr marL="0" indent="0">
              <a:buNone/>
            </a:pPr>
            <a:r>
              <a:rPr lang="el-GR" b="1" dirty="0"/>
              <a:t>Οι εταιρείες πρέπει να προσαρμοστούν </a:t>
            </a:r>
            <a:r>
              <a:rPr lang="el-GR" dirty="0"/>
              <a:t>στο νέο επιχειρησιακό και</a:t>
            </a:r>
          </a:p>
          <a:p>
            <a:pPr marL="0" indent="0">
              <a:buNone/>
            </a:pPr>
            <a:r>
              <a:rPr lang="el-GR" dirty="0"/>
              <a:t> ανταγωνιστικό περιβάλλον με νέες ιδέες, στο πλαίσιο του ολιστικού μάρκετινγκ. </a:t>
            </a:r>
          </a:p>
          <a:p>
            <a:pPr marL="0" indent="0">
              <a:buNone/>
            </a:pPr>
            <a:r>
              <a:rPr lang="el-GR" b="1" dirty="0"/>
              <a:t>Η συγκεκριμένη έννοια </a:t>
            </a:r>
            <a:r>
              <a:rPr lang="el-GR" dirty="0"/>
              <a:t>του μάρκετινγκ βασίζεται στην ανάπτυξη, τον</a:t>
            </a:r>
          </a:p>
          <a:p>
            <a:pPr marL="0" indent="0">
              <a:buNone/>
            </a:pPr>
            <a:r>
              <a:rPr lang="el-GR" dirty="0"/>
              <a:t> σχεδιασμό και την υλοποίηση προγραμμάτων, διαδικασιών, δραστηριοτήτων</a:t>
            </a:r>
          </a:p>
          <a:p>
            <a:pPr marL="0" indent="0">
              <a:buNone/>
            </a:pPr>
            <a:r>
              <a:rPr lang="el-GR" dirty="0"/>
              <a:t> και ενεργειών μάρκετινγκ, προσδιορίζοντας με σαφήνεια το εύρος και τις</a:t>
            </a:r>
          </a:p>
          <a:p>
            <a:pPr marL="0" indent="0">
              <a:buNone/>
            </a:pPr>
            <a:r>
              <a:rPr lang="el-GR" dirty="0"/>
              <a:t> αλληλεξαρτήσεις τους.414,415</a:t>
            </a:r>
          </a:p>
        </p:txBody>
      </p:sp>
    </p:spTree>
    <p:extLst>
      <p:ext uri="{BB962C8B-B14F-4D97-AF65-F5344CB8AC3E}">
        <p14:creationId xmlns:p14="http://schemas.microsoft.com/office/powerpoint/2010/main" val="361471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4F4ACC-FB66-B611-3FF3-71B8F086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7</a:t>
            </a:r>
            <a:br>
              <a:rPr lang="el-GR" sz="3200" b="1" dirty="0"/>
            </a:br>
            <a:endParaRPr lang="el-GR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F87C9C-D232-FA0A-0A98-F20EF8574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424"/>
            <a:ext cx="10515600" cy="5775766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Ουσιαστικά, αυτή η προσέγγιση </a:t>
            </a:r>
            <a:r>
              <a:rPr lang="el-GR" dirty="0"/>
              <a:t>προσπαθεί να δείξει ότι το </a:t>
            </a:r>
            <a:r>
              <a:rPr lang="el-GR" dirty="0" err="1"/>
              <a:t>μάρκετινγ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αποτελείται από στοιχεία πολλών παραγόντων, καθώς και από την</a:t>
            </a:r>
          </a:p>
          <a:p>
            <a:pPr marL="0" indent="0">
              <a:buNone/>
            </a:pPr>
            <a:r>
              <a:rPr lang="el-GR" dirty="0"/>
              <a:t> μεταξύ τους αλληλεπίδραση, όπως φαίνεται στο διάγραμμα που</a:t>
            </a:r>
          </a:p>
          <a:p>
            <a:pPr marL="0" indent="0">
              <a:buNone/>
            </a:pPr>
            <a:r>
              <a:rPr lang="el-GR" dirty="0"/>
              <a:t> ακολουθεί (Σχήμα 11).</a:t>
            </a:r>
          </a:p>
          <a:p>
            <a:endParaRPr lang="el-GR" dirty="0"/>
          </a:p>
          <a:p>
            <a:r>
              <a:rPr lang="el-GR" dirty="0"/>
              <a:t>Πηγή: </a:t>
            </a:r>
            <a:r>
              <a:rPr lang="en-US" dirty="0"/>
              <a:t>Keller </a:t>
            </a:r>
            <a:r>
              <a:rPr lang="el-GR" dirty="0"/>
              <a:t>και </a:t>
            </a:r>
            <a:r>
              <a:rPr lang="en-US" dirty="0"/>
              <a:t>Kotler, 2006 </a:t>
            </a:r>
            <a:r>
              <a:rPr lang="el-GR" dirty="0"/>
              <a:t>Διαθέσιμο στο: </a:t>
            </a:r>
            <a:r>
              <a:rPr lang="en-US" dirty="0"/>
              <a:t>https://www.taylorfrancis.com/books/e/9781317472889/chapte rs/10.4324/9781315705118-48 </a:t>
            </a:r>
            <a:r>
              <a:rPr lang="el-GR" dirty="0"/>
              <a:t>Οι </a:t>
            </a:r>
            <a:r>
              <a:rPr lang="en-US" dirty="0"/>
              <a:t>Kotler </a:t>
            </a:r>
            <a:r>
              <a:rPr lang="el-GR" dirty="0"/>
              <a:t>και </a:t>
            </a:r>
            <a:r>
              <a:rPr lang="en-US" dirty="0"/>
              <a:t>Armstrong </a:t>
            </a:r>
            <a:r>
              <a:rPr lang="el-GR" dirty="0"/>
              <a:t>εισήγαγαν τα 7 </a:t>
            </a:r>
            <a:r>
              <a:rPr lang="en-US" dirty="0"/>
              <a:t>Ps </a:t>
            </a:r>
            <a:r>
              <a:rPr lang="el-GR" dirty="0"/>
              <a:t>του στρατηγικού μάρκετινγκ και τα οποία είναι: </a:t>
            </a:r>
            <a:r>
              <a:rPr lang="en-US" dirty="0"/>
              <a:t>Product (</a:t>
            </a:r>
            <a:r>
              <a:rPr lang="el-GR" dirty="0"/>
              <a:t>προϊόν), </a:t>
            </a:r>
            <a:r>
              <a:rPr lang="en-US" dirty="0"/>
              <a:t>Price (</a:t>
            </a:r>
            <a:r>
              <a:rPr lang="el-GR" dirty="0"/>
              <a:t>τιμή), </a:t>
            </a:r>
            <a:r>
              <a:rPr lang="en-US" dirty="0"/>
              <a:t>Place (</a:t>
            </a:r>
            <a:r>
              <a:rPr lang="el-GR" dirty="0"/>
              <a:t>θέση), </a:t>
            </a:r>
            <a:r>
              <a:rPr lang="en-US" dirty="0"/>
              <a:t>Promotion (</a:t>
            </a:r>
            <a:r>
              <a:rPr lang="el-GR" dirty="0"/>
              <a:t>προβολή), </a:t>
            </a:r>
            <a:r>
              <a:rPr lang="en-US" dirty="0"/>
              <a:t>People (</a:t>
            </a:r>
            <a:r>
              <a:rPr lang="el-GR" dirty="0"/>
              <a:t>ανθρώπινο δυναμικό), </a:t>
            </a:r>
            <a:r>
              <a:rPr lang="en-US" dirty="0"/>
              <a:t>Process (</a:t>
            </a:r>
            <a:r>
              <a:rPr lang="el-GR" dirty="0"/>
              <a:t>διαδικασία), </a:t>
            </a:r>
            <a:r>
              <a:rPr lang="en-US" dirty="0"/>
              <a:t>and Physical Evidence (</a:t>
            </a:r>
            <a:r>
              <a:rPr lang="el-GR" dirty="0"/>
              <a:t>Υλικές αποδείξεις).416</a:t>
            </a:r>
          </a:p>
        </p:txBody>
      </p:sp>
    </p:spTree>
    <p:extLst>
      <p:ext uri="{BB962C8B-B14F-4D97-AF65-F5344CB8AC3E}">
        <p14:creationId xmlns:p14="http://schemas.microsoft.com/office/powerpoint/2010/main" val="30873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49E05B-7CAE-E080-0123-FB5906E9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8</a:t>
            </a:r>
            <a:br>
              <a:rPr lang="el-GR" sz="3200" b="1" dirty="0"/>
            </a:br>
            <a:r>
              <a:rPr lang="el-GR" sz="3200" b="1" dirty="0"/>
              <a:t>σχέδιο 11</a:t>
            </a:r>
            <a:br>
              <a:rPr lang="el-GR" sz="3200" b="1" dirty="0"/>
            </a:br>
            <a:br>
              <a:rPr lang="el-GR" sz="3200" b="1" dirty="0"/>
            </a:br>
            <a:endParaRPr lang="el-GR" sz="3200" b="1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D7E04B6-4177-D628-FC81-578D1DE1E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09" y="862149"/>
            <a:ext cx="11743508" cy="62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1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A0D29A-4355-A248-231C-510CB8D7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9</a:t>
            </a:r>
            <a:br>
              <a:rPr lang="el-GR" sz="3200" b="1" dirty="0"/>
            </a:br>
            <a:r>
              <a:rPr lang="el-GR" sz="3200" b="1" dirty="0"/>
              <a:t>4.2. Αρχές Μάρκετινγκ Για Την</a:t>
            </a:r>
            <a:br>
              <a:rPr lang="el-GR" sz="3200" b="1" dirty="0"/>
            </a:br>
            <a:r>
              <a:rPr lang="el-GR" sz="3200" b="1" dirty="0"/>
              <a:t>Προώθηση Τουριστικών Προϊόντων Και Υπηρεσιών Υγείας Προς Τα Άτομα Τρίτης Ηλικίας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281654-D1A0-8937-024C-3E8491EA2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5" y="1825624"/>
            <a:ext cx="11748303" cy="5032375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υπάρχει πάντα ο κίνδυνος </a:t>
            </a:r>
            <a:r>
              <a:rPr lang="el-GR" dirty="0"/>
              <a:t>να καταστεί αναποτελεσματική στην περίπτωση</a:t>
            </a:r>
          </a:p>
          <a:p>
            <a:pPr marL="0" indent="0">
              <a:buNone/>
            </a:pPr>
            <a:r>
              <a:rPr lang="el-GR" dirty="0"/>
              <a:t> που δεν ληφθούν εξαρχής υπόψη τα ειδικά χαρακτηριστικά του</a:t>
            </a:r>
          </a:p>
          <a:p>
            <a:pPr marL="0" indent="0">
              <a:buNone/>
            </a:pPr>
            <a:r>
              <a:rPr lang="el-GR" dirty="0"/>
              <a:t> συγκεκριμένου κοινού, τα κίνητρα, τα ενδιαφέροντά του για την ουσιαστική</a:t>
            </a:r>
          </a:p>
          <a:p>
            <a:pPr marL="0" indent="0">
              <a:buNone/>
            </a:pPr>
            <a:r>
              <a:rPr lang="el-GR" dirty="0"/>
              <a:t> εμπλοκή τους στο μήνυμα της καμπάνιας/διαφήμισης. </a:t>
            </a:r>
          </a:p>
          <a:p>
            <a:pPr marL="0" indent="0">
              <a:buNone/>
            </a:pPr>
            <a:r>
              <a:rPr lang="el-GR" b="1" dirty="0"/>
              <a:t>Υπάρχει σημαντική διαφοροποίηση</a:t>
            </a:r>
            <a:r>
              <a:rPr lang="el-GR" dirty="0"/>
              <a:t> του συγκεκριμένου κοινού από</a:t>
            </a:r>
          </a:p>
          <a:p>
            <a:pPr marL="0" indent="0">
              <a:buNone/>
            </a:pPr>
            <a:r>
              <a:rPr lang="el-GR" dirty="0"/>
              <a:t> αντίστοιχα προηγούμενων εποχών μιας και τα στερεότυπα που συνδέονται</a:t>
            </a:r>
          </a:p>
          <a:p>
            <a:pPr marL="0" indent="0">
              <a:buNone/>
            </a:pPr>
            <a:r>
              <a:rPr lang="el-GR" dirty="0"/>
              <a:t> με αυτό έχουν αλλάξει σημαντικά.</a:t>
            </a:r>
          </a:p>
        </p:txBody>
      </p:sp>
    </p:spTree>
    <p:extLst>
      <p:ext uri="{BB962C8B-B14F-4D97-AF65-F5344CB8AC3E}">
        <p14:creationId xmlns:p14="http://schemas.microsoft.com/office/powerpoint/2010/main" val="120457691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1978</Words>
  <Application>Microsoft Office PowerPoint</Application>
  <PresentationFormat>Ευρεία οθόνη</PresentationFormat>
  <Paragraphs>185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Θέμα του Office</vt:lpstr>
      <vt:lpstr>Θεματικός τουρισμός – τουρισμός υγείας διάλεξη 8-4-24 Μάρκετινγκ Τουρισμού Τρίτης Ηλικίας Και Τουρισμού Υγείας</vt:lpstr>
      <vt:lpstr>2 4.1. Η Σύγχρονη Έννοια Του Μάρκετινγκ</vt:lpstr>
      <vt:lpstr>3 επιτυχημένο μάρκετινγκ </vt:lpstr>
      <vt:lpstr>4 Η δημιουργία αξίας </vt:lpstr>
      <vt:lpstr>5 τα προγενέστερα χρόνια. </vt:lpstr>
      <vt:lpstr>6 νέες επιχειρηματικές πρακτικές και ενέργειες μάρκετινγκ</vt:lpstr>
      <vt:lpstr>7 </vt:lpstr>
      <vt:lpstr>8 σχέδιο 11  </vt:lpstr>
      <vt:lpstr>9 4.2. Αρχές Μάρκετινγκ Για Την Προώθηση Τουριστικών Προϊόντων Και Υπηρεσιών Υγείας Προς Τα Άτομα Τρίτης Ηλικίας</vt:lpstr>
      <vt:lpstr>10 η προσέγγιση του ειδικού κοινού με:</vt:lpstr>
      <vt:lpstr>11 η χρήση του διαδικτύου </vt:lpstr>
      <vt:lpstr>12 μια νέα πραγματικότητα</vt:lpstr>
      <vt:lpstr>13 ο τρόπος προσέγγισής τους </vt:lpstr>
      <vt:lpstr>14 Η προσβασιμότητα της πληροφορίας</vt:lpstr>
      <vt:lpstr>15 η σχετική δυσχέρεια </vt:lpstr>
      <vt:lpstr>16 Η παροχή πληροφόρησης</vt:lpstr>
      <vt:lpstr>17 ισχυρά εργαλεία μάρκετινγκ</vt:lpstr>
      <vt:lpstr>18 Ο Σημαντικός ρόλος των  μέσων κοινωνικής δικτύωσης.</vt:lpstr>
      <vt:lpstr>19 ο ρόλος της ανάρτησης στα μέσα κοινωνικής δικτύωσης  </vt:lpstr>
      <vt:lpstr>20 συμπέρασμα </vt:lpstr>
      <vt:lpstr>21 βιβλιογραφία 1 </vt:lpstr>
      <vt:lpstr>22 βιβλιογραφία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EFTHYMIOS PAPPAS</dc:creator>
  <cp:lastModifiedBy>EFTHYMIOS PAPPAS</cp:lastModifiedBy>
  <cp:revision>32</cp:revision>
  <dcterms:created xsi:type="dcterms:W3CDTF">2025-04-03T12:46:36Z</dcterms:created>
  <dcterms:modified xsi:type="dcterms:W3CDTF">2025-04-08T06:01:59Z</dcterms:modified>
</cp:coreProperties>
</file>