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21"/>
    <p:restoredTop sz="94462"/>
  </p:normalViewPr>
  <p:slideViewPr>
    <p:cSldViewPr snapToGrid="0" snapToObjects="1">
      <p:cViewPr varScale="1">
        <p:scale>
          <a:sx n="103" d="100"/>
          <a:sy n="103" d="100"/>
        </p:scale>
        <p:origin x="66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4CE019-CF82-5D4A-80FE-497F17FBDBB2}" type="datetimeFigureOut">
              <a:rPr lang="el-GR" smtClean="0"/>
              <a:t>13/4/21</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6B15DC-F0AF-9846-B947-7F8D55868DEE}" type="slidenum">
              <a:rPr lang="el-GR" smtClean="0"/>
              <a:t>‹#›</a:t>
            </a:fld>
            <a:endParaRPr lang="el-GR"/>
          </a:p>
        </p:txBody>
      </p:sp>
    </p:spTree>
    <p:extLst>
      <p:ext uri="{BB962C8B-B14F-4D97-AF65-F5344CB8AC3E}">
        <p14:creationId xmlns:p14="http://schemas.microsoft.com/office/powerpoint/2010/main" val="2160876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66B15DC-F0AF-9846-B947-7F8D55868DEE}" type="slidenum">
              <a:rPr lang="el-GR" smtClean="0"/>
              <a:t>4</a:t>
            </a:fld>
            <a:endParaRPr lang="el-GR"/>
          </a:p>
        </p:txBody>
      </p:sp>
    </p:spTree>
    <p:extLst>
      <p:ext uri="{BB962C8B-B14F-4D97-AF65-F5344CB8AC3E}">
        <p14:creationId xmlns:p14="http://schemas.microsoft.com/office/powerpoint/2010/main" val="4015829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7" name="Date Placeholder 6"/>
          <p:cNvSpPr>
            <a:spLocks noGrp="1"/>
          </p:cNvSpPr>
          <p:nvPr>
            <p:ph type="dt" sz="half" idx="10"/>
          </p:nvPr>
        </p:nvSpPr>
        <p:spPr/>
        <p:txBody>
          <a:bodyPr/>
          <a:lstStyle/>
          <a:p>
            <a:fld id="{D3D1780E-D383-944E-8AF2-96C0744D8813}" type="datetimeFigureOut">
              <a:rPr lang="el-GR" smtClean="0"/>
              <a:t>13/4/21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4F086BD-1312-F942-BF1B-4BBDA19B212A}" type="slidenum">
              <a:rPr lang="el-GR" smtClean="0"/>
              <a:t>‹#›</a:t>
            </a:fld>
            <a:endParaRPr lang="el-GR"/>
          </a:p>
        </p:txBody>
      </p:sp>
    </p:spTree>
    <p:extLst>
      <p:ext uri="{BB962C8B-B14F-4D97-AF65-F5344CB8AC3E}">
        <p14:creationId xmlns:p14="http://schemas.microsoft.com/office/powerpoint/2010/main" val="163161474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3D1780E-D383-944E-8AF2-96C0744D8813}" type="datetimeFigureOut">
              <a:rPr lang="el-GR" smtClean="0"/>
              <a:t>13/4/21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4F086BD-1312-F942-BF1B-4BBDA19B212A}" type="slidenum">
              <a:rPr lang="el-GR" smtClean="0"/>
              <a:t>‹#›</a:t>
            </a:fld>
            <a:endParaRPr lang="el-GR"/>
          </a:p>
        </p:txBody>
      </p:sp>
    </p:spTree>
    <p:extLst>
      <p:ext uri="{BB962C8B-B14F-4D97-AF65-F5344CB8AC3E}">
        <p14:creationId xmlns:p14="http://schemas.microsoft.com/office/powerpoint/2010/main" val="3796390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3D1780E-D383-944E-8AF2-96C0744D8813}" type="datetimeFigureOut">
              <a:rPr lang="el-GR" smtClean="0"/>
              <a:t>13/4/21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4F086BD-1312-F942-BF1B-4BBDA19B212A}" type="slidenum">
              <a:rPr lang="el-GR" smtClean="0"/>
              <a:t>‹#›</a:t>
            </a:fld>
            <a:endParaRPr lang="el-GR"/>
          </a:p>
        </p:txBody>
      </p:sp>
    </p:spTree>
    <p:extLst>
      <p:ext uri="{BB962C8B-B14F-4D97-AF65-F5344CB8AC3E}">
        <p14:creationId xmlns:p14="http://schemas.microsoft.com/office/powerpoint/2010/main" val="3471335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D3D1780E-D383-944E-8AF2-96C0744D8813}" type="datetimeFigureOut">
              <a:rPr lang="el-GR" smtClean="0"/>
              <a:t>13/4/21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4F086BD-1312-F942-BF1B-4BBDA19B212A}" type="slidenum">
              <a:rPr lang="el-GR" smtClean="0"/>
              <a:t>‹#›</a:t>
            </a:fld>
            <a:endParaRPr lang="el-GR"/>
          </a:p>
        </p:txBody>
      </p:sp>
    </p:spTree>
    <p:extLst>
      <p:ext uri="{BB962C8B-B14F-4D97-AF65-F5344CB8AC3E}">
        <p14:creationId xmlns:p14="http://schemas.microsoft.com/office/powerpoint/2010/main" val="692612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7" name="Date Placeholder 6"/>
          <p:cNvSpPr>
            <a:spLocks noGrp="1"/>
          </p:cNvSpPr>
          <p:nvPr>
            <p:ph type="dt" sz="half" idx="10"/>
          </p:nvPr>
        </p:nvSpPr>
        <p:spPr/>
        <p:txBody>
          <a:bodyPr/>
          <a:lstStyle/>
          <a:p>
            <a:fld id="{D3D1780E-D383-944E-8AF2-96C0744D8813}" type="datetimeFigureOut">
              <a:rPr lang="el-GR" smtClean="0"/>
              <a:t>13/4/21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4F086BD-1312-F942-BF1B-4BBDA19B212A}" type="slidenum">
              <a:rPr lang="el-GR" smtClean="0"/>
              <a:t>‹#›</a:t>
            </a:fld>
            <a:endParaRPr lang="el-GR"/>
          </a:p>
        </p:txBody>
      </p:sp>
    </p:spTree>
    <p:extLst>
      <p:ext uri="{BB962C8B-B14F-4D97-AF65-F5344CB8AC3E}">
        <p14:creationId xmlns:p14="http://schemas.microsoft.com/office/powerpoint/2010/main" val="93406653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8" name="Date Placeholder 7"/>
          <p:cNvSpPr>
            <a:spLocks noGrp="1"/>
          </p:cNvSpPr>
          <p:nvPr>
            <p:ph type="dt" sz="half" idx="10"/>
          </p:nvPr>
        </p:nvSpPr>
        <p:spPr/>
        <p:txBody>
          <a:bodyPr/>
          <a:lstStyle/>
          <a:p>
            <a:fld id="{D3D1780E-D383-944E-8AF2-96C0744D8813}" type="datetimeFigureOut">
              <a:rPr lang="el-GR" smtClean="0"/>
              <a:t>13/4/21</a:t>
            </a:fld>
            <a:endParaRPr lang="el-GR"/>
          </a:p>
        </p:txBody>
      </p:sp>
      <p:sp>
        <p:nvSpPr>
          <p:cNvPr id="9" name="Footer Placeholder 8"/>
          <p:cNvSpPr>
            <a:spLocks noGrp="1"/>
          </p:cNvSpPr>
          <p:nvPr>
            <p:ph type="ftr" sz="quarter" idx="11"/>
          </p:nvPr>
        </p:nvSpPr>
        <p:spPr/>
        <p:txBody>
          <a:bodyPr/>
          <a:lstStyle/>
          <a:p>
            <a:endParaRPr lang="el-GR"/>
          </a:p>
        </p:txBody>
      </p:sp>
      <p:sp>
        <p:nvSpPr>
          <p:cNvPr id="10" name="Slide Number Placeholder 9"/>
          <p:cNvSpPr>
            <a:spLocks noGrp="1"/>
          </p:cNvSpPr>
          <p:nvPr>
            <p:ph type="sldNum" sz="quarter" idx="12"/>
          </p:nvPr>
        </p:nvSpPr>
        <p:spPr/>
        <p:txBody>
          <a:bodyPr/>
          <a:lstStyle/>
          <a:p>
            <a:fld id="{24F086BD-1312-F942-BF1B-4BBDA19B212A}" type="slidenum">
              <a:rPr lang="el-GR" smtClean="0"/>
              <a:t>‹#›</a:t>
            </a:fld>
            <a:endParaRPr lang="el-GR"/>
          </a:p>
        </p:txBody>
      </p:sp>
    </p:spTree>
    <p:extLst>
      <p:ext uri="{BB962C8B-B14F-4D97-AF65-F5344CB8AC3E}">
        <p14:creationId xmlns:p14="http://schemas.microsoft.com/office/powerpoint/2010/main" val="3313328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583436" y="3143250"/>
            <a:ext cx="4270248" cy="2596776"/>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7" name="Date Placeholder 6"/>
          <p:cNvSpPr>
            <a:spLocks noGrp="1"/>
          </p:cNvSpPr>
          <p:nvPr>
            <p:ph type="dt" sz="half" idx="10"/>
          </p:nvPr>
        </p:nvSpPr>
        <p:spPr/>
        <p:txBody>
          <a:bodyPr/>
          <a:lstStyle/>
          <a:p>
            <a:fld id="{D3D1780E-D383-944E-8AF2-96C0744D8813}" type="datetimeFigureOut">
              <a:rPr lang="el-GR" smtClean="0"/>
              <a:t>13/4/21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4F086BD-1312-F942-BF1B-4BBDA19B212A}" type="slidenum">
              <a:rPr lang="el-GR" smtClean="0"/>
              <a:t>‹#›</a:t>
            </a:fld>
            <a:endParaRPr lang="el-GR"/>
          </a:p>
        </p:txBody>
      </p:sp>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Tree>
    <p:extLst>
      <p:ext uri="{BB962C8B-B14F-4D97-AF65-F5344CB8AC3E}">
        <p14:creationId xmlns:p14="http://schemas.microsoft.com/office/powerpoint/2010/main" val="511328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D3D1780E-D383-944E-8AF2-96C0744D8813}" type="datetimeFigureOut">
              <a:rPr lang="el-GR" smtClean="0"/>
              <a:t>13/4/21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4F086BD-1312-F942-BF1B-4BBDA19B212A}" type="slidenum">
              <a:rPr lang="el-GR" smtClean="0"/>
              <a:t>‹#›</a:t>
            </a:fld>
            <a:endParaRPr lang="el-GR"/>
          </a:p>
        </p:txBody>
      </p:sp>
    </p:spTree>
    <p:extLst>
      <p:ext uri="{BB962C8B-B14F-4D97-AF65-F5344CB8AC3E}">
        <p14:creationId xmlns:p14="http://schemas.microsoft.com/office/powerpoint/2010/main" val="1177471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D1780E-D383-944E-8AF2-96C0744D8813}" type="datetimeFigureOut">
              <a:rPr lang="el-GR" smtClean="0"/>
              <a:t>13/4/21</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24F086BD-1312-F942-BF1B-4BBDA19B212A}" type="slidenum">
              <a:rPr lang="el-GR" smtClean="0"/>
              <a:t>‹#›</a:t>
            </a:fld>
            <a:endParaRPr lang="el-GR"/>
          </a:p>
        </p:txBody>
      </p:sp>
    </p:spTree>
    <p:extLst>
      <p:ext uri="{BB962C8B-B14F-4D97-AF65-F5344CB8AC3E}">
        <p14:creationId xmlns:p14="http://schemas.microsoft.com/office/powerpoint/2010/main" val="3335524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9" name="Date Placeholder 8"/>
          <p:cNvSpPr>
            <a:spLocks noGrp="1"/>
          </p:cNvSpPr>
          <p:nvPr>
            <p:ph type="dt" sz="half" idx="10"/>
          </p:nvPr>
        </p:nvSpPr>
        <p:spPr/>
        <p:txBody>
          <a:bodyPr/>
          <a:lstStyle/>
          <a:p>
            <a:fld id="{D3D1780E-D383-944E-8AF2-96C0744D8813}" type="datetimeFigureOut">
              <a:rPr lang="el-GR" smtClean="0"/>
              <a:t>13/4/21</a:t>
            </a:fld>
            <a:endParaRPr lang="el-G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l-GR"/>
          </a:p>
        </p:txBody>
      </p:sp>
      <p:sp>
        <p:nvSpPr>
          <p:cNvPr id="11" name="Slide Number Placeholder 10"/>
          <p:cNvSpPr>
            <a:spLocks noGrp="1"/>
          </p:cNvSpPr>
          <p:nvPr>
            <p:ph type="sldNum" sz="quarter" idx="12"/>
          </p:nvPr>
        </p:nvSpPr>
        <p:spPr/>
        <p:txBody>
          <a:bodyPr/>
          <a:lstStyle/>
          <a:p>
            <a:fld id="{24F086BD-1312-F942-BF1B-4BBDA19B212A}" type="slidenum">
              <a:rPr lang="el-GR" smtClean="0"/>
              <a:t>‹#›</a:t>
            </a:fld>
            <a:endParaRPr lang="el-GR"/>
          </a:p>
        </p:txBody>
      </p:sp>
    </p:spTree>
    <p:extLst>
      <p:ext uri="{BB962C8B-B14F-4D97-AF65-F5344CB8AC3E}">
        <p14:creationId xmlns:p14="http://schemas.microsoft.com/office/powerpoint/2010/main" val="3362630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D3D1780E-D383-944E-8AF2-96C0744D8813}" type="datetimeFigureOut">
              <a:rPr lang="el-GR" smtClean="0"/>
              <a:t>13/4/21</a:t>
            </a:fld>
            <a:endParaRPr lang="el-G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l-GR"/>
          </a:p>
        </p:txBody>
      </p:sp>
      <p:sp>
        <p:nvSpPr>
          <p:cNvPr id="10" name="Slide Number Placeholder 9"/>
          <p:cNvSpPr>
            <a:spLocks noGrp="1"/>
          </p:cNvSpPr>
          <p:nvPr>
            <p:ph type="sldNum" sz="quarter" idx="12"/>
          </p:nvPr>
        </p:nvSpPr>
        <p:spPr/>
        <p:txBody>
          <a:bodyPr/>
          <a:lstStyle/>
          <a:p>
            <a:fld id="{24F086BD-1312-F942-BF1B-4BBDA19B212A}" type="slidenum">
              <a:rPr lang="el-GR" smtClean="0"/>
              <a:t>‹#›</a:t>
            </a:fld>
            <a:endParaRPr lang="el-GR"/>
          </a:p>
        </p:txBody>
      </p:sp>
    </p:spTree>
    <p:extLst>
      <p:ext uri="{BB962C8B-B14F-4D97-AF65-F5344CB8AC3E}">
        <p14:creationId xmlns:p14="http://schemas.microsoft.com/office/powerpoint/2010/main" val="1455428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D3D1780E-D383-944E-8AF2-96C0744D8813}" type="datetimeFigureOut">
              <a:rPr lang="el-GR" smtClean="0"/>
              <a:t>13/4/21</a:t>
            </a:fld>
            <a:endParaRPr lang="el-G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l-G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24F086BD-1312-F942-BF1B-4BBDA19B212A}" type="slidenum">
              <a:rPr lang="el-GR" smtClean="0"/>
              <a:t>‹#›</a:t>
            </a:fld>
            <a:endParaRPr lang="el-GR"/>
          </a:p>
        </p:txBody>
      </p:sp>
    </p:spTree>
    <p:extLst>
      <p:ext uri="{BB962C8B-B14F-4D97-AF65-F5344CB8AC3E}">
        <p14:creationId xmlns:p14="http://schemas.microsoft.com/office/powerpoint/2010/main" val="28270548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pic>
        <p:nvPicPr>
          <p:cNvPr id="5" name="Εικόνα 4">
            <a:extLst>
              <a:ext uri="{FF2B5EF4-FFF2-40B4-BE49-F238E27FC236}">
                <a16:creationId xmlns:a16="http://schemas.microsoft.com/office/drawing/2014/main" id="{18050E02-0D43-A94B-A0D8-9E7B0E5C7886}"/>
              </a:ext>
            </a:extLst>
          </p:cNvPr>
          <p:cNvPicPr>
            <a:picLocks noChangeAspect="1"/>
          </p:cNvPicPr>
          <p:nvPr/>
        </p:nvPicPr>
        <p:blipFill rotWithShape="1">
          <a:blip r:embed="rId2"/>
          <a:srcRect l="18079" r="15327" b="-2"/>
          <a:stretch/>
        </p:blipFill>
        <p:spPr>
          <a:xfrm>
            <a:off x="20" y="-7629"/>
            <a:ext cx="6095979" cy="6865629"/>
          </a:xfrm>
          <a:prstGeom prst="rect">
            <a:avLst/>
          </a:prstGeom>
        </p:spPr>
      </p:pic>
      <p:pic>
        <p:nvPicPr>
          <p:cNvPr id="7" name="Εικόνα 6" descr="Εικόνα που περιέχει κείμενο&#10;&#10;Περιγραφή που δημιουργήθηκε αυτόματα">
            <a:extLst>
              <a:ext uri="{FF2B5EF4-FFF2-40B4-BE49-F238E27FC236}">
                <a16:creationId xmlns:a16="http://schemas.microsoft.com/office/drawing/2014/main" id="{516D6AC1-0DC1-6F4E-89B5-13E574F7209F}"/>
              </a:ext>
            </a:extLst>
          </p:cNvPr>
          <p:cNvPicPr>
            <a:picLocks noChangeAspect="1"/>
          </p:cNvPicPr>
          <p:nvPr/>
        </p:nvPicPr>
        <p:blipFill rotWithShape="1">
          <a:blip r:embed="rId3"/>
          <a:srcRect t="12582" b="17387"/>
          <a:stretch/>
        </p:blipFill>
        <p:spPr>
          <a:xfrm>
            <a:off x="6095999" y="10"/>
            <a:ext cx="6096001" cy="6857990"/>
          </a:xfrm>
          <a:prstGeom prst="rect">
            <a:avLst/>
          </a:prstGeom>
        </p:spPr>
      </p:pic>
      <p:sp>
        <p:nvSpPr>
          <p:cNvPr id="3" name="Υπότιτλος 2">
            <a:extLst>
              <a:ext uri="{FF2B5EF4-FFF2-40B4-BE49-F238E27FC236}">
                <a16:creationId xmlns:a16="http://schemas.microsoft.com/office/drawing/2014/main" id="{5598F7AB-B297-8047-BF14-36F79D4988B7}"/>
              </a:ext>
            </a:extLst>
          </p:cNvPr>
          <p:cNvSpPr>
            <a:spLocks noGrp="1"/>
          </p:cNvSpPr>
          <p:nvPr>
            <p:ph type="subTitle" idx="1"/>
          </p:nvPr>
        </p:nvSpPr>
        <p:spPr>
          <a:xfrm>
            <a:off x="2695194" y="4352544"/>
            <a:ext cx="6801612" cy="1239894"/>
          </a:xfrm>
        </p:spPr>
        <p:txBody>
          <a:bodyPr>
            <a:normAutofit/>
          </a:bodyPr>
          <a:lstStyle/>
          <a:p>
            <a:pPr>
              <a:lnSpc>
                <a:spcPct val="90000"/>
              </a:lnSpc>
            </a:pPr>
            <a:r>
              <a:rPr lang="en-US" sz="1600" dirty="0">
                <a:solidFill>
                  <a:srgbClr val="FF0000"/>
                </a:solidFill>
              </a:rPr>
              <a:t>E</a:t>
            </a:r>
            <a:r>
              <a:rPr lang="el-GR" sz="1600" dirty="0" err="1">
                <a:solidFill>
                  <a:srgbClr val="FF0000"/>
                </a:solidFill>
              </a:rPr>
              <a:t>φηύρε</a:t>
            </a:r>
            <a:r>
              <a:rPr lang="el-GR" sz="1600" dirty="0">
                <a:solidFill>
                  <a:srgbClr val="FF0000"/>
                </a:solidFill>
              </a:rPr>
              <a:t> τη </a:t>
            </a:r>
            <a:r>
              <a:rPr lang="el-GR" sz="1600" dirty="0" err="1">
                <a:solidFill>
                  <a:srgbClr val="FF0000"/>
                </a:solidFill>
              </a:rPr>
              <a:t>Φιλοσοφ</a:t>
            </a:r>
            <a:r>
              <a:rPr lang="en-US" sz="1600" dirty="0" err="1">
                <a:solidFill>
                  <a:srgbClr val="FF0000"/>
                </a:solidFill>
              </a:rPr>
              <a:t>ί</a:t>
            </a:r>
            <a:r>
              <a:rPr lang="el-GR" sz="1600" dirty="0">
                <a:solidFill>
                  <a:srgbClr val="FF0000"/>
                </a:solidFill>
              </a:rPr>
              <a:t>α της Ιστορίας και επηρέασε ένα εύρος στοχαστών: Τους </a:t>
            </a:r>
            <a:r>
              <a:rPr lang="en-US" sz="1600" dirty="0">
                <a:solidFill>
                  <a:srgbClr val="FF0000"/>
                </a:solidFill>
              </a:rPr>
              <a:t>Hegel, Marx, Croce </a:t>
            </a:r>
            <a:r>
              <a:rPr lang="el-GR" sz="1600" dirty="0">
                <a:solidFill>
                  <a:srgbClr val="FF0000"/>
                </a:solidFill>
              </a:rPr>
              <a:t>που το 1913 συνέγραψε μονογραφία με τον τίτλο, </a:t>
            </a:r>
            <a:r>
              <a:rPr lang="en-US" sz="1600" i="1" dirty="0">
                <a:solidFill>
                  <a:srgbClr val="FF0000"/>
                </a:solidFill>
              </a:rPr>
              <a:t>The Philosophy of </a:t>
            </a:r>
            <a:r>
              <a:rPr lang="en-US" sz="1600" i="1" dirty="0" err="1">
                <a:solidFill>
                  <a:srgbClr val="FF0000"/>
                </a:solidFill>
              </a:rPr>
              <a:t>Vico</a:t>
            </a:r>
            <a:r>
              <a:rPr lang="en-US" sz="1600" i="1" dirty="0">
                <a:solidFill>
                  <a:srgbClr val="FF0000"/>
                </a:solidFill>
              </a:rPr>
              <a:t> </a:t>
            </a:r>
            <a:r>
              <a:rPr lang="el-GR" sz="1600" dirty="0">
                <a:solidFill>
                  <a:srgbClr val="FF0000"/>
                </a:solidFill>
              </a:rPr>
              <a:t>αλλά και τον </a:t>
            </a:r>
            <a:r>
              <a:rPr lang="en-US" sz="1600" dirty="0">
                <a:solidFill>
                  <a:srgbClr val="FF0000"/>
                </a:solidFill>
              </a:rPr>
              <a:t>Max Horkheimer </a:t>
            </a:r>
            <a:r>
              <a:rPr lang="el-GR" sz="1600" dirty="0">
                <a:solidFill>
                  <a:srgbClr val="FF0000"/>
                </a:solidFill>
              </a:rPr>
              <a:t>που αφιερώνει στον </a:t>
            </a:r>
            <a:r>
              <a:rPr lang="en-US" sz="1600" dirty="0" err="1">
                <a:solidFill>
                  <a:srgbClr val="FF0000"/>
                </a:solidFill>
              </a:rPr>
              <a:t>Vico</a:t>
            </a:r>
            <a:r>
              <a:rPr lang="en-US" sz="1600" dirty="0">
                <a:solidFill>
                  <a:srgbClr val="FF0000"/>
                </a:solidFill>
              </a:rPr>
              <a:t> </a:t>
            </a:r>
            <a:r>
              <a:rPr lang="en-US" sz="1600" dirty="0" err="1">
                <a:solidFill>
                  <a:srgbClr val="FF0000"/>
                </a:solidFill>
              </a:rPr>
              <a:t>έ</a:t>
            </a:r>
            <a:r>
              <a:rPr lang="el-GR" sz="1600" dirty="0">
                <a:solidFill>
                  <a:srgbClr val="FF0000"/>
                </a:solidFill>
              </a:rPr>
              <a:t>να μικρό κεφάλαιο στο δοκίμιό του </a:t>
            </a:r>
            <a:r>
              <a:rPr lang="el-GR" sz="1600" i="1" dirty="0">
                <a:solidFill>
                  <a:srgbClr val="FF0000"/>
                </a:solidFill>
              </a:rPr>
              <a:t>Οι Απαρχές της Αστικής Φιλοσοφίας της Ιστορίας</a:t>
            </a:r>
          </a:p>
        </p:txBody>
      </p:sp>
    </p:spTree>
    <p:extLst>
      <p:ext uri="{BB962C8B-B14F-4D97-AF65-F5344CB8AC3E}">
        <p14:creationId xmlns:p14="http://schemas.microsoft.com/office/powerpoint/2010/main" val="591648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13CFF45F-1F64-4D41-8E82-E11527184253}"/>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vert="horz" lIns="274320" tIns="182880" rIns="274320" bIns="182880" rtlCol="0" anchorCtr="1">
            <a:normAutofit/>
          </a:bodyPr>
          <a:lstStyle/>
          <a:p>
            <a:r>
              <a:rPr lang="en-US" sz="3000" kern="1200" cap="all" spc="200" baseline="0">
                <a:solidFill>
                  <a:srgbClr val="FFFFFF"/>
                </a:solidFill>
                <a:latin typeface="+mj-lt"/>
                <a:ea typeface="+mj-ea"/>
                <a:cs typeface="+mj-cs"/>
              </a:rPr>
              <a:t>ΕΚΔΟΤΙΚΗ ΙΣΤΟΡΙΑ</a:t>
            </a:r>
          </a:p>
        </p:txBody>
      </p:sp>
      <p:sp>
        <p:nvSpPr>
          <p:cNvPr id="3" name="Θέση περιεχομένου 2">
            <a:extLst>
              <a:ext uri="{FF2B5EF4-FFF2-40B4-BE49-F238E27FC236}">
                <a16:creationId xmlns:a16="http://schemas.microsoft.com/office/drawing/2014/main" id="{0B33A4D6-5E41-1842-9249-8D2DC12B710C}"/>
              </a:ext>
            </a:extLst>
          </p:cNvPr>
          <p:cNvSpPr>
            <a:spLocks noGrp="1"/>
          </p:cNvSpPr>
          <p:nvPr>
            <p:ph idx="1"/>
          </p:nvPr>
        </p:nvSpPr>
        <p:spPr>
          <a:xfrm>
            <a:off x="5591695" y="1402080"/>
            <a:ext cx="5320696" cy="4053840"/>
          </a:xfrm>
        </p:spPr>
        <p:txBody>
          <a:bodyPr vert="horz" lIns="91440" tIns="45720" rIns="91440" bIns="45720" rtlCol="0" anchor="ctr">
            <a:normAutofit fontScale="92500" lnSpcReduction="20000"/>
          </a:bodyPr>
          <a:lstStyle/>
          <a:p>
            <a:pPr marL="0" indent="0">
              <a:buNone/>
            </a:pPr>
            <a:r>
              <a:rPr lang="en-US" dirty="0" err="1"/>
              <a:t>Η</a:t>
            </a:r>
            <a:r>
              <a:rPr lang="en-US" dirty="0"/>
              <a:t> </a:t>
            </a:r>
            <a:r>
              <a:rPr lang="el-GR" i="1" dirty="0"/>
              <a:t>Νέα Επιστήμη </a:t>
            </a:r>
            <a:r>
              <a:rPr lang="el-GR" dirty="0"/>
              <a:t>δημοσιεύθηκε για πρώτη φορά το 1725 και στην πλήρη μορφή της το 1730. Αναθεωρήθηκε το 1744, τέσσερα χρόνια πριν το </a:t>
            </a:r>
            <a:r>
              <a:rPr lang="el-GR" i="1" dirty="0"/>
              <a:t>Πνεύμα των Νόμων </a:t>
            </a:r>
            <a:r>
              <a:rPr lang="el-GR" dirty="0"/>
              <a:t>του </a:t>
            </a:r>
            <a:r>
              <a:rPr lang="el-GR" dirty="0" err="1"/>
              <a:t>Μοντεσκιέ</a:t>
            </a:r>
            <a:r>
              <a:rPr lang="el-GR" dirty="0"/>
              <a:t>, δέκα χρόνια πριν το δοκίμιο του </a:t>
            </a:r>
            <a:r>
              <a:rPr lang="el-GR" dirty="0" err="1"/>
              <a:t>Βολταίρου</a:t>
            </a:r>
            <a:r>
              <a:rPr lang="el-GR" dirty="0"/>
              <a:t>. </a:t>
            </a:r>
          </a:p>
          <a:p>
            <a:pPr marL="0" indent="0">
              <a:buNone/>
            </a:pPr>
            <a:r>
              <a:rPr lang="el-GR" dirty="0"/>
              <a:t>Η </a:t>
            </a:r>
            <a:r>
              <a:rPr lang="el-GR" i="1" dirty="0"/>
              <a:t>Νέα Επιστήμη </a:t>
            </a:r>
            <a:r>
              <a:rPr lang="el-GR" dirty="0"/>
              <a:t>είναι καρπός μακροχρόνιας έρευνας στα βάθη της ιστορικής ανθρωπότητας.</a:t>
            </a:r>
          </a:p>
          <a:p>
            <a:pPr marL="0" indent="0">
              <a:buNone/>
            </a:pPr>
            <a:r>
              <a:rPr lang="el-GR" dirty="0"/>
              <a:t>Ωστόσο όσο ήταν εν ζωή ο </a:t>
            </a:r>
            <a:r>
              <a:rPr lang="en-US" dirty="0" err="1"/>
              <a:t>Vico</a:t>
            </a:r>
            <a:r>
              <a:rPr lang="el-GR" dirty="0"/>
              <a:t> ήταν σχεδόν άγνωστος. Ήταν ένας πιστός καθολικός που μάλλον δεν είχε συνειδητοποιήσει τον επαναστατικό χαρακτήρα του έργου του και ένας άνθρωπος ταπεινός και φτωχός στην ιδιωτική του ζωή. </a:t>
            </a:r>
          </a:p>
          <a:p>
            <a:pPr marL="0" indent="0">
              <a:buNone/>
            </a:pPr>
            <a:r>
              <a:rPr lang="el-GR" dirty="0"/>
              <a:t>Η δήλωση που βρίσκεται στο τέλος του έργο του –ότι δεν μπορεί να έχει κανείς επιστήμη ή σοφία χωρίς να έχει ευσέβεια- δεν ήταν μια παραχώρηση στην εκκλησία (όπως θεωρούν σύγχρονοι ερμηνευτές), παρά ολότελα ειλικρινής. Επιπλέον όταν κυκλοφόρησε το βιβλίο του στη Νάπολη, δεν έγινε </a:t>
            </a:r>
            <a:r>
              <a:rPr lang="el-GR" dirty="0" err="1"/>
              <a:t>μπεστ</a:t>
            </a:r>
            <a:r>
              <a:rPr lang="el-GR" dirty="0"/>
              <a:t> </a:t>
            </a:r>
            <a:r>
              <a:rPr lang="el-GR" dirty="0" err="1"/>
              <a:t>σέλερ</a:t>
            </a:r>
            <a:r>
              <a:rPr lang="el-GR" dirty="0"/>
              <a:t>. </a:t>
            </a:r>
          </a:p>
          <a:p>
            <a:pPr marL="0" indent="0">
              <a:buNone/>
            </a:pPr>
            <a:endParaRPr lang="el-GR" dirty="0"/>
          </a:p>
          <a:p>
            <a:pPr marL="0" indent="0">
              <a:buNone/>
            </a:pPr>
            <a:endParaRPr lang="en-US" dirty="0"/>
          </a:p>
        </p:txBody>
      </p:sp>
    </p:spTree>
    <p:extLst>
      <p:ext uri="{BB962C8B-B14F-4D97-AF65-F5344CB8AC3E}">
        <p14:creationId xmlns:p14="http://schemas.microsoft.com/office/powerpoint/2010/main" val="159125190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4321A5-30AE-594D-87B7-0D834E268303}"/>
              </a:ext>
            </a:extLst>
          </p:cNvPr>
          <p:cNvSpPr>
            <a:spLocks noGrp="1"/>
          </p:cNvSpPr>
          <p:nvPr>
            <p:ph type="title"/>
          </p:nvPr>
        </p:nvSpPr>
        <p:spPr/>
        <p:txBody>
          <a:bodyPr/>
          <a:lstStyle/>
          <a:p>
            <a:r>
              <a:rPr lang="el-GR" dirty="0"/>
              <a:t>ΑΠΟΣΠΑΣΜΑ ΕΠΙΣΤΟΛΗΣ ΣΕ ΈΝΑΝ ΦΙΛΟ ΤΟΥ</a:t>
            </a:r>
          </a:p>
        </p:txBody>
      </p:sp>
      <p:sp>
        <p:nvSpPr>
          <p:cNvPr id="3" name="Θέση περιεχομένου 2">
            <a:extLst>
              <a:ext uri="{FF2B5EF4-FFF2-40B4-BE49-F238E27FC236}">
                <a16:creationId xmlns:a16="http://schemas.microsoft.com/office/drawing/2014/main" id="{6FE87B39-942C-B34E-AF98-77FABEC6A6ED}"/>
              </a:ext>
            </a:extLst>
          </p:cNvPr>
          <p:cNvSpPr>
            <a:spLocks noGrp="1"/>
          </p:cNvSpPr>
          <p:nvPr>
            <p:ph idx="1"/>
          </p:nvPr>
        </p:nvSpPr>
        <p:spPr/>
        <p:txBody>
          <a:bodyPr/>
          <a:lstStyle/>
          <a:p>
            <a:r>
              <a:rPr lang="el-GR" dirty="0"/>
              <a:t>«Δημοσιεύοντας το έργο μου σε αυτή την πόλη, μου φαίνεται σαν να το έριξα στην έρημο. Αποφεύγω κάθε δημόσιο χώρο για να μη συναντήσω τα πρόσωπα στα οποία το έχω στείλει και αν τύχει να τα συναντήσω τα χαιρετώ χωρίς να σταματήσω. Γιατί όταν συμβαίνει κάτι τέτοιο οι άνθρωποι αυτοί δεν μου δείχνουν ούτε το πιο αμυδρό σημάδι πως έλαβαν το βιβλίο μου, κι έτσι μου επιβεβαιώνουν την εντύπωση πως το έχω δημοσιεύσει σε μια έρημο»</a:t>
            </a:r>
          </a:p>
          <a:p>
            <a:endParaRPr lang="el-GR" dirty="0"/>
          </a:p>
          <a:p>
            <a:endParaRPr lang="el-GR" dirty="0"/>
          </a:p>
        </p:txBody>
      </p:sp>
    </p:spTree>
    <p:extLst>
      <p:ext uri="{BB962C8B-B14F-4D97-AF65-F5344CB8AC3E}">
        <p14:creationId xmlns:p14="http://schemas.microsoft.com/office/powerpoint/2010/main" val="2544672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pct70">
          <a:fgClr>
            <a:schemeClr val="accent1"/>
          </a:fgClr>
          <a:bgClr>
            <a:schemeClr val="bg1"/>
          </a:bgClr>
        </a:patt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D502E8-44D2-E44E-A015-CE7E3D2715F8}"/>
              </a:ext>
            </a:extLst>
          </p:cNvPr>
          <p:cNvSpPr>
            <a:spLocks noGrp="1"/>
          </p:cNvSpPr>
          <p:nvPr>
            <p:ph type="title"/>
          </p:nvPr>
        </p:nvSpPr>
        <p:spPr>
          <a:xfrm>
            <a:off x="2231136" y="964692"/>
            <a:ext cx="7729728" cy="1188720"/>
          </a:xfrm>
          <a:blipFill>
            <a:blip r:embed="rId3"/>
            <a:tile tx="0" ty="0" sx="100000" sy="100000" flip="none" algn="tl"/>
          </a:blipFill>
          <a:ln/>
        </p:spPr>
        <p:txBody>
          <a:bodyPr vert="horz" lIns="274320" tIns="182880" rIns="274320" bIns="182880" rtlCol="0" anchor="ctr" anchorCtr="1">
            <a:normAutofit fontScale="90000"/>
          </a:bodyPr>
          <a:lstStyle/>
          <a:p>
            <a:r>
              <a:rPr lang="en-US" dirty="0"/>
              <a:t>ΑΡΧΕΣ ΚΑΙ ΜΕΘΟΔΟΣ ΤΗΣ ΝΕΑΣ ΕΠΙΣΤΗΜΗΣ</a:t>
            </a:r>
            <a:br>
              <a:rPr lang="el-GR" dirty="0"/>
            </a:br>
            <a:br>
              <a:rPr lang="el-GR" dirty="0"/>
            </a:br>
            <a:r>
              <a:rPr lang="el-GR" dirty="0"/>
              <a:t>ΑΡΧΕΣ ΚΑΙ ΜΕΘΟΔΟΣ ΤΗΣ ΝΕΑΣ ΕΠΙΣΤΗΜΗΣ</a:t>
            </a:r>
            <a:br>
              <a:rPr lang="el-GR" dirty="0"/>
            </a:br>
            <a:br>
              <a:rPr lang="el-GR" dirty="0"/>
            </a:br>
            <a:br>
              <a:rPr lang="el-GR" dirty="0"/>
            </a:br>
            <a:endParaRPr lang="en-US" dirty="0"/>
          </a:p>
        </p:txBody>
      </p:sp>
      <p:sp>
        <p:nvSpPr>
          <p:cNvPr id="8" name="Θέση περιεχομένου 7">
            <a:extLst>
              <a:ext uri="{FF2B5EF4-FFF2-40B4-BE49-F238E27FC236}">
                <a16:creationId xmlns:a16="http://schemas.microsoft.com/office/drawing/2014/main" id="{21515221-FADC-6D45-9197-F872DB08147C}"/>
              </a:ext>
            </a:extLst>
          </p:cNvPr>
          <p:cNvSpPr>
            <a:spLocks noGrp="1"/>
          </p:cNvSpPr>
          <p:nvPr>
            <p:ph idx="1"/>
          </p:nvPr>
        </p:nvSpPr>
        <p:spPr/>
        <p:txBody>
          <a:bodyPr>
            <a:normAutofit fontScale="47500" lnSpcReduction="20000"/>
          </a:bodyPr>
          <a:lstStyle/>
          <a:p>
            <a:r>
              <a:rPr lang="el-GR" dirty="0"/>
              <a:t>Η Νέα Επιστήμη είναι η πρώτη εμπειρική ερμηνεία της παγκόσμιας ιστορίας –της θρησκείας, της κοινωνίας, των κυβερνήσεων, των νομικών θεσμών και των γλωσσών- πάνω στη βάση της φιλοσοφικής αρχής ενός αιώνιου νόμου εξέλιξης σύμφωνης με τα κελεύσματα της θείας Πρόνοιας, αλλά ούτε προοδευτικής ούτε λυτρωτικής, ούτε απλώς κυκλικής και φυσικής</a:t>
            </a:r>
          </a:p>
          <a:p>
            <a:endParaRPr lang="el-GR" dirty="0"/>
          </a:p>
          <a:p>
            <a:r>
              <a:rPr lang="el-GR" dirty="0"/>
              <a:t>1. Μία έλλογη πολιτική θεολογία της θ. Πρόνοιας, ήτοι κατάδειξη της θ. Πρόνοιας μέσα στην κοινωνική ιστορία, η οποία περιλαμβάνει ζητήματα όπως ο γάμος, η κηδεία, οι νόμοι, οι μορφές διακυβέρνησης, οι ταξικοί αγώνες, κοκ. </a:t>
            </a:r>
          </a:p>
          <a:p>
            <a:endParaRPr lang="el-GR" dirty="0"/>
          </a:p>
          <a:p>
            <a:pPr marL="0" indent="0">
              <a:buNone/>
            </a:pPr>
            <a:r>
              <a:rPr lang="el-GR" dirty="0"/>
              <a:t>      2. Μία φιλοσοφία της εξουσία: της καταγωγής της ιδιοκτησίας. Σύμφωνα με τον </a:t>
            </a:r>
            <a:r>
              <a:rPr lang="en-US" dirty="0"/>
              <a:t>  </a:t>
            </a:r>
            <a:r>
              <a:rPr lang="en-US" dirty="0" err="1"/>
              <a:t>Vico</a:t>
            </a:r>
            <a:r>
              <a:rPr lang="en-US" dirty="0"/>
              <a:t>, </a:t>
            </a:r>
            <a:r>
              <a:rPr lang="el-GR" dirty="0"/>
              <a:t>οι αρχικοί θεμελιωτές της ανθρώπινης κοινωνίας </a:t>
            </a:r>
            <a:r>
              <a:rPr lang="el-GR" dirty="0" err="1"/>
              <a:t>ήσαν</a:t>
            </a:r>
            <a:r>
              <a:rPr lang="el-GR" dirty="0"/>
              <a:t> και οι θεμελιωτές της ιδιοκτησίας, των νόμων και των παραδόσεων. </a:t>
            </a:r>
          </a:p>
          <a:p>
            <a:pPr marL="0" indent="0">
              <a:buNone/>
            </a:pPr>
            <a:r>
              <a:rPr lang="el-GR" dirty="0"/>
              <a:t>      3.  Μία ιστορία ανθρώπινων ιδεών, ιδιαίτερα των παλαιότατων ιδεών του ανθρώπου σχετικά με τα επουράνια.</a:t>
            </a:r>
          </a:p>
          <a:p>
            <a:pPr marL="0" indent="0">
              <a:buNone/>
            </a:pPr>
            <a:r>
              <a:rPr lang="el-GR" dirty="0"/>
              <a:t>      4. Μία φιλοσοφική κριτική των αρχαιότατων θρησκευτικών παραδόσεων, ιδιαίτερα των θεογονιών.</a:t>
            </a:r>
          </a:p>
          <a:p>
            <a:pPr marL="0" indent="0">
              <a:buNone/>
            </a:pPr>
            <a:r>
              <a:rPr lang="el-GR" dirty="0"/>
              <a:t>       5. Οι ιστορίες όλων των εθνών που διασχίζουν τον χρόνο.</a:t>
            </a:r>
          </a:p>
          <a:p>
            <a:pPr marL="0" indent="0">
              <a:buNone/>
            </a:pPr>
            <a:r>
              <a:rPr lang="el-GR" dirty="0"/>
              <a:t>       6. Ένα σύστημα φυσικού δικαίου των εθνών, η φυσικότητα του οποίου στηρίζεται σε μια πρωταρχική αναγκαιότητα και χρησιμότητα</a:t>
            </a:r>
          </a:p>
          <a:p>
            <a:pPr marL="0" indent="0">
              <a:buNone/>
            </a:pPr>
            <a:r>
              <a:rPr lang="el-GR" dirty="0"/>
              <a:t>      7. Ερμηνεία μυθολογικών διηγήσεων</a:t>
            </a:r>
          </a:p>
          <a:p>
            <a:pPr marL="0" indent="0">
              <a:buNone/>
            </a:pPr>
            <a:r>
              <a:rPr lang="el-GR" dirty="0"/>
              <a:t>Γενικά, η Νέα Επιστήμη από κάθε άποψη είναι μια έλλογη θεολογία του ιστορικού ανθρώπινου κόσμου. </a:t>
            </a:r>
          </a:p>
        </p:txBody>
      </p:sp>
    </p:spTree>
    <p:extLst>
      <p:ext uri="{BB962C8B-B14F-4D97-AF65-F5344CB8AC3E}">
        <p14:creationId xmlns:p14="http://schemas.microsoft.com/office/powerpoint/2010/main" val="3108647723"/>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9F26AF7-9AC1-49A4-8F89-2C63E1C0A0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91851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E856034A-4E17-2445-8C29-2A2801EE047C}"/>
              </a:ext>
            </a:extLst>
          </p:cNvPr>
          <p:cNvSpPr>
            <a:spLocks noGrp="1"/>
          </p:cNvSpPr>
          <p:nvPr>
            <p:ph type="title"/>
          </p:nvPr>
        </p:nvSpPr>
        <p:spPr>
          <a:xfrm>
            <a:off x="1600200" y="4269282"/>
            <a:ext cx="8991600" cy="1264762"/>
          </a:xfrm>
        </p:spPr>
        <p:txBody>
          <a:bodyPr vert="horz" lIns="274320" tIns="182880" rIns="274320" bIns="182880" rtlCol="0" anchor="ctr" anchorCtr="1">
            <a:normAutofit/>
          </a:bodyPr>
          <a:lstStyle/>
          <a:p>
            <a:r>
              <a:rPr lang="en-US" sz="3200" dirty="0"/>
              <a:t>ΚΑΡΤΕΣΙΟΣ</a:t>
            </a:r>
            <a:r>
              <a:rPr lang="el-GR" sz="3200" dirty="0"/>
              <a:t> 1596-1650</a:t>
            </a:r>
            <a:endParaRPr lang="en-US" sz="3200" dirty="0"/>
          </a:p>
        </p:txBody>
      </p:sp>
      <p:pic>
        <p:nvPicPr>
          <p:cNvPr id="7" name="Θέση περιεχομένου 6" descr="Εικόνα που περιέχει κείμενο&#10;&#10;Περιγραφή που δημιουργήθηκε αυτόματα">
            <a:extLst>
              <a:ext uri="{FF2B5EF4-FFF2-40B4-BE49-F238E27FC236}">
                <a16:creationId xmlns:a16="http://schemas.microsoft.com/office/drawing/2014/main" id="{6646A174-87CA-6249-A0D8-1D3E3F771607}"/>
              </a:ext>
            </a:extLst>
          </p:cNvPr>
          <p:cNvPicPr>
            <a:picLocks noGrp="1" noChangeAspect="1"/>
          </p:cNvPicPr>
          <p:nvPr>
            <p:ph idx="1"/>
          </p:nvPr>
        </p:nvPicPr>
        <p:blipFill>
          <a:blip r:embed="rId2"/>
          <a:stretch>
            <a:fillRect/>
          </a:stretch>
        </p:blipFill>
        <p:spPr>
          <a:xfrm>
            <a:off x="3356898" y="587858"/>
            <a:ext cx="2496786" cy="3301307"/>
          </a:xfrm>
          <a:prstGeom prst="rect">
            <a:avLst/>
          </a:prstGeom>
        </p:spPr>
      </p:pic>
      <p:pic>
        <p:nvPicPr>
          <p:cNvPr id="5" name="Θέση περιεχομένου 4" descr="Εικόνα που περιέχει τοίχος, άτομο&#10;&#10;Περιγραφή που δημιουργήθηκε αυτόματα">
            <a:extLst>
              <a:ext uri="{FF2B5EF4-FFF2-40B4-BE49-F238E27FC236}">
                <a16:creationId xmlns:a16="http://schemas.microsoft.com/office/drawing/2014/main" id="{50E56751-30FC-7740-B402-79B4CE7E9608}"/>
              </a:ext>
            </a:extLst>
          </p:cNvPr>
          <p:cNvPicPr>
            <a:picLocks noChangeAspect="1"/>
          </p:cNvPicPr>
          <p:nvPr/>
        </p:nvPicPr>
        <p:blipFill rotWithShape="1">
          <a:blip r:embed="rId3"/>
          <a:srcRect r="16776"/>
          <a:stretch/>
        </p:blipFill>
        <p:spPr>
          <a:xfrm>
            <a:off x="6338316" y="587858"/>
            <a:ext cx="2241942" cy="3301307"/>
          </a:xfrm>
          <a:prstGeom prst="rect">
            <a:avLst/>
          </a:prstGeom>
        </p:spPr>
      </p:pic>
    </p:spTree>
    <p:extLst>
      <p:ext uri="{BB962C8B-B14F-4D97-AF65-F5344CB8AC3E}">
        <p14:creationId xmlns:p14="http://schemas.microsoft.com/office/powerpoint/2010/main" val="894386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3246FE-4E25-4646-9218-0D49BCE0D4EE}"/>
              </a:ext>
            </a:extLst>
          </p:cNvPr>
          <p:cNvSpPr>
            <a:spLocks noGrp="1"/>
          </p:cNvSpPr>
          <p:nvPr>
            <p:ph type="title"/>
          </p:nvPr>
        </p:nvSpPr>
        <p:spPr/>
        <p:txBody>
          <a:bodyPr>
            <a:normAutofit/>
          </a:bodyPr>
          <a:lstStyle/>
          <a:p>
            <a:r>
              <a:rPr lang="el-GR" sz="4000" dirty="0" err="1"/>
              <a:t>Λογοσ</a:t>
            </a:r>
            <a:r>
              <a:rPr lang="el-GR" sz="4000" dirty="0"/>
              <a:t> </a:t>
            </a:r>
            <a:r>
              <a:rPr lang="el-GR" sz="4000" dirty="0" err="1"/>
              <a:t>περι</a:t>
            </a:r>
            <a:r>
              <a:rPr lang="el-GR" sz="4000" dirty="0"/>
              <a:t> </a:t>
            </a:r>
            <a:r>
              <a:rPr lang="el-GR" sz="4000" dirty="0" err="1"/>
              <a:t>μεθοδου</a:t>
            </a:r>
            <a:endParaRPr lang="el-GR" sz="4000" dirty="0"/>
          </a:p>
        </p:txBody>
      </p:sp>
      <p:sp>
        <p:nvSpPr>
          <p:cNvPr id="3" name="Θέση περιεχομένου 2">
            <a:extLst>
              <a:ext uri="{FF2B5EF4-FFF2-40B4-BE49-F238E27FC236}">
                <a16:creationId xmlns:a16="http://schemas.microsoft.com/office/drawing/2014/main" id="{D5E00D28-E75E-0B4F-A4BB-F1791424D130}"/>
              </a:ext>
            </a:extLst>
          </p:cNvPr>
          <p:cNvSpPr>
            <a:spLocks noGrp="1"/>
          </p:cNvSpPr>
          <p:nvPr>
            <p:ph idx="1"/>
          </p:nvPr>
        </p:nvSpPr>
        <p:spPr/>
        <p:txBody>
          <a:bodyPr>
            <a:normAutofit fontScale="92500" lnSpcReduction="20000"/>
          </a:bodyPr>
          <a:lstStyle/>
          <a:p>
            <a:r>
              <a:rPr lang="el-GR" dirty="0"/>
              <a:t>Η αμφιβολία</a:t>
            </a:r>
          </a:p>
          <a:p>
            <a:r>
              <a:rPr lang="el-GR" dirty="0"/>
              <a:t>Οι ιστορικές επιστήμες για τον Καρτέσιο δεν είναι διόλου επιστήμες</a:t>
            </a:r>
          </a:p>
          <a:p>
            <a:r>
              <a:rPr lang="el-GR" dirty="0"/>
              <a:t>Αμφισβητεί κάθε γνώση που βασίζεται στην εμπειρία των αισθήσεων . Καμία απόλυτη γνώση δεν είναι δυνατόν να θεμελιωθεί στις αισθήσεις που τόσο συχνά μας απατούν. </a:t>
            </a:r>
          </a:p>
          <a:p>
            <a:r>
              <a:rPr lang="el-GR" dirty="0"/>
              <a:t>Η μοναδική βεβαιότητα είναι αυτή του </a:t>
            </a:r>
            <a:r>
              <a:rPr lang="en-US" dirty="0"/>
              <a:t>Cogito ergo sum</a:t>
            </a:r>
          </a:p>
          <a:p>
            <a:r>
              <a:rPr lang="el-GR" dirty="0" err="1"/>
              <a:t>Απ</a:t>
            </a:r>
            <a:r>
              <a:rPr lang="en-US" dirty="0" err="1"/>
              <a:t>ό</a:t>
            </a:r>
            <a:r>
              <a:rPr lang="el-GR" dirty="0"/>
              <a:t> αυτήν μπορεί να ανακατασκευαστεί ο φυσικός κόσμος επιστημονικά με τη βοήθεια των μαθηματικών εννοιών, που είναι η αληθινή γλώσσα της φύσης</a:t>
            </a:r>
          </a:p>
          <a:p>
            <a:pPr algn="just"/>
            <a:r>
              <a:rPr lang="el-GR" dirty="0"/>
              <a:t>Η μόνη επιστήμη επομένως είναι η νέα επιστήμη της φύσης, η μαθηματική φυσική. Ακόμα και  200 χρόνια μετά ο </a:t>
            </a:r>
            <a:r>
              <a:rPr lang="en-US" dirty="0"/>
              <a:t>Comte </a:t>
            </a:r>
            <a:r>
              <a:rPr lang="el-GR" dirty="0"/>
              <a:t>πάσχιζε να θεμελιώσει τις κοινωνικές επιστήμες στο μαθηματικό-φυσικό μοντέλο. </a:t>
            </a:r>
          </a:p>
        </p:txBody>
      </p:sp>
    </p:spTree>
    <p:extLst>
      <p:ext uri="{BB962C8B-B14F-4D97-AF65-F5344CB8AC3E}">
        <p14:creationId xmlns:p14="http://schemas.microsoft.com/office/powerpoint/2010/main" val="2348770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30CE18-4EA9-E747-962E-B82392795BE4}"/>
              </a:ext>
            </a:extLst>
          </p:cNvPr>
          <p:cNvSpPr>
            <a:spLocks noGrp="1"/>
          </p:cNvSpPr>
          <p:nvPr>
            <p:ph type="title"/>
          </p:nvPr>
        </p:nvSpPr>
        <p:spPr/>
        <p:txBody>
          <a:bodyPr>
            <a:normAutofit fontScale="90000"/>
          </a:bodyPr>
          <a:lstStyle/>
          <a:p>
            <a:r>
              <a:rPr lang="el-GR" sz="4000" dirty="0"/>
              <a:t>Η ΑΜΦΙΣΒΗΤΗΣΗ ΤΟΥ ΚΑΡΤΕΣΙΟΥ</a:t>
            </a:r>
          </a:p>
        </p:txBody>
      </p:sp>
      <p:sp>
        <p:nvSpPr>
          <p:cNvPr id="3" name="Θέση περιεχομένου 2">
            <a:extLst>
              <a:ext uri="{FF2B5EF4-FFF2-40B4-BE49-F238E27FC236}">
                <a16:creationId xmlns:a16="http://schemas.microsoft.com/office/drawing/2014/main" id="{7174D5EF-4813-E942-8EA4-4A5ED07BC05F}"/>
              </a:ext>
            </a:extLst>
          </p:cNvPr>
          <p:cNvSpPr>
            <a:spLocks noGrp="1"/>
          </p:cNvSpPr>
          <p:nvPr>
            <p:ph idx="1"/>
          </p:nvPr>
        </p:nvSpPr>
        <p:spPr/>
        <p:txBody>
          <a:bodyPr>
            <a:normAutofit fontScale="92500" lnSpcReduction="10000"/>
          </a:bodyPr>
          <a:lstStyle/>
          <a:p>
            <a:r>
              <a:rPr lang="en-US" dirty="0" err="1"/>
              <a:t>Vico</a:t>
            </a:r>
            <a:r>
              <a:rPr lang="en-US" dirty="0"/>
              <a:t>: </a:t>
            </a:r>
            <a:r>
              <a:rPr lang="el-GR" dirty="0"/>
              <a:t>Η πραγματική γνώση είναι μια γνώση εκ των αιτίων. Γνωρίζουμε κατά βαθύ και ολοκληρωμένο τρόπο μόνο αυτό το οποίο έχουμε προκαλέσει ή κατασκευάσει</a:t>
            </a:r>
          </a:p>
          <a:p>
            <a:r>
              <a:rPr lang="en-US" dirty="0"/>
              <a:t>Verum/Factum</a:t>
            </a:r>
          </a:p>
          <a:p>
            <a:r>
              <a:rPr lang="en-US" dirty="0" err="1"/>
              <a:t>Mό</a:t>
            </a:r>
            <a:r>
              <a:rPr lang="el-GR" dirty="0" err="1"/>
              <a:t>νο</a:t>
            </a:r>
            <a:r>
              <a:rPr lang="el-GR" dirty="0"/>
              <a:t> ο Θεός μπορεί να γνωρίζει επομένως τέλεια τον φυσικό κόσμο διότι τον έχει κατασκευάσει. Για εμάς που είμαστε δημιουργήματα, η φύση παραμένει κατ’ ανάγκη αδιαφανής. </a:t>
            </a:r>
          </a:p>
          <a:p>
            <a:r>
              <a:rPr lang="el-GR" dirty="0"/>
              <a:t>Η ισοδυναμία </a:t>
            </a:r>
            <a:r>
              <a:rPr lang="en-US" dirty="0"/>
              <a:t>verum/factum </a:t>
            </a:r>
            <a:r>
              <a:rPr lang="el-GR" dirty="0"/>
              <a:t>γίνεται πραγματική δυνατότητα από το αναμφισβήτητο γεγονός ότι ο ιστορικός κόσμος έχει δημιουργηθεί από τον άνθρωπο. Μπορούμε να γνωρίζουμε κάτι για την ιστορία, ακόμα και για τις πιο σκοτεινές απαρχές της. </a:t>
            </a:r>
          </a:p>
        </p:txBody>
      </p:sp>
    </p:spTree>
    <p:extLst>
      <p:ext uri="{BB962C8B-B14F-4D97-AF65-F5344CB8AC3E}">
        <p14:creationId xmlns:p14="http://schemas.microsoft.com/office/powerpoint/2010/main" val="2166037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D0A362-80A1-1F48-B719-1FAE6ADA272F}"/>
              </a:ext>
            </a:extLst>
          </p:cNvPr>
          <p:cNvSpPr>
            <a:spLocks noGrp="1"/>
          </p:cNvSpPr>
          <p:nvPr>
            <p:ph type="title"/>
          </p:nvPr>
        </p:nvSpPr>
        <p:spPr/>
        <p:txBody>
          <a:bodyPr>
            <a:normAutofit/>
          </a:bodyPr>
          <a:lstStyle/>
          <a:p>
            <a:r>
              <a:rPr lang="el-GR" sz="4000" dirty="0"/>
              <a:t>ΠΑΡΑΘΕΜΑΤΑ</a:t>
            </a:r>
          </a:p>
        </p:txBody>
      </p:sp>
      <p:sp>
        <p:nvSpPr>
          <p:cNvPr id="3" name="Θέση περιεχομένου 2">
            <a:extLst>
              <a:ext uri="{FF2B5EF4-FFF2-40B4-BE49-F238E27FC236}">
                <a16:creationId xmlns:a16="http://schemas.microsoft.com/office/drawing/2014/main" id="{133D23BB-40A2-3A44-9DBA-ED66B6915953}"/>
              </a:ext>
            </a:extLst>
          </p:cNvPr>
          <p:cNvSpPr>
            <a:spLocks noGrp="1"/>
          </p:cNvSpPr>
          <p:nvPr>
            <p:ph idx="1"/>
          </p:nvPr>
        </p:nvSpPr>
        <p:spPr/>
        <p:txBody>
          <a:bodyPr>
            <a:normAutofit fontScale="62500" lnSpcReduction="20000"/>
          </a:bodyPr>
          <a:lstStyle/>
          <a:p>
            <a:r>
              <a:rPr lang="el-GR" dirty="0"/>
              <a:t>«Μέσα στη νύχτα του πυκνού σκότους που τυλίγει την πιο πρώιμη αρχαιότητα. . . λάμπει το αιώνιο και αλάνθαστο φως μιας αναμφισβήτητης αλήθειας: ότι ο κόσμος αυτός της πολιτικής κοινωνίας έχει ασφαλώς γίνει από ανθρώπους και ότι συνεπώς οι αρχές που τον διέπουν πρέπει να βρεθούν μέσα στις μεταβολές της ίδιας της ανθρώπινης διάνοιάς μας»</a:t>
            </a:r>
          </a:p>
          <a:p>
            <a:endParaRPr lang="el-GR" dirty="0"/>
          </a:p>
          <a:p>
            <a:pPr algn="just"/>
            <a:r>
              <a:rPr lang="el-GR" dirty="0"/>
              <a:t>Επομένως, η Επιστήμη μας έρχεται να περιγράψει συγχρόνως μια ιδεατή αιώνια ιστορία, την οποία διατρέχει μέσα στον χρόνο η ιστορία κάθε επιμέρους έθνους στη γένεση, την πρόοδο, την ωριμότητα, την παρακμή και την κατάρρευσή του. Πραγματικά, φτάνουμε σε σημείο να ισχυριζόμαστε ότι οποιοσδήποτε στοχάζεται πάνω σε τούτη την επιστήμη αναγνωρίζει αυτή την ιδεατή αιώνια ιστορία μόνο στον βαθμό που την κατασκευάζει με βάση την αρχή ότι «έπρεπε, πρέπει και θα πρέπει να είναι έτσι». Διότι το πρώτο αδιαμφισβήτητο αξίωμα που τέθηκε παραπάνω είναι ότι αυτός ο κόσμος των εθνών έχει ασφαλώς δημιουργηθεί από ανθρώπους και ότι συνεπώς η εξωτερική του εμφάνιση πρέπει να αναζητηθεί μέσα στις μεταβολές που υφίσταται ο ίδιος μας ο ανθρώπινος νους. Και η ιστορία βέβαιη μπορεί να είναι μόνο όταν αυτός που δημιουργεί τα πράγματα , τα περιγράφει κιόλας. Έτσι, η επιστήμη μας προχωρεί εξίσου επακριβώς όπως η γεωμετρία, η οποία, ενώ κατασκευάζει από τα στοιχεία της ή στοχάζεται τον ποσοτικό κόσμο, η ίδια και τον δημιουργεί. Όμως η Επιστήμη μας ενέχει πραγματικότητα μεγαλύτερη, όσο πιο πραγματική είναι η τάξη, μέσα στην οποία διαδραματίζονται τα ανθρώπινα, από σημεία, γραμμές, επιφάνειες και σχήματα. Και αυτό ακριβώς το γεγονός, αναγνώστη, είναι ένα επιχείρημα ΄ότι αυτές οι αποδείξεις είναι εκ Θεού, και θα’ </a:t>
            </a:r>
            <a:r>
              <a:rPr lang="el-GR" dirty="0" err="1"/>
              <a:t>πρεπε</a:t>
            </a:r>
            <a:r>
              <a:rPr lang="el-GR" dirty="0"/>
              <a:t> να σου προσφέρουν θεϊκή χαρά, αφού για τον Θεό γνώση και δημιουργία είναι ένα και το αυτό. </a:t>
            </a:r>
          </a:p>
        </p:txBody>
      </p:sp>
    </p:spTree>
    <p:extLst>
      <p:ext uri="{BB962C8B-B14F-4D97-AF65-F5344CB8AC3E}">
        <p14:creationId xmlns:p14="http://schemas.microsoft.com/office/powerpoint/2010/main" val="1525315348"/>
      </p:ext>
    </p:extLst>
  </p:cSld>
  <p:clrMapOvr>
    <a:masterClrMapping/>
  </p:clrMapOvr>
</p:sld>
</file>

<file path=ppt/theme/theme1.xml><?xml version="1.0" encoding="utf-8"?>
<a:theme xmlns:a="http://schemas.openxmlformats.org/drawingml/2006/main" name="Δέμα">
  <a:themeElements>
    <a:clrScheme name="Δέμα">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Δέμα">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Δέμα">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319</TotalTime>
  <Words>1059</Words>
  <Application>Microsoft Macintosh PowerPoint</Application>
  <PresentationFormat>Ευρεία οθόνη</PresentationFormat>
  <Paragraphs>38</Paragraphs>
  <Slides>8</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8</vt:i4>
      </vt:variant>
    </vt:vector>
  </HeadingPairs>
  <TitlesOfParts>
    <vt:vector size="13" baseType="lpstr">
      <vt:lpstr>Arial</vt:lpstr>
      <vt:lpstr>Calibri</vt:lpstr>
      <vt:lpstr>Corbel</vt:lpstr>
      <vt:lpstr>Gill Sans MT</vt:lpstr>
      <vt:lpstr>Δέμα</vt:lpstr>
      <vt:lpstr>Παρουσίαση του PowerPoint</vt:lpstr>
      <vt:lpstr>ΕΚΔΟΤΙΚΗ ΙΣΤΟΡΙΑ</vt:lpstr>
      <vt:lpstr>ΑΠΟΣΠΑΣΜΑ ΕΠΙΣΤΟΛΗΣ ΣΕ ΈΝΑΝ ΦΙΛΟ ΤΟΥ</vt:lpstr>
      <vt:lpstr>ΑΡΧΕΣ ΚΑΙ ΜΕΘΟΔΟΣ ΤΗΣ ΝΕΑΣ ΕΠΙΣΤΗΜΗΣ  ΑΡΧΕΣ ΚΑΙ ΜΕΘΟΔΟΣ ΤΗΣ ΝΕΑΣ ΕΠΙΣΤΗΜΗΣ   </vt:lpstr>
      <vt:lpstr>ΚΑΡΤΕΣΙΟΣ 1596-1650</vt:lpstr>
      <vt:lpstr>Λογοσ περι μεθοδου</vt:lpstr>
      <vt:lpstr>Η ΑΜΦΙΣΒΗΤΗΣΗ ΤΟΥ ΚΑΡΤΕΣΙΟΥ</vt:lpstr>
      <vt:lpstr>ΠΑΡΑΘΕΜΑΤΑ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Fotini Vaki</dc:creator>
  <cp:lastModifiedBy>Fotini Vaki</cp:lastModifiedBy>
  <cp:revision>15</cp:revision>
  <dcterms:created xsi:type="dcterms:W3CDTF">2021-03-23T17:34:37Z</dcterms:created>
  <dcterms:modified xsi:type="dcterms:W3CDTF">2021-04-13T16:20:59Z</dcterms:modified>
</cp:coreProperties>
</file>