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3" r:id="rId30"/>
    <p:sldId id="286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3" autoAdjust="0"/>
  </p:normalViewPr>
  <p:slideViewPr>
    <p:cSldViewPr snapToGrid="0">
      <p:cViewPr>
        <p:scale>
          <a:sx n="110" d="100"/>
          <a:sy n="110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AC10D1-C8BA-8B6A-125F-841D88908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0643DF8-A091-8526-F0A2-A8876648A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26D2383-E476-23E7-21A8-7B7EFF82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E30E-C254-4329-B602-36CDE82902E9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403808-0BF3-1753-471D-DB070058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3B30C5-139F-6295-D01D-78EFB8B8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326C-518E-4ABE-83FC-4B9C361CF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806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F2C32C-8A91-3C3F-23DC-4A00C7388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A052C9C-7FF2-78C3-ED8C-C8B03B67C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BD93F53-32F0-45DF-8EFF-555DB800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E30E-C254-4329-B602-36CDE82902E9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10DD730-B73A-102E-009B-227EAA31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552527-389C-1362-0E0D-DE19F45C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326C-518E-4ABE-83FC-4B9C361CF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39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820B8FF-4C50-FF03-F5C5-0D4517B38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81310A1-ECCE-6226-17F4-371E02B94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27A680-0245-A228-EED3-1FA2E55D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E30E-C254-4329-B602-36CDE82902E9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5132F5F-5DA6-960D-6303-7737687C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CCC9A2A-CA4A-FB04-DE95-69A2298D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326C-518E-4ABE-83FC-4B9C361CF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826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593057-5478-68F6-389F-F88C10CF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26ECF6-D516-B40C-39C4-90B85F6C6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AAB594-97B2-10FE-3F3E-F51B9DA5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E30E-C254-4329-B602-36CDE82902E9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B587EC-ABD8-9FC8-450C-8D9AC7BD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020CD0-D237-3666-FDA9-EF3A03A9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326C-518E-4ABE-83FC-4B9C361CF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91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A321FD-015F-2D72-2BCB-AB852A1B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2C6C62B-A0C0-FA18-B439-C17DD428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D875A5-561A-6B5B-3598-72066103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E30E-C254-4329-B602-36CDE82902E9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8DB504-18F2-65CB-104B-37528C48A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7D32F5C-D8C4-4A5F-D4E6-4ADD9753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326C-518E-4ABE-83FC-4B9C361CF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19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12835E-88B3-F822-572B-590BDDA0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D20392-908D-336A-FA91-A58194DC8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F9BE8AA-69CD-A767-7764-D53A080C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CBAA8B7-0902-5109-39E2-02E528C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E30E-C254-4329-B602-36CDE82902E9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0ABF282-8222-152F-6652-15FC03E9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821D3F7-C7FC-6622-9DF2-9BD682FB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326C-518E-4ABE-83FC-4B9C361CF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592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29FC89-5521-C780-9243-B2246F87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DD624CB-220C-9EA9-6CAA-7F824940A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2DCB516-8E77-C8EC-3527-FBE0D842F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FFCCB12-B8F0-1D65-D049-379C15818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6680416-42A6-C10B-CF6D-A305376EE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56000D3-9FD2-E913-9D36-3FA87DBF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E30E-C254-4329-B602-36CDE82902E9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8365E4B-48FB-9F65-3762-25415860B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4F6A185-9973-3C4C-873B-C1DD3CCF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326C-518E-4ABE-83FC-4B9C361CF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459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5E9F36-2579-1AFC-0351-E6524917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49DCFAC-B0C6-E720-0C17-147238D8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E30E-C254-4329-B602-36CDE82902E9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E0E89AB-2D94-BAF7-73D7-11606433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D1D9D28-7A7E-4DE7-E097-9C5C1148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326C-518E-4ABE-83FC-4B9C361CF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40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446A8B0-D35B-932A-3F29-D8F89096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E30E-C254-4329-B602-36CDE82902E9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6001613-459B-E4A0-6076-E1244C09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0239539-B5A2-B941-2A08-FEC49EBB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326C-518E-4ABE-83FC-4B9C361CF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533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E22896-5E45-5E6D-5559-C33990E9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6F2489-E861-4DB5-747B-7A11C1EB0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9787E66-EABC-27A2-4225-7F00324C4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E3C75C7-1168-A57A-3BEC-A3F6FD08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E30E-C254-4329-B602-36CDE82902E9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AEFACAE-C254-3BEB-CBE7-B6AD94BE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9F7CF6F-AC0B-3496-0B56-5F6D7B69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326C-518E-4ABE-83FC-4B9C361CF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49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A45150-78A3-CDBA-100F-BE31D6717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3604C12-DE98-B26C-D8CB-492C24A0E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FC4EDEE-4011-C4BD-DF05-DB1BE62C9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4490A9F-C7FA-4376-DF87-BFAE3A33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E30E-C254-4329-B602-36CDE82902E9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8B5B30A-0DB9-B6E5-B1F3-E9D91558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2094475-54AB-35D4-5B5F-5F5AA9D0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326C-518E-4ABE-83FC-4B9C361CF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1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CE1F0C3-6FD0-BFAF-B7C7-8CECD799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C6F0398-4EEE-16F1-0AE5-EDE9F0981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58498A-6A5E-FB4B-E2EF-02E32D977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AE30E-C254-4329-B602-36CDE82902E9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9B26D8-4ED1-C10C-6F0A-5640B4E2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CD2625A-3E15-13D8-4D42-29F368464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8326C-518E-4ABE-83FC-4B9C361CF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687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D8844BCA-7E57-ABC9-C5B6-19AAA687E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</a:t>
            </a:r>
            <a:r>
              <a:rPr lang="el-GR" b="1" u="sng" dirty="0" err="1"/>
              <a:t>καρολίγγεια</a:t>
            </a:r>
            <a:r>
              <a:rPr lang="el-GR" b="1" u="sng" dirty="0"/>
              <a:t> αυτοκρατορία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120184EE-62BA-0012-2731-5F463E103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8</a:t>
            </a:r>
            <a:r>
              <a:rPr lang="el-GR" baseline="30000" dirty="0"/>
              <a:t>ος</a:t>
            </a:r>
            <a:r>
              <a:rPr lang="el-GR" dirty="0"/>
              <a:t> αι.: Πολιτική πολυδιάσπαση της Δύσης</a:t>
            </a:r>
          </a:p>
          <a:p>
            <a:r>
              <a:rPr lang="el-GR" dirty="0"/>
              <a:t>Οικογένεια των </a:t>
            </a:r>
            <a:r>
              <a:rPr lang="el-GR" dirty="0" err="1"/>
              <a:t>Καρολιδών</a:t>
            </a:r>
            <a:r>
              <a:rPr lang="el-GR" dirty="0"/>
              <a:t>: ενοποιεί τα φραγκικά βασίλεια</a:t>
            </a:r>
          </a:p>
          <a:p>
            <a:r>
              <a:rPr lang="el-GR" dirty="0"/>
              <a:t>«Διάδοχος» της </a:t>
            </a:r>
            <a:r>
              <a:rPr lang="el-GR" dirty="0" err="1"/>
              <a:t>Δυτ</a:t>
            </a:r>
            <a:r>
              <a:rPr lang="el-GR" dirty="0"/>
              <a:t>. Ρωμαϊκής αυτοκρατορίας</a:t>
            </a:r>
          </a:p>
          <a:p>
            <a:r>
              <a:rPr lang="el-GR" dirty="0"/>
              <a:t>Φραγκικός χαρακτήρας</a:t>
            </a:r>
          </a:p>
          <a:p>
            <a:r>
              <a:rPr lang="el-GR" dirty="0"/>
              <a:t>Διαφορετικά βασίλεια – μικρότερες ηγεμονίες</a:t>
            </a:r>
          </a:p>
        </p:txBody>
      </p:sp>
    </p:spTree>
    <p:extLst>
      <p:ext uri="{BB962C8B-B14F-4D97-AF65-F5344CB8AC3E}">
        <p14:creationId xmlns:p14="http://schemas.microsoft.com/office/powerpoint/2010/main" val="97343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8DC15A-BCB3-E183-0FA8-F94BF68E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</a:t>
            </a:r>
            <a:r>
              <a:rPr lang="el-GR" b="1" u="sng" dirty="0" err="1"/>
              <a:t>Σάξωνες</a:t>
            </a:r>
            <a:r>
              <a:rPr lang="el-GR" b="1" u="sng" dirty="0"/>
              <a:t> και η πολιτική εκχριστιανισμού των Φράγκων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3A9733-D3B5-358A-7684-DCCCFFAB8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 err="1"/>
              <a:t>Σάξωνες</a:t>
            </a:r>
            <a:r>
              <a:rPr lang="el-GR" dirty="0"/>
              <a:t>: παγανιστές, παρενοχλούν τα φραγκικά σύνορα</a:t>
            </a:r>
          </a:p>
          <a:p>
            <a:r>
              <a:rPr lang="el-GR" dirty="0"/>
              <a:t>785: ηττάται ο βασιλιάς τους, </a:t>
            </a:r>
            <a:r>
              <a:rPr lang="el-GR" dirty="0" err="1"/>
              <a:t>Βιδουκίνδος</a:t>
            </a:r>
            <a:r>
              <a:rPr lang="el-GR" dirty="0"/>
              <a:t> και υποχρεώνεται να ασπαστεί το χριστιανισμό</a:t>
            </a:r>
          </a:p>
          <a:p>
            <a:r>
              <a:rPr lang="el-GR" dirty="0"/>
              <a:t>Βίαιη πολιτική εκχριστιανισμού: εκτελέσεις, εκτοπίσεις</a:t>
            </a:r>
          </a:p>
          <a:p>
            <a:r>
              <a:rPr lang="el-GR" dirty="0"/>
              <a:t>793: εξέγερση των </a:t>
            </a:r>
            <a:r>
              <a:rPr lang="el-GR" dirty="0" err="1"/>
              <a:t>Σαξώνων</a:t>
            </a:r>
            <a:endParaRPr lang="el-GR" dirty="0"/>
          </a:p>
          <a:p>
            <a:r>
              <a:rPr lang="el-GR" dirty="0"/>
              <a:t>797: καταστολή της εξέγερσης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407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201192-DE66-E09D-0288-267BBBB6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αυτοκρατορία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729E95-74BF-EAD2-F777-49506E4DC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Βασίλειο </a:t>
            </a:r>
            <a:r>
              <a:rPr lang="el-GR" sz="2400" dirty="0" err="1"/>
              <a:t>Καρλομάγνου</a:t>
            </a:r>
            <a:r>
              <a:rPr lang="el-GR" sz="2400" dirty="0"/>
              <a:t>: 1.000.000 τετραγωνικά μέτρα</a:t>
            </a:r>
          </a:p>
          <a:p>
            <a:r>
              <a:rPr lang="el-GR" sz="2400" dirty="0"/>
              <a:t>Πρωτεύουσα: </a:t>
            </a:r>
            <a:r>
              <a:rPr lang="el-GR" sz="2400" dirty="0" err="1"/>
              <a:t>Ακυϊσγρανον</a:t>
            </a:r>
            <a:r>
              <a:rPr lang="el-GR" sz="2400" dirty="0"/>
              <a:t> (Άαχεν, </a:t>
            </a:r>
            <a:r>
              <a:rPr lang="el-GR" sz="2400" dirty="0" err="1"/>
              <a:t>Αιξ</a:t>
            </a:r>
            <a:r>
              <a:rPr lang="el-GR" sz="2400" dirty="0"/>
              <a:t> – Λα </a:t>
            </a:r>
            <a:r>
              <a:rPr lang="el-GR" sz="2400" dirty="0" err="1"/>
              <a:t>Σαπέλ</a:t>
            </a:r>
            <a:r>
              <a:rPr lang="el-GR" sz="2400" dirty="0"/>
              <a:t>)</a:t>
            </a:r>
          </a:p>
          <a:p>
            <a:r>
              <a:rPr lang="el-GR" sz="2400" dirty="0"/>
              <a:t>Ο πάπας Λέων Γ`, απειλούμενος από τη ρωμαϊκή αριστοκρατία, στρέφεται προς τον </a:t>
            </a:r>
            <a:r>
              <a:rPr lang="el-GR" sz="2400" dirty="0" err="1"/>
              <a:t>Καρλομάγνο</a:t>
            </a:r>
            <a:endParaRPr lang="el-GR" sz="2400" dirty="0"/>
          </a:p>
          <a:p>
            <a:r>
              <a:rPr lang="el-GR" sz="2400" dirty="0"/>
              <a:t>800: ο </a:t>
            </a:r>
            <a:r>
              <a:rPr lang="el-GR" sz="2400" dirty="0" err="1"/>
              <a:t>Καρλομάγνος</a:t>
            </a:r>
            <a:r>
              <a:rPr lang="el-GR" sz="2400" dirty="0"/>
              <a:t> («Πατρίκιος των Ρωμαίων») στέφεται από τον πάπα αυτοκράτορας μέσα στον Άγιο Πέτρο</a:t>
            </a:r>
          </a:p>
          <a:p>
            <a:r>
              <a:rPr lang="it-IT" sz="2400" dirty="0"/>
              <a:t>Renovatio Imperii </a:t>
            </a:r>
            <a:r>
              <a:rPr lang="el-GR" sz="2400" dirty="0"/>
              <a:t>(ανασύσταση της αυτοκρατορίας): επιθυμία κυρίως της εκκλησίας/ Πολιτική ενότητα εξουσίας – εκκλησίας στη Δύση</a:t>
            </a:r>
          </a:p>
          <a:p>
            <a:r>
              <a:rPr lang="el-GR" sz="2400" dirty="0" err="1"/>
              <a:t>Καρλομάγνος</a:t>
            </a:r>
            <a:r>
              <a:rPr lang="el-GR" sz="2400" dirty="0"/>
              <a:t>: Βασιλιάς Φράγκων και Λομβαρδών</a:t>
            </a:r>
          </a:p>
        </p:txBody>
      </p:sp>
    </p:spTree>
    <p:extLst>
      <p:ext uri="{BB962C8B-B14F-4D97-AF65-F5344CB8AC3E}">
        <p14:creationId xmlns:p14="http://schemas.microsoft.com/office/powerpoint/2010/main" val="3709059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42BB9A-EE7C-0021-A9C5-254496AA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Άαχεν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11BAE2BD-223D-452D-45EE-33869C3785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12" y="1825625"/>
            <a:ext cx="31965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51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F22BAE-4229-BFC7-1062-063ABC68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Κράτος και διοίκηση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2C93B7-2918-502C-DF21-2B2419F2B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r>
              <a:rPr lang="el-GR" dirty="0"/>
              <a:t>Φραγκική αντίληψη για το κράτος: προσωπικοί δεσμοί πίστης προς τον ηγεμόνα (όρκος ευγενών πολεμιστών στο βασιλιά)</a:t>
            </a:r>
          </a:p>
          <a:p>
            <a:r>
              <a:rPr lang="el-GR" dirty="0"/>
              <a:t>Ρωμαϊκή έννοια για το κράτος (δημόσιο):</a:t>
            </a:r>
            <a:r>
              <a:rPr lang="it-IT" dirty="0"/>
              <a:t> respublica</a:t>
            </a:r>
          </a:p>
          <a:p>
            <a:r>
              <a:rPr lang="el-GR" dirty="0"/>
              <a:t>Ανώτατοι κληρικοί: συνδυασμός ρωμαϊκής αντίληψης για το κράτος με το Χριστιανισμό/ </a:t>
            </a:r>
            <a:r>
              <a:rPr lang="it-IT" u="sng" dirty="0"/>
              <a:t>Respublica Christiana</a:t>
            </a:r>
            <a:endParaRPr lang="el-GR" u="sng" dirty="0"/>
          </a:p>
          <a:p>
            <a:r>
              <a:rPr lang="el-GR" dirty="0"/>
              <a:t>Το φραγκικό κράτος δεν αφομοιώνει το ρωμαϊκό πρότυπο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9485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D006C0-D3EB-06A6-EC2C-C4F6B5B0E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νομοθεσία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3CED6A-8B3F-D422-AB34-A2249EF61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Ενοποίηση νομοθεσίας</a:t>
            </a:r>
          </a:p>
          <a:p>
            <a:r>
              <a:rPr lang="el-GR" dirty="0"/>
              <a:t>Ετήσια γενική συνέλευση (</a:t>
            </a:r>
            <a:r>
              <a:rPr lang="it-IT" dirty="0"/>
              <a:t>placitum generale)</a:t>
            </a:r>
            <a:r>
              <a:rPr lang="el-GR" dirty="0"/>
              <a:t>:</a:t>
            </a:r>
          </a:p>
          <a:p>
            <a:r>
              <a:rPr lang="el-GR" dirty="0"/>
              <a:t>Υιοθετεί τις νομοθετικές αποφάσεις ή «κεφάλαια» (</a:t>
            </a:r>
            <a:r>
              <a:rPr lang="it-IT" dirty="0"/>
              <a:t>capitularia)</a:t>
            </a:r>
            <a:r>
              <a:rPr lang="el-GR" dirty="0"/>
              <a:t> που εισηγείται ο αυτοκράτορας</a:t>
            </a:r>
          </a:p>
          <a:p>
            <a:r>
              <a:rPr lang="el-GR" dirty="0"/>
              <a:t>Οι αποφάσεις ισχύουν για όλο το βασίλειο</a:t>
            </a:r>
          </a:p>
          <a:p>
            <a:r>
              <a:rPr lang="el-GR" dirty="0"/>
              <a:t>«</a:t>
            </a:r>
            <a:r>
              <a:rPr lang="el-GR" dirty="0" err="1"/>
              <a:t>Ιδιοπροσωπία</a:t>
            </a:r>
            <a:r>
              <a:rPr lang="el-GR" dirty="0"/>
              <a:t>» των νόμων: κάθε επιμέρους λαός (Λομβαρδοί, </a:t>
            </a:r>
            <a:r>
              <a:rPr lang="el-GR" dirty="0" err="1"/>
              <a:t>Σάξωνες</a:t>
            </a:r>
            <a:r>
              <a:rPr lang="el-GR" dirty="0"/>
              <a:t>, Ρωμαίοι, Φράγκοι) διατηρεί τη δική του </a:t>
            </a:r>
            <a:r>
              <a:rPr lang="el-GR" dirty="0" err="1"/>
              <a:t>νομόθεσία</a:t>
            </a:r>
            <a:endParaRPr lang="el-GR" dirty="0"/>
          </a:p>
          <a:p>
            <a:r>
              <a:rPr lang="el-GR" dirty="0"/>
              <a:t>Η ενοποίηση της αυτοκρατορίας δεν μπορεί να προχωρήσει</a:t>
            </a:r>
          </a:p>
        </p:txBody>
      </p:sp>
    </p:spTree>
    <p:extLst>
      <p:ext uri="{BB962C8B-B14F-4D97-AF65-F5344CB8AC3E}">
        <p14:creationId xmlns:p14="http://schemas.microsoft.com/office/powerpoint/2010/main" val="3818114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95EC86-0806-28DA-38C5-95E6FBC8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όργανα της διοίκησης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2D43F1-3790-AB93-725C-0F9BA7813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b="1" u="sng" dirty="0"/>
              <a:t>Α) Ο στρατός</a:t>
            </a:r>
          </a:p>
          <a:p>
            <a:r>
              <a:rPr lang="el-GR" dirty="0"/>
              <a:t>Κύριο όργανο επιβολής της βασιλικής εξουσίας: ένοπλες δυνάμεις</a:t>
            </a:r>
          </a:p>
          <a:p>
            <a:r>
              <a:rPr lang="el-GR" dirty="0"/>
              <a:t>Όλοι οι ελεύθεροι άνδρες της επικράτειας – εξοπλίζονται με δικά τους μέσα</a:t>
            </a:r>
          </a:p>
          <a:p>
            <a:r>
              <a:rPr lang="el-GR" dirty="0"/>
              <a:t>Στην πράξη: καλούνται στο στράτευμα όσοι μπορούν να συντηρούν τον εξοπλισμό τους και κατοικούν σε περιοχές που διεξάγεται ο πόλεμος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435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244ED0-2EBA-0E73-06BE-F0F1924E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όργανα της διοίκησης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08C51D-C166-48DA-3CBD-E2547AAF6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u="sng" dirty="0"/>
              <a:t>Β) Τα βασιλικά έσοδα</a:t>
            </a:r>
          </a:p>
          <a:p>
            <a:r>
              <a:rPr lang="el-GR" dirty="0"/>
              <a:t>Φορολογικά έσοδα από βασιλικές περιουσίες (</a:t>
            </a:r>
            <a:r>
              <a:rPr lang="it-IT" dirty="0"/>
              <a:t>fiscus)</a:t>
            </a:r>
            <a:r>
              <a:rPr lang="el-GR" dirty="0"/>
              <a:t>/ αυξάνονται με τις κατακτήσεις του </a:t>
            </a:r>
            <a:r>
              <a:rPr lang="el-GR" dirty="0" err="1"/>
              <a:t>Καρλομάγνου</a:t>
            </a:r>
            <a:r>
              <a:rPr lang="el-GR" dirty="0"/>
              <a:t> – μειώνονται τον καιρό των διαδόχων του (σταμάτημα κατακτήσεων)</a:t>
            </a:r>
          </a:p>
          <a:p>
            <a:r>
              <a:rPr lang="el-GR" dirty="0"/>
              <a:t>Περιορισμός βασιλικής περιουσίας: οι βασιλείς δωρίζουν μέρος της στους υποτελείς, συχνά μαζί με την πλήρη κυριότητα</a:t>
            </a:r>
          </a:p>
          <a:p>
            <a:r>
              <a:rPr lang="el-GR" dirty="0"/>
              <a:t>Έγγεια φορολογία: δεν αποδίδει ικανοποιητικά</a:t>
            </a:r>
          </a:p>
          <a:p>
            <a:r>
              <a:rPr lang="el-GR" dirty="0"/>
              <a:t>Εισοδήματα από δικαστικά πρόστιμα και έμμεσους φόρους (τελωνεία, διόδια)</a:t>
            </a:r>
          </a:p>
        </p:txBody>
      </p:sp>
    </p:spTree>
    <p:extLst>
      <p:ext uri="{BB962C8B-B14F-4D97-AF65-F5344CB8AC3E}">
        <p14:creationId xmlns:p14="http://schemas.microsoft.com/office/powerpoint/2010/main" val="275618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3F0FF9-0ECD-BF2A-2F9C-33399E1F3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όργανα της διοίκησης (3)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BD7451-B1C7-3781-0E00-CD456E363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u="sng" dirty="0"/>
              <a:t>Γ) Κεντρική διοίκηση</a:t>
            </a:r>
          </a:p>
          <a:p>
            <a:r>
              <a:rPr lang="el-GR" dirty="0"/>
              <a:t>Παλάτι (Άαχεν, 794): διοικητικό κέντρο</a:t>
            </a:r>
          </a:p>
          <a:p>
            <a:r>
              <a:rPr lang="el-GR" dirty="0"/>
              <a:t>Χώρος συγκέντρωσης λειτουργών της αυτοκρατορίας</a:t>
            </a:r>
          </a:p>
          <a:p>
            <a:r>
              <a:rPr lang="el-GR" dirty="0"/>
              <a:t>Δεν υπάρχει αυστηρή διάκριση μεταξύ δημόσιου </a:t>
            </a:r>
            <a:r>
              <a:rPr lang="el-GR"/>
              <a:t>και ιδιωτικού </a:t>
            </a:r>
            <a:r>
              <a:rPr lang="el-GR" dirty="0"/>
              <a:t>λειτουργήματος</a:t>
            </a:r>
          </a:p>
          <a:p>
            <a:r>
              <a:rPr lang="el-GR" dirty="0"/>
              <a:t>Υπηρεσίες Παρεκκλησίου (</a:t>
            </a:r>
            <a:r>
              <a:rPr lang="it-IT" dirty="0"/>
              <a:t>Capella)</a:t>
            </a:r>
            <a:r>
              <a:rPr lang="el-GR" dirty="0"/>
              <a:t>: συντάσσουν κείμενα νομοθετικών αποφάσεων και διεκπεραιώνουν την αλληλογραφία του αυτοκράτορα</a:t>
            </a:r>
          </a:p>
          <a:p>
            <a:r>
              <a:rPr lang="el-GR" dirty="0"/>
              <a:t>Αποτελούνται αποκλειστικά από κληρικούς</a:t>
            </a:r>
          </a:p>
          <a:p>
            <a:pPr marL="0" indent="0">
              <a:buNone/>
            </a:pPr>
            <a:r>
              <a:rPr lang="el-GR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8240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EE2F10-9084-EC20-6555-366E4B67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όργανα της διοίκησης (4)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21FCE8-132C-C225-88B5-0485F3ACB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u="sng" dirty="0"/>
              <a:t>Δ) Περιφερειακή διοίκηση – δικαιοσύνη</a:t>
            </a:r>
          </a:p>
          <a:p>
            <a:r>
              <a:rPr lang="el-GR" sz="2400" dirty="0"/>
              <a:t>Περιφερειακοί διοικητές: </a:t>
            </a:r>
            <a:r>
              <a:rPr lang="el-GR" sz="2400" dirty="0" err="1"/>
              <a:t>κόμητες</a:t>
            </a:r>
            <a:r>
              <a:rPr lang="el-GR" sz="2400" dirty="0"/>
              <a:t> (</a:t>
            </a:r>
            <a:r>
              <a:rPr lang="it-IT" sz="2400" dirty="0"/>
              <a:t>comes, Graf)</a:t>
            </a:r>
            <a:r>
              <a:rPr lang="el-GR" sz="2400" dirty="0"/>
              <a:t> και μαρκήσιοι (διορίζονται από τον αυτοκράτορα)</a:t>
            </a:r>
          </a:p>
          <a:p>
            <a:r>
              <a:rPr lang="el-GR" sz="2400" dirty="0"/>
              <a:t>Διοικητικές περιφέρειες: κομητείες ή «χώρες» (</a:t>
            </a:r>
            <a:r>
              <a:rPr lang="it-IT" sz="2400" dirty="0"/>
              <a:t>pagus, Gau)</a:t>
            </a:r>
          </a:p>
          <a:p>
            <a:r>
              <a:rPr lang="el-GR" sz="2400" dirty="0"/>
              <a:t>Ο κόμης προεδρεύει στο τοπικό δικαστήριο (</a:t>
            </a:r>
            <a:r>
              <a:rPr lang="it-IT" sz="2400" dirty="0"/>
              <a:t>mallus)</a:t>
            </a:r>
            <a:r>
              <a:rPr lang="el-GR" sz="2400" dirty="0"/>
              <a:t> και διοικεί το στρατό</a:t>
            </a:r>
          </a:p>
          <a:p>
            <a:r>
              <a:rPr lang="el-GR" sz="2400" dirty="0"/>
              <a:t>Αμείβεται από αυτοκρατορικά εισοδήματα (</a:t>
            </a:r>
            <a:r>
              <a:rPr lang="it-IT" sz="2400" dirty="0"/>
              <a:t>honores)</a:t>
            </a:r>
            <a:endParaRPr lang="el-GR" sz="2400" dirty="0"/>
          </a:p>
          <a:p>
            <a:r>
              <a:rPr lang="el-GR" sz="2400" dirty="0"/>
              <a:t>Βασιλικοί απεσταλμένοι (</a:t>
            </a:r>
            <a:r>
              <a:rPr lang="it-IT" sz="2400" dirty="0"/>
              <a:t>missi dominici)</a:t>
            </a:r>
            <a:r>
              <a:rPr lang="el-GR" sz="2400" dirty="0"/>
              <a:t>: ελέγχουν τους </a:t>
            </a:r>
            <a:r>
              <a:rPr lang="el-GR" sz="2400" dirty="0" err="1"/>
              <a:t>κόμητες</a:t>
            </a:r>
            <a:r>
              <a:rPr lang="el-GR" sz="2400" dirty="0"/>
              <a:t> και τη διοίκησή τους</a:t>
            </a:r>
          </a:p>
          <a:p>
            <a:r>
              <a:rPr lang="el-GR" sz="2400" dirty="0" err="1"/>
              <a:t>Καρολίγγειο</a:t>
            </a:r>
            <a:r>
              <a:rPr lang="el-GR" sz="2400" dirty="0"/>
              <a:t> κράτος: 1000 λειτουργοί για 15 εκατομμύρια υπηκόους/ «</a:t>
            </a:r>
            <a:r>
              <a:rPr lang="el-GR" sz="2400" dirty="0" err="1"/>
              <a:t>υποδιοικούμενο</a:t>
            </a:r>
            <a:r>
              <a:rPr lang="el-GR" sz="2400" dirty="0"/>
              <a:t>» κράτος</a:t>
            </a:r>
          </a:p>
        </p:txBody>
      </p:sp>
    </p:spTree>
    <p:extLst>
      <p:ext uri="{BB962C8B-B14F-4D97-AF65-F5344CB8AC3E}">
        <p14:creationId xmlns:p14="http://schemas.microsoft.com/office/powerpoint/2010/main" val="58867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6A17BD-FE36-9DD0-8523-BCB7A7AC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αποσύνθεση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600948-BA84-8964-4333-5CCC6FF54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Καρλομάγνος</a:t>
            </a:r>
            <a:r>
              <a:rPr lang="el-GR" dirty="0"/>
              <a:t>: περισσότερο Φράγκος παρά Ρωμαίος</a:t>
            </a:r>
          </a:p>
          <a:p>
            <a:r>
              <a:rPr lang="el-GR" dirty="0"/>
              <a:t>Μοιράζει το βασίλειο στους γιούς του</a:t>
            </a:r>
          </a:p>
          <a:p>
            <a:r>
              <a:rPr lang="el-GR" dirty="0"/>
              <a:t>814: ο Λουδοβίκος ο Ευσεβής (μόνος επιζών) γίνεται μοναδικός αυτοκράτορας της Δύσης</a:t>
            </a:r>
          </a:p>
          <a:p>
            <a:r>
              <a:rPr lang="el-GR" dirty="0"/>
              <a:t>Επηρεάζεται από εκκλησιαστικούς κύκλους</a:t>
            </a:r>
          </a:p>
          <a:p>
            <a:r>
              <a:rPr lang="el-GR" dirty="0"/>
              <a:t>Είναι πιο κοντά στα ρωμαϊκά πρότυπα</a:t>
            </a:r>
          </a:p>
          <a:p>
            <a:r>
              <a:rPr lang="el-GR" dirty="0"/>
              <a:t>Εγκαταλείπει φραγκικούς και </a:t>
            </a:r>
            <a:r>
              <a:rPr lang="el-GR" dirty="0" err="1"/>
              <a:t>λομβαρδικούς</a:t>
            </a:r>
            <a:r>
              <a:rPr lang="el-GR" dirty="0"/>
              <a:t> τίτλους και υιοθετεί ρωμαϊκούς</a:t>
            </a:r>
          </a:p>
        </p:txBody>
      </p:sp>
    </p:spTree>
    <p:extLst>
      <p:ext uri="{BB962C8B-B14F-4D97-AF65-F5344CB8AC3E}">
        <p14:creationId xmlns:p14="http://schemas.microsoft.com/office/powerpoint/2010/main" val="58477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18E3B2-CC0F-0260-1303-3F692CCE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</a:t>
            </a:r>
            <a:r>
              <a:rPr lang="el-GR" b="1" u="sng" dirty="0" err="1"/>
              <a:t>Πιπινίδες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28651D-D014-4477-68E8-E74166794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Μεγάλη φραγκική οικογένεια (</a:t>
            </a:r>
            <a:r>
              <a:rPr lang="el-GR" dirty="0" err="1"/>
              <a:t>Πιπίνος</a:t>
            </a:r>
            <a:r>
              <a:rPr lang="el-GR" dirty="0"/>
              <a:t>)</a:t>
            </a:r>
          </a:p>
          <a:p>
            <a:r>
              <a:rPr lang="el-GR" dirty="0"/>
              <a:t>Μεγάλη έγγεια περιουσία</a:t>
            </a:r>
          </a:p>
          <a:p>
            <a:r>
              <a:rPr lang="el-GR" dirty="0" err="1"/>
              <a:t>Μαγιορδόμοι</a:t>
            </a:r>
            <a:r>
              <a:rPr lang="el-GR" dirty="0"/>
              <a:t> σε </a:t>
            </a:r>
            <a:r>
              <a:rPr lang="el-GR" dirty="0" err="1"/>
              <a:t>Αυστρασία</a:t>
            </a:r>
            <a:r>
              <a:rPr lang="el-GR" dirty="0"/>
              <a:t> και </a:t>
            </a:r>
            <a:r>
              <a:rPr lang="el-GR" dirty="0" err="1"/>
              <a:t>Νευστρία</a:t>
            </a:r>
            <a:endParaRPr lang="el-GR" dirty="0"/>
          </a:p>
          <a:p>
            <a:r>
              <a:rPr lang="el-GR" dirty="0"/>
              <a:t>Το αξίωμα του </a:t>
            </a:r>
            <a:r>
              <a:rPr lang="el-GR" dirty="0" err="1"/>
              <a:t>μαγιορδόμου</a:t>
            </a:r>
            <a:r>
              <a:rPr lang="el-GR" dirty="0"/>
              <a:t> μετατρέπεται σε κληρονομικό</a:t>
            </a:r>
          </a:p>
          <a:p>
            <a:r>
              <a:rPr lang="el-GR" dirty="0"/>
              <a:t>714: πεθαίνει ο </a:t>
            </a:r>
            <a:r>
              <a:rPr lang="el-GR" dirty="0" err="1"/>
              <a:t>Πιπίνος</a:t>
            </a:r>
            <a:r>
              <a:rPr lang="el-GR" dirty="0"/>
              <a:t> του </a:t>
            </a:r>
            <a:r>
              <a:rPr lang="el-GR" dirty="0" err="1"/>
              <a:t>Χέρσταλ</a:t>
            </a:r>
            <a:endParaRPr lang="el-GR" dirty="0"/>
          </a:p>
          <a:p>
            <a:r>
              <a:rPr lang="el-GR" dirty="0"/>
              <a:t>714 – 741: το φραγκικό κράτος εξουσιάζει ο γιός του, Κάρολος </a:t>
            </a:r>
            <a:r>
              <a:rPr lang="el-GR" dirty="0" err="1"/>
              <a:t>Μαρτέλος</a:t>
            </a:r>
            <a:endParaRPr lang="el-GR" dirty="0"/>
          </a:p>
          <a:p>
            <a:r>
              <a:rPr lang="el-GR" dirty="0"/>
              <a:t>«</a:t>
            </a:r>
            <a:r>
              <a:rPr lang="it-IT" dirty="0"/>
              <a:t>Princeps Francorum</a:t>
            </a:r>
            <a:r>
              <a:rPr lang="el-GR" dirty="0"/>
              <a:t>» (πρίγκιπας των Φράγκων): ανώτερος από το </a:t>
            </a:r>
            <a:r>
              <a:rPr lang="el-GR" dirty="0" err="1"/>
              <a:t>μαγιορδόμο</a:t>
            </a:r>
            <a:r>
              <a:rPr lang="el-GR" dirty="0"/>
              <a:t>, κατώτερος από το βασιλιά</a:t>
            </a:r>
          </a:p>
        </p:txBody>
      </p:sp>
    </p:spTree>
    <p:extLst>
      <p:ext uri="{BB962C8B-B14F-4D97-AF65-F5344CB8AC3E}">
        <p14:creationId xmlns:p14="http://schemas.microsoft.com/office/powerpoint/2010/main" val="647931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5180F5-FCA3-73CA-A43F-8BD17CA7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αποσύνθεση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C0FC37-66F0-EE3B-B1E3-3C0802D13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817: «</a:t>
            </a:r>
            <a:r>
              <a:rPr lang="it-IT" sz="2400" dirty="0"/>
              <a:t>Ordinatio Imperii</a:t>
            </a:r>
            <a:r>
              <a:rPr lang="el-GR" sz="2400" dirty="0"/>
              <a:t>» (νομοθετική πράξη με την οποία ο Λουδοβίκος ετοιμάζει τη διαδοχή του)</a:t>
            </a:r>
          </a:p>
          <a:p>
            <a:r>
              <a:rPr lang="el-GR" sz="2400" dirty="0"/>
              <a:t>Μοναδικός κληρονόμος της αυτοκρατορίας: ο πρωτότοκος γιός του, Λοθάριος</a:t>
            </a:r>
          </a:p>
          <a:p>
            <a:r>
              <a:rPr lang="el-GR" sz="2400" dirty="0"/>
              <a:t>Οι άλλοι γιοί βασιλείς υπό την εξουσία του πρωτότοκου</a:t>
            </a:r>
          </a:p>
          <a:p>
            <a:r>
              <a:rPr lang="el-GR" sz="2400" dirty="0"/>
              <a:t>829: τροποποίηση του σχεδίου προς όφελος του υστερότοκου Κάρολου του Φαλακρού (με την υποστήριξη της βασίλισσας)</a:t>
            </a:r>
          </a:p>
          <a:p>
            <a:r>
              <a:rPr lang="el-GR" sz="2400" dirty="0"/>
              <a:t>830 – 833: οι άλλοι γιοί στασιάζουν και υποχρεώνουν τον πατέρα τους να εγκαταλείψει το θρόνο</a:t>
            </a:r>
          </a:p>
          <a:p>
            <a:r>
              <a:rPr lang="el-GR" sz="2400" dirty="0"/>
              <a:t>835: επανέρχεται, αλλά η αυτοκρατορία αντιμετωπίζει εμφύλιο πόλεμο και βαρβαρικές επιδρομές</a:t>
            </a:r>
          </a:p>
        </p:txBody>
      </p:sp>
    </p:spTree>
    <p:extLst>
      <p:ext uri="{BB962C8B-B14F-4D97-AF65-F5344CB8AC3E}">
        <p14:creationId xmlns:p14="http://schemas.microsoft.com/office/powerpoint/2010/main" val="3603608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DB5C4E-46A9-8523-125A-E5E11C23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διανομή του Βερντέν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8EC224-3F07-1503-5D4D-CAA71037A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Λοθάριος, Λουδοβίκος Γερμανικός, Κάρολος Φαλακρός: βρίσκονται σε διαρκή πόλεμο μεταξύ τους</a:t>
            </a:r>
          </a:p>
          <a:p>
            <a:r>
              <a:rPr lang="el-GR" sz="2400" dirty="0"/>
              <a:t>842: Λουδοβίκος και Κάρολος δίνουν όρκους αμοιβαίας υποστήριξης («Όρκοι του Στρασβούργου»)</a:t>
            </a:r>
          </a:p>
          <a:p>
            <a:r>
              <a:rPr lang="el-GR" sz="2400" dirty="0"/>
              <a:t>843: </a:t>
            </a:r>
            <a:r>
              <a:rPr lang="el-GR" sz="2400" b="1" u="sng" dirty="0"/>
              <a:t>«Συνθήκη του Βερντέν»</a:t>
            </a:r>
            <a:r>
              <a:rPr lang="el-GR" sz="2400" dirty="0"/>
              <a:t>/ Η αυτοκρατορία μοιράζεται στα 3:</a:t>
            </a:r>
          </a:p>
          <a:p>
            <a:r>
              <a:rPr lang="el-GR" sz="2400" dirty="0"/>
              <a:t>Κάρολος: δυτικό τμήμα (</a:t>
            </a:r>
            <a:r>
              <a:rPr lang="it-IT" sz="2400" dirty="0"/>
              <a:t>Francia occidentalis</a:t>
            </a:r>
            <a:r>
              <a:rPr lang="el-GR" sz="2400" dirty="0"/>
              <a:t>)/ κυριαρχεί η ρωμαϊκή γλώσσα</a:t>
            </a:r>
          </a:p>
          <a:p>
            <a:r>
              <a:rPr lang="el-GR" sz="2400" dirty="0"/>
              <a:t>Λουδοβίκος: γερμανικές χώρες (</a:t>
            </a:r>
            <a:r>
              <a:rPr lang="it-IT" sz="2400" dirty="0"/>
              <a:t>Francia orientalis)</a:t>
            </a:r>
          </a:p>
          <a:p>
            <a:r>
              <a:rPr lang="el-GR" sz="2400" dirty="0"/>
              <a:t>Λοθάριος: κεντρικό τμήμα (</a:t>
            </a:r>
            <a:r>
              <a:rPr lang="it-IT" sz="2400" dirty="0"/>
              <a:t>Francia Media)</a:t>
            </a:r>
            <a:r>
              <a:rPr lang="el-GR" sz="2400" dirty="0"/>
              <a:t> ή </a:t>
            </a:r>
            <a:r>
              <a:rPr lang="el-GR" sz="2400" dirty="0" err="1"/>
              <a:t>Λοθαριγγία</a:t>
            </a:r>
            <a:r>
              <a:rPr lang="el-GR" sz="2400" dirty="0"/>
              <a:t> + τίτλο αυτοκράτορα/ το πιο αδύναμο τμήμα λόγω πληθυσμιακής σύνθεσης/ διαλύεται παρά την υποστήριξη της εκκλησίας</a:t>
            </a:r>
          </a:p>
        </p:txBody>
      </p:sp>
    </p:spTree>
    <p:extLst>
      <p:ext uri="{BB962C8B-B14F-4D97-AF65-F5344CB8AC3E}">
        <p14:creationId xmlns:p14="http://schemas.microsoft.com/office/powerpoint/2010/main" val="1300757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76350D-B9B5-21DD-F5C2-DBD0DB2F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Χάρτης των εδαφών που διανεμήθηκαν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0F456D65-FE3E-B1C9-C268-F81F41B489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97" y="1605133"/>
            <a:ext cx="47301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98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CE33A1-7F73-C1DC-2936-88C489F5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τέλος της αυτοκρατορίας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F6A362-BFB7-758F-F833-5CFB20DA3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Κάθε επιμέρους βασίλειο γνωρίζει διαδοχικές διανομές</a:t>
            </a:r>
          </a:p>
          <a:p>
            <a:r>
              <a:rPr lang="el-GR" dirty="0"/>
              <a:t>Ο τίτλος του αυτοκράτορα χάνει το νόημά του</a:t>
            </a:r>
          </a:p>
          <a:p>
            <a:r>
              <a:rPr lang="el-GR" dirty="0"/>
              <a:t>Η αυτοκρατορία απειλείται από Σαρακηνούς και Νορμανδούς</a:t>
            </a:r>
          </a:p>
          <a:p>
            <a:r>
              <a:rPr lang="el-GR" dirty="0"/>
              <a:t>877 – 881: ο αυτοκρατορικός θρόνος μένει κενός</a:t>
            </a:r>
          </a:p>
          <a:p>
            <a:r>
              <a:rPr lang="el-GR" dirty="0"/>
              <a:t>888: θάνατος του τελευταίου αυτοκράτορα (Κάρολος 8</a:t>
            </a:r>
            <a:r>
              <a:rPr lang="el-GR" baseline="30000" dirty="0"/>
              <a:t>ος</a:t>
            </a:r>
            <a:r>
              <a:rPr lang="el-GR" dirty="0"/>
              <a:t>, ο Χονδρός)</a:t>
            </a:r>
          </a:p>
          <a:p>
            <a:r>
              <a:rPr lang="el-GR" dirty="0"/>
              <a:t>Διάλυση της αυτοκρατορίας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4526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AC29B1-D819-7784-E18D-0BCD9FBC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Δηνάριο της εποχής του </a:t>
            </a:r>
            <a:r>
              <a:rPr lang="el-GR" b="1" u="sng" dirty="0" err="1"/>
              <a:t>Καρλομάγνου</a:t>
            </a:r>
            <a:endParaRPr lang="el-GR" b="1" u="sng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6CDADCAC-E4D8-FA58-4195-756BA677EC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11" y="1825625"/>
            <a:ext cx="414377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50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B725213-58E9-0314-CCB8-8796F3E4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 b="1" u="sng">
                <a:solidFill>
                  <a:schemeClr val="bg1"/>
                </a:solidFill>
              </a:rPr>
              <a:t>Άγαλμα του Καρλομάγνου στο Αμβούργο (1889)</a:t>
            </a: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F102E3D0-DAD0-3286-1C9F-792809348D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" b="19600"/>
          <a:stretch/>
        </p:blipFill>
        <p:spPr bwMode="auto"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5130" name="Freeform: Shape 5129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1" name="Freeform: Shape 5130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9786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roup 6150">
            <a:extLst>
              <a:ext uri="{FF2B5EF4-FFF2-40B4-BE49-F238E27FC236}">
                <a16:creationId xmlns:a16="http://schemas.microsoft.com/office/drawing/2014/main" id="{CA16F22E-4716-CA29-1F53-4AAD52955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6152" name="Rectangle 6151">
              <a:extLst>
                <a:ext uri="{FF2B5EF4-FFF2-40B4-BE49-F238E27FC236}">
                  <a16:creationId xmlns:a16="http://schemas.microsoft.com/office/drawing/2014/main" id="{59412336-19ED-F153-443B-C46CDBED6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3" name="Rectangle 6152">
              <a:extLst>
                <a:ext uri="{FF2B5EF4-FFF2-40B4-BE49-F238E27FC236}">
                  <a16:creationId xmlns:a16="http://schemas.microsoft.com/office/drawing/2014/main" id="{1506AA53-E761-6881-5941-313119CC7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6154" name="Rectangle 6153">
              <a:extLst>
                <a:ext uri="{FF2B5EF4-FFF2-40B4-BE49-F238E27FC236}">
                  <a16:creationId xmlns:a16="http://schemas.microsoft.com/office/drawing/2014/main" id="{844707E7-29B6-36B5-B4C4-6160DFDB9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2C1A8476-48ED-D7D6-F383-338B2F00A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5F97AE-E0DE-810E-B5DC-B6B065E5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4" y="1489364"/>
            <a:ext cx="3310215" cy="3136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u="sng">
                <a:solidFill>
                  <a:srgbClr val="FFFFFF"/>
                </a:solidFill>
              </a:rPr>
              <a:t>Ο πάπας ζητά βοήθεια από τον Καρλομάγνο</a:t>
            </a:r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FA178951-D5DC-264C-1F21-2331E33574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3" b="2"/>
          <a:stretch/>
        </p:blipFill>
        <p:spPr bwMode="auto">
          <a:xfrm>
            <a:off x="1" y="-7623"/>
            <a:ext cx="7760508" cy="68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08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3" name="Group 9222">
            <a:extLst>
              <a:ext uri="{FF2B5EF4-FFF2-40B4-BE49-F238E27FC236}">
                <a16:creationId xmlns:a16="http://schemas.microsoft.com/office/drawing/2014/main" id="{CA16F22E-4716-CA29-1F53-4AAD52955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9224" name="Rectangle 9223">
              <a:extLst>
                <a:ext uri="{FF2B5EF4-FFF2-40B4-BE49-F238E27FC236}">
                  <a16:creationId xmlns:a16="http://schemas.microsoft.com/office/drawing/2014/main" id="{59412336-19ED-F153-443B-C46CDBED6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5" name="Rectangle 9224">
              <a:extLst>
                <a:ext uri="{FF2B5EF4-FFF2-40B4-BE49-F238E27FC236}">
                  <a16:creationId xmlns:a16="http://schemas.microsoft.com/office/drawing/2014/main" id="{1506AA53-E761-6881-5941-313119CC7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226" name="Rectangle 9225">
              <a:extLst>
                <a:ext uri="{FF2B5EF4-FFF2-40B4-BE49-F238E27FC236}">
                  <a16:creationId xmlns:a16="http://schemas.microsoft.com/office/drawing/2014/main" id="{844707E7-29B6-36B5-B4C4-6160DFDB9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7" name="Rectangle 9226">
              <a:extLst>
                <a:ext uri="{FF2B5EF4-FFF2-40B4-BE49-F238E27FC236}">
                  <a16:creationId xmlns:a16="http://schemas.microsoft.com/office/drawing/2014/main" id="{2C1A8476-48ED-D7D6-F383-338B2F00A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A0AEFE29-36D8-F5BA-102A-CDF1A042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4" y="1489364"/>
            <a:ext cx="3310215" cy="3136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3200" b="1" u="sng" dirty="0">
                <a:solidFill>
                  <a:srgbClr val="FFFFFF"/>
                </a:solidFill>
              </a:rPr>
              <a:t>Η στέψη του </a:t>
            </a:r>
            <a:r>
              <a:rPr lang="el-GR" sz="3200" b="1" u="sng" dirty="0" err="1">
                <a:solidFill>
                  <a:srgbClr val="FFFFFF"/>
                </a:solidFill>
              </a:rPr>
              <a:t>Καρλομάγνου</a:t>
            </a:r>
            <a:r>
              <a:rPr lang="el-GR" sz="3200" b="1" u="sng" dirty="0">
                <a:solidFill>
                  <a:srgbClr val="FFFFFF"/>
                </a:solidFill>
              </a:rPr>
              <a:t> από τον Πάπα (Χριστούγεννα 800)</a:t>
            </a:r>
            <a:endParaRPr lang="en-US" sz="3200" b="1" u="sng" dirty="0">
              <a:solidFill>
                <a:srgbClr val="FFFFFF"/>
              </a:solidFill>
            </a:endParaRPr>
          </a:p>
        </p:txBody>
      </p:sp>
      <p:pic>
        <p:nvPicPr>
          <p:cNvPr id="9218" name="Picture 2" descr="Η στέψη του Καρλομάγνου από τον Πάπα Λέοντα Γ΄">
            <a:extLst>
              <a:ext uri="{FF2B5EF4-FFF2-40B4-BE49-F238E27FC236}">
                <a16:creationId xmlns:a16="http://schemas.microsoft.com/office/drawing/2014/main" id="{F313B592-0465-5BBF-1042-95C2A837F1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6" r="1" b="4834"/>
          <a:stretch/>
        </p:blipFill>
        <p:spPr bwMode="auto">
          <a:xfrm>
            <a:off x="1" y="-7623"/>
            <a:ext cx="7760508" cy="68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104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5" name="Group 7174">
            <a:extLst>
              <a:ext uri="{FF2B5EF4-FFF2-40B4-BE49-F238E27FC236}">
                <a16:creationId xmlns:a16="http://schemas.microsoft.com/office/drawing/2014/main" id="{CA16F22E-4716-CA29-1F53-4AAD52955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7176" name="Rectangle 7175">
              <a:extLst>
                <a:ext uri="{FF2B5EF4-FFF2-40B4-BE49-F238E27FC236}">
                  <a16:creationId xmlns:a16="http://schemas.microsoft.com/office/drawing/2014/main" id="{59412336-19ED-F153-443B-C46CDBED6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7" name="Rectangle 7176">
              <a:extLst>
                <a:ext uri="{FF2B5EF4-FFF2-40B4-BE49-F238E27FC236}">
                  <a16:creationId xmlns:a16="http://schemas.microsoft.com/office/drawing/2014/main" id="{1506AA53-E761-6881-5941-313119CC7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178" name="Rectangle 7177">
              <a:extLst>
                <a:ext uri="{FF2B5EF4-FFF2-40B4-BE49-F238E27FC236}">
                  <a16:creationId xmlns:a16="http://schemas.microsoft.com/office/drawing/2014/main" id="{844707E7-29B6-36B5-B4C4-6160DFDB9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9" name="Rectangle 7178">
              <a:extLst>
                <a:ext uri="{FF2B5EF4-FFF2-40B4-BE49-F238E27FC236}">
                  <a16:creationId xmlns:a16="http://schemas.microsoft.com/office/drawing/2014/main" id="{2C1A8476-48ED-D7D6-F383-338B2F00A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8D352996-413F-6E2D-6C7F-EF1E70CC7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4" y="1489364"/>
            <a:ext cx="3310215" cy="3136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u="sng">
                <a:solidFill>
                  <a:srgbClr val="FFFFFF"/>
                </a:solidFill>
              </a:rPr>
              <a:t>Ο Καρλομάγνος νουθετεί το Λουδοβίκο τον Ευσεβή</a:t>
            </a:r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8A423AE4-1E32-CDF6-F6AA-BC02C97710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263"/>
          <a:stretch/>
        </p:blipFill>
        <p:spPr bwMode="auto">
          <a:xfrm>
            <a:off x="1" y="-7623"/>
            <a:ext cx="7760508" cy="68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21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F373A3-FBF9-D2A0-8200-D58B02DA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 b="1" u="sng" dirty="0">
                <a:solidFill>
                  <a:schemeClr val="bg1"/>
                </a:solidFill>
              </a:rPr>
              <a:t>Φα</a:t>
            </a:r>
            <a:r>
              <a:rPr lang="en-US" sz="5000" b="1" u="sng" dirty="0" err="1">
                <a:solidFill>
                  <a:schemeClr val="bg1"/>
                </a:solidFill>
              </a:rPr>
              <a:t>ντ</a:t>
            </a:r>
            <a:r>
              <a:rPr lang="en-US" sz="5000" b="1" u="sng" dirty="0">
                <a:solidFill>
                  <a:schemeClr val="bg1"/>
                </a:solidFill>
              </a:rPr>
              <a:t>αστικό πορτρέτο του Καρλομάγνου (Άλμπρεχτ Ντύρερ)</a:t>
            </a:r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5F81F9AA-B9A5-A043-8BB4-11523B64E1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8"/>
          <a:stretch/>
        </p:blipFill>
        <p:spPr bwMode="auto"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1" name="Group 820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8202" name="Freeform: Shape 820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03" name="Freeform: Shape 820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656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33587D-BD71-DFE6-1218-1CE612C9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Κάρολος προστάτης της χριστιανοσύνης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0B9D6A-BC00-D61C-0E02-BB0875093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732: Μάχη του </a:t>
            </a:r>
            <a:r>
              <a:rPr lang="el-GR" dirty="0" err="1"/>
              <a:t>Πουατιέ</a:t>
            </a:r>
            <a:r>
              <a:rPr lang="el-GR" dirty="0"/>
              <a:t>/ ανακόπτεται η εισβολή των Αράβων στη </a:t>
            </a:r>
            <a:r>
              <a:rPr lang="el-GR" dirty="0" err="1"/>
              <a:t>Δυτ</a:t>
            </a:r>
            <a:r>
              <a:rPr lang="el-GR" dirty="0"/>
              <a:t>. Ευρώπη</a:t>
            </a:r>
          </a:p>
          <a:p>
            <a:endParaRPr lang="el-GR" dirty="0"/>
          </a:p>
          <a:p>
            <a:r>
              <a:rPr lang="el-GR" dirty="0"/>
              <a:t>Παροχή προστασίας στον ιεραπόστολο της Γερμανίας </a:t>
            </a:r>
            <a:r>
              <a:rPr lang="el-GR" dirty="0" err="1"/>
              <a:t>Βινφρίδο</a:t>
            </a:r>
            <a:r>
              <a:rPr lang="el-GR" dirty="0"/>
              <a:t> (+741, Άγιος </a:t>
            </a:r>
            <a:r>
              <a:rPr lang="el-GR" dirty="0" err="1"/>
              <a:t>Βονιφάτιος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3881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4F755D-0654-177F-85C6-055443F18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κοινωνία την εποχή των </a:t>
            </a:r>
            <a:r>
              <a:rPr lang="el-GR" b="1" u="sng" dirty="0" err="1"/>
              <a:t>Καρολιδών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B42AAB-A398-5EA1-EF0B-EAA62334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b="1" u="sng" dirty="0"/>
              <a:t>Γενικά χαρακτηριστικά</a:t>
            </a:r>
          </a:p>
          <a:p>
            <a:r>
              <a:rPr lang="el-GR" dirty="0"/>
              <a:t>Ο πληθυσμός οργανώνεται γύρω από τη </a:t>
            </a:r>
            <a:r>
              <a:rPr lang="it-IT" dirty="0"/>
              <a:t>villa </a:t>
            </a:r>
            <a:r>
              <a:rPr lang="el-GR" dirty="0"/>
              <a:t>(μεγάλη έγγεια ιδιοκτησία)</a:t>
            </a:r>
          </a:p>
          <a:p>
            <a:r>
              <a:rPr lang="el-GR" dirty="0"/>
              <a:t>Σχετική πολιτική σταθερότητα: αναθέρμανση εμπορίου</a:t>
            </a:r>
          </a:p>
          <a:p>
            <a:r>
              <a:rPr lang="el-GR" dirty="0"/>
              <a:t>Μετά το θάνατο του </a:t>
            </a:r>
            <a:r>
              <a:rPr lang="el-GR" dirty="0" err="1"/>
              <a:t>Καρλομάγνου</a:t>
            </a:r>
            <a:r>
              <a:rPr lang="el-GR" dirty="0"/>
              <a:t>: αναθέρμανση του θεσμού της υποτέλειας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2108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5AA36F-4535-CAAB-D56E-77BA71FF8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ύπαιθρος – η «</a:t>
            </a:r>
            <a:r>
              <a:rPr lang="it-IT" b="1" u="sng" dirty="0"/>
              <a:t>villa</a:t>
            </a:r>
            <a:r>
              <a:rPr lang="el-GR" b="1" u="sng" dirty="0"/>
              <a:t>» (μεγάλη γαιοκτησία)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1E8904-C59B-FF3E-997D-9A05BDF77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Βάση του κοινωνικού συστήματος/ εργαλείο οικονομίας και πολιτικής/ επιτρέπει στην εξουσία να προσεταιριστεί τους υπηκόους της</a:t>
            </a:r>
          </a:p>
          <a:p>
            <a:r>
              <a:rPr lang="el-GR" sz="2400" dirty="0"/>
              <a:t>Χωρίζεται σε δύο τμήματα:</a:t>
            </a:r>
          </a:p>
          <a:p>
            <a:r>
              <a:rPr lang="el-GR" sz="2400" dirty="0"/>
              <a:t>Α) το ελεύθερο (</a:t>
            </a:r>
            <a:r>
              <a:rPr lang="it-IT" sz="2400" dirty="0"/>
              <a:t>reserva)</a:t>
            </a:r>
            <a:r>
              <a:rPr lang="el-GR" sz="2400" dirty="0"/>
              <a:t>: σύνολο γης που αξιοποιεί άμεσα ο κάτοχός της/ κατοικία με αυλή (</a:t>
            </a:r>
            <a:r>
              <a:rPr lang="it-IT" sz="2400" dirty="0"/>
              <a:t>curtis)</a:t>
            </a:r>
            <a:r>
              <a:rPr lang="el-GR" sz="2400" dirty="0"/>
              <a:t>, φούρνοι, μύλοι, πατητήρια, πιεστήρια, δάση, βοσκοτόπια</a:t>
            </a:r>
          </a:p>
          <a:p>
            <a:r>
              <a:rPr lang="el-GR" sz="2400" dirty="0"/>
              <a:t>Β) κλήροι (</a:t>
            </a:r>
            <a:r>
              <a:rPr lang="it-IT" sz="2400" dirty="0"/>
              <a:t>mansae</a:t>
            </a:r>
            <a:r>
              <a:rPr lang="el-GR" sz="2400" dirty="0"/>
              <a:t>, </a:t>
            </a:r>
            <a:r>
              <a:rPr lang="it-IT" sz="2400" dirty="0"/>
              <a:t>Hufe, hide, hoba)</a:t>
            </a:r>
            <a:r>
              <a:rPr lang="el-GR" sz="2400" dirty="0"/>
              <a:t>: αγροτεμάχια καλλιεργούμενα από ελεύθερους αγρολήπτες (</a:t>
            </a:r>
            <a:r>
              <a:rPr lang="it-IT" sz="2400" dirty="0"/>
              <a:t>coloni)</a:t>
            </a:r>
            <a:r>
              <a:rPr lang="el-GR" sz="2400" dirty="0"/>
              <a:t>, ή δούλους</a:t>
            </a:r>
          </a:p>
          <a:p>
            <a:r>
              <a:rPr lang="el-GR" sz="2400" dirty="0"/>
              <a:t>Αγρολήπτες: καταβάλλουν εισφορές στον κύριο της περιουσίας (αγγαρεία, είδος, σπάνια σε χρήμα)</a:t>
            </a:r>
          </a:p>
        </p:txBody>
      </p:sp>
    </p:spTree>
    <p:extLst>
      <p:ext uri="{BB962C8B-B14F-4D97-AF65-F5344CB8AC3E}">
        <p14:creationId xmlns:p14="http://schemas.microsoft.com/office/powerpoint/2010/main" val="1499403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B08944-660D-BBDC-4C31-9DC22CD7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πληθυσμοί της υπαίθρου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D3F235-54CF-A1F3-62C2-4724F519B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Η πλειοψηφία των κατοίκων της αυτοκρατορίας υπάγεται σε μια </a:t>
            </a:r>
            <a:r>
              <a:rPr lang="it-IT" dirty="0"/>
              <a:t>villa</a:t>
            </a:r>
          </a:p>
          <a:p>
            <a:r>
              <a:rPr lang="el-GR" dirty="0"/>
              <a:t>Διαχειριστής (</a:t>
            </a:r>
            <a:r>
              <a:rPr lang="it-IT" dirty="0"/>
              <a:t>villicus)</a:t>
            </a:r>
            <a:r>
              <a:rPr lang="el-GR" dirty="0"/>
              <a:t>: βοηθά τον κύριο της ιδιοκτησίας</a:t>
            </a:r>
          </a:p>
          <a:p>
            <a:r>
              <a:rPr lang="el-GR" dirty="0"/>
              <a:t>Αμβλύνονται οι διαφορές μεταξύ ελεύθερων και δούλων καλλιεργητών</a:t>
            </a:r>
          </a:p>
          <a:p>
            <a:r>
              <a:rPr lang="el-GR" dirty="0"/>
              <a:t>Οι δούλοι γίνονται σπανιότεροι</a:t>
            </a:r>
          </a:p>
          <a:p>
            <a:r>
              <a:rPr lang="el-GR" dirty="0"/>
              <a:t>Η Εκκλησία ενθαρρύνει την απελευθέρωση των δούλων και απαγορεύει τον εξανδραποδισμό ενός χριστιανού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1879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CED9CD-772C-FBFA-BD53-A9AD42B1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Βήματα προς τη δουλοπαροικία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3100E4-2104-2B51-D09F-9A7E274E7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Δούλοι, ελεύθεροι: εγκαθίστανται σε ένα κλήρο (</a:t>
            </a:r>
            <a:r>
              <a:rPr lang="it-IT" dirty="0"/>
              <a:t>casati)</a:t>
            </a:r>
            <a:r>
              <a:rPr lang="el-GR" dirty="0"/>
              <a:t> και υπάγονται στην εξουσία ενός ισχυρού που τους προστατεύει</a:t>
            </a:r>
          </a:p>
          <a:p>
            <a:r>
              <a:rPr lang="el-GR" dirty="0"/>
              <a:t>Συγχωνεύονται και οδηγούνται βαθμιαία σε ένα καθεστώς μερικής ελευθερίας: </a:t>
            </a:r>
            <a:r>
              <a:rPr lang="el-GR" b="1" u="sng" dirty="0"/>
              <a:t>πάροικοι (</a:t>
            </a:r>
            <a:r>
              <a:rPr lang="it-IT" b="1" u="sng" dirty="0"/>
              <a:t>servus)</a:t>
            </a:r>
            <a:endParaRPr lang="el-GR" b="1" u="sng" dirty="0"/>
          </a:p>
          <a:p>
            <a:r>
              <a:rPr lang="el-GR" dirty="0"/>
              <a:t>Κτήματα ελεύθερων και ανεξάρτητων χωρικών που είναι ιδιοκτήτες των περιουσιών τους (</a:t>
            </a:r>
            <a:r>
              <a:rPr lang="it-IT" dirty="0"/>
              <a:t>allodia)</a:t>
            </a:r>
            <a:endParaRPr lang="el-GR" dirty="0"/>
          </a:p>
          <a:p>
            <a:r>
              <a:rPr lang="el-GR" dirty="0"/>
              <a:t>Σπάνιες αναφορές στις πηγές της εποχής/ η σημασία τους ΔΕΝ είναι περιορισμένη</a:t>
            </a:r>
          </a:p>
        </p:txBody>
      </p:sp>
    </p:spTree>
    <p:extLst>
      <p:ext uri="{BB962C8B-B14F-4D97-AF65-F5344CB8AC3E}">
        <p14:creationId xmlns:p14="http://schemas.microsoft.com/office/powerpoint/2010/main" val="848948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81BEE8-AB76-14FB-295F-4F00FD70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Οικονομία – εμπόριο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4A591D-313E-E9C2-E368-7805BB806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Παραγωγή: στο πλαίσιο της </a:t>
            </a:r>
            <a:r>
              <a:rPr lang="it-IT" sz="2400" dirty="0"/>
              <a:t>villa</a:t>
            </a:r>
          </a:p>
          <a:p>
            <a:r>
              <a:rPr lang="el-GR" sz="2400" dirty="0"/>
              <a:t>Τεχνίτες που κατασκευάζουν ενδύματα, εργαλεία, άλλα αντικείμενα</a:t>
            </a:r>
          </a:p>
          <a:p>
            <a:r>
              <a:rPr lang="el-GR" sz="2400" dirty="0"/>
              <a:t>Η </a:t>
            </a:r>
            <a:r>
              <a:rPr lang="it-IT" sz="2400" dirty="0"/>
              <a:t>villa </a:t>
            </a:r>
            <a:r>
              <a:rPr lang="el-GR" sz="2400" dirty="0"/>
              <a:t>εξασφαλίζει αυτάρκεια στον ιδιοκτήτη της</a:t>
            </a:r>
          </a:p>
          <a:p>
            <a:r>
              <a:rPr lang="el-GR" sz="2400" dirty="0"/>
              <a:t>Το πλεόνασμα της παραγωγής εμπορευματοποιείται</a:t>
            </a:r>
          </a:p>
          <a:p>
            <a:r>
              <a:rPr lang="el-GR" sz="2400" dirty="0"/>
              <a:t>Οι κύριοι των </a:t>
            </a:r>
            <a:r>
              <a:rPr lang="it-IT" sz="2400" dirty="0"/>
              <a:t>villae </a:t>
            </a:r>
            <a:r>
              <a:rPr lang="el-GR" sz="2400" dirty="0"/>
              <a:t>είναι υποχρεωμένοι να προμηθεύονται αγαθά όπως εργαλεία, αλάτι, κρασί που δεν παράγονται στα πλαίσια των εκμεταλλεύσεών τους</a:t>
            </a:r>
          </a:p>
          <a:p>
            <a:r>
              <a:rPr lang="el-GR" sz="2400" dirty="0"/>
              <a:t>Αυξάνουν οι τοπικές αγορές</a:t>
            </a:r>
          </a:p>
          <a:p>
            <a:r>
              <a:rPr lang="el-GR" sz="2400" dirty="0"/>
              <a:t>Το διεθνές εμπόριο τονώνεται, μέχρι τις αραβικές και νορμανδικές επιδρομές </a:t>
            </a:r>
          </a:p>
        </p:txBody>
      </p:sp>
    </p:spTree>
    <p:extLst>
      <p:ext uri="{BB962C8B-B14F-4D97-AF65-F5344CB8AC3E}">
        <p14:creationId xmlns:p14="http://schemas.microsoft.com/office/powerpoint/2010/main" val="2719999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82D19D-49CF-C620-77FB-8895A1E4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Οικονομία – εμπόριο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FEC166-B9EA-C186-5E56-423B2370B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Ανταλλαγές προϊόντων ανάμεσα στα βασίλεια της αυτοκρατορίας και με το Βυζάντιο</a:t>
            </a:r>
          </a:p>
          <a:p>
            <a:r>
              <a:rPr lang="el-GR" dirty="0"/>
              <a:t>Γουναρικά, μπαχαρικά (από την Ανατολή), μεταξωτά, δούλοι (από το σλαβικό κόσμο και το Βορρά), ξυλεία, όπλα, δημητριακά</a:t>
            </a:r>
          </a:p>
          <a:p>
            <a:r>
              <a:rPr lang="el-GR" dirty="0"/>
              <a:t>Νέα λιμάνια: </a:t>
            </a:r>
            <a:r>
              <a:rPr lang="el-GR" dirty="0" err="1"/>
              <a:t>Κέντοβικ</a:t>
            </a:r>
            <a:r>
              <a:rPr lang="el-GR" dirty="0"/>
              <a:t>, </a:t>
            </a:r>
            <a:r>
              <a:rPr lang="el-GR" dirty="0" err="1"/>
              <a:t>Ντούρστεντε</a:t>
            </a:r>
            <a:r>
              <a:rPr lang="el-GR" dirty="0"/>
              <a:t> (Βόρεια Θάλασσα), Βενετία</a:t>
            </a:r>
          </a:p>
          <a:p>
            <a:r>
              <a:rPr lang="el-GR" dirty="0"/>
              <a:t>Παραποτάμια λιμάνια: </a:t>
            </a:r>
            <a:r>
              <a:rPr lang="el-GR" dirty="0" err="1"/>
              <a:t>Μάϊντς</a:t>
            </a:r>
            <a:r>
              <a:rPr lang="el-GR" dirty="0"/>
              <a:t>, Βερντέν, Κολωνία (Ρήνος), ιταλικές πόλεις</a:t>
            </a:r>
          </a:p>
          <a:p>
            <a:r>
              <a:rPr lang="el-GR" dirty="0"/>
              <a:t>Βασικές οικονομικές ζώνες: Βόρεια Θάλασσα, Αδριατική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3068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3F4366-A9FC-9B22-5A74-5E30A04A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νόμισμα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7B10B5-8780-E74E-75F7-471338C8B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/>
              <a:t>Διευρύνεται η κυκλοφορία του νομίσματος</a:t>
            </a:r>
          </a:p>
          <a:p>
            <a:r>
              <a:rPr lang="el-GR" sz="2400" dirty="0"/>
              <a:t>Υποχωρεί η χρήση του χρυσού από τον 7</a:t>
            </a:r>
            <a:r>
              <a:rPr lang="el-GR" sz="2400" baseline="30000" dirty="0"/>
              <a:t>ο</a:t>
            </a:r>
            <a:r>
              <a:rPr lang="el-GR" sz="2400" dirty="0"/>
              <a:t> αι. (αποθησαυρίζεται ή εκλείπει)</a:t>
            </a:r>
          </a:p>
          <a:p>
            <a:r>
              <a:rPr lang="el-GR" sz="2400" dirty="0"/>
              <a:t>Χρησιμοποιείται ασήμι</a:t>
            </a:r>
          </a:p>
          <a:p>
            <a:r>
              <a:rPr lang="el-GR" sz="2400" dirty="0"/>
              <a:t>794: ανατιμάται το αργυρό δηνάριο</a:t>
            </a:r>
          </a:p>
          <a:p>
            <a:r>
              <a:rPr lang="el-GR" sz="2400" dirty="0"/>
              <a:t>Νομισματικό σύστημα: </a:t>
            </a:r>
          </a:p>
          <a:p>
            <a:r>
              <a:rPr lang="el-GR" sz="2400" dirty="0"/>
              <a:t>Α) Νόμισμα με υπολογιστική αξία (λίρα, σολδίο, δηνάριο)</a:t>
            </a:r>
          </a:p>
          <a:p>
            <a:r>
              <a:rPr lang="el-GR" sz="2400" dirty="0"/>
              <a:t>1 λίρα = 20 σολδία/ 1 </a:t>
            </a:r>
            <a:r>
              <a:rPr lang="el-GR" sz="2400" dirty="0" err="1"/>
              <a:t>σολδί</a:t>
            </a:r>
            <a:r>
              <a:rPr lang="el-GR" sz="2400" dirty="0"/>
              <a:t> = 12 δηνάρια</a:t>
            </a:r>
          </a:p>
          <a:p>
            <a:r>
              <a:rPr lang="el-GR" sz="2400" dirty="0"/>
              <a:t>Β) Πραγματικό νόμισμα που κυκλοφορεί: μόνο δηνάρια</a:t>
            </a:r>
          </a:p>
          <a:p>
            <a:r>
              <a:rPr lang="el-GR" sz="2400" dirty="0"/>
              <a:t>Έκδοση νομίσματος: βασιλικό μονοπώλιο/ μικρή αγοραστική δύναμη ακόμα και για τις τοπικές αγορές </a:t>
            </a:r>
          </a:p>
        </p:txBody>
      </p:sp>
    </p:spTree>
    <p:extLst>
      <p:ext uri="{BB962C8B-B14F-4D97-AF65-F5344CB8AC3E}">
        <p14:creationId xmlns:p14="http://schemas.microsoft.com/office/powerpoint/2010/main" val="935491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08C689-CE27-D970-3EED-ECCBCB33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σύστημα της υποτέλειας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8D14D1-2C05-CAEE-0F47-075C102D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Γεννιέται στα βαρβαρικά βασίλεια, υποχωρεί με την ανασύσταση της αυτοκρατορίας</a:t>
            </a:r>
          </a:p>
          <a:p>
            <a:r>
              <a:rPr lang="el-GR" dirty="0"/>
              <a:t>Η αδύναμη διοίκηση των </a:t>
            </a:r>
            <a:r>
              <a:rPr lang="el-GR" dirty="0" err="1"/>
              <a:t>καρολιγγείων</a:t>
            </a:r>
            <a:r>
              <a:rPr lang="el-GR" dirty="0"/>
              <a:t> οδηγεί στην ιεράρχηση της κοινωνίας μέσω της υποτέλειας</a:t>
            </a:r>
          </a:p>
          <a:p>
            <a:r>
              <a:rPr lang="it-IT" dirty="0"/>
              <a:t>Vassi dominici</a:t>
            </a:r>
            <a:r>
              <a:rPr lang="el-GR" dirty="0"/>
              <a:t>: υποτελείς του βασιλιά/ έχουν τους δικούς τους υποτελείς</a:t>
            </a:r>
          </a:p>
          <a:p>
            <a:r>
              <a:rPr lang="el-GR" dirty="0"/>
              <a:t>Σύστημα «συστάσεων» </a:t>
            </a:r>
            <a:r>
              <a:rPr lang="it-IT" dirty="0"/>
              <a:t>(recommandationes)</a:t>
            </a:r>
          </a:p>
          <a:p>
            <a:r>
              <a:rPr lang="el-GR" dirty="0"/>
              <a:t>Κορυφή της πυραμίδας: ο βασιλιάς/ ελέγχει όλους τους υπηκόους του, με έναν «όρκο υποτέλειας»</a:t>
            </a:r>
          </a:p>
        </p:txBody>
      </p:sp>
    </p:spTree>
    <p:extLst>
      <p:ext uri="{BB962C8B-B14F-4D97-AF65-F5344CB8AC3E}">
        <p14:creationId xmlns:p14="http://schemas.microsoft.com/office/powerpoint/2010/main" val="2415502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60734A-3DC7-F0D5-5C37-594D368C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υποτέλεια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81918B-EF67-FADE-1A6B-67A7059FA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Βασιλιάς: είναι υποχρεωμένος να προστατεύει τους υποτελείς και να τους εξασφαλίζει εισοδήματα</a:t>
            </a:r>
          </a:p>
          <a:p>
            <a:r>
              <a:rPr lang="el-GR" dirty="0"/>
              <a:t>Μετά τη βασιλεία του Λουδοβίκου του Ευσεβή (814 – 840) σταματούν οι κατακτήσεις</a:t>
            </a:r>
          </a:p>
          <a:p>
            <a:r>
              <a:rPr lang="el-GR" dirty="0"/>
              <a:t>Ο αυτοκράτορας αντλεί από τα δικά του εισοδήματα για τους υποτελείς του</a:t>
            </a:r>
          </a:p>
          <a:p>
            <a:r>
              <a:rPr lang="el-GR" dirty="0"/>
              <a:t>Μείωση δημόσιων φορολογικών εισοδημάτων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4952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35ADD5-BA42-7352-37DB-2A7CE1098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υποτέλεια (3)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AE0C27-236A-C75D-2859-0042BC699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Εξασθένιση βασιλικής εξουσίας</a:t>
            </a:r>
          </a:p>
          <a:p>
            <a:r>
              <a:rPr lang="el-GR" dirty="0"/>
              <a:t>Δημόσια αξιώματα (</a:t>
            </a:r>
            <a:r>
              <a:rPr lang="it-IT" dirty="0"/>
              <a:t>honores)</a:t>
            </a:r>
            <a:r>
              <a:rPr lang="el-GR" dirty="0"/>
              <a:t>: μετατρέπονται σε κληρονομικά και ιδιωτικοποιούνται</a:t>
            </a:r>
          </a:p>
          <a:p>
            <a:r>
              <a:rPr lang="el-GR" dirty="0"/>
              <a:t>Ανταμοιβές υπηρεσιών (</a:t>
            </a:r>
            <a:r>
              <a:rPr lang="it-IT" dirty="0"/>
              <a:t>beneficia)</a:t>
            </a:r>
            <a:r>
              <a:rPr lang="el-GR" dirty="0"/>
              <a:t>: χάνουν τον προσωπικό τους χαρακτήρα, γίνονται μόνιμα και ιδιοκτησία των κατόχων τους</a:t>
            </a:r>
          </a:p>
          <a:p>
            <a:r>
              <a:rPr lang="el-GR" dirty="0"/>
              <a:t>Περιουσία της αριστοκρατίας που πουλάει όλο και πιο ακριβά την υποστήριξή της στους εμφύλιους μετά το θάνατο του </a:t>
            </a:r>
            <a:r>
              <a:rPr lang="el-GR" dirty="0" err="1"/>
              <a:t>Καρλομάγνου</a:t>
            </a:r>
            <a:endParaRPr lang="el-GR" dirty="0"/>
          </a:p>
          <a:p>
            <a:r>
              <a:rPr lang="el-GR" dirty="0"/>
              <a:t>Εξασθένιση κεντρικής εξουσίας – βαρβαρικές επιδρομές: οι πληθυσμοί στρέφονται προς τον πιο κοντινό δούκα </a:t>
            </a:r>
            <a:r>
              <a:rPr lang="el-GR"/>
              <a:t>ή κόμη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04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6B1AFB-EBE6-6638-3AC1-E676187B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κληρονομιά του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A2A3A9-D047-DC26-1A9F-F7127AC1E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+ 739</a:t>
            </a:r>
          </a:p>
          <a:p>
            <a:r>
              <a:rPr lang="el-GR" dirty="0"/>
              <a:t>Το βασίλειο διανέμεται στα παιδιά του:</a:t>
            </a:r>
          </a:p>
          <a:p>
            <a:r>
              <a:rPr lang="el-GR" dirty="0" err="1"/>
              <a:t>Καρλομάνος</a:t>
            </a:r>
            <a:r>
              <a:rPr lang="el-GR" dirty="0"/>
              <a:t>: </a:t>
            </a:r>
            <a:r>
              <a:rPr lang="el-GR" dirty="0" err="1"/>
              <a:t>Αυστρασία</a:t>
            </a:r>
            <a:r>
              <a:rPr lang="el-GR" dirty="0"/>
              <a:t>, Θουριγγία, </a:t>
            </a:r>
            <a:r>
              <a:rPr lang="el-GR" dirty="0" err="1"/>
              <a:t>Αλεμανία</a:t>
            </a:r>
            <a:endParaRPr lang="el-GR" dirty="0"/>
          </a:p>
          <a:p>
            <a:r>
              <a:rPr lang="el-GR" dirty="0" err="1"/>
              <a:t>Πιπίνος</a:t>
            </a:r>
            <a:r>
              <a:rPr lang="el-GR" dirty="0"/>
              <a:t> ο Βραχύς: </a:t>
            </a:r>
            <a:r>
              <a:rPr lang="el-GR" dirty="0" err="1"/>
              <a:t>Νευστρία</a:t>
            </a:r>
            <a:r>
              <a:rPr lang="el-GR" dirty="0"/>
              <a:t>, Βουργουνδία, Προβηγκία</a:t>
            </a:r>
          </a:p>
          <a:p>
            <a:r>
              <a:rPr lang="el-GR" dirty="0"/>
              <a:t>Από το όνομα του Κάρολου </a:t>
            </a:r>
            <a:r>
              <a:rPr lang="el-GR" dirty="0" err="1"/>
              <a:t>Μαρτέλου</a:t>
            </a:r>
            <a:r>
              <a:rPr lang="el-GR" dirty="0"/>
              <a:t> παίρνει το όνομά της η δυναστεία (</a:t>
            </a:r>
            <a:r>
              <a:rPr lang="el-GR" dirty="0" err="1"/>
              <a:t>Καρολίδες</a:t>
            </a:r>
            <a:r>
              <a:rPr lang="el-GR" dirty="0"/>
              <a:t> ή </a:t>
            </a:r>
            <a:r>
              <a:rPr lang="el-GR" dirty="0" err="1"/>
              <a:t>Καρολίγγειοι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545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2CF57C-24EF-2F99-A243-5083072D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Από τον </a:t>
            </a:r>
            <a:r>
              <a:rPr lang="el-GR" b="1" u="sng" dirty="0" err="1"/>
              <a:t>Πιπίνο</a:t>
            </a:r>
            <a:r>
              <a:rPr lang="el-GR" b="1" u="sng" dirty="0"/>
              <a:t> στον </a:t>
            </a:r>
            <a:r>
              <a:rPr lang="el-GR" b="1" u="sng" dirty="0" err="1"/>
              <a:t>Καρλομάγνο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4B9240-EC49-FCF4-823C-A9EEEDA94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747: Απόσυρση </a:t>
            </a:r>
            <a:r>
              <a:rPr lang="el-GR" dirty="0" err="1"/>
              <a:t>Καρλομάνου</a:t>
            </a:r>
            <a:r>
              <a:rPr lang="el-GR" dirty="0"/>
              <a:t> στο μοναστήρι του Μόντε </a:t>
            </a:r>
            <a:r>
              <a:rPr lang="el-GR" dirty="0" err="1"/>
              <a:t>Κασίνο</a:t>
            </a:r>
            <a:r>
              <a:rPr lang="el-GR" dirty="0"/>
              <a:t> (Ιταλία)</a:t>
            </a:r>
          </a:p>
          <a:p>
            <a:r>
              <a:rPr lang="el-GR" dirty="0"/>
              <a:t>Ο </a:t>
            </a:r>
            <a:r>
              <a:rPr lang="el-GR" dirty="0" err="1"/>
              <a:t>Πιπίνος</a:t>
            </a:r>
            <a:r>
              <a:rPr lang="el-GR" dirty="0"/>
              <a:t> ο Βραχύς παραμένει μόνος κύριος του φραγκικού κράτους</a:t>
            </a:r>
          </a:p>
          <a:p>
            <a:r>
              <a:rPr lang="el-GR" dirty="0"/>
              <a:t>Τελευταίος </a:t>
            </a:r>
            <a:r>
              <a:rPr lang="el-GR" dirty="0" err="1"/>
              <a:t>μεροβίγγειος</a:t>
            </a:r>
            <a:r>
              <a:rPr lang="el-GR" dirty="0"/>
              <a:t> βασιλιάς: </a:t>
            </a:r>
            <a:r>
              <a:rPr lang="el-GR" dirty="0" err="1"/>
              <a:t>Χιλδέριχος</a:t>
            </a:r>
            <a:r>
              <a:rPr lang="el-GR" dirty="0"/>
              <a:t> ο 3</a:t>
            </a:r>
            <a:r>
              <a:rPr lang="el-GR" baseline="30000" dirty="0"/>
              <a:t>ος</a:t>
            </a:r>
            <a:endParaRPr lang="el-GR" dirty="0"/>
          </a:p>
          <a:p>
            <a:r>
              <a:rPr lang="el-GR" dirty="0"/>
              <a:t>751: ο </a:t>
            </a:r>
            <a:r>
              <a:rPr lang="el-GR" dirty="0" err="1"/>
              <a:t>Πιπίνος</a:t>
            </a:r>
            <a:r>
              <a:rPr lang="el-GR" dirty="0"/>
              <a:t> στέφεται βασιλιάς των Φράγκων με την ευλογία του Πάπα, τον οποίο βοηθά εναντίον των Λομβαρδών (ελέω θεού μονάρχης)</a:t>
            </a:r>
          </a:p>
          <a:p>
            <a:r>
              <a:rPr lang="el-GR" dirty="0"/>
              <a:t>Χαρίζει στον Πάπα εδάφη που είχαν κατακτήσει οι Λομβαρδοί από τη Ρώμη ως τη Ραβέννα (Παπικό Κράτος)</a:t>
            </a:r>
          </a:p>
        </p:txBody>
      </p:sp>
    </p:spTree>
    <p:extLst>
      <p:ext uri="{BB962C8B-B14F-4D97-AF65-F5344CB8AC3E}">
        <p14:creationId xmlns:p14="http://schemas.microsoft.com/office/powerpoint/2010/main" val="139560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D307FE-8F3D-5034-B32A-7631B4C0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Χάρτης Ιταλίας</a:t>
            </a:r>
          </a:p>
        </p:txBody>
      </p:sp>
      <p:pic>
        <p:nvPicPr>
          <p:cNvPr id="4" name="Picture 2" descr="Italy relief map stock vector. Illustration of country - 83745292">
            <a:extLst>
              <a:ext uri="{FF2B5EF4-FFF2-40B4-BE49-F238E27FC236}">
                <a16:creationId xmlns:a16="http://schemas.microsoft.com/office/drawing/2014/main" id="{19769C80-D632-6C51-D255-643922996C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00" y="1985114"/>
            <a:ext cx="361214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6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9122C4-C613-166B-8BF7-9900DF24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διάδοχοί του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5CB988-4807-257E-BCDB-F58C426C2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768: θάνατος του </a:t>
            </a:r>
            <a:r>
              <a:rPr lang="el-GR" dirty="0" err="1"/>
              <a:t>Πιπίνου</a:t>
            </a:r>
            <a:endParaRPr lang="el-GR" dirty="0"/>
          </a:p>
          <a:p>
            <a:r>
              <a:rPr lang="el-GR" dirty="0"/>
              <a:t>Το φραγκικό κράτος διανέμεται στους δυο του γιους, Κάρολο και </a:t>
            </a:r>
            <a:r>
              <a:rPr lang="el-GR" dirty="0" err="1"/>
              <a:t>Καρλομάνο</a:t>
            </a:r>
            <a:endParaRPr lang="el-GR" dirty="0"/>
          </a:p>
          <a:p>
            <a:r>
              <a:rPr lang="el-GR" dirty="0"/>
              <a:t>771: θάνατος </a:t>
            </a:r>
            <a:r>
              <a:rPr lang="el-GR" dirty="0" err="1"/>
              <a:t>Καρλομάνου</a:t>
            </a:r>
            <a:endParaRPr lang="el-GR" dirty="0"/>
          </a:p>
          <a:p>
            <a:r>
              <a:rPr lang="el-GR" dirty="0"/>
              <a:t>Ο Κάρολος γίνεται απόλυτος κυρίαρχος όλων των εδαφών (</a:t>
            </a:r>
            <a:r>
              <a:rPr lang="en-US" dirty="0"/>
              <a:t>Carolus Magnus </a:t>
            </a:r>
            <a:r>
              <a:rPr lang="el-GR" dirty="0"/>
              <a:t>– </a:t>
            </a:r>
            <a:r>
              <a:rPr lang="el-GR" dirty="0" err="1"/>
              <a:t>Καρλομάγνος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102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04A34F-1997-EE24-087C-11FBF23F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b="1" u="sng" dirty="0"/>
            </a:br>
            <a:r>
              <a:rPr lang="el-GR" b="1" u="sng" dirty="0"/>
              <a:t>Η φραγκική επέκταση</a:t>
            </a:r>
            <a:br>
              <a:rPr lang="el-GR" b="1" u="sng" dirty="0"/>
            </a:b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D227A7-0EA0-529F-502A-CADC96057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</a:t>
            </a:r>
            <a:r>
              <a:rPr lang="el-GR" sz="2400" dirty="0"/>
              <a:t>- 771 – 814: ο Κάρολος επεκτείνει τη φραγκική κυριαρχία σε όλη σχεδόν τη Δύση</a:t>
            </a:r>
          </a:p>
          <a:p>
            <a:pPr marL="0" indent="0">
              <a:buNone/>
            </a:pPr>
            <a:r>
              <a:rPr lang="el-GR" sz="2400" dirty="0"/>
              <a:t>- 774: κατακτά το βασίλειο των Λομβαρδών</a:t>
            </a:r>
          </a:p>
          <a:p>
            <a:pPr marL="0" indent="0">
              <a:buNone/>
            </a:pPr>
            <a:r>
              <a:rPr lang="el-GR" sz="2400" dirty="0"/>
              <a:t>- Αποτυχημένη εκστρατεία εναντίον των Αράβων στην Ισπανία (η οπισθοφυλακή του, διοικούμενη από το </a:t>
            </a:r>
            <a:r>
              <a:rPr lang="el-GR" sz="2400" dirty="0" err="1"/>
              <a:t>Ρολάνδο</a:t>
            </a:r>
            <a:r>
              <a:rPr lang="el-GR" sz="2400" dirty="0"/>
              <a:t>, αποδεκατίζεται από τους Βάσκους, στο </a:t>
            </a:r>
            <a:r>
              <a:rPr lang="el-GR" sz="2400" dirty="0" err="1"/>
              <a:t>Ρονσεβώ</a:t>
            </a:r>
            <a:r>
              <a:rPr lang="el-GR" sz="2400" dirty="0"/>
              <a:t> των Πυρηναίων)</a:t>
            </a:r>
          </a:p>
          <a:p>
            <a:pPr marL="0" indent="0">
              <a:buNone/>
            </a:pPr>
            <a:r>
              <a:rPr lang="el-GR" sz="2400" dirty="0"/>
              <a:t>- Νικά Βαυαρούς, </a:t>
            </a:r>
            <a:r>
              <a:rPr lang="el-GR" sz="2400" dirty="0" err="1"/>
              <a:t>Φρίσιους</a:t>
            </a:r>
            <a:r>
              <a:rPr lang="el-GR" sz="2400" dirty="0"/>
              <a:t> και </a:t>
            </a:r>
            <a:r>
              <a:rPr lang="el-GR" sz="2400" dirty="0" err="1"/>
              <a:t>Σάξονες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- Τα φραγκικά σύνορα φτάνουν μέχρι τον Έλβα</a:t>
            </a:r>
          </a:p>
          <a:p>
            <a:pPr marL="0" indent="0">
              <a:buNone/>
            </a:pPr>
            <a:r>
              <a:rPr lang="el-GR" sz="2400" dirty="0"/>
              <a:t>- 790 – 796: νικά τους </a:t>
            </a:r>
            <a:r>
              <a:rPr lang="el-GR" sz="2400" dirty="0" err="1"/>
              <a:t>Αβάρους</a:t>
            </a:r>
            <a:r>
              <a:rPr lang="el-GR" sz="2400" dirty="0"/>
              <a:t> και αποσπά τους θησαυρούς τους </a:t>
            </a:r>
          </a:p>
          <a:p>
            <a:pPr marL="0" indent="0">
              <a:buNone/>
            </a:pPr>
            <a:r>
              <a:rPr lang="el-GR" sz="2400" dirty="0"/>
              <a:t>- Θεσμοθέτηση </a:t>
            </a:r>
            <a:r>
              <a:rPr lang="el-GR" sz="2400" b="1" u="sng" dirty="0"/>
              <a:t>ακριτικών θεμάτων (</a:t>
            </a:r>
            <a:r>
              <a:rPr lang="el-GR" sz="2400" b="1" u="sng" dirty="0" err="1"/>
              <a:t>μαρκιωνίες</a:t>
            </a:r>
            <a:r>
              <a:rPr lang="el-GR" sz="2400" b="1" u="sng" dirty="0"/>
              <a:t>) </a:t>
            </a:r>
            <a:r>
              <a:rPr lang="el-GR" sz="2400" dirty="0"/>
              <a:t>σε Βρετάνη και Ισπανία</a:t>
            </a:r>
          </a:p>
        </p:txBody>
      </p:sp>
    </p:spTree>
    <p:extLst>
      <p:ext uri="{BB962C8B-B14F-4D97-AF65-F5344CB8AC3E}">
        <p14:creationId xmlns:p14="http://schemas.microsoft.com/office/powerpoint/2010/main" val="316402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383F1F-C3DC-A222-8B12-EA7490F0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Χάρτης της εξέλιξης του φραγκικού κράτους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A6578A-52E9-7E58-2BF6-FC9A0A8282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17" y="1825625"/>
            <a:ext cx="57437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1390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1915</Words>
  <Application>Microsoft Office PowerPoint</Application>
  <PresentationFormat>Ευρεία οθόνη</PresentationFormat>
  <Paragraphs>206</Paragraphs>
  <Slides>39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Θέμα του Office</vt:lpstr>
      <vt:lpstr>Η καρολίγγεια αυτοκρατορία</vt:lpstr>
      <vt:lpstr>Οι Πιπινίδες</vt:lpstr>
      <vt:lpstr>Ο Κάρολος προστάτης της χριστιανοσύνης</vt:lpstr>
      <vt:lpstr>Η κληρονομιά του</vt:lpstr>
      <vt:lpstr>Από τον Πιπίνο στον Καρλομάγνο</vt:lpstr>
      <vt:lpstr>Χάρτης Ιταλίας</vt:lpstr>
      <vt:lpstr>Οι διάδοχοί του</vt:lpstr>
      <vt:lpstr> Η φραγκική επέκταση </vt:lpstr>
      <vt:lpstr>Χάρτης της εξέλιξης του φραγκικού κράτους</vt:lpstr>
      <vt:lpstr>Οι Σάξωνες και η πολιτική εκχριστιανισμού των Φράγκων</vt:lpstr>
      <vt:lpstr>Η αυτοκρατορία</vt:lpstr>
      <vt:lpstr>Το Άαχεν</vt:lpstr>
      <vt:lpstr>Κράτος και διοίκηση</vt:lpstr>
      <vt:lpstr>Η νομοθεσία</vt:lpstr>
      <vt:lpstr>Τα όργανα της διοίκησης</vt:lpstr>
      <vt:lpstr>Τα όργανα της διοίκησης (2)</vt:lpstr>
      <vt:lpstr>Τα όργανα της διοίκησης (3)</vt:lpstr>
      <vt:lpstr>Τα όργανα της διοίκησης (4)</vt:lpstr>
      <vt:lpstr>Η αποσύνθεση</vt:lpstr>
      <vt:lpstr>Η αποσύνθεση (2)</vt:lpstr>
      <vt:lpstr>Η διανομή του Βερντέν</vt:lpstr>
      <vt:lpstr>Χάρτης των εδαφών που διανεμήθηκαν</vt:lpstr>
      <vt:lpstr>Το τέλος της αυτοκρατορίας</vt:lpstr>
      <vt:lpstr>Δηνάριο της εποχής του Καρλομάγνου</vt:lpstr>
      <vt:lpstr>Άγαλμα του Καρλομάγνου στο Αμβούργο (1889)</vt:lpstr>
      <vt:lpstr>Ο πάπας ζητά βοήθεια από τον Καρλομάγνο</vt:lpstr>
      <vt:lpstr>Η στέψη του Καρλομάγνου από τον Πάπα (Χριστούγεννα 800)</vt:lpstr>
      <vt:lpstr>Ο Καρλομάγνος νουθετεί το Λουδοβίκο τον Ευσεβή</vt:lpstr>
      <vt:lpstr>Φανταστικό πορτρέτο του Καρλομάγνου (Άλμπρεχτ Ντύρερ)</vt:lpstr>
      <vt:lpstr>Η κοινωνία την εποχή των Καρολιδών</vt:lpstr>
      <vt:lpstr>Η ύπαιθρος – η «villa» (μεγάλη γαιοκτησία)</vt:lpstr>
      <vt:lpstr>Οι πληθυσμοί της υπαίθρου</vt:lpstr>
      <vt:lpstr>Βήματα προς τη δουλοπαροικία</vt:lpstr>
      <vt:lpstr>Οικονομία – εμπόριο</vt:lpstr>
      <vt:lpstr>Οικονομία – εμπόριο (2)</vt:lpstr>
      <vt:lpstr>Το νόμισμα</vt:lpstr>
      <vt:lpstr>Το σύστημα της υποτέλειας</vt:lpstr>
      <vt:lpstr>Η υποτέλεια (2)</vt:lpstr>
      <vt:lpstr>Η υποτέλεια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Δώρα Μόσχου</dc:creator>
  <cp:lastModifiedBy>Δώρα Μόσχου</cp:lastModifiedBy>
  <cp:revision>121</cp:revision>
  <dcterms:created xsi:type="dcterms:W3CDTF">2023-11-20T08:57:32Z</dcterms:created>
  <dcterms:modified xsi:type="dcterms:W3CDTF">2024-11-24T13:55:36Z</dcterms:modified>
</cp:coreProperties>
</file>