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7AB96-4194-BE23-5354-18DF2292C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EFADC37-7448-41E8-7437-1EADA566F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3545DE-9E61-9AEB-574A-8637B696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C90FF2-4F39-16AF-2C9C-B9C267E66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4CD9B3-528B-0D21-B540-A14D437E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976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ACEB26-3D18-DF8F-D553-921CA957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0517C5B-DB09-86C7-7443-D9E3B2DA6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77FD2A-7BAA-8D56-3024-60D9411E8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8D63FBC-517D-CF3E-8F4F-4685462F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8FB9B6-8F6C-9213-B74C-B23F7ABE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457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50B2ECD-D1C6-8EAA-B9FF-8919E1F912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F468CF5-2E7D-94D7-64D4-5C081E2D7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8DF13F-9BF7-AEF2-02F6-B3E4A6712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B46E58-26B4-A49C-B36D-2EF18464A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09F64F-CF55-BF36-83CB-E95A88AB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446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515494-4B33-9DB7-6BE7-60D657112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34CD89-5557-5524-9BDC-8CB0DE7C6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0AD65A-AB0C-BB5D-C177-52F5A298D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7D471C-B1E0-9C63-2438-552ECE43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A4479F-3F82-45D7-1A6B-A985F6F4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136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D6DBA4-BCD0-9BA8-0F75-9BCAE8A1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B8E448-C3DF-3D7A-85E4-85503597B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A079F9-DBD1-A969-15E4-9D438D355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78D8FF-14D3-DF79-6C14-35FF257F3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7E05564-842F-506F-6FAA-460E64D9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522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A99180-A43A-90B1-B6B2-C2C19FFED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44D61C-C606-8F01-4065-5EA08FEFE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55757A3-3267-8BE4-2926-F6D6B2EFB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D471AF0-BA30-618A-CAD3-20F18F1C7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932687C-0D8F-8E6B-83C5-A3701171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6949086-4B82-F15B-799B-64A59898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023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640609-232E-AF1F-52D6-A12BD1B47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2C4ECD5-6C73-57EA-C660-4F9FD0ED9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F703577-B63D-14DF-5DCC-CA25A4010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2F9C6E7-5383-9879-8B40-2616FF2BA5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F5FE7F0-A491-5B59-9B18-B1E7C77F8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0F772D5-7FB3-A5FD-D408-CB4610407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CA44FA6-E89E-8DEE-E3E8-00338C7A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A949815-8307-F7CB-FE16-35D2DC7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3D537E-3F23-801A-810C-1F396030A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A6FE355-4C8A-82A1-67E7-F735EE89F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19122D1-14FC-B017-E735-2E4E8405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18F58EC-1D33-C14C-2695-35E814E7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46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CDDFBBE-3BD3-0AE3-3FC9-D286568D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D54DFC9-E16D-1C94-5DEB-6151720A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FFB8E17-E6CC-A99D-C3AF-5CD6B39C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26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88B2AF-5E66-FD58-931A-BB7C5965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AE5173-C81F-16DF-34BA-C6C48094A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DC3D6B0-A3CB-67AF-057F-67BBBE577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77CE8A9-E563-1AA6-6F96-BF0C47A5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90B45C0-BE25-124B-46BF-ADD8FA63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79A7926-9809-F9E2-5742-FAA08EC4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275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3F8C3B-6781-00F5-3292-9411D77DE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3738F82-08B1-D415-6BAB-7B937A2FD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8DF5818-E9AA-CA8D-B9AD-9050B9AC5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559F50C-086A-AACD-622F-AEDC19DE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ED6C7BE-2DF0-E799-5BD7-BB4C82D3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E2F2408-FFB1-1664-5518-6410E466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441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671E788-83C9-9F6E-F1AA-E2D71C1E3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5DB7DEF-4413-B492-4979-B88B3847F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160CC71-63B3-AC0E-D4A0-76A4ABA5E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FE9BF-CDA0-4199-BC59-0AF7FFDE25AB}" type="datetimeFigureOut">
              <a:rPr lang="el-GR" smtClean="0"/>
              <a:t>17/2/2025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E5D2DB-B770-E566-811A-F7B2B0105E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8333DD-54A9-3B2F-6151-B6B7865A0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4B066-5810-4763-9A37-64F282160F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286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2D01D2-5952-E81F-D52C-243189FA3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ΘΕΜΑΤΙΚΟΣ ΤΟΥΡΙΣΜΟΣ ΙΙΙ-ΤΟΥΡΙΣΜΟΣ ΥΓΕΙΑΣ</a:t>
            </a:r>
            <a:br>
              <a:rPr lang="el-GR" sz="3200" b="1" dirty="0"/>
            </a:br>
            <a:r>
              <a:rPr lang="el-GR" sz="3200" b="1" dirty="0"/>
              <a:t>Διάλεξη 18/02/2025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437460-6380-62DA-0FE9-AB2860603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Δρ. Ευθύμιος Παππάς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3707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F3A908-3771-58CA-A162-FD38535E9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10</a:t>
            </a:r>
            <a:br>
              <a:rPr lang="en-US" sz="3200" b="1" dirty="0"/>
            </a:br>
            <a:r>
              <a:rPr lang="el-GR" sz="3200" b="1" dirty="0"/>
              <a:t>4. Αποτελέσματα και Οφέλη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71112F-AF48-7F51-1048-D5394314E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/>
              <a:t>• </a:t>
            </a:r>
            <a:r>
              <a:rPr lang="el-GR" b="1" dirty="0"/>
              <a:t>Βελτίωση της Ποιότητας Ζωής:</a:t>
            </a:r>
          </a:p>
          <a:p>
            <a:endParaRPr lang="el-GR" dirty="0"/>
          </a:p>
          <a:p>
            <a:r>
              <a:rPr lang="el-GR" b="1" dirty="0"/>
              <a:t>Οι ασθενείς αναφέρουν </a:t>
            </a:r>
            <a:r>
              <a:rPr lang="el-GR" dirty="0"/>
              <a:t>βελτιωμένη φυσική και ψυχολογική</a:t>
            </a:r>
            <a:endParaRPr lang="en-US" dirty="0"/>
          </a:p>
          <a:p>
            <a:r>
              <a:rPr lang="el-GR" dirty="0"/>
              <a:t> κατάσταση, καθώς ο συνδυασμός θεραπειών αντιμετωπίζει τόσο τα</a:t>
            </a:r>
            <a:endParaRPr lang="en-US" dirty="0"/>
          </a:p>
          <a:p>
            <a:r>
              <a:rPr lang="el-GR" dirty="0"/>
              <a:t> συμπτωματικά όσο και τα υποκείμενα αίτια των ασθενειών.</a:t>
            </a:r>
          </a:p>
        </p:txBody>
      </p:sp>
    </p:spTree>
    <p:extLst>
      <p:ext uri="{BB962C8B-B14F-4D97-AF65-F5344CB8AC3E}">
        <p14:creationId xmlns:p14="http://schemas.microsoft.com/office/powerpoint/2010/main" val="696233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177A92-FAA3-5034-3727-595742A7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11</a:t>
            </a:r>
            <a:br>
              <a:rPr lang="en-US" sz="3200" b="1" dirty="0"/>
            </a:br>
            <a:r>
              <a:rPr lang="el-GR" sz="3200" b="1" dirty="0"/>
              <a:t>Μείωση Παρενεργειών: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D607AD-D72B-AA18-3A4F-794213026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  <a:p>
            <a:r>
              <a:rPr lang="el-GR" b="1" dirty="0"/>
              <a:t>Η χρήση φυσικών </a:t>
            </a:r>
            <a:r>
              <a:rPr lang="el-GR" dirty="0"/>
              <a:t>παραγόντων και προληπτικών μέτρων μειώνει τις</a:t>
            </a:r>
            <a:endParaRPr lang="en-US" dirty="0"/>
          </a:p>
          <a:p>
            <a:r>
              <a:rPr lang="el-GR" dirty="0"/>
              <a:t> παρενέργειες που συχνά συνοδεύουν αποκλειστικά φαρμακευτικές</a:t>
            </a:r>
            <a:endParaRPr lang="en-US" dirty="0"/>
          </a:p>
          <a:p>
            <a:r>
              <a:rPr lang="el-GR" dirty="0"/>
              <a:t> θεραπείες.</a:t>
            </a:r>
          </a:p>
        </p:txBody>
      </p:sp>
    </p:spTree>
    <p:extLst>
      <p:ext uri="{BB962C8B-B14F-4D97-AF65-F5344CB8AC3E}">
        <p14:creationId xmlns:p14="http://schemas.microsoft.com/office/powerpoint/2010/main" val="59326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70D956-1232-020D-D243-B68F8A3E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12</a:t>
            </a:r>
            <a:br>
              <a:rPr lang="en-US" sz="3200" b="1" dirty="0"/>
            </a:br>
            <a:r>
              <a:rPr lang="el-GR" sz="3200" b="1" dirty="0"/>
              <a:t>Ολιστική Προσέγγιση: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1ED300-F164-67B9-0661-00A5987B0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  <a:p>
            <a:r>
              <a:rPr lang="el-GR" b="1" dirty="0"/>
              <a:t>Η ενοποίηση </a:t>
            </a:r>
            <a:r>
              <a:rPr lang="el-GR" dirty="0"/>
              <a:t>των δύο συστημάτων επιτρέπει την αντιμετώπιση του</a:t>
            </a:r>
            <a:endParaRPr lang="en-US" dirty="0"/>
          </a:p>
          <a:p>
            <a:r>
              <a:rPr lang="el-GR" dirty="0"/>
              <a:t> ασθενούς ως ολότητα, εστιάζοντας στην πρόληψη και την προαγωγή</a:t>
            </a:r>
            <a:endParaRPr lang="en-US" dirty="0"/>
          </a:p>
          <a:p>
            <a:r>
              <a:rPr lang="el-GR" dirty="0"/>
              <a:t> της υγείας.</a:t>
            </a:r>
          </a:p>
        </p:txBody>
      </p:sp>
    </p:spTree>
    <p:extLst>
      <p:ext uri="{BB962C8B-B14F-4D97-AF65-F5344CB8AC3E}">
        <p14:creationId xmlns:p14="http://schemas.microsoft.com/office/powerpoint/2010/main" val="3182872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84D5A3-5BC9-4F77-D357-83EE0A3B4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13</a:t>
            </a:r>
            <a:br>
              <a:rPr lang="en-US" sz="3200" b="1" dirty="0"/>
            </a:br>
            <a:r>
              <a:rPr lang="el-GR" sz="3200" b="1" dirty="0"/>
              <a:t>5. Συμπεράσματα και Μελλοντικές Προοπτικές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2B0C796-F92F-341A-A503-0625C1ABF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b="1" dirty="0"/>
              <a:t>Η μελέτη περίπτωσης </a:t>
            </a:r>
            <a:r>
              <a:rPr lang="el-GR" dirty="0"/>
              <a:t>της κλινικής “</a:t>
            </a:r>
            <a:r>
              <a:rPr lang="el-GR" dirty="0" err="1"/>
              <a:t>Integrative</a:t>
            </a:r>
            <a:r>
              <a:rPr lang="el-GR" dirty="0"/>
              <a:t> Health </a:t>
            </a:r>
            <a:r>
              <a:rPr lang="el-GR" dirty="0" err="1"/>
              <a:t>Solutions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” δείχνει πως ο συνδυασμός της </a:t>
            </a:r>
            <a:r>
              <a:rPr lang="el-GR" dirty="0" err="1"/>
              <a:t>Αγιουρβέδας</a:t>
            </a:r>
            <a:r>
              <a:rPr lang="el-GR" dirty="0"/>
              <a:t> με τις σύγχρονες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ιατρικές τεχνολογίες μπορεί να προσφέρει ολιστικές και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εξατομικευμένες θεραπείες, βελτιώνοντας σημαντικά την ποιότητα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ζωής των ασθενών. </a:t>
            </a:r>
            <a:endParaRPr lang="en-US" dirty="0"/>
          </a:p>
          <a:p>
            <a:pPr marL="0" indent="0">
              <a:buNone/>
            </a:pPr>
            <a:r>
              <a:rPr lang="el-GR" b="1" dirty="0"/>
              <a:t>Η συνεχής έρευνα </a:t>
            </a:r>
            <a:r>
              <a:rPr lang="el-GR" dirty="0"/>
              <a:t>και η ενσωμάτωση καινοτόμων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τεχνολογιών (όπως </a:t>
            </a:r>
            <a:r>
              <a:rPr lang="el-GR" dirty="0" err="1"/>
              <a:t>τηλεϊατρικές</a:t>
            </a:r>
            <a:r>
              <a:rPr lang="el-GR" dirty="0"/>
              <a:t> πλατφόρμες και ψηφιακές εφαρμογές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παρακολούθησης) αναμένεται να ενισχύσει περαιτέρω αυτή τη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θεραπευτική προσέγγιση.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4048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5FDD6B-3545-DCA2-97C2-A9A795352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14</a:t>
            </a:r>
            <a:br>
              <a:rPr lang="en-US" sz="3200" b="1" dirty="0"/>
            </a:br>
            <a:r>
              <a:rPr lang="el-GR" sz="3200" b="1" dirty="0"/>
              <a:t>Σχετική Βιβλιογραφία</a:t>
            </a:r>
            <a:r>
              <a:rPr lang="en-US" sz="3200" b="1" dirty="0"/>
              <a:t> 1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94D51C-9285-289F-5652-FE1FFB446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Lad, V. (1984). Ayurveda: The Science of Self Healing. Lotus Press.</a:t>
            </a:r>
          </a:p>
          <a:p>
            <a:pPr marL="0" indent="0">
              <a:buNone/>
            </a:pPr>
            <a:r>
              <a:rPr lang="el-GR" b="1" dirty="0"/>
              <a:t>Βασικό κείμενο </a:t>
            </a:r>
            <a:r>
              <a:rPr lang="el-GR" dirty="0"/>
              <a:t>για την κατανόηση των θεμελιωδών αρχών της </a:t>
            </a:r>
            <a:r>
              <a:rPr lang="el-GR" dirty="0" err="1"/>
              <a:t>Αγιουρβέδας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2. </a:t>
            </a:r>
            <a:r>
              <a:rPr lang="en-US" dirty="0"/>
              <a:t>Chopra, D. (1994). Perfect Health: The Complete Mind/Body Guide. Harmony Books.</a:t>
            </a:r>
          </a:p>
          <a:p>
            <a:pPr marL="0" indent="0">
              <a:buNone/>
            </a:pPr>
            <a:r>
              <a:rPr lang="el-GR" b="1" dirty="0"/>
              <a:t>Εξετάζει</a:t>
            </a:r>
            <a:r>
              <a:rPr lang="el-GR" dirty="0"/>
              <a:t> την ενσωμάτωση παραδοσιακών πρακτικών στην ολιστική υγεία και την πρόληψη των ασθενειών.</a:t>
            </a:r>
          </a:p>
        </p:txBody>
      </p:sp>
    </p:spTree>
    <p:extLst>
      <p:ext uri="{BB962C8B-B14F-4D97-AF65-F5344CB8AC3E}">
        <p14:creationId xmlns:p14="http://schemas.microsoft.com/office/powerpoint/2010/main" val="1675487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94F516-D883-2942-1B2D-39545985F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15</a:t>
            </a:r>
            <a:br>
              <a:rPr lang="en-US" sz="3200" b="1" dirty="0"/>
            </a:br>
            <a:r>
              <a:rPr lang="el-GR" sz="3200" b="1" dirty="0"/>
              <a:t>Σχετική Βιβλιογραφία </a:t>
            </a:r>
            <a:r>
              <a:rPr lang="en-US" sz="3200" b="1" dirty="0"/>
              <a:t>2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6B1517-7D2A-2A3C-B17E-A87AAEA94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3. Patwardhan, B. (2005). Ayurveda and Integrative Medicine: Riding the Tiger. Current Science, 89(1), 24-32.</a:t>
            </a:r>
          </a:p>
          <a:p>
            <a:pPr marL="0" indent="0">
              <a:buNone/>
            </a:pPr>
            <a:r>
              <a:rPr lang="el-GR" b="1" dirty="0"/>
              <a:t>Παρουσιάζει θεωρητικό πλαίσιο </a:t>
            </a:r>
            <a:r>
              <a:rPr lang="el-GR" dirty="0"/>
              <a:t>για την ολοκλήρωση της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err="1"/>
              <a:t>Αγιουρβέδας</a:t>
            </a:r>
            <a:r>
              <a:rPr lang="el-GR" dirty="0"/>
              <a:t> με</a:t>
            </a:r>
            <a:r>
              <a:rPr lang="en-US" dirty="0"/>
              <a:t> </a:t>
            </a:r>
            <a:r>
              <a:rPr lang="el-GR" dirty="0"/>
              <a:t>σύγχρονες ιατρικές πρακτικές.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4. </a:t>
            </a:r>
            <a:r>
              <a:rPr lang="en-US" dirty="0"/>
              <a:t>Mishra, L. C., Singh, B. B., &amp; Dagenais, S. (2001). Healthcare and Disease Management in Ayurveda. Journal of Alternative and Complementary Medicine, 7(3), 229-240.</a:t>
            </a:r>
          </a:p>
          <a:p>
            <a:pPr marL="0" indent="0">
              <a:buNone/>
            </a:pPr>
            <a:r>
              <a:rPr lang="el-GR" b="1" dirty="0"/>
              <a:t>Αναλύει τον ρόλο </a:t>
            </a:r>
            <a:r>
              <a:rPr lang="el-GR" dirty="0"/>
              <a:t>της </a:t>
            </a:r>
            <a:r>
              <a:rPr lang="el-GR" dirty="0" err="1"/>
              <a:t>Αγιουρβέδας</a:t>
            </a:r>
            <a:r>
              <a:rPr lang="el-GR" dirty="0"/>
              <a:t> στη διαχείριση ασθενειών και τη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δυνατότητα ενοποίησής της με τη σύγχρονη ιατρική.</a:t>
            </a:r>
          </a:p>
        </p:txBody>
      </p:sp>
    </p:spTree>
    <p:extLst>
      <p:ext uri="{BB962C8B-B14F-4D97-AF65-F5344CB8AC3E}">
        <p14:creationId xmlns:p14="http://schemas.microsoft.com/office/powerpoint/2010/main" val="1477275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A8B568-AAD3-466C-2DA2-3803A9BDF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16</a:t>
            </a:r>
            <a:br>
              <a:rPr lang="en-US" sz="3200" b="1" dirty="0"/>
            </a:br>
            <a:r>
              <a:rPr lang="el-GR" sz="3200" b="1" dirty="0"/>
              <a:t>Σχετική Βιβλιογραφία </a:t>
            </a:r>
            <a:r>
              <a:rPr lang="en-US" sz="3200" b="1" dirty="0"/>
              <a:t>3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12BEDE-578C-1AF2-6C3E-20D8CFE6E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5. World Health Organization (WHO). (2013). WHO </a:t>
            </a:r>
            <a:r>
              <a:rPr lang="el-GR" dirty="0" err="1"/>
              <a:t>Traditional</a:t>
            </a:r>
            <a:r>
              <a:rPr lang="el-GR" dirty="0"/>
              <a:t> </a:t>
            </a:r>
            <a:r>
              <a:rPr lang="el-GR" dirty="0" err="1"/>
              <a:t>Medicine</a:t>
            </a:r>
            <a:r>
              <a:rPr lang="el-GR" dirty="0"/>
              <a:t> </a:t>
            </a:r>
            <a:r>
              <a:rPr lang="el-GR" dirty="0" err="1"/>
              <a:t>Strategy</a:t>
            </a:r>
            <a:r>
              <a:rPr lang="el-GR" dirty="0"/>
              <a:t> 2014-2023.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Παρέχει κατευθυντήριες </a:t>
            </a:r>
            <a:r>
              <a:rPr lang="el-GR" dirty="0"/>
              <a:t>γραμμές για την ενσωμάτωση παραδοσιακών</a:t>
            </a:r>
            <a:r>
              <a:rPr lang="en-US" dirty="0"/>
              <a:t> </a:t>
            </a:r>
            <a:r>
              <a:rPr lang="el-GR" dirty="0"/>
              <a:t>ιατρικών πρακτικών στο σύγχρονο υγειονομικό σύστημα.</a:t>
            </a:r>
          </a:p>
          <a:p>
            <a:pPr marL="0" indent="0">
              <a:buNone/>
            </a:pPr>
            <a:r>
              <a:rPr lang="el-GR" dirty="0"/>
              <a:t>6. </a:t>
            </a:r>
            <a:r>
              <a:rPr lang="el-GR" dirty="0" err="1"/>
              <a:t>Frawley</a:t>
            </a:r>
            <a:r>
              <a:rPr lang="el-GR" dirty="0"/>
              <a:t>, D. (1999). </a:t>
            </a:r>
            <a:r>
              <a:rPr lang="el-GR" dirty="0" err="1"/>
              <a:t>Ayurveda</a:t>
            </a:r>
            <a:r>
              <a:rPr lang="el-GR" dirty="0"/>
              <a:t> and the </a:t>
            </a:r>
            <a:r>
              <a:rPr lang="el-GR" dirty="0" err="1"/>
              <a:t>Mind</a:t>
            </a:r>
            <a:r>
              <a:rPr lang="el-GR" dirty="0"/>
              <a:t>. </a:t>
            </a:r>
            <a:r>
              <a:rPr lang="el-GR" dirty="0" err="1"/>
              <a:t>Lotus</a:t>
            </a:r>
            <a:r>
              <a:rPr lang="el-GR" dirty="0"/>
              <a:t> Press.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Εστιάζει στη σχέση σώματος και νου</a:t>
            </a:r>
            <a:r>
              <a:rPr lang="el-GR" dirty="0"/>
              <a:t>, που αποτελεί βασικό στοιχείο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της </a:t>
            </a:r>
            <a:r>
              <a:rPr lang="el-GR" dirty="0" err="1"/>
              <a:t>αγγιουρβέδικης</a:t>
            </a:r>
            <a:r>
              <a:rPr lang="el-GR" dirty="0"/>
              <a:t> προσέγγισης, και πώς αυτή ενσωματώνεται σε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σύγχρονες θεραπείες ψυχικής υγείας.</a:t>
            </a:r>
          </a:p>
        </p:txBody>
      </p:sp>
    </p:spTree>
    <p:extLst>
      <p:ext uri="{BB962C8B-B14F-4D97-AF65-F5344CB8AC3E}">
        <p14:creationId xmlns:p14="http://schemas.microsoft.com/office/powerpoint/2010/main" val="3105938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6BFAB4-A1F7-90F3-00B2-91163041F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17</a:t>
            </a:r>
            <a:br>
              <a:rPr lang="en-US" sz="3200" b="1" dirty="0"/>
            </a:br>
            <a:r>
              <a:rPr lang="el-GR" sz="3200" b="1" dirty="0"/>
              <a:t>Συμπεράσματα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3F91FC-70C8-7F6C-EF5E-370731E2B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παραπάνω ανάλυση </a:t>
            </a:r>
            <a:r>
              <a:rPr lang="el-GR" dirty="0"/>
              <a:t>και η βιβλιογραφία παρέχουν ένα</a:t>
            </a:r>
          </a:p>
          <a:p>
            <a:r>
              <a:rPr lang="el-GR" dirty="0"/>
              <a:t> ολοκληρωμένο πλαίσιο για την κατανόηση του πώς η συνδυαστική</a:t>
            </a:r>
          </a:p>
          <a:p>
            <a:r>
              <a:rPr lang="el-GR" dirty="0"/>
              <a:t> χρήση παραδοσιακών </a:t>
            </a:r>
            <a:r>
              <a:rPr lang="el-GR" dirty="0" err="1"/>
              <a:t>αγγιουρβέδικων</a:t>
            </a:r>
            <a:r>
              <a:rPr lang="el-GR" dirty="0"/>
              <a:t> πρακτικών και σύγχρονων</a:t>
            </a:r>
          </a:p>
          <a:p>
            <a:r>
              <a:rPr lang="el-GR" dirty="0"/>
              <a:t> ιατρικών μεθόδων.</a:t>
            </a:r>
          </a:p>
          <a:p>
            <a:r>
              <a:rPr lang="el-GR" b="1" dirty="0"/>
              <a:t>Με αυτό το τρόπο </a:t>
            </a:r>
            <a:r>
              <a:rPr lang="el-GR" dirty="0"/>
              <a:t>μπορεί να συμβάλει στην ανάπτυξη</a:t>
            </a:r>
          </a:p>
          <a:p>
            <a:r>
              <a:rPr lang="el-GR" dirty="0"/>
              <a:t> ολοκληρωμένων θεραπειών που ανταποκρίνονται στις σύγχρονες</a:t>
            </a:r>
          </a:p>
          <a:p>
            <a:r>
              <a:rPr lang="el-GR" dirty="0"/>
              <a:t> προκλήσεις της υγείας.</a:t>
            </a:r>
          </a:p>
        </p:txBody>
      </p:sp>
    </p:spTree>
    <p:extLst>
      <p:ext uri="{BB962C8B-B14F-4D97-AF65-F5344CB8AC3E}">
        <p14:creationId xmlns:p14="http://schemas.microsoft.com/office/powerpoint/2010/main" val="112699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D0D9BA-D30B-84A8-F098-13DCFA140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Μελέτη Περίπτωσης: Ολοκληρωμένη Κλινική </a:t>
            </a:r>
            <a:br>
              <a:rPr lang="el-GR" sz="3200" b="1" dirty="0"/>
            </a:br>
            <a:r>
              <a:rPr lang="el-GR" sz="3200" b="1" dirty="0"/>
              <a:t>«</a:t>
            </a:r>
            <a:r>
              <a:rPr lang="el-GR" sz="3200" b="1" dirty="0" err="1"/>
              <a:t>Integrative</a:t>
            </a:r>
            <a:r>
              <a:rPr lang="el-GR" sz="3200" b="1" dirty="0"/>
              <a:t> Health </a:t>
            </a:r>
            <a:r>
              <a:rPr lang="el-GR" sz="3200" b="1" dirty="0" err="1"/>
              <a:t>Solutions</a:t>
            </a:r>
            <a:r>
              <a:rPr lang="el-GR" sz="3200" b="1" dirty="0"/>
              <a:t>» στην Ινδία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CCF7A2-E842-08E8-E697-5D47AF11B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Στην συνέχεια παρουσιάζεται </a:t>
            </a:r>
            <a:r>
              <a:rPr lang="el-GR" dirty="0"/>
              <a:t>μια μελέτη περίπτωσης που</a:t>
            </a:r>
          </a:p>
          <a:p>
            <a:r>
              <a:rPr lang="el-GR" dirty="0"/>
              <a:t> αναδεικνύει τον συνδυασμό παραδοσιακών ιατρικών πρακτικών,</a:t>
            </a:r>
          </a:p>
          <a:p>
            <a:r>
              <a:rPr lang="el-GR" dirty="0"/>
              <a:t> όπως η ινδική </a:t>
            </a:r>
            <a:r>
              <a:rPr lang="el-GR" b="1" dirty="0"/>
              <a:t>Αγιουρβέδα</a:t>
            </a:r>
            <a:r>
              <a:rPr lang="el-GR" dirty="0"/>
              <a:t>, με σύγχρονες ιατρικές μεθόδους και</a:t>
            </a:r>
          </a:p>
          <a:p>
            <a:r>
              <a:rPr lang="el-GR" dirty="0"/>
              <a:t> τεχνολογίες.</a:t>
            </a:r>
          </a:p>
          <a:p>
            <a:r>
              <a:rPr lang="el-GR" b="1" dirty="0"/>
              <a:t>Το παραπάνω παράδειγμα </a:t>
            </a:r>
            <a:r>
              <a:rPr lang="el-GR" dirty="0"/>
              <a:t>δίνει την δυνατότητα να ακολουθηθεί και</a:t>
            </a:r>
          </a:p>
          <a:p>
            <a:r>
              <a:rPr lang="el-GR" dirty="0"/>
              <a:t> από άλλες χώρες  με σκοπό την αλληλοσυνοχη  των δυο τέτοιου ή</a:t>
            </a:r>
          </a:p>
          <a:p>
            <a:r>
              <a:rPr lang="el-GR" dirty="0"/>
              <a:t> παρόμοιου τύπου συστημάτων</a:t>
            </a:r>
          </a:p>
        </p:txBody>
      </p:sp>
    </p:spTree>
    <p:extLst>
      <p:ext uri="{BB962C8B-B14F-4D97-AF65-F5344CB8AC3E}">
        <p14:creationId xmlns:p14="http://schemas.microsoft.com/office/powerpoint/2010/main" val="143426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5918B0-C310-4FCE-D670-F19C66D0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1. Εισαγωγή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709A8D-13C1-B4B5-7F31-AFEAB405A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Η ολοκληρωμένη </a:t>
            </a:r>
            <a:r>
              <a:rPr lang="el-GR" dirty="0"/>
              <a:t>υγειονομική φροντίδα αποτελεί μια αναδυόμενη</a:t>
            </a:r>
          </a:p>
          <a:p>
            <a:pPr marL="0" indent="0">
              <a:buNone/>
            </a:pPr>
            <a:r>
              <a:rPr lang="el-GR" dirty="0"/>
              <a:t>προσέγγιση που συνδυάζει την παραδοσιακή σοφία με τις</a:t>
            </a:r>
          </a:p>
          <a:p>
            <a:pPr marL="0" indent="0">
              <a:buNone/>
            </a:pPr>
            <a:r>
              <a:rPr lang="el-GR" dirty="0"/>
              <a:t>σύγχρονες τεχνολογικές εξελίξεις. </a:t>
            </a:r>
          </a:p>
          <a:p>
            <a:pPr marL="0" indent="0">
              <a:buNone/>
            </a:pPr>
            <a:r>
              <a:rPr lang="el-GR" b="1" dirty="0"/>
              <a:t>Στην Ινδία</a:t>
            </a:r>
            <a:r>
              <a:rPr lang="el-GR" dirty="0"/>
              <a:t>, η Αγιουρβέδα αποτελεί αρχέγονη παράδοση θεραπείας,</a:t>
            </a:r>
          </a:p>
          <a:p>
            <a:pPr marL="0" indent="0">
              <a:buNone/>
            </a:pPr>
            <a:r>
              <a:rPr lang="el-GR" dirty="0"/>
              <a:t> ενώ οι σύγχρονες ιατρικές μέθοδοι και τεχνολογίες επιτρέπουν</a:t>
            </a:r>
          </a:p>
          <a:p>
            <a:pPr marL="0" indent="0">
              <a:buNone/>
            </a:pPr>
            <a:r>
              <a:rPr lang="el-GR" dirty="0"/>
              <a:t> ακριβέστερη διάγνωση, παρακολούθηση και εξατομίκευση της</a:t>
            </a:r>
          </a:p>
          <a:p>
            <a:pPr marL="0" indent="0">
              <a:buNone/>
            </a:pPr>
            <a:r>
              <a:rPr lang="el-GR" dirty="0"/>
              <a:t> θεραπείας. </a:t>
            </a:r>
          </a:p>
          <a:p>
            <a:pPr marL="0" indent="0">
              <a:buNone/>
            </a:pPr>
            <a:r>
              <a:rPr lang="el-GR" b="1" dirty="0"/>
              <a:t>Η κλινική </a:t>
            </a:r>
            <a:r>
              <a:rPr lang="el-GR" dirty="0"/>
              <a:t>«Interactive Health </a:t>
            </a:r>
            <a:r>
              <a:rPr lang="el-GR" dirty="0" err="1"/>
              <a:t>Solutions</a:t>
            </a:r>
            <a:r>
              <a:rPr lang="el-GR" dirty="0"/>
              <a:t>» λειτουργεί ως</a:t>
            </a:r>
          </a:p>
          <a:p>
            <a:pPr marL="0" indent="0">
              <a:buNone/>
            </a:pPr>
            <a:r>
              <a:rPr lang="el-GR" dirty="0"/>
              <a:t> παράδειγμα συνδυαστικής θεραπευτικής προσέγγισης.</a:t>
            </a:r>
          </a:p>
        </p:txBody>
      </p:sp>
    </p:spTree>
    <p:extLst>
      <p:ext uri="{BB962C8B-B14F-4D97-AF65-F5344CB8AC3E}">
        <p14:creationId xmlns:p14="http://schemas.microsoft.com/office/powerpoint/2010/main" val="93834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B2F896-B916-45EC-6DDA-951148A5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2. Ιστορικό και Θεωρητικό Πλαίσιο</a:t>
            </a:r>
            <a:br>
              <a:rPr lang="el-GR" sz="3200" b="1" dirty="0"/>
            </a:br>
            <a:r>
              <a:rPr lang="el-GR" sz="3200" b="1" dirty="0"/>
              <a:t> Αγιουρβέδα: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4357D0-0512-66E7-B42C-A0E18B4C9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Μια ολιστική </a:t>
            </a:r>
            <a:r>
              <a:rPr lang="el-GR" dirty="0"/>
              <a:t>επιστήμη με ρίζες που εκτείνονται πάνω από 5000</a:t>
            </a:r>
          </a:p>
          <a:p>
            <a:pPr marL="0" indent="0">
              <a:buNone/>
            </a:pPr>
            <a:r>
              <a:rPr lang="el-GR" dirty="0"/>
              <a:t> χρόνια, η οποία εστιάζει στη διατήρηση της ισορροπίας μεταξύ:</a:t>
            </a:r>
          </a:p>
          <a:p>
            <a:pPr marL="0" indent="0">
              <a:buNone/>
            </a:pPr>
            <a:r>
              <a:rPr lang="el-GR" dirty="0"/>
              <a:t>1.</a:t>
            </a:r>
            <a:r>
              <a:rPr lang="el-GR" b="1" dirty="0"/>
              <a:t>Σώματος, </a:t>
            </a:r>
          </a:p>
          <a:p>
            <a:pPr marL="0" indent="0">
              <a:buNone/>
            </a:pPr>
            <a:r>
              <a:rPr lang="el-GR" dirty="0"/>
              <a:t>2.</a:t>
            </a:r>
            <a:r>
              <a:rPr lang="el-GR" b="1" dirty="0"/>
              <a:t>Νου και</a:t>
            </a:r>
          </a:p>
          <a:p>
            <a:pPr marL="0" indent="0">
              <a:buNone/>
            </a:pPr>
            <a:r>
              <a:rPr lang="el-GR" b="1" dirty="0"/>
              <a:t>3.πνεύματος</a:t>
            </a:r>
          </a:p>
          <a:p>
            <a:pPr marL="0" indent="0">
              <a:buNone/>
            </a:pPr>
            <a:r>
              <a:rPr lang="el-GR" dirty="0"/>
              <a:t> μέσω φυσικών θεραπειών, διατροφής, βοτάνων, γιόγκα και μασάζ.</a:t>
            </a:r>
          </a:p>
        </p:txBody>
      </p:sp>
    </p:spTree>
    <p:extLst>
      <p:ext uri="{BB962C8B-B14F-4D97-AF65-F5344CB8AC3E}">
        <p14:creationId xmlns:p14="http://schemas.microsoft.com/office/powerpoint/2010/main" val="335754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C1ADE4-E503-0343-8B71-E937B49DB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 Σύγχρονη Ιατρική: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1CCC6F-8855-E9B4-B324-1B2DE45C3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Χρησιμοποιεί προηγμένες κατά κύριο λόγο </a:t>
            </a:r>
            <a:r>
              <a:rPr lang="el-GR" dirty="0"/>
              <a:t>διαγνωστικές μεθόδους </a:t>
            </a:r>
          </a:p>
          <a:p>
            <a:pPr marL="0" indent="0">
              <a:buNone/>
            </a:pPr>
            <a:r>
              <a:rPr lang="el-GR" dirty="0"/>
              <a:t>(π.χ. απεικονιστικές εξετάσεις, εργαστηριακές αναλύσεις) </a:t>
            </a:r>
          </a:p>
          <a:p>
            <a:pPr marL="0" indent="0">
              <a:buNone/>
            </a:pPr>
            <a:r>
              <a:rPr lang="el-GR" dirty="0"/>
              <a:t>και θεραπείες (φαρμακευτική αγωγή, χειρουργικές επεμβάσεις) </a:t>
            </a:r>
          </a:p>
          <a:p>
            <a:pPr marL="0" indent="0">
              <a:buNone/>
            </a:pPr>
            <a:r>
              <a:rPr lang="el-GR" dirty="0"/>
              <a:t>για την αντιμετώπιση ασθενειών.</a:t>
            </a:r>
          </a:p>
        </p:txBody>
      </p:sp>
    </p:spTree>
    <p:extLst>
      <p:ext uri="{BB962C8B-B14F-4D97-AF65-F5344CB8AC3E}">
        <p14:creationId xmlns:p14="http://schemas.microsoft.com/office/powerpoint/2010/main" val="424520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2224ED-99DD-F05C-3664-A0BD95DE8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3. Παρουσίαση της Περίπτωσης</a:t>
            </a:r>
            <a:br>
              <a:rPr lang="el-GR" sz="3200" b="1" dirty="0"/>
            </a:br>
            <a:r>
              <a:rPr lang="el-GR" sz="3200" b="1" dirty="0"/>
              <a:t>Κλινική «</a:t>
            </a:r>
            <a:r>
              <a:rPr lang="en-US" sz="3200" b="1" dirty="0"/>
              <a:t>integrative Health Solutions</a:t>
            </a:r>
            <a:r>
              <a:rPr lang="el-GR" sz="3200" b="1" dirty="0"/>
              <a:t>»</a:t>
            </a:r>
            <a:r>
              <a:rPr lang="en-US" sz="3200" b="1" dirty="0"/>
              <a:t>: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AF11EB-3330-C9F5-2E6B-5F6886589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dirty="0"/>
              <a:t>Ομάδα Ειδικών: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Η κλινική αποτελεί </a:t>
            </a:r>
            <a:r>
              <a:rPr lang="el-GR" dirty="0"/>
              <a:t>συνεργασία μεταξύ </a:t>
            </a:r>
            <a:r>
              <a:rPr lang="el-GR" dirty="0" err="1"/>
              <a:t>αγγιουρβέδικων</a:t>
            </a:r>
            <a:r>
              <a:rPr lang="el-GR" dirty="0"/>
              <a:t> θεραπευτών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και σύγχρονων ιατρών.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b="1" dirty="0"/>
              <a:t>Οι ειδικοί </a:t>
            </a:r>
            <a:r>
              <a:rPr lang="el-GR" dirty="0"/>
              <a:t>συνεργάζονται για να αναπτύξουν προγράμματα θεραπείας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που ανταποκρίνονται στις ανάγκες κάθε ασθενούς.</a:t>
            </a:r>
          </a:p>
        </p:txBody>
      </p:sp>
    </p:spTree>
    <p:extLst>
      <p:ext uri="{BB962C8B-B14F-4D97-AF65-F5344CB8AC3E}">
        <p14:creationId xmlns:p14="http://schemas.microsoft.com/office/powerpoint/2010/main" val="1024485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13B385-AD8B-B2D3-DDBE-EA6D031B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• Διαγνωστική Διαδικασία:</a:t>
            </a:r>
            <a:br>
              <a:rPr lang="el-GR" sz="3200" b="1" dirty="0"/>
            </a:br>
            <a:r>
              <a:rPr lang="en-US" sz="3200" b="1" dirty="0"/>
              <a:t>7</a:t>
            </a:r>
            <a:br>
              <a:rPr lang="en-US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D544CB-25C1-2BB2-51DA-E423BF73F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marL="514350" indent="-514350">
              <a:buAutoNum type="arabicPeriod"/>
            </a:pPr>
            <a:r>
              <a:rPr lang="el-GR" b="1" dirty="0"/>
              <a:t>Σύγχρονες μέθοδοι: </a:t>
            </a:r>
            <a:r>
              <a:rPr lang="el-GR" dirty="0"/>
              <a:t>Χρήση ψηφιακών απεικονιστικών εξετάσεων,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l-GR" dirty="0"/>
              <a:t> εργαστηριακών αναλύσεων και ηλεκτρονικών αρχείων υγείας για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l-GR" dirty="0"/>
              <a:t> </a:t>
            </a:r>
            <a:r>
              <a:rPr lang="en-US" dirty="0"/>
              <a:t>      </a:t>
            </a:r>
            <a:r>
              <a:rPr lang="el-GR" dirty="0"/>
              <a:t>την ακριβή διάγνωση.</a:t>
            </a:r>
          </a:p>
          <a:p>
            <a:endParaRPr lang="el-GR" dirty="0"/>
          </a:p>
          <a:p>
            <a:pPr marL="514350" indent="-514350">
              <a:buAutoNum type="arabicPeriod" startAt="2"/>
            </a:pPr>
            <a:r>
              <a:rPr lang="el-GR" b="1" dirty="0"/>
              <a:t>Παραδοσιακές αξιολογήσεις: </a:t>
            </a:r>
            <a:r>
              <a:rPr lang="el-GR" dirty="0"/>
              <a:t>Εφαρμογή </a:t>
            </a:r>
            <a:r>
              <a:rPr lang="el-GR" dirty="0" err="1"/>
              <a:t>αγγιουρβέδικων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l-GR" dirty="0"/>
              <a:t> </a:t>
            </a:r>
            <a:r>
              <a:rPr lang="en-US" dirty="0"/>
              <a:t>   </a:t>
            </a:r>
            <a:r>
              <a:rPr lang="el-GR" dirty="0"/>
              <a:t>διαγνωστικών μεθόδων (π.χ. αξιολόγηση του </a:t>
            </a:r>
            <a:r>
              <a:rPr lang="el-GR" dirty="0" err="1"/>
              <a:t>ντούσα</a:t>
            </a:r>
            <a:r>
              <a:rPr lang="el-GR" dirty="0"/>
              <a:t>, ή ισορροπία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l-GR" dirty="0"/>
              <a:t> των </a:t>
            </a:r>
            <a:r>
              <a:rPr lang="el-GR" dirty="0" err="1"/>
              <a:t>ντοσών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88089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5917FA-B654-A848-D745-8D45BEB8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8</a:t>
            </a:r>
            <a:br>
              <a:rPr lang="en-US" sz="3200" b="1" dirty="0"/>
            </a:br>
            <a:r>
              <a:rPr lang="el-GR" sz="3200" b="1" dirty="0"/>
              <a:t> Θεραπευτικό Πρόγραμμα: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DCA050-5824-9D9B-E215-2AF81F0F3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/>
              <a:t>• </a:t>
            </a:r>
            <a:r>
              <a:rPr lang="el-GR" b="1" dirty="0"/>
              <a:t>Παραδοσιακές παρεμβάσεις: </a:t>
            </a:r>
            <a:endParaRPr lang="en-US" b="1" dirty="0"/>
          </a:p>
          <a:p>
            <a:r>
              <a:rPr lang="el-GR" b="1" dirty="0"/>
              <a:t>Χρήση</a:t>
            </a:r>
            <a:r>
              <a:rPr lang="el-GR" dirty="0"/>
              <a:t> βότανων, θεραπευτικών μασάζ, προσαρμοσμένων</a:t>
            </a:r>
            <a:endParaRPr lang="en-US" dirty="0"/>
          </a:p>
          <a:p>
            <a:r>
              <a:rPr lang="el-GR" dirty="0"/>
              <a:t> διατροφικών συμβουλών, τελετουργιών και γιόγκα για την</a:t>
            </a:r>
            <a:endParaRPr lang="en-US" dirty="0"/>
          </a:p>
          <a:p>
            <a:r>
              <a:rPr lang="el-GR" dirty="0"/>
              <a:t> αποκατάσταση της ολιστικής ισορροπίας.</a:t>
            </a:r>
            <a:endParaRPr lang="en-US" dirty="0"/>
          </a:p>
          <a:p>
            <a:r>
              <a:rPr lang="el-GR" b="1" dirty="0"/>
              <a:t> Σύγχρονες παρεμβάσεις</a:t>
            </a:r>
            <a:r>
              <a:rPr lang="el-GR" dirty="0"/>
              <a:t>: Εφαρμογή φαρμακευτικής αγωγής</a:t>
            </a:r>
            <a:endParaRPr lang="en-US" dirty="0"/>
          </a:p>
          <a:p>
            <a:r>
              <a:rPr lang="el-GR" dirty="0"/>
              <a:t> χειρουργικών επεμβάσεων όταν απαιτείται και παρακολούθηση της</a:t>
            </a:r>
            <a:endParaRPr lang="en-US" dirty="0"/>
          </a:p>
          <a:p>
            <a:r>
              <a:rPr lang="el-GR" dirty="0"/>
              <a:t> θεραπείας μέσω τηλεϊατρικής.</a:t>
            </a:r>
          </a:p>
        </p:txBody>
      </p:sp>
    </p:spTree>
    <p:extLst>
      <p:ext uri="{BB962C8B-B14F-4D97-AF65-F5344CB8AC3E}">
        <p14:creationId xmlns:p14="http://schemas.microsoft.com/office/powerpoint/2010/main" val="99127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E0A6E5-4FD5-577E-E302-A91793D9F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9</a:t>
            </a:r>
            <a:br>
              <a:rPr lang="en-US" sz="3200" b="1" dirty="0"/>
            </a:br>
            <a:r>
              <a:rPr lang="el-GR" sz="3200" b="1" dirty="0"/>
              <a:t>Χρήση Τεχνολογίας: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255FE7-6430-36AC-B1AF-7C6A3224A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dirty="0"/>
              <a:t>•</a:t>
            </a:r>
            <a:r>
              <a:rPr lang="el-GR" b="1" dirty="0"/>
              <a:t> Ηλεκτρονικά </a:t>
            </a:r>
            <a:r>
              <a:rPr lang="el-GR" dirty="0"/>
              <a:t>αρχεία και παρακολούθηση: Η τεχνολογία</a:t>
            </a:r>
            <a:endParaRPr lang="en-US" dirty="0"/>
          </a:p>
          <a:p>
            <a:r>
              <a:rPr lang="el-GR" dirty="0"/>
              <a:t> πληροφορικής χρησιμοποιείται για την καταγραφή, ανάλυση και</a:t>
            </a:r>
            <a:endParaRPr lang="en-US" dirty="0"/>
          </a:p>
          <a:p>
            <a:r>
              <a:rPr lang="el-GR" dirty="0"/>
              <a:t> παρακολούθηση της πορείας θεραπείας, επιτρέποντας την</a:t>
            </a:r>
            <a:endParaRPr lang="en-US" dirty="0"/>
          </a:p>
          <a:p>
            <a:r>
              <a:rPr lang="el-GR" dirty="0"/>
              <a:t> εξατομίκευση και την άμεση αναπροσαρμογή των προγραμμάτων.</a:t>
            </a:r>
          </a:p>
          <a:p>
            <a:endParaRPr lang="el-GR" dirty="0"/>
          </a:p>
          <a:p>
            <a:r>
              <a:rPr lang="el-GR" dirty="0"/>
              <a:t>• </a:t>
            </a:r>
            <a:r>
              <a:rPr lang="el-GR" b="1" dirty="0"/>
              <a:t>Τηλεϊατρική: </a:t>
            </a:r>
            <a:r>
              <a:rPr lang="el-GR" dirty="0"/>
              <a:t>Δυνατότητα εξ αποστάσεως επικοινωνίας με τους</a:t>
            </a:r>
            <a:endParaRPr lang="en-US" dirty="0"/>
          </a:p>
          <a:p>
            <a:r>
              <a:rPr lang="el-GR" dirty="0"/>
              <a:t> ειδικούς για παρακολούθηση της υγείας και συμβουλευτική</a:t>
            </a:r>
            <a:endParaRPr lang="en-US" dirty="0"/>
          </a:p>
          <a:p>
            <a:r>
              <a:rPr lang="el-GR" dirty="0"/>
              <a:t> υποστήριξη.</a:t>
            </a:r>
          </a:p>
        </p:txBody>
      </p:sp>
    </p:spTree>
    <p:extLst>
      <p:ext uri="{BB962C8B-B14F-4D97-AF65-F5344CB8AC3E}">
        <p14:creationId xmlns:p14="http://schemas.microsoft.com/office/powerpoint/2010/main" val="122828048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941</Words>
  <Application>Microsoft Office PowerPoint</Application>
  <PresentationFormat>Ευρεία οθόνη</PresentationFormat>
  <Paragraphs>123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Θέμα του Office</vt:lpstr>
      <vt:lpstr>ΘΕΜΑΤΙΚΟΣ ΤΟΥΡΙΣΜΟΣ ΙΙΙ-ΤΟΥΡΙΣΜΟΣ ΥΓΕΙΑΣ Διάλεξη 18/02/2025 </vt:lpstr>
      <vt:lpstr>2 Μελέτη Περίπτωσης: Ολοκληρωμένη Κλινική  «Integrative Health Solutions» στην Ινδία</vt:lpstr>
      <vt:lpstr>3 1. Εισαγωγή</vt:lpstr>
      <vt:lpstr>4 2. Ιστορικό και Θεωρητικό Πλαίσιο  Αγιουρβέδα: </vt:lpstr>
      <vt:lpstr>5  Σύγχρονη Ιατρική:</vt:lpstr>
      <vt:lpstr>6 3. Παρουσίαση της Περίπτωσης Κλινική «integrative Health Solutions»:</vt:lpstr>
      <vt:lpstr>• Διαγνωστική Διαδικασία: 7 </vt:lpstr>
      <vt:lpstr>8  Θεραπευτικό Πρόγραμμα:</vt:lpstr>
      <vt:lpstr>9 Χρήση Τεχνολογίας: </vt:lpstr>
      <vt:lpstr>10 4. Αποτελέσματα και Οφέλη</vt:lpstr>
      <vt:lpstr>11 Μείωση Παρενεργειών: </vt:lpstr>
      <vt:lpstr>12 Ολιστική Προσέγγιση: </vt:lpstr>
      <vt:lpstr>13 5. Συμπεράσματα και Μελλοντικές Προοπτικές </vt:lpstr>
      <vt:lpstr>14 Σχετική Βιβλιογραφία 1 </vt:lpstr>
      <vt:lpstr>15 Σχετική Βιβλιογραφία 2</vt:lpstr>
      <vt:lpstr>16 Σχετική Βιβλιογραφία 3</vt:lpstr>
      <vt:lpstr>17 Συμπεράσματα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8</cp:revision>
  <dcterms:created xsi:type="dcterms:W3CDTF">2025-02-15T18:58:53Z</dcterms:created>
  <dcterms:modified xsi:type="dcterms:W3CDTF">2025-02-17T11:11:49Z</dcterms:modified>
</cp:coreProperties>
</file>