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303" r:id="rId4"/>
    <p:sldId id="304" r:id="rId5"/>
    <p:sldId id="316" r:id="rId6"/>
    <p:sldId id="305" r:id="rId7"/>
    <p:sldId id="306" r:id="rId8"/>
    <p:sldId id="317" r:id="rId9"/>
    <p:sldId id="307" r:id="rId10"/>
    <p:sldId id="308" r:id="rId11"/>
    <p:sldId id="319" r:id="rId12"/>
    <p:sldId id="309" r:id="rId13"/>
    <p:sldId id="320" r:id="rId14"/>
    <p:sldId id="318" r:id="rId15"/>
    <p:sldId id="311" r:id="rId16"/>
    <p:sldId id="312" r:id="rId17"/>
    <p:sldId id="321" r:id="rId18"/>
    <p:sldId id="313" r:id="rId19"/>
    <p:sldId id="314" r:id="rId20"/>
    <p:sldId id="315" r:id="rId21"/>
    <p:sldId id="322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238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965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528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8398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9626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948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9172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9358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603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2924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348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1419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1756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4235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2869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2052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8494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0529F-E9A4-42EB-9D52-330B8DD118A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36905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20CBE2-30B2-3785-6320-22C9713632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Πολιτικές ιδεολογίες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1D82FE3-68B7-A670-1AAD-FA223CBAB8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26645" y="5455922"/>
            <a:ext cx="8144134" cy="1117687"/>
          </a:xfrm>
        </p:spPr>
        <p:txBody>
          <a:bodyPr/>
          <a:lstStyle/>
          <a:p>
            <a:r>
              <a:rPr lang="el-GR" dirty="0"/>
              <a:t>Εισαγωγή στην Πολιτική Επιστήμη – </a:t>
            </a:r>
            <a:r>
              <a:rPr lang="el-GR" dirty="0" err="1"/>
              <a:t>Ενότ</a:t>
            </a:r>
            <a:r>
              <a:rPr lang="el-GR" dirty="0"/>
              <a:t>. 4 </a:t>
            </a:r>
          </a:p>
          <a:p>
            <a:r>
              <a:rPr lang="el-GR" dirty="0"/>
              <a:t>Σταυρούλα </a:t>
            </a:r>
            <a:r>
              <a:rPr lang="el-GR" dirty="0" err="1"/>
              <a:t>Βράιλα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1000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170B9-2AD7-5258-FF21-BC6B745B5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2CD8A9-5A4D-7D0E-6F59-AD17773C5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Σοσιαλισμός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2DA049B-737D-6E9C-EAF3-36A05E601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662519"/>
            <a:ext cx="9750520" cy="41954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dirty="0"/>
              <a:t>Ιστορικό Πλαίσιο: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sz="1600" dirty="0"/>
              <a:t>Εμφανίστηκε τον 19ο αιώνα ως απάντηση στις ανισότητες του καπιταλισμού.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sz="1600" dirty="0"/>
              <a:t>Βασικοί στοχαστές: Καρλ Μαρξ (</a:t>
            </a:r>
            <a:r>
              <a:rPr lang="el-GR" sz="1600" dirty="0" err="1"/>
              <a:t>Karl</a:t>
            </a:r>
            <a:r>
              <a:rPr lang="el-GR" sz="1600" dirty="0"/>
              <a:t> </a:t>
            </a:r>
            <a:r>
              <a:rPr lang="el-GR" sz="1600" dirty="0" err="1"/>
              <a:t>Marx</a:t>
            </a:r>
            <a:r>
              <a:rPr lang="el-GR" sz="1600" dirty="0"/>
              <a:t>), Φρίντριχ </a:t>
            </a:r>
            <a:r>
              <a:rPr lang="el-GR" sz="1600" dirty="0" err="1"/>
              <a:t>Ένγκελς</a:t>
            </a:r>
            <a:r>
              <a:rPr lang="el-GR" sz="1600" dirty="0"/>
              <a:t> (</a:t>
            </a:r>
            <a:r>
              <a:rPr lang="el-GR" sz="1600" dirty="0" err="1"/>
              <a:t>Friedrich</a:t>
            </a:r>
            <a:r>
              <a:rPr lang="el-GR" sz="1600" dirty="0"/>
              <a:t> </a:t>
            </a:r>
            <a:r>
              <a:rPr lang="el-GR" sz="1600" dirty="0" err="1"/>
              <a:t>Engels</a:t>
            </a:r>
            <a:r>
              <a:rPr lang="el-GR" sz="1600" dirty="0"/>
              <a:t>), Ρόμπερτ Όουεν (</a:t>
            </a:r>
            <a:r>
              <a:rPr lang="el-GR" sz="1600" dirty="0" err="1"/>
              <a:t>Robert</a:t>
            </a:r>
            <a:r>
              <a:rPr lang="el-GR" sz="1600" dirty="0"/>
              <a:t> </a:t>
            </a:r>
            <a:r>
              <a:rPr lang="el-GR" sz="1600" dirty="0" err="1"/>
              <a:t>Owen</a:t>
            </a:r>
            <a:r>
              <a:rPr lang="el-GR" sz="1600" dirty="0"/>
              <a:t>).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2393175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00A38-9A4D-7536-B5F0-CFC1DD32B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E2B7C9-AE41-EDB4-ABCC-32198B883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Σοσιαλισμός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A16113-F8B9-D482-B97D-659581097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692475"/>
            <a:ext cx="9750520" cy="41954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l-GR" sz="1600" dirty="0"/>
          </a:p>
          <a:p>
            <a:pPr marL="0" indent="0" algn="just">
              <a:buNone/>
            </a:pPr>
            <a:endParaRPr lang="el-GR" sz="1600" dirty="0"/>
          </a:p>
          <a:p>
            <a:pPr marL="0" indent="0" algn="just">
              <a:buNone/>
            </a:pPr>
            <a:r>
              <a:rPr lang="el-GR" dirty="0"/>
              <a:t>Κύριες Αρχές:</a:t>
            </a:r>
          </a:p>
          <a:p>
            <a:pPr algn="just">
              <a:buFont typeface="+mj-lt"/>
              <a:buAutoNum type="arabicPeriod"/>
            </a:pPr>
            <a:r>
              <a:rPr lang="el-GR" sz="1600" dirty="0"/>
              <a:t>Κοινωνική Ισότητα: Ισοκατανομή πλούτου και πόρων μέσω συλλογικής ιδιοκτησίας.</a:t>
            </a:r>
          </a:p>
          <a:p>
            <a:pPr algn="just">
              <a:buFont typeface="+mj-lt"/>
              <a:buAutoNum type="arabicPeriod"/>
            </a:pPr>
            <a:r>
              <a:rPr lang="el-GR" sz="1600" dirty="0"/>
              <a:t>Οικονομικός Σχεδιασμός: Αντικατάσταση της αγοράς από ένα κεντρικά σχεδιασμένο σύστημα.</a:t>
            </a:r>
          </a:p>
          <a:p>
            <a:pPr algn="just">
              <a:buFont typeface="+mj-lt"/>
              <a:buAutoNum type="arabicPeriod"/>
            </a:pPr>
            <a:r>
              <a:rPr lang="el-GR" sz="1600" dirty="0"/>
              <a:t>Συνεργασία: Η συνεργασία προτιμάται από τον ανταγωνισμό.</a:t>
            </a:r>
          </a:p>
          <a:p>
            <a:pPr algn="just">
              <a:buFont typeface="+mj-lt"/>
              <a:buAutoNum type="arabicPeriod"/>
            </a:pPr>
            <a:r>
              <a:rPr lang="el-GR" sz="1600" dirty="0"/>
              <a:t>Κρατική Παρέμβαση: Το κράτος διαδραματίζει ενεργό ρόλο στην οικονομία και την κοινωνική προστασία.</a:t>
            </a:r>
          </a:p>
          <a:p>
            <a:pPr marL="0" indent="0" algn="just">
              <a:buNone/>
            </a:pPr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3374773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4194B-DAF7-E5FA-935E-428034E16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84D8856-E0D0-FEFF-6CCC-D21F0FA0B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Σοσιαλισμός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15ED53-A0BA-B5F4-03FB-7D3F7D430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9996" y="2174255"/>
            <a:ext cx="10059426" cy="41954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b="1" u="sng" dirty="0"/>
              <a:t>Σύγχρονες Εκδοχές: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b="1" dirty="0"/>
              <a:t>Δημοκρατικός Σοσιαλισμός</a:t>
            </a:r>
            <a:r>
              <a:rPr lang="el-GR" dirty="0"/>
              <a:t>: Συνδυάζει τη σοσιαλιστική ισότητα με τις δημοκρατικές ελευθερίες.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b="1" dirty="0"/>
              <a:t>Μαρξισμός-Λενινισμός</a:t>
            </a:r>
            <a:r>
              <a:rPr lang="el-GR" dirty="0"/>
              <a:t>: Ριζοσπαστική εφαρμογή της σοσιαλιστικής θεωρίας μέσω επαναστατικών μέσων.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l-GR" dirty="0"/>
          </a:p>
          <a:p>
            <a:pPr algn="just"/>
            <a:r>
              <a:rPr lang="el-GR" b="1" dirty="0"/>
              <a:t>Κριτική:</a:t>
            </a:r>
          </a:p>
          <a:p>
            <a:pPr marL="0" indent="0" algn="just">
              <a:buNone/>
            </a:pPr>
            <a:r>
              <a:rPr lang="el-GR" dirty="0"/>
              <a:t>Κατηγορείται ότι περιορίζει την ατομική ελευθερία και οδηγεί σε αναποτελεσματικότητα λόγω της υπερβολικής κρατικής παρέμβασης.</a:t>
            </a:r>
          </a:p>
        </p:txBody>
      </p:sp>
    </p:spTree>
    <p:extLst>
      <p:ext uri="{BB962C8B-B14F-4D97-AF65-F5344CB8AC3E}">
        <p14:creationId xmlns:p14="http://schemas.microsoft.com/office/powerpoint/2010/main" val="2238689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D9881-9609-8196-32AF-B1261DBA0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F4EB3E3-F678-107F-4091-7E00EA523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Κομμουνισμός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51A5AB9-52CC-BBB7-CFC6-74E40A0DC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694916"/>
            <a:ext cx="9966830" cy="23289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dirty="0"/>
              <a:t>Ιστορικό Πλαίσιο: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Προήλθε από τον Σοσιαλισμό, με κύριους εκφραστές τον Καρλ Μαρξ και τον Φρίντριχ </a:t>
            </a:r>
            <a:r>
              <a:rPr lang="el-GR" dirty="0" err="1"/>
              <a:t>Ένγκελς</a:t>
            </a:r>
            <a:r>
              <a:rPr lang="el-GR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Έργο αναφοράς: Το Κομμουνιστικό Μανιφέστο (1848).</a:t>
            </a:r>
          </a:p>
        </p:txBody>
      </p:sp>
    </p:spTree>
    <p:extLst>
      <p:ext uri="{BB962C8B-B14F-4D97-AF65-F5344CB8AC3E}">
        <p14:creationId xmlns:p14="http://schemas.microsoft.com/office/powerpoint/2010/main" val="186878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B3FBB-25E1-4709-0F73-35469CF29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8E1467-C467-D61A-F414-91300E8B5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Κομμουνισμός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16C0B0-099E-E508-64D2-4924E2EE8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9997" y="1721972"/>
            <a:ext cx="9750520" cy="4195481"/>
          </a:xfrm>
        </p:spPr>
        <p:txBody>
          <a:bodyPr>
            <a:normAutofit/>
          </a:bodyPr>
          <a:lstStyle/>
          <a:p>
            <a:pPr algn="just"/>
            <a:endParaRPr lang="el-GR" dirty="0"/>
          </a:p>
          <a:p>
            <a:pPr marL="0" indent="0" algn="just">
              <a:buNone/>
            </a:pPr>
            <a:r>
              <a:rPr lang="el-GR" dirty="0"/>
              <a:t>Κύριες Αρχές: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Αταξική Κοινωνία: Κατάργηση των κοινωνικών τάξεων.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Κοινοκτημοσύνη: Όλα τα μέσα παραγωγής ανήκουν στην κοινότητα.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Δικτατορία του Προλεταριάτου: Η προσωρινή κυριαρχία της εργατικής τάξης για την εξάλειψη του καπιταλισμού.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Κατάργηση του Κράτους: Το κράτος θεωρείται περιττό σε μια ώριμη κομμουνιστική κοινωνία.</a:t>
            </a:r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1304223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3DA54-5F72-E85D-A85F-9AA934A49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5AE41E-675C-8FE6-B7F4-594757148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Κομμουνισμός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9E9783-3B9D-32BF-9C43-B525A5709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9996" y="2410231"/>
            <a:ext cx="10059426" cy="22994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b="1" u="sng" dirty="0"/>
              <a:t>Σύγχρονες Εκδοχές: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Εφαρμόστηκε σε κράτη όπως η Σοβιετική Ένωση και η Κίνα, με διαφορές από την πρωτογενή θεωρία.</a:t>
            </a:r>
          </a:p>
          <a:p>
            <a:pPr marL="0" indent="0" algn="just">
              <a:buNone/>
            </a:pPr>
            <a:r>
              <a:rPr lang="el-GR" dirty="0"/>
              <a:t>Κριτική: Κατηγορείται για αυταρχισμό, καταπίεση και αποτυχία στην εξάλειψη των ανισοτήτων στην πράξη.</a:t>
            </a:r>
          </a:p>
        </p:txBody>
      </p:sp>
    </p:spTree>
    <p:extLst>
      <p:ext uri="{BB962C8B-B14F-4D97-AF65-F5344CB8AC3E}">
        <p14:creationId xmlns:p14="http://schemas.microsoft.com/office/powerpoint/2010/main" val="2958891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F1403-C324-5FA7-C7EA-096ABED32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3258F4-BBCD-5DC8-8893-DCD492A80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Αναρχισμός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35E1790-2633-4397-AAEF-77F66BD19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991" y="2675701"/>
            <a:ext cx="9750520" cy="242724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b="1" dirty="0"/>
              <a:t>Ιστορικό Πλαίσιο: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Αναπτύχθηκε τον 19ο αιώνα ως κριτική τόσο στον καπιταλισμό όσο και στον σοσιαλισμό.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Βασικοί στοχαστές: Μιχαήλ </a:t>
            </a:r>
            <a:r>
              <a:rPr lang="el-GR" dirty="0" err="1"/>
              <a:t>Μπακούνιν</a:t>
            </a:r>
            <a:r>
              <a:rPr lang="el-GR" dirty="0"/>
              <a:t> (</a:t>
            </a:r>
            <a:r>
              <a:rPr lang="el-GR" dirty="0" err="1"/>
              <a:t>Mikhail</a:t>
            </a:r>
            <a:r>
              <a:rPr lang="el-GR" dirty="0"/>
              <a:t> </a:t>
            </a:r>
            <a:r>
              <a:rPr lang="el-GR" dirty="0" err="1"/>
              <a:t>Bakunin</a:t>
            </a:r>
            <a:r>
              <a:rPr lang="el-GR" dirty="0"/>
              <a:t>), Πιοτρ </a:t>
            </a:r>
            <a:r>
              <a:rPr lang="el-GR" dirty="0" err="1"/>
              <a:t>Κροπότκιν</a:t>
            </a:r>
            <a:r>
              <a:rPr lang="el-GR" dirty="0"/>
              <a:t> (</a:t>
            </a:r>
            <a:r>
              <a:rPr lang="el-GR" dirty="0" err="1"/>
              <a:t>Peter</a:t>
            </a:r>
            <a:r>
              <a:rPr lang="el-GR" dirty="0"/>
              <a:t> </a:t>
            </a:r>
            <a:r>
              <a:rPr lang="el-GR" dirty="0" err="1"/>
              <a:t>Kropotkin</a:t>
            </a:r>
            <a:r>
              <a:rPr lang="el-GR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4044018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588A3-1684-3608-94B3-E1A87739D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9C5C35-D283-50FB-0C17-D6FB85C8A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Αναρχισμός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71C071-8ECE-76F6-B95F-80CDBADD1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731804"/>
            <a:ext cx="9750520" cy="4195481"/>
          </a:xfrm>
        </p:spPr>
        <p:txBody>
          <a:bodyPr>
            <a:normAutofit lnSpcReduction="10000"/>
          </a:bodyPr>
          <a:lstStyle/>
          <a:p>
            <a:pPr algn="just"/>
            <a:endParaRPr lang="el-GR" b="1" dirty="0"/>
          </a:p>
          <a:p>
            <a:pPr algn="just"/>
            <a:endParaRPr lang="el-GR" b="1" dirty="0"/>
          </a:p>
          <a:p>
            <a:pPr marL="0" indent="0" algn="just">
              <a:buNone/>
            </a:pPr>
            <a:r>
              <a:rPr lang="el-GR" b="1" dirty="0"/>
              <a:t>Κύριες Αρχές:</a:t>
            </a:r>
          </a:p>
          <a:p>
            <a:pPr algn="just">
              <a:buFont typeface="+mj-lt"/>
              <a:buAutoNum type="arabicPeriod"/>
            </a:pPr>
            <a:r>
              <a:rPr lang="el-GR" b="1" dirty="0"/>
              <a:t>Αντίθεση στο Κράτος</a:t>
            </a:r>
            <a:r>
              <a:rPr lang="el-GR" dirty="0"/>
              <a:t>: Το κράτος θεωρείται πηγή καταπίεσης και πρέπει να καταργηθεί.</a:t>
            </a:r>
          </a:p>
          <a:p>
            <a:pPr algn="just">
              <a:buFont typeface="+mj-lt"/>
              <a:buAutoNum type="arabicPeriod"/>
            </a:pPr>
            <a:r>
              <a:rPr lang="el-GR" b="1" dirty="0"/>
              <a:t>Αυτονομία</a:t>
            </a:r>
            <a:r>
              <a:rPr lang="el-GR" dirty="0"/>
              <a:t>: Οι κοινωνίες πρέπει να </a:t>
            </a:r>
            <a:r>
              <a:rPr lang="el-GR" dirty="0" err="1"/>
              <a:t>αυτοοργανώνονται</a:t>
            </a:r>
            <a:r>
              <a:rPr lang="el-GR" dirty="0"/>
              <a:t> χωρίς εξουσιαστικές δομές.</a:t>
            </a:r>
          </a:p>
          <a:p>
            <a:pPr algn="just">
              <a:buFont typeface="+mj-lt"/>
              <a:buAutoNum type="arabicPeriod"/>
            </a:pPr>
            <a:r>
              <a:rPr lang="el-GR" b="1" dirty="0"/>
              <a:t>Αλληλεγγύη</a:t>
            </a:r>
            <a:r>
              <a:rPr lang="el-GR" dirty="0"/>
              <a:t>: Κοινωνίες βασισμένες στη συνεργασία και τη βοήθεια.</a:t>
            </a:r>
          </a:p>
          <a:p>
            <a:pPr algn="just">
              <a:buFont typeface="+mj-lt"/>
              <a:buAutoNum type="arabicPeriod"/>
            </a:pPr>
            <a:r>
              <a:rPr lang="el-GR" b="1" dirty="0"/>
              <a:t>Ελευθερία και Ισότητα</a:t>
            </a:r>
            <a:r>
              <a:rPr lang="el-GR" dirty="0"/>
              <a:t>: Η απόλυτη ελευθερία πρέπει να συνοδεύεται από ίσες ευκαιρίες για όλους.</a:t>
            </a:r>
          </a:p>
        </p:txBody>
      </p:sp>
    </p:spTree>
    <p:extLst>
      <p:ext uri="{BB962C8B-B14F-4D97-AF65-F5344CB8AC3E}">
        <p14:creationId xmlns:p14="http://schemas.microsoft.com/office/powerpoint/2010/main" val="20362566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33FE5-DDF1-A093-22B5-D1247DD8A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BA12C8-39C9-E0EE-16C0-41EC33304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Αναρχισμός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90147F-E002-7D9F-18C3-F58B11E84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20679"/>
            <a:ext cx="10059426" cy="37840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b="1" u="sng" dirty="0"/>
              <a:t>Σύγχρονες Εκδοχές: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b="1" dirty="0"/>
              <a:t>Αναρχοσυνδικαλισμός</a:t>
            </a:r>
            <a:r>
              <a:rPr lang="el-GR" dirty="0"/>
              <a:t>: Εστιάζει στη συνδικαλιστική δράση για την επίτευξη της αυτοδιαχείρισης.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b="1" dirty="0"/>
              <a:t>Πράσινος Αναρχισμός</a:t>
            </a:r>
            <a:r>
              <a:rPr lang="el-GR" dirty="0"/>
              <a:t>: Συνδέει τις αναρχικές ιδέες με την περιβαλλοντική δράση.</a:t>
            </a:r>
          </a:p>
          <a:p>
            <a:pPr algn="just"/>
            <a:r>
              <a:rPr lang="el-GR" b="1" dirty="0"/>
              <a:t>Κριτική: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Κατηγορείται ότι είναι ουτοπικός και αδύνατος να εφαρμοστεί σε μεγάλες και σύνθετες κοινωνίες.</a:t>
            </a:r>
          </a:p>
        </p:txBody>
      </p:sp>
    </p:spTree>
    <p:extLst>
      <p:ext uri="{BB962C8B-B14F-4D97-AF65-F5344CB8AC3E}">
        <p14:creationId xmlns:p14="http://schemas.microsoft.com/office/powerpoint/2010/main" val="468923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1DA21-1F49-3D59-D002-8A1A066B6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98F798C-4182-1167-55B7-04825C8C7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Σύγχρονες πολιτικές ιδεολογίες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46800C8-E825-0CF7-9810-6B2D71E2D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164" y="2154591"/>
            <a:ext cx="10059426" cy="419548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l-GR" sz="2800" u="sng" dirty="0"/>
              <a:t>Νεοφιλελευθερισμός: </a:t>
            </a:r>
          </a:p>
          <a:p>
            <a:pPr marL="0" indent="0" algn="just">
              <a:buNone/>
            </a:pPr>
            <a:r>
              <a:rPr lang="el-GR" dirty="0"/>
              <a:t>Βασικές αρχές: </a:t>
            </a:r>
          </a:p>
          <a:p>
            <a:pPr marL="0" indent="0" algn="just">
              <a:buNone/>
            </a:pPr>
            <a:r>
              <a:rPr lang="el-GR" dirty="0"/>
              <a:t>Ιδιωτικοποίηση δημόσιων υπηρεσιών. </a:t>
            </a:r>
          </a:p>
          <a:p>
            <a:pPr marL="0" indent="0" algn="just">
              <a:buNone/>
            </a:pPr>
            <a:r>
              <a:rPr lang="el-GR" dirty="0"/>
              <a:t>Μείωση της φορολογίας.</a:t>
            </a:r>
          </a:p>
          <a:p>
            <a:pPr marL="0" indent="0" algn="just">
              <a:buNone/>
            </a:pPr>
            <a:r>
              <a:rPr lang="el-GR" dirty="0"/>
              <a:t>Διάλυση των συνδικάτων.</a:t>
            </a:r>
          </a:p>
          <a:p>
            <a:pPr marL="0" indent="0" algn="just">
              <a:buNone/>
            </a:pPr>
            <a:r>
              <a:rPr lang="el-GR" dirty="0"/>
              <a:t>Ο νεοφιλελευθερισμός κυριάρχησε στην παγκόσμια πολιτική και οικονομία (π.χ., παγκοσμιοποίηση, ελεύθερο εμπόριο).</a:t>
            </a:r>
          </a:p>
          <a:p>
            <a:r>
              <a:rPr lang="el-GR" b="1" dirty="0"/>
              <a:t>Σύγχρονες Τάσεις: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Ενίσχυση της </a:t>
            </a:r>
            <a:r>
              <a:rPr lang="el-GR" b="1" dirty="0"/>
              <a:t>προστασίας των ανθρωπίνων δικαιωμάτων</a:t>
            </a:r>
            <a:r>
              <a:rPr lang="el-GR" dirty="0"/>
              <a:t> (π.χ., ΛΟΑΤΚΙ+ δικαιώματα).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Αντιμετώπιση της </a:t>
            </a:r>
            <a:r>
              <a:rPr lang="el-GR" b="1" dirty="0"/>
              <a:t>κλιματικής αλλαγής</a:t>
            </a:r>
            <a:r>
              <a:rPr lang="el-GR" dirty="0"/>
              <a:t> μέσω της αγοράς και της καινοτομίας.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Αντιδράσεις εναντίον του νεοφιλελευθερισμού για τις κοινωνικές ανισότητες που έχει προκαλέσει.</a:t>
            </a:r>
          </a:p>
          <a:p>
            <a:pPr marL="0" indent="0" algn="just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2753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1AD5BA-6113-7B11-F9C8-0B2FB1AA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Πολιτική ιδεολογία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C8BA148-7DC7-91BF-E6C4-79D9CDFEB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980" y="2836475"/>
            <a:ext cx="8946541" cy="2728584"/>
          </a:xfrm>
        </p:spPr>
        <p:txBody>
          <a:bodyPr>
            <a:normAutofit/>
          </a:bodyPr>
          <a:lstStyle/>
          <a:p>
            <a:r>
              <a:rPr lang="el-GR" dirty="0"/>
              <a:t>Ένα σύστημα ιδεών που διαμορφώνει αντιλήψεις για την εξουσία, την κοινωνία και τον ρόλο του κράτους.</a:t>
            </a:r>
          </a:p>
          <a:p>
            <a:r>
              <a:rPr lang="el-GR" dirty="0"/>
              <a:t>Ερμηνεία κοινωνικής πραγματικότητας</a:t>
            </a:r>
          </a:p>
          <a:p>
            <a:r>
              <a:rPr lang="el-GR" dirty="0"/>
              <a:t>Πρόταση πολιτικών λύσεων</a:t>
            </a:r>
          </a:p>
          <a:p>
            <a:r>
              <a:rPr lang="el-GR" dirty="0"/>
              <a:t>Νομιμοποίηση πολιτικής δράσης</a:t>
            </a:r>
          </a:p>
          <a:p>
            <a:r>
              <a:rPr lang="el-GR" dirty="0"/>
              <a:t>Κινητοποίηση κοινωνικών ομάδων</a:t>
            </a:r>
          </a:p>
        </p:txBody>
      </p:sp>
    </p:spTree>
    <p:extLst>
      <p:ext uri="{BB962C8B-B14F-4D97-AF65-F5344CB8AC3E}">
        <p14:creationId xmlns:p14="http://schemas.microsoft.com/office/powerpoint/2010/main" val="16057463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A72A5-0DD7-F9E7-0369-F5635345FE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EEE818-3FC2-4A32-CA3B-AA323EEB9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Σύγχρονες πολιτικές ιδεολογίες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BEFB9F-0906-CA06-CF2D-3A6C4A0BC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9493" y="2330512"/>
            <a:ext cx="10059426" cy="377426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l-GR" sz="2400" dirty="0"/>
              <a:t>Σοσιαλδημοκρατία: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Εξέλιξη της σοσιαλιστικής ιδεολογίας σε μια πιο μετριοπαθή μορφή.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Υποστήριξη δημόσιας υγείας και εκπαίδευσης.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Υποστήριξη εργασιακών δικαιωμάτων.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Υποστήριξη ρυθμιζόμενου καπιταλισμού.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5A408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Σύγχρονες Τάσεις: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Αναβίωση της σοσιαλιστικής ρητορικής λόγω της οικονομικής κρίσης (2008).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Παράδειγμα: Κόμματα όπως οι </a:t>
            </a:r>
            <a:r>
              <a:rPr lang="el-GR" dirty="0" err="1"/>
              <a:t>Podemos</a:t>
            </a:r>
            <a:r>
              <a:rPr lang="el-GR" dirty="0"/>
              <a:t> (Ισπανία), </a:t>
            </a:r>
            <a:r>
              <a:rPr lang="el-GR" dirty="0" err="1"/>
              <a:t>Syriza</a:t>
            </a:r>
            <a:r>
              <a:rPr lang="el-GR" dirty="0"/>
              <a:t> (Ελλάδα).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Άνοδος της συζήτησης για καθολικό βασικό εισόδημα και φορολόγηση του πλούτου.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Ενίσχυση της οικολογικής διάστασης του σοσιαλισμού.</a:t>
            </a:r>
          </a:p>
        </p:txBody>
      </p:sp>
    </p:spTree>
    <p:extLst>
      <p:ext uri="{BB962C8B-B14F-4D97-AF65-F5344CB8AC3E}">
        <p14:creationId xmlns:p14="http://schemas.microsoft.com/office/powerpoint/2010/main" val="10970386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EE190-4D91-947D-12D1-27576737A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560F20-E816-B40C-709C-347FB27B0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Συγκριτικός </a:t>
            </a:r>
          </a:p>
        </p:txBody>
      </p:sp>
      <p:graphicFrame>
        <p:nvGraphicFramePr>
          <p:cNvPr id="6" name="Πίνακας 5">
            <a:extLst>
              <a:ext uri="{FF2B5EF4-FFF2-40B4-BE49-F238E27FC236}">
                <a16:creationId xmlns:a16="http://schemas.microsoft.com/office/drawing/2014/main" id="{784D805F-B55E-EF1C-C482-D0BF0E630C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006268"/>
              </p:ext>
            </p:extLst>
          </p:nvPr>
        </p:nvGraphicFramePr>
        <p:xfrm>
          <a:off x="1543665" y="2336800"/>
          <a:ext cx="8377084" cy="3951856"/>
        </p:xfrm>
        <a:graphic>
          <a:graphicData uri="http://schemas.openxmlformats.org/drawingml/2006/table">
            <a:tbl>
              <a:tblPr/>
              <a:tblGrid>
                <a:gridCol w="2094271">
                  <a:extLst>
                    <a:ext uri="{9D8B030D-6E8A-4147-A177-3AD203B41FA5}">
                      <a16:colId xmlns:a16="http://schemas.microsoft.com/office/drawing/2014/main" val="211670697"/>
                    </a:ext>
                  </a:extLst>
                </a:gridCol>
                <a:gridCol w="2094271">
                  <a:extLst>
                    <a:ext uri="{9D8B030D-6E8A-4147-A177-3AD203B41FA5}">
                      <a16:colId xmlns:a16="http://schemas.microsoft.com/office/drawing/2014/main" val="795684114"/>
                    </a:ext>
                  </a:extLst>
                </a:gridCol>
                <a:gridCol w="2094271">
                  <a:extLst>
                    <a:ext uri="{9D8B030D-6E8A-4147-A177-3AD203B41FA5}">
                      <a16:colId xmlns:a16="http://schemas.microsoft.com/office/drawing/2014/main" val="827730267"/>
                    </a:ext>
                  </a:extLst>
                </a:gridCol>
                <a:gridCol w="2094271">
                  <a:extLst>
                    <a:ext uri="{9D8B030D-6E8A-4147-A177-3AD203B41FA5}">
                      <a16:colId xmlns:a16="http://schemas.microsoft.com/office/drawing/2014/main" val="2071817244"/>
                    </a:ext>
                  </a:extLst>
                </a:gridCol>
              </a:tblGrid>
              <a:tr h="2321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Ιδεολογία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Κεντρικές αξίες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Κράτος &amp; Οικονομία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Παραδείγματα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7075081"/>
                  </a:ext>
                </a:extLst>
              </a:tr>
              <a:tr h="58046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/>
                        <a:t>Φιλελευθερισμός</a:t>
                      </a:r>
                      <a:endParaRPr lang="el-GR" sz="1400"/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Ελευθερία, ατομικά δικαιώματα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Περιορισμένο κράτος, ελεύθερη αγορά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400"/>
                        <a:t>Locke, Mill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4117529"/>
                  </a:ext>
                </a:extLst>
              </a:tr>
              <a:tr h="58046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/>
                        <a:t>Συντηρητισμός</a:t>
                      </a:r>
                      <a:endParaRPr lang="el-GR" sz="1400"/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Παράδοση, σταθερότητα, τάξη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Ισχυρό κράτος, έμφαση στην κοινωνική τάξη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400"/>
                        <a:t>Burke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1540058"/>
                  </a:ext>
                </a:extLst>
              </a:tr>
              <a:tr h="4063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/>
                        <a:t>Σοσιαλισμός</a:t>
                      </a:r>
                      <a:endParaRPr lang="el-GR" sz="1400"/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Ισότητα, κοινωνική δικαιοσύνη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Κράτος πρόνοιας, αναδιανομή πλούτου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400"/>
                        <a:t>Marx, Bernstein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6892041"/>
                  </a:ext>
                </a:extLst>
              </a:tr>
              <a:tr h="4063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/>
                        <a:t>Κομμουνισμός</a:t>
                      </a:r>
                      <a:endParaRPr lang="el-GR" sz="1400"/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Κοινή ιδιοκτησία, εξάλειψη τάξεων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Κρατικός έλεγχος μέσων παραγωγής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400"/>
                        <a:t>Lenin, Marx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0233594"/>
                  </a:ext>
                </a:extLst>
              </a:tr>
              <a:tr h="4063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/>
                        <a:t>Φασισμός / Εθνικισμός</a:t>
                      </a:r>
                      <a:endParaRPr lang="el-GR" sz="1400"/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Έθνος, πειθαρχία, αυταρχισμός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Απόλυτο κράτος, αντιφιλελεύθερο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400"/>
                        <a:t>Mussolini, Hitler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3200594"/>
                  </a:ext>
                </a:extLst>
              </a:tr>
              <a:tr h="4063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/>
                        <a:t>Πράσινη πολιτική / Οικολογισμός</a:t>
                      </a:r>
                      <a:endParaRPr lang="el-GR" sz="1400"/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Βιωσιμότητα, περιβάλλον, ειρήνη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Οικολογική οικονομία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400"/>
                        <a:t>Bookchin, Naess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7586167"/>
                  </a:ext>
                </a:extLst>
              </a:tr>
              <a:tr h="58046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/>
                        <a:t>Φεμινισμός</a:t>
                      </a:r>
                      <a:endParaRPr lang="el-GR" sz="1400"/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Ισότητα φύλων, κοινωνική δικαιοσύνη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Μεταρρύθμιση θεσμών</a:t>
                      </a:r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400" dirty="0"/>
                        <a:t>Beauvoir, </a:t>
                      </a:r>
                      <a:r>
                        <a:rPr lang="de-DE" sz="1400" dirty="0" err="1"/>
                        <a:t>hooks</a:t>
                      </a:r>
                      <a:endParaRPr lang="de-DE" sz="1400" dirty="0"/>
                    </a:p>
                  </a:txBody>
                  <a:tcPr marL="58046" marR="58046" marT="29023" marB="290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427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083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C0981-9BED-F4F6-C58D-A698D5533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89C98C-606D-4B56-ED1A-AD84DC862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Κλασσικές πολιτικές ιδεολογίες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5ECB839-B289-1DAD-6D0E-ABD79727D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61" y="2620165"/>
            <a:ext cx="8946541" cy="3239861"/>
          </a:xfrm>
        </p:spPr>
        <p:txBody>
          <a:bodyPr>
            <a:normAutofit/>
          </a:bodyPr>
          <a:lstStyle/>
          <a:p>
            <a:r>
              <a:rPr lang="el-GR" dirty="0"/>
              <a:t>Φιλελευθερισμός / Νεοφιλελευθερισμός</a:t>
            </a:r>
          </a:p>
          <a:p>
            <a:r>
              <a:rPr lang="el-GR" dirty="0"/>
              <a:t>Συντηρητισμός </a:t>
            </a:r>
          </a:p>
          <a:p>
            <a:r>
              <a:rPr lang="el-GR" dirty="0"/>
              <a:t>Σοσιαλισμός </a:t>
            </a:r>
          </a:p>
          <a:p>
            <a:r>
              <a:rPr lang="el-GR" dirty="0"/>
              <a:t>Κομμουνισμός </a:t>
            </a:r>
          </a:p>
          <a:p>
            <a:r>
              <a:rPr lang="el-GR" dirty="0"/>
              <a:t>Φασισμός</a:t>
            </a:r>
          </a:p>
          <a:p>
            <a:r>
              <a:rPr lang="el-GR" dirty="0"/>
              <a:t>Αναρχισμός</a:t>
            </a:r>
          </a:p>
          <a:p>
            <a:r>
              <a:rPr lang="el-GR" dirty="0"/>
              <a:t>Φεμινισμός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5922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90A6F-D272-4431-7363-E3EA930F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172FA6-47FB-B892-9D4C-91EF4A88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Φιλελευθερισμός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163E8C3-3EC5-9FEF-2D70-A4237E700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7816" y="2773575"/>
            <a:ext cx="8946541" cy="2250260"/>
          </a:xfrm>
        </p:spPr>
        <p:txBody>
          <a:bodyPr>
            <a:normAutofit/>
          </a:bodyPr>
          <a:lstStyle/>
          <a:p>
            <a:r>
              <a:rPr lang="el-GR" sz="2600" dirty="0"/>
              <a:t>Ιστορικό Πλαίσιο: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Αναδύθηκε κατά τον Διαφωτισμό (17ος-18ος αιώνας).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Αντέδρασε στον φεουδαρχισμό και την απόλυτη μοναρχία.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Συνδέθηκε με φιλοσόφους όπως ο Τζον </a:t>
            </a:r>
            <a:r>
              <a:rPr lang="el-GR" dirty="0" err="1"/>
              <a:t>Λοκ</a:t>
            </a:r>
            <a:r>
              <a:rPr lang="el-GR" dirty="0"/>
              <a:t> (</a:t>
            </a:r>
            <a:r>
              <a:rPr lang="el-GR" dirty="0" err="1"/>
              <a:t>John</a:t>
            </a:r>
            <a:r>
              <a:rPr lang="el-GR" dirty="0"/>
              <a:t> </a:t>
            </a:r>
            <a:r>
              <a:rPr lang="el-GR" dirty="0" err="1"/>
              <a:t>Locke</a:t>
            </a:r>
            <a:r>
              <a:rPr lang="el-GR" dirty="0"/>
              <a:t>) και ο </a:t>
            </a:r>
            <a:r>
              <a:rPr lang="el-GR" dirty="0" err="1"/>
              <a:t>Άνταμ</a:t>
            </a:r>
            <a:r>
              <a:rPr lang="el-GR" dirty="0"/>
              <a:t> Σμιθ (</a:t>
            </a:r>
            <a:r>
              <a:rPr lang="el-GR" dirty="0" err="1"/>
              <a:t>Adam</a:t>
            </a:r>
            <a:r>
              <a:rPr lang="el-GR" dirty="0"/>
              <a:t> </a:t>
            </a:r>
            <a:r>
              <a:rPr lang="el-GR" dirty="0" err="1"/>
              <a:t>Smith</a:t>
            </a:r>
            <a:r>
              <a:rPr lang="el-GR" dirty="0"/>
              <a:t>).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85230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5EC40-F84A-FAC5-580B-10066C25D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762E9B-089F-9106-A59E-45F17AF85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Φιλελευθερισμός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EA5D91-8867-5A6D-15E1-B25190A21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332" y="2487828"/>
            <a:ext cx="9996325" cy="36169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600" dirty="0"/>
              <a:t>Κύριες Αρχές: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Ατομική Ελευθερία: Ο πυρήνας του φιλελευθερισμού είναι η προστασία της ατομικής αυτονομίας και ελευθερίας.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Ισότητα ενώπιον του νόμου: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Όλοι οι πολίτες πρέπει να έχουν ίσα δικαιώματα και ευκαιρίες.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Οικονομική Ελευθερία: Υποστηρίζει την ελεύθερη αγορά και την ελάχιστη παρέμβαση του κράτους στην οικονομία.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Πολιτικά Δικαιώματα: Υποστηρίζει δημοκρατικούς θεσμούς, ελευθερία λόγου, θρησκευτική ελευθερία και δικαίωμα ψήφου.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44659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3EB98-0945-BFC5-9C9C-6BDEC2CB7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1C76E9-A623-BB5C-026E-809F754C1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Φιλελευθερισμός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79B7166-A93A-9869-A35E-25C282A8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449559"/>
            <a:ext cx="10059426" cy="41954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b="1" u="sng" dirty="0"/>
              <a:t>Σύγχρονες Εκδοχές:</a:t>
            </a:r>
          </a:p>
          <a:p>
            <a:pPr marL="0" indent="0" algn="just">
              <a:buNone/>
            </a:pPr>
            <a:r>
              <a:rPr lang="el-GR" sz="2400" dirty="0"/>
              <a:t>Κλασικός Φιλελευθερισμός: Έμφαση στην ελεύθερη αγορά και την περιορισμένη κυβερνητική παρέμβαση.</a:t>
            </a:r>
          </a:p>
          <a:p>
            <a:pPr marL="0" indent="0" algn="just">
              <a:buNone/>
            </a:pPr>
            <a:r>
              <a:rPr lang="el-GR" sz="2400" dirty="0"/>
              <a:t>Νεοφιλελευθερισμός: </a:t>
            </a:r>
            <a:r>
              <a:rPr lang="el-GR" sz="2400" dirty="0" err="1"/>
              <a:t>Επανεστίαση</a:t>
            </a:r>
            <a:r>
              <a:rPr lang="el-GR" sz="2400" dirty="0"/>
              <a:t> στην παγκοσμιοποίηση, τον καπιταλισμό και την ιδιωτικοποίηση.</a:t>
            </a:r>
          </a:p>
          <a:p>
            <a:pPr marL="0" indent="0" algn="just">
              <a:buNone/>
            </a:pPr>
            <a:endParaRPr lang="el-GR" sz="2400" dirty="0"/>
          </a:p>
          <a:p>
            <a:pPr marL="0" indent="0" algn="just">
              <a:buNone/>
            </a:pPr>
            <a:r>
              <a:rPr lang="el-GR" sz="2400" dirty="0"/>
              <a:t>Κριτική: Κατηγορείται ότι μπορεί να οδηγήσει σε κοινωνικές ανισότητες λόγω της έμφασης στην ατομικότητα και την ελεύθερη αγορά.</a:t>
            </a:r>
          </a:p>
        </p:txBody>
      </p:sp>
    </p:spTree>
    <p:extLst>
      <p:ext uri="{BB962C8B-B14F-4D97-AF65-F5344CB8AC3E}">
        <p14:creationId xmlns:p14="http://schemas.microsoft.com/office/powerpoint/2010/main" val="2866040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BD7A9F-53EB-D384-2A0C-264C8D450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1C7F04-04FB-4B5A-40C1-B53B474A2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Συντηρητισμός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8391750-81EA-5241-601D-FA7D8F6780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20" y="2734695"/>
            <a:ext cx="9367062" cy="20634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dirty="0"/>
              <a:t>Ιστορικό Πλαίσιο:</a:t>
            </a:r>
          </a:p>
          <a:p>
            <a:pPr marL="0" indent="0" algn="just">
              <a:buNone/>
            </a:pPr>
            <a:r>
              <a:rPr lang="el-GR" sz="1800" dirty="0"/>
              <a:t>Αναπτύχθηκε ως αντίδραση στις ριζοσπαστικές αλλαγές της Γαλλικής Επανάστασης.</a:t>
            </a:r>
          </a:p>
          <a:p>
            <a:pPr marL="0" indent="0" algn="just">
              <a:buNone/>
            </a:pPr>
            <a:r>
              <a:rPr lang="el-GR" sz="1800" dirty="0"/>
              <a:t>Εμπνευστής: Έντμουντ </a:t>
            </a:r>
            <a:r>
              <a:rPr lang="el-GR" sz="1800" dirty="0" err="1"/>
              <a:t>Μπερκ</a:t>
            </a:r>
            <a:r>
              <a:rPr lang="el-GR" sz="1800" dirty="0"/>
              <a:t> (</a:t>
            </a:r>
            <a:r>
              <a:rPr lang="el-GR" sz="1800" dirty="0" err="1"/>
              <a:t>Edmund</a:t>
            </a:r>
            <a:r>
              <a:rPr lang="el-GR" sz="1800" dirty="0"/>
              <a:t> </a:t>
            </a:r>
            <a:r>
              <a:rPr lang="el-GR" sz="1800" dirty="0" err="1"/>
              <a:t>Burke</a:t>
            </a:r>
            <a:r>
              <a:rPr lang="el-GR" sz="1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670086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47552-8022-7CA3-6D31-84647A3C1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6E6FD0-9E54-ABD2-0C2F-F3DF58F60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Συντηρητισμός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48B044-536E-6D9B-B796-E666B93EF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326" y="2636372"/>
            <a:ext cx="9750520" cy="3243319"/>
          </a:xfrm>
        </p:spPr>
        <p:txBody>
          <a:bodyPr>
            <a:normAutofit/>
          </a:bodyPr>
          <a:lstStyle/>
          <a:p>
            <a:pPr algn="just"/>
            <a:r>
              <a:rPr lang="el-GR" sz="2400" dirty="0"/>
              <a:t>Κύριες Αρχές:</a:t>
            </a:r>
          </a:p>
          <a:p>
            <a:pPr marL="0" indent="0" algn="just">
              <a:buNone/>
            </a:pPr>
            <a:r>
              <a:rPr lang="el-GR" sz="1800" dirty="0"/>
              <a:t>Διατήρηση της Παράδοσης: Οι κοινωνίες πρέπει να βασίζονται σε σταθερές αξίες και παραδόσεις.</a:t>
            </a:r>
          </a:p>
          <a:p>
            <a:pPr marL="0" indent="0" algn="just">
              <a:buNone/>
            </a:pPr>
            <a:r>
              <a:rPr lang="el-GR" sz="1800" dirty="0"/>
              <a:t>Ιεραρχία και Εξουσία: Η φυσική κοινωνική ιεραρχία είναι απαραίτητη για τη διατήρηση της τάξης.</a:t>
            </a:r>
          </a:p>
          <a:p>
            <a:pPr marL="0" indent="0" algn="just">
              <a:buNone/>
            </a:pPr>
            <a:r>
              <a:rPr lang="el-GR" sz="1800" dirty="0"/>
              <a:t>Κοινωνική Συνοχή: Το άτομο πρέπει να εντάσσεται σε συλλογικότητες όπως η οικογένεια, η κοινότητα και το έθνος.</a:t>
            </a:r>
          </a:p>
          <a:p>
            <a:pPr marL="0" indent="0" algn="just">
              <a:buNone/>
            </a:pPr>
            <a:r>
              <a:rPr lang="el-GR" sz="1800" dirty="0"/>
              <a:t>Πραγματισμός: Η αλλαγή πρέπει να είναι σταδιακή και όχι ριζοσπαστική.</a:t>
            </a:r>
          </a:p>
        </p:txBody>
      </p:sp>
    </p:spTree>
    <p:extLst>
      <p:ext uri="{BB962C8B-B14F-4D97-AF65-F5344CB8AC3E}">
        <p14:creationId xmlns:p14="http://schemas.microsoft.com/office/powerpoint/2010/main" val="1719331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15F0A-56EF-14C8-8636-68F2A64BD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7FF406-DA3D-5007-22BA-5A5E90E9A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Συντηρητισμός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D888DC-B4A7-8D47-3B52-6BBB53055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439727"/>
            <a:ext cx="10059426" cy="39217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b="1" u="sng" dirty="0"/>
              <a:t>Σύγχρονες Εκδοχές: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b="1" dirty="0" err="1"/>
              <a:t>Νεοσυντηρητισμός</a:t>
            </a:r>
            <a:r>
              <a:rPr lang="el-GR" sz="2000" dirty="0"/>
              <a:t>: Συνδυάζει παραδοσιακές αξίες με την έμφαση στην ισχυρή εθνική ασφάλεια και τη φιλελεύθερη οικονομία.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000" b="1" dirty="0"/>
              <a:t>Κοινωνικός Συντηρητισμός</a:t>
            </a:r>
            <a:r>
              <a:rPr lang="el-GR" sz="2000" dirty="0"/>
              <a:t>: Εστιάζει σε ηθικά και θρησκευτικά ζητήματα (π.χ., οικογενειακές αξίες).</a:t>
            </a:r>
          </a:p>
          <a:p>
            <a:pPr marL="0" indent="0">
              <a:buNone/>
            </a:pPr>
            <a:endParaRPr lang="el-GR" sz="2000" dirty="0"/>
          </a:p>
          <a:p>
            <a:r>
              <a:rPr lang="el-GR" sz="2000" b="1" dirty="0"/>
              <a:t>Κριτική:</a:t>
            </a:r>
          </a:p>
          <a:p>
            <a:pPr marL="0" indent="0">
              <a:buNone/>
            </a:pPr>
            <a:r>
              <a:rPr lang="el-GR" sz="2000" dirty="0"/>
              <a:t>Κατηγορείται για αντίσταση στην πρόοδο και την αλλαγή, συχνά συνδέεται με τον ελιτισμό.</a:t>
            </a:r>
          </a:p>
        </p:txBody>
      </p:sp>
    </p:spTree>
    <p:extLst>
      <p:ext uri="{BB962C8B-B14F-4D97-AF65-F5344CB8AC3E}">
        <p14:creationId xmlns:p14="http://schemas.microsoft.com/office/powerpoint/2010/main" val="3117884287"/>
      </p:ext>
    </p:extLst>
  </p:cSld>
  <p:clrMapOvr>
    <a:masterClrMapping/>
  </p:clrMapOvr>
</p:sld>
</file>

<file path=ppt/theme/theme1.xml><?xml version="1.0" encoding="utf-8"?>
<a:theme xmlns:a="http://schemas.openxmlformats.org/drawingml/2006/main" name="Βερολίνο">
  <a:themeElements>
    <a:clrScheme name="Προσαρμοσμένο 3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C00000"/>
      </a:accent1>
      <a:accent2>
        <a:srgbClr val="FF0000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Βερολίνο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Βερολίν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Βερολίνο</Template>
  <TotalTime>62</TotalTime>
  <Words>994</Words>
  <Application>Microsoft Office PowerPoint</Application>
  <PresentationFormat>Ευρεία οθόνη</PresentationFormat>
  <Paragraphs>159</Paragraphs>
  <Slides>21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6" baseType="lpstr">
      <vt:lpstr>Arial</vt:lpstr>
      <vt:lpstr>Century Gothic</vt:lpstr>
      <vt:lpstr>Trebuchet MS</vt:lpstr>
      <vt:lpstr>Wingdings 3</vt:lpstr>
      <vt:lpstr>Βερολίνο</vt:lpstr>
      <vt:lpstr>Πολιτικές ιδεολογίες</vt:lpstr>
      <vt:lpstr>Πολιτική ιδεολογία</vt:lpstr>
      <vt:lpstr>Κλασσικές πολιτικές ιδεολογίες</vt:lpstr>
      <vt:lpstr>Φιλελευθερισμός</vt:lpstr>
      <vt:lpstr>Φιλελευθερισμός</vt:lpstr>
      <vt:lpstr>Φιλελευθερισμός</vt:lpstr>
      <vt:lpstr>Συντηρητισμός </vt:lpstr>
      <vt:lpstr>Συντηρητισμός </vt:lpstr>
      <vt:lpstr>Συντηρητισμός</vt:lpstr>
      <vt:lpstr>Σοσιαλισμός</vt:lpstr>
      <vt:lpstr>Σοσιαλισμός</vt:lpstr>
      <vt:lpstr>Σοσιαλισμός</vt:lpstr>
      <vt:lpstr>Κομμουνισμός</vt:lpstr>
      <vt:lpstr>Κομμουνισμός</vt:lpstr>
      <vt:lpstr>Κομμουνισμός</vt:lpstr>
      <vt:lpstr>Αναρχισμός</vt:lpstr>
      <vt:lpstr>Αναρχισμός</vt:lpstr>
      <vt:lpstr>Αναρχισμός</vt:lpstr>
      <vt:lpstr>Σύγχρονες πολιτικές ιδεολογίες</vt:lpstr>
      <vt:lpstr>Σύγχρονες πολιτικές ιδεολογίες</vt:lpstr>
      <vt:lpstr>Συγκριτικός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STAVROULA VRAILA</dc:creator>
  <cp:lastModifiedBy>STAVROULA VRAILA</cp:lastModifiedBy>
  <cp:revision>4</cp:revision>
  <dcterms:created xsi:type="dcterms:W3CDTF">2025-10-07T21:50:31Z</dcterms:created>
  <dcterms:modified xsi:type="dcterms:W3CDTF">2025-11-06T09:13:14Z</dcterms:modified>
</cp:coreProperties>
</file>