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sldIdLst>
    <p:sldId id="256" r:id="rId2"/>
    <p:sldId id="257" r:id="rId3"/>
    <p:sldId id="258" r:id="rId4"/>
    <p:sldId id="282" r:id="rId5"/>
    <p:sldId id="302" r:id="rId6"/>
    <p:sldId id="354" r:id="rId7"/>
    <p:sldId id="356" r:id="rId8"/>
    <p:sldId id="343" r:id="rId9"/>
    <p:sldId id="344" r:id="rId10"/>
    <p:sldId id="304" r:id="rId11"/>
    <p:sldId id="303" r:id="rId12"/>
    <p:sldId id="357" r:id="rId13"/>
    <p:sldId id="305" r:id="rId14"/>
    <p:sldId id="345" r:id="rId15"/>
    <p:sldId id="342" r:id="rId16"/>
    <p:sldId id="314" r:id="rId17"/>
    <p:sldId id="281" r:id="rId18"/>
    <p:sldId id="298" r:id="rId19"/>
    <p:sldId id="299" r:id="rId20"/>
    <p:sldId id="300" r:id="rId21"/>
    <p:sldId id="301" r:id="rId22"/>
    <p:sldId id="289" r:id="rId23"/>
    <p:sldId id="355" r:id="rId24"/>
    <p:sldId id="350" r:id="rId25"/>
    <p:sldId id="346" r:id="rId26"/>
    <p:sldId id="347" r:id="rId27"/>
    <p:sldId id="259" r:id="rId28"/>
    <p:sldId id="315" r:id="rId29"/>
    <p:sldId id="264" r:id="rId30"/>
    <p:sldId id="269" r:id="rId31"/>
    <p:sldId id="274" r:id="rId32"/>
    <p:sldId id="275" r:id="rId33"/>
    <p:sldId id="276" r:id="rId34"/>
    <p:sldId id="280" r:id="rId35"/>
    <p:sldId id="312" r:id="rId36"/>
    <p:sldId id="271" r:id="rId37"/>
    <p:sldId id="272" r:id="rId38"/>
    <p:sldId id="273" r:id="rId39"/>
    <p:sldId id="265" r:id="rId40"/>
    <p:sldId id="351" r:id="rId41"/>
    <p:sldId id="352" r:id="rId42"/>
    <p:sldId id="284" r:id="rId43"/>
    <p:sldId id="309" r:id="rId44"/>
    <p:sldId id="285" r:id="rId45"/>
    <p:sldId id="260" r:id="rId46"/>
    <p:sldId id="348" r:id="rId47"/>
    <p:sldId id="359" r:id="rId48"/>
    <p:sldId id="360" r:id="rId49"/>
    <p:sldId id="288" r:id="rId50"/>
    <p:sldId id="358" r:id="rId51"/>
    <p:sldId id="353" r:id="rId52"/>
    <p:sldId id="297" r:id="rId53"/>
    <p:sldId id="307" r:id="rId54"/>
    <p:sldId id="332" r:id="rId55"/>
    <p:sldId id="333" r:id="rId56"/>
    <p:sldId id="334" r:id="rId57"/>
    <p:sldId id="335" r:id="rId58"/>
    <p:sldId id="336" r:id="rId59"/>
    <p:sldId id="266" r:id="rId60"/>
    <p:sldId id="267" r:id="rId61"/>
    <p:sldId id="268" r:id="rId62"/>
    <p:sldId id="291" r:id="rId63"/>
    <p:sldId id="330" r:id="rId64"/>
    <p:sldId id="270" r:id="rId65"/>
    <p:sldId id="286" r:id="rId66"/>
    <p:sldId id="316" r:id="rId67"/>
    <p:sldId id="317" r:id="rId68"/>
    <p:sldId id="318" r:id="rId69"/>
    <p:sldId id="319" r:id="rId70"/>
    <p:sldId id="320" r:id="rId71"/>
    <p:sldId id="295" r:id="rId72"/>
    <p:sldId id="363" r:id="rId73"/>
    <p:sldId id="296" r:id="rId74"/>
    <p:sldId id="310" r:id="rId75"/>
    <p:sldId id="261" r:id="rId76"/>
    <p:sldId id="311" r:id="rId77"/>
    <p:sldId id="278" r:id="rId78"/>
    <p:sldId id="279" r:id="rId79"/>
    <p:sldId id="327" r:id="rId80"/>
    <p:sldId id="328" r:id="rId81"/>
    <p:sldId id="361" r:id="rId82"/>
    <p:sldId id="262" r:id="rId83"/>
    <p:sldId id="321" r:id="rId84"/>
    <p:sldId id="325" r:id="rId85"/>
    <p:sldId id="322" r:id="rId86"/>
    <p:sldId id="323" r:id="rId87"/>
    <p:sldId id="337" r:id="rId88"/>
    <p:sldId id="294" r:id="rId89"/>
    <p:sldId id="324" r:id="rId90"/>
    <p:sldId id="338" r:id="rId91"/>
    <p:sldId id="339" r:id="rId92"/>
    <p:sldId id="340" r:id="rId93"/>
    <p:sldId id="341" r:id="rId94"/>
    <p:sldId id="331" r:id="rId95"/>
    <p:sldId id="308" r:id="rId96"/>
    <p:sldId id="349" r:id="rId97"/>
    <p:sldId id="277" r:id="rId98"/>
    <p:sldId id="313" r:id="rId99"/>
    <p:sldId id="362" r:id="rId100"/>
    <p:sldId id="290" r:id="rId101"/>
    <p:sldId id="292" r:id="rId102"/>
    <p:sldId id="326" r:id="rId103"/>
    <p:sldId id="329" r:id="rId104"/>
    <p:sldId id="306" r:id="rId10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87" d="100"/>
          <a:sy n="87" d="100"/>
        </p:scale>
        <p:origin x="-2050"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8EF65F5-854B-4E77-ADEF-244CCFE497EA}" type="datetimeFigureOut">
              <a:rPr lang="en-GB" smtClean="0"/>
              <a:pPr/>
              <a:t>05/12/2025</a:t>
            </a:fld>
            <a:endParaRPr lang="en-GB"/>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3662AA0-2B32-4BE3-AA4A-52113EF571BC}" type="slidenum">
              <a:rPr lang="en-GB" smtClean="0"/>
              <a:pPr/>
              <a:t>‹#›</a:t>
            </a:fld>
            <a:endParaRPr lang="en-GB"/>
          </a:p>
        </p:txBody>
      </p:sp>
    </p:spTree>
    <p:extLst>
      <p:ext uri="{BB962C8B-B14F-4D97-AF65-F5344CB8AC3E}">
        <p14:creationId xmlns:p14="http://schemas.microsoft.com/office/powerpoint/2010/main" xmlns="" val="31088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662AA0-2B32-4BE3-AA4A-52113EF571BC}" type="slidenum">
              <a:rPr lang="en-GB" smtClean="0"/>
              <a:pPr/>
              <a:t>1</a:t>
            </a:fld>
            <a:endParaRPr lang="en-GB"/>
          </a:p>
        </p:txBody>
      </p:sp>
    </p:spTree>
    <p:extLst>
      <p:ext uri="{BB962C8B-B14F-4D97-AF65-F5344CB8AC3E}">
        <p14:creationId xmlns:p14="http://schemas.microsoft.com/office/powerpoint/2010/main" xmlns="" val="405195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12/5/2025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12/5/2025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bRYHn2hh2_o"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hbo.com/exterminate-all-the-brut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ALvvxb3zdY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295400"/>
            <a:ext cx="8229600" cy="2209800"/>
          </a:xfrm>
        </p:spPr>
        <p:txBody>
          <a:bodyPr>
            <a:normAutofit/>
          </a:bodyPr>
          <a:lstStyle/>
          <a:p>
            <a:r>
              <a:rPr lang="el-GR" dirty="0" smtClean="0">
                <a:latin typeface="Garamond" pitchFamily="18" charset="0"/>
              </a:rPr>
              <a:t>ΑΠΟ ΤΟ ΛΟΓΟ ΤΟΥ ΜΙΣΟΥΣ ΣΤΗ ΡΗΤΟΡΙΚΗ ΤΗΣ ΓΕΝΟΚΤΟΝΙΑΣ</a:t>
            </a:r>
            <a:endParaRPr lang="el-GR" dirty="0">
              <a:latin typeface="Garamond" pitchFamily="18" charset="0"/>
            </a:endParaRPr>
          </a:p>
        </p:txBody>
      </p:sp>
      <p:sp>
        <p:nvSpPr>
          <p:cNvPr id="5" name="Subtitle 4"/>
          <p:cNvSpPr>
            <a:spLocks noGrp="1"/>
          </p:cNvSpPr>
          <p:nvPr>
            <p:ph type="subTitle" idx="1"/>
          </p:nvPr>
        </p:nvSpPr>
        <p:spPr>
          <a:xfrm>
            <a:off x="1371600" y="4953000"/>
            <a:ext cx="6400800" cy="1143000"/>
          </a:xfrm>
        </p:spPr>
        <p:txBody>
          <a:bodyPr>
            <a:normAutofit/>
          </a:bodyPr>
          <a:lstStyle/>
          <a:p>
            <a:endParaRPr lang="el-GR" dirty="0"/>
          </a:p>
          <a:p>
            <a:r>
              <a:rPr lang="el-GR" dirty="0" smtClean="0">
                <a:latin typeface="Garamond" pitchFamily="18" charset="0"/>
              </a:rPr>
              <a:t>ΣΩΤΗΡΗΣ ΛΙΒΑΣ</a:t>
            </a:r>
            <a:endParaRPr lang="el-GR" dirty="0">
              <a:latin typeface="Garamond" pitchFamily="18" charset="0"/>
            </a:endParaRPr>
          </a:p>
        </p:txBody>
      </p:sp>
    </p:spTree>
    <p:extLst>
      <p:ext uri="{BB962C8B-B14F-4D97-AF65-F5344CB8AC3E}">
        <p14:creationId xmlns:p14="http://schemas.microsoft.com/office/powerpoint/2010/main" xmlns="" val="56234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ctr">
              <a:buNone/>
            </a:pPr>
            <a:r>
              <a:rPr lang="el-GR" dirty="0" smtClean="0"/>
              <a:t>ΑΡΘΡΟ 3</a:t>
            </a:r>
          </a:p>
          <a:p>
            <a:pPr marL="137160" indent="0" algn="just">
              <a:buNone/>
            </a:pPr>
            <a:r>
              <a:rPr lang="el-GR" dirty="0" smtClean="0">
                <a:latin typeface="Garamond" panose="02020404030301010803" pitchFamily="18" charset="0"/>
              </a:rPr>
              <a:t>Τιμωρούνται οι ακόλουθες πράξεις:</a:t>
            </a:r>
          </a:p>
          <a:p>
            <a:pPr marL="137160" indent="0" algn="just">
              <a:buNone/>
            </a:pPr>
            <a:r>
              <a:rPr lang="el-GR" dirty="0" smtClean="0">
                <a:latin typeface="Garamond" panose="02020404030301010803" pitchFamily="18" charset="0"/>
              </a:rPr>
              <a:t>Α) Γενοκτονία</a:t>
            </a:r>
          </a:p>
          <a:p>
            <a:pPr marL="137160" indent="0" algn="just">
              <a:buNone/>
            </a:pPr>
            <a:r>
              <a:rPr lang="el-GR" dirty="0" smtClean="0">
                <a:latin typeface="Garamond" panose="02020404030301010803" pitchFamily="18" charset="0"/>
              </a:rPr>
              <a:t>Β) Συνωμοσία για τη διάπραξη γενοκτονίας</a:t>
            </a:r>
          </a:p>
          <a:p>
            <a:pPr marL="137160" indent="0" algn="just">
              <a:buNone/>
            </a:pPr>
            <a:r>
              <a:rPr lang="el-GR" dirty="0" smtClean="0">
                <a:latin typeface="Garamond" panose="02020404030301010803" pitchFamily="18" charset="0"/>
              </a:rPr>
              <a:t>Γ) </a:t>
            </a:r>
            <a:r>
              <a:rPr lang="el-GR" b="1" dirty="0" smtClean="0">
                <a:latin typeface="Garamond" panose="02020404030301010803" pitchFamily="18" charset="0"/>
              </a:rPr>
              <a:t>Άμεση και δημόσια </a:t>
            </a:r>
            <a:r>
              <a:rPr lang="el-GR" dirty="0" smtClean="0">
                <a:latin typeface="Garamond" panose="02020404030301010803" pitchFamily="18" charset="0"/>
              </a:rPr>
              <a:t>ενθάρρυνση της διενέργειας γενοκτονίας</a:t>
            </a:r>
          </a:p>
          <a:p>
            <a:pPr marL="137160" indent="0" algn="just">
              <a:buNone/>
            </a:pPr>
            <a:r>
              <a:rPr lang="el-GR" dirty="0" smtClean="0">
                <a:latin typeface="Garamond" panose="02020404030301010803" pitchFamily="18" charset="0"/>
              </a:rPr>
              <a:t>Δ) Απόπειρα γενοκτονίας</a:t>
            </a:r>
          </a:p>
          <a:p>
            <a:pPr marL="137160" indent="0" algn="just">
              <a:buNone/>
            </a:pPr>
            <a:r>
              <a:rPr lang="el-GR" dirty="0" smtClean="0">
                <a:latin typeface="Garamond" panose="02020404030301010803" pitchFamily="18" charset="0"/>
              </a:rPr>
              <a:t>Ε) Συμμετοχή στη γενοκτονία</a:t>
            </a:r>
            <a:endParaRPr lang="el-GR" dirty="0">
              <a:latin typeface="Garamond" panose="02020404030301010803" pitchFamily="18" charset="0"/>
            </a:endParaRPr>
          </a:p>
        </p:txBody>
      </p:sp>
    </p:spTree>
    <p:extLst>
      <p:ext uri="{BB962C8B-B14F-4D97-AF65-F5344CB8AC3E}">
        <p14:creationId xmlns:p14="http://schemas.microsoft.com/office/powerpoint/2010/main" xmlns="" val="7863105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 y="1676400"/>
            <a:ext cx="4114800"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C:\Users\Sotiris\Desktop\ΣΙΡΟ ΙΣΟ.jpg"/>
          <p:cNvPicPr>
            <a:picLocks noChangeAspect="1" noChangeArrowheads="1"/>
          </p:cNvPicPr>
          <p:nvPr/>
        </p:nvPicPr>
        <p:blipFill>
          <a:blip r:embed="rId3"/>
          <a:srcRect/>
          <a:stretch>
            <a:fillRect/>
          </a:stretch>
        </p:blipFill>
        <p:spPr bwMode="auto">
          <a:xfrm>
            <a:off x="4133850" y="1643050"/>
            <a:ext cx="5010150" cy="5214950"/>
          </a:xfrm>
          <a:prstGeom prst="rect">
            <a:avLst/>
          </a:prstGeom>
          <a:noFill/>
        </p:spPr>
      </p:pic>
    </p:spTree>
    <p:extLst>
      <p:ext uri="{BB962C8B-B14F-4D97-AF65-F5344CB8AC3E}">
        <p14:creationId xmlns:p14="http://schemas.microsoft.com/office/powerpoint/2010/main" xmlns="" val="25400767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731</a:t>
            </a:r>
            <a:endParaRPr lang="en-GB"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3400" y="1600200"/>
            <a:ext cx="5348287" cy="4952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12946" y="1600200"/>
            <a:ext cx="3078654" cy="166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12946" y="3429000"/>
            <a:ext cx="3209925"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353393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Indiana, 1930 – STRANGE FRUIT</a:t>
            </a:r>
            <a:endParaRPr lang="el-GR" dirty="0"/>
          </a:p>
        </p:txBody>
      </p:sp>
      <p:pic>
        <p:nvPicPr>
          <p:cNvPr id="4" name="Content Placeholder 3"/>
          <p:cNvPicPr>
            <a:picLocks noGrp="1" noChangeAspect="1"/>
          </p:cNvPicPr>
          <p:nvPr>
            <p:ph idx="1"/>
          </p:nvPr>
        </p:nvPicPr>
        <p:blipFill>
          <a:blip r:embed="rId2"/>
          <a:stretch>
            <a:fillRect/>
          </a:stretch>
        </p:blipFill>
        <p:spPr>
          <a:xfrm>
            <a:off x="152400" y="1417638"/>
            <a:ext cx="8610600" cy="5440362"/>
          </a:xfrm>
          <a:prstGeom prst="rect">
            <a:avLst/>
          </a:prstGeom>
        </p:spPr>
      </p:pic>
    </p:spTree>
    <p:extLst>
      <p:ext uri="{BB962C8B-B14F-4D97-AF65-F5344CB8AC3E}">
        <p14:creationId xmlns:p14="http://schemas.microsoft.com/office/powerpoint/2010/main" xmlns="" val="534201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ΓΕΝΝΗΣΗ </a:t>
            </a:r>
            <a:r>
              <a:rPr lang="el-GR" dirty="0" smtClean="0"/>
              <a:t>ΕΝ</a:t>
            </a:r>
            <a:r>
              <a:rPr lang="en-US" smtClean="0"/>
              <a:t>O</a:t>
            </a:r>
            <a:r>
              <a:rPr lang="el-GR" smtClean="0"/>
              <a:t>Σ </a:t>
            </a:r>
            <a:r>
              <a:rPr lang="el-GR" smtClean="0"/>
              <a:t>ΕΘΝΟΥΣ</a:t>
            </a:r>
            <a:endParaRPr lang="el-GR"/>
          </a:p>
        </p:txBody>
      </p:sp>
      <p:pic>
        <p:nvPicPr>
          <p:cNvPr id="4" name="Content Placeholder 3"/>
          <p:cNvPicPr>
            <a:picLocks noGrp="1" noChangeAspect="1"/>
          </p:cNvPicPr>
          <p:nvPr>
            <p:ph idx="1"/>
          </p:nvPr>
        </p:nvPicPr>
        <p:blipFill>
          <a:blip r:embed="rId2"/>
          <a:stretch>
            <a:fillRect/>
          </a:stretch>
        </p:blipFill>
        <p:spPr>
          <a:xfrm>
            <a:off x="762000" y="1811337"/>
            <a:ext cx="7620000" cy="4286250"/>
          </a:xfrm>
          <a:prstGeom prst="rect">
            <a:avLst/>
          </a:prstGeom>
        </p:spPr>
      </p:pic>
    </p:spTree>
    <p:extLst>
      <p:ext uri="{BB962C8B-B14F-4D97-AF65-F5344CB8AC3E}">
        <p14:creationId xmlns:p14="http://schemas.microsoft.com/office/powerpoint/2010/main" xmlns="" val="4058254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ΒΙΒΛΙΟΓΡΑΦΙΑ</a:t>
            </a:r>
            <a:endParaRPr lang="el-GR" dirty="0"/>
          </a:p>
        </p:txBody>
      </p:sp>
      <p:sp>
        <p:nvSpPr>
          <p:cNvPr id="3" name="Content Placeholder 2"/>
          <p:cNvSpPr>
            <a:spLocks noGrp="1"/>
          </p:cNvSpPr>
          <p:nvPr>
            <p:ph idx="1"/>
          </p:nvPr>
        </p:nvSpPr>
        <p:spPr>
          <a:xfrm>
            <a:off x="457200" y="1600200"/>
            <a:ext cx="8229600" cy="5257800"/>
          </a:xfrm>
        </p:spPr>
        <p:txBody>
          <a:bodyPr>
            <a:normAutofit lnSpcReduction="10000"/>
          </a:bodyPr>
          <a:lstStyle/>
          <a:p>
            <a:pPr algn="just"/>
            <a:r>
              <a:rPr lang="en-US" dirty="0"/>
              <a:t>Katharine </a:t>
            </a:r>
            <a:r>
              <a:rPr lang="en-US" dirty="0" err="1"/>
              <a:t>Gelber</a:t>
            </a:r>
            <a:r>
              <a:rPr lang="en-US" dirty="0"/>
              <a:t>: Speaking Back: The Free Speech versus Hate Speech Debate, Amsterdam and Philadelphia: John </a:t>
            </a:r>
            <a:r>
              <a:rPr lang="en-US" dirty="0" err="1"/>
              <a:t>Benjamins</a:t>
            </a:r>
            <a:r>
              <a:rPr lang="en-US" dirty="0"/>
              <a:t>, 2002</a:t>
            </a:r>
          </a:p>
          <a:p>
            <a:pPr algn="just"/>
            <a:r>
              <a:rPr lang="en-US" dirty="0"/>
              <a:t>Adam Jones: Genocide – A comprehensive Introduction, </a:t>
            </a:r>
            <a:r>
              <a:rPr lang="en-US" dirty="0" err="1"/>
              <a:t>Routledge</a:t>
            </a:r>
            <a:r>
              <a:rPr lang="en-US" dirty="0"/>
              <a:t>, 2011</a:t>
            </a:r>
          </a:p>
          <a:p>
            <a:pPr algn="just"/>
            <a:r>
              <a:rPr lang="en-US" dirty="0"/>
              <a:t>John Joseph: Language and Politics, Edinburgh Textbooks in Applied Linguistics, 2006</a:t>
            </a:r>
          </a:p>
          <a:p>
            <a:pPr algn="just"/>
            <a:r>
              <a:rPr lang="en-US" dirty="0"/>
              <a:t>Victor Klemperer: The language of the Third Reich, Bloomsbury, 2013</a:t>
            </a:r>
          </a:p>
          <a:p>
            <a:pPr algn="just"/>
            <a:r>
              <a:rPr lang="en-US" dirty="0" smtClean="0"/>
              <a:t>Geoffrey </a:t>
            </a:r>
            <a:r>
              <a:rPr lang="en-US" dirty="0"/>
              <a:t>Robertson: Crimes against Humanity – The Struggle for Global Justice, Penguin, </a:t>
            </a:r>
            <a:r>
              <a:rPr lang="en-US" dirty="0" smtClean="0"/>
              <a:t>2012</a:t>
            </a:r>
            <a:endParaRPr lang="el-GR" dirty="0" smtClean="0"/>
          </a:p>
          <a:p>
            <a:pPr marL="137160" indent="0" algn="just">
              <a:buNone/>
            </a:pPr>
            <a:endParaRPr lang="el-GR" dirty="0" smtClean="0"/>
          </a:p>
          <a:p>
            <a:pPr marL="137160" indent="0" algn="just">
              <a:buNone/>
            </a:pPr>
            <a:endParaRPr lang="el-GR" dirty="0" smtClean="0"/>
          </a:p>
          <a:p>
            <a:pPr algn="just"/>
            <a:endParaRPr lang="el-GR" dirty="0" smtClean="0"/>
          </a:p>
          <a:p>
            <a:pPr algn="just"/>
            <a:endParaRPr lang="en-US" dirty="0"/>
          </a:p>
          <a:p>
            <a:endParaRPr lang="el-GR" dirty="0"/>
          </a:p>
        </p:txBody>
      </p:sp>
    </p:spTree>
    <p:extLst>
      <p:ext uri="{BB962C8B-B14F-4D97-AF65-F5344CB8AC3E}">
        <p14:creationId xmlns:p14="http://schemas.microsoft.com/office/powerpoint/2010/main" xmlns="" val="1945468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ΑΛΛΟΙ ΟΡΙΣΜΟΙ</a:t>
            </a:r>
            <a:endParaRPr lang="el-GR" dirty="0">
              <a:latin typeface="Garamond" pitchFamily="18" charset="0"/>
            </a:endParaRPr>
          </a:p>
        </p:txBody>
      </p:sp>
      <p:sp>
        <p:nvSpPr>
          <p:cNvPr id="3" name="Content Placeholder 2"/>
          <p:cNvSpPr>
            <a:spLocks noGrp="1"/>
          </p:cNvSpPr>
          <p:nvPr>
            <p:ph idx="1"/>
          </p:nvPr>
        </p:nvSpPr>
        <p:spPr>
          <a:xfrm>
            <a:off x="457200" y="1524000"/>
            <a:ext cx="8229600" cy="4785360"/>
          </a:xfrm>
        </p:spPr>
        <p:txBody>
          <a:bodyPr>
            <a:normAutofit fontScale="85000" lnSpcReduction="10000"/>
          </a:bodyPr>
          <a:lstStyle/>
          <a:p>
            <a:pPr algn="just"/>
            <a:r>
              <a:rPr lang="el-GR" sz="3200" dirty="0">
                <a:latin typeface="Garamond" panose="02020404030301010803" pitchFamily="18" charset="0"/>
              </a:rPr>
              <a:t>Εσκεμμένη καταστροφή φυσικής </a:t>
            </a:r>
            <a:r>
              <a:rPr lang="el-GR" sz="3200" dirty="0" smtClean="0">
                <a:latin typeface="Garamond" panose="02020404030301010803" pitchFamily="18" charset="0"/>
              </a:rPr>
              <a:t>ύπαρξης ατόμων μόνο και μόνο </a:t>
            </a:r>
            <a:r>
              <a:rPr lang="el-GR" sz="3200" b="1" dirty="0" smtClean="0">
                <a:latin typeface="Garamond" panose="02020404030301010803" pitchFamily="18" charset="0"/>
              </a:rPr>
              <a:t>επειδή ανήκουν </a:t>
            </a:r>
            <a:r>
              <a:rPr lang="el-GR" sz="3200" dirty="0">
                <a:latin typeface="Garamond" panose="02020404030301010803" pitchFamily="18" charset="0"/>
              </a:rPr>
              <a:t>σε </a:t>
            </a:r>
            <a:r>
              <a:rPr lang="el-GR" sz="3200" b="1" dirty="0">
                <a:latin typeface="Garamond" panose="02020404030301010803" pitchFamily="18" charset="0"/>
              </a:rPr>
              <a:t>κάποια</a:t>
            </a:r>
            <a:r>
              <a:rPr lang="el-GR" sz="3200" dirty="0">
                <a:latin typeface="Garamond" panose="02020404030301010803" pitchFamily="18" charset="0"/>
              </a:rPr>
              <a:t> συγκεκριμένη ομάδα ως τέτοια (Peter Drost: </a:t>
            </a:r>
            <a:r>
              <a:rPr lang="el-GR" sz="3200" b="1" dirty="0">
                <a:latin typeface="Garamond" panose="02020404030301010803" pitchFamily="18" charset="0"/>
              </a:rPr>
              <a:t>και</a:t>
            </a:r>
            <a:r>
              <a:rPr lang="el-GR" sz="3200" dirty="0">
                <a:latin typeface="Garamond" panose="02020404030301010803" pitchFamily="18" charset="0"/>
              </a:rPr>
              <a:t> κοινωνική και πολιτική και βιολογική ομάδα</a:t>
            </a:r>
            <a:r>
              <a:rPr lang="el-GR" sz="3200" dirty="0" smtClean="0">
                <a:latin typeface="Garamond" panose="02020404030301010803" pitchFamily="18" charset="0"/>
              </a:rPr>
              <a:t>) </a:t>
            </a:r>
          </a:p>
          <a:p>
            <a:pPr algn="just"/>
            <a:r>
              <a:rPr lang="en-US" sz="3200" dirty="0" err="1" smtClean="0">
                <a:latin typeface="Garamond" panose="02020404030301010803" pitchFamily="18" charset="0"/>
              </a:rPr>
              <a:t>Yehuda</a:t>
            </a:r>
            <a:r>
              <a:rPr lang="en-US" sz="3200" dirty="0" smtClean="0">
                <a:latin typeface="Garamond" panose="02020404030301010803" pitchFamily="18" charset="0"/>
              </a:rPr>
              <a:t> Bauer (1984):</a:t>
            </a:r>
            <a:r>
              <a:rPr lang="el-GR" sz="3200" dirty="0" smtClean="0">
                <a:latin typeface="Garamond" panose="02020404030301010803" pitchFamily="18" charset="0"/>
              </a:rPr>
              <a:t> ο </a:t>
            </a:r>
            <a:r>
              <a:rPr lang="en-US" sz="3200" dirty="0" smtClean="0">
                <a:latin typeface="Garamond" panose="02020404030301010803" pitchFamily="18" charset="0"/>
              </a:rPr>
              <a:t>Bauer</a:t>
            </a:r>
            <a:r>
              <a:rPr lang="el-GR" sz="3200" dirty="0" smtClean="0">
                <a:latin typeface="Garamond" panose="02020404030301010803" pitchFamily="18" charset="0"/>
              </a:rPr>
              <a:t> διακρίνει μεταξύ Γενοκτονίας και Ολοκαυτώματος. Η πρώτη είναι η, με την εφαρμογή οργανωμένου σχεδίου, καταστροφή μιας φυλετικής, εθνικής ή </a:t>
            </a:r>
            <a:r>
              <a:rPr lang="el-GR" sz="3200" dirty="0" err="1" smtClean="0">
                <a:latin typeface="Garamond" panose="02020404030301010803" pitchFamily="18" charset="0"/>
              </a:rPr>
              <a:t>εθνοτικής</a:t>
            </a:r>
            <a:r>
              <a:rPr lang="el-GR" sz="3200" dirty="0" smtClean="0">
                <a:latin typeface="Garamond" panose="02020404030301010803" pitchFamily="18" charset="0"/>
              </a:rPr>
              <a:t> ομάδας ως τέτοιας και το δεύτερο είναι η, με την εφαρμογή οργανωμένου σχεδίου, φυσική εκμηδένιση, </a:t>
            </a:r>
            <a:r>
              <a:rPr lang="el-GR" sz="3200" b="1" dirty="0" smtClean="0">
                <a:latin typeface="Garamond" panose="02020404030301010803" pitchFamily="18" charset="0"/>
              </a:rPr>
              <a:t>για ιδεολογικούς ή </a:t>
            </a:r>
            <a:r>
              <a:rPr lang="el-GR" sz="3200" b="1" dirty="0" err="1" smtClean="0">
                <a:latin typeface="Garamond" panose="02020404030301010803" pitchFamily="18" charset="0"/>
              </a:rPr>
              <a:t>ψευδοεπιστημονικούς</a:t>
            </a:r>
            <a:r>
              <a:rPr lang="el-GR" sz="3200" b="1" dirty="0" smtClean="0">
                <a:latin typeface="Garamond" panose="02020404030301010803" pitchFamily="18" charset="0"/>
              </a:rPr>
              <a:t> λόγους</a:t>
            </a:r>
            <a:r>
              <a:rPr lang="el-GR" sz="3200" dirty="0" smtClean="0">
                <a:latin typeface="Garamond" panose="02020404030301010803" pitchFamily="18" charset="0"/>
              </a:rPr>
              <a:t>, μιας φυλετικής, εθνικής ή </a:t>
            </a:r>
            <a:r>
              <a:rPr lang="el-GR" sz="3200" dirty="0" err="1" smtClean="0">
                <a:latin typeface="Garamond" panose="02020404030301010803" pitchFamily="18" charset="0"/>
              </a:rPr>
              <a:t>εθνοτικής</a:t>
            </a:r>
            <a:r>
              <a:rPr lang="el-GR" sz="3200" dirty="0" smtClean="0">
                <a:latin typeface="Garamond" panose="02020404030301010803" pitchFamily="18" charset="0"/>
              </a:rPr>
              <a:t> ομάδας (</a:t>
            </a:r>
            <a:r>
              <a:rPr lang="en-US" sz="3200" dirty="0" err="1" smtClean="0">
                <a:latin typeface="Garamond" panose="02020404030301010803" pitchFamily="18" charset="0"/>
              </a:rPr>
              <a:t>Agaben</a:t>
            </a:r>
            <a:r>
              <a:rPr lang="en-US" sz="3200" dirty="0" smtClean="0">
                <a:latin typeface="Garamond" panose="02020404030301010803" pitchFamily="18" charset="0"/>
              </a:rPr>
              <a:t> –</a:t>
            </a:r>
            <a:r>
              <a:rPr lang="el-GR" sz="3200" dirty="0" smtClean="0">
                <a:latin typeface="Garamond" panose="02020404030301010803" pitchFamily="18" charset="0"/>
              </a:rPr>
              <a:t> </a:t>
            </a:r>
            <a:r>
              <a:rPr lang="en-US" sz="3200" dirty="0" err="1" smtClean="0">
                <a:latin typeface="Garamond" panose="02020404030301010803" pitchFamily="18" charset="0"/>
              </a:rPr>
              <a:t>Chaim</a:t>
            </a:r>
            <a:r>
              <a:rPr lang="en-US" sz="3200" dirty="0" smtClean="0">
                <a:latin typeface="Garamond" panose="02020404030301010803" pitchFamily="18" charset="0"/>
              </a:rPr>
              <a:t> Weizmann)</a:t>
            </a:r>
            <a:endParaRPr lang="el-GR" sz="3200" dirty="0">
              <a:latin typeface="Garamond" panose="02020404030301010803" pitchFamily="18" charset="0"/>
            </a:endParaRPr>
          </a:p>
          <a:p>
            <a:pPr algn="just"/>
            <a:endParaRPr lang="el-GR" sz="3200" dirty="0">
              <a:latin typeface="Garamond" panose="02020404030301010803" pitchFamily="18" charset="0"/>
            </a:endParaRPr>
          </a:p>
          <a:p>
            <a:endParaRPr lang="el-GR" dirty="0"/>
          </a:p>
        </p:txBody>
      </p:sp>
    </p:spTree>
    <p:extLst>
      <p:ext uri="{BB962C8B-B14F-4D97-AF65-F5344CB8AC3E}">
        <p14:creationId xmlns:p14="http://schemas.microsoft.com/office/powerpoint/2010/main" xmlns="" val="370969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a:bodyPr>
          <a:lstStyle/>
          <a:p>
            <a:pPr algn="just"/>
            <a:r>
              <a:rPr lang="en-US" dirty="0" smtClean="0">
                <a:latin typeface="Garamond" panose="02020404030301010803" pitchFamily="18" charset="0"/>
              </a:rPr>
              <a:t>Stephen Katz (1994): </a:t>
            </a:r>
            <a:r>
              <a:rPr lang="el-GR" dirty="0" smtClean="0">
                <a:latin typeface="Garamond" panose="02020404030301010803" pitchFamily="18" charset="0"/>
              </a:rPr>
              <a:t>Η γενοκτονία είναι η </a:t>
            </a:r>
            <a:r>
              <a:rPr lang="el-GR" b="1" dirty="0" smtClean="0">
                <a:latin typeface="Garamond" panose="02020404030301010803" pitchFamily="18" charset="0"/>
              </a:rPr>
              <a:t>πραγματοποίηση της πρόθεσης</a:t>
            </a:r>
            <a:r>
              <a:rPr lang="el-GR" dirty="0" smtClean="0">
                <a:latin typeface="Garamond" panose="02020404030301010803" pitchFamily="18" charset="0"/>
              </a:rPr>
              <a:t>, ανεξαρτήτως της επιτυχίας, εξόντωσης συνολικώς</a:t>
            </a:r>
            <a:r>
              <a:rPr lang="en-US" dirty="0" smtClean="0">
                <a:latin typeface="Garamond" panose="02020404030301010803" pitchFamily="18" charset="0"/>
              </a:rPr>
              <a:t> </a:t>
            </a:r>
            <a:r>
              <a:rPr lang="el-GR" dirty="0" smtClean="0">
                <a:latin typeface="Garamond" panose="02020404030301010803" pitchFamily="18" charset="0"/>
              </a:rPr>
              <a:t>(ή </a:t>
            </a:r>
            <a:r>
              <a:rPr lang="el-GR" b="1" dirty="0" smtClean="0">
                <a:latin typeface="Garamond" panose="02020404030301010803" pitchFamily="18" charset="0"/>
              </a:rPr>
              <a:t>μερικώς</a:t>
            </a:r>
            <a:r>
              <a:rPr lang="el-GR" dirty="0" smtClean="0">
                <a:latin typeface="Garamond" panose="02020404030301010803" pitchFamily="18" charset="0"/>
              </a:rPr>
              <a:t> – </a:t>
            </a:r>
            <a:r>
              <a:rPr lang="en-US" dirty="0" smtClean="0">
                <a:latin typeface="Garamond" panose="02020404030301010803" pitchFamily="18" charset="0"/>
              </a:rPr>
              <a:t>Adam Jones) </a:t>
            </a:r>
            <a:r>
              <a:rPr lang="el-GR" dirty="0" smtClean="0">
                <a:latin typeface="Garamond" panose="02020404030301010803" pitchFamily="18" charset="0"/>
              </a:rPr>
              <a:t>μιας εθνικής, </a:t>
            </a:r>
            <a:r>
              <a:rPr lang="el-GR" dirty="0" err="1" smtClean="0">
                <a:latin typeface="Garamond" panose="02020404030301010803" pitchFamily="18" charset="0"/>
              </a:rPr>
              <a:t>εθνοτικής</a:t>
            </a:r>
            <a:r>
              <a:rPr lang="el-GR" dirty="0" smtClean="0">
                <a:latin typeface="Garamond" panose="02020404030301010803" pitchFamily="18" charset="0"/>
              </a:rPr>
              <a:t>, φυλετικής, θρησκευτικής, πολιτικής, </a:t>
            </a:r>
            <a:r>
              <a:rPr lang="el-GR" dirty="0" err="1" smtClean="0">
                <a:latin typeface="Garamond" panose="02020404030301010803" pitchFamily="18" charset="0"/>
              </a:rPr>
              <a:t>έμφυλης</a:t>
            </a:r>
            <a:r>
              <a:rPr lang="el-GR" dirty="0" smtClean="0">
                <a:latin typeface="Garamond" panose="02020404030301010803" pitchFamily="18" charset="0"/>
              </a:rPr>
              <a:t>, βιολογικής, κοινωνικής ή οικονομικής ομάδας, με οποιοδήποτε μέσο</a:t>
            </a:r>
            <a:r>
              <a:rPr lang="en-US" dirty="0" smtClean="0">
                <a:latin typeface="Garamond" panose="02020404030301010803" pitchFamily="18" charset="0"/>
              </a:rPr>
              <a:t>.</a:t>
            </a:r>
          </a:p>
          <a:p>
            <a:pPr algn="just"/>
            <a:r>
              <a:rPr lang="en-US" dirty="0" smtClean="0">
                <a:latin typeface="Garamond" panose="02020404030301010803" pitchFamily="18" charset="0"/>
              </a:rPr>
              <a:t>Israel </a:t>
            </a:r>
            <a:r>
              <a:rPr lang="en-US" dirty="0" err="1" smtClean="0">
                <a:latin typeface="Garamond" panose="02020404030301010803" pitchFamily="18" charset="0"/>
              </a:rPr>
              <a:t>Charny</a:t>
            </a:r>
            <a:r>
              <a:rPr lang="en-US" dirty="0" smtClean="0">
                <a:latin typeface="Garamond" panose="02020404030301010803" pitchFamily="18" charset="0"/>
              </a:rPr>
              <a:t> (1994): </a:t>
            </a:r>
            <a:r>
              <a:rPr lang="el-GR" dirty="0" smtClean="0">
                <a:latin typeface="Garamond" panose="02020404030301010803" pitchFamily="18" charset="0"/>
              </a:rPr>
              <a:t>Η Γενοκτονία, κατά τη γενική της έννοια, σημαίνει τη μαζική θανάτωση </a:t>
            </a:r>
            <a:r>
              <a:rPr lang="el-GR" b="1" dirty="0" smtClean="0">
                <a:latin typeface="Garamond" panose="02020404030301010803" pitchFamily="18" charset="0"/>
              </a:rPr>
              <a:t>σημαντικού</a:t>
            </a:r>
            <a:r>
              <a:rPr lang="el-GR" dirty="0" smtClean="0">
                <a:latin typeface="Garamond" panose="02020404030301010803" pitchFamily="18" charset="0"/>
              </a:rPr>
              <a:t> αριθμού ανθρώπων, εκτός του πλαισίου πολεμικών συγκρούσεων και κάτω από συνθήκες της ουσιαστικής </a:t>
            </a:r>
            <a:r>
              <a:rPr lang="el-GR" b="1" dirty="0" smtClean="0">
                <a:latin typeface="Garamond" panose="02020404030301010803" pitchFamily="18" charset="0"/>
              </a:rPr>
              <a:t>αδυναμίας</a:t>
            </a:r>
            <a:r>
              <a:rPr lang="el-GR" dirty="0" smtClean="0">
                <a:latin typeface="Garamond" panose="02020404030301010803" pitchFamily="18" charset="0"/>
              </a:rPr>
              <a:t> των θυμάτων</a:t>
            </a:r>
            <a:endParaRPr lang="en-US" dirty="0" smtClean="0">
              <a:latin typeface="Garamond" panose="02020404030301010803" pitchFamily="18" charset="0"/>
            </a:endParaRP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1905000"/>
            <a:ext cx="8229600" cy="3452826"/>
          </a:xfrm>
        </p:spPr>
        <p:txBody>
          <a:bodyPr/>
          <a:lstStyle/>
          <a:p>
            <a:r>
              <a:rPr lang="el-GR" dirty="0" smtClean="0">
                <a:latin typeface="Garamond" panose="02020404030301010803" pitchFamily="18" charset="0"/>
              </a:rPr>
              <a:t>Πολιτική χρήση (το πρόβλημα του </a:t>
            </a:r>
            <a:r>
              <a:rPr lang="en-US" dirty="0" smtClean="0">
                <a:latin typeface="Garamond" panose="02020404030301010803" pitchFamily="18" charset="0"/>
              </a:rPr>
              <a:t>Cry Wolf)</a:t>
            </a:r>
            <a:endParaRPr lang="el-GR" dirty="0" smtClean="0">
              <a:latin typeface="Garamond" panose="02020404030301010803" pitchFamily="18" charset="0"/>
            </a:endParaRPr>
          </a:p>
          <a:p>
            <a:r>
              <a:rPr lang="el-GR" dirty="0" smtClean="0">
                <a:latin typeface="Garamond" panose="02020404030301010803" pitchFamily="18" charset="0"/>
              </a:rPr>
              <a:t>Γενοκτονία, Εθνοκάθαρση, Εκκαθάριση</a:t>
            </a:r>
          </a:p>
          <a:p>
            <a:r>
              <a:rPr lang="el-GR" dirty="0" smtClean="0">
                <a:latin typeface="Garamond" panose="02020404030301010803" pitchFamily="18" charset="0"/>
              </a:rPr>
              <a:t>Η μοναδικότητα του Ολοκαυτώματος</a:t>
            </a:r>
            <a:endParaRPr lang="en-US" dirty="0" smtClean="0">
              <a:latin typeface="Garamond" panose="02020404030301010803" pitchFamily="18" charset="0"/>
            </a:endParaRPr>
          </a:p>
          <a:p>
            <a:r>
              <a:rPr lang="el-GR" dirty="0" smtClean="0">
                <a:latin typeface="Garamond" panose="02020404030301010803" pitchFamily="18" charset="0"/>
              </a:rPr>
              <a:t>Πρόθεση: άμεσος και ενδεχόμενος δόλος (αποδοχή αποτελεσμάτων ή αποδοχή ότι τα αποτελέσματα μπορούν να έρθουν τώρα ή στο μέλλον)</a:t>
            </a:r>
            <a:r>
              <a:rPr lang="en-US" dirty="0" smtClean="0">
                <a:latin typeface="Garamond" panose="02020404030301010803" pitchFamily="18" charset="0"/>
              </a:rPr>
              <a:t> (</a:t>
            </a:r>
            <a:r>
              <a:rPr lang="el-GR" dirty="0" smtClean="0">
                <a:latin typeface="Garamond" panose="02020404030301010803" pitchFamily="18" charset="0"/>
              </a:rPr>
              <a:t>η διάκριση μεταξύ </a:t>
            </a:r>
            <a:r>
              <a:rPr lang="en-US" dirty="0" smtClean="0">
                <a:latin typeface="Garamond" panose="02020404030301010803" pitchFamily="18" charset="0"/>
              </a:rPr>
              <a:t>special</a:t>
            </a:r>
            <a:r>
              <a:rPr lang="el-GR" dirty="0" smtClean="0">
                <a:latin typeface="Garamond" panose="02020404030301010803" pitchFamily="18" charset="0"/>
              </a:rPr>
              <a:t> και </a:t>
            </a:r>
            <a:r>
              <a:rPr lang="en-US" dirty="0" smtClean="0">
                <a:latin typeface="Garamond" panose="02020404030301010803" pitchFamily="18" charset="0"/>
              </a:rPr>
              <a:t>general intent)</a:t>
            </a:r>
          </a:p>
          <a:p>
            <a:pPr>
              <a:buNone/>
            </a:pPr>
            <a:endParaRPr lang="el-GR" dirty="0">
              <a:latin typeface="Garamond" panose="02020404030301010803" pitchFamily="18" charset="0"/>
            </a:endParaRPr>
          </a:p>
        </p:txBody>
      </p:sp>
    </p:spTree>
    <p:extLst>
      <p:ext uri="{BB962C8B-B14F-4D97-AF65-F5344CB8AC3E}">
        <p14:creationId xmlns:p14="http://schemas.microsoft.com/office/powerpoint/2010/main" xmlns="" val="1291299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Garamond" pitchFamily="18" charset="0"/>
              </a:rPr>
              <a:t>ΟΙ ΣΤΟΧΟΙ ΚΑΙ ΤΑ ΚΙΝΗΤΡΑ</a:t>
            </a:r>
            <a:endParaRPr lang="el-GR" dirty="0">
              <a:latin typeface="Garamond" pitchFamily="18" charset="0"/>
            </a:endParaRPr>
          </a:p>
        </p:txBody>
      </p:sp>
      <p:sp>
        <p:nvSpPr>
          <p:cNvPr id="3" name="2 - Θέση περιεχομένου"/>
          <p:cNvSpPr>
            <a:spLocks noGrp="1"/>
          </p:cNvSpPr>
          <p:nvPr>
            <p:ph idx="1"/>
          </p:nvPr>
        </p:nvSpPr>
        <p:spPr/>
        <p:txBody>
          <a:bodyPr/>
          <a:lstStyle/>
          <a:p>
            <a:pPr algn="just"/>
            <a:r>
              <a:rPr lang="el-GR" dirty="0" smtClean="0">
                <a:latin typeface="Garamond" pitchFamily="18" charset="0"/>
              </a:rPr>
              <a:t>«αποσύνθεση των πολιτικών και κοινωνικών θεσμών, κουλτούρας, γλώσσας, εθνικού αισθήματος, θρησκείας και οικονομικής ύπαρξης ομάδας» (</a:t>
            </a:r>
            <a:r>
              <a:rPr lang="el-GR" dirty="0" err="1" smtClean="0">
                <a:latin typeface="Garamond" pitchFamily="18" charset="0"/>
              </a:rPr>
              <a:t>Λέμκιν</a:t>
            </a:r>
            <a:r>
              <a:rPr lang="el-GR" dirty="0" smtClean="0">
                <a:latin typeface="Garamond" pitchFamily="18" charset="0"/>
              </a:rPr>
              <a:t>)</a:t>
            </a:r>
          </a:p>
          <a:p>
            <a:pPr algn="just"/>
            <a:r>
              <a:rPr lang="el-GR" dirty="0" smtClean="0">
                <a:latin typeface="Garamond" pitchFamily="18" charset="0"/>
              </a:rPr>
              <a:t>«</a:t>
            </a:r>
            <a:r>
              <a:rPr lang="el-GR" dirty="0" err="1" smtClean="0">
                <a:latin typeface="Garamond" pitchFamily="18" charset="0"/>
              </a:rPr>
              <a:t>αποεθνικοποίηση</a:t>
            </a:r>
            <a:r>
              <a:rPr lang="el-GR" dirty="0" smtClean="0">
                <a:latin typeface="Garamond" pitchFamily="18" charset="0"/>
              </a:rPr>
              <a:t>» (</a:t>
            </a:r>
            <a:r>
              <a:rPr lang="en-US" dirty="0" smtClean="0">
                <a:latin typeface="Garamond" pitchFamily="18" charset="0"/>
              </a:rPr>
              <a:t>Bauer</a:t>
            </a:r>
            <a:r>
              <a:rPr lang="el-GR" dirty="0" smtClean="0">
                <a:latin typeface="Garamond" pitchFamily="18" charset="0"/>
              </a:rPr>
              <a:t>)</a:t>
            </a:r>
          </a:p>
          <a:p>
            <a:pPr algn="just"/>
            <a:r>
              <a:rPr lang="el-GR" dirty="0" smtClean="0">
                <a:latin typeface="Garamond" pitchFamily="18" charset="0"/>
              </a:rPr>
              <a:t>«καταστροφή κοινωνικής ισχύος» (</a:t>
            </a:r>
            <a:r>
              <a:rPr lang="en-US" dirty="0" smtClean="0">
                <a:latin typeface="Garamond" pitchFamily="18" charset="0"/>
              </a:rPr>
              <a:t>Martin Shaw)</a:t>
            </a:r>
            <a:r>
              <a:rPr lang="el-GR" dirty="0" smtClean="0">
                <a:latin typeface="Garamond" pitchFamily="18" charset="0"/>
              </a:rPr>
              <a:t> (γιατί μας ενδιαφέρει;)</a:t>
            </a:r>
          </a:p>
          <a:p>
            <a:pPr algn="just"/>
            <a:r>
              <a:rPr lang="el-GR" dirty="0" smtClean="0">
                <a:latin typeface="Garamond" pitchFamily="18" charset="0"/>
              </a:rPr>
              <a:t>«εσκεμμένη επιβολή υποταγής στο κράτος» (</a:t>
            </a:r>
            <a:r>
              <a:rPr lang="en-US" dirty="0" smtClean="0">
                <a:latin typeface="Garamond" pitchFamily="18" charset="0"/>
              </a:rPr>
              <a:t>Horowitz)</a:t>
            </a:r>
            <a:endParaRPr lang="el-GR" dirty="0">
              <a:latin typeface="Garamond"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6" name="Picture 2" descr="C:\Users\Sotiris\Desktop\kazakos.jpg"/>
          <p:cNvPicPr>
            <a:picLocks noChangeAspect="1" noChangeArrowheads="1"/>
          </p:cNvPicPr>
          <p:nvPr/>
        </p:nvPicPr>
        <p:blipFill>
          <a:blip r:embed="rId2"/>
          <a:srcRect/>
          <a:stretch>
            <a:fillRect/>
          </a:stretch>
        </p:blipFill>
        <p:spPr bwMode="auto">
          <a:xfrm>
            <a:off x="428597" y="1571612"/>
            <a:ext cx="8480454" cy="515780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latin typeface="Garamond" pitchFamily="18" charset="0"/>
              </a:rPr>
              <a:t>Η ΓΕΝΟΚΤΟΝΙΑ (;) ΤΩΝ ΠΟΝΤΙΩΝ</a:t>
            </a:r>
            <a:endParaRPr lang="el-GR" sz="3600"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381000" y="1676400"/>
            <a:ext cx="4876800" cy="5029200"/>
          </a:xfrm>
          <a:prstGeom prst="rect">
            <a:avLst/>
          </a:prstGeom>
        </p:spPr>
      </p:pic>
      <p:pic>
        <p:nvPicPr>
          <p:cNvPr id="5" name="Picture 4"/>
          <p:cNvPicPr>
            <a:picLocks noChangeAspect="1"/>
          </p:cNvPicPr>
          <p:nvPr/>
        </p:nvPicPr>
        <p:blipFill>
          <a:blip r:embed="rId3"/>
          <a:stretch>
            <a:fillRect/>
          </a:stretch>
        </p:blipFill>
        <p:spPr>
          <a:xfrm>
            <a:off x="5257800" y="1714122"/>
            <a:ext cx="3886200" cy="4991477"/>
          </a:xfrm>
          <a:prstGeom prst="rect">
            <a:avLst/>
          </a:prstGeom>
        </p:spPr>
      </p:pic>
    </p:spTree>
    <p:extLst>
      <p:ext uri="{BB962C8B-B14F-4D97-AF65-F5344CB8AC3E}">
        <p14:creationId xmlns:p14="http://schemas.microsoft.com/office/powerpoint/2010/main" xmlns="" val="1851840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ΟΙ ΑΛΛΕΣ «-ΚΤΟΝΙΕΣ»</a:t>
            </a:r>
            <a:endParaRPr lang="en-GB" dirty="0">
              <a:latin typeface="Garamond" pitchFamily="18" charset="0"/>
            </a:endParaRPr>
          </a:p>
        </p:txBody>
      </p:sp>
      <p:sp>
        <p:nvSpPr>
          <p:cNvPr id="3" name="Content Placeholder 2"/>
          <p:cNvSpPr>
            <a:spLocks noGrp="1"/>
          </p:cNvSpPr>
          <p:nvPr>
            <p:ph idx="1"/>
          </p:nvPr>
        </p:nvSpPr>
        <p:spPr>
          <a:xfrm>
            <a:off x="457200" y="2438400"/>
            <a:ext cx="8229600" cy="4709160"/>
          </a:xfrm>
        </p:spPr>
        <p:txBody>
          <a:bodyPr>
            <a:normAutofit/>
          </a:bodyPr>
          <a:lstStyle/>
          <a:p>
            <a:pPr marL="137160" indent="0" algn="just">
              <a:buNone/>
            </a:pPr>
            <a:r>
              <a:rPr lang="el-GR" sz="4000" dirty="0" smtClean="0">
                <a:latin typeface="Garamond" panose="02020404030301010803" pitchFamily="18" charset="0"/>
              </a:rPr>
              <a:t>Η </a:t>
            </a:r>
            <a:r>
              <a:rPr lang="el-GR" sz="4000" dirty="0">
                <a:latin typeface="Garamond" panose="02020404030301010803" pitchFamily="18" charset="0"/>
              </a:rPr>
              <a:t>κατάληξη  -</a:t>
            </a:r>
            <a:r>
              <a:rPr lang="el-GR" sz="4000" dirty="0" err="1">
                <a:latin typeface="Garamond" panose="02020404030301010803" pitchFamily="18" charset="0"/>
              </a:rPr>
              <a:t>cide</a:t>
            </a:r>
            <a:r>
              <a:rPr lang="el-GR" sz="4000" dirty="0">
                <a:latin typeface="Garamond" panose="02020404030301010803" pitchFamily="18" charset="0"/>
              </a:rPr>
              <a:t>: </a:t>
            </a:r>
            <a:r>
              <a:rPr lang="en-GB" sz="4000" dirty="0" smtClean="0">
                <a:latin typeface="Garamond" panose="02020404030301010803" pitchFamily="18" charset="0"/>
              </a:rPr>
              <a:t>ecocide, </a:t>
            </a:r>
            <a:r>
              <a:rPr lang="en-GB" sz="4000" dirty="0" err="1" smtClean="0">
                <a:latin typeface="Garamond" panose="02020404030301010803" pitchFamily="18" charset="0"/>
              </a:rPr>
              <a:t>classicide</a:t>
            </a:r>
            <a:r>
              <a:rPr lang="en-GB" sz="4000" dirty="0" smtClean="0">
                <a:latin typeface="Garamond" panose="02020404030301010803" pitchFamily="18" charset="0"/>
              </a:rPr>
              <a:t>, </a:t>
            </a:r>
            <a:r>
              <a:rPr lang="el-GR" sz="4000" dirty="0" err="1" smtClean="0">
                <a:latin typeface="Garamond" panose="02020404030301010803" pitchFamily="18" charset="0"/>
              </a:rPr>
              <a:t>memoricide</a:t>
            </a:r>
            <a:r>
              <a:rPr lang="el-GR" sz="4000" dirty="0">
                <a:latin typeface="Garamond" panose="02020404030301010803" pitchFamily="18" charset="0"/>
              </a:rPr>
              <a:t>, </a:t>
            </a:r>
            <a:r>
              <a:rPr lang="el-GR" sz="4000" dirty="0" err="1">
                <a:latin typeface="Garamond" panose="02020404030301010803" pitchFamily="18" charset="0"/>
              </a:rPr>
              <a:t>urbicide</a:t>
            </a:r>
            <a:r>
              <a:rPr lang="el-GR" sz="4000" dirty="0">
                <a:latin typeface="Garamond" panose="02020404030301010803" pitchFamily="18" charset="0"/>
              </a:rPr>
              <a:t>, </a:t>
            </a:r>
            <a:r>
              <a:rPr lang="el-GR" sz="4000" dirty="0" err="1">
                <a:latin typeface="Garamond" panose="02020404030301010803" pitchFamily="18" charset="0"/>
              </a:rPr>
              <a:t>eliticide</a:t>
            </a:r>
            <a:r>
              <a:rPr lang="el-GR" sz="4000" dirty="0">
                <a:latin typeface="Garamond" panose="02020404030301010803" pitchFamily="18" charset="0"/>
              </a:rPr>
              <a:t>, </a:t>
            </a:r>
            <a:r>
              <a:rPr lang="el-GR" sz="4000" dirty="0" err="1" smtClean="0">
                <a:latin typeface="Garamond" panose="02020404030301010803" pitchFamily="18" charset="0"/>
              </a:rPr>
              <a:t>femi</a:t>
            </a:r>
            <a:r>
              <a:rPr lang="en-US" sz="4000" dirty="0" smtClean="0">
                <a:latin typeface="Garamond" panose="02020404030301010803" pitchFamily="18" charset="0"/>
              </a:rPr>
              <a:t>(</a:t>
            </a:r>
            <a:r>
              <a:rPr lang="el-GR" sz="4000" dirty="0" err="1" smtClean="0">
                <a:latin typeface="Garamond" panose="02020404030301010803" pitchFamily="18" charset="0"/>
              </a:rPr>
              <a:t>ni</a:t>
            </a:r>
            <a:r>
              <a:rPr lang="en-US" sz="4000" dirty="0" smtClean="0">
                <a:latin typeface="Garamond" panose="02020404030301010803" pitchFamily="18" charset="0"/>
              </a:rPr>
              <a:t>)</a:t>
            </a:r>
            <a:r>
              <a:rPr lang="el-GR" sz="4000" dirty="0" err="1" smtClean="0">
                <a:latin typeface="Garamond" panose="02020404030301010803" pitchFamily="18" charset="0"/>
              </a:rPr>
              <a:t>cide</a:t>
            </a:r>
            <a:r>
              <a:rPr lang="en-US" sz="4000" dirty="0" smtClean="0">
                <a:latin typeface="Garamond" panose="02020404030301010803" pitchFamily="18" charset="0"/>
              </a:rPr>
              <a:t>/</a:t>
            </a:r>
            <a:r>
              <a:rPr lang="en-US" sz="4000" dirty="0" err="1" smtClean="0">
                <a:latin typeface="Garamond" panose="02020404030301010803" pitchFamily="18" charset="0"/>
              </a:rPr>
              <a:t>gendercide</a:t>
            </a:r>
            <a:r>
              <a:rPr lang="el-GR" sz="4000" dirty="0" smtClean="0">
                <a:latin typeface="Garamond" panose="02020404030301010803" pitchFamily="18" charset="0"/>
              </a:rPr>
              <a:t>, </a:t>
            </a:r>
            <a:r>
              <a:rPr lang="el-GR" sz="4000" dirty="0" err="1" smtClean="0">
                <a:latin typeface="Garamond" panose="02020404030301010803" pitchFamily="18" charset="0"/>
              </a:rPr>
              <a:t>linguicide</a:t>
            </a:r>
            <a:r>
              <a:rPr lang="en-GB" sz="4000" dirty="0" smtClean="0">
                <a:latin typeface="Garamond" panose="02020404030301010803" pitchFamily="18" charset="0"/>
              </a:rPr>
              <a:t>, </a:t>
            </a:r>
            <a:r>
              <a:rPr lang="en-GB" sz="4000" dirty="0" err="1" smtClean="0">
                <a:latin typeface="Garamond" panose="02020404030301010803" pitchFamily="18" charset="0"/>
              </a:rPr>
              <a:t>politicide</a:t>
            </a:r>
            <a:r>
              <a:rPr lang="en-GB" sz="4000" dirty="0" smtClean="0">
                <a:latin typeface="Garamond" panose="02020404030301010803" pitchFamily="18" charset="0"/>
              </a:rPr>
              <a:t>, </a:t>
            </a:r>
            <a:r>
              <a:rPr lang="en-GB" sz="4000" dirty="0" err="1" smtClean="0">
                <a:latin typeface="Garamond" panose="02020404030301010803" pitchFamily="18" charset="0"/>
              </a:rPr>
              <a:t>poorcide</a:t>
            </a:r>
            <a:endParaRPr lang="el-GR" sz="4000" dirty="0" smtClean="0">
              <a:latin typeface="Garamond" panose="02020404030301010803" pitchFamily="18" charset="0"/>
            </a:endParaRPr>
          </a:p>
        </p:txBody>
      </p:sp>
    </p:spTree>
    <p:extLst>
      <p:ext uri="{BB962C8B-B14F-4D97-AF65-F5344CB8AC3E}">
        <p14:creationId xmlns:p14="http://schemas.microsoft.com/office/powerpoint/2010/main" xmlns="" val="6947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229600" cy="2143140"/>
          </a:xfrm>
        </p:spPr>
        <p:txBody>
          <a:bodyPr>
            <a:normAutofit/>
          </a:bodyPr>
          <a:lstStyle/>
          <a:p>
            <a:pPr algn="just"/>
            <a:r>
              <a:rPr lang="el-GR" sz="3200" dirty="0">
                <a:latin typeface="Garamond" pitchFamily="18" charset="0"/>
              </a:rPr>
              <a:t>Cuban: η μεγάλη καταστροφή (Γίντις</a:t>
            </a:r>
            <a:r>
              <a:rPr lang="el-GR" sz="3200" dirty="0" smtClean="0">
                <a:latin typeface="Garamond" pitchFamily="18" charset="0"/>
              </a:rPr>
              <a:t>)</a:t>
            </a:r>
            <a:br>
              <a:rPr lang="el-GR" sz="3200" dirty="0" smtClean="0">
                <a:latin typeface="Garamond" pitchFamily="18" charset="0"/>
              </a:rPr>
            </a:br>
            <a:r>
              <a:rPr lang="en-US" sz="3200" dirty="0" err="1" smtClean="0">
                <a:latin typeface="Garamond" pitchFamily="18" charset="0"/>
              </a:rPr>
              <a:t>Shoah</a:t>
            </a:r>
            <a:r>
              <a:rPr lang="en-US" sz="3200" dirty="0" smtClean="0">
                <a:latin typeface="Garamond" pitchFamily="18" charset="0"/>
              </a:rPr>
              <a:t>: </a:t>
            </a:r>
            <a:r>
              <a:rPr lang="el-GR" sz="3200" dirty="0" smtClean="0">
                <a:latin typeface="Garamond" pitchFamily="18" charset="0"/>
              </a:rPr>
              <a:t>καταστροφή (Εβραϊκά)</a:t>
            </a:r>
            <a:br>
              <a:rPr lang="el-GR" sz="3200" dirty="0" smtClean="0">
                <a:latin typeface="Garamond" pitchFamily="18" charset="0"/>
              </a:rPr>
            </a:br>
            <a:r>
              <a:rPr lang="en-US" sz="3200" dirty="0" err="1" smtClean="0">
                <a:latin typeface="Garamond" pitchFamily="18" charset="0"/>
              </a:rPr>
              <a:t>Porrajmos</a:t>
            </a:r>
            <a:r>
              <a:rPr lang="en-US" sz="3200" dirty="0" smtClean="0">
                <a:latin typeface="Garamond" pitchFamily="18" charset="0"/>
              </a:rPr>
              <a:t>: </a:t>
            </a:r>
            <a:r>
              <a:rPr lang="el-GR" sz="3200" dirty="0" smtClean="0">
                <a:latin typeface="Garamond" pitchFamily="18" charset="0"/>
              </a:rPr>
              <a:t>καταβρόχθισμα (Ρομά/ Σίντι)</a:t>
            </a:r>
            <a:r>
              <a:rPr lang="el-GR" sz="3200" dirty="0">
                <a:latin typeface="Garamond" pitchFamily="18" charset="0"/>
              </a:rPr>
              <a:t/>
            </a:r>
            <a:br>
              <a:rPr lang="el-GR" sz="3200" dirty="0">
                <a:latin typeface="Garamond" pitchFamily="18" charset="0"/>
              </a:rPr>
            </a:br>
            <a:endParaRPr lang="el-GR" sz="3200"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457200" y="2895600"/>
            <a:ext cx="4017612" cy="3558923"/>
          </a:xfrm>
          <a:prstGeom prst="rect">
            <a:avLst/>
          </a:prstGeom>
        </p:spPr>
      </p:pic>
      <p:pic>
        <p:nvPicPr>
          <p:cNvPr id="5" name="Picture 4"/>
          <p:cNvPicPr>
            <a:picLocks noChangeAspect="1"/>
          </p:cNvPicPr>
          <p:nvPr/>
        </p:nvPicPr>
        <p:blipFill>
          <a:blip r:embed="rId3"/>
          <a:stretch>
            <a:fillRect/>
          </a:stretch>
        </p:blipFill>
        <p:spPr>
          <a:xfrm>
            <a:off x="4542576" y="2875983"/>
            <a:ext cx="3731075" cy="3566469"/>
          </a:xfrm>
          <a:prstGeom prst="rect">
            <a:avLst/>
          </a:prstGeom>
        </p:spPr>
      </p:pic>
    </p:spTree>
    <p:extLst>
      <p:ext uri="{BB962C8B-B14F-4D97-AF65-F5344CB8AC3E}">
        <p14:creationId xmlns:p14="http://schemas.microsoft.com/office/powerpoint/2010/main" xmlns="" val="3849964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Garamond" pitchFamily="18" charset="0"/>
              </a:rPr>
              <a:t>Holodomor</a:t>
            </a:r>
            <a:r>
              <a:rPr lang="en-US" dirty="0" smtClean="0">
                <a:latin typeface="Garamond" pitchFamily="18" charset="0"/>
              </a:rPr>
              <a:t>: </a:t>
            </a:r>
            <a:r>
              <a:rPr lang="en-US" dirty="0" err="1" smtClean="0">
                <a:latin typeface="Garamond" pitchFamily="18" charset="0"/>
              </a:rPr>
              <a:t>holod</a:t>
            </a:r>
            <a:r>
              <a:rPr lang="en-US" dirty="0" smtClean="0">
                <a:latin typeface="Garamond" pitchFamily="18" charset="0"/>
              </a:rPr>
              <a:t> </a:t>
            </a:r>
            <a:r>
              <a:rPr lang="el-GR" dirty="0" smtClean="0">
                <a:latin typeface="Garamond" pitchFamily="18" charset="0"/>
              </a:rPr>
              <a:t>(πείνα) + </a:t>
            </a:r>
            <a:r>
              <a:rPr lang="en-US" dirty="0" err="1" smtClean="0">
                <a:latin typeface="Garamond" pitchFamily="18" charset="0"/>
              </a:rPr>
              <a:t>mor</a:t>
            </a:r>
            <a:r>
              <a:rPr lang="en-US" dirty="0" smtClean="0">
                <a:latin typeface="Garamond" pitchFamily="18" charset="0"/>
              </a:rPr>
              <a:t> (</a:t>
            </a:r>
            <a:r>
              <a:rPr lang="el-GR" dirty="0" smtClean="0">
                <a:latin typeface="Garamond" pitchFamily="18" charset="0"/>
              </a:rPr>
              <a:t>εξοντώνω) (Ρωσικά)</a:t>
            </a:r>
            <a:endParaRPr lang="el-GR"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488886" y="1600200"/>
            <a:ext cx="4540313" cy="4648200"/>
          </a:xfrm>
          <a:prstGeom prst="rect">
            <a:avLst/>
          </a:prstGeom>
        </p:spPr>
      </p:pic>
      <p:pic>
        <p:nvPicPr>
          <p:cNvPr id="5" name="Picture 4"/>
          <p:cNvPicPr>
            <a:picLocks noChangeAspect="1"/>
          </p:cNvPicPr>
          <p:nvPr/>
        </p:nvPicPr>
        <p:blipFill>
          <a:blip r:embed="rId3"/>
          <a:stretch>
            <a:fillRect/>
          </a:stretch>
        </p:blipFill>
        <p:spPr>
          <a:xfrm>
            <a:off x="5105400" y="1600200"/>
            <a:ext cx="3581400" cy="4648200"/>
          </a:xfrm>
          <a:prstGeom prst="rect">
            <a:avLst/>
          </a:prstGeom>
        </p:spPr>
      </p:pic>
    </p:spTree>
    <p:extLst>
      <p:ext uri="{BB962C8B-B14F-4D97-AF65-F5344CB8AC3E}">
        <p14:creationId xmlns:p14="http://schemas.microsoft.com/office/powerpoint/2010/main" xmlns="" val="999371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latin typeface="Garamond" pitchFamily="18" charset="0"/>
              </a:rPr>
              <a:t>ΔΙΕΘΝΕΣ ΠΟΙΝΙΚΟ ΔΙΚΑΣΤΗΡΙΟ</a:t>
            </a:r>
            <a:endParaRPr lang="el-GR" dirty="0">
              <a:latin typeface="Garamond" pitchFamily="18" charset="0"/>
            </a:endParaRPr>
          </a:p>
        </p:txBody>
      </p:sp>
      <p:sp>
        <p:nvSpPr>
          <p:cNvPr id="3" name="Content Placeholder 2"/>
          <p:cNvSpPr>
            <a:spLocks noGrp="1"/>
          </p:cNvSpPr>
          <p:nvPr>
            <p:ph idx="1"/>
          </p:nvPr>
        </p:nvSpPr>
        <p:spPr/>
        <p:txBody>
          <a:bodyPr>
            <a:normAutofit/>
          </a:bodyPr>
          <a:lstStyle/>
          <a:p>
            <a:r>
              <a:rPr lang="el-GR" sz="3200" dirty="0" smtClean="0">
                <a:latin typeface="Garamond" pitchFamily="18" charset="0"/>
              </a:rPr>
              <a:t>Γενοκτονία</a:t>
            </a:r>
          </a:p>
          <a:p>
            <a:r>
              <a:rPr lang="el-GR" sz="3200" dirty="0" smtClean="0">
                <a:latin typeface="Garamond" pitchFamily="18" charset="0"/>
              </a:rPr>
              <a:t>Εγκλήματα Πολέμου</a:t>
            </a:r>
          </a:p>
          <a:p>
            <a:r>
              <a:rPr lang="el-GR" sz="3200" dirty="0" smtClean="0">
                <a:latin typeface="Garamond" pitchFamily="18" charset="0"/>
              </a:rPr>
              <a:t>Εγκλήματα κατά της Ανθρωπότητας</a:t>
            </a:r>
          </a:p>
          <a:p>
            <a:r>
              <a:rPr lang="el-GR" sz="3200" dirty="0" smtClean="0">
                <a:latin typeface="Garamond" pitchFamily="18" charset="0"/>
              </a:rPr>
              <a:t>Επιθετικότητα</a:t>
            </a:r>
            <a:endParaRPr lang="el-GR" sz="3200" dirty="0">
              <a:latin typeface="Garamond" pitchFamily="18" charset="0"/>
            </a:endParaRPr>
          </a:p>
        </p:txBody>
      </p:sp>
    </p:spTree>
    <p:extLst>
      <p:ext uri="{BB962C8B-B14F-4D97-AF65-F5344CB8AC3E}">
        <p14:creationId xmlns:p14="http://schemas.microsoft.com/office/powerpoint/2010/main" xmlns="" val="2904623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Garamond" pitchFamily="18" charset="0"/>
              </a:rPr>
              <a:t>Lokeli</a:t>
            </a:r>
            <a:r>
              <a:rPr lang="en-US" dirty="0" smtClean="0">
                <a:latin typeface="Garamond" pitchFamily="18" charset="0"/>
              </a:rPr>
              <a:t>: </a:t>
            </a:r>
            <a:r>
              <a:rPr lang="el-GR" dirty="0" smtClean="0">
                <a:latin typeface="Garamond" pitchFamily="18" charset="0"/>
              </a:rPr>
              <a:t>το τρομαχτικό (</a:t>
            </a:r>
            <a:r>
              <a:rPr lang="en-US" dirty="0" err="1" smtClean="0">
                <a:latin typeface="Garamond" pitchFamily="18" charset="0"/>
              </a:rPr>
              <a:t>Kongo</a:t>
            </a:r>
            <a:r>
              <a:rPr lang="en-US" dirty="0" smtClean="0">
                <a:latin typeface="Garamond" pitchFamily="18" charset="0"/>
              </a:rPr>
              <a:t> Longo)</a:t>
            </a:r>
            <a:endParaRPr lang="el-GR"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990600" y="1905000"/>
            <a:ext cx="5867400" cy="4267200"/>
          </a:xfrm>
          <a:prstGeom prst="rect">
            <a:avLst/>
          </a:prstGeom>
        </p:spPr>
      </p:pic>
      <p:pic>
        <p:nvPicPr>
          <p:cNvPr id="5" name="Picture 4"/>
          <p:cNvPicPr>
            <a:picLocks noChangeAspect="1"/>
          </p:cNvPicPr>
          <p:nvPr/>
        </p:nvPicPr>
        <p:blipFill>
          <a:blip r:embed="rId3"/>
          <a:stretch>
            <a:fillRect/>
          </a:stretch>
        </p:blipFill>
        <p:spPr>
          <a:xfrm>
            <a:off x="6992208" y="1905000"/>
            <a:ext cx="2151792" cy="4267200"/>
          </a:xfrm>
          <a:prstGeom prst="rect">
            <a:avLst/>
          </a:prstGeom>
        </p:spPr>
      </p:pic>
    </p:spTree>
    <p:extLst>
      <p:ext uri="{BB962C8B-B14F-4D97-AF65-F5344CB8AC3E}">
        <p14:creationId xmlns:p14="http://schemas.microsoft.com/office/powerpoint/2010/main" xmlns="" val="1523564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latin typeface="Garamond" pitchFamily="18" charset="0"/>
              </a:rPr>
              <a:t>Mec</a:t>
            </a:r>
            <a:r>
              <a:rPr lang="en-US" sz="3200" dirty="0" smtClean="0">
                <a:latin typeface="Garamond" pitchFamily="18" charset="0"/>
              </a:rPr>
              <a:t> </a:t>
            </a:r>
            <a:r>
              <a:rPr lang="en-US" sz="3200" dirty="0" err="1" smtClean="0">
                <a:latin typeface="Garamond" pitchFamily="18" charset="0"/>
              </a:rPr>
              <a:t>Ejer’n</a:t>
            </a:r>
            <a:r>
              <a:rPr lang="en-US" sz="3200" dirty="0" smtClean="0">
                <a:latin typeface="Garamond" pitchFamily="18" charset="0"/>
              </a:rPr>
              <a:t>: </a:t>
            </a:r>
            <a:r>
              <a:rPr lang="el-GR" sz="3200" dirty="0" smtClean="0">
                <a:latin typeface="Garamond" pitchFamily="18" charset="0"/>
              </a:rPr>
              <a:t>η μεγάλη συμφορά</a:t>
            </a:r>
            <a:br>
              <a:rPr lang="el-GR" sz="3200" dirty="0" smtClean="0">
                <a:latin typeface="Garamond" pitchFamily="18" charset="0"/>
              </a:rPr>
            </a:br>
            <a:r>
              <a:rPr lang="en-US" sz="3200" dirty="0" err="1" smtClean="0">
                <a:latin typeface="Garamond" pitchFamily="18" charset="0"/>
              </a:rPr>
              <a:t>Sayfo</a:t>
            </a:r>
            <a:r>
              <a:rPr lang="el-GR" sz="3200" dirty="0" smtClean="0">
                <a:latin typeface="Garamond" pitchFamily="18" charset="0"/>
              </a:rPr>
              <a:t>: οι μέρες του σπαθιού (Αραμαϊκά)  </a:t>
            </a:r>
            <a:endParaRPr lang="el-GR" sz="3200"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152400" y="1586620"/>
            <a:ext cx="4171384" cy="4495800"/>
          </a:xfrm>
          <a:prstGeom prst="rect">
            <a:avLst/>
          </a:prstGeom>
        </p:spPr>
      </p:pic>
      <p:pic>
        <p:nvPicPr>
          <p:cNvPr id="5" name="Picture 4"/>
          <p:cNvPicPr>
            <a:picLocks noChangeAspect="1"/>
          </p:cNvPicPr>
          <p:nvPr/>
        </p:nvPicPr>
        <p:blipFill>
          <a:blip r:embed="rId3"/>
          <a:stretch>
            <a:fillRect/>
          </a:stretch>
        </p:blipFill>
        <p:spPr>
          <a:xfrm>
            <a:off x="4464867" y="1586620"/>
            <a:ext cx="4667816" cy="4509380"/>
          </a:xfrm>
          <a:prstGeom prst="rect">
            <a:avLst/>
          </a:prstGeom>
        </p:spPr>
      </p:pic>
    </p:spTree>
    <p:extLst>
      <p:ext uri="{BB962C8B-B14F-4D97-AF65-F5344CB8AC3E}">
        <p14:creationId xmlns:p14="http://schemas.microsoft.com/office/powerpoint/2010/main" xmlns="" val="2479390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828800"/>
            <a:ext cx="8229600" cy="4743472"/>
          </a:xfrm>
        </p:spPr>
        <p:txBody>
          <a:bodyPr>
            <a:normAutofit/>
          </a:bodyPr>
          <a:lstStyle/>
          <a:p>
            <a:pPr marL="137160" indent="0" algn="just">
              <a:buNone/>
            </a:pPr>
            <a:r>
              <a:rPr lang="el-GR" dirty="0">
                <a:latin typeface="Garamond" panose="02020404030301010803" pitchFamily="18" charset="0"/>
              </a:rPr>
              <a:t>Ιστορικά </a:t>
            </a:r>
            <a:r>
              <a:rPr lang="el-GR" dirty="0" smtClean="0">
                <a:latin typeface="Garamond" panose="02020404030301010803" pitchFamily="18" charset="0"/>
              </a:rPr>
              <a:t>παραδείγματα</a:t>
            </a:r>
            <a:r>
              <a:rPr lang="en-US" dirty="0" smtClean="0">
                <a:latin typeface="Garamond" panose="02020404030301010803" pitchFamily="18" charset="0"/>
              </a:rPr>
              <a:t> </a:t>
            </a:r>
            <a:r>
              <a:rPr lang="el-GR" dirty="0" smtClean="0">
                <a:latin typeface="Garamond" panose="02020404030301010803" pitchFamily="18" charset="0"/>
              </a:rPr>
              <a:t>(μεταξύ άλλων): </a:t>
            </a:r>
            <a:r>
              <a:rPr lang="el-GR" dirty="0">
                <a:latin typeface="Garamond" panose="02020404030301010803" pitchFamily="18" charset="0"/>
              </a:rPr>
              <a:t>Λατινική </a:t>
            </a:r>
            <a:r>
              <a:rPr lang="el-GR" dirty="0" smtClean="0">
                <a:latin typeface="Garamond" panose="02020404030301010803" pitchFamily="18" charset="0"/>
              </a:rPr>
              <a:t>Αμερική</a:t>
            </a:r>
            <a:r>
              <a:rPr lang="en-US" dirty="0" smtClean="0">
                <a:latin typeface="Garamond" panose="02020404030301010803" pitchFamily="18" charset="0"/>
              </a:rPr>
              <a:t> </a:t>
            </a:r>
            <a:r>
              <a:rPr lang="el-GR" dirty="0" smtClean="0">
                <a:latin typeface="Garamond" panose="02020404030301010803" pitchFamily="18" charset="0"/>
              </a:rPr>
              <a:t>(ενδεχόμενος δόλος), Ζουλού (Σάκα), Τασμανία</a:t>
            </a:r>
            <a:r>
              <a:rPr lang="el-GR" dirty="0">
                <a:latin typeface="Garamond" panose="02020404030301010803" pitchFamily="18" charset="0"/>
              </a:rPr>
              <a:t>, Οθωμανική Αυτοκρατορία (Αρμένιοι, χριστιανικοί πληθυσμοί), Κογκό, </a:t>
            </a:r>
            <a:r>
              <a:rPr lang="el-GR" dirty="0" smtClean="0">
                <a:latin typeface="Garamond" panose="02020404030301010803" pitchFamily="18" charset="0"/>
              </a:rPr>
              <a:t>Ναμίμπια</a:t>
            </a:r>
            <a:r>
              <a:rPr lang="en-US" dirty="0" smtClean="0">
                <a:latin typeface="Garamond" panose="02020404030301010803" pitchFamily="18" charset="0"/>
              </a:rPr>
              <a:t>, </a:t>
            </a:r>
            <a:r>
              <a:rPr lang="el-GR" dirty="0" smtClean="0">
                <a:latin typeface="Garamond" panose="02020404030301010803" pitchFamily="18" charset="0"/>
              </a:rPr>
              <a:t>πρώην </a:t>
            </a:r>
            <a:r>
              <a:rPr lang="el-GR" dirty="0">
                <a:latin typeface="Garamond" panose="02020404030301010803" pitchFamily="18" charset="0"/>
              </a:rPr>
              <a:t>Γιουγκοσλαβία, Καμπότζη, ανατολικό Τιμόρ, Μπάγκλα </a:t>
            </a:r>
            <a:r>
              <a:rPr lang="el-GR" dirty="0" smtClean="0">
                <a:latin typeface="Garamond" panose="02020404030301010803" pitchFamily="18" charset="0"/>
              </a:rPr>
              <a:t>Ντες, Ινδονησία, Ρουάντα</a:t>
            </a:r>
            <a:endParaRPr lang="en-US" dirty="0" smtClean="0">
              <a:latin typeface="Garamond" panose="02020404030301010803" pitchFamily="18" charset="0"/>
            </a:endParaRPr>
          </a:p>
          <a:p>
            <a:pPr marL="137160" indent="0" algn="just">
              <a:buNone/>
            </a:pPr>
            <a:endParaRPr lang="en-US" dirty="0" smtClean="0">
              <a:latin typeface="Garamond" panose="02020404030301010803" pitchFamily="18" charset="0"/>
            </a:endParaRPr>
          </a:p>
          <a:p>
            <a:pPr marL="137160" indent="0" algn="just">
              <a:buNone/>
            </a:pPr>
            <a:r>
              <a:rPr lang="en-US" dirty="0" smtClean="0">
                <a:latin typeface="Garamond" panose="02020404030301010803" pitchFamily="18" charset="0"/>
                <a:hlinkClick r:id="rId2"/>
              </a:rPr>
              <a:t>https://www.youtube.com/watch?v=bRYHn2hh2_o</a:t>
            </a:r>
            <a:r>
              <a:rPr lang="en-US" dirty="0" smtClean="0">
                <a:latin typeface="Garamond" panose="02020404030301010803" pitchFamily="18" charset="0"/>
              </a:rPr>
              <a:t> (</a:t>
            </a:r>
            <a:r>
              <a:rPr lang="en-US" dirty="0" err="1" smtClean="0">
                <a:latin typeface="Garamond" panose="02020404030301010803" pitchFamily="18" charset="0"/>
              </a:rPr>
              <a:t>Apocalypto</a:t>
            </a:r>
            <a:r>
              <a:rPr lang="en-US" dirty="0" smtClean="0">
                <a:latin typeface="Garamond" panose="02020404030301010803" pitchFamily="18" charset="0"/>
              </a:rPr>
              <a:t>)</a:t>
            </a:r>
            <a:endParaRPr lang="el-GR" dirty="0">
              <a:latin typeface="Garamond" panose="02020404030301010803" pitchFamily="18" charset="0"/>
            </a:endParaRPr>
          </a:p>
          <a:p>
            <a:pPr algn="just"/>
            <a:endParaRPr lang="en-GB" dirty="0"/>
          </a:p>
        </p:txBody>
      </p:sp>
    </p:spTree>
    <p:extLst>
      <p:ext uri="{BB962C8B-B14F-4D97-AF65-F5344CB8AC3E}">
        <p14:creationId xmlns:p14="http://schemas.microsoft.com/office/powerpoint/2010/main" xmlns="" val="3088573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ΣΤΟΙΧΕΙΟ ΤΗΣ ΔΙΑΧΡΟΝΙΑΣ</a:t>
            </a:r>
            <a:endParaRPr lang="el-GR" dirty="0"/>
          </a:p>
        </p:txBody>
      </p:sp>
      <p:sp>
        <p:nvSpPr>
          <p:cNvPr id="3" name="2 - Θέση περιεχομένου"/>
          <p:cNvSpPr>
            <a:spLocks noGrp="1"/>
          </p:cNvSpPr>
          <p:nvPr>
            <p:ph idx="1"/>
          </p:nvPr>
        </p:nvSpPr>
        <p:spPr/>
        <p:txBody>
          <a:bodyPr/>
          <a:lstStyle/>
          <a:p>
            <a:endParaRPr lang="el-GR" dirty="0"/>
          </a:p>
        </p:txBody>
      </p:sp>
      <p:pic>
        <p:nvPicPr>
          <p:cNvPr id="1026" name="Picture 2" descr="C:\Users\Sotiris\Desktop\images.jpg"/>
          <p:cNvPicPr>
            <a:picLocks noChangeAspect="1" noChangeArrowheads="1"/>
          </p:cNvPicPr>
          <p:nvPr/>
        </p:nvPicPr>
        <p:blipFill>
          <a:blip r:embed="rId2"/>
          <a:srcRect/>
          <a:stretch>
            <a:fillRect/>
          </a:stretch>
        </p:blipFill>
        <p:spPr bwMode="auto">
          <a:xfrm>
            <a:off x="357158" y="1643051"/>
            <a:ext cx="3643338" cy="4643470"/>
          </a:xfrm>
          <a:prstGeom prst="rect">
            <a:avLst/>
          </a:prstGeom>
          <a:noFill/>
        </p:spPr>
      </p:pic>
      <p:pic>
        <p:nvPicPr>
          <p:cNvPr id="1030" name="Picture 6" descr="C:\Users\Sotiris\Desktop\It-Was-Just-an-Accident-15-768x480-1-200x150_c.jpg"/>
          <p:cNvPicPr>
            <a:picLocks noChangeAspect="1" noChangeArrowheads="1"/>
          </p:cNvPicPr>
          <p:nvPr/>
        </p:nvPicPr>
        <p:blipFill>
          <a:blip r:embed="rId3"/>
          <a:srcRect/>
          <a:stretch>
            <a:fillRect/>
          </a:stretch>
        </p:blipFill>
        <p:spPr bwMode="auto">
          <a:xfrm>
            <a:off x="4000496" y="1643050"/>
            <a:ext cx="4643470" cy="457203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n-US" dirty="0" smtClean="0">
                <a:latin typeface="Garamond" panose="02020404030301010803" pitchFamily="18" charset="0"/>
                <a:hlinkClick r:id="rId2"/>
              </a:rPr>
              <a:t>https://www.hbo.com/exterminate-all-the-brutes</a:t>
            </a:r>
            <a:r>
              <a:rPr lang="en-US" dirty="0" smtClean="0">
                <a:latin typeface="Garamond" panose="02020404030301010803" pitchFamily="18" charset="0"/>
              </a:rPr>
              <a:t> </a:t>
            </a:r>
          </a:p>
          <a:p>
            <a:pPr>
              <a:buNone/>
            </a:pPr>
            <a:endParaRPr lang="el-GR" dirty="0"/>
          </a:p>
        </p:txBody>
      </p:sp>
      <p:pic>
        <p:nvPicPr>
          <p:cNvPr id="1026" name="Picture 2" descr="C:\Users\Sotiris\Desktop\download.jpg"/>
          <p:cNvPicPr>
            <a:picLocks noChangeAspect="1" noChangeArrowheads="1"/>
          </p:cNvPicPr>
          <p:nvPr/>
        </p:nvPicPr>
        <p:blipFill>
          <a:blip r:embed="rId3"/>
          <a:srcRect/>
          <a:stretch>
            <a:fillRect/>
          </a:stretch>
        </p:blipFill>
        <p:spPr bwMode="auto">
          <a:xfrm>
            <a:off x="0" y="2143116"/>
            <a:ext cx="9144000" cy="471488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643050"/>
          </a:xfrm>
        </p:spPr>
        <p:txBody>
          <a:bodyPr>
            <a:normAutofit fontScale="90000"/>
          </a:bodyPr>
          <a:lstStyle/>
          <a:p>
            <a:r>
              <a:rPr lang="el-GR" dirty="0" smtClean="0">
                <a:latin typeface="Garamond" pitchFamily="18" charset="0"/>
              </a:rPr>
              <a:t>ΑΠΟ ΤΗΝ ΕΠΙΣΤΗΜΟΝΙΚΟΠΟΙΗΣΗ ΤΟΥ ΡΑΤΣΙΣΜΟΥ</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dirty="0"/>
          </a:p>
        </p:txBody>
      </p:sp>
      <p:pic>
        <p:nvPicPr>
          <p:cNvPr id="4098" name="Picture 2" descr="C:\Users\Sotiris\Desktop\download.jpg"/>
          <p:cNvPicPr>
            <a:picLocks noChangeAspect="1" noChangeArrowheads="1"/>
          </p:cNvPicPr>
          <p:nvPr/>
        </p:nvPicPr>
        <p:blipFill>
          <a:blip r:embed="rId2"/>
          <a:srcRect/>
          <a:stretch>
            <a:fillRect/>
          </a:stretch>
        </p:blipFill>
        <p:spPr bwMode="auto">
          <a:xfrm>
            <a:off x="500034" y="1643051"/>
            <a:ext cx="5143536" cy="4643470"/>
          </a:xfrm>
          <a:prstGeom prst="rect">
            <a:avLst/>
          </a:prstGeom>
          <a:noFill/>
        </p:spPr>
      </p:pic>
      <p:pic>
        <p:nvPicPr>
          <p:cNvPr id="4099" name="Picture 3" descr="C:\Users\Sotiris\Desktop\download.jpg"/>
          <p:cNvPicPr>
            <a:picLocks noChangeAspect="1" noChangeArrowheads="1"/>
          </p:cNvPicPr>
          <p:nvPr/>
        </p:nvPicPr>
        <p:blipFill>
          <a:blip r:embed="rId3"/>
          <a:srcRect/>
          <a:stretch>
            <a:fillRect/>
          </a:stretch>
        </p:blipFill>
        <p:spPr bwMode="auto">
          <a:xfrm>
            <a:off x="5643570" y="1643050"/>
            <a:ext cx="3000396" cy="464347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296974"/>
          </a:xfrm>
        </p:spPr>
        <p:txBody>
          <a:bodyPr>
            <a:normAutofit fontScale="90000"/>
          </a:bodyPr>
          <a:lstStyle/>
          <a:p>
            <a:r>
              <a:rPr lang="el-GR" dirty="0" smtClean="0">
                <a:latin typeface="Garamond" pitchFamily="18" charset="0"/>
              </a:rPr>
              <a:t>ΣΤΗ ΣΥΝΔΕΣΗ ΓΕΝΟΚΤΟΝΙΑΣ ΚΑΙ ΕΠΙΣΤΗΜΗΣ</a:t>
            </a:r>
            <a:endParaRPr lang="el-GR" dirty="0">
              <a:latin typeface="Garamond" pitchFamily="18" charset="0"/>
            </a:endParaRPr>
          </a:p>
        </p:txBody>
      </p:sp>
      <p:sp>
        <p:nvSpPr>
          <p:cNvPr id="3" name="2 - Θέση περιεχομένου"/>
          <p:cNvSpPr>
            <a:spLocks noGrp="1"/>
          </p:cNvSpPr>
          <p:nvPr>
            <p:ph idx="1"/>
          </p:nvPr>
        </p:nvSpPr>
        <p:spPr>
          <a:xfrm>
            <a:off x="457200" y="1643050"/>
            <a:ext cx="8229600" cy="4666310"/>
          </a:xfrm>
        </p:spPr>
        <p:txBody>
          <a:bodyPr/>
          <a:lstStyle/>
          <a:p>
            <a:endParaRPr lang="el-GR" dirty="0"/>
          </a:p>
        </p:txBody>
      </p:sp>
      <p:pic>
        <p:nvPicPr>
          <p:cNvPr id="5122" name="Picture 2" descr="C:\Users\Sotiris\Desktop\Hans_Asperger_portrait_ca_1940.png"/>
          <p:cNvPicPr>
            <a:picLocks noChangeAspect="1" noChangeArrowheads="1"/>
          </p:cNvPicPr>
          <p:nvPr/>
        </p:nvPicPr>
        <p:blipFill>
          <a:blip r:embed="rId2"/>
          <a:srcRect/>
          <a:stretch>
            <a:fillRect/>
          </a:stretch>
        </p:blipFill>
        <p:spPr bwMode="auto">
          <a:xfrm>
            <a:off x="4572000" y="1643050"/>
            <a:ext cx="4089400" cy="4686296"/>
          </a:xfrm>
          <a:prstGeom prst="rect">
            <a:avLst/>
          </a:prstGeom>
          <a:noFill/>
        </p:spPr>
      </p:pic>
      <p:pic>
        <p:nvPicPr>
          <p:cNvPr id="5123" name="Picture 3" descr="C:\Users\Sotiris\Desktop\download.jpg"/>
          <p:cNvPicPr>
            <a:picLocks noChangeAspect="1" noChangeArrowheads="1"/>
          </p:cNvPicPr>
          <p:nvPr/>
        </p:nvPicPr>
        <p:blipFill>
          <a:blip r:embed="rId3"/>
          <a:srcRect/>
          <a:stretch>
            <a:fillRect/>
          </a:stretch>
        </p:blipFill>
        <p:spPr bwMode="auto">
          <a:xfrm>
            <a:off x="500034" y="1643050"/>
            <a:ext cx="4071966" cy="464347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400" dirty="0" smtClean="0">
                <a:latin typeface="Garamond" pitchFamily="18" charset="0"/>
              </a:rPr>
              <a:t>ΝΑΖΙΣΤΙΚΗ ΓΕΡΜΑΝΙΑ</a:t>
            </a:r>
            <a:endParaRPr lang="el-GR" sz="4400" dirty="0">
              <a:latin typeface="Garamond" pitchFamily="18" charset="0"/>
            </a:endParaRPr>
          </a:p>
        </p:txBody>
      </p:sp>
      <p:sp>
        <p:nvSpPr>
          <p:cNvPr id="3" name="Content Placeholder 2"/>
          <p:cNvSpPr>
            <a:spLocks noGrp="1"/>
          </p:cNvSpPr>
          <p:nvPr>
            <p:ph idx="1"/>
          </p:nvPr>
        </p:nvSpPr>
        <p:spPr/>
        <p:txBody>
          <a:bodyPr>
            <a:normAutofit/>
          </a:bodyPr>
          <a:lstStyle/>
          <a:p>
            <a:r>
              <a:rPr lang="el-GR" dirty="0" smtClean="0"/>
              <a:t>Γιατί τελική λύση;</a:t>
            </a:r>
          </a:p>
          <a:p>
            <a:r>
              <a:rPr lang="el-GR" dirty="0" smtClean="0"/>
              <a:t>Αστέρια και τρίγωνα</a:t>
            </a:r>
            <a:r>
              <a:rPr lang="en-US" dirty="0" smtClean="0"/>
              <a:t> (</a:t>
            </a:r>
            <a:r>
              <a:rPr lang="el-GR" dirty="0" smtClean="0"/>
              <a:t>ροζ, μωβ, κόκκινα, μαύρα)</a:t>
            </a:r>
          </a:p>
          <a:p>
            <a:r>
              <a:rPr lang="el-GR" dirty="0" smtClean="0"/>
              <a:t>Στρατόπεδα</a:t>
            </a:r>
          </a:p>
          <a:p>
            <a:r>
              <a:rPr lang="el-GR" dirty="0" smtClean="0"/>
              <a:t>Άουσβιτς (</a:t>
            </a:r>
            <a:r>
              <a:rPr lang="en-US" dirty="0" err="1" smtClean="0"/>
              <a:t>sonderkommando</a:t>
            </a:r>
            <a:r>
              <a:rPr lang="en-US" dirty="0" smtClean="0"/>
              <a:t>)</a:t>
            </a:r>
            <a:endParaRPr lang="el-GR" dirty="0" smtClean="0"/>
          </a:p>
          <a:p>
            <a:r>
              <a:rPr lang="en-US" dirty="0" smtClean="0"/>
              <a:t>Banality of Evil</a:t>
            </a:r>
            <a:r>
              <a:rPr lang="el-GR" dirty="0" smtClean="0"/>
              <a:t> (Αρέντ)</a:t>
            </a:r>
          </a:p>
          <a:p>
            <a:r>
              <a:rPr lang="el-GR" dirty="0" smtClean="0"/>
              <a:t>Ταινίες: </a:t>
            </a:r>
            <a:r>
              <a:rPr lang="en-US" dirty="0" smtClean="0"/>
              <a:t>The Reader </a:t>
            </a:r>
            <a:r>
              <a:rPr lang="el-GR" dirty="0" smtClean="0"/>
              <a:t>/ Το Κύμα, Το Πείραμα</a:t>
            </a:r>
            <a:endParaRPr lang="en-US" dirty="0" smtClean="0"/>
          </a:p>
          <a:p>
            <a:pPr algn="just"/>
            <a:r>
              <a:rPr lang="el-GR" dirty="0" smtClean="0"/>
              <a:t>Βιβλία: </a:t>
            </a:r>
            <a:r>
              <a:rPr lang="en-US" dirty="0" smtClean="0"/>
              <a:t>Gerald Jacobs: Sacred Games,</a:t>
            </a:r>
            <a:r>
              <a:rPr lang="el-GR" dirty="0" smtClean="0"/>
              <a:t> Πρίμο </a:t>
            </a:r>
            <a:r>
              <a:rPr lang="el-GR" dirty="0" err="1" smtClean="0"/>
              <a:t>Λέβι</a:t>
            </a:r>
            <a:r>
              <a:rPr lang="el-GR" dirty="0" smtClean="0"/>
              <a:t>: Αν αυτό είναι ο άνθρωπος</a:t>
            </a:r>
            <a:r>
              <a:rPr lang="en-US" dirty="0" smtClean="0"/>
              <a:t>, </a:t>
            </a:r>
            <a:r>
              <a:rPr lang="el-GR" dirty="0" smtClean="0"/>
              <a:t>Ι. Καμπανέλλης: </a:t>
            </a:r>
            <a:r>
              <a:rPr lang="el-GR" dirty="0" err="1" smtClean="0"/>
              <a:t>Μαουτχάουσεν</a:t>
            </a:r>
            <a:r>
              <a:rPr lang="el-GR" dirty="0" smtClean="0"/>
              <a:t>, Χανς </a:t>
            </a:r>
            <a:r>
              <a:rPr lang="el-GR" dirty="0" err="1" smtClean="0"/>
              <a:t>Γιόνας</a:t>
            </a:r>
            <a:r>
              <a:rPr lang="el-GR" dirty="0" smtClean="0"/>
              <a:t>, </a:t>
            </a:r>
            <a:r>
              <a:rPr lang="el-GR" dirty="0" err="1" smtClean="0"/>
              <a:t>Βίκτορ</a:t>
            </a:r>
            <a:r>
              <a:rPr lang="el-GR" dirty="0" smtClean="0"/>
              <a:t> </a:t>
            </a:r>
            <a:r>
              <a:rPr lang="el-GR" dirty="0" err="1" smtClean="0"/>
              <a:t>Φρανκλ</a:t>
            </a:r>
            <a:endParaRPr lang="en-GB" dirty="0" smtClean="0"/>
          </a:p>
          <a:p>
            <a:pPr marL="137160" indent="0">
              <a:buNone/>
            </a:pPr>
            <a:endParaRPr lang="el-GR" dirty="0" smtClean="0"/>
          </a:p>
        </p:txBody>
      </p:sp>
    </p:spTree>
    <p:extLst>
      <p:ext uri="{BB962C8B-B14F-4D97-AF65-F5344CB8AC3E}">
        <p14:creationId xmlns:p14="http://schemas.microsoft.com/office/powerpoint/2010/main" xmlns="" val="1083253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28600" y="1524000"/>
            <a:ext cx="8458200" cy="4953000"/>
          </a:xfrm>
          <a:prstGeom prst="rect">
            <a:avLst/>
          </a:prstGeom>
        </p:spPr>
      </p:pic>
    </p:spTree>
    <p:extLst>
      <p:ext uri="{BB962C8B-B14F-4D97-AF65-F5344CB8AC3E}">
        <p14:creationId xmlns:p14="http://schemas.microsoft.com/office/powerpoint/2010/main" xmlns="" val="2329528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latin typeface="Garamond" pitchFamily="18" charset="0"/>
              </a:rPr>
              <a:t>Kristallnacht</a:t>
            </a:r>
            <a:endParaRPr lang="el-GR" sz="4400" dirty="0">
              <a:latin typeface="Garamond" pitchFamily="18" charset="0"/>
            </a:endParaRP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552574"/>
            <a:ext cx="8153400" cy="469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3257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ΓΕΝΟΚΤΟΝΙΑ</a:t>
            </a:r>
            <a:endParaRPr lang="el-GR" dirty="0">
              <a:latin typeface="Garamond" pitchFamily="18" charset="0"/>
            </a:endParaRPr>
          </a:p>
        </p:txBody>
      </p:sp>
      <p:sp>
        <p:nvSpPr>
          <p:cNvPr id="3" name="Content Placeholder 2"/>
          <p:cNvSpPr>
            <a:spLocks noGrp="1"/>
          </p:cNvSpPr>
          <p:nvPr>
            <p:ph idx="1"/>
          </p:nvPr>
        </p:nvSpPr>
        <p:spPr/>
        <p:txBody>
          <a:bodyPr>
            <a:normAutofit/>
          </a:bodyPr>
          <a:lstStyle/>
          <a:p>
            <a:r>
              <a:rPr lang="el-GR" sz="3200" dirty="0" smtClean="0">
                <a:latin typeface="Garamond" pitchFamily="18" charset="0"/>
              </a:rPr>
              <a:t>Ορισμός</a:t>
            </a:r>
            <a:endParaRPr lang="en-GB" sz="3200" dirty="0" smtClean="0">
              <a:latin typeface="Garamond" pitchFamily="18" charset="0"/>
            </a:endParaRPr>
          </a:p>
          <a:p>
            <a:r>
              <a:rPr lang="el-GR" sz="3200" dirty="0" smtClean="0">
                <a:latin typeface="Garamond" pitchFamily="18" charset="0"/>
              </a:rPr>
              <a:t>Ραφαέλ Λέμκιν – Σογκομόν Τεχλιριάν (1921)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2400" y="2895600"/>
            <a:ext cx="2590800" cy="3152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00100" y="2928934"/>
            <a:ext cx="2809875" cy="3152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05600" y="2895600"/>
            <a:ext cx="2209800" cy="31248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99180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400" dirty="0" smtClean="0">
                <a:latin typeface="Garamond" pitchFamily="18" charset="0"/>
              </a:rPr>
              <a:t>Άουσβιτς - </a:t>
            </a:r>
            <a:r>
              <a:rPr lang="el-GR" sz="4400" dirty="0" err="1" smtClean="0">
                <a:latin typeface="Garamond" pitchFamily="18" charset="0"/>
              </a:rPr>
              <a:t>Μπιρκενάου</a:t>
            </a:r>
            <a:endParaRPr lang="el-GR" sz="4400" dirty="0">
              <a:latin typeface="Garamond" pitchFamily="18" charset="0"/>
            </a:endParaRP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76400"/>
            <a:ext cx="8153400" cy="4513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7417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p:txBody>
          <a:bodyPr/>
          <a:lstStyle/>
          <a:p>
            <a:r>
              <a:rPr lang="el-GR" dirty="0" smtClean="0"/>
              <a:t> </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515727"/>
            <a:ext cx="8610600" cy="5205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24390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a:xfrm>
            <a:off x="457200" y="1600200"/>
            <a:ext cx="8229600" cy="4751176"/>
          </a:xfrm>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545696"/>
            <a:ext cx="8229600" cy="4805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27230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76400"/>
            <a:ext cx="82296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78530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685924"/>
            <a:ext cx="7772400" cy="463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4741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itchFamily="18" charset="0"/>
              </a:rPr>
              <a:t>CREMATORIUM III</a:t>
            </a:r>
            <a:endParaRPr lang="el-GR"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914400" y="1600200"/>
            <a:ext cx="7772400" cy="4708525"/>
          </a:xfrm>
          <a:prstGeom prst="rect">
            <a:avLst/>
          </a:prstGeom>
        </p:spPr>
      </p:pic>
    </p:spTree>
    <p:extLst>
      <p:ext uri="{BB962C8B-B14F-4D97-AF65-F5344CB8AC3E}">
        <p14:creationId xmlns:p14="http://schemas.microsoft.com/office/powerpoint/2010/main" xmlns="" val="1212717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ΧΑΪΝΡΙΧ ΧΙΜΛΕΡ</a:t>
            </a:r>
            <a:endParaRPr lang="el-GR" dirty="0">
              <a:latin typeface="Garamond" pitchFamily="18" charset="0"/>
            </a:endParaRPr>
          </a:p>
        </p:txBody>
      </p:sp>
      <p:sp>
        <p:nvSpPr>
          <p:cNvPr id="3" name="Content Placeholder 2"/>
          <p:cNvSpPr>
            <a:spLocks noGrp="1"/>
          </p:cNvSpPr>
          <p:nvPr>
            <p:ph idx="1"/>
          </p:nvPr>
        </p:nvSpPr>
        <p:spPr/>
        <p:txBody>
          <a:bodyPr>
            <a:normAutofit fontScale="92500" lnSpcReduction="10000"/>
          </a:bodyPr>
          <a:lstStyle/>
          <a:p>
            <a:pPr marL="137160" indent="0" algn="just">
              <a:buNone/>
            </a:pPr>
            <a:r>
              <a:rPr lang="el-GR" dirty="0" smtClean="0">
                <a:latin typeface="Garamond" panose="02020404030301010803" pitchFamily="18" charset="0"/>
              </a:rPr>
              <a:t>Σας ζητώ μόνο να ακούσετε αυτό που έχω να σας πω και το οποίο θα μείνει μεταξύ μας. Το ερώτημα έχει τεθεί: Τι πρέπει να γίνει με τις γυναίκες και τα παιδιά; Προσπάθησα να βρω μια καθαρή λύση και γι’ αυτό το θέμα. Γιατί δεν υπήρχε, για εμένα, καμία δικαιολογία στο να εξολοθρεύσουμε τους άντρες (</a:t>
            </a:r>
            <a:r>
              <a:rPr lang="en-US" dirty="0" smtClean="0">
                <a:latin typeface="Garamond" panose="02020404030301010803" pitchFamily="18" charset="0"/>
              </a:rPr>
              <a:t>eradicate)</a:t>
            </a:r>
            <a:r>
              <a:rPr lang="el-GR" dirty="0" smtClean="0">
                <a:latin typeface="Garamond" panose="02020404030301010803" pitchFamily="18" charset="0"/>
              </a:rPr>
              <a:t> – αυτό σημαίνει να τους σκοτώσουμε – και να επιτρέψουμε να μεγαλώσουν τα παιδιά τους και τα εγγόνια τους και να γίνουν εκδικητές τους. Έτσι φτάσαμε στη δύσκολη απόφαση να κάνουμε τους ανθρώπους αυτούς να εξαφανιστούν από το πρόσωπο της γης</a:t>
            </a:r>
            <a:r>
              <a:rPr lang="el-GR" dirty="0">
                <a:latin typeface="Garamond" panose="02020404030301010803" pitchFamily="18" charset="0"/>
              </a:rPr>
              <a:t>. Για τον οργανισμό που ανέλαβε το έργο αυτό, η δυσκολία ήταν τεράστια, η δυσκολότερη από όλες τις αποστολές που είχαμε αναλάβει. </a:t>
            </a:r>
          </a:p>
        </p:txBody>
      </p:sp>
    </p:spTree>
    <p:extLst>
      <p:ext uri="{BB962C8B-B14F-4D97-AF65-F5344CB8AC3E}">
        <p14:creationId xmlns:p14="http://schemas.microsoft.com/office/powerpoint/2010/main" xmlns="" val="3264211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ΧΑΪΝΡΙΧ ΧΙΜΛΕΡ</a:t>
            </a:r>
            <a:endParaRPr lang="el-GR" dirty="0">
              <a:latin typeface="Garamond" pitchFamily="18" charset="0"/>
            </a:endParaRPr>
          </a:p>
        </p:txBody>
      </p:sp>
      <p:sp>
        <p:nvSpPr>
          <p:cNvPr id="3" name="Content Placeholder 2"/>
          <p:cNvSpPr>
            <a:spLocks noGrp="1"/>
          </p:cNvSpPr>
          <p:nvPr>
            <p:ph idx="1"/>
          </p:nvPr>
        </p:nvSpPr>
        <p:spPr/>
        <p:txBody>
          <a:bodyPr>
            <a:normAutofit/>
          </a:bodyPr>
          <a:lstStyle/>
          <a:p>
            <a:pPr marL="137160" indent="0" algn="just">
              <a:buNone/>
            </a:pPr>
            <a:r>
              <a:rPr lang="el-GR" dirty="0" smtClean="0">
                <a:latin typeface="Garamond" panose="02020404030301010803" pitchFamily="18" charset="0"/>
              </a:rPr>
              <a:t>Την </a:t>
            </a:r>
            <a:r>
              <a:rPr lang="el-GR" dirty="0">
                <a:latin typeface="Garamond" panose="02020404030301010803" pitchFamily="18" charset="0"/>
              </a:rPr>
              <a:t>φέραμε σε πέρας – νομίζω ότι μπορώ πλέον να το πω αυτό – χωρίς να προκαλέσουμε ζημιά στο μυαλό και την ψυχή των αντρών και των αξιωματικών μας. </a:t>
            </a:r>
            <a:r>
              <a:rPr lang="el-GR" dirty="0" smtClean="0">
                <a:latin typeface="Garamond" panose="02020404030301010803" pitchFamily="18" charset="0"/>
              </a:rPr>
              <a:t>Γιατί ο κίνδυνος ήταν τεράστιος. Υπήρχε ένα πολύ στενό μονοπάτι ανάμεσα σε δυο πιθανότητες: είτε να ήμασταν πολύ σκληροί και άκαρδοι και να χάσουμε τον σεβασμό για την ανθρώπινη ζωή, είτε πολύ μαλακοί και να υποφέρουμε από στενοχώρια σε σημείο να καταρρεύσουμε ψυχικά – το στενό που χωρίζει τη Σκύλλα από τη Χάρυβδη. </a:t>
            </a:r>
          </a:p>
          <a:p>
            <a:pPr marL="137160" indent="0">
              <a:buNone/>
            </a:pPr>
            <a:endParaRPr lang="el-GR" dirty="0"/>
          </a:p>
        </p:txBody>
      </p:sp>
    </p:spTree>
    <p:extLst>
      <p:ext uri="{BB962C8B-B14F-4D97-AF65-F5344CB8AC3E}">
        <p14:creationId xmlns:p14="http://schemas.microsoft.com/office/powerpoint/2010/main" xmlns="" val="2481758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ΧΑΪΝΡΙΧ ΧΙΜΛΕΡ</a:t>
            </a:r>
            <a:endParaRPr lang="el-GR" dirty="0">
              <a:latin typeface="Garamond" pitchFamily="18" charset="0"/>
            </a:endParaRPr>
          </a:p>
        </p:txBody>
      </p:sp>
      <p:sp>
        <p:nvSpPr>
          <p:cNvPr id="3" name="Content Placeholder 2"/>
          <p:cNvSpPr>
            <a:spLocks noGrp="1"/>
          </p:cNvSpPr>
          <p:nvPr>
            <p:ph idx="1"/>
          </p:nvPr>
        </p:nvSpPr>
        <p:spPr/>
        <p:txBody>
          <a:bodyPr>
            <a:normAutofit fontScale="92500"/>
          </a:bodyPr>
          <a:lstStyle/>
          <a:p>
            <a:pPr marL="137160" indent="0" algn="just">
              <a:buNone/>
            </a:pPr>
            <a:r>
              <a:rPr lang="el-GR" dirty="0" smtClean="0">
                <a:latin typeface="Garamond" panose="02020404030301010803" pitchFamily="18" charset="0"/>
              </a:rPr>
              <a:t>Με αυτά τα λόγια, θα ήθελα να κλείσω το θέμα των Εβραίων. Ξέρετε τι έχει συμβεί και θα κρατήσετε το θέμα αυτό μυστικό. Στο μέλλον, ίσως, θα μπορέσουμε να εξετάσουμε το αν θα πούμε περισσότερα στον γερμανικό λαό. Πιστεύω ότι είναι καλύτερα για όλους μας το ότι έχουμε υποφέρει εμείς για τον λαό μας, ότι έχουμε αποδεχθεί την ευθύνη μας (την ευθύνη για τις πράξεις, όχι για την ιδέα που υπάρχει από πίσω) και ότι θα πάρουμε το μυστικό στον τάφο μαζί μας.</a:t>
            </a:r>
          </a:p>
          <a:p>
            <a:pPr marL="137160" indent="0" algn="just">
              <a:buNone/>
            </a:pPr>
            <a:r>
              <a:rPr lang="el-GR" dirty="0" smtClean="0">
                <a:latin typeface="Garamond" panose="02020404030301010803" pitchFamily="18" charset="0"/>
              </a:rPr>
              <a:t>(Λόγος στους </a:t>
            </a:r>
            <a:r>
              <a:rPr lang="el-GR" dirty="0" err="1" smtClean="0">
                <a:latin typeface="Garamond" panose="02020404030301010803" pitchFamily="18" charset="0"/>
              </a:rPr>
              <a:t>Γκαουλάιτερ</a:t>
            </a:r>
            <a:r>
              <a:rPr lang="el-GR" dirty="0" smtClean="0">
                <a:latin typeface="Garamond" panose="02020404030301010803" pitchFamily="18" charset="0"/>
              </a:rPr>
              <a:t> στο Πόζναν, 1943). </a:t>
            </a:r>
            <a:r>
              <a:rPr lang="en-US" dirty="0" smtClean="0">
                <a:latin typeface="Garamond" panose="02020404030301010803" pitchFamily="18" charset="0"/>
              </a:rPr>
              <a:t>Roger Griffin (editor): Fascism, Oxford University Press, 1995, 161 – 162.</a:t>
            </a:r>
            <a:endParaRPr lang="el-GR" dirty="0" smtClean="0">
              <a:latin typeface="Garamond" panose="02020404030301010803" pitchFamily="18" charset="0"/>
            </a:endParaRPr>
          </a:p>
          <a:p>
            <a:pPr marL="137160" indent="0">
              <a:buNone/>
            </a:pPr>
            <a:endParaRPr lang="el-GR" dirty="0"/>
          </a:p>
        </p:txBody>
      </p:sp>
    </p:spTree>
    <p:extLst>
      <p:ext uri="{BB962C8B-B14F-4D97-AF65-F5344CB8AC3E}">
        <p14:creationId xmlns:p14="http://schemas.microsoft.com/office/powerpoint/2010/main" xmlns="" val="1076218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4000" dirty="0" smtClean="0">
                <a:latin typeface="Garamond" pitchFamily="18" charset="0"/>
              </a:rPr>
              <a:t>ΑΝΤΙΣΗΜΙΤΙΣΜΟΣ Ή ΚΟΥΛΤΟΥΡΑ ΥΠΑΚΟΗΣ;</a:t>
            </a:r>
            <a:endParaRPr lang="el-GR" sz="4000" dirty="0">
              <a:latin typeface="Garamond"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524000"/>
            <a:ext cx="28956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58166" y="1524000"/>
            <a:ext cx="29718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bwMode="auto">
          <a:xfrm>
            <a:off x="6400800" y="1524000"/>
            <a:ext cx="2362200" cy="4724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047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aramond" pitchFamily="18" charset="0"/>
              </a:rPr>
              <a:t>O</a:t>
            </a:r>
            <a:r>
              <a:rPr lang="el-GR" dirty="0" smtClean="0">
                <a:latin typeface="Garamond" pitchFamily="18" charset="0"/>
              </a:rPr>
              <a:t>ΡΙΣΜΟΣ ΛΕΜΚΙΝ</a:t>
            </a:r>
            <a:endParaRPr lang="en-GB" dirty="0">
              <a:latin typeface="Garamond" pitchFamily="18" charset="0"/>
            </a:endParaRPr>
          </a:p>
        </p:txBody>
      </p:sp>
      <p:sp>
        <p:nvSpPr>
          <p:cNvPr id="3" name="Content Placeholder 2"/>
          <p:cNvSpPr>
            <a:spLocks noGrp="1"/>
          </p:cNvSpPr>
          <p:nvPr>
            <p:ph idx="1"/>
          </p:nvPr>
        </p:nvSpPr>
        <p:spPr>
          <a:xfrm>
            <a:off x="457200" y="2209800"/>
            <a:ext cx="8229600" cy="4099560"/>
          </a:xfrm>
        </p:spPr>
        <p:txBody>
          <a:bodyPr/>
          <a:lstStyle/>
          <a:p>
            <a:pPr algn="just"/>
            <a:r>
              <a:rPr lang="el-GR" dirty="0" smtClean="0">
                <a:latin typeface="Garamond" panose="02020404030301010803" pitchFamily="18" charset="0"/>
              </a:rPr>
              <a:t>Καταστροφή ή προσπάθεια καταστροφής </a:t>
            </a:r>
            <a:r>
              <a:rPr lang="el-GR" b="1" dirty="0" smtClean="0">
                <a:latin typeface="Garamond" panose="02020404030301010803" pitchFamily="18" charset="0"/>
              </a:rPr>
              <a:t>εθνικής, εθνοτικής, φυλετικής, θρησκευτικής ομάδας</a:t>
            </a:r>
            <a:r>
              <a:rPr lang="el-GR" dirty="0" smtClean="0">
                <a:latin typeface="Garamond" panose="02020404030301010803" pitchFamily="18" charset="0"/>
              </a:rPr>
              <a:t> (τι λείπει;) μέσω της φυσικής καταστροφής των μελών της επειδή ανήκουν σε αυτήν/ σχέδιο καταστροφής ουσιωδών θεμελίων της ομάδας (γλώσσα, πολιτικοί και κοινωνικοί θεσμοί, κουλτούρα, συνήθειες κλπ).</a:t>
            </a:r>
          </a:p>
          <a:p>
            <a:pPr algn="just"/>
            <a:r>
              <a:rPr lang="el-GR" dirty="0">
                <a:latin typeface="Garamond" panose="02020404030301010803" pitchFamily="18" charset="0"/>
              </a:rPr>
              <a:t>Ο δρόμος για τη Σύμβαση - Οι περιορισμοί στη Σύμβαση και οι διπλωματικοί </a:t>
            </a:r>
            <a:r>
              <a:rPr lang="el-GR" dirty="0" smtClean="0">
                <a:latin typeface="Garamond" panose="02020404030301010803" pitchFamily="18" charset="0"/>
              </a:rPr>
              <a:t>χειρισμοί</a:t>
            </a:r>
            <a:endParaRPr lang="el-GR" dirty="0">
              <a:latin typeface="Garamond" panose="02020404030301010803" pitchFamily="18" charset="0"/>
            </a:endParaRPr>
          </a:p>
        </p:txBody>
      </p:sp>
    </p:spTree>
    <p:extLst>
      <p:ext uri="{BB962C8B-B14F-4D97-AF65-F5344CB8AC3E}">
        <p14:creationId xmlns:p14="http://schemas.microsoft.com/office/powerpoint/2010/main" xmlns="" val="2917126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Garamond" pitchFamily="18" charset="0"/>
              </a:rPr>
              <a:t>Ή ΚΑΙ ΚΑΤΙ ΑΚΟΜΑ;</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2050" name="Picture 2" descr="C:\Users\Sotiris\Desktop\download.jpg"/>
          <p:cNvPicPr>
            <a:picLocks noChangeAspect="1" noChangeArrowheads="1"/>
          </p:cNvPicPr>
          <p:nvPr/>
        </p:nvPicPr>
        <p:blipFill>
          <a:blip r:embed="rId2"/>
          <a:srcRect/>
          <a:stretch>
            <a:fillRect/>
          </a:stretch>
        </p:blipFill>
        <p:spPr bwMode="auto">
          <a:xfrm>
            <a:off x="500034" y="1643050"/>
            <a:ext cx="3811616" cy="4786345"/>
          </a:xfrm>
          <a:prstGeom prst="rect">
            <a:avLst/>
          </a:prstGeom>
          <a:noFill/>
        </p:spPr>
      </p:pic>
      <p:sp>
        <p:nvSpPr>
          <p:cNvPr id="2054" name="AutoShape 6" descr="Plaszow concentration camp today: A complete tou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55" name="Picture 7" descr="C:\Users\Sotiris\Desktop\images.jfif"/>
          <p:cNvPicPr>
            <a:picLocks noChangeAspect="1" noChangeArrowheads="1"/>
          </p:cNvPicPr>
          <p:nvPr/>
        </p:nvPicPr>
        <p:blipFill>
          <a:blip r:embed="rId3"/>
          <a:srcRect/>
          <a:stretch>
            <a:fillRect/>
          </a:stretch>
        </p:blipFill>
        <p:spPr bwMode="auto">
          <a:xfrm>
            <a:off x="4286248" y="1643050"/>
            <a:ext cx="4643470" cy="476251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85860"/>
          </a:xfrm>
        </p:spPr>
        <p:txBody>
          <a:bodyPr>
            <a:normAutofit fontScale="90000"/>
          </a:bodyPr>
          <a:lstStyle/>
          <a:p>
            <a:r>
              <a:rPr lang="el-GR" dirty="0" smtClean="0">
                <a:latin typeface="Garamond" pitchFamily="18" charset="0"/>
              </a:rPr>
              <a:t>ΟΛΟΚΑΥΤΩΜΑ – ΜΙΑ ΣΥΝΕΧΗΣ ΣΥΖΗΤΗΣΗ (</a:t>
            </a:r>
            <a:r>
              <a:rPr lang="el-GR" dirty="0" err="1" smtClean="0">
                <a:latin typeface="Garamond" pitchFamily="18" charset="0"/>
              </a:rPr>
              <a:t>Σαχάκ</a:t>
            </a:r>
            <a:r>
              <a:rPr lang="el-GR" dirty="0" smtClean="0">
                <a:latin typeface="Garamond" pitchFamily="18" charset="0"/>
              </a:rPr>
              <a:t> </a:t>
            </a:r>
            <a:r>
              <a:rPr lang="el-GR" dirty="0" err="1" smtClean="0">
                <a:latin typeface="Garamond" pitchFamily="18" charset="0"/>
              </a:rPr>
              <a:t>Σαπίρα</a:t>
            </a:r>
            <a:r>
              <a:rPr lang="el-GR" dirty="0" smtClean="0">
                <a:latin typeface="Garamond" pitchFamily="18" charset="0"/>
              </a:rPr>
              <a:t>)</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1026" name="Picture 2" descr="C:\Users\Sotiris\Desktop\photo-1-berlin.png"/>
          <p:cNvPicPr>
            <a:picLocks noChangeAspect="1" noChangeArrowheads="1"/>
          </p:cNvPicPr>
          <p:nvPr/>
        </p:nvPicPr>
        <p:blipFill>
          <a:blip r:embed="rId2"/>
          <a:srcRect/>
          <a:stretch>
            <a:fillRect/>
          </a:stretch>
        </p:blipFill>
        <p:spPr bwMode="auto">
          <a:xfrm>
            <a:off x="539750" y="1357298"/>
            <a:ext cx="5124450" cy="4929221"/>
          </a:xfrm>
          <a:prstGeom prst="rect">
            <a:avLst/>
          </a:prstGeom>
          <a:noFill/>
        </p:spPr>
      </p:pic>
      <p:pic>
        <p:nvPicPr>
          <p:cNvPr id="1027" name="Picture 3" descr="C:\Users\Sotiris\Desktop\photo-2-berlin.png"/>
          <p:cNvPicPr>
            <a:picLocks noChangeAspect="1" noChangeArrowheads="1"/>
          </p:cNvPicPr>
          <p:nvPr/>
        </p:nvPicPr>
        <p:blipFill>
          <a:blip r:embed="rId3"/>
          <a:srcRect/>
          <a:stretch>
            <a:fillRect/>
          </a:stretch>
        </p:blipFill>
        <p:spPr bwMode="auto">
          <a:xfrm>
            <a:off x="4519613" y="1323975"/>
            <a:ext cx="4624387" cy="496254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aramond" pitchFamily="18" charset="0"/>
              </a:rPr>
              <a:t>THE MILGRAM EXPERIMENT</a:t>
            </a:r>
            <a:endParaRPr lang="en-GB" dirty="0">
              <a:latin typeface="Garamond"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371600"/>
            <a:ext cx="8458199" cy="533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26214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0" y="1400286"/>
            <a:ext cx="5029200" cy="5440362"/>
          </a:xfrm>
          <a:prstGeom prst="rect">
            <a:avLst/>
          </a:prstGeom>
        </p:spPr>
      </p:pic>
      <p:pic>
        <p:nvPicPr>
          <p:cNvPr id="5" name="Picture 4"/>
          <p:cNvPicPr>
            <a:picLocks noChangeAspect="1"/>
          </p:cNvPicPr>
          <p:nvPr/>
        </p:nvPicPr>
        <p:blipFill>
          <a:blip r:embed="rId3"/>
          <a:stretch>
            <a:fillRect/>
          </a:stretch>
        </p:blipFill>
        <p:spPr>
          <a:xfrm>
            <a:off x="5029201" y="1417638"/>
            <a:ext cx="4114800" cy="5364161"/>
          </a:xfrm>
          <a:prstGeom prst="rect">
            <a:avLst/>
          </a:prstGeom>
        </p:spPr>
      </p:pic>
    </p:spTree>
    <p:extLst>
      <p:ext uri="{BB962C8B-B14F-4D97-AF65-F5344CB8AC3E}">
        <p14:creationId xmlns:p14="http://schemas.microsoft.com/office/powerpoint/2010/main" xmlns="" val="2427330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Garamond" pitchFamily="18" charset="0"/>
              </a:rPr>
              <a:t>ZIMBARDO – STANFORD PRISON EXPERIMENTS</a:t>
            </a:r>
            <a:endParaRPr lang="en-GB" dirty="0">
              <a:latin typeface="Garamond"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3400" y="1600200"/>
            <a:ext cx="8305800" cy="5105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0180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43050"/>
          </a:xfrm>
        </p:spPr>
        <p:txBody>
          <a:bodyPr>
            <a:noAutofit/>
          </a:bodyPr>
          <a:lstStyle/>
          <a:p>
            <a:r>
              <a:rPr lang="el-GR" sz="3200" dirty="0" smtClean="0">
                <a:latin typeface="Garamond" pitchFamily="18" charset="0"/>
              </a:rPr>
              <a:t>ΑΡΝΗΣΗ ΚΑΙ ΣΧΕΤΙΚΟΠΟΙΗΣΗ ΓΕΝΟΚΤΟΝΙΑΣ – Η ΔΙΑΧΕΙΡΙΣΗ ΤΗΣ ΜΝΗΜΗΣ</a:t>
            </a:r>
            <a:endParaRPr lang="el-GR" sz="3200" dirty="0">
              <a:latin typeface="Garamond" pitchFamily="18" charset="0"/>
            </a:endParaRPr>
          </a:p>
        </p:txBody>
      </p:sp>
      <p:sp>
        <p:nvSpPr>
          <p:cNvPr id="3" name="Content Placeholder 2"/>
          <p:cNvSpPr>
            <a:spLocks noGrp="1"/>
          </p:cNvSpPr>
          <p:nvPr>
            <p:ph idx="1"/>
          </p:nvPr>
        </p:nvSpPr>
        <p:spPr>
          <a:xfrm>
            <a:off x="457200" y="1600200"/>
            <a:ext cx="8001000" cy="4765240"/>
          </a:xfrm>
        </p:spPr>
        <p:txBody>
          <a:bodyPr/>
          <a:lstStyle/>
          <a:p>
            <a:r>
              <a:rPr lang="el-GR" dirty="0" smtClean="0"/>
              <a:t>Αρμενία (γιατί;) – Η άρνηση της συγνώμης</a:t>
            </a:r>
          </a:p>
          <a:p>
            <a:r>
              <a:rPr lang="el-GR" dirty="0" smtClean="0"/>
              <a:t>Ολοκαύτωμα (δεξιά και αριστερή σχετικοποίηση)</a:t>
            </a:r>
            <a:endParaRPr lang="en-US" dirty="0" smtClean="0"/>
          </a:p>
          <a:p>
            <a:r>
              <a:rPr lang="el-GR" dirty="0" smtClean="0"/>
              <a:t>Πολωνία</a:t>
            </a:r>
          </a:p>
          <a:p>
            <a:r>
              <a:rPr lang="el-GR" dirty="0" smtClean="0"/>
              <a:t>Ουγγαρία</a:t>
            </a:r>
          </a:p>
          <a:p>
            <a:r>
              <a:rPr lang="el-GR" dirty="0" smtClean="0"/>
              <a:t>Αργεντινή</a:t>
            </a:r>
            <a:endParaRPr lang="en-US" dirty="0" smtClean="0"/>
          </a:p>
          <a:p>
            <a:r>
              <a:rPr lang="el-GR" dirty="0" smtClean="0"/>
              <a:t>Ιαπωνία</a:t>
            </a:r>
            <a:endParaRPr lang="en-US" dirty="0" smtClean="0"/>
          </a:p>
          <a:p>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00364" y="2643182"/>
            <a:ext cx="5410200" cy="3622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28783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Garamond" pitchFamily="18" charset="0"/>
              </a:rPr>
              <a:t>ΜΝΗΜΗ; ΚΑΙ ΤΙ ΕΙΔΟΥΣ;</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dirty="0"/>
          </a:p>
        </p:txBody>
      </p:sp>
      <p:pic>
        <p:nvPicPr>
          <p:cNvPr id="6146" name="Picture 2" descr="C:\Users\Sotiris\Desktop\download.jpg"/>
          <p:cNvPicPr>
            <a:picLocks noChangeAspect="1" noChangeArrowheads="1"/>
          </p:cNvPicPr>
          <p:nvPr/>
        </p:nvPicPr>
        <p:blipFill>
          <a:blip r:embed="rId2"/>
          <a:srcRect/>
          <a:stretch>
            <a:fillRect/>
          </a:stretch>
        </p:blipFill>
        <p:spPr bwMode="auto">
          <a:xfrm>
            <a:off x="500034" y="1643050"/>
            <a:ext cx="4357718" cy="4643470"/>
          </a:xfrm>
          <a:prstGeom prst="rect">
            <a:avLst/>
          </a:prstGeom>
          <a:noFill/>
        </p:spPr>
      </p:pic>
      <p:pic>
        <p:nvPicPr>
          <p:cNvPr id="6147" name="Picture 3" descr="C:\Users\Sotiris\Desktop\download.jpg"/>
          <p:cNvPicPr>
            <a:picLocks noChangeAspect="1" noChangeArrowheads="1"/>
          </p:cNvPicPr>
          <p:nvPr/>
        </p:nvPicPr>
        <p:blipFill>
          <a:blip r:embed="rId3"/>
          <a:srcRect/>
          <a:stretch>
            <a:fillRect/>
          </a:stretch>
        </p:blipFill>
        <p:spPr bwMode="auto">
          <a:xfrm>
            <a:off x="4857752" y="1643050"/>
            <a:ext cx="3786213" cy="4643469"/>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descr="C:\Users\Sotiris\Desktop\04fea698-d7bc-4405-a79b-2f4c7de367bd.jpg"/>
          <p:cNvPicPr>
            <a:picLocks noChangeAspect="1" noChangeArrowheads="1"/>
          </p:cNvPicPr>
          <p:nvPr/>
        </p:nvPicPr>
        <p:blipFill>
          <a:blip r:embed="rId2"/>
          <a:srcRect/>
          <a:stretch>
            <a:fillRect/>
          </a:stretch>
        </p:blipFill>
        <p:spPr bwMode="auto">
          <a:xfrm>
            <a:off x="500034" y="1571612"/>
            <a:ext cx="8215370" cy="471490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4" name="Picture 2" descr="C:\Users\Sotiris\Desktop\JAPAN.jfif"/>
          <p:cNvPicPr>
            <a:picLocks noChangeAspect="1" noChangeArrowheads="1"/>
          </p:cNvPicPr>
          <p:nvPr/>
        </p:nvPicPr>
        <p:blipFill>
          <a:blip r:embed="rId2"/>
          <a:srcRect/>
          <a:stretch>
            <a:fillRect/>
          </a:stretch>
        </p:blipFill>
        <p:spPr bwMode="auto">
          <a:xfrm>
            <a:off x="428596" y="1643050"/>
            <a:ext cx="8215370" cy="464347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p:spPr>
        <p:txBody>
          <a:bodyPr>
            <a:noAutofit/>
          </a:bodyPr>
          <a:lstStyle/>
          <a:p>
            <a:r>
              <a:rPr lang="en-GB" sz="3200" dirty="0" smtClean="0">
                <a:latin typeface="Garamond" pitchFamily="18" charset="0"/>
              </a:rPr>
              <a:t>O </a:t>
            </a:r>
            <a:r>
              <a:rPr lang="el-GR" sz="3200" dirty="0" smtClean="0">
                <a:latin typeface="Garamond" pitchFamily="18" charset="0"/>
              </a:rPr>
              <a:t>ΛΟΓΟΣ ΤΗΣ ΑΡΝΗΣΗΣ ΚΑΙ ΤΗΣ ΣΧΕΤΙΚΟΠΟΙΗΣΗΣ (νομικός και πολιτικός)</a:t>
            </a:r>
            <a:endParaRPr lang="en-GB" sz="3200" dirty="0">
              <a:latin typeface="Garamond" pitchFamily="18" charset="0"/>
            </a:endParaRPr>
          </a:p>
        </p:txBody>
      </p:sp>
      <p:sp>
        <p:nvSpPr>
          <p:cNvPr id="3" name="Content Placeholder 2"/>
          <p:cNvSpPr>
            <a:spLocks noGrp="1"/>
          </p:cNvSpPr>
          <p:nvPr>
            <p:ph idx="1"/>
          </p:nvPr>
        </p:nvSpPr>
        <p:spPr/>
        <p:txBody>
          <a:bodyPr/>
          <a:lstStyle/>
          <a:p>
            <a:pPr algn="just"/>
            <a:r>
              <a:rPr lang="el-GR" dirty="0" smtClean="0">
                <a:latin typeface="Garamond" panose="02020404030301010803" pitchFamily="18" charset="0"/>
              </a:rPr>
              <a:t>Άρνηση αριθμού θυμάτων – </a:t>
            </a:r>
            <a:r>
              <a:rPr lang="el-GR" dirty="0" err="1" smtClean="0">
                <a:latin typeface="Garamond" panose="02020404030301010803" pitchFamily="18" charset="0"/>
              </a:rPr>
              <a:t>Σχετικοποίηση</a:t>
            </a:r>
            <a:r>
              <a:rPr lang="el-GR" dirty="0" smtClean="0">
                <a:latin typeface="Garamond" panose="02020404030301010803" pitchFamily="18" charset="0"/>
              </a:rPr>
              <a:t> ποσοτική</a:t>
            </a:r>
          </a:p>
          <a:p>
            <a:pPr algn="just"/>
            <a:r>
              <a:rPr lang="el-GR" dirty="0" smtClean="0">
                <a:latin typeface="Garamond" panose="02020404030301010803" pitchFamily="18" charset="0"/>
              </a:rPr>
              <a:t>Αυτοάμυνα</a:t>
            </a:r>
          </a:p>
          <a:p>
            <a:pPr algn="just"/>
            <a:r>
              <a:rPr lang="el-GR" dirty="0" smtClean="0">
                <a:latin typeface="Garamond" panose="02020404030301010803" pitchFamily="18" charset="0"/>
              </a:rPr>
              <a:t>Κρατικές ασυλίες και «εκτελούσα εντολές»</a:t>
            </a:r>
          </a:p>
          <a:p>
            <a:pPr algn="just"/>
            <a:r>
              <a:rPr lang="el-GR" dirty="0" smtClean="0">
                <a:latin typeface="Garamond" panose="02020404030301010803" pitchFamily="18" charset="0"/>
              </a:rPr>
              <a:t>Δεν υπήρχε κεντρική καθοδήγηση (ο ρόλος των παραστρατιωτικών)</a:t>
            </a:r>
          </a:p>
          <a:p>
            <a:pPr algn="just"/>
            <a:r>
              <a:rPr lang="el-GR" dirty="0" smtClean="0">
                <a:latin typeface="Garamond" panose="02020404030301010803" pitchFamily="18" charset="0"/>
              </a:rPr>
              <a:t>Δεν υπήρχε τέτοιος σκοπός</a:t>
            </a:r>
          </a:p>
          <a:p>
            <a:pPr algn="just"/>
            <a:r>
              <a:rPr lang="el-GR" dirty="0" smtClean="0">
                <a:latin typeface="Garamond" panose="02020404030301010803" pitchFamily="18" charset="0"/>
              </a:rPr>
              <a:t>Εμείς είμαστε τα πραγματικά θύματα</a:t>
            </a:r>
          </a:p>
          <a:p>
            <a:pPr algn="just"/>
            <a:r>
              <a:rPr lang="el-GR" dirty="0" smtClean="0">
                <a:latin typeface="Garamond" panose="02020404030301010803" pitchFamily="18" charset="0"/>
              </a:rPr>
              <a:t>Ενοχοποίηση του θύματος (</a:t>
            </a:r>
            <a:r>
              <a:rPr lang="en-US" dirty="0" smtClean="0">
                <a:latin typeface="Garamond" panose="02020404030301010803" pitchFamily="18" charset="0"/>
              </a:rPr>
              <a:t>blaming the victim)</a:t>
            </a:r>
            <a:endParaRPr lang="en-GB" dirty="0">
              <a:latin typeface="Garamond" panose="02020404030301010803" pitchFamily="18" charset="0"/>
            </a:endParaRPr>
          </a:p>
        </p:txBody>
      </p:sp>
    </p:spTree>
    <p:extLst>
      <p:ext uri="{BB962C8B-B14F-4D97-AF65-F5344CB8AC3E}">
        <p14:creationId xmlns:p14="http://schemas.microsoft.com/office/powerpoint/2010/main" xmlns="" val="3807000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smtClean="0">
                <a:latin typeface="Garamond" pitchFamily="18" charset="0"/>
              </a:rPr>
              <a:t>ΣΥΜΒΑΣΗ 1948 ΟΗΕ ΓΙΑ ΤΗΝ ΑΝΤΙΜΕΤΩΠΙΣΗ ΤΗΣ ΓΕΝΟΚΤΟΝΙΑΣ</a:t>
            </a:r>
            <a:endParaRPr lang="el-GR" sz="3200" dirty="0">
              <a:latin typeface="Garamond" pitchFamily="18" charset="0"/>
            </a:endParaRPr>
          </a:p>
        </p:txBody>
      </p:sp>
      <p:sp>
        <p:nvSpPr>
          <p:cNvPr id="3" name="Content Placeholder 2"/>
          <p:cNvSpPr>
            <a:spLocks noGrp="1"/>
          </p:cNvSpPr>
          <p:nvPr>
            <p:ph idx="1"/>
          </p:nvPr>
        </p:nvSpPr>
        <p:spPr/>
        <p:txBody>
          <a:bodyPr>
            <a:normAutofit fontScale="77500" lnSpcReduction="20000"/>
          </a:bodyPr>
          <a:lstStyle/>
          <a:p>
            <a:pPr marL="137160" indent="0" algn="ctr">
              <a:buNone/>
            </a:pPr>
            <a:r>
              <a:rPr lang="el-GR" dirty="0" smtClean="0">
                <a:latin typeface="Garamond" panose="02020404030301010803" pitchFamily="18" charset="0"/>
              </a:rPr>
              <a:t>ΑΡΘΡΟ 2</a:t>
            </a:r>
            <a:br>
              <a:rPr lang="el-GR" dirty="0" smtClean="0">
                <a:latin typeface="Garamond" panose="02020404030301010803" pitchFamily="18" charset="0"/>
              </a:rPr>
            </a:br>
            <a:endParaRPr lang="el-GR" dirty="0" smtClean="0">
              <a:latin typeface="Garamond" panose="02020404030301010803" pitchFamily="18" charset="0"/>
            </a:endParaRPr>
          </a:p>
          <a:p>
            <a:pPr marL="137160" indent="0" algn="just">
              <a:buNone/>
            </a:pPr>
            <a:r>
              <a:rPr lang="el-GR" dirty="0" smtClean="0">
                <a:latin typeface="Garamond" panose="02020404030301010803" pitchFamily="18" charset="0"/>
              </a:rPr>
              <a:t>Στην παρούσα σύμβαση, ως γενοκτονία θα νοείται </a:t>
            </a:r>
            <a:r>
              <a:rPr lang="el-GR" b="1" dirty="0" smtClean="0">
                <a:latin typeface="Garamond" panose="02020404030301010803" pitchFamily="18" charset="0"/>
              </a:rPr>
              <a:t>οποιαδήποτε </a:t>
            </a:r>
            <a:r>
              <a:rPr lang="el-GR" dirty="0" smtClean="0">
                <a:latin typeface="Garamond" panose="02020404030301010803" pitchFamily="18" charset="0"/>
              </a:rPr>
              <a:t>από τις κάτωθι πράξεις, εφόσον ενεργείται με </a:t>
            </a:r>
            <a:r>
              <a:rPr lang="el-GR" b="1" dirty="0" smtClean="0">
                <a:latin typeface="Garamond" panose="02020404030301010803" pitchFamily="18" charset="0"/>
              </a:rPr>
              <a:t>πρόθεση (άμεσος μόνο; και ενδεχόμενος; βαρειά αμέλεια;)</a:t>
            </a:r>
            <a:r>
              <a:rPr lang="el-GR" dirty="0" smtClean="0">
                <a:latin typeface="Garamond" panose="02020404030301010803" pitchFamily="18" charset="0"/>
              </a:rPr>
              <a:t> καταστροφής ή εξόντωσης, </a:t>
            </a:r>
            <a:r>
              <a:rPr lang="el-GR" b="1" dirty="0" smtClean="0">
                <a:latin typeface="Garamond" panose="02020404030301010803" pitchFamily="18" charset="0"/>
              </a:rPr>
              <a:t>μερικώς ή ολικώς</a:t>
            </a:r>
            <a:r>
              <a:rPr lang="el-GR" dirty="0" smtClean="0">
                <a:latin typeface="Garamond" panose="02020404030301010803" pitchFamily="18" charset="0"/>
              </a:rPr>
              <a:t>, μιας </a:t>
            </a:r>
            <a:r>
              <a:rPr lang="el-GR" b="1" dirty="0" smtClean="0">
                <a:latin typeface="Garamond" panose="02020404030301010803" pitchFamily="18" charset="0"/>
              </a:rPr>
              <a:t>εθνικής, εθνοτικής, φυλετικής ή θρησκευτικής ομάδας</a:t>
            </a:r>
            <a:r>
              <a:rPr lang="el-GR" dirty="0" smtClean="0">
                <a:latin typeface="Garamond" panose="02020404030301010803" pitchFamily="18" charset="0"/>
              </a:rPr>
              <a:t>, νοουμένης ως τέτοιας</a:t>
            </a:r>
            <a:r>
              <a:rPr lang="en-US" dirty="0" smtClean="0">
                <a:latin typeface="Garamond" panose="02020404030301010803" pitchFamily="18" charset="0"/>
              </a:rPr>
              <a:t>:</a:t>
            </a:r>
            <a:endParaRPr lang="en-US" dirty="0">
              <a:latin typeface="Garamond" panose="02020404030301010803" pitchFamily="18" charset="0"/>
            </a:endParaRPr>
          </a:p>
          <a:p>
            <a:r>
              <a:rPr lang="el-GR" dirty="0" smtClean="0">
                <a:latin typeface="Garamond" panose="02020404030301010803" pitchFamily="18" charset="0"/>
              </a:rPr>
              <a:t>Η θανάτωση </a:t>
            </a:r>
            <a:r>
              <a:rPr lang="el-GR" b="1" dirty="0" smtClean="0">
                <a:latin typeface="Garamond" panose="02020404030301010803" pitchFamily="18" charset="0"/>
              </a:rPr>
              <a:t>μελών</a:t>
            </a:r>
            <a:r>
              <a:rPr lang="el-GR" dirty="0" smtClean="0">
                <a:latin typeface="Garamond" panose="02020404030301010803" pitchFamily="18" charset="0"/>
              </a:rPr>
              <a:t> της ομάδας</a:t>
            </a:r>
            <a:endParaRPr lang="en-US" dirty="0">
              <a:latin typeface="Garamond" panose="02020404030301010803" pitchFamily="18" charset="0"/>
            </a:endParaRPr>
          </a:p>
          <a:p>
            <a:r>
              <a:rPr lang="el-GR" dirty="0" smtClean="0">
                <a:latin typeface="Garamond" panose="02020404030301010803" pitchFamily="18" charset="0"/>
              </a:rPr>
              <a:t>Η πρόκληση </a:t>
            </a:r>
            <a:r>
              <a:rPr lang="el-GR" b="1" dirty="0" smtClean="0">
                <a:latin typeface="Garamond" panose="02020404030301010803" pitchFamily="18" charset="0"/>
              </a:rPr>
              <a:t>σοβαρής σωματικής ή ψυχικής/νοητικής βλάβης </a:t>
            </a:r>
            <a:r>
              <a:rPr lang="el-GR" dirty="0" smtClean="0">
                <a:latin typeface="Garamond" panose="02020404030301010803" pitchFamily="18" charset="0"/>
              </a:rPr>
              <a:t>σε μέλη της ομάδας</a:t>
            </a:r>
            <a:endParaRPr lang="en-US" dirty="0">
              <a:latin typeface="Garamond" panose="02020404030301010803" pitchFamily="18" charset="0"/>
            </a:endParaRPr>
          </a:p>
          <a:p>
            <a:r>
              <a:rPr lang="el-GR" dirty="0" smtClean="0">
                <a:latin typeface="Garamond" panose="02020404030301010803" pitchFamily="18" charset="0"/>
              </a:rPr>
              <a:t>Η εσκεμμένη χειροτέρευση των συνθηκών ζωής της ομάδας, </a:t>
            </a:r>
            <a:r>
              <a:rPr lang="el-GR" b="1" dirty="0" smtClean="0">
                <a:latin typeface="Garamond" panose="02020404030301010803" pitchFamily="18" charset="0"/>
              </a:rPr>
              <a:t>που οδηγεί</a:t>
            </a:r>
            <a:r>
              <a:rPr lang="el-GR" dirty="0" smtClean="0">
                <a:latin typeface="Garamond" panose="02020404030301010803" pitchFamily="18" charset="0"/>
              </a:rPr>
              <a:t> στη μερική ή ολική φυσική εξόντωσή της </a:t>
            </a:r>
          </a:p>
          <a:p>
            <a:r>
              <a:rPr lang="el-GR" dirty="0" smtClean="0">
                <a:latin typeface="Garamond" panose="02020404030301010803" pitchFamily="18" charset="0"/>
              </a:rPr>
              <a:t>Η επιβολή μέτρων που οδηγούν στην παρεμπόδιση των γεννήσεων στο εσωτερικό της ομάδας</a:t>
            </a:r>
            <a:endParaRPr lang="en-US" dirty="0">
              <a:latin typeface="Garamond" panose="02020404030301010803" pitchFamily="18" charset="0"/>
            </a:endParaRPr>
          </a:p>
          <a:p>
            <a:r>
              <a:rPr lang="el-GR" b="1" dirty="0" smtClean="0">
                <a:latin typeface="Garamond" panose="02020404030301010803" pitchFamily="18" charset="0"/>
              </a:rPr>
              <a:t>Η εξαναγκαστική μεταφορά παιδιών της ομάδας σε άλλη ομάδα</a:t>
            </a:r>
            <a:r>
              <a:rPr lang="en-US" b="1" dirty="0" smtClean="0">
                <a:latin typeface="Garamond" panose="02020404030301010803" pitchFamily="18" charset="0"/>
              </a:rPr>
              <a:t>.</a:t>
            </a:r>
            <a:endParaRPr lang="en-US" b="1" dirty="0">
              <a:latin typeface="Garamond" panose="02020404030301010803" pitchFamily="18" charset="0"/>
            </a:endParaRPr>
          </a:p>
          <a:p>
            <a:endParaRPr lang="el-GR" dirty="0">
              <a:latin typeface="Garamond" panose="02020404030301010803" pitchFamily="18" charset="0"/>
            </a:endParaRPr>
          </a:p>
        </p:txBody>
      </p:sp>
    </p:spTree>
    <p:extLst>
      <p:ext uri="{BB962C8B-B14F-4D97-AF65-F5344CB8AC3E}">
        <p14:creationId xmlns:p14="http://schemas.microsoft.com/office/powerpoint/2010/main" xmlns="" val="2747740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C:\Users\Sotiris\Desktop\581800650_10164257799881757_8665666839808720422_n.jpg"/>
          <p:cNvPicPr>
            <a:picLocks noChangeAspect="1" noChangeArrowheads="1"/>
          </p:cNvPicPr>
          <p:nvPr/>
        </p:nvPicPr>
        <p:blipFill>
          <a:blip r:embed="rId2"/>
          <a:srcRect/>
          <a:stretch>
            <a:fillRect/>
          </a:stretch>
        </p:blipFill>
        <p:spPr bwMode="auto">
          <a:xfrm>
            <a:off x="500034" y="214290"/>
            <a:ext cx="8143932" cy="614366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6" name="Picture 2" descr="C:\Users\Sotiris\Desktop\465239845_122130209456389781_3378068599588082183_n.jpg"/>
          <p:cNvPicPr>
            <a:picLocks noChangeAspect="1" noChangeArrowheads="1"/>
          </p:cNvPicPr>
          <p:nvPr/>
        </p:nvPicPr>
        <p:blipFill>
          <a:blip r:embed="rId2"/>
          <a:srcRect/>
          <a:stretch>
            <a:fillRect/>
          </a:stretch>
        </p:blipFill>
        <p:spPr bwMode="auto">
          <a:xfrm>
            <a:off x="500034" y="285728"/>
            <a:ext cx="8143932" cy="599230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l-GR" dirty="0" smtClean="0">
                <a:latin typeface="Garamond" pitchFamily="18" charset="0"/>
              </a:rPr>
              <a:t>ΙΣΤΟΡΙΑ ΤΩΝ ΟΡΩΝ</a:t>
            </a:r>
            <a:endParaRPr lang="el-GR" dirty="0">
              <a:latin typeface="Garamond" pitchFamily="18" charset="0"/>
            </a:endParaRPr>
          </a:p>
        </p:txBody>
      </p:sp>
      <p:sp>
        <p:nvSpPr>
          <p:cNvPr id="3" name="Content Placeholder 2"/>
          <p:cNvSpPr>
            <a:spLocks noGrp="1"/>
          </p:cNvSpPr>
          <p:nvPr>
            <p:ph idx="1"/>
          </p:nvPr>
        </p:nvSpPr>
        <p:spPr>
          <a:xfrm>
            <a:off x="457200" y="1219200"/>
            <a:ext cx="8229600" cy="5090160"/>
          </a:xfrm>
        </p:spPr>
        <p:txBody>
          <a:bodyPr>
            <a:normAutofit fontScale="85000" lnSpcReduction="10000"/>
          </a:bodyPr>
          <a:lstStyle/>
          <a:p>
            <a:r>
              <a:rPr lang="el-GR" b="1" dirty="0" smtClean="0"/>
              <a:t>Ενοχοποίηση του θύματος - </a:t>
            </a:r>
            <a:r>
              <a:rPr lang="en-US" b="1" dirty="0" smtClean="0"/>
              <a:t>Blaming the victim</a:t>
            </a:r>
            <a:r>
              <a:rPr lang="el-GR" b="1" dirty="0" smtClean="0"/>
              <a:t> </a:t>
            </a:r>
            <a:r>
              <a:rPr lang="el-GR" dirty="0" smtClean="0"/>
              <a:t>(1971 – </a:t>
            </a:r>
            <a:r>
              <a:rPr lang="en-US" dirty="0" smtClean="0"/>
              <a:t>William Ryan)</a:t>
            </a:r>
          </a:p>
          <a:p>
            <a:r>
              <a:rPr lang="el-GR" b="1" dirty="0" smtClean="0"/>
              <a:t>Λόγος του Μίσους - </a:t>
            </a:r>
            <a:r>
              <a:rPr lang="en-US" b="1" dirty="0" smtClean="0"/>
              <a:t>Hate speech</a:t>
            </a:r>
            <a:r>
              <a:rPr lang="el-GR" b="1" dirty="0" smtClean="0"/>
              <a:t> </a:t>
            </a:r>
            <a:r>
              <a:rPr lang="el-GR" dirty="0" smtClean="0"/>
              <a:t>(δεκαετία ‘80 – ΗΠΑ): </a:t>
            </a:r>
            <a:endParaRPr lang="en-US" dirty="0" smtClean="0"/>
          </a:p>
          <a:p>
            <a:pPr marL="137160" indent="0" algn="just">
              <a:buNone/>
            </a:pPr>
            <a:r>
              <a:rPr lang="el-GR" dirty="0" smtClean="0"/>
              <a:t>«Κάθε επίκληση εθνικού, φυλετικού ή θρησκευτικού μίσους, που αποτελεί υποκίνηση </a:t>
            </a:r>
            <a:r>
              <a:rPr lang="el-GR" b="1" dirty="0" smtClean="0"/>
              <a:t>διακρίσεων</a:t>
            </a:r>
            <a:r>
              <a:rPr lang="el-GR" dirty="0" smtClean="0"/>
              <a:t>, εχθρότητας ή βίας απαγορεύεται από το νόμο» (άρθρο 20, παράγραφος 2 του Διεθνούς Συμφώνου για τα Ατομικά και Πολιτικά Δικαιώματα) </a:t>
            </a:r>
          </a:p>
          <a:p>
            <a:pPr algn="just"/>
            <a:r>
              <a:rPr lang="el-GR" dirty="0" smtClean="0"/>
              <a:t>Σύσταση (97)20 της Επιτροπής Υπουργών του Συμβουλίου της Ευρώπης </a:t>
            </a:r>
            <a:r>
              <a:rPr lang="en-US" dirty="0" smtClean="0"/>
              <a:t>30 </a:t>
            </a:r>
            <a:r>
              <a:rPr lang="en-US" dirty="0"/>
              <a:t>October 1997 </a:t>
            </a:r>
            <a:r>
              <a:rPr lang="en-US" dirty="0" smtClean="0"/>
              <a:t>: </a:t>
            </a:r>
            <a:endParaRPr lang="en-US" dirty="0"/>
          </a:p>
          <a:p>
            <a:pPr marL="137160" indent="0" algn="just">
              <a:buNone/>
            </a:pPr>
            <a:r>
              <a:rPr lang="el-GR" dirty="0" smtClean="0"/>
              <a:t>Ο λόγος του μίσους περιλαμβάνει όλες τις μορφές έκφρασης που υποκινούν φυλετικό μίσος, ξενοφοβία, αντισημιτισμό και κάθε είδους δυσανεξία και υπονομεύει τη δημοκρατική ασφάλεια, την πολιτιστική συνοχή και τον πλουραλισμό</a:t>
            </a:r>
            <a:endParaRPr lang="en-US" dirty="0"/>
          </a:p>
          <a:p>
            <a:pPr marL="137160" indent="0" algn="just">
              <a:buNone/>
            </a:pPr>
            <a:endParaRPr lang="el-GR" dirty="0" smtClean="0"/>
          </a:p>
          <a:p>
            <a:pPr marL="137160" indent="0" algn="just">
              <a:buNone/>
            </a:pPr>
            <a:endParaRPr lang="el-GR" dirty="0" smtClean="0"/>
          </a:p>
          <a:p>
            <a:pPr marL="137160" indent="0" algn="just">
              <a:buNone/>
            </a:pPr>
            <a:endParaRPr lang="el-GR" dirty="0"/>
          </a:p>
        </p:txBody>
      </p:sp>
    </p:spTree>
    <p:extLst>
      <p:ext uri="{BB962C8B-B14F-4D97-AF65-F5344CB8AC3E}">
        <p14:creationId xmlns:p14="http://schemas.microsoft.com/office/powerpoint/2010/main" xmlns="" val="34744748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latin typeface="Garamond" pitchFamily="18" charset="0"/>
              </a:rPr>
              <a:t>ΤΑ ΠΡΟΒΛΗΜΑΤΑ ΤΟΥ ΛΟΓΟΥ ΤΟΥ ΜΙΣΟΥΣ</a:t>
            </a:r>
            <a:endParaRPr lang="el-GR" sz="3600" dirty="0">
              <a:latin typeface="Garamond" pitchFamily="18" charset="0"/>
            </a:endParaRPr>
          </a:p>
        </p:txBody>
      </p:sp>
      <p:sp>
        <p:nvSpPr>
          <p:cNvPr id="3" name="Content Placeholder 2"/>
          <p:cNvSpPr>
            <a:spLocks noGrp="1"/>
          </p:cNvSpPr>
          <p:nvPr>
            <p:ph idx="1"/>
          </p:nvPr>
        </p:nvSpPr>
        <p:spPr>
          <a:xfrm>
            <a:off x="457200" y="1981200"/>
            <a:ext cx="8229600" cy="4495800"/>
          </a:xfrm>
        </p:spPr>
        <p:txBody>
          <a:bodyPr>
            <a:normAutofit/>
          </a:bodyPr>
          <a:lstStyle/>
          <a:p>
            <a:r>
              <a:rPr lang="el-GR" dirty="0" smtClean="0"/>
              <a:t>Η ελευθερία της έκφρασης (αξιολογικές κρίσεις και χαρακτηρισμοί)</a:t>
            </a:r>
          </a:p>
          <a:p>
            <a:pPr algn="just"/>
            <a:r>
              <a:rPr lang="el-GR" dirty="0" smtClean="0"/>
              <a:t>Εγγενές κακό ή πρέπει να συνδέεται με πράξεις βίας;</a:t>
            </a:r>
            <a:endParaRPr lang="en-US" dirty="0" smtClean="0"/>
          </a:p>
          <a:p>
            <a:pPr algn="just"/>
            <a:r>
              <a:rPr lang="el-GR" dirty="0" smtClean="0"/>
              <a:t>Μίσος μόνο; (συναισθηματικό στοιχείο – έμφαση σε λόγους μίσους – παράβλεψη του στοιχείου εκμετάλλευσης του μίσους)</a:t>
            </a:r>
            <a:endParaRPr lang="el-GR" dirty="0"/>
          </a:p>
          <a:p>
            <a:pPr algn="just">
              <a:buNone/>
            </a:pPr>
            <a:endParaRPr lang="el-GR" dirty="0" smtClean="0"/>
          </a:p>
        </p:txBody>
      </p:sp>
    </p:spTree>
    <p:extLst>
      <p:ext uri="{BB962C8B-B14F-4D97-AF65-F5344CB8AC3E}">
        <p14:creationId xmlns:p14="http://schemas.microsoft.com/office/powerpoint/2010/main" xmlns="" val="35640623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latin typeface="Garamond" pitchFamily="18" charset="0"/>
              </a:rPr>
              <a:t>Ελληνική νομοθεσία:</a:t>
            </a:r>
            <a:r>
              <a:rPr lang="en-US" dirty="0" smtClean="0">
                <a:latin typeface="Garamond" pitchFamily="18" charset="0"/>
              </a:rPr>
              <a:t> </a:t>
            </a:r>
            <a:r>
              <a:rPr lang="el-GR" dirty="0" smtClean="0">
                <a:latin typeface="Garamond" pitchFamily="18" charset="0"/>
              </a:rPr>
              <a:t>Το άρθρο 1 Ν. 927/1979 (αντιρατσιστικός νόμος), τιμωρεί το ρατσιστικό λόγο όχι όταν αυτός </a:t>
            </a:r>
            <a:r>
              <a:rPr lang="el-GR" b="1" dirty="0" smtClean="0">
                <a:latin typeface="Garamond" pitchFamily="18" charset="0"/>
              </a:rPr>
              <a:t>μπορεί</a:t>
            </a:r>
            <a:r>
              <a:rPr lang="el-GR" dirty="0" smtClean="0">
                <a:latin typeface="Garamond" pitchFamily="18" charset="0"/>
              </a:rPr>
              <a:t> να προκαλέσει μίσος, διακρίσεις ή βία, αλλά μόνον εφόσον </a:t>
            </a:r>
            <a:r>
              <a:rPr lang="el-GR" b="1" dirty="0" smtClean="0">
                <a:latin typeface="Garamond" pitchFamily="18" charset="0"/>
              </a:rPr>
              <a:t>θέτει ταυτόχρονα σε κίνδυνο με τρόπο απτ</a:t>
            </a:r>
            <a:r>
              <a:rPr lang="el-GR" dirty="0" smtClean="0">
                <a:latin typeface="Garamond" pitchFamily="18" charset="0"/>
              </a:rPr>
              <a:t>ό είτε τη δημόσια τάξη είτε τη ζωή, τη σωματική ακεραιότητα ή την ελευθερία των προσβαλλόμενων προσώπων.</a:t>
            </a:r>
          </a:p>
          <a:p>
            <a:pPr algn="just"/>
            <a:r>
              <a:rPr lang="el-GR" dirty="0" smtClean="0">
                <a:latin typeface="Garamond" pitchFamily="18" charset="0"/>
              </a:rPr>
              <a:t>Δημόσια υποκίνηση βίας με βάση τη φυλετική διάκριση (άρθρο 1 του νόμου 4285/2014): Όποιος με πρόθεση, δημόσια, προφορικά ή δια του τύπου, μέσω του διαδικτύου ή με οποιοδήποτε άλλο μέσο ή τρόπο, </a:t>
            </a:r>
            <a:r>
              <a:rPr lang="el-GR" b="1" dirty="0" smtClean="0">
                <a:latin typeface="Garamond" pitchFamily="18" charset="0"/>
              </a:rPr>
              <a:t>υποκινεί, προκαλεί, διεγείρει ή προτρέπει </a:t>
            </a:r>
            <a:r>
              <a:rPr lang="el-GR" dirty="0" smtClean="0">
                <a:latin typeface="Garamond" pitchFamily="18" charset="0"/>
              </a:rPr>
              <a:t>σε πράξεις ή ενέργειες που </a:t>
            </a:r>
            <a:r>
              <a:rPr lang="el-GR" b="1" dirty="0" smtClean="0">
                <a:latin typeface="Garamond" pitchFamily="18" charset="0"/>
              </a:rPr>
              <a:t>μπορούν</a:t>
            </a:r>
            <a:r>
              <a:rPr lang="el-GR" dirty="0" smtClean="0">
                <a:latin typeface="Garamond" pitchFamily="18" charset="0"/>
              </a:rPr>
              <a:t> να προκαλέσουν </a:t>
            </a:r>
            <a:r>
              <a:rPr lang="el-GR" b="1" dirty="0" smtClean="0">
                <a:latin typeface="Garamond" pitchFamily="18" charset="0"/>
              </a:rPr>
              <a:t>διακρίσεις, μίσος ή βία </a:t>
            </a:r>
            <a:r>
              <a:rPr lang="el-GR" dirty="0" smtClean="0">
                <a:latin typeface="Garamond" pitchFamily="18" charset="0"/>
              </a:rPr>
              <a:t>κατά προσώπου ή ομάδας προσώπων, που προσδιορίζονται με βάση τη φυλή, το χρώμα, τη θρησκεία, τις γενεαλογικές καταβολές, την εθνική ή </a:t>
            </a:r>
            <a:r>
              <a:rPr lang="el-GR" dirty="0" err="1" smtClean="0">
                <a:latin typeface="Garamond" pitchFamily="18" charset="0"/>
              </a:rPr>
              <a:t>εθνοτική</a:t>
            </a:r>
            <a:r>
              <a:rPr lang="el-GR" dirty="0" smtClean="0">
                <a:latin typeface="Garamond" pitchFamily="18" charset="0"/>
              </a:rPr>
              <a:t> καταγωγή, το σεξουαλικό προσανατολισμό, την ταυτότητα φύλου ή την αναπηρία, </a:t>
            </a:r>
            <a:r>
              <a:rPr lang="el-GR" b="1" dirty="0" smtClean="0">
                <a:latin typeface="Garamond" pitchFamily="18" charset="0"/>
              </a:rPr>
              <a:t>κατά τρόπο που εκθέτει σε κίνδυνο τη δημόσια τάξη ή ενέχει απειλή για τη ζωή, την ελευθερία ή τη σωματική ακεραιότητα </a:t>
            </a:r>
            <a:r>
              <a:rPr lang="el-GR" dirty="0" smtClean="0">
                <a:latin typeface="Garamond" pitchFamily="18" charset="0"/>
              </a:rPr>
              <a:t>των ως άνω προσώπων, τιμωρείται με φυλάκιση τριών (3) μηνών έως τριών (3) ετών και με χρηματική ποινή πέντε έως είκοσι χιλιάδων (5.000 - 20.000) ευρώ.</a:t>
            </a:r>
          </a:p>
          <a:p>
            <a:pPr algn="just"/>
            <a:r>
              <a:rPr lang="el-GR" dirty="0" smtClean="0">
                <a:latin typeface="Garamond" pitchFamily="18" charset="0"/>
              </a:rPr>
              <a:t>Τι λείπει; Ρήματα/ ομάδες/ προτεραιότητες</a:t>
            </a:r>
          </a:p>
          <a:p>
            <a:endParaRPr lang="el-G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C:\Users\Sotiris\Desktop\738ce7cbf98848819521c7a05a33f077.jpg"/>
          <p:cNvPicPr>
            <a:picLocks noChangeAspect="1" noChangeArrowheads="1"/>
          </p:cNvPicPr>
          <p:nvPr/>
        </p:nvPicPr>
        <p:blipFill>
          <a:blip r:embed="rId2"/>
          <a:srcRect/>
          <a:stretch>
            <a:fillRect/>
          </a:stretch>
        </p:blipFill>
        <p:spPr bwMode="auto">
          <a:xfrm>
            <a:off x="571472" y="1714488"/>
            <a:ext cx="8072494" cy="450059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lnSpcReduction="10000"/>
          </a:bodyPr>
          <a:lstStyle/>
          <a:p>
            <a:pPr algn="just"/>
            <a:r>
              <a:rPr lang="el-GR" sz="2600" dirty="0" smtClean="0">
                <a:latin typeface="Garamond" pitchFamily="18" charset="0"/>
              </a:rPr>
              <a:t>«ΤΑ ΑΠΟΒΡΑΣΜΑΤΑ ΤΗΣ ΚΟΙΝΩΝΙΑΣ ΕΧΟΥΝ ΣΗΚΩΣΕΙ ΤΑ ΚΕΦΑΛΙΑ ΤΟΥΣ! Ας είμαστε ειλικρινείς ΦΤΥΣΤΕ ΤΟΥΣ» (Δεκέμβριος 2015) (Αμβρόσιος Αιγιαλείας και Καλαβρύτων)</a:t>
            </a:r>
          </a:p>
          <a:p>
            <a:pPr algn="just"/>
            <a:r>
              <a:rPr lang="el-GR" sz="2600" dirty="0" smtClean="0">
                <a:latin typeface="Garamond" pitchFamily="18" charset="0"/>
              </a:rPr>
              <a:t>«Η ομοφυλοφιλία είναι "θανάσιμο αμάρτημα. Αυτό για την πίστη μας, αγιογραφικά, είναι θανάσιμο αμάρτημα. Είναι γραμμένο στην Αγία Γραφή, δεν χωράει κουβέντα». Ο Γρηγόρης </a:t>
            </a:r>
            <a:r>
              <a:rPr lang="el-GR" sz="2600" dirty="0" err="1" smtClean="0">
                <a:latin typeface="Garamond" pitchFamily="18" charset="0"/>
              </a:rPr>
              <a:t>Αρναούτογλου</a:t>
            </a:r>
            <a:r>
              <a:rPr lang="el-GR" sz="2600" dirty="0" smtClean="0">
                <a:latin typeface="Garamond" pitchFamily="18" charset="0"/>
              </a:rPr>
              <a:t> ρώτησε: «Δεν υπάρχουν ομοφυλόφιλοι στην Εκκλησία;» και ο Μητροπολίτης Άνθιμος απάντησε: «Αυτό είναι άλλο. Και κλέφτες υπάρχουν. Δεν είναι απόρριψη. Εσάς σας αρέσει ακόμη και να γίνεται γάμος μεταξύ αντρών και μεταξύ γυναικών;»</a:t>
            </a:r>
          </a:p>
          <a:p>
            <a:pPr algn="just"/>
            <a:endParaRPr lang="el-G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ΗΑΤΕ </a:t>
            </a:r>
            <a:r>
              <a:rPr lang="en-US" dirty="0" smtClean="0"/>
              <a:t>CRIMES</a:t>
            </a:r>
            <a:endParaRPr lang="el-GR" dirty="0"/>
          </a:p>
        </p:txBody>
      </p:sp>
      <p:sp>
        <p:nvSpPr>
          <p:cNvPr id="3" name="2 - Θέση περιεχομένου"/>
          <p:cNvSpPr>
            <a:spLocks noGrp="1"/>
          </p:cNvSpPr>
          <p:nvPr>
            <p:ph idx="1"/>
          </p:nvPr>
        </p:nvSpPr>
        <p:spPr/>
        <p:txBody>
          <a:bodyPr>
            <a:normAutofit fontScale="62500" lnSpcReduction="20000"/>
          </a:bodyPr>
          <a:lstStyle/>
          <a:p>
            <a:pPr algn="ctr"/>
            <a:r>
              <a:rPr lang="en-US" sz="2900" b="1" dirty="0" smtClean="0">
                <a:latin typeface="Garamond" pitchFamily="18" charset="0"/>
              </a:rPr>
              <a:t>Appendix to Recommendation CM(20XX)XX</a:t>
            </a:r>
          </a:p>
          <a:p>
            <a:pPr algn="just"/>
            <a:r>
              <a:rPr lang="en-US" sz="2900" dirty="0" smtClean="0">
                <a:latin typeface="Garamond" pitchFamily="18" charset="0"/>
              </a:rPr>
              <a:t>Principles and guidelines on a comprehensive approach to combating hate crime</a:t>
            </a:r>
          </a:p>
          <a:p>
            <a:pPr algn="just"/>
            <a:r>
              <a:rPr lang="en-US" sz="2900" dirty="0" smtClean="0">
                <a:latin typeface="Garamond" pitchFamily="18" charset="0"/>
              </a:rPr>
              <a:t>Scope, definition and approach</a:t>
            </a:r>
          </a:p>
          <a:p>
            <a:pPr algn="just">
              <a:buNone/>
            </a:pPr>
            <a:r>
              <a:rPr lang="en-US" sz="2900" dirty="0" smtClean="0">
                <a:latin typeface="Garamond" pitchFamily="18" charset="0"/>
              </a:rPr>
              <a:t>1. The aim of the following principles and guidelines is to assist member States and other</a:t>
            </a:r>
            <a:r>
              <a:rPr lang="el-GR" sz="2900" dirty="0" smtClean="0">
                <a:latin typeface="Garamond" pitchFamily="18" charset="0"/>
              </a:rPr>
              <a:t> </a:t>
            </a:r>
            <a:r>
              <a:rPr lang="en-US" sz="2900" dirty="0" smtClean="0">
                <a:latin typeface="Garamond" pitchFamily="18" charset="0"/>
              </a:rPr>
              <a:t>relevant stakeholders in developing and implementing measures aimed at combating</a:t>
            </a:r>
            <a:r>
              <a:rPr lang="el-GR" sz="2900" dirty="0" smtClean="0">
                <a:latin typeface="Garamond" pitchFamily="18" charset="0"/>
              </a:rPr>
              <a:t> </a:t>
            </a:r>
            <a:r>
              <a:rPr lang="en-US" sz="2900" dirty="0" smtClean="0">
                <a:latin typeface="Garamond" pitchFamily="18" charset="0"/>
              </a:rPr>
              <a:t>and preventing hate crime in a comprehensive manner within the framework of human</a:t>
            </a:r>
            <a:r>
              <a:rPr lang="el-GR" sz="2900" dirty="0" smtClean="0">
                <a:latin typeface="Garamond" pitchFamily="18" charset="0"/>
              </a:rPr>
              <a:t> </a:t>
            </a:r>
            <a:r>
              <a:rPr lang="en-US" sz="2900" dirty="0" smtClean="0">
                <a:latin typeface="Garamond" pitchFamily="18" charset="0"/>
              </a:rPr>
              <a:t>rights, democracy, and the rule of law, and to avoid fragmented approaches to</a:t>
            </a:r>
            <a:r>
              <a:rPr lang="el-GR" sz="2900" dirty="0" smtClean="0">
                <a:latin typeface="Garamond" pitchFamily="18" charset="0"/>
              </a:rPr>
              <a:t> </a:t>
            </a:r>
            <a:r>
              <a:rPr lang="en-US" sz="2900" dirty="0" smtClean="0">
                <a:latin typeface="Garamond" pitchFamily="18" charset="0"/>
              </a:rPr>
              <a:t>preventing and combating hate crime.</a:t>
            </a:r>
          </a:p>
          <a:p>
            <a:pPr algn="just">
              <a:buNone/>
            </a:pPr>
            <a:r>
              <a:rPr lang="en-US" sz="2900" dirty="0" smtClean="0">
                <a:latin typeface="Garamond" pitchFamily="18" charset="0"/>
              </a:rPr>
              <a:t>2. For the purposes of this Recommendation hate crime is understood as a criminal</a:t>
            </a:r>
          </a:p>
          <a:p>
            <a:pPr algn="just">
              <a:buNone/>
            </a:pPr>
            <a:r>
              <a:rPr lang="en-US" sz="2900" dirty="0" smtClean="0">
                <a:latin typeface="Garamond" pitchFamily="18" charset="0"/>
              </a:rPr>
              <a:t>offence committed with a hate element based on one or more actual or perceived</a:t>
            </a:r>
          </a:p>
          <a:p>
            <a:pPr algn="just">
              <a:buNone/>
            </a:pPr>
            <a:r>
              <a:rPr lang="en-US" sz="2900" dirty="0" smtClean="0">
                <a:latin typeface="Garamond" pitchFamily="18" charset="0"/>
              </a:rPr>
              <a:t>personal characteristics or statuses, where:</a:t>
            </a:r>
          </a:p>
          <a:p>
            <a:pPr algn="just">
              <a:buNone/>
            </a:pPr>
            <a:r>
              <a:rPr lang="en-US" sz="2900" dirty="0" smtClean="0">
                <a:latin typeface="Garamond" pitchFamily="18" charset="0"/>
              </a:rPr>
              <a:t>(1) “Hate” includes bias, prejudice, or contempt;</a:t>
            </a:r>
          </a:p>
          <a:p>
            <a:pPr algn="just">
              <a:buNone/>
            </a:pPr>
            <a:r>
              <a:rPr lang="en-US" sz="2900" dirty="0" smtClean="0">
                <a:latin typeface="Garamond" pitchFamily="18" charset="0"/>
              </a:rPr>
              <a:t>(2) “Personal characteristics or status” includes, but is not limited to</a:t>
            </a:r>
            <a:r>
              <a:rPr lang="el-GR" sz="2900" dirty="0" smtClean="0">
                <a:latin typeface="Garamond" pitchFamily="18" charset="0"/>
              </a:rPr>
              <a:t> </a:t>
            </a:r>
            <a:r>
              <a:rPr lang="en-US" sz="2900" b="1" dirty="0" smtClean="0">
                <a:latin typeface="Garamond" pitchFamily="18" charset="0"/>
              </a:rPr>
              <a:t>race, color, language</a:t>
            </a:r>
            <a:r>
              <a:rPr lang="el-GR" sz="2900" b="1" dirty="0" smtClean="0">
                <a:latin typeface="Garamond" pitchFamily="18" charset="0"/>
              </a:rPr>
              <a:t>, </a:t>
            </a:r>
            <a:r>
              <a:rPr lang="en-US" sz="2900" b="1" dirty="0" smtClean="0">
                <a:latin typeface="Garamond" pitchFamily="18" charset="0"/>
              </a:rPr>
              <a:t>religion, nationality, national or ethnic origin, age,</a:t>
            </a:r>
            <a:r>
              <a:rPr lang="el-GR" sz="2900" b="1" dirty="0" smtClean="0">
                <a:latin typeface="Garamond" pitchFamily="18" charset="0"/>
              </a:rPr>
              <a:t> </a:t>
            </a:r>
            <a:r>
              <a:rPr lang="en-US" sz="2900" b="1" dirty="0" smtClean="0">
                <a:latin typeface="Garamond" pitchFamily="18" charset="0"/>
              </a:rPr>
              <a:t>disability, sex, gender, sexual orientation, gender identity and expression, and</a:t>
            </a:r>
            <a:r>
              <a:rPr lang="el-GR" sz="2900" b="1" dirty="0" smtClean="0">
                <a:latin typeface="Garamond" pitchFamily="18" charset="0"/>
              </a:rPr>
              <a:t> </a:t>
            </a:r>
            <a:r>
              <a:rPr lang="en-US" sz="2900" b="1" dirty="0" smtClean="0">
                <a:latin typeface="Garamond" pitchFamily="18" charset="0"/>
              </a:rPr>
              <a:t>sex characteristics</a:t>
            </a:r>
            <a:r>
              <a:rPr lang="en-US" sz="2900" dirty="0" smtClean="0">
                <a:latin typeface="Garamond" pitchFamily="18" charset="0"/>
              </a:rPr>
              <a:t>.</a:t>
            </a:r>
          </a:p>
          <a:p>
            <a:endParaRPr lang="en-US" dirty="0" smtClean="0"/>
          </a:p>
          <a:p>
            <a:endParaRPr lang="el-G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55000" lnSpcReduction="20000"/>
          </a:bodyPr>
          <a:lstStyle/>
          <a:p>
            <a:pPr algn="just"/>
            <a:r>
              <a:rPr lang="en-US" dirty="0" smtClean="0">
                <a:latin typeface="Garamond" pitchFamily="18" charset="0"/>
              </a:rPr>
              <a:t>3. Member States should ensure that, in addressing hate crime at a legislative, policy or</a:t>
            </a:r>
            <a:r>
              <a:rPr lang="el-GR" dirty="0" smtClean="0">
                <a:latin typeface="Garamond" pitchFamily="18" charset="0"/>
              </a:rPr>
              <a:t> </a:t>
            </a:r>
            <a:r>
              <a:rPr lang="en-US" dirty="0" smtClean="0">
                <a:latin typeface="Garamond" pitchFamily="18" charset="0"/>
              </a:rPr>
              <a:t>operational level, they take into account that hate crime can be linked to several</a:t>
            </a:r>
            <a:r>
              <a:rPr lang="el-GR" dirty="0" smtClean="0">
                <a:latin typeface="Garamond" pitchFamily="18" charset="0"/>
              </a:rPr>
              <a:t> </a:t>
            </a:r>
            <a:r>
              <a:rPr lang="en-US" dirty="0" smtClean="0">
                <a:latin typeface="Garamond" pitchFamily="18" charset="0"/>
              </a:rPr>
              <a:t>intersecting personal characteristics or statuses and that such manifestations of hate</a:t>
            </a:r>
            <a:r>
              <a:rPr lang="el-GR" dirty="0" smtClean="0">
                <a:latin typeface="Garamond" pitchFamily="18" charset="0"/>
              </a:rPr>
              <a:t> </a:t>
            </a:r>
            <a:r>
              <a:rPr lang="en-US" dirty="0" smtClean="0">
                <a:latin typeface="Garamond" pitchFamily="18" charset="0"/>
              </a:rPr>
              <a:t>crime often lead to an amplified impact on victims.</a:t>
            </a:r>
          </a:p>
          <a:p>
            <a:pPr algn="just"/>
            <a:r>
              <a:rPr lang="en-US" dirty="0" smtClean="0">
                <a:latin typeface="Garamond" pitchFamily="18" charset="0"/>
              </a:rPr>
              <a:t>4. When developing and implementing policies, legislation, strategies or action plans</a:t>
            </a:r>
            <a:r>
              <a:rPr lang="el-GR" dirty="0" smtClean="0">
                <a:latin typeface="Garamond" pitchFamily="18" charset="0"/>
              </a:rPr>
              <a:t> </a:t>
            </a:r>
            <a:r>
              <a:rPr lang="en-US" dirty="0" smtClean="0">
                <a:latin typeface="Garamond" pitchFamily="18" charset="0"/>
              </a:rPr>
              <a:t>against hate crime, member States should pay due attention to the importance of:</a:t>
            </a:r>
          </a:p>
          <a:p>
            <a:pPr algn="just"/>
            <a:r>
              <a:rPr lang="en-US" dirty="0" smtClean="0">
                <a:latin typeface="Garamond" pitchFamily="18" charset="0"/>
              </a:rPr>
              <a:t>a. being aware of the harms of hate crime on victims, the community or group to</a:t>
            </a:r>
            <a:r>
              <a:rPr lang="el-GR" dirty="0" smtClean="0">
                <a:latin typeface="Garamond" pitchFamily="18" charset="0"/>
              </a:rPr>
              <a:t> </a:t>
            </a:r>
            <a:r>
              <a:rPr lang="en-US" dirty="0" smtClean="0">
                <a:latin typeface="Garamond" pitchFamily="18" charset="0"/>
              </a:rPr>
              <a:t>which the victim belongs or is perceived to belong or to represent, other</a:t>
            </a:r>
            <a:r>
              <a:rPr lang="el-GR" dirty="0" smtClean="0">
                <a:latin typeface="Garamond" pitchFamily="18" charset="0"/>
              </a:rPr>
              <a:t> </a:t>
            </a:r>
            <a:r>
              <a:rPr lang="en-US" dirty="0" smtClean="0">
                <a:latin typeface="Garamond" pitchFamily="18" charset="0"/>
              </a:rPr>
              <a:t>persons sharing the victim’s personal characteristics or status, and those who</a:t>
            </a:r>
            <a:r>
              <a:rPr lang="el-GR" dirty="0" smtClean="0">
                <a:latin typeface="Garamond" pitchFamily="18" charset="0"/>
              </a:rPr>
              <a:t> </a:t>
            </a:r>
            <a:r>
              <a:rPr lang="en-US" dirty="0" smtClean="0">
                <a:latin typeface="Garamond" pitchFamily="18" charset="0"/>
              </a:rPr>
              <a:t>are affiliated with or support the victim(s);</a:t>
            </a:r>
          </a:p>
          <a:p>
            <a:pPr algn="just"/>
            <a:r>
              <a:rPr lang="en-US" dirty="0" smtClean="0">
                <a:latin typeface="Garamond" pitchFamily="18" charset="0"/>
              </a:rPr>
              <a:t>b. </a:t>
            </a:r>
            <a:r>
              <a:rPr lang="en-US" dirty="0" err="1" smtClean="0">
                <a:latin typeface="Garamond" pitchFamily="18" charset="0"/>
              </a:rPr>
              <a:t>recognising</a:t>
            </a:r>
            <a:r>
              <a:rPr lang="en-US" dirty="0" smtClean="0">
                <a:latin typeface="Garamond" pitchFamily="18" charset="0"/>
              </a:rPr>
              <a:t> </a:t>
            </a:r>
            <a:r>
              <a:rPr lang="en-US" b="1" dirty="0" smtClean="0">
                <a:latin typeface="Garamond" pitchFamily="18" charset="0"/>
              </a:rPr>
              <a:t>the damage hate crime causes to pluralistic and democratic</a:t>
            </a:r>
            <a:r>
              <a:rPr lang="el-GR" b="1" dirty="0" smtClean="0">
                <a:latin typeface="Garamond" pitchFamily="18" charset="0"/>
              </a:rPr>
              <a:t> </a:t>
            </a:r>
            <a:r>
              <a:rPr lang="en-US" b="1" dirty="0" smtClean="0">
                <a:latin typeface="Garamond" pitchFamily="18" charset="0"/>
              </a:rPr>
              <a:t>societ</a:t>
            </a:r>
            <a:r>
              <a:rPr lang="en-US" dirty="0" smtClean="0">
                <a:latin typeface="Garamond" pitchFamily="18" charset="0"/>
              </a:rPr>
              <a:t>ies, which can lead t</a:t>
            </a:r>
            <a:r>
              <a:rPr lang="el-GR" dirty="0" smtClean="0">
                <a:latin typeface="Garamond" pitchFamily="18" charset="0"/>
              </a:rPr>
              <a:t>ο </a:t>
            </a:r>
            <a:r>
              <a:rPr lang="en-US" dirty="0" smtClean="0">
                <a:latin typeface="Garamond" pitchFamily="18" charset="0"/>
              </a:rPr>
              <a:t>an exacerbation of social divisions and intergroup</a:t>
            </a:r>
            <a:r>
              <a:rPr lang="el-GR" dirty="0" smtClean="0">
                <a:latin typeface="Garamond" pitchFamily="18" charset="0"/>
              </a:rPr>
              <a:t> </a:t>
            </a:r>
            <a:r>
              <a:rPr lang="en-US" dirty="0" smtClean="0">
                <a:latin typeface="Garamond" pitchFamily="18" charset="0"/>
              </a:rPr>
              <a:t>or interethnic tensions;</a:t>
            </a:r>
          </a:p>
          <a:p>
            <a:r>
              <a:rPr lang="en-US" dirty="0" smtClean="0">
                <a:latin typeface="Garamond" pitchFamily="18" charset="0"/>
              </a:rPr>
              <a:t>c. </a:t>
            </a:r>
            <a:r>
              <a:rPr lang="en-US" dirty="0" err="1" smtClean="0">
                <a:latin typeface="Garamond" pitchFamily="18" charset="0"/>
              </a:rPr>
              <a:t>recognising</a:t>
            </a:r>
            <a:r>
              <a:rPr lang="en-US" dirty="0" smtClean="0">
                <a:latin typeface="Garamond" pitchFamily="18" charset="0"/>
              </a:rPr>
              <a:t> that hate crime can be perpetrated both online and offline;</a:t>
            </a:r>
          </a:p>
          <a:p>
            <a:pPr algn="just"/>
            <a:r>
              <a:rPr lang="en-US" dirty="0" smtClean="0">
                <a:latin typeface="Garamond" pitchFamily="18" charset="0"/>
              </a:rPr>
              <a:t>d. having an </a:t>
            </a:r>
            <a:r>
              <a:rPr lang="en-US" b="1" dirty="0" smtClean="0">
                <a:latin typeface="Garamond" pitchFamily="18" charset="0"/>
              </a:rPr>
              <a:t>evidence-based, intersectional and multi-</a:t>
            </a:r>
            <a:r>
              <a:rPr lang="en-US" b="1" dirty="0" err="1" smtClean="0">
                <a:latin typeface="Garamond" pitchFamily="18" charset="0"/>
              </a:rPr>
              <a:t>sectoral</a:t>
            </a:r>
            <a:r>
              <a:rPr lang="en-US" b="1" dirty="0" smtClean="0">
                <a:latin typeface="Garamond" pitchFamily="18" charset="0"/>
              </a:rPr>
              <a:t> collaborative</a:t>
            </a:r>
            <a:r>
              <a:rPr lang="el-GR" b="1" dirty="0" smtClean="0">
                <a:latin typeface="Garamond" pitchFamily="18" charset="0"/>
              </a:rPr>
              <a:t> </a:t>
            </a:r>
            <a:r>
              <a:rPr lang="en-US" dirty="0" smtClean="0">
                <a:latin typeface="Garamond" pitchFamily="18" charset="0"/>
              </a:rPr>
              <a:t>approach to policy-making which </a:t>
            </a:r>
            <a:r>
              <a:rPr lang="en-US" dirty="0" err="1" smtClean="0">
                <a:latin typeface="Garamond" pitchFamily="18" charset="0"/>
              </a:rPr>
              <a:t>recognises</a:t>
            </a:r>
            <a:r>
              <a:rPr lang="en-US" dirty="0" smtClean="0">
                <a:latin typeface="Garamond" pitchFamily="18" charset="0"/>
              </a:rPr>
              <a:t> the importance of civil society in</a:t>
            </a:r>
            <a:r>
              <a:rPr lang="el-GR" dirty="0" smtClean="0">
                <a:latin typeface="Garamond" pitchFamily="18" charset="0"/>
              </a:rPr>
              <a:t> </a:t>
            </a:r>
            <a:r>
              <a:rPr lang="en-US" dirty="0" smtClean="0">
                <a:latin typeface="Garamond" pitchFamily="18" charset="0"/>
              </a:rPr>
              <a:t>this regard with particular emphasis on the need for such policies to be </a:t>
            </a:r>
            <a:r>
              <a:rPr lang="en-US" b="1" dirty="0" smtClean="0">
                <a:latin typeface="Garamond" pitchFamily="18" charset="0"/>
              </a:rPr>
              <a:t>trauma</a:t>
            </a:r>
            <a:r>
              <a:rPr lang="en-US" dirty="0" smtClean="0">
                <a:latin typeface="Garamond" pitchFamily="18" charset="0"/>
              </a:rPr>
              <a:t>-</a:t>
            </a:r>
            <a:r>
              <a:rPr lang="el-GR" dirty="0" smtClean="0">
                <a:latin typeface="Garamond" pitchFamily="18" charset="0"/>
              </a:rPr>
              <a:t> </a:t>
            </a:r>
            <a:r>
              <a:rPr lang="en-US" dirty="0" smtClean="0">
                <a:latin typeface="Garamond" pitchFamily="18" charset="0"/>
              </a:rPr>
              <a:t>informed, and based on the principle of universal access, with particular</a:t>
            </a:r>
            <a:r>
              <a:rPr lang="el-GR" dirty="0" smtClean="0">
                <a:latin typeface="Garamond" pitchFamily="18" charset="0"/>
              </a:rPr>
              <a:t> </a:t>
            </a:r>
            <a:r>
              <a:rPr lang="en-US" dirty="0" smtClean="0">
                <a:latin typeface="Garamond" pitchFamily="18" charset="0"/>
              </a:rPr>
              <a:t>reference to the need for an approach which is sensitive and responsive to</a:t>
            </a:r>
            <a:r>
              <a:rPr lang="el-GR" dirty="0" smtClean="0">
                <a:latin typeface="Garamond" pitchFamily="18" charset="0"/>
              </a:rPr>
              <a:t> </a:t>
            </a:r>
            <a:r>
              <a:rPr lang="en-US" dirty="0" smtClean="0">
                <a:latin typeface="Garamond" pitchFamily="18" charset="0"/>
              </a:rPr>
              <a:t>gender, disability, and other protected characteristics;</a:t>
            </a:r>
          </a:p>
          <a:p>
            <a:r>
              <a:rPr lang="en-US" dirty="0" smtClean="0">
                <a:latin typeface="Garamond" pitchFamily="18" charset="0"/>
              </a:rPr>
              <a:t>e. providing for an adequate criminal response to hate crime having regard to its</a:t>
            </a:r>
            <a:r>
              <a:rPr lang="el-GR" dirty="0" smtClean="0">
                <a:latin typeface="Garamond" pitchFamily="18" charset="0"/>
              </a:rPr>
              <a:t> </a:t>
            </a:r>
            <a:r>
              <a:rPr lang="en-US" dirty="0" smtClean="0">
                <a:latin typeface="Garamond" pitchFamily="18" charset="0"/>
              </a:rPr>
              <a:t>impact on individuals, groups and society at large;</a:t>
            </a:r>
            <a:endParaRPr lang="el-GR" dirty="0">
              <a:latin typeface="Garamond"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aramond" pitchFamily="18" charset="0"/>
              </a:rPr>
              <a:t>LTI</a:t>
            </a:r>
            <a:r>
              <a:rPr lang="en-US" dirty="0" smtClean="0"/>
              <a:t/>
            </a:r>
            <a:br>
              <a:rPr lang="en-US" dirty="0" smtClean="0"/>
            </a:br>
            <a:endParaRPr lang="el-GR" dirty="0"/>
          </a:p>
        </p:txBody>
      </p:sp>
      <p:sp>
        <p:nvSpPr>
          <p:cNvPr id="3" name="Content Placeholder 2"/>
          <p:cNvSpPr>
            <a:spLocks noGrp="1"/>
          </p:cNvSpPr>
          <p:nvPr>
            <p:ph idx="1"/>
          </p:nvPr>
        </p:nvSpPr>
        <p:spPr/>
        <p:txBody>
          <a:bodyPr>
            <a:normAutofit/>
          </a:bodyPr>
          <a:lstStyle/>
          <a:p>
            <a:r>
              <a:rPr lang="el-GR" sz="3200" dirty="0" smtClean="0">
                <a:latin typeface="Garamond" pitchFamily="18" charset="0"/>
              </a:rPr>
              <a:t>Ο λόγος, η εκφορά, η αλλαγή του νοήματος των λέξεων</a:t>
            </a:r>
            <a:endParaRPr lang="el-GR" sz="3200" dirty="0">
              <a:latin typeface="Garamon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85656" y="2895600"/>
            <a:ext cx="3396343"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66800" y="2895600"/>
            <a:ext cx="381000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02359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r>
              <a:rPr lang="el-GR" b="1" dirty="0" smtClean="0">
                <a:latin typeface="Garamond" panose="02020404030301010803" pitchFamily="18" charset="0"/>
              </a:rPr>
              <a:t>«σοβαρής σωματικής ή ψυχικής/νοητικής βλάβης»</a:t>
            </a:r>
          </a:p>
          <a:p>
            <a:pPr algn="just"/>
            <a:r>
              <a:rPr lang="el-GR" dirty="0" smtClean="0">
                <a:latin typeface="Garamond" panose="02020404030301010803" pitchFamily="18" charset="0"/>
              </a:rPr>
              <a:t>(δίκη του </a:t>
            </a:r>
            <a:r>
              <a:rPr lang="el-GR" dirty="0" err="1" smtClean="0">
                <a:latin typeface="Garamond" panose="02020404030301010803" pitchFamily="18" charset="0"/>
              </a:rPr>
              <a:t>Άιχμαν</a:t>
            </a:r>
            <a:r>
              <a:rPr lang="el-GR" dirty="0" smtClean="0">
                <a:latin typeface="Garamond" panose="02020404030301010803" pitchFamily="18" charset="0"/>
              </a:rPr>
              <a:t> – 1961): υποβάθμιση αξίας ανθρώπινης ζωής, απώλεια δικαιωμάτων ως ανθρώπων, απάνθρωπη αντιμετώπιση</a:t>
            </a:r>
          </a:p>
          <a:p>
            <a:pPr algn="just"/>
            <a:r>
              <a:rPr lang="el-GR" dirty="0" smtClean="0">
                <a:latin typeface="Garamond" panose="02020404030301010803" pitchFamily="18" charset="0"/>
              </a:rPr>
              <a:t>(ΔΠΔ Ρουάντα): Σωματικός και ψυχικός βασανισμός – απάνθρωπη μεταχείριση (διαφορά), βιασμοί και ακρωτηριασμοί </a:t>
            </a:r>
          </a:p>
          <a:p>
            <a:pPr algn="just"/>
            <a:r>
              <a:rPr lang="el-GR" dirty="0" smtClean="0">
                <a:latin typeface="Garamond" panose="02020404030301010803" pitchFamily="18" charset="0"/>
              </a:rPr>
              <a:t>«αν συνοδεύονται από την αντίστοιχη πρόθεση»</a:t>
            </a:r>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KLEMPERER</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dirty="0" smtClean="0">
                <a:latin typeface="Garamond" panose="02020404030301010803" pitchFamily="18" charset="0"/>
              </a:rPr>
              <a:t>Εκπαίδευση: Για τους ναζί, η ανάπτυξη του χαρακτήρα λαμβάνει χώρα λίγο – πολύ αυτόματα, όταν το φυσικό – σωματικό στοιχείο κυριαρχεί στην εκπαίδευση και συντρίβει τη νόηση.</a:t>
            </a:r>
          </a:p>
          <a:p>
            <a:pPr algn="just"/>
            <a:r>
              <a:rPr lang="el-GR" dirty="0" smtClean="0">
                <a:latin typeface="Garamond" panose="02020404030301010803" pitchFamily="18" charset="0"/>
              </a:rPr>
              <a:t>Γλώσσα: Η γλώσσα καθορίζει τα συναισθήματα και κυβερνά, συνειδητά ή ασυνείδητα, σε όλο το ανθρώπινο είναι. Η γλώσσα των Ναζί άλλαξε την αξία των λέξεων και τη συχνότητα της εμφάνισής τους: αυθόρμητος, γενναιότητα/ φανατισμός, οργανικός, φύση, κράτος</a:t>
            </a:r>
            <a:r>
              <a:rPr lang="en-US" dirty="0" smtClean="0">
                <a:latin typeface="Garamond" panose="02020404030301010803" pitchFamily="18" charset="0"/>
              </a:rPr>
              <a:t>, </a:t>
            </a:r>
            <a:r>
              <a:rPr lang="el-GR" dirty="0" smtClean="0">
                <a:latin typeface="Garamond" panose="02020404030301010803" pitchFamily="18" charset="0"/>
              </a:rPr>
              <a:t>παρηκμασμένος, αδύνατος</a:t>
            </a:r>
            <a:r>
              <a:rPr lang="en-US" dirty="0" smtClean="0">
                <a:latin typeface="Garamond" panose="02020404030301010803" pitchFamily="18" charset="0"/>
              </a:rPr>
              <a:t>, </a:t>
            </a:r>
            <a:r>
              <a:rPr lang="el-GR" dirty="0" smtClean="0">
                <a:latin typeface="Garamond" panose="02020404030301010803" pitchFamily="18" charset="0"/>
              </a:rPr>
              <a:t>θέληση</a:t>
            </a:r>
            <a:r>
              <a:rPr lang="en-US" dirty="0" smtClean="0">
                <a:latin typeface="Garamond" panose="02020404030301010803" pitchFamily="18" charset="0"/>
              </a:rPr>
              <a:t>, </a:t>
            </a:r>
            <a:r>
              <a:rPr lang="el-GR" dirty="0" smtClean="0">
                <a:latin typeface="Garamond" panose="02020404030301010803" pitchFamily="18" charset="0"/>
              </a:rPr>
              <a:t>λαός, σύστημα («αυτοί») σε αντιδιαστολή προς «οργάνωση» (καλή λέξη), άποψη (σε αντιδιαστολή προς τη «φιλοσοφία»).</a:t>
            </a:r>
            <a:endParaRPr lang="en-US" dirty="0" smtClean="0">
              <a:latin typeface="Garamond" panose="02020404030301010803" pitchFamily="18" charset="0"/>
            </a:endParaRPr>
          </a:p>
          <a:p>
            <a:r>
              <a:rPr lang="el-GR" dirty="0" smtClean="0">
                <a:latin typeface="Garamond" panose="02020404030301010803" pitchFamily="18" charset="0"/>
              </a:rPr>
              <a:t>Η γλώσσα των ναζί είναι φτωχή από τη φύση της. </a:t>
            </a:r>
          </a:p>
          <a:p>
            <a:endParaRPr lang="el-GR" dirty="0"/>
          </a:p>
        </p:txBody>
      </p:sp>
    </p:spTree>
    <p:extLst>
      <p:ext uri="{BB962C8B-B14F-4D97-AF65-F5344CB8AC3E}">
        <p14:creationId xmlns:p14="http://schemas.microsoft.com/office/powerpoint/2010/main" xmlns="" val="11813340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Klemperer</a:t>
            </a:r>
            <a:endParaRPr lang="el-GR" dirty="0"/>
          </a:p>
        </p:txBody>
      </p:sp>
      <p:sp>
        <p:nvSpPr>
          <p:cNvPr id="3" name="Content Placeholder 2"/>
          <p:cNvSpPr>
            <a:spLocks noGrp="1"/>
          </p:cNvSpPr>
          <p:nvPr>
            <p:ph idx="1"/>
          </p:nvPr>
        </p:nvSpPr>
        <p:spPr/>
        <p:txBody>
          <a:bodyPr>
            <a:normAutofit/>
          </a:bodyPr>
          <a:lstStyle/>
          <a:p>
            <a:pPr algn="just"/>
            <a:r>
              <a:rPr lang="el-GR" dirty="0" smtClean="0">
                <a:latin typeface="Garamond" panose="02020404030301010803" pitchFamily="18" charset="0"/>
              </a:rPr>
              <a:t>Ο τρόπος που μιλούσε ο κόσμος, το ύφος, ακολουθούσε και αντέγραφε τον τρόπο και το ύφος του </a:t>
            </a:r>
            <a:r>
              <a:rPr lang="el-GR" dirty="0" err="1" smtClean="0">
                <a:latin typeface="Garamond" panose="02020404030301010803" pitchFamily="18" charset="0"/>
              </a:rPr>
              <a:t>Γκαίμπελς</a:t>
            </a:r>
            <a:r>
              <a:rPr lang="el-GR" dirty="0" smtClean="0">
                <a:latin typeface="Garamond" panose="02020404030301010803" pitchFamily="18" charset="0"/>
              </a:rPr>
              <a:t>: ήταν η εκφορά του λόγου ενός φωνακλά ταραξία (</a:t>
            </a:r>
            <a:r>
              <a:rPr lang="en-US" dirty="0" smtClean="0">
                <a:latin typeface="Garamond" panose="02020404030301010803" pitchFamily="18" charset="0"/>
              </a:rPr>
              <a:t>loud and vociferous rabble – rouser)</a:t>
            </a:r>
          </a:p>
          <a:p>
            <a:pPr algn="just"/>
            <a:r>
              <a:rPr lang="en-US" dirty="0" smtClean="0">
                <a:latin typeface="Garamond" panose="02020404030301010803" pitchFamily="18" charset="0"/>
              </a:rPr>
              <a:t>H </a:t>
            </a:r>
            <a:r>
              <a:rPr lang="el-GR" dirty="0" smtClean="0">
                <a:latin typeface="Garamond" panose="02020404030301010803" pitchFamily="18" charset="0"/>
              </a:rPr>
              <a:t>γλώσσα των ναζί είναι μόνο </a:t>
            </a:r>
            <a:r>
              <a:rPr lang="el-GR" dirty="0" err="1" smtClean="0">
                <a:latin typeface="Garamond" panose="02020404030301010803" pitchFamily="18" charset="0"/>
              </a:rPr>
              <a:t>επικλητική</a:t>
            </a:r>
            <a:r>
              <a:rPr lang="en-US" dirty="0" smtClean="0">
                <a:latin typeface="Garamond" panose="02020404030301010803" pitchFamily="18" charset="0"/>
              </a:rPr>
              <a:t> </a:t>
            </a:r>
            <a:r>
              <a:rPr lang="el-GR" dirty="0" smtClean="0">
                <a:latin typeface="Garamond" panose="02020404030301010803" pitchFamily="18" charset="0"/>
              </a:rPr>
              <a:t>(</a:t>
            </a:r>
            <a:r>
              <a:rPr lang="en-US" dirty="0" smtClean="0">
                <a:latin typeface="Garamond" panose="02020404030301010803" pitchFamily="18" charset="0"/>
              </a:rPr>
              <a:t>invocative)</a:t>
            </a:r>
            <a:r>
              <a:rPr lang="el-GR" dirty="0" smtClean="0">
                <a:latin typeface="Garamond" panose="02020404030301010803" pitchFamily="18" charset="0"/>
              </a:rPr>
              <a:t>, είναι μόνο προφορική και πάντα δημόσια. </a:t>
            </a:r>
          </a:p>
          <a:p>
            <a:pPr algn="just"/>
            <a:r>
              <a:rPr lang="el-GR" dirty="0" smtClean="0">
                <a:latin typeface="Garamond" panose="02020404030301010803" pitchFamily="18" charset="0"/>
              </a:rPr>
              <a:t>Ο μοναδικός σκοπός της είναι να ξεγυμνώσει τους πάντες από την </a:t>
            </a:r>
            <a:r>
              <a:rPr lang="el-GR" dirty="0" err="1" smtClean="0">
                <a:latin typeface="Garamond" panose="02020404030301010803" pitchFamily="18" charset="0"/>
              </a:rPr>
              <a:t>ιδιωτικότητά</a:t>
            </a:r>
            <a:r>
              <a:rPr lang="el-GR" dirty="0" smtClean="0">
                <a:latin typeface="Garamond" panose="02020404030301010803" pitchFamily="18" charset="0"/>
              </a:rPr>
              <a:t> τους και να τους παραλύσει ως προσωπικότητες.  </a:t>
            </a:r>
            <a:endParaRPr lang="el-GR" dirty="0">
              <a:latin typeface="Garamond" panose="02020404030301010803" pitchFamily="18" charset="0"/>
            </a:endParaRPr>
          </a:p>
        </p:txBody>
      </p:sp>
    </p:spTree>
    <p:extLst>
      <p:ext uri="{BB962C8B-B14F-4D97-AF65-F5344CB8AC3E}">
        <p14:creationId xmlns:p14="http://schemas.microsoft.com/office/powerpoint/2010/main" xmlns="" val="3375034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KLEMPERER</a:t>
            </a:r>
            <a:endParaRPr lang="en-GB" dirty="0"/>
          </a:p>
        </p:txBody>
      </p:sp>
      <p:sp>
        <p:nvSpPr>
          <p:cNvPr id="3" name="Content Placeholder 2"/>
          <p:cNvSpPr>
            <a:spLocks noGrp="1"/>
          </p:cNvSpPr>
          <p:nvPr>
            <p:ph idx="1"/>
          </p:nvPr>
        </p:nvSpPr>
        <p:spPr/>
        <p:txBody>
          <a:bodyPr>
            <a:normAutofit fontScale="92500"/>
          </a:bodyPr>
          <a:lstStyle/>
          <a:p>
            <a:pPr algn="just"/>
            <a:r>
              <a:rPr lang="el-GR" dirty="0" smtClean="0">
                <a:latin typeface="Garamond" panose="02020404030301010803" pitchFamily="18" charset="0"/>
              </a:rPr>
              <a:t>Το Τρίτο Ράιχ έβλεπε κάθε μέρα ως ξεχωριστή, ως γιορτή, ως ιστορική (Ημέρα του Θερισμού, Ημέρα Κομματικής Συγκέντρωσης, Ημέρα Νίκης). Υπέφερε, σχεδόν θανάσιμα, από απουσία του καθημερινού, του φυσιολογικού.</a:t>
            </a:r>
          </a:p>
          <a:p>
            <a:pPr algn="just"/>
            <a:r>
              <a:rPr lang="el-GR" dirty="0" smtClean="0">
                <a:latin typeface="Garamond" panose="02020404030301010803" pitchFamily="18" charset="0"/>
              </a:rPr>
              <a:t>Η γλώσσα που χρησιμοποιούν τα κομματικά στελέχη αντιγράφει τη γλώσσα των Γραφών: ο </a:t>
            </a:r>
            <a:r>
              <a:rPr lang="el-GR" dirty="0" err="1" smtClean="0">
                <a:latin typeface="Garamond" panose="02020404030301010803" pitchFamily="18" charset="0"/>
              </a:rPr>
              <a:t>Άντολφ</a:t>
            </a:r>
            <a:r>
              <a:rPr lang="el-GR" dirty="0" smtClean="0">
                <a:latin typeface="Garamond" panose="02020404030301010803" pitchFamily="18" charset="0"/>
              </a:rPr>
              <a:t> Χίτλερ θα συναντηθεί με τους εργάτες κατά την 13</a:t>
            </a:r>
            <a:r>
              <a:rPr lang="el-GR" baseline="30000" dirty="0" smtClean="0">
                <a:latin typeface="Garamond" panose="02020404030301010803" pitchFamily="18" charset="0"/>
              </a:rPr>
              <a:t>η</a:t>
            </a:r>
            <a:r>
              <a:rPr lang="el-GR" dirty="0" smtClean="0">
                <a:latin typeface="Garamond" panose="02020404030301010803" pitchFamily="18" charset="0"/>
              </a:rPr>
              <a:t> ώρα (στη 1:00).</a:t>
            </a:r>
          </a:p>
          <a:p>
            <a:pPr algn="just"/>
            <a:r>
              <a:rPr lang="el-GR" dirty="0" smtClean="0">
                <a:latin typeface="Garamond" panose="02020404030301010803" pitchFamily="18" charset="0"/>
              </a:rPr>
              <a:t>Ο χώρος πρέπει να ιδωθεί ως ακέραιο μέρος της ομιλίας: η αγορά στολισμένη τελετουργικά, η αρένα με τις στολές και τα σύμβολα.</a:t>
            </a:r>
          </a:p>
        </p:txBody>
      </p:sp>
    </p:spTree>
    <p:extLst>
      <p:ext uri="{BB962C8B-B14F-4D97-AF65-F5344CB8AC3E}">
        <p14:creationId xmlns:p14="http://schemas.microsoft.com/office/powerpoint/2010/main" xmlns="" val="2037141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KLEMPERER</a:t>
            </a:r>
            <a:endParaRPr lang="el-GR" dirty="0"/>
          </a:p>
        </p:txBody>
      </p:sp>
      <p:sp>
        <p:nvSpPr>
          <p:cNvPr id="3" name="2 - Θέση περιεχομένου"/>
          <p:cNvSpPr>
            <a:spLocks noGrp="1"/>
          </p:cNvSpPr>
          <p:nvPr>
            <p:ph idx="1"/>
          </p:nvPr>
        </p:nvSpPr>
        <p:spPr/>
        <p:txBody>
          <a:bodyPr>
            <a:normAutofit fontScale="92500"/>
          </a:bodyPr>
          <a:lstStyle/>
          <a:p>
            <a:r>
              <a:rPr lang="el-GR" dirty="0" smtClean="0">
                <a:latin typeface="Garamond" pitchFamily="18" charset="0"/>
              </a:rPr>
              <a:t>Η γλώσσα των Ναζί είναι γλώσσα πίστης. </a:t>
            </a:r>
            <a:endParaRPr lang="en-GB" dirty="0" smtClean="0">
              <a:latin typeface="Garamond" pitchFamily="18" charset="0"/>
            </a:endParaRPr>
          </a:p>
          <a:p>
            <a:pPr algn="just"/>
            <a:r>
              <a:rPr lang="en-US" dirty="0" smtClean="0">
                <a:latin typeface="Garamond" pitchFamily="18" charset="0"/>
              </a:rPr>
              <a:t>O </a:t>
            </a:r>
            <a:r>
              <a:rPr lang="el-GR" dirty="0" smtClean="0">
                <a:latin typeface="Garamond" pitchFamily="18" charset="0"/>
              </a:rPr>
              <a:t>πόλεμος εμφανίζεται ως θρησκευτικός. Χρησιμοποιούνται συχνά οι όροι: «σταυροφορία», «ιερός πόλεμος», «ιερός πόλεμος του λαού» και οι νεκροί στρατιώτες παρουσιάζονται ως μάρτυρες. Το κράτος δεν φροντίζει για την επίγεια διαβίωση των πολιτών του, αλλά και για το Επέκεινα.</a:t>
            </a:r>
          </a:p>
          <a:p>
            <a:pPr algn="just"/>
            <a:r>
              <a:rPr lang="el-GR" dirty="0" smtClean="0">
                <a:latin typeface="Garamond" pitchFamily="18" charset="0"/>
              </a:rPr>
              <a:t>Ένας τεράστιος αριθμός λέξεων της</a:t>
            </a:r>
            <a:r>
              <a:rPr lang="en-US" dirty="0" smtClean="0">
                <a:latin typeface="Garamond" pitchFamily="18" charset="0"/>
              </a:rPr>
              <a:t> LTI</a:t>
            </a:r>
            <a:r>
              <a:rPr lang="el-GR" dirty="0" smtClean="0">
                <a:latin typeface="Garamond" pitchFamily="18" charset="0"/>
              </a:rPr>
              <a:t> προέρχεται από το πεδίο της τεχνολογίας και ιδίως των μηχανικών κατασκευών. </a:t>
            </a:r>
          </a:p>
          <a:p>
            <a:pPr algn="just"/>
            <a:r>
              <a:rPr lang="el-GR" dirty="0" smtClean="0">
                <a:latin typeface="Garamond" pitchFamily="18" charset="0"/>
              </a:rPr>
              <a:t>Μια λέξη που επαναλαμβάνεται συνεχώς σε διαταγές και σε τηλεγραφήματα είναι η λέξη: «τυφλά».  </a:t>
            </a:r>
            <a:endParaRPr lang="el-GR" dirty="0">
              <a:latin typeface="Garamond"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smtClean="0"/>
              <a:t>Λένι</a:t>
            </a:r>
            <a:r>
              <a:rPr lang="el-GR" dirty="0" smtClean="0"/>
              <a:t> </a:t>
            </a:r>
            <a:r>
              <a:rPr lang="el-GR" dirty="0" err="1" smtClean="0"/>
              <a:t>Ρίφενσταλ</a:t>
            </a:r>
            <a:r>
              <a:rPr lang="el-GR" dirty="0" smtClean="0"/>
              <a:t>: Η Δύναμη της Θέλησης</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605643"/>
            <a:ext cx="3432215"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9415" y="1605643"/>
            <a:ext cx="4837555" cy="4648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497764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NURENBERG RALLIES</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371600"/>
            <a:ext cx="8458200"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592407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 Oeuvre </a:t>
            </a:r>
            <a:r>
              <a:rPr lang="en-US" dirty="0" err="1" smtClean="0"/>
              <a:t>française</a:t>
            </a:r>
            <a:r>
              <a:rPr lang="en-US" dirty="0" smtClean="0"/>
              <a:t> (1993)</a:t>
            </a:r>
            <a:endParaRPr lang="el-GR" dirty="0"/>
          </a:p>
        </p:txBody>
      </p:sp>
      <p:sp>
        <p:nvSpPr>
          <p:cNvPr id="3" name="Content Placeholder 2"/>
          <p:cNvSpPr>
            <a:spLocks noGrp="1"/>
          </p:cNvSpPr>
          <p:nvPr>
            <p:ph idx="1"/>
          </p:nvPr>
        </p:nvSpPr>
        <p:spPr/>
        <p:txBody>
          <a:bodyPr>
            <a:normAutofit lnSpcReduction="10000"/>
          </a:bodyPr>
          <a:lstStyle/>
          <a:p>
            <a:pPr marL="137160" indent="0" algn="ctr">
              <a:buNone/>
            </a:pPr>
            <a:r>
              <a:rPr lang="el-GR" b="1" dirty="0" smtClean="0"/>
              <a:t>Απόσπασμα από διακήρυξη του κόμματος:</a:t>
            </a:r>
          </a:p>
          <a:p>
            <a:pPr marL="137160" indent="0" algn="just">
              <a:buNone/>
            </a:pPr>
            <a:r>
              <a:rPr lang="el-GR" dirty="0" smtClean="0"/>
              <a:t>Ο αντιρατσισμός είναι μια διεθνιστική ιδεολογία που κινείται καταχρηστικά και δόλια και εκμεταλλεύεται ευτελή ανθρωπιστικά αισθήματα για να διευκολύνει την εισβολή στον εσώτερο κόσμο του έθνους, καταστρέφοντας την φυσική και ηθική υγεία της Γαλλίας. Αποτελεί την άρνηση των φυσικών δικαιωμάτων των Γάλλων να ζουν ειρηνικά, ως αφέντες στο σπίτι τους, σύμφωνα με τους κανόνες του αίματός τους, τη φύση της γης τους, την πίστη του ουρανού τους …</a:t>
            </a:r>
            <a:endParaRPr lang="el-GR" dirty="0"/>
          </a:p>
        </p:txBody>
      </p:sp>
    </p:spTree>
    <p:extLst>
      <p:ext uri="{BB962C8B-B14F-4D97-AF65-F5344CB8AC3E}">
        <p14:creationId xmlns:p14="http://schemas.microsoft.com/office/powerpoint/2010/main" xmlns="" val="8870533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just">
              <a:buNone/>
            </a:pPr>
            <a:r>
              <a:rPr lang="el-GR" dirty="0"/>
              <a:t>Η επιβεβαίωση του εθνικού μας συναισθήματος καταδικάζει όλες τις αντικοινωνικές θεωρίες, τις αντεθνικές σκευωρίες και τις αφύσικες πρακτικές που απορρέουν από τον κοσμοπολιτισμό και το διάδοχο ρεύμα του, τον αντιρατσισμό. Η κύρια προϋπόθεση για τη διαφύλαξη της γαλλικής εθνικής ταυτότητας είναι η αποφυγή της σύγχυσης, η επιλογή της διαφοροποίησης, των συνεχών επιλογών μεταξύ των ανθρώπων, η ιεράρχηση ιδεών και αξιών. </a:t>
            </a:r>
          </a:p>
          <a:p>
            <a:pPr marL="137160" indent="0">
              <a:buNone/>
            </a:pPr>
            <a:endParaRPr lang="el-GR" dirty="0"/>
          </a:p>
        </p:txBody>
      </p:sp>
    </p:spTree>
    <p:extLst>
      <p:ext uri="{BB962C8B-B14F-4D97-AF65-F5344CB8AC3E}">
        <p14:creationId xmlns:p14="http://schemas.microsoft.com/office/powerpoint/2010/main" xmlns="" val="38750565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b="0" dirty="0" smtClean="0">
                <a:effectLst/>
              </a:rPr>
              <a:t>LEON DEGRELLE: </a:t>
            </a:r>
            <a:r>
              <a:rPr lang="el-GR" b="0" dirty="0" smtClean="0">
                <a:effectLst/>
              </a:rPr>
              <a:t>Η ΕΠΑΝΑΣΤΑΣΗ ΤΩΝ ΨΥΧΩΝ (</a:t>
            </a:r>
            <a:r>
              <a:rPr lang="en-US" b="0" dirty="0" smtClean="0">
                <a:effectLst/>
              </a:rPr>
              <a:t>REX)</a:t>
            </a:r>
            <a:endParaRPr lang="el-GR" b="0" dirty="0">
              <a:effectLst/>
            </a:endParaRPr>
          </a:p>
        </p:txBody>
      </p:sp>
      <p:pic>
        <p:nvPicPr>
          <p:cNvPr id="4" name="Content Placeholder 3"/>
          <p:cNvPicPr>
            <a:picLocks noGrp="1" noChangeAspect="1"/>
          </p:cNvPicPr>
          <p:nvPr>
            <p:ph idx="1"/>
          </p:nvPr>
        </p:nvPicPr>
        <p:blipFill>
          <a:blip r:embed="rId2"/>
          <a:stretch>
            <a:fillRect/>
          </a:stretch>
        </p:blipFill>
        <p:spPr>
          <a:xfrm>
            <a:off x="990600" y="1545879"/>
            <a:ext cx="3276600" cy="4778721"/>
          </a:xfrm>
          <a:prstGeom prst="rect">
            <a:avLst/>
          </a:prstGeom>
        </p:spPr>
      </p:pic>
      <p:pic>
        <p:nvPicPr>
          <p:cNvPr id="5" name="Picture 4"/>
          <p:cNvPicPr>
            <a:picLocks noChangeAspect="1"/>
          </p:cNvPicPr>
          <p:nvPr/>
        </p:nvPicPr>
        <p:blipFill>
          <a:blip r:embed="rId3"/>
          <a:stretch>
            <a:fillRect/>
          </a:stretch>
        </p:blipFill>
        <p:spPr>
          <a:xfrm>
            <a:off x="4419600" y="1545879"/>
            <a:ext cx="2838450" cy="4778721"/>
          </a:xfrm>
          <a:prstGeom prst="rect">
            <a:avLst/>
          </a:prstGeom>
        </p:spPr>
      </p:pic>
      <p:pic>
        <p:nvPicPr>
          <p:cNvPr id="6" name="Picture 5"/>
          <p:cNvPicPr>
            <a:picLocks noChangeAspect="1"/>
          </p:cNvPicPr>
          <p:nvPr/>
        </p:nvPicPr>
        <p:blipFill>
          <a:blip r:embed="rId4"/>
          <a:stretch>
            <a:fillRect/>
          </a:stretch>
        </p:blipFill>
        <p:spPr>
          <a:xfrm>
            <a:off x="7372350" y="1584356"/>
            <a:ext cx="1771650" cy="4740244"/>
          </a:xfrm>
          <a:prstGeom prst="rect">
            <a:avLst/>
          </a:prstGeom>
        </p:spPr>
      </p:pic>
    </p:spTree>
    <p:extLst>
      <p:ext uri="{BB962C8B-B14F-4D97-AF65-F5344CB8AC3E}">
        <p14:creationId xmlns:p14="http://schemas.microsoft.com/office/powerpoint/2010/main" xmlns="" val="7569989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just">
              <a:buNone/>
            </a:pPr>
            <a:r>
              <a:rPr lang="en-US" dirty="0" smtClean="0"/>
              <a:t>H </a:t>
            </a:r>
            <a:r>
              <a:rPr lang="el-GR" dirty="0" smtClean="0"/>
              <a:t>Ευρώπη τρελαίνεται. Από σκάνδαλα. Από εγωισμό. Από το αίμα. Από την αποστροφή προς τον Θεό. Διεφθαρμένη ηθικά, άπιστη, μεγαλομανής στον ατομικισμό της, φανατική, περήφανη, έχοντας χάσει κάθε επαφή με τον Θεό, αναιμική, η σύγχρονη Ευρώπη περιμένει το τελειωτικό χτύπημα, τους σπασμούς του τέλους, τον επιθανάτιο ρόγχο. Φτάνει η ώρα για να ξεκαθαρίσουν οι λογαριασμοί. </a:t>
            </a:r>
            <a:endParaRPr lang="el-GR" dirty="0"/>
          </a:p>
        </p:txBody>
      </p:sp>
    </p:spTree>
    <p:extLst>
      <p:ext uri="{BB962C8B-B14F-4D97-AF65-F5344CB8AC3E}">
        <p14:creationId xmlns:p14="http://schemas.microsoft.com/office/powerpoint/2010/main" xmlns="" val="118999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JAY BYBEE</a:t>
            </a:r>
            <a:endParaRPr lang="el-GR" dirty="0"/>
          </a:p>
        </p:txBody>
      </p:sp>
      <p:sp>
        <p:nvSpPr>
          <p:cNvPr id="3" name="2 - Θέση περιεχομένου"/>
          <p:cNvSpPr>
            <a:spLocks noGrp="1"/>
          </p:cNvSpPr>
          <p:nvPr>
            <p:ph idx="1"/>
          </p:nvPr>
        </p:nvSpPr>
        <p:spPr/>
        <p:txBody>
          <a:bodyPr/>
          <a:lstStyle/>
          <a:p>
            <a:endParaRPr lang="el-GR"/>
          </a:p>
        </p:txBody>
      </p:sp>
      <p:pic>
        <p:nvPicPr>
          <p:cNvPr id="1027" name="Picture 3" descr="C:\Users\Sotiris\Desktop\download.jpg"/>
          <p:cNvPicPr>
            <a:picLocks noChangeAspect="1" noChangeArrowheads="1"/>
          </p:cNvPicPr>
          <p:nvPr/>
        </p:nvPicPr>
        <p:blipFill>
          <a:blip r:embed="rId2"/>
          <a:srcRect/>
          <a:stretch>
            <a:fillRect/>
          </a:stretch>
        </p:blipFill>
        <p:spPr bwMode="auto">
          <a:xfrm>
            <a:off x="642910" y="1428736"/>
            <a:ext cx="7929618" cy="478634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lnSpcReduction="10000"/>
          </a:bodyPr>
          <a:lstStyle/>
          <a:p>
            <a:pPr marL="137160" indent="0" algn="just">
              <a:buNone/>
            </a:pPr>
            <a:r>
              <a:rPr lang="el-GR" dirty="0" smtClean="0"/>
              <a:t>Η αληθινή επανάσταση είναι … αυτή που στοχεύει στη μυστική ζωή της κάθε ψυχής ξεχωριστά … Είναι μόνο η ποιότητα και η ζωτικότητα της ψυχής που έχει σημασία, η ικανότητα να δινόμαστε με όλη μας τη δύναμη στο πεπρωμένο μας, η θέλησή μας να θέτουμε τα ιδανικά μας πολύ πιο πάνω από οποιεσδήποτε άλλες αγωνίες. Μόνο η πίστη μετράει, η πεποίθηση που καίει τις καρδιές μας, η απόλυτη απουσία του εγωισμού και του ατομικισμού, η υπαγωγή όλου μας του είναι στην υπηρεσία … σε έναν σκοπό που υπερβαίνει τον άνθρωπο και που δεν του υπόσχεται απολύτως τίποτε. </a:t>
            </a:r>
            <a:endParaRPr lang="el-GR" dirty="0"/>
          </a:p>
        </p:txBody>
      </p:sp>
    </p:spTree>
    <p:extLst>
      <p:ext uri="{BB962C8B-B14F-4D97-AF65-F5344CB8AC3E}">
        <p14:creationId xmlns:p14="http://schemas.microsoft.com/office/powerpoint/2010/main" xmlns="" val="36432325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ΣΥΝΘΗΜΑΤΑ, ΑΡΙΘΜΟΙ ΚΑΙ ΛΕΞΕΙΣ</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76400"/>
            <a:ext cx="2143125"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86685" y="1739900"/>
            <a:ext cx="1971675" cy="216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5825" y="3962400"/>
            <a:ext cx="2143125" cy="236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33400" y="3962400"/>
            <a:ext cx="2867025"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12640" y="1739901"/>
            <a:ext cx="2095500" cy="216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578899" y="3982016"/>
            <a:ext cx="4666826" cy="2625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17423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C:\Users\Sotiris\Desktop\camp-auschwitz-itv-ap-jc-210112_1610430451527_hpEmbed_16x9_992.jpg"/>
          <p:cNvPicPr>
            <a:picLocks noChangeAspect="1" noChangeArrowheads="1"/>
          </p:cNvPicPr>
          <p:nvPr/>
        </p:nvPicPr>
        <p:blipFill>
          <a:blip r:embed="rId2"/>
          <a:srcRect/>
          <a:stretch>
            <a:fillRect/>
          </a:stretch>
        </p:blipFill>
        <p:spPr bwMode="auto">
          <a:xfrm>
            <a:off x="571472" y="1643050"/>
            <a:ext cx="8143932" cy="457203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ΛΟΓΟΣ ΤΗΣ </a:t>
            </a:r>
            <a:r>
              <a:rPr lang="en-US" dirty="0" smtClean="0"/>
              <a:t>ALT - RIGHT</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760385" y="1447800"/>
            <a:ext cx="4383615" cy="470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28600" y="2590800"/>
            <a:ext cx="3276600" cy="1754326"/>
          </a:xfrm>
          <a:prstGeom prst="rect">
            <a:avLst/>
          </a:prstGeom>
        </p:spPr>
        <p:txBody>
          <a:bodyPr wrap="square">
            <a:spAutoFit/>
          </a:bodyPr>
          <a:lstStyle/>
          <a:p>
            <a:r>
              <a:rPr lang="en-US" dirty="0"/>
              <a:t>Shit lord</a:t>
            </a:r>
          </a:p>
          <a:p>
            <a:r>
              <a:rPr lang="en-US" dirty="0" err="1"/>
              <a:t>Normies</a:t>
            </a:r>
            <a:endParaRPr lang="en-US" dirty="0"/>
          </a:p>
          <a:p>
            <a:r>
              <a:rPr lang="en-US" dirty="0"/>
              <a:t>Red pill</a:t>
            </a:r>
          </a:p>
          <a:p>
            <a:r>
              <a:rPr lang="en-US" dirty="0" err="1"/>
              <a:t>Feminazi</a:t>
            </a:r>
            <a:endParaRPr lang="en-US" dirty="0"/>
          </a:p>
          <a:p>
            <a:r>
              <a:rPr lang="en-US" dirty="0" smtClean="0"/>
              <a:t>Social </a:t>
            </a:r>
            <a:r>
              <a:rPr lang="en-US" dirty="0"/>
              <a:t>Justice Warrior (SJW)</a:t>
            </a:r>
          </a:p>
          <a:p>
            <a:r>
              <a:rPr lang="en-US" dirty="0"/>
              <a:t>Snowflake</a:t>
            </a:r>
          </a:p>
        </p:txBody>
      </p:sp>
    </p:spTree>
    <p:extLst>
      <p:ext uri="{BB962C8B-B14F-4D97-AF65-F5344CB8AC3E}">
        <p14:creationId xmlns:p14="http://schemas.microsoft.com/office/powerpoint/2010/main" xmlns="" val="13486991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Picture 4"/>
          <p:cNvPicPr>
            <a:picLocks noChangeAspect="1"/>
          </p:cNvPicPr>
          <p:nvPr/>
        </p:nvPicPr>
        <p:blipFill>
          <a:blip r:embed="rId2"/>
          <a:stretch>
            <a:fillRect/>
          </a:stretch>
        </p:blipFill>
        <p:spPr>
          <a:xfrm>
            <a:off x="426267" y="1600200"/>
            <a:ext cx="8382000" cy="5200650"/>
          </a:xfrm>
          <a:prstGeom prst="rect">
            <a:avLst/>
          </a:prstGeom>
        </p:spPr>
      </p:pic>
      <p:sp>
        <p:nvSpPr>
          <p:cNvPr id="6" name="Content Placeholder 5"/>
          <p:cNvSpPr>
            <a:spLocks noGrp="1"/>
          </p:cNvSpPr>
          <p:nvPr>
            <p:ph idx="1"/>
          </p:nvPr>
        </p:nvSpPr>
        <p:spPr/>
        <p:txBody>
          <a:bodyPr/>
          <a:lstStyle/>
          <a:p>
            <a:endParaRPr lang="el-GR" dirty="0"/>
          </a:p>
        </p:txBody>
      </p:sp>
    </p:spTree>
    <p:extLst>
      <p:ext uri="{BB962C8B-B14F-4D97-AF65-F5344CB8AC3E}">
        <p14:creationId xmlns:p14="http://schemas.microsoft.com/office/powerpoint/2010/main" xmlns="" val="23243039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ΡΟΥΑΝΤΑ- Ο ΛΟΓΟΣ ΤΟΥ ΜΙΣΟΥΣ</a:t>
            </a:r>
            <a:endParaRPr lang="el-GR" dirty="0"/>
          </a:p>
        </p:txBody>
      </p:sp>
      <p:sp>
        <p:nvSpPr>
          <p:cNvPr id="3" name="Content Placeholder 2"/>
          <p:cNvSpPr>
            <a:spLocks noGrp="1"/>
          </p:cNvSpPr>
          <p:nvPr>
            <p:ph idx="1"/>
          </p:nvPr>
        </p:nvSpPr>
        <p:spPr/>
        <p:txBody>
          <a:bodyPr>
            <a:normAutofit fontScale="77500" lnSpcReduction="20000"/>
          </a:bodyPr>
          <a:lstStyle/>
          <a:p>
            <a:r>
              <a:rPr lang="en-US" dirty="0"/>
              <a:t>1.	https://www.youtube.com/watch?v=nZSbtpbk1DA</a:t>
            </a:r>
          </a:p>
          <a:p>
            <a:r>
              <a:rPr lang="en-US" b="1" u="sng" dirty="0"/>
              <a:t>2.	https://www.youtube.com/watch?v=VNbUeLnxQEI</a:t>
            </a:r>
          </a:p>
          <a:p>
            <a:r>
              <a:rPr lang="en-US" dirty="0" smtClean="0"/>
              <a:t>3.</a:t>
            </a:r>
            <a:r>
              <a:rPr lang="el-GR" dirty="0" smtClean="0"/>
              <a:t>   </a:t>
            </a:r>
            <a:r>
              <a:rPr lang="en-US" dirty="0" smtClean="0"/>
              <a:t>https</a:t>
            </a:r>
            <a:r>
              <a:rPr lang="en-US" dirty="0"/>
              <a:t>://www.youtube.com/watch?v=3m5qx7JMpOI</a:t>
            </a:r>
          </a:p>
          <a:p>
            <a:r>
              <a:rPr lang="en-US" dirty="0"/>
              <a:t>4.	https://www.youtube.com/watch?v=LZbZ_catkiI</a:t>
            </a:r>
          </a:p>
          <a:p>
            <a:r>
              <a:rPr lang="en-US" dirty="0"/>
              <a:t>5.	https://www.youtube.com/watch?v=ryPq9K0BAgw</a:t>
            </a:r>
          </a:p>
          <a:p>
            <a:r>
              <a:rPr lang="en-US" dirty="0"/>
              <a:t>6.	https://www.youtube.com/watch?v=TT7Sj_4-x9Y</a:t>
            </a:r>
          </a:p>
          <a:p>
            <a:r>
              <a:rPr lang="en-US" dirty="0"/>
              <a:t>7.	</a:t>
            </a:r>
            <a:r>
              <a:rPr lang="en-US" u="sng" dirty="0">
                <a:hlinkClick r:id="rId2"/>
              </a:rPr>
              <a:t>https://</a:t>
            </a:r>
            <a:r>
              <a:rPr lang="en-US" u="sng" dirty="0" smtClean="0">
                <a:hlinkClick r:id="rId2"/>
              </a:rPr>
              <a:t>www.youtube.com/watch?v=ALvvxb3zdYE</a:t>
            </a:r>
            <a:endParaRPr lang="en-US" u="sng" dirty="0" smtClean="0"/>
          </a:p>
          <a:p>
            <a:r>
              <a:rPr lang="en-US" b="1" dirty="0" smtClean="0"/>
              <a:t>8. https://www.youtube.com/watch?v=GeVa6U9yLCc</a:t>
            </a:r>
            <a:endParaRPr lang="en-US" b="1" dirty="0"/>
          </a:p>
          <a:p>
            <a:r>
              <a:rPr lang="en-US" b="1" dirty="0" smtClean="0"/>
              <a:t>9. https://www.youtube.com/watch?v=gMJoE_TyLZw</a:t>
            </a:r>
            <a:endParaRPr lang="el-GR" b="1" dirty="0"/>
          </a:p>
        </p:txBody>
      </p:sp>
    </p:spTree>
    <p:extLst>
      <p:ext uri="{BB962C8B-B14F-4D97-AF65-F5344CB8AC3E}">
        <p14:creationId xmlns:p14="http://schemas.microsoft.com/office/powerpoint/2010/main" xmlns="" val="19553375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ΡΟΥΑΝΤΑ – ΧΑΡΤΗΣ ΜΕ ΤΙΣ ΣΦΑΓΕΣ</a:t>
            </a:r>
            <a:endParaRPr lang="el-GR" dirty="0"/>
          </a:p>
        </p:txBody>
      </p:sp>
      <p:pic>
        <p:nvPicPr>
          <p:cNvPr id="4" name="Content Placeholder 3"/>
          <p:cNvPicPr>
            <a:picLocks noGrp="1" noChangeAspect="1"/>
          </p:cNvPicPr>
          <p:nvPr>
            <p:ph idx="1"/>
          </p:nvPr>
        </p:nvPicPr>
        <p:blipFill>
          <a:blip r:embed="rId2" cstate="print"/>
          <a:stretch>
            <a:fillRect/>
          </a:stretch>
        </p:blipFill>
        <p:spPr>
          <a:xfrm>
            <a:off x="533401" y="1600200"/>
            <a:ext cx="8153400" cy="4708525"/>
          </a:xfrm>
          <a:prstGeom prst="rect">
            <a:avLst/>
          </a:prstGeom>
        </p:spPr>
      </p:pic>
    </p:spTree>
    <p:extLst>
      <p:ext uri="{BB962C8B-B14F-4D97-AF65-F5344CB8AC3E}">
        <p14:creationId xmlns:p14="http://schemas.microsoft.com/office/powerpoint/2010/main" xmlns="" val="28070180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676400"/>
            <a:ext cx="77724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97268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600201"/>
            <a:ext cx="76962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63470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KANGURA </a:t>
            </a:r>
            <a:r>
              <a:rPr lang="el-GR" dirty="0" smtClean="0"/>
              <a:t>(οι Δέκα Εντολές)</a:t>
            </a:r>
            <a:endParaRPr lang="el-GR" dirty="0"/>
          </a:p>
        </p:txBody>
      </p:sp>
      <p:pic>
        <p:nvPicPr>
          <p:cNvPr id="4" name="Content Placeholder 3"/>
          <p:cNvPicPr>
            <a:picLocks noGrp="1" noChangeAspect="1"/>
          </p:cNvPicPr>
          <p:nvPr>
            <p:ph idx="1"/>
          </p:nvPr>
        </p:nvPicPr>
        <p:blipFill>
          <a:blip r:embed="rId2"/>
          <a:stretch>
            <a:fillRect/>
          </a:stretch>
        </p:blipFill>
        <p:spPr>
          <a:xfrm>
            <a:off x="463990" y="1600200"/>
            <a:ext cx="5057775" cy="4724400"/>
          </a:xfrm>
          <a:prstGeom prst="rect">
            <a:avLst/>
          </a:prstGeom>
        </p:spPr>
      </p:pic>
      <p:pic>
        <p:nvPicPr>
          <p:cNvPr id="5" name="Picture 4"/>
          <p:cNvPicPr>
            <a:picLocks noChangeAspect="1"/>
          </p:cNvPicPr>
          <p:nvPr/>
        </p:nvPicPr>
        <p:blipFill>
          <a:blip r:embed="rId3"/>
          <a:stretch>
            <a:fillRect/>
          </a:stretch>
        </p:blipFill>
        <p:spPr>
          <a:xfrm>
            <a:off x="5638800" y="1609253"/>
            <a:ext cx="2562225" cy="4715347"/>
          </a:xfrm>
          <a:prstGeom prst="rect">
            <a:avLst/>
          </a:prstGeom>
        </p:spPr>
      </p:pic>
    </p:spTree>
    <p:extLst>
      <p:ext uri="{BB962C8B-B14F-4D97-AF65-F5344CB8AC3E}">
        <p14:creationId xmlns:p14="http://schemas.microsoft.com/office/powerpoint/2010/main" xmlns="" val="678469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latin typeface="Garamond" pitchFamily="18" charset="0"/>
              </a:rPr>
              <a:t>«ΑΜΕΣΗ» ΕΦΑΡΜΟΓΗ ΤΟΥ 2 ΠΑΡ. 5</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2051" name="Picture 3" descr="C:\Users\Sotiris\Desktop\DVD.02137.jpg"/>
          <p:cNvPicPr>
            <a:picLocks noChangeAspect="1" noChangeArrowheads="1"/>
          </p:cNvPicPr>
          <p:nvPr/>
        </p:nvPicPr>
        <p:blipFill>
          <a:blip r:embed="rId2"/>
          <a:srcRect/>
          <a:stretch>
            <a:fillRect/>
          </a:stretch>
        </p:blipFill>
        <p:spPr bwMode="auto">
          <a:xfrm>
            <a:off x="142844" y="1643050"/>
            <a:ext cx="4357686" cy="4643470"/>
          </a:xfrm>
          <a:prstGeom prst="rect">
            <a:avLst/>
          </a:prstGeom>
          <a:noFill/>
        </p:spPr>
      </p:pic>
      <p:pic>
        <p:nvPicPr>
          <p:cNvPr id="2054" name="Picture 6" descr="C:\Users\Sotiris\Desktop\episimi-istoria-cine-drasi-vrilisia.jpg"/>
          <p:cNvPicPr>
            <a:picLocks noChangeAspect="1" noChangeArrowheads="1"/>
          </p:cNvPicPr>
          <p:nvPr/>
        </p:nvPicPr>
        <p:blipFill>
          <a:blip r:embed="rId3"/>
          <a:srcRect/>
          <a:stretch>
            <a:fillRect/>
          </a:stretch>
        </p:blipFill>
        <p:spPr bwMode="auto">
          <a:xfrm>
            <a:off x="4500562" y="1643050"/>
            <a:ext cx="4429156" cy="464347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62500" lnSpcReduction="20000"/>
          </a:bodyPr>
          <a:lstStyle/>
          <a:p>
            <a:pPr algn="just"/>
            <a:r>
              <a:rPr lang="en-US" dirty="0"/>
              <a:t>1. </a:t>
            </a:r>
            <a:r>
              <a:rPr lang="el-GR" dirty="0" smtClean="0"/>
              <a:t>Κάθε Χούτου που παντρεύεται γυναίκα Τούτσι είναι προδότης. </a:t>
            </a:r>
          </a:p>
          <a:p>
            <a:pPr algn="just"/>
            <a:r>
              <a:rPr lang="en-US" dirty="0" smtClean="0"/>
              <a:t>2</a:t>
            </a:r>
            <a:r>
              <a:rPr lang="en-US" dirty="0"/>
              <a:t>. </a:t>
            </a:r>
            <a:r>
              <a:rPr lang="el-GR" dirty="0" smtClean="0"/>
              <a:t>Τα κορίτσια μας είναι πολύ καταλληλότερα ως σύζυγοι.</a:t>
            </a:r>
          </a:p>
          <a:p>
            <a:pPr algn="just"/>
            <a:r>
              <a:rPr lang="en-US" dirty="0" smtClean="0"/>
              <a:t>3</a:t>
            </a:r>
            <a:r>
              <a:rPr lang="en-US" dirty="0"/>
              <a:t>. </a:t>
            </a:r>
            <a:r>
              <a:rPr lang="el-GR" dirty="0" smtClean="0"/>
              <a:t>Γυναίκες Χούτου, οδηγείστε τα παιδιά σας, τους άντρες σας, τα αδέρφια σας και πάλι στη λογική – μακριά από τις γυναίκες Τούτσι.</a:t>
            </a:r>
            <a:endParaRPr lang="en-US" dirty="0"/>
          </a:p>
          <a:p>
            <a:pPr algn="just"/>
            <a:r>
              <a:rPr lang="en-US" dirty="0"/>
              <a:t>4. </a:t>
            </a:r>
            <a:r>
              <a:rPr lang="el-GR" dirty="0" smtClean="0"/>
              <a:t>Οι Τούτσι είναι άτιμοι στις συναλλαγές τους. Από εδώ και πέρα, όποιος Χούτου συνεργάζεται με Τούτσι είναι προδότης. </a:t>
            </a:r>
          </a:p>
          <a:p>
            <a:pPr algn="just"/>
            <a:r>
              <a:rPr lang="en-US" dirty="0" smtClean="0"/>
              <a:t>5</a:t>
            </a:r>
            <a:r>
              <a:rPr lang="en-US" dirty="0"/>
              <a:t>. </a:t>
            </a:r>
            <a:r>
              <a:rPr lang="el-GR" dirty="0" smtClean="0"/>
              <a:t>Όλες οι θέσεις κλειδιά στην πολιτική, τη διοίκηση, τις επιχειρήσεις, τις ένοπλες δυνάμεις πρέπει να κατέχονται αποκλειστικά και μόνο από Χούτου. </a:t>
            </a:r>
            <a:endParaRPr lang="en-US" dirty="0"/>
          </a:p>
          <a:p>
            <a:pPr algn="just"/>
            <a:r>
              <a:rPr lang="en-US" dirty="0"/>
              <a:t>6. </a:t>
            </a:r>
            <a:r>
              <a:rPr lang="el-GR" dirty="0" smtClean="0"/>
              <a:t>Στην εκπαίδευση: μαθητές, φοιτητές και δάσκαλοι, καθηγητές πρέπει, στην πλειονότητά τους, να είναι Χούτου</a:t>
            </a:r>
            <a:r>
              <a:rPr lang="en-US" dirty="0" smtClean="0"/>
              <a:t>.</a:t>
            </a:r>
            <a:endParaRPr lang="en-US" dirty="0"/>
          </a:p>
          <a:p>
            <a:pPr algn="just"/>
            <a:r>
              <a:rPr lang="en-US" dirty="0"/>
              <a:t>7. </a:t>
            </a:r>
            <a:r>
              <a:rPr lang="el-GR" dirty="0" smtClean="0"/>
              <a:t>Οι ένοπλες δυνάμεις πρέπει να απαρτίζονται αποκλειστικά και μόνο από Χούτου. Αξιωματικοί απαγορεύεται να παντρεύονται Τούτσι.</a:t>
            </a:r>
            <a:endParaRPr lang="en-US" dirty="0"/>
          </a:p>
          <a:p>
            <a:pPr algn="just"/>
            <a:r>
              <a:rPr lang="en-US" dirty="0"/>
              <a:t>8. </a:t>
            </a:r>
            <a:r>
              <a:rPr lang="el-GR" dirty="0" smtClean="0"/>
              <a:t>Κανένα έλεος, καμία συμπάθεια προς τους Τούτσι. </a:t>
            </a:r>
            <a:endParaRPr lang="en-US" dirty="0"/>
          </a:p>
          <a:p>
            <a:pPr algn="just"/>
            <a:r>
              <a:rPr lang="en-US" dirty="0"/>
              <a:t>9. </a:t>
            </a:r>
            <a:r>
              <a:rPr lang="el-GR" dirty="0" smtClean="0"/>
              <a:t>Οι Χούτου πρέπει να δείχνουν αλληλεγγύη μόνο προς τους Χούτου. Πρέπει να είναι ενωμένοι και αποφασισμένοι.</a:t>
            </a:r>
          </a:p>
          <a:p>
            <a:pPr algn="just"/>
            <a:r>
              <a:rPr lang="en-US" dirty="0" smtClean="0"/>
              <a:t>10</a:t>
            </a:r>
            <a:r>
              <a:rPr lang="en-US" dirty="0"/>
              <a:t>. </a:t>
            </a:r>
            <a:r>
              <a:rPr lang="el-GR" dirty="0" smtClean="0"/>
              <a:t>Οι Χούτου πρέπει να εξαπλώσουν παντού την ιδεολογία των Χούτου.</a:t>
            </a:r>
            <a:endParaRPr lang="el-GR" dirty="0"/>
          </a:p>
        </p:txBody>
      </p:sp>
    </p:spTree>
    <p:extLst>
      <p:ext uri="{BB962C8B-B14F-4D97-AF65-F5344CB8AC3E}">
        <p14:creationId xmlns:p14="http://schemas.microsoft.com/office/powerpoint/2010/main" xmlns="" val="36935644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7" name="Picture 3" descr="C:\Users\Sotiris\Desktop\download.jpg"/>
          <p:cNvPicPr>
            <a:picLocks noChangeAspect="1" noChangeArrowheads="1"/>
          </p:cNvPicPr>
          <p:nvPr/>
        </p:nvPicPr>
        <p:blipFill>
          <a:blip r:embed="rId2"/>
          <a:srcRect/>
          <a:stretch>
            <a:fillRect/>
          </a:stretch>
        </p:blipFill>
        <p:spPr bwMode="auto">
          <a:xfrm>
            <a:off x="4071934" y="3286124"/>
            <a:ext cx="3929090" cy="2643206"/>
          </a:xfrm>
          <a:prstGeom prst="rect">
            <a:avLst/>
          </a:prstGeom>
          <a:noFill/>
        </p:spPr>
      </p:pic>
      <p:pic>
        <p:nvPicPr>
          <p:cNvPr id="1028" name="Picture 4" descr="C:\Users\Sotiris\Desktop\download.jpg"/>
          <p:cNvPicPr>
            <a:picLocks noChangeAspect="1" noChangeArrowheads="1"/>
          </p:cNvPicPr>
          <p:nvPr/>
        </p:nvPicPr>
        <p:blipFill>
          <a:blip r:embed="rId3"/>
          <a:srcRect/>
          <a:stretch>
            <a:fillRect/>
          </a:stretch>
        </p:blipFill>
        <p:spPr bwMode="auto">
          <a:xfrm>
            <a:off x="500034" y="1643050"/>
            <a:ext cx="3500462" cy="4286280"/>
          </a:xfrm>
          <a:prstGeom prst="rect">
            <a:avLst/>
          </a:prstGeom>
          <a:noFill/>
        </p:spPr>
      </p:pic>
      <p:pic>
        <p:nvPicPr>
          <p:cNvPr id="1029" name="Picture 5" descr="C:\Users\Sotiris\Desktop\download.jpg"/>
          <p:cNvPicPr>
            <a:picLocks noChangeAspect="1" noChangeArrowheads="1"/>
          </p:cNvPicPr>
          <p:nvPr/>
        </p:nvPicPr>
        <p:blipFill>
          <a:blip r:embed="rId4"/>
          <a:srcRect/>
          <a:stretch>
            <a:fillRect/>
          </a:stretch>
        </p:blipFill>
        <p:spPr bwMode="auto">
          <a:xfrm>
            <a:off x="4000496" y="1643050"/>
            <a:ext cx="4643470" cy="167163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14488"/>
          </a:xfrm>
        </p:spPr>
        <p:txBody>
          <a:bodyPr>
            <a:normAutofit fontScale="90000"/>
          </a:bodyPr>
          <a:lstStyle/>
          <a:p>
            <a:r>
              <a:rPr lang="el-GR" dirty="0" smtClean="0"/>
              <a:t>ΙΔΕΟΛΟΓΙΚΑ ΣΤΟΙΧΕΙΑ ΔΗΜΙΟΥΡΓΙΑΣ ΓΕΝΟΚΤΟΝΟΥ ΟΜΑΔΑΣ</a:t>
            </a:r>
            <a:endParaRPr lang="el-GR" dirty="0"/>
          </a:p>
        </p:txBody>
      </p:sp>
      <p:sp>
        <p:nvSpPr>
          <p:cNvPr id="3" name="Content Placeholder 2"/>
          <p:cNvSpPr>
            <a:spLocks noGrp="1"/>
          </p:cNvSpPr>
          <p:nvPr>
            <p:ph idx="1"/>
          </p:nvPr>
        </p:nvSpPr>
        <p:spPr>
          <a:xfrm>
            <a:off x="457200" y="2000240"/>
            <a:ext cx="8229600" cy="3857652"/>
          </a:xfrm>
        </p:spPr>
        <p:txBody>
          <a:bodyPr/>
          <a:lstStyle/>
          <a:p>
            <a:r>
              <a:rPr lang="el-GR" dirty="0" smtClean="0">
                <a:latin typeface="Garamond" panose="02020404030301010803" pitchFamily="18" charset="0"/>
              </a:rPr>
              <a:t>Εξιδανικευμένο Παρελθόν – Δύσκολο παρόν</a:t>
            </a:r>
          </a:p>
          <a:p>
            <a:r>
              <a:rPr lang="el-GR" dirty="0" smtClean="0">
                <a:latin typeface="Garamond" panose="02020404030301010803" pitchFamily="18" charset="0"/>
              </a:rPr>
              <a:t>Ιδεολογία εμείς – αυτοί</a:t>
            </a:r>
          </a:p>
          <a:p>
            <a:pPr algn="just"/>
            <a:r>
              <a:rPr lang="el-GR" dirty="0" smtClean="0">
                <a:latin typeface="Garamond" panose="02020404030301010803" pitchFamily="18" charset="0"/>
              </a:rPr>
              <a:t>Θυματοποίηση του θύτη</a:t>
            </a:r>
            <a:r>
              <a:rPr lang="en-US" dirty="0" smtClean="0">
                <a:latin typeface="Garamond" panose="02020404030301010803" pitchFamily="18" charset="0"/>
              </a:rPr>
              <a:t> -</a:t>
            </a:r>
            <a:r>
              <a:rPr lang="el-GR" dirty="0" smtClean="0">
                <a:latin typeface="Garamond" panose="02020404030301010803" pitchFamily="18" charset="0"/>
              </a:rPr>
              <a:t> Δαιμονοποίηση του θύματος</a:t>
            </a:r>
          </a:p>
          <a:p>
            <a:pPr algn="just"/>
            <a:r>
              <a:rPr lang="el-GR" dirty="0" smtClean="0">
                <a:latin typeface="Garamond" panose="02020404030301010803" pitchFamily="18" charset="0"/>
              </a:rPr>
              <a:t>Αποανθρωποποίηση και ζωομορφισμός</a:t>
            </a:r>
            <a:r>
              <a:rPr lang="en-US" dirty="0" smtClean="0">
                <a:latin typeface="Garamond" panose="02020404030301010803" pitchFamily="18" charset="0"/>
              </a:rPr>
              <a:t> (</a:t>
            </a:r>
            <a:r>
              <a:rPr lang="el-GR" dirty="0" smtClean="0">
                <a:latin typeface="Garamond" panose="02020404030301010803" pitchFamily="18" charset="0"/>
              </a:rPr>
              <a:t>σε εξωτερικούς και εσωτερικούς εχθρούς) – τα αντιφατικά στοιχεία του λόγου του μίσους</a:t>
            </a:r>
          </a:p>
          <a:p>
            <a:pPr algn="just"/>
            <a:r>
              <a:rPr lang="el-GR" dirty="0" smtClean="0">
                <a:latin typeface="Garamond" panose="02020404030301010803" pitchFamily="18" charset="0"/>
              </a:rPr>
              <a:t>Η δύναμη της ομάδας (τελετές εισαγωγής στην ομάδα)</a:t>
            </a:r>
            <a:endParaRPr lang="el-GR" dirty="0">
              <a:latin typeface="Garamond" panose="02020404030301010803" pitchFamily="18" charset="0"/>
            </a:endParaRPr>
          </a:p>
        </p:txBody>
      </p:sp>
    </p:spTree>
    <p:extLst>
      <p:ext uri="{BB962C8B-B14F-4D97-AF65-F5344CB8AC3E}">
        <p14:creationId xmlns:p14="http://schemas.microsoft.com/office/powerpoint/2010/main" xmlns="" val="42800086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ΖΩΟΜΟΡΦΙΣΜΟΣ Ι</a:t>
            </a:r>
            <a:endParaRPr lang="el-GR" dirty="0"/>
          </a:p>
        </p:txBody>
      </p:sp>
      <p:pic>
        <p:nvPicPr>
          <p:cNvPr id="4" name="Content Placeholder 3"/>
          <p:cNvPicPr>
            <a:picLocks noGrp="1" noChangeAspect="1"/>
          </p:cNvPicPr>
          <p:nvPr>
            <p:ph idx="1"/>
          </p:nvPr>
        </p:nvPicPr>
        <p:blipFill>
          <a:blip r:embed="rId2"/>
          <a:stretch>
            <a:fillRect/>
          </a:stretch>
        </p:blipFill>
        <p:spPr>
          <a:xfrm>
            <a:off x="457200" y="1739227"/>
            <a:ext cx="8229600" cy="4430471"/>
          </a:xfrm>
          <a:prstGeom prst="rect">
            <a:avLst/>
          </a:prstGeom>
        </p:spPr>
      </p:pic>
    </p:spTree>
    <p:extLst>
      <p:ext uri="{BB962C8B-B14F-4D97-AF65-F5344CB8AC3E}">
        <p14:creationId xmlns:p14="http://schemas.microsoft.com/office/powerpoint/2010/main" xmlns="" val="5913422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ΖΩΟΜΟΡΦΙΣΜΟΣ ΙΙ</a:t>
            </a:r>
            <a:endParaRPr lang="el-GR" dirty="0"/>
          </a:p>
        </p:txBody>
      </p:sp>
      <p:pic>
        <p:nvPicPr>
          <p:cNvPr id="4" name="Content Placeholder 3"/>
          <p:cNvPicPr>
            <a:picLocks noGrp="1" noChangeAspect="1"/>
          </p:cNvPicPr>
          <p:nvPr>
            <p:ph idx="1"/>
          </p:nvPr>
        </p:nvPicPr>
        <p:blipFill>
          <a:blip r:embed="rId2"/>
          <a:stretch>
            <a:fillRect/>
          </a:stretch>
        </p:blipFill>
        <p:spPr>
          <a:xfrm>
            <a:off x="1447800" y="1524000"/>
            <a:ext cx="6248400" cy="4953000"/>
          </a:xfrm>
          <a:prstGeom prst="rect">
            <a:avLst/>
          </a:prstGeom>
        </p:spPr>
      </p:pic>
    </p:spTree>
    <p:extLst>
      <p:ext uri="{BB962C8B-B14F-4D97-AF65-F5344CB8AC3E}">
        <p14:creationId xmlns:p14="http://schemas.microsoft.com/office/powerpoint/2010/main" xmlns="" val="17839452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ΕΒΡΑΪΚΗ ΣΥΝΩΜΟΣΙΑ</a:t>
            </a:r>
            <a:endParaRPr lang="el-GR" dirty="0"/>
          </a:p>
        </p:txBody>
      </p:sp>
      <p:pic>
        <p:nvPicPr>
          <p:cNvPr id="4" name="Content Placeholder 3"/>
          <p:cNvPicPr>
            <a:picLocks noGrp="1" noChangeAspect="1"/>
          </p:cNvPicPr>
          <p:nvPr>
            <p:ph idx="1"/>
          </p:nvPr>
        </p:nvPicPr>
        <p:blipFill>
          <a:blip r:embed="rId2"/>
          <a:stretch>
            <a:fillRect/>
          </a:stretch>
        </p:blipFill>
        <p:spPr>
          <a:xfrm>
            <a:off x="1447800" y="1447800"/>
            <a:ext cx="5791200" cy="5181600"/>
          </a:xfrm>
          <a:prstGeom prst="rect">
            <a:avLst/>
          </a:prstGeom>
        </p:spPr>
      </p:pic>
    </p:spTree>
    <p:extLst>
      <p:ext uri="{BB962C8B-B14F-4D97-AF65-F5344CB8AC3E}">
        <p14:creationId xmlns:p14="http://schemas.microsoft.com/office/powerpoint/2010/main" xmlns="" val="9128952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 EWIGE JUDE</a:t>
            </a:r>
            <a:endParaRPr lang="el-GR" dirty="0"/>
          </a:p>
        </p:txBody>
      </p:sp>
      <p:pic>
        <p:nvPicPr>
          <p:cNvPr id="4" name="Content Placeholder 3"/>
          <p:cNvPicPr>
            <a:picLocks noGrp="1" noChangeAspect="1"/>
          </p:cNvPicPr>
          <p:nvPr>
            <p:ph idx="1"/>
          </p:nvPr>
        </p:nvPicPr>
        <p:blipFill>
          <a:blip r:embed="rId2"/>
          <a:stretch>
            <a:fillRect/>
          </a:stretch>
        </p:blipFill>
        <p:spPr>
          <a:xfrm>
            <a:off x="609600" y="1676400"/>
            <a:ext cx="2895600" cy="4800600"/>
          </a:xfrm>
          <a:prstGeom prst="rect">
            <a:avLst/>
          </a:prstGeom>
        </p:spPr>
      </p:pic>
      <p:pic>
        <p:nvPicPr>
          <p:cNvPr id="5" name="Picture 4"/>
          <p:cNvPicPr>
            <a:picLocks noChangeAspect="1"/>
          </p:cNvPicPr>
          <p:nvPr/>
        </p:nvPicPr>
        <p:blipFill>
          <a:blip r:embed="rId3"/>
          <a:stretch>
            <a:fillRect/>
          </a:stretch>
        </p:blipFill>
        <p:spPr>
          <a:xfrm>
            <a:off x="3505200" y="1698279"/>
            <a:ext cx="3200400" cy="4800600"/>
          </a:xfrm>
          <a:prstGeom prst="rect">
            <a:avLst/>
          </a:prstGeom>
        </p:spPr>
      </p:pic>
      <p:pic>
        <p:nvPicPr>
          <p:cNvPr id="6" name="Picture 5"/>
          <p:cNvPicPr>
            <a:picLocks noChangeAspect="1"/>
          </p:cNvPicPr>
          <p:nvPr/>
        </p:nvPicPr>
        <p:blipFill>
          <a:blip r:embed="rId4"/>
          <a:stretch>
            <a:fillRect/>
          </a:stretch>
        </p:blipFill>
        <p:spPr>
          <a:xfrm>
            <a:off x="6658164" y="1698278"/>
            <a:ext cx="2466975" cy="4822479"/>
          </a:xfrm>
          <a:prstGeom prst="rect">
            <a:avLst/>
          </a:prstGeom>
        </p:spPr>
      </p:pic>
    </p:spTree>
    <p:extLst>
      <p:ext uri="{BB962C8B-B14F-4D97-AF65-F5344CB8AC3E}">
        <p14:creationId xmlns:p14="http://schemas.microsoft.com/office/powerpoint/2010/main" xmlns="" val="14173440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ΑΚΡΟΔΕΞΙΟΣ ΑΝΤΙΣΗΜΙΤΙΣΜΟΣ</a:t>
            </a:r>
            <a:endParaRPr lang="el-GR" dirty="0"/>
          </a:p>
        </p:txBody>
      </p:sp>
      <p:sp>
        <p:nvSpPr>
          <p:cNvPr id="3" name="2 - Θέση περιεχομένου"/>
          <p:cNvSpPr>
            <a:spLocks noGrp="1"/>
          </p:cNvSpPr>
          <p:nvPr>
            <p:ph idx="1"/>
          </p:nvPr>
        </p:nvSpPr>
        <p:spPr/>
        <p:txBody>
          <a:bodyPr/>
          <a:lstStyle/>
          <a:p>
            <a:endParaRPr lang="el-GR"/>
          </a:p>
        </p:txBody>
      </p:sp>
      <p:pic>
        <p:nvPicPr>
          <p:cNvPr id="2050" name="Picture 2" descr="C:\Users\Sotiris\Desktop\download.jpg"/>
          <p:cNvPicPr>
            <a:picLocks noChangeAspect="1" noChangeArrowheads="1"/>
          </p:cNvPicPr>
          <p:nvPr/>
        </p:nvPicPr>
        <p:blipFill>
          <a:blip r:embed="rId2"/>
          <a:srcRect/>
          <a:stretch>
            <a:fillRect/>
          </a:stretch>
        </p:blipFill>
        <p:spPr bwMode="auto">
          <a:xfrm>
            <a:off x="500034" y="1714488"/>
            <a:ext cx="3571900" cy="4572032"/>
          </a:xfrm>
          <a:prstGeom prst="rect">
            <a:avLst/>
          </a:prstGeom>
          <a:noFill/>
        </p:spPr>
      </p:pic>
      <p:pic>
        <p:nvPicPr>
          <p:cNvPr id="2051" name="Picture 3" descr="C:\Users\Sotiris\Desktop\download.jpg"/>
          <p:cNvPicPr>
            <a:picLocks noChangeAspect="1" noChangeArrowheads="1"/>
          </p:cNvPicPr>
          <p:nvPr/>
        </p:nvPicPr>
        <p:blipFill>
          <a:blip r:embed="rId3"/>
          <a:srcRect/>
          <a:stretch>
            <a:fillRect/>
          </a:stretch>
        </p:blipFill>
        <p:spPr bwMode="auto">
          <a:xfrm>
            <a:off x="4071934" y="1714488"/>
            <a:ext cx="4429156" cy="4429156"/>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lnSpcReduction="10000"/>
          </a:bodyPr>
          <a:lstStyle/>
          <a:p>
            <a:pPr marL="137160" indent="0">
              <a:buNone/>
            </a:pPr>
            <a:r>
              <a:rPr lang="el-GR" dirty="0" smtClean="0">
                <a:latin typeface="Garamond" panose="02020404030301010803" pitchFamily="18" charset="0"/>
              </a:rPr>
              <a:t>ΚΟΙΝΩΝΙΚΟΠΟΙΗΣΗ ΜΕΛΩΝ ΟΜΑΔΑΣ</a:t>
            </a:r>
            <a:r>
              <a:rPr lang="en-GB" dirty="0" smtClean="0">
                <a:latin typeface="Garamond" panose="02020404030301010803" pitchFamily="18" charset="0"/>
              </a:rPr>
              <a:t>:</a:t>
            </a:r>
          </a:p>
          <a:p>
            <a:pPr algn="just"/>
            <a:r>
              <a:rPr lang="en-GB" dirty="0" smtClean="0">
                <a:latin typeface="Garamond" panose="02020404030301010803" pitchFamily="18" charset="0"/>
              </a:rPr>
              <a:t>A) </a:t>
            </a:r>
            <a:r>
              <a:rPr lang="el-GR" dirty="0" smtClean="0">
                <a:latin typeface="Garamond" panose="02020404030301010803" pitchFamily="18" charset="0"/>
              </a:rPr>
              <a:t>Κλίμακα δεσμεύσεων και υποχρεώσεων προς την ομάδα</a:t>
            </a:r>
            <a:endParaRPr lang="en-GB" dirty="0" smtClean="0">
              <a:latin typeface="Garamond" panose="02020404030301010803" pitchFamily="18" charset="0"/>
            </a:endParaRPr>
          </a:p>
          <a:p>
            <a:r>
              <a:rPr lang="en-GB" dirty="0" smtClean="0">
                <a:latin typeface="Garamond" panose="02020404030301010803" pitchFamily="18" charset="0"/>
              </a:rPr>
              <a:t>B) </a:t>
            </a:r>
            <a:r>
              <a:rPr lang="el-GR" dirty="0" smtClean="0">
                <a:latin typeface="Garamond" panose="02020404030301010803" pitchFamily="18" charset="0"/>
              </a:rPr>
              <a:t>Τελετουργική συμπεριφορά</a:t>
            </a:r>
            <a:endParaRPr lang="en-GB" dirty="0" smtClean="0">
              <a:latin typeface="Garamond" panose="02020404030301010803" pitchFamily="18" charset="0"/>
            </a:endParaRPr>
          </a:p>
          <a:p>
            <a:r>
              <a:rPr lang="el-GR" dirty="0">
                <a:latin typeface="Garamond" panose="02020404030301010803" pitchFamily="18" charset="0"/>
              </a:rPr>
              <a:t>Γ</a:t>
            </a:r>
            <a:r>
              <a:rPr lang="en-GB" dirty="0" smtClean="0">
                <a:latin typeface="Garamond" panose="02020404030301010803" pitchFamily="18" charset="0"/>
              </a:rPr>
              <a:t>) </a:t>
            </a:r>
            <a:r>
              <a:rPr lang="el-GR" dirty="0" smtClean="0">
                <a:latin typeface="Garamond" panose="02020404030301010803" pitchFamily="18" charset="0"/>
              </a:rPr>
              <a:t>Καταπίεση συνείδησης</a:t>
            </a:r>
            <a:endParaRPr lang="en-GB" dirty="0" smtClean="0">
              <a:latin typeface="Garamond" panose="02020404030301010803" pitchFamily="18" charset="0"/>
            </a:endParaRPr>
          </a:p>
          <a:p>
            <a:endParaRPr lang="en-GB" dirty="0">
              <a:latin typeface="Garamond" panose="02020404030301010803" pitchFamily="18" charset="0"/>
            </a:endParaRPr>
          </a:p>
          <a:p>
            <a:pPr marL="137160" indent="0">
              <a:buNone/>
            </a:pPr>
            <a:r>
              <a:rPr lang="el-GR" dirty="0" smtClean="0">
                <a:latin typeface="Garamond" panose="02020404030301010803" pitchFamily="18" charset="0"/>
              </a:rPr>
              <a:t>ΠΑΡΑΓΟΝΤΕΣ ΣΥΝΔΕΣΗΣ</a:t>
            </a:r>
            <a:endParaRPr lang="en-GB" dirty="0" smtClean="0">
              <a:latin typeface="Garamond" panose="02020404030301010803" pitchFamily="18" charset="0"/>
            </a:endParaRPr>
          </a:p>
          <a:p>
            <a:r>
              <a:rPr lang="en-GB" dirty="0" smtClean="0">
                <a:latin typeface="Garamond" panose="02020404030301010803" pitchFamily="18" charset="0"/>
              </a:rPr>
              <a:t>A)</a:t>
            </a:r>
            <a:r>
              <a:rPr lang="el-GR" dirty="0" smtClean="0">
                <a:latin typeface="Garamond" panose="02020404030301010803" pitchFamily="18" charset="0"/>
              </a:rPr>
              <a:t> Διάχυση ευθύνης</a:t>
            </a:r>
            <a:endParaRPr lang="en-GB" dirty="0" smtClean="0">
              <a:latin typeface="Garamond" panose="02020404030301010803" pitchFamily="18" charset="0"/>
            </a:endParaRPr>
          </a:p>
          <a:p>
            <a:r>
              <a:rPr lang="en-GB" dirty="0" smtClean="0">
                <a:latin typeface="Garamond" panose="02020404030301010803" pitchFamily="18" charset="0"/>
              </a:rPr>
              <a:t>B) </a:t>
            </a:r>
            <a:r>
              <a:rPr lang="el-GR" dirty="0" smtClean="0">
                <a:latin typeface="Garamond" panose="02020404030301010803" pitchFamily="18" charset="0"/>
              </a:rPr>
              <a:t>Απο-ατομικοποίηση</a:t>
            </a:r>
            <a:endParaRPr lang="en-GB" dirty="0" smtClean="0">
              <a:latin typeface="Garamond" panose="02020404030301010803" pitchFamily="18" charset="0"/>
            </a:endParaRPr>
          </a:p>
          <a:p>
            <a:r>
              <a:rPr lang="el-GR" dirty="0">
                <a:latin typeface="Garamond" panose="02020404030301010803" pitchFamily="18" charset="0"/>
              </a:rPr>
              <a:t>Γ</a:t>
            </a:r>
            <a:r>
              <a:rPr lang="en-GB" dirty="0" smtClean="0">
                <a:latin typeface="Garamond" panose="02020404030301010803" pitchFamily="18" charset="0"/>
              </a:rPr>
              <a:t>) </a:t>
            </a:r>
            <a:r>
              <a:rPr lang="el-GR" dirty="0" smtClean="0">
                <a:latin typeface="Garamond" panose="02020404030301010803" pitchFamily="18" charset="0"/>
              </a:rPr>
              <a:t>Πλήρης υπακοή στην πίεση των μελών της ομάδας</a:t>
            </a:r>
            <a:endParaRPr lang="en-GB" dirty="0">
              <a:latin typeface="Garamond" panose="02020404030301010803" pitchFamily="18" charset="0"/>
            </a:endParaRPr>
          </a:p>
        </p:txBody>
      </p:sp>
    </p:spTree>
    <p:extLst>
      <p:ext uri="{BB962C8B-B14F-4D97-AF65-F5344CB8AC3E}">
        <p14:creationId xmlns:p14="http://schemas.microsoft.com/office/powerpoint/2010/main" xmlns="" val="32260362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ΨΥΧΟΛΟΓΙΚΑ ΣΤΟΙΧΕΙΑ</a:t>
            </a:r>
            <a:endParaRPr lang="el-GR" dirty="0"/>
          </a:p>
        </p:txBody>
      </p:sp>
      <p:sp>
        <p:nvSpPr>
          <p:cNvPr id="3" name="Content Placeholder 2"/>
          <p:cNvSpPr>
            <a:spLocks noGrp="1"/>
          </p:cNvSpPr>
          <p:nvPr>
            <p:ph idx="1"/>
          </p:nvPr>
        </p:nvSpPr>
        <p:spPr>
          <a:xfrm>
            <a:off x="457200" y="1295400"/>
            <a:ext cx="8229600" cy="5410200"/>
          </a:xfrm>
        </p:spPr>
        <p:txBody>
          <a:bodyPr>
            <a:normAutofit fontScale="85000" lnSpcReduction="20000"/>
          </a:bodyPr>
          <a:lstStyle/>
          <a:p>
            <a:pPr algn="just"/>
            <a:r>
              <a:rPr lang="el-GR" dirty="0" smtClean="0"/>
              <a:t>Ναρκισισμός – Μεγαλομανία</a:t>
            </a:r>
          </a:p>
          <a:p>
            <a:pPr algn="just"/>
            <a:r>
              <a:rPr lang="el-GR" dirty="0" smtClean="0"/>
              <a:t>Απληστία και εξουσία</a:t>
            </a:r>
          </a:p>
          <a:p>
            <a:pPr algn="just"/>
            <a:r>
              <a:rPr lang="el-GR" dirty="0" smtClean="0"/>
              <a:t>Φόβος: Καμία δύναμη δεν μπορεί να κλέψει από το ανθρώπινο μυαλό τις ικανότητες της δράσης και του στοχασμού τόσο αποτελεσματικά όσο ο φόβος </a:t>
            </a:r>
            <a:r>
              <a:rPr lang="en-US" dirty="0" smtClean="0"/>
              <a:t>(Edmund Burke)</a:t>
            </a:r>
            <a:endParaRPr lang="el-GR" dirty="0" smtClean="0"/>
          </a:p>
          <a:p>
            <a:pPr algn="just"/>
            <a:r>
              <a:rPr lang="el-GR" dirty="0" smtClean="0"/>
              <a:t>Εξευτελισμός και ντροπή</a:t>
            </a:r>
          </a:p>
          <a:p>
            <a:pPr algn="just"/>
            <a:r>
              <a:rPr lang="el-GR" dirty="0" smtClean="0"/>
              <a:t>Απόσταση από τα θύματα – Η αίσθηση της ατιμωρησίας («η διάπραξη των φρικαλεοτήτων είναι απλώς και μόνο το μέσο με το οποίο οι δράστες επιβεβαιώνουν την τεράστια απόσταση που τους χωρίζει από τα θύματα και πείθουν τους εαυτούς τους ότι οι τελευταίοι δεν είναι πλέον ανθρώπινα όντα»)</a:t>
            </a:r>
            <a:r>
              <a:rPr lang="en-US" dirty="0" smtClean="0"/>
              <a:t> (</a:t>
            </a:r>
            <a:r>
              <a:rPr lang="en-US" dirty="0" err="1" smtClean="0"/>
              <a:t>Semelin</a:t>
            </a:r>
            <a:r>
              <a:rPr lang="en-US" dirty="0" smtClean="0"/>
              <a:t> </a:t>
            </a:r>
            <a:r>
              <a:rPr lang="el-GR" dirty="0" smtClean="0"/>
              <a:t>για τη διαδικασία της αποανθρωποποίησης)</a:t>
            </a:r>
            <a:endParaRPr lang="en-US" dirty="0" smtClean="0"/>
          </a:p>
          <a:p>
            <a:pPr algn="just"/>
            <a:r>
              <a:rPr lang="el-GR" dirty="0" smtClean="0"/>
              <a:t>Η τεράστια λυτρωτική ηδονή της ελευθερίας να κάνεις </a:t>
            </a:r>
            <a:r>
              <a:rPr lang="el-GR" dirty="0" err="1" smtClean="0"/>
              <a:t>ό,τι</a:t>
            </a:r>
            <a:r>
              <a:rPr lang="el-GR" dirty="0" smtClean="0"/>
              <a:t> θέλεις («Καλιγούλας»)</a:t>
            </a:r>
            <a:endParaRPr lang="en-US" dirty="0" smtClean="0"/>
          </a:p>
          <a:p>
            <a:pPr algn="just"/>
            <a:endParaRPr lang="el-GR" dirty="0"/>
          </a:p>
        </p:txBody>
      </p:sp>
    </p:spTree>
    <p:extLst>
      <p:ext uri="{BB962C8B-B14F-4D97-AF65-F5344CB8AC3E}">
        <p14:creationId xmlns:p14="http://schemas.microsoft.com/office/powerpoint/2010/main" xmlns="" val="3848946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latin typeface="Garamond" pitchFamily="18" charset="0"/>
              </a:rPr>
              <a:t>«ΕΜΜΕΣΗ» ΕΦΑΡΜΟΓΗ ΤΟΥ 2 ΠΑΡ. 5</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3074" name="Picture 2" descr="C:\Users\Sotiris\Desktop\Poster-Sami_Blood.jpg"/>
          <p:cNvPicPr>
            <a:picLocks noChangeAspect="1" noChangeArrowheads="1"/>
          </p:cNvPicPr>
          <p:nvPr/>
        </p:nvPicPr>
        <p:blipFill>
          <a:blip r:embed="rId2"/>
          <a:srcRect/>
          <a:stretch>
            <a:fillRect/>
          </a:stretch>
        </p:blipFill>
        <p:spPr bwMode="auto">
          <a:xfrm>
            <a:off x="500034" y="1643051"/>
            <a:ext cx="3857651" cy="4643470"/>
          </a:xfrm>
          <a:prstGeom prst="rect">
            <a:avLst/>
          </a:prstGeom>
          <a:noFill/>
        </p:spPr>
      </p:pic>
      <p:pic>
        <p:nvPicPr>
          <p:cNvPr id="3075" name="Picture 3" descr="C:\Users\Sotiris\Desktop\24245403.jpg"/>
          <p:cNvPicPr>
            <a:picLocks noChangeAspect="1" noChangeArrowheads="1"/>
          </p:cNvPicPr>
          <p:nvPr/>
        </p:nvPicPr>
        <p:blipFill>
          <a:blip r:embed="rId3"/>
          <a:srcRect/>
          <a:stretch>
            <a:fillRect/>
          </a:stretch>
        </p:blipFill>
        <p:spPr bwMode="auto">
          <a:xfrm>
            <a:off x="4357686" y="1643050"/>
            <a:ext cx="4470402" cy="464347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lnSpcReduction="10000"/>
          </a:bodyPr>
          <a:lstStyle/>
          <a:p>
            <a:pPr algn="just"/>
            <a:r>
              <a:rPr lang="el-GR" sz="3200" dirty="0" smtClean="0"/>
              <a:t>-</a:t>
            </a:r>
            <a:r>
              <a:rPr lang="el-GR" sz="3200" dirty="0" err="1" smtClean="0"/>
              <a:t>Ισμοί</a:t>
            </a:r>
            <a:r>
              <a:rPr lang="el-GR" sz="3200" dirty="0" smtClean="0"/>
              <a:t> και φοβίες (το υγειονομικό στοιχείο και ο λόγος έκτακτων καταστάσεων)</a:t>
            </a:r>
          </a:p>
          <a:p>
            <a:pPr algn="just"/>
            <a:r>
              <a:rPr lang="el-GR" sz="3200" dirty="0" smtClean="0"/>
              <a:t>Ο ευφημισμός στα ιδεολογικά συστήματα μίσους </a:t>
            </a:r>
          </a:p>
          <a:p>
            <a:pPr algn="just"/>
            <a:r>
              <a:rPr lang="el-GR" sz="3200" dirty="0" smtClean="0"/>
              <a:t>Εσωτερική αντιφατικότητα στα συστήματα μίσους και συναισθηματική συγκόλληση (η </a:t>
            </a:r>
            <a:r>
              <a:rPr lang="el-GR" sz="3200" dirty="0" err="1" smtClean="0"/>
              <a:t>επαναμάγευση</a:t>
            </a:r>
            <a:r>
              <a:rPr lang="el-GR" sz="3200" dirty="0" smtClean="0"/>
              <a:t> του κόσμου)</a:t>
            </a:r>
            <a:endParaRPr lang="en-US" sz="3200" dirty="0" smtClean="0"/>
          </a:p>
          <a:p>
            <a:pPr algn="just"/>
            <a:r>
              <a:rPr lang="en-US" sz="3200" dirty="0" smtClean="0"/>
              <a:t>O </a:t>
            </a:r>
            <a:r>
              <a:rPr lang="el-GR" sz="3200" dirty="0" smtClean="0"/>
              <a:t>λόγος της απολογίας (πώς ζητάμε συγνώμη και γιατί: </a:t>
            </a:r>
            <a:r>
              <a:rPr lang="el-GR" sz="3200" dirty="0" err="1" smtClean="0"/>
              <a:t>Σταϊνμάγιερ</a:t>
            </a:r>
            <a:r>
              <a:rPr lang="el-GR" sz="3200" dirty="0" smtClean="0"/>
              <a:t>)</a:t>
            </a:r>
            <a:endParaRPr lang="el-GR" dirty="0" smtClean="0"/>
          </a:p>
          <a:p>
            <a:pPr algn="just"/>
            <a:endParaRPr lang="el-GR" dirty="0" smtClean="0"/>
          </a:p>
          <a:p>
            <a:pPr algn="just"/>
            <a:endParaRPr lang="el-G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1785926"/>
          </a:xfrm>
        </p:spPr>
        <p:txBody>
          <a:bodyPr>
            <a:normAutofit fontScale="90000"/>
          </a:bodyPr>
          <a:lstStyle/>
          <a:p>
            <a:r>
              <a:rPr lang="el-GR" dirty="0" smtClean="0"/>
              <a:t>ΤΑ ΔΕΚΑ ΣΤΑΔΙΑ ΤΗΣ ΓΕΝΟΚΤΟΝΙΑΣ (</a:t>
            </a:r>
            <a:r>
              <a:rPr lang="en-US" dirty="0" smtClean="0"/>
              <a:t>GREGORY STANTON)</a:t>
            </a:r>
            <a:endParaRPr lang="el-GR" dirty="0"/>
          </a:p>
        </p:txBody>
      </p:sp>
      <p:sp>
        <p:nvSpPr>
          <p:cNvPr id="3" name="2 - Θέση περιεχομένου"/>
          <p:cNvSpPr>
            <a:spLocks noGrp="1"/>
          </p:cNvSpPr>
          <p:nvPr>
            <p:ph idx="1"/>
          </p:nvPr>
        </p:nvSpPr>
        <p:spPr>
          <a:xfrm>
            <a:off x="457200" y="1928802"/>
            <a:ext cx="8229600" cy="4214842"/>
          </a:xfrm>
        </p:spPr>
        <p:txBody>
          <a:bodyPr>
            <a:normAutofit fontScale="77500" lnSpcReduction="20000"/>
          </a:bodyPr>
          <a:lstStyle/>
          <a:p>
            <a:pPr algn="just"/>
            <a:r>
              <a:rPr lang="en-US" dirty="0" smtClean="0"/>
              <a:t>1	Classification:	 People are divided into "them and us".	"The main preventive measure at this early stage is to develop universalistic institutions that transcend... divisions."</a:t>
            </a:r>
            <a:endParaRPr lang="el-GR" dirty="0" smtClean="0"/>
          </a:p>
          <a:p>
            <a:pPr algn="just"/>
            <a:r>
              <a:rPr lang="en-US" dirty="0" smtClean="0"/>
              <a:t>2	Symbolization:	"When combined with hatred, symbols may be forced upon unwilling members of pariah groups...“ "To combat symbolization, hate symbols can be legally forbidden as can hate speech."</a:t>
            </a:r>
            <a:endParaRPr lang="el-GR" dirty="0" smtClean="0"/>
          </a:p>
          <a:p>
            <a:pPr algn="just"/>
            <a:r>
              <a:rPr lang="en-US" dirty="0" smtClean="0"/>
              <a:t>3	Discrimination:	"Law or cultural power excludes groups from full civil rights: segregation or apartheid laws, denial of voting rights".	"Pass and enforce laws </a:t>
            </a:r>
            <a:r>
              <a:rPr lang="en-US" b="1" dirty="0" smtClean="0"/>
              <a:t>prohibiting</a:t>
            </a:r>
            <a:r>
              <a:rPr lang="en-US" dirty="0" smtClean="0"/>
              <a:t> discrimination</a:t>
            </a:r>
            <a:r>
              <a:rPr lang="el-GR" dirty="0" smtClean="0"/>
              <a:t> (ή, αλλιώς, το πρόβλημα της δημοκρατίας)</a:t>
            </a:r>
            <a:r>
              <a:rPr lang="en-US" dirty="0" smtClean="0"/>
              <a:t>. Full citizenship and voting rights for all groups."</a:t>
            </a:r>
            <a:endParaRPr lang="el-GR" dirty="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Autofit/>
          </a:bodyPr>
          <a:lstStyle/>
          <a:p>
            <a:pPr algn="just"/>
            <a:r>
              <a:rPr lang="en-US" sz="1800" dirty="0" smtClean="0"/>
              <a:t>4	Dehumanization:	"One group denies the humanity of the other group. Members of it are equated with animals, vermin, insects, or diseases."	"Local and international leaders should condemn the use of hate speech and make it culturally unacceptable. Leaders who incite genocide should be banned from international travel and have their foreign finances frozen."</a:t>
            </a:r>
            <a:endParaRPr lang="el-GR" sz="1800" dirty="0" smtClean="0"/>
          </a:p>
          <a:p>
            <a:pPr algn="just"/>
            <a:r>
              <a:rPr lang="en-US" sz="1800" dirty="0" smtClean="0"/>
              <a:t>5	Organization:	"Genocide is always organized... Special army units or militias are often trained and armed..."	"The U.N. should impose arms embargoes on governments and citizens of countries involved in genocidal massacres, and create commissions to investigate violations."</a:t>
            </a:r>
            <a:endParaRPr lang="el-GR" sz="1800" dirty="0" smtClean="0"/>
          </a:p>
          <a:p>
            <a:pPr algn="just"/>
            <a:r>
              <a:rPr lang="en-US" sz="1800" dirty="0" smtClean="0"/>
              <a:t>6	Polarization:	"Hate groups broadcast polarizing propaganda..."	"Prevention may mean security protection for moderate leaders or assistance to human rights groups... Coups d’état by extremists should be opposed by international sanctions."</a:t>
            </a:r>
            <a:endParaRPr lang="el-GR" sz="1800" dirty="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n-US" dirty="0" smtClean="0"/>
              <a:t>7	Preparation:	"Mass killing is planned. Victims are identified and separated because of their ethnic or religious identity..."	"At this stage, a Genocide Emergency must be declared. Full diplomatic pressure by regional organizations must be invoked, including preparation to intervene to prevent genocide."</a:t>
            </a:r>
            <a:endParaRPr lang="el-GR" dirty="0" smtClean="0"/>
          </a:p>
          <a:p>
            <a:pPr algn="just"/>
            <a:r>
              <a:rPr lang="en-US" dirty="0" smtClean="0"/>
              <a:t>8	Persecution:	"Expropriation, forced displacement, ghettos, concentration camps".	"Direct assistance to victim groups, targeted sanctions against persecutors, mobilization of humanitarian assistance or intervention, protection of refugees."</a:t>
            </a:r>
            <a:endParaRPr lang="el-GR" dirty="0" smtClean="0"/>
          </a:p>
          <a:p>
            <a:pPr algn="just"/>
            <a:r>
              <a:rPr lang="en-US" dirty="0" smtClean="0"/>
              <a:t>9	Extermination:	"It is 'extermination' to the killers because they do not believe their victims to be fully human".	"At this stage, only rapid and overwhelming armed intervention can stop genocide. Real safe areas or refugee escape corridors should be established with heavily armed international protection."</a:t>
            </a:r>
            <a:endParaRPr lang="el-GR" dirty="0" smtClean="0"/>
          </a:p>
          <a:p>
            <a:pPr algn="just"/>
            <a:r>
              <a:rPr lang="en-US" dirty="0" smtClean="0"/>
              <a:t>10	Denial:	"The perpetrators... deny that they committed any crimes..."	"The response to denial is punishment by an international tribunal or national courts."</a:t>
            </a:r>
            <a:endParaRPr lang="el-GR" dirty="0" smtClean="0"/>
          </a:p>
          <a:p>
            <a:endParaRPr lang="el-G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buNone/>
            </a:pPr>
            <a:r>
              <a:rPr lang="en-US" sz="2400" dirty="0" smtClean="0"/>
              <a:t>How do you shoot babies?</a:t>
            </a:r>
          </a:p>
          <a:p>
            <a:pPr>
              <a:buNone/>
            </a:pPr>
            <a:r>
              <a:rPr lang="en-US" sz="2400" dirty="0" smtClean="0"/>
              <a:t>I don’t know. It is just one </a:t>
            </a:r>
          </a:p>
          <a:p>
            <a:pPr>
              <a:buNone/>
            </a:pPr>
            <a:r>
              <a:rPr lang="en-US" sz="2400" dirty="0" smtClean="0"/>
              <a:t>of those things</a:t>
            </a:r>
          </a:p>
          <a:p>
            <a:pPr>
              <a:buNone/>
            </a:pPr>
            <a:r>
              <a:rPr lang="en-US" sz="2400" dirty="0" smtClean="0"/>
              <a:t>(Paul </a:t>
            </a:r>
            <a:r>
              <a:rPr lang="en-US" sz="2400" dirty="0" err="1" smtClean="0"/>
              <a:t>Meadlo</a:t>
            </a:r>
            <a:r>
              <a:rPr lang="en-US" sz="2400" dirty="0" smtClean="0"/>
              <a:t> – My Lai)</a:t>
            </a:r>
            <a:endParaRPr lang="el-GR" sz="2400" dirty="0"/>
          </a:p>
        </p:txBody>
      </p:sp>
      <p:pic>
        <p:nvPicPr>
          <p:cNvPr id="1026" name="Picture 2" descr="C:\Users\Sotiris\Desktop\download.jpg"/>
          <p:cNvPicPr>
            <a:picLocks noChangeAspect="1" noChangeArrowheads="1"/>
          </p:cNvPicPr>
          <p:nvPr/>
        </p:nvPicPr>
        <p:blipFill>
          <a:blip r:embed="rId2"/>
          <a:srcRect/>
          <a:stretch>
            <a:fillRect/>
          </a:stretch>
        </p:blipFill>
        <p:spPr bwMode="auto">
          <a:xfrm>
            <a:off x="4643438" y="1643050"/>
            <a:ext cx="4000528" cy="464347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ΤΑ ΓΡΑΜΜΑΤΑ ΩΣ ΣΥΜΒΟΛΑ</a:t>
            </a:r>
            <a:r>
              <a:rPr lang="en-US" dirty="0" smtClean="0"/>
              <a:t> </a:t>
            </a:r>
            <a:r>
              <a:rPr lang="el-GR" dirty="0" smtClean="0"/>
              <a:t>ΜΙΣΟΥΣ</a:t>
            </a:r>
            <a:r>
              <a:rPr lang="en-US" dirty="0" smtClean="0"/>
              <a:t> </a:t>
            </a:r>
            <a:r>
              <a:rPr lang="en-US" sz="3100" dirty="0" smtClean="0"/>
              <a:t>(</a:t>
            </a:r>
            <a:r>
              <a:rPr lang="el-GR" sz="3100" dirty="0" smtClean="0"/>
              <a:t>από το </a:t>
            </a:r>
            <a:r>
              <a:rPr lang="en-US" sz="3100" dirty="0" err="1" smtClean="0"/>
              <a:t>zapadny</a:t>
            </a:r>
            <a:r>
              <a:rPr lang="en-US" sz="3100" dirty="0" smtClean="0"/>
              <a:t> </a:t>
            </a:r>
            <a:r>
              <a:rPr lang="el-GR" sz="3100" dirty="0" smtClean="0"/>
              <a:t>στο </a:t>
            </a:r>
            <a:r>
              <a:rPr lang="en-US" sz="3100" dirty="0" err="1" smtClean="0"/>
              <a:t>za</a:t>
            </a:r>
            <a:r>
              <a:rPr lang="en-US" sz="3100" dirty="0" smtClean="0"/>
              <a:t> </a:t>
            </a:r>
            <a:r>
              <a:rPr lang="en-US" sz="3100" dirty="0" err="1" smtClean="0"/>
              <a:t>pobedu</a:t>
            </a:r>
            <a:r>
              <a:rPr lang="en-US" sz="3100" dirty="0" smtClean="0"/>
              <a:t>)</a:t>
            </a:r>
            <a:endParaRPr lang="el-GR" sz="3100" dirty="0"/>
          </a:p>
        </p:txBody>
      </p:sp>
      <p:pic>
        <p:nvPicPr>
          <p:cNvPr id="4" name="Content Placeholder 3"/>
          <p:cNvPicPr>
            <a:picLocks noGrp="1" noChangeAspect="1"/>
          </p:cNvPicPr>
          <p:nvPr>
            <p:ph idx="1"/>
          </p:nvPr>
        </p:nvPicPr>
        <p:blipFill>
          <a:blip r:embed="rId2"/>
          <a:stretch>
            <a:fillRect/>
          </a:stretch>
        </p:blipFill>
        <p:spPr>
          <a:xfrm>
            <a:off x="381000" y="1417638"/>
            <a:ext cx="4191000" cy="5059362"/>
          </a:xfrm>
          <a:prstGeom prst="rect">
            <a:avLst/>
          </a:prstGeom>
        </p:spPr>
      </p:pic>
      <p:pic>
        <p:nvPicPr>
          <p:cNvPr id="7" name="Picture 6"/>
          <p:cNvPicPr>
            <a:picLocks noChangeAspect="1"/>
          </p:cNvPicPr>
          <p:nvPr/>
        </p:nvPicPr>
        <p:blipFill>
          <a:blip r:embed="rId3"/>
          <a:stretch>
            <a:fillRect/>
          </a:stretch>
        </p:blipFill>
        <p:spPr>
          <a:xfrm>
            <a:off x="4572000" y="1389722"/>
            <a:ext cx="4267200" cy="5087277"/>
          </a:xfrm>
          <a:prstGeom prst="rect">
            <a:avLst/>
          </a:prstGeom>
        </p:spPr>
      </p:pic>
    </p:spTree>
    <p:extLst>
      <p:ext uri="{BB962C8B-B14F-4D97-AF65-F5344CB8AC3E}">
        <p14:creationId xmlns:p14="http://schemas.microsoft.com/office/powerpoint/2010/main" xmlns="" val="3445989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z</a:t>
            </a:r>
            <a:endParaRPr lang="el-GR" dirty="0"/>
          </a:p>
        </p:txBody>
      </p:sp>
      <p:sp>
        <p:nvSpPr>
          <p:cNvPr id="3" name="2 - Θέση περιεχομένου"/>
          <p:cNvSpPr>
            <a:spLocks noGrp="1"/>
          </p:cNvSpPr>
          <p:nvPr>
            <p:ph idx="1"/>
          </p:nvPr>
        </p:nvSpPr>
        <p:spPr>
          <a:xfrm>
            <a:off x="457200" y="1600200"/>
            <a:ext cx="8229600" cy="5114948"/>
          </a:xfrm>
        </p:spPr>
        <p:txBody>
          <a:bodyPr>
            <a:noAutofit/>
          </a:bodyPr>
          <a:lstStyle/>
          <a:p>
            <a:pPr algn="just">
              <a:buNone/>
            </a:pPr>
            <a:r>
              <a:rPr lang="el-GR" sz="1600" dirty="0" smtClean="0">
                <a:latin typeface="Garamond" pitchFamily="18" charset="0"/>
              </a:rPr>
              <a:t>Το «Ζ» επιδεικνύεται με περηφάνια ως καρφίτσα στο πέτο βουλευτών της Ενωμένης Ρωσίας και ως σλόγκαν σε</a:t>
            </a:r>
            <a:r>
              <a:rPr lang="en-US" sz="1600" dirty="0" smtClean="0">
                <a:latin typeface="Garamond" pitchFamily="18" charset="0"/>
              </a:rPr>
              <a:t> </a:t>
            </a:r>
            <a:r>
              <a:rPr lang="el-GR" sz="1600" dirty="0" smtClean="0">
                <a:latin typeface="Garamond" pitchFamily="18" charset="0"/>
              </a:rPr>
              <a:t>μεγάλες πινακίδες στο κέντρο ρωσικών πόλεων μαζί με το σύνθημα: «Δεν εγκαταλείπουμε τους ανθρώπους μας». Έχει περάσει στο σήμα της Κεντρικής Εκλογικής Επιτροπής της Ρωσίας και στα μαύρα κράνη του ειδικού σώματος αντιμετώπισης διαδηλώσεων της αστυνομίας. Διοικητικές περιφέρειες σαν το Κουζμπάς και την </a:t>
            </a:r>
            <a:r>
              <a:rPr lang="el-GR" sz="1600" dirty="0" err="1" smtClean="0">
                <a:latin typeface="Garamond" pitchFamily="18" charset="0"/>
              </a:rPr>
              <a:t>Ζαμπαϊκάλιε</a:t>
            </a:r>
            <a:r>
              <a:rPr lang="el-GR" sz="1600" dirty="0" smtClean="0">
                <a:latin typeface="Garamond" pitchFamily="18" charset="0"/>
              </a:rPr>
              <a:t> αλλάζουν τα εμβλήματά τους για να καταστήσουν σαφή την έμφαση στο «Ζ» και η ρωσική τηλεόραση άρχισε να αναφέρεται στον πόλεμο ως «Ειδική Επιχείρηση Ζ». Και εννοείται ότι το γράμμα συνοδεύει πλέον πολλά εμπορικά προϊόντα, αλλά και «αυθόρμητες» αντιδράσεις απλών πολιτών σε όλη την έκταση της τεράστιας χώρας.</a:t>
            </a:r>
            <a:r>
              <a:rPr lang="en-US" sz="1600" dirty="0" smtClean="0">
                <a:latin typeface="Garamond" pitchFamily="18" charset="0"/>
              </a:rPr>
              <a:t> </a:t>
            </a:r>
            <a:r>
              <a:rPr lang="el-GR" sz="1600" dirty="0" smtClean="0">
                <a:latin typeface="Garamond" pitchFamily="18" charset="0"/>
              </a:rPr>
              <a:t>Δεν είναι μόνο του. Συνοδεύεται συνήθως από την απεικόνιση της αρκούδας (του ζώου που έτσι κι αλλιώς συμβολίζει τη Ρωσία στη δυτική εικονογράφηση από τον 18</a:t>
            </a:r>
            <a:r>
              <a:rPr lang="el-GR" sz="1600" baseline="30000" dirty="0" smtClean="0">
                <a:latin typeface="Garamond" pitchFamily="18" charset="0"/>
              </a:rPr>
              <a:t>ο</a:t>
            </a:r>
            <a:r>
              <a:rPr lang="el-GR" sz="1600" dirty="0" smtClean="0">
                <a:latin typeface="Garamond" pitchFamily="18" charset="0"/>
              </a:rPr>
              <a:t> αιώνα και έως τις ημέρες μας) και από τα χρώματα (πορτοκαλί και μαύρο) της κορδέλας του Αγίου Γεωργίου, του στρατιωτικού παρασήμου του Β’ Παγκοσμίου Πολέμου, που από τις αρχές του 21</a:t>
            </a:r>
            <a:r>
              <a:rPr lang="el-GR" sz="1600" baseline="30000" dirty="0" smtClean="0">
                <a:latin typeface="Garamond" pitchFamily="18" charset="0"/>
              </a:rPr>
              <a:t>ου</a:t>
            </a:r>
            <a:r>
              <a:rPr lang="el-GR" sz="1600" dirty="0" smtClean="0">
                <a:latin typeface="Garamond" pitchFamily="18" charset="0"/>
              </a:rPr>
              <a:t> αιώνα και μετά συνδέεται όλο και περισσότερο με τον Μεγάλο Πατριωτικό Πόλεμο στην επίσημη ρωσική προπαγάνδα. Το «Ζ» είναι απλώς το πρώτο γράμμα του ρωσικού ονόματος της δυτικής στρατιωτικής περιφέρειας (</a:t>
            </a:r>
            <a:r>
              <a:rPr lang="en-US" sz="1600" dirty="0" err="1" smtClean="0">
                <a:latin typeface="Garamond" pitchFamily="18" charset="0"/>
              </a:rPr>
              <a:t>zapadny</a:t>
            </a:r>
            <a:r>
              <a:rPr lang="el-GR" sz="1600" dirty="0" smtClean="0">
                <a:latin typeface="Garamond" pitchFamily="18" charset="0"/>
              </a:rPr>
              <a:t>), δυνάμεις τεθωρακισμένων της οποίας πρωτοστάτησαν στην επιχείρηση. Το Κρεμλίνο γρήγορα το οικειοποιήθηκε και προσπάθησε να το συνδέσει με </a:t>
            </a:r>
            <a:r>
              <a:rPr lang="el-GR" sz="1600" dirty="0" err="1" smtClean="0">
                <a:latin typeface="Garamond" pitchFamily="18" charset="0"/>
              </a:rPr>
              <a:t>λογικοφανείς</a:t>
            </a:r>
            <a:r>
              <a:rPr lang="el-GR" sz="1600" dirty="0" smtClean="0">
                <a:latin typeface="Garamond" pitchFamily="18" charset="0"/>
              </a:rPr>
              <a:t> εξηγήσεις, π.χ. με τη φράση: </a:t>
            </a:r>
            <a:r>
              <a:rPr lang="en-US" sz="1600" dirty="0" err="1" smtClean="0">
                <a:latin typeface="Garamond" pitchFamily="18" charset="0"/>
              </a:rPr>
              <a:t>zapobedu</a:t>
            </a:r>
            <a:r>
              <a:rPr lang="el-GR" sz="1600" dirty="0" smtClean="0">
                <a:latin typeface="Garamond" pitchFamily="18" charset="0"/>
              </a:rPr>
              <a:t> (για τη νίκη). Για τους αντιπάλους, τους «εσωτερικούς προδότες» του προέδρου </a:t>
            </a:r>
            <a:r>
              <a:rPr lang="el-GR" sz="1600" dirty="0" err="1" smtClean="0">
                <a:latin typeface="Garamond" pitchFamily="18" charset="0"/>
              </a:rPr>
              <a:t>Πούτιν</a:t>
            </a:r>
            <a:r>
              <a:rPr lang="el-GR" sz="1600" dirty="0" smtClean="0">
                <a:latin typeface="Garamond" pitchFamily="18" charset="0"/>
              </a:rPr>
              <a:t>, το «Ζ» είναι ένα γράμμα που συμβολίζει την εσωτερική καταπίεση του καθεστώτος, μια μορφή «</a:t>
            </a:r>
            <a:r>
              <a:rPr lang="el-GR" sz="1600" dirty="0" err="1" smtClean="0">
                <a:latin typeface="Garamond" pitchFamily="18" charset="0"/>
              </a:rPr>
              <a:t>Ζ»βάστικας</a:t>
            </a:r>
            <a:r>
              <a:rPr lang="el-GR" sz="1600" dirty="0" smtClean="0">
                <a:latin typeface="Garamond" pitchFamily="18" charset="0"/>
              </a:rPr>
              <a:t> που χαρακτηρίζει την όλη κατάσταση του ρωσικού «</a:t>
            </a:r>
            <a:r>
              <a:rPr lang="el-GR" sz="1600" dirty="0" err="1" smtClean="0">
                <a:latin typeface="Garamond" pitchFamily="18" charset="0"/>
              </a:rPr>
              <a:t>σχιζοφασισμού</a:t>
            </a:r>
            <a:r>
              <a:rPr lang="el-GR" sz="1600" dirty="0" smtClean="0">
                <a:latin typeface="Garamond" pitchFamily="18" charset="0"/>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ΚΑΡΡΕΡ - ΧΡΥΣΟΣΤΟΜΟΣ</a:t>
            </a:r>
            <a:endParaRPr lang="el-GR" dirty="0"/>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1676400"/>
            <a:ext cx="7818318"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861832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533400" y="1452343"/>
            <a:ext cx="4953000" cy="5024657"/>
          </a:xfrm>
          <a:prstGeom prst="rect">
            <a:avLst/>
          </a:prstGeom>
        </p:spPr>
      </p:pic>
      <p:pic>
        <p:nvPicPr>
          <p:cNvPr id="5" name="Picture 4"/>
          <p:cNvPicPr>
            <a:picLocks noChangeAspect="1"/>
          </p:cNvPicPr>
          <p:nvPr/>
        </p:nvPicPr>
        <p:blipFill>
          <a:blip r:embed="rId3"/>
          <a:stretch>
            <a:fillRect/>
          </a:stretch>
        </p:blipFill>
        <p:spPr>
          <a:xfrm>
            <a:off x="5715000" y="1417638"/>
            <a:ext cx="2571750" cy="2087562"/>
          </a:xfrm>
          <a:prstGeom prst="rect">
            <a:avLst/>
          </a:prstGeom>
        </p:spPr>
      </p:pic>
      <p:pic>
        <p:nvPicPr>
          <p:cNvPr id="6" name="Picture 5"/>
          <p:cNvPicPr>
            <a:picLocks noChangeAspect="1"/>
          </p:cNvPicPr>
          <p:nvPr/>
        </p:nvPicPr>
        <p:blipFill>
          <a:blip r:embed="rId4"/>
          <a:stretch>
            <a:fillRect/>
          </a:stretch>
        </p:blipFill>
        <p:spPr>
          <a:xfrm>
            <a:off x="5711982" y="3505200"/>
            <a:ext cx="2571750" cy="2971800"/>
          </a:xfrm>
          <a:prstGeom prst="rect">
            <a:avLst/>
          </a:prstGeom>
        </p:spPr>
      </p:pic>
    </p:spTree>
    <p:extLst>
      <p:ext uri="{BB962C8B-B14F-4D97-AF65-F5344CB8AC3E}">
        <p14:creationId xmlns:p14="http://schemas.microsoft.com/office/powerpoint/2010/main" xmlns="" val="35712731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6" name="Picture 2" descr="C:\Users\Sotiris\Desktop\download.jpg"/>
          <p:cNvPicPr>
            <a:picLocks noChangeAspect="1" noChangeArrowheads="1"/>
          </p:cNvPicPr>
          <p:nvPr/>
        </p:nvPicPr>
        <p:blipFill>
          <a:blip r:embed="rId2"/>
          <a:srcRect/>
          <a:stretch>
            <a:fillRect/>
          </a:stretch>
        </p:blipFill>
        <p:spPr bwMode="auto">
          <a:xfrm>
            <a:off x="500034" y="1643051"/>
            <a:ext cx="4092604" cy="4714908"/>
          </a:xfrm>
          <a:prstGeom prst="rect">
            <a:avLst/>
          </a:prstGeom>
          <a:noFill/>
        </p:spPr>
      </p:pic>
      <p:pic>
        <p:nvPicPr>
          <p:cNvPr id="1027" name="Picture 3" descr="C:\Users\Sotiris\Desktop\download.jpg"/>
          <p:cNvPicPr>
            <a:picLocks noChangeAspect="1" noChangeArrowheads="1"/>
          </p:cNvPicPr>
          <p:nvPr/>
        </p:nvPicPr>
        <p:blipFill>
          <a:blip r:embed="rId3"/>
          <a:srcRect/>
          <a:stretch>
            <a:fillRect/>
          </a:stretch>
        </p:blipFill>
        <p:spPr bwMode="auto">
          <a:xfrm>
            <a:off x="4643438" y="1643050"/>
            <a:ext cx="4000528" cy="464347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2361</TotalTime>
  <Words>3711</Words>
  <Application>Microsoft Office PowerPoint</Application>
  <PresentationFormat>Προβολή στην οθόνη (4:3)</PresentationFormat>
  <Paragraphs>258</Paragraphs>
  <Slides>104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104</vt:i4>
      </vt:variant>
    </vt:vector>
  </HeadingPairs>
  <TitlesOfParts>
    <vt:vector size="105" baseType="lpstr">
      <vt:lpstr>Apex</vt:lpstr>
      <vt:lpstr>ΑΠΟ ΤΟ ΛΟΓΟ ΤΟΥ ΜΙΣΟΥΣ ΣΤΗ ΡΗΤΟΡΙΚΗ ΤΗΣ ΓΕΝΟΚΤΟΝΙΑΣ</vt:lpstr>
      <vt:lpstr>ΔΙΕΘΝΕΣ ΠΟΙΝΙΚΟ ΔΙΚΑΣΤΗΡΙΟ</vt:lpstr>
      <vt:lpstr>ΓΕΝΟΚΤΟΝΙΑ</vt:lpstr>
      <vt:lpstr>OΡΙΣΜΟΣ ΛΕΜΚΙΝ</vt:lpstr>
      <vt:lpstr>ΣΥΜΒΑΣΗ 1948 ΟΗΕ ΓΙΑ ΤΗΝ ΑΝΤΙΜΕΤΩΠΙΣΗ ΤΗΣ ΓΕΝΟΚΤΟΝΙΑΣ</vt:lpstr>
      <vt:lpstr>Διαφάνεια 6</vt:lpstr>
      <vt:lpstr>JAY BYBEE</vt:lpstr>
      <vt:lpstr>«ΑΜΕΣΗ» ΕΦΑΡΜΟΓΗ ΤΟΥ 2 ΠΑΡ. 5</vt:lpstr>
      <vt:lpstr>«ΕΜΜΕΣΗ» ΕΦΑΡΜΟΓΗ ΤΟΥ 2 ΠΑΡ. 5</vt:lpstr>
      <vt:lpstr>Διαφάνεια 10</vt:lpstr>
      <vt:lpstr>ΑΛΛΟΙ ΟΡΙΣΜΟΙ</vt:lpstr>
      <vt:lpstr>Διαφάνεια 12</vt:lpstr>
      <vt:lpstr>Διαφάνεια 13</vt:lpstr>
      <vt:lpstr>ΟΙ ΣΤΟΧΟΙ ΚΑΙ ΤΑ ΚΙΝΗΤΡΑ</vt:lpstr>
      <vt:lpstr>Διαφάνεια 15</vt:lpstr>
      <vt:lpstr>Η ΓΕΝΟΚΤΟΝΙΑ (;) ΤΩΝ ΠΟΝΤΙΩΝ</vt:lpstr>
      <vt:lpstr>ΟΙ ΑΛΛΕΣ «-ΚΤΟΝΙΕΣ»</vt:lpstr>
      <vt:lpstr>Cuban: η μεγάλη καταστροφή (Γίντις) Shoah: καταστροφή (Εβραϊκά) Porrajmos: καταβρόχθισμα (Ρομά/ Σίντι) </vt:lpstr>
      <vt:lpstr>Holodomor: holod (πείνα) + mor (εξοντώνω) (Ρωσικά)</vt:lpstr>
      <vt:lpstr>Lokeli: το τρομαχτικό (Kongo Longo)</vt:lpstr>
      <vt:lpstr>Mec Ejer’n: η μεγάλη συμφορά Sayfo: οι μέρες του σπαθιού (Αραμαϊκά)  </vt:lpstr>
      <vt:lpstr>Διαφάνεια 22</vt:lpstr>
      <vt:lpstr>ΤΟ ΣΤΟΙΧΕΙΟ ΤΗΣ ΔΙΑΧΡΟΝΙΑΣ</vt:lpstr>
      <vt:lpstr>Διαφάνεια 24</vt:lpstr>
      <vt:lpstr>ΑΠΟ ΤΗΝ ΕΠΙΣΤΗΜΟΝΙΚΟΠΟΙΗΣΗ ΤΟΥ ΡΑΤΣΙΣΜΟΥ</vt:lpstr>
      <vt:lpstr>ΣΤΗ ΣΥΝΔΕΣΗ ΓΕΝΟΚΤΟΝΙΑΣ ΚΑΙ ΕΠΙΣΤΗΜΗΣ</vt:lpstr>
      <vt:lpstr>ΝΑΖΙΣΤΙΚΗ ΓΕΡΜΑΝΙΑ</vt:lpstr>
      <vt:lpstr>Διαφάνεια 28</vt:lpstr>
      <vt:lpstr>Kristallnacht</vt:lpstr>
      <vt:lpstr>Άουσβιτς - Μπιρκενάου</vt:lpstr>
      <vt:lpstr>Διαφάνεια 31</vt:lpstr>
      <vt:lpstr>Διαφάνεια 32</vt:lpstr>
      <vt:lpstr>Διαφάνεια 33</vt:lpstr>
      <vt:lpstr>Διαφάνεια 34</vt:lpstr>
      <vt:lpstr>CREMATORIUM III</vt:lpstr>
      <vt:lpstr>ΧΑΪΝΡΙΧ ΧΙΜΛΕΡ</vt:lpstr>
      <vt:lpstr>ΧΑΪΝΡΙΧ ΧΙΜΛΕΡ</vt:lpstr>
      <vt:lpstr>ΧΑΪΝΡΙΧ ΧΙΜΛΕΡ</vt:lpstr>
      <vt:lpstr>ΑΝΤΙΣΗΜΙΤΙΣΜΟΣ Ή ΚΟΥΛΤΟΥΡΑ ΥΠΑΚΟΗΣ;</vt:lpstr>
      <vt:lpstr>Ή ΚΑΙ ΚΑΤΙ ΑΚΟΜΑ;</vt:lpstr>
      <vt:lpstr>ΟΛΟΚΑΥΤΩΜΑ – ΜΙΑ ΣΥΝΕΧΗΣ ΣΥΖΗΤΗΣΗ (Σαχάκ Σαπίρα)</vt:lpstr>
      <vt:lpstr>THE MILGRAM EXPERIMENT</vt:lpstr>
      <vt:lpstr>Διαφάνεια 43</vt:lpstr>
      <vt:lpstr>ZIMBARDO – STANFORD PRISON EXPERIMENTS</vt:lpstr>
      <vt:lpstr>ΑΡΝΗΣΗ ΚΑΙ ΣΧΕΤΙΚΟΠΟΙΗΣΗ ΓΕΝΟΚΤΟΝΙΑΣ – Η ΔΙΑΧΕΙΡΙΣΗ ΤΗΣ ΜΝΗΜΗΣ</vt:lpstr>
      <vt:lpstr>ΜΝΗΜΗ; ΚΑΙ ΤΙ ΕΙΔΟΥΣ;</vt:lpstr>
      <vt:lpstr>Διαφάνεια 47</vt:lpstr>
      <vt:lpstr>Διαφάνεια 48</vt:lpstr>
      <vt:lpstr>O ΛΟΓΟΣ ΤΗΣ ΑΡΝΗΣΗΣ ΚΑΙ ΤΗΣ ΣΧΕΤΙΚΟΠΟΙΗΣΗΣ (νομικός και πολιτικός)</vt:lpstr>
      <vt:lpstr>Διαφάνεια 50</vt:lpstr>
      <vt:lpstr>Διαφάνεια 51</vt:lpstr>
      <vt:lpstr>ΙΣΤΟΡΙΑ ΤΩΝ ΟΡΩΝ</vt:lpstr>
      <vt:lpstr>ΤΑ ΠΡΟΒΛΗΜΑΤΑ ΤΟΥ ΛΟΓΟΥ ΤΟΥ ΜΙΣΟΥΣ</vt:lpstr>
      <vt:lpstr>Διαφάνεια 54</vt:lpstr>
      <vt:lpstr>Διαφάνεια 55</vt:lpstr>
      <vt:lpstr>Διαφάνεια 56</vt:lpstr>
      <vt:lpstr>ΗΑΤΕ CRIMES</vt:lpstr>
      <vt:lpstr>Διαφάνεια 58</vt:lpstr>
      <vt:lpstr>LTI </vt:lpstr>
      <vt:lpstr>KLEMPERER</vt:lpstr>
      <vt:lpstr>Klemperer</vt:lpstr>
      <vt:lpstr>KLEMPERER</vt:lpstr>
      <vt:lpstr>KLEMPERER</vt:lpstr>
      <vt:lpstr>Λένι Ρίφενσταλ: Η Δύναμη της Θέλησης</vt:lpstr>
      <vt:lpstr>NURENBERG RALLIES</vt:lpstr>
      <vt:lpstr>L’ Oeuvre française (1993)</vt:lpstr>
      <vt:lpstr>Διαφάνεια 67</vt:lpstr>
      <vt:lpstr>LEON DEGRELLE: Η ΕΠΑΝΑΣΤΑΣΗ ΤΩΝ ΨΥΧΩΝ (REX)</vt:lpstr>
      <vt:lpstr>Διαφάνεια 69</vt:lpstr>
      <vt:lpstr>Διαφάνεια 70</vt:lpstr>
      <vt:lpstr>ΣΥΝΘΗΜΑΤΑ, ΑΡΙΘΜΟΙ ΚΑΙ ΛΕΞΕΙΣ</vt:lpstr>
      <vt:lpstr>Διαφάνεια 72</vt:lpstr>
      <vt:lpstr>Ο ΛΟΓΟΣ ΤΗΣ ALT - RIGHT</vt:lpstr>
      <vt:lpstr>Διαφάνεια 74</vt:lpstr>
      <vt:lpstr>ΡΟΥΑΝΤΑ- Ο ΛΟΓΟΣ ΤΟΥ ΜΙΣΟΥΣ</vt:lpstr>
      <vt:lpstr>ΡΟΥΑΝΤΑ – ΧΑΡΤΗΣ ΜΕ ΤΙΣ ΣΦΑΓΕΣ</vt:lpstr>
      <vt:lpstr>Διαφάνεια 77</vt:lpstr>
      <vt:lpstr>Διαφάνεια 78</vt:lpstr>
      <vt:lpstr>KANGURA (οι Δέκα Εντολές)</vt:lpstr>
      <vt:lpstr>Διαφάνεια 80</vt:lpstr>
      <vt:lpstr>Διαφάνεια 81</vt:lpstr>
      <vt:lpstr>ΙΔΕΟΛΟΓΙΚΑ ΣΤΟΙΧΕΙΑ ΔΗΜΙΟΥΡΓΙΑΣ ΓΕΝΟΚΤΟΝΟΥ ΟΜΑΔΑΣ</vt:lpstr>
      <vt:lpstr>ΖΩΟΜΟΡΦΙΣΜΟΣ Ι</vt:lpstr>
      <vt:lpstr>ΖΩΟΜΟΡΦΙΣΜΟΣ ΙΙ</vt:lpstr>
      <vt:lpstr>Η ΕΒΡΑΪΚΗ ΣΥΝΩΜΟΣΙΑ</vt:lpstr>
      <vt:lpstr>DER EWIGE JUDE</vt:lpstr>
      <vt:lpstr>ΑΚΡΟΔΕΞΙΟΣ ΑΝΤΙΣΗΜΙΤΙΣΜΟΣ</vt:lpstr>
      <vt:lpstr>Διαφάνεια 88</vt:lpstr>
      <vt:lpstr>ΨΥΧΟΛΟΓΙΚΑ ΣΤΟΙΧΕΙΑ</vt:lpstr>
      <vt:lpstr>Διαφάνεια 90</vt:lpstr>
      <vt:lpstr>ΤΑ ΔΕΚΑ ΣΤΑΔΙΑ ΤΗΣ ΓΕΝΟΚΤΟΝΙΑΣ (GREGORY STANTON)</vt:lpstr>
      <vt:lpstr>Διαφάνεια 92</vt:lpstr>
      <vt:lpstr>Διαφάνεια 93</vt:lpstr>
      <vt:lpstr>Διαφάνεια 94</vt:lpstr>
      <vt:lpstr>ΤΑ ΓΡΑΜΜΑΤΑ ΩΣ ΣΥΜΒΟΛΑ ΜΙΣΟΥΣ (από το zapadny στο za pobedu)</vt:lpstr>
      <vt:lpstr>z</vt:lpstr>
      <vt:lpstr>ΚΑΡΡΕΡ - ΧΡΥΣΟΣΤΟΜΟΣ</vt:lpstr>
      <vt:lpstr>Διαφάνεια 98</vt:lpstr>
      <vt:lpstr>Διαφάνεια 99</vt:lpstr>
      <vt:lpstr>Διαφάνεια 100</vt:lpstr>
      <vt:lpstr>731</vt:lpstr>
      <vt:lpstr>Indiana, 1930 – STRANGE FRUIT</vt:lpstr>
      <vt:lpstr>Η ΓΕΝΝΗΣΗ ΕΝOΣ ΕΘΝΟΥΣ</vt:lpstr>
      <vt:lpstr>ΒΙΒΛΙΟΓΡΑΦΙΑ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ΛΟΓΟΣ ΤΗΣ ΓΕΝΟΚΤΟΝΙΑΣ</dc:title>
  <dc:creator>Σωτήρης</dc:creator>
  <cp:lastModifiedBy>Sotiris</cp:lastModifiedBy>
  <cp:revision>163</cp:revision>
  <dcterms:created xsi:type="dcterms:W3CDTF">2006-08-16T00:00:00Z</dcterms:created>
  <dcterms:modified xsi:type="dcterms:W3CDTF">2025-12-05T17:59:13Z</dcterms:modified>
</cp:coreProperties>
</file>