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4" r:id="rId5"/>
    <p:sldId id="265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97" d="100"/>
          <a:sy n="97" d="100"/>
        </p:scale>
        <p:origin x="1110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79C1910-9C48-D436-5D59-B1277A0F1D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DA5FC19B-405C-D5BE-0721-E3C86130F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47086BE-A598-C713-3688-1F382BF5C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40AC-7028-427C-A25F-D21FC120254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03DD02C5-BB57-C75F-AC6E-4A3CEBD4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7CB5FC4-0E68-3372-2AAE-33F985F3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1650-27F6-4B7F-9901-5237A3ABA3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724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9C88C8C-DCEF-EC40-C2C9-70F592066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05058217-B3E8-46B8-5917-7044A11BE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4C7D9E9-327A-F7CD-0426-E34C50C5D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40AC-7028-427C-A25F-D21FC120254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90483F4-F08F-8F9A-A654-C6878B422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155A2D6-94FF-FAD3-D5A2-2CC670DEA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1650-27F6-4B7F-9901-5237A3ABA3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18439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3C57A148-051B-AB0B-EEDF-855846FA5A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77976D0-BE2C-DCEA-3D34-E5CA65AAEE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C529EA23-B8B8-860D-587E-EF498CF2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40AC-7028-427C-A25F-D21FC120254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01D0972-19FC-DE70-C340-7D24655B4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D8EC615-84EB-5095-4F75-91D29D893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1650-27F6-4B7F-9901-5237A3ABA3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79370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BD0B52C-0E9B-D6CB-416E-0980FACE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5369079-F900-4ED4-F03B-3582310082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CF91A57-EE77-4F8A-EB5E-08044E0AE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40AC-7028-427C-A25F-D21FC120254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61635302-A515-5977-828B-817A8A64A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975C1F21-49B8-86AC-FBE3-2C4725B3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1650-27F6-4B7F-9901-5237A3ABA3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471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3226BBC-1118-666B-2CC8-9D23C460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C527D04-2C37-7515-DC70-0FD476EDC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B7501EC-0E6B-F23C-341F-5D7DF1B9B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40AC-7028-427C-A25F-D21FC120254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BDADA1F-A72C-97CC-9545-45223B76C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3CB7C3-9CFC-7EC8-6111-84DEC4BC9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1650-27F6-4B7F-9901-5237A3ABA3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0741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8BD44F8-A8B2-9AF3-E49E-2A20D20BA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C5D0D3A-7D0F-F255-9BB9-F20DB98ED4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0561D60B-6B79-E101-2325-033C1B202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D2428B7-055C-0224-E0E9-2A194A3FE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40AC-7028-427C-A25F-D21FC120254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EDBF1E20-F9CF-F734-F887-90DBAAA2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8BF1303D-245D-CE07-7963-735B16C09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1650-27F6-4B7F-9901-5237A3ABA3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432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714E194-3FF7-0334-9E3C-9908DDA32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A215FD6-27EB-6434-F7F4-1D3D6E050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EBBCCF82-9749-E534-A3F9-61663E054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37E6D8B8-2FBE-EC9C-EDA2-887B2A4BAE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39C09A6-7ABA-6BD6-D377-2D3FA59617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B58BE187-0DB4-EEE9-ED6B-0E84D4A1F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40AC-7028-427C-A25F-D21FC120254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AC575546-F184-F75C-3B9E-1B18A609C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91D07815-BF3F-217B-44C7-9B2C6559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1650-27F6-4B7F-9901-5237A3ABA3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2508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5EBAD7-AF28-62C2-BEC5-C43CA6A26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10CDD1FA-051E-06C0-75AF-83E1478E3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40AC-7028-427C-A25F-D21FC120254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9FAC29E5-40F1-9FD0-C82A-839F38735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1317B5F-8627-9D2B-0ABD-CD1AB84A4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1650-27F6-4B7F-9901-5237A3ABA3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440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8F51BB72-D9C4-5117-50C5-431BFE34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40AC-7028-427C-A25F-D21FC120254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C0244B25-A8E8-A255-A915-629B7F566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6B8D42E-84C7-94EF-38CA-07C0E6FED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1650-27F6-4B7F-9901-5237A3ABA3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8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EDD40D-9C3A-7C7E-BB57-1C52FB15C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ECDF05-2F3E-0371-8E4D-3B5BF187B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60EAF1C-E694-713B-CDBA-2AEDB0133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1718A79-5770-1696-701F-0CB7E605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40AC-7028-427C-A25F-D21FC120254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35D04996-D13C-5A8E-7622-77A324B96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4C789D8-32FB-58F4-DA08-D2E3FA84B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1650-27F6-4B7F-9901-5237A3ABA3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731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B41FA55-9F41-801E-04BE-9FCEF1103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AE8DCB30-3040-4821-F8A3-B142484944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795A3A4-5209-EBB0-6C83-6A56CC796E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5BAF3627-E42B-8895-1E11-C211F6D70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840AC-7028-427C-A25F-D21FC120254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2513D69C-BAB6-4FE0-6179-F7EEB6D38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D28B00CD-78FF-54D0-3B60-83D3A0D75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D1650-27F6-4B7F-9901-5237A3ABA3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5884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14ADF030-0831-8407-1B79-BE49E2A1A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8C411D5-C352-DBD9-185A-8D5A4B4E8F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03A84FE-47EE-23D1-EFDC-D7789E1224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D840AC-7028-427C-A25F-D21FC1202547}" type="datetimeFigureOut">
              <a:rPr lang="el-GR" smtClean="0"/>
              <a:t>6/4/2025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CACBF387-43AF-F9A6-33E7-24D023D732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B5875B-B0DC-1C13-4B12-C83D9F5BAE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1FD1650-27F6-4B7F-9901-5237A3ABA38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019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2BBA52-10FB-D16A-BA57-5AD6A9AEA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βιοτεχνία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B577311-23CB-A074-8184-8042EBEB98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i="1" dirty="0"/>
              <a:t>«Οι χωρικοί που πηγαίνουν και έρχονται από την κοντινή αγορά μεταφέρουν μαλλί, δέρματα, μέλι, κερί και αλεύρι, αλλά και εργαλεία, υφάσματα και μπύρα».</a:t>
            </a:r>
          </a:p>
          <a:p>
            <a:r>
              <a:rPr lang="el-GR" dirty="0"/>
              <a:t>Κατάλογοι διοδίων: κυκλοφορία προϊόντων που κατασκευάζονται στα εργαστήρια ενός πύργου, ενός χωριού, μιας πόλης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303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81A504E-64C2-8F19-AFBF-72959EF9D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u="sng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Η Ευρώπη και πάλι</a:t>
            </a:r>
          </a:p>
        </p:txBody>
      </p:sp>
      <p:pic>
        <p:nvPicPr>
          <p:cNvPr id="1026" name="Picture 2" descr="Η Ευρώπη - esxoleio">
            <a:extLst>
              <a:ext uri="{FF2B5EF4-FFF2-40B4-BE49-F238E27FC236}">
                <a16:creationId xmlns:a16="http://schemas.microsoft.com/office/drawing/2014/main" id="{75DD7D30-9EBD-75BE-4B55-0786E186FB4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885073"/>
            <a:ext cx="6780700" cy="508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832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C32480A-0E26-E690-ED48-B6140EE4C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πόλη και το χωριό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6EB0BA8E-86BC-C155-0E33-E17A64D9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Πόλη: κατεξοχήν χώρος ανάπτυξης βιοτεχνικών –μεταποιητικών δραστηριοτήτων/ χώρος κατασκευής σπάνιων και πολύτιμων αντικειμένων – ειδικευμένοι τεχνίτες (αρχαιότητα)</a:t>
            </a:r>
          </a:p>
          <a:p>
            <a:r>
              <a:rPr lang="el-GR" dirty="0"/>
              <a:t>Αγροτική βιοτεχνία: προϋπόθεση για την ύπαρξη του χωριού (Μεσαίωνας)</a:t>
            </a:r>
          </a:p>
          <a:p>
            <a:r>
              <a:rPr lang="el-GR" dirty="0"/>
              <a:t>Πρώιμος Μεσαίωνας: εργαστήρια στις μεγάλες πριγκιπικές και εκκλησιαστικές εκτάσεις: κατεργασία υφασμάτων, επεξεργασία ξύλου (γυναικείες δουλειές, στα παραρτήματα του κτήματος)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8563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A8AFFD-0F22-521E-2C82-891074EA0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αρχαιολογικά ευρήματα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2ED56C9-08B2-5114-B0AA-F7E5B70AC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Χώροι για την επεξεργασία του μαλλιού, του μετάλλου, του πηλού</a:t>
            </a:r>
          </a:p>
          <a:p>
            <a:r>
              <a:rPr lang="el-GR" dirty="0"/>
              <a:t>Εργαστήρια και εργαλεία:</a:t>
            </a:r>
          </a:p>
          <a:p>
            <a:r>
              <a:rPr lang="el-GR" dirty="0"/>
              <a:t>Πέρα από την εξάρτηση από τον άρχοντα, αναπτύσσεται μια οικογενειακή βιοτεχνία</a:t>
            </a:r>
          </a:p>
          <a:p>
            <a:r>
              <a:rPr lang="el-GR" i="1" dirty="0"/>
              <a:t>Θεμελιώδης ρόλος για τη μεταποίηση των προϊόντων και τη διοχέτευσή τους στην αγορά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434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B8F8B7C-EBF5-1F47-40D0-CC96E3BD2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Πρώιμος μεσαίωνας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B45F44B-AA3D-DF9E-8D25-B4A65A4CBA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Φυσική οικονομία: ενότητα αγροτικής εργασίας – μεταποίησης</a:t>
            </a:r>
          </a:p>
          <a:p>
            <a:r>
              <a:rPr lang="el-GR" dirty="0"/>
              <a:t>Ό,τι παράγεται στο φέουδο καταναλώνεται, ως επί το </a:t>
            </a:r>
            <a:r>
              <a:rPr lang="el-GR" dirty="0" err="1"/>
              <a:t>πλείστον</a:t>
            </a:r>
            <a:r>
              <a:rPr lang="el-GR" dirty="0"/>
              <a:t>, στο φέουδο</a:t>
            </a:r>
          </a:p>
          <a:p>
            <a:r>
              <a:rPr lang="el-GR" dirty="0"/>
              <a:t>Ύπαρξη εξειδικευμένων τεχνιτών μέσα στο φέουδο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9914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B679BE-4F06-78F1-6DF9-DAE6AFB9A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Η ανταλλαγή των προϊόντων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53A6E15-913E-1A25-856B-E08CB4998A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Γενικά ασήμαντη</a:t>
            </a:r>
          </a:p>
          <a:p>
            <a:r>
              <a:rPr lang="el-GR" dirty="0"/>
              <a:t>Σπάνια είδη, πολύτιμα για την οικονομία: σίδηρος, κασσίτερος, χαλκός, αλάτι</a:t>
            </a:r>
          </a:p>
          <a:p>
            <a:r>
              <a:rPr lang="el-GR" dirty="0"/>
              <a:t>Είδη πολυτελείας (εισάγονται από την Ανατολή): μεταξωτά υφάσματα, κοσμήματα, διακοσμημένα όπλα, </a:t>
            </a:r>
            <a:r>
              <a:rPr lang="el-GR" b="1" u="sng" dirty="0"/>
              <a:t>μπαχαρικά</a:t>
            </a:r>
          </a:p>
          <a:p>
            <a:r>
              <a:rPr lang="el-GR" dirty="0"/>
              <a:t>Περιπλανώμενοι έμποροι (βυζαντινοί, </a:t>
            </a:r>
            <a:r>
              <a:rPr lang="el-GR" dirty="0" err="1"/>
              <a:t>άραβες</a:t>
            </a:r>
            <a:r>
              <a:rPr lang="el-GR" dirty="0"/>
              <a:t>, </a:t>
            </a:r>
            <a:r>
              <a:rPr lang="el-GR" dirty="0" err="1"/>
              <a:t>σύροι</a:t>
            </a:r>
            <a:r>
              <a:rPr lang="el-GR" dirty="0"/>
              <a:t> κλπ.)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604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69C9D3C-33EC-62E7-FC40-98A3FE117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κοινωνικές εξελίξεις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B916C59-5B0A-29CB-B54A-815A99BC25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11</a:t>
            </a:r>
            <a:r>
              <a:rPr lang="el-GR" baseline="30000" dirty="0"/>
              <a:t>ος</a:t>
            </a:r>
            <a:r>
              <a:rPr lang="el-GR" dirty="0"/>
              <a:t> αι.: οι βιοτεχνικές λειτουργίες συγκεκριμενοποιούνται και δίνονται ως φέουδο</a:t>
            </a:r>
          </a:p>
          <a:p>
            <a:r>
              <a:rPr lang="el-GR" dirty="0"/>
              <a:t>Η χειρωνακτική εργασία γίνεται κοινωνικά αποδεκτή</a:t>
            </a:r>
          </a:p>
          <a:p>
            <a:r>
              <a:rPr lang="el-GR" dirty="0"/>
              <a:t>Αναχωρητές: «περιθωριακοί»/ αποσύρονται στο δάσος με πιστούς τους/ είναι ΚΑΙ τεχνίτες</a:t>
            </a:r>
          </a:p>
          <a:p>
            <a:r>
              <a:rPr lang="el-GR" dirty="0"/>
              <a:t>Γνωρίζουν οικονομική κρίση όταν αναπτύσσεται η βιοτεχνία του χωριού: σιδηροτεχνία, αγγειοπλαστική, </a:t>
            </a:r>
            <a:r>
              <a:rPr lang="el-GR" dirty="0" err="1"/>
              <a:t>ζυθοποιϊα</a:t>
            </a:r>
            <a:endParaRPr lang="el-GR" dirty="0"/>
          </a:p>
          <a:p>
            <a:r>
              <a:rPr lang="el-GR" dirty="0"/>
              <a:t>Κοινωνικά συγγενείς: καρβουνιάρηδες</a:t>
            </a:r>
          </a:p>
        </p:txBody>
      </p:sp>
    </p:spTree>
    <p:extLst>
      <p:ext uri="{BB962C8B-B14F-4D97-AF65-F5344CB8AC3E}">
        <p14:creationId xmlns:p14="http://schemas.microsoft.com/office/powerpoint/2010/main" val="199275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A238D7E-08FC-2964-83F0-4B1B26419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Τα αποτελέσματα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79569DE-F9A6-A5EA-7314-E1DAB5D996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Ανάπτυξη ελεύθερης βιοτεχνίας: ανάπτυξη του χωριού και της πόλης</a:t>
            </a:r>
          </a:p>
          <a:p>
            <a:r>
              <a:rPr lang="el-GR" dirty="0"/>
              <a:t>Εμφάνιση πλούσιας πελατείας (πολεμιστές και εκκλησιαστικοί)</a:t>
            </a:r>
          </a:p>
          <a:p>
            <a:r>
              <a:rPr lang="el-GR" dirty="0"/>
              <a:t>Εισροή χρήματος</a:t>
            </a:r>
          </a:p>
          <a:p>
            <a:r>
              <a:rPr lang="el-GR" dirty="0"/>
              <a:t>Συγκέντρωση πληθυσμών</a:t>
            </a:r>
          </a:p>
          <a:p>
            <a:r>
              <a:rPr lang="el-GR" dirty="0"/>
              <a:t>Πρόοδοι τεχνικής (1080 – 1150)</a:t>
            </a:r>
          </a:p>
          <a:p>
            <a:r>
              <a:rPr lang="el-GR" dirty="0"/>
              <a:t>Διδασκαλία μαθηματικών (αριθμητική, γεωμετρία), μουσικής και αστρονομίας</a:t>
            </a:r>
          </a:p>
          <a:p>
            <a:r>
              <a:rPr lang="el-GR" dirty="0"/>
              <a:t>Συνδυασμός μοναστικής σκέψης και επιτηδειότητας μηχανικού</a:t>
            </a:r>
          </a:p>
        </p:txBody>
      </p:sp>
    </p:spTree>
    <p:extLst>
      <p:ext uri="{BB962C8B-B14F-4D97-AF65-F5344CB8AC3E}">
        <p14:creationId xmlns:p14="http://schemas.microsoft.com/office/powerpoint/2010/main" val="54322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2EF72A-63F5-108F-1F0A-27B6F510A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Οι συντεχνίες (ορισμός)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8D3404-AAC5-00A5-EB5F-595FA68039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Κλειστές επαγγελματικές ενώσεις που ασχολούνται με την παραγωγή και τη διακίνηση ενός προϊόντος από την προμήθεια – παρασκευή της πρώτης ύλης, μέχρι τη διοχέτευσή του στην αγορά</a:t>
            </a:r>
          </a:p>
          <a:p>
            <a:r>
              <a:rPr lang="el-GR" dirty="0"/>
              <a:t>Με το σύστημα των συντεχνιών οργανώνονταν και λειτουργούσαν οι αστικές οικονομικές δραστηριότητες κατά τη διάρκεια του Μεσαίωνα (βιοτεχνία και εμπόριο)</a:t>
            </a:r>
          </a:p>
        </p:txBody>
      </p:sp>
    </p:spTree>
    <p:extLst>
      <p:ext uri="{BB962C8B-B14F-4D97-AF65-F5344CB8AC3E}">
        <p14:creationId xmlns:p14="http://schemas.microsoft.com/office/powerpoint/2010/main" val="1942093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A4EABD5-A090-83F6-8E63-82CC4384F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dirty="0"/>
              <a:t>Το εμπόριο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E6FF76-6BF2-D8DB-5595-3C38E3B8CE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Δυσκολίες: ανταγωνισμός, αλλαγή δρόμων, προβλήματα στις θαλάσσιες συγκοινωνίες</a:t>
            </a:r>
          </a:p>
          <a:p>
            <a:r>
              <a:rPr lang="el-GR" dirty="0"/>
              <a:t>Βόρεια Θάλασσα, Μάγχη: συνδέουν τη </a:t>
            </a:r>
            <a:r>
              <a:rPr lang="el-GR" dirty="0" err="1"/>
              <a:t>δυτ</a:t>
            </a:r>
            <a:r>
              <a:rPr lang="el-GR" dirty="0"/>
              <a:t>. Ευρώπη με τη Βαλτική</a:t>
            </a:r>
          </a:p>
          <a:p>
            <a:r>
              <a:rPr lang="el-GR" dirty="0"/>
              <a:t>Θαλάσσιοι δρόμοι στο Βορρά: Σκανδιναβία, δανικός ισθμός, Αγγλία, ακτές </a:t>
            </a:r>
            <a:r>
              <a:rPr lang="el-GR" dirty="0" err="1"/>
              <a:t>Φρισσίας</a:t>
            </a:r>
            <a:r>
              <a:rPr lang="el-GR" dirty="0"/>
              <a:t>, Ολλανδίας, Φλάνδρας, εκβολές Ρήνου</a:t>
            </a:r>
          </a:p>
          <a:p>
            <a:r>
              <a:rPr lang="el-GR" dirty="0"/>
              <a:t>Τα ποτάμια προεκτείνουν την εμπορική κίνηση προς το εσωτερικό της ηπείρου</a:t>
            </a:r>
          </a:p>
          <a:p>
            <a:r>
              <a:rPr lang="el-GR" dirty="0"/>
              <a:t>Θαλάσσιοι δρόμοι στο Νότο: Μεσόγειος, κυριαρχία ιταλικών πόλεων (Βενετία, Γένοβα), ανταγωνισμός με το Βυζάντιο</a:t>
            </a:r>
          </a:p>
        </p:txBody>
      </p:sp>
    </p:spTree>
    <p:extLst>
      <p:ext uri="{BB962C8B-B14F-4D97-AF65-F5344CB8AC3E}">
        <p14:creationId xmlns:p14="http://schemas.microsoft.com/office/powerpoint/2010/main" val="3628864096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473</Words>
  <Application>Microsoft Office PowerPoint</Application>
  <PresentationFormat>Ευρεία οθόνη</PresentationFormat>
  <Paragraphs>50</Paragraphs>
  <Slides>10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Θέμα του Office</vt:lpstr>
      <vt:lpstr>Η βιοτεχνία</vt:lpstr>
      <vt:lpstr>Η πόλη και το χωριό</vt:lpstr>
      <vt:lpstr>Τα αρχαιολογικά ευρήματα</vt:lpstr>
      <vt:lpstr>Πρώιμος μεσαίωνας</vt:lpstr>
      <vt:lpstr>Η ανταλλαγή των προϊόντων</vt:lpstr>
      <vt:lpstr>Οι κοινωνικές εξελίξεις</vt:lpstr>
      <vt:lpstr>Τα αποτελέσματα</vt:lpstr>
      <vt:lpstr>Οι συντεχνίες (ορισμός)</vt:lpstr>
      <vt:lpstr>Το εμπόριο</vt:lpstr>
      <vt:lpstr>Η Ευρώπη και πάλι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Δώρα Μόσχου</dc:creator>
  <cp:lastModifiedBy>Δώρα Μόσχου</cp:lastModifiedBy>
  <cp:revision>38</cp:revision>
  <dcterms:created xsi:type="dcterms:W3CDTF">2024-05-09T08:29:08Z</dcterms:created>
  <dcterms:modified xsi:type="dcterms:W3CDTF">2025-04-06T12:33:31Z</dcterms:modified>
</cp:coreProperties>
</file>