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61" r:id="rId11"/>
    <p:sldId id="270" r:id="rId12"/>
    <p:sldId id="271" r:id="rId13"/>
    <p:sldId id="263" r:id="rId14"/>
    <p:sldId id="273" r:id="rId15"/>
    <p:sldId id="272" r:id="rId16"/>
    <p:sldId id="274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8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873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ebcba80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ebcba80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ebcba80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ebcba80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ebcba80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ebcba80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70687f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70687f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70687f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70687f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70687f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70687f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70687f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70687f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1dcd50cf2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1dcd50cf2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1e2dcc98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1e2dcc98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f59dd5a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f59dd5a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f59dd5a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f59dd5a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70687f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70687f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70687f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70687f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70687f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70687f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70687f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70687f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506163"/>
            <a:ext cx="9144000" cy="3687300"/>
          </a:xfrm>
          <a:prstGeom prst="rect">
            <a:avLst/>
          </a:prstGeom>
          <a:solidFill>
            <a:srgbClr val="0061A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0" y="85450"/>
            <a:ext cx="91440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REGIONAL EXPERIENCE SHARING WORKSHOP OF THE MEDPAN NETWORK - 12-14 NOVEMBER 2019, AKYAKA, TURKEY</a:t>
            </a:r>
            <a:endParaRPr>
              <a:solidFill>
                <a:srgbClr val="0061A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368525" y="1196900"/>
            <a:ext cx="85206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Managing highly mobile species</a:t>
            </a:r>
            <a:r>
              <a:rPr lang="fr" sz="55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fr" sz="3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fr" sz="3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fr" sz="3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across Mediterranean Marine Protected Areas</a:t>
            </a:r>
            <a:endParaRPr sz="3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75" y="6532075"/>
            <a:ext cx="9144000" cy="3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9225" y="4551800"/>
            <a:ext cx="8832297" cy="2099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8300" algn="ctr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1" name="Google Shape;51;p11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12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FFFFFF"/>
                </a:solidFill>
              </a:rPr>
              <a:t>REGIONAL EXPERIENCE SHARING WORKSHOP OF THE MEDPAN NETWORK - 12-14  NOVEMBER 2019, AKYAKA, TURKEY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61375" y="1233025"/>
            <a:ext cx="8577300" cy="51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938400"/>
            <a:ext cx="3882300" cy="5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83892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122175"/>
            <a:ext cx="4572000" cy="646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9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5640775"/>
            <a:ext cx="87096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/>
          <p:nvPr/>
        </p:nvSpPr>
        <p:spPr>
          <a:xfrm>
            <a:off x="0" y="6588300"/>
            <a:ext cx="91440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</a:rPr>
              <a:t>REGIONAL EXPERIENCE EXCHANGE WORKSHOP OF THE MEDPAN NETWORK - 12/14  NOVEMBER 2019, AKYAKA, TURKEY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3200"/>
              <a:buFont typeface="Arial Narrow"/>
              <a:buNone/>
              <a:defRPr sz="320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1375" y="928225"/>
            <a:ext cx="8577300" cy="51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 Narrow"/>
              <a:buChar char="●"/>
              <a:defRPr sz="26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683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 Narrow"/>
              <a:buChar char="○"/>
              <a:defRPr sz="22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Narrow"/>
              <a:buChar char="■"/>
              <a:defRPr sz="2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●"/>
              <a:defRPr sz="18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 Narrow"/>
              <a:buChar char="○"/>
              <a:defRPr sz="16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Char char="■"/>
              <a:defRPr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Char char="●"/>
              <a:defRPr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Char char="○"/>
              <a:defRPr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 Narrow"/>
              <a:buChar char="■"/>
              <a:defRPr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6599750"/>
            <a:ext cx="9144000" cy="2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9175625" cy="9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Strategy and actions implemented</a:t>
            </a:r>
            <a:endParaRPr sz="30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" y="940856"/>
            <a:ext cx="219949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turtle watching\fakelos parathrisi thal xelonas\Kodikoi_odigies\parakolouthisi xelonas 2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05" y="1150801"/>
            <a:ext cx="4572000" cy="45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613" y="5764138"/>
            <a:ext cx="839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Since 2018 </a:t>
            </a:r>
            <a:r>
              <a:rPr lang="en-US" sz="1800" dirty="0" smtClean="0"/>
              <a:t>a code of conduct regarding turtle watching is </a:t>
            </a:r>
            <a:r>
              <a:rPr lang="en-US" sz="1800" dirty="0"/>
              <a:t>a legally enforceable regulation </a:t>
            </a:r>
            <a:r>
              <a:rPr lang="en-US" sz="1800" dirty="0" smtClean="0"/>
              <a:t>(</a:t>
            </a:r>
            <a:r>
              <a:rPr lang="en-US" sz="1800" dirty="0"/>
              <a:t>no. 2131.13 / 2063 / 29-5-2018).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42" y="104087"/>
            <a:ext cx="2799835" cy="195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276872"/>
            <a:ext cx="91694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905931"/>
            <a:ext cx="9169400" cy="122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/>
              <a:t>Strategy and actions implemented</a:t>
            </a:r>
            <a:endParaRPr sz="3000" dirty="0"/>
          </a:p>
        </p:txBody>
      </p:sp>
      <p:pic>
        <p:nvPicPr>
          <p:cNvPr id="5" name="Picture 6" descr="paratiri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69687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187" y="980728"/>
            <a:ext cx="6398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Since 2018 </a:t>
            </a:r>
            <a:r>
              <a:rPr lang="en-US" sz="2000" b="1" dirty="0" smtClean="0">
                <a:solidFill>
                  <a:schemeClr val="bg1"/>
                </a:solidFill>
              </a:rPr>
              <a:t>an effort to implement a specialized agreement between boat owners and the MPA authority has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2607005"/>
            <a:ext cx="5573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MPA has copyrighted an Eco-label for the official MPA collaborators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84648"/>
            <a:ext cx="1907704" cy="126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597" y="5445224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specialized agreement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3" y="3977618"/>
            <a:ext cx="3544947" cy="2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35044" y="3956686"/>
            <a:ext cx="4141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Evaluation process is needed !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90" y="43567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6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/>
              <a:t>Strategy and actions implemented</a:t>
            </a:r>
            <a:endParaRPr sz="3000" dirty="0"/>
          </a:p>
        </p:txBody>
      </p:sp>
      <p:sp>
        <p:nvSpPr>
          <p:cNvPr id="11" name="Rectangle 10"/>
          <p:cNvSpPr/>
          <p:nvPr/>
        </p:nvSpPr>
        <p:spPr>
          <a:xfrm>
            <a:off x="297579" y="836712"/>
            <a:ext cx="8478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Contributing in </a:t>
            </a:r>
            <a:r>
              <a:rPr lang="en-US" sz="1800" dirty="0"/>
              <a:t>the creation of an ecotourism product that will be characterized by a strong environmental, recreational and educational element and will be based on the principles of sea turtles’ protection and sustainable </a:t>
            </a:r>
            <a:r>
              <a:rPr lang="en-US" sz="1800" dirty="0" smtClean="0"/>
              <a:t>management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49597" y="5013176"/>
            <a:ext cx="8449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Revision of  </a:t>
            </a:r>
            <a:r>
              <a:rPr lang="en-US" sz="1800" dirty="0"/>
              <a:t>the existing business practices, </a:t>
            </a:r>
            <a:r>
              <a:rPr lang="en-US" sz="1800" dirty="0" smtClean="0"/>
              <a:t>promotion of </a:t>
            </a:r>
            <a:r>
              <a:rPr lang="en-US" sz="1800" dirty="0"/>
              <a:t>the principles of sustainable tourism development, secure the compliance of the relevant legislation in the area of the National Marine Park and adopt a common long-term strategy </a:t>
            </a:r>
            <a:r>
              <a:rPr lang="en-US" sz="1800" dirty="0" smtClean="0"/>
              <a:t>in line sustainable </a:t>
            </a:r>
            <a:r>
              <a:rPr lang="en-US" sz="1800" dirty="0"/>
              <a:t>management and protection of the sea turtle.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3" y="2060848"/>
            <a:ext cx="3384376" cy="26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88171"/>
            <a:ext cx="4431148" cy="265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Lessons learned and recommendations</a:t>
            </a:r>
            <a:endParaRPr sz="3000"/>
          </a:p>
        </p:txBody>
      </p:sp>
      <p:sp>
        <p:nvSpPr>
          <p:cNvPr id="2" name="Rectangle 1"/>
          <p:cNvSpPr/>
          <p:nvPr/>
        </p:nvSpPr>
        <p:spPr>
          <a:xfrm>
            <a:off x="1559714" y="1676055"/>
            <a:ext cx="3876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Design </a:t>
            </a:r>
            <a:r>
              <a:rPr lang="en-US" sz="1600" dirty="0"/>
              <a:t>and deploy funding mechanisms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2742" y="3356992"/>
            <a:ext cx="4415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Asset </a:t>
            </a:r>
            <a:r>
              <a:rPr lang="en-US" sz="1600" dirty="0"/>
              <a:t>carrying capacity of the marine area of the </a:t>
            </a:r>
            <a:r>
              <a:rPr lang="en-US" sz="1600" dirty="0" smtClean="0"/>
              <a:t>MPA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562557" y="5150873"/>
            <a:ext cx="3447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Review </a:t>
            </a:r>
            <a:r>
              <a:rPr lang="en-US" sz="1600" dirty="0"/>
              <a:t>zoning </a:t>
            </a:r>
            <a:r>
              <a:rPr lang="en-US" sz="1600" dirty="0" smtClean="0"/>
              <a:t>system and turtle watching areas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1758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50" y="2857467"/>
            <a:ext cx="3059491" cy="167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3362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4421"/>
            <a:ext cx="1361312" cy="13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6" y="3162146"/>
            <a:ext cx="1071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2" y="4870689"/>
            <a:ext cx="1145144" cy="114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3615">
            <a:off x="4866600" y="4046856"/>
            <a:ext cx="1442531" cy="144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8661">
            <a:off x="2981232" y="4069392"/>
            <a:ext cx="1442531" cy="144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Lessons learned and recommendations</a:t>
            </a:r>
            <a:endParaRPr sz="3000"/>
          </a:p>
        </p:txBody>
      </p:sp>
      <p:sp>
        <p:nvSpPr>
          <p:cNvPr id="5" name="Rectangle 4"/>
          <p:cNvSpPr/>
          <p:nvPr/>
        </p:nvSpPr>
        <p:spPr>
          <a:xfrm>
            <a:off x="1668151" y="1889824"/>
            <a:ext cx="232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Eco-label development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8151" y="3573016"/>
            <a:ext cx="6582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Development of synergies between the </a:t>
            </a:r>
            <a:r>
              <a:rPr lang="en-US" sz="1600" dirty="0" smtClean="0"/>
              <a:t>MPA </a:t>
            </a:r>
            <a:r>
              <a:rPr lang="en-US" sz="1600" dirty="0"/>
              <a:t>Management Agency and activity operators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584" y="5456562"/>
            <a:ext cx="3265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Identification of potential partners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5611" y="5422262"/>
            <a:ext cx="3422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Signing of cooperation agreements </a:t>
            </a:r>
          </a:p>
        </p:txBody>
      </p:sp>
      <p:pic>
        <p:nvPicPr>
          <p:cNvPr id="9218" name="Picture 2" descr="D:\turtle watching\fakelos parathrisi thal xelonas\symfonitika\ti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28" y="1093333"/>
            <a:ext cx="3531190" cy="18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4" y="1262806"/>
            <a:ext cx="1531565" cy="153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5" y="3288834"/>
            <a:ext cx="1153137" cy="11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7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Lessons learned and recommendations</a:t>
            </a:r>
            <a:endParaRPr sz="3000"/>
          </a:p>
        </p:txBody>
      </p:sp>
      <p:sp>
        <p:nvSpPr>
          <p:cNvPr id="9" name="Rectangle 8"/>
          <p:cNvSpPr/>
          <p:nvPr/>
        </p:nvSpPr>
        <p:spPr>
          <a:xfrm>
            <a:off x="1604807" y="1540780"/>
            <a:ext cx="4730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Educate </a:t>
            </a:r>
            <a:r>
              <a:rPr lang="en-US" sz="1600" dirty="0"/>
              <a:t>and increase awareness to visitors, stakeholders and the local community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3732" y="33569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Engage </a:t>
            </a:r>
            <a:r>
              <a:rPr lang="en-US" sz="1600" dirty="0"/>
              <a:t>stakeholders in collecting and sharing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6188" y="5131930"/>
            <a:ext cx="4165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Monitoring and evaluation of </a:t>
            </a:r>
            <a:r>
              <a:rPr lang="en-US" sz="1600" dirty="0"/>
              <a:t>the ecotourism activities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4537"/>
            <a:ext cx="1137263" cy="11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3" y="3080705"/>
            <a:ext cx="1080164" cy="10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3" y="4765426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4761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80" y="4824254"/>
            <a:ext cx="2863749" cy="12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6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Lessons learned and recommendations</a:t>
            </a:r>
            <a:endParaRPr sz="3000"/>
          </a:p>
        </p:txBody>
      </p:sp>
      <p:sp>
        <p:nvSpPr>
          <p:cNvPr id="11" name="Rectangle 10"/>
          <p:cNvSpPr/>
          <p:nvPr/>
        </p:nvSpPr>
        <p:spPr>
          <a:xfrm>
            <a:off x="1619672" y="184482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Enforcement </a:t>
            </a:r>
            <a:r>
              <a:rPr lang="en-US" sz="1800" dirty="0"/>
              <a:t>of the legislation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0793" y="386104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Threat </a:t>
            </a:r>
            <a:r>
              <a:rPr lang="en-US" sz="1800" dirty="0"/>
              <a:t>reduction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5744" y="5589240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Promotion of the ecotourism activities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2930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72041"/>
            <a:ext cx="1945566" cy="19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99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03" y="2978118"/>
            <a:ext cx="1879264" cy="176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9" y="5053458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93" y="450056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 idx="4294967295"/>
          </p:nvPr>
        </p:nvSpPr>
        <p:spPr>
          <a:xfrm>
            <a:off x="311700" y="200800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DS</a:t>
            </a:r>
            <a:r>
              <a:rPr lang="fr" sz="1800">
                <a:solidFill>
                  <a:srgbClr val="999999"/>
                </a:solidFill>
              </a:rPr>
              <a:t>08</a:t>
            </a:r>
            <a:endParaRPr sz="1800" b="0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230200" y="1049150"/>
            <a:ext cx="87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230200" y="1215638"/>
            <a:ext cx="87312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4000" b="1" dirty="0"/>
              <a:t>DS08: Managing wildlife watching and related activities: setting guidelines and best practices</a:t>
            </a:r>
            <a:endParaRPr lang="en-US"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>
            <a:off x="206400" y="4402800"/>
            <a:ext cx="87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4"/>
          <p:cNvSpPr txBox="1"/>
          <p:nvPr/>
        </p:nvSpPr>
        <p:spPr>
          <a:xfrm>
            <a:off x="230200" y="4567875"/>
            <a:ext cx="87972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2400" dirty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Hélène </a:t>
            </a:r>
            <a:r>
              <a:rPr lang="fr-FR" sz="2400" dirty="0" err="1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Labach</a:t>
            </a:r>
            <a:r>
              <a:rPr lang="fr-FR" sz="2400" dirty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 (AFB / </a:t>
            </a:r>
            <a:r>
              <a:rPr lang="fr-FR" sz="2400" dirty="0" smtClean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GIS3M,France)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fr" sz="1800" dirty="0" smtClean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Organisation(s) of coordinator(s)</a:t>
            </a:r>
            <a:endParaRPr sz="1800" dirty="0" smtClean="0">
              <a:solidFill>
                <a:srgbClr val="0061A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dirty="0" smtClean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Country(ies</a:t>
            </a:r>
            <a:r>
              <a:rPr lang="fr" sz="1800" dirty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) 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AutoShape 2" descr="Image result for GIS3M λογ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8" y="4438650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1291"/>
            <a:ext cx="288032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Google Shape;74;p15"/>
          <p:cNvSpPr txBox="1">
            <a:spLocks noGrp="1"/>
          </p:cNvSpPr>
          <p:nvPr>
            <p:ph type="title" idx="4294967295"/>
          </p:nvPr>
        </p:nvSpPr>
        <p:spPr>
          <a:xfrm>
            <a:off x="311700" y="200800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400" b="1" dirty="0"/>
              <a:t>Managing wildlife watching and related activities: setting guidelines and best practices</a:t>
            </a:r>
            <a:endParaRPr sz="1800" b="0" dirty="0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>
            <a:off x="230200" y="1049150"/>
            <a:ext cx="87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5"/>
          <p:cNvSpPr txBox="1"/>
          <p:nvPr/>
        </p:nvSpPr>
        <p:spPr>
          <a:xfrm>
            <a:off x="230200" y="1215638"/>
            <a:ext cx="87312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Effectiveness </a:t>
            </a:r>
            <a:r>
              <a:rPr lang="en-US" sz="3200" b="1" dirty="0"/>
              <a:t>of management of marine turtles' watching activity within the international and national legal framework: The case of the National Marine Park of </a:t>
            </a:r>
            <a:r>
              <a:rPr lang="en-US" sz="3200" b="1" dirty="0" err="1"/>
              <a:t>Zakynthos</a:t>
            </a:r>
            <a:endParaRPr lang="en-US"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61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206400" y="4402800"/>
            <a:ext cx="87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5"/>
          <p:cNvSpPr txBox="1"/>
          <p:nvPr/>
        </p:nvSpPr>
        <p:spPr>
          <a:xfrm>
            <a:off x="230200" y="4567875"/>
            <a:ext cx="87972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dirty="0" smtClean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</a:t>
            </a:r>
            <a:r>
              <a:rPr lang="fr" sz="1800" dirty="0" smtClean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Marine Park of Zakynthos</a:t>
            </a:r>
            <a:endParaRPr sz="1800" dirty="0">
              <a:solidFill>
                <a:srgbClr val="0061A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dirty="0" smtClean="0">
                <a:solidFill>
                  <a:srgbClr val="0061A1"/>
                </a:solidFill>
                <a:latin typeface="Arial Narrow"/>
                <a:ea typeface="Arial Narrow"/>
                <a:cs typeface="Arial Narrow"/>
                <a:sym typeface="Arial Narrow"/>
              </a:rPr>
              <a:t>Greece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MPA/Organisation profile</a:t>
            </a:r>
            <a:endParaRPr sz="300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2108" y="828477"/>
            <a:ext cx="489993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5"/>
                </a:solidFill>
              </a:rPr>
              <a:t>PROTECTED </a:t>
            </a:r>
            <a:r>
              <a:rPr lang="en-US" sz="1600" b="1" dirty="0" smtClean="0">
                <a:solidFill>
                  <a:schemeClr val="accent5"/>
                </a:solidFill>
              </a:rPr>
              <a:t>AREA</a:t>
            </a:r>
          </a:p>
          <a:p>
            <a:pPr algn="just"/>
            <a:endParaRPr lang="en-US" sz="1600" b="1" dirty="0"/>
          </a:p>
          <a:p>
            <a:pPr algn="just">
              <a:buFont typeface="Wingdings" pitchFamily="2" charset="2"/>
              <a:buChar char="§"/>
            </a:pPr>
            <a:r>
              <a:rPr lang="en-US" sz="1600" b="1" dirty="0"/>
              <a:t> Marine area : </a:t>
            </a:r>
            <a:r>
              <a:rPr lang="en-US" sz="1600" b="1" dirty="0">
                <a:solidFill>
                  <a:schemeClr val="accent5"/>
                </a:solidFill>
              </a:rPr>
              <a:t>89 km</a:t>
            </a:r>
            <a:r>
              <a:rPr lang="en-US" sz="1600" b="1" baseline="30000" dirty="0">
                <a:solidFill>
                  <a:schemeClr val="accent5"/>
                </a:solidFill>
              </a:rPr>
              <a:t>2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b="1" dirty="0"/>
              <a:t> Terrestrial area : </a:t>
            </a:r>
            <a:r>
              <a:rPr lang="en-US" sz="1600" b="1" dirty="0">
                <a:solidFill>
                  <a:schemeClr val="accent5"/>
                </a:solidFill>
              </a:rPr>
              <a:t>14.2 km</a:t>
            </a:r>
            <a:r>
              <a:rPr lang="en-US" sz="1600" b="1" baseline="30000" dirty="0">
                <a:solidFill>
                  <a:schemeClr val="accent5"/>
                </a:solidFill>
              </a:rPr>
              <a:t>2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b="1" dirty="0"/>
              <a:t> Peripheral area: </a:t>
            </a:r>
            <a:r>
              <a:rPr lang="en-US" sz="1600" b="1" dirty="0">
                <a:solidFill>
                  <a:schemeClr val="accent5"/>
                </a:solidFill>
              </a:rPr>
              <a:t>31 km</a:t>
            </a:r>
            <a:r>
              <a:rPr lang="en-US" sz="1600" b="1" baseline="30000" dirty="0">
                <a:solidFill>
                  <a:schemeClr val="accent5"/>
                </a:solidFill>
              </a:rPr>
              <a:t>2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b="1" dirty="0"/>
              <a:t> </a:t>
            </a:r>
            <a:r>
              <a:rPr lang="en-US" sz="1600" b="1" dirty="0" err="1"/>
              <a:t>Natura</a:t>
            </a:r>
            <a:r>
              <a:rPr lang="en-US" sz="1600" b="1" dirty="0"/>
              <a:t> 2000: </a:t>
            </a:r>
            <a:r>
              <a:rPr lang="en-US" sz="1600" b="1" dirty="0">
                <a:solidFill>
                  <a:schemeClr val="accent5"/>
                </a:solidFill>
              </a:rPr>
              <a:t>2 Site of Community interest</a:t>
            </a:r>
          </a:p>
          <a:p>
            <a:pPr algn="just">
              <a:buFont typeface="Wingdings" pitchFamily="2" charset="2"/>
              <a:buNone/>
            </a:pPr>
            <a:r>
              <a:rPr lang="en-US" sz="1600" b="1" dirty="0">
                <a:solidFill>
                  <a:schemeClr val="accent5"/>
                </a:solidFill>
              </a:rPr>
              <a:t>                          1 Site Special Protected </a:t>
            </a:r>
            <a:r>
              <a:rPr lang="en-US" sz="1600" b="1" dirty="0" smtClean="0">
                <a:solidFill>
                  <a:schemeClr val="accent5"/>
                </a:solidFill>
              </a:rPr>
              <a:t>Area</a:t>
            </a:r>
          </a:p>
          <a:p>
            <a:pPr algn="just">
              <a:buFont typeface="Wingdings" pitchFamily="2" charset="2"/>
              <a:buNone/>
            </a:pPr>
            <a:endParaRPr lang="en-US" sz="1600" b="1" dirty="0"/>
          </a:p>
          <a:p>
            <a:pPr algn="just">
              <a:buFont typeface="Wingdings" pitchFamily="2" charset="2"/>
              <a:buChar char="§"/>
            </a:pPr>
            <a:r>
              <a:rPr lang="en-US" sz="1600" b="1" dirty="0"/>
              <a:t> Priority </a:t>
            </a:r>
            <a:r>
              <a:rPr lang="en-US" sz="1600" b="1" dirty="0" smtClean="0"/>
              <a:t>species: </a:t>
            </a:r>
            <a:r>
              <a:rPr lang="en-US" sz="1600" b="1" dirty="0">
                <a:solidFill>
                  <a:schemeClr val="accent5"/>
                </a:solidFill>
              </a:rPr>
              <a:t>Loggerhead Sea Turtle</a:t>
            </a:r>
            <a:r>
              <a:rPr lang="en-US" sz="1600" dirty="0"/>
              <a:t> (</a:t>
            </a:r>
            <a:r>
              <a:rPr lang="en-US" sz="1600" i="1" dirty="0" err="1"/>
              <a:t>Caretta</a:t>
            </a:r>
            <a:r>
              <a:rPr lang="en-US" sz="1600" i="1" dirty="0"/>
              <a:t> </a:t>
            </a:r>
            <a:r>
              <a:rPr lang="en-US" sz="1600" i="1" dirty="0" err="1"/>
              <a:t>caretta</a:t>
            </a:r>
            <a:r>
              <a:rPr lang="en-US" sz="1600" dirty="0"/>
              <a:t>), </a:t>
            </a:r>
            <a:r>
              <a:rPr lang="en-US" sz="1600" b="1" dirty="0">
                <a:solidFill>
                  <a:schemeClr val="accent5"/>
                </a:solidFill>
              </a:rPr>
              <a:t>Monk seal </a:t>
            </a:r>
            <a:r>
              <a:rPr lang="en-US" sz="1600" dirty="0"/>
              <a:t>(</a:t>
            </a:r>
            <a:r>
              <a:rPr lang="en-US" sz="1600" i="1" dirty="0" err="1"/>
              <a:t>Monachus</a:t>
            </a:r>
            <a:r>
              <a:rPr lang="en-US" sz="1600" i="1" dirty="0"/>
              <a:t> </a:t>
            </a:r>
            <a:r>
              <a:rPr lang="en-US" sz="1600" i="1" dirty="0" err="1"/>
              <a:t>monachus</a:t>
            </a:r>
            <a:r>
              <a:rPr lang="en-US" sz="1600" dirty="0"/>
              <a:t>), </a:t>
            </a:r>
            <a:r>
              <a:rPr lang="en-GB" sz="1600" b="1" dirty="0">
                <a:solidFill>
                  <a:schemeClr val="accent5"/>
                </a:solidFill>
              </a:rPr>
              <a:t>Cory's shearwater </a:t>
            </a:r>
            <a:r>
              <a:rPr lang="en-GB" sz="1600" dirty="0"/>
              <a:t>(</a:t>
            </a:r>
            <a:r>
              <a:rPr lang="en-GB" sz="1600" i="1" dirty="0" err="1"/>
              <a:t>Calonectris</a:t>
            </a:r>
            <a:r>
              <a:rPr lang="en-GB" sz="1600" i="1" dirty="0"/>
              <a:t> </a:t>
            </a:r>
            <a:r>
              <a:rPr lang="en-GB" sz="1600" i="1" dirty="0" err="1"/>
              <a:t>diomeda</a:t>
            </a:r>
            <a:r>
              <a:rPr lang="en-GB" sz="1600" dirty="0"/>
              <a:t>), </a:t>
            </a:r>
            <a:r>
              <a:rPr lang="en-US" sz="1600" b="1" dirty="0" err="1">
                <a:solidFill>
                  <a:schemeClr val="accent5"/>
                </a:solidFill>
              </a:rPr>
              <a:t>Eleonora’s</a:t>
            </a:r>
            <a:r>
              <a:rPr lang="en-US" sz="1600" b="1" dirty="0">
                <a:solidFill>
                  <a:schemeClr val="accent5"/>
                </a:solidFill>
              </a:rPr>
              <a:t> falcon </a:t>
            </a:r>
            <a:r>
              <a:rPr lang="en-US" sz="1600" dirty="0"/>
              <a:t>(</a:t>
            </a:r>
            <a:r>
              <a:rPr lang="el-GR" sz="1600" i="1" dirty="0" err="1"/>
              <a:t>Falco</a:t>
            </a:r>
            <a:r>
              <a:rPr lang="el-GR" sz="1600" i="1" dirty="0"/>
              <a:t> </a:t>
            </a:r>
            <a:r>
              <a:rPr lang="el-GR" sz="1600" i="1" dirty="0" err="1"/>
              <a:t>eleonora</a:t>
            </a:r>
            <a:r>
              <a:rPr lang="en-US" sz="1600" dirty="0"/>
              <a:t>)</a:t>
            </a:r>
            <a:r>
              <a:rPr lang="en-GB" sz="1600" dirty="0"/>
              <a:t> </a:t>
            </a:r>
            <a:endParaRPr lang="en-GB" sz="1600" dirty="0" smtClean="0"/>
          </a:p>
          <a:p>
            <a:pPr algn="just"/>
            <a:endParaRPr lang="en-GB" sz="1600" dirty="0"/>
          </a:p>
          <a:p>
            <a:pPr algn="just">
              <a:buFont typeface="Wingdings" pitchFamily="2" charset="2"/>
              <a:buChar char="§"/>
            </a:pPr>
            <a:r>
              <a:rPr lang="en-GB" sz="1600" b="1" dirty="0"/>
              <a:t> Priority habitats : </a:t>
            </a:r>
            <a:r>
              <a:rPr lang="en-GB" sz="1600" b="1" dirty="0" err="1">
                <a:solidFill>
                  <a:schemeClr val="accent5"/>
                </a:solidFill>
              </a:rPr>
              <a:t>Posidonia</a:t>
            </a:r>
            <a:r>
              <a:rPr lang="en-GB" sz="1600" b="1" dirty="0">
                <a:solidFill>
                  <a:schemeClr val="accent5"/>
                </a:solidFill>
              </a:rPr>
              <a:t> beds, </a:t>
            </a:r>
            <a:r>
              <a:rPr lang="en-US" sz="1600" b="1" dirty="0">
                <a:solidFill>
                  <a:schemeClr val="accent5"/>
                </a:solidFill>
              </a:rPr>
              <a:t>Calcareous fens with </a:t>
            </a:r>
            <a:r>
              <a:rPr lang="en-US" sz="1600" i="1" dirty="0" err="1">
                <a:solidFill>
                  <a:schemeClr val="accent5"/>
                </a:solidFill>
              </a:rPr>
              <a:t>Cladium</a:t>
            </a:r>
            <a:r>
              <a:rPr lang="en-US" sz="1600" i="1" dirty="0">
                <a:solidFill>
                  <a:schemeClr val="accent5"/>
                </a:solidFill>
              </a:rPr>
              <a:t> </a:t>
            </a:r>
            <a:r>
              <a:rPr lang="en-US" sz="1600" i="1" dirty="0" err="1" smtClean="0">
                <a:solidFill>
                  <a:schemeClr val="accent5"/>
                </a:solidFill>
              </a:rPr>
              <a:t>mariscus</a:t>
            </a:r>
            <a:endParaRPr lang="en-US" sz="1600" i="1" dirty="0" smtClean="0">
              <a:solidFill>
                <a:schemeClr val="accent5"/>
              </a:solidFill>
            </a:endParaRPr>
          </a:p>
          <a:p>
            <a:pPr algn="just"/>
            <a:endParaRPr lang="en-US" sz="1600" i="1" dirty="0"/>
          </a:p>
          <a:p>
            <a:pPr algn="just">
              <a:buFont typeface="Wingdings" pitchFamily="2" charset="2"/>
              <a:buChar char="§"/>
            </a:pPr>
            <a:r>
              <a:rPr lang="en-US" sz="1600" b="1" dirty="0"/>
              <a:t>Number of Loggerhead Sea Turtle nests (average): </a:t>
            </a:r>
            <a:r>
              <a:rPr lang="en-US" sz="1600" b="1" dirty="0" smtClean="0">
                <a:solidFill>
                  <a:schemeClr val="accent5"/>
                </a:solidFill>
              </a:rPr>
              <a:t>1200</a:t>
            </a:r>
          </a:p>
          <a:p>
            <a:pPr algn="just"/>
            <a:endParaRPr lang="en-US" sz="1600" b="1" dirty="0"/>
          </a:p>
          <a:p>
            <a:pPr algn="just">
              <a:buFont typeface="Wingdings" pitchFamily="2" charset="2"/>
              <a:buChar char="§"/>
            </a:pPr>
            <a:r>
              <a:rPr lang="en-US" sz="1600" b="1" dirty="0"/>
              <a:t> Importance nesting </a:t>
            </a:r>
            <a:r>
              <a:rPr lang="en-US" sz="1600" b="1" dirty="0" smtClean="0"/>
              <a:t>activity: </a:t>
            </a:r>
            <a:r>
              <a:rPr lang="en-US" sz="1600" b="1" dirty="0">
                <a:solidFill>
                  <a:schemeClr val="accent5"/>
                </a:solidFill>
              </a:rPr>
              <a:t>It is estimated that </a:t>
            </a:r>
            <a:r>
              <a:rPr lang="en-US" sz="1600" b="1" dirty="0" err="1">
                <a:solidFill>
                  <a:schemeClr val="accent5"/>
                </a:solidFill>
              </a:rPr>
              <a:t>Zakynthos</a:t>
            </a:r>
            <a:r>
              <a:rPr lang="en-US" sz="1600" b="1" dirty="0">
                <a:solidFill>
                  <a:schemeClr val="accent5"/>
                </a:solidFill>
              </a:rPr>
              <a:t> hold about</a:t>
            </a:r>
            <a:r>
              <a:rPr lang="el-GR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30 - 40 </a:t>
            </a:r>
            <a:r>
              <a:rPr lang="el-GR" sz="1600" b="1" dirty="0">
                <a:solidFill>
                  <a:schemeClr val="accent5"/>
                </a:solidFill>
              </a:rPr>
              <a:t>% </a:t>
            </a:r>
            <a:r>
              <a:rPr lang="en-US" sz="1600" b="1" dirty="0">
                <a:solidFill>
                  <a:schemeClr val="accent5"/>
                </a:solidFill>
              </a:rPr>
              <a:t>of the Greek nests and about </a:t>
            </a:r>
            <a:r>
              <a:rPr lang="el-GR" sz="1600" b="1" dirty="0">
                <a:solidFill>
                  <a:schemeClr val="accent5"/>
                </a:solidFill>
              </a:rPr>
              <a:t>2</a:t>
            </a:r>
            <a:r>
              <a:rPr lang="en-US" sz="1600" b="1" dirty="0">
                <a:solidFill>
                  <a:schemeClr val="accent5"/>
                </a:solidFill>
              </a:rPr>
              <a:t>0</a:t>
            </a:r>
            <a:r>
              <a:rPr lang="el-GR" sz="1600" b="1" dirty="0">
                <a:solidFill>
                  <a:schemeClr val="accent5"/>
                </a:solidFill>
              </a:rPr>
              <a:t>% </a:t>
            </a:r>
            <a:r>
              <a:rPr lang="en-US" sz="1600" b="1" dirty="0">
                <a:solidFill>
                  <a:schemeClr val="accent5"/>
                </a:solidFill>
              </a:rPr>
              <a:t>of the nesting effort in the </a:t>
            </a:r>
            <a:r>
              <a:rPr lang="en-US" sz="1600" b="1" dirty="0" smtClean="0">
                <a:solidFill>
                  <a:schemeClr val="accent5"/>
                </a:solidFill>
              </a:rPr>
              <a:t>Mediterranean</a:t>
            </a:r>
            <a:endParaRPr lang="el-GR" sz="1600" b="1" dirty="0">
              <a:solidFill>
                <a:schemeClr val="accent5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l-GR" sz="1600" b="1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932040" y="260648"/>
            <a:ext cx="406284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/>
              <a:t>MANAGEMENT AGENCY (</a:t>
            </a:r>
            <a:r>
              <a:rPr lang="en-US" sz="1600" b="1" dirty="0">
                <a:solidFill>
                  <a:schemeClr val="accent5"/>
                </a:solidFill>
              </a:rPr>
              <a:t>established in 2000</a:t>
            </a:r>
            <a:r>
              <a:rPr lang="en-US" sz="16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 Administrative and scientific staff : </a:t>
            </a:r>
            <a:r>
              <a:rPr lang="en-US" sz="1600" b="1" dirty="0">
                <a:solidFill>
                  <a:schemeClr val="accent5"/>
                </a:solidFill>
              </a:rPr>
              <a:t>13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 Wardens: </a:t>
            </a:r>
            <a:r>
              <a:rPr lang="en-US" sz="1600" b="1" dirty="0">
                <a:solidFill>
                  <a:schemeClr val="accent5"/>
                </a:solidFill>
              </a:rPr>
              <a:t>19 + 23 seasonal wardens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 Management Board : </a:t>
            </a:r>
            <a:r>
              <a:rPr lang="en-US" sz="1600" b="1" dirty="0">
                <a:solidFill>
                  <a:schemeClr val="accent5"/>
                </a:solidFill>
              </a:rPr>
              <a:t>1 president, 10 members</a:t>
            </a:r>
          </a:p>
          <a:p>
            <a:pPr>
              <a:buFont typeface="Wingdings" pitchFamily="2" charset="2"/>
              <a:buChar char="§"/>
            </a:pPr>
            <a:endParaRPr lang="el-GR" sz="1600" b="1" dirty="0"/>
          </a:p>
          <a:p>
            <a:pPr>
              <a:buFont typeface="Wingdings" pitchFamily="2" charset="2"/>
              <a:buChar char="§"/>
            </a:pPr>
            <a:endParaRPr lang="el-GR" sz="1600" b="1" dirty="0"/>
          </a:p>
        </p:txBody>
      </p:sp>
      <p:pic>
        <p:nvPicPr>
          <p:cNvPr id="3074" name="Picture 2" descr="C:\Users\user\Desktop\General maps_stigmata_1810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25" y="1844824"/>
            <a:ext cx="4037557" cy="30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aper\nematodes turtle nests\revised\figs\Figure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6" t="73198"/>
          <a:stretch/>
        </p:blipFill>
        <p:spPr bwMode="auto">
          <a:xfrm>
            <a:off x="5724128" y="5013176"/>
            <a:ext cx="285663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0338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/>
              <a:t>MPA/Organisation profile</a:t>
            </a:r>
            <a:endParaRPr sz="3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00338" y="2997200"/>
            <a:ext cx="23050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 dirty="0"/>
              <a:t>CONSERVATION</a:t>
            </a:r>
          </a:p>
          <a:p>
            <a:pPr algn="ctr" eaLnBrk="1" hangingPunct="1"/>
            <a:r>
              <a:rPr lang="en-US" sz="2000" b="1" dirty="0"/>
              <a:t>MANAGEMENT</a:t>
            </a:r>
          </a:p>
          <a:p>
            <a:pPr algn="ctr" eaLnBrk="1" hangingPunct="1"/>
            <a:r>
              <a:rPr lang="en-US" sz="2000" b="1" dirty="0"/>
              <a:t>PROMOTION</a:t>
            </a:r>
          </a:p>
          <a:p>
            <a:pPr algn="ctr" eaLnBrk="1" hangingPunct="1"/>
            <a:r>
              <a:rPr lang="en-US" sz="2000" b="1" dirty="0"/>
              <a:t>SUSTAINABLE DEVELOPMENT</a:t>
            </a:r>
          </a:p>
          <a:p>
            <a:pPr algn="ctr" eaLnBrk="1" hangingPunct="1"/>
            <a:r>
              <a:rPr lang="en-US" sz="2000" b="1" dirty="0"/>
              <a:t>COOPERATION</a:t>
            </a:r>
          </a:p>
          <a:p>
            <a:pPr algn="ctr" eaLnBrk="1" hangingPunct="1"/>
            <a:r>
              <a:rPr lang="en-US" sz="2000" b="1" dirty="0"/>
              <a:t>NETWORK</a:t>
            </a:r>
            <a:endParaRPr lang="el-GR" sz="2000" b="1" dirty="0"/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 rot="5400000">
            <a:off x="3060700" y="1339850"/>
            <a:ext cx="935038" cy="1944688"/>
          </a:xfrm>
          <a:prstGeom prst="upDownArrow">
            <a:avLst>
              <a:gd name="adj1" fmla="val 50000"/>
              <a:gd name="adj2" fmla="val 415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8948395">
            <a:off x="1547813" y="3644900"/>
            <a:ext cx="935037" cy="1657350"/>
          </a:xfrm>
          <a:prstGeom prst="upDownArrow">
            <a:avLst>
              <a:gd name="adj1" fmla="val 50000"/>
              <a:gd name="adj2" fmla="val 35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 rot="2233016">
            <a:off x="5219700" y="3213100"/>
            <a:ext cx="935038" cy="2089150"/>
          </a:xfrm>
          <a:prstGeom prst="upDownArrow">
            <a:avLst>
              <a:gd name="adj1" fmla="val 50000"/>
              <a:gd name="adj2" fmla="val 446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50825" y="1946736"/>
            <a:ext cx="23050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Presidential Decree </a:t>
            </a:r>
          </a:p>
          <a:p>
            <a:r>
              <a:rPr lang="en-US" b="1" dirty="0"/>
              <a:t>906/D/1999 </a:t>
            </a:r>
            <a:r>
              <a:rPr lang="en-US" b="1" dirty="0" err="1"/>
              <a:t>Zakynthos</a:t>
            </a:r>
            <a:r>
              <a:rPr lang="en-US" b="1" dirty="0"/>
              <a:t> </a:t>
            </a:r>
          </a:p>
          <a:p>
            <a:r>
              <a:rPr lang="en-US" b="1" dirty="0"/>
              <a:t>National Marine Park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331640" y="5300663"/>
            <a:ext cx="55263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i="1" dirty="0"/>
              <a:t>Directive 92/43/EEC on the conservation of natural habitats and of wild fauna and </a:t>
            </a:r>
            <a:r>
              <a:rPr lang="en-US" sz="1600" b="1" i="1" dirty="0" smtClean="0"/>
              <a:t>flora</a:t>
            </a:r>
            <a:endParaRPr lang="en-US" sz="1600" b="1" i="1" dirty="0"/>
          </a:p>
          <a:p>
            <a:r>
              <a:rPr lang="en-US" sz="1600" b="1" i="1" dirty="0"/>
              <a:t>Directive 79/409/EEC on the conservation of wild birds</a:t>
            </a:r>
          </a:p>
          <a:p>
            <a:r>
              <a:rPr lang="en-US" sz="1600" b="1" i="1" dirty="0"/>
              <a:t>Directive 2008/56/EC  on Marine Strategy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66863" y="834232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To protect </a:t>
            </a:r>
            <a:r>
              <a:rPr lang="en-US" dirty="0"/>
              <a:t>and manage one of the most important loggerhead sea turtle nesting beaches in the Mediterranean while maintaining and developing economic activities in a sustainable way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3747"/>
            <a:ext cx="1597237" cy="90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Image result for legal sta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572000" y="1916113"/>
            <a:ext cx="4572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b="1" i="1" dirty="0"/>
              <a:t>1650/86 Law  for the protection of the environment</a:t>
            </a:r>
          </a:p>
          <a:p>
            <a:r>
              <a:rPr lang="en-GB" sz="1400" b="1" i="1" dirty="0"/>
              <a:t>2742/99 Law on "Spatial Planning and Sustainable Development“</a:t>
            </a:r>
          </a:p>
          <a:p>
            <a:r>
              <a:rPr lang="en-GB" sz="1400" b="1" i="1" dirty="0"/>
              <a:t>3937/2011 Law on “Biodiversity conservation”</a:t>
            </a:r>
            <a:r>
              <a:rPr lang="el-GR" sz="1400" dirty="0"/>
              <a:t> </a:t>
            </a:r>
          </a:p>
        </p:txBody>
      </p:sp>
      <p:sp>
        <p:nvSpPr>
          <p:cNvPr id="3" name="AutoShape 8" descr="Image result for targ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15" y="3300413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17" y="5273378"/>
            <a:ext cx="1707825" cy="12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6653" y="4974985"/>
            <a:ext cx="9170653" cy="16223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7432"/>
            <a:ext cx="6677025" cy="1399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55050" y="44624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/>
              <a:t>Context and issue</a:t>
            </a:r>
            <a:endParaRPr sz="3000" dirty="0"/>
          </a:p>
        </p:txBody>
      </p:sp>
      <p:sp>
        <p:nvSpPr>
          <p:cNvPr id="2" name="Rectangle 1"/>
          <p:cNvSpPr/>
          <p:nvPr/>
        </p:nvSpPr>
        <p:spPr>
          <a:xfrm>
            <a:off x="179512" y="76470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Marine turtles are considered charismatic animals; combined with federal and global protection laws and the potential to provide a service through ecotourism, marine turtles are excellent candidates for economic valuation.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5" y="2258579"/>
            <a:ext cx="7776864" cy="251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Image result for money tal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19" y="474950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532" y="5324503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Demand </a:t>
            </a:r>
            <a:r>
              <a:rPr lang="en-GB" sz="1800" dirty="0">
                <a:solidFill>
                  <a:schemeClr val="bg1"/>
                </a:solidFill>
              </a:rPr>
              <a:t>for wildlife tourism can require the maintenance of sizeable populations of wildlife, and this can result in positive outcomes from the viewpoint of conservation.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AutoShape 7" descr="Image result for glass bott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90" y="637432"/>
            <a:ext cx="2499302" cy="13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3" y="4538617"/>
            <a:ext cx="4532088" cy="207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dirty="0" smtClean="0"/>
              <a:t>Assessment </a:t>
            </a:r>
            <a:r>
              <a:rPr lang="en-US" sz="3000" dirty="0"/>
              <a:t>of tourism activity in </a:t>
            </a:r>
            <a:r>
              <a:rPr lang="en-US" sz="3000" dirty="0" err="1"/>
              <a:t>Zakynthos</a:t>
            </a:r>
            <a:endParaRPr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8610"/>
            <a:ext cx="7277922" cy="360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84168" y="1455167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Flight arrivals</a:t>
            </a:r>
          </a:p>
        </p:txBody>
      </p:sp>
      <p:sp>
        <p:nvSpPr>
          <p:cNvPr id="3" name="AutoShape 4" descr="Image result for fl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46" y="3284984"/>
            <a:ext cx="1984854" cy="111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42" y="4561468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" y="4005063"/>
            <a:ext cx="4314582" cy="259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dirty="0" smtClean="0"/>
              <a:t>Assessment </a:t>
            </a:r>
            <a:r>
              <a:rPr lang="en-US" sz="3000" dirty="0"/>
              <a:t>of tourism activity in </a:t>
            </a:r>
            <a:r>
              <a:rPr lang="en-US" sz="3000" dirty="0" err="1"/>
              <a:t>Zakynthos</a:t>
            </a:r>
            <a:endParaRPr sz="3000" dirty="0"/>
          </a:p>
        </p:txBody>
      </p:sp>
      <p:sp>
        <p:nvSpPr>
          <p:cNvPr id="3" name="AutoShape 4" descr="Image result for fl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6" y="980727"/>
            <a:ext cx="8302572" cy="284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27" y="4005064"/>
            <a:ext cx="4330229" cy="259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4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55050" y="143500"/>
            <a:ext cx="85773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dirty="0" smtClean="0"/>
              <a:t>Assessment </a:t>
            </a:r>
            <a:r>
              <a:rPr lang="en-US" sz="3000" dirty="0"/>
              <a:t>of tourism activity in </a:t>
            </a:r>
            <a:r>
              <a:rPr lang="en-US" sz="3000" dirty="0" err="1"/>
              <a:t>Zakynthos</a:t>
            </a:r>
            <a:endParaRPr sz="3000" dirty="0"/>
          </a:p>
        </p:txBody>
      </p:sp>
      <p:sp>
        <p:nvSpPr>
          <p:cNvPr id="3" name="AutoShape 4" descr="Image result for fl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5969" r="19657" b="17157"/>
          <a:stretch/>
        </p:blipFill>
        <p:spPr bwMode="auto">
          <a:xfrm>
            <a:off x="0" y="1490856"/>
            <a:ext cx="5865553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D:\paper\turtle book chapter\revised\figure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2" t="88227" b="2337"/>
          <a:stretch/>
        </p:blipFill>
        <p:spPr bwMode="auto">
          <a:xfrm>
            <a:off x="2597401" y="5504892"/>
            <a:ext cx="4768326" cy="9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paper\turtle book chapter\revised\figure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8" t="67068" r="9535" b="29046"/>
          <a:stretch/>
        </p:blipFill>
        <p:spPr bwMode="auto">
          <a:xfrm>
            <a:off x="2604258" y="5005380"/>
            <a:ext cx="3791968" cy="4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78838"/>
            <a:ext cx="2877415" cy="288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66580" y="3933056"/>
            <a:ext cx="272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1600" b="1" dirty="0"/>
              <a:t>Home range of breeding turtles in the NMPZ’ area</a:t>
            </a:r>
          </a:p>
        </p:txBody>
      </p:sp>
    </p:spTree>
    <p:extLst>
      <p:ext uri="{BB962C8B-B14F-4D97-AF65-F5344CB8AC3E}">
        <p14:creationId xmlns:p14="http://schemas.microsoft.com/office/powerpoint/2010/main" val="3855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640</Words>
  <Application>Microsoft Office PowerPoint</Application>
  <PresentationFormat>On-screen Show (4:3)</PresentationFormat>
  <Paragraphs>87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PowerPoint Presentation</vt:lpstr>
      <vt:lpstr>DS08</vt:lpstr>
      <vt:lpstr>Managing wildlife watching and related activities: setting guidelines and best practices</vt:lpstr>
      <vt:lpstr>MPA/Organisation profile</vt:lpstr>
      <vt:lpstr>MPA/Organisation profile</vt:lpstr>
      <vt:lpstr>Context and issue</vt:lpstr>
      <vt:lpstr>Assessment of tourism activity in Zakynthos</vt:lpstr>
      <vt:lpstr>Assessment of tourism activity in Zakynthos</vt:lpstr>
      <vt:lpstr>Assessment of tourism activity in Zakynthos</vt:lpstr>
      <vt:lpstr>Strategy and actions implemented</vt:lpstr>
      <vt:lpstr>Strategy and actions implemented</vt:lpstr>
      <vt:lpstr>Strategy and actions implemented</vt:lpstr>
      <vt:lpstr>Lessons learned and recommendations</vt:lpstr>
      <vt:lpstr>Lessons learned and recommendations</vt:lpstr>
      <vt:lpstr>Lessons learned and recommendations</vt:lpstr>
      <vt:lpstr>Lessons learned and 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C.Dimitriadis</cp:lastModifiedBy>
  <cp:revision>23</cp:revision>
  <dcterms:modified xsi:type="dcterms:W3CDTF">2020-01-08T13:20:38Z</dcterms:modified>
</cp:coreProperties>
</file>