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0" r:id="rId31"/>
    <p:sldId id="291" r:id="rId32"/>
    <p:sldId id="292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15BED-4BEF-4487-B109-FCCD8F5C31F5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A149F-7210-457C-A800-BE8F4E8ECA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EF75A7-9BCB-4BF5-8BB5-FFD90FA4BDDE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891242-5E15-4CAB-8C17-9A7EDDB132AA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C646-9246-4585-AEA7-37B7C5A57169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939-6228-4E81-BBFB-26B66C229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7"/>
          <p:cNvSpPr>
            <a:spLocks noGrp="1"/>
          </p:cNvSpPr>
          <p:nvPr>
            <p:ph type="title"/>
          </p:nvPr>
        </p:nvSpPr>
        <p:spPr>
          <a:xfrm>
            <a:off x="107950" y="1844675"/>
            <a:ext cx="8229600" cy="230505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Παράγοντες που Επηρεάζουν την Αναπτυξη των Μικροοργανισμών στα Τρόφιμα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Υγρασία και Τιμή Ενεργότητας Νερού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Το νερό παίρνει μέρος στις αντιδράσεις που συμβαίνουν μέσα στο κύτταρο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Βρίσκεται στη μεγαλύτερη αναλογία  διευκολύνει την είσοδο των διαλυτών θρεπτικών συστατικών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Απαραίτητο να περιβάλλει το κύτταρο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παρέχει τα θρεπτικά συστατικά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μεταφέρει ανεπιθύμητα προϊόντα αποικοδό-μησης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Προστατεύει το κύτταρο από την αφυδάτωση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Υγρασία και Τιμή Ενεργότητας Νερού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ποσότητα του νερού που είναι </a:t>
            </a:r>
            <a:r>
              <a:rPr lang="el-GR" dirty="0" smtClean="0">
                <a:solidFill>
                  <a:srgbClr val="0070C0"/>
                </a:solidFill>
              </a:rPr>
              <a:t>διαθέσιμη</a:t>
            </a:r>
            <a:r>
              <a:rPr lang="el-GR" dirty="0" smtClean="0"/>
              <a:t> στους </a:t>
            </a:r>
            <a:r>
              <a:rPr lang="en-US" dirty="0" smtClean="0"/>
              <a:t>m/</a:t>
            </a:r>
            <a:r>
              <a:rPr lang="en-US" dirty="0" err="1" smtClean="0"/>
              <a:t>os</a:t>
            </a:r>
            <a:r>
              <a:rPr lang="el-GR" dirty="0" smtClean="0"/>
              <a:t> χαρακτηρίζεται με τον όρο </a:t>
            </a:r>
            <a:r>
              <a:rPr lang="el-GR" b="1" dirty="0" smtClean="0">
                <a:solidFill>
                  <a:srgbClr val="0070C0"/>
                </a:solidFill>
              </a:rPr>
              <a:t>ενεργότητα νερού</a:t>
            </a:r>
            <a:r>
              <a:rPr lang="en-US" b="1" dirty="0" smtClean="0">
                <a:solidFill>
                  <a:srgbClr val="0070C0"/>
                </a:solidFill>
              </a:rPr>
              <a:t> (aw)</a:t>
            </a:r>
            <a:endParaRPr lang="el-GR" b="1" dirty="0" smtClean="0">
              <a:solidFill>
                <a:srgbClr val="0070C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Νόμος Ραούλ</a:t>
            </a: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Υπάρχουν όργανα που μετρούν ακριβώς την </a:t>
            </a:r>
            <a:r>
              <a:rPr lang="en-US" dirty="0" smtClean="0"/>
              <a:t>aw</a:t>
            </a: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aw </a:t>
            </a:r>
            <a:r>
              <a:rPr lang="el-GR" dirty="0" smtClean="0"/>
              <a:t>&lt; 0.6             Δεν αναπτύσσονται </a:t>
            </a:r>
            <a:r>
              <a:rPr lang="en-US" dirty="0" smtClean="0"/>
              <a:t>m/o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τιμή </a:t>
            </a:r>
            <a:r>
              <a:rPr lang="en-US" dirty="0" smtClean="0"/>
              <a:t>aw</a:t>
            </a:r>
            <a:r>
              <a:rPr lang="el-GR" dirty="0" smtClean="0"/>
              <a:t>  χρησιμοποιείται για πρόβλεψη της σταθερότητας του τροφίμου</a:t>
            </a: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4438" y="4797425"/>
            <a:ext cx="9350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Υγρασία και Τιμή Ενεργότητας Νερού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Όταν εξωκυτταρικά αυξηθεί η συγκέντρωση των διαλυμένων ουσιών ή το τρόφιμο αφυδατωθεί              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           τα κύτταρα των </a:t>
            </a:r>
            <a:r>
              <a:rPr lang="en-US" dirty="0" smtClean="0"/>
              <a:t>m/o</a:t>
            </a:r>
            <a:r>
              <a:rPr lang="el-GR" dirty="0" smtClean="0"/>
              <a:t> αφυδατώνονται και η κυτταρική μεμβράνη συρρικώνεται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 να επιβιώσουν τα κύτταρα που έχουν υποστεί πλασμόλυση συσσωρεύουν ενδοκυτ-ταρικά ιόντα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Gram </a:t>
            </a:r>
            <a:r>
              <a:rPr lang="el-GR" dirty="0" smtClean="0"/>
              <a:t>– βακτήρια        διαλυτές ουσίες σε υψηλότερες </a:t>
            </a:r>
            <a:r>
              <a:rPr lang="en-US" dirty="0" smtClean="0"/>
              <a:t>C</a:t>
            </a:r>
            <a:r>
              <a:rPr lang="el-GR" dirty="0" smtClean="0"/>
              <a:t> που τις λαμβάνουν από το περιβάλλον, δεν τις συνθέτουν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Συνήθως είναι αζωτούχες ενώσεις ή πολυόλες </a:t>
            </a: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4213" y="2636838"/>
            <a:ext cx="11509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35375" y="4652963"/>
            <a:ext cx="5048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Υγρασία και Τιμή Ενεργότητας Νερού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aw 0.85-0.90  </a:t>
            </a:r>
            <a:r>
              <a:rPr lang="el-GR" smtClean="0"/>
              <a:t>        	ζύμες, μύκητες</a:t>
            </a:r>
          </a:p>
          <a:p>
            <a:pPr algn="just" eaLnBrk="1" hangingPunct="1"/>
            <a:r>
              <a:rPr lang="en-US" smtClean="0"/>
              <a:t>aw 0</a:t>
            </a:r>
            <a:r>
              <a:rPr lang="el-GR" smtClean="0"/>
              <a:t>.60-0.85 		ξηροφιλικοί μύκητες</a:t>
            </a:r>
          </a:p>
          <a:p>
            <a:pPr algn="just" eaLnBrk="1" hangingPunct="1"/>
            <a:r>
              <a:rPr lang="en-US" smtClean="0"/>
              <a:t>aw </a:t>
            </a:r>
            <a:r>
              <a:rPr lang="el-GR" smtClean="0"/>
              <a:t>&lt; 0.60 		κανένας μικροοργανισμός</a:t>
            </a:r>
          </a:p>
          <a:p>
            <a:pPr algn="just" eaLnBrk="1" hangingPunct="1"/>
            <a:r>
              <a:rPr lang="en-US" smtClean="0"/>
              <a:t>aw </a:t>
            </a:r>
            <a:r>
              <a:rPr lang="el-GR" smtClean="0"/>
              <a:t>&gt; 0.90 		βακτήρια, ζύμες, μύκητες</a:t>
            </a:r>
          </a:p>
          <a:p>
            <a:pPr algn="just" eaLnBrk="1" hangingPunct="1"/>
            <a:endParaRPr lang="el-GR" smtClean="0"/>
          </a:p>
          <a:p>
            <a:pPr algn="just" eaLnBrk="1" hangingPunct="1"/>
            <a:r>
              <a:rPr lang="el-GR" smtClean="0"/>
              <a:t>Συνεργιστική δράση μεταξύ θερμοκρασίας και ενεργότητας νερού             Αύξηση διάρκειας συντήρησης αν  </a:t>
            </a:r>
            <a:r>
              <a:rPr lang="en-US" smtClean="0"/>
              <a:t>aw</a:t>
            </a:r>
            <a:r>
              <a:rPr lang="el-GR" smtClean="0"/>
              <a:t> και διατήρηση σε </a:t>
            </a:r>
            <a:r>
              <a:rPr lang="en-US" smtClean="0"/>
              <a:t>T </a:t>
            </a:r>
            <a:r>
              <a:rPr lang="el-GR" smtClean="0"/>
              <a:t>ψύξης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32138" y="1916113"/>
            <a:ext cx="9350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32138" y="2492375"/>
            <a:ext cx="10080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55875" y="3068638"/>
            <a:ext cx="15113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55875" y="3644900"/>
            <a:ext cx="14398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56100" y="5300663"/>
            <a:ext cx="9366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63938" y="5589588"/>
            <a:ext cx="0" cy="360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pH</a:t>
            </a:r>
            <a:endParaRPr lang="el-GR" smtClean="0">
              <a:solidFill>
                <a:srgbClr val="0070C0"/>
              </a:solidFill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algn="just" eaLnBrk="1" hangingPunct="1"/>
            <a:r>
              <a:rPr lang="el-GR" smtClean="0"/>
              <a:t>Για κάθε </a:t>
            </a:r>
            <a:r>
              <a:rPr lang="en-US" smtClean="0"/>
              <a:t>m/o </a:t>
            </a:r>
            <a:r>
              <a:rPr lang="el-GR" smtClean="0"/>
              <a:t>υπάρχει μια ελάχιστη, άριστη και μέγιστη τιμή </a:t>
            </a:r>
            <a:r>
              <a:rPr lang="en-US" smtClean="0"/>
              <a:t>pH</a:t>
            </a:r>
            <a:endParaRPr lang="el-GR" smtClean="0"/>
          </a:p>
          <a:p>
            <a:pPr algn="just" eaLnBrk="1" hangingPunct="1"/>
            <a:r>
              <a:rPr lang="el-GR" smtClean="0"/>
              <a:t>Ζύμες, μύκητες ανθεκτικότερες σε όξινο περιβάλλον</a:t>
            </a:r>
          </a:p>
          <a:p>
            <a:pPr algn="just" eaLnBrk="1" hangingPunct="1"/>
            <a:r>
              <a:rPr lang="el-GR" smtClean="0"/>
              <a:t>Τρόφιμα με </a:t>
            </a:r>
            <a:r>
              <a:rPr lang="en-US" smtClean="0"/>
              <a:t>pH</a:t>
            </a:r>
            <a:r>
              <a:rPr lang="el-GR" smtClean="0"/>
              <a:t> &lt; 4.5 δεν υφίστανται εύκολα αλλοιώσεις</a:t>
            </a:r>
          </a:p>
          <a:p>
            <a:pPr algn="just" eaLnBrk="1" hangingPunct="1"/>
            <a:r>
              <a:rPr lang="el-GR" smtClean="0"/>
              <a:t>Χαμηλό</a:t>
            </a:r>
            <a:r>
              <a:rPr lang="en-US" smtClean="0"/>
              <a:t> pH </a:t>
            </a:r>
            <a:r>
              <a:rPr lang="el-GR" smtClean="0"/>
              <a:t>οφείλεται:</a:t>
            </a:r>
          </a:p>
          <a:p>
            <a:pPr lvl="1" algn="just" eaLnBrk="1" hangingPunct="1"/>
            <a:r>
              <a:rPr lang="el-GR" smtClean="0"/>
              <a:t>Φυσική οξύτητα</a:t>
            </a:r>
          </a:p>
          <a:p>
            <a:pPr lvl="1" algn="just" eaLnBrk="1" hangingPunct="1"/>
            <a:r>
              <a:rPr lang="el-GR" smtClean="0"/>
              <a:t>Γαλακτικό οξύ σε προϊόντα ζύμωσης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pH</a:t>
            </a:r>
            <a:endParaRPr lang="el-GR" smtClean="0">
              <a:solidFill>
                <a:srgbClr val="0070C0"/>
              </a:solidFill>
            </a:endParaRP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dirty="0" smtClean="0"/>
              <a:t>Τα περισσότερα βακτήρια αναπτύσσονται σε ουδέτερο </a:t>
            </a:r>
            <a:r>
              <a:rPr lang="en-US" dirty="0" smtClean="0"/>
              <a:t>pH</a:t>
            </a:r>
            <a:endParaRPr lang="el-GR" dirty="0" smtClean="0"/>
          </a:p>
          <a:p>
            <a:pPr algn="just" eaLnBrk="1" hangingPunct="1"/>
            <a:r>
              <a:rPr lang="el-GR" dirty="0" smtClean="0"/>
              <a:t>Οι ρυθμιστικές ενώσεις είναι σημαντικές στα τρόφιμα γιατί δεν επιτρέπουν την ταχεία πτώση του </a:t>
            </a:r>
            <a:r>
              <a:rPr lang="en-US" dirty="0" smtClean="0"/>
              <a:t>pH</a:t>
            </a:r>
            <a:endParaRPr lang="el-GR" dirty="0" smtClean="0"/>
          </a:p>
          <a:p>
            <a:pPr algn="just" eaLnBrk="1" hangingPunct="1"/>
            <a:r>
              <a:rPr lang="el-GR" dirty="0" smtClean="0"/>
              <a:t>Σημαντικό όχι μόνο η αρχική τιμή </a:t>
            </a:r>
            <a:r>
              <a:rPr lang="en-US" dirty="0" smtClean="0"/>
              <a:t>pH</a:t>
            </a:r>
            <a:r>
              <a:rPr lang="el-GR" dirty="0" smtClean="0"/>
              <a:t> αλλά και η μεταβολή της που μπορεί να οφείλεται στην ανάπτυξη </a:t>
            </a:r>
            <a:r>
              <a:rPr lang="en-US" dirty="0" smtClean="0"/>
              <a:t>m/o</a:t>
            </a:r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Ανασταλτικές ουσίες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Είτε υπάρχουν στα τρόφιμα είτε παράγονται από </a:t>
            </a:r>
            <a:r>
              <a:rPr lang="en-US" dirty="0" smtClean="0"/>
              <a:t>m/o</a:t>
            </a:r>
            <a:endParaRPr lang="el-GR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Γάλα             λακτανίνες, λακτοπεροξειδάση, λακτοφερίνη και ορισμένα λιπαρά οξέα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Ασπράδι αυγού             λυσοζύμη, αβιδίνη, ωοαλβουμίνη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Ζωϊκής προέλευσης    </a:t>
            </a:r>
            <a:r>
              <a:rPr lang="en-US" dirty="0" smtClean="0"/>
              <a:t> </a:t>
            </a:r>
            <a:r>
              <a:rPr lang="el-GR" dirty="0" smtClean="0"/>
              <a:t>    λυσοζύμη, ορμόνες (προγεστερόνη, κορτικοστερόνη), ελεύθερα </a:t>
            </a:r>
            <a:r>
              <a:rPr lang="en-US" dirty="0" smtClean="0"/>
              <a:t>FA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Φυτικής προέλευσης          γκοσιπόλη (βαμβακό-σπορο), βενζοϊκό οξύ και τα άλατα του (σαρκώδεις καρποί), ανθοκυανίνες (φρούτα), φυτοαλεξίνες, καφεϊνη (μύκητες)</a:t>
            </a:r>
            <a:r>
              <a:rPr lang="en-US" dirty="0" smtClean="0"/>
              <a:t>.</a:t>
            </a:r>
            <a:r>
              <a:rPr lang="el-GR" dirty="0" smtClean="0"/>
              <a:t>  Όλες οι φυτικής προέλευσης αναστέλλουν καλύτερα τα </a:t>
            </a:r>
            <a:r>
              <a:rPr lang="en-US" dirty="0" smtClean="0"/>
              <a:t>Gram +</a:t>
            </a:r>
            <a:r>
              <a:rPr lang="el-GR" dirty="0" smtClean="0"/>
              <a:t> </a:t>
            </a: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55875" y="2420938"/>
            <a:ext cx="8651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95738" y="3213100"/>
            <a:ext cx="86518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4005263"/>
            <a:ext cx="5762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00563" y="4797425"/>
            <a:ext cx="5762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Ανασταλτικές ουσίες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Παράγονται από </a:t>
            </a:r>
            <a:r>
              <a:rPr lang="en-US" dirty="0" smtClean="0"/>
              <a:t>m/o</a:t>
            </a:r>
            <a:r>
              <a:rPr lang="el-GR" dirty="0" smtClean="0"/>
              <a:t>: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Οξέα (προπιονικό οξύ)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Αλκοόλες (ζύμη)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Υπεροξείδια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Αντιβιοτικά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Αποικοδομούνται από </a:t>
            </a:r>
            <a:r>
              <a:rPr lang="en-US" dirty="0" smtClean="0"/>
              <a:t>m/o</a:t>
            </a:r>
            <a:r>
              <a:rPr lang="el-GR" dirty="0" smtClean="0"/>
              <a:t>: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Ορισμένοι μύκητες και βακτήρια καταστρέφουν φαινολικές ενώσεις που δημιουργούνται στο κρέας ή ψάρια με το κάπνισμα, ή το βενζοϊκό οξύ που προστίθεται σαν συντηρητικό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Το 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αποικοδομήται από τις ανθεκτικές σ’ αυτό ζύμες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Οξυγόνο και Οξειδοαναγωγικό Δυναμικό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Το οξυγόνο και οξειδοαναγωγικό δυναμικό του τροφίμου επηρεάζουν το είδος των </a:t>
            </a:r>
            <a:r>
              <a:rPr lang="en-US" smtClean="0"/>
              <a:t>m</a:t>
            </a:r>
            <a:r>
              <a:rPr lang="el-GR" smtClean="0"/>
              <a:t>/</a:t>
            </a:r>
            <a:r>
              <a:rPr lang="en-US" smtClean="0"/>
              <a:t>o</a:t>
            </a:r>
            <a:r>
              <a:rPr lang="el-GR" smtClean="0"/>
              <a:t> που αναπτύσσονται σ’αυτό</a:t>
            </a:r>
          </a:p>
          <a:p>
            <a:pPr algn="just" eaLnBrk="1" hangingPunct="1"/>
            <a:r>
              <a:rPr lang="el-GR" smtClean="0"/>
              <a:t>Προμηθεύονται ενέργεια από τις χημικές αντιδράσεις αποικοδόμησης</a:t>
            </a:r>
          </a:p>
          <a:p>
            <a:pPr lvl="1" algn="just" eaLnBrk="1" hangingPunct="1"/>
            <a:r>
              <a:rPr lang="el-GR" smtClean="0"/>
              <a:t>Αναγωγικές ενώσεις: σουλφυδριλικές ομάδες στο κρέας, ασκορβικό και ανάγοντα σάκχαρα στα φρούτα και λαχανικά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Οξυγόνο και Οξειδοαναγωγικό Δυναμικό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Κατά την αποθήκευση τροφίμου η πτώση του οξειδοαναγωγικού δυναμικού του οφείλεται στη παραγωγή υδρογόνου και αναγωγικών μεταβολιτών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από τα ένζυμα του τροφίμου ή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τους </a:t>
            </a:r>
            <a:r>
              <a:rPr lang="en-US" dirty="0" smtClean="0"/>
              <a:t>m/o</a:t>
            </a: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Το οξειδοαναγωγικό δυναμικό σε συνδυασμό με το </a:t>
            </a:r>
            <a:r>
              <a:rPr lang="en-US" dirty="0" smtClean="0"/>
              <a:t>pH</a:t>
            </a:r>
            <a:r>
              <a:rPr lang="el-GR" dirty="0" smtClean="0"/>
              <a:t> και τα αέρια που υπάρχουν στο μικροπεριβάλλον του τροφίμου καθορίζουν: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το είδος της μικροχλωρίδας που αλλοιώνει το τρόφιμο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τη δημιουργία επιθυμητών ή ανεπιθύμητων ουσιών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/>
                </a:solidFill>
              </a:rPr>
              <a:t>Παράγοντες που Επηρεάζουν την Αναπτυξη των Μικροοργανισμών στα Τρόφιμα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420938"/>
            <a:ext cx="4040188" cy="37052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Χρόνος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Θερμοκρασία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Θρεπτικά Συστατικά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Υγρασία και τιμή ενεργότητας νερού (</a:t>
            </a:r>
            <a:r>
              <a:rPr lang="en-US" dirty="0" smtClean="0"/>
              <a:t>aw) </a:t>
            </a:r>
            <a:r>
              <a:rPr lang="el-GR" dirty="0" smtClean="0"/>
              <a:t>του τροφίμου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Ανασταλτικές ουσίες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Οξυγόνο και οξειδοαναγωγικό δυναμικό του τροφίμου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sp>
        <p:nvSpPr>
          <p:cNvPr id="60420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492375"/>
            <a:ext cx="4041775" cy="3168650"/>
          </a:xfrm>
        </p:spPr>
        <p:txBody>
          <a:bodyPr/>
          <a:lstStyle/>
          <a:p>
            <a:pPr eaLnBrk="1" hangingPunct="1"/>
            <a:r>
              <a:rPr lang="el-GR" sz="2200" smtClean="0"/>
              <a:t>Σχετική υγρασία περιβάλ-λοντος</a:t>
            </a:r>
          </a:p>
          <a:p>
            <a:pPr eaLnBrk="1" hangingPunct="1"/>
            <a:r>
              <a:rPr lang="el-GR" sz="2200" smtClean="0"/>
              <a:t>Συγκέντρωση αερίων στο περιβάλλον συντήρησης των τροφίμων</a:t>
            </a:r>
          </a:p>
          <a:p>
            <a:pPr eaLnBrk="1" hangingPunct="1"/>
            <a:r>
              <a:rPr lang="el-GR" sz="2200" smtClean="0"/>
              <a:t>Επίδραση πολλαπλών εμποδίων στην ανάπτυξη των μικροοργανισμών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Οξυγόνο και Οξειδοαναγωγικό Δυναμικό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αυστηρά αερόβια βακτήρια </a:t>
            </a:r>
            <a:r>
              <a:rPr lang="el-GR" dirty="0" smtClean="0"/>
              <a:t>(</a:t>
            </a:r>
            <a:r>
              <a:rPr lang="en-US" i="1" dirty="0" smtClean="0"/>
              <a:t>Pseudomonas</a:t>
            </a:r>
            <a:r>
              <a:rPr lang="en-US" dirty="0" smtClean="0"/>
              <a:t> </a:t>
            </a:r>
            <a:r>
              <a:rPr lang="en-US" i="1" dirty="0" err="1" smtClean="0"/>
              <a:t>Acinetobacter</a:t>
            </a:r>
            <a:r>
              <a:rPr lang="en-US" dirty="0" smtClean="0"/>
              <a:t>, </a:t>
            </a:r>
            <a:r>
              <a:rPr lang="en-US" i="1" dirty="0" err="1" smtClean="0"/>
              <a:t>Psychrobacter</a:t>
            </a:r>
            <a:r>
              <a:rPr lang="en-US" dirty="0" smtClean="0"/>
              <a:t>, </a:t>
            </a:r>
            <a:r>
              <a:rPr lang="en-US" i="1" dirty="0" smtClean="0"/>
              <a:t>Bacillus</a:t>
            </a:r>
            <a:r>
              <a:rPr lang="en-US" dirty="0" smtClean="0"/>
              <a:t>) </a:t>
            </a:r>
            <a:r>
              <a:rPr lang="el-GR" dirty="0" smtClean="0"/>
              <a:t>χρησιμοποιούν το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l-GR" dirty="0" smtClean="0"/>
              <a:t> σαν τελικό δέκτη ηλεκτρονίων κατά την αναπνοή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προαιρετικά αναερόβια </a:t>
            </a:r>
            <a:r>
              <a:rPr lang="el-GR" dirty="0" smtClean="0"/>
              <a:t>(</a:t>
            </a:r>
            <a:r>
              <a:rPr lang="en-US" i="1" dirty="0" smtClean="0"/>
              <a:t>Lactobacillus</a:t>
            </a:r>
            <a:r>
              <a:rPr lang="en-US" dirty="0" smtClean="0"/>
              <a:t>, </a:t>
            </a:r>
            <a:r>
              <a:rPr lang="en-US" i="1" dirty="0" err="1" smtClean="0"/>
              <a:t>Corynebacterium</a:t>
            </a:r>
            <a:r>
              <a:rPr lang="en-US" dirty="0" smtClean="0"/>
              <a:t>, </a:t>
            </a:r>
            <a:r>
              <a:rPr lang="en-US" i="1" dirty="0" err="1" smtClean="0"/>
              <a:t>Enterobacter</a:t>
            </a:r>
            <a:r>
              <a:rPr lang="en-US" dirty="0" smtClean="0"/>
              <a:t>) </a:t>
            </a:r>
            <a:r>
              <a:rPr lang="el-GR" dirty="0" smtClean="0"/>
              <a:t>μπορεί να χρησιμοποιούν το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l-GR" dirty="0" smtClean="0"/>
              <a:t> σαν τελικό δέκτη ηλεκτρονίων, αλλά όταν δεν υπάρχει διαθέσιμο χρησιμοποιούν μεγάλο αριθμό ιόντων 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, 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αυστηρά αναερόβια </a:t>
            </a:r>
            <a:r>
              <a:rPr lang="el-GR" dirty="0" smtClean="0"/>
              <a:t>(στα τρόφιμα συνήθως </a:t>
            </a:r>
            <a:r>
              <a:rPr lang="en-US" i="1" dirty="0" smtClean="0"/>
              <a:t>Clostridium</a:t>
            </a:r>
            <a:r>
              <a:rPr lang="en-US" dirty="0" smtClean="0"/>
              <a:t>) </a:t>
            </a:r>
            <a:r>
              <a:rPr lang="el-GR" dirty="0" smtClean="0"/>
              <a:t>αναπτύσσονται μόνο απουσία οξυγόνου 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Οξυγόνο και Οξειδοαναγωγικό Δυναμικό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Τα περισσότερα φυτικά και ζωϊκά τρόφιμα έχουν χαμηλό και καλά ισορροπημένο οξειδοαναγωγικό δυναμικό στο εσωτερικό τους</a:t>
            </a:r>
          </a:p>
          <a:p>
            <a:pPr lvl="1" algn="just" eaLnBrk="1" hangingPunct="1"/>
            <a:r>
              <a:rPr lang="el-GR" smtClean="0"/>
              <a:t>Σε ένα κομμάτι φρέσκου κρέατος ή φρέσκου καρπού επικρατούν αερόβιες συνθήκες μόνο ή κοντα στην επιφάνεια τους</a:t>
            </a:r>
          </a:p>
          <a:p>
            <a:pPr lvl="2" algn="just" eaLnBrk="1" hangingPunct="1"/>
            <a:r>
              <a:rPr lang="el-GR" smtClean="0"/>
              <a:t>αλλοίωση της επιφάνειας από αερόβιους </a:t>
            </a:r>
            <a:r>
              <a:rPr lang="en-US" smtClean="0"/>
              <a:t>m/o</a:t>
            </a:r>
            <a:endParaRPr lang="el-GR" smtClean="0"/>
          </a:p>
          <a:p>
            <a:pPr lvl="2" algn="just" eaLnBrk="1" hangingPunct="1"/>
            <a:r>
              <a:rPr lang="el-GR" smtClean="0"/>
              <a:t>αλλοίωση εσωτερικού από αναερόβιους </a:t>
            </a:r>
            <a:r>
              <a:rPr lang="en-US" smtClean="0"/>
              <a:t>m/o</a:t>
            </a:r>
            <a:endParaRPr lang="el-G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Οξυγόνο και Οξειδοαναγωγικό Δυναμικό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Κατά την επεξεργασία του τροφίμου αλλοιώ-νεται το οξειδοαναγωγικό του τροφίμου</a:t>
            </a:r>
          </a:p>
          <a:p>
            <a:pPr lvl="1" algn="just" eaLnBrk="1" hangingPunct="1"/>
            <a:r>
              <a:rPr lang="el-GR" smtClean="0"/>
              <a:t>Απομακρύνονται ή καταστρέφονται οι οξειδω-τικές ή αναγωγικές ουσίες</a:t>
            </a:r>
          </a:p>
          <a:p>
            <a:pPr lvl="1" algn="just" eaLnBrk="1" hangingPunct="1"/>
            <a:r>
              <a:rPr lang="el-GR" smtClean="0"/>
              <a:t>Παρουσία μειωμένης συγκέντρωσης οξυγόνου τα αερόβια ή προαιρετικά αναερόβια βακτήρια παράγουν κατά τη ζύμωση των σακχάρων οργανικά οξέα, ενώ παρουσία περίσσειας οξυγόνου οξειδώνονται πλήρως σε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l-GR" smtClean="0"/>
              <a:t> και νερό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Σχετική Υγρασία Περιβάλλοντος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Σημαντική αφού επηρεάζει τη </a:t>
            </a:r>
            <a:r>
              <a:rPr lang="en-US" dirty="0" smtClean="0"/>
              <a:t>aw</a:t>
            </a:r>
            <a:r>
              <a:rPr lang="el-GR" dirty="0" smtClean="0"/>
              <a:t> και άρα την ανάπτυξη </a:t>
            </a:r>
            <a:r>
              <a:rPr lang="en-US" dirty="0" smtClean="0"/>
              <a:t>m/o </a:t>
            </a:r>
            <a:r>
              <a:rPr lang="el-GR" dirty="0" smtClean="0"/>
              <a:t>στην επιφάνεια του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Όταν η </a:t>
            </a:r>
            <a:r>
              <a:rPr lang="en-US" dirty="0" smtClean="0"/>
              <a:t>aw</a:t>
            </a:r>
            <a:r>
              <a:rPr lang="el-GR" dirty="0" smtClean="0"/>
              <a:t> ρυθμίζεται στο 0.60 είναι σημαντικό το τρόφιμο να αποθηκεύεται σε συνθήκες ώστε να μην απορροφά υγρασία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Τρόφιμα με   </a:t>
            </a:r>
            <a:r>
              <a:rPr lang="en-US" dirty="0" smtClean="0"/>
              <a:t>aw</a:t>
            </a:r>
            <a:r>
              <a:rPr lang="el-GR" dirty="0" smtClean="0"/>
              <a:t> αν αποθηκευτούν σε   σχετική υγρασία απορροφούν υγρασία από το περιβάλλον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Τρόφιμα με   </a:t>
            </a:r>
            <a:r>
              <a:rPr lang="en-US" dirty="0" smtClean="0"/>
              <a:t>aw</a:t>
            </a:r>
            <a:r>
              <a:rPr lang="el-GR" dirty="0" smtClean="0"/>
              <a:t> αν αποθηκευτούν σε   σχετική υγρασία χάνουν υγρασία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08850" y="5300663"/>
            <a:ext cx="0" cy="288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308850" y="4005263"/>
            <a:ext cx="0" cy="2873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3575" y="4149725"/>
            <a:ext cx="0" cy="215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03575" y="5229225"/>
            <a:ext cx="0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Σχετική Υγρασία Περιβάλλοντος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Τρόφιμα που υφίστανται επιφανειακή αλλοίωση από μύκητες, ζύμες και ορισμένα βακτήρια  </a:t>
            </a:r>
            <a:r>
              <a:rPr lang="el-GR" dirty="0" smtClean="0"/>
              <a:t>αποθηκεύονται </a:t>
            </a:r>
            <a:r>
              <a:rPr lang="el-GR" dirty="0" smtClean="0"/>
              <a:t>σε περιβάλλον με χαμηλή σχετική υγρασία. Τότε: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αναστέλλεται η ανάπτυξη των </a:t>
            </a:r>
            <a:r>
              <a:rPr lang="en-US" dirty="0" smtClean="0"/>
              <a:t>m/o</a:t>
            </a:r>
            <a:endParaRPr lang="el-GR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επέρχεται απώλεια υγρασίας του τροφίμου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 Λαμβάνεται υπόψη τόσο η μείωση ανάπτυξης </a:t>
            </a:r>
            <a:r>
              <a:rPr lang="en-US" dirty="0" smtClean="0"/>
              <a:t>m/o</a:t>
            </a:r>
            <a:r>
              <a:rPr lang="el-GR" dirty="0" smtClean="0"/>
              <a:t>, όσο και η μείωση απώλειας υγρασίας του</a:t>
            </a:r>
            <a:endParaRPr lang="el-G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11638" y="4508500"/>
            <a:ext cx="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600" smtClean="0">
                <a:solidFill>
                  <a:srgbClr val="0070C0"/>
                </a:solidFill>
              </a:rPr>
              <a:t>Συγκέντρωση Αερίων στο Περιβάλλον Συντήρησης των Τροφίμων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l-GR" smtClean="0"/>
              <a:t>Αποθήκευση σε ατμόσφαιρα με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l-GR" smtClean="0"/>
              <a:t>&lt;10% αναφέρεται σαν </a:t>
            </a:r>
            <a:r>
              <a:rPr lang="el-GR" b="1" smtClean="0">
                <a:solidFill>
                  <a:srgbClr val="0070C0"/>
                </a:solidFill>
              </a:rPr>
              <a:t>τροποποιημένη ατμόσφαι-ρα </a:t>
            </a:r>
            <a:r>
              <a:rPr lang="el-GR" smtClean="0"/>
              <a:t>ή </a:t>
            </a:r>
            <a:r>
              <a:rPr lang="el-GR" b="1" smtClean="0">
                <a:solidFill>
                  <a:srgbClr val="0070C0"/>
                </a:solidFill>
              </a:rPr>
              <a:t>ελέγχόμενη ατμόσφαιρα</a:t>
            </a:r>
          </a:p>
          <a:p>
            <a:pPr lvl="1" algn="just" eaLnBrk="1" hangingPunct="1"/>
            <a:r>
              <a:rPr lang="el-GR" smtClean="0"/>
              <a:t>χρησιμοποιείται για συντήρηση </a:t>
            </a:r>
            <a:r>
              <a:rPr lang="el-GR" smtClean="0">
                <a:solidFill>
                  <a:srgbClr val="0070C0"/>
                </a:solidFill>
              </a:rPr>
              <a:t>φρούτων</a:t>
            </a:r>
          </a:p>
          <a:p>
            <a:pPr lvl="1" algn="just" eaLnBrk="1" hangingPunct="1"/>
            <a:r>
              <a:rPr lang="el-GR" smtClean="0"/>
              <a:t>αναστέλλει ανάπτυξη μυκήτων</a:t>
            </a:r>
          </a:p>
          <a:p>
            <a:pPr algn="just" eaLnBrk="1" hangingPunct="1"/>
            <a:r>
              <a:rPr lang="el-GR" smtClean="0"/>
              <a:t>Για το </a:t>
            </a:r>
            <a:r>
              <a:rPr lang="el-GR" smtClean="0">
                <a:solidFill>
                  <a:srgbClr val="0070C0"/>
                </a:solidFill>
              </a:rPr>
              <a:t>κρέας</a:t>
            </a:r>
            <a:r>
              <a:rPr lang="el-GR" smtClean="0"/>
              <a:t>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l-GR" smtClean="0"/>
              <a:t>&lt;30% </a:t>
            </a:r>
          </a:p>
          <a:p>
            <a:pPr lvl="1" algn="just" eaLnBrk="1" hangingPunct="1"/>
            <a:r>
              <a:rPr lang="el-GR" smtClean="0"/>
              <a:t>αυξημένη διαλυτότητα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l-GR" smtClean="0"/>
              <a:t> σε χαμηλή Τ</a:t>
            </a:r>
          </a:p>
          <a:p>
            <a:pPr lvl="1" algn="just" eaLnBrk="1" hangingPunct="1"/>
            <a:r>
              <a:rPr lang="en-US" smtClean="0"/>
              <a:t>Gram –</a:t>
            </a:r>
            <a:r>
              <a:rPr lang="el-GR" smtClean="0"/>
              <a:t> πιο ευαίσθητα στο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l-GR" smtClean="0"/>
              <a:t>, </a:t>
            </a:r>
            <a:r>
              <a:rPr lang="en-US" i="1" smtClean="0"/>
              <a:t>Lactobacillus </a:t>
            </a:r>
            <a:r>
              <a:rPr lang="el-GR" smtClean="0"/>
              <a:t>ανθεκτικά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smtClean="0">
                <a:solidFill>
                  <a:srgbClr val="0070C0"/>
                </a:solidFill>
              </a:rPr>
              <a:t>Συγκέντρωση Αερίων στο Περιβάλλον Συντήρησης των Τροφίμων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Αλιεύματα:</a:t>
            </a:r>
            <a:r>
              <a:rPr lang="el-GR" smtClean="0"/>
              <a:t> 50% </a:t>
            </a: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 + 50% O</a:t>
            </a:r>
            <a:r>
              <a:rPr lang="en-US" baseline="-25000" smtClean="0"/>
              <a:t>2</a:t>
            </a:r>
            <a:endParaRPr lang="en-US" smtClean="0"/>
          </a:p>
          <a:p>
            <a:pPr lvl="1" eaLnBrk="1" hangingPunct="1"/>
            <a:r>
              <a:rPr lang="el-GR" smtClean="0"/>
              <a:t>αύξηση συντήρησης κατά ένα μήνα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Επίδραση Πολλαπλών Εμποδίων στην Ανάπτυξη των </a:t>
            </a:r>
            <a:r>
              <a:rPr lang="en-US" smtClean="0">
                <a:solidFill>
                  <a:srgbClr val="0070C0"/>
                </a:solidFill>
              </a:rPr>
              <a:t>m/o</a:t>
            </a:r>
            <a:endParaRPr lang="el-GR" smtClean="0">
              <a:solidFill>
                <a:srgbClr val="0070C0"/>
              </a:solidFill>
            </a:endParaRP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l-GR" dirty="0" smtClean="0">
                <a:solidFill>
                  <a:srgbClr val="0070C0"/>
                </a:solidFill>
              </a:rPr>
              <a:t>Εμπειρικά</a:t>
            </a:r>
            <a:r>
              <a:rPr lang="el-GR" dirty="0" smtClean="0"/>
              <a:t>, καλή συντήρηση οργανοληπτικά, θρεπτικά και μικροβιολογικά είναι αποτέλε-σμα της συνδυασμένης δράσης διαφόρων μεθόδων</a:t>
            </a:r>
          </a:p>
          <a:p>
            <a:pPr lvl="1" algn="just" eaLnBrk="1" hangingPunct="1"/>
            <a:r>
              <a:rPr lang="el-GR" dirty="0" smtClean="0"/>
              <a:t>Μικρή μείωση του </a:t>
            </a:r>
            <a:r>
              <a:rPr lang="en-US" dirty="0" smtClean="0"/>
              <a:t>aw</a:t>
            </a:r>
            <a:r>
              <a:rPr lang="el-GR" dirty="0" smtClean="0"/>
              <a:t> σε συνδυασμό με κάποια άλλη επεξεργασία      παραγωγή μικροβιολογικά σταθερού τροφίμου</a:t>
            </a:r>
          </a:p>
          <a:p>
            <a:pPr lvl="1" algn="just" eaLnBrk="1" hangingPunct="1"/>
            <a:r>
              <a:rPr lang="el-GR" dirty="0" smtClean="0"/>
              <a:t>Εφαρμογή στα τρόφιμα ελάχιστης επεξεργασίας, προμαγειρευμένα, διαιτητικά με ελάχιστο αλάτι, χαμηλά λιπαρά ή λιγότερα συντηρητικά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11960" y="4077072"/>
            <a:ext cx="3603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Ρόλος των </a:t>
            </a:r>
            <a:r>
              <a:rPr lang="en-US" smtClean="0">
                <a:solidFill>
                  <a:srgbClr val="0070C0"/>
                </a:solidFill>
              </a:rPr>
              <a:t>m/o</a:t>
            </a:r>
            <a:r>
              <a:rPr lang="el-GR" smtClean="0">
                <a:solidFill>
                  <a:srgbClr val="0070C0"/>
                </a:solidFill>
              </a:rPr>
              <a:t> στη Συντήρηση των Τροφίμων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algn="just" eaLnBrk="1" hangingPunct="1"/>
            <a:r>
              <a:rPr lang="el-GR" smtClean="0"/>
              <a:t>Οι συνήθεις μέθοδοι συντήρησης τροφίμων στηρίζονται:</a:t>
            </a:r>
          </a:p>
          <a:p>
            <a:pPr lvl="1" algn="just" eaLnBrk="1" hangingPunct="1"/>
            <a:r>
              <a:rPr lang="el-GR" smtClean="0"/>
              <a:t>αναστολή ανάπτυξης </a:t>
            </a:r>
            <a:r>
              <a:rPr lang="en-US" smtClean="0"/>
              <a:t>m/o</a:t>
            </a:r>
            <a:endParaRPr lang="el-GR" smtClean="0"/>
          </a:p>
          <a:p>
            <a:pPr lvl="1" algn="just" eaLnBrk="1" hangingPunct="1"/>
            <a:r>
              <a:rPr lang="el-GR" smtClean="0"/>
              <a:t>καταστροφή </a:t>
            </a:r>
            <a:r>
              <a:rPr lang="en-US" smtClean="0"/>
              <a:t>m</a:t>
            </a:r>
            <a:r>
              <a:rPr lang="el-GR" smtClean="0"/>
              <a:t>/</a:t>
            </a:r>
            <a:r>
              <a:rPr lang="en-US" smtClean="0"/>
              <a:t>o</a:t>
            </a:r>
            <a:r>
              <a:rPr lang="el-GR" smtClean="0"/>
              <a:t> </a:t>
            </a:r>
          </a:p>
          <a:p>
            <a:pPr lvl="1" algn="just" eaLnBrk="1" hangingPunct="1"/>
            <a:r>
              <a:rPr lang="el-GR" smtClean="0"/>
              <a:t>επιτάχυνση ανάπτυξης επιθυμητών </a:t>
            </a:r>
            <a:r>
              <a:rPr lang="en-US" smtClean="0"/>
              <a:t>m/o</a:t>
            </a:r>
            <a:endParaRPr lang="el-GR" smtClean="0"/>
          </a:p>
          <a:p>
            <a:pPr lvl="1" algn="just" eaLnBrk="1" hangingPunct="1"/>
            <a:r>
              <a:rPr lang="el-GR" smtClean="0"/>
              <a:t>αποτροπή επιμόλυνσης τροφίμων απαλλαγμένων από </a:t>
            </a:r>
            <a:r>
              <a:rPr lang="en-US" smtClean="0"/>
              <a:t>m/o</a:t>
            </a:r>
            <a:endParaRPr lang="el-G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Ρόλος των </a:t>
            </a:r>
            <a:r>
              <a:rPr lang="en-US" smtClean="0">
                <a:solidFill>
                  <a:srgbClr val="0070C0"/>
                </a:solidFill>
              </a:rPr>
              <a:t>m/o</a:t>
            </a:r>
            <a:r>
              <a:rPr lang="el-GR" smtClean="0">
                <a:solidFill>
                  <a:srgbClr val="0070C0"/>
                </a:solidFill>
              </a:rPr>
              <a:t> στη Συντήρηση των Τροφίμων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mtClean="0"/>
              <a:t>Η φυσική μικροχλωρίδα του τροφίμο εξαρτάται:</a:t>
            </a:r>
          </a:p>
          <a:p>
            <a:pPr lvl="1" eaLnBrk="1" hangingPunct="1"/>
            <a:r>
              <a:rPr lang="en-US" smtClean="0"/>
              <a:t>m/o</a:t>
            </a:r>
            <a:r>
              <a:rPr lang="el-GR" smtClean="0"/>
              <a:t> των επιμέρους συστατικών</a:t>
            </a:r>
          </a:p>
          <a:p>
            <a:pPr lvl="1" eaLnBrk="1" hangingPunct="1"/>
            <a:r>
              <a:rPr lang="el-GR" smtClean="0"/>
              <a:t>συνθήκες επεξεργασίας</a:t>
            </a:r>
          </a:p>
          <a:p>
            <a:pPr lvl="1" eaLnBrk="1" hangingPunct="1"/>
            <a:r>
              <a:rPr lang="el-GR" smtClean="0"/>
              <a:t>συνθήκες μεταφοράς</a:t>
            </a:r>
          </a:p>
          <a:p>
            <a:pPr lvl="1" eaLnBrk="1" hangingPunct="1"/>
            <a:r>
              <a:rPr lang="el-GR" smtClean="0"/>
              <a:t>συνθήκες αποθήκευσης</a:t>
            </a:r>
          </a:p>
          <a:p>
            <a:pPr eaLnBrk="1" hangingPunct="1"/>
            <a:endParaRPr lang="el-GR" smtClean="0"/>
          </a:p>
          <a:p>
            <a:pPr eaLnBrk="1" hangingPunct="1"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Χρόνος</a:t>
            </a:r>
          </a:p>
        </p:txBody>
      </p:sp>
      <p:sp>
        <p:nvSpPr>
          <p:cNvPr id="61443" name="Content Placeholder 7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/>
            <a:r>
              <a:rPr lang="el-GR" smtClean="0"/>
              <a:t>Χρόνος αναπαραγωγής βακτηρίων 15-20 </a:t>
            </a:r>
            <a:r>
              <a:rPr lang="en-US" smtClean="0"/>
              <a:t>min</a:t>
            </a:r>
            <a:r>
              <a:rPr lang="el-GR" smtClean="0"/>
              <a:t>, ζυμών 2-4 </a:t>
            </a:r>
            <a:r>
              <a:rPr lang="en-US" smtClean="0"/>
              <a:t>h</a:t>
            </a:r>
          </a:p>
          <a:p>
            <a:pPr algn="just" eaLnBrk="1" hangingPunct="1"/>
            <a:r>
              <a:rPr lang="el-GR" smtClean="0"/>
              <a:t>Καμπύλη ανάπτυξης βακτηρίων</a:t>
            </a:r>
          </a:p>
          <a:p>
            <a:pPr algn="just" eaLnBrk="1" hangingPunct="1"/>
            <a:r>
              <a:rPr lang="el-GR" smtClean="0"/>
              <a:t>Αν οι συνθήκες δεν είναι απόλυτα ευνοϊκές η φάση προσαρμογής και ο χρόνος κυτταρικής διαίρεσης έχουν μεγαλύτερη διάρκεια</a:t>
            </a:r>
          </a:p>
          <a:p>
            <a:pPr algn="just" eaLnBrk="1" hangingPunct="1"/>
            <a:r>
              <a:rPr lang="el-GR" smtClean="0"/>
              <a:t>Στη φάση θνησιμότητας τα βακτηριακά κύτταρα αν δεν μεταφερθούν βαθμιαία θα νεκρωθούν</a:t>
            </a:r>
            <a:endParaRPr lang="en-US" smtClean="0"/>
          </a:p>
          <a:p>
            <a:pPr eaLnBrk="1" hangingPunct="1"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0070C0"/>
                </a:solidFill>
              </a:rPr>
              <a:t>Μέθοδοι Συντήρησης Τροφίμων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330824"/>
              </a:tblGrid>
              <a:tr h="350677">
                <a:tc>
                  <a:txBody>
                    <a:bodyPr/>
                    <a:lstStyle/>
                    <a:p>
                      <a:r>
                        <a:rPr lang="el-GR" dirty="0" smtClean="0"/>
                        <a:t>Σκοπός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Επιτυγχάνεται με</a:t>
                      </a:r>
                      <a:endParaRPr lang="el-GR" dirty="0"/>
                    </a:p>
                  </a:txBody>
                  <a:tcPr/>
                </a:tc>
              </a:tr>
              <a:tr h="1402709">
                <a:tc>
                  <a:txBody>
                    <a:bodyPr/>
                    <a:lstStyle/>
                    <a:p>
                      <a:r>
                        <a:rPr lang="el-GR" dirty="0" smtClean="0"/>
                        <a:t>Αναστολή ανάπτυξης </a:t>
                      </a:r>
                      <a:r>
                        <a:rPr lang="en-US" dirty="0" smtClean="0"/>
                        <a:t>m/o</a:t>
                      </a:r>
                      <a:r>
                        <a:rPr lang="el-GR" dirty="0" smtClean="0"/>
                        <a:t> ή μείωση ρυθμού ανάπτυξης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Χαμηλή θερμοκρασία (ψύξη, κατάψυξη)</a:t>
                      </a:r>
                    </a:p>
                    <a:p>
                      <a:r>
                        <a:rPr lang="el-GR" dirty="0" smtClean="0"/>
                        <a:t>Μείωση του </a:t>
                      </a:r>
                      <a:r>
                        <a:rPr lang="en-US" dirty="0" smtClean="0"/>
                        <a:t>aw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Οξίνιση</a:t>
                      </a:r>
                    </a:p>
                    <a:p>
                      <a:r>
                        <a:rPr lang="el-GR" dirty="0" smtClean="0"/>
                        <a:t>Τροποποιημένη ατμόσφαιρα συσκευασίας</a:t>
                      </a:r>
                    </a:p>
                    <a:p>
                      <a:r>
                        <a:rPr lang="el-GR" dirty="0" smtClean="0"/>
                        <a:t>Προσθήκη χημικών συντηρητικών</a:t>
                      </a:r>
                      <a:endParaRPr lang="el-GR" dirty="0"/>
                    </a:p>
                  </a:txBody>
                  <a:tcPr/>
                </a:tc>
              </a:tr>
              <a:tr h="1139701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Καταστροφή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Παστερίωση</a:t>
                      </a:r>
                    </a:p>
                    <a:p>
                      <a:r>
                        <a:rPr lang="el-GR" dirty="0" smtClean="0"/>
                        <a:t>Κονσερβοποίηση</a:t>
                      </a:r>
                    </a:p>
                    <a:p>
                      <a:r>
                        <a:rPr lang="el-GR" dirty="0" smtClean="0"/>
                        <a:t>Ακτινοβόληση</a:t>
                      </a:r>
                    </a:p>
                    <a:p>
                      <a:r>
                        <a:rPr lang="el-GR" dirty="0" smtClean="0"/>
                        <a:t>Εφαρμογή υψηλών υδροστατικών πιέσεων</a:t>
                      </a:r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l-GR" dirty="0" smtClean="0"/>
                        <a:t>Επιτάχυνση ανάπτυξης επιθυμητών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Οξυγαλακτική ζύμωση</a:t>
                      </a:r>
                    </a:p>
                    <a:p>
                      <a:r>
                        <a:rPr lang="el-GR" dirty="0" smtClean="0"/>
                        <a:t>Αλκοολική ζύμωση</a:t>
                      </a:r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l-GR" dirty="0" smtClean="0"/>
                        <a:t>Αποτροπή επιμόλυνσης τροφίμου απαλλαγμένου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Ασηπτική επεξεργασία</a:t>
                      </a:r>
                      <a:endParaRPr lang="el-GR" dirty="0"/>
                    </a:p>
                  </a:txBody>
                  <a:tcPr/>
                </a:tc>
              </a:tr>
              <a:tr h="876693">
                <a:tc>
                  <a:txBody>
                    <a:bodyPr/>
                    <a:lstStyle/>
                    <a:p>
                      <a:r>
                        <a:rPr lang="el-GR" dirty="0" smtClean="0"/>
                        <a:t>Μείωση φορτίου υλικών συσκευασίας ή συστατικών του τροφίμου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Θερμική επεξεργασία</a:t>
                      </a:r>
                    </a:p>
                    <a:p>
                      <a:r>
                        <a:rPr lang="el-GR" dirty="0" smtClean="0"/>
                        <a:t>Ακτινοβόληση</a:t>
                      </a:r>
                    </a:p>
                    <a:p>
                      <a:r>
                        <a:rPr lang="el-GR" dirty="0" smtClean="0"/>
                        <a:t>Επίδραση χημικών συντηρητικών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sz="3400" dirty="0" smtClean="0">
                <a:solidFill>
                  <a:srgbClr val="0070C0"/>
                </a:solidFill>
              </a:rPr>
              <a:t>Μέθοδοι Συντήρησης </a:t>
            </a:r>
            <a:r>
              <a:rPr lang="el-GR" sz="3400" smtClean="0">
                <a:solidFill>
                  <a:srgbClr val="0070C0"/>
                </a:solidFill>
              </a:rPr>
              <a:t>Τροφίμων </a:t>
            </a:r>
            <a:r>
              <a:rPr lang="el-GR" sz="3400" smtClean="0">
                <a:solidFill>
                  <a:srgbClr val="0070C0"/>
                </a:solidFill>
              </a:rPr>
              <a:t>που </a:t>
            </a:r>
            <a:r>
              <a:rPr lang="el-GR" sz="3400" dirty="0" smtClean="0">
                <a:solidFill>
                  <a:srgbClr val="0070C0"/>
                </a:solidFill>
              </a:rPr>
              <a:t>Στηρίζονται στη Μείωση του Ρυθμού Ανάπτυξης ή Πλήρη Αναστολή Ανάπτυξης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483488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Επεξεργασία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Παράγοντας που επηρεάζει την ανάπτυξη των μικροοργανισμών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Ψύξη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Χαμηλή</a:t>
                      </a:r>
                      <a:r>
                        <a:rPr lang="el-GR" baseline="0" dirty="0" smtClean="0"/>
                        <a:t> Τ για τη μείωση του ρυθμού ανάπτυξης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Κατάψυξη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Χαμηλή Τ και μείωση τιμής </a:t>
                      </a:r>
                      <a:r>
                        <a:rPr lang="en-US" dirty="0" smtClean="0"/>
                        <a:t>aw</a:t>
                      </a:r>
                      <a:r>
                        <a:rPr lang="el-GR" dirty="0" smtClean="0"/>
                        <a:t> για την αναστολή της ανάπτυξης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Αφυδάτωση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Μείωση της τιμής </a:t>
                      </a:r>
                      <a:r>
                        <a:rPr lang="en-US" dirty="0" smtClean="0"/>
                        <a:t>aw</a:t>
                      </a:r>
                      <a:r>
                        <a:rPr lang="el-GR" dirty="0" smtClean="0"/>
                        <a:t> για τη μείωση του ρυθμού ανάπτυξης ή την αναστολή των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Συσκευασία κενού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Χαμηλή τάση οξυγόνου για την αναστολή των αερόβιων και τη μείωση του ρυθμού ανάπτυξης των προαιρετικά αναερόβιων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Τροποποιημένη</a:t>
                      </a:r>
                      <a:r>
                        <a:rPr lang="el-GR" baseline="0" dirty="0" smtClean="0"/>
                        <a:t> ατμόσφαιρα συσκευασίας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CO2</a:t>
                      </a:r>
                      <a:r>
                        <a:rPr lang="el-GR" dirty="0" smtClean="0"/>
                        <a:t> σε συνδυασμό με άλλα αέρια για αναστολή ανάπτυξης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Οξίνιση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Μείωση </a:t>
                      </a:r>
                      <a:r>
                        <a:rPr lang="en-US" dirty="0" smtClean="0"/>
                        <a:t>pH</a:t>
                      </a:r>
                      <a:r>
                        <a:rPr lang="el-GR" dirty="0" smtClean="0"/>
                        <a:t> και αναστολή ορισμένων ομάδων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Προσθήκη χημικών συντηρητικών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Αναστολή ορισμένων ομάδων </a:t>
                      </a:r>
                      <a:r>
                        <a:rPr lang="en-US" dirty="0" smtClean="0"/>
                        <a:t>m/o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000" smtClean="0">
                <a:solidFill>
                  <a:srgbClr val="0070C0"/>
                </a:solidFill>
              </a:rPr>
              <a:t>Μικροοργανισμοί που Αναπτύσσονται σε Τρόφιμα όπου Επικρατούν Ακραίες Συνθήκες και Προκαλούν την Αλλοίωσή τους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856984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532"/>
                <a:gridCol w="3293920"/>
                <a:gridCol w="278153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Το «ακραίο» περιβάλλον οφείλεται σε: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Χαρακτηριστικό Τρόφιμο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Μικροοργανισμός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Υψηλή [</a:t>
                      </a:r>
                      <a:r>
                        <a:rPr lang="en-US" dirty="0" err="1" smtClean="0"/>
                        <a:t>NaCl</a:t>
                      </a:r>
                      <a:r>
                        <a:rPr lang="en-US" dirty="0" smtClean="0"/>
                        <a:t>]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Αλατισμένα ψάρια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Halobacterium</a:t>
                      </a:r>
                      <a:endParaRPr lang="el-G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Υψηλή [σακχάρων]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Μέλι</a:t>
                      </a:r>
                    </a:p>
                    <a:p>
                      <a:r>
                        <a:rPr lang="el-GR" dirty="0" smtClean="0"/>
                        <a:t>Συμπυκνωμένοι</a:t>
                      </a:r>
                      <a:r>
                        <a:rPr lang="el-GR" baseline="0" dirty="0" smtClean="0"/>
                        <a:t> χυμοί φρούτων</a:t>
                      </a:r>
                    </a:p>
                    <a:p>
                      <a:r>
                        <a:rPr lang="el-GR" baseline="0" dirty="0" smtClean="0"/>
                        <a:t>Σακχαρούχο συμπυκωμένο γάλα</a:t>
                      </a:r>
                    </a:p>
                    <a:p>
                      <a:r>
                        <a:rPr lang="el-GR" baseline="0" dirty="0" smtClean="0"/>
                        <a:t>Τάρτα φρούτων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Zygosaccharomyces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rouxii</a:t>
                      </a:r>
                      <a:endParaRPr lang="en-US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Zygosaccharomyces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rouxii</a:t>
                      </a:r>
                      <a:endParaRPr lang="el-GR" i="1" dirty="0" smtClean="0"/>
                    </a:p>
                    <a:p>
                      <a:r>
                        <a:rPr lang="en-US" i="1" dirty="0" smtClean="0"/>
                        <a:t>Candida </a:t>
                      </a:r>
                      <a:r>
                        <a:rPr lang="en-US" i="1" dirty="0" err="1" smtClean="0"/>
                        <a:t>lactis-condensii</a:t>
                      </a:r>
                      <a:endParaRPr lang="en-US" i="1" dirty="0" smtClean="0"/>
                    </a:p>
                    <a:p>
                      <a:r>
                        <a:rPr lang="en-US" i="1" dirty="0" err="1" smtClean="0"/>
                        <a:t>Xeromyces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bisporus</a:t>
                      </a:r>
                      <a:endParaRPr lang="el-G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Υψηλή [οξέος]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Χυμοί</a:t>
                      </a:r>
                      <a:r>
                        <a:rPr lang="el-GR" baseline="0" dirty="0" smtClean="0"/>
                        <a:t> φρούτων</a:t>
                      </a:r>
                    </a:p>
                    <a:p>
                      <a:r>
                        <a:rPr lang="el-GR" baseline="0" dirty="0" smtClean="0"/>
                        <a:t>Πίκλες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l-GR" baseline="0" dirty="0" smtClean="0"/>
                        <a:t>Στερεά τρόφιμα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Leuconostoc</a:t>
                      </a:r>
                      <a:endParaRPr lang="en-US" i="1" dirty="0" smtClean="0"/>
                    </a:p>
                    <a:p>
                      <a:r>
                        <a:rPr lang="en-US" i="1" dirty="0" smtClean="0"/>
                        <a:t>Lactobacillus</a:t>
                      </a:r>
                      <a:endParaRPr lang="el-GR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Ζύμες</a:t>
                      </a:r>
                    </a:p>
                    <a:p>
                      <a:r>
                        <a:rPr lang="en-US" i="1" dirty="0" err="1" smtClean="0"/>
                        <a:t>Acetobacter</a:t>
                      </a:r>
                      <a:endParaRPr lang="en-US" i="1" dirty="0" smtClean="0"/>
                    </a:p>
                    <a:p>
                      <a:r>
                        <a:rPr lang="en-US" i="1" dirty="0" err="1" smtClean="0"/>
                        <a:t>Acetomonas</a:t>
                      </a:r>
                      <a:endParaRPr lang="en-US" i="1" dirty="0" smtClean="0"/>
                    </a:p>
                    <a:p>
                      <a:r>
                        <a:rPr lang="el-GR" dirty="0" smtClean="0"/>
                        <a:t>Μύκητες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Χαμηλά τιμή </a:t>
                      </a:r>
                      <a:r>
                        <a:rPr lang="en-US" dirty="0" smtClean="0"/>
                        <a:t>aw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Αφυδατωμένα φρούτα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l-GR" dirty="0" smtClean="0"/>
                        <a:t>Ψωμί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Zygosaccharomyces</a:t>
                      </a:r>
                      <a:r>
                        <a:rPr lang="el-GR" i="1" dirty="0" smtClean="0"/>
                        <a:t> </a:t>
                      </a:r>
                      <a:r>
                        <a:rPr lang="en-US" i="1" dirty="0" err="1" smtClean="0"/>
                        <a:t>bailii</a:t>
                      </a:r>
                      <a:endParaRPr lang="el-GR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Zygosaccharomyces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rouxii</a:t>
                      </a:r>
                      <a:endParaRPr lang="en-US" i="1" dirty="0" smtClean="0"/>
                    </a:p>
                    <a:p>
                      <a:r>
                        <a:rPr lang="en-US" i="1" dirty="0" err="1" smtClean="0"/>
                        <a:t>Pichia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burtonni</a:t>
                      </a:r>
                      <a:endParaRPr lang="el-G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Υψηλή [</a:t>
                      </a:r>
                      <a:r>
                        <a:rPr lang="en-US" dirty="0" smtClean="0"/>
                        <a:t>CO2]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Ανθρακούχα</a:t>
                      </a:r>
                      <a:r>
                        <a:rPr lang="el-GR" baseline="0" dirty="0" smtClean="0"/>
                        <a:t> αναψυκτικά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Brettanomyces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err="1" smtClean="0"/>
                        <a:t>intermedius</a:t>
                      </a:r>
                      <a:endParaRPr lang="el-GR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Θερμοκρασία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							αύξηση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θερμοκρασία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							επιβίωση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Επηρεάζει: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μέγεθος κυττάρων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προϊόντα μεταβολισμού που παράγονται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τις απαιτήσεις σε θρεπτικά συστατικά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τις ενζυματικές αντιδράσεις που συμβαίνουν στα κύτταρα των </a:t>
            </a:r>
            <a:r>
              <a:rPr lang="en-US" dirty="0" smtClean="0"/>
              <a:t>m/o</a:t>
            </a:r>
            <a:endParaRPr lang="el-GR" dirty="0" smtClean="0"/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τη χημική σύσταση των κυττάρων των </a:t>
            </a:r>
            <a:r>
              <a:rPr lang="en-US" dirty="0" smtClean="0"/>
              <a:t>m/o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1844675"/>
            <a:ext cx="2663825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6600" y="2276475"/>
            <a:ext cx="2663825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Θερμοκρασία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Κάθε </a:t>
            </a:r>
            <a:r>
              <a:rPr lang="en-US" dirty="0" smtClean="0"/>
              <a:t>m/o</a:t>
            </a:r>
            <a:r>
              <a:rPr lang="el-GR" dirty="0" smtClean="0"/>
              <a:t> έχει μια ελάχιστη και μια μέγιστη θερμοκρασία ανάπτυξης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 βάση το εύρος των Τ ανάπτυξης</a:t>
            </a:r>
            <a:r>
              <a:rPr lang="en-US" dirty="0" smtClean="0"/>
              <a:t>,</a:t>
            </a:r>
            <a:r>
              <a:rPr lang="el-GR" dirty="0" smtClean="0"/>
              <a:t> οι </a:t>
            </a:r>
            <a:r>
              <a:rPr lang="en-US" dirty="0" smtClean="0"/>
              <a:t>m/o</a:t>
            </a:r>
            <a:r>
              <a:rPr lang="el-GR" dirty="0" smtClean="0"/>
              <a:t> διακρίνονται σε ψυχρόφιλους (12</a:t>
            </a:r>
            <a:r>
              <a:rPr lang="en-US" dirty="0" smtClean="0"/>
              <a:t>-18)</a:t>
            </a:r>
            <a:r>
              <a:rPr lang="el-GR" dirty="0" smtClean="0"/>
              <a:t>, ψυχρότροφους</a:t>
            </a:r>
            <a:r>
              <a:rPr lang="en-US" dirty="0" smtClean="0"/>
              <a:t> (20-30)</a:t>
            </a:r>
            <a:r>
              <a:rPr lang="el-GR" dirty="0" smtClean="0"/>
              <a:t>, μεσόφιλους </a:t>
            </a:r>
            <a:r>
              <a:rPr lang="en-US" dirty="0" smtClean="0"/>
              <a:t>(30-40) </a:t>
            </a:r>
            <a:r>
              <a:rPr lang="el-GR" dirty="0" smtClean="0"/>
              <a:t>και θερμόφιλους</a:t>
            </a:r>
            <a:r>
              <a:rPr lang="en-US" dirty="0" smtClean="0"/>
              <a:t> (50-60)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ελάχιστη </a:t>
            </a:r>
            <a:r>
              <a:rPr lang="en-US" dirty="0" smtClean="0"/>
              <a:t>T</a:t>
            </a:r>
            <a:r>
              <a:rPr lang="el-GR" dirty="0" smtClean="0"/>
              <a:t> ανάπτυξης επηρεάζεται από το είδος και τη σύνθεση του τροφίμου. Γενικά, οι     -10</a:t>
            </a:r>
            <a:r>
              <a:rPr lang="en-US" dirty="0" smtClean="0"/>
              <a:t>ᴼC</a:t>
            </a:r>
            <a:r>
              <a:rPr lang="el-GR" dirty="0" smtClean="0"/>
              <a:t> είναι η οριακή </a:t>
            </a:r>
            <a:r>
              <a:rPr lang="en-US" dirty="0" smtClean="0"/>
              <a:t>T</a:t>
            </a:r>
            <a:r>
              <a:rPr lang="el-GR" dirty="0" smtClean="0"/>
              <a:t> για ανάπτυξη των </a:t>
            </a:r>
            <a:r>
              <a:rPr lang="en-US" dirty="0" smtClean="0"/>
              <a:t>m/o</a:t>
            </a:r>
            <a:r>
              <a:rPr lang="el-GR" dirty="0" smtClean="0"/>
              <a:t>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Ελεύθερο νερό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Μείωση πήξης του νερού λόγω διαλυτών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Θρεπτικά Συστατικά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Απαιτήσεις </a:t>
            </a:r>
            <a:r>
              <a:rPr lang="en-US" dirty="0" smtClean="0"/>
              <a:t>m/o</a:t>
            </a:r>
            <a:r>
              <a:rPr lang="el-GR" dirty="0" smtClean="0"/>
              <a:t> σε: ενέργεια, άνθρακα, άζωτο, βιταμίνες, ανόργανα στοιχεία και νερό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Σαν πηγή άνθρακα         οργανικές ενώσεις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			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Κάποιοι </a:t>
            </a:r>
            <a:r>
              <a:rPr lang="en-US" dirty="0" smtClean="0"/>
              <a:t>m/o</a:t>
            </a:r>
            <a:r>
              <a:rPr lang="el-GR" dirty="0" smtClean="0"/>
              <a:t> παράγουν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α.α. από αζωτούχες 		Αμινοξέα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ενώσεις			(πρωτεϊνες, ένζυμα)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Άλλοι τις απαιτούν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Στο υπόστρωμα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					</a:t>
            </a:r>
            <a:endParaRPr lang="el-G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51275" y="2636838"/>
            <a:ext cx="649288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0425" y="2852738"/>
            <a:ext cx="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Θρεπτικά Συστατικά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Απαιτούνται: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βιταμίνες και ανόργανα άλατα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Na, K, Ca, P, S, Mg </a:t>
            </a:r>
            <a:r>
              <a:rPr lang="el-GR" dirty="0" smtClean="0"/>
              <a:t>σε μεγαλύτερες ποσότητες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Fe, Cu, Zn, Co, Mb </a:t>
            </a:r>
            <a:r>
              <a:rPr lang="el-GR" dirty="0" smtClean="0"/>
              <a:t>σε μικρότερες ποσότητες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Επιτάχυνση ενζυμικής δραστικότητας παρουσία μικροστοιχείων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Οι βιταμίνες και ανόργανα άλατα που υπάρχουν στα τρόφιμα είναι αρκετά για την ανάπτυξη των </a:t>
            </a:r>
            <a:r>
              <a:rPr lang="en-US" dirty="0" smtClean="0"/>
              <a:t>m/o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Θρεπτικά Συστατικά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Οι </a:t>
            </a:r>
            <a:r>
              <a:rPr lang="en-US" dirty="0" smtClean="0"/>
              <a:t>m/o</a:t>
            </a:r>
            <a:r>
              <a:rPr lang="el-GR" dirty="0" smtClean="0"/>
              <a:t> παράγουν και εκκρίνουν ένζυμα στο άμεσο περιβάλλον τους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Για να διασπάσουν τις σύμπλοκες οργανικές ενώσεις σε αφομοιώσιμες απλές οργανικές ενώσεις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 βάση τα ένζυμα που παράγουν αναπτύσσονται σε διαφορετικές ουσίες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Λιπολυτικοί  		διασπούν λίπη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Πρωτεολυτικοί  		διασπούν πρωτεϊνες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Σακχαρολυτικοί 		διασπούν σάκχαρα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Πηκτινολυτικοί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Κυτταρινολυτικοί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Αυτές οι ομάδες συμβάλλουν στην αλλοίωση των τροφίμων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27313" y="3500438"/>
            <a:ext cx="15128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6238" y="4149725"/>
            <a:ext cx="12239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3213" y="3860800"/>
            <a:ext cx="13684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Υγρασία και Τιμή Ενεργότητας Νερού του Τροφίμου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Οι </a:t>
            </a:r>
            <a:r>
              <a:rPr lang="en-US" smtClean="0"/>
              <a:t>m/o</a:t>
            </a:r>
            <a:r>
              <a:rPr lang="el-GR" smtClean="0"/>
              <a:t> δεν αναπτύσσονται στο καθαρό νερό ή απουσία νερού</a:t>
            </a:r>
          </a:p>
          <a:p>
            <a:pPr algn="just" eaLnBrk="1" hangingPunct="1"/>
            <a:r>
              <a:rPr lang="el-GR" smtClean="0"/>
              <a:t>Κάποιοι επιβιώνουν σε ξηρό περιβάλλον, χωρίς να μπορούν να πολλαπλασιαστούν ή να εκτελέσουν μεταβολικές λειτουργίες</a:t>
            </a:r>
          </a:p>
          <a:p>
            <a:pPr algn="just" eaLnBrk="1" hangingPunct="1"/>
            <a:r>
              <a:rPr lang="el-GR" smtClean="0"/>
              <a:t>Αναπτύσσονται μόνο παρουσία νερού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1557</Words>
  <Application>Microsoft Office PowerPoint</Application>
  <PresentationFormat>Προβολή στην οθόνη (4:3)</PresentationFormat>
  <Paragraphs>261</Paragraphs>
  <Slides>32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Office Theme</vt:lpstr>
      <vt:lpstr>Παράγοντες που Επηρεάζουν την Αναπτυξη των Μικροοργανισμών στα Τρόφιμα</vt:lpstr>
      <vt:lpstr>Παράγοντες που Επηρεάζουν την Αναπτυξη των Μικροοργανισμών στα Τρόφιμα</vt:lpstr>
      <vt:lpstr>Χρόνος</vt:lpstr>
      <vt:lpstr>Θερμοκρασία</vt:lpstr>
      <vt:lpstr>Θερμοκρασία</vt:lpstr>
      <vt:lpstr>Θρεπτικά Συστατικά</vt:lpstr>
      <vt:lpstr>Θρεπτικά Συστατικά</vt:lpstr>
      <vt:lpstr>Θρεπτικά Συστατικά</vt:lpstr>
      <vt:lpstr>Υγρασία και Τιμή Ενεργότητας Νερού του Τροφίμου</vt:lpstr>
      <vt:lpstr>Υγρασία και Τιμή Ενεργότητας Νερού του Τροφίμου</vt:lpstr>
      <vt:lpstr>Υγρασία και Τιμή Ενεργότητας Νερού του Τροφίμου</vt:lpstr>
      <vt:lpstr>Υγρασία και Τιμή Ενεργότητας Νερού του Τροφίμου</vt:lpstr>
      <vt:lpstr>Υγρασία και Τιμή Ενεργότητας Νερού του Τροφίμου</vt:lpstr>
      <vt:lpstr>pH</vt:lpstr>
      <vt:lpstr>pH</vt:lpstr>
      <vt:lpstr>Ανασταλτικές ουσίες</vt:lpstr>
      <vt:lpstr>Ανασταλτικές ουσίες</vt:lpstr>
      <vt:lpstr>Οξυγόνο και Οξειδοαναγωγικό Δυναμικό του Τροφίμου</vt:lpstr>
      <vt:lpstr>Οξυγόνο και Οξειδοαναγωγικό Δυναμικό του Τροφίμου</vt:lpstr>
      <vt:lpstr>Οξυγόνο και Οξειδοαναγωγικό Δυναμικό του Τροφίμου</vt:lpstr>
      <vt:lpstr>Οξυγόνο και Οξειδοαναγωγικό Δυναμικό του Τροφίμου</vt:lpstr>
      <vt:lpstr>Οξυγόνο και Οξειδοαναγωγικό Δυναμικό του Τροφίμου</vt:lpstr>
      <vt:lpstr>Σχετική Υγρασία Περιβάλλοντος</vt:lpstr>
      <vt:lpstr>Σχετική Υγρασία Περιβάλλοντος</vt:lpstr>
      <vt:lpstr>Συγκέντρωση Αερίων στο Περιβάλλον Συντήρησης των Τροφίμων</vt:lpstr>
      <vt:lpstr>Συγκέντρωση Αερίων στο Περιβάλλον Συντήρησης των Τροφίμων</vt:lpstr>
      <vt:lpstr>Επίδραση Πολλαπλών Εμποδίων στην Ανάπτυξη των m/o</vt:lpstr>
      <vt:lpstr>Ρόλος των m/o στη Συντήρηση των Τροφίμων</vt:lpstr>
      <vt:lpstr>Ρόλος των m/o στη Συντήρηση των Τροφίμων</vt:lpstr>
      <vt:lpstr>Μέθοδοι Συντήρησης Τροφίμων</vt:lpstr>
      <vt:lpstr>Μέθοδοι Συντήρησης Τροφίμων που Στηρίζονται στη Μείωση του Ρυθμού Ανάπτυξης ή Πλήρη Αναστολή Ανάπτυξης</vt:lpstr>
      <vt:lpstr>Μικροοργανισμοί που Αναπτύσσονται σε Τρόφιμα όπου Επικρατούν Ακραίες Συνθήκες και Προκαλούν την Αλλοίωσή τους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Παράγοντες που Επηρεάζουν την Αναπτυξη των Μικροοργανισμών στα Τρόφιμα</dc:title>
  <dc:creator>user17</dc:creator>
  <cp:lastModifiedBy>Windows</cp:lastModifiedBy>
  <cp:revision>5</cp:revision>
  <dcterms:created xsi:type="dcterms:W3CDTF">2018-10-17T05:29:54Z</dcterms:created>
  <dcterms:modified xsi:type="dcterms:W3CDTF">2019-10-22T07:13:29Z</dcterms:modified>
</cp:coreProperties>
</file>