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631847-AA39-EEE0-21E7-A0BE66020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39C70D1-28E4-7CFA-E086-537615491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CD9698-0AB4-088D-08C6-5A51105DB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3661BF3-9575-1A00-1D33-FCB8B4B83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B20CF7E-DFEA-2C73-B19B-B76F1D62D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258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6F88C1-D214-BC47-BD0D-30F9C80CD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73DE6D2-2C3F-078E-4D1D-4868001D5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8504DA-2D74-3D50-A1BA-C1DA43B7A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FCE4BC1-D87D-16FC-66E6-2EDDA4FC6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63BB209-DDE6-FDFE-E617-547B91B23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179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708FDC4-D7B3-E5E9-E4B2-291909B24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8EF4B4C-3573-89BA-D8F5-122AE22932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53F098-64C1-CADE-C171-712D56EA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853E9E5-7BB3-FEF9-0B9F-492B8DC33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731E23-7D57-EF50-A818-7F9F33594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0022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B12AE7-0467-EDED-A605-05D294980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2536A5-092D-2BAB-08EB-FDF307505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AAC1A3-AD87-8662-FF28-9A77AC306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A1CC924-945D-5A85-61C9-0EE1E417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B15E4A-F7B9-F6C5-8621-2594D224D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333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3CB658-5FE8-A006-7F85-C4DE04D9D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7EF52B-87A5-7E79-D8C1-032945897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DCE3043-F0E4-F6E7-6C2A-A219442D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A97435-1DF7-781E-6B25-14CD9935B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63E6F56-E489-FE15-1567-BC0BB0AB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709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CF0221-1B48-71CA-8B2D-183721F43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6BA6F9-4E98-B0F2-33C4-95F58135E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09485F9-71AC-92A5-55D3-94B7095B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BBB93A4-A542-0AA6-E615-4496D85D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F49F505-022C-C6E1-2190-11F6D3E8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A3DC1F0-A067-5402-BB5A-209655F2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072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534066-570C-E557-BBF3-0730790A4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D459049-5FF0-EF71-E196-D77D79664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C2574B9-FC2E-63EA-F93A-C5A1143B9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219BA2A-7C82-00BB-96FD-08D2BDEAC5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39B4B4A-4A0C-26BA-C13B-B0929818A3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5F05175-13E2-1B20-C94C-DAEFE98B5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7C11C9F-411A-7862-C387-E7A17D1B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389C2A5-1FD6-F1AA-0209-07A62744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083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45CE66-153D-211D-E993-9EEA10AB0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4A3483F9-04DB-BB75-8AF4-13862BA5E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CC1DAE4-9CFC-C946-BE22-EF842FA9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744BFCB-1809-883D-00CF-C14EEF77D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384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ADF8C8E-0B28-F485-48A4-822BBA7E0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4BEDB54-4619-FD02-7417-9CF05C90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642FF44-100D-11BD-945F-A8D1D2C31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303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B20E4F-8AD4-BFCD-FCB5-BD490F058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E80C74-357A-5DDE-F5B5-2659A85B5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B5D0453-317A-7D3B-4D85-DD8D899CA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0C7C8C4-62E0-B8DE-BACD-DC47F5BCF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961BB3F-5316-7043-AD88-F3051411F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919BE38-9A00-57BC-233B-C0286BFC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5470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A2D0A3-BDBE-0287-C752-4673A7813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2B82260-3ABE-0365-77AD-CA1690C4B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289EBF1-FF88-10D0-3E93-5E6494EA2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7C97D04-B7D6-649C-6327-18E58FF6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B0414E3-C239-4501-1D28-297E0FD8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F7B8EC7-69FF-EB2F-D8CF-B2BD0F469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212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58C59E7-7A50-2CDE-5CE5-990F7FDB6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BC155D3-79CE-BFB4-1EB1-45F9B8B30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73FFC4-8031-9454-57EE-F8DE3E1AC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7FFA6-E344-4C94-9AE9-85F39A8BFBF4}" type="datetimeFigureOut">
              <a:rPr lang="el-GR" smtClean="0"/>
              <a:t>19/10/2023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7800254-A566-9F15-1004-7F9BB088B6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11A31D-2FC8-65BC-4633-960537234E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FD0B4-1E5B-4B40-8ECE-A2087FC34CB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53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53A60336-582F-057F-AB10-3BB2C3DB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Τί είναι οι «βάρβαροι»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4301CD10-A254-35E0-1602-352EDC499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τον ελληνορωμαϊκό κόσμο, βάρβαροι ονομάζονται οι λαοί που δεν συμμετέχουν στην ελληνορωμαϊκή παιδεία/ Ο όρος ΔΕΝ έχει υποτιμητικό περιεχόμενο</a:t>
            </a:r>
          </a:p>
          <a:p>
            <a:r>
              <a:rPr lang="el-GR" dirty="0"/>
              <a:t>Βαρβαρότητα: ιστορικός όρος που περιγράφει μια βαθμίδα ανάπτυξης της ανθρωπότητας ΠΡΙΝ τη μόνιμη εγκατάσταση σε συγκεκριμένη περιοχή και την ενασχόληση με την καλλιέργεια της γης και την κτηνοτροφία</a:t>
            </a:r>
          </a:p>
          <a:p>
            <a:r>
              <a:rPr lang="el-GR" dirty="0"/>
              <a:t>Βάρβαροι κατά την τελευταία περίοδο της Ρωμαϊκής Αυτοκρατορίας: Κέλτες (</a:t>
            </a:r>
            <a:r>
              <a:rPr lang="el-GR" dirty="0" err="1"/>
              <a:t>Γαλάτες</a:t>
            </a:r>
            <a:r>
              <a:rPr lang="el-GR" dirty="0"/>
              <a:t>), </a:t>
            </a:r>
            <a:r>
              <a:rPr lang="el-GR" dirty="0" err="1"/>
              <a:t>Πίκτες</a:t>
            </a:r>
            <a:r>
              <a:rPr lang="el-GR" dirty="0"/>
              <a:t>, </a:t>
            </a:r>
            <a:r>
              <a:rPr lang="el-GR" dirty="0" err="1"/>
              <a:t>Σκώτοι</a:t>
            </a:r>
            <a:r>
              <a:rPr lang="el-GR" dirty="0"/>
              <a:t>, Γερμανικά φύλα, </a:t>
            </a:r>
            <a:r>
              <a:rPr lang="el-GR" dirty="0" err="1"/>
              <a:t>Ούνοι</a:t>
            </a:r>
            <a:r>
              <a:rPr lang="el-GR" dirty="0"/>
              <a:t> (μη ινδοευρωπαϊκό φύλο)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5007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D2D601-AE61-BBB2-9FE8-89F3ACB7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κατάκτηση (3)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FCAD92-66D5-CDA2-B7A2-ED6830AB0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Βρετανία:</a:t>
            </a:r>
          </a:p>
          <a:p>
            <a:r>
              <a:rPr lang="el-GR" dirty="0"/>
              <a:t>Βορράς: </a:t>
            </a:r>
            <a:r>
              <a:rPr lang="el-GR" dirty="0" err="1"/>
              <a:t>Πίκτες</a:t>
            </a:r>
            <a:r>
              <a:rPr lang="el-GR" dirty="0"/>
              <a:t>, </a:t>
            </a:r>
            <a:r>
              <a:rPr lang="el-GR" dirty="0" err="1"/>
              <a:t>Σκώτοι</a:t>
            </a:r>
            <a:endParaRPr lang="el-GR" dirty="0"/>
          </a:p>
          <a:p>
            <a:r>
              <a:rPr lang="el-GR" dirty="0"/>
              <a:t>Νότος: Άγγλοι, </a:t>
            </a:r>
            <a:r>
              <a:rPr lang="el-GR" dirty="0" err="1"/>
              <a:t>Σάξωνες</a:t>
            </a:r>
            <a:r>
              <a:rPr lang="el-GR" dirty="0"/>
              <a:t>, </a:t>
            </a:r>
            <a:r>
              <a:rPr lang="el-GR" dirty="0" err="1"/>
              <a:t>Ιούτοι</a:t>
            </a:r>
            <a:r>
              <a:rPr lang="el-GR" dirty="0"/>
              <a:t>/ διώχνουν τα κελτικά φύλα προς την απέναντι ακτή της Γαλλίας (σημερινή Βρετάνη) – 60ς αι. μ.Χ.</a:t>
            </a:r>
          </a:p>
          <a:p>
            <a:r>
              <a:rPr lang="el-GR" dirty="0"/>
              <a:t>455: οι Βάνδαλοι λεηλατούν τη Ρώμη</a:t>
            </a:r>
          </a:p>
          <a:p>
            <a:r>
              <a:rPr lang="el-GR" dirty="0"/>
              <a:t>Οι </a:t>
            </a:r>
            <a:r>
              <a:rPr lang="el-GR" dirty="0" err="1"/>
              <a:t>Βουργουνδοί</a:t>
            </a:r>
            <a:r>
              <a:rPr lang="el-GR" dirty="0"/>
              <a:t> εγκαθίστανται μεταξύ Ροδανού και </a:t>
            </a:r>
            <a:r>
              <a:rPr lang="el-GR"/>
              <a:t>Σων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6857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2A2303-0655-E0A5-5EE5-CDB9A391B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/>
              <a:t>Πολιτική οργάνωση των βαρβαρικών βασιλείων</a:t>
            </a:r>
            <a:br>
              <a:rPr lang="el-GR" b="1" u="sng" dirty="0"/>
            </a:b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D4855C-9BF5-D4F2-0089-B57EAB89F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Βασιλιάς/ Η βασιλεία έχει γίνει κληρονομική</a:t>
            </a:r>
          </a:p>
          <a:p>
            <a:r>
              <a:rPr lang="el-GR" dirty="0"/>
              <a:t>«Αυλή»: αφοσιωμένοι πολεμιστές, δεμένοι μαζί του με όρκο (</a:t>
            </a:r>
            <a:r>
              <a:rPr lang="it-IT" i="1" dirty="0"/>
              <a:t>antrustiones, </a:t>
            </a:r>
            <a:r>
              <a:rPr lang="el-GR" i="1" dirty="0"/>
              <a:t>φραγκικά/ </a:t>
            </a:r>
            <a:r>
              <a:rPr lang="it-IT" i="1" dirty="0"/>
              <a:t>gardingos</a:t>
            </a:r>
            <a:r>
              <a:rPr lang="el-GR" i="1" dirty="0"/>
              <a:t>, </a:t>
            </a:r>
            <a:r>
              <a:rPr lang="el-GR" i="1" dirty="0" err="1"/>
              <a:t>βησιγοτθικά</a:t>
            </a:r>
            <a:r>
              <a:rPr lang="el-GR" i="1" dirty="0"/>
              <a:t>/ </a:t>
            </a:r>
            <a:r>
              <a:rPr lang="it-IT" i="1" dirty="0"/>
              <a:t>gasindi, </a:t>
            </a:r>
            <a:r>
              <a:rPr lang="el-GR" i="1" dirty="0" err="1"/>
              <a:t>λομβαρδικά</a:t>
            </a:r>
            <a:r>
              <a:rPr lang="el-GR" i="1" dirty="0"/>
              <a:t>/ </a:t>
            </a:r>
            <a:r>
              <a:rPr lang="it-IT" i="1" dirty="0"/>
              <a:t>thanes, </a:t>
            </a:r>
            <a:r>
              <a:rPr lang="el-GR" i="1" dirty="0" err="1"/>
              <a:t>αγγλοσαξωνικά</a:t>
            </a:r>
            <a:r>
              <a:rPr lang="el-GR" i="1" dirty="0"/>
              <a:t>)</a:t>
            </a:r>
          </a:p>
          <a:p>
            <a:r>
              <a:rPr lang="el-GR" dirty="0" err="1"/>
              <a:t>Αγγλοσάξωνες</a:t>
            </a:r>
            <a:r>
              <a:rPr lang="el-GR" dirty="0"/>
              <a:t>: σώμα σοφών, αποτελούμενο από παλιούς πολεμιστές, που επικυρώνει την εκλογή του νέου βασιλιά (</a:t>
            </a:r>
            <a:r>
              <a:rPr lang="en-US" dirty="0"/>
              <a:t>witenagemot)</a:t>
            </a:r>
          </a:p>
          <a:p>
            <a:r>
              <a:rPr lang="el-GR" dirty="0"/>
              <a:t>Κόμης (παλιό ρωμαϊκό αξίωμα): εκπρόσωπος του βασιλιά για θέματα δικαιοσύνης, στρατού και φορολογίας</a:t>
            </a:r>
          </a:p>
        </p:txBody>
      </p:sp>
    </p:spTree>
    <p:extLst>
      <p:ext uri="{BB962C8B-B14F-4D97-AF65-F5344CB8AC3E}">
        <p14:creationId xmlns:p14="http://schemas.microsoft.com/office/powerpoint/2010/main" val="274662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07F452-57C0-EED2-DB95-8D6EDB1F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Πολιτική οργάνωση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0FEBE4-1923-82D0-F231-A431CB957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Υποχωρεί η ρωμαϊκή έννοια «</a:t>
            </a:r>
            <a:r>
              <a:rPr lang="it-IT" dirty="0"/>
              <a:t>res publica</a:t>
            </a:r>
            <a:r>
              <a:rPr lang="el-GR" dirty="0"/>
              <a:t>»</a:t>
            </a:r>
          </a:p>
          <a:p>
            <a:r>
              <a:rPr lang="el-GR" dirty="0"/>
              <a:t>Ενισχύεται η κληρονομικότητα της βασιλείας (βαρβαρικό έθιμο)</a:t>
            </a:r>
          </a:p>
          <a:p>
            <a:r>
              <a:rPr lang="el-GR" dirty="0"/>
              <a:t>Το βασίλειο και τα δημόσια αγαθά (</a:t>
            </a:r>
            <a:r>
              <a:rPr lang="it-IT" dirty="0"/>
              <a:t>fiscus</a:t>
            </a:r>
            <a:r>
              <a:rPr lang="el-GR" dirty="0"/>
              <a:t>) θεωρούνται προσωπική ιδιοκτησία του βασιλιά</a:t>
            </a:r>
          </a:p>
          <a:p>
            <a:r>
              <a:rPr lang="el-GR" dirty="0"/>
              <a:t>Μετά το θάνατό του, το βασίλειο διανέμεται στους γιούς του βασιλιά</a:t>
            </a:r>
          </a:p>
          <a:p>
            <a:r>
              <a:rPr lang="el-GR" dirty="0"/>
              <a:t>Οι υπηρέτες του βασιλικού οίκου είναι οι ανώτατοι δημόσιοι λειτουργοί</a:t>
            </a:r>
          </a:p>
        </p:txBody>
      </p:sp>
    </p:spTree>
    <p:extLst>
      <p:ext uri="{BB962C8B-B14F-4D97-AF65-F5344CB8AC3E}">
        <p14:creationId xmlns:p14="http://schemas.microsoft.com/office/powerpoint/2010/main" val="2615486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9BDC95-44FC-E2F2-3AE7-53FEF11C9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Πολιτική οργάνωση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188381-0A84-5B4A-19EF-84E7453DA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Ανώτατο αξίωμα: </a:t>
            </a:r>
            <a:r>
              <a:rPr lang="el-GR" dirty="0" err="1">
                <a:solidFill>
                  <a:srgbClr val="C00000"/>
                </a:solidFill>
              </a:rPr>
              <a:t>Μαγιορδόμος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(ο διαχειριστής του παλατιού – διαχειρίζεται όλο το βασίλειο, σε περίπτωση αδυναμίας του βασιλιά</a:t>
            </a:r>
            <a:endParaRPr lang="el-GR" dirty="0"/>
          </a:p>
          <a:p>
            <a:r>
              <a:rPr lang="el-GR" dirty="0"/>
              <a:t>Πόλεμος: βασική πηγή εξουσίας του βασιλιά</a:t>
            </a:r>
            <a:endParaRPr lang="it-IT" dirty="0"/>
          </a:p>
          <a:p>
            <a:r>
              <a:rPr lang="it-IT" dirty="0"/>
              <a:t>Mund</a:t>
            </a:r>
            <a:r>
              <a:rPr lang="el-GR" dirty="0"/>
              <a:t> (</a:t>
            </a:r>
            <a:r>
              <a:rPr lang="el-GR" dirty="0" err="1"/>
              <a:t>παλαιογερμανική</a:t>
            </a:r>
            <a:r>
              <a:rPr lang="el-GR" dirty="0"/>
              <a:t> λέξη): φυσική και μαγική δύναμη του βασιλιά πάνω στους υπηκόους του</a:t>
            </a:r>
          </a:p>
          <a:p>
            <a:r>
              <a:rPr lang="el-GR" dirty="0"/>
              <a:t>Ο πόλεμος επιτρέπει στο βασιλιά να εξασφαλίζει εισοδήματα και να χρηματοδοτεί την αυλή του</a:t>
            </a:r>
          </a:p>
        </p:txBody>
      </p:sp>
    </p:spTree>
    <p:extLst>
      <p:ext uri="{BB962C8B-B14F-4D97-AF65-F5344CB8AC3E}">
        <p14:creationId xmlns:p14="http://schemas.microsoft.com/office/powerpoint/2010/main" val="2312889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937A80-8757-EEE7-C23F-8A544BFE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Γότθοι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A9486D-3DE5-FCE6-22D5-AA7993DAC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Βησιγότθοι: </a:t>
            </a:r>
            <a:r>
              <a:rPr lang="el-GR" dirty="0" err="1"/>
              <a:t>Ακουϊτανία</a:t>
            </a:r>
            <a:r>
              <a:rPr lang="el-GR" dirty="0"/>
              <a:t> (νοτιοδυτική Γαλλία)/ Ιβηρική χερσόνησος</a:t>
            </a:r>
          </a:p>
          <a:p>
            <a:r>
              <a:rPr lang="el-GR" dirty="0" err="1"/>
              <a:t>Οστρογότθοι</a:t>
            </a:r>
            <a:r>
              <a:rPr lang="el-GR" dirty="0"/>
              <a:t>: από τις όχθες του Δούναβη μετακινούνται προς Ιταλία – σε συμφωνία με τον αυτοκράτορα Ζήνωνα καταστρέφουν το βασίλειο του </a:t>
            </a:r>
            <a:r>
              <a:rPr lang="el-GR" dirty="0" err="1"/>
              <a:t>Οδόακρου</a:t>
            </a:r>
            <a:r>
              <a:rPr lang="el-GR" dirty="0"/>
              <a:t>/ 493: η Ιταλία γίνεται </a:t>
            </a:r>
            <a:r>
              <a:rPr lang="el-GR" dirty="0" err="1"/>
              <a:t>Οστρογοτθικό</a:t>
            </a:r>
            <a:r>
              <a:rPr lang="el-GR" dirty="0"/>
              <a:t> βασίλειο</a:t>
            </a:r>
          </a:p>
          <a:p>
            <a:r>
              <a:rPr lang="el-GR" dirty="0"/>
              <a:t>Είναι Αρειανοί και καταπιέζουν τους ρωμαϊκούς πληθυσμούς</a:t>
            </a:r>
          </a:p>
        </p:txBody>
      </p:sp>
    </p:spTree>
    <p:extLst>
      <p:ext uri="{BB962C8B-B14F-4D97-AF65-F5344CB8AC3E}">
        <p14:creationId xmlns:p14="http://schemas.microsoft.com/office/powerpoint/2010/main" val="341209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31A177-01C0-E1DD-0888-6DC89D0B6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Φράγκοι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80B10A-9552-EF0E-09E5-CFA113CED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Εγκαθίστανται ανάμεσα στους ποταμούς Ρήνο και </a:t>
            </a:r>
            <a:r>
              <a:rPr lang="el-GR" dirty="0" err="1"/>
              <a:t>Σωμ</a:t>
            </a:r>
            <a:r>
              <a:rPr lang="el-GR" dirty="0"/>
              <a:t>, σε έρημες περιοχές</a:t>
            </a:r>
          </a:p>
          <a:p>
            <a:r>
              <a:rPr lang="el-GR" dirty="0"/>
              <a:t>Παραμένουν παγανιστές (ειδωλολάτρες)</a:t>
            </a:r>
          </a:p>
          <a:p>
            <a:r>
              <a:rPr lang="el-GR" dirty="0" err="1"/>
              <a:t>Μερόβης</a:t>
            </a:r>
            <a:r>
              <a:rPr lang="el-GR" dirty="0"/>
              <a:t> (</a:t>
            </a:r>
            <a:r>
              <a:rPr lang="el-GR" dirty="0" err="1"/>
              <a:t>Μεροβίγγειοι</a:t>
            </a:r>
            <a:r>
              <a:rPr lang="el-GR" dirty="0"/>
              <a:t>)/ </a:t>
            </a:r>
            <a:r>
              <a:rPr lang="el-GR" dirty="0" err="1"/>
              <a:t>Κλόβης</a:t>
            </a:r>
            <a:r>
              <a:rPr lang="el-GR" dirty="0"/>
              <a:t> (</a:t>
            </a:r>
            <a:r>
              <a:rPr lang="it-IT" dirty="0"/>
              <a:t>Chlodovicus, Clovis</a:t>
            </a:r>
            <a:r>
              <a:rPr lang="el-GR" dirty="0"/>
              <a:t>) (481 – 511)/ Δαγοβέρτος (</a:t>
            </a:r>
            <a:r>
              <a:rPr lang="it-IT" dirty="0"/>
              <a:t>Dagobertus)</a:t>
            </a:r>
            <a:r>
              <a:rPr lang="el-GR" dirty="0"/>
              <a:t> (629 – 639)</a:t>
            </a:r>
          </a:p>
          <a:p>
            <a:r>
              <a:rPr lang="el-GR" dirty="0"/>
              <a:t>Κατάκτηση Γαλατίας – Γερμανίας (Βησιγότθοι, Αλαμανοί, </a:t>
            </a:r>
            <a:r>
              <a:rPr lang="el-GR" dirty="0" err="1"/>
              <a:t>Βουργουνδοί</a:t>
            </a:r>
            <a:r>
              <a:rPr lang="el-GR" dirty="0"/>
              <a:t>, </a:t>
            </a:r>
            <a:r>
              <a:rPr lang="el-GR" dirty="0" err="1"/>
              <a:t>Θουρίγγιοι</a:t>
            </a:r>
            <a:r>
              <a:rPr lang="el-GR" dirty="0"/>
              <a:t>, Βαυαροί)</a:t>
            </a:r>
          </a:p>
          <a:p>
            <a:r>
              <a:rPr lang="el-GR" dirty="0"/>
              <a:t>496 ή 498: ο </a:t>
            </a:r>
            <a:r>
              <a:rPr lang="el-GR" dirty="0" err="1"/>
              <a:t>Κλόβης</a:t>
            </a:r>
            <a:r>
              <a:rPr lang="el-GR" dirty="0"/>
              <a:t> γίνεται ορθόδοξος χριστιανός – εξασφαλίζει την υποστήριξη της Εκκλησίας και των ντόπιων πληθυσμών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9597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DDCB93-3A0F-113D-278C-69D74DB9D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Γότθοι και Βυζάντιο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14CF791-85DF-E7E9-C827-5C9B2E443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527 – 565: στρατιωτικές επιχειρήσεις του Ιουστινιανού στην Ισπανία, με σκοπό την ανάκτηση του </a:t>
            </a:r>
            <a:r>
              <a:rPr lang="el-GR" dirty="0" err="1"/>
              <a:t>δυτ</a:t>
            </a:r>
            <a:r>
              <a:rPr lang="el-GR" dirty="0"/>
              <a:t>. τμήματος της αυτοκρατορίας</a:t>
            </a:r>
          </a:p>
          <a:p>
            <a:r>
              <a:rPr lang="el-GR" dirty="0"/>
              <a:t>533 – 565: κατάλυση των βασιλείων των Βανδάλων στη Βόρεια Αφρική και των </a:t>
            </a:r>
            <a:r>
              <a:rPr lang="el-GR" dirty="0" err="1"/>
              <a:t>Οστρογότθων</a:t>
            </a:r>
            <a:r>
              <a:rPr lang="el-GR" dirty="0"/>
              <a:t> στην Ιταλία/ απόβαση βυζαντινών στρατευμάτων  στη Νότια Ισπανία</a:t>
            </a:r>
          </a:p>
          <a:p>
            <a:r>
              <a:rPr lang="el-GR" dirty="0"/>
              <a:t>568 – 572: οι Λομβαρδοί μετακινούνται από την κοιλάδα του Δούναβη προς την Ιταλία, λόγω της πίεσης των </a:t>
            </a:r>
            <a:r>
              <a:rPr lang="el-GR" dirty="0" err="1"/>
              <a:t>Άβάρων</a:t>
            </a:r>
            <a:endParaRPr lang="el-GR" dirty="0"/>
          </a:p>
          <a:p>
            <a:r>
              <a:rPr lang="el-GR" dirty="0"/>
              <a:t>Στην Ιταλία ξεσπά πανώλη</a:t>
            </a:r>
          </a:p>
          <a:p>
            <a:r>
              <a:rPr lang="el-GR" dirty="0"/>
              <a:t>Το Βυζάντιο χάνει τις περισσότερες ιταλικές κτήσεις του και περιορίζεται στη Βενετία, τη Ρώμη και τη Νότια Ιταλία</a:t>
            </a:r>
          </a:p>
        </p:txBody>
      </p:sp>
    </p:spTree>
    <p:extLst>
      <p:ext uri="{BB962C8B-B14F-4D97-AF65-F5344CB8AC3E}">
        <p14:creationId xmlns:p14="http://schemas.microsoft.com/office/powerpoint/2010/main" val="1905961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E57140-793B-B1DC-244D-F8B95CE6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Παρακμή των βαρβαρικών βασιλείων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88403C-7B7C-E9F4-8A9C-5F6BE3D70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Φραγκικό βασίλειο: </a:t>
            </a:r>
            <a:r>
              <a:rPr lang="el-GR" dirty="0" err="1"/>
              <a:t>Νευστρία</a:t>
            </a:r>
            <a:r>
              <a:rPr lang="el-GR" dirty="0"/>
              <a:t> (σημερινή περιοχή του Παρισιού) – </a:t>
            </a:r>
            <a:r>
              <a:rPr lang="el-GR" dirty="0" err="1"/>
              <a:t>Αυστρασία</a:t>
            </a:r>
            <a:r>
              <a:rPr lang="en-US" dirty="0"/>
              <a:t> (</a:t>
            </a:r>
            <a:r>
              <a:rPr lang="el-GR" dirty="0"/>
              <a:t>βορειοανατολικό τμήμα του βασιλείου) – Βουργουνδία (κεντρική Γαλλία) – </a:t>
            </a:r>
            <a:r>
              <a:rPr lang="el-GR" dirty="0" err="1"/>
              <a:t>Ακουϊτανία</a:t>
            </a:r>
            <a:r>
              <a:rPr lang="el-GR" dirty="0"/>
              <a:t> (νοτιοδυτική Γαλλία) – </a:t>
            </a:r>
            <a:r>
              <a:rPr lang="el-GR" dirty="0" err="1"/>
              <a:t>Αλαμανία</a:t>
            </a:r>
            <a:r>
              <a:rPr lang="el-GR" dirty="0"/>
              <a:t> (στον ποταμό Ρήνο)</a:t>
            </a:r>
          </a:p>
          <a:p>
            <a:r>
              <a:rPr lang="el-GR" dirty="0"/>
              <a:t>Ενισχύονται οι </a:t>
            </a:r>
            <a:r>
              <a:rPr lang="el-GR" dirty="0" err="1"/>
              <a:t>Μαγιορδόμοι</a:t>
            </a:r>
            <a:r>
              <a:rPr lang="el-GR" dirty="0"/>
              <a:t> (μετά το 687 έχουν την πραγματική εξουσία</a:t>
            </a:r>
          </a:p>
          <a:p>
            <a:r>
              <a:rPr lang="el-GR" dirty="0" err="1"/>
              <a:t>Πιπινίδες</a:t>
            </a:r>
            <a:r>
              <a:rPr lang="el-GR" dirty="0"/>
              <a:t> (από την </a:t>
            </a:r>
            <a:r>
              <a:rPr lang="el-GR" dirty="0" err="1"/>
              <a:t>Αυστρασία</a:t>
            </a:r>
            <a:r>
              <a:rPr lang="el-GR" dirty="0"/>
              <a:t>): </a:t>
            </a:r>
            <a:r>
              <a:rPr lang="el-GR" dirty="0" err="1"/>
              <a:t>Πιπίνος</a:t>
            </a:r>
            <a:r>
              <a:rPr lang="el-GR" dirty="0"/>
              <a:t> του Λάντεν, </a:t>
            </a:r>
            <a:r>
              <a:rPr lang="el-GR" dirty="0" err="1"/>
              <a:t>Πιπίνος</a:t>
            </a:r>
            <a:r>
              <a:rPr lang="el-GR" dirty="0"/>
              <a:t> του </a:t>
            </a:r>
            <a:r>
              <a:rPr lang="el-GR" dirty="0" err="1"/>
              <a:t>Χέρσταλ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1799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DCFA6F-5232-3851-9786-26770A81C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Παρακμή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B98B96-5E1E-0C7C-1965-875D8F91D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Βησιγότθοι Ισπανίας</a:t>
            </a:r>
          </a:p>
          <a:p>
            <a:r>
              <a:rPr lang="el-GR" dirty="0"/>
              <a:t>589: ασπάζονται την Ορθοδοξία και παίρνουν το βασιλικό χρίσμα από την Εκκλησία</a:t>
            </a:r>
          </a:p>
          <a:p>
            <a:r>
              <a:rPr lang="el-GR" dirty="0"/>
              <a:t>Αντιμετωπίζουν πολλές εξεγέρσεις της αριστοκρατίας/ το βασίλειο εμφανίζεται βαθιά διαιρεμένο</a:t>
            </a:r>
          </a:p>
          <a:p>
            <a:r>
              <a:rPr lang="el-GR" dirty="0"/>
              <a:t>8</a:t>
            </a:r>
            <a:r>
              <a:rPr lang="el-GR" baseline="30000" dirty="0"/>
              <a:t>ος</a:t>
            </a:r>
            <a:r>
              <a:rPr lang="el-GR" dirty="0"/>
              <a:t> αιώνας: οι Άραβες καταλαμβάνουν την Ισπανία</a:t>
            </a:r>
          </a:p>
          <a:p>
            <a:r>
              <a:rPr lang="el-GR" u="sng" dirty="0"/>
              <a:t>Αγγλικά βασίλεια</a:t>
            </a:r>
            <a:r>
              <a:rPr lang="el-GR" dirty="0"/>
              <a:t>: κατακερματισμένα</a:t>
            </a:r>
          </a:p>
          <a:p>
            <a:r>
              <a:rPr lang="el-GR" dirty="0">
                <a:solidFill>
                  <a:srgbClr val="C00000"/>
                </a:solidFill>
              </a:rPr>
              <a:t>Αποσυντίθενται τα βασίλεια και αναδεικνύονται περιφερειακές αριστοκρατίες</a:t>
            </a:r>
          </a:p>
        </p:txBody>
      </p:sp>
    </p:spTree>
    <p:extLst>
      <p:ext uri="{BB962C8B-B14F-4D97-AF65-F5344CB8AC3E}">
        <p14:creationId xmlns:p14="http://schemas.microsoft.com/office/powerpoint/2010/main" val="119581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C615D5-4BE9-63E0-739B-852AF4445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Πού εγκαθίστανται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88B50A7-8BAC-F4D7-FB46-013C5484E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7764" y="1611457"/>
            <a:ext cx="5181600" cy="4351338"/>
          </a:xfrm>
        </p:spPr>
        <p:txBody>
          <a:bodyPr/>
          <a:lstStyle/>
          <a:p>
            <a:r>
              <a:rPr lang="el-GR" dirty="0"/>
              <a:t>Αλαμανοί, </a:t>
            </a:r>
            <a:r>
              <a:rPr lang="el-GR" dirty="0" err="1"/>
              <a:t>Σάξονες</a:t>
            </a:r>
            <a:r>
              <a:rPr lang="el-GR" dirty="0"/>
              <a:t>, Φράγκοι: μεταξύ ποταμών Ρήνου και </a:t>
            </a:r>
            <a:r>
              <a:rPr lang="el-GR" dirty="0" err="1"/>
              <a:t>Βέσερ</a:t>
            </a:r>
            <a:endParaRPr lang="el-GR" dirty="0"/>
          </a:p>
          <a:p>
            <a:r>
              <a:rPr lang="el-GR" dirty="0" err="1"/>
              <a:t>Βουργουνδοί</a:t>
            </a:r>
            <a:r>
              <a:rPr lang="el-GR" dirty="0"/>
              <a:t>, Λομβαρδοί, </a:t>
            </a:r>
            <a:r>
              <a:rPr lang="el-GR" dirty="0" err="1"/>
              <a:t>Σουήβοι</a:t>
            </a:r>
            <a:r>
              <a:rPr lang="el-GR" dirty="0"/>
              <a:t>, Βάνδαλοι: μεταξύ Έλβα και Δούναβη</a:t>
            </a:r>
          </a:p>
          <a:p>
            <a:r>
              <a:rPr lang="el-GR" dirty="0" err="1"/>
              <a:t>Φρίσιοι</a:t>
            </a:r>
            <a:r>
              <a:rPr lang="el-GR" dirty="0"/>
              <a:t>, Άγγλοι, </a:t>
            </a:r>
            <a:r>
              <a:rPr lang="el-GR" dirty="0" err="1"/>
              <a:t>Γιούτοι</a:t>
            </a:r>
            <a:r>
              <a:rPr lang="el-GR" dirty="0"/>
              <a:t>: ακτές Βόρειας Θάλασσας</a:t>
            </a:r>
          </a:p>
          <a:p>
            <a:r>
              <a:rPr lang="el-GR" dirty="0" err="1"/>
              <a:t>Οστρογότθοι</a:t>
            </a:r>
            <a:r>
              <a:rPr lang="el-GR" dirty="0"/>
              <a:t>, Βησιγότθοι: ακτές Μαύρης Θάλασσας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1032" name="Picture 8" descr="Carta Europa fisica | Pearltrees">
            <a:extLst>
              <a:ext uri="{FF2B5EF4-FFF2-40B4-BE49-F238E27FC236}">
                <a16:creationId xmlns:a16="http://schemas.microsoft.com/office/drawing/2014/main" id="{E5DADAEE-BD25-963B-58B2-1002CA35EBC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23" y="1769919"/>
            <a:ext cx="6031344" cy="419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15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613EA999-FBC9-1E58-BC3E-5A68AA2A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και πολιτική οργάνωση των βαρβάρων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C2CED13-2E0D-8110-2309-47DAE9886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Εγκαθίστανται στα εδάφη της ρωμαϊκής αυτοκρατορίας κατά </a:t>
            </a:r>
            <a:r>
              <a:rPr lang="el-GR" dirty="0">
                <a:solidFill>
                  <a:srgbClr val="C00000"/>
                </a:solidFill>
              </a:rPr>
              <a:t>γένη</a:t>
            </a:r>
          </a:p>
          <a:p>
            <a:r>
              <a:rPr lang="el-GR" dirty="0">
                <a:solidFill>
                  <a:srgbClr val="C00000"/>
                </a:solidFill>
              </a:rPr>
              <a:t>Γένος: μορφή οργάνωσης της ανθρώπινης κοινωνίας η οποία αποτελείται από πρόσωπα που έχουν μια κοινή καταγωγή, ένα κοινό πρόγονο (ΜΙΑ κοινή πρόγονο)/ Αναφέρεται στην εποχή προ της δημιουργίας της ατομικής ιδιοκτησίας και των κοινωνικών τάξεων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Η γυναίκα παίζει σημαντικό ρόλο στην κοινωνία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Κατάλοιπα κοινωνίας γενών: ο αδελφός της μητέρας είναι ο σημαντικότερος συγγενής/ η προσβολή που δέχεται ένα μέλος του γένους αφορά το σύνολο του γένους («Βεντέτα»)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Πατρικό δίκαιο: οι γιοί κληρονομούν τον πατέρα</a:t>
            </a:r>
          </a:p>
        </p:txBody>
      </p:sp>
    </p:spTree>
    <p:extLst>
      <p:ext uri="{BB962C8B-B14F-4D97-AF65-F5344CB8AC3E}">
        <p14:creationId xmlns:p14="http://schemas.microsoft.com/office/powerpoint/2010/main" val="3862524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87F0E3-9965-F79B-8546-67F5E010F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και πολιτική οργάνωση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42C2DA-7905-F68A-01F6-8D225686F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Καταμερισμός εργασιών: η γυναίκα απόλυτη κυρίαρχη στο σπίτι/ ο άνδρας κυνηγά και καλλιεργεί τη γη</a:t>
            </a:r>
          </a:p>
          <a:p>
            <a:r>
              <a:rPr lang="el-GR" dirty="0"/>
              <a:t>Οικονομικές δραστηριότητες: καλλιέργεια της γης (στην αρχή νομαδική, έπειτα μόνιμη)/ κυνήγι/ ψάρεμα/ λεηλασία/ απαρχές βιοτεχνίας (υφαντά, ξύλα, σίδερο, χαλκός) – περισσότερο ανεπτυγμένη σε περιοχές που ΔΕΝ συνορεύουν με τη ρωμαϊκή επικράτεια</a:t>
            </a:r>
          </a:p>
          <a:p>
            <a:r>
              <a:rPr lang="el-GR" dirty="0"/>
              <a:t>Ιδιοκτησία: την εποχή του Ιούλιου Καίσαρα (50 π.Χ.) καλλιεργούν όλοι από κοινού τα χωράφια/ Την εποχή του Τάκιτου (1</a:t>
            </a:r>
            <a:r>
              <a:rPr lang="el-GR" baseline="30000" dirty="0"/>
              <a:t>ος</a:t>
            </a:r>
            <a:r>
              <a:rPr lang="el-GR" dirty="0"/>
              <a:t> – 2</a:t>
            </a:r>
            <a:r>
              <a:rPr lang="el-GR" baseline="30000" dirty="0"/>
              <a:t>ος</a:t>
            </a:r>
            <a:r>
              <a:rPr lang="el-GR" dirty="0"/>
              <a:t> αι. μ.Χ.) τα χωράφια καλλιεργούνται από οικογενειακές συσσωματώσεις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688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D45032-848C-23B5-DE60-AA66949C5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και πολιτική οργάνωση (3)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580368-DD95-D897-6982-3D5B0D259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Λαϊκή συνέλευση</a:t>
            </a:r>
          </a:p>
          <a:p>
            <a:r>
              <a:rPr lang="el-GR" dirty="0"/>
              <a:t>Συμβούλιο αρχηγών των γενών</a:t>
            </a:r>
          </a:p>
          <a:p>
            <a:r>
              <a:rPr lang="el-GR" dirty="0"/>
              <a:t>Πολέμαρχος που εξελίσσεται σε βασιλιά</a:t>
            </a:r>
          </a:p>
          <a:p>
            <a:r>
              <a:rPr lang="el-GR" dirty="0"/>
              <a:t>Ακολουθίες: «ιδιωτικοί» στρατοί που συντελούν στην καθιέρωση του θεσμού της μοναρχίας</a:t>
            </a:r>
          </a:p>
          <a:p>
            <a:r>
              <a:rPr lang="el-GR" dirty="0">
                <a:solidFill>
                  <a:srgbClr val="C00000"/>
                </a:solidFill>
              </a:rPr>
              <a:t>Απαρχές συγκρότησης κράτους</a:t>
            </a:r>
          </a:p>
          <a:p>
            <a:r>
              <a:rPr lang="el-GR" dirty="0">
                <a:solidFill>
                  <a:srgbClr val="C00000"/>
                </a:solidFill>
              </a:rPr>
              <a:t>Βρίσκονται στο ανώτερο στάδιο της βαρβαρότητας</a:t>
            </a:r>
          </a:p>
        </p:txBody>
      </p:sp>
    </p:spTree>
    <p:extLst>
      <p:ext uri="{BB962C8B-B14F-4D97-AF65-F5344CB8AC3E}">
        <p14:creationId xmlns:p14="http://schemas.microsoft.com/office/powerpoint/2010/main" val="602682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097E1C-36C4-5019-6FFC-289F67F20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ζουν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587BE5-6934-9916-0D46-51A4892E5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Ξύλινα σπίτια</a:t>
            </a:r>
          </a:p>
          <a:p>
            <a:r>
              <a:rPr lang="el-GR" dirty="0" err="1"/>
              <a:t>Χοντροϋφασμένα</a:t>
            </a:r>
            <a:r>
              <a:rPr lang="el-GR" dirty="0"/>
              <a:t> ρούχα/ δέρματα ζώων</a:t>
            </a:r>
          </a:p>
          <a:p>
            <a:r>
              <a:rPr lang="el-GR" dirty="0"/>
              <a:t>Γάλα, κρέας, άγριοι καρποί, χυλός </a:t>
            </a:r>
            <a:r>
              <a:rPr lang="el-GR" dirty="0" err="1"/>
              <a:t>βρώμης</a:t>
            </a:r>
            <a:endParaRPr lang="el-GR" dirty="0"/>
          </a:p>
          <a:p>
            <a:r>
              <a:rPr lang="el-GR" dirty="0"/>
              <a:t>Ρουνική γραφή</a:t>
            </a:r>
          </a:p>
          <a:p>
            <a:r>
              <a:rPr lang="el-GR" dirty="0"/>
              <a:t>Ανθρωποθυσίες</a:t>
            </a:r>
          </a:p>
        </p:txBody>
      </p:sp>
    </p:spTree>
    <p:extLst>
      <p:ext uri="{BB962C8B-B14F-4D97-AF65-F5344CB8AC3E}">
        <p14:creationId xmlns:p14="http://schemas.microsoft.com/office/powerpoint/2010/main" val="210744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87C65C-26CE-2F52-7BEE-9636F734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Βάρβαροι και Ρώμη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D5B9CD-7FDD-28D9-ABEB-4FF444AAE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Οικονομικές σχέσεις: αγοράζουν αγγεία και χρυσό/ </a:t>
            </a:r>
            <a:r>
              <a:rPr lang="el-GR" dirty="0" err="1"/>
              <a:t>που΄λάνε</a:t>
            </a:r>
            <a:r>
              <a:rPr lang="el-GR" dirty="0"/>
              <a:t> δούλους, γούνες, κεχριμπάρι</a:t>
            </a:r>
          </a:p>
          <a:p>
            <a:r>
              <a:rPr lang="el-GR" dirty="0"/>
              <a:t>Σχέσεις εγκατάστασης: </a:t>
            </a:r>
            <a:r>
              <a:rPr lang="el-GR" dirty="0" err="1"/>
              <a:t>φοιδεράτοι</a:t>
            </a:r>
            <a:r>
              <a:rPr lang="el-GR" dirty="0"/>
              <a:t>, καθεστώς </a:t>
            </a:r>
            <a:r>
              <a:rPr lang="it-IT" dirty="0"/>
              <a:t>hospitalitas </a:t>
            </a:r>
            <a:r>
              <a:rPr lang="el-GR" dirty="0"/>
              <a:t>(φιλοξενία): αμείβονται με εδάφη και φορολογικά εισοδήματα</a:t>
            </a:r>
          </a:p>
          <a:p>
            <a:r>
              <a:rPr lang="el-GR" dirty="0"/>
              <a:t>Συγκατοίκηση, επιγαμίες</a:t>
            </a:r>
          </a:p>
          <a:p>
            <a:r>
              <a:rPr lang="el-GR" dirty="0"/>
              <a:t>Θρησκευτικές σχέσεις: Βησιγότθοι (επίσκοπος Ουλφίλας, τέλος 4</a:t>
            </a:r>
            <a:r>
              <a:rPr lang="el-GR" baseline="30000" dirty="0"/>
              <a:t>ου</a:t>
            </a:r>
            <a:r>
              <a:rPr lang="el-GR" dirty="0"/>
              <a:t> αι.), </a:t>
            </a:r>
            <a:r>
              <a:rPr lang="el-GR" dirty="0" err="1"/>
              <a:t>Οστρογότθοι</a:t>
            </a:r>
            <a:r>
              <a:rPr lang="el-GR" dirty="0"/>
              <a:t>, </a:t>
            </a:r>
            <a:r>
              <a:rPr lang="el-GR" dirty="0" err="1"/>
              <a:t>Βουργουνδοί</a:t>
            </a:r>
            <a:r>
              <a:rPr lang="el-GR" dirty="0"/>
              <a:t>, Βάνδαλοι, Λομβαρδοί (ή Λογγοβάρδοι) γίνονται Αρειανοί (καταδικάζονται από την εκκλησία το 381).</a:t>
            </a:r>
          </a:p>
        </p:txBody>
      </p:sp>
    </p:spTree>
    <p:extLst>
      <p:ext uri="{BB962C8B-B14F-4D97-AF65-F5344CB8AC3E}">
        <p14:creationId xmlns:p14="http://schemas.microsoft.com/office/powerpoint/2010/main" val="3870444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F51F81-292E-3F47-C66C-308BE3AF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κατάκτηση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01AB4C-A0C9-9877-F341-2270C54BB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375: εισβολή </a:t>
            </a:r>
            <a:r>
              <a:rPr lang="el-GR" dirty="0" err="1"/>
              <a:t>Ούνων</a:t>
            </a:r>
            <a:r>
              <a:rPr lang="el-GR" dirty="0"/>
              <a:t> στην Ουκρανία/ οι Γότθοι μετακινούνται προς τα δυτικά</a:t>
            </a:r>
          </a:p>
          <a:p>
            <a:r>
              <a:rPr lang="el-GR" dirty="0"/>
              <a:t>Βησιγότθοι: καταφεύγουν στην αυτοκρατορία</a:t>
            </a:r>
          </a:p>
          <a:p>
            <a:r>
              <a:rPr lang="el-GR" dirty="0"/>
              <a:t>410: ο Αλάριχος λεηλατεί τη Ρώμη</a:t>
            </a:r>
          </a:p>
          <a:p>
            <a:r>
              <a:rPr lang="el-GR" dirty="0"/>
              <a:t>418: εγκαθίστανται ως ομόσπονδοι στην </a:t>
            </a:r>
            <a:r>
              <a:rPr lang="el-GR" dirty="0" err="1"/>
              <a:t>Ακουϊτανία</a:t>
            </a:r>
            <a:r>
              <a:rPr lang="el-GR" dirty="0"/>
              <a:t> (νοτιοδυτική Γαλλία)</a:t>
            </a:r>
          </a:p>
          <a:p>
            <a:r>
              <a:rPr lang="el-GR" dirty="0"/>
              <a:t>406: </a:t>
            </a:r>
            <a:r>
              <a:rPr lang="el-GR" dirty="0" err="1"/>
              <a:t>Αλαμάνοι</a:t>
            </a:r>
            <a:r>
              <a:rPr lang="el-GR" dirty="0"/>
              <a:t>, </a:t>
            </a:r>
            <a:r>
              <a:rPr lang="el-GR" dirty="0" err="1"/>
              <a:t>Βουργουνδοί</a:t>
            </a:r>
            <a:r>
              <a:rPr lang="el-GR" dirty="0"/>
              <a:t>, Βάνδαλοι, </a:t>
            </a:r>
            <a:r>
              <a:rPr lang="el-GR" dirty="0" err="1"/>
              <a:t>Σουήβοι</a:t>
            </a:r>
            <a:r>
              <a:rPr lang="el-GR" dirty="0"/>
              <a:t> περνούν το Ρήνο και εισβάλλουν στη Γαλατία/ Οι </a:t>
            </a:r>
            <a:r>
              <a:rPr lang="el-GR" dirty="0" err="1"/>
              <a:t>Αλαμάνοι</a:t>
            </a:r>
            <a:r>
              <a:rPr lang="el-GR" dirty="0"/>
              <a:t> μένουν στην  αριστερή όχθη του Ρήνου</a:t>
            </a:r>
          </a:p>
        </p:txBody>
      </p:sp>
    </p:spTree>
    <p:extLst>
      <p:ext uri="{BB962C8B-B14F-4D97-AF65-F5344CB8AC3E}">
        <p14:creationId xmlns:p14="http://schemas.microsoft.com/office/powerpoint/2010/main" val="4282317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B43F36A5-FC80-E59C-ED76-65C5BB64D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κατάκτηση (2)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0D066D0-C47A-7718-56FD-95760E1E5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err="1"/>
              <a:t>Βουργουνδοί</a:t>
            </a:r>
            <a:r>
              <a:rPr lang="el-GR" sz="2400" dirty="0"/>
              <a:t>, Βάνδαλοι, </a:t>
            </a:r>
            <a:r>
              <a:rPr lang="el-GR" sz="2400" dirty="0" err="1"/>
              <a:t>Σουήβοι</a:t>
            </a:r>
            <a:r>
              <a:rPr lang="el-GR" sz="2400" dirty="0"/>
              <a:t>: περνούν τα Πυρηναία</a:t>
            </a:r>
          </a:p>
          <a:p>
            <a:r>
              <a:rPr lang="el-GR" sz="2400" dirty="0" err="1"/>
              <a:t>Σουήβοι</a:t>
            </a:r>
            <a:r>
              <a:rPr lang="el-GR" sz="2400" dirty="0"/>
              <a:t>: Βόρεια Ισπανία</a:t>
            </a:r>
          </a:p>
          <a:p>
            <a:r>
              <a:rPr lang="el-GR" sz="2400" dirty="0"/>
              <a:t>Βάνδαλοι (</a:t>
            </a:r>
            <a:r>
              <a:rPr lang="el-GR" sz="2400" dirty="0" err="1"/>
              <a:t>Γενσέριχος</a:t>
            </a:r>
            <a:r>
              <a:rPr lang="el-GR" sz="2400" dirty="0"/>
              <a:t>): Ανδαλουσία, Βόρεια Αφρική (ιδρύουν κράτος)/ λεηλατούν Σικελία, Κορσική, Σαρδηνία</a:t>
            </a:r>
          </a:p>
          <a:p>
            <a:r>
              <a:rPr lang="el-GR" sz="2400" dirty="0" err="1"/>
              <a:t>Ούνοι</a:t>
            </a:r>
            <a:r>
              <a:rPr lang="el-GR" sz="2400" dirty="0"/>
              <a:t> (Αττίλας): Ουγγαρία/ 450: Λεηλατούν την ανατολική αυτοκρατορία/ Ανατολική Γαλατία</a:t>
            </a:r>
          </a:p>
          <a:p>
            <a:r>
              <a:rPr lang="el-GR" sz="2400" dirty="0"/>
              <a:t>451: «Μάχη των Εθνών» στα </a:t>
            </a:r>
            <a:r>
              <a:rPr lang="el-GR" sz="2400" dirty="0" err="1"/>
              <a:t>Καταλαυνικά</a:t>
            </a:r>
            <a:r>
              <a:rPr lang="el-GR" sz="2400" dirty="0"/>
              <a:t> πεδία (Νότια Γαλλία)/ Πατρίκιος </a:t>
            </a:r>
            <a:r>
              <a:rPr lang="el-GR" sz="2400" dirty="0" err="1"/>
              <a:t>Αέτιος</a:t>
            </a:r>
            <a:r>
              <a:rPr lang="el-GR" sz="2400" dirty="0"/>
              <a:t> + Ρωμαίοι + Βάρβαροι </a:t>
            </a:r>
            <a:r>
              <a:rPr lang="el-GR" sz="2400" dirty="0" err="1"/>
              <a:t>Φοιδεράτοι</a:t>
            </a:r>
            <a:r>
              <a:rPr lang="el-GR" sz="2400" dirty="0"/>
              <a:t> – </a:t>
            </a:r>
            <a:r>
              <a:rPr lang="el-GR" sz="2400" dirty="0" err="1"/>
              <a:t>Βουργουνδοί</a:t>
            </a:r>
            <a:r>
              <a:rPr lang="el-GR" sz="2400" dirty="0"/>
              <a:t>, Βησιγότθοι, Φράγκοι)</a:t>
            </a:r>
          </a:p>
          <a:p>
            <a:r>
              <a:rPr lang="el-GR" sz="2400" dirty="0"/>
              <a:t>452: ο Αττίλας στρέφεται κατά της Ρώμης/ ο πάπας Λέων Γ` τον αποτρέπει από τη λεηλασία/ 453: θάνατος Αττίλα, διάλυση του βασιλείου του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312429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1212</Words>
  <Application>Microsoft Office PowerPoint</Application>
  <PresentationFormat>Ευρεία οθόνη</PresentationFormat>
  <Paragraphs>101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Θέμα του Office</vt:lpstr>
      <vt:lpstr>Τί είναι οι «βάρβαροι»</vt:lpstr>
      <vt:lpstr>Πού εγκαθίστανται</vt:lpstr>
      <vt:lpstr>Κοινωνική και πολιτική οργάνωση των βαρβάρων</vt:lpstr>
      <vt:lpstr>Κοινωνική και πολιτική οργάνωση (2)</vt:lpstr>
      <vt:lpstr>Κοινωνική και πολιτική οργάνωση (3)</vt:lpstr>
      <vt:lpstr>Πώς ζουν</vt:lpstr>
      <vt:lpstr>Βάρβαροι και Ρώμη</vt:lpstr>
      <vt:lpstr>Η κατάκτηση</vt:lpstr>
      <vt:lpstr>Η κατάκτηση (2)</vt:lpstr>
      <vt:lpstr>Η κατάκτηση (3)</vt:lpstr>
      <vt:lpstr>Πολιτική οργάνωση των βαρβαρικών βασιλείων </vt:lpstr>
      <vt:lpstr>Πολιτική οργάνωση (2)</vt:lpstr>
      <vt:lpstr>Πολιτική οργάνωση (2)</vt:lpstr>
      <vt:lpstr>Γότθοι</vt:lpstr>
      <vt:lpstr>Φράγκοι</vt:lpstr>
      <vt:lpstr>Γότθοι και Βυζάντιο</vt:lpstr>
      <vt:lpstr>Παρακμή των βαρβαρικών βασιλείων</vt:lpstr>
      <vt:lpstr>Παρακμή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85</cp:revision>
  <dcterms:created xsi:type="dcterms:W3CDTF">2023-10-07T11:06:12Z</dcterms:created>
  <dcterms:modified xsi:type="dcterms:W3CDTF">2023-10-19T12:08:25Z</dcterms:modified>
</cp:coreProperties>
</file>