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9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72" y="1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C02727-3F79-86EC-CC84-715A328D3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200" b="1"/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345C90F-D488-F61C-8F44-978DB64855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AC4E60D-F0B9-F9CB-074E-CCA44E6D6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B733-DC22-41DD-82C7-639A2BB76459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E88E6FE-6CCC-D6A3-91EA-43EB3DBF8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CD02FF9-8D7A-D286-BB96-B137F4B4E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AFCB-3304-4C71-A10D-EA13A1FD4F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3773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D597F0-0EB4-051D-3676-6400CAD8F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BF0CADD-CCAB-C09B-11D5-D630C75829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C6EF1EE-A9D3-E4B1-8048-9DDA797DF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B733-DC22-41DD-82C7-639A2BB76459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7F38B2-5436-D710-4D57-DF41E27CB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7807596-9ACD-256A-AF5B-17BA96253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AFCB-3304-4C71-A10D-EA13A1FD4F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1834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10EB55F-7B49-48D1-8C21-9D5720D60D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CCD9E1E-93A0-1550-9504-212F329925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3A0F1F9-6C28-5D79-C2D7-D73F8A20E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B733-DC22-41DD-82C7-639A2BB76459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DCDB04A-A8E6-3084-68D6-25B9BBEA2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5076F4E-F685-539B-5F34-2BA6B885B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AFCB-3304-4C71-A10D-EA13A1FD4F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2660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1E2DA7-9873-3DF8-B070-0636FD2AB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200" b="1"/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0EBE019-6D36-7454-B977-9D1EB28E1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CD1FE3D-87FC-A0BA-A79B-953611EA6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B733-DC22-41DD-82C7-639A2BB76459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6AA0534-4649-8352-871E-4B3246AAE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B3EDAD8-1D25-56A8-81A4-4C1F0D68B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AFCB-3304-4C71-A10D-EA13A1FD4F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370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041EBF8-BAD7-A3A5-9872-88E578249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B716890-D0E1-3053-B1BE-54DFA8018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22D1975-1FA0-DAE8-BC96-CCCC6BE74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B733-DC22-41DD-82C7-639A2BB76459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A397438-661B-90CA-FB84-AEF45D0F7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C55CCC1-BFDA-10F5-AEA6-0D9AF38C8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AFCB-3304-4C71-A10D-EA13A1FD4F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0840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249D5A-6589-14D5-A1B2-E76581861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2195B0-6746-1C83-7CBA-4F6080051E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CA4BFAB-76B3-7119-2FF0-53201BCED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C530E9B-5647-AE9C-093F-D31A361B1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B733-DC22-41DD-82C7-639A2BB76459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501CE08-D34C-CEAC-F13B-87CCF7A24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AA508E6-B10D-7BA4-DE13-5297D1158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AFCB-3304-4C71-A10D-EA13A1FD4F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0268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50ABA7-561B-76E2-EB53-0622F8B65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5940222-006D-86F9-B777-EC2751BA7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C7B3155-088F-C006-8688-D700F04286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B80AE88-5DD3-8F3F-BE5D-CF50EC084C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A10DA7B-7665-8A28-DFD9-F2E911A978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8A43582-A135-E0F9-5163-3A7812986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B733-DC22-41DD-82C7-639A2BB76459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D2DF4AE2-2951-AE37-B312-6815A0BCB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D71CAEAB-CBD0-4E50-816F-8666F943D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AFCB-3304-4C71-A10D-EA13A1FD4F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768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0E747E-C58E-F4F3-FBAB-39E9A3415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5082EDAF-98E3-FA5F-6085-C567F06EB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B733-DC22-41DD-82C7-639A2BB76459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90EF956-0851-D2FF-E6AD-AE2B554C8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4ADFF47-8D00-03A7-CDDA-9123C2F8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AFCB-3304-4C71-A10D-EA13A1FD4F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8408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26957B76-30D9-E95D-C4D4-642006C78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B733-DC22-41DD-82C7-639A2BB76459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CA12EAB-3B7A-85D8-00E3-C4982884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125E323-F433-EB40-E276-5AFAE21A2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AFCB-3304-4C71-A10D-EA13A1FD4F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6206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2A027B1-CD10-B560-5613-A6DE0A0A2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6371E00-EB0B-F102-5303-74C2BFD17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6D4F628-80C7-B83A-3795-D73D560E5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B26A118-8A95-50E2-79E9-CEE004225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B733-DC22-41DD-82C7-639A2BB76459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6140AE3-58C7-A812-3EA4-E864584A5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1FCBBD7-90A6-6FFF-B5DE-7D1EE8B74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AFCB-3304-4C71-A10D-EA13A1FD4F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7406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24958C-B76D-5DD7-A2FD-CD5D4D918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2AA2DFED-9BEC-3785-DD04-A751433AE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0E17810-5D6D-E821-841E-1B78E451F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56DF803-A703-9F9B-3575-9FF4F4244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B733-DC22-41DD-82C7-639A2BB76459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5FD2A44-0782-53BF-FBE1-4DCBEC635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B8E7593-A8DE-5BD3-0E14-A1D09296A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BAFCB-3304-4C71-A10D-EA13A1FD4F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4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3382B15-F189-F688-9931-029B1E1CE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F837830-63A3-2265-F124-F64827B46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89D1D2C-9343-8164-4B3B-66C31B936F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B733-DC22-41DD-82C7-639A2BB76459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4EDD613-F9B1-5AB0-03DB-02C7084BF6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8E61200-9F0B-2BDD-1ADD-7158BD06D2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BAFCB-3304-4C71-A10D-EA13A1FD4F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89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60E75D1-405C-DD00-CC18-D3E47F08E8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Θεματικός τουρισμός – τουρισμός υγείας</a:t>
            </a:r>
            <a:br>
              <a:rPr lang="el-GR" dirty="0"/>
            </a:br>
            <a:br>
              <a:rPr lang="el-GR" dirty="0"/>
            </a:br>
            <a:r>
              <a:rPr lang="el-GR" dirty="0"/>
              <a:t>Εθνικές πρωτοβουλίες – προγράμματα Β.</a:t>
            </a:r>
            <a:br>
              <a:rPr lang="el-GR" dirty="0"/>
            </a:br>
            <a:br>
              <a:rPr lang="el-GR" dirty="0"/>
            </a:br>
            <a:r>
              <a:rPr lang="el-GR" dirty="0"/>
              <a:t>διάλεξη 05-05-25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BADE365-273B-B764-5469-2C05C55B7E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Διδάσκων Ευθύμιος Παππάς.</a:t>
            </a:r>
          </a:p>
        </p:txBody>
      </p:sp>
    </p:spTree>
    <p:extLst>
      <p:ext uri="{BB962C8B-B14F-4D97-AF65-F5344CB8AC3E}">
        <p14:creationId xmlns:p14="http://schemas.microsoft.com/office/powerpoint/2010/main" val="264116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B03D95-193B-47E4-727F-492783280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10</a:t>
            </a:r>
            <a:br>
              <a:rPr lang="el-GR" dirty="0"/>
            </a:br>
            <a:r>
              <a:rPr lang="el-GR" dirty="0"/>
              <a:t>1.2.3.3. Παραδείγματα προγραμμάτων τουρισμού τρίτης ηλικίας</a:t>
            </a:r>
            <a:br>
              <a:rPr lang="el-GR" dirty="0"/>
            </a:br>
            <a:r>
              <a:rPr lang="el-GR" dirty="0"/>
              <a:t>στον υπόλοιπο κόσμο</a:t>
            </a:r>
            <a:br>
              <a:rPr lang="el-GR" dirty="0"/>
            </a:br>
            <a:r>
              <a:rPr lang="el-GR" dirty="0"/>
              <a:t>ΒΡΑΖΙΛΙΑ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6B29231-5E43-E308-40BB-4728F386D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Εθνικά Προγράμματα τουρισμού τρίτης ηλικίας </a:t>
            </a:r>
            <a:r>
              <a:rPr lang="el-GR" dirty="0"/>
              <a:t>στη Νότια Αμερική</a:t>
            </a:r>
          </a:p>
          <a:p>
            <a:r>
              <a:rPr lang="el-GR" dirty="0"/>
              <a:t> «Ταξιδέψτε περισσότερο στην καλύτερη ηλικία σας» (Βραζιλία). </a:t>
            </a:r>
          </a:p>
          <a:p>
            <a:r>
              <a:rPr lang="el-GR" b="1" dirty="0"/>
              <a:t>Το πρόγραμμα ξεκίνησε το 2007 </a:t>
            </a:r>
            <a:r>
              <a:rPr lang="el-GR" dirty="0"/>
              <a:t>με στόχο να προωθήσει την</a:t>
            </a:r>
          </a:p>
          <a:p>
            <a:r>
              <a:rPr lang="el-GR" dirty="0"/>
              <a:t> κοινωνική ένταξη των ηλικιωμένων (60+) και των συνταξιούχων.</a:t>
            </a:r>
          </a:p>
          <a:p>
            <a:endParaRPr lang="el-GR" dirty="0"/>
          </a:p>
          <a:p>
            <a:r>
              <a:rPr lang="el-GR" dirty="0"/>
              <a:t> </a:t>
            </a:r>
            <a:r>
              <a:rPr lang="el-GR" b="1" dirty="0"/>
              <a:t>Κύριος στόχος ήταν </a:t>
            </a:r>
            <a:r>
              <a:rPr lang="el-GR" dirty="0"/>
              <a:t>να ταξιδέψουν οι συνταξιούχοι κατά τη χαμηλή</a:t>
            </a:r>
          </a:p>
          <a:p>
            <a:r>
              <a:rPr lang="el-GR" dirty="0"/>
              <a:t> τουριστική περίοδο ανανεώνοντας τις ταξιδιωτικές τους συνήθειες</a:t>
            </a:r>
          </a:p>
          <a:p>
            <a:r>
              <a:rPr lang="el-GR" dirty="0"/>
              <a:t> και ενισχύοντας την κοινωνική ένταξή τους.124</a:t>
            </a:r>
          </a:p>
        </p:txBody>
      </p:sp>
    </p:spTree>
    <p:extLst>
      <p:ext uri="{BB962C8B-B14F-4D97-AF65-F5344CB8AC3E}">
        <p14:creationId xmlns:p14="http://schemas.microsoft.com/office/powerpoint/2010/main" val="1955881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167E21-4C13-B81B-8633-1188EC5B6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3447"/>
          </a:xfrm>
        </p:spPr>
        <p:txBody>
          <a:bodyPr>
            <a:normAutofit fontScale="90000"/>
          </a:bodyPr>
          <a:lstStyle/>
          <a:p>
            <a:r>
              <a:rPr lang="el-GR" dirty="0"/>
              <a:t>11</a:t>
            </a:r>
            <a:br>
              <a:rPr lang="el-GR" dirty="0"/>
            </a:br>
            <a:r>
              <a:rPr lang="el-GR" dirty="0"/>
              <a:t>1η φάση &amp; 2η φάση 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45DCDFE-0A38-23C9-A1A6-7B4D3B893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23" y="1134320"/>
            <a:ext cx="11956648" cy="5723680"/>
          </a:xfrm>
        </p:spPr>
        <p:txBody>
          <a:bodyPr>
            <a:normAutofit/>
          </a:bodyPr>
          <a:lstStyle/>
          <a:p>
            <a:r>
              <a:rPr lang="el-GR" b="1" dirty="0"/>
              <a:t>Κατά την 1η φάση του προγράμματος </a:t>
            </a:r>
            <a:r>
              <a:rPr lang="el-GR" dirty="0"/>
              <a:t>(2007-2010) η υπηρεσία ήταν</a:t>
            </a:r>
          </a:p>
          <a:p>
            <a:r>
              <a:rPr lang="el-GR" dirty="0"/>
              <a:t> οργανωμένη σε πακέτα, που πωλούνταν μόνο μέσω πρακτορείων ταξιδιών.</a:t>
            </a:r>
          </a:p>
          <a:p>
            <a:r>
              <a:rPr lang="el-GR" dirty="0"/>
              <a:t> </a:t>
            </a:r>
            <a:r>
              <a:rPr lang="el-GR" b="1" dirty="0"/>
              <a:t>Αφορούσε ομάδες </a:t>
            </a:r>
            <a:r>
              <a:rPr lang="el-GR" dirty="0"/>
              <a:t>που ταξίδεψαν σε συγκεκριμένους προορισμούς και</a:t>
            </a:r>
          </a:p>
          <a:p>
            <a:r>
              <a:rPr lang="el-GR" dirty="0"/>
              <a:t> πωλήθηκαν 599.000 πακέτα.</a:t>
            </a:r>
          </a:p>
          <a:p>
            <a:r>
              <a:rPr lang="el-GR" b="1" dirty="0"/>
              <a:t>Στη 2η φάση του προγράμματος </a:t>
            </a:r>
            <a:r>
              <a:rPr lang="el-GR" dirty="0"/>
              <a:t>(2013-2014) δημιουργήθηκε ιστοσελίδα</a:t>
            </a:r>
          </a:p>
          <a:p>
            <a:r>
              <a:rPr lang="el-GR" dirty="0"/>
              <a:t> (www.viajamais.gov.br) με δυνατότητα αναζήτησης πακέτων.</a:t>
            </a:r>
          </a:p>
          <a:p>
            <a:r>
              <a:rPr lang="el-GR" dirty="0"/>
              <a:t> </a:t>
            </a:r>
            <a:r>
              <a:rPr lang="el-GR" b="1" dirty="0"/>
              <a:t>Δόθηκαν περισσότερες εκπτώσεις </a:t>
            </a:r>
            <a:r>
              <a:rPr lang="el-GR" dirty="0"/>
              <a:t>(τουλάχιστον 20% και για άτομα-συνοδούς)</a:t>
            </a:r>
          </a:p>
          <a:p>
            <a:r>
              <a:rPr lang="el-GR" dirty="0"/>
              <a:t> και περισσότερα γενικά οφέλη με εύκολη πρόσβαση στις υπηρεσίες και στη</a:t>
            </a:r>
          </a:p>
          <a:p>
            <a:r>
              <a:rPr lang="el-GR" dirty="0"/>
              <a:t> διοργάνωση, όπως δωρεάν είσοδος σε εκδηλώσεις, επιπλέον περιηγήσεις,</a:t>
            </a:r>
          </a:p>
          <a:p>
            <a:r>
              <a:rPr lang="el-GR" dirty="0"/>
              <a:t> δυνατότητα </a:t>
            </a:r>
            <a:r>
              <a:rPr lang="el-GR" dirty="0" err="1"/>
              <a:t>all-inclusive</a:t>
            </a:r>
            <a:r>
              <a:rPr lang="el-GR" dirty="0"/>
              <a:t> </a:t>
            </a:r>
            <a:r>
              <a:rPr lang="el-GR" dirty="0" err="1"/>
              <a:t>επολογών</a:t>
            </a:r>
            <a:r>
              <a:rPr lang="el-GR" dirty="0"/>
              <a:t> και αναβάθμιση της κατηγορίας δωματίων.</a:t>
            </a:r>
          </a:p>
        </p:txBody>
      </p:sp>
    </p:spTree>
    <p:extLst>
      <p:ext uri="{BB962C8B-B14F-4D97-AF65-F5344CB8AC3E}">
        <p14:creationId xmlns:p14="http://schemas.microsoft.com/office/powerpoint/2010/main" val="4009650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7E367E-825D-288B-C1C6-9D278D854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12</a:t>
            </a:r>
            <a:br>
              <a:rPr lang="el-GR" dirty="0"/>
            </a:b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ηλεκτρονικός κατάλογος τουριστικών παρόχων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B16C19-8621-1BDA-B013-CFF558257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Οι συμμετέχουσες εταιρείες </a:t>
            </a:r>
            <a:r>
              <a:rPr lang="el-GR" dirty="0"/>
              <a:t>εγγράφονται υπό συγκεκριμένες</a:t>
            </a:r>
          </a:p>
          <a:p>
            <a:r>
              <a:rPr lang="el-GR" dirty="0"/>
              <a:t> προϋποθέσεις και οφείλουν να συνάψουν συμφωνία συνεργασίας</a:t>
            </a:r>
          </a:p>
          <a:p>
            <a:r>
              <a:rPr lang="el-GR" dirty="0"/>
              <a:t> με το υπουργείο Τουρισμού. </a:t>
            </a:r>
          </a:p>
          <a:p>
            <a:r>
              <a:rPr lang="el-GR" b="1" dirty="0"/>
              <a:t>Μέσα από αυτή τη διαδικασία </a:t>
            </a:r>
            <a:r>
              <a:rPr lang="el-GR" dirty="0"/>
              <a:t>δημιουργήθηκε έναν ηλεκτρονικός</a:t>
            </a:r>
          </a:p>
          <a:p>
            <a:r>
              <a:rPr lang="el-GR" dirty="0"/>
              <a:t> κατάλογος τουριστικών παρόχων στην ιστοσελίδα του υπουργείου</a:t>
            </a:r>
          </a:p>
          <a:p>
            <a:r>
              <a:rPr lang="el-GR" dirty="0"/>
              <a:t> Τουρισμού.</a:t>
            </a:r>
          </a:p>
        </p:txBody>
      </p:sp>
    </p:spTree>
    <p:extLst>
      <p:ext uri="{BB962C8B-B14F-4D97-AF65-F5344CB8AC3E}">
        <p14:creationId xmlns:p14="http://schemas.microsoft.com/office/powerpoint/2010/main" val="2330842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932177D-20F9-95A9-1CA5-2D584CA34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13</a:t>
            </a:r>
            <a:br>
              <a:rPr lang="el-GR" dirty="0"/>
            </a:br>
            <a:r>
              <a:rPr lang="el-GR" dirty="0"/>
              <a:t>Μετά την ολοκλήρωση της 2ης φάσης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F7A27B-62EA-FBDF-E023-E67B388A7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21678" cy="4351338"/>
          </a:xfrm>
        </p:spPr>
        <p:txBody>
          <a:bodyPr>
            <a:normAutofit/>
          </a:bodyPr>
          <a:lstStyle/>
          <a:p>
            <a:r>
              <a:rPr lang="el-GR" b="1" dirty="0"/>
              <a:t>Μετά την ολοκλήρωση της 2ης φάσης</a:t>
            </a:r>
            <a:r>
              <a:rPr lang="el-GR" dirty="0"/>
              <a:t>, περισσότεροι από 400.000</a:t>
            </a:r>
          </a:p>
          <a:p>
            <a:r>
              <a:rPr lang="el-GR" dirty="0"/>
              <a:t> άνθρωποι απέκτησαν πρόσβαση στον </a:t>
            </a:r>
            <a:r>
              <a:rPr lang="el-GR" dirty="0" err="1"/>
              <a:t>ιστότοπο</a:t>
            </a:r>
            <a:r>
              <a:rPr lang="el-GR" dirty="0"/>
              <a:t>. </a:t>
            </a:r>
          </a:p>
          <a:p>
            <a:r>
              <a:rPr lang="el-GR" b="1" dirty="0"/>
              <a:t>Από 9 εταιρείες που ήταν ο αριθμός </a:t>
            </a:r>
            <a:r>
              <a:rPr lang="el-GR" dirty="0"/>
              <a:t>των εγγεγραμμένων εταιρειών</a:t>
            </a:r>
          </a:p>
          <a:p>
            <a:r>
              <a:rPr lang="el-GR" dirty="0"/>
              <a:t> στην αρχική φάση, περισσότερες από 107 εταιρείες περιλαμβάνονται</a:t>
            </a:r>
          </a:p>
          <a:p>
            <a:r>
              <a:rPr lang="el-GR" dirty="0"/>
              <a:t> στον κατάλογο στη 2η φάση προσφέροντας ειδικά πακέτα για</a:t>
            </a:r>
          </a:p>
          <a:p>
            <a:r>
              <a:rPr lang="el-GR" dirty="0"/>
              <a:t> περισσότερους από 86 διαφορετικούς προορισμούς.</a:t>
            </a:r>
          </a:p>
          <a:p>
            <a:r>
              <a:rPr lang="el-GR" dirty="0"/>
              <a:t> </a:t>
            </a:r>
            <a:r>
              <a:rPr lang="el-GR" b="1" dirty="0"/>
              <a:t>Στις δυσκολίες του προγράμματος </a:t>
            </a:r>
            <a:r>
              <a:rPr lang="el-GR" dirty="0"/>
              <a:t>περιλαμβάνονται ο προσδιορισμός</a:t>
            </a:r>
          </a:p>
          <a:p>
            <a:r>
              <a:rPr lang="el-GR" dirty="0"/>
              <a:t> του ποσού των πωλήσεων και η χρηματοδότηση του έργου.</a:t>
            </a:r>
          </a:p>
        </p:txBody>
      </p:sp>
    </p:spTree>
    <p:extLst>
      <p:ext uri="{BB962C8B-B14F-4D97-AF65-F5344CB8AC3E}">
        <p14:creationId xmlns:p14="http://schemas.microsoft.com/office/powerpoint/2010/main" val="41335463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9ACCD0-1392-505A-74DD-069A1B18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14</a:t>
            </a:r>
            <a:br>
              <a:rPr lang="el-GR" dirty="0"/>
            </a:br>
            <a:r>
              <a:rPr lang="el-GR" dirty="0"/>
              <a:t>ο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επανασχεδιασμός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7277726-DC3E-AD9D-0C4C-CF2AE848F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Έχοντας μελετήσει τα αποτελέσματα </a:t>
            </a:r>
            <a:r>
              <a:rPr lang="el-GR" dirty="0"/>
              <a:t>των δυο προηγούμενων</a:t>
            </a:r>
          </a:p>
          <a:p>
            <a:r>
              <a:rPr lang="el-GR" dirty="0"/>
              <a:t> φάσεων το πρόγραμμα τέθηκε σε επανασχεδιασμό προκειμένου να</a:t>
            </a:r>
          </a:p>
          <a:p>
            <a:r>
              <a:rPr lang="el-GR" dirty="0"/>
              <a:t> εστιάσει σε επόμενη φάση και στις μικρές επιχειρήσεις με</a:t>
            </a:r>
          </a:p>
          <a:p>
            <a:r>
              <a:rPr lang="el-GR" dirty="0"/>
              <a:t> περισσότερο ολοκληρωμένες λύσεις, καθώς επίσης να</a:t>
            </a:r>
          </a:p>
          <a:p>
            <a:r>
              <a:rPr lang="el-GR" dirty="0"/>
              <a:t> αντιμετωπιστούν τα προβλήματα χρηματοδότησης.</a:t>
            </a:r>
          </a:p>
        </p:txBody>
      </p:sp>
    </p:spTree>
    <p:extLst>
      <p:ext uri="{BB962C8B-B14F-4D97-AF65-F5344CB8AC3E}">
        <p14:creationId xmlns:p14="http://schemas.microsoft.com/office/powerpoint/2010/main" val="2420454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1312D86-755B-A601-835B-D5BADC09B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15</a:t>
            </a:r>
            <a:br>
              <a:rPr lang="el-GR" dirty="0"/>
            </a:br>
            <a:r>
              <a:rPr lang="en-US" dirty="0" err="1"/>
              <a:t>BRAZTOA:Association</a:t>
            </a:r>
            <a:r>
              <a:rPr lang="en-US" dirty="0"/>
              <a:t> of Tour Operators.</a:t>
            </a:r>
            <a:b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E29CA1D-85A1-E14C-FBF6-9F2CA07DD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899266"/>
          </a:xfrm>
        </p:spPr>
        <p:txBody>
          <a:bodyPr>
            <a:normAutofit lnSpcReduction="10000"/>
          </a:bodyPr>
          <a:lstStyle/>
          <a:p>
            <a:r>
              <a:rPr lang="el-GR" b="1" dirty="0"/>
              <a:t>Η </a:t>
            </a:r>
            <a:r>
              <a:rPr lang="el-GR" b="1" dirty="0" err="1"/>
              <a:t>Braztoa</a:t>
            </a:r>
            <a:r>
              <a:rPr lang="el-GR" b="1" dirty="0"/>
              <a:t> έχει 90 εταιρείες-μέλη </a:t>
            </a:r>
            <a:r>
              <a:rPr lang="el-GR" dirty="0"/>
              <a:t>οι οποίες διαχειρίζονται περίπου 5,9</a:t>
            </a:r>
          </a:p>
          <a:p>
            <a:r>
              <a:rPr lang="el-GR" dirty="0"/>
              <a:t> εκατομμύρια τουριστών το έτος, με 4 εκατομμύρια ταξίδια εντός της Βραζιλίας. </a:t>
            </a:r>
          </a:p>
          <a:p>
            <a:r>
              <a:rPr lang="el-GR" b="1" dirty="0"/>
              <a:t>Αναφορικά με τα </a:t>
            </a:r>
            <a:r>
              <a:rPr lang="el-GR" b="1" dirty="0" err="1"/>
              <a:t>Senior</a:t>
            </a:r>
            <a:r>
              <a:rPr lang="el-GR" b="1" dirty="0"/>
              <a:t> τουριστικά πακέτα</a:t>
            </a:r>
            <a:r>
              <a:rPr lang="el-GR" dirty="0"/>
              <a:t>, το 20% προτιμούν τις ΗΠΑ, ενώ τα</a:t>
            </a:r>
          </a:p>
          <a:p>
            <a:r>
              <a:rPr lang="el-GR" dirty="0"/>
              <a:t> τελευταία χρόνια υπάρχει αυξανόμενο ενδιαφέρον για την Ευρώπη, ειδικά για τις χώρες που δεν απαιτείται </a:t>
            </a:r>
            <a:r>
              <a:rPr lang="el-GR" dirty="0" err="1"/>
              <a:t>visa</a:t>
            </a:r>
            <a:r>
              <a:rPr lang="el-GR" dirty="0"/>
              <a:t>. </a:t>
            </a:r>
          </a:p>
          <a:p>
            <a:r>
              <a:rPr lang="el-GR" b="1" dirty="0"/>
              <a:t>Οι περισσότεροι ταξιδιώτες </a:t>
            </a:r>
            <a:r>
              <a:rPr lang="el-GR" dirty="0"/>
              <a:t>είναι μεμονωμένοι και το 19% ταξιδεύει σε γκρουπ,</a:t>
            </a:r>
          </a:p>
          <a:p>
            <a:r>
              <a:rPr lang="el-GR" dirty="0"/>
              <a:t> που ως επί τω πλείστον αφορούν σε τουρίστες τρίτης ηλικίας. </a:t>
            </a:r>
          </a:p>
          <a:p>
            <a:r>
              <a:rPr lang="el-GR" b="1" dirty="0"/>
              <a:t>Ο πληθυσμός των 23,5 εκατομμυρίων ηλικιωμένων </a:t>
            </a:r>
            <a:r>
              <a:rPr lang="el-GR" dirty="0"/>
              <a:t>στη Βραζιλία είναι</a:t>
            </a:r>
          </a:p>
          <a:p>
            <a:r>
              <a:rPr lang="el-GR" dirty="0"/>
              <a:t> εξαιρετικά μεγάλος γι’ αυτό και η ένωση που εκπροσωπεί τους ταξιδιωτικούς</a:t>
            </a:r>
          </a:p>
          <a:p>
            <a:r>
              <a:rPr lang="el-GR" dirty="0"/>
              <a:t> πράκτορες επιθυμεί να έχει περισσότερες επιλογές γι’ αυτούς.125</a:t>
            </a:r>
          </a:p>
        </p:txBody>
      </p:sp>
    </p:spTree>
    <p:extLst>
      <p:ext uri="{BB962C8B-B14F-4D97-AF65-F5344CB8AC3E}">
        <p14:creationId xmlns:p14="http://schemas.microsoft.com/office/powerpoint/2010/main" val="14924999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F32606-D01A-97B2-710A-252DEF8C1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16</a:t>
            </a:r>
            <a:br>
              <a:rPr lang="el-GR" dirty="0"/>
            </a:br>
            <a:r>
              <a:rPr lang="el-GR" dirty="0"/>
              <a:t>ΙΝΔΟΝΗΣΙΑ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522A94-0DA8-42F3-4231-C0B184234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22416"/>
          </a:xfrm>
        </p:spPr>
        <p:txBody>
          <a:bodyPr/>
          <a:lstStyle/>
          <a:p>
            <a:r>
              <a:rPr lang="el-GR" b="1" dirty="0"/>
              <a:t>Οι περισσότερες εταιρείες</a:t>
            </a:r>
            <a:r>
              <a:rPr lang="el-GR" dirty="0"/>
              <a:t>, στο πλαίσιο του εθνικού προγράμματος</a:t>
            </a:r>
          </a:p>
          <a:p>
            <a:r>
              <a:rPr lang="el-GR" dirty="0"/>
              <a:t> τουρισμού της Ινδονησίας, εστιάζουν πλέον στις δυνατότητες της</a:t>
            </a:r>
          </a:p>
          <a:p>
            <a:r>
              <a:rPr lang="el-GR" dirty="0"/>
              <a:t> ειδικής αγοράς του τουρισμού τρίτης ηλικίας. </a:t>
            </a:r>
          </a:p>
          <a:p>
            <a:r>
              <a:rPr lang="el-GR" b="1" dirty="0"/>
              <a:t>Προκειμένου να μελετήσει </a:t>
            </a:r>
            <a:r>
              <a:rPr lang="el-GR" dirty="0"/>
              <a:t>τις τάσεις της αγοράς και τις ανάγκες που</a:t>
            </a:r>
          </a:p>
          <a:p>
            <a:r>
              <a:rPr lang="el-GR" dirty="0"/>
              <a:t> ενδέχεται να προκύψουν από τον ολοένα και αυξανόμενο αριθμό</a:t>
            </a:r>
          </a:p>
          <a:p>
            <a:r>
              <a:rPr lang="el-GR" dirty="0"/>
              <a:t> των ηλικιωμένων τουριστών που ταξιδεύουν στην Ινδονησία, η</a:t>
            </a:r>
          </a:p>
          <a:p>
            <a:r>
              <a:rPr lang="el-GR" dirty="0"/>
              <a:t> κυβέρνηση της χώρας καθιέρωσε πολιτική για τον τουρισμό τρίτης</a:t>
            </a:r>
          </a:p>
          <a:p>
            <a:r>
              <a:rPr lang="el-GR" dirty="0"/>
              <a:t> ηλικίας, η οποία μεταξύ άλλων διευκολύνει την </a:t>
            </a:r>
            <a:r>
              <a:rPr lang="el-GR" dirty="0" err="1"/>
              <a:t>παρατεινόμενη</a:t>
            </a:r>
            <a:endParaRPr lang="el-GR" dirty="0"/>
          </a:p>
          <a:p>
            <a:r>
              <a:rPr lang="el-GR" dirty="0"/>
              <a:t> διαμονή.</a:t>
            </a:r>
          </a:p>
        </p:txBody>
      </p:sp>
    </p:spTree>
    <p:extLst>
      <p:ext uri="{BB962C8B-B14F-4D97-AF65-F5344CB8AC3E}">
        <p14:creationId xmlns:p14="http://schemas.microsoft.com/office/powerpoint/2010/main" val="3897952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E1BA20-A0E3-1DA9-FE9E-0040172BE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17</a:t>
            </a:r>
            <a:br>
              <a:rPr lang="el-GR" dirty="0"/>
            </a:br>
            <a:r>
              <a:rPr lang="el-GR" dirty="0"/>
              <a:t>η συγκεκριμένη πολιτική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8E26193-4457-4343-C17A-BEF6D4220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Η πολιτική αυτή τέθηκε σε εφαρμογή </a:t>
            </a:r>
            <a:r>
              <a:rPr lang="el-GR" dirty="0"/>
              <a:t>το 1998 και αναφέρεται σε</a:t>
            </a:r>
          </a:p>
          <a:p>
            <a:r>
              <a:rPr lang="el-GR" dirty="0"/>
              <a:t> ηλικιωμένους ξένους τουρίστες, οι οποίοι μπορούν να υποβάλουν</a:t>
            </a:r>
          </a:p>
          <a:p>
            <a:r>
              <a:rPr lang="el-GR" dirty="0"/>
              <a:t> αίτηση για άδεια παραμονής για ένα έτος, δύναται όμως να</a:t>
            </a:r>
          </a:p>
          <a:p>
            <a:r>
              <a:rPr lang="el-GR" dirty="0"/>
              <a:t> επεκταθεί έως και πέντε φορές, με </a:t>
            </a:r>
            <a:r>
              <a:rPr lang="el-GR" dirty="0" err="1"/>
              <a:t>έκαστη</a:t>
            </a:r>
            <a:r>
              <a:rPr lang="el-GR" dirty="0"/>
              <a:t> περίοδο ανανέωσης ενός</a:t>
            </a:r>
          </a:p>
          <a:p>
            <a:r>
              <a:rPr lang="el-GR" dirty="0"/>
              <a:t> έτους (Newsletter </a:t>
            </a:r>
            <a:r>
              <a:rPr lang="el-GR" dirty="0" err="1"/>
              <a:t>Τourism</a:t>
            </a:r>
            <a:r>
              <a:rPr lang="el-GR" dirty="0"/>
              <a:t> Marketing Information, 2010: 12</a:t>
            </a:r>
            <a:r>
              <a:rPr lang="el-GR" baseline="30000" dirty="0"/>
              <a:t>η</a:t>
            </a:r>
            <a:endParaRPr lang="el-GR" dirty="0"/>
          </a:p>
          <a:p>
            <a:r>
              <a:rPr lang="el-GR" dirty="0"/>
              <a:t> έκδοση).126</a:t>
            </a:r>
          </a:p>
        </p:txBody>
      </p:sp>
    </p:spTree>
    <p:extLst>
      <p:ext uri="{BB962C8B-B14F-4D97-AF65-F5344CB8AC3E}">
        <p14:creationId xmlns:p14="http://schemas.microsoft.com/office/powerpoint/2010/main" val="24885640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C2A38D-3006-6D93-954E-BFA3C169D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18</a:t>
            </a:r>
            <a:br>
              <a:rPr lang="el-GR" dirty="0"/>
            </a:br>
            <a:r>
              <a:rPr lang="el-GR" dirty="0"/>
              <a:t>1.2.3.4. Παραδείγματα συνεταιρισμών-</a:t>
            </a:r>
            <a:r>
              <a:rPr lang="el-GR" dirty="0" err="1"/>
              <a:t>clusters</a:t>
            </a:r>
            <a:r>
              <a:rPr lang="el-GR" dirty="0"/>
              <a:t> στον τομέα του τουρισμού τρίτης ηλικίας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38BC2E7-EC20-D2DD-9E0A-5590F731B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err="1"/>
              <a:t>Elderhostel</a:t>
            </a:r>
            <a:r>
              <a:rPr lang="el-GR" b="1" dirty="0"/>
              <a:t> (πολυεθνική): </a:t>
            </a:r>
            <a:r>
              <a:rPr lang="el-GR" dirty="0"/>
              <a:t>Μη κερδοσκοπικός οργανισμός που</a:t>
            </a:r>
          </a:p>
          <a:p>
            <a:r>
              <a:rPr lang="el-GR" dirty="0"/>
              <a:t> παρέχει εκπαιδευτικά ταξίδια για ενήλικες 55 ετών και άνω.</a:t>
            </a:r>
          </a:p>
          <a:p>
            <a:r>
              <a:rPr lang="el-GR" dirty="0"/>
              <a:t> </a:t>
            </a:r>
            <a:r>
              <a:rPr lang="el-GR" b="1" dirty="0"/>
              <a:t>Προσφέρει κάθε χρόνο σχεδόν </a:t>
            </a:r>
            <a:r>
              <a:rPr lang="el-GR" dirty="0"/>
              <a:t>10.000 προγράμματα </a:t>
            </a:r>
            <a:r>
              <a:rPr lang="el-GR" dirty="0" err="1"/>
              <a:t>all-inclusive</a:t>
            </a:r>
            <a:r>
              <a:rPr lang="el-GR" dirty="0"/>
              <a:t> σε</a:t>
            </a:r>
          </a:p>
          <a:p>
            <a:r>
              <a:rPr lang="el-GR" dirty="0"/>
              <a:t> 100 διαφορετικές χώρες. </a:t>
            </a:r>
          </a:p>
          <a:p>
            <a:r>
              <a:rPr lang="el-GR" b="1" dirty="0"/>
              <a:t>Ορισμένα από αυτά περιλαμβάνουν </a:t>
            </a:r>
            <a:r>
              <a:rPr lang="el-GR" dirty="0"/>
              <a:t>προγράμματα σπουδών ξένων</a:t>
            </a:r>
          </a:p>
          <a:p>
            <a:r>
              <a:rPr lang="el-GR" dirty="0"/>
              <a:t> γλωσσών (π.χ. στην Κεντρική Αμερική), </a:t>
            </a:r>
            <a:r>
              <a:rPr lang="el-GR" dirty="0" err="1"/>
              <a:t>rafting</a:t>
            </a:r>
            <a:r>
              <a:rPr lang="el-GR" dirty="0"/>
              <a:t> και άλλες αθλητικές</a:t>
            </a:r>
          </a:p>
          <a:p>
            <a:r>
              <a:rPr lang="el-GR" dirty="0"/>
              <a:t> δραστηριότητες, καλλιτεχνικά εργαστήρια κ.λπ.127</a:t>
            </a:r>
          </a:p>
        </p:txBody>
      </p:sp>
    </p:spTree>
    <p:extLst>
      <p:ext uri="{BB962C8B-B14F-4D97-AF65-F5344CB8AC3E}">
        <p14:creationId xmlns:p14="http://schemas.microsoft.com/office/powerpoint/2010/main" val="13646132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3EDCCD-6616-FE99-2F00-4A79943AC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19</a:t>
            </a:r>
            <a:br>
              <a:rPr lang="el-GR" dirty="0"/>
            </a:br>
            <a:r>
              <a:rPr lang="fr-FR" dirty="0"/>
              <a:t>50Plus Expéditions (Η.Π.Α.):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6B0C89-5E2F-3BEE-7ADE-557D8A85D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Προσφέρει δράσεις, που εμπεριέχουν </a:t>
            </a:r>
            <a:r>
              <a:rPr lang="el-GR" dirty="0"/>
              <a:t>περιπέτεια και αρκετές</a:t>
            </a:r>
          </a:p>
          <a:p>
            <a:r>
              <a:rPr lang="el-GR" dirty="0"/>
              <a:t> δραστηριότητες </a:t>
            </a:r>
            <a:r>
              <a:rPr lang="el-GR" dirty="0" err="1"/>
              <a:t>all-inclusive</a:t>
            </a:r>
            <a:r>
              <a:rPr lang="el-GR" dirty="0"/>
              <a:t>, μικρές ομαδικές εκδρομές για</a:t>
            </a:r>
          </a:p>
          <a:p>
            <a:r>
              <a:rPr lang="el-GR" dirty="0"/>
              <a:t> ταξιδιώτες 50 και άνω. </a:t>
            </a:r>
          </a:p>
          <a:p>
            <a:r>
              <a:rPr lang="el-GR" b="1" dirty="0"/>
              <a:t>Ορισμένα από αυτά τα προγράμματα </a:t>
            </a:r>
            <a:r>
              <a:rPr lang="el-GR" dirty="0"/>
              <a:t>περιλαμβάνουν αφρικανικά</a:t>
            </a:r>
          </a:p>
          <a:p>
            <a:r>
              <a:rPr lang="el-GR" dirty="0"/>
              <a:t> σαφάρι, κρουαζιέρες στην Ανταρκτική, ορεινή πεζοπορία σε</a:t>
            </a:r>
          </a:p>
          <a:p>
            <a:r>
              <a:rPr lang="el-GR" dirty="0"/>
              <a:t> περιοχές της Ευρώπης κ.λπ. </a:t>
            </a:r>
          </a:p>
          <a:p>
            <a:r>
              <a:rPr lang="el-GR" b="1" dirty="0"/>
              <a:t>Προσφέρει ανεξάρτητες </a:t>
            </a:r>
            <a:r>
              <a:rPr lang="el-GR" dirty="0"/>
              <a:t>επιλογές ταξιδιού/ προορισμού.128</a:t>
            </a:r>
          </a:p>
        </p:txBody>
      </p:sp>
    </p:spTree>
    <p:extLst>
      <p:ext uri="{BB962C8B-B14F-4D97-AF65-F5344CB8AC3E}">
        <p14:creationId xmlns:p14="http://schemas.microsoft.com/office/powerpoint/2010/main" val="2009823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836161-040A-6F08-7806-9789F7961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2</a:t>
            </a:r>
            <a:br>
              <a:rPr lang="el-GR" dirty="0"/>
            </a:br>
            <a:r>
              <a:rPr lang="el-GR" dirty="0"/>
              <a:t>ΒΟΥΛΓΑΡΙΑ</a:t>
            </a:r>
            <a:br>
              <a:rPr lang="el-GR" dirty="0"/>
            </a:br>
            <a:r>
              <a:rPr lang="el-GR" dirty="0"/>
              <a:t>Φυσικό Πάρκο </a:t>
            </a:r>
            <a:r>
              <a:rPr lang="en-US" dirty="0"/>
              <a:t>Strandzha</a:t>
            </a:r>
            <a:r>
              <a:rPr lang="el-GR" dirty="0"/>
              <a:t> (Περιφέρεια </a:t>
            </a:r>
            <a:r>
              <a:rPr lang="el-GR" dirty="0" err="1"/>
              <a:t>Μπουργκάς</a:t>
            </a:r>
            <a:r>
              <a:rPr lang="el-GR" dirty="0"/>
              <a:t>):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65985E3-30B3-7807-F621-3F11D5F80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6117"/>
          </a:xfrm>
        </p:spPr>
        <p:txBody>
          <a:bodyPr/>
          <a:lstStyle/>
          <a:p>
            <a:r>
              <a:rPr lang="el-GR" b="1" dirty="0"/>
              <a:t>Το Φυσικό Πάρκο </a:t>
            </a:r>
            <a:r>
              <a:rPr lang="el-GR" b="1" dirty="0" err="1"/>
              <a:t>Strandzha</a:t>
            </a:r>
            <a:r>
              <a:rPr lang="el-GR" b="1" dirty="0"/>
              <a:t> </a:t>
            </a:r>
            <a:r>
              <a:rPr lang="el-GR" dirty="0"/>
              <a:t>βρίσκεται στα σύνορα της Βουλγαρίας</a:t>
            </a:r>
          </a:p>
          <a:p>
            <a:r>
              <a:rPr lang="el-GR" dirty="0"/>
              <a:t> και Τουρκίας. Το 90% του πληθυσμού στην περιοχή αυτή είναι ηλικιωμένοι. </a:t>
            </a:r>
          </a:p>
          <a:p>
            <a:r>
              <a:rPr lang="el-GR" b="1" dirty="0"/>
              <a:t>Ο τουρισμός είναι η κύρια δραστηριότητα </a:t>
            </a:r>
            <a:r>
              <a:rPr lang="el-GR" dirty="0"/>
              <a:t>του τοπικού πληθυσμού,</a:t>
            </a:r>
          </a:p>
          <a:p>
            <a:r>
              <a:rPr lang="el-GR" dirty="0"/>
              <a:t> γεγονός που δημιουργεί θέσεις εργασίας και οικονομική ανάπτυξη στην περιοχή. </a:t>
            </a:r>
          </a:p>
          <a:p>
            <a:r>
              <a:rPr lang="el-GR" b="1" dirty="0"/>
              <a:t>Οι ντόπιοι έχουν ανακαινίσει </a:t>
            </a:r>
            <a:r>
              <a:rPr lang="el-GR" dirty="0"/>
              <a:t>τα σπίτια τους και φιλοξενούν τους</a:t>
            </a:r>
          </a:p>
          <a:p>
            <a:r>
              <a:rPr lang="el-GR" dirty="0"/>
              <a:t> επισκέπτες του Εθνικού Πάρκου. </a:t>
            </a:r>
          </a:p>
          <a:p>
            <a:r>
              <a:rPr lang="el-GR" dirty="0"/>
              <a:t>Κάθε χρόνο διοργανώνεται τον Μάιο το «Φεστιβάλ των</a:t>
            </a:r>
          </a:p>
          <a:p>
            <a:r>
              <a:rPr lang="el-GR" dirty="0"/>
              <a:t> </a:t>
            </a:r>
            <a:r>
              <a:rPr lang="el-GR" dirty="0" err="1"/>
              <a:t>Ροδόδενδρων</a:t>
            </a:r>
            <a:r>
              <a:rPr lang="el-GR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35308632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9F17CE8-F4B7-BF8A-CD5E-AB81781B3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6597"/>
          </a:xfrm>
        </p:spPr>
        <p:txBody>
          <a:bodyPr>
            <a:normAutofit fontScale="90000"/>
          </a:bodyPr>
          <a:lstStyle/>
          <a:p>
            <a:r>
              <a:rPr lang="el-GR" dirty="0"/>
              <a:t>20</a:t>
            </a:r>
            <a:br>
              <a:rPr lang="el-GR" dirty="0"/>
            </a:br>
            <a:r>
              <a:rPr lang="en-US" dirty="0"/>
              <a:t>Travels. </a:t>
            </a:r>
            <a:br>
              <a:rPr lang="en-US" dirty="0"/>
            </a:b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655A5B-DECD-8BBE-92F3-EBADC6AE6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49124"/>
            <a:ext cx="12191999" cy="5908876"/>
          </a:xfrm>
        </p:spPr>
        <p:txBody>
          <a:bodyPr>
            <a:normAutofit/>
          </a:bodyPr>
          <a:lstStyle/>
          <a:p>
            <a:r>
              <a:rPr lang="el-GR" b="1" dirty="0" err="1"/>
              <a:t>Odyssey</a:t>
            </a:r>
            <a:r>
              <a:rPr lang="el-GR" b="1" dirty="0"/>
              <a:t> Travel (Αυστραλία): </a:t>
            </a:r>
            <a:r>
              <a:rPr lang="el-GR" dirty="0"/>
              <a:t>Εκπαιδευτικά κατά κύριο λόγο ταξίδια για άτομα</a:t>
            </a:r>
            <a:endParaRPr lang="en-US" dirty="0"/>
          </a:p>
          <a:p>
            <a:r>
              <a:rPr lang="el-GR" dirty="0"/>
              <a:t> άνω των 50 ετών. Πακέτα </a:t>
            </a:r>
            <a:r>
              <a:rPr lang="el-GR" dirty="0" err="1"/>
              <a:t>all-inclusive</a:t>
            </a:r>
            <a:r>
              <a:rPr lang="el-GR" dirty="0"/>
              <a:t> στην Αυστραλία και τη Νέα Ζηλανδία.129 </a:t>
            </a:r>
            <a:endParaRPr lang="en-US" dirty="0"/>
          </a:p>
          <a:p>
            <a:r>
              <a:rPr lang="el-GR" b="1" dirty="0"/>
              <a:t>50+ Travel &amp; </a:t>
            </a:r>
            <a:r>
              <a:rPr lang="el-GR" b="1" dirty="0" err="1"/>
              <a:t>Learn</a:t>
            </a:r>
            <a:r>
              <a:rPr lang="el-GR" b="1" dirty="0"/>
              <a:t> (Νέα Ζηλανδία): </a:t>
            </a:r>
            <a:r>
              <a:rPr lang="el-GR" dirty="0"/>
              <a:t>Ομαδικές εκπαιδευτικές εκδρομές στη Νέα</a:t>
            </a:r>
            <a:endParaRPr lang="en-US" dirty="0"/>
          </a:p>
          <a:p>
            <a:r>
              <a:rPr lang="el-GR" dirty="0"/>
              <a:t> Ζηλανδία, κυρίως για μικρά γκρουπ με μικρό αριθμό ατόμων, άνω των 50 ετών.130 </a:t>
            </a:r>
            <a:endParaRPr lang="en-US" dirty="0"/>
          </a:p>
          <a:p>
            <a:r>
              <a:rPr lang="el-GR" b="1" dirty="0" err="1"/>
              <a:t>Saga</a:t>
            </a:r>
            <a:r>
              <a:rPr lang="el-GR" b="1" dirty="0"/>
              <a:t> Holidays (UK): </a:t>
            </a:r>
            <a:r>
              <a:rPr lang="el-GR" dirty="0"/>
              <a:t>Διεθνείς κρουαζιέρες και πακέτα διακοπών που</a:t>
            </a:r>
            <a:endParaRPr lang="en-US" dirty="0"/>
          </a:p>
          <a:p>
            <a:r>
              <a:rPr lang="el-GR" dirty="0"/>
              <a:t> απευθύνονται </a:t>
            </a:r>
            <a:r>
              <a:rPr lang="el-GR" dirty="0" err="1"/>
              <a:t>στοχευμένα</a:t>
            </a:r>
            <a:r>
              <a:rPr lang="el-GR" dirty="0"/>
              <a:t> σε ηλικιωμένους ταξιδιώτες.131 </a:t>
            </a:r>
            <a:endParaRPr lang="en-US" dirty="0"/>
          </a:p>
          <a:p>
            <a:r>
              <a:rPr lang="el-GR" b="1" dirty="0" err="1"/>
              <a:t>Valor</a:t>
            </a:r>
            <a:r>
              <a:rPr lang="el-GR" b="1" dirty="0"/>
              <a:t> Tours (ΗΠΑ): </a:t>
            </a:r>
            <a:r>
              <a:rPr lang="el-GR" dirty="0"/>
              <a:t>Ολοκληρωμένες περιηγήσεις σε τοπία με ιστορική σημασία.</a:t>
            </a:r>
            <a:endParaRPr lang="en-US" dirty="0"/>
          </a:p>
          <a:p>
            <a:r>
              <a:rPr lang="el-GR" dirty="0"/>
              <a:t> Τα προγράμματα επικεντρώθηκαν σε βετεράνους του πολέμου.132</a:t>
            </a:r>
            <a:endParaRPr lang="en-US" dirty="0"/>
          </a:p>
          <a:p>
            <a:r>
              <a:rPr lang="el-GR" b="1" dirty="0" err="1"/>
              <a:t>Canyon</a:t>
            </a:r>
            <a:r>
              <a:rPr lang="el-GR" b="1" dirty="0"/>
              <a:t> </a:t>
            </a:r>
            <a:r>
              <a:rPr lang="el-GR" b="1" dirty="0" err="1"/>
              <a:t>Ranch</a:t>
            </a:r>
            <a:r>
              <a:rPr lang="el-GR" b="1" dirty="0"/>
              <a:t> Health </a:t>
            </a:r>
            <a:r>
              <a:rPr lang="el-GR" b="1" dirty="0" err="1"/>
              <a:t>Resort</a:t>
            </a:r>
            <a:r>
              <a:rPr lang="el-GR" b="1" dirty="0"/>
              <a:t> (ΗΠΑ): </a:t>
            </a:r>
            <a:r>
              <a:rPr lang="el-GR" dirty="0"/>
              <a:t>Προγράμματα ευεξίας κατά την ωριμότητα.</a:t>
            </a:r>
            <a:endParaRPr lang="en-US" dirty="0"/>
          </a:p>
          <a:p>
            <a:r>
              <a:rPr lang="el-GR" dirty="0"/>
              <a:t> Ειδικά εβδομαδιαία προγράμματα που προσφέρονται για την ανάπτυξη και βελτίωση της υγείας και της μακροζωίας.133</a:t>
            </a:r>
            <a:r>
              <a:rPr lang="en-US" dirty="0"/>
              <a:t>  </a:t>
            </a:r>
            <a:r>
              <a:rPr lang="en-US" sz="2000" b="1" dirty="0" err="1"/>
              <a:t>mexri</a:t>
            </a:r>
            <a:r>
              <a:rPr lang="en-US" sz="2000" b="1" dirty="0"/>
              <a:t> </a:t>
            </a:r>
            <a:r>
              <a:rPr lang="en-US" sz="2000" b="1" dirty="0" err="1"/>
              <a:t>sel</a:t>
            </a:r>
            <a:r>
              <a:rPr lang="en-US" sz="2000" b="1" dirty="0"/>
              <a:t> 86</a:t>
            </a:r>
            <a:endParaRPr 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29184740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61CCDE-A727-7A8F-4BCE-BCE7973EF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21</a:t>
            </a:r>
            <a:br>
              <a:rPr lang="en-US" dirty="0"/>
            </a:br>
            <a:r>
              <a:rPr lang="el-GR" dirty="0"/>
              <a:t>βιβλιογραφία 1.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E0127B2-A38F-E519-6A70-75A392424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121. http://www.strandja.bg/</a:t>
            </a:r>
          </a:p>
          <a:p>
            <a:r>
              <a:rPr lang="en-US" dirty="0"/>
              <a:t>122 http://www.kareliaexpert.fi/</a:t>
            </a:r>
          </a:p>
          <a:p>
            <a:r>
              <a:rPr lang="en-US" dirty="0"/>
              <a:t>123. www.italia.it/en/home.html</a:t>
            </a:r>
          </a:p>
          <a:p>
            <a:r>
              <a:rPr lang="en-US" dirty="0"/>
              <a:t>124. www.viajamais.gov.br</a:t>
            </a:r>
          </a:p>
          <a:p>
            <a:r>
              <a:rPr lang="en-US" dirty="0"/>
              <a:t>125. http://braztoa.com.br/eng/</a:t>
            </a:r>
          </a:p>
          <a:p>
            <a:r>
              <a:rPr lang="en-US" dirty="0"/>
              <a:t>126. http://www.oits-isto.org/oits/files/resources/198.pdf</a:t>
            </a:r>
          </a:p>
          <a:p>
            <a:r>
              <a:rPr lang="en-US" dirty="0"/>
              <a:t>127. http: // www.elderhostel.org/we!come/home.aspx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563594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469730-FAA8-25E1-0DEC-79AAC0A56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22</a:t>
            </a:r>
            <a:br>
              <a:rPr lang="el-GR" dirty="0"/>
            </a:br>
            <a:r>
              <a:rPr lang="el-GR" dirty="0"/>
              <a:t>βιβλιογραφία .2.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E0C1C1E-C4CC-6E59-14D8-D7D69AC44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128. www.50plusexpeditions.com</a:t>
            </a:r>
          </a:p>
          <a:p>
            <a:r>
              <a:rPr lang="en-US" dirty="0"/>
              <a:t>129. https://www.odysseytraveller.com/</a:t>
            </a:r>
          </a:p>
          <a:p>
            <a:r>
              <a:rPr lang="en-US" dirty="0"/>
              <a:t>130. https://www.eldertreks.com/countries/new_zealand</a:t>
            </a:r>
          </a:p>
          <a:p>
            <a:r>
              <a:rPr lang="en-US" dirty="0"/>
              <a:t>131. https://travel.saga.co.uk/holidays/destinations/europe/uk/england.</a:t>
            </a:r>
          </a:p>
          <a:p>
            <a:r>
              <a:rPr lang="en-US" dirty="0" err="1"/>
              <a:t>aspx</a:t>
            </a:r>
            <a:endParaRPr lang="en-US" dirty="0"/>
          </a:p>
          <a:p>
            <a:r>
              <a:rPr lang="en-US" dirty="0"/>
              <a:t>132. www.valortours.com/</a:t>
            </a:r>
          </a:p>
          <a:p>
            <a:r>
              <a:rPr lang="en-US" dirty="0"/>
              <a:t>133. https://www.canyonranch.com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13045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B009FD-510E-C62E-947D-AEC1557EC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</a:t>
            </a:r>
            <a:br>
              <a:rPr lang="el-GR" dirty="0"/>
            </a:br>
            <a:r>
              <a:rPr lang="el-GR" dirty="0"/>
              <a:t>τοπικοί συνεταιρισμοί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728EEB-D85D-DBBC-7F48-0CE78D15C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Οι ηλικιωμένοι στο χωριό </a:t>
            </a:r>
            <a:r>
              <a:rPr lang="el-GR" b="1" dirty="0" err="1"/>
              <a:t>Μπράσλιαν</a:t>
            </a:r>
            <a:r>
              <a:rPr lang="el-GR" b="1" dirty="0"/>
              <a:t> </a:t>
            </a:r>
            <a:r>
              <a:rPr lang="el-GR" dirty="0"/>
              <a:t>δημιούργησαν έναν τοπικό</a:t>
            </a:r>
          </a:p>
          <a:p>
            <a:r>
              <a:rPr lang="el-GR" dirty="0"/>
              <a:t> συνεταιρισμό μέσα από τον οποίο υλοποιούν εκθέσεις</a:t>
            </a:r>
          </a:p>
          <a:p>
            <a:r>
              <a:rPr lang="el-GR" dirty="0"/>
              <a:t> παραδοσιακής τέχνης και ένδυσης, παρέχουν τουριστικές υπηρεσίες</a:t>
            </a:r>
          </a:p>
          <a:p>
            <a:r>
              <a:rPr lang="el-GR" dirty="0"/>
              <a:t> όπως εστίαση, ξεναγούς, διαμονή, επιδείξεις λαϊκών χορών και παραστάσεων. </a:t>
            </a:r>
          </a:p>
          <a:p>
            <a:r>
              <a:rPr lang="el-GR" b="1" dirty="0"/>
              <a:t>Οι υπηρεσίες παρέχονται κυρίως </a:t>
            </a:r>
            <a:r>
              <a:rPr lang="el-GR" dirty="0"/>
              <a:t>από ηλικιωμένους. </a:t>
            </a:r>
          </a:p>
          <a:p>
            <a:r>
              <a:rPr lang="el-GR" b="1" dirty="0"/>
              <a:t>Η παροχή υπηρεσιών τους καθιστά </a:t>
            </a:r>
            <a:r>
              <a:rPr lang="el-GR" dirty="0"/>
              <a:t>ενεργούς και δημιουργεί</a:t>
            </a:r>
          </a:p>
          <a:p>
            <a:r>
              <a:rPr lang="el-GR" dirty="0"/>
              <a:t> απασχόληση και κέρδη.121</a:t>
            </a:r>
          </a:p>
        </p:txBody>
      </p:sp>
    </p:spTree>
    <p:extLst>
      <p:ext uri="{BB962C8B-B14F-4D97-AF65-F5344CB8AC3E}">
        <p14:creationId xmlns:p14="http://schemas.microsoft.com/office/powerpoint/2010/main" val="1816101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78114FB-4DCE-4698-BD46-57C0EF8F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4</a:t>
            </a:r>
            <a:br>
              <a:rPr lang="el-GR" dirty="0"/>
            </a:br>
            <a:r>
              <a:rPr lang="el-GR" dirty="0"/>
              <a:t>ΦΙΝΛΑΝΔΙΑ</a:t>
            </a:r>
            <a:br>
              <a:rPr lang="el-GR" dirty="0"/>
            </a:br>
            <a:r>
              <a:rPr lang="el-GR" sz="3100" dirty="0"/>
              <a:t>Διακοπές Αθλητισμού και Ευεξίας για Ηλικιωμένους - </a:t>
            </a:r>
            <a:r>
              <a:rPr lang="en-US" sz="3100" dirty="0"/>
              <a:t>Sports and</a:t>
            </a:r>
            <a:br>
              <a:rPr lang="en-US" sz="3100" dirty="0"/>
            </a:br>
            <a:r>
              <a:rPr lang="en-US" sz="3100" dirty="0"/>
              <a:t>Wellbeing Holidays for Seniors (</a:t>
            </a:r>
            <a:r>
              <a:rPr lang="el-GR" sz="3100" dirty="0"/>
              <a:t>Βόρεια Καρελία): 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6E601FF-D58C-2299-5027-17C45CEEB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825625"/>
            <a:ext cx="12107119" cy="4899266"/>
          </a:xfrm>
        </p:spPr>
        <p:txBody>
          <a:bodyPr/>
          <a:lstStyle/>
          <a:p>
            <a:r>
              <a:rPr lang="el-GR" b="1" dirty="0"/>
              <a:t>Το πρόγραμμα συνδυάζει το ταξίδι στο εξωτερικό </a:t>
            </a:r>
            <a:r>
              <a:rPr lang="el-GR" dirty="0"/>
              <a:t>και την υγιεινή άσκηση και</a:t>
            </a:r>
          </a:p>
          <a:p>
            <a:r>
              <a:rPr lang="el-GR" dirty="0"/>
              <a:t> ανταποκρίνεται στις τρέχουσες τάσεις και τη ζήτηση της εποχής.</a:t>
            </a:r>
          </a:p>
          <a:p>
            <a:r>
              <a:rPr lang="el-GR" b="1" dirty="0"/>
              <a:t>Το επταήμερο πρόγραμμα διακοπών </a:t>
            </a:r>
            <a:r>
              <a:rPr lang="el-GR" dirty="0"/>
              <a:t>περιλαμβάνει διάφορα είδη αθλημάτων,</a:t>
            </a:r>
          </a:p>
          <a:p>
            <a:r>
              <a:rPr lang="el-GR" dirty="0"/>
              <a:t> όπως σκανδιναβικό περπάτημα, γυμναστική, πιλάτες, αθλητικά παιχνίδια και</a:t>
            </a:r>
          </a:p>
          <a:p>
            <a:r>
              <a:rPr lang="el-GR" dirty="0"/>
              <a:t> ασκήσεις, ενώ προσαρμόζεται πάντα σύμφωνα με τα ενδιαφέροντα των</a:t>
            </a:r>
          </a:p>
          <a:p>
            <a:r>
              <a:rPr lang="el-GR" dirty="0"/>
              <a:t> συμμετεχόντων. </a:t>
            </a:r>
          </a:p>
          <a:p>
            <a:r>
              <a:rPr lang="el-GR" b="1" dirty="0"/>
              <a:t>Το μοντέλο των διακοπών είναι κατάλληλο για όλους</a:t>
            </a:r>
            <a:r>
              <a:rPr lang="el-GR" dirty="0"/>
              <a:t>, και τα προγράμματα</a:t>
            </a:r>
          </a:p>
          <a:p>
            <a:r>
              <a:rPr lang="el-GR" dirty="0"/>
              <a:t> απευθύνονται σε διάφορα επίπεδα φυσικής κατάστασης μιας και η ηλικία των</a:t>
            </a:r>
          </a:p>
          <a:p>
            <a:r>
              <a:rPr lang="el-GR" dirty="0"/>
              <a:t> συμμετεχόντων λαμβάνεται υπόψη στο σχεδιασμό των προγραμμάτων.122</a:t>
            </a:r>
          </a:p>
        </p:txBody>
      </p:sp>
    </p:spTree>
    <p:extLst>
      <p:ext uri="{BB962C8B-B14F-4D97-AF65-F5344CB8AC3E}">
        <p14:creationId xmlns:p14="http://schemas.microsoft.com/office/powerpoint/2010/main" val="1180969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F72DDD0-C625-1AD1-45A7-A9BA2B27A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5</a:t>
            </a:r>
            <a:br>
              <a:rPr lang="el-GR" dirty="0"/>
            </a:b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ΙΤΑΛΙΑ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44E91C6-4A9F-F8A5-B97E-94938A13D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Στην Ιταλία διαμορφώθηκαν ειδικά προγράμματα </a:t>
            </a:r>
            <a:r>
              <a:rPr lang="el-GR" dirty="0"/>
              <a:t>τα οποία</a:t>
            </a:r>
          </a:p>
          <a:p>
            <a:r>
              <a:rPr lang="el-GR" dirty="0"/>
              <a:t> στόχευαν κυρίως στην ιατρική υποστήριξη του τουριστικού</a:t>
            </a:r>
          </a:p>
          <a:p>
            <a:r>
              <a:rPr lang="el-GR" dirty="0"/>
              <a:t> πληθυσμού κατά τη διάρκεια των διακοπών τους, μεταξύ αυτών και</a:t>
            </a:r>
          </a:p>
          <a:p>
            <a:r>
              <a:rPr lang="el-GR" dirty="0"/>
              <a:t> η υποστήριξη ειδικών ομάδων επισκεπτών, όπως τα παιδιά, οι</a:t>
            </a:r>
          </a:p>
          <a:p>
            <a:r>
              <a:rPr lang="el-GR" dirty="0"/>
              <a:t> ηλικιωμένοι, άτομα με ειδικές ανάγκες (νεφροπαθείς κ.λ.π.).123</a:t>
            </a:r>
          </a:p>
        </p:txBody>
      </p:sp>
    </p:spTree>
    <p:extLst>
      <p:ext uri="{BB962C8B-B14F-4D97-AF65-F5344CB8AC3E}">
        <p14:creationId xmlns:p14="http://schemas.microsoft.com/office/powerpoint/2010/main" val="423370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776661-67BA-FB40-1853-07BFF3AB8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6</a:t>
            </a:r>
            <a:br>
              <a:rPr lang="el-GR" dirty="0"/>
            </a:br>
            <a:r>
              <a:rPr lang="el-GR" dirty="0"/>
              <a:t>Πρόγραμμα </a:t>
            </a:r>
            <a:r>
              <a:rPr lang="en-US" dirty="0"/>
              <a:t>Veneto </a:t>
            </a:r>
            <a:r>
              <a:rPr lang="el-GR" dirty="0"/>
              <a:t>Η</a:t>
            </a:r>
            <a:r>
              <a:rPr lang="en-US" dirty="0" err="1"/>
              <a:t>olidays</a:t>
            </a:r>
            <a:r>
              <a:rPr lang="en-US" dirty="0"/>
              <a:t>: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F510115-B483-6317-4E7C-1CBFDBB96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Στο πλαίσιο του προγράμματος </a:t>
            </a:r>
            <a:r>
              <a:rPr lang="el-GR" dirty="0"/>
              <a:t>υλοποιήθηκε εκστρατεία για την</a:t>
            </a:r>
          </a:p>
          <a:p>
            <a:r>
              <a:rPr lang="el-GR" dirty="0"/>
              <a:t> υγεία (όπου η </a:t>
            </a:r>
            <a:r>
              <a:rPr lang="el-GR" b="1" dirty="0"/>
              <a:t>τεχνολογία</a:t>
            </a:r>
            <a:r>
              <a:rPr lang="el-GR" dirty="0"/>
              <a:t> διαδραμάτισε σημαντικό ρόλο με</a:t>
            </a:r>
          </a:p>
          <a:p>
            <a:r>
              <a:rPr lang="el-GR" dirty="0"/>
              <a:t> εφαρμογές για </a:t>
            </a:r>
            <a:r>
              <a:rPr lang="el-GR" dirty="0" err="1"/>
              <a:t>smartphone</a:t>
            </a:r>
            <a:r>
              <a:rPr lang="el-GR" dirty="0"/>
              <a:t>) και </a:t>
            </a:r>
            <a:r>
              <a:rPr lang="el-GR" b="1" dirty="0"/>
              <a:t>τέθηκαν τα θεμέλια </a:t>
            </a:r>
            <a:r>
              <a:rPr lang="el-GR" dirty="0"/>
              <a:t>για τη</a:t>
            </a:r>
          </a:p>
          <a:p>
            <a:r>
              <a:rPr lang="el-GR" dirty="0"/>
              <a:t> λειτουργία του μεγαλύτερου οργανισμού υγειονομικής περίθαλψης</a:t>
            </a:r>
          </a:p>
          <a:p>
            <a:r>
              <a:rPr lang="el-GR" dirty="0"/>
              <a:t> και πρόληψης της Ιταλίας στον τομέα του παραθαλάσσιου</a:t>
            </a:r>
          </a:p>
          <a:p>
            <a:r>
              <a:rPr lang="el-GR" dirty="0"/>
              <a:t> τουρισμού.</a:t>
            </a:r>
          </a:p>
        </p:txBody>
      </p:sp>
    </p:spTree>
    <p:extLst>
      <p:ext uri="{BB962C8B-B14F-4D97-AF65-F5344CB8AC3E}">
        <p14:creationId xmlns:p14="http://schemas.microsoft.com/office/powerpoint/2010/main" val="1930670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83854B-2293-C0CB-0AE3-074B2E722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7</a:t>
            </a:r>
            <a:br>
              <a:rPr lang="el-GR" dirty="0"/>
            </a:br>
            <a:r>
              <a:rPr lang="el-GR" dirty="0"/>
              <a:t>υπηρεσίες πρόγραμμα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Veneto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Η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olidays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: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2A40BA2-6E1D-D121-E74A-112D91A3F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Ορισμένες από τις υπηρεσίες </a:t>
            </a:r>
            <a:r>
              <a:rPr lang="el-GR" dirty="0"/>
              <a:t>αυτές είναι: •</a:t>
            </a:r>
          </a:p>
          <a:p>
            <a:r>
              <a:rPr lang="el-GR" dirty="0"/>
              <a:t>1. </a:t>
            </a:r>
            <a:r>
              <a:rPr lang="el-GR" b="1" dirty="0"/>
              <a:t>διαθεσιμότητα</a:t>
            </a:r>
            <a:r>
              <a:rPr lang="el-GR" dirty="0"/>
              <a:t> παιδιάτρων σε όλη τη διάρκεια της τουριστικής περιόδου • </a:t>
            </a:r>
          </a:p>
          <a:p>
            <a:r>
              <a:rPr lang="el-GR" dirty="0"/>
              <a:t>2.</a:t>
            </a:r>
            <a:r>
              <a:rPr lang="el-GR" b="1" dirty="0"/>
              <a:t>υπηρεσίες αιμο</a:t>
            </a:r>
            <a:r>
              <a:rPr lang="el-GR" dirty="0"/>
              <a:t>κάθαρσης •</a:t>
            </a:r>
          </a:p>
          <a:p>
            <a:r>
              <a:rPr lang="el-GR" dirty="0"/>
              <a:t>3. </a:t>
            </a:r>
            <a:r>
              <a:rPr lang="el-GR" b="1" dirty="0"/>
              <a:t>υπηρεσίες απεξάρτησης </a:t>
            </a:r>
            <a:r>
              <a:rPr lang="el-GR" dirty="0"/>
              <a:t>από ουσίες •</a:t>
            </a:r>
          </a:p>
          <a:p>
            <a:r>
              <a:rPr lang="el-GR" dirty="0"/>
              <a:t>4. </a:t>
            </a:r>
            <a:r>
              <a:rPr lang="el-GR" b="1" dirty="0"/>
              <a:t>υπηρεσίες</a:t>
            </a:r>
            <a:r>
              <a:rPr lang="el-GR" dirty="0"/>
              <a:t> </a:t>
            </a:r>
            <a:r>
              <a:rPr lang="el-GR" b="1" dirty="0"/>
              <a:t>γενικής</a:t>
            </a:r>
            <a:r>
              <a:rPr lang="el-GR" dirty="0"/>
              <a:t> ιατρικής</a:t>
            </a:r>
          </a:p>
        </p:txBody>
      </p:sp>
    </p:spTree>
    <p:extLst>
      <p:ext uri="{BB962C8B-B14F-4D97-AF65-F5344CB8AC3E}">
        <p14:creationId xmlns:p14="http://schemas.microsoft.com/office/powerpoint/2010/main" val="3980240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F866042-98A9-ADB7-39B0-BC0D4BC6D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8</a:t>
            </a:r>
            <a:br>
              <a:rPr lang="el-GR" dirty="0"/>
            </a:br>
            <a:r>
              <a:rPr lang="en-US" dirty="0"/>
              <a:t>Romagna: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F57AE8-D508-AF8E-B262-9753E168D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23" y="1825625"/>
            <a:ext cx="12110977" cy="4933990"/>
          </a:xfrm>
        </p:spPr>
        <p:txBody>
          <a:bodyPr/>
          <a:lstStyle/>
          <a:p>
            <a:r>
              <a:rPr lang="el-GR" b="1" dirty="0"/>
              <a:t>Αφορά την ασφάλεια των τουριστών</a:t>
            </a:r>
            <a:r>
              <a:rPr lang="el-GR" dirty="0"/>
              <a:t>, το οποίο περιλάμβανε τον εξοπλισμό</a:t>
            </a:r>
          </a:p>
          <a:p>
            <a:r>
              <a:rPr lang="el-GR" dirty="0"/>
              <a:t> των δομών στις εγκαταστάσεις όπου λαμβάνουν χώρα υπηρεσίες κολύμβησης</a:t>
            </a:r>
          </a:p>
          <a:p>
            <a:r>
              <a:rPr lang="el-GR" dirty="0"/>
              <a:t> και υδροθεραπείας. </a:t>
            </a:r>
          </a:p>
          <a:p>
            <a:r>
              <a:rPr lang="el-GR" b="1" dirty="0"/>
              <a:t>Επίσης, ενεργοποιήθηκε </a:t>
            </a:r>
            <a:r>
              <a:rPr lang="el-GR" dirty="0"/>
              <a:t>η υπηρεσία Health </a:t>
            </a:r>
            <a:r>
              <a:rPr lang="el-GR" dirty="0" err="1"/>
              <a:t>Taxi</a:t>
            </a:r>
            <a:r>
              <a:rPr lang="el-GR" dirty="0"/>
              <a:t> για περιστατικά χαμηλής</a:t>
            </a:r>
          </a:p>
          <a:p>
            <a:r>
              <a:rPr lang="el-GR" dirty="0"/>
              <a:t> βαρύτητας/σοβαρότητας, η οποία κάλυπτε ολόκληρη την ακτή τα</a:t>
            </a:r>
          </a:p>
          <a:p>
            <a:r>
              <a:rPr lang="el-GR" dirty="0"/>
              <a:t> Σαββατοκύριακα κατά τους μήνες Ιούνιο, Ιούλιο και Αύγουστο. </a:t>
            </a:r>
          </a:p>
          <a:p>
            <a:r>
              <a:rPr lang="el-GR" b="1" dirty="0"/>
              <a:t>Παράλληλα, ενισχύθηκε </a:t>
            </a:r>
            <a:r>
              <a:rPr lang="el-GR" dirty="0"/>
              <a:t>ο αριθμός των ασθενοφόρων που μετείχαν στο</a:t>
            </a:r>
          </a:p>
          <a:p>
            <a:r>
              <a:rPr lang="el-GR" dirty="0"/>
              <a:t> σύστημα 118, η διαθεσιμότητα υπηρεσιών αιμοκάθαρσης στα νοσοκομεία και</a:t>
            </a:r>
          </a:p>
          <a:p>
            <a:r>
              <a:rPr lang="el-GR" dirty="0"/>
              <a:t> οι υπηρεσίες επείγουσας ιατρικής.</a:t>
            </a:r>
          </a:p>
        </p:txBody>
      </p:sp>
    </p:spTree>
    <p:extLst>
      <p:ext uri="{BB962C8B-B14F-4D97-AF65-F5344CB8AC3E}">
        <p14:creationId xmlns:p14="http://schemas.microsoft.com/office/powerpoint/2010/main" val="3275270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53611E-F3F8-9004-E795-CA1CB7CA5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9</a:t>
            </a:r>
            <a:br>
              <a:rPr lang="el-GR" dirty="0"/>
            </a:br>
            <a:r>
              <a:rPr lang="el-GR" dirty="0"/>
              <a:t>Στη Σικελία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EE3AC00-70E0-EBCD-2E68-7F451F039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Η πρωτοβουλία </a:t>
            </a:r>
            <a:r>
              <a:rPr lang="el-GR" dirty="0"/>
              <a:t>χρηματοδοτήθηκε από το Περιφερειακό Υπουργείο</a:t>
            </a:r>
          </a:p>
          <a:p>
            <a:r>
              <a:rPr lang="el-GR" dirty="0"/>
              <a:t> Υγείας της Σικελίας, σε συνεργασία με το τμήμα τουρισμού,</a:t>
            </a:r>
          </a:p>
          <a:p>
            <a:r>
              <a:rPr lang="el-GR" dirty="0"/>
              <a:t> προσφέροντας νέες και καινοτόμες υπηρεσίες </a:t>
            </a:r>
            <a:r>
              <a:rPr lang="el-GR" dirty="0" err="1"/>
              <a:t>online</a:t>
            </a:r>
            <a:r>
              <a:rPr lang="el-GR" dirty="0"/>
              <a:t> πληροφόρησης</a:t>
            </a:r>
          </a:p>
          <a:p>
            <a:r>
              <a:rPr lang="el-GR" dirty="0"/>
              <a:t> για δομές υγειονομικής περίθαλψης και πρωτοβάθμιας φροντίδας,</a:t>
            </a:r>
          </a:p>
          <a:p>
            <a:r>
              <a:rPr lang="el-GR" dirty="0"/>
              <a:t> κατά τρόπο που να επιτρέπει στους διάφορους φορείς του</a:t>
            </a:r>
          </a:p>
          <a:p>
            <a:r>
              <a:rPr lang="el-GR" dirty="0"/>
              <a:t> τουριστικού τομέα να γνωρίζουν τη διαθεσιμότητας ιατρικών και</a:t>
            </a:r>
          </a:p>
          <a:p>
            <a:r>
              <a:rPr lang="el-GR" dirty="0"/>
              <a:t> διαγνωστικών υπηρεσιών στην περιοχή ώστε να έχουν άμεση</a:t>
            </a:r>
          </a:p>
          <a:p>
            <a:r>
              <a:rPr lang="el-GR" dirty="0"/>
              <a:t> πρόσβαση σε περίπτωση ανάγκης.</a:t>
            </a:r>
          </a:p>
        </p:txBody>
      </p:sp>
    </p:spTree>
    <p:extLst>
      <p:ext uri="{BB962C8B-B14F-4D97-AF65-F5344CB8AC3E}">
        <p14:creationId xmlns:p14="http://schemas.microsoft.com/office/powerpoint/2010/main" val="335771502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1715</Words>
  <Application>Microsoft Office PowerPoint</Application>
  <PresentationFormat>Ευρεία οθόνη</PresentationFormat>
  <Paragraphs>179</Paragraphs>
  <Slides>22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Θέμα του Office</vt:lpstr>
      <vt:lpstr>Θεματικός τουρισμός – τουρισμός υγείας  Εθνικές πρωτοβουλίες – προγράμματα Β.  διάλεξη 05-05-25</vt:lpstr>
      <vt:lpstr>2 ΒΟΥΛΓΑΡΙΑ Φυσικό Πάρκο Strandzha (Περιφέρεια Μπουργκάς): </vt:lpstr>
      <vt:lpstr>3 τοπικοί συνεταιρισμοί </vt:lpstr>
      <vt:lpstr>4 ΦΙΝΛΑΝΔΙΑ Διακοπές Αθλητισμού και Ευεξίας για Ηλικιωμένους - Sports and Wellbeing Holidays for Seniors (Βόρεια Καρελία):  </vt:lpstr>
      <vt:lpstr>5 ΙΤΑΛΙΑ</vt:lpstr>
      <vt:lpstr>6 Πρόγραμμα Veneto Ηolidays: </vt:lpstr>
      <vt:lpstr>7 υπηρεσίες πρόγραμμα Veneto Ηolidays: </vt:lpstr>
      <vt:lpstr>8 Romagna:</vt:lpstr>
      <vt:lpstr>9 Στη Σικελία</vt:lpstr>
      <vt:lpstr>10 1.2.3.3. Παραδείγματα προγραμμάτων τουρισμού τρίτης ηλικίας στον υπόλοιπο κόσμο ΒΡΑΖΙΛΙΑ</vt:lpstr>
      <vt:lpstr>11 1η φάση &amp; 2η φάση  </vt:lpstr>
      <vt:lpstr>12 ηλεκτρονικός κατάλογος τουριστικών παρόχων</vt:lpstr>
      <vt:lpstr>13 Μετά την ολοκλήρωση της 2ης φάσης </vt:lpstr>
      <vt:lpstr>14 ο επανασχεδιασμός</vt:lpstr>
      <vt:lpstr>15 BRAZTOA:Association of Tour Operators.  </vt:lpstr>
      <vt:lpstr>16 ΙΝΔΟΝΗΣΙΑ</vt:lpstr>
      <vt:lpstr>17 η συγκεκριμένη πολιτική </vt:lpstr>
      <vt:lpstr>18 1.2.3.4. Παραδείγματα συνεταιρισμών-clusters στον τομέα του τουρισμού τρίτης ηλικίας </vt:lpstr>
      <vt:lpstr>19 50Plus Expéditions (Η.Π.Α.):</vt:lpstr>
      <vt:lpstr>20 Travels.   </vt:lpstr>
      <vt:lpstr>21 βιβλιογραφία 1.</vt:lpstr>
      <vt:lpstr>22 βιβλιογραφία .2.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EFTHYMIOS PAPPAS</dc:creator>
  <cp:lastModifiedBy>EFTHYMIOS PAPPAS</cp:lastModifiedBy>
  <cp:revision>19</cp:revision>
  <dcterms:created xsi:type="dcterms:W3CDTF">2025-04-29T11:10:23Z</dcterms:created>
  <dcterms:modified xsi:type="dcterms:W3CDTF">2025-05-05T10:08:34Z</dcterms:modified>
</cp:coreProperties>
</file>