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761"/>
            <a:ext cx="824484" cy="52362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761"/>
            <a:ext cx="546925" cy="456686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0" y="0"/>
            <a:ext cx="322834" cy="397319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454526" y="1827352"/>
            <a:ext cx="5282946" cy="757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466CC6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466CC6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466CC6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1" Type="http://schemas.openxmlformats.org/officeDocument/2006/relationships/image" Target="../media/image5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761"/>
            <a:ext cx="824484" cy="523621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761"/>
            <a:ext cx="546925" cy="456686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0" y="0"/>
            <a:ext cx="322834" cy="397319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11335511" y="6597394"/>
            <a:ext cx="813816" cy="228601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11710416" y="5949696"/>
            <a:ext cx="441959" cy="64770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32738" y="210692"/>
            <a:ext cx="4273550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466CC6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63472" y="1269259"/>
            <a:ext cx="4950460" cy="2190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5.jp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3" Type="http://schemas.openxmlformats.org/officeDocument/2006/relationships/image" Target="../media/image5.jpg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jpg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1.jpg"/><Relationship Id="rId3" Type="http://schemas.openxmlformats.org/officeDocument/2006/relationships/image" Target="../media/image22.jpg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3.jpg"/><Relationship Id="rId3" Type="http://schemas.openxmlformats.org/officeDocument/2006/relationships/image" Target="../media/image24.jpg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7" Type="http://schemas.openxmlformats.org/officeDocument/2006/relationships/image" Target="../media/image14.pn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1"/>
            <a:ext cx="824484" cy="52362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0" y="761"/>
            <a:ext cx="546925" cy="456686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0" y="0"/>
            <a:ext cx="322834" cy="397319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507605" y="4132256"/>
            <a:ext cx="4681346" cy="272574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6039611"/>
            <a:ext cx="5498193" cy="81838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734692" y="903478"/>
            <a:ext cx="8169275" cy="2148205"/>
          </a:xfrm>
          <a:prstGeom prst="rect"/>
        </p:spPr>
        <p:txBody>
          <a:bodyPr wrap="square" lIns="0" tIns="106045" rIns="0" bIns="0" rtlCol="0" vert="horz">
            <a:spAutoFit/>
          </a:bodyPr>
          <a:lstStyle/>
          <a:p>
            <a:pPr marL="12700" marR="5080">
              <a:lnSpc>
                <a:spcPts val="5830"/>
              </a:lnSpc>
              <a:spcBef>
                <a:spcPts val="835"/>
              </a:spcBef>
            </a:pPr>
            <a:r>
              <a:rPr dirty="0" sz="5400" spc="-15" b="0">
                <a:solidFill>
                  <a:srgbClr val="000000"/>
                </a:solidFill>
                <a:latin typeface="Calibri"/>
                <a:cs typeface="Calibri"/>
              </a:rPr>
              <a:t>Εισαγωγή </a:t>
            </a:r>
            <a:r>
              <a:rPr dirty="0" sz="5400" spc="-20" b="0">
                <a:solidFill>
                  <a:srgbClr val="000000"/>
                </a:solidFill>
                <a:latin typeface="Calibri"/>
                <a:cs typeface="Calibri"/>
              </a:rPr>
              <a:t>στην </a:t>
            </a:r>
            <a:r>
              <a:rPr dirty="0" sz="5400" b="0">
                <a:solidFill>
                  <a:srgbClr val="000000"/>
                </a:solidFill>
                <a:latin typeface="Calibri"/>
                <a:cs typeface="Calibri"/>
              </a:rPr>
              <a:t>πληροφορική  </a:t>
            </a:r>
            <a:r>
              <a:rPr dirty="0" sz="5400" spc="-60" b="0">
                <a:solidFill>
                  <a:srgbClr val="000000"/>
                </a:solidFill>
                <a:latin typeface="Calibri"/>
                <a:cs typeface="Calibri"/>
              </a:rPr>
              <a:t>και </a:t>
            </a:r>
            <a:r>
              <a:rPr dirty="0" sz="5400" spc="-5" b="0">
                <a:solidFill>
                  <a:srgbClr val="000000"/>
                </a:solidFill>
                <a:latin typeface="Calibri"/>
                <a:cs typeface="Calibri"/>
              </a:rPr>
              <a:t>τις </a:t>
            </a:r>
            <a:r>
              <a:rPr dirty="0" sz="5400" spc="-20" b="0">
                <a:solidFill>
                  <a:srgbClr val="000000"/>
                </a:solidFill>
                <a:latin typeface="Calibri"/>
                <a:cs typeface="Calibri"/>
              </a:rPr>
              <a:t>εφαρμογές</a:t>
            </a:r>
            <a:r>
              <a:rPr dirty="0" sz="5400" spc="60" b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5400" spc="-5" b="0">
                <a:solidFill>
                  <a:srgbClr val="000000"/>
                </a:solidFill>
                <a:latin typeface="Calibri"/>
                <a:cs typeface="Calibri"/>
              </a:rPr>
              <a:t>της</a:t>
            </a:r>
            <a:endParaRPr sz="5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55"/>
              </a:spcBef>
              <a:tabLst>
                <a:tab pos="2264410" algn="l"/>
              </a:tabLst>
            </a:pPr>
            <a:r>
              <a:rPr dirty="0" sz="2800" spc="175" b="0">
                <a:solidFill>
                  <a:srgbClr val="009999"/>
                </a:solidFill>
                <a:latin typeface="Calibri"/>
                <a:cs typeface="Calibri"/>
              </a:rPr>
              <a:t>ΠΑΝΑΓΙΩΤΗΣ	</a:t>
            </a:r>
            <a:r>
              <a:rPr dirty="0" sz="2800" spc="160" b="0">
                <a:solidFill>
                  <a:srgbClr val="009999"/>
                </a:solidFill>
                <a:latin typeface="Calibri"/>
                <a:cs typeface="Calibri"/>
              </a:rPr>
              <a:t>ΠΑΠΑΖΟΓΛΟΥ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055352" y="6237730"/>
            <a:ext cx="2093976" cy="58826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96392" y="5534964"/>
            <a:ext cx="456247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15">
                <a:solidFill>
                  <a:srgbClr val="94AB24"/>
                </a:solidFill>
                <a:latin typeface="Calibri"/>
                <a:cs typeface="Calibri"/>
              </a:rPr>
              <a:t>Website:</a:t>
            </a:r>
            <a:r>
              <a:rPr dirty="0" sz="2000" spc="-40">
                <a:solidFill>
                  <a:srgbClr val="94AB24"/>
                </a:solidFill>
                <a:latin typeface="Calibri"/>
                <a:cs typeface="Calibri"/>
              </a:rPr>
              <a:t> </a:t>
            </a:r>
            <a:r>
              <a:rPr dirty="0" sz="2000" spc="-5">
                <a:solidFill>
                  <a:srgbClr val="94AB24"/>
                </a:solidFill>
                <a:latin typeface="Calibri"/>
                <a:cs typeface="Calibri"/>
              </a:rPr>
              <a:t>https://papazoglou-files.gr/books/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1707368" y="5588508"/>
            <a:ext cx="441959" cy="64922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1130" y="210692"/>
            <a:ext cx="691134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Θεμελιώδεις έννοιες </a:t>
            </a:r>
            <a:r>
              <a:rPr dirty="0"/>
              <a:t>του </a:t>
            </a:r>
            <a:r>
              <a:rPr dirty="0" spc="-5"/>
              <a:t>σχεσιακού</a:t>
            </a:r>
            <a:r>
              <a:rPr dirty="0"/>
              <a:t> μοντέλου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739106" y="2803172"/>
          <a:ext cx="6088380" cy="9683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4860"/>
                <a:gridCol w="784860"/>
                <a:gridCol w="1583690"/>
                <a:gridCol w="893444"/>
                <a:gridCol w="893445"/>
                <a:gridCol w="1137285"/>
              </a:tblGrid>
              <a:tr h="19219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Κωδ_Φοιτ.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Κωδ_Τμ.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Ον/μο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Ον.πατρός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Ημ/νία</a:t>
                      </a:r>
                      <a:r>
                        <a:rPr dirty="0" sz="105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Γεν.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Τηλέφωνο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</a:tr>
              <a:tr h="19219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b="1">
                          <a:latin typeface="Arial"/>
                          <a:cs typeface="Arial"/>
                        </a:rPr>
                        <a:t>Φ001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b="1">
                          <a:latin typeface="Arial"/>
                          <a:cs typeface="Arial"/>
                        </a:rPr>
                        <a:t>001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b="1">
                          <a:latin typeface="Arial"/>
                          <a:cs typeface="Arial"/>
                        </a:rPr>
                        <a:t>Αλαμπάνης</a:t>
                      </a:r>
                      <a:r>
                        <a:rPr dirty="0" sz="9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b="1">
                          <a:latin typeface="Arial"/>
                          <a:cs typeface="Arial"/>
                        </a:rPr>
                        <a:t>Μάριος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b="1">
                          <a:latin typeface="Arial"/>
                          <a:cs typeface="Arial"/>
                        </a:rPr>
                        <a:t>Αναστάσιος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5" b="1">
                          <a:latin typeface="Arial"/>
                          <a:cs typeface="Arial"/>
                        </a:rPr>
                        <a:t>3/6/2001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b="1">
                          <a:latin typeface="Arial"/>
                          <a:cs typeface="Arial"/>
                        </a:rPr>
                        <a:t>1234567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9219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b="1">
                          <a:latin typeface="Arial"/>
                          <a:cs typeface="Arial"/>
                        </a:rPr>
                        <a:t>Φ002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b="1">
                          <a:latin typeface="Arial"/>
                          <a:cs typeface="Arial"/>
                        </a:rPr>
                        <a:t>001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b="1">
                          <a:latin typeface="Arial"/>
                          <a:cs typeface="Arial"/>
                        </a:rPr>
                        <a:t>Φορόπουλος</a:t>
                      </a:r>
                      <a:r>
                        <a:rPr dirty="0" sz="9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b="1">
                          <a:latin typeface="Arial"/>
                          <a:cs typeface="Arial"/>
                        </a:rPr>
                        <a:t>Κώστας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b="1">
                          <a:latin typeface="Arial"/>
                          <a:cs typeface="Arial"/>
                        </a:rPr>
                        <a:t>Παναγιώτης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b="1">
                          <a:latin typeface="Arial"/>
                          <a:cs typeface="Arial"/>
                        </a:rPr>
                        <a:t>9/12/1998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b="1">
                          <a:latin typeface="Arial"/>
                          <a:cs typeface="Arial"/>
                        </a:rPr>
                        <a:t>7654321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9218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b="1">
                          <a:latin typeface="Arial"/>
                          <a:cs typeface="Arial"/>
                        </a:rPr>
                        <a:t>Φ003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b="1">
                          <a:latin typeface="Arial"/>
                          <a:cs typeface="Arial"/>
                        </a:rPr>
                        <a:t>001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b="1">
                          <a:latin typeface="Arial"/>
                          <a:cs typeface="Arial"/>
                        </a:rPr>
                        <a:t>Παπαδοπούλου</a:t>
                      </a:r>
                      <a:r>
                        <a:rPr dirty="0" sz="9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b="1">
                          <a:latin typeface="Arial"/>
                          <a:cs typeface="Arial"/>
                        </a:rPr>
                        <a:t>Ελένη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b="1">
                          <a:latin typeface="Arial"/>
                          <a:cs typeface="Arial"/>
                        </a:rPr>
                        <a:t>Έκτορας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b="1">
                          <a:latin typeface="Arial"/>
                          <a:cs typeface="Arial"/>
                        </a:rPr>
                        <a:t>22/10/1996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b="1">
                          <a:latin typeface="Arial"/>
                          <a:cs typeface="Arial"/>
                        </a:rPr>
                        <a:t>1278543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9219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b="1">
                          <a:latin typeface="Arial"/>
                          <a:cs typeface="Arial"/>
                        </a:rPr>
                        <a:t>...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b="1">
                          <a:latin typeface="Arial"/>
                          <a:cs typeface="Arial"/>
                        </a:rPr>
                        <a:t>...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b="1">
                          <a:latin typeface="Arial"/>
                          <a:cs typeface="Arial"/>
                        </a:rPr>
                        <a:t>...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b="1">
                          <a:latin typeface="Arial"/>
                          <a:cs typeface="Arial"/>
                        </a:rPr>
                        <a:t>...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b="1">
                          <a:latin typeface="Arial"/>
                          <a:cs typeface="Arial"/>
                        </a:rPr>
                        <a:t>...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b="1">
                          <a:latin typeface="Arial"/>
                          <a:cs typeface="Arial"/>
                        </a:rPr>
                        <a:t>...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1607236" y="2738015"/>
            <a:ext cx="6334760" cy="1112520"/>
          </a:xfrm>
          <a:custGeom>
            <a:avLst/>
            <a:gdLst/>
            <a:ahLst/>
            <a:cxnLst/>
            <a:rect l="l" t="t" r="r" b="b"/>
            <a:pathLst>
              <a:path w="6334759" h="1112520">
                <a:moveTo>
                  <a:pt x="548196" y="1111977"/>
                </a:moveTo>
                <a:lnTo>
                  <a:pt x="5786471" y="1111977"/>
                </a:lnTo>
                <a:lnTo>
                  <a:pt x="5833768" y="1109936"/>
                </a:lnTo>
                <a:lnTo>
                  <a:pt x="5879949" y="1103925"/>
                </a:lnTo>
                <a:lnTo>
                  <a:pt x="5924848" y="1094110"/>
                </a:lnTo>
                <a:lnTo>
                  <a:pt x="5968300" y="1080659"/>
                </a:lnTo>
                <a:lnTo>
                  <a:pt x="6010142" y="1063738"/>
                </a:lnTo>
                <a:lnTo>
                  <a:pt x="6050209" y="1043515"/>
                </a:lnTo>
                <a:lnTo>
                  <a:pt x="6088336" y="1020155"/>
                </a:lnTo>
                <a:lnTo>
                  <a:pt x="6124359" y="993827"/>
                </a:lnTo>
                <a:lnTo>
                  <a:pt x="6158113" y="964696"/>
                </a:lnTo>
                <a:lnTo>
                  <a:pt x="6189433" y="932930"/>
                </a:lnTo>
                <a:lnTo>
                  <a:pt x="6218155" y="898696"/>
                </a:lnTo>
                <a:lnTo>
                  <a:pt x="6244114" y="862160"/>
                </a:lnTo>
                <a:lnTo>
                  <a:pt x="6267146" y="823490"/>
                </a:lnTo>
                <a:lnTo>
                  <a:pt x="6287086" y="782852"/>
                </a:lnTo>
                <a:lnTo>
                  <a:pt x="6303770" y="740413"/>
                </a:lnTo>
                <a:lnTo>
                  <a:pt x="6317032" y="696341"/>
                </a:lnTo>
                <a:lnTo>
                  <a:pt x="6326709" y="650802"/>
                </a:lnTo>
                <a:lnTo>
                  <a:pt x="6332636" y="603962"/>
                </a:lnTo>
                <a:lnTo>
                  <a:pt x="6334649" y="555990"/>
                </a:lnTo>
                <a:lnTo>
                  <a:pt x="6332636" y="508017"/>
                </a:lnTo>
                <a:lnTo>
                  <a:pt x="6326709" y="461177"/>
                </a:lnTo>
                <a:lnTo>
                  <a:pt x="6317032" y="415638"/>
                </a:lnTo>
                <a:lnTo>
                  <a:pt x="6303770" y="371565"/>
                </a:lnTo>
                <a:lnTo>
                  <a:pt x="6287086" y="329127"/>
                </a:lnTo>
                <a:lnTo>
                  <a:pt x="6267146" y="288489"/>
                </a:lnTo>
                <a:lnTo>
                  <a:pt x="6244114" y="249818"/>
                </a:lnTo>
                <a:lnTo>
                  <a:pt x="6218155" y="213283"/>
                </a:lnTo>
                <a:lnTo>
                  <a:pt x="6189433" y="179048"/>
                </a:lnTo>
                <a:lnTo>
                  <a:pt x="6158112" y="147282"/>
                </a:lnTo>
                <a:lnTo>
                  <a:pt x="6124359" y="118151"/>
                </a:lnTo>
                <a:lnTo>
                  <a:pt x="6088336" y="91822"/>
                </a:lnTo>
                <a:lnTo>
                  <a:pt x="6050209" y="68463"/>
                </a:lnTo>
                <a:lnTo>
                  <a:pt x="6010142" y="48239"/>
                </a:lnTo>
                <a:lnTo>
                  <a:pt x="5968300" y="31318"/>
                </a:lnTo>
                <a:lnTo>
                  <a:pt x="5924848" y="17866"/>
                </a:lnTo>
                <a:lnTo>
                  <a:pt x="5879949" y="8052"/>
                </a:lnTo>
                <a:lnTo>
                  <a:pt x="5833768" y="2040"/>
                </a:lnTo>
                <a:lnTo>
                  <a:pt x="5786471" y="0"/>
                </a:lnTo>
                <a:lnTo>
                  <a:pt x="548196" y="0"/>
                </a:lnTo>
                <a:lnTo>
                  <a:pt x="500896" y="2040"/>
                </a:lnTo>
                <a:lnTo>
                  <a:pt x="454713" y="8052"/>
                </a:lnTo>
                <a:lnTo>
                  <a:pt x="409812" y="17866"/>
                </a:lnTo>
                <a:lnTo>
                  <a:pt x="366357" y="31318"/>
                </a:lnTo>
                <a:lnTo>
                  <a:pt x="324513" y="48239"/>
                </a:lnTo>
                <a:lnTo>
                  <a:pt x="284445" y="68463"/>
                </a:lnTo>
                <a:lnTo>
                  <a:pt x="246317" y="91822"/>
                </a:lnTo>
                <a:lnTo>
                  <a:pt x="210293" y="118151"/>
                </a:lnTo>
                <a:lnTo>
                  <a:pt x="176538" y="147282"/>
                </a:lnTo>
                <a:lnTo>
                  <a:pt x="145218" y="179048"/>
                </a:lnTo>
                <a:lnTo>
                  <a:pt x="116495" y="213283"/>
                </a:lnTo>
                <a:lnTo>
                  <a:pt x="90535" y="249818"/>
                </a:lnTo>
                <a:lnTo>
                  <a:pt x="67503" y="288489"/>
                </a:lnTo>
                <a:lnTo>
                  <a:pt x="47563" y="329127"/>
                </a:lnTo>
                <a:lnTo>
                  <a:pt x="30879" y="371565"/>
                </a:lnTo>
                <a:lnTo>
                  <a:pt x="17616" y="415638"/>
                </a:lnTo>
                <a:lnTo>
                  <a:pt x="7939" y="461177"/>
                </a:lnTo>
                <a:lnTo>
                  <a:pt x="2012" y="508017"/>
                </a:lnTo>
                <a:lnTo>
                  <a:pt x="0" y="555990"/>
                </a:lnTo>
                <a:lnTo>
                  <a:pt x="2012" y="603962"/>
                </a:lnTo>
                <a:lnTo>
                  <a:pt x="7938" y="650802"/>
                </a:lnTo>
                <a:lnTo>
                  <a:pt x="17615" y="696341"/>
                </a:lnTo>
                <a:lnTo>
                  <a:pt x="30878" y="740413"/>
                </a:lnTo>
                <a:lnTo>
                  <a:pt x="47561" y="782852"/>
                </a:lnTo>
                <a:lnTo>
                  <a:pt x="67501" y="823490"/>
                </a:lnTo>
                <a:lnTo>
                  <a:pt x="90532" y="862160"/>
                </a:lnTo>
                <a:lnTo>
                  <a:pt x="116491" y="898695"/>
                </a:lnTo>
                <a:lnTo>
                  <a:pt x="145213" y="932930"/>
                </a:lnTo>
                <a:lnTo>
                  <a:pt x="176533" y="964695"/>
                </a:lnTo>
                <a:lnTo>
                  <a:pt x="210287" y="993826"/>
                </a:lnTo>
                <a:lnTo>
                  <a:pt x="246310" y="1020155"/>
                </a:lnTo>
                <a:lnTo>
                  <a:pt x="284438" y="1043514"/>
                </a:lnTo>
                <a:lnTo>
                  <a:pt x="324505" y="1063738"/>
                </a:lnTo>
                <a:lnTo>
                  <a:pt x="366349" y="1080659"/>
                </a:lnTo>
                <a:lnTo>
                  <a:pt x="409803" y="1094110"/>
                </a:lnTo>
                <a:lnTo>
                  <a:pt x="454704" y="1103925"/>
                </a:lnTo>
                <a:lnTo>
                  <a:pt x="500886" y="1109936"/>
                </a:lnTo>
                <a:lnTo>
                  <a:pt x="548187" y="1111977"/>
                </a:lnTo>
                <a:close/>
              </a:path>
            </a:pathLst>
          </a:custGeom>
          <a:ln w="39501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941885" y="2744892"/>
            <a:ext cx="541655" cy="549275"/>
          </a:xfrm>
          <a:custGeom>
            <a:avLst/>
            <a:gdLst/>
            <a:ahLst/>
            <a:cxnLst/>
            <a:rect l="l" t="t" r="r" b="b"/>
            <a:pathLst>
              <a:path w="541654" h="549275">
                <a:moveTo>
                  <a:pt x="541492" y="0"/>
                </a:moveTo>
                <a:lnTo>
                  <a:pt x="0" y="549113"/>
                </a:lnTo>
              </a:path>
            </a:pathLst>
          </a:custGeom>
          <a:ln w="30005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8158482" y="2566380"/>
            <a:ext cx="650240" cy="357505"/>
          </a:xfrm>
          <a:prstGeom prst="rect">
            <a:avLst/>
          </a:prstGeom>
          <a:solidFill>
            <a:srgbClr val="FFFFCC"/>
          </a:solidFill>
          <a:ln w="30123">
            <a:solidFill>
              <a:srgbClr val="FF0000"/>
            </a:solidFill>
          </a:ln>
        </p:spPr>
        <p:txBody>
          <a:bodyPr wrap="square" lIns="0" tIns="57150" rIns="0" bIns="0" rtlCol="0" vert="horz">
            <a:spAutoFit/>
          </a:bodyPr>
          <a:lstStyle/>
          <a:p>
            <a:pPr marL="67310">
              <a:lnSpc>
                <a:spcPct val="100000"/>
              </a:lnSpc>
              <a:spcBef>
                <a:spcPts val="450"/>
              </a:spcBef>
            </a:pPr>
            <a:r>
              <a:rPr dirty="0" sz="1350" b="1">
                <a:latin typeface="Arial"/>
                <a:cs typeface="Arial"/>
              </a:rPr>
              <a:t>Σχέση</a:t>
            </a:r>
            <a:endParaRPr sz="135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225788" y="2010410"/>
            <a:ext cx="2670810" cy="770255"/>
          </a:xfrm>
          <a:custGeom>
            <a:avLst/>
            <a:gdLst/>
            <a:ahLst/>
            <a:cxnLst/>
            <a:rect l="l" t="t" r="r" b="b"/>
            <a:pathLst>
              <a:path w="2670810" h="770255">
                <a:moveTo>
                  <a:pt x="2670560" y="0"/>
                </a:moveTo>
                <a:lnTo>
                  <a:pt x="2357793" y="90175"/>
                </a:lnTo>
                <a:lnTo>
                  <a:pt x="2055149" y="177445"/>
                </a:lnTo>
                <a:lnTo>
                  <a:pt x="1762724" y="261809"/>
                </a:lnTo>
                <a:lnTo>
                  <a:pt x="1480327" y="343268"/>
                </a:lnTo>
                <a:lnTo>
                  <a:pt x="1208244" y="421724"/>
                </a:lnTo>
                <a:lnTo>
                  <a:pt x="946284" y="497274"/>
                </a:lnTo>
                <a:lnTo>
                  <a:pt x="694447" y="569821"/>
                </a:lnTo>
                <a:lnTo>
                  <a:pt x="452828" y="639559"/>
                </a:lnTo>
                <a:lnTo>
                  <a:pt x="221314" y="706295"/>
                </a:lnTo>
                <a:lnTo>
                  <a:pt x="0" y="770125"/>
                </a:lnTo>
              </a:path>
            </a:pathLst>
          </a:custGeom>
          <a:ln w="30187">
            <a:solidFill>
              <a:srgbClr val="00AF5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135129" y="2724261"/>
            <a:ext cx="118745" cy="105410"/>
          </a:xfrm>
          <a:custGeom>
            <a:avLst/>
            <a:gdLst/>
            <a:ahLst/>
            <a:cxnLst/>
            <a:rect l="l" t="t" r="r" b="b"/>
            <a:pathLst>
              <a:path w="118744" h="105410">
                <a:moveTo>
                  <a:pt x="88883" y="0"/>
                </a:moveTo>
                <a:lnTo>
                  <a:pt x="0" y="82427"/>
                </a:lnTo>
                <a:lnTo>
                  <a:pt x="118345" y="105092"/>
                </a:lnTo>
                <a:lnTo>
                  <a:pt x="88883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007810" y="2010410"/>
            <a:ext cx="1889125" cy="761365"/>
          </a:xfrm>
          <a:custGeom>
            <a:avLst/>
            <a:gdLst/>
            <a:ahLst/>
            <a:cxnLst/>
            <a:rect l="l" t="t" r="r" b="b"/>
            <a:pathLst>
              <a:path w="1889125" h="761364">
                <a:moveTo>
                  <a:pt x="1888538" y="0"/>
                </a:moveTo>
                <a:lnTo>
                  <a:pt x="1643863" y="98602"/>
                </a:lnTo>
                <a:lnTo>
                  <a:pt x="1407880" y="193717"/>
                </a:lnTo>
                <a:lnTo>
                  <a:pt x="1180587" y="285249"/>
                </a:lnTo>
                <a:lnTo>
                  <a:pt x="961984" y="373391"/>
                </a:lnTo>
                <a:lnTo>
                  <a:pt x="752168" y="457949"/>
                </a:lnTo>
                <a:lnTo>
                  <a:pt x="551042" y="538923"/>
                </a:lnTo>
                <a:lnTo>
                  <a:pt x="358607" y="616410"/>
                </a:lnTo>
                <a:lnTo>
                  <a:pt x="174958" y="690507"/>
                </a:lnTo>
                <a:lnTo>
                  <a:pt x="0" y="760924"/>
                </a:lnTo>
              </a:path>
            </a:pathLst>
          </a:custGeom>
          <a:ln w="30160">
            <a:solidFill>
              <a:srgbClr val="00AF5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920236" y="2715543"/>
            <a:ext cx="120014" cy="101600"/>
          </a:xfrm>
          <a:custGeom>
            <a:avLst/>
            <a:gdLst/>
            <a:ahLst/>
            <a:cxnLst/>
            <a:rect l="l" t="t" r="r" b="b"/>
            <a:pathLst>
              <a:path w="120014" h="101600">
                <a:moveTo>
                  <a:pt x="80221" y="0"/>
                </a:moveTo>
                <a:lnTo>
                  <a:pt x="0" y="91144"/>
                </a:lnTo>
                <a:lnTo>
                  <a:pt x="119949" y="101508"/>
                </a:lnTo>
                <a:lnTo>
                  <a:pt x="80221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171494" y="2010410"/>
            <a:ext cx="725170" cy="728980"/>
          </a:xfrm>
          <a:custGeom>
            <a:avLst/>
            <a:gdLst/>
            <a:ahLst/>
            <a:cxnLst/>
            <a:rect l="l" t="t" r="r" b="b"/>
            <a:pathLst>
              <a:path w="725170" h="728980">
                <a:moveTo>
                  <a:pt x="724854" y="0"/>
                </a:moveTo>
                <a:lnTo>
                  <a:pt x="605764" y="119814"/>
                </a:lnTo>
                <a:lnTo>
                  <a:pt x="491736" y="234398"/>
                </a:lnTo>
                <a:lnTo>
                  <a:pt x="383055" y="343752"/>
                </a:lnTo>
                <a:lnTo>
                  <a:pt x="279436" y="447972"/>
                </a:lnTo>
                <a:lnTo>
                  <a:pt x="181070" y="546865"/>
                </a:lnTo>
                <a:lnTo>
                  <a:pt x="87956" y="640528"/>
                </a:lnTo>
                <a:lnTo>
                  <a:pt x="0" y="728960"/>
                </a:lnTo>
              </a:path>
            </a:pathLst>
          </a:custGeom>
          <a:ln w="30007">
            <a:solidFill>
              <a:srgbClr val="00AF5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104547" y="2690941"/>
            <a:ext cx="114935" cy="116205"/>
          </a:xfrm>
          <a:custGeom>
            <a:avLst/>
            <a:gdLst/>
            <a:ahLst/>
            <a:cxnLst/>
            <a:rect l="l" t="t" r="r" b="b"/>
            <a:pathLst>
              <a:path w="114935" h="116205">
                <a:moveTo>
                  <a:pt x="38582" y="0"/>
                </a:moveTo>
                <a:lnTo>
                  <a:pt x="0" y="115746"/>
                </a:lnTo>
                <a:lnTo>
                  <a:pt x="114410" y="77584"/>
                </a:lnTo>
                <a:lnTo>
                  <a:pt x="38582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896348" y="2010410"/>
            <a:ext cx="400685" cy="713740"/>
          </a:xfrm>
          <a:custGeom>
            <a:avLst/>
            <a:gdLst/>
            <a:ahLst/>
            <a:cxnLst/>
            <a:rect l="l" t="t" r="r" b="b"/>
            <a:pathLst>
              <a:path w="400685" h="713739">
                <a:moveTo>
                  <a:pt x="0" y="0"/>
                </a:moveTo>
                <a:lnTo>
                  <a:pt x="76210" y="135796"/>
                </a:lnTo>
                <a:lnTo>
                  <a:pt x="148504" y="264715"/>
                </a:lnTo>
                <a:lnTo>
                  <a:pt x="217074" y="386951"/>
                </a:lnTo>
                <a:lnTo>
                  <a:pt x="281919" y="502407"/>
                </a:lnTo>
                <a:lnTo>
                  <a:pt x="342849" y="611180"/>
                </a:lnTo>
                <a:lnTo>
                  <a:pt x="400150" y="713172"/>
                </a:lnTo>
              </a:path>
            </a:pathLst>
          </a:custGeom>
          <a:ln w="29897">
            <a:solidFill>
              <a:srgbClr val="00AF5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5243018" y="2684645"/>
            <a:ext cx="100330" cy="122555"/>
          </a:xfrm>
          <a:custGeom>
            <a:avLst/>
            <a:gdLst/>
            <a:ahLst/>
            <a:cxnLst/>
            <a:rect l="l" t="t" r="r" b="b"/>
            <a:pathLst>
              <a:path w="100329" h="122555">
                <a:moveTo>
                  <a:pt x="93591" y="0"/>
                </a:moveTo>
                <a:lnTo>
                  <a:pt x="0" y="54047"/>
                </a:lnTo>
                <a:lnTo>
                  <a:pt x="100085" y="122042"/>
                </a:lnTo>
                <a:lnTo>
                  <a:pt x="93591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4896348" y="2010410"/>
            <a:ext cx="1259205" cy="748030"/>
          </a:xfrm>
          <a:custGeom>
            <a:avLst/>
            <a:gdLst/>
            <a:ahLst/>
            <a:cxnLst/>
            <a:rect l="l" t="t" r="r" b="b"/>
            <a:pathLst>
              <a:path w="1259204" h="748030">
                <a:moveTo>
                  <a:pt x="0" y="0"/>
                </a:moveTo>
                <a:lnTo>
                  <a:pt x="182502" y="108385"/>
                </a:lnTo>
                <a:lnTo>
                  <a:pt x="357747" y="212605"/>
                </a:lnTo>
                <a:lnTo>
                  <a:pt x="525830" y="312467"/>
                </a:lnTo>
                <a:lnTo>
                  <a:pt x="686749" y="408066"/>
                </a:lnTo>
                <a:lnTo>
                  <a:pt x="840506" y="499404"/>
                </a:lnTo>
                <a:lnTo>
                  <a:pt x="987101" y="586481"/>
                </a:lnTo>
                <a:lnTo>
                  <a:pt x="1126533" y="669392"/>
                </a:lnTo>
                <a:lnTo>
                  <a:pt x="1258707" y="747945"/>
                </a:lnTo>
              </a:path>
            </a:pathLst>
          </a:custGeom>
          <a:ln w="30109">
            <a:solidFill>
              <a:srgbClr val="00AF5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6116282" y="2704308"/>
            <a:ext cx="120650" cy="102870"/>
          </a:xfrm>
          <a:custGeom>
            <a:avLst/>
            <a:gdLst/>
            <a:ahLst/>
            <a:cxnLst/>
            <a:rect l="l" t="t" r="r" b="b"/>
            <a:pathLst>
              <a:path w="120650" h="102869">
                <a:moveTo>
                  <a:pt x="54435" y="0"/>
                </a:moveTo>
                <a:lnTo>
                  <a:pt x="0" y="94243"/>
                </a:lnTo>
                <a:lnTo>
                  <a:pt x="120140" y="102379"/>
                </a:lnTo>
                <a:lnTo>
                  <a:pt x="54435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4896348" y="2010410"/>
            <a:ext cx="2266315" cy="766445"/>
          </a:xfrm>
          <a:custGeom>
            <a:avLst/>
            <a:gdLst/>
            <a:ahLst/>
            <a:cxnLst/>
            <a:rect l="l" t="t" r="r" b="b"/>
            <a:pathLst>
              <a:path w="2266315" h="766444">
                <a:moveTo>
                  <a:pt x="0" y="0"/>
                </a:moveTo>
                <a:lnTo>
                  <a:pt x="294048" y="99377"/>
                </a:lnTo>
                <a:lnTo>
                  <a:pt x="577496" y="195267"/>
                </a:lnTo>
                <a:lnTo>
                  <a:pt x="850343" y="287477"/>
                </a:lnTo>
                <a:lnTo>
                  <a:pt x="1112685" y="376200"/>
                </a:lnTo>
                <a:lnTo>
                  <a:pt x="1364427" y="461339"/>
                </a:lnTo>
                <a:lnTo>
                  <a:pt x="1605663" y="542797"/>
                </a:lnTo>
                <a:lnTo>
                  <a:pt x="1836299" y="620769"/>
                </a:lnTo>
                <a:lnTo>
                  <a:pt x="2056334" y="695157"/>
                </a:lnTo>
                <a:lnTo>
                  <a:pt x="2265863" y="766057"/>
                </a:lnTo>
              </a:path>
            </a:pathLst>
          </a:custGeom>
          <a:ln w="30176">
            <a:solidFill>
              <a:srgbClr val="00AF5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7132321" y="2720289"/>
            <a:ext cx="119380" cy="104139"/>
          </a:xfrm>
          <a:custGeom>
            <a:avLst/>
            <a:gdLst/>
            <a:ahLst/>
            <a:cxnLst/>
            <a:rect l="l" t="t" r="r" b="b"/>
            <a:pathLst>
              <a:path w="119379" h="104139">
                <a:moveTo>
                  <a:pt x="34093" y="0"/>
                </a:moveTo>
                <a:lnTo>
                  <a:pt x="0" y="103639"/>
                </a:lnTo>
                <a:lnTo>
                  <a:pt x="119281" y="86398"/>
                </a:lnTo>
                <a:lnTo>
                  <a:pt x="34093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4341390" y="1598565"/>
            <a:ext cx="1109980" cy="412115"/>
          </a:xfrm>
          <a:prstGeom prst="rect">
            <a:avLst/>
          </a:prstGeom>
          <a:solidFill>
            <a:srgbClr val="FFFFCC"/>
          </a:solidFill>
          <a:ln w="30170">
            <a:solidFill>
              <a:srgbClr val="00AF50"/>
            </a:solidFill>
          </a:ln>
        </p:spPr>
        <p:txBody>
          <a:bodyPr wrap="square" lIns="0" tIns="86360" rIns="0" bIns="0" rtlCol="0" vert="horz">
            <a:spAutoFit/>
          </a:bodyPr>
          <a:lstStyle/>
          <a:p>
            <a:pPr marL="55880">
              <a:lnSpc>
                <a:spcPct val="100000"/>
              </a:lnSpc>
              <a:spcBef>
                <a:spcPts val="680"/>
              </a:spcBef>
            </a:pPr>
            <a:r>
              <a:rPr dirty="0" sz="1350" b="1">
                <a:latin typeface="Arial"/>
                <a:cs typeface="Arial"/>
              </a:rPr>
              <a:t>Γνωρίσματα</a:t>
            </a:r>
            <a:endParaRPr sz="135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607236" y="2991989"/>
            <a:ext cx="6334760" cy="199390"/>
          </a:xfrm>
          <a:custGeom>
            <a:avLst/>
            <a:gdLst/>
            <a:ahLst/>
            <a:cxnLst/>
            <a:rect l="l" t="t" r="r" b="b"/>
            <a:pathLst>
              <a:path w="6334759" h="199389">
                <a:moveTo>
                  <a:pt x="98137" y="199054"/>
                </a:moveTo>
                <a:lnTo>
                  <a:pt x="6236569" y="199054"/>
                </a:lnTo>
                <a:lnTo>
                  <a:pt x="6274738" y="191234"/>
                </a:lnTo>
                <a:lnTo>
                  <a:pt x="6305915" y="169906"/>
                </a:lnTo>
                <a:lnTo>
                  <a:pt x="6326938" y="138272"/>
                </a:lnTo>
                <a:lnTo>
                  <a:pt x="6334649" y="99532"/>
                </a:lnTo>
                <a:lnTo>
                  <a:pt x="6326938" y="60790"/>
                </a:lnTo>
                <a:lnTo>
                  <a:pt x="6305915" y="29153"/>
                </a:lnTo>
                <a:lnTo>
                  <a:pt x="6274738" y="7822"/>
                </a:lnTo>
                <a:lnTo>
                  <a:pt x="6236569" y="0"/>
                </a:lnTo>
                <a:lnTo>
                  <a:pt x="98137" y="0"/>
                </a:lnTo>
                <a:lnTo>
                  <a:pt x="59936" y="7822"/>
                </a:lnTo>
                <a:lnTo>
                  <a:pt x="28742" y="29153"/>
                </a:lnTo>
                <a:lnTo>
                  <a:pt x="7711" y="60790"/>
                </a:lnTo>
                <a:lnTo>
                  <a:pt x="0" y="99532"/>
                </a:lnTo>
                <a:lnTo>
                  <a:pt x="7711" y="138272"/>
                </a:lnTo>
                <a:lnTo>
                  <a:pt x="28742" y="169906"/>
                </a:lnTo>
                <a:lnTo>
                  <a:pt x="59936" y="191234"/>
                </a:lnTo>
                <a:lnTo>
                  <a:pt x="98137" y="199054"/>
                </a:lnTo>
                <a:close/>
              </a:path>
            </a:pathLst>
          </a:custGeom>
          <a:ln w="3951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7671234" y="2029104"/>
            <a:ext cx="338455" cy="935990"/>
          </a:xfrm>
          <a:custGeom>
            <a:avLst/>
            <a:gdLst/>
            <a:ahLst/>
            <a:cxnLst/>
            <a:rect l="l" t="t" r="r" b="b"/>
            <a:pathLst>
              <a:path w="338454" h="935989">
                <a:moveTo>
                  <a:pt x="338361" y="0"/>
                </a:moveTo>
                <a:lnTo>
                  <a:pt x="0" y="935425"/>
                </a:lnTo>
              </a:path>
            </a:pathLst>
          </a:custGeom>
          <a:ln w="2984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 txBox="1"/>
          <p:nvPr/>
        </p:nvSpPr>
        <p:spPr>
          <a:xfrm>
            <a:off x="7630551" y="1850593"/>
            <a:ext cx="758190" cy="357505"/>
          </a:xfrm>
          <a:prstGeom prst="rect">
            <a:avLst/>
          </a:prstGeom>
          <a:solidFill>
            <a:srgbClr val="FFFFCC"/>
          </a:solidFill>
          <a:ln w="30144">
            <a:solidFill>
              <a:srgbClr val="00AFEF"/>
            </a:solidFill>
          </a:ln>
        </p:spPr>
        <p:txBody>
          <a:bodyPr wrap="square" lIns="0" tIns="67945" rIns="0" bIns="0" rtlCol="0" vert="horz">
            <a:spAutoFit/>
          </a:bodyPr>
          <a:lstStyle/>
          <a:p>
            <a:pPr marL="49530">
              <a:lnSpc>
                <a:spcPct val="100000"/>
              </a:lnSpc>
              <a:spcBef>
                <a:spcPts val="535"/>
              </a:spcBef>
            </a:pPr>
            <a:r>
              <a:rPr dirty="0" sz="1350" b="1">
                <a:latin typeface="Arial"/>
                <a:cs typeface="Arial"/>
              </a:rPr>
              <a:t>Πλειάδα</a:t>
            </a:r>
            <a:endParaRPr sz="1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1130" y="210692"/>
            <a:ext cx="331470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Σχεσιακές πράξεις</a:t>
            </a:r>
            <a:r>
              <a:rPr dirty="0" spc="-60"/>
              <a:t> </a:t>
            </a:r>
            <a:r>
              <a:rPr dirty="0" spc="-5"/>
              <a:t>(1)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53871" y="1081531"/>
            <a:ext cx="6038850" cy="17322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63500">
              <a:lnSpc>
                <a:spcPct val="100000"/>
              </a:lnSpc>
              <a:spcBef>
                <a:spcPts val="95"/>
              </a:spcBef>
            </a:pPr>
            <a:r>
              <a:rPr dirty="0" sz="1600" spc="-15">
                <a:latin typeface="Arial"/>
                <a:cs typeface="Arial"/>
              </a:rPr>
              <a:t>Έστω </a:t>
            </a:r>
            <a:r>
              <a:rPr dirty="0" sz="1600" spc="-5">
                <a:latin typeface="Arial"/>
                <a:cs typeface="Arial"/>
              </a:rPr>
              <a:t>δύο </a:t>
            </a:r>
            <a:r>
              <a:rPr dirty="0" sz="1600" spc="-15">
                <a:latin typeface="Arial"/>
                <a:cs typeface="Arial"/>
              </a:rPr>
              <a:t>σύνολα </a:t>
            </a:r>
            <a:r>
              <a:rPr dirty="0" sz="1600">
                <a:latin typeface="Arial"/>
                <a:cs typeface="Arial"/>
              </a:rPr>
              <a:t>S</a:t>
            </a:r>
            <a:r>
              <a:rPr dirty="0" baseline="-21164" sz="1575">
                <a:latin typeface="Arial"/>
                <a:cs typeface="Arial"/>
              </a:rPr>
              <a:t>1 </a:t>
            </a:r>
            <a:r>
              <a:rPr dirty="0" sz="1600" spc="-15">
                <a:latin typeface="Arial"/>
                <a:cs typeface="Arial"/>
              </a:rPr>
              <a:t>και </a:t>
            </a:r>
            <a:r>
              <a:rPr dirty="0" sz="1600">
                <a:latin typeface="Arial"/>
                <a:cs typeface="Arial"/>
              </a:rPr>
              <a:t>S</a:t>
            </a:r>
            <a:r>
              <a:rPr dirty="0" baseline="-21164" sz="1575">
                <a:latin typeface="Arial"/>
                <a:cs typeface="Arial"/>
              </a:rPr>
              <a:t>2</a:t>
            </a:r>
            <a:r>
              <a:rPr dirty="0" baseline="-21164" sz="1575" spc="97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: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Arial"/>
              <a:cs typeface="Arial"/>
            </a:endParaRPr>
          </a:p>
          <a:p>
            <a:pPr marL="208279">
              <a:lnSpc>
                <a:spcPct val="100000"/>
              </a:lnSpc>
            </a:pPr>
            <a:r>
              <a:rPr dirty="0" sz="1600" b="1">
                <a:solidFill>
                  <a:srgbClr val="6F2F9F"/>
                </a:solidFill>
                <a:latin typeface="Arial"/>
                <a:cs typeface="Arial"/>
              </a:rPr>
              <a:t>S</a:t>
            </a:r>
            <a:r>
              <a:rPr dirty="0" baseline="-21164" sz="1575" b="1">
                <a:solidFill>
                  <a:srgbClr val="6F2F9F"/>
                </a:solidFill>
                <a:latin typeface="Arial"/>
                <a:cs typeface="Arial"/>
              </a:rPr>
              <a:t>1 </a:t>
            </a:r>
            <a:r>
              <a:rPr dirty="0" sz="1600" spc="-5" b="1">
                <a:solidFill>
                  <a:srgbClr val="6F2F9F"/>
                </a:solidFill>
                <a:latin typeface="Arial"/>
                <a:cs typeface="Arial"/>
              </a:rPr>
              <a:t>= </a:t>
            </a:r>
            <a:r>
              <a:rPr dirty="0" sz="1600" spc="-15" b="1">
                <a:solidFill>
                  <a:srgbClr val="6F2F9F"/>
                </a:solidFill>
                <a:latin typeface="Arial"/>
                <a:cs typeface="Arial"/>
              </a:rPr>
              <a:t>{A,B}, </a:t>
            </a:r>
            <a:r>
              <a:rPr dirty="0" sz="1600" b="1">
                <a:solidFill>
                  <a:srgbClr val="6F2F9F"/>
                </a:solidFill>
                <a:latin typeface="Arial"/>
                <a:cs typeface="Arial"/>
              </a:rPr>
              <a:t>S</a:t>
            </a:r>
            <a:r>
              <a:rPr dirty="0" baseline="-21164" sz="1575" b="1">
                <a:solidFill>
                  <a:srgbClr val="6F2F9F"/>
                </a:solidFill>
                <a:latin typeface="Arial"/>
                <a:cs typeface="Arial"/>
              </a:rPr>
              <a:t>2 </a:t>
            </a:r>
            <a:r>
              <a:rPr dirty="0" sz="1600" spc="-5" b="1">
                <a:solidFill>
                  <a:srgbClr val="6F2F9F"/>
                </a:solidFill>
                <a:latin typeface="Arial"/>
                <a:cs typeface="Arial"/>
              </a:rPr>
              <a:t>=</a:t>
            </a:r>
            <a:r>
              <a:rPr dirty="0" sz="1600" spc="8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1600" spc="-5" b="1">
                <a:solidFill>
                  <a:srgbClr val="6F2F9F"/>
                </a:solidFill>
                <a:latin typeface="Arial"/>
                <a:cs typeface="Arial"/>
              </a:rPr>
              <a:t>{C,D,E}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Arial"/>
              <a:cs typeface="Arial"/>
            </a:endParaRPr>
          </a:p>
          <a:p>
            <a:pPr algn="just" marL="63500" marR="43180" indent="144780">
              <a:lnSpc>
                <a:spcPct val="100000"/>
              </a:lnSpc>
            </a:pPr>
            <a:r>
              <a:rPr dirty="0" sz="1600" spc="-95">
                <a:latin typeface="Arial"/>
                <a:cs typeface="Arial"/>
              </a:rPr>
              <a:t>Το</a:t>
            </a:r>
            <a:r>
              <a:rPr dirty="0" sz="1600" spc="250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καρτεσιανό </a:t>
            </a:r>
            <a:r>
              <a:rPr dirty="0" sz="1600" spc="-5">
                <a:latin typeface="Arial"/>
                <a:cs typeface="Arial"/>
              </a:rPr>
              <a:t>γινόμενο </a:t>
            </a:r>
            <a:r>
              <a:rPr dirty="0" sz="1600">
                <a:latin typeface="Arial"/>
                <a:cs typeface="Arial"/>
              </a:rPr>
              <a:t>S</a:t>
            </a:r>
            <a:r>
              <a:rPr dirty="0" baseline="-21164" sz="1575">
                <a:latin typeface="Arial"/>
                <a:cs typeface="Arial"/>
              </a:rPr>
              <a:t>1 </a:t>
            </a:r>
            <a:r>
              <a:rPr dirty="0" sz="1600" spc="-5">
                <a:latin typeface="Arial"/>
                <a:cs typeface="Arial"/>
              </a:rPr>
              <a:t>X S</a:t>
            </a:r>
            <a:r>
              <a:rPr dirty="0" baseline="-21164" sz="1575" spc="-7">
                <a:latin typeface="Arial"/>
                <a:cs typeface="Arial"/>
              </a:rPr>
              <a:t>2</a:t>
            </a:r>
            <a:r>
              <a:rPr dirty="0" sz="1600" spc="-5">
                <a:latin typeface="Arial"/>
                <a:cs typeface="Arial"/>
              </a:rPr>
              <a:t>, θα είναι </a:t>
            </a:r>
            <a:r>
              <a:rPr dirty="0" sz="1600" spc="-10">
                <a:latin typeface="Arial"/>
                <a:cs typeface="Arial"/>
              </a:rPr>
              <a:t>ένα </a:t>
            </a:r>
            <a:r>
              <a:rPr dirty="0" sz="1600" spc="-5">
                <a:latin typeface="Arial"/>
                <a:cs typeface="Arial"/>
              </a:rPr>
              <a:t>νέο </a:t>
            </a:r>
            <a:r>
              <a:rPr dirty="0" sz="1600" spc="-15">
                <a:latin typeface="Arial"/>
                <a:cs typeface="Arial"/>
              </a:rPr>
              <a:t>σύνολο  </a:t>
            </a:r>
            <a:r>
              <a:rPr dirty="0" sz="1600" spc="-5">
                <a:latin typeface="Arial"/>
                <a:cs typeface="Arial"/>
              </a:rPr>
              <a:t>ζευγών </a:t>
            </a:r>
            <a:r>
              <a:rPr dirty="0" sz="1600" spc="-15">
                <a:latin typeface="Arial"/>
                <a:cs typeface="Arial"/>
              </a:rPr>
              <a:t>το οποίο </a:t>
            </a:r>
            <a:r>
              <a:rPr dirty="0" sz="1600" spc="-5">
                <a:latin typeface="Arial"/>
                <a:cs typeface="Arial"/>
              </a:rPr>
              <a:t>θα </a:t>
            </a:r>
            <a:r>
              <a:rPr dirty="0" sz="1600" spc="-10">
                <a:latin typeface="Arial"/>
                <a:cs typeface="Arial"/>
              </a:rPr>
              <a:t>αποτελείται από </a:t>
            </a:r>
            <a:r>
              <a:rPr dirty="0" sz="1600" spc="-5">
                <a:latin typeface="Arial"/>
                <a:cs typeface="Arial"/>
              </a:rPr>
              <a:t>ένα </a:t>
            </a:r>
            <a:r>
              <a:rPr dirty="0" sz="1600" spc="-10">
                <a:latin typeface="Arial"/>
                <a:cs typeface="Arial"/>
              </a:rPr>
              <a:t>στοιχείο </a:t>
            </a:r>
            <a:r>
              <a:rPr dirty="0" sz="1600" spc="-15">
                <a:latin typeface="Arial"/>
                <a:cs typeface="Arial"/>
              </a:rPr>
              <a:t>του συνόλου </a:t>
            </a:r>
            <a:r>
              <a:rPr dirty="0" sz="1600">
                <a:latin typeface="Arial"/>
                <a:cs typeface="Arial"/>
              </a:rPr>
              <a:t>S</a:t>
            </a:r>
            <a:r>
              <a:rPr dirty="0" baseline="-21164" sz="1575">
                <a:latin typeface="Arial"/>
                <a:cs typeface="Arial"/>
              </a:rPr>
              <a:t>1  </a:t>
            </a:r>
            <a:r>
              <a:rPr dirty="0" sz="1600" spc="-15">
                <a:latin typeface="Arial"/>
                <a:cs typeface="Arial"/>
              </a:rPr>
              <a:t>και </a:t>
            </a:r>
            <a:r>
              <a:rPr dirty="0" sz="1600" spc="-5">
                <a:latin typeface="Arial"/>
                <a:cs typeface="Arial"/>
              </a:rPr>
              <a:t>ένα </a:t>
            </a:r>
            <a:r>
              <a:rPr dirty="0" sz="1600" spc="-10">
                <a:latin typeface="Arial"/>
                <a:cs typeface="Arial"/>
              </a:rPr>
              <a:t>στοιχείο </a:t>
            </a:r>
            <a:r>
              <a:rPr dirty="0" sz="1600" spc="-15">
                <a:latin typeface="Arial"/>
                <a:cs typeface="Arial"/>
              </a:rPr>
              <a:t>του συνόλου </a:t>
            </a:r>
            <a:r>
              <a:rPr dirty="0" sz="1600" spc="5">
                <a:latin typeface="Arial"/>
                <a:cs typeface="Arial"/>
              </a:rPr>
              <a:t>S</a:t>
            </a:r>
            <a:r>
              <a:rPr dirty="0" baseline="-21164" sz="1575" spc="7">
                <a:latin typeface="Arial"/>
                <a:cs typeface="Arial"/>
              </a:rPr>
              <a:t>2</a:t>
            </a:r>
            <a:r>
              <a:rPr dirty="0" baseline="-21164" sz="1575" spc="337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: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24473" y="3520566"/>
            <a:ext cx="1328420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34925">
              <a:lnSpc>
                <a:spcPct val="100000"/>
              </a:lnSpc>
              <a:spcBef>
                <a:spcPts val="95"/>
              </a:spcBef>
              <a:tabLst>
                <a:tab pos="466725" algn="l"/>
                <a:tab pos="1123950" algn="l"/>
              </a:tabLst>
            </a:pPr>
            <a:r>
              <a:rPr dirty="0" sz="1600" spc="-5">
                <a:latin typeface="Arial"/>
                <a:cs typeface="Arial"/>
              </a:rPr>
              <a:t>ε</a:t>
            </a:r>
            <a:r>
              <a:rPr dirty="0" sz="1600" spc="-15">
                <a:latin typeface="Arial"/>
                <a:cs typeface="Arial"/>
              </a:rPr>
              <a:t>φ</a:t>
            </a:r>
            <a:r>
              <a:rPr dirty="0" sz="1600" spc="-10">
                <a:latin typeface="Arial"/>
                <a:cs typeface="Arial"/>
              </a:rPr>
              <a:t>α</a:t>
            </a:r>
            <a:r>
              <a:rPr dirty="0" sz="1600" spc="-5">
                <a:latin typeface="Arial"/>
                <a:cs typeface="Arial"/>
              </a:rPr>
              <a:t>ρ</a:t>
            </a:r>
            <a:r>
              <a:rPr dirty="0" sz="1600" spc="-10">
                <a:latin typeface="Arial"/>
                <a:cs typeface="Arial"/>
              </a:rPr>
              <a:t>μ</a:t>
            </a:r>
            <a:r>
              <a:rPr dirty="0" sz="1600" spc="-5">
                <a:latin typeface="Arial"/>
                <a:cs typeface="Arial"/>
              </a:rPr>
              <a:t>ό</a:t>
            </a:r>
            <a:r>
              <a:rPr dirty="0" sz="1600" spc="-110">
                <a:latin typeface="Arial"/>
                <a:cs typeface="Arial"/>
              </a:rPr>
              <a:t>ζ</a:t>
            </a:r>
            <a:r>
              <a:rPr dirty="0" sz="1600" spc="-10">
                <a:latin typeface="Arial"/>
                <a:cs typeface="Arial"/>
              </a:rPr>
              <a:t>ο</a:t>
            </a:r>
            <a:r>
              <a:rPr dirty="0" sz="1600" spc="-5">
                <a:latin typeface="Arial"/>
                <a:cs typeface="Arial"/>
              </a:rPr>
              <a:t>ν</a:t>
            </a:r>
            <a:r>
              <a:rPr dirty="0" sz="1600" spc="-25">
                <a:latin typeface="Arial"/>
                <a:cs typeface="Arial"/>
              </a:rPr>
              <a:t>τ</a:t>
            </a:r>
            <a:r>
              <a:rPr dirty="0" sz="1600" spc="-10">
                <a:latin typeface="Arial"/>
                <a:cs typeface="Arial"/>
              </a:rPr>
              <a:t>ας  σ</a:t>
            </a:r>
            <a:r>
              <a:rPr dirty="0" sz="1600" spc="-25">
                <a:latin typeface="Arial"/>
                <a:cs typeface="Arial"/>
              </a:rPr>
              <a:t>τ</a:t>
            </a:r>
            <a:r>
              <a:rPr dirty="0" sz="1600" spc="-5">
                <a:latin typeface="Arial"/>
                <a:cs typeface="Arial"/>
              </a:rPr>
              <a:t>ο</a:t>
            </a:r>
            <a:r>
              <a:rPr dirty="0" sz="1600">
                <a:latin typeface="Arial"/>
                <a:cs typeface="Arial"/>
              </a:rPr>
              <a:t>	</a:t>
            </a:r>
            <a:r>
              <a:rPr dirty="0" sz="1600" spc="-30">
                <a:latin typeface="Arial"/>
                <a:cs typeface="Arial"/>
              </a:rPr>
              <a:t>οπ</a:t>
            </a:r>
            <a:r>
              <a:rPr dirty="0" sz="1600" spc="-10">
                <a:latin typeface="Arial"/>
                <a:cs typeface="Arial"/>
              </a:rPr>
              <a:t>ο</a:t>
            </a:r>
            <a:r>
              <a:rPr dirty="0" sz="1600" spc="-5">
                <a:latin typeface="Arial"/>
                <a:cs typeface="Arial"/>
              </a:rPr>
              <a:t>ίο</a:t>
            </a:r>
            <a:r>
              <a:rPr dirty="0" sz="1600">
                <a:latin typeface="Arial"/>
                <a:cs typeface="Arial"/>
              </a:rPr>
              <a:t>	</a:t>
            </a:r>
            <a:r>
              <a:rPr dirty="0" sz="1600" spc="-15">
                <a:latin typeface="Arial"/>
                <a:cs typeface="Arial"/>
              </a:rPr>
              <a:t>το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66571" y="3032886"/>
            <a:ext cx="4596765" cy="1244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9558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6F2F9F"/>
                </a:solidFill>
                <a:latin typeface="Arial"/>
                <a:cs typeface="Arial"/>
              </a:rPr>
              <a:t>S</a:t>
            </a:r>
            <a:r>
              <a:rPr dirty="0" baseline="-21164" sz="1575" b="1">
                <a:solidFill>
                  <a:srgbClr val="6F2F9F"/>
                </a:solidFill>
                <a:latin typeface="Arial"/>
                <a:cs typeface="Arial"/>
              </a:rPr>
              <a:t>1 </a:t>
            </a:r>
            <a:r>
              <a:rPr dirty="0" sz="1600" spc="-5" b="1">
                <a:solidFill>
                  <a:srgbClr val="6F2F9F"/>
                </a:solidFill>
                <a:latin typeface="Arial"/>
                <a:cs typeface="Arial"/>
              </a:rPr>
              <a:t>X </a:t>
            </a:r>
            <a:r>
              <a:rPr dirty="0" sz="1600" b="1">
                <a:solidFill>
                  <a:srgbClr val="6F2F9F"/>
                </a:solidFill>
                <a:latin typeface="Arial"/>
                <a:cs typeface="Arial"/>
              </a:rPr>
              <a:t>S</a:t>
            </a:r>
            <a:r>
              <a:rPr dirty="0" baseline="-21164" sz="1575" b="1">
                <a:solidFill>
                  <a:srgbClr val="6F2F9F"/>
                </a:solidFill>
                <a:latin typeface="Arial"/>
                <a:cs typeface="Arial"/>
              </a:rPr>
              <a:t>2 </a:t>
            </a:r>
            <a:r>
              <a:rPr dirty="0" sz="1600" spc="-5" b="1">
                <a:solidFill>
                  <a:srgbClr val="6F2F9F"/>
                </a:solidFill>
                <a:latin typeface="Arial"/>
                <a:cs typeface="Arial"/>
              </a:rPr>
              <a:t>=</a:t>
            </a:r>
            <a:r>
              <a:rPr dirty="0" sz="1600" spc="-254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1600" spc="-5" b="1">
                <a:solidFill>
                  <a:srgbClr val="6F2F9F"/>
                </a:solidFill>
                <a:latin typeface="Arial"/>
                <a:cs typeface="Arial"/>
              </a:rPr>
              <a:t>{(A,C),(A,D),(A,E),(B,C),(B,D),(B,E)}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Arial"/>
              <a:cs typeface="Arial"/>
            </a:endParaRPr>
          </a:p>
          <a:p>
            <a:pPr marL="50800" marR="55880" indent="144780">
              <a:lnSpc>
                <a:spcPct val="100000"/>
              </a:lnSpc>
              <a:tabLst>
                <a:tab pos="1550035" algn="l"/>
                <a:tab pos="1612900" algn="l"/>
                <a:tab pos="2530475" algn="l"/>
                <a:tab pos="2912745" algn="l"/>
                <a:tab pos="3192145" algn="l"/>
                <a:tab pos="3522345" algn="l"/>
                <a:tab pos="3603625" algn="l"/>
                <a:tab pos="4321175" algn="l"/>
              </a:tabLst>
            </a:pPr>
            <a:r>
              <a:rPr dirty="0" sz="1600" spc="-10">
                <a:latin typeface="Arial"/>
                <a:cs typeface="Arial"/>
              </a:rPr>
              <a:t>Παράδειγμα	</a:t>
            </a:r>
            <a:r>
              <a:rPr dirty="0" sz="1600" spc="-5">
                <a:latin typeface="Arial"/>
                <a:cs typeface="Arial"/>
              </a:rPr>
              <a:t>δημιουργίας	νέου		</a:t>
            </a:r>
            <a:r>
              <a:rPr dirty="0" sz="1600" spc="-15">
                <a:latin typeface="Arial"/>
                <a:cs typeface="Arial"/>
              </a:rPr>
              <a:t>συνόλου,  </a:t>
            </a:r>
            <a:r>
              <a:rPr dirty="0" sz="1600" spc="-10">
                <a:latin typeface="Arial"/>
                <a:cs typeface="Arial"/>
              </a:rPr>
              <a:t>συ</a:t>
            </a:r>
            <a:r>
              <a:rPr dirty="0" sz="1600">
                <a:latin typeface="Arial"/>
                <a:cs typeface="Arial"/>
              </a:rPr>
              <a:t>γ</a:t>
            </a:r>
            <a:r>
              <a:rPr dirty="0" sz="1600" spc="-5">
                <a:latin typeface="Arial"/>
                <a:cs typeface="Arial"/>
              </a:rPr>
              <a:t>κεκ</a:t>
            </a:r>
            <a:r>
              <a:rPr dirty="0" sz="1600">
                <a:latin typeface="Arial"/>
                <a:cs typeface="Arial"/>
              </a:rPr>
              <a:t>ρ</a:t>
            </a:r>
            <a:r>
              <a:rPr dirty="0" sz="1600" spc="-5">
                <a:latin typeface="Arial"/>
                <a:cs typeface="Arial"/>
              </a:rPr>
              <a:t>ι</a:t>
            </a:r>
            <a:r>
              <a:rPr dirty="0" sz="1600" spc="-10">
                <a:latin typeface="Arial"/>
                <a:cs typeface="Arial"/>
              </a:rPr>
              <a:t>μέ</a:t>
            </a:r>
            <a:r>
              <a:rPr dirty="0" sz="1600" spc="-5">
                <a:latin typeface="Arial"/>
                <a:cs typeface="Arial"/>
              </a:rPr>
              <a:t>ν</a:t>
            </a:r>
            <a:r>
              <a:rPr dirty="0" sz="1600" spc="-10">
                <a:latin typeface="Arial"/>
                <a:cs typeface="Arial"/>
              </a:rPr>
              <a:t>ου</a:t>
            </a:r>
            <a:r>
              <a:rPr dirty="0" sz="1600" spc="-5">
                <a:latin typeface="Arial"/>
                <a:cs typeface="Arial"/>
              </a:rPr>
              <a:t>ς</a:t>
            </a:r>
            <a:r>
              <a:rPr dirty="0" sz="1600">
                <a:latin typeface="Arial"/>
                <a:cs typeface="Arial"/>
              </a:rPr>
              <a:t>		</a:t>
            </a:r>
            <a:r>
              <a:rPr dirty="0" sz="1600" spc="-25">
                <a:latin typeface="Arial"/>
                <a:cs typeface="Arial"/>
              </a:rPr>
              <a:t>κ</a:t>
            </a:r>
            <a:r>
              <a:rPr dirty="0" sz="1600" spc="-10">
                <a:latin typeface="Arial"/>
                <a:cs typeface="Arial"/>
              </a:rPr>
              <a:t>α</a:t>
            </a:r>
            <a:r>
              <a:rPr dirty="0" sz="1600">
                <a:latin typeface="Arial"/>
                <a:cs typeface="Arial"/>
              </a:rPr>
              <a:t>ν</a:t>
            </a:r>
            <a:r>
              <a:rPr dirty="0" sz="1600" spc="-10">
                <a:latin typeface="Arial"/>
                <a:cs typeface="Arial"/>
              </a:rPr>
              <a:t>ό</a:t>
            </a:r>
            <a:r>
              <a:rPr dirty="0" sz="1600" spc="-5">
                <a:latin typeface="Arial"/>
                <a:cs typeface="Arial"/>
              </a:rPr>
              <a:t>νε</a:t>
            </a:r>
            <a:r>
              <a:rPr dirty="0" sz="1600" spc="5">
                <a:latin typeface="Arial"/>
                <a:cs typeface="Arial"/>
              </a:rPr>
              <a:t>ς</a:t>
            </a:r>
            <a:r>
              <a:rPr dirty="0" sz="1600" spc="-5">
                <a:latin typeface="Arial"/>
                <a:cs typeface="Arial"/>
              </a:rPr>
              <a:t>.</a:t>
            </a:r>
            <a:r>
              <a:rPr dirty="0" sz="1600">
                <a:latin typeface="Arial"/>
                <a:cs typeface="Arial"/>
              </a:rPr>
              <a:t>	</a:t>
            </a:r>
            <a:r>
              <a:rPr dirty="0" sz="1600">
                <a:latin typeface="Arial"/>
                <a:cs typeface="Arial"/>
              </a:rPr>
              <a:t>Έ</a:t>
            </a:r>
            <a:r>
              <a:rPr dirty="0" sz="1600" spc="-10">
                <a:latin typeface="Arial"/>
                <a:cs typeface="Arial"/>
              </a:rPr>
              <a:t>σ</a:t>
            </a:r>
            <a:r>
              <a:rPr dirty="0" sz="1600" spc="-15">
                <a:latin typeface="Arial"/>
                <a:cs typeface="Arial"/>
              </a:rPr>
              <a:t>τ</a:t>
            </a:r>
            <a:r>
              <a:rPr dirty="0" sz="1600" spc="-5">
                <a:latin typeface="Arial"/>
                <a:cs typeface="Arial"/>
              </a:rPr>
              <a:t>ω</a:t>
            </a:r>
            <a:r>
              <a:rPr dirty="0" sz="1600">
                <a:latin typeface="Arial"/>
                <a:cs typeface="Arial"/>
              </a:rPr>
              <a:t>	</a:t>
            </a:r>
            <a:r>
              <a:rPr dirty="0" sz="1600" spc="-25">
                <a:latin typeface="Arial"/>
                <a:cs typeface="Arial"/>
              </a:rPr>
              <a:t>τ</a:t>
            </a:r>
            <a:r>
              <a:rPr dirty="0" sz="1600" spc="-5">
                <a:latin typeface="Arial"/>
                <a:cs typeface="Arial"/>
              </a:rPr>
              <a:t>ο</a:t>
            </a:r>
            <a:r>
              <a:rPr dirty="0" sz="1600">
                <a:latin typeface="Arial"/>
                <a:cs typeface="Arial"/>
              </a:rPr>
              <a:t>	</a:t>
            </a:r>
            <a:r>
              <a:rPr dirty="0" sz="1600" spc="-10">
                <a:latin typeface="Arial"/>
                <a:cs typeface="Arial"/>
              </a:rPr>
              <a:t>σύ</a:t>
            </a:r>
            <a:r>
              <a:rPr dirty="0" sz="1600">
                <a:latin typeface="Arial"/>
                <a:cs typeface="Arial"/>
              </a:rPr>
              <a:t>ν</a:t>
            </a:r>
            <a:r>
              <a:rPr dirty="0" sz="1600" spc="-45">
                <a:latin typeface="Arial"/>
                <a:cs typeface="Arial"/>
              </a:rPr>
              <a:t>ο</a:t>
            </a:r>
            <a:r>
              <a:rPr dirty="0" sz="1600" spc="-25">
                <a:latin typeface="Arial"/>
                <a:cs typeface="Arial"/>
              </a:rPr>
              <a:t>λ</a:t>
            </a:r>
            <a:r>
              <a:rPr dirty="0" sz="1600" spc="-5">
                <a:latin typeface="Arial"/>
                <a:cs typeface="Arial"/>
              </a:rPr>
              <a:t>ο</a:t>
            </a:r>
            <a:r>
              <a:rPr dirty="0" sz="1600">
                <a:latin typeface="Arial"/>
                <a:cs typeface="Arial"/>
              </a:rPr>
              <a:t>	</a:t>
            </a:r>
            <a:r>
              <a:rPr dirty="0" sz="1600" spc="-5">
                <a:latin typeface="Arial"/>
                <a:cs typeface="Arial"/>
              </a:rPr>
              <a:t>S</a:t>
            </a:r>
            <a:r>
              <a:rPr dirty="0" baseline="-21164" sz="1575" spc="7">
                <a:latin typeface="Arial"/>
                <a:cs typeface="Arial"/>
              </a:rPr>
              <a:t>3  </a:t>
            </a:r>
            <a:r>
              <a:rPr dirty="0" sz="1600" spc="-5">
                <a:latin typeface="Arial"/>
                <a:cs typeface="Arial"/>
              </a:rPr>
              <a:t>δεύτερο </a:t>
            </a:r>
            <a:r>
              <a:rPr dirty="0" sz="1600" spc="-10">
                <a:latin typeface="Arial"/>
                <a:cs typeface="Arial"/>
              </a:rPr>
              <a:t>στοιχείο </a:t>
            </a:r>
            <a:r>
              <a:rPr dirty="0" sz="1600" spc="-15">
                <a:latin typeface="Arial"/>
                <a:cs typeface="Arial"/>
              </a:rPr>
              <a:t>του </a:t>
            </a:r>
            <a:r>
              <a:rPr dirty="0" sz="1600" spc="-5">
                <a:latin typeface="Arial"/>
                <a:cs typeface="Arial"/>
              </a:rPr>
              <a:t>ζεύγους είναι </a:t>
            </a:r>
            <a:r>
              <a:rPr dirty="0" sz="1600" spc="-15">
                <a:latin typeface="Arial"/>
                <a:cs typeface="Arial"/>
              </a:rPr>
              <a:t>το</a:t>
            </a:r>
            <a:r>
              <a:rPr dirty="0" sz="1600" spc="65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E.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86002" y="4496180"/>
            <a:ext cx="3264535" cy="17322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7620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latin typeface="Arial"/>
                <a:cs typeface="Arial"/>
              </a:rPr>
              <a:t>Κανόνας: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Arial"/>
              <a:cs typeface="Arial"/>
            </a:endParaRPr>
          </a:p>
          <a:p>
            <a:pPr marL="76200">
              <a:lnSpc>
                <a:spcPct val="100000"/>
              </a:lnSpc>
            </a:pPr>
            <a:r>
              <a:rPr dirty="0" sz="1600" b="1">
                <a:solidFill>
                  <a:srgbClr val="6F2F9F"/>
                </a:solidFill>
                <a:latin typeface="Arial"/>
                <a:cs typeface="Arial"/>
              </a:rPr>
              <a:t>S</a:t>
            </a:r>
            <a:r>
              <a:rPr dirty="0" baseline="-21164" sz="1575" b="1">
                <a:solidFill>
                  <a:srgbClr val="6F2F9F"/>
                </a:solidFill>
                <a:latin typeface="Arial"/>
                <a:cs typeface="Arial"/>
              </a:rPr>
              <a:t>3 </a:t>
            </a:r>
            <a:r>
              <a:rPr dirty="0" sz="1600" spc="-5" b="1">
                <a:solidFill>
                  <a:srgbClr val="6F2F9F"/>
                </a:solidFill>
                <a:latin typeface="Arial"/>
                <a:cs typeface="Arial"/>
              </a:rPr>
              <a:t>= { x,y | x </a:t>
            </a:r>
            <a:r>
              <a:rPr dirty="0" sz="1600" spc="-5">
                <a:solidFill>
                  <a:srgbClr val="6F2F9F"/>
                </a:solidFill>
                <a:latin typeface="Cambria Math"/>
                <a:cs typeface="Cambria Math"/>
              </a:rPr>
              <a:t>∈ </a:t>
            </a:r>
            <a:r>
              <a:rPr dirty="0" sz="1600" spc="-5" b="1">
                <a:solidFill>
                  <a:srgbClr val="6F2F9F"/>
                </a:solidFill>
                <a:latin typeface="Arial"/>
                <a:cs typeface="Arial"/>
              </a:rPr>
              <a:t>S</a:t>
            </a:r>
            <a:r>
              <a:rPr dirty="0" baseline="-21164" sz="1575" spc="-7" b="1">
                <a:solidFill>
                  <a:srgbClr val="6F2F9F"/>
                </a:solidFill>
                <a:latin typeface="Arial"/>
                <a:cs typeface="Arial"/>
              </a:rPr>
              <a:t>1</a:t>
            </a:r>
            <a:r>
              <a:rPr dirty="0" sz="1600" spc="-5" b="1">
                <a:solidFill>
                  <a:srgbClr val="6F2F9F"/>
                </a:solidFill>
                <a:latin typeface="Arial"/>
                <a:cs typeface="Arial"/>
              </a:rPr>
              <a:t>, y </a:t>
            </a:r>
            <a:r>
              <a:rPr dirty="0" sz="1600" spc="-5">
                <a:solidFill>
                  <a:srgbClr val="6F2F9F"/>
                </a:solidFill>
                <a:latin typeface="Cambria Math"/>
                <a:cs typeface="Cambria Math"/>
              </a:rPr>
              <a:t>∈ </a:t>
            </a:r>
            <a:r>
              <a:rPr dirty="0" sz="1600" b="1">
                <a:solidFill>
                  <a:srgbClr val="6F2F9F"/>
                </a:solidFill>
                <a:latin typeface="Arial"/>
                <a:cs typeface="Arial"/>
              </a:rPr>
              <a:t>S</a:t>
            </a:r>
            <a:r>
              <a:rPr dirty="0" baseline="-21164" sz="1575" b="1">
                <a:solidFill>
                  <a:srgbClr val="6F2F9F"/>
                </a:solidFill>
                <a:latin typeface="Arial"/>
                <a:cs typeface="Arial"/>
              </a:rPr>
              <a:t>2 </a:t>
            </a:r>
            <a:r>
              <a:rPr dirty="0" sz="1600" spc="-5" b="1">
                <a:solidFill>
                  <a:srgbClr val="6F2F9F"/>
                </a:solidFill>
                <a:latin typeface="Arial"/>
                <a:cs typeface="Arial"/>
              </a:rPr>
              <a:t>με </a:t>
            </a:r>
            <a:r>
              <a:rPr dirty="0" sz="1600" spc="-20" b="1">
                <a:solidFill>
                  <a:srgbClr val="6F2F9F"/>
                </a:solidFill>
                <a:latin typeface="Arial"/>
                <a:cs typeface="Arial"/>
              </a:rPr>
              <a:t>y=E</a:t>
            </a:r>
            <a:r>
              <a:rPr dirty="0" sz="1600" spc="20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1600" spc="-5" b="1">
                <a:solidFill>
                  <a:srgbClr val="6F2F9F"/>
                </a:solidFill>
                <a:latin typeface="Arial"/>
                <a:cs typeface="Arial"/>
              </a:rPr>
              <a:t>}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Arial"/>
              <a:cs typeface="Arial"/>
            </a:endParaRPr>
          </a:p>
          <a:p>
            <a:pPr marL="76200">
              <a:lnSpc>
                <a:spcPct val="100000"/>
              </a:lnSpc>
            </a:pPr>
            <a:r>
              <a:rPr dirty="0" sz="1600" spc="-95">
                <a:latin typeface="Arial"/>
                <a:cs typeface="Arial"/>
              </a:rPr>
              <a:t>Το </a:t>
            </a:r>
            <a:r>
              <a:rPr dirty="0" sz="1600">
                <a:latin typeface="Arial"/>
                <a:cs typeface="Arial"/>
              </a:rPr>
              <a:t>S</a:t>
            </a:r>
            <a:r>
              <a:rPr dirty="0" baseline="-21164" sz="1575">
                <a:latin typeface="Arial"/>
                <a:cs typeface="Arial"/>
              </a:rPr>
              <a:t>3 </a:t>
            </a:r>
            <a:r>
              <a:rPr dirty="0" sz="1600" spc="-5">
                <a:latin typeface="Arial"/>
                <a:cs typeface="Arial"/>
              </a:rPr>
              <a:t>διαμορφώνεται ως</a:t>
            </a:r>
            <a:r>
              <a:rPr dirty="0" sz="1600" spc="-55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εξής: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Arial"/>
              <a:cs typeface="Arial"/>
            </a:endParaRPr>
          </a:p>
          <a:p>
            <a:pPr marL="76200">
              <a:lnSpc>
                <a:spcPct val="100000"/>
              </a:lnSpc>
            </a:pPr>
            <a:r>
              <a:rPr dirty="0" sz="1600" spc="-10" b="1">
                <a:solidFill>
                  <a:srgbClr val="6F2F9F"/>
                </a:solidFill>
                <a:latin typeface="Arial"/>
                <a:cs typeface="Arial"/>
              </a:rPr>
              <a:t>S3={(A,E),(B,E)}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2738" y="210692"/>
            <a:ext cx="3315970" cy="6610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860"/>
              </a:lnSpc>
              <a:spcBef>
                <a:spcPts val="100"/>
              </a:spcBef>
            </a:pPr>
            <a:r>
              <a:rPr dirty="0" spc="-5"/>
              <a:t>Σχεσιακές πράξεις</a:t>
            </a:r>
            <a:r>
              <a:rPr dirty="0" spc="-55"/>
              <a:t> </a:t>
            </a:r>
            <a:r>
              <a:rPr dirty="0" spc="-5"/>
              <a:t>(2)</a:t>
            </a:r>
          </a:p>
          <a:p>
            <a:pPr marL="12700">
              <a:lnSpc>
                <a:spcPts val="2140"/>
              </a:lnSpc>
            </a:pPr>
            <a:r>
              <a:rPr dirty="0" sz="1800" spc="-15">
                <a:solidFill>
                  <a:srgbClr val="FF0000"/>
                </a:solidFill>
                <a:latin typeface="Arial"/>
                <a:cs typeface="Arial"/>
              </a:rPr>
              <a:t>Πρωτεύον </a:t>
            </a:r>
            <a:r>
              <a:rPr dirty="0" sz="1800" spc="-20">
                <a:solidFill>
                  <a:srgbClr val="FF0000"/>
                </a:solidFill>
                <a:latin typeface="Arial"/>
                <a:cs typeface="Arial"/>
              </a:rPr>
              <a:t>και </a:t>
            </a:r>
            <a:r>
              <a:rPr dirty="0" sz="1800" spc="-5">
                <a:solidFill>
                  <a:srgbClr val="FF0000"/>
                </a:solidFill>
                <a:latin typeface="Arial"/>
                <a:cs typeface="Arial"/>
              </a:rPr>
              <a:t>ξένο</a:t>
            </a:r>
            <a:r>
              <a:rPr dirty="0" sz="1800" spc="3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FF0000"/>
                </a:solidFill>
                <a:latin typeface="Arial"/>
                <a:cs typeface="Arial"/>
              </a:rPr>
              <a:t>κλειδί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66501" y="1441207"/>
            <a:ext cx="1070610" cy="2298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350" spc="-10" b="1">
                <a:latin typeface="Arial"/>
                <a:cs typeface="Arial"/>
              </a:rPr>
              <a:t>ΚΑΘΗΓΗΤΕΣ</a:t>
            </a:r>
            <a:endParaRPr sz="135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376172" y="1663740"/>
          <a:ext cx="4641850" cy="1949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5970"/>
                <a:gridCol w="775970"/>
                <a:gridCol w="588645"/>
                <a:gridCol w="883285"/>
                <a:gridCol w="655954"/>
                <a:gridCol w="950595"/>
              </a:tblGrid>
              <a:tr h="187834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50" spc="-10" b="1">
                          <a:latin typeface="Arial"/>
                          <a:cs typeface="Arial"/>
                        </a:rPr>
                        <a:t>Κωδ_Καθ.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50" spc="-10" b="1">
                          <a:latin typeface="Arial"/>
                          <a:cs typeface="Arial"/>
                        </a:rPr>
                        <a:t>Κωδ_</a:t>
                      </a:r>
                      <a:r>
                        <a:rPr dirty="0" sz="105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 spc="-5" b="1">
                          <a:latin typeface="Arial"/>
                          <a:cs typeface="Arial"/>
                        </a:rPr>
                        <a:t>Τμ.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5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Ον/μο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5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Ον.πατρός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5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Βαθμίδα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5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Γνωστικό</a:t>
                      </a:r>
                      <a:r>
                        <a:rPr dirty="0" sz="105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αν.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2383688" y="2326724"/>
            <a:ext cx="1035685" cy="2298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350" spc="-10" b="1">
                <a:latin typeface="Arial"/>
                <a:cs typeface="Arial"/>
              </a:rPr>
              <a:t>ΜΑΘΗΜΑΤΑ</a:t>
            </a:r>
            <a:endParaRPr sz="1350">
              <a:latin typeface="Arial"/>
              <a:cs typeface="Arial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2376172" y="2549200"/>
          <a:ext cx="4962525" cy="1949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5970"/>
                <a:gridCol w="775970"/>
                <a:gridCol w="588645"/>
                <a:gridCol w="709294"/>
                <a:gridCol w="545465"/>
                <a:gridCol w="431800"/>
                <a:gridCol w="1124585"/>
              </a:tblGrid>
              <a:tr h="187834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50" spc="-10" b="1">
                          <a:latin typeface="Arial"/>
                          <a:cs typeface="Arial"/>
                        </a:rPr>
                        <a:t>Κωδ_Μαθ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50" spc="-10" b="1">
                          <a:latin typeface="Arial"/>
                          <a:cs typeface="Arial"/>
                        </a:rPr>
                        <a:t>Κωδ_Τμ.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5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Τίτλος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5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Ώρες</a:t>
                      </a:r>
                      <a:r>
                        <a:rPr dirty="0" sz="1050" spc="-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Θ/Ε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5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Φόρτος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5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ECTS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marL="23876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50" spc="-10" b="1">
                          <a:latin typeface="Arial"/>
                          <a:cs typeface="Arial"/>
                        </a:rPr>
                        <a:t>Κωδ_Καθ.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CC66"/>
                    </a:solidFill>
                  </a:tcPr>
                </a:tc>
              </a:tr>
            </a:tbl>
          </a:graphicData>
        </a:graphic>
      </p:graphicFrame>
      <p:sp>
        <p:nvSpPr>
          <p:cNvPr id="7" name="object 7"/>
          <p:cNvSpPr/>
          <p:nvPr/>
        </p:nvSpPr>
        <p:spPr>
          <a:xfrm>
            <a:off x="2781117" y="1964314"/>
            <a:ext cx="3989070" cy="479425"/>
          </a:xfrm>
          <a:custGeom>
            <a:avLst/>
            <a:gdLst/>
            <a:ahLst/>
            <a:cxnLst/>
            <a:rect l="l" t="t" r="r" b="b"/>
            <a:pathLst>
              <a:path w="3989070" h="479425">
                <a:moveTo>
                  <a:pt x="0" y="0"/>
                </a:moveTo>
                <a:lnTo>
                  <a:pt x="0" y="212606"/>
                </a:lnTo>
                <a:lnTo>
                  <a:pt x="3988563" y="212606"/>
                </a:lnTo>
                <a:lnTo>
                  <a:pt x="3988563" y="478980"/>
                </a:lnTo>
              </a:path>
            </a:pathLst>
          </a:custGeom>
          <a:ln w="38620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718790" y="1854982"/>
            <a:ext cx="125095" cy="125095"/>
          </a:xfrm>
          <a:custGeom>
            <a:avLst/>
            <a:gdLst/>
            <a:ahLst/>
            <a:cxnLst/>
            <a:rect l="l" t="t" r="r" b="b"/>
            <a:pathLst>
              <a:path w="125094" h="125094">
                <a:moveTo>
                  <a:pt x="62327" y="0"/>
                </a:moveTo>
                <a:lnTo>
                  <a:pt x="0" y="124951"/>
                </a:lnTo>
                <a:lnTo>
                  <a:pt x="124654" y="124951"/>
                </a:lnTo>
                <a:lnTo>
                  <a:pt x="62327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707354" y="2427675"/>
            <a:ext cx="125095" cy="125095"/>
          </a:xfrm>
          <a:custGeom>
            <a:avLst/>
            <a:gdLst/>
            <a:ahLst/>
            <a:cxnLst/>
            <a:rect l="l" t="t" r="r" b="b"/>
            <a:pathLst>
              <a:path w="125095" h="125094">
                <a:moveTo>
                  <a:pt x="124654" y="0"/>
                </a:moveTo>
                <a:lnTo>
                  <a:pt x="0" y="0"/>
                </a:lnTo>
                <a:lnTo>
                  <a:pt x="62327" y="124932"/>
                </a:lnTo>
                <a:lnTo>
                  <a:pt x="124654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528776" y="2817259"/>
            <a:ext cx="187960" cy="272415"/>
          </a:xfrm>
          <a:custGeom>
            <a:avLst/>
            <a:gdLst/>
            <a:ahLst/>
            <a:cxnLst/>
            <a:rect l="l" t="t" r="r" b="b"/>
            <a:pathLst>
              <a:path w="187959" h="272414">
                <a:moveTo>
                  <a:pt x="0" y="272005"/>
                </a:moveTo>
                <a:lnTo>
                  <a:pt x="187831" y="0"/>
                </a:lnTo>
                <a:lnTo>
                  <a:pt x="187831" y="0"/>
                </a:lnTo>
              </a:path>
            </a:pathLst>
          </a:custGeom>
          <a:ln w="29486">
            <a:solidFill>
              <a:srgbClr val="00AF5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6665235" y="2740442"/>
            <a:ext cx="104775" cy="118745"/>
          </a:xfrm>
          <a:custGeom>
            <a:avLst/>
            <a:gdLst/>
            <a:ahLst/>
            <a:cxnLst/>
            <a:rect l="l" t="t" r="r" b="b"/>
            <a:pathLst>
              <a:path w="104775" h="118744">
                <a:moveTo>
                  <a:pt x="104445" y="0"/>
                </a:moveTo>
                <a:lnTo>
                  <a:pt x="0" y="57401"/>
                </a:lnTo>
                <a:lnTo>
                  <a:pt x="87635" y="118173"/>
                </a:lnTo>
                <a:lnTo>
                  <a:pt x="104445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6120015" y="3037791"/>
            <a:ext cx="925194" cy="2298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350" spc="-10" b="1">
                <a:latin typeface="Arial"/>
                <a:cs typeface="Arial"/>
              </a:rPr>
              <a:t>Ξένο</a:t>
            </a:r>
            <a:r>
              <a:rPr dirty="0" sz="1350" spc="-50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κλειδί</a:t>
            </a:r>
            <a:endParaRPr sz="135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138675" y="1931751"/>
            <a:ext cx="187960" cy="272415"/>
          </a:xfrm>
          <a:custGeom>
            <a:avLst/>
            <a:gdLst/>
            <a:ahLst/>
            <a:cxnLst/>
            <a:rect l="l" t="t" r="r" b="b"/>
            <a:pathLst>
              <a:path w="187960" h="272414">
                <a:moveTo>
                  <a:pt x="0" y="272053"/>
                </a:moveTo>
                <a:lnTo>
                  <a:pt x="187831" y="0"/>
                </a:lnTo>
                <a:lnTo>
                  <a:pt x="187831" y="0"/>
                </a:lnTo>
              </a:path>
            </a:pathLst>
          </a:custGeom>
          <a:ln w="29486">
            <a:solidFill>
              <a:srgbClr val="00AF5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275134" y="1854982"/>
            <a:ext cx="104775" cy="118745"/>
          </a:xfrm>
          <a:custGeom>
            <a:avLst/>
            <a:gdLst/>
            <a:ahLst/>
            <a:cxnLst/>
            <a:rect l="l" t="t" r="r" b="b"/>
            <a:pathLst>
              <a:path w="104775" h="118744">
                <a:moveTo>
                  <a:pt x="104445" y="0"/>
                </a:moveTo>
                <a:lnTo>
                  <a:pt x="0" y="57364"/>
                </a:lnTo>
                <a:lnTo>
                  <a:pt x="87635" y="118135"/>
                </a:lnTo>
                <a:lnTo>
                  <a:pt x="104445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2138675" y="2817258"/>
            <a:ext cx="187960" cy="272415"/>
          </a:xfrm>
          <a:custGeom>
            <a:avLst/>
            <a:gdLst/>
            <a:ahLst/>
            <a:cxnLst/>
            <a:rect l="l" t="t" r="r" b="b"/>
            <a:pathLst>
              <a:path w="187960" h="272414">
                <a:moveTo>
                  <a:pt x="0" y="272005"/>
                </a:moveTo>
                <a:lnTo>
                  <a:pt x="187831" y="0"/>
                </a:lnTo>
                <a:lnTo>
                  <a:pt x="187831" y="0"/>
                </a:lnTo>
              </a:path>
            </a:pathLst>
          </a:custGeom>
          <a:ln w="29486">
            <a:solidFill>
              <a:srgbClr val="00AF5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2275134" y="2740442"/>
            <a:ext cx="104775" cy="118745"/>
          </a:xfrm>
          <a:custGeom>
            <a:avLst/>
            <a:gdLst/>
            <a:ahLst/>
            <a:cxnLst/>
            <a:rect l="l" t="t" r="r" b="b"/>
            <a:pathLst>
              <a:path w="104775" h="118744">
                <a:moveTo>
                  <a:pt x="104445" y="0"/>
                </a:moveTo>
                <a:lnTo>
                  <a:pt x="0" y="57401"/>
                </a:lnTo>
                <a:lnTo>
                  <a:pt x="87635" y="118173"/>
                </a:lnTo>
                <a:lnTo>
                  <a:pt x="104445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1271582" y="2076944"/>
            <a:ext cx="850900" cy="43434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91135" marR="5080" indent="-179070">
              <a:lnSpc>
                <a:spcPts val="1610"/>
              </a:lnSpc>
              <a:spcBef>
                <a:spcPts val="150"/>
              </a:spcBef>
            </a:pPr>
            <a:r>
              <a:rPr dirty="0" sz="1350" spc="-10" b="1">
                <a:latin typeface="Arial"/>
                <a:cs typeface="Arial"/>
              </a:rPr>
              <a:t>Πρωτεύον  </a:t>
            </a:r>
            <a:r>
              <a:rPr dirty="0" sz="1350" spc="-10" b="1">
                <a:latin typeface="Arial"/>
                <a:cs typeface="Arial"/>
              </a:rPr>
              <a:t>κλειδί</a:t>
            </a:r>
            <a:endParaRPr sz="13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271582" y="2989221"/>
            <a:ext cx="850900" cy="43434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91135" marR="5080" indent="-179070">
              <a:lnSpc>
                <a:spcPts val="1610"/>
              </a:lnSpc>
              <a:spcBef>
                <a:spcPts val="150"/>
              </a:spcBef>
            </a:pPr>
            <a:r>
              <a:rPr dirty="0" sz="1350" spc="-10" b="1">
                <a:latin typeface="Arial"/>
                <a:cs typeface="Arial"/>
              </a:rPr>
              <a:t>Πρωτεύον  </a:t>
            </a:r>
            <a:r>
              <a:rPr dirty="0" sz="1350" spc="-10" b="1">
                <a:latin typeface="Arial"/>
                <a:cs typeface="Arial"/>
              </a:rPr>
              <a:t>κλειδί</a:t>
            </a:r>
            <a:endParaRPr sz="135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399013" y="4157340"/>
            <a:ext cx="6764308" cy="120660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 txBox="1"/>
          <p:nvPr/>
        </p:nvSpPr>
        <p:spPr>
          <a:xfrm>
            <a:off x="1492758" y="4199635"/>
            <a:ext cx="6541770" cy="1062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44780">
              <a:lnSpc>
                <a:spcPct val="100000"/>
              </a:lnSpc>
              <a:spcBef>
                <a:spcPts val="100"/>
              </a:spcBef>
              <a:tabLst>
                <a:tab pos="932815" algn="l"/>
                <a:tab pos="1443355" algn="l"/>
                <a:tab pos="2187575" algn="l"/>
                <a:tab pos="3293745" algn="l"/>
                <a:tab pos="4546600" algn="l"/>
                <a:tab pos="4954270" algn="l"/>
                <a:tab pos="5897245" algn="l"/>
              </a:tabLst>
            </a:pPr>
            <a:r>
              <a:rPr dirty="0" sz="1800" spc="-5" b="1">
                <a:solidFill>
                  <a:srgbClr val="FFFFFF"/>
                </a:solidFill>
                <a:latin typeface="Arial"/>
                <a:cs typeface="Arial"/>
              </a:rPr>
              <a:t>Β</a:t>
            </a:r>
            <a:r>
              <a:rPr dirty="0" sz="1800" spc="-10" b="1">
                <a:solidFill>
                  <a:srgbClr val="FFFFFF"/>
                </a:solidFill>
                <a:latin typeface="Arial"/>
                <a:cs typeface="Arial"/>
              </a:rPr>
              <a:t>ά</a:t>
            </a:r>
            <a:r>
              <a:rPr dirty="0" sz="1800" spc="-5" b="1">
                <a:solidFill>
                  <a:srgbClr val="FFFFFF"/>
                </a:solidFill>
                <a:latin typeface="Arial"/>
                <a:cs typeface="Arial"/>
              </a:rPr>
              <a:t>σε</a:t>
            </a: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ι	</a:t>
            </a:r>
            <a:r>
              <a:rPr dirty="0" sz="1800" spc="-50" b="1">
                <a:solidFill>
                  <a:srgbClr val="FFFFFF"/>
                </a:solidFill>
                <a:latin typeface="Arial"/>
                <a:cs typeface="Arial"/>
              </a:rPr>
              <a:t>τ</a:t>
            </a: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ου	</a:t>
            </a:r>
            <a:r>
              <a:rPr dirty="0" sz="1800" spc="-25" b="1">
                <a:solidFill>
                  <a:srgbClr val="FFFFFF"/>
                </a:solidFill>
                <a:latin typeface="Arial"/>
                <a:cs typeface="Arial"/>
              </a:rPr>
              <a:t>ξ</a:t>
            </a:r>
            <a:r>
              <a:rPr dirty="0" sz="1800" spc="10" b="1">
                <a:solidFill>
                  <a:srgbClr val="FFFFFF"/>
                </a:solidFill>
                <a:latin typeface="Arial"/>
                <a:cs typeface="Arial"/>
              </a:rPr>
              <a:t>έ</a:t>
            </a:r>
            <a:r>
              <a:rPr dirty="0" sz="1800" spc="-30" b="1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dirty="0" sz="1800" spc="10" b="1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υ	κλειδι</a:t>
            </a:r>
            <a:r>
              <a:rPr dirty="0" sz="1800" spc="5" b="1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dirty="0" sz="1800" spc="-5" b="1">
                <a:solidFill>
                  <a:srgbClr val="FFFFFF"/>
                </a:solidFill>
                <a:latin typeface="Arial"/>
                <a:cs typeface="Arial"/>
              </a:rPr>
              <a:t>ύ</a:t>
            </a: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,	μ</a:t>
            </a:r>
            <a:r>
              <a:rPr dirty="0" sz="1800" spc="-60" b="1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ορούμε	</a:t>
            </a:r>
            <a:r>
              <a:rPr dirty="0" sz="1800" spc="-20" b="1">
                <a:solidFill>
                  <a:srgbClr val="FFFFFF"/>
                </a:solidFill>
                <a:latin typeface="Arial"/>
                <a:cs typeface="Arial"/>
              </a:rPr>
              <a:t>ν</a:t>
            </a: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α	βρο</a:t>
            </a:r>
            <a:r>
              <a:rPr dirty="0" sz="1800" spc="-5" b="1">
                <a:solidFill>
                  <a:srgbClr val="FFFFFF"/>
                </a:solidFill>
                <a:latin typeface="Arial"/>
                <a:cs typeface="Arial"/>
              </a:rPr>
              <a:t>ύμ</a:t>
            </a: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ε	</a:t>
            </a:r>
            <a:r>
              <a:rPr dirty="0" sz="1800" spc="-50" b="1">
                <a:solidFill>
                  <a:srgbClr val="FFFFFF"/>
                </a:solidFill>
                <a:latin typeface="Arial"/>
                <a:cs typeface="Arial"/>
              </a:rPr>
              <a:t>π</a:t>
            </a:r>
            <a:r>
              <a:rPr dirty="0" sz="1800" spc="-10" b="1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ι</a:t>
            </a:r>
            <a:r>
              <a:rPr dirty="0" sz="1800" spc="5" b="1">
                <a:solidFill>
                  <a:srgbClr val="FFFFFF"/>
                </a:solidFill>
                <a:latin typeface="Arial"/>
                <a:cs typeface="Arial"/>
              </a:rPr>
              <a:t>ο</a:t>
            </a: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ς  </a:t>
            </a:r>
            <a:r>
              <a:rPr dirty="0" sz="1800" spc="-10" b="1">
                <a:solidFill>
                  <a:srgbClr val="FFFFFF"/>
                </a:solidFill>
                <a:latin typeface="Arial"/>
                <a:cs typeface="Arial"/>
              </a:rPr>
              <a:t>καθηγητής </a:t>
            </a:r>
            <a:r>
              <a:rPr dirty="0" sz="1800" spc="-25" b="1">
                <a:solidFill>
                  <a:srgbClr val="FFFFFF"/>
                </a:solidFill>
                <a:latin typeface="Arial"/>
                <a:cs typeface="Arial"/>
              </a:rPr>
              <a:t>κάνει </a:t>
            </a:r>
            <a:r>
              <a:rPr dirty="0" sz="1800" spc="-10" b="1">
                <a:solidFill>
                  <a:srgbClr val="FFFFFF"/>
                </a:solidFill>
                <a:latin typeface="Arial"/>
                <a:cs typeface="Arial"/>
              </a:rPr>
              <a:t>συγκεκριμένο </a:t>
            </a: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μάθημα, </a:t>
            </a:r>
            <a:r>
              <a:rPr dirty="0" sz="1800" spc="-10" b="1">
                <a:solidFill>
                  <a:srgbClr val="FFFFFF"/>
                </a:solidFill>
                <a:latin typeface="Arial"/>
                <a:cs typeface="Arial"/>
              </a:rPr>
              <a:t>δηλαδή </a:t>
            </a:r>
            <a:r>
              <a:rPr dirty="0" sz="1800" spc="-25" b="1">
                <a:solidFill>
                  <a:srgbClr val="FFFFFF"/>
                </a:solidFill>
                <a:latin typeface="Arial"/>
                <a:cs typeface="Arial"/>
              </a:rPr>
              <a:t>να</a:t>
            </a:r>
            <a:r>
              <a:rPr dirty="0" sz="1800" spc="1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FFFFFF"/>
                </a:solidFill>
                <a:latin typeface="Arial"/>
                <a:cs typeface="Arial"/>
              </a:rPr>
              <a:t>ισχύει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15" b="1">
                <a:solidFill>
                  <a:srgbClr val="FFFF00"/>
                </a:solidFill>
                <a:latin typeface="Arial"/>
                <a:cs typeface="Arial"/>
              </a:rPr>
              <a:t>ΚΑΘΗΓΗΤΕΣ.Κωδ_Καθ.=ΜΑΘΗΜΑΤΑ.Κωδ_Καθ.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2738" y="210692"/>
            <a:ext cx="6122670" cy="6610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860"/>
              </a:lnSpc>
              <a:spcBef>
                <a:spcPts val="100"/>
              </a:spcBef>
            </a:pPr>
            <a:r>
              <a:rPr dirty="0" spc="-5"/>
              <a:t>Σχεσιακές πράξεις</a:t>
            </a:r>
            <a:r>
              <a:rPr dirty="0" spc="5"/>
              <a:t> </a:t>
            </a:r>
            <a:r>
              <a:rPr dirty="0" spc="-5"/>
              <a:t>(3)</a:t>
            </a:r>
          </a:p>
          <a:p>
            <a:pPr marL="12700">
              <a:lnSpc>
                <a:spcPts val="2140"/>
              </a:lnSpc>
            </a:pPr>
            <a:r>
              <a:rPr dirty="0" sz="1800" spc="-10">
                <a:solidFill>
                  <a:srgbClr val="FF0000"/>
                </a:solidFill>
                <a:latin typeface="Arial"/>
                <a:cs typeface="Arial"/>
              </a:rPr>
              <a:t>εμφάνιση </a:t>
            </a:r>
            <a:r>
              <a:rPr dirty="0" sz="1800" spc="-25">
                <a:solidFill>
                  <a:srgbClr val="FF0000"/>
                </a:solidFill>
                <a:latin typeface="Arial"/>
                <a:cs typeface="Arial"/>
              </a:rPr>
              <a:t>των </a:t>
            </a:r>
            <a:r>
              <a:rPr dirty="0" sz="1800" spc="-10">
                <a:solidFill>
                  <a:srgbClr val="FF0000"/>
                </a:solidFill>
                <a:latin typeface="Arial"/>
                <a:cs typeface="Arial"/>
              </a:rPr>
              <a:t>μαθημάτων </a:t>
            </a:r>
            <a:r>
              <a:rPr dirty="0" sz="1800" spc="-20">
                <a:solidFill>
                  <a:srgbClr val="FF0000"/>
                </a:solidFill>
                <a:latin typeface="Arial"/>
                <a:cs typeface="Arial"/>
              </a:rPr>
              <a:t>που </a:t>
            </a:r>
            <a:r>
              <a:rPr dirty="0" sz="1800" spc="-5">
                <a:solidFill>
                  <a:srgbClr val="FF0000"/>
                </a:solidFill>
                <a:latin typeface="Arial"/>
                <a:cs typeface="Arial"/>
              </a:rPr>
              <a:t>διδάσκει ένας</a:t>
            </a:r>
            <a:r>
              <a:rPr dirty="0" sz="1800" spc="14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FF0000"/>
                </a:solidFill>
                <a:latin typeface="Arial"/>
                <a:cs typeface="Arial"/>
              </a:rPr>
              <a:t>καθηγητής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81938" y="1195781"/>
            <a:ext cx="10314305" cy="20681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07645">
              <a:lnSpc>
                <a:spcPct val="100000"/>
              </a:lnSpc>
              <a:spcBef>
                <a:spcPts val="105"/>
              </a:spcBef>
            </a:pPr>
            <a:r>
              <a:rPr dirty="0" baseline="13888" sz="3000" spc="15" b="1">
                <a:solidFill>
                  <a:srgbClr val="6F2F9F"/>
                </a:solidFill>
                <a:latin typeface="Arial"/>
                <a:cs typeface="Arial"/>
              </a:rPr>
              <a:t>σ</a:t>
            </a:r>
            <a:r>
              <a:rPr dirty="0" sz="1300" spc="10" b="1">
                <a:solidFill>
                  <a:srgbClr val="6F2F9F"/>
                </a:solidFill>
                <a:latin typeface="Arial"/>
                <a:cs typeface="Arial"/>
              </a:rPr>
              <a:t>ΚΑΘ.Κωδ_Καθ.=ΜΑΘ.Κωδ_Καθ.(Κωδ_Καθ.,Ον/μο,(ΚΑΘΗΓΗΤΕΣ))Χ(Κωδ_Καθ.,Τίτλος(ΜΑΘΗΜΑΤΑ))</a:t>
            </a:r>
            <a:endParaRPr sz="1300">
              <a:latin typeface="Arial"/>
              <a:cs typeface="Arial"/>
            </a:endParaRPr>
          </a:p>
          <a:p>
            <a:pPr marL="63500" marR="55880" indent="144145">
              <a:lnSpc>
                <a:spcPct val="100000"/>
              </a:lnSpc>
              <a:spcBef>
                <a:spcPts val="1445"/>
              </a:spcBef>
            </a:pPr>
            <a:r>
              <a:rPr dirty="0" sz="1600" spc="-25">
                <a:latin typeface="Arial"/>
                <a:cs typeface="Arial"/>
              </a:rPr>
              <a:t>Στην </a:t>
            </a:r>
            <a:r>
              <a:rPr dirty="0" sz="1600" spc="-10">
                <a:latin typeface="Arial"/>
                <a:cs typeface="Arial"/>
              </a:rPr>
              <a:t>παραπάνω </a:t>
            </a:r>
            <a:r>
              <a:rPr dirty="0" sz="1600" spc="-5">
                <a:latin typeface="Arial"/>
                <a:cs typeface="Arial"/>
              </a:rPr>
              <a:t>πράξη </a:t>
            </a:r>
            <a:r>
              <a:rPr dirty="0" sz="1600" spc="-15">
                <a:latin typeface="Arial"/>
                <a:cs typeface="Arial"/>
              </a:rPr>
              <a:t>και </a:t>
            </a:r>
            <a:r>
              <a:rPr dirty="0" sz="1600">
                <a:latin typeface="Arial"/>
                <a:cs typeface="Arial"/>
              </a:rPr>
              <a:t>για </a:t>
            </a:r>
            <a:r>
              <a:rPr dirty="0" sz="1600" spc="-10">
                <a:latin typeface="Arial"/>
                <a:cs typeface="Arial"/>
              </a:rPr>
              <a:t>λόγους ευκολίας, χρησιμοποιούμε το </a:t>
            </a:r>
            <a:r>
              <a:rPr dirty="0" sz="1200" spc="-10">
                <a:latin typeface="Arial"/>
                <a:cs typeface="Arial"/>
              </a:rPr>
              <a:t>ΚΑΘ.</a:t>
            </a:r>
            <a:r>
              <a:rPr dirty="0" sz="1600" spc="-10">
                <a:latin typeface="Arial"/>
                <a:cs typeface="Arial"/>
              </a:rPr>
              <a:t>, </a:t>
            </a:r>
            <a:r>
              <a:rPr dirty="0" sz="1600" spc="-5">
                <a:latin typeface="Arial"/>
                <a:cs typeface="Arial"/>
              </a:rPr>
              <a:t>αντί </a:t>
            </a:r>
            <a:r>
              <a:rPr dirty="0" sz="1600">
                <a:latin typeface="Arial"/>
                <a:cs typeface="Arial"/>
              </a:rPr>
              <a:t>για </a:t>
            </a:r>
            <a:r>
              <a:rPr dirty="0" sz="1600" spc="-5">
                <a:latin typeface="Arial"/>
                <a:cs typeface="Arial"/>
              </a:rPr>
              <a:t>την ονομασία </a:t>
            </a:r>
            <a:r>
              <a:rPr dirty="0" sz="1200" spc="-5">
                <a:latin typeface="Arial"/>
                <a:cs typeface="Arial"/>
              </a:rPr>
              <a:t>ΚΑΘΗΓΗΤΕΣ </a:t>
            </a:r>
            <a:r>
              <a:rPr dirty="0" sz="1600" spc="-15">
                <a:latin typeface="Arial"/>
                <a:cs typeface="Arial"/>
              </a:rPr>
              <a:t>και  το </a:t>
            </a:r>
            <a:r>
              <a:rPr dirty="0" sz="1200" spc="-10">
                <a:latin typeface="Arial"/>
                <a:cs typeface="Arial"/>
              </a:rPr>
              <a:t>ΜΑΘ.</a:t>
            </a:r>
            <a:r>
              <a:rPr dirty="0" sz="1600" spc="-10">
                <a:latin typeface="Arial"/>
                <a:cs typeface="Arial"/>
              </a:rPr>
              <a:t>, </a:t>
            </a:r>
            <a:r>
              <a:rPr dirty="0" sz="1600" spc="-5">
                <a:latin typeface="Arial"/>
                <a:cs typeface="Arial"/>
              </a:rPr>
              <a:t>αντί </a:t>
            </a:r>
            <a:r>
              <a:rPr dirty="0" sz="1600">
                <a:latin typeface="Arial"/>
                <a:cs typeface="Arial"/>
              </a:rPr>
              <a:t>για </a:t>
            </a:r>
            <a:r>
              <a:rPr dirty="0" sz="1600" spc="-5">
                <a:latin typeface="Arial"/>
                <a:cs typeface="Arial"/>
              </a:rPr>
              <a:t>την ονομασία</a:t>
            </a:r>
            <a:r>
              <a:rPr dirty="0" sz="1600" spc="5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ΜΑΘΗΜΑΤΑ</a:t>
            </a:r>
            <a:r>
              <a:rPr dirty="0" sz="1600" spc="-25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Arial"/>
              <a:cs typeface="Arial"/>
            </a:endParaRPr>
          </a:p>
          <a:p>
            <a:pPr marL="207645">
              <a:lnSpc>
                <a:spcPct val="100000"/>
              </a:lnSpc>
            </a:pPr>
            <a:r>
              <a:rPr dirty="0" sz="1600" spc="-5">
                <a:latin typeface="Arial"/>
                <a:cs typeface="Arial"/>
              </a:rPr>
              <a:t>Εκτελώντας </a:t>
            </a:r>
            <a:r>
              <a:rPr dirty="0" sz="1600" spc="-15">
                <a:latin typeface="Arial"/>
                <a:cs typeface="Arial"/>
              </a:rPr>
              <a:t>το </a:t>
            </a:r>
            <a:r>
              <a:rPr dirty="0" sz="1600" spc="-5">
                <a:latin typeface="Arial"/>
                <a:cs typeface="Arial"/>
              </a:rPr>
              <a:t>προηγούμενο </a:t>
            </a:r>
            <a:r>
              <a:rPr dirty="0" sz="1600" spc="-10">
                <a:latin typeface="Arial"/>
                <a:cs typeface="Arial"/>
              </a:rPr>
              <a:t>εξωτερικό </a:t>
            </a:r>
            <a:r>
              <a:rPr dirty="0" sz="1600" spc="-5">
                <a:latin typeface="Arial"/>
                <a:cs typeface="Arial"/>
              </a:rPr>
              <a:t>γινόμενο, </a:t>
            </a:r>
            <a:r>
              <a:rPr dirty="0" sz="1600" spc="-10">
                <a:latin typeface="Arial"/>
                <a:cs typeface="Arial"/>
              </a:rPr>
              <a:t>παίρνουμε </a:t>
            </a:r>
            <a:r>
              <a:rPr dirty="0" sz="1600" spc="-15">
                <a:latin typeface="Arial"/>
                <a:cs typeface="Arial"/>
              </a:rPr>
              <a:t>το </a:t>
            </a:r>
            <a:r>
              <a:rPr dirty="0" sz="1600" spc="-5">
                <a:latin typeface="Arial"/>
                <a:cs typeface="Arial"/>
              </a:rPr>
              <a:t>νέο</a:t>
            </a:r>
            <a:r>
              <a:rPr dirty="0" sz="1600" spc="90">
                <a:latin typeface="Arial"/>
                <a:cs typeface="Arial"/>
              </a:rPr>
              <a:t> </a:t>
            </a:r>
            <a:r>
              <a:rPr dirty="0" sz="1600" spc="-15">
                <a:latin typeface="Arial"/>
                <a:cs typeface="Arial"/>
              </a:rPr>
              <a:t>σύνολο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650">
              <a:latin typeface="Arial"/>
              <a:cs typeface="Arial"/>
            </a:endParaRPr>
          </a:p>
          <a:p>
            <a:pPr marL="207645">
              <a:lnSpc>
                <a:spcPct val="100000"/>
              </a:lnSpc>
              <a:spcBef>
                <a:spcPts val="5"/>
              </a:spcBef>
            </a:pPr>
            <a:r>
              <a:rPr dirty="0" sz="2000" spc="-10" b="1">
                <a:solidFill>
                  <a:srgbClr val="6F2F9F"/>
                </a:solidFill>
                <a:latin typeface="Arial"/>
                <a:cs typeface="Arial"/>
              </a:rPr>
              <a:t>σ</a:t>
            </a:r>
            <a:r>
              <a:rPr dirty="0" sz="1200" spc="-10" b="1">
                <a:solidFill>
                  <a:srgbClr val="6F2F9F"/>
                </a:solidFill>
                <a:latin typeface="Arial"/>
                <a:cs typeface="Arial"/>
              </a:rPr>
              <a:t>S={(ΚΑΘ.Κωδ_Καθ.,ΜΑΘ.Κωδ_Καθ.), (ΚΑΘ.Κωδ_Καθ., ΜΑΘ.Τίτλος),</a:t>
            </a:r>
            <a:r>
              <a:rPr dirty="0" sz="1200" spc="10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6F2F9F"/>
                </a:solidFill>
                <a:latin typeface="Arial"/>
                <a:cs typeface="Arial"/>
              </a:rPr>
              <a:t>(ΚΑΘ.Ον/μο,ΜΑΘ.Κωδ_Καθ.),(ΚΑΘ.Ον/μο,ΜΑΘ.Τίτλος)}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2738" y="210692"/>
            <a:ext cx="331597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Σχεσιακές πράξεις</a:t>
            </a:r>
            <a:r>
              <a:rPr dirty="0" spc="-50"/>
              <a:t> </a:t>
            </a:r>
            <a:r>
              <a:rPr dirty="0" spc="-5"/>
              <a:t>(4)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2738" y="571576"/>
            <a:ext cx="6122670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solidFill>
                  <a:srgbClr val="FF0000"/>
                </a:solidFill>
                <a:latin typeface="Arial"/>
                <a:cs typeface="Arial"/>
              </a:rPr>
              <a:t>εμφάνιση </a:t>
            </a:r>
            <a:r>
              <a:rPr dirty="0" sz="1800" spc="-25" b="1">
                <a:solidFill>
                  <a:srgbClr val="FF0000"/>
                </a:solidFill>
                <a:latin typeface="Arial"/>
                <a:cs typeface="Arial"/>
              </a:rPr>
              <a:t>των </a:t>
            </a:r>
            <a:r>
              <a:rPr dirty="0" sz="1800" spc="-10" b="1">
                <a:solidFill>
                  <a:srgbClr val="FF0000"/>
                </a:solidFill>
                <a:latin typeface="Arial"/>
                <a:cs typeface="Arial"/>
              </a:rPr>
              <a:t>μαθημάτων </a:t>
            </a:r>
            <a:r>
              <a:rPr dirty="0" sz="1800" spc="-20" b="1">
                <a:solidFill>
                  <a:srgbClr val="FF0000"/>
                </a:solidFill>
                <a:latin typeface="Arial"/>
                <a:cs typeface="Arial"/>
              </a:rPr>
              <a:t>που </a:t>
            </a:r>
            <a:r>
              <a:rPr dirty="0" sz="1800" spc="-5" b="1">
                <a:solidFill>
                  <a:srgbClr val="FF0000"/>
                </a:solidFill>
                <a:latin typeface="Arial"/>
                <a:cs typeface="Arial"/>
              </a:rPr>
              <a:t>διδάσκει ένας</a:t>
            </a:r>
            <a:r>
              <a:rPr dirty="0" sz="1800" spc="14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800" spc="-10" b="1">
                <a:solidFill>
                  <a:srgbClr val="FF0000"/>
                </a:solidFill>
                <a:latin typeface="Arial"/>
                <a:cs typeface="Arial"/>
              </a:rPr>
              <a:t>καθηγητής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53338" y="1082211"/>
            <a:ext cx="884555" cy="19558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100" b="1">
                <a:latin typeface="Arial"/>
                <a:cs typeface="Arial"/>
              </a:rPr>
              <a:t>ΚΑΘΗΓΗΤΕΣ</a:t>
            </a:r>
            <a:endParaRPr sz="11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163472" y="1269259"/>
          <a:ext cx="4950460" cy="2190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8175"/>
                <a:gridCol w="638175"/>
                <a:gridCol w="1287780"/>
                <a:gridCol w="726440"/>
                <a:gridCol w="726439"/>
                <a:gridCol w="924560"/>
              </a:tblGrid>
              <a:tr h="1560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Κωδ_Καθ.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Κωδ_Τμ.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Ον/μο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Ον.πατρός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Βαθμίδα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Γνωστικό</a:t>
                      </a:r>
                      <a:r>
                        <a:rPr dirty="0" sz="85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αν.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</a:tr>
              <a:tr h="1560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Κ001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001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Βεζυρόπουλος</a:t>
                      </a:r>
                      <a:r>
                        <a:rPr dirty="0" sz="75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-15" b="1">
                          <a:latin typeface="Arial"/>
                          <a:cs typeface="Arial"/>
                        </a:rPr>
                        <a:t>Κων/νος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Χαρίλαος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Καθηγητής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Προγραμματισμός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560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Κ002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001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Δούκας</a:t>
                      </a:r>
                      <a:r>
                        <a:rPr dirty="0" sz="75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-10" b="1">
                          <a:latin typeface="Arial"/>
                          <a:cs typeface="Arial"/>
                        </a:rPr>
                        <a:t>Παναγιώτης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Πέτρος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Επίκουρος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Δίκτυα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560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Κ003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002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Φανουράκη </a:t>
                      </a:r>
                      <a:r>
                        <a:rPr dirty="0" sz="750" spc="-10" b="1">
                          <a:latin typeface="Arial"/>
                          <a:cs typeface="Arial"/>
                        </a:rPr>
                        <a:t>Μαρία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Γεώργιος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Αναπληρωτής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Ψηφιακά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560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Κ004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001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Αρναούτης</a:t>
                      </a:r>
                      <a:r>
                        <a:rPr dirty="0" sz="750" spc="-15" b="1">
                          <a:latin typeface="Arial"/>
                          <a:cs typeface="Arial"/>
                        </a:rPr>
                        <a:t> Μηνάς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Δημήτριος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Καθηγητής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Δίκτυα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560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Κ005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001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Μακέντας</a:t>
                      </a:r>
                      <a:r>
                        <a:rPr dirty="0" sz="7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-10" b="1">
                          <a:latin typeface="Arial"/>
                          <a:cs typeface="Arial"/>
                        </a:rPr>
                        <a:t>Χάρης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Παναγιώτης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Καθηγητής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Δίκτυα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560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Κ006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002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Καρσοπούλου </a:t>
                      </a:r>
                      <a:r>
                        <a:rPr dirty="0" sz="750" spc="-10" b="1">
                          <a:latin typeface="Arial"/>
                          <a:cs typeface="Arial"/>
                        </a:rPr>
                        <a:t>Αμαλία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Γεώργιος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Αναπληρωτής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Προγραμματισμός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560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Κ007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001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Παπαμάρκος </a:t>
                      </a:r>
                      <a:r>
                        <a:rPr dirty="0" sz="750" spc="-10" b="1">
                          <a:latin typeface="Arial"/>
                          <a:cs typeface="Arial"/>
                        </a:rPr>
                        <a:t>Σωτήρης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Κων/νος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Καθηγητής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Προγραμματισμός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560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Κ008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001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Βακούρη</a:t>
                      </a:r>
                      <a:r>
                        <a:rPr dirty="0" sz="750" spc="-15" b="1">
                          <a:latin typeface="Arial"/>
                          <a:cs typeface="Arial"/>
                        </a:rPr>
                        <a:t> ζωή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Χαράλαμπος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Επίκουρος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Δίκτυα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5604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Κ009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002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Μπέκας </a:t>
                      </a:r>
                      <a:r>
                        <a:rPr dirty="0" sz="750" spc="-10" b="1">
                          <a:latin typeface="Arial"/>
                          <a:cs typeface="Arial"/>
                        </a:rPr>
                        <a:t>Ιωάννης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Γεώργιος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Αναπληρωτής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Ψηφιακά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560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Κ010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001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Ραλάτου</a:t>
                      </a:r>
                      <a:r>
                        <a:rPr dirty="0" sz="7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-10" b="1">
                          <a:latin typeface="Arial"/>
                          <a:cs typeface="Arial"/>
                        </a:rPr>
                        <a:t>Ευδοξία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Παναγιώτης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Καθηγητής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Προγραμματισμός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560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Κ011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001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Διακάκη</a:t>
                      </a:r>
                      <a:r>
                        <a:rPr dirty="0" sz="75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-10" b="1">
                          <a:latin typeface="Arial"/>
                          <a:cs typeface="Arial"/>
                        </a:rPr>
                        <a:t>Αποστολία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Ιωάννης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Επίκουρος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Δίκτυα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560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Κ012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002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Ταμένου</a:t>
                      </a:r>
                      <a:r>
                        <a:rPr dirty="0" sz="750" spc="-15" b="1">
                          <a:latin typeface="Arial"/>
                          <a:cs typeface="Arial"/>
                        </a:rPr>
                        <a:t> Θεοδώρα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Ηλίας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Αναπληρωτής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Μαθηματικά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560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5" b="1">
                          <a:latin typeface="Arial"/>
                          <a:cs typeface="Arial"/>
                        </a:rPr>
                        <a:t>...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5" b="1">
                          <a:latin typeface="Arial"/>
                          <a:cs typeface="Arial"/>
                        </a:rPr>
                        <a:t>...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5" b="1">
                          <a:latin typeface="Arial"/>
                          <a:cs typeface="Arial"/>
                        </a:rPr>
                        <a:t>...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5" b="1">
                          <a:latin typeface="Arial"/>
                          <a:cs typeface="Arial"/>
                        </a:rPr>
                        <a:t>...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5" b="1">
                          <a:latin typeface="Arial"/>
                          <a:cs typeface="Arial"/>
                        </a:rPr>
                        <a:t>...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5" b="1">
                          <a:latin typeface="Arial"/>
                          <a:cs typeface="Arial"/>
                        </a:rPr>
                        <a:t>...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1167465" y="3556991"/>
            <a:ext cx="856615" cy="19558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100" b="1">
                <a:latin typeface="Arial"/>
                <a:cs typeface="Arial"/>
              </a:rPr>
              <a:t>ΜΑΘΗΜΑΤΑ</a:t>
            </a:r>
            <a:endParaRPr sz="1100">
              <a:latin typeface="Arial"/>
              <a:cs typeface="Arial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1163472" y="3743961"/>
          <a:ext cx="5875020" cy="2190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8175"/>
                <a:gridCol w="638175"/>
                <a:gridCol w="1287780"/>
                <a:gridCol w="726440"/>
                <a:gridCol w="726439"/>
                <a:gridCol w="924560"/>
                <a:gridCol w="924560"/>
              </a:tblGrid>
              <a:tr h="1560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Κωδ_Μαθ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Κωδ_Τμ.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Τίτλος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Ώρες</a:t>
                      </a:r>
                      <a:r>
                        <a:rPr dirty="0" sz="85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Θ/Ε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Φόρτος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ECTS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Κωδ_Καθ.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</a:tr>
              <a:tr h="156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M001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003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Προγραμματισμός</a:t>
                      </a:r>
                      <a:r>
                        <a:rPr dirty="0" sz="7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-5" b="1">
                          <a:latin typeface="Arial"/>
                          <a:cs typeface="Arial"/>
                        </a:rPr>
                        <a:t>Ι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Θ2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b="1">
                          <a:latin typeface="Arial"/>
                          <a:cs typeface="Arial"/>
                        </a:rPr>
                        <a:t>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b="1">
                          <a:latin typeface="Arial"/>
                          <a:cs typeface="Arial"/>
                        </a:rPr>
                        <a:t>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Κ001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560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M002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003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Προγραμματισμός</a:t>
                      </a:r>
                      <a:r>
                        <a:rPr dirty="0" sz="75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-5" b="1">
                          <a:latin typeface="Arial"/>
                          <a:cs typeface="Arial"/>
                        </a:rPr>
                        <a:t>ΙΙ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Θ4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b="1">
                          <a:latin typeface="Arial"/>
                          <a:cs typeface="Arial"/>
                        </a:rPr>
                        <a:t>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b="1">
                          <a:latin typeface="Arial"/>
                          <a:cs typeface="Arial"/>
                        </a:rPr>
                        <a:t>4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Κ001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5604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M003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003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Σχεδίαση</a:t>
                      </a:r>
                      <a:r>
                        <a:rPr dirty="0" sz="7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-10" b="1">
                          <a:latin typeface="Arial"/>
                          <a:cs typeface="Arial"/>
                        </a:rPr>
                        <a:t>δικτύων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Θ3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b="1">
                          <a:latin typeface="Arial"/>
                          <a:cs typeface="Arial"/>
                        </a:rPr>
                        <a:t>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b="1">
                          <a:latin typeface="Arial"/>
                          <a:cs typeface="Arial"/>
                        </a:rPr>
                        <a:t>4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Κ002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560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M004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003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Ασφάλεια</a:t>
                      </a:r>
                      <a:r>
                        <a:rPr dirty="0" sz="7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-10" b="1">
                          <a:latin typeface="Arial"/>
                          <a:cs typeface="Arial"/>
                        </a:rPr>
                        <a:t>δικτύων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Θ2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b="1">
                          <a:latin typeface="Arial"/>
                          <a:cs typeface="Arial"/>
                        </a:rPr>
                        <a:t>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b="1">
                          <a:latin typeface="Arial"/>
                          <a:cs typeface="Arial"/>
                        </a:rPr>
                        <a:t>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Κ002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560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M005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003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Τηλεπικοινωνίες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Θ4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b="1">
                          <a:latin typeface="Arial"/>
                          <a:cs typeface="Arial"/>
                        </a:rPr>
                        <a:t>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b="1">
                          <a:latin typeface="Arial"/>
                          <a:cs typeface="Arial"/>
                        </a:rPr>
                        <a:t>4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Κ008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56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M006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003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Τεχνολογία</a:t>
                      </a:r>
                      <a:r>
                        <a:rPr dirty="0" sz="75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-10" b="1">
                          <a:latin typeface="Arial"/>
                          <a:cs typeface="Arial"/>
                        </a:rPr>
                        <a:t>λογισμικού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Θ3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b="1">
                          <a:latin typeface="Arial"/>
                          <a:cs typeface="Arial"/>
                        </a:rPr>
                        <a:t>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b="1">
                          <a:latin typeface="Arial"/>
                          <a:cs typeface="Arial"/>
                        </a:rPr>
                        <a:t>4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Κ001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560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M007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003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Σχεδίαση</a:t>
                      </a:r>
                      <a:r>
                        <a:rPr dirty="0" sz="75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-10" b="1">
                          <a:latin typeface="Arial"/>
                          <a:cs typeface="Arial"/>
                        </a:rPr>
                        <a:t>αλγορίθμων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Θ2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b="1">
                          <a:latin typeface="Arial"/>
                          <a:cs typeface="Arial"/>
                        </a:rPr>
                        <a:t>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b="1">
                          <a:latin typeface="Arial"/>
                          <a:cs typeface="Arial"/>
                        </a:rPr>
                        <a:t>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Κ007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560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M008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003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Αρχ/κή</a:t>
                      </a:r>
                      <a:r>
                        <a:rPr dirty="0" sz="75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-10" b="1">
                          <a:latin typeface="Arial"/>
                          <a:cs typeface="Arial"/>
                        </a:rPr>
                        <a:t>Υπολογιστών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Θ4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b="1">
                          <a:latin typeface="Arial"/>
                          <a:cs typeface="Arial"/>
                        </a:rPr>
                        <a:t>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b="1">
                          <a:latin typeface="Arial"/>
                          <a:cs typeface="Arial"/>
                        </a:rPr>
                        <a:t>4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Κ009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560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M009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003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Συμβολική</a:t>
                      </a:r>
                      <a:r>
                        <a:rPr dirty="0" sz="750" spc="-15" b="1">
                          <a:latin typeface="Arial"/>
                          <a:cs typeface="Arial"/>
                        </a:rPr>
                        <a:t> γλώσσα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Θ3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b="1">
                          <a:latin typeface="Arial"/>
                          <a:cs typeface="Arial"/>
                        </a:rPr>
                        <a:t>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b="1">
                          <a:latin typeface="Arial"/>
                          <a:cs typeface="Arial"/>
                        </a:rPr>
                        <a:t>4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Κ007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560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M010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003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Ψηφιακά</a:t>
                      </a:r>
                      <a:r>
                        <a:rPr dirty="0" sz="7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-5" b="1">
                          <a:latin typeface="Arial"/>
                          <a:cs typeface="Arial"/>
                        </a:rPr>
                        <a:t>Ι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Θ2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b="1">
                          <a:latin typeface="Arial"/>
                          <a:cs typeface="Arial"/>
                        </a:rPr>
                        <a:t>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b="1">
                          <a:latin typeface="Arial"/>
                          <a:cs typeface="Arial"/>
                        </a:rPr>
                        <a:t>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Κ003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560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M011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003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Γραμμική</a:t>
                      </a:r>
                      <a:r>
                        <a:rPr dirty="0" sz="7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-10" b="1">
                          <a:latin typeface="Arial"/>
                          <a:cs typeface="Arial"/>
                        </a:rPr>
                        <a:t>άλγεβρα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Θ4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b="1">
                          <a:latin typeface="Arial"/>
                          <a:cs typeface="Arial"/>
                        </a:rPr>
                        <a:t>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b="1">
                          <a:latin typeface="Arial"/>
                          <a:cs typeface="Arial"/>
                        </a:rPr>
                        <a:t>4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Κ012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560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M012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003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Γραμμικά</a:t>
                      </a:r>
                      <a:r>
                        <a:rPr dirty="0" sz="75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-10" b="1">
                          <a:latin typeface="Arial"/>
                          <a:cs typeface="Arial"/>
                        </a:rPr>
                        <a:t>συστήματα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5" b="1">
                          <a:latin typeface="Arial"/>
                          <a:cs typeface="Arial"/>
                        </a:rPr>
                        <a:t>Θ3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b="1">
                          <a:latin typeface="Arial"/>
                          <a:cs typeface="Arial"/>
                        </a:rPr>
                        <a:t>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b="1">
                          <a:latin typeface="Arial"/>
                          <a:cs typeface="Arial"/>
                        </a:rPr>
                        <a:t>4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Κ012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560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5" b="1">
                          <a:latin typeface="Arial"/>
                          <a:cs typeface="Arial"/>
                        </a:rPr>
                        <a:t>...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5" b="1">
                          <a:latin typeface="Arial"/>
                          <a:cs typeface="Arial"/>
                        </a:rPr>
                        <a:t>...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5" b="1">
                          <a:latin typeface="Arial"/>
                          <a:cs typeface="Arial"/>
                        </a:rPr>
                        <a:t>...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5" b="1">
                          <a:latin typeface="Arial"/>
                          <a:cs typeface="Arial"/>
                        </a:rPr>
                        <a:t>...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5" b="1">
                          <a:latin typeface="Arial"/>
                          <a:cs typeface="Arial"/>
                        </a:rPr>
                        <a:t>...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5" b="1">
                          <a:latin typeface="Arial"/>
                          <a:cs typeface="Arial"/>
                        </a:rPr>
                        <a:t>...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5" b="1">
                          <a:latin typeface="Arial"/>
                          <a:cs typeface="Arial"/>
                        </a:rPr>
                        <a:t>...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7970100" y="2434935"/>
          <a:ext cx="3723640" cy="17957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8300"/>
                <a:gridCol w="368300"/>
                <a:gridCol w="742950"/>
                <a:gridCol w="744855"/>
                <a:gridCol w="748030"/>
                <a:gridCol w="740410"/>
              </a:tblGrid>
              <a:tr h="178912">
                <a:tc gridSpan="2"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Κωδ_Καθ.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Τίτλος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Ον/μο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8898">
                <a:tc gridSpan="2">
                  <a:txBody>
                    <a:bodyPr/>
                    <a:lstStyle/>
                    <a:p>
                      <a:pPr marL="23939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5" b="1">
                          <a:latin typeface="Arial"/>
                          <a:cs typeface="Arial"/>
                        </a:rPr>
                        <a:t>Κ001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5" b="1">
                          <a:latin typeface="Arial"/>
                          <a:cs typeface="Arial"/>
                        </a:rPr>
                        <a:t>Προγραμματισμός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" b="1">
                          <a:latin typeface="Arial"/>
                          <a:cs typeface="Arial"/>
                        </a:rPr>
                        <a:t>Ι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2382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5" b="1">
                          <a:latin typeface="Arial"/>
                          <a:cs typeface="Arial"/>
                        </a:rPr>
                        <a:t>Βεζυρόπουλος</a:t>
                      </a:r>
                      <a:r>
                        <a:rPr dirty="0" sz="8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" b="1">
                          <a:latin typeface="Arial"/>
                          <a:cs typeface="Arial"/>
                        </a:rPr>
                        <a:t>Κων/νος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8853">
                <a:tc gridSpan="2">
                  <a:txBody>
                    <a:bodyPr/>
                    <a:lstStyle/>
                    <a:p>
                      <a:pPr marL="23939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5" b="1">
                          <a:latin typeface="Arial"/>
                          <a:cs typeface="Arial"/>
                        </a:rPr>
                        <a:t>Κ001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5" b="1">
                          <a:latin typeface="Arial"/>
                          <a:cs typeface="Arial"/>
                        </a:rPr>
                        <a:t>Προγραμματισμός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" b="1">
                          <a:latin typeface="Arial"/>
                          <a:cs typeface="Arial"/>
                        </a:rPr>
                        <a:t>ΙΙ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2382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5" b="1">
                          <a:latin typeface="Arial"/>
                          <a:cs typeface="Arial"/>
                        </a:rPr>
                        <a:t>Βεζυρόπουλος</a:t>
                      </a:r>
                      <a:r>
                        <a:rPr dirty="0" sz="8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" b="1">
                          <a:latin typeface="Arial"/>
                          <a:cs typeface="Arial"/>
                        </a:rPr>
                        <a:t>Κων/νος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8853">
                <a:tc gridSpan="2">
                  <a:txBody>
                    <a:bodyPr/>
                    <a:lstStyle/>
                    <a:p>
                      <a:pPr marL="23939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5" b="1">
                          <a:latin typeface="Arial"/>
                          <a:cs typeface="Arial"/>
                        </a:rPr>
                        <a:t>Κ001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4859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5" b="1">
                          <a:latin typeface="Arial"/>
                          <a:cs typeface="Arial"/>
                        </a:rPr>
                        <a:t>Τεχνολογία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" b="1">
                          <a:latin typeface="Arial"/>
                          <a:cs typeface="Arial"/>
                        </a:rPr>
                        <a:t>λογισμικού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2382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5" b="1">
                          <a:latin typeface="Arial"/>
                          <a:cs typeface="Arial"/>
                        </a:rPr>
                        <a:t>Βεζυρόπουλος</a:t>
                      </a:r>
                      <a:r>
                        <a:rPr dirty="0" sz="8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" b="1">
                          <a:latin typeface="Arial"/>
                          <a:cs typeface="Arial"/>
                        </a:rPr>
                        <a:t>Κων/νος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8880">
                <a:tc gridSpan="2">
                  <a:txBody>
                    <a:bodyPr/>
                    <a:lstStyle/>
                    <a:p>
                      <a:pPr marL="23939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5" b="1">
                          <a:latin typeface="Arial"/>
                          <a:cs typeface="Arial"/>
                        </a:rPr>
                        <a:t>Κ002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067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5" b="1">
                          <a:latin typeface="Arial"/>
                          <a:cs typeface="Arial"/>
                        </a:rPr>
                        <a:t>Σχεδίαση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" b="1">
                          <a:latin typeface="Arial"/>
                          <a:cs typeface="Arial"/>
                        </a:rPr>
                        <a:t>δικτύων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2288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5" b="1">
                          <a:latin typeface="Arial"/>
                          <a:cs typeface="Arial"/>
                        </a:rPr>
                        <a:t>Δούκας</a:t>
                      </a:r>
                      <a:r>
                        <a:rPr dirty="0" sz="8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" b="1">
                          <a:latin typeface="Arial"/>
                          <a:cs typeface="Arial"/>
                        </a:rPr>
                        <a:t>Παναγιώτης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8894">
                <a:tc gridSpan="2">
                  <a:txBody>
                    <a:bodyPr/>
                    <a:lstStyle/>
                    <a:p>
                      <a:pPr marL="23939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5" b="1">
                          <a:latin typeface="Arial"/>
                          <a:cs typeface="Arial"/>
                        </a:rPr>
                        <a:t>Κ002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5" b="1">
                          <a:latin typeface="Arial"/>
                          <a:cs typeface="Arial"/>
                        </a:rPr>
                        <a:t>Ασφάλεια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" b="1">
                          <a:latin typeface="Arial"/>
                          <a:cs typeface="Arial"/>
                        </a:rPr>
                        <a:t>δικτύων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5" b="1">
                          <a:latin typeface="Arial"/>
                          <a:cs typeface="Arial"/>
                        </a:rPr>
                        <a:t>Δούκας</a:t>
                      </a:r>
                      <a:r>
                        <a:rPr dirty="0" sz="8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" b="1">
                          <a:latin typeface="Arial"/>
                          <a:cs typeface="Arial"/>
                        </a:rPr>
                        <a:t>Παναγιώτης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366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888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9" name="object 9"/>
          <p:cNvSpPr/>
          <p:nvPr/>
        </p:nvSpPr>
        <p:spPr>
          <a:xfrm>
            <a:off x="7175754" y="3213354"/>
            <a:ext cx="647700" cy="864235"/>
          </a:xfrm>
          <a:custGeom>
            <a:avLst/>
            <a:gdLst/>
            <a:ahLst/>
            <a:cxnLst/>
            <a:rect l="l" t="t" r="r" b="b"/>
            <a:pathLst>
              <a:path w="647700" h="864235">
                <a:moveTo>
                  <a:pt x="323850" y="0"/>
                </a:moveTo>
                <a:lnTo>
                  <a:pt x="323850" y="216026"/>
                </a:lnTo>
                <a:lnTo>
                  <a:pt x="0" y="216026"/>
                </a:lnTo>
                <a:lnTo>
                  <a:pt x="0" y="648081"/>
                </a:lnTo>
                <a:lnTo>
                  <a:pt x="323850" y="648081"/>
                </a:lnTo>
                <a:lnTo>
                  <a:pt x="323850" y="864108"/>
                </a:lnTo>
                <a:lnTo>
                  <a:pt x="647700" y="432054"/>
                </a:lnTo>
                <a:lnTo>
                  <a:pt x="323850" y="0"/>
                </a:lnTo>
                <a:close/>
              </a:path>
            </a:pathLst>
          </a:custGeom>
          <a:solidFill>
            <a:srgbClr val="00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7175754" y="3213354"/>
            <a:ext cx="647700" cy="864235"/>
          </a:xfrm>
          <a:custGeom>
            <a:avLst/>
            <a:gdLst/>
            <a:ahLst/>
            <a:cxnLst/>
            <a:rect l="l" t="t" r="r" b="b"/>
            <a:pathLst>
              <a:path w="647700" h="864235">
                <a:moveTo>
                  <a:pt x="0" y="216026"/>
                </a:moveTo>
                <a:lnTo>
                  <a:pt x="323850" y="216026"/>
                </a:lnTo>
                <a:lnTo>
                  <a:pt x="323850" y="0"/>
                </a:lnTo>
                <a:lnTo>
                  <a:pt x="647700" y="432054"/>
                </a:lnTo>
                <a:lnTo>
                  <a:pt x="323850" y="864108"/>
                </a:lnTo>
                <a:lnTo>
                  <a:pt x="323850" y="648081"/>
                </a:lnTo>
                <a:lnTo>
                  <a:pt x="0" y="648081"/>
                </a:lnTo>
                <a:lnTo>
                  <a:pt x="0" y="216026"/>
                </a:lnTo>
                <a:close/>
              </a:path>
            </a:pathLst>
          </a:custGeom>
          <a:ln w="25400">
            <a:solidFill>
              <a:srgbClr val="006E6E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2738" y="210692"/>
            <a:ext cx="612330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Μοντέλο Οντοτήτων-Συσχετίσεων</a:t>
            </a:r>
            <a:r>
              <a:rPr dirty="0" spc="30"/>
              <a:t> </a:t>
            </a:r>
            <a:r>
              <a:rPr dirty="0" spc="-10"/>
              <a:t>(Ο-Σ)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61753" y="3254102"/>
            <a:ext cx="60960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b="1">
                <a:solidFill>
                  <a:srgbClr val="FFFFFF"/>
                </a:solidFill>
                <a:latin typeface="Arial"/>
                <a:cs typeface="Arial"/>
              </a:rPr>
              <a:t>ΦΟΙΤΗΤΕΣ</a:t>
            </a:r>
            <a:endParaRPr sz="9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10404" y="2786135"/>
            <a:ext cx="51117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b="1">
                <a:latin typeface="Arial"/>
                <a:cs typeface="Arial"/>
              </a:rPr>
              <a:t>Κωδ_</a:t>
            </a:r>
            <a:r>
              <a:rPr dirty="0" sz="700" spc="-60" b="1">
                <a:latin typeface="Arial"/>
                <a:cs typeface="Arial"/>
              </a:rPr>
              <a:t> </a:t>
            </a:r>
            <a:r>
              <a:rPr dirty="0" sz="700" b="1">
                <a:latin typeface="Arial"/>
                <a:cs typeface="Arial"/>
              </a:rPr>
              <a:t>Φοιτ.</a:t>
            </a:r>
            <a:endParaRPr sz="7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52463" y="3919594"/>
            <a:ext cx="42799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b="1">
                <a:latin typeface="Arial"/>
                <a:cs typeface="Arial"/>
              </a:rPr>
              <a:t>Κωδ_</a:t>
            </a:r>
            <a:r>
              <a:rPr dirty="0" sz="700" spc="-60" b="1">
                <a:latin typeface="Arial"/>
                <a:cs typeface="Arial"/>
              </a:rPr>
              <a:t> </a:t>
            </a:r>
            <a:r>
              <a:rPr dirty="0" sz="700" b="1">
                <a:latin typeface="Arial"/>
                <a:cs typeface="Arial"/>
              </a:rPr>
              <a:t>Τμ.</a:t>
            </a:r>
            <a:endParaRPr sz="7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44160" y="3109963"/>
            <a:ext cx="27876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b="1">
                <a:latin typeface="Arial"/>
                <a:cs typeface="Arial"/>
              </a:rPr>
              <a:t>Ο</a:t>
            </a:r>
            <a:r>
              <a:rPr dirty="0" sz="700" spc="-5" b="1">
                <a:latin typeface="Arial"/>
                <a:cs typeface="Arial"/>
              </a:rPr>
              <a:t>ν</a:t>
            </a:r>
            <a:r>
              <a:rPr dirty="0" sz="700" b="1">
                <a:latin typeface="Arial"/>
                <a:cs typeface="Arial"/>
              </a:rPr>
              <a:t>/μο</a:t>
            </a:r>
            <a:endParaRPr sz="7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67686" y="2858111"/>
            <a:ext cx="48895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b="1">
                <a:latin typeface="Arial"/>
                <a:cs typeface="Arial"/>
              </a:rPr>
              <a:t>Ον.πατρός</a:t>
            </a:r>
            <a:endParaRPr sz="7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84725" y="2426257"/>
            <a:ext cx="49403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b="1">
                <a:latin typeface="Arial"/>
                <a:cs typeface="Arial"/>
              </a:rPr>
              <a:t>Ημ/νία</a:t>
            </a:r>
            <a:r>
              <a:rPr dirty="0" sz="700" spc="-60" b="1">
                <a:latin typeface="Arial"/>
                <a:cs typeface="Arial"/>
              </a:rPr>
              <a:t> </a:t>
            </a:r>
            <a:r>
              <a:rPr dirty="0" sz="700" b="1">
                <a:latin typeface="Arial"/>
                <a:cs typeface="Arial"/>
              </a:rPr>
              <a:t>Γεν.</a:t>
            </a:r>
            <a:endParaRPr sz="7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86882" y="3793668"/>
            <a:ext cx="46799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b="1">
                <a:latin typeface="Arial"/>
                <a:cs typeface="Arial"/>
              </a:rPr>
              <a:t>Τηλέφωνο</a:t>
            </a:r>
            <a:endParaRPr sz="7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908005" y="3218115"/>
            <a:ext cx="73088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b="1">
                <a:solidFill>
                  <a:srgbClr val="FFFFFF"/>
                </a:solidFill>
                <a:latin typeface="Arial"/>
                <a:cs typeface="Arial"/>
              </a:rPr>
              <a:t>ΚΑΘΗΓΗΤΕΣ</a:t>
            </a:r>
            <a:endParaRPr sz="9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73448" y="2660146"/>
            <a:ext cx="48895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b="1">
                <a:latin typeface="Arial"/>
                <a:cs typeface="Arial"/>
              </a:rPr>
              <a:t>Ο</a:t>
            </a:r>
            <a:r>
              <a:rPr dirty="0" sz="700" spc="-5" b="1">
                <a:latin typeface="Arial"/>
                <a:cs typeface="Arial"/>
              </a:rPr>
              <a:t>ν</a:t>
            </a:r>
            <a:r>
              <a:rPr dirty="0" sz="700" b="1">
                <a:latin typeface="Arial"/>
                <a:cs typeface="Arial"/>
              </a:rPr>
              <a:t>.πατρός</a:t>
            </a:r>
            <a:endParaRPr sz="7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76699" y="3955581"/>
            <a:ext cx="42799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b="1">
                <a:latin typeface="Arial"/>
                <a:cs typeface="Arial"/>
              </a:rPr>
              <a:t>Κωδ_</a:t>
            </a:r>
            <a:r>
              <a:rPr dirty="0" sz="700" spc="-60" b="1">
                <a:latin typeface="Arial"/>
                <a:cs typeface="Arial"/>
              </a:rPr>
              <a:t> </a:t>
            </a:r>
            <a:r>
              <a:rPr dirty="0" sz="700" b="1">
                <a:latin typeface="Arial"/>
                <a:cs typeface="Arial"/>
              </a:rPr>
              <a:t>Τμ.</a:t>
            </a:r>
            <a:endParaRPr sz="7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89963" y="2966011"/>
            <a:ext cx="27876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b="1">
                <a:latin typeface="Arial"/>
                <a:cs typeface="Arial"/>
              </a:rPr>
              <a:t>Ον/μο</a:t>
            </a:r>
            <a:endParaRPr sz="7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84886" y="3379839"/>
            <a:ext cx="38163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b="1">
                <a:latin typeface="Arial"/>
                <a:cs typeface="Arial"/>
              </a:rPr>
              <a:t>Βαθμίδα</a:t>
            </a:r>
            <a:endParaRPr sz="7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13121" y="3739654"/>
            <a:ext cx="58864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b="1">
                <a:latin typeface="Arial"/>
                <a:cs typeface="Arial"/>
              </a:rPr>
              <a:t>Γνωστικό</a:t>
            </a:r>
            <a:r>
              <a:rPr dirty="0" sz="700" spc="-55" b="1">
                <a:latin typeface="Arial"/>
                <a:cs typeface="Arial"/>
              </a:rPr>
              <a:t> </a:t>
            </a:r>
            <a:r>
              <a:rPr dirty="0" sz="700" b="1">
                <a:latin typeface="Arial"/>
                <a:cs typeface="Arial"/>
              </a:rPr>
              <a:t>αν.</a:t>
            </a:r>
            <a:endParaRPr sz="7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260585" y="4009532"/>
            <a:ext cx="486409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b="1">
                <a:latin typeface="Arial"/>
                <a:cs typeface="Arial"/>
              </a:rPr>
              <a:t>Κωδ_</a:t>
            </a:r>
            <a:r>
              <a:rPr dirty="0" sz="700" spc="-60" b="1">
                <a:latin typeface="Arial"/>
                <a:cs typeface="Arial"/>
              </a:rPr>
              <a:t> </a:t>
            </a:r>
            <a:r>
              <a:rPr dirty="0" sz="700" b="1">
                <a:latin typeface="Arial"/>
                <a:cs typeface="Arial"/>
              </a:rPr>
              <a:t>Καθ.</a:t>
            </a:r>
            <a:endParaRPr sz="7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262943" y="5395093"/>
            <a:ext cx="70739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b="1">
                <a:solidFill>
                  <a:srgbClr val="FFFFFF"/>
                </a:solidFill>
                <a:latin typeface="Arial"/>
                <a:cs typeface="Arial"/>
              </a:rPr>
              <a:t>ΜΑΘΗΜΑΤΑ</a:t>
            </a:r>
            <a:endParaRPr sz="9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381686" y="5178977"/>
            <a:ext cx="34925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b="1">
                <a:latin typeface="Arial"/>
                <a:cs typeface="Arial"/>
              </a:rPr>
              <a:t>Φόρτος</a:t>
            </a:r>
            <a:endParaRPr sz="7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669260" y="6186542"/>
            <a:ext cx="42799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b="1">
                <a:latin typeface="Arial"/>
                <a:cs typeface="Arial"/>
              </a:rPr>
              <a:t>Κωδ_</a:t>
            </a:r>
            <a:r>
              <a:rPr dirty="0" sz="700" spc="-50" b="1">
                <a:latin typeface="Arial"/>
                <a:cs typeface="Arial"/>
              </a:rPr>
              <a:t> </a:t>
            </a:r>
            <a:r>
              <a:rPr dirty="0" sz="700" spc="-5" b="1">
                <a:latin typeface="Arial"/>
                <a:cs typeface="Arial"/>
              </a:rPr>
              <a:t>Τμ.</a:t>
            </a:r>
            <a:endParaRPr sz="7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483233" y="5592806"/>
            <a:ext cx="26352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b="1">
                <a:latin typeface="Arial"/>
                <a:cs typeface="Arial"/>
              </a:rPr>
              <a:t>E</a:t>
            </a:r>
            <a:r>
              <a:rPr dirty="0" sz="700" b="1">
                <a:latin typeface="Arial"/>
                <a:cs typeface="Arial"/>
              </a:rPr>
              <a:t>C</a:t>
            </a:r>
            <a:r>
              <a:rPr dirty="0" sz="700" b="1">
                <a:latin typeface="Arial"/>
                <a:cs typeface="Arial"/>
              </a:rPr>
              <a:t>TS</a:t>
            </a:r>
            <a:endParaRPr sz="7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497289" y="5125027"/>
            <a:ext cx="422909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b="1">
                <a:latin typeface="Arial"/>
                <a:cs typeface="Arial"/>
              </a:rPr>
              <a:t>Ώρες</a:t>
            </a:r>
            <a:r>
              <a:rPr dirty="0" sz="700" spc="-60" b="1">
                <a:latin typeface="Arial"/>
                <a:cs typeface="Arial"/>
              </a:rPr>
              <a:t> </a:t>
            </a:r>
            <a:r>
              <a:rPr dirty="0" sz="700" b="1">
                <a:latin typeface="Arial"/>
                <a:cs typeface="Arial"/>
              </a:rPr>
              <a:t>Θ/Ε</a:t>
            </a:r>
            <a:endParaRPr sz="7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862975" y="782051"/>
            <a:ext cx="5232929" cy="55792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1395041" y="5754738"/>
            <a:ext cx="44704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b="1">
                <a:latin typeface="Arial"/>
                <a:cs typeface="Arial"/>
              </a:rPr>
              <a:t>Κωδ</a:t>
            </a:r>
            <a:r>
              <a:rPr dirty="0" sz="700" spc="-5" b="1">
                <a:latin typeface="Arial"/>
                <a:cs typeface="Arial"/>
              </a:rPr>
              <a:t>_</a:t>
            </a:r>
            <a:r>
              <a:rPr dirty="0" sz="700" b="1">
                <a:latin typeface="Arial"/>
                <a:cs typeface="Arial"/>
              </a:rPr>
              <a:t>Μαθ</a:t>
            </a:r>
            <a:endParaRPr sz="7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223468" y="5934658"/>
            <a:ext cx="29527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b="1">
                <a:latin typeface="Arial"/>
                <a:cs typeface="Arial"/>
              </a:rPr>
              <a:t>Τίτλος</a:t>
            </a:r>
            <a:endParaRPr sz="7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870969" y="6168547"/>
            <a:ext cx="46164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b="1">
                <a:latin typeface="Arial"/>
                <a:cs typeface="Arial"/>
              </a:rPr>
              <a:t>Κω</a:t>
            </a:r>
            <a:r>
              <a:rPr dirty="0" sz="700" spc="-5" b="1">
                <a:latin typeface="Arial"/>
                <a:cs typeface="Arial"/>
              </a:rPr>
              <a:t>δ</a:t>
            </a:r>
            <a:r>
              <a:rPr dirty="0" sz="700" b="1">
                <a:latin typeface="Arial"/>
                <a:cs typeface="Arial"/>
              </a:rPr>
              <a:t>_</a:t>
            </a:r>
            <a:r>
              <a:rPr dirty="0" sz="700" b="1">
                <a:latin typeface="Arial"/>
                <a:cs typeface="Arial"/>
              </a:rPr>
              <a:t>Κα</a:t>
            </a:r>
            <a:r>
              <a:rPr dirty="0" sz="700" spc="-5" b="1">
                <a:latin typeface="Arial"/>
                <a:cs typeface="Arial"/>
              </a:rPr>
              <a:t>θ</a:t>
            </a:r>
            <a:r>
              <a:rPr dirty="0" sz="700" b="1">
                <a:latin typeface="Arial"/>
                <a:cs typeface="Arial"/>
              </a:rPr>
              <a:t>.</a:t>
            </a:r>
            <a:endParaRPr sz="7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359439" y="1382989"/>
            <a:ext cx="45275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b="1">
                <a:solidFill>
                  <a:srgbClr val="FFFFFF"/>
                </a:solidFill>
                <a:latin typeface="Arial"/>
                <a:cs typeface="Arial"/>
              </a:rPr>
              <a:t>ΤΜΗΜΑ</a:t>
            </a:r>
            <a:endParaRPr sz="9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441097" y="807059"/>
            <a:ext cx="28956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b="1">
                <a:latin typeface="Arial"/>
                <a:cs typeface="Arial"/>
              </a:rPr>
              <a:t>Σχολή</a:t>
            </a:r>
            <a:endParaRPr sz="7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438882" y="1076936"/>
            <a:ext cx="42799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b="1">
                <a:latin typeface="Arial"/>
                <a:cs typeface="Arial"/>
              </a:rPr>
              <a:t>Κωδ_</a:t>
            </a:r>
            <a:r>
              <a:rPr dirty="0" sz="700" spc="-50" b="1">
                <a:latin typeface="Arial"/>
                <a:cs typeface="Arial"/>
              </a:rPr>
              <a:t> </a:t>
            </a:r>
            <a:r>
              <a:rPr dirty="0" sz="700" spc="-5" b="1">
                <a:latin typeface="Arial"/>
                <a:cs typeface="Arial"/>
              </a:rPr>
              <a:t>Τμ.</a:t>
            </a:r>
            <a:endParaRPr sz="7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237413" y="1402540"/>
            <a:ext cx="44958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b="1">
                <a:latin typeface="Arial"/>
                <a:cs typeface="Arial"/>
              </a:rPr>
              <a:t>Ονομασία</a:t>
            </a:r>
            <a:endParaRPr sz="7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860323" y="4473755"/>
            <a:ext cx="40132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b="1">
                <a:latin typeface="Arial"/>
                <a:cs typeface="Arial"/>
              </a:rPr>
              <a:t>Διδάσκει</a:t>
            </a:r>
            <a:endParaRPr sz="7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918906" y="4145041"/>
            <a:ext cx="11048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152089" y="4684795"/>
            <a:ext cx="1358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Ν</a:t>
            </a:r>
            <a:endParaRPr sz="12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 rot="1740000">
            <a:off x="3161597" y="4590815"/>
            <a:ext cx="612999" cy="88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700"/>
              </a:lnSpc>
            </a:pPr>
            <a:r>
              <a:rPr dirty="0" baseline="3968" sz="1050" spc="-22" b="1">
                <a:latin typeface="Arial"/>
                <a:cs typeface="Arial"/>
              </a:rPr>
              <a:t>Παρακολ</a:t>
            </a:r>
            <a:r>
              <a:rPr dirty="0" sz="700" spc="-15" b="1">
                <a:latin typeface="Arial"/>
                <a:cs typeface="Arial"/>
              </a:rPr>
              <a:t>ουθεί</a:t>
            </a:r>
            <a:endParaRPr sz="7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469273" y="4198990"/>
            <a:ext cx="1358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Ν</a:t>
            </a:r>
            <a:endParaRPr sz="12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163993" y="4720782"/>
            <a:ext cx="1358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Ν</a:t>
            </a:r>
            <a:endParaRPr sz="12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 rot="1740000">
            <a:off x="2441507" y="2447945"/>
            <a:ext cx="352553" cy="88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700"/>
              </a:lnSpc>
            </a:pPr>
            <a:r>
              <a:rPr dirty="0" baseline="3968" sz="1050" spc="-22" b="1">
                <a:latin typeface="Arial"/>
                <a:cs typeface="Arial"/>
              </a:rPr>
              <a:t>Δια</a:t>
            </a:r>
            <a:r>
              <a:rPr dirty="0" sz="700" spc="-15" b="1">
                <a:latin typeface="Arial"/>
                <a:cs typeface="Arial"/>
              </a:rPr>
              <a:t>θέτει</a:t>
            </a:r>
            <a:endParaRPr sz="7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616542" y="2111950"/>
            <a:ext cx="11048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313749" y="2651704"/>
            <a:ext cx="1358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Ν</a:t>
            </a:r>
            <a:endParaRPr sz="12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 rot="19860000">
            <a:off x="4316775" y="2458848"/>
            <a:ext cx="352553" cy="88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700"/>
              </a:lnSpc>
            </a:pPr>
            <a:r>
              <a:rPr dirty="0" sz="700" spc="-15" b="1">
                <a:latin typeface="Arial"/>
                <a:cs typeface="Arial"/>
              </a:rPr>
              <a:t>Διαθέ</a:t>
            </a:r>
            <a:r>
              <a:rPr dirty="0" baseline="3968" sz="1050" spc="-22" b="1">
                <a:latin typeface="Arial"/>
                <a:cs typeface="Arial"/>
              </a:rPr>
              <a:t>τει</a:t>
            </a:r>
            <a:endParaRPr baseline="3968" sz="105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423488" y="2129976"/>
            <a:ext cx="11048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643794" y="2615717"/>
            <a:ext cx="1358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Ν</a:t>
            </a:r>
            <a:endParaRPr sz="12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 rot="840000">
            <a:off x="3080112" y="2510011"/>
            <a:ext cx="352392" cy="88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700"/>
              </a:lnSpc>
            </a:pPr>
            <a:r>
              <a:rPr dirty="0" baseline="3968" sz="1050" spc="-22" b="1">
                <a:latin typeface="Arial"/>
                <a:cs typeface="Arial"/>
              </a:rPr>
              <a:t>Δια</a:t>
            </a:r>
            <a:r>
              <a:rPr dirty="0" sz="700" spc="-15" b="1">
                <a:latin typeface="Arial"/>
                <a:cs typeface="Arial"/>
              </a:rPr>
              <a:t>θέτει</a:t>
            </a:r>
            <a:endParaRPr sz="7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410627" y="2165964"/>
            <a:ext cx="11048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2616621" y="2753071"/>
            <a:ext cx="586740" cy="2626995"/>
          </a:xfrm>
          <a:custGeom>
            <a:avLst/>
            <a:gdLst/>
            <a:ahLst/>
            <a:cxnLst/>
            <a:rect l="l" t="t" r="r" b="b"/>
            <a:pathLst>
              <a:path w="586739" h="2626995">
                <a:moveTo>
                  <a:pt x="586144" y="0"/>
                </a:moveTo>
                <a:lnTo>
                  <a:pt x="523163" y="282190"/>
                </a:lnTo>
                <a:lnTo>
                  <a:pt x="462158" y="555748"/>
                </a:lnTo>
                <a:lnTo>
                  <a:pt x="403066" y="820611"/>
                </a:lnTo>
                <a:lnTo>
                  <a:pt x="345885" y="1076778"/>
                </a:lnTo>
                <a:lnTo>
                  <a:pt x="290681" y="1324250"/>
                </a:lnTo>
                <a:lnTo>
                  <a:pt x="237390" y="1563027"/>
                </a:lnTo>
                <a:lnTo>
                  <a:pt x="186010" y="1793171"/>
                </a:lnTo>
                <a:lnTo>
                  <a:pt x="136607" y="2014557"/>
                </a:lnTo>
                <a:lnTo>
                  <a:pt x="89116" y="2227310"/>
                </a:lnTo>
                <a:lnTo>
                  <a:pt x="43602" y="2431368"/>
                </a:lnTo>
                <a:lnTo>
                  <a:pt x="0" y="2626794"/>
                </a:lnTo>
              </a:path>
            </a:pathLst>
          </a:custGeom>
          <a:ln w="764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 txBox="1"/>
          <p:nvPr/>
        </p:nvSpPr>
        <p:spPr>
          <a:xfrm>
            <a:off x="3307613" y="2705718"/>
            <a:ext cx="1358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Ν</a:t>
            </a:r>
            <a:endParaRPr sz="1200">
              <a:latin typeface="Arial"/>
              <a:cs typeface="Arial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3226479" y="3177753"/>
            <a:ext cx="623570" cy="403225"/>
          </a:xfrm>
          <a:custGeom>
            <a:avLst/>
            <a:gdLst/>
            <a:ahLst/>
            <a:cxnLst/>
            <a:rect l="l" t="t" r="r" b="b"/>
            <a:pathLst>
              <a:path w="623570" h="403225">
                <a:moveTo>
                  <a:pt x="311718" y="0"/>
                </a:moveTo>
                <a:lnTo>
                  <a:pt x="0" y="201455"/>
                </a:lnTo>
                <a:lnTo>
                  <a:pt x="311718" y="402911"/>
                </a:lnTo>
                <a:lnTo>
                  <a:pt x="623372" y="201455"/>
                </a:lnTo>
                <a:lnTo>
                  <a:pt x="311718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3226479" y="3177753"/>
            <a:ext cx="623570" cy="403225"/>
          </a:xfrm>
          <a:custGeom>
            <a:avLst/>
            <a:gdLst/>
            <a:ahLst/>
            <a:cxnLst/>
            <a:rect l="l" t="t" r="r" b="b"/>
            <a:pathLst>
              <a:path w="623570" h="403225">
                <a:moveTo>
                  <a:pt x="0" y="201455"/>
                </a:moveTo>
                <a:lnTo>
                  <a:pt x="311718" y="0"/>
                </a:lnTo>
                <a:lnTo>
                  <a:pt x="623372" y="201455"/>
                </a:lnTo>
                <a:lnTo>
                  <a:pt x="311718" y="402911"/>
                </a:lnTo>
                <a:lnTo>
                  <a:pt x="0" y="201455"/>
                </a:lnTo>
                <a:close/>
              </a:path>
            </a:pathLst>
          </a:custGeom>
          <a:ln w="19828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 txBox="1"/>
          <p:nvPr/>
        </p:nvSpPr>
        <p:spPr>
          <a:xfrm>
            <a:off x="3337510" y="3304309"/>
            <a:ext cx="40132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b="1">
                <a:latin typeface="Arial"/>
                <a:cs typeface="Arial"/>
              </a:rPr>
              <a:t>Διδάσκει</a:t>
            </a:r>
            <a:endParaRPr sz="700">
              <a:latin typeface="Arial"/>
              <a:cs typeface="Arial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3849852" y="3346775"/>
            <a:ext cx="626110" cy="33020"/>
          </a:xfrm>
          <a:custGeom>
            <a:avLst/>
            <a:gdLst/>
            <a:ahLst/>
            <a:cxnLst/>
            <a:rect l="l" t="t" r="r" b="b"/>
            <a:pathLst>
              <a:path w="626110" h="33020">
                <a:moveTo>
                  <a:pt x="625667" y="0"/>
                </a:moveTo>
                <a:lnTo>
                  <a:pt x="504039" y="6347"/>
                </a:lnTo>
                <a:lnTo>
                  <a:pt x="389297" y="12249"/>
                </a:lnTo>
                <a:lnTo>
                  <a:pt x="281566" y="17835"/>
                </a:lnTo>
                <a:lnTo>
                  <a:pt x="180783" y="23103"/>
                </a:lnTo>
                <a:lnTo>
                  <a:pt x="86885" y="27927"/>
                </a:lnTo>
                <a:lnTo>
                  <a:pt x="0" y="32433"/>
                </a:lnTo>
              </a:path>
            </a:pathLst>
          </a:custGeom>
          <a:ln w="76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2664048" y="3310787"/>
            <a:ext cx="562610" cy="68580"/>
          </a:xfrm>
          <a:custGeom>
            <a:avLst/>
            <a:gdLst/>
            <a:ahLst/>
            <a:cxnLst/>
            <a:rect l="l" t="t" r="r" b="b"/>
            <a:pathLst>
              <a:path w="562610" h="68579">
                <a:moveTo>
                  <a:pt x="562431" y="68421"/>
                </a:moveTo>
                <a:lnTo>
                  <a:pt x="453043" y="55155"/>
                </a:lnTo>
                <a:lnTo>
                  <a:pt x="349965" y="42588"/>
                </a:lnTo>
                <a:lnTo>
                  <a:pt x="253071" y="30783"/>
                </a:lnTo>
                <a:lnTo>
                  <a:pt x="162488" y="19802"/>
                </a:lnTo>
                <a:lnTo>
                  <a:pt x="78088" y="9520"/>
                </a:lnTo>
                <a:lnTo>
                  <a:pt x="0" y="0"/>
                </a:lnTo>
              </a:path>
            </a:pathLst>
          </a:custGeom>
          <a:ln w="76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 txBox="1"/>
          <p:nvPr/>
        </p:nvSpPr>
        <p:spPr>
          <a:xfrm>
            <a:off x="3849709" y="3371398"/>
            <a:ext cx="1358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Ν</a:t>
            </a:r>
            <a:endParaRPr sz="12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107833" y="3371398"/>
            <a:ext cx="1358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Ν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53" name="object 53"/>
          <p:cNvGraphicFramePr>
            <a:graphicFrameLocks noGrp="1"/>
          </p:cNvGraphicFramePr>
          <p:nvPr/>
        </p:nvGraphicFramePr>
        <p:xfrm>
          <a:off x="3999865" y="5138292"/>
          <a:ext cx="6132830" cy="1384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57095"/>
                <a:gridCol w="742950"/>
                <a:gridCol w="3213735"/>
              </a:tblGrid>
              <a:tr h="165100">
                <a:tc>
                  <a:txBody>
                    <a:bodyPr/>
                    <a:lstStyle/>
                    <a:p>
                      <a:pPr algn="ctr" marL="143510">
                        <a:lnSpc>
                          <a:spcPts val="1170"/>
                        </a:lnSpc>
                        <a:spcBef>
                          <a:spcPts val="30"/>
                        </a:spcBef>
                      </a:pPr>
                      <a:r>
                        <a:rPr dirty="0" sz="10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Οντότητες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3510">
                        <a:lnSpc>
                          <a:spcPts val="1170"/>
                        </a:lnSpc>
                        <a:spcBef>
                          <a:spcPts val="30"/>
                        </a:spcBef>
                      </a:pPr>
                      <a:r>
                        <a:rPr dirty="0" sz="10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Σχέση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ts val="1170"/>
                        </a:lnSpc>
                        <a:spcBef>
                          <a:spcPts val="30"/>
                        </a:spcBef>
                      </a:pPr>
                      <a:r>
                        <a:rPr dirty="0" sz="10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Σημασία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solidFill>
                      <a:srgbClr val="4F81BC"/>
                    </a:solidFill>
                  </a:tcPr>
                </a:tc>
              </a:tr>
              <a:tr h="146050">
                <a:tc>
                  <a:txBody>
                    <a:bodyPr/>
                    <a:lstStyle/>
                    <a:p>
                      <a:pPr algn="ctr" marL="144780">
                        <a:lnSpc>
                          <a:spcPts val="1050"/>
                        </a:lnSpc>
                      </a:pPr>
                      <a:r>
                        <a:rPr dirty="0" sz="1000" spc="-5" b="1">
                          <a:latin typeface="Arial"/>
                          <a:cs typeface="Arial"/>
                        </a:rPr>
                        <a:t>ΤΜΗΜΑ,</a:t>
                      </a:r>
                      <a:r>
                        <a:rPr dirty="0" sz="1000" spc="-10" b="1">
                          <a:latin typeface="Arial"/>
                          <a:cs typeface="Arial"/>
                        </a:rPr>
                        <a:t> ΚΑΘΗΓΗΤΕΣ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94B3D6"/>
                      </a:solidFill>
                      <a:prstDash val="solid"/>
                    </a:lnL>
                    <a:lnR w="12700">
                      <a:solidFill>
                        <a:srgbClr val="94B3D6"/>
                      </a:solidFill>
                      <a:prstDash val="solid"/>
                    </a:lnR>
                    <a:lnB w="1270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4780">
                        <a:lnSpc>
                          <a:spcPts val="1050"/>
                        </a:lnSpc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1:N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94B3D6"/>
                      </a:solidFill>
                      <a:prstDash val="solid"/>
                    </a:lnL>
                    <a:lnR w="12700">
                      <a:solidFill>
                        <a:srgbClr val="94B3D6"/>
                      </a:solidFill>
                      <a:prstDash val="solid"/>
                    </a:lnR>
                    <a:lnB w="1270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5415">
                        <a:lnSpc>
                          <a:spcPts val="1050"/>
                        </a:lnSpc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Ένα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τμήμα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διαθέτει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πολλούς</a:t>
                      </a:r>
                      <a:r>
                        <a:rPr dirty="0" sz="10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καθηγητές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94B3D6"/>
                      </a:solidFill>
                      <a:prstDash val="solid"/>
                    </a:lnL>
                    <a:lnR w="12700">
                      <a:solidFill>
                        <a:srgbClr val="94B3D6"/>
                      </a:solidFill>
                      <a:prstDash val="solid"/>
                    </a:lnR>
                    <a:lnB w="1270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</a:tr>
              <a:tr h="152349">
                <a:tc>
                  <a:txBody>
                    <a:bodyPr/>
                    <a:lstStyle/>
                    <a:p>
                      <a:pPr algn="ctr" marL="144780">
                        <a:lnSpc>
                          <a:spcPts val="1100"/>
                        </a:lnSpc>
                      </a:pPr>
                      <a:r>
                        <a:rPr dirty="0" sz="1000" spc="-5" b="1">
                          <a:latin typeface="Arial"/>
                          <a:cs typeface="Arial"/>
                        </a:rPr>
                        <a:t>ΤΜΗΜΑ,</a:t>
                      </a:r>
                      <a:r>
                        <a:rPr dirty="0" sz="10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 b="1">
                          <a:latin typeface="Arial"/>
                          <a:cs typeface="Arial"/>
                        </a:rPr>
                        <a:t>ΦΟΙΤΗΤΕΣ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94B3D6"/>
                      </a:solidFill>
                      <a:prstDash val="solid"/>
                    </a:lnL>
                    <a:lnR w="12700">
                      <a:solidFill>
                        <a:srgbClr val="94B3D6"/>
                      </a:solidFill>
                      <a:prstDash val="solid"/>
                    </a:lnR>
                    <a:lnT w="12700">
                      <a:solidFill>
                        <a:srgbClr val="94B3D6"/>
                      </a:solidFill>
                      <a:prstDash val="solid"/>
                    </a:lnT>
                    <a:lnB w="1270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4780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1:N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94B3D6"/>
                      </a:solidFill>
                      <a:prstDash val="solid"/>
                    </a:lnL>
                    <a:lnR w="12700">
                      <a:solidFill>
                        <a:srgbClr val="94B3D6"/>
                      </a:solidFill>
                      <a:prstDash val="solid"/>
                    </a:lnR>
                    <a:lnT w="12700">
                      <a:solidFill>
                        <a:srgbClr val="94B3D6"/>
                      </a:solidFill>
                      <a:prstDash val="solid"/>
                    </a:lnT>
                    <a:lnB w="1270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41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Ένα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τμήμα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διαθέτει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πολλούς</a:t>
                      </a:r>
                      <a:r>
                        <a:rPr dirty="0" sz="10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φοιτητές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94B3D6"/>
                      </a:solidFill>
                      <a:prstDash val="solid"/>
                    </a:lnL>
                    <a:lnR w="12700">
                      <a:solidFill>
                        <a:srgbClr val="94B3D6"/>
                      </a:solidFill>
                      <a:prstDash val="solid"/>
                    </a:lnR>
                    <a:lnT w="12700">
                      <a:solidFill>
                        <a:srgbClr val="94B3D6"/>
                      </a:solidFill>
                      <a:prstDash val="solid"/>
                    </a:lnT>
                    <a:lnB w="12700">
                      <a:solidFill>
                        <a:srgbClr val="94B3D6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marL="146685">
                        <a:lnSpc>
                          <a:spcPts val="1100"/>
                        </a:lnSpc>
                      </a:pPr>
                      <a:r>
                        <a:rPr dirty="0" sz="1000" spc="-5" b="1">
                          <a:latin typeface="Arial"/>
                          <a:cs typeface="Arial"/>
                        </a:rPr>
                        <a:t>ΤΜΗΜΑ,</a:t>
                      </a:r>
                      <a:r>
                        <a:rPr dirty="0" sz="10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 b="1">
                          <a:latin typeface="Arial"/>
                          <a:cs typeface="Arial"/>
                        </a:rPr>
                        <a:t>ΜΑΘΗΜΑΤΑ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94B3D6"/>
                      </a:solidFill>
                      <a:prstDash val="solid"/>
                    </a:lnL>
                    <a:lnR w="12700">
                      <a:solidFill>
                        <a:srgbClr val="94B3D6"/>
                      </a:solidFill>
                      <a:prstDash val="solid"/>
                    </a:lnR>
                    <a:lnT w="12700">
                      <a:solidFill>
                        <a:srgbClr val="94B3D6"/>
                      </a:solidFill>
                      <a:prstDash val="solid"/>
                    </a:lnT>
                    <a:lnB w="1270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4780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1:N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94B3D6"/>
                      </a:solidFill>
                      <a:prstDash val="solid"/>
                    </a:lnL>
                    <a:lnR w="12700">
                      <a:solidFill>
                        <a:srgbClr val="94B3D6"/>
                      </a:solidFill>
                      <a:prstDash val="solid"/>
                    </a:lnR>
                    <a:lnT w="12700">
                      <a:solidFill>
                        <a:srgbClr val="94B3D6"/>
                      </a:solidFill>
                      <a:prstDash val="solid"/>
                    </a:lnT>
                    <a:lnB w="1270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41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Ένα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τμήμα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διαθέτει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πολλά</a:t>
                      </a:r>
                      <a:r>
                        <a:rPr dirty="0" sz="10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μαθήματα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94B3D6"/>
                      </a:solidFill>
                      <a:prstDash val="solid"/>
                    </a:lnL>
                    <a:lnR w="12700">
                      <a:solidFill>
                        <a:srgbClr val="94B3D6"/>
                      </a:solidFill>
                      <a:prstDash val="solid"/>
                    </a:lnR>
                    <a:lnT w="12700">
                      <a:solidFill>
                        <a:srgbClr val="94B3D6"/>
                      </a:solidFill>
                      <a:prstDash val="solid"/>
                    </a:lnT>
                    <a:lnB w="1270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marL="14287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dirty="0" sz="1000" spc="-10" b="1">
                          <a:latin typeface="Arial"/>
                          <a:cs typeface="Arial"/>
                        </a:rPr>
                        <a:t>ΚΑΘΗΓΗΤΕΣ,</a:t>
                      </a:r>
                      <a:r>
                        <a:rPr dirty="0" sz="100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 b="1">
                          <a:latin typeface="Arial"/>
                          <a:cs typeface="Arial"/>
                        </a:rPr>
                        <a:t>ΦΟΙΤΗΤΕΣ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73660">
                    <a:lnL w="12700">
                      <a:solidFill>
                        <a:srgbClr val="94B3D6"/>
                      </a:solidFill>
                      <a:prstDash val="solid"/>
                    </a:lnL>
                    <a:lnR w="12700">
                      <a:solidFill>
                        <a:srgbClr val="94B3D6"/>
                      </a:solidFill>
                      <a:prstDash val="solid"/>
                    </a:lnR>
                    <a:lnT w="12700">
                      <a:solidFill>
                        <a:srgbClr val="94B3D6"/>
                      </a:solidFill>
                      <a:prstDash val="solid"/>
                    </a:lnT>
                    <a:lnB w="1270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478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dirty="0" sz="1000" spc="-5">
                          <a:latin typeface="Arial"/>
                          <a:cs typeface="Arial"/>
                        </a:rPr>
                        <a:t>N:N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73660">
                    <a:lnL w="12700">
                      <a:solidFill>
                        <a:srgbClr val="94B3D6"/>
                      </a:solidFill>
                      <a:prstDash val="solid"/>
                    </a:lnL>
                    <a:lnR w="12700">
                      <a:solidFill>
                        <a:srgbClr val="94B3D6"/>
                      </a:solidFill>
                      <a:prstDash val="solid"/>
                    </a:lnR>
                    <a:lnT w="12700">
                      <a:solidFill>
                        <a:srgbClr val="94B3D6"/>
                      </a:solidFill>
                      <a:prstDash val="solid"/>
                    </a:lnT>
                    <a:lnB w="1270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8120">
                        <a:lnSpc>
                          <a:spcPts val="1185"/>
                        </a:lnSpc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Ένας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καθηγητής διδάσκει πολλούς φοιτητές</a:t>
                      </a:r>
                      <a:r>
                        <a:rPr dirty="0" sz="10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και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algn="r" marR="196215">
                        <a:lnSpc>
                          <a:spcPts val="1115"/>
                        </a:lnSpc>
                      </a:pPr>
                      <a:r>
                        <a:rPr dirty="0" sz="1000" spc="-5">
                          <a:latin typeface="Arial"/>
                          <a:cs typeface="Arial"/>
                        </a:rPr>
                        <a:t>ένας φοιτητής διδάσκεται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από πολλούς</a:t>
                      </a:r>
                      <a:r>
                        <a:rPr dirty="0" sz="1000" spc="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καθηγητές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94B3D6"/>
                      </a:solidFill>
                      <a:prstDash val="solid"/>
                    </a:lnL>
                    <a:lnR w="12700">
                      <a:solidFill>
                        <a:srgbClr val="94B3D6"/>
                      </a:solidFill>
                      <a:prstDash val="solid"/>
                    </a:lnR>
                    <a:lnT w="12700">
                      <a:solidFill>
                        <a:srgbClr val="94B3D6"/>
                      </a:solidFill>
                      <a:prstDash val="solid"/>
                    </a:lnT>
                    <a:lnB w="12700">
                      <a:solidFill>
                        <a:srgbClr val="94B3D6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marL="147955">
                        <a:lnSpc>
                          <a:spcPts val="1100"/>
                        </a:lnSpc>
                      </a:pPr>
                      <a:r>
                        <a:rPr dirty="0" sz="1000" spc="-10" b="1">
                          <a:latin typeface="Arial"/>
                          <a:cs typeface="Arial"/>
                        </a:rPr>
                        <a:t>ΚΑΘΗΓΗΤΕΣ,</a:t>
                      </a:r>
                      <a:r>
                        <a:rPr dirty="0" sz="10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 b="1">
                          <a:latin typeface="Arial"/>
                          <a:cs typeface="Arial"/>
                        </a:rPr>
                        <a:t>ΜΑΘΗΜΑΤΑ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94B3D6"/>
                      </a:solidFill>
                      <a:prstDash val="solid"/>
                    </a:lnL>
                    <a:lnR w="12700">
                      <a:solidFill>
                        <a:srgbClr val="94B3D6"/>
                      </a:solidFill>
                      <a:prstDash val="solid"/>
                    </a:lnR>
                    <a:lnT w="12700">
                      <a:solidFill>
                        <a:srgbClr val="94B3D6"/>
                      </a:solidFill>
                      <a:prstDash val="solid"/>
                    </a:lnT>
                    <a:lnB w="1270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4780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1:N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94B3D6"/>
                      </a:solidFill>
                      <a:prstDash val="solid"/>
                    </a:lnL>
                    <a:lnR w="12700">
                      <a:solidFill>
                        <a:srgbClr val="94B3D6"/>
                      </a:solidFill>
                      <a:prstDash val="solid"/>
                    </a:lnR>
                    <a:lnT w="12700">
                      <a:solidFill>
                        <a:srgbClr val="94B3D6"/>
                      </a:solidFill>
                      <a:prstDash val="solid"/>
                    </a:lnT>
                    <a:lnB w="1270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Ένας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καθηγητής διδάσκει πολλά</a:t>
                      </a:r>
                      <a:r>
                        <a:rPr dirty="0" sz="10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μαθήματα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94B3D6"/>
                      </a:solidFill>
                      <a:prstDash val="solid"/>
                    </a:lnL>
                    <a:lnR w="12700">
                      <a:solidFill>
                        <a:srgbClr val="94B3D6"/>
                      </a:solidFill>
                      <a:prstDash val="solid"/>
                    </a:lnR>
                    <a:lnT w="12700">
                      <a:solidFill>
                        <a:srgbClr val="94B3D6"/>
                      </a:solidFill>
                      <a:prstDash val="solid"/>
                    </a:lnT>
                    <a:lnB w="1270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marL="147955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dirty="0" sz="1000" spc="-5" b="1">
                          <a:latin typeface="Arial"/>
                          <a:cs typeface="Arial"/>
                        </a:rPr>
                        <a:t>ΦΟΙΤΗΤΕΣ,</a:t>
                      </a:r>
                      <a:r>
                        <a:rPr dirty="0" sz="10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 b="1">
                          <a:latin typeface="Arial"/>
                          <a:cs typeface="Arial"/>
                        </a:rPr>
                        <a:t>ΜΑΘΗΜΑΤΑ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74295">
                    <a:lnL w="12700">
                      <a:solidFill>
                        <a:srgbClr val="94B3D6"/>
                      </a:solidFill>
                      <a:prstDash val="solid"/>
                    </a:lnL>
                    <a:lnR w="12700">
                      <a:solidFill>
                        <a:srgbClr val="94B3D6"/>
                      </a:solidFill>
                      <a:prstDash val="solid"/>
                    </a:lnR>
                    <a:lnT w="12700">
                      <a:solidFill>
                        <a:srgbClr val="94B3D6"/>
                      </a:solidFill>
                      <a:prstDash val="solid"/>
                    </a:lnT>
                    <a:lnB w="1270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47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dirty="0" sz="1000" spc="-5">
                          <a:latin typeface="Arial"/>
                          <a:cs typeface="Arial"/>
                        </a:rPr>
                        <a:t>N:N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74295">
                    <a:lnL w="12700">
                      <a:solidFill>
                        <a:srgbClr val="94B3D6"/>
                      </a:solidFill>
                      <a:prstDash val="solid"/>
                    </a:lnL>
                    <a:lnR w="12700">
                      <a:solidFill>
                        <a:srgbClr val="94B3D6"/>
                      </a:solidFill>
                      <a:prstDash val="solid"/>
                    </a:lnR>
                    <a:lnT w="12700">
                      <a:solidFill>
                        <a:srgbClr val="94B3D6"/>
                      </a:solidFill>
                      <a:prstDash val="solid"/>
                    </a:lnT>
                    <a:lnB w="1270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1630" marR="109855" indent="-78105">
                        <a:lnSpc>
                          <a:spcPts val="12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Ένας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φοιτητής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παρακολουθεί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πολλά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μαθήματα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και 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ένα μάθημα παρακολουθούν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πολλοί</a:t>
                      </a:r>
                      <a:r>
                        <a:rPr dirty="0" sz="10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φοιτητές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12700">
                      <a:solidFill>
                        <a:srgbClr val="94B3D6"/>
                      </a:solidFill>
                      <a:prstDash val="solid"/>
                    </a:lnL>
                    <a:lnR w="12700">
                      <a:solidFill>
                        <a:srgbClr val="94B3D6"/>
                      </a:solidFill>
                      <a:prstDash val="solid"/>
                    </a:lnR>
                    <a:lnT w="12700">
                      <a:solidFill>
                        <a:srgbClr val="94B3D6"/>
                      </a:solidFill>
                      <a:prstDash val="solid"/>
                    </a:lnT>
                    <a:lnB w="12700">
                      <a:solidFill>
                        <a:srgbClr val="94B3D6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Η </a:t>
            </a:r>
            <a:r>
              <a:rPr dirty="0" spc="-5"/>
              <a:t>σχεσιακή </a:t>
            </a:r>
            <a:r>
              <a:rPr dirty="0"/>
              <a:t>γλώσσα </a:t>
            </a:r>
            <a:r>
              <a:rPr dirty="0" spc="-5"/>
              <a:t>SQL</a:t>
            </a:r>
            <a:r>
              <a:rPr dirty="0" spc="-80"/>
              <a:t> </a:t>
            </a:r>
            <a:r>
              <a:rPr dirty="0" spc="-5"/>
              <a:t>(1)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60805" y="576148"/>
            <a:ext cx="7216775" cy="1921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4455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FF0000"/>
                </a:solidFill>
                <a:latin typeface="Tahoma"/>
                <a:cs typeface="Tahoma"/>
              </a:rPr>
              <a:t>Ερωτήματα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245"/>
              </a:spcBef>
            </a:pPr>
            <a:r>
              <a:rPr dirty="0" sz="1600" spc="-10" b="1">
                <a:latin typeface="Arial"/>
                <a:cs typeface="Arial"/>
              </a:rPr>
              <a:t>Εμφάνιση </a:t>
            </a:r>
            <a:r>
              <a:rPr dirty="0" sz="1600" spc="-20" b="1">
                <a:latin typeface="Arial"/>
                <a:cs typeface="Arial"/>
              </a:rPr>
              <a:t>όλων </a:t>
            </a:r>
            <a:r>
              <a:rPr dirty="0" sz="1600" spc="-25" b="1">
                <a:latin typeface="Arial"/>
                <a:cs typeface="Arial"/>
              </a:rPr>
              <a:t>των </a:t>
            </a:r>
            <a:r>
              <a:rPr dirty="0" sz="1600" spc="-15" b="1">
                <a:latin typeface="Arial"/>
                <a:cs typeface="Arial"/>
              </a:rPr>
              <a:t>περιεχομένων </a:t>
            </a:r>
            <a:r>
              <a:rPr dirty="0" sz="1600" spc="-5" b="1">
                <a:latin typeface="Arial"/>
                <a:cs typeface="Arial"/>
              </a:rPr>
              <a:t>μιας</a:t>
            </a:r>
            <a:r>
              <a:rPr dirty="0" sz="1600" spc="24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σχέσης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600" spc="-30">
                <a:latin typeface="Arial"/>
                <a:cs typeface="Arial"/>
              </a:rPr>
              <a:t>Για </a:t>
            </a:r>
            <a:r>
              <a:rPr dirty="0" sz="1600" spc="-5">
                <a:latin typeface="Arial"/>
                <a:cs typeface="Arial"/>
              </a:rPr>
              <a:t>να εμφανίσουμε </a:t>
            </a:r>
            <a:r>
              <a:rPr dirty="0" sz="1600" spc="-15">
                <a:latin typeface="Arial"/>
                <a:cs typeface="Arial"/>
              </a:rPr>
              <a:t>όλες </a:t>
            </a:r>
            <a:r>
              <a:rPr dirty="0" sz="1600" spc="-5">
                <a:latin typeface="Arial"/>
                <a:cs typeface="Arial"/>
              </a:rPr>
              <a:t>τις πλειάδες της </a:t>
            </a:r>
            <a:r>
              <a:rPr dirty="0" sz="1600" spc="-10">
                <a:latin typeface="Arial"/>
                <a:cs typeface="Arial"/>
              </a:rPr>
              <a:t>σχέσης </a:t>
            </a:r>
            <a:r>
              <a:rPr dirty="0" sz="1200" spc="-5">
                <a:latin typeface="Arial"/>
                <a:cs typeface="Arial"/>
              </a:rPr>
              <a:t>ΚΑΘΗΓΗΤΕΣ</a:t>
            </a:r>
            <a:r>
              <a:rPr dirty="0" sz="1600" spc="-5">
                <a:latin typeface="Arial"/>
                <a:cs typeface="Arial"/>
              </a:rPr>
              <a:t>, δίνουμε την</a:t>
            </a:r>
            <a:r>
              <a:rPr dirty="0" sz="1600" spc="200">
                <a:latin typeface="Arial"/>
                <a:cs typeface="Arial"/>
              </a:rPr>
              <a:t> </a:t>
            </a:r>
            <a:r>
              <a:rPr dirty="0" sz="1600" spc="-15">
                <a:latin typeface="Arial"/>
                <a:cs typeface="Arial"/>
              </a:rPr>
              <a:t>εντολή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Arial"/>
              <a:cs typeface="Arial"/>
            </a:endParaRPr>
          </a:p>
          <a:p>
            <a:pPr marL="156845">
              <a:lnSpc>
                <a:spcPct val="100000"/>
              </a:lnSpc>
              <a:spcBef>
                <a:spcPts val="5"/>
              </a:spcBef>
            </a:pPr>
            <a:r>
              <a:rPr dirty="0" sz="1600" spc="-5" b="1">
                <a:solidFill>
                  <a:srgbClr val="00AF50"/>
                </a:solidFill>
                <a:latin typeface="Arial"/>
                <a:cs typeface="Arial"/>
              </a:rPr>
              <a:t>SELECT * from</a:t>
            </a:r>
            <a:r>
              <a:rPr dirty="0" sz="1600" spc="15" b="1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dirty="0" sz="1600" spc="-15" b="1">
                <a:solidFill>
                  <a:srgbClr val="00AF50"/>
                </a:solidFill>
                <a:latin typeface="Arial"/>
                <a:cs typeface="Arial"/>
              </a:rPr>
              <a:t>ΚΑΘΗΓΗΤΕΣ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600" spc="-15">
                <a:latin typeface="Arial"/>
                <a:cs typeface="Arial"/>
              </a:rPr>
              <a:t>το σύμβολο </a:t>
            </a:r>
            <a:r>
              <a:rPr dirty="0" sz="1600" spc="-10">
                <a:latin typeface="Arial"/>
                <a:cs typeface="Arial"/>
              </a:rPr>
              <a:t>«*», </a:t>
            </a:r>
            <a:r>
              <a:rPr dirty="0" sz="1600" spc="-5">
                <a:latin typeface="Arial"/>
                <a:cs typeface="Arial"/>
              </a:rPr>
              <a:t>σημαίνει </a:t>
            </a:r>
            <a:r>
              <a:rPr dirty="0" sz="1600" spc="-15">
                <a:latin typeface="Arial"/>
                <a:cs typeface="Arial"/>
              </a:rPr>
              <a:t>όλες </a:t>
            </a:r>
            <a:r>
              <a:rPr dirty="0" sz="1600" spc="-5">
                <a:latin typeface="Arial"/>
                <a:cs typeface="Arial"/>
              </a:rPr>
              <a:t>οι</a:t>
            </a:r>
            <a:r>
              <a:rPr dirty="0" sz="1600" spc="80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πλειάδες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054608" y="2631983"/>
          <a:ext cx="6021070" cy="39871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0585"/>
                <a:gridCol w="792479"/>
                <a:gridCol w="1176655"/>
                <a:gridCol w="943609"/>
                <a:gridCol w="1004570"/>
                <a:gridCol w="1224279"/>
              </a:tblGrid>
              <a:tr h="265169">
                <a:tc gridSpan="6">
                  <a:txBody>
                    <a:bodyPr/>
                    <a:lstStyle/>
                    <a:p>
                      <a:pPr marL="214629">
                        <a:lnSpc>
                          <a:spcPct val="100000"/>
                        </a:lnSpc>
                        <a:spcBef>
                          <a:spcPts val="405"/>
                        </a:spcBef>
                        <a:tabLst>
                          <a:tab pos="1085215" algn="l"/>
                          <a:tab pos="1875789" algn="l"/>
                          <a:tab pos="3096895" algn="l"/>
                          <a:tab pos="4122420" algn="l"/>
                          <a:tab pos="5110480" algn="l"/>
                        </a:tabLst>
                      </a:pP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Κωδ_Καθ.	Κωδ_Τμ.	Ονοματεπώνυμο	Ον.πατρός	Βαθμίδα	Γνωστικό</a:t>
                      </a:r>
                      <a:r>
                        <a:rPr dirty="0" sz="1000" spc="-1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αν.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1435"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94486"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Κ001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001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marL="368300" marR="136525" indent="-81280">
                        <a:lnSpc>
                          <a:spcPts val="1150"/>
                        </a:lnSpc>
                        <a:spcBef>
                          <a:spcPts val="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Β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εζ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υ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ρ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ό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π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ο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υλ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ο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ς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Κων/νος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033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Χαρίλαος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Καθηγητής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414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Προγραμματισμός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</a:tr>
              <a:tr h="299135"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Κ002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001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5590" marR="270510" indent="190500">
                        <a:lnSpc>
                          <a:spcPts val="1150"/>
                        </a:lnSpc>
                        <a:spcBef>
                          <a:spcPts val="4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Δούκας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Π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α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ν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α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γ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ι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ώ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τη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097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Πέτρος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097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Επίκουρος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414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Δίκτυα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</a:tr>
              <a:tr h="298754"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Κ003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002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marL="415925" marR="207645" indent="-58419">
                        <a:lnSpc>
                          <a:spcPts val="1150"/>
                        </a:lnSpc>
                        <a:spcBef>
                          <a:spcPts val="40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Φ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α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ν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ο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υ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ρ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ά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κη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Μαρία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Γεώργιος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Αναπληρωτής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Ψηφιακά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</a:tr>
              <a:tr h="299008"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Κ004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001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0845" marR="222885" indent="-36830">
                        <a:lnSpc>
                          <a:spcPts val="1150"/>
                        </a:lnSpc>
                        <a:spcBef>
                          <a:spcPts val="4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Αρ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ν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αο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ύ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τ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η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ς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Μηνάς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Δημήτριος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Καθηγητής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414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Δίκτυα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</a:tr>
              <a:tr h="257599"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Κ005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001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351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Μακέντας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Χάρης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Παναγιώτης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Καθηγητής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414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Δίκτυα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</a:tr>
              <a:tr h="299135"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Κ006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002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3065" marR="144145" indent="-99060">
                        <a:lnSpc>
                          <a:spcPts val="1150"/>
                        </a:lnSpc>
                        <a:spcBef>
                          <a:spcPts val="4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α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ρ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σ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ο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π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ο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ύλ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ο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υ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Αμαλία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Γεώργιος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Αναπληρωτής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414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Προγραμματισμός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</a:tr>
              <a:tr h="298754"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Κ007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001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marL="359410" marR="176530" indent="-32384">
                        <a:lnSpc>
                          <a:spcPts val="1150"/>
                        </a:lnSpc>
                        <a:spcBef>
                          <a:spcPts val="4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Π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α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π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α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μ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ά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ρ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κ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ο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ς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Σωτήρης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541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Κων/νος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Καθηγητής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414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Προγραμματισμός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</a:tr>
              <a:tr h="257701"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Κ008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9525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001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9525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287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Βακούρη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ζωή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9525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47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Χαράλαμπος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9525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097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Επίκουρος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9525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414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Δίκτυα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9525">
                      <a:solidFill>
                        <a:srgbClr val="94B3D6"/>
                      </a:solidFill>
                      <a:prstDash val="solid"/>
                    </a:lnB>
                  </a:tcPr>
                </a:tc>
              </a:tr>
              <a:tr h="259276"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Κ009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9525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002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9525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287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Μπέκας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Ιωάννης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9525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Γεώργιος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9525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Αναπληρωτής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9525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Ψηφιακά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9525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</a:tr>
              <a:tr h="298754"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Κ010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001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7825" marR="288290" indent="60960">
                        <a:lnSpc>
                          <a:spcPts val="1150"/>
                        </a:lnSpc>
                        <a:spcBef>
                          <a:spcPts val="4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Ρ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α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λ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ά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τ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ο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υ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Ευδοξία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Παναγιώτης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Καθηγητής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414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Προγραμματισμός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</a:tr>
              <a:tr h="297535"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Κ011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667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001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667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marL="304165" marR="287655" indent="133985">
                        <a:lnSpc>
                          <a:spcPts val="1140"/>
                        </a:lnSpc>
                        <a:spcBef>
                          <a:spcPts val="5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Δι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α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κ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ά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κη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Αποστολία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47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Ιωάννης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667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09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Επίκουρος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667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414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Δίκτυα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667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</a:tr>
              <a:tr h="299059"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Κ012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002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7345" marR="283845" indent="86360">
                        <a:lnSpc>
                          <a:spcPts val="1150"/>
                        </a:lnSpc>
                        <a:spcBef>
                          <a:spcPts val="40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Τ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α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μέ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νο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υ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Θεοδώρα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Ηλίας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Αναπληρωτής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Μαθηματικά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</a:tr>
              <a:tr h="259123">
                <a:tc>
                  <a:txBody>
                    <a:bodyPr/>
                    <a:lstStyle/>
                    <a:p>
                      <a:pPr algn="ctr" marL="14541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...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414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...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478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...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287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...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287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...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351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...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Η </a:t>
            </a:r>
            <a:r>
              <a:rPr dirty="0" spc="-5"/>
              <a:t>σχεσιακή </a:t>
            </a:r>
            <a:r>
              <a:rPr dirty="0"/>
              <a:t>γλώσσα </a:t>
            </a:r>
            <a:r>
              <a:rPr dirty="0" spc="-5"/>
              <a:t>SQL</a:t>
            </a:r>
            <a:r>
              <a:rPr dirty="0" spc="-80"/>
              <a:t> </a:t>
            </a:r>
            <a:r>
              <a:rPr dirty="0" spc="-5"/>
              <a:t>(2)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60805" y="576148"/>
            <a:ext cx="7693025" cy="16776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4455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FF0000"/>
                </a:solidFill>
                <a:latin typeface="Tahoma"/>
                <a:cs typeface="Tahoma"/>
              </a:rPr>
              <a:t>Ερωτήματα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245"/>
              </a:spcBef>
            </a:pPr>
            <a:r>
              <a:rPr dirty="0" sz="1600" spc="-10" b="1">
                <a:latin typeface="Arial"/>
                <a:cs typeface="Arial"/>
              </a:rPr>
              <a:t>Προβολή </a:t>
            </a:r>
            <a:r>
              <a:rPr dirty="0" sz="1600" spc="-5" b="1">
                <a:latin typeface="Arial"/>
                <a:cs typeface="Arial"/>
              </a:rPr>
              <a:t>επιλεγμένου</a:t>
            </a:r>
            <a:r>
              <a:rPr dirty="0" sz="1600" spc="60" b="1">
                <a:latin typeface="Arial"/>
                <a:cs typeface="Arial"/>
              </a:rPr>
              <a:t> </a:t>
            </a:r>
            <a:r>
              <a:rPr dirty="0" sz="1600" spc="-15" b="1">
                <a:latin typeface="Arial"/>
                <a:cs typeface="Arial"/>
              </a:rPr>
              <a:t>γνωρίσματος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600" spc="-5">
                <a:latin typeface="Arial"/>
                <a:cs typeface="Arial"/>
              </a:rPr>
              <a:t>Η </a:t>
            </a:r>
            <a:r>
              <a:rPr dirty="0" sz="1600" spc="-15">
                <a:latin typeface="Arial"/>
                <a:cs typeface="Arial"/>
              </a:rPr>
              <a:t>εντολή </a:t>
            </a:r>
            <a:r>
              <a:rPr dirty="0" sz="1600" spc="-5">
                <a:latin typeface="Arial"/>
                <a:cs typeface="Arial"/>
              </a:rPr>
              <a:t>SELECT </a:t>
            </a:r>
            <a:r>
              <a:rPr dirty="0" sz="1600" spc="-10">
                <a:latin typeface="Arial"/>
                <a:cs typeface="Arial"/>
              </a:rPr>
              <a:t>μπορεί </a:t>
            </a:r>
            <a:r>
              <a:rPr dirty="0" sz="1600" spc="-5">
                <a:latin typeface="Arial"/>
                <a:cs typeface="Arial"/>
              </a:rPr>
              <a:t>να </a:t>
            </a:r>
            <a:r>
              <a:rPr dirty="0" sz="1600">
                <a:latin typeface="Arial"/>
                <a:cs typeface="Arial"/>
              </a:rPr>
              <a:t>συνδυαστεί με </a:t>
            </a:r>
            <a:r>
              <a:rPr dirty="0" sz="1600" spc="-5">
                <a:latin typeface="Arial"/>
                <a:cs typeface="Arial"/>
              </a:rPr>
              <a:t>την </a:t>
            </a:r>
            <a:r>
              <a:rPr dirty="0" sz="1600" spc="-10">
                <a:latin typeface="Arial"/>
                <a:cs typeface="Arial"/>
              </a:rPr>
              <a:t>επιλογή </a:t>
            </a:r>
            <a:r>
              <a:rPr dirty="0" sz="1600" spc="-5">
                <a:latin typeface="Arial"/>
                <a:cs typeface="Arial"/>
              </a:rPr>
              <a:t>ενός γνωρίσματος. </a:t>
            </a:r>
            <a:r>
              <a:rPr dirty="0" sz="1600" spc="-30">
                <a:latin typeface="Arial"/>
                <a:cs typeface="Arial"/>
              </a:rPr>
              <a:t>Για</a:t>
            </a:r>
            <a:r>
              <a:rPr dirty="0" sz="1600" spc="90">
                <a:latin typeface="Arial"/>
                <a:cs typeface="Arial"/>
              </a:rPr>
              <a:t> </a:t>
            </a:r>
            <a:r>
              <a:rPr dirty="0" sz="1600" spc="10">
                <a:latin typeface="Arial"/>
                <a:cs typeface="Arial"/>
              </a:rPr>
              <a:t>να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600" spc="-5">
                <a:latin typeface="Arial"/>
                <a:cs typeface="Arial"/>
              </a:rPr>
              <a:t>εμφανίσουμε μόνο </a:t>
            </a:r>
            <a:r>
              <a:rPr dirty="0" sz="1600" spc="-15">
                <a:latin typeface="Arial"/>
                <a:cs typeface="Arial"/>
              </a:rPr>
              <a:t>το </a:t>
            </a:r>
            <a:r>
              <a:rPr dirty="0" sz="1600" spc="-5">
                <a:latin typeface="Arial"/>
                <a:cs typeface="Arial"/>
              </a:rPr>
              <a:t>γνώρισμα ονοματεπώνυμο, θα</a:t>
            </a:r>
            <a:r>
              <a:rPr dirty="0" sz="1600" spc="80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γράψουμε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-5" b="1">
                <a:solidFill>
                  <a:srgbClr val="00AF50"/>
                </a:solidFill>
                <a:latin typeface="Arial"/>
                <a:cs typeface="Arial"/>
              </a:rPr>
              <a:t>SELECT </a:t>
            </a:r>
            <a:r>
              <a:rPr dirty="0" sz="1600" spc="-10" b="1">
                <a:solidFill>
                  <a:srgbClr val="00AF50"/>
                </a:solidFill>
                <a:latin typeface="Arial"/>
                <a:cs typeface="Arial"/>
              </a:rPr>
              <a:t>ονοματεπώνυμο </a:t>
            </a:r>
            <a:r>
              <a:rPr dirty="0" sz="1600" spc="-5" b="1">
                <a:solidFill>
                  <a:srgbClr val="00AF50"/>
                </a:solidFill>
                <a:latin typeface="Arial"/>
                <a:cs typeface="Arial"/>
              </a:rPr>
              <a:t>from</a:t>
            </a:r>
            <a:r>
              <a:rPr dirty="0" sz="1600" spc="75" b="1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dirty="0" sz="1600" spc="-20" b="1">
                <a:solidFill>
                  <a:srgbClr val="00AF50"/>
                </a:solidFill>
                <a:latin typeface="Arial"/>
                <a:cs typeface="Arial"/>
              </a:rPr>
              <a:t>ΚΑΘΗΓΗΤΕΣ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563871" y="2464346"/>
          <a:ext cx="1809750" cy="36239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0225"/>
              </a:tblGrid>
              <a:tr h="265114">
                <a:tc>
                  <a:txBody>
                    <a:bodyPr/>
                    <a:lstStyle/>
                    <a:p>
                      <a:pPr marL="52387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Ονοματεπώνυμο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0">
                    <a:solidFill>
                      <a:srgbClr val="4F81BC"/>
                    </a:solidFill>
                  </a:tcPr>
                </a:tc>
              </a:tr>
              <a:tr h="254802">
                <a:tc>
                  <a:txBody>
                    <a:bodyPr/>
                    <a:lstStyle/>
                    <a:p>
                      <a:pPr marL="36258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Βεζυρόπουλος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Κων/νος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381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</a:tr>
              <a:tr h="259069">
                <a:tc>
                  <a:txBody>
                    <a:bodyPr/>
                    <a:lstStyle/>
                    <a:p>
                      <a:pPr marL="44894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Δούκας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Παναγιώτης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</a:tr>
              <a:tr h="259069">
                <a:tc>
                  <a:txBody>
                    <a:bodyPr/>
                    <a:lstStyle/>
                    <a:p>
                      <a:pPr marL="48260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Φανουράκη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Μαρία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</a:tr>
              <a:tr h="257926">
                <a:tc>
                  <a:txBody>
                    <a:bodyPr/>
                    <a:lstStyle/>
                    <a:p>
                      <a:pPr marL="49212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Αρναούτης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Μηνάς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</a:tr>
              <a:tr h="257545">
                <a:tc>
                  <a:txBody>
                    <a:bodyPr/>
                    <a:lstStyle/>
                    <a:p>
                      <a:pPr marL="52514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Μακέντας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Χάρης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</a:tr>
              <a:tr h="259069">
                <a:tc>
                  <a:txBody>
                    <a:bodyPr/>
                    <a:lstStyle/>
                    <a:p>
                      <a:pPr marL="39560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Καρσοπούλου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Αμαλία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</a:tr>
              <a:tr h="257545">
                <a:tc>
                  <a:txBody>
                    <a:bodyPr/>
                    <a:lstStyle/>
                    <a:p>
                      <a:pPr marL="39560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Παπαμάρκος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Σωτήρης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</a:tr>
              <a:tr h="257799">
                <a:tc>
                  <a:txBody>
                    <a:bodyPr/>
                    <a:lstStyle/>
                    <a:p>
                      <a:pPr marL="61849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Βακούρη ζωή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</a:tr>
              <a:tr h="259069">
                <a:tc>
                  <a:txBody>
                    <a:bodyPr/>
                    <a:lstStyle/>
                    <a:p>
                      <a:pPr marL="53784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Μπέκας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Ιωάννης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</a:tr>
              <a:tr h="257545">
                <a:tc>
                  <a:txBody>
                    <a:bodyPr/>
                    <a:lstStyle/>
                    <a:p>
                      <a:pPr marL="52387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Ραλάτου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Ευδοξία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</a:tr>
              <a:tr h="259373">
                <a:tc>
                  <a:txBody>
                    <a:bodyPr/>
                    <a:lstStyle/>
                    <a:p>
                      <a:pPr marL="45212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Διακάκη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Αποστολία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</a:tr>
              <a:tr h="259069">
                <a:tc>
                  <a:txBody>
                    <a:bodyPr/>
                    <a:lstStyle/>
                    <a:p>
                      <a:pPr marL="49022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Ταμένου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Θεοδώρα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</a:tr>
              <a:tr h="257545">
                <a:tc>
                  <a:txBody>
                    <a:bodyPr/>
                    <a:lstStyle/>
                    <a:p>
                      <a:pPr algn="ctr" marL="14287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...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Η </a:t>
            </a:r>
            <a:r>
              <a:rPr dirty="0" spc="-5"/>
              <a:t>σχεσιακή </a:t>
            </a:r>
            <a:r>
              <a:rPr dirty="0"/>
              <a:t>γλώσσα </a:t>
            </a:r>
            <a:r>
              <a:rPr dirty="0" spc="-5"/>
              <a:t>SQL</a:t>
            </a:r>
            <a:r>
              <a:rPr dirty="0" spc="-80"/>
              <a:t> </a:t>
            </a:r>
            <a:r>
              <a:rPr dirty="0" spc="-5"/>
              <a:t>(3)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60805" y="576148"/>
            <a:ext cx="7691755" cy="16776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4455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FF0000"/>
                </a:solidFill>
                <a:latin typeface="Tahoma"/>
                <a:cs typeface="Tahoma"/>
              </a:rPr>
              <a:t>Ερωτήματα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245"/>
              </a:spcBef>
            </a:pPr>
            <a:r>
              <a:rPr dirty="0" sz="1600" spc="-10" b="1">
                <a:latin typeface="Arial"/>
                <a:cs typeface="Arial"/>
              </a:rPr>
              <a:t>Προβολή </a:t>
            </a:r>
            <a:r>
              <a:rPr dirty="0" sz="1600" spc="-15" b="1">
                <a:latin typeface="Arial"/>
                <a:cs typeface="Arial"/>
              </a:rPr>
              <a:t>πλειάδων </a:t>
            </a:r>
            <a:r>
              <a:rPr dirty="0" sz="1600" spc="-5" b="1">
                <a:latin typeface="Arial"/>
                <a:cs typeface="Arial"/>
              </a:rPr>
              <a:t>με</a:t>
            </a:r>
            <a:r>
              <a:rPr dirty="0" sz="1600" spc="95" b="1">
                <a:latin typeface="Arial"/>
                <a:cs typeface="Arial"/>
              </a:rPr>
              <a:t> </a:t>
            </a:r>
            <a:r>
              <a:rPr dirty="0" sz="1600" spc="-5" b="1">
                <a:latin typeface="Arial"/>
                <a:cs typeface="Arial"/>
              </a:rPr>
              <a:t>κριτήριο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600" spc="-5">
                <a:latin typeface="Arial"/>
                <a:cs typeface="Arial"/>
              </a:rPr>
              <a:t>Η</a:t>
            </a:r>
            <a:r>
              <a:rPr dirty="0" sz="1600" spc="195">
                <a:latin typeface="Arial"/>
                <a:cs typeface="Arial"/>
              </a:rPr>
              <a:t> </a:t>
            </a:r>
            <a:r>
              <a:rPr dirty="0" sz="1600" spc="-15">
                <a:latin typeface="Arial"/>
                <a:cs typeface="Arial"/>
              </a:rPr>
              <a:t>εντολή</a:t>
            </a:r>
            <a:r>
              <a:rPr dirty="0" sz="1600" spc="215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SELECT</a:t>
            </a:r>
            <a:r>
              <a:rPr dirty="0" sz="1600" spc="170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μπορεί</a:t>
            </a:r>
            <a:r>
              <a:rPr dirty="0" sz="1600" spc="200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να</a:t>
            </a:r>
            <a:r>
              <a:rPr dirty="0" sz="1600" spc="200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εξειδικευτεί</a:t>
            </a:r>
            <a:r>
              <a:rPr dirty="0" sz="1600" spc="210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προκειμένου</a:t>
            </a:r>
            <a:r>
              <a:rPr dirty="0" sz="1600" spc="185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να</a:t>
            </a:r>
            <a:r>
              <a:rPr dirty="0" sz="1600" spc="210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εμφανιστούν</a:t>
            </a:r>
            <a:r>
              <a:rPr dirty="0" sz="1600" spc="215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πλειάδες</a:t>
            </a:r>
            <a:r>
              <a:rPr dirty="0" sz="1600" spc="225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με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600" spc="-5">
                <a:latin typeface="Arial"/>
                <a:cs typeface="Arial"/>
              </a:rPr>
              <a:t>πιο συγκεκριμένα</a:t>
            </a:r>
            <a:r>
              <a:rPr dirty="0" sz="1600" spc="-1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κριτήρια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-5" b="1">
                <a:solidFill>
                  <a:srgbClr val="00AF50"/>
                </a:solidFill>
                <a:latin typeface="Arial"/>
                <a:cs typeface="Arial"/>
              </a:rPr>
              <a:t>SELECT </a:t>
            </a:r>
            <a:r>
              <a:rPr dirty="0" sz="1600" spc="-10" b="1">
                <a:solidFill>
                  <a:srgbClr val="00AF50"/>
                </a:solidFill>
                <a:latin typeface="Arial"/>
                <a:cs typeface="Arial"/>
              </a:rPr>
              <a:t>ονοματεπώνυμο </a:t>
            </a:r>
            <a:r>
              <a:rPr dirty="0" sz="1600" spc="-5" b="1">
                <a:solidFill>
                  <a:srgbClr val="00AF50"/>
                </a:solidFill>
                <a:latin typeface="Arial"/>
                <a:cs typeface="Arial"/>
              </a:rPr>
              <a:t>from </a:t>
            </a:r>
            <a:r>
              <a:rPr dirty="0" sz="1600" spc="-20" b="1">
                <a:solidFill>
                  <a:srgbClr val="00AF50"/>
                </a:solidFill>
                <a:latin typeface="Arial"/>
                <a:cs typeface="Arial"/>
              </a:rPr>
              <a:t>ΚΑΘΗΓΗΤΕΣ </a:t>
            </a:r>
            <a:r>
              <a:rPr dirty="0" sz="1600" spc="5" b="1">
                <a:solidFill>
                  <a:srgbClr val="00AF50"/>
                </a:solidFill>
                <a:latin typeface="Arial"/>
                <a:cs typeface="Arial"/>
              </a:rPr>
              <a:t>where</a:t>
            </a:r>
            <a:r>
              <a:rPr dirty="0" sz="1600" spc="135" b="1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dirty="0" sz="1600" spc="-15" b="1">
                <a:solidFill>
                  <a:srgbClr val="00AF50"/>
                </a:solidFill>
                <a:latin typeface="Arial"/>
                <a:cs typeface="Arial"/>
              </a:rPr>
              <a:t>βαθμίδα=’Αναπληρωτής’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450820" y="3442548"/>
            <a:ext cx="6350" cy="50165"/>
          </a:xfrm>
          <a:custGeom>
            <a:avLst/>
            <a:gdLst/>
            <a:ahLst/>
            <a:cxnLst/>
            <a:rect l="l" t="t" r="r" b="b"/>
            <a:pathLst>
              <a:path w="6350" h="50164">
                <a:moveTo>
                  <a:pt x="0" y="0"/>
                </a:moveTo>
                <a:lnTo>
                  <a:pt x="0" y="50110"/>
                </a:lnTo>
                <a:lnTo>
                  <a:pt x="6095" y="50110"/>
                </a:lnTo>
                <a:lnTo>
                  <a:pt x="6095" y="1987"/>
                </a:lnTo>
                <a:lnTo>
                  <a:pt x="0" y="0"/>
                </a:lnTo>
                <a:close/>
              </a:path>
            </a:pathLst>
          </a:custGeom>
          <a:solidFill>
            <a:srgbClr val="94B3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456916" y="3498755"/>
            <a:ext cx="943610" cy="253365"/>
          </a:xfrm>
          <a:custGeom>
            <a:avLst/>
            <a:gdLst/>
            <a:ahLst/>
            <a:cxnLst/>
            <a:rect l="l" t="t" r="r" b="b"/>
            <a:pathLst>
              <a:path w="943610" h="253364">
                <a:moveTo>
                  <a:pt x="166267" y="0"/>
                </a:moveTo>
                <a:lnTo>
                  <a:pt x="0" y="0"/>
                </a:lnTo>
                <a:lnTo>
                  <a:pt x="0" y="253352"/>
                </a:lnTo>
                <a:lnTo>
                  <a:pt x="943177" y="253352"/>
                </a:lnTo>
                <a:lnTo>
                  <a:pt x="166267" y="0"/>
                </a:lnTo>
                <a:close/>
              </a:path>
            </a:pathLst>
          </a:custGeom>
          <a:solidFill>
            <a:srgbClr val="DBE4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522444" y="3552109"/>
            <a:ext cx="714375" cy="146685"/>
          </a:xfrm>
          <a:custGeom>
            <a:avLst/>
            <a:gdLst/>
            <a:ahLst/>
            <a:cxnLst/>
            <a:rect l="l" t="t" r="r" b="b"/>
            <a:pathLst>
              <a:path w="714375" h="146685">
                <a:moveTo>
                  <a:pt x="264348" y="0"/>
                </a:moveTo>
                <a:lnTo>
                  <a:pt x="0" y="0"/>
                </a:lnTo>
                <a:lnTo>
                  <a:pt x="0" y="146645"/>
                </a:lnTo>
                <a:lnTo>
                  <a:pt x="714040" y="146645"/>
                </a:lnTo>
                <a:lnTo>
                  <a:pt x="264348" y="0"/>
                </a:lnTo>
                <a:close/>
              </a:path>
            </a:pathLst>
          </a:custGeom>
          <a:solidFill>
            <a:srgbClr val="DBE4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456916" y="3495707"/>
            <a:ext cx="166370" cy="0"/>
          </a:xfrm>
          <a:custGeom>
            <a:avLst/>
            <a:gdLst/>
            <a:ahLst/>
            <a:cxnLst/>
            <a:rect l="l" t="t" r="r" b="b"/>
            <a:pathLst>
              <a:path w="166370" h="0">
                <a:moveTo>
                  <a:pt x="0" y="0"/>
                </a:moveTo>
                <a:lnTo>
                  <a:pt x="166267" y="0"/>
                </a:lnTo>
              </a:path>
            </a:pathLst>
          </a:custGeom>
          <a:ln w="6097">
            <a:solidFill>
              <a:srgbClr val="94B3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3668230" y="3478129"/>
            <a:ext cx="683260" cy="58420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1000" spc="-5">
                <a:latin typeface="Times New Roman"/>
                <a:cs typeface="Times New Roman"/>
              </a:rPr>
              <a:t>Μπέκα</a:t>
            </a:r>
            <a:endParaRPr sz="1000">
              <a:latin typeface="Times New Roman"/>
              <a:cs typeface="Times New Roman"/>
            </a:endParaRPr>
          </a:p>
          <a:p>
            <a:pPr marL="132715" marR="5080" indent="86360">
              <a:lnSpc>
                <a:spcPts val="1150"/>
              </a:lnSpc>
              <a:spcBef>
                <a:spcPts val="500"/>
              </a:spcBef>
            </a:pPr>
            <a:r>
              <a:rPr dirty="0" sz="1000" spc="-5">
                <a:latin typeface="Times New Roman"/>
                <a:cs typeface="Times New Roman"/>
              </a:rPr>
              <a:t>Τ</a:t>
            </a:r>
            <a:r>
              <a:rPr dirty="0" sz="1000">
                <a:latin typeface="Times New Roman"/>
                <a:cs typeface="Times New Roman"/>
              </a:rPr>
              <a:t>α</a:t>
            </a:r>
            <a:r>
              <a:rPr dirty="0" sz="1000" spc="-5">
                <a:latin typeface="Times New Roman"/>
                <a:cs typeface="Times New Roman"/>
              </a:rPr>
              <a:t>μέ</a:t>
            </a:r>
            <a:r>
              <a:rPr dirty="0" sz="1000">
                <a:latin typeface="Times New Roman"/>
                <a:cs typeface="Times New Roman"/>
              </a:rPr>
              <a:t>νο</a:t>
            </a:r>
            <a:r>
              <a:rPr dirty="0" sz="1000" spc="-5">
                <a:latin typeface="Times New Roman"/>
                <a:cs typeface="Times New Roman"/>
              </a:rPr>
              <a:t>υ  </a:t>
            </a:r>
            <a:r>
              <a:rPr dirty="0" sz="1000" spc="-5">
                <a:latin typeface="Times New Roman"/>
                <a:cs typeface="Times New Roman"/>
              </a:rPr>
              <a:t>Θεοδώρα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456916" y="3755156"/>
            <a:ext cx="962025" cy="0"/>
          </a:xfrm>
          <a:custGeom>
            <a:avLst/>
            <a:gdLst/>
            <a:ahLst/>
            <a:cxnLst/>
            <a:rect l="l" t="t" r="r" b="b"/>
            <a:pathLst>
              <a:path w="962025" h="0">
                <a:moveTo>
                  <a:pt x="0" y="0"/>
                </a:moveTo>
                <a:lnTo>
                  <a:pt x="961875" y="0"/>
                </a:lnTo>
              </a:path>
            </a:pathLst>
          </a:custGeom>
          <a:ln w="6097">
            <a:solidFill>
              <a:srgbClr val="94B3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3453868" y="4054240"/>
            <a:ext cx="1177290" cy="258445"/>
          </a:xfrm>
          <a:prstGeom prst="rect">
            <a:avLst/>
          </a:prstGeom>
          <a:solidFill>
            <a:srgbClr val="DBE4F0"/>
          </a:solidFill>
          <a:ln w="6095">
            <a:solidFill>
              <a:srgbClr val="94B3D6"/>
            </a:solidFill>
          </a:ln>
        </p:spPr>
        <p:txBody>
          <a:bodyPr wrap="square" lIns="0" tIns="48260" rIns="0" bIns="0" rtlCol="0" vert="horz">
            <a:spAutoFit/>
          </a:bodyPr>
          <a:lstStyle/>
          <a:p>
            <a:pPr algn="ctr" marL="144145">
              <a:lnSpc>
                <a:spcPct val="100000"/>
              </a:lnSpc>
              <a:spcBef>
                <a:spcPts val="380"/>
              </a:spcBef>
            </a:pPr>
            <a:r>
              <a:rPr dirty="0" sz="1000" spc="-5">
                <a:latin typeface="Times New Roman"/>
                <a:cs typeface="Times New Roman"/>
              </a:rPr>
              <a:t>...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453868" y="3492658"/>
            <a:ext cx="0" cy="822960"/>
          </a:xfrm>
          <a:custGeom>
            <a:avLst/>
            <a:gdLst/>
            <a:ahLst/>
            <a:cxnLst/>
            <a:rect l="l" t="t" r="r" b="b"/>
            <a:pathLst>
              <a:path w="0" h="822960">
                <a:moveTo>
                  <a:pt x="0" y="0"/>
                </a:moveTo>
                <a:lnTo>
                  <a:pt x="0" y="822555"/>
                </a:lnTo>
              </a:path>
            </a:pathLst>
          </a:custGeom>
          <a:ln w="6095">
            <a:solidFill>
              <a:srgbClr val="94B3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630578" y="3826276"/>
            <a:ext cx="0" cy="488950"/>
          </a:xfrm>
          <a:custGeom>
            <a:avLst/>
            <a:gdLst/>
            <a:ahLst/>
            <a:cxnLst/>
            <a:rect l="l" t="t" r="r" b="b"/>
            <a:pathLst>
              <a:path w="0" h="488950">
                <a:moveTo>
                  <a:pt x="0" y="0"/>
                </a:moveTo>
                <a:lnTo>
                  <a:pt x="0" y="488938"/>
                </a:lnTo>
              </a:path>
            </a:pathLst>
          </a:custGeom>
          <a:ln w="6095">
            <a:solidFill>
              <a:srgbClr val="94B3D6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Η </a:t>
            </a:r>
            <a:r>
              <a:rPr dirty="0" spc="-5"/>
              <a:t>σχεσιακή </a:t>
            </a:r>
            <a:r>
              <a:rPr dirty="0"/>
              <a:t>γλώσσα </a:t>
            </a:r>
            <a:r>
              <a:rPr dirty="0" spc="-5"/>
              <a:t>SQL</a:t>
            </a:r>
            <a:r>
              <a:rPr dirty="0" spc="-80"/>
              <a:t> </a:t>
            </a:r>
            <a:r>
              <a:rPr dirty="0" spc="-5"/>
              <a:t>(4)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60805" y="576148"/>
            <a:ext cx="7854315" cy="1433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4455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FF0000"/>
                </a:solidFill>
                <a:latin typeface="Tahoma"/>
                <a:cs typeface="Tahoma"/>
              </a:rPr>
              <a:t>Εισαγωγή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245"/>
              </a:spcBef>
            </a:pPr>
            <a:r>
              <a:rPr dirty="0" sz="1600" spc="-10" b="1">
                <a:latin typeface="Arial"/>
                <a:cs typeface="Arial"/>
              </a:rPr>
              <a:t>Εισαγωγή </a:t>
            </a:r>
            <a:r>
              <a:rPr dirty="0" sz="1600" spc="-5" b="1">
                <a:latin typeface="Arial"/>
                <a:cs typeface="Arial"/>
              </a:rPr>
              <a:t>νέας </a:t>
            </a:r>
            <a:r>
              <a:rPr dirty="0" sz="1600" spc="-15" b="1">
                <a:latin typeface="Arial"/>
                <a:cs typeface="Arial"/>
              </a:rPr>
              <a:t>πλειάδας </a:t>
            </a:r>
            <a:r>
              <a:rPr dirty="0" sz="1600" spc="-5" b="1">
                <a:latin typeface="Arial"/>
                <a:cs typeface="Arial"/>
              </a:rPr>
              <a:t>σε</a:t>
            </a:r>
            <a:r>
              <a:rPr dirty="0" sz="1600" spc="15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σχέση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-5" b="1">
                <a:solidFill>
                  <a:srgbClr val="00AF50"/>
                </a:solidFill>
                <a:latin typeface="Arial"/>
                <a:cs typeface="Arial"/>
              </a:rPr>
              <a:t>INSERT </a:t>
            </a:r>
            <a:r>
              <a:rPr dirty="0" sz="1600" spc="-10" b="1">
                <a:solidFill>
                  <a:srgbClr val="00AF50"/>
                </a:solidFill>
                <a:latin typeface="Arial"/>
                <a:cs typeface="Arial"/>
              </a:rPr>
              <a:t>INTO</a:t>
            </a:r>
            <a:r>
              <a:rPr dirty="0" sz="1600" spc="10" b="1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dirty="0" sz="1600" spc="-20" b="1">
                <a:solidFill>
                  <a:srgbClr val="00AF50"/>
                </a:solidFill>
                <a:latin typeface="Arial"/>
                <a:cs typeface="Arial"/>
              </a:rPr>
              <a:t>ΚΑΘΗΓΗΤΕΣ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600" spc="-35" b="1">
                <a:solidFill>
                  <a:srgbClr val="00AF50"/>
                </a:solidFill>
                <a:latin typeface="Arial"/>
                <a:cs typeface="Arial"/>
              </a:rPr>
              <a:t>VALUES </a:t>
            </a:r>
            <a:r>
              <a:rPr dirty="0" sz="1600" spc="-5" b="1">
                <a:solidFill>
                  <a:srgbClr val="00AF50"/>
                </a:solidFill>
                <a:latin typeface="Arial"/>
                <a:cs typeface="Arial"/>
              </a:rPr>
              <a:t>(″Κ013″,″001″,″Βάκης</a:t>
            </a:r>
            <a:r>
              <a:rPr dirty="0" sz="1600" spc="135" b="1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00AF50"/>
                </a:solidFill>
                <a:latin typeface="Arial"/>
                <a:cs typeface="Arial"/>
              </a:rPr>
              <a:t>Μηνάς″,″Μάριος″,″Καθηγητής″,″Τηλεκπαίδευση″)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089659" y="2168691"/>
          <a:ext cx="6021070" cy="42456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0585"/>
                <a:gridCol w="792479"/>
                <a:gridCol w="1176655"/>
                <a:gridCol w="943609"/>
                <a:gridCol w="1004570"/>
                <a:gridCol w="1224279"/>
              </a:tblGrid>
              <a:tr h="265167">
                <a:tc gridSpan="6">
                  <a:txBody>
                    <a:bodyPr/>
                    <a:lstStyle/>
                    <a:p>
                      <a:pPr marL="214629">
                        <a:lnSpc>
                          <a:spcPct val="100000"/>
                        </a:lnSpc>
                        <a:spcBef>
                          <a:spcPts val="405"/>
                        </a:spcBef>
                        <a:tabLst>
                          <a:tab pos="1085215" algn="l"/>
                          <a:tab pos="1875789" algn="l"/>
                          <a:tab pos="3096895" algn="l"/>
                          <a:tab pos="4122420" algn="l"/>
                          <a:tab pos="5110480" algn="l"/>
                        </a:tabLst>
                      </a:pP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Κωδ_Καθ.	Κωδ_Τμ.	Ονοματεπώνυμο	Ον.πατρός	Βαθμίδα	Γνωστικό</a:t>
                      </a:r>
                      <a:r>
                        <a:rPr dirty="0" sz="1000" spc="-1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αν.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1435"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94483"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Κ001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001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marL="368300" marR="136525" indent="-81280">
                        <a:lnSpc>
                          <a:spcPts val="1150"/>
                        </a:lnSpc>
                        <a:spcBef>
                          <a:spcPts val="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Β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εζ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υ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ρ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ό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π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ο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υλ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ο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ς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Κων/νος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033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Χαρίλαος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Καθηγητής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Πρ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ο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γ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ρ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α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μμ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α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τι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σμ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ό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</a:tr>
              <a:tr h="298751"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Κ002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001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5590" marR="270510" indent="190500">
                        <a:lnSpc>
                          <a:spcPts val="1150"/>
                        </a:lnSpc>
                        <a:spcBef>
                          <a:spcPts val="4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Δούκας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Π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α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ν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α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γ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ι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ώ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τη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097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Πέτρος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097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Επίκουρος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419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Δίκτυα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</a:tr>
              <a:tr h="299005"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Κ003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002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marL="415925" marR="207645" indent="-58419">
                        <a:lnSpc>
                          <a:spcPts val="1150"/>
                        </a:lnSpc>
                        <a:spcBef>
                          <a:spcPts val="40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Φ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α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ν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ο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υ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ρ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ά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κη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Μαρία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Γεώργιος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Αναπληρωτής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marL="4508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Ψηφιακά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</a:tr>
              <a:tr h="298751"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Κ004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001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0845" marR="222885" indent="-36830">
                        <a:lnSpc>
                          <a:spcPts val="1150"/>
                        </a:lnSpc>
                        <a:spcBef>
                          <a:spcPts val="4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Αρ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ν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αο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ύ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τ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η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ς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Μηνάς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Δημήτριος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Καθηγητής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419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Δίκτυα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</a:tr>
              <a:tr h="257977"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Κ005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99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001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99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351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Μακέντας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Χάρης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99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Παναγιώτης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99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Καθηγητής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99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marL="50419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Δίκτυα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99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</a:tr>
              <a:tr h="298751"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Κ006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002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3065" marR="144145" indent="-99060">
                        <a:lnSpc>
                          <a:spcPts val="1150"/>
                        </a:lnSpc>
                        <a:spcBef>
                          <a:spcPts val="4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α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ρ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σ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ο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π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ο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ύλ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ο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υ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Αμαλία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Γεώργιος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Αναπληρωτής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Πρ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ο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γ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ρ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α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μμ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α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τι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σμ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ό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</a:tr>
              <a:tr h="299005"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Κ007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001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marL="359410" marR="176530" indent="-32384">
                        <a:lnSpc>
                          <a:spcPts val="1150"/>
                        </a:lnSpc>
                        <a:spcBef>
                          <a:spcPts val="4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Π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α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π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α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μ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ά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ρ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κ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ο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ς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Σωτήρης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Κων/νος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Καθηγητής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Πρ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ο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γ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ρ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α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μμ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α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τι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σμ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ό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</a:tr>
              <a:tr h="257596"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Κ008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001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287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Βακούρη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ζωή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47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Χαράλαμπος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097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Επίκουρος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419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Δίκτυα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</a:tr>
              <a:tr h="259501"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Κ009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002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287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Μπέκας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Ιωάννης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Γεώργιος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Αναπληρωτής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marL="45085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Ψηφιακά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</a:tr>
              <a:tr h="298751"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Κ010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001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7825" marR="288290" indent="60960">
                        <a:lnSpc>
                          <a:spcPts val="1150"/>
                        </a:lnSpc>
                        <a:spcBef>
                          <a:spcPts val="4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Ρ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α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λ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ά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τ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ο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υ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Ευδοξία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Παναγιώτης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Καθηγητής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Πρ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ο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γ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ρ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α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μμ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α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τι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σμ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ό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</a:tr>
              <a:tr h="297468"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Κ011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604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001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604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marL="304165" marR="287655" indent="133985">
                        <a:lnSpc>
                          <a:spcPts val="1140"/>
                        </a:lnSpc>
                        <a:spcBef>
                          <a:spcPts val="4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Δι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α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κ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ά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κη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Αποστολία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478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Ιωάννης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604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097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Επίκουρος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604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marL="50419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Δίκτυα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604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</a:tr>
              <a:tr h="298750"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Κ012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002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7345" marR="283845" indent="86360">
                        <a:lnSpc>
                          <a:spcPts val="1150"/>
                        </a:lnSpc>
                        <a:spcBef>
                          <a:spcPts val="40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Τ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α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μέ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νο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υ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Θεοδώρα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Ηλίας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Αναπληρωτής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496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Μαθηματικά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7945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</a:tr>
              <a:tr h="259120">
                <a:tc>
                  <a:txBody>
                    <a:bodyPr/>
                    <a:lstStyle/>
                    <a:p>
                      <a:pPr algn="ctr" marL="14859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b="1">
                          <a:latin typeface="Times New Roman"/>
                          <a:cs typeface="Times New Roman"/>
                        </a:rPr>
                        <a:t>Κ013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b="1">
                          <a:latin typeface="Times New Roman"/>
                          <a:cs typeface="Times New Roman"/>
                        </a:rPr>
                        <a:t>001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 b="1">
                          <a:latin typeface="Times New Roman"/>
                          <a:cs typeface="Times New Roman"/>
                        </a:rPr>
                        <a:t>Βάκης</a:t>
                      </a:r>
                      <a:r>
                        <a:rPr dirty="0" sz="1000" spc="-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 b="1">
                          <a:latin typeface="Times New Roman"/>
                          <a:cs typeface="Times New Roman"/>
                        </a:rPr>
                        <a:t>Μηνάς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351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 b="1">
                          <a:latin typeface="Times New Roman"/>
                          <a:cs typeface="Times New Roman"/>
                        </a:rPr>
                        <a:t>Μάριος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160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 b="1">
                          <a:latin typeface="Times New Roman"/>
                          <a:cs typeface="Times New Roman"/>
                        </a:rPr>
                        <a:t>Καθηγητής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858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 b="1">
                          <a:latin typeface="Times New Roman"/>
                          <a:cs typeface="Times New Roman"/>
                        </a:rPr>
                        <a:t>Τ</a:t>
                      </a:r>
                      <a:r>
                        <a:rPr dirty="0" sz="1000" b="1">
                          <a:latin typeface="Times New Roman"/>
                          <a:cs typeface="Times New Roman"/>
                        </a:rPr>
                        <a:t>ηλ</a:t>
                      </a:r>
                      <a:r>
                        <a:rPr dirty="0" sz="1000" spc="5" b="1">
                          <a:latin typeface="Times New Roman"/>
                          <a:cs typeface="Times New Roman"/>
                        </a:rPr>
                        <a:t>ε</a:t>
                      </a:r>
                      <a:r>
                        <a:rPr dirty="0" sz="1000" spc="-5" b="1">
                          <a:latin typeface="Times New Roman"/>
                          <a:cs typeface="Times New Roman"/>
                        </a:rPr>
                        <a:t>κ</a:t>
                      </a:r>
                      <a:r>
                        <a:rPr dirty="0" sz="1000" b="1">
                          <a:latin typeface="Times New Roman"/>
                          <a:cs typeface="Times New Roman"/>
                        </a:rPr>
                        <a:t>π</a:t>
                      </a:r>
                      <a:r>
                        <a:rPr dirty="0" sz="1000" spc="-5" b="1">
                          <a:latin typeface="Times New Roman"/>
                          <a:cs typeface="Times New Roman"/>
                        </a:rPr>
                        <a:t>α</a:t>
                      </a:r>
                      <a:r>
                        <a:rPr dirty="0" sz="1000" b="1">
                          <a:latin typeface="Times New Roman"/>
                          <a:cs typeface="Times New Roman"/>
                        </a:rPr>
                        <a:t>ίδευ</a:t>
                      </a:r>
                      <a:r>
                        <a:rPr dirty="0" sz="1000" spc="5" b="1">
                          <a:latin typeface="Times New Roman"/>
                          <a:cs typeface="Times New Roman"/>
                        </a:rPr>
                        <a:t>σ</a:t>
                      </a:r>
                      <a:r>
                        <a:rPr dirty="0" sz="1000" b="1">
                          <a:latin typeface="Times New Roman"/>
                          <a:cs typeface="Times New Roman"/>
                        </a:rPr>
                        <a:t>η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</a:tr>
              <a:tr h="259425">
                <a:tc>
                  <a:txBody>
                    <a:bodyPr/>
                    <a:lstStyle/>
                    <a:p>
                      <a:pPr algn="ctr" marL="14541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...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414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...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478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...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287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...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287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...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351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...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6350">
                      <a:solidFill>
                        <a:srgbClr val="94B3D6"/>
                      </a:solidFill>
                      <a:prstDash val="solid"/>
                    </a:lnL>
                    <a:lnR w="6350">
                      <a:solidFill>
                        <a:srgbClr val="94B3D6"/>
                      </a:solidFill>
                      <a:prstDash val="solid"/>
                    </a:lnR>
                    <a:lnT w="6350">
                      <a:solidFill>
                        <a:srgbClr val="94B3D6"/>
                      </a:solidFill>
                      <a:prstDash val="solid"/>
                    </a:lnT>
                    <a:lnB w="6350">
                      <a:solidFill>
                        <a:srgbClr val="94B3D6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967105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ΚΕΦΑΛΑΙΟ</a:t>
            </a:r>
            <a:r>
              <a:rPr dirty="0" spc="-50"/>
              <a:t> </a:t>
            </a:r>
            <a:r>
              <a:rPr dirty="0"/>
              <a:t>20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14342" y="2793949"/>
            <a:ext cx="5122545" cy="6972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400" b="1">
                <a:solidFill>
                  <a:srgbClr val="006FC0"/>
                </a:solidFill>
                <a:latin typeface="Tahoma"/>
                <a:cs typeface="Tahoma"/>
              </a:rPr>
              <a:t>Βάσεις</a:t>
            </a:r>
            <a:r>
              <a:rPr dirty="0" sz="4400" spc="-100" b="1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dirty="0" sz="4400" b="1">
                <a:solidFill>
                  <a:srgbClr val="006FC0"/>
                </a:solidFill>
                <a:latin typeface="Tahoma"/>
                <a:cs typeface="Tahoma"/>
              </a:rPr>
              <a:t>δεδομένων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335511" y="6597394"/>
            <a:ext cx="813816" cy="2286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1707368" y="5949696"/>
            <a:ext cx="441959" cy="6477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Η </a:t>
            </a:r>
            <a:r>
              <a:rPr dirty="0" spc="-5"/>
              <a:t>σχεσιακή </a:t>
            </a:r>
            <a:r>
              <a:rPr dirty="0"/>
              <a:t>γλώσσα </a:t>
            </a:r>
            <a:r>
              <a:rPr dirty="0" spc="-5"/>
              <a:t>SQL</a:t>
            </a:r>
            <a:r>
              <a:rPr dirty="0" spc="-80"/>
              <a:t> </a:t>
            </a:r>
            <a:r>
              <a:rPr dirty="0" spc="-5"/>
              <a:t>(5)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60805" y="576148"/>
            <a:ext cx="7848600" cy="1189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4455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FF0000"/>
                </a:solidFill>
                <a:latin typeface="Tahoma"/>
                <a:cs typeface="Tahoma"/>
              </a:rPr>
              <a:t>Ενημέρωση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245"/>
              </a:spcBef>
            </a:pPr>
            <a:r>
              <a:rPr dirty="0" sz="1600" spc="-10" b="1">
                <a:latin typeface="Arial"/>
                <a:cs typeface="Arial"/>
              </a:rPr>
              <a:t>Ενημέρωση</a:t>
            </a:r>
            <a:r>
              <a:rPr dirty="0" sz="1600" spc="50" b="1">
                <a:latin typeface="Arial"/>
                <a:cs typeface="Arial"/>
              </a:rPr>
              <a:t> </a:t>
            </a:r>
            <a:r>
              <a:rPr dirty="0" sz="1600" spc="-15" b="1">
                <a:latin typeface="Arial"/>
                <a:cs typeface="Arial"/>
              </a:rPr>
              <a:t>πλειάδας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-35" b="1">
                <a:solidFill>
                  <a:srgbClr val="00AF50"/>
                </a:solidFill>
                <a:latin typeface="Arial"/>
                <a:cs typeface="Arial"/>
              </a:rPr>
              <a:t>UPDATE </a:t>
            </a:r>
            <a:r>
              <a:rPr dirty="0" sz="1600" spc="-20" b="1">
                <a:solidFill>
                  <a:srgbClr val="00AF50"/>
                </a:solidFill>
                <a:latin typeface="Arial"/>
                <a:cs typeface="Arial"/>
              </a:rPr>
              <a:t>ΚΑΘΗΓΗΤΕΣ </a:t>
            </a:r>
            <a:r>
              <a:rPr dirty="0" sz="1600" spc="-5" b="1">
                <a:solidFill>
                  <a:srgbClr val="00AF50"/>
                </a:solidFill>
                <a:latin typeface="Arial"/>
                <a:cs typeface="Arial"/>
              </a:rPr>
              <a:t>SET </a:t>
            </a:r>
            <a:r>
              <a:rPr dirty="0" sz="1600" spc="-15" b="1">
                <a:solidFill>
                  <a:srgbClr val="00AF50"/>
                </a:solidFill>
                <a:latin typeface="Arial"/>
                <a:cs typeface="Arial"/>
              </a:rPr>
              <a:t>Βαθμίδα=″Αναπληρωτής″ </a:t>
            </a:r>
            <a:r>
              <a:rPr dirty="0" sz="1600" spc="-5" b="1">
                <a:solidFill>
                  <a:srgbClr val="00AF50"/>
                </a:solidFill>
                <a:latin typeface="Arial"/>
                <a:cs typeface="Arial"/>
              </a:rPr>
              <a:t>WHERE</a:t>
            </a:r>
            <a:r>
              <a:rPr dirty="0" sz="1600" spc="290" b="1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dirty="0" sz="1600" spc="-15" b="1">
                <a:solidFill>
                  <a:srgbClr val="00AF50"/>
                </a:solidFill>
                <a:latin typeface="Arial"/>
                <a:cs typeface="Arial"/>
              </a:rPr>
              <a:t>Κωδ_Καθ.=″Κ010″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85899" y="2357645"/>
          <a:ext cx="7109459" cy="4057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6755"/>
                <a:gridCol w="709295"/>
                <a:gridCol w="1508125"/>
                <a:gridCol w="1213485"/>
                <a:gridCol w="1225550"/>
                <a:gridCol w="1734185"/>
              </a:tblGrid>
              <a:tr h="397700">
                <a:tc>
                  <a:txBody>
                    <a:bodyPr/>
                    <a:lstStyle/>
                    <a:p>
                      <a:pPr marL="169545">
                        <a:lnSpc>
                          <a:spcPts val="152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Κ010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79546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ts val="1525"/>
                        </a:lnSpc>
                      </a:pPr>
                      <a:r>
                        <a:rPr dirty="0" sz="1300" spc="10">
                          <a:latin typeface="Times New Roman"/>
                          <a:cs typeface="Times New Roman"/>
                        </a:rPr>
                        <a:t>001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79546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ts val="1525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Ραλάτου</a:t>
                      </a:r>
                      <a:r>
                        <a:rPr dirty="0" sz="13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Ευδοξία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79546"/>
                    </a:solidFill>
                  </a:tcPr>
                </a:tc>
                <a:tc>
                  <a:txBody>
                    <a:bodyPr/>
                    <a:lstStyle/>
                    <a:p>
                      <a:pPr marL="198120">
                        <a:lnSpc>
                          <a:spcPts val="1525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Παναγιώτης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79546"/>
                    </a:solidFill>
                  </a:tcPr>
                </a:tc>
                <a:tc>
                  <a:txBody>
                    <a:bodyPr/>
                    <a:lstStyle/>
                    <a:p>
                      <a:pPr marL="233679">
                        <a:lnSpc>
                          <a:spcPts val="1525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Καθηγητής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79546"/>
                    </a:solidFill>
                  </a:tcPr>
                </a:tc>
                <a:tc>
                  <a:txBody>
                    <a:bodyPr/>
                    <a:lstStyle/>
                    <a:p>
                      <a:pPr marL="245745">
                        <a:lnSpc>
                          <a:spcPts val="152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Προγραμματισμός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7954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485899" y="3767345"/>
          <a:ext cx="7109459" cy="4057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41045"/>
                <a:gridCol w="709295"/>
                <a:gridCol w="1454149"/>
                <a:gridCol w="1165225"/>
                <a:gridCol w="1362075"/>
                <a:gridCol w="1666875"/>
              </a:tblGrid>
              <a:tr h="397700">
                <a:tc>
                  <a:txBody>
                    <a:bodyPr/>
                    <a:lstStyle/>
                    <a:p>
                      <a:pPr marL="281940">
                        <a:lnSpc>
                          <a:spcPts val="152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Κ010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26390">
                        <a:lnSpc>
                          <a:spcPts val="1525"/>
                        </a:lnSpc>
                      </a:pPr>
                      <a:r>
                        <a:rPr dirty="0" sz="1300" spc="10">
                          <a:latin typeface="Times New Roman"/>
                          <a:cs typeface="Times New Roman"/>
                        </a:rPr>
                        <a:t>001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ts val="1525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Ραλάτου</a:t>
                      </a:r>
                      <a:r>
                        <a:rPr dirty="0" sz="13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Ευδοξία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73990">
                        <a:lnSpc>
                          <a:spcPts val="1525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Παναγιώτης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207645">
                        <a:lnSpc>
                          <a:spcPts val="1525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Αναπληρωτής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213995">
                        <a:lnSpc>
                          <a:spcPts val="152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Προγραμματισμός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4367021" y="3070098"/>
            <a:ext cx="1080770" cy="502920"/>
          </a:xfrm>
          <a:custGeom>
            <a:avLst/>
            <a:gdLst/>
            <a:ahLst/>
            <a:cxnLst/>
            <a:rect l="l" t="t" r="r" b="b"/>
            <a:pathLst>
              <a:path w="1080770" h="502920">
                <a:moveTo>
                  <a:pt x="1080515" y="251460"/>
                </a:moveTo>
                <a:lnTo>
                  <a:pt x="0" y="251460"/>
                </a:lnTo>
                <a:lnTo>
                  <a:pt x="540257" y="502919"/>
                </a:lnTo>
                <a:lnTo>
                  <a:pt x="1080515" y="251460"/>
                </a:lnTo>
                <a:close/>
              </a:path>
              <a:path w="1080770" h="502920">
                <a:moveTo>
                  <a:pt x="810387" y="0"/>
                </a:moveTo>
                <a:lnTo>
                  <a:pt x="270128" y="0"/>
                </a:lnTo>
                <a:lnTo>
                  <a:pt x="270128" y="251460"/>
                </a:lnTo>
                <a:lnTo>
                  <a:pt x="810387" y="251460"/>
                </a:lnTo>
                <a:lnTo>
                  <a:pt x="810387" y="0"/>
                </a:lnTo>
                <a:close/>
              </a:path>
            </a:pathLst>
          </a:custGeom>
          <a:solidFill>
            <a:srgbClr val="00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367021" y="3070098"/>
            <a:ext cx="1080770" cy="502920"/>
          </a:xfrm>
          <a:custGeom>
            <a:avLst/>
            <a:gdLst/>
            <a:ahLst/>
            <a:cxnLst/>
            <a:rect l="l" t="t" r="r" b="b"/>
            <a:pathLst>
              <a:path w="1080770" h="502920">
                <a:moveTo>
                  <a:pt x="0" y="251460"/>
                </a:moveTo>
                <a:lnTo>
                  <a:pt x="270128" y="251460"/>
                </a:lnTo>
                <a:lnTo>
                  <a:pt x="270128" y="0"/>
                </a:lnTo>
                <a:lnTo>
                  <a:pt x="810387" y="0"/>
                </a:lnTo>
                <a:lnTo>
                  <a:pt x="810387" y="251460"/>
                </a:lnTo>
                <a:lnTo>
                  <a:pt x="1080515" y="251460"/>
                </a:lnTo>
                <a:lnTo>
                  <a:pt x="540257" y="502919"/>
                </a:lnTo>
                <a:lnTo>
                  <a:pt x="0" y="251460"/>
                </a:lnTo>
                <a:close/>
              </a:path>
            </a:pathLst>
          </a:custGeom>
          <a:ln w="25399">
            <a:solidFill>
              <a:srgbClr val="006E6E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2738" y="210692"/>
            <a:ext cx="695833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Ανάπτυξη </a:t>
            </a:r>
            <a:r>
              <a:rPr dirty="0" spc="-5"/>
              <a:t>ΒΔ </a:t>
            </a:r>
            <a:r>
              <a:rPr dirty="0"/>
              <a:t>με </a:t>
            </a:r>
            <a:r>
              <a:rPr dirty="0" spc="-10"/>
              <a:t>Microsoft </a:t>
            </a:r>
            <a:r>
              <a:rPr dirty="0" spc="-5"/>
              <a:t>ACCESS </a:t>
            </a:r>
            <a:r>
              <a:rPr dirty="0"/>
              <a:t>και</a:t>
            </a:r>
            <a:r>
              <a:rPr dirty="0" spc="-35"/>
              <a:t> </a:t>
            </a:r>
            <a:r>
              <a:rPr dirty="0" spc="-5"/>
              <a:t>MySQL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126236" y="908266"/>
          <a:ext cx="8749665" cy="3086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68165"/>
                <a:gridCol w="4368165"/>
              </a:tblGrid>
              <a:tr h="533861">
                <a:tc gridSpan="2">
                  <a:txBody>
                    <a:bodyPr/>
                    <a:lstStyle/>
                    <a:p>
                      <a:pPr algn="ctr" marR="231140">
                        <a:lnSpc>
                          <a:spcPct val="100000"/>
                        </a:lnSpc>
                        <a:spcBef>
                          <a:spcPts val="1225"/>
                        </a:spcBef>
                        <a:tabLst>
                          <a:tab pos="4811395" algn="l"/>
                        </a:tabLst>
                      </a:pPr>
                      <a:r>
                        <a:rPr dirty="0" sz="1400" spc="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Microsoft</a:t>
                      </a:r>
                      <a:r>
                        <a:rPr dirty="0" sz="1400" spc="2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1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ACCESS	</a:t>
                      </a:r>
                      <a:r>
                        <a:rPr dirty="0" sz="1400" spc="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MySQL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55575"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29854">
                <a:tc>
                  <a:txBody>
                    <a:bodyPr/>
                    <a:lstStyle/>
                    <a:p>
                      <a:pPr algn="ctr" marL="694055" marR="481330">
                        <a:lnSpc>
                          <a:spcPts val="1650"/>
                        </a:lnSpc>
                        <a:spcBef>
                          <a:spcPts val="15"/>
                        </a:spcBef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Εμπορικό προϊόν 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που </a:t>
                      </a:r>
                      <a:r>
                        <a:rPr dirty="0" sz="1400" spc="15">
                          <a:latin typeface="Times New Roman"/>
                          <a:cs typeface="Times New Roman"/>
                        </a:rPr>
                        <a:t>όμως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περιλαμβάνεται  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σε εκδόσεις του Microsoft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Office.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 marL="205104">
                        <a:lnSpc>
                          <a:spcPts val="1540"/>
                        </a:lnSpc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Έτσι, το 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κόστος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είναι 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«λογικό».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905">
                    <a:lnL w="9525">
                      <a:solidFill>
                        <a:srgbClr val="94B3D6"/>
                      </a:solidFill>
                      <a:prstDash val="solid"/>
                    </a:lnL>
                    <a:lnR w="9525">
                      <a:solidFill>
                        <a:srgbClr val="94B3D6"/>
                      </a:solidFill>
                      <a:prstDash val="solid"/>
                    </a:lnR>
                    <a:lnB w="9525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201930">
                        <a:lnSpc>
                          <a:spcPct val="100000"/>
                        </a:lnSpc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Είναι 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δωρεάν και ανοιχτού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κώδικα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lnL w="9525">
                      <a:solidFill>
                        <a:srgbClr val="94B3D6"/>
                      </a:solidFill>
                      <a:prstDash val="solid"/>
                    </a:lnL>
                    <a:lnR w="9525">
                      <a:solidFill>
                        <a:srgbClr val="94B3D6"/>
                      </a:solidFill>
                      <a:prstDash val="solid"/>
                    </a:lnR>
                    <a:lnB w="9525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</a:tr>
              <a:tr h="426798">
                <a:tc>
                  <a:txBody>
                    <a:bodyPr/>
                    <a:lstStyle/>
                    <a:p>
                      <a:pPr marL="391795" marR="142875" indent="-37465">
                        <a:lnSpc>
                          <a:spcPts val="1650"/>
                        </a:lnSpc>
                        <a:spcBef>
                          <a:spcPts val="50"/>
                        </a:spcBef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Είναι 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πολύ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εύκολη 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στη χρήση και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δεν απαιτεί ειδικές  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γνώσεις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για τη δημιουργία 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και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διαχείριση 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της</a:t>
                      </a:r>
                      <a:r>
                        <a:rPr dirty="0" sz="14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15">
                          <a:latin typeface="Times New Roman"/>
                          <a:cs typeface="Times New Roman"/>
                        </a:rPr>
                        <a:t>ΒΔ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L w="9525">
                      <a:solidFill>
                        <a:srgbClr val="94B3D6"/>
                      </a:solidFill>
                      <a:prstDash val="solid"/>
                    </a:lnL>
                    <a:lnR w="9525">
                      <a:solidFill>
                        <a:srgbClr val="94B3D6"/>
                      </a:solidFill>
                      <a:prstDash val="solid"/>
                    </a:lnR>
                    <a:lnT w="9525">
                      <a:solidFill>
                        <a:srgbClr val="94B3D6"/>
                      </a:solidFill>
                      <a:prstDash val="solid"/>
                    </a:lnT>
                    <a:lnB w="9525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00660">
                        <a:lnSpc>
                          <a:spcPts val="1635"/>
                        </a:lnSpc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Είναι μια σταθερή 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και αξιόπιστη </a:t>
                      </a:r>
                      <a:r>
                        <a:rPr dirty="0" sz="1400" spc="15">
                          <a:latin typeface="Times New Roman"/>
                          <a:cs typeface="Times New Roman"/>
                        </a:rPr>
                        <a:t>ΒΔ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που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625"/>
                        </a:lnSpc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διαχειρίζεται αποτελεσματικά 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δεδομένα μεγάλου</a:t>
                      </a:r>
                      <a:r>
                        <a:rPr dirty="0" sz="14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15">
                          <a:latin typeface="Times New Roman"/>
                          <a:cs typeface="Times New Roman"/>
                        </a:rPr>
                        <a:t>όγκου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94B3D6"/>
                      </a:solidFill>
                      <a:prstDash val="solid"/>
                    </a:lnL>
                    <a:lnR w="9525">
                      <a:solidFill>
                        <a:srgbClr val="94B3D6"/>
                      </a:solidFill>
                      <a:prstDash val="solid"/>
                    </a:lnR>
                    <a:lnT w="9525">
                      <a:solidFill>
                        <a:srgbClr val="94B3D6"/>
                      </a:solidFill>
                      <a:prstDash val="solid"/>
                    </a:lnT>
                    <a:lnB w="9525">
                      <a:solidFill>
                        <a:srgbClr val="94B3D6"/>
                      </a:solidFill>
                      <a:prstDash val="solid"/>
                    </a:lnB>
                  </a:tcPr>
                </a:tc>
              </a:tr>
              <a:tr h="427179">
                <a:tc>
                  <a:txBody>
                    <a:bodyPr/>
                    <a:lstStyle/>
                    <a:p>
                      <a:pPr marL="1249680" marR="323850" indent="-715010">
                        <a:lnSpc>
                          <a:spcPts val="1650"/>
                        </a:lnSpc>
                        <a:spcBef>
                          <a:spcPts val="55"/>
                        </a:spcBef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Χρησιμοποιείται 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κυρίως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για </a:t>
                      </a:r>
                      <a:r>
                        <a:rPr dirty="0" sz="1400" spc="15">
                          <a:latin typeface="Times New Roman"/>
                          <a:cs typeface="Times New Roman"/>
                        </a:rPr>
                        <a:t>ΒΔ 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που θα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τρέχουν  τοπικά στον υπολογιστή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 μας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985">
                    <a:lnL w="9525">
                      <a:solidFill>
                        <a:srgbClr val="94B3D6"/>
                      </a:solidFill>
                      <a:prstDash val="solid"/>
                    </a:lnL>
                    <a:lnR w="9525">
                      <a:solidFill>
                        <a:srgbClr val="94B3D6"/>
                      </a:solidFill>
                      <a:prstDash val="solid"/>
                    </a:lnR>
                    <a:lnT w="9525">
                      <a:solidFill>
                        <a:srgbClr val="94B3D6"/>
                      </a:solidFill>
                      <a:prstDash val="solid"/>
                    </a:lnT>
                    <a:lnB w="9525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0066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Είναι ιδανική για 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ανάπτυξη διαδικτυακών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ΒΔ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0965">
                    <a:lnL w="9525">
                      <a:solidFill>
                        <a:srgbClr val="94B3D6"/>
                      </a:solidFill>
                      <a:prstDash val="solid"/>
                    </a:lnL>
                    <a:lnR w="9525">
                      <a:solidFill>
                        <a:srgbClr val="94B3D6"/>
                      </a:solidFill>
                      <a:prstDash val="solid"/>
                    </a:lnR>
                    <a:lnT w="9525">
                      <a:solidFill>
                        <a:srgbClr val="94B3D6"/>
                      </a:solidFill>
                      <a:prstDash val="solid"/>
                    </a:lnT>
                    <a:lnB w="9525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</a:tr>
              <a:tr h="427234">
                <a:tc>
                  <a:txBody>
                    <a:bodyPr/>
                    <a:lstStyle/>
                    <a:p>
                      <a:pPr marL="783590" marR="568960" indent="407034">
                        <a:lnSpc>
                          <a:spcPts val="1650"/>
                        </a:lnSpc>
                        <a:spcBef>
                          <a:spcPts val="50"/>
                        </a:spcBef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Ορισμένες φορές παρουσιάζει  δυσλειτουργίες 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σε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αρχεία 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μεγάλου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15">
                          <a:latin typeface="Times New Roman"/>
                          <a:cs typeface="Times New Roman"/>
                        </a:rPr>
                        <a:t>όγκου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L w="9525">
                      <a:solidFill>
                        <a:srgbClr val="94B3D6"/>
                      </a:solidFill>
                      <a:prstDash val="solid"/>
                    </a:lnL>
                    <a:lnR w="9525">
                      <a:solidFill>
                        <a:srgbClr val="94B3D6"/>
                      </a:solidFill>
                      <a:prstDash val="solid"/>
                    </a:lnR>
                    <a:lnT w="9525">
                      <a:solidFill>
                        <a:srgbClr val="94B3D6"/>
                      </a:solidFill>
                      <a:prstDash val="solid"/>
                    </a:lnT>
                    <a:lnB w="9525">
                      <a:solidFill>
                        <a:srgbClr val="94B3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5580" marR="196850" indent="227965">
                        <a:lnSpc>
                          <a:spcPts val="1650"/>
                        </a:lnSpc>
                        <a:spcBef>
                          <a:spcPts val="50"/>
                        </a:spcBef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Είναι εξαιρετικά δημοφιλής </a:t>
                      </a:r>
                      <a:r>
                        <a:rPr dirty="0" sz="1400" spc="15">
                          <a:latin typeface="Times New Roman"/>
                          <a:cs typeface="Times New Roman"/>
                        </a:rPr>
                        <a:t>και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υποστηρίζεται 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από 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χιλιάδες ειδικούς 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και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χρήστες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της 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διεθνούς</a:t>
                      </a:r>
                      <a:r>
                        <a:rPr dirty="0" sz="140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κοινότητας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L w="9525">
                      <a:solidFill>
                        <a:srgbClr val="94B3D6"/>
                      </a:solidFill>
                      <a:prstDash val="solid"/>
                    </a:lnL>
                    <a:lnR w="9525">
                      <a:solidFill>
                        <a:srgbClr val="94B3D6"/>
                      </a:solidFill>
                      <a:prstDash val="solid"/>
                    </a:lnR>
                    <a:lnT w="9525">
                      <a:solidFill>
                        <a:srgbClr val="94B3D6"/>
                      </a:solidFill>
                      <a:prstDash val="solid"/>
                    </a:lnT>
                    <a:lnB w="9525">
                      <a:solidFill>
                        <a:srgbClr val="94B3D6"/>
                      </a:solidFill>
                      <a:prstDash val="solid"/>
                    </a:lnB>
                  </a:tcPr>
                </a:tc>
              </a:tr>
              <a:tr h="636278">
                <a:tc>
                  <a:txBody>
                    <a:bodyPr/>
                    <a:lstStyle/>
                    <a:p>
                      <a:pPr marL="1537335" marR="709930" indent="-616585">
                        <a:lnSpc>
                          <a:spcPts val="1650"/>
                        </a:lnSpc>
                        <a:spcBef>
                          <a:spcPts val="875"/>
                        </a:spcBef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Είναι σχετικά 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αργή όταν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τα 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δεδομένα 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είναι 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μεγάλου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15">
                          <a:latin typeface="Times New Roman"/>
                          <a:cs typeface="Times New Roman"/>
                        </a:rPr>
                        <a:t>όγκου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1125">
                    <a:lnL w="9525">
                      <a:solidFill>
                        <a:srgbClr val="94B3D6"/>
                      </a:solidFill>
                      <a:prstDash val="solid"/>
                    </a:lnL>
                    <a:lnR w="9525">
                      <a:solidFill>
                        <a:srgbClr val="94B3D6"/>
                      </a:solidFill>
                      <a:prstDash val="solid"/>
                    </a:lnR>
                    <a:lnT w="9525">
                      <a:solidFill>
                        <a:srgbClr val="94B3D6"/>
                      </a:solidFill>
                      <a:prstDash val="solid"/>
                    </a:lnT>
                    <a:lnB w="9525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  <a:tc>
                  <a:txBody>
                    <a:bodyPr/>
                    <a:lstStyle/>
                    <a:p>
                      <a:pPr marL="526415" marR="320040" indent="84455">
                        <a:lnSpc>
                          <a:spcPts val="1650"/>
                        </a:lnSpc>
                        <a:spcBef>
                          <a:spcPts val="50"/>
                        </a:spcBef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Είναι σχετικά δύσκολη 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στον προγραμματισμό  και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τις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ρυθμίσεις της, μέχρι 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να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γίνει</a:t>
                      </a:r>
                      <a:r>
                        <a:rPr dirty="0" sz="140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λειτουργική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569720">
                        <a:lnSpc>
                          <a:spcPts val="1560"/>
                        </a:lnSpc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στον τελικό</a:t>
                      </a:r>
                      <a:r>
                        <a:rPr dirty="0" sz="14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χρήστη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L w="9525">
                      <a:solidFill>
                        <a:srgbClr val="94B3D6"/>
                      </a:solidFill>
                      <a:prstDash val="solid"/>
                    </a:lnL>
                    <a:lnR w="9525">
                      <a:solidFill>
                        <a:srgbClr val="94B3D6"/>
                      </a:solidFill>
                      <a:prstDash val="solid"/>
                    </a:lnR>
                    <a:lnT w="9525">
                      <a:solidFill>
                        <a:srgbClr val="94B3D6"/>
                      </a:solidFill>
                      <a:prstDash val="solid"/>
                    </a:lnT>
                    <a:lnB w="9525">
                      <a:solidFill>
                        <a:srgbClr val="94B3D6"/>
                      </a:solidFill>
                      <a:prstDash val="solid"/>
                    </a:lnB>
                    <a:solidFill>
                      <a:srgbClr val="DBE4F0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276858" y="4656201"/>
            <a:ext cx="6894830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1303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AF50"/>
                </a:solidFill>
                <a:latin typeface="Tahoma"/>
                <a:cs typeface="Tahoma"/>
              </a:rPr>
              <a:t>Ακολουθήστε </a:t>
            </a:r>
            <a:r>
              <a:rPr dirty="0" sz="2400" b="1">
                <a:solidFill>
                  <a:srgbClr val="00AF50"/>
                </a:solidFill>
                <a:latin typeface="Tahoma"/>
                <a:cs typeface="Tahoma"/>
              </a:rPr>
              <a:t>τα </a:t>
            </a:r>
            <a:r>
              <a:rPr dirty="0" sz="2400" spc="-5" b="1">
                <a:solidFill>
                  <a:srgbClr val="00AF50"/>
                </a:solidFill>
                <a:latin typeface="Tahoma"/>
                <a:cs typeface="Tahoma"/>
              </a:rPr>
              <a:t>βήματα του βιβλίου  </a:t>
            </a:r>
            <a:r>
              <a:rPr dirty="0" sz="2400" b="1">
                <a:solidFill>
                  <a:srgbClr val="00AF50"/>
                </a:solidFill>
                <a:latin typeface="Tahoma"/>
                <a:cs typeface="Tahoma"/>
              </a:rPr>
              <a:t>για να </a:t>
            </a:r>
            <a:r>
              <a:rPr dirty="0" sz="2400" spc="-5" b="1">
                <a:solidFill>
                  <a:srgbClr val="00AF50"/>
                </a:solidFill>
                <a:latin typeface="Tahoma"/>
                <a:cs typeface="Tahoma"/>
              </a:rPr>
              <a:t>φτιάξετε μια δοκιμαστική</a:t>
            </a:r>
            <a:r>
              <a:rPr dirty="0" sz="2400" spc="-20" b="1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dirty="0" sz="2400" spc="-5" b="1">
                <a:solidFill>
                  <a:srgbClr val="00AF50"/>
                </a:solidFill>
                <a:latin typeface="Tahoma"/>
                <a:cs typeface="Tahoma"/>
              </a:rPr>
              <a:t>βάση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2400" spc="-5" b="1">
                <a:solidFill>
                  <a:srgbClr val="00AF50"/>
                </a:solidFill>
                <a:latin typeface="Tahoma"/>
                <a:cs typeface="Tahoma"/>
              </a:rPr>
              <a:t>από </a:t>
            </a:r>
            <a:r>
              <a:rPr dirty="0" sz="2400" b="1">
                <a:solidFill>
                  <a:srgbClr val="00AF50"/>
                </a:solidFill>
                <a:latin typeface="Tahoma"/>
                <a:cs typeface="Tahoma"/>
              </a:rPr>
              <a:t>γραφικό </a:t>
            </a:r>
            <a:r>
              <a:rPr dirty="0" sz="2400" spc="-5" b="1">
                <a:solidFill>
                  <a:srgbClr val="00AF50"/>
                </a:solidFill>
                <a:latin typeface="Tahoma"/>
                <a:cs typeface="Tahoma"/>
              </a:rPr>
              <a:t>περιβάλλον σε Microsoft</a:t>
            </a:r>
            <a:r>
              <a:rPr dirty="0" sz="2400" spc="-25" b="1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dirty="0" sz="2400" b="1">
                <a:solidFill>
                  <a:srgbClr val="00AF50"/>
                </a:solidFill>
                <a:latin typeface="Tahoma"/>
                <a:cs typeface="Tahoma"/>
              </a:rPr>
              <a:t>Access</a:t>
            </a:r>
            <a:endParaRPr sz="2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2738" y="210692"/>
            <a:ext cx="107632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My</a:t>
            </a:r>
            <a:r>
              <a:rPr dirty="0"/>
              <a:t>SQL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60805" y="4676394"/>
            <a:ext cx="7208520" cy="1122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AF50"/>
                </a:solidFill>
                <a:latin typeface="Tahoma"/>
                <a:cs typeface="Tahoma"/>
              </a:rPr>
              <a:t>Ακολουθήστε </a:t>
            </a:r>
            <a:r>
              <a:rPr dirty="0" sz="2400" b="1">
                <a:solidFill>
                  <a:srgbClr val="00AF50"/>
                </a:solidFill>
                <a:latin typeface="Tahoma"/>
                <a:cs typeface="Tahoma"/>
              </a:rPr>
              <a:t>τα </a:t>
            </a:r>
            <a:r>
              <a:rPr dirty="0" sz="2400" spc="-5" b="1">
                <a:solidFill>
                  <a:srgbClr val="00AF50"/>
                </a:solidFill>
                <a:latin typeface="Tahoma"/>
                <a:cs typeface="Tahoma"/>
              </a:rPr>
              <a:t>βήματα </a:t>
            </a:r>
            <a:r>
              <a:rPr dirty="0" sz="2400" b="1">
                <a:solidFill>
                  <a:srgbClr val="00AF50"/>
                </a:solidFill>
                <a:latin typeface="Tahoma"/>
                <a:cs typeface="Tahoma"/>
              </a:rPr>
              <a:t>της </a:t>
            </a:r>
            <a:r>
              <a:rPr dirty="0" sz="2400" spc="-5" b="1">
                <a:solidFill>
                  <a:srgbClr val="00AF50"/>
                </a:solidFill>
                <a:latin typeface="Tahoma"/>
                <a:cs typeface="Tahoma"/>
              </a:rPr>
              <a:t>εφαρμογής</a:t>
            </a:r>
            <a:r>
              <a:rPr dirty="0" sz="2400" spc="40" b="1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dirty="0" sz="2400" b="1">
                <a:solidFill>
                  <a:srgbClr val="00AF50"/>
                </a:solidFill>
                <a:latin typeface="Tahoma"/>
                <a:cs typeface="Tahoma"/>
              </a:rPr>
              <a:t>20.1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2400" b="1">
                <a:solidFill>
                  <a:srgbClr val="00AF50"/>
                </a:solidFill>
                <a:latin typeface="Tahoma"/>
                <a:cs typeface="Tahoma"/>
              </a:rPr>
              <a:t>για να </a:t>
            </a:r>
            <a:r>
              <a:rPr dirty="0" sz="2400" spc="-5" b="1">
                <a:solidFill>
                  <a:srgbClr val="00AF50"/>
                </a:solidFill>
                <a:latin typeface="Tahoma"/>
                <a:cs typeface="Tahoma"/>
              </a:rPr>
              <a:t>φτιάξετε </a:t>
            </a:r>
            <a:r>
              <a:rPr dirty="0" sz="2400" b="1">
                <a:solidFill>
                  <a:srgbClr val="00AF50"/>
                </a:solidFill>
                <a:latin typeface="Tahoma"/>
                <a:cs typeface="Tahoma"/>
              </a:rPr>
              <a:t>μια </a:t>
            </a:r>
            <a:r>
              <a:rPr dirty="0" sz="2400" spc="-5" b="1">
                <a:solidFill>
                  <a:srgbClr val="00AF50"/>
                </a:solidFill>
                <a:latin typeface="Tahoma"/>
                <a:cs typeface="Tahoma"/>
              </a:rPr>
              <a:t>δοκιμαστική</a:t>
            </a:r>
            <a:r>
              <a:rPr dirty="0" sz="2400" spc="15" b="1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dirty="0" sz="2400" spc="-5" b="1">
                <a:solidFill>
                  <a:srgbClr val="00AF50"/>
                </a:solidFill>
                <a:latin typeface="Tahoma"/>
                <a:cs typeface="Tahoma"/>
              </a:rPr>
              <a:t>βάση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2400" spc="-5" b="1">
                <a:solidFill>
                  <a:srgbClr val="00AF50"/>
                </a:solidFill>
                <a:latin typeface="Tahoma"/>
                <a:cs typeface="Tahoma"/>
              </a:rPr>
              <a:t>από </a:t>
            </a:r>
            <a:r>
              <a:rPr dirty="0" sz="2400" b="1">
                <a:solidFill>
                  <a:srgbClr val="00AF50"/>
                </a:solidFill>
                <a:latin typeface="Tahoma"/>
                <a:cs typeface="Tahoma"/>
              </a:rPr>
              <a:t>γραφικό </a:t>
            </a:r>
            <a:r>
              <a:rPr dirty="0" sz="2400" spc="-5" b="1">
                <a:solidFill>
                  <a:srgbClr val="00AF50"/>
                </a:solidFill>
                <a:latin typeface="Tahoma"/>
                <a:cs typeface="Tahoma"/>
              </a:rPr>
              <a:t>περιβάλλον στο λογισμικό</a:t>
            </a:r>
            <a:r>
              <a:rPr dirty="0" sz="2400" spc="10" b="1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dirty="0" sz="2400" spc="-5" b="1">
                <a:solidFill>
                  <a:srgbClr val="00AF50"/>
                </a:solidFill>
                <a:latin typeface="Tahoma"/>
                <a:cs typeface="Tahoma"/>
              </a:rPr>
              <a:t>XAMPP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12519" y="665987"/>
            <a:ext cx="4896611" cy="38328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2738" y="210692"/>
            <a:ext cx="9551670" cy="757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466CC6"/>
                </a:solidFill>
                <a:latin typeface="Tahoma"/>
                <a:cs typeface="Tahoma"/>
              </a:rPr>
              <a:t>MySQL </a:t>
            </a:r>
            <a:r>
              <a:rPr dirty="0" sz="2400" b="1">
                <a:solidFill>
                  <a:srgbClr val="466CC6"/>
                </a:solidFill>
                <a:latin typeface="Tahoma"/>
                <a:cs typeface="Tahoma"/>
              </a:rPr>
              <a:t>- </a:t>
            </a:r>
            <a:r>
              <a:rPr dirty="0" sz="2400" spc="-5" b="1">
                <a:solidFill>
                  <a:srgbClr val="466CC6"/>
                </a:solidFill>
                <a:latin typeface="Tahoma"/>
                <a:cs typeface="Tahoma"/>
              </a:rPr>
              <a:t>Εφαρμογή</a:t>
            </a:r>
            <a:r>
              <a:rPr dirty="0" sz="2400" spc="15" b="1">
                <a:solidFill>
                  <a:srgbClr val="466CC6"/>
                </a:solidFill>
                <a:latin typeface="Tahoma"/>
                <a:cs typeface="Tahoma"/>
              </a:rPr>
              <a:t> </a:t>
            </a:r>
            <a:r>
              <a:rPr dirty="0" sz="2400" spc="-5" b="1">
                <a:solidFill>
                  <a:srgbClr val="466CC6"/>
                </a:solidFill>
                <a:latin typeface="Tahoma"/>
                <a:cs typeface="Tahoma"/>
              </a:rPr>
              <a:t>20.2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2400" spc="-5" b="1">
                <a:solidFill>
                  <a:srgbClr val="466CC6"/>
                </a:solidFill>
                <a:latin typeface="Tahoma"/>
                <a:cs typeface="Tahoma"/>
              </a:rPr>
              <a:t>Σύνδεση </a:t>
            </a:r>
            <a:r>
              <a:rPr dirty="0" sz="2400" b="1">
                <a:solidFill>
                  <a:srgbClr val="466CC6"/>
                </a:solidFill>
                <a:latin typeface="Tahoma"/>
                <a:cs typeface="Tahoma"/>
              </a:rPr>
              <a:t>και </a:t>
            </a:r>
            <a:r>
              <a:rPr dirty="0" sz="2400" spc="-5" b="1">
                <a:solidFill>
                  <a:srgbClr val="466CC6"/>
                </a:solidFill>
                <a:latin typeface="Tahoma"/>
                <a:cs typeface="Tahoma"/>
              </a:rPr>
              <a:t>έλεγχος ΒΔ από </a:t>
            </a:r>
            <a:r>
              <a:rPr dirty="0" sz="2400" b="1">
                <a:solidFill>
                  <a:srgbClr val="466CC6"/>
                </a:solidFill>
                <a:latin typeface="Tahoma"/>
                <a:cs typeface="Tahoma"/>
              </a:rPr>
              <a:t>τη γραμμή εντολής </a:t>
            </a:r>
            <a:r>
              <a:rPr dirty="0" sz="2400" spc="-5" b="1">
                <a:solidFill>
                  <a:srgbClr val="466CC6"/>
                </a:solidFill>
                <a:latin typeface="Tahoma"/>
                <a:cs typeface="Tahoma"/>
              </a:rPr>
              <a:t>(κονσόλα)</a:t>
            </a:r>
            <a:r>
              <a:rPr dirty="0" sz="2400" spc="10" b="1">
                <a:solidFill>
                  <a:srgbClr val="466CC6"/>
                </a:solidFill>
                <a:latin typeface="Tahoma"/>
                <a:cs typeface="Tahoma"/>
              </a:rPr>
              <a:t> </a:t>
            </a:r>
            <a:r>
              <a:rPr dirty="0" sz="2400" spc="-5" b="1">
                <a:solidFill>
                  <a:srgbClr val="466CC6"/>
                </a:solidFill>
                <a:latin typeface="Tahoma"/>
                <a:cs typeface="Tahoma"/>
              </a:rPr>
              <a:t>(1)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47572" y="1074419"/>
            <a:ext cx="3744467" cy="10789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135176" y="2167890"/>
            <a:ext cx="410527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0">
                <a:solidFill>
                  <a:srgbClr val="00AF50"/>
                </a:solidFill>
                <a:latin typeface="Calibri"/>
                <a:cs typeface="Calibri"/>
              </a:rPr>
              <a:t>Άνοιγμα </a:t>
            </a:r>
            <a:r>
              <a:rPr dirty="0" sz="2400" spc="-5">
                <a:solidFill>
                  <a:srgbClr val="00AF50"/>
                </a:solidFill>
                <a:latin typeface="Calibri"/>
                <a:cs typeface="Calibri"/>
              </a:rPr>
              <a:t>γραμμής </a:t>
            </a:r>
            <a:r>
              <a:rPr dirty="0" sz="2400" spc="-10">
                <a:solidFill>
                  <a:srgbClr val="00AF50"/>
                </a:solidFill>
                <a:latin typeface="Calibri"/>
                <a:cs typeface="Calibri"/>
              </a:rPr>
              <a:t>εντολής</a:t>
            </a:r>
            <a:r>
              <a:rPr dirty="0" sz="2400" spc="2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00AF50"/>
                </a:solidFill>
                <a:latin typeface="Calibri"/>
                <a:cs typeface="Calibri"/>
              </a:rPr>
              <a:t>(Shell)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006596" y="3063239"/>
            <a:ext cx="4730496" cy="24475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3964940" y="5597753"/>
            <a:ext cx="575437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solidFill>
                  <a:srgbClr val="00AF50"/>
                </a:solidFill>
                <a:latin typeface="Calibri"/>
                <a:cs typeface="Calibri"/>
              </a:rPr>
              <a:t>Σύνδεση </a:t>
            </a:r>
            <a:r>
              <a:rPr dirty="0" sz="2400">
                <a:solidFill>
                  <a:srgbClr val="00AF50"/>
                </a:solidFill>
                <a:latin typeface="Calibri"/>
                <a:cs typeface="Calibri"/>
              </a:rPr>
              <a:t>στη </a:t>
            </a:r>
            <a:r>
              <a:rPr dirty="0" sz="2400" spc="-5">
                <a:solidFill>
                  <a:srgbClr val="00AF50"/>
                </a:solidFill>
                <a:latin typeface="Calibri"/>
                <a:cs typeface="Calibri"/>
              </a:rPr>
              <a:t>διαχείριση </a:t>
            </a:r>
            <a:r>
              <a:rPr dirty="0" sz="2400" spc="-10">
                <a:solidFill>
                  <a:srgbClr val="00AF50"/>
                </a:solidFill>
                <a:latin typeface="Calibri"/>
                <a:cs typeface="Calibri"/>
              </a:rPr>
              <a:t>της </a:t>
            </a:r>
            <a:r>
              <a:rPr dirty="0" sz="2400">
                <a:solidFill>
                  <a:srgbClr val="00AF50"/>
                </a:solidFill>
                <a:latin typeface="Calibri"/>
                <a:cs typeface="Calibri"/>
              </a:rPr>
              <a:t>MySQL</a:t>
            </a:r>
            <a:r>
              <a:rPr dirty="0" sz="2400" spc="-8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00AF50"/>
                </a:solidFill>
                <a:latin typeface="Calibri"/>
                <a:cs typeface="Calibri"/>
              </a:rPr>
              <a:t>(MariaDB)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2738" y="210692"/>
            <a:ext cx="9551670" cy="757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466CC6"/>
                </a:solidFill>
                <a:latin typeface="Tahoma"/>
                <a:cs typeface="Tahoma"/>
              </a:rPr>
              <a:t>MySQL </a:t>
            </a:r>
            <a:r>
              <a:rPr dirty="0" sz="2400" b="1">
                <a:solidFill>
                  <a:srgbClr val="466CC6"/>
                </a:solidFill>
                <a:latin typeface="Tahoma"/>
                <a:cs typeface="Tahoma"/>
              </a:rPr>
              <a:t>- </a:t>
            </a:r>
            <a:r>
              <a:rPr dirty="0" sz="2400" spc="-5" b="1">
                <a:solidFill>
                  <a:srgbClr val="466CC6"/>
                </a:solidFill>
                <a:latin typeface="Tahoma"/>
                <a:cs typeface="Tahoma"/>
              </a:rPr>
              <a:t>Εφαρμογή</a:t>
            </a:r>
            <a:r>
              <a:rPr dirty="0" sz="2400" spc="15" b="1">
                <a:solidFill>
                  <a:srgbClr val="466CC6"/>
                </a:solidFill>
                <a:latin typeface="Tahoma"/>
                <a:cs typeface="Tahoma"/>
              </a:rPr>
              <a:t> </a:t>
            </a:r>
            <a:r>
              <a:rPr dirty="0" sz="2400" spc="-5" b="1">
                <a:solidFill>
                  <a:srgbClr val="466CC6"/>
                </a:solidFill>
                <a:latin typeface="Tahoma"/>
                <a:cs typeface="Tahoma"/>
              </a:rPr>
              <a:t>20.2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2400" spc="-5" b="1">
                <a:solidFill>
                  <a:srgbClr val="466CC6"/>
                </a:solidFill>
                <a:latin typeface="Tahoma"/>
                <a:cs typeface="Tahoma"/>
              </a:rPr>
              <a:t>Σύνδεση </a:t>
            </a:r>
            <a:r>
              <a:rPr dirty="0" sz="2400" b="1">
                <a:solidFill>
                  <a:srgbClr val="466CC6"/>
                </a:solidFill>
                <a:latin typeface="Tahoma"/>
                <a:cs typeface="Tahoma"/>
              </a:rPr>
              <a:t>και </a:t>
            </a:r>
            <a:r>
              <a:rPr dirty="0" sz="2400" spc="-5" b="1">
                <a:solidFill>
                  <a:srgbClr val="466CC6"/>
                </a:solidFill>
                <a:latin typeface="Tahoma"/>
                <a:cs typeface="Tahoma"/>
              </a:rPr>
              <a:t>έλεγχος ΒΔ από </a:t>
            </a:r>
            <a:r>
              <a:rPr dirty="0" sz="2400" b="1">
                <a:solidFill>
                  <a:srgbClr val="466CC6"/>
                </a:solidFill>
                <a:latin typeface="Tahoma"/>
                <a:cs typeface="Tahoma"/>
              </a:rPr>
              <a:t>τη γραμμή εντολής </a:t>
            </a:r>
            <a:r>
              <a:rPr dirty="0" sz="2400" spc="-5" b="1">
                <a:solidFill>
                  <a:srgbClr val="466CC6"/>
                </a:solidFill>
                <a:latin typeface="Tahoma"/>
                <a:cs typeface="Tahoma"/>
              </a:rPr>
              <a:t>(κονσόλα)</a:t>
            </a:r>
            <a:r>
              <a:rPr dirty="0" sz="2400" spc="10" b="1">
                <a:solidFill>
                  <a:srgbClr val="466CC6"/>
                </a:solidFill>
                <a:latin typeface="Tahoma"/>
                <a:cs typeface="Tahoma"/>
              </a:rPr>
              <a:t> </a:t>
            </a:r>
            <a:r>
              <a:rPr dirty="0" sz="2400" spc="-5" b="1">
                <a:solidFill>
                  <a:srgbClr val="466CC6"/>
                </a:solidFill>
                <a:latin typeface="Tahoma"/>
                <a:cs typeface="Tahoma"/>
              </a:rPr>
              <a:t>(2)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793748" y="1557527"/>
            <a:ext cx="2860548" cy="25481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2410205" y="4120388"/>
            <a:ext cx="155956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0">
                <a:solidFill>
                  <a:srgbClr val="00AF50"/>
                </a:solidFill>
                <a:latin typeface="Calibri"/>
                <a:cs typeface="Calibri"/>
              </a:rPr>
              <a:t>Προβολή</a:t>
            </a:r>
            <a:r>
              <a:rPr dirty="0" sz="2400" spc="-6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dirty="0" sz="2400" spc="-15">
                <a:solidFill>
                  <a:srgbClr val="00AF50"/>
                </a:solidFill>
                <a:latin typeface="Calibri"/>
                <a:cs typeface="Calibri"/>
              </a:rPr>
              <a:t>ΒΔ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69508" y="2624327"/>
            <a:ext cx="3218688" cy="24140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5905246" y="5052441"/>
            <a:ext cx="312166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solidFill>
                  <a:srgbClr val="00AF50"/>
                </a:solidFill>
                <a:latin typeface="Calibri"/>
                <a:cs typeface="Calibri"/>
              </a:rPr>
              <a:t>Σύνδεση </a:t>
            </a:r>
            <a:r>
              <a:rPr dirty="0" sz="2400" spc="-30">
                <a:solidFill>
                  <a:srgbClr val="00AF50"/>
                </a:solidFill>
                <a:latin typeface="Calibri"/>
                <a:cs typeface="Calibri"/>
              </a:rPr>
              <a:t>και </a:t>
            </a:r>
            <a:r>
              <a:rPr dirty="0" sz="2400" spc="-5">
                <a:solidFill>
                  <a:srgbClr val="00AF50"/>
                </a:solidFill>
                <a:latin typeface="Calibri"/>
                <a:cs typeface="Calibri"/>
              </a:rPr>
              <a:t>προβολή</a:t>
            </a:r>
            <a:r>
              <a:rPr dirty="0" sz="2400" spc="-6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dirty="0" sz="2400" spc="-15">
                <a:solidFill>
                  <a:srgbClr val="00AF50"/>
                </a:solidFill>
                <a:latin typeface="Calibri"/>
                <a:cs typeface="Calibri"/>
              </a:rPr>
              <a:t>ΒΔ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02839" y="2146808"/>
            <a:ext cx="8045450" cy="1489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400" spc="-10">
                <a:solidFill>
                  <a:srgbClr val="00AF50"/>
                </a:solidFill>
                <a:latin typeface="Calibri"/>
                <a:cs typeface="Calibri"/>
              </a:rPr>
              <a:t>Υλοποιήστε </a:t>
            </a:r>
            <a:r>
              <a:rPr dirty="0" sz="2400" spc="-25">
                <a:solidFill>
                  <a:srgbClr val="00AF50"/>
                </a:solidFill>
                <a:latin typeface="Calibri"/>
                <a:cs typeface="Calibri"/>
              </a:rPr>
              <a:t>την </a:t>
            </a:r>
            <a:r>
              <a:rPr dirty="0" sz="2400" spc="-10">
                <a:solidFill>
                  <a:srgbClr val="00AF50"/>
                </a:solidFill>
                <a:latin typeface="Calibri"/>
                <a:cs typeface="Calibri"/>
              </a:rPr>
              <a:t>εφαρμογή </a:t>
            </a:r>
            <a:r>
              <a:rPr dirty="0" sz="2400" spc="-5">
                <a:solidFill>
                  <a:srgbClr val="00AF50"/>
                </a:solidFill>
                <a:latin typeface="Calibri"/>
                <a:cs typeface="Calibri"/>
              </a:rPr>
              <a:t>20.3 </a:t>
            </a:r>
            <a:r>
              <a:rPr dirty="0" sz="2400" spc="-15">
                <a:solidFill>
                  <a:srgbClr val="00AF50"/>
                </a:solidFill>
                <a:latin typeface="Calibri"/>
                <a:cs typeface="Calibri"/>
              </a:rPr>
              <a:t>του</a:t>
            </a:r>
            <a:r>
              <a:rPr dirty="0" sz="2400" spc="15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00AF50"/>
                </a:solidFill>
                <a:latin typeface="Calibri"/>
                <a:cs typeface="Calibri"/>
              </a:rPr>
              <a:t>βιβλίου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400" spc="-10">
                <a:solidFill>
                  <a:srgbClr val="006FC0"/>
                </a:solidFill>
                <a:latin typeface="Calibri"/>
                <a:cs typeface="Calibri"/>
              </a:rPr>
              <a:t>Δημιουργία </a:t>
            </a:r>
            <a:r>
              <a:rPr dirty="0" sz="2400" spc="-30">
                <a:solidFill>
                  <a:srgbClr val="006FC0"/>
                </a:solidFill>
                <a:latin typeface="Calibri"/>
                <a:cs typeface="Calibri"/>
              </a:rPr>
              <a:t>και </a:t>
            </a:r>
            <a:r>
              <a:rPr dirty="0" sz="2400" spc="-5">
                <a:solidFill>
                  <a:srgbClr val="006FC0"/>
                </a:solidFill>
                <a:latin typeface="Calibri"/>
                <a:cs typeface="Calibri"/>
              </a:rPr>
              <a:t>διαχείριση </a:t>
            </a:r>
            <a:r>
              <a:rPr dirty="0" sz="2400" spc="-15">
                <a:solidFill>
                  <a:srgbClr val="006FC0"/>
                </a:solidFill>
                <a:latin typeface="Calibri"/>
                <a:cs typeface="Calibri"/>
              </a:rPr>
              <a:t>ΒΔ </a:t>
            </a:r>
            <a:r>
              <a:rPr dirty="0" sz="2400" spc="-5">
                <a:solidFill>
                  <a:srgbClr val="006FC0"/>
                </a:solidFill>
                <a:latin typeface="Calibri"/>
                <a:cs typeface="Calibri"/>
              </a:rPr>
              <a:t>από </a:t>
            </a:r>
            <a:r>
              <a:rPr dirty="0" sz="2400" spc="-10">
                <a:solidFill>
                  <a:srgbClr val="006FC0"/>
                </a:solidFill>
                <a:latin typeface="Calibri"/>
                <a:cs typeface="Calibri"/>
              </a:rPr>
              <a:t>τη </a:t>
            </a:r>
            <a:r>
              <a:rPr dirty="0" sz="2400" spc="-5">
                <a:solidFill>
                  <a:srgbClr val="006FC0"/>
                </a:solidFill>
                <a:latin typeface="Calibri"/>
                <a:cs typeface="Calibri"/>
              </a:rPr>
              <a:t>γραμμή </a:t>
            </a:r>
            <a:r>
              <a:rPr dirty="0" sz="2400" spc="-10">
                <a:solidFill>
                  <a:srgbClr val="006FC0"/>
                </a:solidFill>
                <a:latin typeface="Calibri"/>
                <a:cs typeface="Calibri"/>
              </a:rPr>
              <a:t>εντολής</a:t>
            </a:r>
            <a:r>
              <a:rPr dirty="0" sz="2400" spc="6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 sz="2400" spc="-20">
                <a:solidFill>
                  <a:srgbClr val="006FC0"/>
                </a:solidFill>
                <a:latin typeface="Calibri"/>
                <a:cs typeface="Calibri"/>
              </a:rPr>
              <a:t>(κονσόλα)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3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400" spc="-5">
                <a:solidFill>
                  <a:srgbClr val="00AF50"/>
                </a:solidFill>
                <a:latin typeface="Calibri"/>
                <a:cs typeface="Calibri"/>
              </a:rPr>
              <a:t>Μελετήστε τις </a:t>
            </a:r>
            <a:r>
              <a:rPr dirty="0" sz="2400" spc="-10">
                <a:solidFill>
                  <a:srgbClr val="00AF50"/>
                </a:solidFill>
                <a:latin typeface="Calibri"/>
                <a:cs typeface="Calibri"/>
              </a:rPr>
              <a:t>ασκήσεις </a:t>
            </a:r>
            <a:r>
              <a:rPr dirty="0" sz="2400" spc="-5">
                <a:solidFill>
                  <a:srgbClr val="00AF50"/>
                </a:solidFill>
                <a:latin typeface="Calibri"/>
                <a:cs typeface="Calibri"/>
              </a:rPr>
              <a:t>στο </a:t>
            </a:r>
            <a:r>
              <a:rPr dirty="0" sz="2400" spc="-10">
                <a:solidFill>
                  <a:srgbClr val="00AF50"/>
                </a:solidFill>
                <a:latin typeface="Calibri"/>
                <a:cs typeface="Calibri"/>
              </a:rPr>
              <a:t>τέλος </a:t>
            </a:r>
            <a:r>
              <a:rPr dirty="0" sz="2400" spc="-15">
                <a:solidFill>
                  <a:srgbClr val="00AF50"/>
                </a:solidFill>
                <a:latin typeface="Calibri"/>
                <a:cs typeface="Calibri"/>
              </a:rPr>
              <a:t>του</a:t>
            </a:r>
            <a:r>
              <a:rPr dirty="0" sz="2400" spc="-25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dirty="0" sz="2400" spc="-20">
                <a:solidFill>
                  <a:srgbClr val="00AF50"/>
                </a:solidFill>
                <a:latin typeface="Calibri"/>
                <a:cs typeface="Calibri"/>
              </a:rPr>
              <a:t>κεφαλαίου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2738" y="210692"/>
            <a:ext cx="8629015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Σενάριο </a:t>
            </a:r>
            <a:r>
              <a:rPr dirty="0"/>
              <a:t>τήρησης </a:t>
            </a:r>
            <a:r>
              <a:rPr dirty="0" spc="-5"/>
              <a:t>αρχείων σε ένα πανεπιστημιακό</a:t>
            </a:r>
            <a:r>
              <a:rPr dirty="0" spc="-20"/>
              <a:t> </a:t>
            </a:r>
            <a:r>
              <a:rPr dirty="0" spc="-5"/>
              <a:t>ίδρυμα</a:t>
            </a:r>
          </a:p>
          <a:p>
            <a:pPr marL="12700">
              <a:lnSpc>
                <a:spcPct val="100000"/>
              </a:lnSpc>
            </a:pPr>
            <a:r>
              <a:rPr dirty="0" sz="1800" spc="-5">
                <a:solidFill>
                  <a:srgbClr val="FF0000"/>
                </a:solidFill>
              </a:rPr>
              <a:t>Πριν </a:t>
            </a:r>
            <a:r>
              <a:rPr dirty="0" sz="1800">
                <a:solidFill>
                  <a:srgbClr val="FF0000"/>
                </a:solidFill>
              </a:rPr>
              <a:t>τη </a:t>
            </a:r>
            <a:r>
              <a:rPr dirty="0" sz="1800" spc="-10">
                <a:solidFill>
                  <a:srgbClr val="FF0000"/>
                </a:solidFill>
              </a:rPr>
              <a:t>χρήση </a:t>
            </a:r>
            <a:r>
              <a:rPr dirty="0" sz="1800" spc="-5">
                <a:solidFill>
                  <a:srgbClr val="FF0000"/>
                </a:solidFill>
              </a:rPr>
              <a:t>Βάσεων</a:t>
            </a:r>
            <a:r>
              <a:rPr dirty="0" sz="1800" spc="25">
                <a:solidFill>
                  <a:srgbClr val="FF0000"/>
                </a:solidFill>
              </a:rPr>
              <a:t> </a:t>
            </a:r>
            <a:r>
              <a:rPr dirty="0" sz="1800" spc="-5">
                <a:solidFill>
                  <a:srgbClr val="FF0000"/>
                </a:solidFill>
              </a:rPr>
              <a:t>Δεδομένων</a:t>
            </a:r>
            <a:endParaRPr sz="1800"/>
          </a:p>
        </p:txBody>
      </p:sp>
      <p:sp>
        <p:nvSpPr>
          <p:cNvPr id="3" name="object 3"/>
          <p:cNvSpPr/>
          <p:nvPr/>
        </p:nvSpPr>
        <p:spPr>
          <a:xfrm>
            <a:off x="1320570" y="1852593"/>
            <a:ext cx="3632200" cy="0"/>
          </a:xfrm>
          <a:custGeom>
            <a:avLst/>
            <a:gdLst/>
            <a:ahLst/>
            <a:cxnLst/>
            <a:rect l="l" t="t" r="r" b="b"/>
            <a:pathLst>
              <a:path w="3632200" h="0">
                <a:moveTo>
                  <a:pt x="0" y="0"/>
                </a:moveTo>
                <a:lnTo>
                  <a:pt x="3631671" y="0"/>
                </a:lnTo>
              </a:path>
            </a:pathLst>
          </a:custGeom>
          <a:ln w="9228">
            <a:solidFill>
              <a:srgbClr val="91CF4F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285614" y="997487"/>
          <a:ext cx="3839845" cy="27000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1790"/>
                <a:gridCol w="1080135"/>
                <a:gridCol w="173990"/>
                <a:gridCol w="844549"/>
                <a:gridCol w="386714"/>
                <a:gridCol w="239394"/>
                <a:gridCol w="760730"/>
              </a:tblGrid>
              <a:tr h="1231733">
                <a:tc gridSpan="7"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1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Γραμματεία Τμήματος </a:t>
                      </a:r>
                      <a:r>
                        <a:rPr dirty="0" sz="8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- </a:t>
                      </a:r>
                      <a:r>
                        <a:rPr dirty="0" sz="800" spc="1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ΠΙΝΑΚΑΣ</a:t>
                      </a:r>
                      <a:r>
                        <a:rPr dirty="0" sz="800" spc="-1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1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ΦΟΙΤΗΤΩΝ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21920" marR="168910" indent="-87630">
                        <a:lnSpc>
                          <a:spcPct val="103000"/>
                        </a:lnSpc>
                        <a:tabLst>
                          <a:tab pos="3007360" algn="l"/>
                        </a:tabLst>
                      </a:pP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===========================================================  </a:t>
                      </a:r>
                      <a:r>
                        <a:rPr dirty="0" sz="800" spc="1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ΑΜ     </a:t>
                      </a:r>
                      <a:r>
                        <a:rPr dirty="0" sz="8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  </a:t>
                      </a:r>
                      <a:r>
                        <a:rPr dirty="0" sz="800" spc="1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ΟΝΟΜΑΤΕΠΩΝΥΜΟ </a:t>
                      </a:r>
                      <a:r>
                        <a:rPr dirty="0" sz="8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 </a:t>
                      </a:r>
                      <a:r>
                        <a:rPr dirty="0" sz="800" spc="1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ΟΝ. ΠΑΤΡΟΣ</a:t>
                      </a:r>
                      <a:r>
                        <a:rPr dirty="0" sz="800" spc="1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r>
                        <a:rPr dirty="0" sz="800" spc="1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1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ΕΞΑΜΗΝΟ	</a:t>
                      </a:r>
                      <a:r>
                        <a:rPr dirty="0" sz="8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  </a:t>
                      </a:r>
                      <a:r>
                        <a:rPr dirty="0" sz="800" spc="1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ΤΗΛΕΦΩΝΟ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3500" marR="183515" indent="-29209">
                        <a:lnSpc>
                          <a:spcPct val="103000"/>
                        </a:lnSpc>
                        <a:tabLst>
                          <a:tab pos="1520825" algn="l"/>
                          <a:tab pos="2263775" algn="l"/>
                          <a:tab pos="2582545" algn="l"/>
                          <a:tab pos="3007360" algn="l"/>
                        </a:tabLst>
                      </a:pP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=========================================================== </a:t>
                      </a: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1358</a:t>
                      </a: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  </a:t>
                      </a:r>
                      <a:r>
                        <a:rPr dirty="0" sz="800" spc="-3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1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ΠΑΠΑΖΟΓΛΟΥ</a:t>
                      </a: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  </a:t>
                      </a:r>
                      <a:r>
                        <a:rPr dirty="0" sz="800" spc="2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ΜΗΝΑΣ</a:t>
                      </a: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 </a:t>
                      </a:r>
                      <a:r>
                        <a:rPr dirty="0" sz="800" spc="2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1234567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9339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00" spc="1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ΠΑΝΑΓΙΩΤΗΣ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493395" marR="272415" indent="-429895">
                        <a:lnSpc>
                          <a:spcPct val="103000"/>
                        </a:lnSpc>
                        <a:spcBef>
                          <a:spcPts val="5"/>
                        </a:spcBef>
                        <a:tabLst>
                          <a:tab pos="1520825" algn="l"/>
                          <a:tab pos="2263775" algn="l"/>
                          <a:tab pos="2611755" algn="l"/>
                          <a:tab pos="3007360" algn="l"/>
                        </a:tabLst>
                      </a:pPr>
                      <a:r>
                        <a:rPr dirty="0" sz="800" spc="1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1264  </a:t>
                      </a:r>
                      <a:r>
                        <a:rPr dirty="0" sz="800" spc="2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 </a:t>
                      </a:r>
                      <a:r>
                        <a:rPr dirty="0" sz="800" spc="3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1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ΕΞΑΡΧΟΠΟΥΛΟΣ	</a:t>
                      </a:r>
                      <a:r>
                        <a:rPr dirty="0" sz="8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   </a:t>
                      </a:r>
                      <a:r>
                        <a:rPr dirty="0" sz="800" spc="1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ΜΑΡΙΟΣ	</a:t>
                      </a:r>
                      <a:r>
                        <a:rPr dirty="0" sz="8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	</a:t>
                      </a:r>
                      <a:r>
                        <a:rPr dirty="0" sz="800" spc="1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6	</a:t>
                      </a:r>
                      <a:r>
                        <a:rPr dirty="0" sz="8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  </a:t>
                      </a:r>
                      <a:r>
                        <a:rPr dirty="0" sz="800" spc="1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7654321</a:t>
                      </a:r>
                      <a:r>
                        <a:rPr dirty="0" sz="8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1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ΝΙΚΟΛΑΟΣ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76627">
                <a:tc>
                  <a:txBody>
                    <a:bodyPr/>
                    <a:lstStyle/>
                    <a:p>
                      <a:pPr algn="r" marR="4635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1264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T w="9525">
                      <a:solidFill>
                        <a:srgbClr val="91CF4F"/>
                      </a:solidFill>
                      <a:prstDash val="solid"/>
                    </a:lnT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41605" marR="80645" indent="-87630">
                        <a:lnSpc>
                          <a:spcPct val="103000"/>
                        </a:lnSpc>
                        <a:spcBef>
                          <a:spcPts val="370"/>
                        </a:spcBef>
                      </a:pPr>
                      <a:r>
                        <a:rPr dirty="0" sz="8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 </a:t>
                      </a:r>
                      <a:r>
                        <a:rPr dirty="0" sz="800" spc="1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ΝΙΚΟΛΟΠΟΥΛΟΣ  ΑΝΔΡΕΑΣ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6990">
                    <a:lnT w="9525">
                      <a:solidFill>
                        <a:srgbClr val="91CF4F"/>
                      </a:solidFill>
                      <a:prstDash val="solid"/>
                    </a:lnT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984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T w="9525">
                      <a:solidFill>
                        <a:srgbClr val="91CF4F"/>
                      </a:solidFill>
                      <a:prstDash val="solid"/>
                    </a:lnT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800" spc="1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ΝΙΚΟΛΑΟΣ</a:t>
                      </a:r>
                      <a:r>
                        <a:rPr dirty="0" sz="800" spc="2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T w="9525">
                      <a:solidFill>
                        <a:srgbClr val="91CF4F"/>
                      </a:solidFill>
                      <a:prstDash val="solid"/>
                    </a:lnT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T w="9525">
                      <a:solidFill>
                        <a:srgbClr val="91CF4F"/>
                      </a:solidFill>
                      <a:prstDash val="solid"/>
                    </a:lnT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T w="9525">
                      <a:solidFill>
                        <a:srgbClr val="91CF4F"/>
                      </a:solidFill>
                      <a:prstDash val="solid"/>
                    </a:lnT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800" spc="1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7614391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T w="9525">
                      <a:solidFill>
                        <a:srgbClr val="91CF4F"/>
                      </a:solidFill>
                      <a:prstDash val="solid"/>
                    </a:lnT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376662">
                <a:tc>
                  <a:txBody>
                    <a:bodyPr/>
                    <a:lstStyle/>
                    <a:p>
                      <a:pPr algn="r" marR="4635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1358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T w="9525">
                      <a:solidFill>
                        <a:srgbClr val="91CF4F"/>
                      </a:solidFill>
                      <a:prstDash val="solid"/>
                    </a:lnT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41605" marR="255904" indent="-87630">
                        <a:lnSpc>
                          <a:spcPct val="103000"/>
                        </a:lnSpc>
                        <a:spcBef>
                          <a:spcPts val="370"/>
                        </a:spcBef>
                      </a:pPr>
                      <a:r>
                        <a:rPr dirty="0" sz="8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 </a:t>
                      </a:r>
                      <a:r>
                        <a:rPr dirty="0" sz="800" spc="1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ΚΑΛΙΓΑΡΙΔΗΣ  ΝΙΚΟΔΗΜΟΣ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6990">
                    <a:lnT w="9525">
                      <a:solidFill>
                        <a:srgbClr val="91CF4F"/>
                      </a:solidFill>
                      <a:prstDash val="solid"/>
                    </a:lnT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984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T w="9525">
                      <a:solidFill>
                        <a:srgbClr val="91CF4F"/>
                      </a:solidFill>
                      <a:prstDash val="solid"/>
                    </a:lnT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pos="657225" algn="l"/>
                        </a:tabLst>
                      </a:pPr>
                      <a:r>
                        <a:rPr dirty="0" sz="800" spc="1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ΚΩΣΤΑΣ	</a:t>
                      </a:r>
                      <a:r>
                        <a:rPr dirty="0" sz="8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T w="9525">
                      <a:solidFill>
                        <a:srgbClr val="91CF4F"/>
                      </a:solidFill>
                      <a:prstDash val="solid"/>
                    </a:lnT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T w="9525">
                      <a:solidFill>
                        <a:srgbClr val="91CF4F"/>
                      </a:solidFill>
                      <a:prstDash val="solid"/>
                    </a:lnT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T w="9525">
                      <a:solidFill>
                        <a:srgbClr val="91CF4F"/>
                      </a:solidFill>
                      <a:prstDash val="solid"/>
                    </a:lnT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800" spc="1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1234533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T w="9525">
                      <a:solidFill>
                        <a:srgbClr val="91CF4F"/>
                      </a:solidFill>
                      <a:prstDash val="solid"/>
                    </a:lnT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376628">
                <a:tc>
                  <a:txBody>
                    <a:bodyPr/>
                    <a:lstStyle/>
                    <a:p>
                      <a:pPr algn="r" marR="4635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1264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T w="9525">
                      <a:solidFill>
                        <a:srgbClr val="91CF4F"/>
                      </a:solidFill>
                      <a:prstDash val="solid"/>
                    </a:lnT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41605" marR="336550" indent="-87630">
                        <a:lnSpc>
                          <a:spcPct val="103000"/>
                        </a:lnSpc>
                        <a:spcBef>
                          <a:spcPts val="370"/>
                        </a:spcBef>
                      </a:pPr>
                      <a:r>
                        <a:rPr dirty="0" sz="8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 </a:t>
                      </a:r>
                      <a:r>
                        <a:rPr dirty="0" sz="800" spc="1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ΣΑΡΑΚΙΝΟΣ  ΕΚΤΟΡΑΣ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6990">
                    <a:lnT w="9525">
                      <a:solidFill>
                        <a:srgbClr val="91CF4F"/>
                      </a:solidFill>
                      <a:prstDash val="solid"/>
                    </a:lnT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984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T w="9525">
                      <a:solidFill>
                        <a:srgbClr val="91CF4F"/>
                      </a:solidFill>
                      <a:prstDash val="solid"/>
                    </a:lnT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800" spc="1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ΣΤΑΥΡΟΣ</a:t>
                      </a:r>
                      <a:r>
                        <a:rPr dirty="0" sz="800" spc="16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T w="9525">
                      <a:solidFill>
                        <a:srgbClr val="91CF4F"/>
                      </a:solidFill>
                      <a:prstDash val="solid"/>
                    </a:lnT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T w="9525">
                      <a:solidFill>
                        <a:srgbClr val="91CF4F"/>
                      </a:solidFill>
                      <a:prstDash val="solid"/>
                    </a:lnT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T w="9525">
                      <a:solidFill>
                        <a:srgbClr val="91CF4F"/>
                      </a:solidFill>
                      <a:prstDash val="solid"/>
                    </a:lnT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800" spc="1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8654821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T w="9525">
                      <a:solidFill>
                        <a:srgbClr val="91CF4F"/>
                      </a:solidFill>
                      <a:prstDash val="solid"/>
                    </a:lnT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179207">
                <a:tc>
                  <a:txBody>
                    <a:bodyPr/>
                    <a:lstStyle/>
                    <a:p>
                      <a:pPr algn="r" marR="46355">
                        <a:lnSpc>
                          <a:spcPts val="910"/>
                        </a:lnSpc>
                        <a:spcBef>
                          <a:spcPts val="400"/>
                        </a:spcBef>
                      </a:pP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1264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ts val="910"/>
                        </a:lnSpc>
                        <a:spcBef>
                          <a:spcPts val="400"/>
                        </a:spcBef>
                      </a:pPr>
                      <a:r>
                        <a:rPr dirty="0" sz="8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r>
                        <a:rPr dirty="0" sz="800" spc="21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1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ΔΕΛΗΠΕΤΡΟΥ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9845">
                        <a:lnSpc>
                          <a:spcPts val="910"/>
                        </a:lnSpc>
                        <a:spcBef>
                          <a:spcPts val="400"/>
                        </a:spcBef>
                      </a:pP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ts val="910"/>
                        </a:lnSpc>
                        <a:spcBef>
                          <a:spcPts val="400"/>
                        </a:spcBef>
                      </a:pPr>
                      <a:r>
                        <a:rPr dirty="0" sz="800" spc="1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ΑΝΤΩΝΙΟΣ</a:t>
                      </a:r>
                      <a:r>
                        <a:rPr dirty="0" sz="800" spc="22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ts val="910"/>
                        </a:lnSpc>
                        <a:spcBef>
                          <a:spcPts val="400"/>
                        </a:spcBef>
                      </a:pP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ts val="910"/>
                        </a:lnSpc>
                        <a:spcBef>
                          <a:spcPts val="400"/>
                        </a:spcBef>
                      </a:pPr>
                      <a:r>
                        <a:rPr dirty="0" sz="8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910"/>
                        </a:lnSpc>
                        <a:spcBef>
                          <a:spcPts val="400"/>
                        </a:spcBef>
                      </a:pPr>
                      <a:r>
                        <a:rPr dirty="0" sz="800" spc="1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9604391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</a:tr>
              <a:tr h="158917">
                <a:tc gridSpan="7">
                  <a:txBody>
                    <a:bodyPr/>
                    <a:lstStyle/>
                    <a:p>
                      <a:pPr marL="493395">
                        <a:lnSpc>
                          <a:spcPts val="940"/>
                        </a:lnSpc>
                      </a:pPr>
                      <a:r>
                        <a:rPr dirty="0" sz="800" spc="1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ΜΑΡΙΟΣ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028496" y="3407123"/>
            <a:ext cx="9438005" cy="53721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5332095">
              <a:lnSpc>
                <a:spcPct val="100000"/>
              </a:lnSpc>
              <a:spcBef>
                <a:spcPts val="195"/>
              </a:spcBef>
            </a:pPr>
            <a:r>
              <a:rPr dirty="0" sz="1600" spc="-5">
                <a:latin typeface="Arial"/>
                <a:cs typeface="Arial"/>
              </a:rPr>
              <a:t>Δείγμα αρχείου </a:t>
            </a:r>
            <a:r>
              <a:rPr dirty="0" sz="1600" spc="-10">
                <a:latin typeface="Arial"/>
                <a:cs typeface="Arial"/>
              </a:rPr>
              <a:t>τμήματος </a:t>
            </a:r>
            <a:r>
              <a:rPr dirty="0" sz="1600" spc="-5">
                <a:latin typeface="Arial"/>
                <a:cs typeface="Arial"/>
              </a:rPr>
              <a:t>φοιτητικής</a:t>
            </a:r>
            <a:r>
              <a:rPr dirty="0" sz="1600" spc="25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μέριμνας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latin typeface="Arial"/>
                <a:cs typeface="Arial"/>
              </a:rPr>
              <a:t>Πίνακας φοιτητών </a:t>
            </a:r>
            <a:r>
              <a:rPr dirty="0" sz="1600" spc="-5">
                <a:latin typeface="Arial"/>
                <a:cs typeface="Arial"/>
              </a:rPr>
              <a:t>από </a:t>
            </a:r>
            <a:r>
              <a:rPr dirty="0" sz="1600" spc="-15">
                <a:latin typeface="Arial"/>
                <a:cs typeface="Arial"/>
              </a:rPr>
              <a:t>το </a:t>
            </a:r>
            <a:r>
              <a:rPr dirty="0" sz="1600" spc="-5">
                <a:latin typeface="Arial"/>
                <a:cs typeface="Arial"/>
              </a:rPr>
              <a:t>αρχείο της</a:t>
            </a:r>
            <a:r>
              <a:rPr dirty="0" sz="1600" spc="40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γραμματείας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281464" y="4265607"/>
          <a:ext cx="3799204" cy="20593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1620"/>
                <a:gridCol w="815340"/>
                <a:gridCol w="116205"/>
                <a:gridCol w="551815"/>
                <a:gridCol w="718819"/>
                <a:gridCol w="185419"/>
                <a:gridCol w="320675"/>
                <a:gridCol w="200025"/>
                <a:gridCol w="498475"/>
                <a:gridCol w="133350"/>
              </a:tblGrid>
              <a:tr h="117798">
                <a:tc gridSpan="9">
                  <a:txBody>
                    <a:bodyPr/>
                    <a:lstStyle/>
                    <a:p>
                      <a:pPr marL="25400" marR="3175">
                        <a:lnSpc>
                          <a:spcPts val="660"/>
                        </a:lnSpc>
                        <a:spcBef>
                          <a:spcPts val="170"/>
                        </a:spcBef>
                      </a:pP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Απονομή Πτυχίων </a:t>
                      </a: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- </a:t>
                      </a: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ΠΙΝΑΚΑΣ</a:t>
                      </a:r>
                      <a:r>
                        <a:rPr dirty="0" sz="600" spc="-1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ΦΟΙΤΗΤΩΝ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2159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1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</a:tr>
              <a:tr h="95097">
                <a:tc gridSpan="9">
                  <a:txBody>
                    <a:bodyPr/>
                    <a:lstStyle/>
                    <a:p>
                      <a:pPr marL="25400">
                        <a:lnSpc>
                          <a:spcPts val="650"/>
                        </a:lnSpc>
                      </a:pP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================================================================================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</a:tr>
              <a:tr h="95097">
                <a:tc gridSpan="9">
                  <a:txBody>
                    <a:bodyPr/>
                    <a:lstStyle/>
                    <a:p>
                      <a:pPr marL="90805" marR="3175">
                        <a:lnSpc>
                          <a:spcPts val="650"/>
                        </a:lnSpc>
                        <a:tabLst>
                          <a:tab pos="1982470" algn="l"/>
                          <a:tab pos="2508885" algn="l"/>
                          <a:tab pos="2658745" algn="l"/>
                        </a:tabLst>
                      </a:pP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ΑΜ     </a:t>
                      </a: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  </a:t>
                      </a: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ΟΝΟΜΑΤΕΠΩΝΥΜΟ </a:t>
                      </a: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 </a:t>
                      </a: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ΟΝ.</a:t>
                      </a:r>
                      <a:r>
                        <a:rPr dirty="0" sz="600" spc="-2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ΠΑΤΡΟΣ</a:t>
                      </a:r>
                      <a:r>
                        <a:rPr dirty="0" sz="600" spc="11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	</a:t>
                      </a: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ΤΜΗΜΑ	</a:t>
                      </a: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	</a:t>
                      </a: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ΒΑΘΜΟΣ </a:t>
                      </a: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r>
                        <a:rPr dirty="0" sz="600" spc="13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ΤΗΛΕΦΩΝΟ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</a:tr>
              <a:tr h="95097">
                <a:tc gridSpan="9">
                  <a:txBody>
                    <a:bodyPr/>
                    <a:lstStyle/>
                    <a:p>
                      <a:pPr marL="25400">
                        <a:lnSpc>
                          <a:spcPts val="650"/>
                        </a:lnSpc>
                      </a:pP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================================================================================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</a:tr>
              <a:tr h="95097">
                <a:tc gridSpan="9">
                  <a:txBody>
                    <a:bodyPr/>
                    <a:lstStyle/>
                    <a:p>
                      <a:pPr marL="46990" marR="3175">
                        <a:lnSpc>
                          <a:spcPts val="650"/>
                        </a:lnSpc>
                        <a:tabLst>
                          <a:tab pos="1129030" algn="l"/>
                          <a:tab pos="2767330" algn="l"/>
                          <a:tab pos="3060700" algn="l"/>
                          <a:tab pos="3254375" algn="l"/>
                        </a:tabLst>
                      </a:pP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3547  </a:t>
                      </a:r>
                      <a:r>
                        <a:rPr dirty="0" sz="600" spc="15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 </a:t>
                      </a:r>
                      <a:r>
                        <a:rPr dirty="0" sz="600" spc="2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ΜΠΑΛΑΜΠΑΝΗΣ	</a:t>
                      </a: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    </a:t>
                      </a: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ΑΝΔΡΕΑΣ    </a:t>
                      </a: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   </a:t>
                      </a:r>
                      <a:r>
                        <a:rPr dirty="0" sz="600" spc="2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ΠΛΗΡΟΦΟΡΙΚΗΣ   </a:t>
                      </a:r>
                      <a:r>
                        <a:rPr dirty="0" sz="600" spc="5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	6.3	|	</a:t>
                      </a: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4244567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</a:tr>
              <a:tr h="149950">
                <a:tc gridSpan="9">
                  <a:txBody>
                    <a:bodyPr/>
                    <a:lstStyle/>
                    <a:p>
                      <a:pPr marL="366395" marR="3175">
                        <a:lnSpc>
                          <a:spcPts val="710"/>
                        </a:lnSpc>
                      </a:pP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ΝΙΚΗΦΟΡΟΣ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</a:tr>
              <a:tr h="135341">
                <a:tc>
                  <a:txBody>
                    <a:bodyPr/>
                    <a:lstStyle/>
                    <a:p>
                      <a:pPr algn="r" marR="32384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2457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40005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r>
                        <a:rPr dirty="0" sz="600" spc="16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ΒΕΝΑΤΟΣ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9525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ΝΙΚΟΛΑΟΣ</a:t>
                      </a:r>
                      <a:r>
                        <a:rPr dirty="0" sz="600" spc="12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ΦΥΣΙΚΗΣ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7</a:t>
                      </a:r>
                      <a:r>
                        <a:rPr dirty="0" sz="600" spc="-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86360" marR="3175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9654921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</a:tr>
              <a:tr h="1499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710"/>
                        </a:lnSpc>
                      </a:pP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ΜΑΡΙΟΣ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</a:tr>
              <a:tr h="135341">
                <a:tc gridSpan="9">
                  <a:txBody>
                    <a:bodyPr/>
                    <a:lstStyle/>
                    <a:p>
                      <a:pPr marL="46990" marR="3175">
                        <a:lnSpc>
                          <a:spcPts val="660"/>
                        </a:lnSpc>
                        <a:spcBef>
                          <a:spcPts val="305"/>
                        </a:spcBef>
                        <a:tabLst>
                          <a:tab pos="1129030" algn="l"/>
                          <a:tab pos="1917700" algn="l"/>
                          <a:tab pos="2508885" algn="l"/>
                          <a:tab pos="2767330" algn="l"/>
                          <a:tab pos="3060700" algn="l"/>
                          <a:tab pos="3254375" algn="l"/>
                        </a:tabLst>
                      </a:pP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1874  </a:t>
                      </a:r>
                      <a:r>
                        <a:rPr dirty="0" sz="600" spc="15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 </a:t>
                      </a:r>
                      <a:r>
                        <a:rPr dirty="0" sz="600" spc="2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ΚΑΡΣΟΠΟΥΛΟΥ	</a:t>
                      </a: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r>
                        <a:rPr dirty="0" sz="600" spc="1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ΠΑΝΑΓΙΩΤΗΣ</a:t>
                      </a:r>
                      <a:r>
                        <a:rPr dirty="0" sz="600" spc="-1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	</a:t>
                      </a: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ΦΥΣΙΚΗΣ	</a:t>
                      </a: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	6.8	|	</a:t>
                      </a: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1614311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</a:tr>
              <a:tr h="149950">
                <a:tc gridSpan="9">
                  <a:txBody>
                    <a:bodyPr/>
                    <a:lstStyle/>
                    <a:p>
                      <a:pPr marL="366395" marR="3175">
                        <a:lnSpc>
                          <a:spcPts val="710"/>
                        </a:lnSpc>
                      </a:pP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ΜΑΡΙΑ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</a:tr>
              <a:tr h="135351">
                <a:tc>
                  <a:txBody>
                    <a:bodyPr/>
                    <a:lstStyle/>
                    <a:p>
                      <a:pPr algn="r" marR="32384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1226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40005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r>
                        <a:rPr dirty="0" sz="600" spc="16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ΠΟΛΥΖΟΥ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9525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60"/>
                        </a:lnSpc>
                        <a:spcBef>
                          <a:spcPts val="305"/>
                        </a:spcBef>
                        <a:tabLst>
                          <a:tab pos="444500" algn="l"/>
                        </a:tabLst>
                      </a:pP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ΚΩΣΤΑΣ	</a:t>
                      </a: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ΜΑΘΗΜΑΤΙΚΩΝ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7</a:t>
                      </a:r>
                      <a:r>
                        <a:rPr dirty="0" sz="600" spc="-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86360" marR="3175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6634533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</a:tr>
              <a:tr h="149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710"/>
                        </a:lnSpc>
                      </a:pP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ΑΘΑΝΑΣΙΑ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</a:tr>
              <a:tr h="135341">
                <a:tc>
                  <a:txBody>
                    <a:bodyPr/>
                    <a:lstStyle/>
                    <a:p>
                      <a:pPr algn="r" marR="32384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2981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40005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r>
                        <a:rPr dirty="0" sz="600" spc="16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ΣΑΡΑΚΑΚΟΣ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9525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ΣΤΑΥΡΟΣ</a:t>
                      </a:r>
                      <a:r>
                        <a:rPr dirty="0" sz="600" spc="11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ΓΕΩΛΟΓΙΑΣ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dirty="0" sz="600" spc="-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86360" marR="3175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5654865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</a:tr>
              <a:tr h="1499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710"/>
                        </a:lnSpc>
                      </a:pP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ΝΙΚΟΛΑΟΣ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91CF4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</a:tr>
              <a:tr h="135344">
                <a:tc>
                  <a:txBody>
                    <a:bodyPr/>
                    <a:lstStyle/>
                    <a:p>
                      <a:pPr algn="r" marR="32384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3054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40005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r>
                        <a:rPr dirty="0" sz="600" spc="15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ΠΑΠΑΔΟΠΟΥΛΟΣ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9525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60"/>
                        </a:lnSpc>
                        <a:spcBef>
                          <a:spcPts val="305"/>
                        </a:spcBef>
                        <a:tabLst>
                          <a:tab pos="444500" algn="l"/>
                        </a:tabLst>
                      </a:pP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ΠΕΤΡΟΣ	</a:t>
                      </a: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ΠΛΗΡΟΦΟΡΙΚΗΣ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7</a:t>
                      </a:r>
                      <a:r>
                        <a:rPr dirty="0" sz="600" spc="-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|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86360" marR="3175">
                        <a:lnSpc>
                          <a:spcPts val="660"/>
                        </a:lnSpc>
                        <a:spcBef>
                          <a:spcPts val="305"/>
                        </a:spcBef>
                      </a:pP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9304561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9525">
                      <a:solidFill>
                        <a:srgbClr val="91CF4F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</a:tr>
              <a:tr h="1345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710"/>
                        </a:lnSpc>
                      </a:pPr>
                      <a:r>
                        <a:rPr dirty="0" sz="600" spc="5">
                          <a:solidFill>
                            <a:srgbClr val="92D050"/>
                          </a:solidFill>
                          <a:latin typeface="Arial"/>
                          <a:cs typeface="Arial"/>
                        </a:rPr>
                        <a:t>ΣΤΑΥΡΟΣ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1781048" y="6283553"/>
            <a:ext cx="2766060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Arial"/>
                <a:cs typeface="Arial"/>
              </a:rPr>
              <a:t>Δείγμα αρχείου της </a:t>
            </a:r>
            <a:r>
              <a:rPr dirty="0" sz="1600" spc="-20">
                <a:latin typeface="Arial"/>
                <a:cs typeface="Arial"/>
              </a:rPr>
              <a:t>σχολής </a:t>
            </a:r>
            <a:r>
              <a:rPr dirty="0" sz="1600">
                <a:latin typeface="Arial"/>
                <a:cs typeface="Arial"/>
              </a:rPr>
              <a:t>για  </a:t>
            </a:r>
            <a:r>
              <a:rPr dirty="0" sz="1600" spc="-10">
                <a:latin typeface="Arial"/>
                <a:cs typeface="Arial"/>
              </a:rPr>
              <a:t>απονομή </a:t>
            </a:r>
            <a:r>
              <a:rPr dirty="0" sz="1600" spc="-5">
                <a:latin typeface="Arial"/>
                <a:cs typeface="Arial"/>
              </a:rPr>
              <a:t>πτυχίων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2738" y="210692"/>
            <a:ext cx="7105015" cy="39617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466CC6"/>
                </a:solidFill>
                <a:latin typeface="Tahoma"/>
                <a:cs typeface="Tahoma"/>
              </a:rPr>
              <a:t>Μειονεκτήματα απλής καταγραφής δεδομένων  από ανεξάρτητα προγράμματα </a:t>
            </a:r>
            <a:r>
              <a:rPr dirty="0" sz="2400" b="1">
                <a:solidFill>
                  <a:srgbClr val="466CC6"/>
                </a:solidFill>
                <a:latin typeface="Tahoma"/>
                <a:cs typeface="Tahoma"/>
              </a:rPr>
              <a:t>και τμήματα</a:t>
            </a:r>
            <a:endParaRPr sz="2400">
              <a:latin typeface="Tahoma"/>
              <a:cs typeface="Tahoma"/>
            </a:endParaRPr>
          </a:p>
          <a:p>
            <a:pPr marL="233045" indent="-220979">
              <a:lnSpc>
                <a:spcPct val="100000"/>
              </a:lnSpc>
              <a:spcBef>
                <a:spcPts val="2185"/>
              </a:spcBef>
              <a:buChar char="•"/>
              <a:tabLst>
                <a:tab pos="233679" algn="l"/>
              </a:tabLst>
            </a:pPr>
            <a:r>
              <a:rPr dirty="0" sz="2400" spc="-10">
                <a:latin typeface="Calibri"/>
                <a:cs typeface="Calibri"/>
              </a:rPr>
              <a:t>Πλεονασμός</a:t>
            </a:r>
            <a:r>
              <a:rPr dirty="0" sz="2400" spc="-15">
                <a:latin typeface="Calibri"/>
                <a:cs typeface="Calibri"/>
              </a:rPr>
              <a:t> δεδομένων</a:t>
            </a:r>
            <a:endParaRPr sz="2400">
              <a:latin typeface="Calibri"/>
              <a:cs typeface="Calibri"/>
            </a:endParaRPr>
          </a:p>
          <a:p>
            <a:pPr marL="233045" indent="-220979">
              <a:lnSpc>
                <a:spcPct val="100000"/>
              </a:lnSpc>
              <a:buChar char="•"/>
              <a:tabLst>
                <a:tab pos="233679" algn="l"/>
              </a:tabLst>
            </a:pPr>
            <a:r>
              <a:rPr dirty="0" sz="2400" spc="-5">
                <a:latin typeface="Calibri"/>
                <a:cs typeface="Calibri"/>
              </a:rPr>
              <a:t>Αδυναμία </a:t>
            </a:r>
            <a:r>
              <a:rPr dirty="0" sz="2400" spc="-10">
                <a:latin typeface="Calibri"/>
                <a:cs typeface="Calibri"/>
              </a:rPr>
              <a:t>ενημέρωσης-ακεραιότητα</a:t>
            </a:r>
            <a:r>
              <a:rPr dirty="0" sz="2400" spc="3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δεδομένων</a:t>
            </a:r>
            <a:endParaRPr sz="2400">
              <a:latin typeface="Calibri"/>
              <a:cs typeface="Calibri"/>
            </a:endParaRPr>
          </a:p>
          <a:p>
            <a:pPr marL="233045" indent="-220979">
              <a:lnSpc>
                <a:spcPct val="100000"/>
              </a:lnSpc>
              <a:buChar char="•"/>
              <a:tabLst>
                <a:tab pos="233679" algn="l"/>
              </a:tabLst>
            </a:pPr>
            <a:r>
              <a:rPr dirty="0" sz="2400">
                <a:latin typeface="Calibri"/>
                <a:cs typeface="Calibri"/>
              </a:rPr>
              <a:t>Αδυναμία </a:t>
            </a:r>
            <a:r>
              <a:rPr dirty="0" sz="2400" spc="-10">
                <a:latin typeface="Calibri"/>
                <a:cs typeface="Calibri"/>
              </a:rPr>
              <a:t>συνδυασμού </a:t>
            </a:r>
            <a:r>
              <a:rPr dirty="0" sz="2400" spc="-30">
                <a:latin typeface="Calibri"/>
                <a:cs typeface="Calibri"/>
              </a:rPr>
              <a:t>και </a:t>
            </a:r>
            <a:r>
              <a:rPr dirty="0" sz="2400" spc="-10">
                <a:latin typeface="Calibri"/>
                <a:cs typeface="Calibri"/>
              </a:rPr>
              <a:t>αναζήτησης</a:t>
            </a:r>
            <a:r>
              <a:rPr dirty="0" sz="2400" spc="3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στοιχείων</a:t>
            </a:r>
            <a:endParaRPr sz="2400">
              <a:latin typeface="Calibri"/>
              <a:cs typeface="Calibri"/>
            </a:endParaRPr>
          </a:p>
          <a:p>
            <a:pPr marL="233045" indent="-220979">
              <a:lnSpc>
                <a:spcPct val="100000"/>
              </a:lnSpc>
              <a:spcBef>
                <a:spcPts val="5"/>
              </a:spcBef>
              <a:buChar char="•"/>
              <a:tabLst>
                <a:tab pos="233679" algn="l"/>
              </a:tabLst>
            </a:pPr>
            <a:r>
              <a:rPr dirty="0" sz="2400" spc="-10">
                <a:latin typeface="Calibri"/>
                <a:cs typeface="Calibri"/>
              </a:rPr>
              <a:t>Ξεχωριστά αντίγραφα</a:t>
            </a:r>
            <a:r>
              <a:rPr dirty="0" sz="2400" spc="2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δεδομένων</a:t>
            </a:r>
            <a:endParaRPr sz="2400">
              <a:latin typeface="Calibri"/>
              <a:cs typeface="Calibri"/>
            </a:endParaRPr>
          </a:p>
          <a:p>
            <a:pPr marL="233045" indent="-220979">
              <a:lnSpc>
                <a:spcPct val="100000"/>
              </a:lnSpc>
              <a:buChar char="•"/>
              <a:tabLst>
                <a:tab pos="233679" algn="l"/>
              </a:tabLst>
            </a:pPr>
            <a:r>
              <a:rPr dirty="0" sz="2400" spc="-20">
                <a:latin typeface="Calibri"/>
                <a:cs typeface="Calibri"/>
              </a:rPr>
              <a:t>Δυσκολία </a:t>
            </a:r>
            <a:r>
              <a:rPr dirty="0" sz="2400" spc="-5">
                <a:latin typeface="Calibri"/>
                <a:cs typeface="Calibri"/>
              </a:rPr>
              <a:t>απομακρυσμένης</a:t>
            </a:r>
            <a:r>
              <a:rPr dirty="0" sz="2400" spc="2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πρόσβασης</a:t>
            </a:r>
            <a:endParaRPr sz="2400">
              <a:latin typeface="Calibri"/>
              <a:cs typeface="Calibri"/>
            </a:endParaRPr>
          </a:p>
          <a:p>
            <a:pPr marL="233045" indent="-220979">
              <a:lnSpc>
                <a:spcPct val="100000"/>
              </a:lnSpc>
              <a:buChar char="•"/>
              <a:tabLst>
                <a:tab pos="233679" algn="l"/>
              </a:tabLst>
            </a:pPr>
            <a:r>
              <a:rPr dirty="0" sz="2400" spc="-5">
                <a:latin typeface="Calibri"/>
                <a:cs typeface="Calibri"/>
              </a:rPr>
              <a:t>Αργή</a:t>
            </a:r>
            <a:r>
              <a:rPr dirty="0" sz="2400" spc="-1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απόκριση</a:t>
            </a:r>
            <a:endParaRPr sz="2400">
              <a:latin typeface="Calibri"/>
              <a:cs typeface="Calibri"/>
            </a:endParaRPr>
          </a:p>
          <a:p>
            <a:pPr marL="233045" indent="-220979">
              <a:lnSpc>
                <a:spcPct val="100000"/>
              </a:lnSpc>
              <a:buChar char="•"/>
              <a:tabLst>
                <a:tab pos="233679" algn="l"/>
              </a:tabLst>
            </a:pPr>
            <a:r>
              <a:rPr dirty="0" sz="2400" spc="-10">
                <a:latin typeface="Calibri"/>
                <a:cs typeface="Calibri"/>
              </a:rPr>
              <a:t>Διαφορετικές </a:t>
            </a:r>
            <a:r>
              <a:rPr dirty="0" sz="2400" spc="-5">
                <a:latin typeface="Calibri"/>
                <a:cs typeface="Calibri"/>
              </a:rPr>
              <a:t>ρυθμίσεις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πρόσβασης</a:t>
            </a:r>
            <a:endParaRPr sz="2400">
              <a:latin typeface="Calibri"/>
              <a:cs typeface="Calibri"/>
            </a:endParaRPr>
          </a:p>
          <a:p>
            <a:pPr marL="233045" indent="-220979">
              <a:lnSpc>
                <a:spcPct val="100000"/>
              </a:lnSpc>
              <a:buChar char="•"/>
              <a:tabLst>
                <a:tab pos="233679" algn="l"/>
              </a:tabLst>
            </a:pPr>
            <a:r>
              <a:rPr dirty="0" sz="2400" spc="-5">
                <a:latin typeface="Calibri"/>
                <a:cs typeface="Calibri"/>
              </a:rPr>
              <a:t>Αυξημένο </a:t>
            </a:r>
            <a:r>
              <a:rPr dirty="0" sz="2400" spc="-20">
                <a:latin typeface="Calibri"/>
                <a:cs typeface="Calibri"/>
              </a:rPr>
              <a:t>κόστος </a:t>
            </a:r>
            <a:r>
              <a:rPr dirty="0" sz="2400" spc="-5">
                <a:latin typeface="Calibri"/>
                <a:cs typeface="Calibri"/>
              </a:rPr>
              <a:t>συντήρησης </a:t>
            </a:r>
            <a:r>
              <a:rPr dirty="0" sz="2400" spc="-30">
                <a:latin typeface="Calibri"/>
                <a:cs typeface="Calibri"/>
              </a:rPr>
              <a:t>και</a:t>
            </a:r>
            <a:r>
              <a:rPr dirty="0" sz="2400" spc="2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λειτουργίας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2738" y="210692"/>
            <a:ext cx="10781665" cy="5790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466CC6"/>
                </a:solidFill>
                <a:latin typeface="Tahoma"/>
                <a:cs typeface="Tahoma"/>
              </a:rPr>
              <a:t>Πλεονεκτήματα υλοποίησης </a:t>
            </a:r>
            <a:r>
              <a:rPr dirty="0" sz="2400" b="1">
                <a:solidFill>
                  <a:srgbClr val="466CC6"/>
                </a:solidFill>
                <a:latin typeface="Tahoma"/>
                <a:cs typeface="Tahoma"/>
              </a:rPr>
              <a:t>και </a:t>
            </a:r>
            <a:r>
              <a:rPr dirty="0" sz="2400" spc="-5" b="1">
                <a:solidFill>
                  <a:srgbClr val="466CC6"/>
                </a:solidFill>
                <a:latin typeface="Tahoma"/>
                <a:cs typeface="Tahoma"/>
              </a:rPr>
              <a:t>χρήσης </a:t>
            </a:r>
            <a:r>
              <a:rPr dirty="0" sz="2400" spc="-10" b="1">
                <a:solidFill>
                  <a:srgbClr val="466CC6"/>
                </a:solidFill>
                <a:latin typeface="Tahoma"/>
                <a:cs typeface="Tahoma"/>
              </a:rPr>
              <a:t>συστήματος </a:t>
            </a:r>
            <a:r>
              <a:rPr dirty="0" sz="2400" spc="-5" b="1">
                <a:solidFill>
                  <a:srgbClr val="466CC6"/>
                </a:solidFill>
                <a:latin typeface="Tahoma"/>
                <a:cs typeface="Tahoma"/>
              </a:rPr>
              <a:t>Βάσης</a:t>
            </a:r>
            <a:r>
              <a:rPr dirty="0" sz="2400" spc="110" b="1">
                <a:solidFill>
                  <a:srgbClr val="466CC6"/>
                </a:solidFill>
                <a:latin typeface="Tahoma"/>
                <a:cs typeface="Tahoma"/>
              </a:rPr>
              <a:t> </a:t>
            </a:r>
            <a:r>
              <a:rPr dirty="0" sz="2400" spc="-5" b="1">
                <a:solidFill>
                  <a:srgbClr val="466CC6"/>
                </a:solidFill>
                <a:latin typeface="Tahoma"/>
                <a:cs typeface="Tahoma"/>
              </a:rPr>
              <a:t>Δεδομένων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4150">
              <a:latin typeface="Tahoma"/>
              <a:cs typeface="Tahoma"/>
            </a:endParaRPr>
          </a:p>
          <a:p>
            <a:pPr marL="233045" indent="-220979">
              <a:lnSpc>
                <a:spcPct val="100000"/>
              </a:lnSpc>
              <a:buChar char="•"/>
              <a:tabLst>
                <a:tab pos="233679" algn="l"/>
              </a:tabLst>
            </a:pPr>
            <a:r>
              <a:rPr dirty="0" sz="2400" spc="-5">
                <a:latin typeface="Calibri"/>
                <a:cs typeface="Calibri"/>
              </a:rPr>
              <a:t>Ενιαία</a:t>
            </a:r>
            <a:r>
              <a:rPr dirty="0" sz="2400" spc="-10">
                <a:latin typeface="Calibri"/>
                <a:cs typeface="Calibri"/>
              </a:rPr>
              <a:t> δεδομένα</a:t>
            </a:r>
            <a:endParaRPr sz="2400">
              <a:latin typeface="Calibri"/>
              <a:cs typeface="Calibri"/>
            </a:endParaRPr>
          </a:p>
          <a:p>
            <a:pPr marL="233045" indent="-220979">
              <a:lnSpc>
                <a:spcPct val="100000"/>
              </a:lnSpc>
              <a:buChar char="•"/>
              <a:tabLst>
                <a:tab pos="233679" algn="l"/>
              </a:tabLst>
            </a:pPr>
            <a:r>
              <a:rPr dirty="0" sz="2400">
                <a:latin typeface="Calibri"/>
                <a:cs typeface="Calibri"/>
              </a:rPr>
              <a:t>Περιορισμένος</a:t>
            </a:r>
            <a:r>
              <a:rPr dirty="0" sz="2400" spc="-1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πλεονασμός</a:t>
            </a:r>
            <a:endParaRPr sz="2400">
              <a:latin typeface="Calibri"/>
              <a:cs typeface="Calibri"/>
            </a:endParaRPr>
          </a:p>
          <a:p>
            <a:pPr marL="233045" indent="-220979">
              <a:lnSpc>
                <a:spcPct val="100000"/>
              </a:lnSpc>
              <a:buChar char="•"/>
              <a:tabLst>
                <a:tab pos="233679" algn="l"/>
              </a:tabLst>
            </a:pPr>
            <a:r>
              <a:rPr dirty="0" sz="2400" spc="-15">
                <a:latin typeface="Calibri"/>
                <a:cs typeface="Calibri"/>
              </a:rPr>
              <a:t>Ακεραιότητα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δεδομένων-ενημέρωση</a:t>
            </a:r>
            <a:endParaRPr sz="2400">
              <a:latin typeface="Calibri"/>
              <a:cs typeface="Calibri"/>
            </a:endParaRPr>
          </a:p>
          <a:p>
            <a:pPr marL="233045" indent="-220979">
              <a:lnSpc>
                <a:spcPct val="100000"/>
              </a:lnSpc>
              <a:spcBef>
                <a:spcPts val="5"/>
              </a:spcBef>
              <a:buChar char="•"/>
              <a:tabLst>
                <a:tab pos="233679" algn="l"/>
              </a:tabLst>
            </a:pPr>
            <a:r>
              <a:rPr dirty="0" sz="2400" spc="-5">
                <a:latin typeface="Calibri"/>
                <a:cs typeface="Calibri"/>
              </a:rPr>
              <a:t>Συνδυαστική</a:t>
            </a:r>
            <a:r>
              <a:rPr dirty="0" sz="2400" spc="-7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αναζήτηση</a:t>
            </a:r>
            <a:endParaRPr sz="2400">
              <a:latin typeface="Calibri"/>
              <a:cs typeface="Calibri"/>
            </a:endParaRPr>
          </a:p>
          <a:p>
            <a:pPr marL="233045" indent="-220979">
              <a:lnSpc>
                <a:spcPct val="100000"/>
              </a:lnSpc>
              <a:buChar char="•"/>
              <a:tabLst>
                <a:tab pos="233679" algn="l"/>
              </a:tabLst>
            </a:pPr>
            <a:r>
              <a:rPr dirty="0" sz="2400" spc="-5">
                <a:latin typeface="Calibri"/>
                <a:cs typeface="Calibri"/>
              </a:rPr>
              <a:t>Αύξηση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 spc="-20">
                <a:latin typeface="Calibri"/>
                <a:cs typeface="Calibri"/>
              </a:rPr>
              <a:t>αποδοτικότητας</a:t>
            </a:r>
            <a:endParaRPr sz="2400">
              <a:latin typeface="Calibri"/>
              <a:cs typeface="Calibri"/>
            </a:endParaRPr>
          </a:p>
          <a:p>
            <a:pPr marL="233045" indent="-220979">
              <a:lnSpc>
                <a:spcPct val="100000"/>
              </a:lnSpc>
              <a:buChar char="•"/>
              <a:tabLst>
                <a:tab pos="233679" algn="l"/>
              </a:tabLst>
            </a:pPr>
            <a:r>
              <a:rPr dirty="0" sz="2400" spc="-5">
                <a:latin typeface="Calibri"/>
                <a:cs typeface="Calibri"/>
              </a:rPr>
              <a:t>Έλεγχος</a:t>
            </a:r>
            <a:r>
              <a:rPr dirty="0" sz="2400" spc="-2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πρόσβασης</a:t>
            </a:r>
            <a:endParaRPr sz="2400">
              <a:latin typeface="Calibri"/>
              <a:cs typeface="Calibri"/>
            </a:endParaRPr>
          </a:p>
          <a:p>
            <a:pPr marL="233045" indent="-220979">
              <a:lnSpc>
                <a:spcPct val="100000"/>
              </a:lnSpc>
              <a:buChar char="•"/>
              <a:tabLst>
                <a:tab pos="233679" algn="l"/>
              </a:tabLst>
            </a:pPr>
            <a:r>
              <a:rPr dirty="0" sz="2400" spc="-10">
                <a:latin typeface="Calibri"/>
                <a:cs typeface="Calibri"/>
              </a:rPr>
              <a:t>Δημιουργία</a:t>
            </a:r>
            <a:r>
              <a:rPr dirty="0" sz="2400" spc="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αντιγράφων</a:t>
            </a:r>
            <a:endParaRPr sz="2400">
              <a:latin typeface="Calibri"/>
              <a:cs typeface="Calibri"/>
            </a:endParaRPr>
          </a:p>
          <a:p>
            <a:pPr marL="233045" indent="-220979">
              <a:lnSpc>
                <a:spcPct val="100000"/>
              </a:lnSpc>
              <a:buChar char="•"/>
              <a:tabLst>
                <a:tab pos="233679" algn="l"/>
              </a:tabLst>
            </a:pPr>
            <a:r>
              <a:rPr dirty="0" sz="2400" spc="-10">
                <a:latin typeface="Calibri"/>
                <a:cs typeface="Calibri"/>
              </a:rPr>
              <a:t>Υπηρεσίες </a:t>
            </a:r>
            <a:r>
              <a:rPr dirty="0" sz="2400" spc="-5">
                <a:latin typeface="Calibri"/>
                <a:cs typeface="Calibri"/>
              </a:rPr>
              <a:t>από </a:t>
            </a:r>
            <a:r>
              <a:rPr dirty="0" sz="2400" spc="-10">
                <a:latin typeface="Calibri"/>
                <a:cs typeface="Calibri"/>
              </a:rPr>
              <a:t>απόσταση </a:t>
            </a:r>
            <a:r>
              <a:rPr dirty="0" sz="2400" spc="-30">
                <a:latin typeface="Calibri"/>
                <a:cs typeface="Calibri"/>
              </a:rPr>
              <a:t>και </a:t>
            </a:r>
            <a:r>
              <a:rPr dirty="0" sz="2400">
                <a:latin typeface="Calibri"/>
                <a:cs typeface="Calibri"/>
              </a:rPr>
              <a:t>ενιαίο </a:t>
            </a:r>
            <a:r>
              <a:rPr dirty="0" sz="2400" spc="-5">
                <a:latin typeface="Calibri"/>
                <a:cs typeface="Calibri"/>
              </a:rPr>
              <a:t>περιβάλλον</a:t>
            </a:r>
            <a:r>
              <a:rPr dirty="0" sz="2400" spc="2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πρόσβασης</a:t>
            </a:r>
            <a:endParaRPr sz="2400">
              <a:latin typeface="Calibri"/>
              <a:cs typeface="Calibri"/>
            </a:endParaRPr>
          </a:p>
          <a:p>
            <a:pPr marL="233045" indent="-220979">
              <a:lnSpc>
                <a:spcPct val="100000"/>
              </a:lnSpc>
              <a:buChar char="•"/>
              <a:tabLst>
                <a:tab pos="233679" algn="l"/>
              </a:tabLst>
            </a:pPr>
            <a:r>
              <a:rPr dirty="0" sz="2400" spc="-20">
                <a:latin typeface="Calibri"/>
                <a:cs typeface="Calibri"/>
              </a:rPr>
              <a:t>Εύκολη καταχώριση </a:t>
            </a:r>
            <a:r>
              <a:rPr dirty="0" sz="2400" spc="-5">
                <a:latin typeface="Calibri"/>
                <a:cs typeface="Calibri"/>
              </a:rPr>
              <a:t>νέων</a:t>
            </a:r>
            <a:r>
              <a:rPr dirty="0" sz="2400" spc="1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στοιχείων</a:t>
            </a:r>
            <a:endParaRPr sz="2400">
              <a:latin typeface="Calibri"/>
              <a:cs typeface="Calibri"/>
            </a:endParaRPr>
          </a:p>
          <a:p>
            <a:pPr marL="233045" indent="-220979">
              <a:lnSpc>
                <a:spcPct val="100000"/>
              </a:lnSpc>
              <a:buChar char="•"/>
              <a:tabLst>
                <a:tab pos="233679" algn="l"/>
              </a:tabLst>
            </a:pPr>
            <a:r>
              <a:rPr dirty="0" sz="2400" spc="-5">
                <a:latin typeface="Calibri"/>
                <a:cs typeface="Calibri"/>
              </a:rPr>
              <a:t>Μικρότερο </a:t>
            </a:r>
            <a:r>
              <a:rPr dirty="0" sz="2400" spc="-20">
                <a:latin typeface="Calibri"/>
                <a:cs typeface="Calibri"/>
              </a:rPr>
              <a:t>κόστος </a:t>
            </a:r>
            <a:r>
              <a:rPr dirty="0" sz="2400" spc="-5">
                <a:latin typeface="Calibri"/>
                <a:cs typeface="Calibri"/>
              </a:rPr>
              <a:t>συντήρησης </a:t>
            </a:r>
            <a:r>
              <a:rPr dirty="0" sz="2400" spc="-30">
                <a:latin typeface="Calibri"/>
                <a:cs typeface="Calibri"/>
              </a:rPr>
              <a:t>και</a:t>
            </a:r>
            <a:r>
              <a:rPr dirty="0" sz="2400" spc="-2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λειτουργίας</a:t>
            </a:r>
            <a:endParaRPr sz="2400">
              <a:latin typeface="Calibri"/>
              <a:cs typeface="Calibri"/>
            </a:endParaRPr>
          </a:p>
          <a:p>
            <a:pPr marL="233045" indent="-220979">
              <a:lnSpc>
                <a:spcPct val="100000"/>
              </a:lnSpc>
              <a:spcBef>
                <a:spcPts val="5"/>
              </a:spcBef>
              <a:buChar char="•"/>
              <a:tabLst>
                <a:tab pos="233679" algn="l"/>
              </a:tabLst>
            </a:pPr>
            <a:r>
              <a:rPr dirty="0" sz="2400" spc="-5">
                <a:latin typeface="Calibri"/>
                <a:cs typeface="Calibri"/>
              </a:rPr>
              <a:t>Προσαρμοσμένες</a:t>
            </a:r>
            <a:r>
              <a:rPr dirty="0" sz="2400" spc="-1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αναφορές</a:t>
            </a:r>
            <a:endParaRPr sz="2400">
              <a:latin typeface="Calibri"/>
              <a:cs typeface="Calibri"/>
            </a:endParaRPr>
          </a:p>
          <a:p>
            <a:pPr marL="233045" indent="-220979">
              <a:lnSpc>
                <a:spcPct val="100000"/>
              </a:lnSpc>
              <a:buChar char="•"/>
              <a:tabLst>
                <a:tab pos="233679" algn="l"/>
              </a:tabLst>
            </a:pPr>
            <a:r>
              <a:rPr dirty="0" sz="2400" spc="-10">
                <a:latin typeface="Calibri"/>
                <a:cs typeface="Calibri"/>
              </a:rPr>
              <a:t>Ευελιξία </a:t>
            </a:r>
            <a:r>
              <a:rPr dirty="0" sz="2400" spc="-5">
                <a:latin typeface="Calibri"/>
                <a:cs typeface="Calibri"/>
              </a:rPr>
              <a:t>ανάπτυξης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δυνατοτήτων</a:t>
            </a:r>
            <a:endParaRPr sz="2400">
              <a:latin typeface="Calibri"/>
              <a:cs typeface="Calibri"/>
            </a:endParaRPr>
          </a:p>
          <a:p>
            <a:pPr marL="233045" indent="-220979">
              <a:lnSpc>
                <a:spcPct val="100000"/>
              </a:lnSpc>
              <a:buChar char="•"/>
              <a:tabLst>
                <a:tab pos="233679" algn="l"/>
              </a:tabLst>
            </a:pPr>
            <a:r>
              <a:rPr dirty="0" sz="2400" spc="-10">
                <a:latin typeface="Calibri"/>
                <a:cs typeface="Calibri"/>
              </a:rPr>
              <a:t>Ταυτόχρονη</a:t>
            </a:r>
            <a:r>
              <a:rPr dirty="0" sz="2400" spc="1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πρόσβαση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2738" y="210692"/>
            <a:ext cx="7094855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 indent="88265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Σύστημα Διαχείρισης Βάσης Δεδομένων  (ΣΔΒΔ-DBMS Data Base Management</a:t>
            </a:r>
            <a:r>
              <a:rPr dirty="0" spc="-35"/>
              <a:t> </a:t>
            </a:r>
            <a:r>
              <a:rPr dirty="0" spc="-5"/>
              <a:t>System)</a:t>
            </a:r>
          </a:p>
        </p:txBody>
      </p:sp>
      <p:sp>
        <p:nvSpPr>
          <p:cNvPr id="3" name="object 3"/>
          <p:cNvSpPr/>
          <p:nvPr/>
        </p:nvSpPr>
        <p:spPr>
          <a:xfrm>
            <a:off x="1570358" y="1731484"/>
            <a:ext cx="3686175" cy="1778635"/>
          </a:xfrm>
          <a:custGeom>
            <a:avLst/>
            <a:gdLst/>
            <a:ahLst/>
            <a:cxnLst/>
            <a:rect l="l" t="t" r="r" b="b"/>
            <a:pathLst>
              <a:path w="3686175" h="1778635">
                <a:moveTo>
                  <a:pt x="3627053" y="0"/>
                </a:moveTo>
                <a:lnTo>
                  <a:pt x="59137" y="0"/>
                </a:lnTo>
                <a:lnTo>
                  <a:pt x="17320" y="17337"/>
                </a:lnTo>
                <a:lnTo>
                  <a:pt x="0" y="59244"/>
                </a:lnTo>
                <a:lnTo>
                  <a:pt x="0" y="1718850"/>
                </a:lnTo>
                <a:lnTo>
                  <a:pt x="17320" y="1760756"/>
                </a:lnTo>
                <a:lnTo>
                  <a:pt x="59137" y="1778094"/>
                </a:lnTo>
                <a:lnTo>
                  <a:pt x="3627053" y="1778094"/>
                </a:lnTo>
                <a:lnTo>
                  <a:pt x="3650078" y="1773444"/>
                </a:lnTo>
                <a:lnTo>
                  <a:pt x="3668864" y="1760756"/>
                </a:lnTo>
                <a:lnTo>
                  <a:pt x="3681523" y="1741927"/>
                </a:lnTo>
                <a:lnTo>
                  <a:pt x="3686163" y="1718850"/>
                </a:lnTo>
                <a:lnTo>
                  <a:pt x="3686163" y="59244"/>
                </a:lnTo>
                <a:lnTo>
                  <a:pt x="3681523" y="36167"/>
                </a:lnTo>
                <a:lnTo>
                  <a:pt x="3668864" y="17337"/>
                </a:lnTo>
                <a:lnTo>
                  <a:pt x="3650078" y="4650"/>
                </a:lnTo>
                <a:lnTo>
                  <a:pt x="3627053" y="0"/>
                </a:lnTo>
                <a:close/>
              </a:path>
            </a:pathLst>
          </a:custGeom>
          <a:solidFill>
            <a:srgbClr val="D1EB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570358" y="1731484"/>
            <a:ext cx="3686175" cy="1778635"/>
          </a:xfrm>
          <a:custGeom>
            <a:avLst/>
            <a:gdLst/>
            <a:ahLst/>
            <a:cxnLst/>
            <a:rect l="l" t="t" r="r" b="b"/>
            <a:pathLst>
              <a:path w="3686175" h="1778635">
                <a:moveTo>
                  <a:pt x="59137" y="1778094"/>
                </a:moveTo>
                <a:lnTo>
                  <a:pt x="3627053" y="1778094"/>
                </a:lnTo>
                <a:lnTo>
                  <a:pt x="3668864" y="1760756"/>
                </a:lnTo>
                <a:lnTo>
                  <a:pt x="3686163" y="1718850"/>
                </a:lnTo>
                <a:lnTo>
                  <a:pt x="3686163" y="59244"/>
                </a:lnTo>
                <a:lnTo>
                  <a:pt x="3681523" y="36167"/>
                </a:lnTo>
                <a:lnTo>
                  <a:pt x="3668864" y="17337"/>
                </a:lnTo>
                <a:lnTo>
                  <a:pt x="3650078" y="4650"/>
                </a:lnTo>
                <a:lnTo>
                  <a:pt x="3627053" y="0"/>
                </a:lnTo>
                <a:lnTo>
                  <a:pt x="59137" y="0"/>
                </a:lnTo>
                <a:lnTo>
                  <a:pt x="36118" y="4650"/>
                </a:lnTo>
                <a:lnTo>
                  <a:pt x="17320" y="17337"/>
                </a:lnTo>
                <a:lnTo>
                  <a:pt x="4647" y="36167"/>
                </a:lnTo>
                <a:lnTo>
                  <a:pt x="0" y="59244"/>
                </a:lnTo>
                <a:lnTo>
                  <a:pt x="0" y="1718850"/>
                </a:lnTo>
                <a:lnTo>
                  <a:pt x="4647" y="1741926"/>
                </a:lnTo>
                <a:lnTo>
                  <a:pt x="17320" y="1760756"/>
                </a:lnTo>
                <a:lnTo>
                  <a:pt x="36118" y="1773444"/>
                </a:lnTo>
                <a:lnTo>
                  <a:pt x="59137" y="1778094"/>
                </a:lnTo>
                <a:close/>
              </a:path>
            </a:pathLst>
          </a:custGeom>
          <a:ln w="50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688632" y="1929012"/>
            <a:ext cx="3430270" cy="1383665"/>
          </a:xfrm>
          <a:custGeom>
            <a:avLst/>
            <a:gdLst/>
            <a:ahLst/>
            <a:cxnLst/>
            <a:rect l="l" t="t" r="r" b="b"/>
            <a:pathLst>
              <a:path w="3430270" h="1383664">
                <a:moveTo>
                  <a:pt x="3370811" y="0"/>
                </a:moveTo>
                <a:lnTo>
                  <a:pt x="59137" y="0"/>
                </a:lnTo>
                <a:lnTo>
                  <a:pt x="17319" y="17372"/>
                </a:lnTo>
                <a:lnTo>
                  <a:pt x="0" y="59313"/>
                </a:lnTo>
                <a:lnTo>
                  <a:pt x="0" y="1323725"/>
                </a:lnTo>
                <a:lnTo>
                  <a:pt x="17319" y="1365667"/>
                </a:lnTo>
                <a:lnTo>
                  <a:pt x="59137" y="1383039"/>
                </a:lnTo>
                <a:lnTo>
                  <a:pt x="3370811" y="1383039"/>
                </a:lnTo>
                <a:lnTo>
                  <a:pt x="3393806" y="1378378"/>
                </a:lnTo>
                <a:lnTo>
                  <a:pt x="3412596" y="1365667"/>
                </a:lnTo>
                <a:lnTo>
                  <a:pt x="3425271" y="1346813"/>
                </a:lnTo>
                <a:lnTo>
                  <a:pt x="3429920" y="1323725"/>
                </a:lnTo>
                <a:lnTo>
                  <a:pt x="3429920" y="59314"/>
                </a:lnTo>
                <a:lnTo>
                  <a:pt x="3425271" y="36226"/>
                </a:lnTo>
                <a:lnTo>
                  <a:pt x="3412596" y="17372"/>
                </a:lnTo>
                <a:lnTo>
                  <a:pt x="3393806" y="4661"/>
                </a:lnTo>
                <a:lnTo>
                  <a:pt x="3370811" y="0"/>
                </a:lnTo>
                <a:close/>
              </a:path>
            </a:pathLst>
          </a:custGeom>
          <a:solidFill>
            <a:srgbClr val="CCFF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688632" y="1929012"/>
            <a:ext cx="3430270" cy="1383665"/>
          </a:xfrm>
          <a:custGeom>
            <a:avLst/>
            <a:gdLst/>
            <a:ahLst/>
            <a:cxnLst/>
            <a:rect l="l" t="t" r="r" b="b"/>
            <a:pathLst>
              <a:path w="3430270" h="1383664">
                <a:moveTo>
                  <a:pt x="59137" y="1383039"/>
                </a:moveTo>
                <a:lnTo>
                  <a:pt x="3370811" y="1383039"/>
                </a:lnTo>
                <a:lnTo>
                  <a:pt x="3412596" y="1365667"/>
                </a:lnTo>
                <a:lnTo>
                  <a:pt x="3429920" y="1323725"/>
                </a:lnTo>
                <a:lnTo>
                  <a:pt x="3429920" y="59314"/>
                </a:lnTo>
                <a:lnTo>
                  <a:pt x="3425271" y="36226"/>
                </a:lnTo>
                <a:lnTo>
                  <a:pt x="3412596" y="17372"/>
                </a:lnTo>
                <a:lnTo>
                  <a:pt x="3393806" y="4661"/>
                </a:lnTo>
                <a:lnTo>
                  <a:pt x="3370811" y="0"/>
                </a:lnTo>
                <a:lnTo>
                  <a:pt x="59137" y="0"/>
                </a:lnTo>
                <a:lnTo>
                  <a:pt x="36117" y="4661"/>
                </a:lnTo>
                <a:lnTo>
                  <a:pt x="17319" y="17372"/>
                </a:lnTo>
                <a:lnTo>
                  <a:pt x="4646" y="36226"/>
                </a:lnTo>
                <a:lnTo>
                  <a:pt x="0" y="59313"/>
                </a:lnTo>
                <a:lnTo>
                  <a:pt x="0" y="1323725"/>
                </a:lnTo>
                <a:lnTo>
                  <a:pt x="4646" y="1346813"/>
                </a:lnTo>
                <a:lnTo>
                  <a:pt x="17319" y="1365667"/>
                </a:lnTo>
                <a:lnTo>
                  <a:pt x="36117" y="1378378"/>
                </a:lnTo>
                <a:lnTo>
                  <a:pt x="59137" y="1383039"/>
                </a:lnTo>
                <a:close/>
              </a:path>
            </a:pathLst>
          </a:custGeom>
          <a:ln w="50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777338" y="2146333"/>
            <a:ext cx="887094" cy="296545"/>
          </a:xfrm>
          <a:custGeom>
            <a:avLst/>
            <a:gdLst/>
            <a:ahLst/>
            <a:cxnLst/>
            <a:rect l="l" t="t" r="r" b="b"/>
            <a:pathLst>
              <a:path w="887094" h="296544">
                <a:moveTo>
                  <a:pt x="827885" y="0"/>
                </a:moveTo>
                <a:lnTo>
                  <a:pt x="59137" y="0"/>
                </a:lnTo>
                <a:lnTo>
                  <a:pt x="17319" y="17372"/>
                </a:lnTo>
                <a:lnTo>
                  <a:pt x="0" y="59313"/>
                </a:lnTo>
                <a:lnTo>
                  <a:pt x="0" y="237116"/>
                </a:lnTo>
                <a:lnTo>
                  <a:pt x="17319" y="279023"/>
                </a:lnTo>
                <a:lnTo>
                  <a:pt x="59137" y="296360"/>
                </a:lnTo>
                <a:lnTo>
                  <a:pt x="827885" y="296360"/>
                </a:lnTo>
                <a:lnTo>
                  <a:pt x="850920" y="291710"/>
                </a:lnTo>
                <a:lnTo>
                  <a:pt x="869731" y="279023"/>
                </a:lnTo>
                <a:lnTo>
                  <a:pt x="882413" y="260193"/>
                </a:lnTo>
                <a:lnTo>
                  <a:pt x="887064" y="237116"/>
                </a:lnTo>
                <a:lnTo>
                  <a:pt x="887064" y="59313"/>
                </a:lnTo>
                <a:lnTo>
                  <a:pt x="882413" y="36226"/>
                </a:lnTo>
                <a:lnTo>
                  <a:pt x="869731" y="17372"/>
                </a:lnTo>
                <a:lnTo>
                  <a:pt x="850920" y="4661"/>
                </a:lnTo>
                <a:lnTo>
                  <a:pt x="827885" y="0"/>
                </a:lnTo>
                <a:close/>
              </a:path>
            </a:pathLst>
          </a:custGeom>
          <a:solidFill>
            <a:srgbClr val="D1EB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777338" y="2146333"/>
            <a:ext cx="887094" cy="296545"/>
          </a:xfrm>
          <a:custGeom>
            <a:avLst/>
            <a:gdLst/>
            <a:ahLst/>
            <a:cxnLst/>
            <a:rect l="l" t="t" r="r" b="b"/>
            <a:pathLst>
              <a:path w="887094" h="296544">
                <a:moveTo>
                  <a:pt x="59137" y="296360"/>
                </a:moveTo>
                <a:lnTo>
                  <a:pt x="827885" y="296360"/>
                </a:lnTo>
                <a:lnTo>
                  <a:pt x="869731" y="279023"/>
                </a:lnTo>
                <a:lnTo>
                  <a:pt x="887064" y="237116"/>
                </a:lnTo>
                <a:lnTo>
                  <a:pt x="887064" y="59313"/>
                </a:lnTo>
                <a:lnTo>
                  <a:pt x="882413" y="36226"/>
                </a:lnTo>
                <a:lnTo>
                  <a:pt x="869731" y="17372"/>
                </a:lnTo>
                <a:lnTo>
                  <a:pt x="850920" y="4661"/>
                </a:lnTo>
                <a:lnTo>
                  <a:pt x="827885" y="0"/>
                </a:lnTo>
                <a:lnTo>
                  <a:pt x="59137" y="0"/>
                </a:lnTo>
                <a:lnTo>
                  <a:pt x="17319" y="17372"/>
                </a:lnTo>
                <a:lnTo>
                  <a:pt x="0" y="59313"/>
                </a:lnTo>
                <a:lnTo>
                  <a:pt x="0" y="237116"/>
                </a:lnTo>
                <a:lnTo>
                  <a:pt x="4646" y="260193"/>
                </a:lnTo>
                <a:lnTo>
                  <a:pt x="17319" y="279023"/>
                </a:lnTo>
                <a:lnTo>
                  <a:pt x="36117" y="291710"/>
                </a:lnTo>
                <a:lnTo>
                  <a:pt x="59137" y="296360"/>
                </a:lnTo>
                <a:close/>
              </a:path>
            </a:pathLst>
          </a:custGeom>
          <a:ln w="50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875429" y="2193993"/>
            <a:ext cx="690880" cy="17653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950" spc="20" b="1">
                <a:latin typeface="Arial"/>
                <a:cs typeface="Arial"/>
              </a:rPr>
              <a:t>Αναζήτηση</a:t>
            </a:r>
            <a:endParaRPr sz="95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842982" y="3708580"/>
            <a:ext cx="1121410" cy="878205"/>
          </a:xfrm>
          <a:custGeom>
            <a:avLst/>
            <a:gdLst/>
            <a:ahLst/>
            <a:cxnLst/>
            <a:rect l="l" t="t" r="r" b="b"/>
            <a:pathLst>
              <a:path w="1121410" h="878204">
                <a:moveTo>
                  <a:pt x="585341" y="0"/>
                </a:moveTo>
                <a:lnTo>
                  <a:pt x="535858" y="0"/>
                </a:lnTo>
                <a:lnTo>
                  <a:pt x="486392" y="1475"/>
                </a:lnTo>
                <a:lnTo>
                  <a:pt x="436976" y="4425"/>
                </a:lnTo>
                <a:lnTo>
                  <a:pt x="387644" y="8850"/>
                </a:lnTo>
                <a:lnTo>
                  <a:pt x="338429" y="14751"/>
                </a:lnTo>
                <a:lnTo>
                  <a:pt x="289363" y="22127"/>
                </a:lnTo>
                <a:lnTo>
                  <a:pt x="240482" y="30978"/>
                </a:lnTo>
                <a:lnTo>
                  <a:pt x="191818" y="41304"/>
                </a:lnTo>
                <a:lnTo>
                  <a:pt x="143404" y="53105"/>
                </a:lnTo>
                <a:lnTo>
                  <a:pt x="95274" y="66381"/>
                </a:lnTo>
                <a:lnTo>
                  <a:pt x="47461" y="81132"/>
                </a:lnTo>
                <a:lnTo>
                  <a:pt x="0" y="97359"/>
                </a:lnTo>
                <a:lnTo>
                  <a:pt x="0" y="780243"/>
                </a:lnTo>
                <a:lnTo>
                  <a:pt x="47461" y="796471"/>
                </a:lnTo>
                <a:lnTo>
                  <a:pt x="95274" y="811223"/>
                </a:lnTo>
                <a:lnTo>
                  <a:pt x="143404" y="824501"/>
                </a:lnTo>
                <a:lnTo>
                  <a:pt x="191818" y="836303"/>
                </a:lnTo>
                <a:lnTo>
                  <a:pt x="240482" y="846630"/>
                </a:lnTo>
                <a:lnTo>
                  <a:pt x="289363" y="855481"/>
                </a:lnTo>
                <a:lnTo>
                  <a:pt x="338429" y="862857"/>
                </a:lnTo>
                <a:lnTo>
                  <a:pt x="387644" y="868758"/>
                </a:lnTo>
                <a:lnTo>
                  <a:pt x="436976" y="873184"/>
                </a:lnTo>
                <a:lnTo>
                  <a:pt x="486392" y="876135"/>
                </a:lnTo>
                <a:lnTo>
                  <a:pt x="535858" y="877610"/>
                </a:lnTo>
                <a:lnTo>
                  <a:pt x="585341" y="877610"/>
                </a:lnTo>
                <a:lnTo>
                  <a:pt x="634807" y="876135"/>
                </a:lnTo>
                <a:lnTo>
                  <a:pt x="684223" y="873184"/>
                </a:lnTo>
                <a:lnTo>
                  <a:pt x="733555" y="868758"/>
                </a:lnTo>
                <a:lnTo>
                  <a:pt x="782770" y="862857"/>
                </a:lnTo>
                <a:lnTo>
                  <a:pt x="831836" y="855481"/>
                </a:lnTo>
                <a:lnTo>
                  <a:pt x="880717" y="846630"/>
                </a:lnTo>
                <a:lnTo>
                  <a:pt x="929381" y="836303"/>
                </a:lnTo>
                <a:lnTo>
                  <a:pt x="977795" y="824501"/>
                </a:lnTo>
                <a:lnTo>
                  <a:pt x="1025925" y="811224"/>
                </a:lnTo>
                <a:lnTo>
                  <a:pt x="1073738" y="796471"/>
                </a:lnTo>
                <a:lnTo>
                  <a:pt x="1121199" y="780243"/>
                </a:lnTo>
                <a:lnTo>
                  <a:pt x="1121199" y="97359"/>
                </a:lnTo>
                <a:lnTo>
                  <a:pt x="1073738" y="81132"/>
                </a:lnTo>
                <a:lnTo>
                  <a:pt x="1025925" y="66381"/>
                </a:lnTo>
                <a:lnTo>
                  <a:pt x="977795" y="53105"/>
                </a:lnTo>
                <a:lnTo>
                  <a:pt x="929381" y="41304"/>
                </a:lnTo>
                <a:lnTo>
                  <a:pt x="880717" y="30978"/>
                </a:lnTo>
                <a:lnTo>
                  <a:pt x="831836" y="22127"/>
                </a:lnTo>
                <a:lnTo>
                  <a:pt x="782770" y="14751"/>
                </a:lnTo>
                <a:lnTo>
                  <a:pt x="733555" y="8850"/>
                </a:lnTo>
                <a:lnTo>
                  <a:pt x="684223" y="4425"/>
                </a:lnTo>
                <a:lnTo>
                  <a:pt x="634807" y="1475"/>
                </a:lnTo>
                <a:lnTo>
                  <a:pt x="585341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842982" y="3708580"/>
            <a:ext cx="1121410" cy="878205"/>
          </a:xfrm>
          <a:custGeom>
            <a:avLst/>
            <a:gdLst/>
            <a:ahLst/>
            <a:cxnLst/>
            <a:rect l="l" t="t" r="r" b="b"/>
            <a:pathLst>
              <a:path w="1121410" h="878204">
                <a:moveTo>
                  <a:pt x="0" y="780243"/>
                </a:moveTo>
                <a:lnTo>
                  <a:pt x="0" y="97359"/>
                </a:lnTo>
                <a:lnTo>
                  <a:pt x="47461" y="81132"/>
                </a:lnTo>
                <a:lnTo>
                  <a:pt x="95274" y="66381"/>
                </a:lnTo>
                <a:lnTo>
                  <a:pt x="143404" y="53105"/>
                </a:lnTo>
                <a:lnTo>
                  <a:pt x="191818" y="41304"/>
                </a:lnTo>
                <a:lnTo>
                  <a:pt x="240482" y="30978"/>
                </a:lnTo>
                <a:lnTo>
                  <a:pt x="289363" y="22127"/>
                </a:lnTo>
                <a:lnTo>
                  <a:pt x="338429" y="14751"/>
                </a:lnTo>
                <a:lnTo>
                  <a:pt x="387644" y="8850"/>
                </a:lnTo>
                <a:lnTo>
                  <a:pt x="436976" y="4425"/>
                </a:lnTo>
                <a:lnTo>
                  <a:pt x="486392" y="1475"/>
                </a:lnTo>
                <a:lnTo>
                  <a:pt x="535858" y="0"/>
                </a:lnTo>
                <a:lnTo>
                  <a:pt x="585341" y="0"/>
                </a:lnTo>
                <a:lnTo>
                  <a:pt x="634807" y="1475"/>
                </a:lnTo>
                <a:lnTo>
                  <a:pt x="684223" y="4425"/>
                </a:lnTo>
                <a:lnTo>
                  <a:pt x="733555" y="8850"/>
                </a:lnTo>
                <a:lnTo>
                  <a:pt x="782770" y="14751"/>
                </a:lnTo>
                <a:lnTo>
                  <a:pt x="831836" y="22127"/>
                </a:lnTo>
                <a:lnTo>
                  <a:pt x="880717" y="30978"/>
                </a:lnTo>
                <a:lnTo>
                  <a:pt x="929381" y="41304"/>
                </a:lnTo>
                <a:lnTo>
                  <a:pt x="977795" y="53105"/>
                </a:lnTo>
                <a:lnTo>
                  <a:pt x="1025925" y="66381"/>
                </a:lnTo>
                <a:lnTo>
                  <a:pt x="1073738" y="81132"/>
                </a:lnTo>
                <a:lnTo>
                  <a:pt x="1121199" y="97359"/>
                </a:lnTo>
                <a:lnTo>
                  <a:pt x="1121199" y="780243"/>
                </a:lnTo>
                <a:lnTo>
                  <a:pt x="1073738" y="796471"/>
                </a:lnTo>
                <a:lnTo>
                  <a:pt x="1025925" y="811224"/>
                </a:lnTo>
                <a:lnTo>
                  <a:pt x="977795" y="824501"/>
                </a:lnTo>
                <a:lnTo>
                  <a:pt x="929381" y="836303"/>
                </a:lnTo>
                <a:lnTo>
                  <a:pt x="880717" y="846630"/>
                </a:lnTo>
                <a:lnTo>
                  <a:pt x="831836" y="855481"/>
                </a:lnTo>
                <a:lnTo>
                  <a:pt x="782770" y="862857"/>
                </a:lnTo>
                <a:lnTo>
                  <a:pt x="733555" y="868758"/>
                </a:lnTo>
                <a:lnTo>
                  <a:pt x="684223" y="873184"/>
                </a:lnTo>
                <a:lnTo>
                  <a:pt x="634807" y="876135"/>
                </a:lnTo>
                <a:lnTo>
                  <a:pt x="585341" y="877610"/>
                </a:lnTo>
                <a:lnTo>
                  <a:pt x="535858" y="877610"/>
                </a:lnTo>
                <a:lnTo>
                  <a:pt x="486392" y="876135"/>
                </a:lnTo>
                <a:lnTo>
                  <a:pt x="436976" y="873184"/>
                </a:lnTo>
                <a:lnTo>
                  <a:pt x="387644" y="868758"/>
                </a:lnTo>
                <a:lnTo>
                  <a:pt x="338429" y="862857"/>
                </a:lnTo>
                <a:lnTo>
                  <a:pt x="289363" y="855481"/>
                </a:lnTo>
                <a:lnTo>
                  <a:pt x="240482" y="846630"/>
                </a:lnTo>
                <a:lnTo>
                  <a:pt x="191818" y="836303"/>
                </a:lnTo>
                <a:lnTo>
                  <a:pt x="143404" y="824501"/>
                </a:lnTo>
                <a:lnTo>
                  <a:pt x="95274" y="811223"/>
                </a:lnTo>
                <a:lnTo>
                  <a:pt x="47461" y="796471"/>
                </a:lnTo>
                <a:lnTo>
                  <a:pt x="0" y="780243"/>
                </a:lnTo>
                <a:close/>
              </a:path>
            </a:pathLst>
          </a:custGeom>
          <a:ln w="835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2842982" y="3805939"/>
            <a:ext cx="1121410" cy="97790"/>
          </a:xfrm>
          <a:custGeom>
            <a:avLst/>
            <a:gdLst/>
            <a:ahLst/>
            <a:cxnLst/>
            <a:rect l="l" t="t" r="r" b="b"/>
            <a:pathLst>
              <a:path w="1121410" h="97789">
                <a:moveTo>
                  <a:pt x="0" y="0"/>
                </a:moveTo>
                <a:lnTo>
                  <a:pt x="47461" y="16230"/>
                </a:lnTo>
                <a:lnTo>
                  <a:pt x="95274" y="30986"/>
                </a:lnTo>
                <a:lnTo>
                  <a:pt x="143404" y="44266"/>
                </a:lnTo>
                <a:lnTo>
                  <a:pt x="191818" y="56070"/>
                </a:lnTo>
                <a:lnTo>
                  <a:pt x="240482" y="66399"/>
                </a:lnTo>
                <a:lnTo>
                  <a:pt x="289363" y="75252"/>
                </a:lnTo>
                <a:lnTo>
                  <a:pt x="338429" y="82630"/>
                </a:lnTo>
                <a:lnTo>
                  <a:pt x="387644" y="88532"/>
                </a:lnTo>
                <a:lnTo>
                  <a:pt x="436976" y="92959"/>
                </a:lnTo>
                <a:lnTo>
                  <a:pt x="486392" y="95910"/>
                </a:lnTo>
                <a:lnTo>
                  <a:pt x="535858" y="97385"/>
                </a:lnTo>
                <a:lnTo>
                  <a:pt x="585341" y="97385"/>
                </a:lnTo>
                <a:lnTo>
                  <a:pt x="634807" y="95910"/>
                </a:lnTo>
                <a:lnTo>
                  <a:pt x="684223" y="92959"/>
                </a:lnTo>
                <a:lnTo>
                  <a:pt x="733555" y="88532"/>
                </a:lnTo>
                <a:lnTo>
                  <a:pt x="782770" y="82630"/>
                </a:lnTo>
                <a:lnTo>
                  <a:pt x="831836" y="75252"/>
                </a:lnTo>
                <a:lnTo>
                  <a:pt x="880717" y="66399"/>
                </a:lnTo>
                <a:lnTo>
                  <a:pt x="929381" y="56070"/>
                </a:lnTo>
                <a:lnTo>
                  <a:pt x="977795" y="44266"/>
                </a:lnTo>
                <a:lnTo>
                  <a:pt x="1025925" y="30986"/>
                </a:lnTo>
                <a:lnTo>
                  <a:pt x="1073738" y="16230"/>
                </a:lnTo>
                <a:lnTo>
                  <a:pt x="1121199" y="0"/>
                </a:lnTo>
              </a:path>
            </a:pathLst>
          </a:custGeom>
          <a:ln w="83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3083270" y="4005557"/>
            <a:ext cx="691515" cy="3270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 indent="167640">
              <a:lnSpc>
                <a:spcPct val="104000"/>
              </a:lnSpc>
              <a:spcBef>
                <a:spcPts val="90"/>
              </a:spcBef>
            </a:pPr>
            <a:r>
              <a:rPr dirty="0" sz="950" spc="20" b="1">
                <a:latin typeface="Arial"/>
                <a:cs typeface="Arial"/>
              </a:rPr>
              <a:t>Βάση  </a:t>
            </a:r>
            <a:r>
              <a:rPr dirty="0" sz="950" spc="20" b="1">
                <a:latin typeface="Arial"/>
                <a:cs typeface="Arial"/>
              </a:rPr>
              <a:t>δεδομένων</a:t>
            </a:r>
            <a:endParaRPr sz="95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861479" y="1968531"/>
            <a:ext cx="887094" cy="296545"/>
          </a:xfrm>
          <a:custGeom>
            <a:avLst/>
            <a:gdLst/>
            <a:ahLst/>
            <a:cxnLst/>
            <a:rect l="l" t="t" r="r" b="b"/>
            <a:pathLst>
              <a:path w="887095" h="296544">
                <a:moveTo>
                  <a:pt x="827948" y="0"/>
                </a:moveTo>
                <a:lnTo>
                  <a:pt x="59178" y="0"/>
                </a:lnTo>
                <a:lnTo>
                  <a:pt x="17332" y="17372"/>
                </a:lnTo>
                <a:lnTo>
                  <a:pt x="0" y="59313"/>
                </a:lnTo>
                <a:lnTo>
                  <a:pt x="0" y="237116"/>
                </a:lnTo>
                <a:lnTo>
                  <a:pt x="17332" y="278996"/>
                </a:lnTo>
                <a:lnTo>
                  <a:pt x="59178" y="296360"/>
                </a:lnTo>
                <a:lnTo>
                  <a:pt x="827948" y="296360"/>
                </a:lnTo>
                <a:lnTo>
                  <a:pt x="850972" y="291700"/>
                </a:lnTo>
                <a:lnTo>
                  <a:pt x="869759" y="278996"/>
                </a:lnTo>
                <a:lnTo>
                  <a:pt x="882417" y="260163"/>
                </a:lnTo>
                <a:lnTo>
                  <a:pt x="887057" y="237116"/>
                </a:lnTo>
                <a:lnTo>
                  <a:pt x="887057" y="59313"/>
                </a:lnTo>
                <a:lnTo>
                  <a:pt x="882417" y="36226"/>
                </a:lnTo>
                <a:lnTo>
                  <a:pt x="869759" y="17372"/>
                </a:lnTo>
                <a:lnTo>
                  <a:pt x="850972" y="4661"/>
                </a:lnTo>
                <a:lnTo>
                  <a:pt x="827948" y="0"/>
                </a:lnTo>
                <a:close/>
              </a:path>
            </a:pathLst>
          </a:custGeom>
          <a:solidFill>
            <a:srgbClr val="D1EB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2861479" y="1968531"/>
            <a:ext cx="887094" cy="296545"/>
          </a:xfrm>
          <a:custGeom>
            <a:avLst/>
            <a:gdLst/>
            <a:ahLst/>
            <a:cxnLst/>
            <a:rect l="l" t="t" r="r" b="b"/>
            <a:pathLst>
              <a:path w="887095" h="296544">
                <a:moveTo>
                  <a:pt x="59178" y="296360"/>
                </a:moveTo>
                <a:lnTo>
                  <a:pt x="827948" y="296360"/>
                </a:lnTo>
                <a:lnTo>
                  <a:pt x="869759" y="278996"/>
                </a:lnTo>
                <a:lnTo>
                  <a:pt x="887057" y="237116"/>
                </a:lnTo>
                <a:lnTo>
                  <a:pt x="887057" y="59313"/>
                </a:lnTo>
                <a:lnTo>
                  <a:pt x="882417" y="36226"/>
                </a:lnTo>
                <a:lnTo>
                  <a:pt x="869759" y="17372"/>
                </a:lnTo>
                <a:lnTo>
                  <a:pt x="850972" y="4661"/>
                </a:lnTo>
                <a:lnTo>
                  <a:pt x="827948" y="0"/>
                </a:lnTo>
                <a:lnTo>
                  <a:pt x="59178" y="0"/>
                </a:lnTo>
                <a:lnTo>
                  <a:pt x="17332" y="17372"/>
                </a:lnTo>
                <a:lnTo>
                  <a:pt x="0" y="59313"/>
                </a:lnTo>
                <a:lnTo>
                  <a:pt x="0" y="237116"/>
                </a:lnTo>
                <a:lnTo>
                  <a:pt x="4650" y="260163"/>
                </a:lnTo>
                <a:lnTo>
                  <a:pt x="17332" y="278996"/>
                </a:lnTo>
                <a:lnTo>
                  <a:pt x="36143" y="291700"/>
                </a:lnTo>
                <a:lnTo>
                  <a:pt x="59178" y="296360"/>
                </a:lnTo>
                <a:close/>
              </a:path>
            </a:pathLst>
          </a:custGeom>
          <a:ln w="50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2904690" y="2016191"/>
            <a:ext cx="800735" cy="17653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950" spc="20" b="1">
                <a:latin typeface="Arial"/>
                <a:cs typeface="Arial"/>
              </a:rPr>
              <a:t>Επεξεργασία</a:t>
            </a:r>
            <a:endParaRPr sz="95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896380" y="2146334"/>
            <a:ext cx="887094" cy="296545"/>
          </a:xfrm>
          <a:custGeom>
            <a:avLst/>
            <a:gdLst/>
            <a:ahLst/>
            <a:cxnLst/>
            <a:rect l="l" t="t" r="r" b="b"/>
            <a:pathLst>
              <a:path w="887095" h="296544">
                <a:moveTo>
                  <a:pt x="827948" y="0"/>
                </a:moveTo>
                <a:lnTo>
                  <a:pt x="59178" y="0"/>
                </a:lnTo>
                <a:lnTo>
                  <a:pt x="17332" y="17372"/>
                </a:lnTo>
                <a:lnTo>
                  <a:pt x="0" y="59313"/>
                </a:lnTo>
                <a:lnTo>
                  <a:pt x="0" y="237116"/>
                </a:lnTo>
                <a:lnTo>
                  <a:pt x="17332" y="279023"/>
                </a:lnTo>
                <a:lnTo>
                  <a:pt x="59178" y="296360"/>
                </a:lnTo>
                <a:lnTo>
                  <a:pt x="827948" y="296360"/>
                </a:lnTo>
                <a:lnTo>
                  <a:pt x="850943" y="291710"/>
                </a:lnTo>
                <a:lnTo>
                  <a:pt x="869733" y="279023"/>
                </a:lnTo>
                <a:lnTo>
                  <a:pt x="882407" y="260193"/>
                </a:lnTo>
                <a:lnTo>
                  <a:pt x="887057" y="237116"/>
                </a:lnTo>
                <a:lnTo>
                  <a:pt x="887057" y="59313"/>
                </a:lnTo>
                <a:lnTo>
                  <a:pt x="882407" y="36226"/>
                </a:lnTo>
                <a:lnTo>
                  <a:pt x="869733" y="17372"/>
                </a:lnTo>
                <a:lnTo>
                  <a:pt x="850943" y="4661"/>
                </a:lnTo>
                <a:lnTo>
                  <a:pt x="827948" y="0"/>
                </a:lnTo>
                <a:close/>
              </a:path>
            </a:pathLst>
          </a:custGeom>
          <a:solidFill>
            <a:srgbClr val="D1EB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3896380" y="2146334"/>
            <a:ext cx="887094" cy="296545"/>
          </a:xfrm>
          <a:custGeom>
            <a:avLst/>
            <a:gdLst/>
            <a:ahLst/>
            <a:cxnLst/>
            <a:rect l="l" t="t" r="r" b="b"/>
            <a:pathLst>
              <a:path w="887095" h="296544">
                <a:moveTo>
                  <a:pt x="59178" y="296360"/>
                </a:moveTo>
                <a:lnTo>
                  <a:pt x="827948" y="296360"/>
                </a:lnTo>
                <a:lnTo>
                  <a:pt x="869733" y="279023"/>
                </a:lnTo>
                <a:lnTo>
                  <a:pt x="887057" y="237116"/>
                </a:lnTo>
                <a:lnTo>
                  <a:pt x="887057" y="59313"/>
                </a:lnTo>
                <a:lnTo>
                  <a:pt x="882407" y="36226"/>
                </a:lnTo>
                <a:lnTo>
                  <a:pt x="869733" y="17372"/>
                </a:lnTo>
                <a:lnTo>
                  <a:pt x="850943" y="4661"/>
                </a:lnTo>
                <a:lnTo>
                  <a:pt x="827948" y="0"/>
                </a:lnTo>
                <a:lnTo>
                  <a:pt x="59178" y="0"/>
                </a:lnTo>
                <a:lnTo>
                  <a:pt x="17332" y="17372"/>
                </a:lnTo>
                <a:lnTo>
                  <a:pt x="0" y="59313"/>
                </a:lnTo>
                <a:lnTo>
                  <a:pt x="0" y="237116"/>
                </a:lnTo>
                <a:lnTo>
                  <a:pt x="4650" y="260193"/>
                </a:lnTo>
                <a:lnTo>
                  <a:pt x="17332" y="279023"/>
                </a:lnTo>
                <a:lnTo>
                  <a:pt x="36143" y="291710"/>
                </a:lnTo>
                <a:lnTo>
                  <a:pt x="59178" y="296360"/>
                </a:lnTo>
                <a:close/>
              </a:path>
            </a:pathLst>
          </a:custGeom>
          <a:ln w="50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4035626" y="2193993"/>
            <a:ext cx="608965" cy="17653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950" spc="20" b="1">
                <a:latin typeface="Arial"/>
                <a:cs typeface="Arial"/>
              </a:rPr>
              <a:t>Ασφάλεια</a:t>
            </a:r>
            <a:endParaRPr sz="95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403617" y="2561252"/>
            <a:ext cx="887094" cy="296545"/>
          </a:xfrm>
          <a:custGeom>
            <a:avLst/>
            <a:gdLst/>
            <a:ahLst/>
            <a:cxnLst/>
            <a:rect l="l" t="t" r="r" b="b"/>
            <a:pathLst>
              <a:path w="887095" h="296544">
                <a:moveTo>
                  <a:pt x="827878" y="0"/>
                </a:moveTo>
                <a:lnTo>
                  <a:pt x="59109" y="0"/>
                </a:lnTo>
                <a:lnTo>
                  <a:pt x="17298" y="17363"/>
                </a:lnTo>
                <a:lnTo>
                  <a:pt x="0" y="59244"/>
                </a:lnTo>
                <a:lnTo>
                  <a:pt x="0" y="237116"/>
                </a:lnTo>
                <a:lnTo>
                  <a:pt x="17298" y="278996"/>
                </a:lnTo>
                <a:lnTo>
                  <a:pt x="59109" y="296360"/>
                </a:lnTo>
                <a:lnTo>
                  <a:pt x="827878" y="296360"/>
                </a:lnTo>
                <a:lnTo>
                  <a:pt x="850913" y="291700"/>
                </a:lnTo>
                <a:lnTo>
                  <a:pt x="869724" y="278996"/>
                </a:lnTo>
                <a:lnTo>
                  <a:pt x="882406" y="260163"/>
                </a:lnTo>
                <a:lnTo>
                  <a:pt x="887057" y="237116"/>
                </a:lnTo>
                <a:lnTo>
                  <a:pt x="887057" y="59244"/>
                </a:lnTo>
                <a:lnTo>
                  <a:pt x="882406" y="36196"/>
                </a:lnTo>
                <a:lnTo>
                  <a:pt x="869724" y="17363"/>
                </a:lnTo>
                <a:lnTo>
                  <a:pt x="850913" y="4660"/>
                </a:lnTo>
                <a:lnTo>
                  <a:pt x="827878" y="0"/>
                </a:lnTo>
                <a:close/>
              </a:path>
            </a:pathLst>
          </a:custGeom>
          <a:solidFill>
            <a:srgbClr val="D1EB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3403617" y="2561252"/>
            <a:ext cx="887094" cy="296545"/>
          </a:xfrm>
          <a:custGeom>
            <a:avLst/>
            <a:gdLst/>
            <a:ahLst/>
            <a:cxnLst/>
            <a:rect l="l" t="t" r="r" b="b"/>
            <a:pathLst>
              <a:path w="887095" h="296544">
                <a:moveTo>
                  <a:pt x="59109" y="296360"/>
                </a:moveTo>
                <a:lnTo>
                  <a:pt x="827878" y="296360"/>
                </a:lnTo>
                <a:lnTo>
                  <a:pt x="869724" y="278996"/>
                </a:lnTo>
                <a:lnTo>
                  <a:pt x="887057" y="237116"/>
                </a:lnTo>
                <a:lnTo>
                  <a:pt x="887057" y="59244"/>
                </a:lnTo>
                <a:lnTo>
                  <a:pt x="882406" y="36196"/>
                </a:lnTo>
                <a:lnTo>
                  <a:pt x="869724" y="17363"/>
                </a:lnTo>
                <a:lnTo>
                  <a:pt x="850913" y="4660"/>
                </a:lnTo>
                <a:lnTo>
                  <a:pt x="827878" y="0"/>
                </a:lnTo>
                <a:lnTo>
                  <a:pt x="59109" y="0"/>
                </a:lnTo>
                <a:lnTo>
                  <a:pt x="17298" y="17363"/>
                </a:lnTo>
                <a:lnTo>
                  <a:pt x="0" y="59244"/>
                </a:lnTo>
                <a:lnTo>
                  <a:pt x="0" y="237116"/>
                </a:lnTo>
                <a:lnTo>
                  <a:pt x="4639" y="260163"/>
                </a:lnTo>
                <a:lnTo>
                  <a:pt x="17298" y="278996"/>
                </a:lnTo>
                <a:lnTo>
                  <a:pt x="36084" y="291700"/>
                </a:lnTo>
                <a:lnTo>
                  <a:pt x="59109" y="296360"/>
                </a:lnTo>
                <a:close/>
              </a:path>
            </a:pathLst>
          </a:custGeom>
          <a:ln w="50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 txBox="1"/>
          <p:nvPr/>
        </p:nvSpPr>
        <p:spPr>
          <a:xfrm>
            <a:off x="3437439" y="2608912"/>
            <a:ext cx="819785" cy="17653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950" spc="20" b="1">
                <a:latin typeface="Arial"/>
                <a:cs typeface="Arial"/>
              </a:rPr>
              <a:t>Καταχώρηση</a:t>
            </a:r>
            <a:endParaRPr sz="95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2467255" y="2561252"/>
            <a:ext cx="887094" cy="296545"/>
          </a:xfrm>
          <a:custGeom>
            <a:avLst/>
            <a:gdLst/>
            <a:ahLst/>
            <a:cxnLst/>
            <a:rect l="l" t="t" r="r" b="b"/>
            <a:pathLst>
              <a:path w="887095" h="296544">
                <a:moveTo>
                  <a:pt x="827948" y="0"/>
                </a:moveTo>
                <a:lnTo>
                  <a:pt x="59178" y="0"/>
                </a:lnTo>
                <a:lnTo>
                  <a:pt x="17332" y="17363"/>
                </a:lnTo>
                <a:lnTo>
                  <a:pt x="0" y="59244"/>
                </a:lnTo>
                <a:lnTo>
                  <a:pt x="0" y="237116"/>
                </a:lnTo>
                <a:lnTo>
                  <a:pt x="17332" y="278996"/>
                </a:lnTo>
                <a:lnTo>
                  <a:pt x="59178" y="296360"/>
                </a:lnTo>
                <a:lnTo>
                  <a:pt x="827948" y="296360"/>
                </a:lnTo>
                <a:lnTo>
                  <a:pt x="850943" y="291700"/>
                </a:lnTo>
                <a:lnTo>
                  <a:pt x="869733" y="278996"/>
                </a:lnTo>
                <a:lnTo>
                  <a:pt x="882407" y="260163"/>
                </a:lnTo>
                <a:lnTo>
                  <a:pt x="887057" y="237116"/>
                </a:lnTo>
                <a:lnTo>
                  <a:pt x="887057" y="59244"/>
                </a:lnTo>
                <a:lnTo>
                  <a:pt x="882407" y="36196"/>
                </a:lnTo>
                <a:lnTo>
                  <a:pt x="869733" y="17363"/>
                </a:lnTo>
                <a:lnTo>
                  <a:pt x="850943" y="4660"/>
                </a:lnTo>
                <a:lnTo>
                  <a:pt x="827948" y="0"/>
                </a:lnTo>
                <a:close/>
              </a:path>
            </a:pathLst>
          </a:custGeom>
          <a:solidFill>
            <a:srgbClr val="D1EB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2467255" y="2561252"/>
            <a:ext cx="887094" cy="296545"/>
          </a:xfrm>
          <a:custGeom>
            <a:avLst/>
            <a:gdLst/>
            <a:ahLst/>
            <a:cxnLst/>
            <a:rect l="l" t="t" r="r" b="b"/>
            <a:pathLst>
              <a:path w="887095" h="296544">
                <a:moveTo>
                  <a:pt x="59178" y="296360"/>
                </a:moveTo>
                <a:lnTo>
                  <a:pt x="827948" y="296360"/>
                </a:lnTo>
                <a:lnTo>
                  <a:pt x="869733" y="278996"/>
                </a:lnTo>
                <a:lnTo>
                  <a:pt x="887057" y="237116"/>
                </a:lnTo>
                <a:lnTo>
                  <a:pt x="887057" y="59244"/>
                </a:lnTo>
                <a:lnTo>
                  <a:pt x="882407" y="36196"/>
                </a:lnTo>
                <a:lnTo>
                  <a:pt x="869733" y="17363"/>
                </a:lnTo>
                <a:lnTo>
                  <a:pt x="850943" y="4660"/>
                </a:lnTo>
                <a:lnTo>
                  <a:pt x="827948" y="0"/>
                </a:lnTo>
                <a:lnTo>
                  <a:pt x="59178" y="0"/>
                </a:lnTo>
                <a:lnTo>
                  <a:pt x="17332" y="17363"/>
                </a:lnTo>
                <a:lnTo>
                  <a:pt x="0" y="59244"/>
                </a:lnTo>
                <a:lnTo>
                  <a:pt x="0" y="237116"/>
                </a:lnTo>
                <a:lnTo>
                  <a:pt x="4650" y="260163"/>
                </a:lnTo>
                <a:lnTo>
                  <a:pt x="17332" y="278996"/>
                </a:lnTo>
                <a:lnTo>
                  <a:pt x="36143" y="291700"/>
                </a:lnTo>
                <a:lnTo>
                  <a:pt x="59178" y="296360"/>
                </a:lnTo>
                <a:close/>
              </a:path>
            </a:pathLst>
          </a:custGeom>
          <a:ln w="50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 txBox="1"/>
          <p:nvPr/>
        </p:nvSpPr>
        <p:spPr>
          <a:xfrm>
            <a:off x="2544123" y="2608912"/>
            <a:ext cx="733425" cy="17653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950" spc="20" b="1">
                <a:latin typeface="Arial"/>
                <a:cs typeface="Arial"/>
              </a:rPr>
              <a:t>Ενημέρωση</a:t>
            </a:r>
            <a:endParaRPr sz="95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4142831" y="2956377"/>
            <a:ext cx="887094" cy="296545"/>
          </a:xfrm>
          <a:custGeom>
            <a:avLst/>
            <a:gdLst/>
            <a:ahLst/>
            <a:cxnLst/>
            <a:rect l="l" t="t" r="r" b="b"/>
            <a:pathLst>
              <a:path w="887095" h="296545">
                <a:moveTo>
                  <a:pt x="827878" y="0"/>
                </a:moveTo>
                <a:lnTo>
                  <a:pt x="59109" y="0"/>
                </a:lnTo>
                <a:lnTo>
                  <a:pt x="17298" y="17372"/>
                </a:lnTo>
                <a:lnTo>
                  <a:pt x="0" y="59313"/>
                </a:lnTo>
                <a:lnTo>
                  <a:pt x="0" y="237116"/>
                </a:lnTo>
                <a:lnTo>
                  <a:pt x="17298" y="279023"/>
                </a:lnTo>
                <a:lnTo>
                  <a:pt x="59109" y="296360"/>
                </a:lnTo>
                <a:lnTo>
                  <a:pt x="827878" y="296360"/>
                </a:lnTo>
                <a:lnTo>
                  <a:pt x="850913" y="291710"/>
                </a:lnTo>
                <a:lnTo>
                  <a:pt x="869724" y="279023"/>
                </a:lnTo>
                <a:lnTo>
                  <a:pt x="882406" y="260193"/>
                </a:lnTo>
                <a:lnTo>
                  <a:pt x="887057" y="237116"/>
                </a:lnTo>
                <a:lnTo>
                  <a:pt x="887057" y="59313"/>
                </a:lnTo>
                <a:lnTo>
                  <a:pt x="882406" y="36226"/>
                </a:lnTo>
                <a:lnTo>
                  <a:pt x="869724" y="17372"/>
                </a:lnTo>
                <a:lnTo>
                  <a:pt x="850913" y="4661"/>
                </a:lnTo>
                <a:lnTo>
                  <a:pt x="827878" y="0"/>
                </a:lnTo>
                <a:close/>
              </a:path>
            </a:pathLst>
          </a:custGeom>
          <a:solidFill>
            <a:srgbClr val="D1EB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4142831" y="2956377"/>
            <a:ext cx="887094" cy="296545"/>
          </a:xfrm>
          <a:custGeom>
            <a:avLst/>
            <a:gdLst/>
            <a:ahLst/>
            <a:cxnLst/>
            <a:rect l="l" t="t" r="r" b="b"/>
            <a:pathLst>
              <a:path w="887095" h="296545">
                <a:moveTo>
                  <a:pt x="59109" y="296360"/>
                </a:moveTo>
                <a:lnTo>
                  <a:pt x="827878" y="296360"/>
                </a:lnTo>
                <a:lnTo>
                  <a:pt x="869724" y="279023"/>
                </a:lnTo>
                <a:lnTo>
                  <a:pt x="887057" y="237116"/>
                </a:lnTo>
                <a:lnTo>
                  <a:pt x="887057" y="59313"/>
                </a:lnTo>
                <a:lnTo>
                  <a:pt x="882406" y="36226"/>
                </a:lnTo>
                <a:lnTo>
                  <a:pt x="869724" y="17372"/>
                </a:lnTo>
                <a:lnTo>
                  <a:pt x="850913" y="4661"/>
                </a:lnTo>
                <a:lnTo>
                  <a:pt x="827878" y="0"/>
                </a:lnTo>
                <a:lnTo>
                  <a:pt x="59109" y="0"/>
                </a:lnTo>
                <a:lnTo>
                  <a:pt x="17298" y="17372"/>
                </a:lnTo>
                <a:lnTo>
                  <a:pt x="0" y="59313"/>
                </a:lnTo>
                <a:lnTo>
                  <a:pt x="0" y="237116"/>
                </a:lnTo>
                <a:lnTo>
                  <a:pt x="4639" y="260193"/>
                </a:lnTo>
                <a:lnTo>
                  <a:pt x="17298" y="279023"/>
                </a:lnTo>
                <a:lnTo>
                  <a:pt x="36084" y="291710"/>
                </a:lnTo>
                <a:lnTo>
                  <a:pt x="59109" y="296360"/>
                </a:lnTo>
                <a:close/>
              </a:path>
            </a:pathLst>
          </a:custGeom>
          <a:ln w="50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 txBox="1"/>
          <p:nvPr/>
        </p:nvSpPr>
        <p:spPr>
          <a:xfrm>
            <a:off x="4272619" y="3004036"/>
            <a:ext cx="627380" cy="17653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950" spc="20" b="1">
                <a:latin typeface="Arial"/>
                <a:cs typeface="Arial"/>
              </a:rPr>
              <a:t>Αναφορές</a:t>
            </a:r>
            <a:endParaRPr sz="950">
              <a:latin typeface="Arial"/>
              <a:cs typeface="Aria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3058627" y="2956377"/>
            <a:ext cx="887094" cy="296545"/>
          </a:xfrm>
          <a:custGeom>
            <a:avLst/>
            <a:gdLst/>
            <a:ahLst/>
            <a:cxnLst/>
            <a:rect l="l" t="t" r="r" b="b"/>
            <a:pathLst>
              <a:path w="887095" h="296545">
                <a:moveTo>
                  <a:pt x="827948" y="0"/>
                </a:moveTo>
                <a:lnTo>
                  <a:pt x="59109" y="0"/>
                </a:lnTo>
                <a:lnTo>
                  <a:pt x="17324" y="17372"/>
                </a:lnTo>
                <a:lnTo>
                  <a:pt x="0" y="59313"/>
                </a:lnTo>
                <a:lnTo>
                  <a:pt x="0" y="237116"/>
                </a:lnTo>
                <a:lnTo>
                  <a:pt x="17324" y="279023"/>
                </a:lnTo>
                <a:lnTo>
                  <a:pt x="59109" y="296360"/>
                </a:lnTo>
                <a:lnTo>
                  <a:pt x="827948" y="296360"/>
                </a:lnTo>
                <a:lnTo>
                  <a:pt x="850943" y="291710"/>
                </a:lnTo>
                <a:lnTo>
                  <a:pt x="869733" y="279023"/>
                </a:lnTo>
                <a:lnTo>
                  <a:pt x="882407" y="260193"/>
                </a:lnTo>
                <a:lnTo>
                  <a:pt x="887057" y="237116"/>
                </a:lnTo>
                <a:lnTo>
                  <a:pt x="887057" y="59313"/>
                </a:lnTo>
                <a:lnTo>
                  <a:pt x="882407" y="36226"/>
                </a:lnTo>
                <a:lnTo>
                  <a:pt x="869733" y="17372"/>
                </a:lnTo>
                <a:lnTo>
                  <a:pt x="850943" y="4661"/>
                </a:lnTo>
                <a:lnTo>
                  <a:pt x="827948" y="0"/>
                </a:lnTo>
                <a:close/>
              </a:path>
            </a:pathLst>
          </a:custGeom>
          <a:solidFill>
            <a:srgbClr val="D1EB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3058627" y="2956377"/>
            <a:ext cx="887094" cy="296545"/>
          </a:xfrm>
          <a:custGeom>
            <a:avLst/>
            <a:gdLst/>
            <a:ahLst/>
            <a:cxnLst/>
            <a:rect l="l" t="t" r="r" b="b"/>
            <a:pathLst>
              <a:path w="887095" h="296545">
                <a:moveTo>
                  <a:pt x="59109" y="296360"/>
                </a:moveTo>
                <a:lnTo>
                  <a:pt x="827948" y="296360"/>
                </a:lnTo>
                <a:lnTo>
                  <a:pt x="869733" y="279023"/>
                </a:lnTo>
                <a:lnTo>
                  <a:pt x="887057" y="237116"/>
                </a:lnTo>
                <a:lnTo>
                  <a:pt x="887057" y="59313"/>
                </a:lnTo>
                <a:lnTo>
                  <a:pt x="882407" y="36226"/>
                </a:lnTo>
                <a:lnTo>
                  <a:pt x="869733" y="17372"/>
                </a:lnTo>
                <a:lnTo>
                  <a:pt x="850943" y="4661"/>
                </a:lnTo>
                <a:lnTo>
                  <a:pt x="827948" y="0"/>
                </a:lnTo>
                <a:lnTo>
                  <a:pt x="59109" y="0"/>
                </a:lnTo>
                <a:lnTo>
                  <a:pt x="17324" y="17372"/>
                </a:lnTo>
                <a:lnTo>
                  <a:pt x="0" y="59313"/>
                </a:lnTo>
                <a:lnTo>
                  <a:pt x="0" y="237116"/>
                </a:lnTo>
                <a:lnTo>
                  <a:pt x="4649" y="260193"/>
                </a:lnTo>
                <a:lnTo>
                  <a:pt x="17324" y="279023"/>
                </a:lnTo>
                <a:lnTo>
                  <a:pt x="36114" y="291710"/>
                </a:lnTo>
                <a:lnTo>
                  <a:pt x="59109" y="296360"/>
                </a:lnTo>
                <a:close/>
              </a:path>
            </a:pathLst>
          </a:custGeom>
          <a:ln w="50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 txBox="1"/>
          <p:nvPr/>
        </p:nvSpPr>
        <p:spPr>
          <a:xfrm>
            <a:off x="3113520" y="3004036"/>
            <a:ext cx="777240" cy="17653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950" spc="15" b="1">
                <a:latin typeface="Arial"/>
                <a:cs typeface="Arial"/>
              </a:rPr>
              <a:t>Επικοινωνία</a:t>
            </a:r>
            <a:endParaRPr sz="950">
              <a:latin typeface="Arial"/>
              <a:cs typeface="Aria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1994172" y="2956377"/>
            <a:ext cx="887094" cy="296545"/>
          </a:xfrm>
          <a:custGeom>
            <a:avLst/>
            <a:gdLst/>
            <a:ahLst/>
            <a:cxnLst/>
            <a:rect l="l" t="t" r="r" b="b"/>
            <a:pathLst>
              <a:path w="887094" h="296545">
                <a:moveTo>
                  <a:pt x="827948" y="0"/>
                </a:moveTo>
                <a:lnTo>
                  <a:pt x="59137" y="0"/>
                </a:lnTo>
                <a:lnTo>
                  <a:pt x="17319" y="17372"/>
                </a:lnTo>
                <a:lnTo>
                  <a:pt x="0" y="59313"/>
                </a:lnTo>
                <a:lnTo>
                  <a:pt x="0" y="237116"/>
                </a:lnTo>
                <a:lnTo>
                  <a:pt x="17319" y="279023"/>
                </a:lnTo>
                <a:lnTo>
                  <a:pt x="59137" y="296360"/>
                </a:lnTo>
                <a:lnTo>
                  <a:pt x="827948" y="296360"/>
                </a:lnTo>
                <a:lnTo>
                  <a:pt x="850943" y="291710"/>
                </a:lnTo>
                <a:lnTo>
                  <a:pt x="869733" y="279023"/>
                </a:lnTo>
                <a:lnTo>
                  <a:pt x="882407" y="260193"/>
                </a:lnTo>
                <a:lnTo>
                  <a:pt x="887057" y="237116"/>
                </a:lnTo>
                <a:lnTo>
                  <a:pt x="887057" y="59313"/>
                </a:lnTo>
                <a:lnTo>
                  <a:pt x="882407" y="36226"/>
                </a:lnTo>
                <a:lnTo>
                  <a:pt x="869733" y="17372"/>
                </a:lnTo>
                <a:lnTo>
                  <a:pt x="850943" y="4661"/>
                </a:lnTo>
                <a:lnTo>
                  <a:pt x="827948" y="0"/>
                </a:lnTo>
                <a:close/>
              </a:path>
            </a:pathLst>
          </a:custGeom>
          <a:solidFill>
            <a:srgbClr val="D1EB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1994172" y="2956377"/>
            <a:ext cx="887094" cy="296545"/>
          </a:xfrm>
          <a:custGeom>
            <a:avLst/>
            <a:gdLst/>
            <a:ahLst/>
            <a:cxnLst/>
            <a:rect l="l" t="t" r="r" b="b"/>
            <a:pathLst>
              <a:path w="887094" h="296545">
                <a:moveTo>
                  <a:pt x="59137" y="296360"/>
                </a:moveTo>
                <a:lnTo>
                  <a:pt x="827948" y="296360"/>
                </a:lnTo>
                <a:lnTo>
                  <a:pt x="869733" y="279023"/>
                </a:lnTo>
                <a:lnTo>
                  <a:pt x="887057" y="237116"/>
                </a:lnTo>
                <a:lnTo>
                  <a:pt x="887057" y="59313"/>
                </a:lnTo>
                <a:lnTo>
                  <a:pt x="882407" y="36226"/>
                </a:lnTo>
                <a:lnTo>
                  <a:pt x="869733" y="17372"/>
                </a:lnTo>
                <a:lnTo>
                  <a:pt x="850943" y="4661"/>
                </a:lnTo>
                <a:lnTo>
                  <a:pt x="827948" y="0"/>
                </a:lnTo>
                <a:lnTo>
                  <a:pt x="59137" y="0"/>
                </a:lnTo>
                <a:lnTo>
                  <a:pt x="17319" y="17372"/>
                </a:lnTo>
                <a:lnTo>
                  <a:pt x="0" y="59313"/>
                </a:lnTo>
                <a:lnTo>
                  <a:pt x="0" y="237116"/>
                </a:lnTo>
                <a:lnTo>
                  <a:pt x="4646" y="260193"/>
                </a:lnTo>
                <a:lnTo>
                  <a:pt x="17319" y="279023"/>
                </a:lnTo>
                <a:lnTo>
                  <a:pt x="36117" y="291710"/>
                </a:lnTo>
                <a:lnTo>
                  <a:pt x="59137" y="296360"/>
                </a:lnTo>
                <a:close/>
              </a:path>
            </a:pathLst>
          </a:custGeom>
          <a:ln w="50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 txBox="1"/>
          <p:nvPr/>
        </p:nvSpPr>
        <p:spPr>
          <a:xfrm>
            <a:off x="2104669" y="3004036"/>
            <a:ext cx="666115" cy="17653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950" spc="20" b="1">
                <a:latin typeface="Arial"/>
                <a:cs typeface="Arial"/>
              </a:rPr>
              <a:t>Αντίγραφο</a:t>
            </a:r>
            <a:endParaRPr sz="950">
              <a:latin typeface="Arial"/>
              <a:cs typeface="Arial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2956333" y="2264892"/>
            <a:ext cx="349250" cy="262255"/>
          </a:xfrm>
          <a:custGeom>
            <a:avLst/>
            <a:gdLst/>
            <a:ahLst/>
            <a:cxnLst/>
            <a:rect l="l" t="t" r="r" b="b"/>
            <a:pathLst>
              <a:path w="349250" h="262255">
                <a:moveTo>
                  <a:pt x="348675" y="0"/>
                </a:moveTo>
                <a:lnTo>
                  <a:pt x="256186" y="69559"/>
                </a:lnTo>
                <a:lnTo>
                  <a:pt x="167175" y="136470"/>
                </a:lnTo>
                <a:lnTo>
                  <a:pt x="81779" y="200663"/>
                </a:lnTo>
                <a:lnTo>
                  <a:pt x="0" y="262138"/>
                </a:lnTo>
              </a:path>
            </a:pathLst>
          </a:custGeom>
          <a:ln w="1504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2910784" y="2496014"/>
            <a:ext cx="71755" cy="65405"/>
          </a:xfrm>
          <a:custGeom>
            <a:avLst/>
            <a:gdLst/>
            <a:ahLst/>
            <a:cxnLst/>
            <a:rect l="l" t="t" r="r" b="b"/>
            <a:pathLst>
              <a:path w="71755" h="65405">
                <a:moveTo>
                  <a:pt x="32544" y="0"/>
                </a:moveTo>
                <a:lnTo>
                  <a:pt x="0" y="65238"/>
                </a:lnTo>
                <a:lnTo>
                  <a:pt x="71626" y="52204"/>
                </a:lnTo>
                <a:lnTo>
                  <a:pt x="3254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3305008" y="2264892"/>
            <a:ext cx="492759" cy="269240"/>
          </a:xfrm>
          <a:custGeom>
            <a:avLst/>
            <a:gdLst/>
            <a:ahLst/>
            <a:cxnLst/>
            <a:rect l="l" t="t" r="r" b="b"/>
            <a:pathLst>
              <a:path w="492760" h="269239">
                <a:moveTo>
                  <a:pt x="0" y="0"/>
                </a:moveTo>
                <a:lnTo>
                  <a:pt x="105145" y="57432"/>
                </a:lnTo>
                <a:lnTo>
                  <a:pt x="206882" y="113121"/>
                </a:lnTo>
                <a:lnTo>
                  <a:pt x="305282" y="166929"/>
                </a:lnTo>
                <a:lnTo>
                  <a:pt x="400344" y="218855"/>
                </a:lnTo>
                <a:lnTo>
                  <a:pt x="492137" y="269038"/>
                </a:lnTo>
              </a:path>
            </a:pathLst>
          </a:custGeom>
          <a:ln w="1504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3774406" y="2501381"/>
            <a:ext cx="73025" cy="60325"/>
          </a:xfrm>
          <a:custGeom>
            <a:avLst/>
            <a:gdLst/>
            <a:ahLst/>
            <a:cxnLst/>
            <a:rect l="l" t="t" r="r" b="b"/>
            <a:pathLst>
              <a:path w="73025" h="60325">
                <a:moveTo>
                  <a:pt x="31154" y="0"/>
                </a:moveTo>
                <a:lnTo>
                  <a:pt x="0" y="57292"/>
                </a:lnTo>
                <a:lnTo>
                  <a:pt x="72739" y="59871"/>
                </a:lnTo>
                <a:lnTo>
                  <a:pt x="3115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3278444" y="3312051"/>
            <a:ext cx="250825" cy="396875"/>
          </a:xfrm>
          <a:custGeom>
            <a:avLst/>
            <a:gdLst/>
            <a:ahLst/>
            <a:cxnLst/>
            <a:rect l="l" t="t" r="r" b="b"/>
            <a:pathLst>
              <a:path w="250825" h="396875">
                <a:moveTo>
                  <a:pt x="250345" y="270920"/>
                </a:moveTo>
                <a:lnTo>
                  <a:pt x="0" y="270920"/>
                </a:lnTo>
                <a:lnTo>
                  <a:pt x="125172" y="396378"/>
                </a:lnTo>
                <a:lnTo>
                  <a:pt x="250345" y="270920"/>
                </a:lnTo>
                <a:close/>
              </a:path>
              <a:path w="250825" h="396875">
                <a:moveTo>
                  <a:pt x="167731" y="125458"/>
                </a:moveTo>
                <a:lnTo>
                  <a:pt x="82614" y="125458"/>
                </a:lnTo>
                <a:lnTo>
                  <a:pt x="82614" y="270920"/>
                </a:lnTo>
                <a:lnTo>
                  <a:pt x="167731" y="270920"/>
                </a:lnTo>
                <a:lnTo>
                  <a:pt x="167731" y="125458"/>
                </a:lnTo>
                <a:close/>
              </a:path>
              <a:path w="250825" h="396875">
                <a:moveTo>
                  <a:pt x="125172" y="0"/>
                </a:moveTo>
                <a:lnTo>
                  <a:pt x="0" y="125458"/>
                </a:lnTo>
                <a:lnTo>
                  <a:pt x="250345" y="125458"/>
                </a:lnTo>
                <a:lnTo>
                  <a:pt x="125172" y="0"/>
                </a:lnTo>
                <a:close/>
              </a:path>
            </a:pathLst>
          </a:custGeom>
          <a:solidFill>
            <a:srgbClr val="DDE1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3278444" y="3312051"/>
            <a:ext cx="250825" cy="396875"/>
          </a:xfrm>
          <a:custGeom>
            <a:avLst/>
            <a:gdLst/>
            <a:ahLst/>
            <a:cxnLst/>
            <a:rect l="l" t="t" r="r" b="b"/>
            <a:pathLst>
              <a:path w="250825" h="396875">
                <a:moveTo>
                  <a:pt x="125172" y="396378"/>
                </a:moveTo>
                <a:lnTo>
                  <a:pt x="0" y="270920"/>
                </a:lnTo>
                <a:lnTo>
                  <a:pt x="82614" y="270920"/>
                </a:lnTo>
                <a:lnTo>
                  <a:pt x="82614" y="125458"/>
                </a:lnTo>
                <a:lnTo>
                  <a:pt x="0" y="125458"/>
                </a:lnTo>
                <a:lnTo>
                  <a:pt x="125172" y="0"/>
                </a:lnTo>
                <a:lnTo>
                  <a:pt x="250345" y="125458"/>
                </a:lnTo>
                <a:lnTo>
                  <a:pt x="167731" y="125458"/>
                </a:lnTo>
                <a:lnTo>
                  <a:pt x="167731" y="270920"/>
                </a:lnTo>
                <a:lnTo>
                  <a:pt x="250345" y="270920"/>
                </a:lnTo>
                <a:lnTo>
                  <a:pt x="125172" y="396378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3278444" y="1532633"/>
            <a:ext cx="250825" cy="396875"/>
          </a:xfrm>
          <a:custGeom>
            <a:avLst/>
            <a:gdLst/>
            <a:ahLst/>
            <a:cxnLst/>
            <a:rect l="l" t="t" r="r" b="b"/>
            <a:pathLst>
              <a:path w="250825" h="396875">
                <a:moveTo>
                  <a:pt x="250345" y="270920"/>
                </a:moveTo>
                <a:lnTo>
                  <a:pt x="0" y="270920"/>
                </a:lnTo>
                <a:lnTo>
                  <a:pt x="125172" y="396378"/>
                </a:lnTo>
                <a:lnTo>
                  <a:pt x="250345" y="270920"/>
                </a:lnTo>
                <a:close/>
              </a:path>
              <a:path w="250825" h="396875">
                <a:moveTo>
                  <a:pt x="167731" y="125458"/>
                </a:moveTo>
                <a:lnTo>
                  <a:pt x="82614" y="125458"/>
                </a:lnTo>
                <a:lnTo>
                  <a:pt x="82614" y="270920"/>
                </a:lnTo>
                <a:lnTo>
                  <a:pt x="167731" y="270920"/>
                </a:lnTo>
                <a:lnTo>
                  <a:pt x="167731" y="125458"/>
                </a:lnTo>
                <a:close/>
              </a:path>
              <a:path w="250825" h="396875">
                <a:moveTo>
                  <a:pt x="125172" y="0"/>
                </a:moveTo>
                <a:lnTo>
                  <a:pt x="0" y="125458"/>
                </a:lnTo>
                <a:lnTo>
                  <a:pt x="250345" y="125458"/>
                </a:lnTo>
                <a:lnTo>
                  <a:pt x="125172" y="0"/>
                </a:lnTo>
                <a:close/>
              </a:path>
            </a:pathLst>
          </a:custGeom>
          <a:solidFill>
            <a:srgbClr val="DDE1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3278444" y="1532633"/>
            <a:ext cx="250825" cy="396875"/>
          </a:xfrm>
          <a:custGeom>
            <a:avLst/>
            <a:gdLst/>
            <a:ahLst/>
            <a:cxnLst/>
            <a:rect l="l" t="t" r="r" b="b"/>
            <a:pathLst>
              <a:path w="250825" h="396875">
                <a:moveTo>
                  <a:pt x="125172" y="396378"/>
                </a:moveTo>
                <a:lnTo>
                  <a:pt x="0" y="270920"/>
                </a:lnTo>
                <a:lnTo>
                  <a:pt x="82614" y="270920"/>
                </a:lnTo>
                <a:lnTo>
                  <a:pt x="82614" y="125458"/>
                </a:lnTo>
                <a:lnTo>
                  <a:pt x="0" y="125458"/>
                </a:lnTo>
                <a:lnTo>
                  <a:pt x="125172" y="0"/>
                </a:lnTo>
                <a:lnTo>
                  <a:pt x="250345" y="125458"/>
                </a:lnTo>
                <a:lnTo>
                  <a:pt x="167731" y="125458"/>
                </a:lnTo>
                <a:lnTo>
                  <a:pt x="167731" y="270920"/>
                </a:lnTo>
                <a:lnTo>
                  <a:pt x="250345" y="270920"/>
                </a:lnTo>
                <a:lnTo>
                  <a:pt x="125172" y="396378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3014051" y="1137508"/>
            <a:ext cx="779145" cy="395605"/>
          </a:xfrm>
          <a:custGeom>
            <a:avLst/>
            <a:gdLst/>
            <a:ahLst/>
            <a:cxnLst/>
            <a:rect l="l" t="t" r="r" b="b"/>
            <a:pathLst>
              <a:path w="779145" h="395605">
                <a:moveTo>
                  <a:pt x="584348" y="0"/>
                </a:moveTo>
                <a:lnTo>
                  <a:pt x="194782" y="0"/>
                </a:lnTo>
                <a:lnTo>
                  <a:pt x="150119" y="5217"/>
                </a:lnTo>
                <a:lnTo>
                  <a:pt x="109120" y="20080"/>
                </a:lnTo>
                <a:lnTo>
                  <a:pt x="72954" y="43403"/>
                </a:lnTo>
                <a:lnTo>
                  <a:pt x="42790" y="74002"/>
                </a:lnTo>
                <a:lnTo>
                  <a:pt x="19797" y="110690"/>
                </a:lnTo>
                <a:lnTo>
                  <a:pt x="5144" y="152283"/>
                </a:lnTo>
                <a:lnTo>
                  <a:pt x="0" y="197596"/>
                </a:lnTo>
                <a:lnTo>
                  <a:pt x="5144" y="242884"/>
                </a:lnTo>
                <a:lnTo>
                  <a:pt x="19797" y="284459"/>
                </a:lnTo>
                <a:lnTo>
                  <a:pt x="42790" y="321135"/>
                </a:lnTo>
                <a:lnTo>
                  <a:pt x="72954" y="351725"/>
                </a:lnTo>
                <a:lnTo>
                  <a:pt x="109120" y="375045"/>
                </a:lnTo>
                <a:lnTo>
                  <a:pt x="150119" y="389906"/>
                </a:lnTo>
                <a:lnTo>
                  <a:pt x="194782" y="395124"/>
                </a:lnTo>
                <a:lnTo>
                  <a:pt x="584348" y="395124"/>
                </a:lnTo>
                <a:lnTo>
                  <a:pt x="629011" y="389906"/>
                </a:lnTo>
                <a:lnTo>
                  <a:pt x="670010" y="375045"/>
                </a:lnTo>
                <a:lnTo>
                  <a:pt x="706176" y="351725"/>
                </a:lnTo>
                <a:lnTo>
                  <a:pt x="736340" y="321135"/>
                </a:lnTo>
                <a:lnTo>
                  <a:pt x="759333" y="284459"/>
                </a:lnTo>
                <a:lnTo>
                  <a:pt x="773986" y="242884"/>
                </a:lnTo>
                <a:lnTo>
                  <a:pt x="779130" y="197597"/>
                </a:lnTo>
                <a:lnTo>
                  <a:pt x="773986" y="152283"/>
                </a:lnTo>
                <a:lnTo>
                  <a:pt x="759333" y="110690"/>
                </a:lnTo>
                <a:lnTo>
                  <a:pt x="736340" y="74002"/>
                </a:lnTo>
                <a:lnTo>
                  <a:pt x="706176" y="43403"/>
                </a:lnTo>
                <a:lnTo>
                  <a:pt x="670010" y="20080"/>
                </a:lnTo>
                <a:lnTo>
                  <a:pt x="629011" y="5217"/>
                </a:lnTo>
                <a:lnTo>
                  <a:pt x="584348" y="0"/>
                </a:lnTo>
                <a:close/>
              </a:path>
            </a:pathLst>
          </a:custGeom>
          <a:solidFill>
            <a:srgbClr val="F9CCA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3014051" y="1137508"/>
            <a:ext cx="779145" cy="395605"/>
          </a:xfrm>
          <a:custGeom>
            <a:avLst/>
            <a:gdLst/>
            <a:ahLst/>
            <a:cxnLst/>
            <a:rect l="l" t="t" r="r" b="b"/>
            <a:pathLst>
              <a:path w="779145" h="395605">
                <a:moveTo>
                  <a:pt x="194782" y="395124"/>
                </a:moveTo>
                <a:lnTo>
                  <a:pt x="584348" y="395124"/>
                </a:lnTo>
                <a:lnTo>
                  <a:pt x="629011" y="389906"/>
                </a:lnTo>
                <a:lnTo>
                  <a:pt x="670010" y="375045"/>
                </a:lnTo>
                <a:lnTo>
                  <a:pt x="706176" y="351725"/>
                </a:lnTo>
                <a:lnTo>
                  <a:pt x="736340" y="321135"/>
                </a:lnTo>
                <a:lnTo>
                  <a:pt x="759333" y="284459"/>
                </a:lnTo>
                <a:lnTo>
                  <a:pt x="773986" y="242884"/>
                </a:lnTo>
                <a:lnTo>
                  <a:pt x="779130" y="197597"/>
                </a:lnTo>
                <a:lnTo>
                  <a:pt x="773986" y="152283"/>
                </a:lnTo>
                <a:lnTo>
                  <a:pt x="759333" y="110690"/>
                </a:lnTo>
                <a:lnTo>
                  <a:pt x="736340" y="74002"/>
                </a:lnTo>
                <a:lnTo>
                  <a:pt x="706176" y="43403"/>
                </a:lnTo>
                <a:lnTo>
                  <a:pt x="670010" y="20080"/>
                </a:lnTo>
                <a:lnTo>
                  <a:pt x="629010" y="5217"/>
                </a:lnTo>
                <a:lnTo>
                  <a:pt x="584348" y="0"/>
                </a:lnTo>
                <a:lnTo>
                  <a:pt x="194782" y="0"/>
                </a:lnTo>
                <a:lnTo>
                  <a:pt x="150119" y="5217"/>
                </a:lnTo>
                <a:lnTo>
                  <a:pt x="109120" y="20080"/>
                </a:lnTo>
                <a:lnTo>
                  <a:pt x="72954" y="43403"/>
                </a:lnTo>
                <a:lnTo>
                  <a:pt x="42790" y="74002"/>
                </a:lnTo>
                <a:lnTo>
                  <a:pt x="19797" y="110690"/>
                </a:lnTo>
                <a:lnTo>
                  <a:pt x="5144" y="152283"/>
                </a:lnTo>
                <a:lnTo>
                  <a:pt x="0" y="197596"/>
                </a:lnTo>
                <a:lnTo>
                  <a:pt x="5144" y="242884"/>
                </a:lnTo>
                <a:lnTo>
                  <a:pt x="19797" y="284459"/>
                </a:lnTo>
                <a:lnTo>
                  <a:pt x="42790" y="321135"/>
                </a:lnTo>
                <a:lnTo>
                  <a:pt x="72954" y="351725"/>
                </a:lnTo>
                <a:lnTo>
                  <a:pt x="109120" y="375045"/>
                </a:lnTo>
                <a:lnTo>
                  <a:pt x="150119" y="389906"/>
                </a:lnTo>
                <a:lnTo>
                  <a:pt x="194782" y="395124"/>
                </a:lnTo>
                <a:close/>
              </a:path>
            </a:pathLst>
          </a:custGeom>
          <a:ln w="501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 txBox="1"/>
          <p:nvPr/>
        </p:nvSpPr>
        <p:spPr>
          <a:xfrm>
            <a:off x="3130696" y="1159310"/>
            <a:ext cx="546100" cy="3270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 indent="34290">
              <a:lnSpc>
                <a:spcPct val="104000"/>
              </a:lnSpc>
              <a:spcBef>
                <a:spcPts val="90"/>
              </a:spcBef>
            </a:pPr>
            <a:r>
              <a:rPr dirty="0" sz="950" spc="15" b="1">
                <a:latin typeface="Arial"/>
                <a:cs typeface="Arial"/>
              </a:rPr>
              <a:t>Τελικός  </a:t>
            </a:r>
            <a:r>
              <a:rPr dirty="0" sz="950" spc="20" b="1">
                <a:latin typeface="Arial"/>
                <a:cs typeface="Arial"/>
              </a:rPr>
              <a:t>Χρήστης</a:t>
            </a:r>
            <a:endParaRPr sz="95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479154" y="1749452"/>
            <a:ext cx="766445" cy="17653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950" spc="20" b="1">
                <a:latin typeface="Arial"/>
                <a:cs typeface="Arial"/>
              </a:rPr>
              <a:t>ΣΔΒΣ-</a:t>
            </a:r>
            <a:r>
              <a:rPr dirty="0" sz="950" spc="25" b="1">
                <a:latin typeface="Arial"/>
                <a:cs typeface="Arial"/>
              </a:rPr>
              <a:t>DB</a:t>
            </a:r>
            <a:r>
              <a:rPr dirty="0" sz="950" spc="25" b="1">
                <a:latin typeface="Arial"/>
                <a:cs typeface="Arial"/>
              </a:rPr>
              <a:t>MS</a:t>
            </a:r>
            <a:endParaRPr sz="95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161794" y="4655566"/>
            <a:ext cx="2351405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1496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latin typeface="Calibri"/>
                <a:cs typeface="Calibri"/>
              </a:rPr>
              <a:t>ΣΔΒΔ από </a:t>
            </a:r>
            <a:r>
              <a:rPr dirty="0" sz="2400" spc="-25">
                <a:latin typeface="Calibri"/>
                <a:cs typeface="Calibri"/>
              </a:rPr>
              <a:t>την  </a:t>
            </a:r>
            <a:r>
              <a:rPr dirty="0" sz="2400">
                <a:latin typeface="Calibri"/>
                <a:cs typeface="Calibri"/>
              </a:rPr>
              <a:t>πλευρά</a:t>
            </a:r>
            <a:r>
              <a:rPr dirty="0" sz="2400" spc="-9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πρακτικών</a:t>
            </a:r>
            <a:endParaRPr sz="2400">
              <a:latin typeface="Calibri"/>
              <a:cs typeface="Calibri"/>
            </a:endParaRPr>
          </a:p>
          <a:p>
            <a:pPr marL="416559">
              <a:lnSpc>
                <a:spcPct val="100000"/>
              </a:lnSpc>
            </a:pPr>
            <a:r>
              <a:rPr dirty="0" sz="2400" spc="-15">
                <a:latin typeface="Calibri"/>
                <a:cs typeface="Calibri"/>
              </a:rPr>
              <a:t>λειτουργιών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827011" y="4643373"/>
            <a:ext cx="2848610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-254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latin typeface="Calibri"/>
                <a:cs typeface="Calibri"/>
              </a:rPr>
              <a:t>Ενδεικτικές </a:t>
            </a:r>
            <a:r>
              <a:rPr dirty="0" sz="2400" spc="-15">
                <a:latin typeface="Calibri"/>
                <a:cs typeface="Calibri"/>
              </a:rPr>
              <a:t>μονάδες  </a:t>
            </a:r>
            <a:r>
              <a:rPr dirty="0" sz="2400" spc="-5">
                <a:latin typeface="Calibri"/>
                <a:cs typeface="Calibri"/>
              </a:rPr>
              <a:t>δια</a:t>
            </a:r>
            <a:r>
              <a:rPr dirty="0" sz="2400" spc="-30">
                <a:latin typeface="Calibri"/>
                <a:cs typeface="Calibri"/>
              </a:rPr>
              <a:t>χ</a:t>
            </a:r>
            <a:r>
              <a:rPr dirty="0" sz="2400">
                <a:latin typeface="Calibri"/>
                <a:cs typeface="Calibri"/>
              </a:rPr>
              <a:t>είρισ</a:t>
            </a:r>
            <a:r>
              <a:rPr dirty="0" sz="2400" spc="-15">
                <a:latin typeface="Calibri"/>
                <a:cs typeface="Calibri"/>
              </a:rPr>
              <a:t>η</a:t>
            </a:r>
            <a:r>
              <a:rPr dirty="0" sz="2400" spc="-5">
                <a:latin typeface="Calibri"/>
                <a:cs typeface="Calibri"/>
              </a:rPr>
              <a:t>ς-</a:t>
            </a:r>
            <a:r>
              <a:rPr dirty="0" sz="2400">
                <a:latin typeface="Calibri"/>
                <a:cs typeface="Calibri"/>
              </a:rPr>
              <a:t>εποπ</a:t>
            </a:r>
            <a:r>
              <a:rPr dirty="0" sz="2400" spc="-10">
                <a:latin typeface="Calibri"/>
                <a:cs typeface="Calibri"/>
              </a:rPr>
              <a:t>τ</a:t>
            </a:r>
            <a:r>
              <a:rPr dirty="0" sz="2400">
                <a:latin typeface="Calibri"/>
                <a:cs typeface="Calibri"/>
              </a:rPr>
              <a:t>εί</a:t>
            </a:r>
            <a:r>
              <a:rPr dirty="0" sz="2400" spc="-10">
                <a:latin typeface="Calibri"/>
                <a:cs typeface="Calibri"/>
              </a:rPr>
              <a:t>α</a:t>
            </a:r>
            <a:r>
              <a:rPr dirty="0" sz="2400">
                <a:latin typeface="Calibri"/>
                <a:cs typeface="Calibri"/>
              </a:rPr>
              <a:t>ς  </a:t>
            </a:r>
            <a:r>
              <a:rPr dirty="0" sz="2400" spc="-15">
                <a:latin typeface="Calibri"/>
                <a:cs typeface="Calibri"/>
              </a:rPr>
              <a:t>λειτουργιών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1130" y="210692"/>
            <a:ext cx="6512559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ΜΟΝΤΕΛΑ ΒΔ </a:t>
            </a:r>
            <a:r>
              <a:rPr dirty="0"/>
              <a:t>– ΛΟΓΙΚΟΣ </a:t>
            </a:r>
            <a:r>
              <a:rPr dirty="0" spc="-5"/>
              <a:t>ΣΧΕΔΙΑΣΜΟΣ</a:t>
            </a:r>
            <a:r>
              <a:rPr dirty="0" spc="-105"/>
              <a:t> </a:t>
            </a:r>
            <a:r>
              <a:rPr dirty="0" spc="-5"/>
              <a:t>(1)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36485" y="3394964"/>
            <a:ext cx="2245995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Calibri"/>
                <a:cs typeface="Calibri"/>
              </a:rPr>
              <a:t>Λογική</a:t>
            </a:r>
            <a:r>
              <a:rPr dirty="0" sz="2400" spc="-9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οργάνωση  </a:t>
            </a:r>
            <a:r>
              <a:rPr dirty="0" sz="2400">
                <a:latin typeface="Calibri"/>
                <a:cs typeface="Calibri"/>
              </a:rPr>
              <a:t>με </a:t>
            </a:r>
            <a:r>
              <a:rPr dirty="0" sz="2400" spc="-20">
                <a:latin typeface="Calibri"/>
                <a:cs typeface="Calibri"/>
              </a:rPr>
              <a:t>το </a:t>
            </a:r>
            <a:r>
              <a:rPr dirty="0" sz="2400" spc="-15">
                <a:latin typeface="Calibri"/>
                <a:cs typeface="Calibri"/>
              </a:rPr>
              <a:t>ιεραρχικό  </a:t>
            </a:r>
            <a:r>
              <a:rPr dirty="0" sz="2400" spc="-10">
                <a:latin typeface="Calibri"/>
                <a:cs typeface="Calibri"/>
              </a:rPr>
              <a:t>μοντέλο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98383" y="850100"/>
            <a:ext cx="765175" cy="929005"/>
          </a:xfrm>
          <a:prstGeom prst="rect">
            <a:avLst/>
          </a:prstGeom>
          <a:solidFill>
            <a:srgbClr val="D9D9D9"/>
          </a:solidFill>
          <a:ln w="5247">
            <a:solidFill>
              <a:srgbClr val="000000"/>
            </a:solidFill>
          </a:ln>
        </p:spPr>
        <p:txBody>
          <a:bodyPr wrap="square" lIns="0" tIns="46355" rIns="0" bIns="0" rtlCol="0" vert="horz">
            <a:spAutoFit/>
          </a:bodyPr>
          <a:lstStyle/>
          <a:p>
            <a:pPr marL="147955">
              <a:lnSpc>
                <a:spcPct val="100000"/>
              </a:lnSpc>
              <a:spcBef>
                <a:spcPts val="365"/>
              </a:spcBef>
            </a:pPr>
            <a:r>
              <a:rPr dirty="0" sz="1000" spc="25" b="1">
                <a:latin typeface="Arial"/>
                <a:cs typeface="Arial"/>
              </a:rPr>
              <a:t>ΤΜΗΜΑ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60459" y="1056423"/>
            <a:ext cx="600075" cy="640080"/>
          </a:xfrm>
          <a:prstGeom prst="rect">
            <a:avLst/>
          </a:prstGeom>
          <a:solidFill>
            <a:srgbClr val="CCFFCC"/>
          </a:solidFill>
          <a:ln w="5246">
            <a:solidFill>
              <a:srgbClr val="000000"/>
            </a:solidFill>
          </a:ln>
        </p:spPr>
        <p:txBody>
          <a:bodyPr wrap="square" lIns="0" tIns="3810" rIns="0" bIns="0" rtlCol="0" vert="horz">
            <a:spAutoFit/>
          </a:bodyPr>
          <a:lstStyle/>
          <a:p>
            <a:pPr marL="13970" marR="127000">
              <a:lnSpc>
                <a:spcPct val="100000"/>
              </a:lnSpc>
              <a:spcBef>
                <a:spcPts val="30"/>
              </a:spcBef>
            </a:pPr>
            <a:r>
              <a:rPr dirty="0" sz="800">
                <a:latin typeface="Arial"/>
                <a:cs typeface="Arial"/>
              </a:rPr>
              <a:t>Κωδ. Τμ.  </a:t>
            </a:r>
            <a:r>
              <a:rPr dirty="0" sz="800">
                <a:latin typeface="Arial"/>
                <a:cs typeface="Arial"/>
              </a:rPr>
              <a:t>Ονομασία  </a:t>
            </a:r>
            <a:r>
              <a:rPr dirty="0" sz="800">
                <a:latin typeface="Arial"/>
                <a:cs typeface="Arial"/>
              </a:rPr>
              <a:t>Σχολή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64017" y="2284080"/>
            <a:ext cx="1034415" cy="929005"/>
          </a:xfrm>
          <a:prstGeom prst="rect">
            <a:avLst/>
          </a:prstGeom>
          <a:solidFill>
            <a:srgbClr val="D9D9D9"/>
          </a:solidFill>
          <a:ln w="5245">
            <a:solidFill>
              <a:srgbClr val="000000"/>
            </a:solidFill>
          </a:ln>
        </p:spPr>
        <p:txBody>
          <a:bodyPr wrap="square" lIns="0" tIns="46355" rIns="0" bIns="0" rtlCol="0" vert="horz">
            <a:spAutoFit/>
          </a:bodyPr>
          <a:lstStyle/>
          <a:p>
            <a:pPr marL="102870">
              <a:lnSpc>
                <a:spcPct val="100000"/>
              </a:lnSpc>
              <a:spcBef>
                <a:spcPts val="365"/>
              </a:spcBef>
            </a:pPr>
            <a:r>
              <a:rPr dirty="0" sz="1000" spc="20" b="1">
                <a:latin typeface="Arial"/>
                <a:cs typeface="Arial"/>
              </a:rPr>
              <a:t>ΚΑΘΗΓΗΤΕΣ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26021" y="2490402"/>
            <a:ext cx="909955" cy="640080"/>
          </a:xfrm>
          <a:prstGeom prst="rect">
            <a:avLst/>
          </a:prstGeom>
          <a:solidFill>
            <a:srgbClr val="FCEEE2"/>
          </a:solidFill>
          <a:ln w="5244">
            <a:solidFill>
              <a:srgbClr val="000000"/>
            </a:solidFill>
          </a:ln>
        </p:spPr>
        <p:txBody>
          <a:bodyPr wrap="square" lIns="0" tIns="4445" rIns="0" bIns="0" rtlCol="0" vert="horz">
            <a:spAutoFit/>
          </a:bodyPr>
          <a:lstStyle/>
          <a:p>
            <a:pPr marL="13970" marR="413384">
              <a:lnSpc>
                <a:spcPct val="100000"/>
              </a:lnSpc>
              <a:spcBef>
                <a:spcPts val="35"/>
              </a:spcBef>
            </a:pPr>
            <a:r>
              <a:rPr dirty="0" sz="800">
                <a:latin typeface="Arial"/>
                <a:cs typeface="Arial"/>
              </a:rPr>
              <a:t>Κωδ.</a:t>
            </a:r>
            <a:r>
              <a:rPr dirty="0" sz="800" spc="-7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Καθ.  Ον/μο</a:t>
            </a:r>
            <a:endParaRPr sz="800">
              <a:latin typeface="Arial"/>
              <a:cs typeface="Arial"/>
            </a:endParaRPr>
          </a:p>
          <a:p>
            <a:pPr marL="13970" marR="365760">
              <a:lnSpc>
                <a:spcPct val="100000"/>
              </a:lnSpc>
              <a:spcBef>
                <a:spcPts val="5"/>
              </a:spcBef>
            </a:pPr>
            <a:r>
              <a:rPr dirty="0" sz="800">
                <a:latin typeface="Arial"/>
                <a:cs typeface="Arial"/>
              </a:rPr>
              <a:t>Ον.</a:t>
            </a:r>
            <a:r>
              <a:rPr dirty="0" sz="800" spc="-7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πατρός  Βαθμίδα</a:t>
            </a:r>
            <a:endParaRPr sz="80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5"/>
              </a:spcBef>
            </a:pPr>
            <a:r>
              <a:rPr dirty="0" sz="800">
                <a:latin typeface="Arial"/>
                <a:cs typeface="Arial"/>
              </a:rPr>
              <a:t>Γν.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Αντικείμενο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16590" y="2284080"/>
            <a:ext cx="1034415" cy="1078230"/>
          </a:xfrm>
          <a:prstGeom prst="rect">
            <a:avLst/>
          </a:prstGeom>
          <a:solidFill>
            <a:srgbClr val="D9D9D9"/>
          </a:solidFill>
          <a:ln w="5246">
            <a:solidFill>
              <a:srgbClr val="000000"/>
            </a:solidFill>
          </a:ln>
        </p:spPr>
        <p:txBody>
          <a:bodyPr wrap="square" lIns="0" tIns="46355" rIns="0" bIns="0" rtlCol="0" vert="horz">
            <a:spAutoFit/>
          </a:bodyPr>
          <a:lstStyle/>
          <a:p>
            <a:pPr marL="74930">
              <a:lnSpc>
                <a:spcPct val="100000"/>
              </a:lnSpc>
              <a:spcBef>
                <a:spcPts val="365"/>
              </a:spcBef>
            </a:pPr>
            <a:r>
              <a:rPr dirty="0" sz="1000" spc="25" b="1">
                <a:latin typeface="Arial"/>
                <a:cs typeface="Arial"/>
              </a:rPr>
              <a:t>ΜΑΘΗΜΑΤΑ</a:t>
            </a:r>
            <a:endParaRPr sz="1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11401" y="2284080"/>
            <a:ext cx="1034415" cy="1078230"/>
          </a:xfrm>
          <a:prstGeom prst="rect">
            <a:avLst/>
          </a:prstGeom>
          <a:solidFill>
            <a:srgbClr val="D9D9D9"/>
          </a:solidFill>
          <a:ln w="5246">
            <a:solidFill>
              <a:srgbClr val="000000"/>
            </a:solidFill>
          </a:ln>
        </p:spPr>
        <p:txBody>
          <a:bodyPr wrap="square" lIns="0" tIns="46355" rIns="0" bIns="0" rtlCol="0" vert="horz">
            <a:spAutoFit/>
          </a:bodyPr>
          <a:lstStyle/>
          <a:p>
            <a:pPr marL="69215">
              <a:lnSpc>
                <a:spcPct val="100000"/>
              </a:lnSpc>
              <a:spcBef>
                <a:spcPts val="365"/>
              </a:spcBef>
            </a:pPr>
            <a:r>
              <a:rPr dirty="0" sz="1000" spc="20" b="1">
                <a:latin typeface="Arial"/>
                <a:cs typeface="Arial"/>
              </a:rPr>
              <a:t>ΦΟΙΤΗΤΕΣ</a:t>
            </a:r>
            <a:endParaRPr sz="1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73478" y="2490431"/>
            <a:ext cx="909955" cy="774065"/>
          </a:xfrm>
          <a:prstGeom prst="rect">
            <a:avLst/>
          </a:prstGeom>
          <a:solidFill>
            <a:srgbClr val="FCEEE2"/>
          </a:solidFill>
          <a:ln w="5245">
            <a:solidFill>
              <a:srgbClr val="000000"/>
            </a:solidFill>
          </a:ln>
        </p:spPr>
        <p:txBody>
          <a:bodyPr wrap="square" lIns="0" tIns="4445" rIns="0" bIns="0" rtlCol="0" vert="horz">
            <a:spAutoFit/>
          </a:bodyPr>
          <a:lstStyle/>
          <a:p>
            <a:pPr marL="13970" marR="396240">
              <a:lnSpc>
                <a:spcPct val="100000"/>
              </a:lnSpc>
              <a:spcBef>
                <a:spcPts val="35"/>
              </a:spcBef>
            </a:pPr>
            <a:r>
              <a:rPr dirty="0" sz="800">
                <a:latin typeface="Arial"/>
                <a:cs typeface="Arial"/>
              </a:rPr>
              <a:t>Κωδ.</a:t>
            </a:r>
            <a:r>
              <a:rPr dirty="0" sz="800" spc="-7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Φοιτ.  Ον/μο</a:t>
            </a:r>
            <a:endParaRPr sz="800">
              <a:latin typeface="Arial"/>
              <a:cs typeface="Arial"/>
            </a:endParaRPr>
          </a:p>
          <a:p>
            <a:pPr marL="13970" marR="140335">
              <a:lnSpc>
                <a:spcPct val="100000"/>
              </a:lnSpc>
              <a:spcBef>
                <a:spcPts val="5"/>
              </a:spcBef>
            </a:pPr>
            <a:r>
              <a:rPr dirty="0" sz="800">
                <a:latin typeface="Arial"/>
                <a:cs typeface="Arial"/>
              </a:rPr>
              <a:t>Ον. πατρός  Ημ/νία</a:t>
            </a:r>
            <a:r>
              <a:rPr dirty="0" sz="800" spc="-7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γέννησης  Τηλέφωνο  Email</a:t>
            </a:r>
            <a:endParaRPr sz="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325765" y="2073354"/>
            <a:ext cx="215498" cy="2151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2433525" y="1970222"/>
            <a:ext cx="0" cy="318770"/>
          </a:xfrm>
          <a:custGeom>
            <a:avLst/>
            <a:gdLst/>
            <a:ahLst/>
            <a:cxnLst/>
            <a:rect l="l" t="t" r="r" b="b"/>
            <a:pathLst>
              <a:path w="0" h="318769">
                <a:moveTo>
                  <a:pt x="0" y="0"/>
                </a:moveTo>
                <a:lnTo>
                  <a:pt x="0" y="318225"/>
                </a:lnTo>
              </a:path>
            </a:pathLst>
          </a:custGeom>
          <a:ln w="87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5220627" y="2073354"/>
            <a:ext cx="215477" cy="21510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5328366" y="1970222"/>
            <a:ext cx="0" cy="318770"/>
          </a:xfrm>
          <a:custGeom>
            <a:avLst/>
            <a:gdLst/>
            <a:ahLst/>
            <a:cxnLst/>
            <a:rect l="l" t="t" r="r" b="b"/>
            <a:pathLst>
              <a:path w="0" h="318769">
                <a:moveTo>
                  <a:pt x="0" y="0"/>
                </a:moveTo>
                <a:lnTo>
                  <a:pt x="0" y="318225"/>
                </a:lnTo>
              </a:path>
            </a:pathLst>
          </a:custGeom>
          <a:ln w="87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3773170" y="2073354"/>
            <a:ext cx="215550" cy="21510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3880982" y="1970222"/>
            <a:ext cx="0" cy="318770"/>
          </a:xfrm>
          <a:custGeom>
            <a:avLst/>
            <a:gdLst/>
            <a:ahLst/>
            <a:cxnLst/>
            <a:rect l="l" t="t" r="r" b="b"/>
            <a:pathLst>
              <a:path w="0" h="318769">
                <a:moveTo>
                  <a:pt x="0" y="0"/>
                </a:moveTo>
                <a:lnTo>
                  <a:pt x="0" y="318225"/>
                </a:lnTo>
              </a:path>
            </a:pathLst>
          </a:custGeom>
          <a:ln w="87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2433525" y="1974589"/>
            <a:ext cx="1220470" cy="0"/>
          </a:xfrm>
          <a:custGeom>
            <a:avLst/>
            <a:gdLst/>
            <a:ahLst/>
            <a:cxnLst/>
            <a:rect l="l" t="t" r="r" b="b"/>
            <a:pathLst>
              <a:path w="1220470" h="0">
                <a:moveTo>
                  <a:pt x="1219939" y="0"/>
                </a:moveTo>
                <a:lnTo>
                  <a:pt x="0" y="0"/>
                </a:lnTo>
              </a:path>
            </a:pathLst>
          </a:custGeom>
          <a:ln w="873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4108426" y="1778573"/>
            <a:ext cx="1220470" cy="196215"/>
          </a:xfrm>
          <a:custGeom>
            <a:avLst/>
            <a:gdLst/>
            <a:ahLst/>
            <a:cxnLst/>
            <a:rect l="l" t="t" r="r" b="b"/>
            <a:pathLst>
              <a:path w="1220470" h="196214">
                <a:moveTo>
                  <a:pt x="1219939" y="196015"/>
                </a:moveTo>
                <a:lnTo>
                  <a:pt x="0" y="196015"/>
                </a:lnTo>
                <a:lnTo>
                  <a:pt x="0" y="0"/>
                </a:lnTo>
              </a:path>
            </a:pathLst>
          </a:custGeom>
          <a:ln w="873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3880982" y="1778573"/>
            <a:ext cx="0" cy="506095"/>
          </a:xfrm>
          <a:custGeom>
            <a:avLst/>
            <a:gdLst/>
            <a:ahLst/>
            <a:cxnLst/>
            <a:rect l="l" t="t" r="r" b="b"/>
            <a:pathLst>
              <a:path w="0" h="506094">
                <a:moveTo>
                  <a:pt x="0" y="0"/>
                </a:moveTo>
                <a:lnTo>
                  <a:pt x="0" y="505506"/>
                </a:lnTo>
              </a:path>
            </a:pathLst>
          </a:custGeom>
          <a:ln w="87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3653465" y="1774206"/>
            <a:ext cx="0" cy="205104"/>
          </a:xfrm>
          <a:custGeom>
            <a:avLst/>
            <a:gdLst/>
            <a:ahLst/>
            <a:cxnLst/>
            <a:rect l="l" t="t" r="r" b="b"/>
            <a:pathLst>
              <a:path w="0" h="205105">
                <a:moveTo>
                  <a:pt x="0" y="0"/>
                </a:moveTo>
                <a:lnTo>
                  <a:pt x="0" y="204750"/>
                </a:lnTo>
              </a:path>
            </a:pathLst>
          </a:custGeom>
          <a:ln w="87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 txBox="1"/>
          <p:nvPr/>
        </p:nvSpPr>
        <p:spPr>
          <a:xfrm>
            <a:off x="2469706" y="3604584"/>
            <a:ext cx="1034415" cy="929005"/>
          </a:xfrm>
          <a:prstGeom prst="rect">
            <a:avLst/>
          </a:prstGeom>
          <a:solidFill>
            <a:srgbClr val="D9D9D9"/>
          </a:solidFill>
          <a:ln w="5245">
            <a:solidFill>
              <a:srgbClr val="000000"/>
            </a:solidFill>
          </a:ln>
        </p:spPr>
        <p:txBody>
          <a:bodyPr wrap="square" lIns="0" tIns="46355" rIns="0" bIns="0" rtlCol="0" vert="horz">
            <a:spAutoFit/>
          </a:bodyPr>
          <a:lstStyle/>
          <a:p>
            <a:pPr marL="102870">
              <a:lnSpc>
                <a:spcPct val="100000"/>
              </a:lnSpc>
              <a:spcBef>
                <a:spcPts val="365"/>
              </a:spcBef>
            </a:pPr>
            <a:r>
              <a:rPr dirty="0" sz="1000" spc="20" b="1">
                <a:latin typeface="Arial"/>
                <a:cs typeface="Arial"/>
              </a:rPr>
              <a:t>ΚΑΘΗΓΗΤΕΣ</a:t>
            </a:r>
            <a:endParaRPr sz="10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531710" y="3810907"/>
            <a:ext cx="909955" cy="640080"/>
          </a:xfrm>
          <a:prstGeom prst="rect">
            <a:avLst/>
          </a:prstGeom>
          <a:solidFill>
            <a:srgbClr val="CCFFCC"/>
          </a:solidFill>
          <a:ln w="5244">
            <a:solidFill>
              <a:srgbClr val="000000"/>
            </a:solidFill>
          </a:ln>
        </p:spPr>
        <p:txBody>
          <a:bodyPr wrap="square" lIns="0" tIns="4445" rIns="0" bIns="0" rtlCol="0" vert="horz">
            <a:spAutoFit/>
          </a:bodyPr>
          <a:lstStyle/>
          <a:p>
            <a:pPr marL="13970" marR="413384">
              <a:lnSpc>
                <a:spcPct val="100000"/>
              </a:lnSpc>
              <a:spcBef>
                <a:spcPts val="35"/>
              </a:spcBef>
            </a:pPr>
            <a:r>
              <a:rPr dirty="0" sz="800">
                <a:latin typeface="Arial"/>
                <a:cs typeface="Arial"/>
              </a:rPr>
              <a:t>Κωδ.</a:t>
            </a:r>
            <a:r>
              <a:rPr dirty="0" sz="800" spc="-8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Καθ.  Ον/μο</a:t>
            </a:r>
            <a:endParaRPr sz="800">
              <a:latin typeface="Arial"/>
              <a:cs typeface="Arial"/>
            </a:endParaRPr>
          </a:p>
          <a:p>
            <a:pPr marL="13970" marR="365760">
              <a:lnSpc>
                <a:spcPct val="100000"/>
              </a:lnSpc>
              <a:spcBef>
                <a:spcPts val="5"/>
              </a:spcBef>
            </a:pPr>
            <a:r>
              <a:rPr dirty="0" sz="800">
                <a:latin typeface="Arial"/>
                <a:cs typeface="Arial"/>
              </a:rPr>
              <a:t>Ον.</a:t>
            </a:r>
            <a:r>
              <a:rPr dirty="0" sz="800" spc="-7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πατρός  Βαθμίδα</a:t>
            </a:r>
            <a:endParaRPr sz="80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5"/>
              </a:spcBef>
            </a:pPr>
            <a:r>
              <a:rPr dirty="0" sz="800">
                <a:latin typeface="Arial"/>
                <a:cs typeface="Arial"/>
              </a:rPr>
              <a:t>Γν.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Αντικείμενο</a:t>
            </a:r>
            <a:endParaRPr sz="8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642614" y="5152006"/>
            <a:ext cx="1034415" cy="1078230"/>
          </a:xfrm>
          <a:prstGeom prst="rect">
            <a:avLst/>
          </a:prstGeom>
          <a:solidFill>
            <a:srgbClr val="D9D9D9"/>
          </a:solidFill>
          <a:ln w="5246">
            <a:solidFill>
              <a:srgbClr val="000000"/>
            </a:solidFill>
          </a:ln>
        </p:spPr>
        <p:txBody>
          <a:bodyPr wrap="square" lIns="0" tIns="46355" rIns="0" bIns="0" rtlCol="0" vert="horz">
            <a:spAutoFit/>
          </a:bodyPr>
          <a:lstStyle/>
          <a:p>
            <a:pPr marL="74930">
              <a:lnSpc>
                <a:spcPct val="100000"/>
              </a:lnSpc>
              <a:spcBef>
                <a:spcPts val="365"/>
              </a:spcBef>
            </a:pPr>
            <a:r>
              <a:rPr dirty="0" sz="1000" spc="25" b="1">
                <a:latin typeface="Arial"/>
                <a:cs typeface="Arial"/>
              </a:rPr>
              <a:t>ΜΑΘΗΜΑΤΑ</a:t>
            </a:r>
            <a:endParaRPr sz="10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296835" y="5152006"/>
            <a:ext cx="1034415" cy="1078230"/>
          </a:xfrm>
          <a:prstGeom prst="rect">
            <a:avLst/>
          </a:prstGeom>
          <a:solidFill>
            <a:srgbClr val="D9D9D9"/>
          </a:solidFill>
          <a:ln w="5246">
            <a:solidFill>
              <a:srgbClr val="000000"/>
            </a:solidFill>
          </a:ln>
        </p:spPr>
        <p:txBody>
          <a:bodyPr wrap="square" lIns="0" tIns="46355" rIns="0" bIns="0" rtlCol="0" vert="horz">
            <a:spAutoFit/>
          </a:bodyPr>
          <a:lstStyle/>
          <a:p>
            <a:pPr marL="69215">
              <a:lnSpc>
                <a:spcPct val="100000"/>
              </a:lnSpc>
              <a:spcBef>
                <a:spcPts val="365"/>
              </a:spcBef>
            </a:pPr>
            <a:r>
              <a:rPr dirty="0" sz="1000" spc="20" b="1">
                <a:latin typeface="Arial"/>
                <a:cs typeface="Arial"/>
              </a:rPr>
              <a:t>ΦΟΙΤΗΤΕΣ</a:t>
            </a:r>
            <a:endParaRPr sz="10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358838" y="5358325"/>
            <a:ext cx="909955" cy="774065"/>
          </a:xfrm>
          <a:prstGeom prst="rect">
            <a:avLst/>
          </a:prstGeom>
          <a:solidFill>
            <a:srgbClr val="FCEEE2"/>
          </a:solidFill>
          <a:ln w="5245">
            <a:solidFill>
              <a:srgbClr val="000000"/>
            </a:solidFill>
          </a:ln>
        </p:spPr>
        <p:txBody>
          <a:bodyPr wrap="square" lIns="0" tIns="4445" rIns="0" bIns="0" rtlCol="0" vert="horz">
            <a:spAutoFit/>
          </a:bodyPr>
          <a:lstStyle/>
          <a:p>
            <a:pPr marL="13970" marR="396240">
              <a:lnSpc>
                <a:spcPct val="100000"/>
              </a:lnSpc>
              <a:spcBef>
                <a:spcPts val="35"/>
              </a:spcBef>
            </a:pPr>
            <a:r>
              <a:rPr dirty="0" sz="800">
                <a:latin typeface="Arial"/>
                <a:cs typeface="Arial"/>
              </a:rPr>
              <a:t>Κωδ.</a:t>
            </a:r>
            <a:r>
              <a:rPr dirty="0" sz="800" spc="-7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Φοιτ.  Ον/μο</a:t>
            </a:r>
            <a:endParaRPr sz="800">
              <a:latin typeface="Arial"/>
              <a:cs typeface="Arial"/>
            </a:endParaRPr>
          </a:p>
          <a:p>
            <a:pPr marL="13970" marR="140335">
              <a:lnSpc>
                <a:spcPct val="100000"/>
              </a:lnSpc>
              <a:spcBef>
                <a:spcPts val="5"/>
              </a:spcBef>
            </a:pPr>
            <a:r>
              <a:rPr dirty="0" sz="800">
                <a:latin typeface="Arial"/>
                <a:cs typeface="Arial"/>
              </a:rPr>
              <a:t>Ον. πατρός  Ημ/νία</a:t>
            </a:r>
            <a:r>
              <a:rPr dirty="0" sz="800" spc="-7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γέννησης  Τηλέφωνο  Email</a:t>
            </a:r>
            <a:endParaRPr sz="8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705988" y="4941313"/>
            <a:ext cx="215550" cy="21510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3813726" y="4838181"/>
            <a:ext cx="0" cy="318770"/>
          </a:xfrm>
          <a:custGeom>
            <a:avLst/>
            <a:gdLst/>
            <a:ahLst/>
            <a:cxnLst/>
            <a:rect l="l" t="t" r="r" b="b"/>
            <a:pathLst>
              <a:path w="0" h="318770">
                <a:moveTo>
                  <a:pt x="0" y="0"/>
                </a:moveTo>
                <a:lnTo>
                  <a:pt x="0" y="318225"/>
                </a:lnTo>
              </a:path>
            </a:pathLst>
          </a:custGeom>
          <a:ln w="87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2051789" y="4941313"/>
            <a:ext cx="215520" cy="21510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2159549" y="4838181"/>
            <a:ext cx="0" cy="318770"/>
          </a:xfrm>
          <a:custGeom>
            <a:avLst/>
            <a:gdLst/>
            <a:ahLst/>
            <a:cxnLst/>
            <a:rect l="l" t="t" r="r" b="b"/>
            <a:pathLst>
              <a:path w="0" h="318770">
                <a:moveTo>
                  <a:pt x="0" y="0"/>
                </a:moveTo>
                <a:lnTo>
                  <a:pt x="0" y="318225"/>
                </a:lnTo>
              </a:path>
            </a:pathLst>
          </a:custGeom>
          <a:ln w="87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3193398" y="4533057"/>
            <a:ext cx="620395" cy="309880"/>
          </a:xfrm>
          <a:custGeom>
            <a:avLst/>
            <a:gdLst/>
            <a:ahLst/>
            <a:cxnLst/>
            <a:rect l="l" t="t" r="r" b="b"/>
            <a:pathLst>
              <a:path w="620395" h="309879">
                <a:moveTo>
                  <a:pt x="620328" y="309490"/>
                </a:moveTo>
                <a:lnTo>
                  <a:pt x="0" y="309490"/>
                </a:lnTo>
                <a:lnTo>
                  <a:pt x="0" y="0"/>
                </a:lnTo>
              </a:path>
            </a:pathLst>
          </a:custGeom>
          <a:ln w="873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2159549" y="4533057"/>
            <a:ext cx="620395" cy="309880"/>
          </a:xfrm>
          <a:custGeom>
            <a:avLst/>
            <a:gdLst/>
            <a:ahLst/>
            <a:cxnLst/>
            <a:rect l="l" t="t" r="r" b="b"/>
            <a:pathLst>
              <a:path w="620394" h="309879">
                <a:moveTo>
                  <a:pt x="0" y="309490"/>
                </a:moveTo>
                <a:lnTo>
                  <a:pt x="620320" y="309490"/>
                </a:lnTo>
                <a:lnTo>
                  <a:pt x="620320" y="0"/>
                </a:lnTo>
              </a:path>
            </a:pathLst>
          </a:custGeom>
          <a:ln w="873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5044025" y="3748994"/>
            <a:ext cx="1034415" cy="1062990"/>
          </a:xfrm>
          <a:custGeom>
            <a:avLst/>
            <a:gdLst/>
            <a:ahLst/>
            <a:cxnLst/>
            <a:rect l="l" t="t" r="r" b="b"/>
            <a:pathLst>
              <a:path w="1034414" h="1062989">
                <a:moveTo>
                  <a:pt x="0" y="1062546"/>
                </a:moveTo>
                <a:lnTo>
                  <a:pt x="1033856" y="1062546"/>
                </a:lnTo>
                <a:lnTo>
                  <a:pt x="1033856" y="0"/>
                </a:lnTo>
                <a:lnTo>
                  <a:pt x="0" y="0"/>
                </a:lnTo>
                <a:lnTo>
                  <a:pt x="0" y="1062546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5106101" y="3955273"/>
            <a:ext cx="909955" cy="774065"/>
          </a:xfrm>
          <a:custGeom>
            <a:avLst/>
            <a:gdLst/>
            <a:ahLst/>
            <a:cxnLst/>
            <a:rect l="l" t="t" r="r" b="b"/>
            <a:pathLst>
              <a:path w="909954" h="774064">
                <a:moveTo>
                  <a:pt x="0" y="773727"/>
                </a:moveTo>
                <a:lnTo>
                  <a:pt x="909775" y="773727"/>
                </a:lnTo>
                <a:lnTo>
                  <a:pt x="909775" y="0"/>
                </a:lnTo>
                <a:lnTo>
                  <a:pt x="0" y="0"/>
                </a:lnTo>
                <a:lnTo>
                  <a:pt x="0" y="773727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5106101" y="3955273"/>
            <a:ext cx="909955" cy="774065"/>
          </a:xfrm>
          <a:custGeom>
            <a:avLst/>
            <a:gdLst/>
            <a:ahLst/>
            <a:cxnLst/>
            <a:rect l="l" t="t" r="r" b="b"/>
            <a:pathLst>
              <a:path w="909954" h="774064">
                <a:moveTo>
                  <a:pt x="0" y="773727"/>
                </a:moveTo>
                <a:lnTo>
                  <a:pt x="909775" y="773727"/>
                </a:lnTo>
                <a:lnTo>
                  <a:pt x="909775" y="0"/>
                </a:lnTo>
                <a:lnTo>
                  <a:pt x="0" y="0"/>
                </a:lnTo>
                <a:lnTo>
                  <a:pt x="0" y="773727"/>
                </a:lnTo>
                <a:close/>
              </a:path>
            </a:pathLst>
          </a:custGeom>
          <a:ln w="524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5044025" y="5121081"/>
            <a:ext cx="1034415" cy="1104265"/>
          </a:xfrm>
          <a:custGeom>
            <a:avLst/>
            <a:gdLst/>
            <a:ahLst/>
            <a:cxnLst/>
            <a:rect l="l" t="t" r="r" b="b"/>
            <a:pathLst>
              <a:path w="1034414" h="1104264">
                <a:moveTo>
                  <a:pt x="0" y="1103816"/>
                </a:moveTo>
                <a:lnTo>
                  <a:pt x="1033856" y="1103816"/>
                </a:lnTo>
                <a:lnTo>
                  <a:pt x="1033856" y="0"/>
                </a:lnTo>
                <a:lnTo>
                  <a:pt x="0" y="0"/>
                </a:lnTo>
                <a:lnTo>
                  <a:pt x="0" y="1103816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5106101" y="5327412"/>
            <a:ext cx="909955" cy="794385"/>
          </a:xfrm>
          <a:custGeom>
            <a:avLst/>
            <a:gdLst/>
            <a:ahLst/>
            <a:cxnLst/>
            <a:rect l="l" t="t" r="r" b="b"/>
            <a:pathLst>
              <a:path w="909954" h="794385">
                <a:moveTo>
                  <a:pt x="0" y="794326"/>
                </a:moveTo>
                <a:lnTo>
                  <a:pt x="909775" y="794326"/>
                </a:lnTo>
                <a:lnTo>
                  <a:pt x="909775" y="0"/>
                </a:lnTo>
                <a:lnTo>
                  <a:pt x="0" y="0"/>
                </a:lnTo>
                <a:lnTo>
                  <a:pt x="0" y="794326"/>
                </a:lnTo>
                <a:close/>
              </a:path>
            </a:pathLst>
          </a:custGeom>
          <a:solidFill>
            <a:srgbClr val="FCEEE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5106101" y="5327412"/>
            <a:ext cx="909955" cy="794385"/>
          </a:xfrm>
          <a:custGeom>
            <a:avLst/>
            <a:gdLst/>
            <a:ahLst/>
            <a:cxnLst/>
            <a:rect l="l" t="t" r="r" b="b"/>
            <a:pathLst>
              <a:path w="909954" h="794385">
                <a:moveTo>
                  <a:pt x="0" y="794326"/>
                </a:moveTo>
                <a:lnTo>
                  <a:pt x="909775" y="794326"/>
                </a:lnTo>
                <a:lnTo>
                  <a:pt x="909775" y="0"/>
                </a:lnTo>
                <a:lnTo>
                  <a:pt x="0" y="0"/>
                </a:lnTo>
                <a:lnTo>
                  <a:pt x="0" y="794326"/>
                </a:lnTo>
                <a:close/>
              </a:path>
            </a:pathLst>
          </a:custGeom>
          <a:ln w="524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38" name="object 38"/>
          <p:cNvGraphicFramePr>
            <a:graphicFrameLocks noGrp="1"/>
          </p:cNvGraphicFramePr>
          <p:nvPr/>
        </p:nvGraphicFramePr>
        <p:xfrm>
          <a:off x="5041401" y="3746370"/>
          <a:ext cx="1042035" cy="24815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6890"/>
                <a:gridCol w="516890"/>
              </a:tblGrid>
              <a:tr h="1062546">
                <a:tc gridSpan="2"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00" spc="20" b="1">
                          <a:latin typeface="Arial"/>
                          <a:cs typeface="Arial"/>
                        </a:rPr>
                        <a:t>ΦΟΙΤΗΤΕΣ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76200" marR="45783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Κωδ.</a:t>
                      </a:r>
                      <a:r>
                        <a:rPr dirty="0" sz="800" spc="-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Φοιτ.  Ον/μο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76200" marR="2025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Ον. πατρός  Ημ/νία</a:t>
                      </a:r>
                      <a:r>
                        <a:rPr dirty="0" sz="800" spc="-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γέννησης  Τηλέφωνο  Email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095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03816">
                <a:tc gridSpan="2"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00" spc="25" b="1">
                          <a:latin typeface="Arial"/>
                          <a:cs typeface="Arial"/>
                        </a:rPr>
                        <a:t>ΜΑΘΗΜΑΤΑ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76200" marR="44704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Κωδ. Μαθ.  Τίτλος  Ώρες</a:t>
                      </a:r>
                      <a:r>
                        <a:rPr dirty="0" sz="800" spc="-8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(Θ/Ε)  Φόρτος  ECTS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7620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Κωδ.</a:t>
                      </a:r>
                      <a:r>
                        <a:rPr dirty="0" sz="8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Καθ.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39" name="object 39"/>
          <p:cNvSpPr/>
          <p:nvPr/>
        </p:nvSpPr>
        <p:spPr>
          <a:xfrm>
            <a:off x="5453250" y="4920641"/>
            <a:ext cx="215477" cy="21510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 txBox="1"/>
          <p:nvPr/>
        </p:nvSpPr>
        <p:spPr>
          <a:xfrm>
            <a:off x="1694308" y="5358361"/>
            <a:ext cx="909955" cy="794385"/>
          </a:xfrm>
          <a:prstGeom prst="rect">
            <a:avLst/>
          </a:prstGeom>
          <a:solidFill>
            <a:srgbClr val="FCEEE2"/>
          </a:solidFill>
          <a:ln w="5245">
            <a:solidFill>
              <a:srgbClr val="000000"/>
            </a:solidFill>
          </a:ln>
        </p:spPr>
        <p:txBody>
          <a:bodyPr wrap="square" lIns="0" tIns="4445" rIns="0" bIns="0" rtlCol="0" vert="horz">
            <a:spAutoFit/>
          </a:bodyPr>
          <a:lstStyle/>
          <a:p>
            <a:pPr marL="13970" marR="385445">
              <a:lnSpc>
                <a:spcPct val="100000"/>
              </a:lnSpc>
              <a:spcBef>
                <a:spcPts val="35"/>
              </a:spcBef>
            </a:pPr>
            <a:r>
              <a:rPr dirty="0" sz="800">
                <a:latin typeface="Arial"/>
                <a:cs typeface="Arial"/>
              </a:rPr>
              <a:t>Κωδ. Μαθ.  Τίτλος  Ώρες</a:t>
            </a:r>
            <a:r>
              <a:rPr dirty="0" sz="800" spc="-8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(Θ/Ε)  Φόρτος  ECTS</a:t>
            </a:r>
            <a:endParaRPr sz="80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15"/>
              </a:spcBef>
            </a:pPr>
            <a:r>
              <a:rPr dirty="0" sz="800">
                <a:latin typeface="Arial"/>
                <a:cs typeface="Arial"/>
              </a:rPr>
              <a:t>Κωδ.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Καθ.</a:t>
            </a:r>
            <a:endParaRPr sz="8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978623" y="2490431"/>
            <a:ext cx="909955" cy="794385"/>
          </a:xfrm>
          <a:prstGeom prst="rect">
            <a:avLst/>
          </a:prstGeom>
          <a:solidFill>
            <a:srgbClr val="FCEEE2"/>
          </a:solidFill>
          <a:ln w="5245">
            <a:solidFill>
              <a:srgbClr val="000000"/>
            </a:solidFill>
          </a:ln>
        </p:spPr>
        <p:txBody>
          <a:bodyPr wrap="square" lIns="0" tIns="4445" rIns="0" bIns="0" rtlCol="0" vert="horz">
            <a:spAutoFit/>
          </a:bodyPr>
          <a:lstStyle/>
          <a:p>
            <a:pPr marL="13970" marR="385445">
              <a:lnSpc>
                <a:spcPct val="100000"/>
              </a:lnSpc>
              <a:spcBef>
                <a:spcPts val="35"/>
              </a:spcBef>
            </a:pPr>
            <a:r>
              <a:rPr dirty="0" sz="800">
                <a:latin typeface="Arial"/>
                <a:cs typeface="Arial"/>
              </a:rPr>
              <a:t>Κωδ. Μαθ.  Τίτλος  Ώρες</a:t>
            </a:r>
            <a:r>
              <a:rPr dirty="0" sz="800" spc="-8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(Θ/Ε)  Φόρτος  ECTS</a:t>
            </a:r>
            <a:endParaRPr sz="80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15"/>
              </a:spcBef>
            </a:pPr>
            <a:r>
              <a:rPr dirty="0" sz="800">
                <a:latin typeface="Arial"/>
                <a:cs typeface="Arial"/>
              </a:rPr>
              <a:t>Κωδ.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Καθ.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1130" y="210692"/>
            <a:ext cx="651383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ΜΟΝΤΕΛΑ ΒΔ </a:t>
            </a:r>
            <a:r>
              <a:rPr dirty="0"/>
              <a:t>– ΛΟΓΙΚΟΣ </a:t>
            </a:r>
            <a:r>
              <a:rPr dirty="0" spc="-5"/>
              <a:t>ΣΧΕΔΙΑΣΜΟΣ</a:t>
            </a:r>
            <a:r>
              <a:rPr dirty="0" spc="-95"/>
              <a:t> </a:t>
            </a:r>
            <a:r>
              <a:rPr dirty="0" spc="-5"/>
              <a:t>(2)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33438" y="2761564"/>
            <a:ext cx="2286000" cy="1123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34925">
              <a:lnSpc>
                <a:spcPct val="100000"/>
              </a:lnSpc>
              <a:spcBef>
                <a:spcPts val="100"/>
              </a:spcBef>
            </a:pPr>
            <a:r>
              <a:rPr dirty="0" sz="2400" spc="-15">
                <a:latin typeface="Calibri"/>
                <a:cs typeface="Calibri"/>
              </a:rPr>
              <a:t>Δείγμα</a:t>
            </a:r>
            <a:r>
              <a:rPr dirty="0" sz="2400" spc="-5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δικτυακού  </a:t>
            </a:r>
            <a:r>
              <a:rPr dirty="0" sz="2400" spc="-20">
                <a:latin typeface="Calibri"/>
                <a:cs typeface="Calibri"/>
              </a:rPr>
              <a:t>λογικού </a:t>
            </a:r>
            <a:r>
              <a:rPr dirty="0" sz="2400" spc="-10">
                <a:latin typeface="Calibri"/>
                <a:cs typeface="Calibri"/>
              </a:rPr>
              <a:t>μοντέλου  </a:t>
            </a:r>
            <a:r>
              <a:rPr dirty="0" sz="2400" spc="-25">
                <a:latin typeface="Calibri"/>
                <a:cs typeface="Calibri"/>
              </a:rPr>
              <a:t>ΒΔ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10542" y="1820328"/>
            <a:ext cx="817244" cy="991869"/>
          </a:xfrm>
          <a:prstGeom prst="rect">
            <a:avLst/>
          </a:prstGeom>
          <a:solidFill>
            <a:srgbClr val="D9D9D9"/>
          </a:solidFill>
          <a:ln w="5604">
            <a:solidFill>
              <a:srgbClr val="000000"/>
            </a:solidFill>
          </a:ln>
        </p:spPr>
        <p:txBody>
          <a:bodyPr wrap="square" lIns="0" tIns="45085" rIns="0" bIns="0" rtlCol="0" vert="horz">
            <a:spAutoFit/>
          </a:bodyPr>
          <a:lstStyle/>
          <a:p>
            <a:pPr marL="158115">
              <a:lnSpc>
                <a:spcPct val="100000"/>
              </a:lnSpc>
              <a:spcBef>
                <a:spcPts val="355"/>
              </a:spcBef>
            </a:pPr>
            <a:r>
              <a:rPr dirty="0" sz="1100" b="1">
                <a:latin typeface="Arial"/>
                <a:cs typeface="Arial"/>
              </a:rPr>
              <a:t>ΤΜΗΜΑ</a:t>
            </a:r>
            <a:endParaRPr sz="1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76842" y="2040776"/>
            <a:ext cx="640715" cy="683260"/>
          </a:xfrm>
          <a:prstGeom prst="rect">
            <a:avLst/>
          </a:prstGeom>
          <a:solidFill>
            <a:srgbClr val="CCFFCC"/>
          </a:solidFill>
          <a:ln w="5603">
            <a:solidFill>
              <a:srgbClr val="000000"/>
            </a:solidFill>
          </a:ln>
        </p:spPr>
        <p:txBody>
          <a:bodyPr wrap="square" lIns="0" tIns="5080" rIns="0" bIns="0" rtlCol="0" vert="horz">
            <a:spAutoFit/>
          </a:bodyPr>
          <a:lstStyle/>
          <a:p>
            <a:pPr marL="15240" marR="136525">
              <a:lnSpc>
                <a:spcPct val="100000"/>
              </a:lnSpc>
              <a:spcBef>
                <a:spcPts val="40"/>
              </a:spcBef>
            </a:pPr>
            <a:r>
              <a:rPr dirty="0" sz="850" spc="5">
                <a:latin typeface="Arial"/>
                <a:cs typeface="Arial"/>
              </a:rPr>
              <a:t>Κωδ. </a:t>
            </a:r>
            <a:r>
              <a:rPr dirty="0" sz="850">
                <a:latin typeface="Arial"/>
                <a:cs typeface="Arial"/>
              </a:rPr>
              <a:t>Τμ.  </a:t>
            </a:r>
            <a:r>
              <a:rPr dirty="0" sz="850">
                <a:latin typeface="Arial"/>
                <a:cs typeface="Arial"/>
              </a:rPr>
              <a:t>Ονομασία  </a:t>
            </a:r>
            <a:r>
              <a:rPr dirty="0" sz="850">
                <a:latin typeface="Arial"/>
                <a:cs typeface="Arial"/>
              </a:rPr>
              <a:t>Σχολή</a:t>
            </a:r>
            <a:endParaRPr sz="85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254550" y="2360253"/>
            <a:ext cx="203835" cy="123189"/>
          </a:xfrm>
          <a:custGeom>
            <a:avLst/>
            <a:gdLst/>
            <a:ahLst/>
            <a:cxnLst/>
            <a:rect l="l" t="t" r="r" b="b"/>
            <a:pathLst>
              <a:path w="203835" h="123189">
                <a:moveTo>
                  <a:pt x="203653" y="0"/>
                </a:moveTo>
                <a:lnTo>
                  <a:pt x="0" y="0"/>
                </a:lnTo>
                <a:lnTo>
                  <a:pt x="0" y="122924"/>
                </a:lnTo>
                <a:lnTo>
                  <a:pt x="203653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5254550" y="2360253"/>
            <a:ext cx="203835" cy="123189"/>
          </a:xfrm>
          <a:custGeom>
            <a:avLst/>
            <a:gdLst/>
            <a:ahLst/>
            <a:cxnLst/>
            <a:rect l="l" t="t" r="r" b="b"/>
            <a:pathLst>
              <a:path w="203835" h="123189">
                <a:moveTo>
                  <a:pt x="203653" y="0"/>
                </a:moveTo>
                <a:lnTo>
                  <a:pt x="0" y="0"/>
                </a:lnTo>
                <a:lnTo>
                  <a:pt x="0" y="122924"/>
                </a:lnTo>
              </a:path>
            </a:pathLst>
          </a:custGeom>
          <a:ln w="56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500273" y="3142652"/>
            <a:ext cx="1104265" cy="1135380"/>
          </a:xfrm>
          <a:custGeom>
            <a:avLst/>
            <a:gdLst/>
            <a:ahLst/>
            <a:cxnLst/>
            <a:rect l="l" t="t" r="r" b="b"/>
            <a:pathLst>
              <a:path w="1104264" h="1135379">
                <a:moveTo>
                  <a:pt x="1104192" y="0"/>
                </a:moveTo>
                <a:lnTo>
                  <a:pt x="0" y="0"/>
                </a:lnTo>
                <a:lnTo>
                  <a:pt x="0" y="1134893"/>
                </a:lnTo>
                <a:lnTo>
                  <a:pt x="781490" y="1134893"/>
                </a:lnTo>
                <a:lnTo>
                  <a:pt x="1104192" y="940111"/>
                </a:lnTo>
                <a:lnTo>
                  <a:pt x="1104192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500274" y="4277545"/>
            <a:ext cx="781685" cy="0"/>
          </a:xfrm>
          <a:custGeom>
            <a:avLst/>
            <a:gdLst/>
            <a:ahLst/>
            <a:cxnLst/>
            <a:rect l="l" t="t" r="r" b="b"/>
            <a:pathLst>
              <a:path w="781685" h="0">
                <a:moveTo>
                  <a:pt x="0" y="0"/>
                </a:moveTo>
                <a:lnTo>
                  <a:pt x="781490" y="0"/>
                </a:lnTo>
              </a:path>
            </a:pathLst>
          </a:custGeom>
          <a:ln w="559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500273" y="3142652"/>
            <a:ext cx="1104265" cy="1135380"/>
          </a:xfrm>
          <a:custGeom>
            <a:avLst/>
            <a:gdLst/>
            <a:ahLst/>
            <a:cxnLst/>
            <a:rect l="l" t="t" r="r" b="b"/>
            <a:pathLst>
              <a:path w="1104264" h="1135379">
                <a:moveTo>
                  <a:pt x="1104192" y="940111"/>
                </a:moveTo>
                <a:lnTo>
                  <a:pt x="1104192" y="0"/>
                </a:lnTo>
                <a:lnTo>
                  <a:pt x="0" y="0"/>
                </a:lnTo>
                <a:lnTo>
                  <a:pt x="0" y="1134893"/>
                </a:lnTo>
              </a:path>
            </a:pathLst>
          </a:custGeom>
          <a:ln w="560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1561501" y="3175206"/>
            <a:ext cx="739140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ΦΟΙΤΗΤΕΣ</a:t>
            </a:r>
            <a:endParaRPr sz="11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66527" y="3362983"/>
            <a:ext cx="972185" cy="826769"/>
          </a:xfrm>
          <a:custGeom>
            <a:avLst/>
            <a:gdLst/>
            <a:ahLst/>
            <a:cxnLst/>
            <a:rect l="l" t="t" r="r" b="b"/>
            <a:pathLst>
              <a:path w="972185" h="826770">
                <a:moveTo>
                  <a:pt x="971670" y="0"/>
                </a:moveTo>
                <a:lnTo>
                  <a:pt x="0" y="0"/>
                </a:lnTo>
                <a:lnTo>
                  <a:pt x="0" y="826408"/>
                </a:lnTo>
                <a:lnTo>
                  <a:pt x="861283" y="826408"/>
                </a:lnTo>
                <a:lnTo>
                  <a:pt x="971670" y="759779"/>
                </a:lnTo>
                <a:lnTo>
                  <a:pt x="971670" y="0"/>
                </a:lnTo>
                <a:close/>
              </a:path>
            </a:pathLst>
          </a:custGeom>
          <a:solidFill>
            <a:srgbClr val="FCEEE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566527" y="4189392"/>
            <a:ext cx="861694" cy="0"/>
          </a:xfrm>
          <a:custGeom>
            <a:avLst/>
            <a:gdLst/>
            <a:ahLst/>
            <a:cxnLst/>
            <a:rect l="l" t="t" r="r" b="b"/>
            <a:pathLst>
              <a:path w="861694" h="0">
                <a:moveTo>
                  <a:pt x="0" y="0"/>
                </a:moveTo>
                <a:lnTo>
                  <a:pt x="861283" y="0"/>
                </a:lnTo>
              </a:path>
            </a:pathLst>
          </a:custGeom>
          <a:ln w="559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1566527" y="3362983"/>
            <a:ext cx="972185" cy="826769"/>
          </a:xfrm>
          <a:custGeom>
            <a:avLst/>
            <a:gdLst/>
            <a:ahLst/>
            <a:cxnLst/>
            <a:rect l="l" t="t" r="r" b="b"/>
            <a:pathLst>
              <a:path w="972185" h="826770">
                <a:moveTo>
                  <a:pt x="971670" y="759779"/>
                </a:moveTo>
                <a:lnTo>
                  <a:pt x="971670" y="0"/>
                </a:lnTo>
                <a:lnTo>
                  <a:pt x="0" y="0"/>
                </a:lnTo>
                <a:lnTo>
                  <a:pt x="0" y="826408"/>
                </a:lnTo>
              </a:path>
            </a:pathLst>
          </a:custGeom>
          <a:ln w="560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1569408" y="3354951"/>
            <a:ext cx="822960" cy="8096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277495">
              <a:lnSpc>
                <a:spcPct val="100000"/>
              </a:lnSpc>
              <a:spcBef>
                <a:spcPts val="105"/>
              </a:spcBef>
            </a:pPr>
            <a:r>
              <a:rPr dirty="0" sz="850" spc="5">
                <a:latin typeface="Arial"/>
                <a:cs typeface="Arial"/>
              </a:rPr>
              <a:t>Κωδ.</a:t>
            </a:r>
            <a:r>
              <a:rPr dirty="0" sz="850" spc="-7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Φοιτ.  Ον/μο</a:t>
            </a:r>
            <a:endParaRPr sz="85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5"/>
              </a:spcBef>
            </a:pPr>
            <a:r>
              <a:rPr dirty="0" sz="850">
                <a:latin typeface="Arial"/>
                <a:cs typeface="Arial"/>
              </a:rPr>
              <a:t>Ον. πατρός  Ημ/νία</a:t>
            </a:r>
            <a:r>
              <a:rPr dirty="0" sz="850" spc="-4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γέννησης  </a:t>
            </a:r>
            <a:r>
              <a:rPr dirty="0" sz="850" spc="5">
                <a:latin typeface="Arial"/>
                <a:cs typeface="Arial"/>
              </a:rPr>
              <a:t>Τηλέφωνο  </a:t>
            </a:r>
            <a:r>
              <a:rPr dirty="0" sz="850">
                <a:latin typeface="Arial"/>
                <a:cs typeface="Arial"/>
              </a:rPr>
              <a:t>Email</a:t>
            </a:r>
            <a:endParaRPr sz="85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937286" y="2917585"/>
            <a:ext cx="230183" cy="2296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4923363" y="2465826"/>
            <a:ext cx="335854" cy="1357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4227643" y="2316251"/>
            <a:ext cx="695960" cy="264795"/>
          </a:xfrm>
          <a:custGeom>
            <a:avLst/>
            <a:gdLst/>
            <a:ahLst/>
            <a:cxnLst/>
            <a:rect l="l" t="t" r="r" b="b"/>
            <a:pathLst>
              <a:path w="695960" h="264794">
                <a:moveTo>
                  <a:pt x="695719" y="264404"/>
                </a:moveTo>
                <a:lnTo>
                  <a:pt x="695719" y="0"/>
                </a:lnTo>
                <a:lnTo>
                  <a:pt x="0" y="0"/>
                </a:lnTo>
              </a:path>
            </a:pathLst>
          </a:custGeom>
          <a:ln w="933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2052377" y="2812018"/>
            <a:ext cx="1546225" cy="99695"/>
          </a:xfrm>
          <a:custGeom>
            <a:avLst/>
            <a:gdLst/>
            <a:ahLst/>
            <a:cxnLst/>
            <a:rect l="l" t="t" r="r" b="b"/>
            <a:pathLst>
              <a:path w="1546225" h="99694">
                <a:moveTo>
                  <a:pt x="0" y="99200"/>
                </a:moveTo>
                <a:lnTo>
                  <a:pt x="1545923" y="99200"/>
                </a:lnTo>
                <a:lnTo>
                  <a:pt x="1545923" y="0"/>
                </a:lnTo>
              </a:path>
            </a:pathLst>
          </a:custGeom>
          <a:ln w="9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3819093" y="2812018"/>
            <a:ext cx="179070" cy="429895"/>
          </a:xfrm>
          <a:custGeom>
            <a:avLst/>
            <a:gdLst/>
            <a:ahLst/>
            <a:cxnLst/>
            <a:rect l="l" t="t" r="r" b="b"/>
            <a:pathLst>
              <a:path w="179070" h="429894">
                <a:moveTo>
                  <a:pt x="178654" y="429763"/>
                </a:moveTo>
                <a:lnTo>
                  <a:pt x="0" y="429763"/>
                </a:lnTo>
                <a:lnTo>
                  <a:pt x="0" y="0"/>
                </a:lnTo>
              </a:path>
            </a:pathLst>
          </a:custGeom>
          <a:ln w="934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2599838" y="3314236"/>
            <a:ext cx="230124" cy="22973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2599830" y="3429143"/>
            <a:ext cx="340995" cy="0"/>
          </a:xfrm>
          <a:custGeom>
            <a:avLst/>
            <a:gdLst/>
            <a:ahLst/>
            <a:cxnLst/>
            <a:rect l="l" t="t" r="r" b="b"/>
            <a:pathLst>
              <a:path w="340994" h="0">
                <a:moveTo>
                  <a:pt x="0" y="0"/>
                </a:moveTo>
                <a:lnTo>
                  <a:pt x="340614" y="0"/>
                </a:lnTo>
              </a:path>
            </a:pathLst>
          </a:custGeom>
          <a:ln w="9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2935770" y="3113273"/>
            <a:ext cx="1244600" cy="316230"/>
          </a:xfrm>
          <a:custGeom>
            <a:avLst/>
            <a:gdLst/>
            <a:ahLst/>
            <a:cxnLst/>
            <a:rect l="l" t="t" r="r" b="b"/>
            <a:pathLst>
              <a:path w="1244600" h="316229">
                <a:moveTo>
                  <a:pt x="1244485" y="18347"/>
                </a:moveTo>
                <a:lnTo>
                  <a:pt x="901786" y="18347"/>
                </a:lnTo>
                <a:lnTo>
                  <a:pt x="900337" y="11184"/>
                </a:lnTo>
                <a:lnTo>
                  <a:pt x="896381" y="5354"/>
                </a:lnTo>
                <a:lnTo>
                  <a:pt x="890513" y="1434"/>
                </a:lnTo>
                <a:lnTo>
                  <a:pt x="883322" y="0"/>
                </a:lnTo>
                <a:lnTo>
                  <a:pt x="876176" y="1434"/>
                </a:lnTo>
                <a:lnTo>
                  <a:pt x="870331" y="5354"/>
                </a:lnTo>
                <a:lnTo>
                  <a:pt x="866384" y="11184"/>
                </a:lnTo>
                <a:lnTo>
                  <a:pt x="864936" y="18347"/>
                </a:lnTo>
                <a:lnTo>
                  <a:pt x="0" y="18347"/>
                </a:lnTo>
                <a:lnTo>
                  <a:pt x="0" y="315870"/>
                </a:lnTo>
              </a:path>
            </a:pathLst>
          </a:custGeom>
          <a:ln w="933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2604505" y="3710106"/>
            <a:ext cx="552450" cy="40005"/>
          </a:xfrm>
          <a:custGeom>
            <a:avLst/>
            <a:gdLst/>
            <a:ahLst/>
            <a:cxnLst/>
            <a:rect l="l" t="t" r="r" b="b"/>
            <a:pathLst>
              <a:path w="552450" h="40004">
                <a:moveTo>
                  <a:pt x="552057" y="39413"/>
                </a:moveTo>
                <a:lnTo>
                  <a:pt x="552057" y="0"/>
                </a:lnTo>
                <a:lnTo>
                  <a:pt x="0" y="0"/>
                </a:lnTo>
              </a:path>
            </a:pathLst>
          </a:custGeom>
          <a:ln w="9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1130" y="210692"/>
            <a:ext cx="651383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ΜΟΝΤΕΛΑ ΒΔ </a:t>
            </a:r>
            <a:r>
              <a:rPr dirty="0"/>
              <a:t>– ΛΟΓΙΚΟΣ </a:t>
            </a:r>
            <a:r>
              <a:rPr dirty="0" spc="-5"/>
              <a:t>ΣΧΕΔΙΑΣΜΟΣ</a:t>
            </a:r>
            <a:r>
              <a:rPr dirty="0" spc="-95"/>
              <a:t> </a:t>
            </a:r>
            <a:r>
              <a:rPr dirty="0" spc="-5"/>
              <a:t>(3)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27957" y="5104333"/>
            <a:ext cx="1972310" cy="757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latin typeface="Calibri"/>
                <a:cs typeface="Calibri"/>
              </a:rPr>
              <a:t>Όψη</a:t>
            </a:r>
            <a:r>
              <a:rPr dirty="0" sz="2400" spc="-60">
                <a:latin typeface="Calibri"/>
                <a:cs typeface="Calibri"/>
              </a:rPr>
              <a:t> </a:t>
            </a:r>
            <a:r>
              <a:rPr dirty="0" sz="2400" spc="-20">
                <a:latin typeface="Calibri"/>
                <a:cs typeface="Calibri"/>
              </a:rPr>
              <a:t>σχεσιακού</a:t>
            </a:r>
            <a:endParaRPr sz="2400">
              <a:latin typeface="Calibri"/>
              <a:cs typeface="Calibri"/>
            </a:endParaRPr>
          </a:p>
          <a:p>
            <a:pPr algn="ctr" marR="62230">
              <a:lnSpc>
                <a:spcPct val="100000"/>
              </a:lnSpc>
              <a:spcBef>
                <a:spcPts val="5"/>
              </a:spcBef>
            </a:pPr>
            <a:r>
              <a:rPr dirty="0" sz="2400" spc="-10">
                <a:latin typeface="Calibri"/>
                <a:cs typeface="Calibri"/>
              </a:rPr>
              <a:t>μοντέλου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3557" y="2766790"/>
            <a:ext cx="530860" cy="186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10" b="1">
                <a:latin typeface="Arial"/>
                <a:cs typeface="Arial"/>
              </a:rPr>
              <a:t>ΤΜΗΜΑ</a:t>
            </a:r>
            <a:endParaRPr sz="105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204280" y="2944242"/>
          <a:ext cx="1868170" cy="742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9760"/>
                <a:gridCol w="619760"/>
                <a:gridCol w="619759"/>
              </a:tblGrid>
              <a:tr h="1474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Κωδ_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Τμ.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Ονομασία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Σχολή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</a:tr>
              <a:tr h="1474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001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Πληροφορική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Θετικών</a:t>
                      </a:r>
                      <a:r>
                        <a:rPr dirty="0" sz="7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5" b="1">
                          <a:latin typeface="Arial"/>
                          <a:cs typeface="Arial"/>
                        </a:rPr>
                        <a:t>επ.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474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002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Φυσικής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Θετικών</a:t>
                      </a:r>
                      <a:r>
                        <a:rPr dirty="0" sz="7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5" b="1">
                          <a:latin typeface="Arial"/>
                          <a:cs typeface="Arial"/>
                        </a:rPr>
                        <a:t>επ.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4749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003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Μαθηματικών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Θετικών</a:t>
                      </a:r>
                      <a:r>
                        <a:rPr dirty="0" sz="7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5" b="1">
                          <a:latin typeface="Arial"/>
                          <a:cs typeface="Arial"/>
                        </a:rPr>
                        <a:t>επ.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474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...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...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...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3460304" y="2345447"/>
            <a:ext cx="859790" cy="186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10" b="1">
                <a:latin typeface="Arial"/>
                <a:cs typeface="Arial"/>
              </a:rPr>
              <a:t>ΚΑΘΗΓΗΤΕΣ</a:t>
            </a:r>
            <a:endParaRPr sz="1050">
              <a:latin typeface="Arial"/>
              <a:cs typeface="Arial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3470552" y="2522899"/>
          <a:ext cx="4808220" cy="742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9760"/>
                <a:gridCol w="619760"/>
                <a:gridCol w="1250315"/>
                <a:gridCol w="704850"/>
                <a:gridCol w="704850"/>
                <a:gridCol w="897255"/>
              </a:tblGrid>
              <a:tr h="1474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Κωδ_</a:t>
                      </a:r>
                      <a:r>
                        <a:rPr dirty="0" sz="800" spc="-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Καθ.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Κωδ_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Τμ.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Ον/μο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Ον.πατρός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Βαθμίδα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Γνωστικό</a:t>
                      </a:r>
                      <a:r>
                        <a:rPr dirty="0" sz="8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αν.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</a:tr>
              <a:tr h="1474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Κ001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001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Βεζυρόπουλος</a:t>
                      </a:r>
                      <a:r>
                        <a:rPr dirty="0" sz="7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5" b="1">
                          <a:latin typeface="Arial"/>
                          <a:cs typeface="Arial"/>
                        </a:rPr>
                        <a:t>Κων/νος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Χαρίλαος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Καθηγητής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Προγραμματισμός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474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Κ002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001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Δούκας</a:t>
                      </a:r>
                      <a:r>
                        <a:rPr dirty="0" sz="7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5" b="1">
                          <a:latin typeface="Arial"/>
                          <a:cs typeface="Arial"/>
                        </a:rPr>
                        <a:t>Παναγιώτης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Πέτρος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Επίκουρος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Δίκτυα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4749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Κ003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002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Φανουράκη</a:t>
                      </a:r>
                      <a:r>
                        <a:rPr dirty="0" sz="7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5" b="1">
                          <a:latin typeface="Arial"/>
                          <a:cs typeface="Arial"/>
                        </a:rPr>
                        <a:t>Μαρία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Γεώργιος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Αναπληρωτής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Υψηλών</a:t>
                      </a:r>
                      <a:r>
                        <a:rPr dirty="0" sz="7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5" b="1">
                          <a:latin typeface="Arial"/>
                          <a:cs typeface="Arial"/>
                        </a:rPr>
                        <a:t>ενεργειών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475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...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...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...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...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...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...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3495376" y="3799151"/>
            <a:ext cx="832485" cy="186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10" b="1">
                <a:latin typeface="Arial"/>
                <a:cs typeface="Arial"/>
              </a:rPr>
              <a:t>ΜΑΘΗΜΑΤΑ</a:t>
            </a:r>
            <a:endParaRPr sz="10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68247" y="1186734"/>
            <a:ext cx="716280" cy="186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10" b="1">
                <a:latin typeface="Arial"/>
                <a:cs typeface="Arial"/>
              </a:rPr>
              <a:t>ΦΟΙΤΗΤΕΣ</a:t>
            </a:r>
            <a:endParaRPr sz="1050">
              <a:latin typeface="Arial"/>
              <a:cs typeface="Arial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1781512" y="1364112"/>
          <a:ext cx="4808220" cy="742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9760"/>
                <a:gridCol w="619760"/>
                <a:gridCol w="1250315"/>
                <a:gridCol w="704850"/>
                <a:gridCol w="704850"/>
                <a:gridCol w="897255"/>
              </a:tblGrid>
              <a:tr h="1474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Κωδ_</a:t>
                      </a:r>
                      <a:r>
                        <a:rPr dirty="0" sz="8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Φοιτ.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Κωδ_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Τμ.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Ον/μο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Ον.πατρός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Ημ/νία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Γεν.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Τηλέφωνο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</a:tr>
              <a:tr h="14745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Φ001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001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Αλαμπάνης</a:t>
                      </a:r>
                      <a:r>
                        <a:rPr dirty="0" sz="7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5" b="1">
                          <a:latin typeface="Arial"/>
                          <a:cs typeface="Arial"/>
                        </a:rPr>
                        <a:t>Μάριος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Αναστάσιος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3/6/2001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1234567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474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Φ002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001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Φορόπουλος</a:t>
                      </a:r>
                      <a:r>
                        <a:rPr dirty="0" sz="7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5" b="1">
                          <a:latin typeface="Arial"/>
                          <a:cs typeface="Arial"/>
                        </a:rPr>
                        <a:t>Κώστας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Παναγιώτης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9/12/1998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7654321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474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Φ003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001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Παπαδοπούλου</a:t>
                      </a:r>
                      <a:r>
                        <a:rPr dirty="0" sz="7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5" b="1">
                          <a:latin typeface="Arial"/>
                          <a:cs typeface="Arial"/>
                        </a:rPr>
                        <a:t>Ελένη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Έκτορας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22/10/1996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1278543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474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...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...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...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...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...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...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</a:tbl>
          </a:graphicData>
        </a:graphic>
      </p:graphicFrame>
      <p:sp>
        <p:nvSpPr>
          <p:cNvPr id="11" name="object 11"/>
          <p:cNvSpPr/>
          <p:nvPr/>
        </p:nvSpPr>
        <p:spPr>
          <a:xfrm>
            <a:off x="1184511" y="1303563"/>
            <a:ext cx="578485" cy="1580515"/>
          </a:xfrm>
          <a:custGeom>
            <a:avLst/>
            <a:gdLst/>
            <a:ahLst/>
            <a:cxnLst/>
            <a:rect l="l" t="t" r="r" b="b"/>
            <a:pathLst>
              <a:path w="578485" h="1580514">
                <a:moveTo>
                  <a:pt x="578334" y="0"/>
                </a:moveTo>
                <a:lnTo>
                  <a:pt x="481045" y="114236"/>
                </a:lnTo>
                <a:lnTo>
                  <a:pt x="392708" y="231668"/>
                </a:lnTo>
                <a:lnTo>
                  <a:pt x="313310" y="352221"/>
                </a:lnTo>
                <a:lnTo>
                  <a:pt x="242856" y="475971"/>
                </a:lnTo>
                <a:lnTo>
                  <a:pt x="181341" y="602916"/>
                </a:lnTo>
                <a:lnTo>
                  <a:pt x="128763" y="732983"/>
                </a:lnTo>
                <a:lnTo>
                  <a:pt x="85130" y="866246"/>
                </a:lnTo>
                <a:lnTo>
                  <a:pt x="50435" y="1002705"/>
                </a:lnTo>
                <a:lnTo>
                  <a:pt x="24686" y="1142286"/>
                </a:lnTo>
                <a:lnTo>
                  <a:pt x="7866" y="1285062"/>
                </a:lnTo>
                <a:lnTo>
                  <a:pt x="0" y="1431035"/>
                </a:lnTo>
                <a:lnTo>
                  <a:pt x="1063" y="1580129"/>
                </a:lnTo>
              </a:path>
            </a:pathLst>
          </a:custGeom>
          <a:ln w="16263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185575" y="2306640"/>
            <a:ext cx="2266315" cy="545465"/>
          </a:xfrm>
          <a:custGeom>
            <a:avLst/>
            <a:gdLst/>
            <a:ahLst/>
            <a:cxnLst/>
            <a:rect l="l" t="t" r="r" b="b"/>
            <a:pathLst>
              <a:path w="2266315" h="545464">
                <a:moveTo>
                  <a:pt x="2266310" y="155708"/>
                </a:moveTo>
                <a:lnTo>
                  <a:pt x="2077524" y="109925"/>
                </a:lnTo>
                <a:lnTo>
                  <a:pt x="1896205" y="72094"/>
                </a:lnTo>
                <a:lnTo>
                  <a:pt x="1722278" y="42141"/>
                </a:lnTo>
                <a:lnTo>
                  <a:pt x="1555743" y="20216"/>
                </a:lnTo>
                <a:lnTo>
                  <a:pt x="1396598" y="6168"/>
                </a:lnTo>
                <a:lnTo>
                  <a:pt x="1244770" y="0"/>
                </a:lnTo>
                <a:lnTo>
                  <a:pt x="1100409" y="1858"/>
                </a:lnTo>
                <a:lnTo>
                  <a:pt x="963440" y="11594"/>
                </a:lnTo>
                <a:lnTo>
                  <a:pt x="833786" y="29283"/>
                </a:lnTo>
                <a:lnTo>
                  <a:pt x="711600" y="54925"/>
                </a:lnTo>
                <a:lnTo>
                  <a:pt x="596805" y="88445"/>
                </a:lnTo>
                <a:lnTo>
                  <a:pt x="489364" y="129918"/>
                </a:lnTo>
                <a:lnTo>
                  <a:pt x="389329" y="179343"/>
                </a:lnTo>
                <a:lnTo>
                  <a:pt x="296679" y="236722"/>
                </a:lnTo>
                <a:lnTo>
                  <a:pt x="211427" y="301978"/>
                </a:lnTo>
                <a:lnTo>
                  <a:pt x="133560" y="375187"/>
                </a:lnTo>
                <a:lnTo>
                  <a:pt x="63084" y="456349"/>
                </a:lnTo>
                <a:lnTo>
                  <a:pt x="0" y="545464"/>
                </a:lnTo>
              </a:path>
            </a:pathLst>
          </a:custGeom>
          <a:ln w="16067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006247" y="2852104"/>
            <a:ext cx="2467610" cy="1173480"/>
          </a:xfrm>
          <a:custGeom>
            <a:avLst/>
            <a:gdLst/>
            <a:ahLst/>
            <a:cxnLst/>
            <a:rect l="l" t="t" r="r" b="b"/>
            <a:pathLst>
              <a:path w="2467610" h="1173479">
                <a:moveTo>
                  <a:pt x="179328" y="0"/>
                </a:moveTo>
                <a:lnTo>
                  <a:pt x="124080" y="109107"/>
                </a:lnTo>
                <a:lnTo>
                  <a:pt x="78976" y="212864"/>
                </a:lnTo>
                <a:lnTo>
                  <a:pt x="44015" y="311269"/>
                </a:lnTo>
                <a:lnTo>
                  <a:pt x="19198" y="404397"/>
                </a:lnTo>
                <a:lnTo>
                  <a:pt x="4526" y="492173"/>
                </a:lnTo>
                <a:lnTo>
                  <a:pt x="0" y="574673"/>
                </a:lnTo>
                <a:lnTo>
                  <a:pt x="5618" y="651821"/>
                </a:lnTo>
                <a:lnTo>
                  <a:pt x="21380" y="723619"/>
                </a:lnTo>
                <a:lnTo>
                  <a:pt x="47286" y="790139"/>
                </a:lnTo>
                <a:lnTo>
                  <a:pt x="83336" y="851307"/>
                </a:lnTo>
                <a:lnTo>
                  <a:pt x="129533" y="907199"/>
                </a:lnTo>
                <a:lnTo>
                  <a:pt x="185875" y="957739"/>
                </a:lnTo>
                <a:lnTo>
                  <a:pt x="252361" y="1003003"/>
                </a:lnTo>
                <a:lnTo>
                  <a:pt x="328991" y="1042840"/>
                </a:lnTo>
                <a:lnTo>
                  <a:pt x="415766" y="1077475"/>
                </a:lnTo>
                <a:lnTo>
                  <a:pt x="512686" y="1106759"/>
                </a:lnTo>
                <a:lnTo>
                  <a:pt x="619750" y="1130691"/>
                </a:lnTo>
                <a:lnTo>
                  <a:pt x="736988" y="1149287"/>
                </a:lnTo>
                <a:lnTo>
                  <a:pt x="864304" y="1162591"/>
                </a:lnTo>
                <a:lnTo>
                  <a:pt x="1001801" y="1170574"/>
                </a:lnTo>
                <a:lnTo>
                  <a:pt x="1149481" y="1173235"/>
                </a:lnTo>
                <a:lnTo>
                  <a:pt x="1307267" y="1170574"/>
                </a:lnTo>
                <a:lnTo>
                  <a:pt x="1475161" y="1162591"/>
                </a:lnTo>
                <a:lnTo>
                  <a:pt x="1653236" y="1149287"/>
                </a:lnTo>
                <a:lnTo>
                  <a:pt x="1841494" y="1130691"/>
                </a:lnTo>
                <a:lnTo>
                  <a:pt x="2039858" y="1106759"/>
                </a:lnTo>
                <a:lnTo>
                  <a:pt x="2248329" y="1077475"/>
                </a:lnTo>
                <a:lnTo>
                  <a:pt x="2466983" y="1042840"/>
                </a:lnTo>
              </a:path>
            </a:pathLst>
          </a:custGeom>
          <a:ln w="16097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3216638" y="2462349"/>
            <a:ext cx="257175" cy="1433195"/>
          </a:xfrm>
          <a:custGeom>
            <a:avLst/>
            <a:gdLst/>
            <a:ahLst/>
            <a:cxnLst/>
            <a:rect l="l" t="t" r="r" b="b"/>
            <a:pathLst>
              <a:path w="257175" h="1433195">
                <a:moveTo>
                  <a:pt x="235246" y="0"/>
                </a:moveTo>
                <a:lnTo>
                  <a:pt x="171513" y="91121"/>
                </a:lnTo>
                <a:lnTo>
                  <a:pt x="117811" y="184026"/>
                </a:lnTo>
                <a:lnTo>
                  <a:pt x="74216" y="278640"/>
                </a:lnTo>
                <a:lnTo>
                  <a:pt x="40577" y="374890"/>
                </a:lnTo>
                <a:lnTo>
                  <a:pt x="17045" y="472923"/>
                </a:lnTo>
                <a:lnTo>
                  <a:pt x="3544" y="572666"/>
                </a:lnTo>
                <a:lnTo>
                  <a:pt x="0" y="674193"/>
                </a:lnTo>
                <a:lnTo>
                  <a:pt x="6561" y="777355"/>
                </a:lnTo>
                <a:lnTo>
                  <a:pt x="23155" y="882300"/>
                </a:lnTo>
                <a:lnTo>
                  <a:pt x="49779" y="988881"/>
                </a:lnTo>
                <a:lnTo>
                  <a:pt x="86435" y="1097246"/>
                </a:lnTo>
                <a:lnTo>
                  <a:pt x="133122" y="1207319"/>
                </a:lnTo>
                <a:lnTo>
                  <a:pt x="189841" y="1319103"/>
                </a:lnTo>
                <a:lnTo>
                  <a:pt x="256591" y="1432596"/>
                </a:lnTo>
              </a:path>
            </a:pathLst>
          </a:custGeom>
          <a:ln w="16284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503607" y="1303563"/>
            <a:ext cx="1948814" cy="1352550"/>
          </a:xfrm>
          <a:custGeom>
            <a:avLst/>
            <a:gdLst/>
            <a:ahLst/>
            <a:cxnLst/>
            <a:rect l="l" t="t" r="r" b="b"/>
            <a:pathLst>
              <a:path w="1948814" h="1352550">
                <a:moveTo>
                  <a:pt x="259238" y="0"/>
                </a:moveTo>
                <a:lnTo>
                  <a:pt x="194382" y="129918"/>
                </a:lnTo>
                <a:lnTo>
                  <a:pt x="138802" y="253296"/>
                </a:lnTo>
                <a:lnTo>
                  <a:pt x="92499" y="370059"/>
                </a:lnTo>
                <a:lnTo>
                  <a:pt x="55466" y="480282"/>
                </a:lnTo>
                <a:lnTo>
                  <a:pt x="27703" y="583964"/>
                </a:lnTo>
                <a:lnTo>
                  <a:pt x="9216" y="681105"/>
                </a:lnTo>
                <a:lnTo>
                  <a:pt x="0" y="771632"/>
                </a:lnTo>
                <a:lnTo>
                  <a:pt x="52" y="855618"/>
                </a:lnTo>
                <a:lnTo>
                  <a:pt x="9375" y="933064"/>
                </a:lnTo>
                <a:lnTo>
                  <a:pt x="27974" y="1003969"/>
                </a:lnTo>
                <a:lnTo>
                  <a:pt x="55843" y="1068333"/>
                </a:lnTo>
                <a:lnTo>
                  <a:pt x="92989" y="1126083"/>
                </a:lnTo>
                <a:lnTo>
                  <a:pt x="139405" y="1177293"/>
                </a:lnTo>
                <a:lnTo>
                  <a:pt x="195091" y="1221961"/>
                </a:lnTo>
                <a:lnTo>
                  <a:pt x="260068" y="1260090"/>
                </a:lnTo>
                <a:lnTo>
                  <a:pt x="334285" y="1291603"/>
                </a:lnTo>
                <a:lnTo>
                  <a:pt x="417779" y="1316650"/>
                </a:lnTo>
                <a:lnTo>
                  <a:pt x="510550" y="1335083"/>
                </a:lnTo>
                <a:lnTo>
                  <a:pt x="612599" y="1346974"/>
                </a:lnTo>
                <a:lnTo>
                  <a:pt x="723924" y="1352251"/>
                </a:lnTo>
                <a:lnTo>
                  <a:pt x="844527" y="1350988"/>
                </a:lnTo>
                <a:lnTo>
                  <a:pt x="974331" y="1343258"/>
                </a:lnTo>
                <a:lnTo>
                  <a:pt x="1113488" y="1328914"/>
                </a:lnTo>
                <a:lnTo>
                  <a:pt x="1261922" y="1307954"/>
                </a:lnTo>
                <a:lnTo>
                  <a:pt x="1419557" y="1280529"/>
                </a:lnTo>
                <a:lnTo>
                  <a:pt x="1586546" y="1246488"/>
                </a:lnTo>
                <a:lnTo>
                  <a:pt x="1762736" y="1205907"/>
                </a:lnTo>
                <a:lnTo>
                  <a:pt x="1948278" y="1158786"/>
                </a:lnTo>
              </a:path>
            </a:pathLst>
          </a:custGeom>
          <a:ln w="16131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6" name="object 16"/>
          <p:cNvGraphicFramePr>
            <a:graphicFrameLocks noGrp="1"/>
          </p:cNvGraphicFramePr>
          <p:nvPr/>
        </p:nvGraphicFramePr>
        <p:xfrm>
          <a:off x="3491972" y="3976581"/>
          <a:ext cx="5706110" cy="742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9760"/>
                <a:gridCol w="619760"/>
                <a:gridCol w="1250315"/>
                <a:gridCol w="704850"/>
                <a:gridCol w="704850"/>
                <a:gridCol w="897255"/>
                <a:gridCol w="897254"/>
              </a:tblGrid>
              <a:tr h="1474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Κωδ_Μαθ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Κωδ_</a:t>
                      </a:r>
                      <a:r>
                        <a:rPr dirty="0" sz="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Τμ.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Τίτλος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Ώρες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Θ/Ε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Φόρτος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ECTS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Κωδ_Καθ.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</a:tr>
              <a:tr h="14747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M001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003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Γραμμική</a:t>
                      </a:r>
                      <a:r>
                        <a:rPr dirty="0" sz="7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5" b="1">
                          <a:latin typeface="Arial"/>
                          <a:cs typeface="Arial"/>
                        </a:rPr>
                        <a:t>Άλγεβρα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Θ2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Κ001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4748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M002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003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Μιγαδικοί</a:t>
                      </a:r>
                      <a:r>
                        <a:rPr dirty="0" sz="7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5" b="1">
                          <a:latin typeface="Arial"/>
                          <a:cs typeface="Arial"/>
                        </a:rPr>
                        <a:t>αριθμοί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Θ4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3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4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Κ001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474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M003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003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Διαφορική</a:t>
                      </a:r>
                      <a:r>
                        <a:rPr dirty="0" sz="7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5" b="1">
                          <a:latin typeface="Arial"/>
                          <a:cs typeface="Arial"/>
                        </a:rPr>
                        <a:t>Γεωμετρία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Θ3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3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4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5" b="1">
                          <a:latin typeface="Arial"/>
                          <a:cs typeface="Arial"/>
                        </a:rPr>
                        <a:t>Κ002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  <a:tr h="147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...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...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...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...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...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...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...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1EB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papaz@o365.uoa.gr</dc:creator>
  <dc:title>Εισαγωγή στην πληροφορική και τις εφαρμογές της</dc:title>
  <dcterms:created xsi:type="dcterms:W3CDTF">2022-02-08T11:47:28Z</dcterms:created>
  <dcterms:modified xsi:type="dcterms:W3CDTF">2022-02-08T11:47:28Z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2021-07-24T00:00:00Z</vt:filetime>
  </property>
  <property fmtid="{D5CDD505-2E9C-101B-9397-08002B2CF9AE}" pid="3" name="Creator">
    <vt:lpwstr>Microsoft® PowerPoint® για το Microsoft 365</vt:lpwstr>
  </property>
  <property fmtid="{D5CDD505-2E9C-101B-9397-08002B2CF9AE}" pid="4" name="LastSaved">
    <vt:filetime>2022-02-08T00:00:00Z</vt:filetime>
  </property>
</Properties>
</file>