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  <a:srgbClr val="000099"/>
    <a:srgbClr val="E6E6E6"/>
    <a:srgbClr val="336699"/>
    <a:srgbClr val="333399"/>
    <a:srgbClr val="003399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027C-ECF0-4E0C-92F3-0F80415824F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EF29-2737-4B64-BF7F-5139BD267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4050-07BA-438C-A6D0-866C1E5EA95E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5C29-D3D6-4FFF-9D8A-3FE1EE397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B6724-5293-407A-A662-1A183B782A11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91A14-CD77-4B81-8763-31A366F3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456B-62E5-4EC6-9B1E-ABA84CDB81C6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920B-F11B-4543-8AAF-A3A62F31F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5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F419F-5435-4021-9DA0-87D93554F45B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D9C56-FB2C-4AF6-A612-207942707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EFC50-0B51-4D7B-87FB-7361AE96F13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727D-1477-48AF-92F9-7B1E51FBE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9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81216-7551-40B6-8C47-EC157FDD4F8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9E3C-6E87-418F-B54F-E09F8DA00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0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6DC6-F101-4D5A-841E-A74655151503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941E0-3692-4E7F-A5D8-5AC51A6E1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1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BC4E-8C33-438F-9C73-F97E53D9085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2DB8E-44DC-46AC-BD10-D540E8C78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FF987-C1D7-4296-BEDB-C625A22CAD04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F55A-D6EB-4604-931A-6B5CCF4D9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2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31B9-3B7A-40B1-8892-E508F8F11A6F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F03B-F6D4-4117-8CF5-B97E804C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accent3">
                <a:lumMod val="5000"/>
                <a:lumOff val="95000"/>
              </a:schemeClr>
            </a:gs>
            <a:gs pos="90000">
              <a:schemeClr val="accent3">
                <a:lumMod val="45000"/>
                <a:lumOff val="55000"/>
              </a:schemeClr>
            </a:gs>
            <a:gs pos="94000">
              <a:schemeClr val="accent3">
                <a:lumMod val="45000"/>
                <a:lumOff val="55000"/>
              </a:schemeClr>
            </a:gs>
            <a:gs pos="100000">
              <a:schemeClr val="bg1">
                <a:lumMod val="95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Στυλ κύριου τίτλου</a:t>
            </a:r>
            <a:endParaRPr lang="en-US" altLang="en-US"/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Επεξεργασία στυλ υποδείγματος κειμένου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  <a:endParaRPr lang="en-US" alt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51742E-31EB-428D-B99F-864597FE00B5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5C5E1-EA52-4B1A-81A4-C14CDB5CA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81" y="680509"/>
            <a:ext cx="5224129" cy="32663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70" y="4031766"/>
            <a:ext cx="3988079" cy="2616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1935" y="151234"/>
            <a:ext cx="491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πινακίδες της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Έμπλα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περ. 2.250 π.Χ.)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3" y="683734"/>
            <a:ext cx="5758875" cy="3266306"/>
          </a:xfrm>
          <a:prstGeom prst="rect">
            <a:avLst/>
          </a:prstGeom>
        </p:spPr>
      </p:pic>
      <p:sp>
        <p:nvSpPr>
          <p:cNvPr id="8" name="Οβάλ 7"/>
          <p:cNvSpPr/>
          <p:nvPr/>
        </p:nvSpPr>
        <p:spPr>
          <a:xfrm>
            <a:off x="8654434" y="4554746"/>
            <a:ext cx="144509" cy="1552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 flipH="1">
            <a:off x="2494234" y="1200056"/>
            <a:ext cx="1086928" cy="603848"/>
          </a:xfrm>
          <a:prstGeom prst="straightConnector1">
            <a:avLst/>
          </a:prstGeom>
          <a:ln w="3492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162" y="848274"/>
            <a:ext cx="8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err="1">
                <a:solidFill>
                  <a:schemeClr val="accent6">
                    <a:lumMod val="75000"/>
                  </a:schemeClr>
                </a:solidFill>
              </a:rPr>
              <a:t>Έμπλα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D71448-85E3-2C4A-5FA2-D92EB8C05C9F}"/>
              </a:ext>
            </a:extLst>
          </p:cNvPr>
          <p:cNvSpPr txBox="1"/>
          <p:nvPr/>
        </p:nvSpPr>
        <p:spPr>
          <a:xfrm>
            <a:off x="179508" y="4559302"/>
            <a:ext cx="2816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 </a:t>
            </a:r>
            <a:r>
              <a:rPr lang="el-GR" dirty="0"/>
              <a:t>Οικονομικά και Διοικητικά</a:t>
            </a:r>
            <a:endParaRPr lang="it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CDA4D3-B0ED-047E-5DF4-C9D375CDB87E}"/>
              </a:ext>
            </a:extLst>
          </p:cNvPr>
          <p:cNvSpPr txBox="1"/>
          <p:nvPr/>
        </p:nvSpPr>
        <p:spPr>
          <a:xfrm>
            <a:off x="178951" y="4945016"/>
            <a:ext cx="3022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 </a:t>
            </a:r>
            <a:r>
              <a:rPr lang="el-GR" dirty="0"/>
              <a:t>Επιστημονικά - Γεωγραφικά</a:t>
            </a:r>
            <a:endParaRPr lang="it-IT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1A08DA-E387-18C3-E451-59C4D6E78A00}"/>
              </a:ext>
            </a:extLst>
          </p:cNvPr>
          <p:cNvSpPr txBox="1"/>
          <p:nvPr/>
        </p:nvSpPr>
        <p:spPr>
          <a:xfrm>
            <a:off x="194453" y="5330730"/>
            <a:ext cx="215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 </a:t>
            </a:r>
            <a:r>
              <a:rPr lang="el-GR" dirty="0"/>
              <a:t>Ιστορικά</a:t>
            </a:r>
            <a:endParaRPr lang="it-IT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05EB88-1586-C6BE-E762-8EB585BFBA93}"/>
              </a:ext>
            </a:extLst>
          </p:cNvPr>
          <p:cNvSpPr txBox="1"/>
          <p:nvPr/>
        </p:nvSpPr>
        <p:spPr>
          <a:xfrm>
            <a:off x="194453" y="5716444"/>
            <a:ext cx="1855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 </a:t>
            </a:r>
            <a:r>
              <a:rPr lang="el-GR" dirty="0"/>
              <a:t>Νομικά</a:t>
            </a:r>
            <a:endParaRPr lang="it-I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E61D50-EA66-CBF6-88E0-8114E0C91EFD}"/>
              </a:ext>
            </a:extLst>
          </p:cNvPr>
          <p:cNvSpPr txBox="1"/>
          <p:nvPr/>
        </p:nvSpPr>
        <p:spPr>
          <a:xfrm>
            <a:off x="178951" y="6073252"/>
            <a:ext cx="2157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ym typeface="Symbol" panose="05050102010706020507" pitchFamily="18" charset="2"/>
              </a:rPr>
              <a:t> </a:t>
            </a:r>
            <a:r>
              <a:rPr lang="el-GR" dirty="0"/>
              <a:t>Λογοτεχνικά</a:t>
            </a:r>
            <a:endParaRPr lang="it-I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2798BB-9713-2123-8297-BE75B53E1688}"/>
              </a:ext>
            </a:extLst>
          </p:cNvPr>
          <p:cNvSpPr txBox="1"/>
          <p:nvPr/>
        </p:nvSpPr>
        <p:spPr>
          <a:xfrm>
            <a:off x="2975058" y="4540131"/>
            <a:ext cx="4911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Λεξικά με αντιστοιχία λέξεων</a:t>
            </a:r>
          </a:p>
          <a:p>
            <a:pPr algn="ctr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δίγλωσσα λεξικά</a:t>
            </a:r>
          </a:p>
          <a:p>
            <a:pPr algn="ctr"/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Σουμεριακά-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Εμπλαϊτικά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l-GR" sz="2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Εμπλαϊτικά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-Σουμεριακά</a:t>
            </a:r>
            <a:endParaRPr lang="it-IT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1EB5D1-470F-E3AA-0560-80CD1D4C55EA}"/>
              </a:ext>
            </a:extLst>
          </p:cNvPr>
          <p:cNvSpPr txBox="1"/>
          <p:nvPr/>
        </p:nvSpPr>
        <p:spPr>
          <a:xfrm>
            <a:off x="194453" y="4129857"/>
            <a:ext cx="2157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ΚΕΙΜΕΝΑ</a:t>
            </a:r>
            <a:endParaRPr lang="it-IT" sz="2400" b="1" i="1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49"/>
            <a:ext cx="3239311" cy="3621305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 rot="21420000">
            <a:off x="3868" y="3678904"/>
            <a:ext cx="2998770" cy="274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>
                <a:solidFill>
                  <a:srgbClr val="001642"/>
                </a:solidFill>
                <a:latin typeface="+mn-lt"/>
              </a:rPr>
              <a:t>Μάρκος Τούλιος </a:t>
            </a:r>
            <a:r>
              <a:rPr lang="el-GR" sz="1400" dirty="0" err="1">
                <a:solidFill>
                  <a:srgbClr val="001642"/>
                </a:solidFill>
                <a:latin typeface="+mn-lt"/>
              </a:rPr>
              <a:t>Κικέρων</a:t>
            </a:r>
            <a:r>
              <a:rPr lang="el-GR" sz="1400" dirty="0">
                <a:solidFill>
                  <a:srgbClr val="001642"/>
                </a:solidFill>
                <a:latin typeface="+mn-lt"/>
              </a:rPr>
              <a:t> (106-43 π.Χ.)</a:t>
            </a:r>
            <a:endParaRPr lang="en-US" sz="1400" dirty="0">
              <a:solidFill>
                <a:srgbClr val="001642"/>
              </a:solidFill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600" y="87549"/>
            <a:ext cx="4100710" cy="3011459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17" name="TextBox 16"/>
          <p:cNvSpPr txBox="1"/>
          <p:nvPr/>
        </p:nvSpPr>
        <p:spPr>
          <a:xfrm rot="120000">
            <a:off x="8713996" y="3138767"/>
            <a:ext cx="3047865" cy="307777"/>
          </a:xfrm>
          <a:prstGeom prst="rect">
            <a:avLst/>
          </a:prstGeom>
          <a:noFill/>
        </p:spPr>
        <p:txBody>
          <a:bodyPr wrap="none" lIns="182880" tIns="0" rIns="182880" bIns="91440" rtlCol="0">
            <a:noAutofit/>
          </a:bodyPr>
          <a:lstStyle/>
          <a:p>
            <a:r>
              <a:rPr lang="el-GR" sz="1400" dirty="0" err="1">
                <a:solidFill>
                  <a:srgbClr val="001642"/>
                </a:solidFill>
                <a:latin typeface="+mn-lt"/>
              </a:rPr>
              <a:t>Κόιντος</a:t>
            </a:r>
            <a:r>
              <a:rPr lang="el-GR" sz="1400" dirty="0">
                <a:solidFill>
                  <a:srgbClr val="001642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01642"/>
                </a:solidFill>
                <a:latin typeface="+mn-lt"/>
              </a:rPr>
              <a:t>Οράτιος</a:t>
            </a:r>
            <a:r>
              <a:rPr lang="el-GR" sz="1400" dirty="0">
                <a:solidFill>
                  <a:srgbClr val="001642"/>
                </a:solidFill>
                <a:latin typeface="+mn-lt"/>
              </a:rPr>
              <a:t> </a:t>
            </a:r>
            <a:r>
              <a:rPr lang="el-GR" sz="1400" dirty="0" err="1">
                <a:solidFill>
                  <a:srgbClr val="001642"/>
                </a:solidFill>
                <a:latin typeface="+mn-lt"/>
              </a:rPr>
              <a:t>Φλάκκος</a:t>
            </a:r>
            <a:r>
              <a:rPr lang="el-GR" sz="1400" dirty="0">
                <a:solidFill>
                  <a:srgbClr val="001642"/>
                </a:solidFill>
                <a:latin typeface="+mn-lt"/>
              </a:rPr>
              <a:t> (65-8 π.Χ.)</a:t>
            </a:r>
            <a:endParaRPr lang="en-US" sz="1400" dirty="0">
              <a:solidFill>
                <a:srgbClr val="00164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311" y="252639"/>
            <a:ext cx="5026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Μεταφραστική διαδικασία = μορφή λατινικής </a:t>
            </a:r>
          </a:p>
          <a:p>
            <a:pPr algn="ctr"/>
            <a:r>
              <a:rPr lang="el-GR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λογοτεχνικής παραγωγής και δημιουργίας</a:t>
            </a:r>
          </a:p>
        </p:txBody>
      </p:sp>
      <p:grpSp>
        <p:nvGrpSpPr>
          <p:cNvPr id="43" name="Ομάδα 42"/>
          <p:cNvGrpSpPr/>
          <p:nvPr/>
        </p:nvGrpSpPr>
        <p:grpSpPr>
          <a:xfrm>
            <a:off x="4990290" y="960525"/>
            <a:ext cx="1659878" cy="707886"/>
            <a:chOff x="4990290" y="960525"/>
            <a:chExt cx="1659878" cy="707886"/>
          </a:xfrm>
        </p:grpSpPr>
        <p:cxnSp>
          <p:nvCxnSpPr>
            <p:cNvPr id="15" name="Ευθύγραμμο βέλος σύνδεσης 14"/>
            <p:cNvCxnSpPr>
              <a:stCxn id="8" idx="2"/>
            </p:cNvCxnSpPr>
            <p:nvPr/>
          </p:nvCxnSpPr>
          <p:spPr>
            <a:xfrm flipH="1">
              <a:off x="5749047" y="960525"/>
              <a:ext cx="3356" cy="391620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990290" y="1268301"/>
              <a:ext cx="16598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εμπλουτισμός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6" name="Ομάδα 45"/>
          <p:cNvGrpSpPr/>
          <p:nvPr/>
        </p:nvGrpSpPr>
        <p:grpSpPr>
          <a:xfrm>
            <a:off x="3085093" y="1593278"/>
            <a:ext cx="2911823" cy="864630"/>
            <a:chOff x="3085093" y="1593278"/>
            <a:chExt cx="2911823" cy="864630"/>
          </a:xfrm>
        </p:grpSpPr>
        <p:cxnSp>
          <p:nvCxnSpPr>
            <p:cNvPr id="19" name="Ευθεία γραμμή σύνδεσης 18"/>
            <p:cNvCxnSpPr/>
            <p:nvPr/>
          </p:nvCxnSpPr>
          <p:spPr>
            <a:xfrm flipH="1">
              <a:off x="4737370" y="1593278"/>
              <a:ext cx="841138" cy="466753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085093" y="2057798"/>
              <a:ext cx="29118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λογοτεχνικού συστήματος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6" name="Ομάδα 55"/>
          <p:cNvGrpSpPr/>
          <p:nvPr/>
        </p:nvGrpSpPr>
        <p:grpSpPr>
          <a:xfrm>
            <a:off x="6085138" y="2414016"/>
            <a:ext cx="913520" cy="926710"/>
            <a:chOff x="6085138" y="2414016"/>
            <a:chExt cx="913520" cy="926710"/>
          </a:xfrm>
        </p:grpSpPr>
        <p:cxnSp>
          <p:nvCxnSpPr>
            <p:cNvPr id="33" name="Ευθεία γραμμή σύνδεσης 32"/>
            <p:cNvCxnSpPr/>
            <p:nvPr/>
          </p:nvCxnSpPr>
          <p:spPr>
            <a:xfrm flipH="1">
              <a:off x="6691271" y="2414016"/>
              <a:ext cx="199635" cy="59045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85138" y="2940616"/>
              <a:ext cx="9135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δάνεια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Ομάδα 56"/>
          <p:cNvGrpSpPr/>
          <p:nvPr/>
        </p:nvGrpSpPr>
        <p:grpSpPr>
          <a:xfrm>
            <a:off x="6967904" y="2414016"/>
            <a:ext cx="1465016" cy="1041210"/>
            <a:chOff x="6967904" y="2414016"/>
            <a:chExt cx="1465016" cy="1041210"/>
          </a:xfrm>
        </p:grpSpPr>
        <p:cxnSp>
          <p:nvCxnSpPr>
            <p:cNvPr id="34" name="Ευθεία γραμμή σύνδεσης 33"/>
            <p:cNvCxnSpPr/>
            <p:nvPr/>
          </p:nvCxnSpPr>
          <p:spPr>
            <a:xfrm>
              <a:off x="6997292" y="2414016"/>
              <a:ext cx="630322" cy="684992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967904" y="3055116"/>
              <a:ext cx="14650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νεολογισμοί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309513" y="4205272"/>
            <a:ext cx="563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λέξη προς λέξη 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</a:t>
            </a:r>
            <a:r>
              <a:rPr lang="el-GR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νόημα προς νόημα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47444" y="5425475"/>
            <a:ext cx="7206268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Μετάφρασμα =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μετακείμενο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σε σχέση με το πρωτότυπο</a:t>
            </a:r>
          </a:p>
          <a:p>
            <a:pPr>
              <a:lnSpc>
                <a:spcPts val="600"/>
              </a:lnSpc>
            </a:pPr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 = άσκηση στη συγκριτική υφολογία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5" name="Ομάδα 54"/>
          <p:cNvGrpSpPr/>
          <p:nvPr/>
        </p:nvGrpSpPr>
        <p:grpSpPr>
          <a:xfrm>
            <a:off x="6128426" y="1593278"/>
            <a:ext cx="1494527" cy="850410"/>
            <a:chOff x="6128426" y="1593278"/>
            <a:chExt cx="1494527" cy="850410"/>
          </a:xfrm>
        </p:grpSpPr>
        <p:cxnSp>
          <p:nvCxnSpPr>
            <p:cNvPr id="21" name="Ευθεία γραμμή σύνδεσης 20"/>
            <p:cNvCxnSpPr/>
            <p:nvPr/>
          </p:nvCxnSpPr>
          <p:spPr>
            <a:xfrm>
              <a:off x="6128426" y="1593278"/>
              <a:ext cx="811686" cy="468459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6458155" y="2043578"/>
              <a:ext cx="1164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γλώσσας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3774704" y="2457908"/>
            <a:ext cx="1532599" cy="882818"/>
            <a:chOff x="3774704" y="2457908"/>
            <a:chExt cx="1532599" cy="882818"/>
          </a:xfrm>
        </p:grpSpPr>
        <p:cxnSp>
          <p:nvCxnSpPr>
            <p:cNvPr id="52" name="Ευθύγραμμο βέλος σύνδεσης 51"/>
            <p:cNvCxnSpPr>
              <a:stCxn id="24" idx="2"/>
            </p:cNvCxnSpPr>
            <p:nvPr/>
          </p:nvCxnSpPr>
          <p:spPr>
            <a:xfrm flipH="1">
              <a:off x="4541004" y="2457908"/>
              <a:ext cx="1" cy="482708"/>
            </a:xfrm>
            <a:prstGeom prst="straightConnector1">
              <a:avLst/>
            </a:prstGeom>
            <a:ln w="254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774704" y="2879061"/>
              <a:ext cx="15325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κατάκτηση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502" y="-25939"/>
            <a:ext cx="426495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 και Αλφάβητο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56185" y="777604"/>
            <a:ext cx="3705044" cy="5403732"/>
            <a:chOff x="228600" y="798659"/>
            <a:chExt cx="4001000" cy="5617573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798659"/>
              <a:ext cx="4001000" cy="512591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83689" y="6017685"/>
              <a:ext cx="3090822" cy="398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Ουλφίλας (311; - 382 μ.Χ.)</a:t>
              </a:r>
              <a:endParaRPr lang="en-US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33644" y="691281"/>
            <a:ext cx="5384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 μ.Χ. Επίσκοπος στη χώρα των Γότθων</a:t>
            </a:r>
            <a:endParaRPr lang="en-US" sz="2400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3644" y="1095936"/>
            <a:ext cx="6443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340 -380 μ.Χ. Μετάφραση της Βίβλου στα Γοτθικά</a:t>
            </a:r>
            <a:endParaRPr lang="en-US" sz="2400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71" y="1808613"/>
            <a:ext cx="4136329" cy="50493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8126" y="3381509"/>
            <a:ext cx="35261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Γοτθικό αλφάβητο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Νεολογισμούς – Φράσεις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Γραμματική-Συντακτικό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Γοτθική φιλολογία</a:t>
            </a:r>
            <a:endParaRPr lang="en-US" sz="2400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4105897" y="1874750"/>
            <a:ext cx="3752374" cy="1292662"/>
            <a:chOff x="4103198" y="1916290"/>
            <a:chExt cx="3752374" cy="1292662"/>
          </a:xfrm>
        </p:grpSpPr>
        <p:sp>
          <p:nvSpPr>
            <p:cNvPr id="9" name="TextBox 8"/>
            <p:cNvSpPr txBox="1"/>
            <p:nvPr/>
          </p:nvSpPr>
          <p:spPr>
            <a:xfrm>
              <a:off x="4103199" y="1916290"/>
              <a:ext cx="22969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•</a:t>
              </a:r>
              <a:r>
                <a:rPr lang="el-GR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dirty="0" err="1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Γ.Π</a:t>
              </a:r>
              <a:r>
                <a:rPr lang="el-GR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= Ελληνικά</a:t>
              </a:r>
              <a:endParaRPr lang="en-US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3198" y="2377955"/>
              <a:ext cx="37523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•</a:t>
              </a:r>
              <a:r>
                <a:rPr lang="el-GR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Μέθοδος = λέξη προς λέξη</a:t>
              </a:r>
              <a:endParaRPr lang="en-US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US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l-GR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μίμηση συντακτικού</a:t>
              </a:r>
              <a:endParaRPr lang="en-US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67204" y="5124992"/>
            <a:ext cx="4120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fastan</a:t>
            </a:r>
            <a:r>
              <a:rPr lang="en-US" sz="2400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συγκρατούμαι, αντέχω</a:t>
            </a:r>
          </a:p>
          <a:p>
            <a:r>
              <a:rPr lang="el-GR" sz="2400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= </a:t>
            </a:r>
            <a:r>
              <a:rPr lang="el-GR" sz="2400" i="1" u="sng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νηστεύω</a:t>
            </a:r>
            <a:r>
              <a:rPr lang="en-US" sz="2400" u="sng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i="1" u="sng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3539901" y="5846796"/>
            <a:ext cx="4602607" cy="736581"/>
            <a:chOff x="3539902" y="5503653"/>
            <a:chExt cx="4602607" cy="736581"/>
          </a:xfrm>
        </p:grpSpPr>
        <p:sp>
          <p:nvSpPr>
            <p:cNvPr id="16" name="TextBox 15"/>
            <p:cNvSpPr txBox="1"/>
            <p:nvPr/>
          </p:nvSpPr>
          <p:spPr>
            <a:xfrm>
              <a:off x="3539902" y="5840124"/>
              <a:ext cx="46026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 fast </a:t>
              </a:r>
              <a:r>
                <a:rPr lang="en-US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l-GR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αγγλ.), </a:t>
              </a:r>
              <a:r>
                <a:rPr lang="en-US" sz="2000" i="1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fasten</a:t>
              </a:r>
              <a:r>
                <a:rPr lang="en-US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l-GR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γερμ.), </a:t>
              </a:r>
              <a:r>
                <a:rPr lang="en-US" sz="2000" i="1" dirty="0" err="1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vasten</a:t>
              </a:r>
              <a:r>
                <a:rPr lang="en-US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</a:t>
              </a:r>
              <a:r>
                <a:rPr lang="el-GR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ολλ.)</a:t>
              </a:r>
              <a:endParaRPr lang="en-US" sz="20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Ευθύγραμμο βέλος σύνδεσης 17"/>
            <p:cNvCxnSpPr/>
            <p:nvPr/>
          </p:nvCxnSpPr>
          <p:spPr>
            <a:xfrm>
              <a:off x="5512279" y="5503653"/>
              <a:ext cx="8627" cy="380950"/>
            </a:xfrm>
            <a:prstGeom prst="straightConnector1">
              <a:avLst/>
            </a:prstGeom>
            <a:ln w="28575">
              <a:solidFill>
                <a:schemeClr val="bg2">
                  <a:lumMod val="10000"/>
                </a:schemeClr>
              </a:solidFill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A11C3C71-ED91-3E5F-75B7-368616330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77060" cy="68691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96214A-FBE1-F5D2-866C-B53A66A41CE0}"/>
              </a:ext>
            </a:extLst>
          </p:cNvPr>
          <p:cNvSpPr txBox="1"/>
          <p:nvPr/>
        </p:nvSpPr>
        <p:spPr>
          <a:xfrm>
            <a:off x="8022975" y="272931"/>
            <a:ext cx="4087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862 μ.Χ.</a:t>
            </a:r>
          </a:p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πρίγκηπας </a:t>
            </a:r>
            <a:r>
              <a:rPr lang="el-GR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Ρατισλάβος</a:t>
            </a:r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ζητά</a:t>
            </a:r>
          </a:p>
          <a:p>
            <a:r>
              <a:rPr lang="el-GR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τον αυτοκράτορα του Βυζαντίου Μιχαήλ Γ’ να στείλει ιεραπόστολους να διδάξουν το Χριστιανισμό και να εκπαιδεύσουν τους υπηκόους του.</a:t>
            </a:r>
            <a:endParaRPr lang="en-U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39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502" y="-25939"/>
            <a:ext cx="426495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 και Αλφάβητο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80401" y="584440"/>
            <a:ext cx="3221923" cy="5445424"/>
            <a:chOff x="280402" y="584440"/>
            <a:chExt cx="3086100" cy="5194401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402" y="584440"/>
              <a:ext cx="3086100" cy="434340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557756" y="5035304"/>
              <a:ext cx="2307106" cy="743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l-GR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Κύριλλος (827-869)</a:t>
              </a:r>
            </a:p>
            <a:p>
              <a:pPr algn="ctr">
                <a:lnSpc>
                  <a:spcPts val="2600"/>
                </a:lnSpc>
              </a:pPr>
              <a:r>
                <a:rPr lang="el-GR" sz="20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Μεθόδιος (815-885)</a:t>
              </a:r>
              <a:endParaRPr lang="en-US" sz="20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02324" y="584440"/>
            <a:ext cx="8774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862 μ.Χ. Πολιτική χειραφέτηση των Σλάβων της Μοραβίας από τους 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Φράγκους μέσω της θρησκευτικής χειραφέτησης</a:t>
            </a:r>
            <a:endParaRPr lang="en-US" sz="2400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5445" y="2618596"/>
            <a:ext cx="549387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 ιερών κειμένων στην Παλαιά 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Σλαβονική</a:t>
            </a:r>
          </a:p>
          <a:p>
            <a:r>
              <a:rPr lang="el-GR" sz="20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Αγία Γραφή, λειτουργικά κείμενα</a:t>
            </a:r>
            <a:endParaRPr lang="en-US" sz="2000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3904738" y="1502596"/>
            <a:ext cx="8189233" cy="3971925"/>
            <a:chOff x="3904738" y="1502596"/>
            <a:chExt cx="8189233" cy="3971925"/>
          </a:xfrm>
        </p:grpSpPr>
        <p:sp>
          <p:nvSpPr>
            <p:cNvPr id="8" name="TextBox 7"/>
            <p:cNvSpPr txBox="1"/>
            <p:nvPr/>
          </p:nvSpPr>
          <p:spPr>
            <a:xfrm>
              <a:off x="3904738" y="1512454"/>
              <a:ext cx="4872168" cy="83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Δημιουργία </a:t>
              </a:r>
              <a:r>
                <a:rPr lang="el-GR" sz="2400" i="1" dirty="0" err="1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γλαγολιτικού</a:t>
              </a:r>
              <a:r>
                <a:rPr lang="el-GR" sz="2400" i="1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400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αλφαβήτου</a:t>
              </a:r>
            </a:p>
            <a:p>
              <a:pPr>
                <a:lnSpc>
                  <a:spcPct val="150000"/>
                </a:lnSpc>
              </a:pPr>
              <a:r>
                <a:rPr lang="en-US" i="1" dirty="0" err="1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glagol</a:t>
              </a:r>
              <a:r>
                <a:rPr lang="en-US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= </a:t>
              </a:r>
              <a:r>
                <a:rPr lang="el-GR" dirty="0">
                  <a:solidFill>
                    <a:srgbClr val="00164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εκφορά, λέξη</a:t>
              </a:r>
              <a:endParaRPr lang="en-US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9321" y="1502596"/>
              <a:ext cx="2914650" cy="397192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3668518" y="3860886"/>
            <a:ext cx="5309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 ΑΡΧΗ </a:t>
            </a:r>
            <a:r>
              <a:rPr lang="el-GR" i="1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ἦν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ὁ </a:t>
            </a:r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Λόγος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καί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ὁ </a:t>
            </a:r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Λόγος </a:t>
            </a:r>
            <a:r>
              <a:rPr lang="el-GR" i="1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ἦν</a:t>
            </a:r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πρός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τόν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Θεόν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καί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Θεός </a:t>
            </a:r>
            <a:r>
              <a:rPr lang="el-GR" i="1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ἦν</a:t>
            </a:r>
            <a:r>
              <a:rPr lang="el-GR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ὁ </a:t>
            </a:r>
            <a:r>
              <a:rPr lang="el-GR" i="1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Λόγος</a:t>
            </a:r>
            <a:endParaRPr lang="en-US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518" y="4722239"/>
            <a:ext cx="5100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Μέθοδος: προσανατολισμένη στην </a:t>
            </a:r>
            <a:r>
              <a:rPr lang="el-GR" sz="2400" dirty="0" err="1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Κ.Σ</a:t>
            </a:r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dirty="0">
              <a:solidFill>
                <a:srgbClr val="0016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517" y="5398926"/>
            <a:ext cx="5174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Αποτέλεσμα: 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Εμπλουτισμός των σλαβικών γλωσσών</a:t>
            </a:r>
          </a:p>
          <a:p>
            <a:r>
              <a:rPr lang="el-GR" sz="2400" dirty="0">
                <a:solidFill>
                  <a:srgbClr val="0016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Σλαβική φιλολογία</a:t>
            </a: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ΚΟΙΝΩΝΙΟΛΟΓΙΑ ΜΕΤΑΦΡΑΣΗΣ- Μάθημα 1 [Λειτουργία συμβατότητας]" id="{40FD21DE-085C-49CC-98BE-E33745F65E5D}" vid="{FFC1512A-8F99-4C02-966A-D9098278FB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ΚΟΙΝΩΝΙΟΛΟΓΙΑ ΜΕΤΑΦΡΑΣΗΣ- Μάθημα 2</Template>
  <TotalTime>878</TotalTime>
  <Words>293</Words>
  <Application>Microsoft Office PowerPoint</Application>
  <PresentationFormat>Ευρεία οθόνη</PresentationFormat>
  <Paragraphs>58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Panayotis Kelandrias</dc:creator>
  <cp:lastModifiedBy>Panayotis Kelandrias</cp:lastModifiedBy>
  <cp:revision>56</cp:revision>
  <dcterms:created xsi:type="dcterms:W3CDTF">2016-02-19T14:46:08Z</dcterms:created>
  <dcterms:modified xsi:type="dcterms:W3CDTF">2023-02-23T07:41:42Z</dcterms:modified>
</cp:coreProperties>
</file>